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85" r:id="rId10"/>
    <p:sldId id="275" r:id="rId11"/>
    <p:sldId id="266" r:id="rId12"/>
    <p:sldId id="276" r:id="rId13"/>
    <p:sldId id="279" r:id="rId14"/>
    <p:sldId id="278" r:id="rId15"/>
    <p:sldId id="280" r:id="rId16"/>
    <p:sldId id="281" r:id="rId17"/>
    <p:sldId id="282" r:id="rId18"/>
    <p:sldId id="283" r:id="rId19"/>
    <p:sldId id="284" r:id="rId20"/>
    <p:sldId id="273" r:id="rId2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jan" initials="B" lastIdx="1" clrIdx="0">
    <p:extLst>
      <p:ext uri="{19B8F6BF-5375-455C-9EA6-DF929625EA0E}">
        <p15:presenceInfo xmlns:p15="http://schemas.microsoft.com/office/powerpoint/2012/main" userId="Bo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9900"/>
    <a:srgbClr val="FFFF00"/>
    <a:srgbClr val="59D454"/>
    <a:srgbClr val="E7E6E6"/>
    <a:srgbClr val="C00000"/>
    <a:srgbClr val="FFC9F5"/>
    <a:srgbClr val="FF9999"/>
    <a:srgbClr val="D1F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07" autoAdjust="0"/>
  </p:normalViewPr>
  <p:slideViewPr>
    <p:cSldViewPr snapToGrid="0">
      <p:cViewPr varScale="1">
        <p:scale>
          <a:sx n="70" d="100"/>
          <a:sy n="70" d="100"/>
        </p:scale>
        <p:origin x="10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57702-262A-4A69-89F4-FF107EA4D994}" type="datetimeFigureOut">
              <a:rPr lang="sl-SI" smtClean="0"/>
              <a:t>19. 01. 2018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B9295-F01E-4418-AE92-A44BACFDB2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313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I will present</a:t>
            </a:r>
            <a:r>
              <a:rPr lang="sl-SI" baseline="0" dirty="0" smtClean="0"/>
              <a:t> measurements of charge collection in irradiated HV-CMOS detectors, which were made within the ATLAS Strip CMOS Collaboration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B9295-F01E-4418-AE92-A44BACFDB24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620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8216B71-C47F-4EEC-AD32-809F4F9B1B59}" type="slidenum">
              <a:t>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9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56" y="23813"/>
            <a:ext cx="2787888" cy="1785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5" y="137467"/>
            <a:ext cx="3505851" cy="1072768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524000" y="2017059"/>
            <a:ext cx="9439835" cy="1465916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524000" y="3482975"/>
            <a:ext cx="9439835" cy="67655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524000" y="4827775"/>
            <a:ext cx="9439835" cy="1304084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" y="6498079"/>
            <a:ext cx="3744255" cy="359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/>
          </a:p>
        </p:txBody>
      </p:sp>
    </p:spTree>
    <p:extLst>
      <p:ext uri="{BB962C8B-B14F-4D97-AF65-F5344CB8AC3E}">
        <p14:creationId xmlns:p14="http://schemas.microsoft.com/office/powerpoint/2010/main" val="346456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72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29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011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28918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48640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4117" y="735107"/>
            <a:ext cx="11757675" cy="5791819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defRPr sz="2000"/>
            </a:lvl1pPr>
            <a:lvl2pPr>
              <a:buClr>
                <a:srgbClr val="C00000"/>
              </a:buClr>
              <a:defRPr sz="1800"/>
            </a:lvl2pPr>
            <a:lvl3pPr>
              <a:buClr>
                <a:srgbClr val="C00000"/>
              </a:buClr>
              <a:defRPr sz="1800"/>
            </a:lvl3pPr>
            <a:lvl4pPr>
              <a:buClr>
                <a:srgbClr val="C00000"/>
              </a:buClr>
              <a:defRPr sz="1600"/>
            </a:lvl4pPr>
            <a:lvl5pPr>
              <a:buClr>
                <a:srgbClr val="C00000"/>
              </a:buCl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346" y="1"/>
            <a:ext cx="428500" cy="548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20112" y="-1"/>
            <a:ext cx="571888" cy="548641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9448800" y="6624921"/>
            <a:ext cx="1905000" cy="228971"/>
          </a:xfrm>
        </p:spPr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5541" y="6624921"/>
            <a:ext cx="5903260" cy="233455"/>
          </a:xfrm>
        </p:spPr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2" y="6624919"/>
            <a:ext cx="838199" cy="233080"/>
          </a:xfrm>
        </p:spPr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28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1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069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419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905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571131"/>
            <a:ext cx="3720352" cy="28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/>
          </a:p>
        </p:txBody>
      </p:sp>
    </p:spTree>
    <p:extLst>
      <p:ext uri="{BB962C8B-B14F-4D97-AF65-F5344CB8AC3E}">
        <p14:creationId xmlns:p14="http://schemas.microsoft.com/office/powerpoint/2010/main" val="173640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905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9448800" y="6624921"/>
            <a:ext cx="1905000" cy="228971"/>
          </a:xfrm>
        </p:spPr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5541" y="6624921"/>
            <a:ext cx="5903260" cy="233455"/>
          </a:xfrm>
        </p:spPr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53802" y="6624919"/>
            <a:ext cx="838199" cy="233080"/>
          </a:xfrm>
        </p:spPr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53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747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63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48800" y="6624921"/>
            <a:ext cx="1905000" cy="228971"/>
          </a:xfrm>
          <a:prstGeom prst="rect">
            <a:avLst/>
          </a:prstGeom>
          <a:solidFill>
            <a:srgbClr val="E7E6E6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sl-SI" smtClean="0"/>
              <a:t>12. 12. 2017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5541" y="6624921"/>
            <a:ext cx="5903260" cy="233455"/>
          </a:xfrm>
          <a:prstGeom prst="rect">
            <a:avLst/>
          </a:prstGeom>
          <a:solidFill>
            <a:srgbClr val="E7E6E6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l-SI" dirty="0" smtClean="0"/>
              <a:t>HSTD11 &amp; SOIPIX 2017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2" y="6624919"/>
            <a:ext cx="838199" cy="233080"/>
          </a:xfrm>
          <a:prstGeom prst="rect">
            <a:avLst/>
          </a:prstGeom>
          <a:solidFill>
            <a:srgbClr val="E7E6E6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85F5A13-7CE5-40AC-B0CE-891E93987F96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6624919"/>
            <a:ext cx="3545540" cy="233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Bojan Hiti (IJS)</a:t>
            </a:r>
            <a:endParaRPr lang="en-GB" sz="12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1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577879/contributions/2740340/attachments/1575097/2487388/vs_UFSD-FBK_HSTD11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/>
              <a:t>Odsek F9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sl-SI" dirty="0"/>
              <a:t>Predstavitev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524000" y="5377543"/>
            <a:ext cx="9439835" cy="754316"/>
          </a:xfrm>
        </p:spPr>
        <p:txBody>
          <a:bodyPr>
            <a:noAutofit/>
          </a:bodyPr>
          <a:lstStyle/>
          <a:p>
            <a:r>
              <a:rPr lang="sl-SI" dirty="0"/>
              <a:t>Bojan </a:t>
            </a:r>
            <a:r>
              <a:rPr lang="sl-SI" dirty="0"/>
              <a:t>Hiti (Jožef </a:t>
            </a:r>
            <a:r>
              <a:rPr lang="sl-SI" dirty="0"/>
              <a:t>Stefan </a:t>
            </a:r>
            <a:r>
              <a:rPr lang="sl-SI" dirty="0"/>
              <a:t>Institute, Ljubljana, Slovenia)</a:t>
            </a:r>
          </a:p>
        </p:txBody>
      </p:sp>
    </p:spTree>
    <p:extLst>
      <p:ext uri="{BB962C8B-B14F-4D97-AF65-F5344CB8AC3E}">
        <p14:creationId xmlns:p14="http://schemas.microsoft.com/office/powerpoint/2010/main" val="11460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Radiation damage in LGAD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10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70" t="10921" r="8198"/>
          <a:stretch/>
        </p:blipFill>
        <p:spPr>
          <a:xfrm>
            <a:off x="108859" y="688874"/>
            <a:ext cx="12083142" cy="574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LGAD radiation hardness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11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8" y="523153"/>
            <a:ext cx="10601325" cy="4966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54556" y="5433851"/>
            <a:ext cx="187027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hlinkClick r:id="rId3"/>
              </a:rPr>
              <a:t>Valentina Sola, INFN Torino</a:t>
            </a:r>
            <a:endParaRPr lang="sl-SI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75251" y="2484120"/>
            <a:ext cx="10305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/>
              <a:t>neutrons</a:t>
            </a:r>
            <a:endParaRPr lang="sl-SI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20853" y="2573329"/>
            <a:ext cx="23164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/>
              <a:t>c (1e-16 cm^2)</a:t>
            </a:r>
            <a:endParaRPr lang="sl-SI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7" y="5627766"/>
            <a:ext cx="6024283" cy="904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715" y="1453270"/>
            <a:ext cx="3844220" cy="33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36" y="25677"/>
            <a:ext cx="7886700" cy="499537"/>
          </a:xfrm>
        </p:spPr>
        <p:txBody>
          <a:bodyPr>
            <a:normAutofit/>
          </a:bodyPr>
          <a:lstStyle/>
          <a:p>
            <a:r>
              <a:rPr lang="sl-SI" dirty="0" smtClean="0"/>
              <a:t>Laserska metoda TCT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" y="620366"/>
            <a:ext cx="9145363" cy="5137210"/>
          </a:xfrm>
        </p:spPr>
      </p:pic>
      <p:sp>
        <p:nvSpPr>
          <p:cNvPr id="8" name="TextBox 7"/>
          <p:cNvSpPr txBox="1"/>
          <p:nvPr/>
        </p:nvSpPr>
        <p:spPr>
          <a:xfrm>
            <a:off x="43543" y="3639312"/>
            <a:ext cx="11819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/>
              <a:t>Osciloskop</a:t>
            </a:r>
            <a:endParaRPr lang="sl-SI" dirty="0"/>
          </a:p>
        </p:txBody>
      </p:sp>
      <p:sp>
        <p:nvSpPr>
          <p:cNvPr id="10" name="TextBox 9"/>
          <p:cNvSpPr txBox="1"/>
          <p:nvPr/>
        </p:nvSpPr>
        <p:spPr>
          <a:xfrm>
            <a:off x="3431587" y="1420368"/>
            <a:ext cx="22481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/>
              <a:t>3-osna pozicijska miza</a:t>
            </a:r>
            <a:endParaRPr lang="sl-SI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7720" y="1856232"/>
            <a:ext cx="359415" cy="215241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94536" y="1856232"/>
            <a:ext cx="768095" cy="68453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18961" y="2515530"/>
            <a:ext cx="18280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/>
              <a:t>Testirani detektor</a:t>
            </a:r>
            <a:endParaRPr lang="sl-SI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94535" y="2871474"/>
            <a:ext cx="271120" cy="21651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86344" y="4686015"/>
            <a:ext cx="292971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/>
              <a:t>Pulzni laser (1064 nm)</a:t>
            </a:r>
          </a:p>
          <a:p>
            <a:r>
              <a:rPr lang="sl-SI" b="1" dirty="0"/>
              <a:t>Širina žarka v gorišču</a:t>
            </a:r>
            <a:r>
              <a:rPr lang="sl-SI" dirty="0"/>
              <a:t> </a:t>
            </a:r>
            <a:r>
              <a:rPr lang="sl-SI" b="1" dirty="0"/>
              <a:t>10 </a:t>
            </a:r>
            <a:r>
              <a:rPr lang="el-GR" b="1" dirty="0"/>
              <a:t>μ</a:t>
            </a:r>
            <a:r>
              <a:rPr lang="sl-SI" b="1" dirty="0"/>
              <a:t>m</a:t>
            </a:r>
          </a:p>
          <a:p>
            <a:r>
              <a:rPr lang="sl-SI" dirty="0"/>
              <a:t>Trajanje pulza &lt; 1 ns</a:t>
            </a:r>
          </a:p>
          <a:p>
            <a:r>
              <a:rPr lang="sl-SI" dirty="0"/>
              <a:t>Absorpcijska globina 1 mm</a:t>
            </a:r>
            <a:endParaRPr lang="sl-SI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511787" y="3594640"/>
            <a:ext cx="807844" cy="108288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92437" y="4089918"/>
            <a:ext cx="9541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/>
              <a:t>Hlajenje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548348" y="3410712"/>
            <a:ext cx="60974" cy="5979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C0F80F62-CCD7-400D-90D4-A41DD2557730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/>
          <a:stretch/>
        </p:blipFill>
        <p:spPr>
          <a:xfrm>
            <a:off x="7335107" y="3635916"/>
            <a:ext cx="4722658" cy="29316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t="32473" r="26255" b="7700"/>
          <a:stretch/>
        </p:blipFill>
        <p:spPr>
          <a:xfrm>
            <a:off x="8757358" y="762364"/>
            <a:ext cx="3176337" cy="28009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585132" y="1199595"/>
            <a:ext cx="1578543" cy="13121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86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aseline="30000" dirty="0"/>
              <a:t>90</a:t>
            </a:r>
            <a:r>
              <a:rPr lang="sl-SI" dirty="0"/>
              <a:t>Sr TCT</a:t>
            </a:r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" y="689113"/>
            <a:ext cx="5577840" cy="3133898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8502CC0-478B-4727-BA23-103EA617A154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l-SI" dirty="0" smtClean="0"/>
              <a:t>54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00" y="0"/>
            <a:ext cx="4317691" cy="2918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455" y="2817636"/>
            <a:ext cx="5784545" cy="3726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0"/>
          <a:stretch/>
        </p:blipFill>
        <p:spPr>
          <a:xfrm>
            <a:off x="266224" y="3983205"/>
            <a:ext cx="3578566" cy="24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9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245493"/>
            <a:ext cx="6431058" cy="361250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5740251" cy="3224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26185" r="22488" b="17668"/>
          <a:stretch/>
        </p:blipFill>
        <p:spPr>
          <a:xfrm rot="5400000">
            <a:off x="6589755" y="2775485"/>
            <a:ext cx="4587423" cy="3569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09" y="-21029"/>
            <a:ext cx="4060792" cy="22830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253133" y="4766733"/>
            <a:ext cx="0" cy="838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891496" y="560493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1 mm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435F1757-C031-46F4-80A3-3095EF0DCA5F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Žarkovni teleskop KarTel v CERN-u</a:t>
            </a:r>
            <a:endParaRPr lang="sl-S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52" y="971322"/>
            <a:ext cx="9181548" cy="515753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915176" y="2377441"/>
            <a:ext cx="2124175" cy="74114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211504" y="4244742"/>
            <a:ext cx="1318661" cy="98177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501288" y="3638349"/>
            <a:ext cx="548640" cy="120315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15175" y="1717220"/>
            <a:ext cx="18095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Pionski žarek iz SPS-a 110 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5608" y="5038106"/>
            <a:ext cx="26363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3 + 3 teleskopske ravnine za sledenje ≈ 10 </a:t>
            </a:r>
            <a:r>
              <a:rPr lang="el-GR" dirty="0"/>
              <a:t>μ</a:t>
            </a:r>
            <a:r>
              <a:rPr lang="sl-SI" dirty="0"/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2930" y="1825625"/>
            <a:ext cx="20229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Testirani detektor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42485" y="2427205"/>
            <a:ext cx="1569018" cy="6913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13835" y="2471956"/>
            <a:ext cx="15370" cy="13190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36142" y="6666631"/>
            <a:ext cx="3702422" cy="181802"/>
          </a:xfrm>
        </p:spPr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8238565" y="6675119"/>
            <a:ext cx="1332155" cy="181801"/>
          </a:xfrm>
        </p:spPr>
        <p:txBody>
          <a:bodyPr/>
          <a:lstStyle/>
          <a:p>
            <a:pPr algn="r"/>
            <a:fld id="{E7CCB873-1DBF-449C-AD43-51B6E8F04E46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70720" y="6675119"/>
            <a:ext cx="1097280" cy="181800"/>
          </a:xfrm>
        </p:spPr>
        <p:txBody>
          <a:bodyPr/>
          <a:lstStyle/>
          <a:p>
            <a:r>
              <a:rPr lang="sl-SI" dirty="0" smtClean="0"/>
              <a:t>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5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7CF8A50-EF99-4C30-9114-CF313BECB938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17592" y="2807209"/>
            <a:ext cx="175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/>
              <a:t>Dodatek</a:t>
            </a:r>
          </a:p>
        </p:txBody>
      </p:sp>
    </p:spTree>
    <p:extLst>
      <p:ext uri="{BB962C8B-B14F-4D97-AF65-F5344CB8AC3E}">
        <p14:creationId xmlns:p14="http://schemas.microsoft.com/office/powerpoint/2010/main" val="10469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Kvarki</a:t>
            </a:r>
            <a:endParaRPr lang="sl-SI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32" y="351773"/>
            <a:ext cx="3343964" cy="33439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EA20565-46A1-4A7E-B8A4-3007D8ED49F5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74" y="417554"/>
            <a:ext cx="3212402" cy="3212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8508" y="3398309"/>
            <a:ext cx="1230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/>
              <a:t>Nevtron: </a:t>
            </a:r>
          </a:p>
          <a:p>
            <a:r>
              <a:rPr lang="sl-SI" sz="2000" dirty="0"/>
              <a:t>1x </a:t>
            </a:r>
            <a:r>
              <a:rPr lang="sl-SI" sz="2000" dirty="0"/>
              <a:t>kvark </a:t>
            </a:r>
            <a:r>
              <a:rPr lang="sl-SI" sz="2000" i="1" dirty="0"/>
              <a:t>u</a:t>
            </a:r>
          </a:p>
          <a:p>
            <a:r>
              <a:rPr lang="sl-SI" sz="2000" dirty="0"/>
              <a:t>2</a:t>
            </a:r>
            <a:r>
              <a:rPr lang="sl-SI" sz="2000" dirty="0"/>
              <a:t>x </a:t>
            </a:r>
            <a:r>
              <a:rPr lang="sl-SI" sz="2000" dirty="0"/>
              <a:t>kvark </a:t>
            </a:r>
            <a:r>
              <a:rPr lang="sl-SI" sz="2000" i="1" dirty="0"/>
              <a:t>d</a:t>
            </a:r>
            <a:endParaRPr lang="sl-SI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967969" y="3398309"/>
            <a:ext cx="1230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/>
              <a:t>Proton: </a:t>
            </a:r>
          </a:p>
          <a:p>
            <a:r>
              <a:rPr lang="sl-SI" sz="2000" dirty="0"/>
              <a:t>2x kvark </a:t>
            </a:r>
            <a:r>
              <a:rPr lang="sl-SI" sz="2000" i="1" dirty="0"/>
              <a:t>u</a:t>
            </a:r>
          </a:p>
          <a:p>
            <a:r>
              <a:rPr lang="sl-SI" sz="2000" dirty="0"/>
              <a:t>1x </a:t>
            </a:r>
            <a:r>
              <a:rPr lang="sl-SI" sz="2000" dirty="0"/>
              <a:t>kvark </a:t>
            </a:r>
            <a:r>
              <a:rPr lang="sl-SI" sz="2000" i="1" dirty="0"/>
              <a:t>d</a:t>
            </a:r>
            <a:endParaRPr lang="sl-SI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2774" y="4628325"/>
            <a:ext cx="83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Na kvarke deluje </a:t>
            </a:r>
            <a:r>
              <a:rPr lang="sl-SI" sz="2000" i="1" dirty="0">
                <a:solidFill>
                  <a:srgbClr val="C00000"/>
                </a:solidFill>
              </a:rPr>
              <a:t>močna jedrska sila </a:t>
            </a:r>
            <a:r>
              <a:rPr lang="sl-SI" sz="2000" dirty="0"/>
              <a:t>(prenašalec je delec </a:t>
            </a:r>
            <a:r>
              <a:rPr lang="sl-SI" sz="2000" i="1" dirty="0"/>
              <a:t>gluon</a:t>
            </a:r>
            <a:r>
              <a:rPr lang="sl-SI" sz="2000" dirty="0"/>
              <a:t>), ki jih združuje v protone, nevtrone in druge (nestabilne) delce </a:t>
            </a:r>
            <a:r>
              <a:rPr lang="sl-SI" sz="2000" dirty="0">
                <a:sym typeface="Wingdings" panose="05000000000000000000" pitchFamily="2" charset="2"/>
              </a:rPr>
              <a:t> živalski vrt delcev</a:t>
            </a:r>
          </a:p>
          <a:p>
            <a:endParaRPr lang="sl-SI" sz="2000" dirty="0">
              <a:sym typeface="Wingdings" panose="05000000000000000000" pitchFamily="2" charset="2"/>
            </a:endParaRPr>
          </a:p>
          <a:p>
            <a:r>
              <a:rPr lang="sl-SI" sz="2000" dirty="0">
                <a:sym typeface="Wingdings" panose="05000000000000000000" pitchFamily="2" charset="2"/>
              </a:rPr>
              <a:t>Naboju močne jedrske sile pravimo </a:t>
            </a:r>
            <a:r>
              <a:rPr lang="sl-SI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barva</a:t>
            </a:r>
          </a:p>
          <a:p>
            <a:r>
              <a:rPr lang="sl-SI" sz="2000" dirty="0">
                <a:sym typeface="Wingdings" panose="05000000000000000000" pitchFamily="2" charset="2"/>
              </a:rPr>
              <a:t>Vrsti kvarka rečemo tudi </a:t>
            </a:r>
            <a:r>
              <a:rPr lang="sl-SI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okus</a:t>
            </a:r>
          </a:p>
          <a:p>
            <a:r>
              <a:rPr lang="sl-SI" sz="2000" dirty="0">
                <a:sym typeface="Wingdings" panose="05000000000000000000" pitchFamily="2" charset="2"/>
              </a:rPr>
              <a:t>Delcem sestavljenim iz kvarkov pravimo</a:t>
            </a:r>
            <a:r>
              <a:rPr lang="sl-SI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 hadroni</a:t>
            </a:r>
            <a:endParaRPr lang="sl-SI" sz="2000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5737" y="1482416"/>
            <a:ext cx="1869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/>
              <a:t>električni naboj:</a:t>
            </a:r>
            <a:endParaRPr lang="sl-SI" sz="2000" i="1" u="sng" dirty="0"/>
          </a:p>
          <a:p>
            <a:r>
              <a:rPr lang="sl-SI" sz="2000" i="1" dirty="0"/>
              <a:t>u </a:t>
            </a:r>
            <a:r>
              <a:rPr lang="sl-SI" sz="2000" dirty="0"/>
              <a:t>... +</a:t>
            </a:r>
            <a:r>
              <a:rPr lang="sl-SI" sz="2000" dirty="0"/>
              <a:t>2/3</a:t>
            </a:r>
          </a:p>
          <a:p>
            <a:r>
              <a:rPr lang="sl-SI" sz="2000" i="1" dirty="0"/>
              <a:t>d </a:t>
            </a:r>
            <a:r>
              <a:rPr lang="sl-SI" sz="2000" dirty="0"/>
              <a:t>... </a:t>
            </a:r>
            <a:r>
              <a:rPr lang="sl-SI" sz="2000" dirty="0"/>
              <a:t>- 1/3</a:t>
            </a:r>
            <a:endParaRPr lang="sl-SI" sz="2000" dirty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8822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Standardni model osnovnih delcev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514" y="5475892"/>
            <a:ext cx="7737668" cy="870045"/>
          </a:xfrm>
        </p:spPr>
        <p:txBody>
          <a:bodyPr/>
          <a:lstStyle/>
          <a:p>
            <a:r>
              <a:rPr lang="sl-SI" dirty="0" smtClean="0"/>
              <a:t>Vsakemu delcu pripada antidelec, ki ima nasprotno enake lastnosti</a:t>
            </a:r>
          </a:p>
          <a:p>
            <a:r>
              <a:rPr lang="sl-SI" dirty="0" smtClean="0"/>
              <a:t>Številni delci so nestabilni in razpadejo v lažje delce v delcu sekunde</a:t>
            </a:r>
          </a:p>
          <a:p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E4263618-A5EA-48DC-A803-F6F1619E4E63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64" y="758057"/>
            <a:ext cx="5905844" cy="4434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57437" y="1673988"/>
            <a:ext cx="20845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u="sng" dirty="0"/>
              <a:t>Osnovne sile: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močna jedrska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elektromagnetna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šibka jedrska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gravitacija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598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 hitro: načelo nedoločenosti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Ko se približujemo majhnim razdaljam, se začnejo dogajati nevsakdanje stvari:</a:t>
            </a:r>
          </a:p>
          <a:p>
            <a:pPr marL="177800" lvl="1" indent="0">
              <a:buNone/>
            </a:pPr>
            <a:r>
              <a:rPr lang="sl-SI" sz="2000" dirty="0"/>
              <a:t>Heisenbergovo načelo nedoločenosti:</a:t>
            </a:r>
          </a:p>
          <a:p>
            <a:pPr marL="177800" lvl="1" indent="0">
              <a:buNone/>
            </a:pPr>
            <a:endParaRPr lang="sl-SI" dirty="0"/>
          </a:p>
          <a:p>
            <a:pPr marL="177800" lvl="1" indent="0">
              <a:buNone/>
            </a:pPr>
            <a:endParaRPr lang="sl-SI" dirty="0"/>
          </a:p>
          <a:p>
            <a:pPr marL="177800" lvl="1" indent="0">
              <a:buNone/>
            </a:pPr>
            <a:endParaRPr lang="sl-SI" sz="2000" dirty="0"/>
          </a:p>
          <a:p>
            <a:pPr marL="177800" lvl="1" indent="0">
              <a:buNone/>
            </a:pPr>
            <a:r>
              <a:rPr lang="sl-SI" sz="2000" dirty="0"/>
              <a:t>Za kratek čas lahko iz nič nastane velika količina energije (mase)</a:t>
            </a:r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Načelo nedoločenosti dopušča obstoj virtualnih delcev</a:t>
            </a:r>
          </a:p>
          <a:p>
            <a:r>
              <a:rPr lang="sl-SI" dirty="0" smtClean="0"/>
              <a:t>Primer: proton</a:t>
            </a:r>
            <a:endParaRPr lang="sl-SI" dirty="0"/>
          </a:p>
          <a:p>
            <a:endParaRPr lang="sl-SI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52BB7615-4AFD-4F67-8FCB-075423E68646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19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722165" y="1704827"/>
                <a:ext cx="17382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l-SI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l-SI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sl-SI" sz="2400" i="1"/>
                        <m:t>ħ</m:t>
                      </m:r>
                    </m:oMath>
                  </m:oMathPara>
                </a14:m>
                <a:endParaRPr lang="sl-SI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165" y="1704827"/>
                <a:ext cx="1738296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42" y="1527048"/>
            <a:ext cx="1474537" cy="23408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7232" y="1703084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i="1" dirty="0"/>
              <a:t>ħ </a:t>
            </a:r>
            <a:r>
              <a:rPr lang="sl-SI" sz="2000" dirty="0"/>
              <a:t>= 1,05 · 10</a:t>
            </a:r>
            <a:r>
              <a:rPr lang="sl-SI" sz="2000" baseline="30000" dirty="0"/>
              <a:t>-34</a:t>
            </a:r>
            <a:r>
              <a:rPr lang="sl-SI" sz="2000" dirty="0"/>
              <a:t> Js</a:t>
            </a:r>
            <a:endParaRPr lang="sl-SI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30" y="3794760"/>
            <a:ext cx="2565936" cy="2565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51" y="3801828"/>
            <a:ext cx="2514233" cy="25142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72649" y="6078560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od daleč</a:t>
            </a:r>
            <a:endParaRPr lang="sl-SI" dirty="0"/>
          </a:p>
        </p:txBody>
      </p:sp>
      <p:sp>
        <p:nvSpPr>
          <p:cNvPr id="18" name="TextBox 17"/>
          <p:cNvSpPr txBox="1"/>
          <p:nvPr/>
        </p:nvSpPr>
        <p:spPr>
          <a:xfrm>
            <a:off x="7472712" y="6131394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od blizu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574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BC4408-E0C9-40B1-BB9F-83CB303FC284}" type="datetime1">
              <a:rPr lang="sl-SI" smtClean="0"/>
              <a:t>19. 01. 2018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l-SI" smtClean="0"/>
              <a:t>Predstavitev F9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912595-0366-4B32-8F85-1414F2F042D6}" type="slidenum">
              <a:rPr lang="sl-SI" smtClean="0"/>
              <a:t>2</a:t>
            </a:fld>
            <a:endParaRPr lang="sl-S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" y="2"/>
            <a:ext cx="9288379" cy="68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157986" y="3142560"/>
            <a:ext cx="5034015" cy="34778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sl-SI" sz="2200" dirty="0"/>
              <a:t>Veliki Hadronski trkalnik LHC</a:t>
            </a:r>
          </a:p>
          <a:p>
            <a:r>
              <a:rPr lang="sl-SI" sz="2200" dirty="0"/>
              <a:t>CERN, Ženeva, Švica/Francija</a:t>
            </a:r>
          </a:p>
          <a:p>
            <a:r>
              <a:rPr lang="sl-SI" sz="2200" dirty="0"/>
              <a:t>Obseg 27 km, 100 m pod površjem</a:t>
            </a:r>
          </a:p>
          <a:p>
            <a:endParaRPr lang="sl-SI" sz="2200" dirty="0"/>
          </a:p>
          <a:p>
            <a:r>
              <a:rPr lang="sl-SI" sz="2200" dirty="0"/>
              <a:t>Trki proton – proton: 40 MHz (25 ns)</a:t>
            </a:r>
          </a:p>
          <a:p>
            <a:r>
              <a:rPr lang="sl-SI" sz="2200" dirty="0"/>
              <a:t>Masa protonov v žarku: </a:t>
            </a:r>
          </a:p>
          <a:p>
            <a:r>
              <a:rPr lang="sl-SI" sz="2200" dirty="0"/>
              <a:t>0,00000000001 kg</a:t>
            </a:r>
          </a:p>
          <a:p>
            <a:r>
              <a:rPr lang="sl-SI" sz="2200" dirty="0"/>
              <a:t>Energija žarkov 6.5 TeV: </a:t>
            </a:r>
          </a:p>
          <a:p>
            <a:r>
              <a:rPr lang="sl-SI" sz="2200" dirty="0"/>
              <a:t>360 MJ (velik potniški vlak pri 150 km/h oz. 17 kg čokolade)</a:t>
            </a: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11749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2" y="3040073"/>
            <a:ext cx="3213133" cy="3597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6305" y="3359571"/>
            <a:ext cx="19924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Standardni hibridni piksel detektor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0"/>
          <a:stretch/>
        </p:blipFill>
        <p:spPr>
          <a:xfrm>
            <a:off x="6348461" y="3509919"/>
            <a:ext cx="4117411" cy="28543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8503" y="3102196"/>
            <a:ext cx="17596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Monolitni piksel detektor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469668" y="3388559"/>
            <a:ext cx="481645" cy="736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16868" y="869174"/>
            <a:ext cx="8983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Raziskujemo aktivne piksel detektorje (CMOS) za uporabo v eksperimentu ATLAS</a:t>
            </a:r>
          </a:p>
          <a:p>
            <a:endParaRPr lang="sl-SI" dirty="0"/>
          </a:p>
          <a:p>
            <a:r>
              <a:rPr lang="sl-SI" dirty="0"/>
              <a:t>CMOS: ojačanje znotraj samega piksla</a:t>
            </a:r>
          </a:p>
          <a:p>
            <a:r>
              <a:rPr lang="sl-SI" dirty="0"/>
              <a:t>Lažja izdelava detektorja, možnost uporabe manjših pikslov</a:t>
            </a:r>
          </a:p>
          <a:p>
            <a:endParaRPr lang="sl-SI" dirty="0"/>
          </a:p>
          <a:p>
            <a:r>
              <a:rPr lang="sl-SI" dirty="0"/>
              <a:t>Predvidena vgradnja ene plasti CMOS detektorjev v ATLAS leta 2024</a:t>
            </a:r>
            <a:endParaRPr lang="sl-SI" dirty="0"/>
          </a:p>
          <a:p>
            <a:endParaRPr lang="sl-SI" dirty="0"/>
          </a:p>
          <a:p>
            <a:r>
              <a:rPr lang="sl-SI" dirty="0"/>
              <a:t>Preučevanje odpornosti na sevanje</a:t>
            </a:r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Razvoj detektorjev za ATLAS</a:t>
            </a:r>
            <a:endParaRPr lang="sl-SI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36142" y="6666631"/>
            <a:ext cx="3702423" cy="181803"/>
          </a:xfrm>
        </p:spPr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1"/>
          </p:nvPr>
        </p:nvSpPr>
        <p:spPr>
          <a:xfrm>
            <a:off x="8238565" y="6675121"/>
            <a:ext cx="1332155" cy="181801"/>
          </a:xfrm>
        </p:spPr>
        <p:txBody>
          <a:bodyPr/>
          <a:lstStyle/>
          <a:p>
            <a:pPr algn="r"/>
            <a:fld id="{03A8BBB9-31A1-4A59-B82A-5BA27047DD52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70720" y="6675119"/>
            <a:ext cx="1097280" cy="181800"/>
          </a:xfrm>
        </p:spPr>
        <p:txBody>
          <a:bodyPr/>
          <a:lstStyle/>
          <a:p>
            <a:r>
              <a:rPr lang="sl-SI" dirty="0" smtClean="0"/>
              <a:t>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7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0822E322-CF74-4633-A00E-565D65FD36CB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9" y="233764"/>
            <a:ext cx="8711873" cy="6635349"/>
          </a:xfrm>
        </p:spPr>
      </p:pic>
    </p:spTree>
    <p:extLst>
      <p:ext uri="{BB962C8B-B14F-4D97-AF65-F5344CB8AC3E}">
        <p14:creationId xmlns:p14="http://schemas.microsoft.com/office/powerpoint/2010/main" val="33793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Detektor ATLAS</a:t>
            </a:r>
            <a:endParaRPr lang="sl-SI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l-SI" smtClean="0"/>
              <a:t>Predstavitev F9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28BABDD-2882-422C-AF27-FBC8083A3C4C}" type="datetime1">
              <a:rPr lang="sl-SI" smtClean="0"/>
              <a:t>19. 01. 2018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912595-0366-4B32-8F85-1414F2F042D6}" type="slidenum">
              <a:rPr lang="sl-SI" smtClean="0"/>
              <a:t>4</a:t>
            </a:fld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2813" t="7500" b="10000"/>
          <a:stretch>
            <a:fillRect/>
          </a:stretch>
        </p:blipFill>
        <p:spPr>
          <a:xfrm>
            <a:off x="1556284" y="548639"/>
            <a:ext cx="9079435" cy="57784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452616" y="5137128"/>
            <a:ext cx="4050792" cy="14465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sl-SI" sz="2200" dirty="0"/>
              <a:t>46 m x 25 m x 25 m</a:t>
            </a:r>
          </a:p>
          <a:p>
            <a:r>
              <a:rPr lang="sl-SI" sz="2200" dirty="0"/>
              <a:t>m = 7000 t</a:t>
            </a:r>
          </a:p>
          <a:p>
            <a:r>
              <a:rPr lang="sl-SI" sz="2200" dirty="0"/>
              <a:t>150 milijonov bralnih kanalov</a:t>
            </a:r>
          </a:p>
          <a:p>
            <a:r>
              <a:rPr lang="sl-SI" sz="2200" dirty="0"/>
              <a:t>Sodelovanje IJS</a:t>
            </a:r>
          </a:p>
        </p:txBody>
      </p:sp>
    </p:spTree>
    <p:extLst>
      <p:ext uri="{BB962C8B-B14F-4D97-AF65-F5344CB8AC3E}">
        <p14:creationId xmlns:p14="http://schemas.microsoft.com/office/powerpoint/2010/main" val="33132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Detektor CMS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28" y="794747"/>
            <a:ext cx="8613648" cy="57325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6DC2F7CF-5797-4725-9554-B4A544E20C65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08805" y="5082047"/>
            <a:ext cx="3628244" cy="11079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sl-SI" sz="2200" dirty="0"/>
              <a:t>21 m x 15 m x 15 m</a:t>
            </a:r>
          </a:p>
          <a:p>
            <a:r>
              <a:rPr lang="sl-SI" sz="2200" dirty="0"/>
              <a:t>m = 14.000 t</a:t>
            </a:r>
          </a:p>
          <a:p>
            <a:r>
              <a:rPr lang="sl-SI" sz="2200" dirty="0"/>
              <a:t>150 milijonov bralnih kanalov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4322" y="2578609"/>
            <a:ext cx="437997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Načelo redundance: </a:t>
            </a:r>
          </a:p>
          <a:p>
            <a:r>
              <a:rPr lang="sl-SI" sz="2400" dirty="0"/>
              <a:t>Potrebna sta dva detektorja za neodvisno potrditev meritev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78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CMS Detector cross section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5" y="1327234"/>
            <a:ext cx="8959851" cy="457024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8B72D4C4-2AC5-4D13-9A31-D6638BCB26F2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807464" y="6025896"/>
            <a:ext cx="202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00F4"/>
                </a:solidFill>
              </a:rPr>
              <a:t>Inner silicon tracker</a:t>
            </a:r>
            <a:endParaRPr lang="sl-SI" dirty="0">
              <a:solidFill>
                <a:srgbClr val="0000F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4344" y="5539077"/>
            <a:ext cx="16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8000"/>
                </a:solidFill>
              </a:rPr>
              <a:t>EM calorimeter</a:t>
            </a:r>
            <a:endParaRPr lang="sl-SI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2897" y="6140264"/>
            <a:ext cx="201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Hadron calorimeter</a:t>
            </a:r>
            <a:endParaRPr lang="sl-SI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9303" y="5469775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Magnet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79424" y="5770932"/>
            <a:ext cx="144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accent5">
                    <a:lumMod val="75000"/>
                  </a:schemeClr>
                </a:solidFill>
              </a:rPr>
              <a:t>Muon system</a:t>
            </a:r>
            <a:endParaRPr lang="sl-SI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8" idx="0"/>
          </p:cNvCxnSpPr>
          <p:nvPr/>
        </p:nvCxnSpPr>
        <p:spPr>
          <a:xfrm flipV="1">
            <a:off x="2821685" y="4288536"/>
            <a:ext cx="403100" cy="1737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H="1" flipV="1">
            <a:off x="3791721" y="4526282"/>
            <a:ext cx="537497" cy="1012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112059" y="5041719"/>
            <a:ext cx="539683" cy="1012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092657" y="5157216"/>
            <a:ext cx="46328" cy="313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9107129" y="5446816"/>
            <a:ext cx="46328" cy="313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5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79" t="9361" r="4689" b="5244"/>
          <a:stretch/>
        </p:blipFill>
        <p:spPr>
          <a:xfrm>
            <a:off x="1615440" y="1954720"/>
            <a:ext cx="4937760" cy="205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pn-junction</a:t>
            </a:r>
            <a:r>
              <a:rPr lang="sl-SI" dirty="0" smtClean="0"/>
              <a:t>: </a:t>
            </a:r>
            <a:r>
              <a:rPr lang="sl-SI" dirty="0" err="1" smtClean="0"/>
              <a:t>principle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operation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err="1" smtClean="0"/>
              <a:t>Silicon</a:t>
            </a:r>
            <a:r>
              <a:rPr lang="sl-SI" dirty="0" smtClean="0"/>
              <a:t> </a:t>
            </a:r>
            <a:r>
              <a:rPr lang="sl-SI" dirty="0" err="1" smtClean="0"/>
              <a:t>detectors</a:t>
            </a:r>
            <a:r>
              <a:rPr lang="sl-SI" dirty="0" smtClean="0"/>
              <a:t> </a:t>
            </a:r>
            <a:r>
              <a:rPr lang="sl-SI" dirty="0" err="1" smtClean="0"/>
              <a:t>operate</a:t>
            </a:r>
            <a:r>
              <a:rPr lang="sl-SI" dirty="0" smtClean="0"/>
              <a:t> on a </a:t>
            </a:r>
            <a:r>
              <a:rPr lang="sl-SI" dirty="0" err="1" smtClean="0"/>
              <a:t>basis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a </a:t>
            </a:r>
            <a:r>
              <a:rPr lang="sl-SI" dirty="0" err="1" smtClean="0"/>
              <a:t>reverse</a:t>
            </a:r>
            <a:r>
              <a:rPr lang="sl-SI" dirty="0" smtClean="0"/>
              <a:t> </a:t>
            </a:r>
            <a:r>
              <a:rPr lang="sl-SI" dirty="0" err="1" smtClean="0"/>
              <a:t>biased</a:t>
            </a:r>
            <a:r>
              <a:rPr lang="sl-SI" dirty="0" smtClean="0"/>
              <a:t> </a:t>
            </a:r>
            <a:r>
              <a:rPr lang="sl-SI" dirty="0" err="1" smtClean="0"/>
              <a:t>pn-junction</a:t>
            </a:r>
            <a:endParaRPr lang="sl-SI" dirty="0" smtClean="0"/>
          </a:p>
          <a:p>
            <a:pPr lvl="1"/>
            <a:r>
              <a:rPr lang="sl-SI" dirty="0" err="1" smtClean="0">
                <a:solidFill>
                  <a:srgbClr val="C00000"/>
                </a:solidFill>
              </a:rPr>
              <a:t>Depletion</a:t>
            </a:r>
            <a:r>
              <a:rPr lang="sl-SI" dirty="0" smtClean="0">
                <a:solidFill>
                  <a:srgbClr val="C00000"/>
                </a:solidFill>
              </a:rPr>
              <a:t> zone </a:t>
            </a:r>
            <a:r>
              <a:rPr lang="sl-SI" dirty="0" smtClean="0"/>
              <a:t>– </a:t>
            </a:r>
            <a:r>
              <a:rPr lang="sl-SI" dirty="0" err="1" smtClean="0"/>
              <a:t>region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no </a:t>
            </a:r>
            <a:r>
              <a:rPr lang="sl-SI" dirty="0" err="1" smtClean="0"/>
              <a:t>free</a:t>
            </a:r>
            <a:r>
              <a:rPr lang="sl-SI" dirty="0" smtClean="0"/>
              <a:t> </a:t>
            </a:r>
            <a:r>
              <a:rPr lang="sl-SI" dirty="0" err="1" smtClean="0"/>
              <a:t>charge</a:t>
            </a:r>
            <a:r>
              <a:rPr lang="sl-SI" dirty="0" smtClean="0"/>
              <a:t> </a:t>
            </a:r>
            <a:r>
              <a:rPr lang="sl-SI" dirty="0" err="1" smtClean="0"/>
              <a:t>carriers</a:t>
            </a:r>
            <a:endParaRPr lang="sl-SI" dirty="0" smtClean="0"/>
          </a:p>
          <a:p>
            <a:pPr lvl="1"/>
            <a:r>
              <a:rPr lang="sl-SI" dirty="0" err="1" smtClean="0"/>
              <a:t>Detection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low</a:t>
            </a:r>
            <a:r>
              <a:rPr lang="sl-SI" dirty="0" smtClean="0"/>
              <a:t> </a:t>
            </a:r>
            <a:r>
              <a:rPr lang="sl-SI" dirty="0" err="1" smtClean="0"/>
              <a:t>signals</a:t>
            </a:r>
            <a:r>
              <a:rPr lang="sl-SI" dirty="0" smtClean="0"/>
              <a:t> </a:t>
            </a:r>
            <a:r>
              <a:rPr lang="sl-SI" dirty="0" err="1" smtClean="0"/>
              <a:t>deposited</a:t>
            </a:r>
            <a:r>
              <a:rPr lang="sl-SI" dirty="0" smtClean="0"/>
              <a:t> </a:t>
            </a:r>
            <a:r>
              <a:rPr lang="sl-SI" dirty="0" err="1" smtClean="0"/>
              <a:t>by</a:t>
            </a:r>
            <a:r>
              <a:rPr lang="sl-SI" dirty="0" smtClean="0"/>
              <a:t> </a:t>
            </a:r>
            <a:r>
              <a:rPr lang="sl-SI" dirty="0" err="1" smtClean="0"/>
              <a:t>crossing</a:t>
            </a:r>
            <a:r>
              <a:rPr lang="sl-SI" dirty="0" smtClean="0"/>
              <a:t> </a:t>
            </a:r>
            <a:r>
              <a:rPr lang="sl-SI" dirty="0" err="1" smtClean="0"/>
              <a:t>charged</a:t>
            </a:r>
            <a:r>
              <a:rPr lang="sl-SI" dirty="0" smtClean="0"/>
              <a:t> </a:t>
            </a:r>
            <a:r>
              <a:rPr lang="sl-SI" dirty="0" err="1" smtClean="0"/>
              <a:t>particles</a:t>
            </a:r>
            <a:r>
              <a:rPr lang="sl-SI" dirty="0" smtClean="0"/>
              <a:t> is </a:t>
            </a:r>
            <a:r>
              <a:rPr lang="sl-SI" dirty="0" err="1" smtClean="0"/>
              <a:t>possible</a:t>
            </a:r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r>
              <a:rPr lang="sl-SI" dirty="0" err="1" smtClean="0"/>
              <a:t>Charged</a:t>
            </a:r>
            <a:r>
              <a:rPr lang="sl-SI" dirty="0" smtClean="0"/>
              <a:t> </a:t>
            </a:r>
            <a:r>
              <a:rPr lang="sl-SI" dirty="0" err="1" smtClean="0"/>
              <a:t>particles</a:t>
            </a:r>
            <a:r>
              <a:rPr lang="sl-SI" dirty="0" smtClean="0"/>
              <a:t> </a:t>
            </a:r>
            <a:r>
              <a:rPr lang="sl-SI" dirty="0" err="1" smtClean="0"/>
              <a:t>deposit</a:t>
            </a:r>
            <a:r>
              <a:rPr lang="sl-SI" dirty="0" smtClean="0"/>
              <a:t> </a:t>
            </a:r>
            <a:r>
              <a:rPr lang="sl-SI" dirty="0" err="1" smtClean="0"/>
              <a:t>energy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depletion</a:t>
            </a:r>
            <a:r>
              <a:rPr lang="sl-SI" dirty="0" smtClean="0"/>
              <a:t> zone via </a:t>
            </a:r>
            <a:r>
              <a:rPr lang="sl-SI" dirty="0" err="1" smtClean="0"/>
              <a:t>generation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i="1" dirty="0" smtClean="0"/>
              <a:t>e-h</a:t>
            </a:r>
            <a:r>
              <a:rPr lang="sl-SI" dirty="0" smtClean="0"/>
              <a:t> </a:t>
            </a:r>
            <a:r>
              <a:rPr lang="sl-SI" dirty="0" err="1" smtClean="0"/>
              <a:t>pairs</a:t>
            </a:r>
            <a:endParaRPr lang="sl-SI" dirty="0" smtClean="0"/>
          </a:p>
          <a:p>
            <a:pPr lvl="1"/>
            <a:r>
              <a:rPr lang="sl-SI" dirty="0" err="1" smtClean="0"/>
              <a:t>Wider</a:t>
            </a:r>
            <a:r>
              <a:rPr lang="sl-SI" dirty="0" smtClean="0"/>
              <a:t> </a:t>
            </a:r>
            <a:r>
              <a:rPr lang="sl-SI" dirty="0" err="1" smtClean="0"/>
              <a:t>depletion</a:t>
            </a:r>
            <a:r>
              <a:rPr lang="sl-SI" dirty="0" smtClean="0"/>
              <a:t> zone </a:t>
            </a:r>
            <a:r>
              <a:rPr lang="sl-SI" dirty="0" smtClean="0">
                <a:sym typeface="Wingdings" panose="05000000000000000000" pitchFamily="2" charset="2"/>
              </a:rPr>
              <a:t> more signal (</a:t>
            </a:r>
            <a:r>
              <a:rPr lang="sl-SI" dirty="0" smtClean="0"/>
              <a:t>80 </a:t>
            </a:r>
            <a:r>
              <a:rPr lang="sl-SI" dirty="0" err="1" smtClean="0"/>
              <a:t>pairs</a:t>
            </a:r>
            <a:r>
              <a:rPr lang="sl-SI" dirty="0" smtClean="0"/>
              <a:t>/µm)</a:t>
            </a:r>
          </a:p>
          <a:p>
            <a:r>
              <a:rPr lang="sl-SI" dirty="0" err="1" smtClean="0"/>
              <a:t>Charge</a:t>
            </a:r>
            <a:r>
              <a:rPr lang="sl-SI" dirty="0" smtClean="0"/>
              <a:t> </a:t>
            </a:r>
            <a:r>
              <a:rPr lang="sl-SI" dirty="0" err="1" smtClean="0"/>
              <a:t>carriers</a:t>
            </a:r>
            <a:r>
              <a:rPr lang="sl-SI" dirty="0" smtClean="0"/>
              <a:t> are </a:t>
            </a:r>
            <a:r>
              <a:rPr lang="sl-SI" dirty="0" err="1" smtClean="0"/>
              <a:t>separated</a:t>
            </a:r>
            <a:r>
              <a:rPr lang="sl-SI" dirty="0" smtClean="0"/>
              <a:t> </a:t>
            </a:r>
            <a:r>
              <a:rPr lang="sl-SI" dirty="0" err="1" smtClean="0"/>
              <a:t>by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electrical</a:t>
            </a:r>
            <a:r>
              <a:rPr lang="sl-SI" dirty="0" smtClean="0"/>
              <a:t> </a:t>
            </a:r>
            <a:r>
              <a:rPr lang="sl-SI" dirty="0" err="1" smtClean="0"/>
              <a:t>field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drift</a:t>
            </a:r>
            <a:r>
              <a:rPr lang="sl-SI" dirty="0" smtClean="0"/>
              <a:t> to </a:t>
            </a:r>
            <a:r>
              <a:rPr lang="sl-SI" dirty="0" err="1" smtClean="0"/>
              <a:t>collection</a:t>
            </a:r>
            <a:r>
              <a:rPr lang="sl-SI" dirty="0" smtClean="0"/>
              <a:t> </a:t>
            </a:r>
            <a:r>
              <a:rPr lang="sl-SI" dirty="0" err="1" smtClean="0"/>
              <a:t>electrodes</a:t>
            </a:r>
            <a:endParaRPr lang="sl-SI" dirty="0" smtClean="0"/>
          </a:p>
          <a:p>
            <a:endParaRPr lang="sl-SI" dirty="0"/>
          </a:p>
          <a:p>
            <a:r>
              <a:rPr lang="sl-SI" dirty="0" err="1" smtClean="0"/>
              <a:t>Collection</a:t>
            </a:r>
            <a:r>
              <a:rPr lang="sl-SI" dirty="0" smtClean="0"/>
              <a:t> </a:t>
            </a:r>
            <a:r>
              <a:rPr lang="sl-SI" dirty="0" err="1" smtClean="0"/>
              <a:t>by</a:t>
            </a:r>
            <a:r>
              <a:rPr lang="sl-SI" dirty="0" smtClean="0"/>
              <a:t> </a:t>
            </a:r>
            <a:r>
              <a:rPr lang="sl-SI" dirty="0" err="1" smtClean="0"/>
              <a:t>diffusion</a:t>
            </a:r>
            <a:r>
              <a:rPr lang="sl-SI" dirty="0" smtClean="0"/>
              <a:t> </a:t>
            </a:r>
            <a:r>
              <a:rPr lang="sl-SI" dirty="0" err="1" smtClean="0"/>
              <a:t>also</a:t>
            </a:r>
            <a:r>
              <a:rPr lang="sl-SI" dirty="0" smtClean="0"/>
              <a:t> </a:t>
            </a:r>
            <a:r>
              <a:rPr lang="sl-SI" dirty="0" err="1" smtClean="0"/>
              <a:t>possible</a:t>
            </a:r>
            <a:r>
              <a:rPr lang="sl-SI" dirty="0" smtClean="0"/>
              <a:t>, </a:t>
            </a:r>
            <a:r>
              <a:rPr lang="sl-SI" dirty="0" err="1" smtClean="0"/>
              <a:t>but</a:t>
            </a:r>
            <a:r>
              <a:rPr lang="sl-SI" dirty="0" smtClean="0"/>
              <a:t> </a:t>
            </a:r>
            <a:r>
              <a:rPr lang="sl-SI" dirty="0" err="1" smtClean="0"/>
              <a:t>slow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not </a:t>
            </a:r>
            <a:r>
              <a:rPr lang="sl-SI" dirty="0" err="1" smtClean="0"/>
              <a:t>radiation-hard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HVCMOS for ATLAS Phase II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en-US" smtClean="0"/>
              <a:t>11. 10. 2016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extLst/>
          </p:nvPr>
        </p:nvGraphicFramePr>
        <p:xfrm>
          <a:off x="6675440" y="2298702"/>
          <a:ext cx="3779837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1752480" imgH="482400" progId="Equation.3">
                  <p:embed/>
                </p:oleObj>
              </mc:Choice>
              <mc:Fallback>
                <p:oleObj name="Equation" r:id="rId4" imgW="1752480" imgH="482400" progId="Equation.3">
                  <p:embed/>
                  <p:pic>
                    <p:nvPicPr>
                      <p:cNvPr id="7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440" y="2298702"/>
                        <a:ext cx="3779837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69245" y="3515041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material </a:t>
            </a:r>
            <a:r>
              <a:rPr lang="sl-SI" dirty="0" err="1"/>
              <a:t>resistivity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880600" y="3153485"/>
            <a:ext cx="238760" cy="361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15440" y="1954720"/>
            <a:ext cx="218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acceptor</a:t>
            </a:r>
            <a:r>
              <a:rPr lang="sl-SI" dirty="0"/>
              <a:t> </a:t>
            </a:r>
            <a:r>
              <a:rPr lang="sl-SI" dirty="0" err="1"/>
              <a:t>doped</a:t>
            </a:r>
            <a:r>
              <a:rPr lang="sl-SI" dirty="0"/>
              <a:t> Si (p)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625376" y="195472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donor</a:t>
            </a:r>
            <a:r>
              <a:rPr lang="sl-SI" dirty="0"/>
              <a:t> </a:t>
            </a:r>
            <a:r>
              <a:rPr lang="sl-SI" dirty="0" err="1"/>
              <a:t>doped</a:t>
            </a:r>
            <a:r>
              <a:rPr lang="sl-SI" dirty="0"/>
              <a:t> Si (n)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915262" y="3642534"/>
            <a:ext cx="175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effective</a:t>
            </a:r>
            <a:r>
              <a:rPr lang="sl-SI" dirty="0"/>
              <a:t> doping </a:t>
            </a:r>
            <a:r>
              <a:rPr lang="sl-SI" dirty="0" err="1"/>
              <a:t>concentration</a:t>
            </a:r>
            <a:endParaRPr lang="sl-SI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126619" y="3280974"/>
            <a:ext cx="238760" cy="361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Low Gain Avalanche Detector (LGAD)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8292" y="605809"/>
            <a:ext cx="6299595" cy="370493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GB" smtClean="0"/>
              <a:t>Predstavitev F9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405801B-5ED3-4EF3-B709-7DDD8C2ECF88}" type="datetime1">
              <a:rPr lang="sl-SI" smtClean="0"/>
              <a:t>19. 01. 2018</a:t>
            </a:fld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8950-0CE4-484E-80B3-12B28BBEA996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3083"/>
            <a:ext cx="5649506" cy="5186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8292" y="4681443"/>
            <a:ext cx="5845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 to </a:t>
            </a:r>
            <a:r>
              <a:rPr lang="en-US" sz="2400" dirty="0" smtClean="0"/>
              <a:t>n-on-p </a:t>
            </a:r>
            <a:r>
              <a:rPr lang="en-US" sz="2400" dirty="0"/>
              <a:t>Silicon sensor an extra </a:t>
            </a:r>
            <a:r>
              <a:rPr lang="en-US" sz="2400" dirty="0" smtClean="0">
                <a:solidFill>
                  <a:srgbClr val="C00000"/>
                </a:solidFill>
              </a:rPr>
              <a:t>thin p-layer</a:t>
            </a:r>
            <a:r>
              <a:rPr lang="en-US" sz="2400" dirty="0" smtClean="0"/>
              <a:t> below </a:t>
            </a:r>
            <a:r>
              <a:rPr lang="en-US" sz="2400" dirty="0"/>
              <a:t>the </a:t>
            </a:r>
            <a:r>
              <a:rPr lang="en-US" sz="2400" dirty="0" smtClean="0"/>
              <a:t>junction </a:t>
            </a:r>
            <a:r>
              <a:rPr lang="sl-SI" sz="2400" dirty="0" smtClean="0"/>
              <a:t>w</a:t>
            </a:r>
            <a:r>
              <a:rPr lang="en-US" sz="2400" dirty="0" err="1" smtClean="0"/>
              <a:t>hich</a:t>
            </a:r>
            <a:r>
              <a:rPr lang="en-US" sz="2400" dirty="0" smtClean="0"/>
              <a:t> increases the E-field </a:t>
            </a:r>
            <a:r>
              <a:rPr lang="en-US" sz="2400" dirty="0"/>
              <a:t>so that </a:t>
            </a:r>
            <a:r>
              <a:rPr lang="en-US" sz="2400" dirty="0" smtClean="0">
                <a:solidFill>
                  <a:srgbClr val="C00000"/>
                </a:solidFill>
              </a:rPr>
              <a:t>charge multiplication </a:t>
            </a:r>
            <a:r>
              <a:rPr lang="en-US" sz="2400" dirty="0"/>
              <a:t>with </a:t>
            </a:r>
            <a:r>
              <a:rPr lang="en-US" sz="2400" dirty="0" smtClean="0"/>
              <a:t>moderate gain</a:t>
            </a:r>
            <a:r>
              <a:rPr lang="sl-SI" sz="2400" dirty="0" smtClean="0"/>
              <a:t> </a:t>
            </a:r>
            <a:r>
              <a:rPr lang="en-US" sz="2400" dirty="0" smtClean="0"/>
              <a:t>of 10-50 </a:t>
            </a:r>
            <a:r>
              <a:rPr lang="en-US" sz="2400" dirty="0"/>
              <a:t>occurs </a:t>
            </a:r>
            <a:r>
              <a:rPr lang="en-US" sz="2400" dirty="0" smtClean="0"/>
              <a:t>without breakdown.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017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12. 12. 2017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HSTD11 &amp; SOIPIX 2017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9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" y="1"/>
            <a:ext cx="6784521" cy="3964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229" r="54090" b="32733"/>
          <a:stretch/>
        </p:blipFill>
        <p:spPr>
          <a:xfrm>
            <a:off x="7719991" y="4180766"/>
            <a:ext cx="4052910" cy="2395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377" y="-69660"/>
            <a:ext cx="5870624" cy="41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25829</TotalTime>
  <Words>692</Words>
  <Application>Microsoft Office PowerPoint</Application>
  <PresentationFormat>Widescreen</PresentationFormat>
  <Paragraphs>181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Detektor ATLAS</vt:lpstr>
      <vt:lpstr>Detektor CMS</vt:lpstr>
      <vt:lpstr>CMS Detector cross section</vt:lpstr>
      <vt:lpstr>pn-junction: principle of operation</vt:lpstr>
      <vt:lpstr>Low Gain Avalanche Detector (LGAD)</vt:lpstr>
      <vt:lpstr>PowerPoint Presentation</vt:lpstr>
      <vt:lpstr>Radiation damage in LGAD</vt:lpstr>
      <vt:lpstr>LGAD radiation hardness</vt:lpstr>
      <vt:lpstr>Laserska metoda TCT</vt:lpstr>
      <vt:lpstr>90Sr TCT</vt:lpstr>
      <vt:lpstr>PowerPoint Presentation</vt:lpstr>
      <vt:lpstr>Žarkovni teleskop KarTel v CERN-u</vt:lpstr>
      <vt:lpstr>PowerPoint Presentation</vt:lpstr>
      <vt:lpstr>Kvarki</vt:lpstr>
      <vt:lpstr>Standardni model osnovnih delcev</vt:lpstr>
      <vt:lpstr>Na hitro: načelo nedoločenosti</vt:lpstr>
      <vt:lpstr>Razvoj detektorjev za ATLAS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Bojan</dc:creator>
  <cp:lastModifiedBy>Bojan</cp:lastModifiedBy>
  <cp:revision>279</cp:revision>
  <dcterms:created xsi:type="dcterms:W3CDTF">2017-11-14T08:43:15Z</dcterms:created>
  <dcterms:modified xsi:type="dcterms:W3CDTF">2018-01-21T07:47:39Z</dcterms:modified>
</cp:coreProperties>
</file>