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61" r:id="rId2"/>
    <p:sldId id="363" r:id="rId3"/>
    <p:sldId id="362" r:id="rId4"/>
    <p:sldId id="357" r:id="rId5"/>
    <p:sldId id="365" r:id="rId6"/>
    <p:sldId id="360" r:id="rId7"/>
    <p:sldId id="349" r:id="rId8"/>
    <p:sldId id="350" r:id="rId9"/>
    <p:sldId id="364" r:id="rId10"/>
    <p:sldId id="344" r:id="rId11"/>
    <p:sldId id="345" r:id="rId12"/>
  </p:sldIdLst>
  <p:sldSz cx="12192000" cy="6858000"/>
  <p:notesSz cx="6805613" cy="99441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jan" initials="B" lastIdx="1" clrIdx="0">
    <p:extLst>
      <p:ext uri="{19B8F6BF-5375-455C-9EA6-DF929625EA0E}">
        <p15:presenceInfo xmlns:p15="http://schemas.microsoft.com/office/powerpoint/2012/main" userId="Boj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D3333"/>
    <a:srgbClr val="0000FF"/>
    <a:srgbClr val="5B9BD5"/>
    <a:srgbClr val="009900"/>
    <a:srgbClr val="006600"/>
    <a:srgbClr val="00FFFF"/>
    <a:srgbClr val="00CC00"/>
    <a:srgbClr val="B800B4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746" autoAdjust="0"/>
  </p:normalViewPr>
  <p:slideViewPr>
    <p:cSldViewPr snapToGrid="0">
      <p:cViewPr>
        <p:scale>
          <a:sx n="100" d="100"/>
          <a:sy n="100" d="100"/>
        </p:scale>
        <p:origin x="-58" y="-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jan\work\presentations\20210325_mpw2_calibration\calibration\W11_5e14_C2R4_ext50Ohm_1000mV.od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7.5681850635441958E-2"/>
          <c:y val="1.9984508133230054E-2"/>
          <c:w val="0.90908658194107295"/>
          <c:h val="0.86173508907823382"/>
        </c:manualLayout>
      </c:layout>
      <c:scatterChart>
        <c:scatterStyle val="lineMarker"/>
        <c:varyColors val="0"/>
        <c:ser>
          <c:idx val="0"/>
          <c:order val="0"/>
          <c:tx>
            <c:strRef>
              <c:f>'C2R1 950 mV'!$A$20</c:f>
              <c:strCache>
                <c:ptCount val="1"/>
                <c:pt idx="0">
                  <c:v>C2R4 1000 mV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xVal>
            <c:numRef>
              <c:f>'C2R4 950 mV'!$C$2:$C$12</c:f>
              <c:numCache>
                <c:formatCode>General</c:formatCode>
                <c:ptCount val="11"/>
                <c:pt idx="0">
                  <c:v>11</c:v>
                </c:pt>
                <c:pt idx="1">
                  <c:v>38</c:v>
                </c:pt>
                <c:pt idx="2">
                  <c:v>56</c:v>
                </c:pt>
                <c:pt idx="3">
                  <c:v>70</c:v>
                </c:pt>
                <c:pt idx="4">
                  <c:v>93</c:v>
                </c:pt>
                <c:pt idx="5">
                  <c:v>112</c:v>
                </c:pt>
                <c:pt idx="6">
                  <c:v>130</c:v>
                </c:pt>
                <c:pt idx="7">
                  <c:v>149</c:v>
                </c:pt>
                <c:pt idx="8">
                  <c:v>180</c:v>
                </c:pt>
                <c:pt idx="9">
                  <c:v>224</c:v>
                </c:pt>
                <c:pt idx="10">
                  <c:v>315</c:v>
                </c:pt>
              </c:numCache>
            </c:numRef>
          </c:xVal>
          <c:yVal>
            <c:numRef>
              <c:f>'C2R4 950 mV'!$B$2:$B$12</c:f>
              <c:numCache>
                <c:formatCode>General</c:formatCode>
                <c:ptCount val="11"/>
                <c:pt idx="0">
                  <c:v>875.00000000000011</c:v>
                </c:pt>
                <c:pt idx="1">
                  <c:v>1750.0000000000002</c:v>
                </c:pt>
                <c:pt idx="2">
                  <c:v>2625.0000000000005</c:v>
                </c:pt>
                <c:pt idx="3">
                  <c:v>3500.0000000000005</c:v>
                </c:pt>
                <c:pt idx="4">
                  <c:v>5250.0000000000009</c:v>
                </c:pt>
                <c:pt idx="5">
                  <c:v>7000.0000000000009</c:v>
                </c:pt>
                <c:pt idx="6">
                  <c:v>8750.0000000000018</c:v>
                </c:pt>
                <c:pt idx="7">
                  <c:v>10500.000000000002</c:v>
                </c:pt>
                <c:pt idx="8">
                  <c:v>14000.000000000002</c:v>
                </c:pt>
                <c:pt idx="9">
                  <c:v>17500.000000000004</c:v>
                </c:pt>
                <c:pt idx="10">
                  <c:v>31500.000000000007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6AB-4468-AC4D-633D9751FD00}"/>
            </c:ext>
          </c:extLst>
        </c:ser>
        <c:ser>
          <c:idx val="1"/>
          <c:order val="1"/>
          <c:tx>
            <c:strRef>
              <c:f>'C2R1 950 mV'!$A$19</c:f>
              <c:strCache>
                <c:ptCount val="1"/>
                <c:pt idx="0">
                  <c:v>C2R4 950 mV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FF0000"/>
                </a:solidFill>
              </a:ln>
            </c:spPr>
          </c:marker>
          <c:xVal>
            <c:numRef>
              <c:f>'C2R4 1000 mV'!$C$2:$C$30</c:f>
              <c:numCache>
                <c:formatCode>General</c:formatCode>
                <c:ptCount val="29"/>
                <c:pt idx="0">
                  <c:v>7</c:v>
                </c:pt>
                <c:pt idx="1">
                  <c:v>13</c:v>
                </c:pt>
                <c:pt idx="2">
                  <c:v>17</c:v>
                </c:pt>
                <c:pt idx="3">
                  <c:v>23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44</c:v>
                </c:pt>
                <c:pt idx="8">
                  <c:v>48</c:v>
                </c:pt>
                <c:pt idx="9">
                  <c:v>52</c:v>
                </c:pt>
                <c:pt idx="10">
                  <c:v>55</c:v>
                </c:pt>
                <c:pt idx="11">
                  <c:v>61</c:v>
                </c:pt>
                <c:pt idx="12">
                  <c:v>67</c:v>
                </c:pt>
                <c:pt idx="13">
                  <c:v>72</c:v>
                </c:pt>
                <c:pt idx="14">
                  <c:v>77</c:v>
                </c:pt>
                <c:pt idx="15">
                  <c:v>81</c:v>
                </c:pt>
                <c:pt idx="16">
                  <c:v>86</c:v>
                </c:pt>
                <c:pt idx="17">
                  <c:v>90</c:v>
                </c:pt>
                <c:pt idx="18">
                  <c:v>94</c:v>
                </c:pt>
                <c:pt idx="19">
                  <c:v>97</c:v>
                </c:pt>
                <c:pt idx="20">
                  <c:v>101</c:v>
                </c:pt>
                <c:pt idx="21">
                  <c:v>110</c:v>
                </c:pt>
                <c:pt idx="22">
                  <c:v>119</c:v>
                </c:pt>
                <c:pt idx="23">
                  <c:v>137</c:v>
                </c:pt>
                <c:pt idx="24">
                  <c:v>155</c:v>
                </c:pt>
                <c:pt idx="25">
                  <c:v>173</c:v>
                </c:pt>
                <c:pt idx="26">
                  <c:v>192</c:v>
                </c:pt>
                <c:pt idx="27">
                  <c:v>210</c:v>
                </c:pt>
                <c:pt idx="28">
                  <c:v>303</c:v>
                </c:pt>
              </c:numCache>
            </c:numRef>
          </c:xVal>
          <c:yVal>
            <c:numRef>
              <c:f>'C2R4 1000 mV'!$B$2:$B$30</c:f>
              <c:numCache>
                <c:formatCode>General</c:formatCode>
                <c:ptCount val="29"/>
                <c:pt idx="0">
                  <c:v>1750.0000000000002</c:v>
                </c:pt>
                <c:pt idx="1">
                  <c:v>1925.0000000000002</c:v>
                </c:pt>
                <c:pt idx="2">
                  <c:v>2100</c:v>
                </c:pt>
                <c:pt idx="3">
                  <c:v>2275.0000000000005</c:v>
                </c:pt>
                <c:pt idx="4">
                  <c:v>2450.0000000000005</c:v>
                </c:pt>
                <c:pt idx="5">
                  <c:v>2625.0000000000005</c:v>
                </c:pt>
                <c:pt idx="6">
                  <c:v>2800</c:v>
                </c:pt>
                <c:pt idx="7">
                  <c:v>2975.0000000000005</c:v>
                </c:pt>
                <c:pt idx="8">
                  <c:v>3150</c:v>
                </c:pt>
                <c:pt idx="9">
                  <c:v>3325.0000000000005</c:v>
                </c:pt>
                <c:pt idx="10">
                  <c:v>3500.0000000000005</c:v>
                </c:pt>
                <c:pt idx="11">
                  <c:v>3850.0000000000005</c:v>
                </c:pt>
                <c:pt idx="12">
                  <c:v>4200</c:v>
                </c:pt>
                <c:pt idx="13">
                  <c:v>4550.0000000000009</c:v>
                </c:pt>
                <c:pt idx="14">
                  <c:v>4900.0000000000009</c:v>
                </c:pt>
                <c:pt idx="15">
                  <c:v>5250.0000000000009</c:v>
                </c:pt>
                <c:pt idx="16">
                  <c:v>5600</c:v>
                </c:pt>
                <c:pt idx="17">
                  <c:v>5950.0000000000009</c:v>
                </c:pt>
                <c:pt idx="18">
                  <c:v>6300</c:v>
                </c:pt>
                <c:pt idx="19">
                  <c:v>6650.0000000000009</c:v>
                </c:pt>
                <c:pt idx="20">
                  <c:v>7000.0000000000009</c:v>
                </c:pt>
                <c:pt idx="21">
                  <c:v>7875.0000000000018</c:v>
                </c:pt>
                <c:pt idx="22">
                  <c:v>8750.0000000000018</c:v>
                </c:pt>
                <c:pt idx="23">
                  <c:v>10500.000000000002</c:v>
                </c:pt>
                <c:pt idx="24">
                  <c:v>12250</c:v>
                </c:pt>
                <c:pt idx="25">
                  <c:v>14000.000000000002</c:v>
                </c:pt>
                <c:pt idx="26">
                  <c:v>15750.000000000004</c:v>
                </c:pt>
                <c:pt idx="27">
                  <c:v>17500.000000000004</c:v>
                </c:pt>
                <c:pt idx="28">
                  <c:v>31500.000000000007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6AB-4468-AC4D-633D9751FD00}"/>
            </c:ext>
          </c:extLst>
        </c:ser>
        <c:ser>
          <c:idx val="2"/>
          <c:order val="2"/>
          <c:tx>
            <c:strRef>
              <c:f>'C2R1 950 mV'!$A$23</c:f>
              <c:strCache>
                <c:ptCount val="1"/>
                <c:pt idx="0">
                  <c:v>C2R3 950 mV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</c:marker>
          <c:xVal>
            <c:numRef>
              <c:f>'C2R3 950 mV'!$C$2:$C$12</c:f>
              <c:numCache>
                <c:formatCode>General</c:formatCode>
                <c:ptCount val="11"/>
                <c:pt idx="0">
                  <c:v>3</c:v>
                </c:pt>
                <c:pt idx="1">
                  <c:v>18</c:v>
                </c:pt>
                <c:pt idx="2">
                  <c:v>34</c:v>
                </c:pt>
                <c:pt idx="3">
                  <c:v>45</c:v>
                </c:pt>
                <c:pt idx="4">
                  <c:v>65</c:v>
                </c:pt>
                <c:pt idx="5">
                  <c:v>82</c:v>
                </c:pt>
                <c:pt idx="6">
                  <c:v>98</c:v>
                </c:pt>
                <c:pt idx="7">
                  <c:v>113</c:v>
                </c:pt>
                <c:pt idx="8">
                  <c:v>142</c:v>
                </c:pt>
                <c:pt idx="9">
                  <c:v>172</c:v>
                </c:pt>
                <c:pt idx="10">
                  <c:v>248</c:v>
                </c:pt>
              </c:numCache>
            </c:numRef>
          </c:xVal>
          <c:yVal>
            <c:numRef>
              <c:f>'C2R3 950 mV'!$B$2:$B$12</c:f>
              <c:numCache>
                <c:formatCode>General</c:formatCode>
                <c:ptCount val="11"/>
                <c:pt idx="0">
                  <c:v>875.00000000000011</c:v>
                </c:pt>
                <c:pt idx="1">
                  <c:v>1750.0000000000002</c:v>
                </c:pt>
                <c:pt idx="2">
                  <c:v>2625.0000000000005</c:v>
                </c:pt>
                <c:pt idx="3">
                  <c:v>3500.0000000000005</c:v>
                </c:pt>
                <c:pt idx="4">
                  <c:v>5250.0000000000009</c:v>
                </c:pt>
                <c:pt idx="5">
                  <c:v>7000.0000000000009</c:v>
                </c:pt>
                <c:pt idx="6">
                  <c:v>8750.0000000000018</c:v>
                </c:pt>
                <c:pt idx="7">
                  <c:v>10500.000000000002</c:v>
                </c:pt>
                <c:pt idx="8">
                  <c:v>14000.000000000002</c:v>
                </c:pt>
                <c:pt idx="9">
                  <c:v>17500.000000000004</c:v>
                </c:pt>
                <c:pt idx="10">
                  <c:v>31500.000000000007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6AB-4468-AC4D-633D9751FD00}"/>
            </c:ext>
          </c:extLst>
        </c:ser>
        <c:ser>
          <c:idx val="3"/>
          <c:order val="3"/>
          <c:tx>
            <c:strRef>
              <c:f>'C2R1 950 mV'!$A$24</c:f>
              <c:strCache>
                <c:ptCount val="1"/>
                <c:pt idx="0">
                  <c:v>C2R3 1000 mV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7"/>
            <c:spPr>
              <a:ln>
                <a:solidFill>
                  <a:schemeClr val="tx1"/>
                </a:solidFill>
              </a:ln>
            </c:spPr>
          </c:marker>
          <c:xVal>
            <c:numRef>
              <c:f>'C2R3 1000 mV'!$C$2:$C$11</c:f>
              <c:numCache>
                <c:formatCode>General</c:formatCode>
                <c:ptCount val="10"/>
                <c:pt idx="0">
                  <c:v>0</c:v>
                </c:pt>
                <c:pt idx="1">
                  <c:v>10</c:v>
                </c:pt>
                <c:pt idx="2">
                  <c:v>30</c:v>
                </c:pt>
                <c:pt idx="3">
                  <c:v>55</c:v>
                </c:pt>
                <c:pt idx="4">
                  <c:v>74</c:v>
                </c:pt>
                <c:pt idx="5">
                  <c:v>90</c:v>
                </c:pt>
                <c:pt idx="6">
                  <c:v>105</c:v>
                </c:pt>
                <c:pt idx="7">
                  <c:v>134</c:v>
                </c:pt>
                <c:pt idx="8">
                  <c:v>164</c:v>
                </c:pt>
                <c:pt idx="9">
                  <c:v>240</c:v>
                </c:pt>
              </c:numCache>
            </c:numRef>
          </c:xVal>
          <c:yVal>
            <c:numRef>
              <c:f>'C2R3 1000 mV'!$B$2:$B$11</c:f>
              <c:numCache>
                <c:formatCode>General</c:formatCode>
                <c:ptCount val="10"/>
                <c:pt idx="0">
                  <c:v>1750.0000000000002</c:v>
                </c:pt>
                <c:pt idx="1">
                  <c:v>2625.0000000000005</c:v>
                </c:pt>
                <c:pt idx="2">
                  <c:v>3500.0000000000005</c:v>
                </c:pt>
                <c:pt idx="3">
                  <c:v>5250.0000000000009</c:v>
                </c:pt>
                <c:pt idx="4">
                  <c:v>7000.0000000000009</c:v>
                </c:pt>
                <c:pt idx="5">
                  <c:v>8750.0000000000018</c:v>
                </c:pt>
                <c:pt idx="6">
                  <c:v>10500.000000000002</c:v>
                </c:pt>
                <c:pt idx="7">
                  <c:v>14000.000000000002</c:v>
                </c:pt>
                <c:pt idx="8">
                  <c:v>17500.000000000004</c:v>
                </c:pt>
                <c:pt idx="9">
                  <c:v>31500.000000000007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6AB-4468-AC4D-633D9751FD00}"/>
            </c:ext>
          </c:extLst>
        </c:ser>
        <c:ser>
          <c:idx val="4"/>
          <c:order val="4"/>
          <c:tx>
            <c:strRef>
              <c:f>'C2R1 950 mV'!$A$21</c:f>
              <c:strCache>
                <c:ptCount val="1"/>
                <c:pt idx="0">
                  <c:v>C2R1 950 mV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xVal>
            <c:numRef>
              <c:f>'C2R1 950 mV'!$C$2:$C$12</c:f>
              <c:numCache>
                <c:formatCode>General</c:formatCode>
                <c:ptCount val="11"/>
                <c:pt idx="0">
                  <c:v>10</c:v>
                </c:pt>
                <c:pt idx="1">
                  <c:v>32</c:v>
                </c:pt>
                <c:pt idx="2">
                  <c:v>50</c:v>
                </c:pt>
                <c:pt idx="3">
                  <c:v>64</c:v>
                </c:pt>
                <c:pt idx="4">
                  <c:v>91</c:v>
                </c:pt>
                <c:pt idx="5">
                  <c:v>115</c:v>
                </c:pt>
                <c:pt idx="6">
                  <c:v>138</c:v>
                </c:pt>
                <c:pt idx="7">
                  <c:v>160</c:v>
                </c:pt>
                <c:pt idx="8">
                  <c:v>206</c:v>
                </c:pt>
                <c:pt idx="9">
                  <c:v>250</c:v>
                </c:pt>
                <c:pt idx="10">
                  <c:v>361</c:v>
                </c:pt>
              </c:numCache>
            </c:numRef>
          </c:xVal>
          <c:yVal>
            <c:numRef>
              <c:f>'C2R1 950 mV'!$B$2:$B$12</c:f>
              <c:numCache>
                <c:formatCode>General</c:formatCode>
                <c:ptCount val="11"/>
                <c:pt idx="0">
                  <c:v>875.00000000000011</c:v>
                </c:pt>
                <c:pt idx="1">
                  <c:v>1750.0000000000002</c:v>
                </c:pt>
                <c:pt idx="2">
                  <c:v>2625.0000000000005</c:v>
                </c:pt>
                <c:pt idx="3">
                  <c:v>3500.0000000000005</c:v>
                </c:pt>
                <c:pt idx="4">
                  <c:v>5250.0000000000009</c:v>
                </c:pt>
                <c:pt idx="5">
                  <c:v>7000.0000000000009</c:v>
                </c:pt>
                <c:pt idx="6">
                  <c:v>8750.0000000000018</c:v>
                </c:pt>
                <c:pt idx="7">
                  <c:v>10500.000000000002</c:v>
                </c:pt>
                <c:pt idx="8">
                  <c:v>14000.000000000002</c:v>
                </c:pt>
                <c:pt idx="9">
                  <c:v>17500.000000000004</c:v>
                </c:pt>
                <c:pt idx="10">
                  <c:v>31500.000000000007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6AB-4468-AC4D-633D9751FD00}"/>
            </c:ext>
          </c:extLst>
        </c:ser>
        <c:ser>
          <c:idx val="5"/>
          <c:order val="5"/>
          <c:tx>
            <c:strRef>
              <c:f>'C2R1 950 mV'!$A$22</c:f>
              <c:strCache>
                <c:ptCount val="1"/>
                <c:pt idx="0">
                  <c:v>C2R1 1000 mV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7"/>
            <c:spPr>
              <a:noFill/>
              <a:ln>
                <a:solidFill>
                  <a:srgbClr val="0000FF"/>
                </a:solidFill>
              </a:ln>
            </c:spPr>
          </c:marker>
          <c:xVal>
            <c:numRef>
              <c:f>'C2R1 1000 mV'!$C$2:$C$11</c:f>
              <c:numCache>
                <c:formatCode>General</c:formatCode>
                <c:ptCount val="10"/>
                <c:pt idx="0">
                  <c:v>4</c:v>
                </c:pt>
                <c:pt idx="1">
                  <c:v>28</c:v>
                </c:pt>
                <c:pt idx="2">
                  <c:v>49</c:v>
                </c:pt>
                <c:pt idx="3">
                  <c:v>79</c:v>
                </c:pt>
                <c:pt idx="4">
                  <c:v>104</c:v>
                </c:pt>
                <c:pt idx="5">
                  <c:v>126</c:v>
                </c:pt>
                <c:pt idx="6">
                  <c:v>149</c:v>
                </c:pt>
                <c:pt idx="7">
                  <c:v>194</c:v>
                </c:pt>
                <c:pt idx="8">
                  <c:v>238</c:v>
                </c:pt>
                <c:pt idx="9">
                  <c:v>350</c:v>
                </c:pt>
              </c:numCache>
            </c:numRef>
          </c:xVal>
          <c:yVal>
            <c:numRef>
              <c:f>'C2R1 1000 mV'!$B$2:$B$11</c:f>
              <c:numCache>
                <c:formatCode>General</c:formatCode>
                <c:ptCount val="10"/>
                <c:pt idx="0">
                  <c:v>1750.0000000000002</c:v>
                </c:pt>
                <c:pt idx="1">
                  <c:v>2625.0000000000005</c:v>
                </c:pt>
                <c:pt idx="2">
                  <c:v>3500.0000000000005</c:v>
                </c:pt>
                <c:pt idx="3">
                  <c:v>5250.0000000000009</c:v>
                </c:pt>
                <c:pt idx="4">
                  <c:v>7000.0000000000009</c:v>
                </c:pt>
                <c:pt idx="5">
                  <c:v>8750.0000000000018</c:v>
                </c:pt>
                <c:pt idx="6">
                  <c:v>10500.000000000002</c:v>
                </c:pt>
                <c:pt idx="7">
                  <c:v>14000.000000000002</c:v>
                </c:pt>
                <c:pt idx="8">
                  <c:v>17500.000000000004</c:v>
                </c:pt>
                <c:pt idx="9">
                  <c:v>31500.000000000007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6AB-4468-AC4D-633D9751FD00}"/>
            </c:ext>
          </c:extLst>
        </c:ser>
        <c:ser>
          <c:idx val="6"/>
          <c:order val="6"/>
          <c:tx>
            <c:strRef>
              <c:f>'C2R1 950 mV'!$A$25</c:f>
              <c:strCache>
                <c:ptCount val="1"/>
                <c:pt idx="0">
                  <c:v>simulation</c:v>
                </c:pt>
              </c:strCache>
            </c:strRef>
          </c:tx>
          <c:spPr>
            <a:ln>
              <a:noFill/>
            </a:ln>
          </c:spPr>
          <c:marker>
            <c:symbol val="plus"/>
            <c:size val="7"/>
          </c:marker>
          <c:xVal>
            <c:numRef>
              <c:f>Sim!$B$2:$B$26</c:f>
              <c:numCache>
                <c:formatCode>General</c:formatCode>
                <c:ptCount val="25"/>
                <c:pt idx="0">
                  <c:v>0</c:v>
                </c:pt>
                <c:pt idx="1">
                  <c:v>21</c:v>
                </c:pt>
                <c:pt idx="2">
                  <c:v>35</c:v>
                </c:pt>
                <c:pt idx="3">
                  <c:v>46</c:v>
                </c:pt>
                <c:pt idx="4">
                  <c:v>55</c:v>
                </c:pt>
                <c:pt idx="5">
                  <c:v>63</c:v>
                </c:pt>
                <c:pt idx="6">
                  <c:v>72</c:v>
                </c:pt>
                <c:pt idx="7">
                  <c:v>79</c:v>
                </c:pt>
                <c:pt idx="8">
                  <c:v>86</c:v>
                </c:pt>
                <c:pt idx="9">
                  <c:v>94</c:v>
                </c:pt>
                <c:pt idx="10">
                  <c:v>100</c:v>
                </c:pt>
                <c:pt idx="11">
                  <c:v>107</c:v>
                </c:pt>
                <c:pt idx="12">
                  <c:v>114</c:v>
                </c:pt>
                <c:pt idx="13">
                  <c:v>122</c:v>
                </c:pt>
                <c:pt idx="14">
                  <c:v>129</c:v>
                </c:pt>
                <c:pt idx="15">
                  <c:v>135</c:v>
                </c:pt>
                <c:pt idx="16">
                  <c:v>141</c:v>
                </c:pt>
                <c:pt idx="17">
                  <c:v>148</c:v>
                </c:pt>
                <c:pt idx="18">
                  <c:v>155</c:v>
                </c:pt>
                <c:pt idx="19">
                  <c:v>157</c:v>
                </c:pt>
                <c:pt idx="20">
                  <c:v>166</c:v>
                </c:pt>
                <c:pt idx="21">
                  <c:v>169</c:v>
                </c:pt>
                <c:pt idx="22">
                  <c:v>174</c:v>
                </c:pt>
                <c:pt idx="23">
                  <c:v>181</c:v>
                </c:pt>
                <c:pt idx="24">
                  <c:v>188</c:v>
                </c:pt>
              </c:numCache>
            </c:numRef>
          </c:xVal>
          <c:yVal>
            <c:numRef>
              <c:f>Sim!$A$2:$A$26</c:f>
              <c:numCache>
                <c:formatCode>General</c:formatCode>
                <c:ptCount val="2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  <c:pt idx="5">
                  <c:v>6000</c:v>
                </c:pt>
                <c:pt idx="6">
                  <c:v>7000</c:v>
                </c:pt>
                <c:pt idx="7">
                  <c:v>8000</c:v>
                </c:pt>
                <c:pt idx="8">
                  <c:v>9000</c:v>
                </c:pt>
                <c:pt idx="9">
                  <c:v>10000</c:v>
                </c:pt>
                <c:pt idx="10">
                  <c:v>11000</c:v>
                </c:pt>
                <c:pt idx="11">
                  <c:v>12000</c:v>
                </c:pt>
                <c:pt idx="12">
                  <c:v>13000</c:v>
                </c:pt>
                <c:pt idx="13">
                  <c:v>14000</c:v>
                </c:pt>
                <c:pt idx="14">
                  <c:v>15000</c:v>
                </c:pt>
                <c:pt idx="15">
                  <c:v>16000</c:v>
                </c:pt>
                <c:pt idx="16">
                  <c:v>17000</c:v>
                </c:pt>
                <c:pt idx="17">
                  <c:v>18000</c:v>
                </c:pt>
                <c:pt idx="18">
                  <c:v>19000</c:v>
                </c:pt>
                <c:pt idx="19">
                  <c:v>20000</c:v>
                </c:pt>
                <c:pt idx="20">
                  <c:v>21000</c:v>
                </c:pt>
                <c:pt idx="21">
                  <c:v>22000</c:v>
                </c:pt>
                <c:pt idx="22">
                  <c:v>23000</c:v>
                </c:pt>
                <c:pt idx="23">
                  <c:v>24000</c:v>
                </c:pt>
                <c:pt idx="24">
                  <c:v>25000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6AB-4468-AC4D-633D9751F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7359600"/>
        <c:axId val="1007359184"/>
      </c:scatterChart>
      <c:valAx>
        <c:axId val="1007359184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sl-SI"/>
                  <a:t>charge (e)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400" b="0"/>
            </a:pPr>
            <a:endParaRPr lang="sl-SI"/>
          </a:p>
        </c:txPr>
        <c:crossAx val="1007359600"/>
        <c:crossesAt val="0"/>
        <c:crossBetween val="midCat"/>
      </c:valAx>
      <c:valAx>
        <c:axId val="1007359600"/>
        <c:scaling>
          <c:orientation val="minMax"/>
        </c:scaling>
        <c:delete val="0"/>
        <c:axPos val="b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sl-SI"/>
                  <a:t>ToT (ns)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400" b="0"/>
            </a:pPr>
            <a:endParaRPr lang="sl-SI"/>
          </a:p>
        </c:txPr>
        <c:crossAx val="1007359184"/>
        <c:crossesAt val="0"/>
        <c:crossBetween val="midCat"/>
      </c:val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914309439091566"/>
          <c:y val="2.0396987038585179E-3"/>
          <c:w val="0.17544172811788056"/>
          <c:h val="0.43843021310429492"/>
        </c:manualLayout>
      </c:layout>
      <c:overlay val="0"/>
      <c:spPr>
        <a:solidFill>
          <a:srgbClr val="FAFAFA"/>
        </a:solidFill>
        <a:ln>
          <a:solidFill>
            <a:srgbClr val="B3B3B3"/>
          </a:solidFill>
        </a:ln>
      </c:spPr>
      <c:txPr>
        <a:bodyPr/>
        <a:lstStyle/>
        <a:p>
          <a:pPr>
            <a:defRPr sz="1400" b="0"/>
          </a:pPr>
          <a:endParaRPr lang="sl-SI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57702-262A-4A69-89F4-FF107EA4D994}" type="datetimeFigureOut">
              <a:rPr lang="sl-SI" smtClean="0"/>
              <a:t>14. 06. 2021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B9295-F01E-4418-AE92-A44BACFDB24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3134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9027" y="135875"/>
            <a:ext cx="3505850" cy="1072768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523999" y="2017059"/>
            <a:ext cx="9439835" cy="1465916"/>
          </a:xfrm>
          <a:ln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1524000" y="3482975"/>
            <a:ext cx="9439834" cy="676555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2"/>
          </p:nvPr>
        </p:nvSpPr>
        <p:spPr>
          <a:xfrm>
            <a:off x="1524000" y="4827775"/>
            <a:ext cx="9439834" cy="1304084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6498077"/>
            <a:ext cx="3744255" cy="359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4569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AD1D6-51F0-458D-BFD7-0669D744F437}" type="datetime1">
              <a:rPr lang="sl-SI" smtClean="0"/>
              <a:t>14. 06. 2021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72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BBB9-EED2-44F0-A2A8-3D51D3643D54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229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9EADE-D891-49D2-884E-973C65BA9F57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011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528918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548640"/>
            <a:ext cx="1219200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4117" y="735105"/>
            <a:ext cx="11757675" cy="5791819"/>
          </a:xfrm>
        </p:spPr>
        <p:txBody>
          <a:bodyPr>
            <a:normAutofit/>
          </a:bodyPr>
          <a:lstStyle>
            <a:lvl1pPr>
              <a:buClr>
                <a:srgbClr val="C00000"/>
              </a:buClr>
              <a:defRPr sz="2000"/>
            </a:lvl1pPr>
            <a:lvl2pPr>
              <a:buClr>
                <a:srgbClr val="C00000"/>
              </a:buClr>
              <a:defRPr sz="18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170" y="1"/>
            <a:ext cx="428500" cy="548640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9448800" y="6624919"/>
            <a:ext cx="1905000" cy="228971"/>
          </a:xfrm>
        </p:spPr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5540" y="6624919"/>
            <a:ext cx="5903260" cy="233455"/>
          </a:xfrm>
        </p:spPr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624919"/>
            <a:ext cx="838199" cy="233080"/>
          </a:xfrm>
        </p:spPr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2280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E549-910B-4462-BD4C-94180D8D67C5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1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B51C-5B1C-4290-8F27-D25E117936D2}" type="datetime1">
              <a:rPr lang="sl-SI" smtClean="0"/>
              <a:t>14. 06. 2021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69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0950-E39E-4186-AD2E-A33476946F50}" type="datetime1">
              <a:rPr lang="sl-SI" smtClean="0"/>
              <a:t>14. 06. 2021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419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905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571129"/>
            <a:ext cx="3720352" cy="2868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6400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905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9448800" y="6624919"/>
            <a:ext cx="1905000" cy="228971"/>
          </a:xfrm>
        </p:spPr>
        <p:txBody>
          <a:bodyPr/>
          <a:lstStyle/>
          <a:p>
            <a:fld id="{8990C499-1CE8-414E-A417-955256DB367F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5540" y="6624919"/>
            <a:ext cx="5903260" cy="233455"/>
          </a:xfrm>
        </p:spPr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353800" y="6624919"/>
            <a:ext cx="838199" cy="233080"/>
          </a:xfrm>
        </p:spPr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536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794B-2FF5-483E-BD36-1A44DDE361A5}" type="datetime1">
              <a:rPr lang="sl-SI" smtClean="0"/>
              <a:t>14. 06. 2021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747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DCA-DDBE-425C-B6DD-9D7409A19F77}" type="datetime1">
              <a:rPr lang="sl-SI" smtClean="0"/>
              <a:t>14. 06. 2021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63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624919"/>
            <a:ext cx="1905000" cy="228971"/>
          </a:xfrm>
          <a:prstGeom prst="rect">
            <a:avLst/>
          </a:prstGeom>
          <a:solidFill>
            <a:srgbClr val="E7E6E6"/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fld id="{FB90024E-6F47-455A-983C-CC40CFC5E1E9}" type="datetime1">
              <a:rPr lang="sl-SI" smtClean="0"/>
              <a:t>14. 06. 2021</a:t>
            </a:fld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5540" y="6624919"/>
            <a:ext cx="5903260" cy="233455"/>
          </a:xfrm>
          <a:prstGeom prst="rect">
            <a:avLst/>
          </a:prstGeom>
          <a:solidFill>
            <a:srgbClr val="E7E6E6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RD50_MPW2 meeting</a:t>
            </a:r>
            <a:endParaRPr lang="sl-S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624919"/>
            <a:ext cx="838199" cy="233080"/>
          </a:xfrm>
          <a:prstGeom prst="rect">
            <a:avLst/>
          </a:prstGeom>
          <a:solidFill>
            <a:srgbClr val="E7E6E6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85F5A13-7CE5-40AC-B0CE-891E93987F96}" type="slidenum">
              <a:rPr lang="sl-SI" smtClean="0"/>
              <a:pPr/>
              <a:t>‹#›</a:t>
            </a:fld>
            <a:endParaRPr lang="sl-SI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624919"/>
            <a:ext cx="3545540" cy="23308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200" dirty="0" smtClean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Bojan Hiti (IJS)</a:t>
            </a:r>
            <a:endParaRPr lang="en-GB" sz="1200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11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Edge-TCT with active pixels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1</a:t>
            </a:fld>
            <a:endParaRPr lang="sl-SI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5273"/>
            <a:ext cx="7233094" cy="5050882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687078" y="905256"/>
            <a:ext cx="5306672" cy="5559552"/>
          </a:xfrm>
        </p:spPr>
        <p:txBody>
          <a:bodyPr>
            <a:normAutofit fontScale="92500"/>
          </a:bodyPr>
          <a:lstStyle/>
          <a:p>
            <a:r>
              <a:rPr lang="sl-SI" dirty="0" smtClean="0"/>
              <a:t>Motivation:</a:t>
            </a:r>
          </a:p>
          <a:p>
            <a:pPr lvl="1"/>
            <a:r>
              <a:rPr lang="sl-SI" dirty="0" smtClean="0"/>
              <a:t>Passive devices enable measurement of </a:t>
            </a:r>
            <a:r>
              <a:rPr lang="sl-SI" b="1" dirty="0" smtClean="0"/>
              <a:t>charge collection efficiency (CCE)</a:t>
            </a:r>
            <a:r>
              <a:rPr lang="sl-SI" dirty="0" smtClean="0"/>
              <a:t>, but </a:t>
            </a:r>
            <a:r>
              <a:rPr lang="sl-SI" b="1" dirty="0" smtClean="0"/>
              <a:t>in-time efficiency</a:t>
            </a:r>
            <a:r>
              <a:rPr lang="sl-SI" dirty="0" smtClean="0"/>
              <a:t> is also important for real application</a:t>
            </a:r>
          </a:p>
          <a:p>
            <a:pPr lvl="1"/>
            <a:r>
              <a:rPr lang="sl-SI" dirty="0" smtClean="0"/>
              <a:t>Smaller signals on pixel edges </a:t>
            </a:r>
            <a:r>
              <a:rPr lang="sl-SI" dirty="0" smtClean="0">
                <a:sym typeface="Wingdings" panose="05000000000000000000" pitchFamily="2" charset="2"/>
              </a:rPr>
              <a:t> larger time walk</a:t>
            </a:r>
            <a:endParaRPr lang="sl-SI" dirty="0" smtClean="0"/>
          </a:p>
          <a:p>
            <a:pPr lvl="1"/>
            <a:r>
              <a:rPr lang="sl-SI" dirty="0" smtClean="0"/>
              <a:t>Edge-TCT with active devices allows measurement of </a:t>
            </a:r>
            <a:r>
              <a:rPr lang="sl-SI" b="1" dirty="0" smtClean="0"/>
              <a:t>time walk </a:t>
            </a:r>
            <a:r>
              <a:rPr lang="sl-SI" dirty="0" smtClean="0"/>
              <a:t>dependence on position within pixel</a:t>
            </a:r>
            <a:endParaRPr lang="sl-SI" b="1" dirty="0"/>
          </a:p>
          <a:p>
            <a:r>
              <a:rPr lang="sl-SI" dirty="0" smtClean="0"/>
              <a:t>Method:</a:t>
            </a:r>
          </a:p>
          <a:p>
            <a:pPr lvl="1"/>
            <a:r>
              <a:rPr lang="sl-SI" dirty="0" smtClean="0"/>
              <a:t>Acquisition triggered by </a:t>
            </a:r>
            <a:r>
              <a:rPr lang="sl-SI" dirty="0" smtClean="0">
                <a:solidFill>
                  <a:srgbClr val="FF0000"/>
                </a:solidFill>
              </a:rPr>
              <a:t>laser driver output,</a:t>
            </a:r>
            <a:r>
              <a:rPr lang="sl-SI" dirty="0" smtClean="0"/>
              <a:t> adjustment for </a:t>
            </a:r>
            <a:r>
              <a:rPr lang="sl-SI" b="1" dirty="0" smtClean="0"/>
              <a:t>cable and fibre length</a:t>
            </a:r>
            <a:r>
              <a:rPr lang="sl-SI" dirty="0" smtClean="0"/>
              <a:t>, light hits the sample at t=0</a:t>
            </a:r>
          </a:p>
          <a:p>
            <a:pPr lvl="1"/>
            <a:r>
              <a:rPr lang="sl-SI" dirty="0" smtClean="0"/>
              <a:t>Measure </a:t>
            </a:r>
            <a:r>
              <a:rPr lang="sl-SI" b="1" dirty="0" smtClean="0">
                <a:solidFill>
                  <a:srgbClr val="0000FF"/>
                </a:solidFill>
              </a:rPr>
              <a:t>Time of Arrival (ToA) </a:t>
            </a:r>
            <a:r>
              <a:rPr lang="sl-SI" dirty="0" smtClean="0"/>
              <a:t>and</a:t>
            </a:r>
            <a:r>
              <a:rPr lang="sl-SI" b="1" dirty="0" smtClean="0">
                <a:solidFill>
                  <a:srgbClr val="0000FF"/>
                </a:solidFill>
              </a:rPr>
              <a:t> Time over Threshold (ToT) </a:t>
            </a:r>
            <a:r>
              <a:rPr lang="sl-SI" dirty="0" smtClean="0"/>
              <a:t>of the in-pixel comparator output</a:t>
            </a:r>
          </a:p>
          <a:p>
            <a:pPr lvl="2"/>
            <a:r>
              <a:rPr lang="sl-SI" dirty="0"/>
              <a:t>ToT – signal </a:t>
            </a:r>
            <a:r>
              <a:rPr lang="sl-SI" dirty="0" smtClean="0"/>
              <a:t>size</a:t>
            </a:r>
          </a:p>
          <a:p>
            <a:pPr lvl="2"/>
            <a:r>
              <a:rPr lang="sl-SI" dirty="0" smtClean="0"/>
              <a:t>ToA – time walk information</a:t>
            </a:r>
          </a:p>
          <a:p>
            <a:pPr lvl="1"/>
            <a:r>
              <a:rPr lang="sl-SI" dirty="0" smtClean="0"/>
              <a:t>Change signal size by varying laser power</a:t>
            </a:r>
          </a:p>
          <a:p>
            <a:r>
              <a:rPr lang="sl-SI" dirty="0" smtClean="0"/>
              <a:t>Samples</a:t>
            </a:r>
          </a:p>
          <a:p>
            <a:pPr lvl="1"/>
            <a:r>
              <a:rPr lang="sl-SI" dirty="0" smtClean="0"/>
              <a:t>RD50-MPW2 </a:t>
            </a:r>
            <a:r>
              <a:rPr lang="sl-SI" dirty="0"/>
              <a:t>W11 (1.9 kOhm cm) </a:t>
            </a:r>
            <a:endParaRPr lang="sl-SI" dirty="0" smtClean="0"/>
          </a:p>
          <a:p>
            <a:pPr lvl="1"/>
            <a:r>
              <a:rPr lang="sl-SI" dirty="0"/>
              <a:t>U</a:t>
            </a:r>
            <a:r>
              <a:rPr lang="sl-SI" dirty="0" smtClean="0"/>
              <a:t>nirradiated and 5e14 neutrons  (TID 0.5 MRad)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636776" y="1563624"/>
            <a:ext cx="0" cy="3127248"/>
          </a:xfrm>
          <a:prstGeom prst="line">
            <a:avLst/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14088" y="1652016"/>
            <a:ext cx="0" cy="3127248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389888" y="3108960"/>
            <a:ext cx="3986784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71014" y="4282441"/>
            <a:ext cx="64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rgbClr val="0000FF"/>
                </a:solidFill>
              </a:rPr>
              <a:t>ToA</a:t>
            </a:r>
            <a:endParaRPr lang="sl-SI" sz="2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38343" y="2358309"/>
            <a:ext cx="620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solidFill>
                  <a:srgbClr val="0000FF"/>
                </a:solidFill>
              </a:rPr>
              <a:t>ToT</a:t>
            </a:r>
            <a:endParaRPr lang="sl-SI" sz="2400" dirty="0">
              <a:solidFill>
                <a:srgbClr val="0000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13657" y="2829247"/>
            <a:ext cx="1500431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636776" y="2825496"/>
            <a:ext cx="1426464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054608" y="2224197"/>
            <a:ext cx="0" cy="3127248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54608" y="4919952"/>
            <a:ext cx="10999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solidFill>
                  <a:srgbClr val="FF0000"/>
                </a:solidFill>
              </a:rPr>
              <a:t>laser trig</a:t>
            </a:r>
            <a:endParaRPr lang="sl-SI" sz="2000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151940" y="2358309"/>
            <a:ext cx="120600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1040689" y="2357711"/>
            <a:ext cx="167081" cy="5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31179" y="187020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/>
              <a:t>CabL</a:t>
            </a:r>
            <a:endParaRPr lang="sl-SI" b="1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263396" y="2045972"/>
            <a:ext cx="0" cy="3127248"/>
          </a:xfrm>
          <a:prstGeom prst="line">
            <a:avLst/>
          </a:prstGeom>
          <a:ln w="19050">
            <a:solidFill>
              <a:srgbClr val="FF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35964" y="4678680"/>
            <a:ext cx="1967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FF"/>
                </a:solidFill>
              </a:rPr>
              <a:t>light enters sample</a:t>
            </a:r>
            <a:endParaRPr lang="sl-SI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4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Charge – ToT calibration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17" y="735106"/>
            <a:ext cx="11757675" cy="5331739"/>
          </a:xfrm>
        </p:spPr>
        <p:txBody>
          <a:bodyPr/>
          <a:lstStyle/>
          <a:p>
            <a:r>
              <a:rPr lang="sl-SI" dirty="0" smtClean="0"/>
              <a:t>Calibration (ToT </a:t>
            </a:r>
            <a:r>
              <a:rPr lang="sl-SI" dirty="0" smtClean="0">
                <a:sym typeface="Wingdings" panose="05000000000000000000" pitchFamily="2" charset="2"/>
              </a:rPr>
              <a:t> charge) by charge injection with pulse generator (allows reaching lower Uinj than Car)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C</a:t>
            </a:r>
            <a:r>
              <a:rPr lang="sl-SI" baseline="-25000" dirty="0" smtClean="0">
                <a:sym typeface="Wingdings" panose="05000000000000000000" pitchFamily="2" charset="2"/>
              </a:rPr>
              <a:t>inj</a:t>
            </a:r>
            <a:r>
              <a:rPr lang="sl-SI" dirty="0" smtClean="0">
                <a:sym typeface="Wingdings" panose="05000000000000000000" pitchFamily="2" charset="2"/>
              </a:rPr>
              <a:t> = 2.8 fF, Thresholds 950 mV and 1000 mV, no TrimDACs</a:t>
            </a:r>
          </a:p>
          <a:p>
            <a:pPr lvl="1"/>
            <a:r>
              <a:rPr lang="sl-SI" dirty="0" smtClean="0">
                <a:sym typeface="Wingdings" panose="05000000000000000000" pitchFamily="2" charset="2"/>
              </a:rPr>
              <a:t>Measure ToT of COMPOUTBUFF signal on oscilloscope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025023" y="8349792"/>
            <a:ext cx="1905000" cy="228971"/>
          </a:xfrm>
        </p:spPr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21763" y="8349792"/>
            <a:ext cx="5903260" cy="233455"/>
          </a:xfrm>
        </p:spPr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3930023" y="8349792"/>
            <a:ext cx="838199" cy="233080"/>
          </a:xfrm>
        </p:spPr>
        <p:txBody>
          <a:bodyPr/>
          <a:lstStyle/>
          <a:p>
            <a:fld id="{E85F5A13-7CE5-40AC-B0CE-891E93987F96}" type="slidenum">
              <a:rPr lang="sl-SI" smtClean="0"/>
              <a:t>10</a:t>
            </a:fld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578" y="2076195"/>
            <a:ext cx="5846422" cy="247140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040313" y="1357396"/>
            <a:ext cx="1184744" cy="5883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>
                <a:solidFill>
                  <a:schemeClr val="tx1"/>
                </a:solidFill>
              </a:rPr>
              <a:t>Pulse Gen.</a:t>
            </a:r>
          </a:p>
          <a:p>
            <a:pPr algn="ctr"/>
            <a:r>
              <a:rPr lang="sl-SI" dirty="0" smtClean="0">
                <a:solidFill>
                  <a:schemeClr val="tx1"/>
                </a:solidFill>
              </a:rPr>
              <a:t>(Ext. Inj.)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321826" y="1716907"/>
            <a:ext cx="665259" cy="532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05" y="2186035"/>
            <a:ext cx="4678597" cy="31905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49002" y="5828306"/>
            <a:ext cx="5208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Significant differences in calibration of different pixels</a:t>
            </a:r>
          </a:p>
          <a:p>
            <a:r>
              <a:rPr lang="sl-SI" dirty="0" smtClean="0"/>
              <a:t>- Apparently due to manufacturing variations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446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External injection 5e14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11</a:t>
            </a:fld>
            <a:endParaRPr lang="sl-SI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470985"/>
              </p:ext>
            </p:extLst>
          </p:nvPr>
        </p:nvGraphicFramePr>
        <p:xfrm>
          <a:off x="2226055" y="682585"/>
          <a:ext cx="7562910" cy="4647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65124" y="5112774"/>
            <a:ext cx="11757675" cy="1214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Significant difference in calibration of different pixels (up to 50 %)</a:t>
            </a:r>
          </a:p>
          <a:p>
            <a:r>
              <a:rPr lang="sl-SI" dirty="0" smtClean="0"/>
              <a:t>Probed pixels slightly below simulation values</a:t>
            </a:r>
          </a:p>
          <a:p>
            <a:r>
              <a:rPr lang="sl-SI" dirty="0" smtClean="0"/>
              <a:t>Approx. 5 % difference within pixel between thresholds 50 mV and 100 mV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813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Edge-TCT example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2</a:t>
            </a:fld>
            <a:endParaRPr lang="sl-SI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31" y="720536"/>
            <a:ext cx="4634149" cy="3160250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286" y="720536"/>
            <a:ext cx="4504837" cy="3072067"/>
          </a:xfrm>
        </p:spPr>
      </p:pic>
      <p:cxnSp>
        <p:nvCxnSpPr>
          <p:cNvPr id="11" name="Straight Connector 10"/>
          <p:cNvCxnSpPr/>
          <p:nvPr/>
        </p:nvCxnSpPr>
        <p:spPr>
          <a:xfrm>
            <a:off x="1167448" y="1399976"/>
            <a:ext cx="3062177" cy="0"/>
          </a:xfrm>
          <a:prstGeom prst="line">
            <a:avLst/>
          </a:prstGeom>
          <a:ln w="571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84137" y="998745"/>
            <a:ext cx="14613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>
                <a:solidFill>
                  <a:schemeClr val="bg1"/>
                </a:solidFill>
              </a:rPr>
              <a:t>chip surface</a:t>
            </a:r>
            <a:endParaRPr lang="sl-SI" sz="2000" b="1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73492" y="1427408"/>
            <a:ext cx="0" cy="15310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497035" y="1992896"/>
            <a:ext cx="815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>
                <a:solidFill>
                  <a:schemeClr val="bg1"/>
                </a:solidFill>
              </a:rPr>
              <a:t>depth</a:t>
            </a:r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349331" y="3984220"/>
            <a:ext cx="11644419" cy="2321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Example of CCE and timing measurement</a:t>
            </a:r>
          </a:p>
          <a:p>
            <a:r>
              <a:rPr lang="sl-SI" dirty="0" smtClean="0"/>
              <a:t>Evaluate average ToT (left) and ToA (right) in a volume 50 </a:t>
            </a:r>
            <a:r>
              <a:rPr lang="el-GR" dirty="0" smtClean="0"/>
              <a:t>μ</a:t>
            </a:r>
            <a:r>
              <a:rPr lang="sl-SI" dirty="0" smtClean="0"/>
              <a:t>m x 80 </a:t>
            </a:r>
            <a:r>
              <a:rPr lang="el-GR" dirty="0"/>
              <a:t>μ</a:t>
            </a:r>
            <a:r>
              <a:rPr lang="sl-SI" dirty="0" smtClean="0"/>
              <a:t>m (W x H), starting 20 </a:t>
            </a:r>
            <a:r>
              <a:rPr lang="el-GR" dirty="0"/>
              <a:t>μ</a:t>
            </a:r>
            <a:r>
              <a:rPr lang="sl-SI" dirty="0" smtClean="0"/>
              <a:t>m below surface</a:t>
            </a:r>
          </a:p>
          <a:p>
            <a:pPr lvl="2"/>
            <a:endParaRPr lang="sl-SI" dirty="0" smtClean="0"/>
          </a:p>
          <a:p>
            <a:pPr lvl="1"/>
            <a:endParaRPr lang="sl-SI" dirty="0" smtClean="0"/>
          </a:p>
          <a:p>
            <a:endParaRPr lang="sl-SI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473603" y="1857348"/>
            <a:ext cx="140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ToT = 126 ns </a:t>
            </a:r>
            <a:endParaRPr lang="sl-SI" dirty="0"/>
          </a:p>
        </p:txBody>
      </p:sp>
      <p:sp>
        <p:nvSpPr>
          <p:cNvPr id="17" name="TextBox 16"/>
          <p:cNvSpPr txBox="1"/>
          <p:nvPr/>
        </p:nvSpPr>
        <p:spPr>
          <a:xfrm>
            <a:off x="7459321" y="1785339"/>
            <a:ext cx="1361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ToA = 9.8 ns 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0202" y="1627632"/>
            <a:ext cx="1367862" cy="966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Rectangle 17"/>
          <p:cNvSpPr/>
          <p:nvPr/>
        </p:nvSpPr>
        <p:spPr>
          <a:xfrm>
            <a:off x="7453050" y="1564502"/>
            <a:ext cx="1367862" cy="9668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548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9" y="1094978"/>
            <a:ext cx="3167394" cy="21600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002" y="1094978"/>
            <a:ext cx="3167394" cy="21600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536" y="1094978"/>
            <a:ext cx="3167394" cy="21600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70" y="1094978"/>
            <a:ext cx="3167394" cy="216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/>
              <a:t>CCE and timing for different laser power (5e14)</a:t>
            </a:r>
            <a:endParaRPr lang="sl-SI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3</a:t>
            </a:fld>
            <a:endParaRPr lang="sl-SI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1" y="1094978"/>
            <a:ext cx="3167395" cy="2160000"/>
          </a:xfr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09723"/>
            <a:ext cx="3167394" cy="215999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34" y="3609723"/>
            <a:ext cx="3167394" cy="215999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068" y="3609723"/>
            <a:ext cx="3167394" cy="21599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602" y="3609723"/>
            <a:ext cx="3167394" cy="2159999"/>
          </a:xfrm>
          <a:prstGeom prst="rect">
            <a:avLst/>
          </a:prstGeom>
        </p:spPr>
      </p:pic>
      <p:pic>
        <p:nvPicPr>
          <p:cNvPr id="32" name="Content Placeholder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133" y="3609723"/>
            <a:ext cx="3167394" cy="2159999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435429" y="3461657"/>
            <a:ext cx="10918371" cy="31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4" name="Rectangle 33"/>
          <p:cNvSpPr/>
          <p:nvPr/>
        </p:nvSpPr>
        <p:spPr>
          <a:xfrm>
            <a:off x="511629" y="927358"/>
            <a:ext cx="10918371" cy="315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35" name="TextBox 34"/>
          <p:cNvSpPr txBox="1"/>
          <p:nvPr/>
        </p:nvSpPr>
        <p:spPr>
          <a:xfrm>
            <a:off x="150967" y="2993368"/>
            <a:ext cx="1967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ToT (charge)</a:t>
            </a:r>
            <a:endParaRPr lang="sl-SI" sz="28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626403" y="1072683"/>
            <a:ext cx="685516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0191" y="5656179"/>
            <a:ext cx="2442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smtClean="0"/>
              <a:t>ToA (time walk)</a:t>
            </a:r>
            <a:endParaRPr lang="sl-SI" sz="28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258002" y="6256769"/>
            <a:ext cx="685516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349829" y="3254978"/>
            <a:ext cx="0" cy="522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545540" y="3200474"/>
            <a:ext cx="0" cy="522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685582" y="3200474"/>
            <a:ext cx="0" cy="522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077201" y="3200474"/>
            <a:ext cx="0" cy="522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0515600" y="3200474"/>
            <a:ext cx="0" cy="522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24728" y="601830"/>
            <a:ext cx="293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Reducing laser power </a:t>
            </a:r>
            <a:endParaRPr lang="sl-SI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120090" y="6201565"/>
            <a:ext cx="2937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/>
              <a:t>Reducing laser power </a:t>
            </a:r>
            <a:endParaRPr lang="sl-SI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7203801" y="651613"/>
            <a:ext cx="354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(same z-scale for all measurements)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Time walk Edge-TCT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4</a:t>
            </a:fld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217" y="849086"/>
            <a:ext cx="5486048" cy="37412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92651" y="1623527"/>
            <a:ext cx="8050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400" dirty="0" smtClean="0"/>
              <a:t>5e14</a:t>
            </a:r>
            <a:endParaRPr lang="sl-SI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4" y="849086"/>
            <a:ext cx="5345943" cy="36456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44251" y="1623526"/>
            <a:ext cx="117384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400" dirty="0" smtClean="0"/>
              <a:t>unirrad.</a:t>
            </a:r>
            <a:endParaRPr lang="sl-SI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36192" y="1389888"/>
            <a:ext cx="0" cy="264261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5277" y="746555"/>
            <a:ext cx="106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ToT 50 ns</a:t>
            </a:r>
          </a:p>
          <a:p>
            <a:r>
              <a:rPr lang="sl-SI" dirty="0" smtClean="0"/>
              <a:t>≈ 3500 e</a:t>
            </a:r>
            <a:r>
              <a:rPr lang="sl-SI" baseline="30000" dirty="0" smtClean="0"/>
              <a:t>-</a:t>
            </a:r>
            <a:endParaRPr lang="sl-SI" baseline="30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606873" y="1386890"/>
            <a:ext cx="0" cy="2642616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75958" y="743557"/>
            <a:ext cx="1061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ToT 50 ns</a:t>
            </a:r>
          </a:p>
          <a:p>
            <a:r>
              <a:rPr lang="sl-SI" dirty="0" smtClean="0"/>
              <a:t>≈ 3500 e</a:t>
            </a:r>
            <a:r>
              <a:rPr lang="sl-SI" baseline="30000" dirty="0" smtClean="0"/>
              <a:t>-</a:t>
            </a:r>
            <a:endParaRPr lang="sl-SI" baseline="30000" dirty="0"/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349331" y="4597275"/>
            <a:ext cx="11644419" cy="19321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Edge-TCT time walk measurement in three different pixels before and after irradiation</a:t>
            </a:r>
          </a:p>
          <a:p>
            <a:r>
              <a:rPr lang="sl-SI" dirty="0" smtClean="0"/>
              <a:t>Time walk increases with higher threshold (as expected)</a:t>
            </a:r>
          </a:p>
          <a:p>
            <a:r>
              <a:rPr lang="sl-SI" dirty="0" smtClean="0"/>
              <a:t>Significant pixel-to-pixel variations (manufacturing variations)</a:t>
            </a:r>
          </a:p>
          <a:p>
            <a:r>
              <a:rPr lang="sl-SI" dirty="0" smtClean="0"/>
              <a:t>Time walk similar before and after irradiation</a:t>
            </a:r>
          </a:p>
          <a:p>
            <a:r>
              <a:rPr lang="sl-SI" dirty="0" smtClean="0"/>
              <a:t>Measurements in low ToT range limited by noise level</a:t>
            </a:r>
          </a:p>
          <a:p>
            <a:endParaRPr lang="sl-SI" dirty="0" smtClean="0"/>
          </a:p>
          <a:p>
            <a:pPr lvl="1"/>
            <a:endParaRPr lang="sl-SI" dirty="0" smtClean="0"/>
          </a:p>
          <a:p>
            <a:endParaRPr lang="sl-SI" b="1" dirty="0" smtClean="0"/>
          </a:p>
        </p:txBody>
      </p:sp>
    </p:spTree>
    <p:extLst>
      <p:ext uri="{BB962C8B-B14F-4D97-AF65-F5344CB8AC3E}">
        <p14:creationId xmlns:p14="http://schemas.microsoft.com/office/powerpoint/2010/main" val="38549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Time walk – comparison between Edge-TCT and external injection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2512" y="735105"/>
            <a:ext cx="5599280" cy="5791819"/>
          </a:xfrm>
        </p:spPr>
        <p:txBody>
          <a:bodyPr/>
          <a:lstStyle/>
          <a:p>
            <a:r>
              <a:rPr lang="sl-SI" dirty="0" smtClean="0"/>
              <a:t>Cross check – direct charge injection into front-end via 2.8 fF injection capacitance</a:t>
            </a:r>
          </a:p>
          <a:p>
            <a:r>
              <a:rPr lang="sl-SI" dirty="0" smtClean="0"/>
              <a:t>Both methods in agreement within 1– 2 ns 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5</a:t>
            </a:fld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4" y="872529"/>
            <a:ext cx="6333008" cy="43187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66744" y="3218688"/>
            <a:ext cx="13422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 smtClean="0"/>
              <a:t>unirradiated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3899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8220" y="2674620"/>
            <a:ext cx="7173572" cy="385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400" dirty="0" smtClean="0"/>
              <a:t>Backup</a:t>
            </a:r>
            <a:endParaRPr lang="sl-SI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978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074" y="383896"/>
            <a:ext cx="4523717" cy="60316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dirty="0" smtClean="0"/>
              <a:t>Edge-TCT measurement setup</a:t>
            </a:r>
            <a:endParaRPr lang="sl-SI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5F15F-0266-4AE8-B9A2-27365353D544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7</a:t>
            </a:fld>
            <a:endParaRPr lang="sl-SI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4117" y="738320"/>
            <a:ext cx="5499623" cy="4037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l-SI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4117" y="840878"/>
            <a:ext cx="7233957" cy="3219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Edge-TCT setup by Particulars, spatial resoultion 5 </a:t>
            </a:r>
            <a:r>
              <a:rPr lang="el-GR" dirty="0" smtClean="0"/>
              <a:t>μ</a:t>
            </a:r>
            <a:r>
              <a:rPr lang="sl-SI" dirty="0" smtClean="0"/>
              <a:t>m</a:t>
            </a:r>
          </a:p>
          <a:p>
            <a:r>
              <a:rPr lang="sl-SI" dirty="0" smtClean="0"/>
              <a:t>Chip configuration with ZC706 + CaRibou</a:t>
            </a:r>
          </a:p>
          <a:p>
            <a:r>
              <a:rPr lang="sl-SI" dirty="0" smtClean="0"/>
              <a:t>Analogue </a:t>
            </a:r>
            <a:r>
              <a:rPr lang="sl-SI" dirty="0" smtClean="0">
                <a:solidFill>
                  <a:srgbClr val="0000FF"/>
                </a:solidFill>
              </a:rPr>
              <a:t>COMPOUT</a:t>
            </a:r>
            <a:r>
              <a:rPr lang="sl-SI" dirty="0" smtClean="0"/>
              <a:t> signal read out by oscilloscope (DRS 4)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76" y="3774192"/>
            <a:ext cx="5846422" cy="2471406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5532689" y="5127701"/>
            <a:ext cx="870270" cy="738576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77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618" y="1036671"/>
            <a:ext cx="4822528" cy="328871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S-curve (threshold 1000 mV)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8</a:t>
            </a:fld>
            <a:endParaRPr lang="sl-SI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29" y="988146"/>
            <a:ext cx="4964845" cy="33857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73805" y="849256"/>
            <a:ext cx="134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unirradiated</a:t>
            </a:r>
            <a:endParaRPr lang="sl-SI" dirty="0"/>
          </a:p>
        </p:txBody>
      </p:sp>
      <p:sp>
        <p:nvSpPr>
          <p:cNvPr id="10" name="TextBox 9"/>
          <p:cNvSpPr txBox="1"/>
          <p:nvPr/>
        </p:nvSpPr>
        <p:spPr>
          <a:xfrm>
            <a:off x="7138650" y="886686"/>
            <a:ext cx="2427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5e14 neutron irradiated</a:t>
            </a:r>
            <a:endParaRPr lang="sl-SI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62530" y="4916346"/>
            <a:ext cx="11757675" cy="1606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/>
              <a:t>Selected three </a:t>
            </a:r>
            <a:r>
              <a:rPr lang="sl-SI" dirty="0"/>
              <a:t>pixels with low, medium and high </a:t>
            </a:r>
            <a:r>
              <a:rPr lang="sl-SI" dirty="0" smtClean="0"/>
              <a:t>threshold</a:t>
            </a:r>
            <a:endParaRPr lang="sl-SI" dirty="0"/>
          </a:p>
          <a:p>
            <a:r>
              <a:rPr lang="sl-SI" dirty="0" smtClean="0"/>
              <a:t>No pixel-level </a:t>
            </a:r>
            <a:r>
              <a:rPr lang="sl-SI" dirty="0"/>
              <a:t>Trim-DAC </a:t>
            </a:r>
            <a:r>
              <a:rPr lang="sl-SI" dirty="0" smtClean="0"/>
              <a:t>tuning</a:t>
            </a:r>
          </a:p>
          <a:p>
            <a:r>
              <a:rPr lang="sl-SI" dirty="0" smtClean="0"/>
              <a:t>Baseline 900 mV + U</a:t>
            </a:r>
            <a:r>
              <a:rPr lang="sl-SI" baseline="-25000" dirty="0" smtClean="0"/>
              <a:t>inj  </a:t>
            </a:r>
            <a:r>
              <a:rPr lang="sl-SI" dirty="0" smtClean="0"/>
              <a:t>compared to threshold (1000 mV)</a:t>
            </a:r>
          </a:p>
          <a:p>
            <a:endParaRPr lang="sl-SI" baseline="-25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14396"/>
              </p:ext>
            </p:extLst>
          </p:nvPr>
        </p:nvGraphicFramePr>
        <p:xfrm>
          <a:off x="10332146" y="1627632"/>
          <a:ext cx="166624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5869878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110683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158510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733061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5023245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091698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538031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3720909"/>
                    </a:ext>
                  </a:extLst>
                </a:gridCol>
              </a:tblGrid>
              <a:tr h="180814"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72456"/>
                  </a:ext>
                </a:extLst>
              </a:tr>
              <a:tr h="180814"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4060"/>
                  </a:ext>
                </a:extLst>
              </a:tr>
              <a:tr h="180814"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931802"/>
                  </a:ext>
                </a:extLst>
              </a:tr>
              <a:tr h="180814"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23702"/>
                  </a:ext>
                </a:extLst>
              </a:tr>
              <a:tr h="180814"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623814"/>
                  </a:ext>
                </a:extLst>
              </a:tr>
              <a:tr h="180814"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241404"/>
                  </a:ext>
                </a:extLst>
              </a:tr>
              <a:tr h="180814"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251349"/>
                  </a:ext>
                </a:extLst>
              </a:tr>
              <a:tr h="180814"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l-SI" sz="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49187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511880" y="3902864"/>
            <a:ext cx="160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beam direction</a:t>
            </a:r>
            <a:endParaRPr lang="sl-SI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0850016" y="3575304"/>
            <a:ext cx="0" cy="3357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831728" y="1371600"/>
            <a:ext cx="45719" cy="2203704"/>
          </a:xfrm>
          <a:prstGeom prst="rect">
            <a:avLst/>
          </a:prstGeom>
          <a:solidFill>
            <a:srgbClr val="FD3333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TextBox 18"/>
          <p:cNvSpPr txBox="1"/>
          <p:nvPr/>
        </p:nvSpPr>
        <p:spPr>
          <a:xfrm>
            <a:off x="3988420" y="4358706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 smtClean="0"/>
              <a:t>(≈ 17 e</a:t>
            </a:r>
            <a:r>
              <a:rPr lang="sl-SI" sz="1400" baseline="30000" dirty="0" smtClean="0"/>
              <a:t>-</a:t>
            </a:r>
            <a:r>
              <a:rPr lang="sl-SI" sz="1400" dirty="0" smtClean="0"/>
              <a:t>/mV)</a:t>
            </a:r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23015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Time walk – external injection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Charge injected via 2.8 fF injection capacitance – unirradiated sample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E9AE-0322-40EA-A58A-BD61874FAF4D}" type="datetime1">
              <a:rPr lang="sl-SI" smtClean="0"/>
              <a:t>14. 06. 2021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RD50_MPW2 meeting</a:t>
            </a: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F5A13-7CE5-40AC-B0CE-891E93987F96}" type="slidenum">
              <a:rPr lang="sl-SI" smtClean="0"/>
              <a:t>9</a:t>
            </a:fld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34" y="1316736"/>
            <a:ext cx="5896409" cy="40210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5" r="6342"/>
          <a:stretch/>
        </p:blipFill>
        <p:spPr>
          <a:xfrm>
            <a:off x="6473743" y="1741123"/>
            <a:ext cx="5447273" cy="36456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95944" y="1312252"/>
            <a:ext cx="1052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Edge-TCT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3771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39808</TotalTime>
  <Words>554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Edge-TCT with active pixels</vt:lpstr>
      <vt:lpstr>Edge-TCT example</vt:lpstr>
      <vt:lpstr>CCE and timing for different laser power (5e14)</vt:lpstr>
      <vt:lpstr>Time walk Edge-TCT</vt:lpstr>
      <vt:lpstr>Time walk – comparison between Edge-TCT and external injection</vt:lpstr>
      <vt:lpstr>PowerPoint Presentation</vt:lpstr>
      <vt:lpstr>Edge-TCT measurement setup</vt:lpstr>
      <vt:lpstr>S-curve (threshold 1000 mV)</vt:lpstr>
      <vt:lpstr>Time walk – external injection</vt:lpstr>
      <vt:lpstr>Charge – ToT calibration</vt:lpstr>
      <vt:lpstr>External injection 5e14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</dc:creator>
  <cp:lastModifiedBy>Bojan</cp:lastModifiedBy>
  <cp:revision>620</cp:revision>
  <cp:lastPrinted>2018-09-03T11:44:39Z</cp:lastPrinted>
  <dcterms:created xsi:type="dcterms:W3CDTF">2017-11-14T08:43:15Z</dcterms:created>
  <dcterms:modified xsi:type="dcterms:W3CDTF">2021-06-14T12:07:25Z</dcterms:modified>
</cp:coreProperties>
</file>