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71" r:id="rId4"/>
    <p:sldId id="272" r:id="rId5"/>
    <p:sldId id="273" r:id="rId6"/>
    <p:sldId id="274" r:id="rId7"/>
    <p:sldId id="275" r:id="rId8"/>
    <p:sldId id="270" r:id="rId9"/>
    <p:sldId id="276" r:id="rId10"/>
    <p:sldId id="266" r:id="rId11"/>
    <p:sldId id="259" r:id="rId12"/>
    <p:sldId id="260" r:id="rId13"/>
    <p:sldId id="261" r:id="rId14"/>
    <p:sldId id="262" r:id="rId15"/>
    <p:sldId id="263" r:id="rId16"/>
    <p:sldId id="268" r:id="rId17"/>
    <p:sldId id="265" r:id="rId18"/>
    <p:sldId id="258" r:id="rId19"/>
    <p:sldId id="267" r:id="rId20"/>
    <p:sldId id="278" r:id="rId21"/>
    <p:sldId id="284" r:id="rId22"/>
  </p:sldIdLst>
  <p:sldSz cx="12192000" cy="6858000"/>
  <p:notesSz cx="6797675" cy="9928225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0CF4F"/>
    <a:srgbClr val="F4B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29" autoAdjust="0"/>
    <p:restoredTop sz="94660"/>
  </p:normalViewPr>
  <p:slideViewPr>
    <p:cSldViewPr snapToGrid="0">
      <p:cViewPr varScale="1">
        <p:scale>
          <a:sx n="83" d="100"/>
          <a:sy n="83" d="100"/>
        </p:scale>
        <p:origin x="-7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862" cy="497413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50294" y="0"/>
            <a:ext cx="2945862" cy="497413"/>
          </a:xfrm>
          <a:prstGeom prst="rect">
            <a:avLst/>
          </a:prstGeom>
        </p:spPr>
        <p:txBody>
          <a:bodyPr vert="horz" lIns="88230" tIns="44115" rIns="88230" bIns="44115" rtlCol="0"/>
          <a:lstStyle>
            <a:lvl1pPr algn="r">
              <a:defRPr sz="1200"/>
            </a:lvl1pPr>
          </a:lstStyle>
          <a:p>
            <a:fld id="{F5772A5D-8D67-4BBD-B049-D8B312FA492E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9430813"/>
            <a:ext cx="2945862" cy="497413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50294" y="9430813"/>
            <a:ext cx="2945862" cy="497413"/>
          </a:xfrm>
          <a:prstGeom prst="rect">
            <a:avLst/>
          </a:prstGeom>
        </p:spPr>
        <p:txBody>
          <a:bodyPr vert="horz" lIns="88230" tIns="44115" rIns="88230" bIns="44115" rtlCol="0" anchor="b"/>
          <a:lstStyle>
            <a:lvl1pPr algn="r">
              <a:defRPr sz="1200"/>
            </a:lvl1pPr>
          </a:lstStyle>
          <a:p>
            <a:fld id="{56602663-1A1D-4D44-8570-90E2E1C4A86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07313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4078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9604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5390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9633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85891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28693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1160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6681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947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4959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93999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40FBB-78D3-4D51-A253-0BD958C804BB}" type="datetimeFigureOut">
              <a:rPr lang="sl-SI" smtClean="0"/>
              <a:t>23.7.2019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E750B-BC3E-4040-9324-447BAE5DAB4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68049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3.jpg"/><Relationship Id="rId7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573291"/>
            <a:ext cx="12192000" cy="889992"/>
          </a:xfrm>
          <a:prstGeom prst="rect">
            <a:avLst/>
          </a:prstGeom>
          <a:solidFill>
            <a:srgbClr val="B0CF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900" b="1" dirty="0" smtClean="0">
                <a:solidFill>
                  <a:schemeClr val="tx1"/>
                </a:solidFill>
              </a:rPr>
              <a:t>Izgradnja „Centra znanosti“ kot demonstracijskega </a:t>
            </a:r>
            <a:r>
              <a:rPr lang="sl-SI" sz="3900" b="1" dirty="0">
                <a:solidFill>
                  <a:schemeClr val="tx1"/>
                </a:solidFill>
              </a:rPr>
              <a:t>objekta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1414" y="5714999"/>
            <a:ext cx="11700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b="1" dirty="0"/>
              <a:t>Ministrstvo za izobraževanje, znanost in </a:t>
            </a:r>
            <a:r>
              <a:rPr lang="sl-SI" sz="2800" b="1" dirty="0" smtClean="0"/>
              <a:t>šport</a:t>
            </a:r>
          </a:p>
          <a:p>
            <a:pPr algn="ctr"/>
            <a:r>
              <a:rPr lang="sl-SI" sz="2800" b="1" dirty="0" smtClean="0"/>
              <a:t>Ljubljana, 2019</a:t>
            </a:r>
            <a:endParaRPr lang="sl-SI" sz="2800" b="1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18712" r="17345" b="24144"/>
          <a:stretch/>
        </p:blipFill>
        <p:spPr>
          <a:xfrm>
            <a:off x="10391800" y="0"/>
            <a:ext cx="1800200" cy="720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pic>
      <p:pic>
        <p:nvPicPr>
          <p:cNvPr id="2" name="Slika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09046" cy="503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71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644538-AEEA-46C8-8CAF-A6022CD1C5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16642"/>
          <a:stretch/>
        </p:blipFill>
        <p:spPr>
          <a:xfrm>
            <a:off x="5658677" y="3541644"/>
            <a:ext cx="2994992" cy="29949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FA531DD-CFBC-4C9F-9603-146BA088F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8925340" y="3541644"/>
            <a:ext cx="2994991" cy="29949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91E1655-2065-4258-90C7-3446F0FFFF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r="12545"/>
          <a:stretch/>
        </p:blipFill>
        <p:spPr>
          <a:xfrm>
            <a:off x="8925338" y="294858"/>
            <a:ext cx="2994993" cy="299499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457201" y="294859"/>
            <a:ext cx="4909930" cy="62417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783771" y="571858"/>
            <a:ext cx="445083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err="1" smtClean="0"/>
              <a:t>Eksperimentalnica</a:t>
            </a:r>
            <a:endParaRPr lang="sl-SI" sz="3600" b="1" dirty="0" smtClean="0"/>
          </a:p>
          <a:p>
            <a:endParaRPr lang="sl-SI" sz="2000" dirty="0" smtClean="0"/>
          </a:p>
          <a:p>
            <a:r>
              <a:rPr lang="sl-SI" sz="2000" dirty="0" smtClean="0"/>
              <a:t>Osrednji prostor</a:t>
            </a:r>
          </a:p>
          <a:p>
            <a:endParaRPr lang="sl-SI" sz="2000" dirty="0"/>
          </a:p>
          <a:p>
            <a:r>
              <a:rPr lang="sl-SI" sz="2000" dirty="0" smtClean="0"/>
              <a:t>Namen je promocija in popularizacija znanosti</a:t>
            </a:r>
          </a:p>
          <a:p>
            <a:endParaRPr lang="sl-SI" sz="2000" dirty="0"/>
          </a:p>
          <a:p>
            <a:r>
              <a:rPr lang="sl-SI" sz="2000" dirty="0" smtClean="0"/>
              <a:t>Interaktivni unikatni poskusi</a:t>
            </a:r>
            <a:r>
              <a:rPr lang="sl-SI" sz="2000" dirty="0"/>
              <a:t>, ki pojasnjujejo </a:t>
            </a:r>
            <a:r>
              <a:rPr lang="sl-SI" sz="2000" dirty="0" smtClean="0"/>
              <a:t>temeljne naravoslovne pojave - fizike</a:t>
            </a:r>
            <a:r>
              <a:rPr lang="sl-SI" sz="2000" dirty="0"/>
              <a:t>, kemije, </a:t>
            </a:r>
            <a:r>
              <a:rPr lang="sl-SI" sz="2000" dirty="0" smtClean="0"/>
              <a:t>matematike, človeško telo, ipd.</a:t>
            </a:r>
            <a:endParaRPr lang="sl-SI" sz="2000" dirty="0"/>
          </a:p>
          <a:p>
            <a:endParaRPr lang="sl-SI" sz="2000" dirty="0"/>
          </a:p>
          <a:p>
            <a:r>
              <a:rPr lang="sl-SI" sz="2000" dirty="0"/>
              <a:t>Visokotehnološka izvedba (VR, hologrami, video mapping, roboti itd.)</a:t>
            </a:r>
          </a:p>
          <a:p>
            <a:endParaRPr lang="sl-SI" dirty="0"/>
          </a:p>
          <a:p>
            <a:endParaRPr lang="sl-SI" dirty="0"/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53" y="294857"/>
            <a:ext cx="3008016" cy="2994993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18712" r="17345" b="24144"/>
          <a:stretch/>
        </p:blipFill>
        <p:spPr>
          <a:xfrm>
            <a:off x="0" y="6176595"/>
            <a:ext cx="1800200" cy="7200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27838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373225" y="294859"/>
            <a:ext cx="4983548" cy="625171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737118" y="566029"/>
            <a:ext cx="463001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/>
              <a:t>Laboratoriji</a:t>
            </a:r>
            <a:endParaRPr lang="sl-SI" sz="3600" b="1" dirty="0"/>
          </a:p>
          <a:p>
            <a:endParaRPr lang="sl-SI" sz="2000" dirty="0"/>
          </a:p>
          <a:p>
            <a:r>
              <a:rPr lang="sl-SI" sz="2000" dirty="0" smtClean="0"/>
              <a:t>Daljši </a:t>
            </a:r>
            <a:r>
              <a:rPr lang="sl-SI" sz="2000" dirty="0"/>
              <a:t>poskusi z uporabo laboratorijske opreme. </a:t>
            </a:r>
            <a:r>
              <a:rPr lang="sl-SI" sz="2000" dirty="0" smtClean="0"/>
              <a:t>Omogočajo opravljanje vodenih eksperimentov. </a:t>
            </a:r>
          </a:p>
          <a:p>
            <a:endParaRPr lang="sl-SI" sz="2000" dirty="0"/>
          </a:p>
          <a:p>
            <a:r>
              <a:rPr lang="sl-SI" sz="2000" dirty="0" smtClean="0"/>
              <a:t>Predvideni so štirje laboratoriji: </a:t>
            </a:r>
          </a:p>
          <a:p>
            <a:r>
              <a:rPr lang="sl-SI" sz="2000" dirty="0" smtClean="0"/>
              <a:t>Kemija</a:t>
            </a:r>
            <a:r>
              <a:rPr lang="sl-SI" sz="2000" dirty="0"/>
              <a:t>, fizika, </a:t>
            </a:r>
            <a:r>
              <a:rPr lang="sl-SI" sz="2000" dirty="0" smtClean="0"/>
              <a:t>biologija, materiali.</a:t>
            </a:r>
          </a:p>
          <a:p>
            <a:endParaRPr lang="sl-SI" sz="2000" dirty="0"/>
          </a:p>
          <a:p>
            <a:r>
              <a:rPr lang="sl-SI" sz="2000" dirty="0"/>
              <a:t>Souporaba/rezervacija prostora za </a:t>
            </a:r>
            <a:r>
              <a:rPr lang="sl-SI" sz="2000" dirty="0" smtClean="0"/>
              <a:t>raziskovalce in gospodarstvo, za prikaz svojih dognanj.</a:t>
            </a:r>
            <a:endParaRPr lang="sl-SI" sz="2000" dirty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012F8F7-8015-4941-A838-A9374F766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5648738" y="294858"/>
            <a:ext cx="3014870" cy="3014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3C78D49-0978-469F-A3AA-9CF952A512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000"/>
          <a:stretch/>
        </p:blipFill>
        <p:spPr>
          <a:xfrm>
            <a:off x="8925340" y="294858"/>
            <a:ext cx="2994991" cy="2994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B07D2FF-19C2-4384-864A-77EB563B6D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5648738" y="3541644"/>
            <a:ext cx="3004933" cy="30049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B41EC34-BF84-4455-8E4A-EE2A8426FC8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8922027" y="3541643"/>
            <a:ext cx="3004934" cy="300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8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354563" y="294859"/>
            <a:ext cx="5012567" cy="624177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662473" y="398477"/>
            <a:ext cx="463197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r>
              <a:rPr lang="sl-SI" sz="3600" b="1" dirty="0" err="1" smtClean="0"/>
              <a:t>FabLab</a:t>
            </a:r>
            <a:endParaRPr lang="sl-SI" sz="3600" b="1" dirty="0" smtClean="0"/>
          </a:p>
          <a:p>
            <a:endParaRPr lang="sl-SI" dirty="0" smtClean="0"/>
          </a:p>
          <a:p>
            <a:r>
              <a:rPr lang="sl-SI" sz="2000" dirty="0" err="1" smtClean="0"/>
              <a:t>FabLab</a:t>
            </a:r>
            <a:r>
              <a:rPr lang="sl-SI" sz="2000" dirty="0" smtClean="0"/>
              <a:t> v okviru „Centra znanosti“ sledi konceptu </a:t>
            </a:r>
            <a:r>
              <a:rPr lang="sl-SI" sz="2000" dirty="0" err="1" smtClean="0"/>
              <a:t>prototipirnega</a:t>
            </a:r>
            <a:r>
              <a:rPr lang="sl-SI" sz="2000" dirty="0" smtClean="0"/>
              <a:t> laboratorija, kreativnega prostora. </a:t>
            </a:r>
          </a:p>
          <a:p>
            <a:endParaRPr lang="sl-SI" sz="2000" dirty="0"/>
          </a:p>
          <a:p>
            <a:r>
              <a:rPr lang="sl-SI" sz="2000" dirty="0" smtClean="0"/>
              <a:t>Namenjen je raziskovalnem in razvojnem delu na področju inženirstva, s poudarkom na sodobnih tehnoloških rešitvah v pristopu „naredi sam“. </a:t>
            </a:r>
            <a:endParaRPr lang="sl-SI" sz="2000" dirty="0"/>
          </a:p>
          <a:p>
            <a:endParaRPr lang="sl-SI" sz="2000" dirty="0"/>
          </a:p>
          <a:p>
            <a:r>
              <a:rPr lang="sl-SI" sz="2000" dirty="0" smtClean="0"/>
              <a:t>Prikazi </a:t>
            </a:r>
            <a:r>
              <a:rPr lang="sl-SI" sz="2000" dirty="0"/>
              <a:t>delovanja </a:t>
            </a:r>
            <a:r>
              <a:rPr lang="sl-SI" sz="2000" b="1" dirty="0"/>
              <a:t>sodobne strojne opreme </a:t>
            </a:r>
            <a:r>
              <a:rPr lang="sl-SI" sz="2000" dirty="0"/>
              <a:t>(3D tiskalniki, laserski rezalniki ipd.), </a:t>
            </a:r>
            <a:r>
              <a:rPr lang="sl-SI" sz="2000" b="1" dirty="0"/>
              <a:t>programskih reštev  </a:t>
            </a:r>
            <a:r>
              <a:rPr lang="sl-SI" sz="2000" dirty="0"/>
              <a:t>(umetna inteligenca). </a:t>
            </a:r>
            <a:r>
              <a:rPr lang="sl-SI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Hands-on delavnice </a:t>
            </a:r>
            <a:r>
              <a:rPr lang="sl-SI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obiskovalce ter daljše, kompleksnejše delavnice za organizirane skupine (šole, podjetja itd.)</a:t>
            </a:r>
          </a:p>
          <a:p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BEA0B9-D7A5-40C2-9DFB-0BD72488C6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5665302" y="301484"/>
            <a:ext cx="2988367" cy="2988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5F9C128-6711-4973-B37F-49DDCD451E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16676"/>
          <a:stretch/>
        </p:blipFill>
        <p:spPr>
          <a:xfrm>
            <a:off x="5656601" y="3539568"/>
            <a:ext cx="2997067" cy="2997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7120892-196E-455D-A957-93BB0199B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7" r="15487"/>
          <a:stretch/>
        </p:blipFill>
        <p:spPr>
          <a:xfrm>
            <a:off x="8951842" y="294860"/>
            <a:ext cx="2994992" cy="2994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343FB3-BEB8-4766-9966-D48C6B88ED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4" r="31722"/>
          <a:stretch/>
        </p:blipFill>
        <p:spPr>
          <a:xfrm>
            <a:off x="8929888" y="3539568"/>
            <a:ext cx="3016946" cy="301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32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176335" y="294857"/>
            <a:ext cx="5124534" cy="624177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294324" y="294857"/>
            <a:ext cx="4888555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/>
              <a:t>Demonstracijsko središče</a:t>
            </a:r>
          </a:p>
          <a:p>
            <a:endParaRPr lang="sl-SI" sz="1500" dirty="0"/>
          </a:p>
          <a:p>
            <a:r>
              <a:rPr lang="sl-SI" sz="2000" dirty="0" smtClean="0"/>
              <a:t>Prostor omogoča postavitev dosežkov podjetji, raziskovalcev in oblikovalcev, pri čemer prikazi sledijo konceptu 4IN. </a:t>
            </a:r>
          </a:p>
          <a:p>
            <a:endParaRPr lang="sl-SI" sz="2000" dirty="0"/>
          </a:p>
          <a:p>
            <a:r>
              <a:rPr lang="sl-SI" sz="2000" dirty="0" smtClean="0"/>
              <a:t>Namen je predstavitev </a:t>
            </a:r>
            <a:r>
              <a:rPr lang="sl-SI" sz="2000" dirty="0"/>
              <a:t>vidnejših dosežkov </a:t>
            </a:r>
            <a:r>
              <a:rPr lang="sl-SI" sz="2000" b="1" dirty="0"/>
              <a:t>slovenskih raziskovalnih </a:t>
            </a:r>
            <a:r>
              <a:rPr lang="sl-SI" sz="2000" b="1" dirty="0" smtClean="0"/>
              <a:t>institucij </a:t>
            </a:r>
            <a:r>
              <a:rPr lang="sl-SI" sz="2000" dirty="0" smtClean="0"/>
              <a:t>in predstavitev </a:t>
            </a:r>
            <a:r>
              <a:rPr lang="sl-SI" sz="2000" dirty="0"/>
              <a:t>vidnejših dosežkov </a:t>
            </a:r>
            <a:r>
              <a:rPr lang="sl-SI" sz="2000" b="1" dirty="0"/>
              <a:t>slovenske </a:t>
            </a:r>
            <a:r>
              <a:rPr lang="sl-SI" sz="2000" b="1" dirty="0" smtClean="0"/>
              <a:t>industrije</a:t>
            </a:r>
            <a:r>
              <a:rPr lang="sl-SI" sz="2000" dirty="0" smtClean="0"/>
              <a:t>. </a:t>
            </a:r>
            <a:endParaRPr lang="sl-SI" sz="2000" dirty="0"/>
          </a:p>
        </p:txBody>
      </p:sp>
      <p:pic>
        <p:nvPicPr>
          <p:cNvPr id="2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5" b="9926"/>
          <a:stretch/>
        </p:blipFill>
        <p:spPr>
          <a:xfrm>
            <a:off x="5477203" y="294858"/>
            <a:ext cx="6434059" cy="3133019"/>
          </a:xfrm>
          <a:prstGeom prst="rect">
            <a:avLst/>
          </a:prstGeom>
        </p:spPr>
      </p:pic>
      <p:sp>
        <p:nvSpPr>
          <p:cNvPr id="27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5477205" y="3538980"/>
            <a:ext cx="6434058" cy="2997653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 smtClean="0">
                <a:solidFill>
                  <a:schemeClr val="tx1"/>
                </a:solidFill>
              </a:rPr>
              <a:t>Virtualno stičišče</a:t>
            </a:r>
          </a:p>
          <a:p>
            <a:r>
              <a:rPr lang="sl-SI" dirty="0">
                <a:solidFill>
                  <a:schemeClr val="tx1"/>
                </a:solidFill>
              </a:rPr>
              <a:t>Prostor je predviden kot virtualna platforma.</a:t>
            </a:r>
          </a:p>
          <a:p>
            <a:endParaRPr lang="sl-SI" dirty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Predstavlja osrednji element povezave „Centra znanosti“ in organizacij, ki delujejo na področju znanosti, gospodarstva, inovacij,… </a:t>
            </a:r>
          </a:p>
          <a:p>
            <a:endParaRPr lang="sl-SI" dirty="0">
              <a:solidFill>
                <a:schemeClr val="tx1"/>
              </a:solidFill>
            </a:endParaRPr>
          </a:p>
          <a:p>
            <a:r>
              <a:rPr lang="sl-SI" dirty="0">
                <a:solidFill>
                  <a:schemeClr val="tx1"/>
                </a:solidFill>
              </a:rPr>
              <a:t>Preko VS bodo vzpostavljene </a:t>
            </a:r>
            <a:r>
              <a:rPr lang="sl-SI" dirty="0" err="1" smtClean="0">
                <a:solidFill>
                  <a:schemeClr val="tx1"/>
                </a:solidFill>
              </a:rPr>
              <a:t>multisenzorske</a:t>
            </a:r>
            <a:r>
              <a:rPr lang="sl-SI" dirty="0" smtClean="0">
                <a:solidFill>
                  <a:schemeClr val="tx1"/>
                </a:solidFill>
              </a:rPr>
              <a:t> </a:t>
            </a:r>
            <a:r>
              <a:rPr lang="sl-SI" dirty="0">
                <a:solidFill>
                  <a:schemeClr val="tx1"/>
                </a:solidFill>
              </a:rPr>
              <a:t>interaktivne medijske postaje, ki bodo omogočale virtualne oglede. </a:t>
            </a:r>
          </a:p>
          <a:p>
            <a:endParaRPr lang="sl-SI" dirty="0" smtClean="0">
              <a:solidFill>
                <a:schemeClr val="tx1"/>
              </a:solidFill>
            </a:endParaRPr>
          </a:p>
        </p:txBody>
      </p:sp>
      <p:pic>
        <p:nvPicPr>
          <p:cNvPr id="7" name="Slika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0" r="10881" b="18418"/>
          <a:stretch/>
        </p:blipFill>
        <p:spPr bwMode="auto">
          <a:xfrm>
            <a:off x="166958" y="4213253"/>
            <a:ext cx="5133911" cy="23233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7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401217" y="294858"/>
            <a:ext cx="4965914" cy="6241777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577001" y="394588"/>
            <a:ext cx="461434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/>
              <a:t>„Galerija“</a:t>
            </a:r>
          </a:p>
          <a:p>
            <a:endParaRPr lang="sl-SI" sz="2000" dirty="0"/>
          </a:p>
          <a:p>
            <a:r>
              <a:rPr lang="sl-SI" sz="2000" dirty="0" smtClean="0"/>
              <a:t>Prostor je namenjen najrazličnejšim gostujočim razstavam in gostujočim dogodkom. </a:t>
            </a:r>
          </a:p>
          <a:p>
            <a:endParaRPr lang="sl-SI" sz="2000" dirty="0"/>
          </a:p>
          <a:p>
            <a:r>
              <a:rPr lang="sl-SI" sz="2000" dirty="0" smtClean="0"/>
              <a:t>V prvi vrsti je tako namenjen začasnim razstavam sorodnih centrov, raziskovalcev, podjetji in umetnikom. </a:t>
            </a:r>
          </a:p>
          <a:p>
            <a:endParaRPr lang="sl-SI" sz="2000" dirty="0"/>
          </a:p>
          <a:p>
            <a:r>
              <a:rPr lang="sl-SI" sz="2000" dirty="0" smtClean="0"/>
              <a:t>Omogoča pa tudi prirejanje dogodkov, kot npr. </a:t>
            </a:r>
            <a:r>
              <a:rPr lang="sl-SI" sz="2000" dirty="0" err="1" smtClean="0"/>
              <a:t>mreženjski</a:t>
            </a:r>
            <a:r>
              <a:rPr lang="sl-SI" sz="2000" dirty="0" smtClean="0"/>
              <a:t> dogodki, inovacijski dogodki (</a:t>
            </a:r>
            <a:r>
              <a:rPr lang="sl-SI" sz="2000" dirty="0" err="1" smtClean="0"/>
              <a:t>Hackathon</a:t>
            </a:r>
            <a:r>
              <a:rPr lang="sl-SI" sz="2000" dirty="0" smtClean="0"/>
              <a:t>, </a:t>
            </a:r>
            <a:r>
              <a:rPr lang="sl-SI" sz="2000" dirty="0" err="1" smtClean="0"/>
              <a:t>Techweek</a:t>
            </a:r>
            <a:r>
              <a:rPr lang="sl-SI" sz="2000" dirty="0" smtClean="0"/>
              <a:t>,…), ipd.  </a:t>
            </a:r>
            <a:endParaRPr lang="sl-S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2F9A91E-5510-48DF-B066-DF5D76797E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16640"/>
          <a:stretch/>
        </p:blipFill>
        <p:spPr>
          <a:xfrm>
            <a:off x="5658677" y="294858"/>
            <a:ext cx="2994992" cy="29949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DF8633-037B-4904-83D9-AD1E6929A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1" r="4121"/>
          <a:stretch/>
        </p:blipFill>
        <p:spPr>
          <a:xfrm>
            <a:off x="8925340" y="294858"/>
            <a:ext cx="2994991" cy="29949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0168D68-181D-4F97-9096-103821F61D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r="22000"/>
          <a:stretch/>
        </p:blipFill>
        <p:spPr>
          <a:xfrm>
            <a:off x="5658677" y="3541644"/>
            <a:ext cx="2994992" cy="29949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E1583F9-2B0A-481C-A389-8DFB682CBF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8931965" y="3537913"/>
            <a:ext cx="2998723" cy="29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8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409075" y="294857"/>
            <a:ext cx="5619338" cy="306416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688237" y="391599"/>
            <a:ext cx="521683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/>
              <a:t>Konferenčna dvorana</a:t>
            </a:r>
          </a:p>
          <a:p>
            <a:endParaRPr lang="sl-SI" sz="2000" dirty="0" smtClean="0"/>
          </a:p>
          <a:p>
            <a:r>
              <a:rPr lang="sl-SI" sz="2000" dirty="0" smtClean="0"/>
              <a:t>Strokovna </a:t>
            </a:r>
            <a:r>
              <a:rPr lang="sl-SI" sz="2000" dirty="0"/>
              <a:t>predavanja, tematski večeri, vzporedni dogodki galerijskemu programu, strokovna uposabljanja itd</a:t>
            </a:r>
            <a:r>
              <a:rPr lang="sl-SI" sz="2000" dirty="0" smtClean="0"/>
              <a:t>.</a:t>
            </a:r>
          </a:p>
          <a:p>
            <a:endParaRPr lang="sl-SI" sz="2000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Hkrati služi dvorana tudi kot planetarij.</a:t>
            </a:r>
            <a:endParaRPr lang="sl-SI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sz="2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A939808-C428-44AC-8CCF-B613D72E0981}"/>
              </a:ext>
            </a:extLst>
          </p:cNvPr>
          <p:cNvSpPr txBox="1"/>
          <p:nvPr/>
        </p:nvSpPr>
        <p:spPr>
          <a:xfrm>
            <a:off x="1229974" y="5102374"/>
            <a:ext cx="4084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sl-SI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4"/>
          <a:stretch/>
        </p:blipFill>
        <p:spPr>
          <a:xfrm>
            <a:off x="6530842" y="294858"/>
            <a:ext cx="5263052" cy="3206871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xmlns="" id="{4A5149A1-BB40-4061-AEA7-B416A579A2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18"/>
          <a:stretch/>
        </p:blipFill>
        <p:spPr>
          <a:xfrm>
            <a:off x="409075" y="3289107"/>
            <a:ext cx="2719136" cy="3261005"/>
          </a:xfrm>
          <a:prstGeom prst="rect">
            <a:avLst/>
          </a:prstGeom>
        </p:spPr>
      </p:pic>
      <p:sp>
        <p:nvSpPr>
          <p:cNvPr id="13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3296654" y="3653874"/>
            <a:ext cx="4484368" cy="289623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 smtClean="0">
                <a:solidFill>
                  <a:schemeClr val="tx1"/>
                </a:solidFill>
              </a:rPr>
              <a:t> </a:t>
            </a:r>
            <a:r>
              <a:rPr lang="sl-SI" sz="3600" b="1" dirty="0" err="1" smtClean="0">
                <a:solidFill>
                  <a:schemeClr val="tx1"/>
                </a:solidFill>
              </a:rPr>
              <a:t>Sestankovalnice</a:t>
            </a:r>
            <a:endParaRPr lang="sl-SI" sz="3600" b="1" dirty="0" smtClean="0">
              <a:solidFill>
                <a:schemeClr val="tx1"/>
              </a:solidFill>
            </a:endParaRPr>
          </a:p>
          <a:p>
            <a:endParaRPr lang="sl-SI" sz="2000" dirty="0">
              <a:solidFill>
                <a:schemeClr val="tx1"/>
              </a:solidFill>
            </a:endParaRPr>
          </a:p>
          <a:p>
            <a:r>
              <a:rPr lang="sl-SI" sz="2000" dirty="0" smtClean="0">
                <a:solidFill>
                  <a:schemeClr val="tx1"/>
                </a:solidFill>
              </a:rPr>
              <a:t>Za namen „Centra znanosti“ in za namen  zunanjih najemnikov, za sklepanje partnerstev, projektno mreženje, </a:t>
            </a:r>
            <a:r>
              <a:rPr lang="sl-SI" sz="2000" dirty="0" err="1" smtClean="0">
                <a:solidFill>
                  <a:schemeClr val="tx1"/>
                </a:solidFill>
              </a:rPr>
              <a:t>ipd</a:t>
            </a:r>
            <a:r>
              <a:rPr lang="sl-SI" sz="2000" dirty="0" smtClean="0">
                <a:solidFill>
                  <a:schemeClr val="tx1"/>
                </a:solidFill>
              </a:rPr>
              <a:t>… </a:t>
            </a:r>
          </a:p>
          <a:p>
            <a:endParaRPr lang="sl-SI" sz="2000" dirty="0" smtClean="0">
              <a:solidFill>
                <a:schemeClr val="tx1"/>
              </a:solidFill>
            </a:endParaRPr>
          </a:p>
          <a:p>
            <a:endParaRPr lang="sl-SI" dirty="0">
              <a:solidFill>
                <a:schemeClr val="tx1"/>
              </a:solidFill>
            </a:endParaRPr>
          </a:p>
          <a:p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7940351" y="3653874"/>
            <a:ext cx="3853543" cy="2896235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r>
              <a:rPr lang="sl-SI" sz="3600" b="1" dirty="0" smtClean="0">
                <a:solidFill>
                  <a:schemeClr val="tx1"/>
                </a:solidFill>
              </a:rPr>
              <a:t>Medijsko središče</a:t>
            </a:r>
          </a:p>
          <a:p>
            <a:endParaRPr lang="sl-SI" sz="2000" dirty="0">
              <a:solidFill>
                <a:schemeClr val="tx1"/>
              </a:solidFill>
            </a:endParaRPr>
          </a:p>
          <a:p>
            <a:r>
              <a:rPr lang="sl-SI" sz="2000" dirty="0" smtClean="0">
                <a:solidFill>
                  <a:schemeClr val="tx1"/>
                </a:solidFill>
              </a:rPr>
              <a:t>Manjši prostor z opremo snemalnega studia za podporne medijske vsebine.</a:t>
            </a:r>
          </a:p>
          <a:p>
            <a:endParaRPr lang="sl-SI" sz="2000" dirty="0">
              <a:solidFill>
                <a:schemeClr val="tx1"/>
              </a:solidFill>
            </a:endParaRPr>
          </a:p>
          <a:p>
            <a:endParaRPr lang="sl-SI" sz="2000" dirty="0">
              <a:solidFill>
                <a:schemeClr val="tx1"/>
              </a:solidFill>
            </a:endParaRPr>
          </a:p>
          <a:p>
            <a:endParaRPr lang="sl-SI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42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289298" y="313496"/>
            <a:ext cx="5006183" cy="342538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485002" y="412790"/>
            <a:ext cx="445327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/>
              <a:t>Mini </a:t>
            </a:r>
            <a:r>
              <a:rPr lang="sl-SI" sz="3600" b="1" dirty="0" err="1" smtClean="0"/>
              <a:t>eksperimentalnica</a:t>
            </a:r>
            <a:endParaRPr lang="sl-SI" sz="3600" b="1" dirty="0" smtClean="0"/>
          </a:p>
          <a:p>
            <a:endParaRPr lang="sl-SI" dirty="0"/>
          </a:p>
          <a:p>
            <a:r>
              <a:rPr lang="sl-SI" sz="2000" dirty="0" smtClean="0"/>
              <a:t>Tematska mini </a:t>
            </a:r>
            <a:r>
              <a:rPr lang="sl-SI" sz="2000" dirty="0" err="1" smtClean="0"/>
              <a:t>eksperimentalnica</a:t>
            </a:r>
            <a:r>
              <a:rPr lang="sl-SI" sz="2000" dirty="0" smtClean="0"/>
              <a:t> za najmlajše</a:t>
            </a:r>
            <a:r>
              <a:rPr lang="sl-SI" sz="2000" dirty="0"/>
              <a:t>. </a:t>
            </a:r>
            <a:endParaRPr lang="sl-SI" sz="2000" dirty="0" smtClean="0"/>
          </a:p>
          <a:p>
            <a:endParaRPr lang="sl-SI" sz="2000" dirty="0"/>
          </a:p>
          <a:p>
            <a:r>
              <a:rPr lang="sl-SI" sz="2000" dirty="0" smtClean="0"/>
              <a:t>Tematsko </a:t>
            </a:r>
            <a:r>
              <a:rPr lang="sl-SI" sz="2000" dirty="0"/>
              <a:t>podprta igrala, spoznavanje zakonitosti preko igre in gibanja</a:t>
            </a:r>
            <a:r>
              <a:rPr lang="sl-SI" sz="2000" dirty="0" smtClean="0"/>
              <a:t>.</a:t>
            </a:r>
            <a:endParaRPr lang="sl-SI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E24D73-8DA3-4A48-A659-449BAA8C99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" b="1465"/>
          <a:stretch/>
        </p:blipFill>
        <p:spPr>
          <a:xfrm>
            <a:off x="5423273" y="294858"/>
            <a:ext cx="3230395" cy="3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21C2A0-6B41-4411-85B2-844EDCCF9C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4" r="26004"/>
          <a:stretch/>
        </p:blipFill>
        <p:spPr>
          <a:xfrm>
            <a:off x="8824166" y="313496"/>
            <a:ext cx="2957712" cy="3425379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99" y="3930144"/>
            <a:ext cx="11492580" cy="26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42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BDF50B1-AA2A-4AD8-BB07-309EBBF683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8249252" y="288857"/>
            <a:ext cx="3737652" cy="312782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290154" y="288857"/>
            <a:ext cx="4113404" cy="312782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501018" y="433236"/>
            <a:ext cx="3841735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/>
              <a:t>Znanstvena kavarna </a:t>
            </a:r>
          </a:p>
          <a:p>
            <a:endParaRPr lang="sl-SI" dirty="0"/>
          </a:p>
          <a:p>
            <a:r>
              <a:rPr lang="sl-SI" dirty="0" smtClean="0"/>
              <a:t>Primerno tehnološko opremljena znanstvena kavarna („science </a:t>
            </a:r>
            <a:r>
              <a:rPr lang="sl-SI" dirty="0" err="1" smtClean="0"/>
              <a:t>caffe</a:t>
            </a:r>
            <a:r>
              <a:rPr lang="sl-SI" dirty="0" smtClean="0"/>
              <a:t>“). </a:t>
            </a:r>
          </a:p>
          <a:p>
            <a:endParaRPr lang="sl-SI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Čitalnica, </a:t>
            </a:r>
            <a:r>
              <a:rPr lang="sl-SI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povezava z igralnico, večerne salonske prireditve itd</a:t>
            </a:r>
            <a:r>
              <a:rPr lang="sl-SI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sl-SI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/>
          </a:p>
        </p:txBody>
      </p:sp>
      <p:sp>
        <p:nvSpPr>
          <p:cNvPr id="9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5631824" y="3517231"/>
            <a:ext cx="6255376" cy="2967790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chemeClr val="tx1"/>
                </a:solidFill>
              </a:rPr>
              <a:t>Trgovina </a:t>
            </a:r>
            <a:r>
              <a:rPr lang="sl-SI" sz="3600" b="1" dirty="0" smtClean="0">
                <a:solidFill>
                  <a:schemeClr val="tx1"/>
                </a:solidFill>
              </a:rPr>
              <a:t>(„</a:t>
            </a:r>
            <a:r>
              <a:rPr lang="sl-SI" sz="3600" b="1" dirty="0" err="1">
                <a:solidFill>
                  <a:schemeClr val="tx1"/>
                </a:solidFill>
              </a:rPr>
              <a:t>Maker</a:t>
            </a:r>
            <a:r>
              <a:rPr lang="sl-SI" sz="3600" b="1" dirty="0">
                <a:solidFill>
                  <a:schemeClr val="tx1"/>
                </a:solidFill>
              </a:rPr>
              <a:t> </a:t>
            </a:r>
            <a:r>
              <a:rPr lang="sl-SI" sz="3600" b="1" dirty="0" err="1">
                <a:solidFill>
                  <a:schemeClr val="tx1"/>
                </a:solidFill>
              </a:rPr>
              <a:t>shop</a:t>
            </a:r>
            <a:r>
              <a:rPr lang="sl-SI" sz="3600" b="1" dirty="0">
                <a:solidFill>
                  <a:schemeClr val="tx1"/>
                </a:solidFill>
              </a:rPr>
              <a:t>“)</a:t>
            </a:r>
          </a:p>
          <a:p>
            <a:endParaRPr lang="sl-SI" sz="2000" dirty="0">
              <a:solidFill>
                <a:schemeClr val="tx1"/>
              </a:solidFill>
            </a:endParaRPr>
          </a:p>
          <a:p>
            <a:r>
              <a:rPr lang="sl-SI" sz="2000" dirty="0" smtClean="0">
                <a:solidFill>
                  <a:schemeClr val="tx1"/>
                </a:solidFill>
              </a:rPr>
              <a:t>Pametne </a:t>
            </a:r>
            <a:r>
              <a:rPr lang="sl-SI" sz="2000" dirty="0">
                <a:solidFill>
                  <a:schemeClr val="tx1"/>
                </a:solidFill>
              </a:rPr>
              <a:t>igrače, didaktični seti, modelarski kiti, elektronske naprave itd.</a:t>
            </a:r>
          </a:p>
          <a:p>
            <a:endParaRPr lang="sl-SI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Personalizacija</a:t>
            </a:r>
            <a:r>
              <a:rPr lang="sl-SI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produktov s sodobno strojno opremo – 3D </a:t>
            </a:r>
            <a:r>
              <a:rPr lang="sl-SI" sz="20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print</a:t>
            </a:r>
            <a:r>
              <a:rPr lang="sl-SI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laserski razrez v trgovini.</a:t>
            </a: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4506785" y="301174"/>
            <a:ext cx="3578435" cy="312782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sl-SI" sz="3600" b="1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3600" b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Znanstvena </a:t>
            </a:r>
            <a:r>
              <a:rPr lang="sl-SI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restavracija</a:t>
            </a:r>
          </a:p>
          <a:p>
            <a:endParaRPr lang="sl-SI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l-SI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Restavracija s sodobnimi tehnološkimi rešitvami izbire, postrežbe in plačila. </a:t>
            </a:r>
            <a:endParaRPr lang="sl-SI" sz="2000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 smtClean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l-SI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803E6CE1-6018-4431-85ED-47983927F0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 t="4218" r="17610" b="3617"/>
          <a:stretch/>
        </p:blipFill>
        <p:spPr>
          <a:xfrm>
            <a:off x="2508322" y="3561062"/>
            <a:ext cx="2985472" cy="2907826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xmlns="" id="{F63C3563-430B-4D5E-850D-64B2718CC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-260" b="15032"/>
          <a:stretch/>
        </p:blipFill>
        <p:spPr>
          <a:xfrm>
            <a:off x="288757" y="3550012"/>
            <a:ext cx="2416517" cy="290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6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755530" y="812217"/>
            <a:ext cx="46992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 smtClean="0"/>
          </a:p>
          <a:p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endParaRPr lang="sl-SI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BC5119AD-46E1-48A4-A148-E5FD8DFB4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740109" y="280994"/>
            <a:ext cx="2994992" cy="292091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9BA72A1-AD61-40EF-AB4A-25BF18B777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0" b="23381"/>
          <a:stretch/>
        </p:blipFill>
        <p:spPr>
          <a:xfrm>
            <a:off x="8735101" y="280994"/>
            <a:ext cx="2999082" cy="61676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C46033D-3584-4AC0-9D95-0508F36B59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0" b="12750"/>
          <a:stretch/>
        </p:blipFill>
        <p:spPr>
          <a:xfrm>
            <a:off x="5749681" y="3408820"/>
            <a:ext cx="2994992" cy="2994992"/>
          </a:xfrm>
          <a:prstGeom prst="rect">
            <a:avLst/>
          </a:prstGeom>
        </p:spPr>
      </p:pic>
      <p:sp>
        <p:nvSpPr>
          <p:cNvPr id="17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470241" y="280994"/>
            <a:ext cx="5182178" cy="612281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sz="3600" b="1" dirty="0">
                <a:solidFill>
                  <a:schemeClr val="tx1"/>
                </a:solidFill>
              </a:rPr>
              <a:t>Zelena </a:t>
            </a:r>
            <a:r>
              <a:rPr lang="sl-SI" sz="3600" b="1" dirty="0" smtClean="0">
                <a:solidFill>
                  <a:schemeClr val="tx1"/>
                </a:solidFill>
              </a:rPr>
              <a:t>streha</a:t>
            </a:r>
          </a:p>
          <a:p>
            <a:endParaRPr lang="sl-SI" dirty="0">
              <a:solidFill>
                <a:schemeClr val="tx1"/>
              </a:solidFill>
            </a:endParaRPr>
          </a:p>
          <a:p>
            <a:r>
              <a:rPr lang="sl-SI" sz="2000" dirty="0">
                <a:solidFill>
                  <a:schemeClr val="tx1"/>
                </a:solidFill>
              </a:rPr>
              <a:t>Zelena streha je prostor s prikazi gojenja rastlin in trajnostne rabe naravnih virov, ter drugimi aktivnostmi, kot. npr. </a:t>
            </a:r>
            <a:r>
              <a:rPr lang="sl-SI" sz="2000" dirty="0" smtClean="0">
                <a:solidFill>
                  <a:schemeClr val="tx1"/>
                </a:solidFill>
              </a:rPr>
              <a:t>: </a:t>
            </a:r>
            <a:r>
              <a:rPr lang="sl-SI" sz="2000" dirty="0" err="1" smtClean="0">
                <a:solidFill>
                  <a:schemeClr val="tx1"/>
                </a:solidFill>
              </a:rPr>
              <a:t>dendrometri</a:t>
            </a:r>
            <a:r>
              <a:rPr lang="sl-SI" sz="2000" dirty="0" smtClean="0">
                <a:solidFill>
                  <a:schemeClr val="tx1"/>
                </a:solidFill>
              </a:rPr>
              <a:t>, </a:t>
            </a:r>
            <a:r>
              <a:rPr lang="sl-SI" sz="2000" dirty="0">
                <a:solidFill>
                  <a:schemeClr val="tx1"/>
                </a:solidFill>
              </a:rPr>
              <a:t>urbano vrtnarstvo, klimatska postaja, leseno vrtno pohištvo - prikaz spreminjanja lesa, vodni krog</a:t>
            </a:r>
            <a:r>
              <a:rPr lang="sl-SI" sz="2000" dirty="0" smtClean="0">
                <a:solidFill>
                  <a:schemeClr val="tx1"/>
                </a:solidFill>
              </a:rPr>
              <a:t>, </a:t>
            </a:r>
            <a:r>
              <a:rPr lang="sl-SI" sz="2000" dirty="0">
                <a:solidFill>
                  <a:schemeClr val="tx1"/>
                </a:solidFill>
              </a:rPr>
              <a:t>urbano čebelarstvo, </a:t>
            </a:r>
            <a:r>
              <a:rPr lang="sl-SI" sz="2000" dirty="0" smtClean="0">
                <a:solidFill>
                  <a:schemeClr val="tx1"/>
                </a:solidFill>
              </a:rPr>
              <a:t>hotel </a:t>
            </a:r>
            <a:r>
              <a:rPr lang="sl-SI" sz="2000" dirty="0">
                <a:solidFill>
                  <a:schemeClr val="tx1"/>
                </a:solidFill>
              </a:rPr>
              <a:t>za čmrlje, </a:t>
            </a:r>
            <a:r>
              <a:rPr lang="sl-SI" sz="2000" dirty="0" err="1">
                <a:solidFill>
                  <a:schemeClr val="tx1"/>
                </a:solidFill>
              </a:rPr>
              <a:t>gnezdilniki</a:t>
            </a:r>
            <a:r>
              <a:rPr lang="sl-SI" sz="2000" dirty="0">
                <a:solidFill>
                  <a:schemeClr val="tx1"/>
                </a:solidFill>
              </a:rPr>
              <a:t> za nekatere ptice, gnezdišče za netopirje, ipd.</a:t>
            </a:r>
          </a:p>
          <a:p>
            <a:endParaRPr lang="sl-SI" sz="2000" dirty="0">
              <a:solidFill>
                <a:schemeClr val="tx1"/>
              </a:solidFill>
            </a:endParaRPr>
          </a:p>
          <a:p>
            <a:pPr lvl="0"/>
            <a:r>
              <a:rPr lang="sl-SI" sz="2000" dirty="0">
                <a:solidFill>
                  <a:schemeClr val="tx1"/>
                </a:solidFill>
              </a:rPr>
              <a:t>Namen zelene strehe je izpostaviti trajnostni razvoj in prikazati naravo tudi kot raziskovalno okolje, ter prikazati trajnostne inovativne rešitve. </a:t>
            </a:r>
          </a:p>
          <a:p>
            <a:pPr lvl="0"/>
            <a:endParaRPr lang="sl-SI" sz="2000" dirty="0">
              <a:solidFill>
                <a:schemeClr val="tx1"/>
              </a:solidFill>
            </a:endParaRPr>
          </a:p>
          <a:p>
            <a:pPr lvl="0"/>
            <a:r>
              <a:rPr lang="sl-SI" sz="2000" dirty="0">
                <a:solidFill>
                  <a:schemeClr val="tx1"/>
                </a:solidFill>
              </a:rPr>
              <a:t>Poudarek na čebelarjenju in lesni industriji kot naravni in kulturni dediščini Slovenije.</a:t>
            </a:r>
          </a:p>
        </p:txBody>
      </p:sp>
    </p:spTree>
    <p:extLst>
      <p:ext uri="{BB962C8B-B14F-4D97-AF65-F5344CB8AC3E}">
        <p14:creationId xmlns:p14="http://schemas.microsoft.com/office/powerpoint/2010/main" val="402064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AFCD9B4-21EF-4FE8-869C-7A56AB563C1B}"/>
              </a:ext>
            </a:extLst>
          </p:cNvPr>
          <p:cNvSpPr/>
          <p:nvPr/>
        </p:nvSpPr>
        <p:spPr>
          <a:xfrm>
            <a:off x="505327" y="294859"/>
            <a:ext cx="4861804" cy="6250782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B460585-ECC4-40BC-A667-9F241234447F}"/>
              </a:ext>
            </a:extLst>
          </p:cNvPr>
          <p:cNvSpPr txBox="1"/>
          <p:nvPr/>
        </p:nvSpPr>
        <p:spPr>
          <a:xfrm>
            <a:off x="878305" y="361194"/>
            <a:ext cx="44225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/>
              <a:t>Znanstveno igrišče</a:t>
            </a:r>
          </a:p>
          <a:p>
            <a:endParaRPr lang="sl-SI" dirty="0"/>
          </a:p>
          <a:p>
            <a:r>
              <a:rPr lang="sl-SI" sz="2000" dirty="0" smtClean="0"/>
              <a:t>Specializirano igrišče </a:t>
            </a:r>
            <a:r>
              <a:rPr lang="sl-SI" sz="2000" dirty="0"/>
              <a:t>z znanstvenim </a:t>
            </a:r>
            <a:r>
              <a:rPr lang="sl-SI" sz="2000" dirty="0" smtClean="0"/>
              <a:t>ozadjem, ki svojevrstno prikazujejo posamezne pojave oz. zakonitosti. </a:t>
            </a:r>
            <a:endParaRPr lang="sl-SI" sz="2000" dirty="0"/>
          </a:p>
          <a:p>
            <a:endParaRPr lang="sl-SI" sz="2000" dirty="0"/>
          </a:p>
          <a:p>
            <a:r>
              <a:rPr lang="sl-SI" sz="2000" dirty="0" smtClean="0"/>
              <a:t>Teme igral sledijo lokalnim značilnostim (koliščarji, kolo, ipd.)</a:t>
            </a:r>
            <a:endParaRPr lang="sl-SI" sz="2000" dirty="0"/>
          </a:p>
          <a:p>
            <a:endParaRPr lang="sl-S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8A045E-EF56-4D78-936A-F88395386E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1308334" y="3289851"/>
            <a:ext cx="3255790" cy="32557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9ECAD3-BFCF-440B-A678-56BE5F0D99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81"/>
          <a:stretch/>
        </p:blipFill>
        <p:spPr>
          <a:xfrm rot="5400000">
            <a:off x="7349647" y="1916207"/>
            <a:ext cx="6241778" cy="2999081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xmlns="" id="{E6CC0094-BB88-4D68-AFC7-5A9C9C886C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9" t="-247" r="21878" b="247"/>
          <a:stretch/>
        </p:blipFill>
        <p:spPr>
          <a:xfrm>
            <a:off x="5570621" y="294858"/>
            <a:ext cx="3178451" cy="62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09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AE81E9-82AB-4418-A7CA-E4D41396694D}"/>
              </a:ext>
            </a:extLst>
          </p:cNvPr>
          <p:cNvSpPr/>
          <p:nvPr/>
        </p:nvSpPr>
        <p:spPr>
          <a:xfrm>
            <a:off x="344557" y="320434"/>
            <a:ext cx="11502887" cy="6268278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344557" y="351354"/>
            <a:ext cx="115028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500" b="1" dirty="0"/>
              <a:t>Kaj je namen predstavitve?</a:t>
            </a:r>
            <a:endParaRPr lang="sl-SI" sz="3500" spc="60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0B4B-52F8-44FB-9799-72CD41ECC42D}"/>
              </a:ext>
            </a:extLst>
          </p:cNvPr>
          <p:cNvSpPr txBox="1"/>
          <p:nvPr/>
        </p:nvSpPr>
        <p:spPr>
          <a:xfrm>
            <a:off x="754779" y="881602"/>
            <a:ext cx="7511735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endParaRPr lang="sl-SI" sz="1900" b="1" dirty="0" smtClean="0"/>
          </a:p>
          <a:p>
            <a:pPr marL="109728" indent="0">
              <a:buNone/>
            </a:pPr>
            <a:endParaRPr lang="sl-SI" sz="1900" b="1" dirty="0"/>
          </a:p>
          <a:p>
            <a:pPr marL="109728" indent="0">
              <a:buNone/>
            </a:pPr>
            <a:endParaRPr lang="sl-SI" sz="1900" b="1" dirty="0" smtClean="0"/>
          </a:p>
          <a:p>
            <a:pPr marL="109728" indent="0">
              <a:buNone/>
            </a:pPr>
            <a:r>
              <a:rPr lang="sl-SI" sz="1900" b="1" dirty="0" smtClean="0"/>
              <a:t>Predstavitev </a:t>
            </a:r>
            <a:r>
              <a:rPr lang="sl-SI" sz="1900" b="1" dirty="0"/>
              <a:t>osnovnih elementov projekta „Center znanosti“: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700" dirty="0"/>
              <a:t>c</a:t>
            </a:r>
            <a:r>
              <a:rPr lang="sl-SI" sz="1700" dirty="0" smtClean="0"/>
              <a:t>ilji </a:t>
            </a:r>
            <a:r>
              <a:rPr lang="sl-SI" sz="1700" dirty="0"/>
              <a:t>in učinki projekta;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700" dirty="0" smtClean="0"/>
              <a:t>priprava </a:t>
            </a:r>
            <a:r>
              <a:rPr lang="sl-SI" sz="1700" dirty="0"/>
              <a:t>projekta;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700" dirty="0" smtClean="0"/>
              <a:t>časovni </a:t>
            </a:r>
            <a:r>
              <a:rPr lang="sl-SI" sz="1700" dirty="0"/>
              <a:t>okvir izvedbe projekta;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700" dirty="0" smtClean="0"/>
              <a:t>lokacija </a:t>
            </a:r>
            <a:r>
              <a:rPr lang="sl-SI" sz="1700" dirty="0"/>
              <a:t>„Centra znanosti“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700" dirty="0" smtClean="0"/>
              <a:t>predvideni </a:t>
            </a:r>
            <a:r>
              <a:rPr lang="sl-SI" sz="1700" dirty="0"/>
              <a:t>program „Centra znanosti“ </a:t>
            </a:r>
          </a:p>
          <a:p>
            <a:pPr marL="109728" indent="0">
              <a:buNone/>
            </a:pPr>
            <a:endParaRPr lang="sl-SI" sz="1900" b="1" dirty="0" smtClean="0"/>
          </a:p>
          <a:p>
            <a:pPr marL="109728" indent="0">
              <a:buNone/>
            </a:pPr>
            <a:r>
              <a:rPr lang="sl-SI" sz="1900" b="1" dirty="0" smtClean="0"/>
              <a:t>Izpostaviti </a:t>
            </a:r>
            <a:r>
              <a:rPr lang="sl-SI" sz="1900" b="1" dirty="0"/>
              <a:t>možnosti </a:t>
            </a:r>
            <a:r>
              <a:rPr lang="sl-SI" sz="1900" b="1" dirty="0" smtClean="0"/>
              <a:t>sodelovanja</a:t>
            </a:r>
            <a:endParaRPr lang="sl-SI" sz="1900" b="1" dirty="0"/>
          </a:p>
          <a:p>
            <a:pPr marL="109728" indent="0">
              <a:buNone/>
            </a:pPr>
            <a:endParaRPr lang="sl-SI" sz="1900" b="1" dirty="0"/>
          </a:p>
          <a:p>
            <a:pPr marL="109728" indent="0">
              <a:buNone/>
            </a:pPr>
            <a:r>
              <a:rPr lang="sl-SI" sz="1900" b="1" dirty="0"/>
              <a:t>Vse z namenom, da se spodbudi razmišljanje, ki bo vodilo do idej in v končno tvorno sodelovanje.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3EDA235-740F-4E04-8E82-3842F5565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3" t="480" r="19795" b="-480"/>
          <a:stretch/>
        </p:blipFill>
        <p:spPr>
          <a:xfrm>
            <a:off x="8611069" y="3877545"/>
            <a:ext cx="2824065" cy="2343980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070" y="1579708"/>
            <a:ext cx="2824065" cy="211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2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AE81E9-82AB-4418-A7CA-E4D41396694D}"/>
              </a:ext>
            </a:extLst>
          </p:cNvPr>
          <p:cNvSpPr/>
          <p:nvPr/>
        </p:nvSpPr>
        <p:spPr>
          <a:xfrm>
            <a:off x="344556" y="294861"/>
            <a:ext cx="11502887" cy="6268278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344557" y="334315"/>
            <a:ext cx="1150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Možnosti sodelovanja: „Center znanosti“ </a:t>
            </a:r>
            <a:endParaRPr lang="sl-SI" sz="3500" spc="60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0B4B-52F8-44FB-9799-72CD41ECC42D}"/>
              </a:ext>
            </a:extLst>
          </p:cNvPr>
          <p:cNvSpPr txBox="1"/>
          <p:nvPr/>
        </p:nvSpPr>
        <p:spPr>
          <a:xfrm>
            <a:off x="754779" y="881602"/>
            <a:ext cx="1083384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endParaRPr lang="sl-SI" sz="19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657E0B4B-52F8-44FB-9799-72CD41ECC42D}"/>
              </a:ext>
            </a:extLst>
          </p:cNvPr>
          <p:cNvSpPr txBox="1"/>
          <p:nvPr/>
        </p:nvSpPr>
        <p:spPr>
          <a:xfrm>
            <a:off x="495956" y="1201116"/>
            <a:ext cx="106452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b="1" dirty="0" smtClean="0"/>
              <a:t>Virtualno stičišče</a:t>
            </a:r>
          </a:p>
          <a:p>
            <a:r>
              <a:rPr lang="sl-SI" dirty="0" smtClean="0"/>
              <a:t>Predstavitev delovanja</a:t>
            </a:r>
          </a:p>
          <a:p>
            <a:endParaRPr lang="sl-SI" b="1" dirty="0" smtClean="0"/>
          </a:p>
          <a:p>
            <a:r>
              <a:rPr lang="sl-SI" b="1" dirty="0" smtClean="0"/>
              <a:t>Program </a:t>
            </a:r>
            <a:r>
              <a:rPr lang="sl-SI" b="1" dirty="0"/>
              <a:t>„Centra </a:t>
            </a:r>
            <a:r>
              <a:rPr lang="sl-SI" b="1" dirty="0" smtClean="0"/>
              <a:t>znanosti“</a:t>
            </a:r>
            <a:endParaRPr lang="sl-SI" b="1" dirty="0"/>
          </a:p>
          <a:p>
            <a:pPr lvl="0">
              <a:lnSpc>
                <a:spcPct val="100000"/>
              </a:lnSpc>
            </a:pPr>
            <a:r>
              <a:rPr lang="sl-SI" dirty="0"/>
              <a:t>Možnost sodelovanja znotraj različnih programov, tako s samo predstavitvijo </a:t>
            </a:r>
            <a:r>
              <a:rPr lang="sl-SI" dirty="0" smtClean="0"/>
              <a:t>dognanj, </a:t>
            </a:r>
            <a:r>
              <a:rPr lang="sl-SI" dirty="0"/>
              <a:t>kot s predstavitvijo </a:t>
            </a:r>
            <a:r>
              <a:rPr lang="sl-SI" dirty="0" smtClean="0"/>
              <a:t>procesov, kot </a:t>
            </a:r>
            <a:r>
              <a:rPr lang="sl-SI" dirty="0"/>
              <a:t>tudi z organizacijo dogodkov, ipd. </a:t>
            </a:r>
            <a:r>
              <a:rPr lang="sl-SI" dirty="0" smtClean="0"/>
              <a:t>: 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sl-SI" dirty="0"/>
              <a:t>l</a:t>
            </a:r>
            <a:r>
              <a:rPr lang="sl-SI" dirty="0" smtClean="0"/>
              <a:t>aboratoriji;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sl-SI" dirty="0"/>
              <a:t>g</a:t>
            </a:r>
            <a:r>
              <a:rPr lang="sl-SI" dirty="0" smtClean="0"/>
              <a:t>alerija;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sl-SI" dirty="0"/>
              <a:t>z</a:t>
            </a:r>
            <a:r>
              <a:rPr lang="sl-SI" dirty="0" smtClean="0"/>
              <a:t>nanstvena kavarna;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sl-SI" dirty="0"/>
              <a:t>d</a:t>
            </a:r>
            <a:r>
              <a:rPr lang="sl-SI" dirty="0" smtClean="0"/>
              <a:t>emonstracijsko središče;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r>
              <a:rPr lang="sl-SI" dirty="0" smtClean="0"/>
              <a:t>idr. </a:t>
            </a:r>
          </a:p>
          <a:p>
            <a:pPr marL="285750" lvl="0" indent="-285750">
              <a:lnSpc>
                <a:spcPct val="100000"/>
              </a:lnSpc>
              <a:buFontTx/>
              <a:buChar char="-"/>
            </a:pPr>
            <a:endParaRPr lang="sl-SI" dirty="0"/>
          </a:p>
          <a:p>
            <a:r>
              <a:rPr lang="sl-SI" b="1" dirty="0" smtClean="0"/>
              <a:t>„Science </a:t>
            </a:r>
            <a:r>
              <a:rPr lang="sl-SI" b="1" dirty="0" err="1" smtClean="0"/>
              <a:t>with</a:t>
            </a:r>
            <a:r>
              <a:rPr lang="sl-SI" b="1" dirty="0" smtClean="0"/>
              <a:t> </a:t>
            </a:r>
            <a:r>
              <a:rPr lang="sl-SI" b="1" dirty="0" err="1" smtClean="0"/>
              <a:t>and</a:t>
            </a:r>
            <a:r>
              <a:rPr lang="sl-SI" b="1" dirty="0" smtClean="0"/>
              <a:t> </a:t>
            </a:r>
            <a:r>
              <a:rPr lang="sl-SI" b="1" dirty="0" err="1" smtClean="0"/>
              <a:t>for</a:t>
            </a:r>
            <a:r>
              <a:rPr lang="sl-SI" b="1" dirty="0" smtClean="0"/>
              <a:t> </a:t>
            </a:r>
            <a:r>
              <a:rPr lang="sl-SI" b="1" dirty="0" err="1" smtClean="0"/>
              <a:t>society</a:t>
            </a:r>
            <a:r>
              <a:rPr lang="sl-SI" b="1" dirty="0" smtClean="0"/>
              <a:t>“</a:t>
            </a:r>
          </a:p>
          <a:p>
            <a:r>
              <a:rPr lang="sl-SI" dirty="0" smtClean="0"/>
              <a:t>V raziskave se </a:t>
            </a:r>
            <a:r>
              <a:rPr lang="sl-SI" dirty="0"/>
              <a:t>vključi tudi obiskovalce, </a:t>
            </a:r>
            <a:endParaRPr lang="sl-SI" dirty="0" smtClean="0"/>
          </a:p>
          <a:p>
            <a:r>
              <a:rPr lang="sl-SI" dirty="0" smtClean="0"/>
              <a:t>da </a:t>
            </a:r>
            <a:r>
              <a:rPr lang="sl-SI" dirty="0"/>
              <a:t>participirajo pri raziskavah, </a:t>
            </a:r>
            <a:endParaRPr lang="sl-SI" dirty="0" smtClean="0"/>
          </a:p>
          <a:p>
            <a:r>
              <a:rPr lang="sl-SI" dirty="0" smtClean="0"/>
              <a:t>hkrati </a:t>
            </a:r>
            <a:r>
              <a:rPr lang="sl-SI" dirty="0"/>
              <a:t>pa se jim na inovativen način </a:t>
            </a:r>
            <a:endParaRPr lang="sl-SI" dirty="0" smtClean="0"/>
          </a:p>
          <a:p>
            <a:r>
              <a:rPr lang="sl-SI" dirty="0" smtClean="0"/>
              <a:t>predstavi </a:t>
            </a:r>
            <a:r>
              <a:rPr lang="sl-SI" dirty="0"/>
              <a:t>zakaj so raziskave potrebne,… </a:t>
            </a:r>
          </a:p>
          <a:p>
            <a:pPr lvl="0">
              <a:lnSpc>
                <a:spcPct val="100000"/>
              </a:lnSpc>
            </a:pPr>
            <a:endParaRPr lang="sl-SI" dirty="0" smtClean="0"/>
          </a:p>
          <a:p>
            <a:pPr lvl="0">
              <a:lnSpc>
                <a:spcPct val="100000"/>
              </a:lnSpc>
            </a:pPr>
            <a:endParaRPr lang="sl-SI" dirty="0"/>
          </a:p>
          <a:p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5" t="14069" r="15602"/>
          <a:stretch/>
        </p:blipFill>
        <p:spPr>
          <a:xfrm>
            <a:off x="4532242" y="3178894"/>
            <a:ext cx="7315201" cy="299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203650"/>
            <a:ext cx="12192000" cy="2659223"/>
          </a:xfrm>
          <a:prstGeom prst="rect">
            <a:avLst/>
          </a:prstGeom>
          <a:solidFill>
            <a:srgbClr val="B0CF4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indent="0" algn="ctr">
              <a:buNone/>
            </a:pPr>
            <a:r>
              <a:rPr lang="sl-SI" sz="3000" b="1" dirty="0" smtClean="0">
                <a:solidFill>
                  <a:schemeClr val="tx1"/>
                </a:solidFill>
              </a:rPr>
              <a:t>Korak za korakom stopamo k uresničitvi zastavljenega cilja. Brez zagnanosti, smelosti in trdega dela, cilja ne bo mogoče doseči. Združimo znanje, izkušnje in voljo, da bo cilj dosežen do konca leta 2022.</a:t>
            </a:r>
            <a:endParaRPr lang="sl-SI" sz="3000" b="1" dirty="0">
              <a:solidFill>
                <a:schemeClr val="tx1"/>
              </a:solidFill>
            </a:endParaRPr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2" t="18712" r="17345" b="24144"/>
          <a:stretch/>
        </p:blipFill>
        <p:spPr>
          <a:xfrm>
            <a:off x="10391800" y="0"/>
            <a:ext cx="1800200" cy="720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407899" y="396914"/>
            <a:ext cx="1150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/>
              <a:t>Namesto zaključka</a:t>
            </a:r>
            <a:endParaRPr lang="sl-SI" sz="3500" spc="600" dirty="0">
              <a:cs typeface="Arial" panose="020B0604020202020204" pitchFamily="34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09046" cy="568411"/>
          </a:xfrm>
          <a:prstGeom prst="rect">
            <a:avLst/>
          </a:prstGeom>
        </p:spPr>
      </p:pic>
      <p:sp>
        <p:nvSpPr>
          <p:cNvPr id="2" name="Pravokotnik 1"/>
          <p:cNvSpPr/>
          <p:nvPr/>
        </p:nvSpPr>
        <p:spPr>
          <a:xfrm>
            <a:off x="1915297" y="2828836"/>
            <a:ext cx="8835081" cy="650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 algn="ctr">
              <a:buNone/>
            </a:pPr>
            <a:endParaRPr lang="sl-SI" b="1" dirty="0" smtClean="0"/>
          </a:p>
          <a:p>
            <a:pPr lvl="0" algn="ctr"/>
            <a:endParaRPr lang="sl-SI" b="1" dirty="0" smtClean="0"/>
          </a:p>
          <a:p>
            <a:pPr lvl="0" algn="ctr"/>
            <a:endParaRPr lang="sl-SI" b="1" dirty="0"/>
          </a:p>
          <a:p>
            <a:pPr lvl="0" algn="ctr"/>
            <a:endParaRPr lang="sl-SI" b="1" dirty="0" smtClean="0"/>
          </a:p>
          <a:p>
            <a:pPr lvl="0" algn="ctr"/>
            <a:endParaRPr lang="sl-SI" b="1" dirty="0"/>
          </a:p>
          <a:p>
            <a:pPr lvl="0" algn="ctr"/>
            <a:endParaRPr lang="sl-SI" b="1" dirty="0" smtClean="0"/>
          </a:p>
          <a:p>
            <a:pPr lvl="0" algn="ctr"/>
            <a:endParaRPr lang="sl-SI" b="1" dirty="0"/>
          </a:p>
          <a:p>
            <a:pPr lvl="0" algn="ctr"/>
            <a:endParaRPr lang="sl-SI" b="1" dirty="0" smtClean="0"/>
          </a:p>
          <a:p>
            <a:pPr lvl="0" algn="ctr"/>
            <a:endParaRPr lang="sl-SI" b="1" dirty="0"/>
          </a:p>
          <a:p>
            <a:pPr marL="109728" indent="0" algn="ctr">
              <a:buNone/>
            </a:pPr>
            <a:r>
              <a:rPr lang="sl-SI" sz="2500" b="1" dirty="0"/>
              <a:t>Kontaktni podatki : </a:t>
            </a:r>
          </a:p>
          <a:p>
            <a:pPr lvl="0" algn="ctr"/>
            <a:r>
              <a:rPr lang="sl-SI" sz="2500" dirty="0">
                <a:solidFill>
                  <a:schemeClr val="bg1"/>
                </a:solidFill>
              </a:rPr>
              <a:t>ga. Mateja </a:t>
            </a:r>
            <a:r>
              <a:rPr lang="sl-SI" sz="2500" dirty="0" err="1">
                <a:solidFill>
                  <a:schemeClr val="bg1"/>
                </a:solidFill>
              </a:rPr>
              <a:t>Tilia</a:t>
            </a:r>
            <a:r>
              <a:rPr lang="sl-SI" sz="2500" dirty="0">
                <a:solidFill>
                  <a:schemeClr val="bg1"/>
                </a:solidFill>
              </a:rPr>
              <a:t>, tel. 01/478 4718, e-naslov: mateja.tilia@gov.si</a:t>
            </a:r>
          </a:p>
          <a:p>
            <a:pPr lvl="0" algn="ctr"/>
            <a:r>
              <a:rPr lang="sl-SI" sz="2500" dirty="0">
                <a:solidFill>
                  <a:schemeClr val="bg1"/>
                </a:solidFill>
              </a:rPr>
              <a:t>ga. Ajda Radinja, tel. 01/478 4720, e-naslov: ajda.radinja@gov.si</a:t>
            </a:r>
          </a:p>
          <a:p>
            <a:pPr lvl="0" algn="ctr"/>
            <a:endParaRPr lang="sl-SI" b="1" dirty="0" smtClean="0"/>
          </a:p>
          <a:p>
            <a:pPr lvl="0" algn="ctr"/>
            <a:endParaRPr lang="sl-SI" b="1" dirty="0"/>
          </a:p>
          <a:p>
            <a:pPr lvl="0" algn="ctr"/>
            <a:endParaRPr lang="sl-SI" b="1" dirty="0" smtClean="0"/>
          </a:p>
          <a:p>
            <a:pPr lvl="0" algn="ctr"/>
            <a:endParaRPr lang="sl-SI" b="1" dirty="0"/>
          </a:p>
          <a:p>
            <a:pPr lvl="0" algn="ctr"/>
            <a:endParaRPr lang="sl-SI" b="1" dirty="0" smtClean="0"/>
          </a:p>
          <a:p>
            <a:pPr lvl="0" algn="ctr"/>
            <a:endParaRPr lang="sl-SI" b="1" dirty="0"/>
          </a:p>
          <a:p>
            <a:pPr lvl="0" algn="ctr"/>
            <a:endParaRPr lang="sl-SI" b="1" dirty="0" smtClean="0"/>
          </a:p>
          <a:p>
            <a:pPr lvl="0" algn="ctr"/>
            <a:endParaRPr lang="sl-SI" b="1" dirty="0"/>
          </a:p>
          <a:p>
            <a:pPr lvl="0" algn="ctr"/>
            <a:endParaRPr lang="sl-SI" b="1" dirty="0" smtClean="0"/>
          </a:p>
          <a:p>
            <a:pPr lvl="0"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86833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AE81E9-82AB-4418-A7CA-E4D41396694D}"/>
              </a:ext>
            </a:extLst>
          </p:cNvPr>
          <p:cNvSpPr/>
          <p:nvPr/>
        </p:nvSpPr>
        <p:spPr>
          <a:xfrm>
            <a:off x="344557" y="320434"/>
            <a:ext cx="11502887" cy="6268278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344557" y="351354"/>
            <a:ext cx="1150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Cilji</a:t>
            </a:r>
            <a:r>
              <a:rPr lang="sl-SI" sz="3600" dirty="0"/>
              <a:t> </a:t>
            </a:r>
            <a:r>
              <a:rPr lang="sl-SI" sz="3600" b="1" dirty="0"/>
              <a:t>projekta</a:t>
            </a:r>
            <a:endParaRPr lang="sl-SI" sz="3500" spc="60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0B4B-52F8-44FB-9799-72CD41ECC42D}"/>
              </a:ext>
            </a:extLst>
          </p:cNvPr>
          <p:cNvSpPr txBox="1"/>
          <p:nvPr/>
        </p:nvSpPr>
        <p:spPr>
          <a:xfrm>
            <a:off x="754779" y="881602"/>
            <a:ext cx="751173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endParaRPr lang="sl-SI" sz="1900" b="1" dirty="0" smtClean="0"/>
          </a:p>
          <a:p>
            <a:pPr marL="109728" indent="0">
              <a:buNone/>
            </a:pPr>
            <a:endParaRPr lang="sl-SI" sz="1900" b="1" dirty="0"/>
          </a:p>
          <a:p>
            <a:pPr marL="109728" indent="0">
              <a:buNone/>
            </a:pPr>
            <a:r>
              <a:rPr lang="sl-SI" sz="1900" b="1" dirty="0"/>
              <a:t>Cilj projekta „Center znanosti“ je pridobitev nove znanstveno raziskovalne in izobraževalne infrastrukture, ki bo predvsem: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700" dirty="0"/>
              <a:t>predstavljala tehnično-tehnološko demonstracijo, ter tako omogočala preizkus in prikaz novih tehnoloških rešitev oz. </a:t>
            </a:r>
            <a:r>
              <a:rPr lang="sl-SI" sz="1700" dirty="0" smtClean="0"/>
              <a:t>inovacij</a:t>
            </a:r>
            <a:r>
              <a:rPr lang="sl-SI" sz="1700" dirty="0"/>
              <a:t>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700" dirty="0"/>
              <a:t>omogočila prikaz različnih znanstvenih, gospodarskih in drugih dognanj in </a:t>
            </a:r>
            <a:r>
              <a:rPr lang="sl-SI" sz="1700" dirty="0" smtClean="0"/>
              <a:t>dosežkov;</a:t>
            </a:r>
            <a:endParaRPr lang="sl-SI" sz="17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700" dirty="0"/>
              <a:t>predstavljala stičišče za izvedbo različnih programov s področja promocije znanosti v povezavi z izobraževanjem, kulturo in </a:t>
            </a:r>
            <a:r>
              <a:rPr lang="sl-SI" sz="1700" dirty="0" smtClean="0"/>
              <a:t>gospodarstvom; </a:t>
            </a:r>
            <a:endParaRPr lang="sl-SI" sz="17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sz="1700" dirty="0"/>
              <a:t>nudila možnost vzpostavitve programov tipa »izvedi sam« (interaktivni eksperimenti).</a:t>
            </a:r>
          </a:p>
          <a:p>
            <a:endParaRPr lang="sl-SI" sz="2000" dirty="0"/>
          </a:p>
          <a:p>
            <a:r>
              <a:rPr lang="sl-SI" sz="2000" dirty="0"/>
              <a:t>Združevati  in povezovati različne vsebine in ciljne skupine s področja </a:t>
            </a:r>
            <a:r>
              <a:rPr lang="sl-SI" sz="2000" b="1" dirty="0"/>
              <a:t>znanosti, tehnologij, inovacij, izobraževanja, gospodarstva, okolja in ustvarjalnosti oz. kreativnosti</a:t>
            </a:r>
            <a:r>
              <a:rPr lang="sl-SI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071" y="1541351"/>
            <a:ext cx="2792859" cy="463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8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AE81E9-82AB-4418-A7CA-E4D41396694D}"/>
              </a:ext>
            </a:extLst>
          </p:cNvPr>
          <p:cNvSpPr/>
          <p:nvPr/>
        </p:nvSpPr>
        <p:spPr>
          <a:xfrm>
            <a:off x="344557" y="320434"/>
            <a:ext cx="11502887" cy="6268278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344557" y="351354"/>
            <a:ext cx="1150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Predvideni učinki</a:t>
            </a:r>
            <a:r>
              <a:rPr lang="sl-SI" sz="3600" dirty="0"/>
              <a:t> </a:t>
            </a:r>
            <a:r>
              <a:rPr lang="sl-SI" sz="3600" b="1" dirty="0"/>
              <a:t>projekta</a:t>
            </a:r>
            <a:endParaRPr lang="sl-SI" sz="3500" spc="60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0B4B-52F8-44FB-9799-72CD41ECC42D}"/>
              </a:ext>
            </a:extLst>
          </p:cNvPr>
          <p:cNvSpPr txBox="1"/>
          <p:nvPr/>
        </p:nvSpPr>
        <p:spPr>
          <a:xfrm>
            <a:off x="754779" y="881602"/>
            <a:ext cx="10833841" cy="654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endParaRPr lang="sl-SI" sz="1900" b="1" dirty="0" smtClean="0"/>
          </a:p>
          <a:p>
            <a:r>
              <a:rPr lang="sl-SI" sz="1900" b="1" dirty="0" smtClean="0"/>
              <a:t>Kot </a:t>
            </a:r>
            <a:r>
              <a:rPr lang="sl-SI" sz="1900" b="1" dirty="0"/>
              <a:t>demonstracijski objekt bo: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omogočal preizkus novih tehnoloških rešitev,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omogočal vrednotenje in prikaz dejanskih učinkov novih rešitev,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omogočal promocijo novih tehnologij,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predstavljal testni poligon za učenje in nadaljnji razvoj tehnologij,  </a:t>
            </a:r>
          </a:p>
          <a:p>
            <a:pPr marL="742950" lvl="1" indent="-285750" fontAlgn="base" hangingPunct="0">
              <a:buFont typeface="Arial" panose="020B0604020202020204" pitchFamily="34" charset="0"/>
              <a:buChar char="•"/>
            </a:pPr>
            <a:r>
              <a:rPr lang="sl-SI" dirty="0"/>
              <a:t>pripomogel k uveljavljanju novih standardov</a:t>
            </a:r>
            <a:r>
              <a:rPr lang="sl-SI" dirty="0" smtClean="0"/>
              <a:t>.</a:t>
            </a:r>
          </a:p>
          <a:p>
            <a:pPr lvl="1" fontAlgn="base" hangingPunct="0"/>
            <a:endParaRPr lang="sl-SI" dirty="0"/>
          </a:p>
          <a:p>
            <a:r>
              <a:rPr lang="sl-SI" sz="1900" b="1" dirty="0"/>
              <a:t>Kot stičišče za izvedbo različnih programov s področja promocije znanosti bo: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popularizirala znanost, raziskovanje, inovativnost,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navduševala mlade za študij naravoslovnih in tehničnih,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l-SI" dirty="0"/>
              <a:t>razvijala spoznanja o nujnosti povezovanja znanosti in gospodarstva.</a:t>
            </a:r>
          </a:p>
          <a:p>
            <a:endParaRPr lang="sl-SI" sz="1900" b="1" dirty="0" smtClean="0"/>
          </a:p>
          <a:p>
            <a:r>
              <a:rPr lang="sl-SI" sz="1900" b="1" dirty="0" smtClean="0"/>
              <a:t>Kot </a:t>
            </a:r>
            <a:r>
              <a:rPr lang="sl-SI" sz="1900" b="1" dirty="0"/>
              <a:t>stičišče za prikaz različnih znanstvenih, gospodarskih in drugih dosežkov bo: </a:t>
            </a:r>
            <a:endParaRPr lang="sl-SI" sz="1900" b="1" dirty="0" smtClean="0"/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dirty="0" smtClean="0"/>
              <a:t>omogočena </a:t>
            </a:r>
            <a:r>
              <a:rPr lang="sl-SI" dirty="0"/>
              <a:t>celovita predstavitev vrhunskih in inovativnih slovenskih produktov na enem mestu,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dirty="0"/>
              <a:t>omogočena predstavitev znanstvenih dognanj inovacij, ipd. na preprost in razumljiv način,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dirty="0"/>
              <a:t>omogočala pridobitev prvih tržnih referenc nosilcem znanj, inovacij in dognanj, s čimer se bo pospešil prenos znanja v prakso, 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dirty="0"/>
              <a:t>zagotavljala promocijo slovenskega znanja in Slovenije v mednarodnem okolju.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276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AE81E9-82AB-4418-A7CA-E4D41396694D}"/>
              </a:ext>
            </a:extLst>
          </p:cNvPr>
          <p:cNvSpPr/>
          <p:nvPr/>
        </p:nvSpPr>
        <p:spPr>
          <a:xfrm>
            <a:off x="420255" y="294861"/>
            <a:ext cx="11502887" cy="6268278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344557" y="351354"/>
            <a:ext cx="1150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/>
              <a:t>Priprava </a:t>
            </a:r>
            <a:r>
              <a:rPr lang="sl-SI" sz="3600" b="1" dirty="0"/>
              <a:t>projekta</a:t>
            </a:r>
            <a:endParaRPr lang="sl-SI" sz="3500" spc="600" dirty="0">
              <a:cs typeface="Arial" panose="020B0604020202020204" pitchFamily="34" charset="0"/>
            </a:endParaRPr>
          </a:p>
        </p:txBody>
      </p:sp>
      <p:sp>
        <p:nvSpPr>
          <p:cNvPr id="7" name="Oblaček s puščico navzgor 13"/>
          <p:cNvSpPr>
            <a:spLocks noChangeArrowheads="1"/>
          </p:cNvSpPr>
          <p:nvPr/>
        </p:nvSpPr>
        <p:spPr bwMode="auto">
          <a:xfrm>
            <a:off x="1800808" y="1349039"/>
            <a:ext cx="8322133" cy="669155"/>
          </a:xfrm>
          <a:prstGeom prst="upArrowCallout">
            <a:avLst>
              <a:gd name="adj1" fmla="val 70181"/>
              <a:gd name="adj2" fmla="val 70181"/>
              <a:gd name="adj3" fmla="val 0"/>
              <a:gd name="adj4" fmla="val 100000"/>
            </a:avLst>
          </a:prstGeom>
          <a:solidFill>
            <a:srgbClr val="70AD47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375623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INVESTITOR, NAROČNIK in UPRAVIČENEC 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Ministrstvo za izobraževanje, znanost in 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š</a:t>
            </a:r>
            <a:r>
              <a:rPr kumimoji="0" lang="sl-SI" altLang="sl-SI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port</a:t>
            </a:r>
            <a:endParaRPr kumimoji="0" lang="sl-SI" altLang="sl-SI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1" name="Oblaček s puščico navzgor 12"/>
          <p:cNvSpPr>
            <a:spLocks noChangeArrowheads="1"/>
          </p:cNvSpPr>
          <p:nvPr/>
        </p:nvSpPr>
        <p:spPr bwMode="auto">
          <a:xfrm>
            <a:off x="1800808" y="2104419"/>
            <a:ext cx="2702907" cy="1907744"/>
          </a:xfrm>
          <a:prstGeom prst="upArrowCallout">
            <a:avLst>
              <a:gd name="adj1" fmla="val 29926"/>
              <a:gd name="adj2" fmla="val 29926"/>
              <a:gd name="adj3" fmla="val 16667"/>
              <a:gd name="adj4" fmla="val 66667"/>
            </a:avLst>
          </a:prstGeom>
          <a:solidFill>
            <a:srgbClr val="5B9BD5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PROJEKTNA SKUPINA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MIZŠ, MGRT, SVRK</a:t>
            </a:r>
            <a:endParaRPr kumimoji="0" lang="sl-SI" altLang="sl-SI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Oblaček s puščico navzgor 11"/>
          <p:cNvSpPr>
            <a:spLocks noChangeArrowheads="1"/>
          </p:cNvSpPr>
          <p:nvPr/>
        </p:nvSpPr>
        <p:spPr bwMode="auto">
          <a:xfrm>
            <a:off x="4579413" y="2104419"/>
            <a:ext cx="2735787" cy="1907744"/>
          </a:xfrm>
          <a:prstGeom prst="upArrowCallout">
            <a:avLst>
              <a:gd name="adj1" fmla="val 29537"/>
              <a:gd name="adj2" fmla="val 29537"/>
              <a:gd name="adj3" fmla="val 16668"/>
              <a:gd name="adj4" fmla="val 67109"/>
            </a:avLst>
          </a:prstGeom>
          <a:solidFill>
            <a:srgbClr val="5B9BD5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PROGRAMSKA SKUPINA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Zavod 404, TPL, IJS</a:t>
            </a:r>
            <a:r>
              <a:rPr lang="sl-SI" altLang="sl-SI" sz="1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sl-SI" altLang="sl-SI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aFRONT</a:t>
            </a:r>
            <a:r>
              <a:rPr kumimoji="0" lang="sl-SI" altLang="sl-SI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UL, Zavod Kersnikova, …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Oblaček s puščico navzgor 20"/>
          <p:cNvSpPr>
            <a:spLocks noChangeArrowheads="1"/>
          </p:cNvSpPr>
          <p:nvPr/>
        </p:nvSpPr>
        <p:spPr bwMode="auto">
          <a:xfrm>
            <a:off x="7390898" y="2071851"/>
            <a:ext cx="2732043" cy="1940312"/>
          </a:xfrm>
          <a:prstGeom prst="upArrowCallout">
            <a:avLst>
              <a:gd name="adj1" fmla="val 29537"/>
              <a:gd name="adj2" fmla="val 29537"/>
              <a:gd name="adj3" fmla="val 16665"/>
              <a:gd name="adj4" fmla="val 66667"/>
            </a:avLst>
          </a:prstGeom>
          <a:solidFill>
            <a:srgbClr val="5B9BD5"/>
          </a:solidFill>
          <a:ln w="38100">
            <a:solidFill>
              <a:srgbClr val="F2F2F2"/>
            </a:solidFill>
            <a:miter lim="800000"/>
            <a:headEnd/>
            <a:tailEnd/>
          </a:ln>
          <a:effectLst>
            <a:outerShdw dist="28398" dir="3806097" algn="ctr" rotWithShape="0">
              <a:srgbClr val="1F4D78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SRIPi</a:t>
            </a:r>
            <a:endParaRPr kumimoji="0" lang="sl-SI" altLang="sl-SI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l-SI" altLang="sl-SI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l-SI" altLang="sl-SI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Strate</a:t>
            </a:r>
            <a:r>
              <a:rPr kumimoji="0" lang="sl-SI" altLang="sl-SI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š</a:t>
            </a:r>
            <a:r>
              <a:rPr kumimoji="0" lang="sl-SI" altLang="sl-SI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 razvojno inovacijska partnerstva na prednostih področji SPS.</a:t>
            </a:r>
            <a:endParaRPr kumimoji="0" lang="sl-SI" altLang="sl-S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6"/>
          <a:stretch/>
        </p:blipFill>
        <p:spPr>
          <a:xfrm>
            <a:off x="1142498" y="4208383"/>
            <a:ext cx="10058400" cy="215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8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AE81E9-82AB-4418-A7CA-E4D41396694D}"/>
              </a:ext>
            </a:extLst>
          </p:cNvPr>
          <p:cNvSpPr/>
          <p:nvPr/>
        </p:nvSpPr>
        <p:spPr>
          <a:xfrm>
            <a:off x="344557" y="294861"/>
            <a:ext cx="11502887" cy="6268278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344557" y="351354"/>
            <a:ext cx="1150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Časovni okvir izvedbe projekta</a:t>
            </a:r>
            <a:endParaRPr lang="sl-SI" sz="3500" spc="60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0B4B-52F8-44FB-9799-72CD41ECC42D}"/>
              </a:ext>
            </a:extLst>
          </p:cNvPr>
          <p:cNvSpPr txBox="1"/>
          <p:nvPr/>
        </p:nvSpPr>
        <p:spPr>
          <a:xfrm>
            <a:off x="754779" y="881602"/>
            <a:ext cx="1083384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endParaRPr lang="sl-SI" sz="19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12191"/>
              </p:ext>
            </p:extLst>
          </p:nvPr>
        </p:nvGraphicFramePr>
        <p:xfrm>
          <a:off x="1868926" y="1566926"/>
          <a:ext cx="8605546" cy="377078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921627"/>
                <a:gridCol w="250647"/>
                <a:gridCol w="2130500"/>
                <a:gridCol w="235714"/>
                <a:gridCol w="2008791"/>
                <a:gridCol w="269776"/>
                <a:gridCol w="1788491"/>
              </a:tblGrid>
              <a:tr h="288679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</a:rPr>
                        <a:t>1. faza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</a:rPr>
                        <a:t> 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400" u="none" strike="noStrike" dirty="0">
                          <a:effectLst/>
                        </a:rPr>
                        <a:t> 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</a:rPr>
                        <a:t>2. faza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</a:rPr>
                        <a:t> 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400" b="1" u="none" strike="noStrike" dirty="0">
                          <a:effectLst/>
                        </a:rPr>
                        <a:t> 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</a:rPr>
                        <a:t>3. faza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</a:rPr>
                        <a:t> 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400" b="1" u="none" strike="noStrike" dirty="0">
                          <a:effectLst/>
                        </a:rPr>
                        <a:t> 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sl-SI" sz="900" u="none" strike="noStrike" dirty="0">
                          <a:effectLst/>
                        </a:rPr>
                        <a:t> </a:t>
                      </a:r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u="none" strike="noStrike" dirty="0">
                          <a:effectLst/>
                        </a:rPr>
                        <a:t>4. faza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843063"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1" u="none" strike="noStrike" dirty="0">
                          <a:effectLst/>
                        </a:rPr>
                        <a:t>VSEBINSKO - PROGRAMSKI DEL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400" b="1" u="none" strike="noStrike" dirty="0">
                          <a:effectLst/>
                        </a:rPr>
                        <a:t>PRIPRAVA INVESTICIJSKE IN PROJEKTNE DOKUMENTACIJE</a:t>
                      </a:r>
                      <a:endParaRPr lang="it-IT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PRIDOBITEV ODLOČBE </a:t>
                      </a:r>
                      <a:r>
                        <a:rPr lang="pt-BR" sz="1400" b="1" u="none" strike="noStrike" dirty="0" smtClean="0">
                          <a:effectLst/>
                        </a:rPr>
                        <a:t>OU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400" b="1" u="none" strike="noStrike" dirty="0">
                          <a:effectLst/>
                        </a:rPr>
                        <a:t>IZVEDBA JN IN GRADNJA </a:t>
                      </a:r>
                      <a:endParaRPr lang="sl-SI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810447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>
                          <a:effectLst/>
                        </a:rPr>
                        <a:t> </a:t>
                      </a:r>
                      <a:r>
                        <a:rPr lang="sl-SI" sz="1000" u="none" strike="noStrike" dirty="0" smtClean="0">
                          <a:effectLst/>
                        </a:rPr>
                        <a:t>Sprejetje </a:t>
                      </a:r>
                      <a:r>
                        <a:rPr lang="sl-SI" sz="1000" u="none" strike="noStrike" dirty="0">
                          <a:effectLst/>
                        </a:rPr>
                        <a:t>SPS 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>
                          <a:effectLst/>
                        </a:rPr>
                        <a:t>Pridobitev zemljišč SSRS v last RS in upravljanje MIZŠ, ter dokončni dogovori z MOL glede zemljišč v lasti MOL; 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>
                          <a:effectLst/>
                        </a:rPr>
                        <a:t>Priprava vloge za pridobitev pomoči iz sredstev </a:t>
                      </a:r>
                      <a:r>
                        <a:rPr lang="sl-SI" sz="1000" u="none" strike="noStrike" dirty="0" smtClean="0">
                          <a:effectLst/>
                        </a:rPr>
                        <a:t>EKP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>
                          <a:effectLst/>
                        </a:rPr>
                        <a:t>Izvedba JN za GOI dela, opremo, itd.;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</a:tr>
              <a:tr h="345817"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 smtClean="0">
                          <a:effectLst/>
                        </a:rPr>
                        <a:t>Določitev </a:t>
                      </a:r>
                      <a:r>
                        <a:rPr lang="sl-SI" sz="1000" u="none" strike="noStrike" dirty="0">
                          <a:effectLst/>
                        </a:rPr>
                        <a:t>modela upravljanja 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 smtClean="0">
                          <a:effectLst/>
                        </a:rPr>
                        <a:t>Pristop </a:t>
                      </a:r>
                      <a:r>
                        <a:rPr lang="sl-SI" sz="1000" u="none" strike="noStrike" dirty="0">
                          <a:effectLst/>
                        </a:rPr>
                        <a:t>k pripravi OPPN 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>
                          <a:effectLst/>
                        </a:rPr>
                        <a:t>Ustanovitev JZ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</a:tr>
              <a:tr h="34581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 smtClean="0">
                          <a:effectLst/>
                        </a:rPr>
                        <a:t>Priprava </a:t>
                      </a:r>
                      <a:r>
                        <a:rPr lang="sl-SI" sz="1000" u="none" strike="noStrike" dirty="0">
                          <a:effectLst/>
                        </a:rPr>
                        <a:t>programske </a:t>
                      </a:r>
                      <a:r>
                        <a:rPr lang="sl-SI" sz="1000" u="none" strike="noStrike" dirty="0" smtClean="0">
                          <a:effectLst/>
                        </a:rPr>
                        <a:t>izhodišč 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 smtClean="0">
                          <a:effectLst/>
                        </a:rPr>
                        <a:t>Izvedba </a:t>
                      </a:r>
                      <a:r>
                        <a:rPr lang="sl-SI" sz="1000" u="none" strike="noStrike" dirty="0">
                          <a:effectLst/>
                        </a:rPr>
                        <a:t>arhitekturnega natečaja 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 smtClean="0">
                          <a:effectLst/>
                        </a:rPr>
                        <a:t>Pridobitev </a:t>
                      </a:r>
                      <a:r>
                        <a:rPr lang="sl-SI" sz="1000" u="none" strike="noStrike" dirty="0">
                          <a:effectLst/>
                        </a:rPr>
                        <a:t>Odločbe OU; 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>
                          <a:effectLst/>
                        </a:rPr>
                        <a:t>Izgradnja objekta;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</a:tr>
              <a:tr h="407476"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 smtClean="0">
                          <a:effectLst/>
                        </a:rPr>
                        <a:t>Priprava </a:t>
                      </a:r>
                      <a:r>
                        <a:rPr lang="sl-SI" sz="1000" u="none" strike="noStrike" dirty="0">
                          <a:effectLst/>
                        </a:rPr>
                        <a:t>projektne dokumentacije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 smtClean="0">
                          <a:effectLst/>
                        </a:rPr>
                        <a:t>Podpis </a:t>
                      </a:r>
                      <a:r>
                        <a:rPr lang="sl-SI" sz="1000" u="none" strike="noStrike" dirty="0">
                          <a:effectLst/>
                        </a:rPr>
                        <a:t>Pogodbe o sofinanciranju. 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r>
                        <a:rPr lang="sl-SI" sz="1000" u="none" strike="noStrike" dirty="0">
                          <a:effectLst/>
                        </a:rPr>
                        <a:t> 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>
                          <a:effectLst/>
                        </a:rPr>
                        <a:t>Pridobitev uporabnega dovoljenja;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</a:tr>
              <a:tr h="407476"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 smtClean="0">
                          <a:effectLst/>
                        </a:rPr>
                        <a:t>Priprava </a:t>
                      </a:r>
                      <a:r>
                        <a:rPr lang="sl-SI" sz="1000" u="none" strike="noStrike" dirty="0">
                          <a:effectLst/>
                        </a:rPr>
                        <a:t>investicijske </a:t>
                      </a:r>
                      <a:r>
                        <a:rPr lang="sl-SI" sz="1000" u="none" strike="noStrike" dirty="0" smtClean="0">
                          <a:effectLst/>
                        </a:rPr>
                        <a:t>dokumentacije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000" u="none" strike="noStrike" dirty="0">
                          <a:effectLst/>
                        </a:rPr>
                        <a:t>Prenos pravice upravljanja na JZ</a:t>
                      </a:r>
                      <a:endParaRPr lang="pt-BR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</a:tr>
              <a:tr h="322008"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sl-SI" sz="1000" u="none" strike="noStrike" dirty="0" smtClean="0">
                          <a:effectLst/>
                        </a:rPr>
                        <a:t>Pridobitev </a:t>
                      </a:r>
                      <a:r>
                        <a:rPr lang="sl-SI" sz="1000" u="none" strike="noStrike" dirty="0">
                          <a:effectLst/>
                        </a:rPr>
                        <a:t>gradbenega dovoljenja.</a:t>
                      </a:r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/>
                </a:tc>
                <a:tc vMerge="1">
                  <a:txBody>
                    <a:bodyPr/>
                    <a:lstStyle/>
                    <a:p>
                      <a:pPr algn="just" fontAlgn="ctr"/>
                      <a:endParaRPr lang="sl-SI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8842" marR="8842" marT="8842" marB="0" anchor="ctr">
                    <a:noFill/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/>
                </a:tc>
                <a:tc vMerge="1">
                  <a:txBody>
                    <a:bodyPr/>
                    <a:lstStyle/>
                    <a:p>
                      <a:pPr algn="l" fontAlgn="b"/>
                      <a:endParaRPr lang="sl-SI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42" marR="8842" marT="8842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1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sl-SI" sz="1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Zagon objekta in programov</a:t>
                      </a:r>
                      <a:endParaRPr lang="sl-SI" sz="1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842" marR="8842" marT="8842" marB="0" anchor="b"/>
                </a:tc>
              </a:tr>
            </a:tbl>
          </a:graphicData>
        </a:graphic>
      </p:graphicFrame>
      <p:sp>
        <p:nvSpPr>
          <p:cNvPr id="9" name="Title 2"/>
          <p:cNvSpPr txBox="1">
            <a:spLocks/>
          </p:cNvSpPr>
          <p:nvPr/>
        </p:nvSpPr>
        <p:spPr>
          <a:xfrm>
            <a:off x="1868925" y="5421086"/>
            <a:ext cx="8696102" cy="429154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61000">
                <a:schemeClr val="accent2">
                  <a:lumMod val="75000"/>
                </a:schemeClr>
              </a:gs>
              <a:gs pos="32000">
                <a:schemeClr val="accent4">
                  <a:lumMod val="40000"/>
                  <a:lumOff val="60000"/>
                </a:schemeClr>
              </a:gs>
              <a:gs pos="100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 sz="1400" b="1" dirty="0" smtClean="0"/>
              <a:t>Jan 2016               </a:t>
            </a:r>
            <a:r>
              <a:rPr lang="sl-SI" sz="1400" b="1" dirty="0" err="1" smtClean="0"/>
              <a:t>Sep</a:t>
            </a:r>
            <a:r>
              <a:rPr lang="sl-SI" sz="1400" b="1" dirty="0" smtClean="0"/>
              <a:t> 2017    Nov 2018                       Mar 2020    Jan 2020                  Apr 2020        Jan 2020          Dec 2022</a:t>
            </a:r>
            <a:endParaRPr lang="sl-SI" sz="1400" b="1" dirty="0"/>
          </a:p>
        </p:txBody>
      </p:sp>
    </p:spTree>
    <p:extLst>
      <p:ext uri="{BB962C8B-B14F-4D97-AF65-F5344CB8AC3E}">
        <p14:creationId xmlns:p14="http://schemas.microsoft.com/office/powerpoint/2010/main" val="13433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AE81E9-82AB-4418-A7CA-E4D41396694D}"/>
              </a:ext>
            </a:extLst>
          </p:cNvPr>
          <p:cNvSpPr/>
          <p:nvPr/>
        </p:nvSpPr>
        <p:spPr>
          <a:xfrm>
            <a:off x="344556" y="294861"/>
            <a:ext cx="11502887" cy="6268278"/>
          </a:xfrm>
          <a:prstGeom prst="rect">
            <a:avLst/>
          </a:prstGeom>
          <a:solidFill>
            <a:srgbClr val="FFFFFF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344557" y="334315"/>
            <a:ext cx="1150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/>
              <a:t>Lokacija „Centra znanosti“ </a:t>
            </a:r>
            <a:endParaRPr lang="sl-SI" sz="3500" spc="600" dirty="0"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57E0B4B-52F8-44FB-9799-72CD41ECC42D}"/>
              </a:ext>
            </a:extLst>
          </p:cNvPr>
          <p:cNvSpPr txBox="1"/>
          <p:nvPr/>
        </p:nvSpPr>
        <p:spPr>
          <a:xfrm>
            <a:off x="754779" y="853027"/>
            <a:ext cx="10833841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728" indent="0">
              <a:buNone/>
            </a:pPr>
            <a:endParaRPr lang="sl-SI" sz="19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xmlns="" id="{657E0B4B-52F8-44FB-9799-72CD41ECC42D}"/>
              </a:ext>
            </a:extLst>
          </p:cNvPr>
          <p:cNvSpPr txBox="1"/>
          <p:nvPr/>
        </p:nvSpPr>
        <p:spPr>
          <a:xfrm>
            <a:off x="1146664" y="1956836"/>
            <a:ext cx="536610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 smtClean="0"/>
              <a:t>V </a:t>
            </a:r>
            <a:r>
              <a:rPr lang="sl-SI" sz="2200" dirty="0"/>
              <a:t>Ljubljani, na stičišču Barjanske, Riharjeve in </a:t>
            </a:r>
            <a:r>
              <a:rPr lang="sl-SI" sz="2200" dirty="0" err="1"/>
              <a:t>Kolezijske</a:t>
            </a:r>
            <a:r>
              <a:rPr lang="sl-SI" sz="2200" dirty="0"/>
              <a:t> </a:t>
            </a:r>
            <a:r>
              <a:rPr lang="sl-SI" sz="2200" dirty="0" smtClean="0"/>
              <a:t>ulice</a:t>
            </a:r>
          </a:p>
          <a:p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Zemljišča so last RS in </a:t>
            </a:r>
            <a:r>
              <a:rPr lang="sl-SI" sz="2200" dirty="0" smtClean="0"/>
              <a:t>MOL</a:t>
            </a:r>
          </a:p>
          <a:p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Velikost območja gradnje znaša: </a:t>
            </a:r>
            <a:r>
              <a:rPr lang="sl-SI" sz="2200" dirty="0" smtClean="0"/>
              <a:t>10000 </a:t>
            </a:r>
            <a:r>
              <a:rPr lang="sl-SI" sz="2200" dirty="0"/>
              <a:t>m2 (možnost </a:t>
            </a:r>
            <a:r>
              <a:rPr lang="sl-SI" sz="2200" dirty="0" smtClean="0"/>
              <a:t>širitve, dogovori z MOL v teku)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l-SI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l-SI" sz="2200" dirty="0"/>
              <a:t>MOL in RS sta podpisali Sporazum o sodelovanju pri projektu »Center znanosti</a:t>
            </a:r>
            <a:r>
              <a:rPr lang="sl-SI" sz="2200" dirty="0" smtClean="0"/>
              <a:t>«, a sta hkrati še v fazi dogovarjanja</a:t>
            </a:r>
            <a:endParaRPr lang="sl-SI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sl-SI" dirty="0"/>
          </a:p>
        </p:txBody>
      </p:sp>
      <p:pic>
        <p:nvPicPr>
          <p:cNvPr id="12" name="Slika 11"/>
          <p:cNvPicPr/>
          <p:nvPr/>
        </p:nvPicPr>
        <p:blipFill rotWithShape="1">
          <a:blip r:embed="rId3" cstate="screen"/>
          <a:srcRect l="26601" t="6460" r="20555"/>
          <a:stretch/>
        </p:blipFill>
        <p:spPr bwMode="auto">
          <a:xfrm>
            <a:off x="7299429" y="1004094"/>
            <a:ext cx="3586010" cy="37573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AutoShape 3"/>
          <p:cNvSpPr>
            <a:spLocks noChangeArrowheads="1"/>
          </p:cNvSpPr>
          <p:nvPr/>
        </p:nvSpPr>
        <p:spPr bwMode="auto">
          <a:xfrm>
            <a:off x="8297414" y="1259359"/>
            <a:ext cx="1590040" cy="1460490"/>
          </a:xfrm>
          <a:prstGeom prst="donut">
            <a:avLst>
              <a:gd name="adj" fmla="val 1903"/>
            </a:avLst>
          </a:prstGeom>
          <a:solidFill>
            <a:srgbClr val="002060"/>
          </a:solidFill>
          <a:ln w="9525">
            <a:solidFill>
              <a:srgbClr val="002060"/>
            </a:solidFill>
            <a:round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sl-SI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/>
          <a:srcRect l="12540" t="39460" r="22431" b="7927"/>
          <a:stretch/>
        </p:blipFill>
        <p:spPr>
          <a:xfrm>
            <a:off x="6596248" y="3513121"/>
            <a:ext cx="4992372" cy="289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27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AE81E9-82AB-4418-A7CA-E4D41396694D}"/>
              </a:ext>
            </a:extLst>
          </p:cNvPr>
          <p:cNvSpPr/>
          <p:nvPr/>
        </p:nvSpPr>
        <p:spPr>
          <a:xfrm>
            <a:off x="487627" y="233265"/>
            <a:ext cx="11408904" cy="6447453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487627" y="313149"/>
            <a:ext cx="1150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b="1" dirty="0" smtClean="0"/>
              <a:t>                Osnovne </a:t>
            </a:r>
            <a:r>
              <a:rPr lang="sl-SI" sz="3600" b="1" dirty="0"/>
              <a:t>karakteristike „Centra znanosti“</a:t>
            </a:r>
            <a:endParaRPr lang="sl-SI" sz="3600" spc="600" dirty="0">
              <a:cs typeface="Arial" panose="020B0604020202020204" pitchFamily="34" charset="0"/>
            </a:endParaRPr>
          </a:p>
        </p:txBody>
      </p:sp>
      <p:pic>
        <p:nvPicPr>
          <p:cNvPr id="6" name="Označba mesta vsebine 6"/>
          <p:cNvPicPr>
            <a:picLocks/>
          </p:cNvPicPr>
          <p:nvPr/>
        </p:nvPicPr>
        <p:blipFill rotWithShape="1">
          <a:blip r:embed="rId3" cstate="print"/>
          <a:srcRect l="16957" t="17265" r="2885" b="15433"/>
          <a:stretch/>
        </p:blipFill>
        <p:spPr bwMode="auto">
          <a:xfrm>
            <a:off x="1407660" y="1167273"/>
            <a:ext cx="9662820" cy="52895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3764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AAE81E9-82AB-4418-A7CA-E4D41396694D}"/>
              </a:ext>
            </a:extLst>
          </p:cNvPr>
          <p:cNvSpPr/>
          <p:nvPr/>
        </p:nvSpPr>
        <p:spPr>
          <a:xfrm>
            <a:off x="487627" y="233265"/>
            <a:ext cx="11408904" cy="6447453"/>
          </a:xfrm>
          <a:prstGeom prst="rect">
            <a:avLst/>
          </a:prstGeom>
          <a:solidFill>
            <a:srgbClr val="FFFFFF">
              <a:alpha val="6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57379F-6A87-4115-9F78-0873C73F1C43}"/>
              </a:ext>
            </a:extLst>
          </p:cNvPr>
          <p:cNvSpPr txBox="1"/>
          <p:nvPr/>
        </p:nvSpPr>
        <p:spPr>
          <a:xfrm>
            <a:off x="487627" y="313149"/>
            <a:ext cx="11502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b="1" dirty="0" smtClean="0"/>
              <a:t>  Predviden </a:t>
            </a:r>
            <a:r>
              <a:rPr lang="sl-SI" sz="3600" b="1" dirty="0"/>
              <a:t>program „Centra znanosti“</a:t>
            </a:r>
            <a:endParaRPr lang="sl-SI" sz="3600" spc="600" dirty="0"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1" t="15316" r="9561" b="30096"/>
          <a:stretch/>
        </p:blipFill>
        <p:spPr>
          <a:xfrm>
            <a:off x="2655611" y="959480"/>
            <a:ext cx="7166918" cy="541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5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3630</TotalTime>
  <Words>1310</Words>
  <Application>Microsoft Office PowerPoint</Application>
  <PresentationFormat>Custom</PresentationFormat>
  <Paragraphs>278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Barbi</dc:creator>
  <cp:lastModifiedBy>Bostjan Golob</cp:lastModifiedBy>
  <cp:revision>76</cp:revision>
  <cp:lastPrinted>2019-03-05T07:19:49Z</cp:lastPrinted>
  <dcterms:created xsi:type="dcterms:W3CDTF">2017-06-01T13:14:10Z</dcterms:created>
  <dcterms:modified xsi:type="dcterms:W3CDTF">2019-07-23T13:25:33Z</dcterms:modified>
</cp:coreProperties>
</file>