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5248" r:id="rId2"/>
    <p:sldMasterId id="2147485260" r:id="rId3"/>
  </p:sldMasterIdLst>
  <p:notesMasterIdLst>
    <p:notesMasterId r:id="rId28"/>
  </p:notesMasterIdLst>
  <p:handoutMasterIdLst>
    <p:handoutMasterId r:id="rId29"/>
  </p:handoutMasterIdLst>
  <p:sldIdLst>
    <p:sldId id="936" r:id="rId4"/>
    <p:sldId id="937" r:id="rId5"/>
    <p:sldId id="938" r:id="rId6"/>
    <p:sldId id="939" r:id="rId7"/>
    <p:sldId id="940" r:id="rId8"/>
    <p:sldId id="942" r:id="rId9"/>
    <p:sldId id="943" r:id="rId10"/>
    <p:sldId id="945" r:id="rId11"/>
    <p:sldId id="946" r:id="rId12"/>
    <p:sldId id="947" r:id="rId13"/>
    <p:sldId id="948" r:id="rId14"/>
    <p:sldId id="949" r:id="rId15"/>
    <p:sldId id="950" r:id="rId16"/>
    <p:sldId id="958" r:id="rId17"/>
    <p:sldId id="953" r:id="rId18"/>
    <p:sldId id="954" r:id="rId19"/>
    <p:sldId id="955" r:id="rId20"/>
    <p:sldId id="956" r:id="rId21"/>
    <p:sldId id="957" r:id="rId22"/>
    <p:sldId id="951" r:id="rId23"/>
    <p:sldId id="959" r:id="rId24"/>
    <p:sldId id="960" r:id="rId25"/>
    <p:sldId id="961" r:id="rId26"/>
    <p:sldId id="962" r:id="rId2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opperplate Gothic Light" panose="020E0507020206020404" pitchFamily="34" charset="0"/>
      <p:regular r:id="rId38"/>
    </p:embeddedFont>
    <p:embeddedFont>
      <p:font typeface="ＭＳ Ｐゴシック" panose="020B0600070205080204" pitchFamily="34" charset="-128"/>
      <p:regular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333CC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333CC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666633"/>
    <a:srgbClr val="990000"/>
    <a:srgbClr val="66FF33"/>
    <a:srgbClr val="0066CC"/>
    <a:srgbClr val="008000"/>
    <a:srgbClr val="D60093"/>
    <a:srgbClr val="66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83" autoAdjust="0"/>
    <p:restoredTop sz="90051" autoAdjust="0"/>
  </p:normalViewPr>
  <p:slideViewPr>
    <p:cSldViewPr snapToGrid="0">
      <p:cViewPr varScale="1">
        <p:scale>
          <a:sx n="82" d="100"/>
          <a:sy n="82" d="100"/>
        </p:scale>
        <p:origin x="-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80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04EB004-1528-46FF-92FF-B1876DFA1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1" y="4861783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E418A48-983C-457E-A371-558C1E09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16FB0-3C59-4DA5-8AB4-CAC49D20BB8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07D8-17FB-4E3A-8866-D865C3DE2BCD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7FE-A650-4449-A8D8-66245D0B7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7C5-F59D-48D6-AF75-E32520397347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4AE6-3F02-42E9-BB94-F7EE19476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5CB-316C-488E-85AD-51FD426DE41D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B0A-34F2-424F-B0C8-6FB7AF28F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F37FD5D-76E3-456C-BD1A-B3F82B404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0470" y="0"/>
            <a:ext cx="4603530" cy="462455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 smtClean="0"/>
              <a:t>Title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1822-F93B-463E-A1E3-612FD61E3655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6B07-7F45-4DEC-B982-98A67B8E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07D8-17FB-4E3A-8866-D865C3DE2BCD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E7FE-A650-4449-A8D8-66245D0B7D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1822-F93B-463E-A1E3-612FD61E3655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6B07-7F45-4DEC-B982-98A67B8E9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F0A-AFC3-4A5F-BB3B-33C39CB86B7A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6A-C673-4BA4-A502-6B9369113B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487F-FB66-4A23-A88A-0C9DD1415BB8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F3E0-5D0B-4089-BBDE-6D987BD1DB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B52F-C632-4CDD-9D30-E06F1FA1F419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D2D9-6073-49CC-90EB-B453A0576B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CD3E-ACC9-426E-8BE5-473F42B5B46E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339-CD5E-4002-BD3F-BDF5B3A65E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A513-B883-4DB4-BD7D-2E557599C4A5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486-820A-44CA-AB74-0756A02E4D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F0A-AFC3-4A5F-BB3B-33C39CB86B7A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AA86A-C673-4BA4-A502-6B9369113B8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50B7-1405-4D8A-B020-3A82474633C4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F6DA-6AB8-40AA-BC96-900082C1B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FF46-A522-45B8-842E-97E615E5EB47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098-293D-4E54-90F0-3958D0B50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7C5-F59D-48D6-AF75-E32520397347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4AE6-3F02-42E9-BB94-F7EE194764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5CB-316C-488E-85AD-51FD426DE41D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B0A-34F2-424F-B0C8-6FB7AF28F2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487F-FB66-4A23-A88A-0C9DD1415BB8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F3E0-5D0B-4089-BBDE-6D987BD1DBE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B52F-C632-4CDD-9D30-E06F1FA1F419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D2D9-6073-49CC-90EB-B453A0576BE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CD3E-ACC9-426E-8BE5-473F42B5B46E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E4339-CD5E-4002-BD3F-BDF5B3A65E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CA513-B883-4DB4-BD7D-2E557599C4A5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486-820A-44CA-AB74-0756A02E4D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50B7-1405-4D8A-B020-3A82474633C4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F6DA-6AB8-40AA-BC96-900082C1BB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FF46-A522-45B8-842E-97E615E5EB47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1098-293D-4E54-90F0-3958D0B50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6321BB-5DF4-41E6-896A-DE598E10797D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DB4631-35A4-4097-AF32-BA23DB2A2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470" y="0"/>
            <a:ext cx="4603530" cy="664929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50980" y="6581001"/>
            <a:ext cx="4593020" cy="276999"/>
          </a:xfrm>
          <a:prstGeom prst="rect">
            <a:avLst/>
          </a:prstGeom>
          <a:solidFill>
            <a:srgbClr val="6699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B. Golob, Fizika</a:t>
            </a:r>
            <a:r>
              <a:rPr lang="sl-SI" sz="1200" baseline="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delcev</a:t>
            </a:r>
            <a:r>
              <a:rPr lang="en-US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</a:t>
            </a:r>
            <a:fld id="{5591EDD9-CE91-4C17-AAD9-0402FE81E3D3}" type="slidenum">
              <a:rPr lang="en-US" sz="120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pPr algn="ctr">
                <a:defRPr/>
              </a:pPr>
              <a:t>‹#›</a:t>
            </a:fld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/</a:t>
            </a:r>
            <a:r>
              <a:rPr lang="sl-SI" sz="12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17</a:t>
            </a:r>
            <a:endParaRPr lang="en-US" sz="12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6581001"/>
            <a:ext cx="4572000" cy="276999"/>
          </a:xfrm>
          <a:prstGeom prst="rect">
            <a:avLst/>
          </a:prstGeom>
          <a:solidFill>
            <a:schemeClr val="tx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1200" baseline="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Znanstveni multipraktik, februar 2016</a:t>
            </a:r>
            <a:endParaRPr lang="en-US" sz="12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9" r:id="rId1"/>
    <p:sldLayoutId id="2147485250" r:id="rId2"/>
    <p:sldLayoutId id="2147485251" r:id="rId3"/>
    <p:sldLayoutId id="2147485252" r:id="rId4"/>
    <p:sldLayoutId id="2147485253" r:id="rId5"/>
    <p:sldLayoutId id="2147485254" r:id="rId6"/>
    <p:sldLayoutId id="2147485255" r:id="rId7"/>
    <p:sldLayoutId id="2147485256" r:id="rId8"/>
    <p:sldLayoutId id="2147485257" r:id="rId9"/>
    <p:sldLayoutId id="2147485258" r:id="rId10"/>
    <p:sldLayoutId id="21474852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6321BB-5DF4-41E6-896A-DE598E10797D}" type="datetimeFigureOut">
              <a:rPr lang="sl-SI"/>
              <a:pPr>
                <a:defRPr/>
              </a:pPr>
              <a:t>25.1.2016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FDB4631-35A4-4097-AF32-BA23DB2A28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3.jpeg"/><Relationship Id="rId12" Type="http://schemas.openxmlformats.org/officeDocument/2006/relationships/image" Target="../media/image37.wmf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4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pPr eaLnBrk="1" hangingPunct="1"/>
            <a:r>
              <a:rPr lang="sl-SI" sz="2400" dirty="0" smtClean="0"/>
              <a:t>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Fizika delcev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446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8" y="614596"/>
            <a:ext cx="2458003" cy="2074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739" y="2913712"/>
            <a:ext cx="79316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Kaj nam fizika delcev pove o naši naravi </a:t>
            </a:r>
            <a:b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</a:b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ali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/>
            </a:r>
            <a:b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</a:b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Zakaj smo ljudje in ne anti-ljudje</a:t>
            </a:r>
            <a:r>
              <a:rPr lang="sl-SI" sz="28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?</a:t>
            </a:r>
          </a:p>
          <a:p>
            <a:pPr algn="ctr"/>
            <a:endParaRPr lang="sl-SI" sz="2800" b="1" dirty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Boštjan Golob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Fakulteta za matematiko in fiziko Univerze v Ljubljani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in </a:t>
            </a:r>
          </a:p>
          <a:p>
            <a:pPr algn="ctr"/>
            <a:r>
              <a:rPr lang="sl-SI" sz="20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Institut „Jozef Stefan“</a:t>
            </a:r>
            <a:endParaRPr lang="sl-SI" sz="2000" b="1" dirty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472" y="1190063"/>
            <a:ext cx="3183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Znanstveni multipraktik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Gimnazija Bežigrad 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26. februar 2016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33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" y="2413299"/>
            <a:ext cx="4327051" cy="2119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" y="2413299"/>
            <a:ext cx="4191704" cy="1974202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Eksperiment Belle</a:t>
            </a:r>
            <a:r>
              <a:rPr lang="sl-SI" sz="2400" dirty="0" smtClean="0">
                <a:latin typeface="Copperplate Gothic Light" panose="020E0507020206020404" pitchFamily="34" charset="0"/>
              </a:rPr>
              <a:t>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44147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94" name="Picture 1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514005"/>
            <a:ext cx="611411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Trkalnik 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(Super)KEK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in detektor Belle (2)</a:t>
            </a:r>
            <a:endParaRPr lang="en-US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829" y="935971"/>
            <a:ext cx="89262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Belle</a:t>
            </a:r>
            <a:r>
              <a:rPr lang="en-US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je detektor delcev na trkalniku elektronov in njihovih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anti-delcev, pozitronov, KEKB na inštitutut KEK v Tsukubi na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Japonskem, s katerim smo zajemali podatke od junija 1999-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j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ulija 2010;</a:t>
            </a: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Belle 2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je nadgradnja detektorja Belle na 50x zmogljivejšem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trkalniku SuperKEKB; z obratovanjem prične letos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4684" y="2719603"/>
            <a:ext cx="4532671" cy="362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KEKair11-01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598" y="3803719"/>
            <a:ext cx="3993400" cy="26635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2765" y="4570879"/>
            <a:ext cx="1288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Mt. Tsukuba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3623" y="569493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KEK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084916" y="3803859"/>
            <a:ext cx="3082414" cy="1891071"/>
          </a:xfrm>
          <a:custGeom>
            <a:avLst/>
            <a:gdLst>
              <a:gd name="connsiteX0" fmla="*/ 1414207 w 3082414"/>
              <a:gd name="connsiteY0" fmla="*/ 1884516 h 1891071"/>
              <a:gd name="connsiteX1" fmla="*/ 1650181 w 3082414"/>
              <a:gd name="connsiteY1" fmla="*/ 1884516 h 1891071"/>
              <a:gd name="connsiteX2" fmla="*/ 1886155 w 3082414"/>
              <a:gd name="connsiteY2" fmla="*/ 1845187 h 1891071"/>
              <a:gd name="connsiteX3" fmla="*/ 2092633 w 3082414"/>
              <a:gd name="connsiteY3" fmla="*/ 1776361 h 1891071"/>
              <a:gd name="connsiteX4" fmla="*/ 2564581 w 3082414"/>
              <a:gd name="connsiteY4" fmla="*/ 1501057 h 1891071"/>
              <a:gd name="connsiteX5" fmla="*/ 2800555 w 3082414"/>
              <a:gd name="connsiteY5" fmla="*/ 1304412 h 1891071"/>
              <a:gd name="connsiteX6" fmla="*/ 3036530 w 3082414"/>
              <a:gd name="connsiteY6" fmla="*/ 1088103 h 1891071"/>
              <a:gd name="connsiteX7" fmla="*/ 3075859 w 3082414"/>
              <a:gd name="connsiteY7" fmla="*/ 901290 h 1891071"/>
              <a:gd name="connsiteX8" fmla="*/ 3046362 w 3082414"/>
              <a:gd name="connsiteY8" fmla="*/ 753806 h 1891071"/>
              <a:gd name="connsiteX9" fmla="*/ 2928375 w 3082414"/>
              <a:gd name="connsiteY9" fmla="*/ 625987 h 1891071"/>
              <a:gd name="connsiteX10" fmla="*/ 2790723 w 3082414"/>
              <a:gd name="connsiteY10" fmla="*/ 468670 h 1891071"/>
              <a:gd name="connsiteX11" fmla="*/ 2387601 w 3082414"/>
              <a:gd name="connsiteY11" fmla="*/ 311354 h 1891071"/>
              <a:gd name="connsiteX12" fmla="*/ 1935317 w 3082414"/>
              <a:gd name="connsiteY12" fmla="*/ 114709 h 1891071"/>
              <a:gd name="connsiteX13" fmla="*/ 1571523 w 3082414"/>
              <a:gd name="connsiteY13" fmla="*/ 16387 h 1891071"/>
              <a:gd name="connsiteX14" fmla="*/ 1473201 w 3082414"/>
              <a:gd name="connsiteY14" fmla="*/ 16387 h 1891071"/>
              <a:gd name="connsiteX15" fmla="*/ 1345381 w 3082414"/>
              <a:gd name="connsiteY15" fmla="*/ 26219 h 1891071"/>
              <a:gd name="connsiteX16" fmla="*/ 1188065 w 3082414"/>
              <a:gd name="connsiteY16" fmla="*/ 36051 h 1891071"/>
              <a:gd name="connsiteX17" fmla="*/ 1011084 w 3082414"/>
              <a:gd name="connsiteY17" fmla="*/ 104877 h 1891071"/>
              <a:gd name="connsiteX18" fmla="*/ 696452 w 3082414"/>
              <a:gd name="connsiteY18" fmla="*/ 262193 h 1891071"/>
              <a:gd name="connsiteX19" fmla="*/ 254001 w 3082414"/>
              <a:gd name="connsiteY19" fmla="*/ 468670 h 1891071"/>
              <a:gd name="connsiteX20" fmla="*/ 165510 w 3082414"/>
              <a:gd name="connsiteY20" fmla="*/ 576825 h 1891071"/>
              <a:gd name="connsiteX21" fmla="*/ 67188 w 3082414"/>
              <a:gd name="connsiteY21" fmla="*/ 675148 h 1891071"/>
              <a:gd name="connsiteX22" fmla="*/ 18026 w 3082414"/>
              <a:gd name="connsiteY22" fmla="*/ 881625 h 1891071"/>
              <a:gd name="connsiteX23" fmla="*/ 8194 w 3082414"/>
              <a:gd name="connsiteY23" fmla="*/ 1058606 h 1891071"/>
              <a:gd name="connsiteX24" fmla="*/ 18026 w 3082414"/>
              <a:gd name="connsiteY24" fmla="*/ 1156928 h 1891071"/>
              <a:gd name="connsiteX25" fmla="*/ 116349 w 3082414"/>
              <a:gd name="connsiteY25" fmla="*/ 1284748 h 1891071"/>
              <a:gd name="connsiteX26" fmla="*/ 430981 w 3082414"/>
              <a:gd name="connsiteY26" fmla="*/ 1550219 h 1891071"/>
              <a:gd name="connsiteX27" fmla="*/ 666955 w 3082414"/>
              <a:gd name="connsiteY27" fmla="*/ 1737032 h 1891071"/>
              <a:gd name="connsiteX28" fmla="*/ 912762 w 3082414"/>
              <a:gd name="connsiteY28" fmla="*/ 1845187 h 1891071"/>
              <a:gd name="connsiteX29" fmla="*/ 1227394 w 3082414"/>
              <a:gd name="connsiteY29" fmla="*/ 1884516 h 1891071"/>
              <a:gd name="connsiteX30" fmla="*/ 1414207 w 3082414"/>
              <a:gd name="connsiteY30" fmla="*/ 1884516 h 189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82414" h="1891071">
                <a:moveTo>
                  <a:pt x="1414207" y="1884516"/>
                </a:moveTo>
                <a:cubicBezTo>
                  <a:pt x="1484671" y="1884516"/>
                  <a:pt x="1571523" y="1891071"/>
                  <a:pt x="1650181" y="1884516"/>
                </a:cubicBezTo>
                <a:cubicBezTo>
                  <a:pt x="1728839" y="1877961"/>
                  <a:pt x="1812413" y="1863213"/>
                  <a:pt x="1886155" y="1845187"/>
                </a:cubicBezTo>
                <a:cubicBezTo>
                  <a:pt x="1959897" y="1827161"/>
                  <a:pt x="1979562" y="1833716"/>
                  <a:pt x="2092633" y="1776361"/>
                </a:cubicBezTo>
                <a:cubicBezTo>
                  <a:pt x="2205704" y="1719006"/>
                  <a:pt x="2446594" y="1579715"/>
                  <a:pt x="2564581" y="1501057"/>
                </a:cubicBezTo>
                <a:cubicBezTo>
                  <a:pt x="2682568" y="1422399"/>
                  <a:pt x="2721897" y="1373238"/>
                  <a:pt x="2800555" y="1304412"/>
                </a:cubicBezTo>
                <a:cubicBezTo>
                  <a:pt x="2879213" y="1235586"/>
                  <a:pt x="2990646" y="1155290"/>
                  <a:pt x="3036530" y="1088103"/>
                </a:cubicBezTo>
                <a:cubicBezTo>
                  <a:pt x="3082414" y="1020916"/>
                  <a:pt x="3074220" y="957006"/>
                  <a:pt x="3075859" y="901290"/>
                </a:cubicBezTo>
                <a:cubicBezTo>
                  <a:pt x="3077498" y="845574"/>
                  <a:pt x="3070943" y="799690"/>
                  <a:pt x="3046362" y="753806"/>
                </a:cubicBezTo>
                <a:cubicBezTo>
                  <a:pt x="3021781" y="707922"/>
                  <a:pt x="2970982" y="673510"/>
                  <a:pt x="2928375" y="625987"/>
                </a:cubicBezTo>
                <a:cubicBezTo>
                  <a:pt x="2885768" y="578464"/>
                  <a:pt x="2880852" y="521109"/>
                  <a:pt x="2790723" y="468670"/>
                </a:cubicBezTo>
                <a:cubicBezTo>
                  <a:pt x="2700594" y="416231"/>
                  <a:pt x="2530169" y="370347"/>
                  <a:pt x="2387601" y="311354"/>
                </a:cubicBezTo>
                <a:cubicBezTo>
                  <a:pt x="2245033" y="252361"/>
                  <a:pt x="2071330" y="163870"/>
                  <a:pt x="1935317" y="114709"/>
                </a:cubicBezTo>
                <a:cubicBezTo>
                  <a:pt x="1799304" y="65548"/>
                  <a:pt x="1648542" y="32774"/>
                  <a:pt x="1571523" y="16387"/>
                </a:cubicBezTo>
                <a:cubicBezTo>
                  <a:pt x="1494504" y="0"/>
                  <a:pt x="1510891" y="14748"/>
                  <a:pt x="1473201" y="16387"/>
                </a:cubicBezTo>
                <a:cubicBezTo>
                  <a:pt x="1435511" y="18026"/>
                  <a:pt x="1345381" y="26219"/>
                  <a:pt x="1345381" y="26219"/>
                </a:cubicBezTo>
                <a:cubicBezTo>
                  <a:pt x="1297858" y="29496"/>
                  <a:pt x="1243781" y="22941"/>
                  <a:pt x="1188065" y="36051"/>
                </a:cubicBezTo>
                <a:cubicBezTo>
                  <a:pt x="1132349" y="49161"/>
                  <a:pt x="1093020" y="67187"/>
                  <a:pt x="1011084" y="104877"/>
                </a:cubicBezTo>
                <a:cubicBezTo>
                  <a:pt x="929149" y="142567"/>
                  <a:pt x="822632" y="201561"/>
                  <a:pt x="696452" y="262193"/>
                </a:cubicBezTo>
                <a:cubicBezTo>
                  <a:pt x="570272" y="322825"/>
                  <a:pt x="342491" y="416231"/>
                  <a:pt x="254001" y="468670"/>
                </a:cubicBezTo>
                <a:cubicBezTo>
                  <a:pt x="165511" y="521109"/>
                  <a:pt x="196646" y="542412"/>
                  <a:pt x="165510" y="576825"/>
                </a:cubicBezTo>
                <a:cubicBezTo>
                  <a:pt x="134375" y="611238"/>
                  <a:pt x="91769" y="624348"/>
                  <a:pt x="67188" y="675148"/>
                </a:cubicBezTo>
                <a:cubicBezTo>
                  <a:pt x="42607" y="725948"/>
                  <a:pt x="27858" y="817715"/>
                  <a:pt x="18026" y="881625"/>
                </a:cubicBezTo>
                <a:cubicBezTo>
                  <a:pt x="8194" y="945535"/>
                  <a:pt x="8194" y="1012722"/>
                  <a:pt x="8194" y="1058606"/>
                </a:cubicBezTo>
                <a:cubicBezTo>
                  <a:pt x="8194" y="1104490"/>
                  <a:pt x="0" y="1119238"/>
                  <a:pt x="18026" y="1156928"/>
                </a:cubicBezTo>
                <a:cubicBezTo>
                  <a:pt x="36052" y="1194618"/>
                  <a:pt x="47523" y="1219200"/>
                  <a:pt x="116349" y="1284748"/>
                </a:cubicBezTo>
                <a:cubicBezTo>
                  <a:pt x="185175" y="1350296"/>
                  <a:pt x="339213" y="1474838"/>
                  <a:pt x="430981" y="1550219"/>
                </a:cubicBezTo>
                <a:cubicBezTo>
                  <a:pt x="522749" y="1625600"/>
                  <a:pt x="586658" y="1687871"/>
                  <a:pt x="666955" y="1737032"/>
                </a:cubicBezTo>
                <a:cubicBezTo>
                  <a:pt x="747252" y="1786193"/>
                  <a:pt x="819356" y="1820606"/>
                  <a:pt x="912762" y="1845187"/>
                </a:cubicBezTo>
                <a:cubicBezTo>
                  <a:pt x="1006168" y="1869768"/>
                  <a:pt x="1140542" y="1877961"/>
                  <a:pt x="1227394" y="1884516"/>
                </a:cubicBezTo>
                <a:cubicBezTo>
                  <a:pt x="1314246" y="1891071"/>
                  <a:pt x="1343743" y="1884516"/>
                  <a:pt x="1414207" y="1884516"/>
                </a:cubicBezTo>
                <a:close/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4026" y="480347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FF00"/>
                </a:solidFill>
              </a:rPr>
              <a:t>e</a:t>
            </a:r>
            <a:r>
              <a:rPr lang="en-US" b="1" baseline="30000" smtClean="0">
                <a:solidFill>
                  <a:srgbClr val="00FF00"/>
                </a:solidFill>
              </a:rPr>
              <a:t>-</a:t>
            </a:r>
            <a:endParaRPr lang="en-US" b="1" baseline="30000">
              <a:solidFill>
                <a:srgbClr val="00FF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7462684" y="4980452"/>
            <a:ext cx="403123" cy="314632"/>
          </a:xfrm>
          <a:prstGeom prst="straightConnector1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786284" y="415945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FF00"/>
                </a:solidFill>
              </a:rPr>
              <a:t>e</a:t>
            </a:r>
            <a:r>
              <a:rPr lang="en-US" b="1" baseline="30000" smtClean="0">
                <a:solidFill>
                  <a:srgbClr val="00FF00"/>
                </a:solidFill>
              </a:rPr>
              <a:t>+</a:t>
            </a:r>
            <a:endParaRPr lang="en-US" b="1" baseline="30000">
              <a:solidFill>
                <a:srgbClr val="00FF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604388" y="4041471"/>
            <a:ext cx="457201" cy="260555"/>
          </a:xfrm>
          <a:prstGeom prst="straightConnector1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916130" y="4980452"/>
            <a:ext cx="924232" cy="442452"/>
          </a:xfrm>
          <a:prstGeom prst="ellipse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74775" y="491654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Belle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detector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9080" y="4506619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KEK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Down Arrow 27"/>
          <p:cNvSpPr/>
          <p:nvPr/>
        </p:nvSpPr>
        <p:spPr bwMode="auto">
          <a:xfrm rot="19795887" flipV="1">
            <a:off x="4957192" y="2890892"/>
            <a:ext cx="493485" cy="1045028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9199993" lon="2099985" rev="18300000"/>
            </a:camera>
            <a:lightRig rig="threePt" dir="t"/>
          </a:scene3d>
          <a:sp3d extrusionH="76200" contourW="12700">
            <a:bevelT prst="angle"/>
            <a:extrusionClr>
              <a:schemeClr val="bg1"/>
            </a:extrusionClr>
            <a:contourClr>
              <a:srgbClr val="FFC000"/>
            </a:contourClr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4555817" y="2814865"/>
            <a:ext cx="3732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Tokyo (40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 by Tsukuba </a:t>
            </a:r>
            <a:r>
              <a:rPr lang="en-US" dirty="0" err="1" smtClean="0">
                <a:solidFill>
                  <a:schemeClr val="bg1"/>
                </a:solidFill>
              </a:rPr>
              <a:t>Exps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rc 4"/>
          <p:cNvSpPr/>
          <p:nvPr/>
        </p:nvSpPr>
        <p:spPr bwMode="auto">
          <a:xfrm rot="20526121">
            <a:off x="-1626840" y="3048583"/>
            <a:ext cx="5945297" cy="3113113"/>
          </a:xfrm>
          <a:prstGeom prst="arc">
            <a:avLst>
              <a:gd name="adj1" fmla="val 14870259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62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/>
      <p:bldP spid="23" grpId="0"/>
      <p:bldP spid="25" grpId="0" animBg="1"/>
      <p:bldP spid="26" grpId="0"/>
      <p:bldP spid="27" grpId="0"/>
      <p:bldP spid="28" grpId="0" animBg="1"/>
      <p:bldP spid="29" grpId="0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Eksperiment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Belle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9546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26354" y="1462088"/>
            <a:ext cx="1321524" cy="780173"/>
            <a:chOff x="4379165" y="1988181"/>
            <a:chExt cx="1321524" cy="780173"/>
          </a:xfrm>
        </p:grpSpPr>
        <p:sp>
          <p:nvSpPr>
            <p:cNvPr id="34" name="Oval 33"/>
            <p:cNvSpPr/>
            <p:nvPr/>
          </p:nvSpPr>
          <p:spPr>
            <a:xfrm>
              <a:off x="5029177" y="1988181"/>
              <a:ext cx="671512" cy="780173"/>
            </a:xfrm>
            <a:prstGeom prst="ellipse">
              <a:avLst/>
            </a:prstGeom>
            <a:solidFill>
              <a:srgbClr val="669900">
                <a:alpha val="31000"/>
              </a:srgbClr>
            </a:solidFill>
            <a:ln w="12700"/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 flipH="1" flipV="1">
              <a:off x="5421820" y="2096926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5229202" y="2050096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5441873" y="2441831"/>
              <a:ext cx="158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249255" y="2395001"/>
              <a:ext cx="285749" cy="285751"/>
            </a:xfrm>
            <a:prstGeom prst="ellipse">
              <a:avLst/>
            </a:prstGeom>
            <a:solidFill>
              <a:schemeClr val="accent2">
                <a:alpha val="45000"/>
              </a:schemeClr>
            </a:solidFill>
            <a:ln w="12700">
              <a:solidFill>
                <a:schemeClr val="accent2"/>
              </a:solidFill>
            </a:ln>
            <a:effectLst>
              <a:outerShdw blurRad="76200" dir="18900000" sy="23000" kx="-1200000" algn="bl" rotWithShape="0">
                <a:schemeClr val="accent1">
                  <a:alpha val="52000"/>
                </a:schemeClr>
              </a:outerShdw>
            </a:effectLst>
            <a:scene3d>
              <a:camera prst="isometricOffAxis1Left"/>
              <a:lightRig rig="soft" dir="t"/>
            </a:scene3d>
            <a:sp3d>
              <a:bevelT/>
              <a:bevelB/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sl-S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79165" y="2202870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>
                  <a:solidFill>
                    <a:schemeClr val="tx1"/>
                  </a:solidFill>
                  <a:latin typeface="Symbol" pitchFamily="18" charset="2"/>
                </a:rPr>
                <a:t>U</a:t>
              </a:r>
              <a:r>
                <a:rPr lang="en-US" i="1" smtClean="0">
                  <a:solidFill>
                    <a:schemeClr val="tx1"/>
                  </a:solidFill>
                </a:rPr>
                <a:t>(4S)</a:t>
              </a:r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578167" y="1297199"/>
            <a:ext cx="2095558" cy="748341"/>
            <a:chOff x="4615745" y="1835818"/>
            <a:chExt cx="2095558" cy="748341"/>
          </a:xfrm>
        </p:grpSpPr>
        <p:cxnSp>
          <p:nvCxnSpPr>
            <p:cNvPr id="41" name="Straight Connector 40"/>
            <p:cNvCxnSpPr/>
            <p:nvPr/>
          </p:nvCxnSpPr>
          <p:spPr bwMode="auto">
            <a:xfrm flipV="1">
              <a:off x="4615745" y="2208797"/>
              <a:ext cx="709863" cy="12031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5181535" y="1835818"/>
              <a:ext cx="1529768" cy="748341"/>
              <a:chOff x="6496768" y="1823292"/>
              <a:chExt cx="1529768" cy="748341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496768" y="1861267"/>
                <a:ext cx="671512" cy="710366"/>
                <a:chOff x="6496768" y="1861267"/>
                <a:chExt cx="671512" cy="710366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496768" y="1861267"/>
                  <a:ext cx="671512" cy="707984"/>
                </a:xfrm>
                <a:prstGeom prst="ellipse">
                  <a:avLst/>
                </a:prstGeom>
                <a:solidFill>
                  <a:srgbClr val="669900">
                    <a:alpha val="29000"/>
                  </a:srgbClr>
                </a:solidFill>
                <a:ln w="12700"/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6889411" y="1970011"/>
                  <a:ext cx="1588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/>
                <p:cNvSpPr/>
                <p:nvPr/>
              </p:nvSpPr>
              <p:spPr>
                <a:xfrm>
                  <a:off x="6696793" y="1923181"/>
                  <a:ext cx="285749" cy="285751"/>
                </a:xfrm>
                <a:prstGeom prst="ellipse">
                  <a:avLst/>
                </a:prstGeom>
                <a:solidFill>
                  <a:schemeClr val="accent2">
                    <a:alpha val="45000"/>
                  </a:schemeClr>
                </a:solidFill>
                <a:ln w="12700">
                  <a:solidFill>
                    <a:schemeClr val="accent2"/>
                  </a:solidFill>
                </a:ln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65461" y="2285882"/>
                  <a:ext cx="285749" cy="285751"/>
                </a:xfrm>
                <a:prstGeom prst="ellipse">
                  <a:avLst/>
                </a:prstGeom>
                <a:solidFill>
                  <a:schemeClr val="accent3">
                    <a:alpha val="68000"/>
                  </a:schemeClr>
                </a:solidFill>
                <a:ln w="12700">
                  <a:solidFill>
                    <a:schemeClr val="accent3"/>
                  </a:solidFill>
                </a:ln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146167" y="1823292"/>
                <a:ext cx="880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smtClean="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r>
                  <a:rPr lang="en-US" i="1" baseline="-25000" smtClean="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r>
                  <a:rPr lang="en-US" b="1" i="1" baseline="30000" smtClean="0">
                    <a:solidFill>
                      <a:schemeClr val="tx1"/>
                    </a:solidFill>
                    <a:latin typeface="Arial" charset="0"/>
                  </a:rPr>
                  <a:t>0</a:t>
                </a:r>
                <a:r>
                  <a:rPr lang="en-US" i="1" smtClean="0">
                    <a:solidFill>
                      <a:schemeClr val="tx1"/>
                    </a:solidFill>
                    <a:latin typeface="Arial" charset="0"/>
                  </a:rPr>
                  <a:t>, B</a:t>
                </a:r>
                <a:r>
                  <a:rPr lang="en-US" b="1" i="1" baseline="30000" smtClean="0">
                    <a:solidFill>
                      <a:schemeClr val="tx1"/>
                    </a:solidFill>
                    <a:latin typeface="Arial" charset="0"/>
                  </a:rPr>
                  <a:t>+</a:t>
                </a:r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578167" y="1624432"/>
            <a:ext cx="2967475" cy="791704"/>
            <a:chOff x="4615745" y="2163051"/>
            <a:chExt cx="2967475" cy="791704"/>
          </a:xfrm>
        </p:grpSpPr>
        <p:cxnSp>
          <p:nvCxnSpPr>
            <p:cNvPr id="50" name="Straight Connector 49"/>
            <p:cNvCxnSpPr/>
            <p:nvPr/>
          </p:nvCxnSpPr>
          <p:spPr bwMode="auto">
            <a:xfrm>
              <a:off x="4615745" y="2485524"/>
              <a:ext cx="1564105" cy="240631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1" name="Group 50"/>
            <p:cNvGrpSpPr/>
            <p:nvPr/>
          </p:nvGrpSpPr>
          <p:grpSpPr>
            <a:xfrm>
              <a:off x="6030263" y="2163051"/>
              <a:ext cx="1552957" cy="791704"/>
              <a:chOff x="7345496" y="2150525"/>
              <a:chExt cx="1552957" cy="791704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345496" y="2150525"/>
                <a:ext cx="671512" cy="791704"/>
              </a:xfrm>
              <a:prstGeom prst="ellipse">
                <a:avLst/>
              </a:prstGeom>
              <a:solidFill>
                <a:srgbClr val="669900">
                  <a:alpha val="30000"/>
                </a:srgbClr>
              </a:solidFill>
              <a:ln w="12700"/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rot="5400000" flipH="1" flipV="1">
                <a:off x="7738139" y="2259269"/>
                <a:ext cx="1588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7545521" y="2212439"/>
                <a:ext cx="285749" cy="285751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 w="12700">
                <a:solidFill>
                  <a:schemeClr val="accent2"/>
                </a:solidFill>
              </a:ln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538253" y="2635298"/>
                <a:ext cx="285749" cy="285751"/>
              </a:xfrm>
              <a:prstGeom prst="ellipse">
                <a:avLst/>
              </a:prstGeom>
              <a:solidFill>
                <a:schemeClr val="accent3">
                  <a:alpha val="68000"/>
                </a:schemeClr>
              </a:solidFill>
              <a:ln w="12700">
                <a:solidFill>
                  <a:schemeClr val="accent3"/>
                </a:solidFill>
              </a:ln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8056556" y="2396797"/>
                <a:ext cx="841897" cy="369332"/>
                <a:chOff x="3617494" y="1993231"/>
                <a:chExt cx="841897" cy="369332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3617494" y="1993231"/>
                  <a:ext cx="8418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>
                      <a:solidFill>
                        <a:schemeClr val="tx1"/>
                      </a:solidFill>
                      <a:latin typeface="Arial" charset="0"/>
                    </a:rPr>
                    <a:t>B</a:t>
                  </a:r>
                  <a:r>
                    <a:rPr lang="en-US" i="1" baseline="-25000" smtClean="0">
                      <a:solidFill>
                        <a:schemeClr val="tx1"/>
                      </a:solidFill>
                      <a:latin typeface="Arial" charset="0"/>
                    </a:rPr>
                    <a:t>d</a:t>
                  </a:r>
                  <a:r>
                    <a:rPr lang="en-US" b="1" i="1" baseline="30000" smtClean="0">
                      <a:solidFill>
                        <a:schemeClr val="tx1"/>
                      </a:solidFill>
                      <a:latin typeface="Arial" charset="0"/>
                    </a:rPr>
                    <a:t>0</a:t>
                  </a:r>
                  <a:r>
                    <a:rPr lang="en-US" i="1" smtClean="0">
                      <a:solidFill>
                        <a:schemeClr val="tx1"/>
                      </a:solidFill>
                      <a:latin typeface="Arial" charset="0"/>
                    </a:rPr>
                    <a:t>, B</a:t>
                  </a:r>
                  <a:r>
                    <a:rPr lang="en-US" b="1" i="1" baseline="30000" smtClean="0">
                      <a:solidFill>
                        <a:schemeClr val="tx1"/>
                      </a:solidFill>
                      <a:latin typeface="Arial" charset="0"/>
                    </a:rPr>
                    <a:t>-</a:t>
                  </a:r>
                  <a:endParaRPr lang="en-US"/>
                </a:p>
              </p:txBody>
            </p:sp>
            <p:sp>
              <p:nvSpPr>
                <p:cNvPr id="58" name="Line 76"/>
                <p:cNvSpPr>
                  <a:spLocks noChangeShapeType="1"/>
                </p:cNvSpPr>
                <p:nvPr/>
              </p:nvSpPr>
              <p:spPr bwMode="auto">
                <a:xfrm>
                  <a:off x="3751297" y="2043921"/>
                  <a:ext cx="101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" name="Group 58"/>
          <p:cNvGrpSpPr/>
          <p:nvPr/>
        </p:nvGrpSpPr>
        <p:grpSpPr>
          <a:xfrm>
            <a:off x="1513091" y="1402915"/>
            <a:ext cx="1635260" cy="455240"/>
            <a:chOff x="2865902" y="1929008"/>
            <a:chExt cx="1635260" cy="455240"/>
          </a:xfrm>
        </p:grpSpPr>
        <p:cxnSp>
          <p:nvCxnSpPr>
            <p:cNvPr id="60" name="Straight Connector 59"/>
            <p:cNvCxnSpPr/>
            <p:nvPr/>
          </p:nvCxnSpPr>
          <p:spPr bwMode="auto">
            <a:xfrm>
              <a:off x="2865902" y="2377521"/>
              <a:ext cx="1635260" cy="6727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3419606" y="1929008"/>
              <a:ext cx="385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</a:rPr>
                <a:t>e</a:t>
              </a:r>
              <a:r>
                <a:rPr lang="en-US" sz="2000" baseline="30000" smtClean="0">
                  <a:solidFill>
                    <a:schemeClr val="tx1"/>
                  </a:solidFill>
                </a:rPr>
                <a:t>-</a:t>
              </a:r>
              <a:endParaRPr lang="en-US" sz="2000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09723" y="1417529"/>
            <a:ext cx="929794" cy="454211"/>
            <a:chOff x="5662534" y="1943622"/>
            <a:chExt cx="929794" cy="454211"/>
          </a:xfrm>
        </p:grpSpPr>
        <p:cxnSp>
          <p:nvCxnSpPr>
            <p:cNvPr id="63" name="Straight Connector 62"/>
            <p:cNvCxnSpPr/>
            <p:nvPr/>
          </p:nvCxnSpPr>
          <p:spPr bwMode="auto">
            <a:xfrm flipH="1">
              <a:off x="5662534" y="2397187"/>
              <a:ext cx="929794" cy="646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002056" y="1943622"/>
              <a:ext cx="426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</a:rPr>
                <a:t>e</a:t>
              </a:r>
              <a:r>
                <a:rPr lang="en-US" sz="2000" baseline="30000" smtClean="0">
                  <a:solidFill>
                    <a:schemeClr val="tx1"/>
                  </a:solidFill>
                </a:rPr>
                <a:t>+</a:t>
              </a:r>
              <a:endParaRPr lang="en-US" sz="2000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156452" y="1714202"/>
            <a:ext cx="2967475" cy="791704"/>
            <a:chOff x="4615745" y="2163051"/>
            <a:chExt cx="2967475" cy="791704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4615745" y="2485524"/>
              <a:ext cx="1564105" cy="240631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7" name="Group 69"/>
            <p:cNvGrpSpPr/>
            <p:nvPr/>
          </p:nvGrpSpPr>
          <p:grpSpPr>
            <a:xfrm>
              <a:off x="6030263" y="2163051"/>
              <a:ext cx="1552957" cy="791704"/>
              <a:chOff x="7345496" y="2150525"/>
              <a:chExt cx="1552957" cy="79170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7345496" y="2150525"/>
                <a:ext cx="671512" cy="791704"/>
              </a:xfrm>
              <a:prstGeom prst="ellipse">
                <a:avLst/>
              </a:prstGeom>
              <a:solidFill>
                <a:srgbClr val="669900">
                  <a:alpha val="30000"/>
                </a:srgbClr>
              </a:solidFill>
              <a:ln w="12700"/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7738139" y="2259269"/>
                <a:ext cx="1588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7545521" y="2212439"/>
                <a:ext cx="285749" cy="285751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 w="12700">
                <a:solidFill>
                  <a:schemeClr val="accent2"/>
                </a:solidFill>
              </a:ln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538253" y="2635298"/>
                <a:ext cx="285749" cy="285751"/>
              </a:xfrm>
              <a:prstGeom prst="ellipse">
                <a:avLst/>
              </a:prstGeom>
              <a:solidFill>
                <a:schemeClr val="accent3">
                  <a:alpha val="68000"/>
                </a:schemeClr>
              </a:solidFill>
              <a:ln w="12700">
                <a:solidFill>
                  <a:schemeClr val="accent3"/>
                </a:solidFill>
              </a:ln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grpSp>
            <p:nvGrpSpPr>
              <p:cNvPr id="72" name="Group 55"/>
              <p:cNvGrpSpPr/>
              <p:nvPr/>
            </p:nvGrpSpPr>
            <p:grpSpPr>
              <a:xfrm>
                <a:off x="8056556" y="2396797"/>
                <a:ext cx="841897" cy="369332"/>
                <a:chOff x="3617494" y="1993231"/>
                <a:chExt cx="841897" cy="369332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3617494" y="1993231"/>
                  <a:ext cx="8418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>
                      <a:solidFill>
                        <a:schemeClr val="tx1"/>
                      </a:solidFill>
                      <a:latin typeface="Arial" charset="0"/>
                    </a:rPr>
                    <a:t>B</a:t>
                  </a:r>
                  <a:r>
                    <a:rPr lang="en-US" i="1" baseline="-25000" smtClean="0">
                      <a:solidFill>
                        <a:schemeClr val="tx1"/>
                      </a:solidFill>
                      <a:latin typeface="Arial" charset="0"/>
                    </a:rPr>
                    <a:t>d</a:t>
                  </a:r>
                  <a:r>
                    <a:rPr lang="en-US" b="1" i="1" baseline="30000" smtClean="0">
                      <a:solidFill>
                        <a:schemeClr val="tx1"/>
                      </a:solidFill>
                      <a:latin typeface="Arial" charset="0"/>
                    </a:rPr>
                    <a:t>0</a:t>
                  </a:r>
                  <a:r>
                    <a:rPr lang="en-US" i="1" smtClean="0">
                      <a:solidFill>
                        <a:schemeClr val="tx1"/>
                      </a:solidFill>
                      <a:latin typeface="Arial" charset="0"/>
                    </a:rPr>
                    <a:t>, B</a:t>
                  </a:r>
                  <a:r>
                    <a:rPr lang="en-US" b="1" i="1" baseline="30000" smtClean="0">
                      <a:solidFill>
                        <a:schemeClr val="tx1"/>
                      </a:solidFill>
                      <a:latin typeface="Arial" charset="0"/>
                    </a:rPr>
                    <a:t>-</a:t>
                  </a:r>
                  <a:endParaRPr lang="en-US"/>
                </a:p>
              </p:txBody>
            </p:sp>
            <p:sp>
              <p:nvSpPr>
                <p:cNvPr id="74" name="Line 76"/>
                <p:cNvSpPr>
                  <a:spLocks noChangeShapeType="1"/>
                </p:cNvSpPr>
                <p:nvPr/>
              </p:nvSpPr>
              <p:spPr bwMode="auto">
                <a:xfrm>
                  <a:off x="3751297" y="2043921"/>
                  <a:ext cx="101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" name="Group 74"/>
          <p:cNvGrpSpPr/>
          <p:nvPr/>
        </p:nvGrpSpPr>
        <p:grpSpPr>
          <a:xfrm>
            <a:off x="5832858" y="1801884"/>
            <a:ext cx="2967475" cy="791704"/>
            <a:chOff x="4615745" y="2163051"/>
            <a:chExt cx="2967475" cy="791704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4615745" y="2485524"/>
              <a:ext cx="1564105" cy="240631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77" name="Group 69"/>
            <p:cNvGrpSpPr/>
            <p:nvPr/>
          </p:nvGrpSpPr>
          <p:grpSpPr>
            <a:xfrm>
              <a:off x="6030263" y="2163051"/>
              <a:ext cx="1552957" cy="791704"/>
              <a:chOff x="7345496" y="2150525"/>
              <a:chExt cx="1552957" cy="791704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7345496" y="2150525"/>
                <a:ext cx="671512" cy="791704"/>
              </a:xfrm>
              <a:prstGeom prst="ellipse">
                <a:avLst/>
              </a:prstGeom>
              <a:solidFill>
                <a:srgbClr val="669900">
                  <a:alpha val="30000"/>
                </a:srgbClr>
              </a:solidFill>
              <a:ln w="12700"/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7738139" y="2259269"/>
                <a:ext cx="1588" cy="1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7545521" y="2212439"/>
                <a:ext cx="285749" cy="285751"/>
              </a:xfrm>
              <a:prstGeom prst="ellipse">
                <a:avLst/>
              </a:prstGeom>
              <a:solidFill>
                <a:schemeClr val="accent2">
                  <a:alpha val="45000"/>
                </a:schemeClr>
              </a:solidFill>
              <a:ln w="12700">
                <a:solidFill>
                  <a:schemeClr val="accent2"/>
                </a:solidFill>
              </a:ln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538253" y="2635298"/>
                <a:ext cx="285749" cy="285751"/>
              </a:xfrm>
              <a:prstGeom prst="ellipse">
                <a:avLst/>
              </a:prstGeom>
              <a:solidFill>
                <a:schemeClr val="accent3">
                  <a:alpha val="68000"/>
                </a:schemeClr>
              </a:solidFill>
              <a:ln w="12700">
                <a:solidFill>
                  <a:schemeClr val="accent3"/>
                </a:solidFill>
              </a:ln>
              <a:effectLst>
                <a:outerShdw blurRad="76200" dir="18900000" sy="23000" kx="-1200000" algn="bl" rotWithShape="0">
                  <a:schemeClr val="accent1">
                    <a:alpha val="52000"/>
                  </a:schemeClr>
                </a:outerShdw>
              </a:effectLst>
              <a:scene3d>
                <a:camera prst="isometricOffAxis1Left"/>
                <a:lightRig rig="soft" dir="t"/>
              </a:scene3d>
              <a:sp3d>
                <a:bevelT/>
                <a:bevelB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sl-S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b="1"/>
              </a:p>
            </p:txBody>
          </p:sp>
          <p:grpSp>
            <p:nvGrpSpPr>
              <p:cNvPr id="82" name="Group 55"/>
              <p:cNvGrpSpPr/>
              <p:nvPr/>
            </p:nvGrpSpPr>
            <p:grpSpPr>
              <a:xfrm>
                <a:off x="8056556" y="2396797"/>
                <a:ext cx="841897" cy="369332"/>
                <a:chOff x="3617494" y="1993231"/>
                <a:chExt cx="841897" cy="369332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3617494" y="1993231"/>
                  <a:ext cx="8418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>
                      <a:solidFill>
                        <a:schemeClr val="tx1"/>
                      </a:solidFill>
                      <a:latin typeface="Arial" charset="0"/>
                    </a:rPr>
                    <a:t>B</a:t>
                  </a:r>
                  <a:r>
                    <a:rPr lang="en-US" i="1" baseline="-25000" smtClean="0">
                      <a:solidFill>
                        <a:schemeClr val="tx1"/>
                      </a:solidFill>
                      <a:latin typeface="Arial" charset="0"/>
                    </a:rPr>
                    <a:t>d</a:t>
                  </a:r>
                  <a:r>
                    <a:rPr lang="en-US" b="1" i="1" baseline="30000" smtClean="0">
                      <a:solidFill>
                        <a:schemeClr val="tx1"/>
                      </a:solidFill>
                      <a:latin typeface="Arial" charset="0"/>
                    </a:rPr>
                    <a:t>0</a:t>
                  </a:r>
                  <a:r>
                    <a:rPr lang="en-US" i="1" smtClean="0">
                      <a:solidFill>
                        <a:schemeClr val="tx1"/>
                      </a:solidFill>
                      <a:latin typeface="Arial" charset="0"/>
                    </a:rPr>
                    <a:t>, B</a:t>
                  </a:r>
                  <a:r>
                    <a:rPr lang="en-US" b="1" i="1" baseline="30000" smtClean="0">
                      <a:solidFill>
                        <a:schemeClr val="tx1"/>
                      </a:solidFill>
                      <a:latin typeface="Arial" charset="0"/>
                    </a:rPr>
                    <a:t>-</a:t>
                  </a:r>
                  <a:endParaRPr lang="en-US"/>
                </a:p>
              </p:txBody>
            </p:sp>
            <p:sp>
              <p:nvSpPr>
                <p:cNvPr id="84" name="Line 76"/>
                <p:cNvSpPr>
                  <a:spLocks noChangeShapeType="1"/>
                </p:cNvSpPr>
                <p:nvPr/>
              </p:nvSpPr>
              <p:spPr bwMode="auto">
                <a:xfrm>
                  <a:off x="3751297" y="2043921"/>
                  <a:ext cx="101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5" name="Group 84"/>
          <p:cNvGrpSpPr/>
          <p:nvPr/>
        </p:nvGrpSpPr>
        <p:grpSpPr>
          <a:xfrm>
            <a:off x="4843301" y="1236657"/>
            <a:ext cx="2095558" cy="748341"/>
            <a:chOff x="4615745" y="1835818"/>
            <a:chExt cx="2095558" cy="748341"/>
          </a:xfrm>
        </p:grpSpPr>
        <p:cxnSp>
          <p:nvCxnSpPr>
            <p:cNvPr id="86" name="Straight Connector 85"/>
            <p:cNvCxnSpPr/>
            <p:nvPr/>
          </p:nvCxnSpPr>
          <p:spPr bwMode="auto">
            <a:xfrm flipV="1">
              <a:off x="4615745" y="2208797"/>
              <a:ext cx="709863" cy="12031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87" name="Group 71"/>
            <p:cNvGrpSpPr/>
            <p:nvPr/>
          </p:nvGrpSpPr>
          <p:grpSpPr>
            <a:xfrm>
              <a:off x="5181535" y="1835818"/>
              <a:ext cx="1529768" cy="748341"/>
              <a:chOff x="6496768" y="1823292"/>
              <a:chExt cx="1529768" cy="748341"/>
            </a:xfrm>
          </p:grpSpPr>
          <p:grpSp>
            <p:nvGrpSpPr>
              <p:cNvPr id="88" name="Group 70"/>
              <p:cNvGrpSpPr/>
              <p:nvPr/>
            </p:nvGrpSpPr>
            <p:grpSpPr>
              <a:xfrm>
                <a:off x="6496768" y="1861267"/>
                <a:ext cx="671512" cy="710366"/>
                <a:chOff x="6496768" y="1861267"/>
                <a:chExt cx="671512" cy="710366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6496768" y="1861267"/>
                  <a:ext cx="671512" cy="707984"/>
                </a:xfrm>
                <a:prstGeom prst="ellipse">
                  <a:avLst/>
                </a:prstGeom>
                <a:solidFill>
                  <a:srgbClr val="669900">
                    <a:alpha val="29000"/>
                  </a:srgbClr>
                </a:solidFill>
                <a:ln w="12700"/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 rot="5400000" flipH="1" flipV="1">
                  <a:off x="6889411" y="1970011"/>
                  <a:ext cx="1588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>
                  <a:off x="6696793" y="1923181"/>
                  <a:ext cx="285749" cy="285751"/>
                </a:xfrm>
                <a:prstGeom prst="ellipse">
                  <a:avLst/>
                </a:prstGeom>
                <a:solidFill>
                  <a:schemeClr val="accent2">
                    <a:alpha val="45000"/>
                  </a:schemeClr>
                </a:solidFill>
                <a:ln w="12700">
                  <a:solidFill>
                    <a:schemeClr val="accent2"/>
                  </a:solidFill>
                </a:ln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665461" y="2285882"/>
                  <a:ext cx="285749" cy="285751"/>
                </a:xfrm>
                <a:prstGeom prst="ellipse">
                  <a:avLst/>
                </a:prstGeom>
                <a:solidFill>
                  <a:schemeClr val="accent3">
                    <a:alpha val="68000"/>
                  </a:schemeClr>
                </a:solidFill>
                <a:ln w="12700">
                  <a:solidFill>
                    <a:schemeClr val="accent3"/>
                  </a:solidFill>
                </a:ln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7146167" y="1823292"/>
                <a:ext cx="880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smtClean="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r>
                  <a:rPr lang="en-US" i="1" baseline="-25000" smtClean="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r>
                  <a:rPr lang="en-US" b="1" i="1" baseline="30000" smtClean="0">
                    <a:solidFill>
                      <a:schemeClr val="tx1"/>
                    </a:solidFill>
                    <a:latin typeface="Arial" charset="0"/>
                  </a:rPr>
                  <a:t>0</a:t>
                </a:r>
                <a:r>
                  <a:rPr lang="en-US" i="1" smtClean="0">
                    <a:solidFill>
                      <a:schemeClr val="tx1"/>
                    </a:solidFill>
                    <a:latin typeface="Arial" charset="0"/>
                  </a:rPr>
                  <a:t>, B</a:t>
                </a:r>
                <a:r>
                  <a:rPr lang="en-US" b="1" i="1" baseline="30000" smtClean="0">
                    <a:solidFill>
                      <a:schemeClr val="tx1"/>
                    </a:solidFill>
                    <a:latin typeface="Arial" charset="0"/>
                  </a:rPr>
                  <a:t>+</a:t>
                </a:r>
                <a:endParaRPr 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5171065" y="1188641"/>
            <a:ext cx="2095558" cy="748341"/>
            <a:chOff x="4615745" y="1835818"/>
            <a:chExt cx="2095558" cy="748341"/>
          </a:xfrm>
        </p:grpSpPr>
        <p:cxnSp>
          <p:nvCxnSpPr>
            <p:cNvPr id="95" name="Straight Connector 94"/>
            <p:cNvCxnSpPr/>
            <p:nvPr/>
          </p:nvCxnSpPr>
          <p:spPr bwMode="auto">
            <a:xfrm flipV="1">
              <a:off x="4615745" y="2208797"/>
              <a:ext cx="709863" cy="12031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96" name="Group 71"/>
            <p:cNvGrpSpPr/>
            <p:nvPr/>
          </p:nvGrpSpPr>
          <p:grpSpPr>
            <a:xfrm>
              <a:off x="5181535" y="1835818"/>
              <a:ext cx="1529768" cy="748341"/>
              <a:chOff x="6496768" y="1823292"/>
              <a:chExt cx="1529768" cy="748341"/>
            </a:xfrm>
          </p:grpSpPr>
          <p:grpSp>
            <p:nvGrpSpPr>
              <p:cNvPr id="97" name="Group 70"/>
              <p:cNvGrpSpPr/>
              <p:nvPr/>
            </p:nvGrpSpPr>
            <p:grpSpPr>
              <a:xfrm>
                <a:off x="6496768" y="1861267"/>
                <a:ext cx="671512" cy="710366"/>
                <a:chOff x="6496768" y="1861267"/>
                <a:chExt cx="671512" cy="710366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6496768" y="1861267"/>
                  <a:ext cx="671512" cy="707984"/>
                </a:xfrm>
                <a:prstGeom prst="ellipse">
                  <a:avLst/>
                </a:prstGeom>
                <a:solidFill>
                  <a:srgbClr val="669900">
                    <a:alpha val="29000"/>
                  </a:srgbClr>
                </a:solidFill>
                <a:ln w="12700"/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6889411" y="1970011"/>
                  <a:ext cx="1588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val 100"/>
                <p:cNvSpPr/>
                <p:nvPr/>
              </p:nvSpPr>
              <p:spPr>
                <a:xfrm>
                  <a:off x="6696793" y="1923181"/>
                  <a:ext cx="285749" cy="285751"/>
                </a:xfrm>
                <a:prstGeom prst="ellipse">
                  <a:avLst/>
                </a:prstGeom>
                <a:solidFill>
                  <a:schemeClr val="accent2">
                    <a:alpha val="45000"/>
                  </a:schemeClr>
                </a:solidFill>
                <a:ln w="12700">
                  <a:solidFill>
                    <a:schemeClr val="accent2"/>
                  </a:solidFill>
                </a:ln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665461" y="2285882"/>
                  <a:ext cx="285749" cy="285751"/>
                </a:xfrm>
                <a:prstGeom prst="ellipse">
                  <a:avLst/>
                </a:prstGeom>
                <a:solidFill>
                  <a:schemeClr val="accent3">
                    <a:alpha val="68000"/>
                  </a:schemeClr>
                </a:solidFill>
                <a:ln w="12700">
                  <a:solidFill>
                    <a:schemeClr val="accent3"/>
                  </a:solidFill>
                </a:ln>
                <a:effectLst>
                  <a:outerShdw blurRad="76200" dir="18900000" sy="23000" kx="-1200000" algn="bl" rotWithShape="0">
                    <a:schemeClr val="accent1">
                      <a:alpha val="52000"/>
                    </a:schemeClr>
                  </a:outerShdw>
                </a:effectLst>
                <a:scene3d>
                  <a:camera prst="isometricOffAxis1Left"/>
                  <a:lightRig rig="soft" dir="t"/>
                </a:scene3d>
                <a:sp3d>
                  <a:bevelT/>
                  <a:bevelB/>
                  <a:extrusionClr>
                    <a:schemeClr val="accent1"/>
                  </a:extrusionClr>
                  <a:contourClr>
                    <a:schemeClr val="accent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sl-SI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b="1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7146167" y="1823292"/>
                <a:ext cx="8803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smtClean="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r>
                  <a:rPr lang="en-US" i="1" baseline="-25000" smtClean="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r>
                  <a:rPr lang="en-US" b="1" i="1" baseline="30000" smtClean="0">
                    <a:solidFill>
                      <a:schemeClr val="tx1"/>
                    </a:solidFill>
                    <a:latin typeface="Arial" charset="0"/>
                  </a:rPr>
                  <a:t>0</a:t>
                </a:r>
                <a:r>
                  <a:rPr lang="en-US" i="1" smtClean="0">
                    <a:solidFill>
                      <a:schemeClr val="tx1"/>
                    </a:solidFill>
                    <a:latin typeface="Arial" charset="0"/>
                  </a:rPr>
                  <a:t>, B</a:t>
                </a:r>
                <a:r>
                  <a:rPr lang="en-US" b="1" i="1" baseline="30000" smtClean="0">
                    <a:solidFill>
                      <a:schemeClr val="tx1"/>
                    </a:solidFill>
                    <a:latin typeface="Arial" charset="0"/>
                  </a:rPr>
                  <a:t>+</a:t>
                </a:r>
                <a:endParaRPr lang="en-US"/>
              </a:p>
            </p:txBody>
          </p:sp>
        </p:grpSp>
      </p:grpSp>
      <p:pic>
        <p:nvPicPr>
          <p:cNvPr id="103" name="Picture 32" descr="Belle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459" y="1984998"/>
            <a:ext cx="1149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0" y="514005"/>
            <a:ext cx="9173024" cy="569386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Trkalnik 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(Super)KEK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in detektor Belle (2)</a:t>
            </a: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2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                     omogoča izjemno natančne meritve lastnosti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mezonov </a:t>
            </a:r>
            <a:r>
              <a:rPr lang="sl-SI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in njihovih anti-delcev, </a:t>
            </a:r>
            <a:r>
              <a:rPr lang="sl-SI" sz="20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;</a:t>
            </a: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Mezoni </a:t>
            </a:r>
            <a:r>
              <a:rPr lang="sl-SI" sz="2000" i="1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so delci, sestavljeni iz težkega kvarka </a:t>
            </a:r>
            <a:r>
              <a:rPr lang="sl-SI" sz="2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in lažjega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kvarka;</a:t>
            </a: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 naravi ne nastopajo, moč jih je ustvariti le s pospeševalniki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delcev; </a:t>
            </a: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so približno 5x težji od protona, v zelo kratkem času razapadejo </a:t>
            </a:r>
          </a:p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 obstojnejše delce, </a:t>
            </a:r>
            <a:r>
              <a:rPr lang="sl-SI" sz="24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= 1,2 ps (ps = 10</a:t>
            </a:r>
            <a:r>
              <a:rPr lang="sl-SI" sz="2000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-12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s)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781368" y="3032956"/>
            <a:ext cx="18002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3580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Eksperiment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Belle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7769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0" y="514005"/>
            <a:ext cx="611411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Trkalnik 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(Super)KEK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in detektor Belle (2)</a:t>
            </a: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05" name="Picture 104" descr="belle01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2769" y="1207328"/>
            <a:ext cx="3390774" cy="5122015"/>
          </a:xfrm>
          <a:prstGeom prst="rect">
            <a:avLst/>
          </a:prstGeom>
        </p:spPr>
      </p:pic>
      <p:pic>
        <p:nvPicPr>
          <p:cNvPr id="106" name="Picture 105" descr="photo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7524" y="3933056"/>
            <a:ext cx="3901440" cy="2609850"/>
          </a:xfrm>
          <a:prstGeom prst="rect">
            <a:avLst/>
          </a:prstGeom>
        </p:spPr>
      </p:pic>
      <p:pic>
        <p:nvPicPr>
          <p:cNvPr id="107" name="Picture 33" descr="&#10;ARES のコピー                                                  0004FF1BMacintosh HD                   C12DDCCD: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56" y="900474"/>
            <a:ext cx="2227587" cy="30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968156" y="4543425"/>
            <a:ext cx="199282" cy="2952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6248400" y="4100513"/>
            <a:ext cx="314325" cy="1862137"/>
          </a:xfrm>
          <a:prstGeom prst="straightConnector1">
            <a:avLst/>
          </a:prstGeom>
          <a:noFill/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6093991" y="2927462"/>
            <a:ext cx="73447" cy="715851"/>
          </a:xfrm>
          <a:prstGeom prst="straightConnector1">
            <a:avLst/>
          </a:prstGeom>
          <a:noFill/>
          <a:ln w="38100" cap="flat" cmpd="sng" algn="ctr">
            <a:solidFill>
              <a:srgbClr val="66FF33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131410" y="556736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66FF33"/>
                </a:solidFill>
                <a:latin typeface="Century Gothic" panose="020B0502020202020204" pitchFamily="34" charset="0"/>
              </a:rPr>
              <a:t>e</a:t>
            </a:r>
            <a:r>
              <a:rPr lang="sl-SI" i="1" baseline="30000" dirty="0" smtClean="0">
                <a:solidFill>
                  <a:srgbClr val="66FF33"/>
                </a:solidFill>
                <a:latin typeface="Century Gothic" panose="020B0502020202020204" pitchFamily="34" charset="0"/>
              </a:rPr>
              <a:t>-</a:t>
            </a:r>
            <a:endParaRPr lang="sl-SI" i="1" baseline="30000" dirty="0">
              <a:solidFill>
                <a:srgbClr val="66FF3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31410" y="292746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>
                <a:solidFill>
                  <a:srgbClr val="66FF33"/>
                </a:solidFill>
                <a:latin typeface="Century Gothic" panose="020B0502020202020204" pitchFamily="34" charset="0"/>
              </a:rPr>
              <a:t>e</a:t>
            </a:r>
            <a:r>
              <a:rPr lang="sl-SI" i="1" baseline="30000" dirty="0">
                <a:solidFill>
                  <a:srgbClr val="66FF33"/>
                </a:solidFill>
                <a:latin typeface="Century Gothic" panose="020B0502020202020204" pitchFamily="34" charset="0"/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28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Eksperiment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Belle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011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0" y="514005"/>
            <a:ext cx="611411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Trkalnik 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(Super)KEK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in detektor Belle (2)</a:t>
            </a: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3" name="Picture 5" descr="Barrel_06.09.201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2231" y="1393371"/>
            <a:ext cx="2809569" cy="15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376427" y="2587255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Si Vertex Det.</a:t>
            </a:r>
            <a:endParaRPr lang="sl-SI" dirty="0">
              <a:solidFill>
                <a:schemeClr val="bg1"/>
              </a:solidFill>
            </a:endParaRPr>
          </a:p>
        </p:txBody>
      </p:sp>
      <p:grpSp>
        <p:nvGrpSpPr>
          <p:cNvPr id="27" name="グループ化 13"/>
          <p:cNvGrpSpPr>
            <a:grpSpLocks/>
          </p:cNvGrpSpPr>
          <p:nvPr/>
        </p:nvGrpSpPr>
        <p:grpSpPr bwMode="auto">
          <a:xfrm>
            <a:off x="3412477" y="1068859"/>
            <a:ext cx="5354788" cy="3516518"/>
            <a:chOff x="180539" y="751911"/>
            <a:chExt cx="8755587" cy="554494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線矢印コネクタ 6"/>
            <p:cNvCxnSpPr/>
            <p:nvPr/>
          </p:nvCxnSpPr>
          <p:spPr>
            <a:xfrm>
              <a:off x="540832" y="2348914"/>
              <a:ext cx="2199850" cy="5190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7"/>
            <p:cNvSpPr txBox="1">
              <a:spLocks noChangeArrowheads="1"/>
            </p:cNvSpPr>
            <p:nvPr/>
          </p:nvSpPr>
          <p:spPr bwMode="auto">
            <a:xfrm>
              <a:off x="180539" y="2504018"/>
              <a:ext cx="1981638" cy="72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2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electron</a:t>
              </a:r>
              <a:r>
                <a:rPr kumimoji="1" lang="sl-SI" altLang="ja-JP" sz="12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2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  (7GeV)</a:t>
              </a:r>
              <a:endParaRPr kumimoji="1" lang="ja-JP" altLang="en-US" sz="1200" dirty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cxnSp>
          <p:nvCxnSpPr>
            <p:cNvPr id="32" name="直線矢印コネクタ 8"/>
            <p:cNvCxnSpPr/>
            <p:nvPr/>
          </p:nvCxnSpPr>
          <p:spPr>
            <a:xfrm>
              <a:off x="6892780" y="3882373"/>
              <a:ext cx="1604653" cy="411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9"/>
            <p:cNvSpPr txBox="1">
              <a:spLocks noChangeArrowheads="1"/>
            </p:cNvSpPr>
            <p:nvPr/>
          </p:nvSpPr>
          <p:spPr bwMode="auto">
            <a:xfrm>
              <a:off x="7152856" y="4268678"/>
              <a:ext cx="1783270" cy="72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2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positron</a:t>
              </a:r>
              <a:r>
                <a:rPr kumimoji="1" lang="sl-SI" altLang="ja-JP" sz="12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2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 (4GeV)</a:t>
              </a:r>
              <a:endParaRPr kumimoji="1" lang="ja-JP" altLang="en-US" sz="12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 flipV="1">
            <a:off x="2971800" y="2587255"/>
            <a:ext cx="2743200" cy="2398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62231" y="2956587"/>
            <a:ext cx="428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določa trajektorije nabitih delcev z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natančnostmi ~ 10 </a:t>
            </a:r>
            <a:r>
              <a:rPr lang="sl-SI" sz="1600" dirty="0" smtClean="0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</a:t>
            </a:r>
            <a:endParaRPr lang="sl-SI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9443" y="3550327"/>
            <a:ext cx="3117850" cy="2070100"/>
            <a:chOff x="1597025" y="3443288"/>
            <a:chExt cx="4868863" cy="3098800"/>
          </a:xfrm>
        </p:grpSpPr>
        <p:pic>
          <p:nvPicPr>
            <p:cNvPr id="42" name="Picture 5" descr="humanhai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1788" y="3443288"/>
              <a:ext cx="4864100" cy="30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図 5" descr="SOI_final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97025" y="4981575"/>
              <a:ext cx="32035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4" name="Straight Arrow Connector 43"/>
          <p:cNvCxnSpPr/>
          <p:nvPr/>
        </p:nvCxnSpPr>
        <p:spPr bwMode="auto">
          <a:xfrm flipV="1">
            <a:off x="735068" y="4212314"/>
            <a:ext cx="1066800" cy="9525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 flipV="1">
            <a:off x="2497193" y="4217076"/>
            <a:ext cx="566737" cy="1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68331" y="3602715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las</a:t>
            </a:r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, </a:t>
            </a:r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debelina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0,01 mm</a:t>
            </a:r>
            <a:endParaRPr lang="en-US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74401" y="4726664"/>
            <a:ext cx="1212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detektor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v merilu</a:t>
            </a:r>
          </a:p>
        </p:txBody>
      </p:sp>
      <p:pic>
        <p:nvPicPr>
          <p:cNvPr id="48" name="Picture 2" descr="C:\Users\krizan\AppData\Local\Temp\soni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2693" y="4549993"/>
            <a:ext cx="24003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quartz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3771" y="4443414"/>
            <a:ext cx="2438400" cy="142547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82837" y="5526306"/>
            <a:ext cx="184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kvarčne plošče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6587" y="5919336"/>
            <a:ext cx="3348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določanje mase delcev: </a:t>
            </a:r>
          </a:p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detektor sevanja Čerenkova</a:t>
            </a:r>
            <a:endParaRPr lang="sl-SI" sz="16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4812971" y="2973753"/>
            <a:ext cx="902029" cy="146966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66996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46" grpId="0"/>
      <p:bldP spid="47" grpId="0"/>
      <p:bldP spid="5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5" y="595498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925286"/>
            <a:ext cx="888813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iz elektronskih signalov v detetorju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lahko določimo </a:t>
            </a:r>
          </a:p>
          <a:p>
            <a:endParaRPr lang="sl-SI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energijo,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gibalno količino,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naboj,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maso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, </a:t>
            </a:r>
            <a:endParaRPr lang="sl-SI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točko nastanka, </a:t>
            </a:r>
            <a:endParaRPr lang="sl-SI" dirty="0" smtClean="0">
              <a:solidFill>
                <a:srgbClr val="006600"/>
              </a:solidFill>
              <a:latin typeface="Copperplate Gothic Light" panose="020E0507020206020404" pitchFamily="34" charset="0"/>
            </a:endParaRPr>
          </a:p>
          <a:p>
            <a:pPr lvl="1"/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:</a:t>
            </a:r>
          </a:p>
          <a:p>
            <a:pPr lvl="1"/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: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.... delcev, ki nastanejo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pri razpadu mezonov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Mezoni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razpadajo v različne delce;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pri nekaterih radkih razpadih (kaj je redko? Recimo, da mezon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v take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delce razpade enkrat v 10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-10</a:t>
            </a:r>
            <a:r>
              <a:rPr lang="sl-SI" baseline="30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6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primerih) merimo časovno razliko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med razpadi mezonov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in mezonov </a:t>
            </a:r>
            <a:r>
              <a:rPr lang="sl-SI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; </a:t>
            </a:r>
          </a:p>
          <a:p>
            <a:r>
              <a:rPr lang="sl-SI" dirty="0" smtClean="0">
                <a:solidFill>
                  <a:schemeClr val="tx1"/>
                </a:solidFill>
                <a:latin typeface="Calibri"/>
                <a:cs typeface="Calibri"/>
              </a:rPr>
              <a:t>→ </a:t>
            </a: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delci in anti-delci se obnašajo različno </a:t>
            </a:r>
            <a:r>
              <a:rPr lang="sl-SI" dirty="0" smtClean="0">
                <a:solidFill>
                  <a:schemeClr val="tx1"/>
                </a:solidFill>
                <a:latin typeface="Calibri"/>
                <a:cs typeface="Calibri"/>
              </a:rPr>
              <a:t>→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kršitev simetrije CP</a:t>
            </a:r>
          </a:p>
          <a:p>
            <a:r>
              <a:rPr lang="sl-SI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→ </a:t>
            </a:r>
            <a:r>
              <a:rPr lang="sl-SI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Copperplate Gothic Light" panose="020E0507020206020404" pitchFamily="34" charset="0"/>
              </a:rPr>
              <a:t>vesolje sestavljeno iz snovi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5" y="595498"/>
            <a:ext cx="3810000" cy="3695700"/>
          </a:xfrm>
          <a:prstGeom prst="rect">
            <a:avLst/>
          </a:prstGeom>
        </p:spPr>
      </p:pic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alt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Meritve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40875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53" name="Straight Connector 52"/>
          <p:cNvCxnSpPr/>
          <p:nvPr/>
        </p:nvCxnSpPr>
        <p:spPr bwMode="auto">
          <a:xfrm>
            <a:off x="4658859" y="5363488"/>
            <a:ext cx="18002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6875813" y="2564904"/>
            <a:ext cx="176855" cy="59393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055989" y="1970972"/>
            <a:ext cx="176855" cy="59393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556756" y="3264387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en-US" sz="2000" i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  <a:endParaRPr lang="en-US" sz="2000" i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4416" y="1374231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sl-SI" sz="2000" i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endParaRPr lang="en-US" sz="2000" i="1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253038" y="3922216"/>
            <a:ext cx="852487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5256076" y="3753036"/>
            <a:ext cx="0" cy="188416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6084168" y="3753036"/>
            <a:ext cx="0" cy="188416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335276" y="3645217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smtClean="0">
                <a:solidFill>
                  <a:schemeClr val="bg1"/>
                </a:solidFill>
              </a:rPr>
              <a:t>300 cm</a:t>
            </a:r>
            <a:endParaRPr lang="sl-SI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39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alt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Meritve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743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9" descr="phi1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166" y="1658980"/>
            <a:ext cx="8287385" cy="226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7580" y="1072634"/>
            <a:ext cx="5159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različna stanja, v katera razpadajo mezoni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1048" y="3995558"/>
            <a:ext cx="6305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časovna razlika med razpadoma, če je prvi mezon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ali </a:t>
            </a:r>
            <a:r>
              <a:rPr lang="sl-SI" sz="1600" i="1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sl-SI" sz="16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16416" y="4041068"/>
            <a:ext cx="18002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 flipH="1">
            <a:off x="2068830" y="1411188"/>
            <a:ext cx="2994660" cy="2477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046220" y="1411188"/>
            <a:ext cx="1291590" cy="33760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503930" y="1411188"/>
            <a:ext cx="0" cy="2477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749290" y="1411188"/>
            <a:ext cx="1120140" cy="24779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1748790" y="3829050"/>
            <a:ext cx="3576070" cy="21201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0" y="4334111"/>
            <a:ext cx="92097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teorija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Kobayashi-Maskawa:</a:t>
            </a:r>
            <a:endParaRPr lang="sl-SI" dirty="0">
              <a:solidFill>
                <a:srgbClr val="006600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razlike se da kvantificirati, med seboj povezati različne vrste razpadov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oz. različne meritve.</a:t>
            </a: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Do l. 2010 je mednarodna skupina Belle objavila okoli 900 strokovnih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publikacij (~80 / leto); vsi rezultati se odlično skladajo z napovedmi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teorije Kobayashi-Maskawa, ki podaja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teoretični opis kršitve simetrije CP</a:t>
            </a:r>
            <a:endParaRPr lang="sl-SI" dirty="0">
              <a:solidFill>
                <a:srgbClr val="006600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82587" y="2436699"/>
            <a:ext cx="2244525" cy="707886"/>
            <a:chOff x="617517" y="843148"/>
            <a:chExt cx="2244525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617517" y="843148"/>
              <a:ext cx="224452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l-SI" sz="4000" i="1" dirty="0" smtClean="0"/>
                <a:t>B</a:t>
              </a:r>
              <a:r>
                <a:rPr lang="sl-SI" sz="4000" i="1" baseline="30000" dirty="0" smtClean="0"/>
                <a:t>0</a:t>
              </a:r>
              <a:r>
                <a:rPr lang="sl-SI" sz="4000" dirty="0" smtClean="0"/>
                <a:t>   </a:t>
              </a:r>
              <a:r>
                <a:rPr lang="sl-SI" sz="4000" b="1" dirty="0" smtClean="0">
                  <a:solidFill>
                    <a:schemeClr val="tx1"/>
                  </a:solidFill>
                  <a:sym typeface="Symbol"/>
                </a:rPr>
                <a:t></a:t>
              </a:r>
              <a:r>
                <a:rPr lang="sl-SI" sz="4000" b="1" dirty="0" smtClean="0">
                  <a:sym typeface="Symbol"/>
                </a:rPr>
                <a:t> </a:t>
              </a:r>
              <a:r>
                <a:rPr lang="sl-SI" sz="4000" dirty="0" smtClean="0"/>
                <a:t> </a:t>
              </a:r>
              <a:r>
                <a:rPr lang="sl-SI" sz="4000" i="1" dirty="0" smtClean="0">
                  <a:solidFill>
                    <a:srgbClr val="C00000"/>
                  </a:solidFill>
                </a:rPr>
                <a:t>B</a:t>
              </a:r>
              <a:r>
                <a:rPr lang="sl-SI" sz="4000" i="1" baseline="30000" dirty="0" smtClean="0">
                  <a:solidFill>
                    <a:srgbClr val="C00000"/>
                  </a:solidFill>
                </a:rPr>
                <a:t>0</a:t>
              </a:r>
              <a:endParaRPr lang="sl-SI" sz="4000" i="1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791862" y="950026"/>
              <a:ext cx="358783" cy="0"/>
            </a:xfrm>
            <a:prstGeom prst="lin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1037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alt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Meritve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3055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 descr="medal_phys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865" y="984485"/>
            <a:ext cx="1307376" cy="1307376"/>
          </a:xfrm>
          <a:prstGeom prst="rect">
            <a:avLst/>
          </a:prstGeom>
        </p:spPr>
      </p:pic>
      <p:pic>
        <p:nvPicPr>
          <p:cNvPr id="17" name="Picture 16" descr="DSC_0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903" y="3385835"/>
            <a:ext cx="4111807" cy="2730975"/>
          </a:xfrm>
          <a:prstGeom prst="rect">
            <a:avLst/>
          </a:prstGeom>
        </p:spPr>
      </p:pic>
      <p:pic>
        <p:nvPicPr>
          <p:cNvPr id="19" name="Picture 18" descr="kobayash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8885" y="782806"/>
            <a:ext cx="1131791" cy="1509055"/>
          </a:xfrm>
          <a:prstGeom prst="rect">
            <a:avLst/>
          </a:prstGeom>
        </p:spPr>
      </p:pic>
      <p:pic>
        <p:nvPicPr>
          <p:cNvPr id="21" name="Picture 20" descr="maskaw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6529" y="784146"/>
            <a:ext cx="1130787" cy="15077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8865" y="2478719"/>
            <a:ext cx="436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Nobe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lova nagrada za fiziko 2008 </a:t>
            </a: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M. Kobayashiju in T. Maskawi</a:t>
            </a:r>
            <a:endParaRPr lang="en-US" dirty="0">
              <a:solidFill>
                <a:srgbClr val="00660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56" y="782806"/>
            <a:ext cx="4314604" cy="3602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938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5745"/>
              </p:ext>
            </p:extLst>
          </p:nvPr>
        </p:nvGraphicFramePr>
        <p:xfrm>
          <a:off x="4987423" y="1702898"/>
          <a:ext cx="363220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79" name="Equation" r:id="rId5" imgW="1409400" imgH="457200" progId="Equation.3">
                  <p:embed/>
                </p:oleObj>
              </mc:Choice>
              <mc:Fallback>
                <p:oleObj name="Equation" r:id="rId5" imgW="1409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423" y="1702898"/>
                        <a:ext cx="3632200" cy="1177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5005748" y="1632408"/>
            <a:ext cx="3601193" cy="1677951"/>
          </a:xfrm>
          <a:prstGeom prst="rect">
            <a:avLst/>
          </a:prstGeom>
          <a:solidFill>
            <a:srgbClr val="990000">
              <a:alpha val="20000"/>
            </a:srgbClr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Namesto zaključka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9179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kobayas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8885" y="782806"/>
            <a:ext cx="1131791" cy="1509055"/>
          </a:xfrm>
          <a:prstGeom prst="rect">
            <a:avLst/>
          </a:prstGeom>
        </p:spPr>
      </p:pic>
      <p:pic>
        <p:nvPicPr>
          <p:cNvPr id="7" name="Picture 6" descr="maskaw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96529" y="784146"/>
            <a:ext cx="1130787" cy="1507716"/>
          </a:xfrm>
          <a:prstGeom prst="rect">
            <a:avLst/>
          </a:prstGeom>
        </p:spPr>
      </p:pic>
      <p:pic>
        <p:nvPicPr>
          <p:cNvPr id="1644550" name="Picture 6" descr="C:\Users\golob\AppData\Local\Microsoft\Windows\Temporary Internet Files\Content.IE5\4YL1A43B\question_mark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55" y="782806"/>
            <a:ext cx="461442" cy="4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golob\AppData\Local\Microsoft\Windows\Temporary Internet Files\Content.IE5\4YL1A43B\question_mark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45" y="784145"/>
            <a:ext cx="501626" cy="5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5184" y="2847373"/>
            <a:ext cx="1889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današnje vesolje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52482"/>
              </p:ext>
            </p:extLst>
          </p:nvPr>
        </p:nvGraphicFramePr>
        <p:xfrm>
          <a:off x="5495925" y="3603625"/>
          <a:ext cx="264953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80" name="Equation" r:id="rId11" imgW="1028520" imgH="457200" progId="Equation.3">
                  <p:embed/>
                </p:oleObj>
              </mc:Choice>
              <mc:Fallback>
                <p:oleObj name="Equation" r:id="rId11" imgW="10285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3603625"/>
                        <a:ext cx="2649538" cy="1177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005746" y="3462759"/>
            <a:ext cx="3601193" cy="1677951"/>
          </a:xfrm>
          <a:prstGeom prst="rect">
            <a:avLst/>
          </a:prstGeom>
          <a:solidFill>
            <a:srgbClr val="FFC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9401" y="4597079"/>
            <a:ext cx="348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izračunano iz izmerjene kršitve simetrije CP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628" y="2844668"/>
            <a:ext cx="8704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pperplate Gothic Light" panose="020E0507020206020404" pitchFamily="34" charset="0"/>
              </a:rPr>
              <a:t>V naravi obstaja večja razlika med 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delci in anti-delci (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večja kršitev </a:t>
            </a: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simetrije CP</a:t>
            </a:r>
            <a:r>
              <a:rPr lang="sl-SI" dirty="0" smtClean="0">
                <a:latin typeface="Copperplate Gothic Light" panose="020E0507020206020404" pitchFamily="34" charset="0"/>
              </a:rPr>
              <a:t>), kot jo opazimo v svetu 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osnovnih delcev z danes dosegljivimi 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metodami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Obstajajo torej delci in procesi, ki jih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še ne poznamo, in jih imenujemo s </a:t>
            </a:r>
          </a:p>
          <a:p>
            <a:r>
              <a:rPr lang="sl-SI" dirty="0" smtClean="0">
                <a:latin typeface="Copperplate Gothic Light" panose="020E0507020206020404" pitchFamily="34" charset="0"/>
              </a:rPr>
              <a:t>skupnim imenom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Nova Fizika</a:t>
            </a:r>
          </a:p>
          <a:p>
            <a:endParaRPr lang="sl-SI" dirty="0">
              <a:latin typeface="Copperplate Gothic Light" panose="020E0507020206020404" pitchFamily="34" charset="0"/>
            </a:endParaRPr>
          </a:p>
          <a:p>
            <a:r>
              <a:rPr lang="sl-SI" dirty="0" smtClean="0">
                <a:latin typeface="Copperplate Gothic Light" panose="020E0507020206020404" pitchFamily="34" charset="0"/>
              </a:rPr>
              <a:t>Iskanje Nove Fizike je objekt nove generacije eksperimentov in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nove </a:t>
            </a: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generacije fizikov</a:t>
            </a:r>
            <a:r>
              <a:rPr lang="sl-SI" dirty="0" smtClean="0">
                <a:latin typeface="Copperplate Gothic Light" panose="020E0507020206020404" pitchFamily="34" charset="0"/>
              </a:rPr>
              <a:t>....</a:t>
            </a:r>
            <a:endParaRPr lang="sl-SI" dirty="0"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66371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4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4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44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4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Dodatno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6025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obraz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314"/>
            <a:ext cx="8100387" cy="5533646"/>
          </a:xfrm>
          <a:prstGeom prst="rect">
            <a:avLst/>
          </a:prstGeom>
        </p:spPr>
      </p:pic>
      <p:pic>
        <p:nvPicPr>
          <p:cNvPr id="5" name="Picture 4" descr="obraz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457" y="2917372"/>
            <a:ext cx="805953" cy="635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48" y="599497"/>
            <a:ext cx="875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Reference za eksperimentalno potrditev teorije Kobayashi-Maskawa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7" name="Picture 6" descr="obraz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915" y="1567544"/>
            <a:ext cx="805953" cy="635552"/>
          </a:xfrm>
          <a:prstGeom prst="rect">
            <a:avLst/>
          </a:prstGeom>
        </p:spPr>
      </p:pic>
      <p:pic>
        <p:nvPicPr>
          <p:cNvPr id="8" name="Picture 7" descr="obraz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029" y="957944"/>
            <a:ext cx="805953" cy="635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7971" y="968829"/>
            <a:ext cx="826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S. Ting, </a:t>
            </a:r>
          </a:p>
          <a:p>
            <a:r>
              <a:rPr lang="sl-SI" sz="1600" dirty="0" smtClean="0"/>
              <a:t>1976</a:t>
            </a:r>
            <a:endParaRPr lang="sl-SI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692854" y="1600201"/>
            <a:ext cx="1067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B. Richter, </a:t>
            </a:r>
          </a:p>
          <a:p>
            <a:r>
              <a:rPr lang="sl-SI" sz="1600" dirty="0" smtClean="0"/>
              <a:t>1976</a:t>
            </a:r>
            <a:endParaRPr lang="sl-SI" sz="1600" dirty="0"/>
          </a:p>
        </p:txBody>
      </p:sp>
      <p:pic>
        <p:nvPicPr>
          <p:cNvPr id="11" name="Picture 10" descr="obraz_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914" y="2253342"/>
            <a:ext cx="805953" cy="635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14624" y="2285999"/>
            <a:ext cx="877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M. Perl, </a:t>
            </a:r>
          </a:p>
          <a:p>
            <a:r>
              <a:rPr lang="sl-SI" sz="1600" dirty="0" smtClean="0"/>
              <a:t>1995</a:t>
            </a:r>
            <a:endParaRPr lang="sl-SI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59937" y="2939142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/>
              <a:t>L. Lederman, </a:t>
            </a:r>
          </a:p>
          <a:p>
            <a:r>
              <a:rPr lang="sl-SI" sz="1600" dirty="0" smtClean="0"/>
              <a:t>1988</a:t>
            </a:r>
            <a:endParaRPr lang="sl-SI" sz="1600" dirty="0"/>
          </a:p>
        </p:txBody>
      </p:sp>
      <p:sp>
        <p:nvSpPr>
          <p:cNvPr id="14" name="Rectangle 13"/>
          <p:cNvSpPr/>
          <p:nvPr/>
        </p:nvSpPr>
        <p:spPr>
          <a:xfrm>
            <a:off x="18407" y="5810795"/>
            <a:ext cx="8294914" cy="612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Rectangle 1"/>
          <p:cNvSpPr/>
          <p:nvPr/>
        </p:nvSpPr>
        <p:spPr bwMode="auto">
          <a:xfrm>
            <a:off x="100148" y="4983480"/>
            <a:ext cx="6506392" cy="64008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362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braz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9856"/>
            <a:ext cx="9144001" cy="58836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158343" y="2079171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20543" y="2079171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14257" y="2601685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8600" y="3679371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3690257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10343" y="5268686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21286" y="6324600"/>
            <a:ext cx="64225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Dodatno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77476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148" y="599497"/>
            <a:ext cx="875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Reference za eksperimentalno potrditev teorije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Kobayashi-Maskawa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616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Prolog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66573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8" y="3489193"/>
            <a:ext cx="3733800" cy="280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9" y="900891"/>
            <a:ext cx="3895344" cy="21945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1055914" y="1393371"/>
            <a:ext cx="6596743" cy="407125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13514" y="129540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ljudje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086" y="48777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anti-ljudje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737830">
            <a:off x="2631662" y="3145970"/>
            <a:ext cx="304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Filozofsko vprašanje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18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Eksperiment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Belle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06249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0" y="514005"/>
            <a:ext cx="611411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Trkalnik 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(Super)KEK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in detektor Belle (2)</a:t>
            </a: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sz="2000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27" name="グループ化 13"/>
          <p:cNvGrpSpPr>
            <a:grpSpLocks/>
          </p:cNvGrpSpPr>
          <p:nvPr/>
        </p:nvGrpSpPr>
        <p:grpSpPr bwMode="auto">
          <a:xfrm>
            <a:off x="1515721" y="1883149"/>
            <a:ext cx="5579608" cy="3964842"/>
            <a:chOff x="56738" y="44982"/>
            <a:chExt cx="9123188" cy="6251873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51911"/>
              <a:ext cx="7848872" cy="554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直線矢印コネクタ 6"/>
            <p:cNvCxnSpPr/>
            <p:nvPr/>
          </p:nvCxnSpPr>
          <p:spPr>
            <a:xfrm>
              <a:off x="540832" y="2348914"/>
              <a:ext cx="2199850" cy="519089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7"/>
            <p:cNvSpPr txBox="1">
              <a:spLocks noChangeArrowheads="1"/>
            </p:cNvSpPr>
            <p:nvPr/>
          </p:nvSpPr>
          <p:spPr bwMode="auto">
            <a:xfrm>
              <a:off x="180539" y="2504018"/>
              <a:ext cx="1981638" cy="72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2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electron</a:t>
              </a:r>
              <a:r>
                <a:rPr kumimoji="1" lang="sl-SI" altLang="ja-JP" sz="12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200" dirty="0">
                  <a:solidFill>
                    <a:srgbClr val="0000FF"/>
                  </a:solidFill>
                  <a:latin typeface="Calibri" pitchFamily="34" charset="0"/>
                  <a:ea typeface="ＭＳ Ｐゴシック" pitchFamily="34" charset="-128"/>
                </a:rPr>
                <a:t>  (7GeV)</a:t>
              </a:r>
              <a:endParaRPr kumimoji="1" lang="ja-JP" altLang="en-US" sz="1200" dirty="0">
                <a:solidFill>
                  <a:srgbClr val="0000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cxnSp>
          <p:nvCxnSpPr>
            <p:cNvPr id="32" name="直線矢印コネクタ 8"/>
            <p:cNvCxnSpPr/>
            <p:nvPr/>
          </p:nvCxnSpPr>
          <p:spPr>
            <a:xfrm>
              <a:off x="6892780" y="3882373"/>
              <a:ext cx="1604653" cy="4111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9"/>
            <p:cNvSpPr txBox="1">
              <a:spLocks noChangeArrowheads="1"/>
            </p:cNvSpPr>
            <p:nvPr/>
          </p:nvSpPr>
          <p:spPr bwMode="auto">
            <a:xfrm>
              <a:off x="7152856" y="4268678"/>
              <a:ext cx="1783270" cy="72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ymbol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kumimoji="1" lang="en-US" altLang="ja-JP" sz="12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positron</a:t>
              </a:r>
              <a:r>
                <a:rPr kumimoji="1" lang="sl-SI" altLang="ja-JP" sz="12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s</a:t>
              </a:r>
              <a:r>
                <a:rPr kumimoji="1" lang="en-US" altLang="ja-JP" sz="12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 (4GeV)</a:t>
              </a:r>
              <a:endParaRPr kumimoji="1" lang="ja-JP" altLang="en-US" sz="12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34" name="角丸四角形吹き出し 12"/>
            <p:cNvSpPr/>
            <p:nvPr/>
          </p:nvSpPr>
          <p:spPr>
            <a:xfrm>
              <a:off x="5364313" y="44982"/>
              <a:ext cx="3815613" cy="1402760"/>
            </a:xfrm>
            <a:prstGeom prst="wedgeRoundRectCallout">
              <a:avLst>
                <a:gd name="adj1" fmla="val -37974"/>
                <a:gd name="adj2" fmla="val 6360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000" dirty="0">
                  <a:solidFill>
                    <a:srgbClr val="000000"/>
                  </a:solidFill>
                </a:rPr>
                <a:t>KL and </a:t>
              </a:r>
              <a:r>
                <a:rPr kumimoji="1" lang="en-US" altLang="ja-JP" sz="1000" dirty="0" err="1">
                  <a:solidFill>
                    <a:srgbClr val="000000"/>
                  </a:solidFill>
                </a:rPr>
                <a:t>muon</a:t>
              </a:r>
              <a:r>
                <a:rPr kumimoji="1" lang="en-US" altLang="ja-JP" sz="1000" dirty="0">
                  <a:solidFill>
                    <a:srgbClr val="000000"/>
                  </a:solidFill>
                </a:rPr>
                <a:t> detector:</a:t>
              </a:r>
            </a:p>
            <a:p>
              <a:pPr>
                <a:defRPr/>
              </a:pPr>
              <a:r>
                <a:rPr kumimoji="1" lang="en-US" altLang="ja-JP" sz="1000" dirty="0">
                  <a:solidFill>
                    <a:srgbClr val="000000"/>
                  </a:solidFill>
                </a:rPr>
                <a:t>Resistive Plate Counter (</a:t>
              </a:r>
              <a:r>
                <a:rPr lang="en-US" altLang="ja-JP" sz="1000" dirty="0"/>
                <a:t>barrel outer layers</a:t>
              </a:r>
              <a:r>
                <a:rPr kumimoji="1" lang="en-US" altLang="ja-JP" sz="1000" dirty="0">
                  <a:solidFill>
                    <a:srgbClr val="000000"/>
                  </a:solidFill>
                </a:rPr>
                <a:t>)</a:t>
              </a:r>
            </a:p>
            <a:p>
              <a:pPr>
                <a:defRPr/>
              </a:pPr>
              <a:r>
                <a:rPr kumimoji="1" lang="en-US" altLang="ja-JP" sz="1000" dirty="0">
                  <a:solidFill>
                    <a:srgbClr val="000000"/>
                  </a:solidFill>
                </a:rPr>
                <a:t>Scintillator + WLSF + MPPC (end-caps</a:t>
              </a:r>
              <a:r>
                <a:rPr lang="en-US" altLang="ja-JP" sz="1000" dirty="0"/>
                <a:t> , inner 2 barrel layers</a:t>
              </a:r>
              <a:r>
                <a:rPr kumimoji="1" lang="en-US" altLang="ja-JP" sz="1000" dirty="0">
                  <a:solidFill>
                    <a:srgbClr val="000000"/>
                  </a:solidFill>
                </a:rPr>
                <a:t>)</a:t>
              </a:r>
              <a:endParaRPr kumimoji="1" lang="ja-JP" alt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5" name="角丸四角形吹き出し 14"/>
            <p:cNvSpPr/>
            <p:nvPr/>
          </p:nvSpPr>
          <p:spPr>
            <a:xfrm>
              <a:off x="5580172" y="1884669"/>
              <a:ext cx="3491827" cy="1347317"/>
            </a:xfrm>
            <a:prstGeom prst="wedgeRoundRectCallout">
              <a:avLst>
                <a:gd name="adj1" fmla="val -79046"/>
                <a:gd name="adj2" fmla="val 2674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Particle Identification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Time-of-Propagation counter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Prox. focusing Aerogel RICH (fwd)</a:t>
              </a:r>
            </a:p>
          </p:txBody>
        </p:sp>
        <p:sp>
          <p:nvSpPr>
            <p:cNvPr id="36" name="角丸四角形吹き出し 15"/>
            <p:cNvSpPr/>
            <p:nvPr/>
          </p:nvSpPr>
          <p:spPr>
            <a:xfrm>
              <a:off x="828114" y="4734823"/>
              <a:ext cx="3407704" cy="854038"/>
            </a:xfrm>
            <a:prstGeom prst="wedgeRoundRectCallout">
              <a:avLst>
                <a:gd name="adj1" fmla="val 47309"/>
                <a:gd name="adj2" fmla="val -192294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kumimoji="1" lang="en-US" altLang="ja-JP" sz="1000" dirty="0">
                  <a:solidFill>
                    <a:srgbClr val="000000"/>
                  </a:solidFill>
                </a:rPr>
                <a:t>Central Drift Chamber</a:t>
              </a:r>
            </a:p>
            <a:p>
              <a:pPr>
                <a:defRPr/>
              </a:pPr>
              <a:r>
                <a:rPr lang="en-US" altLang="ja-JP" sz="1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He(50%):C</a:t>
              </a:r>
              <a:r>
                <a:rPr lang="en-US" altLang="ja-JP" sz="10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2</a:t>
              </a:r>
              <a:r>
                <a:rPr lang="en-US" altLang="ja-JP" sz="1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H</a:t>
              </a:r>
              <a:r>
                <a:rPr lang="en-US" altLang="ja-JP" sz="1000" baseline="-6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6</a:t>
              </a:r>
              <a:r>
                <a:rPr lang="en-US" altLang="ja-JP" sz="1000" dirty="0">
                  <a:solidFill>
                    <a:srgbClr val="000000"/>
                  </a:solidFill>
                  <a:ea typeface="ヒラギノ角ゴ ProN W3" charset="-128"/>
                  <a:sym typeface="Optima" charset="0"/>
                </a:rPr>
                <a:t>(50%)</a:t>
              </a:r>
              <a:r>
                <a:rPr kumimoji="1" lang="en-US" altLang="ja-JP" sz="1000" dirty="0">
                  <a:solidFill>
                    <a:srgbClr val="000000"/>
                  </a:solidFill>
                </a:rPr>
                <a:t>, </a:t>
              </a:r>
              <a:r>
                <a:rPr kumimoji="1" lang="sl-SI" altLang="ja-JP" sz="1000" dirty="0">
                  <a:solidFill>
                    <a:srgbClr val="000000"/>
                  </a:solidFill>
                </a:rPr>
                <a:t>s</a:t>
              </a:r>
              <a:r>
                <a:rPr kumimoji="1" lang="en-US" altLang="ja-JP" sz="1000" dirty="0">
                  <a:solidFill>
                    <a:srgbClr val="000000"/>
                  </a:solidFill>
                </a:rPr>
                <a:t>mall cells, long lever arm,  fast electronics</a:t>
              </a:r>
            </a:p>
          </p:txBody>
        </p:sp>
        <p:sp>
          <p:nvSpPr>
            <p:cNvPr id="37" name="角丸四角形吹き出し 16"/>
            <p:cNvSpPr/>
            <p:nvPr/>
          </p:nvSpPr>
          <p:spPr>
            <a:xfrm>
              <a:off x="180539" y="1232950"/>
              <a:ext cx="3887036" cy="896899"/>
            </a:xfrm>
            <a:prstGeom prst="wedgeRoundRectCallout">
              <a:avLst>
                <a:gd name="adj1" fmla="val 30213"/>
                <a:gd name="adj2" fmla="val 7879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EM Calorimeter: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CsI(Tl), waveform sampling (barrel)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Pure CsI + waveform sampling (end-caps)</a:t>
              </a:r>
            </a:p>
          </p:txBody>
        </p:sp>
        <p:sp>
          <p:nvSpPr>
            <p:cNvPr id="38" name="角丸四角形吹き出し 17"/>
            <p:cNvSpPr/>
            <p:nvPr/>
          </p:nvSpPr>
          <p:spPr>
            <a:xfrm>
              <a:off x="56738" y="3849036"/>
              <a:ext cx="3031540" cy="647672"/>
            </a:xfrm>
            <a:prstGeom prst="wedgeRoundRectCallout">
              <a:avLst>
                <a:gd name="adj1" fmla="val 78119"/>
                <a:gd name="adj2" fmla="val -154880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Vertex Detector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2 layers DEPFET + 4 layers DSSD</a:t>
              </a:r>
            </a:p>
          </p:txBody>
        </p:sp>
        <p:sp>
          <p:nvSpPr>
            <p:cNvPr id="39" name="角丸四角形吹き出し 18"/>
            <p:cNvSpPr/>
            <p:nvPr/>
          </p:nvSpPr>
          <p:spPr>
            <a:xfrm>
              <a:off x="56738" y="3171204"/>
              <a:ext cx="2283971" cy="647672"/>
            </a:xfrm>
            <a:prstGeom prst="wedgeRoundRectCallout">
              <a:avLst>
                <a:gd name="adj1" fmla="val 116633"/>
                <a:gd name="adj2" fmla="val -59492"/>
                <a:gd name="adj3" fmla="val 16667"/>
              </a:avLst>
            </a:prstGeom>
            <a:solidFill>
              <a:schemeClr val="lt1">
                <a:tint val="100000"/>
                <a:shade val="100000"/>
                <a:satMod val="100000"/>
                <a:alpha val="3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Beryllium beam pipe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000" dirty="0">
                  <a:solidFill>
                    <a:prstClr val="black"/>
                  </a:solidFill>
                </a:rPr>
                <a:t>2cm diameter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7999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latin typeface="Copperplate Gothic Light" panose="020E0507020206020404" pitchFamily="34" charset="0"/>
              </a:rPr>
              <a:t>Saharovi </a:t>
            </a:r>
            <a:r>
              <a:rPr lang="sl-SI" sz="2400" b="1" dirty="0">
                <a:latin typeface="Copperplate Gothic Light" panose="020E0507020206020404" pitchFamily="34" charset="0"/>
              </a:rPr>
              <a:t>pogoji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0503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641812" y="2193278"/>
            <a:ext cx="4447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X → f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(N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</a:t>
            </a:r>
            <a:r>
              <a:rPr lang="sl-SI" altLang="sl-SI" sz="2000" b="1" baseline="30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,r)        X → f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2 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(N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</a:t>
            </a:r>
            <a:r>
              <a:rPr lang="sl-SI" altLang="sl-SI" sz="2000" b="1" baseline="30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2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,1-r)</a:t>
            </a:r>
          </a:p>
          <a:p>
            <a:pPr eaLnBrk="1" hangingPunct="1"/>
            <a:endParaRPr lang="sl-SI" altLang="sl-SI" sz="2000" b="1">
              <a:solidFill>
                <a:schemeClr val="tx1"/>
              </a:solidFill>
              <a:latin typeface="Copperplate Gothic Light" panose="020E0507020206020404" pitchFamily="34" charset="0"/>
              <a:cs typeface="Courier New" pitchFamily="49" charset="0"/>
            </a:endParaRPr>
          </a:p>
          <a:p>
            <a:pPr eaLnBrk="1" hangingPunct="1"/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X → f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(-N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</a:t>
            </a:r>
            <a:r>
              <a:rPr lang="sl-SI" altLang="sl-SI" sz="2000" b="1" baseline="30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,r)       X → f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2 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(-N</a:t>
            </a:r>
            <a:r>
              <a:rPr lang="sl-SI" altLang="sl-SI" sz="2000" b="1" baseline="-25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</a:t>
            </a:r>
            <a:r>
              <a:rPr lang="sl-SI" altLang="sl-SI" sz="2000" b="1" baseline="3000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2</a:t>
            </a:r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,1-r)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1713249" y="2825103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98824" y="1691628"/>
            <a:ext cx="6030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predpostavimo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obstoj X, razpada v f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in f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2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:</a:t>
            </a: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332374" y="2825103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3962084" y="2834628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4463119" y="2834628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90575" y="4348905"/>
            <a:ext cx="73450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N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: barijonsko </a:t>
            </a:r>
            <a:r>
              <a:rPr lang="sl-SI" altLang="sl-SI" sz="2000" b="1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število;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barijoni     </a:t>
            </a:r>
            <a:r>
              <a:rPr lang="sl-SI" altLang="sl-SI" sz="2000" b="1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    +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                         </a:t>
            </a:r>
            <a:r>
              <a:rPr lang="sl-SI" altLang="sl-SI" sz="2000" b="1" dirty="0" smtClean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                        antibarijoni    -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pri vseh znanih procesih v svetu osnovnih delcev se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N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 ohranja (razpad </a:t>
            </a:r>
            <a:r>
              <a:rPr lang="sl-SI" altLang="sl-SI" sz="2000" i="1" dirty="0">
                <a:solidFill>
                  <a:schemeClr val="tx1"/>
                </a:solidFill>
                <a:latin typeface="Century Gothic" panose="020B0502020202020204" pitchFamily="34" charset="0"/>
                <a:cs typeface="Courier New" pitchFamily="49" charset="0"/>
              </a:rPr>
              <a:t>p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);</a:t>
            </a:r>
          </a:p>
          <a:p>
            <a:pPr eaLnBrk="1" hangingPunct="1"/>
            <a:endParaRPr lang="sl-SI" altLang="sl-SI" sz="2000" b="1" dirty="0">
              <a:solidFill>
                <a:schemeClr val="tx1"/>
              </a:solidFill>
              <a:latin typeface="Copperplate Gothic Light" panose="020E0507020206020404" pitchFamily="34" charset="0"/>
              <a:cs typeface="Courier New" pitchFamily="49" charset="0"/>
            </a:endParaRP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r: relativna pogostost razpadov</a:t>
            </a:r>
          </a:p>
        </p:txBody>
      </p:sp>
      <p:cxnSp>
        <p:nvCxnSpPr>
          <p:cNvPr id="25" name="Straight Connector 20"/>
          <p:cNvCxnSpPr>
            <a:cxnSpLocks noChangeShapeType="1"/>
          </p:cNvCxnSpPr>
          <p:nvPr/>
        </p:nvCxnSpPr>
        <p:spPr bwMode="auto">
          <a:xfrm>
            <a:off x="3311860" y="2924944"/>
            <a:ext cx="1428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1"/>
          <p:cNvCxnSpPr>
            <a:cxnSpLocks noChangeShapeType="1"/>
          </p:cNvCxnSpPr>
          <p:nvPr/>
        </p:nvCxnSpPr>
        <p:spPr bwMode="auto">
          <a:xfrm>
            <a:off x="5760132" y="2924944"/>
            <a:ext cx="1428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8289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6382034" y="4409281"/>
            <a:ext cx="20949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X razpada v f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1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in f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2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, ki imata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različno N</a:t>
            </a:r>
            <a:r>
              <a:rPr lang="sl-SI" altLang="sl-SI" sz="2000" b="1" baseline="-25000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B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  <a:sym typeface="Symbol" pitchFamily="18" charset="2"/>
              </a:rPr>
              <a:t></a:t>
            </a:r>
            <a:endParaRPr lang="sl-SI" altLang="sl-SI" sz="2000" b="1" dirty="0">
              <a:solidFill>
                <a:schemeClr val="tx1"/>
              </a:solidFill>
              <a:latin typeface="Copperplate Gothic Light" panose="020E0507020206020404" pitchFamily="34" charset="0"/>
              <a:cs typeface="Courier New" pitchFamily="49" charset="0"/>
            </a:endParaRPr>
          </a:p>
          <a:p>
            <a:pPr eaLnBrk="1" hangingPunct="1"/>
            <a:r>
              <a:rPr lang="sl-SI" altLang="sl-SI" sz="2000" b="1" dirty="0">
                <a:solidFill>
                  <a:srgbClr val="006600"/>
                </a:solidFill>
                <a:latin typeface="Copperplate Gothic Light" panose="020E0507020206020404" pitchFamily="34" charset="0"/>
                <a:cs typeface="Courier New" pitchFamily="49" charset="0"/>
              </a:rPr>
              <a:t>neohranitev </a:t>
            </a:r>
          </a:p>
          <a:p>
            <a:pPr eaLnBrk="1" hangingPunct="1"/>
            <a:r>
              <a:rPr lang="sl-SI" altLang="sl-SI" sz="2000" b="1" dirty="0">
                <a:solidFill>
                  <a:srgbClr val="006600"/>
                </a:solidFill>
                <a:latin typeface="Copperplate Gothic Light" panose="020E0507020206020404" pitchFamily="34" charset="0"/>
                <a:cs typeface="Courier New" pitchFamily="49" charset="0"/>
              </a:rPr>
              <a:t>barijonskega</a:t>
            </a:r>
          </a:p>
          <a:p>
            <a:pPr eaLnBrk="1" hangingPunct="1"/>
            <a:r>
              <a:rPr lang="sl-SI" altLang="sl-SI" sz="2000" b="1" dirty="0">
                <a:solidFill>
                  <a:srgbClr val="006600"/>
                </a:solidFill>
                <a:latin typeface="Copperplate Gothic Light" panose="020E0507020206020404" pitchFamily="34" charset="0"/>
                <a:cs typeface="Courier New" pitchFamily="49" charset="0"/>
              </a:rPr>
              <a:t>števila</a:t>
            </a: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latin typeface="Copperplate Gothic Light" panose="020E0507020206020404" pitchFamily="34" charset="0"/>
              </a:rPr>
              <a:t>Saharovi </a:t>
            </a:r>
            <a:r>
              <a:rPr lang="sl-SI" sz="2400" b="1" dirty="0">
                <a:latin typeface="Copperplate Gothic Light" panose="020E0507020206020404" pitchFamily="34" charset="0"/>
              </a:rPr>
              <a:t>pogoji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6376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6391559" y="5380831"/>
            <a:ext cx="2038350" cy="971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09884" y="5361781"/>
            <a:ext cx="3343275" cy="369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619409" y="4418806"/>
            <a:ext cx="31258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pogostosti razpadov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X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Arial" pitchFamily="34" charset="0"/>
              </a:rPr>
              <a:t>→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f in X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Arial" pitchFamily="34" charset="0"/>
              </a:rPr>
              <a:t>→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f nista </a:t>
            </a:r>
          </a:p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enaki 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  <a:sym typeface="Symbol" pitchFamily="18" charset="2"/>
              </a:rPr>
              <a:t></a:t>
            </a:r>
            <a:endParaRPr lang="sl-SI" altLang="sl-SI" sz="2000" b="1" dirty="0">
              <a:solidFill>
                <a:schemeClr val="tx1"/>
              </a:solidFill>
              <a:latin typeface="Copperplate Gothic Light" panose="020E0507020206020404" pitchFamily="34" charset="0"/>
              <a:cs typeface="Courier New" pitchFamily="49" charset="0"/>
            </a:endParaRPr>
          </a:p>
          <a:p>
            <a:pPr eaLnBrk="1" hangingPunct="1"/>
            <a:r>
              <a:rPr lang="sl-SI" altLang="sl-SI" sz="2000" b="1" dirty="0">
                <a:solidFill>
                  <a:srgbClr val="006600"/>
                </a:solidFill>
                <a:latin typeface="Copperplate Gothic Light" panose="020E0507020206020404" pitchFamily="34" charset="0"/>
                <a:cs typeface="Courier New" pitchFamily="49" charset="0"/>
              </a:rPr>
              <a:t>kršitev simetrije CP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725772" y="2358231"/>
            <a:ext cx="4733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rPr>
              <a:t>sprememba barijonskega števila:</a:t>
            </a:r>
          </a:p>
        </p:txBody>
      </p: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3364197" y="1208881"/>
            <a:ext cx="4447500" cy="1015663"/>
            <a:chOff x="1709738" y="1558925"/>
            <a:chExt cx="4447137" cy="1015326"/>
          </a:xfrm>
        </p:grpSpPr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709738" y="1558925"/>
              <a:ext cx="4447137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3333CC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rgbClr val="3333CC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rgbClr val="3333CC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rgbClr val="3333CC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rgbClr val="3333CC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3333CC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X → f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1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 (N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B</a:t>
              </a:r>
              <a:r>
                <a:rPr lang="sl-SI" altLang="sl-SI" sz="2000" b="1" baseline="30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1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,r)        X → f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2 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(N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B</a:t>
              </a:r>
              <a:r>
                <a:rPr lang="sl-SI" altLang="sl-SI" sz="2000" b="1" baseline="30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2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,1-r)</a:t>
              </a:r>
            </a:p>
            <a:p>
              <a:pPr eaLnBrk="1" hangingPunct="1"/>
              <a:endParaRPr lang="sl-SI" altLang="sl-SI" sz="2000" b="1">
                <a:solidFill>
                  <a:schemeClr val="tx1"/>
                </a:solidFill>
                <a:latin typeface="Copperplate Gothic Light" panose="020E0507020206020404" pitchFamily="34" charset="0"/>
                <a:cs typeface="Courier New" pitchFamily="49" charset="0"/>
              </a:endParaRPr>
            </a:p>
            <a:p>
              <a:pPr eaLnBrk="1" hangingPunct="1"/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X → f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1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 (-N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B</a:t>
              </a:r>
              <a:r>
                <a:rPr lang="sl-SI" altLang="sl-SI" sz="2000" b="1" baseline="30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1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,r)       X → f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2 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(-N</a:t>
              </a:r>
              <a:r>
                <a:rPr lang="sl-SI" altLang="sl-SI" sz="2000" b="1" baseline="-25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B</a:t>
              </a:r>
              <a:r>
                <a:rPr lang="sl-SI" altLang="sl-SI" sz="2000" b="1" baseline="30000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2</a:t>
              </a:r>
              <a:r>
                <a:rPr lang="sl-SI" altLang="sl-SI" sz="2000" b="1">
                  <a:solidFill>
                    <a:schemeClr val="tx1"/>
                  </a:solidFill>
                  <a:latin typeface="Copperplate Gothic Light" panose="020E0507020206020404" pitchFamily="34" charset="0"/>
                  <a:cs typeface="Courier New" pitchFamily="49" charset="0"/>
                </a:rPr>
                <a:t>,1-r)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781176" y="2190750"/>
              <a:ext cx="212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tx1"/>
                </a:solidFill>
                <a:latin typeface="Copperplate Gothic Light" panose="020E0507020206020404" pitchFamily="34" charset="0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2400301" y="2190750"/>
              <a:ext cx="212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tx1"/>
                </a:solidFill>
                <a:latin typeface="Copperplate Gothic Light" panose="020E0507020206020404" pitchFamily="34" charset="0"/>
              </a:endParaRPr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4026802" y="2210041"/>
              <a:ext cx="212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tx1"/>
                </a:solidFill>
                <a:latin typeface="Copperplate Gothic Light" panose="020E0507020206020404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524128" y="2219807"/>
              <a:ext cx="2127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sl-SI">
                <a:solidFill>
                  <a:schemeClr val="tx1"/>
                </a:solidFill>
                <a:latin typeface="Copperplate Gothic Light" panose="020E0507020206020404" pitchFamily="34" charset="0"/>
              </a:endParaRPr>
            </a:p>
          </p:txBody>
        </p:sp>
        <p:cxnSp>
          <p:nvCxnSpPr>
            <p:cNvPr id="36" name="Straight Connector 20"/>
            <p:cNvCxnSpPr>
              <a:cxnSpLocks noChangeShapeType="1"/>
            </p:cNvCxnSpPr>
            <p:nvPr/>
          </p:nvCxnSpPr>
          <p:spPr bwMode="auto">
            <a:xfrm>
              <a:off x="3385456" y="2302633"/>
              <a:ext cx="142875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21"/>
            <p:cNvCxnSpPr>
              <a:cxnSpLocks noChangeShapeType="1"/>
            </p:cNvCxnSpPr>
            <p:nvPr/>
          </p:nvCxnSpPr>
          <p:spPr bwMode="auto">
            <a:xfrm>
              <a:off x="5833528" y="2266641"/>
              <a:ext cx="142875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10386"/>
              </p:ext>
            </p:extLst>
          </p:nvPr>
        </p:nvGraphicFramePr>
        <p:xfrm>
          <a:off x="782922" y="2829719"/>
          <a:ext cx="71501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81" name="Equation" r:id="rId5" imgW="3035160" imgH="482400" progId="Equation.3">
                  <p:embed/>
                </p:oleObj>
              </mc:Choice>
              <mc:Fallback>
                <p:oleObj name="Equation" r:id="rId5" imgW="303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22" y="2829719"/>
                        <a:ext cx="7150100" cy="1136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Line 29"/>
          <p:cNvSpPr>
            <a:spLocks noChangeShapeType="1"/>
          </p:cNvSpPr>
          <p:nvPr/>
        </p:nvSpPr>
        <p:spPr bwMode="auto">
          <a:xfrm>
            <a:off x="1781173" y="4790281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0" name="Line 29"/>
          <p:cNvSpPr>
            <a:spLocks noChangeShapeType="1"/>
          </p:cNvSpPr>
          <p:nvPr/>
        </p:nvSpPr>
        <p:spPr bwMode="auto">
          <a:xfrm>
            <a:off x="2281521" y="4818557"/>
            <a:ext cx="212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665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latin typeface="Copperplate Gothic Light" panose="020E0507020206020404" pitchFamily="34" charset="0"/>
              </a:rPr>
              <a:t>Kršitev </a:t>
            </a:r>
            <a:r>
              <a:rPr lang="sl-SI" sz="2400" b="1" dirty="0">
                <a:latin typeface="Copperplate Gothic Light" panose="020E0507020206020404" pitchFamily="34" charset="0"/>
              </a:rPr>
              <a:t>simetrije CP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921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5594350" y="2173288"/>
            <a:ext cx="11080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5594350" y="4243388"/>
            <a:ext cx="11080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5594350" y="2173288"/>
            <a:ext cx="0" cy="6524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8921750" y="2173288"/>
            <a:ext cx="0" cy="6524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6702425" y="2173288"/>
            <a:ext cx="11112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5594350" y="2825750"/>
            <a:ext cx="0" cy="579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7813675" y="2173288"/>
            <a:ext cx="11080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8921750" y="2825750"/>
            <a:ext cx="0" cy="579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5594350" y="3405188"/>
            <a:ext cx="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8950325" y="3405188"/>
            <a:ext cx="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>
            <a:off x="6702425" y="4243388"/>
            <a:ext cx="111125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7813675" y="4243388"/>
            <a:ext cx="11080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19063" y="2366963"/>
            <a:ext cx="19954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S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imetrij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a</a:t>
            </a:r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CP:</a:t>
            </a:r>
            <a:endParaRPr lang="en-US" altLang="sl-SI" sz="2000" b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006475" y="2822575"/>
            <a:ext cx="52998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C: </a:t>
            </a:r>
            <a:r>
              <a:rPr lang="en-US" altLang="sl-SI" sz="2000" b="1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konjugacija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altLang="sl-SI" sz="2000" b="1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naboja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 C|B</a:t>
            </a:r>
            <a:r>
              <a:rPr lang="en-US" altLang="sl-SI" sz="2000" b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&gt; = |B</a:t>
            </a:r>
            <a:r>
              <a:rPr lang="en-US" altLang="sl-SI" sz="2000" b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&gt;</a:t>
            </a:r>
          </a:p>
          <a:p>
            <a:pPr eaLnBrk="1" hangingPunct="1"/>
            <a:endParaRPr lang="en-US" altLang="sl-SI" sz="2000" b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eaLnBrk="1" hangingPunct="1"/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P: </a:t>
            </a:r>
            <a:r>
              <a:rPr lang="en-US" altLang="sl-SI" sz="2000" b="1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zrcaljenje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altLang="sl-SI" sz="2000" b="1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prostora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P|B</a:t>
            </a:r>
            <a:r>
              <a:rPr lang="en-US" altLang="sl-SI" sz="2000" b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&gt; = -|B</a:t>
            </a:r>
            <a:r>
              <a:rPr lang="en-US" altLang="sl-SI" sz="2000" b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&gt;</a:t>
            </a:r>
          </a:p>
          <a:p>
            <a:pPr eaLnBrk="1" hangingPunct="1"/>
            <a:endParaRPr lang="en-US" altLang="sl-SI" sz="2000" b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pPr eaLnBrk="1" hangingPunct="1"/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CP: </a:t>
            </a:r>
            <a:r>
              <a:rPr lang="en-US" altLang="sl-SI" sz="2000" b="1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hkratna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</a:t>
            </a:r>
            <a:r>
              <a:rPr lang="en-US" altLang="sl-SI" sz="2000" b="1" dirty="0" err="1">
                <a:solidFill>
                  <a:schemeClr val="tx1"/>
                </a:solidFill>
                <a:latin typeface="Copperplate Gothic Light" panose="020E0507020206020404" pitchFamily="34" charset="0"/>
              </a:rPr>
              <a:t>operacija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 CP|B</a:t>
            </a:r>
            <a:r>
              <a:rPr lang="en-US" altLang="sl-SI" sz="2000" b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&gt; = -|B</a:t>
            </a:r>
            <a:r>
              <a:rPr lang="en-US" altLang="sl-SI" sz="2000" b="1" baseline="30000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0</a:t>
            </a:r>
            <a:r>
              <a:rPr lang="en-US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&gt;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520913" y="2885621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15950" y="977591"/>
            <a:ext cx="1481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Mezoni B:</a:t>
            </a:r>
            <a:endParaRPr lang="en-US" altLang="sl-SI" sz="2000" b="1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5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74959"/>
              </p:ext>
            </p:extLst>
          </p:nvPr>
        </p:nvGraphicFramePr>
        <p:xfrm>
          <a:off x="3867150" y="860425"/>
          <a:ext cx="4829175" cy="1509713"/>
        </p:xfrm>
        <a:graphic>
          <a:graphicData uri="http://schemas.openxmlformats.org/drawingml/2006/table">
            <a:tbl>
              <a:tblPr/>
              <a:tblGrid>
                <a:gridCol w="819332"/>
                <a:gridCol w="1158459"/>
                <a:gridCol w="1197799"/>
                <a:gridCol w="1653585"/>
              </a:tblGrid>
              <a:tr h="64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mezon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sestava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masa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(GeV/c</a:t>
                      </a:r>
                      <a:r>
                        <a:rPr kumimoji="0" lang="sl-SI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2</a:t>
                      </a: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življenjski čas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B</a:t>
                      </a:r>
                      <a:r>
                        <a:rPr kumimoji="0" lang="sl-SI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0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bd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5.28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1.54 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B</a:t>
                      </a:r>
                      <a:r>
                        <a:rPr kumimoji="0" lang="sl-SI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+</a:t>
                      </a: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bu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5.28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pperplate Gothic Light" panose="020E0507020206020404" pitchFamily="34" charset="0"/>
                        </a:rPr>
                        <a:t>1.67 ps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pperplate Gothic Light" panose="020E05070202060204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Line 66"/>
          <p:cNvSpPr>
            <a:spLocks noChangeShapeType="1"/>
          </p:cNvSpPr>
          <p:nvPr/>
        </p:nvSpPr>
        <p:spPr bwMode="auto">
          <a:xfrm>
            <a:off x="4754563" y="1563688"/>
            <a:ext cx="106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54" name="Line 66"/>
          <p:cNvSpPr>
            <a:spLocks noChangeShapeType="1"/>
          </p:cNvSpPr>
          <p:nvPr/>
        </p:nvSpPr>
        <p:spPr bwMode="auto">
          <a:xfrm>
            <a:off x="4754563" y="1973263"/>
            <a:ext cx="106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5692775" y="4096162"/>
            <a:ext cx="196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56" name="TextBox 31"/>
          <p:cNvSpPr txBox="1">
            <a:spLocks noChangeArrowheads="1"/>
          </p:cNvSpPr>
          <p:nvPr/>
        </p:nvSpPr>
        <p:spPr bwMode="auto">
          <a:xfrm>
            <a:off x="615950" y="4568825"/>
            <a:ext cx="1182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b="1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Primer:</a:t>
            </a:r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677863" y="5323562"/>
            <a:ext cx="259766" cy="519351"/>
          </a:xfrm>
          <a:prstGeom prst="ellipse">
            <a:avLst/>
          </a:prstGeom>
          <a:solidFill>
            <a:srgbClr val="339966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77863" y="53530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Courier New" pitchFamily="49" charset="0"/>
              </a:rPr>
              <a:t>B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2749550" y="47894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Courier New" pitchFamily="49" charset="0"/>
              </a:rPr>
              <a:t>K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60" name="AutoShape 18"/>
          <p:cNvSpPr>
            <a:spLocks noChangeArrowheads="1"/>
          </p:cNvSpPr>
          <p:nvPr/>
        </p:nvSpPr>
        <p:spPr bwMode="auto">
          <a:xfrm>
            <a:off x="1356698" y="5352757"/>
            <a:ext cx="488445" cy="487482"/>
          </a:xfrm>
          <a:prstGeom prst="rightArrow">
            <a:avLst>
              <a:gd name="adj1" fmla="val 14390"/>
              <a:gd name="adj2" fmla="val 56593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</a:endParaRPr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 flipV="1">
            <a:off x="2201863" y="5148263"/>
            <a:ext cx="593725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2201863" y="5575300"/>
            <a:ext cx="898525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2201863" y="5697538"/>
            <a:ext cx="320675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3113088" y="553085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65" name="Oval 25"/>
          <p:cNvSpPr>
            <a:spLocks noChangeArrowheads="1"/>
          </p:cNvSpPr>
          <p:nvPr/>
        </p:nvSpPr>
        <p:spPr bwMode="auto">
          <a:xfrm>
            <a:off x="8189913" y="5306099"/>
            <a:ext cx="259766" cy="519351"/>
          </a:xfrm>
          <a:prstGeom prst="ellipse">
            <a:avLst/>
          </a:prstGeom>
          <a:solidFill>
            <a:srgbClr val="339966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</a:endParaRPr>
          </a:p>
        </p:txBody>
      </p:sp>
      <p:sp>
        <p:nvSpPr>
          <p:cNvPr id="66" name="Text Box 26"/>
          <p:cNvSpPr txBox="1">
            <a:spLocks noChangeArrowheads="1"/>
          </p:cNvSpPr>
          <p:nvPr/>
        </p:nvSpPr>
        <p:spPr bwMode="auto">
          <a:xfrm>
            <a:off x="8189913" y="5335588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Courier New" pitchFamily="49" charset="0"/>
              </a:rPr>
              <a:t>B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68" name="Line 28"/>
          <p:cNvSpPr>
            <a:spLocks noChangeShapeType="1"/>
          </p:cNvSpPr>
          <p:nvPr/>
        </p:nvSpPr>
        <p:spPr bwMode="auto">
          <a:xfrm flipH="1">
            <a:off x="6602413" y="5630863"/>
            <a:ext cx="593725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69" name="Line 29"/>
          <p:cNvSpPr>
            <a:spLocks noChangeShapeType="1"/>
          </p:cNvSpPr>
          <p:nvPr/>
        </p:nvSpPr>
        <p:spPr bwMode="auto">
          <a:xfrm flipH="1" flipV="1">
            <a:off x="6267450" y="5356225"/>
            <a:ext cx="898525" cy="182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 flipH="1" flipV="1">
            <a:off x="6832600" y="5068888"/>
            <a:ext cx="320675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sl-SI">
              <a:solidFill>
                <a:schemeClr val="tx1"/>
              </a:solidFill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5865813" y="51133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6402388" y="47640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6115050" y="57451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>
                <a:solidFill>
                  <a:schemeClr val="tx1"/>
                </a:solidFill>
                <a:latin typeface="Courier New" pitchFamily="49" charset="0"/>
              </a:rPr>
              <a:t>K</a:t>
            </a:r>
            <a:r>
              <a:rPr lang="en-US" altLang="sl-SI" sz="2400" b="1" baseline="30000">
                <a:solidFill>
                  <a:schemeClr val="tx1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74" name="AutoShape 34"/>
          <p:cNvSpPr>
            <a:spLocks noChangeArrowheads="1"/>
          </p:cNvSpPr>
          <p:nvPr/>
        </p:nvSpPr>
        <p:spPr bwMode="auto">
          <a:xfrm>
            <a:off x="3879850" y="5123140"/>
            <a:ext cx="1812925" cy="369332"/>
          </a:xfrm>
          <a:prstGeom prst="curvedDownArrow">
            <a:avLst>
              <a:gd name="adj1" fmla="val 64338"/>
              <a:gd name="adj2" fmla="val 128676"/>
              <a:gd name="adj3" fmla="val 33333"/>
            </a:avLst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</a:endParaRP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4365625" y="556577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800" b="1">
                <a:solidFill>
                  <a:schemeClr val="tx1"/>
                </a:solidFill>
                <a:latin typeface="Courier New" pitchFamily="49" charset="0"/>
              </a:rPr>
              <a:t>CP</a:t>
            </a: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2500313" y="587851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sl-SI" sz="2400" b="1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altLang="sl-SI" sz="2400" b="1" baseline="30000" dirty="0">
                <a:solidFill>
                  <a:schemeClr val="tx1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 flipH="1">
            <a:off x="7411134" y="5339496"/>
            <a:ext cx="488445" cy="487482"/>
          </a:xfrm>
          <a:prstGeom prst="rightArrow">
            <a:avLst>
              <a:gd name="adj1" fmla="val 14390"/>
              <a:gd name="adj2" fmla="val 56593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sl-SI" altLang="sl-SI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212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latin typeface="Copperplate Gothic Light" panose="020E0507020206020404" pitchFamily="34" charset="0"/>
              </a:rPr>
              <a:t>Vesolje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36485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137" y="1018572"/>
            <a:ext cx="299114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Vesolje: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5% navadne snovi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25% temne snovi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70% temne energije 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33" y="486889"/>
            <a:ext cx="3301339" cy="2476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05" y="3141023"/>
            <a:ext cx="3108367" cy="3108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" y="2597728"/>
            <a:ext cx="3841667" cy="38416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3051958" y="795647"/>
            <a:ext cx="1757548" cy="72439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051958" y="1852551"/>
            <a:ext cx="2033647" cy="128847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2" idx="2"/>
          </p:cNvCxnSpPr>
          <p:nvPr/>
        </p:nvCxnSpPr>
        <p:spPr bwMode="auto">
          <a:xfrm>
            <a:off x="1981707" y="2249678"/>
            <a:ext cx="0" cy="3480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085605" y="610981"/>
            <a:ext cx="2648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zvezde, planeti, plin, ...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08732" y="5466193"/>
            <a:ext cx="3262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gravitacijski učinki temne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snovi, gravitacijsko lečenje</a:t>
            </a:r>
            <a:endParaRPr lang="sl-SI" sz="1600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6137" y="2602177"/>
            <a:ext cx="3966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potrebna za razlago pospešenega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širjenja vesolja;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izmerjeno s pomočjo svetlobe 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oddaljenih zvezd, primerjane s </a:t>
            </a:r>
          </a:p>
          <a:p>
            <a:r>
              <a:rPr lang="sl-SI" sz="1600" dirty="0" smtClean="0">
                <a:solidFill>
                  <a:schemeClr val="bg1"/>
                </a:solidFill>
                <a:latin typeface="Copperplate Gothic Light" panose="020E0507020206020404" pitchFamily="34" charset="0"/>
              </a:rPr>
              <a:t>svetlobo supernov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37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Prolog</a:t>
            </a:r>
            <a:endParaRPr lang="en-US" sz="2400" dirty="0" smtClean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5807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1055914" y="1393371"/>
            <a:ext cx="6596743" cy="407125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13514" y="12954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delci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4086" y="48777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anti-delci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737830">
            <a:off x="2631662" y="3145970"/>
            <a:ext cx="304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Znanstveno vprašanje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335" y="2388602"/>
            <a:ext cx="1631666" cy="3920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2" y="502586"/>
            <a:ext cx="2340747" cy="3772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675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alt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Osnovni </a:t>
            </a:r>
            <a:r>
              <a:rPr lang="sl-SI" alt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delci</a:t>
            </a:r>
            <a:r>
              <a:rPr lang="sl-SI" sz="2400" dirty="0" smtClean="0">
                <a:latin typeface="Copperplate Gothic Light" panose="020E0507020206020404" pitchFamily="34" charset="0"/>
              </a:rPr>
              <a:t>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3372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1071265"/>
            <a:ext cx="4946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Kaj so osnovni delci: </a:t>
            </a:r>
            <a:r>
              <a:rPr lang="sl-SI" altLang="sl-SI" b="1" dirty="0">
                <a:latin typeface="Copperplate Gothic Light" panose="020E0507020206020404" pitchFamily="34" charset="0"/>
              </a:rPr>
              <a:t>n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ekaj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zgodovine</a:t>
            </a:r>
            <a:endParaRPr lang="en-US" altLang="sl-SI" b="1" dirty="0">
              <a:latin typeface="Copperplate Gothic Light" panose="020E0507020206020404" pitchFamily="34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0" y="1772416"/>
            <a:ext cx="7913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 err="1">
                <a:latin typeface="Copperplate Gothic Light" panose="020E0507020206020404" pitchFamily="34" charset="0"/>
              </a:rPr>
              <a:t>Pojem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osnovnih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delcev</a:t>
            </a:r>
            <a:r>
              <a:rPr lang="en-US" altLang="sl-SI" b="1" dirty="0">
                <a:latin typeface="Copperplate Gothic Light" panose="020E0507020206020404" pitchFamily="34" charset="0"/>
              </a:rPr>
              <a:t> se je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spreminjal</a:t>
            </a:r>
            <a:r>
              <a:rPr lang="en-US" altLang="sl-SI" b="1" dirty="0">
                <a:latin typeface="Copperplate Gothic Light" panose="020E0507020206020404" pitchFamily="34" charset="0"/>
              </a:rPr>
              <a:t> v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toku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zgodovine</a:t>
            </a:r>
            <a:r>
              <a:rPr lang="en-US" altLang="sl-SI" b="1" dirty="0">
                <a:latin typeface="Copperplate Gothic Light" panose="020E0507020206020404" pitchFamily="34" charset="0"/>
              </a:rPr>
              <a:t>, </a:t>
            </a:r>
          </a:p>
          <a:p>
            <a:r>
              <a:rPr lang="en-US" altLang="sl-SI" b="1" dirty="0" err="1">
                <a:latin typeface="Copperplate Gothic Light" panose="020E0507020206020404" pitchFamily="34" charset="0"/>
              </a:rPr>
              <a:t>skladno</a:t>
            </a:r>
            <a:r>
              <a:rPr lang="en-US" altLang="sl-SI" b="1" dirty="0">
                <a:latin typeface="Copperplate Gothic Light" panose="020E0507020206020404" pitchFamily="34" charset="0"/>
              </a:rPr>
              <a:t> s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človeškim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dojemanjem</a:t>
            </a:r>
            <a:r>
              <a:rPr lang="en-US" altLang="sl-SI" b="1" dirty="0">
                <a:latin typeface="Copperplate Gothic Light" panose="020E0507020206020404" pitchFamily="34" charset="0"/>
              </a:rPr>
              <a:t>,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kasneje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opazovanjem</a:t>
            </a:r>
            <a:r>
              <a:rPr lang="en-US" altLang="sl-SI" b="1" dirty="0">
                <a:latin typeface="Copperplate Gothic Light" panose="020E0507020206020404" pitchFamily="34" charset="0"/>
              </a:rPr>
              <a:t>,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sveta</a:t>
            </a:r>
            <a:r>
              <a:rPr lang="en-US" altLang="sl-SI" b="1" dirty="0">
                <a:latin typeface="Copperplate Gothic Light" panose="020E0507020206020404" pitchFamily="34" charset="0"/>
              </a:rPr>
              <a:t>.</a:t>
            </a:r>
          </a:p>
        </p:txBody>
      </p:sp>
      <p:pic>
        <p:nvPicPr>
          <p:cNvPr id="33" name="Picture 6" descr="4elem_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5265"/>
            <a:ext cx="25908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124200" y="2665044"/>
            <a:ext cx="55422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 err="1">
                <a:latin typeface="Copperplate Gothic Light" panose="020E0507020206020404" pitchFamily="34" charset="0"/>
              </a:rPr>
              <a:t>Stari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Grki</a:t>
            </a:r>
            <a:r>
              <a:rPr lang="en-US" altLang="sl-SI" b="1" dirty="0">
                <a:latin typeface="Copperplate Gothic Light" panose="020E0507020206020404" pitchFamily="34" charset="0"/>
              </a:rPr>
              <a:t> so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verjeli</a:t>
            </a:r>
            <a:r>
              <a:rPr lang="en-US" altLang="sl-SI" b="1" dirty="0">
                <a:latin typeface="Copperplate Gothic Light" panose="020E0507020206020404" pitchFamily="34" charset="0"/>
              </a:rPr>
              <a:t>, da je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svet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sestavljen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</a:p>
          <a:p>
            <a:r>
              <a:rPr lang="en-US" altLang="sl-SI" b="1" dirty="0" err="1">
                <a:latin typeface="Copperplate Gothic Light" panose="020E0507020206020404" pitchFamily="34" charset="0"/>
              </a:rPr>
              <a:t>iz</a:t>
            </a:r>
            <a:r>
              <a:rPr lang="en-US" altLang="sl-SI" b="1" dirty="0">
                <a:latin typeface="Copperplate Gothic Light" panose="020E0507020206020404" pitchFamily="34" charset="0"/>
              </a:rPr>
              <a:t> 4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osnovnih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elementov</a:t>
            </a:r>
            <a:r>
              <a:rPr lang="en-US" altLang="sl-SI" b="1" dirty="0">
                <a:latin typeface="Copperplate Gothic Light" panose="020E0507020206020404" pitchFamily="34" charset="0"/>
              </a:rPr>
              <a:t>: </a:t>
            </a:r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zraka</a:t>
            </a:r>
            <a:r>
              <a:rPr lang="en-US" altLang="sl-SI" b="1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, </a:t>
            </a:r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ognja</a:t>
            </a:r>
            <a:r>
              <a:rPr lang="en-US" altLang="sl-SI" b="1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, </a:t>
            </a:r>
          </a:p>
          <a:p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vode</a:t>
            </a:r>
            <a:r>
              <a:rPr lang="en-US" altLang="sl-SI" b="1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 in </a:t>
            </a:r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zemlje</a:t>
            </a:r>
            <a:r>
              <a:rPr lang="en-US" altLang="sl-SI" b="1" dirty="0">
                <a:latin typeface="Copperplate Gothic Light" panose="020E0507020206020404" pitchFamily="34" charset="0"/>
              </a:rPr>
              <a:t>.</a:t>
            </a:r>
          </a:p>
        </p:txBody>
      </p:sp>
      <p:pic>
        <p:nvPicPr>
          <p:cNvPr id="35" name="Picture 8" descr="Democri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86" y="3929743"/>
            <a:ext cx="1990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92088" y="4992469"/>
            <a:ext cx="5542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 err="1">
                <a:latin typeface="Copperplate Gothic Light" panose="020E0507020206020404" pitchFamily="34" charset="0"/>
              </a:rPr>
              <a:t>Demokrit</a:t>
            </a:r>
            <a:r>
              <a:rPr lang="en-US" altLang="sl-SI" b="1" dirty="0">
                <a:latin typeface="Copperplate Gothic Light" panose="020E0507020206020404" pitchFamily="34" charset="0"/>
              </a:rPr>
              <a:t>, 4.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stol</a:t>
            </a:r>
            <a:r>
              <a:rPr lang="en-US" altLang="sl-SI" b="1" dirty="0">
                <a:latin typeface="Copperplate Gothic Light" panose="020E0507020206020404" pitchFamily="34" charset="0"/>
              </a:rPr>
              <a:t>.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p.n.š</a:t>
            </a:r>
            <a:r>
              <a:rPr lang="en-US" altLang="sl-SI" b="1" dirty="0">
                <a:latin typeface="Copperplate Gothic Light" panose="020E0507020206020404" pitchFamily="34" charset="0"/>
              </a:rPr>
              <a:t>.: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svet</a:t>
            </a:r>
            <a:r>
              <a:rPr lang="en-US" altLang="sl-SI" b="1" dirty="0">
                <a:latin typeface="Copperplate Gothic Light" panose="020E0507020206020404" pitchFamily="34" charset="0"/>
              </a:rPr>
              <a:t> je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sestavljen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</a:p>
          <a:p>
            <a:r>
              <a:rPr lang="en-US" altLang="sl-SI" b="1" dirty="0" err="1">
                <a:latin typeface="Copperplate Gothic Light" panose="020E0507020206020404" pitchFamily="34" charset="0"/>
              </a:rPr>
              <a:t>iz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najmanjših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nedeljivih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delov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– </a:t>
            </a:r>
            <a:r>
              <a:rPr lang="en-US" altLang="sl-SI" b="1" dirty="0" err="1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atomov</a:t>
            </a:r>
            <a:r>
              <a:rPr lang="sl-SI" altLang="sl-SI" b="1" dirty="0" smtClean="0">
                <a:latin typeface="Copperplate Gothic Light" panose="020E0507020206020404" pitchFamily="34" charset="0"/>
              </a:rPr>
              <a:t>.</a:t>
            </a:r>
            <a:endParaRPr lang="en-US" altLang="sl-SI" b="1" dirty="0">
              <a:latin typeface="Copperplate Gothic Light" panose="020E05070202060204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28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alt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Osnovni delci</a:t>
            </a:r>
            <a:r>
              <a:rPr lang="sl-SI" sz="2400" dirty="0">
                <a:latin typeface="Copperplate Gothic Light" panose="020E0507020206020404" pitchFamily="34" charset="0"/>
              </a:rPr>
              <a:t>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77964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1164806"/>
            <a:ext cx="62127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>
                <a:latin typeface="Copperplate Gothic Light" panose="020E0507020206020404" pitchFamily="34" charset="0"/>
              </a:rPr>
              <a:t>D.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Mendeljejev</a:t>
            </a:r>
            <a:r>
              <a:rPr lang="en-US" altLang="sl-SI" b="1" dirty="0">
                <a:latin typeface="Copperplate Gothic Light" panose="020E0507020206020404" pitchFamily="34" charset="0"/>
              </a:rPr>
              <a:t>, 1869: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periodni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sistem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elementov</a:t>
            </a:r>
            <a:endParaRPr lang="en-US" altLang="sl-SI" b="1" dirty="0">
              <a:solidFill>
                <a:srgbClr val="006600"/>
              </a:solidFill>
              <a:latin typeface="Copperplate Gothic Light" panose="020E0507020206020404" pitchFamily="34" charset="0"/>
            </a:endParaRPr>
          </a:p>
          <a:p>
            <a:endParaRPr lang="en-US" altLang="sl-SI" b="1" dirty="0">
              <a:latin typeface="Copperplate Gothic Light" panose="020E0507020206020404" pitchFamily="34" charset="0"/>
            </a:endParaRPr>
          </a:p>
          <a:p>
            <a:r>
              <a:rPr lang="en-US" altLang="sl-SI" b="1" dirty="0" smtClean="0">
                <a:latin typeface="Copperplate Gothic Light" panose="020E0507020206020404" pitchFamily="34" charset="0"/>
              </a:rPr>
              <a:t>J</a:t>
            </a:r>
            <a:r>
              <a:rPr lang="sl-SI" altLang="sl-SI" b="1" dirty="0" smtClean="0">
                <a:latin typeface="Copperplate Gothic Light" panose="020E0507020206020404" pitchFamily="34" charset="0"/>
              </a:rPr>
              <a:t>.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J</a:t>
            </a:r>
            <a:r>
              <a:rPr lang="en-US" altLang="sl-SI" b="1" dirty="0">
                <a:latin typeface="Copperplate Gothic Light" panose="020E0507020206020404" pitchFamily="34" charset="0"/>
              </a:rPr>
              <a:t>. Thompson, 1897: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odkritje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elektrona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(</a:t>
            </a:r>
            <a:r>
              <a:rPr lang="en-US" altLang="sl-SI" i="1" dirty="0" smtClean="0">
                <a:latin typeface="Century Gothic" panose="020B0502020202020204" pitchFamily="34" charset="0"/>
              </a:rPr>
              <a:t>e</a:t>
            </a:r>
            <a:r>
              <a:rPr lang="sl-SI" altLang="sl-SI" i="1" dirty="0" smtClean="0">
                <a:latin typeface="+mn-lt"/>
              </a:rPr>
              <a:t> 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-)</a:t>
            </a:r>
            <a:endParaRPr lang="en-US" altLang="sl-SI" b="1" dirty="0">
              <a:latin typeface="Copperplate Gothic Light" panose="020E0507020206020404" pitchFamily="34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219200" y="2121932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7200" y="2819400"/>
            <a:ext cx="42049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>
                <a:latin typeface="Copperplate Gothic Light" panose="020E0507020206020404" pitchFamily="34" charset="0"/>
              </a:rPr>
              <a:t>Ernest Rutherford, 1911:</a:t>
            </a:r>
          </a:p>
          <a:p>
            <a:r>
              <a:rPr lang="en-US" altLang="sl-SI" b="1" dirty="0" err="1">
                <a:latin typeface="Copperplate Gothic Light" panose="020E0507020206020404" pitchFamily="34" charset="0"/>
              </a:rPr>
              <a:t>Pojasni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sestavo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atoma</a:t>
            </a:r>
            <a:r>
              <a:rPr lang="en-US" altLang="sl-SI" b="1" dirty="0">
                <a:latin typeface="Copperplate Gothic Light" panose="020E0507020206020404" pitchFamily="34" charset="0"/>
              </a:rPr>
              <a:t> z </a:t>
            </a:r>
            <a:r>
              <a:rPr lang="en-US" altLang="sl-SI" b="1" dirty="0" err="1">
                <a:solidFill>
                  <a:srgbClr val="006600"/>
                </a:solidFill>
                <a:latin typeface="Copperplate Gothic Light" panose="020E0507020206020404" pitchFamily="34" charset="0"/>
              </a:rPr>
              <a:t>jedrom</a:t>
            </a:r>
            <a:r>
              <a:rPr lang="en-US" altLang="sl-SI" b="1" dirty="0">
                <a:latin typeface="Copperplate Gothic Light" panose="020E0507020206020404" pitchFamily="34" charset="0"/>
              </a:rPr>
              <a:t>:</a:t>
            </a:r>
          </a:p>
          <a:p>
            <a:r>
              <a:rPr lang="en-US" altLang="sl-SI" b="1" dirty="0">
                <a:latin typeface="Copperplate Gothic Light" panose="020E0507020206020404" pitchFamily="34" charset="0"/>
              </a:rPr>
              <a:t>“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Kot</a:t>
            </a:r>
            <a:r>
              <a:rPr lang="en-US" altLang="sl-SI" b="1" dirty="0">
                <a:latin typeface="Copperplate Gothic Light" panose="020E0507020206020404" pitchFamily="34" charset="0"/>
              </a:rPr>
              <a:t> bi z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granato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streljal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na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</a:p>
          <a:p>
            <a:r>
              <a:rPr lang="en-US" altLang="sl-SI" b="1" dirty="0" err="1">
                <a:latin typeface="Copperplate Gothic Light" panose="020E0507020206020404" pitchFamily="34" charset="0"/>
              </a:rPr>
              <a:t>kos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papirja</a:t>
            </a:r>
            <a:r>
              <a:rPr lang="en-US" altLang="sl-SI" b="1" dirty="0">
                <a:latin typeface="Copperplate Gothic Light" panose="020E0507020206020404" pitchFamily="34" charset="0"/>
              </a:rPr>
              <a:t>, pa bi se ta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odbila</a:t>
            </a:r>
            <a:r>
              <a:rPr lang="en-US" altLang="sl-SI" b="1" dirty="0">
                <a:latin typeface="Copperplate Gothic Light" panose="020E0507020206020404" pitchFamily="34" charset="0"/>
              </a:rPr>
              <a:t>…!”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366743" y="2203966"/>
            <a:ext cx="1192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 err="1">
                <a:latin typeface="Copperplate Gothic Light" panose="020E0507020206020404" pitchFamily="34" charset="0"/>
              </a:rPr>
              <a:t>študent</a:t>
            </a:r>
            <a:endParaRPr lang="en-US" altLang="sl-SI" b="1" dirty="0">
              <a:latin typeface="Copperplate Gothic Light" panose="020E0507020206020404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28418" y="5105400"/>
            <a:ext cx="3469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>
                <a:latin typeface="Copperplate Gothic Light" panose="020E0507020206020404" pitchFamily="34" charset="0"/>
              </a:rPr>
              <a:t>Geiger, Marsden: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opravita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</a:p>
          <a:p>
            <a:r>
              <a:rPr lang="en-US" altLang="sl-SI" b="1" dirty="0" err="1">
                <a:latin typeface="Copperplate Gothic Light" panose="020E0507020206020404" pitchFamily="34" charset="0"/>
              </a:rPr>
              <a:t>eksperimentalno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delo</a:t>
            </a:r>
            <a:endParaRPr lang="en-US" altLang="sl-SI" b="1" dirty="0">
              <a:latin typeface="Copperplate Gothic Light" panose="020E0507020206020404" pitchFamily="34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28600" y="41910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62000" y="4267200"/>
            <a:ext cx="1321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>
                <a:latin typeface="Copperplate Gothic Light" panose="020E0507020206020404" pitchFamily="34" charset="0"/>
              </a:rPr>
              <a:t>študenta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H="1">
            <a:off x="2286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228600" y="2971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24" name="Picture 18" descr="rutherfor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9" y="1626471"/>
            <a:ext cx="3174294" cy="415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9"/>
          <p:cNvSpPr>
            <a:spLocks noChangeShapeType="1"/>
          </p:cNvSpPr>
          <p:nvPr/>
        </p:nvSpPr>
        <p:spPr bwMode="auto">
          <a:xfrm flipH="1">
            <a:off x="8343900" y="2432175"/>
            <a:ext cx="228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822217" y="5734600"/>
            <a:ext cx="4234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>
                <a:latin typeface="Copperplate Gothic Light" panose="020E0507020206020404" pitchFamily="34" charset="0"/>
              </a:rPr>
              <a:t>E. Rutherford: </a:t>
            </a:r>
            <a:endParaRPr lang="sl-SI" altLang="sl-SI" b="1" dirty="0" smtClean="0">
              <a:latin typeface="Copperplate Gothic Light" panose="020E0507020206020404" pitchFamily="34" charset="0"/>
            </a:endParaRPr>
          </a:p>
          <a:p>
            <a:r>
              <a:rPr lang="en-US" altLang="sl-SI" b="1" dirty="0" smtClean="0">
                <a:latin typeface="Copperplate Gothic Light" panose="020E0507020206020404" pitchFamily="34" charset="0"/>
              </a:rPr>
              <a:t>“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Znanost</a:t>
            </a:r>
            <a:r>
              <a:rPr lang="en-US" altLang="sl-SI" b="1" dirty="0">
                <a:latin typeface="Copperplate Gothic Light" panose="020E0507020206020404" pitchFamily="34" charset="0"/>
              </a:rPr>
              <a:t> je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fizika</a:t>
            </a:r>
            <a:r>
              <a:rPr lang="en-US" altLang="sl-SI" b="1" dirty="0">
                <a:latin typeface="Copperplate Gothic Light" panose="020E0507020206020404" pitchFamily="34" charset="0"/>
              </a:rPr>
              <a:t>, </a:t>
            </a:r>
            <a:r>
              <a:rPr lang="en-US" altLang="sl-SI" b="1" dirty="0" err="1" smtClean="0">
                <a:latin typeface="Copperplate Gothic Light" panose="020E0507020206020404" pitchFamily="34" charset="0"/>
              </a:rPr>
              <a:t>vse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 smtClean="0">
                <a:latin typeface="Copperplate Gothic Light" panose="020E0507020206020404" pitchFamily="34" charset="0"/>
              </a:rPr>
              <a:t>ostalo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>
                <a:latin typeface="Copperplate Gothic Light" panose="020E0507020206020404" pitchFamily="34" charset="0"/>
              </a:rPr>
              <a:t>je </a:t>
            </a:r>
            <a:endParaRPr lang="sl-SI" altLang="sl-SI" b="1" dirty="0" smtClean="0">
              <a:latin typeface="Copperplate Gothic Light" panose="020E0507020206020404" pitchFamily="34" charset="0"/>
            </a:endParaRPr>
          </a:p>
          <a:p>
            <a:r>
              <a:rPr lang="en-US" altLang="sl-SI" b="1" dirty="0" err="1" smtClean="0">
                <a:latin typeface="Copperplate Gothic Light" panose="020E0507020206020404" pitchFamily="34" charset="0"/>
              </a:rPr>
              <a:t>navadno</a:t>
            </a:r>
            <a:r>
              <a:rPr lang="en-US" altLang="sl-SI" b="1" dirty="0" smtClean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zbiranje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 smtClean="0">
                <a:latin typeface="Copperplate Gothic Light" panose="020E0507020206020404" pitchFamily="34" charset="0"/>
              </a:rPr>
              <a:t>znamk</a:t>
            </a:r>
            <a:r>
              <a:rPr lang="en-US" altLang="sl-SI" b="1" dirty="0">
                <a:latin typeface="Copperplate Gothic Light" panose="020E0507020206020404" pitchFamily="34" charset="0"/>
              </a:rPr>
              <a:t>.”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-1" y="775970"/>
            <a:ext cx="4946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l-SI" altLang="sl-SI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Kaj so osnovni delci: </a:t>
            </a:r>
            <a:r>
              <a:rPr lang="sl-SI" altLang="sl-SI" b="1" dirty="0">
                <a:latin typeface="Copperplate Gothic Light" panose="020E0507020206020404" pitchFamily="34" charset="0"/>
              </a:rPr>
              <a:t>n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ekaj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zgodovine</a:t>
            </a:r>
            <a:endParaRPr lang="en-US" altLang="sl-SI" b="1" dirty="0"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1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/>
      <p:bldP spid="20" grpId="0" animBg="1"/>
      <p:bldP spid="21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alt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Osnovni delci</a:t>
            </a:r>
            <a:r>
              <a:rPr lang="sl-SI" sz="2400" dirty="0">
                <a:latin typeface="Copperplate Gothic Light" panose="020E0507020206020404" pitchFamily="34" charset="0"/>
              </a:rPr>
              <a:t> 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83140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0" y="838200"/>
            <a:ext cx="3834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sl-SI" b="1" dirty="0" err="1">
                <a:latin typeface="Copperplate Gothic Light" panose="020E0507020206020404" pitchFamily="34" charset="0"/>
              </a:rPr>
              <a:t>Svet</a:t>
            </a:r>
            <a:r>
              <a:rPr lang="en-US" altLang="sl-SI" b="1" dirty="0">
                <a:latin typeface="Copperplate Gothic Light" panose="020E0507020206020404" pitchFamily="34" charset="0"/>
              </a:rPr>
              <a:t>,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kot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ga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vidimo</a:t>
            </a:r>
            <a:r>
              <a:rPr lang="en-US" altLang="sl-SI" b="1" dirty="0">
                <a:latin typeface="Copperplate Gothic Light" panose="020E0507020206020404" pitchFamily="34" charset="0"/>
              </a:rPr>
              <a:t> </a:t>
            </a:r>
            <a:r>
              <a:rPr lang="en-US" altLang="sl-SI" b="1" dirty="0" err="1">
                <a:latin typeface="Copperplate Gothic Light" panose="020E0507020206020404" pitchFamily="34" charset="0"/>
              </a:rPr>
              <a:t>dandanes</a:t>
            </a:r>
            <a:r>
              <a:rPr lang="en-US" altLang="sl-SI" b="1" dirty="0">
                <a:latin typeface="Copperplate Gothic Light" panose="020E0507020206020404" pitchFamily="34" charset="0"/>
              </a:rPr>
              <a:t>:</a:t>
            </a:r>
          </a:p>
        </p:txBody>
      </p:sp>
      <p:pic>
        <p:nvPicPr>
          <p:cNvPr id="34" name="Picture 11" descr="sc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295400"/>
            <a:ext cx="7139668" cy="52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440191" y="2805551"/>
            <a:ext cx="8153400" cy="1265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l-SI" altLang="sl-SI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533400" y="3962400"/>
            <a:ext cx="8153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l-SI" altLang="sl-SI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53924" y="4762017"/>
            <a:ext cx="8153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sl-SI" alt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92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Simetrija CP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1712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514005"/>
            <a:ext cx="22653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  </a:t>
            </a: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Razvoj vesolja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688" y="1171453"/>
            <a:ext cx="34486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Skoraj vsi delci in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anti-delci v zgodnjem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vesolju so se anihilirali v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sevanje</a:t>
            </a:r>
          </a:p>
          <a:p>
            <a:endParaRPr lang="sl-SI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To se je zgodilo v prvih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300.000 letih obstoja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vesolja</a:t>
            </a:r>
            <a:endParaRPr lang="en-US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Vesolje je danes staro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okoli 15.000.000.000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let!</a:t>
            </a:r>
          </a:p>
        </p:txBody>
      </p:sp>
      <p:pic>
        <p:nvPicPr>
          <p:cNvPr id="13" name="Picture 12" descr="2002.9.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723" y="801665"/>
            <a:ext cx="3871169" cy="551771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2286000" y="2179529"/>
            <a:ext cx="2711885" cy="1215024"/>
          </a:xfrm>
          <a:prstGeom prst="straightConnector1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628351" y="551145"/>
            <a:ext cx="25052" cy="576197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753611" y="6162805"/>
            <a:ext cx="1240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Veliki pok</a:t>
            </a:r>
            <a:endParaRPr lang="en-US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5238" y="3681413"/>
            <a:ext cx="713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100 s</a:t>
            </a:r>
            <a:endParaRPr lang="en-US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5237" y="3062288"/>
            <a:ext cx="1369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300,000 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let</a:t>
            </a:r>
            <a:endParaRPr lang="en-US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7860" y="1266825"/>
            <a:ext cx="1743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15,000,000,000</a:t>
            </a:r>
          </a:p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let</a:t>
            </a:r>
            <a:endParaRPr lang="en-US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36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Simetrija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CP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99891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 rot="19865896">
            <a:off x="1666042" y="2122356"/>
            <a:ext cx="1313089" cy="315684"/>
            <a:chOff x="3091544" y="2247901"/>
            <a:chExt cx="2525486" cy="315684"/>
          </a:xfrm>
        </p:grpSpPr>
        <p:sp>
          <p:nvSpPr>
            <p:cNvPr id="24" name="Moon 23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Moon 24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Moon 25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Moon 26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Oval 5"/>
          <p:cNvSpPr/>
          <p:nvPr/>
        </p:nvSpPr>
        <p:spPr bwMode="auto">
          <a:xfrm>
            <a:off x="812091" y="2432599"/>
            <a:ext cx="304800" cy="157844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12093" y="2926923"/>
            <a:ext cx="304800" cy="157844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68519">
            <a:off x="1698255" y="2926924"/>
            <a:ext cx="1313089" cy="315684"/>
            <a:chOff x="3091544" y="2247901"/>
            <a:chExt cx="2525486" cy="315684"/>
          </a:xfrm>
        </p:grpSpPr>
        <p:sp>
          <p:nvSpPr>
            <p:cNvPr id="30" name="Moon 29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Moon 30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Moon 31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Moon 32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9079" y="212154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delec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9079" y="312997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anti-delec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9865896">
            <a:off x="5861955" y="1380733"/>
            <a:ext cx="651124" cy="152262"/>
            <a:chOff x="3091544" y="2247901"/>
            <a:chExt cx="2525486" cy="315684"/>
          </a:xfrm>
        </p:grpSpPr>
        <p:sp>
          <p:nvSpPr>
            <p:cNvPr id="36" name="Moon 35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Moon 36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Moon 37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Moon 38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Oval 39"/>
          <p:cNvSpPr/>
          <p:nvPr/>
        </p:nvSpPr>
        <p:spPr bwMode="auto">
          <a:xfrm>
            <a:off x="5127173" y="1524470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127175" y="1825407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 rot="1968519">
            <a:off x="5929621" y="1769582"/>
            <a:ext cx="605585" cy="138247"/>
            <a:chOff x="3091544" y="2247901"/>
            <a:chExt cx="2525486" cy="315684"/>
          </a:xfrm>
        </p:grpSpPr>
        <p:sp>
          <p:nvSpPr>
            <p:cNvPr id="43" name="Moon 42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Moon 43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Moon 44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Moon 45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3068160">
            <a:off x="8358533" y="1729955"/>
            <a:ext cx="651124" cy="152262"/>
            <a:chOff x="3091544" y="2247901"/>
            <a:chExt cx="2525486" cy="315684"/>
          </a:xfrm>
        </p:grpSpPr>
        <p:sp>
          <p:nvSpPr>
            <p:cNvPr id="63" name="Moon 62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Moon 63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Moon 64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Moon 65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8394247" y="1153997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7891388" y="1221383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5400000">
            <a:off x="8117741" y="1815939"/>
            <a:ext cx="605585" cy="138247"/>
            <a:chOff x="3091544" y="2247901"/>
            <a:chExt cx="2525486" cy="315684"/>
          </a:xfrm>
        </p:grpSpPr>
        <p:sp>
          <p:nvSpPr>
            <p:cNvPr id="70" name="Moon 69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Moon 70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Moon 71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Moon 72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rot="16048065">
            <a:off x="5590152" y="2941243"/>
            <a:ext cx="651124" cy="152262"/>
            <a:chOff x="3091544" y="2247901"/>
            <a:chExt cx="2525486" cy="315684"/>
          </a:xfrm>
        </p:grpSpPr>
        <p:sp>
          <p:nvSpPr>
            <p:cNvPr id="75" name="Moon 74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Moon 75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Moon 76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Moon 77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" name="Oval 78"/>
          <p:cNvSpPr/>
          <p:nvPr/>
        </p:nvSpPr>
        <p:spPr bwMode="auto">
          <a:xfrm>
            <a:off x="5526622" y="3665182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975461" y="3753151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 rot="19774993">
            <a:off x="5963333" y="3114236"/>
            <a:ext cx="605585" cy="138247"/>
            <a:chOff x="3091544" y="2247901"/>
            <a:chExt cx="2525486" cy="315684"/>
          </a:xfrm>
        </p:grpSpPr>
        <p:sp>
          <p:nvSpPr>
            <p:cNvPr id="82" name="Moon 81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Moon 82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Moon 83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Moon 84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17711291">
            <a:off x="7215326" y="2609417"/>
            <a:ext cx="651124" cy="152262"/>
            <a:chOff x="3091544" y="2247901"/>
            <a:chExt cx="2525486" cy="315684"/>
          </a:xfrm>
        </p:grpSpPr>
        <p:sp>
          <p:nvSpPr>
            <p:cNvPr id="87" name="Moon 86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Moon 87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Moon 88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Moon 89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1" name="Oval 90"/>
          <p:cNvSpPr/>
          <p:nvPr/>
        </p:nvSpPr>
        <p:spPr bwMode="auto">
          <a:xfrm>
            <a:off x="7057909" y="3384961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310323" y="3675262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 rot="20262388">
            <a:off x="7466313" y="2865256"/>
            <a:ext cx="605585" cy="138247"/>
            <a:chOff x="3091544" y="2247901"/>
            <a:chExt cx="2525486" cy="315684"/>
          </a:xfrm>
        </p:grpSpPr>
        <p:sp>
          <p:nvSpPr>
            <p:cNvPr id="94" name="Moon 93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Moon 94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Moon 95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Moon 96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 rot="19865896">
            <a:off x="6664867" y="4247758"/>
            <a:ext cx="651124" cy="152262"/>
            <a:chOff x="3091544" y="2247901"/>
            <a:chExt cx="2525486" cy="315684"/>
          </a:xfrm>
        </p:grpSpPr>
        <p:sp>
          <p:nvSpPr>
            <p:cNvPr id="111" name="Moon 110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Moon 111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Moon 112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Moon 113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5" name="Oval 114"/>
          <p:cNvSpPr/>
          <p:nvPr/>
        </p:nvSpPr>
        <p:spPr bwMode="auto">
          <a:xfrm>
            <a:off x="5930085" y="4391495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930087" y="4692432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 rot="1968519">
            <a:off x="6732533" y="4636607"/>
            <a:ext cx="605585" cy="138247"/>
            <a:chOff x="3091544" y="2247901"/>
            <a:chExt cx="2525486" cy="315684"/>
          </a:xfrm>
        </p:grpSpPr>
        <p:sp>
          <p:nvSpPr>
            <p:cNvPr id="118" name="Moon 117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Moon 118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Moon 119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Moon 120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 rot="14045078">
            <a:off x="8042730" y="3461427"/>
            <a:ext cx="651124" cy="152262"/>
            <a:chOff x="3091544" y="2247901"/>
            <a:chExt cx="2525486" cy="315684"/>
          </a:xfrm>
        </p:grpSpPr>
        <p:sp>
          <p:nvSpPr>
            <p:cNvPr id="123" name="Moon 122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Moon 123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Moon 124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Moon 125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7" name="Oval 126"/>
          <p:cNvSpPr/>
          <p:nvPr/>
        </p:nvSpPr>
        <p:spPr bwMode="auto">
          <a:xfrm>
            <a:off x="7966114" y="4331477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8714545" y="4030770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 rot="18180274">
            <a:off x="8502064" y="3479071"/>
            <a:ext cx="605585" cy="138247"/>
            <a:chOff x="3091544" y="2247901"/>
            <a:chExt cx="2525486" cy="315684"/>
          </a:xfrm>
        </p:grpSpPr>
        <p:sp>
          <p:nvSpPr>
            <p:cNvPr id="130" name="Moon 129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Moon 130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Moon 131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Moon 132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 rot="19865896">
            <a:off x="7108583" y="5465706"/>
            <a:ext cx="651124" cy="152262"/>
            <a:chOff x="3091544" y="2247901"/>
            <a:chExt cx="2525486" cy="315684"/>
          </a:xfrm>
        </p:grpSpPr>
        <p:sp>
          <p:nvSpPr>
            <p:cNvPr id="135" name="Moon 134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Moon 135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Moon 136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Moon 137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9" name="Oval 138"/>
          <p:cNvSpPr/>
          <p:nvPr/>
        </p:nvSpPr>
        <p:spPr bwMode="auto">
          <a:xfrm>
            <a:off x="8353748" y="5583147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8272730" y="5106768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 rot="1191127">
            <a:off x="7117817" y="5158928"/>
            <a:ext cx="605585" cy="138247"/>
            <a:chOff x="3091544" y="2247901"/>
            <a:chExt cx="2525486" cy="315684"/>
          </a:xfrm>
        </p:grpSpPr>
        <p:sp>
          <p:nvSpPr>
            <p:cNvPr id="142" name="Moon 141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Moon 142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Moon 143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Moon 144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 rot="2147822">
            <a:off x="5739886" y="2486768"/>
            <a:ext cx="651124" cy="152262"/>
            <a:chOff x="3091544" y="2247901"/>
            <a:chExt cx="2525486" cy="315684"/>
          </a:xfrm>
        </p:grpSpPr>
        <p:sp>
          <p:nvSpPr>
            <p:cNvPr id="147" name="Moon 146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Moon 147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Moon 148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Moon 149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1" name="Oval 150"/>
          <p:cNvSpPr/>
          <p:nvPr/>
        </p:nvSpPr>
        <p:spPr bwMode="auto">
          <a:xfrm>
            <a:off x="5853886" y="2106675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5380322" y="2119492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 rot="6913117">
            <a:off x="5325053" y="2561026"/>
            <a:ext cx="605585" cy="138247"/>
            <a:chOff x="3091544" y="2247901"/>
            <a:chExt cx="2525486" cy="315684"/>
          </a:xfrm>
        </p:grpSpPr>
        <p:sp>
          <p:nvSpPr>
            <p:cNvPr id="154" name="Moon 153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Moon 154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Moon 155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Moon 156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 rot="18242072">
            <a:off x="6957144" y="2583471"/>
            <a:ext cx="651124" cy="152262"/>
            <a:chOff x="3091544" y="2247901"/>
            <a:chExt cx="2525486" cy="315684"/>
          </a:xfrm>
        </p:grpSpPr>
        <p:sp>
          <p:nvSpPr>
            <p:cNvPr id="159" name="Moon 158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Moon 159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Moon 160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Moon 161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3" name="Oval 162"/>
          <p:cNvSpPr/>
          <p:nvPr/>
        </p:nvSpPr>
        <p:spPr bwMode="auto">
          <a:xfrm>
            <a:off x="7119073" y="2022494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8053660" y="1957136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 rot="2973520">
            <a:off x="7398831" y="2584022"/>
            <a:ext cx="605585" cy="138247"/>
            <a:chOff x="3091544" y="2247901"/>
            <a:chExt cx="2525486" cy="315684"/>
          </a:xfrm>
        </p:grpSpPr>
        <p:sp>
          <p:nvSpPr>
            <p:cNvPr id="166" name="Moon 165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Moon 166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Moon 167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Moon 168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 rot="5232017">
            <a:off x="5367774" y="4985480"/>
            <a:ext cx="651124" cy="152262"/>
            <a:chOff x="3091544" y="2247901"/>
            <a:chExt cx="2525486" cy="315684"/>
          </a:xfrm>
        </p:grpSpPr>
        <p:sp>
          <p:nvSpPr>
            <p:cNvPr id="171" name="Moon 170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Moon 171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Moon 172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Moon 173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5" name="Oval 174"/>
          <p:cNvSpPr/>
          <p:nvPr/>
        </p:nvSpPr>
        <p:spPr bwMode="auto">
          <a:xfrm>
            <a:off x="6170564" y="5549560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5718111" y="5865469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 rot="1968519">
            <a:off x="5103752" y="5204182"/>
            <a:ext cx="605585" cy="138247"/>
            <a:chOff x="3091544" y="2247901"/>
            <a:chExt cx="2525486" cy="315684"/>
          </a:xfrm>
        </p:grpSpPr>
        <p:sp>
          <p:nvSpPr>
            <p:cNvPr id="178" name="Moon 177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Moon 178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Moon 179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Moon 180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 rot="19865896">
            <a:off x="7303275" y="4731984"/>
            <a:ext cx="651124" cy="152262"/>
            <a:chOff x="3091544" y="2247901"/>
            <a:chExt cx="2525486" cy="315684"/>
          </a:xfrm>
        </p:grpSpPr>
        <p:sp>
          <p:nvSpPr>
            <p:cNvPr id="183" name="Moon 182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Moon 183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Moon 184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Moon 185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7" name="Oval 186"/>
          <p:cNvSpPr/>
          <p:nvPr/>
        </p:nvSpPr>
        <p:spPr bwMode="auto">
          <a:xfrm>
            <a:off x="6884718" y="5372360"/>
            <a:ext cx="152401" cy="71086"/>
          </a:xfrm>
          <a:prstGeom prst="ellipse">
            <a:avLst/>
          </a:prstGeom>
          <a:solidFill>
            <a:srgbClr val="666633">
              <a:alpha val="44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88" name="Oval 187"/>
          <p:cNvSpPr/>
          <p:nvPr/>
        </p:nvSpPr>
        <p:spPr bwMode="auto">
          <a:xfrm>
            <a:off x="7683121" y="5456902"/>
            <a:ext cx="152400" cy="78922"/>
          </a:xfrm>
          <a:prstGeom prst="ellipse">
            <a:avLst/>
          </a:prstGeom>
          <a:solidFill>
            <a:srgbClr val="0066CC">
              <a:alpha val="43922"/>
            </a:srgbClr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 rot="1968519">
            <a:off x="6730596" y="4750466"/>
            <a:ext cx="605585" cy="138247"/>
            <a:chOff x="3091544" y="2247901"/>
            <a:chExt cx="2525486" cy="315684"/>
          </a:xfrm>
        </p:grpSpPr>
        <p:sp>
          <p:nvSpPr>
            <p:cNvPr id="190" name="Moon 189"/>
            <p:cNvSpPr/>
            <p:nvPr/>
          </p:nvSpPr>
          <p:spPr bwMode="auto">
            <a:xfrm rot="16200000">
              <a:off x="3328309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Moon 190"/>
            <p:cNvSpPr/>
            <p:nvPr/>
          </p:nvSpPr>
          <p:spPr bwMode="auto">
            <a:xfrm rot="5400000" flipV="1">
              <a:off x="3959681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Moon 191"/>
            <p:cNvSpPr/>
            <p:nvPr/>
          </p:nvSpPr>
          <p:spPr bwMode="auto">
            <a:xfrm rot="16200000">
              <a:off x="4591052" y="2168978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Moon 192"/>
            <p:cNvSpPr/>
            <p:nvPr/>
          </p:nvSpPr>
          <p:spPr bwMode="auto">
            <a:xfrm rot="5400000" flipV="1">
              <a:off x="5222424" y="2011136"/>
              <a:ext cx="157842" cy="631371"/>
            </a:xfrm>
            <a:prstGeom prst="moon">
              <a:avLst>
                <a:gd name="adj" fmla="val 58947"/>
              </a:avLst>
            </a:prstGeom>
            <a:solidFill>
              <a:srgbClr val="990000">
                <a:alpha val="36000"/>
              </a:srgbClr>
            </a:solidFill>
            <a:ln w="28575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l-SI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9580" y="892629"/>
            <a:ext cx="428078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delec in anti-delec se anihilirata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(izničita) v sevanje</a:t>
            </a: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to se je v ogromnem številu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dogajalov zgodnjem vesolju</a:t>
            </a: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dirty="0" smtClean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vendar: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anihilirali so se vsi začetni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anti-delci;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ni se anihiliral eden od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10.000.000.000 začetnih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delcev!!</a:t>
            </a:r>
          </a:p>
          <a:p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iz tega preostanka delcev je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danes sestavljena vsa snov v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vesolju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168" name="TextBox 7167"/>
          <p:cNvSpPr txBox="1"/>
          <p:nvPr/>
        </p:nvSpPr>
        <p:spPr>
          <a:xfrm>
            <a:off x="2440324" y="2485499"/>
            <a:ext cx="21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sevanje (fotoni)</a:t>
            </a:r>
            <a:endParaRPr lang="sl-SI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7169" name="Oval 7168"/>
          <p:cNvSpPr/>
          <p:nvPr/>
        </p:nvSpPr>
        <p:spPr bwMode="auto">
          <a:xfrm>
            <a:off x="7080222" y="3456047"/>
            <a:ext cx="914400" cy="914400"/>
          </a:xfrm>
          <a:prstGeom prst="ellipse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216731" y="2952072"/>
            <a:ext cx="324543" cy="152893"/>
          </a:xfrm>
          <a:prstGeom prst="ellipse">
            <a:avLst/>
          </a:prstGeom>
          <a:solidFill>
            <a:srgbClr val="FF0000">
              <a:alpha val="44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5561611" y="5396195"/>
            <a:ext cx="324543" cy="152893"/>
          </a:xfrm>
          <a:prstGeom prst="ellipse">
            <a:avLst/>
          </a:prstGeom>
          <a:solidFill>
            <a:srgbClr val="FF0000">
              <a:alpha val="4400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pic>
        <p:nvPicPr>
          <p:cNvPr id="7171" name="Picture 71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41" y="594801"/>
            <a:ext cx="5245555" cy="5903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92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7031 0.02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997 -0.040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18576 -0.146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-73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19757 0.143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6823 0.0159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78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996 -0.0294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148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00365 0.0451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24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5226 0.0351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75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3698 -0.0444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222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1129 -0.0571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87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03021 -0.0597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98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382 -0.1023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511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6823 0.0159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78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996 -0.029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148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05938 -0.0777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88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2274 -0.0349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75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7657 -0.036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-1852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6858 0.0303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50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01719 0.0291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45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3559 0.0254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127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112E-17 L 0.03489 0.04722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236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6962 0.0567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2824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62 L -0.0585 -0.016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6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319 L -0.00902 -0.0634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252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375 -0.0618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310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86 -0.07384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882 -0.06898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3449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882 0.05949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2963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4341 0.07199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588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243 0.10254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511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01076 -0.092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4630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05851 -0.0592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96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2153 -0.10371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-5185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4184 -0.03079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55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882 -0.06898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3449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882 0.05949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2963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467 -0.08218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412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02882 -0.0641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3218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7587 0.06227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102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8004 -0.04328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2176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06371 0.06574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3287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02691 0.08033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4005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4409 0.09491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4745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0.03351 0.08727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4352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-0.01389 -0.11828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5926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L -0.07743 -0.05856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294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0882 -0.06898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3449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-0.08368 -0.06204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8" grpId="0" animBg="1"/>
      <p:bldP spid="28" grpId="1" animBg="1"/>
      <p:bldP spid="7" grpId="0"/>
      <p:bldP spid="34" grpId="0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91" grpId="0" animBg="1"/>
      <p:bldP spid="91" grpId="1" animBg="1"/>
      <p:bldP spid="92" grpId="0" animBg="1"/>
      <p:bldP spid="92" grpId="1" animBg="1"/>
      <p:bldP spid="92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75" grpId="0" animBg="1"/>
      <p:bldP spid="175" grpId="1" animBg="1"/>
      <p:bldP spid="176" grpId="0" animBg="1"/>
      <p:bldP spid="176" grpId="1" animBg="1"/>
      <p:bldP spid="176" grpId="2" animBg="1"/>
      <p:bldP spid="187" grpId="0" animBg="1"/>
      <p:bldP spid="187" grpId="1" animBg="1"/>
      <p:bldP spid="187" grpId="2" animBg="1"/>
      <p:bldP spid="188" grpId="0" animBg="1"/>
      <p:bldP spid="188" grpId="1" animBg="1"/>
      <p:bldP spid="188" grpId="2" animBg="1"/>
      <p:bldP spid="7168" grpId="0"/>
      <p:bldP spid="7168" grpId="1"/>
      <p:bldP spid="197" grpId="0" animBg="1"/>
      <p:bldP spid="197" grpId="1" animBg="1"/>
      <p:bldP spid="198" grpId="0" animBg="1"/>
      <p:bldP spid="1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38896" y="5666165"/>
            <a:ext cx="8298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začetno vesolje (</a:t>
            </a:r>
            <a:r>
              <a:rPr lang="sl-SI" sz="1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&lt;300.000 let)                     današnje vesolje (</a:t>
            </a:r>
            <a:r>
              <a:rPr lang="sl-SI" sz="14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</a:t>
            </a:r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~150.000.000.000 let)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82651"/>
              </p:ext>
            </p:extLst>
          </p:nvPr>
        </p:nvGraphicFramePr>
        <p:xfrm>
          <a:off x="1585913" y="4146550"/>
          <a:ext cx="6773862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40" name="Equation" r:id="rId5" imgW="2628720" imgH="482400" progId="Equation.3">
                  <p:embed/>
                </p:oleObj>
              </mc:Choice>
              <mc:Fallback>
                <p:oleObj name="Equation" r:id="rId5" imgW="2628720" imgH="4824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4146550"/>
                        <a:ext cx="6773862" cy="1244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4516343" y="3731518"/>
            <a:ext cx="4420722" cy="2242424"/>
          </a:xfrm>
          <a:prstGeom prst="rect">
            <a:avLst/>
          </a:prstGeom>
          <a:solidFill>
            <a:srgbClr val="666633">
              <a:alpha val="20000"/>
            </a:srgbClr>
          </a:solidFill>
          <a:ln w="28575" cap="flat" cmpd="sng" algn="ctr">
            <a:solidFill>
              <a:srgbClr val="66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16343" y="3717915"/>
            <a:ext cx="4420722" cy="224242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5323" y="3739000"/>
            <a:ext cx="3601193" cy="2242424"/>
          </a:xfrm>
          <a:prstGeom prst="rect">
            <a:avLst/>
          </a:prstGeom>
          <a:solidFill>
            <a:srgbClr val="990000">
              <a:alpha val="20000"/>
            </a:srgbClr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</a:endParaRPr>
          </a:p>
        </p:txBody>
      </p:sp>
      <p:sp>
        <p:nvSpPr>
          <p:cNvPr id="7179" name="Rectangle 30"/>
          <p:cNvSpPr>
            <a:spLocks noGrp="1" noChangeArrowheads="1"/>
          </p:cNvSpPr>
          <p:nvPr>
            <p:ph type="title"/>
          </p:nvPr>
        </p:nvSpPr>
        <p:spPr>
          <a:xfrm>
            <a:off x="4538133" y="0"/>
            <a:ext cx="4605867" cy="462844"/>
          </a:xfrm>
          <a:solidFill>
            <a:srgbClr val="669900"/>
          </a:solidFill>
        </p:spPr>
        <p:txBody>
          <a:bodyPr/>
          <a:lstStyle/>
          <a:p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Simetrija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  <a:latin typeface="Copperplate Gothic Light" panose="020E0507020206020404" pitchFamily="34" charset="0"/>
              </a:rPr>
              <a:t>CP</a:t>
            </a:r>
            <a:endParaRPr lang="en-US" sz="2400" dirty="0" smtClean="0">
              <a:latin typeface="Copperplate Gothic Light" panose="020E05070202060204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60714"/>
              </p:ext>
            </p:extLst>
          </p:nvPr>
        </p:nvGraphicFramePr>
        <p:xfrm>
          <a:off x="-2" y="0"/>
          <a:ext cx="4549424" cy="46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712"/>
                <a:gridCol w="2274712"/>
              </a:tblGrid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i="1" baseline="-250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0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94" name="Picture 1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18" y="527901"/>
            <a:ext cx="1025582" cy="865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542" y="869196"/>
            <a:ext cx="85125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delci in anti-delci se ne obnašajo povsem enako;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to je razlog, da je danes vse opazljivo vesolje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sestavljeno iz snovi in ne anti-snovi;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strokovno to imenujemo </a:t>
            </a:r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kršitev simetrije CP</a:t>
            </a:r>
          </a:p>
          <a:p>
            <a:endParaRPr lang="sl-SI" dirty="0" smtClean="0">
              <a:solidFill>
                <a:srgbClr val="006600"/>
              </a:solidFill>
              <a:latin typeface="Copperplate Gothic Light" panose="020E0507020206020404" pitchFamily="34" charset="0"/>
            </a:endParaRPr>
          </a:p>
          <a:p>
            <a:r>
              <a:rPr lang="sl-SI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A. Saharov</a:t>
            </a:r>
            <a:r>
              <a:rPr lang="sl-SI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l. 1967 postavi 3 pogoje za razvoj </a:t>
            </a:r>
          </a:p>
          <a:p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asimetričnega vesolja (in l. 1975 prejme Nobelovo nagrado za mir):</a:t>
            </a:r>
          </a:p>
          <a:p>
            <a:r>
              <a:rPr lang="sl-SI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- </a:t>
            </a:r>
            <a:r>
              <a:rPr lang="sl-SI" dirty="0">
                <a:solidFill>
                  <a:schemeClr val="tx1"/>
                </a:solidFill>
                <a:latin typeface="Copperplate Gothic Light" panose="020E0507020206020404" pitchFamily="34" charset="0"/>
              </a:rPr>
              <a:t>neohranitev barijonskega števila</a:t>
            </a:r>
          </a:p>
          <a:p>
            <a:r>
              <a:rPr lang="sl-SI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- kršitev simetrije CP </a:t>
            </a:r>
          </a:p>
          <a:p>
            <a:r>
              <a:rPr lang="sl-SI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- neravnovesno stanje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68678"/>
            <a:ext cx="1617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število delcev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4120" y="5358388"/>
            <a:ext cx="2032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 smtClean="0">
                <a:solidFill>
                  <a:schemeClr val="tx1"/>
                </a:solidFill>
                <a:latin typeface="Copperplate Gothic Light" panose="020E0507020206020404" pitchFamily="34" charset="0"/>
              </a:rPr>
              <a:t>število anti-delcev</a:t>
            </a:r>
            <a:endParaRPr lang="sl-SI" sz="1400" dirty="0">
              <a:solidFill>
                <a:schemeClr val="tx1"/>
              </a:solidFill>
              <a:latin typeface="Copperplate Gothic Light" panose="020E0507020206020404" pitchFamily="34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808523" y="4176455"/>
            <a:ext cx="808523" cy="18288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0"/>
          </p:cNvCxnSpPr>
          <p:nvPr/>
        </p:nvCxnSpPr>
        <p:spPr bwMode="auto">
          <a:xfrm flipH="1" flipV="1">
            <a:off x="3074670" y="5224621"/>
            <a:ext cx="425562" cy="1337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1756311" y="5981424"/>
            <a:ext cx="53188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3333C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3333CC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333C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l-SI" altLang="sl-SI" sz="2000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(en od 10</a:t>
            </a:r>
            <a:r>
              <a:rPr lang="sl-SI" altLang="sl-SI" sz="2000" baseline="30000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10</a:t>
            </a:r>
            <a:r>
              <a:rPr lang="sl-SI" altLang="sl-SI" sz="2000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 </a:t>
            </a:r>
            <a:r>
              <a:rPr lang="sl-SI" altLang="sl-SI" sz="2000" dirty="0" smtClean="0">
                <a:solidFill>
                  <a:srgbClr val="006600"/>
                </a:solidFill>
                <a:latin typeface="Copperplate Gothic Light" panose="020E0507020206020404" pitchFamily="34" charset="0"/>
              </a:rPr>
              <a:t>delcev </a:t>
            </a:r>
            <a:r>
              <a:rPr lang="sl-SI" altLang="sl-SI" sz="2000" dirty="0">
                <a:solidFill>
                  <a:srgbClr val="006600"/>
                </a:solidFill>
                <a:latin typeface="Copperplate Gothic Light" panose="020E0507020206020404" pitchFamily="34" charset="0"/>
              </a:rPr>
              <a:t>se ni anihiliral)</a:t>
            </a:r>
            <a:endParaRPr lang="en-US" altLang="sl-SI" sz="2000" dirty="0">
              <a:solidFill>
                <a:srgbClr val="006600"/>
              </a:solidFill>
              <a:latin typeface="Copperplate Gothic Light" panose="020E05070202060204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9053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19" grpId="0" animBg="1"/>
      <p:bldP spid="4" grpId="0"/>
      <p:bldP spid="8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|64.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BG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F7F7F"/>
      </a:hlink>
      <a:folHlink>
        <a:srgbClr val="7F7F7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101171</TotalTime>
  <Words>1311</Words>
  <Application>Microsoft Office PowerPoint</Application>
  <PresentationFormat>On-screen Show (4:3)</PresentationFormat>
  <Paragraphs>354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Century Gothic</vt:lpstr>
      <vt:lpstr>Copperplate Gothic Light</vt:lpstr>
      <vt:lpstr>Courier New</vt:lpstr>
      <vt:lpstr>Symbol</vt:lpstr>
      <vt:lpstr>Optima</vt:lpstr>
      <vt:lpstr>ＭＳ Ｐゴシック</vt:lpstr>
      <vt:lpstr>ヒラギノ角ゴ ProN W3</vt:lpstr>
      <vt:lpstr>Custom Design</vt:lpstr>
      <vt:lpstr>theme_BG</vt:lpstr>
      <vt:lpstr>1_Custom Design</vt:lpstr>
      <vt:lpstr>Microsoft Equation 3.0</vt:lpstr>
      <vt:lpstr> Fizika delcev</vt:lpstr>
      <vt:lpstr>Prolog</vt:lpstr>
      <vt:lpstr>Prolog</vt:lpstr>
      <vt:lpstr>Osnovni delci </vt:lpstr>
      <vt:lpstr>Osnovni delci </vt:lpstr>
      <vt:lpstr>Osnovni delci </vt:lpstr>
      <vt:lpstr>Simetrija CP</vt:lpstr>
      <vt:lpstr>Simetrija CP</vt:lpstr>
      <vt:lpstr>Simetrija CP</vt:lpstr>
      <vt:lpstr>Eksperiment Belle </vt:lpstr>
      <vt:lpstr>Eksperiment Belle</vt:lpstr>
      <vt:lpstr>Eksperiment Belle</vt:lpstr>
      <vt:lpstr>Eksperiment Belle</vt:lpstr>
      <vt:lpstr>Meritve</vt:lpstr>
      <vt:lpstr>Meritve</vt:lpstr>
      <vt:lpstr>Meritve</vt:lpstr>
      <vt:lpstr>Namesto zaključka</vt:lpstr>
      <vt:lpstr>Dodatno</vt:lpstr>
      <vt:lpstr>Dodatno</vt:lpstr>
      <vt:lpstr>Eksperiment Belle</vt:lpstr>
      <vt:lpstr>Saharovi pogoji </vt:lpstr>
      <vt:lpstr>Saharovi pogoji </vt:lpstr>
      <vt:lpstr>Kršitev simetrije CP </vt:lpstr>
      <vt:lpstr>Vesolje</vt:lpstr>
    </vt:vector>
  </TitlesOfParts>
  <Company>University of Ljubljana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Bostjan Golob</dc:creator>
  <cp:lastModifiedBy>golob</cp:lastModifiedBy>
  <cp:revision>4540</cp:revision>
  <cp:lastPrinted>2013-08-13T07:32:16Z</cp:lastPrinted>
  <dcterms:created xsi:type="dcterms:W3CDTF">2003-05-06T13:12:03Z</dcterms:created>
  <dcterms:modified xsi:type="dcterms:W3CDTF">2016-01-25T19:24:02Z</dcterms:modified>
</cp:coreProperties>
</file>