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9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088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619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11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646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187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389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932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522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629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54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149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D8DE-5888-40F8-AFA3-A35175EBB952}" type="datetimeFigureOut">
              <a:rPr lang="sl-SI" smtClean="0"/>
              <a:t>28.11.2016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A05D7-F7DC-4CF3-A7E2-0FF54E6FC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263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ConvolutionTheorem.html" TargetMode="External"/><Relationship Id="rId2" Type="http://schemas.openxmlformats.org/officeDocument/2006/relationships/hyperlink" Target="http://www.dspguide.com/pdfbook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/>
          </a:bodyPr>
          <a:lstStyle/>
          <a:p>
            <a:r>
              <a:rPr lang="sl-SI" dirty="0" smtClean="0"/>
              <a:t>Frekvenčna karakteristika sobe</a:t>
            </a:r>
            <a:endParaRPr lang="sl-SI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3283843"/>
            <a:ext cx="3925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Avtor: Martin Davorin Kržišnik</a:t>
            </a:r>
          </a:p>
          <a:p>
            <a:r>
              <a:rPr lang="sl-SI" sz="2400" dirty="0" smtClean="0"/>
              <a:t>Mentor: Dušan Ponikvar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133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Izdelava programa, ki omogoča:</a:t>
            </a:r>
          </a:p>
          <a:p>
            <a:r>
              <a:rPr lang="sl-SI" sz="2800" dirty="0" smtClean="0"/>
              <a:t>Meritev frekvenčne karakteristike prostora</a:t>
            </a:r>
          </a:p>
          <a:p>
            <a:r>
              <a:rPr lang="sl-SI" sz="2800" dirty="0" smtClean="0"/>
              <a:t>Kompenzacijo vpliva neželene frekvenčne karakteristike prostora, izvedeno s filtriranjem</a:t>
            </a:r>
          </a:p>
          <a:p>
            <a:pPr marL="0" indent="0">
              <a:buNone/>
            </a:pPr>
            <a:r>
              <a:rPr lang="sl-SI" dirty="0" smtClean="0"/>
              <a:t>Izvedba meritev</a:t>
            </a:r>
            <a:endParaRPr lang="sl-SI" dirty="0"/>
          </a:p>
        </p:txBody>
      </p:sp>
      <p:pic>
        <p:nvPicPr>
          <p:cNvPr id="2051" name="Picture 3" descr="C:\Users\Martin\Desktop\seminarska\gra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4221088"/>
            <a:ext cx="3960440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2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dirty="0" smtClean="0"/>
              <a:t>Teoretični uvod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152128"/>
          </a:xfrm>
        </p:spPr>
        <p:txBody>
          <a:bodyPr/>
          <a:lstStyle/>
          <a:p>
            <a:pPr marL="0" indent="0">
              <a:buNone/>
            </a:pPr>
            <a:r>
              <a:rPr lang="sl-SI" u="sng" dirty="0" smtClean="0"/>
              <a:t>Vzorčni teorem, vzorčenje in generiranje</a:t>
            </a:r>
          </a:p>
          <a:p>
            <a:pPr marL="0" indent="0">
              <a:buNone/>
            </a:pPr>
            <a:r>
              <a:rPr lang="sl-SI" sz="2800" dirty="0" smtClean="0"/>
              <a:t>Nyquistova meja:</a:t>
            </a:r>
            <a:endParaRPr lang="sl-SI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2067787"/>
                <a:ext cx="2029465" cy="929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latin typeface="Cambria Math"/>
                            </a:rPr>
                            <m:t>ν</m:t>
                          </m:r>
                        </m:e>
                        <m:sub>
                          <m:r>
                            <a:rPr lang="sl-SI" sz="3200" b="0" i="1" smtClean="0">
                              <a:latin typeface="Cambria Math"/>
                            </a:rPr>
                            <m:t>𝑠𝑖𝑔</m:t>
                          </m:r>
                        </m:sub>
                      </m:sSub>
                      <m:r>
                        <a:rPr lang="el-GR" sz="320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l-GR" sz="3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200" i="1" smtClean="0">
                                  <a:latin typeface="Cambria Math"/>
                                </a:rPr>
                                <m:t>ν</m:t>
                              </m:r>
                            </m:e>
                            <m:sub>
                              <m:r>
                                <a:rPr lang="sl-SI" sz="3200" b="0" i="1" smtClean="0">
                                  <a:latin typeface="Cambria Math"/>
                                  <a:ea typeface="Cambria Math"/>
                                </a:rPr>
                                <m:t>𝑣𝑧</m:t>
                              </m:r>
                            </m:sub>
                          </m:sSub>
                        </m:num>
                        <m:den>
                          <m:r>
                            <a:rPr lang="sl-SI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067787"/>
                <a:ext cx="2029465" cy="929165"/>
              </a:xfrm>
              <a:prstGeom prst="rect">
                <a:avLst/>
              </a:prstGeom>
              <a:blipFill rotWithShape="1">
                <a:blip r:embed="rId2"/>
                <a:stretch>
                  <a:fillRect r="-9639" b="-261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9552" y="2996952"/>
            <a:ext cx="22056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Ko presežena:</a:t>
            </a:r>
          </a:p>
          <a:p>
            <a:r>
              <a:rPr lang="sl-SI" sz="2800" dirty="0" smtClean="0"/>
              <a:t>„Aliasing“</a:t>
            </a:r>
            <a:endParaRPr lang="sl-SI" sz="2800" dirty="0"/>
          </a:p>
        </p:txBody>
      </p:sp>
      <p:pic>
        <p:nvPicPr>
          <p:cNvPr id="3075" name="Picture 3" descr="C:\Users\Martin\Desktop\seminarska\Sampling_teorem_izse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90819"/>
            <a:ext cx="551886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tin\Desktop\seminarska\Shema potek signal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653" y="4797152"/>
            <a:ext cx="6220694" cy="178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1" y="4154904"/>
            <a:ext cx="82551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Potek signalov pri digitalni obdelavi analognega signala: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4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792088"/>
          </a:xfrm>
        </p:spPr>
        <p:txBody>
          <a:bodyPr/>
          <a:lstStyle/>
          <a:p>
            <a:pPr marL="0" indent="0">
              <a:buNone/>
            </a:pPr>
            <a:r>
              <a:rPr lang="sl-SI" u="sng" dirty="0" smtClean="0"/>
              <a:t>Diskretna Fourierova transformacija</a:t>
            </a:r>
          </a:p>
          <a:p>
            <a:pPr marL="0" indent="0">
              <a:buNone/>
            </a:pPr>
            <a:endParaRPr lang="sl-SI" u="sng" dirty="0"/>
          </a:p>
        </p:txBody>
      </p:sp>
      <p:pic>
        <p:nvPicPr>
          <p:cNvPr id="5122" name="Picture 2" descr="C:\Users\Martin\Desktop\seminarska\dft1_s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124744"/>
            <a:ext cx="60388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artin\Desktop\seminarska\df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4149079"/>
            <a:ext cx="27813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660250"/>
            <a:ext cx="8207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Pretvorba v polarne koordinate -&gt; amplitude -&gt; spekter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6869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9"/>
                <a:ext cx="8291264" cy="41764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u="sng" dirty="0" smtClean="0"/>
                  <a:t>Konvolucija</a:t>
                </a:r>
              </a:p>
              <a:p>
                <a:pPr marL="0" indent="0">
                  <a:buNone/>
                </a:pPr>
                <a:endParaRPr lang="sl-SI" sz="1400" u="sng" dirty="0" smtClean="0"/>
              </a:p>
              <a:p>
                <a:r>
                  <a:rPr lang="sl-SI" sz="2800" dirty="0" smtClean="0"/>
                  <a:t>Pomembna lastnost: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l-SI" sz="2800">
                        <a:latin typeface="Lucida Calligraphy" pitchFamily="66" charset="0"/>
                      </a:rPr>
                      <m:t>F</m:t>
                    </m:r>
                    <m:r>
                      <m:rPr>
                        <m:nor/>
                      </m:rPr>
                      <a:rPr lang="sl-SI" sz="2800" b="0" i="0" smtClean="0">
                        <a:latin typeface="Lucida Calligraphy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sl-SI" sz="2800"/>
                      <m:t>[</m:t>
                    </m:r>
                    <m:r>
                      <a:rPr lang="sl-SI" sz="2800" b="0" i="1" smtClean="0">
                        <a:latin typeface="Cambria Math"/>
                      </a:rPr>
                      <m:t>𝑓</m:t>
                    </m:r>
                    <m:r>
                      <a:rPr lang="sl-SI" sz="2800" i="1">
                        <a:latin typeface="Cambria Math"/>
                      </a:rPr>
                      <m:t>∗</m:t>
                    </m:r>
                    <m:r>
                      <a:rPr lang="sl-SI" sz="2800" i="1">
                        <a:latin typeface="Cambria Math"/>
                      </a:rPr>
                      <m:t>𝑔</m:t>
                    </m:r>
                    <m:r>
                      <m:rPr>
                        <m:nor/>
                      </m:rPr>
                      <a:rPr lang="sl-SI" sz="2800"/>
                      <m:t>]=</m:t>
                    </m:r>
                    <m:r>
                      <m:rPr>
                        <m:nor/>
                      </m:rPr>
                      <a:rPr lang="sl-SI" sz="2800" smtClean="0">
                        <a:latin typeface="Lucida Calligraphy" pitchFamily="66" charset="0"/>
                      </a:rPr>
                      <m:t>F</m:t>
                    </m:r>
                    <m:r>
                      <m:rPr>
                        <m:nor/>
                      </m:rPr>
                      <a:rPr lang="sl-SI" sz="2800" b="0" i="0" smtClean="0">
                        <a:latin typeface="Lucida Calligraphy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sl-SI" sz="2800"/>
                      <m:t>[</m:t>
                    </m:r>
                    <m:r>
                      <m:rPr>
                        <m:nor/>
                      </m:rPr>
                      <a:rPr lang="sl-SI" sz="2800"/>
                      <m:t>f</m:t>
                    </m:r>
                    <m:r>
                      <m:rPr>
                        <m:nor/>
                      </m:rPr>
                      <a:rPr lang="sl-SI" sz="2800"/>
                      <m:t>] </m:t>
                    </m:r>
                    <m:r>
                      <m:rPr>
                        <m:nor/>
                      </m:rPr>
                      <a:rPr lang="sl-SI" sz="2800" smtClean="0">
                        <a:latin typeface="Lucida Calligraphy" pitchFamily="66" charset="0"/>
                      </a:rPr>
                      <m:t>F</m:t>
                    </m:r>
                    <m:r>
                      <m:rPr>
                        <m:nor/>
                      </m:rPr>
                      <a:rPr lang="sl-SI" sz="2800" b="0" i="0" smtClean="0">
                        <a:latin typeface="Lucida Calligraphy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sl-SI" sz="2800"/>
                      <m:t>[</m:t>
                    </m:r>
                    <m:r>
                      <m:rPr>
                        <m:nor/>
                      </m:rPr>
                      <a:rPr lang="sl-SI" sz="2800"/>
                      <m:t>g</m:t>
                    </m:r>
                    <m:r>
                      <m:rPr>
                        <m:nor/>
                      </m:rPr>
                      <a:rPr lang="sl-SI" sz="2800"/>
                      <m:t>]</m:t>
                    </m:r>
                  </m:oMath>
                </a14:m>
                <a:endParaRPr lang="sl-SI" sz="2800" dirty="0" smtClean="0"/>
              </a:p>
              <a:p>
                <a:pPr marL="0" indent="0">
                  <a:buNone/>
                </a:pPr>
                <a:r>
                  <a:rPr lang="sl-SI" sz="2800" dirty="0" smtClean="0"/>
                  <a:t>Konvolucija v časovnem prostoru je ekvivalentna množenju v frekvenčnem prostoru!</a:t>
                </a:r>
              </a:p>
              <a:p>
                <a:pPr marL="0" indent="0">
                  <a:buNone/>
                </a:pPr>
                <a:endParaRPr lang="sl-SI" sz="1400" dirty="0" smtClean="0"/>
              </a:p>
              <a:p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𝑦</m:t>
                    </m:r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r>
                      <a:rPr lang="sl-SI" sz="2800" b="0" i="1" smtClean="0">
                        <a:latin typeface="Cambria Math"/>
                      </a:rPr>
                      <m:t>h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sl-SI" sz="2800" dirty="0" smtClean="0"/>
                  <a:t> diskretno: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sl-SI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sz="28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sl-SI" sz="2800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sl-SI" sz="2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l-SI" sz="2800" b="0" i="1" smtClean="0">
                            <a:latin typeface="Cambria Math"/>
                          </a:rPr>
                          <m:t>𝑗</m:t>
                        </m:r>
                        <m:r>
                          <a:rPr lang="sl-SI" sz="28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sl-SI" sz="2800" b="0" i="1" smtClean="0">
                            <a:latin typeface="Cambria Math"/>
                          </a:rPr>
                          <m:t>𝑀</m:t>
                        </m:r>
                        <m:r>
                          <a:rPr lang="sl-SI" sz="2800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r>
                          <a:rPr lang="sl-SI" sz="2800" b="0" i="1" smtClean="0">
                            <a:latin typeface="Cambria Math"/>
                          </a:rPr>
                          <m:t>h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l-SI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sz="2800" b="0" i="1" smtClean="0">
                                <a:latin typeface="Cambria Math"/>
                              </a:rPr>
                              <m:t>𝑗</m:t>
                            </m:r>
                          </m:e>
                        </m:d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  <m:r>
                          <a:rPr lang="sl-SI" sz="2800" b="0" i="1" smtClean="0">
                            <a:latin typeface="Cambria Math"/>
                          </a:rPr>
                          <m:t>[</m:t>
                        </m:r>
                        <m:r>
                          <a:rPr lang="sl-SI" sz="2800" b="0" i="1" smtClean="0">
                            <a:latin typeface="Cambria Math"/>
                          </a:rPr>
                          <m:t>𝑖</m:t>
                        </m:r>
                        <m:r>
                          <a:rPr lang="sl-SI" sz="2800" b="0" i="1" smtClean="0">
                            <a:latin typeface="Cambria Math"/>
                          </a:rPr>
                          <m:t>−</m:t>
                        </m:r>
                        <m:r>
                          <a:rPr lang="sl-SI" sz="2800" b="0" i="1" smtClean="0">
                            <a:latin typeface="Cambria Math"/>
                          </a:rPr>
                          <m:t>𝑗</m:t>
                        </m:r>
                        <m:r>
                          <a:rPr lang="sl-SI" sz="2800" b="0" i="1" smtClean="0"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sl-SI" sz="2800" dirty="0" smtClean="0"/>
              </a:p>
              <a:p>
                <a:pPr marL="0" indent="0">
                  <a:buNone/>
                </a:pPr>
                <a:endParaRPr lang="sl-SI" sz="1400" dirty="0" smtClean="0"/>
              </a:p>
              <a:p>
                <a:r>
                  <a:rPr lang="sl-SI" sz="2800" dirty="0" smtClean="0"/>
                  <a:t>Filtriranje z digitalnim filtrom:</a:t>
                </a:r>
              </a:p>
              <a:p>
                <a:pPr marL="0" indent="0">
                  <a:buNone/>
                </a:pPr>
                <a:endParaRPr lang="sl-SI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9"/>
                <a:ext cx="8291264" cy="4176463"/>
              </a:xfrm>
              <a:blipFill rotWithShape="1">
                <a:blip r:embed="rId2"/>
                <a:stretch>
                  <a:fillRect l="-1838" t="-1898" b="-1255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 descr="C:\Users\Martin\Desktop\seminarska\Bločna shem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61" y="4437112"/>
            <a:ext cx="734550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0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sl-SI" dirty="0" smtClean="0"/>
              <a:t>Meritev</a:t>
            </a:r>
            <a:endParaRPr lang="sl-SI" dirty="0"/>
          </a:p>
        </p:txBody>
      </p:sp>
      <p:pic>
        <p:nvPicPr>
          <p:cNvPr id="1026" name="Picture 2" descr="C:\Users\Martin\Desktop\seminarska\Shema_predstavite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92888" cy="500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531" y="116632"/>
            <a:ext cx="8229600" cy="1143000"/>
          </a:xfrm>
        </p:spPr>
        <p:txBody>
          <a:bodyPr/>
          <a:lstStyle/>
          <a:p>
            <a:r>
              <a:rPr lang="sl-SI" dirty="0" smtClean="0"/>
              <a:t>Rezultati meritev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Umeritveni spekter oz. frek. karak. opreme:</a:t>
            </a:r>
            <a:endParaRPr lang="sl-SI" dirty="0"/>
          </a:p>
        </p:txBody>
      </p:sp>
      <p:pic>
        <p:nvPicPr>
          <p:cNvPr id="2050" name="Picture 2" descr="C:\Users\Martin\Desktop\seminarska\graf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1" y="2564904"/>
            <a:ext cx="600911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76256" y="3573016"/>
            <a:ext cx="20257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Mikrofona:</a:t>
            </a:r>
          </a:p>
          <a:p>
            <a:r>
              <a:rPr lang="sl-SI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t.bone</a:t>
            </a:r>
          </a:p>
          <a:p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Behringer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7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9269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Frekvenčna karakteristika sobe:</a:t>
            </a:r>
            <a:endParaRPr lang="sl-SI" dirty="0"/>
          </a:p>
        </p:txBody>
      </p:sp>
      <p:pic>
        <p:nvPicPr>
          <p:cNvPr id="3074" name="Picture 2" descr="C:\Users\Martin\Desktop\seminarska\gra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518" y="570963"/>
            <a:ext cx="44958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3284984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l-SI" dirty="0" smtClean="0"/>
              <a:t>Primerjava med prazno in polno sobo:</a:t>
            </a:r>
            <a:endParaRPr lang="sl-SI" dirty="0"/>
          </a:p>
        </p:txBody>
      </p:sp>
      <p:pic>
        <p:nvPicPr>
          <p:cNvPr id="3075" name="Picture 3" descr="C:\Users\Martin\Desktop\seminarska\graf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68" y="3954533"/>
            <a:ext cx="45148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4094" y="1052736"/>
            <a:ext cx="17251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Dimenzije:</a:t>
            </a:r>
          </a:p>
          <a:p>
            <a:r>
              <a:rPr lang="sl-SI" sz="2800" dirty="0" smtClean="0"/>
              <a:t>x </a:t>
            </a:r>
            <a:r>
              <a:rPr lang="sl-SI" sz="2800" dirty="0"/>
              <a:t>= 6,97 </a:t>
            </a:r>
            <a:r>
              <a:rPr lang="sl-SI" sz="2800" dirty="0" smtClean="0"/>
              <a:t>m</a:t>
            </a:r>
          </a:p>
          <a:p>
            <a:r>
              <a:rPr lang="sl-SI" sz="2800" dirty="0" smtClean="0"/>
              <a:t>y </a:t>
            </a:r>
            <a:r>
              <a:rPr lang="sl-SI" sz="2800" dirty="0"/>
              <a:t>= 8,06 </a:t>
            </a:r>
            <a:r>
              <a:rPr lang="sl-SI" sz="2800" dirty="0" smtClean="0"/>
              <a:t>m</a:t>
            </a:r>
          </a:p>
          <a:p>
            <a:r>
              <a:rPr lang="sl-SI" sz="2800" dirty="0" smtClean="0"/>
              <a:t>z </a:t>
            </a:r>
            <a:r>
              <a:rPr lang="sl-SI" sz="2800" dirty="0"/>
              <a:t>= 2,83 m</a:t>
            </a:r>
          </a:p>
        </p:txBody>
      </p:sp>
    </p:spTree>
    <p:extLst>
      <p:ext uri="{BB962C8B-B14F-4D97-AF65-F5344CB8AC3E}">
        <p14:creationId xmlns:p14="http://schemas.microsoft.com/office/powerpoint/2010/main" val="372716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sl-SI" sz="5400" dirty="0" smtClean="0"/>
              <a:t>Demonstracija!</a:t>
            </a:r>
            <a:endParaRPr lang="sl-SI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Viri: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300" dirty="0" smtClean="0"/>
              <a:t>Smith</a:t>
            </a:r>
            <a:r>
              <a:rPr lang="sl-SI" sz="2300" dirty="0"/>
              <a:t>, S. W. (1997). Chapter 3: ADC and DAC, Chapter 6: Convolution, Chapter 7: Properties of Convolution, Chapter 8: The Discrete Fourier Transform. The Scientist &amp; Engineer's Guide to Digital Signal Processing. U.S.A.: California Technical Pub. Pridobljeno s </a:t>
            </a:r>
            <a:r>
              <a:rPr lang="sl-SI" sz="2300" dirty="0">
                <a:hlinkClick r:id="rId2"/>
              </a:rPr>
              <a:t>http://</a:t>
            </a:r>
            <a:r>
              <a:rPr lang="sl-SI" sz="2300" dirty="0" smtClean="0">
                <a:hlinkClick r:id="rId2"/>
              </a:rPr>
              <a:t>www.dspguide.com/pdfbook.htm</a:t>
            </a:r>
            <a:endParaRPr lang="sl-SI" sz="2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l-SI" sz="2300" u="sng" dirty="0">
                <a:hlinkClick r:id="rId3"/>
              </a:rPr>
              <a:t>http://mathworld.wolfram.com/ConvolutionTheorem.html</a:t>
            </a:r>
            <a:r>
              <a:rPr lang="sl-SI" sz="2300" dirty="0"/>
              <a:t>, </a:t>
            </a:r>
            <a:r>
              <a:rPr lang="sl-SI" sz="2300" dirty="0" smtClean="0"/>
              <a:t>6.6.2016</a:t>
            </a:r>
            <a:endParaRPr lang="sl-SI" sz="2300" dirty="0"/>
          </a:p>
        </p:txBody>
      </p:sp>
    </p:spTree>
    <p:extLst>
      <p:ext uri="{BB962C8B-B14F-4D97-AF65-F5344CB8AC3E}">
        <p14:creationId xmlns:p14="http://schemas.microsoft.com/office/powerpoint/2010/main" val="11266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256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Frekvenčna karakteristika sobe</vt:lpstr>
      <vt:lpstr>Uvod</vt:lpstr>
      <vt:lpstr>Teoretični uvod</vt:lpstr>
      <vt:lpstr>PowerPoint Presentation</vt:lpstr>
      <vt:lpstr>PowerPoint Presentation</vt:lpstr>
      <vt:lpstr>Meritev</vt:lpstr>
      <vt:lpstr>Rezultati meritev</vt:lpstr>
      <vt:lpstr>PowerPoint Presentation</vt:lpstr>
      <vt:lpstr>Demonstracija!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Frekvenčna karakteristika sobe</dc:title>
  <dc:creator>Martin</dc:creator>
  <cp:lastModifiedBy>golob</cp:lastModifiedBy>
  <cp:revision>21</cp:revision>
  <dcterms:created xsi:type="dcterms:W3CDTF">2016-06-06T14:55:42Z</dcterms:created>
  <dcterms:modified xsi:type="dcterms:W3CDTF">2016-11-28T04:50:13Z</dcterms:modified>
</cp:coreProperties>
</file>