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7" r:id="rId15"/>
    <p:sldId id="269" r:id="rId16"/>
    <p:sldId id="268" r:id="rId17"/>
    <p:sldId id="270" r:id="rId18"/>
    <p:sldId id="273" r:id="rId19"/>
    <p:sldId id="274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38"/>
    <p:restoredTop sz="94614"/>
  </p:normalViewPr>
  <p:slideViewPr>
    <p:cSldViewPr>
      <p:cViewPr>
        <p:scale>
          <a:sx n="93" d="100"/>
          <a:sy n="93" d="100"/>
        </p:scale>
        <p:origin x="2720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32D60-510F-6F4E-A373-E84D91FB3493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3D55A-9943-8946-AF05-28A44E7B4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D55A-9943-8946-AF05-28A44E7B4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8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C713E651-E377-4837-B6E3-21D37C20DC5C}" type="datetimeFigureOut">
              <a:rPr lang="sl-SI" smtClean="0"/>
              <a:t>16. 05. 19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51-E377-4837-B6E3-21D37C20DC5C}" type="datetimeFigureOut">
              <a:rPr lang="sl-SI" smtClean="0"/>
              <a:t>16. 05. 19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51-E377-4837-B6E3-21D37C20DC5C}" type="datetimeFigureOut">
              <a:rPr lang="sl-SI" smtClean="0"/>
              <a:t>16. 05. 19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51-E377-4837-B6E3-21D37C20DC5C}" type="datetimeFigureOut">
              <a:rPr lang="sl-SI" smtClean="0"/>
              <a:t>16. 05. 19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51-E377-4837-B6E3-21D37C20DC5C}" type="datetimeFigureOut">
              <a:rPr lang="sl-SI" smtClean="0"/>
              <a:t>16. 05. 19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51-E377-4837-B6E3-21D37C20DC5C}" type="datetimeFigureOut">
              <a:rPr lang="sl-SI" smtClean="0"/>
              <a:t>16. 05. 19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51-E377-4837-B6E3-21D37C20DC5C}" type="datetimeFigureOut">
              <a:rPr lang="sl-SI" smtClean="0"/>
              <a:t>16. 05. 19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51-E377-4837-B6E3-21D37C20DC5C}" type="datetimeFigureOut">
              <a:rPr lang="sl-SI" smtClean="0"/>
              <a:t>16. 05. 19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51-E377-4837-B6E3-21D37C20DC5C}" type="datetimeFigureOut">
              <a:rPr lang="sl-SI" smtClean="0"/>
              <a:t>16. 05. 19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51-E377-4837-B6E3-21D37C20DC5C}" type="datetimeFigureOut">
              <a:rPr lang="sl-SI" smtClean="0"/>
              <a:t>16. 05. 19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E651-E377-4837-B6E3-21D37C20DC5C}" type="datetimeFigureOut">
              <a:rPr lang="sl-SI" smtClean="0"/>
              <a:t>16. 05. 19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sl-SI" smtClean="0"/>
              <a:t>Anja Pirnat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2590951-EB4A-4AF1-AEC0-8D1426DC748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30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18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41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emanticscholar.org/paper/Cybernetic-Interpretation-of-the-Riemann-Zeta-Klan/1fceb313fb7785ef5089a15e52290153728840d0/figure/0" TargetMode="External"/><Relationship Id="rId3" Type="http://schemas.openxmlformats.org/officeDocument/2006/relationships/hyperlink" Target="http://www.mexconnect.com/photos/3966-m-1207-p-a-passenger-hurries-to-catch-the-bus-that-runs-from-cuern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13447"/>
            <a:ext cx="10378744" cy="4041648"/>
          </a:xfrm>
        </p:spPr>
        <p:txBody>
          <a:bodyPr>
            <a:normAutofit/>
          </a:bodyPr>
          <a:lstStyle/>
          <a:p>
            <a:r>
              <a:rPr lang="sl-SI" dirty="0" smtClean="0"/>
              <a:t>Kako dolgo čakamo na avtobus v Cuernavaci?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Avtor: Anja Pirnat</a:t>
            </a:r>
          </a:p>
          <a:p>
            <a:r>
              <a:rPr lang="sl-SI" dirty="0" smtClean="0"/>
              <a:t>Mentor: prof. </a:t>
            </a:r>
            <a:r>
              <a:rPr lang="sl-SI" dirty="0"/>
              <a:t>d</a:t>
            </a:r>
            <a:r>
              <a:rPr lang="sl-SI" dirty="0" smtClean="0"/>
              <a:t>r. Marko Žnidarič </a:t>
            </a:r>
          </a:p>
          <a:p>
            <a:endParaRPr lang="sl-SI" dirty="0"/>
          </a:p>
          <a:p>
            <a:r>
              <a:rPr lang="sl-SI" dirty="0" smtClean="0"/>
              <a:t>Ljubljana, 15. 5. 2019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931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21" y="299999"/>
            <a:ext cx="9692640" cy="1325562"/>
          </a:xfrm>
        </p:spPr>
        <p:txBody>
          <a:bodyPr>
            <a:normAutofit/>
          </a:bodyPr>
          <a:lstStyle/>
          <a:p>
            <a:r>
              <a:rPr lang="sl-SI" dirty="0" smtClean="0"/>
              <a:t>Skupna verjetnostna porazdelitev matričnih elemntov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2105314"/>
                <a:ext cx="8595360" cy="3672408"/>
              </a:xfrm>
            </p:spPr>
            <p:txBody>
              <a:bodyPr>
                <a:normAutofit/>
              </a:bodyPr>
              <a:lstStyle/>
              <a:p>
                <a:r>
                  <a:rPr lang="sl-SI" dirty="0" smtClean="0"/>
                  <a:t>Prejšni zahtevi enolično določita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/>
                              </a:rPr>
                              <m:t>11</m:t>
                            </m:r>
                          </m:sub>
                        </m:sSub>
                        <m:r>
                          <a:rPr lang="sl-SI" b="0" i="1" smtClean="0">
                            <a:latin typeface="Cambria Math"/>
                          </a:rPr>
                          <m:t>, … </m:t>
                        </m:r>
                        <m:sSub>
                          <m:sSubPr>
                            <m:ctrlPr>
                              <a:rPr lang="sl-SI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/>
                              </a:rPr>
                              <m:t>𝑁𝑁</m:t>
                            </m:r>
                          </m:sub>
                        </m:sSub>
                      </m:e>
                    </m:d>
                    <m:r>
                      <a:rPr lang="sl-SI" b="0" i="1" smtClean="0">
                        <a:latin typeface="Cambria Math"/>
                      </a:rPr>
                      <m:t>≔</m:t>
                    </m:r>
                    <m:r>
                      <a:rPr lang="sl-SI" b="0" i="1" smtClean="0">
                        <a:latin typeface="Cambria Math"/>
                      </a:rPr>
                      <m:t>𝑃</m:t>
                    </m:r>
                    <m:r>
                      <a:rPr lang="sl-SI" b="0" i="1" smtClean="0">
                        <a:latin typeface="Cambria Math"/>
                      </a:rPr>
                      <m:t>(</m:t>
                    </m:r>
                    <m:r>
                      <a:rPr lang="sl-SI" b="0" i="1" smtClean="0">
                        <a:latin typeface="Cambria Math"/>
                      </a:rPr>
                      <m:t>𝐻</m:t>
                    </m:r>
                    <m:r>
                      <a:rPr lang="sl-SI" b="0" i="1" smtClean="0">
                        <a:latin typeface="Cambria Math"/>
                      </a:rPr>
                      <m:t>)</m:t>
                    </m:r>
                  </m:oMath>
                </a14:m>
                <a:endParaRPr lang="sl-SI" dirty="0" smtClean="0"/>
              </a:p>
              <a:p>
                <a:endParaRPr lang="sl-SI" dirty="0" smtClean="0"/>
              </a:p>
              <a:p>
                <a:endParaRPr lang="sl-SI" dirty="0"/>
              </a:p>
              <a:p>
                <a:endParaRPr lang="sl-SI" dirty="0" smtClean="0"/>
              </a:p>
              <a:p>
                <a:endParaRPr lang="sl-SI" dirty="0"/>
              </a:p>
              <a:p>
                <a:endParaRPr lang="sl-SI" dirty="0" smtClean="0"/>
              </a:p>
              <a:p>
                <a:r>
                  <a:rPr lang="sl-SI" dirty="0" smtClean="0"/>
                  <a:t>Porazdelitev lastnih vrednosti ne omogoča direktne primerjave z eksperimenti, za primerjavo bolj praktična porazdelitev lastnih vrednosti</a:t>
                </a:r>
              </a:p>
              <a:p>
                <a:endParaRPr lang="sl-SI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2105314"/>
                <a:ext cx="8595360" cy="3672408"/>
              </a:xfrm>
              <a:blipFill rotWithShape="0">
                <a:blip r:embed="rId2"/>
                <a:stretch>
                  <a:fillRect l="-142" t="-9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448" y="64805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74241" y="2993902"/>
                <a:ext cx="4611840" cy="369332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sl-SI" i="1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sl-SI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l-SI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sl-SI" i="1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𝑡𝑟</m:t>
                          </m:r>
                          <m:d>
                            <m:dPr>
                              <m:ctrlPr>
                                <a:rPr lang="sl-SI" i="1"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,  </m:t>
                          </m:r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𝑡𝑟</m:t>
                          </m:r>
                          <m:d>
                            <m:dPr>
                              <m:ctrlPr>
                                <a:rPr lang="sl-SI" i="1"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sl-SI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,  </m:t>
                          </m:r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𝑡𝑟</m:t>
                          </m:r>
                          <m:d>
                            <m:dPr>
                              <m:ctrlPr>
                                <a:rPr lang="sl-SI" i="1"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sl-SI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 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41" y="2993902"/>
                <a:ext cx="461184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8889" b="-117460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75860" y="2996559"/>
            <a:ext cx="403244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Invariantnost</a:t>
            </a:r>
            <a:endParaRPr lang="sl-SI" dirty="0">
              <a:ea typeface="Cambria Mat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860" y="3861048"/>
            <a:ext cx="40324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Neodvisnost matričnih </a:t>
            </a:r>
            <a:r>
              <a:rPr lang="sl-SI" dirty="0" smtClean="0"/>
              <a:t>elementov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74241" y="3861048"/>
                <a:ext cx="4611840" cy="36933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charset="0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sl-SI" i="1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sl-SI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l-SI" i="1">
                          <a:latin typeface="Cambria Math"/>
                          <a:ea typeface="Cambria Math"/>
                        </a:rPr>
                        <m:t>𝐶</m:t>
                      </m:r>
                      <m:func>
                        <m:funcPr>
                          <m:ctrlPr>
                            <a:rPr lang="sl-SI" i="1">
                              <a:latin typeface="Cambria Math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𝐵𝑡𝑟</m:t>
                          </m:r>
                          <m:d>
                            <m:dPr>
                              <m:ctrlPr>
                                <a:rPr lang="sl-SI" i="1"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𝐴𝑡𝑟</m:t>
                          </m:r>
                          <m:sSup>
                            <m:sSupPr>
                              <m:ctrlPr>
                                <a:rPr lang="sl-SI" i="1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241" y="3861048"/>
                <a:ext cx="461184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286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087888" y="3212976"/>
            <a:ext cx="72008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87888" y="4077072"/>
            <a:ext cx="72008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040043" y="4724515"/>
            <a:ext cx="9289032" cy="1300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159896" y="5013176"/>
            <a:ext cx="374441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Skupna verjetnostna porazdelitev lastnih vrednosti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sl-SI" dirty="0" smtClean="0"/>
                  <a:t>Računali bomo za ortogonalni primer </a:t>
                </a:r>
              </a:p>
              <a:p>
                <a:r>
                  <a:rPr lang="sl-SI" dirty="0" smtClean="0"/>
                  <a:t>Simetrično matriko lahko diagonaliziramo z ortogonalno transformacijo</a:t>
                </a:r>
                <a:endParaRPr lang="sl-SI" b="0" dirty="0" smtClean="0"/>
              </a:p>
              <a:p>
                <a:endParaRPr lang="sl-SI" b="0" dirty="0" smtClean="0"/>
              </a:p>
              <a:p>
                <a:endParaRPr lang="sl-SI" dirty="0"/>
              </a:p>
              <a:p>
                <a:endParaRPr lang="sl-SI" b="0" dirty="0" smtClean="0"/>
              </a:p>
              <a:p>
                <a:endParaRPr lang="sl-SI" b="0" dirty="0" smtClean="0"/>
              </a:p>
              <a:p>
                <a:pPr lvl="1"/>
                <a:endParaRPr lang="sl-SI" dirty="0" smtClean="0">
                  <a:solidFill>
                    <a:sysClr val="windowText" lastClr="000000"/>
                  </a:solidFill>
                </a:endParaRPr>
              </a:p>
              <a:p>
                <a:pPr lvl="1"/>
                <a:endParaRPr lang="sl-SI" dirty="0" smtClean="0">
                  <a:solidFill>
                    <a:sysClr val="windowText" lastClr="000000"/>
                  </a:solidFill>
                </a:endParaRPr>
              </a:p>
              <a:p>
                <a:r>
                  <a:rPr lang="sl-SI" b="0" dirty="0" smtClean="0"/>
                  <a:t>Zapišemo v novih spremenljivkah 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𝑑𝐻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∝</m:t>
                    </m:r>
                    <m:func>
                      <m:funcPr>
                        <m:ctrlPr>
                          <a:rPr lang="sl-SI" b="0" i="1" smtClean="0">
                            <a:latin typeface="Cambria Math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/>
                            <a:ea typeface="Cambria Math"/>
                          </a:rPr>
                          <m:t>exp</m:t>
                        </m:r>
                      </m:fName>
                      <m:e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(−</m:t>
                        </m:r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sl-SI" b="0" i="1" smtClean="0">
                                <a:latin typeface="Cambria Math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sl-SI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sl-SI" b="0" i="1" smtClean="0">
                                    <a:latin typeface="Cambria Math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sl-SI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sl-SI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  <m:sPre>
                              <m:sPrePr>
                                <m:ctrlPr>
                                  <a:rPr lang="sl-SI" b="0" i="1" smtClean="0">
                                    <a:latin typeface="Cambria Math" charset="0"/>
                                    <a:ea typeface="Cambria Math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sl-SI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  <m:e>
                                <m:r>
                                  <a:rPr lang="sl-SI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sPre>
                          </m:e>
                        </m:nary>
                      </m:e>
                    </m:func>
                    <m:r>
                      <a:rPr lang="sl-SI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𝑑𝐸𝑑𝑝</m:t>
                    </m:r>
                  </m:oMath>
                </a14:m>
                <a:endParaRPr lang="sl-SI" dirty="0" smtClean="0">
                  <a:solidFill>
                    <a:sysClr val="windowText" lastClr="000000"/>
                  </a:solidFill>
                </a:endParaRPr>
              </a:p>
              <a:p>
                <a:r>
                  <a:rPr lang="sl-SI" b="0" dirty="0" smtClean="0">
                    <a:solidFill>
                      <a:sysClr val="windowText" lastClr="000000"/>
                    </a:solidFill>
                  </a:rPr>
                  <a:t>Jacobijeva determinanta  </a:t>
                </a:r>
                <a14:m>
                  <m:oMath xmlns:m="http://schemas.openxmlformats.org/officeDocument/2006/math">
                    <m:r>
                      <a:rPr lang="sl-SI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𝐽</m:t>
                    </m:r>
                    <m:r>
                      <a:rPr lang="sl-SI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(</m:t>
                    </m:r>
                    <m:r>
                      <a:rPr lang="sl-SI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𝐸</m:t>
                    </m:r>
                    <m:r>
                      <a:rPr lang="sl-SI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, </m:t>
                    </m:r>
                    <m:r>
                      <a:rPr lang="sl-SI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𝑝</m:t>
                    </m:r>
                    <m:r>
                      <a:rPr lang="sl-SI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)=|</m:t>
                    </m:r>
                    <m:f>
                      <m:fPr>
                        <m:ctrlPr>
                          <a:rPr lang="sl-SI" b="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sl-SI" b="0" i="1" smtClean="0">
                            <a:latin typeface="Cambria Math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sl-SI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sl-SI" b="0" i="1" smtClean="0"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sl-SI"/>
                          <m:t> </m:t>
                        </m:r>
                      </m:num>
                      <m:den>
                        <m:r>
                          <a:rPr lang="sl-SI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sl-SI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sl-SI" b="0" i="1" smtClean="0">
                                <a:solidFill>
                                  <a:sysClr val="windowText" lastClr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sl-SI" b="0" i="1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sl-SI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sl-SI" b="0" i="1" smtClean="0">
                                <a:solidFill>
                                  <a:sysClr val="windowText" lastClr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  </m:t>
                            </m:r>
                            <m:r>
                              <a:rPr lang="sl-SI" b="0" i="1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sl-SI" b="0" i="1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  <m:r>
                          <a:rPr lang="sl-SI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sl-SI" b="0" i="1" smtClean="0">
                        <a:solidFill>
                          <a:sysClr val="windowText" lastClr="000000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sl-SI" dirty="0" smtClean="0">
                  <a:solidFill>
                    <a:sysClr val="windowText" lastClr="000000"/>
                  </a:solidFill>
                </a:endParaRPr>
              </a:p>
              <a:p>
                <a:endParaRPr lang="sl-SI" dirty="0">
                  <a:solidFill>
                    <a:sysClr val="windowText" lastClr="000000"/>
                  </a:solidFill>
                </a:endParaRPr>
              </a:p>
              <a:p>
                <a:pPr lvl="1"/>
                <a:endParaRPr lang="sl-SI" b="0" dirty="0" smtClean="0"/>
              </a:p>
              <a:p>
                <a:endParaRPr lang="sl-SI" b="0" dirty="0" smtClean="0"/>
              </a:p>
              <a:p>
                <a:pPr lvl="1"/>
                <a:endParaRPr lang="sl-S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448" y="64805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07768" y="2636912"/>
                <a:ext cx="1594796" cy="40011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i="1">
                          <a:latin typeface="Cambria Math"/>
                        </a:rPr>
                        <m:t>𝐻</m:t>
                      </m:r>
                      <m:r>
                        <a:rPr lang="sl-SI" sz="2000" i="1">
                          <a:latin typeface="Cambria Math"/>
                        </a:rPr>
                        <m:t>=</m:t>
                      </m:r>
                      <m:r>
                        <a:rPr lang="sl-SI" sz="2000" i="1">
                          <a:latin typeface="Cambria Math"/>
                        </a:rPr>
                        <m:t>𝑂</m:t>
                      </m:r>
                      <m:sSub>
                        <m:sSubPr>
                          <m:ctrlPr>
                            <a:rPr lang="sl-SI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sl-SI" sz="2000" i="1">
                              <a:latin typeface="Cambria Math"/>
                            </a:rPr>
                            <m:t>𝐷</m:t>
                          </m:r>
                        </m:sub>
                      </m:sSub>
                      <m:sSup>
                        <m:sSupPr>
                          <m:ctrlPr>
                            <a:rPr lang="sl-SI" sz="20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sl-SI" sz="2000" i="1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sl-SI" sz="20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2636912"/>
                <a:ext cx="159479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2985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/>
          <p:nvPr/>
        </p:nvCxnSpPr>
        <p:spPr>
          <a:xfrm rot="10800000" flipV="1">
            <a:off x="1638798" y="2847235"/>
            <a:ext cx="2494979" cy="879353"/>
          </a:xfrm>
          <a:prstGeom prst="bentConnector3">
            <a:avLst>
              <a:gd name="adj1" fmla="val 99913"/>
            </a:avLst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133777" y="2692951"/>
            <a:ext cx="216024" cy="28803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09946" y="2692951"/>
            <a:ext cx="216024" cy="28803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53276" y="2692950"/>
            <a:ext cx="306620" cy="30400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711904" y="2980983"/>
            <a:ext cx="5310" cy="75201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5159896" y="2980983"/>
            <a:ext cx="2423913" cy="781227"/>
          </a:xfrm>
          <a:prstGeom prst="bentConnector3">
            <a:avLst>
              <a:gd name="adj1" fmla="val 100042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0665" y="3762210"/>
                <a:ext cx="2376264" cy="70602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l-SI" sz="1600" i="1">
                        <a:solidFill>
                          <a:sysClr val="windowText" lastClr="000000"/>
                        </a:solidFill>
                        <a:latin typeface="Cambria Math"/>
                      </a:rPr>
                      <m:t>𝑁</m:t>
                    </m:r>
                    <m:r>
                      <a:rPr lang="sl-SI" sz="1600" i="1">
                        <a:solidFill>
                          <a:sysClr val="windowText" lastClr="000000"/>
                        </a:solidFill>
                        <a:latin typeface="Cambria Math"/>
                      </a:rPr>
                      <m:t>(</m:t>
                    </m:r>
                    <m:r>
                      <a:rPr lang="sl-SI" sz="1600" i="1">
                        <a:solidFill>
                          <a:sysClr val="windowText" lastClr="000000"/>
                        </a:solidFill>
                        <a:latin typeface="Cambria Math"/>
                      </a:rPr>
                      <m:t>𝑁</m:t>
                    </m:r>
                    <m:r>
                      <a:rPr lang="sl-SI" sz="1600" i="1">
                        <a:solidFill>
                          <a:sysClr val="windowText" lastClr="000000"/>
                        </a:solidFill>
                        <a:latin typeface="Cambria Math"/>
                      </a:rPr>
                      <m:t>+1)</m:t>
                    </m:r>
                  </m:oMath>
                </a14:m>
                <a:r>
                  <a:rPr lang="sl-SI" sz="1600" dirty="0">
                    <a:solidFill>
                      <a:sysClr val="windowText" lastClr="000000"/>
                    </a:solidFill>
                  </a:rPr>
                  <a:t> neodvisnih spremenljivk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5" y="3762210"/>
                <a:ext cx="2376264" cy="706027"/>
              </a:xfrm>
              <a:prstGeom prst="rect">
                <a:avLst/>
              </a:prstGeom>
              <a:blipFill rotWithShape="0">
                <a:blip r:embed="rId4"/>
                <a:stretch>
                  <a:fillRect r="-255" b="-5085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92963" y="3766762"/>
                <a:ext cx="2291461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1600" i="1">
                        <a:solidFill>
                          <a:sysClr val="windowText" lastClr="00000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sl-SI" sz="1600" dirty="0">
                    <a:solidFill>
                      <a:sysClr val="windowText" lastClr="000000"/>
                    </a:solidFill>
                  </a:rPr>
                  <a:t> lastnih vrednosti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963" y="3766762"/>
                <a:ext cx="2291461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3509" b="-21053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77798" y="3762210"/>
                <a:ext cx="2664296" cy="6862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sl-SI" sz="1600" i="1" smtClean="0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sl-SI" sz="1600" i="1">
                        <a:solidFill>
                          <a:sysClr val="windowText" lastClr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sl-SI" sz="1600" b="0" i="1" smtClean="0">
                        <a:solidFill>
                          <a:sysClr val="windowText" lastClr="000000"/>
                        </a:solidFill>
                        <a:latin typeface="Cambria Math" charset="0"/>
                      </a:rPr>
                      <m:t>    </m:t>
                    </m:r>
                  </m:oMath>
                </a14:m>
                <a:r>
                  <a:rPr lang="sl-SI" sz="1600" dirty="0" smtClean="0">
                    <a:solidFill>
                      <a:sysClr val="windowText" lastClr="000000"/>
                    </a:solidFill>
                  </a:rPr>
                  <a:t> </a:t>
                </a:r>
                <a:r>
                  <a:rPr lang="sl-SI" sz="1600" dirty="0">
                    <a:solidFill>
                      <a:sysClr val="windowText" lastClr="000000"/>
                    </a:solidFill>
                  </a:rPr>
                  <a:t>neodvisnih spremenljivk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98" y="3762210"/>
                <a:ext cx="2664296" cy="686213"/>
              </a:xfrm>
              <a:prstGeom prst="rect">
                <a:avLst/>
              </a:prstGeom>
              <a:blipFill rotWithShape="0">
                <a:blip r:embed="rId6"/>
                <a:stretch>
                  <a:fillRect t="-33913" b="-1130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794118" y="4745024"/>
            <a:ext cx="8424936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3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996967" y="4567883"/>
            <a:ext cx="4211601" cy="11653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Skupna verjetnostna porazdelitev lastnih vrednosti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8448" y="64805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10294" y="1109721"/>
            <a:ext cx="2088233" cy="2031247"/>
            <a:chOff x="4920241" y="2704381"/>
            <a:chExt cx="2106734" cy="2031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920242" y="2704381"/>
                  <a:ext cx="2106733" cy="307777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sl-SI" sz="1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400" i="1">
                                <a:latin typeface="Cambria Math"/>
                              </a:rPr>
                              <m:t>𝑂𝑂</m:t>
                            </m:r>
                          </m:e>
                          <m:sup>
                            <m:r>
                              <a:rPr lang="sl-SI" sz="1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sl-SI" sz="14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sl-SI" sz="1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400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sl-SI" sz="1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sl-SI" sz="1400" i="1">
                            <a:latin typeface="Cambria Math"/>
                          </a:rPr>
                          <m:t>𝑂</m:t>
                        </m:r>
                        <m:r>
                          <a:rPr lang="sl-SI" sz="1400" i="1">
                            <a:latin typeface="Cambria Math"/>
                          </a:rPr>
                          <m:t>=1 </m:t>
                        </m:r>
                      </m:oMath>
                    </m:oMathPara>
                  </a14:m>
                  <a:endParaRPr lang="sl-SI" sz="1400" i="1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242" y="2704381"/>
                  <a:ext cx="2106733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77358" b="-10188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920241" y="3358629"/>
                  <a:ext cx="2106733" cy="46160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sl-SI" sz="1400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sz="14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sl-SI" sz="14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sl-SI" sz="1400" i="1"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sl-SI" sz="14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sl-SI" sz="14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sl-SI" sz="1400" i="1">
                                  <a:solidFill>
                                    <a:sysClr val="windowText" lastClr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4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l-SI" sz="14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  <m:r>
                        <a:rPr lang="sl-SI" sz="1400" i="1">
                          <a:latin typeface="Cambria Math"/>
                        </a:rPr>
                        <m:t>𝑂</m:t>
                      </m:r>
                      <m:r>
                        <a:rPr lang="sl-SI" sz="14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l-SI" sz="14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sl-SI" sz="1400" i="1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sl-SI" sz="14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sl-SI" sz="1400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sl-SI" sz="1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sl-SI" sz="14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sl-SI" sz="1400" i="1">
                              <a:latin typeface="Cambria Math"/>
                            </a:rPr>
                            <m:t>𝑂</m:t>
                          </m:r>
                        </m:num>
                        <m:den>
                          <m:r>
                            <a:rPr lang="sl-SI" sz="1400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sl-SI" sz="1400" i="1">
                                  <a:solidFill>
                                    <a:sysClr val="windowText" lastClr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4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l-SI" sz="14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  <m:r>
                        <a:rPr lang="sl-SI" sz="1400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a14:m>
                  <a:endParaRPr lang="sl-SI" sz="1400" i="1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241" y="3358629"/>
                  <a:ext cx="2106733" cy="46160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920241" y="4174577"/>
                  <a:ext cx="2106733" cy="561051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sl-SI" sz="1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4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sl-SI" sz="14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p>
                        <m:r>
                          <a:rPr lang="sl-SI" sz="14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sl-SI" sz="1400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l-SI" sz="1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sl-SI" sz="14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sl-SI" sz="1400" i="1">
                                    <a:latin typeface="Cambria Math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sl-SI" sz="1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sl-SI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sz="1400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sz="14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sz="14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  <m:r>
                          <a:rPr lang="sl-SI" sz="1400" i="1">
                            <a:latin typeface="Cambria Math"/>
                          </a:rPr>
                          <m:t>𝑂</m:t>
                        </m:r>
                        <m:r>
                          <a:rPr lang="sl-SI" sz="1400" i="1">
                            <a:latin typeface="Cambria Math"/>
                          </a:rPr>
                          <m:t>=−</m:t>
                        </m:r>
                        <m:sSup>
                          <m:sSupPr>
                            <m:ctrlPr>
                              <a:rPr lang="sl-SI" sz="1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400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sl-SI" sz="1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f>
                          <m:fPr>
                            <m:ctrlPr>
                              <a:rPr lang="sl-SI" sz="14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sl-SI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sl-SI" sz="1400" i="1">
                                <a:latin typeface="Cambria Math"/>
                              </a:rPr>
                              <m:t>𝑂</m:t>
                            </m:r>
                          </m:num>
                          <m:den>
                            <m:r>
                              <a:rPr lang="sl-SI" sz="14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sz="1400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sz="14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sz="14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241" y="4174577"/>
                  <a:ext cx="2106733" cy="56105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/>
            <p:nvPr/>
          </p:nvCxnSpPr>
          <p:spPr>
            <a:xfrm>
              <a:off x="5937286" y="3088287"/>
              <a:ext cx="0" cy="234995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959402" y="3861404"/>
              <a:ext cx="0" cy="234995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8760296" y="980728"/>
            <a:ext cx="2448272" cy="243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920241" y="2704381"/>
            <a:ext cx="2591414" cy="2341983"/>
            <a:chOff x="4920241" y="2704381"/>
            <a:chExt cx="2591414" cy="2341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920241" y="2704381"/>
                  <a:ext cx="2591414" cy="36933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sl-SI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i="1">
                                <a:latin typeface="Cambria Math"/>
                              </a:rPr>
                              <m:t>𝑂𝑂</m:t>
                            </m:r>
                          </m:e>
                          <m:sup>
                            <m:r>
                              <a:rPr lang="sl-SI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sl-SI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sl-SI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sl-SI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sl-SI" i="1">
                            <a:latin typeface="Cambria Math"/>
                          </a:rPr>
                          <m:t>𝑂</m:t>
                        </m:r>
                        <m:r>
                          <a:rPr lang="sl-SI" i="1">
                            <a:latin typeface="Cambria Math"/>
                          </a:rPr>
                          <m:t>=1 </m:t>
                        </m:r>
                      </m:oMath>
                    </m:oMathPara>
                  </a14:m>
                  <a:endParaRPr lang="sl-SI" i="1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241" y="2704381"/>
                  <a:ext cx="259141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1935" b="-119355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920241" y="3429000"/>
                  <a:ext cx="2591414" cy="56701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sl-SI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sl-SI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sl-SI" i="1"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sl-SI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sl-SI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sl-SI" i="1">
                                  <a:solidFill>
                                    <a:sysClr val="windowText" lastClr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l-SI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  <m:r>
                        <a:rPr lang="sl-SI" i="1">
                          <a:latin typeface="Cambria Math"/>
                        </a:rPr>
                        <m:t>𝑂</m:t>
                      </m:r>
                      <m:r>
                        <a:rPr lang="sl-SI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sl-SI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sl-SI" i="1">
                              <a:latin typeface="Cambria Math"/>
                            </a:rPr>
                            <m:t>𝑂</m:t>
                          </m:r>
                        </m:e>
                        <m:sup>
                          <m:r>
                            <a:rPr lang="sl-SI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a14:m>
                  <a:r>
                    <a:rPr lang="sl-SI" dirty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sl-SI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sl-SI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sl-SI" i="1">
                              <a:latin typeface="Cambria Math"/>
                            </a:rPr>
                            <m:t>𝑂</m:t>
                          </m:r>
                        </m:num>
                        <m:den>
                          <m:r>
                            <a:rPr lang="sl-SI" i="1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sl-SI" i="1">
                                  <a:solidFill>
                                    <a:sysClr val="windowText" lastClr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l-SI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  <m:r>
                        <a:rPr lang="sl-SI" i="1">
                          <a:solidFill>
                            <a:sysClr val="windowText" lastClr="000000"/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a14:m>
                  <a:endParaRPr lang="sl-SI" i="1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241" y="3429000"/>
                  <a:ext cx="2591414" cy="56701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920241" y="4351302"/>
                  <a:ext cx="2591414" cy="69506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sl-SI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sl-SI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p>
                        <m:r>
                          <a:rPr lang="sl-SI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sl-SI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l-SI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sl-SI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sl-SI" i="1">
                                    <a:latin typeface="Cambria Math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sl-SI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sl-SI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  <m:r>
                          <a:rPr lang="sl-SI" i="1">
                            <a:latin typeface="Cambria Math"/>
                          </a:rPr>
                          <m:t>𝑂</m:t>
                        </m:r>
                        <m:r>
                          <a:rPr lang="sl-SI" i="1">
                            <a:latin typeface="Cambria Math"/>
                          </a:rPr>
                          <m:t>=−</m:t>
                        </m:r>
                        <m:sSup>
                          <m:sSupPr>
                            <m:ctrlPr>
                              <a:rPr lang="sl-SI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sl-SI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f>
                          <m:fPr>
                            <m:ctrlPr>
                              <a:rPr lang="sl-SI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sl-SI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sl-SI" i="1">
                                <a:latin typeface="Cambria Math"/>
                              </a:rPr>
                              <m:t>𝑂</m:t>
                            </m:r>
                          </m:num>
                          <m:den>
                            <m:r>
                              <a:rPr lang="sl-SI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241" y="4351302"/>
                  <a:ext cx="2591414" cy="69506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6215948" y="3140968"/>
              <a:ext cx="0" cy="234995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215948" y="4077072"/>
              <a:ext cx="0" cy="234995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23267" y="1780157"/>
            <a:ext cx="2860270" cy="1893024"/>
            <a:chOff x="-393175" y="5914663"/>
            <a:chExt cx="2860270" cy="1893024"/>
          </a:xfrm>
        </p:grpSpPr>
        <p:grpSp>
          <p:nvGrpSpPr>
            <p:cNvPr id="30" name="Group 29"/>
            <p:cNvGrpSpPr/>
            <p:nvPr/>
          </p:nvGrpSpPr>
          <p:grpSpPr>
            <a:xfrm>
              <a:off x="-393175" y="5914663"/>
              <a:ext cx="2860270" cy="1893024"/>
              <a:chOff x="646711" y="2924499"/>
              <a:chExt cx="2860270" cy="189302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180984" y="2924499"/>
                    <a:ext cx="1962012" cy="460704"/>
                  </a:xfrm>
                  <a:prstGeom prst="rect">
                    <a:avLst/>
                  </a:pr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sl-SI" sz="11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sl-SI" sz="11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sl-SI" sz="11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sl-SI" sz="11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den>
                          </m:f>
                          <m:r>
                            <a:rPr lang="sl-SI" sz="1100" i="1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sl-SI" sz="11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sl-SI" sz="11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sl-SI" sz="1100" i="1">
                                  <a:latin typeface="Cambria Math"/>
                                </a:rPr>
                                <m:t>𝑂</m:t>
                              </m:r>
                            </m:num>
                            <m:den>
                              <m:r>
                                <a:rPr lang="sl-SI" sz="11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sl-SI" sz="11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1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sl-SI" sz="11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sSup>
                            <m:sSupPr>
                              <m:ctrlPr>
                                <a:rPr lang="sl-SI" sz="11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sl-SI" sz="1100" i="1"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sl-SI" sz="11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sl-SI" sz="1100" i="1">
                              <a:latin typeface="Cambria Math"/>
                            </a:rPr>
                            <m:t>+</m:t>
                          </m:r>
                          <m:r>
                            <a:rPr lang="sl-SI" sz="1100" i="1">
                              <a:latin typeface="Cambria Math"/>
                            </a:rPr>
                            <m:t>𝑂</m:t>
                          </m:r>
                          <m:sSub>
                            <m:sSubPr>
                              <m:ctrlPr>
                                <a:rPr lang="sl-SI" sz="11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1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sl-SI" sz="11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f>
                            <m:fPr>
                              <m:ctrlPr>
                                <a:rPr lang="sl-SI" sz="11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l-SI" sz="11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sl-SI" sz="1100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sl-SI" sz="11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sl-SI" sz="11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0984" y="2924499"/>
                    <a:ext cx="1962012" cy="46070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646711" y="3649171"/>
                    <a:ext cx="2860270" cy="460704"/>
                  </a:xfrm>
                  <a:prstGeom prst="rect">
                    <a:avLst/>
                  </a:pr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sl-SI" sz="11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f>
                            <m:fPr>
                              <m:ctrlP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sl-SI" sz="11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l-SI" sz="11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den>
                          </m:f>
                          <m:r>
                            <a:rPr lang="sl-SI" sz="11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  <m:r>
                            <a:rPr lang="sl-SI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sl-SI" sz="11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sl-SI" sz="1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sl-SI" sz="1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f>
                            <m:fPr>
                              <m:ctrlPr>
                                <a:rPr lang="sl-SI" sz="1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sl-SI" sz="1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sl-SI" sz="1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𝑂</m:t>
                              </m:r>
                            </m:num>
                            <m:den>
                              <m:r>
                                <a:rPr lang="sl-SI" sz="1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sl-SI" sz="11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1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l-SI" sz="11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sSup>
                            <m:sSupPr>
                              <m:ctrlPr>
                                <a:rPr lang="sl-SI" sz="11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sl-SI" sz="11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sl-SI" sz="11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sl-SI" sz="11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sl-SI" sz="11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sl-SI" sz="11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sl-SI" sz="11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sl-SI" sz="11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sl-SI" sz="11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</m:t>
                          </m:r>
                          <m:sSub>
                            <m:sSubPr>
                              <m:ctrlP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sl-SI" sz="11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f>
                            <m:fPr>
                              <m:ctrlPr>
                                <a:rPr lang="sl-SI" sz="11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sl-SI" sz="11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sl-SI" sz="11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r>
                                    <a:rPr lang="sl-SI" sz="11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sl-SI" sz="11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sl-SI" sz="1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sl-SI" sz="11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1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l-SI" sz="1100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den>
                          </m:f>
                          <m:r>
                            <a:rPr lang="sl-SI" sz="11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</m:oMath>
                      </m:oMathPara>
                    </a14:m>
                    <a:endParaRPr lang="sl-SI" sz="1200" i="1" dirty="0">
                      <a:solidFill>
                        <a:schemeClr val="tx1"/>
                      </a:solidFill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711" y="3649171"/>
                    <a:ext cx="2860270" cy="46070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261872" y="4374709"/>
                    <a:ext cx="1800236" cy="442814"/>
                  </a:xfrm>
                  <a:prstGeom prst="rect">
                    <a:avLst/>
                  </a:prstGeom>
                  <a:noFill/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sl-SI" sz="11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sl-SI" sz="1100" i="1">
                                  <a:latin typeface="Cambria Math"/>
                                </a:rPr>
                                <m:t>𝑂</m:t>
                              </m:r>
                            </m:e>
                            <m:sup>
                              <m:r>
                                <a:rPr lang="sl-SI" sz="11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f>
                            <m:fPr>
                              <m:ctrlPr>
                                <a:rPr lang="sl-SI" sz="11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sl-SI" sz="11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r>
                                <a:rPr lang="sl-SI" sz="11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sl-SI" sz="11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l-SI" sz="11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den>
                          </m:f>
                          <m:r>
                            <a:rPr lang="sl-SI" sz="11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  <m:r>
                            <a:rPr lang="sl-SI" sz="1100" i="1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sl-SI" sz="11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sl-SI" sz="1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sl-SI" sz="1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  <m:sSub>
                            <m:sSubPr>
                              <m:ctrlPr>
                                <a:rPr lang="sl-SI" sz="11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1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sl-SI" sz="11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r>
                            <a:rPr lang="sl-SI" sz="11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sz="11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1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sl-SI" sz="11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sSup>
                            <m:sSupPr>
                              <m:ctrlPr>
                                <a:rPr lang="sl-SI" sz="110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sl-SI" sz="1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sl-SI" sz="11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p>
                        </m:oMath>
                      </m:oMathPara>
                    </a14:m>
                    <a:endParaRPr lang="en-US" sz="11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1872" y="4374709"/>
                    <a:ext cx="1800236" cy="442814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Arrow Connector 34"/>
              <p:cNvCxnSpPr/>
              <p:nvPr/>
            </p:nvCxnSpPr>
            <p:spPr>
              <a:xfrm>
                <a:off x="2207285" y="4181996"/>
                <a:ext cx="0" cy="144935"/>
              </a:xfrm>
              <a:prstGeom prst="straightConnector1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/>
            <p:cNvCxnSpPr/>
            <p:nvPr/>
          </p:nvCxnSpPr>
          <p:spPr>
            <a:xfrm>
              <a:off x="1150005" y="6457571"/>
              <a:ext cx="0" cy="14493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119336" y="1611124"/>
            <a:ext cx="3064201" cy="2313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629992" y="2394140"/>
            <a:ext cx="4071692" cy="2606816"/>
            <a:chOff x="609866" y="2759652"/>
            <a:chExt cx="4071692" cy="2606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1261872" y="2759652"/>
                  <a:ext cx="2767681" cy="628121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  <m:r>
                          <a:rPr lang="sl-SI" sz="160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sl-SI" sz="1600" i="1">
                                <a:latin typeface="Cambria Math"/>
                              </a:rPr>
                              <m:t>𝑂</m:t>
                            </m:r>
                          </m:num>
                          <m:den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sz="16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l-SI" sz="16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sSup>
                          <m:sSupPr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600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sl-SI" sz="16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sl-SI" sz="1600" i="1">
                            <a:latin typeface="Cambria Math"/>
                          </a:rPr>
                          <m:t>+</m:t>
                        </m:r>
                        <m:r>
                          <a:rPr lang="sl-SI" sz="1600" i="1">
                            <a:latin typeface="Cambria Math"/>
                          </a:rPr>
                          <m:t>𝑂</m:t>
                        </m:r>
                        <m:sSub>
                          <m:sSubPr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sz="16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l-SI" sz="16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f>
                          <m:fPr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l-SI" sz="16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sl-SI" sz="1600" i="1">
                                    <a:latin typeface="Cambria Math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sl-SI" sz="16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1872" y="2759652"/>
                  <a:ext cx="2767681" cy="6281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09866" y="3762016"/>
                  <a:ext cx="4071692" cy="628121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sl-SI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f>
                          <m:fPr>
                            <m:ctrlP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  <m:r>
                          <a:rPr lang="sl-SI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  <m:r>
                          <a:rPr lang="sl-SI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sl-SI" sz="1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sl-SI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f>
                          <m:fPr>
                            <m:ctrlPr>
                              <a:rPr lang="sl-SI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sl-SI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sl-SI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𝑂</m:t>
                            </m:r>
                          </m:num>
                          <m:den>
                            <m:r>
                              <a:rPr lang="sl-SI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sz="16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sz="16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sz="16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sSup>
                          <m:sSupPr>
                            <m:ctrlPr>
                              <a:rPr lang="sl-SI" sz="16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sl-SI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sl-SI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sl-SI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sl-SI" sz="16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sl-SI" sz="16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sl-SI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</m:t>
                        </m:r>
                        <m:sSub>
                          <m:sSubPr>
                            <m:ctrlP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l-SI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f>
                          <m:fPr>
                            <m:ctrlPr>
                              <a:rPr lang="sl-SI" sz="1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sl-SI" sz="16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sl-SI" sz="16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sl-SI" sz="16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𝑂</m:t>
                                </m:r>
                              </m:e>
                              <m:sup>
                                <m:r>
                                  <a:rPr lang="sl-SI" sz="16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sl-SI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sz="16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sz="16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sz="16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  <m:r>
                          <a:rPr lang="sl-SI" sz="16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</m:oMath>
                    </m:oMathPara>
                  </a14:m>
                  <a:endParaRPr lang="sl-SI" i="1" dirty="0">
                    <a:solidFill>
                      <a:schemeClr val="tx1"/>
                    </a:solidFill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866" y="3762016"/>
                  <a:ext cx="4071692" cy="62812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379820" y="4764380"/>
                  <a:ext cx="2531783" cy="602088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600" i="1">
                                <a:latin typeface="Cambria Math"/>
                              </a:rPr>
                              <m:t>𝑂</m:t>
                            </m:r>
                          </m:e>
                          <m:sup>
                            <m:r>
                              <a:rPr lang="sl-SI" sz="16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f>
                          <m:fPr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𝐻</m:t>
                            </m:r>
                          </m:num>
                          <m:den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b>
                            </m:sSub>
                          </m:den>
                        </m:f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  <a:ea typeface="Cambria Math"/>
                          </a:rPr>
                          <m:t>𝑂</m:t>
                        </m:r>
                        <m:r>
                          <a:rPr lang="sl-SI" sz="1600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sl-SI" sz="1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sl-SI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p>
                        <m:sSub>
                          <m:sSubPr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sz="16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l-SI" sz="16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sl-SI" sz="1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sz="16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l-SI" sz="16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sSup>
                          <m:sSupPr>
                            <m:ctrlPr>
                              <a:rPr lang="sl-SI" sz="16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sl-SI" sz="16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9820" y="4764380"/>
                  <a:ext cx="2531783" cy="6020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/>
            <p:nvPr/>
          </p:nvCxnSpPr>
          <p:spPr>
            <a:xfrm>
              <a:off x="2645711" y="3429000"/>
              <a:ext cx="0" cy="283507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645711" y="4437112"/>
              <a:ext cx="0" cy="283507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983237" y="4060953"/>
            <a:ext cx="3912963" cy="1186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433535" y="3070510"/>
            <a:ext cx="4462665" cy="964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4141554" y="1812624"/>
            <a:ext cx="3994422" cy="1933900"/>
            <a:chOff x="1453506" y="7332295"/>
            <a:chExt cx="3994422" cy="1933900"/>
          </a:xfrm>
        </p:grpSpPr>
        <p:sp>
          <p:nvSpPr>
            <p:cNvPr id="44" name="TextBox 43"/>
            <p:cNvSpPr txBox="1"/>
            <p:nvPr/>
          </p:nvSpPr>
          <p:spPr>
            <a:xfrm>
              <a:off x="1453506" y="7332295"/>
              <a:ext cx="3994422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sz="1600" dirty="0"/>
                <a:t>Po komponentah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1453506" y="7928578"/>
                  <a:ext cx="3994422" cy="501419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lvl="1"/>
                  <a:r>
                    <a:rPr lang="sl-SI" sz="1600" i="1" dirty="0">
                      <a:latin typeface="Cambria Math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sl-SI" sz="1600" i="1">
                              <a:latin typeface="Cambria Math"/>
                            </a:rPr>
                            <m:t>𝑖</m:t>
                          </m:r>
                          <m:r>
                            <a:rPr lang="sl-SI" sz="1600" i="1">
                              <a:latin typeface="Cambria Math"/>
                            </a:rPr>
                            <m:t>, </m:t>
                          </m:r>
                          <m:r>
                            <a:rPr lang="sl-SI" sz="1600" i="1">
                              <a:latin typeface="Cambria Math"/>
                            </a:rPr>
                            <m:t>𝑗</m:t>
                          </m:r>
                          <m:r>
                            <a:rPr lang="sl-SI" sz="1600" i="1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𝑗𝑚</m:t>
                              </m:r>
                            </m:sub>
                          </m:sSub>
                          <m:r>
                            <a:rPr lang="sl-SI" sz="16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sl-SI" sz="16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sl-SI" sz="16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sl-SI" sz="16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𝑛𝑚</m:t>
                              </m:r>
                            </m:sub>
                          </m:sSub>
                          <m:r>
                            <a:rPr lang="sl-SI" sz="16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sl-SI" sz="16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solidFill>
                                    <a:sysClr val="windowText" lastClr="000000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sl-SI" sz="1600" i="1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a14:m>
                  <a:endParaRPr lang="sl-SI" sz="1600" i="1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3506" y="7928578"/>
                  <a:ext cx="3994422" cy="50141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5623" t="-54762" b="-96429"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453506" y="8544138"/>
                  <a:ext cx="3994422" cy="722057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sl-SI" sz="1600" i="1">
                                <a:latin typeface="Cambria Math"/>
                              </a:rPr>
                              <m:t>𝑖</m:t>
                            </m:r>
                            <m:r>
                              <a:rPr lang="sl-SI" sz="1600" i="1">
                                <a:latin typeface="Cambria Math"/>
                              </a:rPr>
                              <m:t>, </m:t>
                            </m:r>
                            <m:r>
                              <a:rPr lang="sl-SI" sz="1600" i="1">
                                <a:latin typeface="Cambria Math"/>
                              </a:rPr>
                              <m:t>𝑗</m:t>
                            </m:r>
                            <m:r>
                              <a:rPr lang="sl-SI" sz="1600" i="1">
                                <a:latin typeface="Cambria Math"/>
                              </a:rPr>
                              <m:t> 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sl-SI" sz="16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sl-SI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sl-SI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sl-SI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sl-SI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  <m:sSub>
                              <m:sSubPr>
                                <m:ctrlP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𝑖𝑛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𝑗𝑚</m:t>
                                </m:r>
                              </m:sub>
                            </m:sSub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</m:e>
                        </m:nary>
                        <m:f>
                          <m:fPr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sl-SI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sl-SI" sz="16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𝑛𝑚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sl-SI" sz="1600" i="1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  <m:r>
                          <a:rPr lang="sl-SI" sz="1600" i="1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𝑛𝑚</m:t>
                            </m:r>
                          </m:sub>
                        </m:sSub>
                        <m:sSub>
                          <m:sSubPr>
                            <m:ctrlP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  <a:ea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sl-SI" sz="1600" i="1">
                                <a:solidFill>
                                  <a:sysClr val="windowText" lastClr="000000"/>
                                </a:solidFill>
                                <a:latin typeface="Cambria Math"/>
                              </a:rPr>
                              <m:t>𝑛𝑘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3506" y="8544138"/>
                  <a:ext cx="3994422" cy="72205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4668" y="4586193"/>
                <a:ext cx="5350247" cy="946606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l-SI" sz="16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sl-SI" sz="1600" i="1">
                            <a:latin typeface="Cambria Math"/>
                          </a:rPr>
                          <m:t>𝐽</m:t>
                        </m:r>
                      </m:e>
                    </m:d>
                    <m:r>
                      <a:rPr lang="sl-SI" sz="1600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sl-SI" sz="1600" i="1"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r>
                          <a:rPr lang="sl-SI" sz="1600" i="1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</m:d>
                    <m:r>
                      <a:rPr lang="sl-SI" sz="16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sl-SI" sz="16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sl-SI" sz="16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sl-SI" sz="1600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sl-SI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𝑖𝑖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sl-SI" sz="1600"/>
                                    <m:t> </m:t>
                                  </m:r>
                                </m:num>
                                <m:den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sl-SI" sz="1600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sl-SI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sl-SI" sz="1600"/>
                                    <m:t> </m:t>
                                  </m:r>
                                </m:num>
                                <m:den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sl-SI" sz="1600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sl-SI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𝑖𝑖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sl-SI" sz="1600"/>
                                    <m:t> </m:t>
                                  </m:r>
                                </m:num>
                                <m:den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sl-SI" sz="1600" i="1">
                                          <a:latin typeface="Cambria Math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sl-SI" sz="16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sl-SI" sz="1600"/>
                                    <m:t> </m:t>
                                  </m:r>
                                </m:num>
                                <m:den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sl-SI" sz="1600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sl-SI" sz="1600" i="1"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r>
                          <a:rPr lang="sl-SI" sz="1600" i="1">
                            <a:latin typeface="Cambria Math"/>
                            <a:ea typeface="Cambria Math"/>
                          </a:rPr>
                          <m:t>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sl-SI" sz="1600" i="1">
                                <a:latin typeface="Cambria Math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sl-SI" sz="1600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b="0" i="1" smtClean="0">
                                      <a:latin typeface="Cambria Math" charset="0"/>
                                      <a:ea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sl-SI" sz="1600" i="1">
                                      <a:latin typeface="Cambria Math"/>
                                      <a:ea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l-SI" sz="1600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b="0" i="1" smtClean="0">
                                      <a:latin typeface="Cambria Math" charset="0"/>
                                      <a:ea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sl-SI" sz="1600" i="1">
                                      <a:latin typeface="Cambria Math"/>
                                      <a:ea typeface="Cambria Math"/>
                                    </a:rPr>
                                    <m:t>𝑖𝑚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sl-SI" sz="1600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sl-SI" sz="1600" b="0" i="1" smtClean="0">
                                      <a:latin typeface="Cambria Math" charset="0"/>
                                      <a:ea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sl-SI" sz="1600" i="1">
                                      <a:latin typeface="Cambria Math"/>
                                      <a:ea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l-SI" sz="1600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b="0" i="1" smtClean="0">
                                      <a:latin typeface="Cambria Math" charset="0"/>
                                      <a:ea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sl-SI" sz="1600" b="0" i="1" smtClean="0">
                                      <a:latin typeface="Cambria Math" charset="0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sl-SI" sz="16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sl-SI" sz="16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  <m:r>
                      <a:rPr lang="sl-SI" sz="16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sl-SI" sz="1600" i="1"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sl-SI" sz="1600" i="1">
                                <a:latin typeface="Cambria Math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𝑛𝑚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</a:rPr>
                                    <m:t>𝑛𝑘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sl-SI" sz="16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l-SI" sz="1600" i="1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p>
                                      <m:r>
                                        <a:rPr lang="sl-SI" sz="1600" i="1"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sl-SI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sz="16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sl-SI" sz="1600" dirty="0"/>
                  <a:t>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68" y="4586193"/>
                <a:ext cx="5350247" cy="94660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28048" y="4609930"/>
                <a:ext cx="4842801" cy="1031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600" i="1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sl-SI" sz="1600" i="1">
                              <a:latin typeface="Cambria Math"/>
                            </a:rPr>
                            <m:t>𝐸</m:t>
                          </m:r>
                          <m:r>
                            <a:rPr lang="sl-SI" sz="1600" i="1">
                              <a:latin typeface="Cambria Math"/>
                            </a:rPr>
                            <m:t>, </m:t>
                          </m:r>
                          <m:r>
                            <a:rPr lang="sl-SI" sz="1600" i="1">
                              <a:latin typeface="Cambria Math"/>
                            </a:rPr>
                            <m:t>𝑝</m:t>
                          </m:r>
                        </m:e>
                      </m:d>
                      <m:func>
                        <m:func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1600">
                              <a:latin typeface="Cambria Math"/>
                            </a:rPr>
                            <m:t>det</m:t>
                          </m:r>
                        </m:fName>
                        <m:e>
                          <m:r>
                            <a:rPr lang="sl-SI" sz="1600" i="1">
                              <a:latin typeface="Cambria Math"/>
                            </a:rPr>
                            <m:t>𝑉</m:t>
                          </m:r>
                        </m:e>
                      </m:func>
                      <m:r>
                        <a:rPr lang="sl-SI" sz="16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sl-SI" sz="1600" i="1">
                              <a:latin typeface="Cambria Math"/>
                            </a:rPr>
                            <m:t>𝑛</m:t>
                          </m:r>
                          <m:r>
                            <a:rPr lang="sl-SI" sz="1600" i="1">
                              <a:latin typeface="Cambria Math"/>
                            </a:rPr>
                            <m:t> &lt; </m:t>
                          </m:r>
                          <m:r>
                            <a:rPr lang="sl-SI" sz="1600" i="1"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sl-SI" sz="16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sl-SI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sl-SI" sz="1600" i="1">
                              <a:latin typeface="Cambria Math"/>
                            </a:rPr>
                            <m:t>)</m:t>
                          </m:r>
                        </m:e>
                      </m:nary>
                      <m:func>
                        <m:func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1600">
                              <a:latin typeface="Cambria Math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sl-SI" sz="1600" i="1"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sl-SI" sz="1600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sl-SI" sz="16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l-SI" sz="16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sl-SI" sz="16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/>
                                          </a:rPr>
                                          <m:t>𝑛𝑚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sl-SI" sz="16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l-SI" sz="16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sl-SI" sz="16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/>
                                          </a:rPr>
                                          <m:t>𝑛𝑘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sl-SI" sz="16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sSup>
                                          <m:sSupPr>
                                            <m:ctrlPr>
                                              <a:rPr lang="sl-SI" sz="1600" i="1"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sl-SI" sz="1600" i="1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e>
                                          <m:sup>
                                            <m:r>
                                              <a:rPr lang="sl-SI" sz="16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sup>
                                        </m:sSup>
                                      </m:e>
                                      <m:sub>
                                        <m:r>
                                          <a:rPr lang="sl-SI" sz="1600" i="1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𝑛𝑚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sl-SI" sz="16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600" i="1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sl-SI" sz="1600" i="1">
                              <a:latin typeface="Cambria Math"/>
                            </a:rPr>
                            <m:t>𝐸</m:t>
                          </m:r>
                          <m:r>
                            <a:rPr lang="sl-SI" sz="1600" i="1">
                              <a:latin typeface="Cambria Math"/>
                            </a:rPr>
                            <m:t>, </m:t>
                          </m:r>
                          <m:r>
                            <a:rPr lang="sl-SI" sz="1600" i="1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sl-SI" sz="1600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sl-SI" sz="1600" i="1">
                              <a:latin typeface="Cambria Math"/>
                            </a:rPr>
                            <m:t>𝑛</m:t>
                          </m:r>
                          <m:r>
                            <a:rPr lang="sl-SI" sz="1600" i="1">
                              <a:latin typeface="Cambria Math"/>
                            </a:rPr>
                            <m:t> &lt; </m:t>
                          </m:r>
                          <m:r>
                            <a:rPr lang="sl-SI" sz="1600" i="1"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l-SI" sz="16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l-SI" sz="1600" i="1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sl-SI" sz="16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l-SI" sz="16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l-SI" sz="16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sl-SI" sz="1600" i="1">
                          <a:latin typeface="Cambria Math"/>
                        </a:rPr>
                        <m:t>𝑓</m:t>
                      </m:r>
                      <m:r>
                        <a:rPr lang="sl-SI" sz="1600" i="1">
                          <a:latin typeface="Cambria Math"/>
                        </a:rPr>
                        <m:t>(</m:t>
                      </m:r>
                      <m:r>
                        <a:rPr lang="sl-SI" sz="1600" i="1">
                          <a:latin typeface="Cambria Math"/>
                        </a:rPr>
                        <m:t>𝑝</m:t>
                      </m:r>
                      <m:r>
                        <a:rPr lang="sl-SI" sz="16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sl-SI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4609930"/>
                <a:ext cx="4842801" cy="1031564"/>
              </a:xfrm>
              <a:prstGeom prst="rect">
                <a:avLst/>
              </a:prstGeom>
              <a:blipFill rotWithShape="0">
                <a:blip r:embed="rId18"/>
                <a:stretch>
                  <a:fillRect t="-38462" b="-1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479376" y="4869026"/>
            <a:ext cx="648072" cy="413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92516" y="4815353"/>
            <a:ext cx="3013729" cy="539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8877" y="4869026"/>
                <a:ext cx="5664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sl-SI" sz="1600" i="1">
                              <a:latin typeface="Cambria Math"/>
                            </a:rPr>
                            <m:t>𝐽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77" y="4869026"/>
                <a:ext cx="566472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5879976" y="5046364"/>
            <a:ext cx="992010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907020" y="4738247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</a:t>
            </a:r>
            <a:r>
              <a:rPr lang="en-US" sz="1200" dirty="0" err="1" smtClean="0"/>
              <a:t>zračun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5698630" y="5005234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determinante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590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32096 -0.2497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27773 -0.1631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-817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7.40741E-7 L -0.03437 0.00185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2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9" grpId="0" animBg="1"/>
      <p:bldP spid="50" grpId="0"/>
      <p:bldP spid="51" grpId="0" animBg="1"/>
      <p:bldP spid="52" grpId="0" animBg="1"/>
      <p:bldP spid="52" grpId="1" animBg="1"/>
      <p:bldP spid="53" grpId="0"/>
      <p:bldP spid="53" grpId="1"/>
      <p:bldP spid="53" grpId="2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Skupna verjetnostna porazdelitev lastnih vrednosti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8448" y="64805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99656" y="1828800"/>
                <a:ext cx="5675849" cy="63575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sl-S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sl-SI" i="1">
                          <a:latin typeface="Cambria Math"/>
                        </a:rPr>
                        <m:t>𝑑𝐻</m:t>
                      </m:r>
                      <m:r>
                        <a:rPr lang="sl-SI" i="1">
                          <a:latin typeface="Cambria Math"/>
                          <a:ea typeface="Cambria Math"/>
                        </a:rPr>
                        <m:t>∝</m:t>
                      </m:r>
                      <m:func>
                        <m:funcPr>
                          <m:ctrlPr>
                            <a:rPr lang="sl-SI" i="1">
                              <a:latin typeface="Cambria Math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𝐴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sl-SI" i="1">
                                  <a:latin typeface="Cambria Math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sl-SI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sl-SI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Pre>
                                <m:sPrePr>
                                  <m:ctrlPr>
                                    <a:rPr lang="sl-SI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sl-SI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sl-SI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sPre>
                            </m:e>
                          </m:nary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sl-SI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sl-SI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sl-SI" i="1">
                                  <a:latin typeface="Cambria Math"/>
                                </a:rPr>
                                <m:t> &lt;</m:t>
                              </m:r>
                              <m:r>
                                <a:rPr lang="sl-SI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sl-SI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sl-SI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sl-SI" i="1">
                              <a:latin typeface="Cambria Math"/>
                            </a:rPr>
                            <m:t>𝑓</m:t>
                          </m:r>
                          <m:r>
                            <a:rPr lang="sl-SI" i="1">
                              <a:latin typeface="Cambria Math"/>
                            </a:rPr>
                            <m:t>(</m:t>
                          </m:r>
                          <m:r>
                            <a:rPr lang="sl-SI" i="1">
                              <a:latin typeface="Cambria Math"/>
                            </a:rPr>
                            <m:t>𝑝</m:t>
                          </m:r>
                          <m:r>
                            <a:rPr lang="sl-SI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sl-SI" i="1">
                          <a:latin typeface="Cambria Math"/>
                          <a:ea typeface="Cambria Math"/>
                        </a:rPr>
                        <m:t>𝑑𝐸𝑑𝑝</m:t>
                      </m:r>
                    </m:oMath>
                  </m:oMathPara>
                </a14:m>
                <a:endParaRPr lang="sl-SI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56" y="1828800"/>
                <a:ext cx="5675849" cy="6357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5951984" y="2602029"/>
            <a:ext cx="0" cy="322915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1984" y="2602029"/>
            <a:ext cx="19030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Integriramo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po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dp</a:t>
            </a:r>
            <a:endParaRPr 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6560" y="2968200"/>
                <a:ext cx="4270848" cy="63575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sl-S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sl-SI" i="1">
                          <a:latin typeface="Cambria Math"/>
                          <a:ea typeface="Cambria Math"/>
                        </a:rPr>
                        <m:t>∝</m:t>
                      </m:r>
                      <m:func>
                        <m:funcPr>
                          <m:ctrlPr>
                            <a:rPr lang="sl-SI" i="1">
                              <a:latin typeface="Cambria Math" charset="0"/>
                              <a:ea typeface="Cambria Math"/>
                            </a:rPr>
                          </m:ctrlPr>
                        </m:funcPr>
                        <m:fName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sl-SI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sl-SI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sl-SI" i="1">
                                  <a:latin typeface="Cambria Math"/>
                                </a:rPr>
                                <m:t> &lt;</m:t>
                              </m:r>
                              <m:r>
                                <a:rPr lang="sl-SI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sl-SI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sl-SI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m:rPr>
                              <m:sty m:val="p"/>
                            </m:rPr>
                            <a:rPr lang="sl-SI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𝐴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sl-SI" i="1">
                                  <a:latin typeface="Cambria Math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sl-SI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sl-SI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Pre>
                                <m:sPrePr>
                                  <m:ctrlPr>
                                    <a:rPr lang="sl-SI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sl-SI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sl-SI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sPre>
                            </m:e>
                          </m:nary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560" y="2968200"/>
                <a:ext cx="4270848" cy="6357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40522" y="4344191"/>
            <a:ext cx="163057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Splošen</a:t>
            </a:r>
            <a:r>
              <a:rPr lang="en-US" dirty="0" smtClean="0"/>
              <a:t> </a:t>
            </a:r>
            <a:r>
              <a:rPr lang="en-US" dirty="0" err="1" smtClean="0"/>
              <a:t>zapis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40522" y="4853870"/>
                <a:ext cx="4385881" cy="635751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sl-S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sl-SI" i="1">
                          <a:latin typeface="Cambria Math"/>
                          <a:ea typeface="Cambria Math"/>
                        </a:rPr>
                        <m:t>∝</m:t>
                      </m:r>
                      <m:func>
                        <m:funcPr>
                          <m:ctrlPr>
                            <a:rPr lang="sl-SI" i="1">
                              <a:latin typeface="Cambria Math" charset="0"/>
                              <a:ea typeface="Cambria Math"/>
                            </a:rPr>
                          </m:ctrlPr>
                        </m:funcPr>
                        <m:fName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sl-SI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sl-SI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sl-SI" i="1">
                                  <a:latin typeface="Cambria Math"/>
                                </a:rPr>
                                <m:t> &lt;</m:t>
                              </m:r>
                              <m:r>
                                <a:rPr lang="sl-SI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sl-SI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sl-SI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sl-SI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sl-SI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sup>
                              </m:sSup>
                            </m:e>
                          </m:nary>
                          <m:r>
                            <m:rPr>
                              <m:sty m:val="p"/>
                            </m:rPr>
                            <a:rPr lang="sl-SI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(−</m:t>
                          </m:r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𝐴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sl-SI" i="1">
                                  <a:latin typeface="Cambria Math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sl-SI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sl-SI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Pre>
                                <m:sPrePr>
                                  <m:ctrlPr>
                                    <a:rPr lang="sl-SI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sl-SI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sl-SI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sPre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22" y="4853870"/>
                <a:ext cx="4385881" cy="6357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28048" y="4683438"/>
                <a:ext cx="4030270" cy="976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sl-SI" dirty="0">
                    <a:ea typeface="Cambria Math"/>
                  </a:rPr>
                  <a:t>Univerzalnostni indeks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sl-SI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sl-SI" i="1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sl-SI" i="1"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sl-SI" i="1">
                                <a:latin typeface="Cambria Math"/>
                              </a:rPr>
                              <m:t>1 </m:t>
                            </m:r>
                            <m:r>
                              <a:rPr lang="sl-SI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charset="0"/>
                              </a:rPr>
                              <m:t>GOE</m:t>
                            </m:r>
                          </m:e>
                          <m:e>
                            <m:r>
                              <a:rPr lang="sl-SI" i="1">
                                <a:latin typeface="Cambria Math"/>
                              </a:rPr>
                              <m:t>2   </m:t>
                            </m:r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charset="0"/>
                              </a:rPr>
                              <m:t>GUE</m:t>
                            </m:r>
                          </m:e>
                          <m:e>
                            <m:r>
                              <a:rPr lang="sl-SI" i="1">
                                <a:latin typeface="Cambria Math"/>
                              </a:rPr>
                              <m:t>4 </m:t>
                            </m:r>
                            <m:r>
                              <a:rPr lang="sl-SI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charset="0"/>
                              </a:rPr>
                              <m:t>GSE</m:t>
                            </m:r>
                          </m:e>
                        </m:eqArr>
                      </m:e>
                    </m:d>
                  </m:oMath>
                </a14:m>
                <a:endParaRPr lang="sl-SI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048" y="4683438"/>
                <a:ext cx="4030270" cy="976614"/>
              </a:xfrm>
              <a:prstGeom prst="rect">
                <a:avLst/>
              </a:prstGeom>
              <a:blipFill rotWithShape="0">
                <a:blip r:embed="rId5"/>
                <a:stretch>
                  <a:fillRect l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1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69138"/>
            <a:ext cx="9692640" cy="1325562"/>
          </a:xfrm>
        </p:spPr>
        <p:txBody>
          <a:bodyPr>
            <a:normAutofit/>
          </a:bodyPr>
          <a:lstStyle/>
          <a:p>
            <a:r>
              <a:rPr lang="sl-SI" dirty="0" smtClean="0"/>
              <a:t>Porazdelitev razmikov najbližjih sosednjih lastnih vrednosti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5242" y="1622641"/>
                <a:ext cx="8595360" cy="952127"/>
              </a:xfrm>
            </p:spPr>
            <p:txBody>
              <a:bodyPr>
                <a:normAutofit/>
              </a:bodyPr>
              <a:lstStyle/>
              <a:p>
                <a:r>
                  <a:rPr lang="sl-SI" dirty="0" smtClean="0"/>
                  <a:t>Zanima nas porazdelitev razmikov med lastnimi vrednostmi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endParaRPr lang="sl-SI" dirty="0" smtClean="0"/>
              </a:p>
              <a:p>
                <a:r>
                  <a:rPr lang="sl-SI" dirty="0" smtClean="0"/>
                  <a:t>Namesto splošne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𝑁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sl-SI" dirty="0" smtClean="0"/>
                  <a:t> matrike, pogledamo posebni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2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×2</m:t>
                    </m:r>
                  </m:oMath>
                </a14:m>
                <a:r>
                  <a:rPr lang="sl-SI" dirty="0" smtClean="0"/>
                  <a:t> primer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5242" y="1622641"/>
                <a:ext cx="8595360" cy="952127"/>
              </a:xfrm>
              <a:blipFill rotWithShape="0">
                <a:blip r:embed="rId2"/>
                <a:stretch>
                  <a:fillRect l="-142"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448" y="64805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6755" y="3434765"/>
                <a:ext cx="3305328" cy="6980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sl-SI" sz="1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sz="1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l-SI" sz="14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sl-SI" sz="1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l-SI" sz="14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sl-SI" sz="1400">
                          <a:latin typeface="Cambria Math"/>
                        </a:rPr>
                        <m:t>C</m:t>
                      </m:r>
                      <m:sSup>
                        <m:sSupPr>
                          <m:ctrlPr>
                            <a:rPr lang="sl-SI" sz="1400" i="1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l-SI" sz="1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sl-SI" sz="1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l-SI" sz="1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sz="1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sl-SI" sz="14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sl-SI" sz="14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</m:sSup>
                      <m:func>
                        <m:funcPr>
                          <m:ctrlPr>
                            <a:rPr lang="sl-SI" sz="14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1400">
                              <a:latin typeface="Cambria Math"/>
                            </a:rPr>
                            <m:t>exp</m:t>
                          </m:r>
                        </m:fName>
                        <m:e>
                          <m:r>
                            <a:rPr lang="sl-SI" sz="1400" i="1">
                              <a:latin typeface="Cambria Math"/>
                            </a:rPr>
                            <m:t>(−</m:t>
                          </m:r>
                          <m:r>
                            <a:rPr lang="sl-SI" sz="1400" i="1">
                              <a:latin typeface="Cambria Math"/>
                            </a:rPr>
                            <m:t>𝐴</m:t>
                          </m:r>
                          <m:nary>
                            <m:naryPr>
                              <m:chr m:val="∑"/>
                              <m:ctrlPr>
                                <a:rPr lang="sl-SI" sz="14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l-SI" sz="1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sl-SI" sz="1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l-SI" sz="14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sl-SI" sz="14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sl-SI" sz="1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4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sz="1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sl-SI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sl-SI" sz="14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755" y="3434765"/>
                <a:ext cx="3305328" cy="6980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11322" y="2685948"/>
                <a:ext cx="4570867" cy="6235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6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sl-SI" sz="1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sl-SI" sz="16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sz="1600" i="1">
                              <a:latin typeface="Cambria Math"/>
                            </a:rPr>
                            <m:t>−</m:t>
                          </m:r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</a:rPr>
                                <m:t>𝑑𝐸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nary>
                        <m:nary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sz="1600" i="1">
                              <a:latin typeface="Cambria Math"/>
                            </a:rPr>
                            <m:t>−</m:t>
                          </m:r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sl-SI" sz="16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sl-SI" sz="16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l-SI" sz="16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l-SI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l-SI" sz="1600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sl-SI" sz="16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16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sl-SI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sl-SI" sz="1600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sl-SI" sz="16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sl-SI" sz="1600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sl-SI" sz="1600" i="1">
                          <a:latin typeface="Cambria Math"/>
                          <a:ea typeface="Cambria Math"/>
                        </a:rPr>
                        <m:t> −</m:t>
                      </m:r>
                      <m:d>
                        <m:dPr>
                          <m:begChr m:val="|"/>
                          <m:endChr m:val="|"/>
                          <m:ctrlPr>
                            <a:rPr lang="sl-SI" sz="1600" i="1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l-SI" sz="16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sl-SI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322" y="2685948"/>
                <a:ext cx="4570867" cy="6235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235242" y="5183596"/>
                <a:ext cx="8595360" cy="1107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5000"/>
                  </a:lnSpc>
                  <a:spcBef>
                    <a:spcPts val="1400"/>
                  </a:spcBef>
                  <a:spcAft>
                    <a:spcPts val="200"/>
                  </a:spcAft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sz="1800" kern="1200" spc="1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sl-SI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sl-SI" dirty="0" smtClean="0"/>
                  <a:t> in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sl-SI" dirty="0" smtClean="0"/>
                  <a:t> določimo iz normalizacijskih pogojev: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sl-SI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l-SI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sl-SI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sl-SI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sl-SI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sl-SI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sl-SI" i="1" smtClean="0">
                            <a:latin typeface="Cambria Math"/>
                          </a:rPr>
                          <m:t>𝑑𝑠</m:t>
                        </m:r>
                        <m:r>
                          <a:rPr lang="sl-SI" i="1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sl-SI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sl-SI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l-SI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sl-SI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sl-SI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sl-SI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sl-SI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sl-SI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sl-SI" i="1" smtClean="0">
                            <a:latin typeface="Cambria Math"/>
                          </a:rPr>
                          <m:t>𝑑𝑠</m:t>
                        </m:r>
                      </m:e>
                    </m:nary>
                    <m:r>
                      <a:rPr lang="sl-SI" smtClean="0">
                        <a:latin typeface="Cambria Math"/>
                      </a:rPr>
                      <m:t>=1</m:t>
                    </m:r>
                  </m:oMath>
                </a14:m>
                <a:endParaRPr lang="sl-SI" sz="32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242" y="5183596"/>
                <a:ext cx="8595360" cy="1107152"/>
              </a:xfrm>
              <a:prstGeom prst="rect">
                <a:avLst/>
              </a:prstGeom>
              <a:blipFill rotWithShape="0">
                <a:blip r:embed="rId5"/>
                <a:stretch>
                  <a:fillRect l="-142" t="-13187" b="-5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5296755" y="3420697"/>
            <a:ext cx="0" cy="73824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44417" y="4234431"/>
                <a:ext cx="6304675" cy="7845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6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sl-SI" sz="16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sl-SI" sz="1600" i="1">
                          <a:latin typeface="Cambria Math"/>
                        </a:rPr>
                        <m:t>=</m:t>
                      </m:r>
                      <m:r>
                        <a:rPr lang="sl-SI" sz="1600" i="1">
                          <a:latin typeface="Cambria Math" charset="0"/>
                        </a:rPr>
                        <m:t>𝐶</m:t>
                      </m:r>
                      <m:nary>
                        <m:nary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sz="1600" i="1">
                              <a:latin typeface="Cambria Math"/>
                            </a:rPr>
                            <m:t>−</m:t>
                          </m:r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</a:rPr>
                                <m:t>𝑑𝐸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nary>
                        <m:nary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sz="1600" i="1">
                              <a:latin typeface="Cambria Math"/>
                            </a:rPr>
                            <m:t>−</m:t>
                          </m:r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sl-SI" sz="16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sl-SI" sz="16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l-SI" sz="16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sl-SI" sz="1600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</m:sSup>
                      <m:func>
                        <m:funcPr>
                          <m:ctrlPr>
                            <a:rPr lang="sl-SI" sz="16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1600">
                              <a:latin typeface="Cambria Math"/>
                            </a:rPr>
                            <m:t>exp</m:t>
                          </m:r>
                        </m:fName>
                        <m:e>
                          <m:r>
                            <a:rPr lang="sl-SI" sz="1600" i="1">
                              <a:latin typeface="Cambria Math"/>
                            </a:rPr>
                            <m:t>(−</m:t>
                          </m:r>
                          <m:r>
                            <a:rPr lang="sl-SI" sz="1600" i="1">
                              <a:latin typeface="Cambria Math"/>
                            </a:rPr>
                            <m:t>𝐴</m:t>
                          </m:r>
                          <m:nary>
                            <m:naryPr>
                              <m:chr m:val="∑"/>
                              <m:ctrlPr>
                                <a:rPr lang="sl-SI" sz="16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l-SI" sz="16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sl-SI" sz="16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l-SI" sz="16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sl-SI" sz="16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sl-SI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sz="1600" i="1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sl-SI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/>
                                <m:sup>
                                  <m:r>
                                    <a:rPr lang="sl-SI" sz="16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sl-SI" sz="1600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sl-SI" sz="1600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sl-SI" sz="16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sl-SI" sz="1600" i="1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sl-SI" sz="1600" i="1">
                          <a:latin typeface="Cambria Math"/>
                          <a:ea typeface="Cambria Math"/>
                        </a:rPr>
                        <m:t> −</m:t>
                      </m:r>
                      <m:d>
                        <m:dPr>
                          <m:begChr m:val="|"/>
                          <m:endChr m:val="|"/>
                          <m:ctrlPr>
                            <a:rPr lang="sl-SI" sz="1600" i="1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l-SI" sz="1600" i="1"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sl-SI" sz="16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sl-SI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417" y="4234431"/>
                <a:ext cx="6304675" cy="7845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3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44" y="4342064"/>
            <a:ext cx="2197915" cy="22770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Porazdelitev razmikov najbližjih sosednjih lastnih vrednosti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448" y="64805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11424" y="2636912"/>
                <a:ext cx="5358262" cy="2193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sl-SI" sz="20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sl-SI" sz="2000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sl-SI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sl-SI" sz="2000" i="1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sl-SI" sz="2000" i="1">
                                  <a:latin typeface="Cambria Math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sl-SI" sz="20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sz="20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sl-SI" sz="20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sl-SI" sz="2000" i="1">
                                  <a:latin typeface="Cambria Math"/>
                                </a:rPr>
                                <m:t>𝑠</m:t>
                              </m:r>
                              <m:func>
                                <m:funcPr>
                                  <m:ctrlPr>
                                    <a:rPr lang="sl-SI" sz="20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l-SI" sz="200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sl-SI" sz="20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l-SI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sl-SI" sz="20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sl-SI" sz="20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sl-SI" sz="20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𝜋</m:t>
                                              </m:r>
                                            </m:e>
                                            <m:sup>
                                              <m:r>
                                                <a:rPr lang="sl-SI" sz="20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sl-SI" sz="2000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sl-SI" sz="20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l-SI" sz="2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sl-SI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sl-SI" sz="2000" i="1">
                                  <a:latin typeface="Cambria Math"/>
                                </a:rPr>
                                <m:t>          </m:t>
                              </m:r>
                              <m:r>
                                <a:rPr lang="sl-SI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sl-SI" sz="2000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  <m:r>
                                <m:rPr>
                                  <m:nor/>
                                </m:rPr>
                                <a:rPr lang="sl-SI" sz="2000" dirty="0"/>
                                <m:t>  (</m:t>
                              </m:r>
                              <m:r>
                                <m:rPr>
                                  <m:nor/>
                                </m:rPr>
                                <a:rPr lang="sl-SI" sz="2000" dirty="0"/>
                                <m:t>GOE</m:t>
                              </m:r>
                              <m:r>
                                <m:rPr>
                                  <m:nor/>
                                </m:rPr>
                                <a:rPr lang="sl-SI" sz="2000" dirty="0"/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sl-SI" sz="20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sz="2000" i="1">
                                      <a:latin typeface="Cambria Math"/>
                                    </a:rPr>
                                    <m:t>32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sl-SI" sz="2000" i="1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l-SI" sz="20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sl-SI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sl-SI" sz="20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sl-SI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sl-SI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sl-SI" sz="20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l-SI" sz="200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sl-SI" sz="20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l-SI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sl-SI" sz="20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sl-SI" sz="2000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sl-SI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sl-SI" sz="20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l-SI" sz="2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sl-SI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sl-SI" sz="2000" i="1" dirty="0">
                                  <a:latin typeface="Cambria Math"/>
                                </a:rPr>
                                <m:t>         </m:t>
                              </m:r>
                              <m:r>
                                <a:rPr lang="sl-SI" sz="2000" i="1" dirty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sl-SI" sz="2000" i="1" dirty="0">
                                  <a:latin typeface="Cambria Math"/>
                                  <a:ea typeface="Cambria Math"/>
                                </a:rPr>
                                <m:t>=2</m:t>
                              </m:r>
                              <m:r>
                                <m:rPr>
                                  <m:nor/>
                                </m:rPr>
                                <a:rPr lang="sl-SI" sz="2000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sl-SI" sz="2000" dirty="0"/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sl-SI" sz="2000" dirty="0"/>
                                <m:t>GUE</m:t>
                              </m:r>
                              <m:r>
                                <m:rPr>
                                  <m:nor/>
                                </m:rPr>
                                <a:rPr lang="sl-SI" sz="2000" dirty="0"/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sl-SI" sz="20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sl-SI" sz="20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l-SI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sl-SI" sz="2000" i="1">
                                          <a:latin typeface="Cambria Math"/>
                                        </a:rPr>
                                        <m:t>18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sl-SI" sz="2000" i="1">
                                          <a:latin typeface="Cambria Math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sl-SI" sz="2000" i="1">
                                              <a:latin typeface="Cambria Math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l-SI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3</m:t>
                                          </m:r>
                                        </m:e>
                                        <m:sup>
                                          <m:r>
                                            <a:rPr lang="sl-SI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6</m:t>
                                          </m:r>
                                        </m:sup>
                                      </m:sSup>
                                      <m:r>
                                        <a:rPr lang="sl-SI" sz="20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sl-SI" sz="20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sl-SI" sz="20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sl-SI" sz="2000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sl-SI" sz="2000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sl-SI" sz="20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sl-SI" sz="2000">
                                      <a:latin typeface="Cambria Math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sl-SI" sz="20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sl-SI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sl-SI" sz="2000" i="1">
                                              <a:latin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sl-SI" sz="2000" i="1">
                                              <a:latin typeface="Cambria Math"/>
                                            </a:rPr>
                                            <m:t>64</m:t>
                                          </m:r>
                                        </m:num>
                                        <m:den>
                                          <m:r>
                                            <a:rPr lang="sl-SI" sz="2000" i="1">
                                              <a:latin typeface="Cambria Math"/>
                                            </a:rPr>
                                            <m:t>9</m:t>
                                          </m:r>
                                          <m:r>
                                            <a:rPr lang="sl-SI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𝜋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sl-SI" sz="2000" i="1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sl-SI" sz="2000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sl-SI" sz="20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sl-SI" sz="2000" i="1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sl-SI" sz="20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  <m:r>
                                <a:rPr lang="sl-SI" sz="2000" i="1">
                                  <a:latin typeface="Cambria Math"/>
                                  <a:ea typeface="Cambria Math"/>
                                </a:rPr>
                                <m:t>=4</m:t>
                              </m:r>
                              <m:r>
                                <m:rPr>
                                  <m:nor/>
                                </m:rPr>
                                <a:rPr lang="sl-SI" sz="2000" dirty="0"/>
                                <m:t> (</m:t>
                              </m:r>
                              <m:r>
                                <m:rPr>
                                  <m:nor/>
                                </m:rPr>
                                <a:rPr lang="sl-SI" sz="2000" dirty="0"/>
                                <m:t>GSE</m:t>
                              </m:r>
                              <m:r>
                                <m:rPr>
                                  <m:nor/>
                                </m:rPr>
                                <a:rPr lang="sl-SI" sz="2000" dirty="0"/>
                                <m:t>)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2636912"/>
                <a:ext cx="5358262" cy="21934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878885"/>
            <a:ext cx="3466932" cy="23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680" y="72505"/>
            <a:ext cx="9692640" cy="1325562"/>
          </a:xfrm>
        </p:spPr>
        <p:txBody>
          <a:bodyPr/>
          <a:lstStyle/>
          <a:p>
            <a:r>
              <a:rPr lang="sl-SI" dirty="0" smtClean="0"/>
              <a:t>Avtobusni sistem v Cuernavaci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1384" y="1844824"/>
                <a:ext cx="8595360" cy="4351337"/>
              </a:xfrm>
            </p:spPr>
            <p:txBody>
              <a:bodyPr>
                <a:normAutofit/>
              </a:bodyPr>
              <a:lstStyle/>
              <a:p>
                <a:r>
                  <a:rPr lang="sl-SI" dirty="0" smtClean="0"/>
                  <a:t>Ni krovnega avtobusnega podjetja </a:t>
                </a:r>
                <a:r>
                  <a:rPr lang="sl-SI" dirty="0" smtClean="0">
                    <a:sym typeface="Wingdings"/>
                  </a:rPr>
                  <a:t> ni voznih redov</a:t>
                </a:r>
                <a:endParaRPr lang="sl-SI" dirty="0" smtClean="0"/>
              </a:p>
              <a:p>
                <a:r>
                  <a:rPr lang="sl-SI" dirty="0" smtClean="0"/>
                  <a:t>Vsak lastnik je voznik svojega vozila</a:t>
                </a:r>
              </a:p>
              <a:p>
                <a:r>
                  <a:rPr lang="sl-SI" dirty="0" smtClean="0"/>
                  <a:t>Večje število potnikov </a:t>
                </a:r>
                <a:r>
                  <a:rPr lang="sl-SI" dirty="0" smtClean="0">
                    <a:sym typeface="Wingdings"/>
                  </a:rPr>
                  <a:t> </a:t>
                </a:r>
                <a:r>
                  <a:rPr lang="sl-SI" dirty="0" smtClean="0"/>
                  <a:t>večji dobiček</a:t>
                </a:r>
              </a:p>
              <a:p>
                <a:r>
                  <a:rPr lang="sl-SI" dirty="0" smtClean="0"/>
                  <a:t>Brez interakcije med vozniki pričakujemo Poissonovo statistiko</a:t>
                </a:r>
              </a:p>
              <a:p>
                <a:r>
                  <a:rPr lang="sl-SI" dirty="0" smtClean="0"/>
                  <a:t>Da bi se izognili prekrivanju prihodov so vozniki pozvali ljudi                       na postajah naj si beležijo prihode predhodnih avtobusov</a:t>
                </a:r>
              </a:p>
              <a:p>
                <a:r>
                  <a:rPr lang="sl-SI" dirty="0" smtClean="0"/>
                  <a:t>Podatki: 3500 zabeleženih prihodov v 27 dneh</a:t>
                </a:r>
              </a:p>
              <a:p>
                <a:r>
                  <a:rPr lang="sl-SI" dirty="0" smtClean="0"/>
                  <a:t>Primerjava podatkov z GUE </a:t>
                </a:r>
              </a:p>
              <a:p>
                <a:pPr lvl="1"/>
                <a:r>
                  <a:rPr lang="sl-SI" dirty="0" smtClean="0"/>
                  <a:t>Porazdelitev razmikov med prihodi avtobusov</a:t>
                </a:r>
              </a:p>
              <a:p>
                <a:pPr lvl="1"/>
                <a:r>
                  <a:rPr lang="sl-SI" dirty="0" smtClean="0"/>
                  <a:t>Številska varianca avtobusov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"/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(</m:t>
                        </m:r>
                        <m:r>
                          <a:rPr lang="sl-SI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sl-SI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sl-SI" b="0" i="1" smtClean="0">
                            <a:latin typeface="Cambria Math"/>
                          </a:rPr>
                          <m:t>−</m:t>
                        </m:r>
                      </m:e>
                    </m:d>
                    <m:d>
                      <m:dPr>
                        <m:begChr m:val=""/>
                        <m:endChr m:val="⟩"/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sl-SI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sl-SI" dirty="0" smtClean="0"/>
              </a:p>
              <a:p>
                <a:pPr lvl="1"/>
                <a:endParaRPr lang="sl-SI" dirty="0" smtClean="0"/>
              </a:p>
              <a:p>
                <a:pPr lvl="1"/>
                <a:endParaRPr lang="sl-SI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844824"/>
                <a:ext cx="8595360" cy="4351337"/>
              </a:xfrm>
              <a:blipFill rotWithShape="0">
                <a:blip r:embed="rId2"/>
                <a:stretch>
                  <a:fillRect l="-142" t="-1262" b="-5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448" y="64805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360" y="4437112"/>
            <a:ext cx="59046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575" y="2276872"/>
            <a:ext cx="345638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772816"/>
            <a:ext cx="5184576" cy="4392488"/>
          </a:xfrm>
        </p:spPr>
        <p:txBody>
          <a:bodyPr>
            <a:normAutofit/>
          </a:bodyPr>
          <a:lstStyle/>
          <a:p>
            <a:r>
              <a:rPr lang="sl-SI" dirty="0" smtClean="0"/>
              <a:t>Porazdelitev razmikov najbližnjih sosednjih vrednosti (GUE)</a:t>
            </a:r>
            <a:endParaRPr lang="sl-SI" dirty="0"/>
          </a:p>
          <a:p>
            <a:pPr lvl="1"/>
            <a:endParaRPr lang="sl-SI" b="0" dirty="0" smtClean="0"/>
          </a:p>
          <a:p>
            <a:pPr lvl="1"/>
            <a:endParaRPr lang="sl-SI" dirty="0"/>
          </a:p>
          <a:p>
            <a:pPr lvl="1"/>
            <a:endParaRPr lang="sl-SI" b="0" dirty="0" smtClean="0"/>
          </a:p>
          <a:p>
            <a:endParaRPr lang="sl-SI" dirty="0"/>
          </a:p>
          <a:p>
            <a:r>
              <a:rPr lang="sl-SI" dirty="0" smtClean="0"/>
              <a:t>Številska varianca (GUE)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r="3587"/>
          <a:stretch/>
        </p:blipFill>
        <p:spPr>
          <a:xfrm>
            <a:off x="4444078" y="2316701"/>
            <a:ext cx="3152878" cy="2642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9"/>
          <a:stretch/>
        </p:blipFill>
        <p:spPr>
          <a:xfrm>
            <a:off x="7809705" y="2327530"/>
            <a:ext cx="3201327" cy="2654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08" y="3745770"/>
            <a:ext cx="3429373" cy="2830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8448" y="64805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49680" y="72505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>
                <a:solidFill>
                  <a:schemeClr val="bg1">
                    <a:lumMod val="50000"/>
                  </a:schemeClr>
                </a:solidFill>
              </a:rPr>
              <a:t>Avtobusni sistem v Cuernavaci</a:t>
            </a:r>
            <a:endParaRPr lang="sl-SI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03512" y="2569781"/>
                <a:ext cx="2780312" cy="6186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sl-S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sl-SI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sl-SI" i="1">
                              <a:latin typeface="Cambria Math"/>
                            </a:rPr>
                            <m:t>32</m:t>
                          </m:r>
                        </m:num>
                        <m:den>
                          <m:sSup>
                            <m:sSupPr>
                              <m:ctrlPr>
                                <a:rPr lang="sl-SI" i="1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sl-SI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sl-SI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sl-SI" i="1">
                              <a:latin typeface="Cambria Math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sl-SI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sl-SI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sl-SI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sl-SI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sl-SI" i="1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sl-SI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sl-SI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sl-SI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2569781"/>
                <a:ext cx="2780312" cy="6186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03512" y="4345926"/>
                <a:ext cx="3328539" cy="61279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sl-SI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sl-SI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sl-SI" i="1">
                              <a:latin typeface="Cambria Math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sl-SI" i="1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sl-SI" i="1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sl-SI" i="1">
                                  <a:latin typeface="Cambria Math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l-SI">
                                  <a:latin typeface="Cambria Math"/>
                                  <a:ea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sl-SI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sl-SI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func>
                        </m:e>
                      </m:d>
                      <m:r>
                        <a:rPr lang="sl-SI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sl-SI" i="1" dirty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345926"/>
                <a:ext cx="3328539" cy="6127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58812" y="5377347"/>
                <a:ext cx="2168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sl-SI" i="1">
                          <a:latin typeface="Cambria Math"/>
                          <a:ea typeface="Cambria Math"/>
                        </a:rPr>
                        <m:t>=0.57721…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812" y="5377347"/>
                <a:ext cx="2168992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4243308" y="4869160"/>
            <a:ext cx="0" cy="5081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"/>
          <a:stretch/>
        </p:blipFill>
        <p:spPr>
          <a:xfrm>
            <a:off x="5631786" y="1811173"/>
            <a:ext cx="2450505" cy="2003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9" b="2376"/>
          <a:stretch/>
        </p:blipFill>
        <p:spPr>
          <a:xfrm>
            <a:off x="8234195" y="1846898"/>
            <a:ext cx="2347586" cy="190057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5360" y="3745770"/>
            <a:ext cx="3600400" cy="475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Široka uporaba RMT</a:t>
            </a:r>
          </a:p>
          <a:p>
            <a:pPr lvl="1"/>
            <a:r>
              <a:rPr lang="sl-SI" dirty="0" smtClean="0"/>
              <a:t>V seminarju</a:t>
            </a:r>
          </a:p>
          <a:p>
            <a:pPr lvl="2"/>
            <a:r>
              <a:rPr lang="sl-SI" dirty="0" smtClean="0"/>
              <a:t>Jedrska fizika</a:t>
            </a:r>
          </a:p>
          <a:p>
            <a:pPr lvl="2"/>
            <a:r>
              <a:rPr lang="sl-SI" dirty="0" smtClean="0"/>
              <a:t>Ničle Riemannove funkcije zeta</a:t>
            </a:r>
          </a:p>
          <a:p>
            <a:pPr lvl="2"/>
            <a:r>
              <a:rPr lang="sl-SI" dirty="0" smtClean="0"/>
              <a:t>Avtobusni sistem v Cuernavaci</a:t>
            </a:r>
          </a:p>
          <a:p>
            <a:pPr lvl="1"/>
            <a:r>
              <a:rPr lang="sl-SI" dirty="0" smtClean="0"/>
              <a:t>Karekterizacija kaotičnih sistemov</a:t>
            </a:r>
          </a:p>
          <a:p>
            <a:pPr lvl="1"/>
            <a:r>
              <a:rPr lang="sl-SI" dirty="0" smtClean="0"/>
              <a:t>Sistemi več teles</a:t>
            </a:r>
          </a:p>
          <a:p>
            <a:pPr lvl="1"/>
            <a:r>
              <a:rPr lang="sl-SI" dirty="0" smtClean="0"/>
              <a:t>Kvantna gravitacija</a:t>
            </a:r>
          </a:p>
          <a:p>
            <a:pPr lvl="1"/>
            <a:r>
              <a:rPr lang="sl-SI" dirty="0" smtClean="0"/>
              <a:t>Kvantna kromodinamika itn.</a:t>
            </a:r>
          </a:p>
          <a:p>
            <a:r>
              <a:rPr lang="sl-SI" dirty="0" smtClean="0"/>
              <a:t>Univerzalnost</a:t>
            </a:r>
          </a:p>
          <a:p>
            <a:pPr lvl="1"/>
            <a:r>
              <a:rPr lang="sl-SI" dirty="0" smtClean="0"/>
              <a:t>statistične lastnosti lastnih vrednosti v limitah velikih matrik niso odvisne od porazdelitve matričnih lementov</a:t>
            </a:r>
            <a:endParaRPr lang="sl-SI" dirty="0"/>
          </a:p>
        </p:txBody>
      </p:sp>
      <p:sp>
        <p:nvSpPr>
          <p:cNvPr id="4" name="TextBox 3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448" y="64805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3135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Viri</a:t>
            </a:r>
            <a:r>
              <a:rPr lang="en-US" dirty="0" smtClean="0"/>
              <a:t> </a:t>
            </a:r>
            <a:r>
              <a:rPr lang="en-US" dirty="0" err="1" smtClean="0"/>
              <a:t>slikovnega</a:t>
            </a:r>
            <a:r>
              <a:rPr lang="en-US" dirty="0" smtClean="0"/>
              <a:t> </a:t>
            </a:r>
            <a:r>
              <a:rPr lang="en-US" dirty="0" err="1" smtClean="0"/>
              <a:t>gradiva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Guhr</a:t>
            </a:r>
            <a:r>
              <a:rPr lang="en-US" dirty="0" smtClean="0"/>
              <a:t>, T., Mu ̈</a:t>
            </a:r>
            <a:r>
              <a:rPr lang="en-US" dirty="0" err="1" smtClean="0"/>
              <a:t>ller</a:t>
            </a:r>
            <a:r>
              <a:rPr lang="en-US" dirty="0" smtClean="0"/>
              <a:t>–</a:t>
            </a:r>
            <a:r>
              <a:rPr lang="en-US" dirty="0" err="1" smtClean="0"/>
              <a:t>Groeling</a:t>
            </a:r>
            <a:r>
              <a:rPr lang="en-US" dirty="0" smtClean="0"/>
              <a:t>, A. in </a:t>
            </a:r>
            <a:r>
              <a:rPr lang="en-US" dirty="0" err="1" smtClean="0"/>
              <a:t>Weidenmu</a:t>
            </a:r>
            <a:r>
              <a:rPr lang="en-US" dirty="0" smtClean="0"/>
              <a:t> ̈</a:t>
            </a:r>
            <a:r>
              <a:rPr lang="en-US" dirty="0" err="1" smtClean="0"/>
              <a:t>ller</a:t>
            </a:r>
            <a:r>
              <a:rPr lang="en-US" dirty="0" smtClean="0"/>
              <a:t>, H. A. (1998). Random-matrix theories in quantum physics: common concepts. Physics Reports, 299(4-6), 189-425. 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www.semanticscholar.org/paper/Cybernetic-Interpretation-of-the-Riemann-Zeta-Klan/1fceb313fb7785ef5089a15e52290153728840d0/figure/0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ostopno</a:t>
            </a:r>
            <a:r>
              <a:rPr lang="en-US" dirty="0" smtClean="0"/>
              <a:t>: 10. 5. 2019.</a:t>
            </a:r>
            <a:endParaRPr lang="en-US" dirty="0" smtClean="0"/>
          </a:p>
          <a:p>
            <a:r>
              <a:rPr lang="en-US" dirty="0" err="1" smtClean="0"/>
              <a:t>Odlyzko</a:t>
            </a:r>
            <a:r>
              <a:rPr lang="en-US" dirty="0"/>
              <a:t>, A. M. (1987). On the distribution of </a:t>
            </a:r>
            <a:r>
              <a:rPr lang="en-US" dirty="0" err="1"/>
              <a:t>spacings</a:t>
            </a:r>
            <a:r>
              <a:rPr lang="en-US" dirty="0"/>
              <a:t> between zeros of the zeta function. </a:t>
            </a:r>
            <a:r>
              <a:rPr lang="en-US" dirty="0" smtClean="0"/>
              <a:t>Mathematics </a:t>
            </a:r>
            <a:r>
              <a:rPr lang="en-US" dirty="0"/>
              <a:t>of Computation, 48(177), 273-308. 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www.mexconnect.com/photos/3966-m-1207-p-a-passenger-hurries-to-catch-the-bus-that-runs-from-cuerna</a:t>
            </a:r>
            <a:r>
              <a:rPr lang="en-US" dirty="0" smtClean="0"/>
              <a:t> </a:t>
            </a:r>
            <a:r>
              <a:rPr lang="en-US" dirty="0" err="1" smtClean="0"/>
              <a:t>dostopno</a:t>
            </a:r>
            <a:r>
              <a:rPr lang="en-US" dirty="0" smtClean="0"/>
              <a:t>: 10. 5. </a:t>
            </a:r>
            <a:r>
              <a:rPr lang="en-US" smtClean="0"/>
              <a:t>2019.</a:t>
            </a:r>
            <a:endParaRPr lang="en-US" dirty="0"/>
          </a:p>
          <a:p>
            <a:r>
              <a:rPr lang="en-US" dirty="0" err="1" smtClean="0"/>
              <a:t>Krb</a:t>
            </a:r>
            <a:r>
              <a:rPr lang="en-US" dirty="0" smtClean="0"/>
              <a:t> </a:t>
            </a:r>
            <a:r>
              <a:rPr lang="en-US" dirty="0"/>
              <a:t>́</a:t>
            </a:r>
            <a:r>
              <a:rPr lang="en-US" dirty="0" err="1"/>
              <a:t>alek</a:t>
            </a:r>
            <a:r>
              <a:rPr lang="en-US" dirty="0"/>
              <a:t>, M. in </a:t>
            </a:r>
            <a:r>
              <a:rPr lang="en-US" dirty="0" err="1"/>
              <a:t>Seba</a:t>
            </a:r>
            <a:r>
              <a:rPr lang="en-US" dirty="0"/>
              <a:t>, P. (2000). The statistical properties of the city transport in Cuernavaca (Mexico) and random matrix ensembles. Journal of Physics A: Mathematical and General, 33(26), L229.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8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695" y="222538"/>
            <a:ext cx="9692640" cy="1325562"/>
          </a:xfrm>
        </p:spPr>
        <p:txBody>
          <a:bodyPr/>
          <a:lstStyle/>
          <a:p>
            <a:r>
              <a:rPr lang="sl-SI" dirty="0" smtClean="0"/>
              <a:t>Potek predstavitve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Teorija naključnih matrik v jedrski fiziki</a:t>
            </a:r>
          </a:p>
          <a:p>
            <a:r>
              <a:rPr lang="sl-SI" dirty="0" smtClean="0"/>
              <a:t>Teorija naključnih matrik in ničle Riemannove funkcije zeta</a:t>
            </a:r>
          </a:p>
          <a:p>
            <a:pPr marL="0" indent="0">
              <a:buNone/>
            </a:pPr>
            <a:endParaRPr lang="sl-SI" sz="300" dirty="0" smtClean="0"/>
          </a:p>
          <a:p>
            <a:r>
              <a:rPr lang="sl-SI" dirty="0" smtClean="0"/>
              <a:t>Teoretični del</a:t>
            </a:r>
          </a:p>
          <a:p>
            <a:pPr lvl="1"/>
            <a:endParaRPr lang="sl-SI" dirty="0" smtClean="0"/>
          </a:p>
          <a:p>
            <a:pPr lvl="1"/>
            <a:endParaRPr lang="sl-SI" dirty="0"/>
          </a:p>
          <a:p>
            <a:pPr lvl="1"/>
            <a:endParaRPr lang="sl-SI" dirty="0" smtClean="0"/>
          </a:p>
          <a:p>
            <a:pPr lvl="1"/>
            <a:endParaRPr lang="sl-SI" dirty="0"/>
          </a:p>
          <a:p>
            <a:pPr lvl="1"/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Avtobusni sistem v Cuernavaci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543" y="6480581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044" y="6460837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448" y="64805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cxnSp>
        <p:nvCxnSpPr>
          <p:cNvPr id="9" name="Elbow Connector 8"/>
          <p:cNvCxnSpPr/>
          <p:nvPr/>
        </p:nvCxnSpPr>
        <p:spPr>
          <a:xfrm>
            <a:off x="2220258" y="3407159"/>
            <a:ext cx="499824" cy="288032"/>
          </a:xfrm>
          <a:prstGeom prst="bentConnector3">
            <a:avLst>
              <a:gd name="adj1" fmla="val -2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92090" y="3510525"/>
            <a:ext cx="2206053" cy="369332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Gaussovi</a:t>
            </a:r>
            <a:r>
              <a:rPr lang="en-US" dirty="0" smtClean="0"/>
              <a:t> </a:t>
            </a:r>
            <a:r>
              <a:rPr lang="en-US" dirty="0" err="1" smtClean="0"/>
              <a:t>ansambli</a:t>
            </a:r>
            <a:endParaRPr lang="en-US" dirty="0"/>
          </a:p>
        </p:txBody>
      </p:sp>
      <p:cxnSp>
        <p:nvCxnSpPr>
          <p:cNvPr id="12" name="Elbow Connector 11"/>
          <p:cNvCxnSpPr/>
          <p:nvPr/>
        </p:nvCxnSpPr>
        <p:spPr>
          <a:xfrm>
            <a:off x="2220258" y="3879857"/>
            <a:ext cx="499824" cy="288032"/>
          </a:xfrm>
          <a:prstGeom prst="bentConnector3">
            <a:avLst>
              <a:gd name="adj1" fmla="val -2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2220258" y="4833619"/>
            <a:ext cx="499824" cy="288032"/>
          </a:xfrm>
          <a:prstGeom prst="bentConnector3">
            <a:avLst>
              <a:gd name="adj1" fmla="val -2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2220258" y="4356738"/>
            <a:ext cx="499824" cy="288032"/>
          </a:xfrm>
          <a:prstGeom prst="bentConnector3">
            <a:avLst>
              <a:gd name="adj1" fmla="val -2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92090" y="3987406"/>
            <a:ext cx="6064481" cy="369332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sl-SI"/>
              <a:t>Skupna verjetnostna porazdelitev matričnih </a:t>
            </a:r>
            <a:r>
              <a:rPr lang="sl-SI" smtClean="0"/>
              <a:t>elementov</a:t>
            </a:r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2792090" y="4464287"/>
            <a:ext cx="5668539" cy="369332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sl-SI"/>
              <a:t>Skupna verjetnostna porazdelitev lastnih </a:t>
            </a:r>
            <a:r>
              <a:rPr lang="sl-SI" smtClean="0"/>
              <a:t>vrednosti</a:t>
            </a:r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2792090" y="4941168"/>
            <a:ext cx="5591595" cy="369332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sl-SI" dirty="0"/>
              <a:t>Porazdelitev razmikov </a:t>
            </a:r>
            <a:r>
              <a:rPr lang="sl-SI" dirty="0" smtClean="0"/>
              <a:t>najbližjih </a:t>
            </a:r>
            <a:r>
              <a:rPr lang="sl-SI" dirty="0"/>
              <a:t>lastnih </a:t>
            </a:r>
            <a:r>
              <a:rPr lang="sl-SI" dirty="0" smtClean="0"/>
              <a:t>vrednosti</a:t>
            </a:r>
            <a:endParaRPr lang="sl-SI" dirty="0"/>
          </a:p>
        </p:txBody>
      </p:sp>
      <p:sp>
        <p:nvSpPr>
          <p:cNvPr id="21" name="Rectangle 20"/>
          <p:cNvSpPr/>
          <p:nvPr/>
        </p:nvSpPr>
        <p:spPr>
          <a:xfrm>
            <a:off x="1127448" y="2924944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97694" y="5562719"/>
            <a:ext cx="357416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43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29" y="-353116"/>
            <a:ext cx="9692640" cy="1325562"/>
          </a:xfrm>
        </p:spPr>
        <p:txBody>
          <a:bodyPr>
            <a:normAutofit/>
          </a:bodyPr>
          <a:lstStyle/>
          <a:p>
            <a:r>
              <a:rPr lang="sl-SI" dirty="0" smtClean="0"/>
              <a:t>RMT v jederski fiziki</a:t>
            </a:r>
            <a:endParaRPr lang="sl-S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82" y="1938109"/>
            <a:ext cx="5998698" cy="2649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86" y="2764876"/>
            <a:ext cx="5046086" cy="3472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9543" y="6480581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5044" y="6460837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28448" y="64805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68" y="816697"/>
            <a:ext cx="3912487" cy="172819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6429" y="2492896"/>
            <a:ext cx="4591321" cy="1375020"/>
            <a:chOff x="368405" y="2720811"/>
            <a:chExt cx="4591321" cy="1375020"/>
          </a:xfrm>
        </p:grpSpPr>
        <p:sp>
          <p:nvSpPr>
            <p:cNvPr id="3" name="TextBox 2"/>
            <p:cNvSpPr txBox="1"/>
            <p:nvPr/>
          </p:nvSpPr>
          <p:spPr>
            <a:xfrm>
              <a:off x="368405" y="2720811"/>
              <a:ext cx="4591321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/>
                <a:t>Zanima nas porazdelitev leg </a:t>
              </a:r>
              <a:r>
                <a:rPr lang="sl-SI" smtClean="0"/>
                <a:t>vrhov</a:t>
              </a:r>
              <a:endParaRPr lang="sl-SI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368405" y="3278519"/>
                  <a:ext cx="4591321" cy="369332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sl-SI" dirty="0"/>
                    <a:t>Območje nizkih energij </a:t>
                  </a:r>
                  <a14:m>
                    <m:oMath xmlns:m="http://schemas.openxmlformats.org/officeDocument/2006/math">
                      <m:r>
                        <a:rPr lang="sl-SI" i="1">
                          <a:latin typeface="Cambria Math"/>
                          <a:ea typeface="Cambria Math"/>
                        </a:rPr>
                        <m:t>→</m:t>
                      </m:r>
                    </m:oMath>
                  </a14:m>
                  <a:r>
                    <a:rPr lang="sl-SI" dirty="0"/>
                    <a:t> </a:t>
                  </a:r>
                  <a:r>
                    <a:rPr lang="sl-SI" dirty="0" smtClean="0"/>
                    <a:t>jedrski </a:t>
                  </a:r>
                  <a:r>
                    <a:rPr lang="sl-SI" dirty="0"/>
                    <a:t>modeli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405" y="3278519"/>
                  <a:ext cx="459132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349" b="-22222"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68406" y="3726499"/>
                  <a:ext cx="4591320" cy="369332"/>
                </a:xfrm>
                <a:prstGeom prst="rect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lvl="1" algn="ctr"/>
                  <a:r>
                    <a:rPr lang="sl-SI" dirty="0"/>
                    <a:t>Območje </a:t>
                  </a:r>
                  <a:r>
                    <a:rPr lang="sl-SI" dirty="0" smtClean="0"/>
                    <a:t>visokih </a:t>
                  </a:r>
                  <a:r>
                    <a:rPr lang="sl-SI" dirty="0"/>
                    <a:t>energij: </a:t>
                  </a:r>
                  <a14:m>
                    <m:oMath xmlns:m="http://schemas.openxmlformats.org/officeDocument/2006/math">
                      <m:r>
                        <a:rPr lang="sl-SI" i="1">
                          <a:latin typeface="Cambria Math"/>
                          <a:ea typeface="Cambria Math"/>
                        </a:rPr>
                        <m:t>→</m:t>
                      </m:r>
                    </m:oMath>
                  </a14:m>
                  <a:r>
                    <a:rPr lang="sl-SI" dirty="0"/>
                    <a:t> </a:t>
                  </a:r>
                  <a:r>
                    <a:rPr lang="sl-SI" dirty="0" smtClean="0"/>
                    <a:t>???</a:t>
                  </a:r>
                  <a:endParaRPr lang="sl-SI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406" y="3726499"/>
                  <a:ext cx="459132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7937" b="-22222"/>
                  </a:stretch>
                </a:blipFill>
                <a:ln>
                  <a:solidFill>
                    <a:schemeClr val="accent6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499248" y="2780134"/>
            <a:ext cx="458850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Wignerjeva </a:t>
            </a:r>
            <a:r>
              <a:rPr lang="sl-SI" dirty="0"/>
              <a:t>hipoteza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6429" y="3237461"/>
                <a:ext cx="4591320" cy="646331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sl-SI" i="1"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sl-SI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l-SI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𝑠</m:t>
                          </m:r>
                        </m:num>
                        <m:den>
                          <m:r>
                            <a:rPr lang="sl-SI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sl-SI">
                          <a:latin typeface="Cambria Math"/>
                        </a:rPr>
                        <m:t>exp</m:t>
                      </m:r>
                      <m:r>
                        <a:rPr lang="sl-SI" i="1">
                          <a:latin typeface="Cambria Math"/>
                        </a:rPr>
                        <m:t>⁡(−</m:t>
                      </m:r>
                      <m:f>
                        <m:fPr>
                          <m:ctrlPr>
                            <a:rPr lang="sl-SI" i="1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sl-SI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sl-SI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sl-SI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sl-SI" i="1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sl-SI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sl-SI" i="1">
                              <a:latin typeface="Cambria Math"/>
                            </a:rPr>
                            <m:t>𝑠</m:t>
                          </m:r>
                        </m:e>
                        <m:sup>
                          <m:r>
                            <a:rPr lang="sl-SI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sl-SI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29" y="3237461"/>
                <a:ext cx="459132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496429" y="4236332"/>
            <a:ext cx="4591321" cy="2165755"/>
            <a:chOff x="496429" y="4236332"/>
            <a:chExt cx="4591321" cy="2165755"/>
          </a:xfrm>
        </p:grpSpPr>
        <p:sp>
          <p:nvSpPr>
            <p:cNvPr id="18" name="TextBox 17"/>
            <p:cNvSpPr txBox="1"/>
            <p:nvPr/>
          </p:nvSpPr>
          <p:spPr>
            <a:xfrm>
              <a:off x="496430" y="4236332"/>
              <a:ext cx="459132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/>
                <a:t>Wignerjev pristop temlji na statistični </a:t>
              </a:r>
              <a:r>
                <a:rPr lang="sl-SI" smtClean="0"/>
                <a:t>mehaniki</a:t>
              </a:r>
              <a:endParaRPr lang="sl-SI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6429" y="5025823"/>
              <a:ext cx="4591321" cy="64633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/>
                <a:t>SM: sistem opišemo z ansamblom vseh </a:t>
              </a:r>
              <a:r>
                <a:rPr lang="sl-SI" dirty="0" smtClean="0"/>
                <a:t>možnih stanj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6429" y="5755756"/>
              <a:ext cx="4591320" cy="64633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sl-SI" dirty="0"/>
                <a:t>JF: sistem opišemo z ansamblom naključnih Hamiltonovih </a:t>
              </a:r>
              <a:r>
                <a:rPr lang="sl-SI" dirty="0" smtClean="0"/>
                <a:t>matrik</a:t>
              </a:r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85922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0301 L -0.00078 -0.2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00208 -0.193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6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17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265" y="-144968"/>
            <a:ext cx="10331120" cy="1325562"/>
          </a:xfrm>
        </p:spPr>
        <p:txBody>
          <a:bodyPr>
            <a:normAutofit/>
          </a:bodyPr>
          <a:lstStyle/>
          <a:p>
            <a:r>
              <a:rPr lang="sl-SI" dirty="0" smtClean="0"/>
              <a:t>RMT in ničle Riemannove funkcije zeta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55440" y="1558776"/>
                <a:ext cx="6192688" cy="5040560"/>
              </a:xfrm>
            </p:spPr>
            <p:txBody>
              <a:bodyPr>
                <a:normAutofit/>
              </a:bodyPr>
              <a:lstStyle/>
              <a:p>
                <a:r>
                  <a:rPr lang="sl-SI" dirty="0" smtClean="0"/>
                  <a:t>Definicija</a:t>
                </a:r>
              </a:p>
              <a:p>
                <a:pPr marL="0" indent="0">
                  <a:buNone/>
                </a:pPr>
                <a:r>
                  <a:rPr lang="sl-SI" dirty="0" smtClean="0"/>
                  <a:t>    </a:t>
                </a:r>
              </a:p>
              <a:p>
                <a:pPr marL="0" indent="0">
                  <a:buNone/>
                </a:pPr>
                <a:endParaRPr lang="sl-SI" dirty="0"/>
              </a:p>
              <a:p>
                <a:pPr marL="0" indent="0">
                  <a:buNone/>
                </a:pPr>
                <a:endParaRPr lang="sl-SI" b="0" dirty="0" smtClean="0">
                  <a:ea typeface="Cambria Math"/>
                </a:endParaRPr>
              </a:p>
              <a:p>
                <a:r>
                  <a:rPr lang="sl-SI" dirty="0" smtClean="0"/>
                  <a:t>Trivialne ničle: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𝑧</m:t>
                    </m:r>
                    <m:r>
                      <a:rPr lang="sl-SI" b="0" i="1" smtClean="0">
                        <a:latin typeface="Cambria Math"/>
                      </a:rPr>
                      <m:t>=−2</m:t>
                    </m:r>
                    <m:r>
                      <a:rPr lang="sl-SI" b="0" i="1" smtClean="0">
                        <a:latin typeface="Cambria Math"/>
                      </a:rPr>
                      <m:t>𝑛</m:t>
                    </m:r>
                    <m:r>
                      <a:rPr lang="sl-SI" b="0" i="1" smtClean="0">
                        <a:latin typeface="Cambria Math"/>
                      </a:rPr>
                      <m:t>, </m:t>
                    </m:r>
                    <m:r>
                      <a:rPr lang="sl-SI" b="0" i="1" smtClean="0">
                        <a:latin typeface="Cambria Math"/>
                      </a:rPr>
                      <m:t>𝑛</m:t>
                    </m:r>
                    <m:r>
                      <a:rPr lang="sl-SI" b="0" i="1" smtClean="0">
                        <a:latin typeface="Cambria Math"/>
                      </a:rPr>
                      <m:t>=1, 2 …</m:t>
                    </m:r>
                  </m:oMath>
                </a14:m>
                <a:endParaRPr lang="sl-SI" b="0" dirty="0" smtClean="0"/>
              </a:p>
              <a:p>
                <a:r>
                  <a:rPr lang="sl-SI" dirty="0" smtClean="0"/>
                  <a:t>Netrivialne ničle v pasu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0&lt; 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ℜ</m:t>
                    </m:r>
                    <m:d>
                      <m:dPr>
                        <m:ctrlPr>
                          <a:rPr lang="sl-SI" b="0" i="1" smtClean="0">
                            <a:latin typeface="Cambria Math" charset="0"/>
                            <a:ea typeface="Cambria Math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  <m:r>
                      <a:rPr lang="sl-SI" b="0" i="1" smtClean="0">
                        <a:latin typeface="Cambria Math"/>
                        <a:ea typeface="Cambria Math"/>
                      </a:rPr>
                      <m:t>&lt;1</m:t>
                    </m:r>
                  </m:oMath>
                </a14:m>
                <a:endParaRPr lang="sl-SI" b="0" dirty="0" smtClean="0">
                  <a:ea typeface="Cambria Math"/>
                </a:endParaRPr>
              </a:p>
              <a:p>
                <a:r>
                  <a:rPr lang="sl-SI" dirty="0" smtClean="0"/>
                  <a:t>Riemannova domneva (1859)</a:t>
                </a:r>
                <a14:m>
                  <m:oMath xmlns:m="http://schemas.openxmlformats.org/officeDocument/2006/math">
                    <m:r>
                      <a:rPr lang="sl-SI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sl-SI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sl-SI" dirty="0" smtClean="0"/>
                  <a:t> netrivialne ničle zapišemo v obliki</a:t>
                </a:r>
              </a:p>
              <a:p>
                <a:endParaRPr lang="sl-SI" dirty="0" smtClean="0"/>
              </a:p>
              <a:p>
                <a:endParaRPr lang="sl-SI" b="0" dirty="0" smtClean="0">
                  <a:ea typeface="Cambria Math"/>
                </a:endParaRPr>
              </a:p>
              <a:p>
                <a:r>
                  <a:rPr lang="sl-SI" dirty="0" smtClean="0"/>
                  <a:t>Zanima nas porazdelitev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sl-SI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sl-SI" dirty="0" smtClean="0"/>
              </a:p>
              <a:p>
                <a:pPr marL="0" indent="0">
                  <a:buNone/>
                </a:pPr>
                <a:endParaRPr lang="sl-SI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440" y="1558776"/>
                <a:ext cx="6192688" cy="5040560"/>
              </a:xfrm>
              <a:blipFill rotWithShape="0">
                <a:blip r:embed="rId2"/>
                <a:stretch>
                  <a:fillRect l="-197" t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51" y="1714816"/>
            <a:ext cx="4181434" cy="4489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9543" y="6480581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5044" y="6460837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8448" y="648057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68939" y="2227837"/>
                <a:ext cx="3167277" cy="790729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600" i="1">
                          <a:latin typeface="Cambria Math"/>
                          <a:ea typeface="Cambria Math"/>
                        </a:rPr>
                        <m:t>𝜁</m:t>
                      </m:r>
                      <m:d>
                        <m:dPr>
                          <m:ctrlPr>
                            <a:rPr lang="sl-SI" sz="1600" i="1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sl-SI" sz="16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l-SI" sz="1600" i="1"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sz="1600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sl-SI" sz="16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sl-SI" sz="1600" i="1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p>
                          </m:sSup>
                        </m:e>
                      </m:nary>
                      <m:r>
                        <a:rPr lang="sl-SI" sz="160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sl-SI" sz="1600" i="1">
                              <a:latin typeface="Cambria Math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sl-SI" sz="16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sl-SI" sz="1600" i="1">
                                  <a:latin typeface="Cambria Math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sl-SI" sz="1600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sl-SI" sz="1600" i="1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sl-SI" sz="1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sl-SI" sz="16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sl-SI" sz="16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939" y="2227837"/>
                <a:ext cx="3167277" cy="7907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75702" y="5176357"/>
                <a:ext cx="1475084" cy="610936"/>
              </a:xfrm>
              <a:prstGeom prst="rect">
                <a:avLst/>
              </a:prstGeom>
              <a:noFill/>
              <a:ln w="19050">
                <a:solidFill>
                  <a:schemeClr val="accent3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sl-SI" i="1" smtClean="0"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sl-SI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sl-SI" i="1">
                              <a:latin typeface="Cambria Math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sl-SI" i="1">
                          <a:latin typeface="Cambria Math"/>
                          <a:ea typeface="Cambria Math"/>
                        </a:rPr>
                        <m:t>± </m:t>
                      </m:r>
                      <m:sSub>
                        <m:sSubPr>
                          <m:ctrlPr>
                            <a:rPr lang="sl-SI" i="1"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sl-SI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sl-SI" b="0" i="1" smtClean="0">
                          <a:latin typeface="Cambria Math" charset="0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702" y="5176357"/>
                <a:ext cx="1475084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Elbow Connector 10"/>
          <p:cNvCxnSpPr/>
          <p:nvPr/>
        </p:nvCxnSpPr>
        <p:spPr>
          <a:xfrm rot="16200000" flipH="1">
            <a:off x="1681930" y="5112891"/>
            <a:ext cx="551187" cy="211711"/>
          </a:xfrm>
          <a:prstGeom prst="bentConnector3">
            <a:avLst>
              <a:gd name="adj1" fmla="val 100217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1601554" y="2162997"/>
            <a:ext cx="704385" cy="216024"/>
          </a:xfrm>
          <a:prstGeom prst="bentConnector3">
            <a:avLst>
              <a:gd name="adj1" fmla="val 99821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6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-218099"/>
            <a:ext cx="10475136" cy="1325562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RMT in ničle Riemannove funkcije zeta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1" y="1255584"/>
            <a:ext cx="2376264" cy="2485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71" y="3816285"/>
            <a:ext cx="2571747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9543" y="6480581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5044" y="6460837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8448" y="64805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146" y="3608704"/>
            <a:ext cx="6192687" cy="120032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Skupaj z Dysonom ugotovita, da je ta enaka parski korelacijski funkciji lastnih vrednosti Gaussovega unitarnega ansambla (GUE) iz RMT, skladno tudi z domnevo Hilberta in </a:t>
            </a:r>
            <a:r>
              <a:rPr lang="sl-SI" dirty="0" smtClean="0"/>
              <a:t>Polye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8147" y="5301208"/>
                <a:ext cx="6192687" cy="646331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dirty="0"/>
                  <a:t>Odlyzko (1987) izračuna veliko število vrednosti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sl-SI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sl-SI" dirty="0"/>
                  <a:t>, da bi preveril Montmeryjevo </a:t>
                </a:r>
                <a:r>
                  <a:rPr lang="sl-SI" dirty="0" smtClean="0"/>
                  <a:t>domnevo</a:t>
                </a:r>
                <a:endParaRPr lang="sl-SI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47" y="5301208"/>
                <a:ext cx="6192687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688" t="-4630" r="-1672" b="-12963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558146" y="2602777"/>
            <a:ext cx="6193572" cy="1747583"/>
            <a:chOff x="557261" y="1373264"/>
            <a:chExt cx="6193572" cy="1747583"/>
          </a:xfrm>
        </p:grpSpPr>
        <p:sp>
          <p:nvSpPr>
            <p:cNvPr id="9" name="TextBox 8"/>
            <p:cNvSpPr txBox="1"/>
            <p:nvPr/>
          </p:nvSpPr>
          <p:spPr>
            <a:xfrm>
              <a:off x="557261" y="1373264"/>
              <a:ext cx="6192687" cy="646331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l-SI" dirty="0"/>
                <a:t>Montgomery (1973) izpelje izraz za parsko korelacijsko funkcijo ničel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58146" y="2511770"/>
                  <a:ext cx="6192687" cy="609077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l-SI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sl-SI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sl-SI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sl-SI" i="1">
                            <a:latin typeface="Cambria Math"/>
                          </a:rPr>
                          <m:t>=</m:t>
                        </m:r>
                        <m:r>
                          <a:rPr lang="sl-SI">
                            <a:latin typeface="Cambria Math"/>
                          </a:rPr>
                          <m:t>1 </m:t>
                        </m:r>
                        <m:r>
                          <a:rPr lang="sl-SI" i="1">
                            <a:latin typeface="Cambria Math"/>
                          </a:rPr>
                          <m:t>−( </m:t>
                        </m:r>
                        <m:sSup>
                          <m:sSupPr>
                            <m:ctrlPr>
                              <a:rPr lang="sl-SI" i="1">
                                <a:latin typeface="Cambria Math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sl-SI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sl-SI" i="1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sl-SI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sl-SI" i="1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lang="sl-SI" i="1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func>
                              </m:num>
                              <m:den>
                                <m:r>
                                  <a:rPr lang="sl-SI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  <m:r>
                                  <a:rPr lang="sl-SI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den>
                            </m:f>
                            <m:r>
                              <a:rPr lang="sl-SI" i="1">
                                <a:latin typeface="Cambria Math"/>
                              </a:rPr>
                              <m:t> )</m:t>
                            </m:r>
                          </m:e>
                          <m:sup>
                            <m:r>
                              <a:rPr lang="sl-SI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sl-SI" i="1">
                            <a:latin typeface="Cambria Math"/>
                          </a:rPr>
                          <m:t>,   </m:t>
                        </m:r>
                        <m:r>
                          <a:rPr lang="sl-SI" i="1">
                            <a:latin typeface="Cambria Math"/>
                          </a:rPr>
                          <m:t>𝑟</m:t>
                        </m:r>
                        <m:r>
                          <a:rPr lang="sl-SI" i="1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sl-SI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i="1"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sl-SI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sl-SI" i="1">
                            <a:latin typeface="Cambria Math"/>
                          </a:rPr>
                          <m:t>−</m:t>
                        </m:r>
                        <m:r>
                          <a:rPr lang="sl-SI" i="1">
                            <a:latin typeface="Cambria Math"/>
                            <a:ea typeface="Cambria Math"/>
                          </a:rPr>
                          <m:t>𝛾</m:t>
                        </m:r>
                      </m:oMath>
                    </m:oMathPara>
                  </a14:m>
                  <a:endParaRPr lang="sl-SI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146" y="2511770"/>
                  <a:ext cx="6192687" cy="6090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>
              <a:off x="3647728" y="2132856"/>
              <a:ext cx="0" cy="288032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>
            <a:off x="3656772" y="3212976"/>
            <a:ext cx="0" cy="28803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37856" y="4941168"/>
            <a:ext cx="0" cy="288032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0013 -0.177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404664"/>
            <a:ext cx="9692640" cy="1325562"/>
          </a:xfrm>
        </p:spPr>
        <p:txBody>
          <a:bodyPr/>
          <a:lstStyle/>
          <a:p>
            <a:r>
              <a:rPr lang="sl-SI" dirty="0" smtClean="0"/>
              <a:t>Simetrije sistema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3785" y="2132856"/>
                <a:ext cx="8595360" cy="3125217"/>
              </a:xfrm>
            </p:spPr>
            <p:txBody>
              <a:bodyPr>
                <a:normAutofit/>
              </a:bodyPr>
              <a:lstStyle/>
              <a:p>
                <a:r>
                  <a:rPr lang="sl-SI" dirty="0" smtClean="0"/>
                  <a:t>Sistem karakteriziramo s Hamiltonovim operatorjem, ki ga predstavimo s Hamiltonovo matriko</a:t>
                </a:r>
              </a:p>
              <a:p>
                <a:r>
                  <a:rPr lang="sl-SI" dirty="0" smtClean="0"/>
                  <a:t>Klasična mehanika: simetrija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sl-SI" dirty="0" smtClean="0"/>
                  <a:t> konstanta gibanja</a:t>
                </a:r>
              </a:p>
              <a:p>
                <a:r>
                  <a:rPr lang="sl-SI" dirty="0" smtClean="0"/>
                  <a:t>Kvantna mehanika: simetrija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sl-SI" dirty="0" smtClean="0"/>
                  <a:t> novo kvantno število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sl-SI" b="0" i="1" smtClean="0">
                            <a:latin typeface="Cambria Math"/>
                          </a:rPr>
                          <m:t>𝑂</m:t>
                        </m:r>
                      </m:num>
                      <m:den>
                        <m:r>
                          <a:rPr lang="sl-SI" b="0" i="1" smtClean="0">
                            <a:solidFill>
                              <a:sysClr val="windowText" lastClr="000000"/>
                            </a:solidFill>
                            <a:latin typeface="Cambria Math"/>
                          </a:rPr>
                          <m:t>𝜕</m:t>
                        </m:r>
                        <m:r>
                          <a:rPr lang="sl-SI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sl-SI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𝑖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sl-SI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h</m:t>
                            </m:r>
                          </m:e>
                        </m:acc>
                      </m:den>
                    </m:f>
                    <m:r>
                      <a:rPr lang="sl-SI" b="0" i="1" smtClean="0">
                        <a:latin typeface="Cambria Math"/>
                      </a:rPr>
                      <m:t>[</m:t>
                    </m:r>
                    <m:r>
                      <a:rPr lang="sl-SI" b="0" i="1" smtClean="0">
                        <a:latin typeface="Cambria Math"/>
                      </a:rPr>
                      <m:t>𝐻</m:t>
                    </m:r>
                    <m:r>
                      <a:rPr lang="sl-SI" b="0" i="1" smtClean="0">
                        <a:latin typeface="Cambria Math"/>
                      </a:rPr>
                      <m:t>, </m:t>
                    </m:r>
                    <m:r>
                      <a:rPr lang="sl-SI" b="0" i="1" smtClean="0">
                        <a:latin typeface="Cambria Math"/>
                      </a:rPr>
                      <m:t>𝑂</m:t>
                    </m:r>
                    <m:r>
                      <a:rPr lang="sl-SI" b="0" i="1" smtClean="0">
                        <a:latin typeface="Cambria Math"/>
                      </a:rPr>
                      <m:t>]</m:t>
                    </m:r>
                  </m:oMath>
                </a14:m>
                <a:endParaRPr lang="sl-SI" dirty="0" smtClean="0"/>
              </a:p>
              <a:p>
                <a:r>
                  <a:rPr lang="sl-SI" dirty="0" smtClean="0"/>
                  <a:t>Če pri matrični reprezentaciji H za bazne funkcije izberemo lastne funkcije operatorja O se H prevede v diagonalno bločno matriko</a:t>
                </a:r>
                <a:endParaRPr lang="sl-S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3785" y="2132856"/>
                <a:ext cx="8595360" cy="3125217"/>
              </a:xfrm>
              <a:blipFill rotWithShape="0">
                <a:blip r:embed="rId2"/>
                <a:stretch>
                  <a:fillRect l="-142" t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19543" y="6480581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044" y="6460837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448" y="648058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774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727848" y="4972438"/>
            <a:ext cx="1584176" cy="3674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8" y="-408889"/>
            <a:ext cx="9692640" cy="1325562"/>
          </a:xfrm>
        </p:spPr>
        <p:txBody>
          <a:bodyPr/>
          <a:lstStyle/>
          <a:p>
            <a:r>
              <a:rPr lang="sl-SI" dirty="0" smtClean="0"/>
              <a:t>Poissonova statistika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9857" y="1158829"/>
                <a:ext cx="8838442" cy="4853136"/>
              </a:xfrm>
            </p:spPr>
            <p:txBody>
              <a:bodyPr>
                <a:normAutofit/>
              </a:bodyPr>
              <a:lstStyle/>
              <a:p>
                <a:r>
                  <a:rPr lang="sl-SI" dirty="0" smtClean="0"/>
                  <a:t>Integrabilni sistemi: </a:t>
                </a:r>
              </a:p>
              <a:p>
                <a:endParaRPr lang="sl-SI" dirty="0" smtClean="0"/>
              </a:p>
              <a:p>
                <a:r>
                  <a:rPr lang="sl-SI" dirty="0" smtClean="0"/>
                  <a:t>Lastne vrednosti popolnoma nekorelirane</a:t>
                </a:r>
              </a:p>
              <a:p>
                <a:r>
                  <a:rPr lang="sl-SI" dirty="0" smtClean="0"/>
                  <a:t>Zanima nas porazdelitev razmikov najbližjih sosednjih lastnih vrednosti</a:t>
                </a:r>
              </a:p>
              <a:p>
                <a:endParaRPr lang="sl-SI" dirty="0" smtClean="0"/>
              </a:p>
              <a:p>
                <a:endParaRPr lang="sl-SI" dirty="0"/>
              </a:p>
              <a:p>
                <a:endParaRPr lang="sl-SI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𝑑𝑠</m:t>
                    </m:r>
                    <m:r>
                      <a:rPr lang="sl-SI" b="0" i="1" smtClean="0">
                        <a:latin typeface="Cambria Math"/>
                      </a:rPr>
                      <m:t>= </m:t>
                    </m:r>
                    <m:func>
                      <m:funcPr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b="0" i="1" smtClean="0">
                                <a:latin typeface="Cambria Math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sl-SI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sl-SI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sl-SI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(1−</m:t>
                            </m:r>
                            <m:f>
                              <m:fPr>
                                <m:ctrlPr>
                                  <a:rPr lang="sl-SI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sl-SI" b="0" i="1" smtClean="0">
                                    <a:latin typeface="Cambria Math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sl-SI" b="0" i="1" smtClean="0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sl-SI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sl-SI" b="0" i="1" smtClean="0">
                                <a:latin typeface="Cambria Math"/>
                              </a:rPr>
                              <m:t>𝑁</m:t>
                            </m:r>
                          </m:sup>
                        </m:sSup>
                        <m:r>
                          <a:rPr lang="sl-SI" b="0" i="1" smtClean="0">
                            <a:latin typeface="Cambria Math"/>
                          </a:rPr>
                          <m:t>𝑑𝑠</m:t>
                        </m:r>
                      </m:e>
                    </m:func>
                  </m:oMath>
                </a14:m>
                <a:endParaRPr lang="sl-SI" dirty="0" smtClean="0"/>
              </a:p>
              <a:p>
                <a:r>
                  <a:rPr lang="sl-SI" dirty="0" smtClean="0"/>
                  <a:t>Izvedemo limito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𝑁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sl-SI" dirty="0" smtClean="0"/>
                  <a:t> in dobimo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/>
                          </a:rPr>
                          <m:t>exp</m:t>
                        </m:r>
                      </m:fName>
                      <m:e>
                        <m:r>
                          <a:rPr lang="sl-SI" b="0" i="1" smtClean="0">
                            <a:latin typeface="Cambria Math"/>
                          </a:rPr>
                          <m:t>(−</m:t>
                        </m:r>
                        <m:r>
                          <a:rPr lang="sl-SI" b="0" i="1" smtClean="0">
                            <a:latin typeface="Cambria Math"/>
                          </a:rPr>
                          <m:t>𝑠</m:t>
                        </m:r>
                      </m:e>
                    </m:func>
                    <m:r>
                      <a:rPr lang="sl-SI" b="0" i="1" smtClean="0">
                        <a:latin typeface="Cambria Math"/>
                      </a:rPr>
                      <m:t>)</m:t>
                    </m:r>
                  </m:oMath>
                </a14:m>
                <a:endParaRPr lang="sl-SI" dirty="0" smtClean="0"/>
              </a:p>
              <a:p>
                <a:r>
                  <a:rPr lang="sl-SI" dirty="0" smtClean="0"/>
                  <a:t>Neintegrabilni sistemi </a:t>
                </a:r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857" y="1158829"/>
                <a:ext cx="8838442" cy="4853136"/>
              </a:xfrm>
              <a:blipFill rotWithShape="0">
                <a:blip r:embed="rId2"/>
                <a:stretch>
                  <a:fillRect l="-138" t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65" y="3415105"/>
            <a:ext cx="8388424" cy="621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28448" y="64805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9537" y="1670643"/>
            <a:ext cx="321113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sl-SI" sz="1600" smtClean="0"/>
              <a:t>bločna matrika je že diagonalna</a:t>
            </a:r>
            <a:endParaRPr lang="sl-SI" sz="1600" dirty="0"/>
          </a:p>
        </p:txBody>
      </p:sp>
      <p:cxnSp>
        <p:nvCxnSpPr>
          <p:cNvPr id="16" name="Elbow Connector 15"/>
          <p:cNvCxnSpPr>
            <a:endCxn id="13" idx="1"/>
          </p:cNvCxnSpPr>
          <p:nvPr/>
        </p:nvCxnSpPr>
        <p:spPr>
          <a:xfrm rot="16200000" flipH="1">
            <a:off x="1653399" y="1573781"/>
            <a:ext cx="320289" cy="211988"/>
          </a:xfrm>
          <a:prstGeom prst="bentConnector2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6200000" flipH="1">
            <a:off x="1844529" y="5884883"/>
            <a:ext cx="320289" cy="211988"/>
          </a:xfrm>
          <a:prstGeom prst="bentConnector2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99145" y="5981745"/>
            <a:ext cx="613821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lvl="1"/>
            <a:r>
              <a:rPr lang="sl-SI" sz="1600" dirty="0"/>
              <a:t>pričakujemo drugačno porazdelitev razmikov lastnih </a:t>
            </a:r>
            <a:r>
              <a:rPr lang="sl-SI" sz="1600" dirty="0" smtClean="0"/>
              <a:t>vrednosti</a:t>
            </a:r>
            <a:endParaRPr lang="sl-SI" sz="1600" dirty="0"/>
          </a:p>
        </p:txBody>
      </p:sp>
      <p:sp>
        <p:nvSpPr>
          <p:cNvPr id="23" name="Rectangle 22"/>
          <p:cNvSpPr/>
          <p:nvPr/>
        </p:nvSpPr>
        <p:spPr>
          <a:xfrm>
            <a:off x="839857" y="2598879"/>
            <a:ext cx="9937104" cy="2787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3392" y="5461485"/>
            <a:ext cx="7863062" cy="980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98" y="-243408"/>
            <a:ext cx="9692640" cy="1325562"/>
          </a:xfrm>
        </p:spPr>
        <p:txBody>
          <a:bodyPr/>
          <a:lstStyle/>
          <a:p>
            <a:r>
              <a:rPr lang="sl-SI" dirty="0" smtClean="0"/>
              <a:t>Gaussovi ansambli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01461740"/>
                  </p:ext>
                </p:extLst>
              </p:nvPr>
            </p:nvGraphicFramePr>
            <p:xfrm>
              <a:off x="191345" y="1412775"/>
              <a:ext cx="10873206" cy="48965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6934"/>
                    <a:gridCol w="1711066"/>
                    <a:gridCol w="1553315"/>
                    <a:gridCol w="1918801"/>
                    <a:gridCol w="1827430"/>
                    <a:gridCol w="516992"/>
                    <a:gridCol w="1858668"/>
                  </a:tblGrid>
                  <a:tr h="1662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Simetrija na</a:t>
                          </a:r>
                          <a:r>
                            <a:rPr lang="sl-SI" sz="1900" baseline="0" dirty="0" smtClean="0">
                              <a:solidFill>
                                <a:sysClr val="windowText" lastClr="000000"/>
                              </a:solidFill>
                            </a:rPr>
                            <a:t> obrat časa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Skupna vrtilna količina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Rotacijska simetrija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Hamiltonova</a:t>
                          </a:r>
                          <a:r>
                            <a:rPr lang="sl-SI" sz="1900" baseline="0" dirty="0" smtClean="0">
                              <a:solidFill>
                                <a:sysClr val="windowText" lastClr="000000"/>
                              </a:solidFill>
                            </a:rPr>
                            <a:t> matrika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Kanonična grupa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90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𝜷</m:t>
                                </m:r>
                              </m:oMath>
                            </m:oMathPara>
                          </a14:m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Št. neodvisnih</a:t>
                          </a:r>
                          <a:endParaRPr lang="sl-SI" sz="1900" baseline="0" dirty="0" smtClean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algn="ctr"/>
                          <a:r>
                            <a:rPr lang="sl-SI" sz="1900" baseline="0" dirty="0" smtClean="0">
                              <a:solidFill>
                                <a:sysClr val="windowText" lastClr="000000"/>
                              </a:solidFill>
                            </a:rPr>
                            <a:t>spremenljivk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724397">
                    <a:tc rowSpan="3">
                      <a:txBody>
                        <a:bodyPr/>
                        <a:lstStyle/>
                        <a:p>
                          <a:pPr algn="ctr"/>
                          <a:endParaRPr lang="sl-SI" sz="1900" dirty="0" smtClean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algn="ctr"/>
                          <a:endParaRPr lang="sl-SI" sz="1900" dirty="0" smtClean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90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Celoštevilska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9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Realna </a:t>
                          </a:r>
                        </a:p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simetrična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Ortogonalna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sl-SI" sz="19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l-SI" sz="19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sl-SI" sz="19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sl-SI" sz="19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sl-SI" sz="19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sl-SI" sz="19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sl-SI" sz="19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34914"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Polovična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90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√</m:t>
                                </m:r>
                              </m:oMath>
                            </m:oMathPara>
                          </a14:m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1037206"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Polovična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90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Realna kvaternionska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Simplektična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9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sl-SI" sz="19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(2</m:t>
                                </m:r>
                                <m:r>
                                  <a:rPr lang="sl-SI" sz="19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sl-SI" sz="19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−1)</m:t>
                                </m:r>
                              </m:oMath>
                            </m:oMathPara>
                          </a14:m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algn="ctr"/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1037206">
                    <a:tc>
                      <a:txBody>
                        <a:bodyPr/>
                        <a:lstStyle/>
                        <a:p>
                          <a:pPr algn="ctr"/>
                          <a:endParaRPr lang="sl-SI" sz="1900" b="0" i="0" dirty="0" smtClean="0">
                            <a:solidFill>
                              <a:sysClr val="windowText" lastClr="000000"/>
                            </a:solidFill>
                            <a:latin typeface="+mn-lt"/>
                            <a:ea typeface="+mn-ea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9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l-SI" sz="1900" b="1" dirty="0" smtClean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9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sl-SI" sz="1900" b="1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sl-SI" sz="1900" dirty="0" smtClean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sl-SI" sz="19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Kompleksna hermitska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Unitarna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sl-SI" sz="190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l-SI" sz="19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sl-SI" sz="19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01461740"/>
                  </p:ext>
                </p:extLst>
              </p:nvPr>
            </p:nvGraphicFramePr>
            <p:xfrm>
              <a:off x="191345" y="1412775"/>
              <a:ext cx="10873206" cy="48965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86934"/>
                    <a:gridCol w="1711066"/>
                    <a:gridCol w="1553315"/>
                    <a:gridCol w="1918801"/>
                    <a:gridCol w="1827430"/>
                    <a:gridCol w="516992"/>
                    <a:gridCol w="1858668"/>
                  </a:tblGrid>
                  <a:tr h="1662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Simetrija na</a:t>
                          </a:r>
                          <a:r>
                            <a:rPr lang="sl-SI" sz="1900" baseline="0" dirty="0" smtClean="0">
                              <a:solidFill>
                                <a:sysClr val="windowText" lastClr="000000"/>
                              </a:solidFill>
                            </a:rPr>
                            <a:t> obrat časa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Skupna vrtilna količina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Rotacijska simetrija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Hamiltonova</a:t>
                          </a:r>
                          <a:r>
                            <a:rPr lang="sl-SI" sz="1900" baseline="0" dirty="0" smtClean="0">
                              <a:solidFill>
                                <a:sysClr val="windowText" lastClr="000000"/>
                              </a:solidFill>
                            </a:rPr>
                            <a:t> matrika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Kanonična grupa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642353" t="-1465" r="-361176" b="-195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Št. neodvisnih</a:t>
                          </a:r>
                          <a:endParaRPr lang="sl-SI" sz="1900" baseline="0" dirty="0" smtClean="0">
                            <a:solidFill>
                              <a:sysClr val="windowText" lastClr="000000"/>
                            </a:solidFill>
                          </a:endParaRPr>
                        </a:p>
                        <a:p>
                          <a:pPr algn="ctr"/>
                          <a:r>
                            <a:rPr lang="sl-SI" sz="1900" baseline="0" dirty="0" smtClean="0">
                              <a:solidFill>
                                <a:sysClr val="windowText" lastClr="000000"/>
                              </a:solidFill>
                            </a:rPr>
                            <a:t>spremenljivk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724397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10" t="-76731" r="-632377" b="-47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Celoštevilska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6275" t="-232773" r="-394902" b="-34873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Realna </a:t>
                          </a:r>
                        </a:p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simetrična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Ortogonalna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1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85574" t="-145789" r="-656" b="-181053"/>
                          </a:stretch>
                        </a:blipFill>
                      </a:tcPr>
                    </a:tc>
                  </a:tr>
                  <a:tr h="434914"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Polovična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6275" t="-557746" r="-394902" b="-48450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1037206">
                    <a:tc vMerge="1">
                      <a:txBody>
                        <a:bodyPr/>
                        <a:lstStyle/>
                        <a:p>
                          <a:endParaRPr lang="sl-SI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Polovična</a:t>
                          </a:r>
                          <a:endParaRPr lang="sl-SI" sz="1900" dirty="0" smtClean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6275" t="-273099" r="-394902" b="-101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Realna </a:t>
                          </a:r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kvaternionska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Simplektična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4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85574" t="-273099" r="-656" b="-101170"/>
                          </a:stretch>
                        </a:blipFill>
                      </a:tcPr>
                    </a:tc>
                  </a:tr>
                  <a:tr h="10372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10" t="-375294" r="-632377" b="-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7189" t="-375294" r="-449110" b="-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206275" t="-375294" r="-394902" b="-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Kompleksna hermitska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Unitarna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l-SI" sz="1900" dirty="0" smtClean="0">
                              <a:solidFill>
                                <a:sysClr val="windowText" lastClr="000000"/>
                              </a:solidFill>
                            </a:rPr>
                            <a:t>2</a:t>
                          </a:r>
                          <a:endParaRPr lang="sl-SI" sz="19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485574" t="-375294" r="-656" b="-17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8448" y="64805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712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75920" y="2924944"/>
            <a:ext cx="144016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59896" y="5301208"/>
            <a:ext cx="2232248" cy="576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-25962"/>
            <a:ext cx="10234728" cy="1325562"/>
          </a:xfrm>
        </p:spPr>
        <p:txBody>
          <a:bodyPr>
            <a:normAutofit/>
          </a:bodyPr>
          <a:lstStyle/>
          <a:p>
            <a:r>
              <a:rPr lang="sl-SI" dirty="0" smtClean="0"/>
              <a:t>Gaussov ortogonalni ansambel (GOE)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10090712" cy="435133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sl-SI" dirty="0" smtClean="0"/>
                  <a:t>Definiran v prostoru realnih matrik  dvema zahevama:</a:t>
                </a:r>
              </a:p>
              <a:p>
                <a:pPr marL="514338" indent="-514338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sl-SI" dirty="0" smtClean="0"/>
                  <a:t>Ansambel je invarianten na vsako ortogonalno transformacijo</a:t>
                </a:r>
              </a:p>
              <a:p>
                <a:pPr marL="400041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sz="180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sl-SI" sz="1800" b="0" i="1" smtClean="0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sl-SI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sl-SI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sl-SI" sz="1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sl-SI" sz="18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sl-SI" sz="1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sl-SI" sz="1800" b="0" i="1" smtClean="0">
                          <a:latin typeface="Cambria Math"/>
                        </a:rPr>
                        <m:t>𝐻𝑊</m:t>
                      </m:r>
                    </m:oMath>
                  </m:oMathPara>
                </a14:m>
                <a:endParaRPr lang="sl-SI" sz="1800" b="0" dirty="0" smtClean="0"/>
              </a:p>
              <a:p>
                <a:pPr marL="400041" lvl="1" indent="0">
                  <a:lnSpc>
                    <a:spcPct val="150000"/>
                  </a:lnSpc>
                  <a:buNone/>
                </a:pPr>
                <a:r>
                  <a:rPr lang="sl-SI" dirty="0" smtClean="0"/>
                  <a:t> Sledi, da je invariantna tudi verjetnost</a:t>
                </a:r>
              </a:p>
              <a:p>
                <a:pPr marL="400041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l-SI" sz="1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𝑃</m:t>
                          </m:r>
                          <m: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𝐻</m:t>
                          </m:r>
                        </m:e>
                        <m:sup>
                          <m: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sl-SI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  <m:sSup>
                        <m:sSupPr>
                          <m:ctrlPr>
                            <a:rPr lang="sl-SI" sz="1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𝑑𝐻</m:t>
                          </m:r>
                        </m:e>
                        <m:sup>
                          <m: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sl-SI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sl-SI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𝑃</m:t>
                      </m:r>
                      <m:d>
                        <m:dPr>
                          <m:ctrlP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𝐻</m:t>
                          </m:r>
                        </m:e>
                      </m:d>
                      <m:r>
                        <a:rPr lang="sl-SI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𝑑𝐻</m:t>
                      </m:r>
                      <m:r>
                        <a:rPr lang="sl-SI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 </m:t>
                      </m:r>
                      <m:r>
                        <a:rPr lang="sl-SI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𝑑𝐻</m:t>
                      </m:r>
                      <m:r>
                        <a:rPr lang="sl-SI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sl-SI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sl-SI" sz="1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sl-SI" sz="1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sl-SI" sz="1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l-SI" sz="1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514338" indent="-514338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sl-SI" dirty="0" smtClean="0"/>
                  <a:t>Matrični elemnti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sl-SI" b="0" i="1" smtClean="0">
                        <a:latin typeface="Cambria Math"/>
                      </a:rPr>
                      <m:t>, </m:t>
                    </m:r>
                    <m:r>
                      <a:rPr lang="sl-SI" b="0" i="1" smtClean="0">
                        <a:latin typeface="Cambria Math"/>
                      </a:rPr>
                      <m:t>𝑖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sl-SI" b="0" i="1" smtClean="0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sl-SI" dirty="0" smtClean="0"/>
                  <a:t> so med sabo statistično neodvisni. Sledi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sl-SI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sl-SI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sl-SI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sl-SI" b="0" i="1" smtClean="0">
                            <a:latin typeface="Cambria Math"/>
                          </a:rPr>
                          <m:t>𝑖</m:t>
                        </m:r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sl-SI" b="0" i="1" smtClean="0">
                                <a:latin typeface="Cambria Math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/>
                                <a:ea typeface="Cambria Math"/>
                              </a:rPr>
                              <m:t>𝑖𝑗</m:t>
                            </m:r>
                          </m:sub>
                        </m:sSub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sl-SI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sl-SI" dirty="0" smtClean="0"/>
                  <a:t>)</a:t>
                </a:r>
              </a:p>
              <a:p>
                <a:endParaRPr lang="sl-SI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10090712" cy="4351337"/>
              </a:xfrm>
              <a:blipFill rotWithShape="0">
                <a:blip r:embed="rId2"/>
                <a:stretch>
                  <a:fillRect l="-18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19537" y="6480576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Anja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Pirnat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5044" y="6460832"/>
            <a:ext cx="300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solidFill>
                  <a:schemeClr val="bg1">
                    <a:lumMod val="50000"/>
                  </a:schemeClr>
                </a:solidFill>
              </a:rPr>
              <a:t>Kako dolgo čakamo na avtobus v Cuernavaci?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8448" y="64805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0687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657</TotalTime>
  <Words>2462</Words>
  <Application>Microsoft Macintosh PowerPoint</Application>
  <PresentationFormat>Widescreen</PresentationFormat>
  <Paragraphs>272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Century Schoolbook</vt:lpstr>
      <vt:lpstr>Wingdings</vt:lpstr>
      <vt:lpstr>Wingdings 2</vt:lpstr>
      <vt:lpstr>View</vt:lpstr>
      <vt:lpstr>Kako dolgo čakamo na avtobus v Cuernavaci?</vt:lpstr>
      <vt:lpstr>Potek predstavitve</vt:lpstr>
      <vt:lpstr>RMT v jederski fiziki</vt:lpstr>
      <vt:lpstr>RMT in ničle Riemannove funkcije zeta</vt:lpstr>
      <vt:lpstr>RMT in ničle Riemannove funkcije zeta</vt:lpstr>
      <vt:lpstr>Simetrije sistema</vt:lpstr>
      <vt:lpstr>Poissonova statistika</vt:lpstr>
      <vt:lpstr>Gaussovi ansambli</vt:lpstr>
      <vt:lpstr>Gaussov ortogonalni ansambel (GOE)</vt:lpstr>
      <vt:lpstr>Skupna verjetnostna porazdelitev matričnih elemntov</vt:lpstr>
      <vt:lpstr>Skupna verjetnostna porazdelitev lastnih vrednosti</vt:lpstr>
      <vt:lpstr>Skupna verjetnostna porazdelitev lastnih vrednosti</vt:lpstr>
      <vt:lpstr>Skupna verjetnostna porazdelitev lastnih vrednosti</vt:lpstr>
      <vt:lpstr>Porazdelitev razmikov najbližjih sosednjih lastnih vrednosti</vt:lpstr>
      <vt:lpstr>Porazdelitev razmikov najbližjih sosednjih lastnih vrednosti</vt:lpstr>
      <vt:lpstr>Avtobusni sistem v Cuernavaci</vt:lpstr>
      <vt:lpstr>PowerPoint Presentation</vt:lpstr>
      <vt:lpstr>Zaključek</vt:lpstr>
      <vt:lpstr>Viri slikovnega gradiva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dolgo čakamo na avtobus v Cuernavaci?</dc:title>
  <dc:creator>user</dc:creator>
  <cp:lastModifiedBy>PIRNAT, ALJAŽ</cp:lastModifiedBy>
  <cp:revision>103</cp:revision>
  <dcterms:created xsi:type="dcterms:W3CDTF">2019-05-14T13:35:59Z</dcterms:created>
  <dcterms:modified xsi:type="dcterms:W3CDTF">2019-05-16T16:41:00Z</dcterms:modified>
</cp:coreProperties>
</file>