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73" r:id="rId2"/>
  </p:sldMasterIdLst>
  <p:notesMasterIdLst>
    <p:notesMasterId r:id="rId41"/>
  </p:notesMasterIdLst>
  <p:handoutMasterIdLst>
    <p:handoutMasterId r:id="rId42"/>
  </p:handoutMasterIdLst>
  <p:sldIdLst>
    <p:sldId id="256" r:id="rId3"/>
    <p:sldId id="425" r:id="rId4"/>
    <p:sldId id="426" r:id="rId5"/>
    <p:sldId id="427" r:id="rId6"/>
    <p:sldId id="317" r:id="rId7"/>
    <p:sldId id="318" r:id="rId8"/>
    <p:sldId id="320" r:id="rId9"/>
    <p:sldId id="428" r:id="rId10"/>
    <p:sldId id="429" r:id="rId11"/>
    <p:sldId id="430" r:id="rId12"/>
    <p:sldId id="431" r:id="rId13"/>
    <p:sldId id="432" r:id="rId14"/>
    <p:sldId id="433" r:id="rId15"/>
    <p:sldId id="434" r:id="rId16"/>
    <p:sldId id="332" r:id="rId17"/>
    <p:sldId id="335" r:id="rId18"/>
    <p:sldId id="337" r:id="rId19"/>
    <p:sldId id="435" r:id="rId20"/>
    <p:sldId id="336" r:id="rId21"/>
    <p:sldId id="436" r:id="rId22"/>
    <p:sldId id="437" r:id="rId23"/>
    <p:sldId id="342" r:id="rId24"/>
    <p:sldId id="343" r:id="rId25"/>
    <p:sldId id="438" r:id="rId26"/>
    <p:sldId id="439" r:id="rId27"/>
    <p:sldId id="440" r:id="rId28"/>
    <p:sldId id="441" r:id="rId29"/>
    <p:sldId id="442" r:id="rId30"/>
    <p:sldId id="372" r:id="rId31"/>
    <p:sldId id="347" r:id="rId32"/>
    <p:sldId id="348" r:id="rId33"/>
    <p:sldId id="350" r:id="rId34"/>
    <p:sldId id="443" r:id="rId35"/>
    <p:sldId id="420" r:id="rId36"/>
    <p:sldId id="421" r:id="rId37"/>
    <p:sldId id="422" r:id="rId38"/>
    <p:sldId id="423" r:id="rId39"/>
    <p:sldId id="424" r:id="rId40"/>
  </p:sldIdLst>
  <p:sldSz cx="9144000" cy="6858000" type="screen4x3"/>
  <p:notesSz cx="6845300" cy="9396413"/>
  <p:defaultTextStyle>
    <a:defPPr>
      <a:defRPr lang="en-US"/>
    </a:defPPr>
    <a:lvl1pPr algn="l" rtl="0" fontAlgn="base">
      <a:spcBef>
        <a:spcPct val="2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2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2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2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2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336600"/>
    <a:srgbClr val="99FF66"/>
    <a:srgbClr val="FF33CC"/>
    <a:srgbClr val="A50021"/>
    <a:srgbClr val="FF0000"/>
    <a:srgbClr val="000000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0" autoAdjust="0"/>
    <p:restoredTop sz="94507" autoAdjust="0"/>
  </p:normalViewPr>
  <p:slideViewPr>
    <p:cSldViewPr>
      <p:cViewPr varScale="1">
        <p:scale>
          <a:sx n="103" d="100"/>
          <a:sy n="103" d="100"/>
        </p:scale>
        <p:origin x="-408" y="-90"/>
      </p:cViewPr>
      <p:guideLst>
        <p:guide orient="horz" pos="2208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70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8263" y="0"/>
            <a:ext cx="29670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26513"/>
            <a:ext cx="29670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8263" y="8926513"/>
            <a:ext cx="29670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Tahoma" pitchFamily="34" charset="0"/>
              </a:defRPr>
            </a:lvl1pPr>
          </a:lstStyle>
          <a:p>
            <a:fld id="{1C21EAC9-E62A-4FC5-A1FA-3D183201525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70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8263" y="0"/>
            <a:ext cx="29670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983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74738" y="704850"/>
            <a:ext cx="4697412" cy="3522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8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464050"/>
            <a:ext cx="5019675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26513"/>
            <a:ext cx="29670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98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8263" y="8926513"/>
            <a:ext cx="29670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Tahoma" pitchFamily="34" charset="0"/>
              </a:defRPr>
            </a:lvl1pPr>
          </a:lstStyle>
          <a:p>
            <a:fld id="{3B3D1EF0-D51C-439A-9899-ED0BFB93DC5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B6EF6E-CEE8-4270-906F-48CAA1C029DB}" type="slidenum">
              <a:rPr lang="en-US"/>
              <a:pPr/>
              <a:t>1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7814F0-2EDA-4D10-9DB8-A038FFEBEE67}" type="slidenum">
              <a:rPr lang="en-US"/>
              <a:pPr/>
              <a:t>10</a:t>
            </a:fld>
            <a:endParaRPr lang="en-US"/>
          </a:p>
        </p:txBody>
      </p:sp>
      <p:sp>
        <p:nvSpPr>
          <p:cNvPr id="42189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080F90-80D1-49DD-9DBD-19CE6C205E43}" type="slidenum">
              <a:rPr lang="en-US"/>
              <a:pPr/>
              <a:t>11</a:t>
            </a:fld>
            <a:endParaRPr lang="en-US"/>
          </a:p>
        </p:txBody>
      </p:sp>
      <p:sp>
        <p:nvSpPr>
          <p:cNvPr id="31846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8BB9EB-422A-48C3-9480-455332EC3E65}" type="slidenum">
              <a:rPr lang="en-US"/>
              <a:pPr/>
              <a:t>12</a:t>
            </a:fld>
            <a:endParaRPr lang="en-US"/>
          </a:p>
        </p:txBody>
      </p:sp>
      <p:sp>
        <p:nvSpPr>
          <p:cNvPr id="3205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F8CFA2-01F0-4C60-B9AE-91B4743378E2}" type="slidenum">
              <a:rPr lang="en-US"/>
              <a:pPr/>
              <a:t>13</a:t>
            </a:fld>
            <a:endParaRPr lang="en-US"/>
          </a:p>
        </p:txBody>
      </p:sp>
      <p:sp>
        <p:nvSpPr>
          <p:cNvPr id="3225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2FEAE1-E01E-4DD8-9A1A-22884DC30898}" type="slidenum">
              <a:rPr lang="en-US"/>
              <a:pPr/>
              <a:t>14</a:t>
            </a:fld>
            <a:endParaRPr lang="en-US"/>
          </a:p>
        </p:txBody>
      </p:sp>
      <p:sp>
        <p:nvSpPr>
          <p:cNvPr id="2631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282C91-E575-468C-A081-81F76249DFD8}" type="slidenum">
              <a:rPr lang="en-US"/>
              <a:pPr/>
              <a:t>15</a:t>
            </a:fld>
            <a:endParaRPr lang="en-US"/>
          </a:p>
        </p:txBody>
      </p:sp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D8CEF9-C3F6-441C-8115-314772CE9284}" type="slidenum">
              <a:rPr lang="en-US"/>
              <a:pPr/>
              <a:t>16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2ED56A-C830-49E1-8818-8A1F62088997}" type="slidenum">
              <a:rPr lang="en-US"/>
              <a:pPr/>
              <a:t>17</a:t>
            </a:fld>
            <a:endParaRPr lang="en-US"/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2D1A2D-0018-41F9-888A-7E6F8CA52039}" type="slidenum">
              <a:rPr lang="en-US"/>
              <a:pPr/>
              <a:t>18</a:t>
            </a:fld>
            <a:endParaRPr lang="en-US"/>
          </a:p>
        </p:txBody>
      </p:sp>
      <p:sp>
        <p:nvSpPr>
          <p:cNvPr id="3348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9F71A1-1C87-4E9A-889B-07B35F0FBFEA}" type="slidenum">
              <a:rPr lang="en-US"/>
              <a:pPr/>
              <a:t>19</a:t>
            </a:fld>
            <a:endParaRPr lang="en-US"/>
          </a:p>
        </p:txBody>
      </p:sp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87AE68-AF62-42D0-B3D2-524829B39C6E}" type="slidenum">
              <a:rPr lang="en-US"/>
              <a:pPr/>
              <a:t>2</a:t>
            </a:fld>
            <a:endParaRPr lang="en-US"/>
          </a:p>
        </p:txBody>
      </p:sp>
      <p:sp>
        <p:nvSpPr>
          <p:cNvPr id="3870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66AFD6-562F-4ECF-8ABF-9F49618916BD}" type="slidenum">
              <a:rPr lang="en-US"/>
              <a:pPr/>
              <a:t>20</a:t>
            </a:fld>
            <a:endParaRPr lang="en-US"/>
          </a:p>
        </p:txBody>
      </p:sp>
      <p:sp>
        <p:nvSpPr>
          <p:cNvPr id="3307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86CE8A-036F-41C9-B08E-6DDD9478C1F8}" type="slidenum">
              <a:rPr lang="en-US"/>
              <a:pPr/>
              <a:t>21</a:t>
            </a:fld>
            <a:endParaRPr lang="en-US"/>
          </a:p>
        </p:txBody>
      </p:sp>
      <p:sp>
        <p:nvSpPr>
          <p:cNvPr id="3491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E0BF0D-0D33-4344-AE49-2AA2EABBAE6D}" type="slidenum">
              <a:rPr lang="en-US"/>
              <a:pPr/>
              <a:t>22</a:t>
            </a:fld>
            <a:endParaRPr lang="en-US"/>
          </a:p>
        </p:txBody>
      </p:sp>
      <p:sp>
        <p:nvSpPr>
          <p:cNvPr id="35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3F74F1-B0D6-49FF-BD7B-1C002164FDB9}" type="slidenum">
              <a:rPr lang="en-US"/>
              <a:pPr/>
              <a:t>23</a:t>
            </a:fld>
            <a:endParaRPr lang="en-US"/>
          </a:p>
        </p:txBody>
      </p:sp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F79DB8-6E92-426A-B456-9CD498AC0E03}" type="slidenum">
              <a:rPr lang="en-US"/>
              <a:pPr/>
              <a:t>24</a:t>
            </a:fld>
            <a:endParaRPr lang="en-US"/>
          </a:p>
        </p:txBody>
      </p:sp>
      <p:sp>
        <p:nvSpPr>
          <p:cNvPr id="4096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8FCD0B-C10B-4357-8F63-DCB70D9F45D9}" type="slidenum">
              <a:rPr lang="en-US"/>
              <a:pPr/>
              <a:t>25</a:t>
            </a:fld>
            <a:endParaRPr lang="en-US"/>
          </a:p>
        </p:txBody>
      </p:sp>
      <p:sp>
        <p:nvSpPr>
          <p:cNvPr id="4116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AFC56A-EE6B-4940-B0E8-59DD13EFD0D6}" type="slidenum">
              <a:rPr lang="en-US"/>
              <a:pPr/>
              <a:t>26</a:t>
            </a:fld>
            <a:endParaRPr lang="en-US"/>
          </a:p>
        </p:txBody>
      </p:sp>
      <p:sp>
        <p:nvSpPr>
          <p:cNvPr id="4136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372A3F-DACE-4FAD-924B-19111CE81E00}" type="slidenum">
              <a:rPr lang="en-US"/>
              <a:pPr/>
              <a:t>27</a:t>
            </a:fld>
            <a:endParaRPr lang="en-US"/>
          </a:p>
        </p:txBody>
      </p:sp>
      <p:sp>
        <p:nvSpPr>
          <p:cNvPr id="4157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7329EC-0335-44FD-81FC-5BBA48C64197}" type="slidenum">
              <a:rPr lang="en-US"/>
              <a:pPr/>
              <a:t>28</a:t>
            </a:fld>
            <a:endParaRPr lang="en-US"/>
          </a:p>
        </p:txBody>
      </p:sp>
      <p:sp>
        <p:nvSpPr>
          <p:cNvPr id="4177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BC27B8-E660-4D22-81B4-9C95C6813E6C}" type="slidenum">
              <a:rPr lang="en-US"/>
              <a:pPr/>
              <a:t>29</a:t>
            </a:fld>
            <a:endParaRPr lang="en-US"/>
          </a:p>
        </p:txBody>
      </p:sp>
      <p:sp>
        <p:nvSpPr>
          <p:cNvPr id="41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D28F2D-7D9B-408A-980F-02A9908240BE}" type="slidenum">
              <a:rPr lang="en-US"/>
              <a:pPr/>
              <a:t>3</a:t>
            </a:fld>
            <a:endParaRPr lang="en-US"/>
          </a:p>
        </p:txBody>
      </p:sp>
      <p:sp>
        <p:nvSpPr>
          <p:cNvPr id="4392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D90657-34E0-4B20-BE46-004378883A78}" type="slidenum">
              <a:rPr lang="en-US"/>
              <a:pPr/>
              <a:t>30</a:t>
            </a:fld>
            <a:endParaRPr lang="en-US"/>
          </a:p>
        </p:txBody>
      </p:sp>
      <p:sp>
        <p:nvSpPr>
          <p:cNvPr id="3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0A7AE4-BE5E-4DD7-ADDE-C98643D098EE}" type="slidenum">
              <a:rPr lang="en-US"/>
              <a:pPr/>
              <a:t>31</a:t>
            </a:fld>
            <a:endParaRPr lang="en-US"/>
          </a:p>
        </p:txBody>
      </p:sp>
      <p:sp>
        <p:nvSpPr>
          <p:cNvPr id="36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28AD81-060A-4206-A59C-BE6563B74BF0}" type="slidenum">
              <a:rPr lang="en-US"/>
              <a:pPr/>
              <a:t>32</a:t>
            </a:fld>
            <a:endParaRPr lang="en-US"/>
          </a:p>
        </p:txBody>
      </p:sp>
      <p:sp>
        <p:nvSpPr>
          <p:cNvPr id="36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535E1B-4D5B-4ECC-AD4F-FAA773E17091}" type="slidenum">
              <a:rPr lang="en-US"/>
              <a:pPr/>
              <a:t>33</a:t>
            </a:fld>
            <a:endParaRPr lang="en-US"/>
          </a:p>
        </p:txBody>
      </p:sp>
      <p:sp>
        <p:nvSpPr>
          <p:cNvPr id="4331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B21E41-BB59-4A9C-840A-75EFD9A70568}" type="slidenum">
              <a:rPr lang="en-US"/>
              <a:pPr/>
              <a:t>4</a:t>
            </a:fld>
            <a:endParaRPr lang="en-US"/>
          </a:p>
        </p:txBody>
      </p:sp>
      <p:sp>
        <p:nvSpPr>
          <p:cNvPr id="3891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F2C179-6D43-43E2-AD07-26347517C32E}" type="slidenum">
              <a:rPr lang="en-US"/>
              <a:pPr/>
              <a:t>5</a:t>
            </a:fld>
            <a:endParaRPr lang="en-US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2E2D3-F880-4CFF-8873-6B81A8A07FA3}" type="slidenum">
              <a:rPr lang="en-US"/>
              <a:pPr/>
              <a:t>6</a:t>
            </a:fld>
            <a:endParaRPr lang="en-US"/>
          </a:p>
        </p:txBody>
      </p:sp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D88251-A3C7-4D3F-AD59-9735264321A7}" type="slidenum">
              <a:rPr lang="en-US"/>
              <a:pPr/>
              <a:t>7</a:t>
            </a:fld>
            <a:endParaRPr lang="en-US"/>
          </a:p>
        </p:txBody>
      </p:sp>
      <p:sp>
        <p:nvSpPr>
          <p:cNvPr id="30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509EC0-F6FC-4DBA-B94E-49475AE52628}" type="slidenum">
              <a:rPr lang="en-US"/>
              <a:pPr/>
              <a:t>8</a:t>
            </a:fld>
            <a:endParaRPr lang="en-US"/>
          </a:p>
        </p:txBody>
      </p:sp>
      <p:sp>
        <p:nvSpPr>
          <p:cNvPr id="3020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561D56-48BB-488D-B42A-344A2406A431}" type="slidenum">
              <a:rPr lang="en-US"/>
              <a:pPr/>
              <a:t>9</a:t>
            </a:fld>
            <a:endParaRPr lang="en-US"/>
          </a:p>
        </p:txBody>
      </p:sp>
      <p:sp>
        <p:nvSpPr>
          <p:cNvPr id="3061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Marko Miku</a:t>
            </a:r>
            <a:r>
              <a:rPr lang="sl-SI"/>
              <a:t>ž      </a:t>
            </a:r>
            <a:fld id="{3246C9A9-3FFC-4FBF-80C8-14DA7A1DF5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Marko Miku</a:t>
            </a:r>
            <a:r>
              <a:rPr lang="sl-SI"/>
              <a:t>ž      </a:t>
            </a:r>
            <a:fld id="{9AFAE8BB-442D-4FA4-BC68-05058251B6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Marko Miku</a:t>
            </a:r>
            <a:r>
              <a:rPr lang="sl-SI"/>
              <a:t>ž      </a:t>
            </a:r>
            <a:fld id="{26F355A6-68AD-405E-8D94-5DB908B7DA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6245225"/>
            <a:ext cx="26670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276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Marko Miku</a:t>
            </a:r>
            <a:r>
              <a:rPr lang="sl-SI"/>
              <a:t>ž      </a:t>
            </a:r>
            <a:fld id="{566C0DB8-2EF8-4B5F-BB80-4149544E85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28600" y="6245225"/>
            <a:ext cx="26670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276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Marko Miku</a:t>
            </a:r>
            <a:r>
              <a:rPr lang="sl-SI"/>
              <a:t>ž      </a:t>
            </a:r>
            <a:fld id="{15D20580-3F00-47BF-AC64-4F211AFB89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6245225"/>
            <a:ext cx="26670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276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Marko Miku</a:t>
            </a:r>
            <a:r>
              <a:rPr lang="sl-SI"/>
              <a:t>ž      </a:t>
            </a:r>
            <a:fld id="{633762B2-5913-474C-AA96-E828813CE9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DSIT, Lesce, 10. marec 2011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CERN, LHC in ATLAS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69E21-CE5F-4FB2-BB31-7F6F81A09FB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DSIT, Lesce, 10. marec 2011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CERN, LHC in ATLAS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9EB5D3-C46C-4DDE-983B-43E20E731DA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DSIT, Lesce, 10. marec 2011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CERN, LHC in ATLAS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C0D4E-8CA8-4A02-B8EA-ECC864B35D5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DSIT, Lesce, 10. marec 2011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CERN, LHC in ATLAS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DA236-2A30-445E-8BEB-9B88E38642F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DSIT, Lesce, 10. marec 2011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CERN, LHC in ATLAS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735D0B-0E82-406E-B2A1-ADA77869C74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Marko Miku</a:t>
            </a:r>
            <a:r>
              <a:rPr lang="sl-SI"/>
              <a:t>ž      </a:t>
            </a:r>
            <a:fld id="{0A6958DA-98B6-49EE-A681-4826626C46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DSIT, Lesce, 10. marec 2011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CERN, LHC in ATLAS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DF6D8-8A06-44A1-9BFA-FDEC930665F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DSIT, Lesce, 10. marec 2011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CERN, LHC in ATLAS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31F88B-DD07-4905-B28C-60770B68BA5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DSIT, Lesce, 10. marec 2011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CERN, LHC in ATLAS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0E28EB-DAF5-490F-B1DB-79CBA831C98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DSIT, Lesce, 10. marec 2011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CERN, LHC in ATLAS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5CC5F4-AFF7-4DC1-8193-4FE1687DE9D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DSIT, Lesce, 10. marec 2011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CERN, LHC in ATLAS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D42223-99C1-4571-8206-485DF1083FC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DSIT, Lesce, 10. marec 2011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CERN, LHC in ATLAS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36550-F096-4713-8F90-18A631F43BC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Marko Miku</a:t>
            </a:r>
            <a:r>
              <a:rPr lang="sl-SI"/>
              <a:t>ž      </a:t>
            </a:r>
            <a:fld id="{A548F758-E325-4BC8-ACF5-DD8EFCC024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Marko Miku</a:t>
            </a:r>
            <a:r>
              <a:rPr lang="sl-SI"/>
              <a:t>ž      </a:t>
            </a:r>
            <a:fld id="{129E3D70-FF8A-4902-A067-1EF94EBBDB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Marko Miku</a:t>
            </a:r>
            <a:r>
              <a:rPr lang="sl-SI"/>
              <a:t>ž      </a:t>
            </a:r>
            <a:fld id="{2A9A05BE-7D27-4042-A717-4C2AACAF10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Marko Miku</a:t>
            </a:r>
            <a:r>
              <a:rPr lang="sl-SI"/>
              <a:t>ž      </a:t>
            </a:r>
            <a:fld id="{89282849-0A37-4A2D-9C60-A10051CD6E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Marko Miku</a:t>
            </a:r>
            <a:r>
              <a:rPr lang="sl-SI"/>
              <a:t>ž      </a:t>
            </a:r>
            <a:fld id="{9D491320-FD72-4D5A-B86B-71A1C0C050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Marko Miku</a:t>
            </a:r>
            <a:r>
              <a:rPr lang="sl-SI"/>
              <a:t>ž      </a:t>
            </a:r>
            <a:fld id="{5D7136AE-5E0E-4424-85E9-E1C04FA575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Marko Miku</a:t>
            </a:r>
            <a:r>
              <a:rPr lang="sl-SI"/>
              <a:t>ž      </a:t>
            </a:r>
            <a:fld id="{2AD956B6-5BC9-4D4C-A75C-15BC346318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50000">
              <a:srgbClr val="003A00"/>
            </a:gs>
            <a:gs pos="100000">
              <a:srgbClr val="00006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8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245225"/>
            <a:ext cx="2667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rgbClr val="FFFF00"/>
                </a:solidFill>
              </a:defRPr>
            </a:lvl1pPr>
          </a:lstStyle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198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3276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198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rgbClr val="FFFF00"/>
                </a:solidFill>
              </a:defRPr>
            </a:lvl1pPr>
          </a:lstStyle>
          <a:p>
            <a:r>
              <a:rPr lang="en-US"/>
              <a:t>Marko Miku</a:t>
            </a:r>
            <a:r>
              <a:rPr lang="sl-SI"/>
              <a:t>ž      </a:t>
            </a:r>
            <a:fld id="{57671D21-EDEE-45C7-AEA8-7D79BB72D33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98663" name="Rectangle 7"/>
          <p:cNvSpPr>
            <a:spLocks noChangeArrowheads="1"/>
          </p:cNvSpPr>
          <p:nvPr userDrawn="1"/>
        </p:nvSpPr>
        <p:spPr bwMode="auto">
          <a:xfrm>
            <a:off x="457200" y="1295400"/>
            <a:ext cx="8229600" cy="152400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8000">
                <a:srgbClr val="00CCCC"/>
              </a:gs>
              <a:gs pos="23500">
                <a:srgbClr val="9999FF"/>
              </a:gs>
              <a:gs pos="30001">
                <a:srgbClr val="2E6792"/>
              </a:gs>
              <a:gs pos="35501">
                <a:srgbClr val="3333CC"/>
              </a:gs>
              <a:gs pos="40500">
                <a:srgbClr val="1170FF"/>
              </a:gs>
              <a:gs pos="50000">
                <a:srgbClr val="006699"/>
              </a:gs>
              <a:gs pos="59500">
                <a:srgbClr val="1170FF"/>
              </a:gs>
              <a:gs pos="64500">
                <a:srgbClr val="3333CC"/>
              </a:gs>
              <a:gs pos="70000">
                <a:srgbClr val="2E6792"/>
              </a:gs>
              <a:gs pos="76500">
                <a:srgbClr val="9999FF"/>
              </a:gs>
              <a:gs pos="92000">
                <a:srgbClr val="00CCCC"/>
              </a:gs>
              <a:gs pos="100000">
                <a:srgbClr val="3399FF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l-SI"/>
          </a:p>
        </p:txBody>
      </p:sp>
      <p:pic>
        <p:nvPicPr>
          <p:cNvPr id="198666" name="Picture 10"/>
          <p:cNvPicPr>
            <a:picLocks noChangeAspect="1" noChangeArrowheads="1"/>
          </p:cNvPicPr>
          <p:nvPr userDrawn="1"/>
        </p:nvPicPr>
        <p:blipFill>
          <a:blip r:embed="rId16" cstate="print"/>
          <a:srcRect l="10281" r="10281" b="-3557"/>
          <a:stretch>
            <a:fillRect/>
          </a:stretch>
        </p:blipFill>
        <p:spPr bwMode="auto">
          <a:xfrm>
            <a:off x="8229600" y="0"/>
            <a:ext cx="914400" cy="811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98667" name="Picture 11" descr="ijs-logo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6619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96" r:id="rId12"/>
    <p:sldLayoutId id="2147483697" r:id="rId13"/>
    <p:sldLayoutId id="2147483698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FF99CC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99FF66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996633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CC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CC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CC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CC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CC"/>
          </a:solidFill>
          <a:latin typeface="+mn-lt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r>
              <a:rPr lang="sl-SI" smtClean="0"/>
              <a:t>DSIT, Lesce, 10. marec 2011</a:t>
            </a:r>
            <a:endParaRPr lang="en-GB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r>
              <a:rPr lang="en-US" smtClean="0"/>
              <a:t>CERN, LHC in ATLAS</a:t>
            </a:r>
            <a:endParaRPr lang="en-GB"/>
          </a:p>
        </p:txBody>
      </p:sp>
      <p:sp>
        <p:nvSpPr>
          <p:cNvPr id="453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fld id="{C454024B-45CA-4845-A4BC-C27073238381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emf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Marko\Documents\IJS-Stefan\particle_event_full_ns.avi" TargetMode="External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78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Microsoft_Office_Excel_97-2003_Worksheet1.xls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9.jpeg"/><Relationship Id="rId4" Type="http://schemas.openxmlformats.org/officeDocument/2006/relationships/image" Target="../media/image83.png"/><Relationship Id="rId9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openxmlformats.org/officeDocument/2006/relationships/image" Target="../media/image109.jpeg"/><Relationship Id="rId3" Type="http://schemas.openxmlformats.org/officeDocument/2006/relationships/image" Target="../media/image100.jpeg"/><Relationship Id="rId7" Type="http://schemas.openxmlformats.org/officeDocument/2006/relationships/image" Target="../media/image90.jpeg"/><Relationship Id="rId12" Type="http://schemas.openxmlformats.org/officeDocument/2006/relationships/image" Target="../media/image10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3.png"/><Relationship Id="rId11" Type="http://schemas.openxmlformats.org/officeDocument/2006/relationships/image" Target="../media/image107.jpeg"/><Relationship Id="rId5" Type="http://schemas.openxmlformats.org/officeDocument/2006/relationships/image" Target="../media/image102.jpeg"/><Relationship Id="rId10" Type="http://schemas.openxmlformats.org/officeDocument/2006/relationships/image" Target="../media/image106.jpeg"/><Relationship Id="rId4" Type="http://schemas.openxmlformats.org/officeDocument/2006/relationships/image" Target="../media/image101.jpeg"/><Relationship Id="rId9" Type="http://schemas.openxmlformats.org/officeDocument/2006/relationships/image" Target="../media/image105.jpeg"/><Relationship Id="rId14" Type="http://schemas.openxmlformats.org/officeDocument/2006/relationships/image" Target="../media/image1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6.jpeg"/><Relationship Id="rId5" Type="http://schemas.openxmlformats.org/officeDocument/2006/relationships/image" Target="../media/image115.png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6.pn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Marko\Documents\BB%20FlashBack%20Movies\grid.avi" TargetMode="Externa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13" Type="http://schemas.openxmlformats.org/officeDocument/2006/relationships/image" Target="../media/image140.jpeg"/><Relationship Id="rId3" Type="http://schemas.openxmlformats.org/officeDocument/2006/relationships/image" Target="../media/image130.jpeg"/><Relationship Id="rId7" Type="http://schemas.openxmlformats.org/officeDocument/2006/relationships/image" Target="../media/image134.wmf"/><Relationship Id="rId12" Type="http://schemas.openxmlformats.org/officeDocument/2006/relationships/image" Target="../media/image1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3.jpeg"/><Relationship Id="rId11" Type="http://schemas.openxmlformats.org/officeDocument/2006/relationships/image" Target="../media/image138.jpeg"/><Relationship Id="rId5" Type="http://schemas.openxmlformats.org/officeDocument/2006/relationships/image" Target="../media/image132.jpeg"/><Relationship Id="rId10" Type="http://schemas.openxmlformats.org/officeDocument/2006/relationships/image" Target="../media/image137.pn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arko\Documents\Meetings\GR-2008\HI_Nov2010-720(2).mov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09600" y="152400"/>
            <a:ext cx="7772400" cy="1470025"/>
          </a:xfrm>
        </p:spPr>
        <p:txBody>
          <a:bodyPr/>
          <a:lstStyle/>
          <a:p>
            <a:r>
              <a:rPr lang="sl-SI" sz="4000" b="1" dirty="0" smtClean="0">
                <a:latin typeface="Arial" charset="0"/>
              </a:rPr>
              <a:t>CERN, LHC in ATLAS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2971800"/>
            <a:ext cx="914400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>
                <a:solidFill>
                  <a:srgbClr val="CCFF99"/>
                </a:solidFill>
                <a:latin typeface="Arial" pitchFamily="34" charset="0"/>
                <a:cs typeface="Arial" pitchFamily="34" charset="0"/>
              </a:rPr>
              <a:t>Marko </a:t>
            </a:r>
            <a:r>
              <a:rPr lang="en-US" sz="2400" dirty="0" err="1">
                <a:solidFill>
                  <a:srgbClr val="CCFF99"/>
                </a:solidFill>
                <a:latin typeface="Arial" pitchFamily="34" charset="0"/>
                <a:cs typeface="Arial" pitchFamily="34" charset="0"/>
              </a:rPr>
              <a:t>Mikuž</a:t>
            </a:r>
            <a:endParaRPr lang="en-US" sz="2400" dirty="0">
              <a:solidFill>
                <a:srgbClr val="CCFF99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sl-SI" dirty="0">
                <a:solidFill>
                  <a:srgbClr val="CCFF99"/>
                </a:solidFill>
                <a:latin typeface="Arial" pitchFamily="34" charset="0"/>
                <a:cs typeface="Arial" pitchFamily="34" charset="0"/>
              </a:rPr>
              <a:t>Fakulteta za matematiko in fiziko, Univerza v Ljubljani</a:t>
            </a:r>
          </a:p>
          <a:p>
            <a:pPr algn="ctr" eaLnBrk="0" hangingPunct="0">
              <a:spcBef>
                <a:spcPct val="0"/>
              </a:spcBef>
            </a:pPr>
            <a:r>
              <a:rPr lang="sl-SI" dirty="0">
                <a:solidFill>
                  <a:srgbClr val="CCFF99"/>
                </a:solidFill>
                <a:latin typeface="Arial" pitchFamily="34" charset="0"/>
                <a:cs typeface="Arial" pitchFamily="34" charset="0"/>
              </a:rPr>
              <a:t>in</a:t>
            </a:r>
          </a:p>
          <a:p>
            <a:pPr algn="ctr" eaLnBrk="0" hangingPunct="0">
              <a:spcBef>
                <a:spcPct val="0"/>
              </a:spcBef>
            </a:pPr>
            <a:r>
              <a:rPr lang="sl-SI" dirty="0" smtClean="0">
                <a:solidFill>
                  <a:srgbClr val="CCFF99"/>
                </a:solidFill>
                <a:latin typeface="Arial" pitchFamily="34" charset="0"/>
                <a:cs typeface="Arial" pitchFamily="34" charset="0"/>
              </a:rPr>
              <a:t>Institut  </a:t>
            </a:r>
            <a:r>
              <a:rPr lang="en-US" dirty="0">
                <a:solidFill>
                  <a:srgbClr val="CCFF99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sl-SI" dirty="0">
                <a:solidFill>
                  <a:srgbClr val="CCFF99"/>
                </a:solidFill>
                <a:latin typeface="Arial" pitchFamily="34" charset="0"/>
                <a:cs typeface="Arial" pitchFamily="34" charset="0"/>
              </a:rPr>
              <a:t>Jožef Stefan</a:t>
            </a:r>
            <a:r>
              <a:rPr lang="en-US" dirty="0">
                <a:solidFill>
                  <a:srgbClr val="CCFF99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sl-SI" dirty="0">
                <a:solidFill>
                  <a:srgbClr val="CCFF99"/>
                </a:solidFill>
                <a:latin typeface="Arial" pitchFamily="34" charset="0"/>
                <a:cs typeface="Arial" pitchFamily="34" charset="0"/>
              </a:rPr>
              <a:t>, Ljubljana</a:t>
            </a:r>
            <a:r>
              <a:rPr lang="en-US" sz="900" dirty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dirty="0">
              <a:solidFill>
                <a:srgbClr val="3399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238" name="Rectangle 6"/>
          <p:cNvSpPr>
            <a:spLocks noChangeArrowheads="1"/>
          </p:cNvSpPr>
          <p:nvPr/>
        </p:nvSpPr>
        <p:spPr bwMode="auto">
          <a:xfrm>
            <a:off x="0" y="541020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dirty="0" smtClean="0">
                <a:solidFill>
                  <a:srgbClr val="FFCCCC"/>
                </a:solidFill>
                <a:cs typeface="Times New Roman" pitchFamily="18" charset="0"/>
              </a:rPr>
              <a:t>10</a:t>
            </a:r>
            <a:r>
              <a:rPr lang="sl-SI" dirty="0" smtClean="0">
                <a:solidFill>
                  <a:srgbClr val="FFCCCC"/>
                </a:solidFill>
                <a:cs typeface="Times New Roman" pitchFamily="18" charset="0"/>
              </a:rPr>
              <a:t>. </a:t>
            </a:r>
            <a:r>
              <a:rPr lang="en-GB" dirty="0" err="1" smtClean="0">
                <a:solidFill>
                  <a:srgbClr val="FFCCCC"/>
                </a:solidFill>
                <a:cs typeface="Times New Roman" pitchFamily="18" charset="0"/>
              </a:rPr>
              <a:t>marec</a:t>
            </a:r>
            <a:r>
              <a:rPr lang="sl-SI" dirty="0" smtClean="0">
                <a:solidFill>
                  <a:srgbClr val="FFCCCC"/>
                </a:solidFill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CCCC"/>
                </a:solidFill>
                <a:cs typeface="Times New Roman" pitchFamily="18" charset="0"/>
              </a:rPr>
              <a:t>20</a:t>
            </a:r>
            <a:r>
              <a:rPr lang="sl-SI" dirty="0" smtClean="0">
                <a:solidFill>
                  <a:srgbClr val="FFCCCC"/>
                </a:solidFill>
                <a:cs typeface="Times New Roman" pitchFamily="18" charset="0"/>
              </a:rPr>
              <a:t>1</a:t>
            </a:r>
            <a:r>
              <a:rPr lang="en-GB" dirty="0" smtClean="0">
                <a:solidFill>
                  <a:srgbClr val="FFCCCC"/>
                </a:solidFill>
                <a:cs typeface="Times New Roman" pitchFamily="18" charset="0"/>
              </a:rPr>
              <a:t>1</a:t>
            </a:r>
            <a:endParaRPr lang="en-US" sz="1000" dirty="0">
              <a:solidFill>
                <a:srgbClr val="FFCCCC"/>
              </a:solidFill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en-US" dirty="0">
                <a:solidFill>
                  <a:srgbClr val="990033"/>
                </a:solidFill>
                <a:cs typeface="Times New Roman" pitchFamily="18" charset="0"/>
              </a:rPr>
              <a:t> </a:t>
            </a:r>
            <a:endParaRPr lang="en-US" sz="1000" dirty="0">
              <a:solidFill>
                <a:srgbClr val="990033"/>
              </a:solidFill>
              <a:cs typeface="Times New Roman" pitchFamily="18" charset="0"/>
            </a:endParaRPr>
          </a:p>
          <a:p>
            <a:pPr eaLnBrk="0" hangingPunct="0">
              <a:spcBef>
                <a:spcPct val="0"/>
              </a:spcBef>
            </a:pPr>
            <a:endParaRPr lang="en-US" sz="2400" dirty="0">
              <a:solidFill>
                <a:srgbClr val="990033"/>
              </a:solidFill>
            </a:endParaRPr>
          </a:p>
        </p:txBody>
      </p:sp>
      <p:sp>
        <p:nvSpPr>
          <p:cNvPr id="9524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838200" y="4724400"/>
            <a:ext cx="7391400" cy="609600"/>
          </a:xfrm>
        </p:spPr>
        <p:txBody>
          <a:bodyPr/>
          <a:lstStyle/>
          <a:p>
            <a:r>
              <a:rPr lang="sl-SI" dirty="0" err="1" smtClean="0"/>
              <a:t>Društv</a:t>
            </a:r>
            <a:r>
              <a:rPr lang="en-GB" dirty="0" smtClean="0"/>
              <a:t>o</a:t>
            </a:r>
            <a:r>
              <a:rPr lang="sl-SI" dirty="0" smtClean="0"/>
              <a:t> </a:t>
            </a:r>
            <a:r>
              <a:rPr lang="sl-SI" dirty="0" smtClean="0"/>
              <a:t>strojnih inženirjev in tehnikov Lesce </a:t>
            </a:r>
            <a:endParaRPr lang="en-US" dirty="0">
              <a:latin typeface="Arial" charset="0"/>
            </a:endParaRPr>
          </a:p>
        </p:txBody>
      </p:sp>
      <p:sp>
        <p:nvSpPr>
          <p:cNvPr id="95241" name="Text Box 9"/>
          <p:cNvSpPr txBox="1">
            <a:spLocks noChangeArrowheads="1"/>
          </p:cNvSpPr>
          <p:nvPr/>
        </p:nvSpPr>
        <p:spPr bwMode="auto">
          <a:xfrm>
            <a:off x="0" y="1600200"/>
            <a:ext cx="91440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sl-SI" sz="2000" b="1" i="1" dirty="0">
                <a:latin typeface="Comic Sans MS" pitchFamily="66" charset="0"/>
              </a:rPr>
              <a:t>Veliki </a:t>
            </a:r>
            <a:r>
              <a:rPr lang="sl-SI" sz="2000" b="1" i="1" dirty="0" err="1">
                <a:latin typeface="Comic Sans MS" pitchFamily="66" charset="0"/>
              </a:rPr>
              <a:t>hadronski</a:t>
            </a:r>
            <a:r>
              <a:rPr lang="sl-SI" sz="2000" b="1" i="1" dirty="0">
                <a:latin typeface="Comic Sans MS" pitchFamily="66" charset="0"/>
              </a:rPr>
              <a:t> trkalnik v </a:t>
            </a:r>
            <a:r>
              <a:rPr lang="sl-SI" sz="2000" b="1" i="1" dirty="0" err="1">
                <a:latin typeface="Comic Sans MS" pitchFamily="66" charset="0"/>
              </a:rPr>
              <a:t>CERNu</a:t>
            </a:r>
            <a:r>
              <a:rPr lang="sl-SI" sz="2000" b="1" i="1" dirty="0">
                <a:latin typeface="Comic Sans MS" pitchFamily="66" charset="0"/>
              </a:rPr>
              <a:t> – nov mejnik v razumevanju Narave</a:t>
            </a:r>
            <a:endParaRPr lang="en-GB" sz="2000" b="1" i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CERN, LHC in ATLAS</a:t>
            </a:r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ECC86499-74BC-4C34-86E9-D43A12F4679B}" type="slidenum">
              <a:rPr lang="en-US"/>
              <a:pPr/>
              <a:t>10</a:t>
            </a:fld>
            <a:endParaRPr lang="en-US"/>
          </a:p>
        </p:txBody>
      </p:sp>
      <p:pic>
        <p:nvPicPr>
          <p:cNvPr id="420868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63925" y="1600200"/>
            <a:ext cx="5680075" cy="4525963"/>
          </a:xfrm>
          <a:noFill/>
          <a:ln/>
        </p:spPr>
      </p:pic>
      <p:sp>
        <p:nvSpPr>
          <p:cNvPr id="420870" name="Text Box 6"/>
          <p:cNvSpPr txBox="1">
            <a:spLocks noChangeArrowheads="1"/>
          </p:cNvSpPr>
          <p:nvPr/>
        </p:nvSpPr>
        <p:spPr bwMode="auto">
          <a:xfrm rot="16200000">
            <a:off x="2555082" y="3693318"/>
            <a:ext cx="2571750" cy="366713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l-SI">
                <a:solidFill>
                  <a:srgbClr val="080808"/>
                </a:solidFill>
              </a:rPr>
              <a:t>Število osnovnih delcev</a:t>
            </a:r>
            <a:endParaRPr lang="en-GB">
              <a:solidFill>
                <a:srgbClr val="080808"/>
              </a:solidFill>
            </a:endParaRPr>
          </a:p>
        </p:txBody>
      </p:sp>
      <p:sp>
        <p:nvSpPr>
          <p:cNvPr id="420871" name="Text Box 7"/>
          <p:cNvSpPr txBox="1">
            <a:spLocks noChangeArrowheads="1"/>
          </p:cNvSpPr>
          <p:nvPr/>
        </p:nvSpPr>
        <p:spPr bwMode="auto">
          <a:xfrm>
            <a:off x="4302125" y="4724400"/>
            <a:ext cx="508000" cy="722313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54000" tIns="10800" rIns="54000" bIns="10800">
            <a:spAutoFit/>
          </a:bodyPr>
          <a:lstStyle/>
          <a:p>
            <a:r>
              <a:rPr lang="sl-SI" sz="1000" b="1">
                <a:solidFill>
                  <a:srgbClr val="080808"/>
                </a:solidFill>
              </a:rPr>
              <a:t>Zemlja</a:t>
            </a:r>
          </a:p>
          <a:p>
            <a:r>
              <a:rPr lang="sl-SI" sz="1000" b="1">
                <a:solidFill>
                  <a:srgbClr val="080808"/>
                </a:solidFill>
              </a:rPr>
              <a:t>Zrak</a:t>
            </a:r>
          </a:p>
          <a:p>
            <a:r>
              <a:rPr lang="sl-SI" sz="1000" b="1">
                <a:solidFill>
                  <a:srgbClr val="080808"/>
                </a:solidFill>
              </a:rPr>
              <a:t>Ogenj</a:t>
            </a:r>
          </a:p>
          <a:p>
            <a:r>
              <a:rPr lang="sl-SI" sz="1000" b="1">
                <a:solidFill>
                  <a:srgbClr val="080808"/>
                </a:solidFill>
              </a:rPr>
              <a:t>Voda</a:t>
            </a:r>
            <a:endParaRPr lang="en-GB" sz="1000" b="1">
              <a:solidFill>
                <a:srgbClr val="080808"/>
              </a:solidFill>
            </a:endParaRPr>
          </a:p>
        </p:txBody>
      </p:sp>
      <p:sp>
        <p:nvSpPr>
          <p:cNvPr id="420873" name="Text Box 9"/>
          <p:cNvSpPr txBox="1">
            <a:spLocks noChangeArrowheads="1"/>
          </p:cNvSpPr>
          <p:nvPr/>
        </p:nvSpPr>
        <p:spPr bwMode="auto">
          <a:xfrm>
            <a:off x="6207125" y="5105400"/>
            <a:ext cx="690563" cy="357188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tIns="10800" bIns="10800">
            <a:spAutoFit/>
          </a:bodyPr>
          <a:lstStyle/>
          <a:p>
            <a:r>
              <a:rPr lang="sl-SI" sz="1000" b="1">
                <a:solidFill>
                  <a:srgbClr val="080808"/>
                </a:solidFill>
              </a:rPr>
              <a:t>Elektron</a:t>
            </a:r>
          </a:p>
          <a:p>
            <a:r>
              <a:rPr lang="sl-SI" sz="1000" b="1">
                <a:solidFill>
                  <a:srgbClr val="080808"/>
                </a:solidFill>
              </a:rPr>
              <a:t>Proton</a:t>
            </a:r>
            <a:endParaRPr lang="en-GB" sz="1000" b="1">
              <a:solidFill>
                <a:srgbClr val="080808"/>
              </a:solidFill>
            </a:endParaRPr>
          </a:p>
        </p:txBody>
      </p:sp>
      <p:sp>
        <p:nvSpPr>
          <p:cNvPr id="420874" name="Text Box 10"/>
          <p:cNvSpPr txBox="1">
            <a:spLocks noChangeArrowheads="1"/>
          </p:cNvSpPr>
          <p:nvPr/>
        </p:nvSpPr>
        <p:spPr bwMode="auto">
          <a:xfrm>
            <a:off x="7069138" y="4495800"/>
            <a:ext cx="642937" cy="357188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tIns="10800" bIns="10800">
            <a:spAutoFit/>
          </a:bodyPr>
          <a:lstStyle/>
          <a:p>
            <a:r>
              <a:rPr lang="sl-SI" sz="1000" b="1">
                <a:solidFill>
                  <a:srgbClr val="080808"/>
                </a:solidFill>
              </a:rPr>
              <a:t>Kvarki</a:t>
            </a:r>
          </a:p>
          <a:p>
            <a:r>
              <a:rPr lang="sl-SI" sz="1000" b="1">
                <a:solidFill>
                  <a:srgbClr val="080808"/>
                </a:solidFill>
              </a:rPr>
              <a:t>Leptoni</a:t>
            </a:r>
            <a:endParaRPr lang="en-GB" sz="1000" b="1">
              <a:solidFill>
                <a:srgbClr val="080808"/>
              </a:solidFill>
            </a:endParaRPr>
          </a:p>
        </p:txBody>
      </p:sp>
      <p:sp>
        <p:nvSpPr>
          <p:cNvPr id="420875" name="Text Box 11"/>
          <p:cNvSpPr txBox="1">
            <a:spLocks noChangeArrowheads="1"/>
          </p:cNvSpPr>
          <p:nvPr/>
        </p:nvSpPr>
        <p:spPr bwMode="auto">
          <a:xfrm>
            <a:off x="6691313" y="2819400"/>
            <a:ext cx="901700" cy="357188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tIns="10800" bIns="10800">
            <a:spAutoFit/>
          </a:bodyPr>
          <a:lstStyle/>
          <a:p>
            <a:r>
              <a:rPr lang="sl-SI" sz="1000" b="1">
                <a:solidFill>
                  <a:srgbClr val="080808"/>
                </a:solidFill>
              </a:rPr>
              <a:t>Subatomski</a:t>
            </a:r>
          </a:p>
          <a:p>
            <a:r>
              <a:rPr lang="sl-SI" sz="1000" b="1">
                <a:solidFill>
                  <a:srgbClr val="080808"/>
                </a:solidFill>
              </a:rPr>
              <a:t>delci</a:t>
            </a:r>
            <a:endParaRPr lang="en-GB" sz="1000" b="1">
              <a:solidFill>
                <a:srgbClr val="080808"/>
              </a:solidFill>
            </a:endParaRPr>
          </a:p>
        </p:txBody>
      </p:sp>
      <p:sp>
        <p:nvSpPr>
          <p:cNvPr id="420876" name="Text Box 12"/>
          <p:cNvSpPr txBox="1">
            <a:spLocks noChangeArrowheads="1"/>
          </p:cNvSpPr>
          <p:nvPr/>
        </p:nvSpPr>
        <p:spPr bwMode="auto">
          <a:xfrm>
            <a:off x="5489575" y="2743200"/>
            <a:ext cx="711200" cy="357188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tIns="10800" bIns="10800">
            <a:spAutoFit/>
          </a:bodyPr>
          <a:lstStyle/>
          <a:p>
            <a:r>
              <a:rPr lang="sl-SI" sz="1000" b="1">
                <a:solidFill>
                  <a:srgbClr val="080808"/>
                </a:solidFill>
              </a:rPr>
              <a:t>Kemični </a:t>
            </a:r>
          </a:p>
          <a:p>
            <a:r>
              <a:rPr lang="sl-SI" sz="1000" b="1">
                <a:solidFill>
                  <a:srgbClr val="080808"/>
                </a:solidFill>
              </a:rPr>
              <a:t>elementi</a:t>
            </a:r>
            <a:endParaRPr lang="en-GB" sz="1000" b="1">
              <a:solidFill>
                <a:srgbClr val="080808"/>
              </a:solidFill>
            </a:endParaRPr>
          </a:p>
        </p:txBody>
      </p:sp>
      <p:sp>
        <p:nvSpPr>
          <p:cNvPr id="420877" name="Rectangle 13"/>
          <p:cNvSpPr>
            <a:spLocks noChangeArrowheads="1"/>
          </p:cNvSpPr>
          <p:nvPr/>
        </p:nvSpPr>
        <p:spPr bwMode="auto">
          <a:xfrm>
            <a:off x="6130925" y="2667000"/>
            <a:ext cx="152400" cy="3048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l-SI"/>
          </a:p>
        </p:txBody>
      </p:sp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Zgodovina “osnovnih” delcev</a:t>
            </a:r>
            <a:endParaRPr lang="en-GB"/>
          </a:p>
        </p:txBody>
      </p:sp>
      <p:sp>
        <p:nvSpPr>
          <p:cNvPr id="420869" name="Text Box 5"/>
          <p:cNvSpPr txBox="1">
            <a:spLocks noChangeArrowheads="1"/>
          </p:cNvSpPr>
          <p:nvPr/>
        </p:nvSpPr>
        <p:spPr bwMode="auto">
          <a:xfrm>
            <a:off x="3444875" y="1600200"/>
            <a:ext cx="5699125" cy="51911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l-SI" sz="2800"/>
              <a:t>Osnovni delci</a:t>
            </a:r>
            <a:endParaRPr lang="en-GB" sz="2800"/>
          </a:p>
        </p:txBody>
      </p:sp>
      <p:sp>
        <p:nvSpPr>
          <p:cNvPr id="420872" name="Text Box 8"/>
          <p:cNvSpPr txBox="1">
            <a:spLocks noChangeArrowheads="1"/>
          </p:cNvSpPr>
          <p:nvPr/>
        </p:nvSpPr>
        <p:spPr bwMode="auto">
          <a:xfrm>
            <a:off x="4706938" y="3810000"/>
            <a:ext cx="879475" cy="2444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l-SI" sz="1000" b="1">
                <a:solidFill>
                  <a:srgbClr val="080808"/>
                </a:solidFill>
              </a:rPr>
              <a:t>Žveplo, sol,</a:t>
            </a:r>
          </a:p>
        </p:txBody>
      </p:sp>
      <p:sp>
        <p:nvSpPr>
          <p:cNvPr id="420880" name="Text Box 16"/>
          <p:cNvSpPr txBox="1">
            <a:spLocks noChangeArrowheads="1"/>
          </p:cNvSpPr>
          <p:nvPr/>
        </p:nvSpPr>
        <p:spPr bwMode="auto">
          <a:xfrm>
            <a:off x="4730750" y="4191000"/>
            <a:ext cx="963613" cy="2444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l-SI" sz="1000" b="1">
                <a:solidFill>
                  <a:srgbClr val="080808"/>
                </a:solidFill>
              </a:rPr>
              <a:t>živo srebro...</a:t>
            </a:r>
          </a:p>
        </p:txBody>
      </p:sp>
      <p:sp>
        <p:nvSpPr>
          <p:cNvPr id="420881" name="Text Box 17"/>
          <p:cNvSpPr txBox="1">
            <a:spLocks noChangeArrowheads="1"/>
          </p:cNvSpPr>
          <p:nvPr/>
        </p:nvSpPr>
        <p:spPr bwMode="auto">
          <a:xfrm>
            <a:off x="304800" y="1905000"/>
            <a:ext cx="3200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endParaRPr lang="en-GB" sz="1600">
              <a:latin typeface="Comic Sans MS" pitchFamily="66" charset="0"/>
            </a:endParaRPr>
          </a:p>
        </p:txBody>
      </p:sp>
      <p:sp>
        <p:nvSpPr>
          <p:cNvPr id="420882" name="Rectangle 18"/>
          <p:cNvSpPr>
            <a:spLocks noChangeArrowheads="1"/>
          </p:cNvSpPr>
          <p:nvPr/>
        </p:nvSpPr>
        <p:spPr bwMode="auto">
          <a:xfrm>
            <a:off x="0" y="1447800"/>
            <a:ext cx="3581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76213" indent="-176213" algn="l">
              <a:lnSpc>
                <a:spcPct val="90000"/>
              </a:lnSpc>
              <a:buFontTx/>
              <a:buChar char="•"/>
            </a:pPr>
            <a:r>
              <a:rPr lang="en-GB" dirty="0" err="1">
                <a:solidFill>
                  <a:srgbClr val="FFFF00"/>
                </a:solidFill>
              </a:rPr>
              <a:t>Stari</a:t>
            </a: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dirty="0" err="1">
                <a:solidFill>
                  <a:srgbClr val="FFFF00"/>
                </a:solidFill>
              </a:rPr>
              <a:t>Grki</a:t>
            </a:r>
            <a:endParaRPr lang="en-GB" dirty="0">
              <a:solidFill>
                <a:srgbClr val="FFFF00"/>
              </a:solidFill>
            </a:endParaRPr>
          </a:p>
          <a:p>
            <a:pPr marL="539750" lvl="1" indent="-176213" algn="l">
              <a:lnSpc>
                <a:spcPct val="90000"/>
              </a:lnSpc>
              <a:buFontTx/>
              <a:buChar char="–"/>
            </a:pPr>
            <a:r>
              <a:rPr lang="en-GB" sz="1600" dirty="0" err="1">
                <a:solidFill>
                  <a:srgbClr val="FF99CC"/>
                </a:solidFill>
              </a:rPr>
              <a:t>Zemlja</a:t>
            </a:r>
            <a:r>
              <a:rPr lang="sl-SI" sz="1600" dirty="0">
                <a:solidFill>
                  <a:srgbClr val="FF99CC"/>
                </a:solidFill>
              </a:rPr>
              <a:t>, z</a:t>
            </a:r>
            <a:r>
              <a:rPr lang="en-GB" sz="1600" dirty="0" err="1">
                <a:solidFill>
                  <a:srgbClr val="FF99CC"/>
                </a:solidFill>
              </a:rPr>
              <a:t>rak</a:t>
            </a:r>
            <a:r>
              <a:rPr lang="sl-SI" sz="1600" dirty="0">
                <a:solidFill>
                  <a:srgbClr val="FF99CC"/>
                </a:solidFill>
              </a:rPr>
              <a:t>, o</a:t>
            </a:r>
            <a:r>
              <a:rPr lang="en-GB" sz="1600" dirty="0" err="1">
                <a:solidFill>
                  <a:srgbClr val="FF99CC"/>
                </a:solidFill>
              </a:rPr>
              <a:t>genj</a:t>
            </a:r>
            <a:r>
              <a:rPr lang="sl-SI" sz="1600" dirty="0">
                <a:solidFill>
                  <a:srgbClr val="FF99CC"/>
                </a:solidFill>
              </a:rPr>
              <a:t>,v</a:t>
            </a:r>
            <a:r>
              <a:rPr lang="en-GB" sz="1600" dirty="0" err="1">
                <a:solidFill>
                  <a:srgbClr val="FF99CC"/>
                </a:solidFill>
              </a:rPr>
              <a:t>oda</a:t>
            </a:r>
            <a:endParaRPr lang="en-GB" sz="1600" dirty="0">
              <a:solidFill>
                <a:srgbClr val="FF99CC"/>
              </a:solidFill>
            </a:endParaRPr>
          </a:p>
          <a:p>
            <a:pPr marL="176213" indent="-176213" algn="l">
              <a:lnSpc>
                <a:spcPct val="90000"/>
              </a:lnSpc>
              <a:buFontTx/>
              <a:buChar char="•"/>
            </a:pPr>
            <a:r>
              <a:rPr lang="en-GB" dirty="0" err="1">
                <a:solidFill>
                  <a:srgbClr val="FFFF00"/>
                </a:solidFill>
              </a:rPr>
              <a:t>Alkimisti</a:t>
            </a:r>
            <a:endParaRPr lang="en-GB" dirty="0">
              <a:solidFill>
                <a:srgbClr val="FFFF00"/>
              </a:solidFill>
            </a:endParaRPr>
          </a:p>
          <a:p>
            <a:pPr marL="539750" lvl="1" indent="-176213" algn="l">
              <a:lnSpc>
                <a:spcPct val="90000"/>
              </a:lnSpc>
              <a:buFontTx/>
              <a:buChar char="–"/>
            </a:pPr>
            <a:r>
              <a:rPr lang="en-GB" sz="1600" dirty="0" err="1">
                <a:solidFill>
                  <a:srgbClr val="FF99CC"/>
                </a:solidFill>
              </a:rPr>
              <a:t>Nekaj</a:t>
            </a:r>
            <a:r>
              <a:rPr lang="en-GB" sz="1600" dirty="0">
                <a:solidFill>
                  <a:srgbClr val="FF99CC"/>
                </a:solidFill>
              </a:rPr>
              <a:t> </a:t>
            </a:r>
            <a:r>
              <a:rPr lang="en-GB" sz="1600" dirty="0" err="1">
                <a:solidFill>
                  <a:srgbClr val="FF99CC"/>
                </a:solidFill>
              </a:rPr>
              <a:t>spojin</a:t>
            </a:r>
            <a:endParaRPr lang="en-GB" sz="1600" dirty="0">
              <a:solidFill>
                <a:srgbClr val="FF99CC"/>
              </a:solidFill>
            </a:endParaRPr>
          </a:p>
          <a:p>
            <a:pPr marL="176213" indent="-176213" algn="l">
              <a:lnSpc>
                <a:spcPct val="90000"/>
              </a:lnSpc>
              <a:buFontTx/>
              <a:buChar char="•"/>
            </a:pPr>
            <a:r>
              <a:rPr lang="sl-SI" dirty="0">
                <a:solidFill>
                  <a:srgbClr val="FFFF00"/>
                </a:solidFill>
              </a:rPr>
              <a:t>Dalton, </a:t>
            </a:r>
            <a:r>
              <a:rPr lang="sl-SI" dirty="0" err="1">
                <a:solidFill>
                  <a:srgbClr val="FFFF00"/>
                </a:solidFill>
              </a:rPr>
              <a:t>Lavoisier</a:t>
            </a:r>
            <a:r>
              <a:rPr lang="sl-SI" dirty="0">
                <a:solidFill>
                  <a:srgbClr val="FFFF00"/>
                </a:solidFill>
              </a:rPr>
              <a:t>, </a:t>
            </a:r>
            <a:r>
              <a:rPr lang="en-GB" dirty="0" err="1">
                <a:solidFill>
                  <a:srgbClr val="FFFF00"/>
                </a:solidFill>
              </a:rPr>
              <a:t>Mendelejev</a:t>
            </a:r>
            <a:endParaRPr lang="en-GB" dirty="0">
              <a:solidFill>
                <a:srgbClr val="FFFF00"/>
              </a:solidFill>
            </a:endParaRPr>
          </a:p>
          <a:p>
            <a:pPr marL="539750" lvl="1" indent="-176213" algn="l">
              <a:lnSpc>
                <a:spcPct val="90000"/>
              </a:lnSpc>
              <a:buFontTx/>
              <a:buChar char="–"/>
            </a:pPr>
            <a:r>
              <a:rPr lang="sl-SI" sz="1600" dirty="0">
                <a:solidFill>
                  <a:srgbClr val="FF99CC"/>
                </a:solidFill>
              </a:rPr>
              <a:t>E</a:t>
            </a:r>
            <a:r>
              <a:rPr lang="en-GB" sz="1600" dirty="0" err="1">
                <a:solidFill>
                  <a:srgbClr val="FF99CC"/>
                </a:solidFill>
              </a:rPr>
              <a:t>lementi</a:t>
            </a:r>
            <a:r>
              <a:rPr lang="en-GB" sz="1600" dirty="0">
                <a:solidFill>
                  <a:srgbClr val="FF99CC"/>
                </a:solidFill>
              </a:rPr>
              <a:t> → </a:t>
            </a:r>
            <a:r>
              <a:rPr lang="sl-SI" sz="1600" dirty="0">
                <a:solidFill>
                  <a:srgbClr val="FF99CC"/>
                </a:solidFill>
              </a:rPr>
              <a:t>a</a:t>
            </a:r>
            <a:r>
              <a:rPr lang="en-GB" sz="1600" dirty="0" err="1">
                <a:solidFill>
                  <a:srgbClr val="FF99CC"/>
                </a:solidFill>
              </a:rPr>
              <a:t>tomi</a:t>
            </a:r>
            <a:r>
              <a:rPr lang="sl-SI" sz="1600" dirty="0">
                <a:solidFill>
                  <a:srgbClr val="FF99CC"/>
                </a:solidFill>
              </a:rPr>
              <a:t> (</a:t>
            </a:r>
            <a:r>
              <a:rPr lang="sl-SI" sz="1600" dirty="0" err="1">
                <a:solidFill>
                  <a:srgbClr val="FF99CC"/>
                </a:solidFill>
              </a:rPr>
              <a:t>Demokrit</a:t>
            </a:r>
            <a:r>
              <a:rPr lang="sl-SI" sz="1600" dirty="0">
                <a:solidFill>
                  <a:srgbClr val="FF99CC"/>
                </a:solidFill>
              </a:rPr>
              <a:t>)</a:t>
            </a:r>
            <a:endParaRPr lang="en-GB" sz="1600" dirty="0">
              <a:solidFill>
                <a:srgbClr val="FF99CC"/>
              </a:solidFill>
            </a:endParaRPr>
          </a:p>
          <a:p>
            <a:pPr marL="176213" indent="-176213" algn="l">
              <a:lnSpc>
                <a:spcPct val="90000"/>
              </a:lnSpc>
              <a:buFontTx/>
              <a:buChar char="•"/>
            </a:pPr>
            <a:r>
              <a:rPr lang="en-GB" dirty="0">
                <a:solidFill>
                  <a:srgbClr val="FFFF00"/>
                </a:solidFill>
              </a:rPr>
              <a:t>Thompson, Rutherford</a:t>
            </a:r>
          </a:p>
          <a:p>
            <a:pPr marL="539750" lvl="1" indent="-176213" algn="l">
              <a:lnSpc>
                <a:spcPct val="90000"/>
              </a:lnSpc>
              <a:buFontTx/>
              <a:buChar char="–"/>
            </a:pPr>
            <a:r>
              <a:rPr lang="en-GB" sz="1600" dirty="0" err="1">
                <a:solidFill>
                  <a:srgbClr val="FF99CC"/>
                </a:solidFill>
              </a:rPr>
              <a:t>Elektron</a:t>
            </a:r>
            <a:r>
              <a:rPr lang="en-GB" sz="1600" dirty="0">
                <a:solidFill>
                  <a:srgbClr val="FF99CC"/>
                </a:solidFill>
              </a:rPr>
              <a:t>, </a:t>
            </a:r>
            <a:r>
              <a:rPr lang="en-GB" sz="1600" dirty="0" err="1">
                <a:solidFill>
                  <a:srgbClr val="FF99CC"/>
                </a:solidFill>
              </a:rPr>
              <a:t>jedro</a:t>
            </a:r>
            <a:r>
              <a:rPr lang="en-GB" sz="1600" dirty="0">
                <a:solidFill>
                  <a:srgbClr val="FF99CC"/>
                </a:solidFill>
              </a:rPr>
              <a:t> → proton</a:t>
            </a:r>
          </a:p>
          <a:p>
            <a:pPr marL="176213" indent="-176213" algn="l">
              <a:lnSpc>
                <a:spcPct val="90000"/>
              </a:lnSpc>
              <a:buFontTx/>
              <a:buChar char="•"/>
            </a:pPr>
            <a:r>
              <a:rPr lang="sl-SI" dirty="0">
                <a:solidFill>
                  <a:srgbClr val="FFFF00"/>
                </a:solidFill>
              </a:rPr>
              <a:t>Kozmični delci</a:t>
            </a:r>
          </a:p>
          <a:p>
            <a:pPr marL="539750" lvl="1" indent="-176213" algn="l">
              <a:lnSpc>
                <a:spcPct val="90000"/>
              </a:lnSpc>
              <a:buFontTx/>
              <a:buChar char="–"/>
            </a:pPr>
            <a:r>
              <a:rPr lang="sl-SI" sz="1600" dirty="0">
                <a:solidFill>
                  <a:srgbClr val="FF99CC"/>
                </a:solidFill>
              </a:rPr>
              <a:t>Nevtron, pozitron, </a:t>
            </a:r>
            <a:r>
              <a:rPr lang="sl-SI" sz="1600" dirty="0" err="1">
                <a:solidFill>
                  <a:srgbClr val="FF99CC"/>
                </a:solidFill>
              </a:rPr>
              <a:t>mion</a:t>
            </a:r>
            <a:r>
              <a:rPr lang="sl-SI" sz="1600" dirty="0">
                <a:solidFill>
                  <a:srgbClr val="FF99CC"/>
                </a:solidFill>
              </a:rPr>
              <a:t>, </a:t>
            </a:r>
            <a:r>
              <a:rPr lang="sl-SI" sz="1600" dirty="0" err="1">
                <a:solidFill>
                  <a:srgbClr val="FF99CC"/>
                </a:solidFill>
              </a:rPr>
              <a:t>pion</a:t>
            </a:r>
            <a:r>
              <a:rPr lang="sl-SI" sz="1600" dirty="0">
                <a:solidFill>
                  <a:srgbClr val="FF99CC"/>
                </a:solidFill>
              </a:rPr>
              <a:t>... </a:t>
            </a:r>
            <a:r>
              <a:rPr lang="en-GB" sz="1600" dirty="0">
                <a:solidFill>
                  <a:srgbClr val="FF99CC"/>
                </a:solidFill>
              </a:rPr>
              <a:t>→ </a:t>
            </a:r>
            <a:r>
              <a:rPr lang="sl-SI" sz="1600" dirty="0" err="1">
                <a:solidFill>
                  <a:srgbClr val="FF99CC"/>
                </a:solidFill>
              </a:rPr>
              <a:t>subatomski</a:t>
            </a:r>
            <a:r>
              <a:rPr lang="sl-SI" sz="1600" dirty="0">
                <a:solidFill>
                  <a:srgbClr val="FF99CC"/>
                </a:solidFill>
              </a:rPr>
              <a:t> delci</a:t>
            </a:r>
          </a:p>
          <a:p>
            <a:pPr marL="176213" indent="-176213" algn="l">
              <a:lnSpc>
                <a:spcPct val="90000"/>
              </a:lnSpc>
              <a:buFontTx/>
              <a:buChar char="•"/>
            </a:pPr>
            <a:r>
              <a:rPr lang="sl-SI" dirty="0">
                <a:solidFill>
                  <a:srgbClr val="FFFF00"/>
                </a:solidFill>
              </a:rPr>
              <a:t>Pospeševalniki</a:t>
            </a:r>
          </a:p>
          <a:p>
            <a:pPr marL="539750" lvl="1" indent="-176213" algn="l">
              <a:lnSpc>
                <a:spcPct val="90000"/>
              </a:lnSpc>
              <a:buFontTx/>
              <a:buChar char="–"/>
            </a:pPr>
            <a:r>
              <a:rPr lang="sl-SI" sz="1600" dirty="0">
                <a:solidFill>
                  <a:srgbClr val="FF99CC"/>
                </a:solidFill>
              </a:rPr>
              <a:t>Vedno več </a:t>
            </a:r>
            <a:r>
              <a:rPr lang="sl-SI" sz="1600" dirty="0" err="1">
                <a:solidFill>
                  <a:srgbClr val="FF99CC"/>
                </a:solidFill>
              </a:rPr>
              <a:t>subatomskih</a:t>
            </a:r>
            <a:r>
              <a:rPr lang="sl-SI" sz="1600" dirty="0">
                <a:solidFill>
                  <a:srgbClr val="FF99CC"/>
                </a:solidFill>
              </a:rPr>
              <a:t> delcev </a:t>
            </a:r>
            <a:r>
              <a:rPr lang="en-GB" sz="1600" dirty="0">
                <a:solidFill>
                  <a:srgbClr val="FF99CC"/>
                </a:solidFill>
              </a:rPr>
              <a:t>→ </a:t>
            </a:r>
            <a:r>
              <a:rPr lang="sl-SI" sz="1600" dirty="0">
                <a:solidFill>
                  <a:srgbClr val="FF99CC"/>
                </a:solidFill>
              </a:rPr>
              <a:t>kvarki, leptoni</a:t>
            </a:r>
          </a:p>
          <a:p>
            <a:pPr marL="176213" indent="-176213" algn="l">
              <a:lnSpc>
                <a:spcPct val="90000"/>
              </a:lnSpc>
              <a:buFontTx/>
              <a:buChar char="•"/>
            </a:pPr>
            <a:r>
              <a:rPr lang="sl-SI" dirty="0">
                <a:solidFill>
                  <a:srgbClr val="FFFF00"/>
                </a:solidFill>
              </a:rPr>
              <a:t>Močnejši pospeševalniki</a:t>
            </a:r>
          </a:p>
          <a:p>
            <a:pPr marL="539750" lvl="1" indent="-176213" algn="l">
              <a:lnSpc>
                <a:spcPct val="90000"/>
              </a:lnSpc>
              <a:buFontTx/>
              <a:buChar char="–"/>
            </a:pPr>
            <a:r>
              <a:rPr lang="sl-SI" sz="1600" dirty="0">
                <a:solidFill>
                  <a:srgbClr val="FF99CC"/>
                </a:solidFill>
              </a:rPr>
              <a:t>Vedno več vrst (generacij) kvarkov in leptonov </a:t>
            </a:r>
            <a:r>
              <a:rPr lang="en-GB" sz="1600" dirty="0">
                <a:solidFill>
                  <a:srgbClr val="FF99CC"/>
                </a:solidFill>
              </a:rPr>
              <a:t>→ </a:t>
            </a:r>
            <a:r>
              <a:rPr lang="sl-SI" sz="1600" dirty="0" smtClean="0">
                <a:solidFill>
                  <a:srgbClr val="FF99CC"/>
                </a:solidFill>
              </a:rPr>
              <a:t>???</a:t>
            </a:r>
            <a:endParaRPr lang="sl-SI" sz="1600" dirty="0">
              <a:solidFill>
                <a:srgbClr val="FF99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8AD4BA41-6CCD-432E-BEAC-654A1E0A518F}" type="slidenum">
              <a:rPr lang="en-US"/>
              <a:pPr/>
              <a:t>11</a:t>
            </a:fld>
            <a:endParaRPr lang="en-US"/>
          </a:p>
        </p:txBody>
      </p:sp>
      <p:sp>
        <p:nvSpPr>
          <p:cNvPr id="317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Kaj vemo danes o fiziki delcev</a:t>
            </a:r>
            <a:r>
              <a:rPr lang="en-US"/>
              <a:t>?</a:t>
            </a:r>
          </a:p>
        </p:txBody>
      </p:sp>
      <p:sp>
        <p:nvSpPr>
          <p:cNvPr id="3174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524000"/>
            <a:ext cx="4343400" cy="2895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sl-SI" sz="1400">
                <a:latin typeface="Arial" charset="0"/>
              </a:rPr>
              <a:t>Naravo v mikrosvetu opisuje </a:t>
            </a:r>
            <a:r>
              <a:rPr lang="sl-SI" sz="1400">
                <a:solidFill>
                  <a:schemeClr val="tx1"/>
                </a:solidFill>
                <a:latin typeface="Arial" charset="0"/>
              </a:rPr>
              <a:t>Standardni Model</a:t>
            </a:r>
            <a:r>
              <a:rPr lang="sl-SI" sz="1400">
                <a:latin typeface="Arial" charset="0"/>
              </a:rPr>
              <a:t> elektrošibke in močne interakcije</a:t>
            </a:r>
          </a:p>
          <a:p>
            <a:pPr>
              <a:lnSpc>
                <a:spcPct val="80000"/>
              </a:lnSpc>
            </a:pPr>
            <a:r>
              <a:rPr lang="sl-SI" sz="1400">
                <a:latin typeface="Arial" charset="0"/>
              </a:rPr>
              <a:t>Snov je sestavljena iz </a:t>
            </a:r>
            <a:r>
              <a:rPr lang="sl-SI" sz="1400">
                <a:solidFill>
                  <a:schemeClr val="tx1"/>
                </a:solidFill>
                <a:latin typeface="Arial" charset="0"/>
              </a:rPr>
              <a:t>leptonov</a:t>
            </a:r>
            <a:r>
              <a:rPr lang="sl-SI" sz="1400">
                <a:latin typeface="Arial" charset="0"/>
              </a:rPr>
              <a:t> in </a:t>
            </a:r>
            <a:r>
              <a:rPr lang="sl-SI" sz="1400">
                <a:solidFill>
                  <a:schemeClr val="tx1"/>
                </a:solidFill>
                <a:latin typeface="Arial" charset="0"/>
              </a:rPr>
              <a:t>kvarkov</a:t>
            </a:r>
            <a:r>
              <a:rPr lang="sl-SI" sz="1400">
                <a:latin typeface="Arial" charset="0"/>
              </a:rPr>
              <a:t>, ki se ponovijo v treh generacijah;</a:t>
            </a:r>
            <a:r>
              <a:rPr lang="en-US" sz="1400">
                <a:latin typeface="Arial" charset="0"/>
              </a:rPr>
              <a:t> so fermioni s polovi</a:t>
            </a:r>
            <a:r>
              <a:rPr lang="sl-SI" sz="1400">
                <a:latin typeface="Arial" charset="0"/>
              </a:rPr>
              <a:t>čnim spinom</a:t>
            </a:r>
          </a:p>
          <a:p>
            <a:pPr>
              <a:lnSpc>
                <a:spcPct val="80000"/>
              </a:lnSpc>
            </a:pPr>
            <a:r>
              <a:rPr lang="sl-SI" sz="1400">
                <a:latin typeface="Arial" charset="0"/>
              </a:rPr>
              <a:t>Vsakemu </a:t>
            </a:r>
            <a:r>
              <a:rPr lang="sl-SI" sz="1400">
                <a:solidFill>
                  <a:schemeClr val="tx1"/>
                </a:solidFill>
                <a:latin typeface="Arial" charset="0"/>
              </a:rPr>
              <a:t>delcu</a:t>
            </a:r>
            <a:r>
              <a:rPr lang="sl-SI" sz="1400">
                <a:latin typeface="Arial" charset="0"/>
              </a:rPr>
              <a:t> pripada </a:t>
            </a:r>
            <a:r>
              <a:rPr lang="sl-SI" sz="1400">
                <a:solidFill>
                  <a:schemeClr val="tx1"/>
                </a:solidFill>
                <a:latin typeface="Arial" charset="0"/>
              </a:rPr>
              <a:t>anti-delec</a:t>
            </a:r>
            <a:r>
              <a:rPr lang="sl-SI" sz="1400">
                <a:latin typeface="Arial" charset="0"/>
              </a:rPr>
              <a:t> z nasprotnim nabojem ¸in enako maso (elektron-pozitron)</a:t>
            </a:r>
            <a:endParaRPr lang="en-US" sz="140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sl-SI" sz="1400">
                <a:latin typeface="Arial" charset="0"/>
              </a:rPr>
              <a:t>Med njimi delujejo </a:t>
            </a:r>
            <a:r>
              <a:rPr lang="sl-SI" sz="1400">
                <a:solidFill>
                  <a:schemeClr val="tx1"/>
                </a:solidFill>
                <a:latin typeface="Arial" charset="0"/>
              </a:rPr>
              <a:t>elektromagnetna</a:t>
            </a:r>
            <a:r>
              <a:rPr lang="sl-SI" sz="1400">
                <a:latin typeface="Arial" charset="0"/>
              </a:rPr>
              <a:t>, </a:t>
            </a:r>
            <a:r>
              <a:rPr lang="sl-SI" sz="1400">
                <a:solidFill>
                  <a:schemeClr val="tx1"/>
                </a:solidFill>
                <a:latin typeface="Arial" charset="0"/>
              </a:rPr>
              <a:t>šibka</a:t>
            </a:r>
            <a:r>
              <a:rPr lang="sl-SI" sz="1400">
                <a:latin typeface="Arial" charset="0"/>
              </a:rPr>
              <a:t> in </a:t>
            </a:r>
            <a:r>
              <a:rPr lang="sl-SI" sz="1400">
                <a:solidFill>
                  <a:schemeClr val="tx1"/>
                </a:solidFill>
                <a:latin typeface="Arial" charset="0"/>
              </a:rPr>
              <a:t>močna</a:t>
            </a:r>
            <a:r>
              <a:rPr lang="sl-SI" sz="1400">
                <a:latin typeface="Arial" charset="0"/>
              </a:rPr>
              <a:t> sila, </a:t>
            </a:r>
            <a:r>
              <a:rPr lang="sl-SI" sz="1400">
                <a:solidFill>
                  <a:schemeClr val="tx1"/>
                </a:solidFill>
                <a:latin typeface="Arial" charset="0"/>
              </a:rPr>
              <a:t>gravitacija</a:t>
            </a:r>
            <a:r>
              <a:rPr lang="sl-SI" sz="1400">
                <a:latin typeface="Arial" charset="0"/>
              </a:rPr>
              <a:t> je zanemarljiva</a:t>
            </a:r>
            <a:endParaRPr lang="en-US" sz="140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1400">
                <a:latin typeface="Arial" charset="0"/>
              </a:rPr>
              <a:t>Posredniki sil </a:t>
            </a:r>
            <a:r>
              <a:rPr lang="sl-SI" sz="1400">
                <a:latin typeface="Arial" charset="0"/>
              </a:rPr>
              <a:t>so </a:t>
            </a:r>
            <a:r>
              <a:rPr lang="sl-SI" sz="1400">
                <a:solidFill>
                  <a:schemeClr val="tx1"/>
                </a:solidFill>
                <a:latin typeface="Arial" charset="0"/>
              </a:rPr>
              <a:t>foton</a:t>
            </a:r>
            <a:r>
              <a:rPr lang="sl-SI" sz="1400">
                <a:latin typeface="Arial" charset="0"/>
              </a:rPr>
              <a:t>, </a:t>
            </a:r>
            <a:r>
              <a:rPr lang="sl-SI" sz="1400">
                <a:solidFill>
                  <a:schemeClr val="tx1"/>
                </a:solidFill>
                <a:latin typeface="Arial" charset="0"/>
              </a:rPr>
              <a:t>šibki bozoni W in Z</a:t>
            </a:r>
            <a:r>
              <a:rPr lang="sl-SI" sz="1400">
                <a:latin typeface="Arial" charset="0"/>
              </a:rPr>
              <a:t> ter </a:t>
            </a:r>
            <a:r>
              <a:rPr lang="sl-SI" sz="1400">
                <a:solidFill>
                  <a:schemeClr val="tx1"/>
                </a:solidFill>
                <a:latin typeface="Arial" charset="0"/>
              </a:rPr>
              <a:t>gluoni</a:t>
            </a:r>
            <a:r>
              <a:rPr lang="sl-SI" sz="1400">
                <a:latin typeface="Arial" charset="0"/>
              </a:rPr>
              <a:t>; vsi </a:t>
            </a:r>
            <a:r>
              <a:rPr lang="en-US" sz="1400">
                <a:latin typeface="Arial" charset="0"/>
              </a:rPr>
              <a:t>so bozoni s</a:t>
            </a:r>
            <a:r>
              <a:rPr lang="sl-SI" sz="1400">
                <a:latin typeface="Arial" charset="0"/>
              </a:rPr>
              <a:t> spin</a:t>
            </a:r>
            <a:r>
              <a:rPr lang="en-US" sz="1400">
                <a:latin typeface="Arial" charset="0"/>
              </a:rPr>
              <a:t>om</a:t>
            </a:r>
            <a:r>
              <a:rPr lang="sl-SI" sz="1400">
                <a:latin typeface="Arial" charset="0"/>
              </a:rPr>
              <a:t> 1</a:t>
            </a:r>
          </a:p>
          <a:p>
            <a:pPr>
              <a:lnSpc>
                <a:spcPct val="80000"/>
              </a:lnSpc>
            </a:pPr>
            <a:r>
              <a:rPr lang="sl-SI" sz="1400">
                <a:latin typeface="Arial" charset="0"/>
              </a:rPr>
              <a:t>Zaradi lastnosti močne sile kvarki ne obstajajo prosti, družijo se v </a:t>
            </a:r>
            <a:r>
              <a:rPr lang="en-US" sz="1400">
                <a:solidFill>
                  <a:schemeClr val="tx1"/>
                </a:solidFill>
                <a:latin typeface="Arial" charset="0"/>
              </a:rPr>
              <a:t>hadrone</a:t>
            </a:r>
            <a:r>
              <a:rPr lang="en-US" sz="1400">
                <a:latin typeface="Arial" charset="0"/>
              </a:rPr>
              <a:t>: </a:t>
            </a:r>
            <a:r>
              <a:rPr lang="sl-SI" sz="1400">
                <a:solidFill>
                  <a:schemeClr val="tx1"/>
                </a:solidFill>
                <a:latin typeface="Arial" charset="0"/>
              </a:rPr>
              <a:t>mezone</a:t>
            </a:r>
            <a:r>
              <a:rPr lang="sl-SI" sz="1400">
                <a:latin typeface="Arial" charset="0"/>
              </a:rPr>
              <a:t> (par kvark-antikvark) in </a:t>
            </a:r>
            <a:r>
              <a:rPr lang="sl-SI" sz="1400">
                <a:solidFill>
                  <a:schemeClr val="tx1"/>
                </a:solidFill>
                <a:latin typeface="Arial" charset="0"/>
              </a:rPr>
              <a:t>barione</a:t>
            </a:r>
            <a:r>
              <a:rPr lang="sl-SI" sz="1400">
                <a:latin typeface="Arial" charset="0"/>
              </a:rPr>
              <a:t> (trije kvarki)</a:t>
            </a:r>
          </a:p>
        </p:txBody>
      </p:sp>
      <p:sp>
        <p:nvSpPr>
          <p:cNvPr id="317446" name="Oval 6"/>
          <p:cNvSpPr>
            <a:spLocks noChangeArrowheads="1"/>
          </p:cNvSpPr>
          <p:nvPr/>
        </p:nvSpPr>
        <p:spPr bwMode="auto">
          <a:xfrm>
            <a:off x="6934200" y="3733800"/>
            <a:ext cx="1676400" cy="4572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sl-SI"/>
          </a:p>
        </p:txBody>
      </p:sp>
      <p:pic>
        <p:nvPicPr>
          <p:cNvPr id="317462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4343400"/>
            <a:ext cx="3581400" cy="1833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17463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4863" y="3505200"/>
            <a:ext cx="1989137" cy="2705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381000" y="4648200"/>
            <a:ext cx="2286000" cy="1582738"/>
            <a:chOff x="4320" y="2880"/>
            <a:chExt cx="1440" cy="997"/>
          </a:xfrm>
        </p:grpSpPr>
        <p:pic>
          <p:nvPicPr>
            <p:cNvPr id="317465" name="Picture 2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20" y="2895"/>
              <a:ext cx="1440" cy="982"/>
            </a:xfrm>
            <a:prstGeom prst="rect">
              <a:avLst/>
            </a:prstGeom>
            <a:noFill/>
          </p:spPr>
        </p:pic>
        <p:sp>
          <p:nvSpPr>
            <p:cNvPr id="317480" name="Text Box 40"/>
            <p:cNvSpPr txBox="1">
              <a:spLocks noChangeArrowheads="1"/>
            </p:cNvSpPr>
            <p:nvPr/>
          </p:nvSpPr>
          <p:spPr bwMode="auto">
            <a:xfrm>
              <a:off x="5300" y="2880"/>
              <a:ext cx="460" cy="43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sl-SI"/>
                <a:t>Anti-</a:t>
              </a:r>
            </a:p>
            <a:p>
              <a:r>
                <a:rPr lang="sl-SI"/>
                <a:t>delec</a:t>
              </a:r>
              <a:endParaRPr lang="en-GB"/>
            </a:p>
          </p:txBody>
        </p:sp>
        <p:sp>
          <p:nvSpPr>
            <p:cNvPr id="317481" name="Text Box 41"/>
            <p:cNvSpPr txBox="1">
              <a:spLocks noChangeArrowheads="1"/>
            </p:cNvSpPr>
            <p:nvPr/>
          </p:nvSpPr>
          <p:spPr bwMode="auto">
            <a:xfrm>
              <a:off x="4320" y="2880"/>
              <a:ext cx="48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sl-SI">
                  <a:solidFill>
                    <a:srgbClr val="080808"/>
                  </a:solidFill>
                </a:rPr>
                <a:t>Delec</a:t>
              </a:r>
              <a:endParaRPr lang="en-GB">
                <a:solidFill>
                  <a:srgbClr val="080808"/>
                </a:solidFill>
              </a:endParaRPr>
            </a:p>
          </p:txBody>
        </p:sp>
      </p:grpSp>
      <p:pic>
        <p:nvPicPr>
          <p:cNvPr id="317482" name="Picture 42" descr="9507017-A4-at-144-dp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524000"/>
            <a:ext cx="4572000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C4BE3035-58B1-4390-9D43-CC884F989C39}" type="slidenum">
              <a:rPr lang="en-US"/>
              <a:pPr/>
              <a:t>12</a:t>
            </a:fld>
            <a:endParaRPr lang="en-US"/>
          </a:p>
        </p:txBody>
      </p:sp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Česa ne vemo – Higgsov delec </a:t>
            </a:r>
            <a:r>
              <a:rPr lang="en-US"/>
              <a:t>?</a:t>
            </a:r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0"/>
            <a:ext cx="4800600" cy="2895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sl-SI" sz="1400">
                <a:solidFill>
                  <a:schemeClr val="tx1"/>
                </a:solidFill>
                <a:latin typeface="Arial" charset="0"/>
              </a:rPr>
              <a:t>Standardni model</a:t>
            </a:r>
            <a:r>
              <a:rPr lang="sl-SI" sz="1400">
                <a:latin typeface="Arial" charset="0"/>
              </a:rPr>
              <a:t> za veliko </a:t>
            </a:r>
            <a:r>
              <a:rPr lang="sl-SI" sz="1400">
                <a:solidFill>
                  <a:srgbClr val="FF33CC"/>
                </a:solidFill>
                <a:latin typeface="Arial" charset="0"/>
              </a:rPr>
              <a:t>maso</a:t>
            </a:r>
            <a:r>
              <a:rPr lang="sl-SI" sz="1400">
                <a:latin typeface="Arial" charset="0"/>
              </a:rPr>
              <a:t> bozonov </a:t>
            </a:r>
            <a:r>
              <a:rPr lang="sl-SI" sz="1400">
                <a:solidFill>
                  <a:schemeClr val="tx1"/>
                </a:solidFill>
                <a:latin typeface="Arial" charset="0"/>
              </a:rPr>
              <a:t>W</a:t>
            </a:r>
            <a:r>
              <a:rPr lang="sl-SI" sz="1400">
                <a:latin typeface="Arial" charset="0"/>
              </a:rPr>
              <a:t> in </a:t>
            </a:r>
            <a:r>
              <a:rPr lang="sl-SI" sz="1400">
                <a:solidFill>
                  <a:schemeClr val="tx1"/>
                </a:solidFill>
                <a:latin typeface="Arial" charset="0"/>
              </a:rPr>
              <a:t>Z</a:t>
            </a:r>
            <a:r>
              <a:rPr lang="sl-SI" sz="1400">
                <a:latin typeface="Arial" charset="0"/>
              </a:rPr>
              <a:t> ter za vse </a:t>
            </a:r>
            <a:r>
              <a:rPr lang="sl-SI" sz="1400">
                <a:solidFill>
                  <a:srgbClr val="FF33CC"/>
                </a:solidFill>
                <a:latin typeface="Arial" charset="0"/>
              </a:rPr>
              <a:t>mase</a:t>
            </a:r>
            <a:r>
              <a:rPr lang="sl-SI" sz="1400">
                <a:latin typeface="Arial" charset="0"/>
              </a:rPr>
              <a:t> fermionov potrebuje </a:t>
            </a:r>
            <a:r>
              <a:rPr lang="sl-SI" sz="1400">
                <a:solidFill>
                  <a:schemeClr val="tx1"/>
                </a:solidFill>
                <a:latin typeface="Arial" charset="0"/>
              </a:rPr>
              <a:t>Higgsovo  polje</a:t>
            </a:r>
          </a:p>
          <a:p>
            <a:pPr>
              <a:lnSpc>
                <a:spcPct val="80000"/>
              </a:lnSpc>
            </a:pPr>
            <a:r>
              <a:rPr lang="sl-SI" sz="1400">
                <a:solidFill>
                  <a:schemeClr val="tx1"/>
                </a:solidFill>
                <a:latin typeface="Arial" charset="0"/>
              </a:rPr>
              <a:t>Higgsovo polje</a:t>
            </a:r>
            <a:r>
              <a:rPr lang="sl-SI" sz="1400">
                <a:latin typeface="Arial" charset="0"/>
              </a:rPr>
              <a:t> zlomi elektrošibko simetrijo in priskrbi maso bozonom </a:t>
            </a:r>
            <a:r>
              <a:rPr lang="sl-SI" sz="1400">
                <a:solidFill>
                  <a:schemeClr val="tx1"/>
                </a:solidFill>
                <a:latin typeface="Arial" charset="0"/>
              </a:rPr>
              <a:t>W</a:t>
            </a:r>
            <a:r>
              <a:rPr lang="sl-SI" sz="1400">
                <a:latin typeface="Arial" charset="0"/>
              </a:rPr>
              <a:t> in </a:t>
            </a:r>
            <a:r>
              <a:rPr lang="sl-SI" sz="1400">
                <a:solidFill>
                  <a:schemeClr val="tx1"/>
                </a:solidFill>
                <a:latin typeface="Arial" charset="0"/>
              </a:rPr>
              <a:t>Z</a:t>
            </a:r>
          </a:p>
          <a:p>
            <a:pPr>
              <a:lnSpc>
                <a:spcPct val="80000"/>
              </a:lnSpc>
            </a:pPr>
            <a:r>
              <a:rPr lang="sl-SI" sz="1400">
                <a:latin typeface="Arial" charset="0"/>
              </a:rPr>
              <a:t>Preostala komponenta polja preostane kot </a:t>
            </a:r>
            <a:r>
              <a:rPr lang="sl-SI" sz="1400">
                <a:solidFill>
                  <a:schemeClr val="tx1"/>
                </a:solidFill>
                <a:latin typeface="Arial" charset="0"/>
              </a:rPr>
              <a:t>Higgsov delec</a:t>
            </a:r>
            <a:r>
              <a:rPr lang="sl-SI" sz="1400">
                <a:latin typeface="Arial" charset="0"/>
              </a:rPr>
              <a:t>, ki je bozon s spinom 0</a:t>
            </a:r>
          </a:p>
          <a:p>
            <a:pPr>
              <a:lnSpc>
                <a:spcPct val="80000"/>
              </a:lnSpc>
            </a:pPr>
            <a:r>
              <a:rPr lang="sl-SI" sz="1400">
                <a:solidFill>
                  <a:schemeClr val="tx1"/>
                </a:solidFill>
                <a:latin typeface="Arial" charset="0"/>
              </a:rPr>
              <a:t>Leptoni</a:t>
            </a:r>
            <a:r>
              <a:rPr lang="sl-SI" sz="1400">
                <a:latin typeface="Arial" charset="0"/>
              </a:rPr>
              <a:t> in </a:t>
            </a:r>
            <a:r>
              <a:rPr lang="sl-SI" sz="1400">
                <a:solidFill>
                  <a:schemeClr val="tx1"/>
                </a:solidFill>
                <a:latin typeface="Arial" charset="0"/>
              </a:rPr>
              <a:t>kvarki</a:t>
            </a:r>
            <a:r>
              <a:rPr lang="sl-SI" sz="1400">
                <a:latin typeface="Arial" charset="0"/>
              </a:rPr>
              <a:t> pridobijo maso z interakcijo s </a:t>
            </a:r>
            <a:r>
              <a:rPr lang="sl-SI" sz="1400">
                <a:solidFill>
                  <a:schemeClr val="tx1"/>
                </a:solidFill>
                <a:latin typeface="Arial" charset="0"/>
              </a:rPr>
              <a:t>Higgsovim poljem</a:t>
            </a:r>
          </a:p>
          <a:p>
            <a:pPr>
              <a:lnSpc>
                <a:spcPct val="80000"/>
              </a:lnSpc>
            </a:pPr>
            <a:r>
              <a:rPr lang="sl-SI" sz="1400">
                <a:latin typeface="Arial" charset="0"/>
              </a:rPr>
              <a:t>Meritve </a:t>
            </a:r>
            <a:r>
              <a:rPr lang="sl-SI" sz="1400">
                <a:solidFill>
                  <a:schemeClr val="tx1"/>
                </a:solidFill>
                <a:latin typeface="Arial" charset="0"/>
              </a:rPr>
              <a:t>LEP</a:t>
            </a:r>
            <a:r>
              <a:rPr lang="sl-SI" sz="1400">
                <a:latin typeface="Arial" charset="0"/>
              </a:rPr>
              <a:t> kažejo na maso </a:t>
            </a:r>
            <a:r>
              <a:rPr lang="sl-SI" sz="1400">
                <a:solidFill>
                  <a:schemeClr val="tx1"/>
                </a:solidFill>
                <a:latin typeface="Arial" charset="0"/>
              </a:rPr>
              <a:t>Higgsovega delca</a:t>
            </a:r>
            <a:r>
              <a:rPr lang="sl-SI" sz="1400">
                <a:latin typeface="Arial" charset="0"/>
              </a:rPr>
              <a:t> večjo od </a:t>
            </a:r>
            <a:r>
              <a:rPr lang="sl-SI" sz="1400">
                <a:solidFill>
                  <a:schemeClr val="tx1"/>
                </a:solidFill>
                <a:latin typeface="Arial" charset="0"/>
              </a:rPr>
              <a:t>115 GeV/c</a:t>
            </a:r>
            <a:r>
              <a:rPr lang="sl-SI" sz="1400" baseline="30000">
                <a:solidFill>
                  <a:schemeClr val="tx1"/>
                </a:solidFill>
                <a:latin typeface="Arial" charset="0"/>
              </a:rPr>
              <a:t>2</a:t>
            </a:r>
          </a:p>
          <a:p>
            <a:pPr>
              <a:lnSpc>
                <a:spcPct val="80000"/>
              </a:lnSpc>
            </a:pPr>
            <a:r>
              <a:rPr lang="sl-SI" sz="1400">
                <a:latin typeface="Arial" charset="0"/>
              </a:rPr>
              <a:t>Z dosedanjimi meritvami je masa navzgor le šibko omejena, najverjetneje je lažji od </a:t>
            </a:r>
            <a:r>
              <a:rPr lang="sl-SI" sz="1400">
                <a:solidFill>
                  <a:schemeClr val="tx1"/>
                </a:solidFill>
                <a:latin typeface="Arial" charset="0"/>
              </a:rPr>
              <a:t>300 GeV/c</a:t>
            </a:r>
            <a:r>
              <a:rPr lang="sl-SI" sz="1400" baseline="30000">
                <a:solidFill>
                  <a:schemeClr val="tx1"/>
                </a:solidFill>
                <a:latin typeface="Arial" charset="0"/>
              </a:rPr>
              <a:t>2</a:t>
            </a:r>
            <a:endParaRPr lang="sl-SI" sz="1400">
              <a:solidFill>
                <a:schemeClr val="tx1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sl-SI" sz="1400">
                <a:latin typeface="Arial" charset="0"/>
              </a:rPr>
              <a:t>Argumenti terorije polja terjajo </a:t>
            </a:r>
            <a:r>
              <a:rPr lang="sl-SI" sz="1400">
                <a:solidFill>
                  <a:schemeClr val="tx1"/>
                </a:solidFill>
                <a:latin typeface="Arial" charset="0"/>
              </a:rPr>
              <a:t>Higgsov delec</a:t>
            </a:r>
            <a:r>
              <a:rPr lang="sl-SI" sz="1400">
                <a:latin typeface="Arial" charset="0"/>
              </a:rPr>
              <a:t> lažji od </a:t>
            </a:r>
            <a:r>
              <a:rPr lang="sl-SI" sz="1400">
                <a:solidFill>
                  <a:schemeClr val="tx1"/>
                </a:solidFill>
                <a:latin typeface="Arial" charset="0"/>
              </a:rPr>
              <a:t>1 TeV/c</a:t>
            </a:r>
            <a:r>
              <a:rPr lang="sl-SI" sz="1400" baseline="30000">
                <a:solidFill>
                  <a:schemeClr val="tx1"/>
                </a:solidFill>
                <a:latin typeface="Arial" charset="0"/>
              </a:rPr>
              <a:t>2</a:t>
            </a:r>
            <a:endParaRPr lang="sl-SI" sz="1400">
              <a:solidFill>
                <a:schemeClr val="tx1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endParaRPr lang="sl-SI" sz="1400">
              <a:latin typeface="Arial" charset="0"/>
            </a:endParaRPr>
          </a:p>
        </p:txBody>
      </p:sp>
      <p:sp>
        <p:nvSpPr>
          <p:cNvPr id="319492" name="Oval 4"/>
          <p:cNvSpPr>
            <a:spLocks noChangeArrowheads="1"/>
          </p:cNvSpPr>
          <p:nvPr/>
        </p:nvSpPr>
        <p:spPr bwMode="auto">
          <a:xfrm>
            <a:off x="6934200" y="3733800"/>
            <a:ext cx="1676400" cy="4572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sl-SI"/>
          </a:p>
        </p:txBody>
      </p:sp>
      <p:pic>
        <p:nvPicPr>
          <p:cNvPr id="31949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524000"/>
            <a:ext cx="962025" cy="1209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19500" name="Text Box 12"/>
          <p:cNvSpPr txBox="1">
            <a:spLocks noChangeArrowheads="1"/>
          </p:cNvSpPr>
          <p:nvPr/>
        </p:nvSpPr>
        <p:spPr bwMode="auto">
          <a:xfrm>
            <a:off x="5943600" y="1600200"/>
            <a:ext cx="143192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sl-SI">
                <a:latin typeface="Comic Sans MS" pitchFamily="66" charset="0"/>
              </a:rPr>
              <a:t>Peter Higgs</a:t>
            </a:r>
            <a:endParaRPr lang="en-GB">
              <a:latin typeface="Comic Sans MS" pitchFamily="66" charset="0"/>
            </a:endParaRPr>
          </a:p>
        </p:txBody>
      </p:sp>
      <p:pic>
        <p:nvPicPr>
          <p:cNvPr id="319502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2209800"/>
            <a:ext cx="3124200" cy="1393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19503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495800"/>
            <a:ext cx="1600200" cy="1146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19505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4044950"/>
            <a:ext cx="1600200" cy="1146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19506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1200" y="5181600"/>
            <a:ext cx="1600200" cy="1146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19507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1400" y="5187950"/>
            <a:ext cx="1600200" cy="1146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19508" name="Picture 2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81200" y="4044950"/>
            <a:ext cx="1600200" cy="1146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19509" name="Text Box 21"/>
          <p:cNvSpPr txBox="1">
            <a:spLocks noChangeArrowheads="1"/>
          </p:cNvSpPr>
          <p:nvPr/>
        </p:nvSpPr>
        <p:spPr bwMode="auto">
          <a:xfrm>
            <a:off x="5257800" y="4419600"/>
            <a:ext cx="174942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sl-SI">
                <a:latin typeface="Comic Sans MS" pitchFamily="66" charset="0"/>
              </a:rPr>
              <a:t>Masa fermiona</a:t>
            </a:r>
            <a:endParaRPr lang="en-GB">
              <a:latin typeface="Comic Sans MS" pitchFamily="66" charset="0"/>
            </a:endParaRPr>
          </a:p>
        </p:txBody>
      </p:sp>
      <p:sp>
        <p:nvSpPr>
          <p:cNvPr id="319510" name="Text Box 22"/>
          <p:cNvSpPr txBox="1">
            <a:spLocks noChangeArrowheads="1"/>
          </p:cNvSpPr>
          <p:nvPr/>
        </p:nvSpPr>
        <p:spPr bwMode="auto">
          <a:xfrm>
            <a:off x="228600" y="5715000"/>
            <a:ext cx="171926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sl-SI">
                <a:latin typeface="Comic Sans MS" pitchFamily="66" charset="0"/>
              </a:rPr>
              <a:t>Higgsovo polje</a:t>
            </a:r>
            <a:endParaRPr lang="en-GB">
              <a:latin typeface="Comic Sans MS" pitchFamily="66" charset="0"/>
            </a:endParaRPr>
          </a:p>
        </p:txBody>
      </p:sp>
      <p:sp>
        <p:nvSpPr>
          <p:cNvPr id="319511" name="Text Box 23"/>
          <p:cNvSpPr txBox="1">
            <a:spLocks noChangeArrowheads="1"/>
          </p:cNvSpPr>
          <p:nvPr/>
        </p:nvSpPr>
        <p:spPr bwMode="auto">
          <a:xfrm>
            <a:off x="5257800" y="5486400"/>
            <a:ext cx="1793875" cy="696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sl-SI">
                <a:latin typeface="Comic Sans MS" pitchFamily="66" charset="0"/>
              </a:rPr>
              <a:t>...in Higgsovega</a:t>
            </a:r>
          </a:p>
          <a:p>
            <a:pPr algn="l"/>
            <a:r>
              <a:rPr lang="sl-SI">
                <a:latin typeface="Comic Sans MS" pitchFamily="66" charset="0"/>
              </a:rPr>
              <a:t>delca</a:t>
            </a:r>
            <a:endParaRPr lang="en-GB">
              <a:latin typeface="Comic Sans MS" pitchFamily="66" charset="0"/>
            </a:endParaRPr>
          </a:p>
        </p:txBody>
      </p:sp>
      <p:pic>
        <p:nvPicPr>
          <p:cNvPr id="319512" name="Picture 24" descr="w07_blueband"/>
          <p:cNvPicPr>
            <a:picLocks noChangeAspect="1" noChangeArrowheads="1"/>
          </p:cNvPicPr>
          <p:nvPr/>
        </p:nvPicPr>
        <p:blipFill>
          <a:blip r:embed="rId10" cstate="print">
            <a:lum bright="-42000" contrast="64000"/>
          </a:blip>
          <a:srcRect/>
          <a:stretch>
            <a:fillRect/>
          </a:stretch>
        </p:blipFill>
        <p:spPr bwMode="auto">
          <a:xfrm>
            <a:off x="7010400" y="3962400"/>
            <a:ext cx="2133600" cy="20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 smtClean="0"/>
              <a:t>DSIT, Lesce, 10. marec 2011</a:t>
            </a:r>
            <a:endParaRPr lang="en-US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CERN, LHC in ATLAS</a:t>
            </a:r>
            <a:endParaRPr lang="en-US" dirty="0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Marko </a:t>
            </a:r>
            <a:r>
              <a:rPr lang="en-US" dirty="0" err="1"/>
              <a:t>Miku</a:t>
            </a:r>
            <a:r>
              <a:rPr lang="sl-SI" dirty="0"/>
              <a:t>ž      </a:t>
            </a:r>
            <a:fld id="{018306D6-E2D8-42B1-8548-03856B88630D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321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Česa še ne vemo</a:t>
            </a:r>
            <a:r>
              <a:rPr lang="en-US"/>
              <a:t> ?</a:t>
            </a: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0"/>
            <a:ext cx="5410200" cy="4343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sl-SI" sz="1600" dirty="0" err="1">
                <a:latin typeface="Arial" charset="0"/>
              </a:rPr>
              <a:t>Higgsov</a:t>
            </a:r>
            <a:r>
              <a:rPr lang="sl-SI" sz="1600" dirty="0">
                <a:latin typeface="Arial" charset="0"/>
              </a:rPr>
              <a:t> mehanizem sicer omogoča vpeljavo mase fermionov, vendar te ostanejo prosti parametri teorije</a:t>
            </a:r>
          </a:p>
          <a:p>
            <a:pPr lvl="1">
              <a:lnSpc>
                <a:spcPct val="80000"/>
              </a:lnSpc>
            </a:pPr>
            <a:r>
              <a:rPr lang="sl-SI" sz="1600" dirty="0">
                <a:latin typeface="Arial" charset="0"/>
              </a:rPr>
              <a:t>Mase fermionov segajo od </a:t>
            </a:r>
            <a:r>
              <a:rPr lang="sl-SI" sz="1600" dirty="0">
                <a:solidFill>
                  <a:schemeClr val="tx1"/>
                </a:solidFill>
                <a:latin typeface="Arial" charset="0"/>
              </a:rPr>
              <a:t>0.511 </a:t>
            </a:r>
            <a:r>
              <a:rPr lang="sl-SI" sz="1600" dirty="0" err="1">
                <a:solidFill>
                  <a:schemeClr val="tx1"/>
                </a:solidFill>
                <a:latin typeface="Arial" charset="0"/>
              </a:rPr>
              <a:t>MeV</a:t>
            </a:r>
            <a:r>
              <a:rPr lang="sl-SI" sz="1600" dirty="0">
                <a:latin typeface="Arial" charset="0"/>
              </a:rPr>
              <a:t> (elektron) do </a:t>
            </a:r>
            <a:r>
              <a:rPr lang="sl-SI" sz="1600" dirty="0">
                <a:solidFill>
                  <a:schemeClr val="tx1"/>
                </a:solidFill>
                <a:latin typeface="Arial" charset="0"/>
              </a:rPr>
              <a:t>175 </a:t>
            </a:r>
            <a:r>
              <a:rPr lang="sl-SI" sz="1600" dirty="0" err="1">
                <a:solidFill>
                  <a:schemeClr val="tx1"/>
                </a:solidFill>
                <a:latin typeface="Arial" charset="0"/>
              </a:rPr>
              <a:t>GeV</a:t>
            </a:r>
            <a:r>
              <a:rPr lang="sl-SI" sz="1600" dirty="0">
                <a:latin typeface="Arial" charset="0"/>
              </a:rPr>
              <a:t> (top kvark) vmes je faktor </a:t>
            </a:r>
            <a:r>
              <a:rPr lang="sl-SI" sz="1600" dirty="0">
                <a:solidFill>
                  <a:schemeClr val="tx1"/>
                </a:solidFill>
                <a:latin typeface="Arial" charset="0"/>
              </a:rPr>
              <a:t>350000</a:t>
            </a:r>
          </a:p>
          <a:p>
            <a:pPr lvl="1">
              <a:lnSpc>
                <a:spcPct val="80000"/>
              </a:lnSpc>
            </a:pPr>
            <a:r>
              <a:rPr lang="sl-SI" sz="1600" dirty="0">
                <a:latin typeface="Arial" charset="0"/>
              </a:rPr>
              <a:t>Vse kaže, da imajo tudi nevtrini majhne mase okoli </a:t>
            </a:r>
            <a:r>
              <a:rPr lang="sl-SI" sz="1600" dirty="0">
                <a:solidFill>
                  <a:schemeClr val="tx1"/>
                </a:solidFill>
                <a:latin typeface="Arial" charset="0"/>
              </a:rPr>
              <a:t>10</a:t>
            </a:r>
            <a:r>
              <a:rPr lang="sl-SI" sz="1600" baseline="30000" dirty="0">
                <a:solidFill>
                  <a:schemeClr val="tx1"/>
                </a:solidFill>
                <a:latin typeface="Arial" charset="0"/>
              </a:rPr>
              <a:t>-3</a:t>
            </a:r>
            <a:r>
              <a:rPr lang="sl-SI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sz="1600" dirty="0" err="1">
                <a:solidFill>
                  <a:schemeClr val="tx1"/>
                </a:solidFill>
                <a:latin typeface="Arial" charset="0"/>
              </a:rPr>
              <a:t>eV</a:t>
            </a:r>
            <a:r>
              <a:rPr lang="sl-SI" sz="1600" dirty="0">
                <a:latin typeface="Arial" charset="0"/>
              </a:rPr>
              <a:t>, torej sega razpon mas </a:t>
            </a:r>
            <a:r>
              <a:rPr lang="en-US" sz="1600" dirty="0" err="1">
                <a:latin typeface="Arial" charset="0"/>
              </a:rPr>
              <a:t>delcev</a:t>
            </a:r>
            <a:r>
              <a:rPr lang="en-US" sz="1600" dirty="0">
                <a:latin typeface="Arial" charset="0"/>
              </a:rPr>
              <a:t> </a:t>
            </a:r>
            <a:r>
              <a:rPr lang="sl-SI" sz="1600" dirty="0">
                <a:latin typeface="Arial" charset="0"/>
              </a:rPr>
              <a:t>preko </a:t>
            </a:r>
            <a:r>
              <a:rPr lang="sl-SI" sz="1600" dirty="0">
                <a:solidFill>
                  <a:schemeClr val="tx1"/>
                </a:solidFill>
                <a:latin typeface="Arial" charset="0"/>
              </a:rPr>
              <a:t>14</a:t>
            </a:r>
            <a:r>
              <a:rPr lang="sl-SI" sz="1600" dirty="0">
                <a:latin typeface="Arial" charset="0"/>
              </a:rPr>
              <a:t> velikostnih redov</a:t>
            </a:r>
          </a:p>
          <a:p>
            <a:pPr>
              <a:lnSpc>
                <a:spcPct val="80000"/>
              </a:lnSpc>
            </a:pPr>
            <a:r>
              <a:rPr lang="sl-SI" sz="1600" dirty="0">
                <a:latin typeface="Arial" charset="0"/>
              </a:rPr>
              <a:t>Zakaj nastopajo fermioni v treh generacijah, ki se razlikujejo le po masi </a:t>
            </a:r>
            <a:r>
              <a:rPr lang="en-US" sz="1600" dirty="0">
                <a:latin typeface="Arial" charset="0"/>
              </a:rPr>
              <a:t>?</a:t>
            </a:r>
          </a:p>
          <a:p>
            <a:pPr>
              <a:lnSpc>
                <a:spcPct val="80000"/>
              </a:lnSpc>
            </a:pPr>
            <a:r>
              <a:rPr lang="en-US" sz="1600" dirty="0" err="1">
                <a:latin typeface="Arial" charset="0"/>
              </a:rPr>
              <a:t>Obstajajo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dodatne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generacije</a:t>
            </a:r>
            <a:r>
              <a:rPr lang="en-US" sz="1600" dirty="0">
                <a:latin typeface="Arial" charset="0"/>
              </a:rPr>
              <a:t> ?</a:t>
            </a:r>
            <a:endParaRPr lang="sl-SI" sz="16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latin typeface="Arial" charset="0"/>
              </a:rPr>
              <a:t>So </a:t>
            </a:r>
            <a:r>
              <a:rPr lang="en-US" sz="1600" dirty="0" err="1">
                <a:latin typeface="Arial" charset="0"/>
              </a:rPr>
              <a:t>kvarki</a:t>
            </a:r>
            <a:r>
              <a:rPr lang="en-US" sz="1600" dirty="0">
                <a:latin typeface="Arial" charset="0"/>
              </a:rPr>
              <a:t> in </a:t>
            </a:r>
            <a:r>
              <a:rPr lang="en-US" sz="1600" dirty="0" err="1">
                <a:latin typeface="Arial" charset="0"/>
              </a:rPr>
              <a:t>leptoni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osnovni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delci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ali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morebiti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sestavljeni</a:t>
            </a:r>
            <a:r>
              <a:rPr lang="en-US" sz="1600" dirty="0">
                <a:latin typeface="Arial" charset="0"/>
              </a:rPr>
              <a:t> ?</a:t>
            </a:r>
            <a:endParaRPr lang="sl-SI" sz="16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sl-SI" sz="1600" dirty="0">
                <a:latin typeface="Arial" charset="0"/>
              </a:rPr>
              <a:t>Zakaj ni </a:t>
            </a:r>
            <a:r>
              <a:rPr lang="sl-SI" sz="1600" dirty="0" err="1">
                <a:latin typeface="Arial" charset="0"/>
              </a:rPr>
              <a:t>anti</a:t>
            </a:r>
            <a:r>
              <a:rPr lang="sl-SI" sz="1600" dirty="0">
                <a:latin typeface="Arial" charset="0"/>
              </a:rPr>
              <a:t>-materije v današnjem Vesolju ?</a:t>
            </a:r>
            <a:endParaRPr lang="en-US" sz="16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sl-SI" sz="1600" dirty="0">
                <a:latin typeface="Arial" charset="0"/>
              </a:rPr>
              <a:t>Kaj je temna snov ?</a:t>
            </a:r>
          </a:p>
          <a:p>
            <a:pPr>
              <a:lnSpc>
                <a:spcPct val="80000"/>
              </a:lnSpc>
            </a:pPr>
            <a:r>
              <a:rPr lang="sl-SI" sz="1600" dirty="0">
                <a:latin typeface="Arial" charset="0"/>
              </a:rPr>
              <a:t>Kaj je temna energija ??</a:t>
            </a:r>
            <a:endParaRPr lang="en-US" sz="16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1600" dirty="0" err="1">
                <a:latin typeface="Arial" charset="0"/>
              </a:rPr>
              <a:t>Obstaja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enotna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teorija</a:t>
            </a:r>
            <a:r>
              <a:rPr lang="en-US" sz="1600" dirty="0">
                <a:latin typeface="Arial" charset="0"/>
              </a:rPr>
              <a:t> mo</a:t>
            </a:r>
            <a:r>
              <a:rPr lang="sl-SI" sz="1600" dirty="0" err="1">
                <a:latin typeface="Arial" charset="0"/>
              </a:rPr>
              <a:t>čne</a:t>
            </a:r>
            <a:r>
              <a:rPr lang="sl-SI" sz="1600" dirty="0">
                <a:latin typeface="Arial" charset="0"/>
              </a:rPr>
              <a:t> in </a:t>
            </a:r>
            <a:r>
              <a:rPr lang="sl-SI" sz="1600" dirty="0" err="1">
                <a:latin typeface="Arial" charset="0"/>
              </a:rPr>
              <a:t>elektrošibke</a:t>
            </a:r>
            <a:r>
              <a:rPr lang="sl-SI" sz="1600" dirty="0">
                <a:latin typeface="Arial" charset="0"/>
              </a:rPr>
              <a:t> sile</a:t>
            </a:r>
            <a:r>
              <a:rPr lang="en-US" sz="1600" dirty="0">
                <a:latin typeface="Arial" charset="0"/>
              </a:rPr>
              <a:t> ?</a:t>
            </a:r>
            <a:endParaRPr lang="sl-SI" sz="16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sl-SI" sz="1600" dirty="0">
                <a:latin typeface="Arial" charset="0"/>
              </a:rPr>
              <a:t>Kako združiti splošno teorijo relativnosti in teorijo polja v kvantno teorijo </a:t>
            </a:r>
            <a:r>
              <a:rPr lang="sl-SI" sz="1600" dirty="0" err="1">
                <a:latin typeface="Arial" charset="0"/>
              </a:rPr>
              <a:t>gravitacjie</a:t>
            </a:r>
            <a:r>
              <a:rPr lang="sl-SI" sz="1600" dirty="0">
                <a:latin typeface="Arial" charset="0"/>
              </a:rPr>
              <a:t> </a:t>
            </a:r>
            <a:r>
              <a:rPr lang="en-US" sz="1600" dirty="0" smtClean="0">
                <a:latin typeface="Arial" charset="0"/>
              </a:rPr>
              <a:t>?</a:t>
            </a:r>
            <a:endParaRPr lang="sl-SI" sz="1600" dirty="0">
              <a:latin typeface="Arial" charset="0"/>
            </a:endParaRPr>
          </a:p>
        </p:txBody>
      </p:sp>
      <p:sp>
        <p:nvSpPr>
          <p:cNvPr id="321540" name="Oval 4"/>
          <p:cNvSpPr>
            <a:spLocks noChangeArrowheads="1"/>
          </p:cNvSpPr>
          <p:nvPr/>
        </p:nvSpPr>
        <p:spPr bwMode="auto">
          <a:xfrm>
            <a:off x="6934200" y="3733800"/>
            <a:ext cx="1676400" cy="4572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sl-SI"/>
          </a:p>
        </p:txBody>
      </p:sp>
      <p:pic>
        <p:nvPicPr>
          <p:cNvPr id="321554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4724400"/>
            <a:ext cx="2057400" cy="1570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21555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2971800"/>
            <a:ext cx="2362200" cy="1689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21561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1600200"/>
            <a:ext cx="3429000" cy="1347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21562" name="Picture 2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4191000"/>
            <a:ext cx="1543050" cy="1905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21564" name="Rectangle 28"/>
          <p:cNvSpPr>
            <a:spLocks noChangeArrowheads="1"/>
          </p:cNvSpPr>
          <p:nvPr/>
        </p:nvSpPr>
        <p:spPr bwMode="auto">
          <a:xfrm>
            <a:off x="6172200" y="4191000"/>
            <a:ext cx="1066800" cy="457200"/>
          </a:xfrm>
          <a:prstGeom prst="rect">
            <a:avLst/>
          </a:prstGeom>
          <a:solidFill>
            <a:srgbClr val="333333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l-SI"/>
          </a:p>
        </p:txBody>
      </p:sp>
      <p:sp>
        <p:nvSpPr>
          <p:cNvPr id="321563" name="AutoShape 27"/>
          <p:cNvSpPr>
            <a:spLocks noChangeArrowheads="1"/>
          </p:cNvSpPr>
          <p:nvPr/>
        </p:nvSpPr>
        <p:spPr bwMode="auto">
          <a:xfrm>
            <a:off x="5029200" y="4114800"/>
            <a:ext cx="2362200" cy="609600"/>
          </a:xfrm>
          <a:prstGeom prst="cloudCallout">
            <a:avLst>
              <a:gd name="adj1" fmla="val -1880"/>
              <a:gd name="adj2" fmla="val 115884"/>
            </a:avLst>
          </a:prstGeom>
          <a:solidFill>
            <a:srgbClr val="CCFFFF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r>
              <a:rPr lang="sl-SI" sz="1400" b="1" i="1">
                <a:solidFill>
                  <a:schemeClr val="bg1"/>
                </a:solidFill>
                <a:latin typeface="Comic Sans MS" pitchFamily="66" charset="0"/>
              </a:rPr>
              <a:t>Skoraj bi mi uspelo !</a:t>
            </a:r>
            <a:endParaRPr lang="en-GB" sz="1400" b="1" i="1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21565" name="Rectangle 29"/>
          <p:cNvSpPr>
            <a:spLocks noChangeArrowheads="1"/>
          </p:cNvSpPr>
          <p:nvPr/>
        </p:nvSpPr>
        <p:spPr bwMode="auto">
          <a:xfrm>
            <a:off x="4572000" y="6400800"/>
            <a:ext cx="914400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2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2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60D1B4F0-D763-4DF9-94BA-EF28C978045C}" type="slidenum">
              <a:rPr lang="en-US"/>
              <a:pPr/>
              <a:t>14</a:t>
            </a:fld>
            <a:endParaRPr lang="en-US"/>
          </a:p>
        </p:txBody>
      </p:sp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Kje iskati odgovore</a:t>
            </a:r>
            <a:r>
              <a:rPr lang="sl-SI"/>
              <a:t> </a:t>
            </a:r>
            <a:r>
              <a:rPr lang="en-US"/>
              <a:t>?</a:t>
            </a:r>
          </a:p>
        </p:txBody>
      </p:sp>
      <p:sp>
        <p:nvSpPr>
          <p:cNvPr id="242726" name="Rectangle 38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00200"/>
            <a:ext cx="5715000" cy="25908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sl-SI" sz="1800">
                <a:latin typeface="Arial" charset="0"/>
              </a:rPr>
              <a:t>Odgovori terjajo višje energije</a:t>
            </a:r>
          </a:p>
          <a:p>
            <a:pPr lvl="1">
              <a:lnSpc>
                <a:spcPct val="90000"/>
              </a:lnSpc>
            </a:pPr>
            <a:r>
              <a:rPr lang="sl-SI" sz="1800">
                <a:latin typeface="Arial" charset="0"/>
              </a:rPr>
              <a:t>Odkritje Higgsovega bozona ?</a:t>
            </a:r>
          </a:p>
          <a:p>
            <a:pPr lvl="1">
              <a:lnSpc>
                <a:spcPct val="90000"/>
              </a:lnSpc>
            </a:pPr>
            <a:r>
              <a:rPr lang="sl-SI" sz="1800">
                <a:latin typeface="Arial" charset="0"/>
              </a:rPr>
              <a:t>Podstruktura – novo nadstropje v Naravi ?</a:t>
            </a:r>
          </a:p>
          <a:p>
            <a:pPr lvl="1">
              <a:lnSpc>
                <a:spcPct val="90000"/>
              </a:lnSpc>
            </a:pPr>
            <a:r>
              <a:rPr lang="sl-SI" sz="1800">
                <a:latin typeface="Arial" charset="0"/>
              </a:rPr>
              <a:t>Supersimetrija ?</a:t>
            </a:r>
          </a:p>
          <a:p>
            <a:pPr lvl="1">
              <a:lnSpc>
                <a:spcPct val="90000"/>
              </a:lnSpc>
            </a:pPr>
            <a:r>
              <a:rPr lang="sl-SI" sz="1800">
                <a:latin typeface="Arial" charset="0"/>
              </a:rPr>
              <a:t>Strune, superstrune, dodatne dimenzije ?</a:t>
            </a:r>
            <a:endParaRPr lang="en-US" sz="1800">
              <a:latin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sz="1800">
                <a:latin typeface="Arial" charset="0"/>
              </a:rPr>
              <a:t>Mini </a:t>
            </a:r>
            <a:r>
              <a:rPr lang="sl-SI" sz="1800">
                <a:latin typeface="Arial" charset="0"/>
              </a:rPr>
              <a:t>črne luknje ?</a:t>
            </a:r>
          </a:p>
          <a:p>
            <a:pPr lvl="1">
              <a:lnSpc>
                <a:spcPct val="90000"/>
              </a:lnSpc>
            </a:pPr>
            <a:r>
              <a:rPr lang="sl-SI" sz="1800">
                <a:latin typeface="Arial" charset="0"/>
              </a:rPr>
              <a:t>... ali pa morebiti kaj povsem drugačnega, kar bo spremenilo naš pogled na Naravo</a:t>
            </a:r>
          </a:p>
          <a:p>
            <a:pPr lvl="1">
              <a:lnSpc>
                <a:spcPct val="90000"/>
              </a:lnSpc>
            </a:pPr>
            <a:endParaRPr lang="sl-SI" sz="1800">
              <a:latin typeface="Arial" charset="0"/>
            </a:endParaRPr>
          </a:p>
        </p:txBody>
      </p:sp>
      <p:pic>
        <p:nvPicPr>
          <p:cNvPr id="242737" name="Picture 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228600"/>
            <a:ext cx="1416050" cy="1785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42738" name="Text Box 50"/>
          <p:cNvSpPr txBox="1">
            <a:spLocks noChangeArrowheads="1"/>
          </p:cNvSpPr>
          <p:nvPr/>
        </p:nvSpPr>
        <p:spPr bwMode="auto">
          <a:xfrm rot="-17975035">
            <a:off x="7124700" y="876300"/>
            <a:ext cx="1606550" cy="31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GB" b="1"/>
              <a:t>Higgs (Peter)</a:t>
            </a:r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6400800" y="1600200"/>
            <a:ext cx="2571750" cy="2863850"/>
            <a:chOff x="4032" y="1008"/>
            <a:chExt cx="1620" cy="1804"/>
          </a:xfrm>
        </p:grpSpPr>
        <p:pic>
          <p:nvPicPr>
            <p:cNvPr id="242729" name="Picture 4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32" y="1248"/>
              <a:ext cx="1620" cy="14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42739" name="Text Box 51"/>
            <p:cNvSpPr txBox="1">
              <a:spLocks noChangeArrowheads="1"/>
            </p:cNvSpPr>
            <p:nvPr/>
          </p:nvSpPr>
          <p:spPr bwMode="auto">
            <a:xfrm rot="2700000">
              <a:off x="4004" y="1804"/>
              <a:ext cx="1804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sl-SI" sz="1600" b="1">
                  <a:solidFill>
                    <a:schemeClr val="bg2"/>
                  </a:solidFill>
                </a:rPr>
                <a:t>Supersimetrija (spodnji del)</a:t>
              </a:r>
              <a:endParaRPr lang="en-GB" sz="1600" b="1">
                <a:solidFill>
                  <a:schemeClr val="bg2"/>
                </a:solidFill>
              </a:endParaRPr>
            </a:p>
          </p:txBody>
        </p:sp>
      </p:grp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0" y="4495800"/>
            <a:ext cx="3009900" cy="1662113"/>
            <a:chOff x="0" y="2832"/>
            <a:chExt cx="1896" cy="1047"/>
          </a:xfrm>
        </p:grpSpPr>
        <p:pic>
          <p:nvPicPr>
            <p:cNvPr id="242734" name="Picture 4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2832"/>
              <a:ext cx="1896" cy="10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42743" name="Text Box 55"/>
            <p:cNvSpPr txBox="1">
              <a:spLocks noChangeArrowheads="1"/>
            </p:cNvSpPr>
            <p:nvPr/>
          </p:nvSpPr>
          <p:spPr bwMode="auto">
            <a:xfrm>
              <a:off x="408" y="3648"/>
              <a:ext cx="1060" cy="1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sl-SI" b="1"/>
                <a:t>(Super</a:t>
              </a:r>
              <a:r>
                <a:rPr lang="en-GB" b="1"/>
                <a:t>)</a:t>
              </a:r>
              <a:r>
                <a:rPr lang="sl-SI" b="1"/>
                <a:t>strune</a:t>
              </a:r>
              <a:endParaRPr lang="en-GB" b="1"/>
            </a:p>
          </p:txBody>
        </p: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3124200" y="4343400"/>
            <a:ext cx="3143250" cy="1855788"/>
            <a:chOff x="1968" y="2736"/>
            <a:chExt cx="1980" cy="1169"/>
          </a:xfrm>
        </p:grpSpPr>
        <p:pic>
          <p:nvPicPr>
            <p:cNvPr id="242730" name="Picture 4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72" y="2736"/>
              <a:ext cx="876" cy="5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242731" name="Picture 4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72" y="3312"/>
              <a:ext cx="864" cy="5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grpSp>
          <p:nvGrpSpPr>
            <p:cNvPr id="5" name="Group 62"/>
            <p:cNvGrpSpPr>
              <a:grpSpLocks/>
            </p:cNvGrpSpPr>
            <p:nvPr/>
          </p:nvGrpSpPr>
          <p:grpSpPr bwMode="auto">
            <a:xfrm>
              <a:off x="1968" y="2736"/>
              <a:ext cx="1716" cy="1146"/>
              <a:chOff x="1968" y="2736"/>
              <a:chExt cx="1716" cy="1146"/>
            </a:xfrm>
          </p:grpSpPr>
          <p:pic>
            <p:nvPicPr>
              <p:cNvPr id="242733" name="Picture 45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968" y="2736"/>
                <a:ext cx="1084" cy="114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42746" name="Text Box 58"/>
              <p:cNvSpPr txBox="1">
                <a:spLocks noChangeArrowheads="1"/>
              </p:cNvSpPr>
              <p:nvPr/>
            </p:nvSpPr>
            <p:spPr bwMode="auto">
              <a:xfrm>
                <a:off x="2304" y="3648"/>
                <a:ext cx="1380" cy="19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sl-SI" b="1">
                    <a:solidFill>
                      <a:srgbClr val="000000"/>
                    </a:solidFill>
                  </a:rPr>
                  <a:t>Strune, membrane</a:t>
                </a:r>
                <a:endParaRPr lang="en-GB" b="1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6" name="Group 63"/>
          <p:cNvGrpSpPr>
            <a:grpSpLocks/>
          </p:cNvGrpSpPr>
          <p:nvPr/>
        </p:nvGrpSpPr>
        <p:grpSpPr bwMode="auto">
          <a:xfrm>
            <a:off x="6324600" y="4267200"/>
            <a:ext cx="2514600" cy="1955800"/>
            <a:chOff x="3984" y="2688"/>
            <a:chExt cx="1584" cy="1232"/>
          </a:xfrm>
        </p:grpSpPr>
        <p:pic>
          <p:nvPicPr>
            <p:cNvPr id="242728" name="Picture 4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984" y="2976"/>
              <a:ext cx="1584" cy="9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42735" name="Text Box 47"/>
            <p:cNvSpPr txBox="1">
              <a:spLocks noChangeArrowheads="1"/>
            </p:cNvSpPr>
            <p:nvPr/>
          </p:nvSpPr>
          <p:spPr bwMode="auto">
            <a:xfrm>
              <a:off x="4032" y="2688"/>
              <a:ext cx="47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sl-SI">
                  <a:latin typeface="Comic Sans MS" pitchFamily="66" charset="0"/>
                </a:rPr>
                <a:t>1-dim</a:t>
              </a:r>
              <a:endParaRPr lang="en-GB">
                <a:latin typeface="Comic Sans MS" pitchFamily="66" charset="0"/>
              </a:endParaRPr>
            </a:p>
          </p:txBody>
        </p:sp>
        <p:sp>
          <p:nvSpPr>
            <p:cNvPr id="242736" name="Text Box 48"/>
            <p:cNvSpPr txBox="1">
              <a:spLocks noChangeArrowheads="1"/>
            </p:cNvSpPr>
            <p:nvPr/>
          </p:nvSpPr>
          <p:spPr bwMode="auto">
            <a:xfrm>
              <a:off x="4944" y="2688"/>
              <a:ext cx="501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sl-SI">
                  <a:latin typeface="Comic Sans MS" pitchFamily="66" charset="0"/>
                </a:rPr>
                <a:t>2-dim</a:t>
              </a:r>
              <a:endParaRPr lang="en-GB">
                <a:latin typeface="Comic Sans MS" pitchFamily="66" charset="0"/>
              </a:endParaRPr>
            </a:p>
          </p:txBody>
        </p:sp>
        <p:sp>
          <p:nvSpPr>
            <p:cNvPr id="242747" name="Text Box 59"/>
            <p:cNvSpPr txBox="1">
              <a:spLocks noChangeArrowheads="1"/>
            </p:cNvSpPr>
            <p:nvPr/>
          </p:nvSpPr>
          <p:spPr bwMode="auto">
            <a:xfrm>
              <a:off x="4128" y="3552"/>
              <a:ext cx="1388" cy="1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sl-SI" b="1">
                  <a:solidFill>
                    <a:srgbClr val="000000"/>
                  </a:solidFill>
                </a:rPr>
                <a:t>Dodatne dimenzije</a:t>
              </a:r>
              <a:endParaRPr lang="en-GB" b="1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67"/>
          <p:cNvGrpSpPr>
            <a:grpSpLocks/>
          </p:cNvGrpSpPr>
          <p:nvPr/>
        </p:nvGrpSpPr>
        <p:grpSpPr bwMode="auto">
          <a:xfrm>
            <a:off x="3352800" y="990600"/>
            <a:ext cx="3810000" cy="3581400"/>
            <a:chOff x="2112" y="624"/>
            <a:chExt cx="2400" cy="2256"/>
          </a:xfrm>
        </p:grpSpPr>
        <p:pic>
          <p:nvPicPr>
            <p:cNvPr id="242753" name="Picture 65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441" t="3851" r="13358" b="5656"/>
            <a:stretch>
              <a:fillRect/>
            </a:stretch>
          </p:blipFill>
          <p:spPr bwMode="auto">
            <a:xfrm>
              <a:off x="2112" y="624"/>
              <a:ext cx="2400" cy="22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42754" name="Text Box 66"/>
            <p:cNvSpPr txBox="1">
              <a:spLocks noChangeArrowheads="1"/>
            </p:cNvSpPr>
            <p:nvPr/>
          </p:nvSpPr>
          <p:spPr bwMode="auto">
            <a:xfrm>
              <a:off x="2688" y="816"/>
              <a:ext cx="1244" cy="43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sl-SI" b="1">
                  <a:solidFill>
                    <a:srgbClr val="FF0000"/>
                  </a:solidFill>
                </a:rPr>
                <a:t>Mini črna luknja </a:t>
              </a:r>
            </a:p>
            <a:p>
              <a:r>
                <a:rPr lang="sl-SI" b="1">
                  <a:solidFill>
                    <a:srgbClr val="FF0000"/>
                  </a:solidFill>
                </a:rPr>
                <a:t>izpari v ATLAS</a:t>
              </a:r>
              <a:endParaRPr lang="en-GB" b="1">
                <a:solidFill>
                  <a:srgbClr val="FF0000"/>
                </a:solidFill>
              </a:endParaRPr>
            </a:p>
          </p:txBody>
        </p:sp>
      </p:grpSp>
      <p:pic>
        <p:nvPicPr>
          <p:cNvPr id="242756" name="Picture 6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1900238"/>
            <a:ext cx="6477000" cy="49577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42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42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42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2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2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2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2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2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2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7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10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CCAE647B-16AC-4C2E-A56D-FCD4E3234795}" type="slidenum">
              <a:rPr lang="en-US"/>
              <a:pPr/>
              <a:t>15</a:t>
            </a:fld>
            <a:endParaRPr lang="en-US"/>
          </a:p>
        </p:txBody>
      </p:sp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Energija 1 TeV – Veliki hadronski trkalnik LHC </a:t>
            </a:r>
            <a:endParaRPr lang="en-US"/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419600" cy="4525963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sl-SI" sz="1600" dirty="0">
                <a:latin typeface="Arial" charset="0"/>
              </a:rPr>
              <a:t>Energija </a:t>
            </a:r>
            <a:r>
              <a:rPr lang="sl-SI" sz="1600" dirty="0">
                <a:solidFill>
                  <a:schemeClr val="tx1"/>
                </a:solidFill>
                <a:latin typeface="Arial" charset="0"/>
              </a:rPr>
              <a:t>1 </a:t>
            </a:r>
            <a:r>
              <a:rPr lang="sl-SI" sz="1600" dirty="0" err="1">
                <a:solidFill>
                  <a:schemeClr val="tx1"/>
                </a:solidFill>
                <a:latin typeface="Arial" charset="0"/>
              </a:rPr>
              <a:t>TeV</a:t>
            </a:r>
            <a:r>
              <a:rPr lang="sl-SI" sz="1600" dirty="0">
                <a:latin typeface="Arial" charset="0"/>
              </a:rPr>
              <a:t> obeta nekatere  </a:t>
            </a:r>
            <a:r>
              <a:rPr lang="sl-SI" sz="1600" dirty="0" smtClean="0">
                <a:latin typeface="Arial" charset="0"/>
              </a:rPr>
              <a:t>neposredne odgovore </a:t>
            </a:r>
            <a:r>
              <a:rPr lang="sl-SI" sz="1600" dirty="0">
                <a:latin typeface="Arial" charset="0"/>
              </a:rPr>
              <a:t>na zastavljena </a:t>
            </a:r>
            <a:r>
              <a:rPr lang="sl-SI" sz="1600" dirty="0" smtClean="0">
                <a:latin typeface="Arial" charset="0"/>
              </a:rPr>
              <a:t>vprašanja, npr.</a:t>
            </a:r>
          </a:p>
          <a:p>
            <a:pPr lvl="1">
              <a:lnSpc>
                <a:spcPct val="80000"/>
              </a:lnSpc>
            </a:pPr>
            <a:r>
              <a:rPr lang="sl-SI" sz="1600" dirty="0" err="1" smtClean="0">
                <a:latin typeface="Arial" charset="0"/>
              </a:rPr>
              <a:t>Higgsov</a:t>
            </a:r>
            <a:r>
              <a:rPr lang="sl-SI" sz="1600" dirty="0" smtClean="0">
                <a:latin typeface="Arial" charset="0"/>
              </a:rPr>
              <a:t> bozon → izvor mase</a:t>
            </a:r>
          </a:p>
          <a:p>
            <a:pPr lvl="1">
              <a:lnSpc>
                <a:spcPct val="80000"/>
              </a:lnSpc>
            </a:pPr>
            <a:r>
              <a:rPr lang="sl-SI" sz="1600" dirty="0" err="1" smtClean="0">
                <a:latin typeface="Arial" charset="0"/>
              </a:rPr>
              <a:t>Supersimetrični</a:t>
            </a:r>
            <a:r>
              <a:rPr lang="sl-SI" sz="1600" dirty="0" smtClean="0">
                <a:latin typeface="Arial" charset="0"/>
              </a:rPr>
              <a:t> delci → temna snov</a:t>
            </a:r>
            <a:endParaRPr lang="sl-SI" sz="16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sl-SI" sz="1600" dirty="0">
                <a:solidFill>
                  <a:schemeClr val="tx1"/>
                </a:solidFill>
                <a:latin typeface="Arial" charset="0"/>
              </a:rPr>
              <a:t>LHC</a:t>
            </a:r>
            <a:r>
              <a:rPr lang="sl-SI" sz="1600" dirty="0">
                <a:latin typeface="Arial" charset="0"/>
              </a:rPr>
              <a:t> – trkalnik protonov s težiščno energijo </a:t>
            </a:r>
            <a:r>
              <a:rPr lang="sl-SI" sz="1600" dirty="0">
                <a:solidFill>
                  <a:schemeClr val="tx1"/>
                </a:solidFill>
                <a:latin typeface="Arial" charset="0"/>
              </a:rPr>
              <a:t>14</a:t>
            </a:r>
            <a:r>
              <a:rPr lang="sl-SI" sz="1600" dirty="0">
                <a:latin typeface="Arial" charset="0"/>
              </a:rPr>
              <a:t> (2x7) </a:t>
            </a:r>
            <a:r>
              <a:rPr lang="sl-SI" sz="1600" dirty="0" err="1">
                <a:solidFill>
                  <a:schemeClr val="tx1"/>
                </a:solidFill>
                <a:latin typeface="Arial" charset="0"/>
              </a:rPr>
              <a:t>TeV</a:t>
            </a:r>
            <a:r>
              <a:rPr lang="sl-SI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600" dirty="0">
                <a:latin typeface="Arial" charset="0"/>
              </a:rPr>
              <a:t>(~ W</a:t>
            </a:r>
            <a:r>
              <a:rPr lang="en-US" sz="1600" baseline="-25000" dirty="0">
                <a:latin typeface="Arial" charset="0"/>
              </a:rPr>
              <a:t>k</a:t>
            </a:r>
            <a:r>
              <a:rPr lang="en-US" sz="1600" dirty="0">
                <a:latin typeface="Arial" charset="0"/>
              </a:rPr>
              <a:t> </a:t>
            </a:r>
            <a:r>
              <a:rPr lang="sl-SI" sz="1600" dirty="0">
                <a:latin typeface="Arial" charset="0"/>
              </a:rPr>
              <a:t>komar</a:t>
            </a:r>
            <a:r>
              <a:rPr lang="en-US" sz="1600" dirty="0" err="1">
                <a:latin typeface="Arial" charset="0"/>
              </a:rPr>
              <a:t>ja</a:t>
            </a:r>
            <a:r>
              <a:rPr lang="sl-SI" sz="1600" dirty="0">
                <a:latin typeface="Arial" charset="0"/>
              </a:rPr>
              <a:t> v letu)</a:t>
            </a:r>
          </a:p>
          <a:p>
            <a:pPr>
              <a:lnSpc>
                <a:spcPct val="80000"/>
              </a:lnSpc>
            </a:pPr>
            <a:r>
              <a:rPr lang="sl-SI" sz="1600" dirty="0">
                <a:latin typeface="Arial" charset="0"/>
              </a:rPr>
              <a:t>Zakaj curki z energijo </a:t>
            </a:r>
            <a:r>
              <a:rPr lang="sl-SI" sz="1600" dirty="0">
                <a:solidFill>
                  <a:schemeClr val="tx1"/>
                </a:solidFill>
                <a:latin typeface="Arial" charset="0"/>
              </a:rPr>
              <a:t>7 </a:t>
            </a:r>
            <a:r>
              <a:rPr lang="sl-SI" sz="1600" dirty="0" err="1">
                <a:solidFill>
                  <a:schemeClr val="tx1"/>
                </a:solidFill>
                <a:latin typeface="Arial" charset="0"/>
              </a:rPr>
              <a:t>TeV</a:t>
            </a:r>
            <a:r>
              <a:rPr lang="sl-SI" sz="1600" dirty="0">
                <a:latin typeface="Arial" charset="0"/>
              </a:rPr>
              <a:t> ?</a:t>
            </a:r>
          </a:p>
          <a:p>
            <a:pPr lvl="1">
              <a:lnSpc>
                <a:spcPct val="80000"/>
              </a:lnSpc>
            </a:pPr>
            <a:r>
              <a:rPr lang="sl-SI" sz="1600" dirty="0">
                <a:solidFill>
                  <a:schemeClr val="tx1"/>
                </a:solidFill>
                <a:latin typeface="Arial" charset="0"/>
              </a:rPr>
              <a:t>LHC</a:t>
            </a:r>
            <a:r>
              <a:rPr lang="sl-SI" sz="1600" dirty="0">
                <a:latin typeface="Arial" charset="0"/>
              </a:rPr>
              <a:t> v predoru </a:t>
            </a:r>
            <a:r>
              <a:rPr lang="sl-SI" sz="1600" dirty="0">
                <a:solidFill>
                  <a:schemeClr val="tx1"/>
                </a:solidFill>
                <a:latin typeface="Arial" charset="0"/>
              </a:rPr>
              <a:t>LEP (27 </a:t>
            </a:r>
            <a:r>
              <a:rPr lang="sl-SI" sz="1600" dirty="0" err="1">
                <a:solidFill>
                  <a:schemeClr val="tx1"/>
                </a:solidFill>
                <a:latin typeface="Arial" charset="0"/>
              </a:rPr>
              <a:t>km</a:t>
            </a:r>
            <a:r>
              <a:rPr lang="sl-SI" sz="1600" dirty="0">
                <a:solidFill>
                  <a:schemeClr val="tx1"/>
                </a:solidFill>
                <a:latin typeface="Arial" charset="0"/>
              </a:rPr>
              <a:t>, reciklaža)</a:t>
            </a:r>
          </a:p>
          <a:p>
            <a:pPr lvl="1">
              <a:lnSpc>
                <a:spcPct val="80000"/>
              </a:lnSpc>
            </a:pPr>
            <a:r>
              <a:rPr lang="sl-SI" sz="1600" dirty="0">
                <a:latin typeface="Arial" charset="0"/>
              </a:rPr>
              <a:t>Krožni tir z uporabo </a:t>
            </a:r>
            <a:r>
              <a:rPr lang="sl-SI" sz="1600" dirty="0" err="1">
                <a:latin typeface="Arial" charset="0"/>
              </a:rPr>
              <a:t>supraprevodnih</a:t>
            </a:r>
            <a:r>
              <a:rPr lang="sl-SI" sz="1600" dirty="0">
                <a:latin typeface="Arial" charset="0"/>
              </a:rPr>
              <a:t> magnetov, </a:t>
            </a:r>
            <a:r>
              <a:rPr lang="sl-SI" sz="1600" dirty="0">
                <a:solidFill>
                  <a:schemeClr val="hlink"/>
                </a:solidFill>
                <a:latin typeface="Arial" charset="0"/>
              </a:rPr>
              <a:t>T = 1,9 K</a:t>
            </a:r>
          </a:p>
          <a:p>
            <a:pPr lvl="1">
              <a:lnSpc>
                <a:spcPct val="80000"/>
              </a:lnSpc>
            </a:pPr>
            <a:r>
              <a:rPr lang="sl-SI" sz="1600" dirty="0" err="1">
                <a:solidFill>
                  <a:schemeClr val="tx1"/>
                </a:solidFill>
                <a:latin typeface="Arial" charset="0"/>
              </a:rPr>
              <a:t>B</a:t>
            </a:r>
            <a:r>
              <a:rPr lang="sl-SI" sz="1600" baseline="-25000" dirty="0" err="1">
                <a:solidFill>
                  <a:schemeClr val="tx1"/>
                </a:solidFill>
                <a:latin typeface="Arial" charset="0"/>
              </a:rPr>
              <a:t>max</a:t>
            </a:r>
            <a:r>
              <a:rPr lang="sl-SI" sz="1600" dirty="0">
                <a:solidFill>
                  <a:schemeClr val="tx1"/>
                </a:solidFill>
                <a:latin typeface="Arial" charset="0"/>
              </a:rPr>
              <a:t> = 8,3 T</a:t>
            </a:r>
            <a:r>
              <a:rPr lang="sl-SI" sz="1600" dirty="0">
                <a:latin typeface="Arial" charset="0"/>
              </a:rPr>
              <a:t> </a:t>
            </a:r>
            <a:r>
              <a:rPr lang="sl-SI" sz="1600" dirty="0">
                <a:latin typeface="Times New Roman" pitchFamily="18" charset="0"/>
              </a:rPr>
              <a:t>→ </a:t>
            </a:r>
            <a:r>
              <a:rPr lang="sl-SI" sz="1600" dirty="0" err="1">
                <a:solidFill>
                  <a:schemeClr val="tx1"/>
                </a:solidFill>
                <a:latin typeface="Arial" charset="0"/>
              </a:rPr>
              <a:t>E</a:t>
            </a:r>
            <a:r>
              <a:rPr lang="sl-SI" sz="1600" baseline="-25000" dirty="0" err="1">
                <a:solidFill>
                  <a:schemeClr val="tx1"/>
                </a:solidFill>
                <a:latin typeface="Arial" charset="0"/>
              </a:rPr>
              <a:t>max</a:t>
            </a:r>
            <a:r>
              <a:rPr lang="sl-SI" sz="1600" dirty="0">
                <a:solidFill>
                  <a:schemeClr val="tx1"/>
                </a:solidFill>
                <a:latin typeface="Arial" charset="0"/>
              </a:rPr>
              <a:t> = 7 </a:t>
            </a:r>
            <a:r>
              <a:rPr lang="sl-SI" sz="1600" dirty="0" err="1">
                <a:solidFill>
                  <a:schemeClr val="tx1"/>
                </a:solidFill>
                <a:latin typeface="Arial" charset="0"/>
              </a:rPr>
              <a:t>TeV</a:t>
            </a:r>
            <a:endParaRPr lang="sl-SI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sl-SI" sz="1600" dirty="0">
                <a:latin typeface="Arial" charset="0"/>
              </a:rPr>
              <a:t>Zakaj </a:t>
            </a:r>
            <a:r>
              <a:rPr lang="sl-SI" sz="1600" dirty="0">
                <a:solidFill>
                  <a:schemeClr val="tx1"/>
                </a:solidFill>
                <a:latin typeface="Arial" charset="0"/>
              </a:rPr>
              <a:t>14 </a:t>
            </a:r>
            <a:r>
              <a:rPr lang="sl-SI" sz="1600" dirty="0" err="1">
                <a:solidFill>
                  <a:schemeClr val="tx1"/>
                </a:solidFill>
                <a:latin typeface="Arial" charset="0"/>
              </a:rPr>
              <a:t>TeV</a:t>
            </a:r>
            <a:r>
              <a:rPr lang="sl-SI" sz="1600" dirty="0">
                <a:latin typeface="Arial" charset="0"/>
              </a:rPr>
              <a:t>, če rabimo </a:t>
            </a:r>
            <a:r>
              <a:rPr lang="sl-SI" sz="1600" dirty="0">
                <a:solidFill>
                  <a:schemeClr val="tx1"/>
                </a:solidFill>
                <a:latin typeface="Arial" charset="0"/>
              </a:rPr>
              <a:t>1 </a:t>
            </a:r>
            <a:r>
              <a:rPr lang="sl-SI" sz="1600" dirty="0" err="1">
                <a:solidFill>
                  <a:schemeClr val="tx1"/>
                </a:solidFill>
                <a:latin typeface="Arial" charset="0"/>
              </a:rPr>
              <a:t>TeV</a:t>
            </a:r>
            <a:r>
              <a:rPr lang="sl-SI" sz="1600" dirty="0">
                <a:latin typeface="Arial" charset="0"/>
              </a:rPr>
              <a:t> ?</a:t>
            </a:r>
          </a:p>
          <a:p>
            <a:pPr lvl="1">
              <a:lnSpc>
                <a:spcPct val="80000"/>
              </a:lnSpc>
            </a:pPr>
            <a:r>
              <a:rPr lang="en-US" sz="1600" dirty="0" err="1" smtClean="0">
                <a:latin typeface="Arial" charset="0"/>
              </a:rPr>
              <a:t>Protoni</a:t>
            </a:r>
            <a:r>
              <a:rPr lang="en-US" sz="1600" dirty="0" smtClean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sestavljeni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delci</a:t>
            </a:r>
            <a:r>
              <a:rPr lang="en-US" sz="1600" dirty="0">
                <a:latin typeface="Arial" charset="0"/>
              </a:rPr>
              <a:t> –</a:t>
            </a:r>
            <a:r>
              <a:rPr lang="sl-SI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energij</a:t>
            </a:r>
            <a:r>
              <a:rPr lang="sl-SI" sz="1600" dirty="0">
                <a:latin typeface="Arial" charset="0"/>
              </a:rPr>
              <a:t>o si delijo poleg treh kvarkov še pari kvark-antikvark in gluoni</a:t>
            </a:r>
          </a:p>
          <a:p>
            <a:pPr lvl="1">
              <a:lnSpc>
                <a:spcPct val="80000"/>
              </a:lnSpc>
            </a:pPr>
            <a:r>
              <a:rPr lang="sl-SI" sz="1600" dirty="0" err="1" smtClean="0">
                <a:latin typeface="Arial" charset="0"/>
              </a:rPr>
              <a:t>Energjija</a:t>
            </a:r>
            <a:r>
              <a:rPr lang="sl-SI" sz="1600" dirty="0" smtClean="0">
                <a:latin typeface="Arial" charset="0"/>
              </a:rPr>
              <a:t> </a:t>
            </a:r>
            <a:r>
              <a:rPr lang="sl-SI" sz="1600" dirty="0">
                <a:latin typeface="Arial" charset="0"/>
              </a:rPr>
              <a:t>trkov ni natančno določena, energije večje od </a:t>
            </a:r>
            <a:r>
              <a:rPr lang="sl-SI" sz="1600" dirty="0" err="1">
                <a:latin typeface="Arial" charset="0"/>
              </a:rPr>
              <a:t>TeV</a:t>
            </a:r>
            <a:r>
              <a:rPr lang="sl-SI" sz="1600" dirty="0">
                <a:latin typeface="Arial" charset="0"/>
              </a:rPr>
              <a:t> možne, a malo verjetne</a:t>
            </a:r>
          </a:p>
        </p:txBody>
      </p:sp>
      <p:pic>
        <p:nvPicPr>
          <p:cNvPr id="327697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2025" y="1447800"/>
            <a:ext cx="4371975" cy="2400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27700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3886200"/>
            <a:ext cx="3200400" cy="2349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27702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3886200"/>
            <a:ext cx="3200400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1" name="Text Box 21"/>
          <p:cNvSpPr txBox="1">
            <a:spLocks noChangeArrowheads="1"/>
          </p:cNvSpPr>
          <p:nvPr/>
        </p:nvSpPr>
        <p:spPr bwMode="auto">
          <a:xfrm>
            <a:off x="5562600" y="3962400"/>
            <a:ext cx="33464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sl-SI"/>
              <a:t>V obroču LHC</a:t>
            </a:r>
            <a:r>
              <a:rPr lang="sl-SI">
                <a:latin typeface="Comic Sans MS" pitchFamily="66" charset="0"/>
              </a:rPr>
              <a:t>: 1232</a:t>
            </a:r>
            <a:r>
              <a:rPr lang="en-US">
                <a:latin typeface="Comic Sans MS" pitchFamily="66" charset="0"/>
              </a:rPr>
              <a:t> magnetov</a:t>
            </a:r>
            <a:endParaRPr lang="en-GB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7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4A88DCDE-D51E-4681-9896-F20E969E36F0}" type="slidenum">
              <a:rPr lang="en-US"/>
              <a:pPr/>
              <a:t>16</a:t>
            </a:fld>
            <a:endParaRPr lang="en-US"/>
          </a:p>
        </p:txBody>
      </p:sp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LHC – kako deluje</a:t>
            </a:r>
            <a:endParaRPr lang="en-US"/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524000"/>
            <a:ext cx="5181600" cy="4525963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sl-SI" sz="1800" dirty="0">
                <a:latin typeface="Arial" charset="0"/>
              </a:rPr>
              <a:t>Energij</a:t>
            </a:r>
            <a:r>
              <a:rPr lang="en-US" sz="1800" dirty="0">
                <a:latin typeface="Arial" charset="0"/>
              </a:rPr>
              <a:t>e</a:t>
            </a:r>
            <a:r>
              <a:rPr lang="sl-SI" sz="1800" dirty="0">
                <a:latin typeface="Arial" charset="0"/>
              </a:rPr>
              <a:t> curka </a:t>
            </a:r>
            <a:r>
              <a:rPr lang="sl-SI" sz="1800" dirty="0">
                <a:solidFill>
                  <a:schemeClr val="tx1"/>
                </a:solidFill>
                <a:latin typeface="Arial" charset="0"/>
              </a:rPr>
              <a:t>7 </a:t>
            </a:r>
            <a:r>
              <a:rPr lang="sl-SI" sz="1800" dirty="0" err="1">
                <a:solidFill>
                  <a:schemeClr val="tx1"/>
                </a:solidFill>
                <a:latin typeface="Arial" charset="0"/>
              </a:rPr>
              <a:t>TeV</a:t>
            </a:r>
            <a:r>
              <a:rPr lang="sl-SI" sz="1800" dirty="0">
                <a:latin typeface="Arial" charset="0"/>
              </a:rPr>
              <a:t> ni mogoče doseči v enem samem krožnem </a:t>
            </a:r>
            <a:r>
              <a:rPr lang="sl-SI" sz="1800" dirty="0" err="1">
                <a:latin typeface="Arial" charset="0"/>
              </a:rPr>
              <a:t>pospeševaniku</a:t>
            </a:r>
            <a:endParaRPr lang="sl-SI" sz="1800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sl-SI" sz="1800" dirty="0">
                <a:latin typeface="Arial" charset="0"/>
              </a:rPr>
              <a:t>Zaporedno pospeševanje </a:t>
            </a:r>
            <a:r>
              <a:rPr lang="sl-SI" sz="1800" dirty="0">
                <a:solidFill>
                  <a:schemeClr val="tx1"/>
                </a:solidFill>
                <a:latin typeface="Arial" charset="0"/>
              </a:rPr>
              <a:t>PS</a:t>
            </a:r>
            <a:r>
              <a:rPr lang="sl-SI" sz="1800" dirty="0">
                <a:latin typeface="Arial" charset="0"/>
              </a:rPr>
              <a:t> → </a:t>
            </a:r>
            <a:r>
              <a:rPr lang="sl-SI" sz="1800" dirty="0">
                <a:solidFill>
                  <a:schemeClr val="tx1"/>
                </a:solidFill>
                <a:latin typeface="Arial" charset="0"/>
              </a:rPr>
              <a:t>SPS</a:t>
            </a:r>
            <a:r>
              <a:rPr lang="sl-SI" sz="1800" dirty="0">
                <a:latin typeface="Arial" charset="0"/>
              </a:rPr>
              <a:t> → </a:t>
            </a:r>
            <a:r>
              <a:rPr lang="sl-SI" sz="1800" dirty="0">
                <a:solidFill>
                  <a:schemeClr val="tx1"/>
                </a:solidFill>
                <a:latin typeface="Arial" charset="0"/>
              </a:rPr>
              <a:t>LHC</a:t>
            </a:r>
          </a:p>
          <a:p>
            <a:pPr>
              <a:lnSpc>
                <a:spcPct val="90000"/>
              </a:lnSpc>
            </a:pPr>
            <a:r>
              <a:rPr lang="sl-SI" sz="1800" dirty="0">
                <a:latin typeface="Arial" charset="0"/>
              </a:rPr>
              <a:t>cel cikel </a:t>
            </a:r>
            <a:r>
              <a:rPr lang="sl-SI" sz="1800" dirty="0" err="1">
                <a:latin typeface="Arial" charset="0"/>
              </a:rPr>
              <a:t>tr</a:t>
            </a:r>
            <a:r>
              <a:rPr lang="en-US" sz="1800" dirty="0">
                <a:latin typeface="Arial" charset="0"/>
              </a:rPr>
              <a:t>a</a:t>
            </a:r>
            <a:r>
              <a:rPr lang="sl-SI" sz="1800" dirty="0">
                <a:latin typeface="Arial" charset="0"/>
              </a:rPr>
              <a:t>ja </a:t>
            </a:r>
            <a:r>
              <a:rPr lang="sl-SI" sz="1800" dirty="0">
                <a:solidFill>
                  <a:schemeClr val="tx1"/>
                </a:solidFill>
                <a:latin typeface="Arial" charset="0"/>
              </a:rPr>
              <a:t>7,5</a:t>
            </a:r>
            <a:r>
              <a:rPr lang="sl-SI" sz="1800" dirty="0">
                <a:latin typeface="Arial" charset="0"/>
              </a:rPr>
              <a:t> (polnjenje) + </a:t>
            </a:r>
            <a:r>
              <a:rPr lang="sl-SI" sz="1800" dirty="0">
                <a:solidFill>
                  <a:schemeClr val="tx1"/>
                </a:solidFill>
                <a:latin typeface="Arial" charset="0"/>
              </a:rPr>
              <a:t>20 min</a:t>
            </a:r>
            <a:r>
              <a:rPr lang="sl-SI" sz="1800" dirty="0">
                <a:latin typeface="Arial" charset="0"/>
              </a:rPr>
              <a:t> (pospeševanje)</a:t>
            </a:r>
          </a:p>
          <a:p>
            <a:pPr>
              <a:lnSpc>
                <a:spcPct val="90000"/>
              </a:lnSpc>
            </a:pPr>
            <a:r>
              <a:rPr lang="sl-SI" sz="1800" dirty="0">
                <a:latin typeface="Arial" charset="0"/>
              </a:rPr>
              <a:t>Za </a:t>
            </a:r>
            <a:r>
              <a:rPr lang="sl-SI" sz="1800" dirty="0" err="1">
                <a:latin typeface="Arial" charset="0"/>
              </a:rPr>
              <a:t>čimvečjo</a:t>
            </a:r>
            <a:r>
              <a:rPr lang="sl-SI" sz="1800" dirty="0">
                <a:latin typeface="Arial" charset="0"/>
              </a:rPr>
              <a:t> efektivno energijo potrebna velika pogostost trkov – svetilnost (</a:t>
            </a:r>
            <a:r>
              <a:rPr lang="sl-SI" sz="1800" dirty="0" err="1">
                <a:latin typeface="Arial" charset="0"/>
              </a:rPr>
              <a:t>luminoznost</a:t>
            </a:r>
            <a:r>
              <a:rPr lang="sl-SI" sz="1800" dirty="0">
                <a:latin typeface="Arial" charset="0"/>
              </a:rPr>
              <a:t>) trkalnika</a:t>
            </a:r>
          </a:p>
          <a:p>
            <a:pPr lvl="1">
              <a:lnSpc>
                <a:spcPct val="90000"/>
              </a:lnSpc>
            </a:pPr>
            <a:r>
              <a:rPr lang="sl-SI" sz="1800" dirty="0">
                <a:solidFill>
                  <a:schemeClr val="tx1"/>
                </a:solidFill>
                <a:latin typeface="Arial" charset="0"/>
              </a:rPr>
              <a:t>2 x 2808</a:t>
            </a:r>
            <a:r>
              <a:rPr lang="sl-SI" sz="1800" dirty="0">
                <a:latin typeface="Arial" charset="0"/>
              </a:rPr>
              <a:t> gruč protonov kroži po LHC v nasprotnih smereh</a:t>
            </a:r>
          </a:p>
          <a:p>
            <a:pPr lvl="1">
              <a:lnSpc>
                <a:spcPct val="90000"/>
              </a:lnSpc>
            </a:pPr>
            <a:r>
              <a:rPr lang="sl-SI" sz="1800" dirty="0">
                <a:latin typeface="Arial" charset="0"/>
              </a:rPr>
              <a:t>Preko </a:t>
            </a:r>
            <a:r>
              <a:rPr lang="sl-SI" sz="1800" dirty="0">
                <a:solidFill>
                  <a:schemeClr val="tx1"/>
                </a:solidFill>
                <a:latin typeface="Arial" charset="0"/>
              </a:rPr>
              <a:t>10</a:t>
            </a:r>
            <a:r>
              <a:rPr lang="sl-SI" sz="1800" baseline="30000" dirty="0">
                <a:solidFill>
                  <a:schemeClr val="tx1"/>
                </a:solidFill>
                <a:latin typeface="Arial" charset="0"/>
              </a:rPr>
              <a:t>11</a:t>
            </a:r>
            <a:r>
              <a:rPr lang="sl-SI" sz="1800" dirty="0">
                <a:latin typeface="Arial" charset="0"/>
              </a:rPr>
              <a:t> protonov v vsaki gruči</a:t>
            </a:r>
          </a:p>
          <a:p>
            <a:pPr lvl="2">
              <a:lnSpc>
                <a:spcPct val="90000"/>
              </a:lnSpc>
              <a:buClr>
                <a:srgbClr val="99FF66"/>
              </a:buClr>
              <a:buFont typeface="Wingdings" pitchFamily="2" charset="2"/>
              <a:buChar char="Ø"/>
            </a:pPr>
            <a:r>
              <a:rPr lang="sl-SI" sz="1600" dirty="0">
                <a:latin typeface="Arial" charset="0"/>
              </a:rPr>
              <a:t>Skupna energija protonov </a:t>
            </a:r>
            <a:r>
              <a:rPr lang="sl-SI" sz="1600" dirty="0">
                <a:solidFill>
                  <a:schemeClr val="tx1"/>
                </a:solidFill>
                <a:latin typeface="Arial" charset="0"/>
              </a:rPr>
              <a:t>724 MJ</a:t>
            </a:r>
            <a:r>
              <a:rPr lang="sl-SI" sz="1600" dirty="0">
                <a:latin typeface="Arial" charset="0"/>
              </a:rPr>
              <a:t> - kot </a:t>
            </a:r>
            <a:r>
              <a:rPr lang="sl-SI" sz="1600" dirty="0" err="1">
                <a:latin typeface="Arial" charset="0"/>
              </a:rPr>
              <a:t>Boeing</a:t>
            </a:r>
            <a:r>
              <a:rPr lang="sl-SI" sz="1600" dirty="0">
                <a:latin typeface="Arial" charset="0"/>
              </a:rPr>
              <a:t> 747 ob pristanku</a:t>
            </a:r>
          </a:p>
          <a:p>
            <a:pPr lvl="1">
              <a:lnSpc>
                <a:spcPct val="90000"/>
              </a:lnSpc>
            </a:pPr>
            <a:r>
              <a:rPr lang="sl-SI" sz="1800" dirty="0">
                <a:latin typeface="Arial" charset="0"/>
                <a:cs typeface="Times New Roman" pitchFamily="18" charset="0"/>
              </a:rPr>
              <a:t>V dveh detektorjih (</a:t>
            </a:r>
            <a:r>
              <a:rPr lang="sl-SI" sz="1800" dirty="0">
                <a:solidFill>
                  <a:schemeClr val="accent1"/>
                </a:solidFill>
                <a:latin typeface="Arial" charset="0"/>
                <a:cs typeface="Times New Roman" pitchFamily="18" charset="0"/>
              </a:rPr>
              <a:t>ATLAS</a:t>
            </a:r>
            <a:r>
              <a:rPr lang="sl-SI" sz="1800" dirty="0">
                <a:latin typeface="Arial" charset="0"/>
                <a:cs typeface="Times New Roman" pitchFamily="18" charset="0"/>
              </a:rPr>
              <a:t>, </a:t>
            </a:r>
            <a:r>
              <a:rPr lang="sl-SI" sz="1800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CMS</a:t>
            </a:r>
            <a:r>
              <a:rPr lang="sl-SI" sz="1800" dirty="0">
                <a:latin typeface="Arial" charset="0"/>
                <a:cs typeface="Times New Roman" pitchFamily="18" charset="0"/>
              </a:rPr>
              <a:t>) </a:t>
            </a:r>
            <a:r>
              <a:rPr lang="sl-SI" sz="1800" dirty="0">
                <a:latin typeface="Arial" charset="0"/>
              </a:rPr>
              <a:t>gruče</a:t>
            </a:r>
            <a:r>
              <a:rPr lang="sl-SI" sz="1800" dirty="0">
                <a:latin typeface="Arial" charset="0"/>
                <a:cs typeface="Times New Roman" pitchFamily="18" charset="0"/>
              </a:rPr>
              <a:t> trkajo stisnjene na premer </a:t>
            </a:r>
            <a:r>
              <a:rPr lang="sl-SI" sz="1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33 </a:t>
            </a:r>
            <a:r>
              <a:rPr lang="el-GR" sz="1800" dirty="0">
                <a:solidFill>
                  <a:schemeClr val="tx1"/>
                </a:solidFill>
                <a:latin typeface="Arial" charset="0"/>
              </a:rPr>
              <a:t>μ</a:t>
            </a:r>
            <a:r>
              <a:rPr lang="sl-SI" sz="1800" dirty="0">
                <a:solidFill>
                  <a:schemeClr val="tx1"/>
                </a:solidFill>
                <a:latin typeface="Arial" charset="0"/>
              </a:rPr>
              <a:t>m</a:t>
            </a:r>
          </a:p>
          <a:p>
            <a:pPr lvl="1">
              <a:lnSpc>
                <a:spcPct val="90000"/>
              </a:lnSpc>
            </a:pPr>
            <a:r>
              <a:rPr lang="sl-SI" sz="1800" dirty="0">
                <a:latin typeface="Arial" charset="0"/>
              </a:rPr>
              <a:t>Čas med dvema trkoma </a:t>
            </a:r>
            <a:r>
              <a:rPr lang="sl-SI" sz="1800" dirty="0">
                <a:solidFill>
                  <a:schemeClr val="tx1"/>
                </a:solidFill>
                <a:latin typeface="Arial" charset="0"/>
              </a:rPr>
              <a:t>25 </a:t>
            </a:r>
            <a:r>
              <a:rPr lang="sl-SI" sz="1800" dirty="0" err="1">
                <a:solidFill>
                  <a:schemeClr val="tx1"/>
                </a:solidFill>
                <a:latin typeface="Arial" charset="0"/>
              </a:rPr>
              <a:t>ns</a:t>
            </a:r>
            <a:endParaRPr lang="el-GR" sz="18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9" name="particle_event_full_ns.avi">
            <a:hlinkClick r:id="" action="ppaction://media"/>
          </p:cNvPr>
          <p:cNvPicPr>
            <a:picLocks noGrp="1" noRot="1" noChangeAspect="1"/>
          </p:cNvPicPr>
          <p:nvPr>
            <p:ph sz="quarter" idx="3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410200" y="2057400"/>
            <a:ext cx="3733800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9BC64E5C-7BD7-4A90-BAC9-C1473FE533D4}" type="slidenum">
              <a:rPr lang="en-US"/>
              <a:pPr/>
              <a:t>17</a:t>
            </a:fld>
            <a:endParaRPr lang="en-US"/>
          </a:p>
        </p:txBody>
      </p:sp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LHC – svetovni projekt</a:t>
            </a:r>
            <a:endParaRPr lang="en-US"/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3048000" cy="4525963"/>
          </a:xfrm>
          <a:noFill/>
          <a:ln/>
        </p:spPr>
        <p:txBody>
          <a:bodyPr/>
          <a:lstStyle/>
          <a:p>
            <a:r>
              <a:rPr lang="sl-SI" sz="2000" dirty="0">
                <a:latin typeface="Arial" charset="0"/>
              </a:rPr>
              <a:t>Pri gradnji trkalnika sodelujejo</a:t>
            </a:r>
          </a:p>
          <a:p>
            <a:pPr lvl="1"/>
            <a:r>
              <a:rPr lang="sl-SI" sz="2000" dirty="0">
                <a:latin typeface="Arial" charset="0"/>
              </a:rPr>
              <a:t>CERN</a:t>
            </a:r>
          </a:p>
          <a:p>
            <a:pPr lvl="1"/>
            <a:r>
              <a:rPr lang="sl-SI" sz="2000" dirty="0">
                <a:latin typeface="Arial" charset="0"/>
              </a:rPr>
              <a:t>Indija</a:t>
            </a:r>
          </a:p>
          <a:p>
            <a:pPr lvl="1"/>
            <a:r>
              <a:rPr lang="sl-SI" sz="2000" dirty="0">
                <a:latin typeface="Arial" charset="0"/>
              </a:rPr>
              <a:t>Japonska</a:t>
            </a:r>
          </a:p>
          <a:p>
            <a:pPr lvl="1"/>
            <a:r>
              <a:rPr lang="sl-SI" sz="2000" dirty="0">
                <a:latin typeface="Arial" charset="0"/>
              </a:rPr>
              <a:t>Kanada</a:t>
            </a:r>
          </a:p>
          <a:p>
            <a:pPr lvl="1"/>
            <a:r>
              <a:rPr lang="sl-SI" sz="2000" dirty="0">
                <a:latin typeface="Arial" charset="0"/>
              </a:rPr>
              <a:t>Rusija</a:t>
            </a:r>
          </a:p>
          <a:p>
            <a:pPr lvl="1"/>
            <a:r>
              <a:rPr lang="sl-SI" sz="2000" dirty="0">
                <a:latin typeface="Arial" charset="0"/>
              </a:rPr>
              <a:t>Združene države Amerike</a:t>
            </a:r>
          </a:p>
          <a:p>
            <a:r>
              <a:rPr lang="sl-SI" sz="2000" dirty="0">
                <a:latin typeface="Arial" charset="0"/>
              </a:rPr>
              <a:t>Gradnja </a:t>
            </a:r>
            <a:r>
              <a:rPr lang="en-US" sz="2000" dirty="0">
                <a:latin typeface="Arial" charset="0"/>
              </a:rPr>
              <a:t>~1</a:t>
            </a:r>
            <a:r>
              <a:rPr lang="sl-SI" sz="2000" dirty="0">
                <a:latin typeface="Arial" charset="0"/>
              </a:rPr>
              <a:t>2</a:t>
            </a:r>
            <a:r>
              <a:rPr lang="en-US" sz="2000" dirty="0">
                <a:latin typeface="Arial" charset="0"/>
              </a:rPr>
              <a:t> let</a:t>
            </a:r>
          </a:p>
          <a:p>
            <a:r>
              <a:rPr lang="en-US" sz="2000" dirty="0" err="1">
                <a:latin typeface="Arial" charset="0"/>
              </a:rPr>
              <a:t>Investicija</a:t>
            </a:r>
            <a:r>
              <a:rPr lang="en-US" sz="2000" dirty="0">
                <a:latin typeface="Arial" charset="0"/>
              </a:rPr>
              <a:t> ~3 </a:t>
            </a:r>
            <a:r>
              <a:rPr lang="en-US" sz="2000" dirty="0" smtClean="0">
                <a:latin typeface="Arial" charset="0"/>
              </a:rPr>
              <a:t>G</a:t>
            </a:r>
            <a:r>
              <a:rPr lang="sl-SI" sz="2000" dirty="0" smtClean="0">
                <a:latin typeface="Arial" charset="0"/>
              </a:rPr>
              <a:t>EUR</a:t>
            </a:r>
            <a:endParaRPr lang="en-US" sz="2000" dirty="0">
              <a:latin typeface="Arial" charset="0"/>
            </a:endParaRPr>
          </a:p>
        </p:txBody>
      </p:sp>
      <p:pic>
        <p:nvPicPr>
          <p:cNvPr id="3399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600200"/>
            <a:ext cx="5943600" cy="445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93FCBB1D-0F36-4A4D-9BD8-3934BC41DAFE}" type="slidenum">
              <a:rPr lang="en-US"/>
              <a:pPr/>
              <a:t>18</a:t>
            </a:fld>
            <a:endParaRPr lang="en-US"/>
          </a:p>
        </p:txBody>
      </p:sp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LHC – kaj nastane pri trkih</a:t>
            </a:r>
            <a:endParaRPr lang="en-US"/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257800" cy="4525963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sl-SI" sz="1200" dirty="0">
                <a:latin typeface="Arial" charset="0"/>
              </a:rPr>
              <a:t>Zaradi strukture protona prevladujejo </a:t>
            </a:r>
            <a:r>
              <a:rPr lang="en-US" sz="1200" dirty="0">
                <a:latin typeface="Arial" charset="0"/>
              </a:rPr>
              <a:t>“</a:t>
            </a:r>
            <a:r>
              <a:rPr lang="sl-SI" sz="1200" dirty="0">
                <a:latin typeface="Arial" charset="0"/>
              </a:rPr>
              <a:t>mehki</a:t>
            </a:r>
            <a:r>
              <a:rPr lang="en-US" sz="1200" dirty="0">
                <a:latin typeface="Arial" charset="0"/>
              </a:rPr>
              <a:t>”</a:t>
            </a:r>
            <a:r>
              <a:rPr lang="sl-SI" sz="1200" dirty="0">
                <a:latin typeface="Arial" charset="0"/>
              </a:rPr>
              <a:t> procesi – protona se le oplazita</a:t>
            </a:r>
          </a:p>
          <a:p>
            <a:pPr lvl="1">
              <a:lnSpc>
                <a:spcPct val="80000"/>
              </a:lnSpc>
            </a:pPr>
            <a:r>
              <a:rPr lang="sl-SI" sz="1200" dirty="0">
                <a:latin typeface="Arial" charset="0"/>
              </a:rPr>
              <a:t>Opis s kvantno </a:t>
            </a:r>
            <a:r>
              <a:rPr lang="sl-SI" sz="1200" dirty="0" err="1">
                <a:latin typeface="Arial" charset="0"/>
              </a:rPr>
              <a:t>kromodinamiko</a:t>
            </a:r>
            <a:r>
              <a:rPr lang="sl-SI" sz="1200" dirty="0">
                <a:latin typeface="Arial" charset="0"/>
              </a:rPr>
              <a:t> – teorijo močne sile</a:t>
            </a:r>
          </a:p>
          <a:p>
            <a:pPr lvl="1">
              <a:lnSpc>
                <a:spcPct val="80000"/>
              </a:lnSpc>
            </a:pPr>
            <a:r>
              <a:rPr lang="sl-SI" sz="1200" dirty="0">
                <a:latin typeface="Arial" charset="0"/>
              </a:rPr>
              <a:t>Velika verjetnost – skupni presek narašča z energijo</a:t>
            </a:r>
          </a:p>
          <a:p>
            <a:pPr lvl="1">
              <a:lnSpc>
                <a:spcPct val="80000"/>
              </a:lnSpc>
            </a:pPr>
            <a:r>
              <a:rPr lang="en-US" sz="1200" dirty="0" err="1">
                <a:latin typeface="Arial" charset="0"/>
              </a:rPr>
              <a:t>pri</a:t>
            </a:r>
            <a:r>
              <a:rPr lang="en-US" sz="1200" dirty="0">
                <a:latin typeface="Arial" charset="0"/>
              </a:rPr>
              <a:t> 14 </a:t>
            </a:r>
            <a:r>
              <a:rPr lang="en-US" sz="1200" dirty="0" err="1">
                <a:latin typeface="Arial" charset="0"/>
              </a:rPr>
              <a:t>TeV</a:t>
            </a:r>
            <a:r>
              <a:rPr lang="en-US" sz="1200" dirty="0">
                <a:latin typeface="Arial" charset="0"/>
              </a:rPr>
              <a:t> </a:t>
            </a:r>
            <a:r>
              <a:rPr lang="el-GR" sz="1200" dirty="0">
                <a:solidFill>
                  <a:schemeClr val="tx1"/>
                </a:solidFill>
                <a:latin typeface="Arial" charset="0"/>
              </a:rPr>
              <a:t>σ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~ 100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mb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= 10</a:t>
            </a:r>
            <a:r>
              <a:rPr lang="en-US" sz="1200" baseline="30000" dirty="0">
                <a:solidFill>
                  <a:schemeClr val="tx1"/>
                </a:solidFill>
                <a:latin typeface="Arial" charset="0"/>
              </a:rPr>
              <a:t>-25 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cm</a:t>
            </a:r>
            <a:r>
              <a:rPr lang="en-US" sz="1200" baseline="30000" dirty="0">
                <a:solidFill>
                  <a:schemeClr val="tx1"/>
                </a:solidFill>
                <a:latin typeface="Arial" charset="0"/>
              </a:rPr>
              <a:t>2</a:t>
            </a:r>
            <a:endParaRPr lang="en-US" sz="1200" dirty="0">
              <a:solidFill>
                <a:schemeClr val="tx1"/>
              </a:solidFill>
              <a:latin typeface="Lucida Calligraphy" pitchFamily="66" charset="0"/>
            </a:endParaRPr>
          </a:p>
          <a:p>
            <a:pPr lvl="1">
              <a:lnSpc>
                <a:spcPct val="80000"/>
              </a:lnSpc>
            </a:pPr>
            <a:r>
              <a:rPr lang="sl-SI" sz="1200" dirty="0" err="1">
                <a:latin typeface="Arial" charset="0"/>
              </a:rPr>
              <a:t>Luminoznost</a:t>
            </a:r>
            <a:r>
              <a:rPr lang="sl-SI" sz="1200" dirty="0">
                <a:latin typeface="Arial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Lucida Calligraphy" pitchFamily="66" charset="0"/>
              </a:rPr>
              <a:t>L ~</a:t>
            </a:r>
            <a:r>
              <a:rPr lang="sl-SI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l-GR" sz="1200" dirty="0">
                <a:solidFill>
                  <a:schemeClr val="tx1"/>
                </a:solidFill>
                <a:latin typeface="Arial" charset="0"/>
              </a:rPr>
              <a:t>ν</a:t>
            </a:r>
            <a:r>
              <a:rPr lang="sl-SI" sz="1200" dirty="0">
                <a:solidFill>
                  <a:schemeClr val="tx1"/>
                </a:solidFill>
                <a:latin typeface="Arial" charset="0"/>
              </a:rPr>
              <a:t>N</a:t>
            </a:r>
            <a:r>
              <a:rPr lang="sl-SI" sz="1200" baseline="30000" dirty="0">
                <a:solidFill>
                  <a:schemeClr val="tx1"/>
                </a:solidFill>
                <a:latin typeface="Arial" charset="0"/>
              </a:rPr>
              <a:t>2</a:t>
            </a:r>
            <a:r>
              <a:rPr lang="sl-SI" sz="1200" dirty="0">
                <a:solidFill>
                  <a:schemeClr val="tx1"/>
                </a:solidFill>
                <a:latin typeface="Arial" charset="0"/>
              </a:rPr>
              <a:t>/(4</a:t>
            </a:r>
            <a:r>
              <a:rPr lang="el-GR" sz="1200" dirty="0">
                <a:solidFill>
                  <a:schemeClr val="tx1"/>
                </a:solidFill>
                <a:latin typeface="Arial" charset="0"/>
              </a:rPr>
              <a:t>π</a:t>
            </a:r>
            <a:r>
              <a:rPr lang="sl-SI" sz="1200" dirty="0">
                <a:solidFill>
                  <a:schemeClr val="tx1"/>
                </a:solidFill>
                <a:latin typeface="Arial" charset="0"/>
              </a:rPr>
              <a:t> r</a:t>
            </a:r>
            <a:r>
              <a:rPr lang="sl-SI" sz="1200" baseline="30000" dirty="0">
                <a:solidFill>
                  <a:schemeClr val="tx1"/>
                </a:solidFill>
                <a:latin typeface="Arial" charset="0"/>
              </a:rPr>
              <a:t>2</a:t>
            </a:r>
            <a:r>
              <a:rPr lang="sl-SI" sz="1200" dirty="0">
                <a:solidFill>
                  <a:schemeClr val="tx1"/>
                </a:solidFill>
                <a:latin typeface="Arial" charset="0"/>
              </a:rPr>
              <a:t>)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~10</a:t>
            </a:r>
            <a:r>
              <a:rPr lang="en-US" sz="1200" baseline="30000" dirty="0">
                <a:solidFill>
                  <a:schemeClr val="tx1"/>
                </a:solidFill>
                <a:latin typeface="Arial" charset="0"/>
              </a:rPr>
              <a:t>34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cm</a:t>
            </a:r>
            <a:r>
              <a:rPr lang="en-US" sz="1200" baseline="30000" dirty="0">
                <a:solidFill>
                  <a:schemeClr val="tx1"/>
                </a:solidFill>
                <a:latin typeface="Arial" charset="0"/>
              </a:rPr>
              <a:t>-2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s</a:t>
            </a:r>
            <a:r>
              <a:rPr lang="en-US" sz="1200" baseline="30000" dirty="0">
                <a:solidFill>
                  <a:schemeClr val="tx1"/>
                </a:solidFill>
                <a:latin typeface="Arial" charset="0"/>
              </a:rPr>
              <a:t>-1</a:t>
            </a:r>
            <a:endParaRPr lang="el-GR" sz="1200" baseline="30000" dirty="0">
              <a:solidFill>
                <a:schemeClr val="tx1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sl-SI" sz="1200" dirty="0">
                <a:latin typeface="Arial" charset="0"/>
              </a:rPr>
              <a:t>Pogostost </a:t>
            </a:r>
            <a:r>
              <a:rPr lang="en-US" sz="1200" dirty="0" err="1">
                <a:latin typeface="Arial" charset="0"/>
              </a:rPr>
              <a:t>trkov</a:t>
            </a:r>
            <a:r>
              <a:rPr lang="en-US" sz="1200" dirty="0">
                <a:latin typeface="Arial" charset="0"/>
              </a:rPr>
              <a:t> </a:t>
            </a:r>
            <a:r>
              <a:rPr lang="sl-SI" sz="1800" dirty="0">
                <a:solidFill>
                  <a:schemeClr val="tx1"/>
                </a:solidFill>
                <a:latin typeface="Arial" charset="0"/>
              </a:rPr>
              <a:t>R = </a:t>
            </a:r>
            <a:r>
              <a:rPr lang="el-GR" sz="1800" dirty="0">
                <a:solidFill>
                  <a:schemeClr val="tx1"/>
                </a:solidFill>
                <a:latin typeface="Arial" charset="0"/>
              </a:rPr>
              <a:t>σ</a:t>
            </a:r>
            <a:r>
              <a:rPr lang="en-US" sz="1800" dirty="0">
                <a:solidFill>
                  <a:schemeClr val="tx1"/>
                </a:solidFill>
                <a:latin typeface="Lucida Calligraphy" pitchFamily="66" charset="0"/>
              </a:rPr>
              <a:t>L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=10</a:t>
            </a:r>
            <a:r>
              <a:rPr lang="en-US" sz="1800" baseline="30000" dirty="0">
                <a:solidFill>
                  <a:schemeClr val="tx1"/>
                </a:solidFill>
                <a:latin typeface="Arial" charset="0"/>
              </a:rPr>
              <a:t>9 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s</a:t>
            </a:r>
            <a:r>
              <a:rPr lang="en-US" sz="1800" baseline="30000" dirty="0">
                <a:solidFill>
                  <a:schemeClr val="tx1"/>
                </a:solidFill>
                <a:latin typeface="Arial" charset="0"/>
              </a:rPr>
              <a:t>-1 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= 1 GHz</a:t>
            </a:r>
          </a:p>
          <a:p>
            <a:pPr lvl="1">
              <a:lnSpc>
                <a:spcPct val="80000"/>
              </a:lnSpc>
            </a:pPr>
            <a:r>
              <a:rPr lang="en-US" sz="1200" dirty="0" err="1">
                <a:latin typeface="Arial" charset="0"/>
              </a:rPr>
              <a:t>Nad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20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trkov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pri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vsakem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prehodu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gru</a:t>
            </a:r>
            <a:r>
              <a:rPr lang="sl-SI" sz="1200" dirty="0">
                <a:latin typeface="Arial" charset="0"/>
              </a:rPr>
              <a:t>č</a:t>
            </a:r>
            <a:r>
              <a:rPr lang="en-US" sz="1200" dirty="0">
                <a:latin typeface="Arial" charset="0"/>
              </a:rPr>
              <a:t> </a:t>
            </a:r>
          </a:p>
          <a:p>
            <a:pPr lvl="1">
              <a:lnSpc>
                <a:spcPct val="80000"/>
              </a:lnSpc>
            </a:pPr>
            <a:endParaRPr lang="en-US" sz="12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1200" dirty="0" err="1">
                <a:latin typeface="Arial" charset="0"/>
              </a:rPr>
              <a:t>Iskani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procesi</a:t>
            </a:r>
            <a:r>
              <a:rPr lang="en-US" sz="1200" dirty="0">
                <a:latin typeface="Arial" charset="0"/>
              </a:rPr>
              <a:t> le </a:t>
            </a:r>
            <a:r>
              <a:rPr lang="en-US" sz="1200" dirty="0" err="1">
                <a:latin typeface="Arial" charset="0"/>
              </a:rPr>
              <a:t>pri</a:t>
            </a:r>
            <a:r>
              <a:rPr lang="en-US" sz="1200" dirty="0">
                <a:latin typeface="Arial" charset="0"/>
              </a:rPr>
              <a:t> “</a:t>
            </a:r>
            <a:r>
              <a:rPr lang="en-US" sz="1200" dirty="0" err="1">
                <a:latin typeface="Arial" charset="0"/>
              </a:rPr>
              <a:t>trdih</a:t>
            </a:r>
            <a:r>
              <a:rPr lang="en-US" sz="1200" dirty="0">
                <a:latin typeface="Arial" charset="0"/>
              </a:rPr>
              <a:t>” </a:t>
            </a:r>
            <a:r>
              <a:rPr lang="en-US" sz="1200" dirty="0" err="1">
                <a:latin typeface="Arial" charset="0"/>
              </a:rPr>
              <a:t>trkih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gluonov</a:t>
            </a:r>
            <a:r>
              <a:rPr lang="en-US" sz="1200" dirty="0">
                <a:latin typeface="Arial" charset="0"/>
              </a:rPr>
              <a:t> in </a:t>
            </a:r>
            <a:r>
              <a:rPr lang="en-US" sz="1200" dirty="0" err="1">
                <a:latin typeface="Arial" charset="0"/>
              </a:rPr>
              <a:t>kvarkov</a:t>
            </a:r>
            <a:r>
              <a:rPr lang="en-US" sz="1200" dirty="0">
                <a:latin typeface="Arial" charset="0"/>
              </a:rPr>
              <a:t> z </a:t>
            </a:r>
            <a:r>
              <a:rPr lang="en-US" sz="1200" dirty="0" err="1">
                <a:latin typeface="Arial" charset="0"/>
              </a:rPr>
              <a:t>velikim</a:t>
            </a:r>
            <a:r>
              <a:rPr lang="en-US" sz="1200" dirty="0">
                <a:latin typeface="Arial" charset="0"/>
              </a:rPr>
              <a:t> dele</a:t>
            </a:r>
            <a:r>
              <a:rPr lang="sl-SI" sz="1200" dirty="0" err="1">
                <a:latin typeface="Arial" charset="0"/>
              </a:rPr>
              <a:t>žem</a:t>
            </a:r>
            <a:r>
              <a:rPr lang="sl-SI" sz="1200" dirty="0">
                <a:latin typeface="Arial" charset="0"/>
              </a:rPr>
              <a:t> energije protona</a:t>
            </a:r>
          </a:p>
          <a:p>
            <a:pPr lvl="1">
              <a:lnSpc>
                <a:spcPct val="80000"/>
              </a:lnSpc>
            </a:pPr>
            <a:r>
              <a:rPr lang="sl-SI" sz="1200" dirty="0">
                <a:latin typeface="Arial" charset="0"/>
              </a:rPr>
              <a:t>Silno redki – tipičen presek </a:t>
            </a:r>
            <a:r>
              <a:rPr lang="sl-SI" sz="1200" dirty="0">
                <a:solidFill>
                  <a:schemeClr val="tx1"/>
                </a:solidFill>
                <a:latin typeface="Arial" charset="0"/>
              </a:rPr>
              <a:t>10</a:t>
            </a:r>
            <a:r>
              <a:rPr lang="sl-SI" sz="1200" baseline="30000" dirty="0">
                <a:solidFill>
                  <a:schemeClr val="tx1"/>
                </a:solidFill>
                <a:latin typeface="Arial" charset="0"/>
              </a:rPr>
              <a:t>-12</a:t>
            </a:r>
            <a:r>
              <a:rPr lang="sl-SI" sz="1200" dirty="0">
                <a:solidFill>
                  <a:schemeClr val="tx1"/>
                </a:solidFill>
                <a:latin typeface="Arial" charset="0"/>
              </a:rPr>
              <a:t> b = </a:t>
            </a:r>
            <a:r>
              <a:rPr lang="sl-SI" sz="1200" dirty="0" err="1">
                <a:solidFill>
                  <a:schemeClr val="tx1"/>
                </a:solidFill>
                <a:latin typeface="Arial" charset="0"/>
              </a:rPr>
              <a:t>pb</a:t>
            </a:r>
            <a:endParaRPr lang="sl-SI" sz="1200" dirty="0">
              <a:solidFill>
                <a:schemeClr val="tx1"/>
              </a:solidFill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sl-SI" sz="1200" dirty="0">
                <a:latin typeface="Arial" charset="0"/>
              </a:rPr>
              <a:t>Zaradi velike </a:t>
            </a:r>
            <a:r>
              <a:rPr lang="sl-SI" sz="1200" dirty="0" err="1">
                <a:latin typeface="Arial" charset="0"/>
              </a:rPr>
              <a:t>luminoznosti</a:t>
            </a:r>
            <a:r>
              <a:rPr lang="sl-SI" sz="1200" dirty="0">
                <a:latin typeface="Arial" charset="0"/>
              </a:rPr>
              <a:t> vseeno nastane na leto </a:t>
            </a:r>
            <a:r>
              <a:rPr lang="sl-SI" sz="1200" dirty="0">
                <a:solidFill>
                  <a:schemeClr val="tx1"/>
                </a:solidFill>
                <a:latin typeface="Arial" charset="0"/>
              </a:rPr>
              <a:t>N = t </a:t>
            </a:r>
            <a:r>
              <a:rPr lang="el-GR" sz="1200" dirty="0">
                <a:solidFill>
                  <a:schemeClr val="tx1"/>
                </a:solidFill>
                <a:latin typeface="Arial" charset="0"/>
              </a:rPr>
              <a:t>σ</a:t>
            </a:r>
            <a:r>
              <a:rPr lang="en-US" sz="1200" dirty="0">
                <a:solidFill>
                  <a:schemeClr val="tx1"/>
                </a:solidFill>
                <a:latin typeface="Lucida Calligraphy" pitchFamily="66" charset="0"/>
              </a:rPr>
              <a:t>L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~ 10</a:t>
            </a:r>
            <a:r>
              <a:rPr lang="en-US" sz="1200" baseline="30000" dirty="0">
                <a:solidFill>
                  <a:schemeClr val="tx1"/>
                </a:solidFill>
                <a:latin typeface="Arial" charset="0"/>
              </a:rPr>
              <a:t>5</a:t>
            </a:r>
            <a:r>
              <a:rPr lang="en-US" sz="1200" dirty="0">
                <a:latin typeface="Arial" charset="0"/>
              </a:rPr>
              <a:t> </a:t>
            </a:r>
            <a:r>
              <a:rPr lang="sl-SI" sz="1200" dirty="0">
                <a:latin typeface="Arial" charset="0"/>
              </a:rPr>
              <a:t>takih dogodkov</a:t>
            </a:r>
          </a:p>
          <a:p>
            <a:pPr lvl="1">
              <a:lnSpc>
                <a:spcPct val="80000"/>
              </a:lnSpc>
            </a:pPr>
            <a:r>
              <a:rPr lang="sl-SI" sz="1200" dirty="0">
                <a:latin typeface="Arial" charset="0"/>
              </a:rPr>
              <a:t>Toda iskani delci razpadajo na mnogo načinov – le nekateri od njih primerni za zaznavo – včasih le </a:t>
            </a:r>
            <a:r>
              <a:rPr lang="en-US" sz="1200" dirty="0">
                <a:latin typeface="Arial" charset="0"/>
              </a:rPr>
              <a:t>~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100/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leto</a:t>
            </a:r>
            <a:endParaRPr lang="en-US" sz="1200" dirty="0">
              <a:solidFill>
                <a:schemeClr val="tx1"/>
              </a:solidFill>
              <a:latin typeface="Arial" charset="0"/>
            </a:endParaRPr>
          </a:p>
          <a:p>
            <a:pPr lvl="1">
              <a:lnSpc>
                <a:spcPct val="80000"/>
              </a:lnSpc>
            </a:pPr>
            <a:endParaRPr lang="en-US" sz="12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1200" dirty="0" err="1">
                <a:latin typeface="Arial" charset="0"/>
              </a:rPr>
              <a:t>Eksperimentalni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izziv</a:t>
            </a:r>
            <a:endParaRPr lang="en-US" sz="1200" dirty="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sl-SI" sz="1200" dirty="0">
                <a:latin typeface="Arial" charset="0"/>
              </a:rPr>
              <a:t>Zaznati in procesirati signale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iz</a:t>
            </a:r>
            <a:r>
              <a:rPr lang="en-US" sz="1200" dirty="0">
                <a:latin typeface="Arial" charset="0"/>
              </a:rPr>
              <a:t> </a:t>
            </a:r>
            <a:r>
              <a:rPr lang="sl-SI" sz="1200" dirty="0" err="1">
                <a:solidFill>
                  <a:schemeClr val="tx1"/>
                </a:solidFill>
                <a:latin typeface="Arial" charset="0"/>
              </a:rPr>
              <a:t>GHz</a:t>
            </a:r>
            <a:r>
              <a:rPr lang="sl-SI" sz="1200" dirty="0">
                <a:latin typeface="Arial" charset="0"/>
              </a:rPr>
              <a:t> dogodkov</a:t>
            </a:r>
          </a:p>
          <a:p>
            <a:pPr lvl="1">
              <a:lnSpc>
                <a:spcPct val="80000"/>
              </a:lnSpc>
            </a:pPr>
            <a:r>
              <a:rPr lang="sl-SI" sz="1200" dirty="0">
                <a:latin typeface="Arial" charset="0"/>
              </a:rPr>
              <a:t>Izluščiti zanimive dogodke iz ozadja</a:t>
            </a:r>
          </a:p>
          <a:p>
            <a:pPr lvl="2">
              <a:lnSpc>
                <a:spcPct val="80000"/>
              </a:lnSpc>
            </a:pPr>
            <a:r>
              <a:rPr lang="sl-SI" sz="1000" dirty="0">
                <a:latin typeface="Arial" charset="0"/>
              </a:rPr>
              <a:t>Sproti – elektronski prožilni sistem </a:t>
            </a:r>
            <a:r>
              <a:rPr lang="sl-SI" sz="1000" dirty="0" err="1">
                <a:latin typeface="Arial" charset="0"/>
              </a:rPr>
              <a:t>GHz</a:t>
            </a:r>
            <a:r>
              <a:rPr lang="sl-SI" sz="1000" dirty="0">
                <a:latin typeface="Arial" charset="0"/>
              </a:rPr>
              <a:t> → </a:t>
            </a:r>
            <a:r>
              <a:rPr lang="en-US" sz="1000" dirty="0" smtClean="0">
                <a:solidFill>
                  <a:schemeClr val="tx1"/>
                </a:solidFill>
                <a:latin typeface="Arial" charset="0"/>
              </a:rPr>
              <a:t>~</a:t>
            </a:r>
            <a:r>
              <a:rPr lang="sl-SI" sz="1000" dirty="0" smtClean="0">
                <a:solidFill>
                  <a:schemeClr val="tx1"/>
                </a:solidFill>
                <a:latin typeface="Arial" charset="0"/>
              </a:rPr>
              <a:t>300 </a:t>
            </a:r>
            <a:r>
              <a:rPr lang="sl-SI" sz="1000" dirty="0" err="1">
                <a:solidFill>
                  <a:schemeClr val="tx1"/>
                </a:solidFill>
                <a:latin typeface="Arial" charset="0"/>
              </a:rPr>
              <a:t>Hz</a:t>
            </a:r>
            <a:endParaRPr lang="sl-SI" sz="1000" dirty="0">
              <a:solidFill>
                <a:schemeClr val="tx1"/>
              </a:solidFill>
              <a:latin typeface="Arial" charset="0"/>
            </a:endParaRPr>
          </a:p>
          <a:p>
            <a:pPr lvl="2">
              <a:lnSpc>
                <a:spcPct val="80000"/>
              </a:lnSpc>
            </a:pPr>
            <a:r>
              <a:rPr lang="en-US" sz="1000" dirty="0">
                <a:latin typeface="Arial" charset="0"/>
              </a:rPr>
              <a:t>A</a:t>
            </a:r>
            <a:r>
              <a:rPr lang="sl-SI" sz="1000" dirty="0" err="1">
                <a:latin typeface="Arial" charset="0"/>
              </a:rPr>
              <a:t>naliz</a:t>
            </a:r>
            <a:r>
              <a:rPr lang="en-US" sz="1000" dirty="0">
                <a:latin typeface="Arial" charset="0"/>
              </a:rPr>
              <a:t>a</a:t>
            </a:r>
            <a:r>
              <a:rPr lang="sl-SI" sz="1000">
                <a:latin typeface="Arial" charset="0"/>
              </a:rPr>
              <a:t> </a:t>
            </a:r>
            <a:r>
              <a:rPr lang="sl-SI" sz="1000" smtClean="0">
                <a:solidFill>
                  <a:schemeClr val="tx1"/>
                </a:solidFill>
                <a:latin typeface="Arial" charset="0"/>
              </a:rPr>
              <a:t>10</a:t>
            </a:r>
            <a:r>
              <a:rPr lang="sl-SI" sz="1000" baseline="30000" smtClean="0">
                <a:solidFill>
                  <a:schemeClr val="tx1"/>
                </a:solidFill>
                <a:latin typeface="Arial" charset="0"/>
              </a:rPr>
              <a:t>9</a:t>
            </a:r>
            <a:r>
              <a:rPr lang="sl-SI" sz="1000" smtClean="0">
                <a:latin typeface="Arial" charset="0"/>
              </a:rPr>
              <a:t> </a:t>
            </a:r>
            <a:r>
              <a:rPr lang="sl-SI" sz="1000" dirty="0">
                <a:latin typeface="Arial" charset="0"/>
              </a:rPr>
              <a:t>dogodkov letno, vsak dogodek </a:t>
            </a:r>
            <a:r>
              <a:rPr lang="en-US" sz="1000" dirty="0">
                <a:solidFill>
                  <a:schemeClr val="tx1"/>
                </a:solidFill>
                <a:latin typeface="Arial" charset="0"/>
              </a:rPr>
              <a:t>~ 100 </a:t>
            </a:r>
            <a:r>
              <a:rPr lang="en-US" sz="1000" dirty="0" err="1">
                <a:solidFill>
                  <a:schemeClr val="tx1"/>
                </a:solidFill>
                <a:latin typeface="Arial" charset="0"/>
              </a:rPr>
              <a:t>MBy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 err="1">
                <a:latin typeface="Arial" charset="0"/>
              </a:rPr>
              <a:t>informacije</a:t>
            </a:r>
            <a:r>
              <a:rPr lang="en-US" sz="1000" dirty="0">
                <a:latin typeface="Arial" charset="0"/>
              </a:rPr>
              <a:t> </a:t>
            </a:r>
            <a:r>
              <a:rPr lang="sl-SI" sz="1000" dirty="0">
                <a:latin typeface="Arial" charset="0"/>
              </a:rPr>
              <a:t>→ </a:t>
            </a:r>
            <a:r>
              <a:rPr lang="sl-SI" sz="1200" dirty="0">
                <a:latin typeface="Arial" charset="0"/>
              </a:rPr>
              <a:t>nekaj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PBy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podatkov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na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leto</a:t>
            </a:r>
            <a:endParaRPr lang="sl-SI" sz="1200" baseline="30000" dirty="0">
              <a:solidFill>
                <a:srgbClr val="FF0000"/>
              </a:solidFill>
              <a:latin typeface="Arial" charset="0"/>
            </a:endParaRPr>
          </a:p>
          <a:p>
            <a:pPr lvl="1">
              <a:lnSpc>
                <a:spcPct val="80000"/>
              </a:lnSpc>
            </a:pPr>
            <a:endParaRPr lang="sl-SI" sz="1600" dirty="0">
              <a:latin typeface="Arial" charset="0"/>
            </a:endParaRPr>
          </a:p>
        </p:txBody>
      </p:sp>
      <p:pic>
        <p:nvPicPr>
          <p:cNvPr id="33383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5163" y="1600200"/>
            <a:ext cx="3398837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3835" name="Text Box 11"/>
          <p:cNvSpPr txBox="1">
            <a:spLocks noChangeArrowheads="1"/>
          </p:cNvSpPr>
          <p:nvPr/>
        </p:nvSpPr>
        <p:spPr bwMode="auto">
          <a:xfrm rot="-2031061">
            <a:off x="-174625" y="2868613"/>
            <a:ext cx="8967788" cy="1066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en-US" sz="8000" dirty="0">
                <a:solidFill>
                  <a:srgbClr val="FF0000"/>
                </a:solidFill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itchFamily="66" charset="0"/>
              </a:rPr>
              <a:t>Iskanje</a:t>
            </a:r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mic Sans MS" pitchFamily="66" charset="0"/>
              </a:rPr>
              <a:t>igle</a:t>
            </a:r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 v </a:t>
            </a:r>
            <a:r>
              <a:rPr lang="en-US" sz="4800" dirty="0" err="1">
                <a:solidFill>
                  <a:srgbClr val="FF0000"/>
                </a:solidFill>
                <a:latin typeface="Comic Sans MS" pitchFamily="66" charset="0"/>
              </a:rPr>
              <a:t>kopici</a:t>
            </a:r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mic Sans MS" pitchFamily="66" charset="0"/>
              </a:rPr>
              <a:t>sena</a:t>
            </a:r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33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35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8" name="Picture 38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7661840" cy="575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19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20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0F8DAB50-7364-4831-B9D6-79DCA835F821}" type="slidenum">
              <a:rPr lang="en-US"/>
              <a:pPr/>
              <a:t>19</a:t>
            </a:fld>
            <a:endParaRPr lang="en-US"/>
          </a:p>
        </p:txBody>
      </p:sp>
      <p:pic>
        <p:nvPicPr>
          <p:cNvPr id="337950" name="Picture 30" descr="atla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BFDFB"/>
              </a:clrFrom>
              <a:clrTo>
                <a:srgbClr val="FBFD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3200400"/>
            <a:ext cx="3724275" cy="2879725"/>
          </a:xfrm>
          <a:prstGeom prst="rect">
            <a:avLst/>
          </a:prstGeom>
          <a:noFill/>
        </p:spPr>
      </p:pic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LHC – </a:t>
            </a:r>
            <a:r>
              <a:rPr lang="en-US"/>
              <a:t>detektorji</a:t>
            </a:r>
          </a:p>
        </p:txBody>
      </p:sp>
      <p:sp>
        <p:nvSpPr>
          <p:cNvPr id="337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77200" cy="1371600"/>
          </a:xfrm>
          <a:noFill/>
          <a:ln/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000" dirty="0" err="1">
                <a:latin typeface="Arial" charset="0"/>
              </a:rPr>
              <a:t>Dva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vsestranska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gigantska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detektorja</a:t>
            </a:r>
            <a:endParaRPr lang="en-US" sz="2000" dirty="0">
              <a:latin typeface="Arial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chemeClr val="accent1"/>
                </a:solidFill>
                <a:latin typeface="Arial" charset="0"/>
              </a:rPr>
              <a:t>A</a:t>
            </a:r>
            <a:r>
              <a:rPr lang="en-US" sz="2000" dirty="0">
                <a:solidFill>
                  <a:srgbClr val="FFCCCC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Arial" charset="0"/>
              </a:rPr>
              <a:t>T</a:t>
            </a:r>
            <a:r>
              <a:rPr lang="en-US" sz="2000" dirty="0" err="1">
                <a:solidFill>
                  <a:srgbClr val="FFCCCC"/>
                </a:solidFill>
                <a:latin typeface="Arial" charset="0"/>
              </a:rPr>
              <a:t>oroidal</a:t>
            </a:r>
            <a:r>
              <a:rPr lang="en-US" sz="2000" dirty="0">
                <a:solidFill>
                  <a:srgbClr val="FFCCCC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chemeClr val="accent1"/>
                </a:solidFill>
                <a:latin typeface="Arial" charset="0"/>
              </a:rPr>
              <a:t>L</a:t>
            </a:r>
            <a:r>
              <a:rPr lang="en-US" sz="2000" dirty="0">
                <a:solidFill>
                  <a:srgbClr val="FFCCCC"/>
                </a:solidFill>
                <a:latin typeface="Arial" charset="0"/>
              </a:rPr>
              <a:t>HC </a:t>
            </a:r>
            <a:r>
              <a:rPr lang="en-US" sz="2000" dirty="0" err="1">
                <a:solidFill>
                  <a:schemeClr val="accent1"/>
                </a:solidFill>
                <a:latin typeface="Arial" charset="0"/>
              </a:rPr>
              <a:t>A</a:t>
            </a:r>
            <a:r>
              <a:rPr lang="en-US" sz="2000" dirty="0" err="1">
                <a:solidFill>
                  <a:srgbClr val="FFCCCC"/>
                </a:solidFill>
                <a:latin typeface="Arial" charset="0"/>
              </a:rPr>
              <a:t>pparatu</a:t>
            </a:r>
            <a:r>
              <a:rPr lang="en-US" sz="2000" dirty="0" err="1">
                <a:solidFill>
                  <a:schemeClr val="accent1"/>
                </a:solidFill>
                <a:latin typeface="Arial" charset="0"/>
              </a:rPr>
              <a:t>S</a:t>
            </a:r>
            <a:r>
              <a:rPr lang="en-US" sz="2000" dirty="0">
                <a:solidFill>
                  <a:srgbClr val="FFCCCC"/>
                </a:solidFill>
                <a:latin typeface="Arial" charset="0"/>
              </a:rPr>
              <a:t>     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C</a:t>
            </a:r>
            <a:r>
              <a:rPr lang="en-US" sz="2000" dirty="0">
                <a:solidFill>
                  <a:srgbClr val="FFCCCC"/>
                </a:solidFill>
                <a:latin typeface="Arial" charset="0"/>
              </a:rPr>
              <a:t>ompact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sz="2000" dirty="0" err="1">
                <a:solidFill>
                  <a:srgbClr val="FFCCCC"/>
                </a:solidFill>
                <a:latin typeface="Arial" charset="0"/>
              </a:rPr>
              <a:t>uon</a:t>
            </a:r>
            <a:r>
              <a:rPr lang="en-US" sz="2000" dirty="0">
                <a:solidFill>
                  <a:srgbClr val="FFCCCC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S</a:t>
            </a:r>
            <a:r>
              <a:rPr lang="en-US" sz="2000" dirty="0">
                <a:solidFill>
                  <a:srgbClr val="FFCCCC"/>
                </a:solidFill>
                <a:latin typeface="Arial" charset="0"/>
              </a:rPr>
              <a:t>pectrometer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sz="2000" dirty="0">
              <a:latin typeface="Arial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000" dirty="0">
                <a:latin typeface="Arial" charset="0"/>
              </a:rPr>
              <a:t> </a:t>
            </a:r>
            <a:endParaRPr lang="sl-SI" sz="2000" dirty="0">
              <a:latin typeface="Arial" charset="0"/>
            </a:endParaRPr>
          </a:p>
        </p:txBody>
      </p:sp>
      <p:pic>
        <p:nvPicPr>
          <p:cNvPr id="3379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0"/>
            <a:ext cx="1023938" cy="1219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379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05750" y="1524000"/>
            <a:ext cx="1238250" cy="1233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37945" name="Line 25"/>
          <p:cNvSpPr>
            <a:spLocks noChangeShapeType="1"/>
          </p:cNvSpPr>
          <p:nvPr/>
        </p:nvSpPr>
        <p:spPr bwMode="auto">
          <a:xfrm>
            <a:off x="609600" y="5943600"/>
            <a:ext cx="2895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37946" name="Text Box 26"/>
          <p:cNvSpPr txBox="1">
            <a:spLocks noChangeArrowheads="1"/>
          </p:cNvSpPr>
          <p:nvPr/>
        </p:nvSpPr>
        <p:spPr bwMode="auto">
          <a:xfrm>
            <a:off x="1752600" y="5943600"/>
            <a:ext cx="6159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Comic Sans MS" pitchFamily="66" charset="0"/>
              </a:rPr>
              <a:t>44 m</a:t>
            </a:r>
            <a:endParaRPr lang="en-GB" sz="1400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37947" name="Line 27"/>
          <p:cNvSpPr>
            <a:spLocks noChangeShapeType="1"/>
          </p:cNvSpPr>
          <p:nvPr/>
        </p:nvSpPr>
        <p:spPr bwMode="auto">
          <a:xfrm>
            <a:off x="4038600" y="3962400"/>
            <a:ext cx="0" cy="1828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37949" name="Text Box 29"/>
          <p:cNvSpPr txBox="1">
            <a:spLocks noChangeArrowheads="1"/>
          </p:cNvSpPr>
          <p:nvPr/>
        </p:nvSpPr>
        <p:spPr bwMode="auto">
          <a:xfrm rot="16200000">
            <a:off x="3883025" y="4727575"/>
            <a:ext cx="6159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Comic Sans MS" pitchFamily="66" charset="0"/>
              </a:rPr>
              <a:t>22 m</a:t>
            </a:r>
            <a:endParaRPr lang="en-GB" sz="1400" b="1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37951" name="Picture 31" descr="CM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9475" y="3048000"/>
            <a:ext cx="4454525" cy="2757488"/>
          </a:xfrm>
          <a:prstGeom prst="rect">
            <a:avLst/>
          </a:prstGeom>
          <a:noFill/>
        </p:spPr>
      </p:pic>
      <p:sp>
        <p:nvSpPr>
          <p:cNvPr id="337952" name="Text Box 32"/>
          <p:cNvSpPr txBox="1">
            <a:spLocks noChangeArrowheads="1"/>
          </p:cNvSpPr>
          <p:nvPr/>
        </p:nvSpPr>
        <p:spPr bwMode="auto">
          <a:xfrm rot="16200000">
            <a:off x="8683625" y="4575175"/>
            <a:ext cx="6159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Comic Sans MS" pitchFamily="66" charset="0"/>
              </a:rPr>
              <a:t>15 m</a:t>
            </a:r>
            <a:endParaRPr lang="en-GB" sz="1400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37953" name="Line 33"/>
          <p:cNvSpPr>
            <a:spLocks noChangeShapeType="1"/>
          </p:cNvSpPr>
          <p:nvPr/>
        </p:nvSpPr>
        <p:spPr bwMode="auto">
          <a:xfrm>
            <a:off x="8763000" y="4343400"/>
            <a:ext cx="0" cy="1219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37954" name="Text Box 34"/>
          <p:cNvSpPr txBox="1">
            <a:spLocks noChangeArrowheads="1"/>
          </p:cNvSpPr>
          <p:nvPr/>
        </p:nvSpPr>
        <p:spPr bwMode="auto">
          <a:xfrm>
            <a:off x="6172200" y="5867400"/>
            <a:ext cx="6159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Comic Sans MS" pitchFamily="66" charset="0"/>
              </a:rPr>
              <a:t>22 m</a:t>
            </a:r>
            <a:endParaRPr lang="en-GB" sz="1400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37955" name="Line 35"/>
          <p:cNvSpPr>
            <a:spLocks noChangeShapeType="1"/>
          </p:cNvSpPr>
          <p:nvPr/>
        </p:nvSpPr>
        <p:spPr bwMode="auto">
          <a:xfrm>
            <a:off x="5257800" y="5791200"/>
            <a:ext cx="1981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37956" name="Text Box 36"/>
          <p:cNvSpPr txBox="1">
            <a:spLocks noChangeArrowheads="1"/>
          </p:cNvSpPr>
          <p:nvPr/>
        </p:nvSpPr>
        <p:spPr bwMode="auto">
          <a:xfrm>
            <a:off x="2895600" y="3200400"/>
            <a:ext cx="1417638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Comic Sans MS" pitchFamily="66" charset="0"/>
              </a:rPr>
              <a:t>m = 7 000 t</a:t>
            </a:r>
            <a:endParaRPr lang="en-GB">
              <a:latin typeface="Comic Sans MS" pitchFamily="66" charset="0"/>
            </a:endParaRPr>
          </a:p>
        </p:txBody>
      </p:sp>
      <p:sp>
        <p:nvSpPr>
          <p:cNvPr id="337957" name="Text Box 37"/>
          <p:cNvSpPr txBox="1">
            <a:spLocks noChangeArrowheads="1"/>
          </p:cNvSpPr>
          <p:nvPr/>
        </p:nvSpPr>
        <p:spPr bwMode="auto">
          <a:xfrm>
            <a:off x="7620000" y="3200400"/>
            <a:ext cx="152082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Comic Sans MS" pitchFamily="66" charset="0"/>
              </a:rPr>
              <a:t>m = 14 500 t</a:t>
            </a:r>
            <a:endParaRPr lang="en-GB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7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F98D9A54-D012-4D39-8D35-23EFB2633097}" type="slidenum">
              <a:rPr lang="en-US"/>
              <a:pPr/>
              <a:t>2</a:t>
            </a:fld>
            <a:endParaRPr lang="en-US"/>
          </a:p>
        </p:txBody>
      </p:sp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Kratka zgodovina Vesolja</a:t>
            </a:r>
          </a:p>
        </p:txBody>
      </p:sp>
      <p:pic>
        <p:nvPicPr>
          <p:cNvPr id="386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47800"/>
            <a:ext cx="6629400" cy="4759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86054" name="Text Box 6"/>
          <p:cNvSpPr txBox="1">
            <a:spLocks noChangeArrowheads="1"/>
          </p:cNvSpPr>
          <p:nvPr/>
        </p:nvSpPr>
        <p:spPr bwMode="auto">
          <a:xfrm>
            <a:off x="6851650" y="4495800"/>
            <a:ext cx="2292350" cy="1465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sl-SI">
                <a:solidFill>
                  <a:schemeClr val="folHlink"/>
                </a:solidFill>
              </a:rPr>
              <a:t>Ogromen napredek pri razumevanju razvoja Vesolja, a še vedno obilica odprtih vprašanj !</a:t>
            </a:r>
            <a:endParaRPr lang="en-GB">
              <a:solidFill>
                <a:schemeClr val="folHlink"/>
              </a:solidFill>
            </a:endParaRPr>
          </a:p>
        </p:txBody>
      </p:sp>
      <p:pic>
        <p:nvPicPr>
          <p:cNvPr id="386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2675" y="1752600"/>
            <a:ext cx="2981325" cy="2322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86056" name="Text Box 8"/>
          <p:cNvSpPr txBox="1">
            <a:spLocks noChangeArrowheads="1"/>
          </p:cNvSpPr>
          <p:nvPr/>
        </p:nvSpPr>
        <p:spPr bwMode="auto">
          <a:xfrm>
            <a:off x="6400800" y="1905000"/>
            <a:ext cx="692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l-SI"/>
              <a:t>1880</a:t>
            </a:r>
            <a:endParaRPr lang="en-GB"/>
          </a:p>
        </p:txBody>
      </p:sp>
      <p:sp>
        <p:nvSpPr>
          <p:cNvPr id="386057" name="Text Box 9"/>
          <p:cNvSpPr txBox="1">
            <a:spLocks noChangeArrowheads="1"/>
          </p:cNvSpPr>
          <p:nvPr/>
        </p:nvSpPr>
        <p:spPr bwMode="auto">
          <a:xfrm>
            <a:off x="5886450" y="5715000"/>
            <a:ext cx="8064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l-SI"/>
              <a:t>danes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6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6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A7FF7C84-AF81-4204-BBFB-214ED2106882}" type="slidenum">
              <a:rPr lang="en-US"/>
              <a:pPr/>
              <a:t>20</a:t>
            </a:fld>
            <a:endParaRPr lang="en-US"/>
          </a:p>
        </p:txBody>
      </p:sp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Kaj zaznamo v detektorjih</a:t>
            </a:r>
            <a:r>
              <a:rPr lang="sl-SI"/>
              <a:t> </a:t>
            </a:r>
            <a:r>
              <a:rPr lang="en-US"/>
              <a:t>?</a:t>
            </a:r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00200"/>
            <a:ext cx="6248400" cy="47244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600">
                <a:latin typeface="Arial" charset="0"/>
              </a:rPr>
              <a:t>Nastali delci razpadejo v kvarke, gluone</a:t>
            </a:r>
            <a:r>
              <a:rPr lang="sl-SI" sz="1600">
                <a:latin typeface="Arial" charset="0"/>
              </a:rPr>
              <a:t>,</a:t>
            </a:r>
            <a:r>
              <a:rPr lang="en-US" sz="1600">
                <a:latin typeface="Arial" charset="0"/>
              </a:rPr>
              <a:t> leptone in fotone</a:t>
            </a:r>
            <a:endParaRPr lang="sl-SI" sz="1600">
              <a:latin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sz="1600">
                <a:latin typeface="Arial" charset="0"/>
              </a:rPr>
              <a:t>Kvarki </a:t>
            </a:r>
            <a:r>
              <a:rPr lang="sl-SI" sz="1600">
                <a:latin typeface="Arial" charset="0"/>
              </a:rPr>
              <a:t>in gluoni </a:t>
            </a:r>
            <a:r>
              <a:rPr lang="en-US" sz="1600">
                <a:latin typeface="Arial" charset="0"/>
              </a:rPr>
              <a:t>se v procesu hadronizacije oble</a:t>
            </a:r>
            <a:r>
              <a:rPr lang="sl-SI" sz="1600">
                <a:latin typeface="Arial" charset="0"/>
              </a:rPr>
              <a:t>čejo v hadrone, nekateri od teh razpadejo - dobimo pljusk (jet) hadronov, predvsem pionov, iz razpadov težjih kvarkov pa včasih tudi hitre leptone</a:t>
            </a:r>
          </a:p>
          <a:p>
            <a:pPr lvl="1">
              <a:lnSpc>
                <a:spcPct val="90000"/>
              </a:lnSpc>
            </a:pPr>
            <a:r>
              <a:rPr lang="sl-SI" sz="1600">
                <a:latin typeface="Arial" charset="0"/>
              </a:rPr>
              <a:t>Leptona elektron in mion (2.2 </a:t>
            </a:r>
            <a:r>
              <a:rPr lang="el-GR" sz="1600">
                <a:latin typeface="Arial" charset="0"/>
              </a:rPr>
              <a:t>μ</a:t>
            </a:r>
            <a:r>
              <a:rPr lang="sl-SI" sz="1600">
                <a:latin typeface="Arial" charset="0"/>
              </a:rPr>
              <a:t>s) sta za detekcijo stabilna delca, lepton tau hitro (</a:t>
            </a:r>
            <a:r>
              <a:rPr lang="en-US" sz="1600">
                <a:latin typeface="Arial" charset="0"/>
              </a:rPr>
              <a:t>~</a:t>
            </a:r>
            <a:r>
              <a:rPr lang="sl-SI" sz="1600">
                <a:latin typeface="Arial" charset="0"/>
              </a:rPr>
              <a:t>ps</a:t>
            </a:r>
            <a:r>
              <a:rPr lang="en-US" sz="1600">
                <a:latin typeface="Arial" charset="0"/>
              </a:rPr>
              <a:t>) </a:t>
            </a:r>
            <a:r>
              <a:rPr lang="sl-SI" sz="1600">
                <a:latin typeface="Arial" charset="0"/>
              </a:rPr>
              <a:t>ra</a:t>
            </a:r>
            <a:r>
              <a:rPr lang="en-US" sz="1600">
                <a:latin typeface="Arial" charset="0"/>
              </a:rPr>
              <a:t>z</a:t>
            </a:r>
            <a:r>
              <a:rPr lang="sl-SI" sz="1600">
                <a:latin typeface="Arial" charset="0"/>
              </a:rPr>
              <a:t>pade </a:t>
            </a:r>
            <a:r>
              <a:rPr lang="en-US" sz="1600">
                <a:latin typeface="Arial" charset="0"/>
              </a:rPr>
              <a:t>v</a:t>
            </a:r>
            <a:r>
              <a:rPr lang="sl-SI" sz="1600">
                <a:latin typeface="Arial" charset="0"/>
              </a:rPr>
              <a:t> lažja leptona in/ali</a:t>
            </a:r>
            <a:r>
              <a:rPr lang="en-US" sz="1600">
                <a:latin typeface="Arial" charset="0"/>
              </a:rPr>
              <a:t> ve</a:t>
            </a:r>
            <a:r>
              <a:rPr lang="sl-SI" sz="1600">
                <a:latin typeface="Arial" charset="0"/>
              </a:rPr>
              <a:t>č pionov, pri vseh pretvorbah med generacijami leptonov nastajajo dodatni pari nevtrinov, nevtrini uidejo nemoteni iz detektorja </a:t>
            </a:r>
          </a:p>
          <a:p>
            <a:pPr>
              <a:lnSpc>
                <a:spcPct val="90000"/>
              </a:lnSpc>
            </a:pPr>
            <a:r>
              <a:rPr lang="sl-SI" sz="1600">
                <a:latin typeface="Arial" charset="0"/>
              </a:rPr>
              <a:t>V detektor torej priletijo</a:t>
            </a:r>
          </a:p>
          <a:p>
            <a:pPr lvl="1">
              <a:lnSpc>
                <a:spcPct val="90000"/>
              </a:lnSpc>
            </a:pPr>
            <a:r>
              <a:rPr lang="en-US" sz="1600">
                <a:latin typeface="Arial" charset="0"/>
              </a:rPr>
              <a:t>Pljuski d</a:t>
            </a:r>
            <a:r>
              <a:rPr lang="sl-SI" sz="1600">
                <a:latin typeface="Arial" charset="0"/>
              </a:rPr>
              <a:t>olgoživi</a:t>
            </a:r>
            <a:r>
              <a:rPr lang="en-US" sz="1600">
                <a:latin typeface="Arial" charset="0"/>
              </a:rPr>
              <a:t>h</a:t>
            </a:r>
            <a:r>
              <a:rPr lang="sl-SI" sz="1600">
                <a:latin typeface="Arial" charset="0"/>
              </a:rPr>
              <a:t> hadron</a:t>
            </a:r>
            <a:r>
              <a:rPr lang="en-US" sz="1600">
                <a:latin typeface="Arial" charset="0"/>
              </a:rPr>
              <a:t>ov</a:t>
            </a:r>
            <a:r>
              <a:rPr lang="sl-SI" sz="1600">
                <a:latin typeface="Arial" charset="0"/>
              </a:rPr>
              <a:t> (v glavnem pioni, pa tudi kaoni, protoni, nevtroni) </a:t>
            </a:r>
          </a:p>
          <a:p>
            <a:pPr lvl="1">
              <a:lnSpc>
                <a:spcPct val="90000"/>
              </a:lnSpc>
            </a:pPr>
            <a:r>
              <a:rPr lang="sl-SI" sz="1600">
                <a:latin typeface="Arial" charset="0"/>
              </a:rPr>
              <a:t>Elektroni in fotoni</a:t>
            </a:r>
          </a:p>
          <a:p>
            <a:pPr lvl="1">
              <a:lnSpc>
                <a:spcPct val="90000"/>
              </a:lnSpc>
            </a:pPr>
            <a:r>
              <a:rPr lang="sl-SI" sz="1600">
                <a:latin typeface="Arial" charset="0"/>
              </a:rPr>
              <a:t>Mioni</a:t>
            </a:r>
          </a:p>
          <a:p>
            <a:pPr lvl="1">
              <a:lnSpc>
                <a:spcPct val="90000"/>
              </a:lnSpc>
            </a:pPr>
            <a:r>
              <a:rPr lang="sl-SI" sz="1600">
                <a:latin typeface="Arial" charset="0"/>
              </a:rPr>
              <a:t>Nevtrini</a:t>
            </a:r>
            <a:endParaRPr lang="en-US" sz="160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sl-SI" sz="1600">
                <a:latin typeface="Arial" charset="0"/>
              </a:rPr>
              <a:t>Po v</a:t>
            </a:r>
            <a:r>
              <a:rPr lang="en-US" sz="1600">
                <a:latin typeface="Arial" charset="0"/>
              </a:rPr>
              <a:t>sak</a:t>
            </a:r>
            <a:r>
              <a:rPr lang="sl-SI" sz="1600">
                <a:latin typeface="Arial" charset="0"/>
              </a:rPr>
              <a:t>em</a:t>
            </a:r>
            <a:r>
              <a:rPr lang="en-US" sz="1600">
                <a:latin typeface="Arial" charset="0"/>
              </a:rPr>
              <a:t> trk</a:t>
            </a:r>
            <a:r>
              <a:rPr lang="sl-SI" sz="1600">
                <a:latin typeface="Arial" charset="0"/>
              </a:rPr>
              <a:t>u</a:t>
            </a:r>
            <a:r>
              <a:rPr lang="en-US" sz="1600">
                <a:latin typeface="Arial" charset="0"/>
              </a:rPr>
              <a:t> gru</a:t>
            </a:r>
            <a:r>
              <a:rPr lang="sl-SI" sz="1600">
                <a:latin typeface="Arial" charset="0"/>
              </a:rPr>
              <a:t>č prileti v detektor povprečno </a:t>
            </a:r>
            <a:r>
              <a:rPr lang="sl-SI" sz="1600">
                <a:solidFill>
                  <a:schemeClr val="tx1"/>
                </a:solidFill>
                <a:latin typeface="Arial" charset="0"/>
              </a:rPr>
              <a:t>1500</a:t>
            </a:r>
            <a:r>
              <a:rPr lang="sl-SI" sz="1600">
                <a:latin typeface="Arial" charset="0"/>
              </a:rPr>
              <a:t> delcev iz 23 individualnih trkov, </a:t>
            </a:r>
            <a:r>
              <a:rPr lang="sl-SI" sz="1600">
                <a:solidFill>
                  <a:schemeClr val="tx1"/>
                </a:solidFill>
                <a:latin typeface="Arial" charset="0"/>
              </a:rPr>
              <a:t>60 milijard</a:t>
            </a:r>
            <a:r>
              <a:rPr lang="sl-SI" sz="1600">
                <a:latin typeface="Arial" charset="0"/>
              </a:rPr>
              <a:t> delcev vsako sekundo</a:t>
            </a:r>
          </a:p>
          <a:p>
            <a:pPr lvl="1">
              <a:lnSpc>
                <a:spcPct val="90000"/>
              </a:lnSpc>
            </a:pPr>
            <a:endParaRPr lang="sl-SI" sz="1600">
              <a:latin typeface="Arial" charset="0"/>
            </a:endParaRPr>
          </a:p>
        </p:txBody>
      </p:sp>
      <p:grpSp>
        <p:nvGrpSpPr>
          <p:cNvPr id="2" name="Group 101"/>
          <p:cNvGrpSpPr>
            <a:grpSpLocks/>
          </p:cNvGrpSpPr>
          <p:nvPr/>
        </p:nvGrpSpPr>
        <p:grpSpPr bwMode="auto">
          <a:xfrm>
            <a:off x="4321175" y="2362200"/>
            <a:ext cx="4822825" cy="3182938"/>
            <a:chOff x="2098" y="1571"/>
            <a:chExt cx="3038" cy="2005"/>
          </a:xfrm>
        </p:grpSpPr>
        <p:sp>
          <p:nvSpPr>
            <p:cNvPr id="329772" name="Line 44"/>
            <p:cNvSpPr>
              <a:spLocks noChangeShapeType="1"/>
            </p:cNvSpPr>
            <p:nvPr/>
          </p:nvSpPr>
          <p:spPr bwMode="auto">
            <a:xfrm flipH="1" flipV="1">
              <a:off x="3999" y="2816"/>
              <a:ext cx="861" cy="679"/>
            </a:xfrm>
            <a:prstGeom prst="lin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sl-SI"/>
            </a:p>
          </p:txBody>
        </p:sp>
        <p:sp>
          <p:nvSpPr>
            <p:cNvPr id="329773" name="AutoShape 45"/>
            <p:cNvSpPr>
              <a:spLocks noChangeArrowheads="1"/>
            </p:cNvSpPr>
            <p:nvPr/>
          </p:nvSpPr>
          <p:spPr bwMode="auto">
            <a:xfrm>
              <a:off x="3724" y="2566"/>
              <a:ext cx="269" cy="315"/>
            </a:xfrm>
            <a:prstGeom prst="irregularSeal1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774" name="Oval 46"/>
            <p:cNvSpPr>
              <a:spLocks noChangeArrowheads="1"/>
            </p:cNvSpPr>
            <p:nvPr/>
          </p:nvSpPr>
          <p:spPr bwMode="auto">
            <a:xfrm>
              <a:off x="2098" y="1571"/>
              <a:ext cx="3038" cy="1160"/>
            </a:xfrm>
            <a:prstGeom prst="ellips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775" name="Oval 47"/>
            <p:cNvSpPr>
              <a:spLocks noChangeArrowheads="1"/>
            </p:cNvSpPr>
            <p:nvPr/>
          </p:nvSpPr>
          <p:spPr bwMode="auto">
            <a:xfrm>
              <a:off x="3377" y="2610"/>
              <a:ext cx="56" cy="5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776" name="Oval 48"/>
            <p:cNvSpPr>
              <a:spLocks noChangeArrowheads="1"/>
            </p:cNvSpPr>
            <p:nvPr/>
          </p:nvSpPr>
          <p:spPr bwMode="auto">
            <a:xfrm>
              <a:off x="3363" y="2675"/>
              <a:ext cx="56" cy="5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777" name="Oval 49"/>
            <p:cNvSpPr>
              <a:spLocks noChangeArrowheads="1"/>
            </p:cNvSpPr>
            <p:nvPr/>
          </p:nvSpPr>
          <p:spPr bwMode="auto">
            <a:xfrm>
              <a:off x="3443" y="2660"/>
              <a:ext cx="56" cy="5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778" name="Oval 50"/>
            <p:cNvSpPr>
              <a:spLocks noChangeArrowheads="1"/>
            </p:cNvSpPr>
            <p:nvPr/>
          </p:nvSpPr>
          <p:spPr bwMode="auto">
            <a:xfrm>
              <a:off x="3492" y="2597"/>
              <a:ext cx="56" cy="5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779" name="Oval 51"/>
            <p:cNvSpPr>
              <a:spLocks noChangeArrowheads="1"/>
            </p:cNvSpPr>
            <p:nvPr/>
          </p:nvSpPr>
          <p:spPr bwMode="auto">
            <a:xfrm>
              <a:off x="3453" y="2718"/>
              <a:ext cx="56" cy="5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780" name="Oval 52"/>
            <p:cNvSpPr>
              <a:spLocks noChangeArrowheads="1"/>
            </p:cNvSpPr>
            <p:nvPr/>
          </p:nvSpPr>
          <p:spPr bwMode="auto">
            <a:xfrm>
              <a:off x="3518" y="2679"/>
              <a:ext cx="56" cy="5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781" name="Oval 53"/>
            <p:cNvSpPr>
              <a:spLocks noChangeArrowheads="1"/>
            </p:cNvSpPr>
            <p:nvPr/>
          </p:nvSpPr>
          <p:spPr bwMode="auto">
            <a:xfrm>
              <a:off x="3519" y="2744"/>
              <a:ext cx="56" cy="5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782" name="Oval 54"/>
            <p:cNvSpPr>
              <a:spLocks noChangeArrowheads="1"/>
            </p:cNvSpPr>
            <p:nvPr/>
          </p:nvSpPr>
          <p:spPr bwMode="auto">
            <a:xfrm>
              <a:off x="3552" y="2625"/>
              <a:ext cx="56" cy="5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783" name="Oval 55"/>
            <p:cNvSpPr>
              <a:spLocks noChangeArrowheads="1"/>
            </p:cNvSpPr>
            <p:nvPr/>
          </p:nvSpPr>
          <p:spPr bwMode="auto">
            <a:xfrm>
              <a:off x="3476" y="2788"/>
              <a:ext cx="56" cy="5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784" name="Oval 56"/>
            <p:cNvSpPr>
              <a:spLocks noChangeArrowheads="1"/>
            </p:cNvSpPr>
            <p:nvPr/>
          </p:nvSpPr>
          <p:spPr bwMode="auto">
            <a:xfrm>
              <a:off x="3384" y="2727"/>
              <a:ext cx="56" cy="5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785" name="Oval 57"/>
            <p:cNvSpPr>
              <a:spLocks noChangeArrowheads="1"/>
            </p:cNvSpPr>
            <p:nvPr/>
          </p:nvSpPr>
          <p:spPr bwMode="auto">
            <a:xfrm>
              <a:off x="3398" y="2790"/>
              <a:ext cx="56" cy="5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786" name="Oval 58"/>
            <p:cNvSpPr>
              <a:spLocks noChangeArrowheads="1"/>
            </p:cNvSpPr>
            <p:nvPr/>
          </p:nvSpPr>
          <p:spPr bwMode="auto">
            <a:xfrm>
              <a:off x="4122" y="2595"/>
              <a:ext cx="56" cy="5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787" name="Oval 59"/>
            <p:cNvSpPr>
              <a:spLocks noChangeArrowheads="1"/>
            </p:cNvSpPr>
            <p:nvPr/>
          </p:nvSpPr>
          <p:spPr bwMode="auto">
            <a:xfrm>
              <a:off x="4108" y="2660"/>
              <a:ext cx="56" cy="5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788" name="Oval 60"/>
            <p:cNvSpPr>
              <a:spLocks noChangeArrowheads="1"/>
            </p:cNvSpPr>
            <p:nvPr/>
          </p:nvSpPr>
          <p:spPr bwMode="auto">
            <a:xfrm>
              <a:off x="4188" y="2645"/>
              <a:ext cx="56" cy="5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789" name="Oval 61"/>
            <p:cNvSpPr>
              <a:spLocks noChangeArrowheads="1"/>
            </p:cNvSpPr>
            <p:nvPr/>
          </p:nvSpPr>
          <p:spPr bwMode="auto">
            <a:xfrm>
              <a:off x="4237" y="2582"/>
              <a:ext cx="56" cy="5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790" name="Oval 62"/>
            <p:cNvSpPr>
              <a:spLocks noChangeArrowheads="1"/>
            </p:cNvSpPr>
            <p:nvPr/>
          </p:nvSpPr>
          <p:spPr bwMode="auto">
            <a:xfrm>
              <a:off x="4198" y="2703"/>
              <a:ext cx="56" cy="5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791" name="Oval 63"/>
            <p:cNvSpPr>
              <a:spLocks noChangeArrowheads="1"/>
            </p:cNvSpPr>
            <p:nvPr/>
          </p:nvSpPr>
          <p:spPr bwMode="auto">
            <a:xfrm>
              <a:off x="4263" y="2664"/>
              <a:ext cx="56" cy="5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792" name="Oval 64"/>
            <p:cNvSpPr>
              <a:spLocks noChangeArrowheads="1"/>
            </p:cNvSpPr>
            <p:nvPr/>
          </p:nvSpPr>
          <p:spPr bwMode="auto">
            <a:xfrm>
              <a:off x="4264" y="2729"/>
              <a:ext cx="56" cy="5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793" name="Oval 65"/>
            <p:cNvSpPr>
              <a:spLocks noChangeArrowheads="1"/>
            </p:cNvSpPr>
            <p:nvPr/>
          </p:nvSpPr>
          <p:spPr bwMode="auto">
            <a:xfrm>
              <a:off x="4297" y="2610"/>
              <a:ext cx="56" cy="5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794" name="Oval 66"/>
            <p:cNvSpPr>
              <a:spLocks noChangeArrowheads="1"/>
            </p:cNvSpPr>
            <p:nvPr/>
          </p:nvSpPr>
          <p:spPr bwMode="auto">
            <a:xfrm>
              <a:off x="4221" y="2773"/>
              <a:ext cx="56" cy="5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795" name="Oval 67"/>
            <p:cNvSpPr>
              <a:spLocks noChangeArrowheads="1"/>
            </p:cNvSpPr>
            <p:nvPr/>
          </p:nvSpPr>
          <p:spPr bwMode="auto">
            <a:xfrm>
              <a:off x="4129" y="2712"/>
              <a:ext cx="56" cy="5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796" name="Oval 68"/>
            <p:cNvSpPr>
              <a:spLocks noChangeArrowheads="1"/>
            </p:cNvSpPr>
            <p:nvPr/>
          </p:nvSpPr>
          <p:spPr bwMode="auto">
            <a:xfrm>
              <a:off x="4143" y="2775"/>
              <a:ext cx="56" cy="5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797" name="Line 69"/>
            <p:cNvSpPr>
              <a:spLocks noChangeShapeType="1"/>
            </p:cNvSpPr>
            <p:nvPr/>
          </p:nvSpPr>
          <p:spPr bwMode="auto">
            <a:xfrm>
              <a:off x="3096" y="2604"/>
              <a:ext cx="261" cy="32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sl-SI"/>
            </a:p>
          </p:txBody>
        </p:sp>
        <p:sp>
          <p:nvSpPr>
            <p:cNvPr id="329798" name="Line 70"/>
            <p:cNvSpPr>
              <a:spLocks noChangeShapeType="1"/>
            </p:cNvSpPr>
            <p:nvPr/>
          </p:nvSpPr>
          <p:spPr bwMode="auto">
            <a:xfrm>
              <a:off x="3301" y="2717"/>
              <a:ext cx="205" cy="32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sl-SI"/>
            </a:p>
          </p:txBody>
        </p:sp>
        <p:sp>
          <p:nvSpPr>
            <p:cNvPr id="329799" name="Line 71"/>
            <p:cNvSpPr>
              <a:spLocks noChangeShapeType="1"/>
            </p:cNvSpPr>
            <p:nvPr/>
          </p:nvSpPr>
          <p:spPr bwMode="auto">
            <a:xfrm>
              <a:off x="3234" y="2682"/>
              <a:ext cx="105" cy="12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sl-SI"/>
            </a:p>
          </p:txBody>
        </p:sp>
        <p:sp>
          <p:nvSpPr>
            <p:cNvPr id="329800" name="Line 72"/>
            <p:cNvSpPr>
              <a:spLocks noChangeShapeType="1"/>
            </p:cNvSpPr>
            <p:nvPr/>
          </p:nvSpPr>
          <p:spPr bwMode="auto">
            <a:xfrm>
              <a:off x="3171" y="2731"/>
              <a:ext cx="189" cy="24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sl-SI"/>
            </a:p>
          </p:txBody>
        </p:sp>
        <p:sp>
          <p:nvSpPr>
            <p:cNvPr id="329801" name="Line 73"/>
            <p:cNvSpPr>
              <a:spLocks noChangeShapeType="1"/>
            </p:cNvSpPr>
            <p:nvPr/>
          </p:nvSpPr>
          <p:spPr bwMode="auto">
            <a:xfrm>
              <a:off x="3276" y="2580"/>
              <a:ext cx="205" cy="32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sl-SI"/>
            </a:p>
          </p:txBody>
        </p:sp>
        <p:sp>
          <p:nvSpPr>
            <p:cNvPr id="329802" name="Line 74"/>
            <p:cNvSpPr>
              <a:spLocks noChangeShapeType="1"/>
            </p:cNvSpPr>
            <p:nvPr/>
          </p:nvSpPr>
          <p:spPr bwMode="auto">
            <a:xfrm>
              <a:off x="3205" y="2793"/>
              <a:ext cx="177" cy="2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sl-SI"/>
            </a:p>
          </p:txBody>
        </p:sp>
        <p:sp>
          <p:nvSpPr>
            <p:cNvPr id="329803" name="Line 75"/>
            <p:cNvSpPr>
              <a:spLocks noChangeShapeType="1"/>
            </p:cNvSpPr>
            <p:nvPr/>
          </p:nvSpPr>
          <p:spPr bwMode="auto">
            <a:xfrm flipV="1">
              <a:off x="4286" y="2750"/>
              <a:ext cx="241" cy="4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sl-SI"/>
            </a:p>
          </p:txBody>
        </p:sp>
        <p:sp>
          <p:nvSpPr>
            <p:cNvPr id="329804" name="Line 76"/>
            <p:cNvSpPr>
              <a:spLocks noChangeShapeType="1"/>
            </p:cNvSpPr>
            <p:nvPr/>
          </p:nvSpPr>
          <p:spPr bwMode="auto">
            <a:xfrm flipV="1">
              <a:off x="4339" y="2719"/>
              <a:ext cx="117" cy="2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sl-SI"/>
            </a:p>
          </p:txBody>
        </p:sp>
        <p:sp>
          <p:nvSpPr>
            <p:cNvPr id="329805" name="Line 77"/>
            <p:cNvSpPr>
              <a:spLocks noChangeShapeType="1"/>
            </p:cNvSpPr>
            <p:nvPr/>
          </p:nvSpPr>
          <p:spPr bwMode="auto">
            <a:xfrm flipV="1">
              <a:off x="4312" y="2536"/>
              <a:ext cx="205" cy="4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sl-SI"/>
            </a:p>
          </p:txBody>
        </p:sp>
        <p:sp>
          <p:nvSpPr>
            <p:cNvPr id="329806" name="Line 78"/>
            <p:cNvSpPr>
              <a:spLocks noChangeShapeType="1"/>
            </p:cNvSpPr>
            <p:nvPr/>
          </p:nvSpPr>
          <p:spPr bwMode="auto">
            <a:xfrm flipV="1">
              <a:off x="4365" y="2545"/>
              <a:ext cx="289" cy="84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sl-SI"/>
            </a:p>
          </p:txBody>
        </p:sp>
        <p:sp>
          <p:nvSpPr>
            <p:cNvPr id="329807" name="Line 79"/>
            <p:cNvSpPr>
              <a:spLocks noChangeShapeType="1"/>
            </p:cNvSpPr>
            <p:nvPr/>
          </p:nvSpPr>
          <p:spPr bwMode="auto">
            <a:xfrm flipV="1">
              <a:off x="4330" y="2638"/>
              <a:ext cx="205" cy="4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sl-SI"/>
            </a:p>
          </p:txBody>
        </p:sp>
        <p:sp>
          <p:nvSpPr>
            <p:cNvPr id="329808" name="Line 80"/>
            <p:cNvSpPr>
              <a:spLocks noChangeShapeType="1"/>
            </p:cNvSpPr>
            <p:nvPr/>
          </p:nvSpPr>
          <p:spPr bwMode="auto">
            <a:xfrm flipH="1" flipV="1">
              <a:off x="3708" y="2099"/>
              <a:ext cx="103" cy="450"/>
            </a:xfrm>
            <a:prstGeom prst="line">
              <a:avLst/>
            </a:prstGeom>
            <a:noFill/>
            <a:ln w="3810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sl-SI"/>
            </a:p>
          </p:txBody>
        </p:sp>
        <p:sp>
          <p:nvSpPr>
            <p:cNvPr id="329809" name="Line 81"/>
            <p:cNvSpPr>
              <a:spLocks noChangeShapeType="1"/>
            </p:cNvSpPr>
            <p:nvPr/>
          </p:nvSpPr>
          <p:spPr bwMode="auto">
            <a:xfrm flipH="1" flipV="1">
              <a:off x="3916" y="2907"/>
              <a:ext cx="103" cy="450"/>
            </a:xfrm>
            <a:prstGeom prst="lin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sl-SI"/>
            </a:p>
          </p:txBody>
        </p:sp>
        <p:sp>
          <p:nvSpPr>
            <p:cNvPr id="329810" name="Line 82"/>
            <p:cNvSpPr>
              <a:spLocks noChangeShapeType="1"/>
            </p:cNvSpPr>
            <p:nvPr/>
          </p:nvSpPr>
          <p:spPr bwMode="auto">
            <a:xfrm flipH="1" flipV="1">
              <a:off x="3840" y="2933"/>
              <a:ext cx="8" cy="324"/>
            </a:xfrm>
            <a:prstGeom prst="line">
              <a:avLst/>
            </a:prstGeom>
            <a:noFill/>
            <a:ln w="19050">
              <a:solidFill>
                <a:srgbClr val="FDDF0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sl-SI"/>
            </a:p>
          </p:txBody>
        </p:sp>
        <p:sp>
          <p:nvSpPr>
            <p:cNvPr id="329811" name="Line 83"/>
            <p:cNvSpPr>
              <a:spLocks noChangeShapeType="1"/>
            </p:cNvSpPr>
            <p:nvPr/>
          </p:nvSpPr>
          <p:spPr bwMode="auto">
            <a:xfrm flipV="1">
              <a:off x="3504" y="2832"/>
              <a:ext cx="268" cy="592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sl-SI"/>
            </a:p>
          </p:txBody>
        </p:sp>
        <p:sp>
          <p:nvSpPr>
            <p:cNvPr id="329812" name="Line 84"/>
            <p:cNvSpPr>
              <a:spLocks noChangeShapeType="1"/>
            </p:cNvSpPr>
            <p:nvPr/>
          </p:nvSpPr>
          <p:spPr bwMode="auto">
            <a:xfrm flipH="1">
              <a:off x="4002" y="2204"/>
              <a:ext cx="379" cy="387"/>
            </a:xfrm>
            <a:prstGeom prst="line">
              <a:avLst/>
            </a:prstGeom>
            <a:noFill/>
            <a:ln w="38100">
              <a:solidFill>
                <a:srgbClr val="FDDF0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sl-SI"/>
            </a:p>
          </p:txBody>
        </p:sp>
        <p:sp>
          <p:nvSpPr>
            <p:cNvPr id="329813" name="Line 85"/>
            <p:cNvSpPr>
              <a:spLocks noChangeShapeType="1"/>
            </p:cNvSpPr>
            <p:nvPr/>
          </p:nvSpPr>
          <p:spPr bwMode="auto">
            <a:xfrm flipH="1" flipV="1">
              <a:off x="3958" y="2862"/>
              <a:ext cx="276" cy="43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sl-SI"/>
            </a:p>
          </p:txBody>
        </p:sp>
        <p:sp>
          <p:nvSpPr>
            <p:cNvPr id="329814" name="Line 86"/>
            <p:cNvSpPr>
              <a:spLocks noChangeShapeType="1"/>
            </p:cNvSpPr>
            <p:nvPr/>
          </p:nvSpPr>
          <p:spPr bwMode="auto">
            <a:xfrm flipH="1" flipV="1">
              <a:off x="3550" y="2422"/>
              <a:ext cx="142" cy="166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sl-SI"/>
            </a:p>
          </p:txBody>
        </p:sp>
        <p:sp>
          <p:nvSpPr>
            <p:cNvPr id="329815" name="Line 87"/>
            <p:cNvSpPr>
              <a:spLocks noChangeShapeType="1"/>
            </p:cNvSpPr>
            <p:nvPr/>
          </p:nvSpPr>
          <p:spPr bwMode="auto">
            <a:xfrm flipV="1">
              <a:off x="3181" y="2804"/>
              <a:ext cx="513" cy="387"/>
            </a:xfrm>
            <a:prstGeom prst="line">
              <a:avLst/>
            </a:prstGeom>
            <a:noFill/>
            <a:ln w="57150">
              <a:solidFill>
                <a:srgbClr val="FBCC0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sl-SI"/>
            </a:p>
          </p:txBody>
        </p:sp>
        <p:sp>
          <p:nvSpPr>
            <p:cNvPr id="329816" name="Line 88"/>
            <p:cNvSpPr>
              <a:spLocks noChangeShapeType="1"/>
            </p:cNvSpPr>
            <p:nvPr/>
          </p:nvSpPr>
          <p:spPr bwMode="auto">
            <a:xfrm flipH="1">
              <a:off x="3934" y="1938"/>
              <a:ext cx="245" cy="568"/>
            </a:xfrm>
            <a:prstGeom prst="lin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sl-SI"/>
            </a:p>
          </p:txBody>
        </p:sp>
        <p:sp>
          <p:nvSpPr>
            <p:cNvPr id="329817" name="Line 89"/>
            <p:cNvSpPr>
              <a:spLocks noChangeShapeType="1"/>
            </p:cNvSpPr>
            <p:nvPr/>
          </p:nvSpPr>
          <p:spPr bwMode="auto">
            <a:xfrm flipH="1" flipV="1">
              <a:off x="3450" y="2046"/>
              <a:ext cx="293" cy="513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sl-SI"/>
            </a:p>
          </p:txBody>
        </p:sp>
        <p:sp>
          <p:nvSpPr>
            <p:cNvPr id="329818" name="Oval 90"/>
            <p:cNvSpPr>
              <a:spLocks noChangeArrowheads="1"/>
            </p:cNvSpPr>
            <p:nvPr/>
          </p:nvSpPr>
          <p:spPr bwMode="auto">
            <a:xfrm>
              <a:off x="4251" y="3335"/>
              <a:ext cx="56" cy="5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819" name="Oval 91"/>
            <p:cNvSpPr>
              <a:spLocks noChangeArrowheads="1"/>
            </p:cNvSpPr>
            <p:nvPr/>
          </p:nvSpPr>
          <p:spPr bwMode="auto">
            <a:xfrm>
              <a:off x="3394" y="1956"/>
              <a:ext cx="56" cy="5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820" name="Oval 92"/>
            <p:cNvSpPr>
              <a:spLocks noChangeArrowheads="1"/>
            </p:cNvSpPr>
            <p:nvPr/>
          </p:nvSpPr>
          <p:spPr bwMode="auto">
            <a:xfrm>
              <a:off x="3666" y="1990"/>
              <a:ext cx="56" cy="56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821" name="Oval 93"/>
            <p:cNvSpPr>
              <a:spLocks noChangeArrowheads="1"/>
            </p:cNvSpPr>
            <p:nvPr/>
          </p:nvSpPr>
          <p:spPr bwMode="auto">
            <a:xfrm>
              <a:off x="4162" y="1872"/>
              <a:ext cx="56" cy="56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822" name="Oval 94"/>
            <p:cNvSpPr>
              <a:spLocks noChangeArrowheads="1"/>
            </p:cNvSpPr>
            <p:nvPr/>
          </p:nvSpPr>
          <p:spPr bwMode="auto">
            <a:xfrm>
              <a:off x="4003" y="3387"/>
              <a:ext cx="56" cy="56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823" name="Oval 95"/>
            <p:cNvSpPr>
              <a:spLocks noChangeArrowheads="1"/>
            </p:cNvSpPr>
            <p:nvPr/>
          </p:nvSpPr>
          <p:spPr bwMode="auto">
            <a:xfrm>
              <a:off x="4910" y="3520"/>
              <a:ext cx="56" cy="56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824" name="Oval 96"/>
            <p:cNvSpPr>
              <a:spLocks noChangeArrowheads="1"/>
            </p:cNvSpPr>
            <p:nvPr/>
          </p:nvSpPr>
          <p:spPr bwMode="auto">
            <a:xfrm>
              <a:off x="3444" y="3484"/>
              <a:ext cx="56" cy="56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825" name="Oval 97"/>
            <p:cNvSpPr>
              <a:spLocks noChangeArrowheads="1"/>
            </p:cNvSpPr>
            <p:nvPr/>
          </p:nvSpPr>
          <p:spPr bwMode="auto">
            <a:xfrm>
              <a:off x="3462" y="2350"/>
              <a:ext cx="56" cy="56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826" name="Oval 98"/>
            <p:cNvSpPr>
              <a:spLocks noChangeArrowheads="1"/>
            </p:cNvSpPr>
            <p:nvPr/>
          </p:nvSpPr>
          <p:spPr bwMode="auto">
            <a:xfrm>
              <a:off x="3826" y="3266"/>
              <a:ext cx="56" cy="5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827" name="Oval 99"/>
            <p:cNvSpPr>
              <a:spLocks noChangeArrowheads="1"/>
            </p:cNvSpPr>
            <p:nvPr/>
          </p:nvSpPr>
          <p:spPr bwMode="auto">
            <a:xfrm>
              <a:off x="4387" y="2131"/>
              <a:ext cx="56" cy="5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329828" name="Oval 100"/>
            <p:cNvSpPr>
              <a:spLocks noChangeArrowheads="1"/>
            </p:cNvSpPr>
            <p:nvPr/>
          </p:nvSpPr>
          <p:spPr bwMode="auto">
            <a:xfrm>
              <a:off x="3109" y="3205"/>
              <a:ext cx="56" cy="5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</p:grpSp>
      <p:sp>
        <p:nvSpPr>
          <p:cNvPr id="329830" name="AutoShape 102"/>
          <p:cNvSpPr>
            <a:spLocks noChangeArrowheads="1"/>
          </p:cNvSpPr>
          <p:nvPr/>
        </p:nvSpPr>
        <p:spPr bwMode="auto">
          <a:xfrm>
            <a:off x="6934200" y="2362200"/>
            <a:ext cx="2060575" cy="635000"/>
          </a:xfrm>
          <a:prstGeom prst="wedgeRectCallout">
            <a:avLst>
              <a:gd name="adj1" fmla="val -14944"/>
              <a:gd name="adj2" fmla="val 2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tabLst>
                <a:tab pos="4491038" algn="l"/>
              </a:tabLst>
            </a:pPr>
            <a:r>
              <a:rPr lang="en-US" sz="1400" b="1">
                <a:solidFill>
                  <a:schemeClr val="folHlink"/>
                </a:solidFill>
                <a:latin typeface="Comic Sans MS" pitchFamily="66" charset="0"/>
              </a:rPr>
              <a:t>10</a:t>
            </a:r>
            <a:r>
              <a:rPr lang="en-US" sz="1400" b="1" baseline="30000">
                <a:solidFill>
                  <a:schemeClr val="folHlink"/>
                </a:solidFill>
                <a:latin typeface="Comic Sans MS" pitchFamily="66" charset="0"/>
              </a:rPr>
              <a:t>11</a:t>
            </a:r>
            <a:r>
              <a:rPr lang="en-US" sz="1400" b="1">
                <a:solidFill>
                  <a:schemeClr val="folHlink"/>
                </a:solidFill>
                <a:latin typeface="Comic Sans MS" pitchFamily="66" charset="0"/>
              </a:rPr>
              <a:t> proton</a:t>
            </a:r>
            <a:r>
              <a:rPr lang="sl-SI" sz="1400" b="1">
                <a:solidFill>
                  <a:schemeClr val="folHlink"/>
                </a:solidFill>
                <a:latin typeface="Comic Sans MS" pitchFamily="66" charset="0"/>
              </a:rPr>
              <a:t>ov</a:t>
            </a:r>
            <a:r>
              <a:rPr lang="en-US" sz="1400" b="1">
                <a:solidFill>
                  <a:schemeClr val="folHlink"/>
                </a:solidFill>
                <a:latin typeface="Comic Sans MS" pitchFamily="66" charset="0"/>
              </a:rPr>
              <a:t> </a:t>
            </a:r>
            <a:r>
              <a:rPr lang="cs-CZ" sz="1400" b="1">
                <a:solidFill>
                  <a:schemeClr val="folHlink"/>
                </a:solidFill>
                <a:latin typeface="Comic Sans MS" pitchFamily="66" charset="0"/>
              </a:rPr>
              <a:t>v </a:t>
            </a:r>
            <a:r>
              <a:rPr lang="sl-SI" sz="1400" b="1">
                <a:solidFill>
                  <a:schemeClr val="folHlink"/>
                </a:solidFill>
                <a:latin typeface="Comic Sans MS" pitchFamily="66" charset="0"/>
              </a:rPr>
              <a:t>vsaki </a:t>
            </a:r>
          </a:p>
          <a:p>
            <a:pPr algn="l">
              <a:spcBef>
                <a:spcPct val="0"/>
              </a:spcBef>
              <a:tabLst>
                <a:tab pos="4491038" algn="l"/>
              </a:tabLst>
            </a:pPr>
            <a:r>
              <a:rPr lang="sl-SI" sz="1400" b="1">
                <a:solidFill>
                  <a:schemeClr val="folHlink"/>
                </a:solidFill>
                <a:latin typeface="Comic Sans MS" pitchFamily="66" charset="0"/>
              </a:rPr>
              <a:t>gruči, E</a:t>
            </a:r>
            <a:r>
              <a:rPr lang="sl-SI" sz="1400" b="1" baseline="-25000">
                <a:solidFill>
                  <a:schemeClr val="folHlink"/>
                </a:solidFill>
                <a:latin typeface="Comic Sans MS" pitchFamily="66" charset="0"/>
              </a:rPr>
              <a:t>kin</a:t>
            </a:r>
            <a:r>
              <a:rPr lang="sl-SI" sz="1400" b="1">
                <a:solidFill>
                  <a:schemeClr val="folHlink"/>
                </a:solidFill>
                <a:latin typeface="Comic Sans MS" pitchFamily="66" charset="0"/>
              </a:rPr>
              <a:t> = 44 kJ</a:t>
            </a:r>
            <a:r>
              <a:rPr lang="en-US" sz="1400">
                <a:solidFill>
                  <a:schemeClr val="folHlink"/>
                </a:solidFill>
                <a:latin typeface="Comic Sans MS" pitchFamily="66" charset="0"/>
              </a:rPr>
              <a:t> </a:t>
            </a:r>
            <a:endParaRPr lang="cs-CZ" sz="1400">
              <a:solidFill>
                <a:schemeClr val="folHlink"/>
              </a:solidFill>
              <a:latin typeface="Comic Sans MS" pitchFamily="66" charset="0"/>
            </a:endParaRPr>
          </a:p>
        </p:txBody>
      </p:sp>
      <p:sp>
        <p:nvSpPr>
          <p:cNvPr id="329831" name="AutoShape 103"/>
          <p:cNvSpPr>
            <a:spLocks noChangeArrowheads="1"/>
          </p:cNvSpPr>
          <p:nvPr/>
        </p:nvSpPr>
        <p:spPr bwMode="auto">
          <a:xfrm>
            <a:off x="7772400" y="4191000"/>
            <a:ext cx="1371600" cy="914400"/>
          </a:xfrm>
          <a:prstGeom prst="wedgeRectCallout">
            <a:avLst>
              <a:gd name="adj1" fmla="val -95949"/>
              <a:gd name="adj2" fmla="val -4739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tabLst>
                <a:tab pos="4491038" algn="l"/>
              </a:tabLst>
            </a:pPr>
            <a:r>
              <a:rPr lang="sl-SI" sz="1400" b="1">
                <a:solidFill>
                  <a:schemeClr val="folHlink"/>
                </a:solidFill>
                <a:latin typeface="Comic Sans MS" pitchFamily="66" charset="0"/>
              </a:rPr>
              <a:t>Povprečno 23 </a:t>
            </a:r>
          </a:p>
          <a:p>
            <a:pPr algn="l">
              <a:spcBef>
                <a:spcPct val="0"/>
              </a:spcBef>
              <a:tabLst>
                <a:tab pos="4491038" algn="l"/>
              </a:tabLst>
            </a:pPr>
            <a:r>
              <a:rPr lang="sl-SI" sz="1400" b="1">
                <a:solidFill>
                  <a:schemeClr val="folHlink"/>
                </a:solidFill>
                <a:latin typeface="Comic Sans MS" pitchFamily="66" charset="0"/>
              </a:rPr>
              <a:t>interakcij pri </a:t>
            </a:r>
          </a:p>
          <a:p>
            <a:pPr algn="l">
              <a:spcBef>
                <a:spcPct val="0"/>
              </a:spcBef>
              <a:tabLst>
                <a:tab pos="4491038" algn="l"/>
              </a:tabLst>
            </a:pPr>
            <a:r>
              <a:rPr lang="sl-SI" sz="1400" b="1">
                <a:solidFill>
                  <a:schemeClr val="folHlink"/>
                </a:solidFill>
                <a:latin typeface="Comic Sans MS" pitchFamily="66" charset="0"/>
              </a:rPr>
              <a:t>trku dveh gruč </a:t>
            </a:r>
          </a:p>
          <a:p>
            <a:pPr algn="l">
              <a:spcBef>
                <a:spcPct val="0"/>
              </a:spcBef>
              <a:tabLst>
                <a:tab pos="4491038" algn="l"/>
              </a:tabLst>
            </a:pPr>
            <a:r>
              <a:rPr lang="sl-SI" sz="1400" b="1">
                <a:solidFill>
                  <a:schemeClr val="folHlink"/>
                </a:solidFill>
                <a:latin typeface="Comic Sans MS" pitchFamily="66" charset="0"/>
              </a:rPr>
              <a:t>vsakih 25 ns</a:t>
            </a:r>
            <a:endParaRPr lang="cs-CZ" sz="1400" b="1">
              <a:solidFill>
                <a:schemeClr val="folHlink"/>
              </a:solidFill>
              <a:latin typeface="Comic Sans MS" pitchFamily="66" charset="0"/>
            </a:endParaRPr>
          </a:p>
        </p:txBody>
      </p:sp>
      <p:sp>
        <p:nvSpPr>
          <p:cNvPr id="329832" name="AutoShape 104"/>
          <p:cNvSpPr>
            <a:spLocks noChangeArrowheads="1"/>
          </p:cNvSpPr>
          <p:nvPr/>
        </p:nvSpPr>
        <p:spPr bwMode="auto">
          <a:xfrm>
            <a:off x="6553200" y="5257800"/>
            <a:ext cx="2590800" cy="838200"/>
          </a:xfrm>
          <a:prstGeom prst="wedgeRectCallout">
            <a:avLst>
              <a:gd name="adj1" fmla="val -54352"/>
              <a:gd name="adj2" fmla="val -12708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tabLst>
                <a:tab pos="4491038" algn="l"/>
              </a:tabLst>
            </a:pPr>
            <a:r>
              <a:rPr lang="sl-SI" sz="1400" b="1">
                <a:solidFill>
                  <a:schemeClr val="folHlink"/>
                </a:solidFill>
                <a:latin typeface="Comic Sans MS" pitchFamily="66" charset="0"/>
              </a:rPr>
              <a:t>Povprečno 1500 </a:t>
            </a:r>
          </a:p>
          <a:p>
            <a:pPr algn="l">
              <a:spcBef>
                <a:spcPct val="0"/>
              </a:spcBef>
              <a:tabLst>
                <a:tab pos="4491038" algn="l"/>
              </a:tabLst>
            </a:pPr>
            <a:r>
              <a:rPr lang="sl-SI" sz="1400" b="1">
                <a:solidFill>
                  <a:schemeClr val="folHlink"/>
                </a:solidFill>
                <a:latin typeface="Comic Sans MS" pitchFamily="66" charset="0"/>
              </a:rPr>
              <a:t>delcev prileti v detektor </a:t>
            </a:r>
          </a:p>
          <a:p>
            <a:pPr algn="l">
              <a:spcBef>
                <a:spcPct val="0"/>
              </a:spcBef>
              <a:tabLst>
                <a:tab pos="4491038" algn="l"/>
              </a:tabLst>
            </a:pPr>
            <a:r>
              <a:rPr lang="sl-SI" sz="1400" b="1">
                <a:solidFill>
                  <a:schemeClr val="folHlink"/>
                </a:solidFill>
                <a:latin typeface="Comic Sans MS" pitchFamily="66" charset="0"/>
              </a:rPr>
              <a:t>40 milijonov krat na sekundo</a:t>
            </a:r>
            <a:endParaRPr lang="cs-CZ" sz="1400" b="1">
              <a:solidFill>
                <a:schemeClr val="folHlink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1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2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085C765C-2C9C-4035-A5EF-4C2398DF4CE9}" type="slidenum">
              <a:rPr lang="en-US"/>
              <a:pPr/>
              <a:t>21</a:t>
            </a:fld>
            <a:endParaRPr lang="en-US"/>
          </a:p>
        </p:txBody>
      </p:sp>
      <p:sp>
        <p:nvSpPr>
          <p:cNvPr id="348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Kaj </a:t>
            </a:r>
            <a:r>
              <a:rPr lang="sl-SI"/>
              <a:t>počnejo delci v snovi </a:t>
            </a:r>
            <a:r>
              <a:rPr lang="en-US"/>
              <a:t>?</a:t>
            </a:r>
          </a:p>
        </p:txBody>
      </p:sp>
      <p:sp>
        <p:nvSpPr>
          <p:cNvPr id="348229" name="Rectangle 69"/>
          <p:cNvSpPr>
            <a:spLocks noChangeArrowheads="1"/>
          </p:cNvSpPr>
          <p:nvPr/>
        </p:nvSpPr>
        <p:spPr bwMode="auto">
          <a:xfrm>
            <a:off x="2743200" y="1905000"/>
            <a:ext cx="6224588" cy="415131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Char char="•"/>
            </a:pPr>
            <a:endParaRPr lang="en-GB">
              <a:latin typeface="Comic Sans MS" pitchFamily="66" charset="0"/>
            </a:endParaRPr>
          </a:p>
        </p:txBody>
      </p:sp>
      <p:graphicFrame>
        <p:nvGraphicFramePr>
          <p:cNvPr id="348230" name="Object 70"/>
          <p:cNvGraphicFramePr>
            <a:graphicFrameLocks noChangeAspect="1"/>
          </p:cNvGraphicFramePr>
          <p:nvPr/>
        </p:nvGraphicFramePr>
        <p:xfrm>
          <a:off x="2506663" y="1911350"/>
          <a:ext cx="2436812" cy="1597025"/>
        </p:xfrm>
        <a:graphic>
          <a:graphicData uri="http://schemas.openxmlformats.org/presentationml/2006/ole">
            <p:oleObj spid="_x0000_s400386" name="CorelPhotoPaint.Image.11" r:id="rId4" imgW="609498" imgH="399255" progId="CorelPhotoPaint.Image.11">
              <p:embed/>
            </p:oleObj>
          </a:graphicData>
        </a:graphic>
      </p:graphicFrame>
      <p:graphicFrame>
        <p:nvGraphicFramePr>
          <p:cNvPr id="348231" name="Object 71"/>
          <p:cNvGraphicFramePr>
            <a:graphicFrameLocks noChangeAspect="1"/>
          </p:cNvGraphicFramePr>
          <p:nvPr/>
        </p:nvGraphicFramePr>
        <p:xfrm>
          <a:off x="2506663" y="3517900"/>
          <a:ext cx="6446837" cy="901700"/>
        </p:xfrm>
        <a:graphic>
          <a:graphicData uri="http://schemas.openxmlformats.org/presentationml/2006/ole">
            <p:oleObj spid="_x0000_s400387" name="CorelPhotoPaint.Image.11" r:id="rId5" imgW="1612122" imgH="225362" progId="CorelPhotoPaint.Image.11">
              <p:embed/>
            </p:oleObj>
          </a:graphicData>
        </a:graphic>
      </p:graphicFrame>
      <p:graphicFrame>
        <p:nvGraphicFramePr>
          <p:cNvPr id="348232" name="Object 72"/>
          <p:cNvGraphicFramePr>
            <a:graphicFrameLocks noChangeAspect="1"/>
          </p:cNvGraphicFramePr>
          <p:nvPr/>
        </p:nvGraphicFramePr>
        <p:xfrm>
          <a:off x="2506663" y="3679825"/>
          <a:ext cx="6446837" cy="2546350"/>
        </p:xfrm>
        <a:graphic>
          <a:graphicData uri="http://schemas.openxmlformats.org/presentationml/2006/ole">
            <p:oleObj spid="_x0000_s400388" name="CorelPhotoPaint.Image.11" r:id="rId6" imgW="1612122" imgH="636818" progId="CorelPhotoPaint.Image.11">
              <p:embed/>
            </p:oleObj>
          </a:graphicData>
        </a:graphic>
      </p:graphicFrame>
      <p:sp>
        <p:nvSpPr>
          <p:cNvPr id="348233" name="Line 73"/>
          <p:cNvSpPr>
            <a:spLocks noChangeShapeType="1"/>
          </p:cNvSpPr>
          <p:nvPr/>
        </p:nvSpPr>
        <p:spPr bwMode="auto">
          <a:xfrm>
            <a:off x="2732088" y="1897063"/>
            <a:ext cx="2706687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48234" name="Text Box 74"/>
          <p:cNvSpPr txBox="1">
            <a:spLocks noChangeArrowheads="1"/>
          </p:cNvSpPr>
          <p:nvPr/>
        </p:nvSpPr>
        <p:spPr bwMode="auto">
          <a:xfrm>
            <a:off x="3581400" y="1600200"/>
            <a:ext cx="88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rgbClr val="0066FF"/>
                </a:solidFill>
                <a:latin typeface="Comic Sans MS" pitchFamily="66" charset="0"/>
              </a:rPr>
              <a:t>1m</a:t>
            </a:r>
            <a:endParaRPr lang="cs-CZ">
              <a:solidFill>
                <a:srgbClr val="0066FF"/>
              </a:solidFill>
              <a:latin typeface="Comic Sans MS" pitchFamily="66" charset="0"/>
            </a:endParaRPr>
          </a:p>
        </p:txBody>
      </p:sp>
      <p:sp>
        <p:nvSpPr>
          <p:cNvPr id="348235" name="Text Box 75"/>
          <p:cNvSpPr txBox="1">
            <a:spLocks noChangeArrowheads="1"/>
          </p:cNvSpPr>
          <p:nvPr/>
        </p:nvSpPr>
        <p:spPr bwMode="auto">
          <a:xfrm>
            <a:off x="1371600" y="2514600"/>
            <a:ext cx="10779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0"/>
              </a:spcBef>
              <a:tabLst>
                <a:tab pos="2763838" algn="l"/>
              </a:tabLst>
            </a:pPr>
            <a:r>
              <a:rPr lang="en-US">
                <a:latin typeface="Comic Sans MS" pitchFamily="66" charset="0"/>
              </a:rPr>
              <a:t>ele</a:t>
            </a:r>
            <a:r>
              <a:rPr lang="sl-SI">
                <a:latin typeface="Comic Sans MS" pitchFamily="66" charset="0"/>
              </a:rPr>
              <a:t>k</a:t>
            </a:r>
            <a:r>
              <a:rPr lang="en-US">
                <a:latin typeface="Comic Sans MS" pitchFamily="66" charset="0"/>
              </a:rPr>
              <a:t>tron</a:t>
            </a:r>
          </a:p>
        </p:txBody>
      </p:sp>
      <p:sp>
        <p:nvSpPr>
          <p:cNvPr id="348236" name="Text Box 76"/>
          <p:cNvSpPr txBox="1">
            <a:spLocks noChangeArrowheads="1"/>
          </p:cNvSpPr>
          <p:nvPr/>
        </p:nvSpPr>
        <p:spPr bwMode="auto">
          <a:xfrm>
            <a:off x="1371600" y="3733800"/>
            <a:ext cx="10779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0"/>
              </a:spcBef>
              <a:tabLst>
                <a:tab pos="2763838" algn="l"/>
              </a:tabLst>
            </a:pPr>
            <a:r>
              <a:rPr lang="sl-SI">
                <a:latin typeface="Comic Sans MS" pitchFamily="66" charset="0"/>
              </a:rPr>
              <a:t>mion</a:t>
            </a:r>
            <a:endParaRPr lang="en-US">
              <a:latin typeface="Comic Sans MS" pitchFamily="66" charset="0"/>
            </a:endParaRPr>
          </a:p>
        </p:txBody>
      </p:sp>
      <p:sp>
        <p:nvSpPr>
          <p:cNvPr id="348237" name="Text Box 77"/>
          <p:cNvSpPr txBox="1">
            <a:spLocks noChangeArrowheads="1"/>
          </p:cNvSpPr>
          <p:nvPr/>
        </p:nvSpPr>
        <p:spPr bwMode="auto">
          <a:xfrm>
            <a:off x="1066800" y="4953000"/>
            <a:ext cx="13827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0"/>
              </a:spcBef>
              <a:tabLst>
                <a:tab pos="2763838" algn="l"/>
              </a:tabLst>
            </a:pPr>
            <a:r>
              <a:rPr lang="sl-SI">
                <a:latin typeface="Comic Sans MS" pitchFamily="66" charset="0"/>
              </a:rPr>
              <a:t>Hadron</a:t>
            </a:r>
            <a:endParaRPr lang="en-US">
              <a:latin typeface="Comic Sans MS" pitchFamily="66" charset="0"/>
            </a:endParaRPr>
          </a:p>
          <a:p>
            <a:pPr algn="r">
              <a:spcBef>
                <a:spcPct val="0"/>
              </a:spcBef>
              <a:tabLst>
                <a:tab pos="2763838" algn="l"/>
              </a:tabLst>
            </a:pPr>
            <a:r>
              <a:rPr lang="en-US">
                <a:latin typeface="Comic Sans MS" pitchFamily="66" charset="0"/>
              </a:rPr>
              <a:t>(</a:t>
            </a:r>
            <a:r>
              <a:rPr lang="el-GR">
                <a:latin typeface="Comic Sans MS" pitchFamily="66" charset="0"/>
              </a:rPr>
              <a:t>π</a:t>
            </a:r>
            <a:r>
              <a:rPr lang="en-US">
                <a:latin typeface="Comic Sans MS" pitchFamily="66" charset="0"/>
              </a:rPr>
              <a:t>, K, p, n)</a:t>
            </a:r>
          </a:p>
        </p:txBody>
      </p:sp>
      <p:sp>
        <p:nvSpPr>
          <p:cNvPr id="348239" name="Text Box 79"/>
          <p:cNvSpPr txBox="1">
            <a:spLocks noChangeArrowheads="1"/>
          </p:cNvSpPr>
          <p:nvPr/>
        </p:nvSpPr>
        <p:spPr bwMode="auto">
          <a:xfrm>
            <a:off x="4267200" y="1981200"/>
            <a:ext cx="86042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l-SI" b="1">
                <a:solidFill>
                  <a:srgbClr val="A50021"/>
                </a:solidFill>
                <a:latin typeface="Comic Sans MS" pitchFamily="66" charset="0"/>
              </a:rPr>
              <a:t>železo</a:t>
            </a:r>
            <a:endParaRPr lang="en-GB" b="1">
              <a:solidFill>
                <a:srgbClr val="A50021"/>
              </a:solidFill>
              <a:latin typeface="Comic Sans MS" pitchFamily="66" charset="0"/>
            </a:endParaRPr>
          </a:p>
        </p:txBody>
      </p:sp>
      <p:sp>
        <p:nvSpPr>
          <p:cNvPr id="348240" name="Text Box 80"/>
          <p:cNvSpPr txBox="1">
            <a:spLocks noChangeArrowheads="1"/>
          </p:cNvSpPr>
          <p:nvPr/>
        </p:nvSpPr>
        <p:spPr bwMode="auto">
          <a:xfrm>
            <a:off x="0" y="1600200"/>
            <a:ext cx="2743200" cy="835025"/>
          </a:xfrm>
          <a:prstGeom prst="rect">
            <a:avLst/>
          </a:prstGeom>
          <a:solidFill>
            <a:schemeClr val="bg2">
              <a:alpha val="3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sl-SI" sz="1600">
                <a:solidFill>
                  <a:srgbClr val="FF0000"/>
                </a:solidFill>
                <a:latin typeface="Comic Sans MS" pitchFamily="66" charset="0"/>
              </a:rPr>
              <a:t>Vsi nabiti delci </a:t>
            </a:r>
            <a:r>
              <a:rPr lang="en-US" sz="1600">
                <a:solidFill>
                  <a:srgbClr val="FF0000"/>
                </a:solidFill>
                <a:latin typeface="Comic Sans MS" pitchFamily="66" charset="0"/>
              </a:rPr>
              <a:t>z </a:t>
            </a:r>
            <a:r>
              <a:rPr lang="sl-SI" sz="1600">
                <a:solidFill>
                  <a:srgbClr val="FF0000"/>
                </a:solidFill>
                <a:latin typeface="Comic Sans MS" pitchFamily="66" charset="0"/>
              </a:rPr>
              <a:t>ionizacijo izgub</a:t>
            </a:r>
            <a:r>
              <a:rPr lang="en-US" sz="1600">
                <a:solidFill>
                  <a:srgbClr val="FF0000"/>
                </a:solidFill>
                <a:latin typeface="Comic Sans MS" pitchFamily="66" charset="0"/>
              </a:rPr>
              <a:t>l</a:t>
            </a:r>
            <a:r>
              <a:rPr lang="sl-SI" sz="1600">
                <a:solidFill>
                  <a:srgbClr val="FF0000"/>
                </a:solidFill>
                <a:latin typeface="Comic Sans MS" pitchFamily="66" charset="0"/>
              </a:rPr>
              <a:t>j</a:t>
            </a:r>
            <a:r>
              <a:rPr lang="en-US" sz="1600">
                <a:solidFill>
                  <a:srgbClr val="FF0000"/>
                </a:solidFill>
                <a:latin typeface="Comic Sans MS" pitchFamily="66" charset="0"/>
              </a:rPr>
              <a:t>ajo</a:t>
            </a:r>
            <a:r>
              <a:rPr lang="sl-SI" sz="160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1600">
                <a:solidFill>
                  <a:srgbClr val="FF0000"/>
                </a:solidFill>
                <a:latin typeface="Comic Sans MS" pitchFamily="66" charset="0"/>
              </a:rPr>
              <a:t>~ 2 MeV energije na cm poti v vodi</a:t>
            </a:r>
            <a:endParaRPr lang="en-GB" sz="16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48241" name="Text Box 81"/>
          <p:cNvSpPr txBox="1">
            <a:spLocks noChangeArrowheads="1"/>
          </p:cNvSpPr>
          <p:nvPr/>
        </p:nvSpPr>
        <p:spPr bwMode="auto">
          <a:xfrm>
            <a:off x="228600" y="3200400"/>
            <a:ext cx="20193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33CC"/>
                </a:solidFill>
                <a:latin typeface="Comic Sans MS" pitchFamily="66" charset="0"/>
              </a:rPr>
              <a:t>E</a:t>
            </a:r>
            <a:r>
              <a:rPr lang="en-US" b="1" baseline="-25000">
                <a:solidFill>
                  <a:srgbClr val="FF33CC"/>
                </a:solidFill>
                <a:latin typeface="Comic Sans MS" pitchFamily="66" charset="0"/>
              </a:rPr>
              <a:t>e,</a:t>
            </a:r>
            <a:r>
              <a:rPr lang="el-GR" b="1" baseline="-25000">
                <a:solidFill>
                  <a:srgbClr val="FF33CC"/>
                </a:solidFill>
                <a:latin typeface="Comic Sans MS" pitchFamily="66" charset="0"/>
              </a:rPr>
              <a:t>μ</a:t>
            </a:r>
            <a:r>
              <a:rPr lang="en-US" b="1" baseline="-25000">
                <a:solidFill>
                  <a:srgbClr val="FF33CC"/>
                </a:solidFill>
                <a:latin typeface="Comic Sans MS" pitchFamily="66" charset="0"/>
              </a:rPr>
              <a:t>,h</a:t>
            </a:r>
            <a:r>
              <a:rPr lang="en-US" b="1">
                <a:solidFill>
                  <a:srgbClr val="FF33CC"/>
                </a:solidFill>
                <a:latin typeface="Comic Sans MS" pitchFamily="66" charset="0"/>
              </a:rPr>
              <a:t> = 300 GeV</a:t>
            </a:r>
            <a:endParaRPr lang="el-GR" b="1">
              <a:solidFill>
                <a:srgbClr val="FF33CC"/>
              </a:solidFill>
              <a:latin typeface="Comic Sans MS" pitchFamily="66" charset="0"/>
            </a:endParaRPr>
          </a:p>
        </p:txBody>
      </p:sp>
      <p:sp>
        <p:nvSpPr>
          <p:cNvPr id="348242" name="AutoShape 82"/>
          <p:cNvSpPr>
            <a:spLocks noChangeArrowheads="1"/>
          </p:cNvSpPr>
          <p:nvPr/>
        </p:nvSpPr>
        <p:spPr bwMode="auto">
          <a:xfrm>
            <a:off x="5181600" y="2438400"/>
            <a:ext cx="3657600" cy="609600"/>
          </a:xfrm>
          <a:prstGeom prst="wedgeRoundRectCallout">
            <a:avLst>
              <a:gd name="adj1" fmla="val -93968"/>
              <a:gd name="adj2" fmla="val -6250"/>
              <a:gd name="adj3" fmla="val 16667"/>
            </a:avLst>
          </a:prstGeom>
          <a:solidFill>
            <a:schemeClr val="accent1">
              <a:alpha val="72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000"/>
              <a:t>Elektron zavorno seva fotone, ki porajajo pare elektron-pozitron, ki spet zavorno sevajo – nastane </a:t>
            </a:r>
            <a:r>
              <a:rPr lang="en-US" sz="1000">
                <a:solidFill>
                  <a:srgbClr val="FF0000"/>
                </a:solidFill>
              </a:rPr>
              <a:t>EM plaz</a:t>
            </a:r>
            <a:r>
              <a:rPr lang="en-US" sz="1000"/>
              <a:t>; </a:t>
            </a:r>
            <a:r>
              <a:rPr lang="sl-SI" sz="1000"/>
              <a:t>enako</a:t>
            </a:r>
            <a:r>
              <a:rPr lang="en-US" sz="1000"/>
              <a:t> naredi foton, le brez za</a:t>
            </a:r>
            <a:r>
              <a:rPr lang="sl-SI" sz="1000"/>
              <a:t>četne ionizacije</a:t>
            </a:r>
            <a:endParaRPr lang="en-GB" sz="1000"/>
          </a:p>
        </p:txBody>
      </p:sp>
      <p:sp>
        <p:nvSpPr>
          <p:cNvPr id="348243" name="AutoShape 83"/>
          <p:cNvSpPr>
            <a:spLocks noChangeArrowheads="1"/>
          </p:cNvSpPr>
          <p:nvPr/>
        </p:nvSpPr>
        <p:spPr bwMode="auto">
          <a:xfrm>
            <a:off x="4419600" y="3200400"/>
            <a:ext cx="2590800" cy="609600"/>
          </a:xfrm>
          <a:prstGeom prst="wedgeRoundRectCallout">
            <a:avLst>
              <a:gd name="adj1" fmla="val -106190"/>
              <a:gd name="adj2" fmla="val 68750"/>
              <a:gd name="adj3" fmla="val 16667"/>
            </a:avLst>
          </a:prstGeom>
          <a:solidFill>
            <a:schemeClr val="accent1">
              <a:alpha val="72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000"/>
              <a:t>Mion energijo izgublja le z ionizacijo; skozi 2,5 m </a:t>
            </a:r>
            <a:r>
              <a:rPr lang="sl-SI" sz="1000"/>
              <a:t>železa </a:t>
            </a:r>
            <a:r>
              <a:rPr lang="en-US" sz="1000"/>
              <a:t>jo </a:t>
            </a:r>
            <a:r>
              <a:rPr lang="sl-SI" sz="1000"/>
              <a:t>izgubi le </a:t>
            </a:r>
            <a:r>
              <a:rPr lang="en-US" sz="1000"/>
              <a:t>~4 GeV</a:t>
            </a:r>
            <a:endParaRPr lang="en-GB" sz="1000"/>
          </a:p>
        </p:txBody>
      </p:sp>
      <p:sp>
        <p:nvSpPr>
          <p:cNvPr id="348244" name="AutoShape 84"/>
          <p:cNvSpPr>
            <a:spLocks noChangeArrowheads="1"/>
          </p:cNvSpPr>
          <p:nvPr/>
        </p:nvSpPr>
        <p:spPr bwMode="auto">
          <a:xfrm>
            <a:off x="3733800" y="5562600"/>
            <a:ext cx="4038600" cy="762000"/>
          </a:xfrm>
          <a:prstGeom prst="wedgeRoundRectCallout">
            <a:avLst>
              <a:gd name="adj1" fmla="val -42648"/>
              <a:gd name="adj2" fmla="val -105000"/>
              <a:gd name="adj3" fmla="val 16667"/>
            </a:avLst>
          </a:prstGeom>
          <a:solidFill>
            <a:schemeClr val="accent1">
              <a:alpha val="72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000"/>
              <a:t>Hadron preko jedrskih reakcij tvori nove hadrone, ki povzro</a:t>
            </a:r>
            <a:r>
              <a:rPr lang="sl-SI" sz="1000"/>
              <a:t>čajo nove reakcije</a:t>
            </a:r>
            <a:r>
              <a:rPr lang="en-US" sz="1000"/>
              <a:t> – nastane </a:t>
            </a:r>
            <a:r>
              <a:rPr lang="sl-SI" sz="1000">
                <a:solidFill>
                  <a:srgbClr val="99FF66"/>
                </a:solidFill>
              </a:rPr>
              <a:t>hadronski</a:t>
            </a:r>
            <a:r>
              <a:rPr lang="en-US" sz="1000">
                <a:solidFill>
                  <a:srgbClr val="99FF66"/>
                </a:solidFill>
              </a:rPr>
              <a:t> plaz</a:t>
            </a:r>
            <a:r>
              <a:rPr lang="en-US" sz="1000"/>
              <a:t>; </a:t>
            </a:r>
            <a:r>
              <a:rPr lang="sl-SI" sz="1000"/>
              <a:t>nevtron do prve reakcije ne izgublja energije</a:t>
            </a:r>
            <a:r>
              <a:rPr lang="en-US" sz="1000"/>
              <a:t>;</a:t>
            </a:r>
            <a:r>
              <a:rPr lang="sl-SI" sz="1000"/>
              <a:t> med produkti reakcij so tudi mioni in nevtrini, ki pobegnejo iz železa</a:t>
            </a:r>
            <a:endParaRPr lang="en-GB" sz="1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8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8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8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8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8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42" grpId="0" animBg="1"/>
      <p:bldP spid="348243" grpId="0" animBg="1"/>
      <p:bldP spid="3482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8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8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A4C244F1-3280-4BBE-AC92-AB30A4CBD026}" type="slidenum">
              <a:rPr lang="en-US"/>
              <a:pPr/>
              <a:t>22</a:t>
            </a:fld>
            <a:endParaRPr lang="en-US"/>
          </a:p>
        </p:txBody>
      </p:sp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sz="2800"/>
              <a:t>Generičen LHC detektor za (skoraj) vse delce</a:t>
            </a:r>
            <a:endParaRPr lang="en-US" sz="2800"/>
          </a:p>
        </p:txBody>
      </p:sp>
      <p:sp>
        <p:nvSpPr>
          <p:cNvPr id="352274" name="Rectangle 18"/>
          <p:cNvSpPr>
            <a:spLocks noChangeArrowheads="1"/>
          </p:cNvSpPr>
          <p:nvPr/>
        </p:nvSpPr>
        <p:spPr bwMode="auto">
          <a:xfrm>
            <a:off x="6931025" y="1754188"/>
            <a:ext cx="1727200" cy="4151312"/>
          </a:xfrm>
          <a:prstGeom prst="rect">
            <a:avLst/>
          </a:prstGeom>
          <a:solidFill>
            <a:srgbClr val="BBE0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l-SI"/>
          </a:p>
        </p:txBody>
      </p:sp>
      <p:sp>
        <p:nvSpPr>
          <p:cNvPr id="352275" name="Rectangle 19"/>
          <p:cNvSpPr>
            <a:spLocks noChangeArrowheads="1"/>
          </p:cNvSpPr>
          <p:nvPr/>
        </p:nvSpPr>
        <p:spPr bwMode="auto">
          <a:xfrm>
            <a:off x="3810000" y="1752600"/>
            <a:ext cx="3419475" cy="4151313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l-SI"/>
          </a:p>
        </p:txBody>
      </p:sp>
      <p:sp>
        <p:nvSpPr>
          <p:cNvPr id="352276" name="Rectangle 20"/>
          <p:cNvSpPr>
            <a:spLocks noChangeArrowheads="1"/>
          </p:cNvSpPr>
          <p:nvPr/>
        </p:nvSpPr>
        <p:spPr bwMode="auto">
          <a:xfrm>
            <a:off x="476250" y="1746250"/>
            <a:ext cx="2036763" cy="4156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l-SI"/>
          </a:p>
        </p:txBody>
      </p:sp>
      <p:sp>
        <p:nvSpPr>
          <p:cNvPr id="352277" name="Rectangle 21"/>
          <p:cNvSpPr>
            <a:spLocks noChangeArrowheads="1"/>
          </p:cNvSpPr>
          <p:nvPr/>
        </p:nvSpPr>
        <p:spPr bwMode="auto">
          <a:xfrm>
            <a:off x="2424113" y="1751013"/>
            <a:ext cx="1465262" cy="4151312"/>
          </a:xfrm>
          <a:prstGeom prst="rect">
            <a:avLst/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l-SI"/>
          </a:p>
        </p:txBody>
      </p:sp>
      <p:graphicFrame>
        <p:nvGraphicFramePr>
          <p:cNvPr id="352278" name="Object 22"/>
          <p:cNvGraphicFramePr>
            <a:graphicFrameLocks noChangeAspect="1"/>
          </p:cNvGraphicFramePr>
          <p:nvPr/>
        </p:nvGraphicFramePr>
        <p:xfrm>
          <a:off x="2178050" y="1757363"/>
          <a:ext cx="2436813" cy="1597025"/>
        </p:xfrm>
        <a:graphic>
          <a:graphicData uri="http://schemas.openxmlformats.org/presentationml/2006/ole">
            <p:oleObj spid="_x0000_s352278" name="CorelPhotoPaint.Image.11" r:id="rId4" imgW="609498" imgH="399255" progId="">
              <p:embed/>
            </p:oleObj>
          </a:graphicData>
        </a:graphic>
      </p:graphicFrame>
      <p:graphicFrame>
        <p:nvGraphicFramePr>
          <p:cNvPr id="352279" name="Object 23"/>
          <p:cNvGraphicFramePr>
            <a:graphicFrameLocks noChangeAspect="1"/>
          </p:cNvGraphicFramePr>
          <p:nvPr/>
        </p:nvGraphicFramePr>
        <p:xfrm>
          <a:off x="2187575" y="3363913"/>
          <a:ext cx="6446838" cy="901700"/>
        </p:xfrm>
        <a:graphic>
          <a:graphicData uri="http://schemas.openxmlformats.org/presentationml/2006/ole">
            <p:oleObj spid="_x0000_s352279" name="CorelPhotoPaint.Image.11" r:id="rId5" imgW="1612122" imgH="225362" progId="">
              <p:embed/>
            </p:oleObj>
          </a:graphicData>
        </a:graphic>
      </p:graphicFrame>
      <p:graphicFrame>
        <p:nvGraphicFramePr>
          <p:cNvPr id="352280" name="Object 24"/>
          <p:cNvGraphicFramePr>
            <a:graphicFrameLocks noChangeAspect="1"/>
          </p:cNvGraphicFramePr>
          <p:nvPr/>
        </p:nvGraphicFramePr>
        <p:xfrm>
          <a:off x="2187575" y="3525838"/>
          <a:ext cx="6446838" cy="2546350"/>
        </p:xfrm>
        <a:graphic>
          <a:graphicData uri="http://schemas.openxmlformats.org/presentationml/2006/ole">
            <p:oleObj spid="_x0000_s352280" name="CorelPhotoPaint.Image.11" r:id="rId6" imgW="1612122" imgH="636818" progId="">
              <p:embed/>
            </p:oleObj>
          </a:graphicData>
        </a:graphic>
      </p:graphicFrame>
      <p:sp>
        <p:nvSpPr>
          <p:cNvPr id="352281" name="Text Box 25"/>
          <p:cNvSpPr txBox="1">
            <a:spLocks noChangeArrowheads="1"/>
          </p:cNvSpPr>
          <p:nvPr/>
        </p:nvSpPr>
        <p:spPr bwMode="auto">
          <a:xfrm>
            <a:off x="473075" y="2120900"/>
            <a:ext cx="10779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tabLst>
                <a:tab pos="2763838" algn="l"/>
              </a:tabLst>
            </a:pPr>
            <a:r>
              <a:rPr lang="en-US">
                <a:solidFill>
                  <a:schemeClr val="accent1"/>
                </a:solidFill>
                <a:latin typeface="Comic Sans MS" pitchFamily="66" charset="0"/>
              </a:rPr>
              <a:t>ele</a:t>
            </a:r>
            <a:r>
              <a:rPr lang="sl-SI">
                <a:solidFill>
                  <a:schemeClr val="accent1"/>
                </a:solidFill>
                <a:latin typeface="Comic Sans MS" pitchFamily="66" charset="0"/>
              </a:rPr>
              <a:t>k</a:t>
            </a:r>
            <a:r>
              <a:rPr lang="en-US">
                <a:solidFill>
                  <a:schemeClr val="accent1"/>
                </a:solidFill>
                <a:latin typeface="Comic Sans MS" pitchFamily="66" charset="0"/>
              </a:rPr>
              <a:t>tron</a:t>
            </a:r>
          </a:p>
        </p:txBody>
      </p:sp>
      <p:sp>
        <p:nvSpPr>
          <p:cNvPr id="352282" name="Text Box 26"/>
          <p:cNvSpPr txBox="1">
            <a:spLocks noChangeArrowheads="1"/>
          </p:cNvSpPr>
          <p:nvPr/>
        </p:nvSpPr>
        <p:spPr bwMode="auto">
          <a:xfrm>
            <a:off x="471488" y="3365500"/>
            <a:ext cx="101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tabLst>
                <a:tab pos="2763838" algn="l"/>
              </a:tabLst>
            </a:pPr>
            <a:r>
              <a:rPr lang="en-US">
                <a:solidFill>
                  <a:schemeClr val="accent1"/>
                </a:solidFill>
                <a:latin typeface="Comic Sans MS" pitchFamily="66" charset="0"/>
              </a:rPr>
              <a:t>m</a:t>
            </a:r>
            <a:r>
              <a:rPr lang="sl-SI">
                <a:solidFill>
                  <a:schemeClr val="accent1"/>
                </a:solidFill>
                <a:latin typeface="Comic Sans MS" pitchFamily="66" charset="0"/>
              </a:rPr>
              <a:t>i</a:t>
            </a:r>
            <a:r>
              <a:rPr lang="en-US">
                <a:solidFill>
                  <a:schemeClr val="accent1"/>
                </a:solidFill>
                <a:latin typeface="Comic Sans MS" pitchFamily="66" charset="0"/>
              </a:rPr>
              <a:t>on</a:t>
            </a:r>
          </a:p>
        </p:txBody>
      </p:sp>
      <p:sp>
        <p:nvSpPr>
          <p:cNvPr id="352283" name="Text Box 27"/>
          <p:cNvSpPr txBox="1">
            <a:spLocks noChangeArrowheads="1"/>
          </p:cNvSpPr>
          <p:nvPr/>
        </p:nvSpPr>
        <p:spPr bwMode="auto">
          <a:xfrm>
            <a:off x="487363" y="4573588"/>
            <a:ext cx="1241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tabLst>
                <a:tab pos="2763838" algn="l"/>
              </a:tabLst>
            </a:pPr>
            <a:r>
              <a:rPr lang="en-US">
                <a:solidFill>
                  <a:schemeClr val="accent1"/>
                </a:solidFill>
                <a:latin typeface="Comic Sans MS" pitchFamily="66" charset="0"/>
              </a:rPr>
              <a:t>hadron</a:t>
            </a:r>
          </a:p>
        </p:txBody>
      </p:sp>
      <p:sp>
        <p:nvSpPr>
          <p:cNvPr id="352284" name="Line 28"/>
          <p:cNvSpPr>
            <a:spLocks noChangeShapeType="1"/>
          </p:cNvSpPr>
          <p:nvPr/>
        </p:nvSpPr>
        <p:spPr bwMode="auto">
          <a:xfrm flipH="1">
            <a:off x="476250" y="2506663"/>
            <a:ext cx="19367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285" name="Line 29"/>
          <p:cNvSpPr>
            <a:spLocks noChangeShapeType="1"/>
          </p:cNvSpPr>
          <p:nvPr/>
        </p:nvSpPr>
        <p:spPr bwMode="auto">
          <a:xfrm flipH="1">
            <a:off x="476250" y="3763963"/>
            <a:ext cx="1936750" cy="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286" name="Line 30"/>
          <p:cNvSpPr>
            <a:spLocks noChangeShapeType="1"/>
          </p:cNvSpPr>
          <p:nvPr/>
        </p:nvSpPr>
        <p:spPr bwMode="auto">
          <a:xfrm flipH="1">
            <a:off x="476250" y="4981575"/>
            <a:ext cx="19240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292" name="Line 36"/>
          <p:cNvSpPr>
            <a:spLocks noChangeShapeType="1"/>
          </p:cNvSpPr>
          <p:nvPr/>
        </p:nvSpPr>
        <p:spPr bwMode="auto">
          <a:xfrm>
            <a:off x="7450138" y="3709988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293" name="Line 37"/>
          <p:cNvSpPr>
            <a:spLocks noChangeShapeType="1"/>
          </p:cNvSpPr>
          <p:nvPr/>
        </p:nvSpPr>
        <p:spPr bwMode="auto">
          <a:xfrm flipV="1">
            <a:off x="7451725" y="3713163"/>
            <a:ext cx="100013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295" name="Line 39"/>
          <p:cNvSpPr>
            <a:spLocks noChangeShapeType="1"/>
          </p:cNvSpPr>
          <p:nvPr/>
        </p:nvSpPr>
        <p:spPr bwMode="auto">
          <a:xfrm>
            <a:off x="8510588" y="3708400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296" name="Line 40"/>
          <p:cNvSpPr>
            <a:spLocks noChangeShapeType="1"/>
          </p:cNvSpPr>
          <p:nvPr/>
        </p:nvSpPr>
        <p:spPr bwMode="auto">
          <a:xfrm flipV="1">
            <a:off x="8512175" y="3711575"/>
            <a:ext cx="100013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298" name="Line 42"/>
          <p:cNvSpPr>
            <a:spLocks noChangeShapeType="1"/>
          </p:cNvSpPr>
          <p:nvPr/>
        </p:nvSpPr>
        <p:spPr bwMode="auto">
          <a:xfrm>
            <a:off x="7966075" y="3711575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299" name="Line 43"/>
          <p:cNvSpPr>
            <a:spLocks noChangeShapeType="1"/>
          </p:cNvSpPr>
          <p:nvPr/>
        </p:nvSpPr>
        <p:spPr bwMode="auto">
          <a:xfrm flipV="1">
            <a:off x="7967663" y="3714750"/>
            <a:ext cx="100012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01" name="Line 45"/>
          <p:cNvSpPr>
            <a:spLocks noChangeShapeType="1"/>
          </p:cNvSpPr>
          <p:nvPr/>
        </p:nvSpPr>
        <p:spPr bwMode="auto">
          <a:xfrm>
            <a:off x="7439025" y="5394325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02" name="Line 46"/>
          <p:cNvSpPr>
            <a:spLocks noChangeShapeType="1"/>
          </p:cNvSpPr>
          <p:nvPr/>
        </p:nvSpPr>
        <p:spPr bwMode="auto">
          <a:xfrm flipV="1">
            <a:off x="7440613" y="5397500"/>
            <a:ext cx="100012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04" name="Line 48"/>
          <p:cNvSpPr>
            <a:spLocks noChangeShapeType="1"/>
          </p:cNvSpPr>
          <p:nvPr/>
        </p:nvSpPr>
        <p:spPr bwMode="auto">
          <a:xfrm>
            <a:off x="8499475" y="5392738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05" name="Line 49"/>
          <p:cNvSpPr>
            <a:spLocks noChangeShapeType="1"/>
          </p:cNvSpPr>
          <p:nvPr/>
        </p:nvSpPr>
        <p:spPr bwMode="auto">
          <a:xfrm flipV="1">
            <a:off x="8501063" y="5395913"/>
            <a:ext cx="100012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07" name="Line 51"/>
          <p:cNvSpPr>
            <a:spLocks noChangeShapeType="1"/>
          </p:cNvSpPr>
          <p:nvPr/>
        </p:nvSpPr>
        <p:spPr bwMode="auto">
          <a:xfrm>
            <a:off x="7954963" y="5395913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08" name="Line 52"/>
          <p:cNvSpPr>
            <a:spLocks noChangeShapeType="1"/>
          </p:cNvSpPr>
          <p:nvPr/>
        </p:nvSpPr>
        <p:spPr bwMode="auto">
          <a:xfrm flipV="1">
            <a:off x="7956550" y="5399088"/>
            <a:ext cx="100013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10" name="Line 54"/>
          <p:cNvSpPr>
            <a:spLocks noChangeShapeType="1"/>
          </p:cNvSpPr>
          <p:nvPr/>
        </p:nvSpPr>
        <p:spPr bwMode="auto">
          <a:xfrm>
            <a:off x="7443788" y="5056188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11" name="Line 55"/>
          <p:cNvSpPr>
            <a:spLocks noChangeShapeType="1"/>
          </p:cNvSpPr>
          <p:nvPr/>
        </p:nvSpPr>
        <p:spPr bwMode="auto">
          <a:xfrm flipV="1">
            <a:off x="7445375" y="5059363"/>
            <a:ext cx="100013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13" name="Line 57"/>
          <p:cNvSpPr>
            <a:spLocks noChangeShapeType="1"/>
          </p:cNvSpPr>
          <p:nvPr/>
        </p:nvSpPr>
        <p:spPr bwMode="auto">
          <a:xfrm>
            <a:off x="8504238" y="5135563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14" name="Line 58"/>
          <p:cNvSpPr>
            <a:spLocks noChangeShapeType="1"/>
          </p:cNvSpPr>
          <p:nvPr/>
        </p:nvSpPr>
        <p:spPr bwMode="auto">
          <a:xfrm flipV="1">
            <a:off x="8505825" y="5138738"/>
            <a:ext cx="100013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16" name="Line 60"/>
          <p:cNvSpPr>
            <a:spLocks noChangeShapeType="1"/>
          </p:cNvSpPr>
          <p:nvPr/>
        </p:nvSpPr>
        <p:spPr bwMode="auto">
          <a:xfrm>
            <a:off x="7959725" y="5091113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17" name="Line 61"/>
          <p:cNvSpPr>
            <a:spLocks noChangeShapeType="1"/>
          </p:cNvSpPr>
          <p:nvPr/>
        </p:nvSpPr>
        <p:spPr bwMode="auto">
          <a:xfrm flipV="1">
            <a:off x="7961313" y="5094288"/>
            <a:ext cx="100012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19" name="Line 63"/>
          <p:cNvSpPr>
            <a:spLocks noChangeShapeType="1"/>
          </p:cNvSpPr>
          <p:nvPr/>
        </p:nvSpPr>
        <p:spPr bwMode="auto">
          <a:xfrm>
            <a:off x="7439025" y="4613275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20" name="Line 64"/>
          <p:cNvSpPr>
            <a:spLocks noChangeShapeType="1"/>
          </p:cNvSpPr>
          <p:nvPr/>
        </p:nvSpPr>
        <p:spPr bwMode="auto">
          <a:xfrm flipV="1">
            <a:off x="7440613" y="4616450"/>
            <a:ext cx="100012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22" name="Line 66"/>
          <p:cNvSpPr>
            <a:spLocks noChangeShapeType="1"/>
          </p:cNvSpPr>
          <p:nvPr/>
        </p:nvSpPr>
        <p:spPr bwMode="auto">
          <a:xfrm>
            <a:off x="8499475" y="4392613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23" name="Line 67"/>
          <p:cNvSpPr>
            <a:spLocks noChangeShapeType="1"/>
          </p:cNvSpPr>
          <p:nvPr/>
        </p:nvSpPr>
        <p:spPr bwMode="auto">
          <a:xfrm flipV="1">
            <a:off x="8501063" y="4395788"/>
            <a:ext cx="100012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25" name="Line 69"/>
          <p:cNvSpPr>
            <a:spLocks noChangeShapeType="1"/>
          </p:cNvSpPr>
          <p:nvPr/>
        </p:nvSpPr>
        <p:spPr bwMode="auto">
          <a:xfrm>
            <a:off x="7954963" y="4495800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26" name="Line 70"/>
          <p:cNvSpPr>
            <a:spLocks noChangeShapeType="1"/>
          </p:cNvSpPr>
          <p:nvPr/>
        </p:nvSpPr>
        <p:spPr bwMode="auto">
          <a:xfrm flipV="1">
            <a:off x="7956550" y="4498975"/>
            <a:ext cx="100013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28" name="Line 72"/>
          <p:cNvSpPr>
            <a:spLocks noChangeShapeType="1"/>
          </p:cNvSpPr>
          <p:nvPr/>
        </p:nvSpPr>
        <p:spPr bwMode="auto">
          <a:xfrm>
            <a:off x="596900" y="2449513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29" name="Line 73"/>
          <p:cNvSpPr>
            <a:spLocks noChangeShapeType="1"/>
          </p:cNvSpPr>
          <p:nvPr/>
        </p:nvSpPr>
        <p:spPr bwMode="auto">
          <a:xfrm flipV="1">
            <a:off x="598488" y="2452688"/>
            <a:ext cx="100012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31" name="Line 75"/>
          <p:cNvSpPr>
            <a:spLocks noChangeShapeType="1"/>
          </p:cNvSpPr>
          <p:nvPr/>
        </p:nvSpPr>
        <p:spPr bwMode="auto">
          <a:xfrm>
            <a:off x="1685925" y="2452688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32" name="Line 76"/>
          <p:cNvSpPr>
            <a:spLocks noChangeShapeType="1"/>
          </p:cNvSpPr>
          <p:nvPr/>
        </p:nvSpPr>
        <p:spPr bwMode="auto">
          <a:xfrm flipV="1">
            <a:off x="1687513" y="2455863"/>
            <a:ext cx="100012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34" name="Line 78"/>
          <p:cNvSpPr>
            <a:spLocks noChangeShapeType="1"/>
          </p:cNvSpPr>
          <p:nvPr/>
        </p:nvSpPr>
        <p:spPr bwMode="auto">
          <a:xfrm>
            <a:off x="1141413" y="2451100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35" name="Line 79"/>
          <p:cNvSpPr>
            <a:spLocks noChangeShapeType="1"/>
          </p:cNvSpPr>
          <p:nvPr/>
        </p:nvSpPr>
        <p:spPr bwMode="auto">
          <a:xfrm flipV="1">
            <a:off x="1143000" y="2454275"/>
            <a:ext cx="100013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37" name="Line 81"/>
          <p:cNvSpPr>
            <a:spLocks noChangeShapeType="1"/>
          </p:cNvSpPr>
          <p:nvPr/>
        </p:nvSpPr>
        <p:spPr bwMode="auto">
          <a:xfrm>
            <a:off x="2227263" y="2455863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38" name="Line 82"/>
          <p:cNvSpPr>
            <a:spLocks noChangeShapeType="1"/>
          </p:cNvSpPr>
          <p:nvPr/>
        </p:nvSpPr>
        <p:spPr bwMode="auto">
          <a:xfrm flipV="1">
            <a:off x="2228850" y="2459038"/>
            <a:ext cx="100013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40" name="Line 84"/>
          <p:cNvSpPr>
            <a:spLocks noChangeShapeType="1"/>
          </p:cNvSpPr>
          <p:nvPr/>
        </p:nvSpPr>
        <p:spPr bwMode="auto">
          <a:xfrm>
            <a:off x="595313" y="3705225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41" name="Line 85"/>
          <p:cNvSpPr>
            <a:spLocks noChangeShapeType="1"/>
          </p:cNvSpPr>
          <p:nvPr/>
        </p:nvSpPr>
        <p:spPr bwMode="auto">
          <a:xfrm flipV="1">
            <a:off x="596900" y="3708400"/>
            <a:ext cx="100013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43" name="Line 87"/>
          <p:cNvSpPr>
            <a:spLocks noChangeShapeType="1"/>
          </p:cNvSpPr>
          <p:nvPr/>
        </p:nvSpPr>
        <p:spPr bwMode="auto">
          <a:xfrm>
            <a:off x="1684338" y="3708400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44" name="Line 88"/>
          <p:cNvSpPr>
            <a:spLocks noChangeShapeType="1"/>
          </p:cNvSpPr>
          <p:nvPr/>
        </p:nvSpPr>
        <p:spPr bwMode="auto">
          <a:xfrm flipV="1">
            <a:off x="1685925" y="3711575"/>
            <a:ext cx="100013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46" name="Line 90"/>
          <p:cNvSpPr>
            <a:spLocks noChangeShapeType="1"/>
          </p:cNvSpPr>
          <p:nvPr/>
        </p:nvSpPr>
        <p:spPr bwMode="auto">
          <a:xfrm>
            <a:off x="1139825" y="3706813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47" name="Line 91"/>
          <p:cNvSpPr>
            <a:spLocks noChangeShapeType="1"/>
          </p:cNvSpPr>
          <p:nvPr/>
        </p:nvSpPr>
        <p:spPr bwMode="auto">
          <a:xfrm flipV="1">
            <a:off x="1141413" y="3709988"/>
            <a:ext cx="100012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49" name="Line 93"/>
          <p:cNvSpPr>
            <a:spLocks noChangeShapeType="1"/>
          </p:cNvSpPr>
          <p:nvPr/>
        </p:nvSpPr>
        <p:spPr bwMode="auto">
          <a:xfrm>
            <a:off x="2225675" y="3711575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50" name="Line 94"/>
          <p:cNvSpPr>
            <a:spLocks noChangeShapeType="1"/>
          </p:cNvSpPr>
          <p:nvPr/>
        </p:nvSpPr>
        <p:spPr bwMode="auto">
          <a:xfrm flipV="1">
            <a:off x="2227263" y="3714750"/>
            <a:ext cx="100012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52" name="Line 96"/>
          <p:cNvSpPr>
            <a:spLocks noChangeShapeType="1"/>
          </p:cNvSpPr>
          <p:nvPr/>
        </p:nvSpPr>
        <p:spPr bwMode="auto">
          <a:xfrm>
            <a:off x="595313" y="4924425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53" name="Line 97"/>
          <p:cNvSpPr>
            <a:spLocks noChangeShapeType="1"/>
          </p:cNvSpPr>
          <p:nvPr/>
        </p:nvSpPr>
        <p:spPr bwMode="auto">
          <a:xfrm flipV="1">
            <a:off x="596900" y="4927600"/>
            <a:ext cx="100013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55" name="Line 99"/>
          <p:cNvSpPr>
            <a:spLocks noChangeShapeType="1"/>
          </p:cNvSpPr>
          <p:nvPr/>
        </p:nvSpPr>
        <p:spPr bwMode="auto">
          <a:xfrm>
            <a:off x="1684338" y="4927600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56" name="Line 100"/>
          <p:cNvSpPr>
            <a:spLocks noChangeShapeType="1"/>
          </p:cNvSpPr>
          <p:nvPr/>
        </p:nvSpPr>
        <p:spPr bwMode="auto">
          <a:xfrm flipV="1">
            <a:off x="1685925" y="4930775"/>
            <a:ext cx="100013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58" name="Line 102"/>
          <p:cNvSpPr>
            <a:spLocks noChangeShapeType="1"/>
          </p:cNvSpPr>
          <p:nvPr/>
        </p:nvSpPr>
        <p:spPr bwMode="auto">
          <a:xfrm>
            <a:off x="1139825" y="4926013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59" name="Line 103"/>
          <p:cNvSpPr>
            <a:spLocks noChangeShapeType="1"/>
          </p:cNvSpPr>
          <p:nvPr/>
        </p:nvSpPr>
        <p:spPr bwMode="auto">
          <a:xfrm flipV="1">
            <a:off x="1141413" y="4929188"/>
            <a:ext cx="100012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61" name="Line 105"/>
          <p:cNvSpPr>
            <a:spLocks noChangeShapeType="1"/>
          </p:cNvSpPr>
          <p:nvPr/>
        </p:nvSpPr>
        <p:spPr bwMode="auto">
          <a:xfrm>
            <a:off x="2225675" y="4930775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62" name="Line 106"/>
          <p:cNvSpPr>
            <a:spLocks noChangeShapeType="1"/>
          </p:cNvSpPr>
          <p:nvPr/>
        </p:nvSpPr>
        <p:spPr bwMode="auto">
          <a:xfrm flipV="1">
            <a:off x="2227263" y="4933950"/>
            <a:ext cx="100012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66" name="Freeform 110"/>
          <p:cNvSpPr>
            <a:spLocks/>
          </p:cNvSpPr>
          <p:nvPr/>
        </p:nvSpPr>
        <p:spPr bwMode="auto">
          <a:xfrm>
            <a:off x="7642225" y="2301875"/>
            <a:ext cx="576263" cy="3079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09" y="3"/>
              </a:cxn>
              <a:cxn ang="0">
                <a:pos x="909" y="455"/>
              </a:cxn>
              <a:cxn ang="0">
                <a:pos x="618" y="459"/>
              </a:cxn>
              <a:cxn ang="0">
                <a:pos x="618" y="234"/>
              </a:cxn>
              <a:cxn ang="0">
                <a:pos x="0" y="233"/>
              </a:cxn>
              <a:cxn ang="0">
                <a:pos x="0" y="0"/>
              </a:cxn>
            </a:cxnLst>
            <a:rect l="0" t="0" r="r" b="b"/>
            <a:pathLst>
              <a:path w="909" h="459">
                <a:moveTo>
                  <a:pt x="0" y="0"/>
                </a:moveTo>
                <a:lnTo>
                  <a:pt x="909" y="3"/>
                </a:lnTo>
                <a:lnTo>
                  <a:pt x="909" y="455"/>
                </a:lnTo>
                <a:lnTo>
                  <a:pt x="618" y="459"/>
                </a:lnTo>
                <a:lnTo>
                  <a:pt x="618" y="234"/>
                </a:lnTo>
                <a:lnTo>
                  <a:pt x="0" y="233"/>
                </a:lnTo>
                <a:lnTo>
                  <a:pt x="0" y="0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67" name="Freeform 111"/>
          <p:cNvSpPr>
            <a:spLocks/>
          </p:cNvSpPr>
          <p:nvPr/>
        </p:nvSpPr>
        <p:spPr bwMode="auto">
          <a:xfrm>
            <a:off x="7645400" y="2608263"/>
            <a:ext cx="573088" cy="306387"/>
          </a:xfrm>
          <a:custGeom>
            <a:avLst/>
            <a:gdLst/>
            <a:ahLst/>
            <a:cxnLst>
              <a:cxn ang="0">
                <a:pos x="0" y="223"/>
              </a:cxn>
              <a:cxn ang="0">
                <a:pos x="614" y="222"/>
              </a:cxn>
              <a:cxn ang="0">
                <a:pos x="614" y="6"/>
              </a:cxn>
              <a:cxn ang="0">
                <a:pos x="905" y="0"/>
              </a:cxn>
              <a:cxn ang="0">
                <a:pos x="905" y="456"/>
              </a:cxn>
              <a:cxn ang="0">
                <a:pos x="0" y="456"/>
              </a:cxn>
              <a:cxn ang="0">
                <a:pos x="0" y="223"/>
              </a:cxn>
            </a:cxnLst>
            <a:rect l="0" t="0" r="r" b="b"/>
            <a:pathLst>
              <a:path w="905" h="456">
                <a:moveTo>
                  <a:pt x="0" y="223"/>
                </a:moveTo>
                <a:lnTo>
                  <a:pt x="614" y="222"/>
                </a:lnTo>
                <a:lnTo>
                  <a:pt x="614" y="6"/>
                </a:lnTo>
                <a:lnTo>
                  <a:pt x="905" y="0"/>
                </a:lnTo>
                <a:lnTo>
                  <a:pt x="905" y="456"/>
                </a:lnTo>
                <a:lnTo>
                  <a:pt x="0" y="456"/>
                </a:lnTo>
                <a:lnTo>
                  <a:pt x="0" y="22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69" name="Freeform 113"/>
          <p:cNvSpPr>
            <a:spLocks/>
          </p:cNvSpPr>
          <p:nvPr/>
        </p:nvSpPr>
        <p:spPr bwMode="auto">
          <a:xfrm>
            <a:off x="1557338" y="2770188"/>
            <a:ext cx="576262" cy="3079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09" y="3"/>
              </a:cxn>
              <a:cxn ang="0">
                <a:pos x="909" y="455"/>
              </a:cxn>
              <a:cxn ang="0">
                <a:pos x="618" y="459"/>
              </a:cxn>
              <a:cxn ang="0">
                <a:pos x="618" y="234"/>
              </a:cxn>
              <a:cxn ang="0">
                <a:pos x="0" y="233"/>
              </a:cxn>
              <a:cxn ang="0">
                <a:pos x="0" y="0"/>
              </a:cxn>
            </a:cxnLst>
            <a:rect l="0" t="0" r="r" b="b"/>
            <a:pathLst>
              <a:path w="909" h="459">
                <a:moveTo>
                  <a:pt x="0" y="0"/>
                </a:moveTo>
                <a:lnTo>
                  <a:pt x="909" y="3"/>
                </a:lnTo>
                <a:lnTo>
                  <a:pt x="909" y="455"/>
                </a:lnTo>
                <a:lnTo>
                  <a:pt x="618" y="459"/>
                </a:lnTo>
                <a:lnTo>
                  <a:pt x="618" y="234"/>
                </a:lnTo>
                <a:lnTo>
                  <a:pt x="0" y="233"/>
                </a:lnTo>
                <a:lnTo>
                  <a:pt x="0" y="0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70" name="Freeform 114"/>
          <p:cNvSpPr>
            <a:spLocks/>
          </p:cNvSpPr>
          <p:nvPr/>
        </p:nvSpPr>
        <p:spPr bwMode="auto">
          <a:xfrm>
            <a:off x="1560513" y="3076575"/>
            <a:ext cx="573087" cy="306388"/>
          </a:xfrm>
          <a:custGeom>
            <a:avLst/>
            <a:gdLst/>
            <a:ahLst/>
            <a:cxnLst>
              <a:cxn ang="0">
                <a:pos x="0" y="223"/>
              </a:cxn>
              <a:cxn ang="0">
                <a:pos x="614" y="222"/>
              </a:cxn>
              <a:cxn ang="0">
                <a:pos x="614" y="6"/>
              </a:cxn>
              <a:cxn ang="0">
                <a:pos x="905" y="0"/>
              </a:cxn>
              <a:cxn ang="0">
                <a:pos x="905" y="456"/>
              </a:cxn>
              <a:cxn ang="0">
                <a:pos x="0" y="456"/>
              </a:cxn>
              <a:cxn ang="0">
                <a:pos x="0" y="223"/>
              </a:cxn>
            </a:cxnLst>
            <a:rect l="0" t="0" r="r" b="b"/>
            <a:pathLst>
              <a:path w="905" h="456">
                <a:moveTo>
                  <a:pt x="0" y="223"/>
                </a:moveTo>
                <a:lnTo>
                  <a:pt x="614" y="222"/>
                </a:lnTo>
                <a:lnTo>
                  <a:pt x="614" y="6"/>
                </a:lnTo>
                <a:lnTo>
                  <a:pt x="905" y="0"/>
                </a:lnTo>
                <a:lnTo>
                  <a:pt x="905" y="456"/>
                </a:lnTo>
                <a:lnTo>
                  <a:pt x="0" y="456"/>
                </a:lnTo>
                <a:lnTo>
                  <a:pt x="0" y="22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2371" name="AutoShape 115"/>
          <p:cNvSpPr>
            <a:spLocks noChangeArrowheads="1"/>
          </p:cNvSpPr>
          <p:nvPr/>
        </p:nvSpPr>
        <p:spPr bwMode="auto">
          <a:xfrm>
            <a:off x="5410200" y="1752600"/>
            <a:ext cx="3200400" cy="609600"/>
          </a:xfrm>
          <a:prstGeom prst="wedgeRectCallout">
            <a:avLst>
              <a:gd name="adj1" fmla="val 35120"/>
              <a:gd name="adj2" fmla="val 86981"/>
            </a:avLst>
          </a:prstGeom>
          <a:solidFill>
            <a:schemeClr val="accent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en-US" sz="1400" b="1">
                <a:solidFill>
                  <a:schemeClr val="folHlink"/>
                </a:solidFill>
                <a:latin typeface="Comic Sans MS" pitchFamily="66" charset="0"/>
              </a:rPr>
              <a:t>Magnet</a:t>
            </a:r>
            <a:r>
              <a:rPr lang="sl-SI" sz="1400" b="1">
                <a:solidFill>
                  <a:schemeClr val="folHlink"/>
                </a:solidFill>
                <a:latin typeface="Comic Sans MS" pitchFamily="66" charset="0"/>
              </a:rPr>
              <a:t>no</a:t>
            </a:r>
            <a:r>
              <a:rPr lang="en-US" sz="1400" b="1">
                <a:solidFill>
                  <a:schemeClr val="folHlink"/>
                </a:solidFill>
                <a:latin typeface="Comic Sans MS" pitchFamily="66" charset="0"/>
              </a:rPr>
              <a:t> </a:t>
            </a:r>
            <a:r>
              <a:rPr lang="sl-SI" sz="1400" b="1">
                <a:solidFill>
                  <a:schemeClr val="folHlink"/>
                </a:solidFill>
                <a:latin typeface="Comic Sans MS" pitchFamily="66" charset="0"/>
              </a:rPr>
              <a:t>polje</a:t>
            </a:r>
            <a:r>
              <a:rPr lang="en-US" sz="1400" b="1">
                <a:solidFill>
                  <a:schemeClr val="folHlink"/>
                </a:solidFill>
                <a:latin typeface="Comic Sans MS" pitchFamily="66" charset="0"/>
              </a:rPr>
              <a:t> </a:t>
            </a:r>
            <a:r>
              <a:rPr lang="sl-SI" sz="1400">
                <a:solidFill>
                  <a:schemeClr val="folHlink"/>
                </a:solidFill>
                <a:latin typeface="Comic Sans MS" pitchFamily="66" charset="0"/>
              </a:rPr>
              <a:t>krivi sledi delcev in </a:t>
            </a:r>
          </a:p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sl-SI" sz="1400">
                <a:solidFill>
                  <a:schemeClr val="folHlink"/>
                </a:solidFill>
                <a:latin typeface="Comic Sans MS" pitchFamily="66" charset="0"/>
              </a:rPr>
              <a:t>omogoča meritev gibalne količine</a:t>
            </a:r>
            <a:r>
              <a:rPr lang="en-US" sz="1400">
                <a:solidFill>
                  <a:schemeClr val="folHlink"/>
                </a:solidFill>
                <a:latin typeface="Comic Sans MS" pitchFamily="66" charset="0"/>
              </a:rPr>
              <a:t>.</a:t>
            </a:r>
            <a:endParaRPr lang="cs-CZ" sz="1400">
              <a:solidFill>
                <a:schemeClr val="folHlink"/>
              </a:solidFill>
              <a:latin typeface="Comic Sans MS" pitchFamily="66" charset="0"/>
            </a:endParaRPr>
          </a:p>
        </p:txBody>
      </p:sp>
      <p:sp>
        <p:nvSpPr>
          <p:cNvPr id="352372" name="AutoShape 116"/>
          <p:cNvSpPr>
            <a:spLocks noChangeArrowheads="1"/>
          </p:cNvSpPr>
          <p:nvPr/>
        </p:nvSpPr>
        <p:spPr bwMode="auto">
          <a:xfrm>
            <a:off x="533400" y="5105400"/>
            <a:ext cx="2236788" cy="712788"/>
          </a:xfrm>
          <a:prstGeom prst="wedgeRectCallout">
            <a:avLst>
              <a:gd name="adj1" fmla="val -37014"/>
              <a:gd name="adj2" fmla="val -237528"/>
            </a:avLst>
          </a:prstGeom>
          <a:solidFill>
            <a:srgbClr val="99CC00">
              <a:alpha val="3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sl-SI" sz="1400" b="1">
                <a:solidFill>
                  <a:schemeClr val="bg2"/>
                </a:solidFill>
              </a:rPr>
              <a:t>Sledilnik</a:t>
            </a:r>
            <a:r>
              <a:rPr lang="sl-SI" sz="1400">
                <a:solidFill>
                  <a:schemeClr val="bg2"/>
                </a:solidFill>
              </a:rPr>
              <a:t> z majhno maso </a:t>
            </a:r>
          </a:p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sl-SI" sz="1400">
                <a:solidFill>
                  <a:schemeClr val="bg2"/>
                </a:solidFill>
              </a:rPr>
              <a:t>precizno</a:t>
            </a:r>
            <a:r>
              <a:rPr lang="en-US" sz="1400">
                <a:solidFill>
                  <a:schemeClr val="bg2"/>
                </a:solidFill>
              </a:rPr>
              <a:t> </a:t>
            </a:r>
            <a:r>
              <a:rPr lang="sl-SI" sz="1400">
                <a:solidFill>
                  <a:schemeClr val="bg2"/>
                </a:solidFill>
              </a:rPr>
              <a:t>izmeri več točk </a:t>
            </a:r>
          </a:p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sl-SI" sz="1400">
                <a:solidFill>
                  <a:schemeClr val="bg2"/>
                </a:solidFill>
              </a:rPr>
              <a:t>na sledeh nabitih delcev</a:t>
            </a:r>
            <a:endParaRPr lang="cs-CZ" sz="1400">
              <a:solidFill>
                <a:schemeClr val="bg2"/>
              </a:solidFill>
            </a:endParaRPr>
          </a:p>
        </p:txBody>
      </p:sp>
      <p:sp>
        <p:nvSpPr>
          <p:cNvPr id="352373" name="AutoShape 117"/>
          <p:cNvSpPr>
            <a:spLocks noChangeArrowheads="1"/>
          </p:cNvSpPr>
          <p:nvPr/>
        </p:nvSpPr>
        <p:spPr bwMode="auto">
          <a:xfrm>
            <a:off x="1828800" y="3886200"/>
            <a:ext cx="2971800" cy="685800"/>
          </a:xfrm>
          <a:prstGeom prst="wedgeRectCallout">
            <a:avLst>
              <a:gd name="adj1" fmla="val -6944"/>
              <a:gd name="adj2" fmla="val -235417"/>
            </a:avLst>
          </a:prstGeom>
          <a:solidFill>
            <a:srgbClr val="99CC00">
              <a:alpha val="3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en-US" sz="1400" b="1">
                <a:solidFill>
                  <a:schemeClr val="bg2"/>
                </a:solidFill>
              </a:rPr>
              <a:t>Ele</a:t>
            </a:r>
            <a:r>
              <a:rPr lang="sl-SI" sz="1400" b="1">
                <a:solidFill>
                  <a:schemeClr val="bg2"/>
                </a:solidFill>
              </a:rPr>
              <a:t>k</a:t>
            </a:r>
            <a:r>
              <a:rPr lang="en-US" sz="1400" b="1">
                <a:solidFill>
                  <a:schemeClr val="bg2"/>
                </a:solidFill>
              </a:rPr>
              <a:t>tromagnet</a:t>
            </a:r>
            <a:r>
              <a:rPr lang="sl-SI" sz="1400" b="1">
                <a:solidFill>
                  <a:schemeClr val="bg2"/>
                </a:solidFill>
              </a:rPr>
              <a:t>n</a:t>
            </a:r>
            <a:r>
              <a:rPr lang="en-US" sz="1400" b="1">
                <a:solidFill>
                  <a:schemeClr val="bg2"/>
                </a:solidFill>
              </a:rPr>
              <a:t>i </a:t>
            </a:r>
            <a:r>
              <a:rPr lang="sl-SI" sz="1400" b="1">
                <a:solidFill>
                  <a:schemeClr val="bg2"/>
                </a:solidFill>
              </a:rPr>
              <a:t>k</a:t>
            </a:r>
            <a:r>
              <a:rPr lang="en-US" sz="1400" b="1">
                <a:solidFill>
                  <a:schemeClr val="bg2"/>
                </a:solidFill>
              </a:rPr>
              <a:t>alorimeter</a:t>
            </a:r>
            <a:r>
              <a:rPr lang="en-US" sz="1400">
                <a:solidFill>
                  <a:schemeClr val="bg2"/>
                </a:solidFill>
              </a:rPr>
              <a:t>: </a:t>
            </a:r>
          </a:p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sl-SI" sz="1400">
                <a:solidFill>
                  <a:schemeClr val="bg2"/>
                </a:solidFill>
              </a:rPr>
              <a:t>ustavi</a:t>
            </a:r>
            <a:r>
              <a:rPr lang="en-US" sz="1400">
                <a:solidFill>
                  <a:schemeClr val="bg2"/>
                </a:solidFill>
              </a:rPr>
              <a:t> </a:t>
            </a:r>
            <a:r>
              <a:rPr lang="sl-SI" sz="1400">
                <a:solidFill>
                  <a:schemeClr val="bg2"/>
                </a:solidFill>
              </a:rPr>
              <a:t>EM plaz in mu izmeri energijo</a:t>
            </a:r>
            <a:endParaRPr lang="cs-CZ" sz="1400">
              <a:solidFill>
                <a:schemeClr val="bg2"/>
              </a:solidFill>
            </a:endParaRPr>
          </a:p>
        </p:txBody>
      </p:sp>
      <p:sp>
        <p:nvSpPr>
          <p:cNvPr id="352375" name="AutoShape 119"/>
          <p:cNvSpPr>
            <a:spLocks noChangeArrowheads="1"/>
          </p:cNvSpPr>
          <p:nvPr/>
        </p:nvSpPr>
        <p:spPr bwMode="auto">
          <a:xfrm>
            <a:off x="4114800" y="2438400"/>
            <a:ext cx="2362200" cy="685800"/>
          </a:xfrm>
          <a:prstGeom prst="wedgeRectCallout">
            <a:avLst>
              <a:gd name="adj1" fmla="val 9944"/>
              <a:gd name="adj2" fmla="val 319213"/>
            </a:avLst>
          </a:prstGeom>
          <a:solidFill>
            <a:srgbClr val="99CC00">
              <a:alpha val="3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sl-SI" sz="1400" b="1">
                <a:solidFill>
                  <a:schemeClr val="bg2"/>
                </a:solidFill>
              </a:rPr>
              <a:t>Hadronsk</a:t>
            </a:r>
            <a:r>
              <a:rPr lang="en-US" sz="1400" b="1">
                <a:solidFill>
                  <a:schemeClr val="bg2"/>
                </a:solidFill>
              </a:rPr>
              <a:t>i </a:t>
            </a:r>
            <a:r>
              <a:rPr lang="sl-SI" sz="1400" b="1">
                <a:solidFill>
                  <a:schemeClr val="bg2"/>
                </a:solidFill>
              </a:rPr>
              <a:t>k</a:t>
            </a:r>
            <a:r>
              <a:rPr lang="en-US" sz="1400" b="1">
                <a:solidFill>
                  <a:schemeClr val="bg2"/>
                </a:solidFill>
              </a:rPr>
              <a:t>alorimeter</a:t>
            </a:r>
            <a:r>
              <a:rPr lang="en-US" sz="1400">
                <a:solidFill>
                  <a:schemeClr val="bg2"/>
                </a:solidFill>
              </a:rPr>
              <a:t>: </a:t>
            </a:r>
          </a:p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sl-SI" sz="1400">
                <a:solidFill>
                  <a:schemeClr val="bg2"/>
                </a:solidFill>
              </a:rPr>
              <a:t>ustavi</a:t>
            </a:r>
            <a:r>
              <a:rPr lang="en-US" sz="1400">
                <a:solidFill>
                  <a:schemeClr val="bg2"/>
                </a:solidFill>
              </a:rPr>
              <a:t> </a:t>
            </a:r>
            <a:r>
              <a:rPr lang="sl-SI" sz="1400">
                <a:solidFill>
                  <a:schemeClr val="bg2"/>
                </a:solidFill>
              </a:rPr>
              <a:t>hadronski plaz in mu </a:t>
            </a:r>
          </a:p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sl-SI" sz="1400">
                <a:solidFill>
                  <a:schemeClr val="bg2"/>
                </a:solidFill>
              </a:rPr>
              <a:t>skupaj z EM izmeri energijo</a:t>
            </a:r>
            <a:endParaRPr lang="cs-CZ" sz="1400">
              <a:solidFill>
                <a:schemeClr val="bg2"/>
              </a:solidFill>
            </a:endParaRPr>
          </a:p>
        </p:txBody>
      </p:sp>
      <p:sp>
        <p:nvSpPr>
          <p:cNvPr id="352376" name="AutoShape 120"/>
          <p:cNvSpPr>
            <a:spLocks noChangeArrowheads="1"/>
          </p:cNvSpPr>
          <p:nvPr/>
        </p:nvSpPr>
        <p:spPr bwMode="auto">
          <a:xfrm>
            <a:off x="7010400" y="4343400"/>
            <a:ext cx="1600200" cy="685800"/>
          </a:xfrm>
          <a:prstGeom prst="wedgeRectCallout">
            <a:avLst>
              <a:gd name="adj1" fmla="val 1389"/>
              <a:gd name="adj2" fmla="val -137731"/>
            </a:avLst>
          </a:prstGeom>
          <a:solidFill>
            <a:srgbClr val="99CC00">
              <a:alpha val="3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sl-SI" sz="1400" b="1">
                <a:solidFill>
                  <a:schemeClr val="bg2"/>
                </a:solidFill>
              </a:rPr>
              <a:t>Mionsk</a:t>
            </a:r>
            <a:r>
              <a:rPr lang="en-US" sz="1400" b="1">
                <a:solidFill>
                  <a:schemeClr val="bg2"/>
                </a:solidFill>
              </a:rPr>
              <a:t>i </a:t>
            </a:r>
            <a:r>
              <a:rPr lang="sl-SI" sz="1400" b="1">
                <a:solidFill>
                  <a:schemeClr val="bg2"/>
                </a:solidFill>
              </a:rPr>
              <a:t>detektor</a:t>
            </a:r>
            <a:r>
              <a:rPr lang="en-US" sz="1400">
                <a:solidFill>
                  <a:schemeClr val="bg2"/>
                </a:solidFill>
              </a:rPr>
              <a:t>: </a:t>
            </a:r>
          </a:p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sl-SI" sz="1400">
                <a:solidFill>
                  <a:schemeClr val="bg2"/>
                </a:solidFill>
              </a:rPr>
              <a:t>izmeri sledi mionov</a:t>
            </a:r>
            <a:endParaRPr lang="cs-CZ" sz="1400">
              <a:solidFill>
                <a:schemeClr val="bg2"/>
              </a:solidFill>
            </a:endParaRPr>
          </a:p>
        </p:txBody>
      </p:sp>
      <p:grpSp>
        <p:nvGrpSpPr>
          <p:cNvPr id="352382" name="Group 126"/>
          <p:cNvGrpSpPr>
            <a:grpSpLocks/>
          </p:cNvGrpSpPr>
          <p:nvPr/>
        </p:nvGrpSpPr>
        <p:grpSpPr bwMode="auto">
          <a:xfrm>
            <a:off x="457200" y="2743200"/>
            <a:ext cx="8763000" cy="793750"/>
            <a:chOff x="288" y="1728"/>
            <a:chExt cx="5520" cy="500"/>
          </a:xfrm>
        </p:grpSpPr>
        <p:sp>
          <p:nvSpPr>
            <p:cNvPr id="352379" name="Line 123"/>
            <p:cNvSpPr>
              <a:spLocks noChangeShapeType="1"/>
            </p:cNvSpPr>
            <p:nvPr/>
          </p:nvSpPr>
          <p:spPr bwMode="auto">
            <a:xfrm>
              <a:off x="288" y="1968"/>
              <a:ext cx="5184" cy="0"/>
            </a:xfrm>
            <a:prstGeom prst="line">
              <a:avLst/>
            </a:prstGeom>
            <a:noFill/>
            <a:ln w="25400">
              <a:solidFill>
                <a:srgbClr val="FF33CC"/>
              </a:solidFill>
              <a:prstDash val="dash"/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sl-SI"/>
            </a:p>
          </p:txBody>
        </p:sp>
        <p:grpSp>
          <p:nvGrpSpPr>
            <p:cNvPr id="352381" name="Group 125"/>
            <p:cNvGrpSpPr>
              <a:grpSpLocks/>
            </p:cNvGrpSpPr>
            <p:nvPr/>
          </p:nvGrpSpPr>
          <p:grpSpPr bwMode="auto">
            <a:xfrm>
              <a:off x="288" y="1728"/>
              <a:ext cx="5520" cy="500"/>
              <a:chOff x="288" y="1728"/>
              <a:chExt cx="5520" cy="500"/>
            </a:xfrm>
          </p:grpSpPr>
          <p:sp>
            <p:nvSpPr>
              <p:cNvPr id="352377" name="Text Box 121"/>
              <p:cNvSpPr txBox="1">
                <a:spLocks noChangeArrowheads="1"/>
              </p:cNvSpPr>
              <p:nvPr/>
            </p:nvSpPr>
            <p:spPr bwMode="auto">
              <a:xfrm>
                <a:off x="3696" y="2016"/>
                <a:ext cx="2112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sl-SI" sz="1600">
                    <a:solidFill>
                      <a:srgbClr val="FF33CC"/>
                    </a:solidFill>
                    <a:latin typeface="Comic Sans MS" pitchFamily="66" charset="0"/>
                  </a:rPr>
                  <a:t>Edinole nevtrini uidejo detekciji</a:t>
                </a:r>
                <a:endParaRPr lang="en-GB" sz="1600">
                  <a:solidFill>
                    <a:srgbClr val="FF33CC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52380" name="Text Box 124"/>
              <p:cNvSpPr txBox="1">
                <a:spLocks noChangeArrowheads="1"/>
              </p:cNvSpPr>
              <p:nvPr/>
            </p:nvSpPr>
            <p:spPr bwMode="auto">
              <a:xfrm>
                <a:off x="288" y="1728"/>
                <a:ext cx="67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0"/>
                  </a:spcBef>
                  <a:tabLst>
                    <a:tab pos="2763838" algn="l"/>
                  </a:tabLst>
                </a:pPr>
                <a:r>
                  <a:rPr lang="sl-SI">
                    <a:solidFill>
                      <a:srgbClr val="FF33CC"/>
                    </a:solidFill>
                    <a:latin typeface="Comic Sans MS" pitchFamily="66" charset="0"/>
                  </a:rPr>
                  <a:t>nevtrino</a:t>
                </a:r>
                <a:endParaRPr lang="en-US">
                  <a:solidFill>
                    <a:schemeClr val="accent1"/>
                  </a:solidFill>
                  <a:latin typeface="Comic Sans MS" pitchFamily="66" charset="0"/>
                </a:endParaRPr>
              </a:p>
            </p:txBody>
          </p:sp>
        </p:grpSp>
      </p:grpSp>
      <p:pic>
        <p:nvPicPr>
          <p:cNvPr id="352378" name="Picture 122" descr="Detector_Cut_Sect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1200" y="1066800"/>
            <a:ext cx="5473700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2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2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2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2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2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2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2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2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2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2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2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2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2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2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2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2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2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2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2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2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371" grpId="0" animBg="1"/>
      <p:bldP spid="352372" grpId="0" animBg="1"/>
      <p:bldP spid="352373" grpId="0" animBg="1"/>
      <p:bldP spid="352375" grpId="0" animBg="1"/>
      <p:bldP spid="35237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ATLAS.map.png"/>
          <p:cNvPicPr preferRelativeResize="0"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9157" y="1981200"/>
            <a:ext cx="601484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10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5AF07026-A080-4F45-A584-9CE0C4268992}" type="slidenum">
              <a:rPr lang="en-US"/>
              <a:pPr/>
              <a:t>23</a:t>
            </a:fld>
            <a:endParaRPr lang="en-US"/>
          </a:p>
        </p:txBody>
      </p:sp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Kolaboracija ATLAS</a:t>
            </a:r>
            <a:endParaRPr lang="en-US"/>
          </a:p>
        </p:txBody>
      </p:sp>
      <p:sp>
        <p:nvSpPr>
          <p:cNvPr id="354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981200"/>
            <a:ext cx="2895600" cy="411480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sl-SI" sz="1600" dirty="0">
                <a:latin typeface="Arial" charset="0"/>
              </a:rPr>
              <a:t>Pri </a:t>
            </a:r>
            <a:r>
              <a:rPr lang="sl-SI" sz="1600" dirty="0" err="1" smtClean="0">
                <a:latin typeface="Arial" charset="0"/>
              </a:rPr>
              <a:t>detektorj</a:t>
            </a:r>
            <a:r>
              <a:rPr lang="en-US" sz="1600" dirty="0" smtClean="0">
                <a:latin typeface="Arial" charset="0"/>
              </a:rPr>
              <a:t>u</a:t>
            </a:r>
            <a:r>
              <a:rPr lang="sl-SI" sz="1600" dirty="0" smtClean="0">
                <a:latin typeface="Arial" charset="0"/>
              </a:rPr>
              <a:t> </a:t>
            </a:r>
            <a:r>
              <a:rPr lang="sl-SI" sz="1600" dirty="0">
                <a:latin typeface="Arial" charset="0"/>
              </a:rPr>
              <a:t>ATLAS sodeluje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</a:rPr>
              <a:t>~</a:t>
            </a:r>
            <a:r>
              <a:rPr lang="sl-SI" sz="1600" dirty="0" smtClean="0">
                <a:solidFill>
                  <a:schemeClr val="tx1"/>
                </a:solidFill>
                <a:latin typeface="Arial" charset="0"/>
              </a:rPr>
              <a:t>30</a:t>
            </a:r>
            <a:r>
              <a:rPr lang="en-US" sz="1600" dirty="0">
                <a:solidFill>
                  <a:schemeClr val="tx1"/>
                </a:solidFill>
                <a:latin typeface="Arial" charset="0"/>
              </a:rPr>
              <a:t>00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 smtClean="0">
                <a:latin typeface="Arial" charset="0"/>
              </a:rPr>
              <a:t>znanstvenikov</a:t>
            </a:r>
            <a:endParaRPr lang="sl-SI" sz="1600" dirty="0" smtClean="0">
              <a:latin typeface="Arial" charset="0"/>
            </a:endParaRPr>
          </a:p>
          <a:p>
            <a:pPr lvl="2">
              <a:lnSpc>
                <a:spcPct val="90000"/>
              </a:lnSpc>
            </a:pPr>
            <a:r>
              <a:rPr lang="sl-SI" sz="1200" dirty="0" smtClean="0">
                <a:latin typeface="Arial" charset="0"/>
              </a:rPr>
              <a:t>Med njimi  &gt;1000 študentov</a:t>
            </a:r>
            <a:endParaRPr lang="en-US" sz="1200" dirty="0">
              <a:latin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</a:rPr>
              <a:t>1</a:t>
            </a:r>
            <a:r>
              <a:rPr lang="sl-SI" sz="1600" dirty="0" smtClean="0">
                <a:solidFill>
                  <a:schemeClr val="tx1"/>
                </a:solidFill>
                <a:latin typeface="Arial" charset="0"/>
              </a:rPr>
              <a:t>74</a:t>
            </a:r>
            <a:r>
              <a:rPr lang="en-US" sz="1600" dirty="0" smtClean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institucij</a:t>
            </a:r>
            <a:endParaRPr lang="en-US" sz="1600" dirty="0">
              <a:latin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</a:rPr>
              <a:t>3</a:t>
            </a:r>
            <a:r>
              <a:rPr lang="sl-SI" sz="1600" dirty="0" smtClean="0">
                <a:solidFill>
                  <a:schemeClr val="tx1"/>
                </a:solidFill>
                <a:latin typeface="Arial" charset="0"/>
              </a:rPr>
              <a:t>8</a:t>
            </a:r>
            <a:r>
              <a:rPr lang="en-US" sz="1600" dirty="0" smtClean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dr</a:t>
            </a:r>
            <a:r>
              <a:rPr lang="sl-SI" sz="1600" dirty="0" err="1">
                <a:latin typeface="Arial" charset="0"/>
              </a:rPr>
              <a:t>žav</a:t>
            </a:r>
            <a:endParaRPr lang="sl-SI" sz="1600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sl-SI" sz="1600" dirty="0">
                <a:latin typeface="Arial" charset="0"/>
              </a:rPr>
              <a:t>Od zasnov traja projekt že preko 20 let</a:t>
            </a:r>
          </a:p>
          <a:p>
            <a:pPr>
              <a:lnSpc>
                <a:spcPct val="90000"/>
              </a:lnSpc>
            </a:pPr>
            <a:r>
              <a:rPr lang="sl-SI" sz="1600" dirty="0">
                <a:latin typeface="Arial" charset="0"/>
              </a:rPr>
              <a:t>Investicija</a:t>
            </a:r>
            <a:r>
              <a:rPr lang="en-US" sz="1600" dirty="0">
                <a:latin typeface="Arial" charset="0"/>
              </a:rPr>
              <a:t>  ~550 </a:t>
            </a:r>
            <a:r>
              <a:rPr lang="en-US" sz="1600" dirty="0" smtClean="0">
                <a:latin typeface="Arial" charset="0"/>
              </a:rPr>
              <a:t>MCHF</a:t>
            </a:r>
            <a:endParaRPr lang="sl-SI" sz="1600" dirty="0" smtClean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sl-SI" sz="1600" dirty="0" smtClean="0">
                <a:latin typeface="Arial" charset="0"/>
              </a:rPr>
              <a:t>Slovenska skupina sodeluje pri projektu od junija 1996</a:t>
            </a:r>
            <a:endParaRPr lang="sl-SI" sz="1600" dirty="0">
              <a:latin typeface="Arial" charset="0"/>
            </a:endParaRPr>
          </a:p>
          <a:p>
            <a:pPr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sl-SI" sz="1600" dirty="0">
                <a:solidFill>
                  <a:schemeClr val="accent2"/>
                </a:solidFill>
                <a:latin typeface="Arial" charset="0"/>
              </a:rPr>
              <a:t>Detektor </a:t>
            </a:r>
            <a:r>
              <a:rPr lang="sl-SI" sz="1600" dirty="0" smtClean="0">
                <a:solidFill>
                  <a:schemeClr val="accent2"/>
                </a:solidFill>
                <a:latin typeface="Arial" charset="0"/>
              </a:rPr>
              <a:t>je uspešno deloval med obratovanjem LHC od novembra 2009 do decembra </a:t>
            </a:r>
            <a:r>
              <a:rPr lang="sl-SI" sz="1600" dirty="0" smtClean="0">
                <a:solidFill>
                  <a:schemeClr val="accent2"/>
                </a:solidFill>
                <a:latin typeface="Arial" charset="0"/>
              </a:rPr>
              <a:t>2010</a:t>
            </a:r>
            <a:endParaRPr lang="en-GB" sz="1600" dirty="0" smtClean="0">
              <a:solidFill>
                <a:schemeClr val="accent2"/>
              </a:solidFill>
              <a:latin typeface="Arial" charset="0"/>
            </a:endParaRPr>
          </a:p>
          <a:p>
            <a:pPr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GB" sz="1600" dirty="0" smtClean="0">
                <a:solidFill>
                  <a:schemeClr val="accent2"/>
                </a:solidFill>
                <a:latin typeface="Arial" charset="0"/>
              </a:rPr>
              <a:t>Ta </a:t>
            </a:r>
            <a:r>
              <a:rPr lang="en-GB" sz="1600" dirty="0" err="1" smtClean="0">
                <a:solidFill>
                  <a:schemeClr val="accent2"/>
                </a:solidFill>
                <a:latin typeface="Arial" charset="0"/>
              </a:rPr>
              <a:t>teden</a:t>
            </a:r>
            <a:r>
              <a:rPr lang="en-GB" sz="1600" dirty="0" smtClean="0">
                <a:solidFill>
                  <a:schemeClr val="accent2"/>
                </a:solidFill>
                <a:latin typeface="Arial" charset="0"/>
              </a:rPr>
              <a:t> pr</a:t>
            </a:r>
            <a:r>
              <a:rPr lang="sl-SI" sz="1600" dirty="0" err="1" smtClean="0">
                <a:solidFill>
                  <a:schemeClr val="accent2"/>
                </a:solidFill>
                <a:latin typeface="Arial" charset="0"/>
              </a:rPr>
              <a:t>ičakujemo</a:t>
            </a:r>
            <a:r>
              <a:rPr lang="sl-SI" sz="1600" dirty="0" smtClean="0">
                <a:solidFill>
                  <a:schemeClr val="accent2"/>
                </a:solidFill>
                <a:latin typeface="Arial" charset="0"/>
              </a:rPr>
              <a:t> ponovne trki v LHC</a:t>
            </a:r>
            <a:endParaRPr lang="en-US" sz="1600" dirty="0">
              <a:solidFill>
                <a:schemeClr val="accent2"/>
              </a:solidFill>
              <a:latin typeface="Arial" charset="0"/>
            </a:endParaRPr>
          </a:p>
        </p:txBody>
      </p:sp>
      <p:grpSp>
        <p:nvGrpSpPr>
          <p:cNvPr id="354321" name="Group 17"/>
          <p:cNvGrpSpPr>
            <a:grpSpLocks/>
          </p:cNvGrpSpPr>
          <p:nvPr/>
        </p:nvGrpSpPr>
        <p:grpSpPr bwMode="auto">
          <a:xfrm>
            <a:off x="3200400" y="1981200"/>
            <a:ext cx="5943600" cy="4572000"/>
            <a:chOff x="1968" y="1008"/>
            <a:chExt cx="3792" cy="2848"/>
          </a:xfrm>
        </p:grpSpPr>
        <p:pic>
          <p:nvPicPr>
            <p:cNvPr id="354319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68" y="1008"/>
              <a:ext cx="3792" cy="28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354320" name="Text Box 16"/>
            <p:cNvSpPr txBox="1">
              <a:spLocks noChangeArrowheads="1"/>
            </p:cNvSpPr>
            <p:nvPr/>
          </p:nvSpPr>
          <p:spPr bwMode="auto">
            <a:xfrm>
              <a:off x="2729" y="3491"/>
              <a:ext cx="2122" cy="3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>
                  <a:latin typeface="Comic Sans MS" pitchFamily="66" charset="0"/>
                </a:rPr>
                <a:t>~¼ kolaboracije</a:t>
              </a:r>
              <a:r>
                <a:rPr lang="en-US">
                  <a:latin typeface="Comic Sans MS" pitchFamily="66" charset="0"/>
                </a:rPr>
                <a:t> </a:t>
              </a:r>
              <a:r>
                <a:rPr lang="en-US" sz="2800">
                  <a:latin typeface="Comic Sans MS" pitchFamily="66" charset="0"/>
                </a:rPr>
                <a:t>!</a:t>
              </a:r>
            </a:p>
          </p:txBody>
        </p:sp>
      </p:grpSp>
      <p:graphicFrame>
        <p:nvGraphicFramePr>
          <p:cNvPr id="13" name="Chart 1"/>
          <p:cNvGraphicFramePr>
            <a:graphicFrameLocks/>
          </p:cNvGraphicFramePr>
          <p:nvPr/>
        </p:nvGraphicFramePr>
        <p:xfrm>
          <a:off x="6513077" y="4038600"/>
          <a:ext cx="2630923" cy="2489789"/>
        </p:xfrm>
        <a:graphic>
          <a:graphicData uri="http://schemas.openxmlformats.org/presentationml/2006/ole">
            <p:oleObj spid="_x0000_s354322" name="Chart" r:id="rId6" imgW="8334375" imgH="5172075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4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4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54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14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BACCC181-165F-4D12-9EF6-B6BF2D19C52B}" type="slidenum">
              <a:rPr lang="en-US"/>
              <a:pPr/>
              <a:t>24</a:t>
            </a:fld>
            <a:endParaRPr lang="en-US"/>
          </a:p>
        </p:txBody>
      </p:sp>
      <p:sp>
        <p:nvSpPr>
          <p:cNvPr id="408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ATLAS - d</a:t>
            </a:r>
            <a:r>
              <a:rPr lang="en-US"/>
              <a:t>etektorski sklopi</a:t>
            </a:r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752600"/>
            <a:ext cx="5791200" cy="4419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sl-SI" sz="1200">
                <a:latin typeface="Arial" charset="0"/>
              </a:rPr>
              <a:t>EM kalorimeter</a:t>
            </a:r>
          </a:p>
          <a:p>
            <a:pPr lvl="1">
              <a:lnSpc>
                <a:spcPct val="80000"/>
              </a:lnSpc>
            </a:pPr>
            <a:r>
              <a:rPr lang="sl-SI" sz="1200">
                <a:latin typeface="Arial" charset="0"/>
              </a:rPr>
              <a:t>Vzorčevalni kalorimeter</a:t>
            </a:r>
          </a:p>
          <a:p>
            <a:pPr lvl="2">
              <a:lnSpc>
                <a:spcPct val="80000"/>
              </a:lnSpc>
            </a:pPr>
            <a:r>
              <a:rPr lang="sl-SI" sz="1000">
                <a:latin typeface="Arial" charset="0"/>
              </a:rPr>
              <a:t>Aktivni del tekoči argon, v katerem nabiti delci EM plazu ionizirajo kapljevino</a:t>
            </a:r>
          </a:p>
          <a:p>
            <a:pPr lvl="2">
              <a:lnSpc>
                <a:spcPct val="80000"/>
              </a:lnSpc>
            </a:pPr>
            <a:r>
              <a:rPr lang="sl-SI" sz="1000">
                <a:latin typeface="Arial" charset="0"/>
              </a:rPr>
              <a:t>Absorber svinčene plošče prevlečene s segmentiranimi bakrenimi elektrodami, ki zbirajo naboj iz argona; plošče zvite v harmoniko za čimkrajšo pot in hitro zbiranje naboja</a:t>
            </a:r>
          </a:p>
          <a:p>
            <a:pPr lvl="1">
              <a:lnSpc>
                <a:spcPct val="80000"/>
              </a:lnSpc>
            </a:pPr>
            <a:r>
              <a:rPr lang="sl-SI" sz="1200">
                <a:latin typeface="Arial" charset="0"/>
              </a:rPr>
              <a:t>Celoten detektor v kriostatu na temperaturi tekočega dušika 77 K</a:t>
            </a:r>
          </a:p>
          <a:p>
            <a:pPr lvl="1">
              <a:lnSpc>
                <a:spcPct val="80000"/>
              </a:lnSpc>
            </a:pPr>
            <a:r>
              <a:rPr lang="sl-SI" sz="1200">
                <a:latin typeface="Arial" charset="0"/>
              </a:rPr>
              <a:t>Meritev energjije elektronov in fotonov z ločljivostjo </a:t>
            </a:r>
            <a:r>
              <a:rPr lang="sl-SI" sz="1200">
                <a:solidFill>
                  <a:schemeClr val="tx1"/>
                </a:solidFill>
                <a:latin typeface="Arial" charset="0"/>
              </a:rPr>
              <a:t>1,5 %</a:t>
            </a:r>
            <a:r>
              <a:rPr lang="sl-SI" sz="1200">
                <a:latin typeface="Arial" charset="0"/>
              </a:rPr>
              <a:t> pri E = 100 GeV</a:t>
            </a:r>
          </a:p>
          <a:p>
            <a:pPr lvl="1">
              <a:lnSpc>
                <a:spcPct val="80000"/>
              </a:lnSpc>
            </a:pPr>
            <a:r>
              <a:rPr lang="sl-SI" sz="1200">
                <a:latin typeface="Arial" charset="0"/>
              </a:rPr>
              <a:t>Drobna segmentacija elektrod omogoča ločevanje posamičnih fotonov od tistih iz </a:t>
            </a:r>
            <a:r>
              <a:rPr lang="el-GR" sz="1200">
                <a:latin typeface="Arial" charset="0"/>
              </a:rPr>
              <a:t>π</a:t>
            </a:r>
            <a:r>
              <a:rPr lang="sl-SI" sz="1200" baseline="30000">
                <a:latin typeface="Arial" charset="0"/>
              </a:rPr>
              <a:t>0</a:t>
            </a:r>
            <a:r>
              <a:rPr lang="el-GR" sz="1200">
                <a:latin typeface="Times New Roman" pitchFamily="18" charset="0"/>
              </a:rPr>
              <a:t>→ </a:t>
            </a:r>
            <a:r>
              <a:rPr lang="el-GR" sz="1200">
                <a:latin typeface="Arial" charset="0"/>
              </a:rPr>
              <a:t>γ γ</a:t>
            </a:r>
            <a:endParaRPr lang="sl-SI" sz="120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sl-SI" sz="1200">
                <a:latin typeface="Arial" charset="0"/>
              </a:rPr>
              <a:t>Hadronski kalorimeter</a:t>
            </a:r>
          </a:p>
          <a:p>
            <a:pPr lvl="1">
              <a:lnSpc>
                <a:spcPct val="80000"/>
              </a:lnSpc>
            </a:pPr>
            <a:r>
              <a:rPr lang="sl-SI" sz="1200">
                <a:latin typeface="Arial" charset="0"/>
              </a:rPr>
              <a:t>Vzorčevalni kalorimeter</a:t>
            </a:r>
          </a:p>
          <a:p>
            <a:pPr lvl="2">
              <a:lnSpc>
                <a:spcPct val="80000"/>
              </a:lnSpc>
            </a:pPr>
            <a:r>
              <a:rPr lang="sl-SI" sz="1000">
                <a:latin typeface="Arial" charset="0"/>
              </a:rPr>
              <a:t>Aktivni del plošče iz plastičnega stintilatorja, v katerem nabiti delci hadronskega  plazu scintilirajo; nastalo svetlobo vodimo po sv</a:t>
            </a:r>
            <a:r>
              <a:rPr lang="en-US" sz="1000">
                <a:latin typeface="Arial" charset="0"/>
              </a:rPr>
              <a:t>e</a:t>
            </a:r>
            <a:r>
              <a:rPr lang="sl-SI" sz="1000">
                <a:latin typeface="Arial" charset="0"/>
              </a:rPr>
              <a:t>tlobnih vodnikih do fotopomnoževa</a:t>
            </a:r>
            <a:r>
              <a:rPr lang="en-US" sz="1000">
                <a:latin typeface="Arial" charset="0"/>
              </a:rPr>
              <a:t>l</a:t>
            </a:r>
            <a:r>
              <a:rPr lang="sl-SI" sz="1000">
                <a:latin typeface="Arial" charset="0"/>
              </a:rPr>
              <a:t>k  </a:t>
            </a:r>
          </a:p>
          <a:p>
            <a:pPr lvl="2">
              <a:lnSpc>
                <a:spcPct val="80000"/>
              </a:lnSpc>
            </a:pPr>
            <a:r>
              <a:rPr lang="sl-SI" sz="1000">
                <a:latin typeface="Arial" charset="0"/>
              </a:rPr>
              <a:t>Absorber železo</a:t>
            </a:r>
          </a:p>
          <a:p>
            <a:pPr lvl="1">
              <a:lnSpc>
                <a:spcPct val="80000"/>
              </a:lnSpc>
            </a:pPr>
            <a:r>
              <a:rPr lang="sl-SI" sz="1200">
                <a:latin typeface="Arial" charset="0"/>
              </a:rPr>
              <a:t>Moduli v obliki trapezoida se zložijo kot obok v valj</a:t>
            </a:r>
          </a:p>
          <a:p>
            <a:pPr lvl="1">
              <a:lnSpc>
                <a:spcPct val="80000"/>
              </a:lnSpc>
            </a:pPr>
            <a:r>
              <a:rPr lang="sl-SI" sz="1200">
                <a:latin typeface="Arial" charset="0"/>
              </a:rPr>
              <a:t>Kalorimeter predstavlja hkrati povratni jarem tuljave notranjega detektorja</a:t>
            </a:r>
          </a:p>
          <a:p>
            <a:pPr>
              <a:lnSpc>
                <a:spcPct val="80000"/>
              </a:lnSpc>
            </a:pPr>
            <a:r>
              <a:rPr lang="sl-SI" sz="1200">
                <a:latin typeface="Arial" charset="0"/>
              </a:rPr>
              <a:t>Mionski detektor</a:t>
            </a:r>
          </a:p>
          <a:p>
            <a:pPr lvl="1">
              <a:lnSpc>
                <a:spcPct val="80000"/>
              </a:lnSpc>
            </a:pPr>
            <a:r>
              <a:rPr lang="sl-SI" sz="1200">
                <a:latin typeface="Arial" charset="0"/>
              </a:rPr>
              <a:t>Dve vrsti plinskih detektorjev</a:t>
            </a:r>
          </a:p>
          <a:p>
            <a:pPr lvl="2">
              <a:lnSpc>
                <a:spcPct val="80000"/>
              </a:lnSpc>
            </a:pPr>
            <a:r>
              <a:rPr lang="sl-SI" sz="1000">
                <a:latin typeface="Arial" charset="0"/>
              </a:rPr>
              <a:t>Hitri detektorji (TGC, CSC) za proženje</a:t>
            </a:r>
          </a:p>
          <a:p>
            <a:pPr lvl="2">
              <a:lnSpc>
                <a:spcPct val="80000"/>
              </a:lnSpc>
            </a:pPr>
            <a:r>
              <a:rPr lang="sl-SI" sz="1000">
                <a:latin typeface="Arial" charset="0"/>
              </a:rPr>
              <a:t>Precizni detektorji (MDT, RPC) za natančno merjenje sledi</a:t>
            </a:r>
          </a:p>
          <a:p>
            <a:pPr lvl="1">
              <a:lnSpc>
                <a:spcPct val="80000"/>
              </a:lnSpc>
            </a:pPr>
            <a:r>
              <a:rPr lang="sl-SI" sz="1200">
                <a:latin typeface="Arial" charset="0"/>
              </a:rPr>
              <a:t>Mionski sistem v supraprevodnem svitku; centralni del z zunanjijm  premerom </a:t>
            </a:r>
            <a:r>
              <a:rPr lang="sl-SI" sz="1200">
                <a:solidFill>
                  <a:schemeClr val="tx1"/>
                </a:solidFill>
                <a:latin typeface="Arial" charset="0"/>
              </a:rPr>
              <a:t>20 m</a:t>
            </a:r>
            <a:r>
              <a:rPr lang="sl-SI" sz="1200">
                <a:latin typeface="Arial" charset="0"/>
              </a:rPr>
              <a:t>, dolžino </a:t>
            </a:r>
            <a:r>
              <a:rPr lang="sl-SI" sz="1200">
                <a:solidFill>
                  <a:schemeClr val="tx1"/>
                </a:solidFill>
                <a:latin typeface="Arial" charset="0"/>
              </a:rPr>
              <a:t>23</a:t>
            </a:r>
            <a:r>
              <a:rPr lang="en-US" sz="1200">
                <a:solidFill>
                  <a:schemeClr val="tx1"/>
                </a:solidFill>
                <a:latin typeface="Arial" charset="0"/>
              </a:rPr>
              <a:t>,</a:t>
            </a:r>
            <a:r>
              <a:rPr lang="sl-SI" sz="1200">
                <a:solidFill>
                  <a:schemeClr val="tx1"/>
                </a:solidFill>
                <a:latin typeface="Arial" charset="0"/>
              </a:rPr>
              <a:t>5 m</a:t>
            </a:r>
            <a:r>
              <a:rPr lang="sl-SI" sz="1200">
                <a:latin typeface="Arial" charset="0"/>
              </a:rPr>
              <a:t>  in s poljem do </a:t>
            </a:r>
            <a:r>
              <a:rPr lang="sl-SI" sz="1200">
                <a:solidFill>
                  <a:schemeClr val="tx1"/>
                </a:solidFill>
                <a:latin typeface="Arial" charset="0"/>
              </a:rPr>
              <a:t>3</a:t>
            </a:r>
            <a:r>
              <a:rPr lang="en-US" sz="1200">
                <a:solidFill>
                  <a:schemeClr val="tx1"/>
                </a:solidFill>
                <a:latin typeface="Arial" charset="0"/>
              </a:rPr>
              <a:t>,</a:t>
            </a:r>
            <a:r>
              <a:rPr lang="sl-SI" sz="1200">
                <a:solidFill>
                  <a:schemeClr val="tx1"/>
                </a:solidFill>
                <a:latin typeface="Arial" charset="0"/>
              </a:rPr>
              <a:t>9 T, </a:t>
            </a:r>
            <a:r>
              <a:rPr lang="sl-SI" sz="1200">
                <a:latin typeface="Arial" charset="0"/>
              </a:rPr>
              <a:t>zaprt s pokrovoma, v katerih je tudi toroidalno polje do </a:t>
            </a:r>
            <a:r>
              <a:rPr lang="sl-SI" sz="1200">
                <a:solidFill>
                  <a:schemeClr val="tx1"/>
                </a:solidFill>
                <a:latin typeface="Arial" charset="0"/>
              </a:rPr>
              <a:t>4,1 T</a:t>
            </a:r>
          </a:p>
        </p:txBody>
      </p:sp>
      <p:pic>
        <p:nvPicPr>
          <p:cNvPr id="4085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828800"/>
            <a:ext cx="941388" cy="1371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085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4876800"/>
            <a:ext cx="1905000" cy="1393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0858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3800" y="4876800"/>
            <a:ext cx="1600200" cy="1381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08583" name="Picture 7"/>
          <p:cNvPicPr>
            <a:picLocks noChangeAspect="1" noChangeArrowheads="1"/>
          </p:cNvPicPr>
          <p:nvPr/>
        </p:nvPicPr>
        <p:blipFill>
          <a:blip r:embed="rId6" cstate="print"/>
          <a:srcRect l="20833" b="-656"/>
          <a:stretch>
            <a:fillRect/>
          </a:stretch>
        </p:blipFill>
        <p:spPr bwMode="auto">
          <a:xfrm>
            <a:off x="5943600" y="3352800"/>
            <a:ext cx="1447800" cy="1460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0858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2400" y="762000"/>
            <a:ext cx="1219200" cy="976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08585" name="Picture 9" descr="P105055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2800" y="1828800"/>
            <a:ext cx="1909763" cy="1431925"/>
          </a:xfrm>
          <a:prstGeom prst="rect">
            <a:avLst/>
          </a:prstGeom>
          <a:noFill/>
        </p:spPr>
      </p:pic>
      <p:pic>
        <p:nvPicPr>
          <p:cNvPr id="408586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91400" y="3371850"/>
            <a:ext cx="1828800" cy="1371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08587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76800" y="1309688"/>
            <a:ext cx="1143000" cy="8048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587F1935-C44D-4BC2-A39F-41B39289EBDA}" type="slidenum">
              <a:rPr lang="en-US"/>
              <a:pPr/>
              <a:t>25</a:t>
            </a:fld>
            <a:endParaRPr lang="en-US"/>
          </a:p>
        </p:txBody>
      </p:sp>
      <p:sp>
        <p:nvSpPr>
          <p:cNvPr id="410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ATLAS - sledilnik</a:t>
            </a:r>
            <a:endParaRPr lang="en-US"/>
          </a:p>
        </p:txBody>
      </p:sp>
      <p:sp>
        <p:nvSpPr>
          <p:cNvPr id="410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5562600" cy="4648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400">
                <a:latin typeface="Arial" charset="0"/>
              </a:rPr>
              <a:t>Sledilnk – notranji detektor</a:t>
            </a:r>
            <a:endParaRPr lang="sl-SI" sz="140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en-US" sz="1400">
                <a:latin typeface="Arial" charset="0"/>
              </a:rPr>
              <a:t>Blazini</a:t>
            </a:r>
            <a:r>
              <a:rPr lang="sl-SI" sz="1400">
                <a:latin typeface="Arial" charset="0"/>
              </a:rPr>
              <a:t>časti (pixel) silicijev detektor</a:t>
            </a:r>
          </a:p>
          <a:p>
            <a:pPr lvl="2">
              <a:lnSpc>
                <a:spcPct val="80000"/>
              </a:lnSpc>
            </a:pPr>
            <a:r>
              <a:rPr lang="sl-SI" sz="1200">
                <a:latin typeface="Arial" charset="0"/>
              </a:rPr>
              <a:t>Detektorji z blazinicami dimenzij 50x300 </a:t>
            </a:r>
            <a:r>
              <a:rPr lang="el-GR" sz="1200">
                <a:latin typeface="Arial" charset="0"/>
              </a:rPr>
              <a:t>μ</a:t>
            </a:r>
            <a:r>
              <a:rPr lang="sl-SI" sz="1200">
                <a:latin typeface="Arial" charset="0"/>
              </a:rPr>
              <a:t>m</a:t>
            </a:r>
            <a:r>
              <a:rPr lang="sl-SI" sz="1200" baseline="30000">
                <a:latin typeface="Arial" charset="0"/>
              </a:rPr>
              <a:t>2</a:t>
            </a:r>
            <a:r>
              <a:rPr lang="sl-SI" sz="1200">
                <a:latin typeface="Arial" charset="0"/>
              </a:rPr>
              <a:t>. Trije valji in deset diskov</a:t>
            </a:r>
            <a:r>
              <a:rPr lang="en-US" sz="1200">
                <a:latin typeface="Arial" charset="0"/>
              </a:rPr>
              <a:t> </a:t>
            </a:r>
            <a:r>
              <a:rPr lang="sl-SI" sz="1200">
                <a:latin typeface="Arial" charset="0"/>
              </a:rPr>
              <a:t>obdajajo žarkovno cev.</a:t>
            </a:r>
          </a:p>
          <a:p>
            <a:pPr lvl="2">
              <a:lnSpc>
                <a:spcPct val="80000"/>
              </a:lnSpc>
            </a:pPr>
            <a:r>
              <a:rPr lang="sl-SI" sz="1200">
                <a:latin typeface="Arial" charset="0"/>
              </a:rPr>
              <a:t>Bralna elektr</a:t>
            </a:r>
            <a:r>
              <a:rPr lang="en-US" sz="1200">
                <a:latin typeface="Arial" charset="0"/>
              </a:rPr>
              <a:t>o</a:t>
            </a:r>
            <a:r>
              <a:rPr lang="sl-SI" sz="1200">
                <a:latin typeface="Arial" charset="0"/>
              </a:rPr>
              <a:t>nika neposredno prispajkana na senzor z In kroglicami , </a:t>
            </a:r>
            <a:r>
              <a:rPr lang="sl-SI" sz="1200">
                <a:solidFill>
                  <a:schemeClr val="tx1"/>
                </a:solidFill>
                <a:latin typeface="Arial" charset="0"/>
              </a:rPr>
              <a:t>140 M</a:t>
            </a:r>
            <a:r>
              <a:rPr lang="sl-SI" sz="1200">
                <a:latin typeface="Arial" charset="0"/>
              </a:rPr>
              <a:t> senzorjev in bralnih kanalov</a:t>
            </a:r>
          </a:p>
          <a:p>
            <a:pPr lvl="2">
              <a:lnSpc>
                <a:spcPct val="80000"/>
              </a:lnSpc>
            </a:pPr>
            <a:r>
              <a:rPr lang="sl-SI" sz="1200">
                <a:latin typeface="Arial" charset="0"/>
              </a:rPr>
              <a:t>Natančne točke na začetku sledi omogočajo rekonstrukcijo mest razpadov kratkoživih hadronov z natančnostjo </a:t>
            </a:r>
            <a:r>
              <a:rPr lang="sl-SI" sz="1200">
                <a:solidFill>
                  <a:schemeClr val="tx1"/>
                </a:solidFill>
                <a:latin typeface="Arial" charset="0"/>
              </a:rPr>
              <a:t>pod mm</a:t>
            </a:r>
          </a:p>
          <a:p>
            <a:pPr lvl="2">
              <a:lnSpc>
                <a:spcPct val="80000"/>
              </a:lnSpc>
            </a:pPr>
            <a:r>
              <a:rPr lang="sl-SI" sz="1200">
                <a:latin typeface="Arial" charset="0"/>
              </a:rPr>
              <a:t>Močno orodje za prepoznavo sledi</a:t>
            </a:r>
          </a:p>
          <a:p>
            <a:pPr lvl="1">
              <a:lnSpc>
                <a:spcPct val="80000"/>
              </a:lnSpc>
            </a:pPr>
            <a:r>
              <a:rPr lang="sl-SI" sz="1400">
                <a:latin typeface="Arial" charset="0"/>
              </a:rPr>
              <a:t>Slicijev pasovni detektor – SCT</a:t>
            </a:r>
          </a:p>
          <a:p>
            <a:pPr lvl="1">
              <a:lnSpc>
                <a:spcPct val="80000"/>
              </a:lnSpc>
            </a:pPr>
            <a:r>
              <a:rPr lang="sl-SI" sz="1400">
                <a:latin typeface="Arial" charset="0"/>
              </a:rPr>
              <a:t>Detektor prehodnega sevanja – TRT</a:t>
            </a:r>
          </a:p>
          <a:p>
            <a:pPr lvl="2">
              <a:lnSpc>
                <a:spcPct val="80000"/>
              </a:lnSpc>
            </a:pPr>
            <a:r>
              <a:rPr lang="sl-SI" sz="1200">
                <a:latin typeface="Arial" charset="0"/>
              </a:rPr>
              <a:t>Kremenove slamice </a:t>
            </a:r>
            <a:r>
              <a:rPr lang="el-GR" sz="1200">
                <a:solidFill>
                  <a:schemeClr val="tx1"/>
                </a:solidFill>
                <a:latin typeface="Arial" charset="0"/>
              </a:rPr>
              <a:t>Φ</a:t>
            </a:r>
            <a:r>
              <a:rPr lang="sl-SI" sz="1200">
                <a:solidFill>
                  <a:schemeClr val="tx1"/>
                </a:solidFill>
                <a:latin typeface="Arial" charset="0"/>
              </a:rPr>
              <a:t>=4 mm</a:t>
            </a:r>
            <a:r>
              <a:rPr lang="sl-SI" sz="1200">
                <a:latin typeface="Arial" charset="0"/>
              </a:rPr>
              <a:t>, poljnejene s plinsko mešanico ki vsebuje ksenon</a:t>
            </a:r>
          </a:p>
          <a:p>
            <a:pPr lvl="2">
              <a:lnSpc>
                <a:spcPct val="80000"/>
              </a:lnSpc>
            </a:pPr>
            <a:r>
              <a:rPr lang="sl-SI" sz="1200">
                <a:latin typeface="Arial" charset="0"/>
              </a:rPr>
              <a:t>V sredini vsake slamice napeta žička – deluje kot plinski proporcionalni števec</a:t>
            </a:r>
          </a:p>
          <a:p>
            <a:pPr lvl="2">
              <a:lnSpc>
                <a:spcPct val="80000"/>
              </a:lnSpc>
            </a:pPr>
            <a:r>
              <a:rPr lang="sl-SI" sz="1200">
                <a:latin typeface="Arial" charset="0"/>
              </a:rPr>
              <a:t>Pri prehodu meje med kremenom in plinom nabiti delci sevajo žarke X – prehodno sevanje</a:t>
            </a:r>
          </a:p>
          <a:p>
            <a:pPr lvl="2">
              <a:lnSpc>
                <a:spcPct val="80000"/>
              </a:lnSpc>
            </a:pPr>
            <a:r>
              <a:rPr lang="sl-SI" sz="1200">
                <a:latin typeface="Arial" charset="0"/>
              </a:rPr>
              <a:t>Zaznava prehodnega sevanja s fotoefektom na ksenonu</a:t>
            </a:r>
          </a:p>
          <a:p>
            <a:pPr lvl="2">
              <a:lnSpc>
                <a:spcPct val="80000"/>
              </a:lnSpc>
            </a:pPr>
            <a:r>
              <a:rPr lang="sl-SI" sz="1200">
                <a:latin typeface="Arial" charset="0"/>
              </a:rPr>
              <a:t>Sevanje sorazmerno z Lorentzovim faktorjem </a:t>
            </a:r>
            <a:r>
              <a:rPr lang="el-GR" sz="1200">
                <a:solidFill>
                  <a:schemeClr val="tx1"/>
                </a:solidFill>
                <a:latin typeface="Arial" charset="0"/>
              </a:rPr>
              <a:t>γ</a:t>
            </a:r>
            <a:r>
              <a:rPr lang="sl-SI" sz="1200">
                <a:solidFill>
                  <a:schemeClr val="tx1"/>
                </a:solidFill>
                <a:latin typeface="Arial" charset="0"/>
              </a:rPr>
              <a:t> = E/mc</a:t>
            </a:r>
            <a:r>
              <a:rPr lang="sl-SI" sz="1200" baseline="30000">
                <a:solidFill>
                  <a:schemeClr val="tx1"/>
                </a:solidFill>
                <a:latin typeface="Arial" charset="0"/>
              </a:rPr>
              <a:t>2</a:t>
            </a:r>
            <a:r>
              <a:rPr lang="sl-SI" sz="1200">
                <a:latin typeface="Arial" charset="0"/>
              </a:rPr>
              <a:t>, torej mnogo močnejše  za elektron kot za pion</a:t>
            </a:r>
          </a:p>
          <a:p>
            <a:pPr lvl="2">
              <a:lnSpc>
                <a:spcPct val="80000"/>
              </a:lnSpc>
            </a:pPr>
            <a:r>
              <a:rPr lang="sl-SI" sz="1200">
                <a:latin typeface="Arial" charset="0"/>
              </a:rPr>
              <a:t>Veliko število (</a:t>
            </a:r>
            <a:r>
              <a:rPr lang="en-US" sz="1200">
                <a:solidFill>
                  <a:schemeClr val="tx1"/>
                </a:solidFill>
                <a:latin typeface="Arial" charset="0"/>
              </a:rPr>
              <a:t>~</a:t>
            </a:r>
            <a:r>
              <a:rPr lang="sl-SI" sz="1200">
                <a:solidFill>
                  <a:schemeClr val="tx1"/>
                </a:solidFill>
                <a:latin typeface="Arial" charset="0"/>
              </a:rPr>
              <a:t>40</a:t>
            </a:r>
            <a:r>
              <a:rPr lang="sl-SI" sz="1200">
                <a:latin typeface="Arial" charset="0"/>
              </a:rPr>
              <a:t>) signalov na sledi – elektronska mehurčna celica</a:t>
            </a:r>
          </a:p>
          <a:p>
            <a:pPr lvl="1">
              <a:lnSpc>
                <a:spcPct val="80000"/>
              </a:lnSpc>
            </a:pPr>
            <a:r>
              <a:rPr lang="sl-SI" sz="1400">
                <a:latin typeface="Arial" charset="0"/>
              </a:rPr>
              <a:t>Celoten sledilnik v supraprevodni tuljavi premera </a:t>
            </a:r>
            <a:r>
              <a:rPr lang="sl-SI" sz="1400">
                <a:solidFill>
                  <a:schemeClr val="tx1"/>
                </a:solidFill>
                <a:latin typeface="Arial" charset="0"/>
              </a:rPr>
              <a:t>2.2 m</a:t>
            </a:r>
            <a:r>
              <a:rPr lang="sl-SI" sz="1400">
                <a:latin typeface="Arial" charset="0"/>
              </a:rPr>
              <a:t>, dolžine </a:t>
            </a:r>
            <a:r>
              <a:rPr lang="sl-SI" sz="1400">
                <a:solidFill>
                  <a:schemeClr val="tx1"/>
                </a:solidFill>
                <a:latin typeface="Arial" charset="0"/>
              </a:rPr>
              <a:t>7 m</a:t>
            </a:r>
            <a:r>
              <a:rPr lang="sl-SI" sz="1400">
                <a:latin typeface="Arial" charset="0"/>
              </a:rPr>
              <a:t>  in s poljem </a:t>
            </a:r>
            <a:r>
              <a:rPr lang="sl-SI" sz="1400">
                <a:solidFill>
                  <a:schemeClr val="tx1"/>
                </a:solidFill>
                <a:latin typeface="Arial" charset="0"/>
              </a:rPr>
              <a:t>2 T</a:t>
            </a:r>
          </a:p>
        </p:txBody>
      </p:sp>
      <p:pic>
        <p:nvPicPr>
          <p:cNvPr id="4106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3048000"/>
            <a:ext cx="244633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629" name="Picture 5" descr="in_det_la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143000"/>
            <a:ext cx="2971800" cy="2036763"/>
          </a:xfrm>
          <a:prstGeom prst="rect">
            <a:avLst/>
          </a:prstGeom>
          <a:noFill/>
        </p:spPr>
      </p:pic>
      <p:pic>
        <p:nvPicPr>
          <p:cNvPr id="410630" name="Picture 6" descr="JiveXML_4020_10001-win_W-proj_YX-2005-09-16-17-38-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5800" y="2286000"/>
            <a:ext cx="3378200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0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1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1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3A87DB32-94B5-476A-BABB-B7703BF697E5}" type="slidenum">
              <a:rPr lang="en-US"/>
              <a:pPr/>
              <a:t>26</a:t>
            </a:fld>
            <a:endParaRPr lang="en-US"/>
          </a:p>
        </p:txBody>
      </p:sp>
      <p:pic>
        <p:nvPicPr>
          <p:cNvPr id="4126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3600" y="990600"/>
            <a:ext cx="28956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2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ATLAS – polvodniški sledilnik SCT</a:t>
            </a:r>
            <a:endParaRPr lang="en-US"/>
          </a:p>
        </p:txBody>
      </p:sp>
      <p:sp>
        <p:nvSpPr>
          <p:cNvPr id="41267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752600"/>
            <a:ext cx="5334000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sl-SI" sz="1200">
                <a:latin typeface="Arial" charset="0"/>
              </a:rPr>
              <a:t>Srednji del sledilnika pri polmeru od 30 do 56 cm in </a:t>
            </a:r>
            <a:r>
              <a:rPr lang="en-US" sz="1200">
                <a:latin typeface="Arial" charset="0"/>
              </a:rPr>
              <a:t>|</a:t>
            </a:r>
            <a:r>
              <a:rPr lang="sl-SI" sz="1200">
                <a:latin typeface="Arial" charset="0"/>
              </a:rPr>
              <a:t>Z</a:t>
            </a:r>
            <a:r>
              <a:rPr lang="en-US" sz="1200">
                <a:latin typeface="Arial" charset="0"/>
              </a:rPr>
              <a:t>| &lt; 2.8 m</a:t>
            </a:r>
            <a:endParaRPr lang="sl-SI" sz="120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sl-SI" sz="1200">
                <a:latin typeface="Arial" charset="0"/>
              </a:rPr>
              <a:t>Centralni valjasti del</a:t>
            </a:r>
          </a:p>
          <a:p>
            <a:pPr lvl="2">
              <a:lnSpc>
                <a:spcPct val="80000"/>
              </a:lnSpc>
            </a:pPr>
            <a:r>
              <a:rPr lang="sl-SI" sz="1000">
                <a:solidFill>
                  <a:schemeClr val="tx1"/>
                </a:solidFill>
                <a:latin typeface="Arial" charset="0"/>
              </a:rPr>
              <a:t>2112</a:t>
            </a:r>
            <a:r>
              <a:rPr lang="sl-SI" sz="1000">
                <a:latin typeface="Arial" charset="0"/>
              </a:rPr>
              <a:t> detektorskih modulov, vsak s po štirimi slilicijevimi mikropasovnimi senzorji, paroma </a:t>
            </a:r>
            <a:r>
              <a:rPr lang="en-US" sz="1000">
                <a:latin typeface="Arial" charset="0"/>
              </a:rPr>
              <a:t>z</a:t>
            </a:r>
            <a:r>
              <a:rPr lang="sl-SI" sz="1000">
                <a:latin typeface="Arial" charset="0"/>
              </a:rPr>
              <a:t>asukani </a:t>
            </a:r>
            <a:r>
              <a:rPr lang="en-US" sz="1000">
                <a:latin typeface="Arial" charset="0"/>
              </a:rPr>
              <a:t>z</a:t>
            </a:r>
            <a:r>
              <a:rPr lang="sl-SI" sz="1000">
                <a:latin typeface="Arial" charset="0"/>
              </a:rPr>
              <a:t>a 20 mrad</a:t>
            </a:r>
          </a:p>
          <a:p>
            <a:pPr lvl="2">
              <a:lnSpc>
                <a:spcPct val="80000"/>
              </a:lnSpc>
            </a:pPr>
            <a:r>
              <a:rPr lang="sl-SI" sz="1000">
                <a:latin typeface="Arial" charset="0"/>
              </a:rPr>
              <a:t>Senzorji dimenzije </a:t>
            </a:r>
            <a:r>
              <a:rPr lang="en-US" sz="1000">
                <a:solidFill>
                  <a:schemeClr val="tx1"/>
                </a:solidFill>
                <a:latin typeface="Arial" charset="0"/>
              </a:rPr>
              <a:t>~</a:t>
            </a:r>
            <a:r>
              <a:rPr lang="sl-SI" sz="1000">
                <a:solidFill>
                  <a:schemeClr val="tx1"/>
                </a:solidFill>
                <a:latin typeface="Arial" charset="0"/>
              </a:rPr>
              <a:t>6x6 cm</a:t>
            </a:r>
            <a:r>
              <a:rPr lang="sl-SI" sz="1000" baseline="30000">
                <a:solidFill>
                  <a:schemeClr val="tx1"/>
                </a:solidFill>
                <a:latin typeface="Arial" charset="0"/>
              </a:rPr>
              <a:t>2</a:t>
            </a:r>
            <a:r>
              <a:rPr lang="sl-SI" sz="1000">
                <a:latin typeface="Arial" charset="0"/>
              </a:rPr>
              <a:t> s </a:t>
            </a:r>
            <a:r>
              <a:rPr lang="sl-SI" sz="1000">
                <a:solidFill>
                  <a:schemeClr val="tx1"/>
                </a:solidFill>
                <a:latin typeface="Arial" charset="0"/>
              </a:rPr>
              <a:t>768</a:t>
            </a:r>
            <a:r>
              <a:rPr lang="sl-SI" sz="1000">
                <a:latin typeface="Arial" charset="0"/>
              </a:rPr>
              <a:t> pasovi širine </a:t>
            </a:r>
            <a:r>
              <a:rPr lang="sl-SI" sz="1000">
                <a:solidFill>
                  <a:schemeClr val="tx1"/>
                </a:solidFill>
                <a:latin typeface="Arial" charset="0"/>
              </a:rPr>
              <a:t>80 </a:t>
            </a:r>
            <a:r>
              <a:rPr lang="el-GR" sz="1000">
                <a:solidFill>
                  <a:schemeClr val="tx1"/>
                </a:solidFill>
                <a:latin typeface="Arial" charset="0"/>
              </a:rPr>
              <a:t>μ</a:t>
            </a:r>
            <a:r>
              <a:rPr lang="sl-SI" sz="1000">
                <a:solidFill>
                  <a:schemeClr val="tx1"/>
                </a:solidFill>
                <a:latin typeface="Arial" charset="0"/>
              </a:rPr>
              <a:t>m</a:t>
            </a:r>
          </a:p>
          <a:p>
            <a:pPr lvl="2">
              <a:lnSpc>
                <a:spcPct val="80000"/>
              </a:lnSpc>
            </a:pPr>
            <a:r>
              <a:rPr lang="sl-SI" sz="1000">
                <a:latin typeface="Arial" charset="0"/>
              </a:rPr>
              <a:t>Nameščeni na štiri koncentrične valje iz karbonskih vlaken</a:t>
            </a:r>
            <a:endParaRPr lang="el-GR" sz="100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sl-SI" sz="1200">
                <a:latin typeface="Arial" charset="0"/>
              </a:rPr>
              <a:t>Dva pokrova</a:t>
            </a:r>
          </a:p>
          <a:p>
            <a:pPr lvl="2">
              <a:lnSpc>
                <a:spcPct val="80000"/>
              </a:lnSpc>
            </a:pPr>
            <a:r>
              <a:rPr lang="sl-SI" sz="1000">
                <a:solidFill>
                  <a:schemeClr val="tx1"/>
                </a:solidFill>
                <a:latin typeface="Arial" charset="0"/>
              </a:rPr>
              <a:t>1976</a:t>
            </a:r>
            <a:r>
              <a:rPr lang="sl-SI" sz="1000">
                <a:latin typeface="Arial" charset="0"/>
              </a:rPr>
              <a:t> detektorskih modulov trapezne oblike</a:t>
            </a:r>
          </a:p>
          <a:p>
            <a:pPr lvl="2">
              <a:lnSpc>
                <a:spcPct val="80000"/>
              </a:lnSpc>
            </a:pPr>
            <a:r>
              <a:rPr lang="sl-SI" sz="1000">
                <a:latin typeface="Arial" charset="0"/>
              </a:rPr>
              <a:t>Nameščeni na 9 diskov na vsaki strani, ki so vrinjeni v valj, vse strukture so i</a:t>
            </a:r>
            <a:r>
              <a:rPr lang="en-US" sz="1000">
                <a:latin typeface="Arial" charset="0"/>
              </a:rPr>
              <a:t>z </a:t>
            </a:r>
            <a:r>
              <a:rPr lang="sl-SI" sz="1000">
                <a:latin typeface="Arial" charset="0"/>
              </a:rPr>
              <a:t>karbonskih vlaken</a:t>
            </a:r>
          </a:p>
          <a:p>
            <a:pPr lvl="1">
              <a:lnSpc>
                <a:spcPct val="80000"/>
              </a:lnSpc>
            </a:pPr>
            <a:r>
              <a:rPr lang="sl-SI" sz="1200">
                <a:latin typeface="Arial" charset="0"/>
              </a:rPr>
              <a:t>Čitalna elektronika – 12 128-kanalnih integriranih vezij na hibridu ob senzorjih, povezava z ožičenjem</a:t>
            </a:r>
          </a:p>
          <a:p>
            <a:pPr lvl="1">
              <a:lnSpc>
                <a:spcPct val="80000"/>
              </a:lnSpc>
            </a:pPr>
            <a:r>
              <a:rPr lang="sl-SI" sz="1200">
                <a:latin typeface="Arial" charset="0"/>
              </a:rPr>
              <a:t>Elektronika ima 132 celic globoko matriko za spravljanje podatkov do prihoda prožilnega signala</a:t>
            </a:r>
          </a:p>
          <a:p>
            <a:pPr lvl="1">
              <a:lnSpc>
                <a:spcPct val="80000"/>
              </a:lnSpc>
            </a:pPr>
            <a:r>
              <a:rPr lang="sl-SI" sz="1200">
                <a:latin typeface="Arial" charset="0"/>
              </a:rPr>
              <a:t>Prenos podatkov in krmiljenje vezij po optični povezavi</a:t>
            </a:r>
          </a:p>
          <a:p>
            <a:pPr>
              <a:lnSpc>
                <a:spcPct val="80000"/>
              </a:lnSpc>
            </a:pPr>
            <a:r>
              <a:rPr lang="en-US" sz="1200">
                <a:latin typeface="Arial" charset="0"/>
              </a:rPr>
              <a:t>Celoten detektor</a:t>
            </a:r>
            <a:r>
              <a:rPr lang="sl-SI" sz="1200">
                <a:latin typeface="Arial" charset="0"/>
              </a:rPr>
              <a:t> </a:t>
            </a:r>
            <a:r>
              <a:rPr lang="sl-SI" sz="1200">
                <a:solidFill>
                  <a:schemeClr val="tx1"/>
                </a:solidFill>
                <a:latin typeface="Arial" charset="0"/>
              </a:rPr>
              <a:t>63 m</a:t>
            </a:r>
            <a:r>
              <a:rPr lang="sl-SI" sz="1200" baseline="30000">
                <a:solidFill>
                  <a:schemeClr val="tx1"/>
                </a:solidFill>
                <a:latin typeface="Arial" charset="0"/>
              </a:rPr>
              <a:t>2</a:t>
            </a:r>
            <a:r>
              <a:rPr lang="sl-SI" sz="1200">
                <a:latin typeface="Arial" charset="0"/>
              </a:rPr>
              <a:t> silicijevih senzorjev in </a:t>
            </a:r>
            <a:r>
              <a:rPr lang="sl-SI" sz="1200">
                <a:solidFill>
                  <a:schemeClr val="tx1"/>
                </a:solidFill>
                <a:latin typeface="Arial" charset="0"/>
              </a:rPr>
              <a:t>6,3 M</a:t>
            </a:r>
            <a:r>
              <a:rPr lang="sl-SI" sz="1200">
                <a:latin typeface="Arial" charset="0"/>
              </a:rPr>
              <a:t> bralnih kanalov</a:t>
            </a:r>
            <a:endParaRPr lang="en-US" sz="120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1200">
                <a:latin typeface="Arial" charset="0"/>
              </a:rPr>
              <a:t>Sevalno polje v 10 letih obratovanja do </a:t>
            </a:r>
            <a:r>
              <a:rPr lang="en-US" sz="1200">
                <a:solidFill>
                  <a:schemeClr val="tx1"/>
                </a:solidFill>
                <a:latin typeface="Arial" charset="0"/>
              </a:rPr>
              <a:t>100 kGy</a:t>
            </a:r>
            <a:r>
              <a:rPr lang="en-US" sz="1200">
                <a:latin typeface="Arial" charset="0"/>
              </a:rPr>
              <a:t> in </a:t>
            </a:r>
            <a:r>
              <a:rPr lang="en-US" sz="1200">
                <a:solidFill>
                  <a:schemeClr val="tx1"/>
                </a:solidFill>
                <a:latin typeface="Arial" charset="0"/>
              </a:rPr>
              <a:t>2x10</a:t>
            </a:r>
            <a:r>
              <a:rPr lang="en-US" sz="1200" baseline="30000">
                <a:solidFill>
                  <a:schemeClr val="tx1"/>
                </a:solidFill>
                <a:latin typeface="Arial" charset="0"/>
              </a:rPr>
              <a:t>14</a:t>
            </a:r>
            <a:r>
              <a:rPr lang="en-US" sz="1200">
                <a:solidFill>
                  <a:schemeClr val="tx1"/>
                </a:solidFill>
                <a:latin typeface="Arial" charset="0"/>
              </a:rPr>
              <a:t> delcev/cm</a:t>
            </a:r>
            <a:r>
              <a:rPr lang="en-US" sz="1200" baseline="30000">
                <a:solidFill>
                  <a:schemeClr val="tx1"/>
                </a:solidFill>
                <a:latin typeface="Arial" charset="0"/>
              </a:rPr>
              <a:t>2</a:t>
            </a:r>
          </a:p>
          <a:p>
            <a:pPr>
              <a:lnSpc>
                <a:spcPct val="8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4096</a:t>
            </a:r>
            <a:r>
              <a:rPr lang="en-US" sz="1200">
                <a:latin typeface="Arial" charset="0"/>
              </a:rPr>
              <a:t> modulov tro</a:t>
            </a:r>
            <a:r>
              <a:rPr lang="sl-SI" sz="1200">
                <a:latin typeface="Arial" charset="0"/>
              </a:rPr>
              <a:t>ši </a:t>
            </a:r>
            <a:r>
              <a:rPr lang="en-US" sz="1200">
                <a:solidFill>
                  <a:srgbClr val="FF0000"/>
                </a:solidFill>
                <a:latin typeface="Arial" charset="0"/>
              </a:rPr>
              <a:t>~40 kW</a:t>
            </a:r>
            <a:r>
              <a:rPr lang="en-US" sz="1200">
                <a:latin typeface="Arial" charset="0"/>
              </a:rPr>
              <a:t> mo</a:t>
            </a:r>
            <a:r>
              <a:rPr lang="sl-SI" sz="1200">
                <a:latin typeface="Arial" charset="0"/>
              </a:rPr>
              <a:t>či, hlajenje z izhlapevanjem freona, okoli 150 “hladilnikov”  SCT </a:t>
            </a:r>
            <a:r>
              <a:rPr lang="en-US" sz="1200">
                <a:latin typeface="Arial" charset="0"/>
              </a:rPr>
              <a:t>hla</a:t>
            </a:r>
            <a:r>
              <a:rPr lang="sl-SI" sz="1200">
                <a:latin typeface="Arial" charset="0"/>
              </a:rPr>
              <a:t>di</a:t>
            </a:r>
            <a:r>
              <a:rPr lang="en-US" sz="1200">
                <a:latin typeface="Arial" charset="0"/>
              </a:rPr>
              <a:t> na </a:t>
            </a:r>
            <a:r>
              <a:rPr lang="en-US" sz="1200">
                <a:solidFill>
                  <a:schemeClr val="accent1"/>
                </a:solidFill>
                <a:latin typeface="Arial" charset="0"/>
              </a:rPr>
              <a:t>-7°C</a:t>
            </a:r>
          </a:p>
          <a:p>
            <a:pPr>
              <a:lnSpc>
                <a:spcPct val="80000"/>
              </a:lnSpc>
            </a:pPr>
            <a:r>
              <a:rPr lang="sl-SI" sz="1200">
                <a:latin typeface="Arial" charset="0"/>
              </a:rPr>
              <a:t>Izdelava detektorskih modulov</a:t>
            </a:r>
          </a:p>
          <a:p>
            <a:pPr lvl="1">
              <a:lnSpc>
                <a:spcPct val="80000"/>
              </a:lnSpc>
            </a:pPr>
            <a:r>
              <a:rPr lang="sl-SI" sz="1200">
                <a:latin typeface="Arial" charset="0"/>
              </a:rPr>
              <a:t>Porazdeljena izdelava v 11 središčih (4 centralne, 7 pokrovne)</a:t>
            </a:r>
          </a:p>
          <a:p>
            <a:pPr lvl="1">
              <a:lnSpc>
                <a:spcPct val="80000"/>
              </a:lnSpc>
            </a:pPr>
            <a:r>
              <a:rPr lang="sl-SI" sz="1200">
                <a:latin typeface="Arial" charset="0"/>
              </a:rPr>
              <a:t>Izdelava traja</a:t>
            </a:r>
            <a:r>
              <a:rPr lang="en-US" sz="1200">
                <a:latin typeface="Arial" charset="0"/>
              </a:rPr>
              <a:t>la</a:t>
            </a:r>
            <a:r>
              <a:rPr lang="sl-SI" sz="1200">
                <a:latin typeface="Arial" charset="0"/>
              </a:rPr>
              <a:t> </a:t>
            </a:r>
            <a:r>
              <a:rPr lang="en-US" sz="1200">
                <a:latin typeface="Arial" charset="0"/>
              </a:rPr>
              <a:t>~2 leti</a:t>
            </a:r>
            <a:endParaRPr lang="sl-SI" sz="120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sl-SI" sz="1200">
                <a:latin typeface="Arial" charset="0"/>
              </a:rPr>
              <a:t>Montaža modulov na strukture</a:t>
            </a:r>
          </a:p>
          <a:p>
            <a:pPr lvl="1">
              <a:lnSpc>
                <a:spcPct val="80000"/>
              </a:lnSpc>
            </a:pPr>
            <a:r>
              <a:rPr lang="sl-SI" sz="1200">
                <a:latin typeface="Arial" charset="0"/>
              </a:rPr>
              <a:t>Oxford centralni del, Liverpool in NIKHEF vsak svoj pokrov</a:t>
            </a:r>
            <a:endParaRPr lang="en-US" sz="120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1200">
                <a:latin typeface="Arial" charset="0"/>
              </a:rPr>
              <a:t>Ko</a:t>
            </a:r>
            <a:r>
              <a:rPr lang="sl-SI" sz="1200">
                <a:latin typeface="Arial" charset="0"/>
              </a:rPr>
              <a:t>nčni preizkus in sestavljanje s TRT - CERN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sl-SI" sz="1200">
              <a:latin typeface="Arial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715000" y="2590800"/>
            <a:ext cx="1279525" cy="1049338"/>
            <a:chOff x="3744" y="1440"/>
            <a:chExt cx="806" cy="661"/>
          </a:xfrm>
        </p:grpSpPr>
        <p:pic>
          <p:nvPicPr>
            <p:cNvPr id="412678" name="Picture 6" descr="barrelmodul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44" y="1488"/>
              <a:ext cx="768" cy="613"/>
            </a:xfrm>
            <a:prstGeom prst="rect">
              <a:avLst/>
            </a:prstGeom>
            <a:noFill/>
          </p:spPr>
        </p:pic>
        <p:sp>
          <p:nvSpPr>
            <p:cNvPr id="412679" name="Text Box 7"/>
            <p:cNvSpPr txBox="1">
              <a:spLocks noChangeArrowheads="1"/>
            </p:cNvSpPr>
            <p:nvPr/>
          </p:nvSpPr>
          <p:spPr bwMode="auto">
            <a:xfrm>
              <a:off x="3744" y="1440"/>
              <a:ext cx="806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sl-SI" sz="1200">
                  <a:solidFill>
                    <a:srgbClr val="000000"/>
                  </a:solidFill>
                  <a:latin typeface="Comic Sans MS" pitchFamily="66" charset="0"/>
                </a:rPr>
                <a:t>Centralni modul</a:t>
              </a:r>
              <a:endParaRPr lang="en-GB" sz="12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7772400" y="2362200"/>
            <a:ext cx="1268413" cy="1050925"/>
            <a:chOff x="4721" y="1440"/>
            <a:chExt cx="799" cy="662"/>
          </a:xfrm>
        </p:grpSpPr>
        <p:pic>
          <p:nvPicPr>
            <p:cNvPr id="412681" name="Picture 9" descr="forwardmodul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52" y="1488"/>
              <a:ext cx="768" cy="614"/>
            </a:xfrm>
            <a:prstGeom prst="rect">
              <a:avLst/>
            </a:prstGeom>
            <a:noFill/>
            <a:effectLst/>
          </p:spPr>
        </p:pic>
        <p:sp>
          <p:nvSpPr>
            <p:cNvPr id="412682" name="Text Box 10"/>
            <p:cNvSpPr txBox="1">
              <a:spLocks noChangeArrowheads="1"/>
            </p:cNvSpPr>
            <p:nvPr/>
          </p:nvSpPr>
          <p:spPr bwMode="auto">
            <a:xfrm>
              <a:off x="4721" y="1440"/>
              <a:ext cx="774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sl-SI" sz="1200">
                  <a:solidFill>
                    <a:srgbClr val="000000"/>
                  </a:solidFill>
                  <a:latin typeface="Comic Sans MS" pitchFamily="66" charset="0"/>
                </a:rPr>
                <a:t>Pokrovni modul</a:t>
              </a:r>
              <a:endParaRPr lang="en-GB" sz="12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</p:grpSp>
      <p:sp>
        <p:nvSpPr>
          <p:cNvPr id="412683" name="Text Box 11"/>
          <p:cNvSpPr txBox="1">
            <a:spLocks noChangeArrowheads="1"/>
          </p:cNvSpPr>
          <p:nvPr/>
        </p:nvSpPr>
        <p:spPr bwMode="auto">
          <a:xfrm>
            <a:off x="7312025" y="5943600"/>
            <a:ext cx="1897063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l-SI" sz="1000">
                <a:latin typeface="Comic Sans MS" pitchFamily="66" charset="0"/>
              </a:rPr>
              <a:t>CERN – test notranjega valja</a:t>
            </a:r>
            <a:endParaRPr lang="en-GB" sz="1000">
              <a:latin typeface="Comic Sans MS" pitchFamily="66" charset="0"/>
            </a:endParaRPr>
          </a:p>
        </p:txBody>
      </p:sp>
      <p:pic>
        <p:nvPicPr>
          <p:cNvPr id="412684" name="Picture 12" descr="B3complet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3810000"/>
            <a:ext cx="2190750" cy="1457325"/>
          </a:xfrm>
          <a:prstGeom prst="rect">
            <a:avLst/>
          </a:prstGeom>
          <a:noFill/>
        </p:spPr>
      </p:pic>
      <p:pic>
        <p:nvPicPr>
          <p:cNvPr id="412685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15200" y="3657600"/>
            <a:ext cx="1828800" cy="1219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12686" name="Picture 14" descr="283_8311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5494338"/>
            <a:ext cx="1981200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687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5105400"/>
            <a:ext cx="2209800" cy="1465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CECD4C3A-A7EB-4EA6-AC7C-B1013C70CFC8}" type="slidenum">
              <a:rPr lang="en-US"/>
              <a:pPr/>
              <a:t>27</a:t>
            </a:fld>
            <a:endParaRPr lang="en-US"/>
          </a:p>
        </p:txBody>
      </p:sp>
      <p:pic>
        <p:nvPicPr>
          <p:cNvPr id="414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76600"/>
            <a:ext cx="4495800" cy="2932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14723" name="Picture 3" descr="B6 gr5z2459_st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1524000"/>
            <a:ext cx="4103688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47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Integracija SCT v TRT in ATLAS</a:t>
            </a:r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152400"/>
            <a:ext cx="7804150" cy="6477000"/>
            <a:chOff x="0" y="240"/>
            <a:chExt cx="4916" cy="4080"/>
          </a:xfrm>
        </p:grpSpPr>
        <p:pic>
          <p:nvPicPr>
            <p:cNvPr id="414726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2196"/>
              <a:ext cx="2832" cy="21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414727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240"/>
              <a:ext cx="2880" cy="19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414728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36" y="1056"/>
              <a:ext cx="2180" cy="2851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pic>
        <p:nvPicPr>
          <p:cNvPr id="414729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4800600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4730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7600" y="3200400"/>
            <a:ext cx="5486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4731" name="Picture 11" descr="install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388" y="1074738"/>
            <a:ext cx="3384550" cy="2627312"/>
          </a:xfrm>
          <a:prstGeom prst="rect">
            <a:avLst/>
          </a:prstGeom>
          <a:noFill/>
        </p:spPr>
      </p:pic>
      <p:pic>
        <p:nvPicPr>
          <p:cNvPr id="414732" name="Picture 12" descr="install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16463" y="3883025"/>
            <a:ext cx="4427537" cy="2952750"/>
          </a:xfrm>
          <a:prstGeom prst="rect">
            <a:avLst/>
          </a:prstGeom>
          <a:noFill/>
        </p:spPr>
      </p:pic>
      <p:pic>
        <p:nvPicPr>
          <p:cNvPr id="414733" name="Picture 13" descr="install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388" y="3883025"/>
            <a:ext cx="4464050" cy="2974975"/>
          </a:xfrm>
          <a:prstGeom prst="rect">
            <a:avLst/>
          </a:prstGeom>
          <a:noFill/>
        </p:spPr>
      </p:pic>
      <p:pic>
        <p:nvPicPr>
          <p:cNvPr id="414734" name="Picture 14" descr="install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80063" y="1263650"/>
            <a:ext cx="3563937" cy="2430463"/>
          </a:xfrm>
          <a:prstGeom prst="rect">
            <a:avLst/>
          </a:prstGeom>
          <a:noFill/>
        </p:spPr>
      </p:pic>
      <p:pic>
        <p:nvPicPr>
          <p:cNvPr id="414735" name="Picture 15" descr="install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708400" y="1074738"/>
            <a:ext cx="1765300" cy="2592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14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4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14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14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4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4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4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4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14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14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14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14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4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4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4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4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4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4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4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14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4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4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CF8A3DF4-DF61-4140-85C1-2AE71DA07739}" type="slidenum">
              <a:rPr lang="en-US"/>
              <a:pPr/>
              <a:t>28</a:t>
            </a:fld>
            <a:endParaRPr lang="en-US"/>
          </a:p>
        </p:txBody>
      </p:sp>
      <p:pic>
        <p:nvPicPr>
          <p:cNvPr id="416770" name="Picture 2" descr="BarrelNov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63675"/>
            <a:ext cx="8001000" cy="521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67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Instalacija SCT v ATLAS</a:t>
            </a:r>
            <a:endParaRPr lang="en-US"/>
          </a:p>
        </p:txBody>
      </p:sp>
      <p:pic>
        <p:nvPicPr>
          <p:cNvPr id="416772" name="Picture 4" descr="ID cable installation (8) 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993775"/>
            <a:ext cx="7993063" cy="586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6773" name="Picture 5" descr="ID cable installation (7) 0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977900"/>
            <a:ext cx="8497888" cy="588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6774" name="Picture 6" descr="install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0213" y="860425"/>
            <a:ext cx="8713787" cy="599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416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3000"/>
                                        <p:tgtEl>
                                          <p:spTgt spid="416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16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24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4188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Slovenci v  </a:t>
            </a:r>
            <a:r>
              <a:rPr lang="sl-SI" dirty="0" smtClean="0"/>
              <a:t>ATLAS</a:t>
            </a:r>
            <a:endParaRPr lang="en-US" dirty="0"/>
          </a:p>
        </p:txBody>
      </p:sp>
      <p:sp>
        <p:nvSpPr>
          <p:cNvPr id="41882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752600"/>
            <a:ext cx="5867400" cy="4267200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sl-SI" sz="1600" dirty="0" smtClean="0">
                <a:latin typeface="Arial" charset="0"/>
              </a:rPr>
              <a:t>Gradnja detektorja</a:t>
            </a:r>
            <a:endParaRPr lang="sl-SI" sz="1600" dirty="0">
              <a:solidFill>
                <a:srgbClr val="FF0000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sl-SI" sz="1600" dirty="0" smtClean="0">
                <a:latin typeface="Arial" charset="0"/>
              </a:rPr>
              <a:t>Silicijev sledilnik - SCT</a:t>
            </a:r>
            <a:endParaRPr lang="sl-SI" sz="1600" dirty="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en-US" sz="1400" dirty="0" err="1" smtClean="0">
                <a:latin typeface="Arial" charset="0"/>
              </a:rPr>
              <a:t>Srednji</a:t>
            </a:r>
            <a:r>
              <a:rPr lang="en-US" sz="1400" dirty="0" smtClean="0">
                <a:latin typeface="Arial" charset="0"/>
              </a:rPr>
              <a:t> del </a:t>
            </a:r>
            <a:r>
              <a:rPr lang="en-US" sz="1400" dirty="0" err="1" smtClean="0">
                <a:latin typeface="Arial" charset="0"/>
              </a:rPr>
              <a:t>sledilnika</a:t>
            </a:r>
            <a:r>
              <a:rPr lang="en-US" sz="1400" dirty="0" smtClean="0">
                <a:latin typeface="Arial" charset="0"/>
              </a:rPr>
              <a:t>: 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</a:rPr>
              <a:t>30 cm </a:t>
            </a:r>
            <a:r>
              <a:rPr lang="en-US" sz="1400" dirty="0" smtClean="0">
                <a:latin typeface="Arial" charset="0"/>
              </a:rPr>
              <a:t>&lt; r &lt; 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</a:rPr>
              <a:t>55 cm</a:t>
            </a:r>
            <a:r>
              <a:rPr lang="en-US" sz="1400" dirty="0" smtClean="0">
                <a:latin typeface="Arial" charset="0"/>
              </a:rPr>
              <a:t>, 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</a:rPr>
              <a:t>4</a:t>
            </a:r>
            <a:r>
              <a:rPr lang="en-US" sz="1400" dirty="0" smtClean="0">
                <a:latin typeface="Arial" charset="0"/>
              </a:rPr>
              <a:t> </a:t>
            </a:r>
            <a:r>
              <a:rPr lang="en-US" sz="1400" dirty="0" err="1" smtClean="0">
                <a:latin typeface="Arial" charset="0"/>
              </a:rPr>
              <a:t>valji</a:t>
            </a:r>
            <a:r>
              <a:rPr lang="en-US" sz="1400" dirty="0" smtClean="0">
                <a:latin typeface="Arial" charset="0"/>
              </a:rPr>
              <a:t>, 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</a:rPr>
              <a:t>2x9</a:t>
            </a:r>
            <a:r>
              <a:rPr lang="en-US" sz="1400" dirty="0" smtClean="0">
                <a:latin typeface="Arial" charset="0"/>
              </a:rPr>
              <a:t> </a:t>
            </a:r>
            <a:r>
              <a:rPr lang="en-US" sz="1400" dirty="0" err="1" smtClean="0">
                <a:latin typeface="Arial" charset="0"/>
              </a:rPr>
              <a:t>diskov</a:t>
            </a:r>
            <a:endParaRPr lang="en-US" sz="1400" dirty="0" smtClean="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en-US" sz="1400" dirty="0" err="1" smtClean="0">
                <a:latin typeface="Arial" charset="0"/>
              </a:rPr>
              <a:t>Celoten</a:t>
            </a:r>
            <a:r>
              <a:rPr lang="en-US" sz="1400" dirty="0" smtClean="0">
                <a:latin typeface="Arial" charset="0"/>
              </a:rPr>
              <a:t> </a:t>
            </a:r>
            <a:r>
              <a:rPr lang="en-US" sz="1400" dirty="0" err="1" smtClean="0">
                <a:latin typeface="Arial" charset="0"/>
              </a:rPr>
              <a:t>detektor</a:t>
            </a:r>
            <a:r>
              <a:rPr lang="sl-SI" sz="1400" dirty="0" smtClean="0">
                <a:latin typeface="Arial" charset="0"/>
              </a:rPr>
              <a:t> </a:t>
            </a:r>
            <a:r>
              <a:rPr lang="sl-SI" sz="1400" dirty="0" smtClean="0">
                <a:solidFill>
                  <a:schemeClr val="tx1"/>
                </a:solidFill>
                <a:latin typeface="Arial" charset="0"/>
              </a:rPr>
              <a:t>63 m</a:t>
            </a:r>
            <a:r>
              <a:rPr lang="sl-SI" sz="1400" baseline="30000" dirty="0" smtClean="0">
                <a:solidFill>
                  <a:schemeClr val="tx1"/>
                </a:solidFill>
                <a:latin typeface="Arial" charset="0"/>
              </a:rPr>
              <a:t>2</a:t>
            </a:r>
            <a:r>
              <a:rPr lang="sl-SI" sz="1400" dirty="0" smtClean="0">
                <a:latin typeface="Arial" charset="0"/>
              </a:rPr>
              <a:t> silicijevih </a:t>
            </a:r>
            <a:r>
              <a:rPr lang="en-US" sz="1400" dirty="0" err="1" smtClean="0">
                <a:latin typeface="Arial" charset="0"/>
              </a:rPr>
              <a:t>rezin</a:t>
            </a:r>
            <a:r>
              <a:rPr lang="en-US" sz="1400" dirty="0" smtClean="0">
                <a:latin typeface="Arial" charset="0"/>
              </a:rPr>
              <a:t>, </a:t>
            </a:r>
            <a:r>
              <a:rPr lang="en-US" sz="1400" dirty="0" err="1" smtClean="0">
                <a:latin typeface="Arial" charset="0"/>
              </a:rPr>
              <a:t>razdeljenih</a:t>
            </a:r>
            <a:r>
              <a:rPr lang="en-US" sz="1400" dirty="0" smtClean="0">
                <a:latin typeface="Arial" charset="0"/>
              </a:rPr>
              <a:t> v</a:t>
            </a:r>
            <a:r>
              <a:rPr lang="sl-SI" sz="1400" dirty="0" smtClean="0">
                <a:latin typeface="Arial" charset="0"/>
              </a:rPr>
              <a:t> </a:t>
            </a:r>
            <a:r>
              <a:rPr lang="sl-SI" sz="1400" dirty="0" smtClean="0">
                <a:solidFill>
                  <a:schemeClr val="tx1"/>
                </a:solidFill>
                <a:latin typeface="Arial" charset="0"/>
              </a:rPr>
              <a:t>6,3 M</a:t>
            </a:r>
            <a:r>
              <a:rPr lang="sl-SI" sz="1400" dirty="0" smtClean="0">
                <a:latin typeface="Arial" charset="0"/>
              </a:rPr>
              <a:t> </a:t>
            </a:r>
            <a:r>
              <a:rPr lang="en-US" sz="1400" dirty="0" err="1" smtClean="0">
                <a:latin typeface="Arial" charset="0"/>
              </a:rPr>
              <a:t>individualnih</a:t>
            </a:r>
            <a:r>
              <a:rPr lang="en-US" sz="1400" dirty="0" smtClean="0">
                <a:latin typeface="Arial" charset="0"/>
              </a:rPr>
              <a:t> </a:t>
            </a:r>
            <a:r>
              <a:rPr lang="en-US" sz="1400" dirty="0" err="1" smtClean="0">
                <a:latin typeface="Arial" charset="0"/>
              </a:rPr>
              <a:t>senzorjev</a:t>
            </a:r>
            <a:r>
              <a:rPr lang="sl-SI" sz="1400" dirty="0" smtClean="0">
                <a:latin typeface="Arial" charset="0"/>
              </a:rPr>
              <a:t> </a:t>
            </a:r>
            <a:r>
              <a:rPr lang="en-US" sz="1400" dirty="0" smtClean="0">
                <a:latin typeface="Arial" charset="0"/>
              </a:rPr>
              <a:t>(pas </a:t>
            </a:r>
            <a:r>
              <a:rPr lang="sl-SI" sz="1400" dirty="0" smtClean="0">
                <a:latin typeface="Arial" charset="0"/>
              </a:rPr>
              <a:t>š</a:t>
            </a:r>
            <a:r>
              <a:rPr lang="en-US" sz="1400" dirty="0" err="1" smtClean="0">
                <a:latin typeface="Arial" charset="0"/>
              </a:rPr>
              <a:t>irine</a:t>
            </a:r>
            <a:r>
              <a:rPr lang="sl-SI" sz="1400" dirty="0" smtClean="0">
                <a:latin typeface="Arial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</a:rPr>
              <a:t>80 µm</a:t>
            </a:r>
            <a:r>
              <a:rPr lang="en-US" sz="1400" dirty="0" smtClean="0">
                <a:latin typeface="Arial" charset="0"/>
              </a:rPr>
              <a:t>) </a:t>
            </a:r>
            <a:r>
              <a:rPr lang="sl-SI" sz="1400" dirty="0" smtClean="0">
                <a:latin typeface="Arial" charset="0"/>
              </a:rPr>
              <a:t>v </a:t>
            </a:r>
            <a:r>
              <a:rPr lang="sl-SI" sz="1400" dirty="0">
                <a:solidFill>
                  <a:schemeClr val="tx1"/>
                </a:solidFill>
                <a:latin typeface="Arial" charset="0"/>
              </a:rPr>
              <a:t>4088</a:t>
            </a:r>
            <a:r>
              <a:rPr lang="sl-SI" sz="1400" dirty="0" smtClean="0">
                <a:latin typeface="Arial" charset="0"/>
              </a:rPr>
              <a:t> modulih</a:t>
            </a:r>
            <a:endParaRPr lang="en-US" sz="1400" baseline="30000" dirty="0" smtClean="0">
              <a:solidFill>
                <a:schemeClr val="tx1"/>
              </a:solidFill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</a:rPr>
              <a:t>40</a:t>
            </a:r>
            <a:r>
              <a:rPr lang="sl-SI" sz="1400" dirty="0" smtClean="0">
                <a:solidFill>
                  <a:schemeClr val="tx1"/>
                </a:solidFill>
                <a:latin typeface="Arial" charset="0"/>
              </a:rPr>
              <a:t>88</a:t>
            </a:r>
            <a:r>
              <a:rPr lang="en-US" sz="1400" dirty="0" smtClean="0">
                <a:latin typeface="Arial" charset="0"/>
              </a:rPr>
              <a:t> </a:t>
            </a:r>
            <a:r>
              <a:rPr lang="en-US" sz="1400" dirty="0" err="1" smtClean="0">
                <a:latin typeface="Arial" charset="0"/>
              </a:rPr>
              <a:t>modulov</a:t>
            </a:r>
            <a:r>
              <a:rPr lang="en-US" sz="1400" dirty="0" smtClean="0">
                <a:latin typeface="Arial" charset="0"/>
              </a:rPr>
              <a:t> </a:t>
            </a:r>
            <a:r>
              <a:rPr lang="en-US" sz="1400" dirty="0" err="1" smtClean="0">
                <a:latin typeface="Arial" charset="0"/>
              </a:rPr>
              <a:t>tro</a:t>
            </a:r>
            <a:r>
              <a:rPr lang="sl-SI" sz="1400" dirty="0" err="1" smtClean="0">
                <a:latin typeface="Arial" charset="0"/>
              </a:rPr>
              <a:t>ši</a:t>
            </a:r>
            <a:r>
              <a:rPr lang="sl-SI" sz="1400" dirty="0" smtClean="0">
                <a:latin typeface="Arial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~40 kW</a:t>
            </a:r>
            <a:r>
              <a:rPr lang="en-US" sz="1400" dirty="0" smtClean="0">
                <a:latin typeface="Arial" charset="0"/>
              </a:rPr>
              <a:t> mo</a:t>
            </a:r>
            <a:r>
              <a:rPr lang="sl-SI" sz="1400" dirty="0" err="1" smtClean="0">
                <a:latin typeface="Arial" charset="0"/>
              </a:rPr>
              <a:t>či</a:t>
            </a:r>
            <a:r>
              <a:rPr lang="sl-SI" sz="1400" dirty="0" smtClean="0">
                <a:latin typeface="Arial" charset="0"/>
              </a:rPr>
              <a:t>, hlajenje z izhlapevanjem freona, okoli 150 “hladilnikov”  SCT </a:t>
            </a:r>
            <a:r>
              <a:rPr lang="en-US" sz="1400" dirty="0" err="1" smtClean="0">
                <a:latin typeface="Arial" charset="0"/>
              </a:rPr>
              <a:t>hla</a:t>
            </a:r>
            <a:r>
              <a:rPr lang="sl-SI" sz="1400" dirty="0" err="1" smtClean="0">
                <a:latin typeface="Arial" charset="0"/>
              </a:rPr>
              <a:t>di</a:t>
            </a:r>
            <a:r>
              <a:rPr lang="en-US" sz="1400" dirty="0" smtClean="0">
                <a:latin typeface="Arial" charset="0"/>
              </a:rPr>
              <a:t> </a:t>
            </a:r>
            <a:r>
              <a:rPr lang="en-US" sz="1400" dirty="0" err="1" smtClean="0">
                <a:latin typeface="Arial" charset="0"/>
              </a:rPr>
              <a:t>na</a:t>
            </a:r>
            <a:r>
              <a:rPr lang="en-US" sz="1400" dirty="0" smtClean="0">
                <a:latin typeface="Arial" charset="0"/>
              </a:rPr>
              <a:t> </a:t>
            </a:r>
            <a:r>
              <a:rPr lang="en-US" sz="1400" dirty="0" smtClean="0">
                <a:solidFill>
                  <a:schemeClr val="accent1"/>
                </a:solidFill>
                <a:latin typeface="Arial" charset="0"/>
              </a:rPr>
              <a:t>-7°C</a:t>
            </a:r>
            <a:endParaRPr lang="sl-SI" sz="1400" dirty="0" smtClean="0">
              <a:solidFill>
                <a:schemeClr val="accent1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sl-SI" sz="1600" dirty="0">
                <a:latin typeface="Arial" charset="0"/>
              </a:rPr>
              <a:t>Sistem  za nadzor protonskih curkov </a:t>
            </a:r>
            <a:r>
              <a:rPr lang="sl-SI" sz="1600" dirty="0" smtClean="0">
                <a:latin typeface="Arial" charset="0"/>
              </a:rPr>
              <a:t>– BCM</a:t>
            </a:r>
          </a:p>
          <a:p>
            <a:pPr lvl="1">
              <a:lnSpc>
                <a:spcPct val="80000"/>
              </a:lnSpc>
            </a:pPr>
            <a:r>
              <a:rPr lang="sl-SI" sz="1400" dirty="0" smtClean="0">
                <a:latin typeface="Arial" charset="0"/>
              </a:rPr>
              <a:t>Hiter sistem: 8 diamantnih detektorjev </a:t>
            </a:r>
            <a:r>
              <a:rPr lang="sl-SI" sz="1400" dirty="0">
                <a:latin typeface="Arial" charset="0"/>
              </a:rPr>
              <a:t>z</a:t>
            </a:r>
            <a:r>
              <a:rPr lang="sl-SI" sz="1400" dirty="0" smtClean="0">
                <a:latin typeface="Arial" charset="0"/>
              </a:rPr>
              <a:t> odzivom pod 1 </a:t>
            </a:r>
            <a:r>
              <a:rPr lang="sl-SI" sz="1400" dirty="0" err="1" smtClean="0">
                <a:latin typeface="Arial" charset="0"/>
              </a:rPr>
              <a:t>ns</a:t>
            </a:r>
            <a:endParaRPr lang="sl-SI" sz="1400" dirty="0" smtClean="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sl-SI" sz="1400" dirty="0" smtClean="0">
                <a:latin typeface="Arial" charset="0"/>
              </a:rPr>
              <a:t>Procesiranje v realnem času za interakcijo z LHC v primeru anomalij v curkih → izmet curkov</a:t>
            </a:r>
          </a:p>
          <a:p>
            <a:pPr lvl="1">
              <a:lnSpc>
                <a:spcPct val="80000"/>
              </a:lnSpc>
            </a:pPr>
            <a:r>
              <a:rPr lang="sl-SI" sz="1400" dirty="0" smtClean="0">
                <a:latin typeface="Arial" charset="0"/>
              </a:rPr>
              <a:t>Gradnja sistema z vodilno vlogo slovenske skupine</a:t>
            </a:r>
            <a:endParaRPr lang="en-US" sz="1400" dirty="0">
              <a:latin typeface="Arial" charset="0"/>
            </a:endParaRPr>
          </a:p>
        </p:txBody>
      </p:sp>
      <p:pic>
        <p:nvPicPr>
          <p:cNvPr id="27" name="Picture 14" descr="283_8311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078" y="4362205"/>
            <a:ext cx="2694322" cy="1854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4419600"/>
            <a:ext cx="2667000" cy="17684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3" name="Picture 32" descr="sctbc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72174" y="1066800"/>
            <a:ext cx="3971826" cy="2543025"/>
          </a:xfrm>
          <a:prstGeom prst="rect">
            <a:avLst/>
          </a:prstGeom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6600" y="3733800"/>
            <a:ext cx="1783188" cy="1189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5029200"/>
            <a:ext cx="2214562" cy="1474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Marko Miku</a:t>
            </a:r>
            <a:r>
              <a:rPr lang="sl-SI" smtClean="0"/>
              <a:t>ž      </a:t>
            </a:r>
            <a:fld id="{15D20580-3F00-47BF-AC64-4F211AFB89E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52400" y="5791200"/>
            <a:ext cx="1103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SCT valji</a:t>
            </a:r>
            <a:endParaRPr lang="sl-SI" dirty="0"/>
          </a:p>
        </p:txBody>
      </p:sp>
      <p:sp>
        <p:nvSpPr>
          <p:cNvPr id="40" name="TextBox 39"/>
          <p:cNvSpPr txBox="1"/>
          <p:nvPr/>
        </p:nvSpPr>
        <p:spPr>
          <a:xfrm>
            <a:off x="3276600" y="5791200"/>
            <a:ext cx="1167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SCT diski</a:t>
            </a:r>
            <a:endParaRPr lang="sl-SI" dirty="0"/>
          </a:p>
        </p:txBody>
      </p:sp>
      <p:sp>
        <p:nvSpPr>
          <p:cNvPr id="41" name="TextBox 40"/>
          <p:cNvSpPr txBox="1"/>
          <p:nvPr/>
        </p:nvSpPr>
        <p:spPr>
          <a:xfrm>
            <a:off x="7696200" y="50292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2"/>
                </a:solidFill>
              </a:rPr>
              <a:t>BCM</a:t>
            </a:r>
            <a:endParaRPr lang="sl-SI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7C7E6F92-DBED-4493-8018-4C781D2BBA12}" type="slidenum">
              <a:rPr lang="en-US"/>
              <a:pPr/>
              <a:t>3</a:t>
            </a:fld>
            <a:endParaRPr lang="en-US"/>
          </a:p>
        </p:txBody>
      </p:sp>
      <p:pic>
        <p:nvPicPr>
          <p:cNvPr id="438277" name="Picture 5" descr="WMAP-sa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0" y="2743200"/>
            <a:ext cx="1905000" cy="1457325"/>
          </a:xfrm>
          <a:prstGeom prst="rect">
            <a:avLst/>
          </a:prstGeom>
          <a:noFill/>
        </p:spPr>
      </p:pic>
      <p:pic>
        <p:nvPicPr>
          <p:cNvPr id="4382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267200"/>
            <a:ext cx="3810000" cy="197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382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Vprašanja iz Vesolja</a:t>
            </a:r>
            <a:endParaRPr lang="en-US"/>
          </a:p>
        </p:txBody>
      </p:sp>
      <p:sp>
        <p:nvSpPr>
          <p:cNvPr id="43827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00200"/>
            <a:ext cx="5715000" cy="121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l-SI" sz="1800">
                <a:solidFill>
                  <a:schemeClr val="folHlink"/>
                </a:solidFill>
                <a:latin typeface="Arial" charset="0"/>
              </a:rPr>
              <a:t>Rezultati preciznih astrofizikalnih raziskav</a:t>
            </a:r>
          </a:p>
          <a:p>
            <a:pPr lvl="1">
              <a:lnSpc>
                <a:spcPct val="90000"/>
              </a:lnSpc>
            </a:pPr>
            <a:r>
              <a:rPr lang="sl-SI" sz="1800">
                <a:latin typeface="Arial" charset="0"/>
              </a:rPr>
              <a:t>Meritve fluktuacij prasevanja s sondo WMAP</a:t>
            </a:r>
          </a:p>
          <a:p>
            <a:pPr lvl="1">
              <a:lnSpc>
                <a:spcPct val="90000"/>
              </a:lnSpc>
            </a:pPr>
            <a:r>
              <a:rPr lang="sl-SI" sz="1800">
                <a:latin typeface="Arial" charset="0"/>
              </a:rPr>
              <a:t>Meritve svetlobnega toka (razdalja) in rdečih premikov supernov (hitrost razpenjanja)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2743200"/>
            <a:ext cx="5867400" cy="4114800"/>
            <a:chOff x="0" y="1728"/>
            <a:chExt cx="3696" cy="2592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0" y="2448"/>
              <a:ext cx="3168" cy="1872"/>
              <a:chOff x="0" y="2448"/>
              <a:chExt cx="3168" cy="1872"/>
            </a:xfrm>
          </p:grpSpPr>
          <p:pic>
            <p:nvPicPr>
              <p:cNvPr id="438280" name="Picture 8" descr="UniversePie30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2448"/>
                <a:ext cx="1818" cy="1872"/>
              </a:xfrm>
              <a:prstGeom prst="rect">
                <a:avLst/>
              </a:prstGeom>
              <a:noFill/>
            </p:spPr>
          </p:pic>
          <p:pic>
            <p:nvPicPr>
              <p:cNvPr id="438281" name="Picture 9" descr="SCP2003SNeCMBClust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776" y="2448"/>
                <a:ext cx="1392" cy="1872"/>
              </a:xfrm>
              <a:prstGeom prst="rect">
                <a:avLst/>
              </a:prstGeom>
              <a:noFill/>
            </p:spPr>
          </p:pic>
        </p:grpSp>
        <p:sp>
          <p:nvSpPr>
            <p:cNvPr id="438282" name="Rectangle 10"/>
            <p:cNvSpPr>
              <a:spLocks noChangeArrowheads="1"/>
            </p:cNvSpPr>
            <p:nvPr/>
          </p:nvSpPr>
          <p:spPr bwMode="auto">
            <a:xfrm>
              <a:off x="96" y="1728"/>
              <a:ext cx="360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l">
                <a:lnSpc>
                  <a:spcPct val="80000"/>
                </a:lnSpc>
                <a:buClr>
                  <a:srgbClr val="FFFF00"/>
                </a:buClr>
                <a:buFont typeface="Wingdings" pitchFamily="2" charset="2"/>
                <a:buChar char="Ø"/>
              </a:pPr>
              <a:r>
                <a:rPr lang="sl-SI">
                  <a:solidFill>
                    <a:srgbClr val="FFFF00"/>
                  </a:solidFill>
                </a:rPr>
                <a:t>Vesolje je ravno in se razpenja</a:t>
              </a:r>
            </a:p>
            <a:p>
              <a:pPr marL="742950" lvl="1" indent="-285750" algn="l">
                <a:lnSpc>
                  <a:spcPct val="80000"/>
                </a:lnSpc>
                <a:buFontTx/>
                <a:buChar char="–"/>
              </a:pPr>
              <a:r>
                <a:rPr lang="sl-SI">
                  <a:solidFill>
                    <a:srgbClr val="FF99CC"/>
                  </a:solidFill>
                </a:rPr>
                <a:t>Le </a:t>
              </a:r>
              <a:r>
                <a:rPr lang="en-US"/>
                <a:t>~</a:t>
              </a:r>
              <a:r>
                <a:rPr lang="sl-SI"/>
                <a:t>4%</a:t>
              </a:r>
              <a:r>
                <a:rPr lang="sl-SI">
                  <a:solidFill>
                    <a:srgbClr val="FF99CC"/>
                  </a:solidFill>
                </a:rPr>
                <a:t> je običajne snovi</a:t>
              </a:r>
            </a:p>
            <a:p>
              <a:pPr marL="742950" lvl="1" indent="-285750" algn="l">
                <a:lnSpc>
                  <a:spcPct val="80000"/>
                </a:lnSpc>
                <a:buFontTx/>
                <a:buChar char="–"/>
              </a:pPr>
              <a:r>
                <a:rPr lang="en-US"/>
                <a:t>~</a:t>
              </a:r>
              <a:r>
                <a:rPr lang="sl-SI"/>
                <a:t>2</a:t>
              </a:r>
              <a:r>
                <a:rPr lang="en-US"/>
                <a:t>2</a:t>
              </a:r>
              <a:r>
                <a:rPr lang="sl-SI"/>
                <a:t>%</a:t>
              </a:r>
              <a:r>
                <a:rPr lang="sl-SI">
                  <a:solidFill>
                    <a:srgbClr val="FF99CC"/>
                  </a:solidFill>
                </a:rPr>
                <a:t> temne snovi </a:t>
              </a:r>
              <a:r>
                <a:rPr lang="en-US">
                  <a:solidFill>
                    <a:srgbClr val="FF99CC"/>
                  </a:solidFill>
                </a:rPr>
                <a:t>?</a:t>
              </a:r>
              <a:endParaRPr lang="sl-SI">
                <a:solidFill>
                  <a:srgbClr val="FF99CC"/>
                </a:solidFill>
              </a:endParaRPr>
            </a:p>
            <a:p>
              <a:pPr marL="742950" lvl="1" indent="-285750" algn="l">
                <a:lnSpc>
                  <a:spcPct val="80000"/>
                </a:lnSpc>
                <a:buFontTx/>
                <a:buChar char="–"/>
              </a:pPr>
              <a:r>
                <a:rPr lang="en-US"/>
                <a:t>~</a:t>
              </a:r>
              <a:r>
                <a:rPr lang="sl-SI"/>
                <a:t>7</a:t>
              </a:r>
              <a:r>
                <a:rPr lang="en-US"/>
                <a:t>4</a:t>
              </a:r>
              <a:r>
                <a:rPr lang="sl-SI"/>
                <a:t>%</a:t>
              </a:r>
              <a:r>
                <a:rPr lang="sl-SI">
                  <a:solidFill>
                    <a:srgbClr val="FF99CC"/>
                  </a:solidFill>
                </a:rPr>
                <a:t> temne energije</a:t>
              </a:r>
              <a:r>
                <a:rPr lang="en-US">
                  <a:solidFill>
                    <a:srgbClr val="FF99CC"/>
                  </a:solidFill>
                </a:rPr>
                <a:t> ??</a:t>
              </a:r>
              <a:endParaRPr lang="sl-SI">
                <a:solidFill>
                  <a:srgbClr val="FF99CC"/>
                </a:solidFill>
              </a:endParaRPr>
            </a:p>
          </p:txBody>
        </p:sp>
      </p:grpSp>
      <p:pic>
        <p:nvPicPr>
          <p:cNvPr id="438283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0" y="1724025"/>
            <a:ext cx="3429000" cy="2465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38284" name="Picture 12" descr="Cosmological_compositio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29200" y="3917950"/>
            <a:ext cx="4114800" cy="2940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8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8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2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21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12987820-9B03-4956-A1E7-E9FC5BEFB5BE}" type="slidenum">
              <a:rPr lang="en-US"/>
              <a:pPr/>
              <a:t>30</a:t>
            </a:fld>
            <a:endParaRPr lang="en-US"/>
          </a:p>
        </p:txBody>
      </p:sp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Slovenska tehnologija v ATLAS</a:t>
            </a:r>
            <a:endParaRPr lang="en-US" dirty="0"/>
          </a:p>
        </p:txBody>
      </p:sp>
      <p:sp>
        <p:nvSpPr>
          <p:cNvPr id="3624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752600"/>
            <a:ext cx="6019800" cy="2362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SCT </a:t>
            </a:r>
            <a:r>
              <a:rPr lang="en-US" sz="1200" dirty="0" err="1">
                <a:latin typeface="Arial" charset="0"/>
              </a:rPr>
              <a:t>moduli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protrebujejo</a:t>
            </a:r>
            <a:r>
              <a:rPr lang="en-US" sz="1200" dirty="0">
                <a:latin typeface="Arial" charset="0"/>
              </a:rPr>
              <a:t> </a:t>
            </a:r>
            <a:r>
              <a:rPr lang="sl-SI" sz="1200" dirty="0" smtClean="0">
                <a:latin typeface="Arial" charset="0"/>
              </a:rPr>
              <a:t>individualno </a:t>
            </a:r>
            <a:r>
              <a:rPr lang="en-US" sz="1200" dirty="0" err="1" smtClean="0">
                <a:latin typeface="Arial" charset="0"/>
              </a:rPr>
              <a:t>napajanje</a:t>
            </a:r>
            <a:r>
              <a:rPr lang="en-US" sz="1200" dirty="0" smtClean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za</a:t>
            </a:r>
            <a:r>
              <a:rPr lang="en-US" sz="1200" dirty="0">
                <a:latin typeface="Arial" charset="0"/>
              </a:rPr>
              <a:t> se</a:t>
            </a:r>
            <a:r>
              <a:rPr lang="sl-SI" sz="1200" dirty="0">
                <a:latin typeface="Arial" charset="0"/>
              </a:rPr>
              <a:t>zorje, </a:t>
            </a:r>
            <a:r>
              <a:rPr lang="sl-SI" sz="1200" dirty="0" err="1">
                <a:latin typeface="Arial" charset="0"/>
              </a:rPr>
              <a:t>čitalno</a:t>
            </a:r>
            <a:r>
              <a:rPr lang="sl-SI" sz="1200" dirty="0">
                <a:latin typeface="Arial" charset="0"/>
              </a:rPr>
              <a:t> elektroniko in optični prenos</a:t>
            </a:r>
          </a:p>
          <a:p>
            <a:pPr lvl="1">
              <a:lnSpc>
                <a:spcPct val="80000"/>
              </a:lnSpc>
            </a:pPr>
            <a:r>
              <a:rPr lang="sl-SI" sz="1200" dirty="0">
                <a:latin typeface="Arial" charset="0"/>
              </a:rPr>
              <a:t>Skupaj 16 linij z do </a:t>
            </a:r>
            <a:r>
              <a:rPr lang="sl-SI" sz="1200" dirty="0">
                <a:solidFill>
                  <a:schemeClr val="tx1"/>
                </a:solidFill>
                <a:latin typeface="Arial" charset="0"/>
              </a:rPr>
              <a:t>1 A</a:t>
            </a:r>
            <a:r>
              <a:rPr lang="sl-SI" sz="1200" dirty="0">
                <a:latin typeface="Arial" charset="0"/>
              </a:rPr>
              <a:t> toka in </a:t>
            </a:r>
            <a:r>
              <a:rPr lang="sl-SI" sz="1200" dirty="0">
                <a:solidFill>
                  <a:schemeClr val="tx1"/>
                </a:solidFill>
                <a:latin typeface="Arial" charset="0"/>
              </a:rPr>
              <a:t>500 V</a:t>
            </a:r>
            <a:r>
              <a:rPr lang="sl-SI" sz="1200" dirty="0">
                <a:latin typeface="Arial" charset="0"/>
              </a:rPr>
              <a:t> napetosti</a:t>
            </a:r>
          </a:p>
          <a:p>
            <a:pPr lvl="1">
              <a:lnSpc>
                <a:spcPct val="80000"/>
              </a:lnSpc>
            </a:pPr>
            <a:r>
              <a:rPr lang="sl-SI" sz="1200" dirty="0">
                <a:latin typeface="Arial" charset="0"/>
              </a:rPr>
              <a:t>Klasični kabli (</a:t>
            </a:r>
            <a:r>
              <a:rPr lang="sl-SI" sz="1200" dirty="0" smtClean="0">
                <a:latin typeface="Arial" charset="0"/>
              </a:rPr>
              <a:t>4088 !) zavzamejo </a:t>
            </a:r>
            <a:r>
              <a:rPr lang="sl-SI" sz="1200" dirty="0">
                <a:latin typeface="Arial" charset="0"/>
              </a:rPr>
              <a:t>preveč prostora</a:t>
            </a:r>
          </a:p>
          <a:p>
            <a:pPr lvl="1">
              <a:lnSpc>
                <a:spcPct val="80000"/>
              </a:lnSpc>
            </a:pPr>
            <a:r>
              <a:rPr lang="sl-SI" sz="1200" dirty="0">
                <a:latin typeface="Arial" charset="0"/>
              </a:rPr>
              <a:t>Rešitev – napajanje s fleksibilnimi tiskanimi vezji</a:t>
            </a:r>
          </a:p>
          <a:p>
            <a:pPr>
              <a:lnSpc>
                <a:spcPct val="80000"/>
              </a:lnSpc>
            </a:pPr>
            <a:r>
              <a:rPr lang="sl-SI" sz="1200" dirty="0">
                <a:latin typeface="Arial" charset="0"/>
              </a:rPr>
              <a:t>Dodatne zahteve</a:t>
            </a:r>
          </a:p>
          <a:p>
            <a:pPr lvl="1">
              <a:lnSpc>
                <a:spcPct val="80000"/>
              </a:lnSpc>
            </a:pPr>
            <a:r>
              <a:rPr lang="sl-SI" sz="1200" dirty="0">
                <a:latin typeface="Arial" charset="0"/>
              </a:rPr>
              <a:t>Sevalne doze do </a:t>
            </a:r>
            <a:r>
              <a:rPr lang="sl-SI" sz="1200" dirty="0">
                <a:solidFill>
                  <a:schemeClr val="tx1"/>
                </a:solidFill>
                <a:latin typeface="Arial" charset="0"/>
              </a:rPr>
              <a:t>100 </a:t>
            </a:r>
            <a:r>
              <a:rPr lang="sl-SI" sz="1200" dirty="0" err="1">
                <a:solidFill>
                  <a:schemeClr val="tx1"/>
                </a:solidFill>
                <a:latin typeface="Arial" charset="0"/>
              </a:rPr>
              <a:t>kGy</a:t>
            </a:r>
            <a:r>
              <a:rPr lang="sl-SI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sz="1200" dirty="0">
                <a:latin typeface="Arial" charset="0"/>
              </a:rPr>
              <a:t>– sevalna odpornost </a:t>
            </a:r>
            <a:r>
              <a:rPr lang="sl-SI" sz="1200" dirty="0" err="1">
                <a:latin typeface="Arial" charset="0"/>
              </a:rPr>
              <a:t>mateialov</a:t>
            </a:r>
            <a:r>
              <a:rPr lang="sl-SI" sz="1200" dirty="0">
                <a:latin typeface="Arial" charset="0"/>
              </a:rPr>
              <a:t>: </a:t>
            </a:r>
            <a:r>
              <a:rPr lang="sl-SI" sz="1200" dirty="0" err="1">
                <a:latin typeface="Arial" charset="0"/>
              </a:rPr>
              <a:t>Kapton</a:t>
            </a:r>
            <a:r>
              <a:rPr lang="en-US" sz="1200" baseline="30000" dirty="0">
                <a:latin typeface="Arial" charset="0"/>
              </a:rPr>
              <a:t>®</a:t>
            </a:r>
            <a:endParaRPr lang="en-US" sz="1200" baseline="-25000" dirty="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sl-SI" sz="1200" dirty="0">
                <a:latin typeface="Arial" charset="0"/>
              </a:rPr>
              <a:t>Minimizacija materiala v sledilniku – prevodnik aluminij (štirikrat boljši od bakra), v pokrovih zaradi mehanskih lastnosti baker</a:t>
            </a:r>
          </a:p>
          <a:p>
            <a:pPr lvl="1">
              <a:lnSpc>
                <a:spcPct val="80000"/>
              </a:lnSpc>
            </a:pPr>
            <a:r>
              <a:rPr lang="sl-SI" sz="1200" dirty="0">
                <a:latin typeface="Arial" charset="0"/>
              </a:rPr>
              <a:t>Dolžina do štiri metre</a:t>
            </a:r>
          </a:p>
          <a:p>
            <a:pPr>
              <a:lnSpc>
                <a:spcPct val="80000"/>
              </a:lnSpc>
            </a:pPr>
            <a:r>
              <a:rPr lang="sl-SI" sz="1200" dirty="0">
                <a:latin typeface="Arial" charset="0"/>
              </a:rPr>
              <a:t>Težava</a:t>
            </a:r>
          </a:p>
          <a:p>
            <a:pPr lvl="1">
              <a:lnSpc>
                <a:spcPct val="80000"/>
              </a:lnSpc>
            </a:pPr>
            <a:r>
              <a:rPr lang="sl-SI" sz="1200" dirty="0">
                <a:latin typeface="Arial" charset="0"/>
              </a:rPr>
              <a:t>Vezja na laminatih aluminij-</a:t>
            </a:r>
            <a:r>
              <a:rPr lang="sl-SI" sz="1200" dirty="0" err="1">
                <a:latin typeface="Arial" charset="0"/>
              </a:rPr>
              <a:t>Kapton</a:t>
            </a:r>
            <a:r>
              <a:rPr lang="en-US" sz="1200" baseline="30000" dirty="0">
                <a:latin typeface="Arial" charset="0"/>
              </a:rPr>
              <a:t>®</a:t>
            </a:r>
            <a:r>
              <a:rPr lang="sl-SI" sz="1200" baseline="30000" dirty="0">
                <a:latin typeface="Arial" charset="0"/>
              </a:rPr>
              <a:t> </a:t>
            </a:r>
            <a:r>
              <a:rPr lang="sl-SI" sz="1200" dirty="0">
                <a:latin typeface="Arial" charset="0"/>
              </a:rPr>
              <a:t> izdelujejo le redki proizvajalci</a:t>
            </a:r>
          </a:p>
          <a:p>
            <a:pPr lvl="1">
              <a:lnSpc>
                <a:spcPct val="80000"/>
              </a:lnSpc>
            </a:pPr>
            <a:r>
              <a:rPr lang="sl-SI" sz="1200" dirty="0">
                <a:latin typeface="Arial" charset="0"/>
              </a:rPr>
              <a:t>Nihče pa ne nudi  tehnologije za izdelavo dimenzij preko 1,8 metra</a:t>
            </a:r>
          </a:p>
          <a:p>
            <a:pPr lvl="1">
              <a:lnSpc>
                <a:spcPct val="80000"/>
              </a:lnSpc>
            </a:pPr>
            <a:endParaRPr lang="en-US" sz="1200" dirty="0">
              <a:latin typeface="Arial" charset="0"/>
            </a:endParaRPr>
          </a:p>
          <a:p>
            <a:pPr lvl="1">
              <a:lnSpc>
                <a:spcPct val="80000"/>
              </a:lnSpc>
            </a:pPr>
            <a:endParaRPr lang="sl-SI" sz="1200" dirty="0">
              <a:latin typeface="Arial" charset="0"/>
            </a:endParaRPr>
          </a:p>
          <a:p>
            <a:pPr>
              <a:lnSpc>
                <a:spcPct val="80000"/>
              </a:lnSpc>
            </a:pPr>
            <a:endParaRPr lang="el-GR" sz="1200" dirty="0">
              <a:latin typeface="Arial" charset="0"/>
            </a:endParaRPr>
          </a:p>
        </p:txBody>
      </p:sp>
      <p:pic>
        <p:nvPicPr>
          <p:cNvPr id="362500" name="Picture 4" descr="expos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4191000"/>
            <a:ext cx="2743200" cy="2057400"/>
          </a:xfrm>
          <a:prstGeom prst="rect">
            <a:avLst/>
          </a:prstGeom>
          <a:noFill/>
        </p:spPr>
      </p:pic>
      <p:pic>
        <p:nvPicPr>
          <p:cNvPr id="362501" name="Picture 5" descr="cutter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4191000"/>
            <a:ext cx="187483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2502" name="Picture 6" descr="optic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2600" y="1143000"/>
            <a:ext cx="2311400" cy="3081338"/>
          </a:xfrm>
          <a:prstGeom prst="rect">
            <a:avLst/>
          </a:prstGeom>
          <a:noFill/>
        </p:spPr>
      </p:pic>
      <p:sp>
        <p:nvSpPr>
          <p:cNvPr id="362503" name="Text Box 7"/>
          <p:cNvSpPr txBox="1">
            <a:spLocks noChangeArrowheads="1"/>
          </p:cNvSpPr>
          <p:nvPr/>
        </p:nvSpPr>
        <p:spPr bwMode="auto">
          <a:xfrm>
            <a:off x="7391400" y="5486400"/>
            <a:ext cx="1698625" cy="696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sl-SI">
                <a:latin typeface="Comic Sans MS" pitchFamily="66" charset="0"/>
              </a:rPr>
              <a:t>Osvetljevalnik</a:t>
            </a:r>
          </a:p>
          <a:p>
            <a:pPr algn="ctr"/>
            <a:r>
              <a:rPr lang="sl-SI">
                <a:latin typeface="Comic Sans MS" pitchFamily="66" charset="0"/>
              </a:rPr>
              <a:t>BALDER</a:t>
            </a:r>
            <a:endParaRPr lang="en-GB">
              <a:latin typeface="Comic Sans MS" pitchFamily="66" charset="0"/>
            </a:endParaRPr>
          </a:p>
        </p:txBody>
      </p:sp>
      <p:sp>
        <p:nvSpPr>
          <p:cNvPr id="362507" name="Rectangle 11"/>
          <p:cNvSpPr>
            <a:spLocks noChangeArrowheads="1"/>
          </p:cNvSpPr>
          <p:nvPr/>
        </p:nvSpPr>
        <p:spPr bwMode="auto">
          <a:xfrm>
            <a:off x="152400" y="4114800"/>
            <a:ext cx="4495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buFontTx/>
              <a:buChar char="•"/>
            </a:pPr>
            <a:r>
              <a:rPr lang="sl-SI" sz="1400">
                <a:solidFill>
                  <a:srgbClr val="FFFF00"/>
                </a:solidFill>
              </a:rPr>
              <a:t>Rešitev</a:t>
            </a:r>
          </a:p>
          <a:p>
            <a:pPr marL="742950" lvl="1" indent="-285750">
              <a:buFontTx/>
              <a:buChar char="–"/>
            </a:pPr>
            <a:r>
              <a:rPr lang="sl-SI" sz="1200">
                <a:solidFill>
                  <a:srgbClr val="FF99CC"/>
                </a:solidFill>
              </a:rPr>
              <a:t>Namenski razvoj tehnologije za izdelavo fleksibilnih vezij na laminatih aluminij/baker-Kapton</a:t>
            </a:r>
            <a:r>
              <a:rPr lang="en-US" sz="1200">
                <a:solidFill>
                  <a:srgbClr val="FF99CC"/>
                </a:solidFill>
              </a:rPr>
              <a:t>®</a:t>
            </a:r>
            <a:r>
              <a:rPr lang="sl-SI" sz="1200">
                <a:solidFill>
                  <a:srgbClr val="FF99CC"/>
                </a:solidFill>
              </a:rPr>
              <a:t> </a:t>
            </a:r>
          </a:p>
          <a:p>
            <a:pPr marL="742950" lvl="1" indent="-285750">
              <a:buFontTx/>
              <a:buChar char="–"/>
            </a:pPr>
            <a:r>
              <a:rPr lang="sl-SI" sz="1200">
                <a:solidFill>
                  <a:srgbClr val="FF99CC"/>
                </a:solidFill>
              </a:rPr>
              <a:t>Razvoj Odsek F-9 IJS in ELGO-LINE, Cerknica v sodelovanju z</a:t>
            </a:r>
            <a:r>
              <a:rPr lang="sl-SI" sz="1400">
                <a:solidFill>
                  <a:srgbClr val="FF99CC"/>
                </a:solidFill>
              </a:rPr>
              <a:t>:</a:t>
            </a:r>
          </a:p>
          <a:p>
            <a:pPr marL="1143000" lvl="2" indent="-228600">
              <a:buFontTx/>
              <a:buChar char="•"/>
            </a:pPr>
            <a:r>
              <a:rPr lang="sl-SI" sz="1200">
                <a:solidFill>
                  <a:srgbClr val="99FF66"/>
                </a:solidFill>
              </a:rPr>
              <a:t>NTC IJS</a:t>
            </a:r>
          </a:p>
          <a:p>
            <a:pPr marL="1143000" lvl="2" indent="-228600">
              <a:buFontTx/>
              <a:buChar char="•"/>
            </a:pPr>
            <a:r>
              <a:rPr lang="sl-SI" sz="1200">
                <a:solidFill>
                  <a:srgbClr val="99FF66"/>
                </a:solidFill>
              </a:rPr>
              <a:t>Balder d.o.o., Ljubljana</a:t>
            </a:r>
          </a:p>
          <a:p>
            <a:pPr marL="1143000" lvl="2" indent="-228600">
              <a:buFontTx/>
              <a:buChar char="•"/>
            </a:pPr>
            <a:r>
              <a:rPr lang="sl-SI" sz="1200">
                <a:solidFill>
                  <a:srgbClr val="99FF66"/>
                </a:solidFill>
              </a:rPr>
              <a:t>FDS Research d.o.o., Trzin</a:t>
            </a:r>
          </a:p>
          <a:p>
            <a:pPr marL="1143000" lvl="2" indent="-228600">
              <a:buFontTx/>
              <a:buChar char="•"/>
            </a:pPr>
            <a:r>
              <a:rPr lang="sl-SI" sz="1200">
                <a:solidFill>
                  <a:srgbClr val="99FF66"/>
                </a:solidFill>
              </a:rPr>
              <a:t>Apel d.o.o., Ljubljana</a:t>
            </a:r>
          </a:p>
          <a:p>
            <a:pPr marL="342900" indent="-342900">
              <a:lnSpc>
                <a:spcPct val="80000"/>
              </a:lnSpc>
              <a:buFontTx/>
              <a:buChar char="•"/>
            </a:pPr>
            <a:endParaRPr lang="el-GR" sz="1200"/>
          </a:p>
        </p:txBody>
      </p:sp>
      <p:sp>
        <p:nvSpPr>
          <p:cNvPr id="362508" name="Text Box 12"/>
          <p:cNvSpPr txBox="1">
            <a:spLocks noChangeArrowheads="1"/>
          </p:cNvSpPr>
          <p:nvPr/>
        </p:nvSpPr>
        <p:spPr bwMode="auto">
          <a:xfrm>
            <a:off x="7162800" y="3352800"/>
            <a:ext cx="1960563" cy="696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sl-SI">
                <a:latin typeface="Comic Sans MS" pitchFamily="66" charset="0"/>
              </a:rPr>
              <a:t>Optična kontrola</a:t>
            </a:r>
          </a:p>
          <a:p>
            <a:pPr algn="ctr"/>
            <a:r>
              <a:rPr lang="sl-SI">
                <a:latin typeface="Comic Sans MS" pitchFamily="66" charset="0"/>
              </a:rPr>
              <a:t>FDS in Apel</a:t>
            </a:r>
            <a:endParaRPr lang="en-GB">
              <a:latin typeface="Comic Sans MS" pitchFamily="66" charset="0"/>
            </a:endParaRPr>
          </a:p>
        </p:txBody>
      </p:sp>
      <p:sp>
        <p:nvSpPr>
          <p:cNvPr id="362509" name="Text Box 13"/>
          <p:cNvSpPr txBox="1">
            <a:spLocks noChangeArrowheads="1"/>
          </p:cNvSpPr>
          <p:nvPr/>
        </p:nvSpPr>
        <p:spPr bwMode="auto">
          <a:xfrm>
            <a:off x="5334000" y="5486400"/>
            <a:ext cx="923925" cy="696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sl-SI">
                <a:latin typeface="Comic Sans MS" pitchFamily="66" charset="0"/>
              </a:rPr>
              <a:t>Razrez</a:t>
            </a:r>
          </a:p>
          <a:p>
            <a:pPr algn="ctr"/>
            <a:r>
              <a:rPr lang="sl-SI">
                <a:latin typeface="Comic Sans MS" pitchFamily="66" charset="0"/>
              </a:rPr>
              <a:t>Apel</a:t>
            </a:r>
            <a:endParaRPr lang="en-GB">
              <a:latin typeface="Comic Sans MS" pitchFamily="66" charset="0"/>
            </a:endParaRPr>
          </a:p>
        </p:txBody>
      </p:sp>
      <p:grpSp>
        <p:nvGrpSpPr>
          <p:cNvPr id="362510" name="Group 14"/>
          <p:cNvGrpSpPr>
            <a:grpSpLocks/>
          </p:cNvGrpSpPr>
          <p:nvPr/>
        </p:nvGrpSpPr>
        <p:grpSpPr bwMode="auto">
          <a:xfrm>
            <a:off x="6138863" y="1676400"/>
            <a:ext cx="3005137" cy="4748213"/>
            <a:chOff x="3888" y="1152"/>
            <a:chExt cx="1798" cy="2751"/>
          </a:xfrm>
        </p:grpSpPr>
        <p:pic>
          <p:nvPicPr>
            <p:cNvPr id="362511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88" y="1152"/>
              <a:ext cx="1798" cy="2751"/>
            </a:xfrm>
            <a:prstGeom prst="rect">
              <a:avLst/>
            </a:prstGeom>
            <a:noFill/>
          </p:spPr>
        </p:pic>
        <p:sp>
          <p:nvSpPr>
            <p:cNvPr id="362512" name="Text Box 16"/>
            <p:cNvSpPr txBox="1">
              <a:spLocks noChangeArrowheads="1"/>
            </p:cNvSpPr>
            <p:nvPr/>
          </p:nvSpPr>
          <p:spPr bwMode="auto">
            <a:xfrm>
              <a:off x="3958" y="3456"/>
              <a:ext cx="1538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sl-SI" b="1">
                  <a:solidFill>
                    <a:schemeClr val="folHlink"/>
                  </a:solidFill>
                </a:rPr>
                <a:t>½ kablov centralnega </a:t>
              </a:r>
            </a:p>
            <a:p>
              <a:pPr algn="ctr">
                <a:lnSpc>
                  <a:spcPct val="80000"/>
                </a:lnSpc>
              </a:pPr>
              <a:r>
                <a:rPr lang="sl-SI" b="1">
                  <a:solidFill>
                    <a:schemeClr val="folHlink"/>
                  </a:solidFill>
                </a:rPr>
                <a:t>dela SCT</a:t>
              </a:r>
              <a:r>
                <a:rPr lang="en-US" b="1">
                  <a:solidFill>
                    <a:schemeClr val="folHlink"/>
                  </a:solidFill>
                </a:rPr>
                <a:t> </a:t>
              </a:r>
            </a:p>
          </p:txBody>
        </p:sp>
      </p:grpSp>
      <p:grpSp>
        <p:nvGrpSpPr>
          <p:cNvPr id="362513" name="Group 17"/>
          <p:cNvGrpSpPr>
            <a:grpSpLocks/>
          </p:cNvGrpSpPr>
          <p:nvPr/>
        </p:nvGrpSpPr>
        <p:grpSpPr bwMode="auto">
          <a:xfrm>
            <a:off x="5959475" y="1600200"/>
            <a:ext cx="3184525" cy="4800600"/>
            <a:chOff x="1152" y="1152"/>
            <a:chExt cx="2006" cy="3024"/>
          </a:xfrm>
        </p:grpSpPr>
        <p:pic>
          <p:nvPicPr>
            <p:cNvPr id="362514" name="Picture 1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52" y="1152"/>
              <a:ext cx="2006" cy="30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362515" name="Text Box 19"/>
            <p:cNvSpPr txBox="1">
              <a:spLocks noChangeArrowheads="1"/>
            </p:cNvSpPr>
            <p:nvPr/>
          </p:nvSpPr>
          <p:spPr bwMode="auto">
            <a:xfrm>
              <a:off x="1424" y="3840"/>
              <a:ext cx="1396" cy="1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sl-SI" b="1">
                  <a:solidFill>
                    <a:schemeClr val="folHlink"/>
                  </a:solidFill>
                </a:rPr>
                <a:t>Kabli SCT pokrova</a:t>
              </a:r>
              <a:endParaRPr lang="en-GB" b="1">
                <a:solidFill>
                  <a:schemeClr val="folHlink"/>
                </a:solidFill>
              </a:endParaRPr>
            </a:p>
          </p:txBody>
        </p:sp>
      </p:grpSp>
      <p:sp>
        <p:nvSpPr>
          <p:cNvPr id="362516" name="Text Box 20"/>
          <p:cNvSpPr txBox="1">
            <a:spLocks noChangeArrowheads="1"/>
          </p:cNvSpPr>
          <p:nvPr/>
        </p:nvSpPr>
        <p:spPr bwMode="auto">
          <a:xfrm rot="-3230292">
            <a:off x="4555332" y="3639344"/>
            <a:ext cx="5810250" cy="585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>
                <a:solidFill>
                  <a:srgbClr val="FF0000"/>
                </a:solidFill>
              </a:rPr>
              <a:t>ELGO-line </a:t>
            </a:r>
            <a:r>
              <a:rPr lang="sl-SI" b="1">
                <a:solidFill>
                  <a:srgbClr val="FF0000"/>
                </a:solidFill>
              </a:rPr>
              <a:t>prejel ATLAS-ovo priznanje dobaviteljem</a:t>
            </a:r>
          </a:p>
          <a:p>
            <a:pPr algn="ctr">
              <a:lnSpc>
                <a:spcPct val="80000"/>
              </a:lnSpc>
            </a:pPr>
            <a:r>
              <a:rPr lang="sl-SI" b="1">
                <a:solidFill>
                  <a:srgbClr val="FF0000"/>
                </a:solidFill>
              </a:rPr>
              <a:t>za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sl-SI" b="1">
                <a:solidFill>
                  <a:srgbClr val="FF0000"/>
                </a:solidFill>
              </a:rPr>
              <a:t>pravočasno dobavo in kakovost izdelkov</a:t>
            </a:r>
            <a:endParaRPr lang="en-GB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2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2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2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2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2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62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2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2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2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2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2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2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12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13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77463566-43C3-467A-9B87-F46242600814}" type="slidenum">
              <a:rPr lang="en-US"/>
              <a:pPr/>
              <a:t>31</a:t>
            </a:fld>
            <a:endParaRPr lang="en-US"/>
          </a:p>
        </p:txBody>
      </p:sp>
      <p:pic>
        <p:nvPicPr>
          <p:cNvPr id="36455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124200"/>
            <a:ext cx="4038600" cy="3028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Slovenska tehnologija v ATLAS - II</a:t>
            </a:r>
            <a:endParaRPr lang="en-US" dirty="0"/>
          </a:p>
        </p:txBody>
      </p:sp>
      <p:sp>
        <p:nvSpPr>
          <p:cNvPr id="3645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752600"/>
            <a:ext cx="8686800" cy="129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SCT </a:t>
            </a:r>
            <a:r>
              <a:rPr lang="en-US" sz="1200" dirty="0" err="1">
                <a:latin typeface="Arial" charset="0"/>
              </a:rPr>
              <a:t>deluje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pri</a:t>
            </a:r>
            <a:r>
              <a:rPr lang="en-US" sz="1200" dirty="0">
                <a:latin typeface="Arial" charset="0"/>
              </a:rPr>
              <a:t> -7°C, </a:t>
            </a:r>
            <a:r>
              <a:rPr lang="sl-SI" sz="1200" dirty="0" smtClean="0">
                <a:latin typeface="Arial" charset="0"/>
              </a:rPr>
              <a:t>zunanji detektor</a:t>
            </a:r>
            <a:r>
              <a:rPr lang="en-US" sz="1200" dirty="0" smtClean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pri</a:t>
            </a:r>
            <a:r>
              <a:rPr lang="en-US" sz="1200" dirty="0">
                <a:latin typeface="Arial" charset="0"/>
              </a:rPr>
              <a:t> 20°C</a:t>
            </a:r>
          </a:p>
          <a:p>
            <a:pPr lvl="1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Med </a:t>
            </a:r>
            <a:r>
              <a:rPr lang="en-US" sz="1200" dirty="0" err="1">
                <a:latin typeface="Arial" charset="0"/>
              </a:rPr>
              <a:t>njima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toplotna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pregrada</a:t>
            </a:r>
            <a:endParaRPr lang="en-US" sz="1200" dirty="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en-US" sz="1200" dirty="0" err="1">
                <a:latin typeface="Arial" charset="0"/>
              </a:rPr>
              <a:t>Zahteva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po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toplotni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nevtralnosti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detektorjev</a:t>
            </a:r>
            <a:endParaRPr lang="en-US" sz="1200" dirty="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en-US" sz="1200" dirty="0" err="1">
                <a:latin typeface="Arial" charset="0"/>
              </a:rPr>
              <a:t>Pregrada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na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strani</a:t>
            </a:r>
            <a:r>
              <a:rPr lang="en-US" sz="1200" dirty="0">
                <a:latin typeface="Arial" charset="0"/>
              </a:rPr>
              <a:t> SCT </a:t>
            </a:r>
            <a:r>
              <a:rPr lang="en-US" sz="1200" dirty="0" err="1">
                <a:latin typeface="Arial" charset="0"/>
              </a:rPr>
              <a:t>hlajena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na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>
                <a:solidFill>
                  <a:schemeClr val="accent1"/>
                </a:solidFill>
                <a:latin typeface="Arial" charset="0"/>
              </a:rPr>
              <a:t>-7°C</a:t>
            </a:r>
            <a:r>
              <a:rPr lang="en-US" sz="1200" dirty="0">
                <a:latin typeface="Arial" charset="0"/>
              </a:rPr>
              <a:t>, </a:t>
            </a:r>
            <a:r>
              <a:rPr lang="en-US" sz="1200" dirty="0" err="1">
                <a:latin typeface="Arial" charset="0"/>
              </a:rPr>
              <a:t>na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strani</a:t>
            </a:r>
            <a:r>
              <a:rPr lang="en-US" sz="1200" dirty="0">
                <a:latin typeface="Arial" charset="0"/>
              </a:rPr>
              <a:t> TRT </a:t>
            </a:r>
            <a:r>
              <a:rPr lang="en-US" sz="1200" dirty="0" err="1">
                <a:latin typeface="Arial" charset="0"/>
              </a:rPr>
              <a:t>ogrevana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na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Arial" charset="0"/>
              </a:rPr>
              <a:t>20°C</a:t>
            </a:r>
          </a:p>
          <a:p>
            <a:pPr lvl="1">
              <a:lnSpc>
                <a:spcPct val="8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200" dirty="0" err="1">
                <a:solidFill>
                  <a:schemeClr val="accent2"/>
                </a:solidFill>
                <a:latin typeface="Arial" charset="0"/>
              </a:rPr>
              <a:t>Potrebni</a:t>
            </a:r>
            <a:r>
              <a:rPr lang="en-US" sz="120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accent2"/>
                </a:solidFill>
                <a:latin typeface="Arial" charset="0"/>
              </a:rPr>
              <a:t>ploskovni</a:t>
            </a:r>
            <a:r>
              <a:rPr lang="en-US" sz="120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accent2"/>
                </a:solidFill>
                <a:latin typeface="Arial" charset="0"/>
              </a:rPr>
              <a:t>grelci</a:t>
            </a:r>
            <a:r>
              <a:rPr lang="en-US" sz="120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accent2"/>
                </a:solidFill>
                <a:latin typeface="Arial" charset="0"/>
              </a:rPr>
              <a:t>velikih</a:t>
            </a:r>
            <a:r>
              <a:rPr lang="en-US" sz="120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accent2"/>
                </a:solidFill>
                <a:latin typeface="Arial" charset="0"/>
              </a:rPr>
              <a:t>dimenzij</a:t>
            </a:r>
            <a:r>
              <a:rPr lang="en-US" sz="1200" dirty="0">
                <a:solidFill>
                  <a:schemeClr val="accent2"/>
                </a:solidFill>
                <a:latin typeface="Arial" charset="0"/>
              </a:rPr>
              <a:t> z 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~ 200 W/m</a:t>
            </a:r>
            <a:r>
              <a:rPr lang="en-US" sz="1200" baseline="30000" dirty="0">
                <a:solidFill>
                  <a:schemeClr val="tx1"/>
                </a:solidFill>
                <a:latin typeface="Arial" charset="0"/>
              </a:rPr>
              <a:t>2</a:t>
            </a:r>
          </a:p>
          <a:p>
            <a:pPr lvl="1">
              <a:lnSpc>
                <a:spcPct val="8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200" dirty="0" err="1">
                <a:solidFill>
                  <a:schemeClr val="accent2"/>
                </a:solidFill>
                <a:latin typeface="Arial" charset="0"/>
              </a:rPr>
              <a:t>Tehnologija</a:t>
            </a:r>
            <a:r>
              <a:rPr lang="en-US" sz="120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accent2"/>
                </a:solidFill>
                <a:latin typeface="Arial" charset="0"/>
              </a:rPr>
              <a:t>fleksibilnih</a:t>
            </a:r>
            <a:r>
              <a:rPr lang="en-US" sz="120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accent2"/>
                </a:solidFill>
                <a:latin typeface="Arial" charset="0"/>
              </a:rPr>
              <a:t>tiskanih</a:t>
            </a:r>
            <a:r>
              <a:rPr lang="en-US" sz="120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accent2"/>
                </a:solidFill>
                <a:latin typeface="Arial" charset="0"/>
              </a:rPr>
              <a:t>vezij</a:t>
            </a:r>
            <a:r>
              <a:rPr lang="en-US" sz="120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accent2"/>
                </a:solidFill>
                <a:latin typeface="Arial" charset="0"/>
              </a:rPr>
              <a:t>primerna</a:t>
            </a:r>
            <a:r>
              <a:rPr lang="en-US" sz="120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accent2"/>
                </a:solidFill>
                <a:latin typeface="Arial" charset="0"/>
              </a:rPr>
              <a:t>za</a:t>
            </a:r>
            <a:r>
              <a:rPr lang="en-US" sz="120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1200" dirty="0" err="1" smtClean="0">
                <a:solidFill>
                  <a:schemeClr val="accent2"/>
                </a:solidFill>
                <a:latin typeface="Arial" charset="0"/>
              </a:rPr>
              <a:t>izdelavo</a:t>
            </a:r>
            <a:r>
              <a:rPr lang="sl-SI" sz="1200" dirty="0" smtClean="0">
                <a:solidFill>
                  <a:schemeClr val="accent2"/>
                </a:solidFill>
                <a:latin typeface="Arial" charset="0"/>
              </a:rPr>
              <a:t> ploskovnih</a:t>
            </a:r>
            <a:r>
              <a:rPr lang="en-US" sz="12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accent2"/>
                </a:solidFill>
                <a:latin typeface="Arial" charset="0"/>
              </a:rPr>
              <a:t>grelcev</a:t>
            </a:r>
            <a:endParaRPr lang="sl-SI" sz="1200" dirty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3645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151188"/>
            <a:ext cx="4267200" cy="294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64550" name="Text Box 6"/>
          <p:cNvSpPr txBox="1">
            <a:spLocks noChangeArrowheads="1"/>
          </p:cNvSpPr>
          <p:nvPr/>
        </p:nvSpPr>
        <p:spPr bwMode="auto">
          <a:xfrm>
            <a:off x="660400" y="5810250"/>
            <a:ext cx="387508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/>
              <a:t>Grelci med sod</a:t>
            </a:r>
            <a:r>
              <a:rPr lang="sl-SI" sz="1600"/>
              <a:t>častim delom </a:t>
            </a:r>
            <a:r>
              <a:rPr lang="en-US" sz="1600"/>
              <a:t>SCT in TRT</a:t>
            </a:r>
            <a:endParaRPr lang="en-GB" sz="1600"/>
          </a:p>
        </p:txBody>
      </p:sp>
      <p:sp>
        <p:nvSpPr>
          <p:cNvPr id="364551" name="Text Box 7"/>
          <p:cNvSpPr txBox="1">
            <a:spLocks noChangeArrowheads="1"/>
          </p:cNvSpPr>
          <p:nvPr/>
        </p:nvSpPr>
        <p:spPr bwMode="auto">
          <a:xfrm>
            <a:off x="5768975" y="5734050"/>
            <a:ext cx="2692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/>
              <a:t>Preizkus s termi</a:t>
            </a:r>
            <a:r>
              <a:rPr lang="sl-SI" sz="1600"/>
              <a:t>čno kamero</a:t>
            </a:r>
            <a:endParaRPr lang="en-GB" sz="1600"/>
          </a:p>
        </p:txBody>
      </p:sp>
      <p:pic>
        <p:nvPicPr>
          <p:cNvPr id="36455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90888"/>
            <a:ext cx="5334000" cy="3567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6455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990600"/>
            <a:ext cx="3124200" cy="2073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6455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0" y="3319463"/>
            <a:ext cx="5334000" cy="3538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4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4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64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4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4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64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4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4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4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24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65193737-E720-4251-BABD-DD163BB89E88}" type="slidenum">
              <a:rPr lang="en-US"/>
              <a:pPr/>
              <a:t>32</a:t>
            </a:fld>
            <a:endParaRPr lang="en-US"/>
          </a:p>
        </p:txBody>
      </p:sp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EGI </a:t>
            </a:r>
            <a:r>
              <a:rPr lang="sl-SI" dirty="0"/>
              <a:t>– </a:t>
            </a:r>
            <a:r>
              <a:rPr lang="sl-SI" dirty="0" err="1"/>
              <a:t>Grid</a:t>
            </a:r>
            <a:r>
              <a:rPr lang="sl-SI" dirty="0"/>
              <a:t> računalništvo</a:t>
            </a:r>
            <a:endParaRPr lang="en-US" dirty="0"/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752600"/>
            <a:ext cx="4876800" cy="4419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sl-SI" sz="1200" dirty="0" err="1">
                <a:latin typeface="Arial" charset="0"/>
              </a:rPr>
              <a:t>Grid</a:t>
            </a:r>
            <a:r>
              <a:rPr lang="sl-SI" sz="1200" dirty="0">
                <a:latin typeface="Arial" charset="0"/>
              </a:rPr>
              <a:t> – računalništvo iz vtičnice</a:t>
            </a:r>
          </a:p>
          <a:p>
            <a:pPr lvl="1">
              <a:lnSpc>
                <a:spcPct val="80000"/>
              </a:lnSpc>
            </a:pPr>
            <a:r>
              <a:rPr lang="sl-SI" sz="1200" dirty="0">
                <a:latin typeface="Arial" charset="0"/>
              </a:rPr>
              <a:t>Svetovni splet (WWW  - razvit v </a:t>
            </a:r>
            <a:r>
              <a:rPr lang="sl-SI" sz="1200" dirty="0" err="1">
                <a:latin typeface="Arial" charset="0"/>
              </a:rPr>
              <a:t>CERNu</a:t>
            </a:r>
            <a:r>
              <a:rPr lang="sl-SI" sz="1200" dirty="0">
                <a:latin typeface="Arial" charset="0"/>
              </a:rPr>
              <a:t>) </a:t>
            </a:r>
            <a:r>
              <a:rPr lang="sl-SI" sz="1200" dirty="0" err="1">
                <a:latin typeface="Arial" charset="0"/>
              </a:rPr>
              <a:t>omogočia</a:t>
            </a:r>
            <a:r>
              <a:rPr lang="sl-SI" sz="1200" dirty="0">
                <a:latin typeface="Arial" charset="0"/>
              </a:rPr>
              <a:t> izmenjavo dokumentov in informacije po </a:t>
            </a:r>
            <a:r>
              <a:rPr lang="sl-SI" sz="1200" dirty="0" err="1">
                <a:latin typeface="Arial" charset="0"/>
              </a:rPr>
              <a:t>Intern</a:t>
            </a:r>
            <a:r>
              <a:rPr lang="en-US" sz="1200" dirty="0">
                <a:latin typeface="Arial" charset="0"/>
              </a:rPr>
              <a:t>e</a:t>
            </a:r>
            <a:r>
              <a:rPr lang="sl-SI" sz="1200" dirty="0">
                <a:latin typeface="Arial" charset="0"/>
              </a:rPr>
              <a:t>tu</a:t>
            </a:r>
          </a:p>
          <a:p>
            <a:pPr lvl="1">
              <a:lnSpc>
                <a:spcPct val="80000"/>
              </a:lnSpc>
            </a:pPr>
            <a:r>
              <a:rPr lang="sl-SI" sz="1200" dirty="0" err="1">
                <a:latin typeface="Arial" charset="0"/>
              </a:rPr>
              <a:t>Grid</a:t>
            </a:r>
            <a:r>
              <a:rPr lang="sl-SI" sz="1200" dirty="0">
                <a:latin typeface="Arial" charset="0"/>
              </a:rPr>
              <a:t> </a:t>
            </a:r>
            <a:r>
              <a:rPr lang="sl-SI" sz="1200" dirty="0" smtClean="0">
                <a:latin typeface="Arial" charset="0"/>
              </a:rPr>
              <a:t>je </a:t>
            </a:r>
            <a:r>
              <a:rPr lang="sl-SI" sz="1200" dirty="0">
                <a:latin typeface="Arial" charset="0"/>
              </a:rPr>
              <a:t>to </a:t>
            </a:r>
            <a:r>
              <a:rPr lang="sl-SI" sz="1200" dirty="0" smtClean="0">
                <a:latin typeface="Arial" charset="0"/>
              </a:rPr>
              <a:t>razširi </a:t>
            </a:r>
            <a:r>
              <a:rPr lang="sl-SI" sz="1200" dirty="0">
                <a:latin typeface="Arial" charset="0"/>
              </a:rPr>
              <a:t>na poljubne računalniške zmogljivosti</a:t>
            </a:r>
          </a:p>
          <a:p>
            <a:pPr lvl="1">
              <a:lnSpc>
                <a:spcPct val="80000"/>
              </a:lnSpc>
            </a:pPr>
            <a:r>
              <a:rPr lang="sl-SI" sz="1200" dirty="0" err="1" smtClean="0">
                <a:latin typeface="Arial" charset="0"/>
              </a:rPr>
              <a:t>Grid</a:t>
            </a:r>
            <a:r>
              <a:rPr lang="sl-SI" sz="1200" dirty="0" smtClean="0">
                <a:latin typeface="Arial" charset="0"/>
              </a:rPr>
              <a:t> je realna </a:t>
            </a:r>
            <a:r>
              <a:rPr lang="sl-SI" sz="1200" dirty="0">
                <a:latin typeface="Arial" charset="0"/>
              </a:rPr>
              <a:t>potreba za analizo podatkov z LHC</a:t>
            </a:r>
          </a:p>
          <a:p>
            <a:pPr>
              <a:lnSpc>
                <a:spcPct val="80000"/>
              </a:lnSpc>
            </a:pPr>
            <a:r>
              <a:rPr lang="sl-SI" sz="1200" dirty="0">
                <a:latin typeface="Arial" charset="0"/>
              </a:rPr>
              <a:t>Projekt </a:t>
            </a:r>
            <a:r>
              <a:rPr lang="sl-SI" sz="1200" dirty="0" smtClean="0">
                <a:latin typeface="Arial" charset="0"/>
              </a:rPr>
              <a:t>EGEE (2004-2010)</a:t>
            </a:r>
            <a:endParaRPr lang="sl-SI" sz="1200" dirty="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sl-SI" sz="1200" dirty="0" smtClean="0">
                <a:latin typeface="Arial" charset="0"/>
              </a:rPr>
              <a:t>Projekt </a:t>
            </a:r>
            <a:r>
              <a:rPr lang="sl-SI" sz="1200" dirty="0">
                <a:latin typeface="Arial" charset="0"/>
              </a:rPr>
              <a:t>odobren v okviru 6. in 7. OP v trajanju </a:t>
            </a:r>
            <a:r>
              <a:rPr lang="sl-SI" sz="1200" dirty="0">
                <a:solidFill>
                  <a:schemeClr val="tx1"/>
                </a:solidFill>
                <a:latin typeface="Arial" charset="0"/>
              </a:rPr>
              <a:t>2 + 2 + 2 let</a:t>
            </a:r>
            <a:r>
              <a:rPr lang="sl-SI" sz="1200" dirty="0">
                <a:latin typeface="Arial" charset="0"/>
              </a:rPr>
              <a:t> </a:t>
            </a:r>
            <a:r>
              <a:rPr lang="en-US" sz="1200" dirty="0">
                <a:latin typeface="Arial" charset="0"/>
              </a:rPr>
              <a:t>(EGEE-I, II, III) </a:t>
            </a:r>
            <a:r>
              <a:rPr lang="sl-SI" sz="1200" dirty="0">
                <a:latin typeface="Arial" charset="0"/>
              </a:rPr>
              <a:t>in s financiranjem EU okoli </a:t>
            </a:r>
            <a:r>
              <a:rPr lang="sl-SI" sz="1200" dirty="0">
                <a:solidFill>
                  <a:schemeClr val="tx1"/>
                </a:solidFill>
                <a:latin typeface="Arial" charset="0"/>
              </a:rPr>
              <a:t>100 MEUR</a:t>
            </a:r>
          </a:p>
          <a:p>
            <a:pPr lvl="1">
              <a:lnSpc>
                <a:spcPct val="80000"/>
              </a:lnSpc>
            </a:pPr>
            <a:r>
              <a:rPr lang="sl-SI" sz="1200" dirty="0" smtClean="0">
                <a:latin typeface="Arial" charset="0"/>
              </a:rPr>
              <a:t>Rezultat: delujoč svetovni </a:t>
            </a:r>
            <a:r>
              <a:rPr lang="sl-SI" sz="1200" dirty="0" err="1" smtClean="0">
                <a:latin typeface="Arial" charset="0"/>
              </a:rPr>
              <a:t>Grid</a:t>
            </a:r>
            <a:endParaRPr lang="sl-SI" sz="1200" dirty="0" smtClean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sl-SI" sz="1200" dirty="0" smtClean="0">
                <a:latin typeface="Arial" charset="0"/>
              </a:rPr>
              <a:t>Projekt EGI - </a:t>
            </a:r>
            <a:r>
              <a:rPr lang="sl-SI" sz="1200" dirty="0" err="1" smtClean="0">
                <a:latin typeface="Arial" charset="0"/>
              </a:rPr>
              <a:t>European</a:t>
            </a:r>
            <a:r>
              <a:rPr lang="sl-SI" sz="1200" dirty="0" smtClean="0">
                <a:latin typeface="Arial" charset="0"/>
              </a:rPr>
              <a:t> </a:t>
            </a:r>
            <a:r>
              <a:rPr lang="sl-SI" sz="1200" dirty="0" err="1" smtClean="0">
                <a:latin typeface="Arial" charset="0"/>
              </a:rPr>
              <a:t>Grid</a:t>
            </a:r>
            <a:r>
              <a:rPr lang="sl-SI" sz="1200" dirty="0" smtClean="0">
                <a:latin typeface="Arial" charset="0"/>
              </a:rPr>
              <a:t> </a:t>
            </a:r>
            <a:r>
              <a:rPr lang="sl-SI" sz="1200" dirty="0" err="1" smtClean="0">
                <a:latin typeface="Arial" charset="0"/>
              </a:rPr>
              <a:t>Initiative</a:t>
            </a:r>
            <a:r>
              <a:rPr lang="sl-SI" sz="1200" dirty="0" smtClean="0">
                <a:latin typeface="Arial" charset="0"/>
              </a:rPr>
              <a:t> (2010 →)</a:t>
            </a:r>
          </a:p>
          <a:p>
            <a:pPr lvl="1">
              <a:lnSpc>
                <a:spcPct val="80000"/>
              </a:lnSpc>
            </a:pPr>
            <a:r>
              <a:rPr lang="sl-SI" sz="1200" dirty="0" smtClean="0">
                <a:latin typeface="Arial" charset="0"/>
              </a:rPr>
              <a:t>Povezava med nacionalnimi </a:t>
            </a:r>
            <a:r>
              <a:rPr lang="sl-SI" sz="1200" dirty="0" err="1" smtClean="0">
                <a:latin typeface="Arial" charset="0"/>
              </a:rPr>
              <a:t>gridi</a:t>
            </a:r>
            <a:r>
              <a:rPr lang="sl-SI" sz="1200" dirty="0" smtClean="0">
                <a:latin typeface="Arial" charset="0"/>
              </a:rPr>
              <a:t> v enoten evropski raziskovalni </a:t>
            </a:r>
            <a:r>
              <a:rPr lang="sl-SI" sz="1200" dirty="0" err="1" smtClean="0">
                <a:latin typeface="Arial" charset="0"/>
              </a:rPr>
              <a:t>grid</a:t>
            </a:r>
            <a:endParaRPr lang="sl-SI" sz="1200" dirty="0" smtClean="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sl-SI" sz="1200" dirty="0" smtClean="0">
                <a:latin typeface="Arial" charset="0"/>
              </a:rPr>
              <a:t>Financiranje v okviru 7. OP</a:t>
            </a:r>
            <a:endParaRPr lang="sl-SI" sz="12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sl-SI" sz="1200" dirty="0">
                <a:latin typeface="Arial" charset="0"/>
              </a:rPr>
              <a:t>Slovenci v </a:t>
            </a:r>
            <a:r>
              <a:rPr lang="sl-SI" sz="1200" dirty="0" smtClean="0">
                <a:latin typeface="Arial" charset="0"/>
              </a:rPr>
              <a:t>EGEE in EGI</a:t>
            </a:r>
            <a:endParaRPr lang="sl-SI" sz="1200" dirty="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sl-SI" sz="1200" dirty="0">
                <a:latin typeface="Arial" charset="0"/>
              </a:rPr>
              <a:t>V </a:t>
            </a:r>
            <a:r>
              <a:rPr lang="sl-SI" sz="1200" dirty="0" smtClean="0">
                <a:latin typeface="Arial" charset="0"/>
              </a:rPr>
              <a:t>EGEE delovala skupina z IJS, </a:t>
            </a:r>
            <a:r>
              <a:rPr lang="sl-SI" sz="1200" dirty="0">
                <a:latin typeface="Arial" charset="0"/>
              </a:rPr>
              <a:t>povezana z eksperimentom </a:t>
            </a:r>
            <a:r>
              <a:rPr lang="sl-SI" sz="1200" dirty="0">
                <a:solidFill>
                  <a:schemeClr val="accent1"/>
                </a:solidFill>
                <a:latin typeface="Arial" charset="0"/>
              </a:rPr>
              <a:t>ATLAS</a:t>
            </a:r>
          </a:p>
          <a:p>
            <a:pPr lvl="1">
              <a:lnSpc>
                <a:spcPct val="80000"/>
              </a:lnSpc>
            </a:pPr>
            <a:r>
              <a:rPr lang="sl-SI" sz="1200" dirty="0">
                <a:latin typeface="Arial" charset="0"/>
              </a:rPr>
              <a:t>Podpora</a:t>
            </a:r>
            <a:r>
              <a:rPr lang="en-US" sz="1200" dirty="0">
                <a:latin typeface="Arial" charset="0"/>
              </a:rPr>
              <a:t> ARRS </a:t>
            </a:r>
            <a:r>
              <a:rPr lang="sl-SI" sz="1200" dirty="0">
                <a:latin typeface="Arial" charset="0"/>
              </a:rPr>
              <a:t>za nakup računalniške gruče </a:t>
            </a:r>
            <a:r>
              <a:rPr lang="sl-SI" sz="1200" dirty="0" err="1">
                <a:solidFill>
                  <a:schemeClr val="tx1"/>
                </a:solidFill>
                <a:latin typeface="Arial" charset="0"/>
              </a:rPr>
              <a:t>SiGNET</a:t>
            </a:r>
            <a:r>
              <a:rPr lang="sl-SI" sz="1200" dirty="0">
                <a:latin typeface="Arial" charset="0"/>
              </a:rPr>
              <a:t> (trenutno </a:t>
            </a:r>
            <a:r>
              <a:rPr lang="en-US" sz="1200" dirty="0" smtClean="0">
                <a:solidFill>
                  <a:schemeClr val="tx1"/>
                </a:solidFill>
                <a:latin typeface="Arial" charset="0"/>
              </a:rPr>
              <a:t>~</a:t>
            </a:r>
            <a:r>
              <a:rPr lang="sl-SI" sz="1200" dirty="0" smtClean="0">
                <a:solidFill>
                  <a:schemeClr val="tx1"/>
                </a:solidFill>
                <a:latin typeface="Arial" charset="0"/>
              </a:rPr>
              <a:t>1150 </a:t>
            </a:r>
            <a:r>
              <a:rPr lang="sl-SI" sz="1200" dirty="0" smtClean="0">
                <a:latin typeface="Arial" charset="0"/>
              </a:rPr>
              <a:t>procesorjev</a:t>
            </a:r>
            <a:r>
              <a:rPr lang="sl-SI" sz="1200" dirty="0">
                <a:latin typeface="Arial" charset="0"/>
              </a:rPr>
              <a:t>, </a:t>
            </a:r>
            <a:r>
              <a:rPr lang="sl-SI" sz="1200" dirty="0">
                <a:solidFill>
                  <a:schemeClr val="tx1"/>
                </a:solidFill>
                <a:latin typeface="Arial" charset="0"/>
              </a:rPr>
              <a:t>6</a:t>
            </a:r>
            <a:r>
              <a:rPr lang="en-US" sz="1200" dirty="0" smtClean="0">
                <a:solidFill>
                  <a:schemeClr val="tx1"/>
                </a:solidFill>
                <a:latin typeface="Arial" charset="0"/>
              </a:rPr>
              <a:t>0</a:t>
            </a:r>
            <a:r>
              <a:rPr lang="sl-SI" sz="1200" dirty="0" smtClean="0">
                <a:solidFill>
                  <a:schemeClr val="tx1"/>
                </a:solidFill>
                <a:latin typeface="Arial" charset="0"/>
              </a:rPr>
              <a:t>0 </a:t>
            </a:r>
            <a:r>
              <a:rPr lang="sl-SI" sz="1200" dirty="0" err="1">
                <a:solidFill>
                  <a:schemeClr val="tx1"/>
                </a:solidFill>
                <a:latin typeface="Arial" charset="0"/>
              </a:rPr>
              <a:t>TBy</a:t>
            </a:r>
            <a:r>
              <a:rPr lang="sl-SI" sz="1200" dirty="0">
                <a:latin typeface="Arial" charset="0"/>
              </a:rPr>
              <a:t> disk)</a:t>
            </a:r>
          </a:p>
          <a:p>
            <a:pPr lvl="1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V</a:t>
            </a:r>
            <a:r>
              <a:rPr lang="sl-SI" sz="1200" dirty="0" err="1">
                <a:latin typeface="Arial" charset="0"/>
              </a:rPr>
              <a:t>zporedno</a:t>
            </a:r>
            <a:r>
              <a:rPr lang="sl-SI" sz="1200" dirty="0">
                <a:latin typeface="Arial" charset="0"/>
              </a:rPr>
              <a:t> vključeni v 2 </a:t>
            </a:r>
            <a:r>
              <a:rPr lang="sl-SI" sz="1200" dirty="0" err="1">
                <a:latin typeface="Arial" charset="0"/>
              </a:rPr>
              <a:t>Grida</a:t>
            </a:r>
            <a:r>
              <a:rPr lang="sl-SI" sz="1200" dirty="0">
                <a:latin typeface="Arial" charset="0"/>
              </a:rPr>
              <a:t>: </a:t>
            </a:r>
            <a:r>
              <a:rPr lang="sl-SI" sz="1200" dirty="0" smtClean="0">
                <a:solidFill>
                  <a:schemeClr val="tx1"/>
                </a:solidFill>
                <a:latin typeface="Arial" charset="0"/>
              </a:rPr>
              <a:t>LCG</a:t>
            </a:r>
            <a:r>
              <a:rPr lang="sl-SI" sz="1200" dirty="0" smtClean="0">
                <a:latin typeface="Arial" charset="0"/>
              </a:rPr>
              <a:t> </a:t>
            </a:r>
            <a:r>
              <a:rPr lang="en-US" sz="1200" dirty="0">
                <a:latin typeface="Arial" charset="0"/>
              </a:rPr>
              <a:t>+ </a:t>
            </a:r>
            <a:r>
              <a:rPr lang="sl-SI" sz="1200" dirty="0" err="1">
                <a:solidFill>
                  <a:schemeClr val="tx1"/>
                </a:solidFill>
                <a:latin typeface="Arial" charset="0"/>
              </a:rPr>
              <a:t>NorduGrid</a:t>
            </a:r>
            <a:r>
              <a:rPr lang="sl-SI" sz="1200" dirty="0">
                <a:latin typeface="Arial" charset="0"/>
              </a:rPr>
              <a:t> </a:t>
            </a:r>
            <a:endParaRPr lang="en-US" sz="1200" dirty="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sl-SI" sz="1200" dirty="0" err="1">
                <a:solidFill>
                  <a:schemeClr val="tx1"/>
                </a:solidFill>
                <a:latin typeface="Arial" charset="0"/>
              </a:rPr>
              <a:t>SiGNET</a:t>
            </a:r>
            <a:r>
              <a:rPr lang="sl-SI" sz="1200" dirty="0">
                <a:latin typeface="Arial" charset="0"/>
              </a:rPr>
              <a:t> </a:t>
            </a:r>
            <a:r>
              <a:rPr lang="sl-SI" sz="1200" dirty="0" err="1" smtClean="0">
                <a:latin typeface="Arial" charset="0"/>
              </a:rPr>
              <a:t>sprocesiral</a:t>
            </a:r>
            <a:r>
              <a:rPr lang="sl-SI" sz="1200" dirty="0" smtClean="0">
                <a:latin typeface="Arial" charset="0"/>
              </a:rPr>
              <a:t> znaten delež podatkov (nekaj %) </a:t>
            </a:r>
            <a:r>
              <a:rPr lang="sl-SI" sz="1200" dirty="0">
                <a:latin typeface="Arial" charset="0"/>
              </a:rPr>
              <a:t>kolaboracije ATLAS v zadnjem letu </a:t>
            </a:r>
          </a:p>
          <a:p>
            <a:pPr>
              <a:lnSpc>
                <a:spcPct val="8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sl-SI" sz="1400" dirty="0" err="1">
                <a:solidFill>
                  <a:schemeClr val="accent2"/>
                </a:solidFill>
                <a:latin typeface="Arial" charset="0"/>
              </a:rPr>
              <a:t>Grid</a:t>
            </a:r>
            <a:r>
              <a:rPr lang="sl-SI" sz="1400" dirty="0">
                <a:solidFill>
                  <a:schemeClr val="accent2"/>
                </a:solidFill>
                <a:latin typeface="Arial" charset="0"/>
              </a:rPr>
              <a:t> deluje tudi v Sloveniji </a:t>
            </a:r>
            <a:r>
              <a:rPr lang="sl-SI" sz="1400" dirty="0" smtClean="0">
                <a:solidFill>
                  <a:schemeClr val="accent2"/>
                </a:solidFill>
                <a:latin typeface="Arial" charset="0"/>
              </a:rPr>
              <a:t>!</a:t>
            </a:r>
          </a:p>
          <a:p>
            <a:pPr>
              <a:lnSpc>
                <a:spcPct val="8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sl-SI" sz="1400" dirty="0" smtClean="0">
                <a:solidFill>
                  <a:schemeClr val="accent2"/>
                </a:solidFill>
                <a:latin typeface="Arial" charset="0"/>
              </a:rPr>
              <a:t>Prenos tehnologije prihodnosti v slovenski prostor</a:t>
            </a:r>
            <a:endParaRPr lang="sl-SI" sz="1400" dirty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368675" name="Picture 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1620" y="304800"/>
            <a:ext cx="1535906" cy="762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27" name="grid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929809" y="1981200"/>
            <a:ext cx="4214191" cy="3657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dirty="0" smtClean="0"/>
              <a:t>http://indico.cern.ch/conferenceDisplay.py?confId=126218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35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36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D44C6C33-0FCC-4B07-9911-FE1D7A2FED63}" type="slidenum">
              <a:rPr lang="en-US"/>
              <a:pPr/>
              <a:t>33</a:t>
            </a:fld>
            <a:endParaRPr lang="en-US"/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152400" y="3594100"/>
            <a:ext cx="4876800" cy="3263900"/>
            <a:chOff x="96" y="2264"/>
            <a:chExt cx="3072" cy="2056"/>
          </a:xfrm>
        </p:grpSpPr>
        <p:pic>
          <p:nvPicPr>
            <p:cNvPr id="432150" name="Picture 22" descr="0601027_03-A4-at-144-dpi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6" y="2264"/>
              <a:ext cx="3072" cy="2056"/>
            </a:xfrm>
            <a:prstGeom prst="rect">
              <a:avLst/>
            </a:prstGeom>
            <a:noFill/>
          </p:spPr>
        </p:pic>
        <p:sp>
          <p:nvSpPr>
            <p:cNvPr id="432168" name="Rectangle 40"/>
            <p:cNvSpPr>
              <a:spLocks noChangeArrowheads="1"/>
            </p:cNvSpPr>
            <p:nvPr/>
          </p:nvSpPr>
          <p:spPr bwMode="auto">
            <a:xfrm>
              <a:off x="2092" y="4032"/>
              <a:ext cx="908" cy="1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sl-SI" b="1">
                  <a:solidFill>
                    <a:schemeClr val="hlink"/>
                  </a:solidFill>
                </a:rPr>
                <a:t>januar 200</a:t>
              </a:r>
              <a:r>
                <a:rPr lang="en-US" b="1">
                  <a:solidFill>
                    <a:schemeClr val="hlink"/>
                  </a:solidFill>
                </a:rPr>
                <a:t>6</a:t>
              </a:r>
              <a:endParaRPr lang="en-GB" b="1">
                <a:solidFill>
                  <a:schemeClr val="hlink"/>
                </a:solidFill>
              </a:endParaRPr>
            </a:p>
          </p:txBody>
        </p:sp>
      </p:grpSp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ATLAS – proti zagonu LHC</a:t>
            </a:r>
            <a:endParaRPr lang="en-US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5410200" y="3657600"/>
            <a:ext cx="3733800" cy="2432050"/>
            <a:chOff x="3408" y="2304"/>
            <a:chExt cx="2352" cy="1532"/>
          </a:xfrm>
        </p:grpSpPr>
        <p:pic>
          <p:nvPicPr>
            <p:cNvPr id="43213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08" y="2304"/>
              <a:ext cx="2352" cy="15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432133" name="Text Box 5"/>
            <p:cNvSpPr txBox="1">
              <a:spLocks noChangeArrowheads="1"/>
            </p:cNvSpPr>
            <p:nvPr/>
          </p:nvSpPr>
          <p:spPr bwMode="auto">
            <a:xfrm>
              <a:off x="4032" y="3504"/>
              <a:ext cx="1004" cy="1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sl-SI" b="1">
                  <a:solidFill>
                    <a:schemeClr val="hlink"/>
                  </a:solidFill>
                </a:rPr>
                <a:t>oktober 2005</a:t>
              </a:r>
              <a:endParaRPr lang="en-GB" b="1">
                <a:solidFill>
                  <a:schemeClr val="hlink"/>
                </a:solidFill>
              </a:endParaRPr>
            </a:p>
          </p:txBody>
        </p:sp>
      </p:grp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5410200" y="304800"/>
            <a:ext cx="3733800" cy="6192838"/>
            <a:chOff x="3408" y="0"/>
            <a:chExt cx="2352" cy="3901"/>
          </a:xfrm>
        </p:grpSpPr>
        <p:pic>
          <p:nvPicPr>
            <p:cNvPr id="432135" name="Picture 7" descr="DSC_1754re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27" y="0"/>
              <a:ext cx="1733" cy="2304"/>
            </a:xfrm>
            <a:prstGeom prst="rect">
              <a:avLst/>
            </a:prstGeom>
            <a:noFill/>
          </p:spPr>
        </p:pic>
        <p:pic>
          <p:nvPicPr>
            <p:cNvPr id="432136" name="Picture 8" descr="Barrel_install_2_gr621862_st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08" y="2304"/>
              <a:ext cx="2352" cy="1597"/>
            </a:xfrm>
            <a:prstGeom prst="rect">
              <a:avLst/>
            </a:prstGeom>
            <a:noFill/>
          </p:spPr>
        </p:pic>
        <p:sp>
          <p:nvSpPr>
            <p:cNvPr id="432137" name="Text Box 9"/>
            <p:cNvSpPr txBox="1">
              <a:spLocks noChangeArrowheads="1"/>
            </p:cNvSpPr>
            <p:nvPr/>
          </p:nvSpPr>
          <p:spPr bwMode="auto">
            <a:xfrm>
              <a:off x="4032" y="3648"/>
              <a:ext cx="1004" cy="1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sl-SI" b="1">
                  <a:solidFill>
                    <a:schemeClr val="hlink"/>
                  </a:solidFill>
                </a:rPr>
                <a:t>oktober 2006</a:t>
              </a:r>
              <a:endParaRPr lang="en-GB" b="1">
                <a:solidFill>
                  <a:schemeClr val="hlink"/>
                </a:solidFill>
              </a:endParaRPr>
            </a:p>
          </p:txBody>
        </p:sp>
        <p:sp>
          <p:nvSpPr>
            <p:cNvPr id="432138" name="Text Box 10"/>
            <p:cNvSpPr txBox="1">
              <a:spLocks noChangeArrowheads="1"/>
            </p:cNvSpPr>
            <p:nvPr/>
          </p:nvSpPr>
          <p:spPr bwMode="auto">
            <a:xfrm>
              <a:off x="4656" y="2016"/>
              <a:ext cx="1004" cy="1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sl-SI" b="1">
                  <a:solidFill>
                    <a:schemeClr val="hlink"/>
                  </a:solidFill>
                </a:rPr>
                <a:t>oktober 200</a:t>
              </a:r>
              <a:r>
                <a:rPr lang="en-US" b="1">
                  <a:solidFill>
                    <a:schemeClr val="hlink"/>
                  </a:solidFill>
                </a:rPr>
                <a:t>6</a:t>
              </a:r>
              <a:endParaRPr lang="en-GB" b="1">
                <a:solidFill>
                  <a:schemeClr val="hlink"/>
                </a:solidFill>
              </a:endParaRPr>
            </a:p>
          </p:txBody>
        </p:sp>
      </p:grp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0" y="0"/>
            <a:ext cx="5181600" cy="3505200"/>
            <a:chOff x="0" y="0"/>
            <a:chExt cx="3264" cy="2208"/>
          </a:xfrm>
        </p:grpSpPr>
        <p:pic>
          <p:nvPicPr>
            <p:cNvPr id="432140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0"/>
              <a:ext cx="3264" cy="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32141" name="Rectangle 13"/>
            <p:cNvSpPr>
              <a:spLocks noChangeArrowheads="1"/>
            </p:cNvSpPr>
            <p:nvPr/>
          </p:nvSpPr>
          <p:spPr bwMode="auto">
            <a:xfrm>
              <a:off x="2129" y="1930"/>
              <a:ext cx="772" cy="1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sl-SI" b="1">
                  <a:solidFill>
                    <a:schemeClr val="hlink"/>
                  </a:solidFill>
                </a:rPr>
                <a:t>j</a:t>
              </a:r>
              <a:r>
                <a:rPr lang="en-US" b="1">
                  <a:solidFill>
                    <a:schemeClr val="hlink"/>
                  </a:solidFill>
                </a:rPr>
                <a:t>un</a:t>
              </a:r>
              <a:r>
                <a:rPr lang="sl-SI" b="1">
                  <a:solidFill>
                    <a:schemeClr val="hlink"/>
                  </a:solidFill>
                </a:rPr>
                <a:t>ij 200</a:t>
              </a:r>
              <a:r>
                <a:rPr lang="en-US" b="1">
                  <a:solidFill>
                    <a:schemeClr val="hlink"/>
                  </a:solidFill>
                </a:rPr>
                <a:t>6</a:t>
              </a:r>
              <a:endParaRPr lang="en-GB" b="1">
                <a:solidFill>
                  <a:schemeClr val="hlink"/>
                </a:solidFill>
              </a:endParaRPr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0" y="3581400"/>
            <a:ext cx="4495800" cy="3276600"/>
            <a:chOff x="288" y="2353"/>
            <a:chExt cx="2505" cy="1864"/>
          </a:xfrm>
        </p:grpSpPr>
        <p:pic>
          <p:nvPicPr>
            <p:cNvPr id="432143" name="Picture 1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8" y="2353"/>
              <a:ext cx="2505" cy="1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432144" name="Text Box 16"/>
            <p:cNvSpPr txBox="1">
              <a:spLocks noChangeArrowheads="1"/>
            </p:cNvSpPr>
            <p:nvPr/>
          </p:nvSpPr>
          <p:spPr bwMode="auto">
            <a:xfrm>
              <a:off x="2073" y="3888"/>
              <a:ext cx="640" cy="1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sl-SI" b="1">
                  <a:solidFill>
                    <a:schemeClr val="hlink"/>
                  </a:solidFill>
                </a:rPr>
                <a:t>maj</a:t>
              </a:r>
              <a:r>
                <a:rPr lang="en-GB" b="1">
                  <a:solidFill>
                    <a:schemeClr val="hlink"/>
                  </a:solidFill>
                </a:rPr>
                <a:t> 2007</a:t>
              </a:r>
            </a:p>
          </p:txBody>
        </p: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4495800" y="3505200"/>
            <a:ext cx="4648200" cy="3352800"/>
            <a:chOff x="3024" y="528"/>
            <a:chExt cx="2544" cy="1705"/>
          </a:xfrm>
        </p:grpSpPr>
        <p:grpSp>
          <p:nvGrpSpPr>
            <p:cNvPr id="8" name="Group 18"/>
            <p:cNvGrpSpPr>
              <a:grpSpLocks/>
            </p:cNvGrpSpPr>
            <p:nvPr/>
          </p:nvGrpSpPr>
          <p:grpSpPr bwMode="auto">
            <a:xfrm>
              <a:off x="3024" y="528"/>
              <a:ext cx="2544" cy="1705"/>
              <a:chOff x="3216" y="2496"/>
              <a:chExt cx="2544" cy="1705"/>
            </a:xfrm>
          </p:grpSpPr>
          <p:pic>
            <p:nvPicPr>
              <p:cNvPr id="432147" name="Picture 19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216" y="2496"/>
                <a:ext cx="2544" cy="170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32148" name="Text Box 20"/>
              <p:cNvSpPr txBox="1">
                <a:spLocks noChangeArrowheads="1"/>
              </p:cNvSpPr>
              <p:nvPr/>
            </p:nvSpPr>
            <p:spPr bwMode="auto">
              <a:xfrm>
                <a:off x="4891" y="2592"/>
                <a:ext cx="671" cy="15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sl-SI" b="1">
                    <a:solidFill>
                      <a:schemeClr val="hlink"/>
                    </a:solidFill>
                  </a:rPr>
                  <a:t>j</a:t>
                </a:r>
                <a:r>
                  <a:rPr lang="en-GB" b="1">
                    <a:solidFill>
                      <a:schemeClr val="hlink"/>
                    </a:solidFill>
                  </a:rPr>
                  <a:t>un</a:t>
                </a:r>
                <a:r>
                  <a:rPr lang="sl-SI" b="1">
                    <a:solidFill>
                      <a:schemeClr val="hlink"/>
                    </a:solidFill>
                  </a:rPr>
                  <a:t>ij</a:t>
                </a:r>
                <a:r>
                  <a:rPr lang="en-GB" b="1">
                    <a:solidFill>
                      <a:schemeClr val="hlink"/>
                    </a:solidFill>
                  </a:rPr>
                  <a:t> 2007</a:t>
                </a:r>
              </a:p>
            </p:txBody>
          </p:sp>
        </p:grpSp>
        <p:pic>
          <p:nvPicPr>
            <p:cNvPr id="432149" name="Picture 2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024" y="528"/>
              <a:ext cx="912" cy="6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4191000" y="0"/>
            <a:ext cx="4953000" cy="3295650"/>
            <a:chOff x="2640" y="0"/>
            <a:chExt cx="3120" cy="2076"/>
          </a:xfrm>
        </p:grpSpPr>
        <p:pic>
          <p:nvPicPr>
            <p:cNvPr id="432172" name="Picture 4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640" y="0"/>
              <a:ext cx="3120" cy="20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432174" name="Rectangle 46"/>
            <p:cNvSpPr>
              <a:spLocks noChangeArrowheads="1"/>
            </p:cNvSpPr>
            <p:nvPr/>
          </p:nvSpPr>
          <p:spPr bwMode="auto">
            <a:xfrm>
              <a:off x="4788" y="1776"/>
              <a:ext cx="972" cy="1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sl-SI" b="1">
                  <a:solidFill>
                    <a:schemeClr val="hlink"/>
                  </a:solidFill>
                </a:rPr>
                <a:t>februar 2008</a:t>
              </a:r>
              <a:endParaRPr lang="en-GB" b="1">
                <a:solidFill>
                  <a:schemeClr val="hlink"/>
                </a:solidFill>
              </a:endParaRPr>
            </a:p>
          </p:txBody>
        </p:sp>
      </p:grpSp>
      <p:grpSp>
        <p:nvGrpSpPr>
          <p:cNvPr id="10" name="Group 53"/>
          <p:cNvGrpSpPr>
            <a:grpSpLocks/>
          </p:cNvGrpSpPr>
          <p:nvPr/>
        </p:nvGrpSpPr>
        <p:grpSpPr bwMode="auto">
          <a:xfrm>
            <a:off x="0" y="0"/>
            <a:ext cx="3192463" cy="4800600"/>
            <a:chOff x="0" y="-1104"/>
            <a:chExt cx="2011" cy="3024"/>
          </a:xfrm>
        </p:grpSpPr>
        <p:pic>
          <p:nvPicPr>
            <p:cNvPr id="432176" name="Picture 4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0" y="-1104"/>
              <a:ext cx="2011" cy="30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432173" name="Rectangle 45"/>
            <p:cNvSpPr>
              <a:spLocks noChangeArrowheads="1"/>
            </p:cNvSpPr>
            <p:nvPr/>
          </p:nvSpPr>
          <p:spPr bwMode="auto">
            <a:xfrm>
              <a:off x="1004" y="1584"/>
              <a:ext cx="972" cy="1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sl-SI" b="1">
                  <a:solidFill>
                    <a:schemeClr val="hlink"/>
                  </a:solidFill>
                </a:rPr>
                <a:t>februar 2008</a:t>
              </a:r>
              <a:endParaRPr lang="en-GB" b="1">
                <a:solidFill>
                  <a:schemeClr val="hlink"/>
                </a:solidFill>
              </a:endParaRPr>
            </a:p>
          </p:txBody>
        </p:sp>
      </p:grpSp>
      <p:grpSp>
        <p:nvGrpSpPr>
          <p:cNvPr id="11" name="Group 52"/>
          <p:cNvGrpSpPr>
            <a:grpSpLocks/>
          </p:cNvGrpSpPr>
          <p:nvPr/>
        </p:nvGrpSpPr>
        <p:grpSpPr bwMode="auto">
          <a:xfrm>
            <a:off x="3200400" y="2438400"/>
            <a:ext cx="2938463" cy="4419600"/>
            <a:chOff x="2016" y="1536"/>
            <a:chExt cx="1851" cy="2784"/>
          </a:xfrm>
        </p:grpSpPr>
        <p:pic>
          <p:nvPicPr>
            <p:cNvPr id="432178" name="Picture 5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16" y="1536"/>
              <a:ext cx="1851" cy="278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432179" name="Rectangle 51"/>
            <p:cNvSpPr>
              <a:spLocks noChangeArrowheads="1"/>
            </p:cNvSpPr>
            <p:nvPr/>
          </p:nvSpPr>
          <p:spPr bwMode="auto">
            <a:xfrm>
              <a:off x="2880" y="4124"/>
              <a:ext cx="972" cy="1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sl-SI" b="1">
                  <a:solidFill>
                    <a:schemeClr val="hlink"/>
                  </a:solidFill>
                </a:rPr>
                <a:t>februar 2008</a:t>
              </a:r>
              <a:endParaRPr lang="en-GB" b="1">
                <a:solidFill>
                  <a:schemeClr val="hlink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2009 - prvo leto LHC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00600" cy="4525963"/>
          </a:xfrm>
        </p:spPr>
        <p:txBody>
          <a:bodyPr>
            <a:normAutofit fontScale="85000" lnSpcReduction="10000"/>
          </a:bodyPr>
          <a:lstStyle/>
          <a:p>
            <a:r>
              <a:rPr lang="sl-SI" dirty="0" smtClean="0"/>
              <a:t>LHC začel 10. septembra 2008</a:t>
            </a:r>
          </a:p>
          <a:p>
            <a:pPr lvl="1"/>
            <a:r>
              <a:rPr lang="sl-SI" dirty="0" smtClean="0"/>
              <a:t>19. septembra katastrofa</a:t>
            </a:r>
          </a:p>
          <a:p>
            <a:pPr lvl="2"/>
            <a:r>
              <a:rPr lang="sl-SI" dirty="0" smtClean="0"/>
              <a:t>Prekinitev na tokokrogu šestih magnetov pri </a:t>
            </a:r>
            <a:r>
              <a:rPr lang="en-US" dirty="0" smtClean="0"/>
              <a:t>~</a:t>
            </a:r>
            <a:r>
              <a:rPr lang="sl-SI" dirty="0" smtClean="0"/>
              <a:t>polni obremenitvi</a:t>
            </a:r>
          </a:p>
          <a:p>
            <a:pPr lvl="2"/>
            <a:r>
              <a:rPr lang="sl-SI" dirty="0" smtClean="0"/>
              <a:t>I</a:t>
            </a:r>
            <a:r>
              <a:rPr lang="en-US" dirty="0" smtClean="0"/>
              <a:t>~</a:t>
            </a:r>
            <a:r>
              <a:rPr lang="sl-SI" dirty="0" smtClean="0">
                <a:solidFill>
                  <a:schemeClr val="tx1"/>
                </a:solidFill>
              </a:rPr>
              <a:t>10000 A</a:t>
            </a:r>
            <a:r>
              <a:rPr lang="sl-SI" dirty="0" smtClean="0"/>
              <a:t>, eksplozija ekvivalentna </a:t>
            </a:r>
            <a:r>
              <a:rPr lang="sl-SI" dirty="0" smtClean="0">
                <a:solidFill>
                  <a:schemeClr val="tx1"/>
                </a:solidFill>
              </a:rPr>
              <a:t>nekaj </a:t>
            </a:r>
            <a:r>
              <a:rPr lang="sl-SI" dirty="0" err="1" smtClean="0">
                <a:solidFill>
                  <a:schemeClr val="tx1"/>
                </a:solidFill>
              </a:rPr>
              <a:t>kg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smtClean="0"/>
              <a:t>TNT</a:t>
            </a:r>
          </a:p>
          <a:p>
            <a:pPr lvl="2"/>
            <a:r>
              <a:rPr lang="sl-SI" dirty="0" smtClean="0"/>
              <a:t>Enoletna prekinitev </a:t>
            </a:r>
            <a:r>
              <a:rPr lang="sl-SI" dirty="0"/>
              <a:t>z</a:t>
            </a:r>
            <a:r>
              <a:rPr lang="sl-SI" dirty="0" smtClean="0"/>
              <a:t>a popravilo</a:t>
            </a:r>
          </a:p>
          <a:p>
            <a:r>
              <a:rPr lang="sl-SI" dirty="0" smtClean="0"/>
              <a:t>Ponovni zagon 20. novembra 2009</a:t>
            </a:r>
          </a:p>
          <a:p>
            <a:pPr lvl="1"/>
            <a:r>
              <a:rPr lang="sl-SI" dirty="0" smtClean="0"/>
              <a:t>Hiter zagon, brez težav</a:t>
            </a:r>
          </a:p>
          <a:p>
            <a:pPr lvl="1"/>
            <a:r>
              <a:rPr lang="sl-SI" dirty="0" smtClean="0"/>
              <a:t>23.11. prvi trki pri </a:t>
            </a:r>
            <a:r>
              <a:rPr lang="sl-SI" dirty="0" smtClean="0">
                <a:solidFill>
                  <a:schemeClr val="tx1"/>
                </a:solidFill>
              </a:rPr>
              <a:t>900 </a:t>
            </a:r>
            <a:r>
              <a:rPr lang="sl-SI" dirty="0" err="1" smtClean="0">
                <a:solidFill>
                  <a:schemeClr val="tx1"/>
                </a:solidFill>
              </a:rPr>
              <a:t>GeV</a:t>
            </a:r>
            <a:endParaRPr lang="sl-SI" dirty="0" smtClean="0">
              <a:solidFill>
                <a:schemeClr val="tx1"/>
              </a:solidFill>
            </a:endParaRPr>
          </a:p>
          <a:p>
            <a:pPr lvl="1"/>
            <a:r>
              <a:rPr lang="sl-SI" dirty="0" smtClean="0"/>
              <a:t>30.11. prvi trki pri </a:t>
            </a:r>
            <a:r>
              <a:rPr lang="sl-SI" dirty="0" smtClean="0">
                <a:solidFill>
                  <a:schemeClr val="tx1"/>
                </a:solidFill>
              </a:rPr>
              <a:t>2,36 </a:t>
            </a:r>
            <a:r>
              <a:rPr lang="sl-SI" dirty="0" err="1" smtClean="0">
                <a:solidFill>
                  <a:schemeClr val="tx1"/>
                </a:solidFill>
              </a:rPr>
              <a:t>TeV</a:t>
            </a:r>
            <a:endParaRPr lang="sl-SI" dirty="0" smtClean="0">
              <a:solidFill>
                <a:schemeClr val="tx1"/>
              </a:solidFill>
            </a:endParaRPr>
          </a:p>
          <a:p>
            <a:pPr lvl="2"/>
            <a:r>
              <a:rPr lang="sl-SI" dirty="0" smtClean="0"/>
              <a:t>Najvišja energija trkov</a:t>
            </a:r>
          </a:p>
          <a:p>
            <a:pPr lvl="2"/>
            <a:r>
              <a:rPr lang="sl-SI" dirty="0" smtClean="0"/>
              <a:t>Odvzet primat </a:t>
            </a:r>
            <a:r>
              <a:rPr lang="sl-SI" dirty="0" err="1" smtClean="0"/>
              <a:t>Tevatronu</a:t>
            </a:r>
            <a:r>
              <a:rPr lang="sl-SI" dirty="0" smtClean="0"/>
              <a:t> v </a:t>
            </a:r>
            <a:r>
              <a:rPr lang="sl-SI" dirty="0" err="1" smtClean="0"/>
              <a:t>Fermilabu</a:t>
            </a:r>
            <a:r>
              <a:rPr lang="sl-SI" dirty="0" smtClean="0"/>
              <a:t>, ZDA</a:t>
            </a:r>
          </a:p>
          <a:p>
            <a:pPr lvl="1"/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Marko Miku</a:t>
            </a:r>
            <a:r>
              <a:rPr lang="sl-SI" smtClean="0"/>
              <a:t>ž      </a:t>
            </a:r>
            <a:fld id="{0A6958DA-98B6-49EE-A681-4826626C46E7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4679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1524001"/>
            <a:ext cx="2057400" cy="13716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4679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1828800"/>
            <a:ext cx="2443163" cy="16287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400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1905000"/>
            <a:ext cx="312896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797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2133600"/>
            <a:ext cx="3052763" cy="20351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467974" name="Picture 6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169847" y="2743200"/>
            <a:ext cx="3974153" cy="273719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4679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3276600"/>
            <a:ext cx="4114800" cy="283322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7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7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0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67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67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67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 – </a:t>
            </a:r>
            <a:r>
              <a:rPr lang="en-US" dirty="0" err="1" smtClean="0"/>
              <a:t>prvo</a:t>
            </a:r>
            <a:r>
              <a:rPr lang="en-US" dirty="0" smtClean="0"/>
              <a:t> </a:t>
            </a:r>
            <a:r>
              <a:rPr lang="sl-SI" dirty="0" smtClean="0"/>
              <a:t>“</a:t>
            </a:r>
            <a:r>
              <a:rPr lang="en-US" dirty="0" err="1" smtClean="0"/>
              <a:t>resno</a:t>
            </a:r>
            <a:r>
              <a:rPr lang="sl-SI" dirty="0" smtClean="0"/>
              <a:t>”</a:t>
            </a:r>
            <a:r>
              <a:rPr lang="en-US" dirty="0" smtClean="0"/>
              <a:t> </a:t>
            </a:r>
            <a:r>
              <a:rPr lang="en-US" dirty="0" err="1" smtClean="0"/>
              <a:t>leto</a:t>
            </a:r>
            <a:r>
              <a:rPr lang="en-US" dirty="0" smtClean="0"/>
              <a:t> LHC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181600" cy="4800600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Resno</a:t>
            </a:r>
            <a:r>
              <a:rPr lang="en-US" dirty="0" smtClean="0"/>
              <a:t> = </a:t>
            </a:r>
            <a:r>
              <a:rPr lang="en-US" dirty="0" err="1" smtClean="0"/>
              <a:t>energija</a:t>
            </a:r>
            <a:r>
              <a:rPr lang="en-US" dirty="0" smtClean="0"/>
              <a:t> + </a:t>
            </a:r>
            <a:r>
              <a:rPr lang="en-US" dirty="0" err="1" smtClean="0"/>
              <a:t>pogostost</a:t>
            </a:r>
            <a:r>
              <a:rPr lang="en-US" dirty="0" smtClean="0"/>
              <a:t> </a:t>
            </a:r>
            <a:r>
              <a:rPr lang="en-US" dirty="0" err="1" smtClean="0"/>
              <a:t>trkov</a:t>
            </a:r>
            <a:endParaRPr lang="en-US" dirty="0" smtClean="0"/>
          </a:p>
          <a:p>
            <a:pPr lvl="1"/>
            <a:r>
              <a:rPr lang="en-US" sz="2300" dirty="0" err="1" smtClean="0"/>
              <a:t>Energija</a:t>
            </a:r>
            <a:r>
              <a:rPr lang="en-US" sz="2300" dirty="0" smtClean="0"/>
              <a:t> 2x3,5 </a:t>
            </a:r>
            <a:r>
              <a:rPr lang="en-US" sz="2300" dirty="0" err="1" smtClean="0"/>
              <a:t>TeV</a:t>
            </a:r>
            <a:r>
              <a:rPr lang="en-US" sz="2300" dirty="0" smtClean="0"/>
              <a:t> = </a:t>
            </a:r>
            <a:r>
              <a:rPr lang="en-US" sz="2300" dirty="0" smtClean="0">
                <a:solidFill>
                  <a:schemeClr val="tx1"/>
                </a:solidFill>
              </a:rPr>
              <a:t>7 </a:t>
            </a:r>
            <a:r>
              <a:rPr lang="en-US" sz="2300" dirty="0" err="1" smtClean="0">
                <a:solidFill>
                  <a:schemeClr val="tx1"/>
                </a:solidFill>
              </a:rPr>
              <a:t>TeV</a:t>
            </a:r>
            <a:r>
              <a:rPr lang="sl-SI" sz="2300" dirty="0" smtClean="0"/>
              <a:t>, pol nominalne</a:t>
            </a:r>
            <a:endParaRPr lang="en-US" sz="2300" dirty="0" smtClean="0"/>
          </a:p>
          <a:p>
            <a:pPr lvl="2"/>
            <a:r>
              <a:rPr lang="en-US" dirty="0" err="1" smtClean="0"/>
              <a:t>Kompromis</a:t>
            </a:r>
            <a:r>
              <a:rPr lang="en-US" dirty="0" smtClean="0"/>
              <a:t> med </a:t>
            </a:r>
            <a:r>
              <a:rPr lang="sl-SI" dirty="0" smtClean="0"/>
              <a:t>fizikalnim </a:t>
            </a:r>
            <a:r>
              <a:rPr lang="en-US" dirty="0" err="1" smtClean="0"/>
              <a:t>dosegom</a:t>
            </a:r>
            <a:r>
              <a:rPr lang="en-US" dirty="0" smtClean="0"/>
              <a:t> in </a:t>
            </a:r>
            <a:r>
              <a:rPr lang="en-US" dirty="0" err="1" smtClean="0"/>
              <a:t>varnostjo</a:t>
            </a:r>
            <a:r>
              <a:rPr lang="en-US" dirty="0" smtClean="0"/>
              <a:t> LHC</a:t>
            </a:r>
          </a:p>
          <a:p>
            <a:pPr lvl="3"/>
            <a:r>
              <a:rPr lang="en-US" dirty="0" err="1" smtClean="0"/>
              <a:t>Tok</a:t>
            </a:r>
            <a:r>
              <a:rPr lang="en-US" dirty="0" smtClean="0"/>
              <a:t> </a:t>
            </a:r>
            <a:r>
              <a:rPr lang="en-US" dirty="0" err="1" smtClean="0"/>
              <a:t>polovica</a:t>
            </a:r>
            <a:r>
              <a:rPr lang="en-US" dirty="0" smtClean="0"/>
              <a:t> </a:t>
            </a:r>
            <a:r>
              <a:rPr lang="en-US" dirty="0" err="1" smtClean="0"/>
              <a:t>nominalnega</a:t>
            </a:r>
            <a:r>
              <a:rPr lang="en-US" dirty="0" smtClean="0"/>
              <a:t>, </a:t>
            </a:r>
            <a:r>
              <a:rPr lang="en-US" dirty="0" err="1" smtClean="0"/>
              <a:t>energija</a:t>
            </a:r>
            <a:r>
              <a:rPr lang="en-US" dirty="0" smtClean="0"/>
              <a:t> v </a:t>
            </a:r>
            <a:r>
              <a:rPr lang="en-US" dirty="0" err="1" smtClean="0"/>
              <a:t>magnetih</a:t>
            </a:r>
            <a:r>
              <a:rPr lang="en-US" dirty="0" smtClean="0"/>
              <a:t> </a:t>
            </a:r>
            <a:r>
              <a:rPr lang="sl-SI" dirty="0" smtClean="0"/>
              <a:t>četrtina</a:t>
            </a:r>
          </a:p>
          <a:p>
            <a:pPr lvl="2"/>
            <a:r>
              <a:rPr lang="sl-SI" dirty="0" smtClean="0"/>
              <a:t>Prvi curki pri </a:t>
            </a:r>
            <a:r>
              <a:rPr lang="sl-SI" dirty="0" smtClean="0">
                <a:solidFill>
                  <a:schemeClr val="tx1"/>
                </a:solidFill>
              </a:rPr>
              <a:t>3,5 </a:t>
            </a:r>
            <a:r>
              <a:rPr lang="sl-SI" dirty="0" err="1" smtClean="0">
                <a:solidFill>
                  <a:schemeClr val="tx1"/>
                </a:solidFill>
              </a:rPr>
              <a:t>TeV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smtClean="0"/>
              <a:t>19. marca</a:t>
            </a:r>
          </a:p>
          <a:p>
            <a:pPr lvl="1"/>
            <a:r>
              <a:rPr lang="sl-SI" sz="2300" dirty="0" smtClean="0"/>
              <a:t>Cilj: </a:t>
            </a:r>
            <a:r>
              <a:rPr lang="sl-SI" sz="2300" dirty="0" err="1" smtClean="0"/>
              <a:t>čimvečja</a:t>
            </a:r>
            <a:r>
              <a:rPr lang="sl-SI" sz="2300" dirty="0" smtClean="0"/>
              <a:t> pogostost trkov</a:t>
            </a:r>
          </a:p>
          <a:p>
            <a:pPr lvl="2"/>
            <a:r>
              <a:rPr lang="sl-SI" dirty="0" smtClean="0"/>
              <a:t>Prvi trki 30. marca 2010</a:t>
            </a:r>
          </a:p>
          <a:p>
            <a:pPr lvl="2"/>
            <a:r>
              <a:rPr lang="sl-SI" dirty="0" smtClean="0"/>
              <a:t>Med letom pogostost trkov povečana za faktor </a:t>
            </a:r>
            <a:r>
              <a:rPr lang="sl-SI" dirty="0" smtClean="0">
                <a:solidFill>
                  <a:schemeClr val="tx1"/>
                </a:solidFill>
              </a:rPr>
              <a:t>100.000</a:t>
            </a:r>
          </a:p>
          <a:p>
            <a:pPr lvl="3"/>
            <a:r>
              <a:rPr lang="sl-SI" dirty="0" smtClean="0"/>
              <a:t>Še vedno faktor 50 pod nominalno</a:t>
            </a:r>
          </a:p>
          <a:p>
            <a:pPr lvl="1"/>
            <a:r>
              <a:rPr lang="sl-SI" sz="2300" dirty="0" smtClean="0"/>
              <a:t>Rezultati</a:t>
            </a:r>
          </a:p>
          <a:p>
            <a:pPr lvl="2"/>
            <a:r>
              <a:rPr lang="sl-SI" dirty="0" smtClean="0"/>
              <a:t>Stari znanci Standardnega modela</a:t>
            </a:r>
          </a:p>
          <a:p>
            <a:pPr lvl="2"/>
            <a:r>
              <a:rPr lang="sl-SI" dirty="0" smtClean="0"/>
              <a:t>Znaten premik nekaterih mej, recimo za sestavljene kvarke – na </a:t>
            </a:r>
            <a:r>
              <a:rPr lang="sl-SI" dirty="0" smtClean="0">
                <a:solidFill>
                  <a:schemeClr val="tx1"/>
                </a:solidFill>
              </a:rPr>
              <a:t>1,5 </a:t>
            </a:r>
            <a:r>
              <a:rPr lang="sl-SI" dirty="0" err="1" smtClean="0">
                <a:solidFill>
                  <a:schemeClr val="tx1"/>
                </a:solidFill>
              </a:rPr>
              <a:t>TeV</a:t>
            </a:r>
            <a:endParaRPr lang="sl-SI" dirty="0" smtClean="0">
              <a:solidFill>
                <a:schemeClr val="tx1"/>
              </a:solidFill>
            </a:endParaRPr>
          </a:p>
          <a:p>
            <a:pPr lvl="2"/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Izjemno stabilno delovanje LHC in detektorjev perfekten obet za prihodnost 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Marko Miku</a:t>
            </a:r>
            <a:r>
              <a:rPr lang="sl-SI" smtClean="0"/>
              <a:t>ž      </a:t>
            </a:r>
            <a:fld id="{0A6958DA-98B6-49EE-A681-4826626C46E7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68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447800"/>
            <a:ext cx="2306382" cy="16573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4689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1172" y="1752600"/>
            <a:ext cx="3472828" cy="24955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4689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4163" y="2895600"/>
            <a:ext cx="3539837" cy="27813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4689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2597" y="3886200"/>
            <a:ext cx="3541403" cy="207467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4689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8755" y="2971800"/>
            <a:ext cx="3575245" cy="32956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8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8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68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68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68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0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9155" y="1828800"/>
            <a:ext cx="4734845" cy="29718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Za posladek - svinčevi ioni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85000" lnSpcReduction="20000"/>
          </a:bodyPr>
          <a:lstStyle/>
          <a:p>
            <a:r>
              <a:rPr lang="sl-SI" dirty="0" smtClean="0"/>
              <a:t>LHC lahko trka tudi </a:t>
            </a:r>
            <a:r>
              <a:rPr lang="sl-SI" dirty="0" err="1" smtClean="0"/>
              <a:t>Pb</a:t>
            </a:r>
            <a:r>
              <a:rPr lang="sl-SI" dirty="0" smtClean="0"/>
              <a:t> ione</a:t>
            </a:r>
          </a:p>
          <a:p>
            <a:pPr lvl="1"/>
            <a:r>
              <a:rPr lang="sl-SI" dirty="0" smtClean="0"/>
              <a:t>Energija individualnih trkov sicer manjša za faktor </a:t>
            </a:r>
            <a:r>
              <a:rPr lang="sl-SI" dirty="0" smtClean="0">
                <a:solidFill>
                  <a:schemeClr val="tx1"/>
                </a:solidFill>
              </a:rPr>
              <a:t>2,5</a:t>
            </a:r>
            <a:r>
              <a:rPr lang="sl-SI" dirty="0" smtClean="0"/>
              <a:t> (82/207)</a:t>
            </a:r>
          </a:p>
          <a:p>
            <a:pPr lvl="1"/>
            <a:r>
              <a:rPr lang="sl-SI" dirty="0" smtClean="0"/>
              <a:t>Skupna energija in prostornina trka mnogo večja</a:t>
            </a:r>
          </a:p>
          <a:p>
            <a:pPr lvl="2"/>
            <a:r>
              <a:rPr lang="sl-SI" dirty="0" smtClean="0"/>
              <a:t>Kvarki in gluoni v nukleonih (p in n) se stalijo v </a:t>
            </a:r>
            <a:r>
              <a:rPr lang="en-US" dirty="0" smtClean="0"/>
              <a:t>   </a:t>
            </a:r>
            <a:r>
              <a:rPr lang="sl-SI" dirty="0" smtClean="0">
                <a:solidFill>
                  <a:srgbClr val="FF0000"/>
                </a:solidFill>
              </a:rPr>
              <a:t>plazmo kvarkov in gluonov</a:t>
            </a:r>
          </a:p>
          <a:p>
            <a:pPr lvl="1"/>
            <a:r>
              <a:rPr lang="sl-SI" dirty="0" smtClean="0"/>
              <a:t>Dosežek detektorja ATLAS</a:t>
            </a:r>
          </a:p>
          <a:p>
            <a:pPr lvl="2"/>
            <a:r>
              <a:rPr lang="sl-SI" dirty="0" smtClean="0"/>
              <a:t>Prva demonstracija strahotnih energijskih izgub kvarkov ob prehodu skozi plazmo                       – “</a:t>
            </a:r>
            <a:r>
              <a:rPr lang="sl-SI" dirty="0" err="1" smtClean="0"/>
              <a:t>jet</a:t>
            </a:r>
            <a:r>
              <a:rPr lang="sl-SI" dirty="0" smtClean="0"/>
              <a:t> </a:t>
            </a:r>
            <a:r>
              <a:rPr lang="sl-SI" dirty="0" err="1" smtClean="0"/>
              <a:t>quenching</a:t>
            </a:r>
            <a:r>
              <a:rPr lang="sl-SI" dirty="0" smtClean="0"/>
              <a:t>”  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Marko Miku</a:t>
            </a:r>
            <a:r>
              <a:rPr lang="sl-SI" smtClean="0"/>
              <a:t>ž      </a:t>
            </a:r>
            <a:fld id="{0A6958DA-98B6-49EE-A681-4826626C46E7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4700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5240" y="2362200"/>
            <a:ext cx="4758760" cy="386465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0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A</a:t>
            </a:r>
            <a:r>
              <a:rPr lang="sl-SI" dirty="0" smtClean="0"/>
              <a:t>nimacija trka svinčevih ionov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Marko Miku</a:t>
            </a:r>
            <a:r>
              <a:rPr lang="sl-SI" smtClean="0"/>
              <a:t>ž      </a:t>
            </a:r>
            <a:fld id="{0A6958DA-98B6-49EE-A681-4826626C46E7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" name="HI_Nov2010-720(2)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Kako naprej ?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534400" cy="2743200"/>
          </a:xfrm>
        </p:spPr>
        <p:txBody>
          <a:bodyPr>
            <a:normAutofit fontScale="92500" lnSpcReduction="20000"/>
          </a:bodyPr>
          <a:lstStyle/>
          <a:p>
            <a:r>
              <a:rPr lang="sl-SI" dirty="0" smtClean="0"/>
              <a:t>LHC je dolgotrajen projekt</a:t>
            </a:r>
          </a:p>
          <a:p>
            <a:pPr lvl="1"/>
            <a:r>
              <a:rPr lang="sl-SI" dirty="0" smtClean="0"/>
              <a:t>Prvotna zamisel: delovanje 10 let</a:t>
            </a:r>
          </a:p>
          <a:p>
            <a:pPr lvl="1"/>
            <a:r>
              <a:rPr lang="sl-SI" dirty="0" smtClean="0"/>
              <a:t>Vmesni scenarij: 10 let, potem nadgradnja</a:t>
            </a:r>
          </a:p>
          <a:p>
            <a:pPr lvl="1"/>
            <a:r>
              <a:rPr lang="sl-SI" dirty="0" smtClean="0"/>
              <a:t>Današnji scenarij: delovanje 2-3 leta, potem enoletne postopne nadgradnje po fazah</a:t>
            </a:r>
          </a:p>
          <a:p>
            <a:pPr lvl="2"/>
            <a:r>
              <a:rPr lang="sl-SI" dirty="0" smtClean="0"/>
              <a:t>Delovanje 2010, 2011, 2012 </a:t>
            </a:r>
          </a:p>
          <a:p>
            <a:pPr lvl="2"/>
            <a:r>
              <a:rPr lang="sl-SI" dirty="0" smtClean="0"/>
              <a:t>Nadgradnja na 2x7 = </a:t>
            </a:r>
            <a:r>
              <a:rPr lang="sl-SI" dirty="0" smtClean="0">
                <a:solidFill>
                  <a:schemeClr val="tx1"/>
                </a:solidFill>
              </a:rPr>
              <a:t>14TeV</a:t>
            </a:r>
            <a:r>
              <a:rPr lang="sl-SI" dirty="0" smtClean="0"/>
              <a:t> leta </a:t>
            </a:r>
            <a:r>
              <a:rPr lang="sl-SI" dirty="0" smtClean="0"/>
              <a:t>2013 </a:t>
            </a:r>
            <a:r>
              <a:rPr lang="sl-SI" dirty="0" smtClean="0"/>
              <a:t>(</a:t>
            </a:r>
            <a:r>
              <a:rPr lang="sl-SI" dirty="0" smtClean="0"/>
              <a:t>14 </a:t>
            </a:r>
            <a:r>
              <a:rPr lang="sl-SI" dirty="0" smtClean="0"/>
              <a:t>?)</a:t>
            </a:r>
          </a:p>
          <a:p>
            <a:pPr lvl="1"/>
            <a:r>
              <a:rPr lang="sl-SI" dirty="0" smtClean="0"/>
              <a:t>Podroben scenarij bo odvisen od odkritij </a:t>
            </a:r>
            <a:r>
              <a:rPr lang="sl-SI" dirty="0" smtClean="0">
                <a:solidFill>
                  <a:schemeClr val="tx1">
                    <a:lumMod val="50000"/>
                  </a:schemeClr>
                </a:solidFill>
              </a:rPr>
              <a:t>(in konkurence)</a:t>
            </a:r>
            <a:endParaRPr lang="sl-SI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2"/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Marko Miku</a:t>
            </a:r>
            <a:r>
              <a:rPr lang="sl-SI" smtClean="0"/>
              <a:t>ž      </a:t>
            </a:r>
            <a:fld id="{0A6958DA-98B6-49EE-A681-4826626C46E7}" type="slidenum">
              <a:rPr lang="en-US" smtClean="0"/>
              <a:pPr/>
              <a:t>38</a:t>
            </a:fld>
            <a:endParaRPr lang="en-US"/>
          </a:p>
        </p:txBody>
      </p:sp>
      <p:grpSp>
        <p:nvGrpSpPr>
          <p:cNvPr id="8" name="Group 60"/>
          <p:cNvGrpSpPr>
            <a:grpSpLocks/>
          </p:cNvGrpSpPr>
          <p:nvPr/>
        </p:nvGrpSpPr>
        <p:grpSpPr bwMode="auto">
          <a:xfrm>
            <a:off x="6572250" y="3733800"/>
            <a:ext cx="2571750" cy="2863850"/>
            <a:chOff x="4032" y="1008"/>
            <a:chExt cx="1620" cy="1804"/>
          </a:xfrm>
        </p:grpSpPr>
        <p:pic>
          <p:nvPicPr>
            <p:cNvPr id="9" name="Picture 4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32" y="1248"/>
              <a:ext cx="1620" cy="14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 Box 51"/>
            <p:cNvSpPr txBox="1">
              <a:spLocks noChangeArrowheads="1"/>
            </p:cNvSpPr>
            <p:nvPr/>
          </p:nvSpPr>
          <p:spPr bwMode="auto">
            <a:xfrm rot="2700000">
              <a:off x="4004" y="1804"/>
              <a:ext cx="1804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sl-SI" sz="1600" b="1" dirty="0" err="1">
                  <a:solidFill>
                    <a:schemeClr val="bg2"/>
                  </a:solidFill>
                </a:rPr>
                <a:t>Supersimetrija</a:t>
              </a:r>
              <a:r>
                <a:rPr lang="sl-SI" sz="1600" b="1" dirty="0">
                  <a:solidFill>
                    <a:schemeClr val="bg2"/>
                  </a:solidFill>
                </a:rPr>
                <a:t> (spodnji del)</a:t>
              </a:r>
              <a:endParaRPr lang="en-GB" sz="1600" b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10000" y="4163086"/>
            <a:ext cx="1524000" cy="1966252"/>
            <a:chOff x="3810000" y="4163086"/>
            <a:chExt cx="1524000" cy="1966252"/>
          </a:xfrm>
        </p:grpSpPr>
        <p:pic>
          <p:nvPicPr>
            <p:cNvPr id="11" name="Picture 4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0" y="4207252"/>
              <a:ext cx="1524000" cy="19220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4" name="Text Box 50"/>
            <p:cNvSpPr txBox="1">
              <a:spLocks noChangeArrowheads="1"/>
            </p:cNvSpPr>
            <p:nvPr/>
          </p:nvSpPr>
          <p:spPr bwMode="auto">
            <a:xfrm rot="3624965">
              <a:off x="4148194" y="4810786"/>
              <a:ext cx="1606550" cy="3111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b="1" dirty="0"/>
                <a:t>Higgs (Peter)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0" y="4283775"/>
            <a:ext cx="3124200" cy="1982339"/>
            <a:chOff x="0" y="4283775"/>
            <a:chExt cx="3124200" cy="1982339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283775"/>
              <a:ext cx="3124200" cy="1982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TextBox 15"/>
            <p:cNvSpPr txBox="1"/>
            <p:nvPr/>
          </p:nvSpPr>
          <p:spPr>
            <a:xfrm>
              <a:off x="533400" y="4419600"/>
              <a:ext cx="1133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dirty="0" smtClean="0">
                  <a:solidFill>
                    <a:schemeClr val="bg1"/>
                  </a:solidFill>
                </a:rPr>
                <a:t>Jan 2010</a:t>
              </a:r>
              <a:endParaRPr lang="sl-SI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A461741D-9E01-4515-96B9-0725F1141660}" type="slidenum">
              <a:rPr lang="en-US"/>
              <a:pPr/>
              <a:t>4</a:t>
            </a:fld>
            <a:endParaRPr lang="en-US"/>
          </a:p>
        </p:txBody>
      </p:sp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Kako zavrteti čas nazaj ?</a:t>
            </a:r>
            <a:endParaRPr lang="en-GB"/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5410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l-SI" sz="1800"/>
              <a:t>Pogoji v mladem Vesolju </a:t>
            </a:r>
          </a:p>
          <a:p>
            <a:pPr lvl="1">
              <a:lnSpc>
                <a:spcPct val="90000"/>
              </a:lnSpc>
            </a:pPr>
            <a:r>
              <a:rPr lang="sl-SI" sz="1800"/>
              <a:t>Visoka temperatura</a:t>
            </a:r>
          </a:p>
          <a:p>
            <a:pPr lvl="1">
              <a:lnSpc>
                <a:spcPct val="90000"/>
              </a:lnSpc>
            </a:pPr>
            <a:r>
              <a:rPr lang="sl-SI" sz="1800"/>
              <a:t>Velike gostote energije</a:t>
            </a:r>
          </a:p>
          <a:p>
            <a:pPr lvl="1">
              <a:lnSpc>
                <a:spcPct val="90000"/>
              </a:lnSpc>
            </a:pPr>
            <a:r>
              <a:rPr lang="sl-SI" sz="1800"/>
              <a:t>Ravnovesje med osnovnimi delci (kvarki, leptoni) in posredniki sil (fotoni, gluoni, šibki bozoni)</a:t>
            </a:r>
          </a:p>
          <a:p>
            <a:pPr>
              <a:lnSpc>
                <a:spcPct val="90000"/>
              </a:lnSpc>
            </a:pPr>
            <a:r>
              <a:rPr lang="sl-SI" sz="1800"/>
              <a:t>Take pogoje lahko danes poustvarimo le na majhnem prostoru pri trkih v pospeševalnikih</a:t>
            </a:r>
          </a:p>
          <a:p>
            <a:pPr lvl="1">
              <a:lnSpc>
                <a:spcPct val="90000"/>
              </a:lnSpc>
            </a:pPr>
            <a:r>
              <a:rPr lang="sl-SI" sz="1800"/>
              <a:t>Največje dosegljive energije nas popeljejo v Vesolje manj kot milijardinko sekunde po Velikem poku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Wingdings" pitchFamily="2" charset="2"/>
              <a:buChar char="Ø"/>
            </a:pPr>
            <a:r>
              <a:rPr lang="sl-SI" sz="1800"/>
              <a:t>Povezava med </a:t>
            </a:r>
            <a:r>
              <a:rPr lang="sl-SI" sz="1800">
                <a:solidFill>
                  <a:srgbClr val="FF0000"/>
                </a:solidFill>
              </a:rPr>
              <a:t>fiziko delcev</a:t>
            </a:r>
            <a:r>
              <a:rPr lang="sl-SI" sz="1800"/>
              <a:t> in </a:t>
            </a:r>
            <a:r>
              <a:rPr lang="sl-SI" sz="1800">
                <a:solidFill>
                  <a:schemeClr val="accent1"/>
                </a:solidFill>
              </a:rPr>
              <a:t>kozmologijo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Wingdings" pitchFamily="2" charset="2"/>
              <a:buChar char="Ø"/>
            </a:pPr>
            <a:r>
              <a:rPr lang="sl-SI" sz="1800"/>
              <a:t>Razumevanje </a:t>
            </a:r>
            <a:r>
              <a:rPr lang="sl-SI" sz="1800">
                <a:solidFill>
                  <a:srgbClr val="FF0000"/>
                </a:solidFill>
              </a:rPr>
              <a:t>neskončno majhnega</a:t>
            </a:r>
            <a:r>
              <a:rPr lang="sl-SI" sz="1800"/>
              <a:t> je ključno za razumevanje </a:t>
            </a:r>
            <a:r>
              <a:rPr lang="sl-SI" sz="1800">
                <a:solidFill>
                  <a:schemeClr val="accent1"/>
                </a:solidFill>
              </a:rPr>
              <a:t>neskončno velikega</a:t>
            </a:r>
            <a:endParaRPr lang="en-GB" sz="1800">
              <a:solidFill>
                <a:schemeClr val="accent1"/>
              </a:solidFill>
            </a:endParaRPr>
          </a:p>
        </p:txBody>
      </p:sp>
      <p:pic>
        <p:nvPicPr>
          <p:cNvPr id="3881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2463" y="1447800"/>
            <a:ext cx="3411537" cy="4848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3E080B7D-5BA4-4C3A-B3A3-6282C152A798}" type="slidenum">
              <a:rPr lang="en-US"/>
              <a:pPr/>
              <a:t>5</a:t>
            </a:fld>
            <a:endParaRPr lang="en-US"/>
          </a:p>
        </p:txBody>
      </p:sp>
      <p:pic>
        <p:nvPicPr>
          <p:cNvPr id="296011" name="Picture 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447800"/>
            <a:ext cx="4038600" cy="2651125"/>
          </a:xfrm>
          <a:prstGeom prst="rect">
            <a:avLst/>
          </a:prstGeom>
          <a:noFill/>
        </p:spPr>
      </p:pic>
      <p:sp>
        <p:nvSpPr>
          <p:cNvPr id="2959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CERN – Evropsko središče za fiziko delcev</a:t>
            </a:r>
            <a:endParaRPr lang="en-US"/>
          </a:p>
        </p:txBody>
      </p:sp>
      <p:sp>
        <p:nvSpPr>
          <p:cNvPr id="29594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343400" cy="3429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sl-SI" sz="1800" dirty="0">
                <a:latin typeface="Arial" charset="0"/>
              </a:rPr>
              <a:t>Mednarodna organizacija v Ženevi, ustanovljena leta 1954</a:t>
            </a:r>
          </a:p>
          <a:p>
            <a:pPr>
              <a:lnSpc>
                <a:spcPct val="80000"/>
              </a:lnSpc>
            </a:pPr>
            <a:r>
              <a:rPr lang="sl-SI" sz="1800" dirty="0" smtClean="0">
                <a:solidFill>
                  <a:schemeClr val="tx2"/>
                </a:solidFill>
                <a:latin typeface="Arial" charset="0"/>
              </a:rPr>
              <a:t>2</a:t>
            </a:r>
            <a:r>
              <a:rPr lang="en-GB" sz="1800" dirty="0">
                <a:solidFill>
                  <a:schemeClr val="tx2"/>
                </a:solidFill>
                <a:latin typeface="Arial" charset="0"/>
              </a:rPr>
              <a:t>0</a:t>
            </a:r>
            <a:r>
              <a:rPr lang="sl-SI" sz="1800" dirty="0" smtClean="0">
                <a:latin typeface="Arial" charset="0"/>
              </a:rPr>
              <a:t> </a:t>
            </a:r>
            <a:r>
              <a:rPr lang="sl-SI" sz="1800" dirty="0">
                <a:latin typeface="Arial" charset="0"/>
              </a:rPr>
              <a:t>evropskih držav </a:t>
            </a:r>
            <a:r>
              <a:rPr lang="sl-SI" sz="1800" dirty="0" smtClean="0">
                <a:latin typeface="Arial" charset="0"/>
              </a:rPr>
              <a:t>članic</a:t>
            </a:r>
            <a:endParaRPr lang="en-GB" sz="1800" dirty="0" smtClean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GB" sz="1800" dirty="0" err="1" smtClean="0">
                <a:latin typeface="Arial" charset="0"/>
              </a:rPr>
              <a:t>Slovenija</a:t>
            </a:r>
            <a:r>
              <a:rPr lang="en-GB" sz="1800" dirty="0" smtClean="0">
                <a:latin typeface="Arial" charset="0"/>
              </a:rPr>
              <a:t> </a:t>
            </a:r>
            <a:r>
              <a:rPr lang="en-GB" sz="1800" dirty="0" err="1" smtClean="0">
                <a:latin typeface="Arial" charset="0"/>
              </a:rPr>
              <a:t>lani</a:t>
            </a:r>
            <a:r>
              <a:rPr lang="en-GB" sz="1800" dirty="0" smtClean="0">
                <a:latin typeface="Arial" charset="0"/>
              </a:rPr>
              <a:t> </a:t>
            </a:r>
            <a:r>
              <a:rPr lang="en-GB" sz="1800" dirty="0" err="1" smtClean="0">
                <a:latin typeface="Arial" charset="0"/>
              </a:rPr>
              <a:t>zaprosila</a:t>
            </a:r>
            <a:r>
              <a:rPr lang="en-GB" sz="1800" dirty="0" smtClean="0">
                <a:latin typeface="Arial" charset="0"/>
              </a:rPr>
              <a:t> </a:t>
            </a:r>
            <a:r>
              <a:rPr lang="en-GB" sz="1800" dirty="0" err="1" smtClean="0">
                <a:latin typeface="Arial" charset="0"/>
              </a:rPr>
              <a:t>za</a:t>
            </a:r>
            <a:r>
              <a:rPr lang="en-GB" sz="1800" dirty="0" smtClean="0">
                <a:latin typeface="Arial" charset="0"/>
              </a:rPr>
              <a:t> </a:t>
            </a:r>
            <a:r>
              <a:rPr lang="sl-SI" sz="1800" dirty="0" smtClean="0">
                <a:latin typeface="Arial" charset="0"/>
              </a:rPr>
              <a:t>članstvo </a:t>
            </a:r>
            <a:endParaRPr lang="sl-SI" sz="18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sl-SI" sz="1800" dirty="0">
                <a:latin typeface="Arial" charset="0"/>
              </a:rPr>
              <a:t>~ </a:t>
            </a:r>
            <a:r>
              <a:rPr lang="sl-SI" sz="1800" dirty="0">
                <a:solidFill>
                  <a:schemeClr val="tx2"/>
                </a:solidFill>
                <a:latin typeface="Arial" charset="0"/>
              </a:rPr>
              <a:t>3000</a:t>
            </a:r>
            <a:r>
              <a:rPr lang="sl-SI" sz="1800" dirty="0">
                <a:latin typeface="Arial" charset="0"/>
              </a:rPr>
              <a:t> zaposlenih</a:t>
            </a:r>
          </a:p>
          <a:p>
            <a:pPr>
              <a:lnSpc>
                <a:spcPct val="80000"/>
              </a:lnSpc>
            </a:pPr>
            <a:r>
              <a:rPr lang="sl-SI" sz="1800" dirty="0">
                <a:latin typeface="Arial" charset="0"/>
              </a:rPr>
              <a:t>~ </a:t>
            </a:r>
            <a:r>
              <a:rPr lang="en-GB" sz="1800" dirty="0" smtClean="0">
                <a:solidFill>
                  <a:schemeClr val="tx2"/>
                </a:solidFill>
                <a:latin typeface="Arial" charset="0"/>
              </a:rPr>
              <a:t>8000</a:t>
            </a:r>
            <a:r>
              <a:rPr lang="en-GB" sz="1800" dirty="0" smtClean="0">
                <a:latin typeface="Arial" charset="0"/>
              </a:rPr>
              <a:t> </a:t>
            </a:r>
            <a:r>
              <a:rPr lang="sl-SI" sz="1800" dirty="0">
                <a:latin typeface="Arial" charset="0"/>
              </a:rPr>
              <a:t>sodelujočih znanstvenikov iz</a:t>
            </a:r>
            <a:r>
              <a:rPr lang="en-GB" sz="1800" dirty="0">
                <a:latin typeface="Arial" charset="0"/>
              </a:rPr>
              <a:t> </a:t>
            </a:r>
            <a:r>
              <a:rPr lang="en-GB" sz="1800" dirty="0" smtClean="0">
                <a:solidFill>
                  <a:schemeClr val="tx2"/>
                </a:solidFill>
                <a:latin typeface="Arial" charset="0"/>
              </a:rPr>
              <a:t>580</a:t>
            </a:r>
            <a:r>
              <a:rPr lang="en-GB" sz="1800" dirty="0" smtClean="0">
                <a:latin typeface="Arial" charset="0"/>
              </a:rPr>
              <a:t> </a:t>
            </a:r>
            <a:r>
              <a:rPr lang="sl-SI" sz="1800" dirty="0">
                <a:latin typeface="Arial" charset="0"/>
              </a:rPr>
              <a:t>institucij </a:t>
            </a:r>
            <a:r>
              <a:rPr lang="sl-SI" sz="1800" dirty="0" smtClean="0">
                <a:latin typeface="Arial" charset="0"/>
              </a:rPr>
              <a:t>in</a:t>
            </a:r>
            <a:r>
              <a:rPr lang="en-GB" sz="1800" dirty="0" smtClean="0">
                <a:latin typeface="Arial" charset="0"/>
              </a:rPr>
              <a:t> </a:t>
            </a:r>
            <a:r>
              <a:rPr lang="en-GB" sz="1800" dirty="0" smtClean="0">
                <a:solidFill>
                  <a:schemeClr val="tx2"/>
                </a:solidFill>
                <a:latin typeface="Arial" charset="0"/>
              </a:rPr>
              <a:t>85</a:t>
            </a:r>
            <a:r>
              <a:rPr lang="en-GB" sz="1800" dirty="0" smtClean="0">
                <a:latin typeface="Arial" charset="0"/>
              </a:rPr>
              <a:t> </a:t>
            </a:r>
            <a:r>
              <a:rPr lang="sl-SI" sz="1800" dirty="0">
                <a:latin typeface="Arial" charset="0"/>
              </a:rPr>
              <a:t>držav, kar predstavlja </a:t>
            </a:r>
            <a:r>
              <a:rPr lang="sl-SI" sz="1800" dirty="0">
                <a:solidFill>
                  <a:schemeClr val="tx2"/>
                </a:solidFill>
                <a:latin typeface="Arial" charset="0"/>
              </a:rPr>
              <a:t>½</a:t>
            </a:r>
            <a:r>
              <a:rPr lang="sl-SI" sz="1800" dirty="0">
                <a:latin typeface="Arial" charset="0"/>
              </a:rPr>
              <a:t> populacije fizikov visokih energij</a:t>
            </a:r>
          </a:p>
          <a:p>
            <a:pPr>
              <a:lnSpc>
                <a:spcPct val="80000"/>
              </a:lnSpc>
            </a:pPr>
            <a:r>
              <a:rPr lang="sl-SI" sz="1800" dirty="0">
                <a:latin typeface="Arial" charset="0"/>
              </a:rPr>
              <a:t>Infrastruktura</a:t>
            </a:r>
          </a:p>
          <a:p>
            <a:pPr lvl="1">
              <a:lnSpc>
                <a:spcPct val="80000"/>
              </a:lnSpc>
            </a:pPr>
            <a:r>
              <a:rPr lang="sl-SI" sz="1800" dirty="0">
                <a:latin typeface="Arial" charset="0"/>
              </a:rPr>
              <a:t>Pospeševalniki</a:t>
            </a:r>
          </a:p>
          <a:p>
            <a:pPr lvl="1">
              <a:lnSpc>
                <a:spcPct val="80000"/>
              </a:lnSpc>
            </a:pPr>
            <a:r>
              <a:rPr lang="sl-SI" sz="1800" dirty="0">
                <a:latin typeface="Arial" charset="0"/>
              </a:rPr>
              <a:t>Detektorji</a:t>
            </a:r>
          </a:p>
          <a:p>
            <a:pPr>
              <a:lnSpc>
                <a:spcPct val="80000"/>
              </a:lnSpc>
            </a:pPr>
            <a:r>
              <a:rPr lang="sl-SI" sz="1800" dirty="0">
                <a:latin typeface="Arial" charset="0"/>
              </a:rPr>
              <a:t>Proračun 1 GCHF/leto</a:t>
            </a:r>
          </a:p>
        </p:txBody>
      </p:sp>
      <p:sp>
        <p:nvSpPr>
          <p:cNvPr id="295942" name="Oval 6"/>
          <p:cNvSpPr>
            <a:spLocks noChangeArrowheads="1"/>
          </p:cNvSpPr>
          <p:nvPr/>
        </p:nvSpPr>
        <p:spPr bwMode="auto">
          <a:xfrm>
            <a:off x="6934200" y="3733800"/>
            <a:ext cx="1676400" cy="4572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sl-SI"/>
          </a:p>
        </p:txBody>
      </p:sp>
      <p:pic>
        <p:nvPicPr>
          <p:cNvPr id="296004" name="Picture 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4114800"/>
            <a:ext cx="2819400" cy="120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96006" name="Picture 7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907280"/>
            <a:ext cx="1676400" cy="13411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96007" name="Picture 7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5318125"/>
            <a:ext cx="4419600" cy="936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96008" name="Picture 7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5029200"/>
            <a:ext cx="1143000" cy="120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96005" name="Picture 6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76400" y="5105400"/>
            <a:ext cx="1714500" cy="114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96009" name="Picture 7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4114800"/>
            <a:ext cx="1714500" cy="114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96010" name="Picture 74" descr="CERN50Logo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76800" y="1447800"/>
            <a:ext cx="1076325" cy="828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79F70E6D-997F-4ACD-87C7-E30262F691B1}" type="slidenum">
              <a:rPr lang="en-US"/>
              <a:pPr/>
              <a:t>6</a:t>
            </a:fld>
            <a:endParaRPr lang="en-US"/>
          </a:p>
        </p:txBody>
      </p:sp>
      <p:pic>
        <p:nvPicPr>
          <p:cNvPr id="299025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724400"/>
            <a:ext cx="2209800" cy="1435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CERN – pospeševalniki</a:t>
            </a:r>
            <a:endParaRPr lang="en-US"/>
          </a:p>
        </p:txBody>
      </p:sp>
      <p:sp>
        <p:nvSpPr>
          <p:cNvPr id="299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43434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sl-SI" sz="1400">
                <a:solidFill>
                  <a:schemeClr val="folHlink"/>
                </a:solidFill>
                <a:latin typeface="Arial" charset="0"/>
              </a:rPr>
              <a:t>Vedno večje energije – merimo jo v </a:t>
            </a:r>
            <a:r>
              <a:rPr lang="sl-SI" sz="1400">
                <a:solidFill>
                  <a:schemeClr val="tx1"/>
                </a:solidFill>
                <a:latin typeface="Arial" charset="0"/>
              </a:rPr>
              <a:t>eV</a:t>
            </a:r>
          </a:p>
          <a:p>
            <a:pPr lvl="1">
              <a:lnSpc>
                <a:spcPct val="80000"/>
              </a:lnSpc>
            </a:pPr>
            <a:r>
              <a:rPr lang="sl-SI" sz="1400">
                <a:latin typeface="Arial" charset="0"/>
              </a:rPr>
              <a:t>Osnovni naboj e</a:t>
            </a:r>
            <a:r>
              <a:rPr lang="sl-SI" sz="1400" baseline="-25000">
                <a:latin typeface="Arial" charset="0"/>
              </a:rPr>
              <a:t>0</a:t>
            </a:r>
            <a:r>
              <a:rPr lang="sl-SI" sz="1400">
                <a:latin typeface="Arial" charset="0"/>
              </a:rPr>
              <a:t> (e, p), pospešen na napetosti 1 V: TV cev 30000 eV – 30 keV</a:t>
            </a:r>
          </a:p>
          <a:p>
            <a:pPr lvl="1">
              <a:lnSpc>
                <a:spcPct val="80000"/>
              </a:lnSpc>
            </a:pPr>
            <a:r>
              <a:rPr lang="sl-SI" sz="1400">
                <a:latin typeface="Arial" charset="0"/>
              </a:rPr>
              <a:t>Večje energije</a:t>
            </a:r>
          </a:p>
          <a:p>
            <a:pPr lvl="2">
              <a:lnSpc>
                <a:spcPct val="80000"/>
              </a:lnSpc>
              <a:buClr>
                <a:srgbClr val="99FF66"/>
              </a:buClr>
              <a:buFont typeface="Wingdings" pitchFamily="2" charset="2"/>
              <a:buChar char="Ø"/>
            </a:pPr>
            <a:r>
              <a:rPr lang="sl-SI" sz="1200">
                <a:solidFill>
                  <a:schemeClr val="accent2"/>
                </a:solidFill>
                <a:latin typeface="Arial" charset="0"/>
              </a:rPr>
              <a:t>Večje napetosti – nekaj MV</a:t>
            </a:r>
          </a:p>
          <a:p>
            <a:pPr lvl="2">
              <a:lnSpc>
                <a:spcPct val="80000"/>
              </a:lnSpc>
              <a:buClr>
                <a:srgbClr val="99FF66"/>
              </a:buClr>
              <a:buFont typeface="Wingdings" pitchFamily="2" charset="2"/>
              <a:buChar char="Ø"/>
            </a:pPr>
            <a:r>
              <a:rPr lang="sl-SI" sz="1200">
                <a:solidFill>
                  <a:schemeClr val="accent2"/>
                </a:solidFill>
                <a:latin typeface="Arial" charset="0"/>
              </a:rPr>
              <a:t>Večkrat ista napetost – krožni pospeševalniki</a:t>
            </a:r>
          </a:p>
          <a:p>
            <a:pPr>
              <a:lnSpc>
                <a:spcPct val="80000"/>
              </a:lnSpc>
            </a:pPr>
            <a:r>
              <a:rPr lang="sl-SI" sz="1400">
                <a:solidFill>
                  <a:schemeClr val="folHlink"/>
                </a:solidFill>
                <a:latin typeface="Arial" charset="0"/>
              </a:rPr>
              <a:t>Sinhrociklotron - SC</a:t>
            </a:r>
          </a:p>
          <a:p>
            <a:pPr lvl="1">
              <a:lnSpc>
                <a:spcPct val="80000"/>
              </a:lnSpc>
            </a:pPr>
            <a:r>
              <a:rPr lang="sl-SI" sz="1400">
                <a:latin typeface="Arial" charset="0"/>
              </a:rPr>
              <a:t>1957 – 2000, </a:t>
            </a:r>
            <a:r>
              <a:rPr lang="el-GR" sz="1400">
                <a:latin typeface="Arial" charset="0"/>
              </a:rPr>
              <a:t>Φ</a:t>
            </a:r>
            <a:r>
              <a:rPr lang="sl-SI" sz="1400">
                <a:latin typeface="Arial" charset="0"/>
              </a:rPr>
              <a:t> = 6 m</a:t>
            </a:r>
            <a:endParaRPr lang="el-GR" sz="140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sl-SI" sz="1400">
                <a:latin typeface="Arial" charset="0"/>
              </a:rPr>
              <a:t>protoni 600 MeV</a:t>
            </a:r>
          </a:p>
          <a:p>
            <a:pPr>
              <a:lnSpc>
                <a:spcPct val="80000"/>
              </a:lnSpc>
            </a:pPr>
            <a:r>
              <a:rPr lang="sl-SI" sz="1400">
                <a:latin typeface="Arial" charset="0"/>
              </a:rPr>
              <a:t>Protonski sinhrotron – PS</a:t>
            </a:r>
          </a:p>
          <a:p>
            <a:pPr lvl="1">
              <a:lnSpc>
                <a:spcPct val="80000"/>
              </a:lnSpc>
            </a:pPr>
            <a:r>
              <a:rPr lang="sl-SI" sz="1400">
                <a:latin typeface="Arial" charset="0"/>
              </a:rPr>
              <a:t>1959, </a:t>
            </a:r>
            <a:r>
              <a:rPr lang="el-GR" sz="1400">
                <a:latin typeface="Arial" charset="0"/>
              </a:rPr>
              <a:t>Φ</a:t>
            </a:r>
            <a:r>
              <a:rPr lang="sl-SI" sz="1400">
                <a:latin typeface="Arial" charset="0"/>
              </a:rPr>
              <a:t> = 200 m</a:t>
            </a:r>
          </a:p>
          <a:p>
            <a:pPr lvl="1">
              <a:lnSpc>
                <a:spcPct val="80000"/>
              </a:lnSpc>
            </a:pPr>
            <a:r>
              <a:rPr lang="sl-SI" sz="1400">
                <a:latin typeface="Arial" charset="0"/>
              </a:rPr>
              <a:t>protoni 24 GeV</a:t>
            </a:r>
          </a:p>
          <a:p>
            <a:pPr>
              <a:lnSpc>
                <a:spcPct val="80000"/>
              </a:lnSpc>
            </a:pPr>
            <a:r>
              <a:rPr lang="sl-SI" sz="1400">
                <a:latin typeface="Arial" charset="0"/>
              </a:rPr>
              <a:t>Super protonski sinhrotron – SPS</a:t>
            </a:r>
          </a:p>
          <a:p>
            <a:pPr lvl="1">
              <a:lnSpc>
                <a:spcPct val="80000"/>
              </a:lnSpc>
            </a:pPr>
            <a:r>
              <a:rPr lang="sl-SI" sz="1400">
                <a:latin typeface="Arial" charset="0"/>
              </a:rPr>
              <a:t>1976, predor o = 7km</a:t>
            </a:r>
          </a:p>
          <a:p>
            <a:pPr lvl="1">
              <a:lnSpc>
                <a:spcPct val="80000"/>
              </a:lnSpc>
            </a:pPr>
            <a:r>
              <a:rPr lang="sl-SI" sz="1400">
                <a:latin typeface="Arial" charset="0"/>
              </a:rPr>
              <a:t>Protoni 450 GeV</a:t>
            </a:r>
          </a:p>
          <a:p>
            <a:pPr>
              <a:lnSpc>
                <a:spcPct val="80000"/>
              </a:lnSpc>
            </a:pPr>
            <a:r>
              <a:rPr lang="sl-SI" sz="1400">
                <a:latin typeface="Arial" charset="0"/>
              </a:rPr>
              <a:t>Trkalnik SppS</a:t>
            </a:r>
          </a:p>
          <a:p>
            <a:pPr lvl="1">
              <a:lnSpc>
                <a:spcPct val="80000"/>
              </a:lnSpc>
            </a:pPr>
            <a:r>
              <a:rPr lang="sl-SI" sz="1400">
                <a:latin typeface="Arial" charset="0"/>
              </a:rPr>
              <a:t>1981 -1985, v predoru SPS</a:t>
            </a:r>
          </a:p>
          <a:p>
            <a:pPr lvl="1">
              <a:lnSpc>
                <a:spcPct val="80000"/>
              </a:lnSpc>
            </a:pPr>
            <a:r>
              <a:rPr lang="sl-SI" sz="1400">
                <a:latin typeface="Arial" charset="0"/>
              </a:rPr>
              <a:t>Protoni in anti-protoni 540 </a:t>
            </a:r>
            <a:r>
              <a:rPr lang="sl-SI" sz="1400">
                <a:latin typeface="Times New Roman" pitchFamily="18" charset="0"/>
              </a:rPr>
              <a:t>→</a:t>
            </a:r>
            <a:r>
              <a:rPr lang="sl-SI" sz="1400">
                <a:latin typeface="Arial" charset="0"/>
              </a:rPr>
              <a:t> 630 GeV</a:t>
            </a:r>
          </a:p>
          <a:p>
            <a:pPr>
              <a:lnSpc>
                <a:spcPct val="80000"/>
              </a:lnSpc>
            </a:pPr>
            <a:r>
              <a:rPr lang="sl-SI" sz="1400">
                <a:latin typeface="Arial" charset="0"/>
              </a:rPr>
              <a:t>Trkalnik LEP</a:t>
            </a:r>
          </a:p>
          <a:p>
            <a:pPr lvl="1">
              <a:lnSpc>
                <a:spcPct val="80000"/>
              </a:lnSpc>
            </a:pPr>
            <a:r>
              <a:rPr lang="sl-SI" sz="1400">
                <a:latin typeface="Arial" charset="0"/>
              </a:rPr>
              <a:t>1989 – 2000, predor o = 27km</a:t>
            </a:r>
          </a:p>
          <a:p>
            <a:pPr lvl="1">
              <a:lnSpc>
                <a:spcPct val="80000"/>
              </a:lnSpc>
            </a:pPr>
            <a:r>
              <a:rPr lang="sl-SI" sz="1400">
                <a:latin typeface="Arial" charset="0"/>
              </a:rPr>
              <a:t>Elektroni in pozitroni 90 </a:t>
            </a:r>
            <a:r>
              <a:rPr lang="sl-SI" sz="1400">
                <a:latin typeface="Times New Roman" pitchFamily="18" charset="0"/>
              </a:rPr>
              <a:t>→</a:t>
            </a:r>
            <a:r>
              <a:rPr lang="sl-SI" sz="1400">
                <a:latin typeface="Arial" charset="0"/>
              </a:rPr>
              <a:t> 200 GeV</a:t>
            </a:r>
          </a:p>
          <a:p>
            <a:pPr>
              <a:lnSpc>
                <a:spcPct val="80000"/>
              </a:lnSpc>
            </a:pPr>
            <a:endParaRPr lang="sl-SI" sz="1400">
              <a:latin typeface="Arial" charset="0"/>
            </a:endParaRPr>
          </a:p>
        </p:txBody>
      </p:sp>
      <p:sp>
        <p:nvSpPr>
          <p:cNvPr id="299012" name="Oval 4"/>
          <p:cNvSpPr>
            <a:spLocks noChangeArrowheads="1"/>
          </p:cNvSpPr>
          <p:nvPr/>
        </p:nvSpPr>
        <p:spPr bwMode="auto">
          <a:xfrm>
            <a:off x="6934200" y="3733800"/>
            <a:ext cx="1676400" cy="4572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sl-SI"/>
          </a:p>
        </p:txBody>
      </p:sp>
      <p:pic>
        <p:nvPicPr>
          <p:cNvPr id="299021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838200"/>
            <a:ext cx="1571625" cy="1762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99023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3276600"/>
            <a:ext cx="2057400" cy="1335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99024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1447800"/>
            <a:ext cx="1571625" cy="1762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299029" name="Group 21"/>
          <p:cNvGrpSpPr>
            <a:grpSpLocks/>
          </p:cNvGrpSpPr>
          <p:nvPr/>
        </p:nvGrpSpPr>
        <p:grpSpPr bwMode="auto">
          <a:xfrm>
            <a:off x="6429375" y="2667000"/>
            <a:ext cx="2714625" cy="1762125"/>
            <a:chOff x="4050" y="1296"/>
            <a:chExt cx="1710" cy="1110"/>
          </a:xfrm>
        </p:grpSpPr>
        <p:pic>
          <p:nvPicPr>
            <p:cNvPr id="299026" name="Picture 1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50" y="1296"/>
              <a:ext cx="1710" cy="11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99027" name="Text Box 19"/>
            <p:cNvSpPr txBox="1">
              <a:spLocks noChangeArrowheads="1"/>
            </p:cNvSpPr>
            <p:nvPr/>
          </p:nvSpPr>
          <p:spPr bwMode="auto">
            <a:xfrm>
              <a:off x="4896" y="1920"/>
              <a:ext cx="391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sl-SI">
                  <a:solidFill>
                    <a:schemeClr val="folHlink"/>
                  </a:solidFill>
                  <a:latin typeface="Comic Sans MS" pitchFamily="66" charset="0"/>
                </a:rPr>
                <a:t>SPS</a:t>
              </a:r>
              <a:endParaRPr lang="en-GB">
                <a:solidFill>
                  <a:schemeClr val="folHlink"/>
                </a:solidFill>
                <a:latin typeface="Comic Sans MS" pitchFamily="66" charset="0"/>
              </a:endParaRPr>
            </a:p>
          </p:txBody>
        </p:sp>
        <p:sp>
          <p:nvSpPr>
            <p:cNvPr id="299028" name="Text Box 20"/>
            <p:cNvSpPr txBox="1">
              <a:spLocks noChangeArrowheads="1"/>
            </p:cNvSpPr>
            <p:nvPr/>
          </p:nvSpPr>
          <p:spPr bwMode="auto">
            <a:xfrm>
              <a:off x="4656" y="1584"/>
              <a:ext cx="36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sl-SI">
                  <a:solidFill>
                    <a:schemeClr val="folHlink"/>
                  </a:solidFill>
                  <a:latin typeface="Comic Sans MS" pitchFamily="66" charset="0"/>
                </a:rPr>
                <a:t>LEP</a:t>
              </a:r>
              <a:endParaRPr lang="en-GB">
                <a:solidFill>
                  <a:schemeClr val="folHlink"/>
                </a:solidFill>
                <a:latin typeface="Comic Sans MS" pitchFamily="66" charset="0"/>
              </a:endParaRPr>
            </a:p>
          </p:txBody>
        </p:sp>
      </p:grpSp>
      <p:sp>
        <p:nvSpPr>
          <p:cNvPr id="299038" name="Text Box 30"/>
          <p:cNvSpPr txBox="1">
            <a:spLocks noChangeArrowheads="1"/>
          </p:cNvSpPr>
          <p:nvPr/>
        </p:nvSpPr>
        <p:spPr bwMode="auto">
          <a:xfrm>
            <a:off x="7772400" y="2057400"/>
            <a:ext cx="48101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l-SI">
                <a:solidFill>
                  <a:schemeClr val="folHlink"/>
                </a:solidFill>
                <a:latin typeface="Comic Sans MS" pitchFamily="66" charset="0"/>
              </a:rPr>
              <a:t>SC</a:t>
            </a:r>
            <a:endParaRPr lang="en-GB">
              <a:solidFill>
                <a:schemeClr val="folHlink"/>
              </a:solidFill>
              <a:latin typeface="Comic Sans MS" pitchFamily="66" charset="0"/>
            </a:endParaRPr>
          </a:p>
        </p:txBody>
      </p:sp>
      <p:sp>
        <p:nvSpPr>
          <p:cNvPr id="299039" name="Text Box 31"/>
          <p:cNvSpPr txBox="1">
            <a:spLocks noChangeArrowheads="1"/>
          </p:cNvSpPr>
          <p:nvPr/>
        </p:nvSpPr>
        <p:spPr bwMode="auto">
          <a:xfrm>
            <a:off x="5638800" y="2819400"/>
            <a:ext cx="46196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l-SI">
                <a:solidFill>
                  <a:schemeClr val="folHlink"/>
                </a:solidFill>
                <a:latin typeface="Comic Sans MS" pitchFamily="66" charset="0"/>
              </a:rPr>
              <a:t>PS</a:t>
            </a:r>
            <a:endParaRPr lang="en-GB">
              <a:solidFill>
                <a:schemeClr val="folHlink"/>
              </a:solidFill>
              <a:latin typeface="Comic Sans MS" pitchFamily="66" charset="0"/>
            </a:endParaRPr>
          </a:p>
        </p:txBody>
      </p:sp>
      <p:sp>
        <p:nvSpPr>
          <p:cNvPr id="299040" name="Text Box 32"/>
          <p:cNvSpPr txBox="1">
            <a:spLocks noChangeArrowheads="1"/>
          </p:cNvSpPr>
          <p:nvPr/>
        </p:nvSpPr>
        <p:spPr bwMode="auto">
          <a:xfrm>
            <a:off x="5791200" y="4191000"/>
            <a:ext cx="62071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l-SI">
                <a:solidFill>
                  <a:schemeClr val="folHlink"/>
                </a:solidFill>
                <a:latin typeface="Comic Sans MS" pitchFamily="66" charset="0"/>
              </a:rPr>
              <a:t>SPS</a:t>
            </a:r>
            <a:endParaRPr lang="en-GB">
              <a:solidFill>
                <a:schemeClr val="folHlink"/>
              </a:solidFill>
              <a:latin typeface="Comic Sans MS" pitchFamily="66" charset="0"/>
            </a:endParaRPr>
          </a:p>
        </p:txBody>
      </p:sp>
      <p:sp>
        <p:nvSpPr>
          <p:cNvPr id="299041" name="Text Box 33"/>
          <p:cNvSpPr txBox="1">
            <a:spLocks noChangeArrowheads="1"/>
          </p:cNvSpPr>
          <p:nvPr/>
        </p:nvSpPr>
        <p:spPr bwMode="auto">
          <a:xfrm>
            <a:off x="8572500" y="5791200"/>
            <a:ext cx="571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l-SI">
                <a:solidFill>
                  <a:schemeClr val="folHlink"/>
                </a:solidFill>
                <a:latin typeface="Comic Sans MS" pitchFamily="66" charset="0"/>
              </a:rPr>
              <a:t>LEP</a:t>
            </a:r>
            <a:endParaRPr lang="en-GB">
              <a:solidFill>
                <a:schemeClr val="folHlink"/>
              </a:solidFill>
              <a:latin typeface="Comic Sans MS" pitchFamily="66" charset="0"/>
            </a:endParaRPr>
          </a:p>
        </p:txBody>
      </p:sp>
      <p:pic>
        <p:nvPicPr>
          <p:cNvPr id="299042" name="Picture 3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76800" y="4953000"/>
            <a:ext cx="1981200" cy="1293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99043" name="Text Box 35"/>
          <p:cNvSpPr txBox="1">
            <a:spLocks noChangeArrowheads="1"/>
          </p:cNvSpPr>
          <p:nvPr/>
        </p:nvSpPr>
        <p:spPr bwMode="auto">
          <a:xfrm>
            <a:off x="6248400" y="5867400"/>
            <a:ext cx="571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l-SI">
                <a:solidFill>
                  <a:schemeClr val="folHlink"/>
                </a:solidFill>
                <a:latin typeface="Comic Sans MS" pitchFamily="66" charset="0"/>
              </a:rPr>
              <a:t>LEP</a:t>
            </a:r>
            <a:endParaRPr lang="en-GB">
              <a:solidFill>
                <a:schemeClr val="folHlink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4E238BDC-281F-4256-A2D1-3350658CD97A}" type="slidenum">
              <a:rPr lang="en-US"/>
              <a:pPr/>
              <a:t>7</a:t>
            </a:fld>
            <a:endParaRPr lang="en-US"/>
          </a:p>
        </p:txBody>
      </p:sp>
      <p:pic>
        <p:nvPicPr>
          <p:cNvPr id="303124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524000"/>
            <a:ext cx="3657600" cy="2474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031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Zakaj pospeševalniki</a:t>
            </a:r>
            <a:r>
              <a:rPr lang="en-US"/>
              <a:t> ?</a:t>
            </a:r>
          </a:p>
        </p:txBody>
      </p:sp>
      <p:sp>
        <p:nvSpPr>
          <p:cNvPr id="30310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9530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l-SI" sz="2000">
                <a:solidFill>
                  <a:schemeClr val="folHlink"/>
                </a:solidFill>
                <a:latin typeface="Arial" charset="0"/>
              </a:rPr>
              <a:t>Zaznavanje objektov v Naravi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Wingdings" pitchFamily="2" charset="2"/>
              <a:buChar char="Ø"/>
            </a:pPr>
            <a:r>
              <a:rPr lang="sl-SI" sz="2000">
                <a:solidFill>
                  <a:srgbClr val="00CC00"/>
                </a:solidFill>
                <a:latin typeface="Arial" charset="0"/>
              </a:rPr>
              <a:t>Detekcija valovanja, ki ga objekt zmoti </a:t>
            </a:r>
          </a:p>
          <a:p>
            <a:pPr>
              <a:lnSpc>
                <a:spcPct val="90000"/>
              </a:lnSpc>
            </a:pPr>
            <a:r>
              <a:rPr lang="sl-SI" sz="2000">
                <a:solidFill>
                  <a:schemeClr val="folHlink"/>
                </a:solidFill>
                <a:latin typeface="Arial" charset="0"/>
              </a:rPr>
              <a:t>Uklon – valovanje ne zazna objekta, ki je mnogo manjši od valovne dolžine</a:t>
            </a:r>
          </a:p>
          <a:p>
            <a:pPr lvl="1">
              <a:lnSpc>
                <a:spcPct val="90000"/>
              </a:lnSpc>
            </a:pPr>
            <a:r>
              <a:rPr lang="sl-SI" sz="2000">
                <a:latin typeface="Arial" charset="0"/>
              </a:rPr>
              <a:t>Vidna svetloba</a:t>
            </a:r>
            <a:r>
              <a:rPr lang="en-US" sz="2000">
                <a:latin typeface="Arial" charset="0"/>
              </a:rPr>
              <a:t>:</a:t>
            </a:r>
            <a:r>
              <a:rPr lang="sl-SI" sz="2000">
                <a:latin typeface="Arial" charset="0"/>
              </a:rPr>
              <a:t> 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~ 0.5 </a:t>
            </a:r>
            <a:r>
              <a:rPr lang="el-GR" sz="2000">
                <a:solidFill>
                  <a:schemeClr val="tx1"/>
                </a:solidFill>
                <a:latin typeface="Arial" charset="0"/>
              </a:rPr>
              <a:t>μ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m</a:t>
            </a:r>
          </a:p>
          <a:p>
            <a:pPr lvl="1">
              <a:lnSpc>
                <a:spcPct val="90000"/>
              </a:lnSpc>
            </a:pPr>
            <a:r>
              <a:rPr lang="en-US" sz="2000">
                <a:latin typeface="Arial" charset="0"/>
              </a:rPr>
              <a:t>Rentgenska svetloba: 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~ 0.1 nm</a:t>
            </a:r>
            <a:endParaRPr lang="el-GR" sz="2000">
              <a:solidFill>
                <a:schemeClr val="tx1"/>
              </a:solidFill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folHlink"/>
                </a:solidFill>
                <a:latin typeface="Arial" charset="0"/>
              </a:rPr>
              <a:t>Valovna narava delcev: De Broglie</a:t>
            </a:r>
            <a:endParaRPr lang="sl-SI" sz="2000">
              <a:solidFill>
                <a:schemeClr val="folHlink"/>
              </a:solidFill>
              <a:latin typeface="Arial" charset="0"/>
            </a:endParaRPr>
          </a:p>
          <a:p>
            <a:pPr lvl="1">
              <a:lnSpc>
                <a:spcPct val="90000"/>
              </a:lnSpc>
              <a:buClr>
                <a:srgbClr val="FFCCCC"/>
              </a:buClr>
            </a:pPr>
            <a:r>
              <a:rPr lang="el-GR" sz="2000">
                <a:solidFill>
                  <a:schemeClr val="tx1"/>
                </a:solidFill>
                <a:latin typeface="Arial" charset="0"/>
              </a:rPr>
              <a:t>λ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 = h/P ~ hc/E</a:t>
            </a:r>
            <a:r>
              <a:rPr lang="en-US" sz="2000">
                <a:latin typeface="Arial" charset="0"/>
              </a:rPr>
              <a:t> (E»mc</a:t>
            </a:r>
            <a:r>
              <a:rPr lang="en-US" sz="2000" baseline="30000">
                <a:latin typeface="Arial" charset="0"/>
              </a:rPr>
              <a:t>2</a:t>
            </a:r>
            <a:r>
              <a:rPr lang="en-US" sz="2000">
                <a:latin typeface="Arial" charset="0"/>
              </a:rPr>
              <a:t>)</a:t>
            </a:r>
            <a:endParaRPr lang="el-GR" sz="2000" baseline="30000">
              <a:latin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sz="2000">
                <a:latin typeface="Arial" charset="0"/>
              </a:rPr>
              <a:t>LEP: e</a:t>
            </a:r>
            <a:r>
              <a:rPr lang="en-US" sz="2000" baseline="30000">
                <a:latin typeface="Arial" charset="0"/>
              </a:rPr>
              <a:t>±</a:t>
            </a:r>
            <a:r>
              <a:rPr lang="en-US" sz="2000">
                <a:latin typeface="Arial" charset="0"/>
              </a:rPr>
              <a:t>, E=100 GeV </a:t>
            </a:r>
            <a:r>
              <a:rPr lang="en-US" sz="2000">
                <a:latin typeface="Times New Roman" pitchFamily="18" charset="0"/>
              </a:rPr>
              <a:t>→</a:t>
            </a:r>
            <a:r>
              <a:rPr lang="en-US" sz="2000">
                <a:latin typeface="Arial" charset="0"/>
              </a:rPr>
              <a:t> </a:t>
            </a:r>
            <a:r>
              <a:rPr lang="el-GR" sz="2000">
                <a:solidFill>
                  <a:schemeClr val="tx1"/>
                </a:solidFill>
                <a:latin typeface="Arial" charset="0"/>
              </a:rPr>
              <a:t>λ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 ~ 10</a:t>
            </a:r>
            <a:r>
              <a:rPr lang="en-US" sz="2000" baseline="30000">
                <a:solidFill>
                  <a:schemeClr val="tx1"/>
                </a:solidFill>
                <a:latin typeface="Arial" charset="0"/>
              </a:rPr>
              <a:t>-17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m</a:t>
            </a:r>
            <a:r>
              <a:rPr lang="en-US" sz="2000">
                <a:latin typeface="Arial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folHlink"/>
                </a:solidFill>
                <a:latin typeface="Arial" charset="0"/>
              </a:rPr>
              <a:t>Odkritje novih </a:t>
            </a:r>
            <a:r>
              <a:rPr lang="sl-SI" sz="2000">
                <a:solidFill>
                  <a:schemeClr val="folHlink"/>
                </a:solidFill>
                <a:latin typeface="Arial" charset="0"/>
              </a:rPr>
              <a:t>delcev</a:t>
            </a:r>
          </a:p>
          <a:p>
            <a:pPr lvl="1">
              <a:lnSpc>
                <a:spcPct val="90000"/>
              </a:lnSpc>
            </a:pPr>
            <a:r>
              <a:rPr lang="sl-SI" sz="2000">
                <a:latin typeface="Arial" charset="0"/>
              </a:rPr>
              <a:t>Einstein</a:t>
            </a:r>
            <a:r>
              <a:rPr lang="en-US" sz="2000">
                <a:latin typeface="Arial" charset="0"/>
              </a:rPr>
              <a:t>: 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E = mc</a:t>
            </a:r>
            <a:r>
              <a:rPr lang="en-US" sz="2000" baseline="30000">
                <a:solidFill>
                  <a:schemeClr val="tx1"/>
                </a:solidFill>
                <a:latin typeface="Arial" charset="0"/>
              </a:rPr>
              <a:t>2</a:t>
            </a:r>
          </a:p>
          <a:p>
            <a:pPr lvl="2">
              <a:lnSpc>
                <a:spcPct val="90000"/>
              </a:lnSpc>
            </a:pPr>
            <a:r>
              <a:rPr lang="en-US" sz="1800">
                <a:solidFill>
                  <a:schemeClr val="tx1"/>
                </a:solidFill>
                <a:latin typeface="Arial" charset="0"/>
              </a:rPr>
              <a:t>Delec v tar</a:t>
            </a:r>
            <a:r>
              <a:rPr lang="sl-SI" sz="1800">
                <a:solidFill>
                  <a:schemeClr val="tx1"/>
                </a:solidFill>
                <a:latin typeface="Arial" charset="0"/>
              </a:rPr>
              <a:t>čo</a:t>
            </a:r>
            <a:r>
              <a:rPr lang="en-US" sz="1800">
                <a:solidFill>
                  <a:schemeClr val="tx1"/>
                </a:solidFill>
                <a:latin typeface="Arial" charset="0"/>
              </a:rPr>
              <a:t>:</a:t>
            </a:r>
            <a:r>
              <a:rPr lang="sl-SI" sz="180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sz="1800">
                <a:solidFill>
                  <a:srgbClr val="FF3300"/>
                </a:solidFill>
                <a:latin typeface="Arial" charset="0"/>
              </a:rPr>
              <a:t>E</a:t>
            </a:r>
            <a:r>
              <a:rPr lang="en-US" sz="1800">
                <a:solidFill>
                  <a:srgbClr val="FF3300"/>
                </a:solidFill>
                <a:latin typeface="Arial" charset="0"/>
              </a:rPr>
              <a:t>~√(2m</a:t>
            </a:r>
            <a:r>
              <a:rPr lang="en-US" sz="1800" baseline="-25000">
                <a:solidFill>
                  <a:srgbClr val="FF3300"/>
                </a:solidFill>
                <a:latin typeface="Arial" charset="0"/>
              </a:rPr>
              <a:t>t</a:t>
            </a:r>
            <a:r>
              <a:rPr lang="en-US" sz="1800">
                <a:solidFill>
                  <a:srgbClr val="FF3300"/>
                </a:solidFill>
                <a:latin typeface="Arial" charset="0"/>
              </a:rPr>
              <a:t>c</a:t>
            </a:r>
            <a:r>
              <a:rPr lang="en-US" sz="1800" baseline="30000">
                <a:solidFill>
                  <a:srgbClr val="FF3300"/>
                </a:solidFill>
                <a:latin typeface="Arial" charset="0"/>
              </a:rPr>
              <a:t>2</a:t>
            </a:r>
            <a:r>
              <a:rPr lang="en-US" sz="1800">
                <a:solidFill>
                  <a:srgbClr val="FF3300"/>
                </a:solidFill>
                <a:latin typeface="Arial" charset="0"/>
              </a:rPr>
              <a:t>E</a:t>
            </a:r>
            <a:r>
              <a:rPr lang="en-US" sz="1800" baseline="-25000">
                <a:solidFill>
                  <a:srgbClr val="FF3300"/>
                </a:solidFill>
                <a:latin typeface="Arial" charset="0"/>
              </a:rPr>
              <a:t>p</a:t>
            </a:r>
            <a:r>
              <a:rPr lang="en-US" sz="1800">
                <a:solidFill>
                  <a:srgbClr val="FF3300"/>
                </a:solidFill>
                <a:latin typeface="Arial" charset="0"/>
              </a:rPr>
              <a:t>)</a:t>
            </a:r>
          </a:p>
          <a:p>
            <a:pPr lvl="2">
              <a:lnSpc>
                <a:spcPct val="90000"/>
              </a:lnSpc>
            </a:pPr>
            <a:r>
              <a:rPr lang="en-US" sz="1800">
                <a:solidFill>
                  <a:schemeClr val="tx1"/>
                </a:solidFill>
                <a:latin typeface="Arial" charset="0"/>
              </a:rPr>
              <a:t>Trkalnik: </a:t>
            </a:r>
            <a:r>
              <a:rPr lang="en-US" sz="1800">
                <a:solidFill>
                  <a:srgbClr val="00CC00"/>
                </a:solidFill>
                <a:latin typeface="Arial" charset="0"/>
              </a:rPr>
              <a:t>E~2E</a:t>
            </a:r>
            <a:r>
              <a:rPr lang="en-US" sz="1800" baseline="-25000">
                <a:solidFill>
                  <a:srgbClr val="00CC00"/>
                </a:solidFill>
                <a:latin typeface="Arial" charset="0"/>
              </a:rPr>
              <a:t>p</a:t>
            </a:r>
            <a:endParaRPr lang="en-US" sz="1800">
              <a:solidFill>
                <a:srgbClr val="00CC00"/>
              </a:solidFill>
              <a:latin typeface="Arial" charset="0"/>
            </a:endParaRPr>
          </a:p>
        </p:txBody>
      </p:sp>
      <p:sp>
        <p:nvSpPr>
          <p:cNvPr id="303126" name="Rectangle 22"/>
          <p:cNvSpPr>
            <a:spLocks noChangeArrowheads="1"/>
          </p:cNvSpPr>
          <p:nvPr/>
        </p:nvSpPr>
        <p:spPr bwMode="auto">
          <a:xfrm>
            <a:off x="7696200" y="1524000"/>
            <a:ext cx="1447800" cy="114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l-SI"/>
          </a:p>
        </p:txBody>
      </p:sp>
      <p:sp>
        <p:nvSpPr>
          <p:cNvPr id="303127" name="Rectangle 23"/>
          <p:cNvSpPr>
            <a:spLocks noChangeArrowheads="1"/>
          </p:cNvSpPr>
          <p:nvPr/>
        </p:nvSpPr>
        <p:spPr bwMode="auto">
          <a:xfrm>
            <a:off x="7924800" y="1524000"/>
            <a:ext cx="1219200" cy="914400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l-SI"/>
          </a:p>
        </p:txBody>
      </p:sp>
      <p:pic>
        <p:nvPicPr>
          <p:cNvPr id="303128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5334000"/>
            <a:ext cx="1647825" cy="714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03129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7100" y="5334000"/>
            <a:ext cx="1866900" cy="742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303130" name="Group 26"/>
          <p:cNvGrpSpPr>
            <a:grpSpLocks/>
          </p:cNvGrpSpPr>
          <p:nvPr/>
        </p:nvGrpSpPr>
        <p:grpSpPr bwMode="auto">
          <a:xfrm>
            <a:off x="5410200" y="4267200"/>
            <a:ext cx="3733800" cy="990600"/>
            <a:chOff x="87" y="576"/>
            <a:chExt cx="5577" cy="1200"/>
          </a:xfrm>
        </p:grpSpPr>
        <p:pic>
          <p:nvPicPr>
            <p:cNvPr id="303131" name="Picture 2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7" y="576"/>
              <a:ext cx="5577" cy="1200"/>
            </a:xfrm>
            <a:prstGeom prst="rect">
              <a:avLst/>
            </a:prstGeom>
            <a:noFill/>
          </p:spPr>
        </p:pic>
        <p:sp>
          <p:nvSpPr>
            <p:cNvPr id="303132" name="Text Box 28"/>
            <p:cNvSpPr txBox="1">
              <a:spLocks noChangeArrowheads="1"/>
            </p:cNvSpPr>
            <p:nvPr/>
          </p:nvSpPr>
          <p:spPr bwMode="auto">
            <a:xfrm>
              <a:off x="4822" y="764"/>
              <a:ext cx="600" cy="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GB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</a:rPr>
                <a:t>u</a:t>
              </a:r>
            </a:p>
          </p:txBody>
        </p:sp>
        <p:sp>
          <p:nvSpPr>
            <p:cNvPr id="303133" name="Text Box 29"/>
            <p:cNvSpPr txBox="1">
              <a:spLocks noChangeArrowheads="1"/>
            </p:cNvSpPr>
            <p:nvPr/>
          </p:nvSpPr>
          <p:spPr bwMode="auto">
            <a:xfrm>
              <a:off x="5029" y="1153"/>
              <a:ext cx="599" cy="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GB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</a:rPr>
                <a:t>u</a:t>
              </a:r>
            </a:p>
          </p:txBody>
        </p:sp>
        <p:sp>
          <p:nvSpPr>
            <p:cNvPr id="303134" name="Text Box 30"/>
            <p:cNvSpPr txBox="1">
              <a:spLocks noChangeArrowheads="1"/>
            </p:cNvSpPr>
            <p:nvPr/>
          </p:nvSpPr>
          <p:spPr bwMode="auto">
            <a:xfrm>
              <a:off x="4595" y="1153"/>
              <a:ext cx="592" cy="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GB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</a:rPr>
                <a:t>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C6AAA033-4F6D-4493-9591-0DA3FE63988A}" type="slidenum">
              <a:rPr lang="en-US"/>
              <a:pPr/>
              <a:t>8</a:t>
            </a:fld>
            <a:endParaRPr lang="en-US"/>
          </a:p>
        </p:txBody>
      </p:sp>
      <p:pic>
        <p:nvPicPr>
          <p:cNvPr id="301075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886200"/>
            <a:ext cx="2009775" cy="2057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010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CERN – detektorji</a:t>
            </a:r>
            <a:endParaRPr lang="en-US"/>
          </a:p>
        </p:txBody>
      </p:sp>
      <p:sp>
        <p:nvSpPr>
          <p:cNvPr id="30106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00200"/>
            <a:ext cx="5715000" cy="2057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chemeClr val="folHlink"/>
                </a:solidFill>
                <a:latin typeface="Arial" charset="0"/>
              </a:rPr>
              <a:t>Te</a:t>
            </a:r>
            <a:r>
              <a:rPr lang="sl-SI" sz="1600">
                <a:solidFill>
                  <a:schemeClr val="folHlink"/>
                </a:solidFill>
                <a:latin typeface="Arial" charset="0"/>
              </a:rPr>
              <a:t>žava v eksperimentalni fiziki delcev</a:t>
            </a:r>
          </a:p>
          <a:p>
            <a:pPr lvl="1">
              <a:lnSpc>
                <a:spcPct val="90000"/>
              </a:lnSpc>
            </a:pPr>
            <a:r>
              <a:rPr lang="sl-SI" sz="1600">
                <a:latin typeface="Arial" charset="0"/>
              </a:rPr>
              <a:t>Večina pojavov </a:t>
            </a:r>
            <a:r>
              <a:rPr lang="en-US" sz="1600">
                <a:latin typeface="Arial" charset="0"/>
              </a:rPr>
              <a:t>silno </a:t>
            </a:r>
            <a:r>
              <a:rPr lang="sl-SI" sz="1600">
                <a:latin typeface="Arial" charset="0"/>
              </a:rPr>
              <a:t>kratkotrajnih</a:t>
            </a:r>
          </a:p>
          <a:p>
            <a:pPr lvl="1">
              <a:lnSpc>
                <a:spcPct val="90000"/>
              </a:lnSpc>
            </a:pPr>
            <a:r>
              <a:rPr lang="sl-SI" sz="1600">
                <a:latin typeface="Arial" charset="0"/>
              </a:rPr>
              <a:t>Npr. bozon </a:t>
            </a:r>
            <a:r>
              <a:rPr lang="sl-SI" sz="1600">
                <a:solidFill>
                  <a:schemeClr val="tx1"/>
                </a:solidFill>
                <a:latin typeface="Arial" charset="0"/>
              </a:rPr>
              <a:t>Z</a:t>
            </a:r>
            <a:r>
              <a:rPr lang="sl-SI" sz="1600" baseline="30000">
                <a:solidFill>
                  <a:schemeClr val="tx1"/>
                </a:solidFill>
                <a:latin typeface="Arial" charset="0"/>
              </a:rPr>
              <a:t>0</a:t>
            </a:r>
            <a:r>
              <a:rPr lang="sl-SI" sz="1600">
                <a:latin typeface="Arial" charset="0"/>
              </a:rPr>
              <a:t> z </a:t>
            </a:r>
            <a:r>
              <a:rPr lang="sl-SI" sz="1600">
                <a:solidFill>
                  <a:schemeClr val="tx1"/>
                </a:solidFill>
                <a:latin typeface="Arial" charset="0"/>
              </a:rPr>
              <a:t>m</a:t>
            </a:r>
            <a:r>
              <a:rPr lang="sl-SI" sz="1600" baseline="-25000">
                <a:solidFill>
                  <a:schemeClr val="tx1"/>
                </a:solidFill>
                <a:latin typeface="Arial" charset="0"/>
              </a:rPr>
              <a:t>Z</a:t>
            </a:r>
            <a:r>
              <a:rPr lang="sl-SI" sz="1000" baseline="30000">
                <a:solidFill>
                  <a:schemeClr val="tx1"/>
                </a:solidFill>
                <a:latin typeface="Arial" charset="0"/>
              </a:rPr>
              <a:t>0</a:t>
            </a:r>
            <a:r>
              <a:rPr lang="en-US" sz="1600">
                <a:solidFill>
                  <a:schemeClr val="tx1"/>
                </a:solidFill>
                <a:latin typeface="Arial" charset="0"/>
              </a:rPr>
              <a:t>c</a:t>
            </a:r>
            <a:r>
              <a:rPr lang="en-US" sz="1600" baseline="30000">
                <a:solidFill>
                  <a:schemeClr val="tx1"/>
                </a:solidFill>
                <a:latin typeface="Arial" charset="0"/>
              </a:rPr>
              <a:t>2</a:t>
            </a:r>
            <a:r>
              <a:rPr lang="en-US" sz="1600">
                <a:solidFill>
                  <a:schemeClr val="tx1"/>
                </a:solidFill>
                <a:latin typeface="Arial" charset="0"/>
              </a:rPr>
              <a:t>~ 90 GeV</a:t>
            </a:r>
            <a:r>
              <a:rPr lang="sl-SI" sz="1600">
                <a:latin typeface="Arial" charset="0"/>
              </a:rPr>
              <a:t> živi </a:t>
            </a:r>
            <a:r>
              <a:rPr lang="en-US" sz="1600">
                <a:latin typeface="Arial" charset="0"/>
              </a:rPr>
              <a:t>manj kot </a:t>
            </a:r>
            <a:r>
              <a:rPr lang="en-US" sz="1600">
                <a:solidFill>
                  <a:schemeClr val="tx1"/>
                </a:solidFill>
                <a:latin typeface="Arial" charset="0"/>
              </a:rPr>
              <a:t>10</a:t>
            </a:r>
            <a:r>
              <a:rPr lang="en-US" sz="1600" baseline="30000">
                <a:solidFill>
                  <a:schemeClr val="tx1"/>
                </a:solidFill>
                <a:latin typeface="Arial" charset="0"/>
              </a:rPr>
              <a:t>-24</a:t>
            </a:r>
            <a:r>
              <a:rPr lang="en-US" sz="1600">
                <a:solidFill>
                  <a:schemeClr val="tx1"/>
                </a:solidFill>
                <a:latin typeface="Arial" charset="0"/>
              </a:rPr>
              <a:t> s</a:t>
            </a:r>
            <a:r>
              <a:rPr lang="sl-SI" sz="1600">
                <a:latin typeface="Arial" charset="0"/>
              </a:rPr>
              <a:t>, nakar razpade v lažje delce</a:t>
            </a:r>
            <a:endParaRPr lang="el-GR" sz="1600" baseline="30000">
              <a:latin typeface="Arial" charset="0"/>
            </a:endParaRPr>
          </a:p>
          <a:p>
            <a:pPr lvl="1">
              <a:lnSpc>
                <a:spcPct val="90000"/>
              </a:lnSpc>
            </a:pPr>
            <a:r>
              <a:rPr lang="sl-SI" sz="1600">
                <a:latin typeface="Arial" charset="0"/>
              </a:rPr>
              <a:t>Neposredno lahko z</a:t>
            </a:r>
            <a:r>
              <a:rPr lang="en-US" sz="1600">
                <a:latin typeface="Arial" charset="0"/>
              </a:rPr>
              <a:t>aznamo le relativno dolgo</a:t>
            </a:r>
            <a:r>
              <a:rPr lang="sl-SI" sz="1600">
                <a:latin typeface="Arial" charset="0"/>
              </a:rPr>
              <a:t>žive delce, tipično z življenjskim časom nad </a:t>
            </a:r>
            <a:r>
              <a:rPr lang="en-US" sz="1600">
                <a:latin typeface="Arial" charset="0"/>
              </a:rPr>
              <a:t>10</a:t>
            </a:r>
            <a:r>
              <a:rPr lang="en-US" sz="1600" baseline="30000">
                <a:latin typeface="Arial" charset="0"/>
              </a:rPr>
              <a:t>-12</a:t>
            </a:r>
            <a:r>
              <a:rPr lang="en-US" sz="1600">
                <a:latin typeface="Arial" charset="0"/>
              </a:rPr>
              <a:t> s</a:t>
            </a:r>
            <a:endParaRPr lang="sl-SI" sz="1600">
              <a:latin typeface="Arial" charset="0"/>
            </a:endParaRPr>
          </a:p>
          <a:p>
            <a:pPr lvl="1">
              <a:lnSpc>
                <a:spcPct val="90000"/>
              </a:lnSpc>
            </a:pPr>
            <a:r>
              <a:rPr lang="sl-SI" sz="1600">
                <a:latin typeface="Arial" charset="0"/>
              </a:rPr>
              <a:t>Pri ostalih sklepamo na obstoj prvotnega delca iz meritve razpadnih produktov</a:t>
            </a:r>
          </a:p>
        </p:txBody>
      </p:sp>
      <p:sp>
        <p:nvSpPr>
          <p:cNvPr id="301061" name="Oval 5"/>
          <p:cNvSpPr>
            <a:spLocks noChangeArrowheads="1"/>
          </p:cNvSpPr>
          <p:nvPr/>
        </p:nvSpPr>
        <p:spPr bwMode="auto">
          <a:xfrm>
            <a:off x="6934200" y="3733800"/>
            <a:ext cx="1676400" cy="4572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sl-SI"/>
          </a:p>
        </p:txBody>
      </p:sp>
      <p:sp>
        <p:nvSpPr>
          <p:cNvPr id="301073" name="Text Box 17"/>
          <p:cNvSpPr txBox="1">
            <a:spLocks noChangeArrowheads="1"/>
          </p:cNvSpPr>
          <p:nvPr/>
        </p:nvSpPr>
        <p:spPr bwMode="auto">
          <a:xfrm>
            <a:off x="6019800" y="5486400"/>
            <a:ext cx="75406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sl-SI">
                <a:solidFill>
                  <a:schemeClr val="folHlink"/>
                </a:solidFill>
                <a:latin typeface="Comic Sans MS" pitchFamily="66" charset="0"/>
              </a:rPr>
              <a:t>BEBC</a:t>
            </a:r>
            <a:endParaRPr lang="en-GB">
              <a:solidFill>
                <a:schemeClr val="folHlink"/>
              </a:solidFill>
              <a:latin typeface="Comic Sans MS" pitchFamily="66" charset="0"/>
            </a:endParaRPr>
          </a:p>
        </p:txBody>
      </p:sp>
      <p:pic>
        <p:nvPicPr>
          <p:cNvPr id="301074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962400"/>
            <a:ext cx="2209800" cy="1801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01076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1524000"/>
            <a:ext cx="2057400" cy="209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01077" name="Rectangle 21"/>
          <p:cNvSpPr>
            <a:spLocks noChangeArrowheads="1"/>
          </p:cNvSpPr>
          <p:nvPr/>
        </p:nvSpPr>
        <p:spPr bwMode="auto">
          <a:xfrm>
            <a:off x="152400" y="3352800"/>
            <a:ext cx="4800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lnSpc>
                <a:spcPct val="90000"/>
              </a:lnSpc>
              <a:buFontTx/>
              <a:buChar char="•"/>
            </a:pPr>
            <a:endParaRPr lang="sl-SI" sz="1600">
              <a:solidFill>
                <a:srgbClr val="FFFF00"/>
              </a:solidFill>
            </a:endParaRPr>
          </a:p>
          <a:p>
            <a:pPr marL="342900" indent="-342900" algn="l">
              <a:lnSpc>
                <a:spcPct val="90000"/>
              </a:lnSpc>
              <a:buFontTx/>
              <a:buChar char="•"/>
            </a:pPr>
            <a:r>
              <a:rPr lang="sl-SI" sz="1600">
                <a:solidFill>
                  <a:schemeClr val="folHlink"/>
                </a:solidFill>
              </a:rPr>
              <a:t>Slaven detektor iz zgodovine – mehurčna komora</a:t>
            </a:r>
          </a:p>
          <a:p>
            <a:pPr marL="742950" lvl="1" indent="-285750" algn="l">
              <a:lnSpc>
                <a:spcPct val="90000"/>
              </a:lnSpc>
              <a:buFontTx/>
              <a:buChar char="–"/>
            </a:pPr>
            <a:r>
              <a:rPr lang="sl-SI" sz="1600">
                <a:solidFill>
                  <a:srgbClr val="FF99CC"/>
                </a:solidFill>
              </a:rPr>
              <a:t>Pregreta tekočina – nabiti delci preko ionizacije sprožijo vretje – slikamo mehurčke vzdolž sledi delcev</a:t>
            </a:r>
          </a:p>
          <a:p>
            <a:pPr marL="742950" lvl="1" indent="-285750" algn="l">
              <a:lnSpc>
                <a:spcPct val="90000"/>
              </a:lnSpc>
              <a:buClr>
                <a:srgbClr val="FF99CC"/>
              </a:buClr>
              <a:buFontTx/>
              <a:buChar char="–"/>
            </a:pPr>
            <a:r>
              <a:rPr lang="sl-SI" sz="1600">
                <a:solidFill>
                  <a:srgbClr val="FF99CC"/>
                </a:solidFill>
              </a:rPr>
              <a:t>V</a:t>
            </a:r>
            <a:r>
              <a:rPr lang="en-US" sz="1600">
                <a:solidFill>
                  <a:srgbClr val="FF99CC"/>
                </a:solidFill>
              </a:rPr>
              <a:t> </a:t>
            </a:r>
            <a:r>
              <a:rPr lang="sl-SI" sz="1600">
                <a:solidFill>
                  <a:srgbClr val="FF99CC"/>
                </a:solidFill>
              </a:rPr>
              <a:t>magnetnem polju iz </a:t>
            </a:r>
            <a:r>
              <a:rPr lang="sl-SI" sz="1600"/>
              <a:t>P = eBr</a:t>
            </a:r>
            <a:r>
              <a:rPr lang="sl-SI" sz="1600">
                <a:solidFill>
                  <a:srgbClr val="FF99CC"/>
                </a:solidFill>
              </a:rPr>
              <a:t> izmerimo </a:t>
            </a:r>
            <a:r>
              <a:rPr lang="sl-SI" sz="1600">
                <a:solidFill>
                  <a:srgbClr val="00CC00"/>
                </a:solidFill>
              </a:rPr>
              <a:t>gibalno količino</a:t>
            </a:r>
            <a:r>
              <a:rPr lang="sl-SI" sz="1600">
                <a:solidFill>
                  <a:srgbClr val="FF99CC"/>
                </a:solidFill>
              </a:rPr>
              <a:t> delcev</a:t>
            </a:r>
          </a:p>
          <a:p>
            <a:pPr marL="742950" lvl="1" indent="-285750" algn="l">
              <a:lnSpc>
                <a:spcPct val="90000"/>
              </a:lnSpc>
              <a:buClr>
                <a:srgbClr val="FF99CC"/>
              </a:buClr>
              <a:buFontTx/>
              <a:buChar char="–"/>
            </a:pPr>
            <a:r>
              <a:rPr lang="sl-SI" sz="1600">
                <a:solidFill>
                  <a:srgbClr val="00CC00"/>
                </a:solidFill>
              </a:rPr>
              <a:t>Energija</a:t>
            </a:r>
            <a:r>
              <a:rPr lang="sl-SI" sz="1600">
                <a:solidFill>
                  <a:srgbClr val="FF99CC"/>
                </a:solidFill>
              </a:rPr>
              <a:t> delcev je sorazmerna dolžini sledi</a:t>
            </a:r>
          </a:p>
          <a:p>
            <a:pPr marL="742950" lvl="1" indent="-285750" algn="l">
              <a:lnSpc>
                <a:spcPct val="90000"/>
              </a:lnSpc>
              <a:buClr>
                <a:srgbClr val="FF99CC"/>
              </a:buClr>
              <a:buFont typeface="ZapfDingbats" pitchFamily="82" charset="2"/>
              <a:buChar char="J"/>
            </a:pPr>
            <a:r>
              <a:rPr lang="sl-SI" sz="1600">
                <a:solidFill>
                  <a:srgbClr val="00CC00"/>
                </a:solidFill>
              </a:rPr>
              <a:t>Prave slike trkov – dogodki</a:t>
            </a:r>
          </a:p>
          <a:p>
            <a:pPr marL="742950" lvl="1" indent="-285750" algn="l">
              <a:lnSpc>
                <a:spcPct val="90000"/>
              </a:lnSpc>
              <a:buClr>
                <a:srgbClr val="FF3300"/>
              </a:buClr>
              <a:buFont typeface="ZapfDingbats" pitchFamily="82" charset="2"/>
              <a:buChar char="L"/>
            </a:pPr>
            <a:r>
              <a:rPr lang="sl-SI" sz="1600">
                <a:solidFill>
                  <a:srgbClr val="FF3300"/>
                </a:solidFill>
              </a:rPr>
              <a:t>Počasne, analiza mukotrpna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DSIT, Lesce, 10. marec 2011</a:t>
            </a:r>
            <a:endParaRPr lang="en-US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LHC in ATLAS</a:t>
            </a:r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280ED671-7D1C-48E1-BF47-E1ED5683BE22}" type="slidenum">
              <a:rPr lang="en-US"/>
              <a:pPr/>
              <a:t>9</a:t>
            </a:fld>
            <a:endParaRPr lang="en-US"/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Detektorji na trkalnikih</a:t>
            </a:r>
            <a:endParaRPr lang="en-US"/>
          </a:p>
        </p:txBody>
      </p:sp>
      <p:sp>
        <p:nvSpPr>
          <p:cNvPr id="30515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00200"/>
            <a:ext cx="5715000" cy="2438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sl-SI" sz="1200">
                <a:solidFill>
                  <a:schemeClr val="folHlink"/>
                </a:solidFill>
                <a:latin typeface="Arial" charset="0"/>
              </a:rPr>
              <a:t>Pri trku na novo nastali delci letijo iz mesta interakcije na vse strani </a:t>
            </a:r>
          </a:p>
          <a:p>
            <a:pPr>
              <a:lnSpc>
                <a:spcPct val="80000"/>
              </a:lnSpc>
            </a:pPr>
            <a:r>
              <a:rPr lang="sl-SI" sz="1200">
                <a:latin typeface="Arial" charset="0"/>
              </a:rPr>
              <a:t>Detektorji z lupinasto strukuro, ki obdaja mesto trkov. Sledijo si</a:t>
            </a:r>
            <a:r>
              <a:rPr lang="en-US" sz="1200">
                <a:latin typeface="Arial" charset="0"/>
              </a:rPr>
              <a:t>:</a:t>
            </a:r>
            <a:endParaRPr lang="sl-SI" sz="120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sl-SI" sz="1200">
                <a:solidFill>
                  <a:srgbClr val="009900"/>
                </a:solidFill>
                <a:latin typeface="Arial" charset="0"/>
              </a:rPr>
              <a:t>Sledilnik nabitih delcev, ponavadi v tuljavi z magnetnim poljem </a:t>
            </a:r>
            <a:r>
              <a:rPr lang="en-US" sz="1200">
                <a:solidFill>
                  <a:srgbClr val="009900"/>
                </a:solidFill>
                <a:latin typeface="Arial" charset="0"/>
              </a:rPr>
              <a:t>B ~ 1 T</a:t>
            </a:r>
          </a:p>
          <a:p>
            <a:pPr lvl="2">
              <a:lnSpc>
                <a:spcPct val="80000"/>
              </a:lnSpc>
            </a:pPr>
            <a:r>
              <a:rPr lang="en-US" sz="1000">
                <a:latin typeface="Arial" charset="0"/>
              </a:rPr>
              <a:t>Elektronski detektorji namesto mehur</a:t>
            </a:r>
            <a:r>
              <a:rPr lang="sl-SI" sz="1000">
                <a:latin typeface="Arial" charset="0"/>
              </a:rPr>
              <a:t>čne komore: plinski, polvodniški</a:t>
            </a:r>
          </a:p>
          <a:p>
            <a:pPr lvl="2">
              <a:lnSpc>
                <a:spcPct val="80000"/>
              </a:lnSpc>
            </a:pPr>
            <a:r>
              <a:rPr lang="sl-SI" sz="1000">
                <a:latin typeface="Arial" charset="0"/>
              </a:rPr>
              <a:t>Izmerimo gibalne količine in mesta razpadov kratkoživih delcev</a:t>
            </a:r>
          </a:p>
          <a:p>
            <a:pPr lvl="1">
              <a:lnSpc>
                <a:spcPct val="80000"/>
              </a:lnSpc>
            </a:pPr>
            <a:r>
              <a:rPr lang="en-US" sz="1200">
                <a:solidFill>
                  <a:srgbClr val="FF3300"/>
                </a:solidFill>
                <a:latin typeface="Arial" charset="0"/>
              </a:rPr>
              <a:t>K</a:t>
            </a:r>
            <a:r>
              <a:rPr lang="en-US" sz="1200">
                <a:solidFill>
                  <a:schemeClr val="accent2"/>
                </a:solidFill>
                <a:latin typeface="Arial" charset="0"/>
              </a:rPr>
              <a:t>a</a:t>
            </a:r>
            <a:r>
              <a:rPr lang="en-US" sz="1200">
                <a:solidFill>
                  <a:srgbClr val="FF3300"/>
                </a:solidFill>
                <a:latin typeface="Arial" charset="0"/>
              </a:rPr>
              <a:t>lo</a:t>
            </a:r>
            <a:r>
              <a:rPr lang="en-US" sz="1200">
                <a:solidFill>
                  <a:schemeClr val="accent2"/>
                </a:solidFill>
                <a:latin typeface="Arial" charset="0"/>
              </a:rPr>
              <a:t>ri</a:t>
            </a:r>
            <a:r>
              <a:rPr lang="en-US" sz="1200">
                <a:solidFill>
                  <a:srgbClr val="FF3300"/>
                </a:solidFill>
                <a:latin typeface="Arial" charset="0"/>
              </a:rPr>
              <a:t>m</a:t>
            </a:r>
            <a:r>
              <a:rPr lang="en-US" sz="1200">
                <a:solidFill>
                  <a:schemeClr val="accent2"/>
                </a:solidFill>
                <a:latin typeface="Arial" charset="0"/>
              </a:rPr>
              <a:t>e</a:t>
            </a:r>
            <a:r>
              <a:rPr lang="en-US" sz="1200">
                <a:solidFill>
                  <a:srgbClr val="FF3300"/>
                </a:solidFill>
                <a:latin typeface="Arial" charset="0"/>
              </a:rPr>
              <a:t>t</a:t>
            </a:r>
            <a:r>
              <a:rPr lang="en-US" sz="1200">
                <a:solidFill>
                  <a:schemeClr val="accent2"/>
                </a:solidFill>
                <a:latin typeface="Arial" charset="0"/>
              </a:rPr>
              <a:t>e</a:t>
            </a:r>
            <a:r>
              <a:rPr lang="en-US" sz="1200">
                <a:solidFill>
                  <a:srgbClr val="FF3300"/>
                </a:solidFill>
                <a:latin typeface="Arial" charset="0"/>
              </a:rPr>
              <a:t>r</a:t>
            </a:r>
            <a:r>
              <a:rPr lang="sl-SI" sz="1200">
                <a:solidFill>
                  <a:srgbClr val="FF3300"/>
                </a:solidFill>
                <a:latin typeface="Arial" charset="0"/>
              </a:rPr>
              <a:t> - delce ustavimo in jim izmerimo energijo</a:t>
            </a:r>
          </a:p>
          <a:p>
            <a:pPr lvl="2">
              <a:lnSpc>
                <a:spcPct val="80000"/>
              </a:lnSpc>
            </a:pPr>
            <a:r>
              <a:rPr lang="sl-SI" sz="1000">
                <a:latin typeface="Arial" charset="0"/>
              </a:rPr>
              <a:t>Meri nabite delce ter večino nevtralnih</a:t>
            </a:r>
          </a:p>
          <a:p>
            <a:pPr lvl="2">
              <a:lnSpc>
                <a:spcPct val="80000"/>
              </a:lnSpc>
            </a:pPr>
            <a:r>
              <a:rPr lang="sl-SI" sz="1000">
                <a:solidFill>
                  <a:srgbClr val="FF3300"/>
                </a:solidFill>
                <a:latin typeface="Arial" charset="0"/>
              </a:rPr>
              <a:t>Notranji del</a:t>
            </a:r>
            <a:r>
              <a:rPr lang="sl-SI" sz="1000">
                <a:latin typeface="Arial" charset="0"/>
              </a:rPr>
              <a:t> namenjen meritvi elektronov in fotonov, </a:t>
            </a:r>
            <a:r>
              <a:rPr lang="sl-SI" sz="1000">
                <a:solidFill>
                  <a:srgbClr val="00CC00"/>
                </a:solidFill>
                <a:latin typeface="Arial" charset="0"/>
              </a:rPr>
              <a:t>zunanji</a:t>
            </a:r>
            <a:r>
              <a:rPr lang="sl-SI" sz="1000">
                <a:latin typeface="Arial" charset="0"/>
              </a:rPr>
              <a:t> meritvi ostalih</a:t>
            </a:r>
          </a:p>
          <a:p>
            <a:pPr lvl="2">
              <a:lnSpc>
                <a:spcPct val="80000"/>
              </a:lnSpc>
            </a:pPr>
            <a:r>
              <a:rPr lang="sl-SI" sz="1000">
                <a:solidFill>
                  <a:srgbClr val="00CC00"/>
                </a:solidFill>
                <a:latin typeface="Arial" charset="0"/>
              </a:rPr>
              <a:t>Zunanji del </a:t>
            </a:r>
            <a:r>
              <a:rPr lang="sl-SI" sz="1000">
                <a:latin typeface="Arial" charset="0"/>
              </a:rPr>
              <a:t>pogosto združen s povratnim jarmom tuljave</a:t>
            </a:r>
          </a:p>
          <a:p>
            <a:pPr lvl="1">
              <a:lnSpc>
                <a:spcPct val="80000"/>
              </a:lnSpc>
            </a:pPr>
            <a:r>
              <a:rPr lang="sl-SI" sz="1200">
                <a:solidFill>
                  <a:schemeClr val="accent1"/>
                </a:solidFill>
                <a:latin typeface="Arial" charset="0"/>
              </a:rPr>
              <a:t>Mionske komore</a:t>
            </a:r>
          </a:p>
          <a:p>
            <a:pPr lvl="2">
              <a:lnSpc>
                <a:spcPct val="80000"/>
              </a:lnSpc>
            </a:pPr>
            <a:r>
              <a:rPr lang="sl-SI" sz="1000">
                <a:latin typeface="Arial" charset="0"/>
              </a:rPr>
              <a:t>Skozi kalorimeter in jarem se prebijejo le mioni,</a:t>
            </a:r>
          </a:p>
          <a:p>
            <a:pPr lvl="2">
              <a:lnSpc>
                <a:spcPct val="80000"/>
              </a:lnSpc>
            </a:pPr>
            <a:r>
              <a:rPr lang="sl-SI" sz="1000">
                <a:latin typeface="Arial" charset="0"/>
              </a:rPr>
              <a:t>Plinske komore, ki obdajajo detektor</a:t>
            </a:r>
          </a:p>
          <a:p>
            <a:pPr>
              <a:lnSpc>
                <a:spcPct val="80000"/>
              </a:lnSpc>
            </a:pPr>
            <a:r>
              <a:rPr lang="sl-SI" sz="1200">
                <a:latin typeface="Arial" charset="0"/>
              </a:rPr>
              <a:t>Preko ohranitve gibalne količine in energije lahko zaznamo tudi delce, ki so ušli nezaznani iz detektorja, recimo nevtrine</a:t>
            </a:r>
          </a:p>
        </p:txBody>
      </p:sp>
      <p:sp>
        <p:nvSpPr>
          <p:cNvPr id="305157" name="Oval 5"/>
          <p:cNvSpPr>
            <a:spLocks noChangeArrowheads="1"/>
          </p:cNvSpPr>
          <p:nvPr/>
        </p:nvSpPr>
        <p:spPr bwMode="auto">
          <a:xfrm>
            <a:off x="6934200" y="3733800"/>
            <a:ext cx="1676400" cy="4572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sl-SI"/>
          </a:p>
        </p:txBody>
      </p:sp>
      <p:pic>
        <p:nvPicPr>
          <p:cNvPr id="30516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524000"/>
            <a:ext cx="3200400" cy="2116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0516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713" y="4038600"/>
            <a:ext cx="1622425" cy="2057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05165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4244975"/>
            <a:ext cx="2133600" cy="1524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05166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3938588"/>
            <a:ext cx="2438400" cy="2178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05167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07225" y="3962400"/>
            <a:ext cx="2136775" cy="2266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05168" name="Text Box 16"/>
          <p:cNvSpPr txBox="1">
            <a:spLocks noChangeArrowheads="1"/>
          </p:cNvSpPr>
          <p:nvPr/>
        </p:nvSpPr>
        <p:spPr bwMode="auto">
          <a:xfrm>
            <a:off x="457200" y="5638800"/>
            <a:ext cx="140176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sl-SI" sz="1600">
                <a:solidFill>
                  <a:schemeClr val="folHlink"/>
                </a:solidFill>
                <a:latin typeface="Comic Sans MS" pitchFamily="66" charset="0"/>
              </a:rPr>
              <a:t>UA1 na SPPS</a:t>
            </a:r>
            <a:endParaRPr lang="en-GB" sz="1600">
              <a:solidFill>
                <a:schemeClr val="folHlink"/>
              </a:solidFill>
              <a:latin typeface="Comic Sans MS" pitchFamily="66" charset="0"/>
            </a:endParaRPr>
          </a:p>
        </p:txBody>
      </p:sp>
      <p:sp>
        <p:nvSpPr>
          <p:cNvPr id="305169" name="Text Box 17"/>
          <p:cNvSpPr txBox="1">
            <a:spLocks noChangeArrowheads="1"/>
          </p:cNvSpPr>
          <p:nvPr/>
        </p:nvSpPr>
        <p:spPr bwMode="auto">
          <a:xfrm>
            <a:off x="3200400" y="5410200"/>
            <a:ext cx="8731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sl-SI" sz="1600">
                <a:solidFill>
                  <a:schemeClr val="folHlink"/>
                </a:solidFill>
                <a:latin typeface="Comic Sans MS" pitchFamily="66" charset="0"/>
              </a:rPr>
              <a:t>Prvi Z</a:t>
            </a:r>
            <a:r>
              <a:rPr lang="sl-SI" sz="1600" baseline="30000">
                <a:solidFill>
                  <a:schemeClr val="folHlink"/>
                </a:solidFill>
                <a:latin typeface="Comic Sans MS" pitchFamily="66" charset="0"/>
              </a:rPr>
              <a:t>0 </a:t>
            </a:r>
            <a:endParaRPr lang="en-GB" sz="1600">
              <a:solidFill>
                <a:schemeClr val="folHlink"/>
              </a:solidFill>
              <a:latin typeface="Comic Sans MS" pitchFamily="66" charset="0"/>
            </a:endParaRPr>
          </a:p>
        </p:txBody>
      </p:sp>
      <p:sp>
        <p:nvSpPr>
          <p:cNvPr id="305170" name="Text Box 18"/>
          <p:cNvSpPr txBox="1">
            <a:spLocks noChangeArrowheads="1"/>
          </p:cNvSpPr>
          <p:nvPr/>
        </p:nvSpPr>
        <p:spPr bwMode="auto">
          <a:xfrm>
            <a:off x="5181600" y="5715000"/>
            <a:ext cx="16208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sl-SI" sz="1600">
                <a:solidFill>
                  <a:schemeClr val="folHlink"/>
                </a:solidFill>
                <a:latin typeface="Comic Sans MS" pitchFamily="66" charset="0"/>
              </a:rPr>
              <a:t>DELPHI na LEP</a:t>
            </a:r>
            <a:endParaRPr lang="en-GB" sz="1600">
              <a:solidFill>
                <a:schemeClr val="folHlink"/>
              </a:solidFill>
              <a:latin typeface="Comic Sans MS" pitchFamily="66" charset="0"/>
            </a:endParaRPr>
          </a:p>
        </p:txBody>
      </p:sp>
      <p:sp>
        <p:nvSpPr>
          <p:cNvPr id="305171" name="Text Box 19"/>
          <p:cNvSpPr txBox="1">
            <a:spLocks noChangeArrowheads="1"/>
          </p:cNvSpPr>
          <p:nvPr/>
        </p:nvSpPr>
        <p:spPr bwMode="auto">
          <a:xfrm>
            <a:off x="7612063" y="5715000"/>
            <a:ext cx="15240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sl-SI" sz="1600">
                <a:solidFill>
                  <a:schemeClr val="folHlink"/>
                </a:solidFill>
                <a:latin typeface="Comic Sans MS" pitchFamily="66" charset="0"/>
              </a:rPr>
              <a:t>Prvi W</a:t>
            </a:r>
            <a:r>
              <a:rPr lang="sl-SI" sz="1600" baseline="30000">
                <a:solidFill>
                  <a:schemeClr val="folHlink"/>
                </a:solidFill>
                <a:latin typeface="Comic Sans MS" pitchFamily="66" charset="0"/>
              </a:rPr>
              <a:t>+</a:t>
            </a:r>
            <a:r>
              <a:rPr lang="sl-SI" sz="1600">
                <a:solidFill>
                  <a:schemeClr val="folHlink"/>
                </a:solidFill>
                <a:latin typeface="Comic Sans MS" pitchFamily="66" charset="0"/>
              </a:rPr>
              <a:t>W</a:t>
            </a:r>
            <a:r>
              <a:rPr lang="sl-SI" sz="1600" baseline="30000">
                <a:solidFill>
                  <a:schemeClr val="folHlink"/>
                </a:solidFill>
                <a:latin typeface="Comic Sans MS" pitchFamily="66" charset="0"/>
              </a:rPr>
              <a:t>-</a:t>
            </a:r>
            <a:r>
              <a:rPr lang="sl-SI" sz="1600">
                <a:solidFill>
                  <a:schemeClr val="folHlink"/>
                </a:solidFill>
                <a:latin typeface="Comic Sans MS" pitchFamily="66" charset="0"/>
              </a:rPr>
              <a:t> par</a:t>
            </a:r>
            <a:endParaRPr lang="en-GB" sz="1600">
              <a:solidFill>
                <a:schemeClr val="folHlink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Comic Sans MS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52697</TotalTime>
  <Words>4363</Words>
  <Application>Microsoft Office PowerPoint</Application>
  <PresentationFormat>On-screen Show (4:3)</PresentationFormat>
  <Paragraphs>659</Paragraphs>
  <Slides>38</Slides>
  <Notes>33</Notes>
  <HiddenSlides>0</HiddenSlides>
  <MMClips>3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Default Design</vt:lpstr>
      <vt:lpstr>Custom Design</vt:lpstr>
      <vt:lpstr>CorelPhotoPaint.Image.11</vt:lpstr>
      <vt:lpstr>Chart</vt:lpstr>
      <vt:lpstr>Corel PHOTO-PAINT 11.0 Image</vt:lpstr>
      <vt:lpstr>CERN, LHC in ATLAS</vt:lpstr>
      <vt:lpstr>Kratka zgodovina Vesolja</vt:lpstr>
      <vt:lpstr>Vprašanja iz Vesolja</vt:lpstr>
      <vt:lpstr>Kako zavrteti čas nazaj ?</vt:lpstr>
      <vt:lpstr>CERN – Evropsko središče za fiziko delcev</vt:lpstr>
      <vt:lpstr>CERN – pospeševalniki</vt:lpstr>
      <vt:lpstr>Zakaj pospeševalniki ?</vt:lpstr>
      <vt:lpstr>CERN – detektorji</vt:lpstr>
      <vt:lpstr>Detektorji na trkalnikih</vt:lpstr>
      <vt:lpstr>Zgodovina “osnovnih” delcev</vt:lpstr>
      <vt:lpstr>Kaj vemo danes o fiziki delcev?</vt:lpstr>
      <vt:lpstr>Česa ne vemo – Higgsov delec ?</vt:lpstr>
      <vt:lpstr>Česa še ne vemo ?</vt:lpstr>
      <vt:lpstr>Kje iskati odgovore ?</vt:lpstr>
      <vt:lpstr>Energija 1 TeV – Veliki hadronski trkalnik LHC </vt:lpstr>
      <vt:lpstr>LHC – kako deluje</vt:lpstr>
      <vt:lpstr>LHC – svetovni projekt</vt:lpstr>
      <vt:lpstr>LHC – kaj nastane pri trkih</vt:lpstr>
      <vt:lpstr>LHC – detektorji</vt:lpstr>
      <vt:lpstr>Kaj zaznamo v detektorjih ?</vt:lpstr>
      <vt:lpstr>Kaj počnejo delci v snovi ?</vt:lpstr>
      <vt:lpstr>Generičen LHC detektor za (skoraj) vse delce</vt:lpstr>
      <vt:lpstr>Kolaboracija ATLAS</vt:lpstr>
      <vt:lpstr>ATLAS - detektorski sklopi</vt:lpstr>
      <vt:lpstr>ATLAS - sledilnik</vt:lpstr>
      <vt:lpstr>ATLAS – polvodniški sledilnik SCT</vt:lpstr>
      <vt:lpstr>Integracija SCT v TRT in ATLAS</vt:lpstr>
      <vt:lpstr>Instalacija SCT v ATLAS</vt:lpstr>
      <vt:lpstr>Slovenci v  ATLAS</vt:lpstr>
      <vt:lpstr>Slovenska tehnologija v ATLAS</vt:lpstr>
      <vt:lpstr>Slovenska tehnologija v ATLAS - II</vt:lpstr>
      <vt:lpstr>EGI – Grid računalništvo</vt:lpstr>
      <vt:lpstr>ATLAS – proti zagonu LHC</vt:lpstr>
      <vt:lpstr>2009 - prvo leto LHC</vt:lpstr>
      <vt:lpstr>2010 – prvo “resno” leto LHC</vt:lpstr>
      <vt:lpstr>Za posladek - svinčevi ioni</vt:lpstr>
      <vt:lpstr>Animacija trka svinčevih ionov</vt:lpstr>
      <vt:lpstr>Kako naprej ?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marko</dc:creator>
  <cp:lastModifiedBy>Marko</cp:lastModifiedBy>
  <cp:revision>121</cp:revision>
  <cp:lastPrinted>1601-01-01T00:00:00Z</cp:lastPrinted>
  <dcterms:created xsi:type="dcterms:W3CDTF">2002-09-30T11:13:49Z</dcterms:created>
  <dcterms:modified xsi:type="dcterms:W3CDTF">2011-03-09T19:08:01Z</dcterms:modified>
</cp:coreProperties>
</file>