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312" r:id="rId4"/>
    <p:sldId id="313" r:id="rId5"/>
    <p:sldId id="328" r:id="rId6"/>
    <p:sldId id="315" r:id="rId7"/>
    <p:sldId id="332" r:id="rId8"/>
    <p:sldId id="338" r:id="rId9"/>
    <p:sldId id="342" r:id="rId10"/>
    <p:sldId id="344" r:id="rId11"/>
    <p:sldId id="321" r:id="rId12"/>
    <p:sldId id="343" r:id="rId13"/>
    <p:sldId id="345" r:id="rId14"/>
    <p:sldId id="346" r:id="rId15"/>
    <p:sldId id="347" r:id="rId16"/>
    <p:sldId id="348" r:id="rId17"/>
    <p:sldId id="349" r:id="rId18"/>
    <p:sldId id="350" r:id="rId19"/>
    <p:sldId id="316" r:id="rId20"/>
    <p:sldId id="322" r:id="rId21"/>
    <p:sldId id="324" r:id="rId22"/>
    <p:sldId id="31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4659" autoAdjust="0"/>
  </p:normalViewPr>
  <p:slideViewPr>
    <p:cSldViewPr>
      <p:cViewPr varScale="1">
        <p:scale>
          <a:sx n="120" d="100"/>
          <a:sy n="120" d="100"/>
        </p:scale>
        <p:origin x="-3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8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A3CEC-6764-486D-88F8-42EFDF8EA80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BE671-B794-41D8-A2B2-4DFB45657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ln/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BE671-B794-41D8-A2B2-4DFB45657E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4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386608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sl-SI" dirty="0" smtClean="0"/>
              <a:t>IBL GM, CERN, O</a:t>
            </a:r>
            <a:r>
              <a:rPr lang="en-US" dirty="0" smtClean="0"/>
              <a:t>c</a:t>
            </a:r>
            <a:r>
              <a:rPr lang="sl-SI" dirty="0" err="1" smtClean="0"/>
              <a:t>tober</a:t>
            </a:r>
            <a:r>
              <a:rPr lang="sl-SI" dirty="0" smtClean="0"/>
              <a:t>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1880" y="6492875"/>
            <a:ext cx="2895600" cy="365125"/>
          </a:xfrm>
        </p:spPr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492875"/>
            <a:ext cx="946448" cy="365125"/>
          </a:xfrm>
        </p:spPr>
        <p:txBody>
          <a:bodyPr/>
          <a:lstStyle/>
          <a:p>
            <a:fld id="{C246477B-9240-4E05-8851-DAC26B3DA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Wave 10"/>
          <p:cNvSpPr/>
          <p:nvPr userDrawn="1"/>
        </p:nvSpPr>
        <p:spPr>
          <a:xfrm>
            <a:off x="928662" y="928670"/>
            <a:ext cx="7286676" cy="285752"/>
          </a:xfrm>
          <a:prstGeom prst="wav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diamond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0913" y="0"/>
            <a:ext cx="573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BM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775111" cy="1124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IBL GM, CERN, October 19,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Marko Mikuž: Diamond Beam Monitor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46477B-9240-4E05-8851-DAC26B3DA6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auth/Atlas/TBOctober201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indico.cern.ch/conferenceDisplay.py?confId=15639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conferenceDisplay.py?confId=15300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BM-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2987824" y="0"/>
            <a:ext cx="472615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8250140" cy="250204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ATLAS DBM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 Diamond based luminosity </a:t>
            </a:r>
            <a:br>
              <a:rPr lang="en-US" b="1" dirty="0" smtClean="0"/>
            </a:br>
            <a:r>
              <a:rPr lang="en-US" b="1" dirty="0" smtClean="0"/>
              <a:t>and Beam spot Monitor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5364088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Marko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Miku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ž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the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DBM project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IBL GM, CERN,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October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r>
            <a:r>
              <a:rPr lang="en-US" sz="2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production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Baseline: 24 modules to be installed</a:t>
            </a:r>
          </a:p>
          <a:p>
            <a:r>
              <a:rPr lang="en-US" dirty="0" smtClean="0"/>
              <a:t>Production model: aim for 30 good modules</a:t>
            </a:r>
          </a:p>
          <a:p>
            <a:r>
              <a:rPr lang="en-US" dirty="0" smtClean="0"/>
              <a:t>Loss of 25 % during module assembly</a:t>
            </a:r>
          </a:p>
          <a:p>
            <a:pPr lvl="1"/>
            <a:r>
              <a:rPr lang="en-US" dirty="0" smtClean="0"/>
              <a:t>Need parts to assemble 45 modules</a:t>
            </a:r>
          </a:p>
          <a:p>
            <a:pPr lvl="2"/>
            <a:r>
              <a:rPr lang="en-US" dirty="0" smtClean="0"/>
              <a:t>45 sensors, FE-I4’s, flip-chippings, flexes etc.</a:t>
            </a:r>
          </a:p>
          <a:p>
            <a:pPr lvl="2"/>
            <a:r>
              <a:rPr lang="en-US" dirty="0" smtClean="0"/>
              <a:t>5 for irradiation studies</a:t>
            </a:r>
          </a:p>
          <a:p>
            <a:pPr lvl="1"/>
            <a:r>
              <a:rPr lang="en-US" dirty="0" smtClean="0"/>
              <a:t>After </a:t>
            </a:r>
            <a:r>
              <a:rPr lang="en-US" dirty="0" smtClean="0"/>
              <a:t>testing with 1</a:t>
            </a:r>
            <a:r>
              <a:rPr lang="en-US" baseline="30000" dirty="0" smtClean="0"/>
              <a:t>st</a:t>
            </a:r>
            <a:r>
              <a:rPr lang="en-US" dirty="0" smtClean="0"/>
              <a:t> version of FE-I4 can re-use diamond for final modules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</a:t>
            </a:r>
            <a:r>
              <a:rPr lang="en-US" dirty="0" smtClean="0"/>
              <a:t>sensor specifications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5576" y="1268760"/>
          <a:ext cx="7632848" cy="5347107"/>
        </p:xfrm>
        <a:graphic>
          <a:graphicData uri="http://schemas.openxmlformats.org/presentationml/2006/ole">
            <p:oleObj spid="_x0000_s1026" name="Document" r:id="rId3" imgW="5889940" imgH="412531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DBM sensors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Produced sensor inventory</a:t>
            </a:r>
          </a:p>
          <a:p>
            <a:pPr lvl="1"/>
            <a:r>
              <a:rPr lang="en-US" dirty="0" smtClean="0"/>
              <a:t>34 </a:t>
            </a:r>
            <a:r>
              <a:rPr lang="en-US" dirty="0" smtClean="0"/>
              <a:t>sensors in hand for DBM production</a:t>
            </a:r>
          </a:p>
          <a:p>
            <a:pPr lvl="2"/>
            <a:r>
              <a:rPr lang="en-US" dirty="0" smtClean="0"/>
              <a:t>Most of them need thinning, </a:t>
            </a:r>
            <a:endParaRPr lang="en-US" dirty="0" smtClean="0"/>
          </a:p>
          <a:p>
            <a:pPr lvl="2"/>
            <a:r>
              <a:rPr lang="en-US" dirty="0" smtClean="0"/>
              <a:t>5 FE-I3 parts need cutting, yielding 15 I4 size sensors</a:t>
            </a:r>
            <a:endParaRPr lang="en-US" dirty="0" smtClean="0"/>
          </a:p>
          <a:p>
            <a:pPr lvl="2"/>
            <a:r>
              <a:rPr lang="en-US" dirty="0" smtClean="0"/>
              <a:t>4 DBM ready @ IZM</a:t>
            </a:r>
          </a:p>
          <a:p>
            <a:pPr lvl="2"/>
            <a:r>
              <a:rPr lang="en-US" dirty="0" smtClean="0"/>
              <a:t>4 (thick) built into I4 modules</a:t>
            </a:r>
          </a:p>
          <a:p>
            <a:pPr lvl="1"/>
            <a:r>
              <a:rPr lang="en-US" dirty="0" smtClean="0"/>
              <a:t>Envisage nearly all will pass the DBM spec</a:t>
            </a:r>
          </a:p>
          <a:p>
            <a:r>
              <a:rPr lang="en-US" dirty="0" smtClean="0"/>
              <a:t>Ordered 10 sensors to DBM specs from DDL</a:t>
            </a:r>
          </a:p>
          <a:p>
            <a:pPr lvl="1"/>
            <a:r>
              <a:rPr lang="en-US" dirty="0" smtClean="0"/>
              <a:t>Order placed 18/10</a:t>
            </a:r>
          </a:p>
          <a:p>
            <a:r>
              <a:rPr lang="en-US" dirty="0" smtClean="0"/>
              <a:t>Plan ordering 10 sensors from II-VI</a:t>
            </a:r>
          </a:p>
          <a:p>
            <a:pPr lvl="1"/>
            <a:r>
              <a:rPr lang="en-US" dirty="0" smtClean="0"/>
              <a:t>II-VI will quote in Jan 12</a:t>
            </a:r>
            <a:endParaRPr lang="en-US" dirty="0" smtClean="0"/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1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3002856" cy="213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four DBM modules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5544616" cy="16561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Four DBM modules built at IZM</a:t>
            </a:r>
          </a:p>
          <a:p>
            <a:pPr lvl="1"/>
            <a:r>
              <a:rPr lang="en-US" dirty="0" smtClean="0"/>
              <a:t>21x18 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pCVD</a:t>
            </a:r>
            <a:r>
              <a:rPr lang="en-US" dirty="0" smtClean="0"/>
              <a:t> from DDL</a:t>
            </a:r>
          </a:p>
          <a:p>
            <a:pPr lvl="1"/>
            <a:r>
              <a:rPr lang="en-US" dirty="0" smtClean="0"/>
              <a:t>FE-I4 ATLAS IBL pixel chip</a:t>
            </a:r>
          </a:p>
          <a:p>
            <a:pPr lvl="1"/>
            <a:r>
              <a:rPr lang="en-US" dirty="0" smtClean="0"/>
              <a:t>336x80 = 26880 channels, 50x250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Largest ASIC/diamond flip chip assembly</a:t>
            </a:r>
            <a:endParaRPr lang="sl-S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73054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17032"/>
            <a:ext cx="2376264" cy="270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9512" y="5661248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 after</a:t>
            </a:r>
          </a:p>
          <a:p>
            <a:r>
              <a:rPr lang="en-US" dirty="0" smtClean="0"/>
              <a:t>bump bonding</a:t>
            </a:r>
            <a:endParaRPr lang="sl-SI" dirty="0"/>
          </a:p>
        </p:txBody>
      </p:sp>
      <p:pic>
        <p:nvPicPr>
          <p:cNvPr id="132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780928"/>
            <a:ext cx="2160240" cy="200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123728" y="4797152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Diamond + I4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9792" y="580526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I4 only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888" y="4293096"/>
            <a:ext cx="222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Module on test board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2160" y="2708920"/>
            <a:ext cx="288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 modules after flip-chipping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3211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3560" y="4941168"/>
            <a:ext cx="3960440" cy="154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580112" y="5877272"/>
            <a:ext cx="330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n</a:t>
            </a:r>
            <a:r>
              <a:rPr lang="en-US" dirty="0" smtClean="0">
                <a:solidFill>
                  <a:schemeClr val="bg1"/>
                </a:solidFill>
              </a:rPr>
              <a:t>oise </a:t>
            </a:r>
            <a:r>
              <a:rPr lang="en-US" dirty="0" smtClean="0">
                <a:solidFill>
                  <a:schemeClr val="bg1"/>
                </a:solidFill>
              </a:rPr>
              <a:t>map of a DBM module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940152" y="3284984"/>
            <a:ext cx="32038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X-ray perfect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map uniform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 smtClean="0">
                <a:solidFill>
                  <a:schemeClr val="accent1"/>
                </a:solidFill>
              </a:rPr>
              <a:t>Indication of success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GB" sz="3300" dirty="0" smtClean="0">
                <a:solidFill>
                  <a:schemeClr val="tx2"/>
                </a:solidFill>
              </a:rPr>
              <a:t>HV </a:t>
            </a:r>
            <a:r>
              <a:rPr lang="en-GB" sz="3300" dirty="0" smtClean="0">
                <a:solidFill>
                  <a:schemeClr val="tx2"/>
                </a:solidFill>
              </a:rPr>
              <a:t>issue due to IZM </a:t>
            </a:r>
            <a:r>
              <a:rPr lang="en-GB" sz="3300" dirty="0" smtClean="0">
                <a:solidFill>
                  <a:schemeClr val="tx2"/>
                </a:solidFill>
              </a:rPr>
              <a:t>metallization up to edge</a:t>
            </a:r>
            <a:endParaRPr lang="sl-SI" sz="33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test: 1</a:t>
            </a:r>
            <a:r>
              <a:rPr lang="en-US" baseline="30000" dirty="0" smtClean="0"/>
              <a:t>st</a:t>
            </a:r>
            <a:r>
              <a:rPr lang="en-US" dirty="0" smtClean="0"/>
              <a:t> DBM modules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Modules tested with </a:t>
            </a:r>
            <a:r>
              <a:rPr lang="en-US" sz="2800" baseline="30000" dirty="0" smtClean="0"/>
              <a:t>90</a:t>
            </a:r>
            <a:r>
              <a:rPr lang="en-US" sz="2800" dirty="0" smtClean="0"/>
              <a:t>Sr in Ljubljana using </a:t>
            </a:r>
            <a:r>
              <a:rPr lang="en-US" sz="2800" dirty="0" err="1" smtClean="0"/>
              <a:t>USBPix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Hits are beyond any doubt </a:t>
            </a:r>
            <a:r>
              <a:rPr lang="en-US" sz="2800" dirty="0" smtClean="0"/>
              <a:t>source-correlated</a:t>
            </a:r>
          </a:p>
          <a:p>
            <a:r>
              <a:rPr lang="en-US" sz="2800" dirty="0" smtClean="0"/>
              <a:t>The edges are alive despite </a:t>
            </a:r>
            <a:r>
              <a:rPr lang="en-US" sz="2800" dirty="0" smtClean="0"/>
              <a:t>the </a:t>
            </a:r>
            <a:r>
              <a:rPr lang="en-US" sz="2800" dirty="0" smtClean="0"/>
              <a:t>couple of </a:t>
            </a:r>
            <a:r>
              <a:rPr lang="en-US" sz="2800" dirty="0" err="1" smtClean="0"/>
              <a:t>ppm</a:t>
            </a:r>
            <a:r>
              <a:rPr lang="en-US" sz="2800" dirty="0" smtClean="0"/>
              <a:t> CTE mismatch </a:t>
            </a:r>
            <a:r>
              <a:rPr lang="en-US" sz="2800" dirty="0" smtClean="0"/>
              <a:t>between </a:t>
            </a:r>
            <a:r>
              <a:rPr lang="en-US" sz="2800" dirty="0" smtClean="0"/>
              <a:t>diamond and Si </a:t>
            </a:r>
            <a:r>
              <a:rPr lang="en-US" sz="2800" dirty="0" smtClean="0"/>
              <a:t>!</a:t>
            </a:r>
            <a:endParaRPr lang="en-US" sz="2800" dirty="0" smtClean="0"/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49777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16832"/>
            <a:ext cx="3600400" cy="230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3" y="1556792"/>
            <a:ext cx="3203848" cy="28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DBM modules: test beam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56992"/>
            <a:ext cx="5338936" cy="3168352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3 TB campaigns</a:t>
            </a:r>
          </a:p>
          <a:p>
            <a:pPr lvl="1"/>
            <a:r>
              <a:rPr lang="en-GB" dirty="0" smtClean="0"/>
              <a:t>Jul, end Aug, now</a:t>
            </a:r>
          </a:p>
          <a:p>
            <a:r>
              <a:rPr lang="en-GB" dirty="0" smtClean="0"/>
              <a:t>Child diseases, just like any TB</a:t>
            </a:r>
          </a:p>
          <a:p>
            <a:pPr lvl="1"/>
            <a:r>
              <a:rPr lang="en-GB" dirty="0" smtClean="0"/>
              <a:t>PS compliance in Jul, low HV, data useless</a:t>
            </a:r>
          </a:p>
          <a:p>
            <a:pPr lvl="1"/>
            <a:r>
              <a:rPr lang="en-GB" dirty="0" smtClean="0"/>
              <a:t>U</a:t>
            </a:r>
            <a:r>
              <a:rPr lang="en-GB" dirty="0" smtClean="0"/>
              <a:t>nderstanding I4</a:t>
            </a:r>
          </a:p>
          <a:p>
            <a:pPr lvl="2"/>
            <a:r>
              <a:rPr lang="en-GB" dirty="0" smtClean="0"/>
              <a:t>including  calibration</a:t>
            </a:r>
          </a:p>
          <a:p>
            <a:r>
              <a:rPr lang="en-GB" dirty="0" smtClean="0"/>
              <a:t>I4 tuning accomplished </a:t>
            </a:r>
            <a:r>
              <a:rPr lang="en-US" dirty="0" smtClean="0"/>
              <a:t>@ 500 e</a:t>
            </a:r>
          </a:p>
          <a:p>
            <a:pPr lvl="1"/>
            <a:r>
              <a:rPr lang="en-US" dirty="0" smtClean="0"/>
              <a:t>With 8ToT5ke </a:t>
            </a:r>
          </a:p>
          <a:p>
            <a:pPr lvl="1"/>
            <a:r>
              <a:rPr lang="en-US" dirty="0" smtClean="0"/>
              <a:t>Is probably ~1000 e because of offset</a:t>
            </a:r>
          </a:p>
          <a:p>
            <a:r>
              <a:rPr lang="en-US" dirty="0" smtClean="0"/>
              <a:t>Results emerging slowly</a:t>
            </a:r>
          </a:p>
          <a:p>
            <a:pPr lvl="1"/>
            <a:r>
              <a:rPr lang="en-US" dirty="0" smtClean="0"/>
              <a:t>Lots of hard work going on</a:t>
            </a:r>
          </a:p>
          <a:p>
            <a:pPr lvl="1">
              <a:buNone/>
            </a:pPr>
            <a:r>
              <a:rPr lang="en-US" sz="2500" dirty="0" smtClean="0">
                <a:hlinkClick r:id="rId3"/>
              </a:rPr>
              <a:t>https://twiki.cern.ch/twiki/bin/viewauth/Atlas/TBOctober2011</a:t>
            </a:r>
            <a:endParaRPr lang="en-US" sz="2500" dirty="0" smtClean="0"/>
          </a:p>
          <a:p>
            <a:r>
              <a:rPr lang="en-US" dirty="0" smtClean="0"/>
              <a:t>Suffer from low field in thick diamond </a:t>
            </a:r>
          </a:p>
          <a:p>
            <a:pPr lvl="1"/>
            <a:r>
              <a:rPr lang="en-US" dirty="0" smtClean="0"/>
              <a:t>(much) less than 1 V/µm</a:t>
            </a:r>
          </a:p>
          <a:p>
            <a:pPr lvl="1"/>
            <a:r>
              <a:rPr lang="en-US" i="1" dirty="0" smtClean="0"/>
              <a:t>d </a:t>
            </a:r>
            <a:r>
              <a:rPr lang="en-US" i="1" dirty="0" smtClean="0"/>
              <a:t>&gt;&gt; </a:t>
            </a:r>
            <a:r>
              <a:rPr lang="en-US" i="1" dirty="0" smtClean="0"/>
              <a:t>CCD  </a:t>
            </a:r>
            <a:r>
              <a:rPr lang="en-US" dirty="0" smtClean="0">
                <a:sym typeface="Mathematica1"/>
              </a:rPr>
              <a:t>→ </a:t>
            </a:r>
            <a:r>
              <a:rPr lang="en-US" dirty="0" smtClean="0"/>
              <a:t>charge spreads over pixels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1663" y="4509120"/>
            <a:ext cx="3102337" cy="210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921451" y="1268760"/>
            <a:ext cx="3222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Run1394 SCC33 </a:t>
            </a:r>
            <a:r>
              <a:rPr lang="en-US" sz="1200" b="1" dirty="0" smtClean="0"/>
              <a:t>500e Threshold </a:t>
            </a:r>
            <a:r>
              <a:rPr lang="en-US" sz="1200" dirty="0" smtClean="0"/>
              <a:t>8ToT5ke </a:t>
            </a:r>
            <a:r>
              <a:rPr lang="en-US" sz="1200" dirty="0" err="1" smtClean="0"/>
              <a:t>Hitmap</a:t>
            </a:r>
            <a:endParaRPr lang="sl-SI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0" y="1988840"/>
            <a:ext cx="161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Yesterday 9 pm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7072" y="1196752"/>
            <a:ext cx="34810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1196752"/>
            <a:ext cx="227415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services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19991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Meeting with </a:t>
            </a:r>
            <a:r>
              <a:rPr lang="en-US" dirty="0" err="1" smtClean="0"/>
              <a:t>nSQP</a:t>
            </a:r>
            <a:r>
              <a:rPr lang="en-US" dirty="0" smtClean="0"/>
              <a:t> to define interfaces</a:t>
            </a:r>
          </a:p>
          <a:p>
            <a:pPr lvl="1">
              <a:buNone/>
            </a:pPr>
            <a:r>
              <a:rPr lang="sl-SI" sz="2000" dirty="0" smtClean="0">
                <a:hlinkClick r:id="rId2"/>
              </a:rPr>
              <a:t>https://</a:t>
            </a:r>
            <a:r>
              <a:rPr lang="sl-SI" sz="2000" dirty="0" smtClean="0">
                <a:hlinkClick r:id="rId2"/>
              </a:rPr>
              <a:t>indico.cern.ch/conferenceDisplay.py?confId=156391</a:t>
            </a:r>
            <a:endParaRPr lang="en-US" sz="2000" dirty="0" smtClean="0"/>
          </a:p>
          <a:p>
            <a:r>
              <a:rPr lang="en-US" dirty="0" smtClean="0"/>
              <a:t>No showstoppers, agreed to work sharing</a:t>
            </a:r>
          </a:p>
          <a:p>
            <a:pPr lvl="1"/>
            <a:r>
              <a:rPr lang="en-US" dirty="0" smtClean="0"/>
              <a:t>Services routing done, </a:t>
            </a:r>
            <a:r>
              <a:rPr lang="en-US" b="1" dirty="0" smtClean="0"/>
              <a:t>big thanks </a:t>
            </a:r>
            <a:r>
              <a:rPr lang="en-US" dirty="0" smtClean="0"/>
              <a:t>to </a:t>
            </a:r>
            <a:r>
              <a:rPr lang="en-US" dirty="0" err="1" smtClean="0"/>
              <a:t>nSQP</a:t>
            </a:r>
            <a:r>
              <a:rPr lang="en-US" dirty="0" smtClean="0"/>
              <a:t> team</a:t>
            </a:r>
          </a:p>
          <a:p>
            <a:pPr lvl="1"/>
            <a:r>
              <a:rPr lang="en-US" dirty="0" smtClean="0"/>
              <a:t>DBM is treated as (half)stave 15 of IBL</a:t>
            </a:r>
            <a:endParaRPr lang="sl-S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</a:t>
            </a:r>
            <a:r>
              <a:rPr lang="en-US" smtClean="0"/>
              <a:t>c</a:t>
            </a:r>
            <a:r>
              <a:rPr lang="sl-SI" smtClean="0"/>
              <a:t>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DBM-nSQ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56992"/>
            <a:ext cx="5616624" cy="3171437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959170"/>
            <a:ext cx="2088232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284984"/>
            <a:ext cx="2400269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services: electrical</a:t>
            </a:r>
            <a:endParaRPr lang="sl-SI" dirty="0"/>
          </a:p>
        </p:txBody>
      </p:sp>
      <p:pic>
        <p:nvPicPr>
          <p:cNvPr id="7" name="Content Placeholder 6" descr="DBM-servic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5636"/>
            <a:ext cx="8229600" cy="476332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</a:t>
            </a:r>
            <a:r>
              <a:rPr lang="en-US" smtClean="0"/>
              <a:t>c</a:t>
            </a:r>
            <a:r>
              <a:rPr lang="sl-SI" smtClean="0"/>
              <a:t>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services: cooling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</a:t>
            </a:r>
            <a:r>
              <a:rPr lang="en-US" smtClean="0"/>
              <a:t>c</a:t>
            </a:r>
            <a:r>
              <a:rPr lang="sl-SI" smtClean="0"/>
              <a:t>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Picture 10" descr="DBM-cool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71419" cy="50409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DAQ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Two DAQ modes in parallel</a:t>
            </a:r>
          </a:p>
          <a:p>
            <a:pPr lvl="1"/>
            <a:r>
              <a:rPr lang="en-US" dirty="0" smtClean="0"/>
              <a:t>Quasi-random trigger sampling all bunches</a:t>
            </a:r>
          </a:p>
          <a:p>
            <a:pPr lvl="2"/>
            <a:r>
              <a:rPr lang="en-US" dirty="0" smtClean="0"/>
              <a:t>Running at bandwidth limit of the readout 160 MB/s </a:t>
            </a:r>
          </a:p>
          <a:p>
            <a:pPr lvl="3"/>
            <a:r>
              <a:rPr lang="en-US" dirty="0" smtClean="0"/>
              <a:t>320 MB/s achieved on the bench</a:t>
            </a:r>
          </a:p>
          <a:p>
            <a:pPr lvl="2"/>
            <a:r>
              <a:rPr lang="en-US" dirty="0" smtClean="0"/>
              <a:t>In </a:t>
            </a:r>
            <a:r>
              <a:rPr lang="en-US" dirty="0" smtClean="0"/>
              <a:t>ROD count e.g. 0, 1, &gt;2 hits/plane (up to 26880  possible) in counters per BCID to assess </a:t>
            </a:r>
            <a:r>
              <a:rPr lang="en-US" dirty="0" smtClean="0">
                <a:solidFill>
                  <a:srgbClr val="00B050"/>
                </a:solidFill>
              </a:rPr>
              <a:t>luminosity</a:t>
            </a:r>
          </a:p>
          <a:p>
            <a:pPr lvl="3"/>
            <a:r>
              <a:rPr lang="en-US" sz="2100" dirty="0" smtClean="0"/>
              <a:t>Pattern matching (IP/halo) in ROD to correct for background</a:t>
            </a:r>
          </a:p>
          <a:p>
            <a:pPr lvl="2"/>
            <a:r>
              <a:rPr lang="en-US" dirty="0" smtClean="0"/>
              <a:t>Write data-rich event sample (e.g. &gt;1 hit on all planes) to private stream</a:t>
            </a:r>
          </a:p>
          <a:p>
            <a:pPr lvl="3"/>
            <a:r>
              <a:rPr lang="en-US" dirty="0" smtClean="0"/>
              <a:t>Tracking algorithms to provide </a:t>
            </a:r>
            <a:r>
              <a:rPr lang="en-US" b="1" dirty="0" smtClean="0">
                <a:solidFill>
                  <a:srgbClr val="00B050"/>
                </a:solidFill>
              </a:rPr>
              <a:t>beam spot</a:t>
            </a:r>
          </a:p>
          <a:p>
            <a:pPr lvl="3"/>
            <a:r>
              <a:rPr lang="en-US" sz="2100" dirty="0" smtClean="0"/>
              <a:t>Restricted to  multiple track events when µ»1 - </a:t>
            </a:r>
            <a:r>
              <a:rPr lang="en-US" sz="2100" dirty="0" err="1" smtClean="0"/>
              <a:t>vertexing</a:t>
            </a:r>
            <a:endParaRPr lang="en-US" sz="2100" dirty="0" smtClean="0"/>
          </a:p>
          <a:p>
            <a:pPr lvl="1"/>
            <a:r>
              <a:rPr lang="en-US" dirty="0" smtClean="0"/>
              <a:t>ATLAS L1 trigger</a:t>
            </a:r>
          </a:p>
          <a:p>
            <a:pPr lvl="2"/>
            <a:r>
              <a:rPr lang="en-US" dirty="0" smtClean="0"/>
              <a:t>Provide DBM data to ATLAS data </a:t>
            </a:r>
            <a:r>
              <a:rPr lang="en-US" dirty="0" smtClean="0"/>
              <a:t>stream</a:t>
            </a:r>
          </a:p>
          <a:p>
            <a:r>
              <a:rPr lang="en-US" dirty="0" smtClean="0"/>
              <a:t>Met ROD designers in Bologna on Oct 10</a:t>
            </a:r>
          </a:p>
          <a:p>
            <a:pPr lvl="1"/>
            <a:r>
              <a:rPr lang="en-US" dirty="0" smtClean="0"/>
              <a:t>No showstoppers, very cooperative attitude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rainstorming on </a:t>
            </a:r>
            <a:r>
              <a:rPr lang="en-US" dirty="0" err="1" smtClean="0"/>
              <a:t>hitbus</a:t>
            </a:r>
            <a:r>
              <a:rPr lang="en-US" dirty="0" smtClean="0"/>
              <a:t> usage last DBM-biweekly (Oct 11)</a:t>
            </a:r>
          </a:p>
          <a:p>
            <a:pPr lvl="1"/>
            <a:r>
              <a:rPr lang="en-US" dirty="0" smtClean="0"/>
              <a:t>Extra chip to drive signals (CERN&amp;OSU), data ok, CLK&amp;TTC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2989" y="3861048"/>
            <a:ext cx="2231011" cy="16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DBM Institutes</a:t>
            </a:r>
            <a:endParaRPr lang="en-GB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570728" y="3347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43608" y="148478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dirty="0" smtClean="0">
                <a:solidFill>
                  <a:srgbClr val="006600"/>
                </a:solidFill>
              </a:rPr>
              <a:t>Bonn   </a:t>
            </a:r>
            <a:r>
              <a:rPr lang="en-GB" sz="2400" dirty="0" smtClean="0">
                <a:solidFill>
                  <a:srgbClr val="006600"/>
                </a:solidFill>
              </a:rPr>
              <a:t>  CERN   </a:t>
            </a:r>
            <a:r>
              <a:rPr lang="en-GB" sz="2400" dirty="0" err="1" smtClean="0">
                <a:solidFill>
                  <a:srgbClr val="006600"/>
                </a:solidFill>
              </a:rPr>
              <a:t>Göttingen</a:t>
            </a:r>
            <a:r>
              <a:rPr lang="en-GB" sz="2400" dirty="0" smtClean="0">
                <a:solidFill>
                  <a:srgbClr val="006600"/>
                </a:solidFill>
              </a:rPr>
              <a:t> </a:t>
            </a:r>
            <a:r>
              <a:rPr lang="en-GB" sz="2400" dirty="0" smtClean="0">
                <a:solidFill>
                  <a:srgbClr val="006600"/>
                </a:solidFill>
              </a:rPr>
              <a:t>Ljubljana  </a:t>
            </a:r>
            <a:r>
              <a:rPr lang="en-GB" sz="2400" dirty="0" err="1" smtClean="0">
                <a:solidFill>
                  <a:srgbClr val="006600"/>
                </a:solidFill>
              </a:rPr>
              <a:t>OhioS</a:t>
            </a:r>
            <a:r>
              <a:rPr lang="en-GB" sz="2400" dirty="0" smtClean="0">
                <a:solidFill>
                  <a:srgbClr val="006600"/>
                </a:solidFill>
              </a:rPr>
              <a:t>   </a:t>
            </a:r>
            <a:r>
              <a:rPr lang="en-GB" sz="2400" dirty="0" smtClean="0">
                <a:solidFill>
                  <a:srgbClr val="006600"/>
                </a:solidFill>
              </a:rPr>
              <a:t>Toronto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pic>
        <p:nvPicPr>
          <p:cNvPr id="12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884" y="2132855"/>
            <a:ext cx="1100030" cy="10080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reflection stA="50000" endPos="31000" dist="38100" dir="5400000" sy="-100000" algn="bl" rotWithShape="0"/>
          </a:effectLst>
        </p:spPr>
      </p:pic>
      <p:pic>
        <p:nvPicPr>
          <p:cNvPr id="13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444" y="2132855"/>
            <a:ext cx="1159491" cy="10080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reflection stA="50000" endPos="31000" dist="38100" dir="5400000" sy="-100000" algn="bl" rotWithShape="0"/>
          </a:effectLst>
        </p:spPr>
      </p:pic>
      <p:pic>
        <p:nvPicPr>
          <p:cNvPr id="14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7124" y="2132855"/>
            <a:ext cx="1129760" cy="10080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reflection stA="50000" endPos="31000" dist="38100" dir="5400000" sy="-100000" algn="bl" rotWithShape="0"/>
          </a:effectLst>
        </p:spPr>
      </p:pic>
      <p:pic>
        <p:nvPicPr>
          <p:cNvPr id="15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132855"/>
            <a:ext cx="1085164" cy="10080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reflection stA="50000" endPos="31000" dist="38100" dir="5400000" sy="-100000" algn="bl" rotWithShape="0"/>
          </a:effectLst>
        </p:spPr>
      </p:pic>
      <p:pic>
        <p:nvPicPr>
          <p:cNvPr id="16" name="Picture 1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132855"/>
            <a:ext cx="1040569" cy="10080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2132855"/>
            <a:ext cx="1082707" cy="10080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1187624" y="5013176"/>
            <a:ext cx="661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New Mexico expressed interest to join – irradiations, testing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Bologna expressed interest (</a:t>
            </a:r>
            <a:r>
              <a:rPr lang="en-GB" sz="2000" dirty="0" err="1" smtClean="0">
                <a:solidFill>
                  <a:schemeClr val="tx2"/>
                </a:solidFill>
              </a:rPr>
              <a:t>t.b.c</a:t>
            </a:r>
            <a:r>
              <a:rPr lang="en-GB" sz="2000" dirty="0" smtClean="0">
                <a:solidFill>
                  <a:schemeClr val="tx2"/>
                </a:solidFill>
              </a:rPr>
              <a:t>.) to join – DAQ and off-line</a:t>
            </a:r>
            <a:endParaRPr lang="sl-SI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off-line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Simulation studies underway in Toronto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D</a:t>
            </a:r>
            <a:r>
              <a:rPr lang="en-US" sz="2800" dirty="0" smtClean="0"/>
              <a:t>ecided </a:t>
            </a:r>
            <a:r>
              <a:rPr lang="en-US" sz="2800" dirty="0" smtClean="0"/>
              <a:t>to focus on z of vertex, momentum resolution bad anyway </a:t>
            </a:r>
            <a:r>
              <a:rPr lang="en-US" sz="2800" dirty="0" smtClean="0">
                <a:sym typeface="Mathematica1"/>
              </a:rPr>
              <a:t>=&gt; t</a:t>
            </a:r>
            <a:r>
              <a:rPr lang="en-US" sz="2800" dirty="0" smtClean="0"/>
              <a:t>urn precise pixel side in r</a:t>
            </a:r>
          </a:p>
          <a:p>
            <a:pPr lvl="1"/>
            <a:endParaRPr lang="en-US" dirty="0" smtClean="0"/>
          </a:p>
          <a:p>
            <a:pPr lvl="1"/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797152"/>
            <a:ext cx="5940152" cy="177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557" y="1772816"/>
            <a:ext cx="39425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63688" y="4869160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µm in </a:t>
            </a:r>
            <a:r>
              <a:rPr lang="el-GR" dirty="0" smtClean="0"/>
              <a:t>Φ</a:t>
            </a:r>
            <a:endParaRPr lang="en-US" dirty="0" smtClean="0"/>
          </a:p>
          <a:p>
            <a:r>
              <a:rPr lang="el-GR" dirty="0" smtClean="0"/>
              <a:t>σ</a:t>
            </a:r>
            <a:r>
              <a:rPr lang="sl-SI" baseline="-25000" dirty="0" smtClean="0"/>
              <a:t>z</a:t>
            </a:r>
            <a:r>
              <a:rPr lang="en-US" dirty="0" smtClean="0"/>
              <a:t> ~4 cm</a:t>
            </a:r>
            <a:endParaRPr lang="sl-SI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869160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µm in r</a:t>
            </a:r>
          </a:p>
          <a:p>
            <a:r>
              <a:rPr lang="el-GR" dirty="0" smtClean="0"/>
              <a:t>σ</a:t>
            </a:r>
            <a:r>
              <a:rPr lang="sl-SI" baseline="-25000" dirty="0" smtClean="0"/>
              <a:t>z</a:t>
            </a:r>
            <a:r>
              <a:rPr lang="en-US" dirty="0" smtClean="0"/>
              <a:t> ~0.6 cm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394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Schedule </a:t>
            </a:r>
            <a:r>
              <a:rPr lang="en-US" dirty="0" smtClean="0"/>
              <a:t>very tight – already spent </a:t>
            </a:r>
            <a:r>
              <a:rPr lang="en-US" dirty="0" smtClean="0"/>
              <a:t>10 </a:t>
            </a:r>
            <a:r>
              <a:rPr lang="en-US" dirty="0" smtClean="0"/>
              <a:t>of the 24 months available !</a:t>
            </a:r>
          </a:p>
          <a:p>
            <a:pPr lvl="1"/>
            <a:r>
              <a:rPr lang="en-US" dirty="0" smtClean="0"/>
              <a:t>Went quite a way on project structure &amp; schedule</a:t>
            </a:r>
          </a:p>
          <a:p>
            <a:pPr lvl="2"/>
            <a:r>
              <a:rPr lang="en-US" dirty="0" smtClean="0"/>
              <a:t>Approval by extended </a:t>
            </a:r>
            <a:r>
              <a:rPr lang="en-US" dirty="0" err="1" smtClean="0"/>
              <a:t>PixIB</a:t>
            </a:r>
            <a:r>
              <a:rPr lang="en-US" dirty="0" smtClean="0"/>
              <a:t> in July</a:t>
            </a:r>
          </a:p>
          <a:p>
            <a:pPr lvl="2"/>
            <a:r>
              <a:rPr lang="en-US" dirty="0" smtClean="0"/>
              <a:t>Prepared  </a:t>
            </a:r>
            <a:r>
              <a:rPr lang="en-US" dirty="0" smtClean="0"/>
              <a:t>DBM description as an add-on IBL TDR chapter</a:t>
            </a:r>
          </a:p>
          <a:p>
            <a:pPr lvl="2"/>
            <a:r>
              <a:rPr lang="en-US" dirty="0" smtClean="0"/>
              <a:t>Prepared WBS </a:t>
            </a:r>
          </a:p>
          <a:p>
            <a:pPr lvl="2"/>
            <a:r>
              <a:rPr lang="en-US" dirty="0" smtClean="0"/>
              <a:t>IZM bump bonding schedule includes </a:t>
            </a:r>
            <a:r>
              <a:rPr lang="en-US" dirty="0" smtClean="0"/>
              <a:t>diamond</a:t>
            </a:r>
          </a:p>
          <a:p>
            <a:pPr lvl="2"/>
            <a:r>
              <a:rPr lang="en-US" dirty="0" smtClean="0"/>
              <a:t>Clarified integration in </a:t>
            </a:r>
            <a:r>
              <a:rPr lang="en-US" dirty="0" err="1" smtClean="0"/>
              <a:t>nSQP</a:t>
            </a:r>
            <a:endParaRPr lang="en-US" dirty="0" smtClean="0"/>
          </a:p>
          <a:p>
            <a:pPr lvl="1"/>
            <a:r>
              <a:rPr lang="en-US" dirty="0" smtClean="0"/>
              <a:t>Designing, building and testing the system basically at the same </a:t>
            </a:r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Built first modules, starting to get familiar with them</a:t>
            </a:r>
            <a:endParaRPr lang="en-US" dirty="0" smtClean="0"/>
          </a:p>
          <a:p>
            <a:pPr lvl="1"/>
            <a:r>
              <a:rPr lang="en-US" dirty="0" smtClean="0"/>
              <a:t>Following closely and copying IBL developments </a:t>
            </a:r>
          </a:p>
          <a:p>
            <a:pPr lvl="2"/>
            <a:r>
              <a:rPr lang="en-US" dirty="0" smtClean="0"/>
              <a:t>Very helpful attitude of IBL and </a:t>
            </a:r>
            <a:r>
              <a:rPr lang="en-US" dirty="0" err="1" smtClean="0"/>
              <a:t>nSQP</a:t>
            </a:r>
            <a:r>
              <a:rPr lang="en-US" dirty="0" smtClean="0"/>
              <a:t> teams. </a:t>
            </a:r>
            <a:r>
              <a:rPr lang="en-US" b="1" dirty="0" smtClean="0"/>
              <a:t>Thank you !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plan for success</a:t>
            </a:r>
          </a:p>
          <a:p>
            <a:pPr lvl="1"/>
            <a:r>
              <a:rPr lang="en-US" dirty="0" smtClean="0"/>
              <a:t>Small project – 2 </a:t>
            </a:r>
            <a:r>
              <a:rPr lang="en-US" dirty="0" smtClean="0"/>
              <a:t>modules/month</a:t>
            </a:r>
          </a:p>
          <a:p>
            <a:r>
              <a:rPr lang="en-US" dirty="0" smtClean="0"/>
              <a:t>We need LHCC approval</a:t>
            </a:r>
          </a:p>
          <a:p>
            <a:pPr lvl="1"/>
            <a:r>
              <a:rPr lang="en-US" dirty="0" smtClean="0"/>
              <a:t>They got to know of us first</a:t>
            </a:r>
            <a:endParaRPr lang="en-US" dirty="0" smtClean="0"/>
          </a:p>
          <a:p>
            <a:r>
              <a:rPr lang="en-US" dirty="0" smtClean="0"/>
              <a:t>Showstopper: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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nSQP</a:t>
            </a:r>
            <a:r>
              <a:rPr lang="en-US" dirty="0" smtClean="0"/>
              <a:t> </a:t>
            </a:r>
            <a:r>
              <a:rPr lang="en-US" dirty="0" smtClean="0"/>
              <a:t>project gets canceled </a:t>
            </a:r>
            <a:r>
              <a:rPr lang="en-US" dirty="0" smtClean="0"/>
              <a:t>and pixel package stays in the pit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</a:t>
            </a:r>
            <a:r>
              <a:rPr lang="en-US" dirty="0" smtClean="0">
                <a:sym typeface="Wingdings"/>
              </a:rPr>
              <a:t> </a:t>
            </a:r>
            <a:endParaRPr lang="sl-S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044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DBM</a:t>
            </a:r>
            <a:r>
              <a:rPr lang="en-US" dirty="0" smtClean="0"/>
              <a:t> </a:t>
            </a:r>
            <a:r>
              <a:rPr lang="en-US" dirty="0" smtClean="0"/>
              <a:t>picking up momentum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IBL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nSQP</a:t>
            </a:r>
            <a:r>
              <a:rPr lang="en-US" dirty="0" smtClean="0"/>
              <a:t> integration well under way thanks to helpful colleagues</a:t>
            </a:r>
          </a:p>
          <a:p>
            <a:r>
              <a:rPr lang="en-US" dirty="0" smtClean="0"/>
              <a:t>Components being procured</a:t>
            </a:r>
          </a:p>
          <a:p>
            <a:r>
              <a:rPr lang="en-US" dirty="0" smtClean="0"/>
              <a:t>Modules produced and exercised</a:t>
            </a:r>
          </a:p>
          <a:p>
            <a:r>
              <a:rPr lang="en-US" dirty="0" smtClean="0"/>
              <a:t>Need to speed up LHCC recognition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– purpose and specs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394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Bunch-by-bunch luminosity monitor (aim &lt; 1 % per BC per LB)</a:t>
            </a:r>
          </a:p>
          <a:p>
            <a:pPr lvl="2"/>
            <a:r>
              <a:rPr lang="en-US" dirty="0" smtClean="0"/>
              <a:t>Finer segmentation and larger acceptance than BCM </a:t>
            </a:r>
          </a:p>
          <a:p>
            <a:pPr lvl="2"/>
            <a:r>
              <a:rPr lang="en-US" dirty="0" smtClean="0"/>
              <a:t>Never saturates</a:t>
            </a:r>
          </a:p>
          <a:p>
            <a:pPr lvl="2"/>
            <a:r>
              <a:rPr lang="en-US" dirty="0" smtClean="0"/>
              <a:t>Internal stability monitoring</a:t>
            </a:r>
          </a:p>
          <a:p>
            <a:pPr lvl="1"/>
            <a:r>
              <a:rPr lang="en-US" dirty="0" smtClean="0"/>
              <a:t>Bunch-by-bunch beam spot monitor</a:t>
            </a:r>
          </a:p>
          <a:p>
            <a:pPr lvl="2"/>
            <a:r>
              <a:rPr lang="en-US" dirty="0" smtClean="0"/>
              <a:t>Need triple-module telescopes for tracking</a:t>
            </a:r>
          </a:p>
          <a:p>
            <a:pPr lvl="2"/>
            <a:r>
              <a:rPr lang="en-US" dirty="0" smtClean="0"/>
              <a:t>Can distinguish hits from beam halo tracks</a:t>
            </a:r>
          </a:p>
          <a:p>
            <a:pPr lvl="2"/>
            <a:r>
              <a:rPr lang="en-US" dirty="0" smtClean="0"/>
              <a:t>Unbiased sample, acceptance extends far along beam axis </a:t>
            </a:r>
          </a:p>
          <a:p>
            <a:r>
              <a:rPr lang="en-US" dirty="0" smtClean="0"/>
              <a:t>Design considerations</a:t>
            </a:r>
          </a:p>
          <a:p>
            <a:pPr lvl="1"/>
            <a:r>
              <a:rPr lang="en-US" dirty="0" smtClean="0"/>
              <a:t>Baseline: four telescopes  of 3 IBL modules per side → 24 total</a:t>
            </a:r>
          </a:p>
          <a:p>
            <a:pPr lvl="1"/>
            <a:r>
              <a:rPr lang="en-US" dirty="0" smtClean="0"/>
              <a:t>Avoid IBL insertion volume and ID acceptance (</a:t>
            </a:r>
            <a:r>
              <a:rPr lang="el-GR" dirty="0" smtClean="0"/>
              <a:t>η</a:t>
            </a:r>
            <a:r>
              <a:rPr lang="en-US" dirty="0" smtClean="0"/>
              <a:t>&gt;2.5)</a:t>
            </a:r>
          </a:p>
          <a:p>
            <a:pPr lvl="2"/>
            <a:r>
              <a:rPr lang="en-US" dirty="0" smtClean="0"/>
              <a:t>In </a:t>
            </a:r>
            <a:r>
              <a:rPr lang="en-US" dirty="0" smtClean="0"/>
              <a:t>front of BCM (</a:t>
            </a:r>
            <a:r>
              <a:rPr lang="el-GR" dirty="0" smtClean="0"/>
              <a:t>η</a:t>
            </a:r>
            <a:r>
              <a:rPr lang="en-US" dirty="0" smtClean="0"/>
              <a:t>~4.2); limited overlap</a:t>
            </a:r>
          </a:p>
          <a:p>
            <a:pPr lvl="1"/>
            <a:r>
              <a:rPr lang="en-US" dirty="0" smtClean="0"/>
              <a:t>Place in pixel support structure close to detector and beam pipe</a:t>
            </a:r>
          </a:p>
          <a:p>
            <a:pPr>
              <a:buFont typeface="Wingdings" pitchFamily="2" charset="2"/>
              <a:buChar char="M"/>
            </a:pPr>
            <a:r>
              <a:rPr lang="en-US" dirty="0" smtClean="0">
                <a:solidFill>
                  <a:schemeClr val="accent2"/>
                </a:solidFill>
              </a:rPr>
              <a:t>Clear </a:t>
            </a:r>
            <a:r>
              <a:rPr lang="en-US" dirty="0" smtClean="0">
                <a:solidFill>
                  <a:schemeClr val="accent2"/>
                </a:solidFill>
              </a:rPr>
              <a:t>caveat: Possible only if </a:t>
            </a:r>
            <a:r>
              <a:rPr lang="en-US" dirty="0" err="1" smtClean="0">
                <a:solidFill>
                  <a:schemeClr val="accent2"/>
                </a:solidFill>
              </a:rPr>
              <a:t>nSQP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brings pixels out in 2013</a:t>
            </a: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Marko </a:t>
            </a:r>
            <a:r>
              <a:rPr lang="en-US" dirty="0" err="1" smtClean="0"/>
              <a:t>Mikuž</a:t>
            </a:r>
            <a:r>
              <a:rPr lang="en-US" dirty="0" smtClean="0"/>
              <a:t>: Diamond Beam Monitor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7669099" cy="331236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 rot="-300000">
            <a:off x="2769346" y="5677075"/>
            <a:ext cx="368495" cy="12163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8" name="Group 17"/>
          <p:cNvGrpSpPr/>
          <p:nvPr/>
        </p:nvGrpSpPr>
        <p:grpSpPr>
          <a:xfrm rot="-300000">
            <a:off x="2806430" y="5674325"/>
            <a:ext cx="304800" cy="108000"/>
            <a:chOff x="7668344" y="2564904"/>
            <a:chExt cx="304800" cy="144016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7596336" y="263691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7740352" y="263691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7901136" y="263691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- geometry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14950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Part of pixel volume, but needs IBL-type services</a:t>
            </a:r>
          </a:p>
          <a:p>
            <a:pPr lvl="1"/>
            <a:r>
              <a:rPr lang="en-US" dirty="0" smtClean="0"/>
              <a:t>e. g. 1000 V for detector bias</a:t>
            </a:r>
          </a:p>
          <a:p>
            <a:pPr lvl="1"/>
            <a:r>
              <a:rPr lang="en-US" dirty="0" smtClean="0"/>
              <a:t>Services inventory being included in </a:t>
            </a:r>
            <a:r>
              <a:rPr lang="en-US" dirty="0" err="1" smtClean="0"/>
              <a:t>nSQP</a:t>
            </a:r>
            <a:endParaRPr lang="en-US" dirty="0" smtClean="0"/>
          </a:p>
          <a:p>
            <a:r>
              <a:rPr lang="en-US" dirty="0" err="1" smtClean="0"/>
              <a:t>nSQP</a:t>
            </a:r>
            <a:r>
              <a:rPr lang="en-US" dirty="0" smtClean="0"/>
              <a:t> sets installation date – </a:t>
            </a:r>
            <a:r>
              <a:rPr lang="en-US" dirty="0" smtClean="0">
                <a:solidFill>
                  <a:srgbClr val="FF0000"/>
                </a:solidFill>
              </a:rPr>
              <a:t>February 2013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91880" y="5517232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DBM: 3.2&lt;</a:t>
            </a:r>
            <a:r>
              <a:rPr lang="el-GR" dirty="0" smtClean="0">
                <a:solidFill>
                  <a:srgbClr val="FF0000"/>
                </a:solidFill>
              </a:rPr>
              <a:t>η</a:t>
            </a:r>
            <a:r>
              <a:rPr lang="en-US" dirty="0" smtClean="0">
                <a:solidFill>
                  <a:srgbClr val="FF0000"/>
                </a:solidFill>
              </a:rPr>
              <a:t>&lt;3.5</a:t>
            </a:r>
            <a:endParaRPr lang="sl-SI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3203848" y="5701898"/>
            <a:ext cx="288032" cy="313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627784" y="5517232"/>
            <a:ext cx="27363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- installation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95" y="1700808"/>
            <a:ext cx="9169395" cy="403149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 rot="528980">
            <a:off x="5224869" y="4740732"/>
            <a:ext cx="304800" cy="108000"/>
            <a:chOff x="7668344" y="2564904"/>
            <a:chExt cx="304800" cy="144016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7596336" y="263691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7740352" y="263691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7901136" y="263691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4788024" y="4581128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3851920" y="450912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DBM</a:t>
            </a:r>
            <a:endParaRPr lang="sl-SI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endCxn id="12" idx="2"/>
          </p:cNvCxnSpPr>
          <p:nvPr/>
        </p:nvCxnSpPr>
        <p:spPr>
          <a:xfrm>
            <a:off x="4499992" y="4725144"/>
            <a:ext cx="288032" cy="360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- installation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16" y="1285875"/>
            <a:ext cx="7264367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6012160" y="2780928"/>
            <a:ext cx="146470" cy="1598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Rounded Rectangle 12"/>
          <p:cNvSpPr/>
          <p:nvPr/>
        </p:nvSpPr>
        <p:spPr>
          <a:xfrm>
            <a:off x="5508104" y="3284984"/>
            <a:ext cx="146470" cy="159826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ounded Rectangle 13"/>
          <p:cNvSpPr/>
          <p:nvPr/>
        </p:nvSpPr>
        <p:spPr>
          <a:xfrm>
            <a:off x="5940152" y="3645024"/>
            <a:ext cx="146470" cy="1598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ounded Rectangle 14"/>
          <p:cNvSpPr/>
          <p:nvPr/>
        </p:nvSpPr>
        <p:spPr>
          <a:xfrm>
            <a:off x="6372200" y="3284984"/>
            <a:ext cx="146470" cy="1598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TextBox 15"/>
          <p:cNvSpPr txBox="1"/>
          <p:nvPr/>
        </p:nvSpPr>
        <p:spPr>
          <a:xfrm>
            <a:off x="4932040" y="2276872"/>
            <a:ext cx="73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DBM</a:t>
            </a:r>
            <a:endParaRPr lang="sl-SI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5666409" y="2461538"/>
            <a:ext cx="417759" cy="2552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5580112" y="2461538"/>
            <a:ext cx="86297" cy="75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</p:cNvCxnSpPr>
          <p:nvPr/>
        </p:nvCxnSpPr>
        <p:spPr>
          <a:xfrm>
            <a:off x="5666409" y="2461538"/>
            <a:ext cx="345751" cy="11834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5666409" y="2461538"/>
            <a:ext cx="633783" cy="8954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99992" y="378904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BCM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4248" y="1916832"/>
            <a:ext cx="63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Pixel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1920" y="566124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BPSS</a:t>
            </a:r>
            <a:endParaRPr lang="sl-SI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within IBL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954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Apart from sensors, mechanics and read-out modifications DBM just adds 24 IBL single chip modules to the existing </a:t>
            </a:r>
            <a:r>
              <a:rPr lang="en-US" dirty="0" smtClean="0"/>
              <a:t>448</a:t>
            </a:r>
          </a:p>
          <a:p>
            <a:pPr lvl="1"/>
            <a:r>
              <a:rPr lang="en-US" dirty="0" smtClean="0"/>
              <a:t>Services: t</a:t>
            </a:r>
            <a:r>
              <a:rPr lang="en-US" dirty="0" smtClean="0"/>
              <a:t>wo half-staves in addition to 2x14 of IBL</a:t>
            </a:r>
            <a:endParaRPr lang="en-US" dirty="0" smtClean="0"/>
          </a:p>
          <a:p>
            <a:pPr lvl="1"/>
            <a:r>
              <a:rPr lang="en-US" dirty="0" smtClean="0"/>
              <a:t>Requires an additional ~5 % of most IBL components</a:t>
            </a:r>
          </a:p>
          <a:p>
            <a:r>
              <a:rPr lang="en-US" dirty="0" smtClean="0"/>
              <a:t>Resources partly available under detector-specific part of IBL </a:t>
            </a:r>
            <a:r>
              <a:rPr lang="en-US" dirty="0" err="1" smtClean="0"/>
              <a:t>MoU</a:t>
            </a:r>
            <a:endParaRPr lang="en-US" dirty="0" smtClean="0"/>
          </a:p>
          <a:p>
            <a:r>
              <a:rPr lang="en-US" dirty="0" smtClean="0"/>
              <a:t>Resources of DBM partners require approval and monitoring by ATLAS RRB</a:t>
            </a:r>
          </a:p>
          <a:p>
            <a:r>
              <a:rPr lang="en-US" dirty="0" smtClean="0"/>
              <a:t>DBM </a:t>
            </a:r>
            <a:r>
              <a:rPr lang="en-US" dirty="0" smtClean="0"/>
              <a:t>is now included as one of IBL WP</a:t>
            </a:r>
          </a:p>
          <a:p>
            <a:pPr lvl="1"/>
            <a:r>
              <a:rPr lang="en-US" dirty="0" smtClean="0"/>
              <a:t>LHCC follow-up still </a:t>
            </a:r>
            <a:r>
              <a:rPr lang="en-US" dirty="0" smtClean="0"/>
              <a:t>pending, not reported at LHCC in Sep</a:t>
            </a:r>
          </a:p>
          <a:p>
            <a:r>
              <a:rPr lang="en-US" dirty="0" smtClean="0"/>
              <a:t>LHCC notification and approval critical for some partners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work sharing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4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Agreed work sharing between </a:t>
            </a:r>
            <a:r>
              <a:rPr lang="en-US" dirty="0" smtClean="0"/>
              <a:t>DBM </a:t>
            </a:r>
            <a:r>
              <a:rPr lang="en-US" dirty="0" smtClean="0"/>
              <a:t>institutes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Additional collaborators welcome, expected to cover critical tasks </a:t>
            </a:r>
            <a:endParaRPr lang="en-US" dirty="0" smtClean="0"/>
          </a:p>
          <a:p>
            <a:pPr lvl="1"/>
            <a:r>
              <a:rPr lang="en-US" dirty="0" smtClean="0"/>
              <a:t>UNM </a:t>
            </a:r>
            <a:r>
              <a:rPr lang="en-US" dirty="0" smtClean="0"/>
              <a:t>irradiations/testing</a:t>
            </a:r>
            <a:endParaRPr lang="en-US" dirty="0" smtClean="0"/>
          </a:p>
          <a:p>
            <a:pPr lvl="1"/>
            <a:r>
              <a:rPr lang="en-US" dirty="0" smtClean="0"/>
              <a:t>Bologna (?) DAQ/off-line </a:t>
            </a:r>
          </a:p>
          <a:p>
            <a:pPr lvl="1">
              <a:buNone/>
            </a:pP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6267" t="-2263"/>
          <a:stretch>
            <a:fillRect/>
          </a:stretch>
        </p:blipFill>
        <p:spPr bwMode="auto">
          <a:xfrm>
            <a:off x="0" y="1700808"/>
            <a:ext cx="7539321" cy="32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r="78136" b="3637"/>
          <a:stretch>
            <a:fillRect/>
          </a:stretch>
        </p:blipFill>
        <p:spPr bwMode="auto">
          <a:xfrm>
            <a:off x="7884368" y="2348880"/>
            <a:ext cx="12596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IBL generic parts - progress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7476"/>
          </a:xfrm>
        </p:spPr>
        <p:txBody>
          <a:bodyPr>
            <a:normAutofit/>
          </a:bodyPr>
          <a:lstStyle/>
          <a:p>
            <a:r>
              <a:rPr lang="en-GB" dirty="0" smtClean="0"/>
              <a:t>Nice compilation thanks to Susanne </a:t>
            </a:r>
            <a:r>
              <a:rPr lang="en-GB" dirty="0" err="1" smtClean="0"/>
              <a:t>Kersten</a:t>
            </a:r>
            <a:endParaRPr lang="en-GB" dirty="0" smtClean="0"/>
          </a:p>
          <a:p>
            <a:pPr lvl="1"/>
            <a:r>
              <a:rPr lang="sl-SI" sz="2000" dirty="0" smtClean="0">
                <a:hlinkClick r:id="rId2"/>
              </a:rPr>
              <a:t>https://</a:t>
            </a:r>
            <a:r>
              <a:rPr lang="sl-SI" sz="2000" dirty="0" smtClean="0">
                <a:hlinkClick r:id="rId2"/>
              </a:rPr>
              <a:t>indico.cern.ch/conferenceDisplay.py?confId=153008</a:t>
            </a:r>
            <a:endParaRPr lang="en-GB" sz="2000" dirty="0" smtClean="0"/>
          </a:p>
          <a:p>
            <a:pPr lvl="1"/>
            <a:r>
              <a:rPr lang="en-GB" sz="2000" dirty="0" smtClean="0"/>
              <a:t>HV</a:t>
            </a:r>
          </a:p>
          <a:p>
            <a:pPr lvl="2">
              <a:buFont typeface="Arial"/>
              <a:buChar char="•"/>
            </a:pPr>
            <a:r>
              <a:rPr lang="en-US" sz="1600" dirty="0" smtClean="0"/>
              <a:t>IBL HV crate completely filled</a:t>
            </a:r>
          </a:p>
          <a:p>
            <a:pPr lvl="2">
              <a:buFont typeface="Arial"/>
              <a:buChar char="•"/>
            </a:pPr>
            <a:r>
              <a:rPr lang="en-US" sz="1600" u="sng" dirty="0" smtClean="0">
                <a:solidFill>
                  <a:srgbClr val="800000"/>
                </a:solidFill>
              </a:rPr>
              <a:t>Need </a:t>
            </a:r>
            <a:r>
              <a:rPr lang="en-US" sz="1600" u="sng" dirty="0" smtClean="0">
                <a:solidFill>
                  <a:srgbClr val="800000"/>
                </a:solidFill>
              </a:rPr>
              <a:t>1 HV crate + 1 HV </a:t>
            </a:r>
            <a:r>
              <a:rPr lang="en-US" sz="1600" u="sng" dirty="0" smtClean="0">
                <a:solidFill>
                  <a:srgbClr val="800000"/>
                </a:solidFill>
              </a:rPr>
              <a:t>module</a:t>
            </a:r>
          </a:p>
          <a:p>
            <a:pPr lvl="1"/>
            <a:r>
              <a:rPr lang="en-US" sz="2000" dirty="0" smtClean="0"/>
              <a:t>LV</a:t>
            </a:r>
          </a:p>
          <a:p>
            <a:pPr lvl="2">
              <a:buFont typeface="Arial"/>
              <a:buChar char="•"/>
            </a:pPr>
            <a:r>
              <a:rPr lang="en-US" sz="1600" dirty="0" smtClean="0"/>
              <a:t>WIENER </a:t>
            </a:r>
            <a:r>
              <a:rPr lang="en-US" sz="1600" dirty="0" smtClean="0"/>
              <a:t>+ LV-PP4 has each 12 </a:t>
            </a:r>
            <a:r>
              <a:rPr lang="en-US" sz="1600" dirty="0" smtClean="0"/>
              <a:t>channels/crate</a:t>
            </a:r>
          </a:p>
          <a:p>
            <a:pPr lvl="2">
              <a:buFont typeface="Arial"/>
              <a:buChar char="•"/>
            </a:pPr>
            <a:r>
              <a:rPr lang="en-US" sz="1600" u="sng" spc="-100" dirty="0" smtClean="0">
                <a:solidFill>
                  <a:srgbClr val="800000"/>
                </a:solidFill>
              </a:rPr>
              <a:t>Nothing required</a:t>
            </a:r>
          </a:p>
          <a:p>
            <a:pPr lvl="2"/>
            <a:r>
              <a:rPr lang="en-US" sz="1600" dirty="0" smtClean="0"/>
              <a:t>PP2</a:t>
            </a:r>
          </a:p>
          <a:p>
            <a:pPr lvl="2">
              <a:buFont typeface="Arial"/>
              <a:buChar char="•"/>
            </a:pPr>
            <a:r>
              <a:rPr lang="en-US" sz="1600" u="sng" spc="-100" dirty="0" smtClean="0">
                <a:solidFill>
                  <a:srgbClr val="800000"/>
                </a:solidFill>
              </a:rPr>
              <a:t>To be discussed with Mauro and </a:t>
            </a:r>
            <a:r>
              <a:rPr lang="en-US" sz="1600" u="sng" spc="-100" dirty="0" smtClean="0">
                <a:solidFill>
                  <a:srgbClr val="800000"/>
                </a:solidFill>
              </a:rPr>
              <a:t>Sebastian</a:t>
            </a:r>
          </a:p>
          <a:p>
            <a:pPr lvl="1"/>
            <a:r>
              <a:rPr lang="en-US" sz="2000" dirty="0" smtClean="0"/>
              <a:t>SCOL</a:t>
            </a:r>
          </a:p>
          <a:p>
            <a:pPr lvl="2"/>
            <a:r>
              <a:rPr lang="en-US" sz="1600" u="sng" spc="-100" dirty="0" smtClean="0">
                <a:solidFill>
                  <a:srgbClr val="800000"/>
                </a:solidFill>
              </a:rPr>
              <a:t>Nothing </a:t>
            </a:r>
            <a:r>
              <a:rPr lang="en-US" sz="1600" u="sng" spc="-100" dirty="0" smtClean="0">
                <a:solidFill>
                  <a:srgbClr val="800000"/>
                </a:solidFill>
              </a:rPr>
              <a:t>required</a:t>
            </a:r>
            <a:endParaRPr lang="en-US" sz="2000" dirty="0" smtClean="0"/>
          </a:p>
          <a:p>
            <a:pPr lvl="1"/>
            <a:r>
              <a:rPr lang="en-US" sz="2000" dirty="0" smtClean="0"/>
              <a:t>Temperature monitoring and interlock</a:t>
            </a:r>
          </a:p>
          <a:p>
            <a:pPr lvl="2">
              <a:buFont typeface="Arial"/>
              <a:buChar char="•"/>
            </a:pPr>
            <a:r>
              <a:rPr lang="en-US" sz="1600" dirty="0" smtClean="0"/>
              <a:t>DBM should have separate interlock crate </a:t>
            </a:r>
          </a:p>
          <a:p>
            <a:pPr lvl="2">
              <a:buFont typeface="Arial"/>
              <a:buChar char="•"/>
            </a:pPr>
            <a:r>
              <a:rPr lang="en-US" sz="1600" u="sng" dirty="0" smtClean="0">
                <a:solidFill>
                  <a:srgbClr val="800000"/>
                </a:solidFill>
              </a:rPr>
              <a:t>Need: 1 crate partly </a:t>
            </a:r>
            <a:r>
              <a:rPr lang="en-US" sz="1600" u="sng" dirty="0" smtClean="0">
                <a:solidFill>
                  <a:srgbClr val="800000"/>
                </a:solidFill>
              </a:rPr>
              <a:t>populated</a:t>
            </a:r>
            <a:endParaRPr lang="en-US" sz="1600" u="sng" dirty="0" smtClean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IBL GM, CERN, October 19, 2011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Mikuž: Diamond Beam Monitor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477B-9240-4E05-8851-DAC26B3DA6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14127</TotalTime>
  <Words>1457</Words>
  <Application>Microsoft Office PowerPoint</Application>
  <PresentationFormat>On-screen Show (4:3)</PresentationFormat>
  <Paragraphs>263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ATLAS DBM  a Diamond based luminosity  and Beam spot Monitor </vt:lpstr>
      <vt:lpstr>DBM Institutes</vt:lpstr>
      <vt:lpstr>DBM – purpose and specs</vt:lpstr>
      <vt:lpstr>DBM - geometry</vt:lpstr>
      <vt:lpstr>DBM - installation</vt:lpstr>
      <vt:lpstr>DBM - installation</vt:lpstr>
      <vt:lpstr>DBM within IBL</vt:lpstr>
      <vt:lpstr>DBM work sharing</vt:lpstr>
      <vt:lpstr>IBL generic parts - progress</vt:lpstr>
      <vt:lpstr>DBM production</vt:lpstr>
      <vt:lpstr>DBM sensor specifications</vt:lpstr>
      <vt:lpstr>DBM sensors</vt:lpstr>
      <vt:lpstr>First four DBM modules</vt:lpstr>
      <vt:lpstr>Source test: 1st DBM modules</vt:lpstr>
      <vt:lpstr>DBM modules: test beam</vt:lpstr>
      <vt:lpstr>DBM services</vt:lpstr>
      <vt:lpstr>DBM services: electrical</vt:lpstr>
      <vt:lpstr>DBM services: cooling</vt:lpstr>
      <vt:lpstr>DBM DAQ</vt:lpstr>
      <vt:lpstr>DBM off-line</vt:lpstr>
      <vt:lpstr>Schedule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study of anomalous charge collection efficiency in heavily irradiated silicon strip detectors</dc:title>
  <dc:creator>mm</dc:creator>
  <cp:lastModifiedBy>Marko</cp:lastModifiedBy>
  <cp:revision>441</cp:revision>
  <dcterms:created xsi:type="dcterms:W3CDTF">2009-08-25T12:43:27Z</dcterms:created>
  <dcterms:modified xsi:type="dcterms:W3CDTF">2011-10-18T19:39:40Z</dcterms:modified>
</cp:coreProperties>
</file>