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87" r:id="rId2"/>
    <p:sldId id="288" r:id="rId3"/>
    <p:sldId id="289" r:id="rId4"/>
    <p:sldId id="290" r:id="rId5"/>
    <p:sldId id="291" r:id="rId6"/>
    <p:sldId id="292" r:id="rId7"/>
    <p:sldId id="293" r:id="rId8"/>
    <p:sldId id="294" r:id="rId9"/>
    <p:sldId id="295" r:id="rId10"/>
    <p:sldId id="296" r:id="rId11"/>
    <p:sldId id="302" r:id="rId12"/>
    <p:sldId id="303" r:id="rId13"/>
    <p:sldId id="304" r:id="rId14"/>
    <p:sldId id="313" r:id="rId15"/>
    <p:sldId id="314" r:id="rId16"/>
    <p:sldId id="315" r:id="rId17"/>
    <p:sldId id="305" r:id="rId18"/>
    <p:sldId id="306" r:id="rId19"/>
    <p:sldId id="308" r:id="rId20"/>
    <p:sldId id="309" r:id="rId21"/>
    <p:sldId id="310" r:id="rId22"/>
    <p:sldId id="311" r:id="rId23"/>
    <p:sldId id="312" r:id="rId24"/>
    <p:sldId id="298" r:id="rId25"/>
    <p:sldId id="299" r:id="rId26"/>
    <p:sldId id="300" r:id="rId27"/>
    <p:sldId id="301" r:id="rId28"/>
    <p:sldId id="316" r:id="rId29"/>
    <p:sldId id="318" r:id="rId30"/>
    <p:sldId id="319" r:id="rId31"/>
    <p:sldId id="320" r:id="rId32"/>
    <p:sldId id="321" r:id="rId33"/>
    <p:sldId id="322" r:id="rId34"/>
    <p:sldId id="323" r:id="rId35"/>
    <p:sldId id="324" r:id="rId36"/>
    <p:sldId id="270" r:id="rId37"/>
    <p:sldId id="274" r:id="rId38"/>
    <p:sldId id="275" r:id="rId39"/>
    <p:sldId id="276" r:id="rId40"/>
    <p:sldId id="271" r:id="rId41"/>
    <p:sldId id="277" r:id="rId42"/>
    <p:sldId id="278" r:id="rId43"/>
    <p:sldId id="272" r:id="rId44"/>
    <p:sldId id="279" r:id="rId45"/>
    <p:sldId id="280" r:id="rId46"/>
    <p:sldId id="273" r:id="rId47"/>
    <p:sldId id="282" r:id="rId48"/>
    <p:sldId id="283" r:id="rId49"/>
    <p:sldId id="28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64" autoAdjust="0"/>
    <p:restoredTop sz="94630" autoAdjust="0"/>
  </p:normalViewPr>
  <p:slideViewPr>
    <p:cSldViewPr>
      <p:cViewPr varScale="1">
        <p:scale>
          <a:sx n="82" d="100"/>
          <a:sy n="82" d="100"/>
        </p:scale>
        <p:origin x="-8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A3CEC-6764-486D-88F8-42EFDF8EA801}" type="datetimeFigureOut">
              <a:rPr lang="en-US" smtClean="0"/>
              <a:pPr/>
              <a:t>2/25/2010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5BE671-B794-41D8-A2B2-4DFB45657E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ChangeArrowheads="1" noTextEdit="1"/>
          </p:cNvSpPr>
          <p:nvPr>
            <p:ph type="sldImg"/>
          </p:nvPr>
        </p:nvSpPr>
        <p:spPr>
          <a:ln/>
        </p:spPr>
      </p:sp>
      <p:sp>
        <p:nvSpPr>
          <p:cNvPr id="34819" name="Rectangle 2"/>
          <p:cNvSpPr txBox="1">
            <a:spLocks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43000" y="685800"/>
            <a:ext cx="4572000" cy="3429000"/>
          </a:xfrm>
          <a:noFill/>
          <a:ln/>
        </p:spPr>
      </p:sp>
      <p:sp>
        <p:nvSpPr>
          <p:cNvPr id="35843" name="Rectangle 3"/>
          <p:cNvSpPr txBox="1">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Manchester, February 26, 2010</a:t>
            </a:r>
            <a:endParaRPr lang="en-US"/>
          </a:p>
        </p:txBody>
      </p:sp>
      <p:sp>
        <p:nvSpPr>
          <p:cNvPr id="5" name="Footer Placeholder 4"/>
          <p:cNvSpPr>
            <a:spLocks noGrp="1"/>
          </p:cNvSpPr>
          <p:nvPr>
            <p:ph type="ftr" sz="quarter" idx="11"/>
          </p:nvPr>
        </p:nvSpPr>
        <p:spPr/>
        <p:txBody>
          <a:bodyPr/>
          <a:lstStyle/>
          <a:p>
            <a:r>
              <a:rPr lang="en-US" smtClean="0"/>
              <a:t>Marko Mikuž: Diamond Sensors</a:t>
            </a:r>
            <a:endParaRPr lang="en-US"/>
          </a:p>
        </p:txBody>
      </p:sp>
      <p:sp>
        <p:nvSpPr>
          <p:cNvPr id="6" name="Slide Number Placeholder 5"/>
          <p:cNvSpPr>
            <a:spLocks noGrp="1"/>
          </p:cNvSpPr>
          <p:nvPr>
            <p:ph type="sldNum" sz="quarter" idx="12"/>
          </p:nvPr>
        </p:nvSpPr>
        <p:spPr/>
        <p:txBody>
          <a:bodyPr/>
          <a:lstStyle/>
          <a:p>
            <a:fld id="{C246477B-9240-4E05-8851-DAC26B3DA6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Manchester, February 26, 2010</a:t>
            </a:r>
            <a:endParaRPr lang="en-US"/>
          </a:p>
        </p:txBody>
      </p:sp>
      <p:sp>
        <p:nvSpPr>
          <p:cNvPr id="5" name="Footer Placeholder 4"/>
          <p:cNvSpPr>
            <a:spLocks noGrp="1"/>
          </p:cNvSpPr>
          <p:nvPr>
            <p:ph type="ftr" sz="quarter" idx="11"/>
          </p:nvPr>
        </p:nvSpPr>
        <p:spPr/>
        <p:txBody>
          <a:bodyPr/>
          <a:lstStyle/>
          <a:p>
            <a:r>
              <a:rPr lang="en-US" smtClean="0"/>
              <a:t>Marko Mikuž: Diamond Sensors</a:t>
            </a:r>
            <a:endParaRPr lang="en-US"/>
          </a:p>
        </p:txBody>
      </p:sp>
      <p:sp>
        <p:nvSpPr>
          <p:cNvPr id="6" name="Slide Number Placeholder 5"/>
          <p:cNvSpPr>
            <a:spLocks noGrp="1"/>
          </p:cNvSpPr>
          <p:nvPr>
            <p:ph type="sldNum" sz="quarter" idx="12"/>
          </p:nvPr>
        </p:nvSpPr>
        <p:spPr/>
        <p:txBody>
          <a:bodyPr/>
          <a:lstStyle/>
          <a:p>
            <a:fld id="{C246477B-9240-4E05-8851-DAC26B3DA6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Manchester, February 26, 2010</a:t>
            </a:r>
            <a:endParaRPr lang="en-US"/>
          </a:p>
        </p:txBody>
      </p:sp>
      <p:sp>
        <p:nvSpPr>
          <p:cNvPr id="5" name="Footer Placeholder 4"/>
          <p:cNvSpPr>
            <a:spLocks noGrp="1"/>
          </p:cNvSpPr>
          <p:nvPr>
            <p:ph type="ftr" sz="quarter" idx="11"/>
          </p:nvPr>
        </p:nvSpPr>
        <p:spPr/>
        <p:txBody>
          <a:bodyPr/>
          <a:lstStyle/>
          <a:p>
            <a:r>
              <a:rPr lang="en-US" smtClean="0"/>
              <a:t>Marko Mikuž: Diamond Sensors</a:t>
            </a:r>
            <a:endParaRPr lang="en-US"/>
          </a:p>
        </p:txBody>
      </p:sp>
      <p:sp>
        <p:nvSpPr>
          <p:cNvPr id="6" name="Slide Number Placeholder 5"/>
          <p:cNvSpPr>
            <a:spLocks noGrp="1"/>
          </p:cNvSpPr>
          <p:nvPr>
            <p:ph type="sldNum" sz="quarter" idx="12"/>
          </p:nvPr>
        </p:nvSpPr>
        <p:spPr/>
        <p:txBody>
          <a:bodyPr/>
          <a:lstStyle/>
          <a:p>
            <a:fld id="{C246477B-9240-4E05-8851-DAC26B3DA6D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a:t>
            </a:fld>
            <a:endParaRPr lang="en-US"/>
          </a:p>
        </p:txBody>
      </p:sp>
      <p:sp>
        <p:nvSpPr>
          <p:cNvPr id="11" name="Wave 10"/>
          <p:cNvSpPr/>
          <p:nvPr userDrawn="1"/>
        </p:nvSpPr>
        <p:spPr>
          <a:xfrm>
            <a:off x="857224" y="1214422"/>
            <a:ext cx="7286676" cy="285752"/>
          </a:xfrm>
          <a:prstGeom prst="wave">
            <a:avLst/>
          </a:prstGeom>
          <a:gradFill flip="none" rotWithShape="1">
            <a:gsLst>
              <a:gs pos="0">
                <a:srgbClr val="5E9EFF"/>
              </a:gs>
              <a:gs pos="39999">
                <a:srgbClr val="85C2FF"/>
              </a:gs>
              <a:gs pos="70000">
                <a:srgbClr val="C4D6EB"/>
              </a:gs>
              <a:gs pos="100000">
                <a:srgbClr val="FFEBFA"/>
              </a:gs>
            </a:gsLst>
            <a:lin ang="27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p:cNvPicPr>
            <a:picLocks noChangeAspect="1" noChangeArrowheads="1"/>
          </p:cNvPicPr>
          <p:nvPr userDrawn="1"/>
        </p:nvPicPr>
        <p:blipFill>
          <a:blip r:embed="rId2"/>
          <a:srcRect r="70445"/>
          <a:stretch>
            <a:fillRect/>
          </a:stretch>
        </p:blipFill>
        <p:spPr bwMode="auto">
          <a:xfrm>
            <a:off x="0" y="0"/>
            <a:ext cx="484188" cy="822325"/>
          </a:xfrm>
          <a:prstGeom prst="rect">
            <a:avLst/>
          </a:prstGeom>
          <a:noFill/>
          <a:ln w="9525">
            <a:noFill/>
            <a:miter lim="800000"/>
            <a:headEnd/>
            <a:tailEnd/>
          </a:ln>
        </p:spPr>
      </p:pic>
      <p:pic>
        <p:nvPicPr>
          <p:cNvPr id="12" name="Picture 12" descr="diamond-logo"/>
          <p:cNvPicPr>
            <a:picLocks noChangeAspect="1" noChangeArrowheads="1"/>
          </p:cNvPicPr>
          <p:nvPr userDrawn="1"/>
        </p:nvPicPr>
        <p:blipFill>
          <a:blip r:embed="rId3"/>
          <a:srcRect/>
          <a:stretch>
            <a:fillRect/>
          </a:stretch>
        </p:blipFill>
        <p:spPr bwMode="auto">
          <a:xfrm>
            <a:off x="8570913" y="0"/>
            <a:ext cx="573087" cy="76517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Manchester, February 26, 2010</a:t>
            </a:r>
            <a:endParaRPr lang="en-US"/>
          </a:p>
        </p:txBody>
      </p:sp>
      <p:sp>
        <p:nvSpPr>
          <p:cNvPr id="5" name="Footer Placeholder 4"/>
          <p:cNvSpPr>
            <a:spLocks noGrp="1"/>
          </p:cNvSpPr>
          <p:nvPr>
            <p:ph type="ftr" sz="quarter" idx="11"/>
          </p:nvPr>
        </p:nvSpPr>
        <p:spPr/>
        <p:txBody>
          <a:bodyPr/>
          <a:lstStyle/>
          <a:p>
            <a:r>
              <a:rPr lang="en-US" smtClean="0"/>
              <a:t>Marko Mikuž: Diamond Sensors</a:t>
            </a:r>
            <a:endParaRPr lang="en-US"/>
          </a:p>
        </p:txBody>
      </p:sp>
      <p:sp>
        <p:nvSpPr>
          <p:cNvPr id="6" name="Slide Number Placeholder 5"/>
          <p:cNvSpPr>
            <a:spLocks noGrp="1"/>
          </p:cNvSpPr>
          <p:nvPr>
            <p:ph type="sldNum" sz="quarter" idx="12"/>
          </p:nvPr>
        </p:nvSpPr>
        <p:spPr/>
        <p:txBody>
          <a:bodyPr/>
          <a:lstStyle/>
          <a:p>
            <a:fld id="{C246477B-9240-4E05-8851-DAC26B3DA6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Manchester, February 26, 2010</a:t>
            </a:r>
            <a:endParaRPr lang="en-US"/>
          </a:p>
        </p:txBody>
      </p:sp>
      <p:sp>
        <p:nvSpPr>
          <p:cNvPr id="6" name="Footer Placeholder 5"/>
          <p:cNvSpPr>
            <a:spLocks noGrp="1"/>
          </p:cNvSpPr>
          <p:nvPr>
            <p:ph type="ftr" sz="quarter" idx="11"/>
          </p:nvPr>
        </p:nvSpPr>
        <p:spPr/>
        <p:txBody>
          <a:bodyPr/>
          <a:lstStyle/>
          <a:p>
            <a:r>
              <a:rPr lang="en-US" smtClean="0"/>
              <a:t>Marko Mikuž: Diamond Sensors</a:t>
            </a:r>
            <a:endParaRPr lang="en-US"/>
          </a:p>
        </p:txBody>
      </p:sp>
      <p:sp>
        <p:nvSpPr>
          <p:cNvPr id="7" name="Slide Number Placeholder 6"/>
          <p:cNvSpPr>
            <a:spLocks noGrp="1"/>
          </p:cNvSpPr>
          <p:nvPr>
            <p:ph type="sldNum" sz="quarter" idx="12"/>
          </p:nvPr>
        </p:nvSpPr>
        <p:spPr/>
        <p:txBody>
          <a:bodyPr/>
          <a:lstStyle/>
          <a:p>
            <a:fld id="{C246477B-9240-4E05-8851-DAC26B3DA6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Manchester, February 26, 2010</a:t>
            </a:r>
            <a:endParaRPr lang="en-US"/>
          </a:p>
        </p:txBody>
      </p:sp>
      <p:sp>
        <p:nvSpPr>
          <p:cNvPr id="8" name="Footer Placeholder 7"/>
          <p:cNvSpPr>
            <a:spLocks noGrp="1"/>
          </p:cNvSpPr>
          <p:nvPr>
            <p:ph type="ftr" sz="quarter" idx="11"/>
          </p:nvPr>
        </p:nvSpPr>
        <p:spPr/>
        <p:txBody>
          <a:bodyPr/>
          <a:lstStyle/>
          <a:p>
            <a:r>
              <a:rPr lang="en-US" smtClean="0"/>
              <a:t>Marko Mikuž: Diamond Sensors</a:t>
            </a:r>
            <a:endParaRPr lang="en-US"/>
          </a:p>
        </p:txBody>
      </p:sp>
      <p:sp>
        <p:nvSpPr>
          <p:cNvPr id="9" name="Slide Number Placeholder 8"/>
          <p:cNvSpPr>
            <a:spLocks noGrp="1"/>
          </p:cNvSpPr>
          <p:nvPr>
            <p:ph type="sldNum" sz="quarter" idx="12"/>
          </p:nvPr>
        </p:nvSpPr>
        <p:spPr/>
        <p:txBody>
          <a:bodyPr/>
          <a:lstStyle/>
          <a:p>
            <a:fld id="{C246477B-9240-4E05-8851-DAC26B3DA6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Manchester, February 26, 2010</a:t>
            </a:r>
            <a:endParaRPr lang="en-US"/>
          </a:p>
        </p:txBody>
      </p:sp>
      <p:sp>
        <p:nvSpPr>
          <p:cNvPr id="4" name="Footer Placeholder 3"/>
          <p:cNvSpPr>
            <a:spLocks noGrp="1"/>
          </p:cNvSpPr>
          <p:nvPr>
            <p:ph type="ftr" sz="quarter" idx="11"/>
          </p:nvPr>
        </p:nvSpPr>
        <p:spPr/>
        <p:txBody>
          <a:bodyPr/>
          <a:lstStyle/>
          <a:p>
            <a:r>
              <a:rPr lang="en-US" smtClean="0"/>
              <a:t>Marko Mikuž: Diamond Sensors</a:t>
            </a:r>
            <a:endParaRPr lang="en-US"/>
          </a:p>
        </p:txBody>
      </p:sp>
      <p:sp>
        <p:nvSpPr>
          <p:cNvPr id="5" name="Slide Number Placeholder 4"/>
          <p:cNvSpPr>
            <a:spLocks noGrp="1"/>
          </p:cNvSpPr>
          <p:nvPr>
            <p:ph type="sldNum" sz="quarter" idx="12"/>
          </p:nvPr>
        </p:nvSpPr>
        <p:spPr/>
        <p:txBody>
          <a:bodyPr/>
          <a:lstStyle/>
          <a:p>
            <a:fld id="{C246477B-9240-4E05-8851-DAC26B3DA6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Manchester, February 26, 2010</a:t>
            </a:r>
            <a:endParaRPr lang="en-US"/>
          </a:p>
        </p:txBody>
      </p:sp>
      <p:sp>
        <p:nvSpPr>
          <p:cNvPr id="3" name="Footer Placeholder 2"/>
          <p:cNvSpPr>
            <a:spLocks noGrp="1"/>
          </p:cNvSpPr>
          <p:nvPr>
            <p:ph type="ftr" sz="quarter" idx="11"/>
          </p:nvPr>
        </p:nvSpPr>
        <p:spPr/>
        <p:txBody>
          <a:bodyPr/>
          <a:lstStyle/>
          <a:p>
            <a:r>
              <a:rPr lang="en-US" smtClean="0"/>
              <a:t>Marko Mikuž: Diamond Sensors</a:t>
            </a:r>
            <a:endParaRPr lang="en-US"/>
          </a:p>
        </p:txBody>
      </p:sp>
      <p:sp>
        <p:nvSpPr>
          <p:cNvPr id="4" name="Slide Number Placeholder 3"/>
          <p:cNvSpPr>
            <a:spLocks noGrp="1"/>
          </p:cNvSpPr>
          <p:nvPr>
            <p:ph type="sldNum" sz="quarter" idx="12"/>
          </p:nvPr>
        </p:nvSpPr>
        <p:spPr/>
        <p:txBody>
          <a:bodyPr/>
          <a:lstStyle/>
          <a:p>
            <a:fld id="{C246477B-9240-4E05-8851-DAC26B3DA6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Manchester, February 26, 2010</a:t>
            </a:r>
            <a:endParaRPr lang="en-US"/>
          </a:p>
        </p:txBody>
      </p:sp>
      <p:sp>
        <p:nvSpPr>
          <p:cNvPr id="6" name="Footer Placeholder 5"/>
          <p:cNvSpPr>
            <a:spLocks noGrp="1"/>
          </p:cNvSpPr>
          <p:nvPr>
            <p:ph type="ftr" sz="quarter" idx="11"/>
          </p:nvPr>
        </p:nvSpPr>
        <p:spPr/>
        <p:txBody>
          <a:bodyPr/>
          <a:lstStyle/>
          <a:p>
            <a:r>
              <a:rPr lang="en-US" smtClean="0"/>
              <a:t>Marko Mikuž: Diamond Sensors</a:t>
            </a:r>
            <a:endParaRPr lang="en-US"/>
          </a:p>
        </p:txBody>
      </p:sp>
      <p:sp>
        <p:nvSpPr>
          <p:cNvPr id="7" name="Slide Number Placeholder 6"/>
          <p:cNvSpPr>
            <a:spLocks noGrp="1"/>
          </p:cNvSpPr>
          <p:nvPr>
            <p:ph type="sldNum" sz="quarter" idx="12"/>
          </p:nvPr>
        </p:nvSpPr>
        <p:spPr/>
        <p:txBody>
          <a:bodyPr/>
          <a:lstStyle/>
          <a:p>
            <a:fld id="{C246477B-9240-4E05-8851-DAC26B3DA6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Manchester, February 26, 2010</a:t>
            </a:r>
            <a:endParaRPr lang="en-US"/>
          </a:p>
        </p:txBody>
      </p:sp>
      <p:sp>
        <p:nvSpPr>
          <p:cNvPr id="6" name="Footer Placeholder 5"/>
          <p:cNvSpPr>
            <a:spLocks noGrp="1"/>
          </p:cNvSpPr>
          <p:nvPr>
            <p:ph type="ftr" sz="quarter" idx="11"/>
          </p:nvPr>
        </p:nvSpPr>
        <p:spPr/>
        <p:txBody>
          <a:bodyPr/>
          <a:lstStyle/>
          <a:p>
            <a:r>
              <a:rPr lang="en-US" smtClean="0"/>
              <a:t>Marko Mikuž: Diamond Sensors</a:t>
            </a:r>
            <a:endParaRPr lang="en-US"/>
          </a:p>
        </p:txBody>
      </p:sp>
      <p:sp>
        <p:nvSpPr>
          <p:cNvPr id="7" name="Slide Number Placeholder 6"/>
          <p:cNvSpPr>
            <a:spLocks noGrp="1"/>
          </p:cNvSpPr>
          <p:nvPr>
            <p:ph type="sldNum" sz="quarter" idx="12"/>
          </p:nvPr>
        </p:nvSpPr>
        <p:spPr/>
        <p:txBody>
          <a:bodyPr/>
          <a:lstStyle/>
          <a:p>
            <a:fld id="{C246477B-9240-4E05-8851-DAC26B3DA6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Manchester, February 26, 2010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GB" smtClean="0"/>
              <a:t>Marko Mikuž: Diamond Sensors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C246477B-9240-4E05-8851-DAC26B3DA6D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png"/><Relationship Id="rId2"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wmf"/><Relationship Id="rId4" Type="http://schemas.openxmlformats.org/officeDocument/2006/relationships/image" Target="../media/image44.wmf"/></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wmf"/><Relationship Id="rId7"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pn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4.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wmf"/><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0" y="4214818"/>
            <a:ext cx="9144000" cy="1000125"/>
          </a:xfrm>
          <a:prstGeom prst="rect">
            <a:avLst/>
          </a:prstGeom>
          <a:noFill/>
          <a:ln w="9525">
            <a:noFill/>
            <a:miter lim="800000"/>
            <a:headEnd/>
            <a:tailEnd/>
          </a:ln>
        </p:spPr>
        <p:txBody>
          <a:bodyPr lIns="90000" tIns="46800" rIns="90000" bIns="46800">
            <a:spAutoFit/>
          </a:bodyPr>
          <a:lstStyle/>
          <a:p>
            <a:pPr algn="ctr">
              <a:lnSpc>
                <a:spcPct val="95000"/>
              </a:lnSpc>
              <a:buClr>
                <a:srgbClr val="339933"/>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chemeClr val="bg1"/>
                </a:solidFill>
                <a:latin typeface="+mj-lt"/>
                <a:cs typeface="Times New Roman" pitchFamily="18" charset="0"/>
              </a:rPr>
              <a:t>Marko </a:t>
            </a:r>
            <a:r>
              <a:rPr lang="en-GB" sz="2400" b="1" dirty="0" err="1">
                <a:solidFill>
                  <a:schemeClr val="bg1"/>
                </a:solidFill>
                <a:latin typeface="+mj-lt"/>
                <a:cs typeface="Times New Roman" pitchFamily="18" charset="0"/>
              </a:rPr>
              <a:t>Mikuž</a:t>
            </a:r>
            <a:endParaRPr lang="en-GB" sz="2400" b="1" dirty="0">
              <a:solidFill>
                <a:schemeClr val="bg1"/>
              </a:solidFill>
              <a:latin typeface="+mj-lt"/>
              <a:cs typeface="Times New Roman" pitchFamily="18" charset="0"/>
            </a:endParaRPr>
          </a:p>
          <a:p>
            <a:pPr algn="ctr" eaLnBrk="0" hangingPunct="0">
              <a:buClr>
                <a:srgbClr val="339933"/>
              </a:buClr>
              <a:buSzPct val="100000"/>
              <a:buFont typeface="Comic Sans MS"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chemeClr val="bg1"/>
                </a:solidFill>
                <a:latin typeface="+mj-lt"/>
                <a:cs typeface="Times New Roman" pitchFamily="18" charset="0"/>
              </a:rPr>
              <a:t>University of Ljubljana &amp; </a:t>
            </a:r>
            <a:r>
              <a:rPr lang="en-GB" b="1" dirty="0" smtClean="0">
                <a:solidFill>
                  <a:schemeClr val="bg1"/>
                </a:solidFill>
                <a:latin typeface="+mj-lt"/>
                <a:cs typeface="Times New Roman" pitchFamily="18" charset="0"/>
              </a:rPr>
              <a:t>Jo</a:t>
            </a:r>
            <a:r>
              <a:rPr lang="sl-SI" b="1" dirty="0" err="1" smtClean="0">
                <a:solidFill>
                  <a:schemeClr val="bg1"/>
                </a:solidFill>
                <a:latin typeface="+mj-lt"/>
                <a:cs typeface="Times New Roman" pitchFamily="18" charset="0"/>
              </a:rPr>
              <a:t>žef</a:t>
            </a:r>
            <a:r>
              <a:rPr lang="sl-SI" b="1" dirty="0" smtClean="0">
                <a:solidFill>
                  <a:schemeClr val="bg1"/>
                </a:solidFill>
                <a:latin typeface="+mj-lt"/>
                <a:cs typeface="Times New Roman" pitchFamily="18" charset="0"/>
              </a:rPr>
              <a:t> </a:t>
            </a:r>
            <a:r>
              <a:rPr lang="en-GB" b="1" dirty="0" smtClean="0">
                <a:solidFill>
                  <a:schemeClr val="bg1"/>
                </a:solidFill>
                <a:latin typeface="+mj-lt"/>
                <a:cs typeface="Times New Roman" pitchFamily="18" charset="0"/>
              </a:rPr>
              <a:t>Stefan </a:t>
            </a:r>
            <a:r>
              <a:rPr lang="en-GB" b="1" dirty="0">
                <a:solidFill>
                  <a:schemeClr val="bg1"/>
                </a:solidFill>
                <a:latin typeface="+mj-lt"/>
                <a:cs typeface="Times New Roman" pitchFamily="18" charset="0"/>
              </a:rPr>
              <a:t>Institute </a:t>
            </a:r>
          </a:p>
          <a:p>
            <a:pPr algn="ctr" eaLnBrk="0" hangingPunct="0">
              <a:buClr>
                <a:srgbClr val="339933"/>
              </a:buClr>
              <a:buSzPct val="100000"/>
              <a:buFont typeface="Comic Sans MS"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chemeClr val="bg1"/>
                </a:solidFill>
                <a:latin typeface="+mj-lt"/>
                <a:cs typeface="Times New Roman" pitchFamily="18" charset="0"/>
              </a:rPr>
              <a:t>for the </a:t>
            </a:r>
            <a:r>
              <a:rPr lang="en-GB" b="1" dirty="0" err="1">
                <a:solidFill>
                  <a:schemeClr val="bg1"/>
                </a:solidFill>
                <a:latin typeface="+mj-lt"/>
                <a:cs typeface="Times New Roman" pitchFamily="18" charset="0"/>
              </a:rPr>
              <a:t>DPix</a:t>
            </a:r>
            <a:r>
              <a:rPr lang="en-GB" b="1" dirty="0">
                <a:solidFill>
                  <a:schemeClr val="bg1"/>
                </a:solidFill>
                <a:latin typeface="+mj-lt"/>
                <a:cs typeface="Times New Roman" pitchFamily="18" charset="0"/>
              </a:rPr>
              <a:t> Collaboration</a:t>
            </a:r>
            <a:r>
              <a:rPr lang="en-GB" sz="900" b="1" dirty="0">
                <a:solidFill>
                  <a:schemeClr val="bg1"/>
                </a:solidFill>
                <a:latin typeface="+mj-lt"/>
              </a:rPr>
              <a:t> </a:t>
            </a:r>
          </a:p>
        </p:txBody>
      </p:sp>
      <p:sp>
        <p:nvSpPr>
          <p:cNvPr id="10243" name="AutoShape 7"/>
          <p:cNvSpPr>
            <a:spLocks noGrp="1" noChangeAspect="1" noChangeArrowheads="1"/>
          </p:cNvSpPr>
          <p:nvPr>
            <p:ph type="ctrTitle" idx="4294967295"/>
          </p:nvPr>
        </p:nvSpPr>
        <p:spPr>
          <a:xfrm>
            <a:off x="714348" y="285728"/>
            <a:ext cx="7772400" cy="1470025"/>
          </a:xfrm>
        </p:spPr>
        <p:txBody>
          <a:bodyPr/>
          <a:lstStyle/>
          <a:p>
            <a:pPr algn="ctr" eaLnBrk="1" hangingPunct="1">
              <a:buClr>
                <a:srgbClr val="000000"/>
              </a:buClr>
              <a:buFont typeface="Times New Roman" pitchFamily="18" charset="0"/>
              <a:buNone/>
            </a:pPr>
            <a:r>
              <a:rPr lang="en-GB" sz="4400" b="1" dirty="0" smtClean="0">
                <a:solidFill>
                  <a:srgbClr val="000000"/>
                </a:solidFill>
                <a:latin typeface="Times New Roman" pitchFamily="18" charset="0"/>
              </a:rPr>
              <a:t>Diamond </a:t>
            </a:r>
            <a:r>
              <a:rPr lang="en-GB" sz="4400" b="1" dirty="0" smtClean="0">
                <a:solidFill>
                  <a:srgbClr val="000000"/>
                </a:solidFill>
                <a:latin typeface="Times New Roman" pitchFamily="18" charset="0"/>
              </a:rPr>
              <a:t>Sensors</a:t>
            </a:r>
            <a:r>
              <a:rPr lang="en-GB" sz="4000" b="1" dirty="0" smtClean="0">
                <a:solidFill>
                  <a:srgbClr val="000000"/>
                </a:solidFill>
                <a:latin typeface="Times New Roman" pitchFamily="18" charset="0"/>
              </a:rPr>
              <a:t/>
            </a:r>
            <a:br>
              <a:rPr lang="en-GB" sz="4000" b="1" dirty="0" smtClean="0">
                <a:solidFill>
                  <a:srgbClr val="000000"/>
                </a:solidFill>
                <a:latin typeface="Times New Roman" pitchFamily="18" charset="0"/>
              </a:rPr>
            </a:br>
            <a:r>
              <a:rPr lang="en-GB" b="1" dirty="0" smtClean="0">
                <a:solidFill>
                  <a:srgbClr val="000000"/>
                </a:solidFill>
                <a:latin typeface="Times New Roman" pitchFamily="18" charset="0"/>
              </a:rPr>
              <a:t> </a:t>
            </a:r>
            <a:r>
              <a:rPr lang="en-GB" sz="3200" b="1" dirty="0" smtClean="0">
                <a:solidFill>
                  <a:schemeClr val="bg1"/>
                </a:solidFill>
                <a:latin typeface="Times New Roman" pitchFamily="18" charset="0"/>
              </a:rPr>
              <a:t>Recent Highlights</a:t>
            </a:r>
          </a:p>
        </p:txBody>
      </p:sp>
      <p:sp>
        <p:nvSpPr>
          <p:cNvPr id="10244" name="Rectangle 8"/>
          <p:cNvSpPr>
            <a:spLocks noGrp="1" noChangeArrowheads="1"/>
          </p:cNvSpPr>
          <p:nvPr>
            <p:ph type="subTitle" idx="4294967295"/>
          </p:nvPr>
        </p:nvSpPr>
        <p:spPr>
          <a:xfrm>
            <a:off x="1403350" y="5445125"/>
            <a:ext cx="6400800" cy="1276350"/>
          </a:xfrm>
        </p:spPr>
        <p:txBody>
          <a:bodyPr>
            <a:normAutofit fontScale="85000" lnSpcReduction="20000"/>
          </a:bodyPr>
          <a:lstStyle/>
          <a:p>
            <a:pPr marL="0" indent="0" algn="ctr">
              <a:buNone/>
            </a:pPr>
            <a:r>
              <a:rPr lang="en-GB" dirty="0" smtClean="0"/>
              <a:t> </a:t>
            </a:r>
            <a:r>
              <a:rPr lang="en-US" dirty="0" smtClean="0"/>
              <a:t>The 5th "Trento" Workshop on Advanced Silicon Radiation Detectors </a:t>
            </a:r>
            <a:endParaRPr lang="en-GB" b="1" dirty="0" smtClean="0">
              <a:solidFill>
                <a:srgbClr val="000066"/>
              </a:solidFill>
            </a:endParaRPr>
          </a:p>
          <a:p>
            <a:pPr algn="ctr">
              <a:buNone/>
            </a:pPr>
            <a:r>
              <a:rPr lang="en-US" dirty="0" smtClean="0"/>
              <a:t>Manchester, February 26</a:t>
            </a:r>
            <a:r>
              <a:rPr lang="sl-SI" dirty="0" smtClean="0"/>
              <a:t>, 20</a:t>
            </a:r>
            <a:r>
              <a:rPr lang="en-US" dirty="0" smtClean="0"/>
              <a:t>10</a:t>
            </a:r>
            <a:endParaRPr lang="en-US" dirty="0"/>
          </a:p>
        </p:txBody>
      </p:sp>
      <p:pic>
        <p:nvPicPr>
          <p:cNvPr id="10246" name="Picture 11"/>
          <p:cNvPicPr>
            <a:picLocks noChangeAspect="1" noChangeArrowheads="1"/>
          </p:cNvPicPr>
          <p:nvPr/>
        </p:nvPicPr>
        <p:blipFill>
          <a:blip r:embed="rId4"/>
          <a:srcRect r="-67" b="5551"/>
          <a:stretch>
            <a:fillRect/>
          </a:stretch>
        </p:blipFill>
        <p:spPr bwMode="auto">
          <a:xfrm>
            <a:off x="3419475" y="1844675"/>
            <a:ext cx="2376488" cy="1728788"/>
          </a:xfrm>
          <a:prstGeom prst="rect">
            <a:avLst/>
          </a:prstGeom>
          <a:noFill/>
          <a:ln w="9525" algn="ctr">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damage studies: RD-42</a:t>
            </a:r>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10</a:t>
            </a:fld>
            <a:endParaRPr lang="en-US"/>
          </a:p>
        </p:txBody>
      </p:sp>
      <p:sp>
        <p:nvSpPr>
          <p:cNvPr id="13" name="Text Box 2"/>
          <p:cNvSpPr txBox="1">
            <a:spLocks noChangeArrowheads="1"/>
          </p:cNvSpPr>
          <p:nvPr/>
        </p:nvSpPr>
        <p:spPr bwMode="auto">
          <a:xfrm>
            <a:off x="1214414" y="1571612"/>
            <a:ext cx="4581525" cy="5076825"/>
          </a:xfrm>
          <a:prstGeom prst="rect">
            <a:avLst/>
          </a:prstGeom>
          <a:noFill/>
          <a:ln w="9525">
            <a:noFill/>
            <a:round/>
            <a:headEnd/>
            <a:tailEnd/>
          </a:ln>
          <a:effectLst/>
        </p:spPr>
        <p:txBody>
          <a:bodyPr lIns="90000" tIns="45000" rIns="90000" bIns="45000"/>
          <a:lstStyle/>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solidFill>
                  <a:srgbClr val="000000"/>
                </a:solidFill>
                <a:latin typeface="Calibri" pitchFamily="32" charset="0"/>
                <a:cs typeface="Arial" charset="0"/>
              </a:rPr>
              <a:t>M. Artuso</a:t>
            </a:r>
            <a:r>
              <a:rPr lang="en-GB" sz="1400" baseline="33000" dirty="0">
                <a:solidFill>
                  <a:srgbClr val="000000"/>
                </a:solidFill>
                <a:latin typeface="Calibri" pitchFamily="32" charset="0"/>
                <a:cs typeface="Arial" charset="0"/>
              </a:rPr>
              <a:t>25</a:t>
            </a:r>
            <a:r>
              <a:rPr lang="en-GB" sz="1400" dirty="0">
                <a:solidFill>
                  <a:srgbClr val="000000"/>
                </a:solidFill>
                <a:latin typeface="Calibri" pitchFamily="32" charset="0"/>
                <a:cs typeface="Arial" charset="0"/>
              </a:rPr>
              <a:t>, D. Asner</a:t>
            </a:r>
            <a:r>
              <a:rPr lang="en-GB" sz="1400" baseline="33000" dirty="0">
                <a:solidFill>
                  <a:srgbClr val="000000"/>
                </a:solidFill>
                <a:latin typeface="Calibri" pitchFamily="32" charset="0"/>
                <a:cs typeface="Arial" charset="0"/>
              </a:rPr>
              <a:t>22</a:t>
            </a:r>
            <a:r>
              <a:rPr lang="en-GB" sz="1400" dirty="0">
                <a:solidFill>
                  <a:srgbClr val="000000"/>
                </a:solidFill>
                <a:latin typeface="Calibri" pitchFamily="32" charset="0"/>
                <a:cs typeface="Arial" charset="0"/>
              </a:rPr>
              <a:t>, M. Barbero</a:t>
            </a:r>
            <a:r>
              <a:rPr lang="en-GB" sz="1400" baseline="33000" dirty="0">
                <a:solidFill>
                  <a:srgbClr val="000000"/>
                </a:solidFill>
                <a:latin typeface="Calibri" pitchFamily="32" charset="0"/>
                <a:cs typeface="Arial" charset="0"/>
              </a:rPr>
              <a:t>1</a:t>
            </a:r>
            <a:r>
              <a:rPr lang="en-GB" sz="1400" dirty="0">
                <a:solidFill>
                  <a:srgbClr val="000000"/>
                </a:solidFill>
                <a:latin typeface="Calibri" pitchFamily="32" charset="0"/>
                <a:cs typeface="Arial" charset="0"/>
              </a:rPr>
              <a:t>, V. Bellini</a:t>
            </a:r>
            <a:r>
              <a:rPr lang="en-GB" sz="1400" baseline="33000" dirty="0">
                <a:solidFill>
                  <a:srgbClr val="000000"/>
                </a:solidFill>
                <a:latin typeface="Calibri" pitchFamily="32" charset="0"/>
                <a:cs typeface="Arial" charset="0"/>
              </a:rPr>
              <a:t>2</a:t>
            </a:r>
            <a:r>
              <a:rPr lang="en-GB" sz="1400" dirty="0">
                <a:solidFill>
                  <a:srgbClr val="000000"/>
                </a:solidFill>
                <a:latin typeface="Calibri" pitchFamily="32" charset="0"/>
                <a:cs typeface="Arial" charset="0"/>
              </a:rPr>
              <a:t>, V. Belyaev</a:t>
            </a:r>
            <a:r>
              <a:rPr lang="en-GB" sz="1400" baseline="33000" dirty="0">
                <a:solidFill>
                  <a:srgbClr val="000000"/>
                </a:solidFill>
                <a:latin typeface="Calibri" pitchFamily="32" charset="0"/>
                <a:cs typeface="Arial" charset="0"/>
              </a:rPr>
              <a:t>15</a:t>
            </a:r>
            <a:r>
              <a:rPr lang="en-GB" sz="1400" dirty="0">
                <a:solidFill>
                  <a:srgbClr val="000000"/>
                </a:solidFill>
                <a:latin typeface="Calibri" pitchFamily="32" charset="0"/>
                <a:cs typeface="Arial" charset="0"/>
              </a:rPr>
              <a:t>, E. Berdermann</a:t>
            </a:r>
            <a:r>
              <a:rPr lang="en-GB" sz="1400" baseline="33000" dirty="0">
                <a:solidFill>
                  <a:srgbClr val="000000"/>
                </a:solidFill>
                <a:latin typeface="Calibri" pitchFamily="32" charset="0"/>
                <a:cs typeface="Arial" charset="0"/>
              </a:rPr>
              <a:t>8</a:t>
            </a:r>
            <a:r>
              <a:rPr lang="en-GB" sz="1400" dirty="0">
                <a:solidFill>
                  <a:srgbClr val="000000"/>
                </a:solidFill>
                <a:latin typeface="Calibri" pitchFamily="32" charset="0"/>
                <a:cs typeface="Arial" charset="0"/>
              </a:rPr>
              <a:t>, P. Bergonzo</a:t>
            </a:r>
            <a:r>
              <a:rPr lang="en-GB" sz="1400" baseline="33000" dirty="0">
                <a:solidFill>
                  <a:srgbClr val="000000"/>
                </a:solidFill>
                <a:latin typeface="Calibri" pitchFamily="32" charset="0"/>
                <a:cs typeface="Arial" charset="0"/>
              </a:rPr>
              <a:t>14</a:t>
            </a:r>
            <a:r>
              <a:rPr lang="en-GB" sz="1400" dirty="0">
                <a:solidFill>
                  <a:srgbClr val="000000"/>
                </a:solidFill>
                <a:latin typeface="Calibri" pitchFamily="32" charset="0"/>
                <a:cs typeface="Arial" charset="0"/>
              </a:rPr>
              <a:t>, S. Blusk</a:t>
            </a:r>
            <a:r>
              <a:rPr lang="en-GB" sz="1400" baseline="33000" dirty="0">
                <a:solidFill>
                  <a:srgbClr val="000000"/>
                </a:solidFill>
                <a:latin typeface="Calibri" pitchFamily="32" charset="0"/>
                <a:cs typeface="Arial" charset="0"/>
              </a:rPr>
              <a:t>25</a:t>
            </a:r>
            <a:r>
              <a:rPr lang="en-GB" sz="1400" dirty="0">
                <a:solidFill>
                  <a:srgbClr val="000000"/>
                </a:solidFill>
                <a:latin typeface="Calibri" pitchFamily="32" charset="0"/>
                <a:cs typeface="Arial" charset="0"/>
              </a:rPr>
              <a:t>, A. Borgia</a:t>
            </a:r>
            <a:r>
              <a:rPr lang="en-GB" sz="1400" baseline="33000" dirty="0">
                <a:solidFill>
                  <a:srgbClr val="000000"/>
                </a:solidFill>
                <a:latin typeface="Calibri" pitchFamily="32" charset="0"/>
                <a:cs typeface="Arial" charset="0"/>
              </a:rPr>
              <a:t>25</a:t>
            </a:r>
            <a:r>
              <a:rPr lang="en-GB" sz="1400" dirty="0">
                <a:solidFill>
                  <a:srgbClr val="000000"/>
                </a:solidFill>
                <a:latin typeface="Calibri" pitchFamily="32" charset="0"/>
                <a:cs typeface="Arial" charset="0"/>
              </a:rPr>
              <a:t>, J-M. Brom</a:t>
            </a:r>
            <a:r>
              <a:rPr lang="en-GB" sz="1400" baseline="33000" dirty="0">
                <a:solidFill>
                  <a:srgbClr val="000000"/>
                </a:solidFill>
                <a:latin typeface="Calibri" pitchFamily="32" charset="0"/>
                <a:cs typeface="Arial" charset="0"/>
              </a:rPr>
              <a:t>10</a:t>
            </a:r>
            <a:r>
              <a:rPr lang="en-GB" sz="1400" dirty="0">
                <a:solidFill>
                  <a:srgbClr val="000000"/>
                </a:solidFill>
                <a:latin typeface="Calibri" pitchFamily="32" charset="0"/>
                <a:cs typeface="Arial" charset="0"/>
              </a:rPr>
              <a:t>, M. Bruzzi</a:t>
            </a:r>
            <a:r>
              <a:rPr lang="en-GB" sz="1400" baseline="33000" dirty="0">
                <a:solidFill>
                  <a:srgbClr val="000000"/>
                </a:solidFill>
                <a:latin typeface="Calibri" pitchFamily="32" charset="0"/>
                <a:cs typeface="Arial" charset="0"/>
              </a:rPr>
              <a:t>5</a:t>
            </a:r>
            <a:r>
              <a:rPr lang="en-GB" sz="1400" dirty="0">
                <a:solidFill>
                  <a:srgbClr val="000000"/>
                </a:solidFill>
                <a:latin typeface="Calibri" pitchFamily="32" charset="0"/>
                <a:cs typeface="Arial" charset="0"/>
              </a:rPr>
              <a:t>, D. Chren</a:t>
            </a:r>
            <a:r>
              <a:rPr lang="en-GB" sz="1400" baseline="33000" dirty="0">
                <a:solidFill>
                  <a:srgbClr val="000000"/>
                </a:solidFill>
                <a:latin typeface="Calibri" pitchFamily="32" charset="0"/>
                <a:cs typeface="Arial" charset="0"/>
              </a:rPr>
              <a:t>23</a:t>
            </a:r>
            <a:r>
              <a:rPr lang="en-GB" sz="1400" dirty="0">
                <a:solidFill>
                  <a:srgbClr val="000000"/>
                </a:solidFill>
                <a:latin typeface="Calibri" pitchFamily="32" charset="0"/>
                <a:cs typeface="Arial" charset="0"/>
              </a:rPr>
              <a:t>, V. Cindro</a:t>
            </a:r>
            <a:r>
              <a:rPr lang="en-GB" sz="1400" baseline="33000" dirty="0">
                <a:solidFill>
                  <a:srgbClr val="000000"/>
                </a:solidFill>
                <a:latin typeface="Calibri" pitchFamily="32" charset="0"/>
                <a:cs typeface="Arial" charset="0"/>
              </a:rPr>
              <a:t>12</a:t>
            </a:r>
            <a:r>
              <a:rPr lang="en-GB" sz="1400" dirty="0">
                <a:solidFill>
                  <a:srgbClr val="000000"/>
                </a:solidFill>
                <a:latin typeface="Calibri" pitchFamily="32" charset="0"/>
                <a:cs typeface="Arial" charset="0"/>
              </a:rPr>
              <a:t>, G. Claus</a:t>
            </a:r>
            <a:r>
              <a:rPr lang="en-GB" sz="1400" baseline="33000" dirty="0">
                <a:solidFill>
                  <a:srgbClr val="000000"/>
                </a:solidFill>
                <a:latin typeface="Calibri" pitchFamily="32" charset="0"/>
                <a:cs typeface="Arial" charset="0"/>
              </a:rPr>
              <a:t>10</a:t>
            </a:r>
            <a:r>
              <a:rPr lang="en-GB" sz="1400" dirty="0">
                <a:solidFill>
                  <a:srgbClr val="000000"/>
                </a:solidFill>
                <a:latin typeface="Calibri" pitchFamily="32" charset="0"/>
                <a:cs typeface="Arial" charset="0"/>
              </a:rPr>
              <a:t>, M. Cristinziani</a:t>
            </a:r>
            <a:r>
              <a:rPr lang="en-GB" sz="1400" baseline="33000" dirty="0">
                <a:solidFill>
                  <a:srgbClr val="000000"/>
                </a:solidFill>
                <a:latin typeface="Calibri" pitchFamily="32" charset="0"/>
                <a:cs typeface="Arial" charset="0"/>
              </a:rPr>
              <a:t>1</a:t>
            </a:r>
            <a:r>
              <a:rPr lang="en-GB" sz="1400" dirty="0">
                <a:solidFill>
                  <a:srgbClr val="000000"/>
                </a:solidFill>
                <a:latin typeface="Calibri" pitchFamily="32" charset="0"/>
                <a:cs typeface="Arial" charset="0"/>
              </a:rPr>
              <a:t>, S. Costa</a:t>
            </a:r>
            <a:r>
              <a:rPr lang="en-GB" sz="1400" baseline="33000" dirty="0">
                <a:solidFill>
                  <a:srgbClr val="000000"/>
                </a:solidFill>
                <a:latin typeface="Calibri" pitchFamily="32" charset="0"/>
                <a:cs typeface="Arial" charset="0"/>
              </a:rPr>
              <a:t>2</a:t>
            </a:r>
            <a:r>
              <a:rPr lang="en-GB" sz="1400" dirty="0">
                <a:solidFill>
                  <a:srgbClr val="000000"/>
                </a:solidFill>
                <a:latin typeface="Calibri" pitchFamily="32" charset="0"/>
                <a:cs typeface="Arial" charset="0"/>
              </a:rPr>
              <a:t>, J. Cumalat</a:t>
            </a:r>
            <a:r>
              <a:rPr lang="en-GB" sz="1400" baseline="33000" dirty="0">
                <a:solidFill>
                  <a:srgbClr val="000000"/>
                </a:solidFill>
                <a:latin typeface="Calibri" pitchFamily="32" charset="0"/>
                <a:cs typeface="Arial" charset="0"/>
              </a:rPr>
              <a:t>24</a:t>
            </a:r>
            <a:r>
              <a:rPr lang="en-GB" sz="1400" dirty="0">
                <a:solidFill>
                  <a:srgbClr val="000000"/>
                </a:solidFill>
                <a:latin typeface="Calibri" pitchFamily="32" charset="0"/>
                <a:cs typeface="Arial" charset="0"/>
              </a:rPr>
              <a:t>, R. D’Alessandro</a:t>
            </a:r>
            <a:r>
              <a:rPr lang="en-GB" sz="1400" baseline="33000" dirty="0">
                <a:solidFill>
                  <a:srgbClr val="000000"/>
                </a:solidFill>
                <a:latin typeface="Calibri" pitchFamily="32" charset="0"/>
                <a:cs typeface="Arial" charset="0"/>
              </a:rPr>
              <a:t>6</a:t>
            </a:r>
            <a:r>
              <a:rPr lang="en-GB" sz="1400" dirty="0">
                <a:solidFill>
                  <a:srgbClr val="000000"/>
                </a:solidFill>
                <a:latin typeface="Calibri" pitchFamily="32" charset="0"/>
                <a:cs typeface="Arial" charset="0"/>
              </a:rPr>
              <a:t>, W. de Boer</a:t>
            </a:r>
            <a:r>
              <a:rPr lang="en-GB" sz="1400" baseline="33000" dirty="0">
                <a:solidFill>
                  <a:srgbClr val="000000"/>
                </a:solidFill>
                <a:latin typeface="Calibri" pitchFamily="32" charset="0"/>
                <a:cs typeface="Arial" charset="0"/>
              </a:rPr>
              <a:t>13</a:t>
            </a:r>
            <a:r>
              <a:rPr lang="en-GB" sz="1400" dirty="0">
                <a:solidFill>
                  <a:srgbClr val="000000"/>
                </a:solidFill>
                <a:latin typeface="Calibri" pitchFamily="32" charset="0"/>
                <a:cs typeface="Arial" charset="0"/>
              </a:rPr>
              <a:t>, D. Dobos</a:t>
            </a:r>
            <a:r>
              <a:rPr lang="en-GB" sz="1400" baseline="33000" dirty="0">
                <a:solidFill>
                  <a:srgbClr val="000000"/>
                </a:solidFill>
                <a:latin typeface="Calibri" pitchFamily="32" charset="0"/>
                <a:cs typeface="Arial" charset="0"/>
              </a:rPr>
              <a:t>3</a:t>
            </a:r>
            <a:r>
              <a:rPr lang="en-GB" sz="1400" dirty="0">
                <a:solidFill>
                  <a:srgbClr val="000000"/>
                </a:solidFill>
                <a:latin typeface="Calibri" pitchFamily="32" charset="0"/>
                <a:cs typeface="Arial" charset="0"/>
              </a:rPr>
              <a:t>, I. Dolenc</a:t>
            </a:r>
            <a:r>
              <a:rPr lang="en-GB" sz="1400" baseline="33000" dirty="0">
                <a:solidFill>
                  <a:srgbClr val="000000"/>
                </a:solidFill>
                <a:latin typeface="Calibri" pitchFamily="32" charset="0"/>
                <a:cs typeface="Arial" charset="0"/>
              </a:rPr>
              <a:t>12</a:t>
            </a:r>
            <a:r>
              <a:rPr lang="en-GB" sz="1400" dirty="0">
                <a:solidFill>
                  <a:srgbClr val="000000"/>
                </a:solidFill>
                <a:latin typeface="Calibri" pitchFamily="32" charset="0"/>
                <a:cs typeface="Arial" charset="0"/>
              </a:rPr>
              <a:t>, W. Dulinski</a:t>
            </a:r>
            <a:r>
              <a:rPr lang="en-GB" sz="1400" baseline="33000" dirty="0">
                <a:solidFill>
                  <a:srgbClr val="000000"/>
                </a:solidFill>
                <a:latin typeface="Calibri" pitchFamily="32" charset="0"/>
                <a:cs typeface="Arial" charset="0"/>
              </a:rPr>
              <a:t>10</a:t>
            </a:r>
            <a:r>
              <a:rPr lang="en-GB" sz="1400" dirty="0">
                <a:solidFill>
                  <a:srgbClr val="000000"/>
                </a:solidFill>
                <a:latin typeface="Calibri" pitchFamily="32" charset="0"/>
                <a:cs typeface="Arial" charset="0"/>
              </a:rPr>
              <a:t>, J. Duris</a:t>
            </a:r>
            <a:r>
              <a:rPr lang="en-GB" sz="1400" baseline="33000" dirty="0">
                <a:solidFill>
                  <a:srgbClr val="000000"/>
                </a:solidFill>
                <a:latin typeface="Calibri" pitchFamily="32" charset="0"/>
                <a:cs typeface="Arial" charset="0"/>
              </a:rPr>
              <a:t>20</a:t>
            </a:r>
            <a:r>
              <a:rPr lang="en-GB" sz="1400" dirty="0">
                <a:solidFill>
                  <a:srgbClr val="000000"/>
                </a:solidFill>
                <a:latin typeface="Calibri" pitchFamily="32" charset="0"/>
                <a:cs typeface="Arial" charset="0"/>
              </a:rPr>
              <a:t>, V. Eremin</a:t>
            </a:r>
            <a:r>
              <a:rPr lang="en-GB" sz="1400" baseline="33000" dirty="0">
                <a:solidFill>
                  <a:srgbClr val="000000"/>
                </a:solidFill>
                <a:latin typeface="Calibri" pitchFamily="32" charset="0"/>
                <a:cs typeface="Arial" charset="0"/>
              </a:rPr>
              <a:t>9</a:t>
            </a:r>
            <a:r>
              <a:rPr lang="en-GB" sz="1400" dirty="0">
                <a:solidFill>
                  <a:srgbClr val="000000"/>
                </a:solidFill>
                <a:latin typeface="Calibri" pitchFamily="32" charset="0"/>
                <a:cs typeface="Arial" charset="0"/>
              </a:rPr>
              <a:t>, R. Eusebi</a:t>
            </a:r>
            <a:r>
              <a:rPr lang="en-GB" sz="1400" baseline="33000" dirty="0">
                <a:solidFill>
                  <a:srgbClr val="000000"/>
                </a:solidFill>
                <a:latin typeface="Calibri" pitchFamily="32" charset="0"/>
                <a:cs typeface="Arial" charset="0"/>
              </a:rPr>
              <a:t>7</a:t>
            </a:r>
            <a:r>
              <a:rPr lang="en-GB" sz="1400" dirty="0">
                <a:solidFill>
                  <a:srgbClr val="000000"/>
                </a:solidFill>
                <a:latin typeface="Calibri" pitchFamily="32" charset="0"/>
                <a:cs typeface="Arial" charset="0"/>
              </a:rPr>
              <a:t>, H. Frais-Kolbl</a:t>
            </a:r>
            <a:r>
              <a:rPr lang="en-GB" sz="1400" baseline="33000" dirty="0">
                <a:solidFill>
                  <a:srgbClr val="000000"/>
                </a:solidFill>
                <a:latin typeface="Calibri" pitchFamily="32" charset="0"/>
                <a:cs typeface="Arial" charset="0"/>
              </a:rPr>
              <a:t>4</a:t>
            </a:r>
            <a:r>
              <a:rPr lang="en-GB" sz="1400" dirty="0">
                <a:solidFill>
                  <a:srgbClr val="000000"/>
                </a:solidFill>
                <a:latin typeface="Calibri" pitchFamily="32" charset="0"/>
                <a:cs typeface="Arial" charset="0"/>
              </a:rPr>
              <a:t>, A. Furgeri</a:t>
            </a:r>
            <a:r>
              <a:rPr lang="en-GB" sz="1400" baseline="33000" dirty="0">
                <a:solidFill>
                  <a:srgbClr val="000000"/>
                </a:solidFill>
                <a:latin typeface="Calibri" pitchFamily="32" charset="0"/>
                <a:cs typeface="Arial" charset="0"/>
              </a:rPr>
              <a:t>13</a:t>
            </a:r>
            <a:r>
              <a:rPr lang="en-GB" sz="1400" dirty="0">
                <a:solidFill>
                  <a:srgbClr val="000000"/>
                </a:solidFill>
                <a:latin typeface="Calibri" pitchFamily="32" charset="0"/>
                <a:cs typeface="Arial" charset="0"/>
              </a:rPr>
              <a:t>, K.K. Gan</a:t>
            </a:r>
            <a:r>
              <a:rPr lang="en-GB" sz="1400" baseline="33000" dirty="0">
                <a:solidFill>
                  <a:srgbClr val="000000"/>
                </a:solidFill>
                <a:latin typeface="Calibri" pitchFamily="32" charset="0"/>
                <a:cs typeface="Arial" charset="0"/>
              </a:rPr>
              <a:t>16</a:t>
            </a:r>
            <a:r>
              <a:rPr lang="en-GB" sz="1400" dirty="0">
                <a:solidFill>
                  <a:srgbClr val="000000"/>
                </a:solidFill>
                <a:latin typeface="Calibri" pitchFamily="32" charset="0"/>
                <a:cs typeface="Arial" charset="0"/>
              </a:rPr>
              <a:t>, M. Goffe</a:t>
            </a:r>
            <a:r>
              <a:rPr lang="en-GB" sz="1400" baseline="33000" dirty="0">
                <a:solidFill>
                  <a:srgbClr val="000000"/>
                </a:solidFill>
                <a:latin typeface="Calibri" pitchFamily="32" charset="0"/>
                <a:cs typeface="Arial" charset="0"/>
              </a:rPr>
              <a:t>10</a:t>
            </a:r>
            <a:r>
              <a:rPr lang="en-GB" sz="1400" dirty="0">
                <a:solidFill>
                  <a:srgbClr val="000000"/>
                </a:solidFill>
                <a:latin typeface="Calibri" pitchFamily="32" charset="0"/>
                <a:cs typeface="Arial" charset="0"/>
              </a:rPr>
              <a:t>, J. Goldstein</a:t>
            </a:r>
            <a:r>
              <a:rPr lang="en-GB" sz="1400" baseline="33000" dirty="0">
                <a:solidFill>
                  <a:srgbClr val="000000"/>
                </a:solidFill>
                <a:latin typeface="Calibri" pitchFamily="32" charset="0"/>
                <a:cs typeface="Arial" charset="0"/>
              </a:rPr>
              <a:t>21</a:t>
            </a:r>
            <a:r>
              <a:rPr lang="en-GB" sz="1400" dirty="0">
                <a:solidFill>
                  <a:srgbClr val="000000"/>
                </a:solidFill>
                <a:latin typeface="Calibri" pitchFamily="32" charset="0"/>
                <a:cs typeface="Arial" charset="0"/>
              </a:rPr>
              <a:t>, A. Golubev</a:t>
            </a:r>
            <a:r>
              <a:rPr lang="en-GB" sz="1400" baseline="33000" dirty="0">
                <a:solidFill>
                  <a:srgbClr val="000000"/>
                </a:solidFill>
                <a:latin typeface="Calibri" pitchFamily="32" charset="0"/>
                <a:cs typeface="Arial" charset="0"/>
              </a:rPr>
              <a:t>11</a:t>
            </a:r>
            <a:r>
              <a:rPr lang="en-GB" sz="1400" dirty="0">
                <a:solidFill>
                  <a:srgbClr val="000000"/>
                </a:solidFill>
                <a:latin typeface="Calibri" pitchFamily="32" charset="0"/>
                <a:cs typeface="Arial" charset="0"/>
              </a:rPr>
              <a:t>, A. Gorisek</a:t>
            </a:r>
            <a:r>
              <a:rPr lang="en-GB" sz="1400" baseline="33000" dirty="0">
                <a:solidFill>
                  <a:srgbClr val="000000"/>
                </a:solidFill>
                <a:latin typeface="Calibri" pitchFamily="32" charset="0"/>
                <a:cs typeface="Arial" charset="0"/>
              </a:rPr>
              <a:t>12</a:t>
            </a:r>
            <a:r>
              <a:rPr lang="en-GB" sz="1400" dirty="0">
                <a:solidFill>
                  <a:srgbClr val="000000"/>
                </a:solidFill>
                <a:latin typeface="Calibri" pitchFamily="32" charset="0"/>
                <a:cs typeface="Arial" charset="0"/>
              </a:rPr>
              <a:t>, E. Griesmayer</a:t>
            </a:r>
            <a:r>
              <a:rPr lang="en-GB" sz="1400" baseline="33000" dirty="0">
                <a:solidFill>
                  <a:srgbClr val="000000"/>
                </a:solidFill>
                <a:latin typeface="Calibri" pitchFamily="32" charset="0"/>
                <a:cs typeface="Arial" charset="0"/>
              </a:rPr>
              <a:t>4</a:t>
            </a:r>
            <a:r>
              <a:rPr lang="en-GB" sz="1400" dirty="0">
                <a:solidFill>
                  <a:srgbClr val="000000"/>
                </a:solidFill>
                <a:latin typeface="Calibri" pitchFamily="32" charset="0"/>
                <a:cs typeface="Arial" charset="0"/>
              </a:rPr>
              <a:t>, E. Grigoriev</a:t>
            </a:r>
            <a:r>
              <a:rPr lang="en-GB" sz="1400" baseline="33000" dirty="0">
                <a:solidFill>
                  <a:srgbClr val="000000"/>
                </a:solidFill>
                <a:latin typeface="Calibri" pitchFamily="32" charset="0"/>
                <a:cs typeface="Arial" charset="0"/>
              </a:rPr>
              <a:t>11</a:t>
            </a:r>
            <a:r>
              <a:rPr lang="en-GB" sz="1400" dirty="0">
                <a:solidFill>
                  <a:srgbClr val="000000"/>
                </a:solidFill>
                <a:latin typeface="Calibri" pitchFamily="32" charset="0"/>
                <a:cs typeface="Arial" charset="0"/>
              </a:rPr>
              <a:t>, D. Hits</a:t>
            </a:r>
            <a:r>
              <a:rPr lang="en-GB" sz="1400" baseline="33000" dirty="0">
                <a:solidFill>
                  <a:srgbClr val="000000"/>
                </a:solidFill>
                <a:latin typeface="Calibri" pitchFamily="32" charset="0"/>
                <a:cs typeface="Arial" charset="0"/>
              </a:rPr>
              <a:t>17</a:t>
            </a:r>
            <a:r>
              <a:rPr lang="en-GB" sz="1400" dirty="0">
                <a:solidFill>
                  <a:srgbClr val="000000"/>
                </a:solidFill>
                <a:latin typeface="Calibri" pitchFamily="32" charset="0"/>
                <a:cs typeface="Arial" charset="0"/>
              </a:rPr>
              <a:t>, M. Hoeferkamp</a:t>
            </a:r>
            <a:r>
              <a:rPr lang="en-GB" sz="1400" baseline="33000" dirty="0">
                <a:solidFill>
                  <a:srgbClr val="000000"/>
                </a:solidFill>
                <a:latin typeface="Calibri" pitchFamily="32" charset="0"/>
                <a:cs typeface="Arial" charset="0"/>
              </a:rPr>
              <a:t>26</a:t>
            </a:r>
            <a:r>
              <a:rPr lang="en-GB" sz="1400" dirty="0">
                <a:solidFill>
                  <a:srgbClr val="000000"/>
                </a:solidFill>
                <a:latin typeface="Calibri" pitchFamily="32" charset="0"/>
                <a:cs typeface="Arial" charset="0"/>
              </a:rPr>
              <a:t>, F. Huegging</a:t>
            </a:r>
            <a:r>
              <a:rPr lang="en-GB" sz="1400" baseline="33000" dirty="0">
                <a:solidFill>
                  <a:srgbClr val="000000"/>
                </a:solidFill>
                <a:latin typeface="Calibri" pitchFamily="32" charset="0"/>
                <a:cs typeface="Arial" charset="0"/>
              </a:rPr>
              <a:t>1</a:t>
            </a:r>
            <a:r>
              <a:rPr lang="en-GB" sz="1400" dirty="0">
                <a:solidFill>
                  <a:srgbClr val="000000"/>
                </a:solidFill>
                <a:latin typeface="Calibri" pitchFamily="32" charset="0"/>
                <a:cs typeface="Arial" charset="0"/>
              </a:rPr>
              <a:t>, H. </a:t>
            </a:r>
            <a:r>
              <a:rPr lang="en-GB" sz="1400" dirty="0">
                <a:solidFill>
                  <a:srgbClr val="000000"/>
                </a:solidFill>
                <a:latin typeface="+mj-lt"/>
                <a:cs typeface="Arial" charset="0"/>
              </a:rPr>
              <a:t>Kagan</a:t>
            </a:r>
            <a:r>
              <a:rPr lang="en-GB" sz="1400" baseline="33000" dirty="0">
                <a:solidFill>
                  <a:srgbClr val="000000"/>
                </a:solidFill>
                <a:latin typeface="+mj-lt"/>
                <a:cs typeface="Arial" charset="0"/>
              </a:rPr>
              <a:t>16,</a:t>
            </a:r>
            <a:r>
              <a:rPr lang="en-GB" sz="1400" baseline="33000" dirty="0">
                <a:solidFill>
                  <a:srgbClr val="000000"/>
                </a:solidFill>
                <a:latin typeface="Wingdings" pitchFamily="2" charset="2"/>
                <a:cs typeface="Arial" charset="0"/>
              </a:rPr>
              <a:t>t</a:t>
            </a:r>
            <a:r>
              <a:rPr lang="en-GB" sz="1400" dirty="0">
                <a:solidFill>
                  <a:srgbClr val="000000"/>
                </a:solidFill>
                <a:latin typeface="+mj-lt"/>
                <a:cs typeface="Arial" charset="0"/>
              </a:rPr>
              <a:t>, </a:t>
            </a:r>
            <a:r>
              <a:rPr lang="en-GB" sz="1400" dirty="0">
                <a:solidFill>
                  <a:srgbClr val="000000"/>
                </a:solidFill>
                <a:latin typeface="Calibri" pitchFamily="32" charset="0"/>
                <a:cs typeface="Arial" charset="0"/>
              </a:rPr>
              <a:t>R. Kass</a:t>
            </a:r>
            <a:r>
              <a:rPr lang="en-GB" sz="1400" baseline="33000" dirty="0">
                <a:solidFill>
                  <a:srgbClr val="000000"/>
                </a:solidFill>
                <a:latin typeface="Calibri" pitchFamily="32" charset="0"/>
                <a:cs typeface="Arial" charset="0"/>
              </a:rPr>
              <a:t>16</a:t>
            </a:r>
            <a:r>
              <a:rPr lang="en-GB" sz="1400" dirty="0">
                <a:solidFill>
                  <a:srgbClr val="000000"/>
                </a:solidFill>
                <a:latin typeface="Calibri" pitchFamily="32" charset="0"/>
                <a:cs typeface="Arial" charset="0"/>
              </a:rPr>
              <a:t>, G. Kramberger</a:t>
            </a:r>
            <a:r>
              <a:rPr lang="en-GB" sz="1400" baseline="33000" dirty="0">
                <a:solidFill>
                  <a:srgbClr val="000000"/>
                </a:solidFill>
                <a:latin typeface="Calibri" pitchFamily="32" charset="0"/>
                <a:cs typeface="Arial" charset="0"/>
              </a:rPr>
              <a:t>12</a:t>
            </a:r>
            <a:r>
              <a:rPr lang="en-GB" sz="1400" dirty="0">
                <a:solidFill>
                  <a:srgbClr val="000000"/>
                </a:solidFill>
                <a:latin typeface="Calibri" pitchFamily="32" charset="0"/>
                <a:cs typeface="Arial" charset="0"/>
              </a:rPr>
              <a:t>, S. Kuleshov</a:t>
            </a:r>
            <a:r>
              <a:rPr lang="en-GB" sz="1400" baseline="33000" dirty="0">
                <a:solidFill>
                  <a:srgbClr val="000000"/>
                </a:solidFill>
                <a:latin typeface="Calibri" pitchFamily="32" charset="0"/>
                <a:cs typeface="Arial" charset="0"/>
              </a:rPr>
              <a:t>11</a:t>
            </a:r>
            <a:r>
              <a:rPr lang="en-GB" sz="1400" dirty="0">
                <a:solidFill>
                  <a:srgbClr val="000000"/>
                </a:solidFill>
                <a:latin typeface="Calibri" pitchFamily="32" charset="0"/>
                <a:cs typeface="Arial" charset="0"/>
              </a:rPr>
              <a:t>, S. Kwan</a:t>
            </a:r>
            <a:r>
              <a:rPr lang="en-GB" sz="1400" baseline="33000" dirty="0">
                <a:solidFill>
                  <a:srgbClr val="000000"/>
                </a:solidFill>
                <a:latin typeface="Calibri" pitchFamily="32" charset="0"/>
                <a:cs typeface="Arial" charset="0"/>
              </a:rPr>
              <a:t>7</a:t>
            </a:r>
            <a:r>
              <a:rPr lang="en-GB" sz="1400" dirty="0">
                <a:solidFill>
                  <a:srgbClr val="000000"/>
                </a:solidFill>
                <a:latin typeface="Calibri" pitchFamily="32" charset="0"/>
                <a:cs typeface="Arial" charset="0"/>
              </a:rPr>
              <a:t>, S. Lagomarsino</a:t>
            </a:r>
            <a:r>
              <a:rPr lang="en-GB" sz="1400" baseline="33000" dirty="0">
                <a:solidFill>
                  <a:srgbClr val="000000"/>
                </a:solidFill>
                <a:latin typeface="Calibri" pitchFamily="32" charset="0"/>
                <a:cs typeface="Arial" charset="0"/>
              </a:rPr>
              <a:t>6</a:t>
            </a:r>
            <a:r>
              <a:rPr lang="en-GB" sz="1400" dirty="0">
                <a:solidFill>
                  <a:srgbClr val="000000"/>
                </a:solidFill>
                <a:latin typeface="Calibri" pitchFamily="32" charset="0"/>
                <a:cs typeface="Arial" charset="0"/>
              </a:rPr>
              <a:t>, A. La Rosa</a:t>
            </a:r>
            <a:r>
              <a:rPr lang="en-GB" sz="1400" baseline="33000" dirty="0">
                <a:solidFill>
                  <a:srgbClr val="000000"/>
                </a:solidFill>
                <a:latin typeface="Calibri" pitchFamily="32" charset="0"/>
                <a:cs typeface="Arial" charset="0"/>
              </a:rPr>
              <a:t>3</a:t>
            </a:r>
            <a:r>
              <a:rPr lang="en-GB" sz="1400" dirty="0">
                <a:solidFill>
                  <a:srgbClr val="000000"/>
                </a:solidFill>
                <a:latin typeface="Calibri" pitchFamily="32" charset="0"/>
                <a:cs typeface="Arial" charset="0"/>
              </a:rPr>
              <a:t>, A. Lo Giudice</a:t>
            </a:r>
            <a:r>
              <a:rPr lang="en-GB" sz="1400" baseline="33000" dirty="0">
                <a:solidFill>
                  <a:srgbClr val="000000"/>
                </a:solidFill>
                <a:latin typeface="Calibri" pitchFamily="32" charset="0"/>
                <a:cs typeface="Arial" charset="0"/>
              </a:rPr>
              <a:t>18</a:t>
            </a:r>
            <a:r>
              <a:rPr lang="en-GB" sz="1400" dirty="0">
                <a:solidFill>
                  <a:srgbClr val="000000"/>
                </a:solidFill>
                <a:latin typeface="Calibri" pitchFamily="32" charset="0"/>
                <a:cs typeface="Arial" charset="0"/>
              </a:rPr>
              <a:t>, I. Mandic</a:t>
            </a:r>
            <a:r>
              <a:rPr lang="en-GB" sz="1400" baseline="33000" dirty="0">
                <a:solidFill>
                  <a:srgbClr val="000000"/>
                </a:solidFill>
                <a:latin typeface="Calibri" pitchFamily="32" charset="0"/>
                <a:cs typeface="Arial" charset="0"/>
              </a:rPr>
              <a:t>12</a:t>
            </a:r>
            <a:r>
              <a:rPr lang="en-GB" sz="1400" dirty="0">
                <a:solidFill>
                  <a:srgbClr val="000000"/>
                </a:solidFill>
                <a:latin typeface="Calibri" pitchFamily="32" charset="0"/>
                <a:cs typeface="Arial" charset="0"/>
              </a:rPr>
              <a:t>, C. Manfredotti</a:t>
            </a:r>
            <a:r>
              <a:rPr lang="en-GB" sz="1400" baseline="33000" dirty="0">
                <a:solidFill>
                  <a:srgbClr val="000000"/>
                </a:solidFill>
                <a:latin typeface="Calibri" pitchFamily="32" charset="0"/>
                <a:cs typeface="Arial" charset="0"/>
              </a:rPr>
              <a:t>18</a:t>
            </a:r>
            <a:r>
              <a:rPr lang="en-GB" sz="1400" dirty="0">
                <a:solidFill>
                  <a:srgbClr val="000000"/>
                </a:solidFill>
                <a:latin typeface="Calibri" pitchFamily="32" charset="0"/>
                <a:cs typeface="Arial" charset="0"/>
              </a:rPr>
              <a:t>, C. Manfredotti</a:t>
            </a:r>
            <a:r>
              <a:rPr lang="en-GB" sz="1400" baseline="33000" dirty="0">
                <a:solidFill>
                  <a:srgbClr val="000000"/>
                </a:solidFill>
                <a:latin typeface="Calibri" pitchFamily="32" charset="0"/>
                <a:cs typeface="Arial" charset="0"/>
              </a:rPr>
              <a:t>18</a:t>
            </a:r>
            <a:r>
              <a:rPr lang="en-GB" sz="1400" dirty="0">
                <a:solidFill>
                  <a:srgbClr val="000000"/>
                </a:solidFill>
                <a:latin typeface="Calibri" pitchFamily="32" charset="0"/>
                <a:cs typeface="Arial" charset="0"/>
              </a:rPr>
              <a:t>, A. Martemyanov</a:t>
            </a:r>
            <a:r>
              <a:rPr lang="en-GB" sz="1400" baseline="33000" dirty="0">
                <a:solidFill>
                  <a:srgbClr val="000000"/>
                </a:solidFill>
                <a:latin typeface="Calibri" pitchFamily="32" charset="0"/>
                <a:cs typeface="Arial" charset="0"/>
              </a:rPr>
              <a:t>11</a:t>
            </a:r>
            <a:r>
              <a:rPr lang="en-GB" sz="1400" dirty="0">
                <a:solidFill>
                  <a:srgbClr val="000000"/>
                </a:solidFill>
                <a:latin typeface="Calibri" pitchFamily="32" charset="0"/>
                <a:cs typeface="Arial" charset="0"/>
              </a:rPr>
              <a:t>, D. Menichelli</a:t>
            </a:r>
            <a:r>
              <a:rPr lang="en-GB" sz="1400" baseline="33000" dirty="0">
                <a:solidFill>
                  <a:srgbClr val="000000"/>
                </a:solidFill>
                <a:latin typeface="Calibri" pitchFamily="32" charset="0"/>
                <a:cs typeface="Arial" charset="0"/>
              </a:rPr>
              <a:t>5</a:t>
            </a:r>
            <a:r>
              <a:rPr lang="en-GB" sz="1400" dirty="0">
                <a:solidFill>
                  <a:srgbClr val="000000"/>
                </a:solidFill>
                <a:latin typeface="Calibri" pitchFamily="32" charset="0"/>
                <a:cs typeface="Arial" charset="0"/>
              </a:rPr>
              <a:t>, M. Mikuz</a:t>
            </a:r>
            <a:r>
              <a:rPr lang="en-GB" sz="1400" baseline="33000" dirty="0">
                <a:solidFill>
                  <a:srgbClr val="000000"/>
                </a:solidFill>
                <a:latin typeface="Calibri" pitchFamily="32" charset="0"/>
                <a:cs typeface="Arial" charset="0"/>
              </a:rPr>
              <a:t>12</a:t>
            </a:r>
            <a:r>
              <a:rPr lang="en-GB" sz="1400" dirty="0">
                <a:solidFill>
                  <a:srgbClr val="000000"/>
                </a:solidFill>
                <a:latin typeface="Calibri" pitchFamily="32" charset="0"/>
                <a:cs typeface="Arial" charset="0"/>
              </a:rPr>
              <a:t>, M. Mishina</a:t>
            </a:r>
            <a:r>
              <a:rPr lang="en-GB" sz="1400" baseline="33000" dirty="0">
                <a:solidFill>
                  <a:srgbClr val="000000"/>
                </a:solidFill>
                <a:latin typeface="Calibri" pitchFamily="32" charset="0"/>
                <a:cs typeface="Arial" charset="0"/>
              </a:rPr>
              <a:t>7</a:t>
            </a:r>
            <a:r>
              <a:rPr lang="en-GB" sz="1400" dirty="0">
                <a:solidFill>
                  <a:srgbClr val="000000"/>
                </a:solidFill>
                <a:latin typeface="Calibri" pitchFamily="32" charset="0"/>
                <a:cs typeface="Arial" charset="0"/>
              </a:rPr>
              <a:t>, J. Moss</a:t>
            </a:r>
            <a:r>
              <a:rPr lang="en-GB" sz="1400" baseline="33000" dirty="0">
                <a:solidFill>
                  <a:srgbClr val="000000"/>
                </a:solidFill>
                <a:latin typeface="Calibri" pitchFamily="32" charset="0"/>
                <a:cs typeface="Arial" charset="0"/>
              </a:rPr>
              <a:t>16</a:t>
            </a:r>
            <a:r>
              <a:rPr lang="en-GB" sz="1400" dirty="0">
                <a:solidFill>
                  <a:srgbClr val="000000"/>
                </a:solidFill>
                <a:latin typeface="Calibri" pitchFamily="32" charset="0"/>
                <a:cs typeface="Arial" charset="0"/>
              </a:rPr>
              <a:t>, R. Mountain</a:t>
            </a:r>
            <a:r>
              <a:rPr lang="en-GB" sz="1400" baseline="33000" dirty="0">
                <a:solidFill>
                  <a:srgbClr val="000000"/>
                </a:solidFill>
                <a:latin typeface="Calibri" pitchFamily="32" charset="0"/>
                <a:cs typeface="Arial" charset="0"/>
              </a:rPr>
              <a:t>25</a:t>
            </a:r>
            <a:r>
              <a:rPr lang="en-GB" sz="1400" dirty="0">
                <a:solidFill>
                  <a:srgbClr val="000000"/>
                </a:solidFill>
                <a:latin typeface="Calibri" pitchFamily="32" charset="0"/>
                <a:cs typeface="Arial" charset="0"/>
              </a:rPr>
              <a:t>, S. Mueller</a:t>
            </a:r>
            <a:r>
              <a:rPr lang="en-GB" sz="1400" baseline="33000" dirty="0">
                <a:solidFill>
                  <a:srgbClr val="000000"/>
                </a:solidFill>
                <a:latin typeface="Calibri" pitchFamily="32" charset="0"/>
                <a:cs typeface="Arial" charset="0"/>
              </a:rPr>
              <a:t>13</a:t>
            </a:r>
            <a:r>
              <a:rPr lang="en-GB" sz="1400" dirty="0">
                <a:solidFill>
                  <a:srgbClr val="000000"/>
                </a:solidFill>
                <a:latin typeface="Calibri" pitchFamily="32" charset="0"/>
                <a:cs typeface="Arial" charset="0"/>
              </a:rPr>
              <a:t>, G. Oakham</a:t>
            </a:r>
            <a:r>
              <a:rPr lang="en-GB" sz="1400" baseline="33000" dirty="0">
                <a:solidFill>
                  <a:srgbClr val="000000"/>
                </a:solidFill>
                <a:latin typeface="Calibri" pitchFamily="32" charset="0"/>
                <a:cs typeface="Arial" charset="0"/>
              </a:rPr>
              <a:t>22</a:t>
            </a:r>
            <a:r>
              <a:rPr lang="en-GB" sz="1400" dirty="0">
                <a:solidFill>
                  <a:srgbClr val="000000"/>
                </a:solidFill>
                <a:latin typeface="Calibri" pitchFamily="32" charset="0"/>
                <a:cs typeface="Arial" charset="0"/>
              </a:rPr>
              <a:t>, A. Oh</a:t>
            </a:r>
            <a:r>
              <a:rPr lang="en-GB" sz="1400" baseline="33000" dirty="0">
                <a:solidFill>
                  <a:srgbClr val="000000"/>
                </a:solidFill>
                <a:latin typeface="Calibri" pitchFamily="32" charset="0"/>
                <a:cs typeface="Arial" charset="0"/>
              </a:rPr>
              <a:t>27</a:t>
            </a:r>
            <a:r>
              <a:rPr lang="en-GB" sz="1400" dirty="0">
                <a:solidFill>
                  <a:srgbClr val="000000"/>
                </a:solidFill>
                <a:latin typeface="Calibri" pitchFamily="32" charset="0"/>
                <a:cs typeface="Arial" charset="0"/>
              </a:rPr>
              <a:t>, P. Olivero</a:t>
            </a:r>
            <a:r>
              <a:rPr lang="en-GB" sz="1400" baseline="33000" dirty="0">
                <a:solidFill>
                  <a:srgbClr val="000000"/>
                </a:solidFill>
                <a:latin typeface="Calibri" pitchFamily="32" charset="0"/>
                <a:cs typeface="Arial" charset="0"/>
              </a:rPr>
              <a:t>18</a:t>
            </a:r>
            <a:r>
              <a:rPr lang="en-GB" sz="1400" dirty="0">
                <a:solidFill>
                  <a:srgbClr val="000000"/>
                </a:solidFill>
                <a:latin typeface="Calibri" pitchFamily="32" charset="0"/>
                <a:cs typeface="Arial" charset="0"/>
              </a:rPr>
              <a:t>, G. Parrini</a:t>
            </a:r>
            <a:r>
              <a:rPr lang="en-GB" sz="1400" baseline="33000" dirty="0">
                <a:solidFill>
                  <a:srgbClr val="000000"/>
                </a:solidFill>
                <a:latin typeface="Calibri" pitchFamily="32" charset="0"/>
                <a:cs typeface="Arial" charset="0"/>
              </a:rPr>
              <a:t>6</a:t>
            </a:r>
            <a:r>
              <a:rPr lang="en-GB" sz="1400" dirty="0">
                <a:solidFill>
                  <a:srgbClr val="000000"/>
                </a:solidFill>
                <a:latin typeface="Calibri" pitchFamily="32" charset="0"/>
                <a:cs typeface="Arial" charset="0"/>
              </a:rPr>
              <a:t>, H. Pernegger</a:t>
            </a:r>
            <a:r>
              <a:rPr lang="en-GB" sz="1400" baseline="33000" dirty="0">
                <a:solidFill>
                  <a:srgbClr val="000000"/>
                </a:solidFill>
                <a:latin typeface="Calibri" pitchFamily="32" charset="0"/>
                <a:cs typeface="Arial" charset="0"/>
              </a:rPr>
              <a:t>3</a:t>
            </a:r>
            <a:r>
              <a:rPr lang="en-GB" sz="1400" dirty="0">
                <a:solidFill>
                  <a:srgbClr val="000000"/>
                </a:solidFill>
                <a:latin typeface="Calibri" pitchFamily="32" charset="0"/>
                <a:cs typeface="Arial" charset="0"/>
              </a:rPr>
              <a:t>, M. Pomorski</a:t>
            </a:r>
            <a:r>
              <a:rPr lang="en-GB" sz="1400" baseline="33000" dirty="0">
                <a:solidFill>
                  <a:srgbClr val="000000"/>
                </a:solidFill>
                <a:latin typeface="Calibri" pitchFamily="32" charset="0"/>
                <a:cs typeface="Arial" charset="0"/>
              </a:rPr>
              <a:t>14</a:t>
            </a:r>
            <a:r>
              <a:rPr lang="en-GB" sz="1400" dirty="0">
                <a:solidFill>
                  <a:srgbClr val="000000"/>
                </a:solidFill>
                <a:latin typeface="Calibri" pitchFamily="32" charset="0"/>
                <a:cs typeface="Arial" charset="0"/>
              </a:rPr>
              <a:t>, R. Potenza</a:t>
            </a:r>
            <a:r>
              <a:rPr lang="en-GB" sz="1400" baseline="33000" dirty="0">
                <a:solidFill>
                  <a:srgbClr val="000000"/>
                </a:solidFill>
                <a:latin typeface="Calibri" pitchFamily="32" charset="0"/>
                <a:cs typeface="Arial" charset="0"/>
              </a:rPr>
              <a:t>2</a:t>
            </a:r>
            <a:r>
              <a:rPr lang="en-GB" sz="1400" dirty="0">
                <a:solidFill>
                  <a:srgbClr val="000000"/>
                </a:solidFill>
                <a:latin typeface="Calibri" pitchFamily="32" charset="0"/>
                <a:cs typeface="Arial" charset="0"/>
              </a:rPr>
              <a:t>, K. Randrianarivony</a:t>
            </a:r>
            <a:r>
              <a:rPr lang="en-GB" sz="1400" baseline="33000" dirty="0">
                <a:solidFill>
                  <a:srgbClr val="000000"/>
                </a:solidFill>
                <a:latin typeface="Calibri" pitchFamily="32" charset="0"/>
                <a:cs typeface="Arial" charset="0"/>
              </a:rPr>
              <a:t>22</a:t>
            </a:r>
            <a:r>
              <a:rPr lang="en-GB" sz="1400" dirty="0">
                <a:solidFill>
                  <a:srgbClr val="000000"/>
                </a:solidFill>
                <a:latin typeface="Calibri" pitchFamily="32" charset="0"/>
                <a:cs typeface="Arial" charset="0"/>
              </a:rPr>
              <a:t>, A. Robichaud</a:t>
            </a:r>
            <a:r>
              <a:rPr lang="en-GB" sz="1400" baseline="33000" dirty="0">
                <a:solidFill>
                  <a:srgbClr val="000000"/>
                </a:solidFill>
                <a:latin typeface="Calibri" pitchFamily="32" charset="0"/>
                <a:cs typeface="Arial" charset="0"/>
              </a:rPr>
              <a:t>22</a:t>
            </a:r>
            <a:r>
              <a:rPr lang="en-GB" sz="1400" dirty="0">
                <a:solidFill>
                  <a:srgbClr val="000000"/>
                </a:solidFill>
                <a:latin typeface="Calibri" pitchFamily="32" charset="0"/>
                <a:cs typeface="Arial" charset="0"/>
              </a:rPr>
              <a:t>, S. Roe</a:t>
            </a:r>
            <a:r>
              <a:rPr lang="en-GB" sz="1400" baseline="33000" dirty="0">
                <a:solidFill>
                  <a:srgbClr val="000000"/>
                </a:solidFill>
                <a:latin typeface="Calibri" pitchFamily="32" charset="0"/>
                <a:cs typeface="Arial" charset="0"/>
              </a:rPr>
              <a:t>3</a:t>
            </a:r>
            <a:r>
              <a:rPr lang="en-GB" sz="1400" dirty="0">
                <a:solidFill>
                  <a:srgbClr val="000000"/>
                </a:solidFill>
                <a:latin typeface="Calibri" pitchFamily="32" charset="0"/>
                <a:cs typeface="Arial" charset="0"/>
              </a:rPr>
              <a:t>, S. Schnetzer</a:t>
            </a:r>
            <a:r>
              <a:rPr lang="en-GB" sz="1400" baseline="33000" dirty="0">
                <a:solidFill>
                  <a:srgbClr val="000000"/>
                </a:solidFill>
                <a:latin typeface="Calibri" pitchFamily="32" charset="0"/>
                <a:cs typeface="Arial" charset="0"/>
              </a:rPr>
              <a:t>17</a:t>
            </a:r>
            <a:r>
              <a:rPr lang="en-GB" sz="1400" dirty="0">
                <a:solidFill>
                  <a:srgbClr val="000000"/>
                </a:solidFill>
                <a:latin typeface="Calibri" pitchFamily="32" charset="0"/>
                <a:cs typeface="Arial" charset="0"/>
              </a:rPr>
              <a:t>, T. Schreiner</a:t>
            </a:r>
            <a:r>
              <a:rPr lang="en-GB" sz="1400" baseline="33000" dirty="0">
                <a:solidFill>
                  <a:srgbClr val="000000"/>
                </a:solidFill>
                <a:latin typeface="Calibri" pitchFamily="32" charset="0"/>
                <a:cs typeface="Arial" charset="0"/>
              </a:rPr>
              <a:t>4</a:t>
            </a:r>
            <a:r>
              <a:rPr lang="en-GB" sz="1400" dirty="0">
                <a:solidFill>
                  <a:srgbClr val="000000"/>
                </a:solidFill>
                <a:latin typeface="Calibri" pitchFamily="32" charset="0"/>
                <a:cs typeface="Arial" charset="0"/>
              </a:rPr>
              <a:t>, S. Sciortino</a:t>
            </a:r>
            <a:r>
              <a:rPr lang="en-GB" sz="1400" baseline="33000" dirty="0">
                <a:solidFill>
                  <a:srgbClr val="000000"/>
                </a:solidFill>
                <a:latin typeface="Calibri" pitchFamily="32" charset="0"/>
                <a:cs typeface="Arial" charset="0"/>
              </a:rPr>
              <a:t>6</a:t>
            </a:r>
            <a:r>
              <a:rPr lang="en-GB" sz="1400" dirty="0">
                <a:solidFill>
                  <a:srgbClr val="000000"/>
                </a:solidFill>
                <a:latin typeface="Calibri" pitchFamily="32" charset="0"/>
                <a:cs typeface="Arial" charset="0"/>
              </a:rPr>
              <a:t>, S. Seidel</a:t>
            </a:r>
            <a:r>
              <a:rPr lang="en-GB" sz="1400" baseline="33000" dirty="0">
                <a:solidFill>
                  <a:srgbClr val="000000"/>
                </a:solidFill>
                <a:latin typeface="Calibri" pitchFamily="32" charset="0"/>
                <a:cs typeface="Arial" charset="0"/>
              </a:rPr>
              <a:t>26</a:t>
            </a:r>
            <a:r>
              <a:rPr lang="en-GB" sz="1400" dirty="0">
                <a:solidFill>
                  <a:srgbClr val="000000"/>
                </a:solidFill>
                <a:latin typeface="Calibri" pitchFamily="32" charset="0"/>
                <a:cs typeface="Arial" charset="0"/>
              </a:rPr>
              <a:t>, S. Smith</a:t>
            </a:r>
            <a:r>
              <a:rPr lang="en-GB" sz="1400" baseline="33000" dirty="0">
                <a:solidFill>
                  <a:srgbClr val="000000"/>
                </a:solidFill>
                <a:latin typeface="Calibri" pitchFamily="32" charset="0"/>
                <a:cs typeface="Arial" charset="0"/>
              </a:rPr>
              <a:t>16</a:t>
            </a:r>
            <a:r>
              <a:rPr lang="en-GB" sz="1400" dirty="0">
                <a:solidFill>
                  <a:srgbClr val="000000"/>
                </a:solidFill>
                <a:latin typeface="Calibri" pitchFamily="32" charset="0"/>
                <a:cs typeface="Arial" charset="0"/>
              </a:rPr>
              <a:t>, B. Sopko</a:t>
            </a:r>
            <a:r>
              <a:rPr lang="en-GB" sz="1400" baseline="33000" dirty="0">
                <a:solidFill>
                  <a:srgbClr val="000000"/>
                </a:solidFill>
                <a:latin typeface="Calibri" pitchFamily="32" charset="0"/>
                <a:cs typeface="Arial" charset="0"/>
              </a:rPr>
              <a:t>23</a:t>
            </a:r>
            <a:r>
              <a:rPr lang="en-GB" sz="1400" dirty="0">
                <a:solidFill>
                  <a:srgbClr val="000000"/>
                </a:solidFill>
                <a:latin typeface="Calibri" pitchFamily="32" charset="0"/>
                <a:cs typeface="Arial" charset="0"/>
              </a:rPr>
              <a:t>, K. Stenson</a:t>
            </a:r>
            <a:r>
              <a:rPr lang="en-GB" sz="1400" baseline="33000" dirty="0">
                <a:solidFill>
                  <a:srgbClr val="000000"/>
                </a:solidFill>
                <a:latin typeface="Calibri" pitchFamily="32" charset="0"/>
                <a:cs typeface="Arial" charset="0"/>
              </a:rPr>
              <a:t>24</a:t>
            </a:r>
            <a:r>
              <a:rPr lang="en-GB" sz="1400" dirty="0">
                <a:solidFill>
                  <a:srgbClr val="000000"/>
                </a:solidFill>
                <a:latin typeface="Calibri" pitchFamily="32" charset="0"/>
                <a:cs typeface="Arial" charset="0"/>
              </a:rPr>
              <a:t>, R. Stone</a:t>
            </a:r>
            <a:r>
              <a:rPr lang="en-GB" sz="1400" baseline="33000" dirty="0">
                <a:solidFill>
                  <a:srgbClr val="000000"/>
                </a:solidFill>
                <a:latin typeface="Calibri" pitchFamily="32" charset="0"/>
                <a:cs typeface="Arial" charset="0"/>
              </a:rPr>
              <a:t>17</a:t>
            </a:r>
            <a:r>
              <a:rPr lang="en-GB" sz="1400" dirty="0">
                <a:solidFill>
                  <a:srgbClr val="000000"/>
                </a:solidFill>
                <a:latin typeface="Calibri" pitchFamily="32" charset="0"/>
                <a:cs typeface="Arial" charset="0"/>
              </a:rPr>
              <a:t>, C. Sutera</a:t>
            </a:r>
            <a:r>
              <a:rPr lang="en-GB" sz="1400" baseline="33000" dirty="0">
                <a:solidFill>
                  <a:srgbClr val="000000"/>
                </a:solidFill>
                <a:latin typeface="Calibri" pitchFamily="32" charset="0"/>
                <a:cs typeface="Arial" charset="0"/>
              </a:rPr>
              <a:t>2</a:t>
            </a:r>
            <a:r>
              <a:rPr lang="en-GB" sz="1400" dirty="0">
                <a:solidFill>
                  <a:srgbClr val="000000"/>
                </a:solidFill>
                <a:latin typeface="Calibri" pitchFamily="32" charset="0"/>
                <a:cs typeface="Arial" charset="0"/>
              </a:rPr>
              <a:t>, M. Traeger</a:t>
            </a:r>
            <a:r>
              <a:rPr lang="en-GB" sz="1400" baseline="33000" dirty="0">
                <a:solidFill>
                  <a:srgbClr val="000000"/>
                </a:solidFill>
                <a:latin typeface="Calibri" pitchFamily="32" charset="0"/>
                <a:cs typeface="Arial" charset="0"/>
              </a:rPr>
              <a:t>8</a:t>
            </a:r>
            <a:r>
              <a:rPr lang="en-GB" sz="1400" dirty="0">
                <a:solidFill>
                  <a:srgbClr val="000000"/>
                </a:solidFill>
                <a:latin typeface="Calibri" pitchFamily="32" charset="0"/>
                <a:cs typeface="Arial" charset="0"/>
              </a:rPr>
              <a:t>, D. Tromson</a:t>
            </a:r>
            <a:r>
              <a:rPr lang="en-GB" sz="1400" baseline="33000" dirty="0">
                <a:solidFill>
                  <a:srgbClr val="000000"/>
                </a:solidFill>
                <a:latin typeface="Calibri" pitchFamily="32" charset="0"/>
                <a:cs typeface="Arial" charset="0"/>
              </a:rPr>
              <a:t>14</a:t>
            </a:r>
            <a:r>
              <a:rPr lang="en-GB" sz="1400" dirty="0">
                <a:solidFill>
                  <a:srgbClr val="000000"/>
                </a:solidFill>
                <a:latin typeface="Calibri" pitchFamily="32" charset="0"/>
                <a:cs typeface="Arial" charset="0"/>
              </a:rPr>
              <a:t>, W. Trischuk</a:t>
            </a:r>
            <a:r>
              <a:rPr lang="en-GB" sz="1400" baseline="33000" dirty="0">
                <a:solidFill>
                  <a:srgbClr val="000000"/>
                </a:solidFill>
                <a:latin typeface="Calibri" pitchFamily="32" charset="0"/>
                <a:cs typeface="Arial" charset="0"/>
              </a:rPr>
              <a:t>19</a:t>
            </a:r>
            <a:r>
              <a:rPr lang="en-GB" sz="1400" dirty="0">
                <a:solidFill>
                  <a:srgbClr val="000000"/>
                </a:solidFill>
                <a:latin typeface="Calibri" pitchFamily="32" charset="0"/>
                <a:cs typeface="Arial" charset="0"/>
              </a:rPr>
              <a:t>, J-W. Tsung</a:t>
            </a:r>
            <a:r>
              <a:rPr lang="en-GB" sz="1400" baseline="33000" dirty="0">
                <a:solidFill>
                  <a:srgbClr val="000000"/>
                </a:solidFill>
                <a:latin typeface="Calibri" pitchFamily="32" charset="0"/>
                <a:cs typeface="Arial" charset="0"/>
              </a:rPr>
              <a:t>1</a:t>
            </a:r>
            <a:r>
              <a:rPr lang="en-GB" sz="1400" dirty="0">
                <a:solidFill>
                  <a:srgbClr val="000000"/>
                </a:solidFill>
                <a:latin typeface="Calibri" pitchFamily="32" charset="0"/>
                <a:cs typeface="Arial" charset="0"/>
              </a:rPr>
              <a:t>, C. Tuve</a:t>
            </a:r>
            <a:r>
              <a:rPr lang="en-GB" sz="1400" baseline="33000" dirty="0">
                <a:solidFill>
                  <a:srgbClr val="000000"/>
                </a:solidFill>
                <a:latin typeface="Calibri" pitchFamily="32" charset="0"/>
                <a:cs typeface="Arial" charset="0"/>
              </a:rPr>
              <a:t>2</a:t>
            </a:r>
            <a:r>
              <a:rPr lang="en-GB" sz="1400" dirty="0">
                <a:solidFill>
                  <a:srgbClr val="000000"/>
                </a:solidFill>
                <a:latin typeface="Calibri" pitchFamily="32" charset="0"/>
                <a:cs typeface="Arial" charset="0"/>
              </a:rPr>
              <a:t>, P. Urquijo</a:t>
            </a:r>
            <a:r>
              <a:rPr lang="en-GB" sz="1400" baseline="33000" dirty="0">
                <a:solidFill>
                  <a:srgbClr val="000000"/>
                </a:solidFill>
                <a:latin typeface="Calibri" pitchFamily="32" charset="0"/>
                <a:cs typeface="Arial" charset="0"/>
              </a:rPr>
              <a:t>25</a:t>
            </a:r>
            <a:r>
              <a:rPr lang="en-GB" sz="1400" dirty="0">
                <a:solidFill>
                  <a:srgbClr val="000000"/>
                </a:solidFill>
                <a:latin typeface="Calibri" pitchFamily="32" charset="0"/>
                <a:cs typeface="Arial" charset="0"/>
              </a:rPr>
              <a:t>, J. Velthuis</a:t>
            </a:r>
            <a:r>
              <a:rPr lang="en-GB" sz="1400" baseline="33000" dirty="0">
                <a:solidFill>
                  <a:srgbClr val="000000"/>
                </a:solidFill>
                <a:latin typeface="Calibri" pitchFamily="32" charset="0"/>
                <a:cs typeface="Arial" charset="0"/>
              </a:rPr>
              <a:t>21</a:t>
            </a:r>
            <a:r>
              <a:rPr lang="en-GB" sz="1400" dirty="0">
                <a:solidFill>
                  <a:srgbClr val="000000"/>
                </a:solidFill>
                <a:latin typeface="Calibri" pitchFamily="32" charset="0"/>
                <a:cs typeface="Arial" charset="0"/>
              </a:rPr>
              <a:t>, E. Vittone</a:t>
            </a:r>
            <a:r>
              <a:rPr lang="en-GB" sz="1400" baseline="33000" dirty="0">
                <a:solidFill>
                  <a:srgbClr val="000000"/>
                </a:solidFill>
                <a:latin typeface="Calibri" pitchFamily="32" charset="0"/>
                <a:cs typeface="Arial" charset="0"/>
              </a:rPr>
              <a:t>18</a:t>
            </a:r>
            <a:r>
              <a:rPr lang="en-GB" sz="1400" dirty="0">
                <a:solidFill>
                  <a:srgbClr val="000000"/>
                </a:solidFill>
                <a:latin typeface="Calibri" pitchFamily="32" charset="0"/>
                <a:cs typeface="Arial" charset="0"/>
              </a:rPr>
              <a:t>, S. Wagner</a:t>
            </a:r>
            <a:r>
              <a:rPr lang="en-GB" sz="1400" baseline="33000" dirty="0">
                <a:solidFill>
                  <a:srgbClr val="000000"/>
                </a:solidFill>
                <a:latin typeface="Calibri" pitchFamily="32" charset="0"/>
                <a:cs typeface="Arial" charset="0"/>
              </a:rPr>
              <a:t>24</a:t>
            </a:r>
            <a:r>
              <a:rPr lang="en-GB" sz="1400" dirty="0">
                <a:solidFill>
                  <a:srgbClr val="000000"/>
                </a:solidFill>
                <a:latin typeface="Calibri" pitchFamily="32" charset="0"/>
                <a:cs typeface="Arial" charset="0"/>
              </a:rPr>
              <a:t>, J. Wang</a:t>
            </a:r>
            <a:r>
              <a:rPr lang="en-GB" sz="1400" baseline="33000" dirty="0">
                <a:solidFill>
                  <a:srgbClr val="000000"/>
                </a:solidFill>
                <a:latin typeface="Calibri" pitchFamily="32" charset="0"/>
                <a:cs typeface="Arial" charset="0"/>
              </a:rPr>
              <a:t>25</a:t>
            </a:r>
            <a:r>
              <a:rPr lang="en-GB" sz="1400" dirty="0">
                <a:solidFill>
                  <a:srgbClr val="000000"/>
                </a:solidFill>
                <a:latin typeface="Calibri" pitchFamily="32" charset="0"/>
                <a:cs typeface="Arial" charset="0"/>
              </a:rPr>
              <a:t>, R. Wallny</a:t>
            </a:r>
            <a:r>
              <a:rPr lang="en-GB" sz="1400" baseline="33000" dirty="0">
                <a:solidFill>
                  <a:srgbClr val="000000"/>
                </a:solidFill>
                <a:latin typeface="Calibri" pitchFamily="32" charset="0"/>
                <a:cs typeface="Arial" charset="0"/>
              </a:rPr>
              <a:t>20</a:t>
            </a:r>
            <a:r>
              <a:rPr lang="en-GB" sz="1400" dirty="0">
                <a:solidFill>
                  <a:srgbClr val="000000"/>
                </a:solidFill>
                <a:latin typeface="Calibri" pitchFamily="32" charset="0"/>
                <a:cs typeface="Arial" charset="0"/>
              </a:rPr>
              <a:t>, P. Weilhammer</a:t>
            </a:r>
            <a:r>
              <a:rPr lang="en-GB" sz="1400" baseline="33000" dirty="0">
                <a:solidFill>
                  <a:srgbClr val="000000"/>
                </a:solidFill>
                <a:latin typeface="Calibri" pitchFamily="32" charset="0"/>
                <a:cs typeface="Arial" charset="0"/>
              </a:rPr>
              <a:t>3,</a:t>
            </a:r>
            <a:r>
              <a:rPr lang="en-GB" sz="1400" baseline="33000" dirty="0">
                <a:solidFill>
                  <a:srgbClr val="000000"/>
                </a:solidFill>
                <a:latin typeface="Wingdings" pitchFamily="2" charset="2"/>
                <a:cs typeface="Arial" charset="0"/>
              </a:rPr>
              <a:t>t</a:t>
            </a:r>
            <a:r>
              <a:rPr lang="en-GB" sz="1400" dirty="0">
                <a:solidFill>
                  <a:srgbClr val="000000"/>
                </a:solidFill>
                <a:latin typeface="Calibri" pitchFamily="32" charset="0"/>
                <a:cs typeface="Arial" charset="0"/>
              </a:rPr>
              <a:t>, N. Wermes</a:t>
            </a:r>
            <a:r>
              <a:rPr lang="en-GB" sz="1400" baseline="33000" dirty="0">
                <a:solidFill>
                  <a:srgbClr val="000000"/>
                </a:solidFill>
                <a:latin typeface="Calibri" pitchFamily="32" charset="0"/>
                <a:cs typeface="Arial" charset="0"/>
              </a:rPr>
              <a:t>1</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000" dirty="0">
              <a:solidFill>
                <a:srgbClr val="000000"/>
              </a:solidFill>
              <a:latin typeface="Calibri" pitchFamily="32" charset="0"/>
              <a:cs typeface="Arial" charset="0"/>
            </a:endParaRPr>
          </a:p>
          <a:p>
            <a:pPr defTabSz="457200">
              <a:lnSpc>
                <a:spcPct val="93000"/>
              </a:lnSpc>
              <a:buClr>
                <a:srgbClr val="000000"/>
              </a:buClr>
              <a:buSzPct val="100000"/>
              <a:buFont typeface="Wingdings" pitchFamily="2" charset="2"/>
              <a:buChar char="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smtClean="0">
                <a:solidFill>
                  <a:srgbClr val="000000"/>
                </a:solidFill>
                <a:latin typeface="Calibri" pitchFamily="32" charset="0"/>
                <a:cs typeface="Arial" charset="0"/>
              </a:rPr>
              <a:t>Spokespersons</a:t>
            </a:r>
            <a:endParaRPr lang="en-GB" sz="1400" dirty="0">
              <a:solidFill>
                <a:srgbClr val="000000"/>
              </a:solidFill>
              <a:latin typeface="Calibri" pitchFamily="32" charset="0"/>
              <a:cs typeface="Arial" charset="0"/>
            </a:endParaRPr>
          </a:p>
          <a:p>
            <a:pPr algn="ctr" defTabSz="457200">
              <a:lnSpc>
                <a:spcPct val="93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solidFill>
                  <a:schemeClr val="accent2"/>
                </a:solidFill>
                <a:latin typeface="+mj-lt"/>
                <a:cs typeface="Arial" charset="0"/>
              </a:rPr>
              <a:t>87</a:t>
            </a:r>
            <a:r>
              <a:rPr lang="en-GB" dirty="0" smtClean="0">
                <a:solidFill>
                  <a:schemeClr val="accent2"/>
                </a:solidFill>
                <a:latin typeface="Calibri" pitchFamily="32" charset="0"/>
                <a:cs typeface="Arial" charset="0"/>
              </a:rPr>
              <a:t> </a:t>
            </a:r>
            <a:r>
              <a:rPr lang="en-GB" dirty="0">
                <a:solidFill>
                  <a:schemeClr val="accent2"/>
                </a:solidFill>
                <a:latin typeface="Calibri" pitchFamily="32" charset="0"/>
                <a:cs typeface="Arial" charset="0"/>
              </a:rPr>
              <a:t>Participants</a:t>
            </a:r>
          </a:p>
        </p:txBody>
      </p:sp>
      <p:sp>
        <p:nvSpPr>
          <p:cNvPr id="14" name="Text Box 3"/>
          <p:cNvSpPr txBox="1">
            <a:spLocks noChangeArrowheads="1"/>
          </p:cNvSpPr>
          <p:nvPr/>
        </p:nvSpPr>
        <p:spPr bwMode="auto">
          <a:xfrm>
            <a:off x="5657850" y="1500174"/>
            <a:ext cx="3486150" cy="5011737"/>
          </a:xfrm>
          <a:prstGeom prst="rect">
            <a:avLst/>
          </a:prstGeom>
          <a:noFill/>
          <a:ln w="9525">
            <a:noFill/>
            <a:round/>
            <a:headEnd/>
            <a:tailEnd/>
          </a:ln>
          <a:effectLst/>
        </p:spPr>
        <p:txBody>
          <a:bodyPr lIns="90000" tIns="45000" rIns="90000" bIns="45000"/>
          <a:lstStyle/>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1 </a:t>
            </a:r>
            <a:r>
              <a:rPr lang="en-GB" sz="1200" dirty="0" err="1">
                <a:solidFill>
                  <a:srgbClr val="0000FF"/>
                </a:solidFill>
                <a:latin typeface="+mj-lt"/>
                <a:cs typeface="Arial" charset="0"/>
              </a:rPr>
              <a:t>Universitat</a:t>
            </a:r>
            <a:r>
              <a:rPr lang="en-GB" sz="1200" dirty="0">
                <a:solidFill>
                  <a:srgbClr val="0000FF"/>
                </a:solidFill>
                <a:latin typeface="+mj-lt"/>
                <a:cs typeface="Arial" charset="0"/>
              </a:rPr>
              <a:t> at Bonn, Bonn, Germany</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2 </a:t>
            </a:r>
            <a:r>
              <a:rPr lang="en-GB" sz="1200" dirty="0">
                <a:solidFill>
                  <a:srgbClr val="0000FF"/>
                </a:solidFill>
                <a:latin typeface="+mj-lt"/>
                <a:cs typeface="Arial" charset="0"/>
              </a:rPr>
              <a:t>INFN/University of Catania, Catania, Italy</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3 </a:t>
            </a:r>
            <a:r>
              <a:rPr lang="en-GB" sz="1200" dirty="0">
                <a:solidFill>
                  <a:srgbClr val="0000FF"/>
                </a:solidFill>
                <a:latin typeface="+mj-lt"/>
                <a:cs typeface="Arial" charset="0"/>
              </a:rPr>
              <a:t>CERN, Geneva, Switzerland</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4 </a:t>
            </a:r>
            <a:r>
              <a:rPr lang="en-GB" sz="1200" dirty="0">
                <a:solidFill>
                  <a:srgbClr val="0000FF"/>
                </a:solidFill>
                <a:latin typeface="+mj-lt"/>
                <a:cs typeface="Arial" charset="0"/>
              </a:rPr>
              <a:t>Wiener </a:t>
            </a:r>
            <a:r>
              <a:rPr lang="en-GB" sz="1200" dirty="0" err="1">
                <a:solidFill>
                  <a:srgbClr val="0000FF"/>
                </a:solidFill>
                <a:latin typeface="+mj-lt"/>
                <a:cs typeface="Arial" charset="0"/>
              </a:rPr>
              <a:t>Neustadt</a:t>
            </a:r>
            <a:r>
              <a:rPr lang="en-GB" sz="1200" dirty="0">
                <a:solidFill>
                  <a:srgbClr val="0000FF"/>
                </a:solidFill>
                <a:latin typeface="+mj-lt"/>
                <a:cs typeface="Arial" charset="0"/>
              </a:rPr>
              <a:t>, Austria</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5 </a:t>
            </a:r>
            <a:r>
              <a:rPr lang="en-GB" sz="1200" dirty="0">
                <a:solidFill>
                  <a:srgbClr val="0000FF"/>
                </a:solidFill>
                <a:latin typeface="+mj-lt"/>
                <a:cs typeface="Arial" charset="0"/>
              </a:rPr>
              <a:t>INFN/University of Florence, Florence, Italy</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6 </a:t>
            </a:r>
            <a:r>
              <a:rPr lang="en-GB" sz="1200" dirty="0">
                <a:solidFill>
                  <a:srgbClr val="0000FF"/>
                </a:solidFill>
                <a:latin typeface="+mj-lt"/>
                <a:cs typeface="Arial" charset="0"/>
              </a:rPr>
              <a:t>Department of </a:t>
            </a:r>
            <a:r>
              <a:rPr lang="en-GB" sz="1200" dirty="0" err="1">
                <a:solidFill>
                  <a:srgbClr val="0000FF"/>
                </a:solidFill>
                <a:latin typeface="+mj-lt"/>
                <a:cs typeface="Arial" charset="0"/>
              </a:rPr>
              <a:t>Energetics</a:t>
            </a:r>
            <a:r>
              <a:rPr lang="en-GB" sz="1200" dirty="0">
                <a:solidFill>
                  <a:srgbClr val="0000FF"/>
                </a:solidFill>
                <a:latin typeface="+mj-lt"/>
                <a:cs typeface="Arial" charset="0"/>
              </a:rPr>
              <a:t>/INFN, Florence, Italy</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7 </a:t>
            </a:r>
            <a:r>
              <a:rPr lang="en-GB" sz="1200" dirty="0">
                <a:solidFill>
                  <a:srgbClr val="0000FF"/>
                </a:solidFill>
                <a:latin typeface="+mj-lt"/>
                <a:cs typeface="Arial" charset="0"/>
              </a:rPr>
              <a:t>FNAL, Batavia, USA</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8 </a:t>
            </a:r>
            <a:r>
              <a:rPr lang="en-GB" sz="1200" dirty="0">
                <a:solidFill>
                  <a:srgbClr val="0000FF"/>
                </a:solidFill>
                <a:latin typeface="+mj-lt"/>
                <a:cs typeface="Arial" charset="0"/>
              </a:rPr>
              <a:t>GSI, Darmstadt, Germany</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9 </a:t>
            </a:r>
            <a:r>
              <a:rPr lang="en-GB" sz="1200" dirty="0" err="1">
                <a:solidFill>
                  <a:srgbClr val="0000FF"/>
                </a:solidFill>
                <a:latin typeface="+mj-lt"/>
                <a:cs typeface="Arial" charset="0"/>
              </a:rPr>
              <a:t>Ioffe</a:t>
            </a:r>
            <a:r>
              <a:rPr lang="en-GB" sz="1200" dirty="0">
                <a:solidFill>
                  <a:srgbClr val="0000FF"/>
                </a:solidFill>
                <a:latin typeface="+mj-lt"/>
                <a:cs typeface="Arial" charset="0"/>
              </a:rPr>
              <a:t> Institute, St. Petersburg, Russia</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10</a:t>
            </a:r>
            <a:r>
              <a:rPr lang="en-GB" sz="1200" dirty="0">
                <a:solidFill>
                  <a:srgbClr val="0000FF"/>
                </a:solidFill>
                <a:latin typeface="+mj-lt"/>
                <a:cs typeface="Arial" charset="0"/>
              </a:rPr>
              <a:t> IPHC, Strasbourg, France</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11 </a:t>
            </a:r>
            <a:r>
              <a:rPr lang="en-GB" sz="1200" dirty="0">
                <a:solidFill>
                  <a:srgbClr val="0000FF"/>
                </a:solidFill>
                <a:latin typeface="+mj-lt"/>
                <a:cs typeface="Arial" charset="0"/>
              </a:rPr>
              <a:t>ITEP, Moscow, Russia</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12 </a:t>
            </a:r>
            <a:r>
              <a:rPr lang="en-GB" sz="1200" dirty="0" err="1">
                <a:solidFill>
                  <a:srgbClr val="0000FF"/>
                </a:solidFill>
                <a:latin typeface="+mj-lt"/>
                <a:cs typeface="Arial" charset="0"/>
              </a:rPr>
              <a:t>Jozef</a:t>
            </a:r>
            <a:r>
              <a:rPr lang="en-GB" sz="1200" dirty="0">
                <a:solidFill>
                  <a:srgbClr val="0000FF"/>
                </a:solidFill>
                <a:latin typeface="+mj-lt"/>
                <a:cs typeface="Arial" charset="0"/>
              </a:rPr>
              <a:t> Stefan Institute, Ljubljana, Slovenia</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13 </a:t>
            </a:r>
            <a:r>
              <a:rPr lang="en-GB" sz="1200" dirty="0" err="1">
                <a:solidFill>
                  <a:srgbClr val="0000FF"/>
                </a:solidFill>
                <a:latin typeface="+mj-lt"/>
                <a:cs typeface="Arial" charset="0"/>
              </a:rPr>
              <a:t>Universitat</a:t>
            </a:r>
            <a:r>
              <a:rPr lang="en-GB" sz="1200" dirty="0">
                <a:solidFill>
                  <a:srgbClr val="0000FF"/>
                </a:solidFill>
                <a:latin typeface="+mj-lt"/>
                <a:cs typeface="Arial" charset="0"/>
              </a:rPr>
              <a:t> at Karlsruhe, Karlsruhe, Germany</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14 </a:t>
            </a:r>
            <a:r>
              <a:rPr lang="en-GB" sz="1200" dirty="0">
                <a:solidFill>
                  <a:srgbClr val="0000FF"/>
                </a:solidFill>
                <a:latin typeface="+mj-lt"/>
                <a:cs typeface="Arial" charset="0"/>
              </a:rPr>
              <a:t>CEA-LIST, </a:t>
            </a:r>
            <a:r>
              <a:rPr lang="en-GB" sz="1200" dirty="0" err="1">
                <a:solidFill>
                  <a:srgbClr val="0000FF"/>
                </a:solidFill>
                <a:latin typeface="+mj-lt"/>
                <a:cs typeface="Arial" charset="0"/>
              </a:rPr>
              <a:t>Saclay</a:t>
            </a:r>
            <a:r>
              <a:rPr lang="en-GB" sz="1200" dirty="0">
                <a:solidFill>
                  <a:srgbClr val="0000FF"/>
                </a:solidFill>
                <a:latin typeface="+mj-lt"/>
                <a:cs typeface="Arial" charset="0"/>
              </a:rPr>
              <a:t>, France</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15 </a:t>
            </a:r>
            <a:r>
              <a:rPr lang="en-GB" sz="1200" dirty="0">
                <a:solidFill>
                  <a:srgbClr val="0000FF"/>
                </a:solidFill>
                <a:latin typeface="+mj-lt"/>
                <a:cs typeface="Arial" charset="0"/>
              </a:rPr>
              <a:t>MEPHI Institute, Moscow, Russia</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16 </a:t>
            </a:r>
            <a:r>
              <a:rPr lang="en-GB" sz="1200" dirty="0">
                <a:solidFill>
                  <a:srgbClr val="0000FF"/>
                </a:solidFill>
                <a:latin typeface="+mj-lt"/>
                <a:cs typeface="Arial" charset="0"/>
              </a:rPr>
              <a:t>Ohio State University, Columbus, OH, USA</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17 </a:t>
            </a:r>
            <a:r>
              <a:rPr lang="en-GB" sz="1200" dirty="0">
                <a:solidFill>
                  <a:srgbClr val="0000FF"/>
                </a:solidFill>
                <a:latin typeface="+mj-lt"/>
                <a:cs typeface="Arial" charset="0"/>
              </a:rPr>
              <a:t>Rutgers University, Piscataway, NJ, USA</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18 </a:t>
            </a:r>
            <a:r>
              <a:rPr lang="en-GB" sz="1200" dirty="0">
                <a:solidFill>
                  <a:srgbClr val="0000FF"/>
                </a:solidFill>
                <a:latin typeface="+mj-lt"/>
                <a:cs typeface="Arial" charset="0"/>
              </a:rPr>
              <a:t>University of Torino, Torino, Italy</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19 </a:t>
            </a:r>
            <a:r>
              <a:rPr lang="en-GB" sz="1200" dirty="0">
                <a:solidFill>
                  <a:srgbClr val="0000FF"/>
                </a:solidFill>
                <a:latin typeface="+mj-lt"/>
                <a:cs typeface="Arial" charset="0"/>
              </a:rPr>
              <a:t>University of Toronto, Toronto, ON, Canada</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20 </a:t>
            </a:r>
            <a:r>
              <a:rPr lang="en-GB" sz="1200" dirty="0">
                <a:solidFill>
                  <a:srgbClr val="0000FF"/>
                </a:solidFill>
                <a:latin typeface="+mj-lt"/>
                <a:cs typeface="Arial" charset="0"/>
              </a:rPr>
              <a:t>UCLA, Los Angeles, CA, USA</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21 </a:t>
            </a:r>
            <a:r>
              <a:rPr lang="en-GB" sz="1200" dirty="0">
                <a:solidFill>
                  <a:srgbClr val="0000FF"/>
                </a:solidFill>
                <a:latin typeface="+mj-lt"/>
                <a:cs typeface="Arial" charset="0"/>
              </a:rPr>
              <a:t>University of Bristol, Bristol, UK</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FF"/>
                </a:solidFill>
                <a:latin typeface="+mj-lt"/>
                <a:cs typeface="Arial" charset="0"/>
              </a:rPr>
              <a:t>22 </a:t>
            </a:r>
            <a:r>
              <a:rPr lang="en-GB" sz="1200" dirty="0">
                <a:solidFill>
                  <a:srgbClr val="0000FF"/>
                </a:solidFill>
                <a:latin typeface="+mj-lt"/>
                <a:cs typeface="Arial" charset="0"/>
              </a:rPr>
              <a:t>Carleton University, Ottawa, Canada</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FF0000"/>
                </a:solidFill>
                <a:latin typeface="+mj-lt"/>
                <a:cs typeface="Arial" charset="0"/>
              </a:rPr>
              <a:t>23 </a:t>
            </a:r>
            <a:r>
              <a:rPr lang="en-GB" sz="1200" dirty="0">
                <a:solidFill>
                  <a:srgbClr val="FF0000"/>
                </a:solidFill>
                <a:latin typeface="+mj-lt"/>
                <a:cs typeface="Arial" charset="0"/>
              </a:rPr>
              <a:t>Czech Technical Univ., Prague, Czech Republic</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FF0000"/>
                </a:solidFill>
                <a:latin typeface="+mj-lt"/>
                <a:cs typeface="Arial" charset="0"/>
              </a:rPr>
              <a:t>24 </a:t>
            </a:r>
            <a:r>
              <a:rPr lang="en-GB" sz="1200" dirty="0">
                <a:solidFill>
                  <a:srgbClr val="FF0000"/>
                </a:solidFill>
                <a:latin typeface="+mj-lt"/>
                <a:cs typeface="Arial" charset="0"/>
              </a:rPr>
              <a:t>University of Colorado, Boulder, CO, USA</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FF0000"/>
                </a:solidFill>
                <a:latin typeface="+mj-lt"/>
                <a:cs typeface="Arial" charset="0"/>
              </a:rPr>
              <a:t>25 </a:t>
            </a:r>
            <a:r>
              <a:rPr lang="en-GB" sz="1200" dirty="0">
                <a:solidFill>
                  <a:srgbClr val="FF0000"/>
                </a:solidFill>
                <a:latin typeface="+mj-lt"/>
                <a:cs typeface="Arial" charset="0"/>
              </a:rPr>
              <a:t>Syracuse</a:t>
            </a:r>
            <a:r>
              <a:rPr lang="en-GB" sz="1000" dirty="0">
                <a:solidFill>
                  <a:srgbClr val="FF0000"/>
                </a:solidFill>
                <a:latin typeface="+mj-lt"/>
                <a:cs typeface="Arial" charset="0"/>
              </a:rPr>
              <a:t> </a:t>
            </a:r>
            <a:r>
              <a:rPr lang="en-GB" sz="1200" dirty="0">
                <a:solidFill>
                  <a:srgbClr val="FF0000"/>
                </a:solidFill>
                <a:latin typeface="+mj-lt"/>
                <a:cs typeface="Arial" charset="0"/>
              </a:rPr>
              <a:t>University, Syracuse, NY, USA</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FF0000"/>
                </a:solidFill>
                <a:latin typeface="+mj-lt"/>
                <a:cs typeface="Arial" charset="0"/>
              </a:rPr>
              <a:t>26 </a:t>
            </a:r>
            <a:r>
              <a:rPr lang="en-GB" sz="1200" dirty="0">
                <a:solidFill>
                  <a:srgbClr val="FF0000"/>
                </a:solidFill>
                <a:latin typeface="+mj-lt"/>
                <a:cs typeface="Arial" charset="0"/>
              </a:rPr>
              <a:t>University of New Mexico, Albuquerque, NM, USA</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FF0000"/>
                </a:solidFill>
                <a:latin typeface="+mj-lt"/>
                <a:cs typeface="Arial" charset="0"/>
              </a:rPr>
              <a:t>27 </a:t>
            </a:r>
            <a:r>
              <a:rPr lang="en-GB" sz="1200" dirty="0">
                <a:solidFill>
                  <a:srgbClr val="FF0000"/>
                </a:solidFill>
                <a:latin typeface="+mj-lt"/>
                <a:cs typeface="Arial" charset="0"/>
              </a:rPr>
              <a:t>University of Manchester, Manchester, UK</a:t>
            </a:r>
          </a:p>
          <a:p>
            <a:pP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000" dirty="0">
              <a:solidFill>
                <a:srgbClr val="0000FF"/>
              </a:solidFill>
              <a:latin typeface="XZBXTW+NimbusSanL-Regu" charset="0"/>
              <a:cs typeface="Arial" charset="0"/>
            </a:endParaRPr>
          </a:p>
          <a:p>
            <a:pPr algn="ctr" defTabSz="457200">
              <a:lnSpc>
                <a:spcPct val="93000"/>
              </a:lnSpc>
              <a:buClr>
                <a:srgbClr val="000000"/>
              </a:buClr>
              <a:buSzPct val="100000"/>
              <a:buFont typeface="Calibri"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solidFill>
                  <a:schemeClr val="accent2"/>
                </a:solidFill>
                <a:latin typeface="+mj-lt"/>
                <a:cs typeface="Arial" charset="0"/>
              </a:rPr>
              <a:t>27 </a:t>
            </a:r>
            <a:r>
              <a:rPr lang="en-GB" dirty="0">
                <a:solidFill>
                  <a:schemeClr val="accent2"/>
                </a:solidFill>
                <a:latin typeface="+mj-lt"/>
                <a:cs typeface="Arial" charset="0"/>
              </a:rPr>
              <a:t>Institutes</a:t>
            </a:r>
          </a:p>
        </p:txBody>
      </p:sp>
      <p:sp>
        <p:nvSpPr>
          <p:cNvPr id="15" name="Text Box 1"/>
          <p:cNvSpPr txBox="1">
            <a:spLocks noChangeArrowheads="1"/>
          </p:cNvSpPr>
          <p:nvPr/>
        </p:nvSpPr>
        <p:spPr bwMode="auto">
          <a:xfrm rot="16200000">
            <a:off x="-2116969" y="3474235"/>
            <a:ext cx="5573729" cy="625475"/>
          </a:xfrm>
          <a:prstGeom prst="rect">
            <a:avLst/>
          </a:prstGeom>
          <a:noFill/>
          <a:ln w="9525">
            <a:noFill/>
            <a:round/>
            <a:headEnd/>
            <a:tailEnd/>
          </a:ln>
        </p:spPr>
        <p:txBody>
          <a:bodyPr lIns="0" tIns="0" rIns="0" bIns="0" anchor="ctr"/>
          <a:lstStyle/>
          <a:p>
            <a:pPr algn="ctr" defTabSz="457200">
              <a:lnSpc>
                <a:spcPct val="93000"/>
              </a:lnSpc>
              <a:buClr>
                <a:srgbClr val="00206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solidFill>
                  <a:srgbClr val="002060"/>
                </a:solidFill>
                <a:cs typeface="Arial" pitchFamily="34" charset="0"/>
              </a:rPr>
              <a:t>RD42 Collaboration 2010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 protons</a:t>
            </a:r>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dirty="0" smtClean="0"/>
              <a:t>Marko </a:t>
            </a:r>
            <a:r>
              <a:rPr lang="en-GB" dirty="0" err="1" smtClean="0"/>
              <a:t>Mikuž</a:t>
            </a:r>
            <a:r>
              <a:rPr lang="en-GB" dirty="0" smtClean="0"/>
              <a:t>: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11</a:t>
            </a:fld>
            <a:endParaRPr lang="en-US"/>
          </a:p>
        </p:txBody>
      </p:sp>
      <p:pic>
        <p:nvPicPr>
          <p:cNvPr id="7" name="Picture 5"/>
          <p:cNvPicPr>
            <a:picLocks noChangeAspect="1" noChangeArrowheads="1"/>
          </p:cNvPicPr>
          <p:nvPr/>
        </p:nvPicPr>
        <p:blipFill>
          <a:blip r:embed="rId3"/>
          <a:srcRect/>
          <a:stretch>
            <a:fillRect/>
          </a:stretch>
        </p:blipFill>
        <p:spPr bwMode="auto">
          <a:xfrm>
            <a:off x="3728266" y="1714488"/>
            <a:ext cx="5415734" cy="3643338"/>
          </a:xfrm>
          <a:prstGeom prst="rect">
            <a:avLst/>
          </a:prstGeom>
          <a:noFill/>
          <a:ln w="9525">
            <a:noFill/>
            <a:miter lim="800000"/>
            <a:headEnd/>
            <a:tailEnd/>
          </a:ln>
          <a:effectLst/>
        </p:spPr>
      </p:pic>
      <p:sp>
        <p:nvSpPr>
          <p:cNvPr id="9" name="Text Box 39"/>
          <p:cNvSpPr txBox="1">
            <a:spLocks noChangeArrowheads="1"/>
          </p:cNvSpPr>
          <p:nvPr/>
        </p:nvSpPr>
        <p:spPr bwMode="auto">
          <a:xfrm>
            <a:off x="142844" y="1500174"/>
            <a:ext cx="3571868" cy="4929222"/>
          </a:xfrm>
          <a:prstGeom prst="rect">
            <a:avLst/>
          </a:prstGeom>
          <a:noFill/>
          <a:ln w="9525" algn="ctr">
            <a:noFill/>
            <a:miter lim="800000"/>
            <a:headEnd/>
            <a:tailEnd/>
          </a:ln>
          <a:effectLst/>
        </p:spPr>
        <p:txBody>
          <a:bodyPr wrap="square" lIns="0" tIns="0" rIns="0" bIns="0">
            <a:normAutofit lnSpcReduction="10000"/>
          </a:bodyPr>
          <a:lstStyle/>
          <a:p>
            <a:pPr marL="274638" indent="-274638" algn="l">
              <a:buClr>
                <a:schemeClr val="accent2"/>
              </a:buClr>
              <a:buSzTx/>
              <a:buFont typeface="Wingdings" pitchFamily="2" charset="2"/>
              <a:buChar char="Ø"/>
              <a:tabLst>
                <a:tab pos="0" algn="l"/>
                <a:tab pos="625475"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333399"/>
                </a:solidFill>
              </a:rPr>
              <a:t>For mean free path in infinite detector expect</a:t>
            </a:r>
          </a:p>
          <a:p>
            <a:pPr marL="274638" indent="-274638" algn="l">
              <a:buClr>
                <a:schemeClr val="accent2"/>
              </a:buClr>
              <a:buSzTx/>
              <a:buFont typeface="Wingdings" pitchFamily="2" charset="2"/>
              <a:buChar char="Ø"/>
              <a:tabLst>
                <a:tab pos="0" algn="l"/>
                <a:tab pos="625475"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333399"/>
              </a:solidFill>
            </a:endParaRPr>
          </a:p>
          <a:p>
            <a:pPr marL="274638" indent="-274638" algn="l">
              <a:buClr>
                <a:schemeClr val="accent2"/>
              </a:buClr>
              <a:buSzTx/>
              <a:buFont typeface="Wingdings" pitchFamily="2" charset="2"/>
              <a:buChar char="Ø"/>
              <a:tabLst>
                <a:tab pos="0" algn="l"/>
                <a:tab pos="625475"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333399"/>
              </a:solidFill>
            </a:endParaRPr>
          </a:p>
          <a:p>
            <a:pPr marL="274638" indent="-274638" algn="l">
              <a:buClr>
                <a:schemeClr val="accent2"/>
              </a:buClr>
              <a:buSzTx/>
              <a:buFont typeface="Wingdings" pitchFamily="2" charset="2"/>
              <a:buChar char="Ø"/>
              <a:tabLst>
                <a:tab pos="0" algn="l"/>
                <a:tab pos="625475"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333399"/>
              </a:solidFill>
            </a:endParaRPr>
          </a:p>
          <a:p>
            <a:pPr marL="274638" indent="-274638" algn="l">
              <a:buClr>
                <a:schemeClr val="accent2"/>
              </a:buClr>
              <a:buSzTx/>
              <a:buFont typeface="Wingdings" pitchFamily="2" charset="2"/>
              <a:buChar char="Ø"/>
              <a:tabLst>
                <a:tab pos="0" algn="l"/>
                <a:tab pos="625475"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333399"/>
                </a:solidFill>
              </a:rPr>
              <a:t>With </a:t>
            </a:r>
            <a:r>
              <a:rPr lang="en-US" sz="2000" i="1" dirty="0">
                <a:solidFill>
                  <a:srgbClr val="333399"/>
                </a:solidFill>
              </a:rPr>
              <a:t>CCD</a:t>
            </a:r>
            <a:r>
              <a:rPr lang="en-US" sz="2000" i="1" baseline="-25000" dirty="0">
                <a:solidFill>
                  <a:srgbClr val="333399"/>
                </a:solidFill>
              </a:rPr>
              <a:t>0</a:t>
            </a:r>
            <a:r>
              <a:rPr lang="en-US" sz="2000" dirty="0">
                <a:solidFill>
                  <a:srgbClr val="333399"/>
                </a:solidFill>
              </a:rPr>
              <a:t> initial trapping on grain boundaries, </a:t>
            </a:r>
            <a:r>
              <a:rPr lang="en-US" sz="2000" i="1" dirty="0">
                <a:solidFill>
                  <a:srgbClr val="FF3300"/>
                </a:solidFill>
              </a:rPr>
              <a:t>k</a:t>
            </a:r>
            <a:r>
              <a:rPr lang="en-US" sz="2000" dirty="0">
                <a:solidFill>
                  <a:srgbClr val="333399"/>
                </a:solidFill>
              </a:rPr>
              <a:t> a damage constant</a:t>
            </a:r>
          </a:p>
          <a:p>
            <a:pPr marL="898525" lvl="1" indent="-444500" algn="l">
              <a:buClr>
                <a:srgbClr val="FF3300"/>
              </a:buClr>
              <a:buSzTx/>
              <a:buFont typeface="ZapfDingbats" pitchFamily="82" charset="2"/>
              <a:buChar char="@"/>
              <a:tabLst>
                <a:tab pos="0" algn="l"/>
                <a:tab pos="625475"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99"/>
                </a:solidFill>
              </a:rPr>
              <a:t>Larger </a:t>
            </a:r>
            <a:r>
              <a:rPr lang="en-US" i="1" dirty="0">
                <a:solidFill>
                  <a:srgbClr val="000099"/>
                </a:solidFill>
              </a:rPr>
              <a:t>CCD</a:t>
            </a:r>
            <a:r>
              <a:rPr lang="en-US" i="1" baseline="-25000" dirty="0">
                <a:solidFill>
                  <a:srgbClr val="000099"/>
                </a:solidFill>
              </a:rPr>
              <a:t>0</a:t>
            </a:r>
            <a:r>
              <a:rPr lang="en-GB" dirty="0">
                <a:solidFill>
                  <a:srgbClr val="339933"/>
                </a:solidFill>
              </a:rPr>
              <a:t> </a:t>
            </a:r>
            <a:r>
              <a:rPr lang="en-GB" b="1" dirty="0">
                <a:solidFill>
                  <a:srgbClr val="339933"/>
                </a:solidFill>
              </a:rPr>
              <a:t>performs better (</a:t>
            </a:r>
            <a:r>
              <a:rPr lang="en-GB" b="1" dirty="0">
                <a:solidFill>
                  <a:srgbClr val="33CC33"/>
                </a:solidFill>
              </a:rPr>
              <a:t>larger collected charge</a:t>
            </a:r>
            <a:r>
              <a:rPr lang="en-GB" b="1" dirty="0">
                <a:solidFill>
                  <a:srgbClr val="339933"/>
                </a:solidFill>
              </a:rPr>
              <a:t>) at any </a:t>
            </a:r>
            <a:r>
              <a:rPr lang="en-GB" b="1" dirty="0" err="1">
                <a:solidFill>
                  <a:srgbClr val="339933"/>
                </a:solidFill>
              </a:rPr>
              <a:t>fluence</a:t>
            </a:r>
            <a:r>
              <a:rPr lang="en-GB" sz="2000" dirty="0">
                <a:solidFill>
                  <a:srgbClr val="333399"/>
                </a:solidFill>
              </a:rPr>
              <a:t> </a:t>
            </a:r>
          </a:p>
          <a:p>
            <a:pPr marL="898525" lvl="1" indent="-444500" algn="l">
              <a:buClr>
                <a:srgbClr val="FF3300"/>
              </a:buClr>
              <a:buSzTx/>
              <a:buFont typeface="ZapfDingbats" pitchFamily="82" charset="2"/>
              <a:buChar char="@"/>
              <a:tabLst>
                <a:tab pos="0" algn="l"/>
                <a:tab pos="625475"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99"/>
                </a:solidFill>
              </a:rPr>
              <a:t>Can turn 1/ </a:t>
            </a:r>
            <a:r>
              <a:rPr lang="en-US" i="1" dirty="0">
                <a:solidFill>
                  <a:srgbClr val="000099"/>
                </a:solidFill>
              </a:rPr>
              <a:t>CCD</a:t>
            </a:r>
            <a:r>
              <a:rPr lang="en-US" i="1" baseline="-25000" dirty="0">
                <a:solidFill>
                  <a:srgbClr val="000099"/>
                </a:solidFill>
              </a:rPr>
              <a:t>0</a:t>
            </a:r>
            <a:r>
              <a:rPr lang="en-US" i="1" dirty="0">
                <a:solidFill>
                  <a:srgbClr val="000099"/>
                </a:solidFill>
              </a:rPr>
              <a:t> </a:t>
            </a:r>
            <a:r>
              <a:rPr lang="en-US" dirty="0">
                <a:solidFill>
                  <a:srgbClr val="000099"/>
                </a:solidFill>
              </a:rPr>
              <a:t>into effective “initial” </a:t>
            </a:r>
            <a:r>
              <a:rPr lang="en-US" dirty="0" err="1">
                <a:solidFill>
                  <a:srgbClr val="000099"/>
                </a:solidFill>
              </a:rPr>
              <a:t>fluence</a:t>
            </a:r>
            <a:r>
              <a:rPr lang="en-US" dirty="0">
                <a:solidFill>
                  <a:srgbClr val="000099"/>
                </a:solidFill>
              </a:rPr>
              <a:t>, expect </a:t>
            </a:r>
            <a:r>
              <a:rPr lang="en-US" sz="1600" i="1" dirty="0">
                <a:solidFill>
                  <a:srgbClr val="006600"/>
                </a:solidFill>
              </a:rPr>
              <a:t>CCD</a:t>
            </a:r>
            <a:r>
              <a:rPr lang="en-US" sz="1600" i="1" baseline="-25000" dirty="0">
                <a:solidFill>
                  <a:srgbClr val="006600"/>
                </a:solidFill>
              </a:rPr>
              <a:t>0</a:t>
            </a:r>
            <a:r>
              <a:rPr lang="en-US" sz="1600" dirty="0">
                <a:solidFill>
                  <a:srgbClr val="006600"/>
                </a:solidFill>
              </a:rPr>
              <a:t> </a:t>
            </a:r>
            <a:r>
              <a:rPr lang="en-US" dirty="0">
                <a:solidFill>
                  <a:srgbClr val="006600"/>
                </a:solidFill>
              </a:rPr>
              <a:t>~ </a:t>
            </a:r>
            <a:r>
              <a:rPr lang="en-US" dirty="0">
                <a:solidFill>
                  <a:srgbClr val="006600"/>
                </a:solidFill>
                <a:cs typeface="Times New Roman" pitchFamily="18" charset="0"/>
              </a:rPr>
              <a:t>∞</a:t>
            </a:r>
            <a:r>
              <a:rPr lang="en-US" dirty="0">
                <a:solidFill>
                  <a:srgbClr val="000099"/>
                </a:solidFill>
                <a:cs typeface="Times New Roman" pitchFamily="18" charset="0"/>
              </a:rPr>
              <a:t> for </a:t>
            </a:r>
            <a:r>
              <a:rPr lang="en-US" dirty="0" smtClean="0">
                <a:solidFill>
                  <a:srgbClr val="000099"/>
                </a:solidFill>
                <a:cs typeface="Times New Roman" pitchFamily="18" charset="0"/>
              </a:rPr>
              <a:t>SC</a:t>
            </a:r>
          </a:p>
          <a:p>
            <a:pPr marL="898525" lvl="1" indent="-444500">
              <a:buClr>
                <a:srgbClr val="FF3300"/>
              </a:buClr>
              <a:buFont typeface="ZapfDingbats" pitchFamily="82" charset="2"/>
              <a:buChar char="@"/>
              <a:tabLst>
                <a:tab pos="0" algn="l"/>
                <a:tab pos="625475" algn="l"/>
                <a:tab pos="1828800" algn="l"/>
                <a:tab pos="2743200" algn="l"/>
                <a:tab pos="3657600" algn="l"/>
                <a:tab pos="4572000" algn="l"/>
                <a:tab pos="5486400" algn="l"/>
                <a:tab pos="6400800" algn="l"/>
                <a:tab pos="7315200" algn="l"/>
                <a:tab pos="8229600" algn="l"/>
                <a:tab pos="9144000" algn="l"/>
                <a:tab pos="10058400" algn="l"/>
              </a:tabLst>
            </a:pPr>
            <a:r>
              <a:rPr lang="en-US" b="1" dirty="0" err="1" smtClean="0">
                <a:solidFill>
                  <a:schemeClr val="accent2"/>
                </a:solidFill>
              </a:rPr>
              <a:t>pCVD</a:t>
            </a:r>
            <a:r>
              <a:rPr lang="en-US" b="1" dirty="0" smtClean="0">
                <a:solidFill>
                  <a:schemeClr val="accent2"/>
                </a:solidFill>
              </a:rPr>
              <a:t> and </a:t>
            </a:r>
            <a:r>
              <a:rPr lang="en-US" b="1" dirty="0" err="1" smtClean="0">
                <a:solidFill>
                  <a:schemeClr val="accent2"/>
                </a:solidFill>
              </a:rPr>
              <a:t>scCVD</a:t>
            </a:r>
            <a:r>
              <a:rPr lang="en-US" b="1" dirty="0" smtClean="0">
                <a:solidFill>
                  <a:schemeClr val="accent2"/>
                </a:solidFill>
              </a:rPr>
              <a:t> diamond follow the same damage </a:t>
            </a:r>
            <a:r>
              <a:rPr lang="en-US" b="1" dirty="0" smtClean="0">
                <a:solidFill>
                  <a:schemeClr val="accent2"/>
                </a:solidFill>
              </a:rPr>
              <a:t>curve </a:t>
            </a:r>
          </a:p>
          <a:p>
            <a:pPr marL="898525" lvl="1" indent="-444500">
              <a:buClr>
                <a:srgbClr val="FF3300"/>
              </a:buClr>
              <a:buFont typeface="ZapfDingbats" pitchFamily="82" charset="2"/>
              <a:buChar char="@"/>
              <a:tabLst>
                <a:tab pos="0" algn="l"/>
                <a:tab pos="625475" algn="l"/>
                <a:tab pos="1828800" algn="l"/>
                <a:tab pos="2743200" algn="l"/>
                <a:tab pos="3657600" algn="l"/>
                <a:tab pos="4572000" algn="l"/>
                <a:tab pos="5486400" algn="l"/>
                <a:tab pos="6400800" algn="l"/>
                <a:tab pos="7315200" algn="l"/>
                <a:tab pos="8229600" algn="l"/>
                <a:tab pos="9144000" algn="l"/>
                <a:tab pos="10058400" algn="l"/>
              </a:tabLst>
            </a:pPr>
            <a:r>
              <a:rPr lang="en-US" b="1" i="1" dirty="0" smtClean="0">
                <a:solidFill>
                  <a:schemeClr val="accent2"/>
                </a:solidFill>
              </a:rPr>
              <a:t>k</a:t>
            </a:r>
            <a:r>
              <a:rPr lang="en-US" b="1" dirty="0" smtClean="0">
                <a:solidFill>
                  <a:schemeClr val="accent2"/>
                </a:solidFill>
              </a:rPr>
              <a:t>  ~  0.7x10</a:t>
            </a:r>
            <a:r>
              <a:rPr lang="en-US" b="1" baseline="30000" dirty="0" smtClean="0">
                <a:solidFill>
                  <a:schemeClr val="accent2"/>
                </a:solidFill>
              </a:rPr>
              <a:t>-18</a:t>
            </a:r>
            <a:r>
              <a:rPr lang="el-GR" dirty="0" smtClean="0">
                <a:solidFill>
                  <a:schemeClr val="accent2"/>
                </a:solidFill>
              </a:rPr>
              <a:t> </a:t>
            </a:r>
            <a:r>
              <a:rPr lang="el-GR" b="1" dirty="0" smtClean="0">
                <a:solidFill>
                  <a:schemeClr val="accent2"/>
                </a:solidFill>
              </a:rPr>
              <a:t>μ</a:t>
            </a:r>
            <a:r>
              <a:rPr lang="en-US" b="1" dirty="0" smtClean="0">
                <a:solidFill>
                  <a:schemeClr val="accent2"/>
                </a:solidFill>
              </a:rPr>
              <a:t>m</a:t>
            </a:r>
            <a:r>
              <a:rPr lang="en-US" b="1" baseline="30000" dirty="0" smtClean="0">
                <a:solidFill>
                  <a:schemeClr val="accent2"/>
                </a:solidFill>
              </a:rPr>
              <a:t>-1</a:t>
            </a:r>
            <a:r>
              <a:rPr lang="en-US" b="1" dirty="0" smtClean="0">
                <a:solidFill>
                  <a:schemeClr val="accent2"/>
                </a:solidFill>
              </a:rPr>
              <a:t>cm</a:t>
            </a:r>
            <a:r>
              <a:rPr lang="en-US" b="1" baseline="30000" dirty="0" smtClean="0">
                <a:solidFill>
                  <a:schemeClr val="accent2"/>
                </a:solidFill>
              </a:rPr>
              <a:t>-2</a:t>
            </a:r>
          </a:p>
          <a:p>
            <a:pPr marL="898525" lvl="1" indent="-444500" algn="l">
              <a:buClr>
                <a:srgbClr val="FF3300"/>
              </a:buClr>
              <a:buSzTx/>
              <a:buFont typeface="ZapfDingbats" pitchFamily="82" charset="2"/>
              <a:buChar char="@"/>
              <a:tabLst>
                <a:tab pos="0" algn="l"/>
                <a:tab pos="625475" algn="l"/>
                <a:tab pos="1828800" algn="l"/>
                <a:tab pos="2743200" algn="l"/>
                <a:tab pos="3657600" algn="l"/>
                <a:tab pos="4572000" algn="l"/>
                <a:tab pos="5486400" algn="l"/>
                <a:tab pos="6400800" algn="l"/>
                <a:tab pos="7315200" algn="l"/>
                <a:tab pos="8229600" algn="l"/>
                <a:tab pos="9144000" algn="l"/>
                <a:tab pos="10058400" algn="l"/>
              </a:tabLst>
            </a:pPr>
            <a:endParaRPr lang="en-US" dirty="0">
              <a:solidFill>
                <a:srgbClr val="000099"/>
              </a:solidFill>
              <a:cs typeface="Times New Roman" pitchFamily="18" charset="0"/>
            </a:endParaRPr>
          </a:p>
        </p:txBody>
      </p:sp>
      <p:graphicFrame>
        <p:nvGraphicFramePr>
          <p:cNvPr id="10" name="Object 27"/>
          <p:cNvGraphicFramePr>
            <a:graphicFrameLocks noChangeAspect="1"/>
          </p:cNvGraphicFramePr>
          <p:nvPr>
            <p:ph sz="half" idx="4294967295"/>
          </p:nvPr>
        </p:nvGraphicFramePr>
        <p:xfrm>
          <a:off x="642910" y="2071678"/>
          <a:ext cx="2571768" cy="803949"/>
        </p:xfrm>
        <a:graphic>
          <a:graphicData uri="http://schemas.openxmlformats.org/presentationml/2006/ole">
            <p:oleObj spid="_x0000_s66562" name="Equation" r:id="rId4" imgW="1384200" imgH="431640" progId="Equation.3">
              <p:embed/>
            </p:oleObj>
          </a:graphicData>
        </a:graphic>
      </p:graphicFrame>
      <p:sp>
        <p:nvSpPr>
          <p:cNvPr id="11" name="TextBox 10"/>
          <p:cNvSpPr txBox="1"/>
          <p:nvPr/>
        </p:nvSpPr>
        <p:spPr>
          <a:xfrm>
            <a:off x="5286380" y="5500702"/>
            <a:ext cx="1817677" cy="369332"/>
          </a:xfrm>
          <a:prstGeom prst="rect">
            <a:avLst/>
          </a:prstGeom>
          <a:noFill/>
        </p:spPr>
        <p:txBody>
          <a:bodyPr wrap="none" rtlCol="0">
            <a:spAutoFit/>
          </a:bodyPr>
          <a:lstStyle/>
          <a:p>
            <a:r>
              <a:rPr lang="en-US" dirty="0" smtClean="0"/>
              <a:t>Test beam results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70 </a:t>
            </a:r>
            <a:r>
              <a:rPr lang="en-US" dirty="0" err="1" smtClean="0"/>
              <a:t>MeV</a:t>
            </a:r>
            <a:r>
              <a:rPr lang="en-US" dirty="0" smtClean="0"/>
              <a:t> protons (</a:t>
            </a:r>
            <a:r>
              <a:rPr lang="en-US" dirty="0" err="1" smtClean="0"/>
              <a:t>Sandai</a:t>
            </a:r>
            <a:r>
              <a:rPr lang="en-US" dirty="0" smtClean="0"/>
              <a:t>)</a:t>
            </a:r>
            <a:endParaRPr lang="en-US" dirty="0"/>
          </a:p>
        </p:txBody>
      </p:sp>
      <p:sp>
        <p:nvSpPr>
          <p:cNvPr id="3" name="Content Placeholder 2"/>
          <p:cNvSpPr>
            <a:spLocks noGrp="1"/>
          </p:cNvSpPr>
          <p:nvPr>
            <p:ph idx="1"/>
          </p:nvPr>
        </p:nvSpPr>
        <p:spPr>
          <a:xfrm>
            <a:off x="357158" y="1857364"/>
            <a:ext cx="3614734" cy="4525963"/>
          </a:xfrm>
        </p:spPr>
        <p:txBody>
          <a:bodyPr>
            <a:normAutofit/>
          </a:bodyPr>
          <a:lstStyle/>
          <a:p>
            <a:r>
              <a:rPr lang="en-US" sz="2400" dirty="0" smtClean="0"/>
              <a:t>Recent irradiations with 70 </a:t>
            </a:r>
            <a:r>
              <a:rPr lang="en-US" sz="2400" dirty="0" err="1" smtClean="0"/>
              <a:t>MeV</a:t>
            </a:r>
            <a:r>
              <a:rPr lang="en-US" sz="2400" dirty="0" smtClean="0"/>
              <a:t> protons in Japan</a:t>
            </a:r>
          </a:p>
          <a:p>
            <a:r>
              <a:rPr lang="en-US" sz="2400" dirty="0" smtClean="0"/>
              <a:t>3x more damaging than PS protons</a:t>
            </a:r>
          </a:p>
          <a:p>
            <a:pPr lvl="1">
              <a:buNone/>
            </a:pPr>
            <a:r>
              <a:rPr lang="en-US" sz="2000" b="1" i="1" dirty="0" smtClean="0">
                <a:solidFill>
                  <a:schemeClr val="accent2"/>
                </a:solidFill>
              </a:rPr>
              <a:t>k</a:t>
            </a:r>
            <a:r>
              <a:rPr lang="en-US" sz="2000" b="1" dirty="0" smtClean="0">
                <a:solidFill>
                  <a:schemeClr val="accent2"/>
                </a:solidFill>
              </a:rPr>
              <a:t>  ~  </a:t>
            </a:r>
            <a:r>
              <a:rPr lang="en-US" sz="2000" b="1" dirty="0" smtClean="0">
                <a:solidFill>
                  <a:schemeClr val="accent2"/>
                </a:solidFill>
              </a:rPr>
              <a:t>2x10</a:t>
            </a:r>
            <a:r>
              <a:rPr lang="en-US" sz="2000" b="1" baseline="30000" dirty="0" smtClean="0">
                <a:solidFill>
                  <a:schemeClr val="accent2"/>
                </a:solidFill>
              </a:rPr>
              <a:t>-18</a:t>
            </a:r>
            <a:r>
              <a:rPr lang="el-GR" sz="2000" dirty="0" smtClean="0">
                <a:solidFill>
                  <a:schemeClr val="accent2"/>
                </a:solidFill>
              </a:rPr>
              <a:t> </a:t>
            </a:r>
            <a:r>
              <a:rPr lang="el-GR" sz="2000" b="1" dirty="0" smtClean="0">
                <a:solidFill>
                  <a:schemeClr val="accent2"/>
                </a:solidFill>
              </a:rPr>
              <a:t>μ</a:t>
            </a:r>
            <a:r>
              <a:rPr lang="en-US" sz="2000" b="1" dirty="0" smtClean="0">
                <a:solidFill>
                  <a:schemeClr val="accent2"/>
                </a:solidFill>
              </a:rPr>
              <a:t>m</a:t>
            </a:r>
            <a:r>
              <a:rPr lang="en-US" sz="2000" b="1" baseline="30000" dirty="0" smtClean="0">
                <a:solidFill>
                  <a:schemeClr val="accent2"/>
                </a:solidFill>
              </a:rPr>
              <a:t>-1</a:t>
            </a:r>
            <a:r>
              <a:rPr lang="en-US" sz="2000" b="1" dirty="0" smtClean="0">
                <a:solidFill>
                  <a:schemeClr val="accent2"/>
                </a:solidFill>
              </a:rPr>
              <a:t>cm</a:t>
            </a:r>
            <a:r>
              <a:rPr lang="en-US" sz="2000" b="1" baseline="30000" dirty="0" smtClean="0">
                <a:solidFill>
                  <a:schemeClr val="accent2"/>
                </a:solidFill>
              </a:rPr>
              <a:t>-2</a:t>
            </a:r>
          </a:p>
          <a:p>
            <a:r>
              <a:rPr lang="en-US" sz="2400" dirty="0" smtClean="0"/>
              <a:t>NIEL prediction </a:t>
            </a:r>
          </a:p>
          <a:p>
            <a:pPr lvl="1"/>
            <a:r>
              <a:rPr lang="en-US" sz="2000" dirty="0" smtClean="0"/>
              <a:t>factor of 6</a:t>
            </a:r>
          </a:p>
          <a:p>
            <a:pPr lvl="1"/>
            <a:r>
              <a:rPr lang="en-US" sz="2000" dirty="0" smtClean="0"/>
              <a:t>NIEL violation ?!</a:t>
            </a:r>
            <a:endParaRPr lang="en-US" sz="2000"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12</a:t>
            </a:fld>
            <a:endParaRPr lang="en-US"/>
          </a:p>
        </p:txBody>
      </p:sp>
      <p:pic>
        <p:nvPicPr>
          <p:cNvPr id="7" name="Picture 5"/>
          <p:cNvPicPr>
            <a:picLocks noChangeAspect="1" noChangeArrowheads="1"/>
          </p:cNvPicPr>
          <p:nvPr/>
        </p:nvPicPr>
        <p:blipFill>
          <a:blip r:embed="rId2"/>
          <a:srcRect/>
          <a:stretch>
            <a:fillRect/>
          </a:stretch>
        </p:blipFill>
        <p:spPr bwMode="auto">
          <a:xfrm>
            <a:off x="4012500" y="1785926"/>
            <a:ext cx="5131500" cy="3429024"/>
          </a:xfrm>
          <a:prstGeom prst="rect">
            <a:avLst/>
          </a:prstGeom>
          <a:noFill/>
          <a:ln w="9525">
            <a:noFill/>
            <a:miter lim="800000"/>
            <a:headEnd/>
            <a:tailEnd/>
          </a:ln>
          <a:effectLst/>
        </p:spPr>
      </p:pic>
      <p:sp>
        <p:nvSpPr>
          <p:cNvPr id="8" name="TextBox 7"/>
          <p:cNvSpPr txBox="1"/>
          <p:nvPr/>
        </p:nvSpPr>
        <p:spPr>
          <a:xfrm>
            <a:off x="5429256" y="5429264"/>
            <a:ext cx="1817677" cy="369332"/>
          </a:xfrm>
          <a:prstGeom prst="rect">
            <a:avLst/>
          </a:prstGeom>
          <a:noFill/>
        </p:spPr>
        <p:txBody>
          <a:bodyPr wrap="none" rtlCol="0">
            <a:spAutoFit/>
          </a:bodyPr>
          <a:lstStyle/>
          <a:p>
            <a:r>
              <a:rPr lang="en-US" dirty="0" smtClean="0"/>
              <a:t>Test beam results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irradiations</a:t>
            </a:r>
            <a:endParaRPr lang="en-US" dirty="0"/>
          </a:p>
        </p:txBody>
      </p:sp>
      <p:sp>
        <p:nvSpPr>
          <p:cNvPr id="3" name="Content Placeholder 2"/>
          <p:cNvSpPr>
            <a:spLocks noGrp="1"/>
          </p:cNvSpPr>
          <p:nvPr>
            <p:ph idx="1"/>
          </p:nvPr>
        </p:nvSpPr>
        <p:spPr>
          <a:xfrm>
            <a:off x="457200" y="1600200"/>
            <a:ext cx="5257808" cy="4525963"/>
          </a:xfrm>
        </p:spPr>
        <p:txBody>
          <a:bodyPr>
            <a:normAutofit fontScale="85000" lnSpcReduction="10000"/>
          </a:bodyPr>
          <a:lstStyle/>
          <a:p>
            <a:pPr>
              <a:lnSpc>
                <a:spcPct val="80000"/>
              </a:lnSpc>
            </a:pPr>
            <a:r>
              <a:rPr lang="en-GB" sz="2400" dirty="0" smtClean="0">
                <a:solidFill>
                  <a:srgbClr val="339933"/>
                </a:solidFill>
              </a:rPr>
              <a:t>800 </a:t>
            </a:r>
            <a:r>
              <a:rPr lang="en-GB" sz="2400" dirty="0" err="1" smtClean="0">
                <a:solidFill>
                  <a:srgbClr val="339933"/>
                </a:solidFill>
              </a:rPr>
              <a:t>MeV</a:t>
            </a:r>
            <a:r>
              <a:rPr lang="en-GB" sz="2400" dirty="0" smtClean="0">
                <a:solidFill>
                  <a:srgbClr val="339933"/>
                </a:solidFill>
              </a:rPr>
              <a:t> protons in LANL, not analyzed yet</a:t>
            </a:r>
            <a:endParaRPr lang="en-GB" sz="2400" dirty="0" smtClean="0">
              <a:solidFill>
                <a:srgbClr val="339933"/>
              </a:solidFill>
            </a:endParaRPr>
          </a:p>
          <a:p>
            <a:pPr>
              <a:lnSpc>
                <a:spcPct val="80000"/>
              </a:lnSpc>
            </a:pPr>
            <a:r>
              <a:rPr lang="en-GB" sz="2400" dirty="0" err="1" smtClean="0">
                <a:solidFill>
                  <a:srgbClr val="339933"/>
                </a:solidFill>
              </a:rPr>
              <a:t>pCVD</a:t>
            </a:r>
            <a:r>
              <a:rPr lang="en-GB" sz="2400" dirty="0" smtClean="0">
                <a:solidFill>
                  <a:srgbClr val="339933"/>
                </a:solidFill>
              </a:rPr>
              <a:t> </a:t>
            </a:r>
            <a:r>
              <a:rPr lang="en-GB" sz="2400" dirty="0" smtClean="0">
                <a:solidFill>
                  <a:srgbClr val="339933"/>
                </a:solidFill>
              </a:rPr>
              <a:t>(2) with </a:t>
            </a:r>
            <a:r>
              <a:rPr lang="en-GB" sz="2400" dirty="0" smtClean="0">
                <a:solidFill>
                  <a:srgbClr val="FF3300"/>
                </a:solidFill>
              </a:rPr>
              <a:t>reactor neutrons</a:t>
            </a:r>
            <a:r>
              <a:rPr lang="en-GB" sz="2400" dirty="0" smtClean="0">
                <a:solidFill>
                  <a:srgbClr val="339933"/>
                </a:solidFill>
              </a:rPr>
              <a:t> up to 1.3x10</a:t>
            </a:r>
            <a:r>
              <a:rPr lang="en-GB" sz="2400" baseline="30000" dirty="0" smtClean="0">
                <a:solidFill>
                  <a:srgbClr val="339933"/>
                </a:solidFill>
              </a:rPr>
              <a:t>16</a:t>
            </a:r>
            <a:r>
              <a:rPr lang="en-GB" sz="2400" dirty="0" smtClean="0">
                <a:solidFill>
                  <a:srgbClr val="339933"/>
                </a:solidFill>
              </a:rPr>
              <a:t> </a:t>
            </a:r>
            <a:r>
              <a:rPr lang="en-GB" sz="2400" dirty="0" err="1" smtClean="0">
                <a:solidFill>
                  <a:srgbClr val="339933"/>
                </a:solidFill>
              </a:rPr>
              <a:t>n</a:t>
            </a:r>
            <a:r>
              <a:rPr lang="en-GB" sz="2400" baseline="-25000" dirty="0" err="1" smtClean="0">
                <a:solidFill>
                  <a:srgbClr val="339933"/>
                </a:solidFill>
              </a:rPr>
              <a:t>eq</a:t>
            </a:r>
            <a:r>
              <a:rPr lang="en-GB" sz="2400" dirty="0" smtClean="0">
                <a:solidFill>
                  <a:srgbClr val="339933"/>
                </a:solidFill>
              </a:rPr>
              <a:t>/cm</a:t>
            </a:r>
            <a:r>
              <a:rPr lang="en-GB" sz="2400" baseline="30000" dirty="0" smtClean="0">
                <a:solidFill>
                  <a:srgbClr val="339933"/>
                </a:solidFill>
              </a:rPr>
              <a:t>2 </a:t>
            </a:r>
            <a:r>
              <a:rPr lang="en-GB" sz="2400" dirty="0" smtClean="0">
                <a:solidFill>
                  <a:srgbClr val="339933"/>
                </a:solidFill>
              </a:rPr>
              <a:t>(in 6 steps); </a:t>
            </a:r>
            <a:r>
              <a:rPr lang="en-GB" sz="2400" i="1" dirty="0" smtClean="0">
                <a:solidFill>
                  <a:srgbClr val="FF3300"/>
                </a:solidFill>
              </a:rPr>
              <a:t>k </a:t>
            </a:r>
            <a:r>
              <a:rPr lang="en-GB" sz="2400" dirty="0" smtClean="0">
                <a:solidFill>
                  <a:srgbClr val="339933"/>
                </a:solidFill>
              </a:rPr>
              <a:t>~ 3-5x10</a:t>
            </a:r>
            <a:r>
              <a:rPr lang="en-GB" sz="2400" baseline="30000" dirty="0" smtClean="0">
                <a:solidFill>
                  <a:srgbClr val="339933"/>
                </a:solidFill>
              </a:rPr>
              <a:t>-18</a:t>
            </a:r>
            <a:r>
              <a:rPr lang="en-GB" sz="2400" dirty="0" smtClean="0">
                <a:solidFill>
                  <a:srgbClr val="339933"/>
                </a:solidFill>
              </a:rPr>
              <a:t> </a:t>
            </a:r>
            <a:r>
              <a:rPr lang="el-GR" sz="2400" dirty="0" smtClean="0">
                <a:solidFill>
                  <a:srgbClr val="339933"/>
                </a:solidFill>
              </a:rPr>
              <a:t>μ</a:t>
            </a:r>
            <a:r>
              <a:rPr lang="en-US" sz="2400" dirty="0" smtClean="0">
                <a:solidFill>
                  <a:srgbClr val="339933"/>
                </a:solidFill>
              </a:rPr>
              <a:t>m-</a:t>
            </a:r>
            <a:r>
              <a:rPr lang="en-US" sz="2400" baseline="30000" dirty="0" smtClean="0">
                <a:solidFill>
                  <a:srgbClr val="339933"/>
                </a:solidFill>
              </a:rPr>
              <a:t>1</a:t>
            </a:r>
            <a:r>
              <a:rPr lang="en-US" sz="2400" dirty="0" smtClean="0">
                <a:solidFill>
                  <a:srgbClr val="339933"/>
                </a:solidFill>
              </a:rPr>
              <a:t>cm</a:t>
            </a:r>
            <a:r>
              <a:rPr lang="en-US" sz="2400" baseline="30000" dirty="0" smtClean="0">
                <a:solidFill>
                  <a:srgbClr val="339933"/>
                </a:solidFill>
              </a:rPr>
              <a:t>-2</a:t>
            </a:r>
          </a:p>
          <a:p>
            <a:pPr lvl="1">
              <a:lnSpc>
                <a:spcPct val="80000"/>
              </a:lnSpc>
            </a:pPr>
            <a:r>
              <a:rPr lang="en-US" sz="2000" dirty="0" smtClean="0">
                <a:solidFill>
                  <a:srgbClr val="339933"/>
                </a:solidFill>
              </a:rPr>
              <a:t> </a:t>
            </a:r>
            <a:r>
              <a:rPr lang="en-US" sz="2000" dirty="0" smtClean="0">
                <a:solidFill>
                  <a:schemeClr val="accent2"/>
                </a:solidFill>
              </a:rPr>
              <a:t>discrepancy between source and test-beam</a:t>
            </a:r>
            <a:endParaRPr lang="en-GB" sz="2000" baseline="30000" dirty="0" smtClean="0">
              <a:solidFill>
                <a:schemeClr val="accent2"/>
              </a:solidFill>
            </a:endParaRPr>
          </a:p>
          <a:p>
            <a:pPr>
              <a:lnSpc>
                <a:spcPct val="80000"/>
              </a:lnSpc>
            </a:pPr>
            <a:r>
              <a:rPr lang="en-GB" sz="2400" dirty="0" err="1" smtClean="0">
                <a:solidFill>
                  <a:srgbClr val="339933"/>
                </a:solidFill>
              </a:rPr>
              <a:t>pCVD</a:t>
            </a:r>
            <a:r>
              <a:rPr lang="en-GB" sz="2400" dirty="0" smtClean="0">
                <a:solidFill>
                  <a:srgbClr val="339933"/>
                </a:solidFill>
              </a:rPr>
              <a:t> with </a:t>
            </a:r>
            <a:r>
              <a:rPr lang="en-GB" sz="2400" dirty="0" smtClean="0">
                <a:solidFill>
                  <a:srgbClr val="FF3300"/>
                </a:solidFill>
              </a:rPr>
              <a:t>PSI 200 </a:t>
            </a:r>
            <a:r>
              <a:rPr lang="en-GB" sz="2400" dirty="0" err="1" smtClean="0">
                <a:solidFill>
                  <a:srgbClr val="FF3300"/>
                </a:solidFill>
              </a:rPr>
              <a:t>MeV</a:t>
            </a:r>
            <a:r>
              <a:rPr lang="en-GB" sz="2400" dirty="0" smtClean="0">
                <a:solidFill>
                  <a:srgbClr val="FF3300"/>
                </a:solidFill>
              </a:rPr>
              <a:t> </a:t>
            </a:r>
            <a:r>
              <a:rPr lang="en-GB" sz="2400" dirty="0" err="1" smtClean="0">
                <a:solidFill>
                  <a:srgbClr val="FF3300"/>
                </a:solidFill>
              </a:rPr>
              <a:t>pions</a:t>
            </a:r>
            <a:r>
              <a:rPr lang="en-GB" sz="2400" dirty="0" smtClean="0">
                <a:solidFill>
                  <a:srgbClr val="339933"/>
                </a:solidFill>
              </a:rPr>
              <a:t> up to 6x10</a:t>
            </a:r>
            <a:r>
              <a:rPr lang="en-GB" sz="2400" baseline="30000" dirty="0" smtClean="0">
                <a:solidFill>
                  <a:srgbClr val="339933"/>
                </a:solidFill>
              </a:rPr>
              <a:t>14</a:t>
            </a:r>
            <a:r>
              <a:rPr lang="en-GB" sz="2400" dirty="0" smtClean="0">
                <a:solidFill>
                  <a:srgbClr val="339933"/>
                </a:solidFill>
              </a:rPr>
              <a:t> </a:t>
            </a:r>
            <a:r>
              <a:rPr lang="el-GR" sz="2400" dirty="0" smtClean="0">
                <a:solidFill>
                  <a:srgbClr val="339933"/>
                </a:solidFill>
              </a:rPr>
              <a:t>π</a:t>
            </a:r>
            <a:r>
              <a:rPr lang="en-GB" sz="2400" dirty="0" smtClean="0">
                <a:solidFill>
                  <a:srgbClr val="339933"/>
                </a:solidFill>
              </a:rPr>
              <a:t>/cm</a:t>
            </a:r>
            <a:r>
              <a:rPr lang="en-GB" sz="2400" baseline="30000" dirty="0" smtClean="0">
                <a:solidFill>
                  <a:srgbClr val="339933"/>
                </a:solidFill>
              </a:rPr>
              <a:t>2</a:t>
            </a:r>
            <a:r>
              <a:rPr lang="en-GB" sz="2400" dirty="0" smtClean="0">
                <a:solidFill>
                  <a:srgbClr val="339933"/>
                </a:solidFill>
              </a:rPr>
              <a:t>;  </a:t>
            </a:r>
            <a:r>
              <a:rPr lang="en-GB" sz="2400" i="1" dirty="0" smtClean="0">
                <a:solidFill>
                  <a:srgbClr val="FF3300"/>
                </a:solidFill>
              </a:rPr>
              <a:t>k</a:t>
            </a:r>
            <a:r>
              <a:rPr lang="en-GB" sz="2400" dirty="0" smtClean="0">
                <a:solidFill>
                  <a:srgbClr val="339933"/>
                </a:solidFill>
              </a:rPr>
              <a:t> consistent with ~1-3x10</a:t>
            </a:r>
            <a:r>
              <a:rPr lang="en-GB" sz="2400" baseline="30000" dirty="0" smtClean="0">
                <a:solidFill>
                  <a:srgbClr val="339933"/>
                </a:solidFill>
              </a:rPr>
              <a:t>-18</a:t>
            </a:r>
            <a:r>
              <a:rPr lang="en-GB" sz="2400" dirty="0" smtClean="0">
                <a:solidFill>
                  <a:srgbClr val="339933"/>
                </a:solidFill>
              </a:rPr>
              <a:t> </a:t>
            </a:r>
            <a:r>
              <a:rPr lang="el-GR" sz="2400" dirty="0" smtClean="0">
                <a:solidFill>
                  <a:srgbClr val="339933"/>
                </a:solidFill>
              </a:rPr>
              <a:t>μ</a:t>
            </a:r>
            <a:r>
              <a:rPr lang="en-US" sz="2400" dirty="0" smtClean="0">
                <a:solidFill>
                  <a:srgbClr val="339933"/>
                </a:solidFill>
              </a:rPr>
              <a:t>m</a:t>
            </a:r>
            <a:r>
              <a:rPr lang="en-US" sz="2400" baseline="30000" dirty="0" smtClean="0">
                <a:solidFill>
                  <a:srgbClr val="339933"/>
                </a:solidFill>
              </a:rPr>
              <a:t>-1</a:t>
            </a:r>
            <a:r>
              <a:rPr lang="en-US" sz="2400" dirty="0" smtClean="0">
                <a:solidFill>
                  <a:srgbClr val="339933"/>
                </a:solidFill>
              </a:rPr>
              <a:t>cm</a:t>
            </a:r>
            <a:r>
              <a:rPr lang="en-US" sz="2400" baseline="30000" dirty="0" smtClean="0">
                <a:solidFill>
                  <a:srgbClr val="339933"/>
                </a:solidFill>
              </a:rPr>
              <a:t>-2</a:t>
            </a:r>
          </a:p>
          <a:p>
            <a:pPr>
              <a:lnSpc>
                <a:spcPct val="80000"/>
              </a:lnSpc>
            </a:pPr>
            <a:endParaRPr lang="en-GB" sz="1800" dirty="0" smtClean="0">
              <a:solidFill>
                <a:srgbClr val="339933"/>
              </a:solidFill>
            </a:endParaRPr>
          </a:p>
          <a:p>
            <a:r>
              <a:rPr lang="en-US" sz="2400" dirty="0" smtClean="0"/>
              <a:t>No time left to disentangle, no headroom</a:t>
            </a:r>
          </a:p>
          <a:p>
            <a:pPr>
              <a:buFont typeface="Wingdings" pitchFamily="2" charset="2"/>
              <a:buChar char="Ø"/>
            </a:pPr>
            <a:r>
              <a:rPr lang="en-US" sz="2400" dirty="0" smtClean="0"/>
              <a:t>Need </a:t>
            </a:r>
            <a:r>
              <a:rPr lang="en-US" sz="2400" dirty="0" err="1" smtClean="0">
                <a:solidFill>
                  <a:srgbClr val="FF0000"/>
                </a:solidFill>
              </a:rPr>
              <a:t>pions</a:t>
            </a:r>
            <a:r>
              <a:rPr lang="en-US" sz="2400" dirty="0" smtClean="0"/>
              <a:t> in the </a:t>
            </a:r>
            <a:r>
              <a:rPr lang="en-US" sz="2400" i="1" dirty="0" smtClean="0"/>
              <a:t>n x 100 </a:t>
            </a:r>
            <a:r>
              <a:rPr lang="en-US" sz="2400" dirty="0" err="1" smtClean="0"/>
              <a:t>MeV</a:t>
            </a:r>
            <a:r>
              <a:rPr lang="en-US" sz="2400" dirty="0" smtClean="0"/>
              <a:t> ballpark</a:t>
            </a:r>
          </a:p>
          <a:p>
            <a:pPr lvl="1"/>
            <a:r>
              <a:rPr lang="en-US" sz="2100" dirty="0" smtClean="0"/>
              <a:t>Apply for beam at PSI (with RD-50)</a:t>
            </a:r>
          </a:p>
          <a:p>
            <a:pPr lvl="2"/>
            <a:r>
              <a:rPr lang="en-US" sz="1900" dirty="0" smtClean="0"/>
              <a:t>Use </a:t>
            </a:r>
            <a:r>
              <a:rPr lang="en-US" sz="1900" dirty="0" err="1" smtClean="0"/>
              <a:t>scCVD</a:t>
            </a:r>
            <a:r>
              <a:rPr lang="en-US" sz="1900" dirty="0" smtClean="0"/>
              <a:t> to maximize damage effect</a:t>
            </a:r>
          </a:p>
          <a:p>
            <a:pPr lvl="1"/>
            <a:r>
              <a:rPr lang="en-US" sz="2100" dirty="0" smtClean="0"/>
              <a:t>Negotiate </a:t>
            </a:r>
            <a:r>
              <a:rPr lang="en-US" sz="2100" dirty="0" smtClean="0"/>
              <a:t>very simple </a:t>
            </a:r>
            <a:r>
              <a:rPr lang="en-US" sz="2100" dirty="0" err="1" smtClean="0"/>
              <a:t>pion</a:t>
            </a:r>
            <a:r>
              <a:rPr lang="en-US" sz="2100" dirty="0" smtClean="0"/>
              <a:t> </a:t>
            </a:r>
            <a:r>
              <a:rPr lang="en-US" sz="2100" dirty="0" smtClean="0"/>
              <a:t>line at LANL</a:t>
            </a:r>
          </a:p>
          <a:p>
            <a:pPr lvl="2"/>
            <a:r>
              <a:rPr lang="en-US" sz="1900" dirty="0" smtClean="0"/>
              <a:t>If approved, could reach </a:t>
            </a:r>
            <a:r>
              <a:rPr lang="en-US" sz="1900" dirty="0" err="1" smtClean="0"/>
              <a:t>sLHC</a:t>
            </a:r>
            <a:r>
              <a:rPr lang="en-US" sz="1900" dirty="0" smtClean="0"/>
              <a:t> </a:t>
            </a:r>
            <a:r>
              <a:rPr lang="en-US" sz="1900" dirty="0" err="1" smtClean="0"/>
              <a:t>fluences</a:t>
            </a:r>
            <a:endParaRPr lang="en-US" sz="1900" dirty="0" smtClean="0"/>
          </a:p>
          <a:p>
            <a:pPr lvl="2"/>
            <a:r>
              <a:rPr lang="en-US" sz="1900" dirty="0" smtClean="0"/>
              <a:t>Quick evaluation with strip detectors in 800 </a:t>
            </a:r>
            <a:r>
              <a:rPr lang="en-US" sz="1900" dirty="0" err="1" smtClean="0"/>
              <a:t>MeV</a:t>
            </a:r>
            <a:r>
              <a:rPr lang="en-US" sz="1900" dirty="0" smtClean="0"/>
              <a:t> proton beam</a:t>
            </a:r>
            <a:endParaRPr lang="en-US" sz="1900"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13</a:t>
            </a:fld>
            <a:endParaRPr lang="en-US"/>
          </a:p>
        </p:txBody>
      </p:sp>
      <p:pic>
        <p:nvPicPr>
          <p:cNvPr id="7" name="Picture 7" descr="L107-10_LANLMount_IMG0340.jpg"/>
          <p:cNvPicPr>
            <a:picLocks noChangeAspect="1"/>
          </p:cNvPicPr>
          <p:nvPr/>
        </p:nvPicPr>
        <p:blipFill>
          <a:blip r:embed="rId2" cstate="print"/>
          <a:srcRect/>
          <a:stretch>
            <a:fillRect/>
          </a:stretch>
        </p:blipFill>
        <p:spPr bwMode="auto">
          <a:xfrm>
            <a:off x="6500826" y="1714488"/>
            <a:ext cx="1525588" cy="2065337"/>
          </a:xfrm>
          <a:prstGeom prst="rect">
            <a:avLst/>
          </a:prstGeom>
          <a:noFill/>
          <a:ln w="9525">
            <a:noFill/>
            <a:miter lim="800000"/>
            <a:headEnd/>
            <a:tailEnd/>
          </a:ln>
        </p:spPr>
      </p:pic>
      <p:sp>
        <p:nvSpPr>
          <p:cNvPr id="8" name="TextBox 7"/>
          <p:cNvSpPr txBox="1"/>
          <p:nvPr/>
        </p:nvSpPr>
        <p:spPr>
          <a:xfrm rot="16200000">
            <a:off x="7188945" y="2383692"/>
            <a:ext cx="2841996" cy="646331"/>
          </a:xfrm>
          <a:prstGeom prst="rect">
            <a:avLst/>
          </a:prstGeom>
          <a:noFill/>
        </p:spPr>
        <p:txBody>
          <a:bodyPr wrap="none" rtlCol="0">
            <a:spAutoFit/>
          </a:bodyPr>
          <a:lstStyle/>
          <a:p>
            <a:r>
              <a:rPr lang="en-US" dirty="0" smtClean="0">
                <a:solidFill>
                  <a:srgbClr val="0033CC"/>
                </a:solidFill>
              </a:rPr>
              <a:t>800 </a:t>
            </a:r>
            <a:r>
              <a:rPr lang="en-US" dirty="0" err="1" smtClean="0">
                <a:solidFill>
                  <a:srgbClr val="0033CC"/>
                </a:solidFill>
              </a:rPr>
              <a:t>MeV</a:t>
            </a:r>
            <a:r>
              <a:rPr lang="en-US" dirty="0" smtClean="0">
                <a:solidFill>
                  <a:srgbClr val="0033CC"/>
                </a:solidFill>
              </a:rPr>
              <a:t> sample irradiation </a:t>
            </a:r>
            <a:endParaRPr lang="en-US" dirty="0" smtClean="0">
              <a:solidFill>
                <a:srgbClr val="0033CC"/>
              </a:solidFill>
            </a:endParaRPr>
          </a:p>
          <a:p>
            <a:r>
              <a:rPr lang="en-US" dirty="0" smtClean="0">
                <a:solidFill>
                  <a:srgbClr val="0033CC"/>
                </a:solidFill>
              </a:rPr>
              <a:t>in </a:t>
            </a:r>
            <a:r>
              <a:rPr lang="en-US" dirty="0" smtClean="0">
                <a:solidFill>
                  <a:srgbClr val="0033CC"/>
                </a:solidFill>
              </a:rPr>
              <a:t>Los Alamos Dec. 2009</a:t>
            </a:r>
            <a:endParaRPr lang="en-US" dirty="0"/>
          </a:p>
        </p:txBody>
      </p:sp>
      <p:pic>
        <p:nvPicPr>
          <p:cNvPr id="67586" name="Picture 2" descr="C:\Users\mm\Documents\BCM\NSS2007\ccd-lin.jpg"/>
          <p:cNvPicPr>
            <a:picLocks noChangeAspect="1" noChangeArrowheads="1"/>
          </p:cNvPicPr>
          <p:nvPr/>
        </p:nvPicPr>
        <p:blipFill>
          <a:blip r:embed="rId3" cstate="print"/>
          <a:srcRect t="8296" r="51685" b="17035"/>
          <a:stretch>
            <a:fillRect/>
          </a:stretch>
        </p:blipFill>
        <p:spPr bwMode="auto">
          <a:xfrm>
            <a:off x="5643570" y="3643314"/>
            <a:ext cx="2714644" cy="2714644"/>
          </a:xfrm>
          <a:prstGeom prst="rect">
            <a:avLst/>
          </a:prstGeom>
          <a:noFill/>
        </p:spPr>
      </p:pic>
      <p:sp>
        <p:nvSpPr>
          <p:cNvPr id="10" name="TextBox 9"/>
          <p:cNvSpPr txBox="1"/>
          <p:nvPr/>
        </p:nvSpPr>
        <p:spPr>
          <a:xfrm rot="16200000">
            <a:off x="7843113" y="5087109"/>
            <a:ext cx="1542410" cy="369332"/>
          </a:xfrm>
          <a:prstGeom prst="rect">
            <a:avLst/>
          </a:prstGeom>
          <a:noFill/>
        </p:spPr>
        <p:txBody>
          <a:bodyPr wrap="none" rtlCol="0">
            <a:spAutoFit/>
          </a:bodyPr>
          <a:lstStyle/>
          <a:p>
            <a:r>
              <a:rPr lang="en-US" dirty="0" smtClean="0"/>
              <a:t>NSS 2007: n, </a:t>
            </a:r>
            <a:r>
              <a:rPr lang="el-GR" dirty="0" smtClean="0"/>
              <a:t>π</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Diamond pixel modules</a:t>
            </a:r>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14</a:t>
            </a:fld>
            <a:endParaRPr lang="en-US"/>
          </a:p>
        </p:txBody>
      </p:sp>
      <p:sp>
        <p:nvSpPr>
          <p:cNvPr id="7" name="Rectangle 3"/>
          <p:cNvSpPr txBox="1">
            <a:spLocks noChangeArrowheads="1"/>
          </p:cNvSpPr>
          <p:nvPr/>
        </p:nvSpPr>
        <p:spPr>
          <a:xfrm>
            <a:off x="0" y="1428736"/>
            <a:ext cx="4103688" cy="49323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2"/>
                </a:solidFill>
                <a:effectLst/>
                <a:uLnTx/>
                <a:uFillTx/>
                <a:latin typeface="Times New Roman" pitchFamily="18" charset="0"/>
                <a:ea typeface="+mn-ea"/>
                <a:cs typeface="+mn-cs"/>
              </a:rPr>
              <a:t>Full module built with I3 pixel chips @ OSU, IZM and Bonn</a:t>
            </a:r>
            <a:endParaRPr kumimoji="0" lang="en-US" sz="3200" b="0" i="0" u="none" strike="noStrike" kern="1200" cap="none" spc="0" normalizeH="0" baseline="0" noProof="0" smtClean="0">
              <a:ln>
                <a:noFill/>
              </a:ln>
              <a:solidFill>
                <a:schemeClr val="tx2"/>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smtClean="0">
              <a:ln>
                <a:noFill/>
              </a:ln>
              <a:solidFill>
                <a:schemeClr val="accent1"/>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1800" b="0" i="0" u="none" strike="noStrike" kern="1200" cap="none" spc="0" normalizeH="0" baseline="0" noProof="0" smtClean="0">
              <a:ln>
                <a:noFill/>
              </a:ln>
              <a:solidFill>
                <a:schemeClr val="accent1"/>
              </a:solidFill>
              <a:effectLst/>
              <a:uLnTx/>
              <a:uFillTx/>
              <a:latin typeface="Times New Roman" pitchFamily="18" charset="0"/>
              <a:ea typeface="+mn-ea"/>
              <a:cs typeface="+mn-cs"/>
            </a:endParaRPr>
          </a:p>
        </p:txBody>
      </p:sp>
      <p:grpSp>
        <p:nvGrpSpPr>
          <p:cNvPr id="3" name="Group 19"/>
          <p:cNvGrpSpPr>
            <a:grpSpLocks/>
          </p:cNvGrpSpPr>
          <p:nvPr/>
        </p:nvGrpSpPr>
        <p:grpSpPr bwMode="auto">
          <a:xfrm>
            <a:off x="7178675" y="1803386"/>
            <a:ext cx="1720850" cy="2736850"/>
            <a:chOff x="7423150" y="1339850"/>
            <a:chExt cx="1720850" cy="2736850"/>
          </a:xfrm>
        </p:grpSpPr>
        <p:pic>
          <p:nvPicPr>
            <p:cNvPr id="9" name="Picture 4"/>
            <p:cNvPicPr>
              <a:picLocks noChangeAspect="1" noChangeArrowheads="1"/>
            </p:cNvPicPr>
            <p:nvPr/>
          </p:nvPicPr>
          <p:blipFill>
            <a:blip r:embed="rId2"/>
            <a:srcRect/>
            <a:stretch>
              <a:fillRect/>
            </a:stretch>
          </p:blipFill>
          <p:spPr bwMode="auto">
            <a:xfrm>
              <a:off x="7456488" y="1339850"/>
              <a:ext cx="1687512" cy="2736850"/>
            </a:xfrm>
            <a:prstGeom prst="rect">
              <a:avLst/>
            </a:prstGeom>
            <a:noFill/>
            <a:ln w="9525" algn="ctr">
              <a:noFill/>
              <a:miter lim="800000"/>
              <a:headEnd/>
              <a:tailEnd/>
            </a:ln>
          </p:spPr>
        </p:pic>
        <p:sp>
          <p:nvSpPr>
            <p:cNvPr id="10" name="Text Box 5"/>
            <p:cNvSpPr txBox="1">
              <a:spLocks noChangeArrowheads="1"/>
            </p:cNvSpPr>
            <p:nvPr/>
          </p:nvSpPr>
          <p:spPr bwMode="auto">
            <a:xfrm>
              <a:off x="7570788" y="1533525"/>
              <a:ext cx="1444625" cy="212725"/>
            </a:xfrm>
            <a:prstGeom prst="rect">
              <a:avLst/>
            </a:prstGeom>
            <a:noFill/>
            <a:ln w="9525" algn="ctr">
              <a:noFill/>
              <a:miter lim="800000"/>
              <a:headEnd/>
              <a:tailEnd/>
            </a:ln>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chemeClr val="tx1"/>
                  </a:solidFill>
                </a:rPr>
                <a:t>C-sensor in carrier</a:t>
              </a:r>
              <a:endParaRPr lang="en-GB" sz="1400" b="1">
                <a:solidFill>
                  <a:schemeClr val="tx1"/>
                </a:solidFill>
              </a:endParaRPr>
            </a:p>
          </p:txBody>
        </p:sp>
        <p:sp>
          <p:nvSpPr>
            <p:cNvPr id="11" name="Text Box 6"/>
            <p:cNvSpPr txBox="1">
              <a:spLocks noChangeArrowheads="1"/>
            </p:cNvSpPr>
            <p:nvPr/>
          </p:nvSpPr>
          <p:spPr bwMode="auto">
            <a:xfrm>
              <a:off x="7423150" y="3787775"/>
              <a:ext cx="1720850" cy="212725"/>
            </a:xfrm>
            <a:prstGeom prst="rect">
              <a:avLst/>
            </a:prstGeom>
            <a:noFill/>
            <a:ln w="9525" algn="ctr">
              <a:noFill/>
              <a:miter lim="800000"/>
              <a:headEnd/>
              <a:tailEnd/>
            </a:ln>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990033"/>
                  </a:solidFill>
                </a:rPr>
                <a:t>Pattern with In bumps</a:t>
              </a:r>
              <a:endParaRPr lang="en-GB" sz="1400" b="1">
                <a:solidFill>
                  <a:srgbClr val="990033"/>
                </a:solidFill>
              </a:endParaRPr>
            </a:p>
          </p:txBody>
        </p:sp>
      </p:grpSp>
      <p:grpSp>
        <p:nvGrpSpPr>
          <p:cNvPr id="8" name="Group 13"/>
          <p:cNvGrpSpPr>
            <a:grpSpLocks/>
          </p:cNvGrpSpPr>
          <p:nvPr/>
        </p:nvGrpSpPr>
        <p:grpSpPr bwMode="auto">
          <a:xfrm>
            <a:off x="4249738" y="3017823"/>
            <a:ext cx="2879725" cy="1346200"/>
            <a:chOff x="2745" y="2065"/>
            <a:chExt cx="1814" cy="848"/>
          </a:xfrm>
        </p:grpSpPr>
        <p:pic>
          <p:nvPicPr>
            <p:cNvPr id="13" name="Picture 7"/>
            <p:cNvPicPr>
              <a:picLocks noChangeAspect="1" noChangeArrowheads="1"/>
            </p:cNvPicPr>
            <p:nvPr/>
          </p:nvPicPr>
          <p:blipFill>
            <a:blip r:embed="rId3"/>
            <a:srcRect/>
            <a:stretch>
              <a:fillRect/>
            </a:stretch>
          </p:blipFill>
          <p:spPr bwMode="auto">
            <a:xfrm>
              <a:off x="2745" y="2065"/>
              <a:ext cx="1814" cy="848"/>
            </a:xfrm>
            <a:prstGeom prst="rect">
              <a:avLst/>
            </a:prstGeom>
            <a:noFill/>
            <a:ln w="9525" algn="ctr">
              <a:noFill/>
              <a:miter lim="800000"/>
              <a:headEnd/>
              <a:tailEnd/>
            </a:ln>
          </p:spPr>
        </p:pic>
        <p:sp>
          <p:nvSpPr>
            <p:cNvPr id="14" name="Text Box 8"/>
            <p:cNvSpPr txBox="1">
              <a:spLocks noChangeArrowheads="1"/>
            </p:cNvSpPr>
            <p:nvPr/>
          </p:nvSpPr>
          <p:spPr bwMode="auto">
            <a:xfrm>
              <a:off x="3198" y="2110"/>
              <a:ext cx="1352" cy="134"/>
            </a:xfrm>
            <a:prstGeom prst="rect">
              <a:avLst/>
            </a:prstGeom>
            <a:noFill/>
            <a:ln w="9525" algn="ctr">
              <a:noFill/>
              <a:miter lim="800000"/>
              <a:headEnd/>
              <a:tailEnd/>
            </a:ln>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chemeClr val="tx1"/>
                  </a:solidFill>
                </a:rPr>
                <a:t>Complete module under test</a:t>
              </a:r>
              <a:endParaRPr lang="en-GB" sz="1400" b="1">
                <a:solidFill>
                  <a:schemeClr val="tx1"/>
                </a:solidFill>
              </a:endParaRPr>
            </a:p>
          </p:txBody>
        </p:sp>
      </p:grpSp>
      <p:grpSp>
        <p:nvGrpSpPr>
          <p:cNvPr id="12" name="Group 22"/>
          <p:cNvGrpSpPr>
            <a:grpSpLocks/>
          </p:cNvGrpSpPr>
          <p:nvPr/>
        </p:nvGrpSpPr>
        <p:grpSpPr bwMode="auto">
          <a:xfrm>
            <a:off x="4321175" y="1803386"/>
            <a:ext cx="2849563" cy="893762"/>
            <a:chOff x="2880" y="981"/>
            <a:chExt cx="1795" cy="563"/>
          </a:xfrm>
        </p:grpSpPr>
        <p:pic>
          <p:nvPicPr>
            <p:cNvPr id="16" name="Picture 12"/>
            <p:cNvPicPr>
              <a:picLocks noChangeAspect="1" noChangeArrowheads="1"/>
            </p:cNvPicPr>
            <p:nvPr/>
          </p:nvPicPr>
          <p:blipFill>
            <a:blip r:embed="rId4"/>
            <a:srcRect/>
            <a:stretch>
              <a:fillRect/>
            </a:stretch>
          </p:blipFill>
          <p:spPr bwMode="auto">
            <a:xfrm>
              <a:off x="2880" y="981"/>
              <a:ext cx="1795" cy="563"/>
            </a:xfrm>
            <a:prstGeom prst="rect">
              <a:avLst/>
            </a:prstGeom>
            <a:noFill/>
            <a:ln w="9525" algn="ctr">
              <a:noFill/>
              <a:miter lim="800000"/>
              <a:headEnd/>
              <a:tailEnd/>
            </a:ln>
          </p:spPr>
        </p:pic>
        <p:sp>
          <p:nvSpPr>
            <p:cNvPr id="17" name="Text Box 17"/>
            <p:cNvSpPr txBox="1">
              <a:spLocks noChangeArrowheads="1"/>
            </p:cNvSpPr>
            <p:nvPr/>
          </p:nvSpPr>
          <p:spPr bwMode="auto">
            <a:xfrm>
              <a:off x="3243" y="1026"/>
              <a:ext cx="1351" cy="134"/>
            </a:xfrm>
            <a:prstGeom prst="rect">
              <a:avLst/>
            </a:prstGeom>
            <a:noFill/>
            <a:ln w="9525" algn="ctr">
              <a:noFill/>
              <a:miter lim="800000"/>
              <a:headEnd/>
              <a:tailEnd/>
            </a:ln>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chemeClr val="tx1"/>
                  </a:solidFill>
                </a:rPr>
                <a:t>Module after bump bonding</a:t>
              </a:r>
              <a:endParaRPr lang="en-GB" sz="1400" b="1">
                <a:solidFill>
                  <a:schemeClr val="tx1"/>
                </a:solidFill>
              </a:endParaRPr>
            </a:p>
          </p:txBody>
        </p:sp>
      </p:grpSp>
      <p:sp>
        <p:nvSpPr>
          <p:cNvPr id="18" name="Text Box 21"/>
          <p:cNvSpPr txBox="1">
            <a:spLocks noChangeArrowheads="1"/>
          </p:cNvSpPr>
          <p:nvPr/>
        </p:nvSpPr>
        <p:spPr bwMode="auto">
          <a:xfrm>
            <a:off x="7112000" y="5245086"/>
            <a:ext cx="1141413" cy="212725"/>
          </a:xfrm>
          <a:prstGeom prst="rect">
            <a:avLst/>
          </a:prstGeom>
          <a:noFill/>
          <a:ln w="9525" algn="ctr">
            <a:noFill/>
            <a:miter lim="800000"/>
            <a:headEnd/>
            <a:tailEnd/>
          </a:ln>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chemeClr val="bg1"/>
                </a:solidFill>
              </a:rPr>
              <a:t>scCVD module</a:t>
            </a:r>
            <a:endParaRPr lang="en-GB" sz="1400" b="1">
              <a:solidFill>
                <a:schemeClr val="bg1"/>
              </a:solidFill>
            </a:endParaRPr>
          </a:p>
        </p:txBody>
      </p:sp>
      <p:grpSp>
        <p:nvGrpSpPr>
          <p:cNvPr id="15" name="Group 18"/>
          <p:cNvGrpSpPr>
            <a:grpSpLocks/>
          </p:cNvGrpSpPr>
          <p:nvPr/>
        </p:nvGrpSpPr>
        <p:grpSpPr bwMode="auto">
          <a:xfrm>
            <a:off x="7607300" y="4732323"/>
            <a:ext cx="1216025" cy="1079500"/>
            <a:chOff x="6858016" y="4643446"/>
            <a:chExt cx="1216025" cy="1079500"/>
          </a:xfrm>
        </p:grpSpPr>
        <p:pic>
          <p:nvPicPr>
            <p:cNvPr id="20" name="Picture 15"/>
            <p:cNvPicPr>
              <a:picLocks noChangeAspect="1" noChangeArrowheads="1"/>
            </p:cNvPicPr>
            <p:nvPr/>
          </p:nvPicPr>
          <p:blipFill>
            <a:blip r:embed="rId5"/>
            <a:srcRect/>
            <a:stretch>
              <a:fillRect/>
            </a:stretch>
          </p:blipFill>
          <p:spPr bwMode="auto">
            <a:xfrm>
              <a:off x="6858016" y="4643446"/>
              <a:ext cx="1216025" cy="1079500"/>
            </a:xfrm>
            <a:prstGeom prst="rect">
              <a:avLst/>
            </a:prstGeom>
            <a:noFill/>
            <a:ln w="12700">
              <a:noFill/>
              <a:miter lim="800000"/>
              <a:headEnd/>
              <a:tailEnd/>
            </a:ln>
            <a:effectLst>
              <a:outerShdw dist="76199" dir="2700000" algn="ctr" rotWithShape="0">
                <a:srgbClr val="808080">
                  <a:alpha val="75000"/>
                </a:srgbClr>
              </a:outerShdw>
            </a:effectLst>
          </p:spPr>
        </p:pic>
        <p:sp>
          <p:nvSpPr>
            <p:cNvPr id="21" name="Text Box 19"/>
            <p:cNvSpPr txBox="1">
              <a:spLocks noChangeArrowheads="1"/>
            </p:cNvSpPr>
            <p:nvPr/>
          </p:nvSpPr>
          <p:spPr bwMode="auto">
            <a:xfrm>
              <a:off x="7000891" y="5500696"/>
              <a:ext cx="971550" cy="215900"/>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chemeClr val="accent3"/>
                  </a:solidFill>
                </a:rPr>
                <a:t>Bump bonds</a:t>
              </a:r>
              <a:endParaRPr lang="en-GB" sz="1400" b="1" dirty="0">
                <a:solidFill>
                  <a:schemeClr val="accent3"/>
                </a:solidFill>
              </a:endParaRPr>
            </a:p>
          </p:txBody>
        </p:sp>
      </p:grpSp>
      <p:grpSp>
        <p:nvGrpSpPr>
          <p:cNvPr id="19" name="Group 23"/>
          <p:cNvGrpSpPr>
            <a:grpSpLocks/>
          </p:cNvGrpSpPr>
          <p:nvPr/>
        </p:nvGrpSpPr>
        <p:grpSpPr bwMode="auto">
          <a:xfrm>
            <a:off x="5392738" y="4660886"/>
            <a:ext cx="2022475" cy="1617662"/>
            <a:chOff x="4572000" y="4286256"/>
            <a:chExt cx="2022470" cy="1618266"/>
          </a:xfrm>
        </p:grpSpPr>
        <p:pic>
          <p:nvPicPr>
            <p:cNvPr id="23" name="Picture 4"/>
            <p:cNvPicPr>
              <a:picLocks noChangeAspect="1" noChangeArrowheads="1"/>
            </p:cNvPicPr>
            <p:nvPr/>
          </p:nvPicPr>
          <p:blipFill>
            <a:blip r:embed="rId6"/>
            <a:srcRect/>
            <a:stretch>
              <a:fillRect/>
            </a:stretch>
          </p:blipFill>
          <p:spPr bwMode="auto">
            <a:xfrm>
              <a:off x="4572000" y="4286256"/>
              <a:ext cx="2022470" cy="1618266"/>
            </a:xfrm>
            <a:prstGeom prst="rect">
              <a:avLst/>
            </a:prstGeom>
            <a:noFill/>
            <a:ln w="9525" algn="ctr">
              <a:noFill/>
              <a:miter lim="800000"/>
              <a:headEnd/>
              <a:tailEnd/>
            </a:ln>
          </p:spPr>
        </p:pic>
        <p:sp>
          <p:nvSpPr>
            <p:cNvPr id="24" name="Text Box 5"/>
            <p:cNvSpPr txBox="1">
              <a:spLocks noChangeArrowheads="1"/>
            </p:cNvSpPr>
            <p:nvPr/>
          </p:nvSpPr>
          <p:spPr bwMode="auto">
            <a:xfrm>
              <a:off x="4572000" y="5072074"/>
              <a:ext cx="1928826" cy="738664"/>
            </a:xfrm>
            <a:prstGeom prst="rect">
              <a:avLst/>
            </a:prstGeom>
            <a:noFill/>
            <a:ln w="9525" algn="ctr">
              <a:noFill/>
              <a:miter lim="800000"/>
              <a:headEnd/>
              <a:tailEnd/>
            </a:ln>
          </p:spPr>
          <p:txBody>
            <a:bodyPr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990033"/>
                  </a:solidFill>
                </a:rPr>
                <a:t>Edgeless </a:t>
              </a:r>
            </a:p>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990033"/>
                  </a:solidFill>
                </a:rPr>
                <a:t>scCVD module pattern</a:t>
              </a:r>
            </a:p>
          </p:txBody>
        </p:sp>
      </p:grpSp>
      <p:pic>
        <p:nvPicPr>
          <p:cNvPr id="25" name="Picture 7"/>
          <p:cNvPicPr>
            <a:picLocks noChangeAspect="1" noChangeArrowheads="1"/>
          </p:cNvPicPr>
          <p:nvPr/>
        </p:nvPicPr>
        <p:blipFill>
          <a:blip r:embed="rId7"/>
          <a:srcRect/>
          <a:stretch>
            <a:fillRect/>
          </a:stretch>
        </p:blipFill>
        <p:spPr bwMode="auto">
          <a:xfrm>
            <a:off x="142844" y="2143116"/>
            <a:ext cx="4214812" cy="4310062"/>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Diamond </a:t>
            </a:r>
            <a:r>
              <a:rPr lang="en-US" sz="3200" dirty="0" err="1" smtClean="0"/>
              <a:t>pCVD</a:t>
            </a:r>
            <a:r>
              <a:rPr lang="en-US" sz="3200" dirty="0" smtClean="0"/>
              <a:t> Pixel Module – Results</a:t>
            </a:r>
            <a:endParaRPr lang="en-US" sz="3200" dirty="0"/>
          </a:p>
        </p:txBody>
      </p:sp>
      <p:sp>
        <p:nvSpPr>
          <p:cNvPr id="3" name="Content Placeholder 2"/>
          <p:cNvSpPr>
            <a:spLocks noGrp="1"/>
          </p:cNvSpPr>
          <p:nvPr>
            <p:ph idx="1"/>
          </p:nvPr>
        </p:nvSpPr>
        <p:spPr>
          <a:xfrm>
            <a:off x="214282" y="1571612"/>
            <a:ext cx="4186238" cy="4829196"/>
          </a:xfrm>
        </p:spPr>
        <p:txBody>
          <a:bodyPr/>
          <a:lstStyle/>
          <a:p>
            <a:pPr>
              <a:lnSpc>
                <a:spcPct val="80000"/>
              </a:lnSpc>
            </a:pPr>
            <a:r>
              <a:rPr lang="en-US" sz="1800" dirty="0" err="1" smtClean="0">
                <a:latin typeface="Times New Roman" pitchFamily="18" charset="0"/>
              </a:rPr>
              <a:t>pCVD</a:t>
            </a:r>
            <a:r>
              <a:rPr lang="en-US" sz="1800" dirty="0" smtClean="0">
                <a:latin typeface="Times New Roman" pitchFamily="18" charset="0"/>
              </a:rPr>
              <a:t> full module</a:t>
            </a:r>
          </a:p>
          <a:p>
            <a:pPr lvl="1">
              <a:lnSpc>
                <a:spcPct val="80000"/>
              </a:lnSpc>
            </a:pPr>
            <a:r>
              <a:rPr lang="en-US" sz="1600" dirty="0" smtClean="0">
                <a:latin typeface="Times New Roman" pitchFamily="18" charset="0"/>
              </a:rPr>
              <a:t>Tests show no change of threshold and noise from bare chip to module – low sensor </a:t>
            </a:r>
            <a:r>
              <a:rPr lang="en-US" sz="1600" b="1" i="1" dirty="0" smtClean="0">
                <a:solidFill>
                  <a:srgbClr val="990033"/>
                </a:solidFill>
                <a:latin typeface="Times New Roman" pitchFamily="18" charset="0"/>
              </a:rPr>
              <a:t>C </a:t>
            </a:r>
            <a:r>
              <a:rPr lang="en-US" sz="1600" i="1" dirty="0" smtClean="0">
                <a:solidFill>
                  <a:schemeClr val="accent2"/>
                </a:solidFill>
                <a:latin typeface="Times New Roman" pitchFamily="18" charset="0"/>
              </a:rPr>
              <a:t>&amp; </a:t>
            </a:r>
            <a:r>
              <a:rPr lang="en-US" sz="1600" b="1" i="1" dirty="0" smtClean="0">
                <a:solidFill>
                  <a:srgbClr val="990033"/>
                </a:solidFill>
                <a:latin typeface="Times New Roman" pitchFamily="18" charset="0"/>
              </a:rPr>
              <a:t>I</a:t>
            </a:r>
          </a:p>
          <a:p>
            <a:pPr lvl="2">
              <a:lnSpc>
                <a:spcPct val="80000"/>
              </a:lnSpc>
            </a:pPr>
            <a:r>
              <a:rPr lang="en-US" sz="1400" b="1" dirty="0" smtClean="0">
                <a:latin typeface="Times New Roman" pitchFamily="18" charset="0"/>
              </a:rPr>
              <a:t>Noise </a:t>
            </a:r>
            <a:r>
              <a:rPr lang="en-US" sz="1400" b="1" dirty="0" smtClean="0">
                <a:solidFill>
                  <a:srgbClr val="990033"/>
                </a:solidFill>
                <a:latin typeface="Times New Roman" pitchFamily="18" charset="0"/>
              </a:rPr>
              <a:t>137 e</a:t>
            </a:r>
            <a:r>
              <a:rPr lang="en-US" sz="1400" b="1" dirty="0" smtClean="0">
                <a:latin typeface="Times New Roman" pitchFamily="18" charset="0"/>
              </a:rPr>
              <a:t>, Threshold: mean </a:t>
            </a:r>
            <a:r>
              <a:rPr lang="en-US" sz="1400" b="1" dirty="0" smtClean="0">
                <a:solidFill>
                  <a:srgbClr val="990033"/>
                </a:solidFill>
                <a:latin typeface="Times New Roman" pitchFamily="18" charset="0"/>
              </a:rPr>
              <a:t>1450 e</a:t>
            </a:r>
            <a:r>
              <a:rPr lang="en-US" sz="1400" b="1" dirty="0" smtClean="0">
                <a:latin typeface="Times New Roman" pitchFamily="18" charset="0"/>
              </a:rPr>
              <a:t>, spread 25 e, overdrive 800 e, reproduced in test beams</a:t>
            </a:r>
          </a:p>
          <a:p>
            <a:pPr lvl="2">
              <a:lnSpc>
                <a:spcPct val="80000"/>
              </a:lnSpc>
            </a:pPr>
            <a:r>
              <a:rPr lang="en-US" sz="1400" b="1" dirty="0" smtClean="0">
                <a:latin typeface="Times New Roman" pitchFamily="18" charset="0"/>
              </a:rPr>
              <a:t>Many properties (e.g. resolution, time-walk) scale with S/N and S/T</a:t>
            </a:r>
          </a:p>
          <a:p>
            <a:pPr lvl="1">
              <a:lnSpc>
                <a:spcPct val="80000"/>
              </a:lnSpc>
            </a:pPr>
            <a:r>
              <a:rPr lang="en-US" sz="1600" dirty="0" smtClean="0">
                <a:latin typeface="Times New Roman" pitchFamily="18" charset="0"/>
              </a:rPr>
              <a:t>Data from DESY test beam plagued by multiple scattering</a:t>
            </a:r>
          </a:p>
          <a:p>
            <a:pPr lvl="2">
              <a:lnSpc>
                <a:spcPct val="80000"/>
              </a:lnSpc>
            </a:pPr>
            <a:r>
              <a:rPr lang="en-US" sz="1400" b="1" dirty="0" smtClean="0">
                <a:latin typeface="Times New Roman" pitchFamily="18" charset="0"/>
              </a:rPr>
              <a:t>Silicon telescope resolution 7 </a:t>
            </a:r>
            <a:r>
              <a:rPr lang="en-US" sz="1400" b="1" dirty="0" smtClean="0">
                <a:latin typeface="Symbol" pitchFamily="18" charset="2"/>
              </a:rPr>
              <a:t>m</a:t>
            </a:r>
            <a:r>
              <a:rPr lang="en-US" sz="1400" b="1" dirty="0" smtClean="0">
                <a:latin typeface="Times New Roman" pitchFamily="18" charset="0"/>
              </a:rPr>
              <a:t>m (CERN) → 37 </a:t>
            </a:r>
            <a:r>
              <a:rPr lang="en-US" sz="1400" b="1" dirty="0" smtClean="0">
                <a:latin typeface="Symbol" pitchFamily="18" charset="2"/>
              </a:rPr>
              <a:t>m</a:t>
            </a:r>
            <a:r>
              <a:rPr lang="en-US" sz="1400" b="1" dirty="0" smtClean="0">
                <a:latin typeface="Times New Roman" pitchFamily="18" charset="0"/>
              </a:rPr>
              <a:t>m (DESY)</a:t>
            </a:r>
            <a:endParaRPr lang="en-GB" sz="1400" b="1" dirty="0" smtClean="0">
              <a:latin typeface="Times New Roman" pitchFamily="18" charset="0"/>
            </a:endParaRPr>
          </a:p>
          <a:p>
            <a:pPr lvl="2">
              <a:lnSpc>
                <a:spcPct val="80000"/>
              </a:lnSpc>
            </a:pPr>
            <a:r>
              <a:rPr lang="en-US" sz="1400" b="1" dirty="0" smtClean="0">
                <a:latin typeface="Times New Roman" pitchFamily="18" charset="0"/>
              </a:rPr>
              <a:t>Efficiency of 97.5 % a strict lower limit because of scattered tracks</a:t>
            </a:r>
          </a:p>
          <a:p>
            <a:pPr lvl="1">
              <a:lnSpc>
                <a:spcPct val="80000"/>
              </a:lnSpc>
            </a:pPr>
            <a:r>
              <a:rPr lang="en-US" sz="1600" dirty="0" smtClean="0">
                <a:latin typeface="Times New Roman" pitchFamily="18" charset="0"/>
              </a:rPr>
              <a:t>Data from 2006 CERN SPS test beam </a:t>
            </a:r>
            <a:r>
              <a:rPr lang="en-US" sz="1600" dirty="0" smtClean="0">
                <a:latin typeface="Times New Roman" pitchFamily="18" charset="0"/>
              </a:rPr>
              <a:t>(not </a:t>
            </a:r>
            <a:r>
              <a:rPr lang="en-US" sz="1600" dirty="0" smtClean="0">
                <a:latin typeface="Times New Roman" pitchFamily="18" charset="0"/>
              </a:rPr>
              <a:t>fully </a:t>
            </a:r>
            <a:r>
              <a:rPr lang="en-US" sz="1600" dirty="0" smtClean="0">
                <a:latin typeface="Times New Roman" pitchFamily="18" charset="0"/>
              </a:rPr>
              <a:t>analyzed)</a:t>
            </a:r>
            <a:endParaRPr lang="en-US" sz="1600" dirty="0" smtClean="0">
              <a:latin typeface="Times New Roman" pitchFamily="18" charset="0"/>
            </a:endParaRPr>
          </a:p>
          <a:p>
            <a:pPr lvl="2">
              <a:lnSpc>
                <a:spcPct val="80000"/>
              </a:lnSpc>
            </a:pPr>
            <a:r>
              <a:rPr lang="en-US" sz="1400" b="1" dirty="0" smtClean="0">
                <a:latin typeface="Times New Roman" pitchFamily="18" charset="0"/>
              </a:rPr>
              <a:t>Preliminary residual 18 </a:t>
            </a:r>
            <a:r>
              <a:rPr lang="en-US" sz="1400" b="1" dirty="0" smtClean="0">
                <a:latin typeface="Symbol" pitchFamily="18" charset="2"/>
              </a:rPr>
              <a:t>m</a:t>
            </a:r>
            <a:r>
              <a:rPr lang="en-US" sz="1400" b="1" dirty="0" smtClean="0">
                <a:latin typeface="Times New Roman" pitchFamily="18" charset="0"/>
              </a:rPr>
              <a:t>m, unfolding telescope contribution of 11 </a:t>
            </a:r>
            <a:r>
              <a:rPr lang="en-US" sz="1400" b="1" dirty="0" smtClean="0">
                <a:latin typeface="Symbol" pitchFamily="18" charset="2"/>
              </a:rPr>
              <a:t>m</a:t>
            </a:r>
            <a:r>
              <a:rPr lang="en-US" sz="1400" b="1" dirty="0" smtClean="0">
                <a:latin typeface="Times New Roman" pitchFamily="18" charset="0"/>
              </a:rPr>
              <a:t>m yields 14 </a:t>
            </a:r>
            <a:r>
              <a:rPr lang="en-US" sz="1400" b="1" dirty="0" smtClean="0">
                <a:latin typeface="Symbol" pitchFamily="18" charset="2"/>
              </a:rPr>
              <a:t>m</a:t>
            </a:r>
            <a:r>
              <a:rPr lang="en-US" sz="1400" b="1" dirty="0" smtClean="0">
                <a:latin typeface="Times New Roman" pitchFamily="18" charset="0"/>
              </a:rPr>
              <a:t>m, consistent with digital 50/</a:t>
            </a:r>
            <a:r>
              <a:rPr lang="en-US" sz="1400" b="1" dirty="0" smtClean="0">
                <a:latin typeface="Arial" charset="0"/>
              </a:rPr>
              <a:t>√</a:t>
            </a:r>
            <a:r>
              <a:rPr lang="en-US" sz="1400" b="1" dirty="0" smtClean="0">
                <a:latin typeface="Times New Roman" pitchFamily="18" charset="0"/>
                <a:cs typeface="Times New Roman" pitchFamily="18" charset="0"/>
              </a:rPr>
              <a:t>12 = 14.4 </a:t>
            </a:r>
            <a:endParaRPr lang="en-US" sz="14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15</a:t>
            </a:fld>
            <a:endParaRPr lang="en-US"/>
          </a:p>
        </p:txBody>
      </p:sp>
      <p:pic>
        <p:nvPicPr>
          <p:cNvPr id="7" name="Picture 5"/>
          <p:cNvPicPr>
            <a:picLocks noChangeAspect="1" noChangeArrowheads="1"/>
          </p:cNvPicPr>
          <p:nvPr/>
        </p:nvPicPr>
        <p:blipFill>
          <a:blip r:embed="rId2"/>
          <a:srcRect/>
          <a:stretch>
            <a:fillRect/>
          </a:stretch>
        </p:blipFill>
        <p:spPr bwMode="auto">
          <a:xfrm>
            <a:off x="4643438" y="4876794"/>
            <a:ext cx="2339975" cy="1558925"/>
          </a:xfrm>
          <a:prstGeom prst="rect">
            <a:avLst/>
          </a:prstGeom>
          <a:noFill/>
          <a:ln w="9525" algn="ctr">
            <a:noFill/>
            <a:miter lim="800000"/>
            <a:headEnd/>
            <a:tailEnd/>
          </a:ln>
          <a:effectLst/>
        </p:spPr>
      </p:pic>
      <p:pic>
        <p:nvPicPr>
          <p:cNvPr id="8" name="Picture 6"/>
          <p:cNvPicPr>
            <a:picLocks noChangeAspect="1" noChangeArrowheads="1"/>
          </p:cNvPicPr>
          <p:nvPr/>
        </p:nvPicPr>
        <p:blipFill>
          <a:blip r:embed="rId3"/>
          <a:srcRect/>
          <a:stretch>
            <a:fillRect/>
          </a:stretch>
        </p:blipFill>
        <p:spPr bwMode="auto">
          <a:xfrm>
            <a:off x="7308850" y="4876794"/>
            <a:ext cx="1619250" cy="1541462"/>
          </a:xfrm>
          <a:prstGeom prst="rect">
            <a:avLst/>
          </a:prstGeom>
          <a:noFill/>
          <a:ln w="9525" algn="ctr">
            <a:noFill/>
            <a:miter lim="800000"/>
            <a:headEnd/>
            <a:tailEnd/>
          </a:ln>
          <a:effectLst/>
        </p:spPr>
      </p:pic>
      <p:pic>
        <p:nvPicPr>
          <p:cNvPr id="9" name="Picture 7"/>
          <p:cNvPicPr>
            <a:picLocks noChangeAspect="1" noChangeArrowheads="1"/>
          </p:cNvPicPr>
          <p:nvPr/>
        </p:nvPicPr>
        <p:blipFill>
          <a:blip r:embed="rId4"/>
          <a:srcRect/>
          <a:stretch>
            <a:fillRect/>
          </a:stretch>
        </p:blipFill>
        <p:spPr bwMode="auto">
          <a:xfrm>
            <a:off x="6156325" y="1276344"/>
            <a:ext cx="2447925" cy="1111250"/>
          </a:xfrm>
          <a:prstGeom prst="rect">
            <a:avLst/>
          </a:prstGeom>
          <a:noFill/>
          <a:ln w="9525" algn="ctr">
            <a:noFill/>
            <a:miter lim="800000"/>
            <a:headEnd/>
            <a:tailEnd/>
          </a:ln>
          <a:effectLst/>
        </p:spPr>
      </p:pic>
      <p:pic>
        <p:nvPicPr>
          <p:cNvPr id="10" name="Picture 8"/>
          <p:cNvPicPr>
            <a:picLocks noChangeAspect="1" noChangeArrowheads="1"/>
          </p:cNvPicPr>
          <p:nvPr/>
        </p:nvPicPr>
        <p:blipFill>
          <a:blip r:embed="rId5"/>
          <a:srcRect/>
          <a:stretch>
            <a:fillRect/>
          </a:stretch>
        </p:blipFill>
        <p:spPr bwMode="auto">
          <a:xfrm>
            <a:off x="5557838" y="2500306"/>
            <a:ext cx="1793875" cy="2089150"/>
          </a:xfrm>
          <a:prstGeom prst="rect">
            <a:avLst/>
          </a:prstGeom>
          <a:noFill/>
          <a:ln w="9525" algn="ctr">
            <a:noFill/>
            <a:miter lim="800000"/>
            <a:headEnd/>
            <a:tailEnd/>
          </a:ln>
          <a:effectLst/>
        </p:spPr>
      </p:pic>
      <p:pic>
        <p:nvPicPr>
          <p:cNvPr id="11" name="Picture 9"/>
          <p:cNvPicPr>
            <a:picLocks noChangeAspect="1" noChangeArrowheads="1"/>
          </p:cNvPicPr>
          <p:nvPr/>
        </p:nvPicPr>
        <p:blipFill>
          <a:blip r:embed="rId6"/>
          <a:srcRect/>
          <a:stretch>
            <a:fillRect/>
          </a:stretch>
        </p:blipFill>
        <p:spPr bwMode="auto">
          <a:xfrm>
            <a:off x="7378700" y="2500306"/>
            <a:ext cx="1765300" cy="2089150"/>
          </a:xfrm>
          <a:prstGeom prst="rect">
            <a:avLst/>
          </a:prstGeom>
          <a:noFill/>
          <a:ln w="9525" algn="ctr">
            <a:noFill/>
            <a:miter lim="800000"/>
            <a:headEnd/>
            <a:tailEnd/>
          </a:ln>
          <a:effectLst/>
        </p:spPr>
      </p:pic>
      <p:sp>
        <p:nvSpPr>
          <p:cNvPr id="12" name="Text Box 10"/>
          <p:cNvSpPr txBox="1">
            <a:spLocks noChangeArrowheads="1"/>
          </p:cNvSpPr>
          <p:nvPr/>
        </p:nvSpPr>
        <p:spPr bwMode="auto">
          <a:xfrm rot="16200000">
            <a:off x="8342313" y="1898643"/>
            <a:ext cx="736600" cy="212725"/>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chemeClr val="tx1"/>
                </a:solidFill>
              </a:rPr>
              <a:t>Bare chip</a:t>
            </a:r>
            <a:endParaRPr lang="en-GB" sz="1400" b="1">
              <a:solidFill>
                <a:schemeClr val="tx1"/>
              </a:solidFill>
            </a:endParaRPr>
          </a:p>
        </p:txBody>
      </p:sp>
      <p:sp>
        <p:nvSpPr>
          <p:cNvPr id="13" name="Text Box 11"/>
          <p:cNvSpPr txBox="1">
            <a:spLocks noChangeArrowheads="1"/>
          </p:cNvSpPr>
          <p:nvPr/>
        </p:nvSpPr>
        <p:spPr bwMode="auto">
          <a:xfrm rot="16200000">
            <a:off x="4799013" y="3765544"/>
            <a:ext cx="911225" cy="212725"/>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chemeClr val="tx1"/>
                </a:solidFill>
              </a:rPr>
              <a:t>Full module</a:t>
            </a:r>
            <a:endParaRPr lang="en-GB" sz="1400" b="1">
              <a:solidFill>
                <a:schemeClr val="tx1"/>
              </a:solidFill>
            </a:endParaRPr>
          </a:p>
        </p:txBody>
      </p:sp>
      <p:sp>
        <p:nvSpPr>
          <p:cNvPr id="14" name="Text Box 12"/>
          <p:cNvSpPr txBox="1">
            <a:spLocks noChangeArrowheads="1"/>
          </p:cNvSpPr>
          <p:nvPr/>
        </p:nvSpPr>
        <p:spPr bwMode="auto">
          <a:xfrm rot="16200000">
            <a:off x="5729288" y="5510206"/>
            <a:ext cx="771525" cy="212725"/>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chemeClr val="tx1"/>
                </a:solidFill>
                <a:latin typeface="Symbol" pitchFamily="18" charset="2"/>
              </a:rPr>
              <a:t>s</a:t>
            </a:r>
            <a:r>
              <a:rPr lang="en-US" sz="1400" b="1">
                <a:solidFill>
                  <a:schemeClr val="tx1"/>
                </a:solidFill>
              </a:rPr>
              <a:t> = 18 </a:t>
            </a:r>
            <a:r>
              <a:rPr lang="en-US" sz="1400" b="1">
                <a:solidFill>
                  <a:schemeClr val="tx1"/>
                </a:solidFill>
                <a:latin typeface="Symbol" pitchFamily="18" charset="2"/>
              </a:rPr>
              <a:t>m</a:t>
            </a:r>
            <a:r>
              <a:rPr lang="en-US" sz="1400" b="1">
                <a:solidFill>
                  <a:schemeClr val="tx1"/>
                </a:solidFill>
              </a:rPr>
              <a:t>m</a:t>
            </a:r>
            <a:endParaRPr lang="en-GB" sz="1400" b="1">
              <a:solidFill>
                <a:schemeClr val="tx1"/>
              </a:solidFill>
            </a:endParaRPr>
          </a:p>
        </p:txBody>
      </p:sp>
      <p:sp>
        <p:nvSpPr>
          <p:cNvPr id="15" name="Text Box 13"/>
          <p:cNvSpPr txBox="1">
            <a:spLocks noChangeArrowheads="1"/>
          </p:cNvSpPr>
          <p:nvPr/>
        </p:nvSpPr>
        <p:spPr bwMode="auto">
          <a:xfrm>
            <a:off x="7524750" y="5524494"/>
            <a:ext cx="960438" cy="212725"/>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chemeClr val="tx1"/>
                </a:solidFill>
              </a:rPr>
              <a:t>Eff = 97.5 %</a:t>
            </a:r>
            <a:endParaRPr lang="en-GB" sz="1400" b="1">
              <a:solidFill>
                <a:schemeClr val="tx1"/>
              </a:solidFill>
            </a:endParaRPr>
          </a:p>
        </p:txBody>
      </p:sp>
      <p:sp>
        <p:nvSpPr>
          <p:cNvPr id="16" name="Text Box 14"/>
          <p:cNvSpPr txBox="1">
            <a:spLocks noChangeArrowheads="1"/>
          </p:cNvSpPr>
          <p:nvPr/>
        </p:nvSpPr>
        <p:spPr bwMode="auto">
          <a:xfrm>
            <a:off x="6516688" y="3652831"/>
            <a:ext cx="690562" cy="152400"/>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a:solidFill>
                  <a:schemeClr val="tx1"/>
                </a:solidFill>
              </a:rPr>
              <a:t>Thr = 1450 e</a:t>
            </a:r>
            <a:endParaRPr lang="en-GB" sz="1000" b="1">
              <a:solidFill>
                <a:schemeClr val="tx1"/>
              </a:solidFill>
            </a:endParaRPr>
          </a:p>
        </p:txBody>
      </p:sp>
      <p:sp>
        <p:nvSpPr>
          <p:cNvPr id="17" name="Text Box 15"/>
          <p:cNvSpPr txBox="1">
            <a:spLocks noChangeArrowheads="1"/>
          </p:cNvSpPr>
          <p:nvPr/>
        </p:nvSpPr>
        <p:spPr bwMode="auto">
          <a:xfrm>
            <a:off x="8150225" y="3630606"/>
            <a:ext cx="712788" cy="152400"/>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a:solidFill>
                  <a:schemeClr val="tx1"/>
                </a:solidFill>
              </a:rPr>
              <a:t>Noise = 137 e</a:t>
            </a:r>
            <a:endParaRPr lang="en-GB" sz="1000" b="1">
              <a:solidFill>
                <a:schemeClr val="tx1"/>
              </a:solidFill>
            </a:endParaRPr>
          </a:p>
        </p:txBody>
      </p:sp>
      <p:pic>
        <p:nvPicPr>
          <p:cNvPr id="18" name="Picture 16"/>
          <p:cNvPicPr>
            <a:picLocks noChangeAspect="1" noChangeArrowheads="1"/>
          </p:cNvPicPr>
          <p:nvPr/>
        </p:nvPicPr>
        <p:blipFill>
          <a:blip r:embed="rId7"/>
          <a:srcRect/>
          <a:stretch>
            <a:fillRect/>
          </a:stretch>
        </p:blipFill>
        <p:spPr bwMode="auto">
          <a:xfrm>
            <a:off x="6963807" y="0"/>
            <a:ext cx="2180193" cy="1000108"/>
          </a:xfrm>
          <a:prstGeom prst="rect">
            <a:avLst/>
          </a:prstGeom>
          <a:noFill/>
          <a:ln w="9525" algn="ctr">
            <a:noFill/>
            <a:miter lim="800000"/>
            <a:headEnd/>
            <a:tailEnd/>
          </a:ln>
          <a:effectLst/>
        </p:spPr>
      </p:pic>
      <p:sp>
        <p:nvSpPr>
          <p:cNvPr id="19" name="Text Box 17"/>
          <p:cNvSpPr txBox="1">
            <a:spLocks noChangeArrowheads="1"/>
          </p:cNvSpPr>
          <p:nvPr/>
        </p:nvSpPr>
        <p:spPr bwMode="auto">
          <a:xfrm>
            <a:off x="5192713" y="4660894"/>
            <a:ext cx="504825" cy="212725"/>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chemeClr val="tx1"/>
                </a:solidFill>
              </a:rPr>
              <a:t>CERN</a:t>
            </a:r>
            <a:endParaRPr lang="en-GB" sz="1400" b="1">
              <a:solidFill>
                <a:schemeClr val="tx1"/>
              </a:solidFill>
            </a:endParaRPr>
          </a:p>
        </p:txBody>
      </p:sp>
      <p:sp>
        <p:nvSpPr>
          <p:cNvPr id="20" name="Text Box 18"/>
          <p:cNvSpPr txBox="1">
            <a:spLocks noChangeArrowheads="1"/>
          </p:cNvSpPr>
          <p:nvPr/>
        </p:nvSpPr>
        <p:spPr bwMode="auto">
          <a:xfrm>
            <a:off x="7451725" y="4660894"/>
            <a:ext cx="474663" cy="212725"/>
          </a:xfrm>
          <a:prstGeom prst="rect">
            <a:avLst/>
          </a:prstGeom>
          <a:noFill/>
          <a:ln w="9525" algn="ctr">
            <a:noFill/>
            <a:miter lim="800000"/>
            <a:headEnd/>
            <a:tailEnd/>
          </a:ln>
          <a:effectLst/>
        </p:spPr>
        <p:txBody>
          <a:bodyPr wrap="none" lIns="0" tIns="0" rIns="0" bIns="0">
            <a:spAutoFit/>
          </a:bodyPr>
          <a:lstStyle/>
          <a:p>
            <a:pPr algn="l">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chemeClr val="tx1"/>
                </a:solidFill>
              </a:rPr>
              <a:t>DESY</a:t>
            </a:r>
            <a:endParaRPr lang="en-GB" sz="1400" b="1">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Diamond </a:t>
            </a:r>
            <a:r>
              <a:rPr lang="en-US" sz="3600" dirty="0" err="1" smtClean="0"/>
              <a:t>scCVD</a:t>
            </a:r>
            <a:r>
              <a:rPr lang="en-US" sz="3600" dirty="0" smtClean="0"/>
              <a:t> Pixel Module – Results</a:t>
            </a:r>
            <a:endParaRPr lang="en-US" sz="3600" dirty="0"/>
          </a:p>
        </p:txBody>
      </p:sp>
      <p:sp>
        <p:nvSpPr>
          <p:cNvPr id="3" name="Content Placeholder 2"/>
          <p:cNvSpPr>
            <a:spLocks noGrp="1"/>
          </p:cNvSpPr>
          <p:nvPr>
            <p:ph idx="1"/>
          </p:nvPr>
        </p:nvSpPr>
        <p:spPr>
          <a:xfrm>
            <a:off x="457200" y="1600200"/>
            <a:ext cx="4400552" cy="4525963"/>
          </a:xfrm>
        </p:spPr>
        <p:txBody>
          <a:bodyPr>
            <a:normAutofit lnSpcReduction="10000"/>
          </a:bodyPr>
          <a:lstStyle/>
          <a:p>
            <a:pPr marL="88900" indent="-88900">
              <a:buFont typeface="Wingdings" pitchFamily="2" charset="2"/>
              <a:buNone/>
            </a:pPr>
            <a:r>
              <a:rPr lang="en-US" sz="1800" dirty="0" err="1" smtClean="0"/>
              <a:t>scCVD</a:t>
            </a:r>
            <a:r>
              <a:rPr lang="en-US" sz="1800" dirty="0" smtClean="0"/>
              <a:t> single chip module</a:t>
            </a:r>
          </a:p>
          <a:p>
            <a:pPr marL="447675" lvl="1" indent="-179388"/>
            <a:r>
              <a:rPr lang="en-US" sz="1800" dirty="0" smtClean="0"/>
              <a:t>Analysis (M. </a:t>
            </a:r>
            <a:r>
              <a:rPr lang="en-US" sz="1800" dirty="0" err="1" smtClean="0"/>
              <a:t>Mathes</a:t>
            </a:r>
            <a:r>
              <a:rPr lang="en-US" sz="1800" dirty="0" smtClean="0"/>
              <a:t> PhD, Bonn) of SPS test beam data exhibits excellent module performance</a:t>
            </a:r>
          </a:p>
          <a:p>
            <a:pPr marL="1076325" lvl="2" indent="-179388"/>
            <a:r>
              <a:rPr lang="en-US" sz="1800" dirty="0" smtClean="0"/>
              <a:t>Cluster signal nice Landau</a:t>
            </a:r>
            <a:endParaRPr lang="en-GB" sz="1800" dirty="0" smtClean="0"/>
          </a:p>
          <a:p>
            <a:pPr marL="1076325" lvl="2" indent="-179388"/>
            <a:r>
              <a:rPr lang="en-US" sz="1800" dirty="0" smtClean="0"/>
              <a:t>Efficiency 99.98 %, excluding 6/800 problematic electronic channels  </a:t>
            </a:r>
          </a:p>
          <a:p>
            <a:pPr marL="1076325" lvl="2" indent="-179388"/>
            <a:r>
              <a:rPr lang="en-US" sz="1800" dirty="0" smtClean="0"/>
              <a:t>Unfolded track resolution using </a:t>
            </a:r>
            <a:r>
              <a:rPr lang="el-GR" sz="1800" dirty="0" smtClean="0">
                <a:cs typeface="Times New Roman" pitchFamily="18" charset="0"/>
              </a:rPr>
              <a:t>η</a:t>
            </a:r>
            <a:r>
              <a:rPr lang="en-US" sz="1800" dirty="0" smtClean="0">
                <a:cs typeface="Times New Roman" pitchFamily="18" charset="0"/>
              </a:rPr>
              <a:t>-algorithm from TOT </a:t>
            </a:r>
            <a:r>
              <a:rPr lang="en-US" sz="1800" dirty="0" smtClean="0"/>
              <a:t>exhibits s ≈ 8.9 mm</a:t>
            </a:r>
          </a:p>
          <a:p>
            <a:pPr marL="1076325" lvl="2" indent="-179388"/>
            <a:r>
              <a:rPr lang="en-US" sz="1800" dirty="0" smtClean="0"/>
              <a:t>Charge sharing shows most of charge collected at high voltage on single pixel – optimal  for performance after (heavy) </a:t>
            </a:r>
            <a:r>
              <a:rPr lang="en-US" sz="1800" dirty="0" smtClean="0"/>
              <a:t>irradiation</a:t>
            </a:r>
            <a:endParaRPr lang="en-US" sz="1800" dirty="0" smtClean="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16</a:t>
            </a:fld>
            <a:endParaRPr lang="en-US"/>
          </a:p>
        </p:txBody>
      </p:sp>
      <p:pic>
        <p:nvPicPr>
          <p:cNvPr id="7" name="Picture 23"/>
          <p:cNvPicPr>
            <a:picLocks noChangeAspect="1" noChangeArrowheads="1"/>
          </p:cNvPicPr>
          <p:nvPr/>
        </p:nvPicPr>
        <p:blipFill>
          <a:blip r:embed="rId2"/>
          <a:srcRect b="31645"/>
          <a:stretch>
            <a:fillRect/>
          </a:stretch>
        </p:blipFill>
        <p:spPr bwMode="auto">
          <a:xfrm>
            <a:off x="5148263" y="2771782"/>
            <a:ext cx="3705225" cy="1800225"/>
          </a:xfrm>
          <a:prstGeom prst="rect">
            <a:avLst/>
          </a:prstGeom>
          <a:noFill/>
          <a:ln w="9525">
            <a:noFill/>
            <a:miter lim="800000"/>
            <a:headEnd/>
            <a:tailEnd/>
          </a:ln>
          <a:effectLst/>
        </p:spPr>
      </p:pic>
      <p:sp>
        <p:nvSpPr>
          <p:cNvPr id="8" name="Text Box 9"/>
          <p:cNvSpPr txBox="1">
            <a:spLocks noChangeArrowheads="1"/>
          </p:cNvSpPr>
          <p:nvPr/>
        </p:nvSpPr>
        <p:spPr bwMode="auto">
          <a:xfrm rot="16200000">
            <a:off x="4439445" y="2183613"/>
            <a:ext cx="1052512" cy="212725"/>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chemeClr val="tx1"/>
                </a:solidFill>
              </a:rPr>
              <a:t>Cluster signal</a:t>
            </a:r>
            <a:endParaRPr lang="en-GB" sz="1400" b="1">
              <a:solidFill>
                <a:schemeClr val="tx1"/>
              </a:solidFill>
            </a:endParaRPr>
          </a:p>
        </p:txBody>
      </p:sp>
      <p:sp>
        <p:nvSpPr>
          <p:cNvPr id="9" name="Text Box 13"/>
          <p:cNvSpPr txBox="1">
            <a:spLocks noChangeArrowheads="1"/>
          </p:cNvSpPr>
          <p:nvPr/>
        </p:nvSpPr>
        <p:spPr bwMode="auto">
          <a:xfrm>
            <a:off x="6156325" y="2987682"/>
            <a:ext cx="698500" cy="182563"/>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chemeClr val="tx1"/>
                </a:solidFill>
                <a:latin typeface="Symbol" pitchFamily="18" charset="2"/>
              </a:rPr>
              <a:t>s</a:t>
            </a:r>
            <a:r>
              <a:rPr lang="en-US" sz="1200" b="1">
                <a:solidFill>
                  <a:schemeClr val="tx1"/>
                </a:solidFill>
              </a:rPr>
              <a:t> = 8.9</a:t>
            </a:r>
            <a:r>
              <a:rPr lang="en-US" sz="1200" b="1">
                <a:solidFill>
                  <a:schemeClr val="tx1"/>
                </a:solidFill>
                <a:latin typeface="Symbol" pitchFamily="18" charset="2"/>
              </a:rPr>
              <a:t> m</a:t>
            </a:r>
            <a:r>
              <a:rPr lang="en-US" sz="1200" b="1">
                <a:solidFill>
                  <a:schemeClr val="tx1"/>
                </a:solidFill>
              </a:rPr>
              <a:t>m</a:t>
            </a:r>
            <a:endParaRPr lang="en-GB" sz="1200" b="1">
              <a:solidFill>
                <a:schemeClr val="tx1"/>
              </a:solidFill>
            </a:endParaRPr>
          </a:p>
        </p:txBody>
      </p:sp>
      <p:grpSp>
        <p:nvGrpSpPr>
          <p:cNvPr id="10" name="Group 21"/>
          <p:cNvGrpSpPr>
            <a:grpSpLocks/>
          </p:cNvGrpSpPr>
          <p:nvPr/>
        </p:nvGrpSpPr>
        <p:grpSpPr bwMode="auto">
          <a:xfrm>
            <a:off x="7081838" y="1260482"/>
            <a:ext cx="2062162" cy="1606550"/>
            <a:chOff x="3531" y="709"/>
            <a:chExt cx="1299" cy="1012"/>
          </a:xfrm>
        </p:grpSpPr>
        <p:sp>
          <p:nvSpPr>
            <p:cNvPr id="11" name="Text Box 10"/>
            <p:cNvSpPr txBox="1">
              <a:spLocks noChangeArrowheads="1"/>
            </p:cNvSpPr>
            <p:nvPr/>
          </p:nvSpPr>
          <p:spPr bwMode="auto">
            <a:xfrm rot="16200000">
              <a:off x="3209" y="1207"/>
              <a:ext cx="760" cy="115"/>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chemeClr val="tx1"/>
                  </a:solidFill>
                </a:rPr>
                <a:t>Track distribution</a:t>
              </a:r>
              <a:endParaRPr lang="en-GB" sz="1200" b="1">
                <a:solidFill>
                  <a:schemeClr val="tx1"/>
                </a:solidFill>
              </a:endParaRPr>
            </a:p>
          </p:txBody>
        </p:sp>
        <p:pic>
          <p:nvPicPr>
            <p:cNvPr id="12" name="Picture 15"/>
            <p:cNvPicPr>
              <a:picLocks noChangeAspect="1" noChangeArrowheads="1"/>
            </p:cNvPicPr>
            <p:nvPr/>
          </p:nvPicPr>
          <p:blipFill>
            <a:blip r:embed="rId3"/>
            <a:srcRect/>
            <a:stretch>
              <a:fillRect/>
            </a:stretch>
          </p:blipFill>
          <p:spPr bwMode="auto">
            <a:xfrm>
              <a:off x="3651" y="709"/>
              <a:ext cx="1179" cy="1012"/>
            </a:xfrm>
            <a:prstGeom prst="rect">
              <a:avLst/>
            </a:prstGeom>
            <a:noFill/>
            <a:ln w="9525" algn="ctr">
              <a:noFill/>
              <a:miter lim="800000"/>
              <a:headEnd/>
              <a:tailEnd/>
            </a:ln>
            <a:effectLst/>
          </p:spPr>
        </p:pic>
      </p:grpSp>
      <p:pic>
        <p:nvPicPr>
          <p:cNvPr id="13" name="Picture 16"/>
          <p:cNvPicPr>
            <a:picLocks noChangeAspect="1" noChangeArrowheads="1"/>
          </p:cNvPicPr>
          <p:nvPr/>
        </p:nvPicPr>
        <p:blipFill>
          <a:blip r:embed="rId4"/>
          <a:srcRect/>
          <a:stretch>
            <a:fillRect/>
          </a:stretch>
        </p:blipFill>
        <p:spPr bwMode="auto">
          <a:xfrm>
            <a:off x="8001024" y="-1"/>
            <a:ext cx="1142976" cy="1235321"/>
          </a:xfrm>
          <a:prstGeom prst="rect">
            <a:avLst/>
          </a:prstGeom>
          <a:noFill/>
          <a:ln w="9525" algn="ctr">
            <a:noFill/>
            <a:miter lim="800000"/>
            <a:headEnd/>
            <a:tailEnd/>
          </a:ln>
          <a:effectLst/>
        </p:spPr>
      </p:pic>
      <p:sp>
        <p:nvSpPr>
          <p:cNvPr id="14" name="Text Box 24"/>
          <p:cNvSpPr txBox="1">
            <a:spLocks noChangeArrowheads="1"/>
          </p:cNvSpPr>
          <p:nvPr/>
        </p:nvSpPr>
        <p:spPr bwMode="auto">
          <a:xfrm>
            <a:off x="8101013" y="2987682"/>
            <a:ext cx="630237" cy="182563"/>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chemeClr val="tx1"/>
                </a:solidFill>
                <a:cs typeface="Times New Roman" pitchFamily="18" charset="0"/>
              </a:rPr>
              <a:t>Long side</a:t>
            </a:r>
            <a:endParaRPr lang="en-GB" sz="1200" b="1">
              <a:solidFill>
                <a:schemeClr val="tx1"/>
              </a:solidFill>
              <a:cs typeface="Times New Roman" pitchFamily="18" charset="0"/>
            </a:endParaRPr>
          </a:p>
        </p:txBody>
      </p:sp>
      <p:sp>
        <p:nvSpPr>
          <p:cNvPr id="15" name="Text Box 25"/>
          <p:cNvSpPr txBox="1">
            <a:spLocks noChangeArrowheads="1"/>
          </p:cNvSpPr>
          <p:nvPr/>
        </p:nvSpPr>
        <p:spPr bwMode="auto">
          <a:xfrm>
            <a:off x="5508625" y="3779845"/>
            <a:ext cx="431800" cy="182562"/>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chemeClr val="tx1"/>
                </a:solidFill>
                <a:cs typeface="Times New Roman" pitchFamily="18" charset="0"/>
              </a:rPr>
              <a:t>binary</a:t>
            </a:r>
            <a:endParaRPr lang="en-GB" sz="1200" b="1">
              <a:solidFill>
                <a:schemeClr val="tx1"/>
              </a:solidFill>
              <a:cs typeface="Times New Roman" pitchFamily="18" charset="0"/>
            </a:endParaRPr>
          </a:p>
        </p:txBody>
      </p:sp>
      <p:sp>
        <p:nvSpPr>
          <p:cNvPr id="16" name="Text Box 26"/>
          <p:cNvSpPr txBox="1">
            <a:spLocks noChangeArrowheads="1"/>
          </p:cNvSpPr>
          <p:nvPr/>
        </p:nvSpPr>
        <p:spPr bwMode="auto">
          <a:xfrm>
            <a:off x="6300788" y="3132145"/>
            <a:ext cx="536575" cy="182562"/>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a:solidFill>
                  <a:schemeClr val="tx1"/>
                </a:solidFill>
                <a:cs typeface="Times New Roman" pitchFamily="18" charset="0"/>
              </a:rPr>
              <a:t>TOT - </a:t>
            </a:r>
            <a:r>
              <a:rPr lang="el-GR" sz="1200" b="1">
                <a:solidFill>
                  <a:schemeClr val="tx1"/>
                </a:solidFill>
                <a:cs typeface="Times New Roman" pitchFamily="18" charset="0"/>
              </a:rPr>
              <a:t>η</a:t>
            </a:r>
          </a:p>
        </p:txBody>
      </p:sp>
      <p:pic>
        <p:nvPicPr>
          <p:cNvPr id="17" name="Picture 27"/>
          <p:cNvPicPr>
            <a:picLocks noChangeAspect="1" noChangeArrowheads="1"/>
          </p:cNvPicPr>
          <p:nvPr/>
        </p:nvPicPr>
        <p:blipFill>
          <a:blip r:embed="rId5"/>
          <a:srcRect/>
          <a:stretch>
            <a:fillRect/>
          </a:stretch>
        </p:blipFill>
        <p:spPr bwMode="auto">
          <a:xfrm>
            <a:off x="5076825" y="1295407"/>
            <a:ext cx="2016125" cy="1528763"/>
          </a:xfrm>
          <a:prstGeom prst="rect">
            <a:avLst/>
          </a:prstGeom>
          <a:noFill/>
          <a:ln w="9525" algn="ctr">
            <a:noFill/>
            <a:miter lim="800000"/>
            <a:headEnd/>
            <a:tailEnd/>
          </a:ln>
          <a:effectLst/>
        </p:spPr>
      </p:pic>
      <p:sp>
        <p:nvSpPr>
          <p:cNvPr id="18" name="Text Box 29"/>
          <p:cNvSpPr txBox="1">
            <a:spLocks noChangeArrowheads="1"/>
          </p:cNvSpPr>
          <p:nvPr/>
        </p:nvSpPr>
        <p:spPr bwMode="auto">
          <a:xfrm rot="16200000">
            <a:off x="4330701" y="3548069"/>
            <a:ext cx="1270000" cy="212725"/>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chemeClr val="tx1"/>
                </a:solidFill>
              </a:rPr>
              <a:t>Track resolution</a:t>
            </a:r>
            <a:endParaRPr lang="en-GB" sz="1400" b="1">
              <a:solidFill>
                <a:schemeClr val="tx1"/>
              </a:solidFill>
            </a:endParaRPr>
          </a:p>
        </p:txBody>
      </p:sp>
      <p:pic>
        <p:nvPicPr>
          <p:cNvPr id="19" name="Picture 33"/>
          <p:cNvPicPr>
            <a:picLocks noChangeAspect="1" noChangeArrowheads="1"/>
          </p:cNvPicPr>
          <p:nvPr/>
        </p:nvPicPr>
        <p:blipFill>
          <a:blip r:embed="rId6"/>
          <a:srcRect/>
          <a:stretch>
            <a:fillRect/>
          </a:stretch>
        </p:blipFill>
        <p:spPr bwMode="auto">
          <a:xfrm>
            <a:off x="5219700" y="4500570"/>
            <a:ext cx="3746500" cy="1998662"/>
          </a:xfrm>
          <a:prstGeom prst="rect">
            <a:avLst/>
          </a:prstGeom>
          <a:noFill/>
          <a:ln w="9525" algn="ctr">
            <a:noFill/>
            <a:miter lim="800000"/>
            <a:headEnd/>
            <a:tailEnd/>
          </a:ln>
          <a:effectLst/>
        </p:spPr>
      </p:pic>
      <p:sp>
        <p:nvSpPr>
          <p:cNvPr id="20" name="Text Box 34"/>
          <p:cNvSpPr txBox="1">
            <a:spLocks noChangeArrowheads="1"/>
          </p:cNvSpPr>
          <p:nvPr/>
        </p:nvSpPr>
        <p:spPr bwMode="auto">
          <a:xfrm>
            <a:off x="5580063" y="1908182"/>
            <a:ext cx="439737" cy="212725"/>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3300"/>
                </a:solidFill>
              </a:rPr>
              <a:t>100 V</a:t>
            </a:r>
          </a:p>
        </p:txBody>
      </p:sp>
      <p:sp>
        <p:nvSpPr>
          <p:cNvPr id="21" name="Text Box 35"/>
          <p:cNvSpPr txBox="1">
            <a:spLocks noChangeArrowheads="1"/>
          </p:cNvSpPr>
          <p:nvPr/>
        </p:nvSpPr>
        <p:spPr bwMode="auto">
          <a:xfrm>
            <a:off x="6588125" y="1908182"/>
            <a:ext cx="439738" cy="212725"/>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3300"/>
                </a:solidFill>
              </a:rPr>
              <a:t>400 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6"/>
          <p:cNvPicPr>
            <a:picLocks noChangeAspect="1" noChangeArrowheads="1"/>
          </p:cNvPicPr>
          <p:nvPr/>
        </p:nvPicPr>
        <p:blipFill>
          <a:blip r:embed="rId3"/>
          <a:srcRect l="3847" t="4283" b="5733"/>
          <a:stretch>
            <a:fillRect/>
          </a:stretch>
        </p:blipFill>
        <p:spPr bwMode="auto">
          <a:xfrm>
            <a:off x="5262563" y="1817688"/>
            <a:ext cx="3881437" cy="5040312"/>
          </a:xfrm>
          <a:prstGeom prst="rect">
            <a:avLst/>
          </a:prstGeom>
          <a:noFill/>
          <a:ln w="9525" algn="ctr">
            <a:noFill/>
            <a:miter lim="800000"/>
            <a:headEnd/>
            <a:tailEnd/>
          </a:ln>
        </p:spPr>
      </p:pic>
      <p:sp>
        <p:nvSpPr>
          <p:cNvPr id="11266" name="Rectangle 2"/>
          <p:cNvSpPr>
            <a:spLocks noGrp="1" noChangeArrowheads="1"/>
          </p:cNvSpPr>
          <p:nvPr>
            <p:ph type="title"/>
          </p:nvPr>
        </p:nvSpPr>
        <p:spPr>
          <a:xfrm>
            <a:off x="500034" y="142852"/>
            <a:ext cx="8229600" cy="1143000"/>
          </a:xfrm>
        </p:spPr>
        <p:txBody>
          <a:bodyPr/>
          <a:lstStyle/>
          <a:p>
            <a:r>
              <a:rPr lang="en-GB" dirty="0" smtClean="0"/>
              <a:t>Diamond tracker upgrade proposal</a:t>
            </a:r>
            <a:endParaRPr lang="en-GB" dirty="0" smtClean="0"/>
          </a:p>
        </p:txBody>
      </p:sp>
      <p:sp>
        <p:nvSpPr>
          <p:cNvPr id="19" name="Date Placeholder 18"/>
          <p:cNvSpPr>
            <a:spLocks noGrp="1"/>
          </p:cNvSpPr>
          <p:nvPr>
            <p:ph type="dt" sz="half" idx="10"/>
          </p:nvPr>
        </p:nvSpPr>
        <p:spPr/>
        <p:txBody>
          <a:bodyPr/>
          <a:lstStyle/>
          <a:p>
            <a:r>
              <a:rPr lang="en-US" smtClean="0"/>
              <a:t>Manchester, February 26, 2010</a:t>
            </a:r>
            <a:endParaRPr lang="en-US" dirty="0" smtClean="0"/>
          </a:p>
        </p:txBody>
      </p:sp>
      <p:sp>
        <p:nvSpPr>
          <p:cNvPr id="21" name="Slide Number Placeholder 20"/>
          <p:cNvSpPr>
            <a:spLocks noGrp="1"/>
          </p:cNvSpPr>
          <p:nvPr>
            <p:ph type="sldNum" sz="quarter" idx="12"/>
          </p:nvPr>
        </p:nvSpPr>
        <p:spPr/>
        <p:txBody>
          <a:bodyPr/>
          <a:lstStyle/>
          <a:p>
            <a:fld id="{C246477B-9240-4E05-8851-DAC26B3DA6DA}" type="slidenum">
              <a:rPr lang="en-US" smtClean="0"/>
              <a:pPr/>
              <a:t>17</a:t>
            </a:fld>
            <a:endParaRPr lang="en-US"/>
          </a:p>
        </p:txBody>
      </p:sp>
      <p:sp>
        <p:nvSpPr>
          <p:cNvPr id="22" name="Footer Placeholder 21"/>
          <p:cNvSpPr>
            <a:spLocks noGrp="1"/>
          </p:cNvSpPr>
          <p:nvPr>
            <p:ph type="ftr" sz="quarter" idx="11"/>
          </p:nvPr>
        </p:nvSpPr>
        <p:spPr/>
        <p:txBody>
          <a:bodyPr/>
          <a:lstStyle/>
          <a:p>
            <a:r>
              <a:rPr lang="en-GB" smtClean="0"/>
              <a:t>Marko Mikuž: Diamond Sensors</a:t>
            </a:r>
            <a:endParaRPr lang="en-US" dirty="0" smtClean="0"/>
          </a:p>
        </p:txBody>
      </p:sp>
      <p:sp>
        <p:nvSpPr>
          <p:cNvPr id="33" name="Rectangle 3"/>
          <p:cNvSpPr txBox="1">
            <a:spLocks noChangeArrowheads="1"/>
          </p:cNvSpPr>
          <p:nvPr/>
        </p:nvSpPr>
        <p:spPr>
          <a:xfrm>
            <a:off x="611188" y="1125538"/>
            <a:ext cx="4716462" cy="523242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3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3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3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3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3200" b="0" i="0" u="none" strike="noStrike" kern="1200" cap="none" spc="0" normalizeH="0" baseline="0" noProof="0" dirty="0" err="1" smtClean="0">
                <a:ln>
                  <a:noFill/>
                </a:ln>
                <a:solidFill>
                  <a:schemeClr val="tx2"/>
                </a:solidFill>
                <a:effectLst/>
                <a:uLnTx/>
                <a:uFillTx/>
                <a:latin typeface="+mn-lt"/>
                <a:ea typeface="+mn-ea"/>
                <a:cs typeface="+mn-cs"/>
              </a:rPr>
              <a:t>DPix</a:t>
            </a:r>
            <a:r>
              <a:rPr kumimoji="0" lang="en-GB" sz="3200" b="0" i="0" u="none" strike="noStrike" kern="1200" cap="none" spc="0" normalizeH="0" baseline="0" noProof="0" dirty="0" smtClean="0">
                <a:ln>
                  <a:noFill/>
                </a:ln>
                <a:solidFill>
                  <a:schemeClr val="tx2"/>
                </a:solidFill>
                <a:effectLst/>
                <a:uLnTx/>
                <a:uFillTx/>
                <a:latin typeface="+mn-lt"/>
                <a:ea typeface="+mn-ea"/>
                <a:cs typeface="+mn-cs"/>
              </a:rPr>
              <a:t> Collaboration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rgbClr val="006600"/>
                </a:solidFill>
                <a:effectLst/>
                <a:uLnTx/>
                <a:uFillTx/>
                <a:latin typeface="+mn-lt"/>
                <a:ea typeface="+mn-ea"/>
                <a:cs typeface="+mn-cs"/>
              </a:rPr>
              <a:t>Bonn</a:t>
            </a:r>
            <a:endParaRPr kumimoji="0" lang="en-GB" sz="1600" b="0" i="0" u="none" strike="noStrike" kern="1200" cap="none" spc="0" normalizeH="0" baseline="0" noProof="0" dirty="0" smtClean="0">
              <a:ln>
                <a:noFill/>
              </a:ln>
              <a:solidFill>
                <a:schemeClr val="accent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rgbClr val="006600"/>
                </a:solidFill>
                <a:effectLst/>
                <a:uLnTx/>
                <a:uFillTx/>
                <a:latin typeface="+mn-lt"/>
                <a:ea typeface="+mn-ea"/>
                <a:cs typeface="+mn-cs"/>
              </a:rPr>
              <a:t>Carleton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rgbClr val="006600"/>
                </a:solidFill>
                <a:effectLst/>
                <a:uLnTx/>
                <a:uFillTx/>
                <a:latin typeface="+mn-lt"/>
                <a:ea typeface="+mn-ea"/>
                <a:cs typeface="+mn-cs"/>
              </a:rPr>
              <a:t>CERN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rgbClr val="006600"/>
                </a:solidFill>
                <a:effectLst/>
                <a:uLnTx/>
                <a:uFillTx/>
                <a:latin typeface="+mn-lt"/>
                <a:ea typeface="+mn-ea"/>
                <a:cs typeface="+mn-cs"/>
              </a:rPr>
              <a:t>Ljubljana</a:t>
            </a:r>
            <a:endParaRPr kumimoji="0" lang="en-GB" sz="1600" b="0" i="0" u="none" strike="noStrike" kern="1200" cap="none" spc="0" normalizeH="0" baseline="0" noProof="0" dirty="0" smtClean="0">
              <a:ln>
                <a:noFill/>
              </a:ln>
              <a:solidFill>
                <a:schemeClr val="accent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rgbClr val="006600"/>
                </a:solidFill>
                <a:effectLst/>
                <a:uLnTx/>
                <a:uFillTx/>
                <a:latin typeface="+mn-lt"/>
                <a:ea typeface="+mn-ea"/>
                <a:cs typeface="+mn-cs"/>
              </a:rPr>
              <a:t>Ohio State</a:t>
            </a:r>
            <a:endParaRPr kumimoji="0" lang="en-GB" sz="1600" b="0" i="0" u="none" strike="noStrike" kern="1200" cap="none" spc="0" normalizeH="0" baseline="0" noProof="0" dirty="0" smtClean="0">
              <a:ln>
                <a:noFill/>
              </a:ln>
              <a:solidFill>
                <a:schemeClr val="accent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rgbClr val="006600"/>
                </a:solidFill>
                <a:effectLst/>
                <a:uLnTx/>
                <a:uFillTx/>
                <a:latin typeface="+mn-lt"/>
                <a:ea typeface="+mn-ea"/>
                <a:cs typeface="+mn-cs"/>
              </a:rPr>
              <a:t>Toronto</a:t>
            </a:r>
            <a:endParaRPr kumimoji="0" lang="en-GB" sz="1800" b="0"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2"/>
                </a:solidFill>
                <a:effectLst/>
                <a:uLnTx/>
                <a:uFillTx/>
                <a:latin typeface="+mn-lt"/>
                <a:ea typeface="+mn-ea"/>
                <a:cs typeface="+mn-cs"/>
              </a:rPr>
              <a:t>Approved by ATLAS EB Mar’08</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accent1"/>
                </a:solidFill>
                <a:effectLst/>
                <a:uLnTx/>
                <a:uFillTx/>
                <a:latin typeface="+mn-lt"/>
                <a:ea typeface="+mn-ea"/>
                <a:cs typeface="+mn-cs"/>
              </a:rPr>
              <a:t>EDMS: ATU-RD-MN-0012</a:t>
            </a:r>
          </a:p>
        </p:txBody>
      </p:sp>
      <p:grpSp>
        <p:nvGrpSpPr>
          <p:cNvPr id="35" name="Group 17"/>
          <p:cNvGrpSpPr>
            <a:grpSpLocks noChangeAspect="1"/>
          </p:cNvGrpSpPr>
          <p:nvPr/>
        </p:nvGrpSpPr>
        <p:grpSpPr bwMode="auto">
          <a:xfrm>
            <a:off x="142844" y="1643050"/>
            <a:ext cx="5121275" cy="835025"/>
            <a:chOff x="0" y="1273160"/>
            <a:chExt cx="5689600" cy="927100"/>
          </a:xfrm>
        </p:grpSpPr>
        <p:pic>
          <p:nvPicPr>
            <p:cNvPr id="36" name="Picture 9"/>
            <p:cNvPicPr>
              <a:picLocks noChangeArrowheads="1"/>
            </p:cNvPicPr>
            <p:nvPr/>
          </p:nvPicPr>
          <p:blipFill>
            <a:blip r:embed="rId4"/>
            <a:srcRect/>
            <a:stretch>
              <a:fillRect/>
            </a:stretch>
          </p:blipFill>
          <p:spPr bwMode="auto">
            <a:xfrm>
              <a:off x="4749800" y="1285860"/>
              <a:ext cx="939800" cy="899603"/>
            </a:xfrm>
            <a:prstGeom prst="rect">
              <a:avLst/>
            </a:prstGeom>
            <a:noFill/>
            <a:ln w="12700">
              <a:noFill/>
              <a:miter lim="800000"/>
              <a:headEnd/>
              <a:tailEnd/>
            </a:ln>
            <a:effectLst>
              <a:reflection stA="50000" endPos="31000" dist="38100" dir="5400000" sy="-100000" algn="bl" rotWithShape="0"/>
            </a:effectLst>
          </p:spPr>
        </p:pic>
        <p:pic>
          <p:nvPicPr>
            <p:cNvPr id="37" name="Picture 7"/>
            <p:cNvPicPr>
              <a:picLocks noChangeArrowheads="1"/>
            </p:cNvPicPr>
            <p:nvPr/>
          </p:nvPicPr>
          <p:blipFill>
            <a:blip r:embed="rId5"/>
            <a:srcRect/>
            <a:stretch>
              <a:fillRect/>
            </a:stretch>
          </p:blipFill>
          <p:spPr bwMode="auto">
            <a:xfrm>
              <a:off x="1879600" y="1273160"/>
              <a:ext cx="990600" cy="914400"/>
            </a:xfrm>
            <a:prstGeom prst="rect">
              <a:avLst/>
            </a:prstGeom>
            <a:noFill/>
            <a:ln w="12700">
              <a:noFill/>
              <a:miter lim="800000"/>
              <a:headEnd/>
              <a:tailEnd/>
            </a:ln>
            <a:effectLst>
              <a:reflection stA="50000" endPos="31000" dist="38100" dir="5400000" sy="-100000" algn="bl" rotWithShape="0"/>
            </a:effectLst>
          </p:spPr>
        </p:pic>
        <p:pic>
          <p:nvPicPr>
            <p:cNvPr id="38" name="Picture 8"/>
            <p:cNvPicPr>
              <a:picLocks noChangeArrowheads="1"/>
            </p:cNvPicPr>
            <p:nvPr/>
          </p:nvPicPr>
          <p:blipFill>
            <a:blip r:embed="rId6"/>
            <a:srcRect/>
            <a:stretch>
              <a:fillRect/>
            </a:stretch>
          </p:blipFill>
          <p:spPr bwMode="auto">
            <a:xfrm>
              <a:off x="3784600" y="1285860"/>
              <a:ext cx="965200" cy="914400"/>
            </a:xfrm>
            <a:prstGeom prst="rect">
              <a:avLst/>
            </a:prstGeom>
            <a:noFill/>
            <a:ln w="12700">
              <a:noFill/>
              <a:miter lim="800000"/>
              <a:headEnd/>
              <a:tailEnd/>
            </a:ln>
            <a:effectLst>
              <a:reflection stA="50000" endPos="31000" dist="38100" dir="5400000" sy="-100000" algn="bl" rotWithShape="0"/>
            </a:effectLst>
          </p:spPr>
        </p:pic>
        <p:pic>
          <p:nvPicPr>
            <p:cNvPr id="39" name="Picture 10"/>
            <p:cNvPicPr>
              <a:picLocks noChangeArrowheads="1"/>
            </p:cNvPicPr>
            <p:nvPr/>
          </p:nvPicPr>
          <p:blipFill>
            <a:blip r:embed="rId7"/>
            <a:srcRect/>
            <a:stretch>
              <a:fillRect/>
            </a:stretch>
          </p:blipFill>
          <p:spPr bwMode="auto">
            <a:xfrm>
              <a:off x="2857500" y="1285860"/>
              <a:ext cx="927100" cy="914400"/>
            </a:xfrm>
            <a:prstGeom prst="rect">
              <a:avLst/>
            </a:prstGeom>
            <a:noFill/>
            <a:ln w="12700">
              <a:noFill/>
              <a:miter lim="800000"/>
              <a:headEnd/>
              <a:tailEnd/>
            </a:ln>
            <a:effectLst>
              <a:reflection stA="50000" endPos="31000" dist="38100" dir="5400000" sy="-100000" algn="bl" rotWithShape="0"/>
            </a:effectLst>
          </p:spPr>
        </p:pic>
        <p:pic>
          <p:nvPicPr>
            <p:cNvPr id="40" name="Picture 17"/>
            <p:cNvPicPr>
              <a:picLocks noChangeArrowheads="1"/>
            </p:cNvPicPr>
            <p:nvPr/>
          </p:nvPicPr>
          <p:blipFill>
            <a:blip r:embed="rId8"/>
            <a:srcRect/>
            <a:stretch>
              <a:fillRect/>
            </a:stretch>
          </p:blipFill>
          <p:spPr bwMode="auto">
            <a:xfrm>
              <a:off x="0" y="1273160"/>
              <a:ext cx="889000" cy="927100"/>
            </a:xfrm>
            <a:prstGeom prst="rect">
              <a:avLst/>
            </a:prstGeom>
            <a:noFill/>
            <a:ln w="12700">
              <a:noFill/>
              <a:miter lim="800000"/>
              <a:headEnd/>
              <a:tailEnd/>
            </a:ln>
            <a:effectLst>
              <a:reflection stA="50000" endPos="31000" dist="38100" dir="5400000" sy="-100000" algn="bl" rotWithShape="0"/>
            </a:effectLst>
          </p:spPr>
        </p:pic>
        <p:pic>
          <p:nvPicPr>
            <p:cNvPr id="41" name="Picture 18"/>
            <p:cNvPicPr>
              <a:picLocks noChangeArrowheads="1"/>
            </p:cNvPicPr>
            <p:nvPr/>
          </p:nvPicPr>
          <p:blipFill>
            <a:blip r:embed="rId9"/>
            <a:srcRect/>
            <a:stretch>
              <a:fillRect/>
            </a:stretch>
          </p:blipFill>
          <p:spPr bwMode="auto">
            <a:xfrm>
              <a:off x="889000" y="1273160"/>
              <a:ext cx="990600" cy="927100"/>
            </a:xfrm>
            <a:prstGeom prst="rect">
              <a:avLst/>
            </a:prstGeom>
            <a:noFill/>
            <a:ln w="12700">
              <a:noFill/>
              <a:miter lim="800000"/>
              <a:headEnd/>
              <a:tailEnd/>
            </a:ln>
            <a:effectLst>
              <a:reflection stA="50000" endPos="31000" dist="38100" dir="5400000" sy="-100000" algn="bl" rotWithShape="0"/>
            </a:effec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Original R&amp;D </a:t>
            </a:r>
            <a:r>
              <a:rPr lang="en-GB" dirty="0" smtClean="0"/>
              <a:t>proposal goals</a:t>
            </a:r>
            <a:endParaRPr lang="en-US" dirty="0"/>
          </a:p>
        </p:txBody>
      </p:sp>
      <p:sp>
        <p:nvSpPr>
          <p:cNvPr id="3" name="Content Placeholder 2"/>
          <p:cNvSpPr>
            <a:spLocks noGrp="1"/>
          </p:cNvSpPr>
          <p:nvPr>
            <p:ph idx="1"/>
          </p:nvPr>
        </p:nvSpPr>
        <p:spPr/>
        <p:txBody>
          <a:bodyPr>
            <a:normAutofit fontScale="77500" lnSpcReduction="20000"/>
          </a:bodyPr>
          <a:lstStyle/>
          <a:p>
            <a:pPr>
              <a:lnSpc>
                <a:spcPct val="90000"/>
              </a:lnSpc>
              <a:defRPr/>
            </a:pPr>
            <a:r>
              <a:rPr lang="en-GB" dirty="0" smtClean="0"/>
              <a:t>Industrialize bump bonding to diamond sensors (make 5-10 modules)</a:t>
            </a:r>
          </a:p>
          <a:p>
            <a:pPr>
              <a:lnSpc>
                <a:spcPct val="90000"/>
              </a:lnSpc>
              <a:defRPr/>
            </a:pPr>
            <a:r>
              <a:rPr lang="en-GB" dirty="0" smtClean="0"/>
              <a:t>Quantify radiation tolerance of full ATLAS pixel modules</a:t>
            </a:r>
          </a:p>
          <a:p>
            <a:pPr>
              <a:lnSpc>
                <a:spcPct val="90000"/>
              </a:lnSpc>
              <a:defRPr/>
            </a:pPr>
            <a:r>
              <a:rPr lang="en-GB" dirty="0" smtClean="0"/>
              <a:t>Optimisation of front-end electronics</a:t>
            </a:r>
          </a:p>
          <a:p>
            <a:pPr>
              <a:lnSpc>
                <a:spcPct val="90000"/>
              </a:lnSpc>
              <a:defRPr/>
            </a:pPr>
            <a:r>
              <a:rPr lang="en-GB" dirty="0" smtClean="0"/>
              <a:t>Lightweight mechanical support – exploit minimal cooling requirement</a:t>
            </a:r>
          </a:p>
          <a:p>
            <a:pPr>
              <a:lnSpc>
                <a:spcPct val="90000"/>
              </a:lnSpc>
              <a:defRPr/>
            </a:pPr>
            <a:r>
              <a:rPr lang="en-GB" dirty="0" smtClean="0"/>
              <a:t>Financial resources to make 10 parts:</a:t>
            </a:r>
          </a:p>
          <a:p>
            <a:pPr lvl="1">
              <a:lnSpc>
                <a:spcPct val="90000"/>
              </a:lnSpc>
              <a:buFont typeface="Wingdings" pitchFamily="2" charset="2"/>
              <a:buChar char=""/>
              <a:defRPr/>
            </a:pPr>
            <a:r>
              <a:rPr lang="en-GB" dirty="0" smtClean="0"/>
              <a:t>Diamond sensors</a:t>
            </a:r>
          </a:p>
          <a:p>
            <a:pPr lvl="1">
              <a:lnSpc>
                <a:spcPct val="90000"/>
              </a:lnSpc>
              <a:buFont typeface="Wingdings" pitchFamily="2" charset="2"/>
              <a:buChar char=""/>
              <a:defRPr/>
            </a:pPr>
            <a:r>
              <a:rPr lang="en-GB" dirty="0" smtClean="0"/>
              <a:t>Bump-bonding contracts</a:t>
            </a:r>
          </a:p>
          <a:p>
            <a:pPr lvl="1">
              <a:lnSpc>
                <a:spcPct val="90000"/>
              </a:lnSpc>
              <a:buSzPct val="100000"/>
              <a:buFont typeface="Wingdings" pitchFamily="2" charset="2"/>
              <a:buChar char=""/>
              <a:defRPr/>
            </a:pPr>
            <a:r>
              <a:rPr lang="en-GB" dirty="0" smtClean="0"/>
              <a:t>200 FE-I3 + 25 MCC’s</a:t>
            </a:r>
          </a:p>
          <a:p>
            <a:pPr lvl="1">
              <a:lnSpc>
                <a:spcPct val="90000"/>
              </a:lnSpc>
              <a:buFont typeface="Wingdings" pitchFamily="2" charset="2"/>
              <a:buChar char=""/>
              <a:defRPr/>
            </a:pPr>
            <a:r>
              <a:rPr lang="en-GB" dirty="0" smtClean="0"/>
              <a:t>Module support prototypes</a:t>
            </a:r>
          </a:p>
          <a:p>
            <a:pPr lvl="1">
              <a:lnSpc>
                <a:spcPct val="90000"/>
              </a:lnSpc>
              <a:buFont typeface="Wingdings" pitchFamily="2" charset="2"/>
              <a:buChar char=""/>
              <a:defRPr/>
            </a:pPr>
            <a:r>
              <a:rPr lang="en-GB" dirty="0" smtClean="0"/>
              <a:t>Three year beam-test program (2008-2010)</a:t>
            </a:r>
          </a:p>
          <a:p>
            <a:pPr>
              <a:defRPr/>
            </a:pPr>
            <a:r>
              <a:rPr lang="en-GB" dirty="0" smtClean="0"/>
              <a:t>Aimed at tracker </a:t>
            </a:r>
            <a:r>
              <a:rPr lang="en-GB" dirty="0" smtClean="0"/>
              <a:t>upgrade, bidding for IBL</a:t>
            </a:r>
            <a:endParaRPr lang="en-GB" dirty="0" smtClean="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18</a:t>
            </a:fld>
            <a:endParaRPr lang="en-US"/>
          </a:p>
        </p:txBody>
      </p:sp>
      <p:pic>
        <p:nvPicPr>
          <p:cNvPr id="68610" name="Picture 2"/>
          <p:cNvPicPr>
            <a:picLocks noChangeAspect="1" noChangeArrowheads="1"/>
          </p:cNvPicPr>
          <p:nvPr/>
        </p:nvPicPr>
        <p:blipFill>
          <a:blip r:embed="rId2"/>
          <a:srcRect l="675" t="692"/>
          <a:stretch>
            <a:fillRect/>
          </a:stretch>
        </p:blipFill>
        <p:spPr bwMode="auto">
          <a:xfrm>
            <a:off x="6233079" y="3214686"/>
            <a:ext cx="2910921" cy="283766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Industrialization: 2</a:t>
            </a:r>
            <a:r>
              <a:rPr lang="en-GB" sz="3200" baseline="30000" dirty="0" smtClean="0"/>
              <a:t>nd</a:t>
            </a:r>
            <a:r>
              <a:rPr lang="en-GB" sz="3200" dirty="0" smtClean="0"/>
              <a:t> full pixel </a:t>
            </a:r>
            <a:r>
              <a:rPr lang="en-GB" sz="3200" dirty="0" err="1" smtClean="0"/>
              <a:t>pCVD</a:t>
            </a:r>
            <a:r>
              <a:rPr lang="en-GB" sz="3200" dirty="0" smtClean="0"/>
              <a:t> module</a:t>
            </a:r>
            <a:endParaRPr lang="en-US" sz="3200" dirty="0"/>
          </a:p>
        </p:txBody>
      </p:sp>
      <p:sp>
        <p:nvSpPr>
          <p:cNvPr id="3" name="Content Placeholder 2"/>
          <p:cNvSpPr>
            <a:spLocks noGrp="1"/>
          </p:cNvSpPr>
          <p:nvPr>
            <p:ph idx="1"/>
          </p:nvPr>
        </p:nvSpPr>
        <p:spPr>
          <a:xfrm>
            <a:off x="142844" y="5214951"/>
            <a:ext cx="4643470" cy="1143008"/>
          </a:xfrm>
        </p:spPr>
        <p:txBody>
          <a:bodyPr>
            <a:normAutofit fontScale="70000" lnSpcReduction="20000"/>
          </a:bodyPr>
          <a:lstStyle/>
          <a:p>
            <a:pPr>
              <a:lnSpc>
                <a:spcPct val="90000"/>
              </a:lnSpc>
            </a:pPr>
            <a:r>
              <a:rPr lang="en-GB" dirty="0" smtClean="0"/>
              <a:t>1</a:t>
            </a:r>
            <a:r>
              <a:rPr lang="en-GB" baseline="30000" dirty="0" smtClean="0"/>
              <a:t>st</a:t>
            </a:r>
            <a:r>
              <a:rPr lang="en-GB" dirty="0" smtClean="0"/>
              <a:t> module to be built in industry</a:t>
            </a:r>
          </a:p>
          <a:p>
            <a:pPr>
              <a:lnSpc>
                <a:spcPct val="90000"/>
              </a:lnSpc>
            </a:pPr>
            <a:r>
              <a:rPr lang="en-GB" dirty="0" smtClean="0"/>
              <a:t>All steps from polished sensor to bump-bonding performed at IZM Berlin</a:t>
            </a:r>
          </a:p>
          <a:p>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dirty="0" smtClean="0"/>
              <a:t>Marko </a:t>
            </a:r>
            <a:r>
              <a:rPr lang="en-GB" dirty="0" err="1" smtClean="0"/>
              <a:t>Mikuž</a:t>
            </a:r>
            <a:r>
              <a:rPr lang="en-GB" dirty="0" smtClean="0"/>
              <a:t>: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19</a:t>
            </a:fld>
            <a:endParaRPr lang="en-US" dirty="0"/>
          </a:p>
        </p:txBody>
      </p:sp>
      <p:pic>
        <p:nvPicPr>
          <p:cNvPr id="7" name="Picture 4" descr="DiamondModule2"/>
          <p:cNvPicPr>
            <a:picLocks noChangeAspect="1" noChangeArrowheads="1"/>
          </p:cNvPicPr>
          <p:nvPr/>
        </p:nvPicPr>
        <p:blipFill>
          <a:blip r:embed="rId2"/>
          <a:srcRect/>
          <a:stretch>
            <a:fillRect/>
          </a:stretch>
        </p:blipFill>
        <p:spPr bwMode="auto">
          <a:xfrm>
            <a:off x="4859337" y="1423990"/>
            <a:ext cx="4241093" cy="3862397"/>
          </a:xfrm>
          <a:prstGeom prst="rect">
            <a:avLst/>
          </a:prstGeom>
          <a:noFill/>
          <a:ln w="9525">
            <a:noFill/>
            <a:miter lim="800000"/>
            <a:headEnd/>
            <a:tailEnd/>
          </a:ln>
        </p:spPr>
      </p:pic>
      <p:pic>
        <p:nvPicPr>
          <p:cNvPr id="8" name="Picture 5"/>
          <p:cNvPicPr>
            <a:picLocks noChangeAspect="1" noChangeArrowheads="1"/>
          </p:cNvPicPr>
          <p:nvPr/>
        </p:nvPicPr>
        <p:blipFill>
          <a:blip r:embed="rId3"/>
          <a:srcRect l="12456" b="7687"/>
          <a:stretch>
            <a:fillRect/>
          </a:stretch>
        </p:blipFill>
        <p:spPr bwMode="auto">
          <a:xfrm>
            <a:off x="0" y="1841503"/>
            <a:ext cx="3421063" cy="3319462"/>
          </a:xfrm>
          <a:prstGeom prst="rect">
            <a:avLst/>
          </a:prstGeom>
          <a:noFill/>
          <a:ln w="9525" algn="ctr">
            <a:noFill/>
            <a:miter lim="800000"/>
            <a:headEnd/>
            <a:tailEnd/>
          </a:ln>
        </p:spPr>
      </p:pic>
      <p:pic>
        <p:nvPicPr>
          <p:cNvPr id="9" name="Picture 8"/>
          <p:cNvPicPr>
            <a:picLocks noChangeAspect="1" noChangeArrowheads="1"/>
          </p:cNvPicPr>
          <p:nvPr/>
        </p:nvPicPr>
        <p:blipFill>
          <a:blip r:embed="rId4"/>
          <a:srcRect/>
          <a:stretch>
            <a:fillRect/>
          </a:stretch>
        </p:blipFill>
        <p:spPr bwMode="auto">
          <a:xfrm>
            <a:off x="2843213" y="3786190"/>
            <a:ext cx="2160587" cy="687388"/>
          </a:xfrm>
          <a:prstGeom prst="rect">
            <a:avLst/>
          </a:prstGeom>
          <a:noFill/>
          <a:ln w="9525" algn="ctr">
            <a:noFill/>
            <a:miter lim="800000"/>
            <a:headEnd/>
            <a:tailEnd/>
          </a:ln>
        </p:spPr>
      </p:pic>
      <p:sp>
        <p:nvSpPr>
          <p:cNvPr id="10" name="AutoShape 10"/>
          <p:cNvSpPr>
            <a:spLocks noChangeArrowheads="1"/>
          </p:cNvSpPr>
          <p:nvPr/>
        </p:nvSpPr>
        <p:spPr bwMode="auto">
          <a:xfrm rot="8422" flipV="1">
            <a:off x="754063" y="3857628"/>
            <a:ext cx="2303462" cy="504825"/>
          </a:xfrm>
          <a:custGeom>
            <a:avLst/>
            <a:gdLst>
              <a:gd name="T0" fmla="*/ 184233863 w 21600"/>
              <a:gd name="T1" fmla="*/ 0 h 21600"/>
              <a:gd name="T2" fmla="*/ 0 w 21600"/>
              <a:gd name="T3" fmla="*/ 5899277 h 21600"/>
              <a:gd name="T4" fmla="*/ 184233863 w 21600"/>
              <a:gd name="T5" fmla="*/ 11798530 h 21600"/>
              <a:gd name="T6" fmla="*/ 245645258 w 21600"/>
              <a:gd name="T7" fmla="*/ 589927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25400" algn="ctr">
            <a:solidFill>
              <a:srgbClr val="00FF00"/>
            </a:solidFill>
            <a:miter lim="800000"/>
            <a:headEnd/>
            <a:tailEnd/>
          </a:ln>
        </p:spPr>
        <p:txBody>
          <a:bodyPr lIns="0" tIns="0" rIns="0" bIns="0" anchor="ctr">
            <a:spAutoFit/>
          </a:bodyPr>
          <a:lstStyle/>
          <a:p>
            <a:endParaRPr lang="en-US"/>
          </a:p>
        </p:txBody>
      </p:sp>
      <p:pic>
        <p:nvPicPr>
          <p:cNvPr id="11" name="Picture 12"/>
          <p:cNvPicPr>
            <a:picLocks noChangeAspect="1" noChangeArrowheads="1"/>
          </p:cNvPicPr>
          <p:nvPr/>
        </p:nvPicPr>
        <p:blipFill>
          <a:blip r:embed="rId5"/>
          <a:srcRect/>
          <a:stretch>
            <a:fillRect/>
          </a:stretch>
        </p:blipFill>
        <p:spPr bwMode="auto">
          <a:xfrm>
            <a:off x="4859338" y="1409703"/>
            <a:ext cx="1008062" cy="1008062"/>
          </a:xfrm>
          <a:prstGeom prst="rect">
            <a:avLst/>
          </a:prstGeom>
          <a:noFill/>
          <a:ln w="9525" algn="ctr">
            <a:noFill/>
            <a:miter lim="800000"/>
            <a:headEnd/>
            <a:tailEnd/>
          </a:ln>
        </p:spPr>
      </p:pic>
      <p:sp>
        <p:nvSpPr>
          <p:cNvPr id="12" name="AutoShape 13"/>
          <p:cNvSpPr>
            <a:spLocks noChangeArrowheads="1"/>
          </p:cNvSpPr>
          <p:nvPr/>
        </p:nvSpPr>
        <p:spPr bwMode="auto">
          <a:xfrm rot="8422" flipV="1">
            <a:off x="4859338" y="3856040"/>
            <a:ext cx="1871662" cy="504825"/>
          </a:xfrm>
          <a:custGeom>
            <a:avLst/>
            <a:gdLst>
              <a:gd name="T0" fmla="*/ 121636020 w 21600"/>
              <a:gd name="T1" fmla="*/ 0 h 21600"/>
              <a:gd name="T2" fmla="*/ 0 w 21600"/>
              <a:gd name="T3" fmla="*/ 5899277 h 21600"/>
              <a:gd name="T4" fmla="*/ 121636020 w 21600"/>
              <a:gd name="T5" fmla="*/ 11798530 h 21600"/>
              <a:gd name="T6" fmla="*/ 162181403 w 21600"/>
              <a:gd name="T7" fmla="*/ 589927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25400" algn="ctr">
            <a:solidFill>
              <a:srgbClr val="00FF00"/>
            </a:solidFill>
            <a:miter lim="800000"/>
            <a:headEnd/>
            <a:tailEnd/>
          </a:ln>
        </p:spPr>
        <p:txBody>
          <a:bodyPr lIns="0" tIns="0" rIns="0" bIns="0" anchor="ctr">
            <a:spAutoFit/>
          </a:bodyPr>
          <a:lstStyle/>
          <a:p>
            <a:endParaRPr lang="en-US"/>
          </a:p>
        </p:txBody>
      </p:sp>
      <p:pic>
        <p:nvPicPr>
          <p:cNvPr id="13" name="Picture 15"/>
          <p:cNvPicPr>
            <a:picLocks noChangeAspect="1" noChangeArrowheads="1"/>
          </p:cNvPicPr>
          <p:nvPr/>
        </p:nvPicPr>
        <p:blipFill>
          <a:blip r:embed="rId6">
            <a:clrChange>
              <a:clrFrom>
                <a:srgbClr val="000000"/>
              </a:clrFrom>
              <a:clrTo>
                <a:srgbClr val="000000">
                  <a:alpha val="0"/>
                </a:srgbClr>
              </a:clrTo>
            </a:clrChange>
          </a:blip>
          <a:srcRect/>
          <a:stretch>
            <a:fillRect/>
          </a:stretch>
        </p:blipFill>
        <p:spPr bwMode="auto">
          <a:xfrm>
            <a:off x="323850" y="1122365"/>
            <a:ext cx="1655763" cy="923925"/>
          </a:xfrm>
          <a:prstGeom prst="rect">
            <a:avLst/>
          </a:prstGeom>
          <a:noFill/>
          <a:ln w="9525" algn="ctr">
            <a:noFill/>
            <a:miter lim="800000"/>
            <a:headEnd/>
            <a:tailEnd/>
          </a:ln>
        </p:spPr>
      </p:pic>
      <p:sp>
        <p:nvSpPr>
          <p:cNvPr id="14" name="Content Placeholder 2"/>
          <p:cNvSpPr txBox="1">
            <a:spLocks/>
          </p:cNvSpPr>
          <p:nvPr/>
        </p:nvSpPr>
        <p:spPr>
          <a:xfrm>
            <a:off x="4929190" y="5286388"/>
            <a:ext cx="4000496" cy="1357322"/>
          </a:xfrm>
          <a:prstGeom prst="rect">
            <a:avLst/>
          </a:prstGeom>
        </p:spPr>
        <p:txBody>
          <a:bodyPr vert="horz" lIns="91440" tIns="45720" rIns="91440" bIns="45720" rtlCol="0">
            <a:normAutofit fontScale="47500" lnSpcReduction="20000"/>
          </a:bodyPr>
          <a:lstStyle/>
          <a:p>
            <a:pPr marL="173038" indent="-173038">
              <a:spcBef>
                <a:spcPct val="20000"/>
              </a:spcBef>
              <a:buFont typeface="Arial" pitchFamily="34" charset="0"/>
              <a:buChar char="•"/>
            </a:pPr>
            <a:r>
              <a:rPr lang="en-GB" sz="3200" dirty="0" smtClean="0"/>
              <a:t>Embedding in a ceramic </a:t>
            </a:r>
            <a:r>
              <a:rPr lang="en-GB" sz="3200" dirty="0" smtClean="0"/>
              <a:t>wafer </a:t>
            </a:r>
          </a:p>
          <a:p>
            <a:pPr marL="173038" indent="-173038">
              <a:spcBef>
                <a:spcPct val="20000"/>
              </a:spcBef>
              <a:buFont typeface="Arial" pitchFamily="34" charset="0"/>
              <a:buChar char="•"/>
            </a:pPr>
            <a:r>
              <a:rPr lang="en-GB" sz="3200" dirty="0" smtClean="0"/>
              <a:t>W</a:t>
            </a:r>
            <a:r>
              <a:rPr lang="en-GB" sz="3200" dirty="0" smtClean="0"/>
              <a:t>afer scale metallization </a:t>
            </a:r>
            <a:r>
              <a:rPr lang="en-GB" sz="3200" dirty="0" smtClean="0"/>
              <a:t>&amp; UBM </a:t>
            </a:r>
            <a:r>
              <a:rPr lang="en-GB" sz="3200" dirty="0" smtClean="0"/>
              <a:t>process</a:t>
            </a:r>
          </a:p>
          <a:p>
            <a:pPr marL="173038" indent="-173038">
              <a:spcBef>
                <a:spcPct val="20000"/>
              </a:spcBef>
              <a:buFont typeface="Arial" pitchFamily="34" charset="0"/>
              <a:buChar char="•"/>
            </a:pPr>
            <a:r>
              <a:rPr lang="en-GB" sz="3200" dirty="0" smtClean="0"/>
              <a:t>R</a:t>
            </a:r>
            <a:r>
              <a:rPr lang="en-GB" sz="3200" dirty="0" smtClean="0"/>
              <a:t>emoval </a:t>
            </a:r>
            <a:r>
              <a:rPr lang="en-GB" sz="3200" dirty="0" smtClean="0"/>
              <a:t>from the </a:t>
            </a:r>
            <a:r>
              <a:rPr lang="en-GB" sz="3200" dirty="0" smtClean="0"/>
              <a:t>ceramics</a:t>
            </a:r>
          </a:p>
          <a:p>
            <a:pPr marL="173038" indent="-173038">
              <a:spcBef>
                <a:spcPct val="20000"/>
              </a:spcBef>
              <a:buFont typeface="Arial" pitchFamily="34" charset="0"/>
              <a:buChar char="•"/>
            </a:pPr>
            <a:r>
              <a:rPr lang="en-GB" sz="3200" dirty="0" smtClean="0"/>
              <a:t>B</a:t>
            </a:r>
            <a:r>
              <a:rPr lang="en-GB" sz="3200" dirty="0" smtClean="0"/>
              <a:t>ackside </a:t>
            </a:r>
            <a:r>
              <a:rPr lang="en-GB" sz="3200" dirty="0" smtClean="0"/>
              <a:t>metallization &amp; </a:t>
            </a:r>
            <a:r>
              <a:rPr lang="en-GB" sz="3200" dirty="0" smtClean="0"/>
              <a:t>cleaning</a:t>
            </a:r>
          </a:p>
          <a:p>
            <a:pPr marL="173038" indent="-173038">
              <a:spcBef>
                <a:spcPct val="20000"/>
              </a:spcBef>
              <a:buFont typeface="Arial" pitchFamily="34" charset="0"/>
              <a:buChar char="•"/>
            </a:pPr>
            <a:r>
              <a:rPr lang="en-GB" sz="3200" dirty="0" smtClean="0"/>
              <a:t>F</a:t>
            </a:r>
            <a:r>
              <a:rPr lang="en-GB" sz="3200" dirty="0" smtClean="0"/>
              <a:t>lip </a:t>
            </a:r>
            <a:r>
              <a:rPr lang="en-GB" sz="3200" dirty="0" smtClean="0"/>
              <a:t>chip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US" dirty="0"/>
          </a:p>
        </p:txBody>
      </p:sp>
      <p:sp>
        <p:nvSpPr>
          <p:cNvPr id="3" name="Content Placeholder 2"/>
          <p:cNvSpPr>
            <a:spLocks noGrp="1"/>
          </p:cNvSpPr>
          <p:nvPr>
            <p:ph idx="1"/>
          </p:nvPr>
        </p:nvSpPr>
        <p:spPr/>
        <p:txBody>
          <a:bodyPr/>
          <a:lstStyle/>
          <a:p>
            <a:endParaRPr lang="en-GB" dirty="0" smtClean="0"/>
          </a:p>
          <a:p>
            <a:r>
              <a:rPr lang="en-GB" dirty="0" smtClean="0"/>
              <a:t>Diamond as sensor material</a:t>
            </a:r>
          </a:p>
          <a:p>
            <a:r>
              <a:rPr lang="en-GB" dirty="0" smtClean="0"/>
              <a:t>Radiation hardness: RD-42</a:t>
            </a:r>
          </a:p>
          <a:p>
            <a:r>
              <a:rPr lang="en-GB" dirty="0" smtClean="0"/>
              <a:t>Pixel modules: ATLAS </a:t>
            </a:r>
            <a:r>
              <a:rPr lang="en-GB" dirty="0" err="1" smtClean="0"/>
              <a:t>DPix</a:t>
            </a:r>
            <a:r>
              <a:rPr lang="en-GB" dirty="0" smtClean="0"/>
              <a:t> project</a:t>
            </a:r>
          </a:p>
          <a:p>
            <a:r>
              <a:rPr lang="en-GB" dirty="0" smtClean="0"/>
              <a:t>Diamond application: ATLAS BCM/BLM</a:t>
            </a:r>
          </a:p>
          <a:p>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500174"/>
            <a:ext cx="8229600" cy="857256"/>
          </a:xfrm>
        </p:spPr>
        <p:txBody>
          <a:bodyPr>
            <a:normAutofit fontScale="85000" lnSpcReduction="20000"/>
          </a:bodyPr>
          <a:lstStyle/>
          <a:p>
            <a:r>
              <a:rPr lang="en-GB" dirty="0" smtClean="0"/>
              <a:t>Edge of diamond left </a:t>
            </a:r>
            <a:r>
              <a:rPr lang="en-GB" dirty="0" err="1" smtClean="0"/>
              <a:t>metallized</a:t>
            </a:r>
            <a:r>
              <a:rPr lang="en-GB" dirty="0" smtClean="0"/>
              <a:t> – module damaged</a:t>
            </a:r>
          </a:p>
          <a:p>
            <a:pPr marL="741363" lvl="2" indent="-341313">
              <a:spcBef>
                <a:spcPts val="600"/>
              </a:spcBef>
              <a:buClr>
                <a:srgbClr val="FF0000"/>
              </a:buClr>
              <a:buSzPct val="110000"/>
              <a:buFont typeface="Wingdings" pitchFamily="2" charset="2"/>
              <a:buChar char=""/>
            </a:pPr>
            <a:r>
              <a:rPr lang="en-GB" sz="2800" dirty="0" smtClean="0">
                <a:solidFill>
                  <a:srgbClr val="FF0000"/>
                </a:solidFill>
              </a:rPr>
              <a:t>Voltage </a:t>
            </a:r>
            <a:r>
              <a:rPr lang="en-GB" sz="2800" dirty="0" smtClean="0">
                <a:solidFill>
                  <a:srgbClr val="FF0000"/>
                </a:solidFill>
              </a:rPr>
              <a:t>short across edge</a:t>
            </a:r>
          </a:p>
          <a:p>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20</a:t>
            </a:fld>
            <a:endParaRPr lang="en-US"/>
          </a:p>
        </p:txBody>
      </p:sp>
      <p:sp>
        <p:nvSpPr>
          <p:cNvPr id="7" name="Title 1"/>
          <p:cNvSpPr>
            <a:spLocks noGrp="1"/>
          </p:cNvSpPr>
          <p:nvPr>
            <p:ph type="title"/>
          </p:nvPr>
        </p:nvSpPr>
        <p:spPr/>
        <p:txBody>
          <a:bodyPr/>
          <a:lstStyle/>
          <a:p>
            <a:pPr eaLnBrk="1" hangingPunct="1"/>
            <a:r>
              <a:rPr lang="en-US" dirty="0" smtClean="0"/>
              <a:t>Industrialization hic-up</a:t>
            </a:r>
          </a:p>
        </p:txBody>
      </p:sp>
      <p:sp>
        <p:nvSpPr>
          <p:cNvPr id="8" name="文字版面配置區 5"/>
          <p:cNvSpPr txBox="1">
            <a:spLocks/>
          </p:cNvSpPr>
          <p:nvPr/>
        </p:nvSpPr>
        <p:spPr bwMode="auto">
          <a:xfrm>
            <a:off x="285720" y="2214554"/>
            <a:ext cx="4376738" cy="500062"/>
          </a:xfrm>
          <a:prstGeom prst="rect">
            <a:avLst/>
          </a:prstGeom>
          <a:noFill/>
          <a:ln w="9525">
            <a:noFill/>
            <a:miter lim="800000"/>
            <a:headEnd/>
            <a:tailEnd/>
          </a:ln>
          <a:effectLst/>
        </p:spPr>
        <p:txBody>
          <a:bodyPr lIns="90000" tIns="46800" rIns="90000" bIns="46800"/>
          <a:lstStyle/>
          <a:p>
            <a:pPr marL="341313" indent="-341313" algn="l" defTabSz="449263">
              <a:spcBef>
                <a:spcPts val="600"/>
              </a:spcBef>
              <a:buClr>
                <a:srgbClr val="3333CC"/>
              </a:buClr>
              <a:buSzPct val="60000"/>
              <a:buFont typeface="Wingdings" pitchFamily="2" charset="2"/>
              <a:buChar char=""/>
              <a:defRPr/>
            </a:pPr>
            <a:r>
              <a:rPr lang="en-US" altLang="zh-TW" sz="2400" kern="0" dirty="0">
                <a:solidFill>
                  <a:srgbClr val="333399"/>
                </a:solidFill>
                <a:latin typeface="Calibri" pitchFamily="34" charset="0"/>
                <a:ea typeface="ＭＳ Ｐゴシック" pitchFamily="34" charset="-128"/>
              </a:rPr>
              <a:t>Before </a:t>
            </a:r>
            <a:r>
              <a:rPr lang="en-US" altLang="zh-TW" sz="2400" kern="0" dirty="0" smtClean="0">
                <a:solidFill>
                  <a:srgbClr val="333399"/>
                </a:solidFill>
                <a:latin typeface="Calibri" pitchFamily="34" charset="0"/>
                <a:ea typeface="ＭＳ Ｐゴシック" pitchFamily="34" charset="-128"/>
              </a:rPr>
              <a:t>applying </a:t>
            </a:r>
            <a:r>
              <a:rPr lang="en-US" altLang="zh-TW" sz="2400" kern="0" dirty="0">
                <a:solidFill>
                  <a:srgbClr val="333399"/>
                </a:solidFill>
                <a:latin typeface="Calibri" pitchFamily="34" charset="0"/>
                <a:ea typeface="ＭＳ Ｐゴシック" pitchFamily="34" charset="-128"/>
              </a:rPr>
              <a:t>10 V  </a:t>
            </a:r>
            <a:endParaRPr lang="zh-TW" altLang="en-US" sz="2400" kern="0" dirty="0">
              <a:solidFill>
                <a:srgbClr val="333399"/>
              </a:solidFill>
              <a:latin typeface="Calibri" pitchFamily="34" charset="0"/>
              <a:ea typeface="ＭＳ Ｐゴシック" pitchFamily="34" charset="-128"/>
            </a:endParaRPr>
          </a:p>
        </p:txBody>
      </p:sp>
      <p:pic>
        <p:nvPicPr>
          <p:cNvPr id="9" name="Picture 2"/>
          <p:cNvPicPr>
            <a:picLocks noChangeAspect="1" noChangeArrowheads="1"/>
          </p:cNvPicPr>
          <p:nvPr/>
        </p:nvPicPr>
        <p:blipFill>
          <a:blip r:embed="rId2"/>
          <a:srcRect/>
          <a:stretch>
            <a:fillRect/>
          </a:stretch>
        </p:blipFill>
        <p:spPr bwMode="auto">
          <a:xfrm>
            <a:off x="703233" y="2714616"/>
            <a:ext cx="3303587" cy="3600450"/>
          </a:xfrm>
          <a:prstGeom prst="rect">
            <a:avLst/>
          </a:prstGeom>
          <a:noFill/>
          <a:ln w="9525">
            <a:noFill/>
            <a:miter lim="800000"/>
            <a:headEnd/>
            <a:tailEnd/>
          </a:ln>
        </p:spPr>
      </p:pic>
      <p:pic>
        <p:nvPicPr>
          <p:cNvPr id="10" name="Picture 3"/>
          <p:cNvPicPr>
            <a:picLocks noChangeAspect="1" noChangeArrowheads="1"/>
          </p:cNvPicPr>
          <p:nvPr/>
        </p:nvPicPr>
        <p:blipFill>
          <a:blip r:embed="rId3"/>
          <a:srcRect/>
          <a:stretch>
            <a:fillRect/>
          </a:stretch>
        </p:blipFill>
        <p:spPr bwMode="auto">
          <a:xfrm>
            <a:off x="5243483" y="2687629"/>
            <a:ext cx="3328987" cy="3627437"/>
          </a:xfrm>
          <a:prstGeom prst="rect">
            <a:avLst/>
          </a:prstGeom>
          <a:noFill/>
          <a:ln w="9525">
            <a:noFill/>
            <a:miter lim="800000"/>
            <a:headEnd/>
            <a:tailEnd/>
          </a:ln>
        </p:spPr>
      </p:pic>
      <p:sp>
        <p:nvSpPr>
          <p:cNvPr id="11" name="文字版面配置區 7"/>
          <p:cNvSpPr txBox="1">
            <a:spLocks/>
          </p:cNvSpPr>
          <p:nvPr/>
        </p:nvSpPr>
        <p:spPr>
          <a:xfrm>
            <a:off x="4929158" y="2214554"/>
            <a:ext cx="4378325" cy="490537"/>
          </a:xfrm>
          <a:prstGeom prst="rect">
            <a:avLst/>
          </a:prstGeom>
        </p:spPr>
        <p:txBody>
          <a:bodyPr/>
          <a:lstStyle/>
          <a:p>
            <a:pPr marL="341313" indent="-341313" algn="l" defTabSz="449263">
              <a:spcBef>
                <a:spcPts val="600"/>
              </a:spcBef>
              <a:buClr>
                <a:srgbClr val="3333CC"/>
              </a:buClr>
              <a:buSzPct val="60000"/>
              <a:buFont typeface="Wingdings" pitchFamily="2" charset="2"/>
              <a:buChar char=""/>
              <a:defRPr/>
            </a:pPr>
            <a:r>
              <a:rPr lang="en-US" altLang="zh-TW" sz="2400" kern="0" dirty="0">
                <a:solidFill>
                  <a:srgbClr val="333399"/>
                </a:solidFill>
                <a:latin typeface="Calibri" pitchFamily="34" charset="0"/>
                <a:ea typeface="ＭＳ Ｐゴシック" pitchFamily="34" charset="-128"/>
              </a:rPr>
              <a:t>After </a:t>
            </a:r>
            <a:r>
              <a:rPr lang="en-US" altLang="zh-TW" sz="2400" kern="0" dirty="0" smtClean="0">
                <a:solidFill>
                  <a:srgbClr val="333399"/>
                </a:solidFill>
                <a:latin typeface="Calibri" pitchFamily="34" charset="0"/>
                <a:ea typeface="ＭＳ Ｐゴシック" pitchFamily="34" charset="-128"/>
              </a:rPr>
              <a:t>applying </a:t>
            </a:r>
            <a:r>
              <a:rPr lang="en-US" altLang="zh-TW" sz="2400" kern="0" dirty="0">
                <a:solidFill>
                  <a:srgbClr val="333399"/>
                </a:solidFill>
                <a:latin typeface="Calibri" pitchFamily="34" charset="0"/>
                <a:ea typeface="ＭＳ Ｐゴシック" pitchFamily="34" charset="-128"/>
              </a:rPr>
              <a:t>10 V</a:t>
            </a:r>
            <a:endParaRPr lang="zh-TW" altLang="en-US" sz="2400" kern="0" dirty="0">
              <a:solidFill>
                <a:srgbClr val="333399"/>
              </a:solidFill>
              <a:latin typeface="Calibri" pitchFamily="34" charset="0"/>
              <a:ea typeface="ＭＳ Ｐゴシック"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 </a:t>
            </a:r>
            <a:r>
              <a:rPr lang="en-US" dirty="0" smtClean="0"/>
              <a:t>repair @ IZM</a:t>
            </a:r>
            <a:endParaRPr lang="en-US" dirty="0"/>
          </a:p>
        </p:txBody>
      </p:sp>
      <p:sp>
        <p:nvSpPr>
          <p:cNvPr id="3" name="Content Placeholder 2"/>
          <p:cNvSpPr>
            <a:spLocks noGrp="1"/>
          </p:cNvSpPr>
          <p:nvPr>
            <p:ph idx="1"/>
          </p:nvPr>
        </p:nvSpPr>
        <p:spPr>
          <a:xfrm>
            <a:off x="4357686" y="1600200"/>
            <a:ext cx="4329114" cy="4829196"/>
          </a:xfrm>
        </p:spPr>
        <p:txBody>
          <a:bodyPr>
            <a:normAutofit fontScale="85000" lnSpcReduction="20000"/>
          </a:bodyPr>
          <a:lstStyle/>
          <a:p>
            <a:pPr>
              <a:lnSpc>
                <a:spcPct val="80000"/>
              </a:lnSpc>
            </a:pPr>
            <a:r>
              <a:rPr lang="en-GB" sz="2800" dirty="0" smtClean="0"/>
              <a:t>7/16 chips stopped functioning</a:t>
            </a:r>
          </a:p>
          <a:p>
            <a:pPr>
              <a:lnSpc>
                <a:spcPct val="80000"/>
              </a:lnSpc>
            </a:pPr>
            <a:r>
              <a:rPr lang="en-GB" sz="2800" dirty="0" smtClean="0"/>
              <a:t>Back to IZM for re-build</a:t>
            </a:r>
          </a:p>
          <a:p>
            <a:pPr lvl="1">
              <a:lnSpc>
                <a:spcPct val="80000"/>
              </a:lnSpc>
            </a:pPr>
            <a:r>
              <a:rPr lang="en-GB" dirty="0" smtClean="0"/>
              <a:t>Module taken apart – visual damage to sensor and chips</a:t>
            </a:r>
          </a:p>
          <a:p>
            <a:pPr lvl="1">
              <a:lnSpc>
                <a:spcPct val="80000"/>
              </a:lnSpc>
            </a:pPr>
            <a:r>
              <a:rPr lang="en-GB" dirty="0" smtClean="0"/>
              <a:t>Backside metallization redone</a:t>
            </a:r>
          </a:p>
          <a:p>
            <a:pPr lvl="1">
              <a:lnSpc>
                <a:spcPct val="80000"/>
              </a:lnSpc>
            </a:pPr>
            <a:r>
              <a:rPr lang="en-GB" dirty="0" smtClean="0"/>
              <a:t>Improved cleaning of the module rim by using plasma etching</a:t>
            </a:r>
          </a:p>
          <a:p>
            <a:pPr lvl="1">
              <a:lnSpc>
                <a:spcPct val="80000"/>
              </a:lnSpc>
            </a:pPr>
            <a:r>
              <a:rPr lang="en-GB" dirty="0" smtClean="0"/>
              <a:t>All FE chips replaced</a:t>
            </a:r>
          </a:p>
          <a:p>
            <a:pPr>
              <a:lnSpc>
                <a:spcPct val="80000"/>
              </a:lnSpc>
            </a:pPr>
            <a:r>
              <a:rPr lang="en-GB" sz="3300" dirty="0" smtClean="0">
                <a:solidFill>
                  <a:srgbClr val="339933"/>
                </a:solidFill>
              </a:rPr>
              <a:t>Successful re-build proves concept of diamond sensor recycling in case of module QA failure !</a:t>
            </a:r>
          </a:p>
          <a:p>
            <a:pPr lvl="1">
              <a:lnSpc>
                <a:spcPct val="80000"/>
              </a:lnSpc>
            </a:pPr>
            <a:r>
              <a:rPr lang="en-GB" dirty="0" smtClean="0"/>
              <a:t>Successfully done before on single-chip assemblies</a:t>
            </a:r>
          </a:p>
          <a:p>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21</a:t>
            </a:fld>
            <a:endParaRPr lang="en-US" dirty="0"/>
          </a:p>
        </p:txBody>
      </p:sp>
      <p:pic>
        <p:nvPicPr>
          <p:cNvPr id="12" name="Picture 6" descr="8-1A_rechts.jpg"/>
          <p:cNvPicPr>
            <a:picLocks noChangeAspect="1"/>
          </p:cNvPicPr>
          <p:nvPr/>
        </p:nvPicPr>
        <p:blipFill>
          <a:blip r:embed="rId2"/>
          <a:srcRect/>
          <a:stretch>
            <a:fillRect/>
          </a:stretch>
        </p:blipFill>
        <p:spPr bwMode="auto">
          <a:xfrm>
            <a:off x="0" y="2928934"/>
            <a:ext cx="2055813" cy="1543050"/>
          </a:xfrm>
          <a:prstGeom prst="rect">
            <a:avLst/>
          </a:prstGeom>
          <a:noFill/>
          <a:ln w="9525">
            <a:noFill/>
            <a:miter lim="800000"/>
            <a:headEnd/>
            <a:tailEnd/>
          </a:ln>
        </p:spPr>
      </p:pic>
      <p:pic>
        <p:nvPicPr>
          <p:cNvPr id="13" name="Picture 7" descr="8-1B_rechts.jpg"/>
          <p:cNvPicPr>
            <a:picLocks noChangeAspect="1"/>
          </p:cNvPicPr>
          <p:nvPr/>
        </p:nvPicPr>
        <p:blipFill>
          <a:blip r:embed="rId3"/>
          <a:srcRect/>
          <a:stretch>
            <a:fillRect/>
          </a:stretch>
        </p:blipFill>
        <p:spPr bwMode="auto">
          <a:xfrm>
            <a:off x="2286000" y="2928934"/>
            <a:ext cx="2071688" cy="1554162"/>
          </a:xfrm>
          <a:prstGeom prst="rect">
            <a:avLst/>
          </a:prstGeom>
          <a:noFill/>
          <a:ln w="9525">
            <a:noFill/>
            <a:miter lim="800000"/>
            <a:headEnd/>
            <a:tailEnd/>
          </a:ln>
        </p:spPr>
      </p:pic>
      <p:pic>
        <p:nvPicPr>
          <p:cNvPr id="14" name="Picture 8" descr="pos6_Rand_100x.jpg"/>
          <p:cNvPicPr>
            <a:picLocks noChangeAspect="1"/>
          </p:cNvPicPr>
          <p:nvPr/>
        </p:nvPicPr>
        <p:blipFill>
          <a:blip r:embed="rId4"/>
          <a:srcRect/>
          <a:stretch>
            <a:fillRect/>
          </a:stretch>
        </p:blipFill>
        <p:spPr bwMode="auto">
          <a:xfrm>
            <a:off x="0" y="1303334"/>
            <a:ext cx="2071688" cy="1554162"/>
          </a:xfrm>
          <a:prstGeom prst="rect">
            <a:avLst/>
          </a:prstGeom>
          <a:noFill/>
          <a:ln w="9525">
            <a:noFill/>
            <a:miter lim="800000"/>
            <a:headEnd/>
            <a:tailEnd/>
          </a:ln>
        </p:spPr>
      </p:pic>
      <p:pic>
        <p:nvPicPr>
          <p:cNvPr id="15" name="Picture 9" descr="pos8_Kurzschlusspads_100x.jpg"/>
          <p:cNvPicPr>
            <a:picLocks noChangeAspect="1"/>
          </p:cNvPicPr>
          <p:nvPr/>
        </p:nvPicPr>
        <p:blipFill>
          <a:blip r:embed="rId5"/>
          <a:srcRect/>
          <a:stretch>
            <a:fillRect/>
          </a:stretch>
        </p:blipFill>
        <p:spPr bwMode="auto">
          <a:xfrm>
            <a:off x="2286000" y="1303334"/>
            <a:ext cx="2071688" cy="1554162"/>
          </a:xfrm>
          <a:prstGeom prst="rect">
            <a:avLst/>
          </a:prstGeom>
          <a:noFill/>
          <a:ln w="9525">
            <a:noFill/>
            <a:miter lim="800000"/>
            <a:headEnd/>
            <a:tailEnd/>
          </a:ln>
        </p:spPr>
      </p:pic>
      <p:pic>
        <p:nvPicPr>
          <p:cNvPr id="16" name="Content Placeholder 7" descr="IMG_0012.jpg"/>
          <p:cNvPicPr>
            <a:picLocks noChangeAspect="1"/>
          </p:cNvPicPr>
          <p:nvPr/>
        </p:nvPicPr>
        <p:blipFill>
          <a:blip r:embed="rId6"/>
          <a:srcRect/>
          <a:stretch>
            <a:fillRect/>
          </a:stretch>
        </p:blipFill>
        <p:spPr bwMode="auto">
          <a:xfrm>
            <a:off x="0" y="4500559"/>
            <a:ext cx="4000500" cy="1857375"/>
          </a:xfrm>
          <a:prstGeom prst="rect">
            <a:avLst/>
          </a:prstGeom>
          <a:noFill/>
          <a:ln w="9525">
            <a:noFill/>
            <a:miter lim="800000"/>
            <a:headEnd/>
            <a:tailEnd/>
          </a:ln>
        </p:spPr>
      </p:pic>
      <p:sp>
        <p:nvSpPr>
          <p:cNvPr id="17" name="TextBox 16"/>
          <p:cNvSpPr txBox="1"/>
          <p:nvPr/>
        </p:nvSpPr>
        <p:spPr>
          <a:xfrm>
            <a:off x="1928813" y="4500559"/>
            <a:ext cx="2044700" cy="369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de-DE" dirty="0" err="1">
                <a:solidFill>
                  <a:srgbClr val="FFFFFF"/>
                </a:solidFill>
                <a:ea typeface="ＭＳ Ｐゴシック" pitchFamily="34" charset="-128"/>
              </a:rPr>
              <a:t>Reworked</a:t>
            </a:r>
            <a:r>
              <a:rPr lang="de-DE" dirty="0">
                <a:solidFill>
                  <a:srgbClr val="FFFFFF"/>
                </a:solidFill>
                <a:ea typeface="ＭＳ Ｐゴシック" pitchFamily="34" charset="-128"/>
              </a:rPr>
              <a:t> </a:t>
            </a:r>
            <a:r>
              <a:rPr lang="de-DE" dirty="0" err="1">
                <a:solidFill>
                  <a:srgbClr val="FFFFFF"/>
                </a:solidFill>
                <a:ea typeface="ＭＳ Ｐゴシック" pitchFamily="34" charset="-128"/>
              </a:rPr>
              <a:t>module</a:t>
            </a:r>
            <a:endParaRPr lang="en-US" dirty="0">
              <a:solidFill>
                <a:srgbClr val="FFFFFF"/>
              </a:solidFill>
              <a:ea typeface="ＭＳ Ｐゴシック"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Module plans towards IBL qualification</a:t>
            </a:r>
            <a:endParaRPr lang="en-US" dirty="0"/>
          </a:p>
        </p:txBody>
      </p:sp>
      <p:sp>
        <p:nvSpPr>
          <p:cNvPr id="3" name="Content Placeholder 2"/>
          <p:cNvSpPr>
            <a:spLocks noGrp="1"/>
          </p:cNvSpPr>
          <p:nvPr>
            <p:ph idx="1"/>
          </p:nvPr>
        </p:nvSpPr>
        <p:spPr>
          <a:xfrm>
            <a:off x="214282" y="1643050"/>
            <a:ext cx="5572164" cy="4525963"/>
          </a:xfrm>
        </p:spPr>
        <p:txBody>
          <a:bodyPr>
            <a:normAutofit lnSpcReduction="10000"/>
          </a:bodyPr>
          <a:lstStyle/>
          <a:p>
            <a:r>
              <a:rPr lang="en-GB" sz="2000" dirty="0" smtClean="0"/>
              <a:t>Double-chip modules preferred for IBL bulk production</a:t>
            </a:r>
          </a:p>
          <a:p>
            <a:pPr lvl="1"/>
            <a:r>
              <a:rPr lang="en-GB" sz="1800" dirty="0" smtClean="0"/>
              <a:t>Seems good compromise between sensor cost and ease of production/mounting</a:t>
            </a:r>
          </a:p>
          <a:p>
            <a:r>
              <a:rPr lang="en-GB" sz="2000" dirty="0" smtClean="0"/>
              <a:t>Single chip I4 assemblies good for module tests and qualification</a:t>
            </a:r>
            <a:endParaRPr lang="en-GB" sz="1800" dirty="0" smtClean="0"/>
          </a:p>
          <a:p>
            <a:pPr lvl="1"/>
            <a:r>
              <a:rPr lang="en-GB" sz="1800" dirty="0" smtClean="0"/>
              <a:t>Secured 10-20 </a:t>
            </a:r>
            <a:r>
              <a:rPr lang="en-GB" sz="1800" dirty="0" smtClean="0"/>
              <a:t>sensors for that purpose this year</a:t>
            </a:r>
          </a:p>
          <a:p>
            <a:r>
              <a:rPr lang="en-GB" sz="2000" dirty="0" smtClean="0"/>
              <a:t>Different production model as Si</a:t>
            </a:r>
          </a:p>
          <a:p>
            <a:pPr lvl="1"/>
            <a:r>
              <a:rPr lang="en-GB" sz="1800" dirty="0" smtClean="0"/>
              <a:t>Sensors major cost driver</a:t>
            </a:r>
          </a:p>
          <a:p>
            <a:pPr lvl="1"/>
            <a:r>
              <a:rPr lang="en-GB" sz="1800" dirty="0" smtClean="0"/>
              <a:t>Single vendor so far</a:t>
            </a:r>
          </a:p>
          <a:p>
            <a:r>
              <a:rPr lang="en-GB" sz="2000" dirty="0" smtClean="0"/>
              <a:t>Suggest rolling production with sensor recycling from failed modules</a:t>
            </a:r>
          </a:p>
          <a:p>
            <a:pPr lvl="1"/>
            <a:r>
              <a:rPr lang="en-GB" dirty="0" smtClean="0"/>
              <a:t>O(20%) spare sensors</a:t>
            </a:r>
          </a:p>
          <a:p>
            <a:pPr lvl="1"/>
            <a:r>
              <a:rPr lang="en-GB" sz="1800" dirty="0" smtClean="0"/>
              <a:t>No recycling cost estimate </a:t>
            </a:r>
            <a:r>
              <a:rPr lang="en-GB" sz="1800" dirty="0" smtClean="0"/>
              <a:t>yet</a:t>
            </a:r>
            <a:endParaRPr lang="en-GB" dirty="0" smtClean="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22</a:t>
            </a:fld>
            <a:endParaRPr lang="en-US"/>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418138" y="4143380"/>
            <a:ext cx="3725862" cy="2500312"/>
          </a:xfrm>
          <a:prstGeom prst="rect">
            <a:avLst/>
          </a:prstGeom>
          <a:noFill/>
          <a:ln w="9525" algn="ctr">
            <a:noFill/>
            <a:miter lim="800000"/>
            <a:headEnd/>
            <a:tailEnd/>
          </a:ln>
        </p:spPr>
      </p:pic>
      <p:pic>
        <p:nvPicPr>
          <p:cNvPr id="8"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29250" y="1357317"/>
            <a:ext cx="3968750" cy="2736850"/>
          </a:xfrm>
          <a:prstGeom prst="rect">
            <a:avLst/>
          </a:prstGeom>
          <a:noFill/>
          <a:ln w="9525" algn="ctr">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IBL </a:t>
            </a:r>
            <a:r>
              <a:rPr lang="en-US" sz="3600" dirty="0" err="1" smtClean="0"/>
              <a:t>pCVD</a:t>
            </a:r>
            <a:r>
              <a:rPr lang="en-US" sz="3600" dirty="0" smtClean="0"/>
              <a:t> diamond sensor cost estimate</a:t>
            </a:r>
            <a:endParaRPr lang="en-US" sz="3600" dirty="0"/>
          </a:p>
        </p:txBody>
      </p:sp>
      <p:sp>
        <p:nvSpPr>
          <p:cNvPr id="3" name="Content Placeholder 2"/>
          <p:cNvSpPr>
            <a:spLocks noGrp="1"/>
          </p:cNvSpPr>
          <p:nvPr>
            <p:ph idx="1"/>
          </p:nvPr>
        </p:nvSpPr>
        <p:spPr>
          <a:xfrm>
            <a:off x="142844" y="1600200"/>
            <a:ext cx="4286280" cy="4829196"/>
          </a:xfrm>
        </p:spPr>
        <p:txBody>
          <a:bodyPr>
            <a:normAutofit fontScale="77500" lnSpcReduction="20000"/>
          </a:bodyPr>
          <a:lstStyle/>
          <a:p>
            <a:r>
              <a:rPr lang="en-US" dirty="0" smtClean="0"/>
              <a:t>IBL = 14 staves of 32 (= 448) single-chip sensors</a:t>
            </a:r>
          </a:p>
          <a:p>
            <a:r>
              <a:rPr lang="en-US" dirty="0" smtClean="0"/>
              <a:t>Active sensor:                     </a:t>
            </a:r>
            <a:r>
              <a:rPr lang="en-US" dirty="0" smtClean="0"/>
              <a:t>    16.8 </a:t>
            </a:r>
            <a:r>
              <a:rPr lang="en-US" dirty="0" smtClean="0"/>
              <a:t>mm x 20 mm </a:t>
            </a:r>
          </a:p>
          <a:p>
            <a:r>
              <a:rPr lang="en-US" dirty="0" smtClean="0"/>
              <a:t>Count on 20 % loss during production (recycling)</a:t>
            </a:r>
          </a:p>
          <a:p>
            <a:pPr>
              <a:buNone/>
            </a:pPr>
            <a:r>
              <a:rPr lang="en-US" dirty="0" smtClean="0"/>
              <a:t>    =&gt; need ~0.2 m</a:t>
            </a:r>
            <a:r>
              <a:rPr lang="en-US" baseline="30000" dirty="0" smtClean="0"/>
              <a:t>2</a:t>
            </a:r>
            <a:r>
              <a:rPr lang="en-US" dirty="0" smtClean="0"/>
              <a:t> of diamond</a:t>
            </a:r>
          </a:p>
          <a:p>
            <a:r>
              <a:rPr lang="en-US" dirty="0" smtClean="0"/>
              <a:t>Budgetary estimate – DDL quote for 500,1000 20x20 mm</a:t>
            </a:r>
            <a:r>
              <a:rPr lang="en-US" baseline="30000" dirty="0" smtClean="0"/>
              <a:t>2</a:t>
            </a:r>
            <a:r>
              <a:rPr lang="en-US" dirty="0" smtClean="0"/>
              <a:t> </a:t>
            </a:r>
            <a:r>
              <a:rPr lang="en-US" dirty="0" err="1" smtClean="0"/>
              <a:t>pCVD</a:t>
            </a:r>
            <a:r>
              <a:rPr lang="en-US" dirty="0" smtClean="0"/>
              <a:t> diamond sensors</a:t>
            </a:r>
          </a:p>
          <a:p>
            <a:pPr lvl="1"/>
            <a:r>
              <a:rPr lang="en-US" dirty="0" smtClean="0"/>
              <a:t>Cost 900 </a:t>
            </a:r>
            <a:r>
              <a:rPr lang="en-US" dirty="0" err="1" smtClean="0"/>
              <a:t>kGBP</a:t>
            </a:r>
            <a:r>
              <a:rPr lang="en-US" dirty="0" smtClean="0"/>
              <a:t> for 500 </a:t>
            </a:r>
            <a:r>
              <a:rPr lang="en-US" dirty="0" err="1" smtClean="0"/>
              <a:t>pcs</a:t>
            </a:r>
            <a:endParaRPr lang="en-US" dirty="0" smtClean="0"/>
          </a:p>
          <a:p>
            <a:pPr lvl="2"/>
            <a:r>
              <a:rPr lang="en-US" sz="1800" dirty="0" smtClean="0"/>
              <a:t>1.5 MGBP for 1000 </a:t>
            </a:r>
            <a:r>
              <a:rPr lang="en-US" sz="1800" dirty="0" err="1" smtClean="0"/>
              <a:t>pcs</a:t>
            </a:r>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23</a:t>
            </a:fld>
            <a:endParaRPr lang="en-US"/>
          </a:p>
        </p:txBody>
      </p:sp>
      <p:pic>
        <p:nvPicPr>
          <p:cNvPr id="7" name="Picture 3"/>
          <p:cNvPicPr>
            <a:picLocks noChangeAspect="1" noChangeArrowheads="1"/>
          </p:cNvPicPr>
          <p:nvPr/>
        </p:nvPicPr>
        <p:blipFill>
          <a:blip r:embed="rId2"/>
          <a:srcRect/>
          <a:stretch>
            <a:fillRect/>
          </a:stretch>
        </p:blipFill>
        <p:spPr bwMode="auto">
          <a:xfrm>
            <a:off x="4560888" y="1714500"/>
            <a:ext cx="4583112" cy="3643313"/>
          </a:xfrm>
          <a:prstGeom prst="rect">
            <a:avLst/>
          </a:prstGeom>
          <a:noFill/>
          <a:ln w="9525" algn="ctr">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s</a:t>
            </a:r>
            <a:r>
              <a:rPr lang="en-US" dirty="0" smtClean="0"/>
              <a:t>ensor </a:t>
            </a:r>
            <a:r>
              <a:rPr lang="en-US" dirty="0" smtClean="0"/>
              <a:t>work with DDL (E6)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Our (and RD-42) long-term supplier – considered qualified</a:t>
            </a:r>
          </a:p>
          <a:p>
            <a:pPr lvl="1"/>
            <a:r>
              <a:rPr lang="en-US" dirty="0" smtClean="0"/>
              <a:t>Reproducible material </a:t>
            </a:r>
          </a:p>
          <a:p>
            <a:pPr lvl="1"/>
            <a:r>
              <a:rPr lang="en-US" dirty="0" smtClean="0"/>
              <a:t>Quote for 500 </a:t>
            </a:r>
            <a:r>
              <a:rPr lang="en-US" dirty="0" err="1" smtClean="0"/>
              <a:t>pcs</a:t>
            </a:r>
            <a:r>
              <a:rPr lang="en-US" dirty="0" smtClean="0"/>
              <a:t> (900 </a:t>
            </a:r>
            <a:r>
              <a:rPr lang="en-US" dirty="0" err="1" smtClean="0"/>
              <a:t>kGBP</a:t>
            </a:r>
            <a:r>
              <a:rPr lang="en-US" dirty="0" smtClean="0"/>
              <a:t>)</a:t>
            </a:r>
          </a:p>
          <a:p>
            <a:r>
              <a:rPr lang="en-US" dirty="0" smtClean="0"/>
              <a:t>Have 4 I4 shaped sensors at hand</a:t>
            </a:r>
          </a:p>
          <a:p>
            <a:pPr lvl="1"/>
            <a:r>
              <a:rPr lang="en-US" dirty="0" smtClean="0"/>
              <a:t>Ordered as 17.4 mm x 20.6 mm</a:t>
            </a:r>
          </a:p>
          <a:p>
            <a:pPr lvl="1"/>
            <a:r>
              <a:rPr lang="en-US" dirty="0" smtClean="0"/>
              <a:t>Measured at 17.5 mm x 20.7 mm</a:t>
            </a:r>
          </a:p>
          <a:p>
            <a:pPr lvl="2"/>
            <a:r>
              <a:rPr lang="en-US" dirty="0" smtClean="0"/>
              <a:t>10-20 um RMS spread = cutting precision</a:t>
            </a:r>
          </a:p>
          <a:p>
            <a:pPr lvl="2"/>
            <a:r>
              <a:rPr lang="en-US" dirty="0" smtClean="0"/>
              <a:t>Can be thinned &amp; trimmed to envelope</a:t>
            </a:r>
          </a:p>
          <a:p>
            <a:pPr lvl="1"/>
            <a:r>
              <a:rPr lang="en-US" dirty="0" smtClean="0"/>
              <a:t>Measured CCD between 240 and 260 µm</a:t>
            </a:r>
          </a:p>
          <a:p>
            <a:r>
              <a:rPr lang="en-US" dirty="0" smtClean="0"/>
              <a:t>Ordered 2 more, possibly another 2</a:t>
            </a:r>
          </a:p>
        </p:txBody>
      </p:sp>
      <p:sp>
        <p:nvSpPr>
          <p:cNvPr id="4" name="Date Placeholder 3"/>
          <p:cNvSpPr>
            <a:spLocks noGrp="1"/>
          </p:cNvSpPr>
          <p:nvPr>
            <p:ph type="dt" sz="half" idx="10"/>
          </p:nvPr>
        </p:nvSpPr>
        <p:spPr/>
        <p:txBody>
          <a:bodyPr/>
          <a:lstStyle/>
          <a:p>
            <a:r>
              <a:rPr lang="en-US" smtClean="0"/>
              <a:t>CERN, February 11, 2010</a:t>
            </a:r>
            <a:endParaRPr lang="en-US" dirty="0" smtClean="0"/>
          </a:p>
        </p:txBody>
      </p:sp>
      <p:sp>
        <p:nvSpPr>
          <p:cNvPr id="5" name="Footer Placeholder 4"/>
          <p:cNvSpPr>
            <a:spLocks noGrp="1"/>
          </p:cNvSpPr>
          <p:nvPr>
            <p:ph type="ftr" sz="quarter" idx="11"/>
          </p:nvPr>
        </p:nvSpPr>
        <p:spPr/>
        <p:txBody>
          <a:bodyPr/>
          <a:lstStyle/>
          <a:p>
            <a:r>
              <a:rPr lang="en-GB" smtClean="0"/>
              <a:t>Marko Mikuž: Diamond Pixels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24</a:t>
            </a:fld>
            <a:endParaRPr lang="en-US"/>
          </a:p>
        </p:txBody>
      </p:sp>
      <p:pic>
        <p:nvPicPr>
          <p:cNvPr id="60418" name="Picture 2" descr="C:\Users\mm\Documents\BCM\DDL-2x2-IMG_0325.jpg"/>
          <p:cNvPicPr>
            <a:picLocks noChangeAspect="1" noChangeArrowheads="1"/>
          </p:cNvPicPr>
          <p:nvPr/>
        </p:nvPicPr>
        <p:blipFill>
          <a:blip r:embed="rId2" cstate="print"/>
          <a:srcRect l="12723" t="32144" r="1562" b="32142"/>
          <a:stretch>
            <a:fillRect/>
          </a:stretch>
        </p:blipFill>
        <p:spPr bwMode="auto">
          <a:xfrm rot="16200000">
            <a:off x="6300835" y="3628991"/>
            <a:ext cx="4114726" cy="128585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work - DDL (cont.)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Have 4 18 mm x 64 mm sensors for the original </a:t>
            </a:r>
            <a:r>
              <a:rPr lang="en-US" dirty="0" err="1" smtClean="0"/>
              <a:t>dPix</a:t>
            </a:r>
            <a:r>
              <a:rPr lang="en-US" dirty="0" smtClean="0"/>
              <a:t> </a:t>
            </a:r>
            <a:r>
              <a:rPr lang="en-US" dirty="0" err="1" smtClean="0"/>
              <a:t>programme</a:t>
            </a:r>
            <a:r>
              <a:rPr lang="en-US" dirty="0" smtClean="0"/>
              <a:t> based on I3</a:t>
            </a:r>
          </a:p>
          <a:p>
            <a:r>
              <a:rPr lang="en-US" dirty="0" smtClean="0"/>
              <a:t>CCD was guaranteed above 275 µm</a:t>
            </a:r>
          </a:p>
          <a:p>
            <a:pPr lvl="1"/>
            <a:r>
              <a:rPr lang="en-US" dirty="0" smtClean="0"/>
              <a:t>Achieved on one part only</a:t>
            </a:r>
          </a:p>
          <a:p>
            <a:pPr lvl="1"/>
            <a:r>
              <a:rPr lang="en-US" dirty="0" smtClean="0"/>
              <a:t>Others 250-270 µm, rejected, </a:t>
            </a:r>
          </a:p>
          <a:p>
            <a:pPr lvl="1"/>
            <a:r>
              <a:rPr lang="en-US" dirty="0" smtClean="0"/>
              <a:t>Refurbished, not a big change (235-250 µm)  </a:t>
            </a:r>
          </a:p>
          <a:p>
            <a:r>
              <a:rPr lang="en-US" dirty="0" smtClean="0"/>
              <a:t>Cutting those would yield 12 I4 sensors</a:t>
            </a:r>
          </a:p>
          <a:p>
            <a:pPr lvl="1"/>
            <a:r>
              <a:rPr lang="en-US" dirty="0" smtClean="0"/>
              <a:t>Suitable for </a:t>
            </a:r>
            <a:r>
              <a:rPr lang="en-US" dirty="0" smtClean="0"/>
              <a:t>double-I4 </a:t>
            </a:r>
            <a:r>
              <a:rPr lang="en-US" dirty="0" smtClean="0"/>
              <a:t>modules – wait with cutting ?</a:t>
            </a:r>
          </a:p>
          <a:p>
            <a:r>
              <a:rPr lang="en-US" dirty="0" smtClean="0"/>
              <a:t>Caveat – DDL seems to have exhausted the stock of good wafers, needs E6 to start growing  fresh wafers</a:t>
            </a:r>
          </a:p>
          <a:p>
            <a:r>
              <a:rPr lang="en-US" dirty="0" smtClean="0"/>
              <a:t>Anyway, could have up to ~20 sensors in hand for IBL pre-production</a:t>
            </a:r>
            <a:endParaRPr lang="en-US" dirty="0"/>
          </a:p>
        </p:txBody>
      </p:sp>
      <p:sp>
        <p:nvSpPr>
          <p:cNvPr id="4" name="Date Placeholder 3"/>
          <p:cNvSpPr>
            <a:spLocks noGrp="1"/>
          </p:cNvSpPr>
          <p:nvPr>
            <p:ph type="dt" sz="half" idx="10"/>
          </p:nvPr>
        </p:nvSpPr>
        <p:spPr/>
        <p:txBody>
          <a:bodyPr/>
          <a:lstStyle/>
          <a:p>
            <a:r>
              <a:rPr lang="en-US" smtClean="0"/>
              <a:t>CERN, February 11, 2010</a:t>
            </a:r>
            <a:endParaRPr lang="en-US" dirty="0" smtClean="0"/>
          </a:p>
        </p:txBody>
      </p:sp>
      <p:sp>
        <p:nvSpPr>
          <p:cNvPr id="5" name="Footer Placeholder 4"/>
          <p:cNvSpPr>
            <a:spLocks noGrp="1"/>
          </p:cNvSpPr>
          <p:nvPr>
            <p:ph type="ftr" sz="quarter" idx="11"/>
          </p:nvPr>
        </p:nvSpPr>
        <p:spPr/>
        <p:txBody>
          <a:bodyPr/>
          <a:lstStyle/>
          <a:p>
            <a:r>
              <a:rPr lang="en-GB" smtClean="0"/>
              <a:t>Marko Mikuž: Diamond Pixels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work with II-VI</a:t>
            </a:r>
            <a:endParaRPr lang="en-US" dirty="0"/>
          </a:p>
        </p:txBody>
      </p:sp>
      <p:sp>
        <p:nvSpPr>
          <p:cNvPr id="3" name="Content Placeholder 2"/>
          <p:cNvSpPr>
            <a:spLocks noGrp="1"/>
          </p:cNvSpPr>
          <p:nvPr>
            <p:ph idx="1"/>
          </p:nvPr>
        </p:nvSpPr>
        <p:spPr>
          <a:xfrm>
            <a:off x="457200" y="1600200"/>
            <a:ext cx="5900750" cy="4829196"/>
          </a:xfrm>
        </p:spPr>
        <p:txBody>
          <a:bodyPr>
            <a:normAutofit fontScale="77500" lnSpcReduction="20000"/>
          </a:bodyPr>
          <a:lstStyle/>
          <a:p>
            <a:r>
              <a:rPr lang="en-US" dirty="0" smtClean="0"/>
              <a:t>New US producer</a:t>
            </a:r>
          </a:p>
          <a:p>
            <a:pPr lvl="1"/>
            <a:r>
              <a:rPr lang="en-US" dirty="0" smtClean="0"/>
              <a:t>Large company (sold </a:t>
            </a:r>
            <a:r>
              <a:rPr lang="en-US" dirty="0" err="1" smtClean="0"/>
              <a:t>eV</a:t>
            </a:r>
            <a:r>
              <a:rPr lang="en-US" dirty="0" smtClean="0"/>
              <a:t> products to EI recently) based in Saxonburg, </a:t>
            </a:r>
            <a:r>
              <a:rPr lang="en-US" dirty="0" smtClean="0"/>
              <a:t>PA</a:t>
            </a:r>
          </a:p>
          <a:p>
            <a:pPr lvl="1"/>
            <a:endParaRPr lang="en-US" dirty="0" smtClean="0"/>
          </a:p>
          <a:p>
            <a:pPr lvl="1"/>
            <a:endParaRPr lang="en-US" dirty="0" smtClean="0"/>
          </a:p>
          <a:p>
            <a:pPr lvl="1"/>
            <a:r>
              <a:rPr lang="en-US" dirty="0" smtClean="0"/>
              <a:t>Interested in electronic grade diamonds to enrich their product line</a:t>
            </a:r>
          </a:p>
          <a:p>
            <a:pPr lvl="1"/>
            <a:r>
              <a:rPr lang="en-US" dirty="0" smtClean="0"/>
              <a:t>Working closely with OSU on development for HEP</a:t>
            </a:r>
          </a:p>
          <a:p>
            <a:pPr lvl="1"/>
            <a:r>
              <a:rPr lang="en-US" dirty="0" smtClean="0"/>
              <a:t>Produced a 1.5 mm thick 5” wafer in their “normal” process</a:t>
            </a:r>
          </a:p>
          <a:p>
            <a:pPr lvl="2"/>
            <a:r>
              <a:rPr lang="en-US" dirty="0" smtClean="0"/>
              <a:t>Not tailored to HEP applications at all</a:t>
            </a:r>
          </a:p>
          <a:p>
            <a:pPr lvl="1"/>
            <a:r>
              <a:rPr lang="en-US" dirty="0" smtClean="0"/>
              <a:t>4 I4-shaped pieces delivered to OSU for testing</a:t>
            </a:r>
          </a:p>
          <a:p>
            <a:pPr lvl="2"/>
            <a:r>
              <a:rPr lang="en-US" dirty="0" smtClean="0"/>
              <a:t>As grown – no processing at all </a:t>
            </a:r>
          </a:p>
        </p:txBody>
      </p:sp>
      <p:sp>
        <p:nvSpPr>
          <p:cNvPr id="4" name="Date Placeholder 3"/>
          <p:cNvSpPr>
            <a:spLocks noGrp="1"/>
          </p:cNvSpPr>
          <p:nvPr>
            <p:ph type="dt" sz="half" idx="10"/>
          </p:nvPr>
        </p:nvSpPr>
        <p:spPr/>
        <p:txBody>
          <a:bodyPr/>
          <a:lstStyle/>
          <a:p>
            <a:r>
              <a:rPr lang="en-US" smtClean="0"/>
              <a:t>CERN, February 11, 2010</a:t>
            </a:r>
            <a:endParaRPr lang="en-US" dirty="0" smtClean="0"/>
          </a:p>
        </p:txBody>
      </p:sp>
      <p:sp>
        <p:nvSpPr>
          <p:cNvPr id="5" name="Footer Placeholder 4"/>
          <p:cNvSpPr>
            <a:spLocks noGrp="1"/>
          </p:cNvSpPr>
          <p:nvPr>
            <p:ph type="ftr" sz="quarter" idx="11"/>
          </p:nvPr>
        </p:nvSpPr>
        <p:spPr/>
        <p:txBody>
          <a:bodyPr/>
          <a:lstStyle/>
          <a:p>
            <a:r>
              <a:rPr lang="en-GB" smtClean="0"/>
              <a:t>Marko Mikuž: Diamond Pixels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26</a:t>
            </a:fld>
            <a:endParaRPr lang="en-US"/>
          </a:p>
        </p:txBody>
      </p:sp>
      <p:pic>
        <p:nvPicPr>
          <p:cNvPr id="9" name="Picture 8" descr="iiviCorpBanner-01.gif"/>
          <p:cNvPicPr>
            <a:picLocks noChangeAspect="1"/>
          </p:cNvPicPr>
          <p:nvPr/>
        </p:nvPicPr>
        <p:blipFill>
          <a:blip r:embed="rId2"/>
          <a:stretch>
            <a:fillRect/>
          </a:stretch>
        </p:blipFill>
        <p:spPr>
          <a:xfrm>
            <a:off x="857224" y="2571744"/>
            <a:ext cx="7000924" cy="578743"/>
          </a:xfrm>
          <a:prstGeom prst="rect">
            <a:avLst/>
          </a:prstGeom>
        </p:spPr>
      </p:pic>
      <p:pic>
        <p:nvPicPr>
          <p:cNvPr id="8" name="Picture 7"/>
          <p:cNvPicPr>
            <a:picLocks noChangeAspect="1" noChangeArrowheads="1"/>
          </p:cNvPicPr>
          <p:nvPr/>
        </p:nvPicPr>
        <p:blipFill>
          <a:blip r:embed="rId3"/>
          <a:srcRect/>
          <a:stretch>
            <a:fillRect/>
          </a:stretch>
        </p:blipFill>
        <p:spPr bwMode="auto">
          <a:xfrm>
            <a:off x="6400800" y="4122738"/>
            <a:ext cx="2667000" cy="26447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with II-VI (cont.)</a:t>
            </a:r>
            <a:endParaRPr lang="en-US" dirty="0"/>
          </a:p>
        </p:txBody>
      </p:sp>
      <p:sp>
        <p:nvSpPr>
          <p:cNvPr id="3" name="Content Placeholder 2"/>
          <p:cNvSpPr>
            <a:spLocks noGrp="1"/>
          </p:cNvSpPr>
          <p:nvPr>
            <p:ph idx="1"/>
          </p:nvPr>
        </p:nvSpPr>
        <p:spPr>
          <a:xfrm>
            <a:off x="457200" y="1600200"/>
            <a:ext cx="5186370" cy="4686320"/>
          </a:xfrm>
        </p:spPr>
        <p:txBody>
          <a:bodyPr>
            <a:normAutofit fontScale="62500" lnSpcReduction="20000"/>
          </a:bodyPr>
          <a:lstStyle/>
          <a:p>
            <a:r>
              <a:rPr lang="en-US" dirty="0" smtClean="0"/>
              <a:t>Really as grown, 1.5 mm thick</a:t>
            </a:r>
          </a:p>
          <a:p>
            <a:r>
              <a:rPr lang="en-US" dirty="0" smtClean="0"/>
              <a:t>Surprisingly good results</a:t>
            </a:r>
          </a:p>
          <a:p>
            <a:pPr lvl="1"/>
            <a:r>
              <a:rPr lang="en-US" dirty="0" smtClean="0"/>
              <a:t>CCD uniform across all samples</a:t>
            </a:r>
          </a:p>
          <a:p>
            <a:pPr lvl="1"/>
            <a:r>
              <a:rPr lang="en-US" dirty="0" smtClean="0"/>
              <a:t>220-230 µm @ 0.7 V/µm, not saturated</a:t>
            </a:r>
          </a:p>
          <a:p>
            <a:pPr lvl="2"/>
            <a:r>
              <a:rPr lang="en-US" dirty="0" smtClean="0"/>
              <a:t>Error in metallization, CCD lower limit</a:t>
            </a:r>
          </a:p>
          <a:p>
            <a:r>
              <a:rPr lang="en-US" dirty="0" smtClean="0"/>
              <a:t>Suspect very good intrinsic CCD</a:t>
            </a:r>
          </a:p>
          <a:p>
            <a:r>
              <a:rPr lang="en-US" dirty="0" smtClean="0"/>
              <a:t>Start working on a </a:t>
            </a:r>
            <a:r>
              <a:rPr lang="en-US" dirty="0" err="1" smtClean="0"/>
              <a:t>programme</a:t>
            </a:r>
            <a:r>
              <a:rPr lang="en-US" dirty="0" smtClean="0"/>
              <a:t> to               (</a:t>
            </a:r>
            <a:r>
              <a:rPr lang="en-US" dirty="0" err="1" smtClean="0"/>
              <a:t>im</a:t>
            </a:r>
            <a:r>
              <a:rPr lang="en-US" dirty="0" smtClean="0"/>
              <a:t>)prove it</a:t>
            </a:r>
          </a:p>
          <a:p>
            <a:pPr lvl="1"/>
            <a:r>
              <a:rPr lang="en-US" dirty="0" smtClean="0"/>
              <a:t>Take off substrate side in steps</a:t>
            </a:r>
          </a:p>
          <a:p>
            <a:pPr lvl="1"/>
            <a:r>
              <a:rPr lang="en-US" dirty="0" smtClean="0"/>
              <a:t>Go to higher fields</a:t>
            </a:r>
          </a:p>
          <a:p>
            <a:r>
              <a:rPr lang="en-US" dirty="0" smtClean="0"/>
              <a:t>Work with II-VI to optimize further</a:t>
            </a:r>
          </a:p>
          <a:p>
            <a:pPr lvl="1"/>
            <a:r>
              <a:rPr lang="en-US" dirty="0" smtClean="0"/>
              <a:t>Reduce growth rate</a:t>
            </a:r>
          </a:p>
          <a:p>
            <a:r>
              <a:rPr lang="en-US" dirty="0" smtClean="0"/>
              <a:t>Ultimate goal : 300</a:t>
            </a:r>
            <a:r>
              <a:rPr lang="en-US" baseline="30000" dirty="0" smtClean="0"/>
              <a:t>3</a:t>
            </a:r>
          </a:p>
          <a:p>
            <a:pPr>
              <a:buFont typeface="Wingdings" pitchFamily="2" charset="2"/>
              <a:buChar char="Ø"/>
            </a:pPr>
            <a:r>
              <a:rPr lang="en-US" dirty="0" smtClean="0">
                <a:solidFill>
                  <a:srgbClr val="FF0000"/>
                </a:solidFill>
              </a:rPr>
              <a:t>300 USD/cm</a:t>
            </a:r>
            <a:r>
              <a:rPr lang="en-US" baseline="30000" dirty="0" smtClean="0">
                <a:solidFill>
                  <a:srgbClr val="FF0000"/>
                </a:solidFill>
              </a:rPr>
              <a:t>2</a:t>
            </a:r>
            <a:r>
              <a:rPr lang="en-US" dirty="0" smtClean="0">
                <a:solidFill>
                  <a:srgbClr val="FF0000"/>
                </a:solidFill>
              </a:rPr>
              <a:t>, 300 µm CCD, 300 µm thick</a:t>
            </a:r>
          </a:p>
          <a:p>
            <a:pPr lvl="1"/>
            <a:r>
              <a:rPr lang="en-US" dirty="0" smtClean="0">
                <a:solidFill>
                  <a:srgbClr val="00B050"/>
                </a:solidFill>
              </a:rPr>
              <a:t>400 average will also do (e.g. 400, 300, 500)</a:t>
            </a:r>
            <a:endParaRPr lang="en-US" dirty="0">
              <a:solidFill>
                <a:srgbClr val="00B050"/>
              </a:solidFill>
            </a:endParaRPr>
          </a:p>
        </p:txBody>
      </p:sp>
      <p:sp>
        <p:nvSpPr>
          <p:cNvPr id="4" name="Date Placeholder 3"/>
          <p:cNvSpPr>
            <a:spLocks noGrp="1"/>
          </p:cNvSpPr>
          <p:nvPr>
            <p:ph type="dt" sz="half" idx="10"/>
          </p:nvPr>
        </p:nvSpPr>
        <p:spPr/>
        <p:txBody>
          <a:bodyPr/>
          <a:lstStyle/>
          <a:p>
            <a:r>
              <a:rPr lang="en-US" smtClean="0"/>
              <a:t>CERN, February 11, 2010</a:t>
            </a:r>
            <a:endParaRPr lang="en-US" dirty="0" smtClean="0"/>
          </a:p>
        </p:txBody>
      </p:sp>
      <p:sp>
        <p:nvSpPr>
          <p:cNvPr id="5" name="Footer Placeholder 4"/>
          <p:cNvSpPr>
            <a:spLocks noGrp="1"/>
          </p:cNvSpPr>
          <p:nvPr>
            <p:ph type="ftr" sz="quarter" idx="11"/>
          </p:nvPr>
        </p:nvSpPr>
        <p:spPr/>
        <p:txBody>
          <a:bodyPr/>
          <a:lstStyle/>
          <a:p>
            <a:r>
              <a:rPr lang="en-GB" smtClean="0"/>
              <a:t>Marko Mikuž: Diamond Pixels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27</a:t>
            </a:fld>
            <a:endParaRPr lang="en-US"/>
          </a:p>
        </p:txBody>
      </p:sp>
      <p:pic>
        <p:nvPicPr>
          <p:cNvPr id="8" name="Picture 7" descr="II6-2x2ss-IMG_0333.jpg"/>
          <p:cNvPicPr>
            <a:picLocks noChangeAspect="1"/>
          </p:cNvPicPr>
          <p:nvPr/>
        </p:nvPicPr>
        <p:blipFill>
          <a:blip r:embed="rId2" cstate="print"/>
          <a:srcRect t="32813" r="-196" b="17968"/>
          <a:stretch>
            <a:fillRect/>
          </a:stretch>
        </p:blipFill>
        <p:spPr>
          <a:xfrm>
            <a:off x="5072034" y="1142984"/>
            <a:ext cx="4071966" cy="1500198"/>
          </a:xfrm>
          <a:prstGeom prst="rect">
            <a:avLst/>
          </a:prstGeom>
        </p:spPr>
      </p:pic>
      <p:pic>
        <p:nvPicPr>
          <p:cNvPr id="10" name="Picture 9" descr="II6-2x2gs-IMG_0330.jpg"/>
          <p:cNvPicPr>
            <a:picLocks noChangeAspect="1"/>
          </p:cNvPicPr>
          <p:nvPr/>
        </p:nvPicPr>
        <p:blipFill>
          <a:blip r:embed="rId3" cstate="print"/>
          <a:srcRect t="30469" b="20312"/>
          <a:stretch>
            <a:fillRect/>
          </a:stretch>
        </p:blipFill>
        <p:spPr>
          <a:xfrm>
            <a:off x="5080000" y="2643182"/>
            <a:ext cx="4064000" cy="1500198"/>
          </a:xfrm>
          <a:prstGeom prst="rect">
            <a:avLst/>
          </a:prstGeom>
        </p:spPr>
      </p:pic>
      <p:sp>
        <p:nvSpPr>
          <p:cNvPr id="11" name="TextBox 10"/>
          <p:cNvSpPr txBox="1"/>
          <p:nvPr/>
        </p:nvSpPr>
        <p:spPr>
          <a:xfrm>
            <a:off x="5214942" y="1285860"/>
            <a:ext cx="1528688" cy="369332"/>
          </a:xfrm>
          <a:prstGeom prst="rect">
            <a:avLst/>
          </a:prstGeom>
          <a:noFill/>
        </p:spPr>
        <p:txBody>
          <a:bodyPr wrap="none" rtlCol="0">
            <a:spAutoFit/>
          </a:bodyPr>
          <a:lstStyle/>
          <a:p>
            <a:r>
              <a:rPr lang="en-US" b="1" dirty="0" smtClean="0">
                <a:solidFill>
                  <a:schemeClr val="bg1"/>
                </a:solidFill>
              </a:rPr>
              <a:t>Substrate side</a:t>
            </a:r>
            <a:endParaRPr lang="en-US" b="1" dirty="0">
              <a:solidFill>
                <a:schemeClr val="bg1"/>
              </a:solidFill>
            </a:endParaRPr>
          </a:p>
        </p:txBody>
      </p:sp>
      <p:sp>
        <p:nvSpPr>
          <p:cNvPr id="12" name="TextBox 11"/>
          <p:cNvSpPr txBox="1"/>
          <p:nvPr/>
        </p:nvSpPr>
        <p:spPr>
          <a:xfrm>
            <a:off x="5143504" y="2714620"/>
            <a:ext cx="1349087" cy="369332"/>
          </a:xfrm>
          <a:prstGeom prst="rect">
            <a:avLst/>
          </a:prstGeom>
          <a:noFill/>
        </p:spPr>
        <p:txBody>
          <a:bodyPr wrap="none" rtlCol="0">
            <a:spAutoFit/>
          </a:bodyPr>
          <a:lstStyle/>
          <a:p>
            <a:r>
              <a:rPr lang="en-US" b="1" dirty="0" smtClean="0">
                <a:solidFill>
                  <a:schemeClr val="bg1"/>
                </a:solidFill>
              </a:rPr>
              <a:t>Growth side</a:t>
            </a:r>
            <a:endParaRPr lang="en-US" b="1" dirty="0">
              <a:solidFill>
                <a:schemeClr val="bg1"/>
              </a:solidFill>
            </a:endParaRPr>
          </a:p>
        </p:txBody>
      </p:sp>
      <p:pic>
        <p:nvPicPr>
          <p:cNvPr id="13" name="Picture 12" descr="II6-27to29-hv.png"/>
          <p:cNvPicPr>
            <a:picLocks noChangeAspect="1"/>
          </p:cNvPicPr>
          <p:nvPr/>
        </p:nvPicPr>
        <p:blipFill>
          <a:blip r:embed="rId4"/>
          <a:stretch>
            <a:fillRect/>
          </a:stretch>
        </p:blipFill>
        <p:spPr>
          <a:xfrm>
            <a:off x="5500694" y="4143380"/>
            <a:ext cx="3243262" cy="219945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Need to work on three fronts</a:t>
            </a:r>
          </a:p>
          <a:p>
            <a:pPr lvl="1"/>
            <a:r>
              <a:rPr lang="en-US" dirty="0" smtClean="0"/>
              <a:t>Understand basic diamond </a:t>
            </a:r>
            <a:r>
              <a:rPr lang="en-US" dirty="0" smtClean="0"/>
              <a:t>properties (RD-42)</a:t>
            </a:r>
            <a:endParaRPr lang="en-US" dirty="0" smtClean="0"/>
          </a:p>
          <a:p>
            <a:pPr lvl="1"/>
            <a:r>
              <a:rPr lang="en-US" dirty="0" smtClean="0"/>
              <a:t>Qualify vendors</a:t>
            </a:r>
          </a:p>
          <a:p>
            <a:pPr lvl="1"/>
            <a:r>
              <a:rPr lang="en-US" dirty="0" smtClean="0"/>
              <a:t>Produce IBL modules</a:t>
            </a:r>
          </a:p>
          <a:p>
            <a:r>
              <a:rPr lang="en-US" dirty="0" smtClean="0"/>
              <a:t>Need to balance resources (people, time and money) carefully</a:t>
            </a:r>
          </a:p>
          <a:p>
            <a:r>
              <a:rPr lang="en-US" dirty="0" smtClean="0"/>
              <a:t>Reminder: diamond can be re-used many times</a:t>
            </a:r>
          </a:p>
          <a:p>
            <a:pPr lvl="1"/>
            <a:r>
              <a:rPr lang="en-US" dirty="0" smtClean="0"/>
              <a:t>Possible to use as strip test device and later build an IBL module out of the same diamond</a:t>
            </a:r>
          </a:p>
          <a:p>
            <a:r>
              <a:rPr lang="en-US" dirty="0" smtClean="0"/>
              <a:t>Final aim till end of 2010: produce 10-20 single I4 IBL modules for qualification</a:t>
            </a:r>
            <a:endParaRPr lang="en-US" dirty="0"/>
          </a:p>
        </p:txBody>
      </p:sp>
      <p:sp>
        <p:nvSpPr>
          <p:cNvPr id="4" name="Date Placeholder 3"/>
          <p:cNvSpPr>
            <a:spLocks noGrp="1"/>
          </p:cNvSpPr>
          <p:nvPr>
            <p:ph type="dt" sz="half" idx="10"/>
          </p:nvPr>
        </p:nvSpPr>
        <p:spPr/>
        <p:txBody>
          <a:bodyPr/>
          <a:lstStyle/>
          <a:p>
            <a:r>
              <a:rPr lang="en-US" smtClean="0"/>
              <a:t>CERN, February 11, 2010</a:t>
            </a:r>
            <a:endParaRPr lang="en-US" dirty="0" smtClean="0"/>
          </a:p>
        </p:txBody>
      </p:sp>
      <p:sp>
        <p:nvSpPr>
          <p:cNvPr id="5" name="Footer Placeholder 4"/>
          <p:cNvSpPr>
            <a:spLocks noGrp="1"/>
          </p:cNvSpPr>
          <p:nvPr>
            <p:ph type="ftr" sz="quarter" idx="11"/>
          </p:nvPr>
        </p:nvSpPr>
        <p:spPr/>
        <p:txBody>
          <a:bodyPr/>
          <a:lstStyle/>
          <a:p>
            <a:r>
              <a:rPr lang="en-GB" smtClean="0"/>
              <a:t>Marko Mikuž: Diamond Pixels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qualification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New E6 or II-VI wafers would need verification</a:t>
            </a:r>
          </a:p>
          <a:p>
            <a:r>
              <a:rPr lang="en-US" dirty="0" smtClean="0"/>
              <a:t>Need more samples from II-VI</a:t>
            </a:r>
          </a:p>
          <a:p>
            <a:pPr lvl="1"/>
            <a:r>
              <a:rPr lang="en-US" dirty="0" smtClean="0"/>
              <a:t>Have resources to buy ~10 I4 sensors more when available</a:t>
            </a:r>
          </a:p>
          <a:p>
            <a:r>
              <a:rPr lang="en-US" dirty="0" smtClean="0"/>
              <a:t>Study material properties with strip detectors</a:t>
            </a:r>
          </a:p>
          <a:p>
            <a:pPr lvl="1"/>
            <a:r>
              <a:rPr lang="en-US" dirty="0" smtClean="0"/>
              <a:t>Test beam, irradiate, test beam</a:t>
            </a:r>
          </a:p>
          <a:p>
            <a:r>
              <a:rPr lang="en-US" dirty="0" smtClean="0"/>
              <a:t>Build I4 modules</a:t>
            </a:r>
          </a:p>
          <a:p>
            <a:pPr lvl="1"/>
            <a:r>
              <a:rPr lang="en-US" dirty="0" smtClean="0"/>
              <a:t>In parallel with DDL detectors</a:t>
            </a:r>
          </a:p>
          <a:p>
            <a:r>
              <a:rPr lang="en-US" dirty="0" smtClean="0"/>
              <a:t>All this subject to availability of sufficient samples of high quality material from II-VI</a:t>
            </a:r>
          </a:p>
          <a:p>
            <a:pPr lvl="1"/>
            <a:r>
              <a:rPr lang="en-US" dirty="0" smtClean="0"/>
              <a:t>Have indications they are able to meet it, but will they ?</a:t>
            </a:r>
          </a:p>
          <a:p>
            <a:pPr lvl="1"/>
            <a:r>
              <a:rPr lang="en-US" dirty="0" smtClean="0"/>
              <a:t>Their current position:                                                                 “Just not ready to say we are selling material yet.”</a:t>
            </a:r>
            <a:endParaRPr lang="en-US" dirty="0"/>
          </a:p>
        </p:txBody>
      </p:sp>
      <p:sp>
        <p:nvSpPr>
          <p:cNvPr id="4" name="Date Placeholder 3"/>
          <p:cNvSpPr>
            <a:spLocks noGrp="1"/>
          </p:cNvSpPr>
          <p:nvPr>
            <p:ph type="dt" sz="half" idx="10"/>
          </p:nvPr>
        </p:nvSpPr>
        <p:spPr/>
        <p:txBody>
          <a:bodyPr/>
          <a:lstStyle/>
          <a:p>
            <a:r>
              <a:rPr lang="en-US" smtClean="0"/>
              <a:t>CERN, February 11, 2010</a:t>
            </a:r>
            <a:endParaRPr lang="en-US" dirty="0" smtClean="0"/>
          </a:p>
        </p:txBody>
      </p:sp>
      <p:sp>
        <p:nvSpPr>
          <p:cNvPr id="5" name="Footer Placeholder 4"/>
          <p:cNvSpPr>
            <a:spLocks noGrp="1"/>
          </p:cNvSpPr>
          <p:nvPr>
            <p:ph type="ftr" sz="quarter" idx="11"/>
          </p:nvPr>
        </p:nvSpPr>
        <p:spPr/>
        <p:txBody>
          <a:bodyPr/>
          <a:lstStyle/>
          <a:p>
            <a:r>
              <a:rPr lang="en-GB" smtClean="0"/>
              <a:t>Marko Mikuž: Diamond Pixels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Diamond as sensor material</a:t>
            </a:r>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3</a:t>
            </a:fld>
            <a:endParaRPr lang="en-US"/>
          </a:p>
        </p:txBody>
      </p:sp>
      <p:graphicFrame>
        <p:nvGraphicFramePr>
          <p:cNvPr id="7" name="Group 775"/>
          <p:cNvGraphicFramePr>
            <a:graphicFrameLocks/>
          </p:cNvGraphicFramePr>
          <p:nvPr/>
        </p:nvGraphicFramePr>
        <p:xfrm>
          <a:off x="714348" y="1500174"/>
          <a:ext cx="7786743" cy="4829689"/>
        </p:xfrm>
        <a:graphic>
          <a:graphicData uri="http://schemas.openxmlformats.org/drawingml/2006/table">
            <a:tbl>
              <a:tblPr/>
              <a:tblGrid>
                <a:gridCol w="3360364"/>
                <a:gridCol w="1474939"/>
                <a:gridCol w="1476500"/>
                <a:gridCol w="1474940"/>
              </a:tblGrid>
              <a:tr h="270318">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800" b="1"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rPr>
                        <a:t>Property</a:t>
                      </a: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8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Diamond</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8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Silicon</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endParaRPr kumimoji="0" lang="en-US" sz="18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tr>
              <a:tr h="273760">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rPr>
                        <a:t>Band gap [</a:t>
                      </a:r>
                      <a:r>
                        <a:rPr kumimoji="0" lang="en-GB" sz="1200" b="0" i="0" u="none" strike="noStrike" cap="none" normalizeH="0" baseline="0" dirty="0" err="1" smtClean="0">
                          <a:ln>
                            <a:noFill/>
                          </a:ln>
                          <a:solidFill>
                            <a:srgbClr val="333399"/>
                          </a:solidFill>
                          <a:effectLst/>
                          <a:latin typeface="Comic Sans MS" pitchFamily="66" charset="0"/>
                          <a:ea typeface="Lucida Sans Unicode" pitchFamily="34" charset="0"/>
                          <a:cs typeface="Lucida Sans Unicode" pitchFamily="34" charset="0"/>
                        </a:rPr>
                        <a:t>eV</a:t>
                      </a:r>
                      <a:r>
                        <a:rPr kumimoji="0" lang="en-GB" sz="1200" b="0"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rPr>
                        <a:t>]</a:t>
                      </a: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rPr>
                        <a:t>5.5</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1.12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1"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sym typeface="ZapfDingbats" pitchFamily="82" charset="2"/>
                        </a:rPr>
                        <a:t> </a:t>
                      </a:r>
                      <a:r>
                        <a:rPr kumimoji="0" lang="en-US" sz="1200" b="1"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rPr>
                        <a:t>Low leakage</a:t>
                      </a:r>
                      <a:endParaRPr kumimoji="0" lang="en-GB" sz="1200" b="1"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2196">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Breakdown field [V/cm]</a:t>
                      </a: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rPr>
                        <a:t>10</a:t>
                      </a:r>
                      <a:r>
                        <a:rPr kumimoji="0" lang="en-GB" sz="1200" b="0" i="0" u="none" strike="noStrike" cap="none" normalizeH="0" baseline="30000" smtClean="0">
                          <a:ln>
                            <a:noFill/>
                          </a:ln>
                          <a:solidFill>
                            <a:srgbClr val="33CC33"/>
                          </a:solidFill>
                          <a:effectLst/>
                          <a:latin typeface="Comic Sans MS" pitchFamily="66" charset="0"/>
                          <a:ea typeface="Lucida Sans Unicode" pitchFamily="34" charset="0"/>
                          <a:cs typeface="Lucida Sans Unicode" pitchFamily="34" charset="0"/>
                        </a:rPr>
                        <a:t>7</a:t>
                      </a:r>
                      <a:endParaRPr kumimoji="0" lang="en-GB" sz="12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rPr>
                        <a:t>3x10</a:t>
                      </a:r>
                      <a:r>
                        <a:rPr kumimoji="0" lang="en-GB" sz="1200" b="0" i="0" u="none" strike="noStrike" cap="none" normalizeH="0" baseline="30000" dirty="0" smtClean="0">
                          <a:ln>
                            <a:noFill/>
                          </a:ln>
                          <a:solidFill>
                            <a:srgbClr val="333399"/>
                          </a:solidFill>
                          <a:effectLst/>
                          <a:latin typeface="Comic Sans MS" pitchFamily="66" charset="0"/>
                          <a:ea typeface="Lucida Sans Unicode" pitchFamily="34" charset="0"/>
                          <a:cs typeface="Lucida Sans Unicode"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endParaRPr kumimoji="0" lang="en-US" sz="1200" b="1"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760">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Intrinsic resistivity </a:t>
                      </a: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 R.T. </a:t>
                      </a: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a:t>
                      </a:r>
                      <a:r>
                        <a:rPr kumimoji="0" lang="el-GR"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Ω</a:t>
                      </a: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 cm]</a:t>
                      </a:r>
                      <a:endParaRPr kumimoji="0" lang="el-GR"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rPr>
                        <a:t>&gt; 10</a:t>
                      </a:r>
                      <a:r>
                        <a:rPr kumimoji="0" lang="en-GB" sz="1200" b="0" i="0" u="none" strike="noStrike" cap="none" normalizeH="0" baseline="30000" smtClean="0">
                          <a:ln>
                            <a:noFill/>
                          </a:ln>
                          <a:solidFill>
                            <a:srgbClr val="33CC33"/>
                          </a:solidFill>
                          <a:effectLst/>
                          <a:latin typeface="Comic Sans MS" pitchFamily="66" charset="0"/>
                          <a:ea typeface="Lucida Sans Unicode" pitchFamily="34" charset="0"/>
                          <a:cs typeface="Lucida Sans Unicode" pitchFamily="34" charset="0"/>
                        </a:rPr>
                        <a:t>11</a:t>
                      </a:r>
                      <a:endParaRPr kumimoji="0" lang="en-GB" sz="12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2.3x10</a:t>
                      </a:r>
                      <a:r>
                        <a:rPr kumimoji="0" lang="en-GB" sz="1200" b="0"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endParaRPr kumimoji="0" lang="en-US" sz="1200" b="1"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186157">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Intrinsic carrier density [cm</a:t>
                      </a:r>
                      <a:r>
                        <a:rPr kumimoji="0" lang="en-GB" sz="1200" b="0"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rPr>
                        <a:t>-3</a:t>
                      </a: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a:t>
                      </a: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&lt; </a:t>
                      </a: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10</a:t>
                      </a:r>
                      <a:r>
                        <a:rPr kumimoji="0" lang="en-GB" sz="1200" b="0"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rPr>
                        <a:t>3</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1.5x10</a:t>
                      </a:r>
                      <a:r>
                        <a:rPr kumimoji="0" lang="en-GB" sz="1200" b="0"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endParaRPr kumimoji="0" lang="en-US" sz="1200" b="1" i="0" u="none" strike="noStrike" cap="none" normalizeH="0" baseline="30000" dirty="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760">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Electron mobility [cm</a:t>
                      </a:r>
                      <a:r>
                        <a:rPr kumimoji="0" lang="en-GB" sz="1200" b="0"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rPr>
                        <a:t>2</a:t>
                      </a: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/Vs]</a:t>
                      </a: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1900</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1350</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endParaRPr kumimoji="0" lang="en-US" sz="12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2196">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Hole mobility [cm</a:t>
                      </a:r>
                      <a:r>
                        <a:rPr kumimoji="0" lang="en-GB" sz="1200" b="0"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rPr>
                        <a:t>2</a:t>
                      </a: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/Vs]</a:t>
                      </a: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2300</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480</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endParaRPr kumimoji="0" lang="en-US" sz="12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760">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Saturation velocity [cm/s]</a:t>
                      </a: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0.9(e)-1.4(h)x </a:t>
                      </a: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10</a:t>
                      </a:r>
                      <a:r>
                        <a:rPr kumimoji="0" lang="en-GB" sz="1200" b="0"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rPr>
                        <a:t>7</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0.82x </a:t>
                      </a: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10</a:t>
                      </a:r>
                      <a:r>
                        <a:rPr kumimoji="0" lang="en-GB" sz="1200" b="0"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endParaRPr kumimoji="0" lang="en-US" sz="1200" b="1"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2196">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Density [g/cm</a:t>
                      </a:r>
                      <a:r>
                        <a:rPr kumimoji="0" lang="en-GB" sz="1200" b="0"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rPr>
                        <a:t>3</a:t>
                      </a: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a:t>
                      </a: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3.52</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2.33</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endParaRPr kumimoji="0" lang="en-US" sz="12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760">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Atomic number - Z</a:t>
                      </a: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6</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14</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endParaRPr kumimoji="0" lang="en-US" sz="12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2196">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Dielectric constant - </a:t>
                      </a:r>
                      <a:r>
                        <a:rPr kumimoji="0" lang="el-GR"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ε</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rPr>
                        <a:t>5.7</a:t>
                      </a:r>
                      <a:endParaRPr kumimoji="0" lang="en-GB" sz="12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11.9</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1"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sym typeface="ZapfDingbats" pitchFamily="82" charset="2"/>
                        </a:rPr>
                        <a:t> Low capacitance</a:t>
                      </a:r>
                      <a:endParaRPr kumimoji="0" lang="en-GB" sz="1200" b="1"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760">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Displacement energy [eV/atom]</a:t>
                      </a: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rPr>
                        <a:t>43</a:t>
                      </a:r>
                      <a:endParaRPr kumimoji="0" lang="en-GB" sz="12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13-20</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1"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sym typeface="ZapfDingbats" pitchFamily="82" charset="2"/>
                        </a:rPr>
                        <a:t> Radiation hard</a:t>
                      </a:r>
                      <a:endParaRPr kumimoji="0" lang="en-GB" sz="1200" b="1"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sym typeface="ZapfDingbats" pitchFamily="82" charset="2"/>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2196">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Thermal conductivity [W/m.K]</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rPr>
                        <a:t>~2000</a:t>
                      </a:r>
                      <a:endParaRPr kumimoji="0" lang="en-GB" sz="12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150</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1"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sym typeface="ZapfDingbats" pitchFamily="82" charset="2"/>
                        </a:rPr>
                        <a:t> Heat spreader</a:t>
                      </a:r>
                      <a:endParaRPr kumimoji="0" lang="en-GB" sz="1200" b="1"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sym typeface="ZapfDingbats" pitchFamily="82" charset="2"/>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760">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Energy to create e-h pair [eV]</a:t>
                      </a: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FF3300"/>
                          </a:solidFill>
                          <a:effectLst/>
                          <a:latin typeface="Comic Sans MS" pitchFamily="66" charset="0"/>
                          <a:ea typeface="Lucida Sans Unicode" pitchFamily="34" charset="0"/>
                          <a:cs typeface="Lucida Sans Unicode" pitchFamily="34" charset="0"/>
                        </a:rPr>
                        <a:t>13</a:t>
                      </a:r>
                      <a:endParaRPr kumimoji="0" lang="en-GB" sz="1200" b="0" i="0" u="none" strike="noStrike" cap="none" normalizeH="0" baseline="0" smtClean="0">
                        <a:ln>
                          <a:noFill/>
                        </a:ln>
                        <a:solidFill>
                          <a:srgbClr val="FF3300"/>
                        </a:solidFill>
                        <a:effectLst/>
                        <a:latin typeface="Comic Sans MS" pitchFamily="66" charset="0"/>
                        <a:ea typeface="Lucida Sans Unicode" pitchFamily="34" charset="0"/>
                        <a:cs typeface="Lucida Sans Unicode"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3.61</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endParaRPr kumimoji="0" lang="en-US" sz="12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2196">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Radiation length [cm]</a:t>
                      </a: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12.2</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9.36</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endParaRPr kumimoji="0" lang="en-US" sz="12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760">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Spec. Ionization Loss [MeV/cm]</a:t>
                      </a: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6.07</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3.21</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endParaRPr kumimoji="0" lang="en-US" sz="12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2196">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Aver. Signal Created / 100 </a:t>
                      </a:r>
                      <a:r>
                        <a:rPr kumimoji="0" lang="el-GR"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μ</a:t>
                      </a: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m [e</a:t>
                      </a:r>
                      <a:r>
                        <a:rPr kumimoji="0" lang="en-GB" sz="1200" b="0" i="0" u="none" strike="noStrike" cap="none" normalizeH="0" baseline="-25000" smtClean="0">
                          <a:ln>
                            <a:noFill/>
                          </a:ln>
                          <a:solidFill>
                            <a:srgbClr val="333399"/>
                          </a:solidFill>
                          <a:effectLst/>
                          <a:latin typeface="Comic Sans MS" pitchFamily="66" charset="0"/>
                          <a:ea typeface="Lucida Sans Unicode" pitchFamily="34" charset="0"/>
                          <a:cs typeface="Lucida Sans Unicode" pitchFamily="34" charset="0"/>
                        </a:rPr>
                        <a:t>0</a:t>
                      </a: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a:t>
                      </a:r>
                      <a:endParaRPr kumimoji="0" lang="el-GR"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FF3300"/>
                          </a:solidFill>
                          <a:effectLst/>
                          <a:latin typeface="Comic Sans MS" pitchFamily="66" charset="0"/>
                          <a:ea typeface="Lucida Sans Unicode" pitchFamily="34" charset="0"/>
                          <a:cs typeface="Lucida Sans Unicode" pitchFamily="34" charset="0"/>
                        </a:rPr>
                        <a:t>3602</a:t>
                      </a:r>
                      <a:endParaRPr kumimoji="0" lang="en-GB" sz="1200" b="0" i="0" u="none" strike="noStrike" cap="none" normalizeH="0" baseline="0" smtClean="0">
                        <a:ln>
                          <a:noFill/>
                        </a:ln>
                        <a:solidFill>
                          <a:srgbClr val="FF3300"/>
                        </a:solidFill>
                        <a:effectLst/>
                        <a:latin typeface="Comic Sans MS" pitchFamily="66" charset="0"/>
                        <a:ea typeface="Lucida Sans Unicode" pitchFamily="34" charset="0"/>
                        <a:cs typeface="Lucida Sans Unicode"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8892</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1" i="0" u="none" strike="noStrike" cap="none" normalizeH="0" baseline="0" smtClean="0">
                          <a:ln>
                            <a:noFill/>
                          </a:ln>
                          <a:solidFill>
                            <a:srgbClr val="FF3300"/>
                          </a:solidFill>
                          <a:effectLst/>
                          <a:latin typeface="Comic Sans MS" pitchFamily="66" charset="0"/>
                          <a:ea typeface="Lucida Sans Unicode" pitchFamily="34" charset="0"/>
                          <a:cs typeface="Lucida Sans Unicode" pitchFamily="34" charset="0"/>
                          <a:sym typeface="ZapfDingbats" pitchFamily="82" charset="2"/>
                        </a:rPr>
                        <a:t> Low signal</a:t>
                      </a:r>
                      <a:endParaRPr kumimoji="0" lang="en-GB" sz="1200" b="1" i="0" u="none" strike="noStrike" cap="none" normalizeH="0" baseline="0" smtClean="0">
                        <a:ln>
                          <a:noFill/>
                        </a:ln>
                        <a:solidFill>
                          <a:srgbClr val="FF3300"/>
                        </a:solidFill>
                        <a:effectLst/>
                        <a:latin typeface="Comic Sans MS" pitchFamily="66" charset="0"/>
                        <a:ea typeface="Lucida Sans Unicode" pitchFamily="34" charset="0"/>
                        <a:cs typeface="Lucida Sans Unicode" pitchFamily="34" charset="0"/>
                        <a:sym typeface="ZapfDingbats" pitchFamily="82" charset="2"/>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760">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Aver. Signal Created / 0.1 X</a:t>
                      </a:r>
                      <a:r>
                        <a:rPr kumimoji="0" lang="en-GB" sz="1200" b="0" i="0" u="none" strike="noStrike" cap="none" normalizeH="0" baseline="-25000" smtClean="0">
                          <a:ln>
                            <a:noFill/>
                          </a:ln>
                          <a:solidFill>
                            <a:srgbClr val="333399"/>
                          </a:solidFill>
                          <a:effectLst/>
                          <a:latin typeface="Comic Sans MS" pitchFamily="66" charset="0"/>
                          <a:ea typeface="Lucida Sans Unicode" pitchFamily="34" charset="0"/>
                          <a:cs typeface="Lucida Sans Unicode" pitchFamily="34" charset="0"/>
                        </a:rPr>
                        <a:t>0</a:t>
                      </a: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 [e</a:t>
                      </a:r>
                      <a:r>
                        <a:rPr kumimoji="0" lang="en-GB" sz="1200" b="0" i="0" u="none" strike="noStrike" cap="none" normalizeH="0" baseline="-25000" smtClean="0">
                          <a:ln>
                            <a:noFill/>
                          </a:ln>
                          <a:solidFill>
                            <a:srgbClr val="333399"/>
                          </a:solidFill>
                          <a:effectLst/>
                          <a:latin typeface="Comic Sans MS" pitchFamily="66" charset="0"/>
                          <a:ea typeface="Lucida Sans Unicode" pitchFamily="34" charset="0"/>
                          <a:cs typeface="Lucida Sans Unicode" pitchFamily="34" charset="0"/>
                        </a:rPr>
                        <a:t>0</a:t>
                      </a:r>
                      <a:r>
                        <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a:t>
                      </a:r>
                      <a:endParaRPr kumimoji="0" lang="el-GR"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18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4401</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8323</a:t>
                      </a:r>
                      <a:endParaRPr kumimoji="0" lang="en-GB" sz="12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endParaRPr kumimoji="0" lang="en-US" sz="1200" b="0"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IBL modules</a:t>
            </a:r>
            <a:endParaRPr lang="en-US" dirty="0"/>
          </a:p>
        </p:txBody>
      </p:sp>
      <p:sp>
        <p:nvSpPr>
          <p:cNvPr id="3" name="Content Placeholder 2"/>
          <p:cNvSpPr>
            <a:spLocks noGrp="1"/>
          </p:cNvSpPr>
          <p:nvPr>
            <p:ph idx="1"/>
          </p:nvPr>
        </p:nvSpPr>
        <p:spPr/>
        <p:txBody>
          <a:bodyPr>
            <a:normAutofit fontScale="92500"/>
          </a:bodyPr>
          <a:lstStyle/>
          <a:p>
            <a:r>
              <a:rPr lang="en-US" dirty="0" smtClean="0"/>
              <a:t>Can have 20 DDL sensors suitable for IBL prototypes basically as of now</a:t>
            </a:r>
          </a:p>
          <a:p>
            <a:pPr lvl="1"/>
            <a:r>
              <a:rPr lang="en-US" dirty="0" smtClean="0"/>
              <a:t>Meets the foreseen common bump-bonding runs in August/October</a:t>
            </a:r>
          </a:p>
          <a:p>
            <a:r>
              <a:rPr lang="en-US" dirty="0" smtClean="0"/>
              <a:t>Bump-bonding </a:t>
            </a:r>
            <a:r>
              <a:rPr lang="en-US" dirty="0" smtClean="0"/>
              <a:t>resources</a:t>
            </a:r>
            <a:endParaRPr lang="en-US" dirty="0" smtClean="0"/>
          </a:p>
          <a:p>
            <a:pPr lvl="1"/>
            <a:r>
              <a:rPr lang="en-US" dirty="0" smtClean="0"/>
              <a:t>Need reliable estimates of extra cost for diamond</a:t>
            </a:r>
          </a:p>
          <a:p>
            <a:r>
              <a:rPr lang="en-US" dirty="0" smtClean="0"/>
              <a:t>Plan for 10-20 </a:t>
            </a:r>
            <a:r>
              <a:rPr lang="en-US" dirty="0" smtClean="0"/>
              <a:t>single I4 modules bump-bonded this year</a:t>
            </a:r>
          </a:p>
          <a:p>
            <a:pPr lvl="1"/>
            <a:r>
              <a:rPr lang="en-US" dirty="0" smtClean="0"/>
              <a:t>To be split equally between DDL and II-VI if feasible</a:t>
            </a:r>
            <a:endParaRPr lang="en-US" dirty="0"/>
          </a:p>
        </p:txBody>
      </p:sp>
      <p:sp>
        <p:nvSpPr>
          <p:cNvPr id="4" name="Date Placeholder 3"/>
          <p:cNvSpPr>
            <a:spLocks noGrp="1"/>
          </p:cNvSpPr>
          <p:nvPr>
            <p:ph type="dt" sz="half" idx="10"/>
          </p:nvPr>
        </p:nvSpPr>
        <p:spPr/>
        <p:txBody>
          <a:bodyPr/>
          <a:lstStyle/>
          <a:p>
            <a:r>
              <a:rPr lang="en-US" smtClean="0"/>
              <a:t>CERN, February 11, 2010</a:t>
            </a:r>
            <a:endParaRPr lang="en-US" dirty="0" smtClean="0"/>
          </a:p>
        </p:txBody>
      </p:sp>
      <p:sp>
        <p:nvSpPr>
          <p:cNvPr id="5" name="Footer Placeholder 4"/>
          <p:cNvSpPr>
            <a:spLocks noGrp="1"/>
          </p:cNvSpPr>
          <p:nvPr>
            <p:ph type="ftr" sz="quarter" idx="11"/>
          </p:nvPr>
        </p:nvSpPr>
        <p:spPr/>
        <p:txBody>
          <a:bodyPr/>
          <a:lstStyle/>
          <a:p>
            <a:r>
              <a:rPr lang="en-GB" smtClean="0"/>
              <a:t>Marko Mikuž: Diamond Pixels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BCM</a:t>
            </a:r>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31</a:t>
            </a:fld>
            <a:endParaRPr lang="en-US"/>
          </a:p>
        </p:txBody>
      </p:sp>
      <p:grpSp>
        <p:nvGrpSpPr>
          <p:cNvPr id="7" name="Group 15"/>
          <p:cNvGrpSpPr>
            <a:grpSpLocks noChangeAspect="1"/>
          </p:cNvGrpSpPr>
          <p:nvPr/>
        </p:nvGrpSpPr>
        <p:grpSpPr bwMode="auto">
          <a:xfrm>
            <a:off x="642910" y="1571612"/>
            <a:ext cx="4065588" cy="2414588"/>
            <a:chOff x="1071538" y="2190533"/>
            <a:chExt cx="6777053" cy="4024549"/>
          </a:xfrm>
        </p:grpSpPr>
        <p:grpSp>
          <p:nvGrpSpPr>
            <p:cNvPr id="8" name="Group 7"/>
            <p:cNvGrpSpPr>
              <a:grpSpLocks/>
            </p:cNvGrpSpPr>
            <p:nvPr/>
          </p:nvGrpSpPr>
          <p:grpSpPr bwMode="auto">
            <a:xfrm>
              <a:off x="1071538" y="2190533"/>
              <a:ext cx="6777053" cy="4024549"/>
              <a:chOff x="1142976" y="1571612"/>
              <a:chExt cx="6777053" cy="4024549"/>
            </a:xfrm>
          </p:grpSpPr>
          <p:pic>
            <p:nvPicPr>
              <p:cNvPr id="10" name="Picture 9" descr="ATLAS-ID.gif"/>
              <p:cNvPicPr>
                <a:picLocks noChangeAspect="1"/>
              </p:cNvPicPr>
              <p:nvPr/>
            </p:nvPicPr>
            <p:blipFill>
              <a:blip r:embed="rId2"/>
              <a:stretch>
                <a:fillRect/>
              </a:stretch>
            </p:blipFill>
            <p:spPr>
              <a:xfrm>
                <a:off x="1142976" y="1571612"/>
                <a:ext cx="6777053" cy="4024549"/>
              </a:xfrm>
              <a:prstGeom prst="rect">
                <a:avLst/>
              </a:prstGeom>
              <a:effectLst>
                <a:outerShdw blurRad="63500" sx="102000" sy="102000" algn="ctr" rotWithShape="0">
                  <a:prstClr val="black">
                    <a:alpha val="40000"/>
                  </a:prstClr>
                </a:outerShdw>
              </a:effectLst>
            </p:spPr>
          </p:pic>
          <p:sp>
            <p:nvSpPr>
              <p:cNvPr id="11" name="TextBox 10"/>
              <p:cNvSpPr txBox="1"/>
              <p:nvPr/>
            </p:nvSpPr>
            <p:spPr>
              <a:xfrm rot="756068">
                <a:off x="2796885" y="3016322"/>
                <a:ext cx="1148474" cy="508030"/>
              </a:xfrm>
              <a:prstGeom prst="rect">
                <a:avLst/>
              </a:prstGeom>
              <a:noFill/>
            </p:spPr>
            <p:txBody>
              <a:bodyPr wrap="none">
                <a:spAutoFit/>
              </a:bodyPr>
              <a:lstStyle/>
              <a:p>
                <a:pPr defTabSz="914400">
                  <a:lnSpc>
                    <a:spcPct val="100000"/>
                  </a:lnSpc>
                  <a:buClrTx/>
                  <a:buSzTx/>
                  <a:buFontTx/>
                  <a:buNone/>
                </a:pPr>
                <a:r>
                  <a:rPr lang="en-US" sz="1400">
                    <a:effectLst>
                      <a:outerShdw blurRad="38100" dist="38100" dir="2700000" algn="tl">
                        <a:srgbClr val="C0C0C0"/>
                      </a:outerShdw>
                    </a:effectLst>
                    <a:ea typeface="ＭＳ Ｐゴシック" pitchFamily="34" charset="-128"/>
                  </a:rPr>
                  <a:t>PIXEL</a:t>
                </a:r>
              </a:p>
            </p:txBody>
          </p:sp>
          <p:sp>
            <p:nvSpPr>
              <p:cNvPr id="12" name="TextBox 11"/>
              <p:cNvSpPr txBox="1"/>
              <p:nvPr/>
            </p:nvSpPr>
            <p:spPr>
              <a:xfrm rot="453017">
                <a:off x="2786300" y="2595610"/>
                <a:ext cx="1262262" cy="508030"/>
              </a:xfrm>
              <a:prstGeom prst="rect">
                <a:avLst/>
              </a:prstGeom>
              <a:noFill/>
            </p:spPr>
            <p:txBody>
              <a:bodyPr wrap="none">
                <a:spAutoFit/>
              </a:bodyPr>
              <a:lstStyle/>
              <a:p>
                <a:pPr defTabSz="914400">
                  <a:lnSpc>
                    <a:spcPct val="100000"/>
                  </a:lnSpc>
                  <a:buClrTx/>
                  <a:buSzTx/>
                  <a:buFontTx/>
                  <a:buNone/>
                </a:pPr>
                <a:r>
                  <a:rPr lang="en-US" sz="1400">
                    <a:effectLst>
                      <a:outerShdw blurRad="38100" dist="38100" dir="2700000" algn="tl">
                        <a:srgbClr val="C0C0C0"/>
                      </a:outerShdw>
                    </a:effectLst>
                    <a:ea typeface="ＭＳ Ｐゴシック" pitchFamily="34" charset="-128"/>
                  </a:rPr>
                  <a:t>SCT B.</a:t>
                </a:r>
              </a:p>
            </p:txBody>
          </p:sp>
          <p:sp>
            <p:nvSpPr>
              <p:cNvPr id="13" name="TextBox 12"/>
              <p:cNvSpPr txBox="1"/>
              <p:nvPr/>
            </p:nvSpPr>
            <p:spPr>
              <a:xfrm rot="167210">
                <a:off x="2781007" y="2087581"/>
                <a:ext cx="1243739" cy="508030"/>
              </a:xfrm>
              <a:prstGeom prst="rect">
                <a:avLst/>
              </a:prstGeom>
              <a:noFill/>
            </p:spPr>
            <p:txBody>
              <a:bodyPr wrap="none">
                <a:spAutoFit/>
              </a:bodyPr>
              <a:lstStyle/>
              <a:p>
                <a:pPr defTabSz="914400">
                  <a:lnSpc>
                    <a:spcPct val="100000"/>
                  </a:lnSpc>
                  <a:buClrTx/>
                  <a:buSzTx/>
                  <a:buFontTx/>
                  <a:buNone/>
                </a:pPr>
                <a:r>
                  <a:rPr lang="en-US" sz="1400">
                    <a:effectLst>
                      <a:outerShdw blurRad="38100" dist="38100" dir="2700000" algn="tl">
                        <a:srgbClr val="C0C0C0"/>
                      </a:outerShdw>
                    </a:effectLst>
                    <a:ea typeface="ＭＳ Ｐゴシック" pitchFamily="34" charset="-128"/>
                  </a:rPr>
                  <a:t>TRT B.</a:t>
                </a:r>
              </a:p>
            </p:txBody>
          </p:sp>
          <p:sp>
            <p:nvSpPr>
              <p:cNvPr id="14" name="TextBox 13"/>
              <p:cNvSpPr txBox="1"/>
              <p:nvPr/>
            </p:nvSpPr>
            <p:spPr>
              <a:xfrm rot="208244">
                <a:off x="4244384" y="2137853"/>
                <a:ext cx="2114356" cy="508030"/>
              </a:xfrm>
              <a:prstGeom prst="rect">
                <a:avLst/>
              </a:prstGeom>
              <a:noFill/>
            </p:spPr>
            <p:txBody>
              <a:bodyPr wrap="none">
                <a:spAutoFit/>
              </a:bodyPr>
              <a:lstStyle/>
              <a:p>
                <a:pPr defTabSz="914400">
                  <a:lnSpc>
                    <a:spcPct val="100000"/>
                  </a:lnSpc>
                  <a:buClrTx/>
                  <a:buSzTx/>
                  <a:buFontTx/>
                  <a:buNone/>
                </a:pPr>
                <a:r>
                  <a:rPr lang="en-US" sz="1400">
                    <a:effectLst>
                      <a:outerShdw blurRad="38100" dist="38100" dir="2700000" algn="tl">
                        <a:srgbClr val="C0C0C0"/>
                      </a:outerShdw>
                    </a:effectLst>
                    <a:ea typeface="ＭＳ Ｐゴシック" pitchFamily="34" charset="-128"/>
                  </a:rPr>
                  <a:t>TRT End Cap</a:t>
                </a:r>
              </a:p>
            </p:txBody>
          </p:sp>
          <p:sp>
            <p:nvSpPr>
              <p:cNvPr id="15" name="TextBox 14"/>
              <p:cNvSpPr txBox="1"/>
              <p:nvPr/>
            </p:nvSpPr>
            <p:spPr>
              <a:xfrm rot="446825">
                <a:off x="4178228" y="2815226"/>
                <a:ext cx="2132879" cy="508030"/>
              </a:xfrm>
              <a:prstGeom prst="rect">
                <a:avLst/>
              </a:prstGeom>
              <a:noFill/>
            </p:spPr>
            <p:txBody>
              <a:bodyPr wrap="none">
                <a:spAutoFit/>
              </a:bodyPr>
              <a:lstStyle/>
              <a:p>
                <a:pPr defTabSz="914400">
                  <a:lnSpc>
                    <a:spcPct val="100000"/>
                  </a:lnSpc>
                  <a:buClrTx/>
                  <a:buSzTx/>
                  <a:buFontTx/>
                  <a:buNone/>
                </a:pPr>
                <a:r>
                  <a:rPr lang="en-US" sz="1400">
                    <a:effectLst>
                      <a:outerShdw blurRad="38100" dist="38100" dir="2700000" algn="tl">
                        <a:srgbClr val="C0C0C0"/>
                      </a:outerShdw>
                    </a:effectLst>
                    <a:ea typeface="ＭＳ Ｐゴシック" pitchFamily="34" charset="-128"/>
                  </a:rPr>
                  <a:t>SCT End Cap</a:t>
                </a:r>
              </a:p>
            </p:txBody>
          </p:sp>
        </p:grpSp>
        <p:sp>
          <p:nvSpPr>
            <p:cNvPr id="9" name="TextBox 8"/>
            <p:cNvSpPr txBox="1"/>
            <p:nvPr/>
          </p:nvSpPr>
          <p:spPr>
            <a:xfrm rot="642631">
              <a:off x="5120304" y="4061248"/>
              <a:ext cx="1077026" cy="560950"/>
            </a:xfrm>
            <a:prstGeom prst="rect">
              <a:avLst/>
            </a:prstGeom>
            <a:noFill/>
          </p:spPr>
          <p:txBody>
            <a:bodyPr wrap="none">
              <a:spAutoFit/>
            </a:bodyPr>
            <a:lstStyle/>
            <a:p>
              <a:pPr defTabSz="914400">
                <a:lnSpc>
                  <a:spcPct val="100000"/>
                </a:lnSpc>
                <a:buClrTx/>
                <a:buSzTx/>
                <a:buFontTx/>
                <a:buNone/>
              </a:pPr>
              <a:r>
                <a:rPr lang="en-US" b="1">
                  <a:effectLst>
                    <a:outerShdw blurRad="38100" dist="38100" dir="2700000" algn="tl">
                      <a:srgbClr val="C0C0C0"/>
                    </a:outerShdw>
                  </a:effectLst>
                  <a:ea typeface="ＭＳ Ｐゴシック" pitchFamily="34" charset="-128"/>
                </a:rPr>
                <a:t>BCM</a:t>
              </a:r>
            </a:p>
          </p:txBody>
        </p:sp>
      </p:grpSp>
      <p:grpSp>
        <p:nvGrpSpPr>
          <p:cNvPr id="16" name="Group 24"/>
          <p:cNvGrpSpPr>
            <a:grpSpLocks noChangeAspect="1"/>
          </p:cNvGrpSpPr>
          <p:nvPr/>
        </p:nvGrpSpPr>
        <p:grpSpPr bwMode="auto">
          <a:xfrm>
            <a:off x="338110" y="4162412"/>
            <a:ext cx="4251325" cy="2116138"/>
            <a:chOff x="2857488" y="2584087"/>
            <a:chExt cx="7168296" cy="3568777"/>
          </a:xfrm>
        </p:grpSpPr>
        <p:pic>
          <p:nvPicPr>
            <p:cNvPr id="17" name="Picture 16" descr="Fotec405-C6.gif"/>
            <p:cNvPicPr>
              <a:picLocks noChangeAspect="1"/>
            </p:cNvPicPr>
            <p:nvPr/>
          </p:nvPicPr>
          <p:blipFill>
            <a:blip r:embed="rId3"/>
            <a:stretch>
              <a:fillRect/>
            </a:stretch>
          </p:blipFill>
          <p:spPr>
            <a:xfrm>
              <a:off x="2857488" y="2929453"/>
              <a:ext cx="6124369" cy="3223411"/>
            </a:xfrm>
            <a:prstGeom prst="rect">
              <a:avLst/>
            </a:prstGeom>
            <a:effectLst>
              <a:outerShdw blurRad="63500" sx="102000" sy="102000" algn="ctr" rotWithShape="0">
                <a:prstClr val="black">
                  <a:alpha val="40000"/>
                </a:prstClr>
              </a:outerShdw>
            </a:effectLst>
          </p:spPr>
        </p:pic>
        <p:sp>
          <p:nvSpPr>
            <p:cNvPr id="18" name="Line 9"/>
            <p:cNvSpPr>
              <a:spLocks noChangeShapeType="1"/>
            </p:cNvSpPr>
            <p:nvPr/>
          </p:nvSpPr>
          <p:spPr bwMode="auto">
            <a:xfrm flipV="1">
              <a:off x="8253786" y="3786174"/>
              <a:ext cx="115100" cy="824593"/>
            </a:xfrm>
            <a:prstGeom prst="line">
              <a:avLst/>
            </a:prstGeom>
            <a:noFill/>
            <a:ln w="38160" cap="rnd">
              <a:solidFill>
                <a:srgbClr val="FF0000"/>
              </a:solidFill>
              <a:miter lim="800000"/>
              <a:headEnd/>
              <a:tailEnd/>
            </a:ln>
            <a:effectLst>
              <a:outerShdw blurRad="63500" sx="102000" sy="102000" algn="ctr" rotWithShape="0">
                <a:srgbClr val="FF0000">
                  <a:alpha val="40000"/>
                </a:srgbClr>
              </a:outerShdw>
            </a:effectLst>
          </p:spPr>
          <p:txBody>
            <a:bodyPr/>
            <a:lstStyle/>
            <a:p>
              <a:pPr defTabSz="914400">
                <a:lnSpc>
                  <a:spcPct val="100000"/>
                </a:lnSpc>
                <a:buClrTx/>
                <a:buSzTx/>
                <a:buFontTx/>
                <a:buNone/>
                <a:defRPr/>
              </a:pPr>
              <a:endParaRPr lang="en-US" sz="1800">
                <a:solidFill>
                  <a:schemeClr val="tx1"/>
                </a:solidFill>
                <a:latin typeface="Arial" charset="0"/>
                <a:cs typeface="+mn-cs"/>
              </a:endParaRPr>
            </a:p>
          </p:txBody>
        </p:sp>
        <p:sp>
          <p:nvSpPr>
            <p:cNvPr id="19" name="Line 10"/>
            <p:cNvSpPr>
              <a:spLocks noChangeShapeType="1"/>
            </p:cNvSpPr>
            <p:nvPr/>
          </p:nvSpPr>
          <p:spPr bwMode="auto">
            <a:xfrm>
              <a:off x="4573276" y="5644186"/>
              <a:ext cx="1239327" cy="112445"/>
            </a:xfrm>
            <a:prstGeom prst="line">
              <a:avLst/>
            </a:prstGeom>
            <a:noFill/>
            <a:ln w="38160" cap="rnd">
              <a:solidFill>
                <a:srgbClr val="FF0000"/>
              </a:solidFill>
              <a:miter lim="800000"/>
              <a:headEnd/>
              <a:tailEnd/>
            </a:ln>
            <a:effectLst>
              <a:outerShdw blurRad="63500" sx="102000" sy="102000" algn="ctr" rotWithShape="0">
                <a:srgbClr val="FF0000">
                  <a:alpha val="40000"/>
                </a:srgbClr>
              </a:outerShdw>
            </a:effectLst>
          </p:spPr>
          <p:txBody>
            <a:bodyPr/>
            <a:lstStyle/>
            <a:p>
              <a:pPr defTabSz="914400">
                <a:lnSpc>
                  <a:spcPct val="100000"/>
                </a:lnSpc>
                <a:buClrTx/>
                <a:buSzTx/>
                <a:buFontTx/>
                <a:buNone/>
                <a:defRPr/>
              </a:pPr>
              <a:endParaRPr lang="en-US" sz="1800">
                <a:solidFill>
                  <a:schemeClr val="tx1"/>
                </a:solidFill>
                <a:latin typeface="Arial" charset="0"/>
                <a:cs typeface="+mn-cs"/>
              </a:endParaRPr>
            </a:p>
          </p:txBody>
        </p:sp>
        <p:sp>
          <p:nvSpPr>
            <p:cNvPr id="20" name="Line 11"/>
            <p:cNvSpPr>
              <a:spLocks noChangeShapeType="1"/>
            </p:cNvSpPr>
            <p:nvPr/>
          </p:nvSpPr>
          <p:spPr bwMode="auto">
            <a:xfrm flipH="1">
              <a:off x="5001553" y="3325686"/>
              <a:ext cx="1324983" cy="2032033"/>
            </a:xfrm>
            <a:prstGeom prst="line">
              <a:avLst/>
            </a:prstGeom>
            <a:noFill/>
            <a:ln w="38160" cap="rnd">
              <a:solidFill>
                <a:srgbClr val="FF0000"/>
              </a:solidFill>
              <a:miter lim="800000"/>
              <a:headEnd/>
              <a:tailEnd/>
            </a:ln>
            <a:effectLst>
              <a:outerShdw blurRad="63500" sx="102000" sy="102000" algn="ctr" rotWithShape="0">
                <a:srgbClr val="FF0000">
                  <a:alpha val="40000"/>
                </a:srgbClr>
              </a:outerShdw>
            </a:effectLst>
          </p:spPr>
          <p:txBody>
            <a:bodyPr/>
            <a:lstStyle/>
            <a:p>
              <a:pPr defTabSz="914400">
                <a:lnSpc>
                  <a:spcPct val="100000"/>
                </a:lnSpc>
                <a:buClrTx/>
                <a:buSzTx/>
                <a:buFontTx/>
                <a:buNone/>
                <a:defRPr/>
              </a:pPr>
              <a:endParaRPr lang="en-US" sz="1800">
                <a:solidFill>
                  <a:schemeClr val="tx1"/>
                </a:solidFill>
                <a:latin typeface="Arial" charset="0"/>
                <a:cs typeface="+mn-cs"/>
              </a:endParaRPr>
            </a:p>
          </p:txBody>
        </p:sp>
        <p:sp>
          <p:nvSpPr>
            <p:cNvPr id="21" name="Rectangle 12"/>
            <p:cNvSpPr>
              <a:spLocks noChangeArrowheads="1"/>
            </p:cNvSpPr>
            <p:nvPr/>
          </p:nvSpPr>
          <p:spPr bwMode="auto">
            <a:xfrm>
              <a:off x="4369844" y="2584087"/>
              <a:ext cx="4676255" cy="728212"/>
            </a:xfrm>
            <a:prstGeom prst="rect">
              <a:avLst/>
            </a:prstGeom>
            <a:noFill/>
            <a:ln w="9525">
              <a:noFill/>
              <a:round/>
              <a:headEnd/>
              <a:tailEnd/>
            </a:ln>
          </p:spPr>
          <p:txBody>
            <a:bodyPr wrap="none" lIns="90000" tIns="46800" rIns="90000" bIns="46800">
              <a:spAutoFit/>
            </a:bodyPr>
            <a:lstStyle/>
            <a:p>
              <a:pPr marL="400050" lvl="1" defTabSz="914400" hangingPunct="0">
                <a:lnSpc>
                  <a:spcPct val="93000"/>
                </a:lnSpc>
                <a:buFontTx/>
                <a:buNone/>
                <a:tabLst>
                  <a:tab pos="633413" algn="l"/>
                  <a:tab pos="1268413" algn="l"/>
                  <a:tab pos="1903413" algn="l"/>
                  <a:tab pos="2538413" algn="l"/>
                </a:tabLst>
              </a:pPr>
              <a:r>
                <a:rPr lang="en-GB" sz="1200">
                  <a:solidFill>
                    <a:srgbClr val="000000"/>
                  </a:solidFill>
                  <a:effectLst>
                    <a:outerShdw blurRad="38100" dist="38100" dir="2700000" algn="tl">
                      <a:srgbClr val="C0C0C0"/>
                    </a:outerShdw>
                  </a:effectLst>
                  <a:latin typeface="Lucida Sans" pitchFamily="34" charset="0"/>
                  <a:ea typeface="ＭＳ Ｐゴシック" pitchFamily="34" charset="-128"/>
                </a:rPr>
                <a:t>Agilent MGA-62653 500Mhz </a:t>
              </a:r>
              <a:br>
                <a:rPr lang="en-GB" sz="1200">
                  <a:solidFill>
                    <a:srgbClr val="000000"/>
                  </a:solidFill>
                  <a:effectLst>
                    <a:outerShdw blurRad="38100" dist="38100" dir="2700000" algn="tl">
                      <a:srgbClr val="C0C0C0"/>
                    </a:outerShdw>
                  </a:effectLst>
                  <a:latin typeface="Lucida Sans" pitchFamily="34" charset="0"/>
                  <a:ea typeface="ＭＳ Ｐゴシック" pitchFamily="34" charset="-128"/>
                </a:rPr>
              </a:br>
              <a:r>
                <a:rPr lang="en-GB" sz="1200">
                  <a:solidFill>
                    <a:srgbClr val="000000"/>
                  </a:solidFill>
                  <a:effectLst>
                    <a:outerShdw blurRad="38100" dist="38100" dir="2700000" algn="tl">
                      <a:srgbClr val="C0C0C0"/>
                    </a:outerShdw>
                  </a:effectLst>
                  <a:latin typeface="Lucida Sans" pitchFamily="34" charset="0"/>
                  <a:ea typeface="ＭＳ Ｐゴシック" pitchFamily="34" charset="-128"/>
                </a:rPr>
                <a:t>(gain: 22 dB, NF: 0.9dB)</a:t>
              </a:r>
              <a:r>
                <a:rPr lang="ar-SA" sz="1200">
                  <a:solidFill>
                    <a:srgbClr val="000000"/>
                  </a:solidFill>
                  <a:effectLst>
                    <a:outerShdw blurRad="38100" dist="38100" dir="2700000" algn="tl">
                      <a:srgbClr val="C0C0C0"/>
                    </a:outerShdw>
                  </a:effectLst>
                  <a:latin typeface="Lucida Sans" pitchFamily="34" charset="0"/>
                  <a:ea typeface="ＭＳ Ｐゴシック" pitchFamily="34" charset="-128"/>
                </a:rPr>
                <a:t>‏</a:t>
              </a:r>
              <a:endParaRPr lang="en-GB" sz="1200">
                <a:solidFill>
                  <a:srgbClr val="000000"/>
                </a:solidFill>
                <a:effectLst>
                  <a:outerShdw blurRad="38100" dist="38100" dir="2700000" algn="tl">
                    <a:srgbClr val="C0C0C0"/>
                  </a:outerShdw>
                </a:effectLst>
                <a:latin typeface="Lucida Sans" pitchFamily="34" charset="0"/>
                <a:ea typeface="ＭＳ Ｐゴシック" pitchFamily="34" charset="-128"/>
              </a:endParaRPr>
            </a:p>
          </p:txBody>
        </p:sp>
        <p:sp>
          <p:nvSpPr>
            <p:cNvPr id="22" name="Text Box 13"/>
            <p:cNvSpPr txBox="1">
              <a:spLocks noChangeArrowheads="1"/>
            </p:cNvSpPr>
            <p:nvPr/>
          </p:nvSpPr>
          <p:spPr bwMode="auto">
            <a:xfrm>
              <a:off x="7533745" y="4543835"/>
              <a:ext cx="2492039" cy="824593"/>
            </a:xfrm>
            <a:prstGeom prst="rect">
              <a:avLst/>
            </a:prstGeom>
            <a:noFill/>
            <a:ln w="9525">
              <a:noFill/>
              <a:round/>
              <a:headEnd/>
              <a:tailEnd/>
            </a:ln>
            <a:effectLst>
              <a:outerShdw blurRad="63500" sx="102000" sy="102000" algn="ctr" rotWithShape="0">
                <a:prstClr val="black">
                  <a:alpha val="40000"/>
                </a:prstClr>
              </a:outerShdw>
            </a:effectLst>
          </p:spPr>
          <p:txBody>
            <a:bodyPr wrap="none" lIns="90000" tIns="46800" rIns="90000" bIns="46800">
              <a:spAutoFit/>
            </a:bodyPr>
            <a:lstStyle/>
            <a:p>
              <a:pPr defTabSz="914400" hangingPunct="0">
                <a:lnSpc>
                  <a:spcPct val="93000"/>
                </a:lnSpc>
                <a:buSzPct val="45000"/>
                <a:buFontTx/>
                <a:buNone/>
                <a:tabLst>
                  <a:tab pos="634716" algn="l"/>
                  <a:tab pos="1269431" algn="l"/>
                </a:tabLst>
                <a:defRPr/>
              </a:pPr>
              <a:r>
                <a:rPr lang="en-GB" sz="1400" dirty="0">
                  <a:solidFill>
                    <a:srgbClr val="000000"/>
                  </a:solidFill>
                  <a:effectLst>
                    <a:outerShdw blurRad="38100" dist="38100" dir="2700000" algn="tl">
                      <a:srgbClr val="000000">
                        <a:alpha val="43137"/>
                      </a:srgbClr>
                    </a:outerShdw>
                  </a:effectLst>
                  <a:latin typeface="Lucida Sans" pitchFamily="34" charset="0"/>
                  <a:cs typeface="+mn-cs"/>
                </a:rPr>
                <a:t>2 </a:t>
              </a:r>
              <a:r>
                <a:rPr lang="en-GB" sz="1400" dirty="0" err="1">
                  <a:solidFill>
                    <a:srgbClr val="000000"/>
                  </a:solidFill>
                  <a:effectLst>
                    <a:outerShdw blurRad="38100" dist="38100" dir="2700000" algn="tl">
                      <a:srgbClr val="000000">
                        <a:alpha val="43137"/>
                      </a:srgbClr>
                    </a:outerShdw>
                  </a:effectLst>
                  <a:latin typeface="Lucida Sans" pitchFamily="34" charset="0"/>
                  <a:cs typeface="+mn-cs"/>
                </a:rPr>
                <a:t>x</a:t>
              </a:r>
              <a:r>
                <a:rPr lang="en-GB" sz="1400" dirty="0">
                  <a:solidFill>
                    <a:srgbClr val="000000"/>
                  </a:solidFill>
                  <a:effectLst>
                    <a:outerShdw blurRad="38100" dist="38100" dir="2700000" algn="tl">
                      <a:srgbClr val="000000">
                        <a:alpha val="43137"/>
                      </a:srgbClr>
                    </a:outerShdw>
                  </a:effectLst>
                  <a:latin typeface="Lucida Sans" pitchFamily="34" charset="0"/>
                  <a:cs typeface="+mn-cs"/>
                </a:rPr>
                <a:t> 1cm</a:t>
              </a:r>
              <a:r>
                <a:rPr lang="en-GB" sz="1400" baseline="30000" dirty="0">
                  <a:solidFill>
                    <a:srgbClr val="000000"/>
                  </a:solidFill>
                  <a:effectLst>
                    <a:outerShdw blurRad="38100" dist="38100" dir="2700000" algn="tl">
                      <a:srgbClr val="000000">
                        <a:alpha val="43137"/>
                      </a:srgbClr>
                    </a:outerShdw>
                  </a:effectLst>
                  <a:latin typeface="Lucida Sans" pitchFamily="34" charset="0"/>
                  <a:cs typeface="+mn-cs"/>
                </a:rPr>
                <a:t>2</a:t>
              </a:r>
              <a:r>
                <a:rPr lang="en-GB" sz="1400" dirty="0">
                  <a:solidFill>
                    <a:srgbClr val="000000"/>
                  </a:solidFill>
                  <a:effectLst>
                    <a:outerShdw blurRad="38100" dist="38100" dir="2700000" algn="tl">
                      <a:srgbClr val="000000">
                        <a:alpha val="43137"/>
                      </a:srgbClr>
                    </a:outerShdw>
                  </a:effectLst>
                  <a:latin typeface="Lucida Sans" pitchFamily="34" charset="0"/>
                  <a:cs typeface="+mn-cs"/>
                </a:rPr>
                <a:t> </a:t>
              </a:r>
            </a:p>
            <a:p>
              <a:pPr defTabSz="914400" hangingPunct="0">
                <a:lnSpc>
                  <a:spcPct val="93000"/>
                </a:lnSpc>
                <a:buSzPct val="45000"/>
                <a:buFontTx/>
                <a:buNone/>
                <a:tabLst>
                  <a:tab pos="634716" algn="l"/>
                  <a:tab pos="1269431" algn="l"/>
                </a:tabLst>
                <a:defRPr/>
              </a:pPr>
              <a:r>
                <a:rPr lang="en-GB" sz="1400" dirty="0" err="1">
                  <a:solidFill>
                    <a:srgbClr val="000000"/>
                  </a:solidFill>
                  <a:effectLst>
                    <a:outerShdw blurRad="38100" dist="38100" dir="2700000" algn="tl">
                      <a:srgbClr val="000000">
                        <a:alpha val="43137"/>
                      </a:srgbClr>
                    </a:outerShdw>
                  </a:effectLst>
                  <a:latin typeface="Lucida Sans" pitchFamily="34" charset="0"/>
                  <a:cs typeface="+mn-cs"/>
                </a:rPr>
                <a:t>pCVD</a:t>
              </a:r>
              <a:r>
                <a:rPr lang="en-GB" sz="1400" dirty="0">
                  <a:solidFill>
                    <a:srgbClr val="000000"/>
                  </a:solidFill>
                  <a:effectLst>
                    <a:outerShdw blurRad="38100" dist="38100" dir="2700000" algn="tl">
                      <a:srgbClr val="000000">
                        <a:alpha val="43137"/>
                      </a:srgbClr>
                    </a:outerShdw>
                  </a:effectLst>
                  <a:latin typeface="Lucida Sans" pitchFamily="34" charset="0"/>
                  <a:cs typeface="+mn-cs"/>
                </a:rPr>
                <a:t> diamond</a:t>
              </a:r>
            </a:p>
          </p:txBody>
        </p:sp>
        <p:sp>
          <p:nvSpPr>
            <p:cNvPr id="23" name="Rectangle 14"/>
            <p:cNvSpPr>
              <a:spLocks noChangeArrowheads="1"/>
            </p:cNvSpPr>
            <p:nvPr/>
          </p:nvSpPr>
          <p:spPr bwMode="auto">
            <a:xfrm>
              <a:off x="5041704" y="5371107"/>
              <a:ext cx="3752782" cy="728212"/>
            </a:xfrm>
            <a:prstGeom prst="rect">
              <a:avLst/>
            </a:prstGeom>
            <a:noFill/>
            <a:ln w="9525">
              <a:noFill/>
              <a:round/>
              <a:headEnd/>
              <a:tailEnd/>
            </a:ln>
          </p:spPr>
          <p:txBody>
            <a:bodyPr wrap="none" lIns="90000" tIns="46800" rIns="90000" bIns="46800">
              <a:spAutoFit/>
            </a:bodyPr>
            <a:lstStyle/>
            <a:p>
              <a:pPr marL="400050" lvl="1" defTabSz="914400" hangingPunct="0">
                <a:lnSpc>
                  <a:spcPct val="93000"/>
                </a:lnSpc>
                <a:buFontTx/>
                <a:buNone/>
                <a:tabLst>
                  <a:tab pos="633413" algn="l"/>
                  <a:tab pos="1268413" algn="l"/>
                  <a:tab pos="1903413" algn="l"/>
                  <a:tab pos="2538413" algn="l"/>
                </a:tabLst>
              </a:pPr>
              <a:r>
                <a:rPr lang="en-GB" sz="1200">
                  <a:solidFill>
                    <a:srgbClr val="000000"/>
                  </a:solidFill>
                  <a:effectLst>
                    <a:outerShdw blurRad="38100" dist="38100" dir="2700000" algn="tl">
                      <a:srgbClr val="C0C0C0"/>
                    </a:outerShdw>
                  </a:effectLst>
                  <a:latin typeface="Lucida Sans" pitchFamily="34" charset="0"/>
                  <a:ea typeface="ＭＳ Ｐゴシック" pitchFamily="34" charset="-128"/>
                </a:rPr>
                <a:t>Mini Circuits GALI-52 </a:t>
              </a:r>
              <a:br>
                <a:rPr lang="en-GB" sz="1200">
                  <a:solidFill>
                    <a:srgbClr val="000000"/>
                  </a:solidFill>
                  <a:effectLst>
                    <a:outerShdw blurRad="38100" dist="38100" dir="2700000" algn="tl">
                      <a:srgbClr val="C0C0C0"/>
                    </a:outerShdw>
                  </a:effectLst>
                  <a:latin typeface="Lucida Sans" pitchFamily="34" charset="0"/>
                  <a:ea typeface="ＭＳ Ｐゴシック" pitchFamily="34" charset="-128"/>
                </a:rPr>
              </a:br>
              <a:r>
                <a:rPr lang="en-GB" sz="1200">
                  <a:solidFill>
                    <a:srgbClr val="000000"/>
                  </a:solidFill>
                  <a:effectLst>
                    <a:outerShdw blurRad="38100" dist="38100" dir="2700000" algn="tl">
                      <a:srgbClr val="C0C0C0"/>
                    </a:outerShdw>
                  </a:effectLst>
                  <a:latin typeface="Lucida Sans" pitchFamily="34" charset="0"/>
                  <a:ea typeface="ＭＳ Ｐゴシック" pitchFamily="34" charset="-128"/>
                </a:rPr>
                <a:t>1 GHz (20 dB)</a:t>
              </a:r>
              <a:r>
                <a:rPr lang="ar-SA" sz="1200">
                  <a:solidFill>
                    <a:srgbClr val="000000"/>
                  </a:solidFill>
                  <a:effectLst>
                    <a:outerShdw blurRad="38100" dist="38100" dir="2700000" algn="tl">
                      <a:srgbClr val="C0C0C0"/>
                    </a:outerShdw>
                  </a:effectLst>
                  <a:latin typeface="Lucida Sans" pitchFamily="34" charset="0"/>
                  <a:ea typeface="ＭＳ Ｐゴシック" pitchFamily="34" charset="-128"/>
                </a:rPr>
                <a:t>‏</a:t>
              </a:r>
              <a:endParaRPr lang="en-GB" sz="1200">
                <a:solidFill>
                  <a:srgbClr val="000000"/>
                </a:solidFill>
                <a:effectLst>
                  <a:outerShdw blurRad="38100" dist="38100" dir="2700000" algn="tl">
                    <a:srgbClr val="C0C0C0"/>
                  </a:outerShdw>
                </a:effectLst>
                <a:latin typeface="Lucida Sans" pitchFamily="34" charset="0"/>
                <a:ea typeface="ＭＳ Ｐゴシック" pitchFamily="34" charset="-128"/>
              </a:endParaRPr>
            </a:p>
          </p:txBody>
        </p:sp>
      </p:grpSp>
      <p:pic>
        <p:nvPicPr>
          <p:cNvPr id="24" name="Picture 10"/>
          <p:cNvPicPr>
            <a:picLocks noChangeAspect="1" noChangeArrowheads="1"/>
          </p:cNvPicPr>
          <p:nvPr/>
        </p:nvPicPr>
        <p:blipFill>
          <a:blip r:embed="rId4"/>
          <a:srcRect/>
          <a:stretch>
            <a:fillRect/>
          </a:stretch>
        </p:blipFill>
        <p:spPr bwMode="auto">
          <a:xfrm>
            <a:off x="5672110" y="1800212"/>
            <a:ext cx="3165475" cy="212725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5" name="Picture 24" descr="princip.gif"/>
          <p:cNvPicPr>
            <a:picLocks noChangeAspect="1"/>
          </p:cNvPicPr>
          <p:nvPr/>
        </p:nvPicPr>
        <p:blipFill>
          <a:blip r:embed="rId5"/>
          <a:stretch>
            <a:fillRect/>
          </a:stretch>
        </p:blipFill>
        <p:spPr>
          <a:xfrm>
            <a:off x="4605310" y="4535475"/>
            <a:ext cx="4229100" cy="1531937"/>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BCM performance</a:t>
            </a:r>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32</a:t>
            </a:fld>
            <a:endParaRPr lang="en-US"/>
          </a:p>
        </p:txBody>
      </p:sp>
      <p:sp>
        <p:nvSpPr>
          <p:cNvPr id="7" name="Content Placeholder 1"/>
          <p:cNvSpPr>
            <a:spLocks noGrp="1"/>
          </p:cNvSpPr>
          <p:nvPr>
            <p:ph sz="quarter" idx="4294967295"/>
          </p:nvPr>
        </p:nvSpPr>
        <p:spPr>
          <a:xfrm>
            <a:off x="249238" y="1524000"/>
            <a:ext cx="4322762" cy="2020888"/>
          </a:xfrm>
          <a:ln/>
        </p:spPr>
        <p:txBody>
          <a:bodyPr>
            <a:normAutofit lnSpcReduction="10000"/>
          </a:bodyPr>
          <a:lstStyle/>
          <a:p>
            <a:pPr marL="273050" indent="-273050" defTabSz="914400" eaLnBrk="1" hangingPunct="1"/>
            <a:r>
              <a:rPr lang="en-US" sz="2000" dirty="0" smtClean="0"/>
              <a:t>Time difference hit on A side to hit on C side</a:t>
            </a:r>
          </a:p>
          <a:p>
            <a:pPr marL="273050" indent="-273050" defTabSz="914400" eaLnBrk="1" hangingPunct="1"/>
            <a:r>
              <a:rPr lang="en-US" sz="2000" dirty="0" smtClean="0"/>
              <a:t>Most of data reconstructed offline</a:t>
            </a:r>
          </a:p>
          <a:p>
            <a:pPr marL="273050" indent="-273050" defTabSz="914400" eaLnBrk="1" hangingPunct="1"/>
            <a:r>
              <a:rPr lang="en-US" sz="2000" dirty="0" smtClean="0"/>
              <a:t>Sub ns resolution of BCM clearly visible (0.69 ns) without offline timing corrections applied</a:t>
            </a:r>
          </a:p>
          <a:p>
            <a:pPr marL="273050" indent="-273050" defTabSz="914400" eaLnBrk="1" hangingPunct="1">
              <a:buFont typeface="Arial" pitchFamily="34" charset="0"/>
              <a:buNone/>
            </a:pPr>
            <a:endParaRPr lang="en-US" sz="2000" dirty="0" smtClean="0"/>
          </a:p>
          <a:p>
            <a:pPr marL="273050" indent="-273050" defTabSz="914400" eaLnBrk="1" hangingPunct="1">
              <a:buFont typeface="Arial" pitchFamily="34" charset="0"/>
              <a:buNone/>
            </a:pPr>
            <a:endParaRPr lang="en-US" sz="2000" dirty="0" smtClean="0"/>
          </a:p>
        </p:txBody>
      </p:sp>
      <p:sp>
        <p:nvSpPr>
          <p:cNvPr id="8" name="Content Placeholder 2"/>
          <p:cNvSpPr>
            <a:spLocks noGrp="1"/>
          </p:cNvSpPr>
          <p:nvPr>
            <p:ph sz="quarter" idx="4294967295"/>
          </p:nvPr>
        </p:nvSpPr>
        <p:spPr>
          <a:xfrm>
            <a:off x="4648200" y="1524000"/>
            <a:ext cx="4297363" cy="4724400"/>
          </a:xfrm>
          <a:ln/>
        </p:spPr>
        <p:txBody>
          <a:bodyPr/>
          <a:lstStyle/>
          <a:p>
            <a:pPr marL="273050" indent="-273050" defTabSz="914400" eaLnBrk="1" hangingPunct="1"/>
            <a:r>
              <a:rPr lang="en-US" sz="2000" dirty="0" smtClean="0"/>
              <a:t>Beam dump fired by BCM during LHC aperture scan</a:t>
            </a:r>
          </a:p>
          <a:p>
            <a:pPr marL="273050" indent="-273050" defTabSz="914400" eaLnBrk="1" hangingPunct="1"/>
            <a:r>
              <a:rPr lang="en-US" sz="2000" dirty="0" smtClean="0"/>
              <a:t>Ready to protect ATLAS</a:t>
            </a:r>
          </a:p>
        </p:txBody>
      </p:sp>
      <p:pic>
        <p:nvPicPr>
          <p:cNvPr id="9" name="Picture 7" descr="aperture-scan.jpg"/>
          <p:cNvPicPr>
            <a:picLocks noChangeAspect="1"/>
          </p:cNvPicPr>
          <p:nvPr/>
        </p:nvPicPr>
        <p:blipFill>
          <a:blip r:embed="rId2"/>
          <a:srcRect/>
          <a:stretch>
            <a:fillRect/>
          </a:stretch>
        </p:blipFill>
        <p:spPr bwMode="auto">
          <a:xfrm>
            <a:off x="4724400" y="2590800"/>
            <a:ext cx="4370388" cy="1676400"/>
          </a:xfrm>
          <a:prstGeom prst="rect">
            <a:avLst/>
          </a:prstGeom>
          <a:noFill/>
          <a:ln w="9525">
            <a:noFill/>
            <a:miter lim="800000"/>
            <a:headEnd/>
            <a:tailEnd/>
          </a:ln>
        </p:spPr>
      </p:pic>
      <p:cxnSp>
        <p:nvCxnSpPr>
          <p:cNvPr id="10" name="Straight Connector 9"/>
          <p:cNvCxnSpPr/>
          <p:nvPr/>
        </p:nvCxnSpPr>
        <p:spPr>
          <a:xfrm rot="5400000" flipH="1" flipV="1">
            <a:off x="6591300" y="4076700"/>
            <a:ext cx="3886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029200" y="4572000"/>
            <a:ext cx="38862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Rectangle 12"/>
          <p:cNvSpPr>
            <a:spLocks noChangeArrowheads="1"/>
          </p:cNvSpPr>
          <p:nvPr/>
        </p:nvSpPr>
        <p:spPr bwMode="auto">
          <a:xfrm>
            <a:off x="5549900" y="4495800"/>
            <a:ext cx="2984500" cy="369888"/>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1800">
                <a:solidFill>
                  <a:schemeClr val="tx1"/>
                </a:solidFill>
                <a:ea typeface="ＭＳ Ｐゴシック" pitchFamily="34" charset="-128"/>
              </a:rPr>
              <a:t>1177 LHC orbits – ~100 ms</a:t>
            </a:r>
          </a:p>
        </p:txBody>
      </p:sp>
      <p:cxnSp>
        <p:nvCxnSpPr>
          <p:cNvPr id="13" name="Straight Arrow Connector 12"/>
          <p:cNvCxnSpPr/>
          <p:nvPr/>
        </p:nvCxnSpPr>
        <p:spPr>
          <a:xfrm>
            <a:off x="8534400" y="53340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6"/>
          <p:cNvSpPr>
            <a:spLocks noChangeArrowheads="1"/>
          </p:cNvSpPr>
          <p:nvPr/>
        </p:nvSpPr>
        <p:spPr bwMode="auto">
          <a:xfrm>
            <a:off x="4495800" y="5334000"/>
            <a:ext cx="4130675" cy="646113"/>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1800">
                <a:solidFill>
                  <a:schemeClr val="tx1"/>
                </a:solidFill>
                <a:ea typeface="ＭＳ Ｐゴシック" pitchFamily="34" charset="-128"/>
              </a:rPr>
              <a:t>after BA is fired the buffer is recorded </a:t>
            </a:r>
          </a:p>
          <a:p>
            <a:pPr defTabSz="914400">
              <a:lnSpc>
                <a:spcPct val="100000"/>
              </a:lnSpc>
              <a:buClrTx/>
              <a:buSzTx/>
              <a:buFontTx/>
              <a:buNone/>
            </a:pPr>
            <a:r>
              <a:rPr lang="en-US" sz="1800">
                <a:solidFill>
                  <a:schemeClr val="tx1"/>
                </a:solidFill>
                <a:ea typeface="ＭＳ Ｐゴシック" pitchFamily="34" charset="-128"/>
              </a:rPr>
              <a:t>for additional 100 LHC orbits (~10 ms)</a:t>
            </a:r>
          </a:p>
        </p:txBody>
      </p:sp>
      <p:cxnSp>
        <p:nvCxnSpPr>
          <p:cNvPr id="15" name="Straight Arrow Connector 14"/>
          <p:cNvCxnSpPr/>
          <p:nvPr/>
        </p:nvCxnSpPr>
        <p:spPr>
          <a:xfrm flipV="1">
            <a:off x="5181600" y="3124200"/>
            <a:ext cx="32004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9"/>
          <p:cNvSpPr>
            <a:spLocks noChangeArrowheads="1"/>
          </p:cNvSpPr>
          <p:nvPr/>
        </p:nvSpPr>
        <p:spPr bwMode="auto">
          <a:xfrm rot="20699922">
            <a:off x="5770563" y="3206750"/>
            <a:ext cx="2019300" cy="369888"/>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1800">
                <a:solidFill>
                  <a:schemeClr val="tx1"/>
                </a:solidFill>
                <a:ea typeface="ＭＳ Ｐゴシック" pitchFamily="34" charset="-128"/>
              </a:rPr>
              <a:t>increasing activity</a:t>
            </a:r>
          </a:p>
        </p:txBody>
      </p:sp>
      <p:sp>
        <p:nvSpPr>
          <p:cNvPr id="17" name="Rectangle 21"/>
          <p:cNvSpPr>
            <a:spLocks noChangeArrowheads="1"/>
          </p:cNvSpPr>
          <p:nvPr/>
        </p:nvSpPr>
        <p:spPr bwMode="auto">
          <a:xfrm>
            <a:off x="7715272" y="2143116"/>
            <a:ext cx="1223963" cy="369888"/>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1800" dirty="0">
                <a:solidFill>
                  <a:srgbClr val="FF0000"/>
                </a:solidFill>
                <a:ea typeface="ＭＳ Ｐゴシック" pitchFamily="34" charset="-128"/>
              </a:rPr>
              <a:t>BA is fired </a:t>
            </a:r>
          </a:p>
        </p:txBody>
      </p:sp>
      <p:cxnSp>
        <p:nvCxnSpPr>
          <p:cNvPr id="18" name="Shape 17"/>
          <p:cNvCxnSpPr/>
          <p:nvPr/>
        </p:nvCxnSpPr>
        <p:spPr>
          <a:xfrm rot="10800000">
            <a:off x="7927132" y="2502932"/>
            <a:ext cx="607268" cy="392668"/>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9" name="Rectangle 28"/>
          <p:cNvSpPr>
            <a:spLocks noChangeArrowheads="1"/>
          </p:cNvSpPr>
          <p:nvPr/>
        </p:nvSpPr>
        <p:spPr bwMode="auto">
          <a:xfrm rot="16200000">
            <a:off x="8245475" y="5622925"/>
            <a:ext cx="947738" cy="369888"/>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1800">
                <a:solidFill>
                  <a:schemeClr val="tx1"/>
                </a:solidFill>
                <a:ea typeface="ＭＳ Ｐゴシック" pitchFamily="34" charset="-128"/>
              </a:rPr>
              <a:t>~10 ms</a:t>
            </a:r>
          </a:p>
        </p:txBody>
      </p:sp>
      <p:pic>
        <p:nvPicPr>
          <p:cNvPr id="20" name="Picture 5" descr="Hits_vs_Deltat_labels"/>
          <p:cNvPicPr>
            <a:picLocks noChangeAspect="1" noChangeArrowheads="1"/>
          </p:cNvPicPr>
          <p:nvPr/>
        </p:nvPicPr>
        <p:blipFill>
          <a:blip r:embed="rId3"/>
          <a:srcRect l="1428" t="1454" r="8571"/>
          <a:stretch>
            <a:fillRect/>
          </a:stretch>
        </p:blipFill>
        <p:spPr bwMode="auto">
          <a:xfrm>
            <a:off x="228600" y="3581400"/>
            <a:ext cx="4194175" cy="26320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BLM</a:t>
            </a:r>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33</a:t>
            </a:fld>
            <a:endParaRPr lang="en-US"/>
          </a:p>
        </p:txBody>
      </p:sp>
      <p:sp>
        <p:nvSpPr>
          <p:cNvPr id="7" name="Content Placeholder 1"/>
          <p:cNvSpPr>
            <a:spLocks noGrp="1"/>
          </p:cNvSpPr>
          <p:nvPr>
            <p:ph sz="quarter" idx="4294967295"/>
          </p:nvPr>
        </p:nvSpPr>
        <p:spPr>
          <a:xfrm>
            <a:off x="285720" y="1428736"/>
            <a:ext cx="4322762" cy="2158998"/>
          </a:xfrm>
          <a:ln/>
        </p:spPr>
        <p:txBody>
          <a:bodyPr>
            <a:normAutofit fontScale="92500" lnSpcReduction="20000"/>
          </a:bodyPr>
          <a:lstStyle/>
          <a:p>
            <a:pPr marL="273050" indent="-273050" defTabSz="914400" eaLnBrk="1" hangingPunct="1">
              <a:buClr>
                <a:srgbClr val="D34817"/>
              </a:buClr>
              <a:buFont typeface="Arial" pitchFamily="34" charset="0"/>
              <a:buBlip>
                <a:blip r:embed="rId2"/>
              </a:buBlip>
            </a:pPr>
            <a:r>
              <a:rPr lang="en-US" sz="2000" dirty="0" smtClean="0">
                <a:solidFill>
                  <a:srgbClr val="000000"/>
                </a:solidFill>
              </a:rPr>
              <a:t>8x8 mm</a:t>
            </a:r>
            <a:r>
              <a:rPr lang="en-US" sz="2000" baseline="30000" dirty="0" smtClean="0">
                <a:solidFill>
                  <a:srgbClr val="000000"/>
                </a:solidFill>
              </a:rPr>
              <a:t>2</a:t>
            </a:r>
            <a:r>
              <a:rPr lang="en-US" sz="2000" dirty="0" smtClean="0">
                <a:solidFill>
                  <a:srgbClr val="000000"/>
                </a:solidFill>
              </a:rPr>
              <a:t> 0.5 mm </a:t>
            </a:r>
            <a:r>
              <a:rPr lang="en-US" sz="2000" dirty="0" smtClean="0">
                <a:solidFill>
                  <a:srgbClr val="000000"/>
                </a:solidFill>
              </a:rPr>
              <a:t>thick diamond sensors used</a:t>
            </a:r>
          </a:p>
          <a:p>
            <a:pPr marL="273050" indent="-273050" defTabSz="914400" eaLnBrk="1" hangingPunct="1">
              <a:buClr>
                <a:srgbClr val="D34817"/>
              </a:buClr>
              <a:buFont typeface="Arial" pitchFamily="34" charset="0"/>
              <a:buBlip>
                <a:blip r:embed="rId2"/>
              </a:buBlip>
            </a:pPr>
            <a:r>
              <a:rPr lang="en-US" sz="2000" dirty="0" smtClean="0">
                <a:solidFill>
                  <a:srgbClr val="000000"/>
                </a:solidFill>
              </a:rPr>
              <a:t>6 sensors on each side (A and C) installed on ID End Plate</a:t>
            </a:r>
          </a:p>
          <a:p>
            <a:pPr marL="273050" indent="-273050" defTabSz="914400" eaLnBrk="1" hangingPunct="1">
              <a:buClr>
                <a:srgbClr val="D34817"/>
              </a:buClr>
              <a:buFont typeface="Arial" pitchFamily="34" charset="0"/>
              <a:buBlip>
                <a:blip r:embed="rId2"/>
              </a:buBlip>
            </a:pPr>
            <a:r>
              <a:rPr lang="en-US" sz="2000" dirty="0" smtClean="0">
                <a:solidFill>
                  <a:srgbClr val="000000"/>
                </a:solidFill>
              </a:rPr>
              <a:t>Readout adopted from LHC BLM system with minor modifications</a:t>
            </a:r>
          </a:p>
          <a:p>
            <a:pPr marL="273050" indent="-273050" defTabSz="914400" eaLnBrk="1" hangingPunct="1">
              <a:buClr>
                <a:srgbClr val="D34817"/>
              </a:buClr>
              <a:buFont typeface="Arial" pitchFamily="34" charset="0"/>
              <a:buBlip>
                <a:blip r:embed="rId2"/>
              </a:buBlip>
            </a:pPr>
            <a:r>
              <a:rPr lang="en-US" sz="2000" dirty="0" smtClean="0">
                <a:solidFill>
                  <a:srgbClr val="000000"/>
                </a:solidFill>
              </a:rPr>
              <a:t>Redundant system to BCM – safety only</a:t>
            </a:r>
          </a:p>
        </p:txBody>
      </p:sp>
      <p:pic>
        <p:nvPicPr>
          <p:cNvPr id="8" name="Picture 7" descr="atlasBLM.gif"/>
          <p:cNvPicPr>
            <a:picLocks noChangeAspect="1"/>
          </p:cNvPicPr>
          <p:nvPr/>
        </p:nvPicPr>
        <p:blipFill>
          <a:blip r:embed="rId3"/>
          <a:stretch>
            <a:fillRect/>
          </a:stretch>
        </p:blipFill>
        <p:spPr>
          <a:xfrm>
            <a:off x="214282" y="4786322"/>
            <a:ext cx="4162425" cy="1924050"/>
          </a:xfrm>
          <a:prstGeom prst="rect">
            <a:avLst/>
          </a:prstGeom>
          <a:effectLst>
            <a:outerShdw blurRad="63500" sx="102000" sy="102000" algn="ctr" rotWithShape="0">
              <a:prstClr val="black">
                <a:alpha val="40000"/>
              </a:prstClr>
            </a:outerShdw>
          </a:effectLst>
        </p:spPr>
      </p:pic>
      <p:sp>
        <p:nvSpPr>
          <p:cNvPr id="9" name="Rectangle 9"/>
          <p:cNvSpPr>
            <a:spLocks noChangeArrowheads="1"/>
          </p:cNvSpPr>
          <p:nvPr/>
        </p:nvSpPr>
        <p:spPr bwMode="auto">
          <a:xfrm rot="5400000">
            <a:off x="281781" y="6042819"/>
            <a:ext cx="415925" cy="369888"/>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1800">
                <a:solidFill>
                  <a:srgbClr val="000000"/>
                </a:solidFill>
                <a:ea typeface="ＭＳ Ｐゴシック" pitchFamily="34" charset="-128"/>
              </a:rPr>
              <a:t>…</a:t>
            </a:r>
            <a:endParaRPr lang="en-US" sz="1800">
              <a:solidFill>
                <a:schemeClr val="tx1"/>
              </a:solidFill>
              <a:ea typeface="ＭＳ Ｐゴシック" pitchFamily="34" charset="-128"/>
            </a:endParaRPr>
          </a:p>
        </p:txBody>
      </p:sp>
      <p:sp>
        <p:nvSpPr>
          <p:cNvPr id="10" name="Content Placeholder 13"/>
          <p:cNvSpPr>
            <a:spLocks noGrp="1"/>
          </p:cNvSpPr>
          <p:nvPr>
            <p:ph sz="quarter" idx="4294967295"/>
          </p:nvPr>
        </p:nvSpPr>
        <p:spPr>
          <a:xfrm>
            <a:off x="4572000" y="1428736"/>
            <a:ext cx="4297363" cy="3090867"/>
          </a:xfrm>
          <a:ln/>
        </p:spPr>
        <p:txBody>
          <a:bodyPr>
            <a:normAutofit lnSpcReduction="10000"/>
          </a:bodyPr>
          <a:lstStyle/>
          <a:p>
            <a:pPr marL="273050" indent="-273050" defTabSz="914400" eaLnBrk="1" hangingPunct="1">
              <a:spcBef>
                <a:spcPct val="0"/>
              </a:spcBef>
            </a:pPr>
            <a:r>
              <a:rPr lang="en-US" sz="2000" dirty="0" smtClean="0"/>
              <a:t>7 </a:t>
            </a:r>
            <a:r>
              <a:rPr lang="en-US" sz="2000" dirty="0" err="1" smtClean="0"/>
              <a:t>TeV</a:t>
            </a:r>
            <a:r>
              <a:rPr lang="en-US" sz="2000" dirty="0" smtClean="0"/>
              <a:t> p on TAS collimator gives ~1 MIP/BLM module </a:t>
            </a:r>
            <a:r>
              <a:rPr lang="en-US" sz="2000" dirty="0" smtClean="0">
                <a:sym typeface="Wingdings" pitchFamily="2" charset="2"/>
              </a:rPr>
              <a:t> </a:t>
            </a:r>
            <a:r>
              <a:rPr lang="en-US" sz="2000" dirty="0" smtClean="0"/>
              <a:t>~1 </a:t>
            </a:r>
            <a:r>
              <a:rPr lang="en-US" sz="2000" dirty="0" err="1" smtClean="0"/>
              <a:t>fC</a:t>
            </a:r>
            <a:r>
              <a:rPr lang="en-US" sz="2000" dirty="0" smtClean="0"/>
              <a:t> of charge</a:t>
            </a:r>
          </a:p>
          <a:p>
            <a:pPr marL="547688" lvl="1" indent="-273050" defTabSz="914400" eaLnBrk="1" hangingPunct="1">
              <a:spcBef>
                <a:spcPct val="0"/>
              </a:spcBef>
            </a:pPr>
            <a:r>
              <a:rPr lang="en-US" sz="1600" dirty="0" smtClean="0">
                <a:solidFill>
                  <a:srgbClr val="FF0000"/>
                </a:solidFill>
              </a:rPr>
              <a:t>25 </a:t>
            </a:r>
            <a:r>
              <a:rPr lang="en-US" sz="1600" dirty="0" err="1" smtClean="0">
                <a:solidFill>
                  <a:srgbClr val="FF0000"/>
                </a:solidFill>
              </a:rPr>
              <a:t>pA</a:t>
            </a:r>
            <a:r>
              <a:rPr lang="en-US" sz="1600" dirty="0" smtClean="0">
                <a:solidFill>
                  <a:srgbClr val="FF0000"/>
                </a:solidFill>
              </a:rPr>
              <a:t> </a:t>
            </a:r>
            <a:r>
              <a:rPr lang="en-US" sz="1600" dirty="0" smtClean="0"/>
              <a:t>of current “spike” for single occurrence (possible with pilot bunch)</a:t>
            </a:r>
          </a:p>
          <a:p>
            <a:pPr marL="547688" lvl="1" indent="-273050" defTabSz="914400" eaLnBrk="1" hangingPunct="1">
              <a:spcBef>
                <a:spcPct val="0"/>
              </a:spcBef>
            </a:pPr>
            <a:r>
              <a:rPr lang="en-US" sz="1600" dirty="0" smtClean="0">
                <a:solidFill>
                  <a:srgbClr val="FF0000"/>
                </a:solidFill>
              </a:rPr>
              <a:t>40 </a:t>
            </a:r>
            <a:r>
              <a:rPr lang="en-US" sz="1600" dirty="0" err="1" smtClean="0">
                <a:solidFill>
                  <a:srgbClr val="FF0000"/>
                </a:solidFill>
              </a:rPr>
              <a:t>nA</a:t>
            </a:r>
            <a:r>
              <a:rPr lang="en-US" sz="1600" dirty="0" smtClean="0"/>
              <a:t> of current for continuous loss (only when full LHC bunch structure) </a:t>
            </a:r>
          </a:p>
          <a:p>
            <a:pPr marL="273050" indent="-273050" defTabSz="914400" eaLnBrk="1" hangingPunct="1">
              <a:spcBef>
                <a:spcPct val="0"/>
              </a:spcBef>
            </a:pPr>
            <a:r>
              <a:rPr lang="en-US" sz="2000" dirty="0" smtClean="0"/>
              <a:t>Diamond dark currents</a:t>
            </a:r>
          </a:p>
          <a:p>
            <a:pPr marL="547688" lvl="1" indent="-273050" defTabSz="914400" eaLnBrk="1" hangingPunct="1">
              <a:spcBef>
                <a:spcPct val="0"/>
              </a:spcBef>
            </a:pPr>
            <a:r>
              <a:rPr lang="en-US" sz="1600" dirty="0" smtClean="0"/>
              <a:t>In magnetic field, should be O(10 </a:t>
            </a:r>
            <a:r>
              <a:rPr lang="en-US" sz="1600" dirty="0" err="1" smtClean="0"/>
              <a:t>pA</a:t>
            </a:r>
            <a:r>
              <a:rPr lang="en-US" sz="1600" dirty="0" smtClean="0"/>
              <a:t>) </a:t>
            </a:r>
          </a:p>
          <a:p>
            <a:pPr marL="547688" lvl="1" indent="-273050" defTabSz="914400" eaLnBrk="1" hangingPunct="1">
              <a:spcBef>
                <a:spcPct val="0"/>
              </a:spcBef>
            </a:pPr>
            <a:r>
              <a:rPr lang="en-US" sz="1600" dirty="0" smtClean="0"/>
              <a:t>Erratic currents, several </a:t>
            </a:r>
            <a:r>
              <a:rPr lang="en-US" sz="1600" dirty="0" err="1" smtClean="0"/>
              <a:t>nA</a:t>
            </a:r>
            <a:r>
              <a:rPr lang="en-US" sz="1600" dirty="0" smtClean="0"/>
              <a:t> w/o magnetic field</a:t>
            </a:r>
          </a:p>
          <a:p>
            <a:pPr marL="273050" indent="-273050" defTabSz="914400" eaLnBrk="1" hangingPunct="1">
              <a:spcBef>
                <a:spcPct val="0"/>
              </a:spcBef>
            </a:pPr>
            <a:r>
              <a:rPr lang="en-US" sz="2000" dirty="0" smtClean="0"/>
              <a:t>Require 2 </a:t>
            </a:r>
            <a:r>
              <a:rPr lang="en-US" sz="2000" dirty="0" err="1" smtClean="0"/>
              <a:t>ch</a:t>
            </a:r>
            <a:r>
              <a:rPr lang="en-US" sz="2000" dirty="0" smtClean="0"/>
              <a:t>. </a:t>
            </a:r>
            <a:r>
              <a:rPr lang="en-US" sz="2000" dirty="0" smtClean="0"/>
              <a:t>above </a:t>
            </a:r>
            <a:r>
              <a:rPr lang="en-US" sz="2000" dirty="0" smtClean="0"/>
              <a:t>threshold simultaneously</a:t>
            </a:r>
          </a:p>
          <a:p>
            <a:pPr marL="273050" indent="-273050" defTabSz="914400" eaLnBrk="1" hangingPunct="1"/>
            <a:endParaRPr lang="en-US" sz="1600" dirty="0" smtClean="0"/>
          </a:p>
        </p:txBody>
      </p:sp>
      <p:pic>
        <p:nvPicPr>
          <p:cNvPr id="11" name="Picture 4"/>
          <p:cNvPicPr>
            <a:picLocks noChangeAspect="1" noChangeArrowheads="1"/>
          </p:cNvPicPr>
          <p:nvPr/>
        </p:nvPicPr>
        <p:blipFill>
          <a:blip r:embed="rId4" cstate="print"/>
          <a:srcRect/>
          <a:stretch>
            <a:fillRect/>
          </a:stretch>
        </p:blipFill>
        <p:spPr bwMode="auto">
          <a:xfrm>
            <a:off x="2143108" y="3286124"/>
            <a:ext cx="2514600" cy="1420813"/>
          </a:xfrm>
          <a:prstGeom prst="rect">
            <a:avLst/>
          </a:prstGeom>
          <a:noFill/>
          <a:ln w="9525">
            <a:noFill/>
            <a:round/>
            <a:headEnd/>
            <a:tailEnd/>
          </a:ln>
          <a:effectLst>
            <a:outerShdw blurRad="63500" sx="102000" sy="102000" algn="ctr" rotWithShape="0">
              <a:prstClr val="black">
                <a:alpha val="40000"/>
              </a:prstClr>
            </a:outerShdw>
          </a:effectLst>
        </p:spPr>
      </p:pic>
      <p:sp>
        <p:nvSpPr>
          <p:cNvPr id="12" name="Rectangle 16"/>
          <p:cNvSpPr>
            <a:spLocks noChangeArrowheads="1"/>
          </p:cNvSpPr>
          <p:nvPr/>
        </p:nvSpPr>
        <p:spPr bwMode="auto">
          <a:xfrm>
            <a:off x="2559033" y="4167187"/>
            <a:ext cx="498475" cy="261937"/>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1100">
                <a:solidFill>
                  <a:srgbClr val="000000"/>
                </a:solidFill>
                <a:ea typeface="ＭＳ Ｐゴシック" pitchFamily="34" charset="-128"/>
              </a:rPr>
              <a:t>BCM</a:t>
            </a:r>
            <a:endParaRPr lang="en-US" sz="1100">
              <a:solidFill>
                <a:schemeClr val="tx1"/>
              </a:solidFill>
              <a:ea typeface="ＭＳ Ｐゴシック" pitchFamily="34" charset="-128"/>
            </a:endParaRPr>
          </a:p>
        </p:txBody>
      </p:sp>
      <p:sp>
        <p:nvSpPr>
          <p:cNvPr id="13" name="Rectangle 17"/>
          <p:cNvSpPr>
            <a:spLocks noChangeArrowheads="1"/>
          </p:cNvSpPr>
          <p:nvPr/>
        </p:nvSpPr>
        <p:spPr bwMode="auto">
          <a:xfrm>
            <a:off x="2447908" y="4395787"/>
            <a:ext cx="474663" cy="261937"/>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1100" dirty="0">
                <a:solidFill>
                  <a:srgbClr val="000000"/>
                </a:solidFill>
                <a:ea typeface="ＭＳ Ｐゴシック" pitchFamily="34" charset="-128"/>
              </a:rPr>
              <a:t>BLM</a:t>
            </a:r>
            <a:endParaRPr lang="en-US" sz="1100" dirty="0">
              <a:solidFill>
                <a:schemeClr val="tx1"/>
              </a:solidFill>
              <a:ea typeface="ＭＳ Ｐゴシック" pitchFamily="34" charset="-128"/>
            </a:endParaRPr>
          </a:p>
        </p:txBody>
      </p:sp>
      <p:pic>
        <p:nvPicPr>
          <p:cNvPr id="14" name="Picture 13" descr="BLM-pack.gif"/>
          <p:cNvPicPr>
            <a:picLocks noChangeAspect="1"/>
          </p:cNvPicPr>
          <p:nvPr/>
        </p:nvPicPr>
        <p:blipFill>
          <a:blip r:embed="rId5"/>
          <a:stretch>
            <a:fillRect/>
          </a:stretch>
        </p:blipFill>
        <p:spPr>
          <a:xfrm>
            <a:off x="500034" y="3429000"/>
            <a:ext cx="1728302" cy="995370"/>
          </a:xfrm>
          <a:prstGeom prst="rect">
            <a:avLst/>
          </a:prstGeom>
          <a:effectLst>
            <a:outerShdw blurRad="63500" sx="102000" sy="102000" algn="ctr" rotWithShape="0">
              <a:prstClr val="black">
                <a:alpha val="40000"/>
              </a:prstClr>
            </a:outerShdw>
          </a:effectLst>
        </p:spPr>
      </p:pic>
      <p:sp>
        <p:nvSpPr>
          <p:cNvPr id="15" name="Rectangle 14"/>
          <p:cNvSpPr/>
          <p:nvPr/>
        </p:nvSpPr>
        <p:spPr>
          <a:xfrm>
            <a:off x="7275513" y="4511675"/>
            <a:ext cx="771525" cy="307975"/>
          </a:xfrm>
          <a:prstGeom prst="rect">
            <a:avLst/>
          </a:prstGeom>
        </p:spPr>
        <p:txBody>
          <a:bodyPr wrap="none">
            <a:spAutoFit/>
          </a:bodyPr>
          <a:lstStyle/>
          <a:p>
            <a:pPr defTabSz="914400">
              <a:lnSpc>
                <a:spcPct val="100000"/>
              </a:lnSpc>
              <a:buClrTx/>
              <a:buSzTx/>
              <a:buFontTx/>
              <a:buNone/>
            </a:pPr>
            <a:r>
              <a:rPr lang="en-US" sz="1400" b="1">
                <a:solidFill>
                  <a:srgbClr val="000000"/>
                </a:solidFill>
                <a:effectLst>
                  <a:outerShdw blurRad="38100" dist="38100" dir="2700000" algn="tl">
                    <a:srgbClr val="C0C0C0"/>
                  </a:outerShdw>
                </a:effectLst>
                <a:ea typeface="ＭＳ Ｐゴシック" pitchFamily="34" charset="-128"/>
              </a:rPr>
              <a:t>~50 nA</a:t>
            </a:r>
            <a:endParaRPr lang="en-US" sz="1400" b="1">
              <a:solidFill>
                <a:schemeClr val="tx1"/>
              </a:solidFill>
              <a:effectLst>
                <a:outerShdw blurRad="38100" dist="38100" dir="2700000" algn="tl">
                  <a:srgbClr val="C0C0C0"/>
                </a:outerShdw>
              </a:effectLst>
              <a:ea typeface="ＭＳ Ｐゴシック" pitchFamily="34" charset="-128"/>
            </a:endParaRPr>
          </a:p>
        </p:txBody>
      </p:sp>
      <p:sp>
        <p:nvSpPr>
          <p:cNvPr id="16" name="Rectangle 15"/>
          <p:cNvSpPr/>
          <p:nvPr/>
        </p:nvSpPr>
        <p:spPr>
          <a:xfrm rot="16200000">
            <a:off x="5588075" y="4913255"/>
            <a:ext cx="990271" cy="307777"/>
          </a:xfrm>
          <a:prstGeom prst="rect">
            <a:avLst/>
          </a:prstGeom>
        </p:spPr>
        <p:txBody>
          <a:bodyPr wrap="none">
            <a:spAutoFit/>
          </a:bodyPr>
          <a:lstStyle/>
          <a:p>
            <a:pPr defTabSz="914400">
              <a:lnSpc>
                <a:spcPct val="100000"/>
              </a:lnSpc>
              <a:buClrTx/>
              <a:buSzTx/>
              <a:buFontTx/>
              <a:buNone/>
            </a:pPr>
            <a:r>
              <a:rPr lang="en-US" sz="1400" b="1" dirty="0" smtClean="0">
                <a:solidFill>
                  <a:srgbClr val="000000"/>
                </a:solidFill>
                <a:effectLst>
                  <a:outerShdw blurRad="38100" dist="38100" dir="2700000" algn="tl">
                    <a:srgbClr val="C0C0C0"/>
                  </a:outerShdw>
                </a:effectLst>
                <a:ea typeface="ＭＳ Ｐゴシック" pitchFamily="34" charset="-128"/>
              </a:rPr>
              <a:t>CFC counts</a:t>
            </a:r>
            <a:endParaRPr lang="en-US" sz="1400" b="1" dirty="0">
              <a:solidFill>
                <a:schemeClr val="tx1"/>
              </a:solidFill>
              <a:effectLst>
                <a:outerShdw blurRad="38100" dist="38100" dir="2700000" algn="tl">
                  <a:srgbClr val="C0C0C0"/>
                </a:outerShdw>
              </a:effectLst>
              <a:ea typeface="ＭＳ Ｐゴシック" pitchFamily="34" charset="-128"/>
            </a:endParaRPr>
          </a:p>
        </p:txBody>
      </p:sp>
      <p:sp>
        <p:nvSpPr>
          <p:cNvPr id="17" name="Rectangle 16"/>
          <p:cNvSpPr>
            <a:spLocks noChangeArrowheads="1"/>
          </p:cNvSpPr>
          <p:nvPr/>
        </p:nvSpPr>
        <p:spPr bwMode="auto">
          <a:xfrm>
            <a:off x="4643438" y="5029200"/>
            <a:ext cx="1557337" cy="738188"/>
          </a:xfrm>
          <a:prstGeom prst="rect">
            <a:avLst/>
          </a:prstGeom>
          <a:noFill/>
          <a:ln w="9525">
            <a:noFill/>
            <a:miter lim="800000"/>
            <a:headEnd/>
            <a:tailEnd/>
          </a:ln>
          <a:effectLst>
            <a:outerShdw dist="38100" dir="2700000" rotWithShape="0">
              <a:srgbClr val="808080">
                <a:alpha val="42999"/>
              </a:srgbClr>
            </a:outerShdw>
          </a:effectLst>
        </p:spPr>
        <p:txBody>
          <a:bodyPr wrap="square">
            <a:spAutoFit/>
          </a:bodyPr>
          <a:lstStyle/>
          <a:p>
            <a:pPr defTabSz="914400">
              <a:lnSpc>
                <a:spcPct val="100000"/>
              </a:lnSpc>
              <a:buClrTx/>
              <a:buSzTx/>
              <a:buFontTx/>
              <a:buNone/>
              <a:defRPr/>
            </a:pPr>
            <a:r>
              <a:rPr lang="en-US" sz="1400" dirty="0">
                <a:solidFill>
                  <a:schemeClr val="tx1"/>
                </a:solidFill>
                <a:latin typeface="Arial" charset="0"/>
                <a:cs typeface="+mn-cs"/>
              </a:rPr>
              <a:t>several </a:t>
            </a:r>
            <a:r>
              <a:rPr lang="en-US" sz="1400" dirty="0" smtClean="0">
                <a:solidFill>
                  <a:schemeClr val="tx1"/>
                </a:solidFill>
                <a:latin typeface="Arial" charset="0"/>
                <a:cs typeface="+mn-cs"/>
              </a:rPr>
              <a:t>hours</a:t>
            </a:r>
            <a:endParaRPr lang="en-US" sz="1400" dirty="0">
              <a:solidFill>
                <a:schemeClr val="tx1"/>
              </a:solidFill>
              <a:latin typeface="Arial" charset="0"/>
              <a:cs typeface="+mn-cs"/>
            </a:endParaRPr>
          </a:p>
          <a:p>
            <a:pPr defTabSz="914400">
              <a:lnSpc>
                <a:spcPct val="100000"/>
              </a:lnSpc>
              <a:buClrTx/>
              <a:buSzTx/>
              <a:buFontTx/>
              <a:buNone/>
              <a:defRPr/>
            </a:pPr>
            <a:r>
              <a:rPr lang="en-US" sz="1400" dirty="0">
                <a:solidFill>
                  <a:schemeClr val="tx1"/>
                </a:solidFill>
                <a:latin typeface="Arial" charset="0"/>
                <a:cs typeface="+mn-cs"/>
              </a:rPr>
              <a:t>single </a:t>
            </a:r>
            <a:r>
              <a:rPr lang="en-US" sz="1400" dirty="0" smtClean="0">
                <a:solidFill>
                  <a:schemeClr val="tx1"/>
                </a:solidFill>
                <a:latin typeface="Arial" charset="0"/>
                <a:cs typeface="+mn-cs"/>
              </a:rPr>
              <a:t>ch</a:t>
            </a:r>
            <a:r>
              <a:rPr lang="en-US" sz="1400" dirty="0" smtClean="0">
                <a:latin typeface="Arial" charset="0"/>
              </a:rPr>
              <a:t>annel</a:t>
            </a:r>
            <a:endParaRPr lang="en-US" sz="1400" dirty="0">
              <a:solidFill>
                <a:schemeClr val="tx1"/>
              </a:solidFill>
              <a:latin typeface="Arial" charset="0"/>
              <a:cs typeface="+mn-cs"/>
            </a:endParaRPr>
          </a:p>
          <a:p>
            <a:pPr defTabSz="914400">
              <a:lnSpc>
                <a:spcPct val="100000"/>
              </a:lnSpc>
              <a:buClrTx/>
              <a:buSzTx/>
              <a:buFontTx/>
              <a:buNone/>
              <a:defRPr/>
            </a:pPr>
            <a:r>
              <a:rPr lang="en-US" sz="1400" dirty="0" smtClean="0">
                <a:latin typeface="Arial" charset="0"/>
              </a:rPr>
              <a:t>m</a:t>
            </a:r>
            <a:r>
              <a:rPr lang="en-US" sz="1400" dirty="0" smtClean="0">
                <a:solidFill>
                  <a:schemeClr val="tx1"/>
                </a:solidFill>
                <a:latin typeface="Arial" charset="0"/>
                <a:cs typeface="+mn-cs"/>
              </a:rPr>
              <a:t>ax. rates / sec</a:t>
            </a:r>
            <a:endParaRPr lang="en-US" sz="1400" dirty="0">
              <a:solidFill>
                <a:schemeClr val="tx1"/>
              </a:solidFill>
              <a:latin typeface="Arial" charset="0"/>
              <a:cs typeface="+mn-cs"/>
            </a:endParaRPr>
          </a:p>
        </p:txBody>
      </p:sp>
      <p:pic>
        <p:nvPicPr>
          <p:cNvPr id="18" name="Content Placeholder 12" descr="BLMplotLR.jpg"/>
          <p:cNvPicPr>
            <a:picLocks noChangeAspect="1"/>
          </p:cNvPicPr>
          <p:nvPr/>
        </p:nvPicPr>
        <p:blipFill>
          <a:blip r:embed="rId6"/>
          <a:srcRect t="-36478" b="-36478"/>
          <a:stretch>
            <a:fillRect/>
          </a:stretch>
        </p:blipFill>
        <p:spPr bwMode="auto">
          <a:xfrm>
            <a:off x="6143636" y="3643314"/>
            <a:ext cx="2849562" cy="3562350"/>
          </a:xfrm>
          <a:prstGeom prst="rect">
            <a:avLst/>
          </a:prstGeom>
          <a:noFill/>
          <a:ln w="9525">
            <a:noFill/>
            <a:miter lim="800000"/>
            <a:headEnd/>
            <a:tailEnd/>
          </a:ln>
        </p:spPr>
      </p:pic>
      <p:sp>
        <p:nvSpPr>
          <p:cNvPr id="19" name="TextBox 18"/>
          <p:cNvSpPr txBox="1"/>
          <p:nvPr/>
        </p:nvSpPr>
        <p:spPr>
          <a:xfrm>
            <a:off x="7572396" y="4643446"/>
            <a:ext cx="742511" cy="307777"/>
          </a:xfrm>
          <a:prstGeom prst="rect">
            <a:avLst/>
          </a:prstGeom>
          <a:noFill/>
        </p:spPr>
        <p:txBody>
          <a:bodyPr wrap="none" rtlCol="0">
            <a:spAutoFit/>
          </a:bodyPr>
          <a:lstStyle/>
          <a:p>
            <a:r>
              <a:rPr lang="en-US" sz="1400" b="1" dirty="0" smtClean="0"/>
              <a:t>~ 50 </a:t>
            </a:r>
            <a:r>
              <a:rPr lang="en-US" sz="1400" b="1" dirty="0" err="1" smtClean="0"/>
              <a:t>nA</a:t>
            </a:r>
            <a:endParaRPr lang="en-US" sz="1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Recent progress in the diamond world</a:t>
            </a:r>
          </a:p>
          <a:p>
            <a:pPr lvl="1"/>
            <a:r>
              <a:rPr lang="en-US" dirty="0" smtClean="0">
                <a:solidFill>
                  <a:srgbClr val="C00000"/>
                </a:solidFill>
              </a:rPr>
              <a:t>Improved understanding of radiation damage</a:t>
            </a:r>
          </a:p>
          <a:p>
            <a:pPr lvl="1"/>
            <a:r>
              <a:rPr lang="en-US" dirty="0" smtClean="0">
                <a:solidFill>
                  <a:srgbClr val="C00000"/>
                </a:solidFill>
              </a:rPr>
              <a:t>Building of pixel modules in industry</a:t>
            </a:r>
          </a:p>
          <a:p>
            <a:pPr lvl="1"/>
            <a:r>
              <a:rPr lang="en-US" dirty="0" smtClean="0">
                <a:solidFill>
                  <a:srgbClr val="C00000"/>
                </a:solidFill>
              </a:rPr>
              <a:t>New producer with very promising initial performance</a:t>
            </a:r>
          </a:p>
          <a:p>
            <a:pPr lvl="1"/>
            <a:r>
              <a:rPr lang="en-US" dirty="0" smtClean="0">
                <a:solidFill>
                  <a:srgbClr val="C00000"/>
                </a:solidFill>
              </a:rPr>
              <a:t>On schedule for IBL sensor qualification</a:t>
            </a:r>
          </a:p>
          <a:p>
            <a:pPr lvl="1"/>
            <a:r>
              <a:rPr lang="en-US" dirty="0" smtClean="0">
                <a:solidFill>
                  <a:srgbClr val="C00000"/>
                </a:solidFill>
              </a:rPr>
              <a:t>Good performance of diamond sensors in initial ATLAS LHC run</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r>
              <a:rPr lang="en-US" dirty="0" smtClean="0"/>
              <a:t>The Q&amp;A session of IBL</a:t>
            </a:r>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1</a:t>
            </a:r>
            <a:endParaRPr lang="en-US" dirty="0"/>
          </a:p>
        </p:txBody>
      </p:sp>
      <p:sp>
        <p:nvSpPr>
          <p:cNvPr id="3" name="Content Placeholder 2"/>
          <p:cNvSpPr>
            <a:spLocks noGrp="1"/>
          </p:cNvSpPr>
          <p:nvPr>
            <p:ph idx="1"/>
          </p:nvPr>
        </p:nvSpPr>
        <p:spPr>
          <a:xfrm>
            <a:off x="457200" y="1600200"/>
            <a:ext cx="6829444" cy="4525963"/>
          </a:xfrm>
        </p:spPr>
        <p:txBody>
          <a:bodyPr>
            <a:normAutofit fontScale="77500" lnSpcReduction="20000"/>
          </a:bodyPr>
          <a:lstStyle/>
          <a:p>
            <a:r>
              <a:rPr lang="en-US" dirty="0" smtClean="0"/>
              <a:t>What can the sensor active area be (what is the minimal dead area at sensor edges)?</a:t>
            </a:r>
          </a:p>
          <a:p>
            <a:pPr marL="1608138" lvl="3" indent="0">
              <a:buNone/>
            </a:pPr>
            <a:r>
              <a:rPr lang="en-US" dirty="0" smtClean="0"/>
              <a:t>Comment on sensor </a:t>
            </a:r>
            <a:r>
              <a:rPr lang="en-US" dirty="0" err="1" smtClean="0"/>
              <a:t>area:For</a:t>
            </a:r>
            <a:r>
              <a:rPr lang="en-US" dirty="0" smtClean="0"/>
              <a:t> SC modules (3D) the gap is 100um and the edge margin (last bump to physical edge) is 325um, 250um of which is active as a baseline. For 2-chip modules (planar or diamond) the gap is 200um (to allow for higher voltage) and the edge margin is 450um, which is as a baseline all guard ring in the planar case.</a:t>
            </a:r>
          </a:p>
          <a:p>
            <a:pPr marL="350838" indent="0">
              <a:buNone/>
            </a:pPr>
            <a:r>
              <a:rPr lang="en-US" dirty="0" smtClean="0">
                <a:solidFill>
                  <a:schemeClr val="accent3">
                    <a:lumMod val="50000"/>
                  </a:schemeClr>
                </a:solidFill>
              </a:rPr>
              <a:t>We are fine with the 450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a:t>
            </a:r>
            <a:r>
              <a:rPr lang="en-US" dirty="0" smtClean="0">
                <a:solidFill>
                  <a:schemeClr val="accent3">
                    <a:lumMod val="50000"/>
                  </a:schemeClr>
                </a:solidFill>
              </a:rPr>
              <a:t>, but could push the metallization up to 250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a:t>
            </a:r>
            <a:r>
              <a:rPr lang="en-US" dirty="0" smtClean="0">
                <a:solidFill>
                  <a:schemeClr val="accent3">
                    <a:lumMod val="50000"/>
                  </a:schemeClr>
                </a:solidFill>
              </a:rPr>
              <a:t> to the edge, effectively yielding charge collection very close to the edge.</a:t>
            </a:r>
          </a:p>
          <a:p>
            <a:pPr marL="750888" lvl="1" indent="0">
              <a:buNone/>
            </a:pPr>
            <a:r>
              <a:rPr lang="en-US" dirty="0" smtClean="0"/>
              <a:t>Operation proven on </a:t>
            </a:r>
            <a:r>
              <a:rPr lang="en-US" dirty="0" err="1" smtClean="0"/>
              <a:t>scCVD</a:t>
            </a:r>
            <a:r>
              <a:rPr lang="en-US" dirty="0" smtClean="0"/>
              <a:t> pixel module, test-beam data exists, needs dedicated analysis to pin down edge performance</a:t>
            </a:r>
          </a:p>
          <a:p>
            <a:pPr marL="750888" lvl="1" indent="0">
              <a:buNone/>
            </a:pPr>
            <a:r>
              <a:rPr lang="en-US" dirty="0" smtClean="0"/>
              <a:t>ATLAS BLM has 7.5 mm metal on 8mm </a:t>
            </a:r>
            <a:r>
              <a:rPr lang="en-US" dirty="0" err="1" smtClean="0"/>
              <a:t>pCVD</a:t>
            </a:r>
            <a:r>
              <a:rPr lang="en-US" dirty="0" smtClean="0"/>
              <a:t> </a:t>
            </a:r>
          </a:p>
          <a:p>
            <a:pPr marL="350838" indent="0">
              <a:buNone/>
            </a:pPr>
            <a:endParaRPr lang="en-US" dirty="0" smtClean="0"/>
          </a:p>
          <a:p>
            <a:pPr marL="1608138" lvl="3" indent="0">
              <a:buNone/>
            </a:pPr>
            <a:endParaRPr lang="en-US" dirty="0" smtClean="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36</a:t>
            </a:fld>
            <a:endParaRPr lang="en-US"/>
          </a:p>
        </p:txBody>
      </p:sp>
      <p:grpSp>
        <p:nvGrpSpPr>
          <p:cNvPr id="7" name="Group 23"/>
          <p:cNvGrpSpPr>
            <a:grpSpLocks/>
          </p:cNvGrpSpPr>
          <p:nvPr/>
        </p:nvGrpSpPr>
        <p:grpSpPr bwMode="auto">
          <a:xfrm>
            <a:off x="7121525" y="1714488"/>
            <a:ext cx="2022475" cy="1738520"/>
            <a:chOff x="6000762" y="4786515"/>
            <a:chExt cx="2022470" cy="1739169"/>
          </a:xfrm>
        </p:grpSpPr>
        <p:pic>
          <p:nvPicPr>
            <p:cNvPr id="8" name="Picture 4"/>
            <p:cNvPicPr>
              <a:picLocks noChangeAspect="1" noChangeArrowheads="1"/>
            </p:cNvPicPr>
            <p:nvPr/>
          </p:nvPicPr>
          <p:blipFill>
            <a:blip r:embed="rId2"/>
            <a:srcRect/>
            <a:stretch>
              <a:fillRect/>
            </a:stretch>
          </p:blipFill>
          <p:spPr bwMode="auto">
            <a:xfrm>
              <a:off x="6000762" y="4786515"/>
              <a:ext cx="2022470" cy="1618266"/>
            </a:xfrm>
            <a:prstGeom prst="rect">
              <a:avLst/>
            </a:prstGeom>
            <a:noFill/>
            <a:ln w="9525" algn="ctr">
              <a:noFill/>
              <a:miter lim="800000"/>
              <a:headEnd/>
              <a:tailEnd/>
            </a:ln>
          </p:spPr>
        </p:pic>
        <p:sp>
          <p:nvSpPr>
            <p:cNvPr id="9" name="Text Box 5"/>
            <p:cNvSpPr txBox="1">
              <a:spLocks noChangeArrowheads="1"/>
            </p:cNvSpPr>
            <p:nvPr/>
          </p:nvSpPr>
          <p:spPr bwMode="auto">
            <a:xfrm>
              <a:off x="6072200" y="5787020"/>
              <a:ext cx="1928826" cy="738664"/>
            </a:xfrm>
            <a:prstGeom prst="rect">
              <a:avLst/>
            </a:prstGeom>
            <a:noFill/>
            <a:ln w="9525" algn="ctr">
              <a:noFill/>
              <a:miter lim="800000"/>
              <a:headEnd/>
              <a:tailEnd/>
            </a:ln>
          </p:spPr>
          <p:txBody>
            <a:bodyPr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990033"/>
                  </a:solidFill>
                </a:rPr>
                <a:t>Edgeless </a:t>
              </a:r>
            </a:p>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solidFill>
                    <a:srgbClr val="990033"/>
                  </a:solidFill>
                </a:rPr>
                <a:t>scCVD</a:t>
              </a:r>
              <a:r>
                <a:rPr lang="en-GB" sz="1600" b="1" dirty="0">
                  <a:solidFill>
                    <a:srgbClr val="990033"/>
                  </a:solidFill>
                </a:rPr>
                <a:t> module pattern</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2</a:t>
            </a:r>
            <a:endParaRPr lang="en-US" dirty="0"/>
          </a:p>
        </p:txBody>
      </p:sp>
      <p:sp>
        <p:nvSpPr>
          <p:cNvPr id="3" name="Content Placeholder 2"/>
          <p:cNvSpPr>
            <a:spLocks noGrp="1"/>
          </p:cNvSpPr>
          <p:nvPr>
            <p:ph idx="1"/>
          </p:nvPr>
        </p:nvSpPr>
        <p:spPr>
          <a:xfrm>
            <a:off x="457200" y="1600200"/>
            <a:ext cx="4829180" cy="4525963"/>
          </a:xfrm>
        </p:spPr>
        <p:txBody>
          <a:bodyPr>
            <a:normAutofit fontScale="85000" lnSpcReduction="20000"/>
          </a:bodyPr>
          <a:lstStyle/>
          <a:p>
            <a:r>
              <a:rPr lang="en-US" dirty="0" smtClean="0"/>
              <a:t>What is the optimal sensor thickness?</a:t>
            </a:r>
          </a:p>
          <a:p>
            <a:pPr marL="0" indent="0">
              <a:buNone/>
            </a:pPr>
            <a:r>
              <a:rPr lang="en-US" dirty="0" smtClean="0">
                <a:solidFill>
                  <a:schemeClr val="accent3">
                    <a:lumMod val="75000"/>
                  </a:schemeClr>
                </a:solidFill>
              </a:rPr>
              <a:t>Latest accepted sensors exhibit CCD of 275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 at a thickness of 700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 Goal is 300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 at 500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 thickness. With adequate thinning &amp; processing that should be obtainable from the 1.3 mm thick E6 wafer with 310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 measured wafer. Alternative producer also exhibits adequate CCD on thin samples .</a:t>
            </a:r>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37</a:t>
            </a:fld>
            <a:endParaRPr lang="en-US"/>
          </a:p>
        </p:txBody>
      </p:sp>
      <p:pic>
        <p:nvPicPr>
          <p:cNvPr id="7" name="Picture 16"/>
          <p:cNvPicPr>
            <a:picLocks noChangeAspect="1" noChangeArrowheads="1"/>
          </p:cNvPicPr>
          <p:nvPr/>
        </p:nvPicPr>
        <p:blipFill>
          <a:blip r:embed="rId2"/>
          <a:srcRect/>
          <a:stretch>
            <a:fillRect/>
          </a:stretch>
        </p:blipFill>
        <p:spPr bwMode="auto">
          <a:xfrm>
            <a:off x="5929322" y="4071942"/>
            <a:ext cx="2778125" cy="1884362"/>
          </a:xfrm>
          <a:prstGeom prst="rect">
            <a:avLst/>
          </a:prstGeom>
          <a:noFill/>
          <a:ln w="9525" algn="ctr">
            <a:noFill/>
            <a:miter lim="800000"/>
            <a:headEnd/>
            <a:tailEnd/>
          </a:ln>
        </p:spPr>
      </p:pic>
      <p:sp>
        <p:nvSpPr>
          <p:cNvPr id="8" name="Text Box 17"/>
          <p:cNvSpPr txBox="1">
            <a:spLocks noChangeArrowheads="1"/>
          </p:cNvSpPr>
          <p:nvPr/>
        </p:nvSpPr>
        <p:spPr bwMode="auto">
          <a:xfrm>
            <a:off x="6296035" y="5943604"/>
            <a:ext cx="1883914" cy="430887"/>
          </a:xfrm>
          <a:prstGeom prst="rect">
            <a:avLst/>
          </a:prstGeom>
          <a:noFill/>
          <a:ln w="9525" algn="ctr">
            <a:noFill/>
            <a:miter lim="800000"/>
            <a:headEnd/>
            <a:tailEnd/>
          </a:ln>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t>CCD measured on recent</a:t>
            </a:r>
          </a:p>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smtClean="0"/>
              <a:t>1.3 </a:t>
            </a:r>
            <a:r>
              <a:rPr lang="en-GB" sz="1400" b="1" dirty="0"/>
              <a:t>mm thick </a:t>
            </a:r>
            <a:r>
              <a:rPr lang="en-GB" sz="1400" b="1" dirty="0" err="1"/>
              <a:t>pCVD</a:t>
            </a:r>
            <a:r>
              <a:rPr lang="en-GB" sz="1400" b="1" dirty="0"/>
              <a:t> wafer</a:t>
            </a:r>
          </a:p>
        </p:txBody>
      </p:sp>
      <p:pic>
        <p:nvPicPr>
          <p:cNvPr id="37890" name="Picture 2"/>
          <p:cNvPicPr>
            <a:picLocks noChangeAspect="1" noChangeArrowheads="1"/>
          </p:cNvPicPr>
          <p:nvPr/>
        </p:nvPicPr>
        <p:blipFill>
          <a:blip r:embed="rId3"/>
          <a:srcRect t="2002" r="49003"/>
          <a:stretch>
            <a:fillRect/>
          </a:stretch>
        </p:blipFill>
        <p:spPr bwMode="auto">
          <a:xfrm flipV="1">
            <a:off x="5786446" y="1428736"/>
            <a:ext cx="2855269" cy="1285884"/>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a:srcRect l="50477" t="7692"/>
          <a:stretch>
            <a:fillRect/>
          </a:stretch>
        </p:blipFill>
        <p:spPr bwMode="auto">
          <a:xfrm>
            <a:off x="5786446" y="2786058"/>
            <a:ext cx="3000396" cy="131066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3</a:t>
            </a:r>
            <a:endParaRPr lang="en-US" dirty="0"/>
          </a:p>
        </p:txBody>
      </p:sp>
      <p:sp>
        <p:nvSpPr>
          <p:cNvPr id="3" name="Content Placeholder 2"/>
          <p:cNvSpPr>
            <a:spLocks noGrp="1"/>
          </p:cNvSpPr>
          <p:nvPr>
            <p:ph idx="1"/>
          </p:nvPr>
        </p:nvSpPr>
        <p:spPr/>
        <p:txBody>
          <a:bodyPr/>
          <a:lstStyle/>
          <a:p>
            <a:r>
              <a:rPr lang="en-US" dirty="0" smtClean="0"/>
              <a:t>What is the necessary separation between two adjacent modules (in Z) ?</a:t>
            </a:r>
          </a:p>
          <a:p>
            <a:r>
              <a:rPr lang="en-US" sz="2800" dirty="0" smtClean="0">
                <a:solidFill>
                  <a:schemeClr val="accent3">
                    <a:lumMod val="75000"/>
                  </a:schemeClr>
                </a:solidFill>
              </a:rPr>
              <a:t>2x5 </a:t>
            </a:r>
            <a:r>
              <a:rPr lang="en-US" sz="2800" dirty="0" smtClean="0">
                <a:solidFill>
                  <a:schemeClr val="accent3">
                    <a:lumMod val="75000"/>
                  </a:schemeClr>
                </a:solidFill>
                <a:latin typeface="Symbol" pitchFamily="18" charset="2"/>
              </a:rPr>
              <a:t>m</a:t>
            </a:r>
            <a:r>
              <a:rPr lang="en-US" sz="2800" dirty="0" smtClean="0">
                <a:solidFill>
                  <a:schemeClr val="accent3">
                    <a:lumMod val="75000"/>
                  </a:schemeClr>
                </a:solidFill>
              </a:rPr>
              <a:t>m of </a:t>
            </a:r>
            <a:r>
              <a:rPr lang="en-US" sz="2800" dirty="0" err="1" smtClean="0">
                <a:solidFill>
                  <a:schemeClr val="accent3">
                    <a:lumMod val="75000"/>
                  </a:schemeClr>
                </a:solidFill>
              </a:rPr>
              <a:t>Kapton</a:t>
            </a:r>
            <a:r>
              <a:rPr lang="en-US" sz="2800" dirty="0" smtClean="0">
                <a:solidFill>
                  <a:schemeClr val="accent3">
                    <a:lumMod val="75000"/>
                  </a:schemeClr>
                </a:solidFill>
              </a:rPr>
              <a:t> added to the engineering tolerance, cutting precise to 20 </a:t>
            </a:r>
            <a:r>
              <a:rPr lang="en-US" sz="2800" dirty="0" smtClean="0">
                <a:solidFill>
                  <a:schemeClr val="accent3">
                    <a:lumMod val="75000"/>
                  </a:schemeClr>
                </a:solidFill>
                <a:latin typeface="Symbol" pitchFamily="18" charset="2"/>
              </a:rPr>
              <a:t>m</a:t>
            </a:r>
            <a:r>
              <a:rPr lang="en-US" sz="2800" dirty="0" smtClean="0">
                <a:solidFill>
                  <a:schemeClr val="accent3">
                    <a:lumMod val="75000"/>
                  </a:schemeClr>
                </a:solidFill>
              </a:rPr>
              <a:t>m</a:t>
            </a:r>
          </a:p>
          <a:p>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4</a:t>
            </a:r>
            <a:endParaRPr lang="en-US" dirty="0"/>
          </a:p>
        </p:txBody>
      </p:sp>
      <p:sp>
        <p:nvSpPr>
          <p:cNvPr id="3" name="Content Placeholder 2"/>
          <p:cNvSpPr>
            <a:spLocks noGrp="1"/>
          </p:cNvSpPr>
          <p:nvPr>
            <p:ph idx="1"/>
          </p:nvPr>
        </p:nvSpPr>
        <p:spPr>
          <a:xfrm>
            <a:off x="457200" y="1600201"/>
            <a:ext cx="8229600" cy="1971675"/>
          </a:xfrm>
        </p:spPr>
        <p:txBody>
          <a:bodyPr>
            <a:normAutofit fontScale="85000" lnSpcReduction="20000"/>
          </a:bodyPr>
          <a:lstStyle/>
          <a:p>
            <a:r>
              <a:rPr lang="en-US" dirty="0" smtClean="0"/>
              <a:t>What is the expected sensor operation voltage initially and after full irradiation ?</a:t>
            </a:r>
          </a:p>
          <a:p>
            <a:pPr marL="0" indent="0">
              <a:buNone/>
            </a:pPr>
            <a:r>
              <a:rPr lang="en-US" sz="3300" dirty="0" smtClean="0">
                <a:solidFill>
                  <a:schemeClr val="accent3">
                    <a:lumMod val="75000"/>
                  </a:schemeClr>
                </a:solidFill>
              </a:rPr>
              <a:t>1000 V is regarded sufficient and has demonstrated stable operation with diamonds in magnetic field of ATLAS ID – BCM. No change of voltage after full dose.</a:t>
            </a:r>
          </a:p>
          <a:p>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39</a:t>
            </a:fld>
            <a:endParaRPr lang="en-US"/>
          </a:p>
        </p:txBody>
      </p:sp>
      <p:pic>
        <p:nvPicPr>
          <p:cNvPr id="8" name="Picture 15"/>
          <p:cNvPicPr>
            <a:picLocks noChangeAspect="1" noChangeArrowheads="1"/>
          </p:cNvPicPr>
          <p:nvPr/>
        </p:nvPicPr>
        <p:blipFill>
          <a:blip r:embed="rId2"/>
          <a:srcRect/>
          <a:stretch>
            <a:fillRect/>
          </a:stretch>
        </p:blipFill>
        <p:spPr bwMode="auto">
          <a:xfrm>
            <a:off x="5214942" y="3571876"/>
            <a:ext cx="3643338" cy="2697979"/>
          </a:xfrm>
          <a:prstGeom prst="rect">
            <a:avLst/>
          </a:prstGeom>
          <a:noFill/>
          <a:ln w="9525">
            <a:noFill/>
            <a:miter lim="800000"/>
            <a:headEnd/>
            <a:tailEnd/>
          </a:ln>
          <a:effectLst/>
        </p:spPr>
      </p:pic>
      <p:pic>
        <p:nvPicPr>
          <p:cNvPr id="9" name="Picture 5" descr="vdrif"/>
          <p:cNvPicPr>
            <a:picLocks noChangeAspect="1" noChangeArrowheads="1"/>
          </p:cNvPicPr>
          <p:nvPr/>
        </p:nvPicPr>
        <p:blipFill>
          <a:blip r:embed="rId3" cstate="print">
            <a:clrChange>
              <a:clrFrom>
                <a:srgbClr val="FFFFFF"/>
              </a:clrFrom>
              <a:clrTo>
                <a:srgbClr val="FFFFFF">
                  <a:alpha val="0"/>
                </a:srgbClr>
              </a:clrTo>
            </a:clrChange>
          </a:blip>
          <a:srcRect t="18173" r="4959" b="17833"/>
          <a:stretch>
            <a:fillRect/>
          </a:stretch>
        </p:blipFill>
        <p:spPr bwMode="auto">
          <a:xfrm>
            <a:off x="1071538" y="3571876"/>
            <a:ext cx="2771775" cy="264001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Sensor </a:t>
            </a:r>
            <a:r>
              <a:rPr lang="en-US" dirty="0" smtClean="0"/>
              <a:t>types - </a:t>
            </a:r>
            <a:r>
              <a:rPr lang="en-US" dirty="0" err="1" smtClean="0"/>
              <a:t>pCVD</a:t>
            </a:r>
            <a:endParaRPr lang="en-US" dirty="0"/>
          </a:p>
        </p:txBody>
      </p:sp>
      <p:sp>
        <p:nvSpPr>
          <p:cNvPr id="3" name="Content Placeholder 2"/>
          <p:cNvSpPr>
            <a:spLocks noGrp="1"/>
          </p:cNvSpPr>
          <p:nvPr>
            <p:ph idx="1"/>
          </p:nvPr>
        </p:nvSpPr>
        <p:spPr/>
        <p:txBody>
          <a:bodyPr/>
          <a:lstStyle/>
          <a:p>
            <a:pPr>
              <a:buClr>
                <a:srgbClr val="000000"/>
              </a:buClr>
              <a:buSzPct val="100000"/>
              <a:buFont typeface="Times New Roman" pitchFamily="18" charset="0"/>
              <a:buChar char="•"/>
            </a:pPr>
            <a:r>
              <a:rPr lang="en-GB" sz="2000" dirty="0" smtClean="0">
                <a:solidFill>
                  <a:srgbClr val="000099"/>
                </a:solidFill>
              </a:rPr>
              <a:t>Polycrystalline Chemical Vapour Deposition (</a:t>
            </a:r>
            <a:r>
              <a:rPr lang="en-GB" sz="2000" dirty="0" err="1" smtClean="0">
                <a:solidFill>
                  <a:srgbClr val="000099"/>
                </a:solidFill>
              </a:rPr>
              <a:t>pCVD</a:t>
            </a:r>
            <a:r>
              <a:rPr lang="en-GB" sz="2000" dirty="0" smtClean="0">
                <a:solidFill>
                  <a:srgbClr val="000099"/>
                </a:solidFill>
              </a:rPr>
              <a:t>)</a:t>
            </a:r>
          </a:p>
          <a:p>
            <a:pPr lvl="1">
              <a:buClr>
                <a:srgbClr val="000000"/>
              </a:buClr>
              <a:buSzPct val="100000"/>
              <a:buFont typeface="Times New Roman" pitchFamily="18" charset="0"/>
              <a:buChar char="–"/>
            </a:pPr>
            <a:r>
              <a:rPr lang="en-US" sz="1600" dirty="0" smtClean="0">
                <a:solidFill>
                  <a:srgbClr val="000099"/>
                </a:solidFill>
              </a:rPr>
              <a:t>Grown in </a:t>
            </a:r>
            <a:r>
              <a:rPr lang="el-GR" sz="1600" dirty="0" smtClean="0">
                <a:solidFill>
                  <a:srgbClr val="000099"/>
                </a:solidFill>
                <a:cs typeface="Times New Roman" pitchFamily="18" charset="0"/>
              </a:rPr>
              <a:t>μ</a:t>
            </a:r>
            <a:r>
              <a:rPr lang="en-US" sz="1600" dirty="0" smtClean="0">
                <a:solidFill>
                  <a:srgbClr val="000099"/>
                </a:solidFill>
                <a:cs typeface="Times New Roman" pitchFamily="18" charset="0"/>
              </a:rPr>
              <a:t>-wave </a:t>
            </a:r>
            <a:r>
              <a:rPr lang="en-US" sz="1600" dirty="0" smtClean="0">
                <a:solidFill>
                  <a:srgbClr val="000099"/>
                </a:solidFill>
              </a:rPr>
              <a:t>reactors on non-diamond substrate</a:t>
            </a:r>
          </a:p>
          <a:p>
            <a:pPr lvl="1">
              <a:buClr>
                <a:srgbClr val="000000"/>
              </a:buClr>
              <a:buSzPct val="100000"/>
              <a:buFont typeface="Times New Roman" pitchFamily="18" charset="0"/>
              <a:buChar char="–"/>
            </a:pPr>
            <a:r>
              <a:rPr lang="en-US" sz="1600" dirty="0" smtClean="0">
                <a:solidFill>
                  <a:srgbClr val="000099"/>
                </a:solidFill>
              </a:rPr>
              <a:t>Exist in </a:t>
            </a:r>
            <a:r>
              <a:rPr lang="el-GR" sz="1600" dirty="0" smtClean="0">
                <a:solidFill>
                  <a:srgbClr val="000099"/>
                </a:solidFill>
                <a:cs typeface="Times New Roman" pitchFamily="18" charset="0"/>
              </a:rPr>
              <a:t>Φ</a:t>
            </a:r>
            <a:r>
              <a:rPr lang="en-US" sz="1600" dirty="0" smtClean="0">
                <a:solidFill>
                  <a:srgbClr val="000099"/>
                </a:solidFill>
                <a:cs typeface="Times New Roman" pitchFamily="18" charset="0"/>
              </a:rPr>
              <a:t> = </a:t>
            </a:r>
            <a:r>
              <a:rPr lang="en-US" sz="1600" dirty="0" smtClean="0">
                <a:solidFill>
                  <a:srgbClr val="000099"/>
                </a:solidFill>
              </a:rPr>
              <a:t>12 cm wafers, &gt;2 mm thick</a:t>
            </a:r>
          </a:p>
          <a:p>
            <a:pPr lvl="1">
              <a:buClr>
                <a:srgbClr val="000000"/>
              </a:buClr>
              <a:buSzPct val="100000"/>
              <a:buFont typeface="Times New Roman" pitchFamily="18" charset="0"/>
              <a:buChar char="–"/>
            </a:pPr>
            <a:r>
              <a:rPr lang="en-US" sz="1600" dirty="0" smtClean="0">
                <a:solidFill>
                  <a:srgbClr val="000099"/>
                </a:solidFill>
              </a:rPr>
              <a:t>Small grains merging with growth</a:t>
            </a:r>
          </a:p>
          <a:p>
            <a:pPr lvl="1">
              <a:buClr>
                <a:srgbClr val="000000"/>
              </a:buClr>
              <a:buSzPct val="100000"/>
              <a:buFont typeface="Times New Roman" pitchFamily="18" charset="0"/>
              <a:buChar char="–"/>
            </a:pPr>
            <a:r>
              <a:rPr lang="en-US" sz="1600" dirty="0" smtClean="0">
                <a:solidFill>
                  <a:srgbClr val="000099"/>
                </a:solidFill>
              </a:rPr>
              <a:t>Grind off substrate side to improve quality                       </a:t>
            </a:r>
            <a:endParaRPr lang="en-US" sz="1600" dirty="0" smtClean="0">
              <a:solidFill>
                <a:srgbClr val="000099"/>
              </a:solidFill>
            </a:endParaRPr>
          </a:p>
          <a:p>
            <a:pPr lvl="1">
              <a:buClr>
                <a:srgbClr val="000000"/>
              </a:buClr>
              <a:buSzPct val="100000"/>
              <a:buNone/>
            </a:pPr>
            <a:r>
              <a:rPr lang="en-US" sz="1600" dirty="0" smtClean="0">
                <a:solidFill>
                  <a:srgbClr val="000099"/>
                </a:solidFill>
              </a:rPr>
              <a:t> </a:t>
            </a:r>
            <a:r>
              <a:rPr lang="en-US" sz="1600" dirty="0" smtClean="0">
                <a:solidFill>
                  <a:srgbClr val="000099"/>
                </a:solidFill>
              </a:rPr>
              <a:t>      → </a:t>
            </a:r>
            <a:r>
              <a:rPr lang="en-US" sz="1600" dirty="0" smtClean="0">
                <a:solidFill>
                  <a:srgbClr val="000099"/>
                </a:solidFill>
              </a:rPr>
              <a:t>~500-700 </a:t>
            </a:r>
            <a:r>
              <a:rPr lang="el-GR" sz="1600" dirty="0" smtClean="0">
                <a:solidFill>
                  <a:srgbClr val="000099"/>
                </a:solidFill>
                <a:cs typeface="Times New Roman" pitchFamily="18" charset="0"/>
              </a:rPr>
              <a:t>μ</a:t>
            </a:r>
            <a:r>
              <a:rPr lang="en-US" sz="1600" dirty="0" smtClean="0">
                <a:solidFill>
                  <a:srgbClr val="000099"/>
                </a:solidFill>
                <a:cs typeface="Times New Roman" pitchFamily="18" charset="0"/>
              </a:rPr>
              <a:t>m thick detectors</a:t>
            </a:r>
          </a:p>
          <a:p>
            <a:pPr lvl="1">
              <a:buClr>
                <a:srgbClr val="000000"/>
              </a:buClr>
              <a:buSzPct val="100000"/>
              <a:buFont typeface="Times New Roman" pitchFamily="18" charset="0"/>
              <a:buChar char="–"/>
            </a:pPr>
            <a:r>
              <a:rPr lang="en-US" sz="1600" dirty="0" smtClean="0">
                <a:solidFill>
                  <a:srgbClr val="000099"/>
                </a:solidFill>
                <a:cs typeface="Times New Roman" pitchFamily="18" charset="0"/>
              </a:rPr>
              <a:t>Base-line diamond material for pixel sensor</a:t>
            </a:r>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4</a:t>
            </a:fld>
            <a:endParaRPr lang="en-US"/>
          </a:p>
        </p:txBody>
      </p:sp>
      <p:pic>
        <p:nvPicPr>
          <p:cNvPr id="13" name="Picture 14"/>
          <p:cNvPicPr>
            <a:picLocks noChangeAspect="1" noChangeArrowheads="1"/>
          </p:cNvPicPr>
          <p:nvPr/>
        </p:nvPicPr>
        <p:blipFill>
          <a:blip r:embed="rId2"/>
          <a:srcRect/>
          <a:stretch>
            <a:fillRect/>
          </a:stretch>
        </p:blipFill>
        <p:spPr bwMode="auto">
          <a:xfrm>
            <a:off x="6227763" y="4586283"/>
            <a:ext cx="2724150" cy="1684338"/>
          </a:xfrm>
          <a:prstGeom prst="rect">
            <a:avLst/>
          </a:prstGeom>
          <a:noFill/>
          <a:ln w="9525" algn="ctr">
            <a:noFill/>
            <a:miter lim="800000"/>
            <a:headEnd/>
            <a:tailEnd/>
          </a:ln>
          <a:effectLst/>
        </p:spPr>
      </p:pic>
      <p:pic>
        <p:nvPicPr>
          <p:cNvPr id="14" name="Picture 1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84963" y="481008"/>
            <a:ext cx="2459037" cy="2351088"/>
          </a:xfrm>
          <a:prstGeom prst="rect">
            <a:avLst/>
          </a:prstGeom>
          <a:noFill/>
          <a:ln w="9525" algn="ctr">
            <a:noFill/>
            <a:miter lim="800000"/>
            <a:headEnd/>
            <a:tailEnd/>
          </a:ln>
          <a:effectLst/>
        </p:spPr>
      </p:pic>
      <p:pic>
        <p:nvPicPr>
          <p:cNvPr id="15" name="Picture 12"/>
          <p:cNvPicPr>
            <a:picLocks noChangeAspect="1" noChangeArrowheads="1"/>
          </p:cNvPicPr>
          <p:nvPr/>
        </p:nvPicPr>
        <p:blipFill>
          <a:blip r:embed="rId4"/>
          <a:srcRect/>
          <a:stretch>
            <a:fillRect/>
          </a:stretch>
        </p:blipFill>
        <p:spPr bwMode="auto">
          <a:xfrm>
            <a:off x="6732588" y="2857496"/>
            <a:ext cx="2106612" cy="1582737"/>
          </a:xfrm>
          <a:prstGeom prst="rect">
            <a:avLst/>
          </a:prstGeom>
          <a:noFill/>
          <a:ln w="9525" algn="ctr">
            <a:noFill/>
            <a:miter lim="800000"/>
            <a:headEnd/>
            <a:tailEnd/>
          </a:ln>
          <a:effectLst/>
        </p:spPr>
      </p:pic>
      <p:sp>
        <p:nvSpPr>
          <p:cNvPr id="16" name="Text Box 18"/>
          <p:cNvSpPr txBox="1">
            <a:spLocks noChangeArrowheads="1"/>
          </p:cNvSpPr>
          <p:nvPr/>
        </p:nvSpPr>
        <p:spPr bwMode="auto">
          <a:xfrm>
            <a:off x="6732588" y="4154483"/>
            <a:ext cx="2093912" cy="212725"/>
          </a:xfrm>
          <a:prstGeom prst="rect">
            <a:avLst/>
          </a:prstGeom>
          <a:noFill/>
          <a:ln w="9525" algn="ctr">
            <a:noFill/>
            <a:miter lim="800000"/>
            <a:headEnd/>
            <a:tailEnd/>
          </a:ln>
          <a:effectLst/>
        </p:spPr>
        <p:txBody>
          <a:bodyPr wrap="none" lIns="0" tIns="0" rIns="0" bIns="0">
            <a:spAutoFit/>
          </a:bodyPr>
          <a:lstStyle/>
          <a:p>
            <a:pPr algn="l">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chemeClr val="tx1"/>
                </a:solidFill>
              </a:rPr>
              <a:t>Surface view of growth side</a:t>
            </a:r>
            <a:endParaRPr lang="en-GB" sz="1400" b="1">
              <a:solidFill>
                <a:schemeClr val="tx1"/>
              </a:solidFill>
            </a:endParaRPr>
          </a:p>
        </p:txBody>
      </p:sp>
      <p:sp>
        <p:nvSpPr>
          <p:cNvPr id="17" name="Rectangle 19"/>
          <p:cNvSpPr>
            <a:spLocks noChangeArrowheads="1"/>
          </p:cNvSpPr>
          <p:nvPr/>
        </p:nvSpPr>
        <p:spPr bwMode="auto">
          <a:xfrm>
            <a:off x="7740650" y="5665783"/>
            <a:ext cx="977900" cy="274638"/>
          </a:xfrm>
          <a:prstGeom prst="rect">
            <a:avLst/>
          </a:prstGeom>
          <a:noFill/>
          <a:ln w="9525" algn="ctr">
            <a:noFill/>
            <a:miter lim="800000"/>
            <a:headEnd/>
            <a:tailEnd/>
          </a:ln>
          <a:effectLst/>
        </p:spPr>
        <p:txBody>
          <a:bodyPr wrap="none" lIns="0" tIns="0" rIns="0" bIns="0">
            <a:spAutoFit/>
          </a:bodyPr>
          <a:lstStyle/>
          <a:p>
            <a:pPr algn="l">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chemeClr val="bg1"/>
                </a:solidFill>
              </a:rPr>
              <a:t>Side view</a:t>
            </a:r>
            <a:r>
              <a:rPr lang="en-US" b="1">
                <a:solidFill>
                  <a:schemeClr val="tx1"/>
                </a:solidFill>
              </a:rPr>
              <a:t> </a:t>
            </a:r>
            <a:endParaRPr lang="en-GB" b="1">
              <a:solidFill>
                <a:schemeClr val="tx1"/>
              </a:solidFill>
            </a:endParaRPr>
          </a:p>
        </p:txBody>
      </p:sp>
      <p:sp>
        <p:nvSpPr>
          <p:cNvPr id="18" name="Text Box 20"/>
          <p:cNvSpPr txBox="1">
            <a:spLocks noChangeArrowheads="1"/>
          </p:cNvSpPr>
          <p:nvPr/>
        </p:nvSpPr>
        <p:spPr bwMode="auto">
          <a:xfrm>
            <a:off x="6804025" y="6242046"/>
            <a:ext cx="2028825" cy="212725"/>
          </a:xfrm>
          <a:prstGeom prst="rect">
            <a:avLst/>
          </a:prstGeom>
          <a:noFill/>
          <a:ln w="9525" algn="ctr">
            <a:noFill/>
            <a:miter lim="800000"/>
            <a:headEnd/>
            <a:tailEnd/>
          </a:ln>
          <a:effectLst/>
        </p:spPr>
        <p:txBody>
          <a:bodyPr wrap="none" lIns="0" tIns="0" rIns="0" bIns="0">
            <a:spAutoFit/>
          </a:bodyPr>
          <a:lstStyle/>
          <a:p>
            <a:pPr algn="l">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t>Photograph courtesy of E6</a:t>
            </a:r>
            <a:endParaRPr lang="en-GB" sz="1400" b="1"/>
          </a:p>
        </p:txBody>
      </p:sp>
      <p:sp>
        <p:nvSpPr>
          <p:cNvPr id="19" name="Text Box 22"/>
          <p:cNvSpPr txBox="1">
            <a:spLocks noChangeArrowheads="1"/>
          </p:cNvSpPr>
          <p:nvPr/>
        </p:nvSpPr>
        <p:spPr bwMode="auto">
          <a:xfrm>
            <a:off x="7524750" y="4441821"/>
            <a:ext cx="1293813" cy="212725"/>
          </a:xfrm>
          <a:prstGeom prst="rect">
            <a:avLst/>
          </a:prstGeom>
          <a:noFill/>
          <a:ln w="9525" algn="ctr">
            <a:noFill/>
            <a:miter lim="800000"/>
            <a:headEnd/>
            <a:tailEnd/>
          </a:ln>
          <a:effectLst/>
        </p:spPr>
        <p:txBody>
          <a:bodyPr wrap="none" lIns="0" tIns="0" rIns="0" bIns="0">
            <a:spAutoFit/>
          </a:bodyPr>
          <a:lstStyle/>
          <a:p>
            <a:pPr algn="l">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t>Photo HK@OSU</a:t>
            </a:r>
            <a:endParaRPr lang="en-GB" sz="1400" b="1"/>
          </a:p>
        </p:txBody>
      </p:sp>
      <p:pic>
        <p:nvPicPr>
          <p:cNvPr id="20" name="Picture 10"/>
          <p:cNvPicPr>
            <a:picLocks noChangeAspect="1" noChangeArrowheads="1"/>
          </p:cNvPicPr>
          <p:nvPr/>
        </p:nvPicPr>
        <p:blipFill>
          <a:blip r:embed="rId5"/>
          <a:srcRect/>
          <a:stretch>
            <a:fillRect/>
          </a:stretch>
        </p:blipFill>
        <p:spPr bwMode="auto">
          <a:xfrm>
            <a:off x="571472" y="3786190"/>
            <a:ext cx="2735263" cy="2119312"/>
          </a:xfrm>
          <a:prstGeom prst="rect">
            <a:avLst/>
          </a:prstGeom>
          <a:noFill/>
          <a:ln w="9525" algn="ctr">
            <a:noFill/>
            <a:miter lim="800000"/>
            <a:headEnd/>
            <a:tailEnd/>
          </a:ln>
          <a:effectLst/>
        </p:spPr>
      </p:pic>
      <p:pic>
        <p:nvPicPr>
          <p:cNvPr id="21" name="Picture 16"/>
          <p:cNvPicPr>
            <a:picLocks noChangeAspect="1" noChangeArrowheads="1"/>
          </p:cNvPicPr>
          <p:nvPr/>
        </p:nvPicPr>
        <p:blipFill>
          <a:blip r:embed="rId6"/>
          <a:srcRect/>
          <a:stretch>
            <a:fillRect/>
          </a:stretch>
        </p:blipFill>
        <p:spPr bwMode="auto">
          <a:xfrm>
            <a:off x="4387822" y="4506915"/>
            <a:ext cx="1851025" cy="1474787"/>
          </a:xfrm>
          <a:prstGeom prst="rect">
            <a:avLst/>
          </a:prstGeom>
          <a:noFill/>
          <a:ln w="9525" algn="ctr">
            <a:noFill/>
            <a:miter lim="800000"/>
            <a:headEnd/>
            <a:tailEnd/>
          </a:ln>
          <a:effectLst/>
        </p:spPr>
      </p:pic>
      <p:sp>
        <p:nvSpPr>
          <p:cNvPr id="22" name="Text Box 17"/>
          <p:cNvSpPr txBox="1">
            <a:spLocks noChangeArrowheads="1"/>
          </p:cNvSpPr>
          <p:nvPr/>
        </p:nvSpPr>
        <p:spPr bwMode="auto">
          <a:xfrm>
            <a:off x="787372" y="5875340"/>
            <a:ext cx="2051050" cy="274637"/>
          </a:xfrm>
          <a:prstGeom prst="rect">
            <a:avLst/>
          </a:prstGeom>
          <a:noFill/>
          <a:ln w="9525" algn="ctr">
            <a:noFill/>
            <a:miter lim="800000"/>
            <a:headEnd/>
            <a:tailEnd/>
          </a:ln>
          <a:effectLst/>
        </p:spPr>
        <p:txBody>
          <a:bodyPr wrap="none" lIns="0" tIns="0" rIns="0" bIns="0">
            <a:spAutoFit/>
          </a:bodyPr>
          <a:lstStyle/>
          <a:p>
            <a:pPr algn="l">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Test dots on 1 cm grid</a:t>
            </a:r>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5</a:t>
            </a:r>
            <a:endParaRPr lang="en-US" dirty="0"/>
          </a:p>
        </p:txBody>
      </p:sp>
      <p:sp>
        <p:nvSpPr>
          <p:cNvPr id="3" name="Content Placeholder 2"/>
          <p:cNvSpPr>
            <a:spLocks noGrp="1"/>
          </p:cNvSpPr>
          <p:nvPr>
            <p:ph idx="1"/>
          </p:nvPr>
        </p:nvSpPr>
        <p:spPr>
          <a:xfrm>
            <a:off x="457200" y="1600200"/>
            <a:ext cx="5043494" cy="4186253"/>
          </a:xfrm>
        </p:spPr>
        <p:txBody>
          <a:bodyPr>
            <a:normAutofit fontScale="77500" lnSpcReduction="20000"/>
          </a:bodyPr>
          <a:lstStyle/>
          <a:p>
            <a:r>
              <a:rPr lang="en-US" dirty="0" smtClean="0"/>
              <a:t>What is the expected most probable signal before irradiation , after 1x 10</a:t>
            </a:r>
            <a:r>
              <a:rPr lang="en-US" baseline="30000" dirty="0" smtClean="0"/>
              <a:t>15</a:t>
            </a:r>
            <a:r>
              <a:rPr lang="en-US" sz="1600" baseline="30000" dirty="0" smtClean="0"/>
              <a:t> </a:t>
            </a:r>
            <a:r>
              <a:rPr lang="en-US" dirty="0" err="1" smtClean="0"/>
              <a:t>n</a:t>
            </a:r>
            <a:r>
              <a:rPr lang="en-US" baseline="-25000" dirty="0" err="1" smtClean="0"/>
              <a:t>eq</a:t>
            </a:r>
            <a:r>
              <a:rPr lang="en-US" dirty="0" smtClean="0"/>
              <a:t> and after 5x10</a:t>
            </a:r>
            <a:r>
              <a:rPr lang="en-US" baseline="30000" dirty="0" smtClean="0"/>
              <a:t>15</a:t>
            </a:r>
            <a:r>
              <a:rPr lang="en-US" sz="1600" dirty="0" smtClean="0"/>
              <a:t> </a:t>
            </a:r>
            <a:r>
              <a:rPr lang="en-US" dirty="0" err="1" smtClean="0"/>
              <a:t>n</a:t>
            </a:r>
            <a:r>
              <a:rPr lang="en-US" baseline="-25000" dirty="0" err="1" smtClean="0"/>
              <a:t>eq</a:t>
            </a:r>
            <a:r>
              <a:rPr lang="en-US" dirty="0" smtClean="0"/>
              <a:t> ?</a:t>
            </a:r>
          </a:p>
          <a:p>
            <a:endParaRPr lang="en-US" dirty="0" smtClean="0"/>
          </a:p>
          <a:p>
            <a:pPr marL="0" indent="0">
              <a:buNone/>
            </a:pPr>
            <a:r>
              <a:rPr lang="en-US" dirty="0" smtClean="0">
                <a:solidFill>
                  <a:schemeClr val="accent3">
                    <a:lumMod val="75000"/>
                  </a:schemeClr>
                </a:solidFill>
              </a:rPr>
              <a:t>Proton data indicate </a:t>
            </a:r>
            <a:r>
              <a:rPr lang="en-US" i="1" dirty="0" smtClean="0">
                <a:solidFill>
                  <a:schemeClr val="accent3">
                    <a:lumMod val="75000"/>
                  </a:schemeClr>
                </a:solidFill>
              </a:rPr>
              <a:t>k</a:t>
            </a:r>
            <a:r>
              <a:rPr lang="en-US" dirty="0" smtClean="0">
                <a:solidFill>
                  <a:schemeClr val="accent3">
                    <a:lumMod val="75000"/>
                  </a:schemeClr>
                </a:solidFill>
              </a:rPr>
              <a:t> = 0.7x10</a:t>
            </a:r>
            <a:r>
              <a:rPr lang="en-US" baseline="30000" dirty="0" smtClean="0">
                <a:solidFill>
                  <a:schemeClr val="accent3">
                    <a:lumMod val="75000"/>
                  </a:schemeClr>
                </a:solidFill>
              </a:rPr>
              <a:t>-18</a:t>
            </a:r>
            <a:r>
              <a:rPr lang="en-US" dirty="0" smtClean="0">
                <a:solidFill>
                  <a:schemeClr val="accent3">
                    <a:lumMod val="75000"/>
                  </a:schemeClr>
                </a:solidFill>
              </a:rPr>
              <a:t>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m.cm</a:t>
            </a:r>
            <a:r>
              <a:rPr lang="en-US" baseline="30000" dirty="0" smtClean="0">
                <a:solidFill>
                  <a:schemeClr val="accent3">
                    <a:lumMod val="75000"/>
                  </a:schemeClr>
                </a:solidFill>
              </a:rPr>
              <a:t>2</a:t>
            </a:r>
            <a:r>
              <a:rPr lang="en-US" dirty="0" smtClean="0">
                <a:solidFill>
                  <a:schemeClr val="accent3">
                    <a:lumMod val="75000"/>
                  </a:schemeClr>
                </a:solidFill>
              </a:rPr>
              <a:t>)</a:t>
            </a:r>
            <a:r>
              <a:rPr lang="en-US" baseline="30000" dirty="0" smtClean="0">
                <a:solidFill>
                  <a:schemeClr val="accent3">
                    <a:lumMod val="75000"/>
                  </a:schemeClr>
                </a:solidFill>
              </a:rPr>
              <a:t>-1</a:t>
            </a:r>
            <a:r>
              <a:rPr lang="en-US" dirty="0" smtClean="0">
                <a:solidFill>
                  <a:schemeClr val="accent3">
                    <a:lumMod val="75000"/>
                  </a:schemeClr>
                </a:solidFill>
              </a:rPr>
              <a:t>, taking </a:t>
            </a:r>
            <a:r>
              <a:rPr lang="en-US" dirty="0" smtClean="0">
                <a:solidFill>
                  <a:schemeClr val="accent3">
                    <a:lumMod val="75000"/>
                  </a:schemeClr>
                </a:solidFill>
                <a:latin typeface="Symbol" pitchFamily="18" charset="2"/>
              </a:rPr>
              <a:t>k</a:t>
            </a:r>
            <a:r>
              <a:rPr lang="en-US" dirty="0" smtClean="0">
                <a:solidFill>
                  <a:schemeClr val="accent3">
                    <a:lumMod val="75000"/>
                  </a:schemeClr>
                </a:solidFill>
              </a:rPr>
              <a:t>=2/3, CCD</a:t>
            </a:r>
            <a:r>
              <a:rPr lang="en-US" baseline="-25000" dirty="0" smtClean="0">
                <a:solidFill>
                  <a:schemeClr val="accent3">
                    <a:lumMod val="75000"/>
                  </a:schemeClr>
                </a:solidFill>
              </a:rPr>
              <a:t>0</a:t>
            </a:r>
            <a:r>
              <a:rPr lang="en-US" dirty="0" smtClean="0">
                <a:solidFill>
                  <a:schemeClr val="accent3">
                    <a:lumMod val="75000"/>
                  </a:schemeClr>
                </a:solidFill>
              </a:rPr>
              <a:t> = 300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 and mean/MPV =1.2 yields</a:t>
            </a:r>
          </a:p>
          <a:p>
            <a:pPr marL="0" indent="0">
              <a:buNone/>
            </a:pPr>
            <a:r>
              <a:rPr lang="en-US" dirty="0" err="1" smtClean="0">
                <a:solidFill>
                  <a:schemeClr val="accent3">
                    <a:lumMod val="75000"/>
                  </a:schemeClr>
                </a:solidFill>
              </a:rPr>
              <a:t>MPV</a:t>
            </a:r>
            <a:r>
              <a:rPr lang="en-US" baseline="-25000" dirty="0" err="1" smtClean="0">
                <a:solidFill>
                  <a:schemeClr val="accent3">
                    <a:lumMod val="75000"/>
                  </a:schemeClr>
                </a:solidFill>
              </a:rPr>
              <a:t>initial</a:t>
            </a:r>
            <a:r>
              <a:rPr lang="en-US" dirty="0" smtClean="0">
                <a:solidFill>
                  <a:schemeClr val="accent3">
                    <a:lumMod val="75000"/>
                  </a:schemeClr>
                </a:solidFill>
              </a:rPr>
              <a:t> ~ 9000 e (CCD = 300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a:t>
            </a:r>
          </a:p>
          <a:p>
            <a:pPr marL="0" indent="0">
              <a:buNone/>
            </a:pPr>
            <a:r>
              <a:rPr lang="en-US" dirty="0" smtClean="0">
                <a:solidFill>
                  <a:schemeClr val="accent3">
                    <a:lumMod val="75000"/>
                  </a:schemeClr>
                </a:solidFill>
              </a:rPr>
              <a:t>MPV(1e15) ~ 7000 e (CCD = 230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a:t>
            </a:r>
          </a:p>
          <a:p>
            <a:pPr marL="0" indent="0">
              <a:buNone/>
            </a:pPr>
            <a:r>
              <a:rPr lang="en-US" dirty="0" smtClean="0">
                <a:solidFill>
                  <a:schemeClr val="accent3">
                    <a:lumMod val="75000"/>
                  </a:schemeClr>
                </a:solidFill>
              </a:rPr>
              <a:t>MPV(5e15) ~ 3600 e (CCD = 120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a:t>
            </a:r>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40</a:t>
            </a:fld>
            <a:endParaRPr lang="en-US"/>
          </a:p>
        </p:txBody>
      </p:sp>
      <p:pic>
        <p:nvPicPr>
          <p:cNvPr id="38914" name="Picture 2"/>
          <p:cNvPicPr>
            <a:picLocks noChangeAspect="1" noChangeArrowheads="1"/>
          </p:cNvPicPr>
          <p:nvPr/>
        </p:nvPicPr>
        <p:blipFill>
          <a:blip r:embed="rId3"/>
          <a:srcRect/>
          <a:stretch>
            <a:fillRect/>
          </a:stretch>
        </p:blipFill>
        <p:spPr bwMode="auto">
          <a:xfrm>
            <a:off x="5667754" y="3857628"/>
            <a:ext cx="3476246" cy="2357454"/>
          </a:xfrm>
          <a:prstGeom prst="rect">
            <a:avLst/>
          </a:prstGeom>
          <a:noFill/>
          <a:ln w="9525">
            <a:noFill/>
            <a:miter lim="800000"/>
            <a:headEnd/>
            <a:tailEnd/>
          </a:ln>
          <a:effectLst/>
        </p:spPr>
      </p:pic>
      <p:graphicFrame>
        <p:nvGraphicFramePr>
          <p:cNvPr id="38915" name="Object 2"/>
          <p:cNvGraphicFramePr>
            <a:graphicFrameLocks noChangeAspect="1"/>
          </p:cNvGraphicFramePr>
          <p:nvPr/>
        </p:nvGraphicFramePr>
        <p:xfrm>
          <a:off x="5715008" y="2071678"/>
          <a:ext cx="2808288" cy="877887"/>
        </p:xfrm>
        <a:graphic>
          <a:graphicData uri="http://schemas.openxmlformats.org/presentationml/2006/ole">
            <p:oleObj spid="_x0000_s38915" name="Equation" r:id="rId4" imgW="1384200" imgH="431640" progId="Equation.3">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6</a:t>
            </a:r>
            <a:endParaRPr lang="en-US" dirty="0"/>
          </a:p>
        </p:txBody>
      </p:sp>
      <p:sp>
        <p:nvSpPr>
          <p:cNvPr id="3" name="Content Placeholder 2"/>
          <p:cNvSpPr>
            <a:spLocks noGrp="1"/>
          </p:cNvSpPr>
          <p:nvPr>
            <p:ph idx="1"/>
          </p:nvPr>
        </p:nvSpPr>
        <p:spPr>
          <a:xfrm>
            <a:off x="457200" y="1600200"/>
            <a:ext cx="4757742" cy="4114815"/>
          </a:xfrm>
        </p:spPr>
        <p:txBody>
          <a:bodyPr>
            <a:normAutofit fontScale="92500"/>
          </a:bodyPr>
          <a:lstStyle/>
          <a:p>
            <a:r>
              <a:rPr lang="en-US" dirty="0" smtClean="0"/>
              <a:t>What is the ENC noise (with FEI3) ?</a:t>
            </a:r>
          </a:p>
          <a:p>
            <a:pPr marL="358775" indent="-358775"/>
            <a:r>
              <a:rPr lang="en-US" dirty="0" smtClean="0">
                <a:solidFill>
                  <a:schemeClr val="accent3">
                    <a:lumMod val="75000"/>
                  </a:schemeClr>
                </a:solidFill>
              </a:rPr>
              <a:t>Measured 137 e with non-irradiated module with </a:t>
            </a:r>
            <a:r>
              <a:rPr lang="en-US" i="1" dirty="0" smtClean="0">
                <a:solidFill>
                  <a:schemeClr val="accent3">
                    <a:lumMod val="75000"/>
                  </a:schemeClr>
                </a:solidFill>
              </a:rPr>
              <a:t>standard</a:t>
            </a:r>
            <a:r>
              <a:rPr lang="en-US" dirty="0" smtClean="0">
                <a:solidFill>
                  <a:schemeClr val="accent3">
                    <a:lumMod val="75000"/>
                  </a:schemeClr>
                </a:solidFill>
              </a:rPr>
              <a:t> pixel settings</a:t>
            </a:r>
          </a:p>
          <a:p>
            <a:pPr marL="358775" indent="-358775"/>
            <a:r>
              <a:rPr lang="en-US" dirty="0" smtClean="0">
                <a:solidFill>
                  <a:schemeClr val="accent3">
                    <a:lumMod val="75000"/>
                  </a:schemeClr>
                </a:solidFill>
              </a:rPr>
              <a:t>No change due to diamond expected after irradiation (no additional </a:t>
            </a:r>
            <a:r>
              <a:rPr lang="en-US" i="1" dirty="0" smtClean="0">
                <a:solidFill>
                  <a:schemeClr val="accent3">
                    <a:lumMod val="75000"/>
                  </a:schemeClr>
                </a:solidFill>
              </a:rPr>
              <a:t>I</a:t>
            </a:r>
            <a:r>
              <a:rPr lang="en-US" dirty="0" smtClean="0">
                <a:solidFill>
                  <a:schemeClr val="accent3">
                    <a:lumMod val="75000"/>
                  </a:schemeClr>
                </a:solidFill>
              </a:rPr>
              <a:t> or </a:t>
            </a:r>
            <a:r>
              <a:rPr lang="en-US" i="1" dirty="0" smtClean="0">
                <a:solidFill>
                  <a:schemeClr val="accent3">
                    <a:lumMod val="75000"/>
                  </a:schemeClr>
                </a:solidFill>
              </a:rPr>
              <a:t>C</a:t>
            </a:r>
            <a:r>
              <a:rPr lang="en-US" dirty="0" smtClean="0">
                <a:solidFill>
                  <a:schemeClr val="accent3">
                    <a:lumMod val="75000"/>
                  </a:schemeClr>
                </a:solidFill>
              </a:rPr>
              <a:t>)</a:t>
            </a:r>
            <a:endParaRPr lang="en-US" i="1" dirty="0" smtClean="0">
              <a:solidFill>
                <a:schemeClr val="accent3">
                  <a:lumMod val="75000"/>
                </a:schemeClr>
              </a:solidFill>
            </a:endParaRPr>
          </a:p>
          <a:p>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41</a:t>
            </a:fld>
            <a:endParaRPr lang="en-US"/>
          </a:p>
        </p:txBody>
      </p:sp>
      <p:pic>
        <p:nvPicPr>
          <p:cNvPr id="8" name="Picture 9"/>
          <p:cNvPicPr>
            <a:picLocks noChangeAspect="1" noChangeArrowheads="1"/>
          </p:cNvPicPr>
          <p:nvPr/>
        </p:nvPicPr>
        <p:blipFill>
          <a:blip r:embed="rId2"/>
          <a:srcRect/>
          <a:stretch>
            <a:fillRect/>
          </a:stretch>
        </p:blipFill>
        <p:spPr bwMode="auto">
          <a:xfrm>
            <a:off x="6548347" y="3500438"/>
            <a:ext cx="2595653" cy="3071834"/>
          </a:xfrm>
          <a:prstGeom prst="rect">
            <a:avLst/>
          </a:prstGeom>
          <a:noFill/>
          <a:ln w="9525" algn="ctr">
            <a:noFill/>
            <a:miter lim="800000"/>
            <a:headEnd/>
            <a:tailEnd/>
          </a:ln>
        </p:spPr>
      </p:pic>
      <p:sp>
        <p:nvSpPr>
          <p:cNvPr id="9" name="Text Box 11"/>
          <p:cNvSpPr txBox="1">
            <a:spLocks noChangeArrowheads="1"/>
          </p:cNvSpPr>
          <p:nvPr/>
        </p:nvSpPr>
        <p:spPr bwMode="auto">
          <a:xfrm rot="16200000">
            <a:off x="5937262" y="5207010"/>
            <a:ext cx="911225" cy="212725"/>
          </a:xfrm>
          <a:prstGeom prst="rect">
            <a:avLst/>
          </a:prstGeom>
          <a:noFill/>
          <a:ln w="9525" algn="ctr">
            <a:noFill/>
            <a:miter lim="800000"/>
            <a:headEnd/>
            <a:tailEnd/>
          </a:ln>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chemeClr val="tx1"/>
                </a:solidFill>
              </a:rPr>
              <a:t>Full module</a:t>
            </a:r>
            <a:endParaRPr lang="en-GB" sz="1400" b="1" dirty="0">
              <a:solidFill>
                <a:schemeClr val="tx1"/>
              </a:solidFill>
            </a:endParaRPr>
          </a:p>
        </p:txBody>
      </p:sp>
      <p:sp>
        <p:nvSpPr>
          <p:cNvPr id="11" name="Text Box 15"/>
          <p:cNvSpPr txBox="1">
            <a:spLocks noChangeArrowheads="1"/>
          </p:cNvSpPr>
          <p:nvPr/>
        </p:nvSpPr>
        <p:spPr bwMode="auto">
          <a:xfrm>
            <a:off x="7643834" y="5214950"/>
            <a:ext cx="856004" cy="184666"/>
          </a:xfrm>
          <a:prstGeom prst="rect">
            <a:avLst/>
          </a:prstGeom>
          <a:noFill/>
          <a:ln w="9525" algn="ctr">
            <a:noFill/>
            <a:miter lim="800000"/>
            <a:headEnd/>
            <a:tailEnd/>
          </a:ln>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a:solidFill>
                  <a:schemeClr val="tx1"/>
                </a:solidFill>
              </a:rPr>
              <a:t>Noise = 137 e</a:t>
            </a:r>
            <a:endParaRPr lang="en-GB" sz="1200" b="1" dirty="0">
              <a:solidFill>
                <a:schemeClr val="tx1"/>
              </a:solidFill>
            </a:endParaRPr>
          </a:p>
        </p:txBody>
      </p:sp>
      <p:pic>
        <p:nvPicPr>
          <p:cNvPr id="16" name="Picture 7"/>
          <p:cNvPicPr>
            <a:picLocks noChangeAspect="1" noChangeArrowheads="1"/>
          </p:cNvPicPr>
          <p:nvPr/>
        </p:nvPicPr>
        <p:blipFill>
          <a:blip r:embed="rId3"/>
          <a:srcRect/>
          <a:stretch>
            <a:fillRect/>
          </a:stretch>
        </p:blipFill>
        <p:spPr bwMode="auto">
          <a:xfrm>
            <a:off x="5476401" y="1643050"/>
            <a:ext cx="3667600" cy="1714512"/>
          </a:xfrm>
          <a:prstGeom prst="rect">
            <a:avLst/>
          </a:prstGeom>
          <a:noFill/>
          <a:ln w="9525" algn="ctr">
            <a:noFill/>
            <a:miter lim="800000"/>
            <a:headEnd/>
            <a:tailEnd/>
          </a:ln>
        </p:spPr>
      </p:pic>
      <p:sp>
        <p:nvSpPr>
          <p:cNvPr id="17" name="Text Box 8"/>
          <p:cNvSpPr txBox="1">
            <a:spLocks noChangeArrowheads="1"/>
          </p:cNvSpPr>
          <p:nvPr/>
        </p:nvSpPr>
        <p:spPr bwMode="auto">
          <a:xfrm>
            <a:off x="6680524" y="1714488"/>
            <a:ext cx="2449189" cy="215444"/>
          </a:xfrm>
          <a:prstGeom prst="rect">
            <a:avLst/>
          </a:prstGeom>
          <a:noFill/>
          <a:ln w="9525" algn="ctr">
            <a:noFill/>
            <a:miter lim="800000"/>
            <a:headEnd/>
            <a:tailEnd/>
          </a:ln>
        </p:spPr>
        <p:txBody>
          <a:bodyPr wrap="squar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chemeClr val="tx1"/>
                </a:solidFill>
              </a:rPr>
              <a:t>Complete module under test</a:t>
            </a:r>
            <a:endParaRPr lang="en-GB" sz="1400" b="1"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7</a:t>
            </a:r>
            <a:endParaRPr lang="en-US" dirty="0"/>
          </a:p>
        </p:txBody>
      </p:sp>
      <p:sp>
        <p:nvSpPr>
          <p:cNvPr id="3" name="Content Placeholder 2"/>
          <p:cNvSpPr>
            <a:spLocks noGrp="1"/>
          </p:cNvSpPr>
          <p:nvPr>
            <p:ph idx="1"/>
          </p:nvPr>
        </p:nvSpPr>
        <p:spPr>
          <a:xfrm>
            <a:off x="457200" y="1600200"/>
            <a:ext cx="5757874" cy="4525963"/>
          </a:xfrm>
        </p:spPr>
        <p:txBody>
          <a:bodyPr>
            <a:normAutofit lnSpcReduction="10000"/>
          </a:bodyPr>
          <a:lstStyle/>
          <a:p>
            <a:r>
              <a:rPr lang="en-US" dirty="0" smtClean="0"/>
              <a:t>What is the measured minimal obtained threshold (and overdrive) at which FE power with FEI3</a:t>
            </a:r>
          </a:p>
          <a:p>
            <a:pPr marL="358775" indent="-358775"/>
            <a:r>
              <a:rPr lang="en-US" dirty="0" smtClean="0">
                <a:solidFill>
                  <a:schemeClr val="accent3">
                    <a:lumMod val="75000"/>
                  </a:schemeClr>
                </a:solidFill>
              </a:rPr>
              <a:t>Threshold &lt; 1500 e demonstrated on full pixel module (16 chips)</a:t>
            </a:r>
          </a:p>
          <a:p>
            <a:pPr marL="358775" indent="-358775"/>
            <a:r>
              <a:rPr lang="en-US" dirty="0" smtClean="0">
                <a:solidFill>
                  <a:schemeClr val="accent3">
                    <a:lumMod val="75000"/>
                  </a:schemeClr>
                </a:solidFill>
              </a:rPr>
              <a:t>Overdrive ~800 e</a:t>
            </a:r>
          </a:p>
          <a:p>
            <a:pPr marL="358775" indent="-358775"/>
            <a:r>
              <a:rPr lang="en-US" dirty="0" smtClean="0">
                <a:solidFill>
                  <a:schemeClr val="accent3">
                    <a:lumMod val="75000"/>
                  </a:schemeClr>
                </a:solidFill>
              </a:rPr>
              <a:t>Nominal pixel chip settings</a:t>
            </a:r>
          </a:p>
          <a:p>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42</a:t>
            </a:fld>
            <a:endParaRPr lang="en-US"/>
          </a:p>
        </p:txBody>
      </p:sp>
      <p:pic>
        <p:nvPicPr>
          <p:cNvPr id="7" name="Picture 8"/>
          <p:cNvPicPr>
            <a:picLocks noChangeAspect="1" noChangeArrowheads="1"/>
          </p:cNvPicPr>
          <p:nvPr/>
        </p:nvPicPr>
        <p:blipFill>
          <a:blip r:embed="rId2"/>
          <a:srcRect/>
          <a:stretch>
            <a:fillRect/>
          </a:stretch>
        </p:blipFill>
        <p:spPr bwMode="auto">
          <a:xfrm>
            <a:off x="6278555" y="2928934"/>
            <a:ext cx="2865445" cy="3337102"/>
          </a:xfrm>
          <a:prstGeom prst="rect">
            <a:avLst/>
          </a:prstGeom>
          <a:noFill/>
          <a:ln w="9525" algn="ctr">
            <a:noFill/>
            <a:miter lim="800000"/>
            <a:headEnd/>
            <a:tailEnd/>
          </a:ln>
        </p:spPr>
      </p:pic>
      <p:sp>
        <p:nvSpPr>
          <p:cNvPr id="8" name="Text Box 14"/>
          <p:cNvSpPr txBox="1">
            <a:spLocks noChangeArrowheads="1"/>
          </p:cNvSpPr>
          <p:nvPr/>
        </p:nvSpPr>
        <p:spPr bwMode="auto">
          <a:xfrm>
            <a:off x="7858148" y="4786322"/>
            <a:ext cx="928694" cy="215444"/>
          </a:xfrm>
          <a:prstGeom prst="rect">
            <a:avLst/>
          </a:prstGeom>
          <a:noFill/>
          <a:ln w="9525" algn="ctr">
            <a:noFill/>
            <a:miter lim="800000"/>
            <a:headEnd/>
            <a:tailEnd/>
          </a:ln>
        </p:spPr>
        <p:txBody>
          <a:bodyPr wrap="squar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err="1">
                <a:solidFill>
                  <a:schemeClr val="tx1"/>
                </a:solidFill>
              </a:rPr>
              <a:t>Thr</a:t>
            </a:r>
            <a:r>
              <a:rPr lang="en-US" sz="1400" b="1" dirty="0">
                <a:solidFill>
                  <a:schemeClr val="tx1"/>
                </a:solidFill>
              </a:rPr>
              <a:t> = 1450 e</a:t>
            </a:r>
            <a:endParaRPr lang="en-GB" sz="1400" b="1"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8</a:t>
            </a:r>
            <a:endParaRPr lang="en-US" dirty="0"/>
          </a:p>
        </p:txBody>
      </p:sp>
      <p:sp>
        <p:nvSpPr>
          <p:cNvPr id="3" name="Content Placeholder 2"/>
          <p:cNvSpPr>
            <a:spLocks noGrp="1"/>
          </p:cNvSpPr>
          <p:nvPr>
            <p:ph idx="1"/>
          </p:nvPr>
        </p:nvSpPr>
        <p:spPr>
          <a:xfrm>
            <a:off x="457200" y="1600200"/>
            <a:ext cx="8229600" cy="3186122"/>
          </a:xfrm>
        </p:spPr>
        <p:txBody>
          <a:bodyPr>
            <a:normAutofit fontScale="77500" lnSpcReduction="20000"/>
          </a:bodyPr>
          <a:lstStyle/>
          <a:p>
            <a:r>
              <a:rPr lang="en-US" dirty="0" smtClean="0"/>
              <a:t>What is the measured spatial resolution for perpendicular tracks (after irradiation) ?</a:t>
            </a:r>
          </a:p>
          <a:p>
            <a:r>
              <a:rPr lang="en-US" dirty="0" smtClean="0">
                <a:solidFill>
                  <a:schemeClr val="accent3">
                    <a:lumMod val="75000"/>
                  </a:schemeClr>
                </a:solidFill>
              </a:rPr>
              <a:t>At least digital 50</a:t>
            </a:r>
            <a:r>
              <a:rPr lang="en-US" dirty="0" smtClean="0">
                <a:solidFill>
                  <a:schemeClr val="accent3">
                    <a:lumMod val="75000"/>
                  </a:schemeClr>
                </a:solidFill>
                <a:latin typeface="Symbol" pitchFamily="18" charset="2"/>
              </a:rPr>
              <a:t> m</a:t>
            </a:r>
            <a:r>
              <a:rPr lang="en-US" dirty="0" smtClean="0">
                <a:solidFill>
                  <a:schemeClr val="accent3">
                    <a:lumMod val="75000"/>
                  </a:schemeClr>
                </a:solidFill>
              </a:rPr>
              <a:t>m/</a:t>
            </a:r>
            <a:r>
              <a:rPr lang="en-US" dirty="0" err="1" smtClean="0">
                <a:solidFill>
                  <a:schemeClr val="accent3">
                    <a:lumMod val="75000"/>
                  </a:schemeClr>
                </a:solidFill>
              </a:rPr>
              <a:t>sqrt</a:t>
            </a:r>
            <a:r>
              <a:rPr lang="en-US" dirty="0" smtClean="0">
                <a:solidFill>
                  <a:schemeClr val="accent3">
                    <a:lumMod val="75000"/>
                  </a:schemeClr>
                </a:solidFill>
              </a:rPr>
              <a:t>(12), as demonstrated in test-beam of full pixel module (18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 yields 14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 when unfolding telescope)</a:t>
            </a:r>
          </a:p>
          <a:p>
            <a:r>
              <a:rPr lang="en-US" dirty="0" smtClean="0">
                <a:solidFill>
                  <a:schemeClr val="accent3">
                    <a:lumMod val="75000"/>
                  </a:schemeClr>
                </a:solidFill>
              </a:rPr>
              <a:t>TOT - </a:t>
            </a:r>
            <a:r>
              <a:rPr lang="el-GR" dirty="0" smtClean="0">
                <a:solidFill>
                  <a:schemeClr val="accent3">
                    <a:lumMod val="75000"/>
                  </a:schemeClr>
                </a:solidFill>
              </a:rPr>
              <a:t>η</a:t>
            </a:r>
            <a:r>
              <a:rPr lang="en-US" dirty="0" smtClean="0">
                <a:solidFill>
                  <a:schemeClr val="accent3">
                    <a:lumMod val="75000"/>
                  </a:schemeClr>
                </a:solidFill>
              </a:rPr>
              <a:t> algorithm yields &lt; 9 </a:t>
            </a:r>
            <a:r>
              <a:rPr lang="en-US" dirty="0" smtClean="0">
                <a:solidFill>
                  <a:schemeClr val="accent3">
                    <a:lumMod val="75000"/>
                  </a:schemeClr>
                </a:solidFill>
                <a:latin typeface="Symbol" pitchFamily="18" charset="2"/>
              </a:rPr>
              <a:t>m</a:t>
            </a:r>
            <a:r>
              <a:rPr lang="en-US" dirty="0" smtClean="0">
                <a:solidFill>
                  <a:schemeClr val="accent3">
                    <a:lumMod val="75000"/>
                  </a:schemeClr>
                </a:solidFill>
              </a:rPr>
              <a:t>m, but analyzed only </a:t>
            </a:r>
            <a:r>
              <a:rPr lang="en-US" dirty="0" err="1" smtClean="0">
                <a:solidFill>
                  <a:schemeClr val="accent3">
                    <a:lumMod val="75000"/>
                  </a:schemeClr>
                </a:solidFill>
              </a:rPr>
              <a:t>scCVD</a:t>
            </a:r>
            <a:r>
              <a:rPr lang="en-US" dirty="0" smtClean="0">
                <a:solidFill>
                  <a:schemeClr val="accent3">
                    <a:lumMod val="75000"/>
                  </a:schemeClr>
                </a:solidFill>
              </a:rPr>
              <a:t> so far</a:t>
            </a:r>
          </a:p>
          <a:p>
            <a:r>
              <a:rPr lang="en-GB" dirty="0" smtClean="0">
                <a:solidFill>
                  <a:schemeClr val="accent3">
                    <a:lumMod val="75000"/>
                  </a:schemeClr>
                </a:solidFill>
              </a:rPr>
              <a:t>After irradiation expect digital with I3, I4 could yield improvement if neighbours read out</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43</a:t>
            </a:fld>
            <a:endParaRPr lang="en-US"/>
          </a:p>
        </p:txBody>
      </p:sp>
      <p:pic>
        <p:nvPicPr>
          <p:cNvPr id="7" name="Picture 23"/>
          <p:cNvPicPr>
            <a:picLocks noChangeAspect="1" noChangeArrowheads="1"/>
          </p:cNvPicPr>
          <p:nvPr/>
        </p:nvPicPr>
        <p:blipFill>
          <a:blip r:embed="rId2"/>
          <a:srcRect b="31645"/>
          <a:stretch>
            <a:fillRect/>
          </a:stretch>
        </p:blipFill>
        <p:spPr bwMode="auto">
          <a:xfrm>
            <a:off x="5438775" y="4643446"/>
            <a:ext cx="3705225" cy="1800225"/>
          </a:xfrm>
          <a:prstGeom prst="rect">
            <a:avLst/>
          </a:prstGeom>
          <a:noFill/>
          <a:ln w="9525">
            <a:noFill/>
            <a:miter lim="800000"/>
            <a:headEnd/>
            <a:tailEnd/>
          </a:ln>
        </p:spPr>
      </p:pic>
      <p:pic>
        <p:nvPicPr>
          <p:cNvPr id="8" name="Picture 5"/>
          <p:cNvPicPr>
            <a:picLocks noChangeAspect="1" noChangeArrowheads="1"/>
          </p:cNvPicPr>
          <p:nvPr/>
        </p:nvPicPr>
        <p:blipFill>
          <a:blip r:embed="rId3"/>
          <a:srcRect/>
          <a:stretch>
            <a:fillRect/>
          </a:stretch>
        </p:blipFill>
        <p:spPr bwMode="auto">
          <a:xfrm>
            <a:off x="1643042" y="4786322"/>
            <a:ext cx="2339975" cy="1558925"/>
          </a:xfrm>
          <a:prstGeom prst="rect">
            <a:avLst/>
          </a:prstGeom>
          <a:noFill/>
          <a:ln w="9525" algn="ctr">
            <a:noFill/>
            <a:miter lim="800000"/>
            <a:headEnd/>
            <a:tailEnd/>
          </a:ln>
        </p:spPr>
      </p:pic>
      <p:sp>
        <p:nvSpPr>
          <p:cNvPr id="9" name="Text Box 12"/>
          <p:cNvSpPr txBox="1">
            <a:spLocks noChangeArrowheads="1"/>
          </p:cNvSpPr>
          <p:nvPr/>
        </p:nvSpPr>
        <p:spPr bwMode="auto">
          <a:xfrm rot="16200000">
            <a:off x="2728892" y="5419734"/>
            <a:ext cx="771525" cy="212725"/>
          </a:xfrm>
          <a:prstGeom prst="rect">
            <a:avLst/>
          </a:prstGeom>
          <a:noFill/>
          <a:ln w="9525" algn="ctr">
            <a:noFill/>
            <a:miter lim="800000"/>
            <a:headEnd/>
            <a:tailEnd/>
          </a:ln>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chemeClr val="tx1"/>
                </a:solidFill>
                <a:latin typeface="Symbol" pitchFamily="18" charset="2"/>
              </a:rPr>
              <a:t>s</a:t>
            </a:r>
            <a:r>
              <a:rPr lang="en-US" sz="1400" b="1" dirty="0">
                <a:solidFill>
                  <a:schemeClr val="tx1"/>
                </a:solidFill>
              </a:rPr>
              <a:t> = 18 </a:t>
            </a:r>
            <a:r>
              <a:rPr lang="en-US" sz="1400" b="1" dirty="0">
                <a:solidFill>
                  <a:schemeClr val="tx1"/>
                </a:solidFill>
                <a:latin typeface="Symbol" pitchFamily="18" charset="2"/>
              </a:rPr>
              <a:t>m</a:t>
            </a:r>
            <a:r>
              <a:rPr lang="en-US" sz="1400" b="1" dirty="0">
                <a:solidFill>
                  <a:schemeClr val="tx1"/>
                </a:solidFill>
              </a:rPr>
              <a:t>m</a:t>
            </a:r>
            <a:endParaRPr lang="en-GB" sz="1400" b="1" dirty="0">
              <a:solidFill>
                <a:schemeClr val="tx1"/>
              </a:solidFill>
            </a:endParaRPr>
          </a:p>
        </p:txBody>
      </p:sp>
      <p:sp>
        <p:nvSpPr>
          <p:cNvPr id="10" name="Text Box 13"/>
          <p:cNvSpPr txBox="1">
            <a:spLocks noChangeArrowheads="1"/>
          </p:cNvSpPr>
          <p:nvPr/>
        </p:nvSpPr>
        <p:spPr bwMode="auto">
          <a:xfrm>
            <a:off x="6500826" y="4857760"/>
            <a:ext cx="698500" cy="182563"/>
          </a:xfrm>
          <a:prstGeom prst="rect">
            <a:avLst/>
          </a:prstGeom>
          <a:noFill/>
          <a:ln w="9525" algn="ctr">
            <a:noFill/>
            <a:miter lim="800000"/>
            <a:headEnd/>
            <a:tailEnd/>
          </a:ln>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a:solidFill>
                  <a:schemeClr val="tx1"/>
                </a:solidFill>
                <a:latin typeface="Symbol" pitchFamily="18" charset="2"/>
              </a:rPr>
              <a:t>s</a:t>
            </a:r>
            <a:r>
              <a:rPr lang="en-US" sz="1200" b="1" dirty="0">
                <a:solidFill>
                  <a:schemeClr val="tx1"/>
                </a:solidFill>
              </a:rPr>
              <a:t> = 8.9</a:t>
            </a:r>
            <a:r>
              <a:rPr lang="en-US" sz="1200" b="1" dirty="0">
                <a:solidFill>
                  <a:schemeClr val="tx1"/>
                </a:solidFill>
                <a:latin typeface="Symbol" pitchFamily="18" charset="2"/>
              </a:rPr>
              <a:t> m</a:t>
            </a:r>
            <a:r>
              <a:rPr lang="en-US" sz="1200" b="1" dirty="0">
                <a:solidFill>
                  <a:schemeClr val="tx1"/>
                </a:solidFill>
              </a:rPr>
              <a:t>m</a:t>
            </a:r>
            <a:endParaRPr lang="en-GB" sz="1200" b="1" dirty="0">
              <a:solidFill>
                <a:schemeClr val="tx1"/>
              </a:solidFill>
            </a:endParaRPr>
          </a:p>
        </p:txBody>
      </p:sp>
      <p:sp>
        <p:nvSpPr>
          <p:cNvPr id="11" name="Text Box 26"/>
          <p:cNvSpPr txBox="1">
            <a:spLocks noChangeArrowheads="1"/>
          </p:cNvSpPr>
          <p:nvPr/>
        </p:nvSpPr>
        <p:spPr bwMode="auto">
          <a:xfrm>
            <a:off x="6645289" y="5002223"/>
            <a:ext cx="536575" cy="182562"/>
          </a:xfrm>
          <a:prstGeom prst="rect">
            <a:avLst/>
          </a:prstGeom>
          <a:noFill/>
          <a:ln w="9525" algn="ctr">
            <a:noFill/>
            <a:miter lim="800000"/>
            <a:headEnd/>
            <a:tailEnd/>
          </a:ln>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a:solidFill>
                  <a:schemeClr val="tx1"/>
                </a:solidFill>
                <a:cs typeface="Times New Roman" pitchFamily="18" charset="0"/>
              </a:rPr>
              <a:t>TOT - </a:t>
            </a:r>
            <a:r>
              <a:rPr lang="el-GR" sz="1200" b="1" dirty="0">
                <a:solidFill>
                  <a:schemeClr val="tx1"/>
                </a:solidFill>
                <a:cs typeface="Times New Roman" pitchFamily="18" charset="0"/>
              </a:rPr>
              <a:t>η</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9</a:t>
            </a:r>
            <a:endParaRPr lang="en-US" dirty="0"/>
          </a:p>
        </p:txBody>
      </p:sp>
      <p:sp>
        <p:nvSpPr>
          <p:cNvPr id="3" name="Content Placeholder 2"/>
          <p:cNvSpPr>
            <a:spLocks noGrp="1"/>
          </p:cNvSpPr>
          <p:nvPr>
            <p:ph idx="1"/>
          </p:nvPr>
        </p:nvSpPr>
        <p:spPr/>
        <p:txBody>
          <a:bodyPr/>
          <a:lstStyle/>
          <a:p>
            <a:r>
              <a:rPr lang="en-US" dirty="0" smtClean="0"/>
              <a:t>What spatial resolution in IBL arrangement (inclined sensors and B field, irradiated) ?</a:t>
            </a:r>
          </a:p>
          <a:p>
            <a:r>
              <a:rPr lang="en-US" dirty="0" smtClean="0">
                <a:solidFill>
                  <a:schemeClr val="accent3">
                    <a:lumMod val="75000"/>
                  </a:schemeClr>
                </a:solidFill>
              </a:rPr>
              <a:t>Inclined to be measured now (Sep09) in test beam, arrangements need to be made for B-field, possibly in Nov 09</a:t>
            </a:r>
          </a:p>
          <a:p>
            <a:r>
              <a:rPr lang="en-US" dirty="0" smtClean="0">
                <a:solidFill>
                  <a:schemeClr val="accent3">
                    <a:lumMod val="75000"/>
                  </a:schemeClr>
                </a:solidFill>
              </a:rPr>
              <a:t>Module irradiated to ~10</a:t>
            </a:r>
            <a:r>
              <a:rPr lang="en-US" baseline="30000" dirty="0" smtClean="0">
                <a:solidFill>
                  <a:schemeClr val="accent3">
                    <a:lumMod val="75000"/>
                  </a:schemeClr>
                </a:solidFill>
              </a:rPr>
              <a:t>15</a:t>
            </a:r>
            <a:r>
              <a:rPr lang="en-US" dirty="0" smtClean="0">
                <a:solidFill>
                  <a:schemeClr val="accent3">
                    <a:lumMod val="75000"/>
                  </a:schemeClr>
                </a:solidFill>
              </a:rPr>
              <a:t> under test</a:t>
            </a:r>
          </a:p>
          <a:p>
            <a:r>
              <a:rPr lang="en-US" dirty="0" smtClean="0">
                <a:solidFill>
                  <a:schemeClr val="accent3">
                    <a:lumMod val="75000"/>
                  </a:schemeClr>
                </a:solidFill>
              </a:rPr>
              <a:t>Analysis manpower still a bottleneck</a:t>
            </a:r>
          </a:p>
          <a:p>
            <a:pPr>
              <a:buNone/>
            </a:pPr>
            <a:endParaRPr lang="en-US" dirty="0" smtClean="0">
              <a:solidFill>
                <a:schemeClr val="accent3">
                  <a:lumMod val="75000"/>
                </a:schemeClr>
              </a:solidFill>
            </a:endParaRPr>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10</a:t>
            </a:r>
            <a:endParaRPr lang="en-US" dirty="0"/>
          </a:p>
        </p:txBody>
      </p:sp>
      <p:sp>
        <p:nvSpPr>
          <p:cNvPr id="3" name="Content Placeholder 2"/>
          <p:cNvSpPr>
            <a:spLocks noGrp="1"/>
          </p:cNvSpPr>
          <p:nvPr>
            <p:ph idx="1"/>
          </p:nvPr>
        </p:nvSpPr>
        <p:spPr>
          <a:xfrm>
            <a:off x="457200" y="1600200"/>
            <a:ext cx="6400816" cy="4525963"/>
          </a:xfrm>
        </p:spPr>
        <p:txBody>
          <a:bodyPr>
            <a:normAutofit fontScale="92500" lnSpcReduction="10000"/>
          </a:bodyPr>
          <a:lstStyle/>
          <a:p>
            <a:r>
              <a:rPr lang="en-US" dirty="0" smtClean="0"/>
              <a:t>What is the measured cluster width (can charge sharing be used for clustering and what is the possible gain in resolution)?</a:t>
            </a:r>
          </a:p>
          <a:p>
            <a:r>
              <a:rPr lang="en-US" dirty="0" smtClean="0">
                <a:solidFill>
                  <a:schemeClr val="accent3">
                    <a:lumMod val="75000"/>
                  </a:schemeClr>
                </a:solidFill>
              </a:rPr>
              <a:t>Only </a:t>
            </a:r>
            <a:r>
              <a:rPr lang="en-US" dirty="0" err="1" smtClean="0">
                <a:solidFill>
                  <a:schemeClr val="accent3">
                    <a:lumMod val="75000"/>
                  </a:schemeClr>
                </a:solidFill>
              </a:rPr>
              <a:t>scCVD</a:t>
            </a:r>
            <a:r>
              <a:rPr lang="en-US" dirty="0" smtClean="0">
                <a:solidFill>
                  <a:schemeClr val="accent3">
                    <a:lumMod val="75000"/>
                  </a:schemeClr>
                </a:solidFill>
              </a:rPr>
              <a:t> data fully analyzed</a:t>
            </a:r>
          </a:p>
          <a:p>
            <a:r>
              <a:rPr lang="en-US" dirty="0" smtClean="0">
                <a:solidFill>
                  <a:schemeClr val="accent3">
                    <a:lumMod val="75000"/>
                  </a:schemeClr>
                </a:solidFill>
              </a:rPr>
              <a:t>Exhibits small charge sharing</a:t>
            </a:r>
          </a:p>
          <a:p>
            <a:pPr lvl="1"/>
            <a:r>
              <a:rPr lang="en-US" dirty="0" smtClean="0"/>
              <a:t>Little hope for resolution improvement with I3, especially after irradiation</a:t>
            </a:r>
          </a:p>
          <a:p>
            <a:pPr lvl="1"/>
            <a:r>
              <a:rPr lang="en-US" dirty="0" smtClean="0"/>
              <a:t>Could work with I4, but needs to be demonstrated</a:t>
            </a:r>
          </a:p>
          <a:p>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45</a:t>
            </a:fld>
            <a:endParaRPr lang="en-US"/>
          </a:p>
        </p:txBody>
      </p:sp>
      <p:pic>
        <p:nvPicPr>
          <p:cNvPr id="7" name="Picture 33"/>
          <p:cNvPicPr>
            <a:picLocks noChangeAspect="1" noChangeArrowheads="1"/>
          </p:cNvPicPr>
          <p:nvPr/>
        </p:nvPicPr>
        <p:blipFill>
          <a:blip r:embed="rId2"/>
          <a:srcRect/>
          <a:stretch>
            <a:fillRect/>
          </a:stretch>
        </p:blipFill>
        <p:spPr bwMode="auto">
          <a:xfrm rot="5400000">
            <a:off x="5447767" y="2657589"/>
            <a:ext cx="4820729" cy="2571736"/>
          </a:xfrm>
          <a:prstGeom prst="rect">
            <a:avLst/>
          </a:prstGeom>
          <a:noFill/>
          <a:ln w="9525" algn="ctr">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11</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is the sensor power dissipation per cm2 after 1x1015, 3x1015 and 5x1015 </a:t>
            </a:r>
            <a:r>
              <a:rPr lang="en-US" dirty="0" err="1" smtClean="0"/>
              <a:t>neq</a:t>
            </a:r>
            <a:r>
              <a:rPr lang="en-US" dirty="0" smtClean="0"/>
              <a:t> (normalize at 0C) ?</a:t>
            </a:r>
          </a:p>
          <a:p>
            <a:pPr lvl="3"/>
            <a:r>
              <a:rPr lang="en-US" dirty="0" smtClean="0"/>
              <a:t>Comment: Also provide a plot to relate signal to max voltage, max current and temperature:  family of curves of MIP signal vs. T at min(max power, max voltage, max current), for different values of max power. At low temperature, power is negligible and you just get the signal at max voltage, that will not change with temperature, giving a plateau. But as soon as temperature gets high enough for power to be non-negligible, the max power condition will force reduction of voltage with temperature (and therefore reduction of signal) giving a knee in the plot where the signal starts to drop. Thus one can see what is the correct operating point for a given power limit.</a:t>
            </a:r>
          </a:p>
          <a:p>
            <a:r>
              <a:rPr lang="en-US" dirty="0" smtClean="0">
                <a:solidFill>
                  <a:schemeClr val="accent3">
                    <a:lumMod val="75000"/>
                  </a:schemeClr>
                </a:solidFill>
              </a:rPr>
              <a:t>Measured pixel module currents were ~10 </a:t>
            </a:r>
            <a:r>
              <a:rPr lang="en-US" dirty="0" err="1" smtClean="0">
                <a:solidFill>
                  <a:schemeClr val="accent3">
                    <a:lumMod val="75000"/>
                  </a:schemeClr>
                </a:solidFill>
              </a:rPr>
              <a:t>nA</a:t>
            </a:r>
            <a:r>
              <a:rPr lang="en-US" dirty="0" smtClean="0">
                <a:solidFill>
                  <a:schemeClr val="accent3">
                    <a:lumMod val="75000"/>
                  </a:schemeClr>
                </a:solidFill>
              </a:rPr>
              <a:t> @ 800 V and RT, current </a:t>
            </a:r>
            <a:r>
              <a:rPr lang="en-US" i="1" dirty="0" smtClean="0">
                <a:solidFill>
                  <a:schemeClr val="accent3">
                    <a:lumMod val="75000"/>
                  </a:schemeClr>
                </a:solidFill>
              </a:rPr>
              <a:t>decreases</a:t>
            </a:r>
            <a:r>
              <a:rPr lang="en-US" dirty="0" smtClean="0">
                <a:solidFill>
                  <a:schemeClr val="accent3">
                    <a:lumMod val="75000"/>
                  </a:schemeClr>
                </a:solidFill>
              </a:rPr>
              <a:t> with radiation, expected power dissipation of O(10) </a:t>
            </a:r>
            <a:r>
              <a:rPr lang="en-US" dirty="0" err="1" smtClean="0">
                <a:solidFill>
                  <a:schemeClr val="accent3">
                    <a:lumMod val="75000"/>
                  </a:schemeClr>
                </a:solidFill>
                <a:latin typeface="Symbol" pitchFamily="18" charset="2"/>
              </a:rPr>
              <a:t>m</a:t>
            </a:r>
            <a:r>
              <a:rPr lang="en-US" dirty="0" err="1" smtClean="0">
                <a:solidFill>
                  <a:schemeClr val="accent3">
                    <a:lumMod val="75000"/>
                  </a:schemeClr>
                </a:solidFill>
              </a:rPr>
              <a:t>W</a:t>
            </a:r>
            <a:r>
              <a:rPr lang="en-US" dirty="0" smtClean="0">
                <a:solidFill>
                  <a:schemeClr val="accent3">
                    <a:lumMod val="75000"/>
                  </a:schemeClr>
                </a:solidFill>
              </a:rPr>
              <a:t> @ 1000 V, no foreseeable impact on system performance</a:t>
            </a:r>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12</a:t>
            </a:r>
            <a:endParaRPr lang="en-US" dirty="0"/>
          </a:p>
        </p:txBody>
      </p:sp>
      <p:sp>
        <p:nvSpPr>
          <p:cNvPr id="3" name="Content Placeholder 2"/>
          <p:cNvSpPr>
            <a:spLocks noGrp="1"/>
          </p:cNvSpPr>
          <p:nvPr>
            <p:ph idx="1"/>
          </p:nvPr>
        </p:nvSpPr>
        <p:spPr/>
        <p:txBody>
          <a:bodyPr>
            <a:normAutofit/>
          </a:bodyPr>
          <a:lstStyle/>
          <a:p>
            <a:r>
              <a:rPr lang="en-US" dirty="0" smtClean="0"/>
              <a:t>What is the pulse shape at full dose?</a:t>
            </a:r>
          </a:p>
          <a:p>
            <a:pPr marL="1608138" lvl="3" indent="-173038"/>
            <a:r>
              <a:rPr lang="en-US" dirty="0" smtClean="0"/>
              <a:t>Note that FE-I3 default settings have a long return to baseline (1.5us), whereas FE-I4 will use a 400ns return to baseline. This can change the effective collected signal and also the noise.</a:t>
            </a:r>
          </a:p>
          <a:p>
            <a:pPr marL="577850" lvl="1" indent="0">
              <a:buNone/>
            </a:pPr>
            <a:endParaRPr lang="en-US" dirty="0" smtClean="0">
              <a:solidFill>
                <a:schemeClr val="accent3">
                  <a:lumMod val="75000"/>
                </a:schemeClr>
              </a:solidFill>
            </a:endParaRPr>
          </a:p>
          <a:p>
            <a:pPr marL="577850" lvl="1" indent="0">
              <a:buNone/>
            </a:pPr>
            <a:r>
              <a:rPr lang="en-US" dirty="0" smtClean="0">
                <a:solidFill>
                  <a:schemeClr val="accent3">
                    <a:lumMod val="75000"/>
                  </a:schemeClr>
                </a:solidFill>
              </a:rPr>
              <a:t>The pulse shape is given by </a:t>
            </a:r>
            <a:r>
              <a:rPr lang="en-US" i="1" dirty="0" smtClean="0">
                <a:solidFill>
                  <a:schemeClr val="accent3">
                    <a:lumMod val="75000"/>
                  </a:schemeClr>
                </a:solidFill>
              </a:rPr>
              <a:t>CCD/</a:t>
            </a:r>
            <a:r>
              <a:rPr lang="en-US" i="1" dirty="0" err="1" smtClean="0">
                <a:solidFill>
                  <a:schemeClr val="accent3">
                    <a:lumMod val="75000"/>
                  </a:schemeClr>
                </a:solidFill>
              </a:rPr>
              <a:t>v</a:t>
            </a:r>
            <a:r>
              <a:rPr lang="en-US" i="1" baseline="-25000" dirty="0" err="1" smtClean="0">
                <a:solidFill>
                  <a:schemeClr val="accent3">
                    <a:lumMod val="75000"/>
                  </a:schemeClr>
                </a:solidFill>
              </a:rPr>
              <a:t>sat</a:t>
            </a:r>
            <a:r>
              <a:rPr lang="en-US" i="1" dirty="0" smtClean="0">
                <a:solidFill>
                  <a:schemeClr val="accent3">
                    <a:lumMod val="75000"/>
                  </a:schemeClr>
                </a:solidFill>
              </a:rPr>
              <a:t> </a:t>
            </a:r>
          </a:p>
          <a:p>
            <a:pPr marL="577850" lvl="1" indent="0">
              <a:buNone/>
            </a:pPr>
            <a:r>
              <a:rPr lang="en-US" dirty="0" smtClean="0">
                <a:solidFill>
                  <a:schemeClr val="accent3">
                    <a:lumMod val="75000"/>
                  </a:schemeClr>
                </a:solidFill>
              </a:rPr>
              <a:t>Before irradiation: 3e-2/(8-10)e6 ~ 3-4 ns</a:t>
            </a:r>
          </a:p>
          <a:p>
            <a:pPr marL="577850" lvl="1" indent="0">
              <a:buNone/>
            </a:pPr>
            <a:r>
              <a:rPr lang="en-US" dirty="0" smtClean="0">
                <a:solidFill>
                  <a:schemeClr val="accent3">
                    <a:lumMod val="75000"/>
                  </a:schemeClr>
                </a:solidFill>
              </a:rPr>
              <a:t>After 5e15: 1.2e-2/(8-10)e6 ~ 1.2-1.5 ns</a:t>
            </a:r>
          </a:p>
          <a:p>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13</a:t>
            </a:r>
            <a:endParaRPr lang="en-US" dirty="0"/>
          </a:p>
        </p:txBody>
      </p:sp>
      <p:sp>
        <p:nvSpPr>
          <p:cNvPr id="3" name="Content Placeholder 2"/>
          <p:cNvSpPr>
            <a:spLocks noGrp="1"/>
          </p:cNvSpPr>
          <p:nvPr>
            <p:ph idx="1"/>
          </p:nvPr>
        </p:nvSpPr>
        <p:spPr/>
        <p:txBody>
          <a:bodyPr/>
          <a:lstStyle/>
          <a:p>
            <a:r>
              <a:rPr lang="en-US" dirty="0" smtClean="0"/>
              <a:t>What is the hit rate limit at full dose (i.e. does the physical charge pulse vs. time have a small but long tail)?</a:t>
            </a:r>
          </a:p>
          <a:p>
            <a:r>
              <a:rPr lang="en-US" dirty="0" smtClean="0">
                <a:solidFill>
                  <a:schemeClr val="accent3">
                    <a:lumMod val="75000"/>
                  </a:schemeClr>
                </a:solidFill>
              </a:rPr>
              <a:t>De-trapping is at scale of months, so no tail on any sensible timescale</a:t>
            </a:r>
          </a:p>
          <a:p>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14</a:t>
            </a:r>
            <a:endParaRPr lang="en-US" dirty="0"/>
          </a:p>
        </p:txBody>
      </p:sp>
      <p:sp>
        <p:nvSpPr>
          <p:cNvPr id="3" name="Content Placeholder 2"/>
          <p:cNvSpPr>
            <a:spLocks noGrp="1"/>
          </p:cNvSpPr>
          <p:nvPr>
            <p:ph idx="1"/>
          </p:nvPr>
        </p:nvSpPr>
        <p:spPr/>
        <p:txBody>
          <a:bodyPr/>
          <a:lstStyle/>
          <a:p>
            <a:r>
              <a:rPr lang="en-US" dirty="0" smtClean="0"/>
              <a:t>What is the cross-talk vs. dose with FE-I3?</a:t>
            </a:r>
          </a:p>
          <a:p>
            <a:pPr lvl="3">
              <a:buNone/>
            </a:pPr>
            <a:r>
              <a:rPr lang="en-US" dirty="0" smtClean="0"/>
              <a:t>This is not direct charge sharing but a function of the inter-pixel</a:t>
            </a:r>
          </a:p>
          <a:p>
            <a:pPr lvl="3">
              <a:buNone/>
            </a:pPr>
            <a:r>
              <a:rPr lang="en-US" dirty="0" smtClean="0"/>
              <a:t>C ad R connected between two amplifiers</a:t>
            </a:r>
          </a:p>
          <a:p>
            <a:r>
              <a:rPr lang="en-US" dirty="0" smtClean="0">
                <a:solidFill>
                  <a:schemeClr val="accent3">
                    <a:lumMod val="75000"/>
                  </a:schemeClr>
                </a:solidFill>
              </a:rPr>
              <a:t>There was no measurable impact of sensors on module performance for non-irradiated full pixel modules. Irradiated module (1e15) will be evaluated, but no effect expected due to (high) </a:t>
            </a:r>
            <a:r>
              <a:rPr lang="en-US" i="1" dirty="0" err="1" smtClean="0">
                <a:solidFill>
                  <a:schemeClr val="accent3">
                    <a:lumMod val="75000"/>
                  </a:schemeClr>
                </a:solidFill>
              </a:rPr>
              <a:t>R</a:t>
            </a:r>
            <a:r>
              <a:rPr lang="en-US" i="1" baseline="-25000" dirty="0" err="1" smtClean="0">
                <a:solidFill>
                  <a:schemeClr val="accent3">
                    <a:lumMod val="75000"/>
                  </a:schemeClr>
                </a:solidFill>
              </a:rPr>
              <a:t>int</a:t>
            </a:r>
            <a:r>
              <a:rPr lang="en-US" i="1" dirty="0" smtClean="0">
                <a:solidFill>
                  <a:schemeClr val="accent3">
                    <a:lumMod val="75000"/>
                  </a:schemeClr>
                </a:solidFill>
              </a:rPr>
              <a:t> </a:t>
            </a:r>
            <a:r>
              <a:rPr lang="en-US" dirty="0" smtClean="0">
                <a:solidFill>
                  <a:schemeClr val="accent3">
                    <a:lumMod val="75000"/>
                  </a:schemeClr>
                </a:solidFill>
              </a:rPr>
              <a:t>and (lower) </a:t>
            </a:r>
            <a:r>
              <a:rPr lang="en-US" i="1" dirty="0" err="1" smtClean="0">
                <a:solidFill>
                  <a:schemeClr val="accent3">
                    <a:lumMod val="75000"/>
                  </a:schemeClr>
                </a:solidFill>
              </a:rPr>
              <a:t>C</a:t>
            </a:r>
            <a:r>
              <a:rPr lang="en-US" i="1" baseline="-25000" dirty="0" err="1" smtClean="0">
                <a:solidFill>
                  <a:schemeClr val="accent3">
                    <a:lumMod val="75000"/>
                  </a:schemeClr>
                </a:solidFill>
              </a:rPr>
              <a:t>int</a:t>
            </a:r>
            <a:endParaRPr lang="en-US" i="1" baseline="-25000" dirty="0" smtClean="0">
              <a:solidFill>
                <a:schemeClr val="accent3">
                  <a:lumMod val="75000"/>
                </a:schemeClr>
              </a:solidFill>
            </a:endParaRPr>
          </a:p>
          <a:p>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Sensor </a:t>
            </a:r>
            <a:r>
              <a:rPr lang="en-US" dirty="0" smtClean="0"/>
              <a:t>types - </a:t>
            </a:r>
            <a:r>
              <a:rPr lang="en-US" dirty="0" err="1" smtClean="0"/>
              <a:t>scCVD</a:t>
            </a:r>
            <a:endParaRPr lang="en-US" dirty="0"/>
          </a:p>
        </p:txBody>
      </p:sp>
      <p:sp>
        <p:nvSpPr>
          <p:cNvPr id="3" name="Content Placeholder 2"/>
          <p:cNvSpPr>
            <a:spLocks noGrp="1"/>
          </p:cNvSpPr>
          <p:nvPr>
            <p:ph idx="1"/>
          </p:nvPr>
        </p:nvSpPr>
        <p:spPr/>
        <p:txBody>
          <a:bodyPr/>
          <a:lstStyle/>
          <a:p>
            <a:pPr>
              <a:buClr>
                <a:srgbClr val="000000"/>
              </a:buClr>
              <a:buSzPct val="100000"/>
              <a:buFont typeface="Times New Roman" pitchFamily="18" charset="0"/>
              <a:buChar char="•"/>
            </a:pPr>
            <a:r>
              <a:rPr lang="en-GB" sz="2000" dirty="0" smtClean="0">
                <a:solidFill>
                  <a:srgbClr val="000099"/>
                </a:solidFill>
                <a:latin typeface="Times New Roman" pitchFamily="18" charset="0"/>
              </a:rPr>
              <a:t>Single Crystal Chemical Vapour Deposition (</a:t>
            </a:r>
            <a:r>
              <a:rPr lang="en-GB" sz="2000" dirty="0" err="1" smtClean="0">
                <a:solidFill>
                  <a:srgbClr val="000099"/>
                </a:solidFill>
                <a:latin typeface="Times New Roman" pitchFamily="18" charset="0"/>
              </a:rPr>
              <a:t>scCVD</a:t>
            </a:r>
            <a:r>
              <a:rPr lang="en-GB" sz="2000" dirty="0" smtClean="0">
                <a:solidFill>
                  <a:srgbClr val="000099"/>
                </a:solidFill>
                <a:latin typeface="Times New Roman" pitchFamily="18" charset="0"/>
              </a:rPr>
              <a:t>)</a:t>
            </a:r>
          </a:p>
          <a:p>
            <a:pPr lvl="1">
              <a:buClr>
                <a:srgbClr val="000000"/>
              </a:buClr>
              <a:buSzPct val="100000"/>
              <a:buFont typeface="Times New Roman" pitchFamily="18" charset="0"/>
              <a:buChar char="–"/>
            </a:pPr>
            <a:r>
              <a:rPr lang="en-US" sz="1600" dirty="0" smtClean="0">
                <a:solidFill>
                  <a:srgbClr val="000099"/>
                </a:solidFill>
                <a:latin typeface="Times New Roman" pitchFamily="18" charset="0"/>
              </a:rPr>
              <a:t>Grown on HTHP diamond substrate</a:t>
            </a:r>
          </a:p>
          <a:p>
            <a:pPr lvl="1">
              <a:buClr>
                <a:srgbClr val="000000"/>
              </a:buClr>
              <a:buSzPct val="100000"/>
              <a:buFont typeface="Times New Roman" pitchFamily="18" charset="0"/>
              <a:buChar char="–"/>
            </a:pPr>
            <a:r>
              <a:rPr lang="en-US" sz="1600" dirty="0" smtClean="0">
                <a:solidFill>
                  <a:srgbClr val="000099"/>
                </a:solidFill>
                <a:latin typeface="Times New Roman" pitchFamily="18" charset="0"/>
              </a:rPr>
              <a:t>Exist in </a:t>
            </a:r>
            <a:r>
              <a:rPr lang="en-US" sz="1600" dirty="0" smtClean="0">
                <a:solidFill>
                  <a:srgbClr val="000099"/>
                </a:solidFill>
                <a:latin typeface="Times New Roman" pitchFamily="18" charset="0"/>
                <a:cs typeface="Times New Roman" pitchFamily="18" charset="0"/>
              </a:rPr>
              <a:t>~ 1 cm</a:t>
            </a:r>
            <a:r>
              <a:rPr lang="en-US" sz="1600" baseline="30000" dirty="0" smtClean="0">
                <a:solidFill>
                  <a:srgbClr val="000099"/>
                </a:solidFill>
                <a:latin typeface="Times New Roman" pitchFamily="18" charset="0"/>
                <a:cs typeface="Times New Roman" pitchFamily="18" charset="0"/>
              </a:rPr>
              <a:t>2</a:t>
            </a:r>
            <a:r>
              <a:rPr lang="en-US" sz="1600" dirty="0" smtClean="0">
                <a:solidFill>
                  <a:srgbClr val="000099"/>
                </a:solidFill>
                <a:latin typeface="Times New Roman" pitchFamily="18" charset="0"/>
                <a:cs typeface="Times New Roman" pitchFamily="18" charset="0"/>
              </a:rPr>
              <a:t> pieces, max 1.4 cm x 1.4 cm, thickness &gt; 1 mm</a:t>
            </a:r>
            <a:endParaRPr lang="en-US" sz="1600" dirty="0" smtClean="0">
              <a:solidFill>
                <a:srgbClr val="000099"/>
              </a:solidFill>
              <a:latin typeface="Times New Roman" pitchFamily="18" charset="0"/>
            </a:endParaRPr>
          </a:p>
          <a:p>
            <a:pPr lvl="1">
              <a:buClr>
                <a:srgbClr val="000000"/>
              </a:buClr>
              <a:buSzPct val="100000"/>
              <a:buFont typeface="Times New Roman" pitchFamily="18" charset="0"/>
              <a:buChar char="–"/>
            </a:pPr>
            <a:r>
              <a:rPr lang="en-US" sz="1600" dirty="0" smtClean="0">
                <a:solidFill>
                  <a:srgbClr val="000099"/>
                </a:solidFill>
                <a:latin typeface="Times New Roman" pitchFamily="18" charset="0"/>
              </a:rPr>
              <a:t>A true single crystal</a:t>
            </a:r>
          </a:p>
          <a:p>
            <a:pPr lvl="1">
              <a:buClr>
                <a:srgbClr val="000000"/>
              </a:buClr>
              <a:buSzPct val="100000"/>
              <a:buFont typeface="Times New Roman" pitchFamily="18" charset="0"/>
              <a:buChar char="–"/>
            </a:pPr>
            <a:endParaRPr lang="en-US" sz="1600" dirty="0" smtClean="0">
              <a:solidFill>
                <a:srgbClr val="000099"/>
              </a:solidFill>
              <a:latin typeface="Times New Roman" pitchFamily="18" charset="0"/>
            </a:endParaRPr>
          </a:p>
          <a:p>
            <a:pPr lvl="1">
              <a:buClr>
                <a:srgbClr val="000000"/>
              </a:buClr>
              <a:buSzPct val="100000"/>
              <a:buFont typeface="Times New Roman" pitchFamily="18" charset="0"/>
              <a:buChar char="–"/>
            </a:pPr>
            <a:endParaRPr lang="en-US" sz="1600" dirty="0" smtClean="0">
              <a:solidFill>
                <a:srgbClr val="000099"/>
              </a:solidFill>
              <a:latin typeface="Times New Roman" pitchFamily="18" charset="0"/>
            </a:endParaRPr>
          </a:p>
          <a:p>
            <a:pPr lvl="1">
              <a:buClr>
                <a:srgbClr val="000000"/>
              </a:buClr>
              <a:buSzPct val="100000"/>
              <a:buFont typeface="Times New Roman" pitchFamily="18" charset="0"/>
              <a:buChar char="–"/>
            </a:pPr>
            <a:endParaRPr lang="en-US" sz="1600" dirty="0" smtClean="0">
              <a:solidFill>
                <a:srgbClr val="000099"/>
              </a:solidFill>
              <a:latin typeface="Times New Roman" pitchFamily="18" charset="0"/>
            </a:endParaRPr>
          </a:p>
          <a:p>
            <a:pPr lvl="1">
              <a:buClr>
                <a:srgbClr val="000000"/>
              </a:buClr>
              <a:buSzPct val="100000"/>
              <a:buFont typeface="Times New Roman" pitchFamily="18" charset="0"/>
              <a:buChar char="–"/>
            </a:pPr>
            <a:endParaRPr lang="en-US" sz="1600" dirty="0" smtClean="0">
              <a:solidFill>
                <a:srgbClr val="000099"/>
              </a:solidFill>
              <a:latin typeface="Times New Roman" pitchFamily="18" charset="0"/>
            </a:endParaRPr>
          </a:p>
          <a:p>
            <a:pPr lvl="1">
              <a:buClr>
                <a:srgbClr val="000000"/>
              </a:buClr>
              <a:buSzPct val="100000"/>
              <a:buFont typeface="Times New Roman" pitchFamily="18" charset="0"/>
              <a:buChar char="–"/>
            </a:pPr>
            <a:endParaRPr lang="en-US" sz="1600" dirty="0" smtClean="0">
              <a:solidFill>
                <a:srgbClr val="000099"/>
              </a:solidFill>
              <a:latin typeface="Times New Roman" pitchFamily="18" charset="0"/>
            </a:endParaRPr>
          </a:p>
          <a:p>
            <a:pPr lvl="1">
              <a:buClr>
                <a:srgbClr val="000000"/>
              </a:buClr>
              <a:buSzPct val="100000"/>
              <a:buFont typeface="Times New Roman" pitchFamily="18" charset="0"/>
              <a:buChar char="–"/>
            </a:pPr>
            <a:endParaRPr lang="en-US" sz="1600" dirty="0" smtClean="0">
              <a:solidFill>
                <a:srgbClr val="000099"/>
              </a:solidFill>
              <a:latin typeface="Times New Roman" pitchFamily="18" charset="0"/>
            </a:endParaRPr>
          </a:p>
          <a:p>
            <a:pPr lvl="1">
              <a:buClr>
                <a:srgbClr val="000000"/>
              </a:buClr>
              <a:buSzPct val="100000"/>
              <a:buFont typeface="Times New Roman" pitchFamily="18" charset="0"/>
              <a:buChar char="–"/>
            </a:pPr>
            <a:endParaRPr lang="en-US" sz="1600" dirty="0" smtClean="0">
              <a:solidFill>
                <a:srgbClr val="000099"/>
              </a:solidFill>
              <a:latin typeface="Times New Roman" pitchFamily="18" charset="0"/>
            </a:endParaRPr>
          </a:p>
          <a:p>
            <a:pPr lvl="1">
              <a:buClr>
                <a:srgbClr val="000000"/>
              </a:buClr>
              <a:buSzPct val="100000"/>
              <a:buFont typeface="Times New Roman" pitchFamily="18" charset="0"/>
              <a:buChar char="–"/>
            </a:pPr>
            <a:endParaRPr lang="en-US" sz="1600" dirty="0" smtClean="0">
              <a:solidFill>
                <a:srgbClr val="000099"/>
              </a:solidFill>
              <a:latin typeface="Times New Roman" pitchFamily="18" charset="0"/>
            </a:endParaRPr>
          </a:p>
          <a:p>
            <a:pPr lvl="2">
              <a:buClr>
                <a:srgbClr val="000000"/>
              </a:buClr>
              <a:buSzPct val="100000"/>
              <a:buFont typeface="ZapfDingbats" pitchFamily="82" charset="2"/>
              <a:buChar char="J"/>
            </a:pPr>
            <a:r>
              <a:rPr lang="en-US" sz="1600" dirty="0" smtClean="0">
                <a:solidFill>
                  <a:srgbClr val="33CC33"/>
                </a:solidFill>
                <a:latin typeface="Times New Roman" pitchFamily="18" charset="0"/>
              </a:rPr>
              <a:t>Fall-forward for </a:t>
            </a:r>
            <a:r>
              <a:rPr lang="en-US" sz="1600" dirty="0" err="1" smtClean="0">
                <a:solidFill>
                  <a:srgbClr val="33CC33"/>
                </a:solidFill>
                <a:latin typeface="Times New Roman" pitchFamily="18" charset="0"/>
              </a:rPr>
              <a:t>sLHC</a:t>
            </a:r>
            <a:r>
              <a:rPr lang="en-US" sz="1600" dirty="0" smtClean="0">
                <a:solidFill>
                  <a:srgbClr val="33CC33"/>
                </a:solidFill>
                <a:latin typeface="Times New Roman" pitchFamily="18" charset="0"/>
              </a:rPr>
              <a:t> pixel upgrade (single chips, wafers ?)</a:t>
            </a:r>
            <a:endParaRPr lang="en-US" sz="1600" dirty="0" smtClean="0">
              <a:solidFill>
                <a:srgbClr val="33CC33"/>
              </a:solidFill>
              <a:latin typeface="Times New Roman" pitchFamily="18" charset="0"/>
            </a:endParaRPr>
          </a:p>
          <a:p>
            <a:pPr lvl="3">
              <a:buClr>
                <a:srgbClr val="000000"/>
              </a:buClr>
              <a:buSzPct val="100000"/>
              <a:buFont typeface="Wingdings" pitchFamily="2" charset="2"/>
              <a:buChar char="Ø"/>
            </a:pPr>
            <a:r>
              <a:rPr lang="en-GB" sz="1400" dirty="0" smtClean="0">
                <a:solidFill>
                  <a:srgbClr val="33CC33"/>
                </a:solidFill>
                <a:latin typeface="Times New Roman" pitchFamily="18" charset="0"/>
              </a:rPr>
              <a:t>Needs significant improvement in size &amp; price</a:t>
            </a:r>
            <a:endParaRPr lang="en-US" sz="1400" dirty="0" smtClean="0">
              <a:solidFill>
                <a:srgbClr val="33CC33"/>
              </a:solidFill>
              <a:latin typeface="Times New Roman" pitchFamily="18" charset="0"/>
            </a:endParaRPr>
          </a:p>
          <a:p>
            <a:pPr lvl="3">
              <a:buClr>
                <a:srgbClr val="000000"/>
              </a:buClr>
              <a:buSzPct val="100000"/>
              <a:buFont typeface="Wingdings" pitchFamily="2" charset="2"/>
              <a:buChar char="Ø"/>
            </a:pPr>
            <a:r>
              <a:rPr lang="en-US" sz="1400" dirty="0" smtClean="0">
                <a:solidFill>
                  <a:srgbClr val="33CC33"/>
                </a:solidFill>
                <a:latin typeface="Times New Roman" pitchFamily="18" charset="0"/>
              </a:rPr>
              <a:t>After </a:t>
            </a:r>
            <a:r>
              <a:rPr lang="en-US" sz="1400" dirty="0" smtClean="0">
                <a:solidFill>
                  <a:srgbClr val="33CC33"/>
                </a:solidFill>
                <a:latin typeface="Times New Roman" pitchFamily="18" charset="0"/>
              </a:rPr>
              <a:t>heavy irradiations properties similar to </a:t>
            </a:r>
            <a:r>
              <a:rPr lang="en-US" sz="1400" dirty="0" err="1" smtClean="0">
                <a:solidFill>
                  <a:srgbClr val="33CC33"/>
                </a:solidFill>
                <a:latin typeface="Times New Roman" pitchFamily="18" charset="0"/>
              </a:rPr>
              <a:t>pCVD</a:t>
            </a:r>
            <a:r>
              <a:rPr lang="en-US" sz="1400" dirty="0" smtClean="0">
                <a:solidFill>
                  <a:srgbClr val="33CC33"/>
                </a:solidFill>
                <a:latin typeface="Times New Roman" pitchFamily="18" charset="0"/>
              </a:rPr>
              <a:t>, headroom ~3x10</a:t>
            </a:r>
            <a:r>
              <a:rPr lang="en-US" sz="1400" baseline="30000" dirty="0" smtClean="0">
                <a:solidFill>
                  <a:srgbClr val="33CC33"/>
                </a:solidFill>
                <a:latin typeface="Times New Roman" pitchFamily="18" charset="0"/>
              </a:rPr>
              <a:t>15 </a:t>
            </a:r>
            <a:r>
              <a:rPr lang="en-US" sz="1400" dirty="0" smtClean="0">
                <a:solidFill>
                  <a:srgbClr val="33CC33"/>
                </a:solidFill>
                <a:latin typeface="Times New Roman" pitchFamily="18" charset="0"/>
              </a:rPr>
              <a:t>p/cm</a:t>
            </a:r>
            <a:r>
              <a:rPr lang="en-US" sz="1400" baseline="30000" dirty="0" smtClean="0">
                <a:solidFill>
                  <a:srgbClr val="33CC33"/>
                </a:solidFill>
                <a:latin typeface="Times New Roman" pitchFamily="18" charset="0"/>
              </a:rPr>
              <a:t>2</a:t>
            </a:r>
            <a:endParaRPr lang="en-US" sz="1400" baseline="30000" dirty="0" smtClean="0">
              <a:solidFill>
                <a:srgbClr val="33CC33"/>
              </a:solidFill>
              <a:latin typeface="Times New Roman" pitchFamily="18" charset="0"/>
            </a:endParaRPr>
          </a:p>
          <a:p>
            <a:pPr>
              <a:buClr>
                <a:srgbClr val="000000"/>
              </a:buClr>
              <a:buSzPct val="100000"/>
              <a:buNone/>
            </a:pPr>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5</a:t>
            </a:fld>
            <a:endParaRPr lang="en-US"/>
          </a:p>
        </p:txBody>
      </p:sp>
      <p:pic>
        <p:nvPicPr>
          <p:cNvPr id="27" name="Picture 13"/>
          <p:cNvPicPr>
            <a:picLocks noChangeAspect="1" noChangeArrowheads="1"/>
          </p:cNvPicPr>
          <p:nvPr/>
        </p:nvPicPr>
        <p:blipFill>
          <a:blip r:embed="rId2"/>
          <a:srcRect/>
          <a:stretch>
            <a:fillRect/>
          </a:stretch>
        </p:blipFill>
        <p:spPr bwMode="auto">
          <a:xfrm>
            <a:off x="1428728" y="2857496"/>
            <a:ext cx="4752975" cy="2295525"/>
          </a:xfrm>
          <a:prstGeom prst="rect">
            <a:avLst/>
          </a:prstGeom>
          <a:noFill/>
          <a:ln w="9525" algn="ctr">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Signal from </a:t>
            </a:r>
            <a:r>
              <a:rPr lang="en-US" sz="4000" dirty="0" err="1" smtClean="0"/>
              <a:t>pCVD</a:t>
            </a:r>
            <a:r>
              <a:rPr lang="en-US" sz="4000" dirty="0" smtClean="0"/>
              <a:t> diamonds</a:t>
            </a:r>
            <a:endParaRPr lang="en-US" sz="4000"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6</a:t>
            </a:fld>
            <a:endParaRPr lang="en-US"/>
          </a:p>
        </p:txBody>
      </p:sp>
      <p:pic>
        <p:nvPicPr>
          <p:cNvPr id="7" name="Picture 16"/>
          <p:cNvPicPr>
            <a:picLocks noChangeAspect="1" noChangeArrowheads="1"/>
          </p:cNvPicPr>
          <p:nvPr/>
        </p:nvPicPr>
        <p:blipFill>
          <a:blip r:embed="rId3"/>
          <a:srcRect/>
          <a:stretch>
            <a:fillRect/>
          </a:stretch>
        </p:blipFill>
        <p:spPr bwMode="auto">
          <a:xfrm>
            <a:off x="6365875" y="1785926"/>
            <a:ext cx="2778125" cy="1884362"/>
          </a:xfrm>
          <a:prstGeom prst="rect">
            <a:avLst/>
          </a:prstGeom>
          <a:noFill/>
          <a:ln w="9525" algn="ctr">
            <a:noFill/>
            <a:miter lim="800000"/>
            <a:headEnd/>
            <a:tailEnd/>
          </a:ln>
          <a:effectLst/>
        </p:spPr>
      </p:pic>
      <p:sp>
        <p:nvSpPr>
          <p:cNvPr id="8" name="Text Box 17"/>
          <p:cNvSpPr txBox="1">
            <a:spLocks noChangeArrowheads="1"/>
          </p:cNvSpPr>
          <p:nvPr/>
        </p:nvSpPr>
        <p:spPr bwMode="auto">
          <a:xfrm>
            <a:off x="6732588" y="3657588"/>
            <a:ext cx="1958485" cy="430887"/>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t>CCD measured on </a:t>
            </a:r>
            <a:r>
              <a:rPr lang="en-GB" sz="1400" b="1" dirty="0" smtClean="0"/>
              <a:t>1.4 </a:t>
            </a:r>
            <a:r>
              <a:rPr lang="en-GB" sz="1400" b="1" dirty="0"/>
              <a:t>mm </a:t>
            </a:r>
            <a:endParaRPr lang="en-GB" sz="1400" b="1" dirty="0" smtClean="0"/>
          </a:p>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smtClean="0"/>
              <a:t>thick </a:t>
            </a:r>
            <a:r>
              <a:rPr lang="en-GB" sz="1400" b="1" dirty="0" err="1"/>
              <a:t>pCVD</a:t>
            </a:r>
            <a:r>
              <a:rPr lang="en-GB" sz="1400" b="1" dirty="0"/>
              <a:t> </a:t>
            </a:r>
            <a:r>
              <a:rPr lang="en-GB" sz="1400" b="1" dirty="0" smtClean="0"/>
              <a:t>wafer from E6</a:t>
            </a:r>
            <a:endParaRPr lang="en-GB" sz="1400" b="1" dirty="0"/>
          </a:p>
        </p:txBody>
      </p:sp>
      <p:pic>
        <p:nvPicPr>
          <p:cNvPr id="9" name="Picture 20"/>
          <p:cNvPicPr>
            <a:picLocks noChangeAspect="1" noChangeArrowheads="1"/>
          </p:cNvPicPr>
          <p:nvPr/>
        </p:nvPicPr>
        <p:blipFill>
          <a:blip r:embed="rId4"/>
          <a:srcRect/>
          <a:stretch>
            <a:fillRect/>
          </a:stretch>
        </p:blipFill>
        <p:spPr bwMode="auto">
          <a:xfrm>
            <a:off x="6978650" y="4143380"/>
            <a:ext cx="2165350" cy="2232025"/>
          </a:xfrm>
          <a:prstGeom prst="rect">
            <a:avLst/>
          </a:prstGeom>
          <a:noFill/>
          <a:ln w="9525" algn="ctr">
            <a:noFill/>
            <a:miter lim="800000"/>
            <a:headEnd/>
            <a:tailEnd/>
          </a:ln>
          <a:effectLst/>
        </p:spPr>
      </p:pic>
      <p:sp>
        <p:nvSpPr>
          <p:cNvPr id="10" name="Text Box 21"/>
          <p:cNvSpPr txBox="1">
            <a:spLocks noChangeArrowheads="1"/>
          </p:cNvSpPr>
          <p:nvPr/>
        </p:nvSpPr>
        <p:spPr bwMode="auto">
          <a:xfrm rot="16200000">
            <a:off x="5950802" y="5090781"/>
            <a:ext cx="1557221" cy="430887"/>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t>CCD of </a:t>
            </a:r>
            <a:r>
              <a:rPr lang="en-GB" sz="1400" b="1" dirty="0" smtClean="0"/>
              <a:t>BCM </a:t>
            </a:r>
            <a:r>
              <a:rPr lang="en-GB" sz="1400" b="1" dirty="0"/>
              <a:t>0.5 mm </a:t>
            </a:r>
          </a:p>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t>thick </a:t>
            </a:r>
            <a:r>
              <a:rPr lang="en-GB" sz="1400" b="1" dirty="0" err="1"/>
              <a:t>pCVD</a:t>
            </a:r>
            <a:r>
              <a:rPr lang="en-GB" sz="1400" b="1" dirty="0"/>
              <a:t> detectors</a:t>
            </a:r>
          </a:p>
        </p:txBody>
      </p:sp>
      <p:sp>
        <p:nvSpPr>
          <p:cNvPr id="11" name="Text Box 23"/>
          <p:cNvSpPr txBox="1">
            <a:spLocks noChangeArrowheads="1"/>
          </p:cNvSpPr>
          <p:nvPr/>
        </p:nvSpPr>
        <p:spPr bwMode="auto">
          <a:xfrm>
            <a:off x="7451725" y="5080005"/>
            <a:ext cx="1008063" cy="212725"/>
          </a:xfrm>
          <a:prstGeom prst="rect">
            <a:avLst/>
          </a:prstGeom>
          <a:noFill/>
          <a:ln w="9525" algn="ctr">
            <a:noFill/>
            <a:miter lim="800000"/>
            <a:headEnd/>
            <a:tailEnd/>
          </a:ln>
          <a:effectLst/>
        </p:spPr>
        <p:txBody>
          <a:bodyPr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solidFill>
                  <a:srgbClr val="FF3300"/>
                </a:solidFill>
              </a:rPr>
              <a:t>@ 2 V/ </a:t>
            </a:r>
            <a:r>
              <a:rPr lang="en-US" sz="1400" b="1">
                <a:solidFill>
                  <a:srgbClr val="FF3300"/>
                </a:solidFill>
                <a:latin typeface="Symbol" pitchFamily="18" charset="2"/>
              </a:rPr>
              <a:t>m</a:t>
            </a:r>
            <a:r>
              <a:rPr lang="en-US" sz="1400" b="1">
                <a:solidFill>
                  <a:srgbClr val="FF3300"/>
                </a:solidFill>
              </a:rPr>
              <a:t>m</a:t>
            </a:r>
            <a:endParaRPr lang="en-GB" sz="1400" b="1">
              <a:solidFill>
                <a:srgbClr val="FF3300"/>
              </a:solidFill>
            </a:endParaRPr>
          </a:p>
        </p:txBody>
      </p:sp>
      <p:sp>
        <p:nvSpPr>
          <p:cNvPr id="12" name="Rectangle 3"/>
          <p:cNvSpPr txBox="1">
            <a:spLocks noChangeArrowheads="1"/>
          </p:cNvSpPr>
          <p:nvPr/>
        </p:nvSpPr>
        <p:spPr>
          <a:xfrm>
            <a:off x="428596" y="1428736"/>
            <a:ext cx="6048375" cy="4932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r>
              <a:rPr kumimoji="0" lang="en-US" sz="2000" b="0" i="0" u="none" strike="noStrike" kern="1200" cap="none" spc="0" normalizeH="0" baseline="0" noProof="0" dirty="0" smtClean="0">
                <a:ln>
                  <a:noFill/>
                </a:ln>
                <a:solidFill>
                  <a:srgbClr val="000099"/>
                </a:solidFill>
                <a:effectLst/>
                <a:uLnTx/>
                <a:uFillTx/>
                <a:ea typeface="+mn-ea"/>
                <a:cs typeface="+mn-cs"/>
              </a:rPr>
              <a:t>No processing: put electrodes on, apply electric field</a:t>
            </a:r>
            <a:endParaRPr kumimoji="0" lang="en-GB" sz="2000" b="0" i="0" u="none" strike="noStrike" kern="1200" cap="none" spc="0" normalizeH="0" baseline="0" noProof="0" dirty="0" smtClean="0">
              <a:ln>
                <a:noFill/>
              </a:ln>
              <a:solidFill>
                <a:srgbClr val="000099"/>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r>
              <a:rPr kumimoji="0" lang="en-GB" sz="2000" b="0" i="0" u="none" strike="noStrike" kern="1200" cap="none" spc="0" normalizeH="0" baseline="0" noProof="0" dirty="0" smtClean="0">
                <a:ln>
                  <a:noFill/>
                </a:ln>
                <a:solidFill>
                  <a:srgbClr val="000099"/>
                </a:solidFill>
                <a:effectLst/>
                <a:uLnTx/>
                <a:uFillTx/>
                <a:ea typeface="+mn-ea"/>
                <a:cs typeface="+mn-cs"/>
              </a:rPr>
              <a:t>Trapping on grain boundaries and in bulk </a:t>
            </a:r>
          </a:p>
          <a:p>
            <a:pPr marL="742950" marR="0" lvl="1" indent="-28575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r>
              <a:rPr kumimoji="0" lang="en-GB" sz="1800" b="0" i="0" u="none" strike="noStrike" kern="1200" cap="none" spc="0" normalizeH="0" baseline="0" noProof="0" dirty="0" smtClean="0">
                <a:ln>
                  <a:noFill/>
                </a:ln>
                <a:solidFill>
                  <a:srgbClr val="000099"/>
                </a:solidFill>
                <a:effectLst/>
                <a:uLnTx/>
                <a:uFillTx/>
                <a:ea typeface="+mn-ea"/>
                <a:cs typeface="+mn-cs"/>
              </a:rPr>
              <a:t>much like in heavily irradiated silicon</a:t>
            </a:r>
          </a:p>
          <a:p>
            <a:pPr marL="342900" marR="0" lvl="0" indent="-34290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r>
              <a:rPr kumimoji="0" lang="en-GB" sz="2000" b="0" i="0" u="none" strike="noStrike" kern="1200" cap="none" spc="0" normalizeH="0" baseline="0" noProof="0" dirty="0" smtClean="0">
                <a:ln>
                  <a:noFill/>
                </a:ln>
                <a:solidFill>
                  <a:srgbClr val="000099"/>
                </a:solidFill>
                <a:effectLst/>
                <a:uLnTx/>
                <a:uFillTx/>
                <a:ea typeface="+mn-ea"/>
                <a:cs typeface="+mn-cs"/>
              </a:rPr>
              <a:t>Parameterized with Charge Collection Distance, defined by</a:t>
            </a:r>
          </a:p>
          <a:p>
            <a:pPr marL="342900" marR="0" lvl="0" indent="-34290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endParaRPr kumimoji="0" lang="en-GB" sz="2000" b="0" i="0" u="none" strike="noStrike" kern="1200" cap="none" spc="0" normalizeH="0" baseline="0" noProof="0" dirty="0" smtClean="0">
              <a:ln>
                <a:noFill/>
              </a:ln>
              <a:solidFill>
                <a:srgbClr val="000099"/>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endParaRPr kumimoji="0" lang="en-GB" sz="2000" b="0" i="0" u="none" strike="noStrike" kern="1200" cap="none" spc="0" normalizeH="0" baseline="0" noProof="0" dirty="0" smtClean="0">
              <a:ln>
                <a:noFill/>
              </a:ln>
              <a:solidFill>
                <a:srgbClr val="000099"/>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r>
              <a:rPr kumimoji="0" lang="en-GB" sz="2000" b="0" i="0" u="none" strike="noStrike" kern="1200" cap="none" spc="0" normalizeH="0" baseline="0" noProof="0" dirty="0" smtClean="0">
                <a:ln>
                  <a:noFill/>
                </a:ln>
                <a:solidFill>
                  <a:srgbClr val="000099"/>
                </a:solidFill>
                <a:effectLst/>
                <a:uLnTx/>
                <a:uFillTx/>
                <a:ea typeface="+mn-ea"/>
                <a:cs typeface="+mn-cs"/>
              </a:rPr>
              <a:t>CCD = average distance e-h pairs move apart</a:t>
            </a:r>
          </a:p>
          <a:p>
            <a:pPr marL="342900" marR="0" lvl="0" indent="-34290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r>
              <a:rPr kumimoji="0" lang="en-GB" sz="2000" b="0" i="0" u="none" strike="noStrike" kern="1200" cap="none" spc="0" normalizeH="0" baseline="0" noProof="0" dirty="0" smtClean="0">
                <a:ln>
                  <a:noFill/>
                </a:ln>
                <a:solidFill>
                  <a:srgbClr val="000099"/>
                </a:solidFill>
                <a:effectLst/>
                <a:uLnTx/>
                <a:uFillTx/>
                <a:ea typeface="+mn-ea"/>
                <a:cs typeface="+mn-cs"/>
              </a:rPr>
              <a:t>Coincides with mean free path in infinite                     (</a:t>
            </a:r>
            <a:r>
              <a:rPr kumimoji="0" lang="en-GB" sz="2000" b="0" i="1" u="none" strike="noStrike" kern="1200" cap="none" spc="0" normalizeH="0" baseline="0" noProof="0" dirty="0" smtClean="0">
                <a:ln>
                  <a:noFill/>
                </a:ln>
                <a:solidFill>
                  <a:srgbClr val="000099"/>
                </a:solidFill>
                <a:effectLst/>
                <a:uLnTx/>
                <a:uFillTx/>
                <a:ea typeface="+mn-ea"/>
                <a:cs typeface="+mn-cs"/>
              </a:rPr>
              <a:t>t ≫ CCD</a:t>
            </a:r>
            <a:r>
              <a:rPr kumimoji="0" lang="en-GB" sz="2000" b="0" i="0" u="none" strike="noStrike" kern="1200" cap="none" spc="0" normalizeH="0" baseline="0" noProof="0" dirty="0" smtClean="0">
                <a:ln>
                  <a:noFill/>
                </a:ln>
                <a:solidFill>
                  <a:srgbClr val="000099"/>
                </a:solidFill>
                <a:effectLst/>
                <a:uLnTx/>
                <a:uFillTx/>
                <a:ea typeface="+mn-ea"/>
                <a:cs typeface="+mn-cs"/>
              </a:rPr>
              <a:t>) detector </a:t>
            </a:r>
          </a:p>
          <a:p>
            <a:pPr marL="742950" marR="0" lvl="1" indent="-28575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endParaRPr kumimoji="0" lang="en-US" sz="1600" b="0" i="0" u="none" strike="noStrike" kern="1200" cap="none" spc="0" normalizeH="0" baseline="0" noProof="0" dirty="0" smtClean="0">
              <a:ln>
                <a:noFill/>
              </a:ln>
              <a:solidFill>
                <a:srgbClr val="000099"/>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endParaRPr kumimoji="0" lang="en-US" sz="1600" b="0" i="0" u="none" strike="noStrike" kern="1200" cap="none" spc="0" normalizeH="0" baseline="0" noProof="0" dirty="0" smtClean="0">
              <a:ln>
                <a:noFill/>
              </a:ln>
              <a:solidFill>
                <a:srgbClr val="000099"/>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endParaRPr kumimoji="0" lang="en-US" sz="1600" b="0" i="0" u="none" strike="noStrike" kern="1200" cap="none" spc="0" normalizeH="0" baseline="0" noProof="0" dirty="0" smtClean="0">
              <a:ln>
                <a:noFill/>
              </a:ln>
              <a:solidFill>
                <a:srgbClr val="000099"/>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0000"/>
              </a:buClr>
              <a:buSzPct val="100000"/>
              <a:tabLst/>
              <a:defRPr/>
            </a:pPr>
            <a:endParaRPr kumimoji="0" lang="en-US" sz="1600" b="0" i="0" u="none" strike="noStrike" kern="1200" cap="none" spc="0" normalizeH="0" baseline="0" noProof="0" dirty="0" smtClean="0">
              <a:ln>
                <a:noFill/>
              </a:ln>
              <a:solidFill>
                <a:srgbClr val="000099"/>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endParaRPr kumimoji="0" lang="en-US" sz="1600" b="0" i="0" u="none" strike="noStrike" kern="1200" cap="none" spc="0" normalizeH="0" baseline="0" noProof="0" dirty="0">
              <a:ln>
                <a:noFill/>
              </a:ln>
              <a:solidFill>
                <a:srgbClr val="000099"/>
              </a:solidFill>
              <a:effectLst/>
              <a:uLnTx/>
              <a:uFillTx/>
              <a:latin typeface="Times New Roman" pitchFamily="18" charset="0"/>
              <a:ea typeface="+mn-ea"/>
              <a:cs typeface="+mn-cs"/>
            </a:endParaRPr>
          </a:p>
        </p:txBody>
      </p:sp>
      <p:graphicFrame>
        <p:nvGraphicFramePr>
          <p:cNvPr id="13" name="Object 6"/>
          <p:cNvGraphicFramePr>
            <a:graphicFrameLocks noChangeAspect="1"/>
          </p:cNvGraphicFramePr>
          <p:nvPr/>
        </p:nvGraphicFramePr>
        <p:xfrm>
          <a:off x="4667250" y="3473450"/>
          <a:ext cx="114300" cy="215900"/>
        </p:xfrm>
        <a:graphic>
          <a:graphicData uri="http://schemas.openxmlformats.org/presentationml/2006/ole">
            <p:oleObj spid="_x0000_s60418" name="Equation" r:id="rId5" imgW="114120" imgH="215640" progId="Equation.3">
              <p:embed/>
            </p:oleObj>
          </a:graphicData>
        </a:graphic>
      </p:graphicFrame>
      <p:graphicFrame>
        <p:nvGraphicFramePr>
          <p:cNvPr id="14" name="Object 12"/>
          <p:cNvGraphicFramePr>
            <a:graphicFrameLocks noChangeAspect="1"/>
          </p:cNvGraphicFramePr>
          <p:nvPr/>
        </p:nvGraphicFramePr>
        <p:xfrm>
          <a:off x="2420938" y="4949825"/>
          <a:ext cx="3240087" cy="1150938"/>
        </p:xfrm>
        <a:graphic>
          <a:graphicData uri="http://schemas.openxmlformats.org/presentationml/2006/ole">
            <p:oleObj spid="_x0000_s60419" name="Equation" r:id="rId6" imgW="2323800" imgH="825480" progId="Equation.3">
              <p:embed/>
            </p:oleObj>
          </a:graphicData>
        </a:graphic>
      </p:graphicFrame>
      <p:graphicFrame>
        <p:nvGraphicFramePr>
          <p:cNvPr id="15" name="Object 14"/>
          <p:cNvGraphicFramePr>
            <a:graphicFrameLocks noChangeAspect="1"/>
          </p:cNvGraphicFramePr>
          <p:nvPr/>
        </p:nvGraphicFramePr>
        <p:xfrm>
          <a:off x="2420938" y="2860675"/>
          <a:ext cx="1481137" cy="898525"/>
        </p:xfrm>
        <a:graphic>
          <a:graphicData uri="http://schemas.openxmlformats.org/presentationml/2006/ole">
            <p:oleObj spid="_x0000_s60420" name="Equation" r:id="rId7" imgW="1002960" imgH="609480" progId="Equation.3">
              <p:embed/>
            </p:oleObj>
          </a:graphicData>
        </a:graphic>
      </p:graphicFrame>
      <p:sp>
        <p:nvSpPr>
          <p:cNvPr id="16" name="Text Box 18"/>
          <p:cNvSpPr txBox="1">
            <a:spLocks noChangeArrowheads="1"/>
          </p:cNvSpPr>
          <p:nvPr/>
        </p:nvSpPr>
        <p:spPr bwMode="auto">
          <a:xfrm>
            <a:off x="4219575" y="3076575"/>
            <a:ext cx="1403350" cy="549275"/>
          </a:xfrm>
          <a:prstGeom prst="rect">
            <a:avLst/>
          </a:prstGeom>
          <a:noFill/>
          <a:ln w="9525" algn="ctr">
            <a:noFill/>
            <a:miter lim="800000"/>
            <a:headEnd/>
            <a:tailEnd/>
          </a:ln>
          <a:effectLst/>
        </p:spPr>
        <p:txBody>
          <a:bodyPr wrap="none" lIns="0" tIns="0" rIns="0" bIns="0">
            <a:spAutoFit/>
          </a:bodyPr>
          <a:lstStyle/>
          <a:p>
            <a:pPr algn="l">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accent3">
                    <a:lumMod val="50000"/>
                  </a:schemeClr>
                </a:solidFill>
                <a:sym typeface="ZapfDingbats" pitchFamily="82" charset="2"/>
              </a:rPr>
              <a:t> </a:t>
            </a:r>
            <a:r>
              <a:rPr lang="en-GB" b="1" dirty="0">
                <a:solidFill>
                  <a:schemeClr val="accent3">
                    <a:lumMod val="50000"/>
                  </a:schemeClr>
                </a:solidFill>
              </a:rPr>
              <a:t>mean</a:t>
            </a:r>
            <a:r>
              <a:rPr lang="en-GB" dirty="0">
                <a:solidFill>
                  <a:schemeClr val="accent3">
                    <a:lumMod val="50000"/>
                  </a:schemeClr>
                </a:solidFill>
              </a:rPr>
              <a:t> not</a:t>
            </a:r>
          </a:p>
          <a:p>
            <a:pPr algn="l">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chemeClr val="accent3">
                    <a:lumMod val="50000"/>
                  </a:schemeClr>
                </a:solidFill>
              </a:rPr>
              <a:t>most probable</a:t>
            </a:r>
          </a:p>
        </p:txBody>
      </p:sp>
      <p:pic>
        <p:nvPicPr>
          <p:cNvPr id="18" name="Picture 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425441" y="285728"/>
            <a:ext cx="2718559" cy="1443061"/>
          </a:xfrm>
          <a:prstGeom prst="rect">
            <a:avLst/>
          </a:prstGeom>
          <a:noFill/>
          <a:ln w="9525" algn="ctr">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Charge collected in </a:t>
            </a:r>
            <a:r>
              <a:rPr lang="en-US" dirty="0" err="1" smtClean="0"/>
              <a:t>pCVD</a:t>
            </a:r>
            <a:r>
              <a:rPr lang="en-US" dirty="0" smtClean="0"/>
              <a:t> diamonds</a:t>
            </a:r>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7</a:t>
            </a:fld>
            <a:endParaRPr lang="en-US"/>
          </a:p>
        </p:txBody>
      </p:sp>
      <p:sp>
        <p:nvSpPr>
          <p:cNvPr id="8" name="Rectangle 3"/>
          <p:cNvSpPr txBox="1">
            <a:spLocks noChangeArrowheads="1"/>
          </p:cNvSpPr>
          <p:nvPr/>
        </p:nvSpPr>
        <p:spPr>
          <a:xfrm>
            <a:off x="250825" y="1989138"/>
            <a:ext cx="5329238" cy="3527425"/>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r>
              <a:rPr kumimoji="0" lang="en-GB" sz="2000" b="0" i="0" u="none" strike="noStrike" kern="1200" cap="none" spc="0" normalizeH="0" baseline="0" noProof="0" dirty="0" smtClean="0">
                <a:ln>
                  <a:noFill/>
                </a:ln>
                <a:solidFill>
                  <a:srgbClr val="000099"/>
                </a:solidFill>
                <a:effectLst/>
                <a:uLnTx/>
                <a:uFillTx/>
                <a:ea typeface="+mn-ea"/>
                <a:cs typeface="+mn-cs"/>
              </a:rPr>
              <a:t>Electrodes stripped off and reapplied at will</a:t>
            </a:r>
          </a:p>
          <a:p>
            <a:pPr marL="742950" marR="0" lvl="1" indent="-28575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r>
              <a:rPr kumimoji="0" lang="en-US" sz="1800" b="0" i="0" u="none" strike="noStrike" kern="1200" cap="none" spc="0" normalizeH="0" baseline="0" noProof="0" dirty="0" smtClean="0">
                <a:ln>
                  <a:noFill/>
                </a:ln>
                <a:solidFill>
                  <a:srgbClr val="000099"/>
                </a:solidFill>
                <a:effectLst/>
                <a:uLnTx/>
                <a:uFillTx/>
                <a:ea typeface="+mn-ea"/>
                <a:cs typeface="+mn-cs"/>
              </a:rPr>
              <a:t>Test dot → strip → pixel on same diamond</a:t>
            </a:r>
          </a:p>
          <a:p>
            <a:pPr marL="742950" marR="0" lvl="1" indent="-28575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r>
              <a:rPr kumimoji="0" lang="en-US" b="0" i="0" u="none" strike="noStrike" kern="1200" cap="none" spc="0" normalizeH="0" baseline="0" noProof="0" dirty="0" smtClean="0">
                <a:ln>
                  <a:noFill/>
                </a:ln>
                <a:solidFill>
                  <a:srgbClr val="000099"/>
                </a:solidFill>
                <a:effectLst/>
                <a:uLnTx/>
                <a:uFillTx/>
                <a:ea typeface="+mn-ea"/>
                <a:cs typeface="Times New Roman" pitchFamily="18" charset="0"/>
              </a:rPr>
              <a:t>Charge</a:t>
            </a:r>
            <a:r>
              <a:rPr kumimoji="0" lang="en-US" b="0" i="0" u="none" strike="noStrike" kern="1200" cap="none" spc="0" normalizeH="0" noProof="0" dirty="0" smtClean="0">
                <a:ln>
                  <a:noFill/>
                </a:ln>
                <a:solidFill>
                  <a:srgbClr val="000099"/>
                </a:solidFill>
                <a:effectLst/>
                <a:uLnTx/>
                <a:uFillTx/>
                <a:ea typeface="+mn-ea"/>
                <a:cs typeface="Times New Roman" pitchFamily="18" charset="0"/>
              </a:rPr>
              <a:t> collection usually done with strip detectors and VA chips</a:t>
            </a:r>
            <a:endParaRPr kumimoji="0" lang="en-US" b="0" i="0" u="none" strike="noStrike" kern="1200" cap="none" spc="0" normalizeH="0" baseline="0" noProof="0" dirty="0" smtClean="0">
              <a:ln>
                <a:noFill/>
              </a:ln>
              <a:solidFill>
                <a:srgbClr val="000099"/>
              </a:solidFill>
              <a:effectLst/>
              <a:uLnTx/>
              <a:uFillTx/>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r>
              <a:rPr kumimoji="0" lang="en-US" sz="2000" b="0" i="0" u="none" strike="noStrike" kern="1200" cap="none" spc="0" normalizeH="0" baseline="30000" noProof="0" dirty="0" smtClean="0">
                <a:ln>
                  <a:noFill/>
                </a:ln>
                <a:solidFill>
                  <a:srgbClr val="000099"/>
                </a:solidFill>
                <a:effectLst/>
                <a:uLnTx/>
                <a:uFillTx/>
                <a:ea typeface="+mn-ea"/>
                <a:cs typeface="+mn-cs"/>
              </a:rPr>
              <a:t>90</a:t>
            </a:r>
            <a:r>
              <a:rPr kumimoji="0" lang="en-US" sz="2000" b="0" i="0" u="none" strike="noStrike" kern="1200" cap="none" spc="0" normalizeH="0" baseline="0" noProof="0" dirty="0" smtClean="0">
                <a:ln>
                  <a:noFill/>
                </a:ln>
                <a:solidFill>
                  <a:srgbClr val="000099"/>
                </a:solidFill>
                <a:effectLst/>
                <a:uLnTx/>
                <a:uFillTx/>
                <a:ea typeface="+mn-ea"/>
                <a:cs typeface="+mn-cs"/>
              </a:rPr>
              <a:t>Sr source data well separated from pedestal</a:t>
            </a:r>
            <a:endParaRPr kumimoji="0" lang="en-GB" sz="2000" b="0" i="0" u="none" strike="noStrike" kern="1200" cap="none" spc="0" normalizeH="0" baseline="0" noProof="0" dirty="0" smtClean="0">
              <a:ln>
                <a:noFill/>
              </a:ln>
              <a:solidFill>
                <a:srgbClr val="000099"/>
              </a:solidFill>
              <a:effectLst/>
              <a:uLnTx/>
              <a:uFillTx/>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6600"/>
              </a:buClr>
              <a:buSzPct val="100000"/>
              <a:buFont typeface="Wingdings" pitchFamily="2" charset="2"/>
              <a:buChar char="Ø"/>
              <a:tabLst/>
              <a:defRPr/>
            </a:pPr>
            <a:r>
              <a:rPr kumimoji="0" lang="en-GB" sz="1800" b="0" i="1" u="none" strike="noStrike" kern="1200" cap="none" spc="0" normalizeH="0" baseline="0" noProof="0" dirty="0" smtClean="0">
                <a:ln>
                  <a:noFill/>
                </a:ln>
                <a:solidFill>
                  <a:srgbClr val="006600"/>
                </a:solidFill>
                <a:effectLst/>
                <a:uLnTx/>
                <a:uFillTx/>
                <a:ea typeface="+mn-ea"/>
                <a:cs typeface="+mn-cs"/>
              </a:rPr>
              <a:t>&lt;</a:t>
            </a:r>
            <a:r>
              <a:rPr kumimoji="0" lang="en-GB" sz="1800" b="0" i="1" u="none" strike="noStrike" kern="1200" cap="none" spc="0" normalizeH="0" baseline="0" noProof="0" dirty="0" err="1" smtClean="0">
                <a:ln>
                  <a:noFill/>
                </a:ln>
                <a:solidFill>
                  <a:srgbClr val="006600"/>
                </a:solidFill>
                <a:effectLst/>
                <a:uLnTx/>
                <a:uFillTx/>
                <a:ea typeface="+mn-ea"/>
                <a:cs typeface="+mn-cs"/>
              </a:rPr>
              <a:t>Q</a:t>
            </a:r>
            <a:r>
              <a:rPr kumimoji="0" lang="en-GB" sz="1800" b="0" i="1" u="none" strike="noStrike" kern="1200" cap="none" spc="0" normalizeH="0" baseline="-25000" noProof="0" dirty="0" err="1" smtClean="0">
                <a:ln>
                  <a:noFill/>
                </a:ln>
                <a:solidFill>
                  <a:srgbClr val="006600"/>
                </a:solidFill>
                <a:effectLst/>
                <a:uLnTx/>
                <a:uFillTx/>
                <a:ea typeface="+mn-ea"/>
                <a:cs typeface="+mn-cs"/>
              </a:rPr>
              <a:t>col</a:t>
            </a:r>
            <a:r>
              <a:rPr kumimoji="0" lang="en-GB" sz="1800" b="0" i="1" u="none" strike="noStrike" kern="1200" cap="none" spc="0" normalizeH="0" baseline="0" noProof="0" dirty="0" smtClean="0">
                <a:ln>
                  <a:noFill/>
                </a:ln>
                <a:solidFill>
                  <a:srgbClr val="006600"/>
                </a:solidFill>
                <a:effectLst/>
                <a:uLnTx/>
                <a:uFillTx/>
                <a:ea typeface="+mn-ea"/>
                <a:cs typeface="+mn-cs"/>
              </a:rPr>
              <a:t>&gt;</a:t>
            </a:r>
            <a:r>
              <a:rPr kumimoji="0" lang="en-GB" sz="1800" b="0" i="0" u="none" strike="noStrike" kern="1200" cap="none" spc="0" normalizeH="0" baseline="0" noProof="0" dirty="0" smtClean="0">
                <a:ln>
                  <a:noFill/>
                </a:ln>
                <a:solidFill>
                  <a:srgbClr val="006600"/>
                </a:solidFill>
                <a:effectLst/>
                <a:uLnTx/>
                <a:uFillTx/>
                <a:ea typeface="+mn-ea"/>
                <a:cs typeface="+mn-cs"/>
              </a:rPr>
              <a:t> = 11300 e</a:t>
            </a:r>
          </a:p>
          <a:p>
            <a:pPr marL="742950" marR="0" lvl="1" indent="-285750" algn="l" defTabSz="914400" rtl="0" eaLnBrk="1" fontAlgn="auto" latinLnBrk="0" hangingPunct="1">
              <a:lnSpc>
                <a:spcPct val="100000"/>
              </a:lnSpc>
              <a:spcBef>
                <a:spcPct val="20000"/>
              </a:spcBef>
              <a:spcAft>
                <a:spcPts val="0"/>
              </a:spcAft>
              <a:buClr>
                <a:srgbClr val="006600"/>
              </a:buClr>
              <a:buSzPct val="100000"/>
              <a:buFont typeface="Wingdings" pitchFamily="2" charset="2"/>
              <a:buChar char="Ø"/>
              <a:tabLst/>
              <a:defRPr/>
            </a:pPr>
            <a:r>
              <a:rPr kumimoji="0" lang="en-GB" sz="1800" b="0" i="1" u="none" strike="noStrike" kern="1200" cap="none" spc="0" normalizeH="0" baseline="0" noProof="0" dirty="0" smtClean="0">
                <a:ln>
                  <a:noFill/>
                </a:ln>
                <a:solidFill>
                  <a:srgbClr val="006600"/>
                </a:solidFill>
                <a:effectLst/>
                <a:uLnTx/>
                <a:uFillTx/>
                <a:ea typeface="+mn-ea"/>
                <a:cs typeface="+mn-cs"/>
              </a:rPr>
              <a:t>&lt;Q</a:t>
            </a:r>
            <a:r>
              <a:rPr kumimoji="0" lang="en-GB" sz="1800" b="0" i="1" u="none" strike="noStrike" kern="1200" cap="none" spc="0" normalizeH="0" baseline="-25000" noProof="0" dirty="0" smtClean="0">
                <a:ln>
                  <a:noFill/>
                </a:ln>
                <a:solidFill>
                  <a:srgbClr val="006600"/>
                </a:solidFill>
                <a:effectLst/>
                <a:uLnTx/>
                <a:uFillTx/>
                <a:ea typeface="+mn-ea"/>
                <a:cs typeface="+mn-cs"/>
              </a:rPr>
              <a:t>MP</a:t>
            </a:r>
            <a:r>
              <a:rPr kumimoji="0" lang="en-GB" sz="1800" b="0" i="1" u="none" strike="noStrike" kern="1200" cap="none" spc="0" normalizeH="0" baseline="0" noProof="0" dirty="0" smtClean="0">
                <a:ln>
                  <a:noFill/>
                </a:ln>
                <a:solidFill>
                  <a:srgbClr val="006600"/>
                </a:solidFill>
                <a:effectLst/>
                <a:uLnTx/>
                <a:uFillTx/>
                <a:ea typeface="+mn-ea"/>
                <a:cs typeface="+mn-cs"/>
              </a:rPr>
              <a:t>&gt;</a:t>
            </a:r>
            <a:r>
              <a:rPr kumimoji="0" lang="en-GB" sz="1800" b="0" i="0" u="none" strike="noStrike" kern="1200" cap="none" spc="0" normalizeH="0" baseline="0" noProof="0" dirty="0" smtClean="0">
                <a:ln>
                  <a:noFill/>
                </a:ln>
                <a:solidFill>
                  <a:srgbClr val="006600"/>
                </a:solidFill>
                <a:effectLst/>
                <a:uLnTx/>
                <a:uFillTx/>
                <a:ea typeface="+mn-ea"/>
                <a:cs typeface="+mn-cs"/>
              </a:rPr>
              <a:t> ~ 9000 e</a:t>
            </a:r>
          </a:p>
          <a:p>
            <a:pPr marL="742950" marR="0" lvl="1" indent="-285750" algn="l" defTabSz="914400" rtl="0" eaLnBrk="1" fontAlgn="auto" latinLnBrk="0" hangingPunct="1">
              <a:lnSpc>
                <a:spcPct val="100000"/>
              </a:lnSpc>
              <a:spcBef>
                <a:spcPct val="20000"/>
              </a:spcBef>
              <a:spcAft>
                <a:spcPts val="0"/>
              </a:spcAft>
              <a:buClr>
                <a:srgbClr val="000099"/>
              </a:buClr>
              <a:buSzPct val="100000"/>
              <a:buFont typeface="Wingdings" pitchFamily="2" charset="2"/>
              <a:buChar char="Ø"/>
              <a:tabLst/>
              <a:defRPr/>
            </a:pPr>
            <a:r>
              <a:rPr kumimoji="0" lang="en-US" sz="1800" b="0" i="0" u="none" strike="noStrike" kern="1200" cap="none" spc="0" normalizeH="0" baseline="0" noProof="0" dirty="0" smtClean="0">
                <a:ln>
                  <a:noFill/>
                </a:ln>
                <a:solidFill>
                  <a:srgbClr val="000099"/>
                </a:solidFill>
                <a:effectLst/>
                <a:uLnTx/>
                <a:uFillTx/>
                <a:ea typeface="+mn-ea"/>
                <a:cs typeface="+mn-cs"/>
              </a:rPr>
              <a:t>99% of events above 4000 e</a:t>
            </a:r>
          </a:p>
          <a:p>
            <a:pPr marL="342900" marR="0" lvl="0" indent="-342900" algn="l" defTabSz="914400" rtl="0" eaLnBrk="1" fontAlgn="auto" latinLnBrk="0" hangingPunct="1">
              <a:lnSpc>
                <a:spcPct val="100000"/>
              </a:lnSpc>
              <a:spcBef>
                <a:spcPct val="20000"/>
              </a:spcBef>
              <a:spcAft>
                <a:spcPts val="0"/>
              </a:spcAft>
              <a:buClr>
                <a:srgbClr val="000099"/>
              </a:buClr>
              <a:buSzPct val="100000"/>
              <a:buFont typeface="Wingdings" pitchFamily="2" charset="2"/>
              <a:buChar char="Ø"/>
              <a:tabLst/>
              <a:defRPr/>
            </a:pPr>
            <a:r>
              <a:rPr kumimoji="0" lang="en-US" sz="2000" b="0" i="0" u="none" strike="noStrike" kern="1200" cap="none" spc="0" normalizeH="0" baseline="0" noProof="0" dirty="0" smtClean="0">
                <a:ln>
                  <a:noFill/>
                </a:ln>
                <a:solidFill>
                  <a:srgbClr val="000099"/>
                </a:solidFill>
                <a:effectLst/>
                <a:uLnTx/>
                <a:uFillTx/>
                <a:ea typeface="+mn-ea"/>
                <a:cs typeface="+mn-cs"/>
              </a:rPr>
              <a:t>FWHM/MP ~ 1 (~ 0.5 for Si)</a:t>
            </a:r>
          </a:p>
          <a:p>
            <a:pPr marL="742950" marR="0" lvl="1" indent="-28575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r>
              <a:rPr kumimoji="0" lang="en-US" sz="1800" b="0" i="0" u="none" strike="noStrike" kern="1200" cap="none" spc="0" normalizeH="0" baseline="0" noProof="0" dirty="0" smtClean="0">
                <a:ln>
                  <a:noFill/>
                </a:ln>
                <a:solidFill>
                  <a:srgbClr val="000099"/>
                </a:solidFill>
                <a:effectLst/>
                <a:uLnTx/>
                <a:uFillTx/>
                <a:ea typeface="+mn-ea"/>
                <a:cs typeface="+mn-cs"/>
              </a:rPr>
              <a:t>Consequence of large non-homogeneity of </a:t>
            </a:r>
            <a:r>
              <a:rPr kumimoji="0" lang="en-US" sz="1800" b="0" i="0" u="none" strike="noStrike" kern="1200" cap="none" spc="0" normalizeH="0" baseline="0" noProof="0" dirty="0" err="1" smtClean="0">
                <a:ln>
                  <a:noFill/>
                </a:ln>
                <a:solidFill>
                  <a:srgbClr val="000099"/>
                </a:solidFill>
                <a:effectLst/>
                <a:uLnTx/>
                <a:uFillTx/>
                <a:ea typeface="+mn-ea"/>
                <a:cs typeface="+mn-cs"/>
              </a:rPr>
              <a:t>pCVD</a:t>
            </a:r>
            <a:r>
              <a:rPr kumimoji="0" lang="en-US" sz="1800" b="0" i="0" u="none" strike="noStrike" kern="1200" cap="none" spc="0" normalizeH="0" baseline="0" noProof="0" dirty="0" smtClean="0">
                <a:ln>
                  <a:noFill/>
                </a:ln>
                <a:solidFill>
                  <a:srgbClr val="000099"/>
                </a:solidFill>
                <a:effectLst/>
                <a:uLnTx/>
                <a:uFillTx/>
                <a:ea typeface="+mn-ea"/>
                <a:cs typeface="+mn-cs"/>
              </a:rPr>
              <a:t> material</a:t>
            </a:r>
            <a:endParaRPr kumimoji="0" lang="en-US" sz="1600" b="0" i="0" u="none" strike="noStrike" kern="1200" cap="none" spc="0" normalizeH="0" baseline="0" noProof="0" dirty="0" smtClean="0">
              <a:ln>
                <a:noFill/>
              </a:ln>
              <a:solidFill>
                <a:srgbClr val="000099"/>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endParaRPr kumimoji="0" lang="en-US" sz="1600" b="0" i="0" u="none" strike="noStrike" kern="1200" cap="none" spc="0" normalizeH="0" baseline="0" noProof="0" dirty="0" smtClean="0">
              <a:ln>
                <a:noFill/>
              </a:ln>
              <a:solidFill>
                <a:srgbClr val="000099"/>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endParaRPr kumimoji="0" lang="en-US" sz="1600" b="0" i="0" u="none" strike="noStrike" kern="1200" cap="none" spc="0" normalizeH="0" baseline="0" noProof="0" dirty="0" smtClean="0">
              <a:ln>
                <a:noFill/>
              </a:ln>
              <a:solidFill>
                <a:srgbClr val="000099"/>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endParaRPr kumimoji="0" lang="en-US" sz="1600" b="0" i="0" u="none" strike="noStrike" kern="1200" cap="none" spc="0" normalizeH="0" baseline="0" noProof="0" dirty="0" smtClean="0">
              <a:ln>
                <a:noFill/>
              </a:ln>
              <a:solidFill>
                <a:srgbClr val="000099"/>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endParaRPr kumimoji="0" lang="en-US" sz="1600" b="0" i="0" u="none" strike="noStrike" kern="1200" cap="none" spc="0" normalizeH="0" baseline="0" noProof="0" dirty="0" smtClean="0">
              <a:ln>
                <a:noFill/>
              </a:ln>
              <a:solidFill>
                <a:srgbClr val="000099"/>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0000"/>
              </a:buClr>
              <a:buSzPct val="100000"/>
              <a:buFont typeface="Times New Roman" pitchFamily="18" charset="0"/>
              <a:buChar char="–"/>
              <a:tabLst/>
              <a:defRPr/>
            </a:pPr>
            <a:endParaRPr kumimoji="0" lang="en-US" sz="1600" b="0" i="0" u="none" strike="noStrike" kern="1200" cap="none" spc="0" normalizeH="0" baseline="0" noProof="0" dirty="0">
              <a:ln>
                <a:noFill/>
              </a:ln>
              <a:solidFill>
                <a:srgbClr val="000099"/>
              </a:solidFill>
              <a:effectLst/>
              <a:uLnTx/>
              <a:uFillTx/>
              <a:latin typeface="Times New Roman" pitchFamily="18" charset="0"/>
              <a:ea typeface="+mn-ea"/>
              <a:cs typeface="+mn-cs"/>
            </a:endParaRPr>
          </a:p>
        </p:txBody>
      </p:sp>
      <p:graphicFrame>
        <p:nvGraphicFramePr>
          <p:cNvPr id="9" name="Object 4"/>
          <p:cNvGraphicFramePr>
            <a:graphicFrameLocks noChangeAspect="1"/>
          </p:cNvGraphicFramePr>
          <p:nvPr/>
        </p:nvGraphicFramePr>
        <p:xfrm>
          <a:off x="4514850" y="3321050"/>
          <a:ext cx="114300" cy="215900"/>
        </p:xfrm>
        <a:graphic>
          <a:graphicData uri="http://schemas.openxmlformats.org/presentationml/2006/ole">
            <p:oleObj spid="_x0000_s63490" name="Equation" r:id="rId3" imgW="114120" imgH="215640" progId="Equation.3">
              <p:embed/>
            </p:oleObj>
          </a:graphicData>
        </a:graphic>
      </p:graphicFrame>
      <p:sp>
        <p:nvSpPr>
          <p:cNvPr id="10" name="Text Box 5"/>
          <p:cNvSpPr txBox="1">
            <a:spLocks noChangeArrowheads="1"/>
          </p:cNvSpPr>
          <p:nvPr/>
        </p:nvSpPr>
        <p:spPr bwMode="auto">
          <a:xfrm>
            <a:off x="6011863" y="5516563"/>
            <a:ext cx="2439987" cy="212725"/>
          </a:xfrm>
          <a:prstGeom prst="rect">
            <a:avLst/>
          </a:prstGeom>
          <a:noFill/>
          <a:ln w="9525" algn="ctr">
            <a:noFill/>
            <a:miter lim="800000"/>
            <a:headEnd/>
            <a:tailEnd/>
          </a:ln>
          <a:effectLst/>
        </p:spPr>
        <p:txBody>
          <a:bodyPr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6600"/>
                </a:solidFill>
              </a:rPr>
              <a:t>Q</a:t>
            </a:r>
            <a:r>
              <a:rPr lang="en-GB" sz="1400" b="1" baseline="-25000">
                <a:solidFill>
                  <a:srgbClr val="006600"/>
                </a:solidFill>
              </a:rPr>
              <a:t>col</a:t>
            </a:r>
            <a:r>
              <a:rPr lang="en-GB" sz="1400" b="1">
                <a:solidFill>
                  <a:srgbClr val="006600"/>
                </a:solidFill>
              </a:rPr>
              <a:t> measured @ 0.8 V/</a:t>
            </a:r>
            <a:r>
              <a:rPr lang="el-GR" sz="1400" b="1">
                <a:solidFill>
                  <a:srgbClr val="006600"/>
                </a:solidFill>
                <a:cs typeface="Times New Roman" pitchFamily="18" charset="0"/>
              </a:rPr>
              <a:t>μ</a:t>
            </a:r>
            <a:r>
              <a:rPr lang="en-US" sz="1400" b="1">
                <a:solidFill>
                  <a:srgbClr val="006600"/>
                </a:solidFill>
                <a:cs typeface="Times New Roman" pitchFamily="18" charset="0"/>
              </a:rPr>
              <a:t>m</a:t>
            </a:r>
            <a:r>
              <a:rPr lang="en-GB" sz="1400" b="1"/>
              <a:t> </a:t>
            </a:r>
          </a:p>
        </p:txBody>
      </p:sp>
      <p:pic>
        <p:nvPicPr>
          <p:cNvPr id="11" name="Picture 6"/>
          <p:cNvPicPr>
            <a:picLocks noChangeAspect="1" noChangeArrowheads="1"/>
          </p:cNvPicPr>
          <p:nvPr/>
        </p:nvPicPr>
        <p:blipFill>
          <a:blip r:embed="rId4"/>
          <a:srcRect/>
          <a:stretch>
            <a:fillRect/>
          </a:stretch>
        </p:blipFill>
        <p:spPr bwMode="auto">
          <a:xfrm>
            <a:off x="5456238" y="1773238"/>
            <a:ext cx="3687762" cy="3744912"/>
          </a:xfrm>
          <a:prstGeom prst="rect">
            <a:avLst/>
          </a:prstGeom>
          <a:noFill/>
          <a:ln w="9525" algn="ctr">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Charge collected in </a:t>
            </a:r>
            <a:r>
              <a:rPr lang="en-US" dirty="0" err="1" smtClean="0"/>
              <a:t>scCVD</a:t>
            </a:r>
            <a:r>
              <a:rPr lang="en-US" dirty="0" smtClean="0"/>
              <a:t> diamonds</a:t>
            </a:r>
            <a:endParaRPr lang="en-US" dirty="0"/>
          </a:p>
        </p:txBody>
      </p:sp>
      <p:sp>
        <p:nvSpPr>
          <p:cNvPr id="3" name="Content Placeholder 2"/>
          <p:cNvSpPr>
            <a:spLocks noGrp="1"/>
          </p:cNvSpPr>
          <p:nvPr>
            <p:ph idx="1"/>
          </p:nvPr>
        </p:nvSpPr>
        <p:spPr>
          <a:xfrm>
            <a:off x="457200" y="1600200"/>
            <a:ext cx="5472122" cy="4614882"/>
          </a:xfrm>
        </p:spPr>
        <p:txBody>
          <a:bodyPr/>
          <a:lstStyle/>
          <a:p>
            <a:pPr>
              <a:buClr>
                <a:srgbClr val="000000"/>
              </a:buClr>
              <a:buSzPct val="100000"/>
              <a:buFont typeface="Times New Roman" pitchFamily="18" charset="0"/>
              <a:buChar char="•"/>
            </a:pPr>
            <a:r>
              <a:rPr lang="en-GB" sz="2000" dirty="0" smtClean="0">
                <a:solidFill>
                  <a:srgbClr val="000099"/>
                </a:solidFill>
              </a:rPr>
              <a:t>CCD = thickness at E &gt; 0.1 V/</a:t>
            </a:r>
            <a:r>
              <a:rPr lang="el-GR" sz="2000" dirty="0" smtClean="0">
                <a:solidFill>
                  <a:srgbClr val="000099"/>
                </a:solidFill>
                <a:cs typeface="Times New Roman" pitchFamily="18" charset="0"/>
              </a:rPr>
              <a:t>μ</a:t>
            </a:r>
            <a:r>
              <a:rPr lang="en-US" sz="2000" dirty="0" smtClean="0">
                <a:solidFill>
                  <a:srgbClr val="000099"/>
                </a:solidFill>
                <a:cs typeface="Times New Roman" pitchFamily="18" charset="0"/>
              </a:rPr>
              <a:t>m </a:t>
            </a:r>
          </a:p>
          <a:p>
            <a:pPr lvl="1">
              <a:buClr>
                <a:srgbClr val="000000"/>
              </a:buClr>
              <a:buSzPct val="100000"/>
              <a:buFont typeface="Times New Roman" pitchFamily="18" charset="0"/>
              <a:buChar char="–"/>
            </a:pPr>
            <a:r>
              <a:rPr lang="en-US" sz="1800" dirty="0" smtClean="0">
                <a:solidFill>
                  <a:srgbClr val="000099"/>
                </a:solidFill>
                <a:cs typeface="Times New Roman" pitchFamily="18" charset="0"/>
              </a:rPr>
              <a:t>Collect all created charge</a:t>
            </a:r>
          </a:p>
          <a:p>
            <a:pPr lvl="1">
              <a:buClr>
                <a:srgbClr val="000000"/>
              </a:buClr>
              <a:buSzPct val="100000"/>
              <a:buFont typeface="Times New Roman" pitchFamily="18" charset="0"/>
              <a:buChar char="–"/>
            </a:pPr>
            <a:r>
              <a:rPr lang="en-US" sz="1800" dirty="0" smtClean="0">
                <a:solidFill>
                  <a:srgbClr val="000099"/>
                </a:solidFill>
                <a:cs typeface="Times New Roman" pitchFamily="18" charset="0"/>
              </a:rPr>
              <a:t>“CCD” hardly makes sense</a:t>
            </a:r>
            <a:endParaRPr lang="en-GB" sz="1800" dirty="0" smtClean="0">
              <a:solidFill>
                <a:srgbClr val="006600"/>
              </a:solidFill>
            </a:endParaRPr>
          </a:p>
          <a:p>
            <a:pPr>
              <a:buClr>
                <a:srgbClr val="000099"/>
              </a:buClr>
              <a:buSzPct val="100000"/>
              <a:buFont typeface="Wingdings" pitchFamily="2" charset="2"/>
              <a:buChar char="Ø"/>
            </a:pPr>
            <a:r>
              <a:rPr lang="en-US" sz="2000" dirty="0" smtClean="0">
                <a:solidFill>
                  <a:srgbClr val="000099"/>
                </a:solidFill>
              </a:rPr>
              <a:t>FWHM/MP ~ 1/3</a:t>
            </a:r>
          </a:p>
          <a:p>
            <a:pPr lvl="1">
              <a:buClr>
                <a:srgbClr val="000000"/>
              </a:buClr>
              <a:buSzPct val="100000"/>
              <a:buFont typeface="Times New Roman" pitchFamily="18" charset="0"/>
              <a:buChar char="–"/>
            </a:pPr>
            <a:r>
              <a:rPr lang="en-US" sz="1800" dirty="0" err="1" smtClean="0">
                <a:solidFill>
                  <a:srgbClr val="000099"/>
                </a:solidFill>
              </a:rPr>
              <a:t>scCVD</a:t>
            </a:r>
            <a:r>
              <a:rPr lang="en-US" sz="1800" dirty="0" smtClean="0">
                <a:solidFill>
                  <a:srgbClr val="000099"/>
                </a:solidFill>
              </a:rPr>
              <a:t> material homogenous</a:t>
            </a:r>
          </a:p>
          <a:p>
            <a:pPr lvl="1">
              <a:buClr>
                <a:srgbClr val="000000"/>
              </a:buClr>
              <a:buSzPct val="100000"/>
              <a:buFont typeface="Times New Roman" pitchFamily="18" charset="0"/>
              <a:buChar char="–"/>
            </a:pPr>
            <a:r>
              <a:rPr lang="en-US" sz="1800" dirty="0" smtClean="0">
                <a:solidFill>
                  <a:srgbClr val="000099"/>
                </a:solidFill>
              </a:rPr>
              <a:t>Can measure diamond bulk properties with TCT</a:t>
            </a:r>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8</a:t>
            </a:fld>
            <a:endParaRPr lang="en-US"/>
          </a:p>
        </p:txBody>
      </p:sp>
      <p:pic>
        <p:nvPicPr>
          <p:cNvPr id="7" name="Picture 2"/>
          <p:cNvPicPr>
            <a:picLocks noChangeAspect="1" noChangeArrowheads="1"/>
          </p:cNvPicPr>
          <p:nvPr/>
        </p:nvPicPr>
        <p:blipFill>
          <a:blip r:embed="rId3"/>
          <a:srcRect/>
          <a:stretch>
            <a:fillRect/>
          </a:stretch>
        </p:blipFill>
        <p:spPr bwMode="auto">
          <a:xfrm>
            <a:off x="6443663" y="1128709"/>
            <a:ext cx="2700337" cy="1839912"/>
          </a:xfrm>
          <a:prstGeom prst="rect">
            <a:avLst/>
          </a:prstGeom>
          <a:noFill/>
          <a:ln w="9525" algn="ctr">
            <a:noFill/>
            <a:miter lim="800000"/>
            <a:headEnd/>
            <a:tailEnd/>
          </a:ln>
          <a:effectLst/>
        </p:spPr>
      </p:pic>
      <p:pic>
        <p:nvPicPr>
          <p:cNvPr id="8" name="Picture 3"/>
          <p:cNvPicPr>
            <a:picLocks noChangeAspect="1" noChangeArrowheads="1"/>
          </p:cNvPicPr>
          <p:nvPr/>
        </p:nvPicPr>
        <p:blipFill>
          <a:blip r:embed="rId4"/>
          <a:srcRect/>
          <a:stretch>
            <a:fillRect/>
          </a:stretch>
        </p:blipFill>
        <p:spPr bwMode="auto">
          <a:xfrm>
            <a:off x="6440488" y="4729159"/>
            <a:ext cx="2703512" cy="1689100"/>
          </a:xfrm>
          <a:prstGeom prst="rect">
            <a:avLst/>
          </a:prstGeom>
          <a:noFill/>
          <a:ln w="9525" algn="ctr">
            <a:noFill/>
            <a:miter lim="800000"/>
            <a:headEnd/>
            <a:tailEnd/>
          </a:ln>
          <a:effectLst/>
        </p:spPr>
      </p:pic>
      <p:pic>
        <p:nvPicPr>
          <p:cNvPr id="9" name="Picture 4"/>
          <p:cNvPicPr>
            <a:picLocks noChangeAspect="1" noChangeArrowheads="1"/>
          </p:cNvPicPr>
          <p:nvPr/>
        </p:nvPicPr>
        <p:blipFill>
          <a:blip r:embed="rId5"/>
          <a:srcRect/>
          <a:stretch>
            <a:fillRect/>
          </a:stretch>
        </p:blipFill>
        <p:spPr bwMode="auto">
          <a:xfrm>
            <a:off x="6443663" y="2928934"/>
            <a:ext cx="2700337" cy="1814512"/>
          </a:xfrm>
          <a:prstGeom prst="rect">
            <a:avLst/>
          </a:prstGeom>
          <a:noFill/>
          <a:ln w="9525" algn="ctr">
            <a:noFill/>
            <a:miter lim="800000"/>
            <a:headEnd/>
            <a:tailEnd/>
          </a:ln>
          <a:effectLst/>
        </p:spPr>
      </p:pic>
      <p:sp>
        <p:nvSpPr>
          <p:cNvPr id="10" name="Text Box 8"/>
          <p:cNvSpPr txBox="1">
            <a:spLocks noChangeArrowheads="1"/>
          </p:cNvSpPr>
          <p:nvPr/>
        </p:nvSpPr>
        <p:spPr bwMode="auto">
          <a:xfrm>
            <a:off x="7019925" y="3360734"/>
            <a:ext cx="2439988" cy="425450"/>
          </a:xfrm>
          <a:prstGeom prst="rect">
            <a:avLst/>
          </a:prstGeom>
          <a:noFill/>
          <a:ln w="9525" algn="ctr">
            <a:noFill/>
            <a:miter lim="800000"/>
            <a:headEnd/>
            <a:tailEnd/>
          </a:ln>
          <a:effectLst/>
        </p:spPr>
        <p:txBody>
          <a:bodyPr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6600"/>
                </a:solidFill>
              </a:rPr>
              <a:t>~ same CCD </a:t>
            </a:r>
          </a:p>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6600"/>
                </a:solidFill>
              </a:rPr>
              <a:t>as pCVD</a:t>
            </a:r>
            <a:r>
              <a:rPr lang="en-GB" sz="1400" b="1"/>
              <a:t> </a:t>
            </a:r>
          </a:p>
        </p:txBody>
      </p:sp>
      <p:sp>
        <p:nvSpPr>
          <p:cNvPr id="11" name="Oval 9"/>
          <p:cNvSpPr>
            <a:spLocks noChangeArrowheads="1"/>
          </p:cNvSpPr>
          <p:nvPr/>
        </p:nvSpPr>
        <p:spPr bwMode="auto">
          <a:xfrm>
            <a:off x="7235825" y="5592759"/>
            <a:ext cx="360363" cy="288925"/>
          </a:xfrm>
          <a:prstGeom prst="ellipse">
            <a:avLst/>
          </a:prstGeom>
          <a:noFill/>
          <a:ln w="19050" algn="ctr">
            <a:solidFill>
              <a:srgbClr val="33CC33"/>
            </a:solidFill>
            <a:round/>
            <a:headEnd/>
            <a:tailEnd/>
          </a:ln>
          <a:effectLst/>
        </p:spPr>
        <p:txBody>
          <a:bodyPr lIns="0" tIns="0" rIns="0" bIns="0" anchor="ctr">
            <a:spAutoFit/>
          </a:bodyPr>
          <a:lstStyle/>
          <a:p>
            <a:endParaRPr lang="en-US"/>
          </a:p>
        </p:txBody>
      </p:sp>
      <p:sp>
        <p:nvSpPr>
          <p:cNvPr id="12" name="AutoShape 10"/>
          <p:cNvSpPr>
            <a:spLocks noChangeArrowheads="1"/>
          </p:cNvSpPr>
          <p:nvPr/>
        </p:nvSpPr>
        <p:spPr bwMode="auto">
          <a:xfrm rot="16200000">
            <a:off x="6919119" y="4829965"/>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9050" algn="ctr">
            <a:solidFill>
              <a:srgbClr val="33CC33"/>
            </a:solidFill>
            <a:miter lim="800000"/>
            <a:headEnd/>
            <a:tailEnd/>
          </a:ln>
          <a:effectLst/>
        </p:spPr>
        <p:txBody>
          <a:bodyPr wrap="none" lIns="0" tIns="0" rIns="0" bIns="0" anchor="ctr">
            <a:spAutoFit/>
          </a:bodyPr>
          <a:lstStyle/>
          <a:p>
            <a:endParaRPr lang="en-US"/>
          </a:p>
        </p:txBody>
      </p:sp>
      <p:sp>
        <p:nvSpPr>
          <p:cNvPr id="13" name="Rectangle 14"/>
          <p:cNvSpPr>
            <a:spLocks noChangeArrowheads="1"/>
          </p:cNvSpPr>
          <p:nvPr/>
        </p:nvSpPr>
        <p:spPr bwMode="auto">
          <a:xfrm>
            <a:off x="8424863" y="2208209"/>
            <a:ext cx="485775" cy="287337"/>
          </a:xfrm>
          <a:prstGeom prst="rect">
            <a:avLst/>
          </a:prstGeom>
          <a:solidFill>
            <a:srgbClr val="F3F3F3"/>
          </a:solidFill>
          <a:ln w="9525" algn="ctr">
            <a:noFill/>
            <a:miter lim="800000"/>
            <a:headEnd/>
            <a:tailEnd/>
          </a:ln>
          <a:effectLst/>
        </p:spPr>
        <p:txBody>
          <a:bodyPr wrap="none" lIns="0" tIns="0" rIns="0" bIns="0" anchor="ctr">
            <a:spAutoFit/>
          </a:bodyPr>
          <a:lstStyle/>
          <a:p>
            <a:endParaRPr lang="en-US"/>
          </a:p>
        </p:txBody>
      </p:sp>
      <p:graphicFrame>
        <p:nvGraphicFramePr>
          <p:cNvPr id="23" name="Object 7"/>
          <p:cNvGraphicFramePr>
            <a:graphicFrameLocks noChangeAspect="1"/>
          </p:cNvGraphicFramePr>
          <p:nvPr/>
        </p:nvGraphicFramePr>
        <p:xfrm>
          <a:off x="4514850" y="3321050"/>
          <a:ext cx="114300" cy="215900"/>
        </p:xfrm>
        <a:graphic>
          <a:graphicData uri="http://schemas.openxmlformats.org/presentationml/2006/ole">
            <p:oleObj spid="_x0000_s64515" name="Equation" r:id="rId6" imgW="114120" imgH="215640" progId="Equation.3">
              <p:embed/>
            </p:oleObj>
          </a:graphicData>
        </a:graphic>
      </p:graphicFrame>
      <p:pic>
        <p:nvPicPr>
          <p:cNvPr id="24" name="Picture 11"/>
          <p:cNvPicPr>
            <a:picLocks noChangeAspect="1" noChangeArrowheads="1"/>
          </p:cNvPicPr>
          <p:nvPr/>
        </p:nvPicPr>
        <p:blipFill>
          <a:blip r:embed="rId7"/>
          <a:srcRect/>
          <a:stretch>
            <a:fillRect/>
          </a:stretch>
        </p:blipFill>
        <p:spPr bwMode="auto">
          <a:xfrm>
            <a:off x="4214810" y="1857364"/>
            <a:ext cx="2233612" cy="1400175"/>
          </a:xfrm>
          <a:prstGeom prst="rect">
            <a:avLst/>
          </a:prstGeom>
          <a:noFill/>
          <a:ln w="9525" algn="ctr">
            <a:noFill/>
            <a:miter lim="800000"/>
            <a:headEnd/>
            <a:tailEnd/>
          </a:ln>
          <a:effectLst/>
        </p:spPr>
      </p:pic>
      <p:sp>
        <p:nvSpPr>
          <p:cNvPr id="25" name="Text Box 12"/>
          <p:cNvSpPr txBox="1">
            <a:spLocks noChangeArrowheads="1"/>
          </p:cNvSpPr>
          <p:nvPr/>
        </p:nvSpPr>
        <p:spPr bwMode="auto">
          <a:xfrm>
            <a:off x="717521" y="3930652"/>
            <a:ext cx="2439987" cy="212725"/>
          </a:xfrm>
          <a:prstGeom prst="rect">
            <a:avLst/>
          </a:prstGeom>
          <a:noFill/>
          <a:ln w="9525" algn="ctr">
            <a:noFill/>
            <a:miter lim="800000"/>
            <a:headEnd/>
            <a:tailEnd/>
          </a:ln>
          <a:effectLst/>
        </p:spPr>
        <p:txBody>
          <a:bodyPr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a:t>e-injection with </a:t>
            </a:r>
            <a:r>
              <a:rPr lang="el-GR" sz="1400" b="1">
                <a:cs typeface="Times New Roman" pitchFamily="18" charset="0"/>
              </a:rPr>
              <a:t>α</a:t>
            </a:r>
            <a:r>
              <a:rPr lang="en-US" sz="1400" b="1">
                <a:cs typeface="Times New Roman" pitchFamily="18" charset="0"/>
              </a:rPr>
              <a:t>-particles</a:t>
            </a:r>
            <a:endParaRPr lang="el-GR" sz="1400" b="1">
              <a:cs typeface="Times New Roman" pitchFamily="18" charset="0"/>
            </a:endParaRPr>
          </a:p>
        </p:txBody>
      </p:sp>
      <p:sp>
        <p:nvSpPr>
          <p:cNvPr id="26" name="Text Box 13"/>
          <p:cNvSpPr txBox="1">
            <a:spLocks noChangeArrowheads="1"/>
          </p:cNvSpPr>
          <p:nvPr/>
        </p:nvSpPr>
        <p:spPr bwMode="auto">
          <a:xfrm>
            <a:off x="428596" y="3643314"/>
            <a:ext cx="2800350" cy="212725"/>
          </a:xfrm>
          <a:prstGeom prst="rect">
            <a:avLst/>
          </a:prstGeom>
          <a:noFill/>
          <a:ln w="9525" algn="ctr">
            <a:noFill/>
            <a:miter lim="800000"/>
            <a:headEnd/>
            <a:tailEnd/>
          </a:ln>
          <a:effectLst/>
        </p:spPr>
        <p:txBody>
          <a:bodyPr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err="1"/>
              <a:t>scCVD</a:t>
            </a:r>
            <a:r>
              <a:rPr lang="en-US" sz="1400" b="1" dirty="0"/>
              <a:t> measured in Ljubljana</a:t>
            </a:r>
            <a:endParaRPr lang="el-GR" sz="1400" b="1" dirty="0"/>
          </a:p>
        </p:txBody>
      </p:sp>
      <p:pic>
        <p:nvPicPr>
          <p:cNvPr id="27" name="Picture 15" descr="vdrif"/>
          <p:cNvPicPr>
            <a:picLocks noChangeAspect="1" noChangeArrowheads="1"/>
          </p:cNvPicPr>
          <p:nvPr/>
        </p:nvPicPr>
        <p:blipFill>
          <a:blip r:embed="rId8" cstate="print">
            <a:clrChange>
              <a:clrFrom>
                <a:srgbClr val="FFFFFF"/>
              </a:clrFrom>
              <a:clrTo>
                <a:srgbClr val="FFFFFF">
                  <a:alpha val="0"/>
                </a:srgbClr>
              </a:clrTo>
            </a:clrChange>
          </a:blip>
          <a:srcRect t="18173" r="4959" b="17833"/>
          <a:stretch>
            <a:fillRect/>
          </a:stretch>
        </p:blipFill>
        <p:spPr bwMode="auto">
          <a:xfrm>
            <a:off x="3286116" y="3571876"/>
            <a:ext cx="3130550" cy="2982912"/>
          </a:xfrm>
          <a:prstGeom prst="rect">
            <a:avLst/>
          </a:prstGeom>
          <a:noFill/>
        </p:spPr>
      </p:pic>
      <p:pic>
        <p:nvPicPr>
          <p:cNvPr id="28" name="Picture 16"/>
          <p:cNvPicPr>
            <a:picLocks noChangeAspect="1" noChangeArrowheads="1"/>
          </p:cNvPicPr>
          <p:nvPr/>
        </p:nvPicPr>
        <p:blipFill>
          <a:blip r:embed="rId9"/>
          <a:srcRect/>
          <a:stretch>
            <a:fillRect/>
          </a:stretch>
        </p:blipFill>
        <p:spPr bwMode="auto">
          <a:xfrm>
            <a:off x="357158" y="4214818"/>
            <a:ext cx="2808288" cy="1995488"/>
          </a:xfrm>
          <a:prstGeom prst="rect">
            <a:avLst/>
          </a:prstGeom>
          <a:noFill/>
          <a:ln w="9525">
            <a:noFill/>
            <a:miter lim="800000"/>
            <a:headEnd/>
            <a:tailEnd/>
          </a:ln>
          <a:effectLst/>
        </p:spPr>
      </p:pic>
      <p:sp>
        <p:nvSpPr>
          <p:cNvPr id="29" name="Text Box 17"/>
          <p:cNvSpPr txBox="1">
            <a:spLocks noChangeArrowheads="1"/>
          </p:cNvSpPr>
          <p:nvPr/>
        </p:nvSpPr>
        <p:spPr bwMode="auto">
          <a:xfrm>
            <a:off x="1365221" y="6088068"/>
            <a:ext cx="1441450" cy="274638"/>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chemeClr val="tx1"/>
                </a:solidFill>
              </a:rPr>
              <a:t>Transient time</a:t>
            </a:r>
            <a:endParaRPr lang="en-GB" b="1">
              <a:solidFill>
                <a:schemeClr val="tx1"/>
              </a:solidFill>
            </a:endParaRPr>
          </a:p>
        </p:txBody>
      </p:sp>
      <p:sp>
        <p:nvSpPr>
          <p:cNvPr id="30" name="Text Box 18"/>
          <p:cNvSpPr txBox="1">
            <a:spLocks noChangeArrowheads="1"/>
          </p:cNvSpPr>
          <p:nvPr/>
        </p:nvSpPr>
        <p:spPr bwMode="auto">
          <a:xfrm rot="16200000">
            <a:off x="-119887" y="5049053"/>
            <a:ext cx="800100" cy="274638"/>
          </a:xfrm>
          <a:prstGeom prst="rect">
            <a:avLst/>
          </a:prstGeom>
          <a:noFill/>
          <a:ln w="9525" algn="ctr">
            <a:noFill/>
            <a:miter lim="800000"/>
            <a:headEnd/>
            <a:tailEnd/>
          </a:ln>
          <a:effectLst/>
        </p:spPr>
        <p:txBody>
          <a:bodyPr wrap="none" lIns="0" tIns="0" rIns="0" bIns="0">
            <a:spAutoFit/>
          </a:bodyPr>
          <a:lstStyle/>
          <a:p>
            <a:pPr>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chemeClr val="tx1"/>
                </a:solidFill>
              </a:rPr>
              <a:t>Current</a:t>
            </a:r>
            <a:endParaRPr lang="en-GB" b="1" dirty="0">
              <a:solidFill>
                <a:schemeClr val="tx1"/>
              </a:solidFill>
            </a:endParaRPr>
          </a:p>
        </p:txBody>
      </p:sp>
      <p:sp>
        <p:nvSpPr>
          <p:cNvPr id="31" name="AutoShape 19"/>
          <p:cNvSpPr>
            <a:spLocks noChangeArrowheads="1"/>
          </p:cNvSpPr>
          <p:nvPr/>
        </p:nvSpPr>
        <p:spPr bwMode="auto">
          <a:xfrm>
            <a:off x="2916238" y="5084763"/>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17999"/>
            </a:srgbClr>
          </a:solidFill>
          <a:ln w="9525" algn="ctr">
            <a:noFill/>
            <a:miter lim="800000"/>
            <a:headEnd/>
            <a:tailEnd/>
          </a:ln>
          <a:effectLst/>
        </p:spPr>
        <p:txBody>
          <a:bodyPr wrap="none" lIns="0" tIns="0" rIns="0" bIns="0" anchor="ctr">
            <a:spAutoFit/>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damage in diamond</a:t>
            </a:r>
            <a:endParaRPr lang="en-US" dirty="0"/>
          </a:p>
        </p:txBody>
      </p:sp>
      <p:sp>
        <p:nvSpPr>
          <p:cNvPr id="4" name="Date Placeholder 3"/>
          <p:cNvSpPr>
            <a:spLocks noGrp="1"/>
          </p:cNvSpPr>
          <p:nvPr>
            <p:ph type="dt" sz="half" idx="10"/>
          </p:nvPr>
        </p:nvSpPr>
        <p:spPr/>
        <p:txBody>
          <a:bodyPr/>
          <a:lstStyle/>
          <a:p>
            <a:r>
              <a:rPr lang="en-US" smtClean="0"/>
              <a:t>Manchester, February 26, 2010</a:t>
            </a:r>
            <a:endParaRPr lang="en-US" dirty="0" smtClean="0"/>
          </a:p>
        </p:txBody>
      </p:sp>
      <p:sp>
        <p:nvSpPr>
          <p:cNvPr id="5" name="Footer Placeholder 4"/>
          <p:cNvSpPr>
            <a:spLocks noGrp="1"/>
          </p:cNvSpPr>
          <p:nvPr>
            <p:ph type="ftr" sz="quarter" idx="11"/>
          </p:nvPr>
        </p:nvSpPr>
        <p:spPr/>
        <p:txBody>
          <a:bodyPr/>
          <a:lstStyle/>
          <a:p>
            <a:r>
              <a:rPr lang="en-GB" smtClean="0"/>
              <a:t>Marko Mikuž: Diamond Sensors</a:t>
            </a:r>
            <a:endParaRPr lang="en-US" dirty="0" smtClean="0"/>
          </a:p>
        </p:txBody>
      </p:sp>
      <p:sp>
        <p:nvSpPr>
          <p:cNvPr id="6" name="Slide Number Placeholder 5"/>
          <p:cNvSpPr>
            <a:spLocks noGrp="1"/>
          </p:cNvSpPr>
          <p:nvPr>
            <p:ph type="sldNum" sz="quarter" idx="12"/>
          </p:nvPr>
        </p:nvSpPr>
        <p:spPr/>
        <p:txBody>
          <a:bodyPr/>
          <a:lstStyle/>
          <a:p>
            <a:fld id="{C246477B-9240-4E05-8851-DAC26B3DA6DA}" type="slidenum">
              <a:rPr lang="en-US" smtClean="0"/>
              <a:pPr/>
              <a:t>9</a:t>
            </a:fld>
            <a:endParaRPr lang="en-US"/>
          </a:p>
        </p:txBody>
      </p:sp>
      <p:graphicFrame>
        <p:nvGraphicFramePr>
          <p:cNvPr id="7" name="Group 37"/>
          <p:cNvGraphicFramePr>
            <a:graphicFrameLocks/>
          </p:cNvGraphicFramePr>
          <p:nvPr/>
        </p:nvGraphicFramePr>
        <p:xfrm>
          <a:off x="214282" y="1571612"/>
          <a:ext cx="8712200" cy="2613026"/>
        </p:xfrm>
        <a:graphic>
          <a:graphicData uri="http://schemas.openxmlformats.org/drawingml/2006/table">
            <a:tbl>
              <a:tblPr/>
              <a:tblGrid>
                <a:gridCol w="1792288"/>
                <a:gridCol w="1519237"/>
                <a:gridCol w="1584325"/>
                <a:gridCol w="2089150"/>
                <a:gridCol w="1727200"/>
              </a:tblGrid>
              <a:tr h="638175">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rPr>
                        <a:t>Radiation induced effect</a:t>
                      </a:r>
                      <a:endParaRPr kumimoji="0" lang="en-GB" sz="1600" b="1"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Diamond</a:t>
                      </a:r>
                      <a:endParaRPr kumimoji="0" lang="en-GB" sz="16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Operational consequence</a:t>
                      </a:r>
                      <a:endParaRPr kumimoji="0" lang="en-GB" sz="16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Silicon</a:t>
                      </a:r>
                      <a:endParaRPr kumimoji="0" lang="en-GB" sz="16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Operational consequence</a:t>
                      </a:r>
                      <a:endParaRPr kumimoji="0" lang="en-GB" sz="16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Leakage current</a:t>
                      </a:r>
                      <a:endParaRPr kumimoji="0" lang="en-GB" sz="16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rPr>
                        <a:t>small &amp;</a:t>
                      </a:r>
                    </a:p>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rPr>
                        <a:t>decreases</a:t>
                      </a:r>
                      <a:endParaRPr kumimoji="0" lang="el-GR" sz="16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rPr>
                        <a:t>none</a:t>
                      </a:r>
                      <a:endParaRPr kumimoji="0" lang="en-GB" sz="16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endParaRPr>
                    </a:p>
                  </a:txBody>
                  <a:tcPr marL="3600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I/V = </a:t>
                      </a:r>
                      <a:r>
                        <a:rPr kumimoji="0" lang="el-GR" sz="16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αΦ</a:t>
                      </a:r>
                    </a:p>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l-GR" sz="16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α</a:t>
                      </a:r>
                      <a:r>
                        <a:rPr kumimoji="0" lang="en-US" sz="16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 ~ 4x10</a:t>
                      </a:r>
                      <a:r>
                        <a:rPr kumimoji="0" lang="en-US" sz="1600" b="0"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rPr>
                        <a:t>-17</a:t>
                      </a:r>
                      <a:r>
                        <a:rPr kumimoji="0" lang="en-US" sz="16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 A/cm</a:t>
                      </a:r>
                      <a:endParaRPr kumimoji="0" lang="en-GB" sz="16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smtClean="0">
                          <a:ln>
                            <a:noFill/>
                          </a:ln>
                          <a:solidFill>
                            <a:srgbClr val="FF3300"/>
                          </a:solidFill>
                          <a:effectLst/>
                          <a:latin typeface="Comic Sans MS" pitchFamily="66" charset="0"/>
                          <a:ea typeface="Lucida Sans Unicode" pitchFamily="34" charset="0"/>
                          <a:cs typeface="Lucida Sans Unicode" pitchFamily="34" charset="0"/>
                        </a:rPr>
                        <a:t>Heating</a:t>
                      </a:r>
                    </a:p>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smtClean="0">
                          <a:ln>
                            <a:noFill/>
                          </a:ln>
                          <a:solidFill>
                            <a:srgbClr val="FF3300"/>
                          </a:solidFill>
                          <a:effectLst/>
                          <a:latin typeface="Comic Sans MS" pitchFamily="66" charset="0"/>
                          <a:ea typeface="Lucida Sans Unicode" pitchFamily="34" charset="0"/>
                          <a:cs typeface="Lucida Sans Unicode" pitchFamily="34" charset="0"/>
                        </a:rPr>
                        <a:t>Thermal runaway</a:t>
                      </a:r>
                      <a:endParaRPr kumimoji="0" lang="en-GB" sz="1600" b="1" i="0" u="none" strike="noStrike" cap="none" normalizeH="0" baseline="0" smtClean="0">
                        <a:ln>
                          <a:noFill/>
                        </a:ln>
                        <a:solidFill>
                          <a:srgbClr val="FF3300"/>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Space charge</a:t>
                      </a:r>
                      <a:endParaRPr kumimoji="0" lang="en-GB" sz="16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rPr>
                        <a:t>~ none</a:t>
                      </a:r>
                      <a:endParaRPr kumimoji="0" lang="en-GB" sz="16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rPr>
                        <a:t>none</a:t>
                      </a:r>
                      <a:endParaRPr kumimoji="0" lang="en-GB" sz="1600" b="0" i="0" u="none" strike="noStrike" cap="none" normalizeH="0" baseline="0" smtClean="0">
                        <a:ln>
                          <a:noFill/>
                        </a:ln>
                        <a:solidFill>
                          <a:srgbClr val="33CC33"/>
                        </a:solidFill>
                        <a:effectLst/>
                        <a:latin typeface="Comic Sans MS" pitchFamily="66" charset="0"/>
                        <a:ea typeface="Lucida Sans Unicode" pitchFamily="34" charset="0"/>
                        <a:cs typeface="Lucida Sans Unicode" pitchFamily="34" charset="0"/>
                      </a:endParaRPr>
                    </a:p>
                  </a:txBody>
                  <a:tcPr marL="3600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l-GR" sz="16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Δ</a:t>
                      </a:r>
                      <a:r>
                        <a:rPr kumimoji="0" lang="en-US" sz="16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N</a:t>
                      </a:r>
                      <a:r>
                        <a:rPr kumimoji="0" lang="en-US" sz="1600" b="0" i="0" u="none" strike="noStrike" cap="none" normalizeH="0" baseline="-25000" smtClean="0">
                          <a:ln>
                            <a:noFill/>
                          </a:ln>
                          <a:solidFill>
                            <a:srgbClr val="333399"/>
                          </a:solidFill>
                          <a:effectLst/>
                          <a:latin typeface="Comic Sans MS" pitchFamily="66" charset="0"/>
                          <a:ea typeface="Lucida Sans Unicode" pitchFamily="34" charset="0"/>
                          <a:cs typeface="Lucida Sans Unicode" pitchFamily="34" charset="0"/>
                        </a:rPr>
                        <a:t>eff </a:t>
                      </a:r>
                      <a:r>
                        <a:rPr kumimoji="0" lang="en-US" sz="1600" b="0" i="0" u="none" strike="noStrike" cap="none" normalizeH="0" baseline="0" smtClean="0">
                          <a:ln>
                            <a:noFill/>
                          </a:ln>
                          <a:solidFill>
                            <a:srgbClr val="333399"/>
                          </a:solidFill>
                          <a:effectLst/>
                          <a:latin typeface="Lucida Sans Unicode" pitchFamily="34" charset="0"/>
                          <a:ea typeface="Lucida Sans Unicode" pitchFamily="34" charset="0"/>
                          <a:cs typeface="Lucida Sans Unicode" pitchFamily="34" charset="0"/>
                        </a:rPr>
                        <a:t>≈</a:t>
                      </a:r>
                      <a:r>
                        <a:rPr kumimoji="0" lang="en-US" sz="16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 -</a:t>
                      </a:r>
                      <a:r>
                        <a:rPr kumimoji="0" lang="el-GR" sz="16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βΦ</a:t>
                      </a:r>
                      <a:endParaRPr kumimoji="0" lang="en-GB" sz="16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l-GR" sz="16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β</a:t>
                      </a:r>
                      <a:r>
                        <a:rPr kumimoji="0" lang="en-US" sz="1600" b="0"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 ~ 0.15 cm</a:t>
                      </a:r>
                      <a:r>
                        <a:rPr kumimoji="0" lang="en-US" sz="1600" b="0"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rPr>
                        <a:t>-1</a:t>
                      </a:r>
                      <a:endParaRPr kumimoji="0" lang="en-GB" sz="1600" b="0" i="0" u="none" strike="noStrike" cap="none" normalizeH="0" baseline="3000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dirty="0" smtClean="0">
                          <a:ln>
                            <a:noFill/>
                          </a:ln>
                          <a:solidFill>
                            <a:srgbClr val="FF3300"/>
                          </a:solidFill>
                          <a:effectLst/>
                          <a:latin typeface="Comic Sans MS" pitchFamily="66" charset="0"/>
                          <a:ea typeface="Lucida Sans Unicode" pitchFamily="34" charset="0"/>
                          <a:cs typeface="Lucida Sans Unicode" pitchFamily="34" charset="0"/>
                        </a:rPr>
                        <a:t>Increase of full depletion voltage</a:t>
                      </a:r>
                      <a:endParaRPr kumimoji="0" lang="en-GB" sz="1600" b="1" i="0" u="none" strike="noStrike" cap="none" normalizeH="0" baseline="0" dirty="0" smtClean="0">
                        <a:ln>
                          <a:noFill/>
                        </a:ln>
                        <a:solidFill>
                          <a:srgbClr val="FF3300"/>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rPr>
                        <a:t>Charge trapping</a:t>
                      </a:r>
                      <a:endParaRPr kumimoji="0" lang="en-GB" sz="1600" b="1" i="0" u="none" strike="noStrike" cap="none" normalizeH="0" baseline="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smtClean="0">
                          <a:ln>
                            <a:noFill/>
                          </a:ln>
                          <a:solidFill>
                            <a:srgbClr val="FF3300"/>
                          </a:solidFill>
                          <a:effectLst/>
                          <a:latin typeface="Comic Sans MS" pitchFamily="66" charset="0"/>
                          <a:ea typeface="Lucida Sans Unicode" pitchFamily="34" charset="0"/>
                          <a:cs typeface="Lucida Sans Unicode" pitchFamily="34" charset="0"/>
                        </a:rPr>
                        <a:t>Yes</a:t>
                      </a:r>
                      <a:endParaRPr kumimoji="0" lang="en-GB" sz="1600" b="1" i="0" u="none" strike="noStrike" cap="none" normalizeH="0" baseline="0" smtClean="0">
                        <a:ln>
                          <a:noFill/>
                        </a:ln>
                        <a:solidFill>
                          <a:srgbClr val="FF3300"/>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smtClean="0">
                          <a:ln>
                            <a:noFill/>
                          </a:ln>
                          <a:solidFill>
                            <a:srgbClr val="FF3300"/>
                          </a:solidFill>
                          <a:effectLst/>
                          <a:latin typeface="Comic Sans MS" pitchFamily="66" charset="0"/>
                          <a:ea typeface="Lucida Sans Unicode" pitchFamily="34" charset="0"/>
                          <a:cs typeface="Lucida Sans Unicode" pitchFamily="34" charset="0"/>
                        </a:rPr>
                        <a:t>Charge loss</a:t>
                      </a:r>
                    </a:p>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smtClean="0">
                          <a:ln>
                            <a:noFill/>
                          </a:ln>
                          <a:solidFill>
                            <a:srgbClr val="FF3300"/>
                          </a:solidFill>
                          <a:effectLst/>
                          <a:latin typeface="Comic Sans MS" pitchFamily="66" charset="0"/>
                          <a:ea typeface="Lucida Sans Unicode" pitchFamily="34" charset="0"/>
                          <a:cs typeface="Lucida Sans Unicode" pitchFamily="34" charset="0"/>
                        </a:rPr>
                        <a:t>Polarization</a:t>
                      </a:r>
                      <a:endParaRPr kumimoji="0" lang="en-GB" sz="1600" b="1" i="0" u="none" strike="noStrike" cap="none" normalizeH="0" baseline="0" smtClean="0">
                        <a:ln>
                          <a:noFill/>
                        </a:ln>
                        <a:solidFill>
                          <a:srgbClr val="FF3300"/>
                        </a:solidFill>
                        <a:effectLst/>
                        <a:latin typeface="Comic Sans MS" pitchFamily="66" charset="0"/>
                        <a:ea typeface="Lucida Sans Unicode" pitchFamily="34" charset="0"/>
                        <a:cs typeface="Lucida Sans Unicode" pitchFamily="34" charset="0"/>
                      </a:endParaRPr>
                    </a:p>
                  </a:txBody>
                  <a:tcPr marL="3600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0"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rPr>
                        <a:t>1/</a:t>
                      </a:r>
                      <a:r>
                        <a:rPr kumimoji="0" lang="el-GR" sz="1600" b="0"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rPr>
                        <a:t>τ</a:t>
                      </a:r>
                      <a:r>
                        <a:rPr kumimoji="0" lang="en-US" sz="1600" b="0" i="0" u="none" strike="noStrike" cap="none" normalizeH="0" baseline="-25000" dirty="0" err="1" smtClean="0">
                          <a:ln>
                            <a:noFill/>
                          </a:ln>
                          <a:solidFill>
                            <a:srgbClr val="333399"/>
                          </a:solidFill>
                          <a:effectLst/>
                          <a:latin typeface="Comic Sans MS" pitchFamily="66" charset="0"/>
                          <a:ea typeface="Lucida Sans Unicode" pitchFamily="34" charset="0"/>
                          <a:cs typeface="Lucida Sans Unicode" pitchFamily="34" charset="0"/>
                        </a:rPr>
                        <a:t>eff</a:t>
                      </a:r>
                      <a:r>
                        <a:rPr kumimoji="0" lang="en-US" sz="1600" b="0"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rPr>
                        <a:t> = </a:t>
                      </a:r>
                      <a:r>
                        <a:rPr kumimoji="0" lang="el-GR" sz="1600" b="0"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rPr>
                        <a:t>βΦ</a:t>
                      </a:r>
                      <a:endParaRPr kumimoji="0" lang="en-US" sz="1600" b="0"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endParaRPr>
                    </a:p>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l-GR" sz="1600" b="0"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rPr>
                        <a:t>β</a:t>
                      </a:r>
                      <a:r>
                        <a:rPr kumimoji="0" lang="en-US" sz="1600" b="0"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rPr>
                        <a:t> ~ 4-7x10</a:t>
                      </a:r>
                      <a:r>
                        <a:rPr kumimoji="0" lang="en-US" sz="1600" b="0" i="0" u="none" strike="noStrike" cap="none" normalizeH="0" baseline="30000" dirty="0" smtClean="0">
                          <a:ln>
                            <a:noFill/>
                          </a:ln>
                          <a:solidFill>
                            <a:srgbClr val="333399"/>
                          </a:solidFill>
                          <a:effectLst/>
                          <a:latin typeface="Comic Sans MS" pitchFamily="66" charset="0"/>
                          <a:ea typeface="Lucida Sans Unicode" pitchFamily="34" charset="0"/>
                          <a:cs typeface="Lucida Sans Unicode" pitchFamily="34" charset="0"/>
                        </a:rPr>
                        <a:t>-16</a:t>
                      </a:r>
                      <a:r>
                        <a:rPr kumimoji="0" lang="en-US" sz="1600" b="0"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rPr>
                        <a:t> cm</a:t>
                      </a:r>
                      <a:r>
                        <a:rPr kumimoji="0" lang="en-US" sz="1600" b="0" i="0" u="none" strike="noStrike" cap="none" normalizeH="0" baseline="30000" dirty="0" smtClean="0">
                          <a:ln>
                            <a:noFill/>
                          </a:ln>
                          <a:solidFill>
                            <a:srgbClr val="333399"/>
                          </a:solidFill>
                          <a:effectLst/>
                          <a:latin typeface="Comic Sans MS" pitchFamily="66" charset="0"/>
                          <a:ea typeface="Lucida Sans Unicode" pitchFamily="34" charset="0"/>
                          <a:cs typeface="Lucida Sans Unicode" pitchFamily="34" charset="0"/>
                        </a:rPr>
                        <a:t>2</a:t>
                      </a:r>
                      <a:r>
                        <a:rPr kumimoji="0" lang="en-US" sz="1600" b="0" i="0" u="none" strike="noStrike" cap="none" normalizeH="0" baseline="0" dirty="0" smtClean="0">
                          <a:ln>
                            <a:noFill/>
                          </a:ln>
                          <a:solidFill>
                            <a:srgbClr val="333399"/>
                          </a:solidFill>
                          <a:effectLst/>
                          <a:latin typeface="Comic Sans MS" pitchFamily="66" charset="0"/>
                          <a:ea typeface="Lucida Sans Unicode" pitchFamily="34" charset="0"/>
                          <a:cs typeface="Lucida Sans Unicode" pitchFamily="34" charset="0"/>
                        </a:rPr>
                        <a:t>/ns</a:t>
                      </a:r>
                      <a:endParaRPr kumimoji="0" lang="el-GR" sz="1600" b="0" i="0" u="none" strike="noStrike" cap="none" normalizeH="0" baseline="30000" dirty="0" smtClean="0">
                        <a:ln>
                          <a:noFill/>
                        </a:ln>
                        <a:solidFill>
                          <a:srgbClr val="333399"/>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dirty="0" smtClean="0">
                          <a:ln>
                            <a:noFill/>
                          </a:ln>
                          <a:solidFill>
                            <a:srgbClr val="FF3300"/>
                          </a:solidFill>
                          <a:effectLst/>
                          <a:latin typeface="Comic Sans MS" pitchFamily="66" charset="0"/>
                          <a:ea typeface="Lucida Sans Unicode" pitchFamily="34" charset="0"/>
                          <a:cs typeface="Lucida Sans Unicode" pitchFamily="34" charset="0"/>
                        </a:rPr>
                        <a:t>Charge loss</a:t>
                      </a:r>
                    </a:p>
                    <a:p>
                      <a:pPr marL="0" marR="0" lvl="0" indent="0" algn="ctr" defTabSz="449263" rtl="0" eaLnBrk="1" fontAlgn="base" latinLnBrk="0" hangingPunct="1">
                        <a:lnSpc>
                          <a:spcPct val="100000"/>
                        </a:lnSpc>
                        <a:spcBef>
                          <a:spcPts val="600"/>
                        </a:spcBef>
                        <a:spcAft>
                          <a:spcPct val="0"/>
                        </a:spcAft>
                        <a:buClr>
                          <a:srgbClr val="3333CC"/>
                        </a:buClr>
                        <a:buSzPct val="60000"/>
                        <a:buFont typeface="Wingdings" pitchFamily="2" charset="2"/>
                        <a:buNone/>
                        <a:tabLst/>
                      </a:pPr>
                      <a:r>
                        <a:rPr kumimoji="0" lang="en-US" sz="1600" b="1" i="0" u="none" strike="noStrike" cap="none" normalizeH="0" baseline="0" dirty="0" smtClean="0">
                          <a:ln>
                            <a:noFill/>
                          </a:ln>
                          <a:solidFill>
                            <a:srgbClr val="FF3300"/>
                          </a:solidFill>
                          <a:effectLst/>
                          <a:latin typeface="Comic Sans MS" pitchFamily="66" charset="0"/>
                          <a:ea typeface="Lucida Sans Unicode" pitchFamily="34" charset="0"/>
                          <a:cs typeface="Lucida Sans Unicode" pitchFamily="34" charset="0"/>
                        </a:rPr>
                        <a:t>Polarization</a:t>
                      </a:r>
                      <a:endParaRPr kumimoji="0" lang="en-GB" sz="1600" b="1" i="0" u="none" strike="noStrike" cap="none" normalizeH="0" baseline="0" dirty="0" smtClean="0">
                        <a:ln>
                          <a:noFill/>
                        </a:ln>
                        <a:solidFill>
                          <a:srgbClr val="FF3300"/>
                        </a:solidFill>
                        <a:effectLst/>
                        <a:latin typeface="Comic Sans MS" pitchFamily="66" charset="0"/>
                        <a:ea typeface="Lucida Sans Unicode" pitchFamily="34" charset="0"/>
                        <a:cs typeface="Lucida Sans Unicode" pitchFamily="34" charset="0"/>
                      </a:endParaRPr>
                    </a:p>
                  </a:txBody>
                  <a:tcPr marL="3600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3"/>
          <p:cNvSpPr txBox="1">
            <a:spLocks noChangeArrowheads="1"/>
          </p:cNvSpPr>
          <p:nvPr/>
        </p:nvSpPr>
        <p:spPr>
          <a:xfrm>
            <a:off x="169863" y="4286256"/>
            <a:ext cx="8974137" cy="20891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
                <a:srgbClr val="FF3300"/>
              </a:buClr>
              <a:buSzPct val="100000"/>
              <a:buFont typeface="Wingdings" pitchFamily="2" charset="2"/>
              <a:buChar char="§"/>
              <a:tabLst/>
              <a:defRPr/>
            </a:pPr>
            <a:r>
              <a:rPr kumimoji="0" lang="en-US" sz="1600" b="0" i="0" u="none" strike="noStrike" kern="1200" cap="none" spc="0" normalizeH="0" baseline="0" noProof="0" smtClean="0">
                <a:ln>
                  <a:noFill/>
                </a:ln>
                <a:solidFill>
                  <a:schemeClr val="accent2"/>
                </a:solidFill>
                <a:effectLst/>
                <a:uLnTx/>
                <a:uFillTx/>
                <a:latin typeface="+mn-lt"/>
                <a:ea typeface="+mn-ea"/>
                <a:cs typeface="+mn-cs"/>
              </a:rPr>
              <a:t>Charge trapping the only relevant radiation damage effect</a:t>
            </a:r>
          </a:p>
          <a:p>
            <a:pPr marL="742950" marR="0" lvl="1" indent="-285750" algn="l" defTabSz="914400" rtl="0" eaLnBrk="1" fontAlgn="auto" latinLnBrk="0" hangingPunct="1">
              <a:lnSpc>
                <a:spcPct val="80000"/>
              </a:lnSpc>
              <a:spcBef>
                <a:spcPct val="20000"/>
              </a:spcBef>
              <a:spcAft>
                <a:spcPts val="0"/>
              </a:spcAft>
              <a:buClr>
                <a:srgbClr val="000099"/>
              </a:buClr>
              <a:buSzPct val="100000"/>
              <a:buFont typeface="Wingdings" pitchFamily="2" charset="2"/>
              <a:buChar char="û"/>
              <a:tabLst/>
              <a:defRPr/>
            </a:pPr>
            <a:r>
              <a:rPr kumimoji="0" lang="en-US" sz="1400" b="0" i="0" u="none" strike="noStrike" kern="1200" cap="none" spc="0" normalizeH="0" baseline="0" noProof="0" smtClean="0">
                <a:ln>
                  <a:noFill/>
                </a:ln>
                <a:solidFill>
                  <a:srgbClr val="CC6600"/>
                </a:solidFill>
                <a:effectLst/>
                <a:uLnTx/>
                <a:uFillTx/>
                <a:latin typeface="+mn-lt"/>
                <a:ea typeface="+mn-ea"/>
                <a:cs typeface="+mn-cs"/>
              </a:rPr>
              <a:t>NIEL scaling questionable </a:t>
            </a:r>
            <a:r>
              <a:rPr kumimoji="0" lang="en-US" sz="1400" b="0" i="1" u="none" strike="noStrike" kern="1200" cap="none" spc="0" normalizeH="0" baseline="0" noProof="0" smtClean="0">
                <a:ln>
                  <a:noFill/>
                </a:ln>
                <a:solidFill>
                  <a:srgbClr val="CC6600"/>
                </a:solidFill>
                <a:effectLst/>
                <a:uLnTx/>
                <a:uFillTx/>
                <a:latin typeface="+mn-lt"/>
                <a:ea typeface="+mn-ea"/>
                <a:cs typeface="+mn-cs"/>
              </a:rPr>
              <a:t>a priori</a:t>
            </a:r>
            <a:endParaRPr kumimoji="0" lang="en-US" sz="1400" b="0" i="0" u="none" strike="noStrike" kern="1200" cap="none" spc="0" normalizeH="0" baseline="0" noProof="0" smtClean="0">
              <a:ln>
                <a:noFill/>
              </a:ln>
              <a:solidFill>
                <a:srgbClr val="CC6600"/>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FF3300"/>
              </a:buClr>
              <a:buSzPct val="100000"/>
              <a:buFont typeface="ZapfDingbats" pitchFamily="82" charset="2"/>
              <a:buChar char="G"/>
              <a:tabLst/>
              <a:defRPr/>
            </a:pPr>
            <a:r>
              <a:rPr kumimoji="0" lang="en-GB" sz="1600" b="0" i="0" u="none" strike="noStrike" kern="1200" cap="none" spc="0" normalizeH="0" baseline="0" noProof="0" smtClean="0">
                <a:ln>
                  <a:noFill/>
                </a:ln>
                <a:solidFill>
                  <a:srgbClr val="000099"/>
                </a:solidFill>
                <a:effectLst/>
                <a:uLnTx/>
                <a:uFillTx/>
                <a:latin typeface="+mn-lt"/>
                <a:ea typeface="+mn-ea"/>
                <a:cs typeface="+mn-cs"/>
              </a:rPr>
              <a:t>E</a:t>
            </a:r>
            <a:r>
              <a:rPr kumimoji="0" lang="en-GB" sz="1600" b="0" i="0" u="none" strike="noStrike" kern="1200" cap="none" spc="0" normalizeH="0" baseline="-25000" noProof="0" smtClean="0">
                <a:ln>
                  <a:noFill/>
                </a:ln>
                <a:solidFill>
                  <a:srgbClr val="000099"/>
                </a:solidFill>
                <a:effectLst/>
                <a:uLnTx/>
                <a:uFillTx/>
                <a:latin typeface="+mn-lt"/>
                <a:ea typeface="+mn-ea"/>
                <a:cs typeface="+mn-cs"/>
              </a:rPr>
              <a:t>gap </a:t>
            </a:r>
            <a:r>
              <a:rPr kumimoji="0" lang="en-GB" sz="1600" b="0" i="0" u="none" strike="noStrike" kern="1200" cap="none" spc="0" normalizeH="0" baseline="0" noProof="0" smtClean="0">
                <a:ln>
                  <a:noFill/>
                </a:ln>
                <a:solidFill>
                  <a:srgbClr val="000099"/>
                </a:solidFill>
                <a:effectLst/>
                <a:uLnTx/>
                <a:uFillTx/>
                <a:latin typeface="+mn-lt"/>
                <a:ea typeface="+mn-ea"/>
                <a:cs typeface="+mn-cs"/>
              </a:rPr>
              <a:t>in diamond </a:t>
            </a:r>
            <a:r>
              <a:rPr kumimoji="0" lang="en-GB" sz="1600" b="0" i="0" u="none" strike="noStrike" kern="1200" cap="none" spc="0" normalizeH="0" baseline="0" noProof="0" smtClean="0">
                <a:ln>
                  <a:noFill/>
                </a:ln>
                <a:solidFill>
                  <a:srgbClr val="FF3300"/>
                </a:solidFill>
                <a:effectLst/>
                <a:uLnTx/>
                <a:uFillTx/>
                <a:latin typeface="+mn-lt"/>
                <a:ea typeface="+mn-ea"/>
                <a:cs typeface="+mn-cs"/>
              </a:rPr>
              <a:t>5 times</a:t>
            </a:r>
            <a:r>
              <a:rPr kumimoji="0" lang="en-GB" sz="1600" b="0" i="0" u="none" strike="noStrike" kern="1200" cap="none" spc="0" normalizeH="0" baseline="0" noProof="0" smtClean="0">
                <a:ln>
                  <a:noFill/>
                </a:ln>
                <a:solidFill>
                  <a:srgbClr val="000099"/>
                </a:solidFill>
                <a:effectLst/>
                <a:uLnTx/>
                <a:uFillTx/>
                <a:latin typeface="+mn-lt"/>
                <a:ea typeface="+mn-ea"/>
                <a:cs typeface="+mn-cs"/>
              </a:rPr>
              <a:t> larger than in Si </a:t>
            </a:r>
          </a:p>
          <a:p>
            <a:pPr marL="742950" marR="0" lvl="1" indent="-285750" algn="l" defTabSz="914400" rtl="0" eaLnBrk="1" fontAlgn="auto" latinLnBrk="0" hangingPunct="1">
              <a:lnSpc>
                <a:spcPct val="80000"/>
              </a:lnSpc>
              <a:spcBef>
                <a:spcPct val="20000"/>
              </a:spcBef>
              <a:spcAft>
                <a:spcPts val="0"/>
              </a:spcAft>
              <a:buClr>
                <a:srgbClr val="339933"/>
              </a:buClr>
              <a:buSzPct val="100000"/>
              <a:buFont typeface="Wingdings" pitchFamily="2" charset="2"/>
              <a:buChar char="Ø"/>
              <a:tabLst/>
              <a:defRPr/>
            </a:pPr>
            <a:r>
              <a:rPr kumimoji="0" lang="en-GB" sz="1400" b="0" i="0" u="none" strike="noStrike" kern="1200" cap="none" spc="0" normalizeH="0" baseline="0" noProof="0" smtClean="0">
                <a:ln>
                  <a:noFill/>
                </a:ln>
                <a:solidFill>
                  <a:schemeClr val="accent2"/>
                </a:solidFill>
                <a:effectLst/>
                <a:uLnTx/>
                <a:uFillTx/>
                <a:latin typeface="+mn-lt"/>
                <a:ea typeface="+mn-ea"/>
                <a:cs typeface="+mn-cs"/>
              </a:rPr>
              <a:t>Many processes freeze out</a:t>
            </a:r>
          </a:p>
          <a:p>
            <a:pPr marL="742950" marR="0" lvl="1" indent="-285750" algn="l" defTabSz="914400" rtl="0" eaLnBrk="1" fontAlgn="auto" latinLnBrk="0" hangingPunct="1">
              <a:lnSpc>
                <a:spcPct val="80000"/>
              </a:lnSpc>
              <a:spcBef>
                <a:spcPct val="20000"/>
              </a:spcBef>
              <a:spcAft>
                <a:spcPts val="0"/>
              </a:spcAft>
              <a:buClr>
                <a:srgbClr val="339933"/>
              </a:buClr>
              <a:buSzPct val="100000"/>
              <a:buFont typeface="Wingdings" pitchFamily="2" charset="2"/>
              <a:buChar char="Ø"/>
              <a:tabLst/>
              <a:defRPr/>
            </a:pPr>
            <a:r>
              <a:rPr kumimoji="0" lang="en-GB" sz="1400" b="0" i="0" u="none" strike="noStrike" kern="1200" cap="none" spc="0" normalizeH="0" baseline="0" noProof="0" smtClean="0">
                <a:ln>
                  <a:noFill/>
                </a:ln>
                <a:solidFill>
                  <a:schemeClr val="accent2"/>
                </a:solidFill>
                <a:effectLst/>
                <a:uLnTx/>
                <a:uFillTx/>
                <a:latin typeface="+mn-lt"/>
                <a:ea typeface="+mn-ea"/>
                <a:cs typeface="+mn-cs"/>
              </a:rPr>
              <a:t>Typical emission times order of months </a:t>
            </a:r>
          </a:p>
          <a:p>
            <a:pPr marL="342900" marR="0" lvl="0" indent="-342900" algn="l" defTabSz="914400" rtl="0" eaLnBrk="1" fontAlgn="auto" latinLnBrk="0" hangingPunct="1">
              <a:lnSpc>
                <a:spcPct val="80000"/>
              </a:lnSpc>
              <a:spcBef>
                <a:spcPct val="20000"/>
              </a:spcBef>
              <a:spcAft>
                <a:spcPts val="0"/>
              </a:spcAft>
              <a:buClr>
                <a:srgbClr val="FF3300"/>
              </a:buClr>
              <a:buSzPct val="100000"/>
              <a:buFont typeface="Wingdings" pitchFamily="2" charset="2"/>
              <a:buChar char="§"/>
              <a:tabLst/>
              <a:defRPr/>
            </a:pPr>
            <a:r>
              <a:rPr kumimoji="0" lang="en-GB" sz="1600" b="0" i="0" u="none" strike="noStrike" kern="1200" cap="none" spc="0" normalizeH="0" baseline="0" noProof="0" smtClean="0">
                <a:ln>
                  <a:noFill/>
                </a:ln>
                <a:solidFill>
                  <a:srgbClr val="000099"/>
                </a:solidFill>
                <a:effectLst/>
                <a:uLnTx/>
                <a:uFillTx/>
                <a:latin typeface="+mn-lt"/>
                <a:ea typeface="+mn-ea"/>
                <a:cs typeface="+mn-cs"/>
              </a:rPr>
              <a:t>Like Si at 300/5 = </a:t>
            </a:r>
            <a:r>
              <a:rPr kumimoji="0" lang="en-GB" sz="1600" b="1" i="0" u="none" strike="noStrike" kern="1200" cap="none" spc="0" normalizeH="0" baseline="0" noProof="0" smtClean="0">
                <a:ln>
                  <a:noFill/>
                </a:ln>
                <a:solidFill>
                  <a:srgbClr val="9999FF"/>
                </a:solidFill>
                <a:effectLst/>
                <a:uLnTx/>
                <a:uFillTx/>
                <a:latin typeface="+mn-lt"/>
                <a:ea typeface="+mn-ea"/>
                <a:cs typeface="+mn-cs"/>
              </a:rPr>
              <a:t>60 K</a:t>
            </a:r>
            <a:r>
              <a:rPr kumimoji="0" lang="en-GB" sz="1600" b="0" i="0" u="none" strike="noStrike" kern="1200" cap="none" spc="0" normalizeH="0" baseline="0" noProof="0" smtClean="0">
                <a:ln>
                  <a:noFill/>
                </a:ln>
                <a:solidFill>
                  <a:srgbClr val="000099"/>
                </a:solidFill>
                <a:effectLst/>
                <a:uLnTx/>
                <a:uFillTx/>
                <a:latin typeface="+mn-lt"/>
                <a:ea typeface="+mn-ea"/>
                <a:cs typeface="+mn-cs"/>
              </a:rPr>
              <a:t> – Boltzmann factor </a:t>
            </a:r>
          </a:p>
          <a:p>
            <a:pPr marL="742950" marR="0" lvl="1" indent="-285750" algn="l" defTabSz="914400" rtl="0" eaLnBrk="1" fontAlgn="auto" latinLnBrk="0" hangingPunct="1">
              <a:lnSpc>
                <a:spcPct val="80000"/>
              </a:lnSpc>
              <a:spcBef>
                <a:spcPct val="20000"/>
              </a:spcBef>
              <a:spcAft>
                <a:spcPts val="0"/>
              </a:spcAft>
              <a:buClr>
                <a:srgbClr val="000099"/>
              </a:buClr>
              <a:buSzPct val="100000"/>
              <a:buFont typeface="Wingdings" pitchFamily="2" charset="2"/>
              <a:buChar char="Ø"/>
              <a:tabLst/>
              <a:defRPr/>
            </a:pPr>
            <a:r>
              <a:rPr kumimoji="0" lang="en-GB" sz="1400" b="0" i="0" u="none" strike="noStrike" kern="1200" cap="none" spc="0" normalizeH="0" baseline="0" noProof="0" smtClean="0">
                <a:ln>
                  <a:noFill/>
                </a:ln>
                <a:solidFill>
                  <a:srgbClr val="339933"/>
                </a:solidFill>
                <a:effectLst/>
                <a:uLnTx/>
                <a:uFillTx/>
                <a:latin typeface="+mn-lt"/>
                <a:ea typeface="+mn-ea"/>
                <a:cs typeface="+mn-cs"/>
              </a:rPr>
              <a:t>Lazarus effect ?</a:t>
            </a:r>
          </a:p>
          <a:p>
            <a:pPr marL="742950" marR="0" lvl="1" indent="-285750" algn="l" defTabSz="914400" rtl="0" eaLnBrk="1" fontAlgn="auto" latinLnBrk="0" hangingPunct="1">
              <a:lnSpc>
                <a:spcPct val="80000"/>
              </a:lnSpc>
              <a:spcBef>
                <a:spcPct val="20000"/>
              </a:spcBef>
              <a:spcAft>
                <a:spcPts val="0"/>
              </a:spcAft>
              <a:buClr>
                <a:srgbClr val="000099"/>
              </a:buClr>
              <a:buSzPct val="100000"/>
              <a:buFont typeface="Wingdings" pitchFamily="2" charset="2"/>
              <a:buChar char="Ø"/>
              <a:tabLst/>
              <a:defRPr/>
            </a:pPr>
            <a:r>
              <a:rPr kumimoji="0" lang="en-GB" sz="1400" b="0" i="0" u="none" strike="noStrike" kern="1200" cap="none" spc="0" normalizeH="0" baseline="0" noProof="0" smtClean="0">
                <a:ln>
                  <a:noFill/>
                </a:ln>
                <a:solidFill>
                  <a:srgbClr val="000099"/>
                </a:solidFill>
                <a:effectLst/>
                <a:uLnTx/>
                <a:uFillTx/>
                <a:latin typeface="+mn-lt"/>
                <a:ea typeface="+mn-ea"/>
                <a:cs typeface="+mn-cs"/>
              </a:rPr>
              <a:t>Time dependent behaviour</a:t>
            </a:r>
          </a:p>
          <a:p>
            <a:pPr marL="342900" marR="0" lvl="0" indent="-342900" algn="l" defTabSz="914400" rtl="0" eaLnBrk="1" fontAlgn="auto" latinLnBrk="0" hangingPunct="1">
              <a:lnSpc>
                <a:spcPct val="80000"/>
              </a:lnSpc>
              <a:spcBef>
                <a:spcPct val="20000"/>
              </a:spcBef>
              <a:spcAft>
                <a:spcPts val="0"/>
              </a:spcAft>
              <a:buClr>
                <a:srgbClr val="FF3300"/>
              </a:buClr>
              <a:buSzPct val="100000"/>
              <a:buFont typeface="Wingdings" pitchFamily="2" charset="2"/>
              <a:buChar char="ü"/>
              <a:tabLst/>
              <a:defRPr/>
            </a:pPr>
            <a:r>
              <a:rPr kumimoji="0" lang="en-GB" sz="1600" b="0" i="0" u="none" strike="noStrike" kern="1200" cap="none" spc="0" normalizeH="0" baseline="0" noProof="0" smtClean="0">
                <a:ln>
                  <a:noFill/>
                </a:ln>
                <a:solidFill>
                  <a:srgbClr val="000099"/>
                </a:solidFill>
                <a:effectLst/>
                <a:uLnTx/>
                <a:uFillTx/>
                <a:latin typeface="+mn-lt"/>
                <a:ea typeface="+mn-ea"/>
                <a:cs typeface="+mn-cs"/>
              </a:rPr>
              <a:t>A rich source of effects and (experimental) surprises !</a:t>
            </a:r>
          </a:p>
          <a:p>
            <a:pPr marL="342900" marR="0" lvl="0" indent="-342900" algn="l" defTabSz="914400" rtl="0" eaLnBrk="1" fontAlgn="auto" latinLnBrk="0" hangingPunct="1">
              <a:lnSpc>
                <a:spcPct val="80000"/>
              </a:lnSpc>
              <a:spcBef>
                <a:spcPct val="20000"/>
              </a:spcBef>
              <a:spcAft>
                <a:spcPts val="0"/>
              </a:spcAft>
              <a:buClr>
                <a:srgbClr val="000099"/>
              </a:buClr>
              <a:buSzPct val="100000"/>
              <a:buFont typeface="Wingdings" pitchFamily="2" charset="2"/>
              <a:buChar char="Ø"/>
              <a:tabLst/>
              <a:defRPr/>
            </a:pPr>
            <a:endParaRPr kumimoji="0" lang="en-GB" sz="1600" b="0"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9" name="Object 36"/>
          <p:cNvGraphicFramePr>
            <a:graphicFrameLocks noChangeAspect="1"/>
          </p:cNvGraphicFramePr>
          <p:nvPr>
            <p:ph sz="quarter" idx="4294967295"/>
          </p:nvPr>
        </p:nvGraphicFramePr>
        <p:xfrm>
          <a:off x="5435600" y="5005393"/>
          <a:ext cx="3163888" cy="960438"/>
        </p:xfrm>
        <a:graphic>
          <a:graphicData uri="http://schemas.openxmlformats.org/presentationml/2006/ole">
            <p:oleObj spid="_x0000_s65538" name="Equation" r:id="rId3" imgW="1460160" imgH="444240" progId="Equation.3">
              <p:embed/>
            </p:oleObj>
          </a:graphicData>
        </a:graphic>
      </p:graphicFrame>
      <p:sp>
        <p:nvSpPr>
          <p:cNvPr id="10" name="TextBox 9"/>
          <p:cNvSpPr txBox="1"/>
          <p:nvPr/>
        </p:nvSpPr>
        <p:spPr>
          <a:xfrm rot="19587421">
            <a:off x="7026803" y="2603355"/>
            <a:ext cx="1922751" cy="646331"/>
          </a:xfrm>
          <a:prstGeom prst="rect">
            <a:avLst/>
          </a:prstGeom>
          <a:noFill/>
        </p:spPr>
        <p:txBody>
          <a:bodyPr wrap="square" rtlCol="0">
            <a:spAutoFit/>
          </a:bodyPr>
          <a:lstStyle/>
          <a:p>
            <a:pPr algn="ctr"/>
            <a:r>
              <a:rPr lang="en-US" b="1" dirty="0" smtClean="0"/>
              <a:t>Charge </a:t>
            </a:r>
          </a:p>
          <a:p>
            <a:pPr algn="ctr"/>
            <a:r>
              <a:rPr lang="en-US" b="1" dirty="0" smtClean="0"/>
              <a:t>multiplication</a:t>
            </a:r>
            <a:endParaRPr lang="en-US" b="1" dirty="0"/>
          </a:p>
        </p:txBody>
      </p:sp>
      <p:sp>
        <p:nvSpPr>
          <p:cNvPr id="11" name="Explosion 2 10"/>
          <p:cNvSpPr/>
          <p:nvPr/>
        </p:nvSpPr>
        <p:spPr>
          <a:xfrm>
            <a:off x="6929454" y="2071678"/>
            <a:ext cx="2357454" cy="1643074"/>
          </a:xfrm>
          <a:prstGeom prst="irregularSeal2">
            <a:avLst/>
          </a:prstGeom>
          <a:noFill/>
          <a:ln>
            <a:solidFill>
              <a:srgbClr val="FF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5004</TotalTime>
  <Words>4676</Words>
  <Application>Microsoft Office PowerPoint</Application>
  <PresentationFormat>On-screen Show (4:3)</PresentationFormat>
  <Paragraphs>719</Paragraphs>
  <Slides>49</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Office Theme</vt:lpstr>
      <vt:lpstr>Equation</vt:lpstr>
      <vt:lpstr>Microsoft Equation 3.0</vt:lpstr>
      <vt:lpstr>Diamond Sensors  Recent Highlights</vt:lpstr>
      <vt:lpstr>Outline</vt:lpstr>
      <vt:lpstr>Diamond as sensor material</vt:lpstr>
      <vt:lpstr>   Sensor types - pCVD</vt:lpstr>
      <vt:lpstr>   Sensor types - scCVD</vt:lpstr>
      <vt:lpstr>Signal from pCVD diamonds</vt:lpstr>
      <vt:lpstr>Charge collected in pCVD diamonds</vt:lpstr>
      <vt:lpstr>Charge collected in scCVD diamonds</vt:lpstr>
      <vt:lpstr>Radiation damage in diamond</vt:lpstr>
      <vt:lpstr>Radiation damage studies: RD-42</vt:lpstr>
      <vt:lpstr>PS protons</vt:lpstr>
      <vt:lpstr>70 MeV protons (Sandai)</vt:lpstr>
      <vt:lpstr>More irradiations</vt:lpstr>
      <vt:lpstr>Diamond pixel modules</vt:lpstr>
      <vt:lpstr>Diamond pCVD Pixel Module – Results</vt:lpstr>
      <vt:lpstr>Diamond scCVD Pixel Module – Results</vt:lpstr>
      <vt:lpstr>Diamond tracker upgrade proposal</vt:lpstr>
      <vt:lpstr>Original R&amp;D proposal goals</vt:lpstr>
      <vt:lpstr>Industrialization: 2nd full pixel pCVD module</vt:lpstr>
      <vt:lpstr>Industrialization hic-up</vt:lpstr>
      <vt:lpstr>Industrialization: repair @ IZM</vt:lpstr>
      <vt:lpstr>Module plans towards IBL qualification</vt:lpstr>
      <vt:lpstr>IBL pCVD diamond sensor cost estimate</vt:lpstr>
      <vt:lpstr>Recent sensor work with DDL (E6)</vt:lpstr>
      <vt:lpstr>Sensor work - DDL (cont.)</vt:lpstr>
      <vt:lpstr>Sensor work with II-VI</vt:lpstr>
      <vt:lpstr>Sensor with II-VI (cont.)</vt:lpstr>
      <vt:lpstr>Schedule</vt:lpstr>
      <vt:lpstr>Vendor qualification</vt:lpstr>
      <vt:lpstr>Building IBL modules</vt:lpstr>
      <vt:lpstr>ATLAS BCM</vt:lpstr>
      <vt:lpstr>BCM performance</vt:lpstr>
      <vt:lpstr>ATLAS BLM</vt:lpstr>
      <vt:lpstr>Summary</vt:lpstr>
      <vt:lpstr>Backup</vt:lpstr>
      <vt:lpstr>Q &amp; A 1</vt:lpstr>
      <vt:lpstr>Q &amp; A 2</vt:lpstr>
      <vt:lpstr>Q &amp; A 3</vt:lpstr>
      <vt:lpstr>Q &amp; A 4</vt:lpstr>
      <vt:lpstr>Q &amp; A 5</vt:lpstr>
      <vt:lpstr>Q &amp; A 6</vt:lpstr>
      <vt:lpstr>Q &amp; A 7</vt:lpstr>
      <vt:lpstr>Q &amp; A 8</vt:lpstr>
      <vt:lpstr>Q &amp; A 9</vt:lpstr>
      <vt:lpstr>Q &amp; A 10</vt:lpstr>
      <vt:lpstr>Q &amp; A 11</vt:lpstr>
      <vt:lpstr>Q &amp; A 12</vt:lpstr>
      <vt:lpstr>Q &amp; A 13</vt:lpstr>
      <vt:lpstr>Q &amp; 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study of anomalous charge collection efficiency in heavily irradiated silicon strip detectors</dc:title>
  <dc:creator>mm</dc:creator>
  <cp:lastModifiedBy>mm</cp:lastModifiedBy>
  <cp:revision>383</cp:revision>
  <dcterms:created xsi:type="dcterms:W3CDTF">2009-08-25T12:43:27Z</dcterms:created>
  <dcterms:modified xsi:type="dcterms:W3CDTF">2010-02-26T08:55:53Z</dcterms:modified>
</cp:coreProperties>
</file>