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06" r:id="rId3"/>
    <p:sldId id="257" r:id="rId4"/>
    <p:sldId id="261" r:id="rId5"/>
    <p:sldId id="258" r:id="rId6"/>
    <p:sldId id="259" r:id="rId7"/>
    <p:sldId id="307" r:id="rId8"/>
    <p:sldId id="320" r:id="rId9"/>
    <p:sldId id="260" r:id="rId10"/>
    <p:sldId id="269" r:id="rId11"/>
    <p:sldId id="328" r:id="rId12"/>
    <p:sldId id="265" r:id="rId13"/>
    <p:sldId id="266" r:id="rId14"/>
    <p:sldId id="267" r:id="rId15"/>
    <p:sldId id="268" r:id="rId16"/>
    <p:sldId id="270" r:id="rId17"/>
    <p:sldId id="279" r:id="rId18"/>
    <p:sldId id="281" r:id="rId19"/>
    <p:sldId id="282" r:id="rId20"/>
    <p:sldId id="283" r:id="rId21"/>
    <p:sldId id="284" r:id="rId22"/>
    <p:sldId id="285" r:id="rId23"/>
    <p:sldId id="287" r:id="rId24"/>
    <p:sldId id="289" r:id="rId25"/>
    <p:sldId id="290" r:id="rId26"/>
    <p:sldId id="291" r:id="rId27"/>
    <p:sldId id="292" r:id="rId28"/>
    <p:sldId id="293" r:id="rId29"/>
    <p:sldId id="295" r:id="rId30"/>
    <p:sldId id="296" r:id="rId31"/>
    <p:sldId id="299" r:id="rId32"/>
    <p:sldId id="309" r:id="rId33"/>
    <p:sldId id="321" r:id="rId34"/>
    <p:sldId id="322" r:id="rId35"/>
    <p:sldId id="323" r:id="rId36"/>
    <p:sldId id="324" r:id="rId37"/>
    <p:sldId id="325" r:id="rId38"/>
    <p:sldId id="308" r:id="rId39"/>
    <p:sldId id="303" r:id="rId40"/>
    <p:sldId id="327" r:id="rId41"/>
    <p:sldId id="32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00C9"/>
    <a:srgbClr val="E70C07"/>
    <a:srgbClr val="66FF33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17" autoAdjust="0"/>
    <p:restoredTop sz="94630" autoAdjust="0"/>
  </p:normalViewPr>
  <p:slideViewPr>
    <p:cSldViewPr>
      <p:cViewPr varScale="1">
        <p:scale>
          <a:sx n="108" d="100"/>
          <a:sy n="108" d="100"/>
        </p:scale>
        <p:origin x="-181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59ECC-2C69-604A-A563-89C4B8627DB9}" type="datetimeFigureOut">
              <a:rPr lang="en-US" smtClean="0"/>
              <a:pPr/>
              <a:t>3/12/2013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ED5C6-D335-4248-AB42-AE54790C3E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64613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A3CEC-6764-486D-88F8-42EFDF8EA801}" type="datetimeFigureOut">
              <a:rPr lang="en-US" smtClean="0"/>
              <a:pPr/>
              <a:t>3/12/2013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BE671-B794-41D8-A2B2-4DFB45657E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452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“huge </a:t>
            </a:r>
            <a:r>
              <a:rPr lang="en-US" dirty="0" err="1" smtClean="0"/>
              <a:t>bckg</a:t>
            </a:r>
            <a:r>
              <a:rPr lang="en-US" dirty="0" smtClean="0"/>
              <a:t>” move straight </a:t>
            </a:r>
            <a:r>
              <a:rPr lang="en-US" smtClean="0"/>
              <a:t>to plot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2042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detail selection</a:t>
            </a:r>
          </a:p>
          <a:p>
            <a:r>
              <a:rPr lang="en-US" dirty="0" smtClean="0"/>
              <a:t>Stress </a:t>
            </a:r>
            <a:r>
              <a:rPr lang="en-US" b="1" dirty="0" smtClean="0"/>
              <a:t>signal region </a:t>
            </a:r>
            <a:r>
              <a:rPr lang="en-US" dirty="0" smtClean="0"/>
              <a:t>in comparison</a:t>
            </a:r>
            <a:r>
              <a:rPr lang="en-US" baseline="0" dirty="0" smtClean="0"/>
              <a:t> plot data/MC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3719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113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State exclusion below value of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0944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Flush selection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6953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4098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Check</a:t>
            </a:r>
            <a:r>
              <a:rPr lang="en-US" baseline="0" dirty="0" smtClean="0"/>
              <a:t> 4l exclusions, maybe NOT small (3 sigma)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2913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28600" y="6245225"/>
            <a:ext cx="26670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76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Marko Miku</a:t>
            </a:r>
            <a:r>
              <a:rPr lang="sl-SI"/>
              <a:t>ž      </a:t>
            </a:r>
            <a:fld id="{1B5661C7-3952-CC4D-800E-65EA8F4CAD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108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Wave 10"/>
          <p:cNvSpPr/>
          <p:nvPr userDrawn="1"/>
        </p:nvSpPr>
        <p:spPr>
          <a:xfrm>
            <a:off x="827584" y="908720"/>
            <a:ext cx="7286676" cy="285752"/>
          </a:xfrm>
          <a:prstGeom prst="wav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tlas-logo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5011" y="0"/>
            <a:ext cx="918989" cy="14703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Venice, March 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Marko Mikuž: The Higgs Hunt with ATLAS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246477B-9240-4E05-8851-DAC26B3DA6D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75.png"/><Relationship Id="rId7" Type="http://schemas.openxmlformats.org/officeDocument/2006/relationships/image" Target="../media/image79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atlas-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339752" y="0"/>
            <a:ext cx="4445000" cy="6885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96752"/>
            <a:ext cx="9144000" cy="1470025"/>
          </a:xfrm>
        </p:spPr>
        <p:txBody>
          <a:bodyPr>
            <a:noAutofit/>
            <a:scene3d>
              <a:camera prst="isometricRightUp"/>
              <a:lightRig rig="threePt" dir="t"/>
            </a:scene3d>
          </a:bodyPr>
          <a:lstStyle/>
          <a:p>
            <a:r>
              <a:rPr lang="en-GB" sz="6600" b="1" dirty="0" smtClean="0"/>
              <a:t>The </a:t>
            </a:r>
            <a:r>
              <a:rPr lang="sl-SI" sz="6600" b="1" dirty="0" smtClean="0"/>
              <a:t>Higgs Hunt</a:t>
            </a:r>
            <a:br>
              <a:rPr lang="sl-SI" sz="6600" b="1" dirty="0" smtClean="0"/>
            </a:br>
            <a:r>
              <a:rPr lang="sl-SI" sz="5400" b="1" dirty="0" smtClean="0"/>
              <a:t>with ATLAS at LHC </a:t>
            </a:r>
            <a:endParaRPr lang="sl-SI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933056"/>
            <a:ext cx="8496944" cy="276071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Marko Miku</a:t>
            </a:r>
            <a:r>
              <a:rPr lang="sl-SI" b="1" dirty="0" smtClean="0">
                <a:solidFill>
                  <a:schemeClr val="tx1"/>
                </a:solidFill>
              </a:rPr>
              <a:t>ž</a:t>
            </a:r>
          </a:p>
          <a:p>
            <a:r>
              <a:rPr lang="en-GB" sz="2400" b="1" dirty="0" smtClean="0">
                <a:solidFill>
                  <a:schemeClr val="tx1"/>
                </a:solidFill>
              </a:rPr>
              <a:t>University of Ljubljana &amp; Jo</a:t>
            </a:r>
            <a:r>
              <a:rPr lang="sl-SI" sz="2400" b="1" dirty="0" err="1" smtClean="0">
                <a:solidFill>
                  <a:schemeClr val="tx1"/>
                </a:solidFill>
              </a:rPr>
              <a:t>žef</a:t>
            </a:r>
            <a:r>
              <a:rPr lang="sl-SI" sz="2400" b="1" dirty="0" smtClean="0">
                <a:solidFill>
                  <a:schemeClr val="tx1"/>
                </a:solidFill>
              </a:rPr>
              <a:t> Stefan Institute</a:t>
            </a:r>
          </a:p>
          <a:p>
            <a:r>
              <a:rPr lang="sl-SI" sz="2400" b="1" dirty="0" smtClean="0">
                <a:solidFill>
                  <a:schemeClr val="tx1"/>
                </a:solidFill>
              </a:rPr>
              <a:t>F</a:t>
            </a:r>
            <a:r>
              <a:rPr lang="en-GB" sz="2400" b="1" dirty="0" smtClean="0">
                <a:solidFill>
                  <a:schemeClr val="tx1"/>
                </a:solidFill>
              </a:rPr>
              <a:t>or the ATLAS Collaboration</a:t>
            </a:r>
          </a:p>
          <a:p>
            <a:endParaRPr lang="en-GB" sz="2400" dirty="0" smtClean="0">
              <a:solidFill>
                <a:schemeClr val="tx1"/>
              </a:solidFill>
            </a:endParaRPr>
          </a:p>
          <a:p>
            <a:r>
              <a:rPr lang="en-GB" sz="2400" b="1" dirty="0" smtClean="0">
                <a:solidFill>
                  <a:schemeClr val="tx1"/>
                </a:solidFill>
              </a:rPr>
              <a:t>Time and Matter</a:t>
            </a:r>
          </a:p>
          <a:p>
            <a:r>
              <a:rPr lang="en-GB" sz="2400" b="1" dirty="0" smtClean="0">
                <a:solidFill>
                  <a:schemeClr val="tx1"/>
                </a:solidFill>
              </a:rPr>
              <a:t>Venice, Italy</a:t>
            </a:r>
          </a:p>
          <a:p>
            <a:r>
              <a:rPr lang="en-GB" sz="2400" b="1" dirty="0" smtClean="0">
                <a:solidFill>
                  <a:schemeClr val="tx1"/>
                </a:solidFill>
              </a:rPr>
              <a:t>March 7</a:t>
            </a:r>
            <a:r>
              <a:rPr lang="sl-SI" sz="2400" b="1" dirty="0" smtClean="0">
                <a:solidFill>
                  <a:schemeClr val="tx1"/>
                </a:solidFill>
              </a:rPr>
              <a:t>, 20</a:t>
            </a:r>
            <a:r>
              <a:rPr lang="en-GB" sz="2400" b="1" dirty="0" smtClean="0">
                <a:solidFill>
                  <a:schemeClr val="tx1"/>
                </a:solidFill>
              </a:rPr>
              <a:t>13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653136"/>
            <a:ext cx="143476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2360" y="4869160"/>
            <a:ext cx="1071570" cy="133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Real Thing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9" name="Content Placeholder 18" descr="ATLAS-de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38176"/>
            <a:ext cx="7925438" cy="571982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4546953"/>
            <a:ext cx="6336704" cy="2328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Collaboration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5" descr="ATLAS.map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560840" cy="526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300192" y="5157192"/>
            <a:ext cx="2592288" cy="1323439"/>
          </a:xfrm>
          <a:prstGeom prst="rect">
            <a:avLst/>
          </a:prstGeom>
          <a:solidFill>
            <a:srgbClr val="FF9933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effectLst/>
                <a:latin typeface="Arial" charset="0"/>
                <a:cs typeface="Arial" charset="0"/>
              </a:rPr>
              <a:t>38  Countries</a:t>
            </a:r>
          </a:p>
          <a:p>
            <a:pPr eaLnBrk="1" hangingPunct="1"/>
            <a:r>
              <a:rPr lang="en-US" b="1" dirty="0" smtClean="0">
                <a:effectLst/>
                <a:latin typeface="Arial" charset="0"/>
                <a:cs typeface="Arial" charset="0"/>
              </a:rPr>
              <a:t>176 </a:t>
            </a:r>
            <a:r>
              <a:rPr lang="en-US" b="1" dirty="0">
                <a:effectLst/>
                <a:latin typeface="Arial" charset="0"/>
                <a:cs typeface="Arial" charset="0"/>
              </a:rPr>
              <a:t>Institutions </a:t>
            </a:r>
            <a:endParaRPr lang="en-US" b="1" dirty="0" smtClean="0">
              <a:effectLst/>
              <a:latin typeface="Arial" charset="0"/>
              <a:cs typeface="Arial" charset="0"/>
            </a:endParaRPr>
          </a:p>
          <a:p>
            <a:pPr eaLnBrk="1" hangingPunct="1"/>
            <a:r>
              <a:rPr lang="en-US" b="1" dirty="0" smtClean="0">
                <a:effectLst/>
                <a:latin typeface="Arial" charset="0"/>
                <a:cs typeface="Arial" charset="0"/>
              </a:rPr>
              <a:t>~ 3000 </a:t>
            </a:r>
            <a:r>
              <a:rPr lang="en-US" b="1" dirty="0">
                <a:effectLst/>
                <a:latin typeface="Arial" charset="0"/>
                <a:cs typeface="Arial" charset="0"/>
              </a:rPr>
              <a:t>active scientists</a:t>
            </a:r>
          </a:p>
          <a:p>
            <a:pPr eaLnBrk="1" hangingPunct="1"/>
            <a:r>
              <a:rPr lang="en-US" b="1" dirty="0" smtClean="0">
                <a:effectLst/>
                <a:latin typeface="Arial" charset="0"/>
                <a:cs typeface="Arial" charset="0"/>
              </a:rPr>
              <a:t>~ 1800 </a:t>
            </a:r>
            <a:r>
              <a:rPr lang="en-US" b="1" dirty="0">
                <a:effectLst/>
                <a:latin typeface="Arial" charset="0"/>
                <a:cs typeface="Arial" charset="0"/>
              </a:rPr>
              <a:t>with a PhD </a:t>
            </a:r>
            <a:endParaRPr lang="en-US" b="1" dirty="0" smtClean="0">
              <a:effectLst/>
              <a:latin typeface="Arial" charset="0"/>
              <a:cs typeface="Arial" charset="0"/>
            </a:endParaRPr>
          </a:p>
          <a:p>
            <a:pPr eaLnBrk="1" hangingPunct="1"/>
            <a:r>
              <a:rPr lang="en-US" b="1" dirty="0" smtClean="0">
                <a:effectLst/>
                <a:latin typeface="Arial" charset="0"/>
                <a:cs typeface="Arial" charset="0"/>
              </a:rPr>
              <a:t>~ 1200 </a:t>
            </a:r>
            <a:r>
              <a:rPr lang="en-US" b="1" dirty="0">
                <a:effectLst/>
                <a:latin typeface="Arial" charset="0"/>
                <a:cs typeface="Arial" charset="0"/>
              </a:rPr>
              <a:t>students</a:t>
            </a:r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75413" y="1409949"/>
            <a:ext cx="6508955" cy="482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627784" y="1700808"/>
            <a:ext cx="4086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en-US" sz="3200" b="1" dirty="0">
                <a:latin typeface="Comic Sans MS" charset="0"/>
              </a:rPr>
              <a:t>~¼ of collaboration</a:t>
            </a:r>
            <a:r>
              <a:rPr lang="en-US" dirty="0">
                <a:latin typeface="Comic Sans MS" charset="0"/>
              </a:rPr>
              <a:t> </a:t>
            </a:r>
            <a:r>
              <a:rPr lang="en-US" sz="2800" dirty="0">
                <a:latin typeface="Comic Sans MS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413761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Higgs Production </a:t>
            </a:r>
            <a:r>
              <a:rPr lang="en-US" sz="3600" dirty="0" smtClean="0"/>
              <a:t>@ LHC</a:t>
            </a:r>
            <a:endParaRPr lang="sl-SI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2915816" cy="532859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Higgs couples to massive </a:t>
            </a:r>
            <a:r>
              <a:rPr lang="en-US" dirty="0" err="1" smtClean="0"/>
              <a:t>paricles</a:t>
            </a:r>
            <a:endParaRPr lang="en-US" dirty="0" smtClean="0"/>
          </a:p>
          <a:p>
            <a:pPr marL="623888" lvl="1" indent="-268288"/>
            <a:r>
              <a:rPr lang="en-US" sz="2500" dirty="0" smtClean="0"/>
              <a:t>Linear for coupling to fermions (Yukawa)</a:t>
            </a:r>
          </a:p>
          <a:p>
            <a:pPr marL="623888" lvl="1" indent="-268288"/>
            <a:r>
              <a:rPr lang="en-US" sz="2500" dirty="0" smtClean="0"/>
              <a:t>Quadratic for weak bosons</a:t>
            </a:r>
          </a:p>
          <a:p>
            <a:endParaRPr lang="en-US" dirty="0" smtClean="0"/>
          </a:p>
          <a:p>
            <a:r>
              <a:rPr lang="en-US" dirty="0" smtClean="0"/>
              <a:t>Production in 7-8 </a:t>
            </a:r>
            <a:r>
              <a:rPr lang="en-US" dirty="0" err="1" smtClean="0"/>
              <a:t>TeV</a:t>
            </a:r>
            <a:r>
              <a:rPr lang="en-US" dirty="0" smtClean="0"/>
              <a:t> pp collisions</a:t>
            </a:r>
          </a:p>
          <a:p>
            <a:pPr marL="623888" lvl="1" indent="-268288"/>
            <a:r>
              <a:rPr lang="en-US" sz="2500" dirty="0" smtClean="0"/>
              <a:t>Predominantly through gluon-gluon fusion</a:t>
            </a:r>
          </a:p>
          <a:p>
            <a:pPr marL="623888" lvl="1" indent="-268288"/>
            <a:r>
              <a:rPr lang="en-US" sz="2500" dirty="0" smtClean="0"/>
              <a:t>Gluons massless – need (heavy) intermediary </a:t>
            </a:r>
          </a:p>
          <a:p>
            <a:pPr marL="1023938" lvl="2" indent="-268288"/>
            <a:r>
              <a:rPr lang="en-US" sz="2200" dirty="0" smtClean="0"/>
              <a:t>top quark loop</a:t>
            </a:r>
          </a:p>
          <a:p>
            <a:pPr marL="623888" lvl="1" indent="-268288"/>
            <a:r>
              <a:rPr lang="en-US" sz="2500" dirty="0" smtClean="0"/>
              <a:t>Big mass to be borrowed</a:t>
            </a:r>
          </a:p>
          <a:p>
            <a:pPr marL="1023938" lvl="2" indent="-268288"/>
            <a:r>
              <a:rPr lang="en-US" sz="2200" dirty="0" smtClean="0"/>
              <a:t>therefore small probability</a:t>
            </a:r>
          </a:p>
          <a:p>
            <a:pPr marL="623888" lvl="1" indent="-268288"/>
            <a:r>
              <a:rPr lang="en-US" sz="2500" dirty="0"/>
              <a:t>Cross section </a:t>
            </a:r>
            <a:r>
              <a:rPr lang="en-US" sz="2600" dirty="0">
                <a:latin typeface="Lucida Handwriting" pitchFamily="66" charset="0"/>
              </a:rPr>
              <a:t>O</a:t>
            </a:r>
            <a:r>
              <a:rPr lang="en-US" sz="1800" dirty="0" smtClean="0">
                <a:latin typeface="Lucida Handwriting" pitchFamily="66" charset="0"/>
              </a:rPr>
              <a:t> </a:t>
            </a:r>
            <a:r>
              <a:rPr lang="en-US" sz="2500" dirty="0" smtClean="0"/>
              <a:t>(</a:t>
            </a:r>
            <a:r>
              <a:rPr lang="en-US" sz="2500" dirty="0"/>
              <a:t>10 </a:t>
            </a:r>
            <a:r>
              <a:rPr lang="en-US" sz="2500" dirty="0" err="1"/>
              <a:t>pb</a:t>
            </a:r>
            <a:r>
              <a:rPr lang="en-US" sz="2500" dirty="0" smtClean="0"/>
              <a:t>)</a:t>
            </a:r>
          </a:p>
          <a:p>
            <a:pPr marL="623888" lvl="1" indent="-268288"/>
            <a:r>
              <a:rPr lang="en-US" sz="2600" dirty="0" smtClean="0"/>
              <a:t>Total  </a:t>
            </a:r>
            <a:r>
              <a:rPr lang="en-US" sz="2600" dirty="0" err="1"/>
              <a:t>pp</a:t>
            </a:r>
            <a:r>
              <a:rPr lang="en-US" sz="2600" dirty="0"/>
              <a:t> </a:t>
            </a:r>
            <a:r>
              <a:rPr lang="en-US" sz="2600" dirty="0" smtClean="0">
                <a:latin typeface="Lucida Handwriting" pitchFamily="66" charset="0"/>
              </a:rPr>
              <a:t>O</a:t>
            </a:r>
            <a:r>
              <a:rPr lang="en-US" sz="2600" dirty="0" smtClean="0"/>
              <a:t>(100 </a:t>
            </a:r>
            <a:r>
              <a:rPr lang="en-US" sz="2600" dirty="0" err="1" smtClean="0"/>
              <a:t>mb</a:t>
            </a:r>
            <a:r>
              <a:rPr lang="en-US" sz="2600" dirty="0" smtClean="0"/>
              <a:t>)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b="1" dirty="0" smtClean="0"/>
              <a:t>One Higgs boson produced in 10 billion </a:t>
            </a:r>
            <a:r>
              <a:rPr lang="en-US" sz="3000" b="1" dirty="0" err="1" smtClean="0"/>
              <a:t>pp</a:t>
            </a:r>
            <a:r>
              <a:rPr lang="en-US" sz="3000" b="1" dirty="0" smtClean="0"/>
              <a:t> collisions!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268760"/>
            <a:ext cx="3744416" cy="100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3611" y="2996952"/>
            <a:ext cx="310038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8244408" y="3068960"/>
            <a:ext cx="0" cy="2808312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974064" y="5661248"/>
            <a:ext cx="114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7  </a:t>
            </a:r>
            <a:r>
              <a:rPr lang="en-US" sz="1600" b="1" dirty="0" smtClean="0">
                <a:solidFill>
                  <a:srgbClr val="C00000"/>
                </a:solidFill>
              </a:rPr>
              <a:t>8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14 </a:t>
            </a:r>
            <a:r>
              <a:rPr lang="en-US" sz="1600" b="1" dirty="0" err="1" smtClean="0">
                <a:solidFill>
                  <a:schemeClr val="accent1">
                    <a:lumMod val="75000"/>
                  </a:schemeClr>
                </a:solidFill>
              </a:rPr>
              <a:t>TeV</a:t>
            </a:r>
            <a:endParaRPr lang="sl-SI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Picture 17" descr="x.png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43808" y="4149080"/>
            <a:ext cx="3198317" cy="230425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4716016" y="5517232"/>
            <a:ext cx="1247125" cy="430887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effectLst/>
              </a:rPr>
              <a:t>~</a:t>
            </a:r>
            <a:r>
              <a:rPr lang="en-US" sz="1100" dirty="0" smtClean="0">
                <a:effectLst/>
              </a:rPr>
              <a:t> 20 x </a:t>
            </a:r>
            <a:r>
              <a:rPr lang="en-US" sz="1100" dirty="0" err="1" smtClean="0">
                <a:effectLst/>
              </a:rPr>
              <a:t>Tevatron</a:t>
            </a:r>
            <a:endParaRPr lang="en-US" sz="1100" dirty="0" smtClean="0">
              <a:effectLst/>
            </a:endParaRPr>
          </a:p>
          <a:p>
            <a:r>
              <a:rPr lang="en-US" sz="1100" dirty="0">
                <a:effectLst/>
              </a:rPr>
              <a:t>f</a:t>
            </a:r>
            <a:r>
              <a:rPr lang="en-US" sz="1100" dirty="0" smtClean="0">
                <a:effectLst/>
              </a:rPr>
              <a:t>or </a:t>
            </a:r>
            <a:r>
              <a:rPr lang="en-US" sz="1100" dirty="0" err="1" smtClean="0">
                <a:effectLst/>
              </a:rPr>
              <a:t>m</a:t>
            </a:r>
            <a:r>
              <a:rPr lang="en-US" sz="1100" baseline="-25000" dirty="0" err="1" smtClean="0">
                <a:effectLst/>
              </a:rPr>
              <a:t>H</a:t>
            </a:r>
            <a:r>
              <a:rPr lang="en-US" sz="1100" dirty="0" smtClean="0">
                <a:effectLst/>
              </a:rPr>
              <a:t>=120 </a:t>
            </a:r>
            <a:r>
              <a:rPr lang="en-US" sz="1100" dirty="0" err="1" smtClean="0">
                <a:effectLst/>
              </a:rPr>
              <a:t>GeV</a:t>
            </a:r>
            <a:endParaRPr lang="en-US" sz="1100" dirty="0" smtClean="0">
              <a:effectLst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280000" y="3068960"/>
            <a:ext cx="0" cy="2808312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 rot="2958794">
            <a:off x="8114363" y="4947479"/>
            <a:ext cx="504056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71800" y="2348880"/>
            <a:ext cx="3468543" cy="1656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1124744"/>
            <a:ext cx="7416824" cy="532426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1268760"/>
            <a:ext cx="9144000" cy="5214946"/>
            <a:chOff x="683568" y="801648"/>
            <a:chExt cx="8262601" cy="46270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3568" y="801648"/>
              <a:ext cx="8262601" cy="462705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99592" y="4581128"/>
              <a:ext cx="44158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Which haystack is the needle in ? </a:t>
              </a:r>
              <a:endParaRPr lang="en-US" sz="2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Decays 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3898776" cy="374441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Higgs decays determined by mass couplings</a:t>
            </a:r>
          </a:p>
          <a:p>
            <a:pPr lvl="1"/>
            <a:r>
              <a:rPr lang="en-US" dirty="0" smtClean="0"/>
              <a:t>Decays to W, Z weak bosons dominate if </a:t>
            </a:r>
            <a:r>
              <a:rPr lang="en-US" dirty="0" err="1" smtClean="0"/>
              <a:t>kinematically</a:t>
            </a:r>
            <a:r>
              <a:rPr lang="en-US" dirty="0" smtClean="0"/>
              <a:t> allowed</a:t>
            </a:r>
          </a:p>
          <a:p>
            <a:pPr lvl="2"/>
            <a:r>
              <a:rPr lang="en-US" dirty="0" smtClean="0"/>
              <a:t>One of the bosons can be virtual</a:t>
            </a:r>
          </a:p>
          <a:p>
            <a:pPr lvl="1"/>
            <a:r>
              <a:rPr lang="en-US" dirty="0" smtClean="0"/>
              <a:t>For low masses two-photon, b-quark and tau decays</a:t>
            </a:r>
          </a:p>
          <a:p>
            <a:pPr lvl="2"/>
            <a:r>
              <a:rPr lang="en-US" dirty="0" smtClean="0"/>
              <a:t>Two photons via loops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 descr="br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99992" y="2204864"/>
            <a:ext cx="4370331" cy="421618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148064" y="3789040"/>
            <a:ext cx="582211" cy="553998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effectLst/>
                <a:sym typeface="Wingdings"/>
              </a:rPr>
              <a:t>&lt;130  </a:t>
            </a:r>
          </a:p>
          <a:p>
            <a:r>
              <a:rPr lang="en-US" sz="1500" dirty="0" err="1" smtClean="0">
                <a:solidFill>
                  <a:schemeClr val="bg1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sz="1500" dirty="0" smtClean="0">
                <a:solidFill>
                  <a:schemeClr val="bg1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endParaRPr lang="en-US" sz="1500" dirty="0">
              <a:solidFill>
                <a:schemeClr val="bg1"/>
              </a:solidFill>
              <a:effectLst/>
              <a:sym typeface="Wingding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0112" y="3163034"/>
            <a:ext cx="1308897" cy="553998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effectLst/>
                <a:sym typeface="Wingdings"/>
              </a:rPr>
              <a:t>125-180  </a:t>
            </a:r>
          </a:p>
          <a:p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WW</a:t>
            </a:r>
            <a:r>
              <a:rPr lang="en-US" sz="1500" baseline="30000" dirty="0">
                <a:solidFill>
                  <a:srgbClr val="FFFFFF"/>
                </a:solidFill>
                <a:effectLst/>
                <a:sym typeface="Wingdings"/>
              </a:rPr>
              <a:t>(*)</a:t>
            </a:r>
            <a:r>
              <a:rPr lang="en-US" sz="1500" dirty="0">
                <a:solidFill>
                  <a:srgbClr val="FFFFFF"/>
                </a:solidFill>
                <a:effectLst/>
                <a:sym typeface="Wingdings"/>
              </a:rPr>
              <a:t> </a:t>
            </a:r>
            <a:r>
              <a:rPr lang="en-US" sz="1500" dirty="0" err="1">
                <a:solidFill>
                  <a:srgbClr val="FFFFFF"/>
                </a:solidFill>
                <a:effectLst/>
                <a:sym typeface="Wingdings"/>
              </a:rPr>
              <a:t>l</a:t>
            </a:r>
            <a:r>
              <a:rPr lang="en-US" sz="1500" dirty="0" err="1">
                <a:solidFill>
                  <a:srgbClr val="FFFFFF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ν</a:t>
            </a:r>
            <a:r>
              <a:rPr lang="en-US" sz="1500" dirty="0" err="1">
                <a:solidFill>
                  <a:srgbClr val="FFFFFF"/>
                </a:solidFill>
                <a:effectLst/>
                <a:sym typeface="Wingdings"/>
              </a:rPr>
              <a:t>l</a:t>
            </a:r>
            <a:r>
              <a:rPr lang="en-US" sz="1500" dirty="0" err="1">
                <a:solidFill>
                  <a:srgbClr val="FFFFFF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ν</a:t>
            </a:r>
            <a:r>
              <a:rPr lang="en-US" sz="1500" dirty="0">
                <a:solidFill>
                  <a:srgbClr val="FFFFFF"/>
                </a:solidFill>
                <a:effectLst/>
                <a:sym typeface="Wingdings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0152" y="4365104"/>
            <a:ext cx="1069949" cy="553998"/>
          </a:xfrm>
          <a:prstGeom prst="rect">
            <a:avLst/>
          </a:prstGeom>
          <a:solidFill>
            <a:srgbClr val="0099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effectLst/>
                <a:sym typeface="Wingdings"/>
              </a:rPr>
              <a:t>125-300  </a:t>
            </a:r>
          </a:p>
          <a:p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ZZ</a:t>
            </a:r>
            <a:r>
              <a:rPr lang="en-US" sz="1500" baseline="30000" dirty="0" smtClean="0">
                <a:solidFill>
                  <a:srgbClr val="FFFFFF"/>
                </a:solidFill>
                <a:effectLst/>
                <a:sym typeface="Wingdings"/>
              </a:rPr>
              <a:t>(</a:t>
            </a:r>
            <a:r>
              <a:rPr lang="en-US" sz="1500" baseline="30000" dirty="0">
                <a:solidFill>
                  <a:srgbClr val="FFFFFF"/>
                </a:solidFill>
                <a:effectLst/>
                <a:sym typeface="Wingdings"/>
              </a:rPr>
              <a:t>*)</a:t>
            </a:r>
            <a:r>
              <a:rPr lang="en-US" sz="1500" dirty="0">
                <a:solidFill>
                  <a:srgbClr val="FFFFFF"/>
                </a:solidFill>
                <a:effectLst/>
                <a:sym typeface="Wingdings"/>
              </a:rPr>
              <a:t> </a:t>
            </a:r>
            <a:r>
              <a:rPr lang="en-US" sz="1500" dirty="0" err="1" smtClean="0">
                <a:solidFill>
                  <a:srgbClr val="FFFFFF"/>
                </a:solidFill>
                <a:effectLst/>
                <a:sym typeface="Wingdings"/>
              </a:rPr>
              <a:t>llll</a:t>
            </a:r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 </a:t>
            </a:r>
            <a:endParaRPr lang="en-US" sz="1500" dirty="0">
              <a:solidFill>
                <a:srgbClr val="FFFFFF"/>
              </a:solidFill>
              <a:effectLst/>
              <a:sym typeface="Wingding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36296" y="3789040"/>
            <a:ext cx="979655" cy="553998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effectLst/>
                <a:sym typeface="Wingdings"/>
              </a:rPr>
              <a:t>300-600  </a:t>
            </a:r>
          </a:p>
          <a:p>
            <a:r>
              <a:rPr lang="en-US" sz="1500" dirty="0" smtClean="0">
                <a:solidFill>
                  <a:schemeClr val="bg1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ZZ</a:t>
            </a:r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 </a:t>
            </a:r>
            <a:r>
              <a:rPr lang="en-US" sz="1500" dirty="0" err="1" smtClean="0">
                <a:solidFill>
                  <a:srgbClr val="FFFFFF"/>
                </a:solidFill>
                <a:effectLst/>
                <a:sym typeface="Wingdings"/>
              </a:rPr>
              <a:t>ll</a:t>
            </a:r>
            <a:r>
              <a:rPr lang="en-US" sz="1500" dirty="0" err="1" smtClean="0">
                <a:solidFill>
                  <a:srgbClr val="FFFFFF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νν</a:t>
            </a:r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 </a:t>
            </a:r>
            <a:endParaRPr lang="en-US" sz="1500" dirty="0">
              <a:solidFill>
                <a:srgbClr val="FFFFFF"/>
              </a:solidFill>
              <a:effectLst/>
              <a:sym typeface="Wingding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653136"/>
            <a:ext cx="3150273" cy="179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948264" y="1268760"/>
            <a:ext cx="2088233" cy="100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US" dirty="0"/>
              <a:t>The faster it </a:t>
            </a:r>
            <a:r>
              <a:rPr lang="en-US" dirty="0" smtClean="0"/>
              <a:t>decays</a:t>
            </a:r>
          </a:p>
          <a:p>
            <a:r>
              <a:rPr lang="en-US" dirty="0"/>
              <a:t>t</a:t>
            </a:r>
            <a:r>
              <a:rPr lang="en-US" dirty="0" smtClean="0"/>
              <a:t>he less </a:t>
            </a:r>
            <a:r>
              <a:rPr lang="en-US" dirty="0"/>
              <a:t>precise its </a:t>
            </a:r>
            <a:r>
              <a:rPr lang="en-US" dirty="0" smtClean="0"/>
              <a:t>mass (Heisenberg)</a:t>
            </a:r>
            <a:endParaRPr lang="sl-SI" dirty="0"/>
          </a:p>
          <a:p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5292080" y="1052736"/>
            <a:ext cx="1656184" cy="1586185"/>
            <a:chOff x="5292080" y="1052736"/>
            <a:chExt cx="1656184" cy="1586185"/>
          </a:xfrm>
        </p:grpSpPr>
        <p:pic>
          <p:nvPicPr>
            <p:cNvPr id="15" name="Picture 14" descr="width.png"/>
            <p:cNvPicPr preferRelativeResize="0"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292080" y="1052736"/>
              <a:ext cx="1656184" cy="1586185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012160" y="1844824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r>
                <a:rPr lang="en-US" baseline="30000" dirty="0" smtClean="0"/>
                <a:t>-24 </a:t>
              </a:r>
              <a:r>
                <a:rPr lang="en-US" dirty="0" smtClean="0"/>
                <a:t>s</a:t>
              </a:r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5940152" y="1844824"/>
              <a:ext cx="144016" cy="18466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Detection @ LHC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4258816" cy="547260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Rare process</a:t>
            </a:r>
          </a:p>
          <a:p>
            <a:pPr lvl="1"/>
            <a:r>
              <a:rPr lang="en-US" dirty="0" smtClean="0"/>
              <a:t>Production only </a:t>
            </a:r>
            <a:r>
              <a:rPr lang="en-US" dirty="0" smtClean="0">
                <a:latin typeface="Lucida Handwriting" pitchFamily="66" charset="0"/>
              </a:rPr>
              <a:t>O(</a:t>
            </a:r>
            <a:r>
              <a:rPr lang="en-US" dirty="0" smtClean="0"/>
              <a:t>10</a:t>
            </a:r>
            <a:r>
              <a:rPr lang="en-US" baseline="30000" dirty="0" smtClean="0"/>
              <a:t>-10</a:t>
            </a:r>
            <a:r>
              <a:rPr lang="en-US" dirty="0" smtClean="0"/>
              <a:t>) of total cross section</a:t>
            </a:r>
          </a:p>
          <a:p>
            <a:pPr lvl="1"/>
            <a:r>
              <a:rPr lang="en-US" dirty="0" smtClean="0"/>
              <a:t>Further suppression by decay branching ratio</a:t>
            </a:r>
          </a:p>
          <a:p>
            <a:r>
              <a:rPr lang="en-US" dirty="0" smtClean="0"/>
              <a:t>Huge backgrounds</a:t>
            </a:r>
          </a:p>
          <a:p>
            <a:pPr lvl="1"/>
            <a:r>
              <a:rPr lang="en-US" dirty="0" smtClean="0"/>
              <a:t>Need distinct event features</a:t>
            </a:r>
          </a:p>
          <a:p>
            <a:pPr lvl="2"/>
            <a:r>
              <a:rPr lang="en-US" dirty="0" smtClean="0"/>
              <a:t>Leptons (e, μ) from W, Z</a:t>
            </a:r>
          </a:p>
          <a:p>
            <a:pPr lvl="2"/>
            <a:r>
              <a:rPr lang="en-US" dirty="0" smtClean="0"/>
              <a:t>Energetic gamma rays</a:t>
            </a:r>
          </a:p>
          <a:p>
            <a:pPr lvl="2"/>
            <a:r>
              <a:rPr lang="en-US" dirty="0" smtClean="0"/>
              <a:t>“Golden” channel: H→ZZ → 4l</a:t>
            </a:r>
          </a:p>
          <a:p>
            <a:pPr lvl="2"/>
            <a:r>
              <a:rPr lang="en-US" dirty="0" smtClean="0"/>
              <a:t>H→ZZ → 4l and H→</a:t>
            </a:r>
            <a:r>
              <a:rPr lang="el-GR" dirty="0" smtClean="0"/>
              <a:t>γγ</a:t>
            </a:r>
            <a:r>
              <a:rPr lang="en-US" dirty="0" smtClean="0"/>
              <a:t> can be fully reconstructed: H invariant mass, but </a:t>
            </a:r>
            <a:r>
              <a:rPr lang="el-GR" i="1" dirty="0" smtClean="0"/>
              <a:t>σ</a:t>
            </a:r>
            <a:r>
              <a:rPr lang="en-US" i="1" dirty="0" err="1" smtClean="0"/>
              <a:t>xBR</a:t>
            </a:r>
            <a:r>
              <a:rPr lang="en-US" dirty="0" smtClean="0">
                <a:latin typeface="Lucida Handwriting" pitchFamily="66" charset="0"/>
              </a:rPr>
              <a:t> O(</a:t>
            </a:r>
            <a:r>
              <a:rPr lang="en-US" dirty="0" smtClean="0"/>
              <a:t>10 </a:t>
            </a:r>
            <a:r>
              <a:rPr lang="en-US" dirty="0" err="1" smtClean="0"/>
              <a:t>fb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H→WW → l</a:t>
            </a:r>
            <a:r>
              <a:rPr lang="el-GR" dirty="0" smtClean="0"/>
              <a:t>ν</a:t>
            </a:r>
            <a:r>
              <a:rPr lang="en-US" dirty="0" smtClean="0"/>
              <a:t> l</a:t>
            </a:r>
            <a:r>
              <a:rPr lang="el-GR" dirty="0" smtClean="0"/>
              <a:t>ν</a:t>
            </a:r>
            <a:r>
              <a:rPr lang="en-US" dirty="0" smtClean="0"/>
              <a:t> has two missing </a:t>
            </a:r>
            <a:r>
              <a:rPr lang="el-GR" dirty="0" smtClean="0"/>
              <a:t>ν</a:t>
            </a:r>
            <a:r>
              <a:rPr lang="en-US" dirty="0" smtClean="0"/>
              <a:t>’s, </a:t>
            </a:r>
            <a:r>
              <a:rPr lang="el-GR" i="1" dirty="0" smtClean="0"/>
              <a:t>σ</a:t>
            </a:r>
            <a:r>
              <a:rPr lang="en-US" i="1" dirty="0" err="1" smtClean="0"/>
              <a:t>xBR</a:t>
            </a:r>
            <a:r>
              <a:rPr lang="en-US" dirty="0" smtClean="0">
                <a:latin typeface="Lucida Handwriting" pitchFamily="66" charset="0"/>
              </a:rPr>
              <a:t> O(</a:t>
            </a:r>
            <a:r>
              <a:rPr lang="en-US" dirty="0" smtClean="0"/>
              <a:t>100 </a:t>
            </a:r>
            <a:r>
              <a:rPr lang="en-US" dirty="0" err="1" smtClean="0"/>
              <a:t>fb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Need to understand how to model backgrounds</a:t>
            </a:r>
          </a:p>
          <a:p>
            <a:pPr lvl="2"/>
            <a:r>
              <a:rPr lang="en-US" dirty="0" smtClean="0"/>
              <a:t>From data and Monte Carlo simulations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716016" y="1700808"/>
            <a:ext cx="4427984" cy="3456384"/>
            <a:chOff x="467544" y="620688"/>
            <a:chExt cx="6768752" cy="4680520"/>
          </a:xfrm>
        </p:grpSpPr>
        <p:sp>
          <p:nvSpPr>
            <p:cNvPr id="10" name="Rectangle 9"/>
            <p:cNvSpPr/>
            <p:nvPr/>
          </p:nvSpPr>
          <p:spPr bwMode="auto">
            <a:xfrm>
              <a:off x="467544" y="620688"/>
              <a:ext cx="6768752" cy="4680520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pic>
          <p:nvPicPr>
            <p:cNvPr id="11" name="Picture 10" descr="summaryPlotICHEP2012-v4.png"/>
            <p:cNvPicPr preferRelativeResize="0"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00040" y="764704"/>
              <a:ext cx="6492240" cy="438030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sp>
        <p:nvSpPr>
          <p:cNvPr id="8" name="Oval 7"/>
          <p:cNvSpPr/>
          <p:nvPr/>
        </p:nvSpPr>
        <p:spPr>
          <a:xfrm>
            <a:off x="5148064" y="2348880"/>
            <a:ext cx="115212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TextBox 11"/>
          <p:cNvSpPr txBox="1"/>
          <p:nvPr/>
        </p:nvSpPr>
        <p:spPr>
          <a:xfrm>
            <a:off x="4895528" y="4797152"/>
            <a:ext cx="4248472" cy="158417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0" rIns="216000" rtlCol="0" anchor="t" anchorCtr="1">
            <a:normAutofit fontScale="92500"/>
          </a:bodyPr>
          <a:lstStyle/>
          <a:p>
            <a:pPr lvl="1" algn="dist"/>
            <a:r>
              <a:rPr lang="en-US" sz="2800" dirty="0"/>
              <a:t>Yesterday’s signals are today’s </a:t>
            </a:r>
            <a:r>
              <a:rPr lang="en-US" sz="2800" dirty="0" smtClean="0"/>
              <a:t>backgrounds !</a:t>
            </a:r>
          </a:p>
          <a:p>
            <a:pPr lvl="1" algn="dist"/>
            <a:r>
              <a:rPr lang="en-US" sz="2800" dirty="0" smtClean="0"/>
              <a:t>(100M W, 10M Z on tape)</a:t>
            </a:r>
            <a:endParaRPr lang="sl-SI" sz="2800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501008"/>
            <a:ext cx="4108484" cy="2952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Burden – Pile-Up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6635080" cy="230425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LHC still operates with 50 ns bunch spacing</a:t>
            </a:r>
          </a:p>
          <a:p>
            <a:pPr lvl="1"/>
            <a:r>
              <a:rPr lang="en-US" dirty="0" smtClean="0"/>
              <a:t>~1 collision per bunch crossing @ </a:t>
            </a:r>
            <a:r>
              <a:rPr lang="en-US" i="1" dirty="0" smtClean="0"/>
              <a:t>L</a:t>
            </a:r>
            <a:r>
              <a:rPr lang="en-US" dirty="0" smtClean="0"/>
              <a:t>~2x10</a:t>
            </a:r>
            <a:r>
              <a:rPr lang="en-US" baseline="30000" dirty="0" smtClean="0"/>
              <a:t>32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</a:p>
          <a:p>
            <a:pPr lvl="1"/>
            <a:r>
              <a:rPr lang="en-US" dirty="0" smtClean="0"/>
              <a:t>Up to &gt;40 overlaid collisions at highest luminosity</a:t>
            </a:r>
          </a:p>
          <a:p>
            <a:pPr lvl="1"/>
            <a:r>
              <a:rPr lang="en-US" dirty="0" smtClean="0"/>
              <a:t>Challenging environment - </a:t>
            </a:r>
            <a:r>
              <a:rPr lang="en-US" dirty="0" smtClean="0">
                <a:latin typeface="Lucida Handwriting" pitchFamily="66" charset="0"/>
              </a:rPr>
              <a:t>O</a:t>
            </a:r>
            <a:r>
              <a:rPr lang="en-US" dirty="0" smtClean="0"/>
              <a:t>(1000) tracks – demonstrating marvelous tracker performance</a:t>
            </a:r>
          </a:p>
          <a:p>
            <a:pPr lvl="2"/>
            <a:r>
              <a:rPr lang="en-US" dirty="0" smtClean="0"/>
              <a:t>E.g. loose primary vertex constraint for H→</a:t>
            </a:r>
            <a:r>
              <a:rPr lang="el-GR" dirty="0" smtClean="0"/>
              <a:t>γγ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Backgrounds even harder to control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51520" y="3501008"/>
            <a:ext cx="4064000" cy="2921000"/>
            <a:chOff x="5044504" y="-27384"/>
            <a:chExt cx="4064000" cy="2921000"/>
          </a:xfrm>
        </p:grpSpPr>
        <p:pic>
          <p:nvPicPr>
            <p:cNvPr id="8" name="Picture 7" descr="lumi.png"/>
            <p:cNvPicPr preferRelativeResize="0"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044504" y="-27384"/>
              <a:ext cx="4064000" cy="2921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grpSp>
          <p:nvGrpSpPr>
            <p:cNvPr id="9" name="Group 2"/>
            <p:cNvGrpSpPr/>
            <p:nvPr/>
          </p:nvGrpSpPr>
          <p:grpSpPr>
            <a:xfrm>
              <a:off x="6084168" y="1556792"/>
              <a:ext cx="2497890" cy="738664"/>
              <a:chOff x="6228184" y="1321023"/>
              <a:chExt cx="2497890" cy="738664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228184" y="1321023"/>
                <a:ext cx="958127" cy="7386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CC"/>
                    </a:solidFill>
                    <a:effectLst/>
                  </a:rPr>
                  <a:t>Period A: </a:t>
                </a:r>
              </a:p>
              <a:p>
                <a:r>
                  <a:rPr lang="en-US" sz="1400" dirty="0">
                    <a:solidFill>
                      <a:srgbClr val="0000CC"/>
                    </a:solidFill>
                    <a:effectLst/>
                  </a:rPr>
                  <a:t>u</a:t>
                </a:r>
                <a:r>
                  <a:rPr lang="en-US" sz="1400" dirty="0" smtClean="0">
                    <a:solidFill>
                      <a:srgbClr val="0000CC"/>
                    </a:solidFill>
                    <a:effectLst/>
                  </a:rPr>
                  <a:t>p to end </a:t>
                </a:r>
              </a:p>
              <a:p>
                <a:r>
                  <a:rPr lang="en-US" sz="1400" dirty="0" smtClean="0">
                    <a:solidFill>
                      <a:srgbClr val="0000CC"/>
                    </a:solidFill>
                    <a:effectLst/>
                  </a:rPr>
                  <a:t>August</a:t>
                </a:r>
                <a:endParaRPr lang="en-US" sz="1400" dirty="0">
                  <a:solidFill>
                    <a:srgbClr val="0000CC"/>
                  </a:solidFill>
                  <a:effectLst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743050" y="1321023"/>
                <a:ext cx="983024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effectLst/>
                  </a:rPr>
                  <a:t>Period B:</a:t>
                </a:r>
              </a:p>
              <a:p>
                <a:r>
                  <a:rPr lang="en-US" sz="1400" dirty="0" smtClean="0">
                    <a:solidFill>
                      <a:srgbClr val="FF0000"/>
                    </a:solidFill>
                    <a:effectLst/>
                  </a:rPr>
                  <a:t>Sept-Oct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3816" y="3501008"/>
            <a:ext cx="8657056" cy="2916684"/>
            <a:chOff x="253816" y="3501008"/>
            <a:chExt cx="8657056" cy="2916684"/>
          </a:xfrm>
        </p:grpSpPr>
        <p:pic>
          <p:nvPicPr>
            <p:cNvPr id="18" name="Picture 17" descr="Untitled.png"/>
            <p:cNvPicPr preferRelativeResize="0"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53816" y="3501008"/>
              <a:ext cx="8657056" cy="29166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TextBox 5"/>
            <p:cNvSpPr txBox="1">
              <a:spLocks noChangeArrowheads="1"/>
            </p:cNvSpPr>
            <p:nvPr/>
          </p:nvSpPr>
          <p:spPr bwMode="auto">
            <a:xfrm>
              <a:off x="1596840" y="5209455"/>
              <a:ext cx="683200" cy="30777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effectLst/>
                  <a:latin typeface="+mn-lt"/>
                  <a:sym typeface="Wingdings"/>
                </a:rPr>
                <a:t>Z </a:t>
              </a:r>
              <a:r>
                <a:rPr lang="en-US" sz="1400" dirty="0" err="1" smtClean="0">
                  <a:effectLst/>
                  <a:latin typeface="+mn-lt"/>
                  <a:ea typeface="Lucida Grande"/>
                  <a:cs typeface="Lucida Grande"/>
                  <a:sym typeface="Wingdings"/>
                </a:rPr>
                <a:t>μμ</a:t>
              </a:r>
              <a:endParaRPr lang="en-US" sz="1400" dirty="0" smtClean="0">
                <a:effectLst/>
                <a:latin typeface="+mn-lt"/>
                <a:sym typeface="Wingdings"/>
              </a:endParaRPr>
            </a:p>
          </p:txBody>
        </p:sp>
        <p:sp>
          <p:nvSpPr>
            <p:cNvPr id="20" name="TextBox 5"/>
            <p:cNvSpPr txBox="1">
              <a:spLocks noChangeArrowheads="1"/>
            </p:cNvSpPr>
            <p:nvPr/>
          </p:nvSpPr>
          <p:spPr bwMode="auto">
            <a:xfrm>
              <a:off x="2576464" y="3738518"/>
              <a:ext cx="5173660" cy="33855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 smtClean="0">
                  <a:effectLst/>
                  <a:latin typeface="+mn-lt"/>
                  <a:sym typeface="Wingdings"/>
                </a:rPr>
                <a:t>Z </a:t>
              </a:r>
              <a:r>
                <a:rPr lang="en-US" dirty="0" err="1" smtClean="0">
                  <a:effectLst/>
                  <a:latin typeface="+mn-lt"/>
                  <a:ea typeface="Lucida Grande"/>
                  <a:cs typeface="Lucida Grande"/>
                  <a:sym typeface="Wingdings"/>
                </a:rPr>
                <a:t>μμ</a:t>
              </a:r>
              <a:r>
                <a:rPr lang="en-US" dirty="0" smtClean="0">
                  <a:effectLst/>
                  <a:latin typeface="+mn-lt"/>
                  <a:sym typeface="Wingdings"/>
                </a:rPr>
                <a:t> event from 2012 data with 25 reconstructed vertices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739728" y="1052736"/>
            <a:ext cx="2404272" cy="2395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504056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Most powerful detection channels at low masses</a:t>
            </a:r>
          </a:p>
          <a:p>
            <a:pPr lvl="1"/>
            <a:r>
              <a:rPr lang="en-US" dirty="0" smtClean="0"/>
              <a:t>H→WW</a:t>
            </a:r>
            <a:r>
              <a:rPr lang="en-US" baseline="30000" dirty="0" smtClean="0"/>
              <a:t>(*)</a:t>
            </a:r>
            <a:r>
              <a:rPr lang="en-US" dirty="0" smtClean="0"/>
              <a:t> → l</a:t>
            </a:r>
            <a:r>
              <a:rPr lang="el-GR" dirty="0" smtClean="0"/>
              <a:t>ν</a:t>
            </a:r>
            <a:r>
              <a:rPr lang="en-US" dirty="0" smtClean="0"/>
              <a:t> l</a:t>
            </a:r>
            <a:r>
              <a:rPr lang="el-GR" dirty="0" smtClean="0"/>
              <a:t>ν</a:t>
            </a:r>
            <a:r>
              <a:rPr lang="en-US" dirty="0" smtClean="0"/>
              <a:t> (counting excess events)</a:t>
            </a:r>
          </a:p>
          <a:p>
            <a:pPr lvl="1"/>
            <a:r>
              <a:rPr lang="en-US" dirty="0" smtClean="0"/>
              <a:t>H→ZZ</a:t>
            </a:r>
            <a:r>
              <a:rPr lang="en-US" baseline="30000" dirty="0" smtClean="0"/>
              <a:t>(*)</a:t>
            </a:r>
            <a:r>
              <a:rPr lang="en-US" dirty="0" smtClean="0"/>
              <a:t> → 4l  (H mass)</a:t>
            </a:r>
          </a:p>
          <a:p>
            <a:pPr lvl="1"/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(H mass)</a:t>
            </a:r>
          </a:p>
          <a:p>
            <a:r>
              <a:rPr lang="en-US" dirty="0" smtClean="0"/>
              <a:t>All suffer from presence of background</a:t>
            </a:r>
          </a:p>
          <a:p>
            <a:pPr lvl="1"/>
            <a:r>
              <a:rPr lang="en-US" dirty="0" smtClean="0"/>
              <a:t>Leptons from W, Z decays, QCD background</a:t>
            </a:r>
          </a:p>
          <a:p>
            <a:r>
              <a:rPr lang="en-US" dirty="0" smtClean="0"/>
              <a:t>Small </a:t>
            </a:r>
            <a:r>
              <a:rPr lang="el-GR" i="1" dirty="0" smtClean="0"/>
              <a:t>σ</a:t>
            </a:r>
            <a:r>
              <a:rPr lang="en-US" i="1" dirty="0" err="1" smtClean="0"/>
              <a:t>xBR</a:t>
            </a:r>
            <a:r>
              <a:rPr lang="en-US" dirty="0" smtClean="0"/>
              <a:t> results in small event samples</a:t>
            </a:r>
          </a:p>
          <a:p>
            <a:pPr lvl="1"/>
            <a:r>
              <a:rPr lang="en-US" dirty="0" smtClean="0"/>
              <a:t>Downward fluctuation of signal can prevent detection</a:t>
            </a:r>
          </a:p>
          <a:p>
            <a:pPr lvl="2"/>
            <a:r>
              <a:rPr lang="en-US" dirty="0" smtClean="0"/>
              <a:t>False negative (signal interpreted as background)</a:t>
            </a:r>
          </a:p>
          <a:p>
            <a:pPr lvl="1"/>
            <a:r>
              <a:rPr lang="en-US" dirty="0" smtClean="0"/>
              <a:t>Upward fluctuation of background can mimic signal</a:t>
            </a:r>
          </a:p>
          <a:p>
            <a:pPr lvl="2"/>
            <a:r>
              <a:rPr lang="en-US" dirty="0" smtClean="0"/>
              <a:t>False positive (background interpreted as signal)</a:t>
            </a:r>
          </a:p>
          <a:p>
            <a:r>
              <a:rPr lang="en-US" dirty="0" smtClean="0"/>
              <a:t>Need careful, unbiased statistical treatment to assess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in Presence of Background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Double Brace 6"/>
          <p:cNvSpPr/>
          <p:nvPr/>
        </p:nvSpPr>
        <p:spPr>
          <a:xfrm>
            <a:off x="6516216" y="1916832"/>
            <a:ext cx="144016" cy="1080120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76197 h 914400"/>
              <a:gd name="connsiteX5" fmla="*/ 152394 w 1069848"/>
              <a:gd name="connsiteY5" fmla="*/ 0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13" fmla="*/ 15239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76197 h 914400"/>
              <a:gd name="connsiteX5" fmla="*/ 152394 w 1069848"/>
              <a:gd name="connsiteY5" fmla="*/ 0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13" fmla="*/ 15239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81841 w 999295"/>
              <a:gd name="connsiteY0" fmla="*/ 914400 h 914400"/>
              <a:gd name="connsiteX1" fmla="*/ 5644 w 999295"/>
              <a:gd name="connsiteY1" fmla="*/ 838203 h 914400"/>
              <a:gd name="connsiteX2" fmla="*/ 5644 w 999295"/>
              <a:gd name="connsiteY2" fmla="*/ 533397 h 914400"/>
              <a:gd name="connsiteX3" fmla="*/ 5644 w 999295"/>
              <a:gd name="connsiteY3" fmla="*/ 76197 h 914400"/>
              <a:gd name="connsiteX4" fmla="*/ 81841 w 999295"/>
              <a:gd name="connsiteY4" fmla="*/ 0 h 914400"/>
              <a:gd name="connsiteX5" fmla="*/ 846901 w 999295"/>
              <a:gd name="connsiteY5" fmla="*/ 0 h 914400"/>
              <a:gd name="connsiteX6" fmla="*/ 923098 w 999295"/>
              <a:gd name="connsiteY6" fmla="*/ 76197 h 914400"/>
              <a:gd name="connsiteX7" fmla="*/ 923098 w 999295"/>
              <a:gd name="connsiteY7" fmla="*/ 381003 h 914400"/>
              <a:gd name="connsiteX8" fmla="*/ 999295 w 999295"/>
              <a:gd name="connsiteY8" fmla="*/ 457200 h 914400"/>
              <a:gd name="connsiteX9" fmla="*/ 923098 w 999295"/>
              <a:gd name="connsiteY9" fmla="*/ 533397 h 914400"/>
              <a:gd name="connsiteX10" fmla="*/ 923098 w 999295"/>
              <a:gd name="connsiteY10" fmla="*/ 838203 h 914400"/>
              <a:gd name="connsiteX11" fmla="*/ 846901 w 999295"/>
              <a:gd name="connsiteY11" fmla="*/ 914400 h 914400"/>
              <a:gd name="connsiteX12" fmla="*/ 81841 w 999295"/>
              <a:gd name="connsiteY12" fmla="*/ 914400 h 914400"/>
              <a:gd name="connsiteX0" fmla="*/ 81841 w 999295"/>
              <a:gd name="connsiteY0" fmla="*/ 914400 h 914400"/>
              <a:gd name="connsiteX1" fmla="*/ 5644 w 999295"/>
              <a:gd name="connsiteY1" fmla="*/ 838203 h 914400"/>
              <a:gd name="connsiteX2" fmla="*/ 5644 w 999295"/>
              <a:gd name="connsiteY2" fmla="*/ 533397 h 914400"/>
              <a:gd name="connsiteX3" fmla="*/ 846901 w 999295"/>
              <a:gd name="connsiteY3" fmla="*/ 0 h 914400"/>
              <a:gd name="connsiteX4" fmla="*/ 923098 w 999295"/>
              <a:gd name="connsiteY4" fmla="*/ 76197 h 914400"/>
              <a:gd name="connsiteX5" fmla="*/ 923098 w 999295"/>
              <a:gd name="connsiteY5" fmla="*/ 381003 h 914400"/>
              <a:gd name="connsiteX6" fmla="*/ 999295 w 999295"/>
              <a:gd name="connsiteY6" fmla="*/ 457200 h 914400"/>
              <a:gd name="connsiteX7" fmla="*/ 923098 w 999295"/>
              <a:gd name="connsiteY7" fmla="*/ 533397 h 914400"/>
              <a:gd name="connsiteX8" fmla="*/ 923098 w 999295"/>
              <a:gd name="connsiteY8" fmla="*/ 838203 h 914400"/>
              <a:gd name="connsiteX9" fmla="*/ 846901 w 999295"/>
              <a:gd name="connsiteY9" fmla="*/ 914400 h 914400"/>
              <a:gd name="connsiteX0" fmla="*/ 81841 w 999295"/>
              <a:gd name="connsiteY0" fmla="*/ 914400 h 914400"/>
              <a:gd name="connsiteX1" fmla="*/ 5644 w 999295"/>
              <a:gd name="connsiteY1" fmla="*/ 838203 h 914400"/>
              <a:gd name="connsiteX2" fmla="*/ 5644 w 999295"/>
              <a:gd name="connsiteY2" fmla="*/ 533397 h 914400"/>
              <a:gd name="connsiteX3" fmla="*/ 5644 w 999295"/>
              <a:gd name="connsiteY3" fmla="*/ 76197 h 914400"/>
              <a:gd name="connsiteX4" fmla="*/ 81841 w 999295"/>
              <a:gd name="connsiteY4" fmla="*/ 0 h 914400"/>
              <a:gd name="connsiteX5" fmla="*/ 846901 w 999295"/>
              <a:gd name="connsiteY5" fmla="*/ 0 h 914400"/>
              <a:gd name="connsiteX6" fmla="*/ 923098 w 999295"/>
              <a:gd name="connsiteY6" fmla="*/ 76197 h 914400"/>
              <a:gd name="connsiteX7" fmla="*/ 923098 w 999295"/>
              <a:gd name="connsiteY7" fmla="*/ 381003 h 914400"/>
              <a:gd name="connsiteX8" fmla="*/ 999295 w 999295"/>
              <a:gd name="connsiteY8" fmla="*/ 457200 h 914400"/>
              <a:gd name="connsiteX9" fmla="*/ 923098 w 999295"/>
              <a:gd name="connsiteY9" fmla="*/ 533397 h 914400"/>
              <a:gd name="connsiteX10" fmla="*/ 923098 w 999295"/>
              <a:gd name="connsiteY10" fmla="*/ 838203 h 914400"/>
              <a:gd name="connsiteX11" fmla="*/ 846901 w 999295"/>
              <a:gd name="connsiteY11" fmla="*/ 914400 h 914400"/>
              <a:gd name="connsiteX12" fmla="*/ 81841 w 999295"/>
              <a:gd name="connsiteY12" fmla="*/ 914400 h 914400"/>
              <a:gd name="connsiteX0" fmla="*/ 81841 w 999295"/>
              <a:gd name="connsiteY0" fmla="*/ 914400 h 914400"/>
              <a:gd name="connsiteX1" fmla="*/ 5644 w 999295"/>
              <a:gd name="connsiteY1" fmla="*/ 838203 h 914400"/>
              <a:gd name="connsiteX2" fmla="*/ 846901 w 999295"/>
              <a:gd name="connsiteY2" fmla="*/ 0 h 914400"/>
              <a:gd name="connsiteX3" fmla="*/ 923098 w 999295"/>
              <a:gd name="connsiteY3" fmla="*/ 76197 h 914400"/>
              <a:gd name="connsiteX4" fmla="*/ 923098 w 999295"/>
              <a:gd name="connsiteY4" fmla="*/ 381003 h 914400"/>
              <a:gd name="connsiteX5" fmla="*/ 999295 w 999295"/>
              <a:gd name="connsiteY5" fmla="*/ 457200 h 914400"/>
              <a:gd name="connsiteX6" fmla="*/ 923098 w 999295"/>
              <a:gd name="connsiteY6" fmla="*/ 533397 h 914400"/>
              <a:gd name="connsiteX7" fmla="*/ 923098 w 999295"/>
              <a:gd name="connsiteY7" fmla="*/ 838203 h 914400"/>
              <a:gd name="connsiteX8" fmla="*/ 846901 w 999295"/>
              <a:gd name="connsiteY8" fmla="*/ 914400 h 914400"/>
              <a:gd name="connsiteX0" fmla="*/ 76197 w 993651"/>
              <a:gd name="connsiteY0" fmla="*/ 914400 h 914400"/>
              <a:gd name="connsiteX1" fmla="*/ 0 w 993651"/>
              <a:gd name="connsiteY1" fmla="*/ 838203 h 914400"/>
              <a:gd name="connsiteX2" fmla="*/ 0 w 993651"/>
              <a:gd name="connsiteY2" fmla="*/ 76197 h 914400"/>
              <a:gd name="connsiteX3" fmla="*/ 76197 w 993651"/>
              <a:gd name="connsiteY3" fmla="*/ 0 h 914400"/>
              <a:gd name="connsiteX4" fmla="*/ 841257 w 993651"/>
              <a:gd name="connsiteY4" fmla="*/ 0 h 914400"/>
              <a:gd name="connsiteX5" fmla="*/ 917454 w 993651"/>
              <a:gd name="connsiteY5" fmla="*/ 76197 h 914400"/>
              <a:gd name="connsiteX6" fmla="*/ 917454 w 993651"/>
              <a:gd name="connsiteY6" fmla="*/ 381003 h 914400"/>
              <a:gd name="connsiteX7" fmla="*/ 993651 w 993651"/>
              <a:gd name="connsiteY7" fmla="*/ 457200 h 914400"/>
              <a:gd name="connsiteX8" fmla="*/ 917454 w 993651"/>
              <a:gd name="connsiteY8" fmla="*/ 533397 h 914400"/>
              <a:gd name="connsiteX9" fmla="*/ 917454 w 993651"/>
              <a:gd name="connsiteY9" fmla="*/ 838203 h 914400"/>
              <a:gd name="connsiteX10" fmla="*/ 841257 w 993651"/>
              <a:gd name="connsiteY10" fmla="*/ 914400 h 914400"/>
              <a:gd name="connsiteX11" fmla="*/ 76197 w 993651"/>
              <a:gd name="connsiteY11" fmla="*/ 914400 h 914400"/>
              <a:gd name="connsiteX0" fmla="*/ 76197 w 993651"/>
              <a:gd name="connsiteY0" fmla="*/ 914400 h 914400"/>
              <a:gd name="connsiteX1" fmla="*/ 0 w 993651"/>
              <a:gd name="connsiteY1" fmla="*/ 838203 h 914400"/>
              <a:gd name="connsiteX2" fmla="*/ 841257 w 993651"/>
              <a:gd name="connsiteY2" fmla="*/ 0 h 914400"/>
              <a:gd name="connsiteX3" fmla="*/ 917454 w 993651"/>
              <a:gd name="connsiteY3" fmla="*/ 76197 h 914400"/>
              <a:gd name="connsiteX4" fmla="*/ 917454 w 993651"/>
              <a:gd name="connsiteY4" fmla="*/ 381003 h 914400"/>
              <a:gd name="connsiteX5" fmla="*/ 993651 w 993651"/>
              <a:gd name="connsiteY5" fmla="*/ 457200 h 914400"/>
              <a:gd name="connsiteX6" fmla="*/ 917454 w 993651"/>
              <a:gd name="connsiteY6" fmla="*/ 533397 h 914400"/>
              <a:gd name="connsiteX7" fmla="*/ 917454 w 993651"/>
              <a:gd name="connsiteY7" fmla="*/ 838203 h 914400"/>
              <a:gd name="connsiteX8" fmla="*/ 841257 w 993651"/>
              <a:gd name="connsiteY8" fmla="*/ 914400 h 914400"/>
              <a:gd name="connsiteX0" fmla="*/ 76197 w 993651"/>
              <a:gd name="connsiteY0" fmla="*/ 914400 h 914400"/>
              <a:gd name="connsiteX1" fmla="*/ 0 w 993651"/>
              <a:gd name="connsiteY1" fmla="*/ 838203 h 914400"/>
              <a:gd name="connsiteX2" fmla="*/ 0 w 993651"/>
              <a:gd name="connsiteY2" fmla="*/ 76197 h 914400"/>
              <a:gd name="connsiteX3" fmla="*/ 76197 w 993651"/>
              <a:gd name="connsiteY3" fmla="*/ 0 h 914400"/>
              <a:gd name="connsiteX4" fmla="*/ 841257 w 993651"/>
              <a:gd name="connsiteY4" fmla="*/ 0 h 914400"/>
              <a:gd name="connsiteX5" fmla="*/ 917454 w 993651"/>
              <a:gd name="connsiteY5" fmla="*/ 76197 h 914400"/>
              <a:gd name="connsiteX6" fmla="*/ 917454 w 993651"/>
              <a:gd name="connsiteY6" fmla="*/ 381003 h 914400"/>
              <a:gd name="connsiteX7" fmla="*/ 993651 w 993651"/>
              <a:gd name="connsiteY7" fmla="*/ 457200 h 914400"/>
              <a:gd name="connsiteX8" fmla="*/ 917454 w 993651"/>
              <a:gd name="connsiteY8" fmla="*/ 533397 h 914400"/>
              <a:gd name="connsiteX9" fmla="*/ 917454 w 993651"/>
              <a:gd name="connsiteY9" fmla="*/ 838203 h 914400"/>
              <a:gd name="connsiteX10" fmla="*/ 841257 w 993651"/>
              <a:gd name="connsiteY10" fmla="*/ 914400 h 914400"/>
              <a:gd name="connsiteX11" fmla="*/ 76197 w 993651"/>
              <a:gd name="connsiteY11" fmla="*/ 914400 h 914400"/>
              <a:gd name="connsiteX0" fmla="*/ 841257 w 993651"/>
              <a:gd name="connsiteY0" fmla="*/ 0 h 914400"/>
              <a:gd name="connsiteX1" fmla="*/ 917454 w 993651"/>
              <a:gd name="connsiteY1" fmla="*/ 76197 h 914400"/>
              <a:gd name="connsiteX2" fmla="*/ 917454 w 993651"/>
              <a:gd name="connsiteY2" fmla="*/ 381003 h 914400"/>
              <a:gd name="connsiteX3" fmla="*/ 993651 w 993651"/>
              <a:gd name="connsiteY3" fmla="*/ 457200 h 914400"/>
              <a:gd name="connsiteX4" fmla="*/ 917454 w 993651"/>
              <a:gd name="connsiteY4" fmla="*/ 533397 h 914400"/>
              <a:gd name="connsiteX5" fmla="*/ 917454 w 993651"/>
              <a:gd name="connsiteY5" fmla="*/ 838203 h 914400"/>
              <a:gd name="connsiteX6" fmla="*/ 841257 w 993651"/>
              <a:gd name="connsiteY6" fmla="*/ 914400 h 914400"/>
              <a:gd name="connsiteX0" fmla="*/ 841257 w 993651"/>
              <a:gd name="connsiteY0" fmla="*/ 914400 h 914400"/>
              <a:gd name="connsiteX1" fmla="*/ 0 w 993651"/>
              <a:gd name="connsiteY1" fmla="*/ 838203 h 914400"/>
              <a:gd name="connsiteX2" fmla="*/ 0 w 993651"/>
              <a:gd name="connsiteY2" fmla="*/ 76197 h 914400"/>
              <a:gd name="connsiteX3" fmla="*/ 76197 w 993651"/>
              <a:gd name="connsiteY3" fmla="*/ 0 h 914400"/>
              <a:gd name="connsiteX4" fmla="*/ 841257 w 993651"/>
              <a:gd name="connsiteY4" fmla="*/ 0 h 914400"/>
              <a:gd name="connsiteX5" fmla="*/ 917454 w 993651"/>
              <a:gd name="connsiteY5" fmla="*/ 76197 h 914400"/>
              <a:gd name="connsiteX6" fmla="*/ 917454 w 993651"/>
              <a:gd name="connsiteY6" fmla="*/ 381003 h 914400"/>
              <a:gd name="connsiteX7" fmla="*/ 993651 w 993651"/>
              <a:gd name="connsiteY7" fmla="*/ 457200 h 914400"/>
              <a:gd name="connsiteX8" fmla="*/ 917454 w 993651"/>
              <a:gd name="connsiteY8" fmla="*/ 533397 h 914400"/>
              <a:gd name="connsiteX9" fmla="*/ 917454 w 993651"/>
              <a:gd name="connsiteY9" fmla="*/ 838203 h 914400"/>
              <a:gd name="connsiteX10" fmla="*/ 841257 w 993651"/>
              <a:gd name="connsiteY10" fmla="*/ 914400 h 914400"/>
              <a:gd name="connsiteX0" fmla="*/ 841257 w 993651"/>
              <a:gd name="connsiteY0" fmla="*/ 0 h 914400"/>
              <a:gd name="connsiteX1" fmla="*/ 917454 w 993651"/>
              <a:gd name="connsiteY1" fmla="*/ 76197 h 914400"/>
              <a:gd name="connsiteX2" fmla="*/ 917454 w 993651"/>
              <a:gd name="connsiteY2" fmla="*/ 381003 h 914400"/>
              <a:gd name="connsiteX3" fmla="*/ 993651 w 993651"/>
              <a:gd name="connsiteY3" fmla="*/ 457200 h 914400"/>
              <a:gd name="connsiteX4" fmla="*/ 917454 w 993651"/>
              <a:gd name="connsiteY4" fmla="*/ 533397 h 914400"/>
              <a:gd name="connsiteX5" fmla="*/ 917454 w 993651"/>
              <a:gd name="connsiteY5" fmla="*/ 838203 h 914400"/>
              <a:gd name="connsiteX6" fmla="*/ 841257 w 993651"/>
              <a:gd name="connsiteY6" fmla="*/ 914400 h 914400"/>
              <a:gd name="connsiteX0" fmla="*/ 841257 w 993651"/>
              <a:gd name="connsiteY0" fmla="*/ 914400 h 914400"/>
              <a:gd name="connsiteX1" fmla="*/ 0 w 993651"/>
              <a:gd name="connsiteY1" fmla="*/ 76197 h 914400"/>
              <a:gd name="connsiteX2" fmla="*/ 76197 w 993651"/>
              <a:gd name="connsiteY2" fmla="*/ 0 h 914400"/>
              <a:gd name="connsiteX3" fmla="*/ 841257 w 993651"/>
              <a:gd name="connsiteY3" fmla="*/ 0 h 914400"/>
              <a:gd name="connsiteX4" fmla="*/ 917454 w 993651"/>
              <a:gd name="connsiteY4" fmla="*/ 76197 h 914400"/>
              <a:gd name="connsiteX5" fmla="*/ 917454 w 993651"/>
              <a:gd name="connsiteY5" fmla="*/ 381003 h 914400"/>
              <a:gd name="connsiteX6" fmla="*/ 993651 w 993651"/>
              <a:gd name="connsiteY6" fmla="*/ 457200 h 914400"/>
              <a:gd name="connsiteX7" fmla="*/ 917454 w 993651"/>
              <a:gd name="connsiteY7" fmla="*/ 533397 h 914400"/>
              <a:gd name="connsiteX8" fmla="*/ 917454 w 993651"/>
              <a:gd name="connsiteY8" fmla="*/ 838203 h 914400"/>
              <a:gd name="connsiteX9" fmla="*/ 841257 w 993651"/>
              <a:gd name="connsiteY9" fmla="*/ 914400 h 914400"/>
              <a:gd name="connsiteX0" fmla="*/ 841257 w 993651"/>
              <a:gd name="connsiteY0" fmla="*/ 0 h 914400"/>
              <a:gd name="connsiteX1" fmla="*/ 917454 w 993651"/>
              <a:gd name="connsiteY1" fmla="*/ 76197 h 914400"/>
              <a:gd name="connsiteX2" fmla="*/ 917454 w 993651"/>
              <a:gd name="connsiteY2" fmla="*/ 381003 h 914400"/>
              <a:gd name="connsiteX3" fmla="*/ 993651 w 993651"/>
              <a:gd name="connsiteY3" fmla="*/ 457200 h 914400"/>
              <a:gd name="connsiteX4" fmla="*/ 917454 w 993651"/>
              <a:gd name="connsiteY4" fmla="*/ 533397 h 914400"/>
              <a:gd name="connsiteX5" fmla="*/ 917454 w 993651"/>
              <a:gd name="connsiteY5" fmla="*/ 838203 h 914400"/>
              <a:gd name="connsiteX6" fmla="*/ 841257 w 993651"/>
              <a:gd name="connsiteY6" fmla="*/ 914400 h 914400"/>
              <a:gd name="connsiteX0" fmla="*/ 765060 w 917454"/>
              <a:gd name="connsiteY0" fmla="*/ 914400 h 914400"/>
              <a:gd name="connsiteX1" fmla="*/ 0 w 917454"/>
              <a:gd name="connsiteY1" fmla="*/ 0 h 914400"/>
              <a:gd name="connsiteX2" fmla="*/ 765060 w 917454"/>
              <a:gd name="connsiteY2" fmla="*/ 0 h 914400"/>
              <a:gd name="connsiteX3" fmla="*/ 841257 w 917454"/>
              <a:gd name="connsiteY3" fmla="*/ 76197 h 914400"/>
              <a:gd name="connsiteX4" fmla="*/ 841257 w 917454"/>
              <a:gd name="connsiteY4" fmla="*/ 381003 h 914400"/>
              <a:gd name="connsiteX5" fmla="*/ 917454 w 917454"/>
              <a:gd name="connsiteY5" fmla="*/ 457200 h 914400"/>
              <a:gd name="connsiteX6" fmla="*/ 841257 w 917454"/>
              <a:gd name="connsiteY6" fmla="*/ 533397 h 914400"/>
              <a:gd name="connsiteX7" fmla="*/ 841257 w 917454"/>
              <a:gd name="connsiteY7" fmla="*/ 838203 h 914400"/>
              <a:gd name="connsiteX8" fmla="*/ 765060 w 917454"/>
              <a:gd name="connsiteY8" fmla="*/ 914400 h 914400"/>
              <a:gd name="connsiteX0" fmla="*/ 765060 w 917454"/>
              <a:gd name="connsiteY0" fmla="*/ 0 h 914400"/>
              <a:gd name="connsiteX1" fmla="*/ 841257 w 917454"/>
              <a:gd name="connsiteY1" fmla="*/ 76197 h 914400"/>
              <a:gd name="connsiteX2" fmla="*/ 841257 w 917454"/>
              <a:gd name="connsiteY2" fmla="*/ 381003 h 914400"/>
              <a:gd name="connsiteX3" fmla="*/ 917454 w 917454"/>
              <a:gd name="connsiteY3" fmla="*/ 457200 h 914400"/>
              <a:gd name="connsiteX4" fmla="*/ 841257 w 917454"/>
              <a:gd name="connsiteY4" fmla="*/ 533397 h 914400"/>
              <a:gd name="connsiteX5" fmla="*/ 841257 w 917454"/>
              <a:gd name="connsiteY5" fmla="*/ 838203 h 914400"/>
              <a:gd name="connsiteX6" fmla="*/ 765060 w 917454"/>
              <a:gd name="connsiteY6" fmla="*/ 914400 h 914400"/>
              <a:gd name="connsiteX0" fmla="*/ 0 w 152394"/>
              <a:gd name="connsiteY0" fmla="*/ 914400 h 914400"/>
              <a:gd name="connsiteX1" fmla="*/ 0 w 152394"/>
              <a:gd name="connsiteY1" fmla="*/ 0 h 914400"/>
              <a:gd name="connsiteX2" fmla="*/ 76197 w 152394"/>
              <a:gd name="connsiteY2" fmla="*/ 76197 h 914400"/>
              <a:gd name="connsiteX3" fmla="*/ 76197 w 152394"/>
              <a:gd name="connsiteY3" fmla="*/ 381003 h 914400"/>
              <a:gd name="connsiteX4" fmla="*/ 152394 w 152394"/>
              <a:gd name="connsiteY4" fmla="*/ 457200 h 914400"/>
              <a:gd name="connsiteX5" fmla="*/ 76197 w 152394"/>
              <a:gd name="connsiteY5" fmla="*/ 533397 h 914400"/>
              <a:gd name="connsiteX6" fmla="*/ 76197 w 152394"/>
              <a:gd name="connsiteY6" fmla="*/ 838203 h 914400"/>
              <a:gd name="connsiteX7" fmla="*/ 0 w 152394"/>
              <a:gd name="connsiteY7" fmla="*/ 914400 h 914400"/>
              <a:gd name="connsiteX0" fmla="*/ 0 w 152394"/>
              <a:gd name="connsiteY0" fmla="*/ 0 h 914400"/>
              <a:gd name="connsiteX1" fmla="*/ 76197 w 152394"/>
              <a:gd name="connsiteY1" fmla="*/ 76197 h 914400"/>
              <a:gd name="connsiteX2" fmla="*/ 76197 w 152394"/>
              <a:gd name="connsiteY2" fmla="*/ 381003 h 914400"/>
              <a:gd name="connsiteX3" fmla="*/ 152394 w 152394"/>
              <a:gd name="connsiteY3" fmla="*/ 457200 h 914400"/>
              <a:gd name="connsiteX4" fmla="*/ 76197 w 152394"/>
              <a:gd name="connsiteY4" fmla="*/ 533397 h 914400"/>
              <a:gd name="connsiteX5" fmla="*/ 76197 w 152394"/>
              <a:gd name="connsiteY5" fmla="*/ 838203 h 914400"/>
              <a:gd name="connsiteX6" fmla="*/ 0 w 152394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394" h="914400" stroke="0" extrusionOk="0">
                <a:moveTo>
                  <a:pt x="0" y="914400"/>
                </a:moveTo>
                <a:lnTo>
                  <a:pt x="0" y="0"/>
                </a:lnTo>
                <a:cubicBezTo>
                  <a:pt x="42082" y="0"/>
                  <a:pt x="76197" y="34115"/>
                  <a:pt x="76197" y="76197"/>
                </a:cubicBezTo>
                <a:lnTo>
                  <a:pt x="76197" y="381003"/>
                </a:lnTo>
                <a:cubicBezTo>
                  <a:pt x="76197" y="423085"/>
                  <a:pt x="110312" y="457200"/>
                  <a:pt x="152394" y="457200"/>
                </a:cubicBezTo>
                <a:cubicBezTo>
                  <a:pt x="110312" y="457200"/>
                  <a:pt x="76197" y="491315"/>
                  <a:pt x="76197" y="533397"/>
                </a:cubicBezTo>
                <a:lnTo>
                  <a:pt x="76197" y="838203"/>
                </a:lnTo>
                <a:cubicBezTo>
                  <a:pt x="76197" y="880285"/>
                  <a:pt x="42082" y="914400"/>
                  <a:pt x="0" y="914400"/>
                </a:cubicBezTo>
                <a:close/>
              </a:path>
              <a:path w="152394" h="914400" fill="none">
                <a:moveTo>
                  <a:pt x="0" y="0"/>
                </a:moveTo>
                <a:cubicBezTo>
                  <a:pt x="42082" y="0"/>
                  <a:pt x="76197" y="34115"/>
                  <a:pt x="76197" y="76197"/>
                </a:cubicBezTo>
                <a:lnTo>
                  <a:pt x="76197" y="381003"/>
                </a:lnTo>
                <a:cubicBezTo>
                  <a:pt x="76197" y="423085"/>
                  <a:pt x="110312" y="457200"/>
                  <a:pt x="152394" y="457200"/>
                </a:cubicBezTo>
                <a:cubicBezTo>
                  <a:pt x="110312" y="457200"/>
                  <a:pt x="76197" y="491315"/>
                  <a:pt x="76197" y="533397"/>
                </a:cubicBezTo>
                <a:lnTo>
                  <a:pt x="76197" y="838203"/>
                </a:lnTo>
                <a:cubicBezTo>
                  <a:pt x="76197" y="880285"/>
                  <a:pt x="42082" y="914400"/>
                  <a:pt x="0" y="9144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32240" y="2204864"/>
            <a:ext cx="1896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The Big Three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Selection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4762872" cy="525658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Initial event rate 20 MHz, (multiple) collisions every bunch crossing</a:t>
            </a:r>
          </a:p>
          <a:p>
            <a:r>
              <a:rPr lang="en-US" dirty="0" smtClean="0"/>
              <a:t>Three level trigger reduces this to 300-600 Hz of recorded events</a:t>
            </a:r>
          </a:p>
          <a:p>
            <a:pPr lvl="1"/>
            <a:r>
              <a:rPr lang="en-US" dirty="0" smtClean="0"/>
              <a:t>Trigger focuses on energetic jets, leptons and photons thus efficiency high for relevant Higgs decays</a:t>
            </a:r>
          </a:p>
          <a:p>
            <a:pPr lvl="1"/>
            <a:r>
              <a:rPr lang="en-US" dirty="0" smtClean="0"/>
              <a:t>Trigger composition changed on the fly during fill to match decreasing luminosity</a:t>
            </a:r>
          </a:p>
          <a:p>
            <a:r>
              <a:rPr lang="en-US" dirty="0" smtClean="0"/>
              <a:t>Offline sample selection</a:t>
            </a:r>
          </a:p>
          <a:p>
            <a:pPr lvl="1"/>
            <a:r>
              <a:rPr lang="en-US" dirty="0" smtClean="0">
                <a:sym typeface="Wingdings"/>
              </a:rPr>
              <a:t>Based on identification of characteristic objects: electrons, </a:t>
            </a:r>
            <a:r>
              <a:rPr lang="en-US" dirty="0" err="1" smtClean="0">
                <a:sym typeface="Wingdings"/>
              </a:rPr>
              <a:t>muons</a:t>
            </a:r>
            <a:r>
              <a:rPr lang="en-US" dirty="0" smtClean="0">
                <a:sym typeface="Wingdings"/>
              </a:rPr>
              <a:t>, photons</a:t>
            </a:r>
          </a:p>
          <a:p>
            <a:pPr lvl="1"/>
            <a:r>
              <a:rPr lang="en-US" sz="2900" dirty="0" smtClean="0">
                <a:sym typeface="Wingdings"/>
              </a:rPr>
              <a:t>Large and sometimes not well-known backgrounds estimated mostly with data-driven  techniques using signal-free control regions</a:t>
            </a:r>
            <a:r>
              <a:rPr lang="en-US" sz="3200" dirty="0" smtClean="0"/>
              <a:t> </a:t>
            </a:r>
            <a:endParaRPr lang="sl-SI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220072" y="1124744"/>
            <a:ext cx="3923928" cy="2880320"/>
            <a:chOff x="179512" y="2564904"/>
            <a:chExt cx="4391073" cy="3340724"/>
          </a:xfrm>
        </p:grpSpPr>
        <p:pic>
          <p:nvPicPr>
            <p:cNvPr id="10" name="Picture 9" descr="fill.pdf"/>
            <p:cNvPicPr preferRelativeResize="0"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2540" r="33016"/>
            <a:stretch>
              <a:fillRect/>
            </a:stretch>
          </p:blipFill>
          <p:spPr>
            <a:xfrm>
              <a:off x="179512" y="2564904"/>
              <a:ext cx="4391073" cy="334072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693241" y="2843205"/>
              <a:ext cx="1712566" cy="3077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/>
                </a:rPr>
                <a:t>L1: up to ~ 65 kHz</a:t>
              </a:r>
              <a:endParaRPr lang="en-US" sz="1400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58758" y="3491277"/>
              <a:ext cx="1631739" cy="307777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  <a:effectLst/>
                </a:rPr>
                <a:t>L2: up to ~ 5 kHz</a:t>
              </a:r>
              <a:endParaRPr lang="en-US" sz="140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02774" y="4005064"/>
              <a:ext cx="1162066" cy="292388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rgbClr val="FFFFFF"/>
                  </a:solidFill>
                  <a:effectLst/>
                </a:rPr>
                <a:t>EF: ~ 400Hz</a:t>
              </a:r>
              <a:endParaRPr lang="en-US" sz="130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2771800" y="4823453"/>
              <a:ext cx="1368000" cy="252000"/>
            </a:xfrm>
            <a:prstGeom prst="rect">
              <a:avLst/>
            </a:prstGeom>
            <a:noFill/>
            <a:ln w="28575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</p:grpSp>
      <p:pic>
        <p:nvPicPr>
          <p:cNvPr id="17" name="Image 27" descr="2012_streams_quarter_day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888" b="1154"/>
          <a:stretch/>
        </p:blipFill>
        <p:spPr>
          <a:xfrm>
            <a:off x="5182660" y="3789040"/>
            <a:ext cx="3961340" cy="2630262"/>
          </a:xfrm>
          <a:prstGeom prst="rect">
            <a:avLst/>
          </a:prstGeom>
        </p:spPr>
      </p:pic>
      <p:cxnSp>
        <p:nvCxnSpPr>
          <p:cNvPr id="18" name="Connecteur droit 32"/>
          <p:cNvCxnSpPr/>
          <p:nvPr/>
        </p:nvCxnSpPr>
        <p:spPr>
          <a:xfrm>
            <a:off x="5718557" y="5399514"/>
            <a:ext cx="340179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 </a:t>
            </a:r>
            <a:r>
              <a:rPr lang="en-US" dirty="0" smtClean="0">
                <a:sym typeface="Wingdings"/>
              </a:rPr>
              <a:t> WW</a:t>
            </a:r>
            <a:r>
              <a:rPr lang="en-US" baseline="30000" dirty="0" smtClean="0">
                <a:sym typeface="Wingdings"/>
              </a:rPr>
              <a:t>(*)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err="1" smtClean="0">
                <a:sym typeface="Wingdings"/>
              </a:rPr>
              <a:t>lνlν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5508104" cy="5256584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Most sensitive channel ~ 125-180 </a:t>
            </a:r>
            <a:r>
              <a:rPr lang="en-GB" dirty="0" err="1" smtClean="0"/>
              <a:t>GeV</a:t>
            </a:r>
            <a:r>
              <a:rPr lang="en-GB" dirty="0" smtClean="0"/>
              <a:t>  (σ ~ 200 </a:t>
            </a:r>
            <a:r>
              <a:rPr lang="en-GB" dirty="0" err="1" smtClean="0"/>
              <a:t>fb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Challenging: two missing ν → no mass reconstruction/peak → “counting channel”</a:t>
            </a:r>
          </a:p>
          <a:p>
            <a:pPr lvl="1"/>
            <a:r>
              <a:rPr lang="en-GB" dirty="0" smtClean="0"/>
              <a:t>2 isolated opposite-sign leptons,  large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Tmiss</a:t>
            </a:r>
            <a:r>
              <a:rPr lang="en-GB" dirty="0" smtClean="0"/>
              <a:t>   </a:t>
            </a:r>
          </a:p>
          <a:p>
            <a:pPr lvl="1"/>
            <a:r>
              <a:rPr lang="en-GB" dirty="0" smtClean="0"/>
              <a:t>Main backgrounds: WW, top, </a:t>
            </a:r>
            <a:r>
              <a:rPr lang="en-GB" dirty="0" err="1" smtClean="0"/>
              <a:t>Z+jets</a:t>
            </a:r>
            <a:r>
              <a:rPr lang="en-GB" dirty="0" smtClean="0"/>
              <a:t>, </a:t>
            </a:r>
            <a:r>
              <a:rPr lang="en-GB" dirty="0" err="1" smtClean="0"/>
              <a:t>W+jets</a:t>
            </a:r>
            <a:endParaRPr lang="en-GB" dirty="0" smtClean="0"/>
          </a:p>
          <a:p>
            <a:pPr lvl="2">
              <a:buFont typeface="Wingdings" pitchFamily="2" charset="2"/>
              <a:buChar char="Ø"/>
            </a:pPr>
            <a:r>
              <a:rPr lang="en-GB" dirty="0" err="1" smtClean="0"/>
              <a:t>m</a:t>
            </a:r>
            <a:r>
              <a:rPr lang="en-GB" baseline="-25000" dirty="0" err="1" smtClean="0"/>
              <a:t>ll</a:t>
            </a:r>
            <a:r>
              <a:rPr lang="en-GB" dirty="0" smtClean="0"/>
              <a:t> ≠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Z</a:t>
            </a:r>
            <a:r>
              <a:rPr lang="en-GB" dirty="0" smtClean="0"/>
              <a:t>, b-jet veto, …  </a:t>
            </a:r>
          </a:p>
          <a:p>
            <a:pPr lvl="2">
              <a:buFont typeface="Wingdings" pitchFamily="2" charset="2"/>
              <a:buChar char="Ø"/>
            </a:pPr>
            <a:r>
              <a:rPr lang="en-GB" dirty="0" smtClean="0"/>
              <a:t>topological cuts against “irreducible” WW background: </a:t>
            </a:r>
            <a:r>
              <a:rPr lang="en-GB" dirty="0" err="1" smtClean="0"/>
              <a:t>pT</a:t>
            </a:r>
            <a:r>
              <a:rPr lang="en-GB" baseline="-25000" dirty="0" err="1" smtClean="0"/>
              <a:t>ll</a:t>
            </a:r>
            <a:r>
              <a:rPr lang="en-GB" dirty="0" smtClean="0"/>
              <a:t>,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ll</a:t>
            </a:r>
            <a:r>
              <a:rPr lang="en-GB" dirty="0" smtClean="0"/>
              <a:t>, </a:t>
            </a:r>
            <a:r>
              <a:rPr lang="en-GB" dirty="0" err="1" smtClean="0"/>
              <a:t>Δϕ</a:t>
            </a:r>
            <a:r>
              <a:rPr lang="en-GB" baseline="-25000" dirty="0" err="1" smtClean="0"/>
              <a:t>ll</a:t>
            </a:r>
            <a:r>
              <a:rPr lang="en-GB" dirty="0" smtClean="0"/>
              <a:t> (smaller for scalar Higgs),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T</a:t>
            </a:r>
            <a:r>
              <a:rPr lang="en-GB" dirty="0" smtClean="0"/>
              <a:t> (</a:t>
            </a:r>
            <a:r>
              <a:rPr lang="en-GB" dirty="0" err="1" smtClean="0"/>
              <a:t>ll</a:t>
            </a:r>
            <a:r>
              <a:rPr lang="en-GB" dirty="0" smtClean="0"/>
              <a:t>,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Tmiss</a:t>
            </a:r>
            <a:r>
              <a:rPr lang="en-GB" dirty="0" smtClean="0"/>
              <a:t>)</a:t>
            </a:r>
            <a:endParaRPr lang="en-US" dirty="0" smtClean="0"/>
          </a:p>
          <a:p>
            <a:r>
              <a:rPr lang="en-US" dirty="0" smtClean="0"/>
              <a:t>Worse pile-up in 2012</a:t>
            </a:r>
          </a:p>
          <a:p>
            <a:pPr lvl="1"/>
            <a:r>
              <a:rPr lang="en-US" dirty="0" smtClean="0"/>
              <a:t>Main work-horse WW </a:t>
            </a:r>
            <a:r>
              <a:rPr lang="en-US" dirty="0">
                <a:sym typeface="Wingdings"/>
              </a:rPr>
              <a:t> </a:t>
            </a:r>
            <a:r>
              <a:rPr lang="en-US" dirty="0" err="1" smtClean="0"/>
              <a:t>eνμν</a:t>
            </a:r>
            <a:endParaRPr lang="en-US" dirty="0"/>
          </a:p>
          <a:p>
            <a:pPr lvl="2"/>
            <a:r>
              <a:rPr lang="en-US" dirty="0" smtClean="0"/>
              <a:t>Less background from Z, </a:t>
            </a:r>
            <a:r>
              <a:rPr lang="en-US" dirty="0" err="1" smtClean="0"/>
              <a:t>γ</a:t>
            </a:r>
            <a:r>
              <a:rPr lang="en-US" baseline="30000" dirty="0" smtClean="0"/>
              <a:t>*</a:t>
            </a:r>
            <a:r>
              <a:rPr lang="en-US" dirty="0" smtClean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 err="1" smtClean="0">
                <a:cs typeface="Lucida Handwriting"/>
                <a:sym typeface="Wingdings"/>
              </a:rPr>
              <a:t>l</a:t>
            </a:r>
            <a:r>
              <a:rPr lang="en-US" baseline="30000" dirty="0" err="1" smtClean="0">
                <a:cs typeface="Lucida Handwriting"/>
                <a:sym typeface="Wingdings"/>
              </a:rPr>
              <a:t>+</a:t>
            </a:r>
            <a:r>
              <a:rPr lang="en-US" dirty="0" err="1" smtClean="0">
                <a:cs typeface="Lucida Handwriting"/>
                <a:sym typeface="Wingdings"/>
              </a:rPr>
              <a:t>l</a:t>
            </a:r>
            <a:r>
              <a:rPr lang="en-US" baseline="30000" dirty="0" smtClean="0">
                <a:cs typeface="Lucida Handwriting"/>
                <a:sym typeface="Wingdings"/>
              </a:rPr>
              <a:t>-</a:t>
            </a:r>
          </a:p>
          <a:p>
            <a:pPr lvl="2"/>
            <a:r>
              <a:rPr lang="en-GB" dirty="0" smtClean="0">
                <a:cs typeface="Lucida Handwriting"/>
              </a:rPr>
              <a:t>Contributes 93% of WW sensitivity</a:t>
            </a:r>
          </a:p>
          <a:p>
            <a:r>
              <a:rPr lang="en-GB" dirty="0" smtClean="0">
                <a:cs typeface="Lucida Handwriting"/>
              </a:rPr>
              <a:t>Counting </a:t>
            </a:r>
            <a:r>
              <a:rPr lang="en-US" dirty="0">
                <a:sym typeface="Wingdings"/>
              </a:rPr>
              <a:t> c</a:t>
            </a:r>
            <a:r>
              <a:rPr lang="en-GB" dirty="0" err="1" smtClean="0">
                <a:cs typeface="Lucida Handwriting"/>
              </a:rPr>
              <a:t>rucial</a:t>
            </a:r>
            <a:r>
              <a:rPr lang="en-GB" dirty="0" smtClean="0">
                <a:cs typeface="Lucida Handwriting"/>
              </a:rPr>
              <a:t> to understand background</a:t>
            </a:r>
          </a:p>
          <a:p>
            <a:pPr lvl="1"/>
            <a:r>
              <a:rPr lang="en-US" dirty="0"/>
              <a:t>Understanding of </a:t>
            </a:r>
            <a:r>
              <a:rPr lang="en-US" dirty="0" err="1"/>
              <a:t>E</a:t>
            </a:r>
            <a:r>
              <a:rPr lang="en-US" baseline="-25000" dirty="0" err="1"/>
              <a:t>T</a:t>
            </a:r>
            <a:r>
              <a:rPr lang="en-US" baseline="30000" dirty="0" err="1"/>
              <a:t>miss</a:t>
            </a:r>
            <a:r>
              <a:rPr lang="en-US" dirty="0"/>
              <a:t> (genuine and fake)</a:t>
            </a:r>
          </a:p>
          <a:p>
            <a:pPr lvl="2"/>
            <a:r>
              <a:rPr lang="en-US" dirty="0"/>
              <a:t>Sensitive to pile-up !</a:t>
            </a:r>
          </a:p>
          <a:p>
            <a:pPr lvl="1"/>
            <a:r>
              <a:rPr lang="en-US" dirty="0"/>
              <a:t>Excellent understanding of background in signal region </a:t>
            </a:r>
            <a:r>
              <a:rPr lang="en-US" dirty="0">
                <a:sym typeface="Wingdings"/>
              </a:rPr>
              <a:t> use signal-free control regions in data  to constrain MC  use MC to extrapolate to the signal region</a:t>
            </a:r>
            <a:endParaRPr lang="en-US" dirty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18542" y="1196752"/>
            <a:ext cx="3625458" cy="2602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08104" y="3789040"/>
            <a:ext cx="3635896" cy="2609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 </a:t>
            </a:r>
            <a:r>
              <a:rPr lang="en-US" dirty="0" smtClean="0">
                <a:sym typeface="Wingdings"/>
              </a:rPr>
              <a:t> WW</a:t>
            </a:r>
            <a:r>
              <a:rPr lang="en-US" baseline="30000" dirty="0" smtClean="0">
                <a:sym typeface="Wingdings"/>
              </a:rPr>
              <a:t>(*)</a:t>
            </a:r>
            <a:r>
              <a:rPr lang="en-US" dirty="0" smtClean="0">
                <a:sym typeface="Wingdings"/>
              </a:rPr>
              <a:t> 2012 Sample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0" name="Content Placeholder 39"/>
          <p:cNvSpPr>
            <a:spLocks noGrp="1"/>
          </p:cNvSpPr>
          <p:nvPr>
            <p:ph idx="1"/>
          </p:nvPr>
        </p:nvSpPr>
        <p:spPr>
          <a:xfrm>
            <a:off x="251520" y="1196752"/>
            <a:ext cx="7875445" cy="1944216"/>
          </a:xfrm>
          <a:ln>
            <a:noFill/>
          </a:ln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ym typeface="Wingdings"/>
              </a:rPr>
              <a:t>No </a:t>
            </a:r>
            <a:r>
              <a:rPr lang="en-US" dirty="0">
                <a:sym typeface="Wingdings"/>
              </a:rPr>
              <a:t>significant excess </a:t>
            </a:r>
            <a:r>
              <a:rPr lang="en-US" dirty="0" smtClean="0">
                <a:sym typeface="Wingdings"/>
              </a:rPr>
              <a:t>above expected background observed </a:t>
            </a:r>
            <a:r>
              <a:rPr lang="en-US" dirty="0">
                <a:sym typeface="Wingdings"/>
              </a:rPr>
              <a:t>in </a:t>
            </a:r>
            <a:r>
              <a:rPr lang="en-US" dirty="0" smtClean="0">
                <a:sym typeface="Wingdings"/>
              </a:rPr>
              <a:t>2011 </a:t>
            </a:r>
            <a:r>
              <a:rPr lang="el-GR" dirty="0">
                <a:solidFill>
                  <a:srgbClr val="4F81BD"/>
                </a:solidFill>
              </a:rPr>
              <a:t>WW </a:t>
            </a:r>
            <a:r>
              <a:rPr lang="el-GR" dirty="0">
                <a:solidFill>
                  <a:srgbClr val="4F81BD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4F81BD"/>
                </a:solidFill>
                <a:sym typeface="Wingdings"/>
              </a:rPr>
              <a:t>l</a:t>
            </a:r>
            <a:r>
              <a:rPr lang="el-GR" dirty="0" smtClean="0">
                <a:solidFill>
                  <a:srgbClr val="4F81BD"/>
                </a:solidFill>
                <a:sym typeface="Wingdings"/>
              </a:rPr>
              <a:t>ν</a:t>
            </a:r>
            <a:r>
              <a:rPr lang="en-US" dirty="0" smtClean="0">
                <a:solidFill>
                  <a:srgbClr val="4F81BD"/>
                </a:solidFill>
                <a:sym typeface="Wingdings"/>
              </a:rPr>
              <a:t>l</a:t>
            </a:r>
            <a:r>
              <a:rPr lang="el-GR" dirty="0" smtClean="0">
                <a:solidFill>
                  <a:srgbClr val="4F81BD"/>
                </a:solidFill>
                <a:sym typeface="Wingdings"/>
              </a:rPr>
              <a:t>ν</a:t>
            </a:r>
            <a:r>
              <a:rPr lang="en-US" dirty="0" smtClean="0">
                <a:solidFill>
                  <a:srgbClr val="4F81BD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data (</a:t>
            </a:r>
            <a:r>
              <a:rPr lang="hu-HU" dirty="0">
                <a:sym typeface="Wingdings"/>
              </a:rPr>
              <a:t>Phys. Lett. B 716 (2012) 62-</a:t>
            </a:r>
            <a:r>
              <a:rPr lang="hu-HU" dirty="0" smtClean="0">
                <a:sym typeface="Wingdings"/>
              </a:rPr>
              <a:t>81)</a:t>
            </a:r>
            <a:endParaRPr lang="en-US" dirty="0" smtClean="0">
              <a:sym typeface="Wingdings"/>
            </a:endParaRPr>
          </a:p>
          <a:p>
            <a:pPr>
              <a:buSzPts val="1800"/>
              <a:buFont typeface="Arial"/>
              <a:buChar char="–"/>
            </a:pPr>
            <a:r>
              <a:rPr lang="en-US" dirty="0"/>
              <a:t>Final control plot of 2012 </a:t>
            </a:r>
            <a:r>
              <a:rPr lang="el-GR" dirty="0">
                <a:solidFill>
                  <a:srgbClr val="4F81BD"/>
                </a:solidFill>
              </a:rPr>
              <a:t>WW </a:t>
            </a:r>
            <a:r>
              <a:rPr lang="el-GR" dirty="0">
                <a:solidFill>
                  <a:srgbClr val="4F81BD"/>
                </a:solidFill>
                <a:sym typeface="Wingdings"/>
              </a:rPr>
              <a:t> eνμν</a:t>
            </a:r>
            <a:r>
              <a:rPr lang="en-US" dirty="0">
                <a:solidFill>
                  <a:srgbClr val="4F81BD"/>
                </a:solidFill>
                <a:sym typeface="Wingdings"/>
              </a:rPr>
              <a:t> </a:t>
            </a:r>
            <a:r>
              <a:rPr lang="en-US" dirty="0" smtClean="0"/>
              <a:t>data up to Oct12 (HCP set)</a:t>
            </a:r>
            <a:endParaRPr lang="en-US" dirty="0"/>
          </a:p>
          <a:p>
            <a:pPr lvl="1"/>
            <a:r>
              <a:rPr lang="en-US" i="1" dirty="0" err="1"/>
              <a:t>m</a:t>
            </a:r>
            <a:r>
              <a:rPr lang="en-US" i="1" baseline="-25000" dirty="0" err="1"/>
              <a:t>T</a:t>
            </a:r>
            <a:r>
              <a:rPr lang="en-US" dirty="0"/>
              <a:t> used as control variable</a:t>
            </a:r>
          </a:p>
          <a:p>
            <a:pPr lvl="1"/>
            <a:r>
              <a:rPr lang="en-US" dirty="0"/>
              <a:t>Expected S/B in final 8 </a:t>
            </a:r>
            <a:r>
              <a:rPr lang="en-US" dirty="0" err="1"/>
              <a:t>TeV</a:t>
            </a:r>
            <a:r>
              <a:rPr lang="en-US" dirty="0"/>
              <a:t> sample still </a:t>
            </a:r>
            <a:r>
              <a:rPr lang="en-US" dirty="0" smtClean="0"/>
              <a:t>~1:10 only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Excess observed in 2012 data, consistent </a:t>
            </a:r>
            <a:r>
              <a:rPr lang="en-US" dirty="0">
                <a:sym typeface="Wingdings"/>
              </a:rPr>
              <a:t>with a ~</a:t>
            </a:r>
            <a:r>
              <a:rPr lang="en-US" dirty="0" smtClean="0">
                <a:sym typeface="Wingdings"/>
              </a:rPr>
              <a:t>125 </a:t>
            </a:r>
            <a:r>
              <a:rPr lang="en-US" dirty="0" err="1">
                <a:sym typeface="Wingdings"/>
              </a:rPr>
              <a:t>GeV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Higgs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63688" y="2924944"/>
            <a:ext cx="4644008" cy="3333530"/>
          </a:xfrm>
          <a:prstGeom prst="rect">
            <a:avLst/>
          </a:prstGeom>
        </p:spPr>
      </p:pic>
      <p:pic>
        <p:nvPicPr>
          <p:cNvPr id="10" name="Picture 9" descr="formul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35987" y="3356992"/>
            <a:ext cx="2908013" cy="50405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201094"/>
            <a:ext cx="9144000" cy="11952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       Prelude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23520" y="3789040"/>
            <a:ext cx="4320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“</a:t>
            </a:r>
            <a:r>
              <a:rPr lang="en-US" b="1" i="1" dirty="0" smtClean="0"/>
              <a:t>I certainly had no idea it would happen in my lifetime at the beginning, more than 40 years ago. </a:t>
            </a:r>
          </a:p>
          <a:p>
            <a:r>
              <a:rPr lang="en-US" b="1" i="1" dirty="0" smtClean="0"/>
              <a:t>I think it shows amazing dedication by the young people involved with these colossal collaborations to persist in this way, on what is a really a very difficult task. </a:t>
            </a:r>
          </a:p>
          <a:p>
            <a:r>
              <a:rPr lang="en-US" b="1" i="1" dirty="0" smtClean="0"/>
              <a:t>I congratulate them.</a:t>
            </a:r>
            <a:r>
              <a:rPr lang="en-US" b="1" dirty="0" smtClean="0"/>
              <a:t>”</a:t>
            </a:r>
          </a:p>
          <a:p>
            <a:pPr algn="r"/>
            <a:r>
              <a:rPr lang="en-US" b="1" dirty="0" smtClean="0"/>
              <a:t>Peter Higgs, July 4</a:t>
            </a:r>
            <a:r>
              <a:rPr lang="en-US" b="1" baseline="30000" dirty="0" smtClean="0"/>
              <a:t>th</a:t>
            </a:r>
            <a:r>
              <a:rPr lang="en-US" b="1" dirty="0" smtClean="0"/>
              <a:t>, 2012</a:t>
            </a:r>
            <a:endParaRPr lang="sl-SI" dirty="0"/>
          </a:p>
        </p:txBody>
      </p:sp>
      <p:pic>
        <p:nvPicPr>
          <p:cNvPr id="8" name="Picture 7" descr="Higgs_at_seminar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1460"/>
          <a:stretch>
            <a:fillRect/>
          </a:stretch>
        </p:blipFill>
        <p:spPr>
          <a:xfrm>
            <a:off x="5508104" y="692696"/>
            <a:ext cx="2736304" cy="3096344"/>
          </a:xfrm>
          <a:prstGeom prst="rect">
            <a:avLst/>
          </a:prstGeom>
        </p:spPr>
      </p:pic>
      <p:pic>
        <p:nvPicPr>
          <p:cNvPr id="9" name="Picture 8" descr="Higgs_196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23528" y="2348880"/>
            <a:ext cx="4364482" cy="2520280"/>
          </a:xfrm>
          <a:prstGeom prst="rect">
            <a:avLst/>
          </a:prstGeom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340768"/>
            <a:ext cx="5004048" cy="99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941168"/>
            <a:ext cx="4248472" cy="146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6036121"/>
            <a:ext cx="1224136" cy="82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661248"/>
            <a:ext cx="1224136" cy="82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6165304"/>
            <a:ext cx="1224136" cy="82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6036121"/>
            <a:ext cx="1224136" cy="82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Fluctuations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5266928" cy="518457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Background is a random process, 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bg</a:t>
            </a:r>
            <a:r>
              <a:rPr lang="en-US" i="1" dirty="0" smtClean="0"/>
              <a:t> </a:t>
            </a:r>
            <a:r>
              <a:rPr lang="en-US" dirty="0" smtClean="0"/>
              <a:t>often well described by Poisson (Gauss) </a:t>
            </a:r>
            <a:r>
              <a:rPr lang="en-US" dirty="0" err="1" smtClean="0"/>
              <a:t>pdf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i="1" dirty="0" smtClean="0"/>
              <a:t>N-</a:t>
            </a:r>
            <a:r>
              <a:rPr lang="el-GR" i="1" dirty="0" smtClean="0"/>
              <a:t>σ</a:t>
            </a:r>
            <a:r>
              <a:rPr lang="en-US" dirty="0" smtClean="0"/>
              <a:t> significance refers to probabilities of an excursion from the mean of relevant </a:t>
            </a:r>
            <a:r>
              <a:rPr lang="en-US" dirty="0" err="1" smtClean="0"/>
              <a:t>pdf</a:t>
            </a:r>
            <a:r>
              <a:rPr lang="en-US" dirty="0" smtClean="0"/>
              <a:t> </a:t>
            </a:r>
          </a:p>
          <a:p>
            <a:r>
              <a:rPr lang="en-US" dirty="0" smtClean="0"/>
              <a:t>For </a:t>
            </a:r>
            <a:r>
              <a:rPr lang="en-US" dirty="0" smtClean="0">
                <a:solidFill>
                  <a:schemeClr val="accent2"/>
                </a:solidFill>
              </a:rPr>
              <a:t>exclusion</a:t>
            </a:r>
            <a:r>
              <a:rPr lang="en-US" dirty="0" smtClean="0"/>
              <a:t> of signal presence, ~</a:t>
            </a:r>
            <a:r>
              <a:rPr lang="el-GR" dirty="0" smtClean="0"/>
              <a:t>2 σ</a:t>
            </a:r>
            <a:r>
              <a:rPr lang="en-US" dirty="0" smtClean="0"/>
              <a:t> downward fluctuation  of expected S+B is taken, allowing for 5 % false negatives</a:t>
            </a:r>
          </a:p>
          <a:p>
            <a:r>
              <a:rPr lang="en-US" dirty="0" smtClean="0"/>
              <a:t>For detection of particles two landmarks on upward  background fluctuation are agreed</a:t>
            </a:r>
          </a:p>
          <a:p>
            <a:pPr lvl="1"/>
            <a:r>
              <a:rPr lang="en-US" dirty="0" smtClean="0"/>
              <a:t>3 </a:t>
            </a:r>
            <a:r>
              <a:rPr lang="el-GR" dirty="0" smtClean="0"/>
              <a:t>σ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evidence</a:t>
            </a:r>
            <a:r>
              <a:rPr lang="en-US" dirty="0" smtClean="0"/>
              <a:t>, 0.13 % false positives</a:t>
            </a:r>
          </a:p>
          <a:p>
            <a:pPr lvl="1"/>
            <a:r>
              <a:rPr lang="en-US" dirty="0" smtClean="0"/>
              <a:t>5 </a:t>
            </a:r>
            <a:r>
              <a:rPr lang="el-GR" dirty="0" smtClean="0"/>
              <a:t>σ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discovery</a:t>
            </a:r>
            <a:r>
              <a:rPr lang="en-US" dirty="0" smtClean="0"/>
              <a:t>, &lt;3x10</a:t>
            </a:r>
            <a:r>
              <a:rPr lang="en-US" baseline="30000" dirty="0" smtClean="0"/>
              <a:t>-7</a:t>
            </a:r>
            <a:r>
              <a:rPr lang="en-US" dirty="0" smtClean="0"/>
              <a:t> false positives</a:t>
            </a:r>
          </a:p>
          <a:p>
            <a:r>
              <a:rPr lang="en-US" dirty="0" smtClean="0"/>
              <a:t>To bring background fluctuations into perspective</a:t>
            </a:r>
          </a:p>
          <a:p>
            <a:pPr lvl="1"/>
            <a:r>
              <a:rPr lang="en-US" dirty="0" smtClean="0"/>
              <a:t>For a fair dice in a </a:t>
            </a:r>
            <a:r>
              <a:rPr lang="en-US" dirty="0" err="1" smtClean="0"/>
              <a:t>ludo</a:t>
            </a:r>
            <a:r>
              <a:rPr lang="en-US" dirty="0" smtClean="0"/>
              <a:t> game </a:t>
            </a:r>
            <a:r>
              <a:rPr lang="en-US" dirty="0" smtClean="0">
                <a:latin typeface="Wingdings" charset="2"/>
                <a:cs typeface="Wingdings" charset="2"/>
              </a:rPr>
              <a:t>⇔</a:t>
            </a:r>
            <a:r>
              <a:rPr lang="en-US" dirty="0" smtClean="0"/>
              <a:t>background only</a:t>
            </a:r>
          </a:p>
          <a:p>
            <a:pPr marL="895350" lvl="2" indent="-180975">
              <a:tabLst>
                <a:tab pos="2155825" algn="l"/>
              </a:tabLst>
            </a:pPr>
            <a:r>
              <a:rPr lang="en-US" sz="2600" dirty="0" smtClean="0"/>
              <a:t>1 </a:t>
            </a:r>
            <a:r>
              <a:rPr lang="el-GR" sz="2600" dirty="0" smtClean="0"/>
              <a:t>σ</a:t>
            </a:r>
            <a:r>
              <a:rPr lang="en-US" sz="2600" dirty="0" smtClean="0"/>
              <a:t> effect: 	~six in first trial</a:t>
            </a:r>
          </a:p>
          <a:p>
            <a:pPr marL="895350" lvl="2" indent="-180975">
              <a:tabLst>
                <a:tab pos="2155825" algn="l"/>
              </a:tabLst>
            </a:pPr>
            <a:r>
              <a:rPr lang="en-US" sz="2600" dirty="0" smtClean="0"/>
              <a:t>2 </a:t>
            </a:r>
            <a:r>
              <a:rPr lang="el-GR" sz="2600" dirty="0" smtClean="0"/>
              <a:t>σ</a:t>
            </a:r>
            <a:r>
              <a:rPr lang="en-US" sz="2600" dirty="0" smtClean="0"/>
              <a:t> effect: 	~2 consecutive sixes in a row</a:t>
            </a:r>
          </a:p>
          <a:p>
            <a:pPr marL="895350" lvl="2" indent="-180975">
              <a:tabLst>
                <a:tab pos="2155825" algn="l"/>
              </a:tabLst>
            </a:pPr>
            <a:r>
              <a:rPr lang="en-US" sz="2600" dirty="0" smtClean="0"/>
              <a:t>3 </a:t>
            </a:r>
            <a:r>
              <a:rPr lang="el-GR" sz="2600" dirty="0"/>
              <a:t>σ</a:t>
            </a:r>
            <a:r>
              <a:rPr lang="en-US" sz="2600" dirty="0"/>
              <a:t> </a:t>
            </a:r>
            <a:r>
              <a:rPr lang="en-US" sz="2600" dirty="0" smtClean="0"/>
              <a:t>evidence: 	~4 consecutive sixes in 2 trials</a:t>
            </a:r>
          </a:p>
          <a:p>
            <a:pPr marL="895350" lvl="2" indent="-180975">
              <a:tabLst>
                <a:tab pos="2155825" algn="l"/>
              </a:tabLst>
            </a:pPr>
            <a:r>
              <a:rPr lang="en-US" sz="2600" dirty="0" smtClean="0"/>
              <a:t>5 </a:t>
            </a:r>
            <a:r>
              <a:rPr lang="el-GR" sz="2600" dirty="0"/>
              <a:t>σ</a:t>
            </a:r>
            <a:r>
              <a:rPr lang="en-US" sz="2600" dirty="0"/>
              <a:t> </a:t>
            </a:r>
            <a:r>
              <a:rPr lang="en-US" sz="2600" dirty="0" smtClean="0"/>
              <a:t>discovery: 	~8 consecutive sixes in a row</a:t>
            </a:r>
          </a:p>
          <a:p>
            <a:pPr marL="542925" indent="-542925"/>
            <a:r>
              <a:rPr lang="en-US" b="1" dirty="0" smtClean="0"/>
              <a:t>When would you start suspecting someone is cheating ?</a:t>
            </a:r>
            <a:endParaRPr lang="sl-SI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36096" y="1844824"/>
            <a:ext cx="2411760" cy="16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8803" y="1844824"/>
            <a:ext cx="1555197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856420"/>
            <a:ext cx="3275857" cy="246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47404" y="3068960"/>
            <a:ext cx="3677109" cy="266541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792088"/>
          </a:xfrm>
        </p:spPr>
        <p:txBody>
          <a:bodyPr>
            <a:normAutofit/>
          </a:bodyPr>
          <a:lstStyle/>
          <a:p>
            <a:r>
              <a:rPr lang="en-US" dirty="0" smtClean="0"/>
              <a:t>13 fb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2012 data up to Oct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 </a:t>
            </a:r>
            <a:r>
              <a:rPr lang="en-US" dirty="0" smtClean="0">
                <a:sym typeface="Wingdings"/>
              </a:rPr>
              <a:t> WW</a:t>
            </a:r>
            <a:r>
              <a:rPr lang="en-US" baseline="30000" dirty="0" smtClean="0">
                <a:sym typeface="Wingdings"/>
              </a:rPr>
              <a:t>(*)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esults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96136" y="2276872"/>
            <a:ext cx="2918491" cy="646331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0</a:t>
            </a:r>
            <a:r>
              <a:rPr lang="en-US" dirty="0" smtClean="0"/>
              <a:t> - consistency of </a:t>
            </a:r>
            <a:r>
              <a:rPr lang="en-US" dirty="0" smtClean="0">
                <a:effectLst/>
              </a:rPr>
              <a:t>data with</a:t>
            </a:r>
          </a:p>
          <a:p>
            <a:r>
              <a:rPr lang="en-US" dirty="0" smtClean="0">
                <a:effectLst/>
              </a:rPr>
              <a:t>background-only expectation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 flipV="1">
            <a:off x="7020272" y="4725144"/>
            <a:ext cx="648072" cy="36004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684920" y="4797152"/>
            <a:ext cx="1442823" cy="738664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</a:rPr>
              <a:t>Expected from </a:t>
            </a:r>
          </a:p>
          <a:p>
            <a:r>
              <a:rPr lang="en-US" sz="1400" dirty="0" smtClean="0">
                <a:effectLst/>
              </a:rPr>
              <a:t>SM Higgs at </a:t>
            </a:r>
          </a:p>
          <a:p>
            <a:r>
              <a:rPr lang="en-US" sz="1400" dirty="0">
                <a:effectLst/>
              </a:rPr>
              <a:t>g</a:t>
            </a:r>
            <a:r>
              <a:rPr lang="en-US" sz="1400" dirty="0" smtClean="0">
                <a:effectLst/>
              </a:rPr>
              <a:t>iven </a:t>
            </a:r>
            <a:r>
              <a:rPr lang="en-US" sz="1400" dirty="0" err="1" smtClean="0">
                <a:effectLst/>
              </a:rPr>
              <a:t>m</a:t>
            </a:r>
            <a:r>
              <a:rPr lang="en-US" sz="1400" baseline="-25000" dirty="0" err="1" smtClean="0">
                <a:effectLst/>
              </a:rPr>
              <a:t>H</a:t>
            </a:r>
            <a:endParaRPr lang="en-US" sz="1400" baseline="-25000" dirty="0">
              <a:effectLst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323528" y="5805264"/>
            <a:ext cx="8445624" cy="64807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7200" dirty="0" smtClean="0">
                <a:solidFill>
                  <a:schemeClr val="tx2"/>
                </a:solidFill>
              </a:rPr>
              <a:t>Excluded (95% CL): </a:t>
            </a:r>
            <a:r>
              <a:rPr lang="en-US" sz="7200" b="1" dirty="0" smtClean="0">
                <a:solidFill>
                  <a:schemeClr val="tx2"/>
                </a:solidFill>
              </a:rPr>
              <a:t>139 </a:t>
            </a:r>
            <a:r>
              <a:rPr lang="en-US" sz="7200" b="1" dirty="0" err="1" smtClean="0">
                <a:solidFill>
                  <a:schemeClr val="tx2"/>
                </a:solidFill>
              </a:rPr>
              <a:t>GeV</a:t>
            </a:r>
            <a:r>
              <a:rPr lang="en-US" sz="7200" b="1" dirty="0" smtClean="0">
                <a:solidFill>
                  <a:schemeClr val="tx2"/>
                </a:solidFill>
              </a:rPr>
              <a:t>&lt; </a:t>
            </a:r>
            <a:r>
              <a:rPr lang="en-US" sz="7200" b="1" dirty="0" err="1" smtClean="0">
                <a:solidFill>
                  <a:schemeClr val="tx2"/>
                </a:solidFill>
              </a:rPr>
              <a:t>m</a:t>
            </a:r>
            <a:r>
              <a:rPr lang="en-US" sz="7200" b="1" baseline="-25000" dirty="0" err="1" smtClean="0">
                <a:solidFill>
                  <a:schemeClr val="tx2"/>
                </a:solidFill>
              </a:rPr>
              <a:t>H</a:t>
            </a:r>
            <a:r>
              <a:rPr lang="en-US" sz="7200" b="1" dirty="0" smtClean="0">
                <a:solidFill>
                  <a:schemeClr val="tx2"/>
                </a:solidFill>
              </a:rPr>
              <a:t> </a:t>
            </a:r>
            <a:r>
              <a:rPr lang="en-US" sz="7200" dirty="0" smtClean="0">
                <a:solidFill>
                  <a:schemeClr val="tx2"/>
                </a:solidFill>
              </a:rPr>
              <a:t>(expected: </a:t>
            </a:r>
            <a:r>
              <a:rPr lang="en-US" sz="7200" b="1" dirty="0" smtClean="0">
                <a:solidFill>
                  <a:schemeClr val="tx2"/>
                </a:solidFill>
              </a:rPr>
              <a:t>127 </a:t>
            </a:r>
            <a:r>
              <a:rPr lang="en-US" sz="7200" b="1" dirty="0" err="1" smtClean="0">
                <a:solidFill>
                  <a:schemeClr val="tx2"/>
                </a:solidFill>
              </a:rPr>
              <a:t>GeV</a:t>
            </a:r>
            <a:r>
              <a:rPr lang="en-US" sz="7200" b="1" dirty="0" smtClean="0">
                <a:solidFill>
                  <a:schemeClr val="tx2"/>
                </a:solidFill>
              </a:rPr>
              <a:t> !</a:t>
            </a:r>
            <a:r>
              <a:rPr lang="en-US" sz="7200" dirty="0" smtClean="0">
                <a:solidFill>
                  <a:schemeClr val="tx2"/>
                </a:solidFill>
              </a:rPr>
              <a:t>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7200" dirty="0" smtClean="0">
                <a:solidFill>
                  <a:schemeClr val="tx2"/>
                </a:solidFill>
              </a:rPr>
              <a:t>Excess 2.8σ (1.9 expected) over a broad range of  </a:t>
            </a:r>
            <a:r>
              <a:rPr lang="en-US" sz="7200" b="1" dirty="0" err="1" smtClean="0">
                <a:solidFill>
                  <a:schemeClr val="tx2"/>
                </a:solidFill>
              </a:rPr>
              <a:t>m</a:t>
            </a:r>
            <a:r>
              <a:rPr lang="en-US" sz="7200" b="1" baseline="-25000" dirty="0" err="1" smtClean="0">
                <a:solidFill>
                  <a:schemeClr val="tx2"/>
                </a:solidFill>
              </a:rPr>
              <a:t>H</a:t>
            </a:r>
            <a:r>
              <a:rPr lang="en-US" sz="7200" b="1" dirty="0" smtClean="0">
                <a:solidFill>
                  <a:schemeClr val="tx2"/>
                </a:solidFill>
              </a:rPr>
              <a:t> ~ 125 </a:t>
            </a:r>
            <a:r>
              <a:rPr lang="en-US" sz="7200" b="1" dirty="0" err="1" smtClean="0">
                <a:solidFill>
                  <a:schemeClr val="tx2"/>
                </a:solidFill>
              </a:rPr>
              <a:t>GeV</a:t>
            </a:r>
            <a:r>
              <a:rPr lang="en-US" sz="7200" b="1" dirty="0">
                <a:solidFill>
                  <a:schemeClr val="tx2"/>
                </a:solidFill>
              </a:rPr>
              <a:t> </a:t>
            </a:r>
            <a:r>
              <a:rPr lang="en-US" sz="7200" dirty="0" smtClean="0">
                <a:solidFill>
                  <a:schemeClr val="tx2"/>
                </a:solidFill>
              </a:rPr>
              <a:t>(poor</a:t>
            </a:r>
            <a:r>
              <a:rPr lang="en-US" sz="7200" b="1" dirty="0" smtClean="0">
                <a:solidFill>
                  <a:schemeClr val="tx2"/>
                </a:solidFill>
              </a:rPr>
              <a:t> </a:t>
            </a:r>
            <a:r>
              <a:rPr lang="en-US" sz="7200" b="1" dirty="0" err="1">
                <a:solidFill>
                  <a:schemeClr val="tx2"/>
                </a:solidFill>
              </a:rPr>
              <a:t>m</a:t>
            </a:r>
            <a:r>
              <a:rPr lang="en-US" sz="7200" b="1" baseline="-25000" dirty="0" err="1">
                <a:solidFill>
                  <a:schemeClr val="tx2"/>
                </a:solidFill>
              </a:rPr>
              <a:t>H</a:t>
            </a:r>
            <a:r>
              <a:rPr lang="en-US" sz="7200" b="1" dirty="0">
                <a:solidFill>
                  <a:schemeClr val="tx2"/>
                </a:solidFill>
              </a:rPr>
              <a:t> </a:t>
            </a:r>
            <a:r>
              <a:rPr lang="en-US" sz="7200" dirty="0" smtClean="0">
                <a:solidFill>
                  <a:schemeClr val="tx2"/>
                </a:solidFill>
              </a:rPr>
              <a:t>resolution)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l-SI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536" y="2276872"/>
            <a:ext cx="3319163" cy="646331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Exclusion of Higgs signal contents </a:t>
            </a:r>
          </a:p>
          <a:p>
            <a:r>
              <a:rPr lang="en-US" dirty="0" smtClean="0"/>
              <a:t>in units of </a:t>
            </a:r>
            <a:r>
              <a:rPr lang="en-US" dirty="0" err="1" smtClean="0"/>
              <a:t>σ</a:t>
            </a:r>
            <a:r>
              <a:rPr lang="en-US" baseline="-25000" dirty="0" err="1" smtClean="0"/>
              <a:t>SM</a:t>
            </a:r>
            <a:r>
              <a:rPr lang="en-US" baseline="-25000" dirty="0" smtClean="0"/>
              <a:t> </a:t>
            </a:r>
            <a:r>
              <a:rPr lang="en-US" dirty="0" smtClean="0"/>
              <a:t>at 95 % C.L. </a:t>
            </a:r>
            <a:endParaRPr lang="en-US" dirty="0" smtClean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5536" y="2996952"/>
            <a:ext cx="3760204" cy="27256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27984" y="4581128"/>
            <a:ext cx="1008112" cy="954107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/>
              </a:rPr>
              <a:t>Poor mass sensitivity</a:t>
            </a:r>
          </a:p>
          <a:p>
            <a:r>
              <a:rPr lang="en-US" sz="1400" dirty="0"/>
              <a:t>b</a:t>
            </a:r>
            <a:r>
              <a:rPr lang="en-US" sz="1400" dirty="0" smtClean="0"/>
              <a:t>roadens range</a:t>
            </a:r>
            <a:endParaRPr lang="en-US" sz="1400" dirty="0" smtClean="0">
              <a:effectLst/>
            </a:endParaRP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 bwMode="auto">
          <a:xfrm flipV="1">
            <a:off x="5436096" y="4581128"/>
            <a:ext cx="936104" cy="47705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5148064" cy="525658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Small cross-section: σ ~ 40 </a:t>
            </a:r>
            <a:r>
              <a:rPr lang="en-US" dirty="0" err="1" smtClean="0"/>
              <a:t>fb</a:t>
            </a:r>
            <a:endParaRPr lang="en-US" dirty="0" smtClean="0"/>
          </a:p>
          <a:p>
            <a:r>
              <a:rPr lang="en-US" dirty="0" smtClean="0"/>
              <a:t>Simple final state: </a:t>
            </a:r>
            <a:r>
              <a:rPr lang="en-US" dirty="0"/>
              <a:t>2</a:t>
            </a:r>
            <a:r>
              <a:rPr lang="en-US" dirty="0" smtClean="0"/>
              <a:t>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isolated photons </a:t>
            </a:r>
          </a:p>
          <a:p>
            <a:pPr lvl="1"/>
            <a:r>
              <a:rPr lang="en-US" dirty="0" smtClean="0"/>
              <a:t>E</a:t>
            </a:r>
            <a:r>
              <a:rPr lang="en-US" baseline="-25000" dirty="0" smtClean="0"/>
              <a:t>T</a:t>
            </a:r>
            <a:r>
              <a:rPr lang="en-US" dirty="0" smtClean="0"/>
              <a:t> (γ1, γ2) &gt; 40, 30 </a:t>
            </a:r>
            <a:r>
              <a:rPr lang="en-US" dirty="0" err="1" smtClean="0"/>
              <a:t>GeV</a:t>
            </a:r>
            <a:r>
              <a:rPr lang="en-US" dirty="0" smtClean="0"/>
              <a:t> (20/20 for 7 </a:t>
            </a:r>
            <a:r>
              <a:rPr lang="en-US" dirty="0" err="1" smtClean="0"/>
              <a:t>TeV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Main background: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continuum</a:t>
            </a:r>
          </a:p>
          <a:p>
            <a:pPr lvl="2"/>
            <a:r>
              <a:rPr lang="en-US" dirty="0" smtClean="0"/>
              <a:t>irreducible, smooth, ..</a:t>
            </a:r>
          </a:p>
          <a:p>
            <a:r>
              <a:rPr lang="en-US" dirty="0" smtClean="0"/>
              <a:t>Events divided into 14 categories </a:t>
            </a:r>
          </a:p>
          <a:p>
            <a:pPr lvl="1"/>
            <a:r>
              <a:rPr lang="en-US" dirty="0" smtClean="0"/>
              <a:t>9 based on </a:t>
            </a:r>
            <a:r>
              <a:rPr lang="en-US" sz="2900" dirty="0"/>
              <a:t>η</a:t>
            </a:r>
            <a:r>
              <a:rPr lang="en-US" dirty="0" smtClean="0"/>
              <a:t>-photon  (e.g. central, rest, …), converted/unconverted,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perpendicular to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thrust axis</a:t>
            </a:r>
            <a:r>
              <a:rPr lang="en-US" dirty="0"/>
              <a:t> </a:t>
            </a:r>
            <a:r>
              <a:rPr lang="en-US" dirty="0" smtClean="0"/>
              <a:t>+ VBF(2j) + VH (l, </a:t>
            </a:r>
            <a:r>
              <a:rPr lang="en-US" dirty="0" err="1" smtClean="0"/>
              <a:t>E</a:t>
            </a:r>
            <a:r>
              <a:rPr lang="en-US" baseline="-25000" dirty="0" err="1"/>
              <a:t>T</a:t>
            </a:r>
            <a:r>
              <a:rPr lang="en-US" baseline="-25000" dirty="0" err="1" smtClean="0"/>
              <a:t>mis</a:t>
            </a:r>
            <a:r>
              <a:rPr lang="en-US" dirty="0" smtClean="0"/>
              <a:t>, 2j</a:t>
            </a:r>
            <a:r>
              <a:rPr lang="en-US" baseline="-25000" dirty="0" smtClean="0"/>
              <a:t>lowmass</a:t>
            </a:r>
            <a:r>
              <a:rPr lang="en-US" dirty="0" smtClean="0"/>
              <a:t>)</a:t>
            </a:r>
          </a:p>
          <a:p>
            <a:r>
              <a:rPr lang="en-US" dirty="0" smtClean="0"/>
              <a:t>Crucial experimental aspects: </a:t>
            </a:r>
          </a:p>
          <a:p>
            <a:pPr lvl="1"/>
            <a:r>
              <a:rPr lang="en-US" dirty="0" smtClean="0"/>
              <a:t>excellent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mass resolution to observe narrow signal peak above irreducible background </a:t>
            </a:r>
          </a:p>
          <a:p>
            <a:pPr lvl="1"/>
            <a:r>
              <a:rPr lang="en-US" sz="2900" dirty="0"/>
              <a:t>powerful γ</a:t>
            </a:r>
            <a:r>
              <a:rPr lang="en-US" dirty="0" smtClean="0"/>
              <a:t>/jet separation to suppress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err="1" smtClean="0"/>
              <a:t>j</a:t>
            </a:r>
            <a:r>
              <a:rPr lang="en-US" dirty="0" smtClean="0"/>
              <a:t> and </a:t>
            </a:r>
            <a:r>
              <a:rPr lang="en-US" dirty="0" err="1" smtClean="0"/>
              <a:t>jj</a:t>
            </a:r>
            <a:r>
              <a:rPr lang="en-US" dirty="0" smtClean="0"/>
              <a:t> background with jet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π</a:t>
            </a:r>
            <a:r>
              <a:rPr lang="en-US" baseline="30000" dirty="0" smtClean="0"/>
              <a:t>0</a:t>
            </a:r>
            <a:r>
              <a:rPr lang="en-US" dirty="0" smtClean="0"/>
              <a:t> faking single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γ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40990" y="4005064"/>
            <a:ext cx="3703009" cy="24664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40152" y="1196752"/>
            <a:ext cx="2160240" cy="2880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0" rIns="216000" rtlCol="0" anchor="t" anchorCtr="1">
            <a:normAutofit fontScale="70000" lnSpcReduction="20000"/>
          </a:bodyPr>
          <a:lstStyle/>
          <a:p>
            <a:pPr lvl="1"/>
            <a:r>
              <a:rPr lang="en-US" sz="2000" dirty="0" smtClean="0"/>
              <a:t>Two-photon event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940152" y="3789040"/>
            <a:ext cx="2808312" cy="2880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0" rIns="216000" rtlCol="0" anchor="t" anchorCtr="1">
            <a:normAutofit fontScale="77500" lnSpcReduction="20000"/>
          </a:bodyPr>
          <a:lstStyle/>
          <a:p>
            <a:pPr lvl="1"/>
            <a:r>
              <a:rPr lang="en-US" sz="2000" dirty="0" smtClean="0"/>
              <a:t>Two-photon with two jets</a:t>
            </a:r>
            <a:endParaRPr lang="en-US" sz="1400" dirty="0"/>
          </a:p>
        </p:txBody>
      </p:sp>
      <p:pic>
        <p:nvPicPr>
          <p:cNvPr id="10" name="Picture 9" descr="gg-eve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73601" y="1484784"/>
            <a:ext cx="3781360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Invariant </a:t>
            </a:r>
            <a:r>
              <a:rPr lang="en-US" dirty="0"/>
              <a:t>M</a:t>
            </a:r>
            <a:r>
              <a:rPr lang="en-US" dirty="0" smtClean="0"/>
              <a:t>ass – </a:t>
            </a:r>
            <a:r>
              <a:rPr lang="el-GR" dirty="0" smtClean="0"/>
              <a:t>γγ</a:t>
            </a:r>
            <a:r>
              <a:rPr lang="en-US" dirty="0" smtClean="0"/>
              <a:t> Angle</a:t>
            </a:r>
            <a:endParaRPr lang="sl-SI" dirty="0"/>
          </a:p>
        </p:txBody>
      </p:sp>
      <p:pic>
        <p:nvPicPr>
          <p:cNvPr id="7" name="Content Placeholder 6" descr="ggar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3910" y="1196752"/>
            <a:ext cx="7122422" cy="532859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Final </a:t>
            </a:r>
            <a:r>
              <a:rPr lang="en-US" dirty="0"/>
              <a:t>S</a:t>
            </a:r>
            <a:r>
              <a:rPr lang="en-US" dirty="0" smtClean="0"/>
              <a:t>ample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4913772" cy="381642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After all selections: kinematic cuts,      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smtClean="0"/>
              <a:t> identification and isolation</a:t>
            </a:r>
          </a:p>
          <a:p>
            <a:pPr lvl="1"/>
            <a:r>
              <a:rPr lang="en-US" dirty="0" smtClean="0"/>
              <a:t>~</a:t>
            </a:r>
            <a:r>
              <a:rPr lang="en-US" dirty="0" smtClean="0">
                <a:solidFill>
                  <a:srgbClr val="F100C9"/>
                </a:solidFill>
              </a:rPr>
              <a:t>145k</a:t>
            </a:r>
            <a:r>
              <a:rPr lang="en-US" dirty="0" smtClean="0"/>
              <a:t> events with 100 &lt; </a:t>
            </a:r>
            <a:r>
              <a:rPr lang="en-US" dirty="0" err="1" smtClean="0"/>
              <a:t>m</a:t>
            </a:r>
            <a:r>
              <a:rPr lang="en-US" baseline="-25000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&lt; 160 </a:t>
            </a:r>
            <a:r>
              <a:rPr lang="en-US" dirty="0" err="1" smtClean="0"/>
              <a:t>GeV</a:t>
            </a:r>
            <a:r>
              <a:rPr lang="en-US" dirty="0" smtClean="0"/>
              <a:t> observed in the 2011+2012 data </a:t>
            </a:r>
          </a:p>
          <a:p>
            <a:pPr lvl="1"/>
            <a:r>
              <a:rPr lang="en-US" dirty="0" smtClean="0"/>
              <a:t>expected signal efficiency:  ~ 40% 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=125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i="1" dirty="0" err="1" smtClean="0"/>
              <a:t>m</a:t>
            </a:r>
            <a:r>
              <a:rPr lang="en-US" baseline="-25000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spectrum fit with </a:t>
            </a:r>
          </a:p>
          <a:p>
            <a:pPr lvl="1"/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order polynomial or exponential for background, depending </a:t>
            </a:r>
            <a:r>
              <a:rPr lang="en-US" dirty="0"/>
              <a:t>on category </a:t>
            </a:r>
          </a:p>
          <a:p>
            <a:pPr lvl="1"/>
            <a:r>
              <a:rPr lang="en-US" dirty="0" smtClean="0"/>
              <a:t>plus Crystal Ball + Gaussian for signal, </a:t>
            </a:r>
          </a:p>
          <a:p>
            <a:pPr lvl="1"/>
            <a:r>
              <a:rPr lang="en-US" dirty="0" smtClean="0"/>
              <a:t>background determined directly from data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7544" y="5013176"/>
            <a:ext cx="4176464" cy="1425644"/>
          </a:xfrm>
          <a:prstGeom prst="rect">
            <a:avLst/>
          </a:prstGeom>
          <a:solidFill>
            <a:srgbClr val="FFCC99"/>
          </a:solidFill>
          <a:ln>
            <a:solidFill>
              <a:srgbClr val="000000"/>
            </a:solidFill>
          </a:ln>
        </p:spPr>
        <p:txBody>
          <a:bodyPr wrap="none" rtlCol="0">
            <a:normAutofit fontScale="92500" lnSpcReduction="20000"/>
          </a:bodyPr>
          <a:lstStyle/>
          <a:p>
            <a:r>
              <a:rPr lang="en-US" dirty="0" smtClean="0">
                <a:effectLst/>
              </a:rPr>
              <a:t>Main systematic uncertainties</a:t>
            </a: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Expected signal yield    : ~ 8/11%</a:t>
            </a:r>
          </a:p>
          <a:p>
            <a:r>
              <a:rPr lang="en-US" dirty="0" smtClean="0">
                <a:effectLst/>
              </a:rPr>
              <a:t>H</a:t>
            </a:r>
            <a:r>
              <a:rPr lang="en-US" dirty="0" smtClean="0">
                <a:effectLst/>
                <a:sym typeface="Wingdings"/>
              </a:rPr>
              <a:t> 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dirty="0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dirty="0" smtClean="0">
                <a:effectLst/>
                <a:sym typeface="Wingdings"/>
              </a:rPr>
              <a:t>mass resolution : ~14%</a:t>
            </a:r>
          </a:p>
          <a:p>
            <a:r>
              <a:rPr lang="en-US" dirty="0" smtClean="0">
                <a:effectLst/>
                <a:sym typeface="Wingdings"/>
              </a:rPr>
              <a:t>Background modeling    : ±0.2-</a:t>
            </a:r>
            <a:r>
              <a:rPr lang="en-US" dirty="0">
                <a:sym typeface="Wingdings"/>
              </a:rPr>
              <a:t>4</a:t>
            </a:r>
            <a:r>
              <a:rPr lang="en-US" dirty="0" smtClean="0">
                <a:effectLst/>
                <a:sym typeface="Wingdings"/>
              </a:rPr>
              <a:t>.6/0.3</a:t>
            </a:r>
            <a:r>
              <a:rPr lang="en-US" dirty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6.8 </a:t>
            </a:r>
            <a:r>
              <a:rPr lang="en-US" dirty="0" err="1" smtClean="0">
                <a:sym typeface="Wingdings"/>
              </a:rPr>
              <a:t>ev</a:t>
            </a:r>
            <a:r>
              <a:rPr lang="en-US" dirty="0" smtClean="0">
                <a:sym typeface="Wingdings"/>
              </a:rPr>
              <a:t>.</a:t>
            </a:r>
            <a:endParaRPr lang="en-US" dirty="0" smtClean="0">
              <a:effectLst/>
              <a:sym typeface="Wingdings"/>
            </a:endParaRPr>
          </a:p>
          <a:p>
            <a:pPr>
              <a:tabLst>
                <a:tab pos="2159000" algn="l"/>
              </a:tabLst>
            </a:pPr>
            <a:r>
              <a:rPr lang="en-US" dirty="0" smtClean="0">
                <a:effectLst/>
                <a:sym typeface="Wingdings"/>
              </a:rPr>
              <a:t>	 (category, 11/12)</a:t>
            </a:r>
          </a:p>
          <a:p>
            <a:endParaRPr lang="en-US" sz="1500" dirty="0" smtClean="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84465" y="2204864"/>
            <a:ext cx="4372625" cy="3138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99792" y="1772817"/>
            <a:ext cx="4112948" cy="2952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</a:t>
            </a:r>
            <a:r>
              <a:rPr lang="en-US" dirty="0"/>
              <a:t>R</a:t>
            </a:r>
            <a:r>
              <a:rPr lang="en-US" dirty="0" smtClean="0"/>
              <a:t>esults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725144"/>
            <a:ext cx="8568952" cy="165618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Maximum deviation from background-only expectation observed 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baseline="-25000" dirty="0" smtClean="0"/>
              <a:t> </a:t>
            </a:r>
            <a:r>
              <a:rPr lang="en-US" dirty="0" smtClean="0"/>
              <a:t>= 126.5 </a:t>
            </a:r>
            <a:r>
              <a:rPr lang="en-US" dirty="0" err="1" smtClean="0"/>
              <a:t>GeV</a:t>
            </a:r>
            <a:r>
              <a:rPr lang="en-US" dirty="0" smtClean="0"/>
              <a:t>:</a:t>
            </a:r>
          </a:p>
          <a:p>
            <a:pPr lvl="1"/>
            <a:r>
              <a:rPr lang="en-US" sz="3300" dirty="0" smtClean="0"/>
              <a:t>Local p</a:t>
            </a:r>
            <a:r>
              <a:rPr lang="en-US" sz="3300" baseline="-25000" dirty="0" smtClean="0"/>
              <a:t>0</a:t>
            </a:r>
            <a:r>
              <a:rPr lang="en-US" sz="3300" dirty="0" smtClean="0"/>
              <a:t>-value: </a:t>
            </a:r>
            <a:r>
              <a:rPr lang="en-US" sz="3600" dirty="0"/>
              <a:t>~</a:t>
            </a:r>
            <a:r>
              <a:rPr lang="en-US" sz="3600" b="1" dirty="0"/>
              <a:t>10</a:t>
            </a:r>
            <a:r>
              <a:rPr lang="en-US" sz="3600" b="1" baseline="30000" dirty="0"/>
              <a:t>-13 </a:t>
            </a:r>
            <a:r>
              <a:rPr lang="en-US" sz="3600" dirty="0">
                <a:sym typeface="Wingdings"/>
              </a:rPr>
              <a:t>or </a:t>
            </a:r>
            <a:r>
              <a:rPr lang="en-US" sz="3600" b="1" dirty="0">
                <a:sym typeface="Wingdings"/>
              </a:rPr>
              <a:t>7</a:t>
            </a:r>
            <a:r>
              <a:rPr lang="en-US" sz="3600" b="1" dirty="0"/>
              <a:t>.4 </a:t>
            </a:r>
            <a:r>
              <a:rPr lang="en-US" sz="3600" b="1" dirty="0" err="1"/>
              <a:t>σ</a:t>
            </a:r>
            <a:r>
              <a:rPr lang="en-US" sz="3600" dirty="0"/>
              <a:t> at </a:t>
            </a:r>
            <a:r>
              <a:rPr lang="en-US" sz="3600" b="1" dirty="0"/>
              <a:t>126.5 </a:t>
            </a:r>
            <a:r>
              <a:rPr lang="en-US" sz="3600" b="1" dirty="0" err="1"/>
              <a:t>GeV</a:t>
            </a:r>
            <a:endParaRPr lang="en-US" sz="3600" b="1" dirty="0"/>
          </a:p>
          <a:p>
            <a:pPr lvl="1"/>
            <a:r>
              <a:rPr lang="en-US" sz="3300" dirty="0" smtClean="0"/>
              <a:t>Expected from SM Higgs: ~ </a:t>
            </a:r>
            <a:r>
              <a:rPr lang="en-US" sz="3300" b="1" dirty="0" smtClean="0"/>
              <a:t>4.1 </a:t>
            </a:r>
            <a:r>
              <a:rPr lang="en-US" sz="3300" b="1" dirty="0" err="1" smtClean="0"/>
              <a:t>σ</a:t>
            </a:r>
            <a:r>
              <a:rPr lang="en-US" sz="3300" dirty="0" smtClean="0"/>
              <a:t> </a:t>
            </a:r>
            <a:endParaRPr lang="en-US" sz="3300" dirty="0"/>
          </a:p>
          <a:p>
            <a:r>
              <a:rPr lang="en-US" sz="3300" dirty="0" smtClean="0"/>
              <a:t>Seeing more signal than expected from SM… upward fluctuation of the signal ? </a:t>
            </a:r>
          </a:p>
          <a:p>
            <a:r>
              <a:rPr lang="en-US" sz="3300" dirty="0" smtClean="0"/>
              <a:t>Single channel discovery, no big point in quoting exclusion…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03848" y="1196752"/>
            <a:ext cx="2918491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p</a:t>
            </a:r>
            <a:r>
              <a:rPr lang="en-US" baseline="-25000" dirty="0" smtClean="0">
                <a:effectLst/>
              </a:rPr>
              <a:t>0</a:t>
            </a:r>
            <a:r>
              <a:rPr lang="en-US" dirty="0" smtClean="0">
                <a:effectLst/>
              </a:rPr>
              <a:t> - </a:t>
            </a:r>
            <a:r>
              <a:rPr lang="en-US" dirty="0" smtClean="0"/>
              <a:t>c</a:t>
            </a:r>
            <a:r>
              <a:rPr lang="en-US" dirty="0" smtClean="0">
                <a:effectLst/>
              </a:rPr>
              <a:t>onsistency of data with</a:t>
            </a:r>
          </a:p>
          <a:p>
            <a:r>
              <a:rPr lang="en-US" dirty="0" smtClean="0">
                <a:effectLst/>
              </a:rPr>
              <a:t>background-only expectation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2699792" y="3068960"/>
            <a:ext cx="1008112" cy="79209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 rot="16200000">
            <a:off x="1610792" y="3509889"/>
            <a:ext cx="1669948" cy="500057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</a:rPr>
              <a:t>Expected from SM</a:t>
            </a:r>
          </a:p>
          <a:p>
            <a:r>
              <a:rPr lang="en-US" sz="1400" dirty="0" smtClean="0">
                <a:effectLst/>
              </a:rPr>
              <a:t>Higgs at given </a:t>
            </a:r>
            <a:r>
              <a:rPr lang="en-US" sz="1400" dirty="0" err="1" smtClean="0">
                <a:effectLst/>
              </a:rPr>
              <a:t>m</a:t>
            </a:r>
            <a:r>
              <a:rPr lang="en-US" sz="1400" baseline="-25000" dirty="0" err="1" smtClean="0">
                <a:effectLst/>
              </a:rPr>
              <a:t>H</a:t>
            </a:r>
            <a:endParaRPr lang="en-US" sz="1400" baseline="-250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H→ZZ</a:t>
            </a:r>
            <a:r>
              <a:rPr lang="en-US" baseline="30000" dirty="0" smtClean="0"/>
              <a:t>(*)</a:t>
            </a:r>
            <a:r>
              <a:rPr lang="en-US" dirty="0" smtClean="0"/>
              <a:t> → 4l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568952" cy="511256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ym typeface="Wingdings"/>
              </a:rPr>
              <a:t>σ ~ 2-3 </a:t>
            </a:r>
            <a:r>
              <a:rPr lang="en-US" dirty="0" err="1" smtClean="0">
                <a:sym typeface="Wingdings"/>
              </a:rPr>
              <a:t>fb</a:t>
            </a:r>
            <a:r>
              <a:rPr lang="en-US" smtClean="0">
                <a:sym typeface="Wingdings"/>
              </a:rPr>
              <a:t> only, </a:t>
            </a:r>
            <a:r>
              <a:rPr lang="en-US" dirty="0" smtClean="0">
                <a:sym typeface="Wingdings"/>
              </a:rPr>
              <a:t>however:</a:t>
            </a:r>
          </a:p>
          <a:p>
            <a:pPr lvl="1"/>
            <a:r>
              <a:rPr lang="en-US" dirty="0" smtClean="0">
                <a:sym typeface="Wingdings"/>
              </a:rPr>
              <a:t>Mass can be fully reconstructed   signal events cluster in a (narrow) peak</a:t>
            </a:r>
          </a:p>
          <a:p>
            <a:pPr lvl="1"/>
            <a:r>
              <a:rPr lang="en-US" dirty="0" smtClean="0">
                <a:sym typeface="Wingdings"/>
              </a:rPr>
              <a:t>Pure: S/B ~ 1, narrow peak </a:t>
            </a:r>
            <a:r>
              <a:rPr lang="en-US" dirty="0" err="1" smtClean="0">
                <a:sym typeface="Wingdings"/>
              </a:rPr>
              <a:t>σ</a:t>
            </a:r>
            <a:r>
              <a:rPr lang="en-US" dirty="0" smtClean="0">
                <a:sym typeface="Wingdings"/>
              </a:rPr>
              <a:t> ~2 </a:t>
            </a:r>
            <a:r>
              <a:rPr lang="en-US" dirty="0" err="1" smtClean="0">
                <a:sym typeface="Wingdings"/>
              </a:rPr>
              <a:t>GeV</a:t>
            </a:r>
            <a:endParaRPr lang="en-US" dirty="0" smtClean="0">
              <a:sym typeface="Wingdings"/>
            </a:endParaRPr>
          </a:p>
          <a:p>
            <a:pPr lvl="1"/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Select 4 leptons: </a:t>
            </a:r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1,2,3,4</a:t>
            </a:r>
            <a:r>
              <a:rPr lang="en-US" dirty="0" smtClean="0"/>
              <a:t> &gt; 20, 15, 10, 7/6(e/μ)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m</a:t>
            </a:r>
            <a:r>
              <a:rPr lang="en-US" baseline="-25000" dirty="0" smtClean="0"/>
              <a:t>12</a:t>
            </a:r>
            <a:r>
              <a:rPr lang="en-US" dirty="0" smtClean="0"/>
              <a:t> =50-106  </a:t>
            </a:r>
            <a:r>
              <a:rPr lang="en-US" dirty="0" err="1" smtClean="0"/>
              <a:t>GeV</a:t>
            </a:r>
            <a:r>
              <a:rPr lang="en-US" dirty="0" smtClean="0"/>
              <a:t>; 115 &gt;  m</a:t>
            </a:r>
            <a:r>
              <a:rPr lang="en-US" baseline="-25000" dirty="0" smtClean="0"/>
              <a:t>34</a:t>
            </a:r>
            <a:r>
              <a:rPr lang="en-US" dirty="0" smtClean="0"/>
              <a:t> &gt; 12-</a:t>
            </a:r>
            <a:r>
              <a:rPr lang="en-US" dirty="0"/>
              <a:t>5</a:t>
            </a:r>
            <a:r>
              <a:rPr lang="en-US" dirty="0" smtClean="0"/>
              <a:t>0 </a:t>
            </a:r>
            <a:r>
              <a:rPr lang="en-US" dirty="0" err="1" smtClean="0"/>
              <a:t>GeV</a:t>
            </a:r>
            <a:r>
              <a:rPr lang="en-US" dirty="0" smtClean="0"/>
              <a:t> (depending on m</a:t>
            </a:r>
            <a:r>
              <a:rPr lang="en-US" baseline="-25000" dirty="0" smtClean="0"/>
              <a:t>4l</a:t>
            </a:r>
            <a:r>
              <a:rPr lang="en-US" dirty="0" smtClean="0"/>
              <a:t>)</a:t>
            </a:r>
          </a:p>
          <a:p>
            <a:r>
              <a:rPr lang="en-US" dirty="0" smtClean="0"/>
              <a:t>Main backgrounds: </a:t>
            </a:r>
          </a:p>
          <a:p>
            <a:pPr lvl="1"/>
            <a:r>
              <a:rPr lang="en-US" dirty="0" smtClean="0">
                <a:latin typeface="Lucida Grande"/>
                <a:ea typeface="Lucida Grande"/>
                <a:cs typeface="Lucida Grande"/>
              </a:rPr>
              <a:t>ZZ</a:t>
            </a:r>
            <a:r>
              <a:rPr lang="en-US" baseline="30000" dirty="0" smtClean="0">
                <a:latin typeface="Lucida Grande"/>
                <a:ea typeface="Lucida Grande"/>
                <a:cs typeface="Lucida Grande"/>
              </a:rPr>
              <a:t>(*)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 (</a:t>
            </a:r>
            <a:r>
              <a:rPr lang="en-US" dirty="0" smtClean="0"/>
              <a:t>irreducible)</a:t>
            </a:r>
          </a:p>
          <a:p>
            <a:pPr lvl="1"/>
            <a:r>
              <a:rPr lang="en-US" dirty="0" err="1" smtClean="0">
                <a:sym typeface="Wingdings"/>
              </a:rPr>
              <a:t>m</a:t>
            </a:r>
            <a:r>
              <a:rPr lang="en-US" baseline="-25000" dirty="0" err="1" smtClean="0">
                <a:sym typeface="Wingdings"/>
              </a:rPr>
              <a:t>H</a:t>
            </a:r>
            <a:r>
              <a:rPr lang="en-US" dirty="0" smtClean="0">
                <a:sym typeface="Wingdings"/>
              </a:rPr>
              <a:t> &lt; 2m</a:t>
            </a:r>
            <a:r>
              <a:rPr lang="en-US" baseline="-25000" dirty="0" smtClean="0">
                <a:sym typeface="Wingdings"/>
              </a:rPr>
              <a:t>Z </a:t>
            </a:r>
            <a:r>
              <a:rPr lang="en-US" dirty="0" smtClean="0">
                <a:sym typeface="Wingdings"/>
              </a:rPr>
              <a:t>:</a:t>
            </a:r>
            <a:r>
              <a:rPr lang="en-US" baseline="-25000" dirty="0" smtClean="0">
                <a:sym typeface="Wingdings"/>
              </a:rPr>
              <a:t> </a:t>
            </a:r>
            <a:r>
              <a:rPr lang="en-US" dirty="0" err="1" smtClean="0"/>
              <a:t>Zbb</a:t>
            </a:r>
            <a:r>
              <a:rPr lang="en-US" dirty="0" smtClean="0"/>
              <a:t>, </a:t>
            </a:r>
            <a:r>
              <a:rPr lang="en-US" dirty="0" err="1" smtClean="0"/>
              <a:t>Z+jets</a:t>
            </a:r>
            <a:r>
              <a:rPr lang="en-US" dirty="0" smtClean="0"/>
              <a:t>, </a:t>
            </a:r>
            <a:r>
              <a:rPr lang="en-US" dirty="0" err="1" smtClean="0">
                <a:sym typeface="Wingdings"/>
              </a:rPr>
              <a:t>tt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with two leptons from b/q-jets </a:t>
            </a:r>
            <a:r>
              <a:rPr lang="en-US" dirty="0" smtClean="0">
                <a:sym typeface="Wingdings"/>
              </a:rPr>
              <a:t> leptons</a:t>
            </a:r>
          </a:p>
          <a:p>
            <a:pPr marL="685800" lvl="1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Suppressed with </a:t>
            </a:r>
            <a:r>
              <a:rPr lang="en-US" dirty="0" smtClean="0"/>
              <a:t>isolation and impact parameter cuts on two softest leptons </a:t>
            </a:r>
          </a:p>
          <a:p>
            <a:pPr marL="285750"/>
            <a:r>
              <a:rPr lang="en-US" dirty="0" smtClean="0"/>
              <a:t>Signal acceptance x efficiency: 15-37 % 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~ 125 </a:t>
            </a:r>
            <a:r>
              <a:rPr lang="en-US" dirty="0" err="1" smtClean="0"/>
              <a:t>GeV</a:t>
            </a:r>
            <a:endParaRPr lang="en-US" baseline="30000" dirty="0" smtClean="0"/>
          </a:p>
          <a:p>
            <a:endParaRPr lang="en-US" dirty="0" smtClean="0"/>
          </a:p>
          <a:p>
            <a:r>
              <a:rPr lang="en-US" dirty="0" smtClean="0"/>
              <a:t>Crucial experimental aspects: </a:t>
            </a:r>
          </a:p>
          <a:p>
            <a:pPr lvl="1"/>
            <a:r>
              <a:rPr lang="en-US" dirty="0" smtClean="0"/>
              <a:t>High lepton reconstruction and identification efficiency down to lowest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</a:p>
          <a:p>
            <a:pPr lvl="1"/>
            <a:r>
              <a:rPr lang="en-US" dirty="0" smtClean="0"/>
              <a:t>Good lepton energy/momentum resolution </a:t>
            </a:r>
          </a:p>
          <a:p>
            <a:pPr lvl="1"/>
            <a:r>
              <a:rPr lang="en-US" dirty="0" smtClean="0"/>
              <a:t>Good control of reducible backgrounds (</a:t>
            </a:r>
            <a:r>
              <a:rPr lang="en-US" dirty="0" err="1" smtClean="0"/>
              <a:t>Zbb</a:t>
            </a:r>
            <a:r>
              <a:rPr lang="en-US" dirty="0" smtClean="0"/>
              <a:t>, </a:t>
            </a:r>
            <a:r>
              <a:rPr lang="en-US" dirty="0" err="1" smtClean="0"/>
              <a:t>Z+jets</a:t>
            </a:r>
            <a:r>
              <a:rPr lang="en-US" dirty="0" smtClean="0"/>
              <a:t>, </a:t>
            </a:r>
            <a:r>
              <a:rPr lang="en-US" dirty="0" err="1" smtClean="0"/>
              <a:t>tt</a:t>
            </a:r>
            <a:r>
              <a:rPr lang="en-US" dirty="0" smtClean="0"/>
              <a:t>) in low-mass region: 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>
                <a:sym typeface="Wingdings"/>
              </a:rPr>
              <a:t>Cannot rely on MC alone (theoretical uncertainties, b/q-jet  l modeling, ..)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>
                <a:sym typeface="Wingdings"/>
              </a:rPr>
              <a:t>Need to compare MC to data in background-enriched control regions (but: low statistics)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H→ZZ</a:t>
            </a:r>
            <a:r>
              <a:rPr lang="en-US" baseline="30000" dirty="0" smtClean="0"/>
              <a:t>(*)</a:t>
            </a:r>
            <a:r>
              <a:rPr lang="en-US" dirty="0" smtClean="0"/>
              <a:t> → 4l Performance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5472608" cy="518457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ZZ</a:t>
            </a:r>
            <a:r>
              <a:rPr lang="en-US" baseline="30000" dirty="0" smtClean="0"/>
              <a:t>(*)</a:t>
            </a:r>
            <a:r>
              <a:rPr lang="en-US" dirty="0" smtClean="0"/>
              <a:t> → 4e, 4µ, 2e2µ</a:t>
            </a:r>
          </a:p>
          <a:p>
            <a:r>
              <a:rPr lang="en-US" dirty="0" smtClean="0"/>
              <a:t>Electrons</a:t>
            </a:r>
          </a:p>
          <a:p>
            <a:pPr lvl="1"/>
            <a:r>
              <a:rPr lang="en-US" dirty="0" smtClean="0"/>
              <a:t>Identification efficiency from J/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ψ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ee</a:t>
            </a:r>
            <a:r>
              <a:rPr lang="en-US" dirty="0" smtClean="0">
                <a:sym typeface="Wingdings"/>
              </a:rPr>
              <a:t>, W  </a:t>
            </a:r>
            <a:r>
              <a:rPr lang="en-US" dirty="0" err="1" smtClean="0">
                <a:sym typeface="Wingdings"/>
              </a:rPr>
              <a:t>e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ν</a:t>
            </a:r>
            <a:r>
              <a:rPr lang="en-US" dirty="0" smtClean="0">
                <a:sym typeface="Wingdings"/>
              </a:rPr>
              <a:t>, Z </a:t>
            </a:r>
            <a:r>
              <a:rPr lang="en-US" dirty="0" err="1" smtClean="0">
                <a:sym typeface="Wingdings"/>
              </a:rPr>
              <a:t>ee</a:t>
            </a:r>
            <a:r>
              <a:rPr lang="en-US" dirty="0" smtClean="0">
                <a:sym typeface="Wingdings"/>
              </a:rPr>
              <a:t> data samples</a:t>
            </a:r>
          </a:p>
          <a:p>
            <a:pPr lvl="1"/>
            <a:r>
              <a:rPr lang="en-US" dirty="0" smtClean="0"/>
              <a:t>Crucial to understand 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electrons (affected by material) with data 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H</a:t>
            </a:r>
            <a:r>
              <a:rPr lang="en-US" dirty="0" smtClean="0">
                <a:solidFill>
                  <a:schemeClr val="accent1"/>
                </a:solidFill>
                <a:sym typeface="Wingdings"/>
              </a:rPr>
              <a:t> 4e mass resolution: 2.5 </a:t>
            </a:r>
            <a:r>
              <a:rPr lang="en-US" dirty="0" err="1" smtClean="0">
                <a:solidFill>
                  <a:schemeClr val="accent1"/>
                </a:solidFill>
                <a:sym typeface="Wingdings"/>
              </a:rPr>
              <a:t>GeV</a:t>
            </a:r>
            <a:endParaRPr lang="en-US" dirty="0" smtClean="0">
              <a:solidFill>
                <a:schemeClr val="accent1"/>
              </a:solidFill>
              <a:sym typeface="Wingdings"/>
            </a:endParaRPr>
          </a:p>
          <a:p>
            <a:pPr lvl="2"/>
            <a:r>
              <a:rPr lang="en-US" sz="2100" dirty="0" smtClean="0">
                <a:sym typeface="Wingdings"/>
              </a:rPr>
              <a:t>Event fraction in ±2σ: ~ 80%</a:t>
            </a:r>
          </a:p>
          <a:p>
            <a:r>
              <a:rPr lang="en-US" dirty="0" err="1" smtClean="0">
                <a:sym typeface="Wingdings"/>
              </a:rPr>
              <a:t>Muons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/>
              <a:t>Checked on Z → µµ data sample</a:t>
            </a: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reconstruction efficiency        &gt; 95% over 4 &lt; p &lt; 100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 4μ mass resolution: ~1.6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 </a:t>
            </a:r>
          </a:p>
          <a:p>
            <a:pPr lvl="2"/>
            <a:r>
              <a:rPr lang="en-US" sz="2100" dirty="0" smtClean="0">
                <a:sym typeface="Wingdings"/>
              </a:rPr>
              <a:t>Event fraction in ±2σ: ~ 85%</a:t>
            </a:r>
            <a:endParaRPr lang="en-US" dirty="0" smtClean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5400000">
            <a:off x="7848364" y="5049180"/>
            <a:ext cx="1584176" cy="504056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none" rtlCol="0">
            <a:normAutofit fontScale="85000" lnSpcReduction="10000"/>
          </a:bodyPr>
          <a:lstStyle/>
          <a:p>
            <a:pPr marL="0" lvl="1" algn="ctr"/>
            <a:r>
              <a:rPr lang="en-US" dirty="0">
                <a:sym typeface="Wingdings"/>
              </a:rPr>
              <a:t>FSR corrected and </a:t>
            </a:r>
            <a:endParaRPr lang="en-US" dirty="0" smtClean="0">
              <a:sym typeface="Wingdings"/>
            </a:endParaRPr>
          </a:p>
          <a:p>
            <a:pPr marL="0" lvl="1" algn="ctr"/>
            <a:r>
              <a:rPr lang="en-US" dirty="0" smtClean="0">
                <a:sym typeface="Wingdings"/>
              </a:rPr>
              <a:t>Z </a:t>
            </a:r>
            <a:r>
              <a:rPr lang="en-US" dirty="0">
                <a:sym typeface="Wingdings"/>
              </a:rPr>
              <a:t>constraint fit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21084" y="3933056"/>
            <a:ext cx="2633491" cy="2526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42395" y="1340768"/>
            <a:ext cx="2626836" cy="25202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5400000">
            <a:off x="7668344" y="2420888"/>
            <a:ext cx="1944216" cy="504056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none" rtlCol="0">
            <a:normAutofit fontScale="85000" lnSpcReduction="10000"/>
          </a:bodyPr>
          <a:lstStyle/>
          <a:p>
            <a:pPr marL="0" lvl="1" algn="ctr"/>
            <a:r>
              <a:rPr lang="en-US" dirty="0" err="1" smtClean="0"/>
              <a:t>pp</a:t>
            </a:r>
            <a:r>
              <a:rPr lang="en-US" dirty="0" smtClean="0"/>
              <a:t>→ </a:t>
            </a:r>
            <a:r>
              <a:rPr lang="en-US" dirty="0" smtClean="0">
                <a:sym typeface="Wingdings"/>
              </a:rPr>
              <a:t>Z</a:t>
            </a:r>
            <a:r>
              <a:rPr lang="en-US" dirty="0"/>
              <a:t>→ </a:t>
            </a:r>
            <a:r>
              <a:rPr lang="en-US" dirty="0" smtClean="0"/>
              <a:t>4l</a:t>
            </a:r>
            <a:endParaRPr lang="en-US" dirty="0" smtClean="0">
              <a:sym typeface="Wingdings"/>
            </a:endParaRPr>
          </a:p>
          <a:p>
            <a:pPr marL="0" lvl="1" algn="ctr"/>
            <a:r>
              <a:rPr lang="en-US" dirty="0" smtClean="0">
                <a:sym typeface="Wingdings"/>
              </a:rPr>
              <a:t>4l invariant mass peak</a:t>
            </a:r>
            <a:endParaRPr lang="en-US" dirty="0">
              <a:sym typeface="Wingdin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H→ZZ</a:t>
            </a:r>
            <a:r>
              <a:rPr lang="en-US" baseline="30000" dirty="0" smtClean="0"/>
              <a:t>(*)</a:t>
            </a:r>
            <a:r>
              <a:rPr lang="en-US" dirty="0" smtClean="0"/>
              <a:t> → 4l Final </a:t>
            </a:r>
            <a:r>
              <a:rPr lang="en-US" dirty="0"/>
              <a:t>S</a:t>
            </a:r>
            <a:r>
              <a:rPr lang="en-US" dirty="0" smtClean="0"/>
              <a:t>ample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5076056" cy="511256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After all selections: </a:t>
            </a:r>
          </a:p>
          <a:p>
            <a:pPr lvl="1"/>
            <a:r>
              <a:rPr lang="en-US" dirty="0" smtClean="0"/>
              <a:t>kinematic cuts, isolation, impact parameter </a:t>
            </a:r>
          </a:p>
          <a:p>
            <a:r>
              <a:rPr lang="en-US" dirty="0"/>
              <a:t>M</a:t>
            </a:r>
            <a:r>
              <a:rPr lang="en-US" dirty="0" smtClean="0"/>
              <a:t>ass range above 160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Observed: 317/</a:t>
            </a:r>
            <a:r>
              <a:rPr lang="en-US" dirty="0"/>
              <a:t>59 events (8/7 </a:t>
            </a:r>
            <a:r>
              <a:rPr lang="en-US" dirty="0" err="1"/>
              <a:t>TeV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301/53 background events expected </a:t>
            </a:r>
          </a:p>
          <a:p>
            <a:pPr lvl="2"/>
            <a:r>
              <a:rPr lang="en-US" dirty="0" smtClean="0"/>
              <a:t>mainly from ZZ</a:t>
            </a:r>
            <a:r>
              <a:rPr lang="en-US" baseline="30000" dirty="0" smtClean="0"/>
              <a:t>(*)</a:t>
            </a:r>
          </a:p>
          <a:p>
            <a:endParaRPr lang="en-US" dirty="0" smtClean="0"/>
          </a:p>
          <a:p>
            <a:r>
              <a:rPr lang="en-US" dirty="0" smtClean="0"/>
              <a:t>m(4l) &lt; 160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Observed: 100/21 events (8/7 </a:t>
            </a:r>
            <a:r>
              <a:rPr lang="en-US" dirty="0" err="1" smtClean="0"/>
              <a:t>TeV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Expected from background: 74/13</a:t>
            </a:r>
          </a:p>
          <a:p>
            <a:pPr lvl="1"/>
            <a:r>
              <a:rPr lang="en-US" dirty="0" smtClean="0"/>
              <a:t>Significant excess clustered around 125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sz="3300" dirty="0" smtClean="0"/>
          </a:p>
          <a:p>
            <a:r>
              <a:rPr lang="en-US" sz="3300" dirty="0" smtClean="0"/>
              <a:t>120 &lt;</a:t>
            </a:r>
            <a:r>
              <a:rPr lang="en-US" sz="2000" dirty="0" smtClean="0"/>
              <a:t>  </a:t>
            </a:r>
            <a:r>
              <a:rPr lang="en-US" sz="3300" dirty="0" smtClean="0"/>
              <a:t>m(4l) &lt; 130 </a:t>
            </a:r>
            <a:r>
              <a:rPr lang="en-US" sz="3300" dirty="0" err="1" smtClean="0"/>
              <a:t>GeV</a:t>
            </a:r>
            <a:r>
              <a:rPr lang="en-US" sz="3300" dirty="0" smtClean="0"/>
              <a:t>                                 (containing ~90% of a </a:t>
            </a:r>
            <a:r>
              <a:rPr lang="en-US" sz="3300" dirty="0" err="1" smtClean="0"/>
              <a:t>m</a:t>
            </a:r>
            <a:r>
              <a:rPr lang="en-US" sz="3300" baseline="-25000" dirty="0" err="1" smtClean="0"/>
              <a:t>H</a:t>
            </a:r>
            <a:r>
              <a:rPr lang="en-US" sz="3300" dirty="0" smtClean="0"/>
              <a:t>=125 </a:t>
            </a:r>
            <a:r>
              <a:rPr lang="en-US" sz="3300" dirty="0" err="1" smtClean="0"/>
              <a:t>GeV</a:t>
            </a:r>
            <a:r>
              <a:rPr lang="en-US" sz="3300" dirty="0" smtClean="0"/>
              <a:t> signal):</a:t>
            </a:r>
          </a:p>
          <a:p>
            <a:pPr lvl="1"/>
            <a:r>
              <a:rPr lang="en-US" sz="2900" dirty="0" smtClean="0"/>
              <a:t>Similar contributions expected from signal and      background: ~ 5 events each </a:t>
            </a:r>
          </a:p>
          <a:p>
            <a:pPr lvl="1"/>
            <a:r>
              <a:rPr lang="en-US" sz="2900" dirty="0" smtClean="0"/>
              <a:t>S/B  1.9 (4</a:t>
            </a:r>
            <a:r>
              <a:rPr lang="el-GR" sz="2900" dirty="0" smtClean="0"/>
              <a:t>μ ),  1</a:t>
            </a:r>
            <a:r>
              <a:rPr lang="en-US" sz="2900" dirty="0" smtClean="0"/>
              <a:t>.3</a:t>
            </a:r>
            <a:r>
              <a:rPr lang="el-GR" sz="2900" dirty="0" smtClean="0"/>
              <a:t> (2</a:t>
            </a:r>
            <a:r>
              <a:rPr lang="en-US" sz="2900" dirty="0" smtClean="0"/>
              <a:t>e2</a:t>
            </a:r>
            <a:r>
              <a:rPr lang="el-GR" sz="2900" dirty="0" smtClean="0"/>
              <a:t>μ),  </a:t>
            </a:r>
            <a:r>
              <a:rPr lang="en-US" sz="2900" dirty="0" smtClean="0"/>
              <a:t>1.1</a:t>
            </a:r>
            <a:r>
              <a:rPr lang="el-GR" sz="2900" dirty="0" smtClean="0"/>
              <a:t> (4</a:t>
            </a:r>
            <a:r>
              <a:rPr lang="en-US" sz="2900" dirty="0" smtClean="0"/>
              <a:t>e)</a:t>
            </a:r>
          </a:p>
          <a:p>
            <a:pPr lvl="1"/>
            <a:r>
              <a:rPr lang="en-US" sz="2900" dirty="0" smtClean="0"/>
              <a:t>Background dominated by ZZ* (4</a:t>
            </a:r>
            <a:r>
              <a:rPr lang="el-GR" sz="2900" dirty="0" smtClean="0"/>
              <a:t>μ</a:t>
            </a:r>
            <a:r>
              <a:rPr lang="en-US" sz="2900" dirty="0" smtClean="0"/>
              <a:t>)</a:t>
            </a:r>
            <a:r>
              <a:rPr lang="el-GR" sz="2900" dirty="0" smtClean="0"/>
              <a:t>, </a:t>
            </a:r>
            <a:r>
              <a:rPr lang="en-US" sz="2900" dirty="0" err="1" smtClean="0"/>
              <a:t>Z+jets</a:t>
            </a:r>
            <a:r>
              <a:rPr lang="en-US" sz="2900" dirty="0" smtClean="0"/>
              <a:t> and </a:t>
            </a:r>
            <a:r>
              <a:rPr lang="en-US" sz="2900" dirty="0" err="1" smtClean="0"/>
              <a:t>tt</a:t>
            </a:r>
            <a:r>
              <a:rPr lang="en-US" sz="2900" dirty="0" smtClean="0"/>
              <a:t> (2</a:t>
            </a:r>
            <a:r>
              <a:rPr lang="el-GR" sz="2900" dirty="0" smtClean="0"/>
              <a:t>μ</a:t>
            </a:r>
            <a:r>
              <a:rPr lang="en-US" sz="2900" dirty="0" smtClean="0"/>
              <a:t>2e, 4e)</a:t>
            </a:r>
          </a:p>
          <a:p>
            <a:pPr lvl="1"/>
            <a:r>
              <a:rPr lang="en-US" sz="2900" dirty="0" smtClean="0"/>
              <a:t>32 events observed, 27 expected from SM S+B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148064" y="1196752"/>
            <a:ext cx="3096344" cy="432048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none" rtlCol="0">
            <a:normAutofit/>
          </a:bodyPr>
          <a:lstStyle/>
          <a:p>
            <a:r>
              <a:rPr lang="en-US" dirty="0" smtClean="0">
                <a:effectLst/>
                <a:sym typeface="Wingdings"/>
              </a:rPr>
              <a:t>Events in 120 &lt; m</a:t>
            </a:r>
            <a:r>
              <a:rPr lang="en-US" baseline="-25000" dirty="0" smtClean="0">
                <a:effectLst/>
                <a:sym typeface="Wingdings"/>
              </a:rPr>
              <a:t>4l </a:t>
            </a:r>
            <a:r>
              <a:rPr lang="en-US" dirty="0" smtClean="0">
                <a:effectLst/>
                <a:sym typeface="Wingdings"/>
              </a:rPr>
              <a:t>&lt; 130 </a:t>
            </a:r>
            <a:r>
              <a:rPr lang="en-US" dirty="0" err="1" smtClean="0">
                <a:effectLst/>
                <a:sym typeface="Wingdings"/>
              </a:rPr>
              <a:t>Gev</a:t>
            </a:r>
            <a:r>
              <a:rPr lang="en-US" dirty="0" smtClean="0">
                <a:effectLst/>
                <a:sym typeface="Wingdings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19709" y="2564904"/>
            <a:ext cx="4024291" cy="3861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5635" y="1628800"/>
            <a:ext cx="4438366" cy="3098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ym typeface="Wingdings"/>
              </a:rPr>
              <a:t>2e2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dirty="0" smtClean="0"/>
              <a:t> Event with </a:t>
            </a:r>
            <a:r>
              <a:rPr lang="en-US" i="1" dirty="0" smtClean="0"/>
              <a:t>m</a:t>
            </a:r>
            <a:r>
              <a:rPr lang="en-US" i="1" baseline="-25000" dirty="0" smtClean="0"/>
              <a:t>2e2</a:t>
            </a:r>
            <a:r>
              <a:rPr lang="en-US" i="1" baseline="-25000" dirty="0" smtClean="0">
                <a:latin typeface="Lucida Grande"/>
                <a:ea typeface="Lucida Grande"/>
                <a:cs typeface="Lucida Grande"/>
              </a:rPr>
              <a:t>μ </a:t>
            </a:r>
            <a:r>
              <a:rPr lang="en-US" dirty="0" smtClean="0"/>
              <a:t>= 123.9 </a:t>
            </a:r>
            <a:r>
              <a:rPr lang="en-US" dirty="0" err="1" smtClean="0"/>
              <a:t>GeV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1008112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/>
              <a:t>12 reconstructed </a:t>
            </a:r>
            <a:r>
              <a:rPr lang="en-US" sz="8000" dirty="0" smtClean="0"/>
              <a:t>vertices - ~normal pile up in 2012</a:t>
            </a:r>
            <a:endParaRPr lang="en-US" sz="8000" dirty="0"/>
          </a:p>
          <a:p>
            <a:r>
              <a:rPr lang="el-GR" sz="8000" i="1" dirty="0"/>
              <a:t>p</a:t>
            </a:r>
            <a:r>
              <a:rPr lang="el-GR" sz="8000" baseline="-25000" dirty="0"/>
              <a:t>T</a:t>
            </a:r>
            <a:r>
              <a:rPr lang="el-GR" sz="8000" dirty="0"/>
              <a:t> (e,e,μ,μ)=  18.7, 76, 19.6, 7.9 GeV,  </a:t>
            </a:r>
            <a:r>
              <a:rPr lang="el-GR" sz="8000" i="1" dirty="0" smtClean="0"/>
              <a:t>m</a:t>
            </a:r>
            <a:r>
              <a:rPr lang="el-GR" sz="8000" baseline="-25000" dirty="0" smtClean="0"/>
              <a:t>ee</a:t>
            </a:r>
            <a:r>
              <a:rPr lang="en-US" sz="8000" dirty="0" smtClean="0"/>
              <a:t> </a:t>
            </a:r>
            <a:r>
              <a:rPr lang="el-GR" sz="8000" dirty="0" smtClean="0"/>
              <a:t>= </a:t>
            </a:r>
            <a:r>
              <a:rPr lang="el-GR" sz="8000" dirty="0"/>
              <a:t>87.9 GeV, </a:t>
            </a:r>
            <a:r>
              <a:rPr lang="el-GR" sz="8000" i="1" dirty="0" smtClean="0"/>
              <a:t>m</a:t>
            </a:r>
            <a:r>
              <a:rPr lang="el-GR" sz="8000" baseline="-25000" dirty="0" smtClean="0"/>
              <a:t>μμ</a:t>
            </a:r>
            <a:r>
              <a:rPr lang="el-GR" sz="8000" dirty="0" smtClean="0"/>
              <a:t> </a:t>
            </a:r>
            <a:r>
              <a:rPr lang="el-GR" sz="8000" dirty="0"/>
              <a:t>=19.6 GeV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 descr="run205113_evt12611816_VP1Base_lego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1600" y="1952660"/>
            <a:ext cx="7547187" cy="487898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580112" y="2145050"/>
            <a:ext cx="1224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2012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grayscl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GB" b="1" dirty="0"/>
          </a:p>
          <a:p>
            <a:r>
              <a:rPr lang="en-GB" b="1" dirty="0" smtClean="0"/>
              <a:t>This presentation rests on the shoulders of over 3000 ATLAS colleagues who built and operate the ATLAS detector, and who tirelessly </a:t>
            </a:r>
            <a:r>
              <a:rPr lang="en-GB" b="1" dirty="0" err="1" smtClean="0"/>
              <a:t>analyze</a:t>
            </a:r>
            <a:r>
              <a:rPr lang="en-GB" b="1" dirty="0" smtClean="0"/>
              <a:t> the data .</a:t>
            </a:r>
          </a:p>
          <a:p>
            <a:pPr marL="0" indent="0">
              <a:buNone/>
            </a:pPr>
            <a:endParaRPr lang="en-GB" b="1" dirty="0" smtClean="0"/>
          </a:p>
          <a:p>
            <a:r>
              <a:rPr lang="en-GB" b="1" dirty="0" smtClean="0"/>
              <a:t>The prerequisite for these studies was the seamless and astonishingly ever-improving performance of the Large </a:t>
            </a:r>
            <a:r>
              <a:rPr lang="en-GB" b="1" dirty="0" err="1" smtClean="0"/>
              <a:t>Hadron</a:t>
            </a:r>
            <a:r>
              <a:rPr lang="en-GB" b="1" dirty="0" smtClean="0"/>
              <a:t> Collider in 2011 and 2012.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H→ZZ</a:t>
            </a:r>
            <a:r>
              <a:rPr lang="en-US" baseline="30000" dirty="0" smtClean="0"/>
              <a:t>(</a:t>
            </a:r>
            <a:r>
              <a:rPr lang="en-US" baseline="30000" dirty="0"/>
              <a:t>*)</a:t>
            </a:r>
            <a:r>
              <a:rPr lang="en-US" dirty="0"/>
              <a:t> → 4l Results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771624" y="2836888"/>
            <a:ext cx="2918491" cy="646331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0</a:t>
            </a:r>
            <a:r>
              <a:rPr lang="en-US" dirty="0" smtClean="0"/>
              <a:t> - consistency of </a:t>
            </a:r>
            <a:r>
              <a:rPr lang="en-US" dirty="0" smtClean="0">
                <a:effectLst/>
              </a:rPr>
              <a:t>data with</a:t>
            </a:r>
          </a:p>
          <a:p>
            <a:r>
              <a:rPr lang="en-US" dirty="0" smtClean="0">
                <a:effectLst/>
              </a:rPr>
              <a:t>background-only expectation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11560" y="4869160"/>
            <a:ext cx="7560840" cy="158417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Maximum deviation from background-only expectation observed 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baseline="-25000" dirty="0" smtClean="0"/>
              <a:t> </a:t>
            </a:r>
            <a:r>
              <a:rPr lang="en-US" dirty="0" smtClean="0"/>
              <a:t>= 124.3 </a:t>
            </a:r>
            <a:r>
              <a:rPr lang="en-US" dirty="0" err="1" smtClean="0"/>
              <a:t>GeV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Local p</a:t>
            </a:r>
            <a:r>
              <a:rPr lang="en-US" baseline="-25000" dirty="0" smtClean="0"/>
              <a:t>0</a:t>
            </a:r>
            <a:r>
              <a:rPr lang="en-US" dirty="0" smtClean="0"/>
              <a:t>-value: 2.7x</a:t>
            </a:r>
            <a:r>
              <a:rPr lang="en-US" b="1" dirty="0" smtClean="0"/>
              <a:t>10</a:t>
            </a:r>
            <a:r>
              <a:rPr lang="en-US" b="1" baseline="30000" dirty="0" smtClean="0"/>
              <a:t>-11</a:t>
            </a:r>
            <a:r>
              <a:rPr lang="en-US" b="1" dirty="0" smtClean="0"/>
              <a:t> </a:t>
            </a:r>
            <a:r>
              <a:rPr lang="en-US" dirty="0" smtClean="0">
                <a:sym typeface="Wingdings"/>
              </a:rPr>
              <a:t>or </a:t>
            </a:r>
            <a:r>
              <a:rPr lang="en-US" sz="2900" b="1" dirty="0" smtClean="0">
                <a:sym typeface="Wingdings"/>
              </a:rPr>
              <a:t>6</a:t>
            </a:r>
            <a:r>
              <a:rPr lang="en-US" b="1" dirty="0" smtClean="0"/>
              <a:t>.6 </a:t>
            </a:r>
            <a:r>
              <a:rPr lang="en-US" b="1" dirty="0" err="1" smtClean="0">
                <a:latin typeface="Lucida Grande"/>
                <a:ea typeface="Lucida Grande"/>
                <a:cs typeface="Lucida Grande"/>
              </a:rPr>
              <a:t>σ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 </a:t>
            </a:r>
          </a:p>
          <a:p>
            <a:pPr lvl="1"/>
            <a:r>
              <a:rPr lang="en-US" sz="2900" dirty="0" smtClean="0"/>
              <a:t>Expected from SM Higgs: ~ </a:t>
            </a:r>
            <a:r>
              <a:rPr lang="en-US" sz="2900" b="1" dirty="0" smtClean="0"/>
              <a:t>4.4 </a:t>
            </a:r>
            <a:r>
              <a:rPr lang="en-US" sz="2900" b="1" dirty="0" err="1" smtClean="0"/>
              <a:t>σ</a:t>
            </a:r>
            <a:r>
              <a:rPr lang="en-US" sz="2900" dirty="0" smtClean="0"/>
              <a:t> </a:t>
            </a:r>
          </a:p>
          <a:p>
            <a:r>
              <a:rPr lang="en-US" sz="3300" dirty="0" smtClean="0"/>
              <a:t>(Another) single channel discovery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1080585"/>
            <a:ext cx="3960440" cy="3799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Wrapping it up – </a:t>
            </a:r>
            <a:r>
              <a:rPr lang="en-US" dirty="0"/>
              <a:t>C</a:t>
            </a:r>
            <a:r>
              <a:rPr lang="en-US" dirty="0" smtClean="0"/>
              <a:t>ombined </a:t>
            </a:r>
            <a:r>
              <a:rPr lang="en-US" dirty="0"/>
              <a:t>R</a:t>
            </a:r>
            <a:r>
              <a:rPr lang="en-US" dirty="0" smtClean="0"/>
              <a:t>esults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2890664" cy="475252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Statistically combine data we talked …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…  and did not talk about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In a nutshell</a:t>
            </a:r>
          </a:p>
          <a:p>
            <a:pPr marL="536575" lvl="1" indent="-268288"/>
            <a:r>
              <a:rPr lang="el-GR" dirty="0" smtClean="0"/>
              <a:t>γγ</a:t>
            </a:r>
            <a:r>
              <a:rPr lang="en-US" dirty="0" smtClean="0"/>
              <a:t> and 4l for complete 2011/12</a:t>
            </a:r>
          </a:p>
          <a:p>
            <a:pPr marL="936625" lvl="2" indent="-268288"/>
            <a:r>
              <a:rPr lang="en-US" dirty="0" smtClean="0"/>
              <a:t>~5+21 fb</a:t>
            </a:r>
            <a:r>
              <a:rPr lang="en-US" baseline="30000" dirty="0" smtClean="0"/>
              <a:t>-1</a:t>
            </a:r>
          </a:p>
          <a:p>
            <a:pPr marL="536575" lvl="1" indent="-268288"/>
            <a:r>
              <a:rPr lang="en-US" dirty="0" smtClean="0"/>
              <a:t>WW 2012 up to Oct</a:t>
            </a:r>
          </a:p>
          <a:p>
            <a:pPr marL="936625" lvl="2" indent="-268288"/>
            <a:r>
              <a:rPr lang="en-US" dirty="0" smtClean="0"/>
              <a:t>~13 </a:t>
            </a:r>
            <a:r>
              <a:rPr lang="en-US" dirty="0"/>
              <a:t>fb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endParaRPr lang="en-US" dirty="0" smtClean="0"/>
          </a:p>
          <a:p>
            <a:pPr marL="536575" lvl="1" indent="-268288"/>
            <a:r>
              <a:rPr lang="en-US" dirty="0" smtClean="0"/>
              <a:t>bb and </a:t>
            </a:r>
            <a:r>
              <a:rPr lang="en-US" dirty="0" err="1" smtClean="0"/>
              <a:t>ττ</a:t>
            </a:r>
            <a:r>
              <a:rPr lang="en-US" dirty="0" smtClean="0"/>
              <a:t> 2011/Oct12</a:t>
            </a:r>
          </a:p>
          <a:p>
            <a:pPr marL="936625" lvl="2" indent="-268288"/>
            <a:r>
              <a:rPr lang="en-US" dirty="0"/>
              <a:t>~5</a:t>
            </a:r>
            <a:r>
              <a:rPr lang="en-US" dirty="0" smtClean="0"/>
              <a:t>+13 </a:t>
            </a:r>
            <a:r>
              <a:rPr lang="en-US" dirty="0"/>
              <a:t>fb</a:t>
            </a:r>
            <a:r>
              <a:rPr lang="en-US" baseline="30000" dirty="0"/>
              <a:t>-1</a:t>
            </a:r>
          </a:p>
          <a:p>
            <a:pPr marL="536575" lvl="1" indent="-268288"/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92111" y="1700808"/>
            <a:ext cx="5851890" cy="424847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Bit of History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6196" b="-1687"/>
          <a:stretch/>
        </p:blipFill>
        <p:spPr>
          <a:xfrm>
            <a:off x="107503" y="951608"/>
            <a:ext cx="3183211" cy="55343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9592" y="5157192"/>
            <a:ext cx="144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EPS July 2011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340768"/>
            <a:ext cx="3239392" cy="51125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79712" y="5301208"/>
            <a:ext cx="162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Dec 2011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1268760"/>
            <a:ext cx="3420683" cy="53012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91880" y="5301208"/>
            <a:ext cx="1770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PRD spring 2012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1268760"/>
            <a:ext cx="3617348" cy="540887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48064" y="5445224"/>
            <a:ext cx="1718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ICHEP July 2012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1484784"/>
            <a:ext cx="3591416" cy="51799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76256" y="5589240"/>
            <a:ext cx="1503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PLB July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037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Entering Precision Higgs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discovery well established in two separate channels</a:t>
            </a:r>
          </a:p>
          <a:p>
            <a:pPr lvl="1"/>
            <a:r>
              <a:rPr lang="en-US" dirty="0" smtClean="0"/>
              <a:t>No need to push limit on SM signal presence</a:t>
            </a:r>
          </a:p>
          <a:p>
            <a:endParaRPr lang="en-US" dirty="0" smtClean="0"/>
          </a:p>
          <a:p>
            <a:r>
              <a:rPr lang="en-US" dirty="0" smtClean="0"/>
              <a:t>Explore the newly discovered particle</a:t>
            </a:r>
          </a:p>
          <a:p>
            <a:pPr lvl="1"/>
            <a:r>
              <a:rPr lang="en-US" dirty="0" smtClean="0"/>
              <a:t>Mass, signal strength</a:t>
            </a:r>
          </a:p>
          <a:p>
            <a:pPr lvl="1"/>
            <a:r>
              <a:rPr lang="en-US" dirty="0" smtClean="0"/>
              <a:t>Production mechanisms</a:t>
            </a:r>
          </a:p>
          <a:p>
            <a:pPr lvl="1"/>
            <a:r>
              <a:rPr lang="en-US" dirty="0" smtClean="0"/>
              <a:t>Spin</a:t>
            </a:r>
          </a:p>
          <a:p>
            <a:pPr lvl="1"/>
            <a:r>
              <a:rPr lang="en-US" dirty="0" smtClean="0"/>
              <a:t>Couplings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4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5400600" cy="252028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two precision channels yield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Best fit value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88024" y="2564904"/>
            <a:ext cx="70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→4l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88024" y="2060848"/>
            <a:ext cx="74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</a:t>
            </a:r>
            <a:r>
              <a:rPr lang="en-US" dirty="0" err="1" smtClean="0"/>
              <a:t>→γγ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51520" y="4581128"/>
            <a:ext cx="4464496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Results still compatible at ~1% level (~2.5σ)</a:t>
            </a:r>
          </a:p>
          <a:p>
            <a:pPr lvl="1"/>
            <a:r>
              <a:rPr lang="en-US" dirty="0"/>
              <a:t>Can depend critically on energy resolution modeling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52120" y="1268760"/>
            <a:ext cx="2888881" cy="2786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89648" y="4437112"/>
            <a:ext cx="2053482" cy="1981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76055" y="4437112"/>
            <a:ext cx="2061557" cy="19888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717032"/>
            <a:ext cx="4347435" cy="5928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2060848"/>
            <a:ext cx="4269046" cy="3600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2564904"/>
            <a:ext cx="4248472" cy="3896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6056" y="4070282"/>
            <a:ext cx="4067944" cy="3835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92536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6264696" cy="525658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All strengths relative to SM prediction</a:t>
            </a:r>
          </a:p>
          <a:p>
            <a:pPr lvl="1"/>
            <a:r>
              <a:rPr lang="en-US" dirty="0" smtClean="0"/>
              <a:t>Evaluated at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=125.5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2 </a:t>
            </a:r>
            <a:r>
              <a:rPr lang="en-US" dirty="0" err="1" smtClean="0"/>
              <a:t>σ</a:t>
            </a:r>
            <a:r>
              <a:rPr lang="en-US" dirty="0" smtClean="0"/>
              <a:t> excess </a:t>
            </a:r>
            <a:r>
              <a:rPr lang="en-US" dirty="0" err="1" smtClean="0"/>
              <a:t>w.r.t</a:t>
            </a:r>
            <a:r>
              <a:rPr lang="en-US" dirty="0" smtClean="0"/>
              <a:t>. SM expectation</a:t>
            </a:r>
            <a:endParaRPr lang="en-US" dirty="0"/>
          </a:p>
          <a:p>
            <a:pPr lvl="2"/>
            <a:r>
              <a:rPr lang="en-US" dirty="0" smtClean="0"/>
              <a:t>Need more statistics before any claims can be made…</a:t>
            </a:r>
          </a:p>
          <a:p>
            <a:pPr lvl="1"/>
            <a:r>
              <a:rPr lang="en-US" dirty="0" smtClean="0"/>
              <a:t>No firm hint of coupling to fermions yet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0819" y="1484784"/>
            <a:ext cx="3863182" cy="36724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2564904"/>
            <a:ext cx="3384376" cy="2155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78036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99951" y="2996952"/>
            <a:ext cx="3812001" cy="2736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340768"/>
            <a:ext cx="6203032" cy="518457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Dominant Higgs production mechanisms at LHC well defined in Standard Model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Results from </a:t>
            </a:r>
            <a:r>
              <a:rPr lang="en-US" sz="2600" dirty="0" err="1"/>
              <a:t>H→γγ</a:t>
            </a:r>
            <a:r>
              <a:rPr lang="en-US" sz="2600" dirty="0"/>
              <a:t>, 4l, </a:t>
            </a:r>
            <a:r>
              <a:rPr lang="en-US" sz="2600" dirty="0" err="1"/>
              <a:t>ττ</a:t>
            </a:r>
            <a:endParaRPr lang="en-US" sz="2600" dirty="0"/>
          </a:p>
          <a:p>
            <a:pPr lvl="1">
              <a:lnSpc>
                <a:spcPct val="90000"/>
              </a:lnSpc>
            </a:pPr>
            <a:r>
              <a:rPr lang="en-US" sz="2600" dirty="0"/>
              <a:t>Combine </a:t>
            </a:r>
            <a:r>
              <a:rPr lang="en-US" sz="2600" dirty="0" smtClean="0"/>
              <a:t>H couplings to fermions/bosons: </a:t>
            </a:r>
          </a:p>
          <a:p>
            <a:pPr lvl="2">
              <a:lnSpc>
                <a:spcPct val="90000"/>
              </a:lnSpc>
            </a:pPr>
            <a:r>
              <a:rPr lang="en-US" sz="2200" dirty="0" err="1" smtClean="0"/>
              <a:t>ggF</a:t>
            </a:r>
            <a:r>
              <a:rPr lang="en-US" sz="2200" dirty="0" err="1"/>
              <a:t>+ttH</a:t>
            </a:r>
            <a:r>
              <a:rPr lang="en-US" sz="2200" dirty="0"/>
              <a:t>; VBF+</a:t>
            </a:r>
            <a:r>
              <a:rPr lang="en-US" sz="2200" dirty="0" smtClean="0"/>
              <a:t>VH</a:t>
            </a:r>
            <a:endParaRPr lang="en-US" dirty="0" smtClean="0"/>
          </a:p>
          <a:p>
            <a:pPr marL="742950" lvl="2" indent="-342900"/>
            <a:endParaRPr lang="en-US" dirty="0"/>
          </a:p>
          <a:p>
            <a:pPr marL="742950" lvl="2" indent="-342900"/>
            <a:endParaRPr lang="en-US" dirty="0"/>
          </a:p>
          <a:p>
            <a:pPr marL="742950" lvl="2" indent="-342900"/>
            <a:endParaRPr lang="en-US" dirty="0" smtClean="0"/>
          </a:p>
          <a:p>
            <a:pPr marL="742950" lvl="2" indent="-342900"/>
            <a:endParaRPr lang="en-US" dirty="0"/>
          </a:p>
          <a:p>
            <a:pPr marL="742950" lvl="2" indent="-342900"/>
            <a:endParaRPr lang="en-US" dirty="0" smtClean="0"/>
          </a:p>
          <a:p>
            <a:pPr marL="742950" lvl="2" indent="-342900"/>
            <a:endParaRPr lang="en-US" dirty="0" smtClean="0"/>
          </a:p>
          <a:p>
            <a:pPr marL="742950" lvl="2" indent="-342900"/>
            <a:endParaRPr lang="en-US" dirty="0"/>
          </a:p>
          <a:p>
            <a:pPr marL="742950" lvl="2" indent="-342900"/>
            <a:endParaRPr lang="en-US" dirty="0" smtClean="0"/>
          </a:p>
          <a:p>
            <a:pPr marL="400050" lvl="2" indent="0">
              <a:buNone/>
            </a:pPr>
            <a:endParaRPr lang="en-US" sz="2600" dirty="0">
              <a:solidFill>
                <a:schemeClr val="accent1"/>
              </a:solidFill>
            </a:endParaRPr>
          </a:p>
          <a:p>
            <a:pPr marL="742950" lvl="2" indent="-342900"/>
            <a:r>
              <a:rPr lang="en-US" sz="2600" dirty="0" smtClean="0">
                <a:solidFill>
                  <a:schemeClr val="accent1"/>
                </a:solidFill>
              </a:rPr>
              <a:t>Result </a:t>
            </a:r>
            <a:r>
              <a:rPr lang="en-US" sz="2600" dirty="0">
                <a:solidFill>
                  <a:schemeClr val="accent1"/>
                </a:solidFill>
              </a:rPr>
              <a:t>consistent with </a:t>
            </a:r>
            <a:r>
              <a:rPr lang="en-US" sz="2600" dirty="0" smtClean="0">
                <a:solidFill>
                  <a:schemeClr val="accent1"/>
                </a:solidFill>
              </a:rPr>
              <a:t>(high side of) SM predictions</a:t>
            </a:r>
            <a:endParaRPr lang="en-US" sz="2600" dirty="0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84984"/>
            <a:ext cx="4825799" cy="23042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7631832" y="4149080"/>
            <a:ext cx="2592288" cy="432048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none" rtlCol="0">
            <a:normAutofit/>
          </a:bodyPr>
          <a:lstStyle/>
          <a:p>
            <a:r>
              <a:rPr lang="en-US" dirty="0" smtClean="0">
                <a:effectLst/>
                <a:sym typeface="Wingdings"/>
              </a:rPr>
              <a:t>Production relative to SM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3568" y="4077072"/>
            <a:ext cx="102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fermions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31840" y="407707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bosons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13267" y="1196752"/>
            <a:ext cx="2730733" cy="184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292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6053" y="4149080"/>
            <a:ext cx="6570391" cy="1728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28184" y="1628800"/>
            <a:ext cx="2770236" cy="2448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6275040" cy="237626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From decays the new particle is clearly a boson, </a:t>
            </a:r>
          </a:p>
          <a:p>
            <a:pPr lvl="1"/>
            <a:r>
              <a:rPr lang="en-US" dirty="0" err="1" smtClean="0"/>
              <a:t>H</a:t>
            </a:r>
            <a:r>
              <a:rPr lang="en-US" dirty="0" err="1"/>
              <a:t>→</a:t>
            </a:r>
            <a:r>
              <a:rPr lang="en-US" dirty="0" err="1" smtClean="0"/>
              <a:t>γγ</a:t>
            </a:r>
            <a:r>
              <a:rPr lang="en-US" dirty="0" smtClean="0"/>
              <a:t> forbids J=1</a:t>
            </a:r>
          </a:p>
          <a:p>
            <a:r>
              <a:rPr lang="en-US" dirty="0" smtClean="0"/>
              <a:t>First measurements in </a:t>
            </a:r>
            <a:r>
              <a:rPr lang="en-US" dirty="0" err="1"/>
              <a:t>H→γγ</a:t>
            </a:r>
            <a:r>
              <a:rPr lang="en-US" dirty="0"/>
              <a:t> </a:t>
            </a:r>
            <a:r>
              <a:rPr lang="en-US" dirty="0" smtClean="0"/>
              <a:t>and H→4l</a:t>
            </a:r>
          </a:p>
          <a:p>
            <a:pPr lvl="1"/>
            <a:r>
              <a:rPr lang="en-US" dirty="0" err="1"/>
              <a:t>H→</a:t>
            </a:r>
            <a:r>
              <a:rPr lang="en-US" dirty="0" err="1" smtClean="0"/>
              <a:t>γγ</a:t>
            </a:r>
            <a:r>
              <a:rPr lang="en-US" dirty="0" smtClean="0"/>
              <a:t>: photon angle relative to Higgs direction</a:t>
            </a:r>
          </a:p>
          <a:p>
            <a:pPr lvl="2"/>
            <a:r>
              <a:rPr lang="en-US" dirty="0" smtClean="0"/>
              <a:t>Not yet approved for complete 2012 data-set</a:t>
            </a:r>
          </a:p>
          <a:p>
            <a:pPr lvl="1"/>
            <a:r>
              <a:rPr lang="en-US" dirty="0"/>
              <a:t>H→</a:t>
            </a:r>
            <a:r>
              <a:rPr lang="en-US" dirty="0" smtClean="0"/>
              <a:t>4l: </a:t>
            </a:r>
            <a:r>
              <a:rPr lang="en-US" dirty="0" err="1" smtClean="0"/>
              <a:t>Multivatiate</a:t>
            </a:r>
            <a:r>
              <a:rPr lang="en-US" dirty="0" smtClean="0"/>
              <a:t> analysis: BDT, MELA</a:t>
            </a:r>
          </a:p>
          <a:p>
            <a:pPr lvl="2"/>
            <a:r>
              <a:rPr lang="en-US" dirty="0" smtClean="0"/>
              <a:t>Problem: J=2 (graviton) model dependent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11560" y="5877272"/>
            <a:ext cx="820891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SM value J</a:t>
            </a:r>
            <a:r>
              <a:rPr lang="en-US" sz="2000" baseline="30000" dirty="0" smtClean="0"/>
              <a:t>P</a:t>
            </a:r>
            <a:r>
              <a:rPr lang="en-US" sz="2000" dirty="0" smtClean="0"/>
              <a:t>=0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</a:t>
            </a:r>
            <a:r>
              <a:rPr lang="en-US" sz="2000" dirty="0" err="1" smtClean="0"/>
              <a:t>favoured</a:t>
            </a:r>
            <a:r>
              <a:rPr lang="en-US" sz="2000" dirty="0" smtClean="0"/>
              <a:t> over others, but exclusion level still small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572000" y="3573016"/>
            <a:ext cx="100811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dirty="0" smtClean="0"/>
              <a:t>→4l </a:t>
            </a:r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356992"/>
            <a:ext cx="262683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00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Boson – What is it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424936" cy="5256584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The Higgs boson (the One, SM) ?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A Higgs boson (one of many, e.g. MSSM) ?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An impostor (</a:t>
            </a:r>
            <a:r>
              <a:rPr lang="en-US" dirty="0" err="1" smtClean="0"/>
              <a:t>sth</a:t>
            </a:r>
            <a:r>
              <a:rPr lang="en-US" dirty="0" smtClean="0"/>
              <a:t> else) ?</a:t>
            </a:r>
          </a:p>
          <a:p>
            <a:r>
              <a:rPr lang="en-US" dirty="0" smtClean="0"/>
              <a:t>The Standard Model Higgs boson has a rich and well-defined associated phenomenology</a:t>
            </a:r>
          </a:p>
          <a:p>
            <a:pPr lvl="1"/>
            <a:r>
              <a:rPr lang="en-US" dirty="0" smtClean="0"/>
              <a:t>Cross section, branching ratios</a:t>
            </a:r>
          </a:p>
          <a:p>
            <a:pPr lvl="1"/>
            <a:r>
              <a:rPr lang="en-US" dirty="0" smtClean="0"/>
              <a:t>Spin, parity, couplings, self coupling</a:t>
            </a:r>
          </a:p>
          <a:p>
            <a:r>
              <a:rPr lang="en-US" dirty="0" smtClean="0"/>
              <a:t>All this needs to be explored in detail before providing a definite answer</a:t>
            </a:r>
          </a:p>
          <a:p>
            <a:r>
              <a:rPr lang="en-US" sz="3100" dirty="0" smtClean="0"/>
              <a:t>We have just started to enter the exploration regime for this new particle</a:t>
            </a:r>
          </a:p>
          <a:p>
            <a:pPr lvl="1"/>
            <a:r>
              <a:rPr lang="en-US" sz="2700" dirty="0" smtClean="0"/>
              <a:t>The quest has just begun with remarkable results already available</a:t>
            </a:r>
          </a:p>
          <a:p>
            <a:pPr lvl="1"/>
            <a:r>
              <a:rPr lang="en-US" sz="2700" dirty="0" smtClean="0"/>
              <a:t>LHC will deliver at least 10x if not 100x more data in its lifetime</a:t>
            </a:r>
          </a:p>
          <a:p>
            <a:r>
              <a:rPr lang="en-US" sz="3100" dirty="0" smtClean="0"/>
              <a:t>Exploring the new discovery in detail will take time, resources, and might require a new (linear ?) collider</a:t>
            </a:r>
            <a:endParaRPr lang="en-US" sz="31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98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184576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We have analysed up to 4.9 fb</a:t>
            </a:r>
            <a:r>
              <a:rPr lang="en-GB" baseline="30000" dirty="0" smtClean="0"/>
              <a:t>-1</a:t>
            </a:r>
            <a:r>
              <a:rPr lang="en-GB" dirty="0" smtClean="0"/>
              <a:t> of 7 </a:t>
            </a:r>
            <a:r>
              <a:rPr lang="en-GB" dirty="0" err="1" smtClean="0"/>
              <a:t>TeV</a:t>
            </a:r>
            <a:r>
              <a:rPr lang="en-GB" dirty="0" smtClean="0"/>
              <a:t> and up to 21 fb</a:t>
            </a:r>
            <a:r>
              <a:rPr lang="en-GB" baseline="30000" dirty="0" smtClean="0"/>
              <a:t>-1 </a:t>
            </a:r>
            <a:r>
              <a:rPr lang="en-GB" dirty="0" smtClean="0"/>
              <a:t>of 8 </a:t>
            </a:r>
            <a:r>
              <a:rPr lang="en-GB" dirty="0" err="1" smtClean="0"/>
              <a:t>TeV</a:t>
            </a:r>
            <a:r>
              <a:rPr lang="en-GB" dirty="0" smtClean="0"/>
              <a:t> </a:t>
            </a:r>
            <a:r>
              <a:rPr lang="en-GB" dirty="0" err="1" smtClean="0"/>
              <a:t>pp</a:t>
            </a:r>
            <a:r>
              <a:rPr lang="en-GB" dirty="0" smtClean="0"/>
              <a:t> collision data for presence of SM Higgs boson</a:t>
            </a:r>
          </a:p>
          <a:p>
            <a:pPr lvl="1"/>
            <a:r>
              <a:rPr lang="en-GB" dirty="0" smtClean="0"/>
              <a:t>Across the 110-600 </a:t>
            </a:r>
            <a:r>
              <a:rPr lang="en-GB" dirty="0" err="1" smtClean="0"/>
              <a:t>GeV</a:t>
            </a:r>
            <a:r>
              <a:rPr lang="en-GB" dirty="0" smtClean="0"/>
              <a:t> mass region</a:t>
            </a:r>
          </a:p>
          <a:p>
            <a:pPr lvl="1"/>
            <a:r>
              <a:rPr lang="en-GB" dirty="0" smtClean="0"/>
              <a:t>In many distinct decay channels (3 most relevant for 2012 data)</a:t>
            </a:r>
          </a:p>
          <a:p>
            <a:r>
              <a:rPr lang="en-GB" dirty="0" smtClean="0"/>
              <a:t>We observe an excess of events centred at </a:t>
            </a:r>
            <a:r>
              <a:rPr lang="en-GB" b="1" dirty="0" err="1" smtClean="0">
                <a:solidFill>
                  <a:srgbClr val="00B050"/>
                </a:solidFill>
              </a:rPr>
              <a:t>m</a:t>
            </a:r>
            <a:r>
              <a:rPr lang="en-GB" b="1" baseline="-25000" dirty="0" err="1" smtClean="0">
                <a:solidFill>
                  <a:srgbClr val="00B050"/>
                </a:solidFill>
              </a:rPr>
              <a:t>H</a:t>
            </a:r>
            <a:r>
              <a:rPr lang="en-GB" b="1" dirty="0">
                <a:solidFill>
                  <a:srgbClr val="00B050"/>
                </a:solidFill>
              </a:rPr>
              <a:t>~</a:t>
            </a:r>
            <a:r>
              <a:rPr lang="en-GB" b="1" dirty="0" smtClean="0">
                <a:solidFill>
                  <a:srgbClr val="00B050"/>
                </a:solidFill>
              </a:rPr>
              <a:t> 125 </a:t>
            </a:r>
            <a:r>
              <a:rPr lang="en-GB" b="1" dirty="0" err="1" smtClean="0">
                <a:solidFill>
                  <a:srgbClr val="00B050"/>
                </a:solidFill>
              </a:rPr>
              <a:t>GeV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Excess comfortably exceeds discovery limit in two distinct, high-precision channels: </a:t>
            </a:r>
            <a:r>
              <a:rPr lang="en-GB" dirty="0" smtClean="0">
                <a:sym typeface="Wingdings"/>
              </a:rPr>
              <a:t>H </a:t>
            </a:r>
            <a:r>
              <a:rPr lang="en-GB" dirty="0" err="1" smtClean="0"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GB" dirty="0" smtClean="0">
                <a:sym typeface="Wingdings"/>
              </a:rPr>
              <a:t> (</a:t>
            </a:r>
            <a:r>
              <a:rPr lang="en-GB" b="1" dirty="0">
                <a:solidFill>
                  <a:srgbClr val="00B050"/>
                </a:solidFill>
                <a:sym typeface="Wingdings"/>
              </a:rPr>
              <a:t>7</a:t>
            </a:r>
            <a:r>
              <a:rPr lang="en-GB" b="1" dirty="0" smtClean="0">
                <a:solidFill>
                  <a:srgbClr val="00B050"/>
                </a:solidFill>
                <a:sym typeface="Wingdings"/>
              </a:rPr>
              <a:t>.5 </a:t>
            </a:r>
            <a:r>
              <a:rPr lang="en-GB" b="1" dirty="0" err="1" smtClean="0">
                <a:solidFill>
                  <a:srgbClr val="00B050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GB" dirty="0" smtClean="0">
                <a:sym typeface="Wingdings"/>
              </a:rPr>
              <a:t>)</a:t>
            </a:r>
            <a:r>
              <a:rPr lang="en-GB" dirty="0">
                <a:sym typeface="Wingdings"/>
              </a:rPr>
              <a:t> </a:t>
            </a:r>
            <a:r>
              <a:rPr lang="en-GB" dirty="0" smtClean="0">
                <a:sym typeface="Wingdings"/>
              </a:rPr>
              <a:t>and H ZZ*  4l (</a:t>
            </a:r>
            <a:r>
              <a:rPr lang="en-GB" b="1" dirty="0" smtClean="0">
                <a:solidFill>
                  <a:srgbClr val="00B050"/>
                </a:solidFill>
                <a:sym typeface="Wingdings"/>
              </a:rPr>
              <a:t>6.3 </a:t>
            </a:r>
            <a:r>
              <a:rPr lang="en-GB" b="1" dirty="0" err="1" smtClean="0">
                <a:solidFill>
                  <a:srgbClr val="00B050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GB" dirty="0" smtClean="0">
                <a:sym typeface="Wingdings"/>
              </a:rPr>
              <a:t>)</a:t>
            </a:r>
            <a:endParaRPr lang="en-GB" dirty="0" smtClean="0">
              <a:ea typeface="Lucida Grande"/>
              <a:cs typeface="Lucida Grande"/>
              <a:sym typeface="Wingdings"/>
            </a:endParaRPr>
          </a:p>
          <a:p>
            <a:pPr lvl="2"/>
            <a:r>
              <a:rPr lang="en-GB" dirty="0" smtClean="0">
                <a:sym typeface="Wingdings"/>
              </a:rPr>
              <a:t>SM Higgs expectation: </a:t>
            </a:r>
            <a:r>
              <a:rPr lang="en-GB" b="1" dirty="0" smtClean="0">
                <a:solidFill>
                  <a:srgbClr val="00B050"/>
                </a:solidFill>
                <a:sym typeface="Wingdings"/>
              </a:rPr>
              <a:t>4.1/4.2 </a:t>
            </a:r>
            <a:r>
              <a:rPr lang="en-GB" b="1" dirty="0" err="1" smtClean="0">
                <a:solidFill>
                  <a:srgbClr val="00B050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endParaRPr lang="en-GB" dirty="0" smtClean="0">
              <a:sym typeface="Wingdings"/>
            </a:endParaRPr>
          </a:p>
          <a:p>
            <a:pPr lvl="1"/>
            <a:r>
              <a:rPr lang="en-GB" dirty="0" smtClean="0">
                <a:sym typeface="Wingdings"/>
              </a:rPr>
              <a:t>Best mass value: </a:t>
            </a:r>
            <a:r>
              <a:rPr lang="en-GB" sz="2900" b="1" dirty="0" smtClean="0">
                <a:solidFill>
                  <a:srgbClr val="00B050"/>
                </a:solidFill>
                <a:sym typeface="Wingdings"/>
              </a:rPr>
              <a:t>+125.4 ± 0.6 </a:t>
            </a:r>
            <a:r>
              <a:rPr lang="en-GB" sz="2900" b="1" dirty="0" err="1" smtClean="0">
                <a:solidFill>
                  <a:srgbClr val="00B050"/>
                </a:solidFill>
                <a:sym typeface="Wingdings"/>
              </a:rPr>
              <a:t>GeV</a:t>
            </a:r>
            <a:endParaRPr lang="en-GB" sz="2900" b="1" dirty="0" smtClean="0">
              <a:solidFill>
                <a:srgbClr val="00B050"/>
              </a:solidFill>
              <a:sym typeface="Wingdings"/>
            </a:endParaRPr>
          </a:p>
          <a:p>
            <a:pPr lvl="1"/>
            <a:r>
              <a:rPr lang="en-GB" sz="2900" dirty="0">
                <a:sym typeface="Wingdings"/>
              </a:rPr>
              <a:t>Signal </a:t>
            </a:r>
            <a:r>
              <a:rPr lang="en-GB" sz="2900" dirty="0" smtClean="0">
                <a:sym typeface="Wingdings"/>
              </a:rPr>
              <a:t>strength </a:t>
            </a:r>
            <a:r>
              <a:rPr lang="en-GB" sz="2900" dirty="0">
                <a:sym typeface="Wingdings"/>
              </a:rPr>
              <a:t>relative to SM: </a:t>
            </a:r>
            <a:r>
              <a:rPr lang="en-GB" sz="2900" b="1" dirty="0">
                <a:solidFill>
                  <a:srgbClr val="00B050"/>
                </a:solidFill>
                <a:sym typeface="Wingdings"/>
              </a:rPr>
              <a:t>1.45</a:t>
            </a:r>
            <a:r>
              <a:rPr lang="en-GB" sz="2900" dirty="0" smtClean="0">
                <a:sym typeface="Wingdings"/>
              </a:rPr>
              <a:t> </a:t>
            </a:r>
            <a:r>
              <a:rPr lang="en-GB" sz="2900" b="1" dirty="0" smtClean="0">
                <a:solidFill>
                  <a:srgbClr val="00B050"/>
                </a:solidFill>
                <a:sym typeface="Wingdings"/>
              </a:rPr>
              <a:t>± 0.22</a:t>
            </a:r>
          </a:p>
          <a:p>
            <a:r>
              <a:rPr lang="en-GB" sz="3100" dirty="0" smtClean="0">
                <a:sym typeface="Wingdings"/>
              </a:rPr>
              <a:t>We are entering precision Higgs physics</a:t>
            </a:r>
          </a:p>
          <a:p>
            <a:pPr lvl="1"/>
            <a:r>
              <a:rPr lang="en-GB" sz="2700" dirty="0" smtClean="0">
                <a:sym typeface="Wingdings"/>
              </a:rPr>
              <a:t>Started </a:t>
            </a:r>
            <a:r>
              <a:rPr lang="en-GB" sz="2700" dirty="0">
                <a:sym typeface="Wingdings"/>
              </a:rPr>
              <a:t>on </a:t>
            </a:r>
            <a:r>
              <a:rPr lang="en-GB" sz="2700" dirty="0" smtClean="0">
                <a:sym typeface="Wingdings"/>
              </a:rPr>
              <a:t>spin and production mechanisms</a:t>
            </a:r>
            <a:endParaRPr lang="en-GB" sz="2700" dirty="0">
              <a:sym typeface="Wingdings"/>
            </a:endParaRPr>
          </a:p>
          <a:p>
            <a:endParaRPr lang="en-GB" dirty="0" smtClean="0"/>
          </a:p>
          <a:p>
            <a:pPr marL="0" indent="0" algn="ctr">
              <a:buNone/>
            </a:pPr>
            <a:r>
              <a:rPr lang="en-GB" sz="4000" dirty="0" smtClean="0"/>
              <a:t>No matter whether this particle turns out the Higgs, a Higgs or something exotic, we </a:t>
            </a:r>
            <a:r>
              <a:rPr lang="en-GB" sz="4000" dirty="0"/>
              <a:t>have </a:t>
            </a:r>
            <a:r>
              <a:rPr lang="en-GB" sz="4000" dirty="0" smtClean="0"/>
              <a:t>set an important milestone in </a:t>
            </a:r>
            <a:r>
              <a:rPr lang="en-GB" sz="4000" dirty="0"/>
              <a:t>unveiling the very secrets of </a:t>
            </a:r>
            <a:r>
              <a:rPr lang="en-GB" sz="4000" dirty="0" smtClean="0"/>
              <a:t>Nature</a:t>
            </a:r>
            <a:endParaRPr lang="en-GB" sz="4000" dirty="0">
              <a:sym typeface="Wingdings"/>
            </a:endParaRPr>
          </a:p>
          <a:p>
            <a:endParaRPr lang="en-GB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Higgs Discovery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1584176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The discovery of the Higgs particle would wrap up the Standard model in the most elegant and simple way</a:t>
            </a:r>
          </a:p>
          <a:p>
            <a:pPr lvl="1"/>
            <a:r>
              <a:rPr lang="en-GB" dirty="0" smtClean="0"/>
              <a:t>Light Higgs most natural, but opens up the possibility of the “Great Desert” (no new particles) up to the Planck scale – </a:t>
            </a:r>
            <a:r>
              <a:rPr lang="en-GB" dirty="0" smtClean="0">
                <a:solidFill>
                  <a:schemeClr val="tx1"/>
                </a:solidFill>
              </a:rPr>
              <a:t>10</a:t>
            </a:r>
            <a:r>
              <a:rPr lang="en-GB" baseline="30000" dirty="0" smtClean="0">
                <a:solidFill>
                  <a:schemeClr val="tx1"/>
                </a:solidFill>
              </a:rPr>
              <a:t>28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eV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smtClean="0"/>
              <a:t>– </a:t>
            </a:r>
            <a:r>
              <a:rPr lang="en-GB" dirty="0" smtClean="0">
                <a:solidFill>
                  <a:srgbClr val="000000"/>
                </a:solidFill>
              </a:rPr>
              <a:t>100 </a:t>
            </a:r>
            <a:r>
              <a:rPr lang="en-GB" dirty="0" err="1">
                <a:solidFill>
                  <a:srgbClr val="000000"/>
                </a:solidFill>
              </a:rPr>
              <a:t>G</a:t>
            </a:r>
            <a:r>
              <a:rPr lang="en-GB" dirty="0" err="1" smtClean="0">
                <a:solidFill>
                  <a:srgbClr val="000000"/>
                </a:solidFill>
              </a:rPr>
              <a:t>eV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smtClean="0"/>
              <a:t>is </a:t>
            </a:r>
            <a:r>
              <a:rPr lang="en-GB" dirty="0" smtClean="0">
                <a:solidFill>
                  <a:srgbClr val="000000"/>
                </a:solidFill>
              </a:rPr>
              <a:t>10</a:t>
            </a:r>
            <a:r>
              <a:rPr lang="en-GB" baseline="30000" dirty="0" smtClean="0">
                <a:solidFill>
                  <a:srgbClr val="000000"/>
                </a:solidFill>
              </a:rPr>
              <a:t>11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err="1" smtClean="0">
                <a:solidFill>
                  <a:srgbClr val="000000"/>
                </a:solidFill>
              </a:rPr>
              <a:t>eV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smtClean="0"/>
              <a:t>!</a:t>
            </a:r>
          </a:p>
          <a:p>
            <a:pPr lvl="1"/>
            <a:r>
              <a:rPr lang="en-GB" dirty="0" smtClean="0"/>
              <a:t>Measurement of Higgs properties a sensitive tool for probing New Physics</a:t>
            </a:r>
          </a:p>
          <a:p>
            <a:pPr lvl="1"/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08920"/>
            <a:ext cx="4682235" cy="372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924944"/>
            <a:ext cx="3707904" cy="342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54666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gb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693"/>
          <a:stretch/>
        </p:blipFill>
        <p:spPr>
          <a:xfrm>
            <a:off x="1979712" y="4365104"/>
            <a:ext cx="2931781" cy="2126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Backgrounds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6131024" cy="331236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Potentially huge background from </a:t>
            </a:r>
            <a:r>
              <a:rPr lang="el-GR" dirty="0" smtClean="0"/>
              <a:t>γ</a:t>
            </a:r>
            <a:r>
              <a:rPr lang="en-US" dirty="0" smtClean="0"/>
              <a:t>j and </a:t>
            </a:r>
            <a:r>
              <a:rPr lang="en-US" dirty="0" err="1" smtClean="0"/>
              <a:t>jj</a:t>
            </a:r>
            <a:r>
              <a:rPr lang="en-US" dirty="0" smtClean="0"/>
              <a:t> production with jets fragmenting into a single hard π</a:t>
            </a:r>
            <a:r>
              <a:rPr lang="en-US" baseline="30000" dirty="0" smtClean="0"/>
              <a:t>0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and the </a:t>
            </a:r>
            <a:r>
              <a:rPr lang="en-US" dirty="0" smtClean="0"/>
              <a:t>π</a:t>
            </a:r>
            <a:r>
              <a:rPr lang="en-US" baseline="30000" dirty="0" smtClean="0"/>
              <a:t>0</a:t>
            </a:r>
            <a:r>
              <a:rPr lang="en-US" dirty="0" smtClean="0"/>
              <a:t> faking single photon</a:t>
            </a:r>
          </a:p>
          <a:p>
            <a:pPr lvl="1"/>
            <a:r>
              <a:rPr lang="en-US" dirty="0" smtClean="0"/>
              <a:t>Suppressed by fine lateral segmentation (4mm η-strips) of the first compartment of ATLAS EM calorimeter</a:t>
            </a:r>
          </a:p>
          <a:p>
            <a:pPr lvl="1"/>
            <a:r>
              <a:rPr lang="en-US" dirty="0" smtClean="0"/>
              <a:t>Need suppression of </a:t>
            </a:r>
            <a:r>
              <a:rPr lang="en-US" dirty="0" smtClean="0">
                <a:latin typeface="Lucida Handwriting" pitchFamily="66" charset="0"/>
              </a:rPr>
              <a:t>O(</a:t>
            </a:r>
            <a:r>
              <a:rPr lang="en-US" dirty="0" smtClean="0"/>
              <a:t>10</a:t>
            </a:r>
            <a:r>
              <a:rPr lang="en-US" baseline="30000" dirty="0" smtClean="0"/>
              <a:t>-4</a:t>
            </a:r>
            <a:r>
              <a:rPr lang="en-US" dirty="0" smtClean="0"/>
              <a:t>) to get to level of irreducible </a:t>
            </a:r>
            <a:r>
              <a:rPr lang="el-GR" dirty="0" smtClean="0"/>
              <a:t>γγ</a:t>
            </a:r>
            <a:r>
              <a:rPr lang="en-US" dirty="0" smtClean="0"/>
              <a:t> background</a:t>
            </a:r>
          </a:p>
          <a:p>
            <a:r>
              <a:rPr lang="en-US" dirty="0" smtClean="0"/>
              <a:t>After all cuts: ~120k events with 100 &lt; </a:t>
            </a:r>
            <a:r>
              <a:rPr lang="en-US" dirty="0" err="1" smtClean="0"/>
              <a:t>m</a:t>
            </a:r>
            <a:r>
              <a:rPr lang="en-US" baseline="-25000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&lt; 160 </a:t>
            </a:r>
            <a:r>
              <a:rPr lang="en-US" dirty="0" err="1" smtClean="0"/>
              <a:t>GeV</a:t>
            </a:r>
            <a:r>
              <a:rPr lang="en-US" dirty="0" smtClean="0"/>
              <a:t> observed in the 2012 data</a:t>
            </a:r>
          </a:p>
          <a:p>
            <a:r>
              <a:rPr lang="en-US" dirty="0" smtClean="0"/>
              <a:t>Sample composition estimated from data using control samples</a:t>
            </a:r>
          </a:p>
          <a:p>
            <a:pPr lvl="1">
              <a:buFont typeface="Wingdings" pitchFamily="2" charset="2"/>
              <a:buChar char=""/>
            </a:pPr>
            <a:r>
              <a:rPr lang="el-GR" dirty="0" smtClean="0"/>
              <a:t>γ</a:t>
            </a:r>
            <a:r>
              <a:rPr lang="en-US" dirty="0" smtClean="0">
                <a:sym typeface="Wingdings"/>
              </a:rPr>
              <a:t>j + </a:t>
            </a:r>
            <a:r>
              <a:rPr lang="en-US" dirty="0" err="1" smtClean="0">
                <a:sym typeface="Wingdings"/>
              </a:rPr>
              <a:t>jj</a:t>
            </a:r>
            <a:r>
              <a:rPr lang="en-US" dirty="0" smtClean="0">
                <a:sym typeface="Wingdings"/>
              </a:rPr>
              <a:t> &lt;&lt; </a:t>
            </a:r>
            <a:r>
              <a:rPr lang="el-GR" dirty="0" smtClean="0"/>
              <a:t>γγ</a:t>
            </a:r>
            <a:r>
              <a:rPr lang="en-US" dirty="0" smtClean="0">
                <a:sym typeface="Wingdings"/>
              </a:rPr>
              <a:t> irreducible (purity 75%)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" name="Picture 7" descr="ggp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791550"/>
            <a:ext cx="2195736" cy="2467024"/>
          </a:xfrm>
          <a:prstGeom prst="rect">
            <a:avLst/>
          </a:prstGeom>
        </p:spPr>
      </p:pic>
      <p:pic>
        <p:nvPicPr>
          <p:cNvPr id="9" name="Picture 8" descr="ggje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04248" y="3284984"/>
            <a:ext cx="1546408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614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</a:t>
            </a:r>
            <a:r>
              <a:rPr lang="en-US" dirty="0" err="1" smtClean="0"/>
              <a:t>arge</a:t>
            </a:r>
            <a:r>
              <a:rPr lang="en-US" dirty="0" smtClean="0"/>
              <a:t> </a:t>
            </a:r>
            <a:r>
              <a:rPr lang="sl-SI" dirty="0" smtClean="0"/>
              <a:t>H</a:t>
            </a:r>
            <a:r>
              <a:rPr lang="en-US" dirty="0" err="1" smtClean="0"/>
              <a:t>adron</a:t>
            </a:r>
            <a:r>
              <a:rPr lang="en-US" dirty="0" smtClean="0"/>
              <a:t> </a:t>
            </a:r>
            <a:r>
              <a:rPr lang="sl-SI" dirty="0" smtClean="0"/>
              <a:t>C</a:t>
            </a:r>
            <a:r>
              <a:rPr lang="en-US" dirty="0" err="1" smtClean="0"/>
              <a:t>ollider</a:t>
            </a:r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4330824" cy="5040560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Large </a:t>
            </a:r>
            <a:r>
              <a:rPr lang="en-GB" dirty="0" err="1" smtClean="0"/>
              <a:t>Hadron</a:t>
            </a:r>
            <a:r>
              <a:rPr lang="en-GB" dirty="0" smtClean="0"/>
              <a:t> Collider </a:t>
            </a:r>
          </a:p>
          <a:p>
            <a:pPr lvl="1"/>
            <a:r>
              <a:rPr lang="en-GB" dirty="0" smtClean="0"/>
              <a:t>proton-proton collider </a:t>
            </a:r>
          </a:p>
          <a:p>
            <a:pPr lvl="1"/>
            <a:r>
              <a:rPr lang="en-GB" dirty="0" smtClean="0"/>
              <a:t>Design </a:t>
            </a:r>
            <a:r>
              <a:rPr lang="en-GB" dirty="0" err="1" smtClean="0"/>
              <a:t>c.m.s</a:t>
            </a:r>
            <a:r>
              <a:rPr lang="en-GB" dirty="0" smtClean="0"/>
              <a:t>. energy </a:t>
            </a:r>
            <a:r>
              <a:rPr lang="en-GB" dirty="0" smtClean="0">
                <a:solidFill>
                  <a:srgbClr val="F100C9"/>
                </a:solidFill>
              </a:rPr>
              <a:t>14 (2x7) </a:t>
            </a:r>
            <a:r>
              <a:rPr lang="en-GB" dirty="0" err="1" smtClean="0">
                <a:solidFill>
                  <a:srgbClr val="F100C9"/>
                </a:solidFill>
              </a:rPr>
              <a:t>TeV</a:t>
            </a:r>
            <a:r>
              <a:rPr lang="en-GB" dirty="0" smtClean="0"/>
              <a:t>, currently at </a:t>
            </a:r>
            <a:r>
              <a:rPr lang="en-GB" dirty="0" smtClean="0">
                <a:solidFill>
                  <a:srgbClr val="F100C9"/>
                </a:solidFill>
              </a:rPr>
              <a:t>8 </a:t>
            </a:r>
            <a:r>
              <a:rPr lang="en-GB" dirty="0" err="1" smtClean="0">
                <a:solidFill>
                  <a:srgbClr val="F100C9"/>
                </a:solidFill>
              </a:rPr>
              <a:t>TeV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F100C9"/>
                </a:solidFill>
              </a:rPr>
              <a:t>7 </a:t>
            </a:r>
            <a:r>
              <a:rPr lang="en-GB" dirty="0" err="1" smtClean="0">
                <a:solidFill>
                  <a:srgbClr val="F100C9"/>
                </a:solidFill>
              </a:rPr>
              <a:t>TeV</a:t>
            </a:r>
            <a:r>
              <a:rPr lang="en-GB" dirty="0" smtClean="0">
                <a:solidFill>
                  <a:srgbClr val="F100C9"/>
                </a:solidFill>
              </a:rPr>
              <a:t> </a:t>
            </a:r>
            <a:r>
              <a:rPr lang="en-GB" dirty="0" smtClean="0"/>
              <a:t>in 2011</a:t>
            </a:r>
          </a:p>
          <a:p>
            <a:pPr lvl="1"/>
            <a:r>
              <a:rPr lang="en-GB" dirty="0" smtClean="0"/>
              <a:t>Design luminosity </a:t>
            </a:r>
            <a:r>
              <a:rPr lang="en-GB" dirty="0" smtClean="0">
                <a:solidFill>
                  <a:srgbClr val="F100C9"/>
                </a:solidFill>
              </a:rPr>
              <a:t>10</a:t>
            </a:r>
            <a:r>
              <a:rPr lang="en-GB" baseline="30000" dirty="0" smtClean="0">
                <a:solidFill>
                  <a:srgbClr val="F100C9"/>
                </a:solidFill>
              </a:rPr>
              <a:t>34</a:t>
            </a:r>
            <a:r>
              <a:rPr lang="en-GB" dirty="0" smtClean="0">
                <a:solidFill>
                  <a:srgbClr val="F100C9"/>
                </a:solidFill>
              </a:rPr>
              <a:t> cm</a:t>
            </a:r>
            <a:r>
              <a:rPr lang="en-GB" baseline="30000" dirty="0" smtClean="0">
                <a:solidFill>
                  <a:srgbClr val="F100C9"/>
                </a:solidFill>
              </a:rPr>
              <a:t>-2</a:t>
            </a:r>
            <a:r>
              <a:rPr lang="en-GB" dirty="0" smtClean="0">
                <a:solidFill>
                  <a:srgbClr val="F100C9"/>
                </a:solidFill>
              </a:rPr>
              <a:t>s</a:t>
            </a:r>
            <a:r>
              <a:rPr lang="en-GB" baseline="30000" dirty="0" smtClean="0">
                <a:solidFill>
                  <a:srgbClr val="F100C9"/>
                </a:solidFill>
              </a:rPr>
              <a:t>-1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F100C9"/>
                </a:solidFill>
              </a:rPr>
              <a:t>7.7x10</a:t>
            </a:r>
            <a:r>
              <a:rPr lang="en-GB" baseline="30000" dirty="0" smtClean="0">
                <a:solidFill>
                  <a:srgbClr val="F100C9"/>
                </a:solidFill>
              </a:rPr>
              <a:t>33</a:t>
            </a:r>
            <a:r>
              <a:rPr lang="en-GB" baseline="30000" dirty="0" smtClean="0"/>
              <a:t> </a:t>
            </a:r>
            <a:r>
              <a:rPr lang="en-GB" dirty="0" smtClean="0"/>
              <a:t>achieved so far</a:t>
            </a:r>
          </a:p>
          <a:p>
            <a:r>
              <a:rPr lang="en-GB" dirty="0" smtClean="0"/>
              <a:t>Why 7-8 (2x4) </a:t>
            </a:r>
            <a:r>
              <a:rPr lang="en-GB" dirty="0" err="1" smtClean="0"/>
              <a:t>TeV</a:t>
            </a:r>
            <a:r>
              <a:rPr lang="en-GB" dirty="0" smtClean="0"/>
              <a:t> ?</a:t>
            </a:r>
          </a:p>
          <a:p>
            <a:pPr lvl="1"/>
            <a:r>
              <a:rPr lang="en-GB" dirty="0" smtClean="0"/>
              <a:t>LHC in 27 km LEP tunnel (recycling)</a:t>
            </a:r>
          </a:p>
          <a:p>
            <a:pPr lvl="1"/>
            <a:r>
              <a:rPr lang="en-GB" dirty="0" smtClean="0"/>
              <a:t>Energy at </a:t>
            </a:r>
            <a:r>
              <a:rPr lang="en-GB" i="1" dirty="0" err="1" smtClean="0"/>
              <a:t>r</a:t>
            </a:r>
            <a:r>
              <a:rPr lang="en-GB" i="1" baseline="-25000" dirty="0" err="1" smtClean="0"/>
              <a:t>LEP</a:t>
            </a:r>
            <a:r>
              <a:rPr lang="en-GB" i="1" dirty="0" smtClean="0"/>
              <a:t> </a:t>
            </a:r>
            <a:r>
              <a:rPr lang="en-GB" dirty="0" smtClean="0"/>
              <a:t>limited by superconducting magnets</a:t>
            </a:r>
          </a:p>
          <a:p>
            <a:pPr lvl="2"/>
            <a:r>
              <a:rPr lang="en-GB" i="1" dirty="0" err="1" smtClean="0"/>
              <a:t>B</a:t>
            </a:r>
            <a:r>
              <a:rPr lang="en-GB" i="1" baseline="-25000" dirty="0" err="1" smtClean="0"/>
              <a:t>max</a:t>
            </a:r>
            <a:r>
              <a:rPr lang="en-GB" dirty="0" smtClean="0"/>
              <a:t> = 8.3 T → </a:t>
            </a:r>
            <a:r>
              <a:rPr lang="en-GB" i="1" dirty="0" err="1" smtClean="0"/>
              <a:t>E</a:t>
            </a:r>
            <a:r>
              <a:rPr lang="en-GB" i="1" baseline="-25000" dirty="0" err="1" smtClean="0"/>
              <a:t>max</a:t>
            </a:r>
            <a:r>
              <a:rPr lang="en-GB" dirty="0" smtClean="0"/>
              <a:t> = 7 </a:t>
            </a:r>
            <a:r>
              <a:rPr lang="en-GB" dirty="0" err="1" smtClean="0"/>
              <a:t>TeV</a:t>
            </a:r>
            <a:endParaRPr lang="en-GB" dirty="0" smtClean="0"/>
          </a:p>
          <a:p>
            <a:pPr lvl="1"/>
            <a:r>
              <a:rPr lang="en-GB" dirty="0" smtClean="0"/>
              <a:t>Following major incident in Sep’08 damaging ~50 magnets</a:t>
            </a:r>
          </a:p>
          <a:p>
            <a:pPr lvl="2"/>
            <a:r>
              <a:rPr lang="en-GB" dirty="0" smtClean="0"/>
              <a:t>3.5, then 4 </a:t>
            </a:r>
            <a:r>
              <a:rPr lang="en-GB" dirty="0" err="1" smtClean="0"/>
              <a:t>TeV</a:t>
            </a:r>
            <a:r>
              <a:rPr lang="en-GB" dirty="0" smtClean="0"/>
              <a:t> considered safe</a:t>
            </a:r>
          </a:p>
          <a:p>
            <a:r>
              <a:rPr lang="en-GB" dirty="0" smtClean="0"/>
              <a:t>Consolidation to design values during 2013(&amp;14) break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2025" y="1447800"/>
            <a:ext cx="4371975" cy="2400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886200"/>
            <a:ext cx="3200400" cy="2349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Performance in 2011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3610744" cy="5040560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The yearly plan at the Chamonix meeting (Jan’11) was &gt;</a:t>
            </a:r>
            <a:r>
              <a:rPr lang="en-GB" dirty="0" smtClean="0">
                <a:solidFill>
                  <a:srgbClr val="F100C9"/>
                </a:solidFill>
              </a:rPr>
              <a:t>1 fb</a:t>
            </a:r>
            <a:r>
              <a:rPr lang="en-GB" baseline="30000" dirty="0" smtClean="0">
                <a:solidFill>
                  <a:srgbClr val="F100C9"/>
                </a:solidFill>
              </a:rPr>
              <a:t>-1</a:t>
            </a:r>
            <a:r>
              <a:rPr lang="en-GB" dirty="0" smtClean="0">
                <a:solidFill>
                  <a:srgbClr val="F100C9"/>
                </a:solidFill>
              </a:rPr>
              <a:t> </a:t>
            </a:r>
            <a:r>
              <a:rPr lang="en-GB" dirty="0" smtClean="0"/>
              <a:t>per experiment</a:t>
            </a:r>
          </a:p>
          <a:p>
            <a:pPr>
              <a:buClr>
                <a:schemeClr val="tx2"/>
              </a:buClr>
            </a:pPr>
            <a:r>
              <a:rPr lang="en-GB" dirty="0" smtClean="0">
                <a:solidFill>
                  <a:srgbClr val="F100C9"/>
                </a:solidFill>
              </a:rPr>
              <a:t>50 ns </a:t>
            </a:r>
            <a:r>
              <a:rPr lang="en-GB" dirty="0" smtClean="0"/>
              <a:t>bunch spacing</a:t>
            </a:r>
          </a:p>
          <a:p>
            <a:r>
              <a:rPr lang="en-GB" dirty="0" smtClean="0"/>
              <a:t>Due to increased peak luminosity up to </a:t>
            </a:r>
            <a:r>
              <a:rPr lang="en-GB" dirty="0" smtClean="0">
                <a:solidFill>
                  <a:srgbClr val="F100C9"/>
                </a:solidFill>
              </a:rPr>
              <a:t>3.6x10</a:t>
            </a:r>
            <a:r>
              <a:rPr lang="en-GB" baseline="30000" dirty="0" smtClean="0">
                <a:solidFill>
                  <a:srgbClr val="F100C9"/>
                </a:solidFill>
              </a:rPr>
              <a:t>33</a:t>
            </a:r>
            <a:r>
              <a:rPr lang="en-GB" dirty="0" smtClean="0">
                <a:solidFill>
                  <a:srgbClr val="F100C9"/>
                </a:solidFill>
              </a:rPr>
              <a:t> cm</a:t>
            </a:r>
            <a:r>
              <a:rPr lang="en-GB" baseline="30000" dirty="0" smtClean="0">
                <a:solidFill>
                  <a:srgbClr val="F100C9"/>
                </a:solidFill>
              </a:rPr>
              <a:t>-2</a:t>
            </a:r>
            <a:r>
              <a:rPr lang="en-GB" dirty="0" smtClean="0">
                <a:solidFill>
                  <a:srgbClr val="F100C9"/>
                </a:solidFill>
              </a:rPr>
              <a:t>s</a:t>
            </a:r>
            <a:r>
              <a:rPr lang="en-GB" baseline="30000" dirty="0" smtClean="0">
                <a:solidFill>
                  <a:srgbClr val="F100C9"/>
                </a:solidFill>
              </a:rPr>
              <a:t>-1</a:t>
            </a:r>
            <a:r>
              <a:rPr lang="en-GB" dirty="0" smtClean="0">
                <a:solidFill>
                  <a:srgbClr val="F100C9"/>
                </a:solidFill>
              </a:rPr>
              <a:t> </a:t>
            </a:r>
            <a:r>
              <a:rPr lang="en-GB" dirty="0" smtClean="0"/>
              <a:t>the final integrated luminosity surpassed </a:t>
            </a:r>
            <a:r>
              <a:rPr lang="en-GB" dirty="0" smtClean="0">
                <a:solidFill>
                  <a:srgbClr val="F100C9"/>
                </a:solidFill>
              </a:rPr>
              <a:t>5 fb</a:t>
            </a:r>
            <a:r>
              <a:rPr lang="en-GB" baseline="30000" dirty="0" smtClean="0">
                <a:solidFill>
                  <a:srgbClr val="F100C9"/>
                </a:solidFill>
              </a:rPr>
              <a:t>-1</a:t>
            </a:r>
            <a:r>
              <a:rPr lang="en-GB" dirty="0" smtClean="0">
                <a:solidFill>
                  <a:srgbClr val="4BACC6"/>
                </a:solidFill>
              </a:rPr>
              <a:t> </a:t>
            </a:r>
            <a:r>
              <a:rPr lang="en-GB" dirty="0" smtClean="0"/>
              <a:t>by end of 2011</a:t>
            </a:r>
          </a:p>
          <a:p>
            <a:r>
              <a:rPr lang="en-GB" dirty="0"/>
              <a:t>H</a:t>
            </a:r>
            <a:r>
              <a:rPr lang="en-GB" dirty="0" smtClean="0"/>
              <a:t>alf of the luminosity         (~ </a:t>
            </a:r>
            <a:r>
              <a:rPr lang="en-GB" dirty="0" smtClean="0">
                <a:solidFill>
                  <a:srgbClr val="F100C9"/>
                </a:solidFill>
              </a:rPr>
              <a:t>2.5 fb</a:t>
            </a:r>
            <a:r>
              <a:rPr lang="en-GB" baseline="30000" dirty="0" smtClean="0">
                <a:solidFill>
                  <a:srgbClr val="F100C9"/>
                </a:solidFill>
              </a:rPr>
              <a:t>-1</a:t>
            </a:r>
            <a:r>
              <a:rPr lang="en-GB" dirty="0" smtClean="0"/>
              <a:t>) was delivered in the final month of running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 descr="sumLumiByDay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55976" y="1268760"/>
            <a:ext cx="4355976" cy="3130172"/>
          </a:xfrm>
          <a:prstGeom prst="rect">
            <a:avLst/>
          </a:prstGeom>
        </p:spPr>
      </p:pic>
      <p:pic>
        <p:nvPicPr>
          <p:cNvPr id="12" name="Picture 5" descr="applause.gif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23928" y="4797152"/>
            <a:ext cx="1326615" cy="1388669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000000"/>
            </a:solidFill>
            <a:round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96136" y="4365104"/>
            <a:ext cx="2863910" cy="205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/>
        </p:nvCxnSpPr>
        <p:spPr>
          <a:xfrm>
            <a:off x="6228000" y="5781600"/>
            <a:ext cx="20162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08304" y="5445224"/>
            <a:ext cx="101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10</a:t>
            </a:r>
            <a:r>
              <a:rPr lang="en-GB" sz="1400" b="1" baseline="30000" dirty="0" smtClean="0">
                <a:solidFill>
                  <a:srgbClr val="FF0000"/>
                </a:solidFill>
              </a:rPr>
              <a:t>33</a:t>
            </a:r>
            <a:r>
              <a:rPr lang="en-GB" sz="1400" b="1" dirty="0" smtClean="0">
                <a:solidFill>
                  <a:srgbClr val="FF0000"/>
                </a:solidFill>
              </a:rPr>
              <a:t> cm</a:t>
            </a:r>
            <a:r>
              <a:rPr lang="en-GB" sz="1400" b="1" baseline="30000" dirty="0" smtClean="0">
                <a:solidFill>
                  <a:srgbClr val="FF0000"/>
                </a:solidFill>
              </a:rPr>
              <a:t>-2</a:t>
            </a:r>
            <a:r>
              <a:rPr lang="en-GB" sz="1400" b="1" dirty="0" smtClean="0">
                <a:solidFill>
                  <a:srgbClr val="FF0000"/>
                </a:solidFill>
              </a:rPr>
              <a:t>s</a:t>
            </a:r>
            <a:r>
              <a:rPr lang="en-GB" sz="1400" b="1" baseline="30000" dirty="0" smtClean="0">
                <a:solidFill>
                  <a:srgbClr val="FF0000"/>
                </a:solidFill>
              </a:rPr>
              <a:t>-1</a:t>
            </a:r>
            <a:endParaRPr lang="sl-SI" sz="1400" b="1" baseline="3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37045" y="3284984"/>
            <a:ext cx="4406956" cy="3166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Performance in 2012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6971" y="1268760"/>
            <a:ext cx="4310940" cy="5040560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The yearly plan was </a:t>
            </a:r>
          </a:p>
          <a:p>
            <a:pPr lvl="1"/>
            <a:r>
              <a:rPr lang="en-GB" dirty="0" smtClean="0"/>
              <a:t>&gt;</a:t>
            </a:r>
            <a:r>
              <a:rPr lang="en-GB" dirty="0" smtClean="0">
                <a:solidFill>
                  <a:srgbClr val="F100C9"/>
                </a:solidFill>
              </a:rPr>
              <a:t>5 fb</a:t>
            </a:r>
            <a:r>
              <a:rPr lang="en-GB" baseline="30000" dirty="0" smtClean="0">
                <a:solidFill>
                  <a:srgbClr val="F100C9"/>
                </a:solidFill>
              </a:rPr>
              <a:t>-1</a:t>
            </a:r>
            <a:r>
              <a:rPr lang="en-GB" dirty="0" smtClean="0">
                <a:solidFill>
                  <a:srgbClr val="F100C9"/>
                </a:solidFill>
              </a:rPr>
              <a:t> </a:t>
            </a:r>
            <a:r>
              <a:rPr lang="en-GB" dirty="0" smtClean="0"/>
              <a:t>by end June</a:t>
            </a:r>
          </a:p>
          <a:p>
            <a:pPr lvl="1"/>
            <a:r>
              <a:rPr lang="en-US" dirty="0" smtClean="0"/>
              <a:t>~</a:t>
            </a:r>
            <a:r>
              <a:rPr lang="en-US" dirty="0" smtClean="0">
                <a:solidFill>
                  <a:srgbClr val="F100C9"/>
                </a:solidFill>
              </a:rPr>
              <a:t>15 </a:t>
            </a:r>
            <a:r>
              <a:rPr lang="en-GB" dirty="0" smtClean="0">
                <a:solidFill>
                  <a:srgbClr val="F100C9"/>
                </a:solidFill>
              </a:rPr>
              <a:t>fb</a:t>
            </a:r>
            <a:r>
              <a:rPr lang="en-GB" baseline="30000" dirty="0" smtClean="0">
                <a:solidFill>
                  <a:srgbClr val="F100C9"/>
                </a:solidFill>
              </a:rPr>
              <a:t>-1</a:t>
            </a:r>
            <a:r>
              <a:rPr lang="en-GB" dirty="0" smtClean="0">
                <a:solidFill>
                  <a:srgbClr val="F100C9"/>
                </a:solidFill>
              </a:rPr>
              <a:t> </a:t>
            </a:r>
            <a:r>
              <a:rPr lang="en-GB" dirty="0" smtClean="0"/>
              <a:t>by end of 2012</a:t>
            </a:r>
          </a:p>
          <a:p>
            <a:pPr lvl="1">
              <a:buNone/>
            </a:pPr>
            <a:r>
              <a:rPr lang="en-GB" dirty="0" smtClean="0"/>
              <a:t>per experiment</a:t>
            </a:r>
          </a:p>
          <a:p>
            <a:r>
              <a:rPr lang="en-GB" dirty="0" smtClean="0"/>
              <a:t>Peak luminosity increased up to </a:t>
            </a:r>
            <a:r>
              <a:rPr lang="en-GB" dirty="0" smtClean="0">
                <a:solidFill>
                  <a:srgbClr val="F100C9"/>
                </a:solidFill>
              </a:rPr>
              <a:t>7.73x10</a:t>
            </a:r>
            <a:r>
              <a:rPr lang="en-GB" baseline="30000" dirty="0" smtClean="0">
                <a:solidFill>
                  <a:srgbClr val="F100C9"/>
                </a:solidFill>
              </a:rPr>
              <a:t>33</a:t>
            </a:r>
            <a:r>
              <a:rPr lang="en-GB" dirty="0" smtClean="0">
                <a:solidFill>
                  <a:srgbClr val="F100C9"/>
                </a:solidFill>
              </a:rPr>
              <a:t> cm</a:t>
            </a:r>
            <a:r>
              <a:rPr lang="en-GB" baseline="30000" dirty="0" smtClean="0">
                <a:solidFill>
                  <a:srgbClr val="F100C9"/>
                </a:solidFill>
              </a:rPr>
              <a:t>-2</a:t>
            </a:r>
            <a:r>
              <a:rPr lang="en-GB" dirty="0" smtClean="0">
                <a:solidFill>
                  <a:srgbClr val="F100C9"/>
                </a:solidFill>
              </a:rPr>
              <a:t>s</a:t>
            </a:r>
            <a:r>
              <a:rPr lang="en-GB" baseline="30000" dirty="0" smtClean="0">
                <a:solidFill>
                  <a:srgbClr val="F100C9"/>
                </a:solidFill>
              </a:rPr>
              <a:t>-1</a:t>
            </a:r>
            <a:r>
              <a:rPr lang="en-GB" dirty="0" smtClean="0">
                <a:solidFill>
                  <a:srgbClr val="F100C9"/>
                </a:solidFill>
              </a:rPr>
              <a:t> </a:t>
            </a:r>
          </a:p>
          <a:p>
            <a:r>
              <a:rPr lang="en-GB" dirty="0" smtClean="0"/>
              <a:t>~</a:t>
            </a:r>
            <a:r>
              <a:rPr lang="en-GB" dirty="0" smtClean="0">
                <a:solidFill>
                  <a:srgbClr val="F100C9"/>
                </a:solidFill>
              </a:rPr>
              <a:t>6 fb</a:t>
            </a:r>
            <a:r>
              <a:rPr lang="en-GB" baseline="30000" dirty="0" smtClean="0">
                <a:solidFill>
                  <a:srgbClr val="F100C9"/>
                </a:solidFill>
              </a:rPr>
              <a:t>-1</a:t>
            </a:r>
            <a:r>
              <a:rPr lang="en-GB" dirty="0" smtClean="0">
                <a:solidFill>
                  <a:srgbClr val="F100C9"/>
                </a:solidFill>
              </a:rPr>
              <a:t> </a:t>
            </a:r>
            <a:r>
              <a:rPr lang="en-GB" dirty="0" smtClean="0"/>
              <a:t>by end of June</a:t>
            </a:r>
          </a:p>
          <a:p>
            <a:pPr lvl="1"/>
            <a:r>
              <a:rPr lang="en-GB" dirty="0" smtClean="0"/>
              <a:t>~1.5 fb</a:t>
            </a:r>
            <a:r>
              <a:rPr lang="en-GB" baseline="30000" dirty="0" smtClean="0"/>
              <a:t>-1</a:t>
            </a:r>
            <a:r>
              <a:rPr lang="en-GB" dirty="0" smtClean="0"/>
              <a:t> delivered in the final week – still the record</a:t>
            </a:r>
          </a:p>
          <a:p>
            <a:pPr>
              <a:buClr>
                <a:schemeClr val="tx2"/>
              </a:buClr>
              <a:buFont typeface="Arial"/>
              <a:buChar char="•"/>
            </a:pPr>
            <a:r>
              <a:rPr lang="en-GB" dirty="0" smtClean="0">
                <a:solidFill>
                  <a:srgbClr val="F100C9"/>
                </a:solidFill>
              </a:rPr>
              <a:t>23.3 fb</a:t>
            </a:r>
            <a:r>
              <a:rPr lang="en-GB" baseline="30000" dirty="0" smtClean="0">
                <a:solidFill>
                  <a:srgbClr val="F100C9"/>
                </a:solidFill>
              </a:rPr>
              <a:t>-1 </a:t>
            </a:r>
            <a:r>
              <a:rPr lang="en-GB" dirty="0" smtClean="0"/>
              <a:t>total delivered</a:t>
            </a:r>
          </a:p>
          <a:p>
            <a:pPr lvl="1">
              <a:buClr>
                <a:schemeClr val="accent1"/>
              </a:buClr>
            </a:pPr>
            <a:r>
              <a:rPr lang="en-GB" dirty="0" smtClean="0">
                <a:solidFill>
                  <a:srgbClr val="F100C9"/>
                </a:solidFill>
              </a:rPr>
              <a:t>21.7 </a:t>
            </a:r>
            <a:r>
              <a:rPr lang="en-GB" dirty="0">
                <a:solidFill>
                  <a:srgbClr val="F100C9"/>
                </a:solidFill>
              </a:rPr>
              <a:t>fb</a:t>
            </a:r>
            <a:r>
              <a:rPr lang="en-GB" baseline="30000" dirty="0">
                <a:solidFill>
                  <a:srgbClr val="F100C9"/>
                </a:solidFill>
              </a:rPr>
              <a:t>-1 </a:t>
            </a:r>
            <a:r>
              <a:rPr lang="en-GB" dirty="0" smtClean="0"/>
              <a:t>recorded by ATLAS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6630" name="Picture 6" descr="http://www.hellasmultimedia.com/webimages/anim-htm/images/applause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39952" y="1268760"/>
            <a:ext cx="1364003" cy="14281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7308304" y="3933056"/>
            <a:ext cx="627603" cy="522640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none" rtlCol="0">
            <a:normAutofit fontScale="77500" lnSpcReduction="20000"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12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/2012: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3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 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@8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84368" y="4941168"/>
            <a:ext cx="627603" cy="52264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normAutofit fontScale="77500" lnSpcReduction="20000"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2011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5.6 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@7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244408" y="5661248"/>
            <a:ext cx="627603" cy="52264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none" rtlCol="0">
            <a:normAutofit fontScale="77500" lnSpcReduction="20000"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2010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0.05 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@7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60232" y="1412776"/>
            <a:ext cx="2483767" cy="1784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Performance in 2013/14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5616624" cy="504056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Heavy ion run until Feb 16 8:25</a:t>
            </a:r>
          </a:p>
          <a:p>
            <a:r>
              <a:rPr lang="en-US" dirty="0" smtClean="0"/>
              <a:t>End of LHC Run 1</a:t>
            </a:r>
          </a:p>
          <a:p>
            <a:r>
              <a:rPr lang="en-US" dirty="0" smtClean="0"/>
              <a:t>Entering consolidation shutdown for ~2 years</a:t>
            </a:r>
          </a:p>
          <a:p>
            <a:pPr lvl="1"/>
            <a:r>
              <a:rPr lang="en-US" dirty="0" smtClean="0"/>
              <a:t>Change inter-magnet splices to allow running at </a:t>
            </a:r>
            <a:r>
              <a:rPr lang="en-US" dirty="0" smtClean="0">
                <a:solidFill>
                  <a:srgbClr val="F100C9"/>
                </a:solidFill>
              </a:rPr>
              <a:t>13-14 </a:t>
            </a:r>
            <a:r>
              <a:rPr lang="en-US" dirty="0" err="1" smtClean="0">
                <a:solidFill>
                  <a:srgbClr val="F100C9"/>
                </a:solidFill>
              </a:rPr>
              <a:t>TeV</a:t>
            </a:r>
            <a:endParaRPr lang="en-US" dirty="0" smtClean="0">
              <a:solidFill>
                <a:srgbClr val="F100C9"/>
              </a:solidFill>
            </a:endParaRPr>
          </a:p>
          <a:p>
            <a:pPr lvl="1"/>
            <a:r>
              <a:rPr lang="en-US" dirty="0" smtClean="0"/>
              <a:t>Upgrade collimation system</a:t>
            </a:r>
          </a:p>
          <a:p>
            <a:r>
              <a:rPr lang="en-US" dirty="0" smtClean="0"/>
              <a:t>Achieve design luminosity of </a:t>
            </a:r>
            <a:r>
              <a:rPr lang="en-US" dirty="0" smtClean="0">
                <a:solidFill>
                  <a:srgbClr val="F100C9"/>
                </a:solidFill>
              </a:rPr>
              <a:t>10</a:t>
            </a:r>
            <a:r>
              <a:rPr lang="en-US" baseline="30000" dirty="0" smtClean="0">
                <a:solidFill>
                  <a:srgbClr val="F100C9"/>
                </a:solidFill>
              </a:rPr>
              <a:t>34</a:t>
            </a:r>
            <a:r>
              <a:rPr lang="en-US" dirty="0" smtClean="0">
                <a:solidFill>
                  <a:srgbClr val="F100C9"/>
                </a:solidFill>
              </a:rPr>
              <a:t> cm</a:t>
            </a:r>
            <a:r>
              <a:rPr lang="en-US" baseline="30000" dirty="0" smtClean="0">
                <a:solidFill>
                  <a:srgbClr val="F100C9"/>
                </a:solidFill>
              </a:rPr>
              <a:t>-2</a:t>
            </a:r>
            <a:r>
              <a:rPr lang="en-US" dirty="0" smtClean="0">
                <a:solidFill>
                  <a:srgbClr val="F100C9"/>
                </a:solidFill>
              </a:rPr>
              <a:t>s</a:t>
            </a:r>
            <a:r>
              <a:rPr lang="en-US" baseline="30000" dirty="0" smtClean="0">
                <a:solidFill>
                  <a:srgbClr val="F100C9"/>
                </a:solidFill>
              </a:rPr>
              <a:t>-1</a:t>
            </a:r>
            <a:r>
              <a:rPr lang="en-US" dirty="0" smtClean="0">
                <a:solidFill>
                  <a:srgbClr val="F100C9"/>
                </a:solidFill>
              </a:rPr>
              <a:t> </a:t>
            </a:r>
          </a:p>
          <a:p>
            <a:pPr>
              <a:buClr>
                <a:schemeClr val="tx2"/>
              </a:buClr>
            </a:pPr>
            <a:r>
              <a:rPr lang="en-US" dirty="0" smtClean="0">
                <a:solidFill>
                  <a:srgbClr val="F100C9"/>
                </a:solidFill>
              </a:rPr>
              <a:t>25 ns </a:t>
            </a:r>
            <a:r>
              <a:rPr lang="en-US" dirty="0" smtClean="0"/>
              <a:t>bunch spacing</a:t>
            </a:r>
          </a:p>
          <a:p>
            <a:r>
              <a:rPr lang="en-US" dirty="0" smtClean="0"/>
              <a:t>Accumulate </a:t>
            </a:r>
            <a:r>
              <a:rPr lang="en-US" dirty="0" smtClean="0">
                <a:solidFill>
                  <a:srgbClr val="F100C9"/>
                </a:solidFill>
              </a:rPr>
              <a:t>50-100 fb</a:t>
            </a:r>
            <a:r>
              <a:rPr lang="en-US" baseline="30000" dirty="0" smtClean="0">
                <a:solidFill>
                  <a:srgbClr val="F100C9"/>
                </a:solidFill>
              </a:rPr>
              <a:t>-1</a:t>
            </a:r>
            <a:r>
              <a:rPr lang="en-US" dirty="0" smtClean="0">
                <a:solidFill>
                  <a:srgbClr val="F100C9"/>
                </a:solidFill>
              </a:rPr>
              <a:t> </a:t>
            </a:r>
            <a:r>
              <a:rPr lang="en-US" dirty="0" smtClean="0"/>
              <a:t>in 2015-18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16149" y="1916832"/>
            <a:ext cx="3227851" cy="2420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274876" y="4581128"/>
            <a:ext cx="3883022" cy="1800199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6444208" y="4077072"/>
            <a:ext cx="484632" cy="504056"/>
          </a:xfrm>
          <a:prstGeom prst="downArrow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06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ATLAS Detector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Venice, March 7, 2013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The Higgs Hunt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273083" cy="531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155496"/>
            <a:ext cx="5760640" cy="370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33120</TotalTime>
  <Words>3681</Words>
  <Application>Microsoft Office PowerPoint</Application>
  <PresentationFormat>On-screen Show (4:3)</PresentationFormat>
  <Paragraphs>568</Paragraphs>
  <Slides>41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The Higgs Hunt with ATLAS at LHC </vt:lpstr>
      <vt:lpstr>       Prelude</vt:lpstr>
      <vt:lpstr>Acknowledgements</vt:lpstr>
      <vt:lpstr>Higgs Discovery</vt:lpstr>
      <vt:lpstr>Large Hadron Collider </vt:lpstr>
      <vt:lpstr>LHC Performance in 2011</vt:lpstr>
      <vt:lpstr>LHC Performance in 2012</vt:lpstr>
      <vt:lpstr>LHC Performance in 2013/14</vt:lpstr>
      <vt:lpstr>ATLAS Detector</vt:lpstr>
      <vt:lpstr>The Real Thing</vt:lpstr>
      <vt:lpstr>ATLAS Collaboration</vt:lpstr>
      <vt:lpstr>Higgs Production @ LHC</vt:lpstr>
      <vt:lpstr>Higgs Decays </vt:lpstr>
      <vt:lpstr>Higgs Detection @ LHC</vt:lpstr>
      <vt:lpstr>Additional Burden – Pile-Up</vt:lpstr>
      <vt:lpstr>Signal in Presence of Background</vt:lpstr>
      <vt:lpstr>Sample Selection</vt:lpstr>
      <vt:lpstr>H  WW(*)  lνlν</vt:lpstr>
      <vt:lpstr>H  WW(*) 2012 Sample</vt:lpstr>
      <vt:lpstr>Background Fluctuations</vt:lpstr>
      <vt:lpstr>H  WW(*) Results</vt:lpstr>
      <vt:lpstr>H→γγ</vt:lpstr>
      <vt:lpstr>H→γγ Invariant Mass – γγ Angle</vt:lpstr>
      <vt:lpstr>H→γγ Final Sample</vt:lpstr>
      <vt:lpstr>H→γγ Results</vt:lpstr>
      <vt:lpstr>H→ZZ(*) → 4l</vt:lpstr>
      <vt:lpstr>H→ZZ(*) → 4l Performance</vt:lpstr>
      <vt:lpstr>H→ZZ(*) → 4l Final Sample</vt:lpstr>
      <vt:lpstr>2e2μ Event with m2e2μ = 123.9 GeV</vt:lpstr>
      <vt:lpstr>H→ZZ(*) → 4l Results</vt:lpstr>
      <vt:lpstr>Wrapping it up – Combined Results</vt:lpstr>
      <vt:lpstr>A Bit of History</vt:lpstr>
      <vt:lpstr>Entering Precision Higgs Physics</vt:lpstr>
      <vt:lpstr>Mass Measurement</vt:lpstr>
      <vt:lpstr>Signal Strength</vt:lpstr>
      <vt:lpstr>Production Mechanism</vt:lpstr>
      <vt:lpstr>Spin</vt:lpstr>
      <vt:lpstr>The New Boson – What is it ?</vt:lpstr>
      <vt:lpstr>Summary</vt:lpstr>
      <vt:lpstr>Backup</vt:lpstr>
      <vt:lpstr>H→γγ Backgrounds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study of anomalous charge collection efficiency in heavily irradiated silicon strip detectors</dc:title>
  <dc:creator>mm</dc:creator>
  <cp:lastModifiedBy>Cindro</cp:lastModifiedBy>
  <cp:revision>521</cp:revision>
  <dcterms:created xsi:type="dcterms:W3CDTF">2009-08-25T12:43:27Z</dcterms:created>
  <dcterms:modified xsi:type="dcterms:W3CDTF">2013-03-12T07:45:01Z</dcterms:modified>
</cp:coreProperties>
</file>