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33"/>
  </p:notesMasterIdLst>
  <p:sldIdLst>
    <p:sldId id="256" r:id="rId2"/>
    <p:sldId id="260" r:id="rId3"/>
    <p:sldId id="261" r:id="rId4"/>
    <p:sldId id="284" r:id="rId5"/>
    <p:sldId id="262" r:id="rId6"/>
    <p:sldId id="264" r:id="rId7"/>
    <p:sldId id="265" r:id="rId8"/>
    <p:sldId id="268" r:id="rId9"/>
    <p:sldId id="269" r:id="rId10"/>
    <p:sldId id="270" r:id="rId11"/>
    <p:sldId id="271" r:id="rId12"/>
    <p:sldId id="293" r:id="rId13"/>
    <p:sldId id="272" r:id="rId14"/>
    <p:sldId id="273" r:id="rId15"/>
    <p:sldId id="274" r:id="rId16"/>
    <p:sldId id="275" r:id="rId17"/>
    <p:sldId id="276" r:id="rId18"/>
    <p:sldId id="292" r:id="rId19"/>
    <p:sldId id="285" r:id="rId20"/>
    <p:sldId id="278" r:id="rId21"/>
    <p:sldId id="277" r:id="rId22"/>
    <p:sldId id="279" r:id="rId23"/>
    <p:sldId id="280" r:id="rId24"/>
    <p:sldId id="281" r:id="rId25"/>
    <p:sldId id="290" r:id="rId26"/>
    <p:sldId id="288" r:id="rId27"/>
    <p:sldId id="289" r:id="rId28"/>
    <p:sldId id="291" r:id="rId29"/>
    <p:sldId id="283" r:id="rId30"/>
    <p:sldId id="266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D0F5-733D-41C5-8CE9-D0D4AE271F0F}" type="datetimeFigureOut">
              <a:rPr lang="it-IT" smtClean="0"/>
              <a:pPr/>
              <a:t>18/03/2019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9FD7B-94B6-489A-A09E-ECEE622A5FE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3E87D5-BA6B-45EA-8AFA-7CD7F547C08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NEVTRONSKA DIAGNOSTIKA V FUZIJSKIH TOKAMAKIH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Mentor:  doc. dr. Luka Snoj</a:t>
            </a:r>
            <a:endParaRPr lang="sl-SI" dirty="0">
              <a:latin typeface="+mj-lt"/>
            </a:endParaRPr>
          </a:p>
          <a:p>
            <a:r>
              <a:rPr lang="sl-SI" dirty="0" smtClean="0">
                <a:latin typeface="+mj-lt"/>
              </a:rPr>
              <a:t>Somentor:  Žiga Štancar, mag. jedr. teh.</a:t>
            </a:r>
            <a:r>
              <a:rPr lang="sl-SI" dirty="0" smtClean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magine 4" descr="_1573450_jet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41" y="2643868"/>
            <a:ext cx="2802213" cy="3848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Transformator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Primarno  navitje je sredinska navpična tuljava</a:t>
            </a:r>
          </a:p>
          <a:p>
            <a:r>
              <a:rPr lang="sl-SI" dirty="0" smtClean="0">
                <a:latin typeface="+mj-lt"/>
              </a:rPr>
              <a:t>Sekundarno navitje sestavlja osem krakov</a:t>
            </a:r>
          </a:p>
          <a:p>
            <a:r>
              <a:rPr lang="sl-SI" dirty="0" smtClean="0">
                <a:latin typeface="+mj-lt"/>
              </a:rPr>
              <a:t>Generira tok, ki teče skozi plazmo</a:t>
            </a:r>
          </a:p>
          <a:p>
            <a:r>
              <a:rPr lang="sl-SI" dirty="0" smtClean="0">
                <a:latin typeface="+mj-lt"/>
              </a:rPr>
              <a:t>Ker se transformator prazni eksponencialno, lahko JET deluje samo v pulzih – 1 pulz (60 s) na 20 minut.</a:t>
            </a:r>
            <a:endParaRPr lang="it-IT" dirty="0">
              <a:latin typeface="+mj-lt"/>
            </a:endParaRPr>
          </a:p>
        </p:txBody>
      </p:sp>
      <p:pic>
        <p:nvPicPr>
          <p:cNvPr id="6" name="Segnaposto contenuto 5" descr="transfLimb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5181" y="2080131"/>
            <a:ext cx="4029638" cy="411537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2.4 Segrevanje plazme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sz="3800" dirty="0" smtClean="0">
                <a:latin typeface="+mj-lt"/>
              </a:rPr>
              <a:t>Tok skozi plazmo -&gt; Ohmsko gretje plazme. Upor pa pada s T:</a:t>
            </a:r>
          </a:p>
          <a:p>
            <a:pPr>
              <a:buNone/>
            </a:pPr>
            <a:r>
              <a:rPr lang="sl-SI" sz="3800" dirty="0" smtClean="0">
                <a:latin typeface="+mj-lt"/>
              </a:rPr>
              <a:t>-&gt; Ohmsko gretje plazme lahko izkoriščamo le do T=10^5 K</a:t>
            </a:r>
          </a:p>
          <a:p>
            <a:pPr>
              <a:buFont typeface="Arial" pitchFamily="34" charset="0"/>
              <a:buChar char="•"/>
            </a:pPr>
            <a:r>
              <a:rPr lang="sl-SI" sz="3800" dirty="0" smtClean="0">
                <a:latin typeface="+mj-lt"/>
              </a:rPr>
              <a:t>Vbrizganje nevtralnih žarkov: NBI (Neutral Beam Injection)</a:t>
            </a:r>
          </a:p>
          <a:p>
            <a:pPr>
              <a:buFont typeface="Arial" pitchFamily="34" charset="0"/>
              <a:buChar char="•"/>
            </a:pPr>
            <a:r>
              <a:rPr lang="sl-SI" sz="3800" dirty="0" smtClean="0">
                <a:latin typeface="+mj-lt"/>
              </a:rPr>
              <a:t>Radiofrekvenčno gretje (ionska ciklotronska frekvenca)</a:t>
            </a:r>
          </a:p>
          <a:p>
            <a:pPr>
              <a:buFont typeface="Arial" pitchFamily="34" charset="0"/>
              <a:buChar char="•"/>
            </a:pPr>
            <a:r>
              <a:rPr lang="sl-SI" sz="3800" dirty="0" smtClean="0">
                <a:latin typeface="+mj-lt"/>
              </a:rPr>
              <a:t>Nenadno stiskanje (poleg višje temperature dosežemo še višjo gostoto)</a:t>
            </a:r>
          </a:p>
          <a:p>
            <a:pPr>
              <a:buNone/>
            </a:pPr>
            <a:r>
              <a:rPr lang="sl-SI" sz="3800" dirty="0" smtClean="0"/>
              <a:t>	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 </a:t>
            </a:r>
            <a:endParaRPr lang="it-IT" dirty="0"/>
          </a:p>
        </p:txBody>
      </p:sp>
      <p:pic>
        <p:nvPicPr>
          <p:cNvPr id="10" name="Segnaposto contenuto 9" descr="NBI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4333" y="2090058"/>
            <a:ext cx="4742357" cy="3318443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8958" y="2142308"/>
            <a:ext cx="1454365" cy="38562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7905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Lawsonov kriterij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Čimvečja fuzijska moč -&gt; optimalen produkt </a:t>
            </a:r>
          </a:p>
          <a:p>
            <a:r>
              <a:rPr lang="sl-SI" dirty="0" smtClean="0">
                <a:latin typeface="+mj-lt"/>
              </a:rPr>
              <a:t>Enačimo moč delcev </a:t>
            </a:r>
            <a:r>
              <a:rPr lang="el-GR" dirty="0" smtClean="0">
                <a:latin typeface="+mj-lt"/>
              </a:rPr>
              <a:t>α</a:t>
            </a:r>
            <a:r>
              <a:rPr lang="sl-SI" dirty="0" smtClean="0">
                <a:latin typeface="+mj-lt"/>
              </a:rPr>
              <a:t> in plazmino izgubo moči -&gt; pogoj za vžig plazme</a:t>
            </a:r>
          </a:p>
          <a:p>
            <a:endParaRPr lang="sl-SI" dirty="0" smtClean="0">
              <a:latin typeface="+mj-lt"/>
            </a:endParaRPr>
          </a:p>
          <a:p>
            <a:endParaRPr lang="sl-SI" dirty="0" smtClean="0">
              <a:latin typeface="+mj-lt"/>
            </a:endParaRPr>
          </a:p>
          <a:p>
            <a:endParaRPr lang="sl-SI" dirty="0" smtClean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 descr="nta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27" y="5999213"/>
            <a:ext cx="4899311" cy="858787"/>
          </a:xfrm>
          <a:prstGeom prst="rect">
            <a:avLst/>
          </a:prstGeom>
        </p:spPr>
      </p:pic>
      <p:pic>
        <p:nvPicPr>
          <p:cNvPr id="14" name="Immagine 13" descr="P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71" y="2815125"/>
            <a:ext cx="2581635" cy="809738"/>
          </a:xfrm>
          <a:prstGeom prst="rect">
            <a:avLst/>
          </a:prstGeom>
        </p:spPr>
      </p:pic>
      <p:pic>
        <p:nvPicPr>
          <p:cNvPr id="15" name="Immagine 14" descr="palf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57" y="2967403"/>
            <a:ext cx="8126346" cy="609685"/>
          </a:xfrm>
          <a:prstGeom prst="rect">
            <a:avLst/>
          </a:prstGeom>
        </p:spPr>
      </p:pic>
      <p:pic>
        <p:nvPicPr>
          <p:cNvPr id="16" name="Immagine 15" descr="tau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92" y="2017637"/>
            <a:ext cx="866896" cy="419159"/>
          </a:xfrm>
          <a:prstGeom prst="rect">
            <a:avLst/>
          </a:prstGeom>
        </p:spPr>
      </p:pic>
      <p:pic>
        <p:nvPicPr>
          <p:cNvPr id="17" name="Immagine 16" descr="enacenj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45" y="3670663"/>
            <a:ext cx="7331480" cy="2076994"/>
          </a:xfrm>
          <a:prstGeom prst="rect">
            <a:avLst/>
          </a:prstGeom>
        </p:spPr>
      </p:pic>
      <p:cxnSp>
        <p:nvCxnSpPr>
          <p:cNvPr id="19" name="Connettore 2 18"/>
          <p:cNvCxnSpPr/>
          <p:nvPr/>
        </p:nvCxnSpPr>
        <p:spPr>
          <a:xfrm>
            <a:off x="3409406" y="3618410"/>
            <a:ext cx="1920240" cy="548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6844937" y="3435531"/>
            <a:ext cx="2338252" cy="679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557554" y="1110342"/>
            <a:ext cx="54080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+mj-lt"/>
              </a:rPr>
              <a:t>D + T → </a:t>
            </a:r>
            <a:r>
              <a:rPr lang="it-IT" sz="2800" dirty="0" err="1" smtClean="0">
                <a:latin typeface="+mj-lt"/>
              </a:rPr>
              <a:t>He</a:t>
            </a:r>
            <a:r>
              <a:rPr lang="sl-SI" sz="2800" dirty="0" smtClean="0">
                <a:latin typeface="+mj-lt"/>
              </a:rPr>
              <a:t>(3.5MeV)</a:t>
            </a:r>
            <a:r>
              <a:rPr lang="it-IT" sz="2800" dirty="0" smtClean="0">
                <a:latin typeface="+mj-lt"/>
              </a:rPr>
              <a:t> + n(14</a:t>
            </a:r>
            <a:r>
              <a:rPr lang="sl-SI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MeV</a:t>
            </a:r>
            <a:r>
              <a:rPr lang="it-IT" sz="2800" dirty="0" smtClean="0">
                <a:latin typeface="+mj-lt"/>
              </a:rPr>
              <a:t> )</a:t>
            </a:r>
            <a:endParaRPr lang="sl-SI" sz="2800" dirty="0" smtClean="0">
              <a:latin typeface="+mj-lt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Pomen nevtronov v fuziji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Nevtroni nosijo s sabo veliko informacij o stanju plazme, saj lahko nemoteno zapustijo magnetno polje, ki plazmo zadržuje.</a:t>
            </a:r>
          </a:p>
          <a:p>
            <a:r>
              <a:rPr lang="sl-SI" dirty="0" smtClean="0">
                <a:latin typeface="+mj-lt"/>
              </a:rPr>
              <a:t>Pomembni so s stališča :</a:t>
            </a:r>
          </a:p>
          <a:p>
            <a:pPr lvl="2"/>
            <a:r>
              <a:rPr lang="sl-SI" dirty="0" smtClean="0">
                <a:latin typeface="+mj-lt"/>
              </a:rPr>
              <a:t>Določanja fuzijske moči</a:t>
            </a:r>
          </a:p>
          <a:p>
            <a:pPr lvl="2"/>
            <a:r>
              <a:rPr lang="sl-SI" dirty="0" smtClean="0">
                <a:latin typeface="+mj-lt"/>
              </a:rPr>
              <a:t>Ugotavljanja sevalnih poškodb v materialih</a:t>
            </a:r>
          </a:p>
          <a:p>
            <a:pPr lvl="2"/>
            <a:r>
              <a:rPr lang="sl-SI" dirty="0" smtClean="0">
                <a:latin typeface="+mj-lt"/>
              </a:rPr>
              <a:t>Prozvajanja tritija</a:t>
            </a:r>
          </a:p>
          <a:p>
            <a:pPr lvl="2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Fuzijska moč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Število nevtronov, ki zapuščajo vakuumsko posodo je linearno sorazmerno s fuzijsko močjo-&gt; </a:t>
            </a:r>
            <a:r>
              <a:rPr lang="it-IT" sz="2400" i="1" dirty="0" smtClean="0"/>
              <a:t>D </a:t>
            </a:r>
            <a:r>
              <a:rPr lang="it-IT" sz="2400" dirty="0" smtClean="0"/>
              <a:t>+ </a:t>
            </a:r>
            <a:r>
              <a:rPr lang="it-IT" sz="2400" i="1" dirty="0" smtClean="0"/>
              <a:t>T → </a:t>
            </a:r>
            <a:r>
              <a:rPr lang="it-IT" sz="2400" i="1" dirty="0" err="1" smtClean="0"/>
              <a:t>He</a:t>
            </a:r>
            <a:r>
              <a:rPr lang="it-IT" sz="2400" i="1" dirty="0" smtClean="0"/>
              <a:t> </a:t>
            </a:r>
            <a:r>
              <a:rPr lang="it-IT" sz="2400" dirty="0" smtClean="0"/>
              <a:t>+ </a:t>
            </a:r>
            <a:r>
              <a:rPr lang="it-IT" sz="2400" i="1" dirty="0" smtClean="0"/>
              <a:t>n</a:t>
            </a:r>
            <a:r>
              <a:rPr lang="it-IT" sz="2400" dirty="0" smtClean="0"/>
              <a:t>(14</a:t>
            </a:r>
            <a:r>
              <a:rPr lang="sl-SI" sz="2400" dirty="0" smtClean="0"/>
              <a:t> </a:t>
            </a:r>
            <a:r>
              <a:rPr lang="it-IT" sz="2400" i="1" dirty="0" err="1" smtClean="0"/>
              <a:t>MeV</a:t>
            </a:r>
            <a:r>
              <a:rPr lang="it-IT" sz="2400" i="1" dirty="0" smtClean="0"/>
              <a:t> </a:t>
            </a:r>
            <a:r>
              <a:rPr lang="it-IT" sz="2400" dirty="0" smtClean="0"/>
              <a:t>)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Ravno tako nevtronski fluks</a:t>
            </a:r>
          </a:p>
          <a:p>
            <a:r>
              <a:rPr lang="sl-SI" dirty="0" smtClean="0">
                <a:latin typeface="+mj-lt"/>
              </a:rPr>
              <a:t>Fluks nevtronov  je fizikalna količina, ki nam pove število nevtronov, ki prečkajo poljubno orientirano ploskev v nekem času. 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					</a:t>
            </a:r>
            <a:r>
              <a:rPr lang="sl-SI" sz="7200" dirty="0" smtClean="0"/>
              <a:t>		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magine 4" descr="f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97" y="4668028"/>
            <a:ext cx="825169" cy="997079"/>
          </a:xfrm>
          <a:prstGeom prst="rect">
            <a:avLst/>
          </a:prstGeom>
        </p:spPr>
      </p:pic>
      <p:pic>
        <p:nvPicPr>
          <p:cNvPr id="6" name="Immagine 5" descr="eno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311" y="4636996"/>
            <a:ext cx="3398100" cy="107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Sevalne poškodbe v materialih</a:t>
            </a:r>
            <a:endParaRPr lang="it-IT" dirty="0"/>
          </a:p>
        </p:txBody>
      </p:sp>
      <p:pic>
        <p:nvPicPr>
          <p:cNvPr id="7" name="Segnaposto contenuto 6" descr="izbitj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674" y="2259874"/>
            <a:ext cx="5471842" cy="3513909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197600" y="1920084"/>
            <a:ext cx="5807166" cy="4937916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+mj-lt"/>
              </a:rPr>
              <a:t>Ko </a:t>
            </a:r>
            <a:r>
              <a:rPr lang="it-IT" dirty="0" err="1" smtClean="0">
                <a:latin typeface="+mj-lt"/>
              </a:rPr>
              <a:t>nevtron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zadane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atome</a:t>
            </a:r>
            <a:r>
              <a:rPr lang="sl-SI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materiala</a:t>
            </a:r>
            <a:r>
              <a:rPr lang="sl-SI" dirty="0" smtClean="0">
                <a:latin typeface="+mj-lt"/>
              </a:rPr>
              <a:t> -&gt; izbije atome -&gt; kaskada -&gt; material krhek</a:t>
            </a:r>
          </a:p>
          <a:p>
            <a:r>
              <a:rPr lang="it-IT" dirty="0" err="1" smtClean="0">
                <a:latin typeface="+mj-lt"/>
              </a:rPr>
              <a:t>Nevtroni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ki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obsevajo</a:t>
            </a:r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r>
              <a:rPr lang="it-IT" dirty="0" err="1" smtClean="0">
                <a:latin typeface="+mj-lt"/>
              </a:rPr>
              <a:t>okoli</a:t>
            </a:r>
            <a:r>
              <a:rPr lang="sl-SI" dirty="0" smtClean="0">
                <a:latin typeface="+mj-lt"/>
              </a:rPr>
              <a:t>š</a:t>
            </a:r>
            <a:r>
              <a:rPr lang="it-IT" dirty="0" err="1" smtClean="0">
                <a:latin typeface="+mj-lt"/>
              </a:rPr>
              <a:t>ki</a:t>
            </a:r>
            <a:r>
              <a:rPr lang="it-IT" dirty="0" smtClean="0">
                <a:latin typeface="+mj-lt"/>
              </a:rPr>
              <a:t> material so </a:t>
            </a:r>
            <a:r>
              <a:rPr lang="it-IT" dirty="0" err="1" smtClean="0">
                <a:latin typeface="+mj-lt"/>
              </a:rPr>
              <a:t>visokoenergetski</a:t>
            </a:r>
            <a:r>
              <a:rPr lang="sl-SI" dirty="0" smtClean="0">
                <a:latin typeface="+mj-lt"/>
              </a:rPr>
              <a:t>-&gt; </a:t>
            </a:r>
            <a:r>
              <a:rPr lang="it-IT" dirty="0" err="1" smtClean="0">
                <a:latin typeface="+mj-lt"/>
              </a:rPr>
              <a:t>spro</a:t>
            </a:r>
            <a:r>
              <a:rPr lang="sl-SI" dirty="0" smtClean="0">
                <a:latin typeface="+mj-lt"/>
              </a:rPr>
              <a:t>ž</a:t>
            </a:r>
            <a:r>
              <a:rPr lang="it-IT" dirty="0" err="1" smtClean="0">
                <a:latin typeface="+mj-lt"/>
              </a:rPr>
              <a:t>ijo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reakcije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pri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katerih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nastaja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helij</a:t>
            </a:r>
            <a:r>
              <a:rPr lang="it-IT" dirty="0" smtClean="0">
                <a:latin typeface="+mj-lt"/>
              </a:rPr>
              <a:t>, </a:t>
            </a:r>
            <a:r>
              <a:rPr lang="sl-SI" dirty="0" smtClean="0">
                <a:latin typeface="+mj-lt"/>
              </a:rPr>
              <a:t>-&gt;  </a:t>
            </a:r>
            <a:r>
              <a:rPr lang="it-IT" dirty="0" err="1" smtClean="0">
                <a:latin typeface="+mj-lt"/>
              </a:rPr>
              <a:t>nalaga</a:t>
            </a:r>
            <a:r>
              <a:rPr lang="it-IT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se </a:t>
            </a:r>
            <a:r>
              <a:rPr lang="it-IT" dirty="0" smtClean="0">
                <a:latin typeface="+mj-lt"/>
              </a:rPr>
              <a:t>v material </a:t>
            </a:r>
            <a:r>
              <a:rPr lang="sl-SI" dirty="0" smtClean="0">
                <a:latin typeface="+mj-lt"/>
              </a:rPr>
              <a:t>-&gt;natezne </a:t>
            </a:r>
            <a:r>
              <a:rPr lang="it-IT" dirty="0" err="1" smtClean="0">
                <a:latin typeface="+mj-lt"/>
              </a:rPr>
              <a:t>napetosti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Sevanje v okolico reaktorja -&gt; primerno ščitenje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8012" y="3252652"/>
            <a:ext cx="74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vrzel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94069" y="4807131"/>
            <a:ext cx="103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atom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86076"/>
            <a:ext cx="10972800" cy="1143000"/>
          </a:xfrm>
        </p:spPr>
        <p:txBody>
          <a:bodyPr/>
          <a:lstStyle/>
          <a:p>
            <a:r>
              <a:rPr lang="sl-SI" dirty="0" smtClean="0"/>
              <a:t>Proizvajanje tritija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347652"/>
            <a:ext cx="10972800" cy="5510348"/>
          </a:xfrm>
        </p:spPr>
        <p:txBody>
          <a:bodyPr/>
          <a:lstStyle/>
          <a:p>
            <a:r>
              <a:rPr lang="sl-SI" dirty="0" smtClean="0">
                <a:latin typeface="+mj-lt"/>
              </a:rPr>
              <a:t>Potrebno je proizvesti 1 tritijev atom za vsakega porabljenega</a:t>
            </a:r>
          </a:p>
          <a:p>
            <a:r>
              <a:rPr lang="sl-SI" dirty="0" smtClean="0">
                <a:latin typeface="+mj-lt"/>
              </a:rPr>
              <a:t>Tritij bo nujno proizvajati v samih fuzijskih elektrarnah-&gt;obloga za proizvajanje tritija</a:t>
            </a:r>
          </a:p>
          <a:p>
            <a:r>
              <a:rPr lang="sl-SI" dirty="0" smtClean="0">
                <a:latin typeface="+mj-lt"/>
              </a:rPr>
              <a:t>Najlažje pridobimo tritij z zajetjem nevtrona na litiju:</a:t>
            </a:r>
            <a:r>
              <a:rPr lang="it-IT" sz="2400" i="1" dirty="0" smtClean="0"/>
              <a:t> </a:t>
            </a:r>
            <a:endParaRPr lang="sl-SI" sz="2400" i="1" dirty="0" smtClean="0"/>
          </a:p>
          <a:p>
            <a:endParaRPr lang="sl-SI" sz="2400" i="1" dirty="0" smtClean="0"/>
          </a:p>
          <a:p>
            <a:pPr>
              <a:buNone/>
            </a:pPr>
            <a:r>
              <a:rPr lang="sl-SI" sz="2400" i="1" dirty="0" smtClean="0"/>
              <a:t>		</a:t>
            </a:r>
            <a:r>
              <a:rPr lang="it-IT" sz="2400" i="1" dirty="0" smtClean="0"/>
              <a:t>D </a:t>
            </a:r>
            <a:r>
              <a:rPr lang="it-IT" sz="2400" dirty="0" smtClean="0"/>
              <a:t>+ </a:t>
            </a:r>
            <a:r>
              <a:rPr lang="it-IT" sz="2400" i="1" dirty="0" smtClean="0"/>
              <a:t>T → </a:t>
            </a:r>
            <a:r>
              <a:rPr lang="it-IT" sz="2400" i="1" dirty="0" err="1" smtClean="0"/>
              <a:t>He</a:t>
            </a:r>
            <a:r>
              <a:rPr lang="it-IT" sz="2400" i="1" dirty="0" smtClean="0"/>
              <a:t> </a:t>
            </a:r>
            <a:r>
              <a:rPr lang="it-IT" sz="2400" dirty="0" smtClean="0"/>
              <a:t>+ </a:t>
            </a:r>
            <a:r>
              <a:rPr lang="it-IT" sz="2400" i="1" dirty="0" smtClean="0"/>
              <a:t>n</a:t>
            </a:r>
            <a:endParaRPr lang="sl-SI" dirty="0" smtClean="0">
              <a:latin typeface="+mj-lt"/>
            </a:endParaRP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latin typeface="+mj-lt"/>
              </a:rPr>
              <a:t>Ker se nevtron na poti do obloge lahko sipa/absorbira je nujno njihovo število najprej podvojiti:</a:t>
            </a:r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Immagine 4" descr="liti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034" y="3553573"/>
            <a:ext cx="4650478" cy="1514814"/>
          </a:xfrm>
          <a:prstGeom prst="rect">
            <a:avLst/>
          </a:prstGeom>
        </p:spPr>
      </p:pic>
      <p:pic>
        <p:nvPicPr>
          <p:cNvPr id="6" name="Immagine 5" descr="berili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78" y="5792802"/>
            <a:ext cx="2972215" cy="419159"/>
          </a:xfrm>
          <a:prstGeom prst="rect">
            <a:avLst/>
          </a:prstGeom>
        </p:spPr>
      </p:pic>
      <p:sp>
        <p:nvSpPr>
          <p:cNvPr id="13" name="Freccia circolare in giù 12"/>
          <p:cNvSpPr/>
          <p:nvPr/>
        </p:nvSpPr>
        <p:spPr>
          <a:xfrm>
            <a:off x="3500846" y="3304903"/>
            <a:ext cx="2991394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in giù 19"/>
          <p:cNvSpPr/>
          <p:nvPr/>
        </p:nvSpPr>
        <p:spPr>
          <a:xfrm rot="10800000">
            <a:off x="2194560" y="4062548"/>
            <a:ext cx="5537600" cy="3526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4.Nevtronska diagnostika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latin typeface="+mj-lt"/>
              </a:rPr>
              <a:t>Vsi sistemi, ki nam pomagajo razumeti, kaj se dogaja s plazmo v vakuumski posodi</a:t>
            </a:r>
          </a:p>
          <a:p>
            <a:r>
              <a:rPr lang="it-IT" dirty="0" err="1" smtClean="0">
                <a:latin typeface="+mj-lt"/>
              </a:rPr>
              <a:t>Raznolikost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meritev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ki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jih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lahko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opravimo</a:t>
            </a:r>
            <a:r>
              <a:rPr lang="it-IT" dirty="0" smtClean="0">
                <a:latin typeface="+mj-lt"/>
              </a:rPr>
              <a:t> z </a:t>
            </a:r>
            <a:r>
              <a:rPr lang="it-IT" dirty="0" err="1" smtClean="0">
                <a:latin typeface="+mj-lt"/>
              </a:rPr>
              <a:t>nevtroni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omejena</a:t>
            </a:r>
            <a:r>
              <a:rPr lang="it-IT" dirty="0" smtClean="0">
                <a:latin typeface="+mj-lt"/>
              </a:rPr>
              <a:t>. </a:t>
            </a:r>
            <a:r>
              <a:rPr lang="it-IT" dirty="0" err="1" smtClean="0">
                <a:latin typeface="+mj-lt"/>
              </a:rPr>
              <a:t>Merimo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lahko</a:t>
            </a:r>
            <a:r>
              <a:rPr lang="it-IT" dirty="0" smtClean="0">
                <a:latin typeface="+mj-lt"/>
              </a:rPr>
              <a:t> mo</a:t>
            </a:r>
            <a:r>
              <a:rPr lang="sl-SI" dirty="0" smtClean="0">
                <a:latin typeface="+mj-lt"/>
              </a:rPr>
              <a:t>č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nevtronske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emisije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relativno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emisijo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nevtronov</a:t>
            </a:r>
            <a:r>
              <a:rPr lang="it-IT" dirty="0" smtClean="0">
                <a:latin typeface="+mj-lt"/>
              </a:rPr>
              <a:t> in </a:t>
            </a:r>
            <a:r>
              <a:rPr lang="it-IT" dirty="0" err="1" smtClean="0">
                <a:latin typeface="+mj-lt"/>
              </a:rPr>
              <a:t>energijski</a:t>
            </a:r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r>
              <a:rPr lang="it-IT" dirty="0" err="1" smtClean="0">
                <a:latin typeface="+mj-lt"/>
              </a:rPr>
              <a:t>spekter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nevtronov</a:t>
            </a:r>
            <a:r>
              <a:rPr lang="it-IT" dirty="0" smtClean="0">
                <a:latin typeface="+mj-lt"/>
              </a:rPr>
              <a:t>.</a:t>
            </a:r>
            <a:endParaRPr lang="sl-SI" dirty="0" smtClean="0">
              <a:latin typeface="+mj-lt"/>
            </a:endParaRPr>
          </a:p>
          <a:p>
            <a:r>
              <a:rPr lang="it-IT" sz="2800" dirty="0" smtClean="0">
                <a:latin typeface="+mj-lt"/>
              </a:rPr>
              <a:t>D + </a:t>
            </a:r>
            <a:r>
              <a:rPr lang="it-IT" sz="2800" dirty="0" err="1" smtClean="0">
                <a:latin typeface="+mj-lt"/>
              </a:rPr>
              <a:t>D</a:t>
            </a:r>
            <a:r>
              <a:rPr lang="it-IT" sz="2800" dirty="0" smtClean="0">
                <a:latin typeface="+mj-lt"/>
              </a:rPr>
              <a:t> → </a:t>
            </a:r>
            <a:r>
              <a:rPr lang="it-IT" sz="2800" dirty="0" err="1" smtClean="0">
                <a:latin typeface="+mj-lt"/>
              </a:rPr>
              <a:t>He</a:t>
            </a:r>
            <a:r>
              <a:rPr lang="it-IT" sz="2800" dirty="0" smtClean="0">
                <a:latin typeface="+mj-lt"/>
              </a:rPr>
              <a:t> + n(2.5</a:t>
            </a:r>
            <a:r>
              <a:rPr lang="sl-SI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MeV</a:t>
            </a:r>
            <a:r>
              <a:rPr lang="it-IT" sz="2800" dirty="0" smtClean="0">
                <a:latin typeface="+mj-lt"/>
              </a:rPr>
              <a:t> ) </a:t>
            </a:r>
            <a:br>
              <a:rPr lang="it-IT" sz="2800" dirty="0" smtClean="0">
                <a:latin typeface="+mj-lt"/>
              </a:rPr>
            </a:br>
            <a:r>
              <a:rPr lang="it-IT" sz="2800" dirty="0" smtClean="0">
                <a:latin typeface="+mj-lt"/>
              </a:rPr>
              <a:t>D + T → </a:t>
            </a:r>
            <a:r>
              <a:rPr lang="it-IT" sz="2800" dirty="0" err="1" smtClean="0">
                <a:latin typeface="+mj-lt"/>
              </a:rPr>
              <a:t>He</a:t>
            </a:r>
            <a:r>
              <a:rPr lang="it-IT" sz="2800" dirty="0" smtClean="0">
                <a:latin typeface="+mj-lt"/>
              </a:rPr>
              <a:t> + n(14</a:t>
            </a:r>
            <a:r>
              <a:rPr lang="sl-SI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MeV</a:t>
            </a:r>
            <a:r>
              <a:rPr lang="it-IT" sz="2800" dirty="0" smtClean="0">
                <a:latin typeface="+mj-lt"/>
              </a:rPr>
              <a:t> )</a:t>
            </a:r>
            <a:endParaRPr lang="sl-SI" sz="2800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Zaželjeni so detektorji, ki so občutljivi okoli 2.5 MeV in 14 MeV</a:t>
            </a:r>
          </a:p>
          <a:p>
            <a:endParaRPr lang="sl-SI" dirty="0" smtClean="0">
              <a:latin typeface="+mj-lt"/>
            </a:endParaRPr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1406" y="207700"/>
            <a:ext cx="10972800" cy="1143000"/>
          </a:xfrm>
        </p:spPr>
        <p:txBody>
          <a:bodyPr/>
          <a:lstStyle/>
          <a:p>
            <a:r>
              <a:rPr lang="sl-SI" dirty="0" smtClean="0"/>
              <a:t>Energijski spekter nevtronov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7950926" y="2207622"/>
            <a:ext cx="4241074" cy="3245965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latin typeface="+mj-lt"/>
              </a:rPr>
              <a:t>Energijski spekter nevtronov merjen na fisijski celici</a:t>
            </a:r>
          </a:p>
          <a:p>
            <a:r>
              <a:rPr lang="sl-SI" dirty="0" smtClean="0">
                <a:latin typeface="+mj-lt"/>
              </a:rPr>
              <a:t>Vidimo fuzijski vrh DD plazme (2.45 MeV)</a:t>
            </a:r>
          </a:p>
          <a:p>
            <a:r>
              <a:rPr lang="sl-SI" dirty="0" smtClean="0">
                <a:latin typeface="+mj-lt"/>
              </a:rPr>
              <a:t>Veliko je nevtronov z manjšo energijo -&gt; do detektorja so se že upočasnili</a:t>
            </a:r>
            <a:endParaRPr lang="it-IT" dirty="0"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2" name="Segnaposto contenuto 11" descr="Graph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019" t="6967" r="9278"/>
          <a:stretch>
            <a:fillRect/>
          </a:stretch>
        </p:blipFill>
        <p:spPr>
          <a:xfrm>
            <a:off x="587829" y="1371599"/>
            <a:ext cx="7027817" cy="5345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Immagine 2" descr="diagnost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67" y="1005159"/>
            <a:ext cx="9048750" cy="55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Kaj je fuzija?</a:t>
            </a:r>
          </a:p>
          <a:p>
            <a:r>
              <a:rPr lang="sl-SI" dirty="0" smtClean="0">
                <a:latin typeface="+mj-lt"/>
              </a:rPr>
              <a:t>Tokamak JET</a:t>
            </a:r>
          </a:p>
          <a:p>
            <a:r>
              <a:rPr lang="sl-SI" dirty="0" smtClean="0">
                <a:latin typeface="+mj-lt"/>
              </a:rPr>
              <a:t>Pomen nevtronov v fuziji</a:t>
            </a:r>
          </a:p>
          <a:p>
            <a:r>
              <a:rPr lang="sl-SI" dirty="0" smtClean="0">
                <a:latin typeface="+mj-lt"/>
              </a:rPr>
              <a:t>Nevtronska </a:t>
            </a:r>
            <a:r>
              <a:rPr lang="sl-SI" dirty="0" smtClean="0">
                <a:latin typeface="+mj-lt"/>
                <a:cs typeface="Arial" pitchFamily="34" charset="0"/>
              </a:rPr>
              <a:t>diagnostika</a:t>
            </a:r>
            <a:r>
              <a:rPr lang="sl-SI" dirty="0" smtClean="0">
                <a:latin typeface="+mj-lt"/>
              </a:rPr>
              <a:t> na tokamaku JET</a:t>
            </a:r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Immagine 2" descr="diagnost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17" y="762810"/>
            <a:ext cx="7825300" cy="567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4.1 Fisijske celice</a:t>
            </a:r>
            <a:endParaRPr lang="it-IT" dirty="0"/>
          </a:p>
        </p:txBody>
      </p:sp>
      <p:pic>
        <p:nvPicPr>
          <p:cNvPr id="7" name="Segnaposto contenuto 6" descr="tanj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055878"/>
            <a:ext cx="5384800" cy="4163881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Meritev fuzijske moči v odvisnosti od časa</a:t>
            </a:r>
          </a:p>
          <a:p>
            <a:r>
              <a:rPr lang="sl-SI" dirty="0" smtClean="0">
                <a:latin typeface="+mj-lt"/>
              </a:rPr>
              <a:t>Nevtroni povzročijo na uranu jedrsko fisijo -&gt; fisijski produkti ionizirajo plin v celici -&gt; električno polje pospeši ione -&gt; merimo pulze oz električni tok</a:t>
            </a:r>
          </a:p>
          <a:p>
            <a:r>
              <a:rPr lang="sl-SI" dirty="0" smtClean="0">
                <a:latin typeface="+mj-lt"/>
              </a:rPr>
              <a:t>Uporaba različnih izotopov za željeno občutljivost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Aktivacijski sistem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609599" y="1935480"/>
            <a:ext cx="11582401" cy="4389120"/>
          </a:xfrm>
        </p:spPr>
        <p:txBody>
          <a:bodyPr/>
          <a:lstStyle/>
          <a:p>
            <a:r>
              <a:rPr lang="sl-SI" dirty="0" err="1" smtClean="0">
                <a:latin typeface="+mj-lt"/>
              </a:rPr>
              <a:t>A</a:t>
            </a:r>
            <a:r>
              <a:rPr lang="it-IT" dirty="0" err="1" smtClean="0">
                <a:latin typeface="+mj-lt"/>
              </a:rPr>
              <a:t>bsolutno</a:t>
            </a:r>
            <a:r>
              <a:rPr lang="it-IT" dirty="0" smtClean="0">
                <a:latin typeface="+mj-lt"/>
              </a:rPr>
              <a:t> dolo</a:t>
            </a:r>
            <a:r>
              <a:rPr lang="sl-SI" dirty="0" smtClean="0">
                <a:latin typeface="+mj-lt"/>
              </a:rPr>
              <a:t>č</a:t>
            </a:r>
            <a:r>
              <a:rPr lang="it-IT" dirty="0" err="1" smtClean="0">
                <a:latin typeface="+mj-lt"/>
              </a:rPr>
              <a:t>anje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celotne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produkcije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nevtronov</a:t>
            </a:r>
            <a:r>
              <a:rPr lang="it-IT" dirty="0" smtClean="0">
                <a:latin typeface="+mj-lt"/>
              </a:rPr>
              <a:t> v</a:t>
            </a:r>
            <a:br>
              <a:rPr lang="it-IT" dirty="0" smtClean="0">
                <a:latin typeface="+mj-lt"/>
              </a:rPr>
            </a:br>
            <a:r>
              <a:rPr lang="it-IT" dirty="0" err="1" smtClean="0">
                <a:latin typeface="+mj-lt"/>
              </a:rPr>
              <a:t>pulzu</a:t>
            </a:r>
            <a:r>
              <a:rPr lang="it-IT" dirty="0" smtClean="0">
                <a:latin typeface="+mj-lt"/>
              </a:rPr>
              <a:t> in </a:t>
            </a:r>
            <a:r>
              <a:rPr lang="it-IT" dirty="0" err="1" smtClean="0">
                <a:latin typeface="+mj-lt"/>
              </a:rPr>
              <a:t>za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kalibracijo</a:t>
            </a:r>
            <a:r>
              <a:rPr lang="it-IT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fi</a:t>
            </a:r>
            <a:r>
              <a:rPr lang="it-IT" dirty="0" err="1" smtClean="0">
                <a:latin typeface="+mj-lt"/>
              </a:rPr>
              <a:t>sijskih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celic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spremembah</a:t>
            </a:r>
            <a:r>
              <a:rPr lang="it-IT" dirty="0" smtClean="0">
                <a:latin typeface="+mj-lt"/>
              </a:rPr>
              <a:t> v </a:t>
            </a:r>
            <a:r>
              <a:rPr lang="it-IT" dirty="0" err="1" smtClean="0">
                <a:latin typeface="+mj-lt"/>
              </a:rPr>
              <a:t>strukturnih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komponentah</a:t>
            </a:r>
            <a:r>
              <a:rPr lang="sl-SI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reaktorja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Princip delovanja: aktivacija materiala</a:t>
            </a:r>
          </a:p>
          <a:p>
            <a:r>
              <a:rPr lang="sl-SI" dirty="0" smtClean="0">
                <a:latin typeface="+mj-lt"/>
              </a:rPr>
              <a:t> Žarke gama merimo z uporabo scintilacijskih oz. polprevodniških detektorjev -&gt; intenziteta, energijski spekter</a:t>
            </a:r>
          </a:p>
          <a:p>
            <a:r>
              <a:rPr lang="sl-SI" dirty="0" smtClean="0">
                <a:latin typeface="+mj-lt"/>
              </a:rPr>
              <a:t>Sistem uporablja pnevmatsko pošto za dostavo vzorca v bližino plazme -&gt; vzorec obsevajo nevtroni -&gt; pnevmatska pošta premakne vzorec k detektorjem</a:t>
            </a:r>
          </a:p>
          <a:p>
            <a:r>
              <a:rPr lang="sl-SI" dirty="0" smtClean="0">
                <a:latin typeface="+mj-lt"/>
              </a:rPr>
              <a:t>Zaželjeno je, da je vzoreč čim manjši</a:t>
            </a:r>
          </a:p>
          <a:p>
            <a:endParaRPr lang="sl-SI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1062" y="3161211"/>
            <a:ext cx="2481945" cy="49638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953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2846" y="312202"/>
            <a:ext cx="10972800" cy="1143000"/>
          </a:xfrm>
        </p:spPr>
        <p:txBody>
          <a:bodyPr/>
          <a:lstStyle/>
          <a:p>
            <a:r>
              <a:rPr lang="sl-SI" dirty="0" smtClean="0"/>
              <a:t>TOFOR</a:t>
            </a:r>
            <a:endParaRPr lang="it-IT" dirty="0"/>
          </a:p>
        </p:txBody>
      </p:sp>
      <p:pic>
        <p:nvPicPr>
          <p:cNvPr id="8" name="Segnaposto contenuto 7" descr="TOFOR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842" y="1593670"/>
            <a:ext cx="4502043" cy="3325373"/>
          </a:xfrm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5499463" y="1045029"/>
            <a:ext cx="6082937" cy="5309896"/>
          </a:xfrm>
        </p:spPr>
        <p:txBody>
          <a:bodyPr>
            <a:normAutofit lnSpcReduction="10000"/>
          </a:bodyPr>
          <a:lstStyle/>
          <a:p>
            <a:r>
              <a:rPr lang="it-IT" dirty="0" err="1" smtClean="0">
                <a:latin typeface="+mj-lt"/>
              </a:rPr>
              <a:t>spektrometer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ki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deluje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na</a:t>
            </a:r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r>
              <a:rPr lang="it-IT" dirty="0" err="1" smtClean="0">
                <a:latin typeface="+mj-lt"/>
              </a:rPr>
              <a:t>podlagi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meritev</a:t>
            </a:r>
            <a:r>
              <a:rPr lang="it-IT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č</a:t>
            </a:r>
            <a:r>
              <a:rPr lang="it-IT" dirty="0" err="1" smtClean="0">
                <a:latin typeface="+mj-lt"/>
              </a:rPr>
              <a:t>asa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preleta-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time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of</a:t>
            </a:r>
            <a:r>
              <a:rPr lang="sl-SI" dirty="0" smtClean="0">
                <a:latin typeface="+mj-lt"/>
              </a:rPr>
              <a:t> fl</a:t>
            </a:r>
            <a:r>
              <a:rPr lang="it-IT" dirty="0" err="1" smtClean="0">
                <a:latin typeface="+mj-lt"/>
              </a:rPr>
              <a:t>ight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spectrometer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S2 detektorji zaznavajo nevtrone s pomočjo protonov, ki jih le-ti izbijejo iz snovi: </a:t>
            </a:r>
          </a:p>
          <a:p>
            <a:r>
              <a:rPr lang="it-IT" dirty="0" err="1" smtClean="0">
                <a:latin typeface="+mj-lt"/>
              </a:rPr>
              <a:t>Nevtroni</a:t>
            </a:r>
            <a:r>
              <a:rPr lang="it-IT" dirty="0" smtClean="0">
                <a:latin typeface="+mj-lt"/>
              </a:rPr>
              <a:t> se v </a:t>
            </a:r>
            <a:r>
              <a:rPr lang="it-IT" dirty="0" err="1" smtClean="0">
                <a:latin typeface="+mj-lt"/>
              </a:rPr>
              <a:t>scintilatorju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sipajo</a:t>
            </a:r>
            <a:r>
              <a:rPr lang="it-IT" dirty="0" smtClean="0">
                <a:latin typeface="+mj-lt"/>
              </a:rPr>
              <a:t> in </a:t>
            </a:r>
            <a:r>
              <a:rPr lang="it-IT" dirty="0" err="1" smtClean="0">
                <a:latin typeface="+mj-lt"/>
              </a:rPr>
              <a:t>tako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lahko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merimo</a:t>
            </a:r>
            <a:r>
              <a:rPr lang="it-IT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č</a:t>
            </a:r>
            <a:r>
              <a:rPr lang="it-IT" dirty="0" err="1" smtClean="0">
                <a:latin typeface="+mj-lt"/>
              </a:rPr>
              <a:t>as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ki</a:t>
            </a:r>
            <a:r>
              <a:rPr lang="it-IT" dirty="0" smtClean="0">
                <a:latin typeface="+mj-lt"/>
              </a:rPr>
              <a:t> prete</a:t>
            </a:r>
            <a:r>
              <a:rPr lang="sl-SI" dirty="0" smtClean="0">
                <a:latin typeface="+mj-lt"/>
              </a:rPr>
              <a:t>č</a:t>
            </a:r>
            <a:r>
              <a:rPr lang="it-IT" dirty="0" smtClean="0">
                <a:latin typeface="+mj-lt"/>
              </a:rPr>
              <a:t>e od</a:t>
            </a:r>
            <a:br>
              <a:rPr lang="it-IT" dirty="0" smtClean="0">
                <a:latin typeface="+mj-lt"/>
              </a:rPr>
            </a:br>
            <a:r>
              <a:rPr lang="it-IT" dirty="0" err="1" smtClean="0">
                <a:latin typeface="+mj-lt"/>
              </a:rPr>
              <a:t>sipanja</a:t>
            </a:r>
            <a:r>
              <a:rPr lang="it-IT" dirty="0" smtClean="0">
                <a:latin typeface="+mj-lt"/>
              </a:rPr>
              <a:t> v </a:t>
            </a:r>
            <a:r>
              <a:rPr lang="it-IT" dirty="0" err="1" smtClean="0">
                <a:latin typeface="+mj-lt"/>
              </a:rPr>
              <a:t>scintilatorju</a:t>
            </a:r>
            <a:r>
              <a:rPr lang="it-IT" dirty="0" smtClean="0">
                <a:latin typeface="+mj-lt"/>
              </a:rPr>
              <a:t> do </a:t>
            </a:r>
            <a:r>
              <a:rPr lang="it-IT" dirty="0" err="1" smtClean="0">
                <a:latin typeface="+mj-lt"/>
              </a:rPr>
              <a:t>zaznave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detektorju</a:t>
            </a:r>
            <a:r>
              <a:rPr lang="sl-SI" dirty="0" smtClean="0">
                <a:latin typeface="+mj-lt"/>
              </a:rPr>
              <a:t>-&gt; energijski spekter nevtronov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sl-SI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9440" y="2939143"/>
            <a:ext cx="2474624" cy="483325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6953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Kalibracija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715846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>
                <a:latin typeface="+mj-lt"/>
              </a:rPr>
              <a:t>Zaradi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sprememb</a:t>
            </a:r>
            <a:r>
              <a:rPr lang="it-IT" dirty="0" smtClean="0">
                <a:latin typeface="+mj-lt"/>
              </a:rPr>
              <a:t> v </a:t>
            </a:r>
            <a:r>
              <a:rPr lang="it-IT" dirty="0" err="1" smtClean="0">
                <a:latin typeface="+mj-lt"/>
              </a:rPr>
              <a:t>tokamakovem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delovanju</a:t>
            </a:r>
            <a:r>
              <a:rPr lang="it-IT" dirty="0" smtClean="0">
                <a:latin typeface="+mj-lt"/>
              </a:rPr>
              <a:t> in </a:t>
            </a:r>
            <a:r>
              <a:rPr lang="it-IT" dirty="0" err="1" smtClean="0">
                <a:latin typeface="+mj-lt"/>
              </a:rPr>
              <a:t>njegovi</a:t>
            </a:r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r>
              <a:rPr lang="it-IT" dirty="0" err="1" smtClean="0">
                <a:latin typeface="+mj-lt"/>
              </a:rPr>
              <a:t>strukturi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potrebno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detektorje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vedno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znova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umeriti</a:t>
            </a:r>
            <a:r>
              <a:rPr lang="it-IT" dirty="0" smtClean="0">
                <a:latin typeface="+mj-lt"/>
              </a:rPr>
              <a:t> - </a:t>
            </a:r>
            <a:r>
              <a:rPr lang="it-IT" dirty="0" err="1" smtClean="0">
                <a:latin typeface="+mj-lt"/>
              </a:rPr>
              <a:t>kalibrirati</a:t>
            </a:r>
            <a:r>
              <a:rPr lang="it-IT" dirty="0" smtClean="0">
                <a:latin typeface="+mj-lt"/>
              </a:rPr>
              <a:t>.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 Kalibriramo s pomočjo šibkih nevtronskih izvorov, čigar energijske spektre poznamo (      )</a:t>
            </a:r>
          </a:p>
          <a:p>
            <a:r>
              <a:rPr lang="it-IT" dirty="0" smtClean="0">
                <a:latin typeface="+mj-lt"/>
              </a:rPr>
              <a:t>Pri </a:t>
            </a:r>
            <a:r>
              <a:rPr lang="it-IT" dirty="0" err="1" smtClean="0">
                <a:latin typeface="+mj-lt"/>
              </a:rPr>
              <a:t>kalibraciji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detektorjev</a:t>
            </a:r>
            <a:r>
              <a:rPr lang="it-IT" dirty="0" smtClean="0">
                <a:latin typeface="+mj-lt"/>
              </a:rPr>
              <a:t> so </a:t>
            </a:r>
            <a:r>
              <a:rPr lang="it-IT" dirty="0" err="1" smtClean="0">
                <a:latin typeface="+mj-lt"/>
              </a:rPr>
              <a:t>klju</a:t>
            </a:r>
            <a:r>
              <a:rPr lang="sl-SI" dirty="0" smtClean="0">
                <a:latin typeface="+mj-lt"/>
              </a:rPr>
              <a:t>č</a:t>
            </a:r>
            <a:r>
              <a:rPr lang="it-IT" dirty="0" err="1" smtClean="0">
                <a:latin typeface="+mj-lt"/>
              </a:rPr>
              <a:t>ni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prera</a:t>
            </a:r>
            <a:r>
              <a:rPr lang="sl-SI" dirty="0" smtClean="0">
                <a:latin typeface="+mj-lt"/>
              </a:rPr>
              <a:t>č</a:t>
            </a:r>
            <a:r>
              <a:rPr lang="it-IT" dirty="0" smtClean="0">
                <a:latin typeface="+mj-lt"/>
              </a:rPr>
              <a:t>uni</a:t>
            </a:r>
            <a:r>
              <a:rPr lang="sl-SI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transporta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nevtronov</a:t>
            </a:r>
            <a:r>
              <a:rPr lang="it-IT" dirty="0" smtClean="0">
                <a:latin typeface="+mj-lt"/>
              </a:rPr>
              <a:t> z metodo Monte Carlo.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Pri tem sodeluje IJS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Segnaposto contenuto 5" descr="kalibracij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3462" y="2560319"/>
            <a:ext cx="6126637" cy="2884151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6527" y="4049484"/>
            <a:ext cx="438150" cy="2667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286" y="273013"/>
            <a:ext cx="10972800" cy="1143000"/>
          </a:xfrm>
        </p:spPr>
        <p:txBody>
          <a:bodyPr/>
          <a:lstStyle/>
          <a:p>
            <a:r>
              <a:rPr lang="sl-SI" dirty="0" smtClean="0"/>
              <a:t>Kalibriranje fisijskih celic</a:t>
            </a:r>
            <a:endParaRPr lang="it-IT" dirty="0"/>
          </a:p>
        </p:txBody>
      </p:sp>
      <p:pic>
        <p:nvPicPr>
          <p:cNvPr id="5" name="Segnaposto contenuto 4" descr="Simple-JET-Origin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713" y="1489168"/>
            <a:ext cx="6790115" cy="500771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ITER</a:t>
            </a:r>
            <a:endParaRPr lang="it-IT" dirty="0"/>
          </a:p>
        </p:txBody>
      </p:sp>
      <p:pic>
        <p:nvPicPr>
          <p:cNvPr id="5" name="Segnaposto contenuto 4" descr="fusione-nucleare-I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062" y="1959429"/>
            <a:ext cx="6861238" cy="4402182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DEMO</a:t>
            </a:r>
            <a:endParaRPr lang="it-IT" dirty="0"/>
          </a:p>
        </p:txBody>
      </p:sp>
      <p:pic>
        <p:nvPicPr>
          <p:cNvPr id="5" name="Segnaposto contenuto 4" descr="fusion_pl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375" y="1935163"/>
            <a:ext cx="6221249" cy="438943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zvez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39" y="2542357"/>
            <a:ext cx="5071293" cy="2852602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Immagine 3" descr="hero-image-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880" y="3984389"/>
            <a:ext cx="4559481" cy="2507715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6178730" y="3853545"/>
            <a:ext cx="1789611" cy="104502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fusion_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" y="2580485"/>
            <a:ext cx="4859383" cy="342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849445" y="1904566"/>
            <a:ext cx="7313458" cy="2040418"/>
          </a:xfrm>
        </p:spPr>
        <p:txBody>
          <a:bodyPr/>
          <a:lstStyle/>
          <a:p>
            <a:r>
              <a:rPr lang="sl-SI" dirty="0" smtClean="0"/>
              <a:t>Hvala za pozornost! </a:t>
            </a:r>
            <a:r>
              <a:rPr lang="sl-SI" dirty="0" smtClean="0">
                <a:sym typeface="Wingdings" pitchFamily="2" charset="2"/>
              </a:rPr>
              <a:t>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1.FUZIJA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+mj-lt"/>
              </a:rPr>
              <a:t>Od kod ideja o pridobivanju energije z zlivanjem jeder?</a:t>
            </a:r>
          </a:p>
          <a:p>
            <a:r>
              <a:rPr lang="it-IT" dirty="0" err="1" smtClean="0">
                <a:latin typeface="+mj-lt"/>
              </a:rPr>
              <a:t>Jedrsko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zlivanje</a:t>
            </a:r>
            <a:r>
              <a:rPr lang="it-IT" dirty="0" smtClean="0">
                <a:latin typeface="+mj-lt"/>
              </a:rPr>
              <a:t> ali </a:t>
            </a:r>
            <a:r>
              <a:rPr lang="it-IT" dirty="0" err="1" smtClean="0">
                <a:latin typeface="+mj-lt"/>
              </a:rPr>
              <a:t>fuzija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jedrska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reakcija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pri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kateri</a:t>
            </a:r>
            <a:r>
              <a:rPr lang="it-IT" dirty="0" smtClean="0">
                <a:latin typeface="+mj-lt"/>
              </a:rPr>
              <a:t> se </a:t>
            </a:r>
            <a:r>
              <a:rPr lang="it-IT" dirty="0" err="1" smtClean="0">
                <a:latin typeface="+mj-lt"/>
              </a:rPr>
              <a:t>dve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lahki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jedri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zdru</a:t>
            </a:r>
            <a:r>
              <a:rPr lang="sl-SI" dirty="0" smtClean="0">
                <a:latin typeface="+mj-lt"/>
              </a:rPr>
              <a:t>ž</a:t>
            </a:r>
            <a:r>
              <a:rPr lang="it-IT" dirty="0" err="1" smtClean="0">
                <a:latin typeface="+mj-lt"/>
              </a:rPr>
              <a:t>ita</a:t>
            </a:r>
            <a:r>
              <a:rPr lang="sl-SI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v te</a:t>
            </a:r>
            <a:r>
              <a:rPr lang="sl-SI" dirty="0" smtClean="0">
                <a:latin typeface="+mj-lt"/>
              </a:rPr>
              <a:t>ž</a:t>
            </a:r>
            <a:r>
              <a:rPr lang="it-IT" dirty="0" err="1" smtClean="0">
                <a:latin typeface="+mj-lt"/>
              </a:rPr>
              <a:t>je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jedro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pri</a:t>
            </a:r>
            <a:r>
              <a:rPr lang="it-IT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č</a:t>
            </a:r>
            <a:r>
              <a:rPr lang="it-IT" dirty="0" err="1" smtClean="0">
                <a:latin typeface="+mj-lt"/>
              </a:rPr>
              <a:t>emer</a:t>
            </a:r>
            <a:r>
              <a:rPr lang="it-IT" dirty="0" smtClean="0">
                <a:latin typeface="+mj-lt"/>
              </a:rPr>
              <a:t> se </a:t>
            </a:r>
            <a:r>
              <a:rPr lang="it-IT" dirty="0" err="1" smtClean="0">
                <a:latin typeface="+mj-lt"/>
              </a:rPr>
              <a:t>sprosti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energija</a:t>
            </a:r>
            <a:r>
              <a:rPr lang="it-IT" dirty="0" smtClean="0">
                <a:latin typeface="+mj-lt"/>
              </a:rPr>
              <a:t>.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V Soncu se zliva vodik -&gt; velika gostota</a:t>
            </a:r>
            <a:endParaRPr lang="sl-SI" dirty="0" smtClean="0"/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magine 4" descr="zvez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98" y="3355966"/>
            <a:ext cx="5334000" cy="3000375"/>
          </a:xfrm>
          <a:prstGeom prst="rect">
            <a:avLst/>
          </a:prstGeom>
        </p:spPr>
      </p:pic>
      <p:pic>
        <p:nvPicPr>
          <p:cNvPr id="6" name="Immagine 5" descr="so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7" y="3827418"/>
            <a:ext cx="2847704" cy="284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umetto 4 5"/>
          <p:cNvSpPr/>
          <p:nvPr/>
        </p:nvSpPr>
        <p:spPr>
          <a:xfrm>
            <a:off x="3801291" y="2325189"/>
            <a:ext cx="3814355" cy="3474720"/>
          </a:xfrm>
          <a:prstGeom prst="cloudCallout">
            <a:avLst>
              <a:gd name="adj1" fmla="val 64467"/>
              <a:gd name="adj2" fmla="val -38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 smtClean="0"/>
              <a:t>???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Zanimivosti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+mj-lt"/>
              </a:rPr>
              <a:t>JET:</a:t>
            </a:r>
          </a:p>
          <a:p>
            <a:pPr lvl="2"/>
            <a:r>
              <a:rPr lang="sl-SI" dirty="0" smtClean="0"/>
              <a:t>Q faktor: 0,65</a:t>
            </a:r>
          </a:p>
          <a:p>
            <a:pPr lvl="2"/>
            <a:r>
              <a:rPr lang="sl-SI" dirty="0" smtClean="0"/>
              <a:t>Moč: 16 MW (pri vloženih 27 MW)</a:t>
            </a:r>
            <a:endParaRPr lang="sl-SI" dirty="0" smtClean="0">
              <a:latin typeface="+mj-lt"/>
            </a:endParaRPr>
          </a:p>
          <a:p>
            <a:endParaRPr lang="sl-SI" sz="2800" dirty="0" smtClean="0">
              <a:latin typeface="+mj-lt"/>
            </a:endParaRPr>
          </a:p>
          <a:p>
            <a:r>
              <a:rPr lang="sl-SI" sz="2800" dirty="0" smtClean="0">
                <a:latin typeface="+mj-lt"/>
              </a:rPr>
              <a:t>ITER:</a:t>
            </a:r>
          </a:p>
          <a:p>
            <a:pPr lvl="2"/>
            <a:r>
              <a:rPr lang="sl-SI" dirty="0" smtClean="0"/>
              <a:t>Q faktor: 10</a:t>
            </a:r>
            <a:endParaRPr lang="sl-SI" dirty="0" smtClean="0">
              <a:latin typeface="+mj-lt"/>
            </a:endParaRPr>
          </a:p>
          <a:p>
            <a:r>
              <a:rPr lang="sl-SI" sz="2800" dirty="0" smtClean="0">
                <a:latin typeface="+mj-lt"/>
              </a:rPr>
              <a:t>DEMO</a:t>
            </a:r>
            <a:r>
              <a:rPr lang="sl-SI" dirty="0" smtClean="0">
                <a:latin typeface="+mj-lt"/>
              </a:rPr>
              <a:t>:</a:t>
            </a:r>
          </a:p>
          <a:p>
            <a:pPr lvl="2"/>
            <a:r>
              <a:rPr lang="sl-SI" dirty="0" smtClean="0">
                <a:latin typeface="+mj-lt"/>
              </a:rPr>
              <a:t>Q=20, P=2GW</a:t>
            </a:r>
          </a:p>
          <a:p>
            <a:pPr lvl="2">
              <a:buNone/>
            </a:pPr>
            <a:r>
              <a:rPr lang="sl-SI" dirty="0" smtClean="0">
                <a:latin typeface="+mj-lt"/>
              </a:rPr>
              <a:t>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88629" y="5747657"/>
            <a:ext cx="4611188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Dejanska oblika plazme</a:t>
            </a:r>
            <a:endParaRPr lang="it-IT" dirty="0"/>
          </a:p>
        </p:txBody>
      </p:sp>
      <p:pic>
        <p:nvPicPr>
          <p:cNvPr id="7" name="Immagine 6" descr="sour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79" y="1938352"/>
            <a:ext cx="2915057" cy="368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Fuzijske reakcije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86445" y="2403566"/>
            <a:ext cx="8608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atin typeface="+mj-lt"/>
              </a:rPr>
              <a:t>D + </a:t>
            </a:r>
            <a:r>
              <a:rPr lang="it-IT" sz="4800" dirty="0" err="1" smtClean="0">
                <a:latin typeface="+mj-lt"/>
              </a:rPr>
              <a:t>D</a:t>
            </a:r>
            <a:r>
              <a:rPr lang="it-IT" sz="4800" dirty="0" smtClean="0">
                <a:latin typeface="+mj-lt"/>
              </a:rPr>
              <a:t> → </a:t>
            </a:r>
            <a:r>
              <a:rPr lang="it-IT" sz="4800" dirty="0" err="1" smtClean="0">
                <a:latin typeface="+mj-lt"/>
              </a:rPr>
              <a:t>He</a:t>
            </a:r>
            <a:r>
              <a:rPr lang="it-IT" sz="4800" dirty="0" smtClean="0">
                <a:latin typeface="+mj-lt"/>
              </a:rPr>
              <a:t> + n(2.5</a:t>
            </a:r>
            <a:r>
              <a:rPr lang="sl-SI" sz="4800" dirty="0" smtClean="0">
                <a:latin typeface="+mj-lt"/>
              </a:rPr>
              <a:t> </a:t>
            </a:r>
            <a:r>
              <a:rPr lang="it-IT" sz="4800" dirty="0" err="1" smtClean="0">
                <a:latin typeface="+mj-lt"/>
              </a:rPr>
              <a:t>MeV</a:t>
            </a:r>
            <a:r>
              <a:rPr lang="it-IT" sz="4800" dirty="0" smtClean="0">
                <a:latin typeface="+mj-lt"/>
              </a:rPr>
              <a:t> ) </a:t>
            </a:r>
            <a:br>
              <a:rPr lang="it-IT" sz="4800" dirty="0" smtClean="0">
                <a:latin typeface="+mj-lt"/>
              </a:rPr>
            </a:br>
            <a:r>
              <a:rPr lang="it-IT" sz="4800" dirty="0" smtClean="0">
                <a:latin typeface="+mj-lt"/>
              </a:rPr>
              <a:t>D + </a:t>
            </a:r>
            <a:r>
              <a:rPr lang="it-IT" sz="4800" dirty="0" err="1" smtClean="0">
                <a:latin typeface="+mj-lt"/>
              </a:rPr>
              <a:t>D</a:t>
            </a:r>
            <a:r>
              <a:rPr lang="it-IT" sz="4800" dirty="0" smtClean="0">
                <a:latin typeface="+mj-lt"/>
              </a:rPr>
              <a:t> → T + p </a:t>
            </a:r>
            <a:br>
              <a:rPr lang="it-IT" sz="4800" dirty="0" smtClean="0">
                <a:latin typeface="+mj-lt"/>
              </a:rPr>
            </a:br>
            <a:r>
              <a:rPr lang="it-IT" sz="4800" dirty="0" smtClean="0">
                <a:latin typeface="+mj-lt"/>
              </a:rPr>
              <a:t>D + T → </a:t>
            </a:r>
            <a:r>
              <a:rPr lang="it-IT" sz="4800" dirty="0" err="1" smtClean="0">
                <a:latin typeface="+mj-lt"/>
              </a:rPr>
              <a:t>He</a:t>
            </a:r>
            <a:r>
              <a:rPr lang="sl-SI" sz="4800" dirty="0" smtClean="0">
                <a:latin typeface="+mj-lt"/>
              </a:rPr>
              <a:t>(3.5MeV)</a:t>
            </a:r>
            <a:r>
              <a:rPr lang="it-IT" sz="4800" dirty="0" smtClean="0">
                <a:latin typeface="+mj-lt"/>
              </a:rPr>
              <a:t> + n(14</a:t>
            </a:r>
            <a:r>
              <a:rPr lang="sl-SI" sz="4800" dirty="0" smtClean="0">
                <a:latin typeface="+mj-lt"/>
              </a:rPr>
              <a:t> </a:t>
            </a:r>
            <a:r>
              <a:rPr lang="it-IT" sz="4800" dirty="0" err="1" smtClean="0">
                <a:latin typeface="+mj-lt"/>
              </a:rPr>
              <a:t>MeV</a:t>
            </a:r>
            <a:r>
              <a:rPr lang="it-IT" sz="4800" dirty="0" smtClean="0">
                <a:latin typeface="+mj-lt"/>
              </a:rPr>
              <a:t> )</a:t>
            </a:r>
            <a:endParaRPr lang="sl-SI" sz="4800" dirty="0" smtClean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6849292" y="1397727"/>
            <a:ext cx="5664926" cy="4297680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+mj-lt"/>
              </a:rPr>
              <a:t>P</a:t>
            </a:r>
            <a:r>
              <a:rPr lang="it-IT" dirty="0" err="1" smtClean="0">
                <a:latin typeface="+mj-lt"/>
              </a:rPr>
              <a:t>resek</a:t>
            </a:r>
            <a:r>
              <a:rPr lang="it-IT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-&gt; </a:t>
            </a:r>
            <a:r>
              <a:rPr lang="el-GR" i="1" dirty="0" smtClean="0">
                <a:latin typeface="+mj-lt"/>
              </a:rPr>
              <a:t>σ</a:t>
            </a:r>
            <a:r>
              <a:rPr lang="el-GR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enota</a:t>
            </a:r>
            <a:r>
              <a:rPr lang="it-IT" dirty="0" smtClean="0">
                <a:latin typeface="+mj-lt"/>
              </a:rPr>
              <a:t> </a:t>
            </a:r>
            <a:r>
              <a:rPr lang="it-IT" i="1" dirty="0" err="1" smtClean="0">
                <a:latin typeface="+mj-lt"/>
              </a:rPr>
              <a:t>barn</a:t>
            </a:r>
            <a:r>
              <a:rPr lang="sl-SI" dirty="0" smtClean="0">
                <a:latin typeface="+mj-lt"/>
              </a:rPr>
              <a:t>: </a:t>
            </a:r>
            <a:r>
              <a:rPr lang="it-IT" dirty="0" smtClean="0">
                <a:latin typeface="+mj-lt"/>
              </a:rPr>
              <a:t>10</a:t>
            </a:r>
            <a:r>
              <a:rPr lang="it-IT" i="1" dirty="0" smtClean="0">
                <a:latin typeface="+mj-lt"/>
              </a:rPr>
              <a:t>¯²⁴cm¯²</a:t>
            </a:r>
            <a:r>
              <a:rPr lang="it-IT" dirty="0" smtClean="0">
                <a:latin typeface="+mj-lt"/>
              </a:rPr>
              <a:t>.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Graf je zvezen -&gt; reakcije niso pragovne</a:t>
            </a:r>
          </a:p>
          <a:p>
            <a:r>
              <a:rPr lang="sl-SI" dirty="0" smtClean="0">
                <a:latin typeface="+mj-lt"/>
              </a:rPr>
              <a:t>Vrh -&gt; optimalna vpadna energija delcev -&gt; temperatura, ki jo mora plazma imeti</a:t>
            </a:r>
          </a:p>
          <a:p>
            <a:r>
              <a:rPr lang="sl-SI" dirty="0" smtClean="0">
                <a:latin typeface="+mj-lt"/>
              </a:rPr>
              <a:t>T(tokamak</a:t>
            </a:r>
            <a:r>
              <a:rPr lang="sl-SI" smtClean="0">
                <a:latin typeface="+mj-lt"/>
              </a:rPr>
              <a:t>)&gt; 5*T(sončeva </a:t>
            </a:r>
            <a:r>
              <a:rPr lang="sl-SI" dirty="0" smtClean="0">
                <a:latin typeface="+mj-lt"/>
              </a:rPr>
              <a:t>sredica)</a:t>
            </a:r>
            <a:endParaRPr lang="it-IT" dirty="0" smtClean="0"/>
          </a:p>
          <a:p>
            <a:r>
              <a:rPr lang="sl-SI" dirty="0" smtClean="0">
                <a:latin typeface="+mj-lt"/>
              </a:rPr>
              <a:t>Visoka T-&gt; gorivo mora biti v plazemskem stanju</a:t>
            </a:r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Segnaposto contenuto 4" descr="preseki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306286"/>
            <a:ext cx="6900557" cy="4686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2.TOKAMAK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Plazmo moramo nekje zadrževati -&gt; magnetno zadrževanje</a:t>
            </a:r>
          </a:p>
          <a:p>
            <a:r>
              <a:rPr lang="sl-SI" dirty="0" smtClean="0">
                <a:latin typeface="+mj-lt"/>
              </a:rPr>
              <a:t>Magnetno zadrževanje: </a:t>
            </a:r>
          </a:p>
          <a:p>
            <a:pPr lvl="2"/>
            <a:r>
              <a:rPr lang="sl-SI" dirty="0" smtClean="0">
                <a:latin typeface="+mj-lt"/>
              </a:rPr>
              <a:t>stiskanje in usmerjanje plazme</a:t>
            </a:r>
          </a:p>
          <a:p>
            <a:pPr lvl="2"/>
            <a:r>
              <a:rPr lang="sl-SI" dirty="0" smtClean="0">
                <a:latin typeface="+mj-lt"/>
              </a:rPr>
              <a:t>najbolje se obnese v toroidalnem tokamaku-&gt; nima koncev -&gt; magnetno polje le v notranjosti</a:t>
            </a:r>
          </a:p>
          <a:p>
            <a:r>
              <a:rPr lang="sl-SI" dirty="0" smtClean="0">
                <a:latin typeface="+mj-lt"/>
              </a:rPr>
              <a:t>V seminarju obravnavamo tokamak JET (= Joint European Torus)</a:t>
            </a:r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Magnetno zadrževanje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Najpreprostejše polje je t.i. toroidalno magnetno polje, plazma pa v takem polju ne more biti v ravnovesju!</a:t>
            </a:r>
          </a:p>
          <a:p>
            <a:r>
              <a:rPr lang="sl-SI" dirty="0" smtClean="0">
                <a:latin typeface="+mj-lt"/>
              </a:rPr>
              <a:t>Dodamo poloidalno magnetno polje</a:t>
            </a:r>
          </a:p>
          <a:p>
            <a:r>
              <a:rPr lang="sl-SI" dirty="0" smtClean="0">
                <a:latin typeface="+mj-lt"/>
              </a:rPr>
              <a:t>Toroidalno+poloidalno magnetno polje= polje v obliki vijačnice</a:t>
            </a:r>
          </a:p>
          <a:p>
            <a:r>
              <a:rPr lang="sl-SI" dirty="0" smtClean="0">
                <a:latin typeface="+mj-lt"/>
              </a:rPr>
              <a:t>V vijačnem polju je plazma lahko v ravnovesju</a:t>
            </a:r>
            <a:endParaRPr lang="it-IT" dirty="0"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Segnaposto contenuto 8" descr="tokamakSLO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7628" y="2351632"/>
            <a:ext cx="4248743" cy="3572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Vakuumska posoda</a:t>
            </a:r>
            <a:endParaRPr lang="it-IT" dirty="0"/>
          </a:p>
        </p:txBody>
      </p:sp>
      <p:pic>
        <p:nvPicPr>
          <p:cNvPr id="7" name="Segnaposto contenuto 6" descr="jet_interior_photo_ukae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353038"/>
            <a:ext cx="5384800" cy="3569562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Osrčje tokamaka</a:t>
            </a:r>
          </a:p>
          <a:p>
            <a:r>
              <a:rPr lang="sl-SI" dirty="0" smtClean="0">
                <a:latin typeface="+mj-lt"/>
              </a:rPr>
              <a:t>V njej je tlak velikosti 10^-6 bar oz. milijoninka atmosfere</a:t>
            </a:r>
          </a:p>
          <a:p>
            <a:r>
              <a:rPr lang="sl-SI" dirty="0" smtClean="0">
                <a:latin typeface="+mj-lt"/>
              </a:rPr>
              <a:t>V njej se nahaja plazma</a:t>
            </a:r>
          </a:p>
          <a:p>
            <a:r>
              <a:rPr lang="sl-SI" dirty="0" smtClean="0">
                <a:latin typeface="+mj-lt"/>
              </a:rPr>
              <a:t>Je toroidalne oblike s presekom v obliki črke D</a:t>
            </a:r>
          </a:p>
          <a:p>
            <a:r>
              <a:rPr lang="sl-SI" dirty="0" smtClean="0">
                <a:latin typeface="+mj-lt"/>
              </a:rPr>
              <a:t>Radij = 3 m, presek =2.5 m, višina = 4.2 m.</a:t>
            </a:r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Magnetne tuljave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Toroidalne tuljave:</a:t>
            </a:r>
          </a:p>
          <a:p>
            <a:pPr lvl="1"/>
            <a:r>
              <a:rPr lang="sl-SI" dirty="0" smtClean="0">
                <a:latin typeface="+mj-lt"/>
              </a:rPr>
              <a:t>32 tuljav v obliki črke D</a:t>
            </a:r>
          </a:p>
          <a:p>
            <a:pPr lvl="1"/>
            <a:r>
              <a:rPr lang="sl-SI" dirty="0" smtClean="0">
                <a:latin typeface="+mj-lt"/>
              </a:rPr>
              <a:t>Tok 51 MA -&gt; vodno hlajenje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>
                <a:latin typeface="+mj-lt"/>
              </a:rPr>
              <a:t>Poloidalne tuljave</a:t>
            </a:r>
          </a:p>
          <a:p>
            <a:pPr lvl="1"/>
            <a:r>
              <a:rPr lang="sl-SI" dirty="0" smtClean="0">
                <a:latin typeface="+mj-lt"/>
              </a:rPr>
              <a:t>Vodoravne krožne tuljave</a:t>
            </a:r>
          </a:p>
          <a:p>
            <a:pPr lvl="1"/>
            <a:r>
              <a:rPr lang="sl-SI" dirty="0" smtClean="0">
                <a:latin typeface="+mj-lt"/>
              </a:rPr>
              <a:t>Skrbijo za pravilno obliko plazme</a:t>
            </a:r>
            <a:endParaRPr lang="it-IT" dirty="0"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Segnaposto contenuto 9" descr="tuljav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5886" y="1756009"/>
            <a:ext cx="3348446" cy="2699561"/>
          </a:xfrm>
        </p:spPr>
      </p:pic>
      <p:pic>
        <p:nvPicPr>
          <p:cNvPr id="8" name="Immagine 7" descr="Poloidal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41" y="4006507"/>
            <a:ext cx="3582097" cy="2655550"/>
          </a:xfrm>
          <a:prstGeom prst="rect">
            <a:avLst/>
          </a:prstGeom>
        </p:spPr>
      </p:pic>
      <p:pic>
        <p:nvPicPr>
          <p:cNvPr id="11" name="Immagine 10" descr="Cap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28" y="1902383"/>
            <a:ext cx="895475" cy="46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1764</TotalTime>
  <Words>796</Words>
  <Application>Microsoft Office PowerPoint</Application>
  <PresentationFormat>Personalizzato</PresentationFormat>
  <Paragraphs>173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Equinozio</vt:lpstr>
      <vt:lpstr>NEVTRONSKA DIAGNOSTIKA V FUZIJSKIH TOKAMAKIH</vt:lpstr>
      <vt:lpstr>Vsebine</vt:lpstr>
      <vt:lpstr>1.FUZIJA</vt:lpstr>
      <vt:lpstr>Fuzijske reakcije</vt:lpstr>
      <vt:lpstr>Diapositiva 5</vt:lpstr>
      <vt:lpstr>2.TOKAMAK</vt:lpstr>
      <vt:lpstr>Magnetno zadrževanje</vt:lpstr>
      <vt:lpstr>Vakuumska posoda</vt:lpstr>
      <vt:lpstr> Magnetne tuljave</vt:lpstr>
      <vt:lpstr> Transformator</vt:lpstr>
      <vt:lpstr>2.4 Segrevanje plazme</vt:lpstr>
      <vt:lpstr>Lawsonov kriterij</vt:lpstr>
      <vt:lpstr>3. Pomen nevtronov v fuziji</vt:lpstr>
      <vt:lpstr>Fuzijska moč</vt:lpstr>
      <vt:lpstr>Sevalne poškodbe v materialih</vt:lpstr>
      <vt:lpstr>Proizvajanje tritija</vt:lpstr>
      <vt:lpstr>4.Nevtronska diagnostika</vt:lpstr>
      <vt:lpstr>Energijski spekter nevtronov</vt:lpstr>
      <vt:lpstr>Diapositiva 19</vt:lpstr>
      <vt:lpstr>Diapositiva 20</vt:lpstr>
      <vt:lpstr>4.1 Fisijske celice</vt:lpstr>
      <vt:lpstr>Aktivacijski sistem</vt:lpstr>
      <vt:lpstr>TOFOR</vt:lpstr>
      <vt:lpstr>Kalibracija</vt:lpstr>
      <vt:lpstr>Kalibriranje fisijskih celic</vt:lpstr>
      <vt:lpstr>ITER</vt:lpstr>
      <vt:lpstr>DEMO</vt:lpstr>
      <vt:lpstr>Zaključek</vt:lpstr>
      <vt:lpstr>Hvala za pozornost! </vt:lpstr>
      <vt:lpstr>Vprašanja</vt:lpstr>
      <vt:lpstr>Zanimivosti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Hadrijan</cp:lastModifiedBy>
  <cp:revision>130</cp:revision>
  <dcterms:created xsi:type="dcterms:W3CDTF">2014-08-26T23:43:54Z</dcterms:created>
  <dcterms:modified xsi:type="dcterms:W3CDTF">2019-03-18T17:39:12Z</dcterms:modified>
</cp:coreProperties>
</file>