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70" r:id="rId3"/>
    <p:sldId id="283" r:id="rId4"/>
    <p:sldId id="284" r:id="rId5"/>
    <p:sldId id="286" r:id="rId6"/>
    <p:sldId id="285" r:id="rId7"/>
    <p:sldId id="287" r:id="rId8"/>
    <p:sldId id="291" r:id="rId9"/>
    <p:sldId id="268" r:id="rId10"/>
    <p:sldId id="290" r:id="rId11"/>
    <p:sldId id="289" r:id="rId12"/>
    <p:sldId id="292" r:id="rId13"/>
    <p:sldId id="306" r:id="rId14"/>
    <p:sldId id="308" r:id="rId15"/>
    <p:sldId id="294" r:id="rId16"/>
    <p:sldId id="307" r:id="rId17"/>
    <p:sldId id="300" r:id="rId18"/>
    <p:sldId id="295" r:id="rId19"/>
    <p:sldId id="297" r:id="rId20"/>
    <p:sldId id="296" r:id="rId21"/>
    <p:sldId id="301" r:id="rId22"/>
    <p:sldId id="302" r:id="rId23"/>
    <p:sldId id="299" r:id="rId24"/>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52" autoAdjust="0"/>
    <p:restoredTop sz="94630" autoAdjust="0"/>
  </p:normalViewPr>
  <p:slideViewPr>
    <p:cSldViewPr>
      <p:cViewPr varScale="1">
        <p:scale>
          <a:sx n="88" d="100"/>
          <a:sy n="88" d="100"/>
        </p:scale>
        <p:origin x="2112"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2018-05-21</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dirty="0"/>
              <a:t>Click to edit Master title style</a:t>
            </a:r>
            <a:endParaRPr lang="en-GB" noProof="0"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21/05/2018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Date Placeholder 3"/>
          <p:cNvSpPr>
            <a:spLocks noGrp="1"/>
          </p:cNvSpPr>
          <p:nvPr>
            <p:ph type="dt" sz="half" idx="10"/>
          </p:nvPr>
        </p:nvSpPr>
        <p:spPr/>
        <p:txBody>
          <a:bodyPr/>
          <a:lstStyle/>
          <a:p>
            <a:fld id="{6EB99CB0-346B-43FA-9EE6-F90C3F3BC0BA}" type="datetime1">
              <a:rPr lang="en-GB" noProof="0" smtClean="0"/>
              <a:t>21/05/2018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21/05/2018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21/05/2018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21/05/2018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jira.esss.lu.se/browse/BIG-116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63688" y="2054783"/>
            <a:ext cx="6172200" cy="1470025"/>
          </a:xfrm>
        </p:spPr>
        <p:txBody>
          <a:bodyPr>
            <a:normAutofit/>
          </a:bodyPr>
          <a:lstStyle/>
          <a:p>
            <a:pPr algn="ctr"/>
            <a:r>
              <a:rPr lang="en-GB" sz="4000" dirty="0" err="1"/>
              <a:t>nBLM</a:t>
            </a:r>
            <a:r>
              <a:rPr lang="en-GB" sz="4000" dirty="0"/>
              <a:t>: Circular Buffers and Neutron Detection </a:t>
            </a:r>
            <a:r>
              <a:rPr lang="en-GB" sz="4000" dirty="0" err="1"/>
              <a:t>Algo</a:t>
            </a:r>
            <a:r>
              <a:rPr lang="en-GB" sz="4000" dirty="0"/>
              <a:t> </a:t>
            </a:r>
          </a:p>
        </p:txBody>
      </p:sp>
      <p:sp>
        <p:nvSpPr>
          <p:cNvPr id="3" name="Subtitle 2"/>
          <p:cNvSpPr>
            <a:spLocks noGrp="1"/>
          </p:cNvSpPr>
          <p:nvPr>
            <p:ph type="subTitle" idx="1"/>
          </p:nvPr>
        </p:nvSpPr>
        <p:spPr>
          <a:xfrm>
            <a:off x="1403648" y="3933056"/>
            <a:ext cx="6400800" cy="1752600"/>
          </a:xfrm>
        </p:spPr>
        <p:txBody>
          <a:bodyPr>
            <a:noAutofit/>
          </a:bodyPr>
          <a:lstStyle/>
          <a:p>
            <a:r>
              <a:rPr lang="en-GB" sz="2000" dirty="0">
                <a:solidFill>
                  <a:schemeClr val="bg1"/>
                </a:solidFill>
              </a:rPr>
              <a:t>Irena </a:t>
            </a:r>
            <a:r>
              <a:rPr lang="en-GB" sz="2000" dirty="0" err="1">
                <a:solidFill>
                  <a:schemeClr val="bg1"/>
                </a:solidFill>
              </a:rPr>
              <a:t>Dolenc</a:t>
            </a:r>
            <a:r>
              <a:rPr lang="en-GB" sz="2000" dirty="0">
                <a:solidFill>
                  <a:schemeClr val="bg1"/>
                </a:solidFill>
              </a:rPr>
              <a:t> </a:t>
            </a:r>
            <a:r>
              <a:rPr lang="en-GB" sz="2000" dirty="0" err="1">
                <a:solidFill>
                  <a:schemeClr val="bg1"/>
                </a:solidFill>
              </a:rPr>
              <a:t>Kittelmann</a:t>
            </a:r>
            <a:r>
              <a:rPr lang="en-GB" sz="2000" dirty="0">
                <a:solidFill>
                  <a:schemeClr val="bg1"/>
                </a:solidFill>
              </a:rPr>
              <a:t>,</a:t>
            </a:r>
          </a:p>
          <a:p>
            <a:endParaRPr lang="en-GB" sz="2000" dirty="0">
              <a:solidFill>
                <a:schemeClr val="bg1"/>
              </a:solidFill>
            </a:endParaRPr>
          </a:p>
        </p:txBody>
      </p:sp>
      <p:sp>
        <p:nvSpPr>
          <p:cNvPr id="4" name="Rectangle 3"/>
          <p:cNvSpPr/>
          <p:nvPr/>
        </p:nvSpPr>
        <p:spPr>
          <a:xfrm>
            <a:off x="2286000" y="6361583"/>
            <a:ext cx="4572000" cy="307777"/>
          </a:xfrm>
          <a:prstGeom prst="rect">
            <a:avLst/>
          </a:prstGeom>
        </p:spPr>
        <p:txBody>
          <a:bodyPr>
            <a:spAutoFit/>
          </a:bodyPr>
          <a:lstStyle/>
          <a:p>
            <a:pPr algn="ctr"/>
            <a:r>
              <a:rPr lang="en-GB" sz="1400" dirty="0">
                <a:solidFill>
                  <a:srgbClr val="FFFFFF"/>
                </a:solidFill>
              </a:rPr>
              <a:t>30. May 2018, ESS-DMCS BLM VC </a:t>
            </a:r>
          </a:p>
        </p:txBody>
      </p: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11F93F-CC75-5A45-B820-B6EAC4740D1A}"/>
              </a:ext>
            </a:extLst>
          </p:cNvPr>
          <p:cNvSpPr>
            <a:spLocks noGrp="1"/>
          </p:cNvSpPr>
          <p:nvPr>
            <p:ph type="title"/>
          </p:nvPr>
        </p:nvSpPr>
        <p:spPr/>
        <p:txBody>
          <a:bodyPr/>
          <a:lstStyle/>
          <a:p>
            <a:r>
              <a:rPr lang="en-US" dirty="0" err="1"/>
              <a:t>nBLM</a:t>
            </a:r>
            <a:r>
              <a:rPr lang="en-US" dirty="0"/>
              <a:t> neutron detection</a:t>
            </a:r>
          </a:p>
        </p:txBody>
      </p:sp>
      <p:sp>
        <p:nvSpPr>
          <p:cNvPr id="3" name="Content Placeholder 2">
            <a:extLst>
              <a:ext uri="{FF2B5EF4-FFF2-40B4-BE49-F238E27FC236}">
                <a16:creationId xmlns:a16="http://schemas.microsoft.com/office/drawing/2014/main" id="{4741565F-A300-894E-B134-DA2EE90413A1}"/>
              </a:ext>
            </a:extLst>
          </p:cNvPr>
          <p:cNvSpPr>
            <a:spLocks noGrp="1"/>
          </p:cNvSpPr>
          <p:nvPr>
            <p:ph idx="1"/>
          </p:nvPr>
        </p:nvSpPr>
        <p:spPr>
          <a:xfrm>
            <a:off x="457200" y="1600200"/>
            <a:ext cx="8229600" cy="5121275"/>
          </a:xfrm>
        </p:spPr>
        <p:txBody>
          <a:bodyPr>
            <a:normAutofit fontScale="92500" lnSpcReduction="20000"/>
          </a:bodyPr>
          <a:lstStyle/>
          <a:p>
            <a:pPr marL="0" indent="0">
              <a:buNone/>
            </a:pPr>
            <a:r>
              <a:rPr lang="en-US" b="1" i="1" dirty="0"/>
              <a:t>EventInfo</a:t>
            </a:r>
            <a:r>
              <a:rPr lang="en-US" b="1" dirty="0"/>
              <a:t> data: min 8 or more bit words</a:t>
            </a:r>
          </a:p>
          <a:p>
            <a:pPr marL="457200" lvl="1" indent="0">
              <a:buNone/>
            </a:pPr>
            <a:endParaRPr lang="en-US" dirty="0"/>
          </a:p>
          <a:p>
            <a:r>
              <a:rPr lang="en-US" i="1" dirty="0" err="1"/>
              <a:t>TOTstartTime</a:t>
            </a:r>
            <a:endParaRPr lang="en-US" i="1" dirty="0"/>
          </a:p>
          <a:p>
            <a:pPr lvl="1"/>
            <a:r>
              <a:rPr lang="en-US" dirty="0"/>
              <a:t>Time (bin </a:t>
            </a:r>
            <a:r>
              <a:rPr lang="en-US" dirty="0" err="1"/>
              <a:t>indx</a:t>
            </a:r>
            <a:r>
              <a:rPr lang="en-US" dirty="0"/>
              <a:t>) of the event TOT start (measured from start of the current MTW?)</a:t>
            </a:r>
          </a:p>
          <a:p>
            <a:pPr lvl="1"/>
            <a:endParaRPr lang="en-US" dirty="0"/>
          </a:p>
          <a:p>
            <a:r>
              <a:rPr lang="en-US" i="1" dirty="0" err="1"/>
              <a:t>peakTime</a:t>
            </a:r>
            <a:r>
              <a:rPr lang="en-US" i="1" dirty="0"/>
              <a:t>: </a:t>
            </a:r>
          </a:p>
          <a:p>
            <a:pPr lvl="1"/>
            <a:r>
              <a:rPr lang="en-US" dirty="0"/>
              <a:t>Time (bin </a:t>
            </a:r>
            <a:r>
              <a:rPr lang="en-US" dirty="0" err="1"/>
              <a:t>indx</a:t>
            </a:r>
            <a:r>
              <a:rPr lang="en-US" dirty="0"/>
              <a:t>) at the </a:t>
            </a:r>
            <a:r>
              <a:rPr lang="en-US" i="1" dirty="0" err="1"/>
              <a:t>peakValue</a:t>
            </a:r>
            <a:r>
              <a:rPr lang="en-US" dirty="0"/>
              <a:t> (measured from </a:t>
            </a:r>
            <a:r>
              <a:rPr lang="en-US" i="1" dirty="0" err="1"/>
              <a:t>TOTstartTime</a:t>
            </a:r>
            <a:r>
              <a:rPr lang="en-US" dirty="0"/>
              <a:t> ?)</a:t>
            </a:r>
          </a:p>
          <a:p>
            <a:pPr lvl="1"/>
            <a:endParaRPr lang="en-US" dirty="0"/>
          </a:p>
          <a:p>
            <a:r>
              <a:rPr lang="en-US" i="1" dirty="0" err="1"/>
              <a:t>MTWindx</a:t>
            </a:r>
            <a:r>
              <a:rPr lang="en-US" i="1" dirty="0"/>
              <a:t> ?</a:t>
            </a:r>
          </a:p>
          <a:p>
            <a:pPr lvl="1"/>
            <a:r>
              <a:rPr lang="en-US" dirty="0"/>
              <a:t>Current monitoring time window index </a:t>
            </a:r>
          </a:p>
          <a:p>
            <a:pPr lvl="1"/>
            <a:r>
              <a:rPr lang="en-US" b="1" dirty="0"/>
              <a:t>Note</a:t>
            </a:r>
            <a:r>
              <a:rPr lang="en-US" dirty="0"/>
              <a:t>: Offline we will need to know the absolute time of each event, so the start of each buffer as well as the info in PV will need to be time stamped (time stamp from EVR?)</a:t>
            </a:r>
          </a:p>
        </p:txBody>
      </p:sp>
      <p:sp>
        <p:nvSpPr>
          <p:cNvPr id="4" name="Slide Number Placeholder 3">
            <a:extLst>
              <a:ext uri="{FF2B5EF4-FFF2-40B4-BE49-F238E27FC236}">
                <a16:creationId xmlns:a16="http://schemas.microsoft.com/office/drawing/2014/main" id="{AB73AB4F-A5EF-5C41-9F13-A330A21C1C05}"/>
              </a:ext>
            </a:extLst>
          </p:cNvPr>
          <p:cNvSpPr>
            <a:spLocks noGrp="1"/>
          </p:cNvSpPr>
          <p:nvPr>
            <p:ph type="sldNum" sz="quarter" idx="12"/>
          </p:nvPr>
        </p:nvSpPr>
        <p:spPr/>
        <p:txBody>
          <a:bodyPr/>
          <a:lstStyle/>
          <a:p>
            <a:fld id="{551115BC-487E-4422-894C-CB7CD3E79223}" type="slidenum">
              <a:rPr lang="en-GB" noProof="0" smtClean="0"/>
              <a:pPr/>
              <a:t>10</a:t>
            </a:fld>
            <a:endParaRPr lang="en-GB" noProof="0" dirty="0"/>
          </a:p>
        </p:txBody>
      </p:sp>
    </p:spTree>
    <p:extLst>
      <p:ext uri="{BB962C8B-B14F-4D97-AF65-F5344CB8AC3E}">
        <p14:creationId xmlns:p14="http://schemas.microsoft.com/office/powerpoint/2010/main" val="418154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11F93F-CC75-5A45-B820-B6EAC4740D1A}"/>
              </a:ext>
            </a:extLst>
          </p:cNvPr>
          <p:cNvSpPr>
            <a:spLocks noGrp="1"/>
          </p:cNvSpPr>
          <p:nvPr>
            <p:ph type="title"/>
          </p:nvPr>
        </p:nvSpPr>
        <p:spPr/>
        <p:txBody>
          <a:bodyPr/>
          <a:lstStyle/>
          <a:p>
            <a:r>
              <a:rPr lang="en-US" dirty="0" err="1"/>
              <a:t>nBLM</a:t>
            </a:r>
            <a:r>
              <a:rPr lang="en-US" dirty="0"/>
              <a:t> neutron detection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41565F-A300-894E-B134-DA2EE90413A1}"/>
                  </a:ext>
                </a:extLst>
              </p:cNvPr>
              <p:cNvSpPr>
                <a:spLocks noGrp="1"/>
              </p:cNvSpPr>
              <p:nvPr>
                <p:ph idx="1"/>
              </p:nvPr>
            </p:nvSpPr>
            <p:spPr>
              <a:xfrm>
                <a:off x="277688" y="1600200"/>
                <a:ext cx="8686800" cy="5257800"/>
              </a:xfrm>
            </p:spPr>
            <p:txBody>
              <a:bodyPr>
                <a:normAutofit fontScale="70000" lnSpcReduction="20000"/>
              </a:bodyPr>
              <a:lstStyle/>
              <a:p>
                <a:pPr marL="0" indent="0">
                  <a:buNone/>
                </a:pPr>
                <a:r>
                  <a:rPr lang="en-US" b="1" i="1" dirty="0"/>
                  <a:t>EventInfo</a:t>
                </a:r>
                <a:r>
                  <a:rPr lang="en-US" b="1" dirty="0"/>
                  <a:t> data: 1-bit words</a:t>
                </a:r>
              </a:p>
              <a:p>
                <a:endParaRPr lang="en-US" sz="1100" dirty="0"/>
              </a:p>
              <a:p>
                <a:r>
                  <a:rPr lang="en-US" i="1" dirty="0" err="1"/>
                  <a:t>TOTvalid</a:t>
                </a:r>
                <a:r>
                  <a:rPr lang="en-US" i="1" dirty="0"/>
                  <a:t>: </a:t>
                </a:r>
              </a:p>
              <a:p>
                <a:pPr lvl="1"/>
                <a:r>
                  <a:rPr lang="en-US" i="1" dirty="0" err="1"/>
                  <a:t>TOTvalid</a:t>
                </a:r>
                <a:r>
                  <a:rPr lang="en-US" dirty="0"/>
                  <a:t>=True if event time-over-threshold is above the minimum (</a:t>
                </a:r>
                <a14:m>
                  <m:oMath xmlns:m="http://schemas.openxmlformats.org/officeDocument/2006/math">
                    <m:r>
                      <a:rPr lang="en-US" b="0" i="1" smtClean="0">
                        <a:latin typeface="Cambria Math" panose="02040503050406030204" pitchFamily="18" charset="0"/>
                      </a:rPr>
                      <m:t>𝑇𝑂𝑇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𝑛𝑒𝑢𝑡𝑟𝑜𝑛𝑇𝑂𝑇</m:t>
                    </m:r>
                    <m:r>
                      <a:rPr lang="en-US" b="0" i="1" smtClean="0">
                        <a:latin typeface="Cambria Math" panose="02040503050406030204" pitchFamily="18" charset="0"/>
                        <a:ea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𝑚𝑖𝑛</m:t>
                    </m:r>
                  </m:oMath>
                </a14:m>
                <a:r>
                  <a:rPr lang="en-US" dirty="0"/>
                  <a:t>)</a:t>
                </a:r>
              </a:p>
              <a:p>
                <a:pPr lvl="1"/>
                <a:r>
                  <a:rPr lang="en-US" dirty="0"/>
                  <a:t>Event is not a spike/noise</a:t>
                </a:r>
              </a:p>
              <a:p>
                <a:pPr lvl="1"/>
                <a:endParaRPr lang="en-US" sz="1100" dirty="0"/>
              </a:p>
              <a:p>
                <a:r>
                  <a:rPr lang="en-US" i="1" dirty="0" err="1"/>
                  <a:t>peakValid</a:t>
                </a:r>
                <a:r>
                  <a:rPr lang="en-US" i="1" dirty="0"/>
                  <a:t>: </a:t>
                </a:r>
              </a:p>
              <a:p>
                <a:pPr lvl="1"/>
                <a:r>
                  <a:rPr lang="en-US" i="1" dirty="0" err="1"/>
                  <a:t>peakValid</a:t>
                </a:r>
                <a:r>
                  <a:rPr lang="en-US" i="1" dirty="0"/>
                  <a:t>=</a:t>
                </a:r>
                <a:r>
                  <a:rPr lang="en-US" dirty="0"/>
                  <a:t>True if amplitude is above the limit (</a:t>
                </a:r>
                <a14:m>
                  <m:oMath xmlns:m="http://schemas.openxmlformats.org/officeDocument/2006/math">
                    <m:r>
                      <a:rPr lang="en-US" b="0" i="1" smtClean="0">
                        <a:latin typeface="Cambria Math" panose="02040503050406030204" pitchFamily="18" charset="0"/>
                      </a:rPr>
                      <m:t>𝑝𝑒𝑎𝑘𝑉𝑎𝑙𝑢𝑒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𝑛𝑒𝑢𝑡𝑟𝑜𝑛𝐴𝑚𝑝𝑙</m:t>
                    </m:r>
                    <m:r>
                      <a:rPr lang="en-US" b="0" i="1" smtClean="0">
                        <a:latin typeface="Cambria Math" panose="02040503050406030204" pitchFamily="18" charset="0"/>
                        <a:ea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𝑚𝑖𝑛</m:t>
                    </m:r>
                  </m:oMath>
                </a14:m>
                <a:r>
                  <a:rPr lang="en-US" dirty="0"/>
                  <a:t>)</a:t>
                </a:r>
              </a:p>
              <a:p>
                <a:pPr lvl="1"/>
                <a:endParaRPr lang="en-US" sz="1100" dirty="0"/>
              </a:p>
              <a:p>
                <a:pPr marL="0" indent="0">
                  <a:buNone/>
                </a:pPr>
                <a:endParaRPr lang="en-US" sz="1100" dirty="0"/>
              </a:p>
              <a:p>
                <a:r>
                  <a:rPr lang="en-US" i="1" dirty="0" err="1"/>
                  <a:t>isNeutron</a:t>
                </a:r>
                <a:r>
                  <a:rPr lang="en-US" i="1" dirty="0"/>
                  <a:t>: </a:t>
                </a:r>
              </a:p>
              <a:p>
                <a:pPr lvl="1"/>
                <a:r>
                  <a:rPr lang="en-US" i="1" dirty="0" err="1"/>
                  <a:t>isNeutron</a:t>
                </a:r>
                <a:r>
                  <a:rPr lang="en-US" dirty="0"/>
                  <a:t>=True when the detected event is due to a neutron (</a:t>
                </a:r>
                <a:r>
                  <a:rPr lang="en-US" i="1" dirty="0" err="1"/>
                  <a:t>peakValid</a:t>
                </a:r>
                <a:r>
                  <a:rPr lang="en-US" dirty="0"/>
                  <a:t>=True, </a:t>
                </a:r>
                <a:r>
                  <a:rPr lang="en-US" i="1" dirty="0" err="1"/>
                  <a:t>TOTvalid</a:t>
                </a:r>
                <a:r>
                  <a:rPr lang="en-US" dirty="0"/>
                  <a:t>=True)</a:t>
                </a:r>
              </a:p>
              <a:p>
                <a:pPr lvl="1"/>
                <a:endParaRPr lang="en-US" sz="1100" dirty="0"/>
              </a:p>
              <a:p>
                <a:r>
                  <a:rPr lang="en-US" i="1" dirty="0"/>
                  <a:t>pileUp: </a:t>
                </a:r>
              </a:p>
              <a:p>
                <a:pPr lvl="1"/>
                <a:r>
                  <a:rPr lang="en-US" dirty="0"/>
                  <a:t>Pile up condition reached (</a:t>
                </a:r>
                <a14:m>
                  <m:oMath xmlns:m="http://schemas.openxmlformats.org/officeDocument/2006/math">
                    <m:r>
                      <a:rPr lang="en-US" i="1">
                        <a:latin typeface="Cambria Math" panose="02040503050406030204" pitchFamily="18" charset="0"/>
                      </a:rPr>
                      <m:t>𝑇𝑂𝑇</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𝑝𝑖𝑙𝑒𝑈𝑝𝑇𝑂</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𝑠𝑡𝑎𝑟𝑡</m:t>
                    </m:r>
                  </m:oMath>
                </a14:m>
                <a:r>
                  <a:rPr lang="en-US" dirty="0"/>
                  <a:t> and </a:t>
                </a:r>
                <a:r>
                  <a:rPr lang="en-US" i="1" dirty="0" err="1"/>
                  <a:t>isNeutron</a:t>
                </a:r>
                <a:r>
                  <a:rPr lang="en-US" dirty="0"/>
                  <a:t>=True)</a:t>
                </a:r>
              </a:p>
              <a:p>
                <a:pPr lvl="1"/>
                <a:endParaRPr lang="en-US" sz="1100" dirty="0"/>
              </a:p>
              <a:p>
                <a:pPr marL="457200" lvl="1" indent="0">
                  <a:buNone/>
                </a:pPr>
                <a:endParaRPr lang="en-US" sz="1000" dirty="0"/>
              </a:p>
              <a:p>
                <a:r>
                  <a:rPr lang="en-US" i="1" dirty="0" err="1"/>
                  <a:t>TOTlimitReached</a:t>
                </a:r>
                <a:r>
                  <a:rPr lang="en-US" i="1" dirty="0"/>
                  <a:t>:</a:t>
                </a:r>
              </a:p>
              <a:p>
                <a:pPr lvl="1"/>
                <a:r>
                  <a:rPr lang="en-US" i="1" dirty="0" err="1"/>
                  <a:t>TOTlimitreached</a:t>
                </a:r>
                <a:r>
                  <a:rPr lang="en-US" dirty="0"/>
                  <a:t>=True when event ends at the MTW end.</a:t>
                </a:r>
                <a:endParaRPr lang="en-US" i="1" dirty="0"/>
              </a:p>
            </p:txBody>
          </p:sp>
        </mc:Choice>
        <mc:Fallback xmlns="">
          <p:sp>
            <p:nvSpPr>
              <p:cNvPr id="3" name="Content Placeholder 2">
                <a:extLst>
                  <a:ext uri="{FF2B5EF4-FFF2-40B4-BE49-F238E27FC236}">
                    <a16:creationId xmlns:a16="http://schemas.microsoft.com/office/drawing/2014/main" id="{4741565F-A300-894E-B134-DA2EE90413A1}"/>
                  </a:ext>
                </a:extLst>
              </p:cNvPr>
              <p:cNvSpPr>
                <a:spLocks noGrp="1" noRot="1" noChangeAspect="1" noMove="1" noResize="1" noEditPoints="1" noAdjustHandles="1" noChangeArrowheads="1" noChangeShapeType="1" noTextEdit="1"/>
              </p:cNvSpPr>
              <p:nvPr>
                <p:ph idx="1"/>
              </p:nvPr>
            </p:nvSpPr>
            <p:spPr>
              <a:xfrm>
                <a:off x="277688" y="1600200"/>
                <a:ext cx="8686800" cy="5257800"/>
              </a:xfrm>
              <a:blipFill>
                <a:blip r:embed="rId2"/>
                <a:stretch>
                  <a:fillRect l="-730" t="-144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B73AB4F-A5EF-5C41-9F13-A330A21C1C05}"/>
              </a:ext>
            </a:extLst>
          </p:cNvPr>
          <p:cNvSpPr>
            <a:spLocks noGrp="1"/>
          </p:cNvSpPr>
          <p:nvPr>
            <p:ph type="sldNum" sz="quarter" idx="12"/>
          </p:nvPr>
        </p:nvSpPr>
        <p:spPr/>
        <p:txBody>
          <a:bodyPr/>
          <a:lstStyle/>
          <a:p>
            <a:fld id="{551115BC-487E-4422-894C-CB7CD3E79223}" type="slidenum">
              <a:rPr lang="en-GB" noProof="0" smtClean="0"/>
              <a:pPr/>
              <a:t>11</a:t>
            </a:fld>
            <a:endParaRPr lang="en-GB" noProof="0"/>
          </a:p>
        </p:txBody>
      </p:sp>
    </p:spTree>
    <p:extLst>
      <p:ext uri="{BB962C8B-B14F-4D97-AF65-F5344CB8AC3E}">
        <p14:creationId xmlns:p14="http://schemas.microsoft.com/office/powerpoint/2010/main" val="3225089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73F18-F59B-CA43-AC5F-9C3354C6A252}"/>
              </a:ext>
            </a:extLst>
          </p:cNvPr>
          <p:cNvSpPr>
            <a:spLocks noGrp="1"/>
          </p:cNvSpPr>
          <p:nvPr>
            <p:ph type="title"/>
          </p:nvPr>
        </p:nvSpPr>
        <p:spPr/>
        <p:txBody>
          <a:bodyPr/>
          <a:lstStyle/>
          <a:p>
            <a:r>
              <a:rPr lang="en-US" dirty="0" err="1"/>
              <a:t>nBLM</a:t>
            </a:r>
            <a:r>
              <a:rPr lang="en-US" dirty="0"/>
              <a:t> neutron detection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138FFF-3D03-1049-8F75-E8D2D9B1E814}"/>
                  </a:ext>
                </a:extLst>
              </p:cNvPr>
              <p:cNvSpPr>
                <a:spLocks noGrp="1"/>
              </p:cNvSpPr>
              <p:nvPr>
                <p:ph idx="1"/>
              </p:nvPr>
            </p:nvSpPr>
            <p:spPr>
              <a:xfrm>
                <a:off x="169168" y="1484784"/>
                <a:ext cx="8939336" cy="5688632"/>
              </a:xfrm>
            </p:spPr>
            <p:txBody>
              <a:bodyPr>
                <a:normAutofit/>
              </a:bodyPr>
              <a:lstStyle/>
              <a:p>
                <a:pPr marL="0" indent="0">
                  <a:buNone/>
                </a:pPr>
                <a:r>
                  <a:rPr lang="en-US" b="1" i="1" dirty="0"/>
                  <a:t>N</a:t>
                </a:r>
                <a:r>
                  <a:rPr lang="en-US" b="1" i="1" baseline="-25000" dirty="0"/>
                  <a:t>MTW</a:t>
                </a:r>
                <a:r>
                  <a:rPr lang="en-US" b="1" dirty="0"/>
                  <a:t>  − number of neutrons at the end of current MTW</a:t>
                </a:r>
              </a:p>
              <a:p>
                <a:pPr marL="0" indent="0">
                  <a:buNone/>
                </a:pPr>
                <a:endParaRPr lang="en-US" sz="1000" b="1" dirty="0"/>
              </a:p>
              <a:p>
                <a:r>
                  <a:rPr lang="en-US" b="1" i="1" dirty="0"/>
                  <a:t>N</a:t>
                </a:r>
                <a:r>
                  <a:rPr lang="en-US" b="1" i="1" baseline="-25000" dirty="0"/>
                  <a:t>MTW</a:t>
                </a:r>
                <a:r>
                  <a:rPr lang="en-US" dirty="0"/>
                  <a:t> consists of two parts</a:t>
                </a:r>
              </a:p>
              <a:p>
                <a:pPr marL="446088" indent="0">
                  <a:buNone/>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𝑀𝑇𝑊</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𝑛</m:t>
                          </m:r>
                          <m:r>
                            <a:rPr lang="en-US" i="1">
                              <a:latin typeface="Cambria Math" panose="02040503050406030204" pitchFamily="18" charset="0"/>
                            </a:rPr>
                            <m:t>, </m:t>
                          </m:r>
                          <m:r>
                            <a:rPr lang="en-US" i="1">
                              <a:latin typeface="Cambria Math" panose="02040503050406030204" pitchFamily="18" charset="0"/>
                            </a:rPr>
                            <m:t>𝑀𝑇𝑊</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𝑞𝑡𝑜𝑡</m:t>
                          </m:r>
                          <m:r>
                            <a:rPr lang="en-US" i="1">
                              <a:latin typeface="Cambria Math" panose="02040503050406030204" pitchFamily="18" charset="0"/>
                            </a:rPr>
                            <m:t>, </m:t>
                          </m:r>
                          <m:r>
                            <a:rPr lang="en-US" i="1">
                              <a:latin typeface="Cambria Math" panose="02040503050406030204" pitchFamily="18" charset="0"/>
                            </a:rPr>
                            <m:t>𝑀𝑇𝑊</m:t>
                          </m:r>
                        </m:sub>
                      </m:sSub>
                      <m:r>
                        <a:rPr lang="en-US" b="0" i="1" smtClean="0">
                          <a:latin typeface="Cambria Math" panose="02040503050406030204" pitchFamily="18" charset="0"/>
                        </a:rPr>
                        <m:t>=</m:t>
                      </m:r>
                    </m:oMath>
                  </m:oMathPara>
                </a14:m>
                <a:endParaRPr lang="en-US" dirty="0"/>
              </a:p>
              <a:p>
                <a:pPr marL="457200" lvl="1"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𝑛</m:t>
                                  </m:r>
                                </m:sub>
                              </m:sSub>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i</m:t>
                                  </m:r>
                                  <m:r>
                                    <a:rPr lang="en-US" b="0" i="0" smtClean="0">
                                      <a:latin typeface="Cambria Math" panose="02040503050406030204" pitchFamily="18" charset="0"/>
                                    </a:rPr>
                                    <m:t>−</m:t>
                                  </m:r>
                                  <m:r>
                                    <m:rPr>
                                      <m:sty m:val="p"/>
                                    </m:rPr>
                                    <a:rPr lang="en-US" b="0" i="0" smtClean="0">
                                      <a:latin typeface="Cambria Math" panose="02040503050406030204" pitchFamily="18" charset="0"/>
                                    </a:rPr>
                                    <m:t>th</m:t>
                                  </m:r>
                                  <m:r>
                                    <a:rPr lang="en-US" b="0" i="0" smtClean="0">
                                      <a:latin typeface="Cambria Math" panose="02040503050406030204" pitchFamily="18" charset="0"/>
                                    </a:rPr>
                                    <m:t> </m:t>
                                  </m:r>
                                  <m:r>
                                    <m:rPr>
                                      <m:sty m:val="p"/>
                                    </m:rPr>
                                    <a:rPr lang="en-US" b="0" i="0" smtClean="0">
                                      <a:latin typeface="Cambria Math" panose="02040503050406030204" pitchFamily="18" charset="0"/>
                                    </a:rPr>
                                    <m:t>event</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𝑞𝑡𝑜𝑡</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i</m:t>
                              </m:r>
                              <m:r>
                                <a:rPr lang="en-US" b="0" i="0" smtClean="0">
                                  <a:latin typeface="Cambria Math" panose="02040503050406030204" pitchFamily="18" charset="0"/>
                                </a:rPr>
                                <m:t>−</m:t>
                              </m:r>
                              <m:r>
                                <m:rPr>
                                  <m:sty m:val="p"/>
                                </m:rPr>
                                <a:rPr lang="en-US" b="0" i="0" smtClean="0">
                                  <a:latin typeface="Cambria Math" panose="02040503050406030204" pitchFamily="18" charset="0"/>
                                </a:rPr>
                                <m:t>th</m:t>
                              </m:r>
                              <m:r>
                                <a:rPr lang="en-US" b="0" i="0" smtClean="0">
                                  <a:latin typeface="Cambria Math" panose="02040503050406030204" pitchFamily="18" charset="0"/>
                                </a:rPr>
                                <m:t> </m:t>
                              </m:r>
                              <m:r>
                                <m:rPr>
                                  <m:sty m:val="p"/>
                                </m:rPr>
                                <a:rPr lang="en-US" b="0" i="0" smtClean="0">
                                  <a:latin typeface="Cambria Math" panose="02040503050406030204" pitchFamily="18" charset="0"/>
                                </a:rPr>
                                <m:t>event</m:t>
                              </m:r>
                              <m:r>
                                <a:rPr lang="en-US" b="0" i="1" smtClean="0">
                                  <a:latin typeface="Cambria Math" panose="02040503050406030204" pitchFamily="18" charset="0"/>
                                </a:rPr>
                                <m:t>)</m:t>
                              </m:r>
                            </m:e>
                          </m:d>
                        </m:e>
                      </m:nary>
                    </m:oMath>
                  </m:oMathPara>
                </a14:m>
                <a:endParaRPr lang="en-US" dirty="0"/>
              </a:p>
              <a:p>
                <a:endParaRPr lang="en-US" sz="1000" dirty="0"/>
              </a:p>
              <a:p>
                <a:pPr marL="514350" indent="-514350">
                  <a:buFont typeface="+mj-lt"/>
                  <a:buAutoNum type="arabicPeriod"/>
                </a:pPr>
                <a:r>
                  <a:rPr lang="en-US" b="1" i="1" dirty="0" err="1"/>
                  <a:t>N</a:t>
                </a:r>
                <a:r>
                  <a:rPr lang="en-US" b="1" i="1" baseline="-25000" dirty="0" err="1"/>
                  <a:t>n</a:t>
                </a:r>
                <a:r>
                  <a:rPr lang="en-US" b="1" i="1" baseline="-25000" dirty="0"/>
                  <a:t>, MTW</a:t>
                </a:r>
                <a:r>
                  <a:rPr lang="en-US" b="1" i="1" dirty="0"/>
                  <a:t> </a:t>
                </a:r>
                <a:endParaRPr lang="en-US" b="1" dirty="0"/>
              </a:p>
              <a:p>
                <a:pPr lvl="1"/>
                <a:r>
                  <a:rPr lang="en-US" dirty="0"/>
                  <a:t>Based on counting </a:t>
                </a:r>
                <a:r>
                  <a:rPr lang="en-US" b="1" dirty="0"/>
                  <a:t>single neutrons </a:t>
                </a:r>
                <a:r>
                  <a:rPr lang="en-US" dirty="0"/>
                  <a:t>within one MTW</a:t>
                </a:r>
              </a:p>
              <a:p>
                <a:pPr lvl="1"/>
                <a:r>
                  <a:rPr lang="en-US" dirty="0"/>
                  <a:t>Used if a real neutron was detected and event did not end at the end of current MTW</a:t>
                </a:r>
              </a:p>
              <a:p>
                <a:pPr lvl="2"/>
                <a:r>
                  <a:rPr lang="en-US" i="1" dirty="0" err="1"/>
                  <a:t>isNeutron</a:t>
                </a:r>
                <a:r>
                  <a:rPr lang="en-US" dirty="0"/>
                  <a:t>=True AND </a:t>
                </a:r>
                <a:r>
                  <a:rPr lang="en-US" i="1" dirty="0" err="1"/>
                  <a:t>pileUp</a:t>
                </a:r>
                <a:r>
                  <a:rPr lang="en-US" dirty="0"/>
                  <a:t>=False AND </a:t>
                </a:r>
                <a:r>
                  <a:rPr lang="en-US" i="1" dirty="0" err="1"/>
                  <a:t>TOTlimitReached</a:t>
                </a:r>
                <a:r>
                  <a:rPr lang="en-US" dirty="0"/>
                  <a:t>=False</a:t>
                </a:r>
              </a:p>
              <a:p>
                <a:pPr lvl="1"/>
                <a:r>
                  <a:rPr lang="en-US" dirty="0"/>
                  <a:t>Calculated by increasing </a:t>
                </a:r>
                <a:r>
                  <a:rPr lang="en-US" i="1" dirty="0" err="1"/>
                  <a:t>N</a:t>
                </a:r>
                <a:r>
                  <a:rPr lang="en-US" i="1" baseline="-25000" dirty="0" err="1"/>
                  <a:t>n</a:t>
                </a:r>
                <a:r>
                  <a:rPr lang="en-US" i="1" baseline="-25000" dirty="0"/>
                  <a:t>, MTW</a:t>
                </a:r>
                <a:r>
                  <a:rPr lang="en-US" dirty="0"/>
                  <a:t> by 1 in current MTW.</a:t>
                </a:r>
              </a:p>
              <a:p>
                <a:pPr lvl="1"/>
                <a:endParaRPr lang="en-US" sz="1000" dirty="0"/>
              </a:p>
              <a:p>
                <a:endParaRPr lang="en-US" dirty="0"/>
              </a:p>
            </p:txBody>
          </p:sp>
        </mc:Choice>
        <mc:Fallback xmlns="">
          <p:sp>
            <p:nvSpPr>
              <p:cNvPr id="3" name="Content Placeholder 2">
                <a:extLst>
                  <a:ext uri="{FF2B5EF4-FFF2-40B4-BE49-F238E27FC236}">
                    <a16:creationId xmlns:a16="http://schemas.microsoft.com/office/drawing/2014/main" id="{A5138FFF-3D03-1049-8F75-E8D2D9B1E814}"/>
                  </a:ext>
                </a:extLst>
              </p:cNvPr>
              <p:cNvSpPr>
                <a:spLocks noGrp="1" noRot="1" noChangeAspect="1" noMove="1" noResize="1" noEditPoints="1" noAdjustHandles="1" noChangeArrowheads="1" noChangeShapeType="1" noTextEdit="1"/>
              </p:cNvSpPr>
              <p:nvPr>
                <p:ph idx="1"/>
              </p:nvPr>
            </p:nvSpPr>
            <p:spPr>
              <a:xfrm>
                <a:off x="169168" y="1484784"/>
                <a:ext cx="8939336" cy="5688632"/>
              </a:xfrm>
              <a:blipFill>
                <a:blip r:embed="rId2"/>
                <a:stretch>
                  <a:fillRect l="-2411" t="-11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8756A5A-EBA4-D042-AE22-80538B1A4FC7}"/>
              </a:ext>
            </a:extLst>
          </p:cNvPr>
          <p:cNvSpPr>
            <a:spLocks noGrp="1"/>
          </p:cNvSpPr>
          <p:nvPr>
            <p:ph type="sldNum" sz="quarter" idx="12"/>
          </p:nvPr>
        </p:nvSpPr>
        <p:spPr/>
        <p:txBody>
          <a:bodyPr/>
          <a:lstStyle/>
          <a:p>
            <a:fld id="{551115BC-487E-4422-894C-CB7CD3E79223}" type="slidenum">
              <a:rPr lang="en-GB" noProof="0" smtClean="0"/>
              <a:t>12</a:t>
            </a:fld>
            <a:endParaRPr lang="en-GB" noProof="0"/>
          </a:p>
        </p:txBody>
      </p:sp>
    </p:spTree>
    <p:extLst>
      <p:ext uri="{BB962C8B-B14F-4D97-AF65-F5344CB8AC3E}">
        <p14:creationId xmlns:p14="http://schemas.microsoft.com/office/powerpoint/2010/main" val="4004732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73F18-F59B-CA43-AC5F-9C3354C6A252}"/>
              </a:ext>
            </a:extLst>
          </p:cNvPr>
          <p:cNvSpPr>
            <a:spLocks noGrp="1"/>
          </p:cNvSpPr>
          <p:nvPr>
            <p:ph type="title"/>
          </p:nvPr>
        </p:nvSpPr>
        <p:spPr/>
        <p:txBody>
          <a:bodyPr/>
          <a:lstStyle/>
          <a:p>
            <a:r>
              <a:rPr lang="en-US" dirty="0" err="1"/>
              <a:t>nBLM</a:t>
            </a:r>
            <a:r>
              <a:rPr lang="en-US" dirty="0"/>
              <a:t> neutron detection</a:t>
            </a:r>
          </a:p>
        </p:txBody>
      </p:sp>
      <p:sp>
        <p:nvSpPr>
          <p:cNvPr id="3" name="Content Placeholder 2">
            <a:extLst>
              <a:ext uri="{FF2B5EF4-FFF2-40B4-BE49-F238E27FC236}">
                <a16:creationId xmlns:a16="http://schemas.microsoft.com/office/drawing/2014/main" id="{A5138FFF-3D03-1049-8F75-E8D2D9B1E814}"/>
              </a:ext>
            </a:extLst>
          </p:cNvPr>
          <p:cNvSpPr>
            <a:spLocks noGrp="1"/>
          </p:cNvSpPr>
          <p:nvPr>
            <p:ph idx="1"/>
          </p:nvPr>
        </p:nvSpPr>
        <p:spPr>
          <a:xfrm>
            <a:off x="169168" y="1515702"/>
            <a:ext cx="8517632" cy="1769282"/>
          </a:xfrm>
        </p:spPr>
        <p:txBody>
          <a:bodyPr>
            <a:normAutofit fontScale="70000" lnSpcReduction="20000"/>
          </a:bodyPr>
          <a:lstStyle/>
          <a:p>
            <a:pPr marL="514350" indent="-514350">
              <a:buFont typeface="+mj-lt"/>
              <a:buAutoNum type="arabicPeriod" startAt="2"/>
            </a:pPr>
            <a:r>
              <a:rPr lang="en-US" b="1" i="1" dirty="0" err="1"/>
              <a:t>N</a:t>
            </a:r>
            <a:r>
              <a:rPr lang="en-US" b="1" i="1" baseline="-25000" dirty="0" err="1"/>
              <a:t>qtot</a:t>
            </a:r>
            <a:r>
              <a:rPr lang="en-US" b="1" i="1" baseline="-25000" dirty="0"/>
              <a:t>, MTW </a:t>
            </a:r>
            <a:r>
              <a:rPr lang="en-US" dirty="0"/>
              <a:t> </a:t>
            </a:r>
          </a:p>
          <a:p>
            <a:pPr marL="514350" indent="-514350">
              <a:buFont typeface="+mj-lt"/>
              <a:buAutoNum type="arabicPeriod" startAt="2"/>
            </a:pPr>
            <a:endParaRPr lang="en-US" sz="1300" dirty="0"/>
          </a:p>
          <a:p>
            <a:r>
              <a:rPr lang="en-US" dirty="0"/>
              <a:t>Number of neutrons estimated through </a:t>
            </a:r>
            <a:r>
              <a:rPr lang="en-US" i="1" dirty="0"/>
              <a:t>Q</a:t>
            </a:r>
            <a:r>
              <a:rPr lang="en-US" i="1" baseline="-25000" dirty="0"/>
              <a:t>TOT</a:t>
            </a:r>
          </a:p>
          <a:p>
            <a:pPr marL="0" indent="0">
              <a:buNone/>
            </a:pPr>
            <a:endParaRPr lang="en-US" sz="1000" i="1" baseline="-25000" dirty="0"/>
          </a:p>
          <a:p>
            <a:r>
              <a:rPr lang="en-US" dirty="0"/>
              <a:t>Used:</a:t>
            </a:r>
          </a:p>
          <a:p>
            <a:pPr lvl="1"/>
            <a:r>
              <a:rPr lang="en-US" u="sng" dirty="0"/>
              <a:t>Case 1:</a:t>
            </a:r>
            <a:r>
              <a:rPr lang="en-US" dirty="0"/>
              <a:t>  For calculating the  number of </a:t>
            </a:r>
            <a:r>
              <a:rPr lang="en-US" b="1" dirty="0"/>
              <a:t>neutrons in pile up</a:t>
            </a:r>
          </a:p>
          <a:p>
            <a:pPr lvl="2"/>
            <a:r>
              <a:rPr lang="en-US" dirty="0"/>
              <a:t>If  </a:t>
            </a:r>
            <a:r>
              <a:rPr lang="en-US" i="1" dirty="0" err="1"/>
              <a:t>pileUp</a:t>
            </a:r>
            <a:r>
              <a:rPr lang="en-US" dirty="0"/>
              <a:t>(</a:t>
            </a:r>
            <a:r>
              <a:rPr lang="en-US" dirty="0" err="1"/>
              <a:t>i-th</a:t>
            </a:r>
            <a:r>
              <a:rPr lang="en-US" dirty="0"/>
              <a:t> event)=True</a:t>
            </a:r>
          </a:p>
          <a:p>
            <a:pPr lvl="2"/>
            <a:endParaRPr lang="en-US" sz="900" dirty="0"/>
          </a:p>
          <a:p>
            <a:endParaRPr lang="en-US" dirty="0"/>
          </a:p>
        </p:txBody>
      </p:sp>
      <p:sp>
        <p:nvSpPr>
          <p:cNvPr id="4" name="Slide Number Placeholder 3">
            <a:extLst>
              <a:ext uri="{FF2B5EF4-FFF2-40B4-BE49-F238E27FC236}">
                <a16:creationId xmlns:a16="http://schemas.microsoft.com/office/drawing/2014/main" id="{58756A5A-EBA4-D042-AE22-80538B1A4FC7}"/>
              </a:ext>
            </a:extLst>
          </p:cNvPr>
          <p:cNvSpPr>
            <a:spLocks noGrp="1"/>
          </p:cNvSpPr>
          <p:nvPr>
            <p:ph type="sldNum" sz="quarter" idx="12"/>
          </p:nvPr>
        </p:nvSpPr>
        <p:spPr/>
        <p:txBody>
          <a:bodyPr/>
          <a:lstStyle/>
          <a:p>
            <a:fld id="{551115BC-487E-4422-894C-CB7CD3E79223}" type="slidenum">
              <a:rPr lang="en-GB" noProof="0" smtClean="0"/>
              <a:t>13</a:t>
            </a:fld>
            <a:endParaRPr lang="en-GB" noProof="0"/>
          </a:p>
        </p:txBody>
      </p:sp>
      <p:pic>
        <p:nvPicPr>
          <p:cNvPr id="5" name="Picture 4">
            <a:extLst>
              <a:ext uri="{FF2B5EF4-FFF2-40B4-BE49-F238E27FC236}">
                <a16:creationId xmlns:a16="http://schemas.microsoft.com/office/drawing/2014/main" id="{EC8FB705-730D-B54F-933B-2E1F701A62DB}"/>
              </a:ext>
            </a:extLst>
          </p:cNvPr>
          <p:cNvPicPr>
            <a:picLocks noChangeAspect="1"/>
          </p:cNvPicPr>
          <p:nvPr/>
        </p:nvPicPr>
        <p:blipFill>
          <a:blip r:embed="rId2"/>
          <a:stretch>
            <a:fillRect/>
          </a:stretch>
        </p:blipFill>
        <p:spPr>
          <a:xfrm>
            <a:off x="5562232" y="3776730"/>
            <a:ext cx="3581767" cy="2604598"/>
          </a:xfrm>
          <a:prstGeom prst="rect">
            <a:avLst/>
          </a:prstGeom>
        </p:spPr>
      </p:pic>
      <p:sp>
        <p:nvSpPr>
          <p:cNvPr id="6" name="Content Placeholder 2">
            <a:extLst>
              <a:ext uri="{FF2B5EF4-FFF2-40B4-BE49-F238E27FC236}">
                <a16:creationId xmlns:a16="http://schemas.microsoft.com/office/drawing/2014/main" id="{23CDC5FC-A54C-ED40-89E9-05AAD77B5DC6}"/>
              </a:ext>
            </a:extLst>
          </p:cNvPr>
          <p:cNvSpPr txBox="1">
            <a:spLocks/>
          </p:cNvSpPr>
          <p:nvPr/>
        </p:nvSpPr>
        <p:spPr>
          <a:xfrm>
            <a:off x="157471" y="3212976"/>
            <a:ext cx="5701831" cy="350849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For splitting the charge between MTWs:</a:t>
            </a:r>
          </a:p>
          <a:p>
            <a:pPr lvl="2"/>
            <a:r>
              <a:rPr lang="en-US" u="sng" dirty="0"/>
              <a:t>Case 2:</a:t>
            </a:r>
            <a:r>
              <a:rPr lang="en-US" dirty="0"/>
              <a:t>  a neutron or pile up event does not end by the end of current MTW</a:t>
            </a:r>
          </a:p>
          <a:p>
            <a:pPr lvl="3"/>
            <a:r>
              <a:rPr lang="en-US" dirty="0"/>
              <a:t>If </a:t>
            </a:r>
            <a:r>
              <a:rPr lang="en-US" i="1" dirty="0" err="1"/>
              <a:t>TOTlimitReached</a:t>
            </a:r>
            <a:r>
              <a:rPr lang="en-US" dirty="0"/>
              <a:t>[j-the event]=True AND </a:t>
            </a:r>
            <a:r>
              <a:rPr lang="en-US" i="1" dirty="0" err="1"/>
              <a:t>isNeutron</a:t>
            </a:r>
            <a:r>
              <a:rPr lang="en-US" dirty="0"/>
              <a:t>[j-</a:t>
            </a:r>
            <a:r>
              <a:rPr lang="en-US" dirty="0" err="1"/>
              <a:t>th</a:t>
            </a:r>
            <a:r>
              <a:rPr lang="en-US" dirty="0"/>
              <a:t> event]=True</a:t>
            </a:r>
          </a:p>
          <a:p>
            <a:pPr lvl="2"/>
            <a:r>
              <a:rPr lang="en-US" u="sng" dirty="0"/>
              <a:t>Case 3</a:t>
            </a:r>
            <a:r>
              <a:rPr lang="en-US" dirty="0"/>
              <a:t>:  </a:t>
            </a:r>
          </a:p>
          <a:p>
            <a:pPr lvl="3"/>
            <a:r>
              <a:rPr lang="en-US" dirty="0"/>
              <a:t>The event starts at the first time bin index of the current MTW,     </a:t>
            </a:r>
          </a:p>
          <a:p>
            <a:pPr marL="1601788" lvl="2" indent="0">
              <a:buNone/>
            </a:pPr>
            <a:r>
              <a:rPr lang="en-US" dirty="0"/>
              <a:t>(</a:t>
            </a:r>
            <a:r>
              <a:rPr lang="en-US" i="1" dirty="0" err="1"/>
              <a:t>TOTstartTime</a:t>
            </a:r>
            <a:r>
              <a:rPr lang="en-US" dirty="0"/>
              <a:t>[j-</a:t>
            </a:r>
            <a:r>
              <a:rPr lang="en-US" dirty="0" err="1"/>
              <a:t>th</a:t>
            </a:r>
            <a:r>
              <a:rPr lang="en-US" dirty="0"/>
              <a:t> event]=0) and</a:t>
            </a:r>
          </a:p>
          <a:p>
            <a:pPr lvl="3"/>
            <a:r>
              <a:rPr lang="en-US" dirty="0"/>
              <a:t>previous event ended at the current MTW start</a:t>
            </a:r>
          </a:p>
          <a:p>
            <a:pPr marL="1601788" lvl="2" indent="0">
              <a:buNone/>
            </a:pPr>
            <a:r>
              <a:rPr lang="en-US" i="1" dirty="0"/>
              <a:t>(</a:t>
            </a:r>
            <a:r>
              <a:rPr lang="en-US" i="1" dirty="0" err="1"/>
              <a:t>TOTlimitReached</a:t>
            </a:r>
            <a:r>
              <a:rPr lang="en-US" dirty="0"/>
              <a:t>[(j-1)-</a:t>
            </a:r>
            <a:r>
              <a:rPr lang="en-US" dirty="0" err="1"/>
              <a:t>th</a:t>
            </a:r>
            <a:r>
              <a:rPr lang="en-US" dirty="0"/>
              <a:t> event]=True) and</a:t>
            </a:r>
          </a:p>
          <a:p>
            <a:pPr lvl="3"/>
            <a:r>
              <a:rPr lang="en-US" dirty="0"/>
              <a:t>the event was either single neutron or in pile up</a:t>
            </a:r>
          </a:p>
          <a:p>
            <a:pPr marL="1601788" lvl="2" indent="0">
              <a:buNone/>
            </a:pPr>
            <a:r>
              <a:rPr lang="en-US" i="1" dirty="0"/>
              <a:t>(</a:t>
            </a:r>
            <a:r>
              <a:rPr lang="en-US" i="1" dirty="0" err="1"/>
              <a:t>isNeutron</a:t>
            </a:r>
            <a:r>
              <a:rPr lang="en-US" dirty="0"/>
              <a:t>[(j-1)-</a:t>
            </a:r>
            <a:r>
              <a:rPr lang="en-US" dirty="0" err="1"/>
              <a:t>th</a:t>
            </a:r>
            <a:r>
              <a:rPr lang="en-US" dirty="0"/>
              <a:t> event]=True)</a:t>
            </a:r>
          </a:p>
          <a:p>
            <a:pPr lvl="2"/>
            <a:endParaRPr lang="en-US" sz="900" dirty="0"/>
          </a:p>
          <a:p>
            <a:endParaRPr lang="en-US" dirty="0"/>
          </a:p>
        </p:txBody>
      </p:sp>
      <p:sp>
        <p:nvSpPr>
          <p:cNvPr id="7" name="TextBox 6">
            <a:extLst>
              <a:ext uri="{FF2B5EF4-FFF2-40B4-BE49-F238E27FC236}">
                <a16:creationId xmlns:a16="http://schemas.microsoft.com/office/drawing/2014/main" id="{DC9E3B1A-145D-624C-9541-1ACA2B788B02}"/>
              </a:ext>
            </a:extLst>
          </p:cNvPr>
          <p:cNvSpPr txBox="1"/>
          <p:nvPr/>
        </p:nvSpPr>
        <p:spPr>
          <a:xfrm>
            <a:off x="6042592" y="6554890"/>
            <a:ext cx="724878" cy="369332"/>
          </a:xfrm>
          <a:prstGeom prst="rect">
            <a:avLst/>
          </a:prstGeom>
          <a:noFill/>
        </p:spPr>
        <p:txBody>
          <a:bodyPr wrap="none" rtlCol="0">
            <a:spAutoFit/>
          </a:bodyPr>
          <a:lstStyle/>
          <a:p>
            <a:r>
              <a:rPr lang="en-US" i="1" dirty="0">
                <a:solidFill>
                  <a:schemeClr val="bg1">
                    <a:lumMod val="50000"/>
                  </a:schemeClr>
                </a:solidFill>
              </a:rPr>
              <a:t>Case 2</a:t>
            </a:r>
          </a:p>
        </p:txBody>
      </p:sp>
      <p:sp>
        <p:nvSpPr>
          <p:cNvPr id="8" name="TextBox 7">
            <a:extLst>
              <a:ext uri="{FF2B5EF4-FFF2-40B4-BE49-F238E27FC236}">
                <a16:creationId xmlns:a16="http://schemas.microsoft.com/office/drawing/2014/main" id="{56C7AE44-4626-DA4A-B784-490E4A221309}"/>
              </a:ext>
            </a:extLst>
          </p:cNvPr>
          <p:cNvSpPr txBox="1"/>
          <p:nvPr/>
        </p:nvSpPr>
        <p:spPr>
          <a:xfrm>
            <a:off x="6990676" y="6554890"/>
            <a:ext cx="724878" cy="369332"/>
          </a:xfrm>
          <a:prstGeom prst="rect">
            <a:avLst/>
          </a:prstGeom>
          <a:noFill/>
        </p:spPr>
        <p:txBody>
          <a:bodyPr wrap="none" rtlCol="0">
            <a:spAutoFit/>
          </a:bodyPr>
          <a:lstStyle/>
          <a:p>
            <a:r>
              <a:rPr lang="en-US" i="1" dirty="0">
                <a:solidFill>
                  <a:schemeClr val="bg1">
                    <a:lumMod val="50000"/>
                  </a:schemeClr>
                </a:solidFill>
              </a:rPr>
              <a:t>Case 3</a:t>
            </a:r>
          </a:p>
        </p:txBody>
      </p:sp>
      <p:cxnSp>
        <p:nvCxnSpPr>
          <p:cNvPr id="10" name="Straight Connector 9">
            <a:extLst>
              <a:ext uri="{FF2B5EF4-FFF2-40B4-BE49-F238E27FC236}">
                <a16:creationId xmlns:a16="http://schemas.microsoft.com/office/drawing/2014/main" id="{28858487-80E1-824A-A4D4-1E72DBDBADBC}"/>
              </a:ext>
            </a:extLst>
          </p:cNvPr>
          <p:cNvCxnSpPr>
            <a:cxnSpLocks/>
          </p:cNvCxnSpPr>
          <p:nvPr/>
        </p:nvCxnSpPr>
        <p:spPr>
          <a:xfrm flipV="1">
            <a:off x="6405031" y="6237312"/>
            <a:ext cx="148169" cy="365125"/>
          </a:xfrm>
          <a:prstGeom prst="line">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C0CDBC-F975-4E4C-A81D-209B54F14924}"/>
              </a:ext>
            </a:extLst>
          </p:cNvPr>
          <p:cNvCxnSpPr>
            <a:cxnSpLocks/>
            <a:stCxn id="8" idx="0"/>
          </p:cNvCxnSpPr>
          <p:nvPr/>
        </p:nvCxnSpPr>
        <p:spPr>
          <a:xfrm flipH="1" flipV="1">
            <a:off x="7198967" y="6258286"/>
            <a:ext cx="154148" cy="296604"/>
          </a:xfrm>
          <a:prstGeom prst="line">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430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73F18-F59B-CA43-AC5F-9C3354C6A252}"/>
              </a:ext>
            </a:extLst>
          </p:cNvPr>
          <p:cNvSpPr>
            <a:spLocks noGrp="1"/>
          </p:cNvSpPr>
          <p:nvPr>
            <p:ph type="title"/>
          </p:nvPr>
        </p:nvSpPr>
        <p:spPr/>
        <p:txBody>
          <a:bodyPr/>
          <a:lstStyle/>
          <a:p>
            <a:r>
              <a:rPr lang="en-US" dirty="0" err="1"/>
              <a:t>nBLM</a:t>
            </a:r>
            <a:r>
              <a:rPr lang="en-US" dirty="0"/>
              <a:t> neutron detection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138FFF-3D03-1049-8F75-E8D2D9B1E814}"/>
                  </a:ext>
                </a:extLst>
              </p:cNvPr>
              <p:cNvSpPr>
                <a:spLocks noGrp="1"/>
              </p:cNvSpPr>
              <p:nvPr>
                <p:ph idx="1"/>
              </p:nvPr>
            </p:nvSpPr>
            <p:spPr>
              <a:xfrm>
                <a:off x="169168" y="1484784"/>
                <a:ext cx="8517632" cy="5373216"/>
              </a:xfrm>
            </p:spPr>
            <p:txBody>
              <a:bodyPr>
                <a:normAutofit/>
              </a:bodyPr>
              <a:lstStyle/>
              <a:p>
                <a:pPr marL="514350" indent="-514350">
                  <a:buFont typeface="+mj-lt"/>
                  <a:buAutoNum type="arabicPeriod" startAt="2"/>
                </a:pPr>
                <a:r>
                  <a:rPr lang="en-US" b="1" i="1" dirty="0"/>
                  <a:t>N</a:t>
                </a:r>
                <a:r>
                  <a:rPr lang="en-US" b="1" i="1" baseline="-25000" dirty="0" err="1"/>
                  <a:t>qtot</a:t>
                </a:r>
                <a:r>
                  <a:rPr lang="en-US" b="1" i="1" baseline="-25000" dirty="0"/>
                  <a:t>, MTW</a:t>
                </a:r>
                <a:r>
                  <a:rPr lang="en-US" b="1" i="1" dirty="0"/>
                  <a:t> </a:t>
                </a:r>
                <a:endParaRPr lang="en-US" i="1" baseline="-25000" dirty="0"/>
              </a:p>
              <a:p>
                <a:pPr marL="0" indent="0">
                  <a:buNone/>
                </a:pPr>
                <a:endParaRPr lang="en-US" sz="900" dirty="0"/>
              </a:p>
              <a:p>
                <a:r>
                  <a:rPr lang="en-US" dirty="0"/>
                  <a:t>Calculated by adding </a:t>
                </a:r>
                <a:r>
                  <a:rPr lang="en-US" i="1" dirty="0" err="1"/>
                  <a:t>N</a:t>
                </a:r>
                <a:r>
                  <a:rPr lang="en-US" i="1" baseline="-25000" dirty="0" err="1"/>
                  <a:t>qtot</a:t>
                </a:r>
                <a:r>
                  <a:rPr lang="en-US" dirty="0"/>
                  <a:t>(j-</a:t>
                </a:r>
                <a:r>
                  <a:rPr lang="en-US" dirty="0" err="1"/>
                  <a:t>th</a:t>
                </a:r>
                <a:r>
                  <a:rPr lang="en-US" dirty="0"/>
                  <a:t> event) to </a:t>
                </a:r>
                <a:r>
                  <a:rPr lang="en-US" i="1" dirty="0" err="1"/>
                  <a:t>N</a:t>
                </a:r>
                <a:r>
                  <a:rPr lang="en-US" i="1" baseline="-25000" dirty="0" err="1"/>
                  <a:t>qtot</a:t>
                </a:r>
                <a:r>
                  <a:rPr lang="en-US" i="1" baseline="-25000" dirty="0"/>
                  <a:t>, MTW</a:t>
                </a:r>
                <a:r>
                  <a:rPr lang="en-US" dirty="0"/>
                  <a:t> </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𝑞𝑡𝑜𝑡</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j</m:t>
                    </m:r>
                    <m:r>
                      <a:rPr lang="en-US" b="0" i="0" smtClean="0">
                        <a:latin typeface="Cambria Math" panose="02040503050406030204" pitchFamily="18" charset="0"/>
                      </a:rPr>
                      <m:t>−</m:t>
                    </m:r>
                    <m:r>
                      <m:rPr>
                        <m:sty m:val="p"/>
                      </m:rPr>
                      <a:rPr lang="en-US" b="0" i="0" smtClean="0">
                        <a:latin typeface="Cambria Math" panose="02040503050406030204" pitchFamily="18" charset="0"/>
                      </a:rPr>
                      <m:t>th</m:t>
                    </m:r>
                    <m:r>
                      <a:rPr lang="en-US" b="0" i="0" smtClean="0">
                        <a:latin typeface="Cambria Math" panose="02040503050406030204" pitchFamily="18" charset="0"/>
                      </a:rPr>
                      <m:t> </m:t>
                    </m:r>
                    <m:r>
                      <m:rPr>
                        <m:sty m:val="p"/>
                      </m:rPr>
                      <a:rPr lang="en-US" b="0" i="0" smtClean="0">
                        <a:latin typeface="Cambria Math" panose="02040503050406030204" pitchFamily="18" charset="0"/>
                      </a:rPr>
                      <m:t>event</m:t>
                    </m:r>
                    <m:r>
                      <a:rPr lang="en-US" b="0" i="1" smtClean="0">
                        <a:latin typeface="Cambria Math" panose="02040503050406030204" pitchFamily="18" charset="0"/>
                      </a:rPr>
                      <m:t>)</m:t>
                    </m:r>
                    <m:r>
                      <a:rPr lang="en-US" b="0" i="0"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𝑇𝑂𝑇</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j</m:t>
                        </m:r>
                        <m:r>
                          <a:rPr lang="en-US" b="0" i="0" smtClean="0">
                            <a:latin typeface="Cambria Math" panose="02040503050406030204" pitchFamily="18" charset="0"/>
                          </a:rPr>
                          <m:t>−</m:t>
                        </m:r>
                        <m:r>
                          <m:rPr>
                            <m:sty m:val="p"/>
                          </m:rPr>
                          <a:rPr lang="en-US" b="0" i="0" smtClean="0">
                            <a:latin typeface="Cambria Math" panose="02040503050406030204" pitchFamily="18" charset="0"/>
                          </a:rPr>
                          <m:t>th</m:t>
                        </m:r>
                        <m:r>
                          <a:rPr lang="en-US" b="0" i="0" smtClean="0">
                            <a:latin typeface="Cambria Math" panose="02040503050406030204" pitchFamily="18" charset="0"/>
                          </a:rPr>
                          <m:t> </m:t>
                        </m:r>
                        <m:r>
                          <m:rPr>
                            <m:sty m:val="p"/>
                          </m:rPr>
                          <a:rPr lang="en-US" b="0" i="0" smtClean="0">
                            <a:latin typeface="Cambria Math" panose="02040503050406030204" pitchFamily="18" charset="0"/>
                          </a:rPr>
                          <m:t>event</m:t>
                        </m:r>
                        <m:r>
                          <a:rPr lang="en-US" b="0" i="1" smtClean="0">
                            <a:latin typeface="Cambria Math" panose="02040503050406030204" pitchFamily="18" charset="0"/>
                          </a:rPr>
                          <m:t>)</m:t>
                        </m:r>
                      </m:num>
                      <m:den>
                        <m:d>
                          <m:dPr>
                            <m:begChr m:val="⟨"/>
                            <m:endChr m:val="⟩"/>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𝑇𝑂𝑇</m:t>
                                </m:r>
                                <m:r>
                                  <a:rPr lang="en-US" b="0" i="1" smtClean="0">
                                    <a:latin typeface="Cambria Math" panose="02040503050406030204" pitchFamily="18" charset="0"/>
                                  </a:rPr>
                                  <m:t>,1</m:t>
                                </m:r>
                                <m:r>
                                  <a:rPr lang="en-US" b="0" i="1" smtClean="0">
                                    <a:latin typeface="Cambria Math" panose="02040503050406030204" pitchFamily="18" charset="0"/>
                                  </a:rPr>
                                  <m:t>𝑛</m:t>
                                </m:r>
                              </m:sub>
                            </m:sSub>
                          </m:e>
                        </m:d>
                      </m:den>
                    </m:f>
                  </m:oMath>
                </a14:m>
                <a:r>
                  <a:rPr lang="en-US" dirty="0"/>
                  <a:t>  - gives an estimate on number of neutrons inside this “interesting event”</a:t>
                </a:r>
              </a:p>
              <a:p>
                <a:pPr lvl="1"/>
                <a14:m>
                  <m:oMath xmlns:m="http://schemas.openxmlformats.org/officeDocument/2006/math">
                    <m:d>
                      <m:dPr>
                        <m:begChr m:val="⟨"/>
                        <m:endChr m:val="⟩"/>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𝑇𝑂𝑇</m:t>
                            </m:r>
                            <m:r>
                              <a:rPr lang="en-US" b="0" i="1" smtClean="0">
                                <a:latin typeface="Cambria Math" panose="02040503050406030204" pitchFamily="18" charset="0"/>
                              </a:rPr>
                              <m:t>1, 1</m:t>
                            </m:r>
                            <m:r>
                              <a:rPr lang="en-US" b="0" i="1" smtClean="0">
                                <a:latin typeface="Cambria Math" panose="02040503050406030204" pitchFamily="18" charset="0"/>
                              </a:rPr>
                              <m:t>𝑛</m:t>
                            </m:r>
                          </m:sub>
                        </m:sSub>
                      </m:e>
                    </m:d>
                  </m:oMath>
                </a14:m>
                <a:r>
                  <a:rPr lang="en-US" dirty="0"/>
                  <a:t> is the average charge for event with only 1 neutron (</a:t>
                </a:r>
                <a:r>
                  <a:rPr lang="en-US" i="1" dirty="0" err="1"/>
                  <a:t>isNeutron</a:t>
                </a:r>
                <a:r>
                  <a:rPr lang="en-US" dirty="0"/>
                  <a:t>=True </a:t>
                </a:r>
                <a:r>
                  <a:rPr lang="en-US" i="1" dirty="0" err="1"/>
                  <a:t>pileUp</a:t>
                </a:r>
                <a:r>
                  <a:rPr lang="en-US" dirty="0"/>
                  <a:t>=False and </a:t>
                </a:r>
                <a:r>
                  <a:rPr lang="en-US" i="1" dirty="0" err="1"/>
                  <a:t>TOTlimitReached</a:t>
                </a:r>
                <a:r>
                  <a:rPr lang="en-US" dirty="0"/>
                  <a:t>=False).</a:t>
                </a:r>
              </a:p>
              <a:p>
                <a:endParaRPr lang="en-US" dirty="0"/>
              </a:p>
            </p:txBody>
          </p:sp>
        </mc:Choice>
        <mc:Fallback xmlns="">
          <p:sp>
            <p:nvSpPr>
              <p:cNvPr id="3" name="Content Placeholder 2">
                <a:extLst>
                  <a:ext uri="{FF2B5EF4-FFF2-40B4-BE49-F238E27FC236}">
                    <a16:creationId xmlns:a16="http://schemas.microsoft.com/office/drawing/2014/main" id="{A5138FFF-3D03-1049-8F75-E8D2D9B1E814}"/>
                  </a:ext>
                </a:extLst>
              </p:cNvPr>
              <p:cNvSpPr>
                <a:spLocks noGrp="1" noRot="1" noChangeAspect="1" noMove="1" noResize="1" noEditPoints="1" noAdjustHandles="1" noChangeArrowheads="1" noChangeShapeType="1" noTextEdit="1"/>
              </p:cNvSpPr>
              <p:nvPr>
                <p:ph idx="1"/>
              </p:nvPr>
            </p:nvSpPr>
            <p:spPr>
              <a:xfrm>
                <a:off x="169168" y="1484784"/>
                <a:ext cx="8517632" cy="5373216"/>
              </a:xfrm>
              <a:blipFill>
                <a:blip r:embed="rId2"/>
                <a:stretch>
                  <a:fillRect l="-1190" t="-117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8756A5A-EBA4-D042-AE22-80538B1A4FC7}"/>
              </a:ext>
            </a:extLst>
          </p:cNvPr>
          <p:cNvSpPr>
            <a:spLocks noGrp="1"/>
          </p:cNvSpPr>
          <p:nvPr>
            <p:ph type="sldNum" sz="quarter" idx="12"/>
          </p:nvPr>
        </p:nvSpPr>
        <p:spPr/>
        <p:txBody>
          <a:bodyPr/>
          <a:lstStyle/>
          <a:p>
            <a:fld id="{551115BC-487E-4422-894C-CB7CD3E79223}" type="slidenum">
              <a:rPr lang="en-GB" noProof="0" smtClean="0"/>
              <a:t>14</a:t>
            </a:fld>
            <a:endParaRPr lang="en-GB" noProof="0"/>
          </a:p>
        </p:txBody>
      </p:sp>
    </p:spTree>
    <p:extLst>
      <p:ext uri="{BB962C8B-B14F-4D97-AF65-F5344CB8AC3E}">
        <p14:creationId xmlns:p14="http://schemas.microsoft.com/office/powerpoint/2010/main" val="287311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F624A9-3034-BE44-AC14-AF2A9532E99E}"/>
              </a:ext>
            </a:extLst>
          </p:cNvPr>
          <p:cNvPicPr>
            <a:picLocks noChangeAspect="1"/>
          </p:cNvPicPr>
          <p:nvPr/>
        </p:nvPicPr>
        <p:blipFill>
          <a:blip r:embed="rId2"/>
          <a:stretch>
            <a:fillRect/>
          </a:stretch>
        </p:blipFill>
        <p:spPr>
          <a:xfrm>
            <a:off x="35496" y="3394231"/>
            <a:ext cx="9108504" cy="3441106"/>
          </a:xfrm>
          <a:prstGeom prst="rect">
            <a:avLst/>
          </a:prstGeom>
        </p:spPr>
      </p:pic>
      <p:sp>
        <p:nvSpPr>
          <p:cNvPr id="2" name="Title 1">
            <a:extLst>
              <a:ext uri="{FF2B5EF4-FFF2-40B4-BE49-F238E27FC236}">
                <a16:creationId xmlns:a16="http://schemas.microsoft.com/office/drawing/2014/main" id="{BAA2F12B-DD55-BA4F-A240-2B130E97F6E5}"/>
              </a:ext>
            </a:extLst>
          </p:cNvPr>
          <p:cNvSpPr>
            <a:spLocks noGrp="1"/>
          </p:cNvSpPr>
          <p:nvPr>
            <p:ph type="title"/>
          </p:nvPr>
        </p:nvSpPr>
        <p:spPr/>
        <p:txBody>
          <a:bodyPr/>
          <a:lstStyle/>
          <a:p>
            <a:r>
              <a:rPr lang="en-US" dirty="0" err="1"/>
              <a:t>nBLM</a:t>
            </a:r>
            <a:r>
              <a:rPr lang="en-US" dirty="0"/>
              <a:t> neutron detection</a:t>
            </a:r>
          </a:p>
        </p:txBody>
      </p:sp>
      <p:sp>
        <p:nvSpPr>
          <p:cNvPr id="3" name="Content Placeholder 2">
            <a:extLst>
              <a:ext uri="{FF2B5EF4-FFF2-40B4-BE49-F238E27FC236}">
                <a16:creationId xmlns:a16="http://schemas.microsoft.com/office/drawing/2014/main" id="{9F105F3E-B2C9-BB41-835A-D166CE820273}"/>
              </a:ext>
            </a:extLst>
          </p:cNvPr>
          <p:cNvSpPr>
            <a:spLocks noGrp="1"/>
          </p:cNvSpPr>
          <p:nvPr>
            <p:ph idx="1"/>
          </p:nvPr>
        </p:nvSpPr>
        <p:spPr>
          <a:xfrm>
            <a:off x="313184" y="1462195"/>
            <a:ext cx="6851104" cy="1966805"/>
          </a:xfrm>
        </p:spPr>
        <p:txBody>
          <a:bodyPr>
            <a:normAutofit/>
          </a:bodyPr>
          <a:lstStyle/>
          <a:p>
            <a:pPr marL="0" indent="0">
              <a:buNone/>
            </a:pPr>
            <a:r>
              <a:rPr lang="en-US" b="1" i="1" dirty="0"/>
              <a:t>N</a:t>
            </a:r>
            <a:r>
              <a:rPr lang="en-US" b="1" i="1" baseline="-25000" dirty="0"/>
              <a:t>MTW</a:t>
            </a:r>
            <a:r>
              <a:rPr lang="en-US" b="1" dirty="0"/>
              <a:t> and </a:t>
            </a:r>
            <a:r>
              <a:rPr lang="en-US" b="1" i="1" dirty="0" err="1"/>
              <a:t>EventInfo</a:t>
            </a:r>
            <a:r>
              <a:rPr lang="en-US" b="1" dirty="0"/>
              <a:t> determination, example 1</a:t>
            </a:r>
          </a:p>
          <a:p>
            <a:r>
              <a:rPr lang="en-US" dirty="0"/>
              <a:t>5 equal signal shapes (due to neutrons)</a:t>
            </a:r>
          </a:p>
          <a:p>
            <a:r>
              <a:rPr lang="en-US" dirty="0"/>
              <a:t>2 spike/noise shapes</a:t>
            </a:r>
          </a:p>
        </p:txBody>
      </p:sp>
      <p:sp>
        <p:nvSpPr>
          <p:cNvPr id="4" name="Slide Number Placeholder 3">
            <a:extLst>
              <a:ext uri="{FF2B5EF4-FFF2-40B4-BE49-F238E27FC236}">
                <a16:creationId xmlns:a16="http://schemas.microsoft.com/office/drawing/2014/main" id="{950BD4DC-0E5B-2F4A-873F-0004F33F694C}"/>
              </a:ext>
            </a:extLst>
          </p:cNvPr>
          <p:cNvSpPr>
            <a:spLocks noGrp="1"/>
          </p:cNvSpPr>
          <p:nvPr>
            <p:ph type="sldNum" sz="quarter" idx="12"/>
          </p:nvPr>
        </p:nvSpPr>
        <p:spPr/>
        <p:txBody>
          <a:bodyPr/>
          <a:lstStyle/>
          <a:p>
            <a:fld id="{551115BC-487E-4422-894C-CB7CD3E79223}" type="slidenum">
              <a:rPr lang="en-GB" noProof="0" smtClean="0"/>
              <a:t>15</a:t>
            </a:fld>
            <a:endParaRPr lang="en-GB" noProof="0"/>
          </a:p>
        </p:txBody>
      </p:sp>
      <p:sp>
        <p:nvSpPr>
          <p:cNvPr id="6" name="TextBox 5">
            <a:extLst>
              <a:ext uri="{FF2B5EF4-FFF2-40B4-BE49-F238E27FC236}">
                <a16:creationId xmlns:a16="http://schemas.microsoft.com/office/drawing/2014/main" id="{DF59619E-595C-0542-A201-011E48A4C92A}"/>
              </a:ext>
            </a:extLst>
          </p:cNvPr>
          <p:cNvSpPr txBox="1"/>
          <p:nvPr/>
        </p:nvSpPr>
        <p:spPr>
          <a:xfrm>
            <a:off x="6810052" y="1988840"/>
            <a:ext cx="2331472" cy="923330"/>
          </a:xfrm>
          <a:prstGeom prst="rect">
            <a:avLst/>
          </a:prstGeom>
          <a:noFill/>
        </p:spPr>
        <p:txBody>
          <a:bodyPr wrap="none" rtlCol="0">
            <a:spAutoFit/>
          </a:bodyPr>
          <a:lstStyle/>
          <a:p>
            <a:pPr algn="ctr"/>
            <a:r>
              <a:rPr lang="en-US" dirty="0">
                <a:solidFill>
                  <a:schemeClr val="bg1">
                    <a:lumMod val="50000"/>
                  </a:schemeClr>
                </a:solidFill>
              </a:rPr>
              <a:t>Eve5 &amp; eve7: </a:t>
            </a:r>
          </a:p>
          <a:p>
            <a:pPr algn="ctr"/>
            <a:r>
              <a:rPr lang="en-US" dirty="0">
                <a:solidFill>
                  <a:schemeClr val="bg1">
                    <a:lumMod val="50000"/>
                  </a:schemeClr>
                </a:solidFill>
              </a:rPr>
              <a:t>Interesting event, case 2</a:t>
            </a:r>
          </a:p>
          <a:p>
            <a:pPr algn="ctr"/>
            <a:r>
              <a:rPr lang="en-US" dirty="0">
                <a:solidFill>
                  <a:schemeClr val="bg1">
                    <a:lumMod val="50000"/>
                  </a:schemeClr>
                </a:solidFill>
              </a:rPr>
              <a:t>(see p.8)</a:t>
            </a:r>
          </a:p>
        </p:txBody>
      </p:sp>
      <p:cxnSp>
        <p:nvCxnSpPr>
          <p:cNvPr id="8" name="Straight Connector 7">
            <a:extLst>
              <a:ext uri="{FF2B5EF4-FFF2-40B4-BE49-F238E27FC236}">
                <a16:creationId xmlns:a16="http://schemas.microsoft.com/office/drawing/2014/main" id="{5213CE7C-3C96-E64B-94DB-3C55BB680997}"/>
              </a:ext>
            </a:extLst>
          </p:cNvPr>
          <p:cNvCxnSpPr>
            <a:cxnSpLocks/>
          </p:cNvCxnSpPr>
          <p:nvPr/>
        </p:nvCxnSpPr>
        <p:spPr>
          <a:xfrm flipH="1">
            <a:off x="5076056" y="2780928"/>
            <a:ext cx="2520280" cy="936104"/>
          </a:xfrm>
          <a:prstGeom prst="line">
            <a:avLst/>
          </a:prstGeom>
          <a:ln>
            <a:solidFill>
              <a:schemeClr val="bg1">
                <a:lumMod val="50000"/>
              </a:schemeClr>
            </a:solidFill>
            <a:tailEnd type="triangle" w="lg" len="lg"/>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33E428A7-0501-A54F-A9F3-C3D5607CA036}"/>
              </a:ext>
            </a:extLst>
          </p:cNvPr>
          <p:cNvCxnSpPr>
            <a:cxnSpLocks/>
          </p:cNvCxnSpPr>
          <p:nvPr/>
        </p:nvCxnSpPr>
        <p:spPr>
          <a:xfrm flipH="1">
            <a:off x="6948264" y="2789606"/>
            <a:ext cx="648072" cy="927426"/>
          </a:xfrm>
          <a:prstGeom prst="line">
            <a:avLst/>
          </a:prstGeom>
          <a:ln>
            <a:solidFill>
              <a:schemeClr val="bg1">
                <a:lumMod val="50000"/>
              </a:schemeClr>
            </a:solidFill>
            <a:tailEnd type="triangle"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365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94E8-0625-2A4F-9E96-95DC0B93E1D5}"/>
              </a:ext>
            </a:extLst>
          </p:cNvPr>
          <p:cNvSpPr>
            <a:spLocks noGrp="1"/>
          </p:cNvSpPr>
          <p:nvPr>
            <p:ph type="title"/>
          </p:nvPr>
        </p:nvSpPr>
        <p:spPr/>
        <p:txBody>
          <a:bodyPr/>
          <a:lstStyle/>
          <a:p>
            <a:r>
              <a:rPr lang="en-US" dirty="0" err="1"/>
              <a:t>nBLM</a:t>
            </a:r>
            <a:r>
              <a:rPr lang="en-US" dirty="0"/>
              <a:t> neutron detection</a:t>
            </a:r>
          </a:p>
        </p:txBody>
      </p:sp>
      <p:sp>
        <p:nvSpPr>
          <p:cNvPr id="4" name="Slide Number Placeholder 3">
            <a:extLst>
              <a:ext uri="{FF2B5EF4-FFF2-40B4-BE49-F238E27FC236}">
                <a16:creationId xmlns:a16="http://schemas.microsoft.com/office/drawing/2014/main" id="{4AD731A2-D345-9F48-9F7A-C837C4A4CD8A}"/>
              </a:ext>
            </a:extLst>
          </p:cNvPr>
          <p:cNvSpPr>
            <a:spLocks noGrp="1"/>
          </p:cNvSpPr>
          <p:nvPr>
            <p:ph type="sldNum" sz="quarter" idx="12"/>
          </p:nvPr>
        </p:nvSpPr>
        <p:spPr/>
        <p:txBody>
          <a:bodyPr/>
          <a:lstStyle/>
          <a:p>
            <a:fld id="{551115BC-487E-4422-894C-CB7CD3E79223}" type="slidenum">
              <a:rPr lang="en-GB" noProof="0" smtClean="0"/>
              <a:t>16</a:t>
            </a:fld>
            <a:endParaRPr lang="en-GB" noProof="0"/>
          </a:p>
        </p:txBody>
      </p:sp>
      <p:pic>
        <p:nvPicPr>
          <p:cNvPr id="5" name="Picture 4">
            <a:extLst>
              <a:ext uri="{FF2B5EF4-FFF2-40B4-BE49-F238E27FC236}">
                <a16:creationId xmlns:a16="http://schemas.microsoft.com/office/drawing/2014/main" id="{B61D4293-3B8E-3E49-9F54-7BBE2E11E526}"/>
              </a:ext>
            </a:extLst>
          </p:cNvPr>
          <p:cNvPicPr>
            <a:picLocks noChangeAspect="1"/>
          </p:cNvPicPr>
          <p:nvPr/>
        </p:nvPicPr>
        <p:blipFill>
          <a:blip r:embed="rId2"/>
          <a:stretch>
            <a:fillRect/>
          </a:stretch>
        </p:blipFill>
        <p:spPr>
          <a:xfrm>
            <a:off x="-2940" y="3212976"/>
            <a:ext cx="9110427" cy="3204496"/>
          </a:xfrm>
          <a:prstGeom prst="rect">
            <a:avLst/>
          </a:prstGeom>
        </p:spPr>
      </p:pic>
      <p:sp>
        <p:nvSpPr>
          <p:cNvPr id="7" name="Content Placeholder 6">
            <a:extLst>
              <a:ext uri="{FF2B5EF4-FFF2-40B4-BE49-F238E27FC236}">
                <a16:creationId xmlns:a16="http://schemas.microsoft.com/office/drawing/2014/main" id="{76D96AC5-7383-9D46-8C27-04E822128BB4}"/>
              </a:ext>
            </a:extLst>
          </p:cNvPr>
          <p:cNvSpPr>
            <a:spLocks noGrp="1"/>
          </p:cNvSpPr>
          <p:nvPr>
            <p:ph idx="1"/>
          </p:nvPr>
        </p:nvSpPr>
        <p:spPr>
          <a:xfrm>
            <a:off x="457200" y="1600201"/>
            <a:ext cx="8229600" cy="1612775"/>
          </a:xfrm>
        </p:spPr>
        <p:txBody>
          <a:bodyPr>
            <a:normAutofit fontScale="92500" lnSpcReduction="20000"/>
          </a:bodyPr>
          <a:lstStyle/>
          <a:p>
            <a:pPr marL="0" indent="0">
              <a:buNone/>
            </a:pPr>
            <a:r>
              <a:rPr lang="en-US" b="1" i="1" dirty="0"/>
              <a:t>N</a:t>
            </a:r>
            <a:r>
              <a:rPr lang="en-US" b="1" i="1" baseline="-25000" dirty="0"/>
              <a:t>MTW</a:t>
            </a:r>
            <a:r>
              <a:rPr lang="en-US" b="1" dirty="0"/>
              <a:t> and </a:t>
            </a:r>
            <a:r>
              <a:rPr lang="en-US" b="1" i="1" dirty="0" err="1"/>
              <a:t>EventInfo</a:t>
            </a:r>
            <a:r>
              <a:rPr lang="en-US" b="1" dirty="0"/>
              <a:t> determination, example 2</a:t>
            </a:r>
          </a:p>
          <a:p>
            <a:r>
              <a:rPr lang="en-US" dirty="0"/>
              <a:t>2 pile up signal shapes (eve10 – eve14)</a:t>
            </a:r>
          </a:p>
          <a:p>
            <a:r>
              <a:rPr lang="en-US" dirty="0"/>
              <a:t>1 neutron signal shape (eve9</a:t>
            </a:r>
          </a:p>
          <a:p>
            <a:r>
              <a:rPr lang="en-US" dirty="0"/>
              <a:t>1 spike/noise signal shape (eve15)</a:t>
            </a:r>
          </a:p>
        </p:txBody>
      </p:sp>
    </p:spTree>
    <p:extLst>
      <p:ext uri="{BB962C8B-B14F-4D97-AF65-F5344CB8AC3E}">
        <p14:creationId xmlns:p14="http://schemas.microsoft.com/office/powerpoint/2010/main" val="1209504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CC961-4F26-E84A-BD8D-C73D7EDF6F78}"/>
              </a:ext>
            </a:extLst>
          </p:cNvPr>
          <p:cNvSpPr>
            <a:spLocks noGrp="1"/>
          </p:cNvSpPr>
          <p:nvPr>
            <p:ph type="title"/>
          </p:nvPr>
        </p:nvSpPr>
        <p:spPr/>
        <p:txBody>
          <a:bodyPr/>
          <a:lstStyle/>
          <a:p>
            <a:r>
              <a:rPr lang="en-US" dirty="0" err="1"/>
              <a:t>nBLM</a:t>
            </a:r>
            <a:r>
              <a:rPr lang="en-US" dirty="0"/>
              <a:t> neutron detection</a:t>
            </a:r>
          </a:p>
        </p:txBody>
      </p:sp>
      <p:sp>
        <p:nvSpPr>
          <p:cNvPr id="4" name="Slide Number Placeholder 3">
            <a:extLst>
              <a:ext uri="{FF2B5EF4-FFF2-40B4-BE49-F238E27FC236}">
                <a16:creationId xmlns:a16="http://schemas.microsoft.com/office/drawing/2014/main" id="{F7094608-F846-EC4B-A388-7411AC6F99DC}"/>
              </a:ext>
            </a:extLst>
          </p:cNvPr>
          <p:cNvSpPr>
            <a:spLocks noGrp="1"/>
          </p:cNvSpPr>
          <p:nvPr>
            <p:ph type="sldNum" sz="quarter" idx="12"/>
          </p:nvPr>
        </p:nvSpPr>
        <p:spPr>
          <a:xfrm>
            <a:off x="6516394" y="6356350"/>
            <a:ext cx="2133600" cy="365125"/>
          </a:xfrm>
        </p:spPr>
        <p:txBody>
          <a:bodyPr/>
          <a:lstStyle/>
          <a:p>
            <a:fld id="{551115BC-487E-4422-894C-CB7CD3E79223}" type="slidenum">
              <a:rPr lang="en-GB" noProof="0" smtClean="0"/>
              <a:t>17</a:t>
            </a:fld>
            <a:endParaRPr lang="en-GB" noProof="0"/>
          </a:p>
        </p:txBody>
      </p:sp>
      <p:sp>
        <p:nvSpPr>
          <p:cNvPr id="9" name="Content Placeholder 8">
            <a:extLst>
              <a:ext uri="{FF2B5EF4-FFF2-40B4-BE49-F238E27FC236}">
                <a16:creationId xmlns:a16="http://schemas.microsoft.com/office/drawing/2014/main" id="{585A4281-BF50-864E-88DF-CCC71387F179}"/>
              </a:ext>
            </a:extLst>
          </p:cNvPr>
          <p:cNvSpPr>
            <a:spLocks noGrp="1"/>
          </p:cNvSpPr>
          <p:nvPr>
            <p:ph idx="1"/>
          </p:nvPr>
        </p:nvSpPr>
        <p:spPr>
          <a:xfrm>
            <a:off x="251520" y="1600200"/>
            <a:ext cx="8075240" cy="1900807"/>
          </a:xfrm>
        </p:spPr>
        <p:txBody>
          <a:bodyPr>
            <a:normAutofit fontScale="92500" lnSpcReduction="20000"/>
          </a:bodyPr>
          <a:lstStyle/>
          <a:p>
            <a:pPr marL="0" indent="0">
              <a:buNone/>
            </a:pPr>
            <a:r>
              <a:rPr lang="en-US" b="1" dirty="0"/>
              <a:t>Neuron detection related blocks</a:t>
            </a:r>
          </a:p>
          <a:p>
            <a:r>
              <a:rPr lang="en-US" dirty="0"/>
              <a:t>Event Detection: updates </a:t>
            </a:r>
            <a:r>
              <a:rPr lang="en-US" i="1" dirty="0" err="1"/>
              <a:t>EvenInfo</a:t>
            </a:r>
            <a:r>
              <a:rPr lang="en-US" dirty="0"/>
              <a:t> every 4ns</a:t>
            </a:r>
          </a:p>
          <a:p>
            <a:r>
              <a:rPr lang="en-US" dirty="0"/>
              <a:t>“Neutron counter”</a:t>
            </a:r>
          </a:p>
          <a:p>
            <a:pPr lvl="1"/>
            <a:r>
              <a:rPr lang="en-US" dirty="0"/>
              <a:t>Ends and resets </a:t>
            </a:r>
            <a:r>
              <a:rPr lang="en-US" i="1" dirty="0" err="1"/>
              <a:t>EventInfo</a:t>
            </a:r>
            <a:endParaRPr lang="en-US" i="1" dirty="0"/>
          </a:p>
          <a:p>
            <a:pPr lvl="1"/>
            <a:r>
              <a:rPr lang="en-US" dirty="0"/>
              <a:t>Sums and resets neutron counts at the end of each </a:t>
            </a:r>
            <a:r>
              <a:rPr lang="en-US" i="1" dirty="0"/>
              <a:t>MTW</a:t>
            </a:r>
          </a:p>
          <a:p>
            <a:pPr marL="457200" lvl="1" indent="0">
              <a:buNone/>
            </a:pPr>
            <a:endParaRPr lang="en-US" i="1" dirty="0"/>
          </a:p>
        </p:txBody>
      </p:sp>
      <p:pic>
        <p:nvPicPr>
          <p:cNvPr id="10" name="Picture 9">
            <a:extLst>
              <a:ext uri="{FF2B5EF4-FFF2-40B4-BE49-F238E27FC236}">
                <a16:creationId xmlns:a16="http://schemas.microsoft.com/office/drawing/2014/main" id="{E9E31DB0-648F-EE43-BFDF-D617279C3ECB}"/>
              </a:ext>
            </a:extLst>
          </p:cNvPr>
          <p:cNvPicPr>
            <a:picLocks noChangeAspect="1"/>
          </p:cNvPicPr>
          <p:nvPr/>
        </p:nvPicPr>
        <p:blipFill>
          <a:blip r:embed="rId2"/>
          <a:stretch>
            <a:fillRect/>
          </a:stretch>
        </p:blipFill>
        <p:spPr>
          <a:xfrm>
            <a:off x="1619672" y="3596993"/>
            <a:ext cx="7380312" cy="3124482"/>
          </a:xfrm>
          <a:prstGeom prst="rect">
            <a:avLst/>
          </a:prstGeom>
        </p:spPr>
      </p:pic>
      <p:sp>
        <p:nvSpPr>
          <p:cNvPr id="7" name="Rounded Rectangle 6">
            <a:extLst>
              <a:ext uri="{FF2B5EF4-FFF2-40B4-BE49-F238E27FC236}">
                <a16:creationId xmlns:a16="http://schemas.microsoft.com/office/drawing/2014/main" id="{3D34FC72-CB05-984A-98F6-B7FA6CBA8CE9}"/>
              </a:ext>
            </a:extLst>
          </p:cNvPr>
          <p:cNvSpPr/>
          <p:nvPr/>
        </p:nvSpPr>
        <p:spPr>
          <a:xfrm>
            <a:off x="4932040" y="3429000"/>
            <a:ext cx="4104456" cy="1997171"/>
          </a:xfrm>
          <a:prstGeom prst="roundRect">
            <a:avLst/>
          </a:prstGeom>
          <a:solidFill>
            <a:srgbClr val="00B050">
              <a:alpha val="7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116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ED58-BED4-6547-977C-6C32DF8250E3}"/>
              </a:ext>
            </a:extLst>
          </p:cNvPr>
          <p:cNvSpPr>
            <a:spLocks noGrp="1"/>
          </p:cNvSpPr>
          <p:nvPr>
            <p:ph type="title"/>
          </p:nvPr>
        </p:nvSpPr>
        <p:spPr/>
        <p:txBody>
          <a:bodyPr/>
          <a:lstStyle/>
          <a:p>
            <a:r>
              <a:rPr lang="en-US" dirty="0" err="1"/>
              <a:t>nBLM</a:t>
            </a:r>
            <a:r>
              <a:rPr lang="en-US" dirty="0"/>
              <a:t> CB1</a:t>
            </a:r>
          </a:p>
        </p:txBody>
      </p:sp>
      <p:sp>
        <p:nvSpPr>
          <p:cNvPr id="3" name="Content Placeholder 2">
            <a:extLst>
              <a:ext uri="{FF2B5EF4-FFF2-40B4-BE49-F238E27FC236}">
                <a16:creationId xmlns:a16="http://schemas.microsoft.com/office/drawing/2014/main" id="{1739440C-F82D-B04F-B8CB-AFA2AA125C0E}"/>
              </a:ext>
            </a:extLst>
          </p:cNvPr>
          <p:cNvSpPr>
            <a:spLocks noGrp="1"/>
          </p:cNvSpPr>
          <p:nvPr>
            <p:ph idx="1"/>
          </p:nvPr>
        </p:nvSpPr>
        <p:spPr/>
        <p:txBody>
          <a:bodyPr>
            <a:normAutofit/>
          </a:bodyPr>
          <a:lstStyle/>
          <a:p>
            <a:pPr marL="0" indent="0">
              <a:buNone/>
            </a:pPr>
            <a:r>
              <a:rPr lang="en-US" b="1" dirty="0"/>
              <a:t>CB1</a:t>
            </a:r>
            <a:r>
              <a:rPr lang="en-US" dirty="0"/>
              <a:t> </a:t>
            </a:r>
          </a:p>
          <a:p>
            <a:r>
              <a:rPr lang="en-US" dirty="0"/>
              <a:t>Circular buffer with process data, </a:t>
            </a:r>
            <a:r>
              <a:rPr lang="en-US" i="1" dirty="0" err="1"/>
              <a:t>EventInfo</a:t>
            </a:r>
            <a:endParaRPr lang="en-US" i="1" dirty="0"/>
          </a:p>
          <a:p>
            <a:r>
              <a:rPr lang="en-US" b="1" i="1" dirty="0" err="1"/>
              <a:t>EventInfo</a:t>
            </a:r>
            <a:r>
              <a:rPr lang="en-US" b="1" dirty="0"/>
              <a:t> size estimation</a:t>
            </a:r>
            <a:endParaRPr lang="en-US" dirty="0"/>
          </a:p>
          <a:p>
            <a:pPr lvl="1"/>
            <a:r>
              <a:rPr lang="en-US" u="sng" dirty="0"/>
              <a:t>Assuming</a:t>
            </a:r>
            <a:r>
              <a:rPr lang="en-US" dirty="0"/>
              <a:t> </a:t>
            </a:r>
            <a:r>
              <a:rPr lang="en-US" i="1" dirty="0" err="1"/>
              <a:t>EventInfo</a:t>
            </a:r>
            <a:r>
              <a:rPr lang="en-US" dirty="0"/>
              <a:t> consist of</a:t>
            </a:r>
          </a:p>
          <a:p>
            <a:pPr lvl="2"/>
            <a:r>
              <a:rPr lang="en-US" dirty="0"/>
              <a:t>five 1-bit words</a:t>
            </a:r>
          </a:p>
          <a:p>
            <a:pPr lvl="2"/>
            <a:r>
              <a:rPr lang="en-US" dirty="0"/>
              <a:t>Six 32-bit words</a:t>
            </a:r>
          </a:p>
          <a:p>
            <a:pPr lvl="1"/>
            <a:r>
              <a:rPr lang="en-US" dirty="0"/>
              <a:t>Size: </a:t>
            </a:r>
            <a:r>
              <a:rPr lang="en-US" dirty="0">
                <a:solidFill>
                  <a:srgbClr val="C00000"/>
                </a:solidFill>
              </a:rPr>
              <a:t>~20B for one channel</a:t>
            </a:r>
          </a:p>
          <a:p>
            <a:endParaRPr lang="en-US" dirty="0"/>
          </a:p>
          <a:p>
            <a:pPr lvl="2"/>
            <a:endParaRPr lang="en-US" dirty="0"/>
          </a:p>
        </p:txBody>
      </p:sp>
      <p:sp>
        <p:nvSpPr>
          <p:cNvPr id="4" name="Slide Number Placeholder 3">
            <a:extLst>
              <a:ext uri="{FF2B5EF4-FFF2-40B4-BE49-F238E27FC236}">
                <a16:creationId xmlns:a16="http://schemas.microsoft.com/office/drawing/2014/main" id="{7FE8FB68-A22C-D243-A00A-7A0589530284}"/>
              </a:ext>
            </a:extLst>
          </p:cNvPr>
          <p:cNvSpPr>
            <a:spLocks noGrp="1"/>
          </p:cNvSpPr>
          <p:nvPr>
            <p:ph type="sldNum" sz="quarter" idx="12"/>
          </p:nvPr>
        </p:nvSpPr>
        <p:spPr/>
        <p:txBody>
          <a:bodyPr/>
          <a:lstStyle/>
          <a:p>
            <a:fld id="{551115BC-487E-4422-894C-CB7CD3E79223}" type="slidenum">
              <a:rPr lang="en-GB" noProof="0" smtClean="0"/>
              <a:t>18</a:t>
            </a:fld>
            <a:endParaRPr lang="en-GB" noProof="0"/>
          </a:p>
        </p:txBody>
      </p:sp>
    </p:spTree>
    <p:extLst>
      <p:ext uri="{BB962C8B-B14F-4D97-AF65-F5344CB8AC3E}">
        <p14:creationId xmlns:p14="http://schemas.microsoft.com/office/powerpoint/2010/main" val="311474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ED58-BED4-6547-977C-6C32DF8250E3}"/>
              </a:ext>
            </a:extLst>
          </p:cNvPr>
          <p:cNvSpPr>
            <a:spLocks noGrp="1"/>
          </p:cNvSpPr>
          <p:nvPr>
            <p:ph type="title"/>
          </p:nvPr>
        </p:nvSpPr>
        <p:spPr/>
        <p:txBody>
          <a:bodyPr/>
          <a:lstStyle/>
          <a:p>
            <a:r>
              <a:rPr lang="en-US" dirty="0" err="1"/>
              <a:t>nBLM</a:t>
            </a:r>
            <a:r>
              <a:rPr lang="en-US" dirty="0"/>
              <a:t> CB1 size estimation</a:t>
            </a:r>
          </a:p>
        </p:txBody>
      </p:sp>
      <p:sp>
        <p:nvSpPr>
          <p:cNvPr id="3" name="Content Placeholder 2">
            <a:extLst>
              <a:ext uri="{FF2B5EF4-FFF2-40B4-BE49-F238E27FC236}">
                <a16:creationId xmlns:a16="http://schemas.microsoft.com/office/drawing/2014/main" id="{1739440C-F82D-B04F-B8CB-AFA2AA125C0E}"/>
              </a:ext>
            </a:extLst>
          </p:cNvPr>
          <p:cNvSpPr>
            <a:spLocks noGrp="1"/>
          </p:cNvSpPr>
          <p:nvPr>
            <p:ph idx="1"/>
          </p:nvPr>
        </p:nvSpPr>
        <p:spPr/>
        <p:txBody>
          <a:bodyPr>
            <a:normAutofit lnSpcReduction="10000"/>
          </a:bodyPr>
          <a:lstStyle/>
          <a:p>
            <a:r>
              <a:rPr lang="en-US" i="1" dirty="0" err="1"/>
              <a:t>EventInfo</a:t>
            </a:r>
            <a:r>
              <a:rPr lang="en-US" i="1" dirty="0"/>
              <a:t> </a:t>
            </a:r>
            <a:r>
              <a:rPr lang="en-US" dirty="0"/>
              <a:t>is written to CB1 every time an ”interesting event” ends</a:t>
            </a:r>
          </a:p>
          <a:p>
            <a:pPr lvl="1"/>
            <a:r>
              <a:rPr lang="en-US" dirty="0"/>
              <a:t>Signals generated by incoming particles (neutron, gamma, other </a:t>
            </a:r>
            <a:r>
              <a:rPr lang="en-US" dirty="0" err="1"/>
              <a:t>bckg</a:t>
            </a:r>
            <a:r>
              <a:rPr lang="en-US" dirty="0"/>
              <a:t>): </a:t>
            </a:r>
          </a:p>
          <a:p>
            <a:pPr lvl="2"/>
            <a:r>
              <a:rPr lang="en-US" dirty="0"/>
              <a:t>maximum rate ~10 events/1μs (=(MTW/100ns) events per MTW)</a:t>
            </a:r>
          </a:p>
          <a:p>
            <a:pPr lvl="2"/>
            <a:r>
              <a:rPr lang="en-US" dirty="0"/>
              <a:t>After that we enter pile up</a:t>
            </a:r>
          </a:p>
          <a:p>
            <a:pPr lvl="1"/>
            <a:r>
              <a:rPr lang="en-US" dirty="0"/>
              <a:t>Spikes:</a:t>
            </a:r>
          </a:p>
          <a:p>
            <a:pPr lvl="2"/>
            <a:r>
              <a:rPr lang="en-US" dirty="0"/>
              <a:t>The rate is unknown and depends on bandwidth, cable length, detector properties/settings, preamp settings, environment, </a:t>
            </a:r>
            <a:r>
              <a:rPr lang="en-US" i="1" dirty="0" err="1"/>
              <a:t>eventDetection_thr</a:t>
            </a:r>
            <a:r>
              <a:rPr lang="en-US" i="1" dirty="0"/>
              <a:t>,…</a:t>
            </a:r>
          </a:p>
          <a:p>
            <a:pPr lvl="2"/>
            <a:r>
              <a:rPr lang="en-US" dirty="0"/>
              <a:t>Worst case: can occur as fast as every 8ns (2MTWs) when 2 consecutive 1 bin long events are observed.</a:t>
            </a:r>
          </a:p>
          <a:p>
            <a:pPr lvl="1"/>
            <a:endParaRPr lang="en-US" dirty="0"/>
          </a:p>
          <a:p>
            <a:endParaRPr lang="en-US" dirty="0"/>
          </a:p>
          <a:p>
            <a:pPr lvl="2"/>
            <a:endParaRPr lang="en-US" dirty="0"/>
          </a:p>
        </p:txBody>
      </p:sp>
      <p:sp>
        <p:nvSpPr>
          <p:cNvPr id="4" name="Slide Number Placeholder 3">
            <a:extLst>
              <a:ext uri="{FF2B5EF4-FFF2-40B4-BE49-F238E27FC236}">
                <a16:creationId xmlns:a16="http://schemas.microsoft.com/office/drawing/2014/main" id="{7FE8FB68-A22C-D243-A00A-7A0589530284}"/>
              </a:ext>
            </a:extLst>
          </p:cNvPr>
          <p:cNvSpPr>
            <a:spLocks noGrp="1"/>
          </p:cNvSpPr>
          <p:nvPr>
            <p:ph type="sldNum" sz="quarter" idx="12"/>
          </p:nvPr>
        </p:nvSpPr>
        <p:spPr/>
        <p:txBody>
          <a:bodyPr/>
          <a:lstStyle/>
          <a:p>
            <a:fld id="{551115BC-487E-4422-894C-CB7CD3E79223}" type="slidenum">
              <a:rPr lang="en-GB" noProof="0" smtClean="0"/>
              <a:t>19</a:t>
            </a:fld>
            <a:endParaRPr lang="en-GB" noProof="0"/>
          </a:p>
        </p:txBody>
      </p:sp>
    </p:spTree>
    <p:extLst>
      <p:ext uri="{BB962C8B-B14F-4D97-AF65-F5344CB8AC3E}">
        <p14:creationId xmlns:p14="http://schemas.microsoft.com/office/powerpoint/2010/main" val="3807275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06D8-C143-5D47-A718-A652AE05C17B}"/>
              </a:ext>
            </a:extLst>
          </p:cNvPr>
          <p:cNvSpPr>
            <a:spLocks noGrp="1"/>
          </p:cNvSpPr>
          <p:nvPr>
            <p:ph type="title"/>
          </p:nvPr>
        </p:nvSpPr>
        <p:spPr/>
        <p:txBody>
          <a:bodyPr/>
          <a:lstStyle/>
          <a:p>
            <a:r>
              <a:rPr lang="en-US" dirty="0" err="1"/>
              <a:t>nBLM</a:t>
            </a:r>
            <a:r>
              <a:rPr lang="en-US" dirty="0"/>
              <a:t> intro </a:t>
            </a:r>
          </a:p>
        </p:txBody>
      </p:sp>
      <p:sp>
        <p:nvSpPr>
          <p:cNvPr id="3" name="Content Placeholder 2">
            <a:extLst>
              <a:ext uri="{FF2B5EF4-FFF2-40B4-BE49-F238E27FC236}">
                <a16:creationId xmlns:a16="http://schemas.microsoft.com/office/drawing/2014/main" id="{4741565F-A300-894E-B134-DA2EE90413A1}"/>
              </a:ext>
            </a:extLst>
          </p:cNvPr>
          <p:cNvSpPr>
            <a:spLocks noGrp="1"/>
          </p:cNvSpPr>
          <p:nvPr>
            <p:ph idx="1"/>
          </p:nvPr>
        </p:nvSpPr>
        <p:spPr>
          <a:xfrm>
            <a:off x="457200" y="1600199"/>
            <a:ext cx="8229600" cy="5121275"/>
          </a:xfrm>
        </p:spPr>
        <p:txBody>
          <a:bodyPr>
            <a:normAutofit fontScale="77500" lnSpcReduction="20000"/>
          </a:bodyPr>
          <a:lstStyle/>
          <a:p>
            <a:pPr marL="0" indent="0">
              <a:buNone/>
            </a:pPr>
            <a:r>
              <a:rPr lang="en-US" sz="3100" b="1" dirty="0"/>
              <a:t>Processing requirements (same for both, </a:t>
            </a:r>
            <a:r>
              <a:rPr lang="en-US" sz="3100" b="1" dirty="0" err="1"/>
              <a:t>ic</a:t>
            </a:r>
            <a:r>
              <a:rPr lang="en-US" sz="3100" b="1" dirty="0"/>
              <a:t> and </a:t>
            </a:r>
            <a:r>
              <a:rPr lang="en-US" sz="3100" b="1" dirty="0" err="1"/>
              <a:t>nBLM</a:t>
            </a:r>
            <a:r>
              <a:rPr lang="en-US" sz="3100" b="1" dirty="0"/>
              <a:t>):</a:t>
            </a:r>
          </a:p>
          <a:p>
            <a:pPr marL="0" indent="0">
              <a:buNone/>
            </a:pPr>
            <a:endParaRPr lang="en-US" b="1" dirty="0"/>
          </a:p>
          <a:p>
            <a:r>
              <a:rPr lang="en-US" dirty="0"/>
              <a:t>The data should be continuously written to the buffers on the FPGA DDR3.</a:t>
            </a:r>
          </a:p>
          <a:p>
            <a:endParaRPr lang="en-US" dirty="0"/>
          </a:p>
          <a:p>
            <a:r>
              <a:rPr lang="en-US" dirty="0"/>
              <a:t>Extraction of the data to the CPU memory must not stop the writing to the FPGA DDR.</a:t>
            </a:r>
          </a:p>
          <a:p>
            <a:endParaRPr lang="en-US" dirty="0"/>
          </a:p>
          <a:p>
            <a:r>
              <a:rPr lang="en-US" dirty="0"/>
              <a:t>Each AMC must be able to process maximum 8 channels.</a:t>
            </a:r>
          </a:p>
          <a:p>
            <a:endParaRPr lang="en-US" dirty="0"/>
          </a:p>
          <a:p>
            <a:r>
              <a:rPr lang="en-US" dirty="0"/>
              <a:t>Regarding circular buffer depths</a:t>
            </a:r>
          </a:p>
          <a:p>
            <a:pPr lvl="1"/>
            <a:r>
              <a:rPr lang="en-US" dirty="0"/>
              <a:t>Ideally we would like have least 3 full pulse periods (1 pulse period=1/(14Hz)=71.4ms)</a:t>
            </a:r>
          </a:p>
          <a:p>
            <a:pPr lvl="2"/>
            <a:r>
              <a:rPr lang="en-US" dirty="0"/>
              <a:t>In case of </a:t>
            </a:r>
            <a:r>
              <a:rPr lang="en-US" dirty="0" err="1"/>
              <a:t>nBLM</a:t>
            </a:r>
            <a:r>
              <a:rPr lang="en-US" dirty="0"/>
              <a:t> raw data (16-bits) this gives: </a:t>
            </a:r>
          </a:p>
          <a:p>
            <a:pPr marL="1160463" lvl="2" indent="0">
              <a:buNone/>
            </a:pPr>
            <a:r>
              <a:rPr lang="en-US" dirty="0"/>
              <a:t>→  8×3×250×10</a:t>
            </a:r>
            <a:r>
              <a:rPr lang="en-US" baseline="30000" dirty="0"/>
              <a:t>6</a:t>
            </a:r>
            <a:r>
              <a:rPr lang="en-US" dirty="0"/>
              <a:t>/14 bytes ~ 860 Mbytes of data for 8chs over 3 pulse periods</a:t>
            </a:r>
          </a:p>
          <a:p>
            <a:pPr lvl="1"/>
            <a:r>
              <a:rPr lang="en-US" dirty="0"/>
              <a:t>However,  1 pulse period (~285Mbytes for 8chs) is still acceptable.</a:t>
            </a:r>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B73AB4F-A5EF-5C41-9F13-A330A21C1C05}"/>
              </a:ext>
            </a:extLst>
          </p:cNvPr>
          <p:cNvSpPr>
            <a:spLocks noGrp="1"/>
          </p:cNvSpPr>
          <p:nvPr>
            <p:ph type="sldNum" sz="quarter" idx="12"/>
          </p:nvPr>
        </p:nvSpPr>
        <p:spPr/>
        <p:txBody>
          <a:bodyPr/>
          <a:lstStyle/>
          <a:p>
            <a:fld id="{551115BC-487E-4422-894C-CB7CD3E79223}" type="slidenum">
              <a:rPr lang="en-GB" noProof="0" smtClean="0"/>
              <a:pPr/>
              <a:t>2</a:t>
            </a:fld>
            <a:endParaRPr lang="en-GB" noProof="0" dirty="0"/>
          </a:p>
        </p:txBody>
      </p:sp>
    </p:spTree>
    <p:extLst>
      <p:ext uri="{BB962C8B-B14F-4D97-AF65-F5344CB8AC3E}">
        <p14:creationId xmlns:p14="http://schemas.microsoft.com/office/powerpoint/2010/main" val="2132020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ED58-BED4-6547-977C-6C32DF8250E3}"/>
              </a:ext>
            </a:extLst>
          </p:cNvPr>
          <p:cNvSpPr>
            <a:spLocks noGrp="1"/>
          </p:cNvSpPr>
          <p:nvPr>
            <p:ph type="title"/>
          </p:nvPr>
        </p:nvSpPr>
        <p:spPr/>
        <p:txBody>
          <a:bodyPr/>
          <a:lstStyle/>
          <a:p>
            <a:r>
              <a:rPr lang="en-US" dirty="0" err="1"/>
              <a:t>nBLM</a:t>
            </a:r>
            <a:r>
              <a:rPr lang="en-US" dirty="0"/>
              <a:t> CB1 size estimation</a:t>
            </a:r>
          </a:p>
        </p:txBody>
      </p:sp>
      <p:sp>
        <p:nvSpPr>
          <p:cNvPr id="3" name="Content Placeholder 2">
            <a:extLst>
              <a:ext uri="{FF2B5EF4-FFF2-40B4-BE49-F238E27FC236}">
                <a16:creationId xmlns:a16="http://schemas.microsoft.com/office/drawing/2014/main" id="{1739440C-F82D-B04F-B8CB-AFA2AA125C0E}"/>
              </a:ext>
            </a:extLst>
          </p:cNvPr>
          <p:cNvSpPr>
            <a:spLocks noGrp="1"/>
          </p:cNvSpPr>
          <p:nvPr>
            <p:ph idx="1"/>
          </p:nvPr>
        </p:nvSpPr>
        <p:spPr>
          <a:xfrm>
            <a:off x="457200" y="1600200"/>
            <a:ext cx="8229600" cy="4853136"/>
          </a:xfrm>
        </p:spPr>
        <p:txBody>
          <a:bodyPr>
            <a:normAutofit fontScale="85000" lnSpcReduction="10000"/>
          </a:bodyPr>
          <a:lstStyle/>
          <a:p>
            <a:r>
              <a:rPr lang="en-US" b="1" dirty="0"/>
              <a:t>Estimated maximum number of events per one 14Hz pulse</a:t>
            </a:r>
          </a:p>
          <a:p>
            <a:pPr lvl="1"/>
            <a:r>
              <a:rPr lang="en-US" dirty="0"/>
              <a:t>Inside the 3ms time window where the beam is present:</a:t>
            </a:r>
          </a:p>
          <a:p>
            <a:pPr lvl="2"/>
            <a:r>
              <a:rPr lang="en-US" dirty="0"/>
              <a:t>~10/</a:t>
            </a:r>
            <a:r>
              <a:rPr lang="en-US" dirty="0" err="1"/>
              <a:t>μs</a:t>
            </a:r>
            <a:r>
              <a:rPr lang="en-US" dirty="0"/>
              <a:t> good events (not spikes)</a:t>
            </a:r>
          </a:p>
          <a:p>
            <a:pPr lvl="2"/>
            <a:r>
              <a:rPr lang="en-US" u="sng" dirty="0"/>
              <a:t>Assuming</a:t>
            </a:r>
            <a:r>
              <a:rPr lang="en-US" dirty="0"/>
              <a:t> 2×10/</a:t>
            </a:r>
            <a:r>
              <a:rPr lang="en-US" dirty="0" err="1"/>
              <a:t>μs</a:t>
            </a:r>
            <a:r>
              <a:rPr lang="en-US" dirty="0"/>
              <a:t> as the upper limit (to include possible spikes)</a:t>
            </a:r>
          </a:p>
          <a:p>
            <a:pPr lvl="1"/>
            <a:r>
              <a:rPr lang="en-US" dirty="0"/>
              <a:t>Outside the 3ms time window with beam:</a:t>
            </a:r>
          </a:p>
          <a:p>
            <a:pPr lvl="2"/>
            <a:r>
              <a:rPr lang="en-US" u="sng" dirty="0"/>
              <a:t>Assuming</a:t>
            </a:r>
            <a:r>
              <a:rPr lang="en-US" dirty="0"/>
              <a:t> 1 order of magnitude less compared to the 3ms window with beam: 2/</a:t>
            </a:r>
            <a:r>
              <a:rPr lang="en-US" dirty="0" err="1"/>
              <a:t>μs</a:t>
            </a:r>
            <a:endParaRPr lang="en-US" dirty="0"/>
          </a:p>
          <a:p>
            <a:pPr lvl="1"/>
            <a:r>
              <a:rPr lang="en-US" dirty="0"/>
              <a:t>Inside the 14Hz pulse:</a:t>
            </a:r>
          </a:p>
          <a:p>
            <a:pPr marL="808038" lvl="1" indent="0">
              <a:buNone/>
            </a:pPr>
            <a:r>
              <a:rPr lang="en-US" dirty="0"/>
              <a:t>= 3ms×20/</a:t>
            </a:r>
            <a:r>
              <a:rPr lang="en-US" dirty="0" err="1"/>
              <a:t>μs</a:t>
            </a:r>
            <a:r>
              <a:rPr lang="en-US" dirty="0"/>
              <a:t> + (1/14Hz−3ms)×2/</a:t>
            </a:r>
            <a:r>
              <a:rPr lang="en-US" dirty="0" err="1"/>
              <a:t>μs</a:t>
            </a:r>
            <a:endParaRPr lang="en-US" dirty="0"/>
          </a:p>
          <a:p>
            <a:pPr marL="808038" lvl="1" indent="0">
              <a:buNone/>
            </a:pPr>
            <a:r>
              <a:rPr lang="en-US" dirty="0"/>
              <a:t>~ </a:t>
            </a:r>
            <a:r>
              <a:rPr lang="en-US" dirty="0">
                <a:solidFill>
                  <a:srgbClr val="C00000"/>
                </a:solidFill>
              </a:rPr>
              <a:t>200k events per one 14Hz pulse period (for 1 channel)</a:t>
            </a:r>
          </a:p>
          <a:p>
            <a:pPr marL="808038" lvl="1" indent="0">
              <a:buNone/>
            </a:pPr>
            <a:endParaRPr lang="en-US" dirty="0">
              <a:solidFill>
                <a:srgbClr val="C00000"/>
              </a:solidFill>
            </a:endParaRPr>
          </a:p>
          <a:p>
            <a:r>
              <a:rPr lang="en-US" b="1" dirty="0"/>
              <a:t>Estimated processed data size per one 14Hz pulse period</a:t>
            </a:r>
          </a:p>
          <a:p>
            <a:pPr marL="763588" lvl="1" indent="0">
              <a:buNone/>
            </a:pPr>
            <a:r>
              <a:rPr lang="en-US" dirty="0"/>
              <a:t>= (200k events)×20B </a:t>
            </a:r>
            <a:r>
              <a:rPr lang="en-US" dirty="0">
                <a:solidFill>
                  <a:srgbClr val="C00000"/>
                </a:solidFill>
              </a:rPr>
              <a:t>~ 4MB for 1ch </a:t>
            </a:r>
            <a:r>
              <a:rPr lang="en-US" dirty="0"/>
              <a:t>or</a:t>
            </a:r>
            <a:r>
              <a:rPr lang="en-US" dirty="0">
                <a:solidFill>
                  <a:srgbClr val="C00000"/>
                </a:solidFill>
              </a:rPr>
              <a:t> 32MB for 8chs</a:t>
            </a:r>
          </a:p>
          <a:p>
            <a:pPr marL="763588" lvl="1" indent="0">
              <a:buNone/>
            </a:pPr>
            <a:endParaRPr lang="en-US" dirty="0">
              <a:solidFill>
                <a:srgbClr val="C00000"/>
              </a:solidFill>
            </a:endParaRPr>
          </a:p>
          <a:p>
            <a:pPr marL="763588" lvl="1" indent="0">
              <a:buNone/>
            </a:pPr>
            <a:endParaRPr lang="en-US" dirty="0"/>
          </a:p>
          <a:p>
            <a:pPr lvl="2"/>
            <a:endParaRPr lang="en-US" dirty="0"/>
          </a:p>
          <a:p>
            <a:endParaRPr lang="en-US" dirty="0"/>
          </a:p>
          <a:p>
            <a:pPr lvl="2"/>
            <a:endParaRPr lang="en-US" dirty="0"/>
          </a:p>
        </p:txBody>
      </p:sp>
      <p:sp>
        <p:nvSpPr>
          <p:cNvPr id="4" name="Slide Number Placeholder 3">
            <a:extLst>
              <a:ext uri="{FF2B5EF4-FFF2-40B4-BE49-F238E27FC236}">
                <a16:creationId xmlns:a16="http://schemas.microsoft.com/office/drawing/2014/main" id="{7FE8FB68-A22C-D243-A00A-7A0589530284}"/>
              </a:ext>
            </a:extLst>
          </p:cNvPr>
          <p:cNvSpPr>
            <a:spLocks noGrp="1"/>
          </p:cNvSpPr>
          <p:nvPr>
            <p:ph type="sldNum" sz="quarter" idx="12"/>
          </p:nvPr>
        </p:nvSpPr>
        <p:spPr/>
        <p:txBody>
          <a:bodyPr/>
          <a:lstStyle/>
          <a:p>
            <a:fld id="{551115BC-487E-4422-894C-CB7CD3E79223}" type="slidenum">
              <a:rPr lang="en-GB" noProof="0" smtClean="0"/>
              <a:t>20</a:t>
            </a:fld>
            <a:endParaRPr lang="en-GB" noProof="0"/>
          </a:p>
        </p:txBody>
      </p:sp>
    </p:spTree>
    <p:extLst>
      <p:ext uri="{BB962C8B-B14F-4D97-AF65-F5344CB8AC3E}">
        <p14:creationId xmlns:p14="http://schemas.microsoft.com/office/powerpoint/2010/main" val="816626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0FAE-5396-8E43-90BE-2469D54DEABC}"/>
              </a:ext>
            </a:extLst>
          </p:cNvPr>
          <p:cNvSpPr>
            <a:spLocks noGrp="1"/>
          </p:cNvSpPr>
          <p:nvPr>
            <p:ph type="title"/>
          </p:nvPr>
        </p:nvSpPr>
        <p:spPr/>
        <p:txBody>
          <a:bodyPr/>
          <a:lstStyle/>
          <a:p>
            <a:r>
              <a:rPr lang="en-US" dirty="0" err="1"/>
              <a:t>nBLM</a:t>
            </a:r>
            <a:r>
              <a:rPr lang="en-US" dirty="0"/>
              <a:t> CB2</a:t>
            </a:r>
          </a:p>
        </p:txBody>
      </p:sp>
      <p:sp>
        <p:nvSpPr>
          <p:cNvPr id="3" name="Content Placeholder 2">
            <a:extLst>
              <a:ext uri="{FF2B5EF4-FFF2-40B4-BE49-F238E27FC236}">
                <a16:creationId xmlns:a16="http://schemas.microsoft.com/office/drawing/2014/main" id="{5A088B54-CABB-A049-8150-F8445580536B}"/>
              </a:ext>
            </a:extLst>
          </p:cNvPr>
          <p:cNvSpPr>
            <a:spLocks noGrp="1"/>
          </p:cNvSpPr>
          <p:nvPr>
            <p:ph idx="1"/>
          </p:nvPr>
        </p:nvSpPr>
        <p:spPr>
          <a:xfrm>
            <a:off x="457200" y="1600200"/>
            <a:ext cx="8229600" cy="4525963"/>
          </a:xfrm>
        </p:spPr>
        <p:txBody>
          <a:bodyPr>
            <a:normAutofit fontScale="92500" lnSpcReduction="10000"/>
          </a:bodyPr>
          <a:lstStyle/>
          <a:p>
            <a:pPr marL="0" indent="0">
              <a:buNone/>
            </a:pPr>
            <a:r>
              <a:rPr lang="en-US" b="1" dirty="0"/>
              <a:t>CB2</a:t>
            </a:r>
            <a:r>
              <a:rPr lang="en-US" dirty="0"/>
              <a:t> </a:t>
            </a:r>
          </a:p>
          <a:p>
            <a:r>
              <a:rPr lang="en-US" dirty="0"/>
              <a:t>Buffer with processed data, neutron counts (</a:t>
            </a:r>
            <a:r>
              <a:rPr lang="en-US" i="1" dirty="0" err="1"/>
              <a:t>N</a:t>
            </a:r>
            <a:r>
              <a:rPr lang="en-US" i="1" baseline="-25000" dirty="0" err="1"/>
              <a:t>n</a:t>
            </a:r>
            <a:r>
              <a:rPr lang="en-US" i="1" baseline="-25000" dirty="0"/>
              <a:t>, MTW, </a:t>
            </a:r>
            <a:r>
              <a:rPr lang="en-US" i="1" dirty="0" err="1"/>
              <a:t>N</a:t>
            </a:r>
            <a:r>
              <a:rPr lang="en-US" i="1" baseline="-25000" dirty="0" err="1"/>
              <a:t>qtot</a:t>
            </a:r>
            <a:r>
              <a:rPr lang="en-US" i="1" baseline="-25000" dirty="0"/>
              <a:t>, MTW</a:t>
            </a:r>
            <a:r>
              <a:rPr lang="en-US" dirty="0"/>
              <a:t>)</a:t>
            </a:r>
          </a:p>
          <a:p>
            <a:r>
              <a:rPr lang="en-US" dirty="0"/>
              <a:t>Rate: neutron counts are written to CB2 every MTW (1μs)</a:t>
            </a:r>
          </a:p>
          <a:p>
            <a:r>
              <a:rPr lang="en-US" dirty="0"/>
              <a:t>Data size estimation</a:t>
            </a:r>
          </a:p>
          <a:p>
            <a:pPr lvl="1"/>
            <a:r>
              <a:rPr lang="en-US" dirty="0"/>
              <a:t>Assuming </a:t>
            </a:r>
          </a:p>
          <a:p>
            <a:pPr lvl="2"/>
            <a:r>
              <a:rPr lang="en-US" i="1" dirty="0" err="1"/>
              <a:t>N</a:t>
            </a:r>
            <a:r>
              <a:rPr lang="en-US" i="1" baseline="-25000" dirty="0" err="1"/>
              <a:t>n</a:t>
            </a:r>
            <a:r>
              <a:rPr lang="en-US" i="1" baseline="-25000" dirty="0"/>
              <a:t>, MTW</a:t>
            </a:r>
            <a:r>
              <a:rPr lang="en-US" dirty="0"/>
              <a:t>  is 8-bit number (max number of single neutron counts ~10/</a:t>
            </a:r>
            <a:r>
              <a:rPr lang="en-US" dirty="0" err="1"/>
              <a:t>μs</a:t>
            </a:r>
            <a:r>
              <a:rPr lang="en-US" dirty="0"/>
              <a:t>)  </a:t>
            </a:r>
          </a:p>
          <a:p>
            <a:pPr lvl="2"/>
            <a:r>
              <a:rPr lang="en-US" i="1" dirty="0" err="1"/>
              <a:t>N</a:t>
            </a:r>
            <a:r>
              <a:rPr lang="en-US" i="1" baseline="-25000" dirty="0" err="1"/>
              <a:t>qtot</a:t>
            </a:r>
            <a:r>
              <a:rPr lang="en-US" i="1" baseline="-25000" dirty="0"/>
              <a:t>, MTW </a:t>
            </a:r>
            <a:r>
              <a:rPr lang="en-US" dirty="0"/>
              <a:t>  is 32-bit number (maximum neutron rate estimated ~ 60GHz=60k neutrons/</a:t>
            </a:r>
            <a:r>
              <a:rPr lang="en-US" dirty="0" err="1"/>
              <a:t>μs</a:t>
            </a:r>
            <a:r>
              <a:rPr lang="en-US" dirty="0"/>
              <a:t>)</a:t>
            </a:r>
          </a:p>
          <a:p>
            <a:pPr lvl="1"/>
            <a:r>
              <a:rPr lang="en-US" dirty="0"/>
              <a:t>Data size per one MTW per channel : 20B </a:t>
            </a:r>
          </a:p>
          <a:p>
            <a:pPr lvl="1"/>
            <a:r>
              <a:rPr lang="en-US" dirty="0"/>
              <a:t>Data size per one 14Hz pulse period for 8 </a:t>
            </a:r>
            <a:r>
              <a:rPr lang="en-US" dirty="0" err="1"/>
              <a:t>chs</a:t>
            </a:r>
            <a:r>
              <a:rPr lang="en-US" dirty="0"/>
              <a:t> ~8×1.5MB=12MB</a:t>
            </a:r>
          </a:p>
          <a:p>
            <a:pPr lvl="1"/>
            <a:r>
              <a:rPr lang="en-US" dirty="0"/>
              <a:t>Incoming data rate for 8 </a:t>
            </a:r>
            <a:r>
              <a:rPr lang="en-US" dirty="0" err="1"/>
              <a:t>chs</a:t>
            </a:r>
            <a:r>
              <a:rPr lang="en-US" dirty="0"/>
              <a:t>: </a:t>
            </a:r>
            <a:r>
              <a:rPr lang="en-US" dirty="0">
                <a:solidFill>
                  <a:srgbClr val="C00000"/>
                </a:solidFill>
              </a:rPr>
              <a:t>160MB/s</a:t>
            </a:r>
          </a:p>
        </p:txBody>
      </p:sp>
      <p:sp>
        <p:nvSpPr>
          <p:cNvPr id="4" name="Slide Number Placeholder 3">
            <a:extLst>
              <a:ext uri="{FF2B5EF4-FFF2-40B4-BE49-F238E27FC236}">
                <a16:creationId xmlns:a16="http://schemas.microsoft.com/office/drawing/2014/main" id="{1840F034-5626-454F-8A23-0787D0B445FA}"/>
              </a:ext>
            </a:extLst>
          </p:cNvPr>
          <p:cNvSpPr>
            <a:spLocks noGrp="1"/>
          </p:cNvSpPr>
          <p:nvPr>
            <p:ph type="sldNum" sz="quarter" idx="12"/>
          </p:nvPr>
        </p:nvSpPr>
        <p:spPr/>
        <p:txBody>
          <a:bodyPr/>
          <a:lstStyle/>
          <a:p>
            <a:fld id="{551115BC-487E-4422-894C-CB7CD3E79223}" type="slidenum">
              <a:rPr lang="en-GB" noProof="0" smtClean="0"/>
              <a:t>21</a:t>
            </a:fld>
            <a:endParaRPr lang="en-GB" noProof="0"/>
          </a:p>
        </p:txBody>
      </p:sp>
    </p:spTree>
    <p:extLst>
      <p:ext uri="{BB962C8B-B14F-4D97-AF65-F5344CB8AC3E}">
        <p14:creationId xmlns:p14="http://schemas.microsoft.com/office/powerpoint/2010/main" val="3826568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766D-49AF-2643-BA5F-4D4EA0ACE95A}"/>
              </a:ext>
            </a:extLst>
          </p:cNvPr>
          <p:cNvSpPr>
            <a:spLocks noGrp="1"/>
          </p:cNvSpPr>
          <p:nvPr>
            <p:ph type="title"/>
          </p:nvPr>
        </p:nvSpPr>
        <p:spPr/>
        <p:txBody>
          <a:bodyPr/>
          <a:lstStyle/>
          <a:p>
            <a:r>
              <a:rPr lang="en-US" dirty="0" err="1"/>
              <a:t>nBLM</a:t>
            </a:r>
            <a:r>
              <a:rPr lang="en-US" dirty="0"/>
              <a:t> CB3</a:t>
            </a:r>
          </a:p>
        </p:txBody>
      </p:sp>
      <p:sp>
        <p:nvSpPr>
          <p:cNvPr id="3" name="Content Placeholder 2">
            <a:extLst>
              <a:ext uri="{FF2B5EF4-FFF2-40B4-BE49-F238E27FC236}">
                <a16:creationId xmlns:a16="http://schemas.microsoft.com/office/drawing/2014/main" id="{43ABEAEF-FE6F-7348-9AFA-C8A60BCD1359}"/>
              </a:ext>
            </a:extLst>
          </p:cNvPr>
          <p:cNvSpPr>
            <a:spLocks noGrp="1"/>
          </p:cNvSpPr>
          <p:nvPr>
            <p:ph idx="1"/>
          </p:nvPr>
        </p:nvSpPr>
        <p:spPr/>
        <p:txBody>
          <a:bodyPr/>
          <a:lstStyle/>
          <a:p>
            <a:pPr marL="0" indent="0">
              <a:buNone/>
            </a:pPr>
            <a:r>
              <a:rPr lang="en-US" b="1" dirty="0"/>
              <a:t>CB3</a:t>
            </a:r>
          </a:p>
          <a:p>
            <a:r>
              <a:rPr lang="en-US" dirty="0"/>
              <a:t>Intended to store </a:t>
            </a:r>
            <a:r>
              <a:rPr lang="en-US" i="1" dirty="0"/>
              <a:t>pedestal</a:t>
            </a:r>
            <a:r>
              <a:rPr lang="en-US" dirty="0"/>
              <a:t> value for each of the channels and system </a:t>
            </a:r>
            <a:r>
              <a:rPr lang="en-US" i="1" dirty="0"/>
              <a:t>health</a:t>
            </a:r>
            <a:r>
              <a:rPr lang="en-US" dirty="0"/>
              <a:t> information (bool). </a:t>
            </a:r>
          </a:p>
          <a:p>
            <a:r>
              <a:rPr lang="en-US" dirty="0"/>
              <a:t>Considering not have this buffer</a:t>
            </a:r>
          </a:p>
          <a:p>
            <a:pPr lvl="1"/>
            <a:r>
              <a:rPr lang="en-US" dirty="0"/>
              <a:t>Pedestal calculation is planned to be performed @14Hz</a:t>
            </a:r>
          </a:p>
          <a:p>
            <a:pPr lvl="2"/>
            <a:r>
              <a:rPr lang="en-US" dirty="0"/>
              <a:t>This can monitored and archived through a PV like other interesting values determined in the “Pulse processing” block (providing outputs at 14Hz).</a:t>
            </a:r>
          </a:p>
          <a:p>
            <a:pPr lvl="1"/>
            <a:r>
              <a:rPr lang="en-US" dirty="0"/>
              <a:t>Health calculation rate not finalized, potentially faster than at 14Hz.</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31C6C943-34E4-D04A-88A6-3C1DD6BF0EEB}"/>
              </a:ext>
            </a:extLst>
          </p:cNvPr>
          <p:cNvSpPr>
            <a:spLocks noGrp="1"/>
          </p:cNvSpPr>
          <p:nvPr>
            <p:ph type="sldNum" sz="quarter" idx="12"/>
          </p:nvPr>
        </p:nvSpPr>
        <p:spPr/>
        <p:txBody>
          <a:bodyPr/>
          <a:lstStyle/>
          <a:p>
            <a:fld id="{551115BC-487E-4422-894C-CB7CD3E79223}" type="slidenum">
              <a:rPr lang="en-GB" noProof="0" smtClean="0"/>
              <a:t>22</a:t>
            </a:fld>
            <a:endParaRPr lang="en-GB" noProof="0"/>
          </a:p>
        </p:txBody>
      </p:sp>
    </p:spTree>
    <p:extLst>
      <p:ext uri="{BB962C8B-B14F-4D97-AF65-F5344CB8AC3E}">
        <p14:creationId xmlns:p14="http://schemas.microsoft.com/office/powerpoint/2010/main" val="283745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ED58-BED4-6547-977C-6C32DF8250E3}"/>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739440C-F82D-B04F-B8CB-AFA2AA125C0E}"/>
              </a:ext>
            </a:extLst>
          </p:cNvPr>
          <p:cNvSpPr>
            <a:spLocks noGrp="1"/>
          </p:cNvSpPr>
          <p:nvPr>
            <p:ph idx="1"/>
          </p:nvPr>
        </p:nvSpPr>
        <p:spPr>
          <a:xfrm>
            <a:off x="457200" y="1600200"/>
            <a:ext cx="8229600" cy="5257800"/>
          </a:xfrm>
        </p:spPr>
        <p:txBody>
          <a:bodyPr>
            <a:normAutofit fontScale="62500" lnSpcReduction="20000"/>
          </a:bodyPr>
          <a:lstStyle/>
          <a:p>
            <a:pPr marL="0" indent="0">
              <a:buNone/>
            </a:pPr>
            <a:r>
              <a:rPr lang="en-US" b="1" dirty="0"/>
              <a:t>Transferring data from DDR through DMA to CPU</a:t>
            </a:r>
          </a:p>
          <a:p>
            <a:pPr marL="0" indent="0">
              <a:buNone/>
            </a:pPr>
            <a:endParaRPr lang="en-US" sz="1100" b="1" dirty="0"/>
          </a:p>
          <a:p>
            <a:pPr marL="403225" indent="-403225"/>
            <a:r>
              <a:rPr lang="en-US" dirty="0"/>
              <a:t>Estimated average of incoming data </a:t>
            </a:r>
          </a:p>
          <a:p>
            <a:pPr marL="803275" lvl="1" indent="-403225"/>
            <a:r>
              <a:rPr lang="en-US" b="1" dirty="0"/>
              <a:t>CB0 (1ch)</a:t>
            </a:r>
            <a:r>
              <a:rPr lang="en-US" dirty="0"/>
              <a:t>: </a:t>
            </a:r>
            <a:r>
              <a:rPr lang="en-US" dirty="0">
                <a:solidFill>
                  <a:srgbClr val="C00000"/>
                </a:solidFill>
              </a:rPr>
              <a:t>500MB/s</a:t>
            </a:r>
          </a:p>
          <a:p>
            <a:pPr marL="803275" lvl="1" indent="-403225"/>
            <a:r>
              <a:rPr lang="en-US" b="1" dirty="0"/>
              <a:t>CB1 (8chs):</a:t>
            </a:r>
            <a:r>
              <a:rPr lang="en-US" dirty="0"/>
              <a:t> 32MB×14Hz ~ </a:t>
            </a:r>
            <a:r>
              <a:rPr lang="en-US" dirty="0">
                <a:solidFill>
                  <a:srgbClr val="C00000"/>
                </a:solidFill>
              </a:rPr>
              <a:t>450MB/s </a:t>
            </a:r>
            <a:r>
              <a:rPr lang="en-US" dirty="0"/>
              <a:t>– comparable to raw data</a:t>
            </a:r>
          </a:p>
          <a:p>
            <a:pPr marL="803275" lvl="1" indent="-403225"/>
            <a:r>
              <a:rPr lang="en-US" b="1" dirty="0"/>
              <a:t>CB2 (8chs): </a:t>
            </a:r>
            <a:r>
              <a:rPr lang="en-US" dirty="0">
                <a:solidFill>
                  <a:srgbClr val="C00000"/>
                </a:solidFill>
              </a:rPr>
              <a:t>~160MB/s </a:t>
            </a:r>
          </a:p>
          <a:p>
            <a:pPr marL="803275" lvl="1" indent="-403225"/>
            <a:endParaRPr lang="en-US" sz="900" dirty="0">
              <a:solidFill>
                <a:srgbClr val="C00000"/>
              </a:solidFill>
            </a:endParaRPr>
          </a:p>
          <a:p>
            <a:pPr marL="403225" indent="-403225"/>
            <a:r>
              <a:rPr lang="en-US" dirty="0"/>
              <a:t>Assuming: </a:t>
            </a:r>
          </a:p>
          <a:p>
            <a:pPr marL="803275" lvl="1" indent="-403225"/>
            <a:r>
              <a:rPr lang="en-US" dirty="0"/>
              <a:t>~</a:t>
            </a:r>
            <a:r>
              <a:rPr lang="en-US" dirty="0">
                <a:solidFill>
                  <a:srgbClr val="C00000"/>
                </a:solidFill>
              </a:rPr>
              <a:t>300MB/s</a:t>
            </a:r>
            <a:r>
              <a:rPr lang="en-US" dirty="0"/>
              <a:t> for DDR → CPU speed (from results reported in BIG-1166)</a:t>
            </a:r>
          </a:p>
          <a:p>
            <a:pPr marL="803275" lvl="1" indent="-403225"/>
            <a:r>
              <a:rPr lang="en-US" dirty="0"/>
              <a:t>FIFO can handle the difference in incoming data rate and DMA bandwidth.</a:t>
            </a:r>
          </a:p>
          <a:p>
            <a:pPr marL="403225" indent="-403225"/>
            <a:endParaRPr lang="en-US" sz="1100" dirty="0"/>
          </a:p>
          <a:p>
            <a:pPr marL="403225" indent="-403225"/>
            <a:r>
              <a:rPr lang="en-US" dirty="0"/>
              <a:t>It seems like we can either buffer </a:t>
            </a:r>
          </a:p>
          <a:p>
            <a:pPr marL="803275" lvl="1" indent="-403225"/>
            <a:r>
              <a:rPr lang="en-US" dirty="0"/>
              <a:t>Raw data (over one 14Hz pulse period) for 1 channel or</a:t>
            </a:r>
          </a:p>
          <a:p>
            <a:pPr marL="803275" lvl="1" indent="-403225"/>
            <a:r>
              <a:rPr lang="en-US" dirty="0"/>
              <a:t>Processed data for 8chs (over one 14Hz pulse period)</a:t>
            </a:r>
          </a:p>
          <a:p>
            <a:pPr marL="803275" lvl="1" indent="-403225"/>
            <a:endParaRPr lang="en-US" sz="1100" dirty="0"/>
          </a:p>
          <a:p>
            <a:pPr marL="403225" indent="-403225"/>
            <a:r>
              <a:rPr lang="en-US" dirty="0"/>
              <a:t>Maybe we can buffer both raw data for 1 channel and processed data for 8chs at the same time</a:t>
            </a:r>
          </a:p>
          <a:p>
            <a:pPr marL="803275" lvl="1" indent="-403225"/>
            <a:r>
              <a:rPr lang="en-US" dirty="0"/>
              <a:t>If both </a:t>
            </a:r>
            <a:r>
              <a:rPr lang="en-US" i="1" dirty="0" err="1"/>
              <a:t>EventInfo</a:t>
            </a:r>
            <a:r>
              <a:rPr lang="en-US" dirty="0"/>
              <a:t> size and neutron counts are decreased by half (by using six 16-bit words instead of 32-bit words in case of </a:t>
            </a:r>
            <a:r>
              <a:rPr lang="en-US" i="1" dirty="0" err="1"/>
              <a:t>EventInfo</a:t>
            </a:r>
            <a:r>
              <a:rPr lang="en-US" dirty="0"/>
              <a:t> and  ) and</a:t>
            </a:r>
          </a:p>
          <a:p>
            <a:pPr marL="803275" lvl="1" indent="-403225"/>
            <a:r>
              <a:rPr lang="en-US" dirty="0"/>
              <a:t>Neutron counts info decreased by half (using one 8 and one 16-bit).</a:t>
            </a:r>
          </a:p>
          <a:p>
            <a:pPr marL="803275" lvl="1" indent="-403225"/>
            <a:r>
              <a:rPr lang="en-US" dirty="0"/>
              <a:t>Time to maybe include implementation aspects in this discussion.</a:t>
            </a:r>
          </a:p>
          <a:p>
            <a:pPr marL="803275" lvl="1" indent="-403225"/>
            <a:r>
              <a:rPr lang="en-US" dirty="0"/>
              <a:t>Note also: assumptions have been made on what to expect in real environment, some of those can not be assed with simulations, only real environment will give answers (commission…), so I </a:t>
            </a:r>
            <a:r>
              <a:rPr lang="en-US" dirty="0" err="1"/>
              <a:t>tred</a:t>
            </a:r>
            <a:r>
              <a:rPr lang="en-US" dirty="0"/>
              <a:t> to be conservative with estimations.</a:t>
            </a:r>
          </a:p>
        </p:txBody>
      </p:sp>
      <p:sp>
        <p:nvSpPr>
          <p:cNvPr id="4" name="Slide Number Placeholder 3">
            <a:extLst>
              <a:ext uri="{FF2B5EF4-FFF2-40B4-BE49-F238E27FC236}">
                <a16:creationId xmlns:a16="http://schemas.microsoft.com/office/drawing/2014/main" id="{7FE8FB68-A22C-D243-A00A-7A0589530284}"/>
              </a:ext>
            </a:extLst>
          </p:cNvPr>
          <p:cNvSpPr>
            <a:spLocks noGrp="1"/>
          </p:cNvSpPr>
          <p:nvPr>
            <p:ph type="sldNum" sz="quarter" idx="12"/>
          </p:nvPr>
        </p:nvSpPr>
        <p:spPr/>
        <p:txBody>
          <a:bodyPr/>
          <a:lstStyle/>
          <a:p>
            <a:fld id="{551115BC-487E-4422-894C-CB7CD3E79223}" type="slidenum">
              <a:rPr lang="en-GB" noProof="0" smtClean="0"/>
              <a:t>23</a:t>
            </a:fld>
            <a:endParaRPr lang="en-GB" noProof="0"/>
          </a:p>
        </p:txBody>
      </p:sp>
    </p:spTree>
    <p:extLst>
      <p:ext uri="{BB962C8B-B14F-4D97-AF65-F5344CB8AC3E}">
        <p14:creationId xmlns:p14="http://schemas.microsoft.com/office/powerpoint/2010/main" val="3177361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A78E-EAE9-7446-BCA7-1C4C4318003D}"/>
              </a:ext>
            </a:extLst>
          </p:cNvPr>
          <p:cNvSpPr>
            <a:spLocks noGrp="1"/>
          </p:cNvSpPr>
          <p:nvPr>
            <p:ph type="title"/>
          </p:nvPr>
        </p:nvSpPr>
        <p:spPr/>
        <p:txBody>
          <a:bodyPr/>
          <a:lstStyle/>
          <a:p>
            <a:r>
              <a:rPr lang="en-US" dirty="0" err="1"/>
              <a:t>nBLM</a:t>
            </a:r>
            <a:r>
              <a:rPr lang="en-US" dirty="0"/>
              <a:t> CB0 (raw data)</a:t>
            </a:r>
          </a:p>
        </p:txBody>
      </p:sp>
      <p:sp>
        <p:nvSpPr>
          <p:cNvPr id="3" name="Content Placeholder 2">
            <a:extLst>
              <a:ext uri="{FF2B5EF4-FFF2-40B4-BE49-F238E27FC236}">
                <a16:creationId xmlns:a16="http://schemas.microsoft.com/office/drawing/2014/main" id="{1E73EB3A-662C-3042-8063-99563DB1A25A}"/>
              </a:ext>
            </a:extLst>
          </p:cNvPr>
          <p:cNvSpPr>
            <a:spLocks noGrp="1"/>
          </p:cNvSpPr>
          <p:nvPr>
            <p:ph idx="1"/>
          </p:nvPr>
        </p:nvSpPr>
        <p:spPr>
          <a:xfrm>
            <a:off x="457200" y="1528192"/>
            <a:ext cx="8229600" cy="5193283"/>
          </a:xfrm>
        </p:spPr>
        <p:txBody>
          <a:bodyPr>
            <a:normAutofit fontScale="77500" lnSpcReduction="20000"/>
          </a:bodyPr>
          <a:lstStyle/>
          <a:p>
            <a:r>
              <a:rPr lang="en-US" dirty="0"/>
              <a:t>Looking at the results reported at </a:t>
            </a:r>
            <a:r>
              <a:rPr lang="en-US" dirty="0">
                <a:hlinkClick r:id="rId2"/>
              </a:rPr>
              <a:t>https://jira.esss.lu.se/browse/BIG-1166</a:t>
            </a:r>
            <a:endParaRPr lang="en-US" dirty="0"/>
          </a:p>
          <a:p>
            <a:pPr lvl="1"/>
            <a:r>
              <a:rPr lang="en-US" dirty="0"/>
              <a:t>Estimated speed for writing from FIFO to DDR3: ~</a:t>
            </a:r>
            <a:r>
              <a:rPr lang="en-US" dirty="0">
                <a:solidFill>
                  <a:srgbClr val="C00000"/>
                </a:solidFill>
              </a:rPr>
              <a:t>1GB/s</a:t>
            </a:r>
          </a:p>
          <a:p>
            <a:pPr lvl="1"/>
            <a:r>
              <a:rPr lang="en-US" dirty="0"/>
              <a:t>Estimated speed for writing from DDR3 to CPU through DMA:</a:t>
            </a:r>
            <a:r>
              <a:rPr lang="en-US" dirty="0">
                <a:solidFill>
                  <a:srgbClr val="C00000"/>
                </a:solidFill>
              </a:rPr>
              <a:t> ~300MB/s</a:t>
            </a:r>
          </a:p>
          <a:p>
            <a:pPr lvl="1"/>
            <a:endParaRPr lang="en-US" sz="1000" dirty="0">
              <a:solidFill>
                <a:srgbClr val="C00000"/>
              </a:solidFill>
            </a:endParaRPr>
          </a:p>
          <a:p>
            <a:r>
              <a:rPr lang="en-US" dirty="0"/>
              <a:t> In case of circular buffer with raw data (CB0)</a:t>
            </a:r>
          </a:p>
          <a:p>
            <a:pPr lvl="1"/>
            <a:r>
              <a:rPr lang="en-US" dirty="0"/>
              <a:t>Sampling speed for </a:t>
            </a:r>
            <a:r>
              <a:rPr lang="en-US" dirty="0" err="1"/>
              <a:t>nBLM</a:t>
            </a:r>
            <a:r>
              <a:rPr lang="en-US" dirty="0"/>
              <a:t> 250Ms/s (=1 sample/4ns)</a:t>
            </a:r>
          </a:p>
          <a:p>
            <a:pPr lvl="1"/>
            <a:r>
              <a:rPr lang="en-US" dirty="0"/>
              <a:t>The incoming data from 1ch to FIFO: 2B/4ns = </a:t>
            </a:r>
            <a:r>
              <a:rPr lang="en-US" dirty="0">
                <a:solidFill>
                  <a:srgbClr val="C00000"/>
                </a:solidFill>
              </a:rPr>
              <a:t>0.5GB/s</a:t>
            </a:r>
          </a:p>
          <a:p>
            <a:pPr lvl="1"/>
            <a:r>
              <a:rPr lang="en-US" dirty="0"/>
              <a:t>Comparing the in/out speed: ~raw data of maximum 2 channels could be stored in DDR without danger of loosing the data – if no processed data is consider.</a:t>
            </a:r>
          </a:p>
          <a:p>
            <a:pPr lvl="1"/>
            <a:r>
              <a:rPr lang="en-US" dirty="0"/>
              <a:t>Transferring from the DDR3 to CPU seems to be possible only for 1 channel under the requirement that buffers must not be </a:t>
            </a:r>
            <a:r>
              <a:rPr lang="en-US" dirty="0" err="1"/>
              <a:t>freezed</a:t>
            </a:r>
            <a:r>
              <a:rPr lang="en-US" dirty="0"/>
              <a:t>  (assuming that FIFO can handle the difference in incoming data speed and DMA bandwidth?).</a:t>
            </a:r>
          </a:p>
          <a:p>
            <a:pPr lvl="1"/>
            <a:endParaRPr lang="en-US" sz="1000" dirty="0"/>
          </a:p>
          <a:p>
            <a:r>
              <a:rPr lang="en-US" dirty="0"/>
              <a:t>What about the processed data? Need to explain a bit how the neutron detection algorithm looks like and what information we want to store.</a:t>
            </a:r>
          </a:p>
        </p:txBody>
      </p:sp>
      <p:sp>
        <p:nvSpPr>
          <p:cNvPr id="4" name="Slide Number Placeholder 3">
            <a:extLst>
              <a:ext uri="{FF2B5EF4-FFF2-40B4-BE49-F238E27FC236}">
                <a16:creationId xmlns:a16="http://schemas.microsoft.com/office/drawing/2014/main" id="{75640E81-D992-834E-98FB-A9A3EBAE7F32}"/>
              </a:ext>
            </a:extLst>
          </p:cNvPr>
          <p:cNvSpPr>
            <a:spLocks noGrp="1"/>
          </p:cNvSpPr>
          <p:nvPr>
            <p:ph type="sldNum" sz="quarter" idx="12"/>
          </p:nvPr>
        </p:nvSpPr>
        <p:spPr/>
        <p:txBody>
          <a:bodyPr/>
          <a:lstStyle/>
          <a:p>
            <a:fld id="{551115BC-487E-4422-894C-CB7CD3E79223}" type="slidenum">
              <a:rPr lang="en-GB" noProof="0" smtClean="0"/>
              <a:t>3</a:t>
            </a:fld>
            <a:endParaRPr lang="en-GB" noProof="0"/>
          </a:p>
        </p:txBody>
      </p:sp>
    </p:spTree>
    <p:extLst>
      <p:ext uri="{BB962C8B-B14F-4D97-AF65-F5344CB8AC3E}">
        <p14:creationId xmlns:p14="http://schemas.microsoft.com/office/powerpoint/2010/main" val="2129699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6598-9733-9842-9C9B-4A0269364982}"/>
              </a:ext>
            </a:extLst>
          </p:cNvPr>
          <p:cNvSpPr>
            <a:spLocks noGrp="1"/>
          </p:cNvSpPr>
          <p:nvPr>
            <p:ph type="title"/>
          </p:nvPr>
        </p:nvSpPr>
        <p:spPr/>
        <p:txBody>
          <a:bodyPr/>
          <a:lstStyle/>
          <a:p>
            <a:r>
              <a:rPr lang="en-US" dirty="0" err="1"/>
              <a:t>nBLM</a:t>
            </a:r>
            <a:r>
              <a:rPr lang="en-US" dirty="0"/>
              <a:t> neutron detection</a:t>
            </a:r>
          </a:p>
        </p:txBody>
      </p:sp>
      <p:sp>
        <p:nvSpPr>
          <p:cNvPr id="3" name="Content Placeholder 2">
            <a:extLst>
              <a:ext uri="{FF2B5EF4-FFF2-40B4-BE49-F238E27FC236}">
                <a16:creationId xmlns:a16="http://schemas.microsoft.com/office/drawing/2014/main" id="{5A1C1D0F-4F46-F14F-834B-0793D11BAB33}"/>
              </a:ext>
            </a:extLst>
          </p:cNvPr>
          <p:cNvSpPr>
            <a:spLocks noGrp="1"/>
          </p:cNvSpPr>
          <p:nvPr>
            <p:ph idx="1"/>
          </p:nvPr>
        </p:nvSpPr>
        <p:spPr>
          <a:xfrm>
            <a:off x="457200" y="1600200"/>
            <a:ext cx="8229600" cy="4997152"/>
          </a:xfrm>
        </p:spPr>
        <p:txBody>
          <a:bodyPr>
            <a:normAutofit fontScale="85000" lnSpcReduction="20000"/>
          </a:bodyPr>
          <a:lstStyle/>
          <a:p>
            <a:pPr marL="0" indent="0">
              <a:buNone/>
            </a:pPr>
            <a:r>
              <a:rPr lang="en-US" b="1" dirty="0" err="1"/>
              <a:t>nBLM</a:t>
            </a:r>
            <a:r>
              <a:rPr lang="en-US" b="1" dirty="0"/>
              <a:t> operation mode:</a:t>
            </a:r>
          </a:p>
          <a:p>
            <a:r>
              <a:rPr lang="en-US" dirty="0"/>
              <a:t>The system is operating in two modes, the transition is automatic</a:t>
            </a:r>
          </a:p>
          <a:p>
            <a:r>
              <a:rPr lang="en-US" b="1" dirty="0"/>
              <a:t>Counting mode</a:t>
            </a:r>
            <a:r>
              <a:rPr lang="en-US" dirty="0"/>
              <a:t>: individual neutron signals are counted</a:t>
            </a:r>
          </a:p>
          <a:p>
            <a:r>
              <a:rPr lang="en-US" b="1" dirty="0"/>
              <a:t>Current mode: </a:t>
            </a:r>
            <a:r>
              <a:rPr lang="en-US" dirty="0"/>
              <a:t>the rate of incoming neutrons is too high to able to distinguish between 2 individual neutron signals </a:t>
            </a:r>
          </a:p>
          <a:p>
            <a:pPr lvl="1"/>
            <a:r>
              <a:rPr lang="en-US" dirty="0"/>
              <a:t>events pile up</a:t>
            </a:r>
          </a:p>
          <a:p>
            <a:pPr lvl="1"/>
            <a:r>
              <a:rPr lang="en-US" dirty="0"/>
              <a:t>Number of neutrons estimated through charge</a:t>
            </a:r>
          </a:p>
          <a:p>
            <a:pPr marL="0" indent="0">
              <a:buNone/>
            </a:pPr>
            <a:endParaRPr lang="en-US" dirty="0"/>
          </a:p>
          <a:p>
            <a:pPr marL="0" indent="0">
              <a:buNone/>
            </a:pPr>
            <a:r>
              <a:rPr lang="en-US" b="1" dirty="0" err="1"/>
              <a:t>nBLM</a:t>
            </a:r>
            <a:r>
              <a:rPr lang="en-US" b="1" dirty="0"/>
              <a:t> detectors:</a:t>
            </a:r>
          </a:p>
          <a:p>
            <a:r>
              <a:rPr lang="en-US" dirty="0"/>
              <a:t>Two types: </a:t>
            </a:r>
          </a:p>
          <a:p>
            <a:pPr lvl="1"/>
            <a:r>
              <a:rPr lang="en-US" dirty="0"/>
              <a:t>fast – </a:t>
            </a:r>
            <a:r>
              <a:rPr lang="en-US" b="1" dirty="0" err="1"/>
              <a:t>nBLM</a:t>
            </a:r>
            <a:r>
              <a:rPr lang="en-US" b="1" dirty="0"/>
              <a:t>-F</a:t>
            </a:r>
            <a:r>
              <a:rPr lang="en-US" dirty="0"/>
              <a:t> (aimed to detector fast losses)</a:t>
            </a:r>
          </a:p>
          <a:p>
            <a:pPr lvl="1"/>
            <a:r>
              <a:rPr lang="en-US" dirty="0"/>
              <a:t>slow – </a:t>
            </a:r>
            <a:r>
              <a:rPr lang="en-US" b="1" dirty="0" err="1"/>
              <a:t>nBLM</a:t>
            </a:r>
            <a:r>
              <a:rPr lang="en-US" b="1" dirty="0"/>
              <a:t>-S</a:t>
            </a:r>
            <a:r>
              <a:rPr lang="en-US" dirty="0"/>
              <a:t> (primarily aimed to monitor slow losses) </a:t>
            </a:r>
          </a:p>
          <a:p>
            <a:r>
              <a:rPr lang="en-US" dirty="0"/>
              <a:t>Both will have the same neutron detection algorithm running, thought the settings very likely different</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08CE947-3BDC-F64F-A555-45EA77AADDBC}"/>
              </a:ext>
            </a:extLst>
          </p:cNvPr>
          <p:cNvSpPr>
            <a:spLocks noGrp="1"/>
          </p:cNvSpPr>
          <p:nvPr>
            <p:ph type="sldNum" sz="quarter" idx="12"/>
          </p:nvPr>
        </p:nvSpPr>
        <p:spPr/>
        <p:txBody>
          <a:bodyPr/>
          <a:lstStyle/>
          <a:p>
            <a:fld id="{551115BC-487E-4422-894C-CB7CD3E79223}" type="slidenum">
              <a:rPr lang="en-GB" noProof="0" smtClean="0"/>
              <a:pPr/>
              <a:t>4</a:t>
            </a:fld>
            <a:endParaRPr lang="en-GB" noProof="0"/>
          </a:p>
        </p:txBody>
      </p:sp>
    </p:spTree>
    <p:extLst>
      <p:ext uri="{BB962C8B-B14F-4D97-AF65-F5344CB8AC3E}">
        <p14:creationId xmlns:p14="http://schemas.microsoft.com/office/powerpoint/2010/main" val="872386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6598-9733-9842-9C9B-4A0269364982}"/>
              </a:ext>
            </a:extLst>
          </p:cNvPr>
          <p:cNvSpPr>
            <a:spLocks noGrp="1"/>
          </p:cNvSpPr>
          <p:nvPr>
            <p:ph type="title"/>
          </p:nvPr>
        </p:nvSpPr>
        <p:spPr/>
        <p:txBody>
          <a:bodyPr/>
          <a:lstStyle/>
          <a:p>
            <a:r>
              <a:rPr lang="en-US" dirty="0" err="1"/>
              <a:t>nBLM</a:t>
            </a:r>
            <a:r>
              <a:rPr lang="en-US" dirty="0"/>
              <a:t> neutron detection</a:t>
            </a:r>
          </a:p>
        </p:txBody>
      </p:sp>
      <p:sp>
        <p:nvSpPr>
          <p:cNvPr id="3" name="Content Placeholder 2">
            <a:extLst>
              <a:ext uri="{FF2B5EF4-FFF2-40B4-BE49-F238E27FC236}">
                <a16:creationId xmlns:a16="http://schemas.microsoft.com/office/drawing/2014/main" id="{5A1C1D0F-4F46-F14F-834B-0793D11BAB33}"/>
              </a:ext>
            </a:extLst>
          </p:cNvPr>
          <p:cNvSpPr>
            <a:spLocks noGrp="1"/>
          </p:cNvSpPr>
          <p:nvPr>
            <p:ph idx="1"/>
          </p:nvPr>
        </p:nvSpPr>
        <p:spPr>
          <a:xfrm>
            <a:off x="457200" y="1600200"/>
            <a:ext cx="8229600" cy="4997152"/>
          </a:xfrm>
        </p:spPr>
        <p:txBody>
          <a:bodyPr>
            <a:normAutofit fontScale="85000" lnSpcReduction="20000"/>
          </a:bodyPr>
          <a:lstStyle/>
          <a:p>
            <a:pPr marL="0" indent="0">
              <a:buNone/>
            </a:pPr>
            <a:r>
              <a:rPr lang="en-US" b="1" dirty="0"/>
              <a:t>Typical neutron signal </a:t>
            </a:r>
          </a:p>
          <a:p>
            <a:pPr marL="0" indent="0">
              <a:buNone/>
            </a:pPr>
            <a:endParaRPr lang="en-US" sz="900" b="1" dirty="0"/>
          </a:p>
          <a:p>
            <a:r>
              <a:rPr lang="en-US" dirty="0"/>
              <a:t>The characteristics depend on detector properties/settings (drift length, applied voltage/gain).</a:t>
            </a:r>
          </a:p>
          <a:p>
            <a:r>
              <a:rPr lang="en-US" dirty="0"/>
              <a:t>These settings not finalized yet (work on-going by CEA detector team)</a:t>
            </a:r>
          </a:p>
          <a:p>
            <a:r>
              <a:rPr lang="en-US" dirty="0"/>
              <a:t>Some typical numbers, just for illustration:</a:t>
            </a:r>
          </a:p>
          <a:p>
            <a:pPr lvl="1"/>
            <a:r>
              <a:rPr lang="en-US" dirty="0"/>
              <a:t>30-50ns rise time</a:t>
            </a:r>
          </a:p>
          <a:p>
            <a:pPr lvl="1"/>
            <a:r>
              <a:rPr lang="en-US" dirty="0"/>
              <a:t>100-200ns signal length</a:t>
            </a:r>
          </a:p>
          <a:p>
            <a:pPr lvl="1"/>
            <a:r>
              <a:rPr lang="en-US" dirty="0"/>
              <a:t>Amplitude:</a:t>
            </a:r>
          </a:p>
          <a:p>
            <a:pPr lvl="2"/>
            <a:r>
              <a:rPr lang="en-US" dirty="0"/>
              <a:t>~ constant for slow detectors (~100mV)</a:t>
            </a:r>
          </a:p>
          <a:p>
            <a:pPr lvl="2"/>
            <a:r>
              <a:rPr lang="en-US" dirty="0"/>
              <a:t>Continuous for fast detector (maximum value 500mV - ADC saturation)</a:t>
            </a:r>
          </a:p>
          <a:p>
            <a:pPr lvl="2"/>
            <a:endParaRPr lang="en-US" dirty="0"/>
          </a:p>
          <a:p>
            <a:r>
              <a:rPr lang="en-US" b="1" dirty="0"/>
              <a:t>Note</a:t>
            </a:r>
            <a:r>
              <a:rPr lang="en-US" dirty="0"/>
              <a:t>: the </a:t>
            </a:r>
            <a:r>
              <a:rPr lang="en-US" dirty="0" err="1"/>
              <a:t>nBLM</a:t>
            </a:r>
            <a:r>
              <a:rPr lang="en-US" dirty="0"/>
              <a:t> signals are negative, however for simplicity they are considered to be positive in this presentation.</a:t>
            </a:r>
          </a:p>
        </p:txBody>
      </p:sp>
      <p:sp>
        <p:nvSpPr>
          <p:cNvPr id="4" name="Slide Number Placeholder 3">
            <a:extLst>
              <a:ext uri="{FF2B5EF4-FFF2-40B4-BE49-F238E27FC236}">
                <a16:creationId xmlns:a16="http://schemas.microsoft.com/office/drawing/2014/main" id="{708CE947-3BDC-F64F-A555-45EA77AADDBC}"/>
              </a:ext>
            </a:extLst>
          </p:cNvPr>
          <p:cNvSpPr>
            <a:spLocks noGrp="1"/>
          </p:cNvSpPr>
          <p:nvPr>
            <p:ph type="sldNum" sz="quarter" idx="12"/>
          </p:nvPr>
        </p:nvSpPr>
        <p:spPr/>
        <p:txBody>
          <a:bodyPr/>
          <a:lstStyle/>
          <a:p>
            <a:fld id="{551115BC-487E-4422-894C-CB7CD3E79223}" type="slidenum">
              <a:rPr lang="en-GB" noProof="0" smtClean="0"/>
              <a:pPr/>
              <a:t>5</a:t>
            </a:fld>
            <a:endParaRPr lang="en-GB" noProof="0"/>
          </a:p>
        </p:txBody>
      </p:sp>
    </p:spTree>
    <p:extLst>
      <p:ext uri="{BB962C8B-B14F-4D97-AF65-F5344CB8AC3E}">
        <p14:creationId xmlns:p14="http://schemas.microsoft.com/office/powerpoint/2010/main" val="1024489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5DFE6-7E5E-EF45-8093-3851EF82FB86}"/>
              </a:ext>
            </a:extLst>
          </p:cNvPr>
          <p:cNvSpPr>
            <a:spLocks noGrp="1"/>
          </p:cNvSpPr>
          <p:nvPr>
            <p:ph type="title"/>
          </p:nvPr>
        </p:nvSpPr>
        <p:spPr/>
        <p:txBody>
          <a:bodyPr/>
          <a:lstStyle/>
          <a:p>
            <a:r>
              <a:rPr lang="en-US" dirty="0" err="1"/>
              <a:t>nBLM</a:t>
            </a:r>
            <a:r>
              <a:rPr lang="en-US" dirty="0"/>
              <a:t> neutron detection</a:t>
            </a:r>
          </a:p>
        </p:txBody>
      </p:sp>
      <p:sp>
        <p:nvSpPr>
          <p:cNvPr id="3" name="Content Placeholder 2">
            <a:extLst>
              <a:ext uri="{FF2B5EF4-FFF2-40B4-BE49-F238E27FC236}">
                <a16:creationId xmlns:a16="http://schemas.microsoft.com/office/drawing/2014/main" id="{74A60682-2959-A34D-A411-E9694E57BB2E}"/>
              </a:ext>
            </a:extLst>
          </p:cNvPr>
          <p:cNvSpPr>
            <a:spLocks noGrp="1"/>
          </p:cNvSpPr>
          <p:nvPr>
            <p:ph idx="1"/>
          </p:nvPr>
        </p:nvSpPr>
        <p:spPr/>
        <p:txBody>
          <a:bodyPr>
            <a:normAutofit fontScale="92500" lnSpcReduction="20000"/>
          </a:bodyPr>
          <a:lstStyle/>
          <a:p>
            <a:r>
              <a:rPr lang="en-US" b="1" dirty="0"/>
              <a:t>What should the neutron detection related blocks provide?</a:t>
            </a:r>
          </a:p>
          <a:p>
            <a:pPr lvl="1"/>
            <a:r>
              <a:rPr lang="en-US" b="1" i="1" dirty="0"/>
              <a:t>N</a:t>
            </a:r>
            <a:r>
              <a:rPr lang="en-US" sz="2200" b="1" i="1" baseline="-25000" dirty="0"/>
              <a:t>MTW</a:t>
            </a:r>
            <a:r>
              <a:rPr lang="en-US" dirty="0"/>
              <a:t>  = Number of neutron counts reported after every </a:t>
            </a:r>
            <a:r>
              <a:rPr lang="en-US" i="1" dirty="0"/>
              <a:t>Monitoring Time Window </a:t>
            </a:r>
            <a:r>
              <a:rPr lang="en-US" dirty="0"/>
              <a:t>(</a:t>
            </a:r>
            <a:r>
              <a:rPr lang="en-US" i="1" dirty="0">
                <a:ea typeface="Cambria Math" panose="02040503050406030204" pitchFamily="18" charset="0"/>
              </a:rPr>
              <a:t>MTW</a:t>
            </a:r>
            <a:r>
              <a:rPr lang="en-US" dirty="0"/>
              <a:t>).</a:t>
            </a:r>
          </a:p>
          <a:p>
            <a:pPr lvl="2"/>
            <a:r>
              <a:rPr lang="en-US" dirty="0"/>
              <a:t>A pair of words needed to calculated the </a:t>
            </a:r>
            <a:r>
              <a:rPr lang="en-US" i="1" dirty="0"/>
              <a:t>N</a:t>
            </a:r>
            <a:r>
              <a:rPr lang="en-US" i="1" baseline="-25000" dirty="0"/>
              <a:t>MTW</a:t>
            </a:r>
            <a:r>
              <a:rPr lang="en-US" dirty="0"/>
              <a:t> is stored in the CB2 and reset at the end of every MTW.</a:t>
            </a:r>
          </a:p>
          <a:p>
            <a:pPr lvl="1"/>
            <a:r>
              <a:rPr lang="en-US" b="1" i="1" dirty="0" err="1">
                <a:ea typeface="Cambria Math" panose="02040503050406030204" pitchFamily="18" charset="0"/>
                <a:cs typeface="Angsana New" panose="02020603050405020304" pitchFamily="18" charset="-34"/>
              </a:rPr>
              <a:t>EventInfo</a:t>
            </a:r>
            <a:r>
              <a:rPr lang="en-US" i="1" dirty="0">
                <a:ea typeface="Baskerville" panose="02020502070401020303" pitchFamily="18" charset="0"/>
                <a:cs typeface="Angsana New" panose="02020603050405020304" pitchFamily="18" charset="-34"/>
              </a:rPr>
              <a:t> </a:t>
            </a:r>
            <a:r>
              <a:rPr lang="en-US" dirty="0"/>
              <a:t>for each interesting event</a:t>
            </a:r>
          </a:p>
          <a:p>
            <a:pPr lvl="2"/>
            <a:r>
              <a:rPr lang="en-US" dirty="0"/>
              <a:t>Stored in the circular buffer CB1 and reset at the end of the “interesting event”</a:t>
            </a:r>
          </a:p>
          <a:p>
            <a:pPr lvl="1"/>
            <a:endParaRPr lang="en-US" dirty="0"/>
          </a:p>
          <a:p>
            <a:r>
              <a:rPr lang="en-US" b="1" i="1" dirty="0">
                <a:ea typeface="Cambria Math" panose="02040503050406030204" pitchFamily="18" charset="0"/>
              </a:rPr>
              <a:t>MTW</a:t>
            </a:r>
            <a:r>
              <a:rPr lang="en-US" b="1" i="1" dirty="0">
                <a:ea typeface="Baskerville" panose="02020502070401020303" pitchFamily="18" charset="0"/>
              </a:rPr>
              <a:t>:</a:t>
            </a:r>
          </a:p>
          <a:p>
            <a:pPr lvl="1"/>
            <a:r>
              <a:rPr lang="en-US" dirty="0"/>
              <a:t>Time window in which the neutron counts are measured/reported</a:t>
            </a:r>
          </a:p>
          <a:p>
            <a:pPr lvl="1"/>
            <a:r>
              <a:rPr lang="en-US" dirty="0"/>
              <a:t>Currently </a:t>
            </a:r>
            <a:r>
              <a:rPr lang="en-US" i="1" dirty="0">
                <a:ea typeface="Cambria Math" panose="02040503050406030204" pitchFamily="18" charset="0"/>
              </a:rPr>
              <a:t>MTW</a:t>
            </a:r>
            <a:r>
              <a:rPr lang="en-US" i="1" dirty="0">
                <a:ea typeface="Baskerville" panose="02020502070401020303" pitchFamily="18" charset="0"/>
              </a:rPr>
              <a:t> </a:t>
            </a:r>
            <a:r>
              <a:rPr lang="en-US" dirty="0"/>
              <a:t>set to 1us (250 samples, </a:t>
            </a:r>
            <a:r>
              <a:rPr lang="en-US" i="1" dirty="0" err="1"/>
              <a:t>smplBin</a:t>
            </a:r>
            <a:r>
              <a:rPr lang="en-US" dirty="0"/>
              <a:t>=4ns sampling time bin width) – this will very likely not change.</a:t>
            </a:r>
          </a:p>
          <a:p>
            <a:endParaRPr lang="en-US" dirty="0"/>
          </a:p>
        </p:txBody>
      </p:sp>
      <p:sp>
        <p:nvSpPr>
          <p:cNvPr id="4" name="Slide Number Placeholder 3">
            <a:extLst>
              <a:ext uri="{FF2B5EF4-FFF2-40B4-BE49-F238E27FC236}">
                <a16:creationId xmlns:a16="http://schemas.microsoft.com/office/drawing/2014/main" id="{3706C9DA-C738-C649-B5CF-5B437AEAFAAD}"/>
              </a:ext>
            </a:extLst>
          </p:cNvPr>
          <p:cNvSpPr>
            <a:spLocks noGrp="1"/>
          </p:cNvSpPr>
          <p:nvPr>
            <p:ph type="sldNum" sz="quarter" idx="12"/>
          </p:nvPr>
        </p:nvSpPr>
        <p:spPr/>
        <p:txBody>
          <a:bodyPr/>
          <a:lstStyle/>
          <a:p>
            <a:fld id="{551115BC-487E-4422-894C-CB7CD3E79223}" type="slidenum">
              <a:rPr lang="en-GB" noProof="0" smtClean="0"/>
              <a:t>6</a:t>
            </a:fld>
            <a:endParaRPr lang="en-GB" noProof="0"/>
          </a:p>
        </p:txBody>
      </p:sp>
    </p:spTree>
    <p:extLst>
      <p:ext uri="{BB962C8B-B14F-4D97-AF65-F5344CB8AC3E}">
        <p14:creationId xmlns:p14="http://schemas.microsoft.com/office/powerpoint/2010/main" val="120910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16D09-C4D3-F344-B2F3-BD06E812AFBF}"/>
              </a:ext>
            </a:extLst>
          </p:cNvPr>
          <p:cNvSpPr>
            <a:spLocks noGrp="1"/>
          </p:cNvSpPr>
          <p:nvPr>
            <p:ph type="title"/>
          </p:nvPr>
        </p:nvSpPr>
        <p:spPr/>
        <p:txBody>
          <a:bodyPr/>
          <a:lstStyle/>
          <a:p>
            <a:r>
              <a:rPr lang="en-US" dirty="0" err="1"/>
              <a:t>nBLM</a:t>
            </a:r>
            <a:r>
              <a:rPr lang="en-US" dirty="0"/>
              <a:t> neutron detection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88B8DE-5C3D-7A48-A19A-45E58CBC3DC8}"/>
                  </a:ext>
                </a:extLst>
              </p:cNvPr>
              <p:cNvSpPr>
                <a:spLocks noGrp="1"/>
              </p:cNvSpPr>
              <p:nvPr>
                <p:ph idx="1"/>
              </p:nvPr>
            </p:nvSpPr>
            <p:spPr>
              <a:xfrm>
                <a:off x="457200" y="1600200"/>
                <a:ext cx="8229600" cy="4525963"/>
              </a:xfrm>
            </p:spPr>
            <p:txBody>
              <a:bodyPr/>
              <a:lstStyle/>
              <a:p>
                <a:pPr marL="0" indent="0">
                  <a:buNone/>
                </a:pPr>
                <a:r>
                  <a:rPr lang="en-US" b="1" dirty="0"/>
                  <a:t>“Interesting Event”</a:t>
                </a:r>
              </a:p>
              <a:p>
                <a:r>
                  <a:rPr lang="en-US" dirty="0"/>
                  <a:t>Starts every time signal exceeds event detection threshold and ends when the signal falls below this threshold (in principal… see next slide)</a:t>
                </a:r>
              </a:p>
              <a:p>
                <a:r>
                  <a:rPr lang="en-US" dirty="0"/>
                  <a:t>In short while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𝑗</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𝑒𝑣𝑒𝑛𝑡𝐷𝑒𝑡𝑐𝑡𝑖𝑜𝑛</m:t>
                    </m:r>
                    <m:r>
                      <a:rPr lang="en-US" i="1">
                        <a:latin typeface="Cambria Math" panose="02040503050406030204" pitchFamily="18" charset="0"/>
                        <a:ea typeface="Cambria Math" panose="02040503050406030204" pitchFamily="18" charset="0"/>
                      </a:rPr>
                      <m:t>_</m:t>
                    </m:r>
                    <m:r>
                      <a:rPr lang="en-US" i="1">
                        <a:latin typeface="Cambria Math" panose="02040503050406030204" pitchFamily="18" charset="0"/>
                        <a:ea typeface="Cambria Math" panose="02040503050406030204" pitchFamily="18" charset="0"/>
                      </a:rPr>
                      <m:t>𝑡h𝑟</m:t>
                    </m:r>
                  </m:oMath>
                </a14:m>
                <a:endParaRPr lang="en-US" dirty="0"/>
              </a:p>
              <a:p>
                <a:pPr lvl="1"/>
                <a:endParaRPr lang="en-US"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E688B8DE-5C3D-7A48-A19A-45E58CBC3DC8}"/>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2"/>
                <a:stretch>
                  <a:fillRect l="-1698" t="-140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71DC5E7-FBB6-CD4F-8C89-6D076E892659}"/>
              </a:ext>
            </a:extLst>
          </p:cNvPr>
          <p:cNvSpPr>
            <a:spLocks noGrp="1"/>
          </p:cNvSpPr>
          <p:nvPr>
            <p:ph type="sldNum" sz="quarter" idx="12"/>
          </p:nvPr>
        </p:nvSpPr>
        <p:spPr/>
        <p:txBody>
          <a:bodyPr/>
          <a:lstStyle/>
          <a:p>
            <a:fld id="{551115BC-487E-4422-894C-CB7CD3E79223}" type="slidenum">
              <a:rPr lang="en-GB" noProof="0" smtClean="0"/>
              <a:t>7</a:t>
            </a:fld>
            <a:endParaRPr lang="en-GB" noProof="0"/>
          </a:p>
        </p:txBody>
      </p:sp>
      <p:pic>
        <p:nvPicPr>
          <p:cNvPr id="5" name="Picture 4">
            <a:extLst>
              <a:ext uri="{FF2B5EF4-FFF2-40B4-BE49-F238E27FC236}">
                <a16:creationId xmlns:a16="http://schemas.microsoft.com/office/drawing/2014/main" id="{E3C86DED-AF5C-6D4F-A732-BD64F47BDB8D}"/>
              </a:ext>
            </a:extLst>
          </p:cNvPr>
          <p:cNvPicPr>
            <a:picLocks noChangeAspect="1"/>
          </p:cNvPicPr>
          <p:nvPr/>
        </p:nvPicPr>
        <p:blipFill>
          <a:blip r:embed="rId3"/>
          <a:stretch>
            <a:fillRect/>
          </a:stretch>
        </p:blipFill>
        <p:spPr>
          <a:xfrm>
            <a:off x="899592" y="4149080"/>
            <a:ext cx="3707904" cy="2510461"/>
          </a:xfrm>
          <a:prstGeom prst="rect">
            <a:avLst/>
          </a:prstGeom>
        </p:spPr>
      </p:pic>
    </p:spTree>
    <p:extLst>
      <p:ext uri="{BB962C8B-B14F-4D97-AF65-F5344CB8AC3E}">
        <p14:creationId xmlns:p14="http://schemas.microsoft.com/office/powerpoint/2010/main" val="2494339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6E87-0F6D-164E-8184-2386EC08172A}"/>
              </a:ext>
            </a:extLst>
          </p:cNvPr>
          <p:cNvSpPr>
            <a:spLocks noGrp="1"/>
          </p:cNvSpPr>
          <p:nvPr>
            <p:ph type="title"/>
          </p:nvPr>
        </p:nvSpPr>
        <p:spPr/>
        <p:txBody>
          <a:bodyPr/>
          <a:lstStyle/>
          <a:p>
            <a:r>
              <a:rPr lang="en-US" dirty="0" err="1"/>
              <a:t>nBLM</a:t>
            </a:r>
            <a:r>
              <a:rPr lang="en-US" dirty="0"/>
              <a:t> neutron detection</a:t>
            </a:r>
          </a:p>
        </p:txBody>
      </p:sp>
      <p:sp>
        <p:nvSpPr>
          <p:cNvPr id="3" name="Content Placeholder 2">
            <a:extLst>
              <a:ext uri="{FF2B5EF4-FFF2-40B4-BE49-F238E27FC236}">
                <a16:creationId xmlns:a16="http://schemas.microsoft.com/office/drawing/2014/main" id="{C39AF91D-59AD-2D48-8577-89E31AE5532A}"/>
              </a:ext>
            </a:extLst>
          </p:cNvPr>
          <p:cNvSpPr>
            <a:spLocks noGrp="1"/>
          </p:cNvSpPr>
          <p:nvPr>
            <p:ph idx="1"/>
          </p:nvPr>
        </p:nvSpPr>
        <p:spPr>
          <a:xfrm>
            <a:off x="457200" y="1600200"/>
            <a:ext cx="8363272" cy="5121275"/>
          </a:xfrm>
        </p:spPr>
        <p:txBody>
          <a:bodyPr>
            <a:normAutofit fontScale="92500" lnSpcReduction="20000"/>
          </a:bodyPr>
          <a:lstStyle/>
          <a:p>
            <a:r>
              <a:rPr lang="en-US" dirty="0"/>
              <a:t>”Interesting Events” can be </a:t>
            </a:r>
          </a:p>
          <a:p>
            <a:pPr lvl="1"/>
            <a:r>
              <a:rPr lang="en-US" dirty="0"/>
              <a:t>real neutron, gamma or other background signal </a:t>
            </a:r>
          </a:p>
          <a:p>
            <a:pPr lvl="1"/>
            <a:r>
              <a:rPr lang="en-US" dirty="0"/>
              <a:t>pile up</a:t>
            </a:r>
          </a:p>
          <a:p>
            <a:pPr lvl="1"/>
            <a:r>
              <a:rPr lang="en-US" dirty="0"/>
              <a:t>spike/noise, spark </a:t>
            </a:r>
          </a:p>
          <a:p>
            <a:pPr lvl="1"/>
            <a:endParaRPr lang="en-US" dirty="0"/>
          </a:p>
          <a:p>
            <a:r>
              <a:rPr lang="en-US" dirty="0"/>
              <a:t>Pile up can span over more </a:t>
            </a:r>
            <a:r>
              <a:rPr lang="en-US" i="1" dirty="0"/>
              <a:t>MTWs.</a:t>
            </a:r>
          </a:p>
          <a:p>
            <a:pPr lvl="1"/>
            <a:r>
              <a:rPr lang="en-US" dirty="0"/>
              <a:t>This type of event end will necessary start and end in the same </a:t>
            </a:r>
            <a:r>
              <a:rPr lang="en-US" i="1" dirty="0"/>
              <a:t>MTW</a:t>
            </a:r>
          </a:p>
          <a:p>
            <a:pPr lvl="1"/>
            <a:r>
              <a:rPr lang="en-US" dirty="0"/>
              <a:t>To deal with this we can redefine “Interesting events”:</a:t>
            </a:r>
          </a:p>
          <a:p>
            <a:pPr marL="763588" lvl="1" indent="0">
              <a:buNone/>
            </a:pPr>
            <a:r>
              <a:rPr lang="en-US" dirty="0">
                <a:solidFill>
                  <a:srgbClr val="0070C0"/>
                </a:solidFill>
              </a:rPr>
              <a:t>”Interesting Event” starts every time signal exceeds </a:t>
            </a:r>
            <a:r>
              <a:rPr lang="en-US" i="1" dirty="0" err="1">
                <a:solidFill>
                  <a:srgbClr val="0070C0"/>
                </a:solidFill>
              </a:rPr>
              <a:t>eventDetction_thr</a:t>
            </a:r>
            <a:r>
              <a:rPr lang="en-US" i="1" dirty="0">
                <a:solidFill>
                  <a:srgbClr val="0070C0"/>
                </a:solidFill>
              </a:rPr>
              <a:t> </a:t>
            </a:r>
            <a:r>
              <a:rPr lang="en-US" dirty="0">
                <a:solidFill>
                  <a:srgbClr val="0070C0"/>
                </a:solidFill>
              </a:rPr>
              <a:t>and ends when either</a:t>
            </a:r>
          </a:p>
          <a:p>
            <a:pPr marL="1208088" lvl="2" indent="-331788"/>
            <a:r>
              <a:rPr lang="en-US" dirty="0">
                <a:solidFill>
                  <a:srgbClr val="0070C0"/>
                </a:solidFill>
              </a:rPr>
              <a:t>Case 1:  the signal falls below </a:t>
            </a:r>
            <a:r>
              <a:rPr lang="en-US" i="1" dirty="0" err="1">
                <a:solidFill>
                  <a:srgbClr val="0070C0"/>
                </a:solidFill>
              </a:rPr>
              <a:t>eventDetection_thr</a:t>
            </a:r>
            <a:r>
              <a:rPr lang="en-US" i="1" dirty="0">
                <a:solidFill>
                  <a:srgbClr val="0070C0"/>
                </a:solidFill>
              </a:rPr>
              <a:t>. </a:t>
            </a:r>
          </a:p>
          <a:p>
            <a:pPr marL="1208088" lvl="2" indent="-331788"/>
            <a:r>
              <a:rPr lang="en-US" dirty="0">
                <a:solidFill>
                  <a:srgbClr val="0070C0"/>
                </a:solidFill>
              </a:rPr>
              <a:t>Case 2: the MTW end is reached before signal level has fallen below the </a:t>
            </a:r>
            <a:r>
              <a:rPr lang="en-US" i="1" dirty="0" err="1">
                <a:solidFill>
                  <a:srgbClr val="0070C0"/>
                </a:solidFill>
              </a:rPr>
              <a:t>eventDetectin_thr</a:t>
            </a:r>
            <a:r>
              <a:rPr lang="en-US" i="1" dirty="0">
                <a:solidFill>
                  <a:srgbClr val="0070C0"/>
                </a:solidFill>
              </a:rPr>
              <a:t>  </a:t>
            </a:r>
            <a:r>
              <a:rPr lang="en-US" dirty="0">
                <a:solidFill>
                  <a:srgbClr val="0070C0"/>
                </a:solidFill>
              </a:rPr>
              <a:t>and the event has been identified as single neutron or pile up (</a:t>
            </a:r>
            <a:r>
              <a:rPr lang="en-US" i="1" dirty="0" err="1">
                <a:solidFill>
                  <a:srgbClr val="0070C0"/>
                </a:solidFill>
              </a:rPr>
              <a:t>isNeutron</a:t>
            </a:r>
            <a:r>
              <a:rPr lang="en-US" dirty="0">
                <a:solidFill>
                  <a:srgbClr val="0070C0"/>
                </a:solidFill>
              </a:rPr>
              <a:t>=True). When this occurs  the </a:t>
            </a:r>
            <a:r>
              <a:rPr lang="en-US" i="1" dirty="0" err="1">
                <a:solidFill>
                  <a:srgbClr val="0070C0"/>
                </a:solidFill>
              </a:rPr>
              <a:t>TOTlimitReached</a:t>
            </a:r>
            <a:r>
              <a:rPr lang="en-US" dirty="0">
                <a:solidFill>
                  <a:srgbClr val="0070C0"/>
                </a:solidFill>
              </a:rPr>
              <a:t> is set to True.</a:t>
            </a:r>
          </a:p>
          <a:p>
            <a:pPr marL="808038" lvl="1" indent="-331788"/>
            <a:r>
              <a:rPr lang="en-US" dirty="0"/>
              <a:t>See examples on slide 14 and 15.</a:t>
            </a:r>
          </a:p>
        </p:txBody>
      </p:sp>
      <p:sp>
        <p:nvSpPr>
          <p:cNvPr id="4" name="Slide Number Placeholder 3">
            <a:extLst>
              <a:ext uri="{FF2B5EF4-FFF2-40B4-BE49-F238E27FC236}">
                <a16:creationId xmlns:a16="http://schemas.microsoft.com/office/drawing/2014/main" id="{3BF80B6C-8CC7-9F48-9C31-08FE3FA65CE1}"/>
              </a:ext>
            </a:extLst>
          </p:cNvPr>
          <p:cNvSpPr>
            <a:spLocks noGrp="1"/>
          </p:cNvSpPr>
          <p:nvPr>
            <p:ph type="sldNum" sz="quarter" idx="12"/>
          </p:nvPr>
        </p:nvSpPr>
        <p:spPr/>
        <p:txBody>
          <a:bodyPr/>
          <a:lstStyle/>
          <a:p>
            <a:fld id="{551115BC-487E-4422-894C-CB7CD3E79223}" type="slidenum">
              <a:rPr lang="en-GB" noProof="0" smtClean="0"/>
              <a:t>8</a:t>
            </a:fld>
            <a:endParaRPr lang="en-GB" noProof="0"/>
          </a:p>
        </p:txBody>
      </p:sp>
    </p:spTree>
    <p:extLst>
      <p:ext uri="{BB962C8B-B14F-4D97-AF65-F5344CB8AC3E}">
        <p14:creationId xmlns:p14="http://schemas.microsoft.com/office/powerpoint/2010/main" val="313543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11F93F-CC75-5A45-B820-B6EAC4740D1A}"/>
              </a:ext>
            </a:extLst>
          </p:cNvPr>
          <p:cNvSpPr>
            <a:spLocks noGrp="1"/>
          </p:cNvSpPr>
          <p:nvPr>
            <p:ph type="title"/>
          </p:nvPr>
        </p:nvSpPr>
        <p:spPr/>
        <p:txBody>
          <a:bodyPr/>
          <a:lstStyle/>
          <a:p>
            <a:r>
              <a:rPr lang="en-US" dirty="0" err="1"/>
              <a:t>nBLM</a:t>
            </a:r>
            <a:r>
              <a:rPr lang="en-US" dirty="0"/>
              <a:t> neutron detection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41565F-A300-894E-B134-DA2EE90413A1}"/>
                  </a:ext>
                </a:extLst>
              </p:cNvPr>
              <p:cNvSpPr>
                <a:spLocks noGrp="1"/>
              </p:cNvSpPr>
              <p:nvPr>
                <p:ph idx="1"/>
              </p:nvPr>
            </p:nvSpPr>
            <p:spPr>
              <a:xfrm>
                <a:off x="457200" y="1600200"/>
                <a:ext cx="8229600" cy="5121275"/>
              </a:xfrm>
            </p:spPr>
            <p:txBody>
              <a:bodyPr>
                <a:normAutofit fontScale="92500" lnSpcReduction="20000"/>
              </a:bodyPr>
              <a:lstStyle/>
              <a:p>
                <a:pPr marL="0" indent="0">
                  <a:buNone/>
                </a:pPr>
                <a:r>
                  <a:rPr lang="en-US" b="1" i="1" dirty="0"/>
                  <a:t>EventInfo</a:t>
                </a:r>
                <a:r>
                  <a:rPr lang="en-US" b="1" dirty="0"/>
                  <a:t> data: min 8 bit words (?)</a:t>
                </a:r>
              </a:p>
              <a:p>
                <a:endParaRPr lang="en-US" dirty="0"/>
              </a:p>
              <a:p>
                <a:r>
                  <a:rPr lang="en-US" i="1" dirty="0"/>
                  <a:t>TOT</a:t>
                </a:r>
              </a:p>
              <a:p>
                <a:pPr lvl="1"/>
                <a:r>
                  <a:rPr lang="en-US" dirty="0"/>
                  <a:t>Event time over threshold </a:t>
                </a:r>
              </a:p>
              <a:p>
                <a:pPr lvl="1"/>
                <a:r>
                  <a:rPr lang="en-US" dirty="0"/>
                  <a:t>Equals number of time bins between start and end bin of the event. </a:t>
                </a:r>
              </a:p>
              <a:p>
                <a:endParaRPr lang="en-US" i="1" dirty="0"/>
              </a:p>
              <a:p>
                <a:r>
                  <a:rPr lang="en-US" i="1" dirty="0"/>
                  <a:t>Q_TOT: </a:t>
                </a:r>
              </a:p>
              <a:p>
                <a:pPr lvl="1"/>
                <a:r>
                  <a:rPr lang="en-US" dirty="0"/>
                  <a:t>Charge integrated over the TOT time window of the event</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𝑇𝑂𝑇</m:t>
                        </m:r>
                      </m:sub>
                    </m:sSub>
                    <m:r>
                      <a:rPr lang="en-US" b="0" i="1" smtClean="0">
                        <a:latin typeface="Cambria Math" panose="02040503050406030204" pitchFamily="18" charset="0"/>
                      </a:rPr>
                      <m:t>=</m:t>
                    </m:r>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panose="02040503050406030204" pitchFamily="18" charset="0"/>
                          </a:rPr>
                          <m:t>𝑗</m:t>
                        </m:r>
                      </m:sub>
                      <m:sup/>
                      <m:e>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𝑆</m:t>
                            </m:r>
                          </m:e>
                          <m:sub>
                            <m:r>
                              <a:rPr lang="en-US" i="1">
                                <a:latin typeface="Cambria Math" panose="02040503050406030204" pitchFamily="18" charset="0"/>
                              </a:rPr>
                              <m:t>𝑗</m:t>
                            </m:r>
                          </m:sub>
                        </m:sSub>
                        <m:r>
                          <a:rPr lang="en-US" b="0" i="0" smtClean="0">
                            <a:latin typeface="Cambria Math" panose="02040503050406030204" pitchFamily="18" charset="0"/>
                          </a:rPr>
                          <m:t>;</m:t>
                        </m:r>
                        <m:r>
                          <m:rPr>
                            <m:sty m:val="p"/>
                          </m:rPr>
                          <a:rPr lang="en-US">
                            <a:latin typeface="Cambria Math" panose="02040503050406030204" pitchFamily="18" charset="0"/>
                          </a:rPr>
                          <m:t>for</m:t>
                        </m:r>
                        <m:r>
                          <a:rPr lang="en-US" i="1">
                            <a:latin typeface="Cambria Math" panose="02040503050406030204" pitchFamily="18" charset="0"/>
                          </a:rPr>
                          <m:t> </m:t>
                        </m:r>
                        <m:r>
                          <a:rPr lang="en-US" i="1">
                            <a:latin typeface="Cambria Math" panose="02040503050406030204" pitchFamily="18" charset="0"/>
                          </a:rPr>
                          <m:t>𝑗</m:t>
                        </m:r>
                        <m:r>
                          <a:rPr lang="en-US" i="1">
                            <a:latin typeface="Cambria Math" panose="02040503050406030204" pitchFamily="18" charset="0"/>
                          </a:rPr>
                          <m:t> </m:t>
                        </m:r>
                        <m:r>
                          <m:rPr>
                            <m:sty m:val="p"/>
                          </m:rPr>
                          <a:rPr lang="en-US">
                            <a:latin typeface="Cambria Math" panose="02040503050406030204" pitchFamily="18" charset="0"/>
                          </a:rPr>
                          <m:t>inside</m:t>
                        </m:r>
                        <m:r>
                          <a:rPr lang="en-US" i="1">
                            <a:latin typeface="Cambria Math" panose="02040503050406030204" pitchFamily="18" charset="0"/>
                          </a:rPr>
                          <m:t> </m:t>
                        </m:r>
                        <m:r>
                          <a:rPr lang="en-US" i="1">
                            <a:latin typeface="Cambria Math" panose="02040503050406030204" pitchFamily="18" charset="0"/>
                          </a:rPr>
                          <m:t>𝑇𝑂𝑇</m:t>
                        </m:r>
                        <m:r>
                          <a:rPr lang="en-US" i="1">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𝑠𝑚𝑝𝑙𝐵𝑖𝑛</m:t>
                        </m:r>
                      </m:e>
                    </m:nary>
                  </m:oMath>
                </a14:m>
                <a:endParaRPr lang="en-US" dirty="0"/>
              </a:p>
              <a:p>
                <a:pPr lvl="1"/>
                <a:endParaRPr lang="en-US" dirty="0"/>
              </a:p>
              <a:p>
                <a:r>
                  <a:rPr lang="en-US" i="1" dirty="0" err="1"/>
                  <a:t>peakValue</a:t>
                </a:r>
                <a:r>
                  <a:rPr lang="en-US" i="1" dirty="0"/>
                  <a:t>: </a:t>
                </a:r>
              </a:p>
              <a:p>
                <a:pPr lvl="1"/>
                <a:r>
                  <a:rPr lang="en-US" dirty="0"/>
                  <a:t>maximum signal </a:t>
                </a:r>
                <a:r>
                  <a:rPr lang="en-US" i="1" dirty="0" err="1"/>
                  <a:t>S</a:t>
                </a:r>
                <a:r>
                  <a:rPr lang="en-US" i="1" baseline="-25000" dirty="0" err="1"/>
                  <a:t>j</a:t>
                </a:r>
                <a:r>
                  <a:rPr lang="en-US" dirty="0"/>
                  <a:t> found within the event TOT time window</a:t>
                </a:r>
              </a:p>
              <a:p>
                <a:endParaRPr lang="en-US"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4741565F-A300-894E-B134-DA2EE90413A1}"/>
                  </a:ext>
                </a:extLst>
              </p:cNvPr>
              <p:cNvSpPr>
                <a:spLocks noGrp="1" noRot="1" noChangeAspect="1" noMove="1" noResize="1" noEditPoints="1" noAdjustHandles="1" noChangeArrowheads="1" noChangeShapeType="1" noTextEdit="1"/>
              </p:cNvSpPr>
              <p:nvPr>
                <p:ph idx="1"/>
              </p:nvPr>
            </p:nvSpPr>
            <p:spPr>
              <a:xfrm>
                <a:off x="457200" y="1600200"/>
                <a:ext cx="8229600" cy="5121275"/>
              </a:xfrm>
              <a:blipFill>
                <a:blip r:embed="rId2"/>
                <a:stretch>
                  <a:fillRect l="-1389" t="-222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B73AB4F-A5EF-5C41-9F13-A330A21C1C05}"/>
              </a:ext>
            </a:extLst>
          </p:cNvPr>
          <p:cNvSpPr>
            <a:spLocks noGrp="1"/>
          </p:cNvSpPr>
          <p:nvPr>
            <p:ph type="sldNum" sz="quarter" idx="12"/>
          </p:nvPr>
        </p:nvSpPr>
        <p:spPr/>
        <p:txBody>
          <a:bodyPr/>
          <a:lstStyle/>
          <a:p>
            <a:fld id="{551115BC-487E-4422-894C-CB7CD3E79223}" type="slidenum">
              <a:rPr lang="en-GB" noProof="0" smtClean="0"/>
              <a:pPr/>
              <a:t>9</a:t>
            </a:fld>
            <a:endParaRPr lang="en-GB" noProof="0" dirty="0"/>
          </a:p>
        </p:txBody>
      </p:sp>
    </p:spTree>
    <p:extLst>
      <p:ext uri="{BB962C8B-B14F-4D97-AF65-F5344CB8AC3E}">
        <p14:creationId xmlns:p14="http://schemas.microsoft.com/office/powerpoint/2010/main" val="2484262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9532</TotalTime>
  <Words>2145</Words>
  <Application>Microsoft Macintosh PowerPoint</Application>
  <PresentationFormat>On-screen Show (4:3)</PresentationFormat>
  <Paragraphs>286</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Angsana New</vt:lpstr>
      <vt:lpstr>Arial</vt:lpstr>
      <vt:lpstr>Baskerville</vt:lpstr>
      <vt:lpstr>Calibri</vt:lpstr>
      <vt:lpstr>Cambria Math</vt:lpstr>
      <vt:lpstr>Garamond</vt:lpstr>
      <vt:lpstr>Office Theme</vt:lpstr>
      <vt:lpstr>nBLM: Circular Buffers and Neutron Detection Algo </vt:lpstr>
      <vt:lpstr>nBLM intro </vt:lpstr>
      <vt:lpstr>nBLM CB0 (raw data)</vt:lpstr>
      <vt:lpstr>nBLM neutron detection</vt:lpstr>
      <vt:lpstr>nBLM neutron detection</vt:lpstr>
      <vt:lpstr>nBLM neutron detection</vt:lpstr>
      <vt:lpstr>nBLM neutron detection</vt:lpstr>
      <vt:lpstr>nBLM neutron detection</vt:lpstr>
      <vt:lpstr>nBLM neutron detection</vt:lpstr>
      <vt:lpstr>nBLM neutron detection</vt:lpstr>
      <vt:lpstr>nBLM neutron detection</vt:lpstr>
      <vt:lpstr>nBLM neutron detection</vt:lpstr>
      <vt:lpstr>nBLM neutron detection</vt:lpstr>
      <vt:lpstr>nBLM neutron detection</vt:lpstr>
      <vt:lpstr>nBLM neutron detection</vt:lpstr>
      <vt:lpstr>nBLM neutron detection</vt:lpstr>
      <vt:lpstr>nBLM neutron detection</vt:lpstr>
      <vt:lpstr>nBLM CB1</vt:lpstr>
      <vt:lpstr>nBLM CB1 size estimation</vt:lpstr>
      <vt:lpstr>nBLM CB1 size estimation</vt:lpstr>
      <vt:lpstr>nBLM CB2</vt:lpstr>
      <vt:lpstr>nBLM CB3</vt:lpstr>
      <vt:lpstr>Conclusions</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Microsoft Office User</dc:creator>
  <cp:lastModifiedBy>Microsoft Office User</cp:lastModifiedBy>
  <cp:revision>340</cp:revision>
  <dcterms:created xsi:type="dcterms:W3CDTF">2018-04-12T09:40:51Z</dcterms:created>
  <dcterms:modified xsi:type="dcterms:W3CDTF">2018-05-21T13:47:32Z</dcterms:modified>
</cp:coreProperties>
</file>