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sldIdLst>
    <p:sldId id="325" r:id="rId2"/>
    <p:sldId id="353" r:id="rId3"/>
    <p:sldId id="398" r:id="rId4"/>
    <p:sldId id="383" r:id="rId5"/>
    <p:sldId id="384" r:id="rId6"/>
    <p:sldId id="380" r:id="rId7"/>
    <p:sldId id="381" r:id="rId8"/>
    <p:sldId id="389" r:id="rId9"/>
    <p:sldId id="391" r:id="rId10"/>
    <p:sldId id="392" r:id="rId11"/>
    <p:sldId id="396" r:id="rId12"/>
    <p:sldId id="397" r:id="rId13"/>
    <p:sldId id="399" r:id="rId14"/>
    <p:sldId id="400" r:id="rId15"/>
    <p:sldId id="401" r:id="rId16"/>
    <p:sldId id="402" r:id="rId17"/>
    <p:sldId id="403" r:id="rId18"/>
    <p:sldId id="404" r:id="rId19"/>
    <p:sldId id="405" r:id="rId20"/>
    <p:sldId id="407" r:id="rId21"/>
    <p:sldId id="406" r:id="rId22"/>
    <p:sldId id="388" r:id="rId23"/>
    <p:sldId id="385" r:id="rId24"/>
    <p:sldId id="387" r:id="rId25"/>
    <p:sldId id="386" r:id="rId26"/>
    <p:sldId id="390" r:id="rId2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SS User" initials="E" lastIdx="38" clrIdx="0"/>
  <p:cmAuthor id="1" name="Annika Nordt" initials="AN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4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 autoAdjust="0"/>
    <p:restoredTop sz="94676" autoAdjust="0"/>
  </p:normalViewPr>
  <p:slideViewPr>
    <p:cSldViewPr>
      <p:cViewPr>
        <p:scale>
          <a:sx n="75" d="100"/>
          <a:sy n="75" d="100"/>
        </p:scale>
        <p:origin x="-104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notesMaster" Target="notesMasters/notes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commentAuthors" Target="commentAuthors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6/29/16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0094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7AC81-318B-4D49-A602-9E30227C87EC}" type="datetime1">
              <a:rPr lang="sv-SE" smtClean="0"/>
              <a:t>6/29/16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260648"/>
            <a:ext cx="1656184" cy="88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sv-SE" smtClean="0"/>
              <a:t>6/29/16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008" y="319530"/>
            <a:ext cx="1370480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66B7F-8271-49DA-A25A-F4BB9F476347}" type="datetime1">
              <a:rPr lang="sv-SE" smtClean="0"/>
              <a:t>6/29/16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4662" y="260648"/>
            <a:ext cx="1359826" cy="727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7D23FA-05C4-4CC1-B281-2F815585BC1C}" type="datetime1">
              <a:rPr lang="sv-SE" smtClean="0"/>
              <a:t>6/29/16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  <p:sp>
        <p:nvSpPr>
          <p:cNvPr id="10" name="Rektangel 6"/>
          <p:cNvSpPr/>
          <p:nvPr userDrawn="1"/>
        </p:nvSpPr>
        <p:spPr>
          <a:xfrm>
            <a:off x="0" y="0"/>
            <a:ext cx="9144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rgbClr val="0094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sv-SE" smtClean="0"/>
              <a:t>6/29/16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sss.lu.se/event/441/contribution/22" TargetMode="External"/><Relationship Id="rId4" Type="http://schemas.openxmlformats.org/officeDocument/2006/relationships/hyperlink" Target="https://indico.esss.lu.se/indico/event/315/session/9/contribution/32/material/2/1.pptx" TargetMode="External"/><Relationship Id="rId5" Type="http://schemas.openxmlformats.org/officeDocument/2006/relationships/hyperlink" Target="http://docdb01.esss.lu.se/DocDB/0001/000168/001/Time_Response_Requirements_BLM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rim.org/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Simulations and detector </a:t>
            </a:r>
            <a:r>
              <a:rPr lang="en-GB" dirty="0" smtClean="0"/>
              <a:t>technologies </a:t>
            </a:r>
            <a:r>
              <a:rPr lang="en-GB" dirty="0" smtClean="0"/>
              <a:t>for the</a:t>
            </a:r>
            <a:br>
              <a:rPr lang="en-GB" dirty="0" smtClean="0"/>
            </a:br>
            <a:r>
              <a:rPr lang="en-GB" dirty="0" smtClean="0"/>
              <a:t>Beam Loss Monitoring system at the ESS </a:t>
            </a:r>
            <a:r>
              <a:rPr lang="en-GB" dirty="0" err="1" smtClean="0"/>
              <a:t>linac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55576" y="299695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i="1" dirty="0" smtClean="0"/>
              <a:t>Irena Dolenc Kittelmann, Thomas Shea</a:t>
            </a:r>
          </a:p>
          <a:p>
            <a:pPr algn="ctr"/>
            <a:r>
              <a:rPr lang="en-GB" sz="2000" i="1" dirty="0" smtClean="0"/>
              <a:t>(ESS)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07976" y="6093296"/>
            <a:ext cx="77724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000" dirty="0" smtClean="0"/>
              <a:t>HB2016, July 3-8, 2016, Malmö, Sweden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709218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BLM simulations: </a:t>
            </a:r>
            <a:r>
              <a:rPr lang="en-US" dirty="0" err="1" smtClean="0"/>
              <a:t>linac</a:t>
            </a:r>
            <a:r>
              <a:rPr lang="en-US" dirty="0" smtClean="0"/>
              <a:t> geometry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10</a:t>
            </a:fld>
            <a:endParaRPr lang="sv-SE"/>
          </a:p>
        </p:txBody>
      </p:sp>
      <p:pic>
        <p:nvPicPr>
          <p:cNvPr id="5" name="Picture 4" descr="dtl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1532659" cy="1538766"/>
          </a:xfrm>
          <a:prstGeom prst="rect">
            <a:avLst/>
          </a:prstGeom>
        </p:spPr>
      </p:pic>
      <p:pic>
        <p:nvPicPr>
          <p:cNvPr id="6" name="Picture 5" descr="dtl5-sp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0431" y="2483603"/>
            <a:ext cx="5618073" cy="2097525"/>
          </a:xfrm>
          <a:prstGeom prst="rect">
            <a:avLst/>
          </a:prstGeom>
        </p:spPr>
      </p:pic>
      <p:pic>
        <p:nvPicPr>
          <p:cNvPr id="7" name="Picture 6" descr="mb-cry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1" y="4797152"/>
            <a:ext cx="6093258" cy="2062253"/>
          </a:xfrm>
          <a:prstGeom prst="rect">
            <a:avLst/>
          </a:prstGeom>
        </p:spPr>
      </p:pic>
      <p:pic>
        <p:nvPicPr>
          <p:cNvPr id="8" name="Picture 7" descr="dtl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700808"/>
            <a:ext cx="1970481" cy="1440160"/>
          </a:xfrm>
          <a:prstGeom prst="rect">
            <a:avLst/>
          </a:prstGeom>
        </p:spPr>
      </p:pic>
      <p:pic>
        <p:nvPicPr>
          <p:cNvPr id="9" name="Picture 8" descr="sc-qua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809" y="5220653"/>
            <a:ext cx="1604535" cy="1621819"/>
          </a:xfrm>
          <a:prstGeom prst="rect">
            <a:avLst/>
          </a:prstGeom>
        </p:spPr>
      </p:pic>
      <p:pic>
        <p:nvPicPr>
          <p:cNvPr id="10" name="Picture 9" descr="spk-cav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491716"/>
            <a:ext cx="2043866" cy="1107229"/>
          </a:xfrm>
          <a:prstGeom prst="rect">
            <a:avLst/>
          </a:prstGeom>
        </p:spPr>
      </p:pic>
      <p:pic>
        <p:nvPicPr>
          <p:cNvPr id="11" name="Picture 10" descr="mb-cav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2339752" cy="96600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516216" y="162880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F7F7F"/>
                </a:solidFill>
              </a:rPr>
              <a:t>DTL “detector” volumes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36296" y="4427820"/>
            <a:ext cx="1359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7F7F7F"/>
                </a:solidFill>
              </a:rPr>
              <a:t>Spoke Cavity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51841" y="4941168"/>
            <a:ext cx="927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quad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7544" y="36450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Medium Beta cavity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252536" y="27089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DTL tank1</a:t>
            </a:r>
            <a:endParaRPr lang="en-US" i="1" dirty="0">
              <a:solidFill>
                <a:srgbClr val="7F7F7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91680" y="27089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DTL tank5</a:t>
            </a:r>
            <a:endParaRPr lang="en-US" i="1" dirty="0">
              <a:solidFill>
                <a:srgbClr val="7F7F7F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 flipH="1" flipV="1">
            <a:off x="7812360" y="3140968"/>
            <a:ext cx="144016" cy="42275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7380312" y="1988840"/>
            <a:ext cx="504056" cy="1080120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948264" y="1988840"/>
            <a:ext cx="936104" cy="86409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203848" y="2564904"/>
            <a:ext cx="1656184" cy="1008112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1331640" y="4653136"/>
            <a:ext cx="288032" cy="122413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 flipV="1">
            <a:off x="4499992" y="5517232"/>
            <a:ext cx="1800200" cy="86409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52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8229600" cy="4853136"/>
          </a:xfrm>
        </p:spPr>
        <p:txBody>
          <a:bodyPr>
            <a:normAutofit/>
          </a:bodyPr>
          <a:lstStyle/>
          <a:p>
            <a:r>
              <a:rPr lang="en-US" sz="2000" dirty="0"/>
              <a:t>Response time requested by </a:t>
            </a:r>
            <a:r>
              <a:rPr lang="en-US" sz="2000" dirty="0" smtClean="0"/>
              <a:t>the ESS machine protection group </a:t>
            </a:r>
            <a:r>
              <a:rPr lang="en-US" sz="2000" dirty="0"/>
              <a:t>[</a:t>
            </a:r>
            <a:r>
              <a:rPr lang="en-US" sz="2000" dirty="0" smtClean="0"/>
              <a:t>10] ??:</a:t>
            </a:r>
            <a:endParaRPr lang="en-US" sz="2000" dirty="0"/>
          </a:p>
          <a:p>
            <a:pPr lvl="1"/>
            <a:r>
              <a:rPr lang="en-US" sz="1800" dirty="0"/>
              <a:t>In </a:t>
            </a:r>
            <a:r>
              <a:rPr lang="en-US" sz="1800" dirty="0" smtClean="0"/>
              <a:t>NC </a:t>
            </a:r>
            <a:r>
              <a:rPr lang="en-US" sz="1800" dirty="0" err="1" smtClean="0"/>
              <a:t>linac</a:t>
            </a:r>
            <a:r>
              <a:rPr lang="en-US" sz="1800" dirty="0" smtClean="0"/>
              <a:t> (MEBT-DTL): ~5 </a:t>
            </a:r>
            <a:r>
              <a:rPr lang="en-US" sz="1800" dirty="0" err="1"/>
              <a:t>μs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In </a:t>
            </a:r>
            <a:r>
              <a:rPr lang="en-US" sz="1800" dirty="0" smtClean="0"/>
              <a:t>SC </a:t>
            </a:r>
            <a:r>
              <a:rPr lang="en-US" sz="1800" dirty="0" err="1" smtClean="0"/>
              <a:t>linac</a:t>
            </a:r>
            <a:r>
              <a:rPr lang="en-US" sz="1800" dirty="0"/>
              <a:t>: </a:t>
            </a:r>
            <a:r>
              <a:rPr lang="en-US" sz="1800" dirty="0" smtClean="0"/>
              <a:t>~10 </a:t>
            </a:r>
            <a:r>
              <a:rPr lang="en-US" sz="1800" dirty="0" err="1"/>
              <a:t>μs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Numbers based on a simplified melting time </a:t>
            </a:r>
            <a:r>
              <a:rPr lang="en-US" sz="1800" dirty="0" smtClean="0"/>
              <a:t>calculations, where a block of material (copper or stainless steel) is hit by a beam of protons with a uniform profile under perpendicular incidence angle, no cooling considered [11].</a:t>
            </a:r>
          </a:p>
          <a:p>
            <a:r>
              <a:rPr lang="en-US" sz="2000" dirty="0" smtClean="0"/>
              <a:t>Numbers recently rechecked with update parameters and Gaussian beam</a:t>
            </a:r>
          </a:p>
          <a:p>
            <a:pPr lvl="1"/>
            <a:r>
              <a:rPr lang="en-US" sz="1800" b="1" dirty="0"/>
              <a:t>NC </a:t>
            </a:r>
            <a:r>
              <a:rPr lang="en-US" sz="1800" b="1" dirty="0" err="1"/>
              <a:t>linac</a:t>
            </a:r>
            <a:r>
              <a:rPr lang="en-US" sz="1800" b="1" dirty="0"/>
              <a:t>: </a:t>
            </a:r>
            <a:r>
              <a:rPr lang="en-US" sz="1800" dirty="0" smtClean="0"/>
              <a:t>calculated melting time values</a:t>
            </a:r>
          </a:p>
          <a:p>
            <a:pPr marL="711200" lvl="1" indent="0">
              <a:buNone/>
            </a:pPr>
            <a:r>
              <a:rPr lang="en-US" sz="1800" dirty="0" smtClean="0"/>
              <a:t>of 3-4</a:t>
            </a:r>
            <a:r>
              <a:rPr lang="en-US" sz="1800" dirty="0"/>
              <a:t>μs</a:t>
            </a:r>
            <a:r>
              <a:rPr lang="en-US" sz="1800" b="1" dirty="0" smtClean="0"/>
              <a:t> </a:t>
            </a:r>
            <a:r>
              <a:rPr lang="en-US" sz="1800" dirty="0" smtClean="0"/>
              <a:t>imply we </a:t>
            </a:r>
            <a:r>
              <a:rPr lang="en-US" sz="1800" dirty="0"/>
              <a:t>should be even faster </a:t>
            </a:r>
            <a:endParaRPr lang="en-US" sz="1800" dirty="0" smtClean="0"/>
          </a:p>
          <a:p>
            <a:pPr marL="711200" lvl="1" indent="0">
              <a:buNone/>
            </a:pPr>
            <a:r>
              <a:rPr lang="en-US" sz="1800" dirty="0" smtClean="0"/>
              <a:t>than 5μs (confirmed also with a MC </a:t>
            </a:r>
          </a:p>
          <a:p>
            <a:pPr marL="711200" lvl="1" indent="0">
              <a:buNone/>
            </a:pPr>
            <a:r>
              <a:rPr lang="en-US" sz="1800" dirty="0" err="1" smtClean="0"/>
              <a:t>imulation</a:t>
            </a:r>
            <a:r>
              <a:rPr lang="en-US" sz="1800" dirty="0" smtClean="0"/>
              <a:t>) </a:t>
            </a:r>
            <a:endParaRPr lang="en-US" sz="1800" dirty="0"/>
          </a:p>
          <a:p>
            <a:pPr lvl="1"/>
            <a:r>
              <a:rPr lang="en-US" sz="1800" b="1" dirty="0"/>
              <a:t>SC </a:t>
            </a:r>
            <a:r>
              <a:rPr lang="en-US" sz="1800" b="1" dirty="0" err="1"/>
              <a:t>linac</a:t>
            </a:r>
            <a:r>
              <a:rPr lang="en-US" sz="1800" dirty="0"/>
              <a:t>: the 10μs requirement for </a:t>
            </a:r>
            <a:endParaRPr lang="en-US" sz="1800" dirty="0" smtClean="0"/>
          </a:p>
          <a:p>
            <a:pPr marL="711200" lvl="1" indent="0">
              <a:buNone/>
            </a:pPr>
            <a:r>
              <a:rPr lang="en-US" sz="1800" dirty="0" smtClean="0"/>
              <a:t>response </a:t>
            </a:r>
            <a:r>
              <a:rPr lang="en-US" sz="1800" dirty="0"/>
              <a:t>time fits well with </a:t>
            </a:r>
            <a:r>
              <a:rPr lang="en-US" sz="1800" dirty="0" smtClean="0"/>
              <a:t>these</a:t>
            </a:r>
          </a:p>
          <a:p>
            <a:pPr marL="711200" lvl="1" indent="0">
              <a:buNone/>
            </a:pPr>
            <a:r>
              <a:rPr lang="en-US" sz="1800" dirty="0" smtClean="0"/>
              <a:t>calculations</a:t>
            </a:r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11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0414" y="4153024"/>
            <a:ext cx="4243586" cy="270497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580112" y="4293096"/>
            <a:ext cx="3312368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12376" y="3933056"/>
            <a:ext cx="5062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DTL</a:t>
            </a:r>
            <a:endParaRPr lang="en-US" sz="1400" b="1" i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92080" y="4293096"/>
            <a:ext cx="288032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256192" y="3933056"/>
            <a:ext cx="662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MEBT</a:t>
            </a:r>
            <a:endParaRPr lang="en-US" sz="1400" b="1" i="1" dirty="0"/>
          </a:p>
        </p:txBody>
      </p:sp>
    </p:spTree>
    <p:extLst>
      <p:ext uri="{BB962C8B-B14F-4D97-AF65-F5344CB8AC3E}">
        <p14:creationId xmlns:p14="http://schemas.microsoft.com/office/powerpoint/2010/main" val="2278514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However: melting time depends on the incidence angle, is </a:t>
            </a:r>
            <a:r>
              <a:rPr lang="en-US" dirty="0"/>
              <a:t>perpendicular incidence a good assumption? </a:t>
            </a:r>
            <a:endParaRPr lang="en-US" dirty="0" smtClean="0"/>
          </a:p>
          <a:p>
            <a:r>
              <a:rPr lang="en-US" dirty="0" smtClean="0"/>
              <a:t>What is the least shallow incidence angle of the most focused beam that can be expected to hit the aperture?</a:t>
            </a:r>
          </a:p>
          <a:p>
            <a:pPr lvl="1"/>
            <a:r>
              <a:rPr lang="en-US" dirty="0" smtClean="0"/>
              <a:t>Expected to occur for a particular case of incorrect setting for a set of corrector magnets – time consuming beam dynamics simulations required to asses that</a:t>
            </a:r>
          </a:p>
          <a:p>
            <a:pPr lvl="1"/>
            <a:r>
              <a:rPr lang="en-US" dirty="0" smtClean="0"/>
              <a:t>Simplification: (cite Ryoichi ??)</a:t>
            </a:r>
          </a:p>
          <a:p>
            <a:pPr lvl="2"/>
            <a:r>
              <a:rPr lang="en-US" dirty="0" smtClean="0"/>
              <a:t>Find such a deflection from expected initial condition (</a:t>
            </a:r>
            <a:r>
              <a:rPr lang="en-US" dirty="0" err="1" smtClean="0"/>
              <a:t>x,x’,y</a:t>
            </a:r>
            <a:r>
              <a:rPr lang="en-US" dirty="0" smtClean="0"/>
              <a:t> or y’) at the beginning of the section, which still allows for the beam to enter the section  (increasing the difference even more would end in beam hitting the walls of the section)</a:t>
            </a:r>
          </a:p>
          <a:p>
            <a:pPr lvl="2"/>
            <a:r>
              <a:rPr lang="en-US" dirty="0" smtClean="0"/>
              <a:t>Take the highest deflection along this section as the worst case angle.</a:t>
            </a:r>
          </a:p>
          <a:p>
            <a:pPr lvl="1"/>
            <a:r>
              <a:rPr lang="en-US" dirty="0" smtClean="0"/>
              <a:t>Assessment of this type performed for DTL and HEBT</a:t>
            </a:r>
          </a:p>
          <a:p>
            <a:pPr lvl="2"/>
            <a:r>
              <a:rPr lang="en-US" dirty="0" smtClean="0"/>
              <a:t>DTL tank1: peak x’ or y’ ~50mrad</a:t>
            </a:r>
          </a:p>
          <a:p>
            <a:pPr lvl="2"/>
            <a:r>
              <a:rPr lang="en-US" dirty="0" smtClean="0"/>
              <a:t>DTL tank2-3: ~15mrad</a:t>
            </a:r>
          </a:p>
          <a:p>
            <a:pPr lvl="2"/>
            <a:r>
              <a:rPr lang="en-US" dirty="0" smtClean="0"/>
              <a:t>DTL tank4-5:  ~10mrad</a:t>
            </a:r>
          </a:p>
          <a:p>
            <a:pPr lvl="2"/>
            <a:r>
              <a:rPr lang="en-US" dirty="0" smtClean="0"/>
              <a:t>HEBT:  ~20mrad</a:t>
            </a:r>
          </a:p>
          <a:p>
            <a:pPr lvl="2"/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44770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9136" cy="1143000"/>
          </a:xfrm>
        </p:spPr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229600" cy="514116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Implications for the response time:</a:t>
            </a:r>
          </a:p>
          <a:p>
            <a:r>
              <a:rPr lang="en-US" dirty="0" smtClean="0"/>
              <a:t>NC </a:t>
            </a:r>
            <a:r>
              <a:rPr lang="en-US" dirty="0" err="1" smtClean="0"/>
              <a:t>linac</a:t>
            </a:r>
            <a:r>
              <a:rPr lang="en-US" dirty="0" smtClean="0"/>
              <a:t>: </a:t>
            </a:r>
          </a:p>
          <a:p>
            <a:pPr marL="541338" lvl="1" indent="-185738"/>
            <a:r>
              <a:rPr lang="en-US" sz="2100" dirty="0" smtClean="0"/>
              <a:t>Depending on the gap distance, an incidence</a:t>
            </a:r>
          </a:p>
          <a:p>
            <a:pPr marL="541338" lvl="2" indent="0">
              <a:buNone/>
            </a:pPr>
            <a:r>
              <a:rPr lang="en-US" sz="2100" dirty="0" smtClean="0"/>
              <a:t>close to perpendicular </a:t>
            </a:r>
            <a:r>
              <a:rPr lang="en-US" sz="2100" dirty="0"/>
              <a:t>potentially </a:t>
            </a:r>
            <a:r>
              <a:rPr lang="en-US" sz="2100" dirty="0" smtClean="0"/>
              <a:t>possible</a:t>
            </a:r>
          </a:p>
          <a:p>
            <a:pPr marL="541338" lvl="2" indent="0">
              <a:buNone/>
            </a:pPr>
            <a:r>
              <a:rPr lang="en-US" sz="2100" dirty="0" smtClean="0"/>
              <a:t>in the DTL tank1 </a:t>
            </a:r>
            <a:r>
              <a:rPr lang="en-US" sz="2100" dirty="0"/>
              <a:t>due to the almost flat </a:t>
            </a:r>
            <a:endParaRPr lang="en-US" sz="2100" dirty="0" smtClean="0"/>
          </a:p>
          <a:p>
            <a:pPr marL="541338" lvl="2" indent="0">
              <a:buNone/>
            </a:pPr>
            <a:r>
              <a:rPr lang="en-US" sz="2100" dirty="0" smtClean="0"/>
              <a:t>surfaces between the gaps</a:t>
            </a:r>
          </a:p>
          <a:p>
            <a:pPr marL="582613" lvl="1" indent="-227013"/>
            <a:r>
              <a:rPr lang="en-US" sz="2100" dirty="0" smtClean="0"/>
              <a:t>Only possible for </a:t>
            </a:r>
            <a:r>
              <a:rPr lang="en-US" sz="2100" dirty="0" err="1" smtClean="0"/>
              <a:t>inc.</a:t>
            </a:r>
            <a:r>
              <a:rPr lang="en-US" sz="2100" dirty="0" smtClean="0"/>
              <a:t> angles above ~150mrad</a:t>
            </a:r>
          </a:p>
          <a:p>
            <a:pPr marL="541338" lvl="2" indent="0">
              <a:buNone/>
            </a:pPr>
            <a:r>
              <a:rPr lang="en-US" sz="2100" dirty="0" smtClean="0"/>
              <a:t>(to be verified in more </a:t>
            </a:r>
            <a:r>
              <a:rPr lang="en-US" sz="2100" dirty="0"/>
              <a:t>realistic DTL geometry) </a:t>
            </a:r>
            <a:endParaRPr lang="en-US" sz="2100" dirty="0" smtClean="0"/>
          </a:p>
          <a:p>
            <a:pPr marL="541338" lvl="2" indent="0">
              <a:buNone/>
            </a:pPr>
            <a:r>
              <a:rPr lang="en-US" sz="2100" dirty="0" smtClean="0"/>
              <a:t>– nevertheless, 150mrad still close to perpendicular incidence (??)</a:t>
            </a:r>
          </a:p>
          <a:p>
            <a:r>
              <a:rPr lang="en-US" dirty="0" smtClean="0"/>
              <a:t>SC </a:t>
            </a:r>
            <a:r>
              <a:rPr lang="en-US" dirty="0" err="1" smtClean="0"/>
              <a:t>linac</a:t>
            </a:r>
            <a:r>
              <a:rPr lang="en-US" dirty="0" smtClean="0"/>
              <a:t>: </a:t>
            </a:r>
          </a:p>
          <a:p>
            <a:pPr marL="574675" lvl="1"/>
            <a:r>
              <a:rPr lang="en-US" sz="2100" dirty="0" smtClean="0"/>
              <a:t>Plan to check the beam pipe melting time.</a:t>
            </a:r>
          </a:p>
          <a:p>
            <a:pPr marL="574675" lvl="1"/>
            <a:r>
              <a:rPr lang="en-US" sz="2100" dirty="0" smtClean="0"/>
              <a:t>However: experience at SNS already justifies the 10</a:t>
            </a:r>
            <a:r>
              <a:rPr lang="en-US" sz="2100" dirty="0"/>
              <a:t>μ</a:t>
            </a:r>
            <a:r>
              <a:rPr lang="en-US" sz="2100" dirty="0" smtClean="0"/>
              <a:t>s response </a:t>
            </a:r>
            <a:r>
              <a:rPr lang="en-US" sz="2100" dirty="0" smtClean="0"/>
              <a:t>time requirement</a:t>
            </a:r>
            <a:r>
              <a:rPr lang="en-US" sz="2100" dirty="0" smtClean="0"/>
              <a:t>. </a:t>
            </a:r>
          </a:p>
          <a:p>
            <a:pPr marL="574675" lvl="1"/>
            <a:r>
              <a:rPr lang="en-US" sz="2100" dirty="0"/>
              <a:t>Degradation of cavities observed at SNS after loosing &lt;15μs pulse of 26mA beam ~10/day </a:t>
            </a:r>
            <a:r>
              <a:rPr lang="en-US" sz="2100" dirty="0" smtClean="0"/>
              <a:t>[12]</a:t>
            </a:r>
            <a:r>
              <a:rPr lang="en-US" sz="2100" dirty="0"/>
              <a:t>.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13</a:t>
            </a:fld>
            <a:endParaRPr lang="sv-SE"/>
          </a:p>
        </p:txBody>
      </p:sp>
      <p:pic>
        <p:nvPicPr>
          <p:cNvPr id="6" name="Picture 5" descr="dtl1-el154-150mr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88840"/>
            <a:ext cx="3425523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892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Detector locations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Most suitable set of detector locations (and count): insures the system is not blind to any accidental loss.</a:t>
            </a:r>
          </a:p>
          <a:p>
            <a:r>
              <a:rPr lang="en-US" dirty="0" smtClean="0"/>
              <a:t>In the absence of the </a:t>
            </a:r>
            <a:r>
              <a:rPr lang="en-US" dirty="0"/>
              <a:t>list of accidental losses with loss </a:t>
            </a:r>
            <a:r>
              <a:rPr lang="en-US" dirty="0" smtClean="0"/>
              <a:t>maps, the following strategy is assumed in order to select detector locations:</a:t>
            </a:r>
          </a:p>
          <a:p>
            <a:pPr lvl="1"/>
            <a:r>
              <a:rPr lang="en-US" dirty="0" smtClean="0"/>
              <a:t>Select a set of </a:t>
            </a:r>
            <a:r>
              <a:rPr lang="en-US" dirty="0" err="1" smtClean="0"/>
              <a:t>localised</a:t>
            </a:r>
            <a:r>
              <a:rPr lang="en-US" dirty="0" smtClean="0"/>
              <a:t> loss scenarios with selected beam energy, incidence angle and loss location along the </a:t>
            </a:r>
            <a:r>
              <a:rPr lang="en-US" dirty="0" err="1" smtClean="0"/>
              <a:t>linac</a:t>
            </a:r>
            <a:r>
              <a:rPr lang="en-US" dirty="0" smtClean="0"/>
              <a:t> section under investigation.</a:t>
            </a:r>
          </a:p>
          <a:p>
            <a:pPr lvl="1"/>
            <a:r>
              <a:rPr lang="en-US" dirty="0" smtClean="0"/>
              <a:t>Vary the Incidence angle</a:t>
            </a:r>
            <a:r>
              <a:rPr lang="en-US" dirty="0" smtClean="0"/>
              <a:t>  </a:t>
            </a:r>
            <a:r>
              <a:rPr lang="en-US" dirty="0" smtClean="0"/>
              <a:t>from ~1mrad up to worst case (see p.12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Energy??</a:t>
            </a:r>
            <a:endParaRPr lang="en-US" dirty="0" smtClean="0"/>
          </a:p>
          <a:p>
            <a:pPr lvl="1"/>
            <a:r>
              <a:rPr lang="en-US" dirty="0" smtClean="0"/>
              <a:t>U</a:t>
            </a:r>
            <a:r>
              <a:rPr lang="en-US" dirty="0" smtClean="0"/>
              <a:t>se phantom detector (vacuum) surround the section and run a simulation for each of the loss scenarios in order to produce </a:t>
            </a:r>
            <a:r>
              <a:rPr lang="en-US" dirty="0" smtClean="0"/>
              <a:t>hit </a:t>
            </a:r>
            <a:r>
              <a:rPr lang="en-US" dirty="0" smtClean="0"/>
              <a:t>maps </a:t>
            </a:r>
            <a:r>
              <a:rPr lang="en-US" dirty="0" smtClean="0"/>
              <a:t>of incoming neutrons (for </a:t>
            </a:r>
            <a:r>
              <a:rPr lang="en-US" dirty="0" err="1" smtClean="0"/>
              <a:t>nBLM</a:t>
            </a:r>
            <a:r>
              <a:rPr lang="en-US" dirty="0" smtClean="0"/>
              <a:t> NCL) or all particles (for ICBLM in SCL</a:t>
            </a:r>
            <a:r>
              <a:rPr lang="en-US" dirty="0" smtClean="0"/>
              <a:t>).</a:t>
            </a:r>
            <a:endParaRPr lang="en-US" dirty="0" smtClean="0"/>
          </a:p>
          <a:p>
            <a:pPr lvl="1"/>
            <a:r>
              <a:rPr lang="en-US" dirty="0" smtClean="0"/>
              <a:t>Extract the </a:t>
            </a:r>
            <a:r>
              <a:rPr lang="en-US" dirty="0" smtClean="0"/>
              <a:t>hit map mean </a:t>
            </a:r>
            <a:r>
              <a:rPr lang="en-US" dirty="0" smtClean="0"/>
              <a:t>and RMS values along the section length and compare with the origin of the loss</a:t>
            </a:r>
          </a:p>
          <a:p>
            <a:pPr lvl="1"/>
            <a:r>
              <a:rPr lang="en-US" dirty="0" smtClean="0"/>
              <a:t>By comparing of the results from all the </a:t>
            </a:r>
            <a:r>
              <a:rPr lang="en-US" dirty="0" err="1" smtClean="0"/>
              <a:t>sim</a:t>
            </a:r>
            <a:r>
              <a:rPr lang="en-US" dirty="0" smtClean="0"/>
              <a:t>. runs one can extract the best detector locations</a:t>
            </a:r>
          </a:p>
          <a:p>
            <a:r>
              <a:rPr lang="en-US" dirty="0" err="1" smtClean="0"/>
              <a:t>nBLM</a:t>
            </a:r>
            <a:r>
              <a:rPr lang="en-US" dirty="0" smtClean="0"/>
              <a:t> in NCL: current focus here due to need for </a:t>
            </a:r>
            <a:r>
              <a:rPr lang="en-US" dirty="0" smtClean="0"/>
              <a:t>our </a:t>
            </a:r>
            <a:r>
              <a:rPr lang="en-US" dirty="0" smtClean="0"/>
              <a:t>inputs by the In-Kind partner</a:t>
            </a:r>
          </a:p>
          <a:p>
            <a:r>
              <a:rPr lang="en-US" dirty="0"/>
              <a:t>ICBLM in SCL: similar strategy based on </a:t>
            </a:r>
            <a:r>
              <a:rPr lang="en-US" dirty="0" err="1"/>
              <a:t>optimisation</a:t>
            </a:r>
            <a:r>
              <a:rPr lang="en-US" dirty="0"/>
              <a:t> methods combined with genetic algorithms for selecting the locations has been tried in </a:t>
            </a:r>
            <a:r>
              <a:rPr lang="en-US" dirty="0" smtClean="0"/>
              <a:t>past [???] </a:t>
            </a:r>
            <a:r>
              <a:rPr lang="en-US" dirty="0"/>
              <a:t>– work not </a:t>
            </a:r>
            <a:r>
              <a:rPr lang="en-US" dirty="0" smtClean="0"/>
              <a:t>completed, plan to </a:t>
            </a:r>
            <a:r>
              <a:rPr lang="en-US" dirty="0" err="1" smtClean="0"/>
              <a:t>finalise</a:t>
            </a:r>
            <a:r>
              <a:rPr lang="en-US" dirty="0" smtClean="0"/>
              <a:t> this with the above mentioned simplified strategy.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08137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 descr="sim2-1_dtl1-det2:_incoming_hitmap_zy_neutr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349516"/>
            <a:ext cx="2400000" cy="1800000"/>
          </a:xfrm>
          <a:prstGeom prst="rect">
            <a:avLst/>
          </a:prstGeom>
        </p:spPr>
      </p:pic>
      <p:pic>
        <p:nvPicPr>
          <p:cNvPr id="46" name="Picture 45" descr="sim2-2_dtl1-det1:_incoming_hitmap_zx_neutr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348100"/>
            <a:ext cx="2400000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etector </a:t>
            </a:r>
            <a:r>
              <a:rPr lang="en-US" dirty="0"/>
              <a:t>locations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6184"/>
            <a:ext cx="8579296" cy="20448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000" b="1" dirty="0" smtClean="0"/>
              <a:t>DTL tank1 example (preliminary)</a:t>
            </a:r>
            <a:r>
              <a:rPr lang="en-US" sz="2000" dirty="0" smtClean="0"/>
              <a:t>: proton beam under 50mrad towards det1</a:t>
            </a:r>
          </a:p>
          <a:p>
            <a:r>
              <a:rPr lang="en-US" sz="1600" dirty="0" smtClean="0"/>
              <a:t>Incoming neutron hit maps for 3 different </a:t>
            </a:r>
            <a:r>
              <a:rPr lang="en-US" sz="1600" dirty="0" err="1" smtClean="0"/>
              <a:t>localised</a:t>
            </a:r>
            <a:r>
              <a:rPr lang="en-US" sz="1600" dirty="0" smtClean="0"/>
              <a:t> loss locations along the DTL tank1</a:t>
            </a:r>
          </a:p>
          <a:p>
            <a:r>
              <a:rPr lang="en-US" sz="1600" dirty="0" smtClean="0"/>
              <a:t>For both </a:t>
            </a:r>
            <a:r>
              <a:rPr lang="en-US" sz="1600" dirty="0" err="1" smtClean="0"/>
              <a:t>det</a:t>
            </a:r>
            <a:r>
              <a:rPr lang="en-US" sz="1600" dirty="0" smtClean="0"/>
              <a:t> 1 and det2:</a:t>
            </a:r>
          </a:p>
          <a:p>
            <a:pPr lvl="1"/>
            <a:r>
              <a:rPr lang="en-US" sz="1400" dirty="0" smtClean="0"/>
              <a:t>Mean z values agree with the loss locations to ~0.02 - 0.8m depending on the loss location</a:t>
            </a:r>
          </a:p>
          <a:p>
            <a:pPr lvl="1"/>
            <a:r>
              <a:rPr lang="en-US" sz="1400" dirty="0" smtClean="0"/>
              <a:t>RMS z values ~1.4-1.5m (for both det1 and det2)</a:t>
            </a:r>
          </a:p>
          <a:p>
            <a:r>
              <a:rPr lang="en-US" sz="1600" dirty="0" smtClean="0"/>
              <a:t>Same holds if det. </a:t>
            </a:r>
            <a:r>
              <a:rPr lang="en-US" sz="1600" dirty="0"/>
              <a:t>v</a:t>
            </a:r>
            <a:r>
              <a:rPr lang="en-US" sz="1600" dirty="0" smtClean="0"/>
              <a:t>olume placed </a:t>
            </a:r>
            <a:r>
              <a:rPr lang="en-US" sz="1600" dirty="0" smtClean="0"/>
              <a:t>below </a:t>
            </a:r>
            <a:r>
              <a:rPr lang="en-US" sz="1600" dirty="0" smtClean="0"/>
              <a:t>the tank (with lowest number </a:t>
            </a:r>
            <a:r>
              <a:rPr lang="en-US" sz="1600" dirty="0" smtClean="0"/>
              <a:t>of hits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Possible solution: 2-3 (potentially granulated) 1-2m long detectors along the tank ??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19066"/>
            <a:ext cx="21336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t>15</a:t>
            </a:fld>
            <a:endParaRPr lang="sv-SE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622802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det2 “detector”</a:t>
            </a:r>
          </a:p>
          <a:p>
            <a:pPr algn="ctr"/>
            <a:r>
              <a:rPr lang="en-US" i="1" dirty="0" smtClean="0">
                <a:solidFill>
                  <a:srgbClr val="7F7F7F"/>
                </a:solidFill>
              </a:rPr>
              <a:t> volume</a:t>
            </a:r>
            <a:endParaRPr lang="en-US" i="1" dirty="0">
              <a:solidFill>
                <a:srgbClr val="7F7F7F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2483768" y="5651956"/>
            <a:ext cx="648072" cy="648072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5" name="Picture 44" descr="sim2-1_dtl1-det1:_incoming_hitmap_zx_neutron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5976" y="4382716"/>
            <a:ext cx="2400000" cy="1800000"/>
          </a:xfrm>
          <a:prstGeom prst="rect">
            <a:avLst/>
          </a:prstGeom>
        </p:spPr>
      </p:pic>
      <p:pic>
        <p:nvPicPr>
          <p:cNvPr id="44" name="Picture 43" descr="sim2-0_dtl1-det1:_incoming_hitmap_zx_neutr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872" y="3770716"/>
            <a:ext cx="2400000" cy="1800000"/>
          </a:xfrm>
          <a:prstGeom prst="rect">
            <a:avLst/>
          </a:prstGeom>
        </p:spPr>
      </p:pic>
      <p:pic>
        <p:nvPicPr>
          <p:cNvPr id="47" name="Picture 46" descr="sim2-2_dtl1-det1:_incoming_hitmap_zx_neutr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60" y="4382716"/>
            <a:ext cx="2400000" cy="1800000"/>
          </a:xfrm>
          <a:prstGeom prst="rect">
            <a:avLst/>
          </a:prstGeom>
        </p:spPr>
      </p:pic>
      <p:pic>
        <p:nvPicPr>
          <p:cNvPr id="48" name="Picture 47" descr="sim2-0_dtl1-det2:_incoming_hitmap_zy_neutron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896" y="3770716"/>
            <a:ext cx="2400000" cy="1800000"/>
          </a:xfrm>
          <a:prstGeom prst="rect">
            <a:avLst/>
          </a:prstGeom>
        </p:spPr>
      </p:pic>
      <p:pic>
        <p:nvPicPr>
          <p:cNvPr id="5" name="Content Placeholder 4" descr="dtl1-dets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" b="235"/>
          <a:stretch>
            <a:fillRect/>
          </a:stretch>
        </p:blipFill>
        <p:spPr>
          <a:xfrm>
            <a:off x="3131840" y="5074386"/>
            <a:ext cx="2592288" cy="1425658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3851920" y="6156012"/>
            <a:ext cx="1008112" cy="585356"/>
            <a:chOff x="6516216" y="5147900"/>
            <a:chExt cx="1008112" cy="585356"/>
          </a:xfrm>
        </p:grpSpPr>
        <p:cxnSp>
          <p:nvCxnSpPr>
            <p:cNvPr id="15" name="Straight Connector 14"/>
            <p:cNvCxnSpPr/>
            <p:nvPr/>
          </p:nvCxnSpPr>
          <p:spPr>
            <a:xfrm flipV="1">
              <a:off x="7092280" y="5157192"/>
              <a:ext cx="0" cy="567680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6516216" y="5733256"/>
              <a:ext cx="584448" cy="0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092280" y="5229200"/>
              <a:ext cx="360040" cy="495672"/>
            </a:xfrm>
            <a:prstGeom prst="line">
              <a:avLst/>
            </a:prstGeom>
            <a:ln cap="flat">
              <a:solidFill>
                <a:schemeClr val="tx1"/>
              </a:solidFill>
              <a:round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6588224" y="5363924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/>
                <a:t>x</a:t>
              </a:r>
              <a:endParaRPr lang="en-US" i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04248" y="5147900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y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236296" y="5301208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/>
                <a:t>z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932040" y="6290736"/>
            <a:ext cx="792088" cy="378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det1</a:t>
            </a:r>
            <a:endParaRPr lang="en-US" i="1" dirty="0">
              <a:solidFill>
                <a:srgbClr val="7F7F7F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3923928" y="5291917"/>
            <a:ext cx="1368152" cy="1080119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4572000" y="58586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7F7F7F"/>
                </a:solidFill>
              </a:rPr>
              <a:t>det0</a:t>
            </a:r>
            <a:endParaRPr lang="en-US" i="1" dirty="0">
              <a:solidFill>
                <a:srgbClr val="7F7F7F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 flipV="1">
            <a:off x="5364088" y="5579948"/>
            <a:ext cx="0" cy="360040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V="1">
            <a:off x="5292080" y="5651956"/>
            <a:ext cx="1296144" cy="720080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2195736" y="5795972"/>
            <a:ext cx="288032" cy="504056"/>
          </a:xfrm>
          <a:prstGeom prst="line">
            <a:avLst/>
          </a:prstGeom>
          <a:ln cap="flat">
            <a:solidFill>
              <a:schemeClr val="bg1">
                <a:lumMod val="50000"/>
              </a:schemeClr>
            </a:solidFill>
            <a:round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513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ynamic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Dynamic range can be determined once the detector locations are know by inspecting 2 extreme cases:</a:t>
            </a:r>
          </a:p>
          <a:p>
            <a:r>
              <a:rPr lang="en-US" dirty="0" smtClean="0"/>
              <a:t>Highest expected hit rate: 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arks the “worst case” accidental loss (most focused beam under least shallow angle hitting a detector)</a:t>
            </a:r>
          </a:p>
          <a:p>
            <a:pPr lvl="1"/>
            <a:r>
              <a:rPr lang="en-US" dirty="0" smtClean="0"/>
              <a:t>Assumption: use the angles as discussed on p. 12 as the “worst case” – simulated hit rate (or energy deposition or current) corresponds to the estimated </a:t>
            </a:r>
            <a:r>
              <a:rPr lang="en-US" dirty="0" smtClean="0"/>
              <a:t>upper limit </a:t>
            </a:r>
            <a:r>
              <a:rPr lang="en-US" dirty="0" smtClean="0"/>
              <a:t>for the dynamic range </a:t>
            </a:r>
            <a:endParaRPr lang="en-US" dirty="0"/>
          </a:p>
          <a:p>
            <a:r>
              <a:rPr lang="en-US" dirty="0" smtClean="0"/>
              <a:t>Lowest expected hit rate: </a:t>
            </a:r>
          </a:p>
          <a:p>
            <a:pPr lvl="1"/>
            <a:r>
              <a:rPr lang="en-US" dirty="0" smtClean="0"/>
              <a:t>Typically the dynamic range lower limit is set to a fraction of a 1W/m loss distributed uniformly along the </a:t>
            </a:r>
            <a:r>
              <a:rPr lang="en-US" dirty="0" err="1" smtClean="0"/>
              <a:t>linac</a:t>
            </a:r>
            <a:r>
              <a:rPr lang="en-US" dirty="0" smtClean="0"/>
              <a:t>  - coming from a limit for hands-on maintenance</a:t>
            </a:r>
          </a:p>
          <a:p>
            <a:pPr lvl="1"/>
            <a:r>
              <a:rPr lang="en-US" dirty="0" smtClean="0"/>
              <a:t>However, the system should be integrating the received dose and signal problems if this value reaches the allowed limit.</a:t>
            </a:r>
          </a:p>
          <a:p>
            <a:pPr lvl="1"/>
            <a:r>
              <a:rPr lang="en-US" dirty="0" smtClean="0"/>
              <a:t>Therefore it is important to check what are the expected signals during the normal operation of the </a:t>
            </a:r>
            <a:r>
              <a:rPr lang="en-US" dirty="0" err="1" smtClean="0"/>
              <a:t>linac</a:t>
            </a:r>
            <a:r>
              <a:rPr lang="en-US" dirty="0" smtClean="0"/>
              <a:t> (lowest expected rates – apart from the case of probe beam) –  the dynamic range lower limit can than be set to a fraction of this </a:t>
            </a:r>
            <a:r>
              <a:rPr lang="en-US" dirty="0" smtClean="0"/>
              <a:t>signal ???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361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ynamic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369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Expected loss map during normal operation [?? </a:t>
            </a:r>
            <a:r>
              <a:rPr lang="en-US" sz="2400" b="1" dirty="0" err="1" smtClean="0"/>
              <a:t>Yngve</a:t>
            </a:r>
            <a:r>
              <a:rPr lang="en-US" sz="2400" b="1" dirty="0" smtClean="0"/>
              <a:t>]:</a:t>
            </a:r>
          </a:p>
          <a:p>
            <a:r>
              <a:rPr lang="en-US" sz="2100" dirty="0" smtClean="0"/>
              <a:t>Results from a beam dynamics error study performed with </a:t>
            </a:r>
            <a:r>
              <a:rPr lang="en-US" sz="2100" dirty="0" err="1" smtClean="0"/>
              <a:t>Tracewin</a:t>
            </a:r>
            <a:r>
              <a:rPr lang="en-US" sz="2100" dirty="0" smtClean="0"/>
              <a:t> (on the 2015 baseline beam physics lattice of the ESS </a:t>
            </a:r>
            <a:r>
              <a:rPr lang="en-US" sz="2100" dirty="0" err="1" smtClean="0"/>
              <a:t>linac</a:t>
            </a:r>
            <a:r>
              <a:rPr lang="en-US" sz="2100" dirty="0" smtClean="0"/>
              <a:t> – </a:t>
            </a:r>
            <a:r>
              <a:rPr lang="en-US" sz="2100" dirty="0" smtClean="0"/>
              <a:t>2015</a:t>
            </a:r>
            <a:r>
              <a:rPr lang="en-US" sz="2100" dirty="0" smtClean="0"/>
              <a:t>.v1) has been used as a an input to the BLM MC simulations.</a:t>
            </a:r>
          </a:p>
          <a:p>
            <a:r>
              <a:rPr lang="en-US" sz="2100" dirty="0"/>
              <a:t>E</a:t>
            </a:r>
            <a:r>
              <a:rPr lang="en-US" sz="2100" dirty="0" smtClean="0"/>
              <a:t>rrors were applied to 10k machines (600k </a:t>
            </a:r>
            <a:r>
              <a:rPr lang="en-US" sz="2100" dirty="0" err="1" smtClean="0"/>
              <a:t>macroparticles</a:t>
            </a:r>
            <a:r>
              <a:rPr lang="en-US" sz="2100" dirty="0" smtClean="0"/>
              <a:t> each)</a:t>
            </a:r>
          </a:p>
          <a:p>
            <a:r>
              <a:rPr lang="en-US" sz="2100" dirty="0" smtClean="0"/>
              <a:t>Error tolerance set to 100% of the </a:t>
            </a:r>
            <a:r>
              <a:rPr lang="en-US" sz="2100" dirty="0" smtClean="0"/>
              <a:t>nominal value </a:t>
            </a:r>
            <a:r>
              <a:rPr lang="en-US" sz="2100" dirty="0" smtClean="0"/>
              <a:t>– apart for dynamic error (RF </a:t>
            </a:r>
            <a:r>
              <a:rPr lang="en-US" sz="2100" dirty="0" smtClean="0"/>
              <a:t>jitter), where </a:t>
            </a:r>
            <a:r>
              <a:rPr lang="en-US" sz="2100" dirty="0" smtClean="0"/>
              <a:t>error tolerance increased to 200%)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/>
          </a:p>
        </p:txBody>
      </p:sp>
      <p:grpSp>
        <p:nvGrpSpPr>
          <p:cNvPr id="31" name="Group 30"/>
          <p:cNvGrpSpPr/>
          <p:nvPr/>
        </p:nvGrpSpPr>
        <p:grpSpPr>
          <a:xfrm>
            <a:off x="1187624" y="4287357"/>
            <a:ext cx="5851945" cy="2526019"/>
            <a:chOff x="1187624" y="4221088"/>
            <a:chExt cx="5851945" cy="2526019"/>
          </a:xfrm>
        </p:grpSpPr>
        <p:pic>
          <p:nvPicPr>
            <p:cNvPr id="5" name="Picture 4" descr="NormOp-lostProtons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4221088"/>
              <a:ext cx="5851945" cy="2526019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1439536" y="4869160"/>
              <a:ext cx="324152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1403648" y="4509120"/>
              <a:ext cx="5062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DTL</a:t>
              </a:r>
              <a:endParaRPr lang="en-US" sz="1400" b="1" i="1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1799576" y="4869160"/>
              <a:ext cx="468168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736099" y="4509120"/>
              <a:ext cx="6756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Spoke</a:t>
              </a:r>
              <a:endParaRPr lang="en-US" sz="1400" b="1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57940" y="4509120"/>
              <a:ext cx="485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MB</a:t>
              </a:r>
              <a:endParaRPr lang="en-US" sz="1400" b="1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47864" y="4509120"/>
              <a:ext cx="44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HB</a:t>
              </a:r>
              <a:endParaRPr lang="en-US" sz="1400" b="1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17417" y="4509120"/>
              <a:ext cx="61867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i="1" dirty="0" smtClean="0"/>
                <a:t>HEBT</a:t>
              </a:r>
              <a:endParaRPr lang="en-US" sz="1400" b="1" i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2303632" y="4869160"/>
              <a:ext cx="684192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2987824" y="4869160"/>
              <a:ext cx="1512168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4499992" y="4869160"/>
              <a:ext cx="1224136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507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b="1" dirty="0" smtClean="0"/>
              <a:t>Norm. op. vs. 1W/m loss in </a:t>
            </a:r>
            <a:r>
              <a:rPr lang="en-US" sz="2400" b="1" dirty="0" smtClean="0"/>
              <a:t>NCL </a:t>
            </a:r>
            <a:endParaRPr lang="en-US" sz="2400" b="1" dirty="0" smtClean="0"/>
          </a:p>
          <a:p>
            <a:r>
              <a:rPr lang="en-US" sz="2100" dirty="0" smtClean="0"/>
              <a:t>For the </a:t>
            </a:r>
            <a:r>
              <a:rPr lang="en-US" sz="2100" dirty="0" smtClean="0"/>
              <a:t>NCL</a:t>
            </a:r>
            <a:r>
              <a:rPr lang="en-US" sz="2100" dirty="0" smtClean="0"/>
              <a:t>: </a:t>
            </a:r>
            <a:r>
              <a:rPr lang="en-US" sz="2100" dirty="0" smtClean="0"/>
              <a:t>MC simulated normal </a:t>
            </a:r>
            <a:r>
              <a:rPr lang="en-US" sz="2100" dirty="0" smtClean="0"/>
              <a:t>operation </a:t>
            </a:r>
            <a:r>
              <a:rPr lang="en-US" sz="2100" dirty="0" smtClean="0"/>
              <a:t>loss and 1W/m loss neutron spectra  </a:t>
            </a:r>
            <a:r>
              <a:rPr lang="en-US" sz="2100" dirty="0" smtClean="0"/>
              <a:t>compared</a:t>
            </a:r>
            <a:endParaRPr lang="en-US" sz="2100" dirty="0" smtClean="0"/>
          </a:p>
          <a:p>
            <a:r>
              <a:rPr lang="en-US" sz="2100" dirty="0" smtClean="0"/>
              <a:t>Normal </a:t>
            </a:r>
            <a:r>
              <a:rPr lang="en-US" sz="2100" dirty="0" smtClean="0"/>
              <a:t>operation: </a:t>
            </a:r>
            <a:r>
              <a:rPr lang="en-US" sz="2100" dirty="0"/>
              <a:t>l</a:t>
            </a:r>
            <a:r>
              <a:rPr lang="en-US" sz="2100" dirty="0" smtClean="0"/>
              <a:t>ost </a:t>
            </a:r>
            <a:r>
              <a:rPr lang="en-US" sz="2100" dirty="0"/>
              <a:t>protons in the BLM MC simulation were sampled from the lost particle distribution obtained </a:t>
            </a:r>
            <a:r>
              <a:rPr lang="en-US" sz="2100" dirty="0" smtClean="0"/>
              <a:t>from </a:t>
            </a:r>
            <a:r>
              <a:rPr lang="en-US" sz="2100" dirty="0" smtClean="0"/>
              <a:t>he </a:t>
            </a:r>
            <a:r>
              <a:rPr lang="en-US" sz="2100" dirty="0" smtClean="0"/>
              <a:t>previously </a:t>
            </a:r>
            <a:r>
              <a:rPr lang="en-US" sz="2100" dirty="0" smtClean="0"/>
              <a:t>mentioned </a:t>
            </a:r>
            <a:r>
              <a:rPr lang="en-US" sz="2100" dirty="0"/>
              <a:t>error </a:t>
            </a:r>
            <a:r>
              <a:rPr lang="en-US" sz="2100" dirty="0" smtClean="0"/>
              <a:t>study:</a:t>
            </a:r>
          </a:p>
          <a:p>
            <a:pPr lvl="1"/>
            <a:r>
              <a:rPr lang="en-US" sz="1800" dirty="0"/>
              <a:t>No limitation on the statistic of the BLM </a:t>
            </a:r>
            <a:r>
              <a:rPr lang="en-US" sz="1800" dirty="0" smtClean="0"/>
              <a:t>simulation</a:t>
            </a:r>
            <a:endParaRPr lang="en-US" sz="1700" dirty="0"/>
          </a:p>
          <a:p>
            <a:pPr lvl="1"/>
            <a:r>
              <a:rPr lang="en-US" sz="1900" dirty="0"/>
              <a:t>No assumptions on the lost particle </a:t>
            </a:r>
            <a:r>
              <a:rPr lang="en-US" sz="1900" dirty="0" smtClean="0"/>
              <a:t>distributions</a:t>
            </a:r>
          </a:p>
          <a:p>
            <a:pPr lvl="1"/>
            <a:r>
              <a:rPr lang="en-US" sz="1900" dirty="0" smtClean="0"/>
              <a:t>Correlation observed (and used in sampling) between the azimuth angles for lost proton position and momentum direction</a:t>
            </a:r>
            <a:endParaRPr lang="en-US" sz="1900" dirty="0"/>
          </a:p>
          <a:p>
            <a:r>
              <a:rPr lang="en-US" sz="2100" dirty="0" smtClean="0"/>
              <a:t>1W/m loss:</a:t>
            </a:r>
          </a:p>
          <a:p>
            <a:pPr lvl="1"/>
            <a:r>
              <a:rPr lang="en-US" sz="1900" dirty="0" smtClean="0"/>
              <a:t>Uniform distribution of lost protons assumed along the </a:t>
            </a:r>
            <a:r>
              <a:rPr lang="en-US" sz="1900" dirty="0" err="1" smtClean="0"/>
              <a:t>linac</a:t>
            </a:r>
            <a:endParaRPr lang="en-US" sz="1900" dirty="0" smtClean="0"/>
          </a:p>
          <a:p>
            <a:pPr lvl="1"/>
            <a:r>
              <a:rPr lang="en-US" sz="1900" dirty="0" smtClean="0"/>
              <a:t>Proton polar angle form the beam axis fixed to 1mrad </a:t>
            </a:r>
          </a:p>
          <a:p>
            <a:pPr lvl="1"/>
            <a:r>
              <a:rPr lang="en-US" sz="1900" dirty="0" smtClean="0"/>
              <a:t>Proton azimuth angle (vertical plane) sampled uniformly around the aperture</a:t>
            </a:r>
          </a:p>
          <a:p>
            <a:pPr lvl="1"/>
            <a:r>
              <a:rPr lang="en-US" sz="1900" dirty="0" smtClean="0"/>
              <a:t>Energy set to the  nominal value at the lost proton </a:t>
            </a:r>
            <a:r>
              <a:rPr lang="en-US" sz="1900" dirty="0" smtClean="0"/>
              <a:t>location</a:t>
            </a:r>
            <a:endParaRPr lang="en-US" sz="1900" dirty="0" smtClean="0"/>
          </a:p>
          <a:p>
            <a:r>
              <a:rPr lang="en-US" sz="2100" dirty="0" smtClean="0"/>
              <a:t>Geometry:</a:t>
            </a:r>
          </a:p>
          <a:p>
            <a:pPr lvl="1"/>
            <a:r>
              <a:rPr lang="en-US" sz="1900" dirty="0" smtClean="0"/>
              <a:t>Sections included: MEBT, DTL1-5, 4 first </a:t>
            </a:r>
            <a:r>
              <a:rPr lang="en-US" sz="1900" dirty="0" err="1" smtClean="0"/>
              <a:t>cryomodules</a:t>
            </a:r>
            <a:r>
              <a:rPr lang="en-US" sz="1900" dirty="0" smtClean="0"/>
              <a:t> of the Spoke section</a:t>
            </a:r>
          </a:p>
          <a:p>
            <a:pPr lvl="1"/>
            <a:r>
              <a:rPr lang="en-US" sz="1900" dirty="0" smtClean="0"/>
              <a:t>Phantom detectors (vacuum) placed around the tanks (see p15)</a:t>
            </a:r>
            <a:endParaRPr lang="en-US" sz="19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0056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range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08864" y="5780286"/>
            <a:ext cx="2133600" cy="365125"/>
          </a:xfrm>
        </p:spPr>
        <p:txBody>
          <a:bodyPr/>
          <a:lstStyle/>
          <a:p>
            <a:fld id="{551115BC-487E-4422-894C-CB7CD3E79223}" type="slidenum">
              <a:rPr lang="sv-SE" smtClean="0"/>
              <a:t>19</a:t>
            </a:fld>
            <a:endParaRPr lang="sv-SE"/>
          </a:p>
        </p:txBody>
      </p:sp>
      <p:pic>
        <p:nvPicPr>
          <p:cNvPr id="5" name="Picture 4" descr="normOp-det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077072"/>
            <a:ext cx="2880000" cy="2160000"/>
          </a:xfrm>
          <a:prstGeom prst="rect">
            <a:avLst/>
          </a:prstGeom>
        </p:spPr>
      </p:pic>
      <p:pic>
        <p:nvPicPr>
          <p:cNvPr id="6" name="Picture 5" descr="normOp-det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88840"/>
            <a:ext cx="2880000" cy="2160000"/>
          </a:xfrm>
          <a:prstGeom prst="rect">
            <a:avLst/>
          </a:prstGeom>
        </p:spPr>
      </p:pic>
      <p:pic>
        <p:nvPicPr>
          <p:cNvPr id="7" name="Picture 6" descr="uni-det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856" y="4119067"/>
            <a:ext cx="2880000" cy="2160000"/>
          </a:xfrm>
          <a:prstGeom prst="rect">
            <a:avLst/>
          </a:prstGeom>
        </p:spPr>
      </p:pic>
      <p:pic>
        <p:nvPicPr>
          <p:cNvPr id="8" name="Picture 7" descr="uni-det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988840"/>
            <a:ext cx="2880000" cy="216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56792"/>
            <a:ext cx="8784976" cy="53012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/>
              <a:t>Norm. op. vs. 1W/m </a:t>
            </a:r>
            <a:r>
              <a:rPr lang="en-US" sz="2000" b="1" dirty="0" smtClean="0"/>
              <a:t>loss neutron spectra (neutrons/s hitting the det. vol.) </a:t>
            </a:r>
            <a:r>
              <a:rPr lang="en-US" sz="2000" b="1" dirty="0"/>
              <a:t>in </a:t>
            </a:r>
            <a:r>
              <a:rPr lang="en-US" sz="2000" b="1" dirty="0" smtClean="0"/>
              <a:t>SCL</a:t>
            </a:r>
          </a:p>
          <a:p>
            <a:pPr marL="0" indent="0">
              <a:buNone/>
            </a:pPr>
            <a:endParaRPr lang="en-US" sz="800" b="1" dirty="0" smtClean="0"/>
          </a:p>
          <a:p>
            <a:pPr marL="185738" indent="-185738"/>
            <a:r>
              <a:rPr lang="en-US" sz="1400" b="1" dirty="0" smtClean="0"/>
              <a:t>Uniform loss:</a:t>
            </a:r>
          </a:p>
          <a:p>
            <a:pPr marL="185738" indent="0">
              <a:buNone/>
            </a:pPr>
            <a:r>
              <a:rPr lang="en-US" sz="1400" dirty="0" smtClean="0"/>
              <a:t>Increase in incoming neutrons</a:t>
            </a:r>
          </a:p>
          <a:p>
            <a:pPr marL="185738" indent="0">
              <a:buNone/>
            </a:pPr>
            <a:r>
              <a:rPr lang="en-US" sz="1400" dirty="0"/>
              <a:t>w</a:t>
            </a:r>
            <a:r>
              <a:rPr lang="en-US" sz="1400" dirty="0" smtClean="0"/>
              <a:t>ith the tank number (neutron</a:t>
            </a:r>
          </a:p>
          <a:p>
            <a:pPr marL="185738" indent="0">
              <a:buNone/>
            </a:pPr>
            <a:r>
              <a:rPr lang="en-US" sz="1400" dirty="0"/>
              <a:t>c</a:t>
            </a:r>
            <a:r>
              <a:rPr lang="en-US" sz="1400" dirty="0" smtClean="0"/>
              <a:t>ross section increases with </a:t>
            </a:r>
            <a:r>
              <a:rPr lang="en-US" sz="1400" dirty="0" err="1" smtClean="0"/>
              <a:t>Ek</a:t>
            </a:r>
            <a:r>
              <a:rPr lang="en-US" sz="1400" dirty="0" smtClean="0"/>
              <a:t>)</a:t>
            </a:r>
          </a:p>
          <a:p>
            <a:pPr marL="185738" indent="0">
              <a:buNone/>
            </a:pPr>
            <a:endParaRPr lang="en-US" sz="1400" dirty="0" smtClean="0"/>
          </a:p>
          <a:p>
            <a:pPr marL="185738" indent="-185738"/>
            <a:r>
              <a:rPr lang="en-US" sz="1400" b="1" dirty="0" smtClean="0"/>
              <a:t>Normal operation loss:</a:t>
            </a:r>
          </a:p>
          <a:p>
            <a:pPr marL="185738" indent="0">
              <a:buNone/>
            </a:pPr>
            <a:r>
              <a:rPr lang="en-US" sz="1400" dirty="0" smtClean="0"/>
              <a:t>Neutron flux lowest in the last two</a:t>
            </a:r>
          </a:p>
          <a:p>
            <a:pPr marL="185738" indent="0">
              <a:buNone/>
            </a:pPr>
            <a:r>
              <a:rPr lang="en-US" sz="1400" dirty="0" smtClean="0"/>
              <a:t>tanks (</a:t>
            </a:r>
            <a:r>
              <a:rPr lang="en-US" sz="1400" dirty="0" err="1" smtClean="0"/>
              <a:t>emittance</a:t>
            </a:r>
            <a:r>
              <a:rPr lang="en-US" sz="1400" dirty="0" smtClean="0"/>
              <a:t> decreases with </a:t>
            </a:r>
            <a:r>
              <a:rPr lang="en-US" sz="1400" dirty="0" err="1" smtClean="0"/>
              <a:t>Ek</a:t>
            </a:r>
            <a:r>
              <a:rPr lang="en-US" sz="1400" dirty="0" smtClean="0"/>
              <a:t>)</a:t>
            </a:r>
          </a:p>
          <a:p>
            <a:pPr marL="185738" indent="0">
              <a:buNone/>
            </a:pPr>
            <a:endParaRPr lang="en-US" sz="1400" dirty="0" smtClean="0"/>
          </a:p>
          <a:p>
            <a:pPr marL="185738" indent="-185738"/>
            <a:r>
              <a:rPr lang="en-US" sz="1400" b="1" dirty="0" smtClean="0"/>
              <a:t>Norm. op. vs. 1W/m loss</a:t>
            </a:r>
          </a:p>
          <a:p>
            <a:pPr marL="185738" indent="0">
              <a:buNone/>
            </a:pPr>
            <a:r>
              <a:rPr lang="en-US" sz="1400" dirty="0" smtClean="0"/>
              <a:t>All spectra for the 1W/m above</a:t>
            </a:r>
          </a:p>
          <a:p>
            <a:pPr marL="185738" indent="0">
              <a:buNone/>
            </a:pPr>
            <a:r>
              <a:rPr lang="en-US" sz="1400" dirty="0" smtClean="0"/>
              <a:t>the corresponding ones for norm. </a:t>
            </a:r>
          </a:p>
          <a:p>
            <a:pPr marL="185738" indent="0">
              <a:buNone/>
            </a:pPr>
            <a:r>
              <a:rPr lang="en-US" sz="1400" dirty="0" smtClean="0"/>
              <a:t>op. loss (except </a:t>
            </a:r>
            <a:r>
              <a:rPr lang="en-US" sz="1400" dirty="0"/>
              <a:t>for DTL1, </a:t>
            </a:r>
            <a:r>
              <a:rPr lang="en-US" sz="1400" dirty="0" smtClean="0"/>
              <a:t>det0, where</a:t>
            </a:r>
          </a:p>
          <a:p>
            <a:pPr marL="185738" indent="0">
              <a:buNone/>
            </a:pPr>
            <a:r>
              <a:rPr lang="en-US" sz="1400" dirty="0" smtClean="0"/>
              <a:t>1W/m </a:t>
            </a:r>
            <a:r>
              <a:rPr lang="en-US" sz="1400" dirty="0" smtClean="0"/>
              <a:t>loss </a:t>
            </a:r>
            <a:r>
              <a:rPr lang="en-US" sz="1400" dirty="0" smtClean="0"/>
              <a:t>slightly below nor. </a:t>
            </a:r>
            <a:r>
              <a:rPr lang="en-US" sz="1400" dirty="0"/>
              <a:t>o</a:t>
            </a:r>
            <a:r>
              <a:rPr lang="en-US" sz="1400" dirty="0" smtClean="0"/>
              <a:t>p.).</a:t>
            </a:r>
          </a:p>
          <a:p>
            <a:pPr marL="185738" indent="0">
              <a:buNone/>
            </a:pPr>
            <a:r>
              <a:rPr lang="en-US" sz="1400" dirty="0" smtClean="0"/>
              <a:t>The difference increases with tank</a:t>
            </a:r>
          </a:p>
          <a:p>
            <a:pPr marL="185738" indent="0">
              <a:buNone/>
            </a:pPr>
            <a:r>
              <a:rPr lang="en-US" sz="1400" dirty="0"/>
              <a:t>n</a:t>
            </a:r>
            <a:r>
              <a:rPr lang="en-US" sz="1400" dirty="0" smtClean="0"/>
              <a:t>umber (~0 to ~1.5 order of mag.)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23608" y="2204864"/>
            <a:ext cx="1490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Norm. op: det1</a:t>
            </a:r>
            <a:endParaRPr lang="en-US" sz="16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3945677" y="4314582"/>
            <a:ext cx="1490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Norm. op: det0</a:t>
            </a:r>
            <a:endParaRPr lang="en-US" sz="1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6753989" y="2204864"/>
            <a:ext cx="123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1W/m: det1</a:t>
            </a:r>
            <a:endParaRPr lang="en-US" sz="16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6788635" y="4386590"/>
            <a:ext cx="12394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1W/m: det0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311637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19256" cy="435334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ESS </a:t>
            </a:r>
            <a:r>
              <a:rPr lang="en-US" dirty="0" err="1" smtClean="0"/>
              <a:t>linac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ESS BLM system: detector technologies</a:t>
            </a:r>
          </a:p>
          <a:p>
            <a:endParaRPr lang="en-US" dirty="0" smtClean="0"/>
          </a:p>
          <a:p>
            <a:r>
              <a:rPr lang="en-US" dirty="0" smtClean="0"/>
              <a:t>Monte Carlo (MC) simulations for the ESS BLM</a:t>
            </a:r>
          </a:p>
          <a:p>
            <a:pPr lvl="1"/>
            <a:r>
              <a:rPr lang="en-US" dirty="0" smtClean="0"/>
              <a:t>Tasks</a:t>
            </a:r>
          </a:p>
          <a:p>
            <a:pPr lvl="1"/>
            <a:r>
              <a:rPr lang="en-US" dirty="0" smtClean="0"/>
              <a:t>SW Tools and ESS </a:t>
            </a:r>
            <a:r>
              <a:rPr lang="en-US" dirty="0" err="1" smtClean="0"/>
              <a:t>linac</a:t>
            </a:r>
            <a:r>
              <a:rPr lang="en-US" dirty="0" smtClean="0"/>
              <a:t> geometry</a:t>
            </a:r>
          </a:p>
          <a:p>
            <a:pPr lvl="1"/>
            <a:r>
              <a:rPr lang="en-US" dirty="0" smtClean="0"/>
              <a:t>Part of the simulation task in more details.</a:t>
            </a:r>
          </a:p>
          <a:p>
            <a:pPr marL="457200" lvl="1" indent="0">
              <a:buNone/>
            </a:pPr>
            <a:r>
              <a:rPr lang="en-US" sz="1900" b="1" i="1" dirty="0" smtClean="0"/>
              <a:t>Note</a:t>
            </a:r>
            <a:r>
              <a:rPr lang="en-US" sz="1900" i="1" dirty="0"/>
              <a:t>: here the focus is on the </a:t>
            </a:r>
            <a:r>
              <a:rPr lang="en-US" sz="1900" i="1" dirty="0" smtClean="0"/>
              <a:t>MC </a:t>
            </a:r>
            <a:r>
              <a:rPr lang="en-US" sz="1900" i="1" dirty="0"/>
              <a:t>simulations for tracking </a:t>
            </a:r>
            <a:r>
              <a:rPr lang="en-US" sz="1900" i="1" dirty="0" smtClean="0"/>
              <a:t>of the </a:t>
            </a:r>
            <a:r>
              <a:rPr lang="en-US" sz="1900" i="1" dirty="0"/>
              <a:t>lost protons outside the beam pipe in contrast to </a:t>
            </a:r>
            <a:r>
              <a:rPr lang="en-US" sz="1900" i="1" dirty="0" smtClean="0"/>
              <a:t>the beam </a:t>
            </a:r>
            <a:r>
              <a:rPr lang="en-US" sz="1900" i="1" dirty="0"/>
              <a:t>dynamics simulations for beam optics optimization (the lost protons from those are inputs the MC </a:t>
            </a:r>
            <a:r>
              <a:rPr lang="en-US" sz="1900" i="1" dirty="0" smtClean="0"/>
              <a:t>simulations under discussion)</a:t>
            </a:r>
            <a:endParaRPr lang="en-US" sz="1900" i="1" dirty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Summary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19583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D</a:t>
            </a:r>
            <a:r>
              <a:rPr lang="en-US" dirty="0" smtClean="0"/>
              <a:t>ynamic range for </a:t>
            </a:r>
            <a:r>
              <a:rPr lang="en-US" dirty="0" err="1" smtClean="0"/>
              <a:t>nBLMs</a:t>
            </a:r>
            <a:r>
              <a:rPr lang="en-US" dirty="0" smtClean="0"/>
              <a:t> in NCL parts</a:t>
            </a:r>
          </a:p>
          <a:p>
            <a:pPr lvl="1"/>
            <a:r>
              <a:rPr lang="en-US" dirty="0" smtClean="0"/>
              <a:t>Lower limit: will </a:t>
            </a:r>
            <a:r>
              <a:rPr lang="en-US" dirty="0"/>
              <a:t>be set to 10% of the flux expected during normal operation, once detector location and size are set. ??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Upper limit: to be set by </a:t>
            </a:r>
            <a:r>
              <a:rPr lang="en-US" dirty="0" smtClean="0"/>
              <a:t>assuming </a:t>
            </a:r>
            <a:r>
              <a:rPr lang="en-US" dirty="0" smtClean="0"/>
              <a:t>focused beam under “worst case” angle</a:t>
            </a:r>
          </a:p>
          <a:p>
            <a:r>
              <a:rPr lang="en-US" dirty="0" smtClean="0"/>
              <a:t>Dynamic range for the ICBLMs in the SCL parts:</a:t>
            </a:r>
          </a:p>
          <a:p>
            <a:pPr lvl="1"/>
            <a:r>
              <a:rPr lang="en-US" dirty="0" smtClean="0"/>
              <a:t>Preliminary values have been set in the past [13]:</a:t>
            </a:r>
          </a:p>
          <a:p>
            <a:pPr lvl="2"/>
            <a:r>
              <a:rPr lang="en-US" dirty="0"/>
              <a:t>“BLM is required to be able to measure at least 1% of 1W/m loss during normal. operation and up to 1% of the total beam loss” - </a:t>
            </a:r>
            <a:r>
              <a:rPr lang="en-US" dirty="0" smtClean="0"/>
              <a:t>gives </a:t>
            </a:r>
            <a:r>
              <a:rPr lang="en-US" dirty="0"/>
              <a:t>an estimation on input FE current range 800nA – few mA for the BLMs in </a:t>
            </a:r>
            <a:r>
              <a:rPr lang="en-US" dirty="0" smtClean="0"/>
              <a:t>SCL.</a:t>
            </a:r>
            <a:endParaRPr lang="en-US" dirty="0"/>
          </a:p>
          <a:p>
            <a:pPr lvl="1"/>
            <a:r>
              <a:rPr lang="en-US" dirty="0" smtClean="0"/>
              <a:t>Plan to re-assess that once the detector locations are fixed. ???</a:t>
            </a:r>
            <a:endParaRPr lang="en-US" dirty="0"/>
          </a:p>
          <a:p>
            <a:pPr lvl="2"/>
            <a:endParaRPr lang="en-US" sz="10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8697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ESS BLM system is </a:t>
            </a:r>
            <a:r>
              <a:rPr lang="en-US" dirty="0" smtClean="0"/>
              <a:t>planned </a:t>
            </a:r>
            <a:r>
              <a:rPr lang="en-US" dirty="0" smtClean="0"/>
              <a:t>to be based on 3 types of detectors: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onisation</a:t>
            </a:r>
            <a:r>
              <a:rPr lang="en-US" dirty="0" smtClean="0"/>
              <a:t> chambers will be used as the primary detector in the SCL parts (ICBLM)</a:t>
            </a:r>
          </a:p>
          <a:p>
            <a:pPr lvl="1"/>
            <a:r>
              <a:rPr lang="en-US" dirty="0" smtClean="0"/>
              <a:t>Future </a:t>
            </a:r>
            <a:r>
              <a:rPr lang="en-US" dirty="0" smtClean="0"/>
              <a:t>plans: </a:t>
            </a:r>
            <a:r>
              <a:rPr lang="en-US" dirty="0" smtClean="0"/>
              <a:t>explore an option to use </a:t>
            </a:r>
            <a:r>
              <a:rPr lang="en-US" dirty="0" smtClean="0"/>
              <a:t>Cherenkov </a:t>
            </a:r>
            <a:r>
              <a:rPr lang="en-US" dirty="0" smtClean="0"/>
              <a:t>radiation based </a:t>
            </a:r>
            <a:r>
              <a:rPr lang="en-US" dirty="0" smtClean="0"/>
              <a:t>detectors, where m  </a:t>
            </a:r>
            <a:r>
              <a:rPr lang="en-US" dirty="0" smtClean="0"/>
              <a:t>as a complementary monitor to the ICBLM in </a:t>
            </a:r>
            <a:r>
              <a:rPr lang="en-US" dirty="0" smtClean="0"/>
              <a:t>SCL. These </a:t>
            </a:r>
            <a:endParaRPr lang="en-US" dirty="0" smtClean="0"/>
          </a:p>
          <a:p>
            <a:pPr lvl="1"/>
            <a:r>
              <a:rPr lang="en-US" dirty="0" smtClean="0"/>
              <a:t>Neutron sensitive </a:t>
            </a:r>
            <a:r>
              <a:rPr lang="en-US" dirty="0" err="1" smtClean="0"/>
              <a:t>micromegas</a:t>
            </a:r>
            <a:r>
              <a:rPr lang="en-US" dirty="0" smtClean="0"/>
              <a:t> </a:t>
            </a:r>
            <a:r>
              <a:rPr lang="en-US" dirty="0" err="1" smtClean="0"/>
              <a:t>detecors</a:t>
            </a:r>
            <a:r>
              <a:rPr lang="en-US" dirty="0" smtClean="0"/>
              <a:t> will be used as BLMs in the NCL parts – detector design is currently ongoing by the </a:t>
            </a:r>
            <a:r>
              <a:rPr lang="en-US" dirty="0" err="1" smtClean="0"/>
              <a:t>micromegas</a:t>
            </a:r>
            <a:r>
              <a:rPr lang="en-US" dirty="0" smtClean="0"/>
              <a:t> team from CEA </a:t>
            </a:r>
            <a:r>
              <a:rPr lang="en-US" dirty="0" err="1" smtClean="0"/>
              <a:t>Saclay</a:t>
            </a:r>
            <a:endParaRPr lang="en-US" dirty="0" smtClean="0"/>
          </a:p>
          <a:p>
            <a:r>
              <a:rPr lang="en-US" dirty="0" smtClean="0"/>
              <a:t>BLM Monte Carlo simulations:</a:t>
            </a:r>
          </a:p>
          <a:p>
            <a:pPr lvl="1"/>
            <a:r>
              <a:rPr lang="en-US" dirty="0" smtClean="0"/>
              <a:t>In the past all effort connected to simulation focused on the SCL parts.</a:t>
            </a:r>
          </a:p>
          <a:p>
            <a:pPr lvl="1"/>
            <a:r>
              <a:rPr lang="en-US" dirty="0" smtClean="0"/>
              <a:t>However </a:t>
            </a:r>
            <a:r>
              <a:rPr lang="en-US" dirty="0" smtClean="0"/>
              <a:t>currently the focused turned to </a:t>
            </a:r>
            <a:r>
              <a:rPr lang="en-US" dirty="0" smtClean="0"/>
              <a:t>the NCL parts due to the need for </a:t>
            </a:r>
            <a:r>
              <a:rPr lang="en-US" dirty="0" smtClean="0"/>
              <a:t>the </a:t>
            </a:r>
            <a:r>
              <a:rPr lang="en-US" dirty="0" smtClean="0"/>
              <a:t>in-kind </a:t>
            </a:r>
            <a:r>
              <a:rPr lang="en-US" dirty="0" smtClean="0"/>
              <a:t>partner’s </a:t>
            </a:r>
            <a:r>
              <a:rPr lang="en-US" dirty="0" err="1" smtClean="0"/>
              <a:t>ned</a:t>
            </a:r>
            <a:r>
              <a:rPr lang="en-US" dirty="0" smtClean="0"/>
              <a:t> for the inputs in order to design the </a:t>
            </a:r>
            <a:r>
              <a:rPr lang="en-US" dirty="0" err="1" smtClean="0"/>
              <a:t>nBLM</a:t>
            </a:r>
            <a:r>
              <a:rPr lang="en-US" dirty="0" smtClean="0"/>
              <a:t> detectors.</a:t>
            </a:r>
          </a:p>
          <a:p>
            <a:pPr lvl="1"/>
            <a:r>
              <a:rPr lang="en-US" dirty="0" smtClean="0"/>
              <a:t>Strategies to determine the requirements (???) needed for the design of the system (response time, detector locations, dynamic range) </a:t>
            </a:r>
            <a:r>
              <a:rPr lang="en-US" smtClean="0"/>
              <a:t>were </a:t>
            </a:r>
            <a:r>
              <a:rPr lang="en-US" smtClean="0"/>
              <a:t>discussed</a:t>
            </a:r>
            <a:r>
              <a:rPr lang="en-US" smtClean="0"/>
              <a:t>.</a:t>
            </a:r>
            <a:endParaRPr lang="en-US" dirty="0" smtClean="0"/>
          </a:p>
          <a:p>
            <a:pPr lvl="1"/>
            <a:r>
              <a:rPr lang="en-US" dirty="0" smtClean="0"/>
              <a:t>Some </a:t>
            </a:r>
            <a:r>
              <a:rPr lang="en-US" dirty="0"/>
              <a:t>p</a:t>
            </a:r>
            <a:r>
              <a:rPr lang="en-US" dirty="0" smtClean="0"/>
              <a:t>reliminary results for the NCL parts </a:t>
            </a:r>
            <a:r>
              <a:rPr lang="en-US" dirty="0" smtClean="0"/>
              <a:t>were presented, </a:t>
            </a:r>
            <a:r>
              <a:rPr lang="en-US" dirty="0" smtClean="0"/>
              <a:t>together with the past results focused on the SCL.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028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lnSpcReduction="10000"/>
          </a:bodyPr>
          <a:lstStyle/>
          <a:p>
            <a:pPr marL="365125" indent="-365125">
              <a:buNone/>
            </a:pPr>
            <a:r>
              <a:rPr lang="en-US" sz="1400" dirty="0"/>
              <a:t>[1] </a:t>
            </a:r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://www.srim.org</a:t>
            </a:r>
            <a:r>
              <a:rPr lang="en-US" sz="1400" dirty="0" smtClean="0">
                <a:hlinkClick r:id="rId2"/>
              </a:rPr>
              <a:t>/</a:t>
            </a:r>
            <a:endParaRPr lang="en-US" sz="1400" dirty="0" smtClean="0"/>
          </a:p>
          <a:p>
            <a:pPr marL="365125" indent="-365125">
              <a:buNone/>
            </a:pPr>
            <a:r>
              <a:rPr lang="en-US" sz="1400" dirty="0" smtClean="0"/>
              <a:t>[2] </a:t>
            </a:r>
            <a:r>
              <a:rPr lang="en-US" sz="1400" dirty="0"/>
              <a:t>M. </a:t>
            </a:r>
            <a:r>
              <a:rPr lang="en-US" sz="1400" dirty="0" err="1"/>
              <a:t>Stockner</a:t>
            </a:r>
            <a:r>
              <a:rPr lang="en-US" sz="1400" dirty="0"/>
              <a:t>, </a:t>
            </a:r>
            <a:r>
              <a:rPr lang="en-US" sz="1400" i="1" dirty="0"/>
              <a:t>“Beam loss calibration studies for High energy proton accelerators”</a:t>
            </a:r>
            <a:r>
              <a:rPr lang="en-US" sz="1400" dirty="0"/>
              <a:t>, PhD </a:t>
            </a:r>
            <a:r>
              <a:rPr lang="en-US" sz="1400" dirty="0" smtClean="0"/>
              <a:t>thesis</a:t>
            </a:r>
          </a:p>
          <a:p>
            <a:pPr marL="365125" indent="-365125">
              <a:buNone/>
            </a:pPr>
            <a:r>
              <a:rPr lang="en-US" sz="1400" dirty="0" smtClean="0"/>
              <a:t>[3] </a:t>
            </a:r>
            <a:r>
              <a:rPr lang="en-US" sz="1400" dirty="0"/>
              <a:t>M. Hodgson, </a:t>
            </a:r>
            <a:r>
              <a:rPr lang="en-US" sz="1400" i="1" dirty="0"/>
              <a:t>“Beam loss monitor design investigations for particle accelerators”</a:t>
            </a:r>
            <a:r>
              <a:rPr lang="en-US" sz="1400" dirty="0"/>
              <a:t>, PhD </a:t>
            </a:r>
            <a:r>
              <a:rPr lang="en-US" sz="1400" dirty="0" smtClean="0"/>
              <a:t>thesis</a:t>
            </a:r>
          </a:p>
          <a:p>
            <a:pPr marL="365125" indent="-365125">
              <a:buNone/>
            </a:pPr>
            <a:r>
              <a:rPr lang="en-US" sz="1400" dirty="0" smtClean="0"/>
              <a:t>[4] </a:t>
            </a:r>
            <a:r>
              <a:rPr lang="en-US" sz="1400" dirty="0"/>
              <a:t>B. </a:t>
            </a:r>
            <a:r>
              <a:rPr lang="en-US" sz="1400" dirty="0" err="1"/>
              <a:t>Cheymol</a:t>
            </a:r>
            <a:r>
              <a:rPr lang="en-US" sz="1400" i="1" dirty="0"/>
              <a:t>, “ESS wire scanner conceptual design”</a:t>
            </a:r>
            <a:r>
              <a:rPr lang="en-US" sz="1400" dirty="0"/>
              <a:t>, ESS-0020237</a:t>
            </a:r>
          </a:p>
          <a:p>
            <a:pPr marL="365125" indent="-365125">
              <a:buNone/>
            </a:pPr>
            <a:r>
              <a:rPr lang="en-US" sz="1400" dirty="0" smtClean="0"/>
              <a:t>[</a:t>
            </a:r>
            <a:r>
              <a:rPr lang="en-US" sz="1400" dirty="0"/>
              <a:t>5</a:t>
            </a:r>
            <a:r>
              <a:rPr lang="en-US" sz="1400" dirty="0" smtClean="0"/>
              <a:t>] </a:t>
            </a:r>
            <a:r>
              <a:rPr lang="en-US" sz="1400" dirty="0"/>
              <a:t>M. </a:t>
            </a:r>
            <a:r>
              <a:rPr lang="en-US" sz="1400" dirty="0" err="1"/>
              <a:t>Stockner</a:t>
            </a:r>
            <a:r>
              <a:rPr lang="en-US" sz="1400" dirty="0"/>
              <a:t> et al, “</a:t>
            </a:r>
            <a:r>
              <a:rPr lang="en-US" sz="1400" i="1" dirty="0"/>
              <a:t>Classification of the LCH BLM </a:t>
            </a:r>
            <a:r>
              <a:rPr lang="en-US" sz="1400" i="1" dirty="0" err="1"/>
              <a:t>ionisations</a:t>
            </a:r>
            <a:r>
              <a:rPr lang="en-US" sz="1400" i="1" dirty="0"/>
              <a:t> chamber</a:t>
            </a:r>
            <a:r>
              <a:rPr lang="en-US" sz="1400" dirty="0"/>
              <a:t>”, Proc. Of DIPAC </a:t>
            </a:r>
            <a:r>
              <a:rPr lang="en-US" sz="1400" dirty="0" smtClean="0"/>
              <a:t>2017</a:t>
            </a:r>
          </a:p>
          <a:p>
            <a:pPr marL="365125" indent="-365125">
              <a:buNone/>
            </a:pPr>
            <a:r>
              <a:rPr lang="en-US" sz="1400" dirty="0" smtClean="0"/>
              <a:t>[6] T. </a:t>
            </a:r>
            <a:r>
              <a:rPr lang="en-US" sz="1400" dirty="0" err="1" smtClean="0"/>
              <a:t>Papaevangelou</a:t>
            </a:r>
            <a:r>
              <a:rPr lang="en-US" sz="1400" dirty="0" smtClean="0"/>
              <a:t>, “</a:t>
            </a:r>
            <a:r>
              <a:rPr lang="en-US" sz="1400" dirty="0" err="1" smtClean="0"/>
              <a:t>Micromegas</a:t>
            </a:r>
            <a:r>
              <a:rPr lang="en-US" sz="1400" dirty="0" smtClean="0"/>
              <a:t> as a beam loss monitor”, ESS BI forum, 10-11 </a:t>
            </a:r>
            <a:r>
              <a:rPr lang="en-US" sz="1400" dirty="0"/>
              <a:t>F</a:t>
            </a:r>
            <a:r>
              <a:rPr lang="en-US" sz="1400" dirty="0" smtClean="0"/>
              <a:t>eb. 2016, </a:t>
            </a:r>
          </a:p>
          <a:p>
            <a:pPr marL="365125" indent="-365125">
              <a:buNone/>
            </a:pPr>
            <a:r>
              <a:rPr lang="en-US" sz="1400" dirty="0"/>
              <a:t>	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://indico.esss.lu.se/event/441/contribution/</a:t>
            </a:r>
            <a:r>
              <a:rPr lang="en-US" sz="1400" dirty="0" smtClean="0">
                <a:hlinkClick r:id="rId3"/>
              </a:rPr>
              <a:t>22</a:t>
            </a:r>
            <a:endParaRPr lang="en-US" sz="1400" dirty="0" smtClean="0"/>
          </a:p>
          <a:p>
            <a:pPr marL="365125" indent="-365125">
              <a:buNone/>
            </a:pPr>
            <a:r>
              <a:rPr lang="en-US" sz="1400" dirty="0" smtClean="0"/>
              <a:t>[</a:t>
            </a:r>
            <a:r>
              <a:rPr lang="en-US" sz="1400" dirty="0"/>
              <a:t>7</a:t>
            </a:r>
            <a:r>
              <a:rPr lang="en-US" sz="1400" dirty="0" smtClean="0"/>
              <a:t>] </a:t>
            </a:r>
            <a:r>
              <a:rPr lang="en-US" sz="1400" dirty="0"/>
              <a:t>E. Donoghue et al, </a:t>
            </a:r>
            <a:r>
              <a:rPr lang="en-US" sz="1400" i="1" dirty="0"/>
              <a:t>“Studies of electron activities in SNS-type SC RF cavities”</a:t>
            </a:r>
            <a:r>
              <a:rPr lang="en-US" sz="1400" dirty="0"/>
              <a:t>, Proc. Of 12</a:t>
            </a:r>
            <a:r>
              <a:rPr lang="en-US" sz="1400" baseline="30000" dirty="0"/>
              <a:t>th</a:t>
            </a:r>
            <a:r>
              <a:rPr lang="en-US" sz="1400" dirty="0"/>
              <a:t> Int. Workshop on RF </a:t>
            </a:r>
            <a:r>
              <a:rPr lang="en-US" sz="1400" dirty="0" err="1"/>
              <a:t>Supercondictivity</a:t>
            </a:r>
            <a:r>
              <a:rPr lang="en-US" sz="1400" dirty="0"/>
              <a:t>, Cornell Univ., </a:t>
            </a:r>
            <a:r>
              <a:rPr lang="en-US" sz="1400" dirty="0" smtClean="0"/>
              <a:t>USA</a:t>
            </a:r>
          </a:p>
          <a:p>
            <a:pPr marL="365125" indent="-365125">
              <a:buNone/>
            </a:pPr>
            <a:r>
              <a:rPr lang="en-US" sz="1400" dirty="0" smtClean="0"/>
              <a:t>[8] </a:t>
            </a:r>
            <a:r>
              <a:rPr lang="en-US" sz="1400" dirty="0"/>
              <a:t>T. </a:t>
            </a:r>
            <a:r>
              <a:rPr lang="en-US" sz="1400" dirty="0" smtClean="0"/>
              <a:t>Kittelmann</a:t>
            </a:r>
            <a:r>
              <a:rPr lang="en-US" sz="1400" dirty="0"/>
              <a:t> </a:t>
            </a:r>
            <a:r>
              <a:rPr lang="en-US" sz="1400" dirty="0" smtClean="0"/>
              <a:t>et al, </a:t>
            </a:r>
            <a:r>
              <a:rPr lang="en-US" sz="1400" dirty="0"/>
              <a:t>"</a:t>
            </a:r>
            <a:r>
              <a:rPr lang="en-US" sz="1400" i="1" dirty="0"/>
              <a:t>Geant4 Based Simulations for Novel </a:t>
            </a:r>
            <a:r>
              <a:rPr lang="en-US" sz="1400" i="1" dirty="0" smtClean="0"/>
              <a:t>Neutron Detector Development”</a:t>
            </a:r>
            <a:r>
              <a:rPr lang="en-US" sz="1400" dirty="0" smtClean="0"/>
              <a:t> </a:t>
            </a:r>
            <a:r>
              <a:rPr lang="en-US" sz="1400" dirty="0"/>
              <a:t>20</a:t>
            </a:r>
            <a:r>
              <a:rPr lang="en-US" sz="1400" baseline="30000" dirty="0"/>
              <a:t>th</a:t>
            </a:r>
            <a:r>
              <a:rPr lang="en-US" sz="1400" dirty="0"/>
              <a:t> International Conference on Computing in High Energy and Nuclear Physics (CHEP) (2013); </a:t>
            </a:r>
            <a:endParaRPr lang="en-US" sz="1400" dirty="0" smtClean="0"/>
          </a:p>
          <a:p>
            <a:pPr marL="365125" indent="-365125">
              <a:buNone/>
            </a:pPr>
            <a:r>
              <a:rPr lang="en-US" sz="1400" dirty="0" smtClean="0"/>
              <a:t>[9]  </a:t>
            </a:r>
            <a:r>
              <a:rPr lang="en-US" sz="1400" dirty="0" err="1" smtClean="0"/>
              <a:t>I.Tropin</a:t>
            </a:r>
            <a:r>
              <a:rPr lang="en-US" sz="1400" dirty="0" smtClean="0"/>
              <a:t> et al, “</a:t>
            </a:r>
            <a:r>
              <a:rPr lang="en-US" sz="1400" i="1" dirty="0" smtClean="0"/>
              <a:t>ESS </a:t>
            </a:r>
            <a:r>
              <a:rPr lang="en-US" sz="1400" i="1" dirty="0"/>
              <a:t>accelerator prompt radiation shielding design </a:t>
            </a:r>
            <a:r>
              <a:rPr lang="en-US" sz="1400" i="1" dirty="0" smtClean="0"/>
              <a:t>assessment</a:t>
            </a:r>
            <a:r>
              <a:rPr lang="en-US" sz="1400" dirty="0" smtClean="0"/>
              <a:t>”, </a:t>
            </a:r>
            <a:r>
              <a:rPr lang="en-US" sz="1400" dirty="0"/>
              <a:t>ESS-</a:t>
            </a:r>
            <a:r>
              <a:rPr lang="en-US" sz="1400" dirty="0" smtClean="0"/>
              <a:t>0052477 (??)</a:t>
            </a:r>
          </a:p>
          <a:p>
            <a:pPr marL="365125" indent="-365125">
              <a:buNone/>
            </a:pPr>
            <a:r>
              <a:rPr lang="en-US" sz="1400" dirty="0" smtClean="0"/>
              <a:t>[10] A</a:t>
            </a:r>
            <a:r>
              <a:rPr lang="en-US" sz="1400" dirty="0"/>
              <a:t>. </a:t>
            </a:r>
            <a:r>
              <a:rPr lang="en-US" sz="1400" dirty="0" err="1"/>
              <a:t>Nordt</a:t>
            </a:r>
            <a:r>
              <a:rPr lang="en-US" sz="1400" dirty="0"/>
              <a:t>, “</a:t>
            </a:r>
            <a:r>
              <a:rPr lang="en-US" sz="1400" i="1" dirty="0"/>
              <a:t>Beam Instrumentation interfaces to protection systems</a:t>
            </a:r>
            <a:r>
              <a:rPr lang="en-US" sz="1400" dirty="0"/>
              <a:t>”, TAC12, </a:t>
            </a:r>
            <a:r>
              <a:rPr lang="en-US" sz="1400" dirty="0" smtClean="0"/>
              <a:t>ESS, </a:t>
            </a:r>
            <a:r>
              <a:rPr lang="en-US" sz="1400" dirty="0" smtClean="0">
                <a:hlinkClick r:id="rId4"/>
              </a:rPr>
              <a:t>https</a:t>
            </a:r>
            <a:r>
              <a:rPr lang="en-US" sz="1400" dirty="0">
                <a:hlinkClick r:id="rId4"/>
              </a:rPr>
              <a:t>://indico.esss.lu.se/indico/event/315/session/9/contribution/32/material/2/1.</a:t>
            </a:r>
            <a:r>
              <a:rPr lang="en-US" sz="1400" dirty="0" smtClean="0">
                <a:hlinkClick r:id="rId4"/>
              </a:rPr>
              <a:t>pptx</a:t>
            </a:r>
            <a:r>
              <a:rPr lang="en-US" sz="1400" dirty="0" smtClean="0"/>
              <a:t>  (?? 10us?)</a:t>
            </a:r>
            <a:endParaRPr lang="en-US" sz="1400" dirty="0"/>
          </a:p>
          <a:p>
            <a:pPr marL="365125" indent="-365125">
              <a:buNone/>
            </a:pPr>
            <a:r>
              <a:rPr lang="en-US" sz="1400" dirty="0" smtClean="0"/>
              <a:t>[11] </a:t>
            </a:r>
            <a:r>
              <a:rPr lang="en-US" sz="1400" dirty="0"/>
              <a:t>L. </a:t>
            </a:r>
            <a:r>
              <a:rPr lang="en-US" sz="1400" dirty="0" err="1"/>
              <a:t>Tchelidze</a:t>
            </a:r>
            <a:r>
              <a:rPr lang="en-US" sz="1400" dirty="0"/>
              <a:t>, “</a:t>
            </a:r>
            <a:r>
              <a:rPr lang="en-US" sz="1400" i="1" dirty="0"/>
              <a:t>How Long the ESS Beam Pulse Would Start Melting Steel/Copper Accelerating Components?”</a:t>
            </a:r>
            <a:r>
              <a:rPr lang="en-US" sz="1400" dirty="0"/>
              <a:t> ESS/AD/0031, </a:t>
            </a:r>
            <a:r>
              <a:rPr lang="en-US" sz="1400" dirty="0">
                <a:hlinkClick r:id="rId5"/>
              </a:rPr>
              <a:t>http://docdb01.esss.lu.se/DocDB/0001/000168/001/</a:t>
            </a:r>
            <a:r>
              <a:rPr lang="en-US" sz="1400" dirty="0" smtClean="0">
                <a:hlinkClick r:id="rId5"/>
              </a:rPr>
              <a:t>Time_Response_Requirements_BLM.pdf</a:t>
            </a:r>
            <a:endParaRPr lang="en-US" sz="1400" dirty="0" smtClean="0"/>
          </a:p>
          <a:p>
            <a:pPr marL="355600" indent="-355600">
              <a:buNone/>
            </a:pPr>
            <a:r>
              <a:rPr lang="en-US" sz="1400" dirty="0" smtClean="0"/>
              <a:t>[12]  W</a:t>
            </a:r>
            <a:r>
              <a:rPr lang="en-US" sz="1400" dirty="0"/>
              <a:t>.~</a:t>
            </a:r>
            <a:r>
              <a:rPr lang="en-US" sz="1400" dirty="0" err="1"/>
              <a:t>Blokland</a:t>
            </a:r>
            <a:r>
              <a:rPr lang="en-US" sz="1400" dirty="0"/>
              <a:t> et al, </a:t>
            </a:r>
            <a:r>
              <a:rPr lang="en-US" sz="1400" dirty="0" smtClean="0"/>
              <a:t>“ </a:t>
            </a:r>
            <a:r>
              <a:rPr lang="en-US" sz="1400" i="1" dirty="0"/>
              <a:t>A new differential and errant beam current monitor for the SNS </a:t>
            </a:r>
            <a:r>
              <a:rPr lang="en-US" sz="1400" i="1" dirty="0" smtClean="0"/>
              <a:t>accelerator</a:t>
            </a:r>
            <a:r>
              <a:rPr lang="en-US" sz="1400" dirty="0" smtClean="0"/>
              <a:t>”, IBIC2013 </a:t>
            </a:r>
            <a:r>
              <a:rPr lang="en-US" sz="1400" dirty="0"/>
              <a:t>(THAL2), Oxford, UK</a:t>
            </a:r>
            <a:r>
              <a:rPr lang="en-US" sz="1400" dirty="0" smtClean="0"/>
              <a:t>.</a:t>
            </a:r>
          </a:p>
          <a:p>
            <a:pPr marL="355600" indent="-355600">
              <a:buNone/>
            </a:pPr>
            <a:r>
              <a:rPr lang="en-US" sz="1400" dirty="0" smtClean="0"/>
              <a:t>[13] L. </a:t>
            </a:r>
            <a:r>
              <a:rPr lang="en-US" sz="1400" dirty="0" err="1" smtClean="0"/>
              <a:t>Tchelidze</a:t>
            </a:r>
            <a:r>
              <a:rPr lang="en-US" sz="1400" dirty="0" smtClean="0"/>
              <a:t> et al., </a:t>
            </a:r>
            <a:r>
              <a:rPr lang="en-US" sz="1400" dirty="0" smtClean="0"/>
              <a:t>“Beam Loss Monitoring at the European Spallation Source”, IBIC2013 (WEPC45), Oxford, UK</a:t>
            </a:r>
            <a:endParaRPr lang="en-US" sz="1400" dirty="0"/>
          </a:p>
          <a:p>
            <a:pPr marL="365125" indent="-365125">
              <a:buNone/>
            </a:pPr>
            <a:endParaRPr lang="en-US" sz="1400" dirty="0" smtClean="0"/>
          </a:p>
          <a:p>
            <a:pPr marL="365125" indent="-365125">
              <a:buNone/>
            </a:pPr>
            <a:endParaRPr lang="en-US" sz="1400" dirty="0" smtClean="0"/>
          </a:p>
          <a:p>
            <a:pPr marL="365125" indent="-365125">
              <a:buNone/>
            </a:pPr>
            <a:endParaRPr lang="en-US" sz="1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55805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smtClean="0"/>
              <a:t>Back up material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10150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0"/>
          <p:cNvSpPr txBox="1">
            <a:spLocks/>
          </p:cNvSpPr>
          <p:nvPr/>
        </p:nvSpPr>
        <p:spPr>
          <a:xfrm>
            <a:off x="179512" y="1600200"/>
            <a:ext cx="8229600" cy="4853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Photon background due to the RF cavities mainly </a:t>
            </a:r>
          </a:p>
          <a:p>
            <a:pPr marL="357188" indent="0">
              <a:buNone/>
            </a:pPr>
            <a:r>
              <a:rPr lang="en-US" sz="1800" dirty="0" smtClean="0"/>
              <a:t>due to field emission from electrons from cavity</a:t>
            </a:r>
          </a:p>
          <a:p>
            <a:pPr marL="357188" indent="0">
              <a:buNone/>
            </a:pPr>
            <a:r>
              <a:rPr lang="en-US" sz="1800" dirty="0" smtClean="0"/>
              <a:t>walls, resulting in bremsstrahlung photons </a:t>
            </a:r>
          </a:p>
          <a:p>
            <a:pPr marL="357188" indent="0">
              <a:buNone/>
            </a:pPr>
            <a:r>
              <a:rPr lang="en-US" sz="1800" dirty="0" smtClean="0"/>
              <a:t>created in the field of nuclei of cavity/beam pipe </a:t>
            </a:r>
          </a:p>
          <a:p>
            <a:pPr marL="357188" indent="0">
              <a:buNone/>
            </a:pPr>
            <a:r>
              <a:rPr lang="en-US" sz="1800" dirty="0"/>
              <a:t>m</a:t>
            </a:r>
            <a:r>
              <a:rPr lang="en-US" sz="1800" dirty="0" smtClean="0"/>
              <a:t>aterials [</a:t>
            </a:r>
            <a:r>
              <a:rPr lang="en-US" sz="1800" dirty="0"/>
              <a:t>7</a:t>
            </a:r>
            <a:r>
              <a:rPr lang="en-US" sz="1800" dirty="0" smtClean="0"/>
              <a:t>].</a:t>
            </a:r>
          </a:p>
          <a:p>
            <a:endParaRPr lang="en-US" sz="1800" dirty="0"/>
          </a:p>
          <a:p>
            <a:r>
              <a:rPr lang="en-US" sz="1800" dirty="0" smtClean="0"/>
              <a:t>Energy spectra estimations show that photons up to few tens of MeV can be expected [5]:</a:t>
            </a:r>
          </a:p>
          <a:p>
            <a:pPr lvl="1"/>
            <a:r>
              <a:rPr lang="en-US" sz="1400" dirty="0"/>
              <a:t>A MC code (FLUKA) was used for these </a:t>
            </a:r>
            <a:r>
              <a:rPr lang="en-US" sz="1400" dirty="0" smtClean="0"/>
              <a:t>estimations </a:t>
            </a:r>
            <a:endParaRPr lang="en-US" sz="1400" dirty="0"/>
          </a:p>
          <a:p>
            <a:pPr marL="720725" lvl="1" indent="0">
              <a:buNone/>
            </a:pPr>
            <a:r>
              <a:rPr lang="en-US" sz="1400" dirty="0"/>
              <a:t>where a pencil electron beam is impacting a 4mm</a:t>
            </a:r>
          </a:p>
          <a:p>
            <a:pPr marL="720725" lvl="1" indent="0">
              <a:buNone/>
            </a:pPr>
            <a:r>
              <a:rPr lang="en-US" sz="1400" dirty="0"/>
              <a:t>niobium foil</a:t>
            </a:r>
            <a:r>
              <a:rPr lang="en-US" sz="1400" dirty="0" smtClean="0"/>
              <a:t>.</a:t>
            </a:r>
          </a:p>
          <a:p>
            <a:pPr lvl="1"/>
            <a:r>
              <a:rPr lang="en-US" sz="1400" dirty="0" smtClean="0"/>
              <a:t>Purple curves on the plot on the left show expected energy </a:t>
            </a:r>
          </a:p>
          <a:p>
            <a:pPr marL="714375" lvl="1" indent="0">
              <a:buNone/>
            </a:pPr>
            <a:r>
              <a:rPr lang="en-US" sz="1400" dirty="0" smtClean="0"/>
              <a:t>spectra for the photons produced at the exit of the foil:</a:t>
            </a:r>
          </a:p>
          <a:p>
            <a:pPr lvl="2"/>
            <a:r>
              <a:rPr lang="en-US" sz="1000" dirty="0" smtClean="0"/>
              <a:t>Solid line – for the monochromatic beam of electrons with energy of 25MeV</a:t>
            </a:r>
          </a:p>
          <a:p>
            <a:pPr lvl="2"/>
            <a:r>
              <a:rPr lang="en-US" sz="1000" dirty="0" smtClean="0"/>
              <a:t>Dotted line – for the beam of electrons with uniform energy distribution </a:t>
            </a:r>
          </a:p>
          <a:p>
            <a:pPr marL="1166813" lvl="2" indent="0">
              <a:buNone/>
            </a:pPr>
            <a:r>
              <a:rPr lang="en-US" sz="1000" dirty="0" smtClean="0"/>
              <a:t>from 0 to 25MeV.</a:t>
            </a:r>
          </a:p>
          <a:p>
            <a:pPr lvl="2"/>
            <a:r>
              <a:rPr lang="en-US" sz="1000" dirty="0" smtClean="0"/>
              <a:t>Spectra are </a:t>
            </a:r>
            <a:r>
              <a:rPr lang="en-US" sz="1000" dirty="0" err="1" smtClean="0"/>
              <a:t>normalised</a:t>
            </a:r>
            <a:r>
              <a:rPr lang="en-US" sz="1000" dirty="0" smtClean="0"/>
              <a:t> per number of primaries.</a:t>
            </a:r>
          </a:p>
          <a:p>
            <a:pPr lvl="1"/>
            <a:r>
              <a:rPr lang="en-US" sz="1400" dirty="0" smtClean="0"/>
              <a:t>Note: maximum acc. Gradient expected at ESS ~25MeV/m, cavity size ~1m.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photons due to RF cavities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24</a:t>
            </a:fld>
            <a:endParaRPr lang="sv-SE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/>
          <a:srcRect t="-7442" b="-7442"/>
          <a:stretch>
            <a:fillRect/>
          </a:stretch>
        </p:blipFill>
        <p:spPr>
          <a:xfrm>
            <a:off x="5442385" y="3933056"/>
            <a:ext cx="3666120" cy="2016224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589" y="1484785"/>
            <a:ext cx="3920923" cy="1728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28384" y="1844824"/>
            <a:ext cx="376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8748464" y="2311200"/>
            <a:ext cx="216024" cy="360040"/>
          </a:xfrm>
          <a:prstGeom prst="line">
            <a:avLst/>
          </a:prstGeom>
          <a:ln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748000" y="2311200"/>
            <a:ext cx="288032" cy="288032"/>
          </a:xfrm>
          <a:prstGeom prst="line">
            <a:avLst/>
          </a:prstGeom>
          <a:ln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748000" y="2311200"/>
            <a:ext cx="72008" cy="432048"/>
          </a:xfrm>
          <a:prstGeom prst="line">
            <a:avLst/>
          </a:prstGeom>
          <a:ln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748464" y="2060848"/>
            <a:ext cx="287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1"/>
                </a:solidFill>
              </a:rPr>
              <a:t>γ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468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BLM detector count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38450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NC </a:t>
            </a:r>
            <a:r>
              <a:rPr lang="en-US" sz="2400" dirty="0" err="1" smtClean="0"/>
              <a:t>linac</a:t>
            </a:r>
            <a:r>
              <a:rPr lang="en-US" sz="2400" dirty="0" smtClean="0"/>
              <a:t> - </a:t>
            </a:r>
            <a:r>
              <a:rPr lang="en-US" sz="2400" dirty="0" err="1" smtClean="0"/>
              <a:t>nBLMs</a:t>
            </a:r>
            <a:endParaRPr lang="en-US" sz="2400" dirty="0" smtClean="0"/>
          </a:p>
          <a:p>
            <a:r>
              <a:rPr lang="en-US" sz="1800" dirty="0" smtClean="0"/>
              <a:t>~1-2 devices per m</a:t>
            </a:r>
          </a:p>
          <a:p>
            <a:r>
              <a:rPr lang="en-US" sz="1800" dirty="0" smtClean="0"/>
              <a:t>MEBT: 1 per collimator or chopper dump (??)</a:t>
            </a:r>
          </a:p>
          <a:p>
            <a:r>
              <a:rPr lang="en-US" sz="1800" dirty="0" smtClean="0"/>
              <a:t>DTL: at least 1/tank, 1 between the tanks, 1 at start or end of the DTL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2400" dirty="0" smtClean="0"/>
              <a:t>SC </a:t>
            </a:r>
            <a:r>
              <a:rPr lang="en-US" sz="2400" dirty="0" err="1" smtClean="0"/>
              <a:t>linac</a:t>
            </a:r>
            <a:r>
              <a:rPr lang="en-US" sz="2400" dirty="0"/>
              <a:t> </a:t>
            </a:r>
            <a:r>
              <a:rPr lang="en-US" sz="2400" dirty="0" smtClean="0"/>
              <a:t>- ICBLMs</a:t>
            </a:r>
            <a:endParaRPr lang="en-US" sz="2400" dirty="0"/>
          </a:p>
          <a:p>
            <a:r>
              <a:rPr lang="en-US" sz="1800" dirty="0" smtClean="0"/>
              <a:t>3</a:t>
            </a:r>
            <a:r>
              <a:rPr lang="en-US" sz="1800" dirty="0"/>
              <a:t>-4 </a:t>
            </a:r>
            <a:r>
              <a:rPr lang="en-US" sz="1800" dirty="0" smtClean="0"/>
              <a:t>devices per </a:t>
            </a:r>
            <a:r>
              <a:rPr lang="en-US" sz="1800" dirty="0"/>
              <a:t>doublet lattice </a:t>
            </a:r>
            <a:r>
              <a:rPr lang="en-US" sz="1800" dirty="0" smtClean="0"/>
              <a:t>cell: 4 </a:t>
            </a:r>
            <a:r>
              <a:rPr lang="en-US" sz="1800" dirty="0"/>
              <a:t>where there is </a:t>
            </a:r>
            <a:r>
              <a:rPr lang="en-US" sz="1800" dirty="0" smtClean="0"/>
              <a:t>a </a:t>
            </a:r>
            <a:r>
              <a:rPr lang="en-US" sz="1800" dirty="0" err="1" smtClean="0"/>
              <a:t>cryomodule</a:t>
            </a:r>
            <a:r>
              <a:rPr lang="en-US" sz="1800" dirty="0" smtClean="0"/>
              <a:t> </a:t>
            </a:r>
            <a:r>
              <a:rPr lang="en-US" sz="1800" dirty="0"/>
              <a:t>and </a:t>
            </a:r>
            <a:r>
              <a:rPr lang="en-US" sz="1800" dirty="0" smtClean="0"/>
              <a:t>3 in </a:t>
            </a:r>
            <a:r>
              <a:rPr lang="en-US" sz="1800" dirty="0"/>
              <a:t>the transport section</a:t>
            </a:r>
            <a:r>
              <a:rPr lang="en-US" sz="1800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25</a:t>
            </a:fld>
            <a:endParaRPr lang="sv-S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5565687"/>
            <a:ext cx="7775848" cy="124768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1497104"/>
            <a:ext cx="3674203" cy="409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473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/>
              <a:t>Response time requested by machine protection [</a:t>
            </a:r>
            <a:r>
              <a:rPr lang="en-US" sz="2200" dirty="0" smtClean="0"/>
              <a:t>10] ??:</a:t>
            </a:r>
            <a:endParaRPr lang="en-US" sz="2200" dirty="0"/>
          </a:p>
          <a:p>
            <a:pPr lvl="1"/>
            <a:r>
              <a:rPr lang="en-US" sz="1800" dirty="0"/>
              <a:t>In </a:t>
            </a:r>
            <a:r>
              <a:rPr lang="en-US" sz="1800" dirty="0" smtClean="0"/>
              <a:t>NC </a:t>
            </a:r>
            <a:r>
              <a:rPr lang="en-US" sz="1800" dirty="0" err="1" smtClean="0"/>
              <a:t>linac</a:t>
            </a:r>
            <a:r>
              <a:rPr lang="en-US" sz="1800" dirty="0" smtClean="0"/>
              <a:t> (MEBT-DTL): ~5 </a:t>
            </a:r>
            <a:r>
              <a:rPr lang="en-US" sz="1800" dirty="0" err="1"/>
              <a:t>μs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In </a:t>
            </a:r>
            <a:r>
              <a:rPr lang="en-US" sz="1800" dirty="0" smtClean="0"/>
              <a:t>SC </a:t>
            </a:r>
            <a:r>
              <a:rPr lang="en-US" sz="1800" dirty="0" err="1" smtClean="0"/>
              <a:t>linac</a:t>
            </a:r>
            <a:r>
              <a:rPr lang="en-US" sz="1800" dirty="0"/>
              <a:t>: </a:t>
            </a:r>
            <a:r>
              <a:rPr lang="en-US" sz="1800" dirty="0" smtClean="0"/>
              <a:t>~10 </a:t>
            </a:r>
            <a:r>
              <a:rPr lang="en-US" sz="1800" dirty="0" err="1"/>
              <a:t>μs</a:t>
            </a:r>
            <a:r>
              <a:rPr lang="en-US" sz="1800" dirty="0"/>
              <a:t>.</a:t>
            </a:r>
          </a:p>
          <a:p>
            <a:pPr lvl="1"/>
            <a:r>
              <a:rPr lang="en-US" sz="1800" dirty="0"/>
              <a:t>Numbers based on a simplified melting time </a:t>
            </a:r>
            <a:r>
              <a:rPr lang="en-US" sz="1800" dirty="0" smtClean="0"/>
              <a:t>calculations, where a block of material (copper or stainless steel) is hit by a beam of protons with a uniform profile under perpendicular incidence angle, no cooling considered [11].</a:t>
            </a:r>
          </a:p>
          <a:p>
            <a:r>
              <a:rPr lang="en-US" sz="2200" dirty="0" smtClean="0"/>
              <a:t>Numbers recently rechecked with update parameters and Gaussian beam profile</a:t>
            </a:r>
            <a:endParaRPr lang="en-US" sz="1800" dirty="0" smtClean="0"/>
          </a:p>
          <a:p>
            <a:pPr lvl="1"/>
            <a:r>
              <a:rPr lang="en-US" sz="1800" dirty="0" smtClean="0"/>
              <a:t>SRIM calculations used to extract the highest </a:t>
            </a:r>
            <a:r>
              <a:rPr lang="en-US" sz="1800" dirty="0" err="1" smtClean="0"/>
              <a:t>dE</a:t>
            </a:r>
            <a:r>
              <a:rPr lang="en-US" sz="1800" dirty="0" smtClean="0"/>
              <a:t>/dx (at the Bragg peak), where highest temperature is reached. This serves as an input to calculated the time needed to reach the melting temperature under constant irradiation.</a:t>
            </a:r>
          </a:p>
          <a:p>
            <a:pPr lvl="1"/>
            <a:r>
              <a:rPr lang="en-US" sz="1800" dirty="0" smtClean="0"/>
              <a:t>For the NC </a:t>
            </a:r>
            <a:r>
              <a:rPr lang="en-US" sz="1800" dirty="0" err="1" smtClean="0"/>
              <a:t>linac</a:t>
            </a:r>
            <a:r>
              <a:rPr lang="en-US" sz="1800" dirty="0" smtClean="0"/>
              <a:t> recheck with a MC calculation for the worst case (most focused 3.6MeV beam under perpendicular incidence) – melting time values agree (3-4μs)</a:t>
            </a:r>
          </a:p>
          <a:p>
            <a:pPr lvl="1"/>
            <a:r>
              <a:rPr lang="en-US" sz="1800" b="1" dirty="0"/>
              <a:t>NC </a:t>
            </a:r>
            <a:r>
              <a:rPr lang="en-US" sz="1800" b="1" dirty="0" err="1"/>
              <a:t>linac</a:t>
            </a:r>
            <a:r>
              <a:rPr lang="en-US" sz="1800" b="1" dirty="0"/>
              <a:t>:  </a:t>
            </a:r>
            <a:r>
              <a:rPr lang="en-US" sz="1800" dirty="0"/>
              <a:t>the calculations imply that we should be even faster than </a:t>
            </a:r>
            <a:r>
              <a:rPr lang="en-US" sz="1800" dirty="0" smtClean="0"/>
              <a:t>5μs</a:t>
            </a:r>
          </a:p>
          <a:p>
            <a:pPr lvl="1"/>
            <a:r>
              <a:rPr lang="en-US" sz="1800" b="1" dirty="0"/>
              <a:t>SC </a:t>
            </a:r>
            <a:r>
              <a:rPr lang="en-US" sz="1800" b="1" dirty="0" err="1"/>
              <a:t>linac</a:t>
            </a:r>
            <a:r>
              <a:rPr lang="en-US" sz="1800" dirty="0"/>
              <a:t>: the 10μs requirement for response time fits well with these calculations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  <a:p>
            <a:pPr marL="457200" lvl="1" indent="0">
              <a:buNone/>
            </a:pPr>
            <a:endParaRPr lang="en-US" sz="1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26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7915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ESS – neutron source based on a proton </a:t>
            </a:r>
            <a:r>
              <a:rPr lang="en-US" dirty="0" err="1" smtClean="0"/>
              <a:t>linac</a:t>
            </a:r>
            <a:endParaRPr lang="en-US" dirty="0" smtClean="0"/>
          </a:p>
          <a:p>
            <a:pPr lvl="1"/>
            <a:r>
              <a:rPr lang="en-US" dirty="0" smtClean="0"/>
              <a:t>Nominal average beam power = 5MW</a:t>
            </a:r>
          </a:p>
          <a:p>
            <a:pPr lvl="1"/>
            <a:r>
              <a:rPr lang="en-US" dirty="0" smtClean="0"/>
              <a:t>Proton energy at the target = 2GeV</a:t>
            </a:r>
          </a:p>
          <a:p>
            <a:pPr lvl="1"/>
            <a:r>
              <a:rPr lang="en-US" dirty="0" smtClean="0"/>
              <a:t>Beam current = 62.5mA (1.1109 p/bunch)</a:t>
            </a:r>
          </a:p>
          <a:p>
            <a:pPr lvl="1"/>
            <a:r>
              <a:rPr lang="en-US" dirty="0" smtClean="0"/>
              <a:t>Beam pulse = 2.86ms</a:t>
            </a:r>
          </a:p>
          <a:p>
            <a:pPr lvl="1"/>
            <a:r>
              <a:rPr lang="en-US" dirty="0" smtClean="0"/>
              <a:t>Repetition rate = 14Hz</a:t>
            </a:r>
          </a:p>
          <a:p>
            <a:r>
              <a:rPr lang="en-US" dirty="0" smtClean="0"/>
              <a:t>Normal conduction </a:t>
            </a:r>
            <a:r>
              <a:rPr lang="en-US" dirty="0" err="1" smtClean="0"/>
              <a:t>linac</a:t>
            </a:r>
            <a:r>
              <a:rPr lang="en-US" dirty="0" smtClean="0"/>
              <a:t> (NCL): </a:t>
            </a:r>
          </a:p>
          <a:p>
            <a:pPr marL="349250" lvl="1" indent="0">
              <a:buNone/>
            </a:pPr>
            <a:r>
              <a:rPr lang="en-US" dirty="0" smtClean="0"/>
              <a:t>LEBT, RFQ, MEBT, DTL (5 tanks)</a:t>
            </a:r>
          </a:p>
          <a:p>
            <a:pPr marL="292100"/>
            <a:r>
              <a:rPr lang="en-US" dirty="0" smtClean="0"/>
              <a:t>Superconducting </a:t>
            </a:r>
            <a:r>
              <a:rPr lang="en-US" dirty="0" err="1" smtClean="0"/>
              <a:t>linac</a:t>
            </a:r>
            <a:r>
              <a:rPr lang="en-US" dirty="0" smtClean="0"/>
              <a:t> (SCL):</a:t>
            </a:r>
          </a:p>
          <a:p>
            <a:pPr marL="355600" lvl="1" indent="0">
              <a:buNone/>
            </a:pPr>
            <a:r>
              <a:rPr lang="en-US" dirty="0" smtClean="0"/>
              <a:t>Spoke, Elliptical, Contingency and contingency sections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3</a:t>
            </a:fld>
            <a:endParaRPr lang="sv-S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5229200"/>
            <a:ext cx="8748464" cy="109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625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 BLM: detector </a:t>
            </a:r>
            <a:r>
              <a:rPr lang="en-US" dirty="0" smtClean="0"/>
              <a:t>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377301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Plan to use 3 types of detectors</a:t>
            </a:r>
          </a:p>
          <a:p>
            <a:pPr marL="0" indent="0">
              <a:buNone/>
            </a:pPr>
            <a:endParaRPr lang="en-US" sz="900" b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200" b="1" dirty="0" smtClean="0"/>
              <a:t>ESS SCL– ICBLM (</a:t>
            </a:r>
            <a:r>
              <a:rPr lang="en-US" sz="2200" b="1" dirty="0" err="1" smtClean="0"/>
              <a:t>Ionisation</a:t>
            </a:r>
            <a:r>
              <a:rPr lang="en-US" sz="2200" b="1" dirty="0" smtClean="0"/>
              <a:t> Chamber based BLM)</a:t>
            </a:r>
          </a:p>
          <a:p>
            <a:r>
              <a:rPr lang="en-US" sz="2000" dirty="0" smtClean="0"/>
              <a:t>Showers of secondary </a:t>
            </a:r>
            <a:r>
              <a:rPr lang="en-US" sz="2000" dirty="0"/>
              <a:t>particles (charged and neutral) </a:t>
            </a:r>
            <a:r>
              <a:rPr lang="en-US" sz="2000" dirty="0" smtClean="0"/>
              <a:t>are expected in the SC </a:t>
            </a:r>
            <a:r>
              <a:rPr lang="en-US" sz="2000" dirty="0" err="1" smtClean="0"/>
              <a:t>linac</a:t>
            </a:r>
            <a:r>
              <a:rPr lang="en-US" sz="2000" dirty="0" smtClean="0"/>
              <a:t>.</a:t>
            </a:r>
          </a:p>
          <a:p>
            <a:r>
              <a:rPr lang="en-US" sz="2000" dirty="0"/>
              <a:t>P</a:t>
            </a:r>
            <a:r>
              <a:rPr lang="en-US" sz="2000" dirty="0" smtClean="0"/>
              <a:t>arallel plate gas </a:t>
            </a:r>
            <a:r>
              <a:rPr lang="en-US" sz="2000" dirty="0" err="1" smtClean="0"/>
              <a:t>Ionisation</a:t>
            </a:r>
            <a:r>
              <a:rPr lang="en-US" sz="2000" dirty="0" smtClean="0"/>
              <a:t> Chambers (ICs) developed for the LHC BLM system will be used – chosen due to their fast response.</a:t>
            </a:r>
          </a:p>
          <a:p>
            <a:r>
              <a:rPr lang="en-US" sz="2000" dirty="0" smtClean="0"/>
              <a:t>ICs ordered in Summer 2014 (production line setup in Russia, to replenish spares for LHC and make prod. </a:t>
            </a:r>
            <a:r>
              <a:rPr lang="en-US" sz="2000" dirty="0"/>
              <a:t>s</a:t>
            </a:r>
            <a:r>
              <a:rPr lang="en-US" sz="2000" dirty="0" smtClean="0"/>
              <a:t>eries for ESS and FAIR).</a:t>
            </a:r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4</a:t>
            </a:fld>
            <a:endParaRPr lang="sv-SE"/>
          </a:p>
        </p:txBody>
      </p:sp>
      <p:pic>
        <p:nvPicPr>
          <p:cNvPr id="6" name="Picture 5" descr="Screen Shot 2015-11-24 at 2.05.1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65321" y="3764235"/>
            <a:ext cx="1455420" cy="435483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7624" y="6237312"/>
            <a:ext cx="3420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Inner structure of the LCH BLM [3]</a:t>
            </a: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3004" y="1916832"/>
            <a:ext cx="3195899" cy="48965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00771" y="1556792"/>
            <a:ext cx="1879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Data from [2], [3]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75391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ESS BLM: detector technologies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219256" cy="4997152"/>
          </a:xfrm>
        </p:spPr>
        <p:txBody>
          <a:bodyPr>
            <a:normAutofit fontScale="77500" lnSpcReduction="20000"/>
          </a:bodyPr>
          <a:lstStyle/>
          <a:p>
            <a:pPr marL="355600" indent="-355600">
              <a:buFont typeface="+mj-lt"/>
              <a:buAutoNum type="arabicPeriod"/>
            </a:pPr>
            <a:r>
              <a:rPr lang="en-US" sz="2600" b="1" dirty="0" smtClean="0"/>
              <a:t>ESS SCL - ICBLM (</a:t>
            </a:r>
            <a:r>
              <a:rPr lang="en-US" sz="2600" b="1" dirty="0" err="1" smtClean="0"/>
              <a:t>contd</a:t>
            </a:r>
            <a:r>
              <a:rPr lang="en-US" sz="2600" b="1" dirty="0" smtClean="0"/>
              <a:t>)</a:t>
            </a:r>
          </a:p>
          <a:p>
            <a:r>
              <a:rPr lang="en-US" sz="2100" dirty="0"/>
              <a:t>Background due to RF cavities </a:t>
            </a:r>
            <a:r>
              <a:rPr lang="en-US" sz="2100" dirty="0" smtClean="0"/>
              <a:t>must be taken into account when </a:t>
            </a:r>
            <a:r>
              <a:rPr lang="en-US" sz="2100" dirty="0"/>
              <a:t>using ICs</a:t>
            </a:r>
          </a:p>
          <a:p>
            <a:pPr lvl="1"/>
            <a:r>
              <a:rPr lang="en-US" sz="2100" dirty="0" err="1" smtClean="0"/>
              <a:t>Bckg</a:t>
            </a:r>
            <a:r>
              <a:rPr lang="en-US" sz="2100" dirty="0" smtClean="0"/>
              <a:t>. </a:t>
            </a:r>
            <a:r>
              <a:rPr lang="en-US" sz="2100" dirty="0"/>
              <a:t>m</a:t>
            </a:r>
            <a:r>
              <a:rPr lang="en-US" sz="2100" dirty="0" smtClean="0"/>
              <a:t>ainly </a:t>
            </a:r>
            <a:r>
              <a:rPr lang="en-US" sz="2100" dirty="0"/>
              <a:t>due to el. field emission from cavity walls, resulting in bremsstrahlung photons created on cavities/beam pipe materials.</a:t>
            </a:r>
          </a:p>
          <a:p>
            <a:pPr lvl="1"/>
            <a:r>
              <a:rPr lang="en-US" sz="2100" dirty="0"/>
              <a:t>Levels are difficult to predict numerically – they depend on the quality of cavities.</a:t>
            </a:r>
          </a:p>
          <a:p>
            <a:pPr lvl="1"/>
            <a:r>
              <a:rPr lang="en-US" sz="2100" dirty="0"/>
              <a:t>Energy spectra estimations: up to tens </a:t>
            </a:r>
          </a:p>
          <a:p>
            <a:pPr marL="720725" lvl="1" indent="0">
              <a:buNone/>
            </a:pPr>
            <a:r>
              <a:rPr lang="en-US" sz="2100" dirty="0"/>
              <a:t>of MeV can be expected [4].</a:t>
            </a:r>
          </a:p>
          <a:p>
            <a:pPr marL="725488" lvl="1" indent="-282575"/>
            <a:r>
              <a:rPr lang="en-US" sz="2100" dirty="0"/>
              <a:t>Plan to asses this experimentally as well</a:t>
            </a:r>
          </a:p>
          <a:p>
            <a:pPr marL="720725" lvl="1" indent="0">
              <a:buNone/>
            </a:pPr>
            <a:endParaRPr lang="en-US" sz="2100" dirty="0"/>
          </a:p>
          <a:p>
            <a:r>
              <a:rPr lang="en-US" sz="2100" dirty="0"/>
              <a:t>Sensitivity of LHC ICs to photons: </a:t>
            </a:r>
          </a:p>
          <a:p>
            <a:pPr marL="355600" lvl="1" indent="0">
              <a:buNone/>
            </a:pPr>
            <a:r>
              <a:rPr lang="en-US" sz="2100" dirty="0"/>
              <a:t>“cut off” at transversal photon and electron</a:t>
            </a:r>
          </a:p>
          <a:p>
            <a:pPr marL="355600" lvl="1" indent="0">
              <a:buNone/>
            </a:pPr>
            <a:r>
              <a:rPr lang="en-US" sz="2100" dirty="0"/>
              <a:t>Incidence &lt;~2MeV (~30MeV for p and n) [5</a:t>
            </a:r>
            <a:r>
              <a:rPr lang="en-US" sz="2100" dirty="0" smtClean="0"/>
              <a:t>]</a:t>
            </a:r>
          </a:p>
          <a:p>
            <a:pPr marL="355600" indent="-271463"/>
            <a:r>
              <a:rPr lang="en-US" sz="2100" dirty="0" smtClean="0"/>
              <a:t>Background sampling and subtraction in the</a:t>
            </a:r>
          </a:p>
          <a:p>
            <a:pPr marL="355600" indent="0">
              <a:buNone/>
            </a:pPr>
            <a:r>
              <a:rPr lang="en-US" sz="2100" dirty="0"/>
              <a:t>s</a:t>
            </a:r>
            <a:r>
              <a:rPr lang="en-US" sz="2100" dirty="0" smtClean="0"/>
              <a:t>ignal processing needed</a:t>
            </a:r>
          </a:p>
          <a:p>
            <a:pPr marL="457200" indent="-457200">
              <a:buFont typeface="+mj-lt"/>
              <a:buAutoNum type="arabicPeriod" startAt="2"/>
            </a:pPr>
            <a:endParaRPr lang="en-US" sz="2100" dirty="0"/>
          </a:p>
          <a:p>
            <a:pPr marL="355600" indent="-355600">
              <a:buFont typeface="+mj-lt"/>
              <a:buAutoNum type="arabicPeriod" startAt="2"/>
            </a:pPr>
            <a:r>
              <a:rPr lang="en-US" sz="2600" b="1" dirty="0" smtClean="0"/>
              <a:t>ESS SCL - 2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detector type: - </a:t>
            </a:r>
            <a:r>
              <a:rPr lang="en-US" sz="2600" b="1" dirty="0" err="1" smtClean="0"/>
              <a:t>cBLM</a:t>
            </a:r>
            <a:r>
              <a:rPr lang="en-US" sz="2600" b="1" dirty="0" smtClean="0"/>
              <a:t>? </a:t>
            </a:r>
          </a:p>
          <a:p>
            <a:pPr marL="271463" indent="0">
              <a:buNone/>
            </a:pPr>
            <a:r>
              <a:rPr lang="en-US" sz="2600" b="1" dirty="0" smtClean="0"/>
              <a:t>(Cherenkov based BLM)</a:t>
            </a:r>
            <a:endParaRPr lang="en-US" sz="1800" dirty="0" smtClean="0"/>
          </a:p>
          <a:p>
            <a:pPr marL="363538" indent="-363538"/>
            <a:r>
              <a:rPr lang="en-US" sz="2200" dirty="0" smtClean="0"/>
              <a:t>Currently considering to design Cherenkov radiation sensitive detectors </a:t>
            </a:r>
          </a:p>
          <a:p>
            <a:pPr marL="763588" lvl="1" indent="-363538"/>
            <a:r>
              <a:rPr lang="en-US" sz="1800" dirty="0" smtClean="0"/>
              <a:t>to be used as an addition to the ICs as the primary BLM detectors in the SC parts</a:t>
            </a:r>
          </a:p>
          <a:p>
            <a:pPr marL="763588" lvl="1" indent="-363538"/>
            <a:r>
              <a:rPr lang="en-US" sz="1800" dirty="0" smtClean="0"/>
              <a:t>Cherenkov radiation based detector: to </a:t>
            </a:r>
            <a:r>
              <a:rPr lang="en-US" sz="1800" dirty="0" err="1" smtClean="0"/>
              <a:t>minimise</a:t>
            </a:r>
            <a:r>
              <a:rPr lang="en-US" sz="1800" dirty="0" smtClean="0"/>
              <a:t> the sensitivity to the RF cavity background</a:t>
            </a:r>
          </a:p>
          <a:p>
            <a:pPr marL="400050" lvl="1" indent="0">
              <a:buNone/>
            </a:pPr>
            <a:endParaRPr lang="en-US" sz="1800" dirty="0" smtClean="0"/>
          </a:p>
          <a:p>
            <a:pPr marL="763588" lvl="1" indent="-363538"/>
            <a:endParaRPr lang="en-US" sz="1800" dirty="0" smtClean="0"/>
          </a:p>
          <a:p>
            <a:pPr lvl="1"/>
            <a:endParaRPr lang="en-US" sz="1800" dirty="0" smtClean="0"/>
          </a:p>
          <a:p>
            <a:pPr marL="325438" indent="0">
              <a:buNone/>
            </a:pPr>
            <a:endParaRPr lang="en-US" sz="2200" dirty="0" smtClean="0"/>
          </a:p>
          <a:p>
            <a:pPr marL="725488" lvl="1" indent="0">
              <a:buNone/>
            </a:pPr>
            <a:endParaRPr lang="en-US" sz="1800" dirty="0"/>
          </a:p>
          <a:p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5</a:t>
            </a:fld>
            <a:endParaRPr lang="sv-SE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3140967"/>
            <a:ext cx="4104456" cy="27175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08104" y="2852936"/>
            <a:ext cx="32442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LHC BLM IC response functions [10]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36087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BLM: detector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352928" cy="478112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3"/>
            </a:pPr>
            <a:r>
              <a:rPr lang="en-US" sz="2400" b="1" dirty="0" smtClean="0"/>
              <a:t>ESS NCL:</a:t>
            </a:r>
          </a:p>
          <a:p>
            <a:r>
              <a:rPr lang="en-US" sz="2400" dirty="0" smtClean="0"/>
              <a:t>Plane to place BLM detectors in MEBT in DTL</a:t>
            </a:r>
          </a:p>
          <a:p>
            <a:r>
              <a:rPr lang="en-US" sz="2400" dirty="0" smtClean="0"/>
              <a:t>DTL: protons (3.6-90MeV) stopped in the 3-5cm stainless steel walls</a:t>
            </a:r>
          </a:p>
          <a:p>
            <a:r>
              <a:rPr lang="en-US" sz="2400" dirty="0" smtClean="0"/>
              <a:t>Expected </a:t>
            </a:r>
            <a:r>
              <a:rPr lang="en-US" sz="2400" dirty="0"/>
              <a:t>particle fields </a:t>
            </a:r>
            <a:endParaRPr lang="en-US" sz="2400" dirty="0" smtClean="0"/>
          </a:p>
          <a:p>
            <a:pPr marL="355600" indent="0">
              <a:buNone/>
            </a:pPr>
            <a:r>
              <a:rPr lang="en-US" sz="2400" dirty="0" smtClean="0"/>
              <a:t>outside </a:t>
            </a:r>
            <a:r>
              <a:rPr lang="en-US" sz="2400" dirty="0"/>
              <a:t>of </a:t>
            </a:r>
            <a:r>
              <a:rPr lang="en-US" sz="2400" dirty="0" smtClean="0"/>
              <a:t>the </a:t>
            </a:r>
            <a:r>
              <a:rPr lang="en-US" sz="2400" dirty="0"/>
              <a:t>DTL tanks </a:t>
            </a:r>
            <a:endParaRPr lang="en-US" sz="2400" dirty="0" smtClean="0"/>
          </a:p>
          <a:p>
            <a:pPr marL="355600" indent="0">
              <a:buNone/>
            </a:pPr>
            <a:r>
              <a:rPr lang="en-US" sz="2400" dirty="0" smtClean="0"/>
              <a:t>dominated by neutrons </a:t>
            </a:r>
            <a:r>
              <a:rPr lang="en-US" sz="2400" dirty="0"/>
              <a:t>and </a:t>
            </a:r>
            <a:endParaRPr lang="en-US" sz="2400" dirty="0" smtClean="0"/>
          </a:p>
          <a:p>
            <a:pPr marL="355600" indent="0">
              <a:buNone/>
            </a:pPr>
            <a:r>
              <a:rPr lang="en-US" sz="2400" dirty="0"/>
              <a:t>p</a:t>
            </a:r>
            <a:r>
              <a:rPr lang="en-US" sz="2400" dirty="0" smtClean="0"/>
              <a:t>hotons.</a:t>
            </a:r>
          </a:p>
          <a:p>
            <a:r>
              <a:rPr lang="en-US" sz="2400" dirty="0" smtClean="0"/>
              <a:t>Same conclusion </a:t>
            </a:r>
            <a:r>
              <a:rPr lang="en-US" sz="2400" dirty="0"/>
              <a:t>holds for </a:t>
            </a:r>
            <a:endParaRPr lang="en-US" sz="2400" dirty="0" smtClean="0"/>
          </a:p>
          <a:p>
            <a:pPr marL="355600" indent="0">
              <a:buNone/>
            </a:pPr>
            <a:r>
              <a:rPr lang="en-US" sz="2400" dirty="0" smtClean="0"/>
              <a:t>MEBT (3.6MeV).</a:t>
            </a:r>
          </a:p>
          <a:p>
            <a:pPr lvl="1"/>
            <a:endParaRPr lang="en-US" sz="2000" dirty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6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573016"/>
            <a:ext cx="4386402" cy="28803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3986" y="3140968"/>
            <a:ext cx="34689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Range of protons in copper and SS316L</a:t>
            </a:r>
          </a:p>
          <a:p>
            <a:r>
              <a:rPr lang="en-US" sz="1600" i="1" dirty="0" smtClean="0"/>
              <a:t>(calculations with SIRM [1])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3027666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BLM: detector technologies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7</a:t>
            </a:fld>
            <a:endParaRPr lang="sv-SE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03457" y="1556792"/>
            <a:ext cx="8489023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355600">
              <a:buFont typeface="+mj-lt"/>
              <a:buAutoNum type="arabicPeriod" startAt="3"/>
            </a:pPr>
            <a:r>
              <a:rPr lang="en-US" sz="2400" b="1" dirty="0" smtClean="0"/>
              <a:t>ESS NC </a:t>
            </a:r>
            <a:r>
              <a:rPr lang="en-US" sz="2400" b="1" dirty="0" err="1" smtClean="0"/>
              <a:t>linac</a:t>
            </a:r>
            <a:r>
              <a:rPr lang="en-US" sz="2400" b="1" dirty="0" smtClean="0"/>
              <a:t>:  </a:t>
            </a:r>
            <a:r>
              <a:rPr lang="en-US" sz="2400" b="1" dirty="0" err="1" smtClean="0"/>
              <a:t>nBLM</a:t>
            </a:r>
            <a:r>
              <a:rPr lang="en-US" sz="2400" b="1" dirty="0" smtClean="0"/>
              <a:t> (neutron sensitive BLM)</a:t>
            </a:r>
          </a:p>
          <a:p>
            <a:r>
              <a:rPr lang="en-US" sz="2100" dirty="0" err="1" smtClean="0"/>
              <a:t>Micromegas</a:t>
            </a:r>
            <a:r>
              <a:rPr lang="en-US" sz="2100" dirty="0" smtClean="0"/>
              <a:t> detectors will be used in these parts of the </a:t>
            </a:r>
            <a:r>
              <a:rPr lang="en-US" sz="2100" dirty="0" err="1" smtClean="0"/>
              <a:t>linac</a:t>
            </a:r>
            <a:endParaRPr lang="en-US" sz="2100" dirty="0" smtClean="0"/>
          </a:p>
          <a:p>
            <a:r>
              <a:rPr lang="en-US" sz="2100" dirty="0" smtClean="0"/>
              <a:t>Detector (and electronics) design on</a:t>
            </a:r>
            <a:r>
              <a:rPr lang="en-US" sz="2100" dirty="0"/>
              <a:t>-going by the </a:t>
            </a:r>
            <a:r>
              <a:rPr lang="en-US" sz="2100" dirty="0" err="1"/>
              <a:t>micromegas</a:t>
            </a:r>
            <a:r>
              <a:rPr lang="en-US" sz="2100" dirty="0"/>
              <a:t> experts from CEA </a:t>
            </a:r>
            <a:r>
              <a:rPr lang="en-US" sz="2100" dirty="0" err="1"/>
              <a:t>Saclay</a:t>
            </a:r>
            <a:r>
              <a:rPr lang="en-US" sz="2100" dirty="0"/>
              <a:t>  </a:t>
            </a:r>
            <a:r>
              <a:rPr lang="en-US" sz="2100" dirty="0" smtClean="0"/>
              <a:t>(French In</a:t>
            </a:r>
            <a:r>
              <a:rPr lang="en-US" sz="2100" dirty="0"/>
              <a:t>-kind contribution</a:t>
            </a:r>
            <a:r>
              <a:rPr lang="en-US" sz="2100" dirty="0" smtClean="0"/>
              <a:t>)</a:t>
            </a:r>
          </a:p>
          <a:p>
            <a:r>
              <a:rPr lang="en-US" sz="2100" dirty="0"/>
              <a:t>The idea is to design a </a:t>
            </a:r>
            <a:r>
              <a:rPr lang="en-US" sz="2100" dirty="0" err="1"/>
              <a:t>micromegas</a:t>
            </a:r>
            <a:r>
              <a:rPr lang="en-US" sz="2100" dirty="0"/>
              <a:t> detector sensitive to </a:t>
            </a:r>
            <a:endParaRPr lang="en-US" sz="2100" dirty="0" smtClean="0"/>
          </a:p>
          <a:p>
            <a:pPr marL="355600" indent="0">
              <a:buNone/>
            </a:pPr>
            <a:r>
              <a:rPr lang="en-US" sz="2100" dirty="0" smtClean="0"/>
              <a:t>fast </a:t>
            </a:r>
            <a:r>
              <a:rPr lang="en-US" sz="2100" dirty="0"/>
              <a:t>neutrons and “blind” to photons (X- and </a:t>
            </a:r>
            <a:r>
              <a:rPr lang="en-US" sz="2100" dirty="0" err="1"/>
              <a:t>γ</a:t>
            </a:r>
            <a:r>
              <a:rPr lang="en-US" sz="2100" dirty="0" smtClean="0"/>
              <a:t>-rays)</a:t>
            </a:r>
          </a:p>
          <a:p>
            <a:pPr marL="355600" indent="0">
              <a:buNone/>
            </a:pPr>
            <a:r>
              <a:rPr lang="en-US" sz="2100" dirty="0"/>
              <a:t>b</a:t>
            </a:r>
            <a:r>
              <a:rPr lang="en-US" sz="2100" dirty="0" smtClean="0"/>
              <a:t>ased on </a:t>
            </a:r>
            <a:r>
              <a:rPr lang="en-US" sz="2100" dirty="0"/>
              <a:t>signal discrimination</a:t>
            </a:r>
            <a:r>
              <a:rPr lang="en-US" sz="2100" dirty="0" smtClean="0"/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420" y="2708920"/>
            <a:ext cx="2702076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6444208" y="3896748"/>
            <a:ext cx="2448273" cy="2952936"/>
            <a:chOff x="5868296" y="247608"/>
            <a:chExt cx="3024184" cy="4211775"/>
          </a:xfrm>
        </p:grpSpPr>
        <p:grpSp>
          <p:nvGrpSpPr>
            <p:cNvPr id="12" name="Group 11"/>
            <p:cNvGrpSpPr/>
            <p:nvPr/>
          </p:nvGrpSpPr>
          <p:grpSpPr>
            <a:xfrm>
              <a:off x="7092279" y="764704"/>
              <a:ext cx="1800200" cy="3240361"/>
              <a:chOff x="6097750" y="764704"/>
              <a:chExt cx="1800200" cy="3240361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6097750" y="764704"/>
                <a:ext cx="1800200" cy="3240361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t" anchorCtr="0"/>
              <a:lstStyle/>
              <a:p>
                <a:pPr algn="ctr"/>
                <a:r>
                  <a:rPr lang="en-US" sz="1400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Polyethylene</a:t>
                </a:r>
                <a:endParaRPr lang="fr-FR" sz="1400" dirty="0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6673815" y="1376772"/>
                <a:ext cx="648072" cy="2016224"/>
              </a:xfrm>
              <a:prstGeom prst="rect">
                <a:avLst/>
              </a:prstGeom>
              <a:ln w="571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MM</a:t>
                </a:r>
              </a:p>
              <a:p>
                <a:pPr algn="ctr"/>
                <a:r>
                  <a:rPr lang="en-US" sz="1400" dirty="0" smtClean="0"/>
                  <a:t>+</a:t>
                </a:r>
              </a:p>
              <a:p>
                <a:pPr algn="ctr"/>
                <a:r>
                  <a:rPr lang="en-US" sz="1400" dirty="0" smtClean="0"/>
                  <a:t>B</a:t>
                </a:r>
                <a:r>
                  <a:rPr lang="en-US" sz="1400" baseline="-25000" dirty="0" smtClean="0"/>
                  <a:t>4</a:t>
                </a:r>
                <a:r>
                  <a:rPr lang="en-US" sz="1400" dirty="0" smtClean="0"/>
                  <a:t>C</a:t>
                </a:r>
                <a:endParaRPr lang="fr-FR" sz="1400" dirty="0"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6408204" y="1376772"/>
              <a:ext cx="612068" cy="201622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 dirty="0" smtClean="0"/>
                <a:t>MM +</a:t>
              </a:r>
            </a:p>
            <a:p>
              <a:pPr algn="ctr"/>
              <a:r>
                <a:rPr lang="en-US" sz="1400" dirty="0" smtClean="0"/>
                <a:t>Polyethylene + Al</a:t>
              </a:r>
              <a:endParaRPr lang="fr-FR" sz="140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6408205" y="4202187"/>
              <a:ext cx="2484275" cy="0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7236296" y="4099482"/>
              <a:ext cx="815253" cy="359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~10 cm</a:t>
              </a:r>
              <a:endParaRPr lang="fr-FR" sz="1400" dirty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6300192" y="764704"/>
              <a:ext cx="0" cy="3312368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 w="lg" len="lg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5624888" y="2176186"/>
              <a:ext cx="837257" cy="3504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~20 cm</a:t>
              </a:r>
              <a:endParaRPr lang="fr-FR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868296" y="247608"/>
              <a:ext cx="1947870" cy="3599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Cd or other absorber</a:t>
              </a:r>
              <a:endParaRPr lang="fr-FR" sz="140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7825120" y="607509"/>
              <a:ext cx="533679" cy="10270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395536" y="3384376"/>
            <a:ext cx="6336704" cy="36450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Current proposal: </a:t>
            </a:r>
            <a:r>
              <a:rPr lang="en-US" sz="1800" dirty="0" smtClean="0"/>
              <a:t>assembly of 2 modules [6]</a:t>
            </a:r>
          </a:p>
          <a:p>
            <a:pPr marL="627063" lvl="1"/>
            <a:r>
              <a:rPr lang="en-US" sz="1500" b="1" dirty="0" smtClean="0"/>
              <a:t>1</a:t>
            </a:r>
            <a:r>
              <a:rPr lang="en-US" sz="1500" b="1" baseline="30000" dirty="0" smtClean="0"/>
              <a:t>st</a:t>
            </a:r>
            <a:r>
              <a:rPr lang="en-US" sz="1500" b="1" dirty="0" smtClean="0"/>
              <a:t> module (slow losses)</a:t>
            </a:r>
          </a:p>
          <a:p>
            <a:pPr marL="912813" lvl="2"/>
            <a:r>
              <a:rPr lang="en-US" sz="1500" dirty="0"/>
              <a:t>C</a:t>
            </a:r>
            <a:r>
              <a:rPr lang="en-US" sz="1500" dirty="0" smtClean="0"/>
              <a:t>apable of monitoring low fluxes (~few n cm</a:t>
            </a:r>
            <a:r>
              <a:rPr lang="en-US" sz="1500" baseline="25000" dirty="0" smtClean="0"/>
              <a:t>-2</a:t>
            </a:r>
            <a:r>
              <a:rPr lang="en-US" sz="1500" dirty="0" smtClean="0"/>
              <a:t>s</a:t>
            </a:r>
            <a:r>
              <a:rPr lang="en-US" sz="1500" baseline="50000" dirty="0" smtClean="0"/>
              <a:t>-</a:t>
            </a:r>
            <a:r>
              <a:rPr lang="en-US" sz="1500" baseline="25000" dirty="0" smtClean="0"/>
              <a:t>1</a:t>
            </a:r>
            <a:r>
              <a:rPr lang="en-US" sz="1500" dirty="0" smtClean="0"/>
              <a:t>)</a:t>
            </a:r>
          </a:p>
          <a:p>
            <a:pPr marL="912813" lvl="2"/>
            <a:r>
              <a:rPr lang="en-US" sz="1500" dirty="0" smtClean="0"/>
              <a:t>Polyethylene: moderator to thermalize the incoming fast n</a:t>
            </a:r>
          </a:p>
          <a:p>
            <a:pPr marL="912813" lvl="2"/>
            <a:r>
              <a:rPr lang="en-US" sz="1500" dirty="0" smtClean="0"/>
              <a:t>B</a:t>
            </a:r>
            <a:r>
              <a:rPr lang="en-US" sz="1500" baseline="-25000" dirty="0" smtClean="0"/>
              <a:t>4</a:t>
            </a:r>
            <a:r>
              <a:rPr lang="en-US" sz="1500" dirty="0" smtClean="0"/>
              <a:t>C layer(s) to capture thermalized n</a:t>
            </a:r>
          </a:p>
          <a:p>
            <a:pPr marL="912813" lvl="2"/>
            <a:r>
              <a:rPr lang="en-US" sz="1500" dirty="0" smtClean="0"/>
              <a:t>Cd (~mm) to eliminate background thermal n</a:t>
            </a:r>
          </a:p>
          <a:p>
            <a:pPr marL="627063" lvl="1"/>
            <a:r>
              <a:rPr lang="en-US" sz="1500" b="1" dirty="0" smtClean="0"/>
              <a:t>2</a:t>
            </a:r>
            <a:r>
              <a:rPr lang="en-US" sz="1500" b="1" baseline="30000" dirty="0" smtClean="0"/>
              <a:t>nd</a:t>
            </a:r>
            <a:r>
              <a:rPr lang="en-US" sz="1500" b="1" dirty="0" smtClean="0"/>
              <a:t> module (fast losses)</a:t>
            </a:r>
          </a:p>
          <a:p>
            <a:pPr marL="912813" lvl="2"/>
            <a:r>
              <a:rPr lang="en-US" sz="1500" dirty="0" smtClean="0"/>
              <a:t>appropriate for high fluxes of n, coming from the front</a:t>
            </a:r>
          </a:p>
          <a:p>
            <a:pPr marL="912813" lvl="2"/>
            <a:r>
              <a:rPr lang="en-US" sz="1500" dirty="0" smtClean="0"/>
              <a:t>Polyethylene for n conversion to p recoils (~ few mm) through n elastic scattering on H atoms.</a:t>
            </a:r>
          </a:p>
          <a:p>
            <a:pPr marL="912813" lvl="2"/>
            <a:r>
              <a:rPr lang="en-US" sz="1500" dirty="0" smtClean="0"/>
              <a:t>Al foil or deposition (~50nm) on the polyethylene (thickness defines the neutron energy threshold), followed by a </a:t>
            </a:r>
            <a:r>
              <a:rPr lang="en-US" sz="1500" dirty="0" err="1" smtClean="0"/>
              <a:t>micromegas</a:t>
            </a:r>
            <a:endParaRPr lang="en-US" sz="15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7668344" y="2492896"/>
            <a:ext cx="1300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Taken from [6]</a:t>
            </a:r>
            <a:endParaRPr lang="en-US" sz="14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596336" y="4273351"/>
            <a:ext cx="1300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Taken from [6]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071067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BLM simulations: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MC simulations needed to determine:</a:t>
            </a:r>
          </a:p>
          <a:p>
            <a:pPr marL="711200" lvl="1" indent="-254000">
              <a:buFont typeface="+mj-lt"/>
              <a:buAutoNum type="arabicPeriod"/>
            </a:pPr>
            <a:r>
              <a:rPr lang="en-US" dirty="0" smtClean="0"/>
              <a:t>System response time limit</a:t>
            </a:r>
          </a:p>
          <a:p>
            <a:pPr marL="711200" lvl="1" indent="-254000">
              <a:buFont typeface="+mj-lt"/>
              <a:buAutoNum type="arabicPeriod"/>
            </a:pPr>
            <a:r>
              <a:rPr lang="en-US" dirty="0" smtClean="0"/>
              <a:t>Detector locations</a:t>
            </a:r>
          </a:p>
          <a:p>
            <a:pPr marL="711200" lvl="1" indent="-254000">
              <a:buFont typeface="+mj-lt"/>
              <a:buAutoNum type="arabicPeriod"/>
            </a:pPr>
            <a:r>
              <a:rPr lang="en-US" dirty="0" smtClean="0"/>
              <a:t>Dynamic range of the system</a:t>
            </a:r>
          </a:p>
          <a:p>
            <a:pPr marL="711200" lvl="1" indent="-254000">
              <a:buFont typeface="+mj-lt"/>
              <a:buAutoNum type="arabicPeriod"/>
            </a:pPr>
            <a:r>
              <a:rPr lang="en-US" dirty="0" smtClean="0"/>
              <a:t>Initial MPS threshold settings at the startup and later adjustments to those - not discussed here</a:t>
            </a:r>
          </a:p>
          <a:p>
            <a:pPr marL="711200" lvl="1" indent="-254000">
              <a:buFont typeface="+mj-lt"/>
              <a:buAutoNum type="arabicPeriod"/>
            </a:pPr>
            <a:r>
              <a:rPr lang="en-US" dirty="0" smtClean="0"/>
              <a:t>Anticipated response of the system during fault studies (either to verify the system response or to provide information to the accelerator physics faults studies) – not discussed here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Inputs needed:</a:t>
            </a:r>
          </a:p>
          <a:p>
            <a:pPr lvl="1"/>
            <a:r>
              <a:rPr lang="en-US" dirty="0" smtClean="0"/>
              <a:t>Ideally one would have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 list of accidental beam loss scenarios with loss maps  in connection to the elements that must be protected together with acceptable beam loss levels.</a:t>
            </a:r>
          </a:p>
          <a:p>
            <a:pPr lvl="2"/>
            <a:r>
              <a:rPr lang="en-US" dirty="0" smtClean="0"/>
              <a:t>Expected loss maps during normal operation when lowest signal expected.</a:t>
            </a:r>
          </a:p>
          <a:p>
            <a:pPr lvl="1"/>
            <a:r>
              <a:rPr lang="en-US" dirty="0" smtClean="0"/>
              <a:t>However, simplifications/assumptions are needed, due </a:t>
            </a:r>
            <a:r>
              <a:rPr lang="en-US" dirty="0"/>
              <a:t>to too large number of possible accidental scenarios in a </a:t>
            </a:r>
            <a:r>
              <a:rPr lang="en-US" dirty="0" err="1" smtClean="0"/>
              <a:t>linac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r>
              <a:rPr lang="en-US" b="1" dirty="0"/>
              <a:t>Note</a:t>
            </a:r>
            <a:r>
              <a:rPr lang="en-US" dirty="0"/>
              <a:t>: most of the results presented here are focused on the </a:t>
            </a:r>
            <a:r>
              <a:rPr lang="en-US" dirty="0" err="1" smtClean="0"/>
              <a:t>nBLMs</a:t>
            </a:r>
            <a:r>
              <a:rPr lang="en-US" dirty="0" smtClean="0"/>
              <a:t> due:</a:t>
            </a:r>
          </a:p>
          <a:p>
            <a:pPr lvl="1"/>
            <a:r>
              <a:rPr lang="en-US" dirty="0" smtClean="0"/>
              <a:t>Previous efforts solely focused on SCL - some preliminary estimations already exist</a:t>
            </a:r>
          </a:p>
          <a:p>
            <a:pPr lvl="1"/>
            <a:r>
              <a:rPr lang="en-US" dirty="0"/>
              <a:t>Anticipated neutron and photon spectra </a:t>
            </a:r>
            <a:r>
              <a:rPr lang="en-US" dirty="0" smtClean="0"/>
              <a:t>at detector locations required </a:t>
            </a:r>
            <a:r>
              <a:rPr lang="en-US" dirty="0"/>
              <a:t>for the in-kind partner to start the detector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74886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BLM ESS simulations: SW and </a:t>
            </a:r>
            <a:r>
              <a:rPr lang="en-US" dirty="0" err="1" smtClean="0"/>
              <a:t>linac</a:t>
            </a:r>
            <a:r>
              <a:rPr lang="en-US" dirty="0" smtClean="0"/>
              <a:t>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484784"/>
            <a:ext cx="8496944" cy="5357192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Simulation tool</a:t>
            </a:r>
            <a:r>
              <a:rPr lang="en-US" sz="1600" dirty="0" smtClean="0"/>
              <a:t>: </a:t>
            </a:r>
          </a:p>
          <a:p>
            <a:pPr marL="698500" lvl="1" indent="-342900">
              <a:tabLst>
                <a:tab pos="355600" algn="l"/>
              </a:tabLst>
            </a:pPr>
            <a:r>
              <a:rPr lang="en-US" sz="1200" dirty="0" err="1" smtClean="0"/>
              <a:t>Geant</a:t>
            </a:r>
            <a:r>
              <a:rPr lang="en-US" sz="1200" dirty="0" smtClean="0"/>
              <a:t> 4 (v10.00.03) simulation framework developed </a:t>
            </a:r>
            <a:r>
              <a:rPr lang="en-US" sz="1200" dirty="0" smtClean="0"/>
              <a:t> by the </a:t>
            </a:r>
            <a:r>
              <a:rPr lang="en-US" sz="1200" dirty="0" smtClean="0"/>
              <a:t>ESS neutron detector group [8]</a:t>
            </a:r>
          </a:p>
          <a:p>
            <a:pPr marL="698500" lvl="1" indent="-342900">
              <a:tabLst>
                <a:tab pos="355600" algn="l"/>
              </a:tabLst>
            </a:pPr>
            <a:r>
              <a:rPr lang="en-US" sz="1200" dirty="0"/>
              <a:t>Physics list: </a:t>
            </a:r>
            <a:r>
              <a:rPr lang="en-US" sz="1200" dirty="0" smtClean="0"/>
              <a:t>QGSP_BIC_HP</a:t>
            </a:r>
          </a:p>
          <a:p>
            <a:pPr marL="698500" lvl="1" indent="-342900">
              <a:tabLst>
                <a:tab pos="355600" algn="l"/>
              </a:tabLst>
            </a:pPr>
            <a:r>
              <a:rPr lang="en-US" sz="1200" dirty="0" smtClean="0"/>
              <a:t>Cuts:</a:t>
            </a:r>
          </a:p>
          <a:p>
            <a:pPr marL="1098550" lvl="2">
              <a:tabLst>
                <a:tab pos="355600" algn="l"/>
              </a:tabLst>
            </a:pPr>
            <a:r>
              <a:rPr lang="en-US" sz="1200" dirty="0" smtClean="0"/>
              <a:t>No tracking cuts set</a:t>
            </a:r>
          </a:p>
          <a:p>
            <a:pPr marL="1098550" lvl="2">
              <a:tabLst>
                <a:tab pos="355600" algn="l"/>
              </a:tabLst>
            </a:pPr>
            <a:r>
              <a:rPr lang="en-US" sz="1200" dirty="0" smtClean="0"/>
              <a:t>Production cuts: for e-,e+</a:t>
            </a:r>
            <a:r>
              <a:rPr lang="en-US" sz="1200" dirty="0"/>
              <a:t> </a:t>
            </a:r>
            <a:r>
              <a:rPr lang="en-US" sz="1200" dirty="0" smtClean="0"/>
              <a:t>and photons set to 10m; for p set to 0</a:t>
            </a:r>
          </a:p>
          <a:p>
            <a:r>
              <a:rPr lang="en-US" sz="1600" b="1" dirty="0" smtClean="0"/>
              <a:t>ESS </a:t>
            </a:r>
            <a:r>
              <a:rPr lang="en-US" sz="1600" b="1" dirty="0" err="1" smtClean="0"/>
              <a:t>linac</a:t>
            </a:r>
            <a:r>
              <a:rPr lang="en-US" sz="1600" b="1" dirty="0" smtClean="0"/>
              <a:t> geometry:</a:t>
            </a:r>
          </a:p>
          <a:p>
            <a:pPr lvl="1"/>
            <a:r>
              <a:rPr lang="en-US" sz="1200" dirty="0" smtClean="0"/>
              <a:t>Certain element models (quads, Spoke and elliptical cavities, mid part of the elliptical </a:t>
            </a:r>
            <a:r>
              <a:rPr lang="en-US" sz="1200" dirty="0" err="1" smtClean="0"/>
              <a:t>cryomodules</a:t>
            </a:r>
            <a:r>
              <a:rPr lang="en-US" sz="1200" dirty="0" smtClean="0"/>
              <a:t>) adapted and changed where needed from existing ESS </a:t>
            </a:r>
            <a:r>
              <a:rPr lang="en-US" sz="1200" dirty="0" err="1" smtClean="0"/>
              <a:t>linac</a:t>
            </a:r>
            <a:r>
              <a:rPr lang="en-US" sz="1200" dirty="0" smtClean="0"/>
              <a:t> model made for the shielding calculations with [9].</a:t>
            </a:r>
          </a:p>
          <a:p>
            <a:pPr lvl="1"/>
            <a:r>
              <a:rPr lang="en-US" sz="1200" dirty="0" smtClean="0"/>
              <a:t>Magnetic field maps for the SCL quads outside the beam pipe included – has important impact on the simulation results for detectors placed close to the quads [?? Edgar]</a:t>
            </a:r>
          </a:p>
          <a:p>
            <a:pPr lvl="1"/>
            <a:r>
              <a:rPr lang="en-US" sz="1200" dirty="0" smtClean="0"/>
              <a:t>Aperture along the </a:t>
            </a:r>
            <a:r>
              <a:rPr lang="en-US" sz="1200" dirty="0" err="1" smtClean="0"/>
              <a:t>linac</a:t>
            </a:r>
            <a:r>
              <a:rPr lang="en-US" sz="1200" dirty="0" smtClean="0"/>
              <a:t> follows the values </a:t>
            </a:r>
            <a:r>
              <a:rPr lang="en-US" sz="1200" dirty="0" smtClean="0"/>
              <a:t>in the 2015 </a:t>
            </a:r>
            <a:r>
              <a:rPr lang="en-US" sz="1200" dirty="0"/>
              <a:t>baseline beam physics lattice of the ESS </a:t>
            </a:r>
            <a:r>
              <a:rPr lang="en-US" sz="1200" dirty="0" err="1"/>
              <a:t>linac</a:t>
            </a:r>
            <a:r>
              <a:rPr lang="en-US" sz="1200" dirty="0"/>
              <a:t> (2015</a:t>
            </a:r>
            <a:r>
              <a:rPr lang="en-US" sz="1200" dirty="0" smtClean="0"/>
              <a:t>.v1 ??)</a:t>
            </a:r>
            <a:endParaRPr lang="en-US" sz="1200" dirty="0" smtClean="0"/>
          </a:p>
          <a:p>
            <a:pPr lvl="1"/>
            <a:r>
              <a:rPr lang="en-US" sz="1200" dirty="0" smtClean="0"/>
              <a:t>Tunnel walls included (important for neutron spectra)</a:t>
            </a:r>
          </a:p>
          <a:p>
            <a:pPr lvl="1"/>
            <a:r>
              <a:rPr lang="en-US" sz="1200" dirty="0" smtClean="0"/>
              <a:t>Current simplifications:</a:t>
            </a:r>
          </a:p>
          <a:p>
            <a:pPr lvl="2"/>
            <a:r>
              <a:rPr lang="en-US" sz="1200" dirty="0" smtClean="0"/>
              <a:t>Simplified </a:t>
            </a:r>
            <a:r>
              <a:rPr lang="en-US" sz="1200" dirty="0"/>
              <a:t>q</a:t>
            </a:r>
            <a:r>
              <a:rPr lang="en-US" sz="1200" dirty="0" smtClean="0"/>
              <a:t>uad geometry (yoke and coil extent, also the length the quads in the end parts of the </a:t>
            </a:r>
            <a:r>
              <a:rPr lang="en-US" sz="1200" dirty="0" err="1" smtClean="0"/>
              <a:t>linac</a:t>
            </a:r>
            <a:r>
              <a:rPr lang="en-US" sz="1200" dirty="0" smtClean="0"/>
              <a:t> has recently changed)</a:t>
            </a:r>
          </a:p>
          <a:p>
            <a:pPr lvl="2"/>
            <a:r>
              <a:rPr lang="en-US" sz="1200" dirty="0" smtClean="0"/>
              <a:t>Simplified model of the DTL gaps (build with 1-2 cylindrical shapes on each side of a gap with fraction (gap distance)/(cell width) fixed for each tank) [?? Renato helped]</a:t>
            </a:r>
          </a:p>
          <a:p>
            <a:pPr lvl="2"/>
            <a:r>
              <a:rPr lang="en-US" sz="1200" dirty="0" smtClean="0"/>
              <a:t>Model for cavities in High Beta sections </a:t>
            </a:r>
            <a:r>
              <a:rPr lang="en-US" sz="1200" dirty="0" smtClean="0"/>
              <a:t>is calculated </a:t>
            </a:r>
            <a:r>
              <a:rPr lang="en-US" sz="1200" dirty="0" smtClean="0"/>
              <a:t>by scaling part of  the Medium Beta cavity profile </a:t>
            </a:r>
          </a:p>
          <a:p>
            <a:pPr lvl="2"/>
            <a:r>
              <a:rPr lang="en-US" sz="1200" dirty="0"/>
              <a:t>Not included: </a:t>
            </a:r>
            <a:r>
              <a:rPr lang="en-US" sz="1200" dirty="0" err="1"/>
              <a:t>postcouplers</a:t>
            </a:r>
            <a:r>
              <a:rPr lang="en-US" sz="1200" dirty="0"/>
              <a:t>  in DTL, Beam instrumentation, Correctors, </a:t>
            </a:r>
            <a:r>
              <a:rPr lang="en-US" sz="1200" dirty="0" smtClean="0"/>
              <a:t>supports</a:t>
            </a:r>
            <a:r>
              <a:rPr lang="en-US" sz="1200" dirty="0" smtClean="0"/>
              <a:t>, MEBT </a:t>
            </a:r>
            <a:r>
              <a:rPr lang="en-US" sz="1200" dirty="0" smtClean="0"/>
              <a:t>chopper </a:t>
            </a:r>
            <a:r>
              <a:rPr lang="en-US" sz="1200" dirty="0"/>
              <a:t>and chopper dump </a:t>
            </a:r>
            <a:r>
              <a:rPr lang="en-US" sz="1200" dirty="0" smtClean="0"/>
              <a:t>, </a:t>
            </a:r>
            <a:r>
              <a:rPr lang="en-US" sz="1200" dirty="0" smtClean="0"/>
              <a:t>s</a:t>
            </a:r>
            <a:r>
              <a:rPr lang="en-US" sz="1200" dirty="0" smtClean="0"/>
              <a:t>poke cavity </a:t>
            </a:r>
            <a:r>
              <a:rPr lang="en-US" sz="1200" dirty="0" smtClean="0"/>
              <a:t>insertions</a:t>
            </a:r>
          </a:p>
          <a:p>
            <a:pPr lvl="2"/>
            <a:r>
              <a:rPr lang="en-US" sz="1200" dirty="0" smtClean="0"/>
              <a:t>??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346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SS Core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 Core Powerpoint template.potx</Template>
  <TotalTime>21513</TotalTime>
  <Words>3570</Words>
  <Application>Microsoft Macintosh PowerPoint</Application>
  <PresentationFormat>On-screen Show (4:3)</PresentationFormat>
  <Paragraphs>370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ESS Core Powerpoint template</vt:lpstr>
      <vt:lpstr>Simulations and detector technologies for the Beam Loss Monitoring system at the ESS linac  </vt:lpstr>
      <vt:lpstr>Outline</vt:lpstr>
      <vt:lpstr>ESS linac</vt:lpstr>
      <vt:lpstr>ESS BLM: detector technologies</vt:lpstr>
      <vt:lpstr>ESS BLM: detector technologies</vt:lpstr>
      <vt:lpstr>ESS BLM: detector technologies</vt:lpstr>
      <vt:lpstr>ESS BLM: detector technologies</vt:lpstr>
      <vt:lpstr>ESS BLM simulations: tasks</vt:lpstr>
      <vt:lpstr>BLM ESS simulations: SW and linac geometry</vt:lpstr>
      <vt:lpstr>ESS BLM simulations: linac geometry</vt:lpstr>
      <vt:lpstr>Response time</vt:lpstr>
      <vt:lpstr>Response time</vt:lpstr>
      <vt:lpstr>Response time</vt:lpstr>
      <vt:lpstr>Detector locations</vt:lpstr>
      <vt:lpstr>Detector locations</vt:lpstr>
      <vt:lpstr>Dynamic range</vt:lpstr>
      <vt:lpstr>Dynamic range</vt:lpstr>
      <vt:lpstr>Dynamic range</vt:lpstr>
      <vt:lpstr>Dynamic range</vt:lpstr>
      <vt:lpstr>Dynamic range</vt:lpstr>
      <vt:lpstr>Summary</vt:lpstr>
      <vt:lpstr>References</vt:lpstr>
      <vt:lpstr>Back up material</vt:lpstr>
      <vt:lpstr>Background photons due to RF cavities</vt:lpstr>
      <vt:lpstr>ESS BLM detector count</vt:lpstr>
      <vt:lpstr>Response time</vt:lpstr>
    </vt:vector>
  </TitlesOfParts>
  <Company>ESS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Heléne Björkman</dc:creator>
  <cp:lastModifiedBy>Irena Dolenc Kittelmann</cp:lastModifiedBy>
  <cp:revision>1720</cp:revision>
  <dcterms:created xsi:type="dcterms:W3CDTF">2013-10-29T16:05:10Z</dcterms:created>
  <dcterms:modified xsi:type="dcterms:W3CDTF">2016-06-29T17:45:22Z</dcterms:modified>
</cp:coreProperties>
</file>