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14" r:id="rId5"/>
    <p:sldMasterId id="2147483720" r:id="rId6"/>
  </p:sldMasterIdLst>
  <p:notesMasterIdLst>
    <p:notesMasterId r:id="rId42"/>
  </p:notesMasterIdLst>
  <p:sldIdLst>
    <p:sldId id="256" r:id="rId7"/>
    <p:sldId id="285" r:id="rId8"/>
    <p:sldId id="1337" r:id="rId9"/>
    <p:sldId id="1527" r:id="rId10"/>
    <p:sldId id="1528" r:id="rId11"/>
    <p:sldId id="1545" r:id="rId12"/>
    <p:sldId id="1547" r:id="rId13"/>
    <p:sldId id="1548" r:id="rId14"/>
    <p:sldId id="1549" r:id="rId15"/>
    <p:sldId id="1550" r:id="rId16"/>
    <p:sldId id="1542" r:id="rId17"/>
    <p:sldId id="1551" r:id="rId18"/>
    <p:sldId id="1552" r:id="rId19"/>
    <p:sldId id="1553" r:id="rId20"/>
    <p:sldId id="1554" r:id="rId21"/>
    <p:sldId id="1555" r:id="rId22"/>
    <p:sldId id="263" r:id="rId23"/>
    <p:sldId id="270" r:id="rId24"/>
    <p:sldId id="272" r:id="rId25"/>
    <p:sldId id="1339" r:id="rId26"/>
    <p:sldId id="1529" r:id="rId27"/>
    <p:sldId id="1530" r:id="rId28"/>
    <p:sldId id="1531" r:id="rId29"/>
    <p:sldId id="1532" r:id="rId30"/>
    <p:sldId id="1533" r:id="rId31"/>
    <p:sldId id="1534" r:id="rId32"/>
    <p:sldId id="1535" r:id="rId33"/>
    <p:sldId id="1340" r:id="rId34"/>
    <p:sldId id="1521" r:id="rId35"/>
    <p:sldId id="1522" r:id="rId36"/>
    <p:sldId id="1523" r:id="rId37"/>
    <p:sldId id="1524" r:id="rId38"/>
    <p:sldId id="1526" r:id="rId39"/>
    <p:sldId id="1329" r:id="rId40"/>
    <p:sldId id="1332" r:id="rId4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7AB"/>
    <a:srgbClr val="171A6C"/>
    <a:srgbClr val="232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2F59687-C613-4C83-A0F4-1BC6CC93F1E1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F3C095F-DFB4-48DB-AE73-9852A816E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3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2021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82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1613" y="530225"/>
            <a:ext cx="3540125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902336" y="3361611"/>
            <a:ext cx="721868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415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1613" y="530225"/>
            <a:ext cx="3540125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902336" y="3361611"/>
            <a:ext cx="721868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2247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1613" y="530225"/>
            <a:ext cx="3540125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902336" y="3361611"/>
            <a:ext cx="721868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31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1613" y="530225"/>
            <a:ext cx="3540125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902336" y="3361611"/>
            <a:ext cx="721868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76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3b946a9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1613" y="530225"/>
            <a:ext cx="3540125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3b946a9b7_0_5:notes"/>
          <p:cNvSpPr txBox="1">
            <a:spLocks noGrp="1"/>
          </p:cNvSpPr>
          <p:nvPr>
            <p:ph type="body" idx="1"/>
          </p:nvPr>
        </p:nvSpPr>
        <p:spPr>
          <a:xfrm>
            <a:off x="902336" y="3361611"/>
            <a:ext cx="721868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59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890" y="1340285"/>
            <a:ext cx="8780746" cy="2169678"/>
          </a:xfrm>
        </p:spPr>
        <p:txBody>
          <a:bodyPr anchor="ctr"/>
          <a:lstStyle>
            <a:lvl1pPr algn="ctr">
              <a:defRPr sz="4500" b="1">
                <a:solidFill>
                  <a:srgbClr val="171A6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890" y="3578224"/>
            <a:ext cx="8780746" cy="18455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0">
                <a:solidFill>
                  <a:srgbClr val="171A6C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C01D11BA-7BA0-4257-81CF-82214BB44DEA}" type="datetime3">
              <a:rPr lang="en-US" smtClean="0"/>
              <a:t>20 March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912282" y="6032852"/>
            <a:ext cx="82317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00" b="0" i="0" dirty="0">
                <a:solidFill>
                  <a:srgbClr val="444444"/>
                </a:solidFill>
                <a:effectLst/>
              </a:rPr>
              <a:t>This project has received funding from the European Union’s Horizon 2020 research and innovation programme under grant agreement No 101004761.</a:t>
            </a:r>
            <a:endParaRPr lang="en-GB" sz="1000" i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733800" y="135467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700" b="0" dirty="0">
                <a:solidFill>
                  <a:schemeClr val="bg1"/>
                </a:solidFill>
                <a:latin typeface="+mn-lt"/>
              </a:rPr>
              <a:t>Advancement and Innovation for Detectors at Accelerators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1000" y="5939374"/>
            <a:ext cx="531283" cy="35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3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E937EF1-5E27-44A9-B871-6542F30F081F}" type="datetime3">
              <a:rPr lang="en-US" smtClean="0"/>
              <a:t>20 March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9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32A87FC3-EAAE-4A3B-9314-DDE4FFBE0A1B}" type="datetime3">
              <a:rPr lang="en-US" smtClean="0"/>
              <a:t>20 March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34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7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71A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42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9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97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6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71A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2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14" y="1290181"/>
            <a:ext cx="8666018" cy="4886789"/>
          </a:xfrm>
        </p:spPr>
        <p:txBody>
          <a:bodyPr/>
          <a:lstStyle>
            <a:lvl1pPr>
              <a:buClr>
                <a:srgbClr val="F2B53C"/>
              </a:buClr>
              <a:defRPr b="0">
                <a:solidFill>
                  <a:srgbClr val="171A6C"/>
                </a:solidFill>
              </a:defRPr>
            </a:lvl1pPr>
            <a:lvl2pPr>
              <a:buClr>
                <a:srgbClr val="F2B53C"/>
              </a:buClr>
              <a:defRPr b="0">
                <a:solidFill>
                  <a:srgbClr val="171A6C"/>
                </a:solidFill>
              </a:defRPr>
            </a:lvl2pPr>
            <a:lvl3pPr>
              <a:buClr>
                <a:srgbClr val="F2B53C"/>
              </a:buClr>
              <a:defRPr b="0">
                <a:solidFill>
                  <a:srgbClr val="171A6C"/>
                </a:solidFill>
              </a:defRPr>
            </a:lvl3pPr>
            <a:lvl4pPr>
              <a:buClr>
                <a:srgbClr val="F2B53C"/>
              </a:buClr>
              <a:defRPr b="0">
                <a:solidFill>
                  <a:srgbClr val="171A6C"/>
                </a:solidFill>
              </a:defRPr>
            </a:lvl4pPr>
            <a:lvl5pPr>
              <a:buClr>
                <a:srgbClr val="F2B53C"/>
              </a:buClr>
              <a:defRPr b="0">
                <a:solidFill>
                  <a:srgbClr val="171A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" y="6356350"/>
            <a:ext cx="9143999" cy="5016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6914" y="6424612"/>
            <a:ext cx="1731223" cy="36512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1100">
                <a:solidFill>
                  <a:srgbClr val="171A6C"/>
                </a:solidFill>
              </a:defRPr>
            </a:lvl1pPr>
          </a:lstStyle>
          <a:p>
            <a:fld id="{B77521D4-B6A2-402E-A085-C880F30EB62E}" type="datetime3">
              <a:rPr lang="en-US" smtClean="0"/>
              <a:pPr/>
              <a:t>20 March 2024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033381" y="1"/>
            <a:ext cx="5005670" cy="10772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208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16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2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5C1A8A6-A55F-4F98-B7EB-13D47285A1FE}" type="datetime3">
              <a:rPr lang="en-US" smtClean="0"/>
              <a:t>20 March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6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31AC57D9-8984-41BB-A9CE-EC121665631C}" type="datetime3">
              <a:rPr lang="en-US" smtClean="0"/>
              <a:t>20 March 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CBD499CD-D135-4E2F-90DD-1CE571D7BCBA}" type="datetime3">
              <a:rPr lang="en-US" smtClean="0"/>
              <a:t>20 March 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10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FD1F1141-94BA-4429-B2C2-BEA9DF9ABCCF}" type="datetime3">
              <a:rPr lang="en-US" smtClean="0"/>
              <a:t>20 March 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85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D97F96FE-9481-49EA-9681-9A8F194179A8}" type="datetime3">
              <a:rPr lang="en-US" smtClean="0"/>
              <a:t>20 March 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14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15604103-15D9-4C8A-AE7C-75C338439E56}" type="datetime3">
              <a:rPr lang="en-US" smtClean="0"/>
              <a:t>20 March 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8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D57C27AA-62AC-464F-AD69-9F162FDFBA42}" type="datetime3">
              <a:rPr lang="en-US" smtClean="0"/>
              <a:t>20 March 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367" y="178689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291848"/>
            <a:ext cx="7886700" cy="2885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" y="6356350"/>
            <a:ext cx="9143999" cy="501650"/>
          </a:xfrm>
          <a:prstGeom prst="rect">
            <a:avLst/>
          </a:prstGeom>
          <a:gradFill>
            <a:gsLst>
              <a:gs pos="2000">
                <a:schemeClr val="bg1"/>
              </a:gs>
              <a:gs pos="64000">
                <a:srgbClr val="44A7AB"/>
              </a:gs>
              <a:gs pos="100000">
                <a:srgbClr val="44A7AB"/>
              </a:gs>
            </a:gsLst>
            <a:lin ang="0" scaled="0"/>
          </a:gra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8070" y="6356350"/>
            <a:ext cx="715933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4456CD-832E-41F2-9893-C7650CCC53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13980" y="0"/>
            <a:ext cx="6530020" cy="11653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8000">
                <a:srgbClr val="44A7AB"/>
              </a:gs>
              <a:gs pos="100000">
                <a:srgbClr val="44A7AB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" y="0"/>
            <a:ext cx="2603864" cy="11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14421" y="761"/>
            <a:ext cx="6530340" cy="116433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776" y="0"/>
            <a:ext cx="2602992" cy="11719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089" y="146430"/>
            <a:ext cx="8989821" cy="85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87" y="1603705"/>
            <a:ext cx="8066024" cy="2074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71A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2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14421" y="761"/>
            <a:ext cx="6530340" cy="116433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776" y="0"/>
            <a:ext cx="2602992" cy="11719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089" y="146430"/>
            <a:ext cx="8989821" cy="85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87" y="1603705"/>
            <a:ext cx="8066024" cy="2074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71A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6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890" y="1552713"/>
            <a:ext cx="8780746" cy="2169678"/>
          </a:xfrm>
        </p:spPr>
        <p:txBody>
          <a:bodyPr>
            <a:normAutofit fontScale="90000"/>
          </a:bodyPr>
          <a:lstStyle/>
          <a:p>
            <a:r>
              <a:rPr lang="sl-SI" altLang="en-US" sz="4900" dirty="0" err="1"/>
              <a:t>Report</a:t>
            </a:r>
            <a:r>
              <a:rPr lang="sl-SI" altLang="en-US" sz="4900" dirty="0"/>
              <a:t> </a:t>
            </a:r>
            <a:r>
              <a:rPr lang="sl-SI" altLang="en-US" sz="4900" dirty="0" err="1"/>
              <a:t>from</a:t>
            </a:r>
            <a:r>
              <a:rPr lang="sl-SI" altLang="en-US" sz="4900" dirty="0"/>
              <a:t> WP13</a:t>
            </a:r>
            <a:br>
              <a:rPr lang="sl-SI" altLang="en-US" sz="4900" dirty="0"/>
            </a:br>
            <a:r>
              <a:rPr lang="en-US" altLang="en-US" sz="4400" dirty="0"/>
              <a:t>Prospective and Technology-driven Detector R&amp;D</a:t>
            </a:r>
            <a:br>
              <a:rPr lang="sl-SI" altLang="en-US" sz="4400" dirty="0"/>
            </a:br>
            <a:r>
              <a:rPr kumimoji="1" lang="sl-SI" altLang="en-US" sz="3100" dirty="0" err="1">
                <a:ea typeface="MS PGothic" panose="020B0600070205080204" pitchFamily="34" charset="-128"/>
              </a:rPr>
              <a:t>AIDAinnova</a:t>
            </a:r>
            <a:r>
              <a:rPr kumimoji="1" lang="sl-SI" altLang="en-US" sz="3100" dirty="0">
                <a:ea typeface="MS PGothic" panose="020B0600070205080204" pitchFamily="34" charset="-128"/>
              </a:rPr>
              <a:t> </a:t>
            </a:r>
            <a:r>
              <a:rPr kumimoji="1" lang="en-US" altLang="en-US" sz="3100" dirty="0">
                <a:ea typeface="MS PGothic" panose="020B0600070205080204" pitchFamily="34" charset="-128"/>
              </a:rPr>
              <a:t>Annual </a:t>
            </a:r>
            <a:r>
              <a:rPr kumimoji="1" lang="sl-SI" altLang="en-US" sz="3100" dirty="0">
                <a:ea typeface="MS PGothic" panose="020B0600070205080204" pitchFamily="34" charset="-128"/>
              </a:rPr>
              <a:t>Meeting, </a:t>
            </a:r>
            <a:r>
              <a:rPr kumimoji="1" lang="en-US" altLang="en-US" sz="3100" dirty="0">
                <a:ea typeface="MS PGothic" panose="020B0600070205080204" pitchFamily="34" charset="-128"/>
              </a:rPr>
              <a:t>Catania, March 20</a:t>
            </a:r>
            <a:r>
              <a:rPr kumimoji="1" lang="sl-SI" altLang="en-US" sz="3100" dirty="0">
                <a:ea typeface="MS PGothic" panose="020B0600070205080204" pitchFamily="34" charset="-128"/>
              </a:rPr>
              <a:t>, 202</a:t>
            </a:r>
            <a:r>
              <a:rPr kumimoji="1" lang="en-US" altLang="en-US" sz="3100" dirty="0">
                <a:ea typeface="MS PGothic" panose="020B0600070205080204" pitchFamily="34" charset="-128"/>
              </a:rPr>
              <a:t>4</a:t>
            </a:r>
            <a:br>
              <a:rPr kumimoji="1" lang="en-US" altLang="en-US" sz="3100" dirty="0">
                <a:ea typeface="MS PGothic" panose="020B0600070205080204" pitchFamily="34" charset="-128"/>
              </a:rPr>
            </a:b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890" y="3790652"/>
            <a:ext cx="8780746" cy="1845545"/>
          </a:xfrm>
        </p:spPr>
        <p:txBody>
          <a:bodyPr/>
          <a:lstStyle/>
          <a:p>
            <a:r>
              <a:rPr lang="en-US" altLang="ja-JP" sz="2400" dirty="0">
                <a:solidFill>
                  <a:srgbClr val="C00000"/>
                </a:solidFill>
                <a:ea typeface="MS PGothic" panose="020B0600070205080204" pitchFamily="34" charset="-128"/>
              </a:rPr>
              <a:t>Peter Križan</a:t>
            </a:r>
          </a:p>
          <a:p>
            <a:r>
              <a:rPr lang="en-US" altLang="ja-JP" sz="2400" dirty="0">
                <a:solidFill>
                  <a:srgbClr val="C00000"/>
                </a:solidFill>
                <a:ea typeface="MS PGothic" panose="020B0600070205080204" pitchFamily="34" charset="-128"/>
              </a:rPr>
              <a:t>J. Stefan Institute and University of Ljubljana</a:t>
            </a:r>
            <a:endParaRPr lang="en-US" altLang="ja-JP" sz="2000" dirty="0">
              <a:solidFill>
                <a:srgbClr val="C00000"/>
              </a:solidFill>
              <a:ea typeface="MS PGothic" panose="020B0600070205080204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144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2DD4-C199-2F47-A0A2-315C5416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266" y="-84047"/>
            <a:ext cx="4646734" cy="130940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p-in-n LGAD </a:t>
            </a:r>
            <a:r>
              <a:rPr lang="sl-SI" dirty="0">
                <a:solidFill>
                  <a:schemeClr val="bg1"/>
                </a:solidFill>
              </a:rPr>
              <a:t>to determine the donor-removal coeff.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C822D-3330-EF47-A109-6A1A0FB4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White for eXFlu-innova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2FA98-9545-E44F-A689-BAC0CFB7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 @ AIDAinnova 3rd Annual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24B93-4D8E-3C47-A2B0-E43B2B21360F}"/>
              </a:ext>
            </a:extLst>
          </p:cNvPr>
          <p:cNvSpPr txBox="1"/>
          <p:nvPr/>
        </p:nvSpPr>
        <p:spPr>
          <a:xfrm>
            <a:off x="321309" y="1330950"/>
            <a:ext cx="763811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production batch is needed to study the donor removal coefficient,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Donor removal has been studied for doping densities of 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atoms/cm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to study donor removal in the range </a:t>
            </a:r>
            <a:r>
              <a:rPr lang="en-GB" b="1" dirty="0">
                <a:solidFill>
                  <a:srgbClr val="000000"/>
                </a:solidFill>
                <a:latin typeface="Calibri" panose="020F0502020204030204"/>
              </a:rPr>
              <a:t>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10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atoms/cm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main goal of the p-in-n LGAD production is to study the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evolution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its interplay with Oxygen co-implantation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NB: Oxygen has for donor removal a very similar effect of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rgbClr val="0070C0"/>
                </a:solidFill>
                <a:latin typeface="Calibri" panose="020F0502020204030204"/>
              </a:rPr>
              <a:t>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carbon for the acceptor removal.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and second p-in-n LGAD (NLGAD) batches produced by CNM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915000" y="3071250"/>
            <a:ext cx="1485000" cy="1503541"/>
            <a:chOff x="5040000" y="3060000"/>
            <a:chExt cx="1980000" cy="200472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44AECA-F4A4-9D4F-8658-BA5E225C15F5}"/>
                </a:ext>
              </a:extLst>
            </p:cNvPr>
            <p:cNvSpPr txBox="1"/>
            <p:nvPr/>
          </p:nvSpPr>
          <p:spPr>
            <a:xfrm>
              <a:off x="5376147" y="4680000"/>
              <a:ext cx="130770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p-in-n LGAD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70896C5-BD05-7A4D-B8A9-128A205C2266}"/>
                </a:ext>
              </a:extLst>
            </p:cNvPr>
            <p:cNvGrpSpPr/>
            <p:nvPr/>
          </p:nvGrpSpPr>
          <p:grpSpPr>
            <a:xfrm>
              <a:off x="5040000" y="3060000"/>
              <a:ext cx="1980000" cy="1661994"/>
              <a:chOff x="8820000" y="2990777"/>
              <a:chExt cx="1980000" cy="166199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D07BEE3-57EF-7346-B9A4-A1D1DA9F1423}"/>
                  </a:ext>
                </a:extLst>
              </p:cNvPr>
              <p:cNvSpPr/>
              <p:nvPr/>
            </p:nvSpPr>
            <p:spPr>
              <a:xfrm>
                <a:off x="8820000" y="3240000"/>
                <a:ext cx="1980000" cy="1080000"/>
              </a:xfrm>
              <a:prstGeom prst="rect">
                <a:avLst/>
              </a:prstGeom>
              <a:solidFill>
                <a:srgbClr val="009051">
                  <a:alpha val="15000"/>
                </a:srgbClr>
              </a:solidFill>
              <a:ln>
                <a:solidFill>
                  <a:srgbClr val="009051">
                    <a:alpha val="1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92AF26-BB30-A54C-93D8-6E00B6BC3758}"/>
                  </a:ext>
                </a:extLst>
              </p:cNvPr>
              <p:cNvSpPr/>
              <p:nvPr/>
            </p:nvSpPr>
            <p:spPr>
              <a:xfrm>
                <a:off x="8820000" y="4320000"/>
                <a:ext cx="1980000" cy="72000"/>
              </a:xfrm>
              <a:prstGeom prst="rect">
                <a:avLst/>
              </a:prstGeom>
              <a:solidFill>
                <a:srgbClr val="009193"/>
              </a:solidFill>
              <a:ln>
                <a:solidFill>
                  <a:srgbClr val="0091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BC556D1-4533-9B42-AC7B-5DD896A043BC}"/>
                  </a:ext>
                </a:extLst>
              </p:cNvPr>
              <p:cNvSpPr/>
              <p:nvPr/>
            </p:nvSpPr>
            <p:spPr>
              <a:xfrm>
                <a:off x="8892001" y="3240000"/>
                <a:ext cx="1835999" cy="72000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15737A0-BA6C-194B-8826-FCA18E8F141F}"/>
                  </a:ext>
                </a:extLst>
              </p:cNvPr>
              <p:cNvSpPr/>
              <p:nvPr/>
            </p:nvSpPr>
            <p:spPr>
              <a:xfrm>
                <a:off x="8892000" y="3240000"/>
                <a:ext cx="54000" cy="144000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C6E2C06-15F3-5446-BDBB-9ABE8DABDC8B}"/>
                  </a:ext>
                </a:extLst>
              </p:cNvPr>
              <p:cNvSpPr/>
              <p:nvPr/>
            </p:nvSpPr>
            <p:spPr>
              <a:xfrm>
                <a:off x="10674000" y="3240000"/>
                <a:ext cx="54000" cy="144000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F563CA-1629-A342-B622-DDAAC10CBB3E}"/>
                  </a:ext>
                </a:extLst>
              </p:cNvPr>
              <p:cNvSpPr/>
              <p:nvPr/>
            </p:nvSpPr>
            <p:spPr>
              <a:xfrm>
                <a:off x="8964000" y="3366000"/>
                <a:ext cx="1692000" cy="36000"/>
              </a:xfrm>
              <a:prstGeom prst="rect">
                <a:avLst/>
              </a:prstGeom>
              <a:solidFill>
                <a:srgbClr val="009051">
                  <a:alpha val="90000"/>
                </a:srgbClr>
              </a:solidFill>
              <a:ln>
                <a:solidFill>
                  <a:srgbClr val="009051">
                    <a:alpha val="9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37F1C0-1D9A-5B42-B804-05B42C591637}"/>
                  </a:ext>
                </a:extLst>
              </p:cNvPr>
              <p:cNvSpPr txBox="1"/>
              <p:nvPr/>
            </p:nvSpPr>
            <p:spPr>
              <a:xfrm>
                <a:off x="10304297" y="2990777"/>
                <a:ext cx="451405" cy="1661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0" lang="en-GB" sz="9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++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n</a:t>
                </a:r>
                <a:r>
                  <a:rPr kumimoji="0" lang="en-GB" sz="9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n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n</a:t>
                </a:r>
                <a:r>
                  <a:rPr kumimoji="0" lang="en-GB" sz="9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++</a:t>
                </a: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1F032A-3F72-9CE4-3189-3E13368D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B67F3-5BDA-F349-B3C8-3BF4CEB5B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3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C74C-E7DA-9841-A416-E11BACFD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396" y="-213641"/>
            <a:ext cx="3209604" cy="133247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Project 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F50AF-D669-1740-8748-AD422121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White for eXFlu-innova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DFB40-5451-3848-AC47-4780AF01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 @ AIDAinnova 3rd Annual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C17F2-E7D0-144E-8FE7-FF85E9764514}"/>
              </a:ext>
            </a:extLst>
          </p:cNvPr>
          <p:cNvSpPr txBox="1"/>
          <p:nvPr/>
        </p:nvSpPr>
        <p:spPr>
          <a:xfrm>
            <a:off x="270000" y="4259250"/>
            <a:ext cx="9018000" cy="201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Deliverables: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 </a:t>
            </a:r>
            <a:r>
              <a:rPr kumimoji="0" lang="en-GB" sz="1725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and design 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  <a:r>
              <a:rPr kumimoji="0" lang="en-GB" sz="1725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p–n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compensated gain implant (M6) – DONE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 </a:t>
            </a:r>
            <a:r>
              <a:rPr kumimoji="0" lang="en-GB" sz="1725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GB" sz="1725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p–n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compensated sensors (M12) – DONE 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725" b="0" i="1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-doped sensors (M24)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</a:t>
            </a:r>
            <a:r>
              <a:rPr kumimoji="0" lang="en-US" sz="172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identifications of the best parameters </a:t>
            </a: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manufacture compensated LGADs</a:t>
            </a:r>
            <a:r>
              <a:rPr kumimoji="0" lang="en-GB" sz="17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(M36) – pending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725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25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25" dirty="0">
                <a:solidFill>
                  <a:schemeClr val="accent2"/>
                </a:solidFill>
                <a:latin typeface="Calibri" panose="020F0502020204030204"/>
              </a:rPr>
              <a:t>Colour code: fully coloured – planned, translucent – actual.</a:t>
            </a:r>
            <a:endParaRPr kumimoji="0" lang="en-GB" sz="1725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B8840-9BF5-4AC0-C691-B4FA617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B67F3-5BDA-F349-B3C8-3BF4CEB5B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E879D8-83AA-5CAD-1C24-5BFA4C8B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000" y="4637250"/>
            <a:ext cx="621000" cy="6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4" t="14609" r="24779" b="55754"/>
          <a:stretch/>
        </p:blipFill>
        <p:spPr>
          <a:xfrm>
            <a:off x="877500" y="1856250"/>
            <a:ext cx="7560000" cy="235421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35BF5F-57EA-5EB3-2BBB-E0810E41F54F}"/>
              </a:ext>
            </a:extLst>
          </p:cNvPr>
          <p:cNvGrpSpPr/>
          <p:nvPr/>
        </p:nvGrpSpPr>
        <p:grpSpPr>
          <a:xfrm>
            <a:off x="5675400" y="1343250"/>
            <a:ext cx="544187" cy="2619000"/>
            <a:chOff x="4291200" y="648000"/>
            <a:chExt cx="725582" cy="3492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6A6D83-AFC0-BEA7-8B87-57CA0C90ECD8}"/>
                </a:ext>
              </a:extLst>
            </p:cNvPr>
            <p:cNvCxnSpPr/>
            <p:nvPr/>
          </p:nvCxnSpPr>
          <p:spPr>
            <a:xfrm>
              <a:off x="4561200" y="1296000"/>
              <a:ext cx="0" cy="28440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We are here map pin Stock Vector Image by ©Arcady #94454234">
              <a:extLst>
                <a:ext uri="{FF2B5EF4-FFF2-40B4-BE49-F238E27FC236}">
                  <a16:creationId xmlns:a16="http://schemas.microsoft.com/office/drawing/2014/main" id="{CC23F024-6611-B456-5C47-FC10018FF9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91200" y="648000"/>
              <a:ext cx="72558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562856F-E8F8-7505-E69B-99491D8C6DAC}"/>
              </a:ext>
            </a:extLst>
          </p:cNvPr>
          <p:cNvSpPr/>
          <p:nvPr/>
        </p:nvSpPr>
        <p:spPr>
          <a:xfrm>
            <a:off x="972000" y="1910250"/>
            <a:ext cx="594000" cy="297000"/>
          </a:xfrm>
          <a:custGeom>
            <a:avLst/>
            <a:gdLst>
              <a:gd name="connsiteX0" fmla="*/ 0 w 594000"/>
              <a:gd name="connsiteY0" fmla="*/ 0 h 297000"/>
              <a:gd name="connsiteX1" fmla="*/ 594000 w 594000"/>
              <a:gd name="connsiteY1" fmla="*/ 0 h 297000"/>
              <a:gd name="connsiteX2" fmla="*/ 594000 w 594000"/>
              <a:gd name="connsiteY2" fmla="*/ 297000 h 297000"/>
              <a:gd name="connsiteX3" fmla="*/ 0 w 594000"/>
              <a:gd name="connsiteY3" fmla="*/ 297000 h 297000"/>
              <a:gd name="connsiteX4" fmla="*/ 0 w 594000"/>
              <a:gd name="connsiteY4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000" h="297000" fill="none" extrusionOk="0">
                <a:moveTo>
                  <a:pt x="0" y="0"/>
                </a:moveTo>
                <a:cubicBezTo>
                  <a:pt x="164643" y="8127"/>
                  <a:pt x="438104" y="15469"/>
                  <a:pt x="594000" y="0"/>
                </a:cubicBezTo>
                <a:cubicBezTo>
                  <a:pt x="595105" y="105444"/>
                  <a:pt x="581931" y="173473"/>
                  <a:pt x="594000" y="297000"/>
                </a:cubicBezTo>
                <a:cubicBezTo>
                  <a:pt x="460115" y="324193"/>
                  <a:pt x="162009" y="308751"/>
                  <a:pt x="0" y="297000"/>
                </a:cubicBezTo>
                <a:cubicBezTo>
                  <a:pt x="-10196" y="152376"/>
                  <a:pt x="8924" y="99319"/>
                  <a:pt x="0" y="0"/>
                </a:cubicBezTo>
                <a:close/>
              </a:path>
              <a:path w="594000" h="297000" stroke="0" extrusionOk="0">
                <a:moveTo>
                  <a:pt x="0" y="0"/>
                </a:moveTo>
                <a:cubicBezTo>
                  <a:pt x="282244" y="17087"/>
                  <a:pt x="399731" y="21407"/>
                  <a:pt x="594000" y="0"/>
                </a:cubicBezTo>
                <a:cubicBezTo>
                  <a:pt x="599701" y="147720"/>
                  <a:pt x="601750" y="186994"/>
                  <a:pt x="594000" y="297000"/>
                </a:cubicBezTo>
                <a:cubicBezTo>
                  <a:pt x="363765" y="282299"/>
                  <a:pt x="121046" y="319060"/>
                  <a:pt x="0" y="297000"/>
                </a:cubicBezTo>
                <a:cubicBezTo>
                  <a:pt x="-7483" y="151650"/>
                  <a:pt x="11341" y="123370"/>
                  <a:pt x="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E270B9-938F-B0A3-24C4-B73CD2A7FF85}"/>
              </a:ext>
            </a:extLst>
          </p:cNvPr>
          <p:cNvSpPr/>
          <p:nvPr/>
        </p:nvSpPr>
        <p:spPr>
          <a:xfrm>
            <a:off x="2511000" y="1910250"/>
            <a:ext cx="1836000" cy="297000"/>
          </a:xfrm>
          <a:custGeom>
            <a:avLst/>
            <a:gdLst>
              <a:gd name="connsiteX0" fmla="*/ 0 w 1836000"/>
              <a:gd name="connsiteY0" fmla="*/ 0 h 297000"/>
              <a:gd name="connsiteX1" fmla="*/ 648720 w 1836000"/>
              <a:gd name="connsiteY1" fmla="*/ 0 h 297000"/>
              <a:gd name="connsiteX2" fmla="*/ 1279080 w 1836000"/>
              <a:gd name="connsiteY2" fmla="*/ 0 h 297000"/>
              <a:gd name="connsiteX3" fmla="*/ 1836000 w 1836000"/>
              <a:gd name="connsiteY3" fmla="*/ 0 h 297000"/>
              <a:gd name="connsiteX4" fmla="*/ 1836000 w 1836000"/>
              <a:gd name="connsiteY4" fmla="*/ 297000 h 297000"/>
              <a:gd name="connsiteX5" fmla="*/ 1260720 w 1836000"/>
              <a:gd name="connsiteY5" fmla="*/ 297000 h 297000"/>
              <a:gd name="connsiteX6" fmla="*/ 648720 w 1836000"/>
              <a:gd name="connsiteY6" fmla="*/ 297000 h 297000"/>
              <a:gd name="connsiteX7" fmla="*/ 0 w 1836000"/>
              <a:gd name="connsiteY7" fmla="*/ 297000 h 297000"/>
              <a:gd name="connsiteX8" fmla="*/ 0 w 1836000"/>
              <a:gd name="connsiteY8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6000" h="297000" fill="none" extrusionOk="0">
                <a:moveTo>
                  <a:pt x="0" y="0"/>
                </a:moveTo>
                <a:cubicBezTo>
                  <a:pt x="136998" y="-31983"/>
                  <a:pt x="485330" y="24159"/>
                  <a:pt x="648720" y="0"/>
                </a:cubicBezTo>
                <a:cubicBezTo>
                  <a:pt x="812110" y="-24159"/>
                  <a:pt x="1014257" y="21236"/>
                  <a:pt x="1279080" y="0"/>
                </a:cubicBezTo>
                <a:cubicBezTo>
                  <a:pt x="1543903" y="-21236"/>
                  <a:pt x="1588687" y="-24313"/>
                  <a:pt x="1836000" y="0"/>
                </a:cubicBezTo>
                <a:cubicBezTo>
                  <a:pt x="1843111" y="140090"/>
                  <a:pt x="1840429" y="181463"/>
                  <a:pt x="1836000" y="297000"/>
                </a:cubicBezTo>
                <a:cubicBezTo>
                  <a:pt x="1624164" y="321793"/>
                  <a:pt x="1474861" y="301388"/>
                  <a:pt x="1260720" y="297000"/>
                </a:cubicBezTo>
                <a:cubicBezTo>
                  <a:pt x="1046579" y="292612"/>
                  <a:pt x="821366" y="293420"/>
                  <a:pt x="648720" y="297000"/>
                </a:cubicBezTo>
                <a:cubicBezTo>
                  <a:pt x="476074" y="300580"/>
                  <a:pt x="138294" y="321836"/>
                  <a:pt x="0" y="297000"/>
                </a:cubicBezTo>
                <a:cubicBezTo>
                  <a:pt x="14706" y="179518"/>
                  <a:pt x="5443" y="136843"/>
                  <a:pt x="0" y="0"/>
                </a:cubicBezTo>
                <a:close/>
              </a:path>
              <a:path w="1836000" h="297000" stroke="0" extrusionOk="0">
                <a:moveTo>
                  <a:pt x="0" y="0"/>
                </a:moveTo>
                <a:cubicBezTo>
                  <a:pt x="147815" y="22901"/>
                  <a:pt x="311741" y="-24511"/>
                  <a:pt x="593640" y="0"/>
                </a:cubicBezTo>
                <a:cubicBezTo>
                  <a:pt x="875539" y="24511"/>
                  <a:pt x="874477" y="-27049"/>
                  <a:pt x="1150560" y="0"/>
                </a:cubicBezTo>
                <a:cubicBezTo>
                  <a:pt x="1426643" y="27049"/>
                  <a:pt x="1682261" y="10373"/>
                  <a:pt x="1836000" y="0"/>
                </a:cubicBezTo>
                <a:cubicBezTo>
                  <a:pt x="1823337" y="147089"/>
                  <a:pt x="1826630" y="191836"/>
                  <a:pt x="1836000" y="297000"/>
                </a:cubicBezTo>
                <a:cubicBezTo>
                  <a:pt x="1705567" y="279604"/>
                  <a:pt x="1379939" y="278165"/>
                  <a:pt x="1260720" y="297000"/>
                </a:cubicBezTo>
                <a:cubicBezTo>
                  <a:pt x="1141501" y="315835"/>
                  <a:pt x="912637" y="323533"/>
                  <a:pt x="612000" y="297000"/>
                </a:cubicBezTo>
                <a:cubicBezTo>
                  <a:pt x="311363" y="270467"/>
                  <a:pt x="298772" y="287305"/>
                  <a:pt x="0" y="297000"/>
                </a:cubicBezTo>
                <a:cubicBezTo>
                  <a:pt x="12069" y="212627"/>
                  <a:pt x="-10409" y="69532"/>
                  <a:pt x="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7F436-774C-8940-B32B-B96AFEF135E4}"/>
              </a:ext>
            </a:extLst>
          </p:cNvPr>
          <p:cNvSpPr/>
          <p:nvPr/>
        </p:nvSpPr>
        <p:spPr>
          <a:xfrm>
            <a:off x="2807999" y="2782350"/>
            <a:ext cx="5494500" cy="297000"/>
          </a:xfrm>
          <a:custGeom>
            <a:avLst/>
            <a:gdLst>
              <a:gd name="connsiteX0" fmla="*/ 0 w 5494500"/>
              <a:gd name="connsiteY0" fmla="*/ 0 h 297000"/>
              <a:gd name="connsiteX1" fmla="*/ 576923 w 5494500"/>
              <a:gd name="connsiteY1" fmla="*/ 0 h 297000"/>
              <a:gd name="connsiteX2" fmla="*/ 1318680 w 5494500"/>
              <a:gd name="connsiteY2" fmla="*/ 0 h 297000"/>
              <a:gd name="connsiteX3" fmla="*/ 1950548 w 5494500"/>
              <a:gd name="connsiteY3" fmla="*/ 0 h 297000"/>
              <a:gd name="connsiteX4" fmla="*/ 2527470 w 5494500"/>
              <a:gd name="connsiteY4" fmla="*/ 0 h 297000"/>
              <a:gd name="connsiteX5" fmla="*/ 3269228 w 5494500"/>
              <a:gd name="connsiteY5" fmla="*/ 0 h 297000"/>
              <a:gd name="connsiteX6" fmla="*/ 3956040 w 5494500"/>
              <a:gd name="connsiteY6" fmla="*/ 0 h 297000"/>
              <a:gd name="connsiteX7" fmla="*/ 4642853 w 5494500"/>
              <a:gd name="connsiteY7" fmla="*/ 0 h 297000"/>
              <a:gd name="connsiteX8" fmla="*/ 5494500 w 5494500"/>
              <a:gd name="connsiteY8" fmla="*/ 0 h 297000"/>
              <a:gd name="connsiteX9" fmla="*/ 5494500 w 5494500"/>
              <a:gd name="connsiteY9" fmla="*/ 297000 h 297000"/>
              <a:gd name="connsiteX10" fmla="*/ 4917578 w 5494500"/>
              <a:gd name="connsiteY10" fmla="*/ 297000 h 297000"/>
              <a:gd name="connsiteX11" fmla="*/ 4395600 w 5494500"/>
              <a:gd name="connsiteY11" fmla="*/ 297000 h 297000"/>
              <a:gd name="connsiteX12" fmla="*/ 3653843 w 5494500"/>
              <a:gd name="connsiteY12" fmla="*/ 297000 h 297000"/>
              <a:gd name="connsiteX13" fmla="*/ 3076920 w 5494500"/>
              <a:gd name="connsiteY13" fmla="*/ 297000 h 297000"/>
              <a:gd name="connsiteX14" fmla="*/ 2335163 w 5494500"/>
              <a:gd name="connsiteY14" fmla="*/ 297000 h 297000"/>
              <a:gd name="connsiteX15" fmla="*/ 1538460 w 5494500"/>
              <a:gd name="connsiteY15" fmla="*/ 297000 h 297000"/>
              <a:gd name="connsiteX16" fmla="*/ 906593 w 5494500"/>
              <a:gd name="connsiteY16" fmla="*/ 297000 h 297000"/>
              <a:gd name="connsiteX17" fmla="*/ 0 w 5494500"/>
              <a:gd name="connsiteY17" fmla="*/ 297000 h 297000"/>
              <a:gd name="connsiteX18" fmla="*/ 0 w 5494500"/>
              <a:gd name="connsiteY18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94500" h="297000" fill="none" extrusionOk="0">
                <a:moveTo>
                  <a:pt x="0" y="0"/>
                </a:moveTo>
                <a:cubicBezTo>
                  <a:pt x="119259" y="18264"/>
                  <a:pt x="388030" y="13631"/>
                  <a:pt x="576923" y="0"/>
                </a:cubicBezTo>
                <a:cubicBezTo>
                  <a:pt x="765816" y="-13631"/>
                  <a:pt x="967227" y="19493"/>
                  <a:pt x="1318680" y="0"/>
                </a:cubicBezTo>
                <a:cubicBezTo>
                  <a:pt x="1670133" y="-19493"/>
                  <a:pt x="1642099" y="-23410"/>
                  <a:pt x="1950548" y="0"/>
                </a:cubicBezTo>
                <a:cubicBezTo>
                  <a:pt x="2258997" y="23410"/>
                  <a:pt x="2274325" y="-27801"/>
                  <a:pt x="2527470" y="0"/>
                </a:cubicBezTo>
                <a:cubicBezTo>
                  <a:pt x="2780615" y="27801"/>
                  <a:pt x="2924299" y="-26101"/>
                  <a:pt x="3269228" y="0"/>
                </a:cubicBezTo>
                <a:cubicBezTo>
                  <a:pt x="3614157" y="26101"/>
                  <a:pt x="3671281" y="-32195"/>
                  <a:pt x="3956040" y="0"/>
                </a:cubicBezTo>
                <a:cubicBezTo>
                  <a:pt x="4240799" y="32195"/>
                  <a:pt x="4421536" y="4911"/>
                  <a:pt x="4642853" y="0"/>
                </a:cubicBezTo>
                <a:cubicBezTo>
                  <a:pt x="4864170" y="-4911"/>
                  <a:pt x="5199860" y="-19975"/>
                  <a:pt x="5494500" y="0"/>
                </a:cubicBezTo>
                <a:cubicBezTo>
                  <a:pt x="5499476" y="126072"/>
                  <a:pt x="5481277" y="213858"/>
                  <a:pt x="5494500" y="297000"/>
                </a:cubicBezTo>
                <a:cubicBezTo>
                  <a:pt x="5321222" y="289522"/>
                  <a:pt x="5079271" y="319625"/>
                  <a:pt x="4917578" y="297000"/>
                </a:cubicBezTo>
                <a:cubicBezTo>
                  <a:pt x="4755885" y="274375"/>
                  <a:pt x="4628043" y="317662"/>
                  <a:pt x="4395600" y="297000"/>
                </a:cubicBezTo>
                <a:cubicBezTo>
                  <a:pt x="4163157" y="276338"/>
                  <a:pt x="4018313" y="325000"/>
                  <a:pt x="3653843" y="297000"/>
                </a:cubicBezTo>
                <a:cubicBezTo>
                  <a:pt x="3289373" y="269000"/>
                  <a:pt x="3304267" y="280866"/>
                  <a:pt x="3076920" y="297000"/>
                </a:cubicBezTo>
                <a:cubicBezTo>
                  <a:pt x="2849573" y="313134"/>
                  <a:pt x="2502342" y="294103"/>
                  <a:pt x="2335163" y="297000"/>
                </a:cubicBezTo>
                <a:cubicBezTo>
                  <a:pt x="2167984" y="299897"/>
                  <a:pt x="1740756" y="331849"/>
                  <a:pt x="1538460" y="297000"/>
                </a:cubicBezTo>
                <a:cubicBezTo>
                  <a:pt x="1336164" y="262151"/>
                  <a:pt x="1037494" y="322308"/>
                  <a:pt x="906593" y="297000"/>
                </a:cubicBezTo>
                <a:cubicBezTo>
                  <a:pt x="775692" y="271692"/>
                  <a:pt x="375122" y="276693"/>
                  <a:pt x="0" y="297000"/>
                </a:cubicBezTo>
                <a:cubicBezTo>
                  <a:pt x="12667" y="230411"/>
                  <a:pt x="-9671" y="139770"/>
                  <a:pt x="0" y="0"/>
                </a:cubicBezTo>
                <a:close/>
              </a:path>
              <a:path w="5494500" h="297000" stroke="0" extrusionOk="0">
                <a:moveTo>
                  <a:pt x="0" y="0"/>
                </a:moveTo>
                <a:cubicBezTo>
                  <a:pt x="181884" y="13726"/>
                  <a:pt x="376274" y="-20167"/>
                  <a:pt x="631868" y="0"/>
                </a:cubicBezTo>
                <a:cubicBezTo>
                  <a:pt x="887462" y="20167"/>
                  <a:pt x="972996" y="-15800"/>
                  <a:pt x="1153845" y="0"/>
                </a:cubicBezTo>
                <a:cubicBezTo>
                  <a:pt x="1334694" y="15800"/>
                  <a:pt x="1635389" y="9762"/>
                  <a:pt x="1950548" y="0"/>
                </a:cubicBezTo>
                <a:cubicBezTo>
                  <a:pt x="2265707" y="-9762"/>
                  <a:pt x="2403272" y="-20333"/>
                  <a:pt x="2582415" y="0"/>
                </a:cubicBezTo>
                <a:cubicBezTo>
                  <a:pt x="2761558" y="20333"/>
                  <a:pt x="2919046" y="4634"/>
                  <a:pt x="3214283" y="0"/>
                </a:cubicBezTo>
                <a:cubicBezTo>
                  <a:pt x="3509520" y="-4634"/>
                  <a:pt x="3664039" y="33857"/>
                  <a:pt x="4010985" y="0"/>
                </a:cubicBezTo>
                <a:cubicBezTo>
                  <a:pt x="4357931" y="-33857"/>
                  <a:pt x="4340530" y="-5861"/>
                  <a:pt x="4587908" y="0"/>
                </a:cubicBezTo>
                <a:cubicBezTo>
                  <a:pt x="4835286" y="5861"/>
                  <a:pt x="5127782" y="-28030"/>
                  <a:pt x="5494500" y="0"/>
                </a:cubicBezTo>
                <a:cubicBezTo>
                  <a:pt x="5504837" y="117781"/>
                  <a:pt x="5491350" y="222058"/>
                  <a:pt x="5494500" y="297000"/>
                </a:cubicBezTo>
                <a:cubicBezTo>
                  <a:pt x="5309556" y="299403"/>
                  <a:pt x="5077012" y="298638"/>
                  <a:pt x="4917578" y="297000"/>
                </a:cubicBezTo>
                <a:cubicBezTo>
                  <a:pt x="4758144" y="295362"/>
                  <a:pt x="4426019" y="276322"/>
                  <a:pt x="4230765" y="297000"/>
                </a:cubicBezTo>
                <a:cubicBezTo>
                  <a:pt x="4035511" y="317678"/>
                  <a:pt x="3735146" y="300734"/>
                  <a:pt x="3598898" y="297000"/>
                </a:cubicBezTo>
                <a:cubicBezTo>
                  <a:pt x="3462650" y="293266"/>
                  <a:pt x="3082330" y="286969"/>
                  <a:pt x="2802195" y="297000"/>
                </a:cubicBezTo>
                <a:cubicBezTo>
                  <a:pt x="2522060" y="307031"/>
                  <a:pt x="2395325" y="312760"/>
                  <a:pt x="2005493" y="297000"/>
                </a:cubicBezTo>
                <a:cubicBezTo>
                  <a:pt x="1615661" y="281240"/>
                  <a:pt x="1708352" y="309914"/>
                  <a:pt x="1428570" y="297000"/>
                </a:cubicBezTo>
                <a:cubicBezTo>
                  <a:pt x="1148788" y="284086"/>
                  <a:pt x="972957" y="324752"/>
                  <a:pt x="741758" y="297000"/>
                </a:cubicBezTo>
                <a:cubicBezTo>
                  <a:pt x="510559" y="269248"/>
                  <a:pt x="224192" y="316603"/>
                  <a:pt x="0" y="297000"/>
                </a:cubicBezTo>
                <a:cubicBezTo>
                  <a:pt x="-11880" y="237514"/>
                  <a:pt x="14706" y="90418"/>
                  <a:pt x="0" y="0"/>
                </a:cubicBezTo>
                <a:close/>
              </a:path>
            </a:pathLst>
          </a:custGeom>
          <a:solidFill>
            <a:srgbClr val="FFD579">
              <a:alpha val="50000"/>
            </a:srgbClr>
          </a:solidFill>
          <a:ln>
            <a:solidFill>
              <a:srgbClr val="FF93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5DD735-43BF-4EA9-5597-39D03D99BD39}"/>
              </a:ext>
            </a:extLst>
          </p:cNvPr>
          <p:cNvSpPr/>
          <p:nvPr/>
        </p:nvSpPr>
        <p:spPr>
          <a:xfrm>
            <a:off x="3105000" y="3368250"/>
            <a:ext cx="5211000" cy="297000"/>
          </a:xfrm>
          <a:custGeom>
            <a:avLst/>
            <a:gdLst>
              <a:gd name="connsiteX0" fmla="*/ 0 w 5211000"/>
              <a:gd name="connsiteY0" fmla="*/ 0 h 297000"/>
              <a:gd name="connsiteX1" fmla="*/ 547155 w 5211000"/>
              <a:gd name="connsiteY1" fmla="*/ 0 h 297000"/>
              <a:gd name="connsiteX2" fmla="*/ 1250640 w 5211000"/>
              <a:gd name="connsiteY2" fmla="*/ 0 h 297000"/>
              <a:gd name="connsiteX3" fmla="*/ 1849905 w 5211000"/>
              <a:gd name="connsiteY3" fmla="*/ 0 h 297000"/>
              <a:gd name="connsiteX4" fmla="*/ 2397060 w 5211000"/>
              <a:gd name="connsiteY4" fmla="*/ 0 h 297000"/>
              <a:gd name="connsiteX5" fmla="*/ 3100545 w 5211000"/>
              <a:gd name="connsiteY5" fmla="*/ 0 h 297000"/>
              <a:gd name="connsiteX6" fmla="*/ 3751920 w 5211000"/>
              <a:gd name="connsiteY6" fmla="*/ 0 h 297000"/>
              <a:gd name="connsiteX7" fmla="*/ 4403295 w 5211000"/>
              <a:gd name="connsiteY7" fmla="*/ 0 h 297000"/>
              <a:gd name="connsiteX8" fmla="*/ 5211000 w 5211000"/>
              <a:gd name="connsiteY8" fmla="*/ 0 h 297000"/>
              <a:gd name="connsiteX9" fmla="*/ 5211000 w 5211000"/>
              <a:gd name="connsiteY9" fmla="*/ 297000 h 297000"/>
              <a:gd name="connsiteX10" fmla="*/ 4663845 w 5211000"/>
              <a:gd name="connsiteY10" fmla="*/ 297000 h 297000"/>
              <a:gd name="connsiteX11" fmla="*/ 4168800 w 5211000"/>
              <a:gd name="connsiteY11" fmla="*/ 297000 h 297000"/>
              <a:gd name="connsiteX12" fmla="*/ 3465315 w 5211000"/>
              <a:gd name="connsiteY12" fmla="*/ 297000 h 297000"/>
              <a:gd name="connsiteX13" fmla="*/ 2918160 w 5211000"/>
              <a:gd name="connsiteY13" fmla="*/ 297000 h 297000"/>
              <a:gd name="connsiteX14" fmla="*/ 2214675 w 5211000"/>
              <a:gd name="connsiteY14" fmla="*/ 297000 h 297000"/>
              <a:gd name="connsiteX15" fmla="*/ 1459080 w 5211000"/>
              <a:gd name="connsiteY15" fmla="*/ 297000 h 297000"/>
              <a:gd name="connsiteX16" fmla="*/ 859815 w 5211000"/>
              <a:gd name="connsiteY16" fmla="*/ 297000 h 297000"/>
              <a:gd name="connsiteX17" fmla="*/ 0 w 5211000"/>
              <a:gd name="connsiteY17" fmla="*/ 297000 h 297000"/>
              <a:gd name="connsiteX18" fmla="*/ 0 w 5211000"/>
              <a:gd name="connsiteY18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1000" h="297000" fill="none" extrusionOk="0">
                <a:moveTo>
                  <a:pt x="0" y="0"/>
                </a:moveTo>
                <a:cubicBezTo>
                  <a:pt x="235489" y="-23167"/>
                  <a:pt x="361011" y="-22002"/>
                  <a:pt x="547155" y="0"/>
                </a:cubicBezTo>
                <a:cubicBezTo>
                  <a:pt x="733300" y="22002"/>
                  <a:pt x="1004068" y="33653"/>
                  <a:pt x="1250640" y="0"/>
                </a:cubicBezTo>
                <a:cubicBezTo>
                  <a:pt x="1497213" y="-33653"/>
                  <a:pt x="1554707" y="12110"/>
                  <a:pt x="1849905" y="0"/>
                </a:cubicBezTo>
                <a:cubicBezTo>
                  <a:pt x="2145104" y="-12110"/>
                  <a:pt x="2185706" y="15970"/>
                  <a:pt x="2397060" y="0"/>
                </a:cubicBezTo>
                <a:cubicBezTo>
                  <a:pt x="2608415" y="-15970"/>
                  <a:pt x="2912445" y="-11785"/>
                  <a:pt x="3100545" y="0"/>
                </a:cubicBezTo>
                <a:cubicBezTo>
                  <a:pt x="3288645" y="11785"/>
                  <a:pt x="3483932" y="16745"/>
                  <a:pt x="3751920" y="0"/>
                </a:cubicBezTo>
                <a:cubicBezTo>
                  <a:pt x="4019908" y="-16745"/>
                  <a:pt x="4227260" y="30170"/>
                  <a:pt x="4403295" y="0"/>
                </a:cubicBezTo>
                <a:cubicBezTo>
                  <a:pt x="4579330" y="-30170"/>
                  <a:pt x="5049371" y="-28992"/>
                  <a:pt x="5211000" y="0"/>
                </a:cubicBezTo>
                <a:cubicBezTo>
                  <a:pt x="5215976" y="126072"/>
                  <a:pt x="5197777" y="213858"/>
                  <a:pt x="5211000" y="297000"/>
                </a:cubicBezTo>
                <a:cubicBezTo>
                  <a:pt x="5056873" y="315332"/>
                  <a:pt x="4872346" y="272640"/>
                  <a:pt x="4663845" y="297000"/>
                </a:cubicBezTo>
                <a:cubicBezTo>
                  <a:pt x="4455345" y="321360"/>
                  <a:pt x="4286858" y="275072"/>
                  <a:pt x="4168800" y="297000"/>
                </a:cubicBezTo>
                <a:cubicBezTo>
                  <a:pt x="4050743" y="318928"/>
                  <a:pt x="3745536" y="299886"/>
                  <a:pt x="3465315" y="297000"/>
                </a:cubicBezTo>
                <a:cubicBezTo>
                  <a:pt x="3185095" y="294114"/>
                  <a:pt x="3171232" y="301353"/>
                  <a:pt x="2918160" y="297000"/>
                </a:cubicBezTo>
                <a:cubicBezTo>
                  <a:pt x="2665089" y="292647"/>
                  <a:pt x="2468868" y="302899"/>
                  <a:pt x="2214675" y="297000"/>
                </a:cubicBezTo>
                <a:cubicBezTo>
                  <a:pt x="1960482" y="291101"/>
                  <a:pt x="1762115" y="301451"/>
                  <a:pt x="1459080" y="297000"/>
                </a:cubicBezTo>
                <a:cubicBezTo>
                  <a:pt x="1156046" y="292549"/>
                  <a:pt x="1066329" y="278182"/>
                  <a:pt x="859815" y="297000"/>
                </a:cubicBezTo>
                <a:cubicBezTo>
                  <a:pt x="653301" y="315818"/>
                  <a:pt x="315484" y="308602"/>
                  <a:pt x="0" y="297000"/>
                </a:cubicBezTo>
                <a:cubicBezTo>
                  <a:pt x="12667" y="230411"/>
                  <a:pt x="-9671" y="139770"/>
                  <a:pt x="0" y="0"/>
                </a:cubicBezTo>
                <a:close/>
              </a:path>
              <a:path w="5211000" h="297000" stroke="0" extrusionOk="0">
                <a:moveTo>
                  <a:pt x="0" y="0"/>
                </a:moveTo>
                <a:cubicBezTo>
                  <a:pt x="191828" y="-26943"/>
                  <a:pt x="441364" y="-5559"/>
                  <a:pt x="599265" y="0"/>
                </a:cubicBezTo>
                <a:cubicBezTo>
                  <a:pt x="757166" y="5559"/>
                  <a:pt x="925827" y="-22367"/>
                  <a:pt x="1094310" y="0"/>
                </a:cubicBezTo>
                <a:cubicBezTo>
                  <a:pt x="1262794" y="22367"/>
                  <a:pt x="1647524" y="34306"/>
                  <a:pt x="1849905" y="0"/>
                </a:cubicBezTo>
                <a:cubicBezTo>
                  <a:pt x="2052287" y="-34306"/>
                  <a:pt x="2285246" y="-7067"/>
                  <a:pt x="2449170" y="0"/>
                </a:cubicBezTo>
                <a:cubicBezTo>
                  <a:pt x="2613094" y="7067"/>
                  <a:pt x="2793302" y="-2506"/>
                  <a:pt x="3048435" y="0"/>
                </a:cubicBezTo>
                <a:cubicBezTo>
                  <a:pt x="3303568" y="2506"/>
                  <a:pt x="3612223" y="-35416"/>
                  <a:pt x="3804030" y="0"/>
                </a:cubicBezTo>
                <a:cubicBezTo>
                  <a:pt x="3995837" y="35416"/>
                  <a:pt x="4208021" y="-19501"/>
                  <a:pt x="4351185" y="0"/>
                </a:cubicBezTo>
                <a:cubicBezTo>
                  <a:pt x="4494349" y="19501"/>
                  <a:pt x="4851508" y="5251"/>
                  <a:pt x="5211000" y="0"/>
                </a:cubicBezTo>
                <a:cubicBezTo>
                  <a:pt x="5221337" y="117781"/>
                  <a:pt x="5207850" y="222058"/>
                  <a:pt x="5211000" y="297000"/>
                </a:cubicBezTo>
                <a:cubicBezTo>
                  <a:pt x="4937912" y="302125"/>
                  <a:pt x="4873219" y="275475"/>
                  <a:pt x="4663845" y="297000"/>
                </a:cubicBezTo>
                <a:cubicBezTo>
                  <a:pt x="4454472" y="318525"/>
                  <a:pt x="4229738" y="324335"/>
                  <a:pt x="4012470" y="297000"/>
                </a:cubicBezTo>
                <a:cubicBezTo>
                  <a:pt x="3795203" y="269665"/>
                  <a:pt x="3650925" y="293034"/>
                  <a:pt x="3413205" y="297000"/>
                </a:cubicBezTo>
                <a:cubicBezTo>
                  <a:pt x="3175485" y="300966"/>
                  <a:pt x="2913624" y="283953"/>
                  <a:pt x="2657610" y="297000"/>
                </a:cubicBezTo>
                <a:cubicBezTo>
                  <a:pt x="2401597" y="310047"/>
                  <a:pt x="2140885" y="318702"/>
                  <a:pt x="1902015" y="297000"/>
                </a:cubicBezTo>
                <a:cubicBezTo>
                  <a:pt x="1663145" y="275298"/>
                  <a:pt x="1585993" y="306945"/>
                  <a:pt x="1354860" y="297000"/>
                </a:cubicBezTo>
                <a:cubicBezTo>
                  <a:pt x="1123728" y="287055"/>
                  <a:pt x="873559" y="301853"/>
                  <a:pt x="703485" y="297000"/>
                </a:cubicBezTo>
                <a:cubicBezTo>
                  <a:pt x="533411" y="292147"/>
                  <a:pt x="224233" y="290624"/>
                  <a:pt x="0" y="297000"/>
                </a:cubicBezTo>
                <a:cubicBezTo>
                  <a:pt x="-11880" y="237514"/>
                  <a:pt x="14706" y="90418"/>
                  <a:pt x="0" y="0"/>
                </a:cubicBezTo>
                <a:close/>
              </a:path>
            </a:pathLst>
          </a:custGeom>
          <a:solidFill>
            <a:srgbClr val="FF7E79">
              <a:alpha val="50000"/>
            </a:srgbClr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291A46-F7A9-F1E1-3591-FD09E5713AD2}"/>
              </a:ext>
            </a:extLst>
          </p:cNvPr>
          <p:cNvSpPr/>
          <p:nvPr/>
        </p:nvSpPr>
        <p:spPr>
          <a:xfrm>
            <a:off x="1566001" y="2207250"/>
            <a:ext cx="1241999" cy="297000"/>
          </a:xfrm>
          <a:custGeom>
            <a:avLst/>
            <a:gdLst>
              <a:gd name="connsiteX0" fmla="*/ 0 w 1241999"/>
              <a:gd name="connsiteY0" fmla="*/ 0 h 297000"/>
              <a:gd name="connsiteX1" fmla="*/ 645839 w 1241999"/>
              <a:gd name="connsiteY1" fmla="*/ 0 h 297000"/>
              <a:gd name="connsiteX2" fmla="*/ 1241999 w 1241999"/>
              <a:gd name="connsiteY2" fmla="*/ 0 h 297000"/>
              <a:gd name="connsiteX3" fmla="*/ 1241999 w 1241999"/>
              <a:gd name="connsiteY3" fmla="*/ 297000 h 297000"/>
              <a:gd name="connsiteX4" fmla="*/ 633419 w 1241999"/>
              <a:gd name="connsiteY4" fmla="*/ 297000 h 297000"/>
              <a:gd name="connsiteX5" fmla="*/ 0 w 1241999"/>
              <a:gd name="connsiteY5" fmla="*/ 297000 h 297000"/>
              <a:gd name="connsiteX6" fmla="*/ 0 w 1241999"/>
              <a:gd name="connsiteY6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999" h="297000" fill="none" extrusionOk="0">
                <a:moveTo>
                  <a:pt x="0" y="0"/>
                </a:moveTo>
                <a:cubicBezTo>
                  <a:pt x="287632" y="-29636"/>
                  <a:pt x="473495" y="5681"/>
                  <a:pt x="645839" y="0"/>
                </a:cubicBezTo>
                <a:cubicBezTo>
                  <a:pt x="818183" y="-5681"/>
                  <a:pt x="1007465" y="21099"/>
                  <a:pt x="1241999" y="0"/>
                </a:cubicBezTo>
                <a:cubicBezTo>
                  <a:pt x="1246118" y="133028"/>
                  <a:pt x="1248915" y="176528"/>
                  <a:pt x="1241999" y="297000"/>
                </a:cubicBezTo>
                <a:cubicBezTo>
                  <a:pt x="1096420" y="267107"/>
                  <a:pt x="867047" y="287328"/>
                  <a:pt x="633419" y="297000"/>
                </a:cubicBezTo>
                <a:cubicBezTo>
                  <a:pt x="399791" y="306672"/>
                  <a:pt x="165079" y="273508"/>
                  <a:pt x="0" y="297000"/>
                </a:cubicBezTo>
                <a:cubicBezTo>
                  <a:pt x="11535" y="208863"/>
                  <a:pt x="7509" y="121116"/>
                  <a:pt x="0" y="0"/>
                </a:cubicBezTo>
                <a:close/>
              </a:path>
              <a:path w="1241999" h="297000" stroke="0" extrusionOk="0">
                <a:moveTo>
                  <a:pt x="0" y="0"/>
                </a:moveTo>
                <a:cubicBezTo>
                  <a:pt x="152811" y="-10642"/>
                  <a:pt x="305502" y="-15340"/>
                  <a:pt x="608580" y="0"/>
                </a:cubicBezTo>
                <a:cubicBezTo>
                  <a:pt x="911658" y="15340"/>
                  <a:pt x="979098" y="-29652"/>
                  <a:pt x="1241999" y="0"/>
                </a:cubicBezTo>
                <a:cubicBezTo>
                  <a:pt x="1244028" y="108721"/>
                  <a:pt x="1242148" y="165273"/>
                  <a:pt x="1241999" y="297000"/>
                </a:cubicBezTo>
                <a:cubicBezTo>
                  <a:pt x="1115395" y="307585"/>
                  <a:pt x="841964" y="267617"/>
                  <a:pt x="621000" y="297000"/>
                </a:cubicBezTo>
                <a:cubicBezTo>
                  <a:pt x="400036" y="326383"/>
                  <a:pt x="289223" y="273647"/>
                  <a:pt x="0" y="297000"/>
                </a:cubicBezTo>
                <a:cubicBezTo>
                  <a:pt x="-5671" y="213123"/>
                  <a:pt x="-10119" y="75741"/>
                  <a:pt x="0" y="0"/>
                </a:cubicBezTo>
                <a:close/>
              </a:path>
            </a:pathLst>
          </a:custGeom>
          <a:solidFill>
            <a:srgbClr val="00FA00">
              <a:alpha val="50000"/>
            </a:srgbClr>
          </a:solidFill>
          <a:ln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7E69C-89DE-2A6F-34CF-FA6D0ADB88E3}"/>
              </a:ext>
            </a:extLst>
          </p:cNvPr>
          <p:cNvSpPr/>
          <p:nvPr/>
        </p:nvSpPr>
        <p:spPr>
          <a:xfrm>
            <a:off x="4022999" y="2477250"/>
            <a:ext cx="621000" cy="297000"/>
          </a:xfrm>
          <a:custGeom>
            <a:avLst/>
            <a:gdLst>
              <a:gd name="connsiteX0" fmla="*/ 0 w 621000"/>
              <a:gd name="connsiteY0" fmla="*/ 0 h 297000"/>
              <a:gd name="connsiteX1" fmla="*/ 621000 w 621000"/>
              <a:gd name="connsiteY1" fmla="*/ 0 h 297000"/>
              <a:gd name="connsiteX2" fmla="*/ 621000 w 621000"/>
              <a:gd name="connsiteY2" fmla="*/ 297000 h 297000"/>
              <a:gd name="connsiteX3" fmla="*/ 0 w 621000"/>
              <a:gd name="connsiteY3" fmla="*/ 297000 h 297000"/>
              <a:gd name="connsiteX4" fmla="*/ 0 w 621000"/>
              <a:gd name="connsiteY4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00" h="297000" fill="none" extrusionOk="0">
                <a:moveTo>
                  <a:pt x="0" y="0"/>
                </a:moveTo>
                <a:cubicBezTo>
                  <a:pt x="219031" y="28377"/>
                  <a:pt x="330824" y="-23681"/>
                  <a:pt x="621000" y="0"/>
                </a:cubicBezTo>
                <a:cubicBezTo>
                  <a:pt x="622105" y="105444"/>
                  <a:pt x="608931" y="173473"/>
                  <a:pt x="621000" y="297000"/>
                </a:cubicBezTo>
                <a:cubicBezTo>
                  <a:pt x="391786" y="301243"/>
                  <a:pt x="288283" y="302001"/>
                  <a:pt x="0" y="297000"/>
                </a:cubicBezTo>
                <a:cubicBezTo>
                  <a:pt x="-10196" y="152376"/>
                  <a:pt x="8924" y="99319"/>
                  <a:pt x="0" y="0"/>
                </a:cubicBezTo>
                <a:close/>
              </a:path>
              <a:path w="621000" h="297000" stroke="0" extrusionOk="0">
                <a:moveTo>
                  <a:pt x="0" y="0"/>
                </a:moveTo>
                <a:cubicBezTo>
                  <a:pt x="215048" y="-11263"/>
                  <a:pt x="446026" y="20057"/>
                  <a:pt x="621000" y="0"/>
                </a:cubicBezTo>
                <a:cubicBezTo>
                  <a:pt x="626701" y="147720"/>
                  <a:pt x="628750" y="186994"/>
                  <a:pt x="621000" y="297000"/>
                </a:cubicBezTo>
                <a:cubicBezTo>
                  <a:pt x="344623" y="272849"/>
                  <a:pt x="239844" y="317710"/>
                  <a:pt x="0" y="297000"/>
                </a:cubicBezTo>
                <a:cubicBezTo>
                  <a:pt x="-7483" y="151650"/>
                  <a:pt x="11341" y="123370"/>
                  <a:pt x="0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239C40-1348-A710-8994-24AF35100114}"/>
              </a:ext>
            </a:extLst>
          </p:cNvPr>
          <p:cNvSpPr/>
          <p:nvPr/>
        </p:nvSpPr>
        <p:spPr>
          <a:xfrm>
            <a:off x="4036500" y="3071250"/>
            <a:ext cx="607500" cy="297000"/>
          </a:xfrm>
          <a:custGeom>
            <a:avLst/>
            <a:gdLst>
              <a:gd name="connsiteX0" fmla="*/ 0 w 607500"/>
              <a:gd name="connsiteY0" fmla="*/ 0 h 297000"/>
              <a:gd name="connsiteX1" fmla="*/ 607500 w 607500"/>
              <a:gd name="connsiteY1" fmla="*/ 0 h 297000"/>
              <a:gd name="connsiteX2" fmla="*/ 607500 w 607500"/>
              <a:gd name="connsiteY2" fmla="*/ 297000 h 297000"/>
              <a:gd name="connsiteX3" fmla="*/ 0 w 607500"/>
              <a:gd name="connsiteY3" fmla="*/ 297000 h 297000"/>
              <a:gd name="connsiteX4" fmla="*/ 0 w 607500"/>
              <a:gd name="connsiteY4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00" h="297000" fill="none" extrusionOk="0">
                <a:moveTo>
                  <a:pt x="0" y="0"/>
                </a:moveTo>
                <a:cubicBezTo>
                  <a:pt x="135141" y="7452"/>
                  <a:pt x="384472" y="-6806"/>
                  <a:pt x="607500" y="0"/>
                </a:cubicBezTo>
                <a:cubicBezTo>
                  <a:pt x="608605" y="105444"/>
                  <a:pt x="595431" y="173473"/>
                  <a:pt x="607500" y="297000"/>
                </a:cubicBezTo>
                <a:cubicBezTo>
                  <a:pt x="373291" y="281668"/>
                  <a:pt x="217039" y="313476"/>
                  <a:pt x="0" y="297000"/>
                </a:cubicBezTo>
                <a:cubicBezTo>
                  <a:pt x="-10196" y="152376"/>
                  <a:pt x="8924" y="99319"/>
                  <a:pt x="0" y="0"/>
                </a:cubicBezTo>
                <a:close/>
              </a:path>
              <a:path w="607500" h="297000" stroke="0" extrusionOk="0">
                <a:moveTo>
                  <a:pt x="0" y="0"/>
                </a:moveTo>
                <a:cubicBezTo>
                  <a:pt x="179799" y="1562"/>
                  <a:pt x="443133" y="-21118"/>
                  <a:pt x="607500" y="0"/>
                </a:cubicBezTo>
                <a:cubicBezTo>
                  <a:pt x="613201" y="147720"/>
                  <a:pt x="615250" y="186994"/>
                  <a:pt x="607500" y="297000"/>
                </a:cubicBezTo>
                <a:cubicBezTo>
                  <a:pt x="479742" y="288374"/>
                  <a:pt x="184495" y="268435"/>
                  <a:pt x="0" y="297000"/>
                </a:cubicBezTo>
                <a:cubicBezTo>
                  <a:pt x="-7483" y="151650"/>
                  <a:pt x="11341" y="123370"/>
                  <a:pt x="0" y="0"/>
                </a:cubicBezTo>
                <a:close/>
              </a:path>
            </a:pathLst>
          </a:custGeom>
          <a:solidFill>
            <a:srgbClr val="FF9300">
              <a:alpha val="50000"/>
            </a:srgbClr>
          </a:solidFill>
          <a:ln>
            <a:solidFill>
              <a:srgbClr val="F68D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78F2F6-77E2-4BC1-3561-3F8B66C1E0CD}"/>
              </a:ext>
            </a:extLst>
          </p:cNvPr>
          <p:cNvSpPr/>
          <p:nvPr/>
        </p:nvSpPr>
        <p:spPr>
          <a:xfrm>
            <a:off x="6495410" y="2196450"/>
            <a:ext cx="936000" cy="297000"/>
          </a:xfrm>
          <a:custGeom>
            <a:avLst/>
            <a:gdLst>
              <a:gd name="connsiteX0" fmla="*/ 0 w 936000"/>
              <a:gd name="connsiteY0" fmla="*/ 0 h 297000"/>
              <a:gd name="connsiteX1" fmla="*/ 486720 w 936000"/>
              <a:gd name="connsiteY1" fmla="*/ 0 h 297000"/>
              <a:gd name="connsiteX2" fmla="*/ 936000 w 936000"/>
              <a:gd name="connsiteY2" fmla="*/ 0 h 297000"/>
              <a:gd name="connsiteX3" fmla="*/ 936000 w 936000"/>
              <a:gd name="connsiteY3" fmla="*/ 297000 h 297000"/>
              <a:gd name="connsiteX4" fmla="*/ 477360 w 936000"/>
              <a:gd name="connsiteY4" fmla="*/ 297000 h 297000"/>
              <a:gd name="connsiteX5" fmla="*/ 0 w 936000"/>
              <a:gd name="connsiteY5" fmla="*/ 297000 h 297000"/>
              <a:gd name="connsiteX6" fmla="*/ 0 w 936000"/>
              <a:gd name="connsiteY6" fmla="*/ 0 h 2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6000" h="297000" fill="none" extrusionOk="0">
                <a:moveTo>
                  <a:pt x="0" y="0"/>
                </a:moveTo>
                <a:cubicBezTo>
                  <a:pt x="175736" y="6997"/>
                  <a:pt x="300400" y="-12708"/>
                  <a:pt x="486720" y="0"/>
                </a:cubicBezTo>
                <a:cubicBezTo>
                  <a:pt x="673040" y="12708"/>
                  <a:pt x="837912" y="-8709"/>
                  <a:pt x="936000" y="0"/>
                </a:cubicBezTo>
                <a:cubicBezTo>
                  <a:pt x="940119" y="133028"/>
                  <a:pt x="942916" y="176528"/>
                  <a:pt x="936000" y="297000"/>
                </a:cubicBezTo>
                <a:cubicBezTo>
                  <a:pt x="820754" y="301946"/>
                  <a:pt x="594011" y="316875"/>
                  <a:pt x="477360" y="297000"/>
                </a:cubicBezTo>
                <a:cubicBezTo>
                  <a:pt x="360709" y="277125"/>
                  <a:pt x="106256" y="291417"/>
                  <a:pt x="0" y="297000"/>
                </a:cubicBezTo>
                <a:cubicBezTo>
                  <a:pt x="11535" y="208863"/>
                  <a:pt x="7509" y="121116"/>
                  <a:pt x="0" y="0"/>
                </a:cubicBezTo>
                <a:close/>
              </a:path>
              <a:path w="936000" h="297000" stroke="0" extrusionOk="0">
                <a:moveTo>
                  <a:pt x="0" y="0"/>
                </a:moveTo>
                <a:cubicBezTo>
                  <a:pt x="147049" y="7439"/>
                  <a:pt x="344059" y="-3433"/>
                  <a:pt x="458640" y="0"/>
                </a:cubicBezTo>
                <a:cubicBezTo>
                  <a:pt x="573221" y="3433"/>
                  <a:pt x="839713" y="16709"/>
                  <a:pt x="936000" y="0"/>
                </a:cubicBezTo>
                <a:cubicBezTo>
                  <a:pt x="938029" y="108721"/>
                  <a:pt x="936149" y="165273"/>
                  <a:pt x="936000" y="297000"/>
                </a:cubicBezTo>
                <a:cubicBezTo>
                  <a:pt x="801203" y="306080"/>
                  <a:pt x="694283" y="317533"/>
                  <a:pt x="468000" y="297000"/>
                </a:cubicBezTo>
                <a:cubicBezTo>
                  <a:pt x="241717" y="276467"/>
                  <a:pt x="180060" y="286697"/>
                  <a:pt x="0" y="297000"/>
                </a:cubicBezTo>
                <a:cubicBezTo>
                  <a:pt x="-5671" y="213123"/>
                  <a:pt x="-10119" y="75741"/>
                  <a:pt x="0" y="0"/>
                </a:cubicBezTo>
                <a:close/>
              </a:path>
            </a:pathLst>
          </a:custGeom>
          <a:solidFill>
            <a:srgbClr val="00FA00">
              <a:alpha val="50000"/>
            </a:srgbClr>
          </a:solidFill>
          <a:ln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7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2DD4-C199-2F47-A0A2-315C5416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197" y="154546"/>
            <a:ext cx="5366197" cy="103788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Summary on the </a:t>
            </a:r>
            <a:r>
              <a:rPr lang="en-GB" dirty="0" err="1">
                <a:solidFill>
                  <a:schemeClr val="bg1"/>
                </a:solidFill>
              </a:rPr>
              <a:t>eXFlu-innova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C822D-3330-EF47-A109-6A1A0FB4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White for eXFlu-innova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2FA98-9545-E44F-A689-BAC0CFB7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 @ AIDAinnova 3rd Annual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85B11-AE93-9944-A0C5-2C49B8A96A9C}"/>
              </a:ext>
            </a:extLst>
          </p:cNvPr>
          <p:cNvSpPr txBox="1"/>
          <p:nvPr/>
        </p:nvSpPr>
        <p:spPr>
          <a:xfrm>
            <a:off x="770071" y="1458000"/>
            <a:ext cx="8262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activities are ongoing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▻ The 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 has been completed  – Deliverable 1  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▻ The 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 batch has been completed – Part of Deliverable 2  🎯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▻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testing on the 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sensors is almost complete  🎯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▻ The p-in-n LGAD batch is about to start  ⏳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4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Some delay in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activities</a:t>
            </a:r>
            <a:endParaRPr kumimoji="0" lang="x-none" sz="1800" b="1" i="0" u="none" strike="noStrike" kern="1200" cap="none" spc="0" normalizeH="0" baseline="300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8D317-6FB5-FD69-E981-746EEFF3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B67F3-5BDA-F349-B3C8-3BF4CEB5B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3DE425-9D86-7FAE-F281-26D16C909D22}"/>
              </a:ext>
            </a:extLst>
          </p:cNvPr>
          <p:cNvGrpSpPr/>
          <p:nvPr/>
        </p:nvGrpSpPr>
        <p:grpSpPr>
          <a:xfrm>
            <a:off x="525936" y="4742966"/>
            <a:ext cx="8101128" cy="1292660"/>
            <a:chOff x="701248" y="5180955"/>
            <a:chExt cx="10801504" cy="17235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B7EC9-9C91-F631-374E-CF794DD9CA95}"/>
                </a:ext>
              </a:extLst>
            </p:cNvPr>
            <p:cNvSpPr txBox="1"/>
            <p:nvPr/>
          </p:nvSpPr>
          <p:spPr>
            <a:xfrm>
              <a:off x="701248" y="5180955"/>
              <a:ext cx="10801504" cy="1723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ERC Consolidator Grant awarded to further develop compensated LGAD sensors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1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Doping Compensation in Thin Silicon Sensors: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 pathway to Extreme Radiation Environments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" b="1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CompleX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9" name="Picture 6" descr="Dwa ERC Advanced Grants dla polskich naukowców - Forum Akademickie">
              <a:extLst>
                <a:ext uri="{FF2B5EF4-FFF2-40B4-BE49-F238E27FC236}">
                  <a16:creationId xmlns:a16="http://schemas.microsoft.com/office/drawing/2014/main" id="{C7EDBF99-4014-F5E5-D7F0-6596608B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384"/>
            <a:stretch/>
          </p:blipFill>
          <p:spPr bwMode="auto">
            <a:xfrm>
              <a:off x="1669091" y="5765158"/>
              <a:ext cx="803181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517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n-GB" sz="2400" dirty="0"/>
              <a:t>Thin Silicon Sensors for Extreme Fluences</a:t>
            </a:r>
          </a:p>
          <a:p>
            <a:pPr marL="0" indent="0" fontAlgn="ctr">
              <a:buNone/>
            </a:pPr>
            <a:r>
              <a:rPr lang="en-GB" sz="1600" dirty="0"/>
              <a:t>Make Si sensors radiation tolerant by using a thin bulk, internal amplification and using a gain implant that would </a:t>
            </a:r>
            <a:r>
              <a:rPr lang="en-US" sz="1600" dirty="0"/>
              <a:t>withstand a factor of 50 higher fluences than what is presently available</a:t>
            </a:r>
            <a:r>
              <a:rPr lang="en-GB" sz="1600" dirty="0"/>
              <a:t>.  </a:t>
            </a:r>
            <a:endParaRPr lang="sl-SI" sz="1600" dirty="0"/>
          </a:p>
          <a:p>
            <a:pPr fontAlgn="ctr"/>
            <a:r>
              <a:rPr lang="en-GB" sz="2400" b="1" dirty="0">
                <a:solidFill>
                  <a:srgbClr val="FF0000"/>
                </a:solidFill>
              </a:rPr>
              <a:t>The Silicon Electron Multiplier, a new approach to charge multiplication in solid state detectors</a:t>
            </a:r>
          </a:p>
          <a:p>
            <a:pPr marL="0" indent="0" fontAlgn="ctr">
              <a:buNone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 sensors radiation tolerant by a novel biasing method – electrodes embedded in silicon.</a:t>
            </a:r>
            <a:endParaRPr lang="en-US" sz="2400" b="1" dirty="0">
              <a:solidFill>
                <a:srgbClr val="FF0000"/>
              </a:solidFill>
            </a:endParaRPr>
          </a:p>
          <a:p>
            <a:pPr fontAlgn="ctr"/>
            <a:r>
              <a:rPr lang="en-GB" sz="2400" dirty="0"/>
              <a:t>Development of fine-sampling calorimeters with nanocomposite scintillating materials</a:t>
            </a:r>
          </a:p>
          <a:p>
            <a:pPr marL="0" indent="0" fontAlgn="ctr">
              <a:buNone/>
            </a:pPr>
            <a:r>
              <a:rPr lang="en-US" sz="1600" dirty="0"/>
              <a:t>Develop a new generation of fine-sampling calorimeters that use innovative scintillating materials based on perovskite nanocrystals dispersed in a plastic matrix to form fast (~100ps) and radiation resistant (~1 </a:t>
            </a:r>
            <a:r>
              <a:rPr lang="en-US" sz="1600" dirty="0" err="1"/>
              <a:t>MGy</a:t>
            </a:r>
            <a:r>
              <a:rPr lang="en-US" sz="1600" dirty="0"/>
              <a:t>) scintillators. </a:t>
            </a:r>
            <a:endParaRPr lang="en-US" sz="2400" dirty="0"/>
          </a:p>
          <a:p>
            <a:pPr fontAlgn="ctr"/>
            <a:r>
              <a:rPr lang="sl-SI" sz="2400" dirty="0"/>
              <a:t>W</a:t>
            </a:r>
            <a:r>
              <a:rPr lang="en-GB" sz="2400" dirty="0"/>
              <a:t>ireless Data Transfer for High-Energy Physics Applications</a:t>
            </a:r>
          </a:p>
          <a:p>
            <a:pPr marL="0" indent="0" fontAlgn="ctr">
              <a:buNone/>
            </a:pPr>
            <a:r>
              <a:rPr lang="en-US" sz="1600" dirty="0"/>
              <a:t>Develop mm-wave-based wireless communication as an alternative to optical and wired links in a HEP-like environment to reduce the material and optimize the read-out.</a:t>
            </a:r>
            <a:endParaRPr lang="sl-SI" sz="16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marL="0" indent="0" fontAlgn="ctr">
              <a:buNone/>
            </a:pPr>
            <a:r>
              <a:rPr lang="sl-SI" sz="2400" dirty="0">
                <a:sym typeface="Wingdings" panose="05000000000000000000" pitchFamily="2" charset="2"/>
              </a:rPr>
              <a:t>					</a:t>
            </a:r>
            <a:endParaRPr lang="en-US" sz="2400" dirty="0"/>
          </a:p>
          <a:p>
            <a:pPr fontAlgn="ctr"/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521D4-B6A2-402E-A085-C880F30EB62E}" type="datetime3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March 2024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456CD-832E-41F2-9893-C7650CCC53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72536" y="33563"/>
            <a:ext cx="5005670" cy="1077238"/>
          </a:xfrm>
        </p:spPr>
        <p:txBody>
          <a:bodyPr/>
          <a:lstStyle/>
          <a:p>
            <a:r>
              <a:rPr lang="en-US" dirty="0"/>
              <a:t>P</a:t>
            </a:r>
            <a:r>
              <a:rPr lang="sl-SI" dirty="0" err="1"/>
              <a:t>roject</a:t>
            </a:r>
            <a:r>
              <a:rPr lang="en-US" dirty="0"/>
              <a:t>: </a:t>
            </a:r>
            <a:r>
              <a:rPr lang="en-US" dirty="0" err="1"/>
              <a:t>SiEM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65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3595" y="102785"/>
            <a:ext cx="4471332" cy="1042312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43"/>
              </a:spcBef>
            </a:pPr>
            <a:r>
              <a:rPr lang="en-US" spc="-2" dirty="0"/>
              <a:t>Silicon Electron Multiplier </a:t>
            </a:r>
            <a:br>
              <a:rPr lang="en-US" spc="-2" dirty="0"/>
            </a:br>
            <a:r>
              <a:rPr lang="en-US" spc="-2" dirty="0"/>
              <a:t>(</a:t>
            </a:r>
            <a:r>
              <a:rPr lang="en-US" spc="-2" dirty="0" err="1"/>
              <a:t>SiEM</a:t>
            </a:r>
            <a:r>
              <a:rPr lang="en-US" spc="-2" dirty="0"/>
              <a:t>) principle</a:t>
            </a:r>
            <a:endParaRPr spc="-2" dirty="0"/>
          </a:p>
        </p:txBody>
      </p:sp>
      <p:sp>
        <p:nvSpPr>
          <p:cNvPr id="3" name="object 3"/>
          <p:cNvSpPr txBox="1"/>
          <p:nvPr/>
        </p:nvSpPr>
        <p:spPr>
          <a:xfrm>
            <a:off x="128055" y="1579590"/>
            <a:ext cx="6308378" cy="3148397"/>
          </a:xfrm>
          <a:prstGeom prst="rect">
            <a:avLst/>
          </a:prstGeom>
        </p:spPr>
        <p:txBody>
          <a:bodyPr vert="horz" wrap="square" lIns="0" tIns="54009" rIns="0" bIns="0" rtlCol="0">
            <a:spAutoFit/>
          </a:bodyPr>
          <a:lstStyle/>
          <a:p>
            <a:pPr marL="150464" marR="0" lvl="0" indent="-133425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0464" algn="l"/>
                <a:tab pos="150753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Silicon Electron Multiplier (SiEM) is a novel sensor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concept.</a:t>
            </a:r>
          </a:p>
          <a:p>
            <a:pPr marL="150464" marR="0" lvl="0" indent="-133425" algn="l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0464" algn="l"/>
                <a:tab pos="150753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Internal gain and fine pitch --&gt; excellent time and spatial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resolution.</a:t>
            </a:r>
          </a:p>
          <a:p>
            <a:pPr marL="150464" marR="0" lvl="0" indent="-133425" algn="l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0464" algn="l"/>
                <a:tab pos="150753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Divided in two regions: 1. conversion and drift </a:t>
            </a:r>
            <a:r>
              <a:rPr kumimoji="0" sz="1600" b="0" i="0" u="none" strike="noStrike" kern="1200" cap="none" spc="-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amplification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0464" marR="279268" lvl="0" indent="-133425" algn="l" defTabSz="914400" rtl="0" eaLnBrk="1" fontAlgn="auto" latinLnBrk="0" hangingPunct="1">
              <a:lnSpc>
                <a:spcPct val="111700"/>
              </a:lnSpc>
              <a:spcBef>
                <a:spcPts val="564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0464" algn="l"/>
                <a:tab pos="150753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 mechanism --&gt; impact ionization applying a 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ΔV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600" b="0" i="0" u="none" strike="noStrike" kern="1200" cap="none" spc="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embedded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electrodes deposited in a trench,  surrounding a Si</a:t>
            </a:r>
            <a:r>
              <a:rPr kumimoji="0" sz="16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pillar.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0464" marR="13862" lvl="0" indent="-133425" algn="l" defTabSz="914400" rtl="0" eaLnBrk="1" fontAlgn="auto" latinLnBrk="0" hangingPunct="1">
              <a:lnSpc>
                <a:spcPct val="111700"/>
              </a:lnSpc>
              <a:spcBef>
                <a:spcPts val="562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0464" algn="l"/>
                <a:tab pos="150753" algn="l"/>
              </a:tabLst>
              <a:defRPr/>
            </a:pPr>
            <a:r>
              <a:rPr kumimoji="0" sz="1600" b="0" i="0" u="none" strike="noStrike" kern="1200" cap="none" spc="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gain-layer deactivation is expected with radiation damage, expected to withstand fluencies up to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600" b="0" i="0" u="none" strike="noStrike" kern="1200" cap="none" spc="7" normalizeH="0" baseline="2037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neq/cm</a:t>
            </a:r>
            <a:r>
              <a:rPr kumimoji="0" sz="1600" b="0" i="0" u="none" strike="noStrike" kern="1200" cap="none" spc="3" normalizeH="0" baseline="2037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600" b="0" i="0" u="none" strike="noStrike" kern="1200" cap="none" spc="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039" marR="385545" lvl="0" indent="0" algn="l" defTabSz="914400" rtl="0" eaLnBrk="1" fontAlgn="auto" latinLnBrk="0" hangingPunct="1">
              <a:lnSpc>
                <a:spcPct val="111700"/>
              </a:lnSpc>
              <a:spcBef>
                <a:spcPts val="564"/>
              </a:spcBef>
              <a:spcAft>
                <a:spcPts val="0"/>
              </a:spcAft>
              <a:buClrTx/>
              <a:buSzPct val="121739"/>
              <a:buFontTx/>
              <a:buNone/>
              <a:tabLst>
                <a:tab pos="150464" algn="l"/>
                <a:tab pos="150753" algn="l"/>
              </a:tabLst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88807" y="1471432"/>
            <a:ext cx="2755192" cy="3282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4058" y="1520053"/>
            <a:ext cx="2578981" cy="3090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2313" y="4498469"/>
            <a:ext cx="2309931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8788" y="4410110"/>
            <a:ext cx="1781175" cy="1836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9863252" y="10779600"/>
            <a:ext cx="36766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20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aa-ET" sz="2050" b="1" i="0" u="none" strike="noStrike" kern="1200" cap="none" spc="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050" b="1" i="0" u="none" strike="noStrike" kern="1200" cap="none" spc="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7871572" y="10774197"/>
            <a:ext cx="2105025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339" algn="l"/>
                <a:tab pos="664813" algn="l"/>
              </a:tabLst>
              <a:defRPr/>
            </a:pPr>
            <a:r>
              <a:rPr kumimoji="0" lang="en-US" sz="1650" b="1" i="0" u="none" strike="noStrike" kern="1200" cap="none" spc="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	</a:t>
            </a:r>
            <a:r>
              <a:rPr kumimoji="0" lang="en-US" sz="165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	</a:t>
            </a:r>
            <a:r>
              <a:rPr kumimoji="0" lang="en-US" sz="1650" b="1" i="0" u="none" strike="noStrike" kern="1200" cap="none" spc="2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r>
              <a:rPr kumimoji="0" lang="en-US" sz="1650" b="1" i="0" u="none" strike="noStrike" kern="1200" cap="none" spc="-1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650" b="1" i="0" u="none" strike="noStrike" kern="1200" cap="none" spc="-8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578868" y="6601327"/>
            <a:ext cx="840867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  <a:defRPr/>
            </a:pPr>
            <a:r>
              <a:rPr kumimoji="0" lang="en-US" sz="1000" b="0" i="0" u="none" strike="noStrike" kern="1200" cap="none" spc="18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FEDERICO	</a:t>
            </a:r>
            <a:r>
              <a:rPr kumimoji="0" lang="en-US" sz="1000" b="0" i="0" u="none" strike="noStrike" kern="1200" cap="none" spc="11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	</a:t>
            </a:r>
            <a:r>
              <a:rPr kumimoji="0" lang="en-US" sz="1000" b="0" i="0" u="none" strike="noStrike" kern="1200" cap="none" spc="19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BENEDETTI	</a:t>
            </a: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1000" b="0" i="0" u="none" strike="noStrike" kern="1200" cap="none" spc="26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AIDAINNOVA	</a:t>
            </a:r>
            <a:r>
              <a:rPr kumimoji="0" lang="en-US" sz="1000" b="0" i="0" u="none" strike="noStrike" kern="1200" cap="none" spc="16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3RD	</a:t>
            </a:r>
            <a:r>
              <a:rPr kumimoji="0" lang="en-US" sz="1000" b="0" i="0" u="none" strike="noStrike" kern="1200" cap="none" spc="229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	</a:t>
            </a:r>
            <a:r>
              <a:rPr kumimoji="0" lang="en-US" sz="1000" b="0" i="0" u="none" strike="noStrike" kern="1200" cap="none" spc="22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lang="en-US" sz="1000" b="0" i="0" u="none" strike="noStrike" kern="1200" cap="none" spc="-19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000" b="0" i="0" u="none" strike="noStrike" kern="1200" cap="none" spc="-89" normalizeH="0" baseline="0" noProof="0" dirty="0">
              <a:ln>
                <a:noFill/>
              </a:ln>
              <a:solidFill>
                <a:srgbClr val="4246D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02303" y="1689016"/>
            <a:ext cx="0" cy="3746556"/>
          </a:xfrm>
          <a:custGeom>
            <a:avLst/>
            <a:gdLst/>
            <a:ahLst/>
            <a:cxnLst/>
            <a:rect l="l" t="t" r="r" b="b"/>
            <a:pathLst>
              <a:path h="8237220">
                <a:moveTo>
                  <a:pt x="0" y="8236672"/>
                </a:moveTo>
                <a:lnTo>
                  <a:pt x="0" y="0"/>
                </a:lnTo>
              </a:path>
            </a:pathLst>
          </a:custGeom>
          <a:ln w="3141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62637" y="3214507"/>
            <a:ext cx="895627" cy="252428"/>
          </a:xfrm>
          <a:custGeom>
            <a:avLst/>
            <a:gdLst/>
            <a:ahLst/>
            <a:cxnLst/>
            <a:rect l="l" t="t" r="r" b="b"/>
            <a:pathLst>
              <a:path w="1969134" h="554989">
                <a:moveTo>
                  <a:pt x="172842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1728429" y="554956"/>
                </a:lnTo>
                <a:lnTo>
                  <a:pt x="1776208" y="554773"/>
                </a:lnTo>
                <a:lnTo>
                  <a:pt x="1814739" y="553486"/>
                </a:lnTo>
                <a:lnTo>
                  <a:pt x="1869346" y="543190"/>
                </a:lnTo>
                <a:lnTo>
                  <a:pt x="1922742" y="509171"/>
                </a:lnTo>
                <a:lnTo>
                  <a:pt x="1956757" y="455772"/>
                </a:lnTo>
                <a:lnTo>
                  <a:pt x="1967055" y="401168"/>
                </a:lnTo>
                <a:lnTo>
                  <a:pt x="1968342" y="362637"/>
                </a:lnTo>
                <a:lnTo>
                  <a:pt x="1968526" y="314859"/>
                </a:lnTo>
                <a:lnTo>
                  <a:pt x="1968526" y="240097"/>
                </a:lnTo>
                <a:lnTo>
                  <a:pt x="1968342" y="192319"/>
                </a:lnTo>
                <a:lnTo>
                  <a:pt x="1967055" y="153788"/>
                </a:lnTo>
                <a:lnTo>
                  <a:pt x="1956757" y="99184"/>
                </a:lnTo>
                <a:lnTo>
                  <a:pt x="1922742" y="45785"/>
                </a:lnTo>
                <a:lnTo>
                  <a:pt x="1869346" y="11766"/>
                </a:lnTo>
                <a:lnTo>
                  <a:pt x="1814739" y="1470"/>
                </a:lnTo>
                <a:lnTo>
                  <a:pt x="1776208" y="183"/>
                </a:lnTo>
                <a:lnTo>
                  <a:pt x="1728429" y="0"/>
                </a:lnTo>
                <a:close/>
              </a:path>
            </a:pathLst>
          </a:custGeom>
          <a:solidFill>
            <a:srgbClr val="C0ED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2637" y="3214507"/>
            <a:ext cx="895627" cy="252428"/>
          </a:xfrm>
          <a:custGeom>
            <a:avLst/>
            <a:gdLst/>
            <a:ahLst/>
            <a:cxnLst/>
            <a:rect l="l" t="t" r="r" b="b"/>
            <a:pathLst>
              <a:path w="1969134" h="554989">
                <a:moveTo>
                  <a:pt x="240097" y="0"/>
                </a:moveTo>
                <a:lnTo>
                  <a:pt x="1728429" y="0"/>
                </a:lnTo>
                <a:lnTo>
                  <a:pt x="1776207" y="183"/>
                </a:lnTo>
                <a:lnTo>
                  <a:pt x="1814738" y="1470"/>
                </a:lnTo>
                <a:lnTo>
                  <a:pt x="1869342" y="11765"/>
                </a:lnTo>
                <a:lnTo>
                  <a:pt x="1922741" y="45785"/>
                </a:lnTo>
                <a:lnTo>
                  <a:pt x="1956760" y="99184"/>
                </a:lnTo>
                <a:lnTo>
                  <a:pt x="1967055" y="153788"/>
                </a:lnTo>
                <a:lnTo>
                  <a:pt x="1968342" y="192318"/>
                </a:lnTo>
                <a:lnTo>
                  <a:pt x="1968526" y="240097"/>
                </a:lnTo>
                <a:lnTo>
                  <a:pt x="1968526" y="314859"/>
                </a:lnTo>
                <a:lnTo>
                  <a:pt x="1968342" y="362637"/>
                </a:lnTo>
                <a:lnTo>
                  <a:pt x="1967055" y="401168"/>
                </a:lnTo>
                <a:lnTo>
                  <a:pt x="1956760" y="455772"/>
                </a:lnTo>
                <a:lnTo>
                  <a:pt x="1922741" y="509171"/>
                </a:lnTo>
                <a:lnTo>
                  <a:pt x="1869342" y="543191"/>
                </a:lnTo>
                <a:lnTo>
                  <a:pt x="1814738" y="553486"/>
                </a:lnTo>
                <a:lnTo>
                  <a:pt x="1776207" y="554773"/>
                </a:lnTo>
                <a:lnTo>
                  <a:pt x="1728429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7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47CCFC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29263" y="2595382"/>
            <a:ext cx="800317" cy="252428"/>
          </a:xfrm>
          <a:custGeom>
            <a:avLst/>
            <a:gdLst/>
            <a:ahLst/>
            <a:cxnLst/>
            <a:rect l="l" t="t" r="r" b="b"/>
            <a:pathLst>
              <a:path w="1759584" h="554989">
                <a:moveTo>
                  <a:pt x="1519011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1519011" y="554956"/>
                </a:lnTo>
                <a:lnTo>
                  <a:pt x="1566790" y="554773"/>
                </a:lnTo>
                <a:lnTo>
                  <a:pt x="1605321" y="553486"/>
                </a:lnTo>
                <a:lnTo>
                  <a:pt x="1659928" y="543190"/>
                </a:lnTo>
                <a:lnTo>
                  <a:pt x="1713324" y="509171"/>
                </a:lnTo>
                <a:lnTo>
                  <a:pt x="1747339" y="455772"/>
                </a:lnTo>
                <a:lnTo>
                  <a:pt x="1757637" y="401168"/>
                </a:lnTo>
                <a:lnTo>
                  <a:pt x="1758924" y="362637"/>
                </a:lnTo>
                <a:lnTo>
                  <a:pt x="1759108" y="314859"/>
                </a:lnTo>
                <a:lnTo>
                  <a:pt x="1759108" y="240097"/>
                </a:lnTo>
                <a:lnTo>
                  <a:pt x="1758924" y="192319"/>
                </a:lnTo>
                <a:lnTo>
                  <a:pt x="1757637" y="153788"/>
                </a:lnTo>
                <a:lnTo>
                  <a:pt x="1747339" y="99184"/>
                </a:lnTo>
                <a:lnTo>
                  <a:pt x="1713324" y="45785"/>
                </a:lnTo>
                <a:lnTo>
                  <a:pt x="1659928" y="11766"/>
                </a:lnTo>
                <a:lnTo>
                  <a:pt x="1605321" y="1470"/>
                </a:lnTo>
                <a:lnTo>
                  <a:pt x="1566790" y="183"/>
                </a:lnTo>
                <a:lnTo>
                  <a:pt x="1519011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29263" y="2595382"/>
            <a:ext cx="800317" cy="252428"/>
          </a:xfrm>
          <a:custGeom>
            <a:avLst/>
            <a:gdLst/>
            <a:ahLst/>
            <a:cxnLst/>
            <a:rect l="l" t="t" r="r" b="b"/>
            <a:pathLst>
              <a:path w="1759584" h="554989">
                <a:moveTo>
                  <a:pt x="240097" y="0"/>
                </a:moveTo>
                <a:lnTo>
                  <a:pt x="1519011" y="0"/>
                </a:lnTo>
                <a:lnTo>
                  <a:pt x="1566789" y="183"/>
                </a:lnTo>
                <a:lnTo>
                  <a:pt x="1605320" y="1470"/>
                </a:lnTo>
                <a:lnTo>
                  <a:pt x="1659924" y="11765"/>
                </a:lnTo>
                <a:lnTo>
                  <a:pt x="1713323" y="45785"/>
                </a:lnTo>
                <a:lnTo>
                  <a:pt x="1747342" y="99184"/>
                </a:lnTo>
                <a:lnTo>
                  <a:pt x="1757637" y="153788"/>
                </a:lnTo>
                <a:lnTo>
                  <a:pt x="1758924" y="192318"/>
                </a:lnTo>
                <a:lnTo>
                  <a:pt x="1759108" y="240097"/>
                </a:lnTo>
                <a:lnTo>
                  <a:pt x="1759108" y="314859"/>
                </a:lnTo>
                <a:lnTo>
                  <a:pt x="1758924" y="362638"/>
                </a:lnTo>
                <a:lnTo>
                  <a:pt x="1757637" y="401168"/>
                </a:lnTo>
                <a:lnTo>
                  <a:pt x="1747342" y="455772"/>
                </a:lnTo>
                <a:lnTo>
                  <a:pt x="1713323" y="509171"/>
                </a:lnTo>
                <a:lnTo>
                  <a:pt x="1659924" y="543191"/>
                </a:lnTo>
                <a:lnTo>
                  <a:pt x="1605320" y="553486"/>
                </a:lnTo>
                <a:lnTo>
                  <a:pt x="1566789" y="554773"/>
                </a:lnTo>
                <a:lnTo>
                  <a:pt x="1519011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8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929292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91483" y="65853"/>
            <a:ext cx="3971257" cy="1021204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43"/>
              </a:spcBef>
            </a:pPr>
            <a:r>
              <a:rPr spc="-2" dirty="0"/>
              <a:t>PLANNING </a:t>
            </a:r>
            <a:r>
              <a:rPr spc="-20" dirty="0"/>
              <a:t>TOWARDS</a:t>
            </a:r>
            <a:r>
              <a:rPr spc="-18" dirty="0"/>
              <a:t> </a:t>
            </a:r>
            <a:r>
              <a:rPr spc="-16" dirty="0"/>
              <a:t>DEMONSTRATOR</a:t>
            </a:r>
          </a:p>
        </p:txBody>
      </p:sp>
      <p:sp>
        <p:nvSpPr>
          <p:cNvPr id="8" name="object 8"/>
          <p:cNvSpPr/>
          <p:nvPr/>
        </p:nvSpPr>
        <p:spPr>
          <a:xfrm>
            <a:off x="3581082" y="1685780"/>
            <a:ext cx="0" cy="3746556"/>
          </a:xfrm>
          <a:custGeom>
            <a:avLst/>
            <a:gdLst/>
            <a:ahLst/>
            <a:cxnLst/>
            <a:rect l="l" t="t" r="r" b="b"/>
            <a:pathLst>
              <a:path h="8237220">
                <a:moveTo>
                  <a:pt x="0" y="8236672"/>
                </a:moveTo>
                <a:lnTo>
                  <a:pt x="0" y="0"/>
                </a:lnTo>
              </a:path>
            </a:pathLst>
          </a:custGeom>
          <a:ln w="3141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40215" y="1684253"/>
            <a:ext cx="0" cy="3746556"/>
          </a:xfrm>
          <a:custGeom>
            <a:avLst/>
            <a:gdLst/>
            <a:ahLst/>
            <a:cxnLst/>
            <a:rect l="l" t="t" r="r" b="b"/>
            <a:pathLst>
              <a:path h="8237220">
                <a:moveTo>
                  <a:pt x="0" y="8236672"/>
                </a:moveTo>
                <a:lnTo>
                  <a:pt x="0" y="0"/>
                </a:lnTo>
              </a:path>
            </a:pathLst>
          </a:custGeom>
          <a:ln w="3141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4390" y="1689016"/>
            <a:ext cx="0" cy="3746556"/>
          </a:xfrm>
          <a:custGeom>
            <a:avLst/>
            <a:gdLst/>
            <a:ahLst/>
            <a:cxnLst/>
            <a:rect l="l" t="t" r="r" b="b"/>
            <a:pathLst>
              <a:path h="8237220">
                <a:moveTo>
                  <a:pt x="0" y="8236672"/>
                </a:moveTo>
                <a:lnTo>
                  <a:pt x="0" y="0"/>
                </a:lnTo>
              </a:path>
            </a:pathLst>
          </a:custGeom>
          <a:ln w="3141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56648" y="1696734"/>
            <a:ext cx="287086" cy="15574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8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</a:t>
            </a:r>
            <a:endParaRPr kumimoji="0" sz="978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8736" y="1696734"/>
            <a:ext cx="287086" cy="15574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8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endParaRPr kumimoji="0" sz="978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80823" y="1696734"/>
            <a:ext cx="287086" cy="15574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8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endParaRPr kumimoji="0" sz="978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14336" y="1696734"/>
            <a:ext cx="287086" cy="15574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8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2025</a:t>
            </a:r>
            <a:endParaRPr kumimoji="0" sz="978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38625" y="2004832"/>
            <a:ext cx="800317" cy="252428"/>
          </a:xfrm>
          <a:custGeom>
            <a:avLst/>
            <a:gdLst/>
            <a:ahLst/>
            <a:cxnLst/>
            <a:rect l="l" t="t" r="r" b="b"/>
            <a:pathLst>
              <a:path w="1759584" h="554989">
                <a:moveTo>
                  <a:pt x="1519011" y="0"/>
                </a:moveTo>
                <a:lnTo>
                  <a:pt x="240097" y="0"/>
                </a:lnTo>
                <a:lnTo>
                  <a:pt x="192319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5" y="45785"/>
                </a:lnTo>
                <a:lnTo>
                  <a:pt x="11766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0" y="401168"/>
                </a:lnTo>
                <a:lnTo>
                  <a:pt x="11766" y="455772"/>
                </a:lnTo>
                <a:lnTo>
                  <a:pt x="45785" y="509171"/>
                </a:lnTo>
                <a:lnTo>
                  <a:pt x="99184" y="543190"/>
                </a:lnTo>
                <a:lnTo>
                  <a:pt x="153788" y="553486"/>
                </a:lnTo>
                <a:lnTo>
                  <a:pt x="192319" y="554773"/>
                </a:lnTo>
                <a:lnTo>
                  <a:pt x="240097" y="554956"/>
                </a:lnTo>
                <a:lnTo>
                  <a:pt x="1519011" y="554956"/>
                </a:lnTo>
                <a:lnTo>
                  <a:pt x="1566790" y="554773"/>
                </a:lnTo>
                <a:lnTo>
                  <a:pt x="1605321" y="553486"/>
                </a:lnTo>
                <a:lnTo>
                  <a:pt x="1659928" y="543190"/>
                </a:lnTo>
                <a:lnTo>
                  <a:pt x="1713324" y="509171"/>
                </a:lnTo>
                <a:lnTo>
                  <a:pt x="1747339" y="455772"/>
                </a:lnTo>
                <a:lnTo>
                  <a:pt x="1757637" y="401168"/>
                </a:lnTo>
                <a:lnTo>
                  <a:pt x="1758924" y="362637"/>
                </a:lnTo>
                <a:lnTo>
                  <a:pt x="1759108" y="314859"/>
                </a:lnTo>
                <a:lnTo>
                  <a:pt x="1759108" y="240097"/>
                </a:lnTo>
                <a:lnTo>
                  <a:pt x="1758924" y="192319"/>
                </a:lnTo>
                <a:lnTo>
                  <a:pt x="1757637" y="153788"/>
                </a:lnTo>
                <a:lnTo>
                  <a:pt x="1747339" y="99184"/>
                </a:lnTo>
                <a:lnTo>
                  <a:pt x="1713324" y="45785"/>
                </a:lnTo>
                <a:lnTo>
                  <a:pt x="1659928" y="11766"/>
                </a:lnTo>
                <a:lnTo>
                  <a:pt x="1605321" y="1470"/>
                </a:lnTo>
                <a:lnTo>
                  <a:pt x="1566790" y="183"/>
                </a:lnTo>
                <a:lnTo>
                  <a:pt x="1519011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38625" y="2004832"/>
            <a:ext cx="800317" cy="252428"/>
          </a:xfrm>
          <a:custGeom>
            <a:avLst/>
            <a:gdLst/>
            <a:ahLst/>
            <a:cxnLst/>
            <a:rect l="l" t="t" r="r" b="b"/>
            <a:pathLst>
              <a:path w="1759584" h="554989">
                <a:moveTo>
                  <a:pt x="240097" y="0"/>
                </a:moveTo>
                <a:lnTo>
                  <a:pt x="1519011" y="0"/>
                </a:lnTo>
                <a:lnTo>
                  <a:pt x="1566789" y="183"/>
                </a:lnTo>
                <a:lnTo>
                  <a:pt x="1605320" y="1470"/>
                </a:lnTo>
                <a:lnTo>
                  <a:pt x="1659924" y="11765"/>
                </a:lnTo>
                <a:lnTo>
                  <a:pt x="1713323" y="45785"/>
                </a:lnTo>
                <a:lnTo>
                  <a:pt x="1747342" y="99184"/>
                </a:lnTo>
                <a:lnTo>
                  <a:pt x="1757637" y="153788"/>
                </a:lnTo>
                <a:lnTo>
                  <a:pt x="1758924" y="192318"/>
                </a:lnTo>
                <a:lnTo>
                  <a:pt x="1759108" y="240097"/>
                </a:lnTo>
                <a:lnTo>
                  <a:pt x="1759108" y="314859"/>
                </a:lnTo>
                <a:lnTo>
                  <a:pt x="1758924" y="362637"/>
                </a:lnTo>
                <a:lnTo>
                  <a:pt x="1757637" y="401168"/>
                </a:lnTo>
                <a:lnTo>
                  <a:pt x="1747342" y="455772"/>
                </a:lnTo>
                <a:lnTo>
                  <a:pt x="1713323" y="509171"/>
                </a:lnTo>
                <a:lnTo>
                  <a:pt x="1659924" y="543191"/>
                </a:lnTo>
                <a:lnTo>
                  <a:pt x="1605320" y="553486"/>
                </a:lnTo>
                <a:lnTo>
                  <a:pt x="1566789" y="554773"/>
                </a:lnTo>
                <a:lnTo>
                  <a:pt x="1519011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7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82410" y="2035246"/>
            <a:ext cx="314812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637" b="0" i="0" u="none" strike="noStrike" kern="1200" cap="none" spc="-11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637" b="0" i="0" u="none" strike="noStrike" kern="1200" cap="none" spc="1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ocess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86325" y="2290582"/>
            <a:ext cx="614606" cy="252428"/>
          </a:xfrm>
          <a:custGeom>
            <a:avLst/>
            <a:gdLst/>
            <a:ahLst/>
            <a:cxnLst/>
            <a:rect l="l" t="t" r="r" b="b"/>
            <a:pathLst>
              <a:path w="1351279" h="554989">
                <a:moveTo>
                  <a:pt x="1110646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1110646" y="554956"/>
                </a:lnTo>
                <a:lnTo>
                  <a:pt x="1158425" y="554773"/>
                </a:lnTo>
                <a:lnTo>
                  <a:pt x="1196957" y="553486"/>
                </a:lnTo>
                <a:lnTo>
                  <a:pt x="1251563" y="543190"/>
                </a:lnTo>
                <a:lnTo>
                  <a:pt x="1304960" y="509171"/>
                </a:lnTo>
                <a:lnTo>
                  <a:pt x="1338974" y="455772"/>
                </a:lnTo>
                <a:lnTo>
                  <a:pt x="1349273" y="401168"/>
                </a:lnTo>
                <a:lnTo>
                  <a:pt x="1350560" y="362637"/>
                </a:lnTo>
                <a:lnTo>
                  <a:pt x="1350744" y="314859"/>
                </a:lnTo>
                <a:lnTo>
                  <a:pt x="1350744" y="240097"/>
                </a:lnTo>
                <a:lnTo>
                  <a:pt x="1350560" y="192319"/>
                </a:lnTo>
                <a:lnTo>
                  <a:pt x="1349273" y="153788"/>
                </a:lnTo>
                <a:lnTo>
                  <a:pt x="1338974" y="99184"/>
                </a:lnTo>
                <a:lnTo>
                  <a:pt x="1304960" y="45785"/>
                </a:lnTo>
                <a:lnTo>
                  <a:pt x="1251563" y="11766"/>
                </a:lnTo>
                <a:lnTo>
                  <a:pt x="1196957" y="1470"/>
                </a:lnTo>
                <a:lnTo>
                  <a:pt x="1158425" y="183"/>
                </a:lnTo>
                <a:lnTo>
                  <a:pt x="1110646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86325" y="2290582"/>
            <a:ext cx="614606" cy="252428"/>
          </a:xfrm>
          <a:custGeom>
            <a:avLst/>
            <a:gdLst/>
            <a:ahLst/>
            <a:cxnLst/>
            <a:rect l="l" t="t" r="r" b="b"/>
            <a:pathLst>
              <a:path w="1351279" h="554989">
                <a:moveTo>
                  <a:pt x="240097" y="0"/>
                </a:moveTo>
                <a:lnTo>
                  <a:pt x="1110646" y="0"/>
                </a:lnTo>
                <a:lnTo>
                  <a:pt x="1158425" y="183"/>
                </a:lnTo>
                <a:lnTo>
                  <a:pt x="1196956" y="1470"/>
                </a:lnTo>
                <a:lnTo>
                  <a:pt x="1251559" y="11765"/>
                </a:lnTo>
                <a:lnTo>
                  <a:pt x="1304958" y="45785"/>
                </a:lnTo>
                <a:lnTo>
                  <a:pt x="1338978" y="99184"/>
                </a:lnTo>
                <a:lnTo>
                  <a:pt x="1349273" y="153788"/>
                </a:lnTo>
                <a:lnTo>
                  <a:pt x="1350560" y="192318"/>
                </a:lnTo>
                <a:lnTo>
                  <a:pt x="1350744" y="240097"/>
                </a:lnTo>
                <a:lnTo>
                  <a:pt x="1350744" y="314859"/>
                </a:lnTo>
                <a:lnTo>
                  <a:pt x="1350560" y="362638"/>
                </a:lnTo>
                <a:lnTo>
                  <a:pt x="1349273" y="401168"/>
                </a:lnTo>
                <a:lnTo>
                  <a:pt x="1338978" y="455772"/>
                </a:lnTo>
                <a:lnTo>
                  <a:pt x="1304958" y="509171"/>
                </a:lnTo>
                <a:lnTo>
                  <a:pt x="1251559" y="543191"/>
                </a:lnTo>
                <a:lnTo>
                  <a:pt x="1196956" y="553486"/>
                </a:lnTo>
                <a:lnTo>
                  <a:pt x="1158425" y="554773"/>
                </a:lnTo>
                <a:lnTo>
                  <a:pt x="1110646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8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57775" y="2595382"/>
            <a:ext cx="800317" cy="252428"/>
          </a:xfrm>
          <a:custGeom>
            <a:avLst/>
            <a:gdLst/>
            <a:ahLst/>
            <a:cxnLst/>
            <a:rect l="l" t="t" r="r" b="b"/>
            <a:pathLst>
              <a:path w="1759584" h="554989">
                <a:moveTo>
                  <a:pt x="1519011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1519011" y="554956"/>
                </a:lnTo>
                <a:lnTo>
                  <a:pt x="1566790" y="554773"/>
                </a:lnTo>
                <a:lnTo>
                  <a:pt x="1605321" y="553486"/>
                </a:lnTo>
                <a:lnTo>
                  <a:pt x="1659928" y="543190"/>
                </a:lnTo>
                <a:lnTo>
                  <a:pt x="1713324" y="509171"/>
                </a:lnTo>
                <a:lnTo>
                  <a:pt x="1747339" y="455772"/>
                </a:lnTo>
                <a:lnTo>
                  <a:pt x="1757637" y="401168"/>
                </a:lnTo>
                <a:lnTo>
                  <a:pt x="1758924" y="362637"/>
                </a:lnTo>
                <a:lnTo>
                  <a:pt x="1759108" y="314859"/>
                </a:lnTo>
                <a:lnTo>
                  <a:pt x="1759108" y="240097"/>
                </a:lnTo>
                <a:lnTo>
                  <a:pt x="1758924" y="192319"/>
                </a:lnTo>
                <a:lnTo>
                  <a:pt x="1757637" y="153788"/>
                </a:lnTo>
                <a:lnTo>
                  <a:pt x="1747339" y="99184"/>
                </a:lnTo>
                <a:lnTo>
                  <a:pt x="1713324" y="45785"/>
                </a:lnTo>
                <a:lnTo>
                  <a:pt x="1659928" y="11766"/>
                </a:lnTo>
                <a:lnTo>
                  <a:pt x="1605321" y="1470"/>
                </a:lnTo>
                <a:lnTo>
                  <a:pt x="1566790" y="183"/>
                </a:lnTo>
                <a:lnTo>
                  <a:pt x="1519011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57775" y="2595382"/>
            <a:ext cx="800317" cy="252428"/>
          </a:xfrm>
          <a:custGeom>
            <a:avLst/>
            <a:gdLst/>
            <a:ahLst/>
            <a:cxnLst/>
            <a:rect l="l" t="t" r="r" b="b"/>
            <a:pathLst>
              <a:path w="1759584" h="554989">
                <a:moveTo>
                  <a:pt x="240097" y="0"/>
                </a:moveTo>
                <a:lnTo>
                  <a:pt x="1519011" y="0"/>
                </a:lnTo>
                <a:lnTo>
                  <a:pt x="1566789" y="183"/>
                </a:lnTo>
                <a:lnTo>
                  <a:pt x="1605320" y="1470"/>
                </a:lnTo>
                <a:lnTo>
                  <a:pt x="1659924" y="11765"/>
                </a:lnTo>
                <a:lnTo>
                  <a:pt x="1713323" y="45785"/>
                </a:lnTo>
                <a:lnTo>
                  <a:pt x="1747342" y="99184"/>
                </a:lnTo>
                <a:lnTo>
                  <a:pt x="1757637" y="153788"/>
                </a:lnTo>
                <a:lnTo>
                  <a:pt x="1758924" y="192318"/>
                </a:lnTo>
                <a:lnTo>
                  <a:pt x="1759108" y="240097"/>
                </a:lnTo>
                <a:lnTo>
                  <a:pt x="1759108" y="314859"/>
                </a:lnTo>
                <a:lnTo>
                  <a:pt x="1758924" y="362638"/>
                </a:lnTo>
                <a:lnTo>
                  <a:pt x="1757637" y="401168"/>
                </a:lnTo>
                <a:lnTo>
                  <a:pt x="1747342" y="455772"/>
                </a:lnTo>
                <a:lnTo>
                  <a:pt x="1713323" y="509171"/>
                </a:lnTo>
                <a:lnTo>
                  <a:pt x="1659924" y="543191"/>
                </a:lnTo>
                <a:lnTo>
                  <a:pt x="1605320" y="553486"/>
                </a:lnTo>
                <a:lnTo>
                  <a:pt x="1566789" y="554773"/>
                </a:lnTo>
                <a:lnTo>
                  <a:pt x="1519011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8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14018" y="2360436"/>
            <a:ext cx="705584" cy="418894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2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Matching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28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82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9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-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r>
              <a:rPr kumimoji="0" sz="637" b="0" i="0" u="none" strike="noStrike" kern="1200" cap="none" spc="-2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37" b="0" i="0" u="none" strike="noStrike" kern="1200" cap="none" spc="1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structure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62362" y="2904944"/>
            <a:ext cx="2095668" cy="252428"/>
          </a:xfrm>
          <a:custGeom>
            <a:avLst/>
            <a:gdLst/>
            <a:ahLst/>
            <a:cxnLst/>
            <a:rect l="l" t="t" r="r" b="b"/>
            <a:pathLst>
              <a:path w="4607559" h="554989">
                <a:moveTo>
                  <a:pt x="4367092" y="0"/>
                </a:moveTo>
                <a:lnTo>
                  <a:pt x="240097" y="0"/>
                </a:lnTo>
                <a:lnTo>
                  <a:pt x="192319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5" y="45785"/>
                </a:lnTo>
                <a:lnTo>
                  <a:pt x="11766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0" y="401168"/>
                </a:lnTo>
                <a:lnTo>
                  <a:pt x="11766" y="455772"/>
                </a:lnTo>
                <a:lnTo>
                  <a:pt x="45785" y="509171"/>
                </a:lnTo>
                <a:lnTo>
                  <a:pt x="99184" y="543190"/>
                </a:lnTo>
                <a:lnTo>
                  <a:pt x="153788" y="553486"/>
                </a:lnTo>
                <a:lnTo>
                  <a:pt x="192319" y="554773"/>
                </a:lnTo>
                <a:lnTo>
                  <a:pt x="240097" y="554956"/>
                </a:lnTo>
                <a:lnTo>
                  <a:pt x="4367092" y="554956"/>
                </a:lnTo>
                <a:lnTo>
                  <a:pt x="4414871" y="554773"/>
                </a:lnTo>
                <a:lnTo>
                  <a:pt x="4453402" y="553486"/>
                </a:lnTo>
                <a:lnTo>
                  <a:pt x="4508009" y="543190"/>
                </a:lnTo>
                <a:lnTo>
                  <a:pt x="4561405" y="509171"/>
                </a:lnTo>
                <a:lnTo>
                  <a:pt x="4595420" y="455772"/>
                </a:lnTo>
                <a:lnTo>
                  <a:pt x="4605718" y="401168"/>
                </a:lnTo>
                <a:lnTo>
                  <a:pt x="4607005" y="362637"/>
                </a:lnTo>
                <a:lnTo>
                  <a:pt x="4607189" y="314859"/>
                </a:lnTo>
                <a:lnTo>
                  <a:pt x="4607189" y="240097"/>
                </a:lnTo>
                <a:lnTo>
                  <a:pt x="4607005" y="192319"/>
                </a:lnTo>
                <a:lnTo>
                  <a:pt x="4605718" y="153788"/>
                </a:lnTo>
                <a:lnTo>
                  <a:pt x="4595420" y="99184"/>
                </a:lnTo>
                <a:lnTo>
                  <a:pt x="4561405" y="45785"/>
                </a:lnTo>
                <a:lnTo>
                  <a:pt x="4508009" y="11766"/>
                </a:lnTo>
                <a:lnTo>
                  <a:pt x="4453402" y="1470"/>
                </a:lnTo>
                <a:lnTo>
                  <a:pt x="4414871" y="183"/>
                </a:lnTo>
                <a:lnTo>
                  <a:pt x="4367092" y="0"/>
                </a:lnTo>
                <a:close/>
              </a:path>
            </a:pathLst>
          </a:custGeom>
          <a:solidFill>
            <a:srgbClr val="C0ED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62362" y="2904944"/>
            <a:ext cx="2095668" cy="252428"/>
          </a:xfrm>
          <a:custGeom>
            <a:avLst/>
            <a:gdLst/>
            <a:ahLst/>
            <a:cxnLst/>
            <a:rect l="l" t="t" r="r" b="b"/>
            <a:pathLst>
              <a:path w="4607559" h="554989">
                <a:moveTo>
                  <a:pt x="240097" y="0"/>
                </a:moveTo>
                <a:lnTo>
                  <a:pt x="4367092" y="0"/>
                </a:lnTo>
                <a:lnTo>
                  <a:pt x="4414870" y="183"/>
                </a:lnTo>
                <a:lnTo>
                  <a:pt x="4453401" y="1470"/>
                </a:lnTo>
                <a:lnTo>
                  <a:pt x="4508005" y="11765"/>
                </a:lnTo>
                <a:lnTo>
                  <a:pt x="4561404" y="45785"/>
                </a:lnTo>
                <a:lnTo>
                  <a:pt x="4595423" y="99184"/>
                </a:lnTo>
                <a:lnTo>
                  <a:pt x="4605718" y="153788"/>
                </a:lnTo>
                <a:lnTo>
                  <a:pt x="4607005" y="192318"/>
                </a:lnTo>
                <a:lnTo>
                  <a:pt x="4607189" y="240097"/>
                </a:lnTo>
                <a:lnTo>
                  <a:pt x="4607189" y="314859"/>
                </a:lnTo>
                <a:lnTo>
                  <a:pt x="4607005" y="362638"/>
                </a:lnTo>
                <a:lnTo>
                  <a:pt x="4605718" y="401168"/>
                </a:lnTo>
                <a:lnTo>
                  <a:pt x="4595423" y="455772"/>
                </a:lnTo>
                <a:lnTo>
                  <a:pt x="4561404" y="509171"/>
                </a:lnTo>
                <a:lnTo>
                  <a:pt x="4508005" y="543191"/>
                </a:lnTo>
                <a:lnTo>
                  <a:pt x="4453401" y="553486"/>
                </a:lnTo>
                <a:lnTo>
                  <a:pt x="4414870" y="554773"/>
                </a:lnTo>
                <a:lnTo>
                  <a:pt x="4367092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7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47C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48377" y="2974798"/>
            <a:ext cx="725513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Device</a:t>
            </a:r>
            <a:r>
              <a:rPr kumimoji="0" sz="637" b="0" i="0" u="none" strike="noStrike" kern="1200" cap="none" spc="-1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37" b="0" i="0" u="none" strike="noStrike" kern="1200" cap="none" spc="11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Simulations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4013" y="3214507"/>
            <a:ext cx="895627" cy="252428"/>
          </a:xfrm>
          <a:custGeom>
            <a:avLst/>
            <a:gdLst/>
            <a:ahLst/>
            <a:cxnLst/>
            <a:rect l="l" t="t" r="r" b="b"/>
            <a:pathLst>
              <a:path w="1969134" h="554989">
                <a:moveTo>
                  <a:pt x="172842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1728429" y="554956"/>
                </a:lnTo>
                <a:lnTo>
                  <a:pt x="1776208" y="554773"/>
                </a:lnTo>
                <a:lnTo>
                  <a:pt x="1814739" y="553486"/>
                </a:lnTo>
                <a:lnTo>
                  <a:pt x="1869346" y="543190"/>
                </a:lnTo>
                <a:lnTo>
                  <a:pt x="1922742" y="509171"/>
                </a:lnTo>
                <a:lnTo>
                  <a:pt x="1956757" y="455772"/>
                </a:lnTo>
                <a:lnTo>
                  <a:pt x="1967055" y="401168"/>
                </a:lnTo>
                <a:lnTo>
                  <a:pt x="1968342" y="362637"/>
                </a:lnTo>
                <a:lnTo>
                  <a:pt x="1968526" y="314859"/>
                </a:lnTo>
                <a:lnTo>
                  <a:pt x="1968526" y="240097"/>
                </a:lnTo>
                <a:lnTo>
                  <a:pt x="1968342" y="192319"/>
                </a:lnTo>
                <a:lnTo>
                  <a:pt x="1967055" y="153788"/>
                </a:lnTo>
                <a:lnTo>
                  <a:pt x="1956757" y="99184"/>
                </a:lnTo>
                <a:lnTo>
                  <a:pt x="1922742" y="45785"/>
                </a:lnTo>
                <a:lnTo>
                  <a:pt x="1869346" y="11766"/>
                </a:lnTo>
                <a:lnTo>
                  <a:pt x="1814739" y="1470"/>
                </a:lnTo>
                <a:lnTo>
                  <a:pt x="1776208" y="183"/>
                </a:lnTo>
                <a:lnTo>
                  <a:pt x="1728429" y="0"/>
                </a:lnTo>
                <a:close/>
              </a:path>
            </a:pathLst>
          </a:custGeom>
          <a:solidFill>
            <a:srgbClr val="C0ED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34013" y="3214507"/>
            <a:ext cx="895627" cy="252428"/>
          </a:xfrm>
          <a:custGeom>
            <a:avLst/>
            <a:gdLst/>
            <a:ahLst/>
            <a:cxnLst/>
            <a:rect l="l" t="t" r="r" b="b"/>
            <a:pathLst>
              <a:path w="1969134" h="554989">
                <a:moveTo>
                  <a:pt x="240097" y="0"/>
                </a:moveTo>
                <a:lnTo>
                  <a:pt x="1728429" y="0"/>
                </a:lnTo>
                <a:lnTo>
                  <a:pt x="1776207" y="183"/>
                </a:lnTo>
                <a:lnTo>
                  <a:pt x="1814738" y="1470"/>
                </a:lnTo>
                <a:lnTo>
                  <a:pt x="1869342" y="11765"/>
                </a:lnTo>
                <a:lnTo>
                  <a:pt x="1922741" y="45785"/>
                </a:lnTo>
                <a:lnTo>
                  <a:pt x="1956760" y="99184"/>
                </a:lnTo>
                <a:lnTo>
                  <a:pt x="1967055" y="153788"/>
                </a:lnTo>
                <a:lnTo>
                  <a:pt x="1968342" y="192318"/>
                </a:lnTo>
                <a:lnTo>
                  <a:pt x="1968526" y="240097"/>
                </a:lnTo>
                <a:lnTo>
                  <a:pt x="1968526" y="314859"/>
                </a:lnTo>
                <a:lnTo>
                  <a:pt x="1968342" y="362637"/>
                </a:lnTo>
                <a:lnTo>
                  <a:pt x="1967055" y="401168"/>
                </a:lnTo>
                <a:lnTo>
                  <a:pt x="1956760" y="455772"/>
                </a:lnTo>
                <a:lnTo>
                  <a:pt x="1922741" y="509171"/>
                </a:lnTo>
                <a:lnTo>
                  <a:pt x="1869342" y="543191"/>
                </a:lnTo>
                <a:lnTo>
                  <a:pt x="1814738" y="553486"/>
                </a:lnTo>
                <a:lnTo>
                  <a:pt x="1776207" y="554773"/>
                </a:lnTo>
                <a:lnTo>
                  <a:pt x="1728429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7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47C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46128" y="3236885"/>
            <a:ext cx="266868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Device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62637" y="3524069"/>
            <a:ext cx="1419255" cy="252428"/>
          </a:xfrm>
          <a:custGeom>
            <a:avLst/>
            <a:gdLst/>
            <a:ahLst/>
            <a:cxnLst/>
            <a:rect l="l" t="t" r="r" b="b"/>
            <a:pathLst>
              <a:path w="3120390" h="554989">
                <a:moveTo>
                  <a:pt x="2880226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2880226" y="554956"/>
                </a:lnTo>
                <a:lnTo>
                  <a:pt x="2928005" y="554773"/>
                </a:lnTo>
                <a:lnTo>
                  <a:pt x="2966536" y="553486"/>
                </a:lnTo>
                <a:lnTo>
                  <a:pt x="3021143" y="543190"/>
                </a:lnTo>
                <a:lnTo>
                  <a:pt x="3074539" y="509171"/>
                </a:lnTo>
                <a:lnTo>
                  <a:pt x="3108554" y="455772"/>
                </a:lnTo>
                <a:lnTo>
                  <a:pt x="3118852" y="401168"/>
                </a:lnTo>
                <a:lnTo>
                  <a:pt x="3120139" y="362637"/>
                </a:lnTo>
                <a:lnTo>
                  <a:pt x="3120323" y="314859"/>
                </a:lnTo>
                <a:lnTo>
                  <a:pt x="3120323" y="240097"/>
                </a:lnTo>
                <a:lnTo>
                  <a:pt x="3120139" y="192319"/>
                </a:lnTo>
                <a:lnTo>
                  <a:pt x="3118852" y="153788"/>
                </a:lnTo>
                <a:lnTo>
                  <a:pt x="3108554" y="99184"/>
                </a:lnTo>
                <a:lnTo>
                  <a:pt x="3074539" y="45785"/>
                </a:lnTo>
                <a:lnTo>
                  <a:pt x="3021143" y="11766"/>
                </a:lnTo>
                <a:lnTo>
                  <a:pt x="2966536" y="1470"/>
                </a:lnTo>
                <a:lnTo>
                  <a:pt x="2928005" y="183"/>
                </a:lnTo>
                <a:lnTo>
                  <a:pt x="2880226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62637" y="3524069"/>
            <a:ext cx="1419255" cy="252428"/>
          </a:xfrm>
          <a:custGeom>
            <a:avLst/>
            <a:gdLst/>
            <a:ahLst/>
            <a:cxnLst/>
            <a:rect l="l" t="t" r="r" b="b"/>
            <a:pathLst>
              <a:path w="3120390" h="554989">
                <a:moveTo>
                  <a:pt x="240097" y="0"/>
                </a:moveTo>
                <a:lnTo>
                  <a:pt x="2880226" y="0"/>
                </a:lnTo>
                <a:lnTo>
                  <a:pt x="2928004" y="183"/>
                </a:lnTo>
                <a:lnTo>
                  <a:pt x="2966535" y="1470"/>
                </a:lnTo>
                <a:lnTo>
                  <a:pt x="3021139" y="11765"/>
                </a:lnTo>
                <a:lnTo>
                  <a:pt x="3074538" y="45785"/>
                </a:lnTo>
                <a:lnTo>
                  <a:pt x="3108557" y="99184"/>
                </a:lnTo>
                <a:lnTo>
                  <a:pt x="3118853" y="153788"/>
                </a:lnTo>
                <a:lnTo>
                  <a:pt x="3120139" y="192318"/>
                </a:lnTo>
                <a:lnTo>
                  <a:pt x="3120323" y="240097"/>
                </a:lnTo>
                <a:lnTo>
                  <a:pt x="3120323" y="314859"/>
                </a:lnTo>
                <a:lnTo>
                  <a:pt x="3120139" y="362637"/>
                </a:lnTo>
                <a:lnTo>
                  <a:pt x="3118853" y="401168"/>
                </a:lnTo>
                <a:lnTo>
                  <a:pt x="3108557" y="455772"/>
                </a:lnTo>
                <a:lnTo>
                  <a:pt x="3074538" y="509171"/>
                </a:lnTo>
                <a:lnTo>
                  <a:pt x="3021139" y="543191"/>
                </a:lnTo>
                <a:lnTo>
                  <a:pt x="2966535" y="553486"/>
                </a:lnTo>
                <a:lnTo>
                  <a:pt x="2928004" y="554773"/>
                </a:lnTo>
                <a:lnTo>
                  <a:pt x="2880226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7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81838" y="3838394"/>
            <a:ext cx="1057365" cy="252428"/>
          </a:xfrm>
          <a:custGeom>
            <a:avLst/>
            <a:gdLst/>
            <a:ahLst/>
            <a:cxnLst/>
            <a:rect l="l" t="t" r="r" b="b"/>
            <a:pathLst>
              <a:path w="2324734" h="554990">
                <a:moveTo>
                  <a:pt x="208443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2084439" y="554956"/>
                </a:lnTo>
                <a:lnTo>
                  <a:pt x="2132218" y="554773"/>
                </a:lnTo>
                <a:lnTo>
                  <a:pt x="2170749" y="553486"/>
                </a:lnTo>
                <a:lnTo>
                  <a:pt x="2225356" y="543190"/>
                </a:lnTo>
                <a:lnTo>
                  <a:pt x="2278752" y="509171"/>
                </a:lnTo>
                <a:lnTo>
                  <a:pt x="2312767" y="455772"/>
                </a:lnTo>
                <a:lnTo>
                  <a:pt x="2323065" y="401168"/>
                </a:lnTo>
                <a:lnTo>
                  <a:pt x="2324352" y="362637"/>
                </a:lnTo>
                <a:lnTo>
                  <a:pt x="2324536" y="314859"/>
                </a:lnTo>
                <a:lnTo>
                  <a:pt x="2324536" y="240097"/>
                </a:lnTo>
                <a:lnTo>
                  <a:pt x="2324352" y="192319"/>
                </a:lnTo>
                <a:lnTo>
                  <a:pt x="2323065" y="153788"/>
                </a:lnTo>
                <a:lnTo>
                  <a:pt x="2312767" y="99184"/>
                </a:lnTo>
                <a:lnTo>
                  <a:pt x="2278752" y="45785"/>
                </a:lnTo>
                <a:lnTo>
                  <a:pt x="2225356" y="11766"/>
                </a:lnTo>
                <a:lnTo>
                  <a:pt x="2170749" y="1470"/>
                </a:lnTo>
                <a:lnTo>
                  <a:pt x="2132218" y="183"/>
                </a:lnTo>
                <a:lnTo>
                  <a:pt x="2084439" y="0"/>
                </a:lnTo>
                <a:close/>
              </a:path>
            </a:pathLst>
          </a:custGeom>
          <a:solidFill>
            <a:srgbClr val="C0ED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081838" y="3838394"/>
            <a:ext cx="1057365" cy="252428"/>
          </a:xfrm>
          <a:custGeom>
            <a:avLst/>
            <a:gdLst/>
            <a:ahLst/>
            <a:cxnLst/>
            <a:rect l="l" t="t" r="r" b="b"/>
            <a:pathLst>
              <a:path w="2324734" h="554990">
                <a:moveTo>
                  <a:pt x="240097" y="0"/>
                </a:moveTo>
                <a:lnTo>
                  <a:pt x="2084439" y="0"/>
                </a:lnTo>
                <a:lnTo>
                  <a:pt x="2132217" y="183"/>
                </a:lnTo>
                <a:lnTo>
                  <a:pt x="2170748" y="1470"/>
                </a:lnTo>
                <a:lnTo>
                  <a:pt x="2225352" y="11765"/>
                </a:lnTo>
                <a:lnTo>
                  <a:pt x="2278751" y="45785"/>
                </a:lnTo>
                <a:lnTo>
                  <a:pt x="2312770" y="99184"/>
                </a:lnTo>
                <a:lnTo>
                  <a:pt x="2323065" y="153788"/>
                </a:lnTo>
                <a:lnTo>
                  <a:pt x="2324352" y="192318"/>
                </a:lnTo>
                <a:lnTo>
                  <a:pt x="2324536" y="240097"/>
                </a:lnTo>
                <a:lnTo>
                  <a:pt x="2324536" y="314859"/>
                </a:lnTo>
                <a:lnTo>
                  <a:pt x="2324352" y="362638"/>
                </a:lnTo>
                <a:lnTo>
                  <a:pt x="2323065" y="401168"/>
                </a:lnTo>
                <a:lnTo>
                  <a:pt x="2312770" y="455772"/>
                </a:lnTo>
                <a:lnTo>
                  <a:pt x="2278751" y="509171"/>
                </a:lnTo>
                <a:lnTo>
                  <a:pt x="2225352" y="543191"/>
                </a:lnTo>
                <a:lnTo>
                  <a:pt x="2170748" y="553486"/>
                </a:lnTo>
                <a:lnTo>
                  <a:pt x="2132217" y="554773"/>
                </a:lnTo>
                <a:lnTo>
                  <a:pt x="2084439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8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47CCF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48523" y="3908249"/>
            <a:ext cx="525939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1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Demonstrator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62362" y="4228919"/>
            <a:ext cx="3695724" cy="252428"/>
          </a:xfrm>
          <a:custGeom>
            <a:avLst/>
            <a:gdLst/>
            <a:ahLst/>
            <a:cxnLst/>
            <a:rect l="l" t="t" r="r" b="b"/>
            <a:pathLst>
              <a:path w="8125459" h="554990">
                <a:moveTo>
                  <a:pt x="7885309" y="0"/>
                </a:moveTo>
                <a:lnTo>
                  <a:pt x="240097" y="0"/>
                </a:lnTo>
                <a:lnTo>
                  <a:pt x="192319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5" y="45785"/>
                </a:lnTo>
                <a:lnTo>
                  <a:pt x="11766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0" y="401168"/>
                </a:lnTo>
                <a:lnTo>
                  <a:pt x="11766" y="455772"/>
                </a:lnTo>
                <a:lnTo>
                  <a:pt x="45785" y="509171"/>
                </a:lnTo>
                <a:lnTo>
                  <a:pt x="99184" y="543190"/>
                </a:lnTo>
                <a:lnTo>
                  <a:pt x="153788" y="553486"/>
                </a:lnTo>
                <a:lnTo>
                  <a:pt x="192319" y="554773"/>
                </a:lnTo>
                <a:lnTo>
                  <a:pt x="240097" y="554956"/>
                </a:lnTo>
                <a:lnTo>
                  <a:pt x="7885309" y="554956"/>
                </a:lnTo>
                <a:lnTo>
                  <a:pt x="7933088" y="554773"/>
                </a:lnTo>
                <a:lnTo>
                  <a:pt x="7971619" y="553486"/>
                </a:lnTo>
                <a:lnTo>
                  <a:pt x="8026226" y="543190"/>
                </a:lnTo>
                <a:lnTo>
                  <a:pt x="8079623" y="509171"/>
                </a:lnTo>
                <a:lnTo>
                  <a:pt x="8113637" y="455772"/>
                </a:lnTo>
                <a:lnTo>
                  <a:pt x="8123935" y="401168"/>
                </a:lnTo>
                <a:lnTo>
                  <a:pt x="8125223" y="362637"/>
                </a:lnTo>
                <a:lnTo>
                  <a:pt x="8125407" y="314859"/>
                </a:lnTo>
                <a:lnTo>
                  <a:pt x="8125407" y="240097"/>
                </a:lnTo>
                <a:lnTo>
                  <a:pt x="8125223" y="192319"/>
                </a:lnTo>
                <a:lnTo>
                  <a:pt x="8123935" y="153788"/>
                </a:lnTo>
                <a:lnTo>
                  <a:pt x="8113637" y="99184"/>
                </a:lnTo>
                <a:lnTo>
                  <a:pt x="8079623" y="45785"/>
                </a:lnTo>
                <a:lnTo>
                  <a:pt x="8026226" y="11766"/>
                </a:lnTo>
                <a:lnTo>
                  <a:pt x="7971619" y="1470"/>
                </a:lnTo>
                <a:lnTo>
                  <a:pt x="7933088" y="183"/>
                </a:lnTo>
                <a:lnTo>
                  <a:pt x="7885309" y="0"/>
                </a:lnTo>
                <a:close/>
              </a:path>
            </a:pathLst>
          </a:custGeom>
          <a:solidFill>
            <a:srgbClr val="CFBB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62362" y="4228919"/>
            <a:ext cx="3695724" cy="252428"/>
          </a:xfrm>
          <a:custGeom>
            <a:avLst/>
            <a:gdLst/>
            <a:ahLst/>
            <a:cxnLst/>
            <a:rect l="l" t="t" r="r" b="b"/>
            <a:pathLst>
              <a:path w="8125459" h="554990">
                <a:moveTo>
                  <a:pt x="240097" y="0"/>
                </a:moveTo>
                <a:lnTo>
                  <a:pt x="7885309" y="0"/>
                </a:lnTo>
                <a:lnTo>
                  <a:pt x="7933087" y="183"/>
                </a:lnTo>
                <a:lnTo>
                  <a:pt x="7971618" y="1470"/>
                </a:lnTo>
                <a:lnTo>
                  <a:pt x="8026222" y="11765"/>
                </a:lnTo>
                <a:lnTo>
                  <a:pt x="8079621" y="45785"/>
                </a:lnTo>
                <a:lnTo>
                  <a:pt x="8113640" y="99184"/>
                </a:lnTo>
                <a:lnTo>
                  <a:pt x="8123936" y="153788"/>
                </a:lnTo>
                <a:lnTo>
                  <a:pt x="8125223" y="192318"/>
                </a:lnTo>
                <a:lnTo>
                  <a:pt x="8125407" y="240097"/>
                </a:lnTo>
                <a:lnTo>
                  <a:pt x="8125407" y="314859"/>
                </a:lnTo>
                <a:lnTo>
                  <a:pt x="8125223" y="362637"/>
                </a:lnTo>
                <a:lnTo>
                  <a:pt x="8123936" y="401168"/>
                </a:lnTo>
                <a:lnTo>
                  <a:pt x="8113640" y="455772"/>
                </a:lnTo>
                <a:lnTo>
                  <a:pt x="8079621" y="509171"/>
                </a:lnTo>
                <a:lnTo>
                  <a:pt x="8026222" y="543191"/>
                </a:lnTo>
                <a:lnTo>
                  <a:pt x="7971618" y="553486"/>
                </a:lnTo>
                <a:lnTo>
                  <a:pt x="7933087" y="554773"/>
                </a:lnTo>
                <a:lnTo>
                  <a:pt x="7885309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8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A072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74655" y="4298773"/>
            <a:ext cx="1873278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14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Investigation </a:t>
            </a:r>
            <a:r>
              <a:rPr kumimoji="0" sz="637" b="0" i="0" u="none" strike="noStrike" kern="1200" cap="none" spc="23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637" b="0" i="0" u="none" strike="noStrike" kern="1200" cap="none" spc="11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alternative </a:t>
            </a:r>
            <a:r>
              <a:rPr kumimoji="0" sz="637" b="0" i="0" u="none" strike="noStrike" kern="1200" cap="none" spc="14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process, </a:t>
            </a:r>
            <a:r>
              <a:rPr kumimoji="0" sz="637" b="0" i="0" u="none" strike="noStrike" kern="1200" cap="none" spc="11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material</a:t>
            </a:r>
            <a:r>
              <a:rPr kumimoji="0" sz="637" b="0" i="0" u="none" strike="noStrike" kern="1200" cap="none" spc="-5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37" b="0" i="0" u="none" strike="noStrike" kern="1200" cap="none" spc="11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etc...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77112" y="4543244"/>
            <a:ext cx="1233545" cy="252428"/>
          </a:xfrm>
          <a:custGeom>
            <a:avLst/>
            <a:gdLst/>
            <a:ahLst/>
            <a:cxnLst/>
            <a:rect l="l" t="t" r="r" b="b"/>
            <a:pathLst>
              <a:path w="2712084" h="554990">
                <a:moveTo>
                  <a:pt x="2471861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123181" y="4963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2471861" y="554956"/>
                </a:lnTo>
                <a:lnTo>
                  <a:pt x="2519641" y="554773"/>
                </a:lnTo>
                <a:lnTo>
                  <a:pt x="2558172" y="553486"/>
                </a:lnTo>
                <a:lnTo>
                  <a:pt x="2612779" y="543190"/>
                </a:lnTo>
                <a:lnTo>
                  <a:pt x="2666175" y="509171"/>
                </a:lnTo>
                <a:lnTo>
                  <a:pt x="2700190" y="455772"/>
                </a:lnTo>
                <a:lnTo>
                  <a:pt x="2710488" y="401168"/>
                </a:lnTo>
                <a:lnTo>
                  <a:pt x="2711775" y="362637"/>
                </a:lnTo>
                <a:lnTo>
                  <a:pt x="2711959" y="314859"/>
                </a:lnTo>
                <a:lnTo>
                  <a:pt x="2711959" y="240097"/>
                </a:lnTo>
                <a:lnTo>
                  <a:pt x="2711775" y="192319"/>
                </a:lnTo>
                <a:lnTo>
                  <a:pt x="2710488" y="153788"/>
                </a:lnTo>
                <a:lnTo>
                  <a:pt x="2700190" y="99184"/>
                </a:lnTo>
                <a:lnTo>
                  <a:pt x="2666175" y="45785"/>
                </a:lnTo>
                <a:lnTo>
                  <a:pt x="2612779" y="11766"/>
                </a:lnTo>
                <a:lnTo>
                  <a:pt x="2558172" y="1470"/>
                </a:lnTo>
                <a:lnTo>
                  <a:pt x="2519641" y="183"/>
                </a:lnTo>
                <a:lnTo>
                  <a:pt x="2471861" y="0"/>
                </a:lnTo>
                <a:close/>
              </a:path>
            </a:pathLst>
          </a:custGeom>
          <a:solidFill>
            <a:srgbClr val="CFBB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77113" y="4543244"/>
            <a:ext cx="1233545" cy="252428"/>
          </a:xfrm>
          <a:custGeom>
            <a:avLst/>
            <a:gdLst/>
            <a:ahLst/>
            <a:cxnLst/>
            <a:rect l="l" t="t" r="r" b="b"/>
            <a:pathLst>
              <a:path w="2712084" h="554990">
                <a:moveTo>
                  <a:pt x="240097" y="0"/>
                </a:moveTo>
                <a:lnTo>
                  <a:pt x="2471861" y="0"/>
                </a:lnTo>
                <a:lnTo>
                  <a:pt x="2519640" y="183"/>
                </a:lnTo>
                <a:lnTo>
                  <a:pt x="2558171" y="1470"/>
                </a:lnTo>
                <a:lnTo>
                  <a:pt x="2612774" y="11765"/>
                </a:lnTo>
                <a:lnTo>
                  <a:pt x="2666174" y="45785"/>
                </a:lnTo>
                <a:lnTo>
                  <a:pt x="2700193" y="99184"/>
                </a:lnTo>
                <a:lnTo>
                  <a:pt x="2710488" y="153788"/>
                </a:lnTo>
                <a:lnTo>
                  <a:pt x="2711775" y="192318"/>
                </a:lnTo>
                <a:lnTo>
                  <a:pt x="2711959" y="240097"/>
                </a:lnTo>
                <a:lnTo>
                  <a:pt x="2711959" y="314859"/>
                </a:lnTo>
                <a:lnTo>
                  <a:pt x="2711775" y="362637"/>
                </a:lnTo>
                <a:lnTo>
                  <a:pt x="2710488" y="401168"/>
                </a:lnTo>
                <a:lnTo>
                  <a:pt x="2700193" y="455772"/>
                </a:lnTo>
                <a:lnTo>
                  <a:pt x="2666174" y="509171"/>
                </a:lnTo>
                <a:lnTo>
                  <a:pt x="2612774" y="543191"/>
                </a:lnTo>
                <a:lnTo>
                  <a:pt x="2558171" y="553486"/>
                </a:lnTo>
                <a:lnTo>
                  <a:pt x="2519640" y="554773"/>
                </a:lnTo>
                <a:lnTo>
                  <a:pt x="2471861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7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A072F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06698" y="4613098"/>
            <a:ext cx="776345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14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Roadmap</a:t>
            </a:r>
            <a:r>
              <a:rPr kumimoji="0" sz="637" b="0" i="0" u="none" strike="noStrike" kern="1200" cap="none" spc="-1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37" b="0" i="0" u="none" strike="noStrike" kern="1200" cap="none" spc="2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document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4585" y="2126374"/>
            <a:ext cx="1977365" cy="166832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[1] Definition of design</a:t>
            </a:r>
            <a:r>
              <a:rPr kumimoji="0" sz="1050" b="0" i="0" u="none" strike="noStrike" kern="1200" cap="none" spc="-2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rules: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1523" y="2945020"/>
            <a:ext cx="1720912" cy="166832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[2] Demonstrator</a:t>
            </a:r>
            <a:r>
              <a:rPr kumimoji="0" sz="1050" b="0" i="0" u="none" strike="noStrike" kern="1200" cap="none" spc="-3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design: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3812" y="3573170"/>
            <a:ext cx="2131685" cy="166832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[3] Demonstrator</a:t>
            </a:r>
            <a:r>
              <a:rPr kumimoji="0" sz="1050" b="0" i="0" u="none" strike="noStrike" kern="1200" cap="none" spc="-3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production: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1861" y="3920822"/>
            <a:ext cx="2174204" cy="166832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[4] Demonstrator</a:t>
            </a:r>
            <a:r>
              <a:rPr kumimoji="0" sz="1050" b="0" i="0" u="none" strike="noStrike" kern="1200" cap="none" spc="-2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characterization: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1861" y="4258960"/>
            <a:ext cx="2214662" cy="328415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[5] Advanced technologies</a:t>
            </a:r>
            <a:r>
              <a:rPr kumimoji="0" sz="1050" b="0" i="0" u="none" strike="noStrike" kern="1200" cap="none" spc="-7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investigation: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1861" y="4587572"/>
            <a:ext cx="1707480" cy="166832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[6] Roadmap</a:t>
            </a:r>
            <a:r>
              <a:rPr kumimoji="0" sz="1050" b="0" i="0" u="none" strike="noStrike" kern="1200" cap="none" spc="-3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document: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343150" y="4267019"/>
            <a:ext cx="423862" cy="266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24150" y="4267020"/>
            <a:ext cx="790575" cy="220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343150" y="4567056"/>
            <a:ext cx="423862" cy="266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24150" y="4567057"/>
            <a:ext cx="790575" cy="220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724150" y="3581219"/>
            <a:ext cx="790575" cy="220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343150" y="3881256"/>
            <a:ext cx="423862" cy="266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724150" y="2028644"/>
            <a:ext cx="790575" cy="220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343150" y="2914469"/>
            <a:ext cx="423862" cy="266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067300" y="2033407"/>
            <a:ext cx="195530" cy="195530"/>
          </a:xfrm>
          <a:custGeom>
            <a:avLst/>
            <a:gdLst/>
            <a:ahLst/>
            <a:cxnLst/>
            <a:rect l="l" t="t" r="r" b="b"/>
            <a:pathLst>
              <a:path w="429895" h="429894">
                <a:moveTo>
                  <a:pt x="214632" y="0"/>
                </a:moveTo>
                <a:lnTo>
                  <a:pt x="165414" y="5670"/>
                </a:lnTo>
                <a:lnTo>
                  <a:pt x="120236" y="21821"/>
                </a:lnTo>
                <a:lnTo>
                  <a:pt x="80385" y="47164"/>
                </a:lnTo>
                <a:lnTo>
                  <a:pt x="47148" y="80410"/>
                </a:lnTo>
                <a:lnTo>
                  <a:pt x="21813" y="120269"/>
                </a:lnTo>
                <a:lnTo>
                  <a:pt x="5667" y="165452"/>
                </a:lnTo>
                <a:lnTo>
                  <a:pt x="0" y="214669"/>
                </a:lnTo>
                <a:lnTo>
                  <a:pt x="5668" y="263885"/>
                </a:lnTo>
                <a:lnTo>
                  <a:pt x="21814" y="309064"/>
                </a:lnTo>
                <a:lnTo>
                  <a:pt x="47151" y="348916"/>
                </a:lnTo>
                <a:lnTo>
                  <a:pt x="80389" y="382154"/>
                </a:lnTo>
                <a:lnTo>
                  <a:pt x="120241" y="407491"/>
                </a:lnTo>
                <a:lnTo>
                  <a:pt x="165418" y="423637"/>
                </a:lnTo>
                <a:lnTo>
                  <a:pt x="214632" y="429306"/>
                </a:lnTo>
                <a:lnTo>
                  <a:pt x="263855" y="423637"/>
                </a:lnTo>
                <a:lnTo>
                  <a:pt x="309040" y="407491"/>
                </a:lnTo>
                <a:lnTo>
                  <a:pt x="348900" y="382154"/>
                </a:lnTo>
                <a:lnTo>
                  <a:pt x="382145" y="348916"/>
                </a:lnTo>
                <a:lnTo>
                  <a:pt x="387365" y="340706"/>
                </a:lnTo>
                <a:lnTo>
                  <a:pt x="163523" y="340706"/>
                </a:lnTo>
                <a:lnTo>
                  <a:pt x="60019" y="237199"/>
                </a:lnTo>
                <a:lnTo>
                  <a:pt x="60019" y="235840"/>
                </a:lnTo>
                <a:lnTo>
                  <a:pt x="93557" y="202299"/>
                </a:lnTo>
                <a:lnTo>
                  <a:pt x="233492" y="202299"/>
                </a:lnTo>
                <a:lnTo>
                  <a:pt x="325843" y="109950"/>
                </a:lnTo>
                <a:lnTo>
                  <a:pt x="326367" y="109736"/>
                </a:lnTo>
                <a:lnTo>
                  <a:pt x="400788" y="109736"/>
                </a:lnTo>
                <a:lnTo>
                  <a:pt x="382141" y="80410"/>
                </a:lnTo>
                <a:lnTo>
                  <a:pt x="348895" y="47164"/>
                </a:lnTo>
                <a:lnTo>
                  <a:pt x="309036" y="21821"/>
                </a:lnTo>
                <a:lnTo>
                  <a:pt x="263851" y="5670"/>
                </a:lnTo>
                <a:lnTo>
                  <a:pt x="214632" y="0"/>
                </a:lnTo>
                <a:close/>
              </a:path>
              <a:path w="429895" h="429894">
                <a:moveTo>
                  <a:pt x="400788" y="109736"/>
                </a:moveTo>
                <a:lnTo>
                  <a:pt x="327487" y="109736"/>
                </a:lnTo>
                <a:lnTo>
                  <a:pt x="328042" y="109950"/>
                </a:lnTo>
                <a:lnTo>
                  <a:pt x="361161" y="143066"/>
                </a:lnTo>
                <a:lnTo>
                  <a:pt x="361161" y="144458"/>
                </a:lnTo>
                <a:lnTo>
                  <a:pt x="164916" y="340706"/>
                </a:lnTo>
                <a:lnTo>
                  <a:pt x="387365" y="340706"/>
                </a:lnTo>
                <a:lnTo>
                  <a:pt x="407486" y="309064"/>
                </a:lnTo>
                <a:lnTo>
                  <a:pt x="423636" y="263885"/>
                </a:lnTo>
                <a:lnTo>
                  <a:pt x="429306" y="214669"/>
                </a:lnTo>
                <a:lnTo>
                  <a:pt x="423636" y="165452"/>
                </a:lnTo>
                <a:lnTo>
                  <a:pt x="407484" y="120269"/>
                </a:lnTo>
                <a:lnTo>
                  <a:pt x="400788" y="109736"/>
                </a:lnTo>
                <a:close/>
              </a:path>
              <a:path w="429895" h="429894">
                <a:moveTo>
                  <a:pt x="233492" y="202299"/>
                </a:moveTo>
                <a:lnTo>
                  <a:pt x="94949" y="202299"/>
                </a:lnTo>
                <a:lnTo>
                  <a:pt x="163523" y="270874"/>
                </a:lnTo>
                <a:lnTo>
                  <a:pt x="164916" y="270874"/>
                </a:lnTo>
                <a:lnTo>
                  <a:pt x="233492" y="202299"/>
                </a:lnTo>
                <a:close/>
              </a:path>
            </a:pathLst>
          </a:custGeom>
          <a:solidFill>
            <a:srgbClr val="60D93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553075" y="2323920"/>
            <a:ext cx="195530" cy="195530"/>
          </a:xfrm>
          <a:custGeom>
            <a:avLst/>
            <a:gdLst/>
            <a:ahLst/>
            <a:cxnLst/>
            <a:rect l="l" t="t" r="r" b="b"/>
            <a:pathLst>
              <a:path w="429895" h="429895">
                <a:moveTo>
                  <a:pt x="214632" y="0"/>
                </a:moveTo>
                <a:lnTo>
                  <a:pt x="165414" y="5670"/>
                </a:lnTo>
                <a:lnTo>
                  <a:pt x="120236" y="21821"/>
                </a:lnTo>
                <a:lnTo>
                  <a:pt x="80385" y="47164"/>
                </a:lnTo>
                <a:lnTo>
                  <a:pt x="47148" y="80410"/>
                </a:lnTo>
                <a:lnTo>
                  <a:pt x="21813" y="120269"/>
                </a:lnTo>
                <a:lnTo>
                  <a:pt x="5667" y="165452"/>
                </a:lnTo>
                <a:lnTo>
                  <a:pt x="0" y="214669"/>
                </a:lnTo>
                <a:lnTo>
                  <a:pt x="5668" y="263885"/>
                </a:lnTo>
                <a:lnTo>
                  <a:pt x="21814" y="309064"/>
                </a:lnTo>
                <a:lnTo>
                  <a:pt x="47151" y="348916"/>
                </a:lnTo>
                <a:lnTo>
                  <a:pt x="80389" y="382154"/>
                </a:lnTo>
                <a:lnTo>
                  <a:pt x="120241" y="407491"/>
                </a:lnTo>
                <a:lnTo>
                  <a:pt x="165418" y="423637"/>
                </a:lnTo>
                <a:lnTo>
                  <a:pt x="214632" y="429306"/>
                </a:lnTo>
                <a:lnTo>
                  <a:pt x="263855" y="423637"/>
                </a:lnTo>
                <a:lnTo>
                  <a:pt x="309040" y="407491"/>
                </a:lnTo>
                <a:lnTo>
                  <a:pt x="348900" y="382154"/>
                </a:lnTo>
                <a:lnTo>
                  <a:pt x="382145" y="348916"/>
                </a:lnTo>
                <a:lnTo>
                  <a:pt x="387365" y="340706"/>
                </a:lnTo>
                <a:lnTo>
                  <a:pt x="163523" y="340706"/>
                </a:lnTo>
                <a:lnTo>
                  <a:pt x="60019" y="237199"/>
                </a:lnTo>
                <a:lnTo>
                  <a:pt x="60019" y="235840"/>
                </a:lnTo>
                <a:lnTo>
                  <a:pt x="93557" y="202299"/>
                </a:lnTo>
                <a:lnTo>
                  <a:pt x="233492" y="202299"/>
                </a:lnTo>
                <a:lnTo>
                  <a:pt x="325843" y="109950"/>
                </a:lnTo>
                <a:lnTo>
                  <a:pt x="326367" y="109736"/>
                </a:lnTo>
                <a:lnTo>
                  <a:pt x="400788" y="109736"/>
                </a:lnTo>
                <a:lnTo>
                  <a:pt x="382141" y="80410"/>
                </a:lnTo>
                <a:lnTo>
                  <a:pt x="348895" y="47164"/>
                </a:lnTo>
                <a:lnTo>
                  <a:pt x="309036" y="21821"/>
                </a:lnTo>
                <a:lnTo>
                  <a:pt x="263851" y="5670"/>
                </a:lnTo>
                <a:lnTo>
                  <a:pt x="214632" y="0"/>
                </a:lnTo>
                <a:close/>
              </a:path>
              <a:path w="429895" h="429895">
                <a:moveTo>
                  <a:pt x="400788" y="109736"/>
                </a:moveTo>
                <a:lnTo>
                  <a:pt x="327487" y="109736"/>
                </a:lnTo>
                <a:lnTo>
                  <a:pt x="328042" y="109950"/>
                </a:lnTo>
                <a:lnTo>
                  <a:pt x="361161" y="143066"/>
                </a:lnTo>
                <a:lnTo>
                  <a:pt x="361161" y="144458"/>
                </a:lnTo>
                <a:lnTo>
                  <a:pt x="164916" y="340706"/>
                </a:lnTo>
                <a:lnTo>
                  <a:pt x="387365" y="340706"/>
                </a:lnTo>
                <a:lnTo>
                  <a:pt x="407486" y="309064"/>
                </a:lnTo>
                <a:lnTo>
                  <a:pt x="423636" y="263885"/>
                </a:lnTo>
                <a:lnTo>
                  <a:pt x="429306" y="214669"/>
                </a:lnTo>
                <a:lnTo>
                  <a:pt x="423636" y="165452"/>
                </a:lnTo>
                <a:lnTo>
                  <a:pt x="407484" y="120269"/>
                </a:lnTo>
                <a:lnTo>
                  <a:pt x="400788" y="109736"/>
                </a:lnTo>
                <a:close/>
              </a:path>
              <a:path w="429895" h="429895">
                <a:moveTo>
                  <a:pt x="233492" y="202299"/>
                </a:moveTo>
                <a:lnTo>
                  <a:pt x="94949" y="202299"/>
                </a:lnTo>
                <a:lnTo>
                  <a:pt x="163523" y="270874"/>
                </a:lnTo>
                <a:lnTo>
                  <a:pt x="164916" y="270874"/>
                </a:lnTo>
                <a:lnTo>
                  <a:pt x="233492" y="202299"/>
                </a:lnTo>
                <a:close/>
              </a:path>
            </a:pathLst>
          </a:custGeom>
          <a:solidFill>
            <a:srgbClr val="60D93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15088" y="2623957"/>
            <a:ext cx="195530" cy="195530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214632" y="0"/>
                </a:moveTo>
                <a:lnTo>
                  <a:pt x="165414" y="5670"/>
                </a:lnTo>
                <a:lnTo>
                  <a:pt x="120236" y="21821"/>
                </a:lnTo>
                <a:lnTo>
                  <a:pt x="80385" y="47164"/>
                </a:lnTo>
                <a:lnTo>
                  <a:pt x="47148" y="80410"/>
                </a:lnTo>
                <a:lnTo>
                  <a:pt x="21813" y="120269"/>
                </a:lnTo>
                <a:lnTo>
                  <a:pt x="5667" y="165452"/>
                </a:lnTo>
                <a:lnTo>
                  <a:pt x="0" y="214669"/>
                </a:lnTo>
                <a:lnTo>
                  <a:pt x="5668" y="263885"/>
                </a:lnTo>
                <a:lnTo>
                  <a:pt x="21814" y="309064"/>
                </a:lnTo>
                <a:lnTo>
                  <a:pt x="47151" y="348916"/>
                </a:lnTo>
                <a:lnTo>
                  <a:pt x="80389" y="382154"/>
                </a:lnTo>
                <a:lnTo>
                  <a:pt x="120241" y="407491"/>
                </a:lnTo>
                <a:lnTo>
                  <a:pt x="165418" y="423637"/>
                </a:lnTo>
                <a:lnTo>
                  <a:pt x="214632" y="429306"/>
                </a:lnTo>
                <a:lnTo>
                  <a:pt x="263855" y="423637"/>
                </a:lnTo>
                <a:lnTo>
                  <a:pt x="309040" y="407491"/>
                </a:lnTo>
                <a:lnTo>
                  <a:pt x="348900" y="382154"/>
                </a:lnTo>
                <a:lnTo>
                  <a:pt x="382145" y="348916"/>
                </a:lnTo>
                <a:lnTo>
                  <a:pt x="387365" y="340706"/>
                </a:lnTo>
                <a:lnTo>
                  <a:pt x="163523" y="340706"/>
                </a:lnTo>
                <a:lnTo>
                  <a:pt x="60019" y="237199"/>
                </a:lnTo>
                <a:lnTo>
                  <a:pt x="60019" y="235840"/>
                </a:lnTo>
                <a:lnTo>
                  <a:pt x="93557" y="202299"/>
                </a:lnTo>
                <a:lnTo>
                  <a:pt x="233492" y="202299"/>
                </a:lnTo>
                <a:lnTo>
                  <a:pt x="325843" y="109950"/>
                </a:lnTo>
                <a:lnTo>
                  <a:pt x="326367" y="109736"/>
                </a:lnTo>
                <a:lnTo>
                  <a:pt x="400788" y="109736"/>
                </a:lnTo>
                <a:lnTo>
                  <a:pt x="382141" y="80410"/>
                </a:lnTo>
                <a:lnTo>
                  <a:pt x="348895" y="47164"/>
                </a:lnTo>
                <a:lnTo>
                  <a:pt x="309036" y="21821"/>
                </a:lnTo>
                <a:lnTo>
                  <a:pt x="263851" y="5670"/>
                </a:lnTo>
                <a:lnTo>
                  <a:pt x="214632" y="0"/>
                </a:lnTo>
                <a:close/>
              </a:path>
              <a:path w="429894" h="429895">
                <a:moveTo>
                  <a:pt x="400788" y="109736"/>
                </a:moveTo>
                <a:lnTo>
                  <a:pt x="327487" y="109736"/>
                </a:lnTo>
                <a:lnTo>
                  <a:pt x="328042" y="109950"/>
                </a:lnTo>
                <a:lnTo>
                  <a:pt x="361161" y="143066"/>
                </a:lnTo>
                <a:lnTo>
                  <a:pt x="361161" y="144458"/>
                </a:lnTo>
                <a:lnTo>
                  <a:pt x="164916" y="340706"/>
                </a:lnTo>
                <a:lnTo>
                  <a:pt x="387365" y="340706"/>
                </a:lnTo>
                <a:lnTo>
                  <a:pt x="407486" y="309064"/>
                </a:lnTo>
                <a:lnTo>
                  <a:pt x="423636" y="263885"/>
                </a:lnTo>
                <a:lnTo>
                  <a:pt x="429306" y="214669"/>
                </a:lnTo>
                <a:lnTo>
                  <a:pt x="423636" y="165452"/>
                </a:lnTo>
                <a:lnTo>
                  <a:pt x="407484" y="120269"/>
                </a:lnTo>
                <a:lnTo>
                  <a:pt x="400788" y="109736"/>
                </a:lnTo>
                <a:close/>
              </a:path>
              <a:path w="429894" h="429895">
                <a:moveTo>
                  <a:pt x="233492" y="202299"/>
                </a:moveTo>
                <a:lnTo>
                  <a:pt x="94949" y="202299"/>
                </a:lnTo>
                <a:lnTo>
                  <a:pt x="163523" y="270874"/>
                </a:lnTo>
                <a:lnTo>
                  <a:pt x="164916" y="270874"/>
                </a:lnTo>
                <a:lnTo>
                  <a:pt x="233492" y="202299"/>
                </a:lnTo>
                <a:close/>
              </a:path>
            </a:pathLst>
          </a:custGeom>
          <a:solidFill>
            <a:srgbClr val="60D93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867400" y="2933520"/>
            <a:ext cx="195530" cy="195530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214632" y="0"/>
                </a:moveTo>
                <a:lnTo>
                  <a:pt x="165414" y="5670"/>
                </a:lnTo>
                <a:lnTo>
                  <a:pt x="120236" y="21821"/>
                </a:lnTo>
                <a:lnTo>
                  <a:pt x="80385" y="47164"/>
                </a:lnTo>
                <a:lnTo>
                  <a:pt x="47148" y="80410"/>
                </a:lnTo>
                <a:lnTo>
                  <a:pt x="21813" y="120269"/>
                </a:lnTo>
                <a:lnTo>
                  <a:pt x="5667" y="165452"/>
                </a:lnTo>
                <a:lnTo>
                  <a:pt x="0" y="214669"/>
                </a:lnTo>
                <a:lnTo>
                  <a:pt x="5668" y="263885"/>
                </a:lnTo>
                <a:lnTo>
                  <a:pt x="21814" y="309064"/>
                </a:lnTo>
                <a:lnTo>
                  <a:pt x="47151" y="348916"/>
                </a:lnTo>
                <a:lnTo>
                  <a:pt x="80389" y="382154"/>
                </a:lnTo>
                <a:lnTo>
                  <a:pt x="120241" y="407491"/>
                </a:lnTo>
                <a:lnTo>
                  <a:pt x="165418" y="423637"/>
                </a:lnTo>
                <a:lnTo>
                  <a:pt x="214632" y="429306"/>
                </a:lnTo>
                <a:lnTo>
                  <a:pt x="263855" y="423637"/>
                </a:lnTo>
                <a:lnTo>
                  <a:pt x="309040" y="407491"/>
                </a:lnTo>
                <a:lnTo>
                  <a:pt x="348900" y="382154"/>
                </a:lnTo>
                <a:lnTo>
                  <a:pt x="382145" y="348916"/>
                </a:lnTo>
                <a:lnTo>
                  <a:pt x="387365" y="340706"/>
                </a:lnTo>
                <a:lnTo>
                  <a:pt x="163523" y="340706"/>
                </a:lnTo>
                <a:lnTo>
                  <a:pt x="60019" y="237199"/>
                </a:lnTo>
                <a:lnTo>
                  <a:pt x="60019" y="235840"/>
                </a:lnTo>
                <a:lnTo>
                  <a:pt x="93557" y="202299"/>
                </a:lnTo>
                <a:lnTo>
                  <a:pt x="233492" y="202299"/>
                </a:lnTo>
                <a:lnTo>
                  <a:pt x="325843" y="109950"/>
                </a:lnTo>
                <a:lnTo>
                  <a:pt x="326367" y="109736"/>
                </a:lnTo>
                <a:lnTo>
                  <a:pt x="400788" y="109736"/>
                </a:lnTo>
                <a:lnTo>
                  <a:pt x="382141" y="80410"/>
                </a:lnTo>
                <a:lnTo>
                  <a:pt x="348895" y="47164"/>
                </a:lnTo>
                <a:lnTo>
                  <a:pt x="309036" y="21821"/>
                </a:lnTo>
                <a:lnTo>
                  <a:pt x="263851" y="5670"/>
                </a:lnTo>
                <a:lnTo>
                  <a:pt x="214632" y="0"/>
                </a:lnTo>
                <a:close/>
              </a:path>
              <a:path w="429894" h="429895">
                <a:moveTo>
                  <a:pt x="400788" y="109736"/>
                </a:moveTo>
                <a:lnTo>
                  <a:pt x="327487" y="109736"/>
                </a:lnTo>
                <a:lnTo>
                  <a:pt x="328042" y="109950"/>
                </a:lnTo>
                <a:lnTo>
                  <a:pt x="361161" y="143066"/>
                </a:lnTo>
                <a:lnTo>
                  <a:pt x="361161" y="144458"/>
                </a:lnTo>
                <a:lnTo>
                  <a:pt x="164916" y="340706"/>
                </a:lnTo>
                <a:lnTo>
                  <a:pt x="387365" y="340706"/>
                </a:lnTo>
                <a:lnTo>
                  <a:pt x="407486" y="309064"/>
                </a:lnTo>
                <a:lnTo>
                  <a:pt x="423636" y="263885"/>
                </a:lnTo>
                <a:lnTo>
                  <a:pt x="429306" y="214669"/>
                </a:lnTo>
                <a:lnTo>
                  <a:pt x="423636" y="165452"/>
                </a:lnTo>
                <a:lnTo>
                  <a:pt x="407484" y="120269"/>
                </a:lnTo>
                <a:lnTo>
                  <a:pt x="400788" y="109736"/>
                </a:lnTo>
                <a:close/>
              </a:path>
              <a:path w="429894" h="429895">
                <a:moveTo>
                  <a:pt x="233492" y="202299"/>
                </a:moveTo>
                <a:lnTo>
                  <a:pt x="94949" y="202299"/>
                </a:lnTo>
                <a:lnTo>
                  <a:pt x="163523" y="270874"/>
                </a:lnTo>
                <a:lnTo>
                  <a:pt x="164916" y="270874"/>
                </a:lnTo>
                <a:lnTo>
                  <a:pt x="233492" y="202299"/>
                </a:lnTo>
                <a:close/>
              </a:path>
            </a:pathLst>
          </a:custGeom>
          <a:solidFill>
            <a:srgbClr val="60D93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181725" y="3524069"/>
            <a:ext cx="1100399" cy="252428"/>
          </a:xfrm>
          <a:custGeom>
            <a:avLst/>
            <a:gdLst/>
            <a:ahLst/>
            <a:cxnLst/>
            <a:rect l="l" t="t" r="r" b="b"/>
            <a:pathLst>
              <a:path w="2419350" h="554989">
                <a:moveTo>
                  <a:pt x="2178677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314859"/>
                </a:lnTo>
                <a:lnTo>
                  <a:pt x="183" y="362637"/>
                </a:lnTo>
                <a:lnTo>
                  <a:pt x="1471" y="401168"/>
                </a:lnTo>
                <a:lnTo>
                  <a:pt x="11769" y="455772"/>
                </a:lnTo>
                <a:lnTo>
                  <a:pt x="45783" y="509171"/>
                </a:lnTo>
                <a:lnTo>
                  <a:pt x="99180" y="543190"/>
                </a:lnTo>
                <a:lnTo>
                  <a:pt x="153787" y="553486"/>
                </a:lnTo>
                <a:lnTo>
                  <a:pt x="192318" y="554773"/>
                </a:lnTo>
                <a:lnTo>
                  <a:pt x="240097" y="554956"/>
                </a:lnTo>
                <a:lnTo>
                  <a:pt x="2178677" y="554956"/>
                </a:lnTo>
                <a:lnTo>
                  <a:pt x="2226456" y="554773"/>
                </a:lnTo>
                <a:lnTo>
                  <a:pt x="2264987" y="553486"/>
                </a:lnTo>
                <a:lnTo>
                  <a:pt x="2319594" y="543190"/>
                </a:lnTo>
                <a:lnTo>
                  <a:pt x="2372990" y="509171"/>
                </a:lnTo>
                <a:lnTo>
                  <a:pt x="2407005" y="455772"/>
                </a:lnTo>
                <a:lnTo>
                  <a:pt x="2417303" y="401168"/>
                </a:lnTo>
                <a:lnTo>
                  <a:pt x="2418590" y="362637"/>
                </a:lnTo>
                <a:lnTo>
                  <a:pt x="2418774" y="314859"/>
                </a:lnTo>
                <a:lnTo>
                  <a:pt x="2418774" y="240097"/>
                </a:lnTo>
                <a:lnTo>
                  <a:pt x="2418590" y="192319"/>
                </a:lnTo>
                <a:lnTo>
                  <a:pt x="2417303" y="153788"/>
                </a:lnTo>
                <a:lnTo>
                  <a:pt x="2407005" y="99184"/>
                </a:lnTo>
                <a:lnTo>
                  <a:pt x="2372990" y="45785"/>
                </a:lnTo>
                <a:lnTo>
                  <a:pt x="2319594" y="11766"/>
                </a:lnTo>
                <a:lnTo>
                  <a:pt x="2264987" y="1470"/>
                </a:lnTo>
                <a:lnTo>
                  <a:pt x="2226456" y="183"/>
                </a:lnTo>
                <a:lnTo>
                  <a:pt x="2178677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181725" y="3524069"/>
            <a:ext cx="1100399" cy="252428"/>
          </a:xfrm>
          <a:custGeom>
            <a:avLst/>
            <a:gdLst/>
            <a:ahLst/>
            <a:cxnLst/>
            <a:rect l="l" t="t" r="r" b="b"/>
            <a:pathLst>
              <a:path w="2419350" h="554989">
                <a:moveTo>
                  <a:pt x="240097" y="0"/>
                </a:moveTo>
                <a:lnTo>
                  <a:pt x="2178677" y="0"/>
                </a:lnTo>
                <a:lnTo>
                  <a:pt x="2226455" y="183"/>
                </a:lnTo>
                <a:lnTo>
                  <a:pt x="2264986" y="1470"/>
                </a:lnTo>
                <a:lnTo>
                  <a:pt x="2319590" y="11765"/>
                </a:lnTo>
                <a:lnTo>
                  <a:pt x="2372989" y="45785"/>
                </a:lnTo>
                <a:lnTo>
                  <a:pt x="2407008" y="99184"/>
                </a:lnTo>
                <a:lnTo>
                  <a:pt x="2417303" y="153788"/>
                </a:lnTo>
                <a:lnTo>
                  <a:pt x="2418590" y="192318"/>
                </a:lnTo>
                <a:lnTo>
                  <a:pt x="2418774" y="240097"/>
                </a:lnTo>
                <a:lnTo>
                  <a:pt x="2418774" y="314859"/>
                </a:lnTo>
                <a:lnTo>
                  <a:pt x="2418590" y="362638"/>
                </a:lnTo>
                <a:lnTo>
                  <a:pt x="2417303" y="401168"/>
                </a:lnTo>
                <a:lnTo>
                  <a:pt x="2407008" y="455772"/>
                </a:lnTo>
                <a:lnTo>
                  <a:pt x="2372989" y="509171"/>
                </a:lnTo>
                <a:lnTo>
                  <a:pt x="2319590" y="543191"/>
                </a:lnTo>
                <a:lnTo>
                  <a:pt x="2264986" y="553486"/>
                </a:lnTo>
                <a:lnTo>
                  <a:pt x="2226455" y="554773"/>
                </a:lnTo>
                <a:lnTo>
                  <a:pt x="2178677" y="554956"/>
                </a:lnTo>
                <a:lnTo>
                  <a:pt x="240097" y="554956"/>
                </a:lnTo>
                <a:lnTo>
                  <a:pt x="192318" y="554773"/>
                </a:lnTo>
                <a:lnTo>
                  <a:pt x="153788" y="553486"/>
                </a:lnTo>
                <a:lnTo>
                  <a:pt x="99184" y="543191"/>
                </a:lnTo>
                <a:lnTo>
                  <a:pt x="45785" y="509171"/>
                </a:lnTo>
                <a:lnTo>
                  <a:pt x="11765" y="455772"/>
                </a:lnTo>
                <a:lnTo>
                  <a:pt x="1470" y="401168"/>
                </a:lnTo>
                <a:lnTo>
                  <a:pt x="183" y="362638"/>
                </a:lnTo>
                <a:lnTo>
                  <a:pt x="0" y="314859"/>
                </a:lnTo>
                <a:lnTo>
                  <a:pt x="0" y="240097"/>
                </a:lnTo>
                <a:lnTo>
                  <a:pt x="183" y="192318"/>
                </a:lnTo>
                <a:lnTo>
                  <a:pt x="1470" y="153788"/>
                </a:lnTo>
                <a:lnTo>
                  <a:pt x="11765" y="99184"/>
                </a:lnTo>
                <a:lnTo>
                  <a:pt x="45785" y="45785"/>
                </a:lnTo>
                <a:lnTo>
                  <a:pt x="99184" y="11765"/>
                </a:lnTo>
                <a:lnTo>
                  <a:pt x="153788" y="1470"/>
                </a:lnTo>
                <a:lnTo>
                  <a:pt x="192318" y="183"/>
                </a:lnTo>
                <a:lnTo>
                  <a:pt x="240097" y="0"/>
                </a:lnTo>
                <a:close/>
              </a:path>
            </a:pathLst>
          </a:custGeom>
          <a:ln w="41883">
            <a:solidFill>
              <a:srgbClr val="929292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466575" y="3546447"/>
            <a:ext cx="525939" cy="103873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37" b="0" i="0" u="none" strike="noStrike" kern="1200" cap="none" spc="16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Demonstrator</a:t>
            </a:r>
            <a:endParaRPr kumimoji="0" sz="637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xfrm>
            <a:off x="9863252" y="10779600"/>
            <a:ext cx="36766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20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aa-ET" sz="2050" b="1" i="0" u="none" strike="noStrike" kern="1200" cap="none" spc="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2050" b="1" i="0" u="none" strike="noStrike" kern="1200" cap="none" spc="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ftr" sz="quarter" idx="5"/>
          </p:nvPr>
        </p:nvSpPr>
        <p:spPr>
          <a:xfrm>
            <a:off x="17871572" y="10774197"/>
            <a:ext cx="2105025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339" algn="l"/>
                <a:tab pos="664813" algn="l"/>
              </a:tabLst>
              <a:defRPr/>
            </a:pPr>
            <a:r>
              <a:rPr kumimoji="0" lang="en-US" sz="1650" b="1" i="0" u="none" strike="noStrike" kern="1200" cap="none" spc="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	</a:t>
            </a:r>
            <a:r>
              <a:rPr kumimoji="0" lang="en-US" sz="165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	</a:t>
            </a:r>
            <a:r>
              <a:rPr kumimoji="0" lang="en-US" sz="1650" b="1" i="0" u="none" strike="noStrike" kern="1200" cap="none" spc="2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r>
              <a:rPr kumimoji="0" lang="en-US" sz="1650" b="1" i="0" u="none" strike="noStrike" kern="1200" cap="none" spc="-1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650" b="1" i="0" u="none" strike="noStrike" kern="1200" cap="none" spc="-8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dt" sz="half" idx="6"/>
          </p:nvPr>
        </p:nvSpPr>
        <p:spPr>
          <a:xfrm>
            <a:off x="165305" y="10826551"/>
            <a:ext cx="8408670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  <a:defRPr/>
            </a:pPr>
            <a:r>
              <a:rPr kumimoji="0" lang="en-US" sz="1650" b="1" i="0" u="none" strike="noStrike" kern="1200" cap="none" spc="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FEDERICO	</a:t>
            </a:r>
            <a:r>
              <a:rPr kumimoji="0" lang="en-US" sz="1650" b="1" i="0" u="none" strike="noStrike" kern="1200" cap="none" spc="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	</a:t>
            </a:r>
            <a:r>
              <a:rPr kumimoji="0" lang="en-US" sz="1650" b="1" i="0" u="none" strike="noStrike" kern="1200" cap="none" spc="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BENEDETTI	</a:t>
            </a:r>
            <a:r>
              <a:rPr kumimoji="0" lang="en-US" sz="1650" b="1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1650" b="1" i="0" u="none" strike="noStrike" kern="1200" cap="none" spc="2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AIDAINNOVA	</a:t>
            </a:r>
            <a:r>
              <a:rPr kumimoji="0" lang="en-US" sz="1650" b="1" i="0" u="none" strike="noStrike" kern="1200" cap="none" spc="1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3RD	</a:t>
            </a:r>
            <a:r>
              <a:rPr kumimoji="0" lang="en-US" sz="1650" b="1" i="0" u="none" strike="noStrike" kern="1200" cap="none" spc="2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	</a:t>
            </a:r>
            <a:r>
              <a:rPr kumimoji="0" lang="en-US" sz="1650" b="1" i="0" u="none" strike="noStrike" kern="1200" cap="none" spc="2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lang="en-US" sz="1650" b="1" i="0" u="none" strike="noStrike" kern="1200" cap="none" spc="-1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650" b="1" i="0" u="none" strike="noStrike" kern="1200" cap="none" spc="-8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12">
            <a:extLst>
              <a:ext uri="{FF2B5EF4-FFF2-40B4-BE49-F238E27FC236}">
                <a16:creationId xmlns:a16="http://schemas.microsoft.com/office/drawing/2014/main" id="{825F1BA2-B1B6-4EF7-8CD5-2ED8564CE3E0}"/>
              </a:ext>
            </a:extLst>
          </p:cNvPr>
          <p:cNvSpPr txBox="1">
            <a:spLocks/>
          </p:cNvSpPr>
          <p:nvPr/>
        </p:nvSpPr>
        <p:spPr>
          <a:xfrm>
            <a:off x="578868" y="6601327"/>
            <a:ext cx="840867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  <a:defRPr/>
            </a:pPr>
            <a:r>
              <a:rPr kumimoji="0" lang="en-US" sz="1000" b="0" i="0" u="none" strike="noStrike" kern="1200" cap="none" spc="18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FEDERICO	    </a:t>
            </a:r>
            <a:r>
              <a:rPr kumimoji="0" lang="en-US" sz="1000" b="0" i="0" u="none" strike="noStrike" kern="1200" cap="none" spc="11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	</a:t>
            </a:r>
            <a:r>
              <a:rPr kumimoji="0" lang="en-US" sz="1000" b="0" i="0" u="none" strike="noStrike" kern="1200" cap="none" spc="19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BENEDETTI	</a:t>
            </a: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1000" b="0" i="0" u="none" strike="noStrike" kern="1200" cap="none" spc="26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AIDAINNOVA	</a:t>
            </a:r>
            <a:r>
              <a:rPr kumimoji="0" lang="en-US" sz="1000" b="0" i="0" u="none" strike="noStrike" kern="1200" cap="none" spc="16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3RD	</a:t>
            </a:r>
            <a:r>
              <a:rPr kumimoji="0" lang="en-US" sz="1000" b="0" i="0" u="none" strike="noStrike" kern="1200" cap="none" spc="229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	</a:t>
            </a:r>
            <a:r>
              <a:rPr kumimoji="0" lang="en-US" sz="1000" b="0" i="0" u="none" strike="noStrike" kern="1200" cap="none" spc="22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lang="en-US" sz="1000" b="0" i="0" u="none" strike="noStrike" kern="1200" cap="none" spc="-19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1000" b="0" i="0" u="none" strike="noStrike" kern="1200" cap="none" spc="-89" normalizeH="0" baseline="0" noProof="0" dirty="0">
              <a:ln>
                <a:noFill/>
              </a:ln>
              <a:solidFill>
                <a:srgbClr val="4246D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A6F4C1-7EE6-4CFE-A22D-D0C6C9EC423E}"/>
              </a:ext>
            </a:extLst>
          </p:cNvPr>
          <p:cNvSpPr txBox="1"/>
          <p:nvPr/>
        </p:nvSpPr>
        <p:spPr>
          <a:xfrm>
            <a:off x="321388" y="5935129"/>
            <a:ext cx="998919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37" marR="0" lvl="0" indent="0" algn="l" defTabSz="68580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rgbClr val="171717"/>
              </a:buClr>
              <a:buSzPts val="21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Demonstrator: process based on DRIE - Deep reactive ion etching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2893" y="28129"/>
            <a:ext cx="3866292" cy="882705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43"/>
              </a:spcBef>
            </a:pPr>
            <a:r>
              <a:rPr spc="-2" dirty="0"/>
              <a:t>DRIE</a:t>
            </a:r>
            <a:r>
              <a:rPr spc="-27" dirty="0"/>
              <a:t> </a:t>
            </a:r>
            <a:r>
              <a:rPr spc="-16" dirty="0"/>
              <a:t>DEMONSTRATOR</a:t>
            </a:r>
            <a:br>
              <a:rPr lang="en-US" spc="-16" dirty="0"/>
            </a:br>
            <a:r>
              <a:rPr lang="en-US" sz="2400" spc="-16" dirty="0"/>
              <a:t>(Deep reactive ion etching )</a:t>
            </a:r>
            <a:endParaRPr spc="-16" dirty="0"/>
          </a:p>
        </p:txBody>
      </p:sp>
      <p:sp>
        <p:nvSpPr>
          <p:cNvPr id="3" name="object 3"/>
          <p:cNvSpPr/>
          <p:nvPr/>
        </p:nvSpPr>
        <p:spPr>
          <a:xfrm>
            <a:off x="4419686" y="1181571"/>
            <a:ext cx="2498667" cy="1590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4937" y="1229196"/>
            <a:ext cx="2308167" cy="140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72412" y="1182095"/>
            <a:ext cx="2371359" cy="1590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67663" y="1229720"/>
            <a:ext cx="2180859" cy="1400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7173" y="1088081"/>
            <a:ext cx="363912" cy="11519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5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2/3/4</a:t>
            </a:r>
            <a:r>
              <a:rPr kumimoji="0" sz="705" b="0" i="0" u="none" strike="noStrike" kern="1200" cap="none" spc="-2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5" b="0" i="0" u="none" strike="noStrike" kern="1200" cap="none" spc="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</a:t>
            </a:r>
            <a:endParaRPr kumimoji="0" sz="705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0718" y="1352961"/>
            <a:ext cx="4364220" cy="4886474"/>
          </a:xfrm>
          <a:prstGeom prst="rect">
            <a:avLst/>
          </a:prstGeom>
        </p:spPr>
        <p:txBody>
          <a:bodyPr vert="horz" wrap="square" lIns="0" tIns="54009" rIns="0" bIns="0" rtlCol="0">
            <a:spAutoFit/>
          </a:bodyPr>
          <a:lstStyle/>
          <a:p>
            <a:pPr marL="156240" marR="0" lvl="0" indent="-133425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6240" algn="l"/>
                <a:tab pos="156529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Demonstrator as a PoC manufactured by </a:t>
            </a:r>
            <a:r>
              <a:rPr kumimoji="0" sz="1400" b="1" i="0" u="none" strike="noStrike" kern="1200" cap="none" spc="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CNM.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4968" marR="531677" lvl="1" indent="-133425" algn="l" defTabSz="914400" rtl="0" eaLnBrk="1" fontAlgn="auto" latinLnBrk="0" hangingPunct="1">
              <a:lnSpc>
                <a:spcPct val="111700"/>
              </a:lnSpc>
              <a:spcBef>
                <a:spcPts val="564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384968" algn="l"/>
                <a:tab pos="385257" algn="l"/>
              </a:tabLst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Strip with two </a:t>
            </a:r>
            <a:r>
              <a:rPr kumimoji="0" sz="1400" b="0" i="0" u="none" strike="noStrike" kern="1200" cap="none" spc="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embedded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electrodes design, wire bond pads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connect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strips in</a:t>
            </a:r>
            <a:r>
              <a:rPr kumimoji="0" sz="14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parallel.</a:t>
            </a:r>
          </a:p>
          <a:p>
            <a:pPr marL="156240" marR="0" lvl="0" indent="-133425" algn="l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6240" algn="l"/>
                <a:tab pos="156529" algn="l"/>
              </a:tabLst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Trenches: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75437" marR="0" lvl="1" indent="-124183" algn="l" defTabSz="914400" rtl="0" eaLnBrk="1" fontAlgn="auto" latinLnBrk="0" hangingPunct="1">
              <a:lnSpc>
                <a:spcPct val="100000"/>
              </a:lnSpc>
              <a:spcBef>
                <a:spcPts val="682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375437" algn="l"/>
                <a:tab pos="375726" algn="l"/>
              </a:tabLst>
              <a:defRPr/>
            </a:pP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Laser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photolithography,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trenches etched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DRIE - Deep reactive ion etching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6240" marR="0" lvl="0" indent="-133425" algn="l" defTabSz="914400" rtl="0" eaLnBrk="1" fontAlgn="auto" latinLnBrk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6240" algn="l"/>
                <a:tab pos="156529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Electrode</a:t>
            </a:r>
            <a:r>
              <a:rPr kumimoji="0" sz="1400" b="1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deposition: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75437" marR="235370" lvl="1" indent="-123894" algn="l" defTabSz="914400" rtl="0" eaLnBrk="1" fontAlgn="auto" latinLnBrk="0" hangingPunct="1">
              <a:lnSpc>
                <a:spcPct val="109000"/>
              </a:lnSpc>
              <a:spcBef>
                <a:spcPts val="578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375437" algn="l"/>
                <a:tab pos="375726" algn="l"/>
              </a:tabLst>
              <a:defRPr/>
            </a:pP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ALD 50 nm HfO</a:t>
            </a:r>
            <a:r>
              <a:rPr kumimoji="0" sz="1200" b="0" i="0" u="none" strike="noStrike" kern="1200" cap="none" spc="-3" normalizeH="0" baseline="-5952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metal deposition, ALD 50 nm HfO</a:t>
            </a:r>
            <a:r>
              <a:rPr kumimoji="0" sz="1200" b="0" i="0" u="none" strike="noStrike" kern="1200" cap="none" spc="-3" normalizeH="0" baseline="-5952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SiO</a:t>
            </a:r>
            <a:r>
              <a:rPr kumimoji="0" sz="1200" b="0" i="0" u="none" strike="noStrike" kern="1200" cap="none" spc="0" normalizeH="0" baseline="-5952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deposition, electrode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6240" marR="0" lvl="0" indent="-133425" algn="l" defTabSz="914400" rtl="0" eaLnBrk="1" fontAlgn="auto" latinLnBrk="0" hangingPunct="1">
              <a:lnSpc>
                <a:spcPct val="100000"/>
              </a:lnSpc>
              <a:spcBef>
                <a:spcPts val="696"/>
              </a:spcBef>
              <a:spcAft>
                <a:spcPts val="0"/>
              </a:spcAft>
              <a:buClrTx/>
              <a:buSzPct val="121739"/>
              <a:buFontTx/>
              <a:buChar char="•"/>
              <a:tabLst>
                <a:tab pos="156240" algn="l"/>
                <a:tab pos="156529" algn="l"/>
              </a:tabLst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Challenges: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75437" marR="0" lvl="1" indent="-124183" algn="l" defTabSz="914400" rtl="0" eaLnBrk="1" fontAlgn="auto" latinLnBrk="0" hangingPunct="1">
              <a:lnSpc>
                <a:spcPct val="100000"/>
              </a:lnSpc>
              <a:spcBef>
                <a:spcPts val="682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375437" algn="l"/>
                <a:tab pos="375726" algn="l"/>
              </a:tabLst>
              <a:defRPr/>
            </a:pPr>
            <a:r>
              <a:rPr kumimoji="0" lang="en-US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oxide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layer can induce stress, limiting the gap between </a:t>
            </a:r>
            <a:r>
              <a:rPr kumimoji="0" lang="en-US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electrodes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 and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75437" marR="0" lvl="1" indent="-124183" algn="l" defTabSz="914400" rtl="0" eaLnBrk="1" fontAlgn="auto" latinLnBrk="0" hangingPunct="1">
              <a:lnSpc>
                <a:spcPct val="100000"/>
              </a:lnSpc>
              <a:spcBef>
                <a:spcPts val="666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375437" algn="l"/>
                <a:tab pos="375726" algn="l"/>
              </a:tabLst>
              <a:defRPr/>
            </a:pP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Etching limited in width depending on </a:t>
            </a:r>
            <a:r>
              <a:rPr kumimoji="0" lang="en-US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patterning process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used: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3877" marR="0" lvl="2" indent="-123894" algn="l" defTabSz="914400" rtl="0" eaLnBrk="1" fontAlgn="auto" latinLnBrk="0" hangingPunct="1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603877" algn="l"/>
                <a:tab pos="604165" algn="l"/>
              </a:tabLst>
              <a:defRPr/>
            </a:pP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Laser photolithography down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um.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2605" marR="0" lvl="3" indent="-124183" algn="l" defTabSz="914400" rtl="0" eaLnBrk="1" fontAlgn="auto" latinLnBrk="0" hangingPunct="1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832605" algn="l"/>
                <a:tab pos="832893" algn="l"/>
              </a:tabLst>
              <a:defRPr/>
            </a:pP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 prototyping and good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9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flexibility.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2605" marR="611097" lvl="0" indent="-123894" algn="l" defTabSz="914400" rtl="0" eaLnBrk="1" fontAlgn="auto" latinLnBrk="0" hangingPunct="1">
              <a:lnSpc>
                <a:spcPct val="109000"/>
              </a:lnSpc>
              <a:spcBef>
                <a:spcPts val="562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832605" algn="l"/>
                <a:tab pos="832893" algn="l"/>
              </a:tabLst>
              <a:defRPr/>
            </a:pPr>
            <a:r>
              <a:rPr kumimoji="0" sz="1200" b="0" i="1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 </a:t>
            </a:r>
            <a:r>
              <a:rPr kumimoji="0" sz="1200" b="0" i="1" u="none" strike="noStrike" kern="1200" cap="none" spc="-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pyramidal profile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200" b="0" i="1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achieve best multiplication  performance.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3877" marR="0" lvl="0" indent="-123894" algn="l" defTabSz="914400" rtl="0" eaLnBrk="1" fontAlgn="auto" latinLnBrk="0" hangingPunct="1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Tx/>
              <a:buSzPct val="120930"/>
              <a:buFontTx/>
              <a:buChar char="•"/>
              <a:tabLst>
                <a:tab pos="603877" algn="l"/>
                <a:tab pos="604165" algn="l"/>
              </a:tabLst>
              <a:defRPr/>
            </a:pP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Electron beam lithography (adjustment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needed).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9863252" y="10779600"/>
            <a:ext cx="36766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20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aa-ET" sz="2050" b="1" i="0" u="none" strike="noStrike" kern="1200" cap="none" spc="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2050" b="1" i="0" u="none" strike="noStrike" kern="1200" cap="none" spc="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7871572" y="10774197"/>
            <a:ext cx="2105025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339" algn="l"/>
                <a:tab pos="664813" algn="l"/>
              </a:tabLst>
              <a:defRPr/>
            </a:pPr>
            <a:r>
              <a:rPr kumimoji="0" lang="en-US" sz="1650" b="1" i="0" u="none" strike="noStrike" kern="1200" cap="none" spc="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	</a:t>
            </a:r>
            <a:r>
              <a:rPr kumimoji="0" lang="en-US" sz="165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	</a:t>
            </a:r>
            <a:r>
              <a:rPr kumimoji="0" lang="en-US" sz="1650" b="1" i="0" u="none" strike="noStrike" kern="1200" cap="none" spc="2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r>
              <a:rPr kumimoji="0" lang="en-US" sz="1650" b="1" i="0" u="none" strike="noStrike" kern="1200" cap="none" spc="-1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650" b="1" i="0" u="none" strike="noStrike" kern="1200" cap="none" spc="-8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65305" y="10826551"/>
            <a:ext cx="8408670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  <a:defRPr/>
            </a:pPr>
            <a:r>
              <a:rPr kumimoji="0" lang="en-US" sz="1650" b="1" i="0" u="none" strike="noStrike" kern="1200" cap="none" spc="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FEDERICO	</a:t>
            </a:r>
            <a:r>
              <a:rPr kumimoji="0" lang="en-US" sz="1650" b="1" i="0" u="none" strike="noStrike" kern="1200" cap="none" spc="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	</a:t>
            </a:r>
            <a:r>
              <a:rPr kumimoji="0" lang="en-US" sz="1650" b="1" i="0" u="none" strike="noStrike" kern="1200" cap="none" spc="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BENEDETTI	</a:t>
            </a:r>
            <a:r>
              <a:rPr kumimoji="0" lang="en-US" sz="1650" b="1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1650" b="1" i="0" u="none" strike="noStrike" kern="1200" cap="none" spc="2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AIDAINNOVA	</a:t>
            </a:r>
            <a:r>
              <a:rPr kumimoji="0" lang="en-US" sz="1650" b="1" i="0" u="none" strike="noStrike" kern="1200" cap="none" spc="1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3RD	</a:t>
            </a:r>
            <a:r>
              <a:rPr kumimoji="0" lang="en-US" sz="1650" b="1" i="0" u="none" strike="noStrike" kern="1200" cap="none" spc="2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	</a:t>
            </a:r>
            <a:r>
              <a:rPr kumimoji="0" lang="en-US" sz="1650" b="1" i="0" u="none" strike="noStrike" kern="1200" cap="none" spc="2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lang="en-US" sz="1650" b="1" i="0" u="none" strike="noStrike" kern="1200" cap="none" spc="-1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650" b="1" i="0" u="none" strike="noStrike" kern="1200" cap="none" spc="-8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CC4BBCC2-C58B-476C-B660-941279B40C41}"/>
              </a:ext>
            </a:extLst>
          </p:cNvPr>
          <p:cNvSpPr txBox="1">
            <a:spLocks/>
          </p:cNvSpPr>
          <p:nvPr/>
        </p:nvSpPr>
        <p:spPr>
          <a:xfrm>
            <a:off x="578868" y="6601327"/>
            <a:ext cx="840867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  <a:defRPr/>
            </a:pPr>
            <a:r>
              <a:rPr kumimoji="0" lang="en-US" sz="1000" b="0" i="0" u="none" strike="noStrike" kern="1200" cap="none" spc="18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FEDERICO	    </a:t>
            </a:r>
            <a:r>
              <a:rPr kumimoji="0" lang="en-US" sz="1000" b="0" i="0" u="none" strike="noStrike" kern="1200" cap="none" spc="11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	</a:t>
            </a:r>
            <a:r>
              <a:rPr kumimoji="0" lang="en-US" sz="1000" b="0" i="0" u="none" strike="noStrike" kern="1200" cap="none" spc="19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BENEDETTI	</a:t>
            </a: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1000" b="0" i="0" u="none" strike="noStrike" kern="1200" cap="none" spc="26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AIDAINNOVA	</a:t>
            </a:r>
            <a:r>
              <a:rPr kumimoji="0" lang="en-US" sz="1000" b="0" i="0" u="none" strike="noStrike" kern="1200" cap="none" spc="160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3RD	</a:t>
            </a:r>
            <a:r>
              <a:rPr kumimoji="0" lang="en-US" sz="1000" b="0" i="0" u="none" strike="noStrike" kern="1200" cap="none" spc="229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	</a:t>
            </a:r>
            <a:r>
              <a:rPr kumimoji="0" lang="en-US" sz="1000" b="0" i="0" u="none" strike="noStrike" kern="1200" cap="none" spc="22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lang="en-US" sz="1000" b="0" i="0" u="none" strike="noStrike" kern="1200" cap="none" spc="-195" normalizeH="0" baseline="0" noProof="0" dirty="0">
                <a:ln>
                  <a:noFill/>
                </a:ln>
                <a:solidFill>
                  <a:srgbClr val="4246D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1000" b="0" i="0" u="none" strike="noStrike" kern="1200" cap="none" spc="-89" normalizeH="0" baseline="0" noProof="0" dirty="0">
              <a:ln>
                <a:noFill/>
              </a:ln>
              <a:solidFill>
                <a:srgbClr val="4246D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A8BBC43A-307C-48EA-B9A0-153B8915B731}"/>
              </a:ext>
            </a:extLst>
          </p:cNvPr>
          <p:cNvSpPr/>
          <p:nvPr/>
        </p:nvSpPr>
        <p:spPr>
          <a:xfrm>
            <a:off x="4420442" y="3076144"/>
            <a:ext cx="4429514" cy="34840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3B40BC9D-C81E-4C3E-9A29-ABFC3C3E7B51}"/>
              </a:ext>
            </a:extLst>
          </p:cNvPr>
          <p:cNvSpPr txBox="1"/>
          <p:nvPr/>
        </p:nvSpPr>
        <p:spPr>
          <a:xfrm>
            <a:off x="7788376" y="4342566"/>
            <a:ext cx="1571197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10" dirty="0">
                <a:latin typeface="Arial"/>
                <a:cs typeface="Arial"/>
              </a:rPr>
              <a:t>Si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383EDBA-D782-426A-804D-552DC3A321F0}"/>
              </a:ext>
            </a:extLst>
          </p:cNvPr>
          <p:cNvSpPr txBox="1"/>
          <p:nvPr/>
        </p:nvSpPr>
        <p:spPr>
          <a:xfrm>
            <a:off x="6343043" y="5165027"/>
            <a:ext cx="57531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5" dirty="0">
                <a:latin typeface="Arial"/>
                <a:cs typeface="Arial"/>
              </a:rPr>
              <a:t>SiO2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8E5C5F4-0FF8-4BEE-AE1C-E1DA1203F21C}"/>
              </a:ext>
            </a:extLst>
          </p:cNvPr>
          <p:cNvSpPr txBox="1"/>
          <p:nvPr/>
        </p:nvSpPr>
        <p:spPr>
          <a:xfrm>
            <a:off x="7693391" y="3457320"/>
            <a:ext cx="173863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5" dirty="0">
                <a:latin typeface="Arial"/>
                <a:cs typeface="Arial"/>
              </a:rPr>
              <a:t>Deep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electrode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81ABD54C-9901-4E0A-822B-7C2513D54B5C}"/>
              </a:ext>
            </a:extLst>
          </p:cNvPr>
          <p:cNvSpPr txBox="1"/>
          <p:nvPr/>
        </p:nvSpPr>
        <p:spPr>
          <a:xfrm>
            <a:off x="4958914" y="3388881"/>
            <a:ext cx="202628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5" dirty="0">
                <a:latin typeface="Arial"/>
                <a:cs typeface="Arial"/>
              </a:rPr>
              <a:t>Shallow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electrode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218DEB68-1564-434A-9EFD-A025205CB270}"/>
              </a:ext>
            </a:extLst>
          </p:cNvPr>
          <p:cNvSpPr txBox="1"/>
          <p:nvPr/>
        </p:nvSpPr>
        <p:spPr>
          <a:xfrm>
            <a:off x="5565886" y="4588049"/>
            <a:ext cx="209677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20" dirty="0">
                <a:latin typeface="Arial"/>
                <a:cs typeface="Arial"/>
              </a:rPr>
              <a:t>Readout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electrode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9368D373-23DB-46A4-B96A-E936ACDEFB49}"/>
              </a:ext>
            </a:extLst>
          </p:cNvPr>
          <p:cNvSpPr/>
          <p:nvPr/>
        </p:nvSpPr>
        <p:spPr>
          <a:xfrm>
            <a:off x="4740626" y="4728461"/>
            <a:ext cx="724535" cy="0"/>
          </a:xfrm>
          <a:custGeom>
            <a:avLst/>
            <a:gdLst/>
            <a:ahLst/>
            <a:cxnLst/>
            <a:rect l="l" t="t" r="r" b="b"/>
            <a:pathLst>
              <a:path w="724534">
                <a:moveTo>
                  <a:pt x="724471" y="0"/>
                </a:moveTo>
                <a:lnTo>
                  <a:pt x="10470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6649BA39-D20D-4061-B176-B682A08B0C3A}"/>
              </a:ext>
            </a:extLst>
          </p:cNvPr>
          <p:cNvSpPr/>
          <p:nvPr/>
        </p:nvSpPr>
        <p:spPr>
          <a:xfrm>
            <a:off x="4690143" y="4687780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4">
                <a:moveTo>
                  <a:pt x="100520" y="0"/>
                </a:moveTo>
                <a:lnTo>
                  <a:pt x="0" y="50260"/>
                </a:lnTo>
                <a:lnTo>
                  <a:pt x="100520" y="100520"/>
                </a:lnTo>
                <a:lnTo>
                  <a:pt x="75390" y="50260"/>
                </a:lnTo>
                <a:lnTo>
                  <a:pt x="100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A13A3335-0A5E-4E22-A9F1-2EDE4C4B4947}"/>
              </a:ext>
            </a:extLst>
          </p:cNvPr>
          <p:cNvSpPr/>
          <p:nvPr/>
        </p:nvSpPr>
        <p:spPr>
          <a:xfrm>
            <a:off x="7071358" y="3626538"/>
            <a:ext cx="594995" cy="0"/>
          </a:xfrm>
          <a:custGeom>
            <a:avLst/>
            <a:gdLst/>
            <a:ahLst/>
            <a:cxnLst/>
            <a:rect l="l" t="t" r="r" b="b"/>
            <a:pathLst>
              <a:path w="594994">
                <a:moveTo>
                  <a:pt x="594746" y="0"/>
                </a:moveTo>
                <a:lnTo>
                  <a:pt x="10470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67FC9A23-1288-4F1E-BA93-65D7DF58B1B7}"/>
              </a:ext>
            </a:extLst>
          </p:cNvPr>
          <p:cNvSpPr/>
          <p:nvPr/>
        </p:nvSpPr>
        <p:spPr>
          <a:xfrm>
            <a:off x="7006438" y="3576278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4">
                <a:moveTo>
                  <a:pt x="100520" y="0"/>
                </a:moveTo>
                <a:lnTo>
                  <a:pt x="0" y="50260"/>
                </a:lnTo>
                <a:lnTo>
                  <a:pt x="100520" y="100520"/>
                </a:lnTo>
                <a:lnTo>
                  <a:pt x="75390" y="50260"/>
                </a:lnTo>
                <a:lnTo>
                  <a:pt x="100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4260" y="311991"/>
            <a:ext cx="3329773" cy="513373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43"/>
              </a:spcBef>
            </a:pPr>
            <a:r>
              <a:rPr spc="-2" dirty="0"/>
              <a:t>DRIE</a:t>
            </a:r>
            <a:r>
              <a:rPr spc="-30" dirty="0"/>
              <a:t> </a:t>
            </a:r>
            <a:r>
              <a:rPr spc="-16" dirty="0"/>
              <a:t>ITERATIONS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620" y="1308842"/>
            <a:ext cx="3489218" cy="5074794"/>
          </a:xfrm>
          <a:prstGeom prst="rect">
            <a:avLst/>
          </a:prstGeom>
        </p:spPr>
        <p:txBody>
          <a:bodyPr vert="horz" wrap="square" lIns="0" tIns="57475" rIns="0" bIns="0" rtlCol="0">
            <a:spAutoFit/>
          </a:bodyPr>
          <a:lstStyle/>
          <a:p>
            <a:pPr marL="138912" indent="-133425">
              <a:spcBef>
                <a:spcPts val="453"/>
              </a:spcBef>
              <a:buSzPct val="121739"/>
              <a:buChar char="•"/>
              <a:tabLst>
                <a:tab pos="138912" algn="l"/>
                <a:tab pos="139201" algn="l"/>
              </a:tabLst>
            </a:pPr>
            <a:r>
              <a:rPr sz="1400" b="1" dirty="0">
                <a:latin typeface="Arial"/>
                <a:cs typeface="Arial"/>
              </a:rPr>
              <a:t>1st batch over</a:t>
            </a:r>
            <a:r>
              <a:rPr sz="1400" b="1" spc="-2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etched:</a:t>
            </a:r>
            <a:endParaRPr sz="1400">
              <a:latin typeface="Arial"/>
              <a:cs typeface="Arial"/>
            </a:endParaRPr>
          </a:p>
          <a:p>
            <a:pPr marL="358110" lvl="1" indent="-124183">
              <a:spcBef>
                <a:spcPts val="682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9" dirty="0">
                <a:latin typeface="Arial"/>
                <a:cs typeface="Arial"/>
              </a:rPr>
              <a:t>Trench </a:t>
            </a:r>
            <a:r>
              <a:rPr sz="1200" spc="-2" dirty="0">
                <a:latin typeface="Arial"/>
                <a:cs typeface="Arial"/>
              </a:rPr>
              <a:t>25 um instead of 8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um.</a:t>
            </a:r>
            <a:endParaRPr sz="1200">
              <a:latin typeface="Arial"/>
              <a:cs typeface="Arial"/>
            </a:endParaRPr>
          </a:p>
          <a:p>
            <a:pPr marL="138912" indent="-133425">
              <a:spcBef>
                <a:spcPts val="694"/>
              </a:spcBef>
              <a:buSzPct val="121739"/>
              <a:buChar char="•"/>
              <a:tabLst>
                <a:tab pos="138912" algn="l"/>
                <a:tab pos="139201" algn="l"/>
              </a:tabLst>
            </a:pPr>
            <a:r>
              <a:rPr sz="1400" b="1" dirty="0">
                <a:latin typeface="Arial"/>
                <a:cs typeface="Arial"/>
              </a:rPr>
              <a:t>2nd batch improved</a:t>
            </a:r>
            <a:r>
              <a:rPr sz="1400" b="1" spc="-2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etching:</a:t>
            </a:r>
            <a:endParaRPr sz="1400">
              <a:latin typeface="Arial"/>
              <a:cs typeface="Arial"/>
            </a:endParaRPr>
          </a:p>
          <a:p>
            <a:pPr marL="358110" lvl="1" indent="-124183">
              <a:spcBef>
                <a:spcPts val="684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30" dirty="0">
                <a:latin typeface="Arial"/>
                <a:cs typeface="Arial"/>
              </a:rPr>
              <a:t>Test </a:t>
            </a:r>
            <a:r>
              <a:rPr sz="1200" spc="-2" dirty="0">
                <a:latin typeface="Arial"/>
                <a:cs typeface="Arial"/>
              </a:rPr>
              <a:t>B: 9 um, test C: 8.41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um.</a:t>
            </a:r>
            <a:endParaRPr sz="1200">
              <a:latin typeface="Arial"/>
              <a:cs typeface="Arial"/>
            </a:endParaRPr>
          </a:p>
          <a:p>
            <a:pPr marL="358110" lvl="1" indent="-124183">
              <a:spcBef>
                <a:spcPts val="666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Pillars thinner than nominal 1.7 um, some were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broken.</a:t>
            </a:r>
            <a:endParaRPr sz="120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No pyramidal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shape.</a:t>
            </a:r>
            <a:endParaRPr sz="1200">
              <a:latin typeface="Arial"/>
              <a:cs typeface="Arial"/>
            </a:endParaRPr>
          </a:p>
          <a:p>
            <a:pPr marL="138912" indent="-133425">
              <a:spcBef>
                <a:spcPts val="694"/>
              </a:spcBef>
              <a:buSzPct val="121739"/>
              <a:buChar char="•"/>
              <a:tabLst>
                <a:tab pos="138912" algn="l"/>
                <a:tab pos="139201" algn="l"/>
              </a:tabLst>
            </a:pPr>
            <a:r>
              <a:rPr sz="1400" b="1" dirty="0">
                <a:latin typeface="Arial"/>
                <a:cs typeface="Arial"/>
              </a:rPr>
              <a:t>3rd batch closer to</a:t>
            </a:r>
            <a:r>
              <a:rPr sz="1400" b="1" spc="-2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specs:</a:t>
            </a:r>
            <a:endParaRPr sz="1400">
              <a:latin typeface="Arial"/>
              <a:cs typeface="Arial"/>
            </a:endParaRPr>
          </a:p>
          <a:p>
            <a:pPr marL="358110" lvl="1" indent="-124183">
              <a:spcBef>
                <a:spcPts val="684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Pyramidal shape achieved but rough</a:t>
            </a:r>
            <a:r>
              <a:rPr sz="1200" spc="-7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walls.</a:t>
            </a:r>
            <a:endParaRPr sz="1200">
              <a:latin typeface="Arial"/>
              <a:cs typeface="Arial"/>
            </a:endParaRPr>
          </a:p>
          <a:p>
            <a:pPr marL="358110" lvl="1" indent="-124183">
              <a:spcBef>
                <a:spcPts val="666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Slightly over etched due </a:t>
            </a:r>
            <a:r>
              <a:rPr sz="1200" spc="-5" dirty="0">
                <a:latin typeface="Arial"/>
                <a:cs typeface="Arial"/>
              </a:rPr>
              <a:t>to </a:t>
            </a:r>
            <a:r>
              <a:rPr sz="1200" spc="-2" dirty="0">
                <a:latin typeface="Arial"/>
                <a:cs typeface="Arial"/>
              </a:rPr>
              <a:t>thin photoresist</a:t>
            </a:r>
            <a:r>
              <a:rPr sz="1200" spc="-7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(unexpected).</a:t>
            </a:r>
            <a:endParaRPr sz="120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Curved profile at the pillar base due </a:t>
            </a:r>
            <a:r>
              <a:rPr sz="1200" spc="-5" dirty="0">
                <a:latin typeface="Arial"/>
                <a:cs typeface="Arial"/>
              </a:rPr>
              <a:t>to</a:t>
            </a:r>
            <a:r>
              <a:rPr sz="1200" spc="-7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etching.</a:t>
            </a:r>
            <a:endParaRPr sz="1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>
              <a:latin typeface="Arial"/>
              <a:cs typeface="Arial"/>
            </a:endParaRPr>
          </a:p>
          <a:p>
            <a:pPr lvl="1">
              <a:spcBef>
                <a:spcPts val="25"/>
              </a:spcBef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38912" indent="-133425">
              <a:buSzPct val="121739"/>
              <a:buChar char="•"/>
              <a:tabLst>
                <a:tab pos="138912" algn="l"/>
                <a:tab pos="139201" algn="l"/>
              </a:tabLst>
            </a:pPr>
            <a:r>
              <a:rPr sz="1400" b="1" dirty="0">
                <a:latin typeface="Arial"/>
                <a:cs typeface="Arial"/>
              </a:rPr>
              <a:t>Recipes closer to the goal</a:t>
            </a:r>
            <a:r>
              <a:rPr sz="1400" b="1" spc="-2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profile:</a:t>
            </a:r>
            <a:endParaRPr sz="1400">
              <a:latin typeface="Arial"/>
              <a:cs typeface="Arial"/>
            </a:endParaRPr>
          </a:p>
          <a:p>
            <a:pPr marL="358110" lvl="1" indent="-124183">
              <a:spcBef>
                <a:spcPts val="682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May require minor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adjustments.</a:t>
            </a:r>
            <a:endParaRPr sz="120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Some curved profile in the base from etching</a:t>
            </a:r>
            <a:r>
              <a:rPr sz="1200" spc="-14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process.</a:t>
            </a:r>
            <a:endParaRPr sz="120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Goal is </a:t>
            </a:r>
            <a:r>
              <a:rPr sz="1200" spc="-5" dirty="0">
                <a:latin typeface="Arial"/>
                <a:cs typeface="Arial"/>
              </a:rPr>
              <a:t>to </a:t>
            </a:r>
            <a:r>
              <a:rPr sz="1200" spc="-2" dirty="0">
                <a:latin typeface="Arial"/>
                <a:cs typeface="Arial"/>
              </a:rPr>
              <a:t>achieve 2/3/4um on top and 1um on</a:t>
            </a:r>
            <a:r>
              <a:rPr sz="1200" spc="-16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bottom.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77151" y="3442245"/>
            <a:ext cx="2840833" cy="2010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5" name="object 5"/>
          <p:cNvSpPr/>
          <p:nvPr/>
        </p:nvSpPr>
        <p:spPr>
          <a:xfrm>
            <a:off x="6372401" y="3489871"/>
            <a:ext cx="2650332" cy="182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6" name="object 6"/>
          <p:cNvSpPr/>
          <p:nvPr/>
        </p:nvSpPr>
        <p:spPr>
          <a:xfrm>
            <a:off x="3486149" y="1633357"/>
            <a:ext cx="5635528" cy="1843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7" name="object 7"/>
          <p:cNvSpPr/>
          <p:nvPr/>
        </p:nvSpPr>
        <p:spPr>
          <a:xfrm>
            <a:off x="3581400" y="1680982"/>
            <a:ext cx="5445028" cy="1652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object 8"/>
          <p:cNvSpPr/>
          <p:nvPr/>
        </p:nvSpPr>
        <p:spPr>
          <a:xfrm>
            <a:off x="3528497" y="3443107"/>
            <a:ext cx="2755436" cy="2009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9"/>
          <p:cNvSpPr/>
          <p:nvPr/>
        </p:nvSpPr>
        <p:spPr>
          <a:xfrm>
            <a:off x="3623747" y="3490732"/>
            <a:ext cx="2564936" cy="1819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0"/>
          <p:cNvSpPr txBox="1"/>
          <p:nvPr/>
        </p:nvSpPr>
        <p:spPr>
          <a:xfrm>
            <a:off x="6441525" y="5146801"/>
            <a:ext cx="52824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b="1" dirty="0">
                <a:solidFill>
                  <a:srgbClr val="FFFFFF"/>
                </a:solidFill>
                <a:latin typeface="Arial"/>
                <a:cs typeface="Arial"/>
              </a:rPr>
              <a:t>3rd</a:t>
            </a:r>
            <a:r>
              <a:rPr sz="887" b="1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7" b="1" spc="14" dirty="0">
                <a:solidFill>
                  <a:srgbClr val="FFFFFF"/>
                </a:solidFill>
                <a:latin typeface="Arial"/>
                <a:cs typeface="Arial"/>
              </a:rPr>
              <a:t>batch</a:t>
            </a:r>
            <a:endParaRPr sz="887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9863252" y="10779600"/>
            <a:ext cx="36766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20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60"/>
              </a:spcBef>
            </a:pPr>
            <a:fld id="{81D60167-4931-47E6-BA6A-407CBD079E47}" type="slidenum">
              <a:rPr lang="aa-ET" spc="5" smtClean="0"/>
              <a:pPr marL="38100">
                <a:spcBef>
                  <a:spcPts val="60"/>
                </a:spcBef>
              </a:pPr>
              <a:t>17</a:t>
            </a:fld>
            <a:endParaRPr spc="2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7871572" y="10774197"/>
            <a:ext cx="2105025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>
              <a:spcBef>
                <a:spcPts val="43"/>
              </a:spcBef>
              <a:tabLst>
                <a:tab pos="192339" algn="l"/>
                <a:tab pos="664813" algn="l"/>
              </a:tabLst>
            </a:pPr>
            <a:r>
              <a:rPr lang="en-US" spc="185"/>
              <a:t>19	</a:t>
            </a:r>
            <a:r>
              <a:rPr lang="en-US" spc="200"/>
              <a:t>MARCH	</a:t>
            </a:r>
            <a:r>
              <a:rPr lang="en-US" spc="250"/>
              <a:t>2024</a:t>
            </a:r>
            <a:r>
              <a:rPr lang="en-US" spc="-195"/>
              <a:t> </a:t>
            </a:r>
            <a:endParaRPr spc="-89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65305" y="10826551"/>
            <a:ext cx="8408670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>
              <a:spcBef>
                <a:spcPts val="43"/>
              </a:spcBef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</a:pPr>
            <a:r>
              <a:rPr lang="en-US" spc="185"/>
              <a:t>FEDERICO	</a:t>
            </a:r>
            <a:r>
              <a:rPr lang="en-US" spc="110"/>
              <a:t>DE	</a:t>
            </a:r>
            <a:r>
              <a:rPr lang="en-US" spc="190"/>
              <a:t>BENEDETTI	</a:t>
            </a:r>
            <a:r>
              <a:rPr lang="en-US" spc="-30"/>
              <a:t>-	</a:t>
            </a:r>
            <a:r>
              <a:rPr lang="en-US" spc="260"/>
              <a:t>AIDAINNOVA	</a:t>
            </a:r>
            <a:r>
              <a:rPr lang="en-US" spc="160"/>
              <a:t>3RD	</a:t>
            </a:r>
            <a:r>
              <a:rPr lang="en-US" spc="229"/>
              <a:t>ANNUAL	</a:t>
            </a:r>
            <a:r>
              <a:rPr lang="en-US" spc="225"/>
              <a:t>MEETING</a:t>
            </a:r>
            <a:r>
              <a:rPr lang="en-US" spc="-195"/>
              <a:t> </a:t>
            </a:r>
            <a:endParaRPr spc="-89" dirty="0"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90F30D42-9879-45BF-AAAD-5B3774E5E27D}"/>
              </a:ext>
            </a:extLst>
          </p:cNvPr>
          <p:cNvSpPr txBox="1">
            <a:spLocks/>
          </p:cNvSpPr>
          <p:nvPr/>
        </p:nvSpPr>
        <p:spPr>
          <a:xfrm>
            <a:off x="578868" y="6601327"/>
            <a:ext cx="840867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>
              <a:spcBef>
                <a:spcPts val="43"/>
              </a:spcBef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</a:pPr>
            <a:r>
              <a:rPr lang="en-US" sz="1000" b="0" spc="185" dirty="0">
                <a:solidFill>
                  <a:schemeClr val="accent2"/>
                </a:solidFill>
              </a:rPr>
              <a:t>FEDERICO	    </a:t>
            </a:r>
            <a:r>
              <a:rPr lang="en-US" sz="1000" b="0" spc="110" dirty="0">
                <a:solidFill>
                  <a:schemeClr val="accent2"/>
                </a:solidFill>
              </a:rPr>
              <a:t>DE	</a:t>
            </a:r>
            <a:r>
              <a:rPr lang="en-US" sz="1000" b="0" spc="190" dirty="0">
                <a:solidFill>
                  <a:schemeClr val="accent2"/>
                </a:solidFill>
              </a:rPr>
              <a:t>BENEDETTI	</a:t>
            </a:r>
            <a:r>
              <a:rPr lang="en-US" sz="1000" b="0" spc="-30" dirty="0">
                <a:solidFill>
                  <a:schemeClr val="accent2"/>
                </a:solidFill>
              </a:rPr>
              <a:t>-	</a:t>
            </a:r>
            <a:r>
              <a:rPr lang="en-US" sz="1000" b="0" spc="260" dirty="0">
                <a:solidFill>
                  <a:schemeClr val="accent2"/>
                </a:solidFill>
              </a:rPr>
              <a:t>AIDAINNOVA	</a:t>
            </a:r>
            <a:r>
              <a:rPr lang="en-US" sz="1000" b="0" spc="160" dirty="0">
                <a:solidFill>
                  <a:schemeClr val="accent2"/>
                </a:solidFill>
              </a:rPr>
              <a:t>3RD	</a:t>
            </a:r>
            <a:r>
              <a:rPr lang="en-US" sz="1000" b="0" spc="229" dirty="0">
                <a:solidFill>
                  <a:schemeClr val="accent2"/>
                </a:solidFill>
              </a:rPr>
              <a:t>ANNUAL	</a:t>
            </a:r>
            <a:r>
              <a:rPr lang="en-US" sz="1000" b="0" spc="225" dirty="0">
                <a:solidFill>
                  <a:schemeClr val="accent2"/>
                </a:solidFill>
              </a:rPr>
              <a:t>MEETING</a:t>
            </a:r>
            <a:r>
              <a:rPr lang="en-US" sz="1000" b="0" spc="-195" dirty="0">
                <a:solidFill>
                  <a:schemeClr val="accent2"/>
                </a:solidFill>
              </a:rPr>
              <a:t> </a:t>
            </a:r>
            <a:endParaRPr lang="en-US" sz="1000" b="0" spc="-89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9100" y="68489"/>
            <a:ext cx="5692905" cy="1021204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43"/>
              </a:spcBef>
            </a:pPr>
            <a:r>
              <a:rPr spc="-18" dirty="0"/>
              <a:t>ADVANCED </a:t>
            </a:r>
            <a:r>
              <a:rPr spc="-5" dirty="0"/>
              <a:t>TECHNOLOGIES </a:t>
            </a:r>
            <a:r>
              <a:rPr spc="-14" dirty="0"/>
              <a:t>INVESTIGATION </a:t>
            </a:r>
            <a:r>
              <a:rPr spc="-2" dirty="0"/>
              <a:t>-</a:t>
            </a:r>
            <a:r>
              <a:rPr spc="45" dirty="0"/>
              <a:t> </a:t>
            </a:r>
            <a:r>
              <a:rPr spc="-2" dirty="0"/>
              <a:t>MACETCH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4463" y="1215692"/>
            <a:ext cx="3914107" cy="5602631"/>
          </a:xfrm>
          <a:prstGeom prst="rect">
            <a:avLst/>
          </a:prstGeom>
        </p:spPr>
        <p:txBody>
          <a:bodyPr vert="horz" wrap="square" lIns="0" tIns="57475" rIns="0" bIns="0" rtlCol="0">
            <a:spAutoFit/>
          </a:bodyPr>
          <a:lstStyle/>
          <a:p>
            <a:pPr marL="138912" indent="-133425">
              <a:spcBef>
                <a:spcPts val="453"/>
              </a:spcBef>
              <a:buSzPct val="121739"/>
              <a:buChar char="•"/>
              <a:tabLst>
                <a:tab pos="138912" algn="l"/>
                <a:tab pos="139201" algn="l"/>
              </a:tabLst>
            </a:pPr>
            <a:r>
              <a:rPr sz="1400" b="1" dirty="0">
                <a:latin typeface="Arial"/>
                <a:cs typeface="Arial"/>
              </a:rPr>
              <a:t>Study possible use of Metal assisted etching:</a:t>
            </a:r>
            <a:endParaRPr sz="1400" dirty="0">
              <a:latin typeface="Arial"/>
              <a:cs typeface="Arial"/>
            </a:endParaRPr>
          </a:p>
          <a:p>
            <a:pPr marL="358110" marR="29169" lvl="1" indent="-123894">
              <a:lnSpc>
                <a:spcPct val="109000"/>
              </a:lnSpc>
              <a:spcBef>
                <a:spcPts val="575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Parallel project between CERN and PSI, based on AdEM 22</a:t>
            </a:r>
            <a:r>
              <a:rPr sz="1200" spc="-66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(2020)  2000258.</a:t>
            </a:r>
            <a:endParaRPr sz="1200" dirty="0">
              <a:latin typeface="Arial"/>
              <a:cs typeface="Arial"/>
            </a:endParaRPr>
          </a:p>
          <a:p>
            <a:pPr marL="358110" marR="231327" lvl="1" indent="-123894">
              <a:lnSpc>
                <a:spcPct val="109000"/>
              </a:lnSpc>
              <a:spcBef>
                <a:spcPts val="564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16" dirty="0">
                <a:latin typeface="Arial"/>
                <a:cs typeface="Arial"/>
              </a:rPr>
              <a:t>Very </a:t>
            </a:r>
            <a:r>
              <a:rPr sz="1200" spc="-5" dirty="0">
                <a:latin typeface="Arial"/>
                <a:cs typeface="Arial"/>
              </a:rPr>
              <a:t>different </a:t>
            </a:r>
            <a:r>
              <a:rPr sz="1200" spc="-2" dirty="0">
                <a:latin typeface="Arial"/>
                <a:cs typeface="Arial"/>
              </a:rPr>
              <a:t>process constraints (cheap, high aspect ratio, first  electrode deposited while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etching).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6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Fast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development.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Samples manufactured on n on p</a:t>
            </a:r>
            <a:r>
              <a:rPr sz="1200" spc="-7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wafers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5" dirty="0">
                <a:latin typeface="Arial"/>
                <a:cs typeface="Arial"/>
              </a:rPr>
              <a:t>One </a:t>
            </a:r>
            <a:r>
              <a:rPr sz="1200" spc="-2" dirty="0">
                <a:latin typeface="Arial"/>
                <a:cs typeface="Arial"/>
              </a:rPr>
              <a:t>gain electrode structure with metal in contact with Si (no</a:t>
            </a:r>
            <a:r>
              <a:rPr sz="1200" spc="-7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SiO2).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6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Strips and pillar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geometries.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Published </a:t>
            </a:r>
            <a:r>
              <a:rPr sz="1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NIM </a:t>
            </a:r>
            <a:r>
              <a:rPr sz="1200" u="heavy" spc="-2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 1060 [2024]</a:t>
            </a:r>
            <a:r>
              <a:rPr sz="1200" u="heavy" spc="-10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u="heavy" spc="-2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169046</a:t>
            </a:r>
            <a:endParaRPr sz="12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lvl="1">
              <a:spcBef>
                <a:spcPts val="25"/>
              </a:spcBef>
              <a:buFont typeface="Arial"/>
              <a:buChar char="•"/>
            </a:pPr>
            <a:endParaRPr sz="1400" dirty="0">
              <a:latin typeface="Arial"/>
              <a:cs typeface="Arial"/>
            </a:endParaRPr>
          </a:p>
          <a:p>
            <a:pPr marL="138912" indent="-133425">
              <a:buSzPct val="121739"/>
              <a:buChar char="•"/>
              <a:tabLst>
                <a:tab pos="138912" algn="l"/>
                <a:tab pos="139201" algn="l"/>
              </a:tabLst>
            </a:pPr>
            <a:r>
              <a:rPr sz="1400" b="1" spc="-11" dirty="0">
                <a:latin typeface="Arial"/>
                <a:cs typeface="Arial"/>
              </a:rPr>
              <a:t>Testing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9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structures:</a:t>
            </a:r>
            <a:endParaRPr sz="1400" dirty="0">
              <a:latin typeface="Arial"/>
              <a:cs typeface="Arial"/>
            </a:endParaRPr>
          </a:p>
          <a:p>
            <a:pPr marL="358110" lvl="1" indent="-124183">
              <a:spcBef>
                <a:spcPts val="682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5" dirty="0">
                <a:latin typeface="Arial"/>
                <a:cs typeface="Arial"/>
              </a:rPr>
              <a:t>IV </a:t>
            </a:r>
            <a:r>
              <a:rPr sz="1200" spc="-2" dirty="0">
                <a:latin typeface="Arial"/>
                <a:cs typeface="Arial"/>
              </a:rPr>
              <a:t>just after production with probe station pn junction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conserved.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Bonding of test structures </a:t>
            </a:r>
            <a:r>
              <a:rPr sz="1200" spc="-5" dirty="0">
                <a:latin typeface="Arial"/>
                <a:cs typeface="Arial"/>
              </a:rPr>
              <a:t>to </a:t>
            </a:r>
            <a:r>
              <a:rPr sz="1200" spc="-2" dirty="0">
                <a:latin typeface="Arial"/>
                <a:cs typeface="Arial"/>
              </a:rPr>
              <a:t>a carrier board.</a:t>
            </a:r>
            <a:endParaRPr sz="1200" dirty="0">
              <a:latin typeface="Arial"/>
              <a:cs typeface="Arial"/>
            </a:endParaRPr>
          </a:p>
          <a:p>
            <a:pPr marL="358110" marR="414425" lvl="1" indent="-123894">
              <a:lnSpc>
                <a:spcPct val="109000"/>
              </a:lnSpc>
              <a:spcBef>
                <a:spcPts val="562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5" dirty="0">
                <a:latin typeface="Arial"/>
                <a:cs typeface="Arial"/>
              </a:rPr>
              <a:t>IV </a:t>
            </a:r>
            <a:r>
              <a:rPr sz="1200" spc="-2" dirty="0">
                <a:latin typeface="Arial"/>
                <a:cs typeface="Arial"/>
              </a:rPr>
              <a:t>done in the lab using 16 Channel board V1 from backside  electrode and multiplication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electrode.</a:t>
            </a:r>
            <a:endParaRPr sz="1200" dirty="0">
              <a:latin typeface="Arial"/>
              <a:cs typeface="Arial"/>
            </a:endParaRPr>
          </a:p>
          <a:p>
            <a:pPr marL="358110" lvl="1" indent="-124183">
              <a:spcBef>
                <a:spcPts val="669"/>
              </a:spcBef>
              <a:buSzPct val="120930"/>
              <a:buChar char="•"/>
              <a:tabLst>
                <a:tab pos="358110" algn="l"/>
                <a:tab pos="358398" algn="l"/>
              </a:tabLst>
            </a:pPr>
            <a:r>
              <a:rPr sz="1200" spc="-2" dirty="0">
                <a:latin typeface="Arial"/>
                <a:cs typeface="Arial"/>
              </a:rPr>
              <a:t>Preparing setup for laser/test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" dirty="0">
                <a:latin typeface="Arial"/>
                <a:cs typeface="Arial"/>
              </a:rPr>
              <a:t>beam.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67258" y="1597038"/>
            <a:ext cx="2333625" cy="1790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5" name="object 5"/>
          <p:cNvSpPr/>
          <p:nvPr/>
        </p:nvSpPr>
        <p:spPr>
          <a:xfrm>
            <a:off x="4562508" y="1644663"/>
            <a:ext cx="2143125" cy="1600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6" name="object 6"/>
          <p:cNvSpPr/>
          <p:nvPr/>
        </p:nvSpPr>
        <p:spPr>
          <a:xfrm>
            <a:off x="6309960" y="3476444"/>
            <a:ext cx="2834040" cy="2214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7" name="object 7"/>
          <p:cNvSpPr/>
          <p:nvPr/>
        </p:nvSpPr>
        <p:spPr>
          <a:xfrm>
            <a:off x="6405211" y="3524069"/>
            <a:ext cx="2658270" cy="2024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object 8"/>
          <p:cNvSpPr/>
          <p:nvPr/>
        </p:nvSpPr>
        <p:spPr>
          <a:xfrm>
            <a:off x="6685401" y="1595257"/>
            <a:ext cx="2458598" cy="1792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9"/>
          <p:cNvSpPr/>
          <p:nvPr/>
        </p:nvSpPr>
        <p:spPr>
          <a:xfrm>
            <a:off x="6780652" y="1642882"/>
            <a:ext cx="2271712" cy="16024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0"/>
          <p:cNvSpPr/>
          <p:nvPr/>
        </p:nvSpPr>
        <p:spPr>
          <a:xfrm>
            <a:off x="4133850" y="3471682"/>
            <a:ext cx="2290911" cy="22193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1" name="object 11"/>
          <p:cNvSpPr/>
          <p:nvPr/>
        </p:nvSpPr>
        <p:spPr>
          <a:xfrm>
            <a:off x="4229100" y="3519307"/>
            <a:ext cx="2100381" cy="20288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9863252" y="10779600"/>
            <a:ext cx="36766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SI"/>
            </a:defPPr>
            <a:lvl1pPr marL="0" algn="l" defTabSz="914400" rtl="0" eaLnBrk="1" latinLnBrk="0" hangingPunct="1">
              <a:defRPr sz="20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60"/>
              </a:spcBef>
            </a:pPr>
            <a:fld id="{81D60167-4931-47E6-BA6A-407CBD079E47}" type="slidenum">
              <a:rPr lang="en-SI" spc="5" smtClean="0"/>
              <a:pPr marL="38100">
                <a:spcBef>
                  <a:spcPts val="60"/>
                </a:spcBef>
              </a:pPr>
              <a:t>18</a:t>
            </a:fld>
            <a:endParaRPr spc="2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7871572" y="10774197"/>
            <a:ext cx="2105025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SI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>
              <a:spcBef>
                <a:spcPts val="43"/>
              </a:spcBef>
              <a:tabLst>
                <a:tab pos="192339" algn="l"/>
                <a:tab pos="664813" algn="l"/>
              </a:tabLst>
            </a:pPr>
            <a:r>
              <a:rPr lang="en-US" spc="185"/>
              <a:t>19	</a:t>
            </a:r>
            <a:r>
              <a:rPr lang="en-US" spc="200"/>
              <a:t>MARCH	</a:t>
            </a:r>
            <a:r>
              <a:rPr lang="en-US" spc="250"/>
              <a:t>2024</a:t>
            </a:r>
            <a:r>
              <a:rPr lang="en-US" spc="-195"/>
              <a:t> </a:t>
            </a:r>
            <a:endParaRPr spc="-89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9824" y="58049"/>
            <a:ext cx="3491753" cy="1021204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6065">
              <a:lnSpc>
                <a:spcPct val="100000"/>
              </a:lnSpc>
              <a:spcBef>
                <a:spcPts val="43"/>
              </a:spcBef>
            </a:pPr>
            <a:r>
              <a:rPr lang="en-US" spc="-11" dirty="0" err="1"/>
              <a:t>SiEM</a:t>
            </a:r>
            <a:r>
              <a:rPr lang="en-US" spc="-11" dirty="0"/>
              <a:t>: SUMMARY AND </a:t>
            </a:r>
            <a:r>
              <a:rPr spc="-5" dirty="0"/>
              <a:t>OUTLOOK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9863252" y="10779600"/>
            <a:ext cx="36766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SI"/>
            </a:defPPr>
            <a:lvl1pPr marL="0" algn="l" defTabSz="914400" rtl="0" eaLnBrk="1" latinLnBrk="0" hangingPunct="1">
              <a:defRPr sz="20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60"/>
              </a:spcBef>
            </a:pPr>
            <a:fld id="{81D60167-4931-47E6-BA6A-407CBD079E47}" type="slidenum">
              <a:rPr lang="en-SI" spc="5" smtClean="0"/>
              <a:pPr marL="38100">
                <a:spcBef>
                  <a:spcPts val="60"/>
                </a:spcBef>
              </a:pPr>
              <a:t>19</a:t>
            </a:fld>
            <a:endParaRPr spc="2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7871572" y="10774197"/>
            <a:ext cx="2105025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SI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>
              <a:spcBef>
                <a:spcPts val="43"/>
              </a:spcBef>
              <a:tabLst>
                <a:tab pos="192339" algn="l"/>
                <a:tab pos="664813" algn="l"/>
              </a:tabLst>
            </a:pPr>
            <a:r>
              <a:rPr lang="en-US" spc="185"/>
              <a:t>19	</a:t>
            </a:r>
            <a:r>
              <a:rPr lang="en-US" spc="200"/>
              <a:t>MARCH	</a:t>
            </a:r>
            <a:r>
              <a:rPr lang="en-US" spc="250"/>
              <a:t>2024</a:t>
            </a:r>
            <a:r>
              <a:rPr lang="en-US" spc="-195"/>
              <a:t> </a:t>
            </a:r>
            <a:endParaRPr spc="-89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65305" y="10826551"/>
            <a:ext cx="8408670" cy="311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SI"/>
            </a:defPPr>
            <a:lvl1pPr marL="0" algn="l" defTabSz="914400" rtl="0" eaLnBrk="1" latinLnBrk="0" hangingPunct="1">
              <a:defRPr sz="165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>
              <a:spcBef>
                <a:spcPts val="43"/>
              </a:spcBef>
              <a:tabLst>
                <a:tab pos="645464" algn="l"/>
                <a:tab pos="849644" algn="l"/>
                <a:tab pos="1550556" algn="l"/>
                <a:tab pos="1639217" algn="l"/>
                <a:tab pos="2455938" algn="l"/>
                <a:tab pos="2733762" algn="l"/>
                <a:tab pos="3275836" algn="l"/>
              </a:tabLst>
            </a:pPr>
            <a:r>
              <a:rPr lang="en-US" spc="185"/>
              <a:t>FEDERICO	</a:t>
            </a:r>
            <a:r>
              <a:rPr lang="en-US" spc="110"/>
              <a:t>DE	</a:t>
            </a:r>
            <a:r>
              <a:rPr lang="en-US" spc="190"/>
              <a:t>BENEDETTI	</a:t>
            </a:r>
            <a:r>
              <a:rPr lang="en-US" spc="-30"/>
              <a:t>-	</a:t>
            </a:r>
            <a:r>
              <a:rPr lang="en-US" spc="260"/>
              <a:t>AIDAINNOVA	</a:t>
            </a:r>
            <a:r>
              <a:rPr lang="en-US" spc="160"/>
              <a:t>3RD	</a:t>
            </a:r>
            <a:r>
              <a:rPr lang="en-US" spc="229"/>
              <a:t>ANNUAL	</a:t>
            </a:r>
            <a:r>
              <a:rPr lang="en-US" spc="225"/>
              <a:t>MEETING</a:t>
            </a:r>
            <a:r>
              <a:rPr lang="en-US" spc="-195"/>
              <a:t> </a:t>
            </a:r>
            <a:endParaRPr spc="-89" dirty="0"/>
          </a:p>
        </p:txBody>
      </p:sp>
      <p:sp>
        <p:nvSpPr>
          <p:cNvPr id="3" name="object 3"/>
          <p:cNvSpPr txBox="1"/>
          <p:nvPr/>
        </p:nvSpPr>
        <p:spPr>
          <a:xfrm>
            <a:off x="385482" y="1803892"/>
            <a:ext cx="8188493" cy="3637800"/>
          </a:xfrm>
          <a:prstGeom prst="rect">
            <a:avLst/>
          </a:prstGeom>
        </p:spPr>
        <p:txBody>
          <a:bodyPr vert="horz" wrap="square" lIns="0" tIns="51698" rIns="0" bIns="0" rtlCol="0">
            <a:spAutoFit/>
          </a:bodyPr>
          <a:lstStyle/>
          <a:p>
            <a:pPr marL="143821" indent="-138334">
              <a:spcBef>
                <a:spcPts val="407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spc="-2" dirty="0">
                <a:latin typeface="Arial"/>
                <a:cs typeface="Arial"/>
              </a:rPr>
              <a:t>Electron Multiplier concept on Silicon Radiation allows charge multiplication, not relying on high doping</a:t>
            </a:r>
            <a:r>
              <a:rPr spc="-20" dirty="0">
                <a:latin typeface="Arial"/>
                <a:cs typeface="Arial"/>
              </a:rPr>
              <a:t> </a:t>
            </a:r>
            <a:r>
              <a:rPr spc="-2" dirty="0">
                <a:latin typeface="Arial"/>
                <a:cs typeface="Arial"/>
              </a:rPr>
              <a:t>implantation.</a:t>
            </a:r>
            <a:endParaRPr dirty="0">
              <a:latin typeface="Arial"/>
              <a:cs typeface="Arial"/>
            </a:endParaRPr>
          </a:p>
          <a:p>
            <a:pPr marL="143821" indent="-138334">
              <a:spcBef>
                <a:spcPts val="696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spc="-5" dirty="0">
                <a:latin typeface="Arial"/>
                <a:cs typeface="Arial"/>
              </a:rPr>
              <a:t>Mechanism </a:t>
            </a:r>
            <a:r>
              <a:rPr spc="-2" dirty="0">
                <a:latin typeface="Arial"/>
                <a:cs typeface="Arial"/>
              </a:rPr>
              <a:t>depends on </a:t>
            </a:r>
            <a:r>
              <a:rPr spc="-5" dirty="0">
                <a:latin typeface="Arial"/>
                <a:cs typeface="Arial"/>
              </a:rPr>
              <a:t>geometry </a:t>
            </a:r>
            <a:r>
              <a:rPr spc="-2" dirty="0">
                <a:latin typeface="Arial"/>
                <a:cs typeface="Arial"/>
              </a:rPr>
              <a:t>only --&gt; not sensitive </a:t>
            </a:r>
            <a:r>
              <a:rPr lang="en-US" spc="-2" dirty="0">
                <a:latin typeface="Arial"/>
                <a:cs typeface="Arial"/>
              </a:rPr>
              <a:t>t</a:t>
            </a:r>
            <a:r>
              <a:rPr spc="-2" dirty="0">
                <a:latin typeface="Arial"/>
                <a:cs typeface="Arial"/>
              </a:rPr>
              <a:t>o acceptor</a:t>
            </a:r>
            <a:r>
              <a:rPr spc="2" dirty="0">
                <a:latin typeface="Arial"/>
                <a:cs typeface="Arial"/>
              </a:rPr>
              <a:t> </a:t>
            </a:r>
            <a:r>
              <a:rPr spc="-2" dirty="0">
                <a:latin typeface="Arial"/>
                <a:cs typeface="Arial"/>
              </a:rPr>
              <a:t>removal.</a:t>
            </a:r>
            <a:endParaRPr dirty="0">
              <a:latin typeface="Arial"/>
              <a:cs typeface="Arial"/>
            </a:endParaRPr>
          </a:p>
          <a:p>
            <a:pPr marL="143821" indent="-138334">
              <a:spcBef>
                <a:spcPts val="698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spc="-2" dirty="0">
                <a:latin typeface="Arial"/>
                <a:cs typeface="Arial"/>
              </a:rPr>
              <a:t>Additional geometries under simulation </a:t>
            </a:r>
            <a:r>
              <a:rPr spc="-5" dirty="0">
                <a:latin typeface="Arial"/>
                <a:cs typeface="Arial"/>
              </a:rPr>
              <a:t>to match CNM </a:t>
            </a:r>
            <a:r>
              <a:rPr spc="-2" dirty="0">
                <a:latin typeface="Arial"/>
                <a:cs typeface="Arial"/>
              </a:rPr>
              <a:t>pro</a:t>
            </a:r>
            <a:r>
              <a:rPr lang="en-US" spc="-2" dirty="0">
                <a:latin typeface="Arial"/>
                <a:cs typeface="Arial"/>
              </a:rPr>
              <a:t>d</a:t>
            </a:r>
            <a:r>
              <a:rPr spc="-2" dirty="0">
                <a:latin typeface="Arial"/>
                <a:cs typeface="Arial"/>
              </a:rPr>
              <a:t>uction</a:t>
            </a:r>
            <a:r>
              <a:rPr spc="2" dirty="0">
                <a:latin typeface="Arial"/>
                <a:cs typeface="Arial"/>
              </a:rPr>
              <a:t> </a:t>
            </a:r>
            <a:r>
              <a:rPr spc="-2" dirty="0">
                <a:latin typeface="Arial"/>
                <a:cs typeface="Arial"/>
              </a:rPr>
              <a:t>process.</a:t>
            </a:r>
            <a:endParaRPr dirty="0">
              <a:latin typeface="Arial"/>
              <a:cs typeface="Arial"/>
            </a:endParaRPr>
          </a:p>
          <a:p>
            <a:pPr marL="143821" indent="-138334">
              <a:spcBef>
                <a:spcPts val="696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spc="-5" dirty="0">
                <a:latin typeface="Arial"/>
                <a:cs typeface="Arial"/>
              </a:rPr>
              <a:t>CNM DRIE demonstrator </a:t>
            </a:r>
            <a:r>
              <a:rPr spc="-2" dirty="0">
                <a:latin typeface="Arial"/>
                <a:cs typeface="Arial"/>
              </a:rPr>
              <a:t>production is ongoing, </a:t>
            </a:r>
            <a:r>
              <a:rPr lang="en-US" spc="-2" dirty="0">
                <a:latin typeface="Arial"/>
                <a:cs typeface="Arial"/>
              </a:rPr>
              <a:t>the </a:t>
            </a:r>
            <a:r>
              <a:rPr spc="-2" dirty="0">
                <a:latin typeface="Arial"/>
                <a:cs typeface="Arial"/>
              </a:rPr>
              <a:t>first samples </a:t>
            </a:r>
            <a:r>
              <a:rPr spc="-5" dirty="0">
                <a:latin typeface="Arial"/>
                <a:cs typeface="Arial"/>
              </a:rPr>
              <a:t>expected </a:t>
            </a:r>
            <a:r>
              <a:rPr spc="-2" dirty="0">
                <a:latin typeface="Arial"/>
                <a:cs typeface="Arial"/>
              </a:rPr>
              <a:t>in </a:t>
            </a:r>
            <a:r>
              <a:rPr lang="en-US" spc="-2"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few</a:t>
            </a:r>
            <a:r>
              <a:rPr spc="14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months.</a:t>
            </a:r>
            <a:endParaRPr dirty="0">
              <a:latin typeface="Arial"/>
              <a:cs typeface="Arial"/>
            </a:endParaRPr>
          </a:p>
          <a:p>
            <a:pPr marL="143821" indent="-138334">
              <a:spcBef>
                <a:spcPts val="696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lang="en-US" spc="-2" dirty="0">
                <a:latin typeface="Arial"/>
                <a:cs typeface="Arial"/>
              </a:rPr>
              <a:t> Alternative</a:t>
            </a:r>
            <a:r>
              <a:rPr spc="-2" dirty="0">
                <a:latin typeface="Arial"/>
                <a:cs typeface="Arial"/>
              </a:rPr>
              <a:t> approaches </a:t>
            </a:r>
            <a:r>
              <a:rPr spc="-5" dirty="0">
                <a:latin typeface="Arial"/>
                <a:cs typeface="Arial"/>
              </a:rPr>
              <a:t>to the SiEM geometry </a:t>
            </a:r>
            <a:r>
              <a:rPr lang="en-US" spc="-5" dirty="0">
                <a:latin typeface="Arial"/>
                <a:cs typeface="Arial"/>
              </a:rPr>
              <a:t>are </a:t>
            </a:r>
            <a:r>
              <a:rPr spc="-2" dirty="0">
                <a:latin typeface="Arial"/>
                <a:cs typeface="Arial"/>
              </a:rPr>
              <a:t>being studied </a:t>
            </a:r>
            <a:r>
              <a:rPr lang="en-US" spc="-2" dirty="0">
                <a:latin typeface="Arial"/>
                <a:cs typeface="Arial"/>
              </a:rPr>
              <a:t>using</a:t>
            </a:r>
            <a:r>
              <a:rPr spc="-2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metal </a:t>
            </a:r>
            <a:r>
              <a:rPr spc="-2" dirty="0">
                <a:latin typeface="Arial"/>
                <a:cs typeface="Arial"/>
              </a:rPr>
              <a:t>assisted</a:t>
            </a:r>
            <a:r>
              <a:rPr spc="16" dirty="0">
                <a:latin typeface="Arial"/>
                <a:cs typeface="Arial"/>
              </a:rPr>
              <a:t> </a:t>
            </a:r>
            <a:r>
              <a:rPr spc="-2" dirty="0">
                <a:latin typeface="Arial"/>
                <a:cs typeface="Arial"/>
              </a:rPr>
              <a:t>etching.</a:t>
            </a:r>
            <a:endParaRPr dirty="0">
              <a:latin typeface="Arial"/>
              <a:cs typeface="Arial"/>
            </a:endParaRPr>
          </a:p>
          <a:p>
            <a:pPr marL="143821" indent="-138334">
              <a:spcBef>
                <a:spcPts val="696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spc="-2" dirty="0">
                <a:latin typeface="Arial"/>
                <a:cs typeface="Arial"/>
              </a:rPr>
              <a:t>Lab characterization </a:t>
            </a:r>
            <a:r>
              <a:rPr spc="-5" dirty="0">
                <a:latin typeface="Arial"/>
                <a:cs typeface="Arial"/>
              </a:rPr>
              <a:t>setup to </a:t>
            </a:r>
            <a:r>
              <a:rPr spc="-2" dirty="0">
                <a:latin typeface="Arial"/>
                <a:cs typeface="Arial"/>
              </a:rPr>
              <a:t>be prepared and commissioned (laser and 16 </a:t>
            </a:r>
            <a:r>
              <a:rPr lang="en-US" spc="-2" dirty="0">
                <a:latin typeface="Arial"/>
                <a:cs typeface="Arial"/>
              </a:rPr>
              <a:t>c</a:t>
            </a:r>
            <a:r>
              <a:rPr spc="-2" dirty="0">
                <a:latin typeface="Arial"/>
                <a:cs typeface="Arial"/>
              </a:rPr>
              <a:t>hannel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2" dirty="0">
                <a:latin typeface="Arial"/>
                <a:cs typeface="Arial"/>
              </a:rPr>
              <a:t>boards).</a:t>
            </a:r>
            <a:endParaRPr dirty="0">
              <a:latin typeface="Arial"/>
              <a:cs typeface="Arial"/>
            </a:endParaRPr>
          </a:p>
          <a:p>
            <a:pPr marL="143821" indent="-138334">
              <a:spcBef>
                <a:spcPts val="696"/>
              </a:spcBef>
              <a:buSzPct val="122916"/>
              <a:buChar char="•"/>
              <a:tabLst>
                <a:tab pos="143821" algn="l"/>
                <a:tab pos="144110" algn="l"/>
              </a:tabLst>
            </a:pPr>
            <a:r>
              <a:rPr spc="-5" dirty="0">
                <a:latin typeface="Arial"/>
                <a:cs typeface="Arial"/>
              </a:rPr>
              <a:t>Integration with </a:t>
            </a:r>
            <a:r>
              <a:rPr spc="-9" dirty="0">
                <a:latin typeface="Arial"/>
                <a:cs typeface="Arial"/>
              </a:rPr>
              <a:t>TimePix4 </a:t>
            </a:r>
            <a:r>
              <a:rPr spc="-2" dirty="0">
                <a:latin typeface="Arial"/>
                <a:cs typeface="Arial"/>
              </a:rPr>
              <a:t>telescope under</a:t>
            </a:r>
            <a:r>
              <a:rPr spc="-9" dirty="0">
                <a:latin typeface="Arial"/>
                <a:cs typeface="Arial"/>
              </a:rPr>
              <a:t> </a:t>
            </a:r>
            <a:r>
              <a:rPr spc="-16" dirty="0">
                <a:latin typeface="Arial"/>
                <a:cs typeface="Arial"/>
              </a:rPr>
              <a:t>study.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n-GB" sz="2400" dirty="0"/>
              <a:t>Thin Silicon Sensors for Extreme Fluences</a:t>
            </a:r>
          </a:p>
          <a:p>
            <a:pPr marL="0" indent="0" fontAlgn="ctr">
              <a:buNone/>
            </a:pPr>
            <a:r>
              <a:rPr lang="en-GB" sz="1600" dirty="0"/>
              <a:t>Make Si sensors radiation tolerant by using a thin bulk, internal amplification and using a gain implant that would </a:t>
            </a:r>
            <a:r>
              <a:rPr lang="en-US" sz="1600" dirty="0"/>
              <a:t>withstand a factor of 50 higher fluences than what is presently available</a:t>
            </a:r>
            <a:r>
              <a:rPr lang="en-GB" sz="1600" dirty="0"/>
              <a:t>.  </a:t>
            </a:r>
            <a:endParaRPr lang="sl-SI" sz="1600" dirty="0"/>
          </a:p>
          <a:p>
            <a:pPr fontAlgn="ctr"/>
            <a:r>
              <a:rPr lang="en-GB" sz="2400" dirty="0"/>
              <a:t>The Silicon Electron Multiplier, a new approach to charge multiplication in solid state detectors</a:t>
            </a:r>
          </a:p>
          <a:p>
            <a:pPr marL="0" indent="0" fontAlgn="ctr">
              <a:buNone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 sensors radiation tolerant by a novel biasing method – electrodes embedded in silicon.</a:t>
            </a:r>
            <a:endParaRPr lang="en-US" sz="2400" dirty="0"/>
          </a:p>
          <a:p>
            <a:pPr fontAlgn="ctr"/>
            <a:r>
              <a:rPr lang="en-GB" sz="2400" dirty="0"/>
              <a:t>Development of fine-sampling calorimeters with nanocomposite scintillating materials</a:t>
            </a:r>
          </a:p>
          <a:p>
            <a:pPr marL="0" indent="0" fontAlgn="ctr">
              <a:buNone/>
            </a:pPr>
            <a:r>
              <a:rPr lang="en-US" sz="1600" dirty="0"/>
              <a:t>Develop a new generation of fine-sampling calorimeters that use innovative scintillating materials based on perovskite nanocrystals dispersed in a plastic matrix to form fast (~100ps) and radiation resistant (~1 </a:t>
            </a:r>
            <a:r>
              <a:rPr lang="en-US" sz="1600" dirty="0" err="1"/>
              <a:t>MGy</a:t>
            </a:r>
            <a:r>
              <a:rPr lang="en-US" sz="1600" dirty="0"/>
              <a:t>) scintillators. </a:t>
            </a:r>
            <a:endParaRPr lang="en-US" sz="2400" dirty="0"/>
          </a:p>
          <a:p>
            <a:pPr fontAlgn="ctr"/>
            <a:r>
              <a:rPr lang="sl-SI" sz="2400" dirty="0"/>
              <a:t>W</a:t>
            </a:r>
            <a:r>
              <a:rPr lang="en-GB" sz="2400" dirty="0"/>
              <a:t>ireless Data Transfer for High-Energy Physics Applications</a:t>
            </a:r>
          </a:p>
          <a:p>
            <a:pPr marL="0" indent="0" fontAlgn="ctr">
              <a:buNone/>
            </a:pPr>
            <a:r>
              <a:rPr lang="en-US" sz="1600" dirty="0"/>
              <a:t>Develop mm-wave-based wireless communication as an alternative to optical and wired links in a HEP-like environment to reduce the material and optimize the read-out.</a:t>
            </a:r>
            <a:endParaRPr lang="sl-SI" sz="16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marL="0" indent="0" fontAlgn="ctr">
              <a:buNone/>
            </a:pPr>
            <a:r>
              <a:rPr lang="sl-SI" sz="2400" dirty="0">
                <a:sym typeface="Wingdings" panose="05000000000000000000" pitchFamily="2" charset="2"/>
              </a:rPr>
              <a:t>					</a:t>
            </a:r>
            <a:endParaRPr lang="en-US" sz="2400" dirty="0"/>
          </a:p>
          <a:p>
            <a:pPr fontAlgn="ctr"/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521D4-B6A2-402E-A085-C880F30EB62E}" type="datetime3">
              <a:rPr lang="en-US" smtClean="0"/>
              <a:pPr/>
              <a:t>20 March 2024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2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90197" y="1"/>
            <a:ext cx="2148854" cy="1060360"/>
          </a:xfrm>
        </p:spPr>
        <p:txBody>
          <a:bodyPr/>
          <a:lstStyle/>
          <a:p>
            <a:r>
              <a:rPr lang="en-US" dirty="0"/>
              <a:t>P</a:t>
            </a:r>
            <a:r>
              <a:rPr lang="sl-SI" dirty="0" err="1"/>
              <a:t>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78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n-GB" sz="2400" dirty="0"/>
              <a:t>Thin Silicon Sensors for Extreme Fluences</a:t>
            </a:r>
          </a:p>
          <a:p>
            <a:pPr marL="0" indent="0" fontAlgn="ctr">
              <a:buNone/>
            </a:pPr>
            <a:r>
              <a:rPr lang="en-GB" sz="1600" dirty="0"/>
              <a:t>Make Si sensors radiation tolerant by using a thin bulk, internal amplification and using a gain implant that would </a:t>
            </a:r>
            <a:r>
              <a:rPr lang="en-US" sz="1600" dirty="0"/>
              <a:t>withstand a factor of 50 higher fluences than what is presently available</a:t>
            </a:r>
            <a:r>
              <a:rPr lang="en-GB" sz="1600" dirty="0"/>
              <a:t>.  </a:t>
            </a:r>
            <a:endParaRPr lang="sl-SI" sz="1600" dirty="0"/>
          </a:p>
          <a:p>
            <a:pPr fontAlgn="ctr"/>
            <a:r>
              <a:rPr lang="en-GB" sz="2400" dirty="0"/>
              <a:t>The Silicon Electron Multiplier, a new approach to charge multiplication in solid state detectors</a:t>
            </a:r>
          </a:p>
          <a:p>
            <a:pPr marL="0" indent="0" fontAlgn="ctr">
              <a:buNone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 sensors radiation tolerant by a novel biasing method – electrodes embedded in silicon.</a:t>
            </a:r>
            <a:endParaRPr lang="en-US" sz="2400" dirty="0"/>
          </a:p>
          <a:p>
            <a:pPr fontAlgn="ctr"/>
            <a:r>
              <a:rPr lang="en-GB" sz="2400" b="1" dirty="0">
                <a:solidFill>
                  <a:srgbClr val="FF0000"/>
                </a:solidFill>
              </a:rPr>
              <a:t>Development of fine-sampling calorimeters with nanocomposite scintillating materials</a:t>
            </a:r>
          </a:p>
          <a:p>
            <a:pPr marL="0" indent="0" fontAlgn="ctr">
              <a:buNone/>
            </a:pPr>
            <a:r>
              <a:rPr lang="en-US" sz="1600" b="1" dirty="0">
                <a:solidFill>
                  <a:srgbClr val="FF0000"/>
                </a:solidFill>
              </a:rPr>
              <a:t>Develop a new generation of fine-sampling calorimeters that use innovative scintillating materials based on perovskite nanocrystals dispersed in a plastic matrix to form fast (~100ps) and radiation resistant (~1 </a:t>
            </a:r>
            <a:r>
              <a:rPr lang="en-US" sz="1600" b="1" dirty="0" err="1">
                <a:solidFill>
                  <a:srgbClr val="FF0000"/>
                </a:solidFill>
              </a:rPr>
              <a:t>MGy</a:t>
            </a:r>
            <a:r>
              <a:rPr lang="en-US" sz="1600" b="1" dirty="0">
                <a:solidFill>
                  <a:srgbClr val="FF0000"/>
                </a:solidFill>
              </a:rPr>
              <a:t>) scintillators. </a:t>
            </a:r>
            <a:endParaRPr lang="en-US" sz="2400" b="1" dirty="0">
              <a:solidFill>
                <a:srgbClr val="FF0000"/>
              </a:solidFill>
            </a:endParaRPr>
          </a:p>
          <a:p>
            <a:pPr fontAlgn="ctr"/>
            <a:r>
              <a:rPr lang="sl-SI" sz="2400" dirty="0"/>
              <a:t>W</a:t>
            </a:r>
            <a:r>
              <a:rPr lang="en-GB" sz="2400" dirty="0"/>
              <a:t>ireless Data Transfer for High-Energy Physics Applications</a:t>
            </a:r>
          </a:p>
          <a:p>
            <a:pPr marL="0" indent="0" fontAlgn="ctr">
              <a:buNone/>
            </a:pPr>
            <a:r>
              <a:rPr lang="en-US" sz="1600" dirty="0"/>
              <a:t>Develop mm-wave-based wireless communication as an alternative to optical and wired links in a HEP-like environment to reduce the material and optimize the read-out.</a:t>
            </a:r>
            <a:endParaRPr lang="sl-SI" sz="16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marL="0" indent="0" fontAlgn="ctr">
              <a:buNone/>
            </a:pPr>
            <a:r>
              <a:rPr lang="sl-SI" sz="2400" dirty="0">
                <a:sym typeface="Wingdings" panose="05000000000000000000" pitchFamily="2" charset="2"/>
              </a:rPr>
              <a:t>					</a:t>
            </a:r>
            <a:endParaRPr lang="en-US" sz="2400" dirty="0"/>
          </a:p>
          <a:p>
            <a:pPr fontAlgn="ctr"/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521D4-B6A2-402E-A085-C880F30EB62E}" type="datetime3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March 2024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456CD-832E-41F2-9893-C7650CCC53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58395" y="123253"/>
            <a:ext cx="5005670" cy="1077238"/>
          </a:xfrm>
        </p:spPr>
        <p:txBody>
          <a:bodyPr/>
          <a:lstStyle/>
          <a:p>
            <a:r>
              <a:rPr lang="en-US" dirty="0"/>
              <a:t>P</a:t>
            </a:r>
            <a:r>
              <a:rPr lang="sl-SI" dirty="0" err="1"/>
              <a:t>roject</a:t>
            </a:r>
            <a:r>
              <a:rPr lang="en-US" dirty="0"/>
              <a:t>: </a:t>
            </a:r>
            <a:r>
              <a:rPr lang="en-US" dirty="0" err="1"/>
              <a:t>NanoCal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28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7" y="-358187"/>
            <a:ext cx="3348507" cy="17891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Nanomaterial composites (NCs)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484B0-89F7-FD4E-8005-0D54A807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6587494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280AC7-1BE8-604D-B5F0-A48CFA88E5D7}"/>
              </a:ext>
            </a:extLst>
          </p:cNvPr>
          <p:cNvSpPr/>
          <p:nvPr/>
        </p:nvSpPr>
        <p:spPr>
          <a:xfrm>
            <a:off x="4305433" y="1174701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Semiconductor nanostructures can be used as sensitizers/emitters for ultrafast, robust scintillators: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Perovskite (ABX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) or chalcogenide (oxide,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sulfide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) nanocrystals</a:t>
            </a:r>
          </a:p>
          <a:p>
            <a:pPr marL="360000" marR="0" lvl="1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Cast with polymer or glass matrix</a:t>
            </a:r>
          </a:p>
          <a:p>
            <a:pPr marL="360000" marR="0" lvl="1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Decay times down to O(100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ps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)</a:t>
            </a:r>
          </a:p>
          <a:p>
            <a:pPr marL="360000" marR="0" lvl="1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Radiation hard to O(1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MGy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D35C20-44B9-0045-B462-1B4629972959}"/>
              </a:ext>
            </a:extLst>
          </p:cNvPr>
          <p:cNvSpPr/>
          <p:nvPr/>
        </p:nvSpPr>
        <p:spPr>
          <a:xfrm>
            <a:off x="133262" y="4125626"/>
            <a:ext cx="568863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Despite promise,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applications in HEP have received little attention to date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No attempt yet to build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real calorimeter with NC scintillator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test it with high-energy beams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Shashlyk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design naturally ideal as a test platform: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Easy to construct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shashlyk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calorimeter with very fine sampling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Primary scintillator and WLS materials required: both can be optimized using NC technology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82D32-6339-504D-9A5F-A7C56420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385525"/>
            <a:ext cx="2923539" cy="263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29C49-B57F-1C47-B47F-4C7279DD4307}"/>
              </a:ext>
            </a:extLst>
          </p:cNvPr>
          <p:cNvSpPr txBox="1"/>
          <p:nvPr/>
        </p:nvSpPr>
        <p:spPr>
          <a:xfrm>
            <a:off x="6105777" y="608458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3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KOPIO/PANDA design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3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Fine-sampling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A3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shashlyk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A365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B664-0F7D-0348-A4A3-875376DFD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58830"/>
            <a:ext cx="1983041" cy="2644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BD9F0E-393A-8E4E-98B3-EBDF45C07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251" y="1358829"/>
            <a:ext cx="1987174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21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7">
            <a:extLst>
              <a:ext uri="{FF2B5EF4-FFF2-40B4-BE49-F238E27FC236}">
                <a16:creationId xmlns:a16="http://schemas.microsoft.com/office/drawing/2014/main" id="{1FEE99C5-15B4-EE4D-BB79-C3A0A3F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b="6271"/>
          <a:stretch/>
        </p:blipFill>
        <p:spPr>
          <a:xfrm>
            <a:off x="4942918" y="1994211"/>
            <a:ext cx="3877554" cy="3667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705" y="118361"/>
            <a:ext cx="5376224" cy="42933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NanoCal</a:t>
            </a:r>
            <a:r>
              <a:rPr lang="en-US" dirty="0">
                <a:solidFill>
                  <a:schemeClr val="bg1"/>
                </a:solidFill>
              </a:rPr>
              <a:t> project status April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484B0-89F7-FD4E-8005-0D54A807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6587494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76D3F6-83E5-9647-84E4-15A383E7260D}"/>
              </a:ext>
            </a:extLst>
          </p:cNvPr>
          <p:cNvSpPr/>
          <p:nvPr/>
        </p:nvSpPr>
        <p:spPr>
          <a:xfrm>
            <a:off x="107504" y="5302181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2 prototypes with 12 fine sampling layers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1.3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 in depth: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MIP deposit = 10 MeV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  <a:cs typeface="Helvetica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sym typeface="Wingdings" pitchFamily="2" charset="2"/>
              </a:rPr>
              <a:t>Known formulation for NC scintillator: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360000" marR="0" lvl="0" indent="-234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0.2% CsPbBr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in UV-cured PMMA</a:t>
            </a:r>
          </a:p>
          <a:p>
            <a:pPr marL="360000" marR="0" lvl="1" indent="-234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50% of light emitted with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τ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&lt; 0.5 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09876-579E-094B-AC5C-CE45FB0D41C3}"/>
              </a:ext>
            </a:extLst>
          </p:cNvPr>
          <p:cNvSpPr txBox="1"/>
          <p:nvPr/>
        </p:nvSpPr>
        <p:spPr>
          <a:xfrm>
            <a:off x="0" y="1006016"/>
            <a:ext cx="853317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Schedule:</a:t>
            </a:r>
          </a:p>
          <a:p>
            <a:pPr marL="360000" marR="0" lvl="0" indent="-234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Oct 2022: First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shashlyk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component test at CERN: fibers/tiles/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SiPMs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60000" marR="0" lvl="0" indent="-234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2023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: Further iterations to improve performance of NC scintillator prototype</a:t>
            </a:r>
          </a:p>
          <a:p>
            <a:pPr marL="360000" marR="0" lvl="0" indent="-234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2024: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Construction of full-scale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shashlyk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modules; performance comparison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231CDA-1913-CD48-9BF1-ADAA63C67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4" r="8137" b="21097"/>
          <a:stretch/>
        </p:blipFill>
        <p:spPr>
          <a:xfrm>
            <a:off x="412461" y="2644696"/>
            <a:ext cx="3125262" cy="25338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E313CF-698F-D14A-A6E1-E2FED224AC52}"/>
              </a:ext>
            </a:extLst>
          </p:cNvPr>
          <p:cNvSpPr txBox="1"/>
          <p:nvPr/>
        </p:nvSpPr>
        <p:spPr>
          <a:xfrm>
            <a:off x="323528" y="2716704"/>
            <a:ext cx="195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3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Conventional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A30706-68EF-5246-9F10-ACF0571640CC}"/>
              </a:ext>
            </a:extLst>
          </p:cNvPr>
          <p:cNvSpPr txBox="1"/>
          <p:nvPr/>
        </p:nvSpPr>
        <p:spPr>
          <a:xfrm>
            <a:off x="2367047" y="2740276"/>
            <a:ext cx="180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NanoCal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BC638-7F16-AD48-BBF1-3BA25810550E}"/>
              </a:ext>
            </a:extLst>
          </p:cNvPr>
          <p:cNvSpPr txBox="1"/>
          <p:nvPr/>
        </p:nvSpPr>
        <p:spPr>
          <a:xfrm>
            <a:off x="4892909" y="2180679"/>
            <a:ext cx="350608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Oct 2022 test: SPS H2 beamline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−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and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π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with beam tracking</a:t>
            </a:r>
          </a:p>
        </p:txBody>
      </p:sp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BEC4804D-8B1A-6040-93F1-7DFC9E430177}"/>
              </a:ext>
            </a:extLst>
          </p:cNvPr>
          <p:cNvSpPr txBox="1"/>
          <p:nvPr/>
        </p:nvSpPr>
        <p:spPr>
          <a:xfrm>
            <a:off x="7607214" y="5157192"/>
            <a:ext cx="1015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x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 [cm]</a:t>
            </a:r>
          </a:p>
        </p:txBody>
      </p:sp>
      <p:sp>
        <p:nvSpPr>
          <p:cNvPr id="21" name="CasellaDiTesto 14">
            <a:extLst>
              <a:ext uri="{FF2B5EF4-FFF2-40B4-BE49-F238E27FC236}">
                <a16:creationId xmlns:a16="http://schemas.microsoft.com/office/drawing/2014/main" id="{10194B12-5040-AE48-AE44-2FA820C38F71}"/>
              </a:ext>
            </a:extLst>
          </p:cNvPr>
          <p:cNvSpPr txBox="1"/>
          <p:nvPr/>
        </p:nvSpPr>
        <p:spPr>
          <a:xfrm rot="16200000">
            <a:off x="4820447" y="2751951"/>
            <a:ext cx="1015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 [cm]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46E60-89C2-AF47-B030-F4EA5FC82122}"/>
              </a:ext>
            </a:extLst>
          </p:cNvPr>
          <p:cNvSpPr txBox="1"/>
          <p:nvPr/>
        </p:nvSpPr>
        <p:spPr>
          <a:xfrm>
            <a:off x="4355976" y="5779566"/>
            <a:ext cx="475252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Conclusion of 2022 test: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NC prototype seems to work but with low light yield and many open questions </a:t>
            </a:r>
          </a:p>
        </p:txBody>
      </p:sp>
    </p:spTree>
    <p:extLst>
      <p:ext uri="{BB962C8B-B14F-4D97-AF65-F5344CB8AC3E}">
        <p14:creationId xmlns:p14="http://schemas.microsoft.com/office/powerpoint/2010/main" val="2831270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85" y="315908"/>
            <a:ext cx="4434625" cy="5536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New prototypes for summer 2023 tests</a:t>
            </a:r>
          </a:p>
        </p:txBody>
      </p:sp>
      <p:pic>
        <p:nvPicPr>
          <p:cNvPr id="6" name="Picture 5" descr="A picture containing indoor, child art, wall, art&#10;&#10;Description automatically generated">
            <a:extLst>
              <a:ext uri="{FF2B5EF4-FFF2-40B4-BE49-F238E27FC236}">
                <a16:creationId xmlns:a16="http://schemas.microsoft.com/office/drawing/2014/main" id="{2A233672-0E97-3F58-AF47-49F0BB0A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62364"/>
            <a:ext cx="5669310" cy="474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8FE4B-8FED-C2A3-A36D-E7517D6C162A}"/>
              </a:ext>
            </a:extLst>
          </p:cNvPr>
          <p:cNvSpPr txBox="1"/>
          <p:nvPr/>
        </p:nvSpPr>
        <p:spPr>
          <a:xfrm>
            <a:off x="5940152" y="1545096"/>
            <a:ext cx="3203848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Prototypes tested in    PS T9, June 2023: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Conventional scintillator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Protvino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), Y-11 fibers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Conventional scintillator (PVT + BTP 0.02%), Y-11 fibers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PMMA + CsPbBr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0.2%, O-2 fibers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PMMA + CsPbBr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0.2%, custom NCA-1 fibers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PMMA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CsPb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Br,Cl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+ coumarin-6, NCA-1 fibers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97E8E-095B-6566-5252-9CECA7ED5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6587494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06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101" y="35478"/>
            <a:ext cx="5092659" cy="107023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NanoCal</a:t>
            </a:r>
            <a:r>
              <a:rPr lang="en-US" dirty="0">
                <a:solidFill>
                  <a:schemeClr val="bg1"/>
                </a:solidFill>
              </a:rPr>
              <a:t> setup and T9 test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484B0-89F7-FD4E-8005-0D54A807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6660475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08D7A89B-B223-9B57-6D5F-60CF99C8D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379500"/>
            <a:ext cx="4768800" cy="1014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165680-86FD-C2FE-D4A4-96C3352A5A26}"/>
              </a:ext>
            </a:extLst>
          </p:cNvPr>
          <p:cNvSpPr txBox="1"/>
          <p:nvPr/>
        </p:nvSpPr>
        <p:spPr>
          <a:xfrm>
            <a:off x="3707904" y="1105715"/>
            <a:ext cx="5400600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25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	Time reference detector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25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S1, S2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	Trigger scintillator paddles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25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C1, C2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	Si strip tracking chambers, 10×10 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25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Module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	Module to be tested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FE742-9F44-F8B5-EC84-793B246BFE09}"/>
              </a:ext>
            </a:extLst>
          </p:cNvPr>
          <p:cNvSpPr txBox="1"/>
          <p:nvPr/>
        </p:nvSpPr>
        <p:spPr>
          <a:xfrm>
            <a:off x="75230" y="2026103"/>
            <a:ext cx="3240360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For each prototype: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MIP response, efficiency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−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response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Time resolution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DC538-6D7B-496F-C08A-B76720E638DE}"/>
              </a:ext>
            </a:extLst>
          </p:cNvPr>
          <p:cNvSpPr txBox="1"/>
          <p:nvPr/>
        </p:nvSpPr>
        <p:spPr>
          <a:xfrm>
            <a:off x="75230" y="998390"/>
            <a:ext cx="32403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Electron beam, 1, 2, 4 GeV</a:t>
            </a:r>
          </a:p>
          <a:p>
            <a:pPr marL="9525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MIP beam 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μ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−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or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π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−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), 10 GeV</a:t>
            </a:r>
          </a:p>
          <a:p>
            <a:pPr marL="9525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Cerenkov ID for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/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μ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π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/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18" name="Picture 17" descr="A blue square with red and blue dots&#10;&#10;Description automatically generated">
            <a:extLst>
              <a:ext uri="{FF2B5EF4-FFF2-40B4-BE49-F238E27FC236}">
                <a16:creationId xmlns:a16="http://schemas.microsoft.com/office/drawing/2014/main" id="{47D69A0A-A843-78E1-182C-5C6C4FCD1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99" y="4150053"/>
            <a:ext cx="3092327" cy="2704733"/>
          </a:xfrm>
          <a:prstGeom prst="rect">
            <a:avLst/>
          </a:prstGeom>
        </p:spPr>
      </p:pic>
      <p:pic>
        <p:nvPicPr>
          <p:cNvPr id="19" name="Picture 18" descr="A blue screen with a red circle&#10;&#10;Description automatically generated with medium confidence">
            <a:extLst>
              <a:ext uri="{FF2B5EF4-FFF2-40B4-BE49-F238E27FC236}">
                <a16:creationId xmlns:a16="http://schemas.microsoft.com/office/drawing/2014/main" id="{CEA50F06-6047-04A8-D036-C6FCF1E19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725" y="4150053"/>
            <a:ext cx="3079575" cy="27047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249838-C60B-4EE2-57F0-4958D7B99ECC}"/>
              </a:ext>
            </a:extLst>
          </p:cNvPr>
          <p:cNvSpPr txBox="1"/>
          <p:nvPr/>
        </p:nvSpPr>
        <p:spPr>
          <a:xfrm>
            <a:off x="107504" y="3478457"/>
            <a:ext cx="825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Efficiency maps with 10 GeV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μ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, threshold = 5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σ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noise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Disappointing result from new nanocomposite: only light is from readout fibers!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1CEA8-A7AD-D78A-9AD5-DBB7EDFDD6CD}"/>
              </a:ext>
            </a:extLst>
          </p:cNvPr>
          <p:cNvSpPr txBox="1"/>
          <p:nvPr/>
        </p:nvSpPr>
        <p:spPr>
          <a:xfrm>
            <a:off x="1290940" y="4443777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Protvino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B8246B-F617-BC0F-8B06-AA186BCDD1ED}"/>
              </a:ext>
            </a:extLst>
          </p:cNvPr>
          <p:cNvSpPr txBox="1"/>
          <p:nvPr/>
        </p:nvSpPr>
        <p:spPr>
          <a:xfrm>
            <a:off x="5364088" y="4443777"/>
            <a:ext cx="2090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CsPb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Br,Cl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+ WLS</a:t>
            </a:r>
          </a:p>
        </p:txBody>
      </p:sp>
    </p:spTree>
    <p:extLst>
      <p:ext uri="{BB962C8B-B14F-4D97-AF65-F5344CB8AC3E}">
        <p14:creationId xmlns:p14="http://schemas.microsoft.com/office/powerpoint/2010/main" val="1843229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23" y="39964"/>
            <a:ext cx="3135300" cy="10028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samples for fall 2023 tests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44906B-3B01-3F68-EACE-CE2A04E400A5}"/>
              </a:ext>
            </a:extLst>
          </p:cNvPr>
          <p:cNvSpPr txBox="1"/>
          <p:nvPr/>
        </p:nvSpPr>
        <p:spPr>
          <a:xfrm>
            <a:off x="305081" y="1242784"/>
            <a:ext cx="889724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Still many good ideas for the next steps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Direct synthesis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CsPb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Br,Cl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to preserve surface passivation</a:t>
            </a:r>
          </a:p>
          <a:p>
            <a:pPr marL="360000" marR="0" lvl="0" indent="-270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Use of an aromatic matrix material, e.g., PVT as in conventional scintillator</a:t>
            </a:r>
          </a:p>
          <a:p>
            <a:pPr marL="810000" marR="0" lvl="1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First formulations use PMMA: gives no primary scintillation contribution</a:t>
            </a:r>
          </a:p>
          <a:p>
            <a:pPr marL="810000" marR="0" lvl="1" indent="-2700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Now have new protocol to use perovskites with thermally polymerized matrix, with or without additional WLS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New samples synthesized and tested in fall 2023: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BB186-9A6D-BCE8-FA73-90DDB2F1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687941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z="1100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pic>
        <p:nvPicPr>
          <p:cNvPr id="3" name="Picture 2" descr="A hand in blue glove touching a group of round plastic objects&#10;&#10;Description automatically generated">
            <a:extLst>
              <a:ext uri="{FF2B5EF4-FFF2-40B4-BE49-F238E27FC236}">
                <a16:creationId xmlns:a16="http://schemas.microsoft.com/office/drawing/2014/main" id="{3956A03D-30A8-94DC-1B93-C088C7C6F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44661"/>
            <a:ext cx="3993366" cy="310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46BED-5E47-8260-96D5-FB4C34865D2B}"/>
              </a:ext>
            </a:extLst>
          </p:cNvPr>
          <p:cNvSpPr txBox="1"/>
          <p:nvPr/>
        </p:nvSpPr>
        <p:spPr>
          <a:xfrm>
            <a:off x="799963" y="6169196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Protvino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E37FC-BE93-367D-F96C-B19CC7784DB6}"/>
              </a:ext>
            </a:extLst>
          </p:cNvPr>
          <p:cNvSpPr txBox="1"/>
          <p:nvPr/>
        </p:nvSpPr>
        <p:spPr>
          <a:xfrm>
            <a:off x="3012134" y="6396253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Bic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DE199-1504-7C18-CE11-C56CBC5E0412}"/>
              </a:ext>
            </a:extLst>
          </p:cNvPr>
          <p:cNvSpPr txBox="1"/>
          <p:nvPr/>
        </p:nvSpPr>
        <p:spPr>
          <a:xfrm>
            <a:off x="3419872" y="5676036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Bic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3C563-1CB9-475B-5E93-3C1D2B10D885}"/>
              </a:ext>
            </a:extLst>
          </p:cNvPr>
          <p:cNvSpPr txBox="1"/>
          <p:nvPr/>
        </p:nvSpPr>
        <p:spPr>
          <a:xfrm>
            <a:off x="2630578" y="5038859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Bic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86EDF-0DD1-A2FC-331D-683C0F0B989D}"/>
              </a:ext>
            </a:extLst>
          </p:cNvPr>
          <p:cNvSpPr txBox="1"/>
          <p:nvPr/>
        </p:nvSpPr>
        <p:spPr>
          <a:xfrm>
            <a:off x="265079" y="5392703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Bic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670CAF-8742-AB1C-4B51-D516F19078CC}"/>
              </a:ext>
            </a:extLst>
          </p:cNvPr>
          <p:cNvSpPr txBox="1"/>
          <p:nvPr/>
        </p:nvSpPr>
        <p:spPr>
          <a:xfrm>
            <a:off x="1602157" y="4692106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Times New Roman" panose="02020603050405020304" pitchFamily="18" charset="0"/>
              </a:rPr>
              <a:t>Bic 3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4D8BC8-7D08-86F8-8190-60A83F7ED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013813"/>
              </p:ext>
            </p:extLst>
          </p:nvPr>
        </p:nvGraphicFramePr>
        <p:xfrm>
          <a:off x="4355976" y="4291378"/>
          <a:ext cx="4608512" cy="259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166">
                  <a:extLst>
                    <a:ext uri="{9D8B030D-6E8A-4147-A177-3AD203B41FA5}">
                      <a16:colId xmlns:a16="http://schemas.microsoft.com/office/drawing/2014/main" val="231531672"/>
                    </a:ext>
                  </a:extLst>
                </a:gridCol>
                <a:gridCol w="3222346">
                  <a:extLst>
                    <a:ext uri="{9D8B030D-6E8A-4147-A177-3AD203B41FA5}">
                      <a16:colId xmlns:a16="http://schemas.microsoft.com/office/drawing/2014/main" val="920675965"/>
                    </a:ext>
                  </a:extLst>
                </a:gridCol>
              </a:tblGrid>
              <a:tr h="432983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0432FF"/>
                          </a:solidFill>
                          <a:latin typeface="Helvetica" pitchFamily="2" charset="0"/>
                        </a:rPr>
                        <a:t>Protvino</a:t>
                      </a:r>
                      <a:r>
                        <a:rPr lang="en-US" b="1" dirty="0">
                          <a:solidFill>
                            <a:srgbClr val="0432FF"/>
                          </a:solidFill>
                          <a:latin typeface="Helvetica" pitchFamily="2" charset="0"/>
                        </a:rPr>
                        <a:t> 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0.04% POPOP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95380"/>
                  </a:ext>
                </a:extLst>
              </a:tr>
              <a:tr h="4329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F0"/>
                          </a:solidFill>
                          <a:latin typeface="Helvetica" pitchFamily="2" charset="0"/>
                        </a:rPr>
                        <a:t>Bicocca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0.04%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benzothiophene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(BTP)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432321"/>
                  </a:ext>
                </a:extLst>
              </a:tr>
              <a:tr h="4329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92D050"/>
                          </a:solidFill>
                          <a:latin typeface="Helvetica" pitchFamily="2" charset="0"/>
                        </a:rPr>
                        <a:t>Bicocca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0.04% coumarin-6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245163"/>
                  </a:ext>
                </a:extLst>
              </a:tr>
              <a:tr h="4329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DC00"/>
                          </a:solidFill>
                          <a:latin typeface="Helvetica" pitchFamily="2" charset="0"/>
                        </a:rPr>
                        <a:t>Bicocca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0.04% BTP + 0.04% coumarin-6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570942"/>
                  </a:ext>
                </a:extLst>
              </a:tr>
              <a:tr h="4329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Bicocca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1%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Helvetica" pitchFamily="2" charset="0"/>
                          <a:cs typeface="Arial" panose="020B0604020202020204" pitchFamily="34" charset="0"/>
                        </a:rPr>
                        <a:t>Yb:CsPbBr3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893018"/>
                  </a:ext>
                </a:extLst>
              </a:tr>
              <a:tr h="4329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9300"/>
                          </a:solidFill>
                          <a:latin typeface="Helvetica" pitchFamily="2" charset="0"/>
                        </a:rPr>
                        <a:t>Bicocca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1%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Helvetica" pitchFamily="2" charset="0"/>
                          <a:cs typeface="Arial" panose="020B0604020202020204" pitchFamily="34" charset="0"/>
                        </a:rPr>
                        <a:t>Yb:CsPbBr3 +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Helvetica" pitchFamily="2" charset="0"/>
                          <a:cs typeface="Arial" panose="020B0604020202020204" pitchFamily="34" charset="0"/>
                        </a:rPr>
                        <a:t>perylene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Helvetica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Helvetica" pitchFamily="2" charset="0"/>
                          <a:cs typeface="Arial" panose="020B0604020202020204" pitchFamily="34" charset="0"/>
                        </a:rPr>
                        <a:t>dyad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48428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4F2A4B0-6AD7-4AD2-2F3F-ECC673864AD0}"/>
              </a:ext>
            </a:extLst>
          </p:cNvPr>
          <p:cNvSpPr txBox="1"/>
          <p:nvPr/>
        </p:nvSpPr>
        <p:spPr>
          <a:xfrm>
            <a:off x="4683090" y="3506641"/>
            <a:ext cx="399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All samples 90:10 PVT/DBV matrix with 1.5% PTP as primary dye </a:t>
            </a:r>
          </a:p>
        </p:txBody>
      </p:sp>
    </p:spTree>
    <p:extLst>
      <p:ext uri="{BB962C8B-B14F-4D97-AF65-F5344CB8AC3E}">
        <p14:creationId xmlns:p14="http://schemas.microsoft.com/office/powerpoint/2010/main" val="2562232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927" y="223216"/>
            <a:ext cx="4019650" cy="6431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Light yield tests with new samples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3B79DE9-6919-49F7-63F4-99E46B5AB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0"/>
          <a:stretch/>
        </p:blipFill>
        <p:spPr>
          <a:xfrm>
            <a:off x="4170223" y="3081152"/>
            <a:ext cx="4938281" cy="3281865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49991BB0-46AD-3BE8-C109-364505080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9"/>
          <a:stretch/>
        </p:blipFill>
        <p:spPr>
          <a:xfrm>
            <a:off x="179512" y="1375283"/>
            <a:ext cx="3672408" cy="24650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A782AA-F47B-5064-7C25-73DBD329B64F}"/>
              </a:ext>
            </a:extLst>
          </p:cNvPr>
          <p:cNvSpPr txBox="1"/>
          <p:nvPr/>
        </p:nvSpPr>
        <p:spPr>
          <a:xfrm>
            <a:off x="35496" y="3867897"/>
            <a:ext cx="377396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Reference sample: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1.5% PTP + 0.04% POPOP in PVT (“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32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rotvin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”)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Bicocca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: CsPbBr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:Yb in PVT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~50%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lLY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of ref. sample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Our first nanocomposites with good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mip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response!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Bicocca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: Coumarin-6 in PVT with PTP + BTP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~160% LY of ref. sample!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7289D9-62CD-659A-C8B6-5C3D963D5FB9}"/>
              </a:ext>
            </a:extLst>
          </p:cNvPr>
          <p:cNvSpPr txBox="1"/>
          <p:nvPr/>
        </p:nvSpPr>
        <p:spPr>
          <a:xfrm>
            <a:off x="189537" y="1468504"/>
            <a:ext cx="22808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Frascati BTF, Nov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DEF2C-5ED7-16A8-F453-C705650226E6}"/>
              </a:ext>
            </a:extLst>
          </p:cNvPr>
          <p:cNvSpPr txBox="1"/>
          <p:nvPr/>
        </p:nvSpPr>
        <p:spPr>
          <a:xfrm rot="16200000">
            <a:off x="3100584" y="3808105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Normalized counts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28F1F-AC67-9828-99C7-E3AFC656F574}"/>
              </a:ext>
            </a:extLst>
          </p:cNvPr>
          <p:cNvSpPr txBox="1"/>
          <p:nvPr/>
        </p:nvSpPr>
        <p:spPr>
          <a:xfrm>
            <a:off x="6672127" y="4509120"/>
            <a:ext cx="214834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Normalized charge spectra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Single 450 MeV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−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events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Frascati BTF, Nov 2023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05C76-F1EA-3A8B-7ED2-38289023C7F4}"/>
              </a:ext>
            </a:extLst>
          </p:cNvPr>
          <p:cNvSpPr txBox="1"/>
          <p:nvPr/>
        </p:nvSpPr>
        <p:spPr>
          <a:xfrm>
            <a:off x="7524328" y="6373775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Charge [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pC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]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B8840D-AEC9-85F4-5587-D46F4306F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6587494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C7D64-BAD0-1F4F-BD86-17021A6DB261}"/>
              </a:ext>
            </a:extLst>
          </p:cNvPr>
          <p:cNvSpPr txBox="1"/>
          <p:nvPr/>
        </p:nvSpPr>
        <p:spPr>
          <a:xfrm>
            <a:off x="4052688" y="1382612"/>
            <a:ext cx="4632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Tests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mip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and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−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 beams: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96AF9D0-1765-9E4D-D40C-EE9349E5E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722731"/>
              </p:ext>
            </p:extLst>
          </p:nvPr>
        </p:nvGraphicFramePr>
        <p:xfrm>
          <a:off x="4283968" y="1772014"/>
          <a:ext cx="4824536" cy="1309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954832147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3493153551"/>
                    </a:ext>
                  </a:extLst>
                </a:gridCol>
              </a:tblGrid>
              <a:tr h="6549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CERN T9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Oct 2023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6, 10 GeV electrons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10, 15 GeV hadrons/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mips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639411"/>
                  </a:ext>
                </a:extLst>
              </a:tr>
              <a:tr h="6549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Frascati BTF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Nov 2023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450 MeV electrons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Similar to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mips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for small samples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279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026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9A23-4063-D844-9BD5-31FCD97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105" y="300302"/>
            <a:ext cx="3428783" cy="56031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NanoCal</a:t>
            </a:r>
            <a:r>
              <a:rPr lang="en-US" dirty="0">
                <a:solidFill>
                  <a:schemeClr val="bg1"/>
                </a:solidFill>
              </a:rPr>
              <a:t>: 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484B0-89F7-FD4E-8005-0D54A807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51304" y="7690795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701FC-0E0A-EF40-948A-377D169B81D3}" type="slidenum">
              <a:rPr lang="en-US" sz="1100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8360F-C7C7-C8C7-50E6-E99B1EC8E1D6}"/>
              </a:ext>
            </a:extLst>
          </p:cNvPr>
          <p:cNvSpPr txBox="1"/>
          <p:nvPr/>
        </p:nvSpPr>
        <p:spPr>
          <a:xfrm>
            <a:off x="323528" y="1164023"/>
            <a:ext cx="83277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By summer, we should have complete results from spectroscopy, cosmic rays, sources, and Frascati BTF electrons for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all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samples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Better setup for measurements with cosmic rays and beams: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New laboratories in Frascati and Napoli, new sample holders with better optical coupling, easier sample handling, electronics with reduced noise, new DAQ system for digitizers, addition of Medipix-2 pixel detector to BTF setup for multiplicity counting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The survey will allow us to identify the best candidate(s) for a small prototype to be tested 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mips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and electrons in CERN PS T9 in September 2024: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Isolation of contributions from nanocrystals and dyes and a better understanding of how NC scintillators work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Survey now in progress with cosmic rays, sources,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mip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and electron beams, with improved measurement setup, to obtain: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Identification of most promising candidates for prototyping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Better understanding of how NC scintillators work</a:t>
            </a:r>
          </a:p>
          <a:p>
            <a:pPr marL="182880"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C5059-A1C8-42F2-90E1-7B20E7C5D292}"/>
              </a:ext>
            </a:extLst>
          </p:cNvPr>
          <p:cNvSpPr txBox="1"/>
          <p:nvPr/>
        </p:nvSpPr>
        <p:spPr>
          <a:xfrm>
            <a:off x="-3314864" y="7805095"/>
            <a:ext cx="814221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Original polyacrylate/CsPbBr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formula originally very promising in radioluminescence and photoluminescence studies, but light output is very small for single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mips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Project focus shifted from prototyping to sample characterization to explore ideas for better NC scintillators for HEP: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NCs with WLS shifting dyes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Thermally polymerized NCs with aromatic matrix materials</a:t>
            </a:r>
          </a:p>
          <a:p>
            <a:pPr marL="457200" marR="0" lvl="0" indent="-27432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NC scintillators with higher concentrations of nanocrystals</a:t>
            </a:r>
          </a:p>
        </p:txBody>
      </p:sp>
    </p:spTree>
    <p:extLst>
      <p:ext uri="{BB962C8B-B14F-4D97-AF65-F5344CB8AC3E}">
        <p14:creationId xmlns:p14="http://schemas.microsoft.com/office/powerpoint/2010/main" val="928199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n-GB" sz="2400" dirty="0"/>
              <a:t>Thin Silicon Sensors for Extreme Fluences</a:t>
            </a:r>
          </a:p>
          <a:p>
            <a:pPr marL="0" indent="0" fontAlgn="ctr">
              <a:buNone/>
            </a:pPr>
            <a:r>
              <a:rPr lang="en-GB" sz="1600" dirty="0"/>
              <a:t>Make Si sensors radiation tolerant by using a thin bulk, internal amplification and using a gain implant that would </a:t>
            </a:r>
            <a:r>
              <a:rPr lang="en-US" sz="1600" dirty="0"/>
              <a:t>withstand a factor of 50 higher fluences than what is presently available</a:t>
            </a:r>
            <a:r>
              <a:rPr lang="en-GB" sz="1600" dirty="0"/>
              <a:t>.  </a:t>
            </a:r>
            <a:endParaRPr lang="sl-SI" sz="1600" dirty="0"/>
          </a:p>
          <a:p>
            <a:pPr fontAlgn="ctr"/>
            <a:r>
              <a:rPr lang="en-GB" sz="2400" dirty="0"/>
              <a:t>The Silicon Electron Multiplier, a new approach to charge multiplication in solid state detectors</a:t>
            </a:r>
          </a:p>
          <a:p>
            <a:pPr marL="0" indent="0" fontAlgn="ctr">
              <a:buNone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 sensors radiation tolerant by a novel biasing method – electrodes embedded in silicon.</a:t>
            </a:r>
            <a:endParaRPr lang="en-US" sz="2400" dirty="0"/>
          </a:p>
          <a:p>
            <a:pPr fontAlgn="ctr"/>
            <a:r>
              <a:rPr lang="en-GB" sz="2400" dirty="0"/>
              <a:t>Development of fine-sampling calorimeters with nanocomposite scintillating materials</a:t>
            </a:r>
          </a:p>
          <a:p>
            <a:pPr marL="0" indent="0" fontAlgn="ctr">
              <a:buNone/>
            </a:pPr>
            <a:r>
              <a:rPr lang="en-US" sz="1600" dirty="0"/>
              <a:t>Develop a new generation of fine-sampling calorimeters that use innovative scintillating materials based on perovskite nanocrystals dispersed in a plastic matrix to form fast (~100ps) and radiation resistant (~1 </a:t>
            </a:r>
            <a:r>
              <a:rPr lang="en-US" sz="1600" dirty="0" err="1"/>
              <a:t>MGy</a:t>
            </a:r>
            <a:r>
              <a:rPr lang="en-US" sz="1600" dirty="0"/>
              <a:t>) scintillators. </a:t>
            </a:r>
            <a:endParaRPr lang="en-US" sz="2400" dirty="0"/>
          </a:p>
          <a:p>
            <a:pPr fontAlgn="ctr"/>
            <a:r>
              <a:rPr lang="sl-SI" sz="2400" b="1" dirty="0">
                <a:solidFill>
                  <a:srgbClr val="FF0000"/>
                </a:solidFill>
              </a:rPr>
              <a:t>W</a:t>
            </a:r>
            <a:r>
              <a:rPr lang="en-GB" sz="2400" b="1" dirty="0">
                <a:solidFill>
                  <a:srgbClr val="FF0000"/>
                </a:solidFill>
              </a:rPr>
              <a:t>ireless Data Transfer for High-Energy Physics Applications</a:t>
            </a:r>
          </a:p>
          <a:p>
            <a:pPr marL="0" indent="0" fontAlgn="ctr">
              <a:buNone/>
            </a:pPr>
            <a:r>
              <a:rPr lang="en-US" sz="1600" b="1" dirty="0">
                <a:solidFill>
                  <a:srgbClr val="FF0000"/>
                </a:solidFill>
              </a:rPr>
              <a:t>Develop mm-wave-based wireless communication as an alternative to optical and wired links in a HEP-like environment to reduce the material and optimize the read-out.</a:t>
            </a:r>
            <a:endParaRPr lang="sl-SI" sz="1600" b="1" dirty="0">
              <a:solidFill>
                <a:srgbClr val="FF0000"/>
              </a:solidFill>
            </a:endParaRPr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marL="0" indent="0" fontAlgn="ctr">
              <a:buNone/>
            </a:pPr>
            <a:r>
              <a:rPr lang="sl-SI" sz="2400" dirty="0">
                <a:sym typeface="Wingdings" panose="05000000000000000000" pitchFamily="2" charset="2"/>
              </a:rPr>
              <a:t>					</a:t>
            </a:r>
            <a:endParaRPr lang="en-US" sz="2400" dirty="0"/>
          </a:p>
          <a:p>
            <a:pPr fontAlgn="ctr"/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521D4-B6A2-402E-A085-C880F30EB62E}" type="datetime3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March 2024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456CD-832E-41F2-9893-C7650CCC53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85645" y="1"/>
            <a:ext cx="3153406" cy="1171976"/>
          </a:xfrm>
        </p:spPr>
        <p:txBody>
          <a:bodyPr/>
          <a:lstStyle/>
          <a:p>
            <a:r>
              <a:rPr lang="en-US" dirty="0"/>
              <a:t>P</a:t>
            </a:r>
            <a:r>
              <a:rPr lang="sl-SI" dirty="0" err="1"/>
              <a:t>roject</a:t>
            </a:r>
            <a:r>
              <a:rPr lang="en-US" dirty="0"/>
              <a:t>: WADAPT</a:t>
            </a:r>
          </a:p>
        </p:txBody>
      </p:sp>
    </p:spTree>
    <p:extLst>
      <p:ext uri="{BB962C8B-B14F-4D97-AF65-F5344CB8AC3E}">
        <p14:creationId xmlns:p14="http://schemas.microsoft.com/office/powerpoint/2010/main" val="1480204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9375" y="109219"/>
            <a:ext cx="4417987" cy="8653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r">
              <a:lnSpc>
                <a:spcPct val="100699"/>
              </a:lnSpc>
              <a:spcBef>
                <a:spcPts val="70"/>
              </a:spcBef>
            </a:pPr>
            <a:r>
              <a:rPr sz="2800" spc="-10" dirty="0">
                <a:latin typeface="Calibri"/>
                <a:cs typeface="Calibri"/>
              </a:rPr>
              <a:t>Wireless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Data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Transfer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for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HEP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Applications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0061" y="3080924"/>
            <a:ext cx="3854450" cy="2932430"/>
            <a:chOff x="770061" y="3080924"/>
            <a:chExt cx="3854450" cy="2932430"/>
          </a:xfrm>
        </p:grpSpPr>
        <p:sp>
          <p:nvSpPr>
            <p:cNvPr id="4" name="object 4"/>
            <p:cNvSpPr/>
            <p:nvPr/>
          </p:nvSpPr>
          <p:spPr>
            <a:xfrm>
              <a:off x="2053132" y="5743803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1302766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28" y="4686"/>
                  </a:lnTo>
                  <a:lnTo>
                    <a:pt x="228" y="5854"/>
                  </a:lnTo>
                  <a:lnTo>
                    <a:pt x="1302766" y="5854"/>
                  </a:lnTo>
                  <a:lnTo>
                    <a:pt x="1302766" y="4686"/>
                  </a:lnTo>
                  <a:lnTo>
                    <a:pt x="1302766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053132" y="5743364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0" y="5140"/>
                  </a:moveTo>
                  <a:lnTo>
                    <a:pt x="0" y="344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302342" y="0"/>
                  </a:lnTo>
                  <a:lnTo>
                    <a:pt x="1302773" y="0"/>
                  </a:lnTo>
                  <a:lnTo>
                    <a:pt x="1302773" y="344"/>
                  </a:lnTo>
                  <a:lnTo>
                    <a:pt x="1302773" y="5140"/>
                  </a:lnTo>
                  <a:lnTo>
                    <a:pt x="1302773" y="5480"/>
                  </a:lnTo>
                  <a:lnTo>
                    <a:pt x="1302773" y="5825"/>
                  </a:lnTo>
                  <a:lnTo>
                    <a:pt x="1302342" y="5825"/>
                  </a:lnTo>
                  <a:lnTo>
                    <a:pt x="807" y="5825"/>
                  </a:lnTo>
                  <a:lnTo>
                    <a:pt x="376" y="5825"/>
                  </a:lnTo>
                  <a:lnTo>
                    <a:pt x="0" y="5480"/>
                  </a:lnTo>
                  <a:lnTo>
                    <a:pt x="0" y="5140"/>
                  </a:lnTo>
                  <a:close/>
                </a:path>
                <a:path w="1303020" h="6350">
                  <a:moveTo>
                    <a:pt x="0" y="5140"/>
                  </a:moveTo>
                  <a:lnTo>
                    <a:pt x="0" y="51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067115" y="5737948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2971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0" y="5854"/>
                  </a:lnTo>
                  <a:lnTo>
                    <a:pt x="102768" y="5854"/>
                  </a:lnTo>
                  <a:lnTo>
                    <a:pt x="102768" y="4686"/>
                  </a:lnTo>
                  <a:lnTo>
                    <a:pt x="102971" y="4686"/>
                  </a:lnTo>
                  <a:lnTo>
                    <a:pt x="10297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67121" y="573743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2977" y="340"/>
                  </a:lnTo>
                  <a:lnTo>
                    <a:pt x="102977" y="5250"/>
                  </a:lnTo>
                  <a:lnTo>
                    <a:pt x="102977" y="5591"/>
                  </a:lnTo>
                  <a:lnTo>
                    <a:pt x="102601" y="5931"/>
                  </a:lnTo>
                  <a:lnTo>
                    <a:pt x="538" y="5931"/>
                  </a:lnTo>
                  <a:lnTo>
                    <a:pt x="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3505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196401" y="5737948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03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41" y="4686"/>
                  </a:lnTo>
                  <a:lnTo>
                    <a:pt x="241" y="5854"/>
                  </a:lnTo>
                  <a:lnTo>
                    <a:pt x="103174" y="5854"/>
                  </a:lnTo>
                  <a:lnTo>
                    <a:pt x="103174" y="4686"/>
                  </a:lnTo>
                  <a:lnTo>
                    <a:pt x="103403" y="4686"/>
                  </a:lnTo>
                  <a:lnTo>
                    <a:pt x="10340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196408" y="573743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103408" y="0"/>
                  </a:lnTo>
                  <a:lnTo>
                    <a:pt x="103408" y="340"/>
                  </a:lnTo>
                  <a:lnTo>
                    <a:pt x="103408" y="5250"/>
                  </a:lnTo>
                  <a:lnTo>
                    <a:pt x="103408" y="5591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3505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327300" y="5737948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16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41" y="4686"/>
                  </a:lnTo>
                  <a:lnTo>
                    <a:pt x="241" y="5854"/>
                  </a:lnTo>
                  <a:lnTo>
                    <a:pt x="103174" y="5854"/>
                  </a:lnTo>
                  <a:lnTo>
                    <a:pt x="103174" y="4686"/>
                  </a:lnTo>
                  <a:lnTo>
                    <a:pt x="103416" y="4686"/>
                  </a:lnTo>
                  <a:lnTo>
                    <a:pt x="10341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327310" y="573743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103408" y="0"/>
                  </a:lnTo>
                  <a:lnTo>
                    <a:pt x="103408" y="340"/>
                  </a:lnTo>
                  <a:lnTo>
                    <a:pt x="103408" y="5250"/>
                  </a:lnTo>
                  <a:lnTo>
                    <a:pt x="103408" y="5591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3505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456484" y="5737948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4965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03" y="4686"/>
                  </a:lnTo>
                  <a:lnTo>
                    <a:pt x="203" y="5854"/>
                  </a:lnTo>
                  <a:lnTo>
                    <a:pt x="104736" y="5854"/>
                  </a:lnTo>
                  <a:lnTo>
                    <a:pt x="104736" y="4686"/>
                  </a:lnTo>
                  <a:lnTo>
                    <a:pt x="104965" y="4686"/>
                  </a:lnTo>
                  <a:lnTo>
                    <a:pt x="104965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456490" y="5737432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104968" y="0"/>
                  </a:lnTo>
                  <a:lnTo>
                    <a:pt x="104968" y="340"/>
                  </a:lnTo>
                  <a:lnTo>
                    <a:pt x="104968" y="5250"/>
                  </a:lnTo>
                  <a:lnTo>
                    <a:pt x="104968" y="5591"/>
                  </a:lnTo>
                  <a:lnTo>
                    <a:pt x="104538" y="5931"/>
                  </a:lnTo>
                  <a:lnTo>
                    <a:pt x="104161" y="5931"/>
                  </a:lnTo>
                  <a:lnTo>
                    <a:pt x="807" y="5931"/>
                  </a:lnTo>
                  <a:lnTo>
                    <a:pt x="376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5410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586151" y="5737948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584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28" y="4686"/>
                  </a:lnTo>
                  <a:lnTo>
                    <a:pt x="228" y="5854"/>
                  </a:lnTo>
                  <a:lnTo>
                    <a:pt x="104355" y="5854"/>
                  </a:lnTo>
                  <a:lnTo>
                    <a:pt x="104355" y="4686"/>
                  </a:lnTo>
                  <a:lnTo>
                    <a:pt x="104584" y="4686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586154" y="5737432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430" y="0"/>
                  </a:lnTo>
                  <a:lnTo>
                    <a:pt x="104161" y="0"/>
                  </a:lnTo>
                  <a:lnTo>
                    <a:pt x="104592" y="0"/>
                  </a:lnTo>
                  <a:lnTo>
                    <a:pt x="104592" y="340"/>
                  </a:lnTo>
                  <a:lnTo>
                    <a:pt x="104592" y="5250"/>
                  </a:lnTo>
                  <a:lnTo>
                    <a:pt x="104592" y="5591"/>
                  </a:lnTo>
                  <a:lnTo>
                    <a:pt x="104161" y="5931"/>
                  </a:lnTo>
                  <a:lnTo>
                    <a:pt x="43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4775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718498" y="5737948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762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0" y="5854"/>
                  </a:lnTo>
                  <a:lnTo>
                    <a:pt x="104457" y="5854"/>
                  </a:lnTo>
                  <a:lnTo>
                    <a:pt x="104457" y="4686"/>
                  </a:lnTo>
                  <a:lnTo>
                    <a:pt x="104762" y="4686"/>
                  </a:lnTo>
                  <a:lnTo>
                    <a:pt x="104762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718507" y="5737432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430" y="0"/>
                  </a:lnTo>
                  <a:lnTo>
                    <a:pt x="103784" y="0"/>
                  </a:lnTo>
                  <a:lnTo>
                    <a:pt x="104215" y="0"/>
                  </a:lnTo>
                  <a:lnTo>
                    <a:pt x="104753" y="0"/>
                  </a:lnTo>
                  <a:lnTo>
                    <a:pt x="104753" y="340"/>
                  </a:lnTo>
                  <a:lnTo>
                    <a:pt x="104753" y="5250"/>
                  </a:lnTo>
                  <a:lnTo>
                    <a:pt x="104753" y="5591"/>
                  </a:lnTo>
                  <a:lnTo>
                    <a:pt x="104215" y="5931"/>
                  </a:lnTo>
                  <a:lnTo>
                    <a:pt x="103784" y="5931"/>
                  </a:lnTo>
                  <a:lnTo>
                    <a:pt x="430" y="5931"/>
                  </a:lnTo>
                  <a:lnTo>
                    <a:pt x="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4775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847784" y="5737948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16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41" y="4686"/>
                  </a:lnTo>
                  <a:lnTo>
                    <a:pt x="241" y="5854"/>
                  </a:lnTo>
                  <a:lnTo>
                    <a:pt x="103174" y="5854"/>
                  </a:lnTo>
                  <a:lnTo>
                    <a:pt x="103174" y="4686"/>
                  </a:lnTo>
                  <a:lnTo>
                    <a:pt x="103416" y="4686"/>
                  </a:lnTo>
                  <a:lnTo>
                    <a:pt x="10341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847795" y="573743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103408" y="0"/>
                  </a:lnTo>
                  <a:lnTo>
                    <a:pt x="103408" y="340"/>
                  </a:lnTo>
                  <a:lnTo>
                    <a:pt x="103408" y="5250"/>
                  </a:lnTo>
                  <a:lnTo>
                    <a:pt x="103408" y="5591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3505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976968" y="5737948"/>
              <a:ext cx="104139" cy="6350"/>
            </a:xfrm>
            <a:custGeom>
              <a:avLst/>
              <a:gdLst/>
              <a:ahLst/>
              <a:cxnLst/>
              <a:rect l="l" t="t" r="r" b="b"/>
              <a:pathLst>
                <a:path w="104139" h="6350">
                  <a:moveTo>
                    <a:pt x="103517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92" y="4686"/>
                  </a:lnTo>
                  <a:lnTo>
                    <a:pt x="292" y="5854"/>
                  </a:lnTo>
                  <a:lnTo>
                    <a:pt x="103225" y="5854"/>
                  </a:lnTo>
                  <a:lnTo>
                    <a:pt x="103225" y="4686"/>
                  </a:lnTo>
                  <a:lnTo>
                    <a:pt x="103517" y="4686"/>
                  </a:lnTo>
                  <a:lnTo>
                    <a:pt x="10351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976975" y="5737432"/>
              <a:ext cx="104139" cy="6350"/>
            </a:xfrm>
            <a:custGeom>
              <a:avLst/>
              <a:gdLst/>
              <a:ahLst/>
              <a:cxnLst/>
              <a:rect l="l" t="t" r="r" b="b"/>
              <a:pathLst>
                <a:path w="104139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103515" y="0"/>
                  </a:lnTo>
                  <a:lnTo>
                    <a:pt x="103515" y="340"/>
                  </a:lnTo>
                  <a:lnTo>
                    <a:pt x="103515" y="5250"/>
                  </a:lnTo>
                  <a:lnTo>
                    <a:pt x="103515" y="5591"/>
                  </a:lnTo>
                  <a:lnTo>
                    <a:pt x="102977" y="5931"/>
                  </a:lnTo>
                  <a:lnTo>
                    <a:pt x="102547" y="5931"/>
                  </a:lnTo>
                  <a:lnTo>
                    <a:pt x="914" y="5931"/>
                  </a:lnTo>
                  <a:lnTo>
                    <a:pt x="538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4139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109430" y="5737948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5029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241" y="4686"/>
                  </a:lnTo>
                  <a:lnTo>
                    <a:pt x="241" y="5854"/>
                  </a:lnTo>
                  <a:lnTo>
                    <a:pt x="104787" y="5854"/>
                  </a:lnTo>
                  <a:lnTo>
                    <a:pt x="104787" y="4686"/>
                  </a:lnTo>
                  <a:lnTo>
                    <a:pt x="105029" y="4686"/>
                  </a:lnTo>
                  <a:lnTo>
                    <a:pt x="10502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109436" y="5737432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105022" y="0"/>
                  </a:lnTo>
                  <a:lnTo>
                    <a:pt x="105022" y="340"/>
                  </a:lnTo>
                  <a:lnTo>
                    <a:pt x="105022" y="5250"/>
                  </a:lnTo>
                  <a:lnTo>
                    <a:pt x="105022" y="5591"/>
                  </a:lnTo>
                  <a:lnTo>
                    <a:pt x="104592" y="5931"/>
                  </a:lnTo>
                  <a:lnTo>
                    <a:pt x="104215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5410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239147" y="5737948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4" h="6350">
                  <a:moveTo>
                    <a:pt x="102984" y="0"/>
                  </a:moveTo>
                  <a:lnTo>
                    <a:pt x="0" y="0"/>
                  </a:lnTo>
                  <a:lnTo>
                    <a:pt x="0" y="4686"/>
                  </a:lnTo>
                  <a:lnTo>
                    <a:pt x="0" y="5854"/>
                  </a:lnTo>
                  <a:lnTo>
                    <a:pt x="102743" y="5854"/>
                  </a:lnTo>
                  <a:lnTo>
                    <a:pt x="102743" y="4686"/>
                  </a:lnTo>
                  <a:lnTo>
                    <a:pt x="102984" y="4686"/>
                  </a:lnTo>
                  <a:lnTo>
                    <a:pt x="1029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239154" y="573743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4" h="6350">
                  <a:moveTo>
                    <a:pt x="0" y="5250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102547" y="0"/>
                  </a:lnTo>
                  <a:lnTo>
                    <a:pt x="102977" y="0"/>
                  </a:lnTo>
                  <a:lnTo>
                    <a:pt x="102977" y="340"/>
                  </a:lnTo>
                  <a:lnTo>
                    <a:pt x="102977" y="5250"/>
                  </a:lnTo>
                  <a:lnTo>
                    <a:pt x="102977" y="5591"/>
                  </a:lnTo>
                  <a:lnTo>
                    <a:pt x="102547" y="5931"/>
                  </a:lnTo>
                  <a:lnTo>
                    <a:pt x="376" y="5931"/>
                  </a:lnTo>
                  <a:lnTo>
                    <a:pt x="0" y="5931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3504" h="63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053132" y="5816532"/>
              <a:ext cx="1303020" cy="5715"/>
            </a:xfrm>
            <a:custGeom>
              <a:avLst/>
              <a:gdLst/>
              <a:ahLst/>
              <a:cxnLst/>
              <a:rect l="l" t="t" r="r" b="b"/>
              <a:pathLst>
                <a:path w="1303020" h="5714">
                  <a:moveTo>
                    <a:pt x="1302772" y="0"/>
                  </a:moveTo>
                  <a:lnTo>
                    <a:pt x="0" y="0"/>
                  </a:lnTo>
                  <a:lnTo>
                    <a:pt x="0" y="5480"/>
                  </a:lnTo>
                  <a:lnTo>
                    <a:pt x="1302772" y="5480"/>
                  </a:lnTo>
                  <a:lnTo>
                    <a:pt x="1302772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053132" y="5816532"/>
              <a:ext cx="1303020" cy="5715"/>
            </a:xfrm>
            <a:custGeom>
              <a:avLst/>
              <a:gdLst/>
              <a:ahLst/>
              <a:cxnLst/>
              <a:rect l="l" t="t" r="r" b="b"/>
              <a:pathLst>
                <a:path w="1303020" h="5714">
                  <a:moveTo>
                    <a:pt x="0" y="5135"/>
                  </a:moveTo>
                  <a:lnTo>
                    <a:pt x="0" y="340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302342" y="0"/>
                  </a:lnTo>
                  <a:lnTo>
                    <a:pt x="1302773" y="0"/>
                  </a:lnTo>
                  <a:lnTo>
                    <a:pt x="1302773" y="340"/>
                  </a:lnTo>
                  <a:lnTo>
                    <a:pt x="1302773" y="5135"/>
                  </a:lnTo>
                  <a:lnTo>
                    <a:pt x="1302773" y="5480"/>
                  </a:lnTo>
                  <a:lnTo>
                    <a:pt x="1302342" y="5480"/>
                  </a:lnTo>
                  <a:lnTo>
                    <a:pt x="807" y="5480"/>
                  </a:lnTo>
                  <a:lnTo>
                    <a:pt x="376" y="5480"/>
                  </a:lnTo>
                  <a:lnTo>
                    <a:pt x="0" y="5480"/>
                  </a:lnTo>
                  <a:lnTo>
                    <a:pt x="0" y="5135"/>
                  </a:lnTo>
                  <a:close/>
                </a:path>
                <a:path w="1303020" h="5714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067121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102601" y="0"/>
                  </a:moveTo>
                  <a:lnTo>
                    <a:pt x="538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538" y="7646"/>
                  </a:lnTo>
                  <a:lnTo>
                    <a:pt x="102601" y="7646"/>
                  </a:lnTo>
                  <a:lnTo>
                    <a:pt x="102977" y="7301"/>
                  </a:lnTo>
                  <a:lnTo>
                    <a:pt x="102977" y="340"/>
                  </a:lnTo>
                  <a:lnTo>
                    <a:pt x="10260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067121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538" y="0"/>
                  </a:lnTo>
                  <a:lnTo>
                    <a:pt x="968" y="0"/>
                  </a:lnTo>
                  <a:lnTo>
                    <a:pt x="102170" y="0"/>
                  </a:lnTo>
                  <a:lnTo>
                    <a:pt x="102601" y="0"/>
                  </a:lnTo>
                  <a:lnTo>
                    <a:pt x="102977" y="340"/>
                  </a:lnTo>
                  <a:lnTo>
                    <a:pt x="102977" y="680"/>
                  </a:lnTo>
                  <a:lnTo>
                    <a:pt x="102977" y="6961"/>
                  </a:lnTo>
                  <a:lnTo>
                    <a:pt x="102977" y="7301"/>
                  </a:lnTo>
                  <a:lnTo>
                    <a:pt x="102601" y="7646"/>
                  </a:lnTo>
                  <a:lnTo>
                    <a:pt x="102170" y="7646"/>
                  </a:lnTo>
                  <a:lnTo>
                    <a:pt x="968" y="7646"/>
                  </a:lnTo>
                  <a:lnTo>
                    <a:pt x="538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350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196408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102977" y="0"/>
                  </a:moveTo>
                  <a:lnTo>
                    <a:pt x="430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430" y="7646"/>
                  </a:lnTo>
                  <a:lnTo>
                    <a:pt x="102977" y="7646"/>
                  </a:lnTo>
                  <a:lnTo>
                    <a:pt x="103408" y="7301"/>
                  </a:lnTo>
                  <a:lnTo>
                    <a:pt x="103408" y="340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196408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40"/>
                  </a:lnTo>
                  <a:lnTo>
                    <a:pt x="103408" y="680"/>
                  </a:lnTo>
                  <a:lnTo>
                    <a:pt x="103408" y="6961"/>
                  </a:lnTo>
                  <a:lnTo>
                    <a:pt x="103408" y="7301"/>
                  </a:lnTo>
                  <a:lnTo>
                    <a:pt x="102977" y="7646"/>
                  </a:lnTo>
                  <a:lnTo>
                    <a:pt x="102601" y="7646"/>
                  </a:lnTo>
                  <a:lnTo>
                    <a:pt x="807" y="7646"/>
                  </a:lnTo>
                  <a:lnTo>
                    <a:pt x="430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350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325696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102977" y="0"/>
                  </a:moveTo>
                  <a:lnTo>
                    <a:pt x="430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430" y="7646"/>
                  </a:lnTo>
                  <a:lnTo>
                    <a:pt x="102977" y="7646"/>
                  </a:lnTo>
                  <a:lnTo>
                    <a:pt x="103408" y="7301"/>
                  </a:lnTo>
                  <a:lnTo>
                    <a:pt x="103408" y="340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325696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40"/>
                  </a:lnTo>
                  <a:lnTo>
                    <a:pt x="103408" y="680"/>
                  </a:lnTo>
                  <a:lnTo>
                    <a:pt x="103408" y="6961"/>
                  </a:lnTo>
                  <a:lnTo>
                    <a:pt x="103408" y="7301"/>
                  </a:lnTo>
                  <a:lnTo>
                    <a:pt x="102977" y="7646"/>
                  </a:lnTo>
                  <a:lnTo>
                    <a:pt x="102601" y="7646"/>
                  </a:lnTo>
                  <a:lnTo>
                    <a:pt x="807" y="7646"/>
                  </a:lnTo>
                  <a:lnTo>
                    <a:pt x="430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350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456489" y="5822013"/>
              <a:ext cx="105410" cy="8255"/>
            </a:xfrm>
            <a:custGeom>
              <a:avLst/>
              <a:gdLst/>
              <a:ahLst/>
              <a:cxnLst/>
              <a:rect l="l" t="t" r="r" b="b"/>
              <a:pathLst>
                <a:path w="105410" h="8254">
                  <a:moveTo>
                    <a:pt x="104538" y="0"/>
                  </a:moveTo>
                  <a:lnTo>
                    <a:pt x="376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376" y="7646"/>
                  </a:lnTo>
                  <a:lnTo>
                    <a:pt x="104538" y="7646"/>
                  </a:lnTo>
                  <a:lnTo>
                    <a:pt x="104968" y="7301"/>
                  </a:lnTo>
                  <a:lnTo>
                    <a:pt x="104968" y="340"/>
                  </a:lnTo>
                  <a:lnTo>
                    <a:pt x="10453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456490" y="5822013"/>
              <a:ext cx="105410" cy="8255"/>
            </a:xfrm>
            <a:custGeom>
              <a:avLst/>
              <a:gdLst/>
              <a:ahLst/>
              <a:cxnLst/>
              <a:rect l="l" t="t" r="r" b="b"/>
              <a:pathLst>
                <a:path w="105410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376" y="0"/>
                  </a:lnTo>
                  <a:lnTo>
                    <a:pt x="1183" y="0"/>
                  </a:lnTo>
                  <a:lnTo>
                    <a:pt x="104161" y="0"/>
                  </a:lnTo>
                  <a:lnTo>
                    <a:pt x="104538" y="0"/>
                  </a:lnTo>
                  <a:lnTo>
                    <a:pt x="104968" y="340"/>
                  </a:lnTo>
                  <a:lnTo>
                    <a:pt x="104968" y="680"/>
                  </a:lnTo>
                  <a:lnTo>
                    <a:pt x="104968" y="6961"/>
                  </a:lnTo>
                  <a:lnTo>
                    <a:pt x="104968" y="7301"/>
                  </a:lnTo>
                  <a:lnTo>
                    <a:pt x="104538" y="7646"/>
                  </a:lnTo>
                  <a:lnTo>
                    <a:pt x="104161" y="7646"/>
                  </a:lnTo>
                  <a:lnTo>
                    <a:pt x="1183" y="7646"/>
                  </a:lnTo>
                  <a:lnTo>
                    <a:pt x="376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5410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2586153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104161" y="0"/>
                  </a:moveTo>
                  <a:lnTo>
                    <a:pt x="430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430" y="7646"/>
                  </a:lnTo>
                  <a:lnTo>
                    <a:pt x="104161" y="7646"/>
                  </a:lnTo>
                  <a:lnTo>
                    <a:pt x="104591" y="7301"/>
                  </a:lnTo>
                  <a:lnTo>
                    <a:pt x="104591" y="340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586154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40"/>
                  </a:lnTo>
                  <a:lnTo>
                    <a:pt x="104592" y="680"/>
                  </a:lnTo>
                  <a:lnTo>
                    <a:pt x="104592" y="6961"/>
                  </a:lnTo>
                  <a:lnTo>
                    <a:pt x="104592" y="7301"/>
                  </a:lnTo>
                  <a:lnTo>
                    <a:pt x="104161" y="7646"/>
                  </a:lnTo>
                  <a:lnTo>
                    <a:pt x="103784" y="7646"/>
                  </a:lnTo>
                  <a:lnTo>
                    <a:pt x="807" y="7646"/>
                  </a:lnTo>
                  <a:lnTo>
                    <a:pt x="430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477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2716947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104161" y="0"/>
                  </a:moveTo>
                  <a:lnTo>
                    <a:pt x="376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376" y="7646"/>
                  </a:lnTo>
                  <a:lnTo>
                    <a:pt x="104161" y="7646"/>
                  </a:lnTo>
                  <a:lnTo>
                    <a:pt x="104538" y="7301"/>
                  </a:lnTo>
                  <a:lnTo>
                    <a:pt x="104538" y="340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716947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376" y="0"/>
                  </a:lnTo>
                  <a:lnTo>
                    <a:pt x="753" y="0"/>
                  </a:lnTo>
                  <a:lnTo>
                    <a:pt x="103731" y="0"/>
                  </a:lnTo>
                  <a:lnTo>
                    <a:pt x="104161" y="0"/>
                  </a:lnTo>
                  <a:lnTo>
                    <a:pt x="104538" y="340"/>
                  </a:lnTo>
                  <a:lnTo>
                    <a:pt x="104538" y="680"/>
                  </a:lnTo>
                  <a:lnTo>
                    <a:pt x="104538" y="6961"/>
                  </a:lnTo>
                  <a:lnTo>
                    <a:pt x="104538" y="7301"/>
                  </a:lnTo>
                  <a:lnTo>
                    <a:pt x="104161" y="7646"/>
                  </a:lnTo>
                  <a:lnTo>
                    <a:pt x="103731" y="7646"/>
                  </a:lnTo>
                  <a:lnTo>
                    <a:pt x="753" y="7646"/>
                  </a:lnTo>
                  <a:lnTo>
                    <a:pt x="376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477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847795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102977" y="0"/>
                  </a:moveTo>
                  <a:lnTo>
                    <a:pt x="430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430" y="7646"/>
                  </a:lnTo>
                  <a:lnTo>
                    <a:pt x="102977" y="7646"/>
                  </a:lnTo>
                  <a:lnTo>
                    <a:pt x="103408" y="7301"/>
                  </a:lnTo>
                  <a:lnTo>
                    <a:pt x="103408" y="340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847795" y="5822013"/>
              <a:ext cx="103505" cy="8255"/>
            </a:xfrm>
            <a:custGeom>
              <a:avLst/>
              <a:gdLst/>
              <a:ahLst/>
              <a:cxnLst/>
              <a:rect l="l" t="t" r="r" b="b"/>
              <a:pathLst>
                <a:path w="10350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40"/>
                  </a:lnTo>
                  <a:lnTo>
                    <a:pt x="103408" y="680"/>
                  </a:lnTo>
                  <a:lnTo>
                    <a:pt x="103408" y="6961"/>
                  </a:lnTo>
                  <a:lnTo>
                    <a:pt x="103408" y="7301"/>
                  </a:lnTo>
                  <a:lnTo>
                    <a:pt x="102977" y="7646"/>
                  </a:lnTo>
                  <a:lnTo>
                    <a:pt x="102601" y="7646"/>
                  </a:lnTo>
                  <a:lnTo>
                    <a:pt x="807" y="7646"/>
                  </a:lnTo>
                  <a:lnTo>
                    <a:pt x="430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350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2976974" y="5822013"/>
              <a:ext cx="104139" cy="8255"/>
            </a:xfrm>
            <a:custGeom>
              <a:avLst/>
              <a:gdLst/>
              <a:ahLst/>
              <a:cxnLst/>
              <a:rect l="l" t="t" r="r" b="b"/>
              <a:pathLst>
                <a:path w="104139" h="8254">
                  <a:moveTo>
                    <a:pt x="102977" y="0"/>
                  </a:moveTo>
                  <a:lnTo>
                    <a:pt x="538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538" y="7646"/>
                  </a:lnTo>
                  <a:lnTo>
                    <a:pt x="102977" y="7646"/>
                  </a:lnTo>
                  <a:lnTo>
                    <a:pt x="103515" y="7301"/>
                  </a:lnTo>
                  <a:lnTo>
                    <a:pt x="103515" y="340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2976975" y="5822013"/>
              <a:ext cx="104139" cy="8255"/>
            </a:xfrm>
            <a:custGeom>
              <a:avLst/>
              <a:gdLst/>
              <a:ahLst/>
              <a:cxnLst/>
              <a:rect l="l" t="t" r="r" b="b"/>
              <a:pathLst>
                <a:path w="104139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538" y="0"/>
                  </a:lnTo>
                  <a:lnTo>
                    <a:pt x="914" y="0"/>
                  </a:lnTo>
                  <a:lnTo>
                    <a:pt x="102547" y="0"/>
                  </a:lnTo>
                  <a:lnTo>
                    <a:pt x="102977" y="0"/>
                  </a:lnTo>
                  <a:lnTo>
                    <a:pt x="103515" y="340"/>
                  </a:lnTo>
                  <a:lnTo>
                    <a:pt x="103515" y="680"/>
                  </a:lnTo>
                  <a:lnTo>
                    <a:pt x="103515" y="6961"/>
                  </a:lnTo>
                  <a:lnTo>
                    <a:pt x="103515" y="7301"/>
                  </a:lnTo>
                  <a:lnTo>
                    <a:pt x="102977" y="7646"/>
                  </a:lnTo>
                  <a:lnTo>
                    <a:pt x="102547" y="7646"/>
                  </a:lnTo>
                  <a:lnTo>
                    <a:pt x="914" y="7646"/>
                  </a:lnTo>
                  <a:lnTo>
                    <a:pt x="538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4139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108253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104161" y="0"/>
                  </a:moveTo>
                  <a:lnTo>
                    <a:pt x="0" y="0"/>
                  </a:lnTo>
                  <a:lnTo>
                    <a:pt x="0" y="7646"/>
                  </a:lnTo>
                  <a:lnTo>
                    <a:pt x="104161" y="7646"/>
                  </a:lnTo>
                  <a:lnTo>
                    <a:pt x="104591" y="7301"/>
                  </a:lnTo>
                  <a:lnTo>
                    <a:pt x="104591" y="340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108253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40"/>
                  </a:lnTo>
                  <a:lnTo>
                    <a:pt x="104592" y="680"/>
                  </a:lnTo>
                  <a:lnTo>
                    <a:pt x="104592" y="6961"/>
                  </a:lnTo>
                  <a:lnTo>
                    <a:pt x="104592" y="7301"/>
                  </a:lnTo>
                  <a:lnTo>
                    <a:pt x="104161" y="7646"/>
                  </a:lnTo>
                  <a:lnTo>
                    <a:pt x="103784" y="7646"/>
                  </a:lnTo>
                  <a:lnTo>
                    <a:pt x="807" y="7646"/>
                  </a:lnTo>
                  <a:lnTo>
                    <a:pt x="0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477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237540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104161" y="0"/>
                  </a:moveTo>
                  <a:lnTo>
                    <a:pt x="430" y="0"/>
                  </a:lnTo>
                  <a:lnTo>
                    <a:pt x="0" y="340"/>
                  </a:lnTo>
                  <a:lnTo>
                    <a:pt x="0" y="7301"/>
                  </a:lnTo>
                  <a:lnTo>
                    <a:pt x="430" y="7646"/>
                  </a:lnTo>
                  <a:lnTo>
                    <a:pt x="104161" y="7646"/>
                  </a:lnTo>
                  <a:lnTo>
                    <a:pt x="104591" y="7301"/>
                  </a:lnTo>
                  <a:lnTo>
                    <a:pt x="104591" y="340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237540" y="5822013"/>
              <a:ext cx="104775" cy="8255"/>
            </a:xfrm>
            <a:custGeom>
              <a:avLst/>
              <a:gdLst/>
              <a:ahLst/>
              <a:cxnLst/>
              <a:rect l="l" t="t" r="r" b="b"/>
              <a:pathLst>
                <a:path w="104775" h="8254">
                  <a:moveTo>
                    <a:pt x="0" y="6961"/>
                  </a:moveTo>
                  <a:lnTo>
                    <a:pt x="0" y="680"/>
                  </a:lnTo>
                  <a:lnTo>
                    <a:pt x="0" y="340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40"/>
                  </a:lnTo>
                  <a:lnTo>
                    <a:pt x="104592" y="680"/>
                  </a:lnTo>
                  <a:lnTo>
                    <a:pt x="104592" y="6961"/>
                  </a:lnTo>
                  <a:lnTo>
                    <a:pt x="104592" y="7301"/>
                  </a:lnTo>
                  <a:lnTo>
                    <a:pt x="104161" y="7646"/>
                  </a:lnTo>
                  <a:lnTo>
                    <a:pt x="103784" y="7646"/>
                  </a:lnTo>
                  <a:lnTo>
                    <a:pt x="807" y="7646"/>
                  </a:lnTo>
                  <a:lnTo>
                    <a:pt x="430" y="7646"/>
                  </a:lnTo>
                  <a:lnTo>
                    <a:pt x="0" y="7301"/>
                  </a:lnTo>
                  <a:lnTo>
                    <a:pt x="0" y="6961"/>
                  </a:lnTo>
                  <a:close/>
                </a:path>
                <a:path w="104775" h="8254">
                  <a:moveTo>
                    <a:pt x="0" y="6961"/>
                  </a:moveTo>
                  <a:lnTo>
                    <a:pt x="0" y="696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067188" y="5749130"/>
              <a:ext cx="66675" cy="63500"/>
            </a:xfrm>
            <a:custGeom>
              <a:avLst/>
              <a:gdLst/>
              <a:ahLst/>
              <a:cxnLst/>
              <a:rect l="l" t="t" r="r" b="b"/>
              <a:pathLst>
                <a:path w="66675" h="63500">
                  <a:moveTo>
                    <a:pt x="33135" y="0"/>
                  </a:moveTo>
                  <a:lnTo>
                    <a:pt x="20671" y="2269"/>
                  </a:lnTo>
                  <a:lnTo>
                    <a:pt x="9724" y="9076"/>
                  </a:lnTo>
                  <a:lnTo>
                    <a:pt x="2431" y="19579"/>
                  </a:lnTo>
                  <a:lnTo>
                    <a:pt x="0" y="31462"/>
                  </a:lnTo>
                  <a:lnTo>
                    <a:pt x="2431" y="43280"/>
                  </a:lnTo>
                  <a:lnTo>
                    <a:pt x="9724" y="53589"/>
                  </a:lnTo>
                  <a:lnTo>
                    <a:pt x="20671" y="60588"/>
                  </a:lnTo>
                  <a:lnTo>
                    <a:pt x="33135" y="62921"/>
                  </a:lnTo>
                  <a:lnTo>
                    <a:pt x="45610" y="60588"/>
                  </a:lnTo>
                  <a:lnTo>
                    <a:pt x="56586" y="53589"/>
                  </a:lnTo>
                  <a:lnTo>
                    <a:pt x="63880" y="43280"/>
                  </a:lnTo>
                  <a:lnTo>
                    <a:pt x="66311" y="31462"/>
                  </a:lnTo>
                  <a:lnTo>
                    <a:pt x="63880" y="19579"/>
                  </a:lnTo>
                  <a:lnTo>
                    <a:pt x="56586" y="9076"/>
                  </a:lnTo>
                  <a:lnTo>
                    <a:pt x="45610" y="2269"/>
                  </a:lnTo>
                  <a:lnTo>
                    <a:pt x="3313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2067188" y="5749130"/>
              <a:ext cx="66675" cy="63500"/>
            </a:xfrm>
            <a:custGeom>
              <a:avLst/>
              <a:gdLst/>
              <a:ahLst/>
              <a:cxnLst/>
              <a:rect l="l" t="t" r="r" b="b"/>
              <a:pathLst>
                <a:path w="66675" h="63500">
                  <a:moveTo>
                    <a:pt x="56586" y="9076"/>
                  </a:moveTo>
                  <a:lnTo>
                    <a:pt x="63880" y="19579"/>
                  </a:lnTo>
                  <a:lnTo>
                    <a:pt x="66311" y="31462"/>
                  </a:lnTo>
                  <a:lnTo>
                    <a:pt x="63880" y="43280"/>
                  </a:lnTo>
                  <a:lnTo>
                    <a:pt x="56586" y="53589"/>
                  </a:lnTo>
                  <a:lnTo>
                    <a:pt x="45610" y="60588"/>
                  </a:lnTo>
                  <a:lnTo>
                    <a:pt x="33135" y="62921"/>
                  </a:lnTo>
                  <a:lnTo>
                    <a:pt x="20671" y="60588"/>
                  </a:lnTo>
                  <a:lnTo>
                    <a:pt x="9724" y="53589"/>
                  </a:lnTo>
                  <a:lnTo>
                    <a:pt x="2431" y="43280"/>
                  </a:lnTo>
                  <a:lnTo>
                    <a:pt x="0" y="31462"/>
                  </a:lnTo>
                  <a:lnTo>
                    <a:pt x="2431" y="19579"/>
                  </a:lnTo>
                  <a:lnTo>
                    <a:pt x="9724" y="9076"/>
                  </a:lnTo>
                  <a:lnTo>
                    <a:pt x="20671" y="2269"/>
                  </a:lnTo>
                  <a:lnTo>
                    <a:pt x="33135" y="0"/>
                  </a:lnTo>
                  <a:lnTo>
                    <a:pt x="45610" y="2269"/>
                  </a:lnTo>
                  <a:lnTo>
                    <a:pt x="56586" y="9076"/>
                  </a:lnTo>
                  <a:close/>
                </a:path>
              </a:pathLst>
            </a:custGeom>
            <a:ln w="3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275874" y="5749130"/>
              <a:ext cx="64769" cy="63500"/>
            </a:xfrm>
            <a:custGeom>
              <a:avLst/>
              <a:gdLst/>
              <a:ahLst/>
              <a:cxnLst/>
              <a:rect l="l" t="t" r="r" b="b"/>
              <a:pathLst>
                <a:path w="64770" h="63500">
                  <a:moveTo>
                    <a:pt x="32463" y="0"/>
                  </a:moveTo>
                  <a:lnTo>
                    <a:pt x="20289" y="2269"/>
                  </a:lnTo>
                  <a:lnTo>
                    <a:pt x="9603" y="9076"/>
                  </a:lnTo>
                  <a:lnTo>
                    <a:pt x="2400" y="19579"/>
                  </a:lnTo>
                  <a:lnTo>
                    <a:pt x="0" y="31462"/>
                  </a:lnTo>
                  <a:lnTo>
                    <a:pt x="2400" y="43280"/>
                  </a:lnTo>
                  <a:lnTo>
                    <a:pt x="9603" y="53589"/>
                  </a:lnTo>
                  <a:lnTo>
                    <a:pt x="20289" y="60588"/>
                  </a:lnTo>
                  <a:lnTo>
                    <a:pt x="32463" y="62921"/>
                  </a:lnTo>
                  <a:lnTo>
                    <a:pt x="44626" y="60588"/>
                  </a:lnTo>
                  <a:lnTo>
                    <a:pt x="55282" y="53589"/>
                  </a:lnTo>
                  <a:lnTo>
                    <a:pt x="62363" y="43280"/>
                  </a:lnTo>
                  <a:lnTo>
                    <a:pt x="64724" y="31462"/>
                  </a:lnTo>
                  <a:lnTo>
                    <a:pt x="62363" y="19579"/>
                  </a:lnTo>
                  <a:lnTo>
                    <a:pt x="55282" y="9076"/>
                  </a:lnTo>
                  <a:lnTo>
                    <a:pt x="44626" y="2269"/>
                  </a:lnTo>
                  <a:lnTo>
                    <a:pt x="3246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275874" y="5749130"/>
              <a:ext cx="64769" cy="63500"/>
            </a:xfrm>
            <a:custGeom>
              <a:avLst/>
              <a:gdLst/>
              <a:ahLst/>
              <a:cxnLst/>
              <a:rect l="l" t="t" r="r" b="b"/>
              <a:pathLst>
                <a:path w="64770" h="63500">
                  <a:moveTo>
                    <a:pt x="55282" y="9076"/>
                  </a:moveTo>
                  <a:lnTo>
                    <a:pt x="62363" y="19579"/>
                  </a:lnTo>
                  <a:lnTo>
                    <a:pt x="64724" y="31462"/>
                  </a:lnTo>
                  <a:lnTo>
                    <a:pt x="62363" y="43280"/>
                  </a:lnTo>
                  <a:lnTo>
                    <a:pt x="55282" y="53589"/>
                  </a:lnTo>
                  <a:lnTo>
                    <a:pt x="44626" y="60588"/>
                  </a:lnTo>
                  <a:lnTo>
                    <a:pt x="32463" y="62921"/>
                  </a:lnTo>
                  <a:lnTo>
                    <a:pt x="20289" y="60588"/>
                  </a:lnTo>
                  <a:lnTo>
                    <a:pt x="9603" y="53589"/>
                  </a:lnTo>
                  <a:lnTo>
                    <a:pt x="2400" y="43280"/>
                  </a:lnTo>
                  <a:lnTo>
                    <a:pt x="0" y="31462"/>
                  </a:lnTo>
                  <a:lnTo>
                    <a:pt x="2400" y="19579"/>
                  </a:lnTo>
                  <a:lnTo>
                    <a:pt x="9603" y="9076"/>
                  </a:lnTo>
                  <a:lnTo>
                    <a:pt x="20289" y="2269"/>
                  </a:lnTo>
                  <a:lnTo>
                    <a:pt x="32463" y="0"/>
                  </a:lnTo>
                  <a:lnTo>
                    <a:pt x="44626" y="2269"/>
                  </a:lnTo>
                  <a:lnTo>
                    <a:pt x="55282" y="9076"/>
                  </a:lnTo>
                  <a:close/>
                </a:path>
              </a:pathLst>
            </a:custGeom>
            <a:ln w="3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302049" y="5663239"/>
              <a:ext cx="1292860" cy="165735"/>
            </a:xfrm>
            <a:custGeom>
              <a:avLst/>
              <a:gdLst/>
              <a:ahLst/>
              <a:cxnLst/>
              <a:rect l="l" t="t" r="r" b="b"/>
              <a:pathLst>
                <a:path w="1292860" h="165735">
                  <a:moveTo>
                    <a:pt x="807" y="0"/>
                  </a:moveTo>
                  <a:lnTo>
                    <a:pt x="430" y="340"/>
                  </a:lnTo>
                  <a:lnTo>
                    <a:pt x="430" y="685"/>
                  </a:lnTo>
                  <a:lnTo>
                    <a:pt x="0" y="5591"/>
                  </a:lnTo>
                  <a:lnTo>
                    <a:pt x="0" y="5936"/>
                  </a:lnTo>
                  <a:lnTo>
                    <a:pt x="430" y="5936"/>
                  </a:lnTo>
                  <a:lnTo>
                    <a:pt x="1290721" y="165735"/>
                  </a:lnTo>
                  <a:lnTo>
                    <a:pt x="1291151" y="165735"/>
                  </a:lnTo>
                  <a:lnTo>
                    <a:pt x="1291528" y="165390"/>
                  </a:lnTo>
                  <a:lnTo>
                    <a:pt x="1291528" y="165050"/>
                  </a:lnTo>
                  <a:lnTo>
                    <a:pt x="1292335" y="160484"/>
                  </a:lnTo>
                  <a:lnTo>
                    <a:pt x="1292335" y="160139"/>
                  </a:lnTo>
                  <a:lnTo>
                    <a:pt x="1291958" y="159799"/>
                  </a:lnTo>
                  <a:lnTo>
                    <a:pt x="1291528" y="159799"/>
                  </a:lnTo>
                  <a:lnTo>
                    <a:pt x="1183" y="340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3302049" y="5663239"/>
              <a:ext cx="1292860" cy="165735"/>
            </a:xfrm>
            <a:custGeom>
              <a:avLst/>
              <a:gdLst/>
              <a:ahLst/>
              <a:cxnLst/>
              <a:rect l="l" t="t" r="r" b="b"/>
              <a:pathLst>
                <a:path w="1292860" h="165735">
                  <a:moveTo>
                    <a:pt x="0" y="5591"/>
                  </a:moveTo>
                  <a:lnTo>
                    <a:pt x="430" y="685"/>
                  </a:lnTo>
                  <a:lnTo>
                    <a:pt x="430" y="340"/>
                  </a:lnTo>
                  <a:lnTo>
                    <a:pt x="807" y="0"/>
                  </a:lnTo>
                  <a:lnTo>
                    <a:pt x="1183" y="340"/>
                  </a:lnTo>
                  <a:lnTo>
                    <a:pt x="1291528" y="159799"/>
                  </a:lnTo>
                  <a:lnTo>
                    <a:pt x="1291958" y="159799"/>
                  </a:lnTo>
                  <a:lnTo>
                    <a:pt x="1292335" y="160139"/>
                  </a:lnTo>
                  <a:lnTo>
                    <a:pt x="1292335" y="160484"/>
                  </a:lnTo>
                  <a:lnTo>
                    <a:pt x="1291528" y="165050"/>
                  </a:lnTo>
                  <a:lnTo>
                    <a:pt x="1291528" y="165390"/>
                  </a:lnTo>
                  <a:lnTo>
                    <a:pt x="1291151" y="165735"/>
                  </a:lnTo>
                  <a:lnTo>
                    <a:pt x="1290721" y="165735"/>
                  </a:lnTo>
                  <a:lnTo>
                    <a:pt x="430" y="5936"/>
                  </a:lnTo>
                  <a:lnTo>
                    <a:pt x="0" y="5936"/>
                  </a:lnTo>
                  <a:lnTo>
                    <a:pt x="0" y="5591"/>
                  </a:lnTo>
                  <a:close/>
                </a:path>
                <a:path w="1292860" h="165735">
                  <a:moveTo>
                    <a:pt x="0" y="5591"/>
                  </a:moveTo>
                  <a:lnTo>
                    <a:pt x="0" y="559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3314585" y="5660839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807" y="0"/>
                  </a:moveTo>
                  <a:lnTo>
                    <a:pt x="430" y="0"/>
                  </a:lnTo>
                  <a:lnTo>
                    <a:pt x="430" y="344"/>
                  </a:lnTo>
                  <a:lnTo>
                    <a:pt x="0" y="3770"/>
                  </a:lnTo>
                  <a:lnTo>
                    <a:pt x="0" y="4110"/>
                  </a:lnTo>
                  <a:lnTo>
                    <a:pt x="430" y="4455"/>
                  </a:lnTo>
                  <a:lnTo>
                    <a:pt x="103408" y="16893"/>
                  </a:lnTo>
                  <a:lnTo>
                    <a:pt x="103784" y="17237"/>
                  </a:lnTo>
                  <a:lnTo>
                    <a:pt x="103784" y="16552"/>
                  </a:lnTo>
                  <a:lnTo>
                    <a:pt x="104215" y="13127"/>
                  </a:lnTo>
                  <a:lnTo>
                    <a:pt x="104215" y="12787"/>
                  </a:lnTo>
                  <a:lnTo>
                    <a:pt x="103784" y="1278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3314585" y="5660839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0" y="3770"/>
                  </a:moveTo>
                  <a:lnTo>
                    <a:pt x="430" y="344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12787"/>
                  </a:lnTo>
                  <a:lnTo>
                    <a:pt x="104215" y="12787"/>
                  </a:lnTo>
                  <a:lnTo>
                    <a:pt x="104215" y="13127"/>
                  </a:lnTo>
                  <a:lnTo>
                    <a:pt x="103784" y="16552"/>
                  </a:lnTo>
                  <a:lnTo>
                    <a:pt x="103784" y="16893"/>
                  </a:lnTo>
                  <a:lnTo>
                    <a:pt x="103784" y="17237"/>
                  </a:lnTo>
                  <a:lnTo>
                    <a:pt x="103408" y="16893"/>
                  </a:lnTo>
                  <a:lnTo>
                    <a:pt x="430" y="4455"/>
                  </a:lnTo>
                  <a:lnTo>
                    <a:pt x="0" y="4110"/>
                  </a:lnTo>
                  <a:lnTo>
                    <a:pt x="0" y="3770"/>
                  </a:lnTo>
                  <a:close/>
                </a:path>
                <a:path w="104775" h="17779">
                  <a:moveTo>
                    <a:pt x="0" y="3770"/>
                  </a:moveTo>
                  <a:lnTo>
                    <a:pt x="0" y="377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443872" y="567568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237" y="0"/>
                  </a:moveTo>
                  <a:lnTo>
                    <a:pt x="807" y="0"/>
                  </a:lnTo>
                  <a:lnTo>
                    <a:pt x="430" y="340"/>
                  </a:lnTo>
                  <a:lnTo>
                    <a:pt x="0" y="5135"/>
                  </a:lnTo>
                  <a:lnTo>
                    <a:pt x="0" y="5591"/>
                  </a:lnTo>
                  <a:lnTo>
                    <a:pt x="807" y="5591"/>
                  </a:lnTo>
                  <a:lnTo>
                    <a:pt x="101794" y="18258"/>
                  </a:lnTo>
                  <a:lnTo>
                    <a:pt x="102224" y="18258"/>
                  </a:lnTo>
                  <a:lnTo>
                    <a:pt x="102601" y="17918"/>
                  </a:lnTo>
                  <a:lnTo>
                    <a:pt x="102601" y="17578"/>
                  </a:lnTo>
                  <a:lnTo>
                    <a:pt x="102977" y="13122"/>
                  </a:lnTo>
                  <a:lnTo>
                    <a:pt x="102977" y="12437"/>
                  </a:lnTo>
                  <a:lnTo>
                    <a:pt x="102601" y="12437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3443873" y="567568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35"/>
                  </a:moveTo>
                  <a:lnTo>
                    <a:pt x="430" y="340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02601" y="12437"/>
                  </a:lnTo>
                  <a:lnTo>
                    <a:pt x="102977" y="12437"/>
                  </a:lnTo>
                  <a:lnTo>
                    <a:pt x="102977" y="12782"/>
                  </a:lnTo>
                  <a:lnTo>
                    <a:pt x="102977" y="13122"/>
                  </a:lnTo>
                  <a:lnTo>
                    <a:pt x="102601" y="17578"/>
                  </a:lnTo>
                  <a:lnTo>
                    <a:pt x="102601" y="17918"/>
                  </a:lnTo>
                  <a:lnTo>
                    <a:pt x="102224" y="18258"/>
                  </a:lnTo>
                  <a:lnTo>
                    <a:pt x="101794" y="18258"/>
                  </a:lnTo>
                  <a:lnTo>
                    <a:pt x="807" y="5591"/>
                  </a:lnTo>
                  <a:lnTo>
                    <a:pt x="430" y="5591"/>
                  </a:lnTo>
                  <a:lnTo>
                    <a:pt x="0" y="5591"/>
                  </a:lnTo>
                  <a:lnTo>
                    <a:pt x="0" y="5135"/>
                  </a:lnTo>
                  <a:close/>
                </a:path>
                <a:path w="103504" h="18414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3574666" y="5690174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183" y="0"/>
                  </a:moveTo>
                  <a:lnTo>
                    <a:pt x="807" y="0"/>
                  </a:lnTo>
                  <a:lnTo>
                    <a:pt x="807" y="344"/>
                  </a:lnTo>
                  <a:lnTo>
                    <a:pt x="0" y="5135"/>
                  </a:lnTo>
                  <a:lnTo>
                    <a:pt x="0" y="5595"/>
                  </a:lnTo>
                  <a:lnTo>
                    <a:pt x="376" y="5595"/>
                  </a:lnTo>
                  <a:lnTo>
                    <a:pt x="807" y="5936"/>
                  </a:lnTo>
                  <a:lnTo>
                    <a:pt x="103354" y="18263"/>
                  </a:lnTo>
                  <a:lnTo>
                    <a:pt x="104161" y="18263"/>
                  </a:lnTo>
                  <a:lnTo>
                    <a:pt x="104161" y="17923"/>
                  </a:lnTo>
                  <a:lnTo>
                    <a:pt x="104591" y="13127"/>
                  </a:lnTo>
                  <a:lnTo>
                    <a:pt x="104591" y="12787"/>
                  </a:lnTo>
                  <a:lnTo>
                    <a:pt x="104161" y="1278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574666" y="5690174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0" y="5135"/>
                  </a:moveTo>
                  <a:lnTo>
                    <a:pt x="807" y="344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4161" y="12787"/>
                  </a:lnTo>
                  <a:lnTo>
                    <a:pt x="104592" y="12787"/>
                  </a:lnTo>
                  <a:lnTo>
                    <a:pt x="104592" y="13127"/>
                  </a:lnTo>
                  <a:lnTo>
                    <a:pt x="104161" y="17923"/>
                  </a:lnTo>
                  <a:lnTo>
                    <a:pt x="104161" y="18263"/>
                  </a:lnTo>
                  <a:lnTo>
                    <a:pt x="103784" y="18263"/>
                  </a:lnTo>
                  <a:lnTo>
                    <a:pt x="103354" y="18263"/>
                  </a:lnTo>
                  <a:lnTo>
                    <a:pt x="807" y="5936"/>
                  </a:lnTo>
                  <a:lnTo>
                    <a:pt x="376" y="5595"/>
                  </a:lnTo>
                  <a:lnTo>
                    <a:pt x="0" y="5595"/>
                  </a:lnTo>
                  <a:lnTo>
                    <a:pt x="0" y="5135"/>
                  </a:lnTo>
                  <a:close/>
                </a:path>
                <a:path w="104775" h="18414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702340" y="5706042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990" y="0"/>
                  </a:moveTo>
                  <a:lnTo>
                    <a:pt x="1183" y="0"/>
                  </a:lnTo>
                  <a:lnTo>
                    <a:pt x="807" y="340"/>
                  </a:lnTo>
                  <a:lnTo>
                    <a:pt x="807" y="685"/>
                  </a:lnTo>
                  <a:lnTo>
                    <a:pt x="376" y="6621"/>
                  </a:lnTo>
                  <a:lnTo>
                    <a:pt x="0" y="6961"/>
                  </a:lnTo>
                  <a:lnTo>
                    <a:pt x="376" y="7306"/>
                  </a:lnTo>
                  <a:lnTo>
                    <a:pt x="807" y="7306"/>
                  </a:lnTo>
                  <a:lnTo>
                    <a:pt x="103354" y="20088"/>
                  </a:lnTo>
                  <a:lnTo>
                    <a:pt x="104161" y="20088"/>
                  </a:lnTo>
                  <a:lnTo>
                    <a:pt x="104161" y="19403"/>
                  </a:lnTo>
                  <a:lnTo>
                    <a:pt x="104968" y="13467"/>
                  </a:lnTo>
                  <a:lnTo>
                    <a:pt x="104968" y="13127"/>
                  </a:lnTo>
                  <a:lnTo>
                    <a:pt x="104591" y="12782"/>
                  </a:lnTo>
                  <a:lnTo>
                    <a:pt x="104161" y="12782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702340" y="5706042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376" y="6621"/>
                  </a:moveTo>
                  <a:lnTo>
                    <a:pt x="807" y="685"/>
                  </a:lnTo>
                  <a:lnTo>
                    <a:pt x="807" y="340"/>
                  </a:lnTo>
                  <a:lnTo>
                    <a:pt x="1183" y="0"/>
                  </a:lnTo>
                  <a:lnTo>
                    <a:pt x="1990" y="0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968" y="13127"/>
                  </a:lnTo>
                  <a:lnTo>
                    <a:pt x="104968" y="13467"/>
                  </a:lnTo>
                  <a:lnTo>
                    <a:pt x="104161" y="19403"/>
                  </a:lnTo>
                  <a:lnTo>
                    <a:pt x="104161" y="20088"/>
                  </a:lnTo>
                  <a:lnTo>
                    <a:pt x="103784" y="20088"/>
                  </a:lnTo>
                  <a:lnTo>
                    <a:pt x="103354" y="20088"/>
                  </a:lnTo>
                  <a:lnTo>
                    <a:pt x="807" y="7306"/>
                  </a:lnTo>
                  <a:lnTo>
                    <a:pt x="376" y="7306"/>
                  </a:lnTo>
                  <a:lnTo>
                    <a:pt x="0" y="6961"/>
                  </a:lnTo>
                  <a:lnTo>
                    <a:pt x="376" y="6621"/>
                  </a:lnTo>
                  <a:close/>
                </a:path>
                <a:path w="105410" h="20320">
                  <a:moveTo>
                    <a:pt x="376" y="6621"/>
                  </a:moveTo>
                  <a:lnTo>
                    <a:pt x="376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831896" y="572225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0"/>
                  </a:lnTo>
                  <a:lnTo>
                    <a:pt x="376" y="340"/>
                  </a:lnTo>
                  <a:lnTo>
                    <a:pt x="0" y="5250"/>
                  </a:lnTo>
                  <a:lnTo>
                    <a:pt x="0" y="5591"/>
                  </a:lnTo>
                  <a:lnTo>
                    <a:pt x="376" y="5936"/>
                  </a:lnTo>
                  <a:lnTo>
                    <a:pt x="103354" y="18718"/>
                  </a:lnTo>
                  <a:lnTo>
                    <a:pt x="103784" y="18718"/>
                  </a:lnTo>
                  <a:lnTo>
                    <a:pt x="103784" y="18033"/>
                  </a:lnTo>
                  <a:lnTo>
                    <a:pt x="104591" y="13467"/>
                  </a:lnTo>
                  <a:lnTo>
                    <a:pt x="104591" y="13127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3831896" y="572225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250"/>
                  </a:moveTo>
                  <a:lnTo>
                    <a:pt x="376" y="34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27"/>
                  </a:lnTo>
                  <a:lnTo>
                    <a:pt x="104592" y="13467"/>
                  </a:lnTo>
                  <a:lnTo>
                    <a:pt x="103784" y="18033"/>
                  </a:lnTo>
                  <a:lnTo>
                    <a:pt x="103784" y="18378"/>
                  </a:lnTo>
                  <a:lnTo>
                    <a:pt x="103784" y="18718"/>
                  </a:lnTo>
                  <a:lnTo>
                    <a:pt x="103354" y="18718"/>
                  </a:lnTo>
                  <a:lnTo>
                    <a:pt x="376" y="5936"/>
                  </a:lnTo>
                  <a:lnTo>
                    <a:pt x="0" y="5591"/>
                  </a:lnTo>
                  <a:lnTo>
                    <a:pt x="0" y="5250"/>
                  </a:lnTo>
                  <a:close/>
                </a:path>
                <a:path w="104775" h="19050">
                  <a:moveTo>
                    <a:pt x="0" y="5250"/>
                  </a:moveTo>
                  <a:lnTo>
                    <a:pt x="0" y="525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961183" y="573674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40"/>
                  </a:lnTo>
                  <a:lnTo>
                    <a:pt x="807" y="685"/>
                  </a:lnTo>
                  <a:lnTo>
                    <a:pt x="0" y="6616"/>
                  </a:lnTo>
                  <a:lnTo>
                    <a:pt x="0" y="6961"/>
                  </a:lnTo>
                  <a:lnTo>
                    <a:pt x="376" y="7301"/>
                  </a:lnTo>
                  <a:lnTo>
                    <a:pt x="807" y="7301"/>
                  </a:lnTo>
                  <a:lnTo>
                    <a:pt x="102977" y="20088"/>
                  </a:lnTo>
                  <a:lnTo>
                    <a:pt x="103354" y="20088"/>
                  </a:lnTo>
                  <a:lnTo>
                    <a:pt x="103784" y="19743"/>
                  </a:lnTo>
                  <a:lnTo>
                    <a:pt x="104161" y="19403"/>
                  </a:lnTo>
                  <a:lnTo>
                    <a:pt x="104591" y="13467"/>
                  </a:lnTo>
                  <a:lnTo>
                    <a:pt x="104591" y="12782"/>
                  </a:lnTo>
                  <a:lnTo>
                    <a:pt x="104161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961183" y="573674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616"/>
                  </a:moveTo>
                  <a:lnTo>
                    <a:pt x="807" y="685"/>
                  </a:lnTo>
                  <a:lnTo>
                    <a:pt x="807" y="340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592" y="13122"/>
                  </a:lnTo>
                  <a:lnTo>
                    <a:pt x="104592" y="13467"/>
                  </a:lnTo>
                  <a:lnTo>
                    <a:pt x="104161" y="19403"/>
                  </a:lnTo>
                  <a:lnTo>
                    <a:pt x="103784" y="19743"/>
                  </a:lnTo>
                  <a:lnTo>
                    <a:pt x="103354" y="20088"/>
                  </a:lnTo>
                  <a:lnTo>
                    <a:pt x="102977" y="20088"/>
                  </a:lnTo>
                  <a:lnTo>
                    <a:pt x="807" y="7301"/>
                  </a:lnTo>
                  <a:lnTo>
                    <a:pt x="376" y="7301"/>
                  </a:lnTo>
                  <a:lnTo>
                    <a:pt x="0" y="6961"/>
                  </a:lnTo>
                  <a:lnTo>
                    <a:pt x="0" y="6616"/>
                  </a:lnTo>
                  <a:close/>
                </a:path>
                <a:path w="104775" h="20320">
                  <a:moveTo>
                    <a:pt x="0" y="6616"/>
                  </a:moveTo>
                  <a:lnTo>
                    <a:pt x="0" y="6616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090739" y="575307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376" y="0"/>
                  </a:lnTo>
                  <a:lnTo>
                    <a:pt x="376" y="340"/>
                  </a:lnTo>
                  <a:lnTo>
                    <a:pt x="0" y="5135"/>
                  </a:lnTo>
                  <a:lnTo>
                    <a:pt x="0" y="5821"/>
                  </a:lnTo>
                  <a:lnTo>
                    <a:pt x="376" y="5821"/>
                  </a:lnTo>
                  <a:lnTo>
                    <a:pt x="102977" y="18603"/>
                  </a:lnTo>
                  <a:lnTo>
                    <a:pt x="103354" y="18603"/>
                  </a:lnTo>
                  <a:lnTo>
                    <a:pt x="103784" y="18263"/>
                  </a:lnTo>
                  <a:lnTo>
                    <a:pt x="103784" y="17918"/>
                  </a:lnTo>
                  <a:lnTo>
                    <a:pt x="104161" y="13352"/>
                  </a:lnTo>
                  <a:lnTo>
                    <a:pt x="104591" y="13012"/>
                  </a:lnTo>
                  <a:lnTo>
                    <a:pt x="104161" y="12667"/>
                  </a:lnTo>
                  <a:lnTo>
                    <a:pt x="103784" y="1266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090739" y="575307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135"/>
                  </a:moveTo>
                  <a:lnTo>
                    <a:pt x="376" y="340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667"/>
                  </a:lnTo>
                  <a:lnTo>
                    <a:pt x="104161" y="12667"/>
                  </a:lnTo>
                  <a:lnTo>
                    <a:pt x="104592" y="13012"/>
                  </a:lnTo>
                  <a:lnTo>
                    <a:pt x="104161" y="13352"/>
                  </a:lnTo>
                  <a:lnTo>
                    <a:pt x="103784" y="17918"/>
                  </a:lnTo>
                  <a:lnTo>
                    <a:pt x="103784" y="18263"/>
                  </a:lnTo>
                  <a:lnTo>
                    <a:pt x="103354" y="18603"/>
                  </a:lnTo>
                  <a:lnTo>
                    <a:pt x="102977" y="18603"/>
                  </a:lnTo>
                  <a:lnTo>
                    <a:pt x="376" y="5821"/>
                  </a:lnTo>
                  <a:lnTo>
                    <a:pt x="0" y="5821"/>
                  </a:lnTo>
                  <a:lnTo>
                    <a:pt x="0" y="5476"/>
                  </a:lnTo>
                  <a:lnTo>
                    <a:pt x="0" y="5135"/>
                  </a:lnTo>
                  <a:close/>
                </a:path>
                <a:path w="104775" h="19050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220027" y="5767563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183" y="0"/>
                  </a:moveTo>
                  <a:lnTo>
                    <a:pt x="807" y="344"/>
                  </a:lnTo>
                  <a:lnTo>
                    <a:pt x="807" y="685"/>
                  </a:lnTo>
                  <a:lnTo>
                    <a:pt x="0" y="6506"/>
                  </a:lnTo>
                  <a:lnTo>
                    <a:pt x="0" y="6851"/>
                  </a:lnTo>
                  <a:lnTo>
                    <a:pt x="376" y="7536"/>
                  </a:lnTo>
                  <a:lnTo>
                    <a:pt x="807" y="7536"/>
                  </a:lnTo>
                  <a:lnTo>
                    <a:pt x="101363" y="19978"/>
                  </a:lnTo>
                  <a:lnTo>
                    <a:pt x="101794" y="19978"/>
                  </a:lnTo>
                  <a:lnTo>
                    <a:pt x="102170" y="19633"/>
                  </a:lnTo>
                  <a:lnTo>
                    <a:pt x="102170" y="19293"/>
                  </a:lnTo>
                  <a:lnTo>
                    <a:pt x="102977" y="13357"/>
                  </a:lnTo>
                  <a:lnTo>
                    <a:pt x="102977" y="12672"/>
                  </a:lnTo>
                  <a:lnTo>
                    <a:pt x="102170" y="12672"/>
                  </a:lnTo>
                  <a:lnTo>
                    <a:pt x="1614" y="344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220027" y="5767563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0" y="6506"/>
                  </a:moveTo>
                  <a:lnTo>
                    <a:pt x="807" y="685"/>
                  </a:lnTo>
                  <a:lnTo>
                    <a:pt x="807" y="344"/>
                  </a:lnTo>
                  <a:lnTo>
                    <a:pt x="1183" y="0"/>
                  </a:lnTo>
                  <a:lnTo>
                    <a:pt x="1614" y="344"/>
                  </a:lnTo>
                  <a:lnTo>
                    <a:pt x="102170" y="12672"/>
                  </a:lnTo>
                  <a:lnTo>
                    <a:pt x="102977" y="12672"/>
                  </a:lnTo>
                  <a:lnTo>
                    <a:pt x="102977" y="13012"/>
                  </a:lnTo>
                  <a:lnTo>
                    <a:pt x="102977" y="13357"/>
                  </a:lnTo>
                  <a:lnTo>
                    <a:pt x="102170" y="19293"/>
                  </a:lnTo>
                  <a:lnTo>
                    <a:pt x="102170" y="19633"/>
                  </a:lnTo>
                  <a:lnTo>
                    <a:pt x="101794" y="19978"/>
                  </a:lnTo>
                  <a:lnTo>
                    <a:pt x="101363" y="19978"/>
                  </a:lnTo>
                  <a:lnTo>
                    <a:pt x="807" y="7536"/>
                  </a:lnTo>
                  <a:lnTo>
                    <a:pt x="376" y="7536"/>
                  </a:lnTo>
                  <a:lnTo>
                    <a:pt x="0" y="6851"/>
                  </a:lnTo>
                  <a:lnTo>
                    <a:pt x="0" y="6506"/>
                  </a:lnTo>
                  <a:close/>
                </a:path>
                <a:path w="103504" h="20320">
                  <a:moveTo>
                    <a:pt x="0" y="6506"/>
                  </a:moveTo>
                  <a:lnTo>
                    <a:pt x="0" y="6506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349207" y="578377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183" y="0"/>
                  </a:moveTo>
                  <a:lnTo>
                    <a:pt x="753" y="344"/>
                  </a:lnTo>
                  <a:lnTo>
                    <a:pt x="753" y="685"/>
                  </a:lnTo>
                  <a:lnTo>
                    <a:pt x="0" y="5135"/>
                  </a:lnTo>
                  <a:lnTo>
                    <a:pt x="0" y="5480"/>
                  </a:lnTo>
                  <a:lnTo>
                    <a:pt x="376" y="5821"/>
                  </a:lnTo>
                  <a:lnTo>
                    <a:pt x="753" y="5821"/>
                  </a:lnTo>
                  <a:lnTo>
                    <a:pt x="101740" y="18263"/>
                  </a:lnTo>
                  <a:lnTo>
                    <a:pt x="102547" y="18263"/>
                  </a:lnTo>
                  <a:lnTo>
                    <a:pt x="102547" y="17923"/>
                  </a:lnTo>
                  <a:lnTo>
                    <a:pt x="102924" y="13127"/>
                  </a:lnTo>
                  <a:lnTo>
                    <a:pt x="102924" y="12787"/>
                  </a:lnTo>
                  <a:lnTo>
                    <a:pt x="102547" y="124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4349207" y="578377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35"/>
                  </a:moveTo>
                  <a:lnTo>
                    <a:pt x="753" y="685"/>
                  </a:lnTo>
                  <a:lnTo>
                    <a:pt x="753" y="344"/>
                  </a:lnTo>
                  <a:lnTo>
                    <a:pt x="1183" y="0"/>
                  </a:lnTo>
                  <a:lnTo>
                    <a:pt x="102547" y="12442"/>
                  </a:lnTo>
                  <a:lnTo>
                    <a:pt x="102924" y="12787"/>
                  </a:lnTo>
                  <a:lnTo>
                    <a:pt x="102924" y="13127"/>
                  </a:lnTo>
                  <a:lnTo>
                    <a:pt x="102547" y="17923"/>
                  </a:lnTo>
                  <a:lnTo>
                    <a:pt x="102547" y="18263"/>
                  </a:lnTo>
                  <a:lnTo>
                    <a:pt x="102170" y="18263"/>
                  </a:lnTo>
                  <a:lnTo>
                    <a:pt x="101740" y="18263"/>
                  </a:lnTo>
                  <a:lnTo>
                    <a:pt x="753" y="5821"/>
                  </a:lnTo>
                  <a:lnTo>
                    <a:pt x="376" y="5821"/>
                  </a:lnTo>
                  <a:lnTo>
                    <a:pt x="0" y="5480"/>
                  </a:lnTo>
                  <a:lnTo>
                    <a:pt x="0" y="5135"/>
                  </a:lnTo>
                  <a:close/>
                </a:path>
                <a:path w="103504" h="18414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4477257" y="5799639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807" y="0"/>
                  </a:moveTo>
                  <a:lnTo>
                    <a:pt x="430" y="340"/>
                  </a:lnTo>
                  <a:lnTo>
                    <a:pt x="430" y="685"/>
                  </a:lnTo>
                  <a:lnTo>
                    <a:pt x="0" y="5480"/>
                  </a:lnTo>
                  <a:lnTo>
                    <a:pt x="0" y="5821"/>
                  </a:lnTo>
                  <a:lnTo>
                    <a:pt x="430" y="5821"/>
                  </a:lnTo>
                  <a:lnTo>
                    <a:pt x="102977" y="18603"/>
                  </a:lnTo>
                  <a:lnTo>
                    <a:pt x="103784" y="18603"/>
                  </a:lnTo>
                  <a:lnTo>
                    <a:pt x="103784" y="18263"/>
                  </a:lnTo>
                  <a:lnTo>
                    <a:pt x="104591" y="13467"/>
                  </a:lnTo>
                  <a:lnTo>
                    <a:pt x="104591" y="13127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237" y="340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4477257" y="5799639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480"/>
                  </a:moveTo>
                  <a:lnTo>
                    <a:pt x="430" y="685"/>
                  </a:lnTo>
                  <a:lnTo>
                    <a:pt x="430" y="340"/>
                  </a:lnTo>
                  <a:lnTo>
                    <a:pt x="807" y="0"/>
                  </a:lnTo>
                  <a:lnTo>
                    <a:pt x="1237" y="34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27"/>
                  </a:lnTo>
                  <a:lnTo>
                    <a:pt x="104592" y="13467"/>
                  </a:lnTo>
                  <a:lnTo>
                    <a:pt x="103784" y="18263"/>
                  </a:lnTo>
                  <a:lnTo>
                    <a:pt x="103784" y="18603"/>
                  </a:lnTo>
                  <a:lnTo>
                    <a:pt x="103408" y="18603"/>
                  </a:lnTo>
                  <a:lnTo>
                    <a:pt x="102977" y="18603"/>
                  </a:lnTo>
                  <a:lnTo>
                    <a:pt x="430" y="5821"/>
                  </a:lnTo>
                  <a:lnTo>
                    <a:pt x="0" y="5821"/>
                  </a:lnTo>
                  <a:lnTo>
                    <a:pt x="0" y="5480"/>
                  </a:lnTo>
                  <a:close/>
                </a:path>
                <a:path w="104775" h="19050">
                  <a:moveTo>
                    <a:pt x="0" y="5480"/>
                  </a:moveTo>
                  <a:lnTo>
                    <a:pt x="0" y="548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3294032" y="5736747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990" y="0"/>
                  </a:moveTo>
                  <a:lnTo>
                    <a:pt x="807" y="0"/>
                  </a:lnTo>
                  <a:lnTo>
                    <a:pt x="807" y="340"/>
                  </a:lnTo>
                  <a:lnTo>
                    <a:pt x="430" y="6276"/>
                  </a:lnTo>
                  <a:lnTo>
                    <a:pt x="0" y="6961"/>
                  </a:lnTo>
                  <a:lnTo>
                    <a:pt x="430" y="7301"/>
                  </a:lnTo>
                  <a:lnTo>
                    <a:pt x="807" y="7301"/>
                  </a:lnTo>
                  <a:lnTo>
                    <a:pt x="1289429" y="166420"/>
                  </a:lnTo>
                  <a:lnTo>
                    <a:pt x="1289806" y="166760"/>
                  </a:lnTo>
                  <a:lnTo>
                    <a:pt x="1290236" y="166420"/>
                  </a:lnTo>
                  <a:lnTo>
                    <a:pt x="1290236" y="166075"/>
                  </a:lnTo>
                  <a:lnTo>
                    <a:pt x="1291044" y="160254"/>
                  </a:lnTo>
                  <a:lnTo>
                    <a:pt x="1291044" y="159914"/>
                  </a:lnTo>
                  <a:lnTo>
                    <a:pt x="1290613" y="159569"/>
                  </a:lnTo>
                  <a:lnTo>
                    <a:pt x="1290236" y="159229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3294033" y="5736747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430" y="6276"/>
                  </a:moveTo>
                  <a:lnTo>
                    <a:pt x="807" y="340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990" y="0"/>
                  </a:lnTo>
                  <a:lnTo>
                    <a:pt x="1290237" y="159229"/>
                  </a:lnTo>
                  <a:lnTo>
                    <a:pt x="1290613" y="159569"/>
                  </a:lnTo>
                  <a:lnTo>
                    <a:pt x="1291044" y="159914"/>
                  </a:lnTo>
                  <a:lnTo>
                    <a:pt x="1291044" y="160254"/>
                  </a:lnTo>
                  <a:lnTo>
                    <a:pt x="1290237" y="166075"/>
                  </a:lnTo>
                  <a:lnTo>
                    <a:pt x="1290237" y="166420"/>
                  </a:lnTo>
                  <a:lnTo>
                    <a:pt x="1289806" y="166760"/>
                  </a:lnTo>
                  <a:lnTo>
                    <a:pt x="1289430" y="166420"/>
                  </a:lnTo>
                  <a:lnTo>
                    <a:pt x="807" y="7301"/>
                  </a:lnTo>
                  <a:lnTo>
                    <a:pt x="430" y="7301"/>
                  </a:lnTo>
                  <a:lnTo>
                    <a:pt x="0" y="6961"/>
                  </a:lnTo>
                  <a:lnTo>
                    <a:pt x="430" y="6276"/>
                  </a:lnTo>
                  <a:close/>
                </a:path>
                <a:path w="1291589" h="167004">
                  <a:moveTo>
                    <a:pt x="430" y="6276"/>
                  </a:moveTo>
                  <a:lnTo>
                    <a:pt x="430" y="6276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3305385" y="5745764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4" h="19685">
                  <a:moveTo>
                    <a:pt x="1614" y="0"/>
                  </a:moveTo>
                  <a:lnTo>
                    <a:pt x="1237" y="0"/>
                  </a:lnTo>
                  <a:lnTo>
                    <a:pt x="807" y="340"/>
                  </a:lnTo>
                  <a:lnTo>
                    <a:pt x="430" y="685"/>
                  </a:lnTo>
                  <a:lnTo>
                    <a:pt x="0" y="6506"/>
                  </a:lnTo>
                  <a:lnTo>
                    <a:pt x="0" y="7306"/>
                  </a:lnTo>
                  <a:lnTo>
                    <a:pt x="430" y="7306"/>
                  </a:lnTo>
                  <a:lnTo>
                    <a:pt x="101363" y="19633"/>
                  </a:lnTo>
                  <a:lnTo>
                    <a:pt x="102170" y="19633"/>
                  </a:lnTo>
                  <a:lnTo>
                    <a:pt x="102170" y="19288"/>
                  </a:lnTo>
                  <a:lnTo>
                    <a:pt x="102977" y="13127"/>
                  </a:lnTo>
                  <a:lnTo>
                    <a:pt x="102977" y="12782"/>
                  </a:lnTo>
                  <a:lnTo>
                    <a:pt x="102601" y="12442"/>
                  </a:lnTo>
                  <a:lnTo>
                    <a:pt x="102170" y="1244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3305385" y="5745764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4" h="19685">
                  <a:moveTo>
                    <a:pt x="0" y="6506"/>
                  </a:moveTo>
                  <a:lnTo>
                    <a:pt x="430" y="685"/>
                  </a:lnTo>
                  <a:lnTo>
                    <a:pt x="807" y="340"/>
                  </a:lnTo>
                  <a:lnTo>
                    <a:pt x="1237" y="0"/>
                  </a:lnTo>
                  <a:lnTo>
                    <a:pt x="1614" y="0"/>
                  </a:lnTo>
                  <a:lnTo>
                    <a:pt x="102170" y="12442"/>
                  </a:lnTo>
                  <a:lnTo>
                    <a:pt x="102601" y="12442"/>
                  </a:lnTo>
                  <a:lnTo>
                    <a:pt x="102977" y="12782"/>
                  </a:lnTo>
                  <a:lnTo>
                    <a:pt x="102977" y="13127"/>
                  </a:lnTo>
                  <a:lnTo>
                    <a:pt x="102170" y="19288"/>
                  </a:lnTo>
                  <a:lnTo>
                    <a:pt x="102170" y="19633"/>
                  </a:lnTo>
                  <a:lnTo>
                    <a:pt x="101794" y="19633"/>
                  </a:lnTo>
                  <a:lnTo>
                    <a:pt x="101363" y="19633"/>
                  </a:lnTo>
                  <a:lnTo>
                    <a:pt x="430" y="7306"/>
                  </a:lnTo>
                  <a:lnTo>
                    <a:pt x="0" y="7306"/>
                  </a:lnTo>
                  <a:lnTo>
                    <a:pt x="0" y="6961"/>
                  </a:lnTo>
                  <a:lnTo>
                    <a:pt x="0" y="6506"/>
                  </a:lnTo>
                  <a:close/>
                </a:path>
                <a:path w="103504" h="19685">
                  <a:moveTo>
                    <a:pt x="0" y="6506"/>
                  </a:moveTo>
                  <a:lnTo>
                    <a:pt x="0" y="6506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3432951" y="576025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44"/>
                  </a:lnTo>
                  <a:lnTo>
                    <a:pt x="807" y="685"/>
                  </a:lnTo>
                  <a:lnTo>
                    <a:pt x="0" y="6510"/>
                  </a:lnTo>
                  <a:lnTo>
                    <a:pt x="0" y="6965"/>
                  </a:lnTo>
                  <a:lnTo>
                    <a:pt x="376" y="7306"/>
                  </a:lnTo>
                  <a:lnTo>
                    <a:pt x="807" y="7306"/>
                  </a:lnTo>
                  <a:lnTo>
                    <a:pt x="102977" y="19978"/>
                  </a:lnTo>
                  <a:lnTo>
                    <a:pt x="103354" y="19978"/>
                  </a:lnTo>
                  <a:lnTo>
                    <a:pt x="103784" y="19633"/>
                  </a:lnTo>
                  <a:lnTo>
                    <a:pt x="104161" y="19293"/>
                  </a:lnTo>
                  <a:lnTo>
                    <a:pt x="104591" y="13472"/>
                  </a:lnTo>
                  <a:lnTo>
                    <a:pt x="104591" y="12787"/>
                  </a:lnTo>
                  <a:lnTo>
                    <a:pt x="104161" y="12787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3432951" y="576025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510"/>
                  </a:moveTo>
                  <a:lnTo>
                    <a:pt x="807" y="685"/>
                  </a:lnTo>
                  <a:lnTo>
                    <a:pt x="807" y="344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787"/>
                  </a:lnTo>
                  <a:lnTo>
                    <a:pt x="104592" y="12787"/>
                  </a:lnTo>
                  <a:lnTo>
                    <a:pt x="104592" y="13127"/>
                  </a:lnTo>
                  <a:lnTo>
                    <a:pt x="104592" y="13472"/>
                  </a:lnTo>
                  <a:lnTo>
                    <a:pt x="104161" y="19293"/>
                  </a:lnTo>
                  <a:lnTo>
                    <a:pt x="103784" y="19633"/>
                  </a:lnTo>
                  <a:lnTo>
                    <a:pt x="103354" y="19978"/>
                  </a:lnTo>
                  <a:lnTo>
                    <a:pt x="102977" y="19978"/>
                  </a:lnTo>
                  <a:lnTo>
                    <a:pt x="807" y="7306"/>
                  </a:lnTo>
                  <a:lnTo>
                    <a:pt x="376" y="7306"/>
                  </a:lnTo>
                  <a:lnTo>
                    <a:pt x="0" y="6965"/>
                  </a:lnTo>
                  <a:lnTo>
                    <a:pt x="0" y="6510"/>
                  </a:lnTo>
                  <a:close/>
                </a:path>
                <a:path w="104775" h="20320">
                  <a:moveTo>
                    <a:pt x="0" y="6510"/>
                  </a:moveTo>
                  <a:lnTo>
                    <a:pt x="0" y="651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3560893" y="5776470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721" y="0"/>
                  </a:moveTo>
                  <a:lnTo>
                    <a:pt x="1345" y="0"/>
                  </a:lnTo>
                  <a:lnTo>
                    <a:pt x="914" y="340"/>
                  </a:lnTo>
                  <a:lnTo>
                    <a:pt x="538" y="680"/>
                  </a:lnTo>
                  <a:lnTo>
                    <a:pt x="0" y="6616"/>
                  </a:lnTo>
                  <a:lnTo>
                    <a:pt x="0" y="7301"/>
                  </a:lnTo>
                  <a:lnTo>
                    <a:pt x="538" y="7301"/>
                  </a:lnTo>
                  <a:lnTo>
                    <a:pt x="101363" y="19743"/>
                  </a:lnTo>
                  <a:lnTo>
                    <a:pt x="102170" y="19743"/>
                  </a:lnTo>
                  <a:lnTo>
                    <a:pt x="102170" y="19403"/>
                  </a:lnTo>
                  <a:lnTo>
                    <a:pt x="102977" y="13122"/>
                  </a:lnTo>
                  <a:lnTo>
                    <a:pt x="102977" y="12782"/>
                  </a:lnTo>
                  <a:lnTo>
                    <a:pt x="102601" y="12437"/>
                  </a:lnTo>
                  <a:lnTo>
                    <a:pt x="102170" y="12437"/>
                  </a:lnTo>
                  <a:lnTo>
                    <a:pt x="172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3560893" y="5776470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0" y="6616"/>
                  </a:moveTo>
                  <a:lnTo>
                    <a:pt x="538" y="680"/>
                  </a:lnTo>
                  <a:lnTo>
                    <a:pt x="914" y="340"/>
                  </a:lnTo>
                  <a:lnTo>
                    <a:pt x="1345" y="0"/>
                  </a:lnTo>
                  <a:lnTo>
                    <a:pt x="1721" y="0"/>
                  </a:lnTo>
                  <a:lnTo>
                    <a:pt x="102170" y="12437"/>
                  </a:lnTo>
                  <a:lnTo>
                    <a:pt x="102601" y="12437"/>
                  </a:lnTo>
                  <a:lnTo>
                    <a:pt x="102977" y="12782"/>
                  </a:lnTo>
                  <a:lnTo>
                    <a:pt x="102977" y="13122"/>
                  </a:lnTo>
                  <a:lnTo>
                    <a:pt x="102170" y="19403"/>
                  </a:lnTo>
                  <a:lnTo>
                    <a:pt x="102170" y="19743"/>
                  </a:lnTo>
                  <a:lnTo>
                    <a:pt x="101794" y="19743"/>
                  </a:lnTo>
                  <a:lnTo>
                    <a:pt x="101363" y="19743"/>
                  </a:lnTo>
                  <a:lnTo>
                    <a:pt x="538" y="7301"/>
                  </a:lnTo>
                  <a:lnTo>
                    <a:pt x="0" y="7301"/>
                  </a:lnTo>
                  <a:lnTo>
                    <a:pt x="0" y="6961"/>
                  </a:lnTo>
                  <a:lnTo>
                    <a:pt x="0" y="6616"/>
                  </a:lnTo>
                  <a:close/>
                </a:path>
                <a:path w="103504" h="20320">
                  <a:moveTo>
                    <a:pt x="0" y="6616"/>
                  </a:moveTo>
                  <a:lnTo>
                    <a:pt x="0" y="6616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3691794" y="5792333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44"/>
                  </a:lnTo>
                  <a:lnTo>
                    <a:pt x="807" y="685"/>
                  </a:lnTo>
                  <a:lnTo>
                    <a:pt x="0" y="6621"/>
                  </a:lnTo>
                  <a:lnTo>
                    <a:pt x="0" y="6961"/>
                  </a:lnTo>
                  <a:lnTo>
                    <a:pt x="376" y="7306"/>
                  </a:lnTo>
                  <a:lnTo>
                    <a:pt x="807" y="7306"/>
                  </a:lnTo>
                  <a:lnTo>
                    <a:pt x="102977" y="20088"/>
                  </a:lnTo>
                  <a:lnTo>
                    <a:pt x="103354" y="20088"/>
                  </a:lnTo>
                  <a:lnTo>
                    <a:pt x="103784" y="19748"/>
                  </a:lnTo>
                  <a:lnTo>
                    <a:pt x="103784" y="19403"/>
                  </a:lnTo>
                  <a:lnTo>
                    <a:pt x="104591" y="13467"/>
                  </a:lnTo>
                  <a:lnTo>
                    <a:pt x="104591" y="13127"/>
                  </a:lnTo>
                  <a:lnTo>
                    <a:pt x="104161" y="12787"/>
                  </a:lnTo>
                  <a:lnTo>
                    <a:pt x="103784" y="12787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3691794" y="5792333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621"/>
                  </a:moveTo>
                  <a:lnTo>
                    <a:pt x="807" y="685"/>
                  </a:lnTo>
                  <a:lnTo>
                    <a:pt x="807" y="344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3784" y="12787"/>
                  </a:lnTo>
                  <a:lnTo>
                    <a:pt x="104161" y="12787"/>
                  </a:lnTo>
                  <a:lnTo>
                    <a:pt x="104592" y="13127"/>
                  </a:lnTo>
                  <a:lnTo>
                    <a:pt x="104592" y="13467"/>
                  </a:lnTo>
                  <a:lnTo>
                    <a:pt x="103784" y="19403"/>
                  </a:lnTo>
                  <a:lnTo>
                    <a:pt x="103784" y="19748"/>
                  </a:lnTo>
                  <a:lnTo>
                    <a:pt x="103354" y="20088"/>
                  </a:lnTo>
                  <a:lnTo>
                    <a:pt x="102977" y="20088"/>
                  </a:lnTo>
                  <a:lnTo>
                    <a:pt x="807" y="7306"/>
                  </a:lnTo>
                  <a:lnTo>
                    <a:pt x="376" y="7306"/>
                  </a:lnTo>
                  <a:lnTo>
                    <a:pt x="0" y="6961"/>
                  </a:lnTo>
                  <a:lnTo>
                    <a:pt x="0" y="6621"/>
                  </a:lnTo>
                  <a:close/>
                </a:path>
                <a:path w="104775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3819467" y="5808541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614" y="0"/>
                  </a:moveTo>
                  <a:lnTo>
                    <a:pt x="1183" y="0"/>
                  </a:lnTo>
                  <a:lnTo>
                    <a:pt x="807" y="344"/>
                  </a:lnTo>
                  <a:lnTo>
                    <a:pt x="807" y="685"/>
                  </a:lnTo>
                  <a:lnTo>
                    <a:pt x="0" y="6621"/>
                  </a:lnTo>
                  <a:lnTo>
                    <a:pt x="0" y="6965"/>
                  </a:lnTo>
                  <a:lnTo>
                    <a:pt x="430" y="7306"/>
                  </a:lnTo>
                  <a:lnTo>
                    <a:pt x="807" y="7306"/>
                  </a:lnTo>
                  <a:lnTo>
                    <a:pt x="103408" y="20088"/>
                  </a:lnTo>
                  <a:lnTo>
                    <a:pt x="103784" y="20088"/>
                  </a:lnTo>
                  <a:lnTo>
                    <a:pt x="104161" y="19748"/>
                  </a:lnTo>
                  <a:lnTo>
                    <a:pt x="104161" y="19403"/>
                  </a:lnTo>
                  <a:lnTo>
                    <a:pt x="104968" y="13472"/>
                  </a:lnTo>
                  <a:lnTo>
                    <a:pt x="104968" y="13127"/>
                  </a:lnTo>
                  <a:lnTo>
                    <a:pt x="104591" y="12787"/>
                  </a:lnTo>
                  <a:lnTo>
                    <a:pt x="104161" y="12787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3819468" y="5808541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0" y="6621"/>
                  </a:moveTo>
                  <a:lnTo>
                    <a:pt x="807" y="685"/>
                  </a:lnTo>
                  <a:lnTo>
                    <a:pt x="807" y="344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787"/>
                  </a:lnTo>
                  <a:lnTo>
                    <a:pt x="104592" y="12787"/>
                  </a:lnTo>
                  <a:lnTo>
                    <a:pt x="104968" y="13127"/>
                  </a:lnTo>
                  <a:lnTo>
                    <a:pt x="104968" y="13472"/>
                  </a:lnTo>
                  <a:lnTo>
                    <a:pt x="104161" y="19403"/>
                  </a:lnTo>
                  <a:lnTo>
                    <a:pt x="104161" y="19748"/>
                  </a:lnTo>
                  <a:lnTo>
                    <a:pt x="103784" y="20088"/>
                  </a:lnTo>
                  <a:lnTo>
                    <a:pt x="103408" y="20088"/>
                  </a:lnTo>
                  <a:lnTo>
                    <a:pt x="807" y="7306"/>
                  </a:lnTo>
                  <a:lnTo>
                    <a:pt x="430" y="7306"/>
                  </a:lnTo>
                  <a:lnTo>
                    <a:pt x="0" y="6965"/>
                  </a:lnTo>
                  <a:lnTo>
                    <a:pt x="0" y="6621"/>
                  </a:lnTo>
                  <a:close/>
                </a:path>
                <a:path w="105410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3950207" y="5823038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614" y="0"/>
                  </a:moveTo>
                  <a:lnTo>
                    <a:pt x="1237" y="0"/>
                  </a:lnTo>
                  <a:lnTo>
                    <a:pt x="807" y="340"/>
                  </a:lnTo>
                  <a:lnTo>
                    <a:pt x="807" y="685"/>
                  </a:lnTo>
                  <a:lnTo>
                    <a:pt x="0" y="6621"/>
                  </a:lnTo>
                  <a:lnTo>
                    <a:pt x="0" y="6961"/>
                  </a:lnTo>
                  <a:lnTo>
                    <a:pt x="430" y="7306"/>
                  </a:lnTo>
                  <a:lnTo>
                    <a:pt x="807" y="7306"/>
                  </a:lnTo>
                  <a:lnTo>
                    <a:pt x="103408" y="20088"/>
                  </a:lnTo>
                  <a:lnTo>
                    <a:pt x="103784" y="20088"/>
                  </a:lnTo>
                  <a:lnTo>
                    <a:pt x="104215" y="19748"/>
                  </a:lnTo>
                  <a:lnTo>
                    <a:pt x="104215" y="19403"/>
                  </a:lnTo>
                  <a:lnTo>
                    <a:pt x="105022" y="13467"/>
                  </a:lnTo>
                  <a:lnTo>
                    <a:pt x="105022" y="13127"/>
                  </a:lnTo>
                  <a:lnTo>
                    <a:pt x="104591" y="12782"/>
                  </a:lnTo>
                  <a:lnTo>
                    <a:pt x="104215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3950208" y="5823038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0" y="6621"/>
                  </a:moveTo>
                  <a:lnTo>
                    <a:pt x="807" y="685"/>
                  </a:lnTo>
                  <a:lnTo>
                    <a:pt x="807" y="340"/>
                  </a:lnTo>
                  <a:lnTo>
                    <a:pt x="1237" y="0"/>
                  </a:lnTo>
                  <a:lnTo>
                    <a:pt x="1614" y="0"/>
                  </a:lnTo>
                  <a:lnTo>
                    <a:pt x="104215" y="12782"/>
                  </a:lnTo>
                  <a:lnTo>
                    <a:pt x="104592" y="12782"/>
                  </a:lnTo>
                  <a:lnTo>
                    <a:pt x="105022" y="13127"/>
                  </a:lnTo>
                  <a:lnTo>
                    <a:pt x="105022" y="13467"/>
                  </a:lnTo>
                  <a:lnTo>
                    <a:pt x="104215" y="19403"/>
                  </a:lnTo>
                  <a:lnTo>
                    <a:pt x="104215" y="19748"/>
                  </a:lnTo>
                  <a:lnTo>
                    <a:pt x="103784" y="20088"/>
                  </a:lnTo>
                  <a:lnTo>
                    <a:pt x="103408" y="20088"/>
                  </a:lnTo>
                  <a:lnTo>
                    <a:pt x="807" y="7306"/>
                  </a:lnTo>
                  <a:lnTo>
                    <a:pt x="430" y="7306"/>
                  </a:lnTo>
                  <a:lnTo>
                    <a:pt x="0" y="6961"/>
                  </a:lnTo>
                  <a:lnTo>
                    <a:pt x="0" y="6621"/>
                  </a:lnTo>
                  <a:close/>
                </a:path>
                <a:path w="105410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4079925" y="583936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183" y="0"/>
                  </a:moveTo>
                  <a:lnTo>
                    <a:pt x="807" y="0"/>
                  </a:lnTo>
                  <a:lnTo>
                    <a:pt x="376" y="340"/>
                  </a:lnTo>
                  <a:lnTo>
                    <a:pt x="376" y="685"/>
                  </a:lnTo>
                  <a:lnTo>
                    <a:pt x="0" y="5135"/>
                  </a:lnTo>
                  <a:lnTo>
                    <a:pt x="0" y="5476"/>
                  </a:lnTo>
                  <a:lnTo>
                    <a:pt x="376" y="5821"/>
                  </a:lnTo>
                  <a:lnTo>
                    <a:pt x="101794" y="18263"/>
                  </a:lnTo>
                  <a:lnTo>
                    <a:pt x="102170" y="18263"/>
                  </a:lnTo>
                  <a:lnTo>
                    <a:pt x="102547" y="17918"/>
                  </a:lnTo>
                  <a:lnTo>
                    <a:pt x="102977" y="13012"/>
                  </a:lnTo>
                  <a:lnTo>
                    <a:pt x="102977" y="12667"/>
                  </a:lnTo>
                  <a:lnTo>
                    <a:pt x="102547" y="12667"/>
                  </a:lnTo>
                  <a:lnTo>
                    <a:pt x="102547" y="1232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4079925" y="583936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35"/>
                  </a:moveTo>
                  <a:lnTo>
                    <a:pt x="376" y="685"/>
                  </a:lnTo>
                  <a:lnTo>
                    <a:pt x="376" y="34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2547" y="12327"/>
                  </a:lnTo>
                  <a:lnTo>
                    <a:pt x="102547" y="12667"/>
                  </a:lnTo>
                  <a:lnTo>
                    <a:pt x="102977" y="12667"/>
                  </a:lnTo>
                  <a:lnTo>
                    <a:pt x="102977" y="13012"/>
                  </a:lnTo>
                  <a:lnTo>
                    <a:pt x="102547" y="17918"/>
                  </a:lnTo>
                  <a:lnTo>
                    <a:pt x="102170" y="18263"/>
                  </a:lnTo>
                  <a:lnTo>
                    <a:pt x="101794" y="18263"/>
                  </a:lnTo>
                  <a:lnTo>
                    <a:pt x="376" y="5821"/>
                  </a:lnTo>
                  <a:lnTo>
                    <a:pt x="0" y="5476"/>
                  </a:lnTo>
                  <a:lnTo>
                    <a:pt x="0" y="5135"/>
                  </a:lnTo>
                  <a:close/>
                </a:path>
                <a:path w="103504" h="18414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4207491" y="5853859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560" y="0"/>
                  </a:moveTo>
                  <a:lnTo>
                    <a:pt x="1183" y="0"/>
                  </a:lnTo>
                  <a:lnTo>
                    <a:pt x="807" y="340"/>
                  </a:lnTo>
                  <a:lnTo>
                    <a:pt x="807" y="685"/>
                  </a:lnTo>
                  <a:lnTo>
                    <a:pt x="376" y="5135"/>
                  </a:lnTo>
                  <a:lnTo>
                    <a:pt x="0" y="5476"/>
                  </a:lnTo>
                  <a:lnTo>
                    <a:pt x="376" y="5821"/>
                  </a:lnTo>
                  <a:lnTo>
                    <a:pt x="807" y="5821"/>
                  </a:lnTo>
                  <a:lnTo>
                    <a:pt x="103354" y="18603"/>
                  </a:lnTo>
                  <a:lnTo>
                    <a:pt x="103731" y="18603"/>
                  </a:lnTo>
                  <a:lnTo>
                    <a:pt x="104161" y="18258"/>
                  </a:lnTo>
                  <a:lnTo>
                    <a:pt x="104538" y="13467"/>
                  </a:lnTo>
                  <a:lnTo>
                    <a:pt x="104538" y="12667"/>
                  </a:lnTo>
                  <a:lnTo>
                    <a:pt x="104161" y="12667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4207491" y="5853859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376" y="5135"/>
                  </a:moveTo>
                  <a:lnTo>
                    <a:pt x="807" y="685"/>
                  </a:lnTo>
                  <a:lnTo>
                    <a:pt x="807" y="340"/>
                  </a:lnTo>
                  <a:lnTo>
                    <a:pt x="1183" y="0"/>
                  </a:lnTo>
                  <a:lnTo>
                    <a:pt x="1560" y="0"/>
                  </a:lnTo>
                  <a:lnTo>
                    <a:pt x="104161" y="12667"/>
                  </a:lnTo>
                  <a:lnTo>
                    <a:pt x="104538" y="12667"/>
                  </a:lnTo>
                  <a:lnTo>
                    <a:pt x="104538" y="13012"/>
                  </a:lnTo>
                  <a:lnTo>
                    <a:pt x="104538" y="13467"/>
                  </a:lnTo>
                  <a:lnTo>
                    <a:pt x="104161" y="18258"/>
                  </a:lnTo>
                  <a:lnTo>
                    <a:pt x="103731" y="18603"/>
                  </a:lnTo>
                  <a:lnTo>
                    <a:pt x="103354" y="18603"/>
                  </a:lnTo>
                  <a:lnTo>
                    <a:pt x="807" y="5821"/>
                  </a:lnTo>
                  <a:lnTo>
                    <a:pt x="376" y="5821"/>
                  </a:lnTo>
                  <a:lnTo>
                    <a:pt x="0" y="5476"/>
                  </a:lnTo>
                  <a:lnTo>
                    <a:pt x="376" y="5135"/>
                  </a:lnTo>
                  <a:close/>
                </a:path>
                <a:path w="104775" h="19050">
                  <a:moveTo>
                    <a:pt x="376" y="5135"/>
                  </a:moveTo>
                  <a:lnTo>
                    <a:pt x="376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4337155" y="5870067"/>
              <a:ext cx="104775" cy="17145"/>
            </a:xfrm>
            <a:custGeom>
              <a:avLst/>
              <a:gdLst/>
              <a:ahLst/>
              <a:cxnLst/>
              <a:rect l="l" t="t" r="r" b="b"/>
              <a:pathLst>
                <a:path w="104775" h="17145">
                  <a:moveTo>
                    <a:pt x="807" y="0"/>
                  </a:moveTo>
                  <a:lnTo>
                    <a:pt x="430" y="0"/>
                  </a:lnTo>
                  <a:lnTo>
                    <a:pt x="430" y="340"/>
                  </a:lnTo>
                  <a:lnTo>
                    <a:pt x="0" y="3765"/>
                  </a:lnTo>
                  <a:lnTo>
                    <a:pt x="0" y="4106"/>
                  </a:lnTo>
                  <a:lnTo>
                    <a:pt x="430" y="4106"/>
                  </a:lnTo>
                  <a:lnTo>
                    <a:pt x="103408" y="16893"/>
                  </a:lnTo>
                  <a:lnTo>
                    <a:pt x="103784" y="16893"/>
                  </a:lnTo>
                  <a:lnTo>
                    <a:pt x="103784" y="16548"/>
                  </a:lnTo>
                  <a:lnTo>
                    <a:pt x="104161" y="13122"/>
                  </a:lnTo>
                  <a:lnTo>
                    <a:pt x="104591" y="12782"/>
                  </a:lnTo>
                  <a:lnTo>
                    <a:pt x="103784" y="1278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4337155" y="5870067"/>
              <a:ext cx="104775" cy="17145"/>
            </a:xfrm>
            <a:custGeom>
              <a:avLst/>
              <a:gdLst/>
              <a:ahLst/>
              <a:cxnLst/>
              <a:rect l="l" t="t" r="r" b="b"/>
              <a:pathLst>
                <a:path w="104775" h="17145">
                  <a:moveTo>
                    <a:pt x="0" y="3765"/>
                  </a:moveTo>
                  <a:lnTo>
                    <a:pt x="430" y="340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161" y="13122"/>
                  </a:lnTo>
                  <a:lnTo>
                    <a:pt x="103784" y="16548"/>
                  </a:lnTo>
                  <a:lnTo>
                    <a:pt x="103784" y="16893"/>
                  </a:lnTo>
                  <a:lnTo>
                    <a:pt x="103408" y="16893"/>
                  </a:lnTo>
                  <a:lnTo>
                    <a:pt x="430" y="4106"/>
                  </a:lnTo>
                  <a:lnTo>
                    <a:pt x="0" y="4106"/>
                  </a:lnTo>
                  <a:lnTo>
                    <a:pt x="0" y="3765"/>
                  </a:lnTo>
                  <a:close/>
                </a:path>
                <a:path w="104775" h="17145">
                  <a:moveTo>
                    <a:pt x="0" y="3765"/>
                  </a:moveTo>
                  <a:lnTo>
                    <a:pt x="0" y="376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4466334" y="5886275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183" y="0"/>
                  </a:moveTo>
                  <a:lnTo>
                    <a:pt x="807" y="0"/>
                  </a:lnTo>
                  <a:lnTo>
                    <a:pt x="807" y="340"/>
                  </a:lnTo>
                  <a:lnTo>
                    <a:pt x="0" y="5135"/>
                  </a:lnTo>
                  <a:lnTo>
                    <a:pt x="0" y="5476"/>
                  </a:lnTo>
                  <a:lnTo>
                    <a:pt x="376" y="5476"/>
                  </a:lnTo>
                  <a:lnTo>
                    <a:pt x="807" y="5821"/>
                  </a:lnTo>
                  <a:lnTo>
                    <a:pt x="101740" y="18263"/>
                  </a:lnTo>
                  <a:lnTo>
                    <a:pt x="102170" y="18263"/>
                  </a:lnTo>
                  <a:lnTo>
                    <a:pt x="102547" y="17918"/>
                  </a:lnTo>
                  <a:lnTo>
                    <a:pt x="102547" y="17578"/>
                  </a:lnTo>
                  <a:lnTo>
                    <a:pt x="102977" y="13127"/>
                  </a:lnTo>
                  <a:lnTo>
                    <a:pt x="102977" y="12442"/>
                  </a:lnTo>
                  <a:lnTo>
                    <a:pt x="102547" y="124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4466335" y="5886275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35"/>
                  </a:moveTo>
                  <a:lnTo>
                    <a:pt x="807" y="34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2547" y="12442"/>
                  </a:lnTo>
                  <a:lnTo>
                    <a:pt x="102977" y="12442"/>
                  </a:lnTo>
                  <a:lnTo>
                    <a:pt x="102977" y="12782"/>
                  </a:lnTo>
                  <a:lnTo>
                    <a:pt x="102977" y="13127"/>
                  </a:lnTo>
                  <a:lnTo>
                    <a:pt x="102547" y="17578"/>
                  </a:lnTo>
                  <a:lnTo>
                    <a:pt x="102547" y="17918"/>
                  </a:lnTo>
                  <a:lnTo>
                    <a:pt x="102170" y="18263"/>
                  </a:lnTo>
                  <a:lnTo>
                    <a:pt x="101740" y="18263"/>
                  </a:lnTo>
                  <a:lnTo>
                    <a:pt x="807" y="5821"/>
                  </a:lnTo>
                  <a:lnTo>
                    <a:pt x="376" y="5476"/>
                  </a:lnTo>
                  <a:lnTo>
                    <a:pt x="0" y="5476"/>
                  </a:lnTo>
                  <a:lnTo>
                    <a:pt x="0" y="5135"/>
                  </a:lnTo>
                  <a:close/>
                </a:path>
                <a:path w="103504" h="18414">
                  <a:moveTo>
                    <a:pt x="0" y="5135"/>
                  </a:moveTo>
                  <a:lnTo>
                    <a:pt x="0" y="513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3310073" y="5677633"/>
              <a:ext cx="64135" cy="61594"/>
            </a:xfrm>
            <a:custGeom>
              <a:avLst/>
              <a:gdLst/>
              <a:ahLst/>
              <a:cxnLst/>
              <a:rect l="l" t="t" r="r" b="b"/>
              <a:pathLst>
                <a:path w="64135" h="61595">
                  <a:moveTo>
                    <a:pt x="35718" y="0"/>
                  </a:moveTo>
                  <a:lnTo>
                    <a:pt x="23346" y="668"/>
                  </a:lnTo>
                  <a:lnTo>
                    <a:pt x="11883" y="6034"/>
                  </a:lnTo>
                  <a:lnTo>
                    <a:pt x="3719" y="15216"/>
                  </a:lnTo>
                  <a:lnTo>
                    <a:pt x="0" y="26410"/>
                  </a:lnTo>
                  <a:lnTo>
                    <a:pt x="890" y="38203"/>
                  </a:lnTo>
                  <a:lnTo>
                    <a:pt x="6557" y="49182"/>
                  </a:lnTo>
                  <a:lnTo>
                    <a:pt x="16493" y="57234"/>
                  </a:lnTo>
                  <a:lnTo>
                    <a:pt x="28347" y="61038"/>
                  </a:lnTo>
                  <a:lnTo>
                    <a:pt x="40725" y="60370"/>
                  </a:lnTo>
                  <a:lnTo>
                    <a:pt x="52235" y="55003"/>
                  </a:lnTo>
                  <a:lnTo>
                    <a:pt x="60374" y="45774"/>
                  </a:lnTo>
                  <a:lnTo>
                    <a:pt x="64085" y="34586"/>
                  </a:lnTo>
                  <a:lnTo>
                    <a:pt x="63175" y="22820"/>
                  </a:lnTo>
                  <a:lnTo>
                    <a:pt x="57454" y="11855"/>
                  </a:lnTo>
                  <a:lnTo>
                    <a:pt x="47564" y="3804"/>
                  </a:lnTo>
                  <a:lnTo>
                    <a:pt x="3571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3310073" y="5677633"/>
              <a:ext cx="64135" cy="61594"/>
            </a:xfrm>
            <a:custGeom>
              <a:avLst/>
              <a:gdLst/>
              <a:ahLst/>
              <a:cxnLst/>
              <a:rect l="l" t="t" r="r" b="b"/>
              <a:pathLst>
                <a:path w="64135" h="61595">
                  <a:moveTo>
                    <a:pt x="57454" y="11855"/>
                  </a:moveTo>
                  <a:lnTo>
                    <a:pt x="63175" y="22820"/>
                  </a:lnTo>
                  <a:lnTo>
                    <a:pt x="64085" y="34586"/>
                  </a:lnTo>
                  <a:lnTo>
                    <a:pt x="60374" y="45774"/>
                  </a:lnTo>
                  <a:lnTo>
                    <a:pt x="52235" y="55003"/>
                  </a:lnTo>
                  <a:lnTo>
                    <a:pt x="40725" y="60370"/>
                  </a:lnTo>
                  <a:lnTo>
                    <a:pt x="28347" y="61038"/>
                  </a:lnTo>
                  <a:lnTo>
                    <a:pt x="16493" y="57234"/>
                  </a:lnTo>
                  <a:lnTo>
                    <a:pt x="6557" y="49182"/>
                  </a:lnTo>
                  <a:lnTo>
                    <a:pt x="890" y="38203"/>
                  </a:lnTo>
                  <a:lnTo>
                    <a:pt x="0" y="26410"/>
                  </a:lnTo>
                  <a:lnTo>
                    <a:pt x="3719" y="15216"/>
                  </a:lnTo>
                  <a:lnTo>
                    <a:pt x="11883" y="6034"/>
                  </a:lnTo>
                  <a:lnTo>
                    <a:pt x="23346" y="668"/>
                  </a:lnTo>
                  <a:lnTo>
                    <a:pt x="35718" y="0"/>
                  </a:lnTo>
                  <a:lnTo>
                    <a:pt x="47564" y="3804"/>
                  </a:lnTo>
                  <a:lnTo>
                    <a:pt x="57454" y="11855"/>
                  </a:lnTo>
                  <a:close/>
                </a:path>
              </a:pathLst>
            </a:custGeom>
            <a:ln w="37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4511152" y="5819428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70" h="62864">
                  <a:moveTo>
                    <a:pt x="35973" y="0"/>
                  </a:moveTo>
                  <a:lnTo>
                    <a:pt x="23647" y="851"/>
                  </a:lnTo>
                  <a:lnTo>
                    <a:pt x="12213" y="6465"/>
                  </a:lnTo>
                  <a:lnTo>
                    <a:pt x="3806" y="15902"/>
                  </a:lnTo>
                  <a:lnTo>
                    <a:pt x="0" y="27352"/>
                  </a:lnTo>
                  <a:lnTo>
                    <a:pt x="954" y="39402"/>
                  </a:lnTo>
                  <a:lnTo>
                    <a:pt x="6832" y="50639"/>
                  </a:lnTo>
                  <a:lnTo>
                    <a:pt x="16551" y="58829"/>
                  </a:lnTo>
                  <a:lnTo>
                    <a:pt x="28293" y="62579"/>
                  </a:lnTo>
                  <a:lnTo>
                    <a:pt x="40630" y="61728"/>
                  </a:lnTo>
                  <a:lnTo>
                    <a:pt x="52134" y="56115"/>
                  </a:lnTo>
                  <a:lnTo>
                    <a:pt x="60516" y="46630"/>
                  </a:lnTo>
                  <a:lnTo>
                    <a:pt x="64307" y="35185"/>
                  </a:lnTo>
                  <a:lnTo>
                    <a:pt x="63317" y="23162"/>
                  </a:lnTo>
                  <a:lnTo>
                    <a:pt x="57353" y="11942"/>
                  </a:lnTo>
                  <a:lnTo>
                    <a:pt x="47705" y="3750"/>
                  </a:lnTo>
                  <a:lnTo>
                    <a:pt x="3597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4511152" y="5819428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70" h="62864">
                  <a:moveTo>
                    <a:pt x="57353" y="11942"/>
                  </a:moveTo>
                  <a:lnTo>
                    <a:pt x="63317" y="23162"/>
                  </a:lnTo>
                  <a:lnTo>
                    <a:pt x="64307" y="35185"/>
                  </a:lnTo>
                  <a:lnTo>
                    <a:pt x="60516" y="46630"/>
                  </a:lnTo>
                  <a:lnTo>
                    <a:pt x="52134" y="56115"/>
                  </a:lnTo>
                  <a:lnTo>
                    <a:pt x="40630" y="61728"/>
                  </a:lnTo>
                  <a:lnTo>
                    <a:pt x="28293" y="62579"/>
                  </a:lnTo>
                  <a:lnTo>
                    <a:pt x="16551" y="58829"/>
                  </a:lnTo>
                  <a:lnTo>
                    <a:pt x="6832" y="50639"/>
                  </a:lnTo>
                  <a:lnTo>
                    <a:pt x="954" y="39402"/>
                  </a:lnTo>
                  <a:lnTo>
                    <a:pt x="0" y="27352"/>
                  </a:lnTo>
                  <a:lnTo>
                    <a:pt x="3806" y="15902"/>
                  </a:lnTo>
                  <a:lnTo>
                    <a:pt x="12213" y="6465"/>
                  </a:lnTo>
                  <a:lnTo>
                    <a:pt x="23647" y="851"/>
                  </a:lnTo>
                  <a:lnTo>
                    <a:pt x="35973" y="0"/>
                  </a:lnTo>
                  <a:lnTo>
                    <a:pt x="47705" y="3750"/>
                  </a:lnTo>
                  <a:lnTo>
                    <a:pt x="57353" y="11942"/>
                  </a:lnTo>
                  <a:close/>
                </a:path>
              </a:pathLst>
            </a:custGeom>
            <a:ln w="3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827421" y="5738117"/>
              <a:ext cx="1292860" cy="167005"/>
            </a:xfrm>
            <a:custGeom>
              <a:avLst/>
              <a:gdLst/>
              <a:ahLst/>
              <a:cxnLst/>
              <a:rect l="l" t="t" r="r" b="b"/>
              <a:pathLst>
                <a:path w="1292860" h="167004">
                  <a:moveTo>
                    <a:pt x="1291565" y="0"/>
                  </a:moveTo>
                  <a:lnTo>
                    <a:pt x="1290597" y="0"/>
                  </a:lnTo>
                  <a:lnTo>
                    <a:pt x="403" y="159569"/>
                  </a:lnTo>
                  <a:lnTo>
                    <a:pt x="0" y="159569"/>
                  </a:lnTo>
                  <a:lnTo>
                    <a:pt x="0" y="160254"/>
                  </a:lnTo>
                  <a:lnTo>
                    <a:pt x="403" y="166075"/>
                  </a:lnTo>
                  <a:lnTo>
                    <a:pt x="1199" y="166760"/>
                  </a:lnTo>
                  <a:lnTo>
                    <a:pt x="1603" y="166760"/>
                  </a:lnTo>
                  <a:lnTo>
                    <a:pt x="1291565" y="7301"/>
                  </a:lnTo>
                  <a:lnTo>
                    <a:pt x="1291942" y="7301"/>
                  </a:lnTo>
                  <a:lnTo>
                    <a:pt x="1292319" y="6961"/>
                  </a:lnTo>
                  <a:lnTo>
                    <a:pt x="1292319" y="6276"/>
                  </a:lnTo>
                  <a:lnTo>
                    <a:pt x="1291565" y="455"/>
                  </a:lnTo>
                  <a:lnTo>
                    <a:pt x="1291565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827421" y="5738117"/>
              <a:ext cx="1292860" cy="167005"/>
            </a:xfrm>
            <a:custGeom>
              <a:avLst/>
              <a:gdLst/>
              <a:ahLst/>
              <a:cxnLst/>
              <a:rect l="l" t="t" r="r" b="b"/>
              <a:pathLst>
                <a:path w="1292860" h="167004">
                  <a:moveTo>
                    <a:pt x="1291565" y="455"/>
                  </a:moveTo>
                  <a:lnTo>
                    <a:pt x="1292319" y="6276"/>
                  </a:lnTo>
                  <a:lnTo>
                    <a:pt x="1292319" y="6961"/>
                  </a:lnTo>
                  <a:lnTo>
                    <a:pt x="1291942" y="7301"/>
                  </a:lnTo>
                  <a:lnTo>
                    <a:pt x="1291565" y="7301"/>
                  </a:lnTo>
                  <a:lnTo>
                    <a:pt x="1603" y="166760"/>
                  </a:lnTo>
                  <a:lnTo>
                    <a:pt x="1199" y="166760"/>
                  </a:lnTo>
                  <a:lnTo>
                    <a:pt x="801" y="166420"/>
                  </a:lnTo>
                  <a:lnTo>
                    <a:pt x="403" y="166075"/>
                  </a:lnTo>
                  <a:lnTo>
                    <a:pt x="0" y="160254"/>
                  </a:lnTo>
                  <a:lnTo>
                    <a:pt x="0" y="159914"/>
                  </a:lnTo>
                  <a:lnTo>
                    <a:pt x="0" y="159569"/>
                  </a:lnTo>
                  <a:lnTo>
                    <a:pt x="403" y="159569"/>
                  </a:lnTo>
                  <a:lnTo>
                    <a:pt x="1290597" y="0"/>
                  </a:lnTo>
                  <a:lnTo>
                    <a:pt x="1291027" y="0"/>
                  </a:lnTo>
                  <a:lnTo>
                    <a:pt x="1291565" y="0"/>
                  </a:lnTo>
                  <a:lnTo>
                    <a:pt x="1291565" y="455"/>
                  </a:lnTo>
                  <a:close/>
                </a:path>
                <a:path w="1292860" h="167004">
                  <a:moveTo>
                    <a:pt x="1291565" y="455"/>
                  </a:moveTo>
                  <a:lnTo>
                    <a:pt x="1291565" y="45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842781" y="5887645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04177" y="0"/>
                  </a:moveTo>
                  <a:lnTo>
                    <a:pt x="103376" y="0"/>
                  </a:lnTo>
                  <a:lnTo>
                    <a:pt x="801" y="12782"/>
                  </a:lnTo>
                  <a:lnTo>
                    <a:pt x="0" y="12782"/>
                  </a:lnTo>
                  <a:lnTo>
                    <a:pt x="0" y="13122"/>
                  </a:lnTo>
                  <a:lnTo>
                    <a:pt x="801" y="17918"/>
                  </a:lnTo>
                  <a:lnTo>
                    <a:pt x="801" y="18263"/>
                  </a:lnTo>
                  <a:lnTo>
                    <a:pt x="1603" y="18263"/>
                  </a:lnTo>
                  <a:lnTo>
                    <a:pt x="104177" y="5821"/>
                  </a:lnTo>
                  <a:lnTo>
                    <a:pt x="104575" y="5476"/>
                  </a:lnTo>
                  <a:lnTo>
                    <a:pt x="104575" y="5135"/>
                  </a:lnTo>
                  <a:lnTo>
                    <a:pt x="104177" y="340"/>
                  </a:lnTo>
                  <a:lnTo>
                    <a:pt x="1041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842781" y="5887645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04177" y="340"/>
                  </a:moveTo>
                  <a:lnTo>
                    <a:pt x="104575" y="5135"/>
                  </a:lnTo>
                  <a:lnTo>
                    <a:pt x="104575" y="5476"/>
                  </a:lnTo>
                  <a:lnTo>
                    <a:pt x="104177" y="5821"/>
                  </a:lnTo>
                  <a:lnTo>
                    <a:pt x="1603" y="18263"/>
                  </a:lnTo>
                  <a:lnTo>
                    <a:pt x="1199" y="18263"/>
                  </a:lnTo>
                  <a:lnTo>
                    <a:pt x="801" y="18263"/>
                  </a:lnTo>
                  <a:lnTo>
                    <a:pt x="801" y="17918"/>
                  </a:lnTo>
                  <a:lnTo>
                    <a:pt x="0" y="13122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801" y="12782"/>
                  </a:lnTo>
                  <a:lnTo>
                    <a:pt x="103376" y="0"/>
                  </a:lnTo>
                  <a:lnTo>
                    <a:pt x="103774" y="0"/>
                  </a:lnTo>
                  <a:lnTo>
                    <a:pt x="104177" y="0"/>
                  </a:lnTo>
                  <a:lnTo>
                    <a:pt x="104177" y="340"/>
                  </a:lnTo>
                  <a:close/>
                </a:path>
                <a:path w="104775" h="18414">
                  <a:moveTo>
                    <a:pt x="104177" y="340"/>
                  </a:moveTo>
                  <a:lnTo>
                    <a:pt x="104177" y="3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970869" y="5871437"/>
              <a:ext cx="103505" cy="17145"/>
            </a:xfrm>
            <a:custGeom>
              <a:avLst/>
              <a:gdLst/>
              <a:ahLst/>
              <a:cxnLst/>
              <a:rect l="l" t="t" r="r" b="b"/>
              <a:pathLst>
                <a:path w="103505" h="17145">
                  <a:moveTo>
                    <a:pt x="102170" y="0"/>
                  </a:moveTo>
                  <a:lnTo>
                    <a:pt x="101772" y="0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122"/>
                  </a:lnTo>
                  <a:lnTo>
                    <a:pt x="398" y="16548"/>
                  </a:lnTo>
                  <a:lnTo>
                    <a:pt x="398" y="16893"/>
                  </a:lnTo>
                  <a:lnTo>
                    <a:pt x="796" y="16893"/>
                  </a:lnTo>
                  <a:lnTo>
                    <a:pt x="102574" y="4450"/>
                  </a:lnTo>
                  <a:lnTo>
                    <a:pt x="102972" y="4106"/>
                  </a:lnTo>
                  <a:lnTo>
                    <a:pt x="102574" y="340"/>
                  </a:lnTo>
                  <a:lnTo>
                    <a:pt x="10217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970869" y="5871437"/>
              <a:ext cx="103505" cy="17145"/>
            </a:xfrm>
            <a:custGeom>
              <a:avLst/>
              <a:gdLst/>
              <a:ahLst/>
              <a:cxnLst/>
              <a:rect l="l" t="t" r="r" b="b"/>
              <a:pathLst>
                <a:path w="103505" h="17145">
                  <a:moveTo>
                    <a:pt x="102574" y="340"/>
                  </a:moveTo>
                  <a:lnTo>
                    <a:pt x="102972" y="4106"/>
                  </a:lnTo>
                  <a:lnTo>
                    <a:pt x="102574" y="4450"/>
                  </a:lnTo>
                  <a:lnTo>
                    <a:pt x="796" y="16893"/>
                  </a:lnTo>
                  <a:lnTo>
                    <a:pt x="398" y="16893"/>
                  </a:lnTo>
                  <a:lnTo>
                    <a:pt x="398" y="16548"/>
                  </a:lnTo>
                  <a:lnTo>
                    <a:pt x="0" y="13122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101772" y="0"/>
                  </a:lnTo>
                  <a:lnTo>
                    <a:pt x="102170" y="0"/>
                  </a:lnTo>
                  <a:lnTo>
                    <a:pt x="102574" y="340"/>
                  </a:lnTo>
                  <a:close/>
                </a:path>
                <a:path w="103505" h="17145">
                  <a:moveTo>
                    <a:pt x="102574" y="340"/>
                  </a:moveTo>
                  <a:lnTo>
                    <a:pt x="102574" y="3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1100022" y="5855569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5" h="19685">
                  <a:moveTo>
                    <a:pt x="102176" y="0"/>
                  </a:moveTo>
                  <a:lnTo>
                    <a:pt x="101374" y="0"/>
                  </a:lnTo>
                  <a:lnTo>
                    <a:pt x="801" y="12442"/>
                  </a:lnTo>
                  <a:lnTo>
                    <a:pt x="398" y="12442"/>
                  </a:lnTo>
                  <a:lnTo>
                    <a:pt x="0" y="12782"/>
                  </a:lnTo>
                  <a:lnTo>
                    <a:pt x="0" y="13127"/>
                  </a:lnTo>
                  <a:lnTo>
                    <a:pt x="801" y="18948"/>
                  </a:lnTo>
                  <a:lnTo>
                    <a:pt x="801" y="19288"/>
                  </a:lnTo>
                  <a:lnTo>
                    <a:pt x="1199" y="19633"/>
                  </a:lnTo>
                  <a:lnTo>
                    <a:pt x="1603" y="19633"/>
                  </a:lnTo>
                  <a:lnTo>
                    <a:pt x="102574" y="7191"/>
                  </a:lnTo>
                  <a:lnTo>
                    <a:pt x="102972" y="7191"/>
                  </a:lnTo>
                  <a:lnTo>
                    <a:pt x="102972" y="6506"/>
                  </a:lnTo>
                  <a:lnTo>
                    <a:pt x="102574" y="685"/>
                  </a:lnTo>
                  <a:lnTo>
                    <a:pt x="10217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1100022" y="5855569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5" h="19685">
                  <a:moveTo>
                    <a:pt x="102574" y="685"/>
                  </a:moveTo>
                  <a:lnTo>
                    <a:pt x="102972" y="6506"/>
                  </a:lnTo>
                  <a:lnTo>
                    <a:pt x="102972" y="6846"/>
                  </a:lnTo>
                  <a:lnTo>
                    <a:pt x="102972" y="7191"/>
                  </a:lnTo>
                  <a:lnTo>
                    <a:pt x="102574" y="7191"/>
                  </a:lnTo>
                  <a:lnTo>
                    <a:pt x="1603" y="19633"/>
                  </a:lnTo>
                  <a:lnTo>
                    <a:pt x="1199" y="19633"/>
                  </a:lnTo>
                  <a:lnTo>
                    <a:pt x="801" y="19288"/>
                  </a:lnTo>
                  <a:lnTo>
                    <a:pt x="801" y="18948"/>
                  </a:lnTo>
                  <a:lnTo>
                    <a:pt x="0" y="13127"/>
                  </a:lnTo>
                  <a:lnTo>
                    <a:pt x="0" y="12782"/>
                  </a:lnTo>
                  <a:lnTo>
                    <a:pt x="398" y="12442"/>
                  </a:lnTo>
                  <a:lnTo>
                    <a:pt x="801" y="12442"/>
                  </a:lnTo>
                  <a:lnTo>
                    <a:pt x="101374" y="0"/>
                  </a:lnTo>
                  <a:lnTo>
                    <a:pt x="102176" y="0"/>
                  </a:lnTo>
                  <a:lnTo>
                    <a:pt x="102574" y="685"/>
                  </a:lnTo>
                  <a:close/>
                </a:path>
                <a:path w="103505" h="19685">
                  <a:moveTo>
                    <a:pt x="102574" y="685"/>
                  </a:moveTo>
                  <a:lnTo>
                    <a:pt x="102574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29309" y="5839361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3784" y="0"/>
                  </a:moveTo>
                  <a:lnTo>
                    <a:pt x="103354" y="0"/>
                  </a:lnTo>
                  <a:lnTo>
                    <a:pt x="801" y="12667"/>
                  </a:lnTo>
                  <a:lnTo>
                    <a:pt x="398" y="12667"/>
                  </a:lnTo>
                  <a:lnTo>
                    <a:pt x="0" y="13012"/>
                  </a:lnTo>
                  <a:lnTo>
                    <a:pt x="0" y="13467"/>
                  </a:lnTo>
                  <a:lnTo>
                    <a:pt x="801" y="19288"/>
                  </a:lnTo>
                  <a:lnTo>
                    <a:pt x="801" y="19633"/>
                  </a:lnTo>
                  <a:lnTo>
                    <a:pt x="1199" y="19973"/>
                  </a:lnTo>
                  <a:lnTo>
                    <a:pt x="1603" y="19973"/>
                  </a:lnTo>
                  <a:lnTo>
                    <a:pt x="104161" y="7191"/>
                  </a:lnTo>
                  <a:lnTo>
                    <a:pt x="104591" y="7191"/>
                  </a:lnTo>
                  <a:lnTo>
                    <a:pt x="104968" y="6846"/>
                  </a:lnTo>
                  <a:lnTo>
                    <a:pt x="104591" y="6506"/>
                  </a:lnTo>
                  <a:lnTo>
                    <a:pt x="104161" y="685"/>
                  </a:lnTo>
                  <a:lnTo>
                    <a:pt x="104161" y="340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29309" y="5839361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4161" y="685"/>
                  </a:moveTo>
                  <a:lnTo>
                    <a:pt x="104592" y="6506"/>
                  </a:lnTo>
                  <a:lnTo>
                    <a:pt x="104968" y="6846"/>
                  </a:lnTo>
                  <a:lnTo>
                    <a:pt x="104592" y="7191"/>
                  </a:lnTo>
                  <a:lnTo>
                    <a:pt x="104161" y="7191"/>
                  </a:lnTo>
                  <a:lnTo>
                    <a:pt x="1603" y="19973"/>
                  </a:lnTo>
                  <a:lnTo>
                    <a:pt x="1199" y="19973"/>
                  </a:lnTo>
                  <a:lnTo>
                    <a:pt x="801" y="19633"/>
                  </a:lnTo>
                  <a:lnTo>
                    <a:pt x="801" y="19288"/>
                  </a:lnTo>
                  <a:lnTo>
                    <a:pt x="0" y="13467"/>
                  </a:lnTo>
                  <a:lnTo>
                    <a:pt x="0" y="13012"/>
                  </a:lnTo>
                  <a:lnTo>
                    <a:pt x="398" y="12667"/>
                  </a:lnTo>
                  <a:lnTo>
                    <a:pt x="801" y="12667"/>
                  </a:lnTo>
                  <a:lnTo>
                    <a:pt x="103354" y="0"/>
                  </a:lnTo>
                  <a:lnTo>
                    <a:pt x="103784" y="0"/>
                  </a:lnTo>
                  <a:lnTo>
                    <a:pt x="104161" y="340"/>
                  </a:lnTo>
                  <a:lnTo>
                    <a:pt x="104161" y="685"/>
                  </a:lnTo>
                  <a:close/>
                </a:path>
                <a:path w="105409" h="20320">
                  <a:moveTo>
                    <a:pt x="104161" y="685"/>
                  </a:moveTo>
                  <a:lnTo>
                    <a:pt x="104161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58865" y="5824523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340"/>
                  </a:lnTo>
                  <a:lnTo>
                    <a:pt x="376" y="12667"/>
                  </a:lnTo>
                  <a:lnTo>
                    <a:pt x="0" y="12667"/>
                  </a:lnTo>
                  <a:lnTo>
                    <a:pt x="0" y="13697"/>
                  </a:lnTo>
                  <a:lnTo>
                    <a:pt x="376" y="19633"/>
                  </a:lnTo>
                  <a:lnTo>
                    <a:pt x="807" y="19973"/>
                  </a:lnTo>
                  <a:lnTo>
                    <a:pt x="1614" y="19973"/>
                  </a:lnTo>
                  <a:lnTo>
                    <a:pt x="103784" y="7531"/>
                  </a:lnTo>
                  <a:lnTo>
                    <a:pt x="104161" y="7191"/>
                  </a:lnTo>
                  <a:lnTo>
                    <a:pt x="104591" y="6846"/>
                  </a:lnTo>
                  <a:lnTo>
                    <a:pt x="104591" y="6506"/>
                  </a:lnTo>
                  <a:lnTo>
                    <a:pt x="103784" y="685"/>
                  </a:lnTo>
                  <a:lnTo>
                    <a:pt x="103784" y="340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58865" y="5824523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5"/>
                  </a:moveTo>
                  <a:lnTo>
                    <a:pt x="104592" y="6506"/>
                  </a:lnTo>
                  <a:lnTo>
                    <a:pt x="104592" y="6846"/>
                  </a:lnTo>
                  <a:lnTo>
                    <a:pt x="104161" y="7191"/>
                  </a:lnTo>
                  <a:lnTo>
                    <a:pt x="103784" y="7531"/>
                  </a:lnTo>
                  <a:lnTo>
                    <a:pt x="1614" y="19973"/>
                  </a:lnTo>
                  <a:lnTo>
                    <a:pt x="1183" y="19973"/>
                  </a:lnTo>
                  <a:lnTo>
                    <a:pt x="807" y="19973"/>
                  </a:lnTo>
                  <a:lnTo>
                    <a:pt x="376" y="19633"/>
                  </a:lnTo>
                  <a:lnTo>
                    <a:pt x="0" y="13697"/>
                  </a:lnTo>
                  <a:lnTo>
                    <a:pt x="0" y="13012"/>
                  </a:lnTo>
                  <a:lnTo>
                    <a:pt x="0" y="12667"/>
                  </a:lnTo>
                  <a:lnTo>
                    <a:pt x="376" y="12667"/>
                  </a:lnTo>
                  <a:lnTo>
                    <a:pt x="102977" y="340"/>
                  </a:lnTo>
                  <a:lnTo>
                    <a:pt x="103354" y="0"/>
                  </a:lnTo>
                  <a:lnTo>
                    <a:pt x="103784" y="340"/>
                  </a:lnTo>
                  <a:lnTo>
                    <a:pt x="103784" y="685"/>
                  </a:lnTo>
                  <a:close/>
                </a:path>
                <a:path w="104775" h="20320">
                  <a:moveTo>
                    <a:pt x="103784" y="685"/>
                  </a:moveTo>
                  <a:lnTo>
                    <a:pt x="103784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488153" y="580854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807" y="12787"/>
                  </a:lnTo>
                  <a:lnTo>
                    <a:pt x="376" y="12787"/>
                  </a:lnTo>
                  <a:lnTo>
                    <a:pt x="0" y="13127"/>
                  </a:lnTo>
                  <a:lnTo>
                    <a:pt x="0" y="13472"/>
                  </a:lnTo>
                  <a:lnTo>
                    <a:pt x="807" y="19403"/>
                  </a:lnTo>
                  <a:lnTo>
                    <a:pt x="807" y="19748"/>
                  </a:lnTo>
                  <a:lnTo>
                    <a:pt x="1183" y="20088"/>
                  </a:lnTo>
                  <a:lnTo>
                    <a:pt x="1614" y="20088"/>
                  </a:lnTo>
                  <a:lnTo>
                    <a:pt x="103784" y="7306"/>
                  </a:lnTo>
                  <a:lnTo>
                    <a:pt x="104161" y="7306"/>
                  </a:lnTo>
                  <a:lnTo>
                    <a:pt x="104591" y="6965"/>
                  </a:lnTo>
                  <a:lnTo>
                    <a:pt x="104591" y="6621"/>
                  </a:lnTo>
                  <a:lnTo>
                    <a:pt x="103784" y="685"/>
                  </a:lnTo>
                  <a:lnTo>
                    <a:pt x="103784" y="344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488153" y="580854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5"/>
                  </a:moveTo>
                  <a:lnTo>
                    <a:pt x="104592" y="6621"/>
                  </a:lnTo>
                  <a:lnTo>
                    <a:pt x="104592" y="6965"/>
                  </a:lnTo>
                  <a:lnTo>
                    <a:pt x="104161" y="7306"/>
                  </a:lnTo>
                  <a:lnTo>
                    <a:pt x="103784" y="7306"/>
                  </a:lnTo>
                  <a:lnTo>
                    <a:pt x="1614" y="20088"/>
                  </a:lnTo>
                  <a:lnTo>
                    <a:pt x="1183" y="20088"/>
                  </a:lnTo>
                  <a:lnTo>
                    <a:pt x="807" y="19748"/>
                  </a:lnTo>
                  <a:lnTo>
                    <a:pt x="807" y="19403"/>
                  </a:lnTo>
                  <a:lnTo>
                    <a:pt x="0" y="13472"/>
                  </a:lnTo>
                  <a:lnTo>
                    <a:pt x="0" y="13127"/>
                  </a:lnTo>
                  <a:lnTo>
                    <a:pt x="376" y="12787"/>
                  </a:lnTo>
                  <a:lnTo>
                    <a:pt x="807" y="12787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44"/>
                  </a:lnTo>
                  <a:lnTo>
                    <a:pt x="103784" y="685"/>
                  </a:lnTo>
                  <a:close/>
                </a:path>
                <a:path w="104775" h="20320">
                  <a:moveTo>
                    <a:pt x="103784" y="685"/>
                  </a:moveTo>
                  <a:lnTo>
                    <a:pt x="103784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17332" y="5793703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03731" y="0"/>
                  </a:moveTo>
                  <a:lnTo>
                    <a:pt x="102924" y="344"/>
                  </a:lnTo>
                  <a:lnTo>
                    <a:pt x="753" y="12782"/>
                  </a:lnTo>
                  <a:lnTo>
                    <a:pt x="376" y="12782"/>
                  </a:lnTo>
                  <a:lnTo>
                    <a:pt x="0" y="13127"/>
                  </a:lnTo>
                  <a:lnTo>
                    <a:pt x="0" y="13812"/>
                  </a:lnTo>
                  <a:lnTo>
                    <a:pt x="753" y="19748"/>
                  </a:lnTo>
                  <a:lnTo>
                    <a:pt x="753" y="20088"/>
                  </a:lnTo>
                  <a:lnTo>
                    <a:pt x="1560" y="20088"/>
                  </a:lnTo>
                  <a:lnTo>
                    <a:pt x="104161" y="7646"/>
                  </a:lnTo>
                  <a:lnTo>
                    <a:pt x="104538" y="7646"/>
                  </a:lnTo>
                  <a:lnTo>
                    <a:pt x="104968" y="6961"/>
                  </a:lnTo>
                  <a:lnTo>
                    <a:pt x="104538" y="6621"/>
                  </a:lnTo>
                  <a:lnTo>
                    <a:pt x="104161" y="685"/>
                  </a:lnTo>
                  <a:lnTo>
                    <a:pt x="104161" y="344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17332" y="5793703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04161" y="685"/>
                  </a:moveTo>
                  <a:lnTo>
                    <a:pt x="104538" y="6621"/>
                  </a:lnTo>
                  <a:lnTo>
                    <a:pt x="104968" y="6961"/>
                  </a:lnTo>
                  <a:lnTo>
                    <a:pt x="104538" y="7646"/>
                  </a:lnTo>
                  <a:lnTo>
                    <a:pt x="104161" y="7646"/>
                  </a:lnTo>
                  <a:lnTo>
                    <a:pt x="1560" y="20088"/>
                  </a:lnTo>
                  <a:lnTo>
                    <a:pt x="1183" y="20088"/>
                  </a:lnTo>
                  <a:lnTo>
                    <a:pt x="753" y="20088"/>
                  </a:lnTo>
                  <a:lnTo>
                    <a:pt x="753" y="19748"/>
                  </a:lnTo>
                  <a:lnTo>
                    <a:pt x="0" y="13812"/>
                  </a:lnTo>
                  <a:lnTo>
                    <a:pt x="0" y="13127"/>
                  </a:lnTo>
                  <a:lnTo>
                    <a:pt x="376" y="12782"/>
                  </a:lnTo>
                  <a:lnTo>
                    <a:pt x="753" y="12782"/>
                  </a:lnTo>
                  <a:lnTo>
                    <a:pt x="102924" y="344"/>
                  </a:lnTo>
                  <a:lnTo>
                    <a:pt x="103731" y="0"/>
                  </a:lnTo>
                  <a:lnTo>
                    <a:pt x="104161" y="344"/>
                  </a:lnTo>
                  <a:lnTo>
                    <a:pt x="104161" y="685"/>
                  </a:lnTo>
                  <a:close/>
                </a:path>
                <a:path w="105410" h="20320">
                  <a:moveTo>
                    <a:pt x="104161" y="685"/>
                  </a:moveTo>
                  <a:lnTo>
                    <a:pt x="104161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45382" y="5777835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408" y="0"/>
                  </a:moveTo>
                  <a:lnTo>
                    <a:pt x="102977" y="0"/>
                  </a:lnTo>
                  <a:lnTo>
                    <a:pt x="807" y="12787"/>
                  </a:lnTo>
                  <a:lnTo>
                    <a:pt x="0" y="12787"/>
                  </a:lnTo>
                  <a:lnTo>
                    <a:pt x="0" y="13472"/>
                  </a:lnTo>
                  <a:lnTo>
                    <a:pt x="807" y="19408"/>
                  </a:lnTo>
                  <a:lnTo>
                    <a:pt x="807" y="19748"/>
                  </a:lnTo>
                  <a:lnTo>
                    <a:pt x="1237" y="20093"/>
                  </a:lnTo>
                  <a:lnTo>
                    <a:pt x="1614" y="20093"/>
                  </a:lnTo>
                  <a:lnTo>
                    <a:pt x="103784" y="7306"/>
                  </a:lnTo>
                  <a:lnTo>
                    <a:pt x="104161" y="7306"/>
                  </a:lnTo>
                  <a:lnTo>
                    <a:pt x="104591" y="6965"/>
                  </a:lnTo>
                  <a:lnTo>
                    <a:pt x="104591" y="6621"/>
                  </a:lnTo>
                  <a:lnTo>
                    <a:pt x="103784" y="685"/>
                  </a:lnTo>
                  <a:lnTo>
                    <a:pt x="103784" y="344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45382" y="5777835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5"/>
                  </a:moveTo>
                  <a:lnTo>
                    <a:pt x="104592" y="6621"/>
                  </a:lnTo>
                  <a:lnTo>
                    <a:pt x="104592" y="6965"/>
                  </a:lnTo>
                  <a:lnTo>
                    <a:pt x="104161" y="7306"/>
                  </a:lnTo>
                  <a:lnTo>
                    <a:pt x="103784" y="7306"/>
                  </a:lnTo>
                  <a:lnTo>
                    <a:pt x="1614" y="20093"/>
                  </a:lnTo>
                  <a:lnTo>
                    <a:pt x="1237" y="20093"/>
                  </a:lnTo>
                  <a:lnTo>
                    <a:pt x="807" y="19748"/>
                  </a:lnTo>
                  <a:lnTo>
                    <a:pt x="807" y="19408"/>
                  </a:lnTo>
                  <a:lnTo>
                    <a:pt x="0" y="13472"/>
                  </a:lnTo>
                  <a:lnTo>
                    <a:pt x="0" y="13127"/>
                  </a:lnTo>
                  <a:lnTo>
                    <a:pt x="0" y="12787"/>
                  </a:lnTo>
                  <a:lnTo>
                    <a:pt x="807" y="12787"/>
                  </a:lnTo>
                  <a:lnTo>
                    <a:pt x="102977" y="0"/>
                  </a:lnTo>
                  <a:lnTo>
                    <a:pt x="103408" y="0"/>
                  </a:lnTo>
                  <a:lnTo>
                    <a:pt x="103784" y="344"/>
                  </a:lnTo>
                  <a:lnTo>
                    <a:pt x="103784" y="685"/>
                  </a:lnTo>
                  <a:close/>
                </a:path>
                <a:path w="104775" h="20320">
                  <a:moveTo>
                    <a:pt x="103784" y="685"/>
                  </a:moveTo>
                  <a:lnTo>
                    <a:pt x="103784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1876122" y="5761972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2224" y="0"/>
                  </a:moveTo>
                  <a:lnTo>
                    <a:pt x="101417" y="0"/>
                  </a:lnTo>
                  <a:lnTo>
                    <a:pt x="807" y="12442"/>
                  </a:lnTo>
                  <a:lnTo>
                    <a:pt x="430" y="12442"/>
                  </a:lnTo>
                  <a:lnTo>
                    <a:pt x="0" y="12782"/>
                  </a:lnTo>
                  <a:lnTo>
                    <a:pt x="0" y="13127"/>
                  </a:lnTo>
                  <a:lnTo>
                    <a:pt x="807" y="18948"/>
                  </a:lnTo>
                  <a:lnTo>
                    <a:pt x="807" y="19403"/>
                  </a:lnTo>
                  <a:lnTo>
                    <a:pt x="1237" y="19743"/>
                  </a:lnTo>
                  <a:lnTo>
                    <a:pt x="1614" y="19743"/>
                  </a:lnTo>
                  <a:lnTo>
                    <a:pt x="102601" y="7306"/>
                  </a:lnTo>
                  <a:lnTo>
                    <a:pt x="102977" y="7306"/>
                  </a:lnTo>
                  <a:lnTo>
                    <a:pt x="102977" y="6276"/>
                  </a:lnTo>
                  <a:lnTo>
                    <a:pt x="102601" y="340"/>
                  </a:lnTo>
                  <a:lnTo>
                    <a:pt x="10222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1876122" y="5761972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2601" y="340"/>
                  </a:moveTo>
                  <a:lnTo>
                    <a:pt x="102977" y="6276"/>
                  </a:lnTo>
                  <a:lnTo>
                    <a:pt x="102977" y="6961"/>
                  </a:lnTo>
                  <a:lnTo>
                    <a:pt x="102977" y="7306"/>
                  </a:lnTo>
                  <a:lnTo>
                    <a:pt x="102601" y="7306"/>
                  </a:lnTo>
                  <a:lnTo>
                    <a:pt x="1614" y="19743"/>
                  </a:lnTo>
                  <a:lnTo>
                    <a:pt x="1237" y="19743"/>
                  </a:lnTo>
                  <a:lnTo>
                    <a:pt x="807" y="19403"/>
                  </a:lnTo>
                  <a:lnTo>
                    <a:pt x="807" y="18948"/>
                  </a:lnTo>
                  <a:lnTo>
                    <a:pt x="0" y="13127"/>
                  </a:lnTo>
                  <a:lnTo>
                    <a:pt x="0" y="12782"/>
                  </a:lnTo>
                  <a:lnTo>
                    <a:pt x="430" y="12442"/>
                  </a:lnTo>
                  <a:lnTo>
                    <a:pt x="807" y="12442"/>
                  </a:lnTo>
                  <a:lnTo>
                    <a:pt x="101417" y="0"/>
                  </a:lnTo>
                  <a:lnTo>
                    <a:pt x="101794" y="0"/>
                  </a:lnTo>
                  <a:lnTo>
                    <a:pt x="102224" y="0"/>
                  </a:lnTo>
                  <a:lnTo>
                    <a:pt x="102601" y="340"/>
                  </a:lnTo>
                  <a:close/>
                </a:path>
                <a:path w="103505" h="20320">
                  <a:moveTo>
                    <a:pt x="102601" y="340"/>
                  </a:moveTo>
                  <a:lnTo>
                    <a:pt x="102601" y="3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2005463" y="5747134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61" y="0"/>
                  </a:moveTo>
                  <a:lnTo>
                    <a:pt x="103354" y="0"/>
                  </a:lnTo>
                  <a:lnTo>
                    <a:pt x="753" y="12782"/>
                  </a:lnTo>
                  <a:lnTo>
                    <a:pt x="376" y="12782"/>
                  </a:lnTo>
                  <a:lnTo>
                    <a:pt x="0" y="13122"/>
                  </a:lnTo>
                  <a:lnTo>
                    <a:pt x="0" y="13467"/>
                  </a:lnTo>
                  <a:lnTo>
                    <a:pt x="753" y="17918"/>
                  </a:lnTo>
                  <a:lnTo>
                    <a:pt x="753" y="18263"/>
                  </a:lnTo>
                  <a:lnTo>
                    <a:pt x="1183" y="18603"/>
                  </a:lnTo>
                  <a:lnTo>
                    <a:pt x="1560" y="18603"/>
                  </a:lnTo>
                  <a:lnTo>
                    <a:pt x="104161" y="5936"/>
                  </a:lnTo>
                  <a:lnTo>
                    <a:pt x="104538" y="5936"/>
                  </a:lnTo>
                  <a:lnTo>
                    <a:pt x="104538" y="5135"/>
                  </a:lnTo>
                  <a:lnTo>
                    <a:pt x="104161" y="340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2005463" y="5747134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61" y="340"/>
                  </a:moveTo>
                  <a:lnTo>
                    <a:pt x="104538" y="5135"/>
                  </a:lnTo>
                  <a:lnTo>
                    <a:pt x="104538" y="5591"/>
                  </a:lnTo>
                  <a:lnTo>
                    <a:pt x="104538" y="5936"/>
                  </a:lnTo>
                  <a:lnTo>
                    <a:pt x="104161" y="5936"/>
                  </a:lnTo>
                  <a:lnTo>
                    <a:pt x="1560" y="18603"/>
                  </a:lnTo>
                  <a:lnTo>
                    <a:pt x="1183" y="18603"/>
                  </a:lnTo>
                  <a:lnTo>
                    <a:pt x="753" y="18263"/>
                  </a:lnTo>
                  <a:lnTo>
                    <a:pt x="753" y="17918"/>
                  </a:lnTo>
                  <a:lnTo>
                    <a:pt x="0" y="13467"/>
                  </a:lnTo>
                  <a:lnTo>
                    <a:pt x="0" y="13122"/>
                  </a:lnTo>
                  <a:lnTo>
                    <a:pt x="376" y="12782"/>
                  </a:lnTo>
                  <a:lnTo>
                    <a:pt x="753" y="12782"/>
                  </a:lnTo>
                  <a:lnTo>
                    <a:pt x="103354" y="0"/>
                  </a:lnTo>
                  <a:lnTo>
                    <a:pt x="103731" y="0"/>
                  </a:lnTo>
                  <a:lnTo>
                    <a:pt x="104161" y="0"/>
                  </a:lnTo>
                  <a:lnTo>
                    <a:pt x="104161" y="340"/>
                  </a:lnTo>
                  <a:close/>
                </a:path>
                <a:path w="104775" h="19050">
                  <a:moveTo>
                    <a:pt x="104161" y="340"/>
                  </a:moveTo>
                  <a:lnTo>
                    <a:pt x="104161" y="3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819409" y="5663579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290215" y="0"/>
                  </a:moveTo>
                  <a:lnTo>
                    <a:pt x="1289408" y="0"/>
                  </a:lnTo>
                  <a:lnTo>
                    <a:pt x="801" y="159459"/>
                  </a:lnTo>
                  <a:lnTo>
                    <a:pt x="398" y="159459"/>
                  </a:lnTo>
                  <a:lnTo>
                    <a:pt x="0" y="159799"/>
                  </a:lnTo>
                  <a:lnTo>
                    <a:pt x="398" y="160144"/>
                  </a:lnTo>
                  <a:lnTo>
                    <a:pt x="801" y="166080"/>
                  </a:lnTo>
                  <a:lnTo>
                    <a:pt x="801" y="166420"/>
                  </a:lnTo>
                  <a:lnTo>
                    <a:pt x="1199" y="166765"/>
                  </a:lnTo>
                  <a:lnTo>
                    <a:pt x="2001" y="166765"/>
                  </a:lnTo>
                  <a:lnTo>
                    <a:pt x="1290215" y="7306"/>
                  </a:lnTo>
                  <a:lnTo>
                    <a:pt x="1290592" y="7306"/>
                  </a:lnTo>
                  <a:lnTo>
                    <a:pt x="1291022" y="6961"/>
                  </a:lnTo>
                  <a:lnTo>
                    <a:pt x="1291022" y="6621"/>
                  </a:lnTo>
                  <a:lnTo>
                    <a:pt x="1290215" y="685"/>
                  </a:lnTo>
                  <a:lnTo>
                    <a:pt x="1290215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819409" y="5663579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290215" y="685"/>
                  </a:moveTo>
                  <a:lnTo>
                    <a:pt x="1291022" y="6621"/>
                  </a:lnTo>
                  <a:lnTo>
                    <a:pt x="1291022" y="6961"/>
                  </a:lnTo>
                  <a:lnTo>
                    <a:pt x="1290592" y="7306"/>
                  </a:lnTo>
                  <a:lnTo>
                    <a:pt x="1290215" y="7306"/>
                  </a:lnTo>
                  <a:lnTo>
                    <a:pt x="2001" y="166765"/>
                  </a:lnTo>
                  <a:lnTo>
                    <a:pt x="1199" y="166765"/>
                  </a:lnTo>
                  <a:lnTo>
                    <a:pt x="801" y="166420"/>
                  </a:lnTo>
                  <a:lnTo>
                    <a:pt x="801" y="166080"/>
                  </a:lnTo>
                  <a:lnTo>
                    <a:pt x="398" y="160144"/>
                  </a:lnTo>
                  <a:lnTo>
                    <a:pt x="0" y="159799"/>
                  </a:lnTo>
                  <a:lnTo>
                    <a:pt x="398" y="159459"/>
                  </a:lnTo>
                  <a:lnTo>
                    <a:pt x="801" y="159459"/>
                  </a:lnTo>
                  <a:lnTo>
                    <a:pt x="1289408" y="0"/>
                  </a:lnTo>
                  <a:lnTo>
                    <a:pt x="1289785" y="0"/>
                  </a:lnTo>
                  <a:lnTo>
                    <a:pt x="1290215" y="0"/>
                  </a:lnTo>
                  <a:lnTo>
                    <a:pt x="1290215" y="685"/>
                  </a:lnTo>
                  <a:close/>
                </a:path>
                <a:path w="1291589" h="167004">
                  <a:moveTo>
                    <a:pt x="1290215" y="685"/>
                  </a:moveTo>
                  <a:lnTo>
                    <a:pt x="1290215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830627" y="580134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5" h="18414">
                  <a:moveTo>
                    <a:pt x="102176" y="0"/>
                  </a:moveTo>
                  <a:lnTo>
                    <a:pt x="101772" y="0"/>
                  </a:lnTo>
                  <a:lnTo>
                    <a:pt x="398" y="12442"/>
                  </a:lnTo>
                  <a:lnTo>
                    <a:pt x="0" y="12442"/>
                  </a:lnTo>
                  <a:lnTo>
                    <a:pt x="0" y="13127"/>
                  </a:lnTo>
                  <a:lnTo>
                    <a:pt x="398" y="17923"/>
                  </a:lnTo>
                  <a:lnTo>
                    <a:pt x="398" y="18263"/>
                  </a:lnTo>
                  <a:lnTo>
                    <a:pt x="1334" y="18263"/>
                  </a:lnTo>
                  <a:lnTo>
                    <a:pt x="102176" y="5821"/>
                  </a:lnTo>
                  <a:lnTo>
                    <a:pt x="102574" y="5821"/>
                  </a:lnTo>
                  <a:lnTo>
                    <a:pt x="102977" y="5480"/>
                  </a:lnTo>
                  <a:lnTo>
                    <a:pt x="102977" y="5135"/>
                  </a:lnTo>
                  <a:lnTo>
                    <a:pt x="102176" y="344"/>
                  </a:lnTo>
                  <a:lnTo>
                    <a:pt x="10217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830627" y="580134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5" h="18414">
                  <a:moveTo>
                    <a:pt x="102176" y="344"/>
                  </a:moveTo>
                  <a:lnTo>
                    <a:pt x="102977" y="5135"/>
                  </a:lnTo>
                  <a:lnTo>
                    <a:pt x="102977" y="5480"/>
                  </a:lnTo>
                  <a:lnTo>
                    <a:pt x="102574" y="5821"/>
                  </a:lnTo>
                  <a:lnTo>
                    <a:pt x="102176" y="5821"/>
                  </a:lnTo>
                  <a:lnTo>
                    <a:pt x="1334" y="18263"/>
                  </a:lnTo>
                  <a:lnTo>
                    <a:pt x="936" y="18263"/>
                  </a:lnTo>
                  <a:lnTo>
                    <a:pt x="398" y="18263"/>
                  </a:lnTo>
                  <a:lnTo>
                    <a:pt x="398" y="17923"/>
                  </a:lnTo>
                  <a:lnTo>
                    <a:pt x="0" y="13127"/>
                  </a:lnTo>
                  <a:lnTo>
                    <a:pt x="0" y="12787"/>
                  </a:lnTo>
                  <a:lnTo>
                    <a:pt x="0" y="12442"/>
                  </a:lnTo>
                  <a:lnTo>
                    <a:pt x="398" y="12442"/>
                  </a:lnTo>
                  <a:lnTo>
                    <a:pt x="101772" y="0"/>
                  </a:lnTo>
                  <a:lnTo>
                    <a:pt x="102176" y="0"/>
                  </a:lnTo>
                  <a:lnTo>
                    <a:pt x="102176" y="344"/>
                  </a:lnTo>
                  <a:close/>
                </a:path>
                <a:path w="103505" h="18414">
                  <a:moveTo>
                    <a:pt x="102176" y="344"/>
                  </a:moveTo>
                  <a:lnTo>
                    <a:pt x="102176" y="344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959915" y="578514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79" y="0"/>
                  </a:moveTo>
                  <a:lnTo>
                    <a:pt x="103376" y="0"/>
                  </a:lnTo>
                  <a:lnTo>
                    <a:pt x="801" y="12787"/>
                  </a:lnTo>
                  <a:lnTo>
                    <a:pt x="398" y="12787"/>
                  </a:lnTo>
                  <a:lnTo>
                    <a:pt x="0" y="13127"/>
                  </a:lnTo>
                  <a:lnTo>
                    <a:pt x="0" y="13472"/>
                  </a:lnTo>
                  <a:lnTo>
                    <a:pt x="801" y="17923"/>
                  </a:lnTo>
                  <a:lnTo>
                    <a:pt x="801" y="18608"/>
                  </a:lnTo>
                  <a:lnTo>
                    <a:pt x="1199" y="18608"/>
                  </a:lnTo>
                  <a:lnTo>
                    <a:pt x="104177" y="5821"/>
                  </a:lnTo>
                  <a:lnTo>
                    <a:pt x="104575" y="5480"/>
                  </a:lnTo>
                  <a:lnTo>
                    <a:pt x="104575" y="5135"/>
                  </a:lnTo>
                  <a:lnTo>
                    <a:pt x="104177" y="685"/>
                  </a:lnTo>
                  <a:lnTo>
                    <a:pt x="103779" y="344"/>
                  </a:lnTo>
                  <a:lnTo>
                    <a:pt x="10377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959915" y="578514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77" y="685"/>
                  </a:moveTo>
                  <a:lnTo>
                    <a:pt x="104575" y="5135"/>
                  </a:lnTo>
                  <a:lnTo>
                    <a:pt x="104575" y="5480"/>
                  </a:lnTo>
                  <a:lnTo>
                    <a:pt x="104177" y="5821"/>
                  </a:lnTo>
                  <a:lnTo>
                    <a:pt x="1199" y="18608"/>
                  </a:lnTo>
                  <a:lnTo>
                    <a:pt x="801" y="18608"/>
                  </a:lnTo>
                  <a:lnTo>
                    <a:pt x="801" y="18263"/>
                  </a:lnTo>
                  <a:lnTo>
                    <a:pt x="801" y="17923"/>
                  </a:lnTo>
                  <a:lnTo>
                    <a:pt x="0" y="13472"/>
                  </a:lnTo>
                  <a:lnTo>
                    <a:pt x="0" y="13127"/>
                  </a:lnTo>
                  <a:lnTo>
                    <a:pt x="398" y="12787"/>
                  </a:lnTo>
                  <a:lnTo>
                    <a:pt x="801" y="12787"/>
                  </a:lnTo>
                  <a:lnTo>
                    <a:pt x="103376" y="0"/>
                  </a:lnTo>
                  <a:lnTo>
                    <a:pt x="103779" y="0"/>
                  </a:lnTo>
                  <a:lnTo>
                    <a:pt x="103779" y="344"/>
                  </a:lnTo>
                  <a:lnTo>
                    <a:pt x="104177" y="685"/>
                  </a:lnTo>
                  <a:close/>
                </a:path>
                <a:path w="104775" h="19050">
                  <a:moveTo>
                    <a:pt x="104177" y="685"/>
                  </a:moveTo>
                  <a:lnTo>
                    <a:pt x="104177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1087464" y="5768933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3779" y="0"/>
                  </a:moveTo>
                  <a:lnTo>
                    <a:pt x="103376" y="344"/>
                  </a:lnTo>
                  <a:lnTo>
                    <a:pt x="801" y="12782"/>
                  </a:lnTo>
                  <a:lnTo>
                    <a:pt x="403" y="12782"/>
                  </a:lnTo>
                  <a:lnTo>
                    <a:pt x="0" y="13127"/>
                  </a:lnTo>
                  <a:lnTo>
                    <a:pt x="403" y="13812"/>
                  </a:lnTo>
                  <a:lnTo>
                    <a:pt x="801" y="19633"/>
                  </a:lnTo>
                  <a:lnTo>
                    <a:pt x="801" y="19973"/>
                  </a:lnTo>
                  <a:lnTo>
                    <a:pt x="1737" y="19973"/>
                  </a:lnTo>
                  <a:lnTo>
                    <a:pt x="104177" y="7536"/>
                  </a:lnTo>
                  <a:lnTo>
                    <a:pt x="104715" y="7191"/>
                  </a:lnTo>
                  <a:lnTo>
                    <a:pt x="105113" y="6851"/>
                  </a:lnTo>
                  <a:lnTo>
                    <a:pt x="105113" y="6506"/>
                  </a:lnTo>
                  <a:lnTo>
                    <a:pt x="104177" y="685"/>
                  </a:lnTo>
                  <a:lnTo>
                    <a:pt x="104177" y="344"/>
                  </a:lnTo>
                  <a:lnTo>
                    <a:pt x="10377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87464" y="5768933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4177" y="685"/>
                  </a:moveTo>
                  <a:lnTo>
                    <a:pt x="105113" y="6506"/>
                  </a:lnTo>
                  <a:lnTo>
                    <a:pt x="105113" y="6851"/>
                  </a:lnTo>
                  <a:lnTo>
                    <a:pt x="104715" y="7191"/>
                  </a:lnTo>
                  <a:lnTo>
                    <a:pt x="104177" y="7536"/>
                  </a:lnTo>
                  <a:lnTo>
                    <a:pt x="1737" y="19973"/>
                  </a:lnTo>
                  <a:lnTo>
                    <a:pt x="1339" y="19973"/>
                  </a:lnTo>
                  <a:lnTo>
                    <a:pt x="801" y="19973"/>
                  </a:lnTo>
                  <a:lnTo>
                    <a:pt x="403" y="13812"/>
                  </a:lnTo>
                  <a:lnTo>
                    <a:pt x="0" y="13127"/>
                  </a:lnTo>
                  <a:lnTo>
                    <a:pt x="403" y="12782"/>
                  </a:lnTo>
                  <a:lnTo>
                    <a:pt x="801" y="12782"/>
                  </a:lnTo>
                  <a:lnTo>
                    <a:pt x="103376" y="344"/>
                  </a:lnTo>
                  <a:lnTo>
                    <a:pt x="103779" y="0"/>
                  </a:lnTo>
                  <a:lnTo>
                    <a:pt x="104177" y="344"/>
                  </a:lnTo>
                  <a:lnTo>
                    <a:pt x="104177" y="685"/>
                  </a:lnTo>
                  <a:close/>
                </a:path>
                <a:path w="105409" h="20320">
                  <a:moveTo>
                    <a:pt x="104177" y="685"/>
                  </a:moveTo>
                  <a:lnTo>
                    <a:pt x="104177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1218758" y="575307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90" y="0"/>
                  </a:moveTo>
                  <a:lnTo>
                    <a:pt x="102983" y="0"/>
                  </a:lnTo>
                  <a:lnTo>
                    <a:pt x="398" y="12667"/>
                  </a:lnTo>
                  <a:lnTo>
                    <a:pt x="0" y="12667"/>
                  </a:lnTo>
                  <a:lnTo>
                    <a:pt x="0" y="13352"/>
                  </a:lnTo>
                  <a:lnTo>
                    <a:pt x="398" y="17918"/>
                  </a:lnTo>
                  <a:lnTo>
                    <a:pt x="398" y="18263"/>
                  </a:lnTo>
                  <a:lnTo>
                    <a:pt x="801" y="18603"/>
                  </a:lnTo>
                  <a:lnTo>
                    <a:pt x="1199" y="18603"/>
                  </a:lnTo>
                  <a:lnTo>
                    <a:pt x="103790" y="5821"/>
                  </a:lnTo>
                  <a:lnTo>
                    <a:pt x="104166" y="5821"/>
                  </a:lnTo>
                  <a:lnTo>
                    <a:pt x="104597" y="5476"/>
                  </a:lnTo>
                  <a:lnTo>
                    <a:pt x="104597" y="5135"/>
                  </a:lnTo>
                  <a:lnTo>
                    <a:pt x="103790" y="340"/>
                  </a:lnTo>
                  <a:lnTo>
                    <a:pt x="10379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1218758" y="575307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90" y="340"/>
                  </a:moveTo>
                  <a:lnTo>
                    <a:pt x="104597" y="5135"/>
                  </a:lnTo>
                  <a:lnTo>
                    <a:pt x="104597" y="5476"/>
                  </a:lnTo>
                  <a:lnTo>
                    <a:pt x="104166" y="5821"/>
                  </a:lnTo>
                  <a:lnTo>
                    <a:pt x="103790" y="5821"/>
                  </a:lnTo>
                  <a:lnTo>
                    <a:pt x="1199" y="18603"/>
                  </a:lnTo>
                  <a:lnTo>
                    <a:pt x="801" y="18603"/>
                  </a:lnTo>
                  <a:lnTo>
                    <a:pt x="398" y="18263"/>
                  </a:lnTo>
                  <a:lnTo>
                    <a:pt x="398" y="17918"/>
                  </a:lnTo>
                  <a:lnTo>
                    <a:pt x="0" y="13352"/>
                  </a:lnTo>
                  <a:lnTo>
                    <a:pt x="0" y="13012"/>
                  </a:lnTo>
                  <a:lnTo>
                    <a:pt x="0" y="12667"/>
                  </a:lnTo>
                  <a:lnTo>
                    <a:pt x="398" y="12667"/>
                  </a:lnTo>
                  <a:lnTo>
                    <a:pt x="102983" y="0"/>
                  </a:lnTo>
                  <a:lnTo>
                    <a:pt x="103359" y="0"/>
                  </a:lnTo>
                  <a:lnTo>
                    <a:pt x="103790" y="0"/>
                  </a:lnTo>
                  <a:lnTo>
                    <a:pt x="103790" y="340"/>
                  </a:lnTo>
                  <a:close/>
                </a:path>
                <a:path w="104775" h="19050">
                  <a:moveTo>
                    <a:pt x="103790" y="340"/>
                  </a:moveTo>
                  <a:lnTo>
                    <a:pt x="103790" y="3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1346437" y="573811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408" y="0"/>
                  </a:moveTo>
                  <a:lnTo>
                    <a:pt x="102977" y="455"/>
                  </a:lnTo>
                  <a:lnTo>
                    <a:pt x="807" y="12782"/>
                  </a:lnTo>
                  <a:lnTo>
                    <a:pt x="430" y="12782"/>
                  </a:lnTo>
                  <a:lnTo>
                    <a:pt x="0" y="13122"/>
                  </a:lnTo>
                  <a:lnTo>
                    <a:pt x="0" y="13807"/>
                  </a:lnTo>
                  <a:lnTo>
                    <a:pt x="807" y="19743"/>
                  </a:lnTo>
                  <a:lnTo>
                    <a:pt x="807" y="20088"/>
                  </a:lnTo>
                  <a:lnTo>
                    <a:pt x="1614" y="20088"/>
                  </a:lnTo>
                  <a:lnTo>
                    <a:pt x="104161" y="7646"/>
                  </a:lnTo>
                  <a:lnTo>
                    <a:pt x="104591" y="7646"/>
                  </a:lnTo>
                  <a:lnTo>
                    <a:pt x="104591" y="6616"/>
                  </a:lnTo>
                  <a:lnTo>
                    <a:pt x="104161" y="795"/>
                  </a:lnTo>
                  <a:lnTo>
                    <a:pt x="103784" y="455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1346437" y="573811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4161" y="795"/>
                  </a:moveTo>
                  <a:lnTo>
                    <a:pt x="104592" y="6616"/>
                  </a:lnTo>
                  <a:lnTo>
                    <a:pt x="104592" y="6961"/>
                  </a:lnTo>
                  <a:lnTo>
                    <a:pt x="104592" y="7646"/>
                  </a:lnTo>
                  <a:lnTo>
                    <a:pt x="104161" y="7646"/>
                  </a:lnTo>
                  <a:lnTo>
                    <a:pt x="1614" y="20088"/>
                  </a:lnTo>
                  <a:lnTo>
                    <a:pt x="1183" y="20088"/>
                  </a:lnTo>
                  <a:lnTo>
                    <a:pt x="807" y="20088"/>
                  </a:lnTo>
                  <a:lnTo>
                    <a:pt x="807" y="19743"/>
                  </a:lnTo>
                  <a:lnTo>
                    <a:pt x="0" y="13807"/>
                  </a:lnTo>
                  <a:lnTo>
                    <a:pt x="0" y="13122"/>
                  </a:lnTo>
                  <a:lnTo>
                    <a:pt x="430" y="12782"/>
                  </a:lnTo>
                  <a:lnTo>
                    <a:pt x="807" y="12782"/>
                  </a:lnTo>
                  <a:lnTo>
                    <a:pt x="102977" y="455"/>
                  </a:lnTo>
                  <a:lnTo>
                    <a:pt x="103408" y="0"/>
                  </a:lnTo>
                  <a:lnTo>
                    <a:pt x="103784" y="455"/>
                  </a:lnTo>
                  <a:lnTo>
                    <a:pt x="104161" y="795"/>
                  </a:lnTo>
                  <a:close/>
                </a:path>
                <a:path w="104775" h="20320">
                  <a:moveTo>
                    <a:pt x="104161" y="795"/>
                  </a:moveTo>
                  <a:lnTo>
                    <a:pt x="104161" y="79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75993" y="572225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84" y="0"/>
                  </a:moveTo>
                  <a:lnTo>
                    <a:pt x="102977" y="0"/>
                  </a:lnTo>
                  <a:lnTo>
                    <a:pt x="430" y="12782"/>
                  </a:lnTo>
                  <a:lnTo>
                    <a:pt x="0" y="12782"/>
                  </a:lnTo>
                  <a:lnTo>
                    <a:pt x="0" y="13467"/>
                  </a:lnTo>
                  <a:lnTo>
                    <a:pt x="430" y="18033"/>
                  </a:lnTo>
                  <a:lnTo>
                    <a:pt x="430" y="18378"/>
                  </a:lnTo>
                  <a:lnTo>
                    <a:pt x="807" y="18718"/>
                  </a:lnTo>
                  <a:lnTo>
                    <a:pt x="1183" y="18718"/>
                  </a:lnTo>
                  <a:lnTo>
                    <a:pt x="103784" y="5936"/>
                  </a:lnTo>
                  <a:lnTo>
                    <a:pt x="104161" y="5936"/>
                  </a:lnTo>
                  <a:lnTo>
                    <a:pt x="104591" y="5591"/>
                  </a:lnTo>
                  <a:lnTo>
                    <a:pt x="104161" y="5250"/>
                  </a:lnTo>
                  <a:lnTo>
                    <a:pt x="103784" y="340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75993" y="572225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84" y="340"/>
                  </a:moveTo>
                  <a:lnTo>
                    <a:pt x="104161" y="5250"/>
                  </a:lnTo>
                  <a:lnTo>
                    <a:pt x="104592" y="5591"/>
                  </a:lnTo>
                  <a:lnTo>
                    <a:pt x="104161" y="5936"/>
                  </a:lnTo>
                  <a:lnTo>
                    <a:pt x="103784" y="5936"/>
                  </a:lnTo>
                  <a:lnTo>
                    <a:pt x="1183" y="18718"/>
                  </a:lnTo>
                  <a:lnTo>
                    <a:pt x="807" y="18718"/>
                  </a:lnTo>
                  <a:lnTo>
                    <a:pt x="430" y="18378"/>
                  </a:lnTo>
                  <a:lnTo>
                    <a:pt x="430" y="18033"/>
                  </a:lnTo>
                  <a:lnTo>
                    <a:pt x="0" y="13467"/>
                  </a:lnTo>
                  <a:lnTo>
                    <a:pt x="0" y="13127"/>
                  </a:lnTo>
                  <a:lnTo>
                    <a:pt x="0" y="12782"/>
                  </a:lnTo>
                  <a:lnTo>
                    <a:pt x="430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0"/>
                  </a:lnTo>
                  <a:lnTo>
                    <a:pt x="103784" y="340"/>
                  </a:lnTo>
                  <a:close/>
                </a:path>
                <a:path w="104775" h="19050">
                  <a:moveTo>
                    <a:pt x="103784" y="340"/>
                  </a:moveTo>
                  <a:lnTo>
                    <a:pt x="103784" y="34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1605281" y="5707752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1794" y="0"/>
                  </a:moveTo>
                  <a:lnTo>
                    <a:pt x="101256" y="0"/>
                  </a:lnTo>
                  <a:lnTo>
                    <a:pt x="807" y="12442"/>
                  </a:lnTo>
                  <a:lnTo>
                    <a:pt x="0" y="12442"/>
                  </a:lnTo>
                  <a:lnTo>
                    <a:pt x="0" y="13127"/>
                  </a:lnTo>
                  <a:lnTo>
                    <a:pt x="807" y="19063"/>
                  </a:lnTo>
                  <a:lnTo>
                    <a:pt x="807" y="19403"/>
                  </a:lnTo>
                  <a:lnTo>
                    <a:pt x="1183" y="19748"/>
                  </a:lnTo>
                  <a:lnTo>
                    <a:pt x="1614" y="19748"/>
                  </a:lnTo>
                  <a:lnTo>
                    <a:pt x="102170" y="7306"/>
                  </a:lnTo>
                  <a:lnTo>
                    <a:pt x="102601" y="7306"/>
                  </a:lnTo>
                  <a:lnTo>
                    <a:pt x="102977" y="6965"/>
                  </a:lnTo>
                  <a:lnTo>
                    <a:pt x="102977" y="6621"/>
                  </a:lnTo>
                  <a:lnTo>
                    <a:pt x="102170" y="685"/>
                  </a:lnTo>
                  <a:lnTo>
                    <a:pt x="102170" y="344"/>
                  </a:lnTo>
                  <a:lnTo>
                    <a:pt x="10179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1605281" y="5707752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2170" y="685"/>
                  </a:moveTo>
                  <a:lnTo>
                    <a:pt x="102977" y="6621"/>
                  </a:lnTo>
                  <a:lnTo>
                    <a:pt x="102977" y="6965"/>
                  </a:lnTo>
                  <a:lnTo>
                    <a:pt x="102601" y="7306"/>
                  </a:lnTo>
                  <a:lnTo>
                    <a:pt x="102170" y="7306"/>
                  </a:lnTo>
                  <a:lnTo>
                    <a:pt x="1614" y="19748"/>
                  </a:lnTo>
                  <a:lnTo>
                    <a:pt x="1183" y="19748"/>
                  </a:lnTo>
                  <a:lnTo>
                    <a:pt x="807" y="19403"/>
                  </a:lnTo>
                  <a:lnTo>
                    <a:pt x="807" y="19063"/>
                  </a:lnTo>
                  <a:lnTo>
                    <a:pt x="0" y="13127"/>
                  </a:lnTo>
                  <a:lnTo>
                    <a:pt x="0" y="12787"/>
                  </a:lnTo>
                  <a:lnTo>
                    <a:pt x="0" y="12442"/>
                  </a:lnTo>
                  <a:lnTo>
                    <a:pt x="807" y="12442"/>
                  </a:lnTo>
                  <a:lnTo>
                    <a:pt x="101256" y="0"/>
                  </a:lnTo>
                  <a:lnTo>
                    <a:pt x="101794" y="0"/>
                  </a:lnTo>
                  <a:lnTo>
                    <a:pt x="102170" y="344"/>
                  </a:lnTo>
                  <a:lnTo>
                    <a:pt x="102170" y="685"/>
                  </a:lnTo>
                  <a:close/>
                </a:path>
                <a:path w="103505" h="20320">
                  <a:moveTo>
                    <a:pt x="102170" y="685"/>
                  </a:moveTo>
                  <a:lnTo>
                    <a:pt x="102170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34460" y="5691544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5" h="18414">
                  <a:moveTo>
                    <a:pt x="102170" y="0"/>
                  </a:moveTo>
                  <a:lnTo>
                    <a:pt x="101740" y="0"/>
                  </a:lnTo>
                  <a:lnTo>
                    <a:pt x="807" y="12442"/>
                  </a:lnTo>
                  <a:lnTo>
                    <a:pt x="376" y="12782"/>
                  </a:lnTo>
                  <a:lnTo>
                    <a:pt x="0" y="12782"/>
                  </a:lnTo>
                  <a:lnTo>
                    <a:pt x="0" y="13127"/>
                  </a:lnTo>
                  <a:lnTo>
                    <a:pt x="807" y="17923"/>
                  </a:lnTo>
                  <a:lnTo>
                    <a:pt x="807" y="18378"/>
                  </a:lnTo>
                  <a:lnTo>
                    <a:pt x="1183" y="18378"/>
                  </a:lnTo>
                  <a:lnTo>
                    <a:pt x="102547" y="5936"/>
                  </a:lnTo>
                  <a:lnTo>
                    <a:pt x="102977" y="5936"/>
                  </a:lnTo>
                  <a:lnTo>
                    <a:pt x="102977" y="5250"/>
                  </a:lnTo>
                  <a:lnTo>
                    <a:pt x="102547" y="685"/>
                  </a:lnTo>
                  <a:lnTo>
                    <a:pt x="102547" y="344"/>
                  </a:lnTo>
                  <a:lnTo>
                    <a:pt x="10217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34460" y="5691544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5" h="18414">
                  <a:moveTo>
                    <a:pt x="102547" y="685"/>
                  </a:moveTo>
                  <a:lnTo>
                    <a:pt x="102977" y="5250"/>
                  </a:lnTo>
                  <a:lnTo>
                    <a:pt x="102977" y="5595"/>
                  </a:lnTo>
                  <a:lnTo>
                    <a:pt x="102977" y="5936"/>
                  </a:lnTo>
                  <a:lnTo>
                    <a:pt x="102547" y="5936"/>
                  </a:lnTo>
                  <a:lnTo>
                    <a:pt x="1183" y="18378"/>
                  </a:lnTo>
                  <a:lnTo>
                    <a:pt x="807" y="18378"/>
                  </a:lnTo>
                  <a:lnTo>
                    <a:pt x="807" y="17923"/>
                  </a:lnTo>
                  <a:lnTo>
                    <a:pt x="0" y="13127"/>
                  </a:lnTo>
                  <a:lnTo>
                    <a:pt x="0" y="12782"/>
                  </a:lnTo>
                  <a:lnTo>
                    <a:pt x="376" y="12782"/>
                  </a:lnTo>
                  <a:lnTo>
                    <a:pt x="807" y="12442"/>
                  </a:lnTo>
                  <a:lnTo>
                    <a:pt x="101740" y="0"/>
                  </a:lnTo>
                  <a:lnTo>
                    <a:pt x="102170" y="0"/>
                  </a:lnTo>
                  <a:lnTo>
                    <a:pt x="102547" y="344"/>
                  </a:lnTo>
                  <a:lnTo>
                    <a:pt x="102547" y="685"/>
                  </a:lnTo>
                  <a:close/>
                </a:path>
                <a:path w="103505" h="18414">
                  <a:moveTo>
                    <a:pt x="102547" y="685"/>
                  </a:moveTo>
                  <a:lnTo>
                    <a:pt x="102547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1865308" y="5676706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84" y="0"/>
                  </a:moveTo>
                  <a:lnTo>
                    <a:pt x="103408" y="340"/>
                  </a:lnTo>
                  <a:lnTo>
                    <a:pt x="807" y="12782"/>
                  </a:lnTo>
                  <a:lnTo>
                    <a:pt x="430" y="13127"/>
                  </a:lnTo>
                  <a:lnTo>
                    <a:pt x="0" y="13127"/>
                  </a:lnTo>
                  <a:lnTo>
                    <a:pt x="0" y="13467"/>
                  </a:lnTo>
                  <a:lnTo>
                    <a:pt x="807" y="18263"/>
                  </a:lnTo>
                  <a:lnTo>
                    <a:pt x="807" y="18603"/>
                  </a:lnTo>
                  <a:lnTo>
                    <a:pt x="1614" y="18603"/>
                  </a:lnTo>
                  <a:lnTo>
                    <a:pt x="104215" y="5936"/>
                  </a:lnTo>
                  <a:lnTo>
                    <a:pt x="104591" y="5936"/>
                  </a:lnTo>
                  <a:lnTo>
                    <a:pt x="104591" y="5591"/>
                  </a:lnTo>
                  <a:lnTo>
                    <a:pt x="104215" y="685"/>
                  </a:lnTo>
                  <a:lnTo>
                    <a:pt x="104215" y="340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1865308" y="5676706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215" y="685"/>
                  </a:moveTo>
                  <a:lnTo>
                    <a:pt x="104592" y="5591"/>
                  </a:lnTo>
                  <a:lnTo>
                    <a:pt x="104592" y="5936"/>
                  </a:lnTo>
                  <a:lnTo>
                    <a:pt x="104215" y="5936"/>
                  </a:lnTo>
                  <a:lnTo>
                    <a:pt x="1614" y="18603"/>
                  </a:lnTo>
                  <a:lnTo>
                    <a:pt x="1237" y="18603"/>
                  </a:lnTo>
                  <a:lnTo>
                    <a:pt x="807" y="18603"/>
                  </a:lnTo>
                  <a:lnTo>
                    <a:pt x="807" y="18263"/>
                  </a:lnTo>
                  <a:lnTo>
                    <a:pt x="0" y="13467"/>
                  </a:lnTo>
                  <a:lnTo>
                    <a:pt x="0" y="13127"/>
                  </a:lnTo>
                  <a:lnTo>
                    <a:pt x="430" y="13127"/>
                  </a:lnTo>
                  <a:lnTo>
                    <a:pt x="807" y="12782"/>
                  </a:lnTo>
                  <a:lnTo>
                    <a:pt x="103408" y="340"/>
                  </a:lnTo>
                  <a:lnTo>
                    <a:pt x="103784" y="0"/>
                  </a:lnTo>
                  <a:lnTo>
                    <a:pt x="104215" y="340"/>
                  </a:lnTo>
                  <a:lnTo>
                    <a:pt x="104215" y="685"/>
                  </a:lnTo>
                  <a:close/>
                </a:path>
                <a:path w="104775" h="19050">
                  <a:moveTo>
                    <a:pt x="104215" y="685"/>
                  </a:moveTo>
                  <a:lnTo>
                    <a:pt x="104215" y="685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1993304" y="5660839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103731" y="0"/>
                  </a:moveTo>
                  <a:lnTo>
                    <a:pt x="103354" y="0"/>
                  </a:lnTo>
                  <a:lnTo>
                    <a:pt x="376" y="12787"/>
                  </a:lnTo>
                  <a:lnTo>
                    <a:pt x="0" y="13127"/>
                  </a:lnTo>
                  <a:lnTo>
                    <a:pt x="376" y="16552"/>
                  </a:lnTo>
                  <a:lnTo>
                    <a:pt x="376" y="16893"/>
                  </a:lnTo>
                  <a:lnTo>
                    <a:pt x="753" y="17237"/>
                  </a:lnTo>
                  <a:lnTo>
                    <a:pt x="753" y="16893"/>
                  </a:lnTo>
                  <a:lnTo>
                    <a:pt x="103731" y="4455"/>
                  </a:lnTo>
                  <a:lnTo>
                    <a:pt x="104161" y="4110"/>
                  </a:lnTo>
                  <a:lnTo>
                    <a:pt x="104538" y="4110"/>
                  </a:lnTo>
                  <a:lnTo>
                    <a:pt x="104538" y="3770"/>
                  </a:lnTo>
                  <a:lnTo>
                    <a:pt x="103731" y="344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993304" y="5660839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103731" y="344"/>
                  </a:moveTo>
                  <a:lnTo>
                    <a:pt x="104538" y="3770"/>
                  </a:lnTo>
                  <a:lnTo>
                    <a:pt x="104538" y="4110"/>
                  </a:lnTo>
                  <a:lnTo>
                    <a:pt x="104161" y="4110"/>
                  </a:lnTo>
                  <a:lnTo>
                    <a:pt x="103731" y="4455"/>
                  </a:lnTo>
                  <a:lnTo>
                    <a:pt x="753" y="16893"/>
                  </a:lnTo>
                  <a:lnTo>
                    <a:pt x="753" y="17237"/>
                  </a:lnTo>
                  <a:lnTo>
                    <a:pt x="376" y="16893"/>
                  </a:lnTo>
                  <a:lnTo>
                    <a:pt x="376" y="16552"/>
                  </a:lnTo>
                  <a:lnTo>
                    <a:pt x="0" y="13127"/>
                  </a:lnTo>
                  <a:lnTo>
                    <a:pt x="376" y="12787"/>
                  </a:lnTo>
                  <a:lnTo>
                    <a:pt x="103354" y="0"/>
                  </a:lnTo>
                  <a:lnTo>
                    <a:pt x="103731" y="0"/>
                  </a:lnTo>
                  <a:lnTo>
                    <a:pt x="103731" y="344"/>
                  </a:lnTo>
                  <a:close/>
                </a:path>
                <a:path w="104775" h="17779">
                  <a:moveTo>
                    <a:pt x="103731" y="344"/>
                  </a:moveTo>
                  <a:lnTo>
                    <a:pt x="103731" y="344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835418" y="5828389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4" h="62864">
                  <a:moveTo>
                    <a:pt x="28347" y="0"/>
                  </a:moveTo>
                  <a:lnTo>
                    <a:pt x="16497" y="3800"/>
                  </a:lnTo>
                  <a:lnTo>
                    <a:pt x="6561" y="11997"/>
                  </a:lnTo>
                  <a:lnTo>
                    <a:pt x="844" y="23218"/>
                  </a:lnTo>
                  <a:lnTo>
                    <a:pt x="0" y="35241"/>
                  </a:lnTo>
                  <a:lnTo>
                    <a:pt x="3838" y="46685"/>
                  </a:lnTo>
                  <a:lnTo>
                    <a:pt x="12173" y="56171"/>
                  </a:lnTo>
                  <a:lnTo>
                    <a:pt x="23508" y="61521"/>
                  </a:lnTo>
                  <a:lnTo>
                    <a:pt x="35860" y="62236"/>
                  </a:lnTo>
                  <a:lnTo>
                    <a:pt x="47686" y="58434"/>
                  </a:lnTo>
                  <a:lnTo>
                    <a:pt x="57448" y="50235"/>
                  </a:lnTo>
                  <a:lnTo>
                    <a:pt x="63190" y="39160"/>
                  </a:lnTo>
                  <a:lnTo>
                    <a:pt x="64111" y="27122"/>
                  </a:lnTo>
                  <a:lnTo>
                    <a:pt x="60398" y="15597"/>
                  </a:lnTo>
                  <a:lnTo>
                    <a:pt x="52240" y="6061"/>
                  </a:lnTo>
                  <a:lnTo>
                    <a:pt x="40725" y="714"/>
                  </a:lnTo>
                  <a:lnTo>
                    <a:pt x="28347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835418" y="5828389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4" h="62864">
                  <a:moveTo>
                    <a:pt x="12173" y="56171"/>
                  </a:moveTo>
                  <a:lnTo>
                    <a:pt x="3838" y="46685"/>
                  </a:lnTo>
                  <a:lnTo>
                    <a:pt x="0" y="35241"/>
                  </a:lnTo>
                  <a:lnTo>
                    <a:pt x="844" y="23218"/>
                  </a:lnTo>
                  <a:lnTo>
                    <a:pt x="6561" y="11997"/>
                  </a:lnTo>
                  <a:lnTo>
                    <a:pt x="16497" y="3800"/>
                  </a:lnTo>
                  <a:lnTo>
                    <a:pt x="28347" y="0"/>
                  </a:lnTo>
                  <a:lnTo>
                    <a:pt x="40725" y="714"/>
                  </a:lnTo>
                  <a:lnTo>
                    <a:pt x="52240" y="6061"/>
                  </a:lnTo>
                  <a:lnTo>
                    <a:pt x="60398" y="15597"/>
                  </a:lnTo>
                  <a:lnTo>
                    <a:pt x="64111" y="27122"/>
                  </a:lnTo>
                  <a:lnTo>
                    <a:pt x="63190" y="39160"/>
                  </a:lnTo>
                  <a:lnTo>
                    <a:pt x="57448" y="50235"/>
                  </a:lnTo>
                  <a:lnTo>
                    <a:pt x="47686" y="58434"/>
                  </a:lnTo>
                  <a:lnTo>
                    <a:pt x="35860" y="62236"/>
                  </a:lnTo>
                  <a:lnTo>
                    <a:pt x="23508" y="61521"/>
                  </a:lnTo>
                  <a:lnTo>
                    <a:pt x="12173" y="56171"/>
                  </a:lnTo>
                  <a:close/>
                </a:path>
              </a:pathLst>
            </a:custGeom>
            <a:ln w="3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2036474" y="5684925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69" h="62864">
                  <a:moveTo>
                    <a:pt x="28333" y="0"/>
                  </a:moveTo>
                  <a:lnTo>
                    <a:pt x="16608" y="3805"/>
                  </a:lnTo>
                  <a:lnTo>
                    <a:pt x="6920" y="11870"/>
                  </a:lnTo>
                  <a:lnTo>
                    <a:pt x="970" y="23138"/>
                  </a:lnTo>
                  <a:lnTo>
                    <a:pt x="0" y="35241"/>
                  </a:lnTo>
                  <a:lnTo>
                    <a:pt x="3780" y="46701"/>
                  </a:lnTo>
                  <a:lnTo>
                    <a:pt x="12085" y="56043"/>
                  </a:lnTo>
                  <a:lnTo>
                    <a:pt x="23589" y="61591"/>
                  </a:lnTo>
                  <a:lnTo>
                    <a:pt x="35926" y="62408"/>
                  </a:lnTo>
                  <a:lnTo>
                    <a:pt x="47668" y="58645"/>
                  </a:lnTo>
                  <a:lnTo>
                    <a:pt x="57387" y="50452"/>
                  </a:lnTo>
                  <a:lnTo>
                    <a:pt x="63350" y="39231"/>
                  </a:lnTo>
                  <a:lnTo>
                    <a:pt x="64341" y="27208"/>
                  </a:lnTo>
                  <a:lnTo>
                    <a:pt x="60549" y="15764"/>
                  </a:lnTo>
                  <a:lnTo>
                    <a:pt x="52168" y="6279"/>
                  </a:lnTo>
                  <a:lnTo>
                    <a:pt x="40664" y="731"/>
                  </a:lnTo>
                  <a:lnTo>
                    <a:pt x="2833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2036474" y="5684925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69" h="62864">
                  <a:moveTo>
                    <a:pt x="12085" y="56043"/>
                  </a:moveTo>
                  <a:lnTo>
                    <a:pt x="3780" y="46701"/>
                  </a:lnTo>
                  <a:lnTo>
                    <a:pt x="0" y="35241"/>
                  </a:lnTo>
                  <a:lnTo>
                    <a:pt x="970" y="23138"/>
                  </a:lnTo>
                  <a:lnTo>
                    <a:pt x="6920" y="11870"/>
                  </a:lnTo>
                  <a:lnTo>
                    <a:pt x="16608" y="3805"/>
                  </a:lnTo>
                  <a:lnTo>
                    <a:pt x="28333" y="0"/>
                  </a:lnTo>
                  <a:lnTo>
                    <a:pt x="40664" y="731"/>
                  </a:lnTo>
                  <a:lnTo>
                    <a:pt x="52168" y="6279"/>
                  </a:lnTo>
                  <a:lnTo>
                    <a:pt x="60549" y="15764"/>
                  </a:lnTo>
                  <a:lnTo>
                    <a:pt x="64341" y="27208"/>
                  </a:lnTo>
                  <a:lnTo>
                    <a:pt x="63350" y="39231"/>
                  </a:lnTo>
                  <a:lnTo>
                    <a:pt x="57387" y="50452"/>
                  </a:lnTo>
                  <a:lnTo>
                    <a:pt x="47668" y="58645"/>
                  </a:lnTo>
                  <a:lnTo>
                    <a:pt x="35926" y="62408"/>
                  </a:lnTo>
                  <a:lnTo>
                    <a:pt x="23589" y="61591"/>
                  </a:lnTo>
                  <a:lnTo>
                    <a:pt x="12085" y="56043"/>
                  </a:lnTo>
                  <a:close/>
                </a:path>
              </a:pathLst>
            </a:custGeom>
            <a:ln w="3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2162513" y="5576258"/>
              <a:ext cx="131445" cy="163195"/>
            </a:xfrm>
            <a:custGeom>
              <a:avLst/>
              <a:gdLst/>
              <a:ahLst/>
              <a:cxnLst/>
              <a:rect l="l" t="t" r="r" b="b"/>
              <a:pathLst>
                <a:path w="131444" h="163195">
                  <a:moveTo>
                    <a:pt x="0" y="0"/>
                  </a:moveTo>
                  <a:lnTo>
                    <a:pt x="65423" y="60040"/>
                  </a:lnTo>
                  <a:lnTo>
                    <a:pt x="130901" y="0"/>
                  </a:lnTo>
                </a:path>
                <a:path w="131444" h="163195">
                  <a:moveTo>
                    <a:pt x="64616" y="162654"/>
                  </a:moveTo>
                  <a:lnTo>
                    <a:pt x="64616" y="162654"/>
                  </a:lnTo>
                  <a:lnTo>
                    <a:pt x="66230" y="60040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1964681" y="5299920"/>
              <a:ext cx="529590" cy="269240"/>
            </a:xfrm>
            <a:custGeom>
              <a:avLst/>
              <a:gdLst/>
              <a:ahLst/>
              <a:cxnLst/>
              <a:rect l="l" t="t" r="r" b="b"/>
              <a:pathLst>
                <a:path w="529589" h="269239">
                  <a:moveTo>
                    <a:pt x="108196" y="260815"/>
                  </a:moveTo>
                  <a:lnTo>
                    <a:pt x="216563" y="205152"/>
                  </a:lnTo>
                  <a:lnTo>
                    <a:pt x="309243" y="214223"/>
                  </a:lnTo>
                  <a:lnTo>
                    <a:pt x="373898" y="248587"/>
                  </a:lnTo>
                  <a:lnTo>
                    <a:pt x="398192" y="268806"/>
                  </a:lnTo>
                </a:path>
                <a:path w="529589" h="269239">
                  <a:moveTo>
                    <a:pt x="43149" y="182194"/>
                  </a:moveTo>
                  <a:lnTo>
                    <a:pt x="200099" y="101842"/>
                  </a:lnTo>
                  <a:lnTo>
                    <a:pt x="334301" y="114971"/>
                  </a:lnTo>
                  <a:lnTo>
                    <a:pt x="427909" y="164619"/>
                  </a:lnTo>
                  <a:lnTo>
                    <a:pt x="463077" y="193827"/>
                  </a:lnTo>
                </a:path>
                <a:path w="529589" h="269239">
                  <a:moveTo>
                    <a:pt x="0" y="101682"/>
                  </a:moveTo>
                  <a:lnTo>
                    <a:pt x="197669" y="0"/>
                  </a:lnTo>
                  <a:lnTo>
                    <a:pt x="366845" y="16544"/>
                  </a:lnTo>
                  <a:lnTo>
                    <a:pt x="484925" y="79291"/>
                  </a:lnTo>
                  <a:lnTo>
                    <a:pt x="529308" y="116212"/>
                  </a:lnTo>
                </a:path>
              </a:pathLst>
            </a:custGeom>
            <a:ln w="6687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53132" y="4963550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1302772" y="0"/>
                  </a:moveTo>
                  <a:lnTo>
                    <a:pt x="0" y="0"/>
                  </a:lnTo>
                  <a:lnTo>
                    <a:pt x="0" y="5563"/>
                  </a:lnTo>
                  <a:lnTo>
                    <a:pt x="376" y="5931"/>
                  </a:lnTo>
                  <a:lnTo>
                    <a:pt x="1302772" y="5931"/>
                  </a:lnTo>
                  <a:lnTo>
                    <a:pt x="1302772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2053132" y="4963550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0" y="5241"/>
                  </a:moveTo>
                  <a:lnTo>
                    <a:pt x="0" y="321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302342" y="0"/>
                  </a:lnTo>
                  <a:lnTo>
                    <a:pt x="1302773" y="0"/>
                  </a:lnTo>
                  <a:lnTo>
                    <a:pt x="1302773" y="321"/>
                  </a:lnTo>
                  <a:lnTo>
                    <a:pt x="1302773" y="5241"/>
                  </a:lnTo>
                  <a:lnTo>
                    <a:pt x="1302773" y="5563"/>
                  </a:lnTo>
                  <a:lnTo>
                    <a:pt x="1302773" y="5931"/>
                  </a:lnTo>
                  <a:lnTo>
                    <a:pt x="1302342" y="5931"/>
                  </a:lnTo>
                  <a:lnTo>
                    <a:pt x="807" y="5931"/>
                  </a:lnTo>
                  <a:lnTo>
                    <a:pt x="376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303020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2067121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2977" y="0"/>
                  </a:moveTo>
                  <a:lnTo>
                    <a:pt x="0" y="0"/>
                  </a:lnTo>
                  <a:lnTo>
                    <a:pt x="0" y="5839"/>
                  </a:lnTo>
                  <a:lnTo>
                    <a:pt x="102601" y="5839"/>
                  </a:lnTo>
                  <a:lnTo>
                    <a:pt x="102977" y="5471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2067121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2977" y="367"/>
                  </a:lnTo>
                  <a:lnTo>
                    <a:pt x="102977" y="5149"/>
                  </a:lnTo>
                  <a:lnTo>
                    <a:pt x="102977" y="5471"/>
                  </a:lnTo>
                  <a:lnTo>
                    <a:pt x="102601" y="5839"/>
                  </a:lnTo>
                  <a:lnTo>
                    <a:pt x="538" y="5839"/>
                  </a:lnTo>
                  <a:lnTo>
                    <a:pt x="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2196408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08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430" y="5839"/>
                  </a:lnTo>
                  <a:lnTo>
                    <a:pt x="102977" y="5839"/>
                  </a:lnTo>
                  <a:lnTo>
                    <a:pt x="103408" y="5471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2196408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103408" y="0"/>
                  </a:lnTo>
                  <a:lnTo>
                    <a:pt x="103408" y="367"/>
                  </a:lnTo>
                  <a:lnTo>
                    <a:pt x="103408" y="5149"/>
                  </a:lnTo>
                  <a:lnTo>
                    <a:pt x="103408" y="5471"/>
                  </a:lnTo>
                  <a:lnTo>
                    <a:pt x="102977" y="5839"/>
                  </a:lnTo>
                  <a:lnTo>
                    <a:pt x="102601" y="5839"/>
                  </a:lnTo>
                  <a:lnTo>
                    <a:pt x="807" y="5839"/>
                  </a:lnTo>
                  <a:lnTo>
                    <a:pt x="43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2328924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2977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376" y="5839"/>
                  </a:lnTo>
                  <a:lnTo>
                    <a:pt x="102977" y="5839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2328924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2977" y="367"/>
                  </a:lnTo>
                  <a:lnTo>
                    <a:pt x="102977" y="5149"/>
                  </a:lnTo>
                  <a:lnTo>
                    <a:pt x="102977" y="5471"/>
                  </a:lnTo>
                  <a:lnTo>
                    <a:pt x="102977" y="5839"/>
                  </a:lnTo>
                  <a:lnTo>
                    <a:pt x="102601" y="5839"/>
                  </a:lnTo>
                  <a:lnTo>
                    <a:pt x="807" y="5839"/>
                  </a:lnTo>
                  <a:lnTo>
                    <a:pt x="376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2456489" y="4957711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4968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376" y="5839"/>
                  </a:lnTo>
                  <a:lnTo>
                    <a:pt x="104538" y="5839"/>
                  </a:lnTo>
                  <a:lnTo>
                    <a:pt x="104968" y="5471"/>
                  </a:lnTo>
                  <a:lnTo>
                    <a:pt x="10496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2456490" y="4957711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104968" y="0"/>
                  </a:lnTo>
                  <a:lnTo>
                    <a:pt x="104968" y="367"/>
                  </a:lnTo>
                  <a:lnTo>
                    <a:pt x="104968" y="5149"/>
                  </a:lnTo>
                  <a:lnTo>
                    <a:pt x="104968" y="5471"/>
                  </a:lnTo>
                  <a:lnTo>
                    <a:pt x="104538" y="5839"/>
                  </a:lnTo>
                  <a:lnTo>
                    <a:pt x="104161" y="5839"/>
                  </a:lnTo>
                  <a:lnTo>
                    <a:pt x="807" y="5839"/>
                  </a:lnTo>
                  <a:lnTo>
                    <a:pt x="376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5410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2586153" y="4957711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591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430" y="5839"/>
                  </a:lnTo>
                  <a:lnTo>
                    <a:pt x="104161" y="5839"/>
                  </a:lnTo>
                  <a:lnTo>
                    <a:pt x="104591" y="5471"/>
                  </a:lnTo>
                  <a:lnTo>
                    <a:pt x="10459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2586154" y="4957711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430" y="0"/>
                  </a:lnTo>
                  <a:lnTo>
                    <a:pt x="104161" y="0"/>
                  </a:lnTo>
                  <a:lnTo>
                    <a:pt x="104592" y="0"/>
                  </a:lnTo>
                  <a:lnTo>
                    <a:pt x="104592" y="367"/>
                  </a:lnTo>
                  <a:lnTo>
                    <a:pt x="104592" y="5149"/>
                  </a:lnTo>
                  <a:lnTo>
                    <a:pt x="104592" y="5471"/>
                  </a:lnTo>
                  <a:lnTo>
                    <a:pt x="104161" y="5839"/>
                  </a:lnTo>
                  <a:lnTo>
                    <a:pt x="43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477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2718507" y="4957711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753" y="0"/>
                  </a:moveTo>
                  <a:lnTo>
                    <a:pt x="0" y="0"/>
                  </a:lnTo>
                  <a:lnTo>
                    <a:pt x="0" y="5839"/>
                  </a:lnTo>
                  <a:lnTo>
                    <a:pt x="104215" y="5839"/>
                  </a:lnTo>
                  <a:lnTo>
                    <a:pt x="104753" y="5471"/>
                  </a:lnTo>
                  <a:lnTo>
                    <a:pt x="10475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2718507" y="4957711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430" y="0"/>
                  </a:lnTo>
                  <a:lnTo>
                    <a:pt x="103784" y="0"/>
                  </a:lnTo>
                  <a:lnTo>
                    <a:pt x="104215" y="0"/>
                  </a:lnTo>
                  <a:lnTo>
                    <a:pt x="104753" y="0"/>
                  </a:lnTo>
                  <a:lnTo>
                    <a:pt x="104753" y="367"/>
                  </a:lnTo>
                  <a:lnTo>
                    <a:pt x="104753" y="5149"/>
                  </a:lnTo>
                  <a:lnTo>
                    <a:pt x="104753" y="5471"/>
                  </a:lnTo>
                  <a:lnTo>
                    <a:pt x="104215" y="5839"/>
                  </a:lnTo>
                  <a:lnTo>
                    <a:pt x="103784" y="5839"/>
                  </a:lnTo>
                  <a:lnTo>
                    <a:pt x="430" y="5839"/>
                  </a:lnTo>
                  <a:lnTo>
                    <a:pt x="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477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2847795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08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430" y="5839"/>
                  </a:lnTo>
                  <a:lnTo>
                    <a:pt x="102977" y="5839"/>
                  </a:lnTo>
                  <a:lnTo>
                    <a:pt x="103408" y="5471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47795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103408" y="0"/>
                  </a:lnTo>
                  <a:lnTo>
                    <a:pt x="103408" y="367"/>
                  </a:lnTo>
                  <a:lnTo>
                    <a:pt x="103408" y="5149"/>
                  </a:lnTo>
                  <a:lnTo>
                    <a:pt x="103408" y="5471"/>
                  </a:lnTo>
                  <a:lnTo>
                    <a:pt x="102977" y="5839"/>
                  </a:lnTo>
                  <a:lnTo>
                    <a:pt x="102601" y="5839"/>
                  </a:lnTo>
                  <a:lnTo>
                    <a:pt x="807" y="5839"/>
                  </a:lnTo>
                  <a:lnTo>
                    <a:pt x="43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2978696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08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430" y="5839"/>
                  </a:lnTo>
                  <a:lnTo>
                    <a:pt x="102977" y="5839"/>
                  </a:lnTo>
                  <a:lnTo>
                    <a:pt x="103408" y="5471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2978696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103408" y="0"/>
                  </a:lnTo>
                  <a:lnTo>
                    <a:pt x="103408" y="367"/>
                  </a:lnTo>
                  <a:lnTo>
                    <a:pt x="103408" y="5149"/>
                  </a:lnTo>
                  <a:lnTo>
                    <a:pt x="103408" y="5471"/>
                  </a:lnTo>
                  <a:lnTo>
                    <a:pt x="102977" y="5839"/>
                  </a:lnTo>
                  <a:lnTo>
                    <a:pt x="102601" y="5839"/>
                  </a:lnTo>
                  <a:lnTo>
                    <a:pt x="807" y="5839"/>
                  </a:lnTo>
                  <a:lnTo>
                    <a:pt x="43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5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3109436" y="4957711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5022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430" y="5839"/>
                  </a:lnTo>
                  <a:lnTo>
                    <a:pt x="104591" y="5839"/>
                  </a:lnTo>
                  <a:lnTo>
                    <a:pt x="105022" y="5471"/>
                  </a:lnTo>
                  <a:lnTo>
                    <a:pt x="105022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09436" y="4957711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105022" y="0"/>
                  </a:lnTo>
                  <a:lnTo>
                    <a:pt x="105022" y="367"/>
                  </a:lnTo>
                  <a:lnTo>
                    <a:pt x="105022" y="5149"/>
                  </a:lnTo>
                  <a:lnTo>
                    <a:pt x="105022" y="5471"/>
                  </a:lnTo>
                  <a:lnTo>
                    <a:pt x="104592" y="5839"/>
                  </a:lnTo>
                  <a:lnTo>
                    <a:pt x="104215" y="5839"/>
                  </a:lnTo>
                  <a:lnTo>
                    <a:pt x="807" y="5839"/>
                  </a:lnTo>
                  <a:lnTo>
                    <a:pt x="43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5410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3239154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4" h="6350">
                  <a:moveTo>
                    <a:pt x="102977" y="0"/>
                  </a:moveTo>
                  <a:lnTo>
                    <a:pt x="0" y="0"/>
                  </a:lnTo>
                  <a:lnTo>
                    <a:pt x="0" y="5839"/>
                  </a:lnTo>
                  <a:lnTo>
                    <a:pt x="102547" y="5839"/>
                  </a:lnTo>
                  <a:lnTo>
                    <a:pt x="102977" y="5471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3239154" y="4957711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4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102547" y="0"/>
                  </a:lnTo>
                  <a:lnTo>
                    <a:pt x="102977" y="0"/>
                  </a:lnTo>
                  <a:lnTo>
                    <a:pt x="102977" y="367"/>
                  </a:lnTo>
                  <a:lnTo>
                    <a:pt x="102977" y="5149"/>
                  </a:lnTo>
                  <a:lnTo>
                    <a:pt x="102977" y="5471"/>
                  </a:lnTo>
                  <a:lnTo>
                    <a:pt x="102547" y="5839"/>
                  </a:lnTo>
                  <a:lnTo>
                    <a:pt x="376" y="5839"/>
                  </a:lnTo>
                  <a:lnTo>
                    <a:pt x="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4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2053132" y="5038176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1302772" y="0"/>
                  </a:moveTo>
                  <a:lnTo>
                    <a:pt x="0" y="0"/>
                  </a:lnTo>
                  <a:lnTo>
                    <a:pt x="0" y="5471"/>
                  </a:lnTo>
                  <a:lnTo>
                    <a:pt x="376" y="5839"/>
                  </a:lnTo>
                  <a:lnTo>
                    <a:pt x="1302772" y="5839"/>
                  </a:lnTo>
                  <a:lnTo>
                    <a:pt x="1302772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53132" y="5038176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0" y="5149"/>
                  </a:moveTo>
                  <a:lnTo>
                    <a:pt x="0" y="36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302342" y="0"/>
                  </a:lnTo>
                  <a:lnTo>
                    <a:pt x="1302773" y="0"/>
                  </a:lnTo>
                  <a:lnTo>
                    <a:pt x="1302773" y="367"/>
                  </a:lnTo>
                  <a:lnTo>
                    <a:pt x="1302773" y="5149"/>
                  </a:lnTo>
                  <a:lnTo>
                    <a:pt x="1302773" y="5471"/>
                  </a:lnTo>
                  <a:lnTo>
                    <a:pt x="1302773" y="5839"/>
                  </a:lnTo>
                  <a:lnTo>
                    <a:pt x="1302342" y="5839"/>
                  </a:lnTo>
                  <a:lnTo>
                    <a:pt x="807" y="5839"/>
                  </a:lnTo>
                  <a:lnTo>
                    <a:pt x="376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303020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2067121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601" y="0"/>
                  </a:moveTo>
                  <a:lnTo>
                    <a:pt x="538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538" y="7172"/>
                  </a:lnTo>
                  <a:lnTo>
                    <a:pt x="102601" y="7172"/>
                  </a:lnTo>
                  <a:lnTo>
                    <a:pt x="102977" y="6851"/>
                  </a:lnTo>
                  <a:lnTo>
                    <a:pt x="102977" y="321"/>
                  </a:lnTo>
                  <a:lnTo>
                    <a:pt x="10260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2067121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538" y="0"/>
                  </a:lnTo>
                  <a:lnTo>
                    <a:pt x="968" y="0"/>
                  </a:lnTo>
                  <a:lnTo>
                    <a:pt x="102170" y="0"/>
                  </a:lnTo>
                  <a:lnTo>
                    <a:pt x="102601" y="0"/>
                  </a:lnTo>
                  <a:lnTo>
                    <a:pt x="102977" y="321"/>
                  </a:lnTo>
                  <a:lnTo>
                    <a:pt x="102977" y="689"/>
                  </a:lnTo>
                  <a:lnTo>
                    <a:pt x="102977" y="6483"/>
                  </a:lnTo>
                  <a:lnTo>
                    <a:pt x="102977" y="6851"/>
                  </a:lnTo>
                  <a:lnTo>
                    <a:pt x="102601" y="7172"/>
                  </a:lnTo>
                  <a:lnTo>
                    <a:pt x="102170" y="7172"/>
                  </a:lnTo>
                  <a:lnTo>
                    <a:pt x="968" y="7172"/>
                  </a:lnTo>
                  <a:lnTo>
                    <a:pt x="538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350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2196408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102977" y="7172"/>
                  </a:lnTo>
                  <a:lnTo>
                    <a:pt x="103408" y="6851"/>
                  </a:lnTo>
                  <a:lnTo>
                    <a:pt x="103408" y="321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2196408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89"/>
                  </a:lnTo>
                  <a:lnTo>
                    <a:pt x="103408" y="6483"/>
                  </a:lnTo>
                  <a:lnTo>
                    <a:pt x="103408" y="6851"/>
                  </a:lnTo>
                  <a:lnTo>
                    <a:pt x="102977" y="7172"/>
                  </a:lnTo>
                  <a:lnTo>
                    <a:pt x="102601" y="7172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350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2327310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102977" y="7172"/>
                  </a:lnTo>
                  <a:lnTo>
                    <a:pt x="103408" y="6851"/>
                  </a:lnTo>
                  <a:lnTo>
                    <a:pt x="103408" y="321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2327310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89"/>
                  </a:lnTo>
                  <a:lnTo>
                    <a:pt x="103408" y="6483"/>
                  </a:lnTo>
                  <a:lnTo>
                    <a:pt x="103408" y="6851"/>
                  </a:lnTo>
                  <a:lnTo>
                    <a:pt x="102977" y="7172"/>
                  </a:lnTo>
                  <a:lnTo>
                    <a:pt x="102601" y="7172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350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2456489" y="5044015"/>
              <a:ext cx="105410" cy="7620"/>
            </a:xfrm>
            <a:custGeom>
              <a:avLst/>
              <a:gdLst/>
              <a:ahLst/>
              <a:cxnLst/>
              <a:rect l="l" t="t" r="r" b="b"/>
              <a:pathLst>
                <a:path w="105410" h="7620">
                  <a:moveTo>
                    <a:pt x="104538" y="0"/>
                  </a:moveTo>
                  <a:lnTo>
                    <a:pt x="376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376" y="7172"/>
                  </a:lnTo>
                  <a:lnTo>
                    <a:pt x="104538" y="7172"/>
                  </a:lnTo>
                  <a:lnTo>
                    <a:pt x="104968" y="6851"/>
                  </a:lnTo>
                  <a:lnTo>
                    <a:pt x="104968" y="321"/>
                  </a:lnTo>
                  <a:lnTo>
                    <a:pt x="10453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2456490" y="5044015"/>
              <a:ext cx="105410" cy="7620"/>
            </a:xfrm>
            <a:custGeom>
              <a:avLst/>
              <a:gdLst/>
              <a:ahLst/>
              <a:cxnLst/>
              <a:rect l="l" t="t" r="r" b="b"/>
              <a:pathLst>
                <a:path w="105410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376" y="0"/>
                  </a:lnTo>
                  <a:lnTo>
                    <a:pt x="1183" y="0"/>
                  </a:lnTo>
                  <a:lnTo>
                    <a:pt x="104161" y="0"/>
                  </a:lnTo>
                  <a:lnTo>
                    <a:pt x="104538" y="0"/>
                  </a:lnTo>
                  <a:lnTo>
                    <a:pt x="104968" y="321"/>
                  </a:lnTo>
                  <a:lnTo>
                    <a:pt x="104968" y="689"/>
                  </a:lnTo>
                  <a:lnTo>
                    <a:pt x="104968" y="6483"/>
                  </a:lnTo>
                  <a:lnTo>
                    <a:pt x="104968" y="6851"/>
                  </a:lnTo>
                  <a:lnTo>
                    <a:pt x="104538" y="7172"/>
                  </a:lnTo>
                  <a:lnTo>
                    <a:pt x="104161" y="7172"/>
                  </a:lnTo>
                  <a:lnTo>
                    <a:pt x="1183" y="7172"/>
                  </a:lnTo>
                  <a:lnTo>
                    <a:pt x="376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5410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2586153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430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104161" y="7172"/>
                  </a:lnTo>
                  <a:lnTo>
                    <a:pt x="104591" y="6851"/>
                  </a:lnTo>
                  <a:lnTo>
                    <a:pt x="104591" y="321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2586154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21"/>
                  </a:lnTo>
                  <a:lnTo>
                    <a:pt x="104592" y="689"/>
                  </a:lnTo>
                  <a:lnTo>
                    <a:pt x="104592" y="6483"/>
                  </a:lnTo>
                  <a:lnTo>
                    <a:pt x="104592" y="6851"/>
                  </a:lnTo>
                  <a:lnTo>
                    <a:pt x="104161" y="7172"/>
                  </a:lnTo>
                  <a:lnTo>
                    <a:pt x="103784" y="7172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477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16947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376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376" y="7172"/>
                  </a:lnTo>
                  <a:lnTo>
                    <a:pt x="104161" y="7172"/>
                  </a:lnTo>
                  <a:lnTo>
                    <a:pt x="104538" y="6851"/>
                  </a:lnTo>
                  <a:lnTo>
                    <a:pt x="104538" y="321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16947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376" y="0"/>
                  </a:lnTo>
                  <a:lnTo>
                    <a:pt x="753" y="0"/>
                  </a:lnTo>
                  <a:lnTo>
                    <a:pt x="103731" y="0"/>
                  </a:lnTo>
                  <a:lnTo>
                    <a:pt x="104161" y="0"/>
                  </a:lnTo>
                  <a:lnTo>
                    <a:pt x="104538" y="321"/>
                  </a:lnTo>
                  <a:lnTo>
                    <a:pt x="104538" y="689"/>
                  </a:lnTo>
                  <a:lnTo>
                    <a:pt x="104538" y="6483"/>
                  </a:lnTo>
                  <a:lnTo>
                    <a:pt x="104538" y="6851"/>
                  </a:lnTo>
                  <a:lnTo>
                    <a:pt x="104161" y="7172"/>
                  </a:lnTo>
                  <a:lnTo>
                    <a:pt x="103731" y="7172"/>
                  </a:lnTo>
                  <a:lnTo>
                    <a:pt x="753" y="7172"/>
                  </a:lnTo>
                  <a:lnTo>
                    <a:pt x="376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477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2847795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102977" y="7172"/>
                  </a:lnTo>
                  <a:lnTo>
                    <a:pt x="103408" y="6851"/>
                  </a:lnTo>
                  <a:lnTo>
                    <a:pt x="103408" y="321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2847795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89"/>
                  </a:lnTo>
                  <a:lnTo>
                    <a:pt x="103408" y="6483"/>
                  </a:lnTo>
                  <a:lnTo>
                    <a:pt x="103408" y="6851"/>
                  </a:lnTo>
                  <a:lnTo>
                    <a:pt x="102977" y="7172"/>
                  </a:lnTo>
                  <a:lnTo>
                    <a:pt x="102601" y="7172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350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2978696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102977" y="7172"/>
                  </a:lnTo>
                  <a:lnTo>
                    <a:pt x="103408" y="6851"/>
                  </a:lnTo>
                  <a:lnTo>
                    <a:pt x="103408" y="321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2978696" y="5044015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89"/>
                  </a:lnTo>
                  <a:lnTo>
                    <a:pt x="103408" y="6483"/>
                  </a:lnTo>
                  <a:lnTo>
                    <a:pt x="103408" y="6851"/>
                  </a:lnTo>
                  <a:lnTo>
                    <a:pt x="102977" y="7172"/>
                  </a:lnTo>
                  <a:lnTo>
                    <a:pt x="102601" y="7172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350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3108253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0" y="0"/>
                  </a:lnTo>
                  <a:lnTo>
                    <a:pt x="0" y="7172"/>
                  </a:lnTo>
                  <a:lnTo>
                    <a:pt x="104161" y="7172"/>
                  </a:lnTo>
                  <a:lnTo>
                    <a:pt x="104591" y="6851"/>
                  </a:lnTo>
                  <a:lnTo>
                    <a:pt x="104591" y="321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3108253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21"/>
                  </a:lnTo>
                  <a:lnTo>
                    <a:pt x="104592" y="689"/>
                  </a:lnTo>
                  <a:lnTo>
                    <a:pt x="104592" y="6483"/>
                  </a:lnTo>
                  <a:lnTo>
                    <a:pt x="104592" y="6851"/>
                  </a:lnTo>
                  <a:lnTo>
                    <a:pt x="104161" y="7172"/>
                  </a:lnTo>
                  <a:lnTo>
                    <a:pt x="103784" y="7172"/>
                  </a:lnTo>
                  <a:lnTo>
                    <a:pt x="807" y="7172"/>
                  </a:lnTo>
                  <a:lnTo>
                    <a:pt x="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477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3237540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430" y="0"/>
                  </a:lnTo>
                  <a:lnTo>
                    <a:pt x="0" y="321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104161" y="7172"/>
                  </a:lnTo>
                  <a:lnTo>
                    <a:pt x="104591" y="6851"/>
                  </a:lnTo>
                  <a:lnTo>
                    <a:pt x="104591" y="321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3237540" y="5044015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48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21"/>
                  </a:lnTo>
                  <a:lnTo>
                    <a:pt x="104592" y="689"/>
                  </a:lnTo>
                  <a:lnTo>
                    <a:pt x="104592" y="6483"/>
                  </a:lnTo>
                  <a:lnTo>
                    <a:pt x="104592" y="6851"/>
                  </a:lnTo>
                  <a:lnTo>
                    <a:pt x="104161" y="7172"/>
                  </a:lnTo>
                  <a:lnTo>
                    <a:pt x="103784" y="7172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4775" h="76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2067188" y="4970769"/>
              <a:ext cx="66675" cy="61594"/>
            </a:xfrm>
            <a:custGeom>
              <a:avLst/>
              <a:gdLst/>
              <a:ahLst/>
              <a:cxnLst/>
              <a:rect l="l" t="t" r="r" b="b"/>
              <a:pathLst>
                <a:path w="66675" h="61595">
                  <a:moveTo>
                    <a:pt x="33135" y="0"/>
                  </a:moveTo>
                  <a:lnTo>
                    <a:pt x="20671" y="2241"/>
                  </a:lnTo>
                  <a:lnTo>
                    <a:pt x="9724" y="8966"/>
                  </a:lnTo>
                  <a:lnTo>
                    <a:pt x="2431" y="19176"/>
                  </a:lnTo>
                  <a:lnTo>
                    <a:pt x="0" y="30749"/>
                  </a:lnTo>
                  <a:lnTo>
                    <a:pt x="2431" y="42304"/>
                  </a:lnTo>
                  <a:lnTo>
                    <a:pt x="9724" y="52463"/>
                  </a:lnTo>
                  <a:lnTo>
                    <a:pt x="20671" y="59084"/>
                  </a:lnTo>
                  <a:lnTo>
                    <a:pt x="33135" y="61291"/>
                  </a:lnTo>
                  <a:lnTo>
                    <a:pt x="45610" y="59084"/>
                  </a:lnTo>
                  <a:lnTo>
                    <a:pt x="56586" y="52463"/>
                  </a:lnTo>
                  <a:lnTo>
                    <a:pt x="63880" y="42304"/>
                  </a:lnTo>
                  <a:lnTo>
                    <a:pt x="66311" y="30749"/>
                  </a:lnTo>
                  <a:lnTo>
                    <a:pt x="63880" y="19176"/>
                  </a:lnTo>
                  <a:lnTo>
                    <a:pt x="56586" y="8966"/>
                  </a:lnTo>
                  <a:lnTo>
                    <a:pt x="45610" y="2241"/>
                  </a:lnTo>
                  <a:lnTo>
                    <a:pt x="3313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2067188" y="4970769"/>
              <a:ext cx="66675" cy="61594"/>
            </a:xfrm>
            <a:custGeom>
              <a:avLst/>
              <a:gdLst/>
              <a:ahLst/>
              <a:cxnLst/>
              <a:rect l="l" t="t" r="r" b="b"/>
              <a:pathLst>
                <a:path w="66675" h="61595">
                  <a:moveTo>
                    <a:pt x="56586" y="8966"/>
                  </a:moveTo>
                  <a:lnTo>
                    <a:pt x="63880" y="19176"/>
                  </a:lnTo>
                  <a:lnTo>
                    <a:pt x="66311" y="30749"/>
                  </a:lnTo>
                  <a:lnTo>
                    <a:pt x="63880" y="42304"/>
                  </a:lnTo>
                  <a:lnTo>
                    <a:pt x="56586" y="52463"/>
                  </a:lnTo>
                  <a:lnTo>
                    <a:pt x="45610" y="59084"/>
                  </a:lnTo>
                  <a:lnTo>
                    <a:pt x="33135" y="61291"/>
                  </a:lnTo>
                  <a:lnTo>
                    <a:pt x="20671" y="59084"/>
                  </a:lnTo>
                  <a:lnTo>
                    <a:pt x="9724" y="52463"/>
                  </a:lnTo>
                  <a:lnTo>
                    <a:pt x="2431" y="42304"/>
                  </a:lnTo>
                  <a:lnTo>
                    <a:pt x="0" y="30749"/>
                  </a:lnTo>
                  <a:lnTo>
                    <a:pt x="2431" y="19176"/>
                  </a:lnTo>
                  <a:lnTo>
                    <a:pt x="9724" y="8966"/>
                  </a:lnTo>
                  <a:lnTo>
                    <a:pt x="20671" y="2241"/>
                  </a:lnTo>
                  <a:lnTo>
                    <a:pt x="33135" y="0"/>
                  </a:lnTo>
                  <a:lnTo>
                    <a:pt x="45610" y="2241"/>
                  </a:lnTo>
                  <a:lnTo>
                    <a:pt x="56586" y="8966"/>
                  </a:lnTo>
                  <a:close/>
                </a:path>
              </a:pathLst>
            </a:custGeom>
            <a:ln w="36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3275874" y="4970769"/>
              <a:ext cx="64769" cy="61594"/>
            </a:xfrm>
            <a:custGeom>
              <a:avLst/>
              <a:gdLst/>
              <a:ahLst/>
              <a:cxnLst/>
              <a:rect l="l" t="t" r="r" b="b"/>
              <a:pathLst>
                <a:path w="64770" h="61595">
                  <a:moveTo>
                    <a:pt x="32463" y="0"/>
                  </a:moveTo>
                  <a:lnTo>
                    <a:pt x="20289" y="2241"/>
                  </a:lnTo>
                  <a:lnTo>
                    <a:pt x="9603" y="8966"/>
                  </a:lnTo>
                  <a:lnTo>
                    <a:pt x="2400" y="19176"/>
                  </a:lnTo>
                  <a:lnTo>
                    <a:pt x="0" y="30749"/>
                  </a:lnTo>
                  <a:lnTo>
                    <a:pt x="2400" y="42304"/>
                  </a:lnTo>
                  <a:lnTo>
                    <a:pt x="9603" y="52463"/>
                  </a:lnTo>
                  <a:lnTo>
                    <a:pt x="20289" y="59084"/>
                  </a:lnTo>
                  <a:lnTo>
                    <a:pt x="32463" y="61291"/>
                  </a:lnTo>
                  <a:lnTo>
                    <a:pt x="44626" y="59084"/>
                  </a:lnTo>
                  <a:lnTo>
                    <a:pt x="55282" y="52463"/>
                  </a:lnTo>
                  <a:lnTo>
                    <a:pt x="62363" y="42304"/>
                  </a:lnTo>
                  <a:lnTo>
                    <a:pt x="64724" y="30749"/>
                  </a:lnTo>
                  <a:lnTo>
                    <a:pt x="62363" y="19176"/>
                  </a:lnTo>
                  <a:lnTo>
                    <a:pt x="55282" y="8966"/>
                  </a:lnTo>
                  <a:lnTo>
                    <a:pt x="44626" y="2241"/>
                  </a:lnTo>
                  <a:lnTo>
                    <a:pt x="3246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3275874" y="4970769"/>
              <a:ext cx="64769" cy="61594"/>
            </a:xfrm>
            <a:custGeom>
              <a:avLst/>
              <a:gdLst/>
              <a:ahLst/>
              <a:cxnLst/>
              <a:rect l="l" t="t" r="r" b="b"/>
              <a:pathLst>
                <a:path w="64770" h="61595">
                  <a:moveTo>
                    <a:pt x="55282" y="8966"/>
                  </a:moveTo>
                  <a:lnTo>
                    <a:pt x="62363" y="19176"/>
                  </a:lnTo>
                  <a:lnTo>
                    <a:pt x="64724" y="30749"/>
                  </a:lnTo>
                  <a:lnTo>
                    <a:pt x="62363" y="42304"/>
                  </a:lnTo>
                  <a:lnTo>
                    <a:pt x="55282" y="52463"/>
                  </a:lnTo>
                  <a:lnTo>
                    <a:pt x="44626" y="59084"/>
                  </a:lnTo>
                  <a:lnTo>
                    <a:pt x="32463" y="61291"/>
                  </a:lnTo>
                  <a:lnTo>
                    <a:pt x="20289" y="59084"/>
                  </a:lnTo>
                  <a:lnTo>
                    <a:pt x="9603" y="52463"/>
                  </a:lnTo>
                  <a:lnTo>
                    <a:pt x="2400" y="42304"/>
                  </a:lnTo>
                  <a:lnTo>
                    <a:pt x="0" y="30749"/>
                  </a:lnTo>
                  <a:lnTo>
                    <a:pt x="2400" y="19176"/>
                  </a:lnTo>
                  <a:lnTo>
                    <a:pt x="9603" y="8966"/>
                  </a:lnTo>
                  <a:lnTo>
                    <a:pt x="20289" y="2241"/>
                  </a:lnTo>
                  <a:lnTo>
                    <a:pt x="32463" y="0"/>
                  </a:lnTo>
                  <a:lnTo>
                    <a:pt x="44626" y="2241"/>
                  </a:lnTo>
                  <a:lnTo>
                    <a:pt x="55282" y="8966"/>
                  </a:lnTo>
                  <a:close/>
                </a:path>
              </a:pathLst>
            </a:custGeom>
            <a:ln w="3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3302049" y="4883545"/>
              <a:ext cx="1292860" cy="165735"/>
            </a:xfrm>
            <a:custGeom>
              <a:avLst/>
              <a:gdLst/>
              <a:ahLst/>
              <a:cxnLst/>
              <a:rect l="l" t="t" r="r" b="b"/>
              <a:pathLst>
                <a:path w="1292860" h="165735">
                  <a:moveTo>
                    <a:pt x="1183" y="0"/>
                  </a:moveTo>
                  <a:lnTo>
                    <a:pt x="807" y="0"/>
                  </a:lnTo>
                  <a:lnTo>
                    <a:pt x="430" y="321"/>
                  </a:lnTo>
                  <a:lnTo>
                    <a:pt x="430" y="643"/>
                  </a:lnTo>
                  <a:lnTo>
                    <a:pt x="0" y="5103"/>
                  </a:lnTo>
                  <a:lnTo>
                    <a:pt x="0" y="5793"/>
                  </a:lnTo>
                  <a:lnTo>
                    <a:pt x="430" y="5793"/>
                  </a:lnTo>
                  <a:lnTo>
                    <a:pt x="1290721" y="165620"/>
                  </a:lnTo>
                  <a:lnTo>
                    <a:pt x="1291151" y="165620"/>
                  </a:lnTo>
                  <a:lnTo>
                    <a:pt x="1291528" y="165252"/>
                  </a:lnTo>
                  <a:lnTo>
                    <a:pt x="1291528" y="164930"/>
                  </a:lnTo>
                  <a:lnTo>
                    <a:pt x="1292335" y="160470"/>
                  </a:lnTo>
                  <a:lnTo>
                    <a:pt x="1292335" y="160102"/>
                  </a:lnTo>
                  <a:lnTo>
                    <a:pt x="1291958" y="159780"/>
                  </a:lnTo>
                  <a:lnTo>
                    <a:pt x="1291528" y="159780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3302049" y="4883545"/>
              <a:ext cx="1292860" cy="165735"/>
            </a:xfrm>
            <a:custGeom>
              <a:avLst/>
              <a:gdLst/>
              <a:ahLst/>
              <a:cxnLst/>
              <a:rect l="l" t="t" r="r" b="b"/>
              <a:pathLst>
                <a:path w="1292860" h="165735">
                  <a:moveTo>
                    <a:pt x="0" y="5103"/>
                  </a:moveTo>
                  <a:lnTo>
                    <a:pt x="430" y="643"/>
                  </a:lnTo>
                  <a:lnTo>
                    <a:pt x="430" y="321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291528" y="159780"/>
                  </a:lnTo>
                  <a:lnTo>
                    <a:pt x="1291958" y="159780"/>
                  </a:lnTo>
                  <a:lnTo>
                    <a:pt x="1292335" y="160102"/>
                  </a:lnTo>
                  <a:lnTo>
                    <a:pt x="1292335" y="160470"/>
                  </a:lnTo>
                  <a:lnTo>
                    <a:pt x="1291528" y="164930"/>
                  </a:lnTo>
                  <a:lnTo>
                    <a:pt x="1291528" y="165252"/>
                  </a:lnTo>
                  <a:lnTo>
                    <a:pt x="1291151" y="165620"/>
                  </a:lnTo>
                  <a:lnTo>
                    <a:pt x="1290721" y="165620"/>
                  </a:lnTo>
                  <a:lnTo>
                    <a:pt x="430" y="5793"/>
                  </a:lnTo>
                  <a:lnTo>
                    <a:pt x="0" y="5793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292860" h="165735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3314585" y="4881108"/>
              <a:ext cx="104775" cy="17145"/>
            </a:xfrm>
            <a:custGeom>
              <a:avLst/>
              <a:gdLst/>
              <a:ahLst/>
              <a:cxnLst/>
              <a:rect l="l" t="t" r="r" b="b"/>
              <a:pathLst>
                <a:path w="104775" h="17145">
                  <a:moveTo>
                    <a:pt x="807" y="0"/>
                  </a:moveTo>
                  <a:lnTo>
                    <a:pt x="430" y="0"/>
                  </a:lnTo>
                  <a:lnTo>
                    <a:pt x="430" y="367"/>
                  </a:lnTo>
                  <a:lnTo>
                    <a:pt x="0" y="3770"/>
                  </a:lnTo>
                  <a:lnTo>
                    <a:pt x="0" y="4138"/>
                  </a:lnTo>
                  <a:lnTo>
                    <a:pt x="430" y="4138"/>
                  </a:lnTo>
                  <a:lnTo>
                    <a:pt x="103408" y="16920"/>
                  </a:lnTo>
                  <a:lnTo>
                    <a:pt x="103784" y="16920"/>
                  </a:lnTo>
                  <a:lnTo>
                    <a:pt x="103784" y="16552"/>
                  </a:lnTo>
                  <a:lnTo>
                    <a:pt x="104215" y="13012"/>
                  </a:lnTo>
                  <a:lnTo>
                    <a:pt x="104215" y="12690"/>
                  </a:lnTo>
                  <a:lnTo>
                    <a:pt x="103784" y="12690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3314585" y="4881108"/>
              <a:ext cx="104775" cy="17145"/>
            </a:xfrm>
            <a:custGeom>
              <a:avLst/>
              <a:gdLst/>
              <a:ahLst/>
              <a:cxnLst/>
              <a:rect l="l" t="t" r="r" b="b"/>
              <a:pathLst>
                <a:path w="104775" h="17145">
                  <a:moveTo>
                    <a:pt x="0" y="3770"/>
                  </a:moveTo>
                  <a:lnTo>
                    <a:pt x="430" y="367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12690"/>
                  </a:lnTo>
                  <a:lnTo>
                    <a:pt x="104215" y="12690"/>
                  </a:lnTo>
                  <a:lnTo>
                    <a:pt x="104215" y="13012"/>
                  </a:lnTo>
                  <a:lnTo>
                    <a:pt x="103784" y="16552"/>
                  </a:lnTo>
                  <a:lnTo>
                    <a:pt x="103784" y="16920"/>
                  </a:lnTo>
                  <a:lnTo>
                    <a:pt x="103408" y="16920"/>
                  </a:lnTo>
                  <a:lnTo>
                    <a:pt x="430" y="4138"/>
                  </a:lnTo>
                  <a:lnTo>
                    <a:pt x="0" y="4138"/>
                  </a:lnTo>
                  <a:lnTo>
                    <a:pt x="0" y="3770"/>
                  </a:lnTo>
                  <a:close/>
                </a:path>
                <a:path w="104775" h="17145">
                  <a:moveTo>
                    <a:pt x="0" y="3770"/>
                  </a:moveTo>
                  <a:lnTo>
                    <a:pt x="0" y="377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3443872" y="489733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237" y="0"/>
                  </a:moveTo>
                  <a:lnTo>
                    <a:pt x="807" y="0"/>
                  </a:lnTo>
                  <a:lnTo>
                    <a:pt x="430" y="321"/>
                  </a:lnTo>
                  <a:lnTo>
                    <a:pt x="0" y="5149"/>
                  </a:lnTo>
                  <a:lnTo>
                    <a:pt x="0" y="5471"/>
                  </a:lnTo>
                  <a:lnTo>
                    <a:pt x="430" y="5839"/>
                  </a:lnTo>
                  <a:lnTo>
                    <a:pt x="807" y="5839"/>
                  </a:lnTo>
                  <a:lnTo>
                    <a:pt x="101794" y="18254"/>
                  </a:lnTo>
                  <a:lnTo>
                    <a:pt x="102224" y="18254"/>
                  </a:lnTo>
                  <a:lnTo>
                    <a:pt x="102601" y="17932"/>
                  </a:lnTo>
                  <a:lnTo>
                    <a:pt x="102601" y="17564"/>
                  </a:lnTo>
                  <a:lnTo>
                    <a:pt x="102977" y="13104"/>
                  </a:lnTo>
                  <a:lnTo>
                    <a:pt x="102977" y="12460"/>
                  </a:lnTo>
                  <a:lnTo>
                    <a:pt x="102601" y="12460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3443873" y="489733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49"/>
                  </a:moveTo>
                  <a:lnTo>
                    <a:pt x="430" y="321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02601" y="12460"/>
                  </a:lnTo>
                  <a:lnTo>
                    <a:pt x="102977" y="12460"/>
                  </a:lnTo>
                  <a:lnTo>
                    <a:pt x="102977" y="12782"/>
                  </a:lnTo>
                  <a:lnTo>
                    <a:pt x="102977" y="13104"/>
                  </a:lnTo>
                  <a:lnTo>
                    <a:pt x="102601" y="17564"/>
                  </a:lnTo>
                  <a:lnTo>
                    <a:pt x="102601" y="17932"/>
                  </a:lnTo>
                  <a:lnTo>
                    <a:pt x="102224" y="18254"/>
                  </a:lnTo>
                  <a:lnTo>
                    <a:pt x="101794" y="18254"/>
                  </a:lnTo>
                  <a:lnTo>
                    <a:pt x="807" y="5839"/>
                  </a:lnTo>
                  <a:lnTo>
                    <a:pt x="43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4" h="18414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3574666" y="491182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0"/>
                  </a:lnTo>
                  <a:lnTo>
                    <a:pt x="807" y="367"/>
                  </a:lnTo>
                  <a:lnTo>
                    <a:pt x="0" y="5149"/>
                  </a:lnTo>
                  <a:lnTo>
                    <a:pt x="0" y="5471"/>
                  </a:lnTo>
                  <a:lnTo>
                    <a:pt x="376" y="5839"/>
                  </a:lnTo>
                  <a:lnTo>
                    <a:pt x="807" y="5839"/>
                  </a:lnTo>
                  <a:lnTo>
                    <a:pt x="103354" y="18621"/>
                  </a:lnTo>
                  <a:lnTo>
                    <a:pt x="103784" y="18621"/>
                  </a:lnTo>
                  <a:lnTo>
                    <a:pt x="104161" y="18254"/>
                  </a:lnTo>
                  <a:lnTo>
                    <a:pt x="104161" y="17932"/>
                  </a:lnTo>
                  <a:lnTo>
                    <a:pt x="104591" y="13472"/>
                  </a:lnTo>
                  <a:lnTo>
                    <a:pt x="104591" y="13150"/>
                  </a:lnTo>
                  <a:lnTo>
                    <a:pt x="104161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3574666" y="491182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149"/>
                  </a:moveTo>
                  <a:lnTo>
                    <a:pt x="807" y="367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4161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4161" y="17932"/>
                  </a:lnTo>
                  <a:lnTo>
                    <a:pt x="104161" y="18254"/>
                  </a:lnTo>
                  <a:lnTo>
                    <a:pt x="103784" y="18621"/>
                  </a:lnTo>
                  <a:lnTo>
                    <a:pt x="103354" y="18621"/>
                  </a:lnTo>
                  <a:lnTo>
                    <a:pt x="807" y="5839"/>
                  </a:lnTo>
                  <a:lnTo>
                    <a:pt x="376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4775" h="190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3702339" y="4926306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990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807" y="689"/>
                  </a:lnTo>
                  <a:lnTo>
                    <a:pt x="376" y="6529"/>
                  </a:lnTo>
                  <a:lnTo>
                    <a:pt x="0" y="6851"/>
                  </a:lnTo>
                  <a:lnTo>
                    <a:pt x="376" y="7218"/>
                  </a:lnTo>
                  <a:lnTo>
                    <a:pt x="807" y="7218"/>
                  </a:lnTo>
                  <a:lnTo>
                    <a:pt x="103354" y="20001"/>
                  </a:lnTo>
                  <a:lnTo>
                    <a:pt x="103784" y="20001"/>
                  </a:lnTo>
                  <a:lnTo>
                    <a:pt x="104161" y="19633"/>
                  </a:lnTo>
                  <a:lnTo>
                    <a:pt x="104161" y="19311"/>
                  </a:lnTo>
                  <a:lnTo>
                    <a:pt x="104968" y="13472"/>
                  </a:lnTo>
                  <a:lnTo>
                    <a:pt x="104968" y="13150"/>
                  </a:lnTo>
                  <a:lnTo>
                    <a:pt x="104591" y="12828"/>
                  </a:lnTo>
                  <a:lnTo>
                    <a:pt x="104161" y="12828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3702340" y="4926306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376" y="6529"/>
                  </a:moveTo>
                  <a:lnTo>
                    <a:pt x="807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990" y="0"/>
                  </a:lnTo>
                  <a:lnTo>
                    <a:pt x="104161" y="12828"/>
                  </a:lnTo>
                  <a:lnTo>
                    <a:pt x="104592" y="12828"/>
                  </a:lnTo>
                  <a:lnTo>
                    <a:pt x="104968" y="13150"/>
                  </a:lnTo>
                  <a:lnTo>
                    <a:pt x="104968" y="13472"/>
                  </a:lnTo>
                  <a:lnTo>
                    <a:pt x="104161" y="19311"/>
                  </a:lnTo>
                  <a:lnTo>
                    <a:pt x="104161" y="19633"/>
                  </a:lnTo>
                  <a:lnTo>
                    <a:pt x="103784" y="20001"/>
                  </a:lnTo>
                  <a:lnTo>
                    <a:pt x="103354" y="20001"/>
                  </a:lnTo>
                  <a:lnTo>
                    <a:pt x="807" y="7218"/>
                  </a:lnTo>
                  <a:lnTo>
                    <a:pt x="376" y="7218"/>
                  </a:lnTo>
                  <a:lnTo>
                    <a:pt x="0" y="6851"/>
                  </a:lnTo>
                  <a:lnTo>
                    <a:pt x="376" y="6529"/>
                  </a:lnTo>
                  <a:close/>
                </a:path>
                <a:path w="105410" h="20320">
                  <a:moveTo>
                    <a:pt x="376" y="6529"/>
                  </a:moveTo>
                  <a:lnTo>
                    <a:pt x="376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3831896" y="4942537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0"/>
                  </a:lnTo>
                  <a:lnTo>
                    <a:pt x="376" y="321"/>
                  </a:lnTo>
                  <a:lnTo>
                    <a:pt x="0" y="5149"/>
                  </a:lnTo>
                  <a:lnTo>
                    <a:pt x="0" y="5471"/>
                  </a:lnTo>
                  <a:lnTo>
                    <a:pt x="376" y="5839"/>
                  </a:lnTo>
                  <a:lnTo>
                    <a:pt x="103354" y="18254"/>
                  </a:lnTo>
                  <a:lnTo>
                    <a:pt x="103784" y="18621"/>
                  </a:lnTo>
                  <a:lnTo>
                    <a:pt x="103784" y="17932"/>
                  </a:lnTo>
                  <a:lnTo>
                    <a:pt x="104591" y="13104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3831896" y="4942537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149"/>
                  </a:moveTo>
                  <a:lnTo>
                    <a:pt x="376" y="321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04"/>
                  </a:lnTo>
                  <a:lnTo>
                    <a:pt x="103784" y="17932"/>
                  </a:lnTo>
                  <a:lnTo>
                    <a:pt x="103784" y="18254"/>
                  </a:lnTo>
                  <a:lnTo>
                    <a:pt x="103784" y="18621"/>
                  </a:lnTo>
                  <a:lnTo>
                    <a:pt x="103354" y="18254"/>
                  </a:lnTo>
                  <a:lnTo>
                    <a:pt x="376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4775" h="190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3961183" y="495702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807" y="689"/>
                  </a:lnTo>
                  <a:lnTo>
                    <a:pt x="0" y="6529"/>
                  </a:lnTo>
                  <a:lnTo>
                    <a:pt x="0" y="6851"/>
                  </a:lnTo>
                  <a:lnTo>
                    <a:pt x="376" y="7218"/>
                  </a:lnTo>
                  <a:lnTo>
                    <a:pt x="807" y="7218"/>
                  </a:lnTo>
                  <a:lnTo>
                    <a:pt x="102977" y="20001"/>
                  </a:lnTo>
                  <a:lnTo>
                    <a:pt x="103354" y="20001"/>
                  </a:lnTo>
                  <a:lnTo>
                    <a:pt x="104161" y="19311"/>
                  </a:lnTo>
                  <a:lnTo>
                    <a:pt x="104591" y="13472"/>
                  </a:lnTo>
                  <a:lnTo>
                    <a:pt x="104591" y="12782"/>
                  </a:lnTo>
                  <a:lnTo>
                    <a:pt x="104161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61183" y="495702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529"/>
                  </a:moveTo>
                  <a:lnTo>
                    <a:pt x="807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4161" y="19311"/>
                  </a:lnTo>
                  <a:lnTo>
                    <a:pt x="103784" y="19633"/>
                  </a:lnTo>
                  <a:lnTo>
                    <a:pt x="103354" y="20001"/>
                  </a:lnTo>
                  <a:lnTo>
                    <a:pt x="102977" y="20001"/>
                  </a:lnTo>
                  <a:lnTo>
                    <a:pt x="807" y="7218"/>
                  </a:lnTo>
                  <a:lnTo>
                    <a:pt x="376" y="7218"/>
                  </a:lnTo>
                  <a:lnTo>
                    <a:pt x="0" y="6851"/>
                  </a:lnTo>
                  <a:lnTo>
                    <a:pt x="0" y="6529"/>
                  </a:lnTo>
                  <a:close/>
                </a:path>
                <a:path w="104775" h="20320">
                  <a:moveTo>
                    <a:pt x="0" y="6529"/>
                  </a:moveTo>
                  <a:lnTo>
                    <a:pt x="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4090739" y="497325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376" y="0"/>
                  </a:lnTo>
                  <a:lnTo>
                    <a:pt x="376" y="321"/>
                  </a:lnTo>
                  <a:lnTo>
                    <a:pt x="0" y="5103"/>
                  </a:lnTo>
                  <a:lnTo>
                    <a:pt x="0" y="5793"/>
                  </a:lnTo>
                  <a:lnTo>
                    <a:pt x="376" y="5793"/>
                  </a:lnTo>
                  <a:lnTo>
                    <a:pt x="102977" y="18254"/>
                  </a:lnTo>
                  <a:lnTo>
                    <a:pt x="103354" y="18575"/>
                  </a:lnTo>
                  <a:lnTo>
                    <a:pt x="103784" y="18254"/>
                  </a:lnTo>
                  <a:lnTo>
                    <a:pt x="103784" y="17932"/>
                  </a:lnTo>
                  <a:lnTo>
                    <a:pt x="104161" y="13104"/>
                  </a:lnTo>
                  <a:lnTo>
                    <a:pt x="104591" y="13104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4090739" y="497325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103"/>
                  </a:moveTo>
                  <a:lnTo>
                    <a:pt x="376" y="321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04"/>
                  </a:lnTo>
                  <a:lnTo>
                    <a:pt x="104161" y="13104"/>
                  </a:lnTo>
                  <a:lnTo>
                    <a:pt x="103784" y="17932"/>
                  </a:lnTo>
                  <a:lnTo>
                    <a:pt x="103784" y="18254"/>
                  </a:lnTo>
                  <a:lnTo>
                    <a:pt x="103354" y="18575"/>
                  </a:lnTo>
                  <a:lnTo>
                    <a:pt x="102977" y="18254"/>
                  </a:lnTo>
                  <a:lnTo>
                    <a:pt x="376" y="5793"/>
                  </a:lnTo>
                  <a:lnTo>
                    <a:pt x="0" y="5793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04775" h="19050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4221641" y="498943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614" y="0"/>
                  </a:moveTo>
                  <a:lnTo>
                    <a:pt x="807" y="0"/>
                  </a:lnTo>
                  <a:lnTo>
                    <a:pt x="376" y="689"/>
                  </a:lnTo>
                  <a:lnTo>
                    <a:pt x="0" y="6621"/>
                  </a:lnTo>
                  <a:lnTo>
                    <a:pt x="0" y="7310"/>
                  </a:lnTo>
                  <a:lnTo>
                    <a:pt x="376" y="7310"/>
                  </a:lnTo>
                  <a:lnTo>
                    <a:pt x="101363" y="19771"/>
                  </a:lnTo>
                  <a:lnTo>
                    <a:pt x="101740" y="19771"/>
                  </a:lnTo>
                  <a:lnTo>
                    <a:pt x="102170" y="19311"/>
                  </a:lnTo>
                  <a:lnTo>
                    <a:pt x="102170" y="18943"/>
                  </a:lnTo>
                  <a:lnTo>
                    <a:pt x="102977" y="13150"/>
                  </a:lnTo>
                  <a:lnTo>
                    <a:pt x="102977" y="12782"/>
                  </a:lnTo>
                  <a:lnTo>
                    <a:pt x="102547" y="12460"/>
                  </a:lnTo>
                  <a:lnTo>
                    <a:pt x="102170" y="1246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4221641" y="498943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0" y="6621"/>
                  </a:moveTo>
                  <a:lnTo>
                    <a:pt x="376" y="689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2170" y="12460"/>
                  </a:lnTo>
                  <a:lnTo>
                    <a:pt x="102547" y="12460"/>
                  </a:lnTo>
                  <a:lnTo>
                    <a:pt x="102977" y="12782"/>
                  </a:lnTo>
                  <a:lnTo>
                    <a:pt x="102977" y="13150"/>
                  </a:lnTo>
                  <a:lnTo>
                    <a:pt x="102170" y="18943"/>
                  </a:lnTo>
                  <a:lnTo>
                    <a:pt x="102170" y="19311"/>
                  </a:lnTo>
                  <a:lnTo>
                    <a:pt x="101740" y="19771"/>
                  </a:lnTo>
                  <a:lnTo>
                    <a:pt x="101363" y="19771"/>
                  </a:lnTo>
                  <a:lnTo>
                    <a:pt x="376" y="7310"/>
                  </a:lnTo>
                  <a:lnTo>
                    <a:pt x="0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4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4349207" y="5005300"/>
              <a:ext cx="103505" cy="19050"/>
            </a:xfrm>
            <a:custGeom>
              <a:avLst/>
              <a:gdLst/>
              <a:ahLst/>
              <a:cxnLst/>
              <a:rect l="l" t="t" r="r" b="b"/>
              <a:pathLst>
                <a:path w="103504" h="19050">
                  <a:moveTo>
                    <a:pt x="1183" y="0"/>
                  </a:moveTo>
                  <a:lnTo>
                    <a:pt x="753" y="367"/>
                  </a:lnTo>
                  <a:lnTo>
                    <a:pt x="753" y="689"/>
                  </a:lnTo>
                  <a:lnTo>
                    <a:pt x="0" y="5287"/>
                  </a:lnTo>
                  <a:lnTo>
                    <a:pt x="0" y="5609"/>
                  </a:lnTo>
                  <a:lnTo>
                    <a:pt x="376" y="5931"/>
                  </a:lnTo>
                  <a:lnTo>
                    <a:pt x="753" y="5931"/>
                  </a:lnTo>
                  <a:lnTo>
                    <a:pt x="101740" y="18392"/>
                  </a:lnTo>
                  <a:lnTo>
                    <a:pt x="102170" y="18713"/>
                  </a:lnTo>
                  <a:lnTo>
                    <a:pt x="102547" y="18392"/>
                  </a:lnTo>
                  <a:lnTo>
                    <a:pt x="102547" y="17932"/>
                  </a:lnTo>
                  <a:lnTo>
                    <a:pt x="102924" y="13150"/>
                  </a:lnTo>
                  <a:lnTo>
                    <a:pt x="102924" y="12782"/>
                  </a:lnTo>
                  <a:lnTo>
                    <a:pt x="102547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4349207" y="5005300"/>
              <a:ext cx="103505" cy="19050"/>
            </a:xfrm>
            <a:custGeom>
              <a:avLst/>
              <a:gdLst/>
              <a:ahLst/>
              <a:cxnLst/>
              <a:rect l="l" t="t" r="r" b="b"/>
              <a:pathLst>
                <a:path w="103504" h="19050">
                  <a:moveTo>
                    <a:pt x="0" y="5287"/>
                  </a:moveTo>
                  <a:lnTo>
                    <a:pt x="753" y="689"/>
                  </a:lnTo>
                  <a:lnTo>
                    <a:pt x="753" y="367"/>
                  </a:lnTo>
                  <a:lnTo>
                    <a:pt x="1183" y="0"/>
                  </a:lnTo>
                  <a:lnTo>
                    <a:pt x="102547" y="12782"/>
                  </a:lnTo>
                  <a:lnTo>
                    <a:pt x="102924" y="12782"/>
                  </a:lnTo>
                  <a:lnTo>
                    <a:pt x="102924" y="13150"/>
                  </a:lnTo>
                  <a:lnTo>
                    <a:pt x="102547" y="17932"/>
                  </a:lnTo>
                  <a:lnTo>
                    <a:pt x="102547" y="18392"/>
                  </a:lnTo>
                  <a:lnTo>
                    <a:pt x="102170" y="18713"/>
                  </a:lnTo>
                  <a:lnTo>
                    <a:pt x="101740" y="18392"/>
                  </a:lnTo>
                  <a:lnTo>
                    <a:pt x="753" y="5931"/>
                  </a:lnTo>
                  <a:lnTo>
                    <a:pt x="376" y="5931"/>
                  </a:lnTo>
                  <a:lnTo>
                    <a:pt x="0" y="5609"/>
                  </a:lnTo>
                  <a:lnTo>
                    <a:pt x="0" y="5287"/>
                  </a:lnTo>
                  <a:close/>
                </a:path>
                <a:path w="103504" h="19050">
                  <a:moveTo>
                    <a:pt x="0" y="5287"/>
                  </a:moveTo>
                  <a:lnTo>
                    <a:pt x="0" y="528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4478870" y="501983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0"/>
                  </a:lnTo>
                  <a:lnTo>
                    <a:pt x="376" y="321"/>
                  </a:lnTo>
                  <a:lnTo>
                    <a:pt x="376" y="643"/>
                  </a:lnTo>
                  <a:lnTo>
                    <a:pt x="0" y="5241"/>
                  </a:lnTo>
                  <a:lnTo>
                    <a:pt x="0" y="5931"/>
                  </a:lnTo>
                  <a:lnTo>
                    <a:pt x="376" y="5931"/>
                  </a:lnTo>
                  <a:lnTo>
                    <a:pt x="102977" y="18713"/>
                  </a:lnTo>
                  <a:lnTo>
                    <a:pt x="103784" y="18713"/>
                  </a:lnTo>
                  <a:lnTo>
                    <a:pt x="103784" y="18346"/>
                  </a:lnTo>
                  <a:lnTo>
                    <a:pt x="104161" y="13472"/>
                  </a:lnTo>
                  <a:lnTo>
                    <a:pt x="104591" y="13104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4478871" y="501983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241"/>
                  </a:moveTo>
                  <a:lnTo>
                    <a:pt x="376" y="643"/>
                  </a:lnTo>
                  <a:lnTo>
                    <a:pt x="376" y="321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04"/>
                  </a:lnTo>
                  <a:lnTo>
                    <a:pt x="104161" y="13472"/>
                  </a:lnTo>
                  <a:lnTo>
                    <a:pt x="103784" y="18346"/>
                  </a:lnTo>
                  <a:lnTo>
                    <a:pt x="103784" y="18713"/>
                  </a:lnTo>
                  <a:lnTo>
                    <a:pt x="103354" y="18713"/>
                  </a:lnTo>
                  <a:lnTo>
                    <a:pt x="102977" y="18713"/>
                  </a:lnTo>
                  <a:lnTo>
                    <a:pt x="376" y="5931"/>
                  </a:lnTo>
                  <a:lnTo>
                    <a:pt x="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4775" h="190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3294032" y="4958400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990" y="0"/>
                  </a:moveTo>
                  <a:lnTo>
                    <a:pt x="1237" y="0"/>
                  </a:lnTo>
                  <a:lnTo>
                    <a:pt x="807" y="321"/>
                  </a:lnTo>
                  <a:lnTo>
                    <a:pt x="807" y="689"/>
                  </a:lnTo>
                  <a:lnTo>
                    <a:pt x="430" y="6529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807" y="7172"/>
                  </a:lnTo>
                  <a:lnTo>
                    <a:pt x="1289429" y="166769"/>
                  </a:lnTo>
                  <a:lnTo>
                    <a:pt x="1289806" y="166769"/>
                  </a:lnTo>
                  <a:lnTo>
                    <a:pt x="1290236" y="166402"/>
                  </a:lnTo>
                  <a:lnTo>
                    <a:pt x="1290236" y="166080"/>
                  </a:lnTo>
                  <a:lnTo>
                    <a:pt x="1291044" y="160148"/>
                  </a:lnTo>
                  <a:lnTo>
                    <a:pt x="1291044" y="159780"/>
                  </a:lnTo>
                  <a:lnTo>
                    <a:pt x="1290613" y="159459"/>
                  </a:lnTo>
                  <a:lnTo>
                    <a:pt x="1290236" y="159459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3294033" y="4958400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430" y="6529"/>
                  </a:moveTo>
                  <a:lnTo>
                    <a:pt x="807" y="689"/>
                  </a:lnTo>
                  <a:lnTo>
                    <a:pt x="807" y="321"/>
                  </a:lnTo>
                  <a:lnTo>
                    <a:pt x="1237" y="0"/>
                  </a:lnTo>
                  <a:lnTo>
                    <a:pt x="1990" y="0"/>
                  </a:lnTo>
                  <a:lnTo>
                    <a:pt x="1290237" y="159459"/>
                  </a:lnTo>
                  <a:lnTo>
                    <a:pt x="1290613" y="159459"/>
                  </a:lnTo>
                  <a:lnTo>
                    <a:pt x="1291044" y="159780"/>
                  </a:lnTo>
                  <a:lnTo>
                    <a:pt x="1291044" y="160148"/>
                  </a:lnTo>
                  <a:lnTo>
                    <a:pt x="1290237" y="166080"/>
                  </a:lnTo>
                  <a:lnTo>
                    <a:pt x="1290237" y="166402"/>
                  </a:lnTo>
                  <a:lnTo>
                    <a:pt x="1289806" y="166769"/>
                  </a:lnTo>
                  <a:lnTo>
                    <a:pt x="1289430" y="166769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430" y="6529"/>
                  </a:lnTo>
                  <a:close/>
                </a:path>
                <a:path w="1291589" h="167004">
                  <a:moveTo>
                    <a:pt x="430" y="6529"/>
                  </a:moveTo>
                  <a:lnTo>
                    <a:pt x="43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3305385" y="4967412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237" y="0"/>
                  </a:moveTo>
                  <a:lnTo>
                    <a:pt x="807" y="0"/>
                  </a:lnTo>
                  <a:lnTo>
                    <a:pt x="430" y="367"/>
                  </a:lnTo>
                  <a:lnTo>
                    <a:pt x="430" y="689"/>
                  </a:lnTo>
                  <a:lnTo>
                    <a:pt x="0" y="5149"/>
                  </a:lnTo>
                  <a:lnTo>
                    <a:pt x="0" y="5839"/>
                  </a:lnTo>
                  <a:lnTo>
                    <a:pt x="430" y="5839"/>
                  </a:lnTo>
                  <a:lnTo>
                    <a:pt x="101794" y="18254"/>
                  </a:lnTo>
                  <a:lnTo>
                    <a:pt x="102170" y="18254"/>
                  </a:lnTo>
                  <a:lnTo>
                    <a:pt x="102170" y="17932"/>
                  </a:lnTo>
                  <a:lnTo>
                    <a:pt x="102977" y="13150"/>
                  </a:lnTo>
                  <a:lnTo>
                    <a:pt x="102977" y="12690"/>
                  </a:lnTo>
                  <a:lnTo>
                    <a:pt x="102601" y="12690"/>
                  </a:lnTo>
                  <a:lnTo>
                    <a:pt x="102170" y="12322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3305385" y="4967412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49"/>
                  </a:moveTo>
                  <a:lnTo>
                    <a:pt x="430" y="689"/>
                  </a:lnTo>
                  <a:lnTo>
                    <a:pt x="430" y="367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02170" y="12322"/>
                  </a:lnTo>
                  <a:lnTo>
                    <a:pt x="102601" y="12690"/>
                  </a:lnTo>
                  <a:lnTo>
                    <a:pt x="102977" y="12690"/>
                  </a:lnTo>
                  <a:lnTo>
                    <a:pt x="102977" y="13150"/>
                  </a:lnTo>
                  <a:lnTo>
                    <a:pt x="102170" y="17932"/>
                  </a:lnTo>
                  <a:lnTo>
                    <a:pt x="102170" y="18254"/>
                  </a:lnTo>
                  <a:lnTo>
                    <a:pt x="101794" y="18254"/>
                  </a:lnTo>
                  <a:lnTo>
                    <a:pt x="430" y="5839"/>
                  </a:lnTo>
                  <a:lnTo>
                    <a:pt x="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3504" h="18414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3432951" y="498189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807" y="689"/>
                  </a:lnTo>
                  <a:lnTo>
                    <a:pt x="0" y="6529"/>
                  </a:lnTo>
                  <a:lnTo>
                    <a:pt x="0" y="6851"/>
                  </a:lnTo>
                  <a:lnTo>
                    <a:pt x="376" y="7218"/>
                  </a:lnTo>
                  <a:lnTo>
                    <a:pt x="807" y="7218"/>
                  </a:lnTo>
                  <a:lnTo>
                    <a:pt x="102977" y="20001"/>
                  </a:lnTo>
                  <a:lnTo>
                    <a:pt x="103354" y="20001"/>
                  </a:lnTo>
                  <a:lnTo>
                    <a:pt x="104161" y="19311"/>
                  </a:lnTo>
                  <a:lnTo>
                    <a:pt x="104591" y="13472"/>
                  </a:lnTo>
                  <a:lnTo>
                    <a:pt x="104591" y="12690"/>
                  </a:lnTo>
                  <a:lnTo>
                    <a:pt x="104161" y="1269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3432951" y="498189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529"/>
                  </a:moveTo>
                  <a:lnTo>
                    <a:pt x="807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690"/>
                  </a:lnTo>
                  <a:lnTo>
                    <a:pt x="104592" y="12690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4161" y="19311"/>
                  </a:lnTo>
                  <a:lnTo>
                    <a:pt x="103784" y="19633"/>
                  </a:lnTo>
                  <a:lnTo>
                    <a:pt x="103354" y="20001"/>
                  </a:lnTo>
                  <a:lnTo>
                    <a:pt x="102977" y="20001"/>
                  </a:lnTo>
                  <a:lnTo>
                    <a:pt x="807" y="7218"/>
                  </a:lnTo>
                  <a:lnTo>
                    <a:pt x="376" y="7218"/>
                  </a:lnTo>
                  <a:lnTo>
                    <a:pt x="0" y="6851"/>
                  </a:lnTo>
                  <a:lnTo>
                    <a:pt x="0" y="6529"/>
                  </a:lnTo>
                  <a:close/>
                </a:path>
                <a:path w="104775" h="20320">
                  <a:moveTo>
                    <a:pt x="0" y="6529"/>
                  </a:moveTo>
                  <a:lnTo>
                    <a:pt x="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3562238" y="499812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614" y="0"/>
                  </a:moveTo>
                  <a:lnTo>
                    <a:pt x="1183" y="0"/>
                  </a:lnTo>
                  <a:lnTo>
                    <a:pt x="807" y="321"/>
                  </a:lnTo>
                  <a:lnTo>
                    <a:pt x="807" y="689"/>
                  </a:lnTo>
                  <a:lnTo>
                    <a:pt x="376" y="6483"/>
                  </a:lnTo>
                  <a:lnTo>
                    <a:pt x="0" y="6851"/>
                  </a:lnTo>
                  <a:lnTo>
                    <a:pt x="376" y="7172"/>
                  </a:lnTo>
                  <a:lnTo>
                    <a:pt x="807" y="7172"/>
                  </a:lnTo>
                  <a:lnTo>
                    <a:pt x="101632" y="19633"/>
                  </a:lnTo>
                  <a:lnTo>
                    <a:pt x="102170" y="19955"/>
                  </a:lnTo>
                  <a:lnTo>
                    <a:pt x="102547" y="19633"/>
                  </a:lnTo>
                  <a:lnTo>
                    <a:pt x="102547" y="19265"/>
                  </a:lnTo>
                  <a:lnTo>
                    <a:pt x="103354" y="13472"/>
                  </a:lnTo>
                  <a:lnTo>
                    <a:pt x="103354" y="13104"/>
                  </a:lnTo>
                  <a:lnTo>
                    <a:pt x="102977" y="12782"/>
                  </a:lnTo>
                  <a:lnTo>
                    <a:pt x="102547" y="1246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3562238" y="499812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376" y="6483"/>
                  </a:moveTo>
                  <a:lnTo>
                    <a:pt x="807" y="689"/>
                  </a:lnTo>
                  <a:lnTo>
                    <a:pt x="807" y="321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2547" y="12460"/>
                  </a:lnTo>
                  <a:lnTo>
                    <a:pt x="102977" y="12782"/>
                  </a:lnTo>
                  <a:lnTo>
                    <a:pt x="103354" y="13104"/>
                  </a:lnTo>
                  <a:lnTo>
                    <a:pt x="103354" y="13472"/>
                  </a:lnTo>
                  <a:lnTo>
                    <a:pt x="102547" y="19265"/>
                  </a:lnTo>
                  <a:lnTo>
                    <a:pt x="102547" y="19633"/>
                  </a:lnTo>
                  <a:lnTo>
                    <a:pt x="102170" y="19955"/>
                  </a:lnTo>
                  <a:lnTo>
                    <a:pt x="101632" y="19633"/>
                  </a:lnTo>
                  <a:lnTo>
                    <a:pt x="807" y="7172"/>
                  </a:lnTo>
                  <a:lnTo>
                    <a:pt x="376" y="7172"/>
                  </a:lnTo>
                  <a:lnTo>
                    <a:pt x="0" y="6851"/>
                  </a:lnTo>
                  <a:lnTo>
                    <a:pt x="376" y="6483"/>
                  </a:lnTo>
                  <a:close/>
                </a:path>
                <a:path w="103504" h="20320">
                  <a:moveTo>
                    <a:pt x="376" y="6483"/>
                  </a:moveTo>
                  <a:lnTo>
                    <a:pt x="376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3691794" y="501261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807" y="689"/>
                  </a:lnTo>
                  <a:lnTo>
                    <a:pt x="0" y="6529"/>
                  </a:lnTo>
                  <a:lnTo>
                    <a:pt x="0" y="6851"/>
                  </a:lnTo>
                  <a:lnTo>
                    <a:pt x="376" y="7218"/>
                  </a:lnTo>
                  <a:lnTo>
                    <a:pt x="807" y="7218"/>
                  </a:lnTo>
                  <a:lnTo>
                    <a:pt x="102977" y="20001"/>
                  </a:lnTo>
                  <a:lnTo>
                    <a:pt x="103354" y="20001"/>
                  </a:lnTo>
                  <a:lnTo>
                    <a:pt x="103784" y="19633"/>
                  </a:lnTo>
                  <a:lnTo>
                    <a:pt x="103784" y="19311"/>
                  </a:lnTo>
                  <a:lnTo>
                    <a:pt x="104591" y="13472"/>
                  </a:lnTo>
                  <a:lnTo>
                    <a:pt x="104591" y="13150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3691794" y="501261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529"/>
                  </a:moveTo>
                  <a:lnTo>
                    <a:pt x="807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3784" y="19311"/>
                  </a:lnTo>
                  <a:lnTo>
                    <a:pt x="103784" y="19633"/>
                  </a:lnTo>
                  <a:lnTo>
                    <a:pt x="103354" y="20001"/>
                  </a:lnTo>
                  <a:lnTo>
                    <a:pt x="102977" y="20001"/>
                  </a:lnTo>
                  <a:lnTo>
                    <a:pt x="807" y="7218"/>
                  </a:lnTo>
                  <a:lnTo>
                    <a:pt x="376" y="7218"/>
                  </a:lnTo>
                  <a:lnTo>
                    <a:pt x="0" y="6851"/>
                  </a:lnTo>
                  <a:lnTo>
                    <a:pt x="0" y="6529"/>
                  </a:lnTo>
                  <a:close/>
                </a:path>
                <a:path w="104775" h="20320">
                  <a:moveTo>
                    <a:pt x="0" y="6529"/>
                  </a:moveTo>
                  <a:lnTo>
                    <a:pt x="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3819467" y="5028842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614" y="0"/>
                  </a:moveTo>
                  <a:lnTo>
                    <a:pt x="1183" y="0"/>
                  </a:lnTo>
                  <a:lnTo>
                    <a:pt x="807" y="321"/>
                  </a:lnTo>
                  <a:lnTo>
                    <a:pt x="807" y="689"/>
                  </a:lnTo>
                  <a:lnTo>
                    <a:pt x="0" y="6483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807" y="7172"/>
                  </a:lnTo>
                  <a:lnTo>
                    <a:pt x="103408" y="19955"/>
                  </a:lnTo>
                  <a:lnTo>
                    <a:pt x="103784" y="19955"/>
                  </a:lnTo>
                  <a:lnTo>
                    <a:pt x="104161" y="19633"/>
                  </a:lnTo>
                  <a:lnTo>
                    <a:pt x="104161" y="19265"/>
                  </a:lnTo>
                  <a:lnTo>
                    <a:pt x="104968" y="13472"/>
                  </a:lnTo>
                  <a:lnTo>
                    <a:pt x="104968" y="13104"/>
                  </a:lnTo>
                  <a:lnTo>
                    <a:pt x="104591" y="12782"/>
                  </a:lnTo>
                  <a:lnTo>
                    <a:pt x="104161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3819467" y="5028842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0" y="6483"/>
                  </a:moveTo>
                  <a:lnTo>
                    <a:pt x="807" y="689"/>
                  </a:lnTo>
                  <a:lnTo>
                    <a:pt x="807" y="321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968" y="13104"/>
                  </a:lnTo>
                  <a:lnTo>
                    <a:pt x="104968" y="13472"/>
                  </a:lnTo>
                  <a:lnTo>
                    <a:pt x="104161" y="19265"/>
                  </a:lnTo>
                  <a:lnTo>
                    <a:pt x="104161" y="19633"/>
                  </a:lnTo>
                  <a:lnTo>
                    <a:pt x="103784" y="19955"/>
                  </a:lnTo>
                  <a:lnTo>
                    <a:pt x="103408" y="19955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5410" h="203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3950207" y="5043326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614" y="0"/>
                  </a:moveTo>
                  <a:lnTo>
                    <a:pt x="1237" y="0"/>
                  </a:lnTo>
                  <a:lnTo>
                    <a:pt x="807" y="321"/>
                  </a:lnTo>
                  <a:lnTo>
                    <a:pt x="807" y="689"/>
                  </a:lnTo>
                  <a:lnTo>
                    <a:pt x="430" y="6483"/>
                  </a:lnTo>
                  <a:lnTo>
                    <a:pt x="0" y="6851"/>
                  </a:lnTo>
                  <a:lnTo>
                    <a:pt x="430" y="7172"/>
                  </a:lnTo>
                  <a:lnTo>
                    <a:pt x="807" y="7172"/>
                  </a:lnTo>
                  <a:lnTo>
                    <a:pt x="103408" y="19955"/>
                  </a:lnTo>
                  <a:lnTo>
                    <a:pt x="103784" y="19955"/>
                  </a:lnTo>
                  <a:lnTo>
                    <a:pt x="104215" y="19633"/>
                  </a:lnTo>
                  <a:lnTo>
                    <a:pt x="104215" y="19311"/>
                  </a:lnTo>
                  <a:lnTo>
                    <a:pt x="105022" y="13472"/>
                  </a:lnTo>
                  <a:lnTo>
                    <a:pt x="105022" y="13104"/>
                  </a:lnTo>
                  <a:lnTo>
                    <a:pt x="104591" y="12782"/>
                  </a:lnTo>
                  <a:lnTo>
                    <a:pt x="104215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3950208" y="5043326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430" y="6483"/>
                  </a:moveTo>
                  <a:lnTo>
                    <a:pt x="807" y="689"/>
                  </a:lnTo>
                  <a:lnTo>
                    <a:pt x="807" y="321"/>
                  </a:lnTo>
                  <a:lnTo>
                    <a:pt x="1237" y="0"/>
                  </a:lnTo>
                  <a:lnTo>
                    <a:pt x="1614" y="0"/>
                  </a:lnTo>
                  <a:lnTo>
                    <a:pt x="104215" y="12782"/>
                  </a:lnTo>
                  <a:lnTo>
                    <a:pt x="104592" y="12782"/>
                  </a:lnTo>
                  <a:lnTo>
                    <a:pt x="105022" y="13104"/>
                  </a:lnTo>
                  <a:lnTo>
                    <a:pt x="105022" y="13472"/>
                  </a:lnTo>
                  <a:lnTo>
                    <a:pt x="104215" y="19311"/>
                  </a:lnTo>
                  <a:lnTo>
                    <a:pt x="104215" y="19633"/>
                  </a:lnTo>
                  <a:lnTo>
                    <a:pt x="103784" y="19955"/>
                  </a:lnTo>
                  <a:lnTo>
                    <a:pt x="103408" y="19955"/>
                  </a:lnTo>
                  <a:lnTo>
                    <a:pt x="807" y="7172"/>
                  </a:lnTo>
                  <a:lnTo>
                    <a:pt x="430" y="7172"/>
                  </a:lnTo>
                  <a:lnTo>
                    <a:pt x="0" y="6851"/>
                  </a:lnTo>
                  <a:lnTo>
                    <a:pt x="430" y="6483"/>
                  </a:lnTo>
                  <a:close/>
                </a:path>
                <a:path w="105410" h="20320">
                  <a:moveTo>
                    <a:pt x="430" y="6483"/>
                  </a:moveTo>
                  <a:lnTo>
                    <a:pt x="43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4079925" y="5059511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614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807" y="689"/>
                  </a:lnTo>
                  <a:lnTo>
                    <a:pt x="0" y="6529"/>
                  </a:lnTo>
                  <a:lnTo>
                    <a:pt x="0" y="7310"/>
                  </a:lnTo>
                  <a:lnTo>
                    <a:pt x="807" y="7310"/>
                  </a:lnTo>
                  <a:lnTo>
                    <a:pt x="101363" y="19633"/>
                  </a:lnTo>
                  <a:lnTo>
                    <a:pt x="101794" y="20001"/>
                  </a:lnTo>
                  <a:lnTo>
                    <a:pt x="102170" y="19633"/>
                  </a:lnTo>
                  <a:lnTo>
                    <a:pt x="102170" y="19311"/>
                  </a:lnTo>
                  <a:lnTo>
                    <a:pt x="102977" y="13472"/>
                  </a:lnTo>
                  <a:lnTo>
                    <a:pt x="102977" y="13150"/>
                  </a:lnTo>
                  <a:lnTo>
                    <a:pt x="102547" y="12460"/>
                  </a:lnTo>
                  <a:lnTo>
                    <a:pt x="102170" y="1246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4079925" y="5059511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0" y="6529"/>
                  </a:moveTo>
                  <a:lnTo>
                    <a:pt x="807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2170" y="12460"/>
                  </a:lnTo>
                  <a:lnTo>
                    <a:pt x="102547" y="12460"/>
                  </a:lnTo>
                  <a:lnTo>
                    <a:pt x="102977" y="13150"/>
                  </a:lnTo>
                  <a:lnTo>
                    <a:pt x="102977" y="13472"/>
                  </a:lnTo>
                  <a:lnTo>
                    <a:pt x="102170" y="19311"/>
                  </a:lnTo>
                  <a:lnTo>
                    <a:pt x="102170" y="19633"/>
                  </a:lnTo>
                  <a:lnTo>
                    <a:pt x="101794" y="20001"/>
                  </a:lnTo>
                  <a:lnTo>
                    <a:pt x="101363" y="19633"/>
                  </a:lnTo>
                  <a:lnTo>
                    <a:pt x="807" y="7310"/>
                  </a:lnTo>
                  <a:lnTo>
                    <a:pt x="0" y="7310"/>
                  </a:lnTo>
                  <a:lnTo>
                    <a:pt x="0" y="6988"/>
                  </a:lnTo>
                  <a:lnTo>
                    <a:pt x="0" y="6529"/>
                  </a:lnTo>
                  <a:close/>
                </a:path>
                <a:path w="103504" h="20320">
                  <a:moveTo>
                    <a:pt x="0" y="6529"/>
                  </a:moveTo>
                  <a:lnTo>
                    <a:pt x="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4209051" y="507542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237" y="0"/>
                  </a:moveTo>
                  <a:lnTo>
                    <a:pt x="807" y="321"/>
                  </a:lnTo>
                  <a:lnTo>
                    <a:pt x="807" y="643"/>
                  </a:lnTo>
                  <a:lnTo>
                    <a:pt x="0" y="5241"/>
                  </a:lnTo>
                  <a:lnTo>
                    <a:pt x="0" y="5563"/>
                  </a:lnTo>
                  <a:lnTo>
                    <a:pt x="430" y="5931"/>
                  </a:lnTo>
                  <a:lnTo>
                    <a:pt x="807" y="5931"/>
                  </a:lnTo>
                  <a:lnTo>
                    <a:pt x="103408" y="18575"/>
                  </a:lnTo>
                  <a:lnTo>
                    <a:pt x="104215" y="18575"/>
                  </a:lnTo>
                  <a:lnTo>
                    <a:pt x="104215" y="18254"/>
                  </a:lnTo>
                  <a:lnTo>
                    <a:pt x="104591" y="13426"/>
                  </a:lnTo>
                  <a:lnTo>
                    <a:pt x="104591" y="12782"/>
                  </a:lnTo>
                  <a:lnTo>
                    <a:pt x="104215" y="12782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4209051" y="5075420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241"/>
                  </a:moveTo>
                  <a:lnTo>
                    <a:pt x="807" y="643"/>
                  </a:lnTo>
                  <a:lnTo>
                    <a:pt x="807" y="321"/>
                  </a:lnTo>
                  <a:lnTo>
                    <a:pt x="1237" y="0"/>
                  </a:lnTo>
                  <a:lnTo>
                    <a:pt x="104215" y="12782"/>
                  </a:lnTo>
                  <a:lnTo>
                    <a:pt x="104592" y="12782"/>
                  </a:lnTo>
                  <a:lnTo>
                    <a:pt x="104592" y="13104"/>
                  </a:lnTo>
                  <a:lnTo>
                    <a:pt x="104592" y="13426"/>
                  </a:lnTo>
                  <a:lnTo>
                    <a:pt x="104215" y="18254"/>
                  </a:lnTo>
                  <a:lnTo>
                    <a:pt x="104215" y="18575"/>
                  </a:lnTo>
                  <a:lnTo>
                    <a:pt x="103784" y="18575"/>
                  </a:lnTo>
                  <a:lnTo>
                    <a:pt x="103408" y="18575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4775" h="190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4338769" y="5091605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807" y="0"/>
                  </a:moveTo>
                  <a:lnTo>
                    <a:pt x="376" y="0"/>
                  </a:lnTo>
                  <a:lnTo>
                    <a:pt x="376" y="367"/>
                  </a:lnTo>
                  <a:lnTo>
                    <a:pt x="0" y="3862"/>
                  </a:lnTo>
                  <a:lnTo>
                    <a:pt x="0" y="4552"/>
                  </a:lnTo>
                  <a:lnTo>
                    <a:pt x="376" y="4552"/>
                  </a:lnTo>
                  <a:lnTo>
                    <a:pt x="103354" y="17242"/>
                  </a:lnTo>
                  <a:lnTo>
                    <a:pt x="103784" y="17242"/>
                  </a:lnTo>
                  <a:lnTo>
                    <a:pt x="103784" y="16552"/>
                  </a:lnTo>
                  <a:lnTo>
                    <a:pt x="104161" y="13150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4338769" y="5091605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0" y="3862"/>
                  </a:moveTo>
                  <a:lnTo>
                    <a:pt x="376" y="367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161" y="13150"/>
                  </a:lnTo>
                  <a:lnTo>
                    <a:pt x="103784" y="16552"/>
                  </a:lnTo>
                  <a:lnTo>
                    <a:pt x="103784" y="16874"/>
                  </a:lnTo>
                  <a:lnTo>
                    <a:pt x="103784" y="17242"/>
                  </a:lnTo>
                  <a:lnTo>
                    <a:pt x="103354" y="17242"/>
                  </a:lnTo>
                  <a:lnTo>
                    <a:pt x="376" y="4552"/>
                  </a:lnTo>
                  <a:lnTo>
                    <a:pt x="0" y="4552"/>
                  </a:lnTo>
                  <a:lnTo>
                    <a:pt x="0" y="4230"/>
                  </a:lnTo>
                  <a:lnTo>
                    <a:pt x="0" y="3862"/>
                  </a:lnTo>
                  <a:close/>
                </a:path>
                <a:path w="104775" h="17779">
                  <a:moveTo>
                    <a:pt x="0" y="3862"/>
                  </a:moveTo>
                  <a:lnTo>
                    <a:pt x="0" y="3862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4466334" y="5106456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183" y="0"/>
                  </a:moveTo>
                  <a:lnTo>
                    <a:pt x="807" y="0"/>
                  </a:lnTo>
                  <a:lnTo>
                    <a:pt x="807" y="321"/>
                  </a:lnTo>
                  <a:lnTo>
                    <a:pt x="0" y="5241"/>
                  </a:lnTo>
                  <a:lnTo>
                    <a:pt x="0" y="5563"/>
                  </a:lnTo>
                  <a:lnTo>
                    <a:pt x="376" y="5563"/>
                  </a:lnTo>
                  <a:lnTo>
                    <a:pt x="807" y="5931"/>
                  </a:lnTo>
                  <a:lnTo>
                    <a:pt x="101740" y="18346"/>
                  </a:lnTo>
                  <a:lnTo>
                    <a:pt x="102170" y="18346"/>
                  </a:lnTo>
                  <a:lnTo>
                    <a:pt x="102547" y="18024"/>
                  </a:lnTo>
                  <a:lnTo>
                    <a:pt x="102547" y="17702"/>
                  </a:lnTo>
                  <a:lnTo>
                    <a:pt x="102977" y="13104"/>
                  </a:lnTo>
                  <a:lnTo>
                    <a:pt x="102977" y="12414"/>
                  </a:lnTo>
                  <a:lnTo>
                    <a:pt x="102547" y="12414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4466335" y="5106456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241"/>
                  </a:moveTo>
                  <a:lnTo>
                    <a:pt x="807" y="321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2547" y="12414"/>
                  </a:lnTo>
                  <a:lnTo>
                    <a:pt x="102977" y="12414"/>
                  </a:lnTo>
                  <a:lnTo>
                    <a:pt x="102977" y="12782"/>
                  </a:lnTo>
                  <a:lnTo>
                    <a:pt x="102977" y="13104"/>
                  </a:lnTo>
                  <a:lnTo>
                    <a:pt x="102547" y="17702"/>
                  </a:lnTo>
                  <a:lnTo>
                    <a:pt x="102547" y="18024"/>
                  </a:lnTo>
                  <a:lnTo>
                    <a:pt x="102170" y="18346"/>
                  </a:lnTo>
                  <a:lnTo>
                    <a:pt x="101740" y="18346"/>
                  </a:lnTo>
                  <a:lnTo>
                    <a:pt x="807" y="5931"/>
                  </a:lnTo>
                  <a:lnTo>
                    <a:pt x="376" y="5563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4" h="18414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3311660" y="4897879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60">
                  <a:moveTo>
                    <a:pt x="35718" y="0"/>
                  </a:moveTo>
                  <a:lnTo>
                    <a:pt x="23350" y="617"/>
                  </a:lnTo>
                  <a:lnTo>
                    <a:pt x="11910" y="5942"/>
                  </a:lnTo>
                  <a:lnTo>
                    <a:pt x="3738" y="15178"/>
                  </a:lnTo>
                  <a:lnTo>
                    <a:pt x="0" y="26375"/>
                  </a:lnTo>
                  <a:lnTo>
                    <a:pt x="871" y="38149"/>
                  </a:lnTo>
                  <a:lnTo>
                    <a:pt x="6530" y="49118"/>
                  </a:lnTo>
                  <a:lnTo>
                    <a:pt x="16466" y="57119"/>
                  </a:lnTo>
                  <a:lnTo>
                    <a:pt x="28320" y="60814"/>
                  </a:lnTo>
                  <a:lnTo>
                    <a:pt x="40698" y="60052"/>
                  </a:lnTo>
                  <a:lnTo>
                    <a:pt x="52208" y="54681"/>
                  </a:lnTo>
                  <a:lnTo>
                    <a:pt x="60378" y="45510"/>
                  </a:lnTo>
                  <a:lnTo>
                    <a:pt x="64098" y="34421"/>
                  </a:lnTo>
                  <a:lnTo>
                    <a:pt x="63179" y="22772"/>
                  </a:lnTo>
                  <a:lnTo>
                    <a:pt x="57427" y="11920"/>
                  </a:lnTo>
                  <a:lnTo>
                    <a:pt x="47561" y="3847"/>
                  </a:lnTo>
                  <a:lnTo>
                    <a:pt x="3571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3311660" y="4897879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60">
                  <a:moveTo>
                    <a:pt x="57427" y="11920"/>
                  </a:moveTo>
                  <a:lnTo>
                    <a:pt x="63179" y="22772"/>
                  </a:lnTo>
                  <a:lnTo>
                    <a:pt x="64098" y="34421"/>
                  </a:lnTo>
                  <a:lnTo>
                    <a:pt x="60378" y="45510"/>
                  </a:lnTo>
                  <a:lnTo>
                    <a:pt x="52208" y="54681"/>
                  </a:lnTo>
                  <a:lnTo>
                    <a:pt x="40698" y="60052"/>
                  </a:lnTo>
                  <a:lnTo>
                    <a:pt x="28320" y="60814"/>
                  </a:lnTo>
                  <a:lnTo>
                    <a:pt x="16466" y="57119"/>
                  </a:lnTo>
                  <a:lnTo>
                    <a:pt x="6530" y="49118"/>
                  </a:lnTo>
                  <a:lnTo>
                    <a:pt x="871" y="38149"/>
                  </a:lnTo>
                  <a:lnTo>
                    <a:pt x="0" y="26375"/>
                  </a:lnTo>
                  <a:lnTo>
                    <a:pt x="3738" y="15178"/>
                  </a:lnTo>
                  <a:lnTo>
                    <a:pt x="11910" y="5942"/>
                  </a:lnTo>
                  <a:lnTo>
                    <a:pt x="23350" y="617"/>
                  </a:lnTo>
                  <a:lnTo>
                    <a:pt x="35718" y="0"/>
                  </a:lnTo>
                  <a:lnTo>
                    <a:pt x="47561" y="3847"/>
                  </a:lnTo>
                  <a:lnTo>
                    <a:pt x="57427" y="11920"/>
                  </a:lnTo>
                  <a:close/>
                </a:path>
              </a:pathLst>
            </a:custGeom>
            <a:ln w="3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4511152" y="5041274"/>
              <a:ext cx="64769" cy="60960"/>
            </a:xfrm>
            <a:custGeom>
              <a:avLst/>
              <a:gdLst/>
              <a:ahLst/>
              <a:cxnLst/>
              <a:rect l="l" t="t" r="r" b="b"/>
              <a:pathLst>
                <a:path w="64770" h="60960">
                  <a:moveTo>
                    <a:pt x="35832" y="0"/>
                  </a:moveTo>
                  <a:lnTo>
                    <a:pt x="23488" y="742"/>
                  </a:lnTo>
                  <a:lnTo>
                    <a:pt x="12213" y="6144"/>
                  </a:lnTo>
                  <a:lnTo>
                    <a:pt x="3806" y="15322"/>
                  </a:lnTo>
                  <a:lnTo>
                    <a:pt x="0" y="26392"/>
                  </a:lnTo>
                  <a:lnTo>
                    <a:pt x="954" y="38040"/>
                  </a:lnTo>
                  <a:lnTo>
                    <a:pt x="6832" y="48951"/>
                  </a:lnTo>
                  <a:lnTo>
                    <a:pt x="16604" y="57010"/>
                  </a:lnTo>
                  <a:lnTo>
                    <a:pt x="28434" y="60831"/>
                  </a:lnTo>
                  <a:lnTo>
                    <a:pt x="40788" y="60195"/>
                  </a:lnTo>
                  <a:lnTo>
                    <a:pt x="52134" y="54883"/>
                  </a:lnTo>
                  <a:lnTo>
                    <a:pt x="60516" y="45654"/>
                  </a:lnTo>
                  <a:lnTo>
                    <a:pt x="64307" y="34473"/>
                  </a:lnTo>
                  <a:lnTo>
                    <a:pt x="63317" y="22714"/>
                  </a:lnTo>
                  <a:lnTo>
                    <a:pt x="57353" y="11753"/>
                  </a:lnTo>
                  <a:lnTo>
                    <a:pt x="47652" y="3732"/>
                  </a:lnTo>
                  <a:lnTo>
                    <a:pt x="3583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4511152" y="5041274"/>
              <a:ext cx="64769" cy="60960"/>
            </a:xfrm>
            <a:custGeom>
              <a:avLst/>
              <a:gdLst/>
              <a:ahLst/>
              <a:cxnLst/>
              <a:rect l="l" t="t" r="r" b="b"/>
              <a:pathLst>
                <a:path w="64770" h="60960">
                  <a:moveTo>
                    <a:pt x="57353" y="11753"/>
                  </a:moveTo>
                  <a:lnTo>
                    <a:pt x="63317" y="22714"/>
                  </a:lnTo>
                  <a:lnTo>
                    <a:pt x="64307" y="34473"/>
                  </a:lnTo>
                  <a:lnTo>
                    <a:pt x="60516" y="45654"/>
                  </a:lnTo>
                  <a:lnTo>
                    <a:pt x="52134" y="54883"/>
                  </a:lnTo>
                  <a:lnTo>
                    <a:pt x="40788" y="60195"/>
                  </a:lnTo>
                  <a:lnTo>
                    <a:pt x="28434" y="60831"/>
                  </a:lnTo>
                  <a:lnTo>
                    <a:pt x="16604" y="57010"/>
                  </a:lnTo>
                  <a:lnTo>
                    <a:pt x="6832" y="48951"/>
                  </a:lnTo>
                  <a:lnTo>
                    <a:pt x="954" y="38040"/>
                  </a:lnTo>
                  <a:lnTo>
                    <a:pt x="0" y="26392"/>
                  </a:lnTo>
                  <a:lnTo>
                    <a:pt x="3806" y="15322"/>
                  </a:lnTo>
                  <a:lnTo>
                    <a:pt x="12213" y="6144"/>
                  </a:lnTo>
                  <a:lnTo>
                    <a:pt x="23488" y="742"/>
                  </a:lnTo>
                  <a:lnTo>
                    <a:pt x="35832" y="0"/>
                  </a:lnTo>
                  <a:lnTo>
                    <a:pt x="47652" y="3732"/>
                  </a:lnTo>
                  <a:lnTo>
                    <a:pt x="57353" y="11753"/>
                  </a:lnTo>
                  <a:close/>
                </a:path>
              </a:pathLst>
            </a:custGeom>
            <a:ln w="3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827421" y="4958078"/>
              <a:ext cx="1292860" cy="167640"/>
            </a:xfrm>
            <a:custGeom>
              <a:avLst/>
              <a:gdLst/>
              <a:ahLst/>
              <a:cxnLst/>
              <a:rect l="l" t="t" r="r" b="b"/>
              <a:pathLst>
                <a:path w="1292860" h="167639">
                  <a:moveTo>
                    <a:pt x="1291027" y="0"/>
                  </a:moveTo>
                  <a:lnTo>
                    <a:pt x="1290597" y="321"/>
                  </a:lnTo>
                  <a:lnTo>
                    <a:pt x="403" y="159780"/>
                  </a:lnTo>
                  <a:lnTo>
                    <a:pt x="0" y="159780"/>
                  </a:lnTo>
                  <a:lnTo>
                    <a:pt x="0" y="160470"/>
                  </a:lnTo>
                  <a:lnTo>
                    <a:pt x="403" y="166402"/>
                  </a:lnTo>
                  <a:lnTo>
                    <a:pt x="801" y="166723"/>
                  </a:lnTo>
                  <a:lnTo>
                    <a:pt x="1199" y="167091"/>
                  </a:lnTo>
                  <a:lnTo>
                    <a:pt x="1603" y="167091"/>
                  </a:lnTo>
                  <a:lnTo>
                    <a:pt x="1291565" y="7494"/>
                  </a:lnTo>
                  <a:lnTo>
                    <a:pt x="1291942" y="7494"/>
                  </a:lnTo>
                  <a:lnTo>
                    <a:pt x="1292319" y="6851"/>
                  </a:lnTo>
                  <a:lnTo>
                    <a:pt x="1292319" y="6483"/>
                  </a:lnTo>
                  <a:lnTo>
                    <a:pt x="1291565" y="643"/>
                  </a:lnTo>
                  <a:lnTo>
                    <a:pt x="1291565" y="321"/>
                  </a:lnTo>
                  <a:lnTo>
                    <a:pt x="1291027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827421" y="4958078"/>
              <a:ext cx="1292860" cy="167640"/>
            </a:xfrm>
            <a:custGeom>
              <a:avLst/>
              <a:gdLst/>
              <a:ahLst/>
              <a:cxnLst/>
              <a:rect l="l" t="t" r="r" b="b"/>
              <a:pathLst>
                <a:path w="1292860" h="167639">
                  <a:moveTo>
                    <a:pt x="1291565" y="643"/>
                  </a:moveTo>
                  <a:lnTo>
                    <a:pt x="1292319" y="6483"/>
                  </a:lnTo>
                  <a:lnTo>
                    <a:pt x="1292319" y="6851"/>
                  </a:lnTo>
                  <a:lnTo>
                    <a:pt x="1291942" y="7494"/>
                  </a:lnTo>
                  <a:lnTo>
                    <a:pt x="1291565" y="7494"/>
                  </a:lnTo>
                  <a:lnTo>
                    <a:pt x="1603" y="167091"/>
                  </a:lnTo>
                  <a:lnTo>
                    <a:pt x="1199" y="167091"/>
                  </a:lnTo>
                  <a:lnTo>
                    <a:pt x="801" y="166723"/>
                  </a:lnTo>
                  <a:lnTo>
                    <a:pt x="403" y="166402"/>
                  </a:lnTo>
                  <a:lnTo>
                    <a:pt x="0" y="160470"/>
                  </a:lnTo>
                  <a:lnTo>
                    <a:pt x="0" y="160102"/>
                  </a:lnTo>
                  <a:lnTo>
                    <a:pt x="0" y="159780"/>
                  </a:lnTo>
                  <a:lnTo>
                    <a:pt x="403" y="159780"/>
                  </a:lnTo>
                  <a:lnTo>
                    <a:pt x="1290597" y="321"/>
                  </a:lnTo>
                  <a:lnTo>
                    <a:pt x="1291027" y="0"/>
                  </a:lnTo>
                  <a:lnTo>
                    <a:pt x="1291565" y="321"/>
                  </a:lnTo>
                  <a:lnTo>
                    <a:pt x="1291565" y="643"/>
                  </a:lnTo>
                  <a:close/>
                </a:path>
                <a:path w="1292860" h="167639">
                  <a:moveTo>
                    <a:pt x="1291565" y="643"/>
                  </a:moveTo>
                  <a:lnTo>
                    <a:pt x="1291565" y="64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842781" y="5107836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04177" y="0"/>
                  </a:moveTo>
                  <a:lnTo>
                    <a:pt x="103376" y="0"/>
                  </a:lnTo>
                  <a:lnTo>
                    <a:pt x="801" y="12414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104"/>
                  </a:lnTo>
                  <a:lnTo>
                    <a:pt x="801" y="18024"/>
                  </a:lnTo>
                  <a:lnTo>
                    <a:pt x="801" y="18346"/>
                  </a:lnTo>
                  <a:lnTo>
                    <a:pt x="1603" y="18346"/>
                  </a:lnTo>
                  <a:lnTo>
                    <a:pt x="104177" y="5931"/>
                  </a:lnTo>
                  <a:lnTo>
                    <a:pt x="104575" y="5563"/>
                  </a:lnTo>
                  <a:lnTo>
                    <a:pt x="104575" y="5241"/>
                  </a:lnTo>
                  <a:lnTo>
                    <a:pt x="104177" y="321"/>
                  </a:lnTo>
                  <a:lnTo>
                    <a:pt x="1041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842781" y="5107836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04177" y="321"/>
                  </a:moveTo>
                  <a:lnTo>
                    <a:pt x="104575" y="5241"/>
                  </a:lnTo>
                  <a:lnTo>
                    <a:pt x="104575" y="5563"/>
                  </a:lnTo>
                  <a:lnTo>
                    <a:pt x="104177" y="5931"/>
                  </a:lnTo>
                  <a:lnTo>
                    <a:pt x="1603" y="18346"/>
                  </a:lnTo>
                  <a:lnTo>
                    <a:pt x="1199" y="18346"/>
                  </a:lnTo>
                  <a:lnTo>
                    <a:pt x="801" y="18346"/>
                  </a:lnTo>
                  <a:lnTo>
                    <a:pt x="801" y="18024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801" y="12414"/>
                  </a:lnTo>
                  <a:lnTo>
                    <a:pt x="103376" y="0"/>
                  </a:lnTo>
                  <a:lnTo>
                    <a:pt x="103774" y="0"/>
                  </a:lnTo>
                  <a:lnTo>
                    <a:pt x="104177" y="0"/>
                  </a:lnTo>
                  <a:lnTo>
                    <a:pt x="104177" y="321"/>
                  </a:lnTo>
                  <a:close/>
                </a:path>
                <a:path w="104775" h="18414">
                  <a:moveTo>
                    <a:pt x="104177" y="321"/>
                  </a:moveTo>
                  <a:lnTo>
                    <a:pt x="104177" y="3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970869" y="5091605"/>
              <a:ext cx="103505" cy="17145"/>
            </a:xfrm>
            <a:custGeom>
              <a:avLst/>
              <a:gdLst/>
              <a:ahLst/>
              <a:cxnLst/>
              <a:rect l="l" t="t" r="r" b="b"/>
              <a:pathLst>
                <a:path w="103505" h="17145">
                  <a:moveTo>
                    <a:pt x="102170" y="0"/>
                  </a:moveTo>
                  <a:lnTo>
                    <a:pt x="101772" y="0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150"/>
                  </a:lnTo>
                  <a:lnTo>
                    <a:pt x="398" y="16552"/>
                  </a:lnTo>
                  <a:lnTo>
                    <a:pt x="398" y="16874"/>
                  </a:lnTo>
                  <a:lnTo>
                    <a:pt x="796" y="16874"/>
                  </a:lnTo>
                  <a:lnTo>
                    <a:pt x="102574" y="4552"/>
                  </a:lnTo>
                  <a:lnTo>
                    <a:pt x="102972" y="4230"/>
                  </a:lnTo>
                  <a:lnTo>
                    <a:pt x="102574" y="367"/>
                  </a:lnTo>
                  <a:lnTo>
                    <a:pt x="10217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970869" y="5091605"/>
              <a:ext cx="103505" cy="17145"/>
            </a:xfrm>
            <a:custGeom>
              <a:avLst/>
              <a:gdLst/>
              <a:ahLst/>
              <a:cxnLst/>
              <a:rect l="l" t="t" r="r" b="b"/>
              <a:pathLst>
                <a:path w="103505" h="17145">
                  <a:moveTo>
                    <a:pt x="102574" y="367"/>
                  </a:moveTo>
                  <a:lnTo>
                    <a:pt x="102972" y="4230"/>
                  </a:lnTo>
                  <a:lnTo>
                    <a:pt x="102574" y="4552"/>
                  </a:lnTo>
                  <a:lnTo>
                    <a:pt x="796" y="16874"/>
                  </a:lnTo>
                  <a:lnTo>
                    <a:pt x="398" y="16874"/>
                  </a:lnTo>
                  <a:lnTo>
                    <a:pt x="398" y="16552"/>
                  </a:lnTo>
                  <a:lnTo>
                    <a:pt x="0" y="13150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101772" y="0"/>
                  </a:lnTo>
                  <a:lnTo>
                    <a:pt x="102170" y="0"/>
                  </a:lnTo>
                  <a:lnTo>
                    <a:pt x="102574" y="367"/>
                  </a:lnTo>
                  <a:close/>
                </a:path>
                <a:path w="103505" h="17145">
                  <a:moveTo>
                    <a:pt x="102574" y="367"/>
                  </a:moveTo>
                  <a:lnTo>
                    <a:pt x="102574" y="36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1100022" y="5077121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03774" y="0"/>
                  </a:moveTo>
                  <a:lnTo>
                    <a:pt x="103376" y="0"/>
                  </a:lnTo>
                  <a:lnTo>
                    <a:pt x="801" y="12414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104"/>
                  </a:lnTo>
                  <a:lnTo>
                    <a:pt x="801" y="18024"/>
                  </a:lnTo>
                  <a:lnTo>
                    <a:pt x="801" y="18346"/>
                  </a:lnTo>
                  <a:lnTo>
                    <a:pt x="1199" y="18346"/>
                  </a:lnTo>
                  <a:lnTo>
                    <a:pt x="104177" y="5931"/>
                  </a:lnTo>
                  <a:lnTo>
                    <a:pt x="104177" y="5563"/>
                  </a:lnTo>
                  <a:lnTo>
                    <a:pt x="104575" y="5563"/>
                  </a:lnTo>
                  <a:lnTo>
                    <a:pt x="104575" y="5241"/>
                  </a:lnTo>
                  <a:lnTo>
                    <a:pt x="104177" y="321"/>
                  </a:lnTo>
                  <a:lnTo>
                    <a:pt x="10377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1100022" y="5077121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04177" y="321"/>
                  </a:moveTo>
                  <a:lnTo>
                    <a:pt x="104575" y="5241"/>
                  </a:lnTo>
                  <a:lnTo>
                    <a:pt x="104575" y="5563"/>
                  </a:lnTo>
                  <a:lnTo>
                    <a:pt x="104177" y="5563"/>
                  </a:lnTo>
                  <a:lnTo>
                    <a:pt x="104177" y="5931"/>
                  </a:lnTo>
                  <a:lnTo>
                    <a:pt x="1199" y="18346"/>
                  </a:lnTo>
                  <a:lnTo>
                    <a:pt x="801" y="18346"/>
                  </a:lnTo>
                  <a:lnTo>
                    <a:pt x="801" y="18024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801" y="12414"/>
                  </a:lnTo>
                  <a:lnTo>
                    <a:pt x="103376" y="0"/>
                  </a:lnTo>
                  <a:lnTo>
                    <a:pt x="103774" y="0"/>
                  </a:lnTo>
                  <a:lnTo>
                    <a:pt x="104177" y="321"/>
                  </a:lnTo>
                  <a:close/>
                </a:path>
                <a:path w="104775" h="18414">
                  <a:moveTo>
                    <a:pt x="104177" y="321"/>
                  </a:moveTo>
                  <a:lnTo>
                    <a:pt x="104177" y="3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1229309" y="5060890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3784" y="0"/>
                  </a:moveTo>
                  <a:lnTo>
                    <a:pt x="103354" y="0"/>
                  </a:lnTo>
                  <a:lnTo>
                    <a:pt x="801" y="12782"/>
                  </a:lnTo>
                  <a:lnTo>
                    <a:pt x="398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1" y="19311"/>
                  </a:lnTo>
                  <a:lnTo>
                    <a:pt x="801" y="19771"/>
                  </a:lnTo>
                  <a:lnTo>
                    <a:pt x="1199" y="20093"/>
                  </a:lnTo>
                  <a:lnTo>
                    <a:pt x="1603" y="20093"/>
                  </a:lnTo>
                  <a:lnTo>
                    <a:pt x="104161" y="7310"/>
                  </a:lnTo>
                  <a:lnTo>
                    <a:pt x="104591" y="7310"/>
                  </a:lnTo>
                  <a:lnTo>
                    <a:pt x="104968" y="6988"/>
                  </a:lnTo>
                  <a:lnTo>
                    <a:pt x="104591" y="6621"/>
                  </a:lnTo>
                  <a:lnTo>
                    <a:pt x="104161" y="689"/>
                  </a:lnTo>
                  <a:lnTo>
                    <a:pt x="104161" y="367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29309" y="5060890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4161" y="689"/>
                  </a:moveTo>
                  <a:lnTo>
                    <a:pt x="104592" y="6621"/>
                  </a:lnTo>
                  <a:lnTo>
                    <a:pt x="104968" y="6988"/>
                  </a:lnTo>
                  <a:lnTo>
                    <a:pt x="104592" y="7310"/>
                  </a:lnTo>
                  <a:lnTo>
                    <a:pt x="104161" y="7310"/>
                  </a:lnTo>
                  <a:lnTo>
                    <a:pt x="1603" y="20093"/>
                  </a:lnTo>
                  <a:lnTo>
                    <a:pt x="1199" y="20093"/>
                  </a:lnTo>
                  <a:lnTo>
                    <a:pt x="801" y="19771"/>
                  </a:lnTo>
                  <a:lnTo>
                    <a:pt x="801" y="19311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398" y="12782"/>
                  </a:lnTo>
                  <a:lnTo>
                    <a:pt x="801" y="12782"/>
                  </a:lnTo>
                  <a:lnTo>
                    <a:pt x="103354" y="0"/>
                  </a:lnTo>
                  <a:lnTo>
                    <a:pt x="103784" y="0"/>
                  </a:lnTo>
                  <a:lnTo>
                    <a:pt x="104161" y="367"/>
                  </a:lnTo>
                  <a:lnTo>
                    <a:pt x="104161" y="689"/>
                  </a:lnTo>
                  <a:close/>
                </a:path>
                <a:path w="105409" h="20320">
                  <a:moveTo>
                    <a:pt x="104161" y="689"/>
                  </a:moveTo>
                  <a:lnTo>
                    <a:pt x="104161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1358865" y="504640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0"/>
                  </a:moveTo>
                  <a:lnTo>
                    <a:pt x="102977" y="0"/>
                  </a:lnTo>
                  <a:lnTo>
                    <a:pt x="376" y="12460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76" y="19311"/>
                  </a:lnTo>
                  <a:lnTo>
                    <a:pt x="807" y="19633"/>
                  </a:lnTo>
                  <a:lnTo>
                    <a:pt x="1183" y="20093"/>
                  </a:lnTo>
                  <a:lnTo>
                    <a:pt x="1614" y="19633"/>
                  </a:lnTo>
                  <a:lnTo>
                    <a:pt x="103784" y="7310"/>
                  </a:lnTo>
                  <a:lnTo>
                    <a:pt x="104161" y="7310"/>
                  </a:lnTo>
                  <a:lnTo>
                    <a:pt x="104591" y="6942"/>
                  </a:lnTo>
                  <a:lnTo>
                    <a:pt x="104591" y="6621"/>
                  </a:lnTo>
                  <a:lnTo>
                    <a:pt x="103784" y="689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1358865" y="504640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621"/>
                  </a:lnTo>
                  <a:lnTo>
                    <a:pt x="104592" y="6942"/>
                  </a:lnTo>
                  <a:lnTo>
                    <a:pt x="104161" y="7310"/>
                  </a:lnTo>
                  <a:lnTo>
                    <a:pt x="103784" y="7310"/>
                  </a:lnTo>
                  <a:lnTo>
                    <a:pt x="1614" y="19633"/>
                  </a:lnTo>
                  <a:lnTo>
                    <a:pt x="1183" y="20093"/>
                  </a:lnTo>
                  <a:lnTo>
                    <a:pt x="807" y="19633"/>
                  </a:lnTo>
                  <a:lnTo>
                    <a:pt x="376" y="19311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76" y="12460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0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1488153" y="502884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807" y="12782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7" y="19265"/>
                  </a:lnTo>
                  <a:lnTo>
                    <a:pt x="807" y="19633"/>
                  </a:lnTo>
                  <a:lnTo>
                    <a:pt x="1183" y="19955"/>
                  </a:lnTo>
                  <a:lnTo>
                    <a:pt x="1614" y="19955"/>
                  </a:lnTo>
                  <a:lnTo>
                    <a:pt x="103784" y="7172"/>
                  </a:lnTo>
                  <a:lnTo>
                    <a:pt x="104161" y="7172"/>
                  </a:lnTo>
                  <a:lnTo>
                    <a:pt x="104591" y="6851"/>
                  </a:lnTo>
                  <a:lnTo>
                    <a:pt x="104591" y="6483"/>
                  </a:lnTo>
                  <a:lnTo>
                    <a:pt x="103784" y="689"/>
                  </a:lnTo>
                  <a:lnTo>
                    <a:pt x="103784" y="321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1488153" y="502884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483"/>
                  </a:lnTo>
                  <a:lnTo>
                    <a:pt x="104592" y="6851"/>
                  </a:lnTo>
                  <a:lnTo>
                    <a:pt x="104161" y="7172"/>
                  </a:lnTo>
                  <a:lnTo>
                    <a:pt x="103784" y="7172"/>
                  </a:lnTo>
                  <a:lnTo>
                    <a:pt x="1614" y="19955"/>
                  </a:lnTo>
                  <a:lnTo>
                    <a:pt x="1183" y="19955"/>
                  </a:lnTo>
                  <a:lnTo>
                    <a:pt x="807" y="19633"/>
                  </a:lnTo>
                  <a:lnTo>
                    <a:pt x="807" y="19265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807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21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1617332" y="5013990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03731" y="0"/>
                  </a:moveTo>
                  <a:lnTo>
                    <a:pt x="102924" y="321"/>
                  </a:lnTo>
                  <a:lnTo>
                    <a:pt x="753" y="12782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794"/>
                  </a:lnTo>
                  <a:lnTo>
                    <a:pt x="753" y="19633"/>
                  </a:lnTo>
                  <a:lnTo>
                    <a:pt x="753" y="19955"/>
                  </a:lnTo>
                  <a:lnTo>
                    <a:pt x="1560" y="19955"/>
                  </a:lnTo>
                  <a:lnTo>
                    <a:pt x="104161" y="7540"/>
                  </a:lnTo>
                  <a:lnTo>
                    <a:pt x="104538" y="7172"/>
                  </a:lnTo>
                  <a:lnTo>
                    <a:pt x="104968" y="6851"/>
                  </a:lnTo>
                  <a:lnTo>
                    <a:pt x="104538" y="6483"/>
                  </a:lnTo>
                  <a:lnTo>
                    <a:pt x="104161" y="689"/>
                  </a:lnTo>
                  <a:lnTo>
                    <a:pt x="104161" y="321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1617332" y="5013990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04161" y="689"/>
                  </a:moveTo>
                  <a:lnTo>
                    <a:pt x="104538" y="6483"/>
                  </a:lnTo>
                  <a:lnTo>
                    <a:pt x="104968" y="6851"/>
                  </a:lnTo>
                  <a:lnTo>
                    <a:pt x="104538" y="7172"/>
                  </a:lnTo>
                  <a:lnTo>
                    <a:pt x="104161" y="7540"/>
                  </a:lnTo>
                  <a:lnTo>
                    <a:pt x="1560" y="19955"/>
                  </a:lnTo>
                  <a:lnTo>
                    <a:pt x="1183" y="19955"/>
                  </a:lnTo>
                  <a:lnTo>
                    <a:pt x="753" y="19955"/>
                  </a:lnTo>
                  <a:lnTo>
                    <a:pt x="753" y="19633"/>
                  </a:lnTo>
                  <a:lnTo>
                    <a:pt x="0" y="13794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753" y="12782"/>
                  </a:lnTo>
                  <a:lnTo>
                    <a:pt x="102924" y="321"/>
                  </a:lnTo>
                  <a:lnTo>
                    <a:pt x="103731" y="0"/>
                  </a:lnTo>
                  <a:lnTo>
                    <a:pt x="104161" y="321"/>
                  </a:lnTo>
                  <a:lnTo>
                    <a:pt x="104161" y="689"/>
                  </a:lnTo>
                  <a:close/>
                </a:path>
                <a:path w="105410" h="20320">
                  <a:moveTo>
                    <a:pt x="104161" y="689"/>
                  </a:moveTo>
                  <a:lnTo>
                    <a:pt x="104161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1745382" y="499812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408" y="0"/>
                  </a:moveTo>
                  <a:lnTo>
                    <a:pt x="102977" y="0"/>
                  </a:lnTo>
                  <a:lnTo>
                    <a:pt x="807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807" y="19265"/>
                  </a:lnTo>
                  <a:lnTo>
                    <a:pt x="807" y="19633"/>
                  </a:lnTo>
                  <a:lnTo>
                    <a:pt x="1237" y="19955"/>
                  </a:lnTo>
                  <a:lnTo>
                    <a:pt x="1614" y="19955"/>
                  </a:lnTo>
                  <a:lnTo>
                    <a:pt x="103784" y="7172"/>
                  </a:lnTo>
                  <a:lnTo>
                    <a:pt x="104161" y="7172"/>
                  </a:lnTo>
                  <a:lnTo>
                    <a:pt x="104591" y="6851"/>
                  </a:lnTo>
                  <a:lnTo>
                    <a:pt x="104591" y="6483"/>
                  </a:lnTo>
                  <a:lnTo>
                    <a:pt x="103784" y="689"/>
                  </a:lnTo>
                  <a:lnTo>
                    <a:pt x="103784" y="321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1745382" y="4998127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483"/>
                  </a:lnTo>
                  <a:lnTo>
                    <a:pt x="104592" y="6851"/>
                  </a:lnTo>
                  <a:lnTo>
                    <a:pt x="104161" y="7172"/>
                  </a:lnTo>
                  <a:lnTo>
                    <a:pt x="103784" y="7172"/>
                  </a:lnTo>
                  <a:lnTo>
                    <a:pt x="1614" y="19955"/>
                  </a:lnTo>
                  <a:lnTo>
                    <a:pt x="1237" y="19955"/>
                  </a:lnTo>
                  <a:lnTo>
                    <a:pt x="807" y="19633"/>
                  </a:lnTo>
                  <a:lnTo>
                    <a:pt x="807" y="19265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807" y="12782"/>
                  </a:lnTo>
                  <a:lnTo>
                    <a:pt x="102977" y="0"/>
                  </a:lnTo>
                  <a:lnTo>
                    <a:pt x="103408" y="0"/>
                  </a:lnTo>
                  <a:lnTo>
                    <a:pt x="103784" y="321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1876122" y="4983643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5" h="19685">
                  <a:moveTo>
                    <a:pt x="102224" y="0"/>
                  </a:moveTo>
                  <a:lnTo>
                    <a:pt x="101417" y="0"/>
                  </a:lnTo>
                  <a:lnTo>
                    <a:pt x="807" y="12414"/>
                  </a:lnTo>
                  <a:lnTo>
                    <a:pt x="430" y="12414"/>
                  </a:lnTo>
                  <a:lnTo>
                    <a:pt x="0" y="12782"/>
                  </a:lnTo>
                  <a:lnTo>
                    <a:pt x="0" y="13104"/>
                  </a:lnTo>
                  <a:lnTo>
                    <a:pt x="807" y="18943"/>
                  </a:lnTo>
                  <a:lnTo>
                    <a:pt x="807" y="19265"/>
                  </a:lnTo>
                  <a:lnTo>
                    <a:pt x="1237" y="19633"/>
                  </a:lnTo>
                  <a:lnTo>
                    <a:pt x="1614" y="19633"/>
                  </a:lnTo>
                  <a:lnTo>
                    <a:pt x="102601" y="7172"/>
                  </a:lnTo>
                  <a:lnTo>
                    <a:pt x="102977" y="7172"/>
                  </a:lnTo>
                  <a:lnTo>
                    <a:pt x="102977" y="6483"/>
                  </a:lnTo>
                  <a:lnTo>
                    <a:pt x="102601" y="689"/>
                  </a:lnTo>
                  <a:lnTo>
                    <a:pt x="10222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1876122" y="4983643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5" h="19685">
                  <a:moveTo>
                    <a:pt x="102601" y="689"/>
                  </a:moveTo>
                  <a:lnTo>
                    <a:pt x="102977" y="6483"/>
                  </a:lnTo>
                  <a:lnTo>
                    <a:pt x="102977" y="6851"/>
                  </a:lnTo>
                  <a:lnTo>
                    <a:pt x="102977" y="7172"/>
                  </a:lnTo>
                  <a:lnTo>
                    <a:pt x="102601" y="7172"/>
                  </a:lnTo>
                  <a:lnTo>
                    <a:pt x="1614" y="19633"/>
                  </a:lnTo>
                  <a:lnTo>
                    <a:pt x="1237" y="19633"/>
                  </a:lnTo>
                  <a:lnTo>
                    <a:pt x="807" y="19265"/>
                  </a:lnTo>
                  <a:lnTo>
                    <a:pt x="807" y="18943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430" y="12414"/>
                  </a:lnTo>
                  <a:lnTo>
                    <a:pt x="807" y="12414"/>
                  </a:lnTo>
                  <a:lnTo>
                    <a:pt x="101417" y="0"/>
                  </a:lnTo>
                  <a:lnTo>
                    <a:pt x="101794" y="0"/>
                  </a:lnTo>
                  <a:lnTo>
                    <a:pt x="102224" y="0"/>
                  </a:lnTo>
                  <a:lnTo>
                    <a:pt x="102601" y="689"/>
                  </a:lnTo>
                  <a:close/>
                </a:path>
                <a:path w="103505" h="19685">
                  <a:moveTo>
                    <a:pt x="102601" y="689"/>
                  </a:moveTo>
                  <a:lnTo>
                    <a:pt x="102601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2005463" y="496879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31" y="0"/>
                  </a:moveTo>
                  <a:lnTo>
                    <a:pt x="103354" y="0"/>
                  </a:lnTo>
                  <a:lnTo>
                    <a:pt x="753" y="12782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753" y="17932"/>
                  </a:lnTo>
                  <a:lnTo>
                    <a:pt x="753" y="18254"/>
                  </a:lnTo>
                  <a:lnTo>
                    <a:pt x="1183" y="18621"/>
                  </a:lnTo>
                  <a:lnTo>
                    <a:pt x="1560" y="18621"/>
                  </a:lnTo>
                  <a:lnTo>
                    <a:pt x="104161" y="5839"/>
                  </a:lnTo>
                  <a:lnTo>
                    <a:pt x="104538" y="5839"/>
                  </a:lnTo>
                  <a:lnTo>
                    <a:pt x="104538" y="5149"/>
                  </a:lnTo>
                  <a:lnTo>
                    <a:pt x="104161" y="689"/>
                  </a:lnTo>
                  <a:lnTo>
                    <a:pt x="104161" y="321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2005463" y="496879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61" y="689"/>
                  </a:moveTo>
                  <a:lnTo>
                    <a:pt x="104538" y="5149"/>
                  </a:lnTo>
                  <a:lnTo>
                    <a:pt x="104538" y="5471"/>
                  </a:lnTo>
                  <a:lnTo>
                    <a:pt x="104538" y="5839"/>
                  </a:lnTo>
                  <a:lnTo>
                    <a:pt x="104161" y="5839"/>
                  </a:lnTo>
                  <a:lnTo>
                    <a:pt x="1560" y="18621"/>
                  </a:lnTo>
                  <a:lnTo>
                    <a:pt x="1183" y="18621"/>
                  </a:lnTo>
                  <a:lnTo>
                    <a:pt x="753" y="18254"/>
                  </a:lnTo>
                  <a:lnTo>
                    <a:pt x="753" y="17932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753" y="12782"/>
                  </a:lnTo>
                  <a:lnTo>
                    <a:pt x="103354" y="0"/>
                  </a:lnTo>
                  <a:lnTo>
                    <a:pt x="103731" y="0"/>
                  </a:lnTo>
                  <a:lnTo>
                    <a:pt x="104161" y="321"/>
                  </a:lnTo>
                  <a:lnTo>
                    <a:pt x="104161" y="689"/>
                  </a:lnTo>
                  <a:close/>
                </a:path>
                <a:path w="104775" h="19050">
                  <a:moveTo>
                    <a:pt x="104161" y="689"/>
                  </a:moveTo>
                  <a:lnTo>
                    <a:pt x="104161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819409" y="4884556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289785" y="0"/>
                  </a:moveTo>
                  <a:lnTo>
                    <a:pt x="1289408" y="0"/>
                  </a:lnTo>
                  <a:lnTo>
                    <a:pt x="801" y="159459"/>
                  </a:lnTo>
                  <a:lnTo>
                    <a:pt x="398" y="159459"/>
                  </a:lnTo>
                  <a:lnTo>
                    <a:pt x="0" y="159780"/>
                  </a:lnTo>
                  <a:lnTo>
                    <a:pt x="398" y="160148"/>
                  </a:lnTo>
                  <a:lnTo>
                    <a:pt x="801" y="165942"/>
                  </a:lnTo>
                  <a:lnTo>
                    <a:pt x="801" y="166310"/>
                  </a:lnTo>
                  <a:lnTo>
                    <a:pt x="1199" y="166631"/>
                  </a:lnTo>
                  <a:lnTo>
                    <a:pt x="2001" y="166631"/>
                  </a:lnTo>
                  <a:lnTo>
                    <a:pt x="1290215" y="7172"/>
                  </a:lnTo>
                  <a:lnTo>
                    <a:pt x="1290592" y="7172"/>
                  </a:lnTo>
                  <a:lnTo>
                    <a:pt x="1291022" y="6851"/>
                  </a:lnTo>
                  <a:lnTo>
                    <a:pt x="1291022" y="6483"/>
                  </a:lnTo>
                  <a:lnTo>
                    <a:pt x="1290215" y="689"/>
                  </a:lnTo>
                  <a:lnTo>
                    <a:pt x="1290215" y="321"/>
                  </a:lnTo>
                  <a:lnTo>
                    <a:pt x="1289785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object 269"/>
            <p:cNvSpPr/>
            <p:nvPr/>
          </p:nvSpPr>
          <p:spPr>
            <a:xfrm>
              <a:off x="819409" y="4884556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290215" y="689"/>
                  </a:moveTo>
                  <a:lnTo>
                    <a:pt x="1291022" y="6483"/>
                  </a:lnTo>
                  <a:lnTo>
                    <a:pt x="1291022" y="6851"/>
                  </a:lnTo>
                  <a:lnTo>
                    <a:pt x="1290592" y="7172"/>
                  </a:lnTo>
                  <a:lnTo>
                    <a:pt x="1290215" y="7172"/>
                  </a:lnTo>
                  <a:lnTo>
                    <a:pt x="2001" y="166631"/>
                  </a:lnTo>
                  <a:lnTo>
                    <a:pt x="1199" y="166631"/>
                  </a:lnTo>
                  <a:lnTo>
                    <a:pt x="801" y="166310"/>
                  </a:lnTo>
                  <a:lnTo>
                    <a:pt x="801" y="165942"/>
                  </a:lnTo>
                  <a:lnTo>
                    <a:pt x="398" y="160148"/>
                  </a:lnTo>
                  <a:lnTo>
                    <a:pt x="0" y="159780"/>
                  </a:lnTo>
                  <a:lnTo>
                    <a:pt x="398" y="159459"/>
                  </a:lnTo>
                  <a:lnTo>
                    <a:pt x="801" y="159459"/>
                  </a:lnTo>
                  <a:lnTo>
                    <a:pt x="1289408" y="0"/>
                  </a:lnTo>
                  <a:lnTo>
                    <a:pt x="1289785" y="0"/>
                  </a:lnTo>
                  <a:lnTo>
                    <a:pt x="1290215" y="321"/>
                  </a:lnTo>
                  <a:lnTo>
                    <a:pt x="1290215" y="689"/>
                  </a:lnTo>
                  <a:close/>
                </a:path>
                <a:path w="1291589" h="167004">
                  <a:moveTo>
                    <a:pt x="1290215" y="689"/>
                  </a:moveTo>
                  <a:lnTo>
                    <a:pt x="1290215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830627" y="502116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376" y="0"/>
                  </a:moveTo>
                  <a:lnTo>
                    <a:pt x="102977" y="0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98" y="18392"/>
                  </a:lnTo>
                  <a:lnTo>
                    <a:pt x="936" y="18759"/>
                  </a:lnTo>
                  <a:lnTo>
                    <a:pt x="1334" y="18759"/>
                  </a:lnTo>
                  <a:lnTo>
                    <a:pt x="103908" y="5931"/>
                  </a:lnTo>
                  <a:lnTo>
                    <a:pt x="104312" y="5931"/>
                  </a:lnTo>
                  <a:lnTo>
                    <a:pt x="104710" y="5609"/>
                  </a:lnTo>
                  <a:lnTo>
                    <a:pt x="104710" y="5287"/>
                  </a:lnTo>
                  <a:lnTo>
                    <a:pt x="103908" y="689"/>
                  </a:lnTo>
                  <a:lnTo>
                    <a:pt x="103908" y="367"/>
                  </a:lnTo>
                  <a:lnTo>
                    <a:pt x="10337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830627" y="502116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908" y="689"/>
                  </a:moveTo>
                  <a:lnTo>
                    <a:pt x="104710" y="5287"/>
                  </a:lnTo>
                  <a:lnTo>
                    <a:pt x="104710" y="5609"/>
                  </a:lnTo>
                  <a:lnTo>
                    <a:pt x="104312" y="5931"/>
                  </a:lnTo>
                  <a:lnTo>
                    <a:pt x="103908" y="5931"/>
                  </a:lnTo>
                  <a:lnTo>
                    <a:pt x="1334" y="18759"/>
                  </a:lnTo>
                  <a:lnTo>
                    <a:pt x="936" y="18759"/>
                  </a:lnTo>
                  <a:lnTo>
                    <a:pt x="398" y="18392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102977" y="0"/>
                  </a:lnTo>
                  <a:lnTo>
                    <a:pt x="103376" y="0"/>
                  </a:lnTo>
                  <a:lnTo>
                    <a:pt x="103908" y="367"/>
                  </a:lnTo>
                  <a:lnTo>
                    <a:pt x="103908" y="689"/>
                  </a:lnTo>
                  <a:close/>
                </a:path>
                <a:path w="104775" h="19050">
                  <a:moveTo>
                    <a:pt x="103908" y="689"/>
                  </a:moveTo>
                  <a:lnTo>
                    <a:pt x="103908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959915" y="5004978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79" y="0"/>
                  </a:moveTo>
                  <a:lnTo>
                    <a:pt x="103376" y="0"/>
                  </a:lnTo>
                  <a:lnTo>
                    <a:pt x="801" y="12782"/>
                  </a:lnTo>
                  <a:lnTo>
                    <a:pt x="398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1" y="18254"/>
                  </a:lnTo>
                  <a:lnTo>
                    <a:pt x="1199" y="18713"/>
                  </a:lnTo>
                  <a:lnTo>
                    <a:pt x="104177" y="5931"/>
                  </a:lnTo>
                  <a:lnTo>
                    <a:pt x="104575" y="5609"/>
                  </a:lnTo>
                  <a:lnTo>
                    <a:pt x="104575" y="5241"/>
                  </a:lnTo>
                  <a:lnTo>
                    <a:pt x="104177" y="689"/>
                  </a:lnTo>
                  <a:lnTo>
                    <a:pt x="103779" y="321"/>
                  </a:lnTo>
                  <a:lnTo>
                    <a:pt x="10377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959915" y="5004978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77" y="689"/>
                  </a:moveTo>
                  <a:lnTo>
                    <a:pt x="104575" y="5241"/>
                  </a:lnTo>
                  <a:lnTo>
                    <a:pt x="104575" y="5609"/>
                  </a:lnTo>
                  <a:lnTo>
                    <a:pt x="104177" y="5931"/>
                  </a:lnTo>
                  <a:lnTo>
                    <a:pt x="1199" y="18713"/>
                  </a:lnTo>
                  <a:lnTo>
                    <a:pt x="801" y="18254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98" y="12782"/>
                  </a:lnTo>
                  <a:lnTo>
                    <a:pt x="801" y="12782"/>
                  </a:lnTo>
                  <a:lnTo>
                    <a:pt x="103376" y="0"/>
                  </a:lnTo>
                  <a:lnTo>
                    <a:pt x="103779" y="0"/>
                  </a:lnTo>
                  <a:lnTo>
                    <a:pt x="103779" y="321"/>
                  </a:lnTo>
                  <a:lnTo>
                    <a:pt x="104177" y="689"/>
                  </a:lnTo>
                  <a:close/>
                </a:path>
                <a:path w="104775" h="19050">
                  <a:moveTo>
                    <a:pt x="104177" y="689"/>
                  </a:moveTo>
                  <a:lnTo>
                    <a:pt x="104177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1087464" y="4990127"/>
              <a:ext cx="105410" cy="20955"/>
            </a:xfrm>
            <a:custGeom>
              <a:avLst/>
              <a:gdLst/>
              <a:ahLst/>
              <a:cxnLst/>
              <a:rect l="l" t="t" r="r" b="b"/>
              <a:pathLst>
                <a:path w="105409" h="20954">
                  <a:moveTo>
                    <a:pt x="103779" y="0"/>
                  </a:moveTo>
                  <a:lnTo>
                    <a:pt x="103376" y="367"/>
                  </a:lnTo>
                  <a:lnTo>
                    <a:pt x="801" y="12782"/>
                  </a:lnTo>
                  <a:lnTo>
                    <a:pt x="403" y="12782"/>
                  </a:lnTo>
                  <a:lnTo>
                    <a:pt x="0" y="13150"/>
                  </a:lnTo>
                  <a:lnTo>
                    <a:pt x="403" y="13472"/>
                  </a:lnTo>
                  <a:lnTo>
                    <a:pt x="801" y="19771"/>
                  </a:lnTo>
                  <a:lnTo>
                    <a:pt x="801" y="20093"/>
                  </a:lnTo>
                  <a:lnTo>
                    <a:pt x="1339" y="20461"/>
                  </a:lnTo>
                  <a:lnTo>
                    <a:pt x="2135" y="20093"/>
                  </a:lnTo>
                  <a:lnTo>
                    <a:pt x="104177" y="7632"/>
                  </a:lnTo>
                  <a:lnTo>
                    <a:pt x="104715" y="7632"/>
                  </a:lnTo>
                  <a:lnTo>
                    <a:pt x="105113" y="7310"/>
                  </a:lnTo>
                  <a:lnTo>
                    <a:pt x="105113" y="6621"/>
                  </a:lnTo>
                  <a:lnTo>
                    <a:pt x="104177" y="689"/>
                  </a:lnTo>
                  <a:lnTo>
                    <a:pt x="104177" y="367"/>
                  </a:lnTo>
                  <a:lnTo>
                    <a:pt x="10377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1087464" y="4990126"/>
              <a:ext cx="105410" cy="20955"/>
            </a:xfrm>
            <a:custGeom>
              <a:avLst/>
              <a:gdLst/>
              <a:ahLst/>
              <a:cxnLst/>
              <a:rect l="l" t="t" r="r" b="b"/>
              <a:pathLst>
                <a:path w="105409" h="20954">
                  <a:moveTo>
                    <a:pt x="104177" y="689"/>
                  </a:moveTo>
                  <a:lnTo>
                    <a:pt x="105113" y="6621"/>
                  </a:lnTo>
                  <a:lnTo>
                    <a:pt x="105113" y="7310"/>
                  </a:lnTo>
                  <a:lnTo>
                    <a:pt x="104715" y="7632"/>
                  </a:lnTo>
                  <a:lnTo>
                    <a:pt x="104177" y="7632"/>
                  </a:lnTo>
                  <a:lnTo>
                    <a:pt x="2135" y="20093"/>
                  </a:lnTo>
                  <a:lnTo>
                    <a:pt x="1339" y="20461"/>
                  </a:lnTo>
                  <a:lnTo>
                    <a:pt x="801" y="20093"/>
                  </a:lnTo>
                  <a:lnTo>
                    <a:pt x="801" y="19771"/>
                  </a:lnTo>
                  <a:lnTo>
                    <a:pt x="403" y="13472"/>
                  </a:lnTo>
                  <a:lnTo>
                    <a:pt x="0" y="13150"/>
                  </a:lnTo>
                  <a:lnTo>
                    <a:pt x="403" y="12782"/>
                  </a:lnTo>
                  <a:lnTo>
                    <a:pt x="801" y="12782"/>
                  </a:lnTo>
                  <a:lnTo>
                    <a:pt x="103376" y="367"/>
                  </a:lnTo>
                  <a:lnTo>
                    <a:pt x="103779" y="0"/>
                  </a:lnTo>
                  <a:lnTo>
                    <a:pt x="104177" y="367"/>
                  </a:lnTo>
                  <a:lnTo>
                    <a:pt x="104177" y="689"/>
                  </a:lnTo>
                  <a:close/>
                </a:path>
                <a:path w="105409" h="20954">
                  <a:moveTo>
                    <a:pt x="104177" y="689"/>
                  </a:moveTo>
                  <a:lnTo>
                    <a:pt x="104177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1218758" y="497394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359" y="0"/>
                  </a:moveTo>
                  <a:lnTo>
                    <a:pt x="102983" y="0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98" y="18254"/>
                  </a:lnTo>
                  <a:lnTo>
                    <a:pt x="398" y="18575"/>
                  </a:lnTo>
                  <a:lnTo>
                    <a:pt x="1199" y="18575"/>
                  </a:lnTo>
                  <a:lnTo>
                    <a:pt x="103790" y="5793"/>
                  </a:lnTo>
                  <a:lnTo>
                    <a:pt x="104166" y="5793"/>
                  </a:lnTo>
                  <a:lnTo>
                    <a:pt x="104597" y="5471"/>
                  </a:lnTo>
                  <a:lnTo>
                    <a:pt x="103790" y="689"/>
                  </a:lnTo>
                  <a:lnTo>
                    <a:pt x="103790" y="321"/>
                  </a:lnTo>
                  <a:lnTo>
                    <a:pt x="10335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1218758" y="497394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90" y="689"/>
                  </a:moveTo>
                  <a:lnTo>
                    <a:pt x="104597" y="5471"/>
                  </a:lnTo>
                  <a:lnTo>
                    <a:pt x="104166" y="5793"/>
                  </a:lnTo>
                  <a:lnTo>
                    <a:pt x="103790" y="5793"/>
                  </a:lnTo>
                  <a:lnTo>
                    <a:pt x="1199" y="18575"/>
                  </a:lnTo>
                  <a:lnTo>
                    <a:pt x="801" y="18575"/>
                  </a:lnTo>
                  <a:lnTo>
                    <a:pt x="398" y="18575"/>
                  </a:lnTo>
                  <a:lnTo>
                    <a:pt x="398" y="18254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102983" y="0"/>
                  </a:lnTo>
                  <a:lnTo>
                    <a:pt x="103359" y="0"/>
                  </a:lnTo>
                  <a:lnTo>
                    <a:pt x="103790" y="321"/>
                  </a:lnTo>
                  <a:lnTo>
                    <a:pt x="103790" y="689"/>
                  </a:lnTo>
                  <a:close/>
                </a:path>
                <a:path w="104775" h="19050">
                  <a:moveTo>
                    <a:pt x="103790" y="689"/>
                  </a:moveTo>
                  <a:lnTo>
                    <a:pt x="103790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1348051" y="495771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807" y="12782"/>
                  </a:lnTo>
                  <a:lnTo>
                    <a:pt x="376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7" y="19633"/>
                  </a:lnTo>
                  <a:lnTo>
                    <a:pt x="807" y="20001"/>
                  </a:lnTo>
                  <a:lnTo>
                    <a:pt x="1614" y="20001"/>
                  </a:lnTo>
                  <a:lnTo>
                    <a:pt x="103784" y="7540"/>
                  </a:lnTo>
                  <a:lnTo>
                    <a:pt x="104161" y="7540"/>
                  </a:lnTo>
                  <a:lnTo>
                    <a:pt x="104591" y="6851"/>
                  </a:lnTo>
                  <a:lnTo>
                    <a:pt x="104591" y="6529"/>
                  </a:lnTo>
                  <a:lnTo>
                    <a:pt x="103784" y="689"/>
                  </a:lnTo>
                  <a:lnTo>
                    <a:pt x="103784" y="367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1348051" y="495771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529"/>
                  </a:lnTo>
                  <a:lnTo>
                    <a:pt x="104592" y="6851"/>
                  </a:lnTo>
                  <a:lnTo>
                    <a:pt x="104161" y="7540"/>
                  </a:lnTo>
                  <a:lnTo>
                    <a:pt x="103784" y="7540"/>
                  </a:lnTo>
                  <a:lnTo>
                    <a:pt x="1614" y="20001"/>
                  </a:lnTo>
                  <a:lnTo>
                    <a:pt x="1183" y="20001"/>
                  </a:lnTo>
                  <a:lnTo>
                    <a:pt x="807" y="20001"/>
                  </a:lnTo>
                  <a:lnTo>
                    <a:pt x="807" y="19633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376" y="12782"/>
                  </a:lnTo>
                  <a:lnTo>
                    <a:pt x="807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67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1475993" y="4941526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354" y="0"/>
                  </a:moveTo>
                  <a:lnTo>
                    <a:pt x="102977" y="0"/>
                  </a:lnTo>
                  <a:lnTo>
                    <a:pt x="430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430" y="18254"/>
                  </a:lnTo>
                  <a:lnTo>
                    <a:pt x="430" y="18575"/>
                  </a:lnTo>
                  <a:lnTo>
                    <a:pt x="1183" y="18575"/>
                  </a:lnTo>
                  <a:lnTo>
                    <a:pt x="103784" y="5793"/>
                  </a:lnTo>
                  <a:lnTo>
                    <a:pt x="104161" y="5793"/>
                  </a:lnTo>
                  <a:lnTo>
                    <a:pt x="104591" y="5471"/>
                  </a:lnTo>
                  <a:lnTo>
                    <a:pt x="104161" y="5103"/>
                  </a:lnTo>
                  <a:lnTo>
                    <a:pt x="103784" y="689"/>
                  </a:lnTo>
                  <a:lnTo>
                    <a:pt x="103784" y="321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1475993" y="4941526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84" y="689"/>
                  </a:moveTo>
                  <a:lnTo>
                    <a:pt x="104161" y="5103"/>
                  </a:lnTo>
                  <a:lnTo>
                    <a:pt x="104592" y="5471"/>
                  </a:lnTo>
                  <a:lnTo>
                    <a:pt x="104161" y="5793"/>
                  </a:lnTo>
                  <a:lnTo>
                    <a:pt x="103784" y="5793"/>
                  </a:lnTo>
                  <a:lnTo>
                    <a:pt x="1183" y="18575"/>
                  </a:lnTo>
                  <a:lnTo>
                    <a:pt x="807" y="18575"/>
                  </a:lnTo>
                  <a:lnTo>
                    <a:pt x="430" y="18575"/>
                  </a:lnTo>
                  <a:lnTo>
                    <a:pt x="430" y="18254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430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21"/>
                  </a:lnTo>
                  <a:lnTo>
                    <a:pt x="103784" y="689"/>
                  </a:lnTo>
                  <a:close/>
                </a:path>
                <a:path w="104775" h="1905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1605281" y="4926996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5" h="19685">
                  <a:moveTo>
                    <a:pt x="101794" y="0"/>
                  </a:moveTo>
                  <a:lnTo>
                    <a:pt x="101256" y="0"/>
                  </a:lnTo>
                  <a:lnTo>
                    <a:pt x="807" y="12460"/>
                  </a:lnTo>
                  <a:lnTo>
                    <a:pt x="0" y="12460"/>
                  </a:lnTo>
                  <a:lnTo>
                    <a:pt x="0" y="13150"/>
                  </a:lnTo>
                  <a:lnTo>
                    <a:pt x="807" y="19311"/>
                  </a:lnTo>
                  <a:lnTo>
                    <a:pt x="807" y="19633"/>
                  </a:lnTo>
                  <a:lnTo>
                    <a:pt x="1614" y="19633"/>
                  </a:lnTo>
                  <a:lnTo>
                    <a:pt x="102170" y="7218"/>
                  </a:lnTo>
                  <a:lnTo>
                    <a:pt x="102601" y="7218"/>
                  </a:lnTo>
                  <a:lnTo>
                    <a:pt x="102977" y="6851"/>
                  </a:lnTo>
                  <a:lnTo>
                    <a:pt x="102977" y="6529"/>
                  </a:lnTo>
                  <a:lnTo>
                    <a:pt x="102170" y="689"/>
                  </a:lnTo>
                  <a:lnTo>
                    <a:pt x="102170" y="367"/>
                  </a:lnTo>
                  <a:lnTo>
                    <a:pt x="10179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1605281" y="4926996"/>
              <a:ext cx="103505" cy="19685"/>
            </a:xfrm>
            <a:custGeom>
              <a:avLst/>
              <a:gdLst/>
              <a:ahLst/>
              <a:cxnLst/>
              <a:rect l="l" t="t" r="r" b="b"/>
              <a:pathLst>
                <a:path w="103505" h="19685">
                  <a:moveTo>
                    <a:pt x="102170" y="689"/>
                  </a:moveTo>
                  <a:lnTo>
                    <a:pt x="102977" y="6529"/>
                  </a:lnTo>
                  <a:lnTo>
                    <a:pt x="102977" y="6851"/>
                  </a:lnTo>
                  <a:lnTo>
                    <a:pt x="102601" y="7218"/>
                  </a:lnTo>
                  <a:lnTo>
                    <a:pt x="102170" y="7218"/>
                  </a:lnTo>
                  <a:lnTo>
                    <a:pt x="1614" y="19633"/>
                  </a:lnTo>
                  <a:lnTo>
                    <a:pt x="1183" y="19633"/>
                  </a:lnTo>
                  <a:lnTo>
                    <a:pt x="807" y="19633"/>
                  </a:lnTo>
                  <a:lnTo>
                    <a:pt x="807" y="19311"/>
                  </a:lnTo>
                  <a:lnTo>
                    <a:pt x="0" y="13150"/>
                  </a:lnTo>
                  <a:lnTo>
                    <a:pt x="0" y="12782"/>
                  </a:lnTo>
                  <a:lnTo>
                    <a:pt x="0" y="12460"/>
                  </a:lnTo>
                  <a:lnTo>
                    <a:pt x="807" y="12460"/>
                  </a:lnTo>
                  <a:lnTo>
                    <a:pt x="101256" y="0"/>
                  </a:lnTo>
                  <a:lnTo>
                    <a:pt x="101794" y="0"/>
                  </a:lnTo>
                  <a:lnTo>
                    <a:pt x="102170" y="367"/>
                  </a:lnTo>
                  <a:lnTo>
                    <a:pt x="102170" y="689"/>
                  </a:lnTo>
                  <a:close/>
                </a:path>
                <a:path w="103505" h="19685">
                  <a:moveTo>
                    <a:pt x="102170" y="689"/>
                  </a:moveTo>
                  <a:lnTo>
                    <a:pt x="102170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1734460" y="491081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5" h="18414">
                  <a:moveTo>
                    <a:pt x="102547" y="0"/>
                  </a:moveTo>
                  <a:lnTo>
                    <a:pt x="101740" y="0"/>
                  </a:lnTo>
                  <a:lnTo>
                    <a:pt x="807" y="12322"/>
                  </a:lnTo>
                  <a:lnTo>
                    <a:pt x="376" y="12322"/>
                  </a:lnTo>
                  <a:lnTo>
                    <a:pt x="0" y="12782"/>
                  </a:lnTo>
                  <a:lnTo>
                    <a:pt x="0" y="13104"/>
                  </a:lnTo>
                  <a:lnTo>
                    <a:pt x="807" y="17932"/>
                  </a:lnTo>
                  <a:lnTo>
                    <a:pt x="807" y="18254"/>
                  </a:lnTo>
                  <a:lnTo>
                    <a:pt x="1183" y="18254"/>
                  </a:lnTo>
                  <a:lnTo>
                    <a:pt x="102547" y="5793"/>
                  </a:lnTo>
                  <a:lnTo>
                    <a:pt x="102977" y="5793"/>
                  </a:lnTo>
                  <a:lnTo>
                    <a:pt x="102977" y="5149"/>
                  </a:lnTo>
                  <a:lnTo>
                    <a:pt x="102547" y="321"/>
                  </a:lnTo>
                  <a:lnTo>
                    <a:pt x="10254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1734460" y="4910811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5" h="18414">
                  <a:moveTo>
                    <a:pt x="102547" y="321"/>
                  </a:moveTo>
                  <a:lnTo>
                    <a:pt x="102977" y="5149"/>
                  </a:lnTo>
                  <a:lnTo>
                    <a:pt x="102977" y="5471"/>
                  </a:lnTo>
                  <a:lnTo>
                    <a:pt x="102977" y="5793"/>
                  </a:lnTo>
                  <a:lnTo>
                    <a:pt x="102547" y="5793"/>
                  </a:lnTo>
                  <a:lnTo>
                    <a:pt x="1183" y="18254"/>
                  </a:lnTo>
                  <a:lnTo>
                    <a:pt x="807" y="18254"/>
                  </a:lnTo>
                  <a:lnTo>
                    <a:pt x="807" y="1793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76" y="12322"/>
                  </a:lnTo>
                  <a:lnTo>
                    <a:pt x="807" y="12322"/>
                  </a:lnTo>
                  <a:lnTo>
                    <a:pt x="101740" y="0"/>
                  </a:lnTo>
                  <a:lnTo>
                    <a:pt x="102170" y="0"/>
                  </a:lnTo>
                  <a:lnTo>
                    <a:pt x="102547" y="0"/>
                  </a:lnTo>
                  <a:lnTo>
                    <a:pt x="102547" y="321"/>
                  </a:lnTo>
                  <a:close/>
                </a:path>
                <a:path w="103505" h="18414">
                  <a:moveTo>
                    <a:pt x="102547" y="321"/>
                  </a:moveTo>
                  <a:lnTo>
                    <a:pt x="102547" y="3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1865308" y="4897339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84" y="0"/>
                  </a:moveTo>
                  <a:lnTo>
                    <a:pt x="103408" y="0"/>
                  </a:lnTo>
                  <a:lnTo>
                    <a:pt x="807" y="12782"/>
                  </a:lnTo>
                  <a:lnTo>
                    <a:pt x="430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7" y="17932"/>
                  </a:lnTo>
                  <a:lnTo>
                    <a:pt x="807" y="18254"/>
                  </a:lnTo>
                  <a:lnTo>
                    <a:pt x="1237" y="18621"/>
                  </a:lnTo>
                  <a:lnTo>
                    <a:pt x="1614" y="18621"/>
                  </a:lnTo>
                  <a:lnTo>
                    <a:pt x="104215" y="5839"/>
                  </a:lnTo>
                  <a:lnTo>
                    <a:pt x="104591" y="5839"/>
                  </a:lnTo>
                  <a:lnTo>
                    <a:pt x="104591" y="5149"/>
                  </a:lnTo>
                  <a:lnTo>
                    <a:pt x="104215" y="321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object 287"/>
            <p:cNvSpPr/>
            <p:nvPr/>
          </p:nvSpPr>
          <p:spPr>
            <a:xfrm>
              <a:off x="1865308" y="4897339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215" y="321"/>
                  </a:moveTo>
                  <a:lnTo>
                    <a:pt x="104592" y="5149"/>
                  </a:lnTo>
                  <a:lnTo>
                    <a:pt x="104592" y="5471"/>
                  </a:lnTo>
                  <a:lnTo>
                    <a:pt x="104592" y="5839"/>
                  </a:lnTo>
                  <a:lnTo>
                    <a:pt x="104215" y="5839"/>
                  </a:lnTo>
                  <a:lnTo>
                    <a:pt x="1614" y="18621"/>
                  </a:lnTo>
                  <a:lnTo>
                    <a:pt x="1237" y="18621"/>
                  </a:lnTo>
                  <a:lnTo>
                    <a:pt x="807" y="18254"/>
                  </a:lnTo>
                  <a:lnTo>
                    <a:pt x="807" y="17932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430" y="12782"/>
                  </a:lnTo>
                  <a:lnTo>
                    <a:pt x="807" y="12782"/>
                  </a:lnTo>
                  <a:lnTo>
                    <a:pt x="103408" y="0"/>
                  </a:lnTo>
                  <a:lnTo>
                    <a:pt x="103784" y="0"/>
                  </a:lnTo>
                  <a:lnTo>
                    <a:pt x="104215" y="321"/>
                  </a:lnTo>
                  <a:close/>
                </a:path>
                <a:path w="104775" h="19050">
                  <a:moveTo>
                    <a:pt x="104215" y="321"/>
                  </a:moveTo>
                  <a:lnTo>
                    <a:pt x="104215" y="3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1993304" y="4881108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103731" y="0"/>
                  </a:moveTo>
                  <a:lnTo>
                    <a:pt x="103354" y="0"/>
                  </a:lnTo>
                  <a:lnTo>
                    <a:pt x="376" y="12690"/>
                  </a:lnTo>
                  <a:lnTo>
                    <a:pt x="0" y="13012"/>
                  </a:lnTo>
                  <a:lnTo>
                    <a:pt x="376" y="16920"/>
                  </a:lnTo>
                  <a:lnTo>
                    <a:pt x="753" y="17242"/>
                  </a:lnTo>
                  <a:lnTo>
                    <a:pt x="1183" y="17242"/>
                  </a:lnTo>
                  <a:lnTo>
                    <a:pt x="103731" y="4460"/>
                  </a:lnTo>
                  <a:lnTo>
                    <a:pt x="104161" y="4460"/>
                  </a:lnTo>
                  <a:lnTo>
                    <a:pt x="104538" y="4138"/>
                  </a:lnTo>
                  <a:lnTo>
                    <a:pt x="104538" y="3770"/>
                  </a:lnTo>
                  <a:lnTo>
                    <a:pt x="103731" y="367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1993304" y="4881108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103731" y="367"/>
                  </a:moveTo>
                  <a:lnTo>
                    <a:pt x="104538" y="3770"/>
                  </a:lnTo>
                  <a:lnTo>
                    <a:pt x="104538" y="4138"/>
                  </a:lnTo>
                  <a:lnTo>
                    <a:pt x="104161" y="4460"/>
                  </a:lnTo>
                  <a:lnTo>
                    <a:pt x="103731" y="4460"/>
                  </a:lnTo>
                  <a:lnTo>
                    <a:pt x="1183" y="17242"/>
                  </a:lnTo>
                  <a:lnTo>
                    <a:pt x="753" y="17242"/>
                  </a:lnTo>
                  <a:lnTo>
                    <a:pt x="376" y="16920"/>
                  </a:lnTo>
                  <a:lnTo>
                    <a:pt x="0" y="13012"/>
                  </a:lnTo>
                  <a:lnTo>
                    <a:pt x="376" y="12690"/>
                  </a:lnTo>
                  <a:lnTo>
                    <a:pt x="103354" y="0"/>
                  </a:lnTo>
                  <a:lnTo>
                    <a:pt x="103731" y="0"/>
                  </a:lnTo>
                  <a:lnTo>
                    <a:pt x="103731" y="367"/>
                  </a:lnTo>
                  <a:close/>
                </a:path>
                <a:path w="104775" h="17779">
                  <a:moveTo>
                    <a:pt x="103731" y="367"/>
                  </a:moveTo>
                  <a:lnTo>
                    <a:pt x="103731" y="36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837038" y="5048561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4" h="62864">
                  <a:moveTo>
                    <a:pt x="28129" y="0"/>
                  </a:moveTo>
                  <a:lnTo>
                    <a:pt x="16303" y="3794"/>
                  </a:lnTo>
                  <a:lnTo>
                    <a:pt x="6545" y="12006"/>
                  </a:lnTo>
                  <a:lnTo>
                    <a:pt x="880" y="23081"/>
                  </a:lnTo>
                  <a:lnTo>
                    <a:pt x="0" y="35117"/>
                  </a:lnTo>
                  <a:lnTo>
                    <a:pt x="3727" y="46644"/>
                  </a:lnTo>
                  <a:lnTo>
                    <a:pt x="11887" y="56193"/>
                  </a:lnTo>
                  <a:lnTo>
                    <a:pt x="23341" y="61585"/>
                  </a:lnTo>
                  <a:lnTo>
                    <a:pt x="35710" y="62326"/>
                  </a:lnTo>
                  <a:lnTo>
                    <a:pt x="47554" y="58540"/>
                  </a:lnTo>
                  <a:lnTo>
                    <a:pt x="57431" y="50353"/>
                  </a:lnTo>
                  <a:lnTo>
                    <a:pt x="63167" y="39124"/>
                  </a:lnTo>
                  <a:lnTo>
                    <a:pt x="64043" y="27070"/>
                  </a:lnTo>
                  <a:lnTo>
                    <a:pt x="60211" y="15612"/>
                  </a:lnTo>
                  <a:lnTo>
                    <a:pt x="51819" y="6167"/>
                  </a:lnTo>
                  <a:lnTo>
                    <a:pt x="40481" y="749"/>
                  </a:lnTo>
                  <a:lnTo>
                    <a:pt x="28129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837038" y="5048561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4" h="62864">
                  <a:moveTo>
                    <a:pt x="11887" y="56193"/>
                  </a:moveTo>
                  <a:lnTo>
                    <a:pt x="3727" y="46644"/>
                  </a:lnTo>
                  <a:lnTo>
                    <a:pt x="0" y="35117"/>
                  </a:lnTo>
                  <a:lnTo>
                    <a:pt x="880" y="23081"/>
                  </a:lnTo>
                  <a:lnTo>
                    <a:pt x="6545" y="12006"/>
                  </a:lnTo>
                  <a:lnTo>
                    <a:pt x="16303" y="3794"/>
                  </a:lnTo>
                  <a:lnTo>
                    <a:pt x="28129" y="0"/>
                  </a:lnTo>
                  <a:lnTo>
                    <a:pt x="40481" y="749"/>
                  </a:lnTo>
                  <a:lnTo>
                    <a:pt x="51819" y="6167"/>
                  </a:lnTo>
                  <a:lnTo>
                    <a:pt x="60211" y="15612"/>
                  </a:lnTo>
                  <a:lnTo>
                    <a:pt x="64043" y="27070"/>
                  </a:lnTo>
                  <a:lnTo>
                    <a:pt x="63167" y="39124"/>
                  </a:lnTo>
                  <a:lnTo>
                    <a:pt x="57431" y="50353"/>
                  </a:lnTo>
                  <a:lnTo>
                    <a:pt x="47554" y="58540"/>
                  </a:lnTo>
                  <a:lnTo>
                    <a:pt x="35710" y="62326"/>
                  </a:lnTo>
                  <a:lnTo>
                    <a:pt x="23341" y="61585"/>
                  </a:lnTo>
                  <a:lnTo>
                    <a:pt x="11887" y="56193"/>
                  </a:lnTo>
                  <a:close/>
                </a:path>
              </a:pathLst>
            </a:custGeom>
            <a:ln w="3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2036474" y="4905150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69" h="62864">
                  <a:moveTo>
                    <a:pt x="28333" y="0"/>
                  </a:moveTo>
                  <a:lnTo>
                    <a:pt x="16608" y="3771"/>
                  </a:lnTo>
                  <a:lnTo>
                    <a:pt x="6920" y="11822"/>
                  </a:lnTo>
                  <a:lnTo>
                    <a:pt x="970" y="23033"/>
                  </a:lnTo>
                  <a:lnTo>
                    <a:pt x="0" y="35054"/>
                  </a:lnTo>
                  <a:lnTo>
                    <a:pt x="3780" y="46506"/>
                  </a:lnTo>
                  <a:lnTo>
                    <a:pt x="12085" y="56009"/>
                  </a:lnTo>
                  <a:lnTo>
                    <a:pt x="23589" y="61613"/>
                  </a:lnTo>
                  <a:lnTo>
                    <a:pt x="35926" y="62458"/>
                  </a:lnTo>
                  <a:lnTo>
                    <a:pt x="47668" y="58699"/>
                  </a:lnTo>
                  <a:lnTo>
                    <a:pt x="57387" y="50491"/>
                  </a:lnTo>
                  <a:lnTo>
                    <a:pt x="63350" y="39269"/>
                  </a:lnTo>
                  <a:lnTo>
                    <a:pt x="64341" y="27231"/>
                  </a:lnTo>
                  <a:lnTo>
                    <a:pt x="60549" y="15789"/>
                  </a:lnTo>
                  <a:lnTo>
                    <a:pt x="52168" y="6351"/>
                  </a:lnTo>
                  <a:lnTo>
                    <a:pt x="40664" y="772"/>
                  </a:lnTo>
                  <a:lnTo>
                    <a:pt x="2833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2036474" y="4905150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69" h="62864">
                  <a:moveTo>
                    <a:pt x="12085" y="56009"/>
                  </a:moveTo>
                  <a:lnTo>
                    <a:pt x="3780" y="46506"/>
                  </a:lnTo>
                  <a:lnTo>
                    <a:pt x="0" y="35054"/>
                  </a:lnTo>
                  <a:lnTo>
                    <a:pt x="970" y="23033"/>
                  </a:lnTo>
                  <a:lnTo>
                    <a:pt x="6920" y="11822"/>
                  </a:lnTo>
                  <a:lnTo>
                    <a:pt x="16608" y="3771"/>
                  </a:lnTo>
                  <a:lnTo>
                    <a:pt x="28333" y="0"/>
                  </a:lnTo>
                  <a:lnTo>
                    <a:pt x="40664" y="772"/>
                  </a:lnTo>
                  <a:lnTo>
                    <a:pt x="52168" y="6351"/>
                  </a:lnTo>
                  <a:lnTo>
                    <a:pt x="60549" y="15789"/>
                  </a:lnTo>
                  <a:lnTo>
                    <a:pt x="64341" y="27231"/>
                  </a:lnTo>
                  <a:lnTo>
                    <a:pt x="63350" y="39269"/>
                  </a:lnTo>
                  <a:lnTo>
                    <a:pt x="57387" y="50491"/>
                  </a:lnTo>
                  <a:lnTo>
                    <a:pt x="47668" y="58699"/>
                  </a:lnTo>
                  <a:lnTo>
                    <a:pt x="35926" y="62458"/>
                  </a:lnTo>
                  <a:lnTo>
                    <a:pt x="23589" y="61613"/>
                  </a:lnTo>
                  <a:lnTo>
                    <a:pt x="12085" y="56009"/>
                  </a:lnTo>
                  <a:close/>
                </a:path>
              </a:pathLst>
            </a:custGeom>
            <a:ln w="3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2162513" y="4796550"/>
              <a:ext cx="131445" cy="400685"/>
            </a:xfrm>
            <a:custGeom>
              <a:avLst/>
              <a:gdLst/>
              <a:ahLst/>
              <a:cxnLst/>
              <a:rect l="l" t="t" r="r" b="b"/>
              <a:pathLst>
                <a:path w="131444" h="400685">
                  <a:moveTo>
                    <a:pt x="0" y="0"/>
                  </a:moveTo>
                  <a:lnTo>
                    <a:pt x="65423" y="60371"/>
                  </a:lnTo>
                  <a:lnTo>
                    <a:pt x="130901" y="0"/>
                  </a:lnTo>
                </a:path>
                <a:path w="131444" h="400685">
                  <a:moveTo>
                    <a:pt x="66230" y="162171"/>
                  </a:moveTo>
                  <a:lnTo>
                    <a:pt x="66230" y="162171"/>
                  </a:lnTo>
                  <a:lnTo>
                    <a:pt x="67844" y="58992"/>
                  </a:lnTo>
                </a:path>
                <a:path w="131444" h="400685">
                  <a:moveTo>
                    <a:pt x="130901" y="400394"/>
                  </a:moveTo>
                  <a:lnTo>
                    <a:pt x="65423" y="341402"/>
                  </a:lnTo>
                  <a:lnTo>
                    <a:pt x="0" y="400394"/>
                  </a:lnTo>
                </a:path>
                <a:path w="131444" h="400685">
                  <a:moveTo>
                    <a:pt x="63056" y="242683"/>
                  </a:moveTo>
                  <a:lnTo>
                    <a:pt x="63056" y="242683"/>
                  </a:lnTo>
                  <a:lnTo>
                    <a:pt x="64616" y="341402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object 295"/>
            <p:cNvSpPr/>
            <p:nvPr/>
          </p:nvSpPr>
          <p:spPr>
            <a:xfrm>
              <a:off x="1964681" y="4489771"/>
              <a:ext cx="529590" cy="269240"/>
            </a:xfrm>
            <a:custGeom>
              <a:avLst/>
              <a:gdLst/>
              <a:ahLst/>
              <a:cxnLst/>
              <a:rect l="l" t="t" r="r" b="b"/>
              <a:pathLst>
                <a:path w="529589" h="269239">
                  <a:moveTo>
                    <a:pt x="108196" y="260799"/>
                  </a:moveTo>
                  <a:lnTo>
                    <a:pt x="216563" y="205400"/>
                  </a:lnTo>
                  <a:lnTo>
                    <a:pt x="309243" y="214428"/>
                  </a:lnTo>
                  <a:lnTo>
                    <a:pt x="373898" y="248630"/>
                  </a:lnTo>
                  <a:lnTo>
                    <a:pt x="398192" y="268753"/>
                  </a:lnTo>
                </a:path>
                <a:path w="529589" h="269239">
                  <a:moveTo>
                    <a:pt x="43149" y="182816"/>
                  </a:moveTo>
                  <a:lnTo>
                    <a:pt x="200099" y="102797"/>
                  </a:lnTo>
                  <a:lnTo>
                    <a:pt x="334301" y="115938"/>
                  </a:lnTo>
                  <a:lnTo>
                    <a:pt x="427909" y="165462"/>
                  </a:lnTo>
                  <a:lnTo>
                    <a:pt x="463077" y="194587"/>
                  </a:lnTo>
                </a:path>
                <a:path w="529589" h="269239">
                  <a:moveTo>
                    <a:pt x="0" y="101340"/>
                  </a:moveTo>
                  <a:lnTo>
                    <a:pt x="197669" y="0"/>
                  </a:lnTo>
                  <a:lnTo>
                    <a:pt x="366845" y="16357"/>
                  </a:lnTo>
                  <a:lnTo>
                    <a:pt x="484925" y="78735"/>
                  </a:lnTo>
                  <a:lnTo>
                    <a:pt x="529308" y="115456"/>
                  </a:lnTo>
                </a:path>
              </a:pathLst>
            </a:custGeom>
            <a:ln w="6687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object 296"/>
            <p:cNvSpPr/>
            <p:nvPr/>
          </p:nvSpPr>
          <p:spPr>
            <a:xfrm>
              <a:off x="2054745" y="4154347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1302715" y="0"/>
                  </a:moveTo>
                  <a:lnTo>
                    <a:pt x="292" y="0"/>
                  </a:lnTo>
                  <a:lnTo>
                    <a:pt x="292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302715" y="5854"/>
                  </a:lnTo>
                  <a:lnTo>
                    <a:pt x="1302715" y="1168"/>
                  </a:lnTo>
                  <a:lnTo>
                    <a:pt x="1302715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object 297"/>
            <p:cNvSpPr/>
            <p:nvPr/>
          </p:nvSpPr>
          <p:spPr>
            <a:xfrm>
              <a:off x="2054746" y="4154852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0" y="5103"/>
                  </a:moveTo>
                  <a:lnTo>
                    <a:pt x="0" y="689"/>
                  </a:lnTo>
                  <a:lnTo>
                    <a:pt x="0" y="321"/>
                  </a:lnTo>
                  <a:lnTo>
                    <a:pt x="376" y="0"/>
                  </a:lnTo>
                  <a:lnTo>
                    <a:pt x="753" y="0"/>
                  </a:lnTo>
                  <a:lnTo>
                    <a:pt x="1302342" y="0"/>
                  </a:lnTo>
                  <a:lnTo>
                    <a:pt x="1302719" y="0"/>
                  </a:lnTo>
                  <a:lnTo>
                    <a:pt x="1302719" y="321"/>
                  </a:lnTo>
                  <a:lnTo>
                    <a:pt x="1302719" y="689"/>
                  </a:lnTo>
                  <a:lnTo>
                    <a:pt x="1302719" y="5103"/>
                  </a:lnTo>
                  <a:lnTo>
                    <a:pt x="1302719" y="5471"/>
                  </a:lnTo>
                  <a:lnTo>
                    <a:pt x="1302719" y="5793"/>
                  </a:lnTo>
                  <a:lnTo>
                    <a:pt x="1302342" y="5793"/>
                  </a:lnTo>
                  <a:lnTo>
                    <a:pt x="753" y="5793"/>
                  </a:lnTo>
                  <a:lnTo>
                    <a:pt x="376" y="5793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303020" h="6350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object 298"/>
            <p:cNvSpPr/>
            <p:nvPr/>
          </p:nvSpPr>
          <p:spPr>
            <a:xfrm>
              <a:off x="2067115" y="414849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2971" y="1168"/>
                  </a:moveTo>
                  <a:lnTo>
                    <a:pt x="102781" y="1168"/>
                  </a:lnTo>
                  <a:lnTo>
                    <a:pt x="102781" y="0"/>
                  </a:lnTo>
                  <a:lnTo>
                    <a:pt x="0" y="0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2971" y="5854"/>
                  </a:lnTo>
                  <a:lnTo>
                    <a:pt x="102971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2067121" y="4148920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102601" y="0"/>
                  </a:lnTo>
                  <a:lnTo>
                    <a:pt x="102977" y="321"/>
                  </a:lnTo>
                  <a:lnTo>
                    <a:pt x="102977" y="643"/>
                  </a:lnTo>
                  <a:lnTo>
                    <a:pt x="102977" y="5241"/>
                  </a:lnTo>
                  <a:lnTo>
                    <a:pt x="102977" y="5563"/>
                  </a:lnTo>
                  <a:lnTo>
                    <a:pt x="102601" y="5931"/>
                  </a:lnTo>
                  <a:lnTo>
                    <a:pt x="538" y="5931"/>
                  </a:lnTo>
                  <a:lnTo>
                    <a:pt x="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2196401" y="414849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03" y="1168"/>
                  </a:moveTo>
                  <a:lnTo>
                    <a:pt x="103174" y="1168"/>
                  </a:lnTo>
                  <a:lnTo>
                    <a:pt x="103174" y="0"/>
                  </a:lnTo>
                  <a:lnTo>
                    <a:pt x="228" y="0"/>
                  </a:lnTo>
                  <a:lnTo>
                    <a:pt x="228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3403" y="5854"/>
                  </a:lnTo>
                  <a:lnTo>
                    <a:pt x="103403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2196408" y="4148920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43"/>
                  </a:lnTo>
                  <a:lnTo>
                    <a:pt x="103408" y="5241"/>
                  </a:lnTo>
                  <a:lnTo>
                    <a:pt x="103408" y="5563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2328913" y="414849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2984" y="0"/>
                  </a:moveTo>
                  <a:lnTo>
                    <a:pt x="203" y="0"/>
                  </a:lnTo>
                  <a:lnTo>
                    <a:pt x="203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2984" y="5854"/>
                  </a:lnTo>
                  <a:lnTo>
                    <a:pt x="102984" y="1168"/>
                  </a:lnTo>
                  <a:lnTo>
                    <a:pt x="1029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2328924" y="4148920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2977" y="321"/>
                  </a:lnTo>
                  <a:lnTo>
                    <a:pt x="102977" y="643"/>
                  </a:lnTo>
                  <a:lnTo>
                    <a:pt x="102977" y="5241"/>
                  </a:lnTo>
                  <a:lnTo>
                    <a:pt x="102977" y="5563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376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object 304"/>
            <p:cNvSpPr/>
            <p:nvPr/>
          </p:nvSpPr>
          <p:spPr>
            <a:xfrm>
              <a:off x="2456484" y="4148492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4965" y="1168"/>
                  </a:moveTo>
                  <a:lnTo>
                    <a:pt x="104736" y="1168"/>
                  </a:lnTo>
                  <a:lnTo>
                    <a:pt x="104736" y="0"/>
                  </a:lnTo>
                  <a:lnTo>
                    <a:pt x="203" y="0"/>
                  </a:lnTo>
                  <a:lnTo>
                    <a:pt x="203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4965" y="5854"/>
                  </a:lnTo>
                  <a:lnTo>
                    <a:pt x="104965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object 305"/>
            <p:cNvSpPr/>
            <p:nvPr/>
          </p:nvSpPr>
          <p:spPr>
            <a:xfrm>
              <a:off x="2456490" y="4148920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04161" y="0"/>
                  </a:lnTo>
                  <a:lnTo>
                    <a:pt x="104538" y="0"/>
                  </a:lnTo>
                  <a:lnTo>
                    <a:pt x="104968" y="321"/>
                  </a:lnTo>
                  <a:lnTo>
                    <a:pt x="104968" y="643"/>
                  </a:lnTo>
                  <a:lnTo>
                    <a:pt x="104968" y="5241"/>
                  </a:lnTo>
                  <a:lnTo>
                    <a:pt x="104968" y="5563"/>
                  </a:lnTo>
                  <a:lnTo>
                    <a:pt x="104538" y="5931"/>
                  </a:lnTo>
                  <a:lnTo>
                    <a:pt x="104161" y="5931"/>
                  </a:lnTo>
                  <a:lnTo>
                    <a:pt x="807" y="5931"/>
                  </a:lnTo>
                  <a:lnTo>
                    <a:pt x="376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5410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object 306"/>
            <p:cNvSpPr/>
            <p:nvPr/>
          </p:nvSpPr>
          <p:spPr>
            <a:xfrm>
              <a:off x="2587764" y="4148492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584" y="1168"/>
                  </a:moveTo>
                  <a:lnTo>
                    <a:pt x="104355" y="1168"/>
                  </a:lnTo>
                  <a:lnTo>
                    <a:pt x="104355" y="0"/>
                  </a:lnTo>
                  <a:lnTo>
                    <a:pt x="0" y="0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4584" y="5854"/>
                  </a:lnTo>
                  <a:lnTo>
                    <a:pt x="104584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object 307"/>
            <p:cNvSpPr/>
            <p:nvPr/>
          </p:nvSpPr>
          <p:spPr>
            <a:xfrm>
              <a:off x="2587768" y="4148920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21"/>
                  </a:lnTo>
                  <a:lnTo>
                    <a:pt x="104592" y="643"/>
                  </a:lnTo>
                  <a:lnTo>
                    <a:pt x="104592" y="5241"/>
                  </a:lnTo>
                  <a:lnTo>
                    <a:pt x="104592" y="5563"/>
                  </a:lnTo>
                  <a:lnTo>
                    <a:pt x="104161" y="5931"/>
                  </a:lnTo>
                  <a:lnTo>
                    <a:pt x="103784" y="5931"/>
                  </a:lnTo>
                  <a:lnTo>
                    <a:pt x="376" y="5931"/>
                  </a:lnTo>
                  <a:lnTo>
                    <a:pt x="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477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2718498" y="4148492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762" y="1168"/>
                  </a:moveTo>
                  <a:lnTo>
                    <a:pt x="104470" y="1168"/>
                  </a:lnTo>
                  <a:lnTo>
                    <a:pt x="104470" y="0"/>
                  </a:lnTo>
                  <a:lnTo>
                    <a:pt x="0" y="0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4762" y="5854"/>
                  </a:lnTo>
                  <a:lnTo>
                    <a:pt x="104762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2718507" y="4148920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0" y="0"/>
                  </a:lnTo>
                  <a:lnTo>
                    <a:pt x="430" y="0"/>
                  </a:lnTo>
                  <a:lnTo>
                    <a:pt x="103784" y="0"/>
                  </a:lnTo>
                  <a:lnTo>
                    <a:pt x="104215" y="0"/>
                  </a:lnTo>
                  <a:lnTo>
                    <a:pt x="104753" y="321"/>
                  </a:lnTo>
                  <a:lnTo>
                    <a:pt x="104753" y="643"/>
                  </a:lnTo>
                  <a:lnTo>
                    <a:pt x="104753" y="5241"/>
                  </a:lnTo>
                  <a:lnTo>
                    <a:pt x="104753" y="5563"/>
                  </a:lnTo>
                  <a:lnTo>
                    <a:pt x="104215" y="5931"/>
                  </a:lnTo>
                  <a:lnTo>
                    <a:pt x="103784" y="5931"/>
                  </a:lnTo>
                  <a:lnTo>
                    <a:pt x="430" y="5931"/>
                  </a:lnTo>
                  <a:lnTo>
                    <a:pt x="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477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2847784" y="414849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16" y="1168"/>
                  </a:moveTo>
                  <a:lnTo>
                    <a:pt x="103187" y="1168"/>
                  </a:lnTo>
                  <a:lnTo>
                    <a:pt x="103187" y="0"/>
                  </a:lnTo>
                  <a:lnTo>
                    <a:pt x="228" y="0"/>
                  </a:lnTo>
                  <a:lnTo>
                    <a:pt x="228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3416" y="5854"/>
                  </a:lnTo>
                  <a:lnTo>
                    <a:pt x="103416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2847795" y="4148920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43"/>
                  </a:lnTo>
                  <a:lnTo>
                    <a:pt x="103408" y="5241"/>
                  </a:lnTo>
                  <a:lnTo>
                    <a:pt x="103408" y="5563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2978696" y="414849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103403" y="1168"/>
                  </a:moveTo>
                  <a:lnTo>
                    <a:pt x="103174" y="1168"/>
                  </a:lnTo>
                  <a:lnTo>
                    <a:pt x="103174" y="0"/>
                  </a:lnTo>
                  <a:lnTo>
                    <a:pt x="228" y="0"/>
                  </a:lnTo>
                  <a:lnTo>
                    <a:pt x="228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3403" y="5854"/>
                  </a:lnTo>
                  <a:lnTo>
                    <a:pt x="103403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2978696" y="4148920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5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21"/>
                  </a:lnTo>
                  <a:lnTo>
                    <a:pt x="103408" y="643"/>
                  </a:lnTo>
                  <a:lnTo>
                    <a:pt x="103408" y="5241"/>
                  </a:lnTo>
                  <a:lnTo>
                    <a:pt x="103408" y="5563"/>
                  </a:lnTo>
                  <a:lnTo>
                    <a:pt x="102977" y="5931"/>
                  </a:lnTo>
                  <a:lnTo>
                    <a:pt x="102601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5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3109430" y="4148492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5029" y="1168"/>
                  </a:moveTo>
                  <a:lnTo>
                    <a:pt x="104787" y="1168"/>
                  </a:lnTo>
                  <a:lnTo>
                    <a:pt x="104787" y="0"/>
                  </a:lnTo>
                  <a:lnTo>
                    <a:pt x="228" y="0"/>
                  </a:lnTo>
                  <a:lnTo>
                    <a:pt x="228" y="1168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5029" y="5854"/>
                  </a:lnTo>
                  <a:lnTo>
                    <a:pt x="105029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3109436" y="4148920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4215" y="0"/>
                  </a:lnTo>
                  <a:lnTo>
                    <a:pt x="104592" y="0"/>
                  </a:lnTo>
                  <a:lnTo>
                    <a:pt x="105022" y="321"/>
                  </a:lnTo>
                  <a:lnTo>
                    <a:pt x="105022" y="643"/>
                  </a:lnTo>
                  <a:lnTo>
                    <a:pt x="105022" y="5241"/>
                  </a:lnTo>
                  <a:lnTo>
                    <a:pt x="105022" y="5563"/>
                  </a:lnTo>
                  <a:lnTo>
                    <a:pt x="104592" y="5931"/>
                  </a:lnTo>
                  <a:lnTo>
                    <a:pt x="104215" y="5931"/>
                  </a:lnTo>
                  <a:lnTo>
                    <a:pt x="807" y="5931"/>
                  </a:lnTo>
                  <a:lnTo>
                    <a:pt x="43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5410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3239147" y="4148492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4" h="6350">
                  <a:moveTo>
                    <a:pt x="102984" y="1168"/>
                  </a:moveTo>
                  <a:lnTo>
                    <a:pt x="102755" y="1168"/>
                  </a:lnTo>
                  <a:lnTo>
                    <a:pt x="102755" y="0"/>
                  </a:lnTo>
                  <a:lnTo>
                    <a:pt x="0" y="0"/>
                  </a:lnTo>
                  <a:lnTo>
                    <a:pt x="0" y="1168"/>
                  </a:lnTo>
                  <a:lnTo>
                    <a:pt x="0" y="5854"/>
                  </a:lnTo>
                  <a:lnTo>
                    <a:pt x="102984" y="5854"/>
                  </a:lnTo>
                  <a:lnTo>
                    <a:pt x="102984" y="1168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3239154" y="4148920"/>
              <a:ext cx="103505" cy="6350"/>
            </a:xfrm>
            <a:custGeom>
              <a:avLst/>
              <a:gdLst/>
              <a:ahLst/>
              <a:cxnLst/>
              <a:rect l="l" t="t" r="r" b="b"/>
              <a:pathLst>
                <a:path w="103504" h="6350">
                  <a:moveTo>
                    <a:pt x="0" y="5241"/>
                  </a:moveTo>
                  <a:lnTo>
                    <a:pt x="0" y="643"/>
                  </a:lnTo>
                  <a:lnTo>
                    <a:pt x="0" y="321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102547" y="0"/>
                  </a:lnTo>
                  <a:lnTo>
                    <a:pt x="102977" y="321"/>
                  </a:lnTo>
                  <a:lnTo>
                    <a:pt x="102977" y="643"/>
                  </a:lnTo>
                  <a:lnTo>
                    <a:pt x="102977" y="5241"/>
                  </a:lnTo>
                  <a:lnTo>
                    <a:pt x="102977" y="5563"/>
                  </a:lnTo>
                  <a:lnTo>
                    <a:pt x="102547" y="5931"/>
                  </a:lnTo>
                  <a:lnTo>
                    <a:pt x="376" y="5931"/>
                  </a:lnTo>
                  <a:lnTo>
                    <a:pt x="0" y="5931"/>
                  </a:lnTo>
                  <a:lnTo>
                    <a:pt x="0" y="5563"/>
                  </a:lnTo>
                  <a:lnTo>
                    <a:pt x="0" y="5241"/>
                  </a:lnTo>
                  <a:close/>
                </a:path>
                <a:path w="103504" h="63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2054746" y="4228006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1302719" y="0"/>
                  </a:moveTo>
                  <a:lnTo>
                    <a:pt x="376" y="0"/>
                  </a:lnTo>
                  <a:lnTo>
                    <a:pt x="0" y="321"/>
                  </a:lnTo>
                  <a:lnTo>
                    <a:pt x="0" y="5471"/>
                  </a:lnTo>
                  <a:lnTo>
                    <a:pt x="376" y="5793"/>
                  </a:lnTo>
                  <a:lnTo>
                    <a:pt x="1302719" y="5793"/>
                  </a:lnTo>
                  <a:lnTo>
                    <a:pt x="1302719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2054746" y="4228006"/>
              <a:ext cx="1303020" cy="6350"/>
            </a:xfrm>
            <a:custGeom>
              <a:avLst/>
              <a:gdLst/>
              <a:ahLst/>
              <a:cxnLst/>
              <a:rect l="l" t="t" r="r" b="b"/>
              <a:pathLst>
                <a:path w="1303020" h="6350">
                  <a:moveTo>
                    <a:pt x="0" y="5149"/>
                  </a:moveTo>
                  <a:lnTo>
                    <a:pt x="0" y="321"/>
                  </a:lnTo>
                  <a:lnTo>
                    <a:pt x="376" y="0"/>
                  </a:lnTo>
                  <a:lnTo>
                    <a:pt x="753" y="0"/>
                  </a:lnTo>
                  <a:lnTo>
                    <a:pt x="1302342" y="0"/>
                  </a:lnTo>
                  <a:lnTo>
                    <a:pt x="1302719" y="0"/>
                  </a:lnTo>
                  <a:lnTo>
                    <a:pt x="1302719" y="321"/>
                  </a:lnTo>
                  <a:lnTo>
                    <a:pt x="1302719" y="5149"/>
                  </a:lnTo>
                  <a:lnTo>
                    <a:pt x="1302719" y="5471"/>
                  </a:lnTo>
                  <a:lnTo>
                    <a:pt x="1302719" y="5793"/>
                  </a:lnTo>
                  <a:lnTo>
                    <a:pt x="1302342" y="5793"/>
                  </a:lnTo>
                  <a:lnTo>
                    <a:pt x="753" y="5793"/>
                  </a:lnTo>
                  <a:lnTo>
                    <a:pt x="376" y="5793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303020" h="63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2067121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601" y="0"/>
                  </a:moveTo>
                  <a:lnTo>
                    <a:pt x="538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538" y="7310"/>
                  </a:lnTo>
                  <a:lnTo>
                    <a:pt x="102601" y="7310"/>
                  </a:lnTo>
                  <a:lnTo>
                    <a:pt x="102977" y="6988"/>
                  </a:lnTo>
                  <a:lnTo>
                    <a:pt x="102977" y="367"/>
                  </a:lnTo>
                  <a:lnTo>
                    <a:pt x="10260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2067121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538" y="0"/>
                  </a:lnTo>
                  <a:lnTo>
                    <a:pt x="968" y="0"/>
                  </a:lnTo>
                  <a:lnTo>
                    <a:pt x="102170" y="0"/>
                  </a:lnTo>
                  <a:lnTo>
                    <a:pt x="102601" y="0"/>
                  </a:lnTo>
                  <a:lnTo>
                    <a:pt x="102977" y="367"/>
                  </a:lnTo>
                  <a:lnTo>
                    <a:pt x="102977" y="689"/>
                  </a:lnTo>
                  <a:lnTo>
                    <a:pt x="102977" y="6621"/>
                  </a:lnTo>
                  <a:lnTo>
                    <a:pt x="102977" y="6988"/>
                  </a:lnTo>
                  <a:lnTo>
                    <a:pt x="102601" y="7310"/>
                  </a:lnTo>
                  <a:lnTo>
                    <a:pt x="102170" y="7310"/>
                  </a:lnTo>
                  <a:lnTo>
                    <a:pt x="968" y="7310"/>
                  </a:lnTo>
                  <a:lnTo>
                    <a:pt x="538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2196408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430" y="7310"/>
                  </a:lnTo>
                  <a:lnTo>
                    <a:pt x="102977" y="7310"/>
                  </a:lnTo>
                  <a:lnTo>
                    <a:pt x="103408" y="6988"/>
                  </a:lnTo>
                  <a:lnTo>
                    <a:pt x="103408" y="367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2196408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67"/>
                  </a:lnTo>
                  <a:lnTo>
                    <a:pt x="103408" y="689"/>
                  </a:lnTo>
                  <a:lnTo>
                    <a:pt x="103408" y="6621"/>
                  </a:lnTo>
                  <a:lnTo>
                    <a:pt x="103408" y="6988"/>
                  </a:lnTo>
                  <a:lnTo>
                    <a:pt x="102977" y="7310"/>
                  </a:lnTo>
                  <a:lnTo>
                    <a:pt x="102601" y="7310"/>
                  </a:lnTo>
                  <a:lnTo>
                    <a:pt x="807" y="7310"/>
                  </a:lnTo>
                  <a:lnTo>
                    <a:pt x="430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2327310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430" y="7310"/>
                  </a:lnTo>
                  <a:lnTo>
                    <a:pt x="102977" y="7310"/>
                  </a:lnTo>
                  <a:lnTo>
                    <a:pt x="103408" y="6988"/>
                  </a:lnTo>
                  <a:lnTo>
                    <a:pt x="103408" y="367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2327310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67"/>
                  </a:lnTo>
                  <a:lnTo>
                    <a:pt x="103408" y="689"/>
                  </a:lnTo>
                  <a:lnTo>
                    <a:pt x="103408" y="6621"/>
                  </a:lnTo>
                  <a:lnTo>
                    <a:pt x="103408" y="6988"/>
                  </a:lnTo>
                  <a:lnTo>
                    <a:pt x="102977" y="7310"/>
                  </a:lnTo>
                  <a:lnTo>
                    <a:pt x="102601" y="7310"/>
                  </a:lnTo>
                  <a:lnTo>
                    <a:pt x="807" y="7310"/>
                  </a:lnTo>
                  <a:lnTo>
                    <a:pt x="430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2456489" y="4233800"/>
              <a:ext cx="105410" cy="7620"/>
            </a:xfrm>
            <a:custGeom>
              <a:avLst/>
              <a:gdLst/>
              <a:ahLst/>
              <a:cxnLst/>
              <a:rect l="l" t="t" r="r" b="b"/>
              <a:pathLst>
                <a:path w="105410" h="7620">
                  <a:moveTo>
                    <a:pt x="104538" y="0"/>
                  </a:moveTo>
                  <a:lnTo>
                    <a:pt x="376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104538" y="7310"/>
                  </a:lnTo>
                  <a:lnTo>
                    <a:pt x="104968" y="6988"/>
                  </a:lnTo>
                  <a:lnTo>
                    <a:pt x="104968" y="367"/>
                  </a:lnTo>
                  <a:lnTo>
                    <a:pt x="10453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2456490" y="4233800"/>
              <a:ext cx="105410" cy="7620"/>
            </a:xfrm>
            <a:custGeom>
              <a:avLst/>
              <a:gdLst/>
              <a:ahLst/>
              <a:cxnLst/>
              <a:rect l="l" t="t" r="r" b="b"/>
              <a:pathLst>
                <a:path w="105410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376" y="0"/>
                  </a:lnTo>
                  <a:lnTo>
                    <a:pt x="1183" y="0"/>
                  </a:lnTo>
                  <a:lnTo>
                    <a:pt x="104161" y="0"/>
                  </a:lnTo>
                  <a:lnTo>
                    <a:pt x="104538" y="0"/>
                  </a:lnTo>
                  <a:lnTo>
                    <a:pt x="104968" y="367"/>
                  </a:lnTo>
                  <a:lnTo>
                    <a:pt x="104968" y="689"/>
                  </a:lnTo>
                  <a:lnTo>
                    <a:pt x="104968" y="6621"/>
                  </a:lnTo>
                  <a:lnTo>
                    <a:pt x="104968" y="6988"/>
                  </a:lnTo>
                  <a:lnTo>
                    <a:pt x="104538" y="7310"/>
                  </a:lnTo>
                  <a:lnTo>
                    <a:pt x="104161" y="7310"/>
                  </a:lnTo>
                  <a:lnTo>
                    <a:pt x="1183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5410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2587767" y="4233800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376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104161" y="7310"/>
                  </a:lnTo>
                  <a:lnTo>
                    <a:pt x="104591" y="6988"/>
                  </a:lnTo>
                  <a:lnTo>
                    <a:pt x="104591" y="367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2587768" y="4233800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67"/>
                  </a:lnTo>
                  <a:lnTo>
                    <a:pt x="104592" y="689"/>
                  </a:lnTo>
                  <a:lnTo>
                    <a:pt x="104592" y="6621"/>
                  </a:lnTo>
                  <a:lnTo>
                    <a:pt x="104592" y="6988"/>
                  </a:lnTo>
                  <a:lnTo>
                    <a:pt x="104161" y="7310"/>
                  </a:lnTo>
                  <a:lnTo>
                    <a:pt x="103784" y="7310"/>
                  </a:lnTo>
                  <a:lnTo>
                    <a:pt x="807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477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2716947" y="4233800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376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104161" y="7310"/>
                  </a:lnTo>
                  <a:lnTo>
                    <a:pt x="104538" y="6988"/>
                  </a:lnTo>
                  <a:lnTo>
                    <a:pt x="104538" y="367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2716947" y="4233800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376" y="0"/>
                  </a:lnTo>
                  <a:lnTo>
                    <a:pt x="753" y="0"/>
                  </a:lnTo>
                  <a:lnTo>
                    <a:pt x="103731" y="0"/>
                  </a:lnTo>
                  <a:lnTo>
                    <a:pt x="104161" y="0"/>
                  </a:lnTo>
                  <a:lnTo>
                    <a:pt x="104538" y="367"/>
                  </a:lnTo>
                  <a:lnTo>
                    <a:pt x="104538" y="689"/>
                  </a:lnTo>
                  <a:lnTo>
                    <a:pt x="104538" y="6621"/>
                  </a:lnTo>
                  <a:lnTo>
                    <a:pt x="104538" y="6988"/>
                  </a:lnTo>
                  <a:lnTo>
                    <a:pt x="104161" y="7310"/>
                  </a:lnTo>
                  <a:lnTo>
                    <a:pt x="103731" y="7310"/>
                  </a:lnTo>
                  <a:lnTo>
                    <a:pt x="753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477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2847795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430" y="7310"/>
                  </a:lnTo>
                  <a:lnTo>
                    <a:pt x="102977" y="7310"/>
                  </a:lnTo>
                  <a:lnTo>
                    <a:pt x="103408" y="6988"/>
                  </a:lnTo>
                  <a:lnTo>
                    <a:pt x="103408" y="367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2847795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67"/>
                  </a:lnTo>
                  <a:lnTo>
                    <a:pt x="103408" y="689"/>
                  </a:lnTo>
                  <a:lnTo>
                    <a:pt x="103408" y="6621"/>
                  </a:lnTo>
                  <a:lnTo>
                    <a:pt x="103408" y="6988"/>
                  </a:lnTo>
                  <a:lnTo>
                    <a:pt x="102977" y="7310"/>
                  </a:lnTo>
                  <a:lnTo>
                    <a:pt x="102601" y="7310"/>
                  </a:lnTo>
                  <a:lnTo>
                    <a:pt x="807" y="7310"/>
                  </a:lnTo>
                  <a:lnTo>
                    <a:pt x="430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2978696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102977" y="0"/>
                  </a:moveTo>
                  <a:lnTo>
                    <a:pt x="430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430" y="7310"/>
                  </a:lnTo>
                  <a:lnTo>
                    <a:pt x="102977" y="7310"/>
                  </a:lnTo>
                  <a:lnTo>
                    <a:pt x="103408" y="6988"/>
                  </a:lnTo>
                  <a:lnTo>
                    <a:pt x="103408" y="367"/>
                  </a:lnTo>
                  <a:lnTo>
                    <a:pt x="10297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2978696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2601" y="0"/>
                  </a:lnTo>
                  <a:lnTo>
                    <a:pt x="102977" y="0"/>
                  </a:lnTo>
                  <a:lnTo>
                    <a:pt x="103408" y="367"/>
                  </a:lnTo>
                  <a:lnTo>
                    <a:pt x="103408" y="689"/>
                  </a:lnTo>
                  <a:lnTo>
                    <a:pt x="103408" y="6621"/>
                  </a:lnTo>
                  <a:lnTo>
                    <a:pt x="103408" y="6988"/>
                  </a:lnTo>
                  <a:lnTo>
                    <a:pt x="102977" y="7310"/>
                  </a:lnTo>
                  <a:lnTo>
                    <a:pt x="102601" y="7310"/>
                  </a:lnTo>
                  <a:lnTo>
                    <a:pt x="807" y="7310"/>
                  </a:lnTo>
                  <a:lnTo>
                    <a:pt x="430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3108253" y="4233800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104161" y="0"/>
                  </a:moveTo>
                  <a:lnTo>
                    <a:pt x="0" y="0"/>
                  </a:lnTo>
                  <a:lnTo>
                    <a:pt x="0" y="7310"/>
                  </a:lnTo>
                  <a:lnTo>
                    <a:pt x="104161" y="7310"/>
                  </a:lnTo>
                  <a:lnTo>
                    <a:pt x="104591" y="6988"/>
                  </a:lnTo>
                  <a:lnTo>
                    <a:pt x="104591" y="367"/>
                  </a:lnTo>
                  <a:lnTo>
                    <a:pt x="10416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3108253" y="4233800"/>
              <a:ext cx="104775" cy="7620"/>
            </a:xfrm>
            <a:custGeom>
              <a:avLst/>
              <a:gdLst/>
              <a:ahLst/>
              <a:cxnLst/>
              <a:rect l="l" t="t" r="r" b="b"/>
              <a:pathLst>
                <a:path w="104775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0" y="0"/>
                  </a:lnTo>
                  <a:lnTo>
                    <a:pt x="807" y="0"/>
                  </a:lnTo>
                  <a:lnTo>
                    <a:pt x="103784" y="0"/>
                  </a:lnTo>
                  <a:lnTo>
                    <a:pt x="104161" y="0"/>
                  </a:lnTo>
                  <a:lnTo>
                    <a:pt x="104592" y="367"/>
                  </a:lnTo>
                  <a:lnTo>
                    <a:pt x="104592" y="689"/>
                  </a:lnTo>
                  <a:lnTo>
                    <a:pt x="104592" y="6621"/>
                  </a:lnTo>
                  <a:lnTo>
                    <a:pt x="104592" y="6988"/>
                  </a:lnTo>
                  <a:lnTo>
                    <a:pt x="104161" y="7310"/>
                  </a:lnTo>
                  <a:lnTo>
                    <a:pt x="103784" y="7310"/>
                  </a:lnTo>
                  <a:lnTo>
                    <a:pt x="807" y="7310"/>
                  </a:lnTo>
                  <a:lnTo>
                    <a:pt x="0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4775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3239154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4" h="7620">
                  <a:moveTo>
                    <a:pt x="102547" y="0"/>
                  </a:moveTo>
                  <a:lnTo>
                    <a:pt x="376" y="0"/>
                  </a:lnTo>
                  <a:lnTo>
                    <a:pt x="0" y="367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102547" y="7310"/>
                  </a:lnTo>
                  <a:lnTo>
                    <a:pt x="102977" y="6988"/>
                  </a:lnTo>
                  <a:lnTo>
                    <a:pt x="102977" y="367"/>
                  </a:lnTo>
                  <a:lnTo>
                    <a:pt x="10254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3239154" y="4233800"/>
              <a:ext cx="103505" cy="7620"/>
            </a:xfrm>
            <a:custGeom>
              <a:avLst/>
              <a:gdLst/>
              <a:ahLst/>
              <a:cxnLst/>
              <a:rect l="l" t="t" r="r" b="b"/>
              <a:pathLst>
                <a:path w="103504" h="7620">
                  <a:moveTo>
                    <a:pt x="0" y="6621"/>
                  </a:moveTo>
                  <a:lnTo>
                    <a:pt x="0" y="689"/>
                  </a:lnTo>
                  <a:lnTo>
                    <a:pt x="0" y="367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02170" y="0"/>
                  </a:lnTo>
                  <a:lnTo>
                    <a:pt x="102547" y="0"/>
                  </a:lnTo>
                  <a:lnTo>
                    <a:pt x="102977" y="367"/>
                  </a:lnTo>
                  <a:lnTo>
                    <a:pt x="102977" y="689"/>
                  </a:lnTo>
                  <a:lnTo>
                    <a:pt x="102977" y="6621"/>
                  </a:lnTo>
                  <a:lnTo>
                    <a:pt x="102977" y="6988"/>
                  </a:lnTo>
                  <a:lnTo>
                    <a:pt x="102547" y="7310"/>
                  </a:lnTo>
                  <a:lnTo>
                    <a:pt x="102170" y="7310"/>
                  </a:lnTo>
                  <a:lnTo>
                    <a:pt x="807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3504" h="76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2067188" y="4160680"/>
              <a:ext cx="66675" cy="62865"/>
            </a:xfrm>
            <a:custGeom>
              <a:avLst/>
              <a:gdLst/>
              <a:ahLst/>
              <a:cxnLst/>
              <a:rect l="l" t="t" r="r" b="b"/>
              <a:pathLst>
                <a:path w="66675" h="62864">
                  <a:moveTo>
                    <a:pt x="33135" y="0"/>
                  </a:moveTo>
                  <a:lnTo>
                    <a:pt x="20671" y="2336"/>
                  </a:lnTo>
                  <a:lnTo>
                    <a:pt x="9724" y="9345"/>
                  </a:lnTo>
                  <a:lnTo>
                    <a:pt x="2431" y="19643"/>
                  </a:lnTo>
                  <a:lnTo>
                    <a:pt x="0" y="31415"/>
                  </a:lnTo>
                  <a:lnTo>
                    <a:pt x="2431" y="43188"/>
                  </a:lnTo>
                  <a:lnTo>
                    <a:pt x="9724" y="53486"/>
                  </a:lnTo>
                  <a:lnTo>
                    <a:pt x="20671" y="60495"/>
                  </a:lnTo>
                  <a:lnTo>
                    <a:pt x="33135" y="62831"/>
                  </a:lnTo>
                  <a:lnTo>
                    <a:pt x="45610" y="60495"/>
                  </a:lnTo>
                  <a:lnTo>
                    <a:pt x="56586" y="53486"/>
                  </a:lnTo>
                  <a:lnTo>
                    <a:pt x="63880" y="43188"/>
                  </a:lnTo>
                  <a:lnTo>
                    <a:pt x="66311" y="31415"/>
                  </a:lnTo>
                  <a:lnTo>
                    <a:pt x="63880" y="19643"/>
                  </a:lnTo>
                  <a:lnTo>
                    <a:pt x="56586" y="9345"/>
                  </a:lnTo>
                  <a:lnTo>
                    <a:pt x="45610" y="2336"/>
                  </a:lnTo>
                  <a:lnTo>
                    <a:pt x="3313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2067188" y="4160680"/>
              <a:ext cx="66675" cy="62865"/>
            </a:xfrm>
            <a:custGeom>
              <a:avLst/>
              <a:gdLst/>
              <a:ahLst/>
              <a:cxnLst/>
              <a:rect l="l" t="t" r="r" b="b"/>
              <a:pathLst>
                <a:path w="66675" h="62864">
                  <a:moveTo>
                    <a:pt x="56586" y="9345"/>
                  </a:moveTo>
                  <a:lnTo>
                    <a:pt x="63880" y="19643"/>
                  </a:lnTo>
                  <a:lnTo>
                    <a:pt x="66311" y="31415"/>
                  </a:lnTo>
                  <a:lnTo>
                    <a:pt x="63880" y="43188"/>
                  </a:lnTo>
                  <a:lnTo>
                    <a:pt x="56586" y="53486"/>
                  </a:lnTo>
                  <a:lnTo>
                    <a:pt x="45610" y="60495"/>
                  </a:lnTo>
                  <a:lnTo>
                    <a:pt x="33135" y="62831"/>
                  </a:lnTo>
                  <a:lnTo>
                    <a:pt x="20671" y="60495"/>
                  </a:lnTo>
                  <a:lnTo>
                    <a:pt x="9724" y="53486"/>
                  </a:lnTo>
                  <a:lnTo>
                    <a:pt x="2431" y="43188"/>
                  </a:lnTo>
                  <a:lnTo>
                    <a:pt x="0" y="31415"/>
                  </a:lnTo>
                  <a:lnTo>
                    <a:pt x="2431" y="19643"/>
                  </a:lnTo>
                  <a:lnTo>
                    <a:pt x="9724" y="9345"/>
                  </a:lnTo>
                  <a:lnTo>
                    <a:pt x="20671" y="2336"/>
                  </a:lnTo>
                  <a:lnTo>
                    <a:pt x="33135" y="0"/>
                  </a:lnTo>
                  <a:lnTo>
                    <a:pt x="45610" y="2336"/>
                  </a:lnTo>
                  <a:lnTo>
                    <a:pt x="56586" y="9345"/>
                  </a:lnTo>
                  <a:close/>
                </a:path>
              </a:pathLst>
            </a:custGeom>
            <a:ln w="3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2" name="object 342"/>
            <p:cNvSpPr/>
            <p:nvPr/>
          </p:nvSpPr>
          <p:spPr>
            <a:xfrm>
              <a:off x="3277421" y="4160680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70" h="62864">
                  <a:moveTo>
                    <a:pt x="32315" y="0"/>
                  </a:moveTo>
                  <a:lnTo>
                    <a:pt x="20159" y="2336"/>
                  </a:lnTo>
                  <a:lnTo>
                    <a:pt x="9401" y="9345"/>
                  </a:lnTo>
                  <a:lnTo>
                    <a:pt x="2350" y="19643"/>
                  </a:lnTo>
                  <a:lnTo>
                    <a:pt x="0" y="31415"/>
                  </a:lnTo>
                  <a:lnTo>
                    <a:pt x="2350" y="43188"/>
                  </a:lnTo>
                  <a:lnTo>
                    <a:pt x="9401" y="53486"/>
                  </a:lnTo>
                  <a:lnTo>
                    <a:pt x="20159" y="60495"/>
                  </a:lnTo>
                  <a:lnTo>
                    <a:pt x="32315" y="62831"/>
                  </a:lnTo>
                  <a:lnTo>
                    <a:pt x="44500" y="60495"/>
                  </a:lnTo>
                  <a:lnTo>
                    <a:pt x="55349" y="53486"/>
                  </a:lnTo>
                  <a:lnTo>
                    <a:pt x="62400" y="43188"/>
                  </a:lnTo>
                  <a:lnTo>
                    <a:pt x="64751" y="31415"/>
                  </a:lnTo>
                  <a:lnTo>
                    <a:pt x="62400" y="19643"/>
                  </a:lnTo>
                  <a:lnTo>
                    <a:pt x="55349" y="9345"/>
                  </a:lnTo>
                  <a:lnTo>
                    <a:pt x="44500" y="2336"/>
                  </a:lnTo>
                  <a:lnTo>
                    <a:pt x="3231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3" name="object 343"/>
            <p:cNvSpPr/>
            <p:nvPr/>
          </p:nvSpPr>
          <p:spPr>
            <a:xfrm>
              <a:off x="3277421" y="4160680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70" h="62864">
                  <a:moveTo>
                    <a:pt x="55349" y="9345"/>
                  </a:moveTo>
                  <a:lnTo>
                    <a:pt x="62400" y="19643"/>
                  </a:lnTo>
                  <a:lnTo>
                    <a:pt x="64751" y="31415"/>
                  </a:lnTo>
                  <a:lnTo>
                    <a:pt x="62400" y="43188"/>
                  </a:lnTo>
                  <a:lnTo>
                    <a:pt x="55349" y="53486"/>
                  </a:lnTo>
                  <a:lnTo>
                    <a:pt x="44500" y="60495"/>
                  </a:lnTo>
                  <a:lnTo>
                    <a:pt x="32315" y="62831"/>
                  </a:lnTo>
                  <a:lnTo>
                    <a:pt x="20159" y="60495"/>
                  </a:lnTo>
                  <a:lnTo>
                    <a:pt x="9401" y="53486"/>
                  </a:lnTo>
                  <a:lnTo>
                    <a:pt x="2350" y="43188"/>
                  </a:lnTo>
                  <a:lnTo>
                    <a:pt x="0" y="31415"/>
                  </a:lnTo>
                  <a:lnTo>
                    <a:pt x="2350" y="19643"/>
                  </a:lnTo>
                  <a:lnTo>
                    <a:pt x="9401" y="9345"/>
                  </a:lnTo>
                  <a:lnTo>
                    <a:pt x="20159" y="2336"/>
                  </a:lnTo>
                  <a:lnTo>
                    <a:pt x="32315" y="0"/>
                  </a:lnTo>
                  <a:lnTo>
                    <a:pt x="44500" y="2336"/>
                  </a:lnTo>
                  <a:lnTo>
                    <a:pt x="55349" y="9345"/>
                  </a:lnTo>
                  <a:close/>
                </a:path>
              </a:pathLst>
            </a:custGeom>
            <a:ln w="3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3302049" y="4075030"/>
              <a:ext cx="1292860" cy="165735"/>
            </a:xfrm>
            <a:custGeom>
              <a:avLst/>
              <a:gdLst/>
              <a:ahLst/>
              <a:cxnLst/>
              <a:rect l="l" t="t" r="r" b="b"/>
              <a:pathLst>
                <a:path w="1292860" h="165735">
                  <a:moveTo>
                    <a:pt x="1183" y="0"/>
                  </a:moveTo>
                  <a:lnTo>
                    <a:pt x="430" y="0"/>
                  </a:lnTo>
                  <a:lnTo>
                    <a:pt x="430" y="367"/>
                  </a:lnTo>
                  <a:lnTo>
                    <a:pt x="0" y="5287"/>
                  </a:lnTo>
                  <a:lnTo>
                    <a:pt x="0" y="5931"/>
                  </a:lnTo>
                  <a:lnTo>
                    <a:pt x="430" y="5931"/>
                  </a:lnTo>
                  <a:lnTo>
                    <a:pt x="1290721" y="165390"/>
                  </a:lnTo>
                  <a:lnTo>
                    <a:pt x="1291528" y="165390"/>
                  </a:lnTo>
                  <a:lnTo>
                    <a:pt x="1291528" y="165068"/>
                  </a:lnTo>
                  <a:lnTo>
                    <a:pt x="1292335" y="160148"/>
                  </a:lnTo>
                  <a:lnTo>
                    <a:pt x="1292335" y="159826"/>
                  </a:lnTo>
                  <a:lnTo>
                    <a:pt x="1291958" y="159459"/>
                  </a:lnTo>
                  <a:lnTo>
                    <a:pt x="1291528" y="159459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3302049" y="4075030"/>
              <a:ext cx="1292860" cy="165735"/>
            </a:xfrm>
            <a:custGeom>
              <a:avLst/>
              <a:gdLst/>
              <a:ahLst/>
              <a:cxnLst/>
              <a:rect l="l" t="t" r="r" b="b"/>
              <a:pathLst>
                <a:path w="1292860" h="165735">
                  <a:moveTo>
                    <a:pt x="0" y="5287"/>
                  </a:moveTo>
                  <a:lnTo>
                    <a:pt x="430" y="367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291528" y="159459"/>
                  </a:lnTo>
                  <a:lnTo>
                    <a:pt x="1291958" y="159459"/>
                  </a:lnTo>
                  <a:lnTo>
                    <a:pt x="1292335" y="159826"/>
                  </a:lnTo>
                  <a:lnTo>
                    <a:pt x="1292335" y="160148"/>
                  </a:lnTo>
                  <a:lnTo>
                    <a:pt x="1291528" y="165068"/>
                  </a:lnTo>
                  <a:lnTo>
                    <a:pt x="1291528" y="165390"/>
                  </a:lnTo>
                  <a:lnTo>
                    <a:pt x="1291151" y="165390"/>
                  </a:lnTo>
                  <a:lnTo>
                    <a:pt x="1290721" y="165390"/>
                  </a:lnTo>
                  <a:lnTo>
                    <a:pt x="430" y="5931"/>
                  </a:lnTo>
                  <a:lnTo>
                    <a:pt x="0" y="5931"/>
                  </a:lnTo>
                  <a:lnTo>
                    <a:pt x="0" y="5609"/>
                  </a:lnTo>
                  <a:lnTo>
                    <a:pt x="0" y="5287"/>
                  </a:lnTo>
                  <a:close/>
                </a:path>
                <a:path w="1292860" h="165735">
                  <a:moveTo>
                    <a:pt x="0" y="5287"/>
                  </a:moveTo>
                  <a:lnTo>
                    <a:pt x="0" y="528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3316199" y="4072317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807" y="0"/>
                  </a:moveTo>
                  <a:lnTo>
                    <a:pt x="430" y="0"/>
                  </a:lnTo>
                  <a:lnTo>
                    <a:pt x="430" y="321"/>
                  </a:lnTo>
                  <a:lnTo>
                    <a:pt x="0" y="4092"/>
                  </a:lnTo>
                  <a:lnTo>
                    <a:pt x="0" y="4460"/>
                  </a:lnTo>
                  <a:lnTo>
                    <a:pt x="430" y="4460"/>
                  </a:lnTo>
                  <a:lnTo>
                    <a:pt x="103408" y="17242"/>
                  </a:lnTo>
                  <a:lnTo>
                    <a:pt x="103784" y="16874"/>
                  </a:lnTo>
                  <a:lnTo>
                    <a:pt x="104215" y="13472"/>
                  </a:lnTo>
                  <a:lnTo>
                    <a:pt x="104215" y="12782"/>
                  </a:lnTo>
                  <a:lnTo>
                    <a:pt x="103784" y="1278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3316199" y="4072317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0" y="4092"/>
                  </a:moveTo>
                  <a:lnTo>
                    <a:pt x="430" y="321"/>
                  </a:lnTo>
                  <a:lnTo>
                    <a:pt x="430" y="0"/>
                  </a:lnTo>
                  <a:lnTo>
                    <a:pt x="807" y="0"/>
                  </a:lnTo>
                  <a:lnTo>
                    <a:pt x="103784" y="12782"/>
                  </a:lnTo>
                  <a:lnTo>
                    <a:pt x="104215" y="12782"/>
                  </a:lnTo>
                  <a:lnTo>
                    <a:pt x="104215" y="13104"/>
                  </a:lnTo>
                  <a:lnTo>
                    <a:pt x="104215" y="13472"/>
                  </a:lnTo>
                  <a:lnTo>
                    <a:pt x="103784" y="16874"/>
                  </a:lnTo>
                  <a:lnTo>
                    <a:pt x="103408" y="17242"/>
                  </a:lnTo>
                  <a:lnTo>
                    <a:pt x="430" y="4460"/>
                  </a:lnTo>
                  <a:lnTo>
                    <a:pt x="0" y="4460"/>
                  </a:lnTo>
                  <a:lnTo>
                    <a:pt x="0" y="4092"/>
                  </a:lnTo>
                  <a:close/>
                </a:path>
                <a:path w="104775" h="17779">
                  <a:moveTo>
                    <a:pt x="0" y="4092"/>
                  </a:moveTo>
                  <a:lnTo>
                    <a:pt x="0" y="4092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3443872" y="408716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237" y="0"/>
                  </a:moveTo>
                  <a:lnTo>
                    <a:pt x="807" y="0"/>
                  </a:lnTo>
                  <a:lnTo>
                    <a:pt x="430" y="321"/>
                  </a:lnTo>
                  <a:lnTo>
                    <a:pt x="0" y="5103"/>
                  </a:lnTo>
                  <a:lnTo>
                    <a:pt x="0" y="5471"/>
                  </a:lnTo>
                  <a:lnTo>
                    <a:pt x="430" y="5793"/>
                  </a:lnTo>
                  <a:lnTo>
                    <a:pt x="807" y="5793"/>
                  </a:lnTo>
                  <a:lnTo>
                    <a:pt x="101794" y="18254"/>
                  </a:lnTo>
                  <a:lnTo>
                    <a:pt x="102601" y="18254"/>
                  </a:lnTo>
                  <a:lnTo>
                    <a:pt x="102601" y="17886"/>
                  </a:lnTo>
                  <a:lnTo>
                    <a:pt x="102977" y="13104"/>
                  </a:lnTo>
                  <a:lnTo>
                    <a:pt x="102977" y="12414"/>
                  </a:lnTo>
                  <a:lnTo>
                    <a:pt x="102601" y="12414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3443873" y="408716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03"/>
                  </a:moveTo>
                  <a:lnTo>
                    <a:pt x="430" y="321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02601" y="12414"/>
                  </a:lnTo>
                  <a:lnTo>
                    <a:pt x="102977" y="12414"/>
                  </a:lnTo>
                  <a:lnTo>
                    <a:pt x="102977" y="12782"/>
                  </a:lnTo>
                  <a:lnTo>
                    <a:pt x="102977" y="13104"/>
                  </a:lnTo>
                  <a:lnTo>
                    <a:pt x="102601" y="17886"/>
                  </a:lnTo>
                  <a:lnTo>
                    <a:pt x="102601" y="18254"/>
                  </a:lnTo>
                  <a:lnTo>
                    <a:pt x="102224" y="18254"/>
                  </a:lnTo>
                  <a:lnTo>
                    <a:pt x="101794" y="18254"/>
                  </a:lnTo>
                  <a:lnTo>
                    <a:pt x="807" y="5793"/>
                  </a:lnTo>
                  <a:lnTo>
                    <a:pt x="430" y="5793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03504" h="18414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3574666" y="410165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321"/>
                  </a:lnTo>
                  <a:lnTo>
                    <a:pt x="0" y="5103"/>
                  </a:lnTo>
                  <a:lnTo>
                    <a:pt x="0" y="5471"/>
                  </a:lnTo>
                  <a:lnTo>
                    <a:pt x="376" y="5793"/>
                  </a:lnTo>
                  <a:lnTo>
                    <a:pt x="807" y="5793"/>
                  </a:lnTo>
                  <a:lnTo>
                    <a:pt x="103354" y="18575"/>
                  </a:lnTo>
                  <a:lnTo>
                    <a:pt x="103784" y="18575"/>
                  </a:lnTo>
                  <a:lnTo>
                    <a:pt x="104161" y="18254"/>
                  </a:lnTo>
                  <a:lnTo>
                    <a:pt x="104161" y="17932"/>
                  </a:lnTo>
                  <a:lnTo>
                    <a:pt x="104591" y="13472"/>
                  </a:lnTo>
                  <a:lnTo>
                    <a:pt x="104591" y="13104"/>
                  </a:lnTo>
                  <a:lnTo>
                    <a:pt x="104161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1" name="object 351"/>
            <p:cNvSpPr/>
            <p:nvPr/>
          </p:nvSpPr>
          <p:spPr>
            <a:xfrm>
              <a:off x="3574666" y="410165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103"/>
                  </a:moveTo>
                  <a:lnTo>
                    <a:pt x="807" y="321"/>
                  </a:lnTo>
                  <a:lnTo>
                    <a:pt x="1183" y="0"/>
                  </a:lnTo>
                  <a:lnTo>
                    <a:pt x="104161" y="12782"/>
                  </a:lnTo>
                  <a:lnTo>
                    <a:pt x="104592" y="13104"/>
                  </a:lnTo>
                  <a:lnTo>
                    <a:pt x="104592" y="13472"/>
                  </a:lnTo>
                  <a:lnTo>
                    <a:pt x="104161" y="17932"/>
                  </a:lnTo>
                  <a:lnTo>
                    <a:pt x="104161" y="18254"/>
                  </a:lnTo>
                  <a:lnTo>
                    <a:pt x="103784" y="18575"/>
                  </a:lnTo>
                  <a:lnTo>
                    <a:pt x="103354" y="18575"/>
                  </a:lnTo>
                  <a:lnTo>
                    <a:pt x="807" y="5793"/>
                  </a:lnTo>
                  <a:lnTo>
                    <a:pt x="376" y="5793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04775" h="19050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2" name="object 352"/>
            <p:cNvSpPr/>
            <p:nvPr/>
          </p:nvSpPr>
          <p:spPr>
            <a:xfrm>
              <a:off x="3702339" y="4117838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990" y="0"/>
                  </a:moveTo>
                  <a:lnTo>
                    <a:pt x="807" y="0"/>
                  </a:lnTo>
                  <a:lnTo>
                    <a:pt x="807" y="367"/>
                  </a:lnTo>
                  <a:lnTo>
                    <a:pt x="376" y="6621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807" y="7310"/>
                  </a:lnTo>
                  <a:lnTo>
                    <a:pt x="103354" y="19771"/>
                  </a:lnTo>
                  <a:lnTo>
                    <a:pt x="103784" y="20093"/>
                  </a:lnTo>
                  <a:lnTo>
                    <a:pt x="104161" y="19771"/>
                  </a:lnTo>
                  <a:lnTo>
                    <a:pt x="104161" y="19403"/>
                  </a:lnTo>
                  <a:lnTo>
                    <a:pt x="104968" y="13472"/>
                  </a:lnTo>
                  <a:lnTo>
                    <a:pt x="104968" y="13150"/>
                  </a:lnTo>
                  <a:lnTo>
                    <a:pt x="104591" y="12782"/>
                  </a:lnTo>
                  <a:lnTo>
                    <a:pt x="104161" y="12460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3702340" y="4117838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376" y="6621"/>
                  </a:moveTo>
                  <a:lnTo>
                    <a:pt x="807" y="367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990" y="0"/>
                  </a:lnTo>
                  <a:lnTo>
                    <a:pt x="104161" y="12460"/>
                  </a:lnTo>
                  <a:lnTo>
                    <a:pt x="104592" y="12782"/>
                  </a:lnTo>
                  <a:lnTo>
                    <a:pt x="104968" y="13150"/>
                  </a:lnTo>
                  <a:lnTo>
                    <a:pt x="104968" y="13472"/>
                  </a:lnTo>
                  <a:lnTo>
                    <a:pt x="104161" y="19403"/>
                  </a:lnTo>
                  <a:lnTo>
                    <a:pt x="104161" y="19771"/>
                  </a:lnTo>
                  <a:lnTo>
                    <a:pt x="103784" y="20093"/>
                  </a:lnTo>
                  <a:lnTo>
                    <a:pt x="103354" y="19771"/>
                  </a:lnTo>
                  <a:lnTo>
                    <a:pt x="807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376" y="6621"/>
                  </a:lnTo>
                  <a:close/>
                </a:path>
                <a:path w="105410" h="20320">
                  <a:moveTo>
                    <a:pt x="376" y="6621"/>
                  </a:moveTo>
                  <a:lnTo>
                    <a:pt x="376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4" name="object 354"/>
            <p:cNvSpPr/>
            <p:nvPr/>
          </p:nvSpPr>
          <p:spPr>
            <a:xfrm>
              <a:off x="3831896" y="413370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0"/>
                  </a:lnTo>
                  <a:lnTo>
                    <a:pt x="807" y="367"/>
                  </a:lnTo>
                  <a:lnTo>
                    <a:pt x="376" y="689"/>
                  </a:lnTo>
                  <a:lnTo>
                    <a:pt x="0" y="5287"/>
                  </a:lnTo>
                  <a:lnTo>
                    <a:pt x="0" y="5609"/>
                  </a:lnTo>
                  <a:lnTo>
                    <a:pt x="376" y="5931"/>
                  </a:lnTo>
                  <a:lnTo>
                    <a:pt x="103354" y="18713"/>
                  </a:lnTo>
                  <a:lnTo>
                    <a:pt x="103784" y="18713"/>
                  </a:lnTo>
                  <a:lnTo>
                    <a:pt x="103784" y="18392"/>
                  </a:lnTo>
                  <a:lnTo>
                    <a:pt x="104591" y="13472"/>
                  </a:lnTo>
                  <a:lnTo>
                    <a:pt x="104591" y="13150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5" name="object 355"/>
            <p:cNvSpPr/>
            <p:nvPr/>
          </p:nvSpPr>
          <p:spPr>
            <a:xfrm>
              <a:off x="3831896" y="413370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287"/>
                  </a:moveTo>
                  <a:lnTo>
                    <a:pt x="376" y="689"/>
                  </a:lnTo>
                  <a:lnTo>
                    <a:pt x="807" y="367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3784" y="18392"/>
                  </a:lnTo>
                  <a:lnTo>
                    <a:pt x="103784" y="18713"/>
                  </a:lnTo>
                  <a:lnTo>
                    <a:pt x="103354" y="18713"/>
                  </a:lnTo>
                  <a:lnTo>
                    <a:pt x="376" y="5931"/>
                  </a:lnTo>
                  <a:lnTo>
                    <a:pt x="0" y="5609"/>
                  </a:lnTo>
                  <a:lnTo>
                    <a:pt x="0" y="5287"/>
                  </a:lnTo>
                  <a:close/>
                </a:path>
                <a:path w="104775" h="19050">
                  <a:moveTo>
                    <a:pt x="0" y="5287"/>
                  </a:moveTo>
                  <a:lnTo>
                    <a:pt x="0" y="528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6" name="object 356"/>
            <p:cNvSpPr/>
            <p:nvPr/>
          </p:nvSpPr>
          <p:spPr>
            <a:xfrm>
              <a:off x="3961183" y="414855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807" y="0"/>
                  </a:lnTo>
                  <a:lnTo>
                    <a:pt x="807" y="367"/>
                  </a:lnTo>
                  <a:lnTo>
                    <a:pt x="0" y="6621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807" y="7310"/>
                  </a:lnTo>
                  <a:lnTo>
                    <a:pt x="102977" y="19771"/>
                  </a:lnTo>
                  <a:lnTo>
                    <a:pt x="103354" y="20093"/>
                  </a:lnTo>
                  <a:lnTo>
                    <a:pt x="103784" y="19771"/>
                  </a:lnTo>
                  <a:lnTo>
                    <a:pt x="104161" y="19403"/>
                  </a:lnTo>
                  <a:lnTo>
                    <a:pt x="104591" y="13472"/>
                  </a:lnTo>
                  <a:lnTo>
                    <a:pt x="104591" y="12782"/>
                  </a:lnTo>
                  <a:lnTo>
                    <a:pt x="104161" y="1246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3961183" y="414855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621"/>
                  </a:moveTo>
                  <a:lnTo>
                    <a:pt x="807" y="367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460"/>
                  </a:lnTo>
                  <a:lnTo>
                    <a:pt x="104592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4161" y="19403"/>
                  </a:lnTo>
                  <a:lnTo>
                    <a:pt x="103784" y="19771"/>
                  </a:lnTo>
                  <a:lnTo>
                    <a:pt x="103354" y="20093"/>
                  </a:lnTo>
                  <a:lnTo>
                    <a:pt x="102977" y="19771"/>
                  </a:lnTo>
                  <a:lnTo>
                    <a:pt x="807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4775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4090739" y="4164416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807" y="0"/>
                  </a:lnTo>
                  <a:lnTo>
                    <a:pt x="376" y="367"/>
                  </a:lnTo>
                  <a:lnTo>
                    <a:pt x="376" y="689"/>
                  </a:lnTo>
                  <a:lnTo>
                    <a:pt x="0" y="5241"/>
                  </a:lnTo>
                  <a:lnTo>
                    <a:pt x="0" y="5931"/>
                  </a:lnTo>
                  <a:lnTo>
                    <a:pt x="376" y="5931"/>
                  </a:lnTo>
                  <a:lnTo>
                    <a:pt x="102977" y="18713"/>
                  </a:lnTo>
                  <a:lnTo>
                    <a:pt x="103354" y="18713"/>
                  </a:lnTo>
                  <a:lnTo>
                    <a:pt x="103784" y="18392"/>
                  </a:lnTo>
                  <a:lnTo>
                    <a:pt x="104161" y="13472"/>
                  </a:lnTo>
                  <a:lnTo>
                    <a:pt x="104591" y="13150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4090739" y="4164415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241"/>
                  </a:moveTo>
                  <a:lnTo>
                    <a:pt x="376" y="689"/>
                  </a:lnTo>
                  <a:lnTo>
                    <a:pt x="376" y="367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50"/>
                  </a:lnTo>
                  <a:lnTo>
                    <a:pt x="104161" y="13472"/>
                  </a:lnTo>
                  <a:lnTo>
                    <a:pt x="103784" y="18392"/>
                  </a:lnTo>
                  <a:lnTo>
                    <a:pt x="103354" y="18713"/>
                  </a:lnTo>
                  <a:lnTo>
                    <a:pt x="102977" y="18713"/>
                  </a:lnTo>
                  <a:lnTo>
                    <a:pt x="376" y="5931"/>
                  </a:lnTo>
                  <a:lnTo>
                    <a:pt x="0" y="5931"/>
                  </a:lnTo>
                  <a:lnTo>
                    <a:pt x="0" y="5609"/>
                  </a:lnTo>
                  <a:lnTo>
                    <a:pt x="0" y="5241"/>
                  </a:lnTo>
                  <a:close/>
                </a:path>
                <a:path w="104775" h="19050">
                  <a:moveTo>
                    <a:pt x="0" y="5241"/>
                  </a:moveTo>
                  <a:lnTo>
                    <a:pt x="0" y="524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0" name="object 360"/>
            <p:cNvSpPr/>
            <p:nvPr/>
          </p:nvSpPr>
          <p:spPr>
            <a:xfrm>
              <a:off x="4221641" y="4180738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614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376" y="689"/>
                  </a:lnTo>
                  <a:lnTo>
                    <a:pt x="0" y="6529"/>
                  </a:lnTo>
                  <a:lnTo>
                    <a:pt x="0" y="7218"/>
                  </a:lnTo>
                  <a:lnTo>
                    <a:pt x="376" y="7218"/>
                  </a:lnTo>
                  <a:lnTo>
                    <a:pt x="101363" y="19633"/>
                  </a:lnTo>
                  <a:lnTo>
                    <a:pt x="101740" y="20001"/>
                  </a:lnTo>
                  <a:lnTo>
                    <a:pt x="102170" y="19633"/>
                  </a:lnTo>
                  <a:lnTo>
                    <a:pt x="102170" y="19311"/>
                  </a:lnTo>
                  <a:lnTo>
                    <a:pt x="102977" y="13472"/>
                  </a:lnTo>
                  <a:lnTo>
                    <a:pt x="102977" y="13012"/>
                  </a:lnTo>
                  <a:lnTo>
                    <a:pt x="102547" y="12690"/>
                  </a:lnTo>
                  <a:lnTo>
                    <a:pt x="102170" y="1232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1" name="object 361"/>
            <p:cNvSpPr/>
            <p:nvPr/>
          </p:nvSpPr>
          <p:spPr>
            <a:xfrm>
              <a:off x="4221641" y="4180738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0" y="6529"/>
                  </a:moveTo>
                  <a:lnTo>
                    <a:pt x="376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2170" y="12322"/>
                  </a:lnTo>
                  <a:lnTo>
                    <a:pt x="102547" y="12690"/>
                  </a:lnTo>
                  <a:lnTo>
                    <a:pt x="102977" y="13012"/>
                  </a:lnTo>
                  <a:lnTo>
                    <a:pt x="102977" y="13472"/>
                  </a:lnTo>
                  <a:lnTo>
                    <a:pt x="102170" y="19311"/>
                  </a:lnTo>
                  <a:lnTo>
                    <a:pt x="102170" y="19633"/>
                  </a:lnTo>
                  <a:lnTo>
                    <a:pt x="101740" y="20001"/>
                  </a:lnTo>
                  <a:lnTo>
                    <a:pt x="101363" y="19633"/>
                  </a:lnTo>
                  <a:lnTo>
                    <a:pt x="376" y="7218"/>
                  </a:lnTo>
                  <a:lnTo>
                    <a:pt x="0" y="7218"/>
                  </a:lnTo>
                  <a:lnTo>
                    <a:pt x="0" y="6851"/>
                  </a:lnTo>
                  <a:lnTo>
                    <a:pt x="0" y="6529"/>
                  </a:lnTo>
                  <a:close/>
                </a:path>
                <a:path w="103504" h="20320">
                  <a:moveTo>
                    <a:pt x="0" y="6529"/>
                  </a:moveTo>
                  <a:lnTo>
                    <a:pt x="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2" name="object 362"/>
            <p:cNvSpPr/>
            <p:nvPr/>
          </p:nvSpPr>
          <p:spPr>
            <a:xfrm>
              <a:off x="4350928" y="419696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183" y="0"/>
                  </a:moveTo>
                  <a:lnTo>
                    <a:pt x="807" y="0"/>
                  </a:lnTo>
                  <a:lnTo>
                    <a:pt x="807" y="321"/>
                  </a:lnTo>
                  <a:lnTo>
                    <a:pt x="0" y="5103"/>
                  </a:lnTo>
                  <a:lnTo>
                    <a:pt x="0" y="5471"/>
                  </a:lnTo>
                  <a:lnTo>
                    <a:pt x="376" y="5471"/>
                  </a:lnTo>
                  <a:lnTo>
                    <a:pt x="807" y="5793"/>
                  </a:lnTo>
                  <a:lnTo>
                    <a:pt x="101632" y="18254"/>
                  </a:lnTo>
                  <a:lnTo>
                    <a:pt x="102009" y="18254"/>
                  </a:lnTo>
                  <a:lnTo>
                    <a:pt x="102439" y="17886"/>
                  </a:lnTo>
                  <a:lnTo>
                    <a:pt x="102439" y="17564"/>
                  </a:lnTo>
                  <a:lnTo>
                    <a:pt x="102977" y="13104"/>
                  </a:lnTo>
                  <a:lnTo>
                    <a:pt x="102977" y="12414"/>
                  </a:lnTo>
                  <a:lnTo>
                    <a:pt x="102439" y="12414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3" name="object 363"/>
            <p:cNvSpPr/>
            <p:nvPr/>
          </p:nvSpPr>
          <p:spPr>
            <a:xfrm>
              <a:off x="4350928" y="4196969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03"/>
                  </a:moveTo>
                  <a:lnTo>
                    <a:pt x="807" y="321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2439" y="12414"/>
                  </a:lnTo>
                  <a:lnTo>
                    <a:pt x="102977" y="12414"/>
                  </a:lnTo>
                  <a:lnTo>
                    <a:pt x="102977" y="12782"/>
                  </a:lnTo>
                  <a:lnTo>
                    <a:pt x="102977" y="13104"/>
                  </a:lnTo>
                  <a:lnTo>
                    <a:pt x="102439" y="17564"/>
                  </a:lnTo>
                  <a:lnTo>
                    <a:pt x="102439" y="17886"/>
                  </a:lnTo>
                  <a:lnTo>
                    <a:pt x="102009" y="18254"/>
                  </a:lnTo>
                  <a:lnTo>
                    <a:pt x="101632" y="18254"/>
                  </a:lnTo>
                  <a:lnTo>
                    <a:pt x="807" y="5793"/>
                  </a:lnTo>
                  <a:lnTo>
                    <a:pt x="376" y="5471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03504" h="18414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4478870" y="421145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183" y="0"/>
                  </a:moveTo>
                  <a:lnTo>
                    <a:pt x="376" y="0"/>
                  </a:lnTo>
                  <a:lnTo>
                    <a:pt x="376" y="321"/>
                  </a:lnTo>
                  <a:lnTo>
                    <a:pt x="0" y="5149"/>
                  </a:lnTo>
                  <a:lnTo>
                    <a:pt x="0" y="5839"/>
                  </a:lnTo>
                  <a:lnTo>
                    <a:pt x="376" y="5839"/>
                  </a:lnTo>
                  <a:lnTo>
                    <a:pt x="102977" y="18254"/>
                  </a:lnTo>
                  <a:lnTo>
                    <a:pt x="103354" y="18621"/>
                  </a:lnTo>
                  <a:lnTo>
                    <a:pt x="103784" y="18254"/>
                  </a:lnTo>
                  <a:lnTo>
                    <a:pt x="103784" y="17932"/>
                  </a:lnTo>
                  <a:lnTo>
                    <a:pt x="104161" y="13104"/>
                  </a:lnTo>
                  <a:lnTo>
                    <a:pt x="104591" y="13104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4478870" y="421145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0" y="5149"/>
                  </a:moveTo>
                  <a:lnTo>
                    <a:pt x="376" y="321"/>
                  </a:lnTo>
                  <a:lnTo>
                    <a:pt x="376" y="0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592" y="13104"/>
                  </a:lnTo>
                  <a:lnTo>
                    <a:pt x="104161" y="13104"/>
                  </a:lnTo>
                  <a:lnTo>
                    <a:pt x="103784" y="17932"/>
                  </a:lnTo>
                  <a:lnTo>
                    <a:pt x="103784" y="18254"/>
                  </a:lnTo>
                  <a:lnTo>
                    <a:pt x="103354" y="18621"/>
                  </a:lnTo>
                  <a:lnTo>
                    <a:pt x="102977" y="18254"/>
                  </a:lnTo>
                  <a:lnTo>
                    <a:pt x="376" y="5839"/>
                  </a:lnTo>
                  <a:lnTo>
                    <a:pt x="0" y="5839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4775" h="19050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3294032" y="4148231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990" y="0"/>
                  </a:moveTo>
                  <a:lnTo>
                    <a:pt x="1237" y="0"/>
                  </a:lnTo>
                  <a:lnTo>
                    <a:pt x="807" y="321"/>
                  </a:lnTo>
                  <a:lnTo>
                    <a:pt x="807" y="689"/>
                  </a:lnTo>
                  <a:lnTo>
                    <a:pt x="430" y="6621"/>
                  </a:lnTo>
                  <a:lnTo>
                    <a:pt x="0" y="6942"/>
                  </a:lnTo>
                  <a:lnTo>
                    <a:pt x="430" y="7310"/>
                  </a:lnTo>
                  <a:lnTo>
                    <a:pt x="807" y="7310"/>
                  </a:lnTo>
                  <a:lnTo>
                    <a:pt x="1289429" y="166723"/>
                  </a:lnTo>
                  <a:lnTo>
                    <a:pt x="1289806" y="166723"/>
                  </a:lnTo>
                  <a:lnTo>
                    <a:pt x="1290236" y="166402"/>
                  </a:lnTo>
                  <a:lnTo>
                    <a:pt x="1290236" y="166080"/>
                  </a:lnTo>
                  <a:lnTo>
                    <a:pt x="1291044" y="160148"/>
                  </a:lnTo>
                  <a:lnTo>
                    <a:pt x="1291044" y="159780"/>
                  </a:lnTo>
                  <a:lnTo>
                    <a:pt x="1290613" y="159459"/>
                  </a:lnTo>
                  <a:lnTo>
                    <a:pt x="1290236" y="159459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3294033" y="4148231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430" y="6621"/>
                  </a:moveTo>
                  <a:lnTo>
                    <a:pt x="807" y="689"/>
                  </a:lnTo>
                  <a:lnTo>
                    <a:pt x="807" y="321"/>
                  </a:lnTo>
                  <a:lnTo>
                    <a:pt x="1237" y="0"/>
                  </a:lnTo>
                  <a:lnTo>
                    <a:pt x="1990" y="0"/>
                  </a:lnTo>
                  <a:lnTo>
                    <a:pt x="1290237" y="159459"/>
                  </a:lnTo>
                  <a:lnTo>
                    <a:pt x="1290613" y="159459"/>
                  </a:lnTo>
                  <a:lnTo>
                    <a:pt x="1291044" y="159780"/>
                  </a:lnTo>
                  <a:lnTo>
                    <a:pt x="1291044" y="160148"/>
                  </a:lnTo>
                  <a:lnTo>
                    <a:pt x="1290237" y="166080"/>
                  </a:lnTo>
                  <a:lnTo>
                    <a:pt x="1290237" y="166402"/>
                  </a:lnTo>
                  <a:lnTo>
                    <a:pt x="1289806" y="166723"/>
                  </a:lnTo>
                  <a:lnTo>
                    <a:pt x="1289430" y="166723"/>
                  </a:lnTo>
                  <a:lnTo>
                    <a:pt x="807" y="7310"/>
                  </a:lnTo>
                  <a:lnTo>
                    <a:pt x="430" y="7310"/>
                  </a:lnTo>
                  <a:lnTo>
                    <a:pt x="0" y="6942"/>
                  </a:lnTo>
                  <a:lnTo>
                    <a:pt x="430" y="6621"/>
                  </a:lnTo>
                  <a:close/>
                </a:path>
                <a:path w="1291589" h="167004">
                  <a:moveTo>
                    <a:pt x="430" y="6621"/>
                  </a:moveTo>
                  <a:lnTo>
                    <a:pt x="43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3305385" y="4157243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614" y="0"/>
                  </a:moveTo>
                  <a:lnTo>
                    <a:pt x="1237" y="0"/>
                  </a:lnTo>
                  <a:lnTo>
                    <a:pt x="807" y="321"/>
                  </a:lnTo>
                  <a:lnTo>
                    <a:pt x="430" y="689"/>
                  </a:lnTo>
                  <a:lnTo>
                    <a:pt x="0" y="6483"/>
                  </a:lnTo>
                  <a:lnTo>
                    <a:pt x="0" y="7172"/>
                  </a:lnTo>
                  <a:lnTo>
                    <a:pt x="430" y="7172"/>
                  </a:lnTo>
                  <a:lnTo>
                    <a:pt x="101363" y="19955"/>
                  </a:lnTo>
                  <a:lnTo>
                    <a:pt x="101794" y="19955"/>
                  </a:lnTo>
                  <a:lnTo>
                    <a:pt x="102170" y="19633"/>
                  </a:lnTo>
                  <a:lnTo>
                    <a:pt x="102170" y="19265"/>
                  </a:lnTo>
                  <a:lnTo>
                    <a:pt x="102977" y="13472"/>
                  </a:lnTo>
                  <a:lnTo>
                    <a:pt x="102977" y="13104"/>
                  </a:lnTo>
                  <a:lnTo>
                    <a:pt x="102601" y="12782"/>
                  </a:lnTo>
                  <a:lnTo>
                    <a:pt x="102170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9" name="object 369"/>
            <p:cNvSpPr/>
            <p:nvPr/>
          </p:nvSpPr>
          <p:spPr>
            <a:xfrm>
              <a:off x="3305385" y="4157243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0" y="6483"/>
                  </a:moveTo>
                  <a:lnTo>
                    <a:pt x="430" y="689"/>
                  </a:lnTo>
                  <a:lnTo>
                    <a:pt x="807" y="321"/>
                  </a:lnTo>
                  <a:lnTo>
                    <a:pt x="1237" y="0"/>
                  </a:lnTo>
                  <a:lnTo>
                    <a:pt x="1614" y="0"/>
                  </a:lnTo>
                  <a:lnTo>
                    <a:pt x="102170" y="12782"/>
                  </a:lnTo>
                  <a:lnTo>
                    <a:pt x="102601" y="12782"/>
                  </a:lnTo>
                  <a:lnTo>
                    <a:pt x="102977" y="13104"/>
                  </a:lnTo>
                  <a:lnTo>
                    <a:pt x="102977" y="13472"/>
                  </a:lnTo>
                  <a:lnTo>
                    <a:pt x="102170" y="19265"/>
                  </a:lnTo>
                  <a:lnTo>
                    <a:pt x="102170" y="19633"/>
                  </a:lnTo>
                  <a:lnTo>
                    <a:pt x="101794" y="19955"/>
                  </a:lnTo>
                  <a:lnTo>
                    <a:pt x="101363" y="19955"/>
                  </a:lnTo>
                  <a:lnTo>
                    <a:pt x="430" y="7172"/>
                  </a:lnTo>
                  <a:lnTo>
                    <a:pt x="0" y="7172"/>
                  </a:lnTo>
                  <a:lnTo>
                    <a:pt x="0" y="6851"/>
                  </a:lnTo>
                  <a:lnTo>
                    <a:pt x="0" y="6483"/>
                  </a:lnTo>
                  <a:close/>
                </a:path>
                <a:path w="103504" h="20320">
                  <a:moveTo>
                    <a:pt x="0" y="6483"/>
                  </a:moveTo>
                  <a:lnTo>
                    <a:pt x="0" y="648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3432950" y="417172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183" y="0"/>
                  </a:moveTo>
                  <a:lnTo>
                    <a:pt x="807" y="321"/>
                  </a:lnTo>
                  <a:lnTo>
                    <a:pt x="807" y="689"/>
                  </a:lnTo>
                  <a:lnTo>
                    <a:pt x="0" y="6529"/>
                  </a:lnTo>
                  <a:lnTo>
                    <a:pt x="0" y="6851"/>
                  </a:lnTo>
                  <a:lnTo>
                    <a:pt x="807" y="7540"/>
                  </a:lnTo>
                  <a:lnTo>
                    <a:pt x="102977" y="19955"/>
                  </a:lnTo>
                  <a:lnTo>
                    <a:pt x="103784" y="19955"/>
                  </a:lnTo>
                  <a:lnTo>
                    <a:pt x="104161" y="19633"/>
                  </a:lnTo>
                  <a:lnTo>
                    <a:pt x="104591" y="13794"/>
                  </a:lnTo>
                  <a:lnTo>
                    <a:pt x="104591" y="12782"/>
                  </a:lnTo>
                  <a:lnTo>
                    <a:pt x="104161" y="12782"/>
                  </a:lnTo>
                  <a:lnTo>
                    <a:pt x="1614" y="32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3432951" y="417172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529"/>
                  </a:moveTo>
                  <a:lnTo>
                    <a:pt x="807" y="689"/>
                  </a:lnTo>
                  <a:lnTo>
                    <a:pt x="807" y="321"/>
                  </a:lnTo>
                  <a:lnTo>
                    <a:pt x="1183" y="0"/>
                  </a:lnTo>
                  <a:lnTo>
                    <a:pt x="1614" y="321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592" y="13104"/>
                  </a:lnTo>
                  <a:lnTo>
                    <a:pt x="104592" y="13794"/>
                  </a:lnTo>
                  <a:lnTo>
                    <a:pt x="104161" y="19633"/>
                  </a:lnTo>
                  <a:lnTo>
                    <a:pt x="103784" y="19955"/>
                  </a:lnTo>
                  <a:lnTo>
                    <a:pt x="103354" y="19955"/>
                  </a:lnTo>
                  <a:lnTo>
                    <a:pt x="102977" y="19955"/>
                  </a:lnTo>
                  <a:lnTo>
                    <a:pt x="807" y="7540"/>
                  </a:lnTo>
                  <a:lnTo>
                    <a:pt x="376" y="7172"/>
                  </a:lnTo>
                  <a:lnTo>
                    <a:pt x="0" y="6851"/>
                  </a:lnTo>
                  <a:lnTo>
                    <a:pt x="0" y="6529"/>
                  </a:lnTo>
                  <a:close/>
                </a:path>
                <a:path w="104775" h="20320">
                  <a:moveTo>
                    <a:pt x="0" y="6529"/>
                  </a:moveTo>
                  <a:lnTo>
                    <a:pt x="0" y="652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3562238" y="418795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1614" y="0"/>
                  </a:moveTo>
                  <a:lnTo>
                    <a:pt x="1183" y="0"/>
                  </a:lnTo>
                  <a:lnTo>
                    <a:pt x="807" y="321"/>
                  </a:lnTo>
                  <a:lnTo>
                    <a:pt x="807" y="643"/>
                  </a:lnTo>
                  <a:lnTo>
                    <a:pt x="376" y="6621"/>
                  </a:lnTo>
                  <a:lnTo>
                    <a:pt x="0" y="6942"/>
                  </a:lnTo>
                  <a:lnTo>
                    <a:pt x="376" y="7264"/>
                  </a:lnTo>
                  <a:lnTo>
                    <a:pt x="807" y="7264"/>
                  </a:lnTo>
                  <a:lnTo>
                    <a:pt x="101632" y="19955"/>
                  </a:lnTo>
                  <a:lnTo>
                    <a:pt x="102170" y="19955"/>
                  </a:lnTo>
                  <a:lnTo>
                    <a:pt x="102547" y="19633"/>
                  </a:lnTo>
                  <a:lnTo>
                    <a:pt x="102547" y="19265"/>
                  </a:lnTo>
                  <a:lnTo>
                    <a:pt x="103354" y="13426"/>
                  </a:lnTo>
                  <a:lnTo>
                    <a:pt x="103354" y="13104"/>
                  </a:lnTo>
                  <a:lnTo>
                    <a:pt x="102977" y="12782"/>
                  </a:lnTo>
                  <a:lnTo>
                    <a:pt x="102547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3562238" y="418795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4" h="20320">
                  <a:moveTo>
                    <a:pt x="376" y="6621"/>
                  </a:moveTo>
                  <a:lnTo>
                    <a:pt x="807" y="643"/>
                  </a:lnTo>
                  <a:lnTo>
                    <a:pt x="807" y="321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2547" y="12782"/>
                  </a:lnTo>
                  <a:lnTo>
                    <a:pt x="102977" y="12782"/>
                  </a:lnTo>
                  <a:lnTo>
                    <a:pt x="103354" y="13104"/>
                  </a:lnTo>
                  <a:lnTo>
                    <a:pt x="103354" y="13426"/>
                  </a:lnTo>
                  <a:lnTo>
                    <a:pt x="102547" y="19265"/>
                  </a:lnTo>
                  <a:lnTo>
                    <a:pt x="102547" y="19633"/>
                  </a:lnTo>
                  <a:lnTo>
                    <a:pt x="102170" y="19955"/>
                  </a:lnTo>
                  <a:lnTo>
                    <a:pt x="101632" y="19955"/>
                  </a:lnTo>
                  <a:lnTo>
                    <a:pt x="807" y="7264"/>
                  </a:lnTo>
                  <a:lnTo>
                    <a:pt x="376" y="7264"/>
                  </a:lnTo>
                  <a:lnTo>
                    <a:pt x="0" y="6942"/>
                  </a:lnTo>
                  <a:lnTo>
                    <a:pt x="376" y="6621"/>
                  </a:lnTo>
                  <a:close/>
                </a:path>
                <a:path w="103504" h="20320">
                  <a:moveTo>
                    <a:pt x="376" y="6621"/>
                  </a:moveTo>
                  <a:lnTo>
                    <a:pt x="376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4" name="object 374"/>
            <p:cNvSpPr/>
            <p:nvPr/>
          </p:nvSpPr>
          <p:spPr>
            <a:xfrm>
              <a:off x="3691794" y="420414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807" y="0"/>
                  </a:lnTo>
                  <a:lnTo>
                    <a:pt x="807" y="321"/>
                  </a:lnTo>
                  <a:lnTo>
                    <a:pt x="0" y="6621"/>
                  </a:lnTo>
                  <a:lnTo>
                    <a:pt x="0" y="6942"/>
                  </a:lnTo>
                  <a:lnTo>
                    <a:pt x="376" y="7310"/>
                  </a:lnTo>
                  <a:lnTo>
                    <a:pt x="807" y="7310"/>
                  </a:lnTo>
                  <a:lnTo>
                    <a:pt x="102977" y="19725"/>
                  </a:lnTo>
                  <a:lnTo>
                    <a:pt x="103354" y="20093"/>
                  </a:lnTo>
                  <a:lnTo>
                    <a:pt x="103784" y="19725"/>
                  </a:lnTo>
                  <a:lnTo>
                    <a:pt x="103784" y="19403"/>
                  </a:lnTo>
                  <a:lnTo>
                    <a:pt x="104591" y="13472"/>
                  </a:lnTo>
                  <a:lnTo>
                    <a:pt x="104591" y="13150"/>
                  </a:lnTo>
                  <a:lnTo>
                    <a:pt x="103784" y="1246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3691794" y="420414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621"/>
                  </a:moveTo>
                  <a:lnTo>
                    <a:pt x="807" y="321"/>
                  </a:lnTo>
                  <a:lnTo>
                    <a:pt x="807" y="0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3784" y="12460"/>
                  </a:lnTo>
                  <a:lnTo>
                    <a:pt x="104161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3784" y="19403"/>
                  </a:lnTo>
                  <a:lnTo>
                    <a:pt x="103784" y="19725"/>
                  </a:lnTo>
                  <a:lnTo>
                    <a:pt x="103354" y="20093"/>
                  </a:lnTo>
                  <a:lnTo>
                    <a:pt x="102977" y="19725"/>
                  </a:lnTo>
                  <a:lnTo>
                    <a:pt x="807" y="7310"/>
                  </a:lnTo>
                  <a:lnTo>
                    <a:pt x="376" y="7310"/>
                  </a:lnTo>
                  <a:lnTo>
                    <a:pt x="0" y="6942"/>
                  </a:lnTo>
                  <a:lnTo>
                    <a:pt x="0" y="6621"/>
                  </a:lnTo>
                  <a:close/>
                </a:path>
                <a:path w="104775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3821081" y="4220005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614" y="0"/>
                  </a:moveTo>
                  <a:lnTo>
                    <a:pt x="1183" y="0"/>
                  </a:lnTo>
                  <a:lnTo>
                    <a:pt x="807" y="367"/>
                  </a:lnTo>
                  <a:lnTo>
                    <a:pt x="807" y="689"/>
                  </a:lnTo>
                  <a:lnTo>
                    <a:pt x="0" y="6621"/>
                  </a:lnTo>
                  <a:lnTo>
                    <a:pt x="0" y="6988"/>
                  </a:lnTo>
                  <a:lnTo>
                    <a:pt x="376" y="7310"/>
                  </a:lnTo>
                  <a:lnTo>
                    <a:pt x="807" y="7310"/>
                  </a:lnTo>
                  <a:lnTo>
                    <a:pt x="102977" y="20093"/>
                  </a:lnTo>
                  <a:lnTo>
                    <a:pt x="103354" y="20093"/>
                  </a:lnTo>
                  <a:lnTo>
                    <a:pt x="103784" y="19771"/>
                  </a:lnTo>
                  <a:lnTo>
                    <a:pt x="104161" y="19403"/>
                  </a:lnTo>
                  <a:lnTo>
                    <a:pt x="104591" y="13472"/>
                  </a:lnTo>
                  <a:lnTo>
                    <a:pt x="104591" y="12782"/>
                  </a:lnTo>
                  <a:lnTo>
                    <a:pt x="104161" y="12782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3821082" y="4220005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0" y="6621"/>
                  </a:moveTo>
                  <a:lnTo>
                    <a:pt x="807" y="689"/>
                  </a:lnTo>
                  <a:lnTo>
                    <a:pt x="807" y="367"/>
                  </a:lnTo>
                  <a:lnTo>
                    <a:pt x="1183" y="0"/>
                  </a:lnTo>
                  <a:lnTo>
                    <a:pt x="1614" y="0"/>
                  </a:lnTo>
                  <a:lnTo>
                    <a:pt x="104161" y="12782"/>
                  </a:lnTo>
                  <a:lnTo>
                    <a:pt x="104592" y="12782"/>
                  </a:lnTo>
                  <a:lnTo>
                    <a:pt x="104592" y="13150"/>
                  </a:lnTo>
                  <a:lnTo>
                    <a:pt x="104592" y="13472"/>
                  </a:lnTo>
                  <a:lnTo>
                    <a:pt x="104161" y="19403"/>
                  </a:lnTo>
                  <a:lnTo>
                    <a:pt x="103784" y="19771"/>
                  </a:lnTo>
                  <a:lnTo>
                    <a:pt x="103354" y="20093"/>
                  </a:lnTo>
                  <a:lnTo>
                    <a:pt x="102977" y="20093"/>
                  </a:lnTo>
                  <a:lnTo>
                    <a:pt x="807" y="7310"/>
                  </a:lnTo>
                  <a:lnTo>
                    <a:pt x="376" y="7310"/>
                  </a:lnTo>
                  <a:lnTo>
                    <a:pt x="0" y="6988"/>
                  </a:lnTo>
                  <a:lnTo>
                    <a:pt x="0" y="6621"/>
                  </a:lnTo>
                  <a:close/>
                </a:path>
                <a:path w="104775" h="20320">
                  <a:moveTo>
                    <a:pt x="0" y="6621"/>
                  </a:moveTo>
                  <a:lnTo>
                    <a:pt x="0" y="66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3950207" y="4234857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1614" y="0"/>
                  </a:moveTo>
                  <a:lnTo>
                    <a:pt x="807" y="0"/>
                  </a:lnTo>
                  <a:lnTo>
                    <a:pt x="807" y="321"/>
                  </a:lnTo>
                  <a:lnTo>
                    <a:pt x="0" y="6253"/>
                  </a:lnTo>
                  <a:lnTo>
                    <a:pt x="0" y="6942"/>
                  </a:lnTo>
                  <a:lnTo>
                    <a:pt x="430" y="7310"/>
                  </a:lnTo>
                  <a:lnTo>
                    <a:pt x="807" y="7310"/>
                  </a:lnTo>
                  <a:lnTo>
                    <a:pt x="103408" y="19725"/>
                  </a:lnTo>
                  <a:lnTo>
                    <a:pt x="103784" y="20093"/>
                  </a:lnTo>
                  <a:lnTo>
                    <a:pt x="104215" y="19725"/>
                  </a:lnTo>
                  <a:lnTo>
                    <a:pt x="104215" y="19403"/>
                  </a:lnTo>
                  <a:lnTo>
                    <a:pt x="105022" y="13472"/>
                  </a:lnTo>
                  <a:lnTo>
                    <a:pt x="105022" y="13104"/>
                  </a:lnTo>
                  <a:lnTo>
                    <a:pt x="104591" y="12782"/>
                  </a:lnTo>
                  <a:lnTo>
                    <a:pt x="104215" y="12414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3950208" y="4234857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10" h="20320">
                  <a:moveTo>
                    <a:pt x="0" y="6253"/>
                  </a:moveTo>
                  <a:lnTo>
                    <a:pt x="807" y="321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614" y="0"/>
                  </a:lnTo>
                  <a:lnTo>
                    <a:pt x="104215" y="12414"/>
                  </a:lnTo>
                  <a:lnTo>
                    <a:pt x="104592" y="12782"/>
                  </a:lnTo>
                  <a:lnTo>
                    <a:pt x="105022" y="13104"/>
                  </a:lnTo>
                  <a:lnTo>
                    <a:pt x="105022" y="13472"/>
                  </a:lnTo>
                  <a:lnTo>
                    <a:pt x="104215" y="19403"/>
                  </a:lnTo>
                  <a:lnTo>
                    <a:pt x="104215" y="19725"/>
                  </a:lnTo>
                  <a:lnTo>
                    <a:pt x="103784" y="20093"/>
                  </a:lnTo>
                  <a:lnTo>
                    <a:pt x="103408" y="19725"/>
                  </a:lnTo>
                  <a:lnTo>
                    <a:pt x="807" y="7310"/>
                  </a:lnTo>
                  <a:lnTo>
                    <a:pt x="430" y="7310"/>
                  </a:lnTo>
                  <a:lnTo>
                    <a:pt x="0" y="6942"/>
                  </a:lnTo>
                  <a:lnTo>
                    <a:pt x="0" y="6253"/>
                  </a:lnTo>
                  <a:close/>
                </a:path>
                <a:path w="105410" h="20320">
                  <a:moveTo>
                    <a:pt x="0" y="6253"/>
                  </a:moveTo>
                  <a:lnTo>
                    <a:pt x="0" y="625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4079925" y="4250720"/>
              <a:ext cx="103505" cy="19050"/>
            </a:xfrm>
            <a:custGeom>
              <a:avLst/>
              <a:gdLst/>
              <a:ahLst/>
              <a:cxnLst/>
              <a:rect l="l" t="t" r="r" b="b"/>
              <a:pathLst>
                <a:path w="103504" h="19050">
                  <a:moveTo>
                    <a:pt x="807" y="0"/>
                  </a:moveTo>
                  <a:lnTo>
                    <a:pt x="376" y="321"/>
                  </a:lnTo>
                  <a:lnTo>
                    <a:pt x="376" y="781"/>
                  </a:lnTo>
                  <a:lnTo>
                    <a:pt x="0" y="5609"/>
                  </a:lnTo>
                  <a:lnTo>
                    <a:pt x="376" y="5931"/>
                  </a:lnTo>
                  <a:lnTo>
                    <a:pt x="101794" y="18713"/>
                  </a:lnTo>
                  <a:lnTo>
                    <a:pt x="102170" y="18713"/>
                  </a:lnTo>
                  <a:lnTo>
                    <a:pt x="102170" y="18392"/>
                  </a:lnTo>
                  <a:lnTo>
                    <a:pt x="102547" y="18024"/>
                  </a:lnTo>
                  <a:lnTo>
                    <a:pt x="102977" y="13472"/>
                  </a:lnTo>
                  <a:lnTo>
                    <a:pt x="102977" y="13104"/>
                  </a:lnTo>
                  <a:lnTo>
                    <a:pt x="102547" y="12782"/>
                  </a:lnTo>
                  <a:lnTo>
                    <a:pt x="1183" y="32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4079925" y="4250720"/>
              <a:ext cx="103505" cy="19050"/>
            </a:xfrm>
            <a:custGeom>
              <a:avLst/>
              <a:gdLst/>
              <a:ahLst/>
              <a:cxnLst/>
              <a:rect l="l" t="t" r="r" b="b"/>
              <a:pathLst>
                <a:path w="103504" h="19050">
                  <a:moveTo>
                    <a:pt x="0" y="5609"/>
                  </a:moveTo>
                  <a:lnTo>
                    <a:pt x="376" y="781"/>
                  </a:lnTo>
                  <a:lnTo>
                    <a:pt x="376" y="321"/>
                  </a:lnTo>
                  <a:lnTo>
                    <a:pt x="807" y="0"/>
                  </a:lnTo>
                  <a:lnTo>
                    <a:pt x="1183" y="321"/>
                  </a:lnTo>
                  <a:lnTo>
                    <a:pt x="102547" y="12782"/>
                  </a:lnTo>
                  <a:lnTo>
                    <a:pt x="102977" y="13104"/>
                  </a:lnTo>
                  <a:lnTo>
                    <a:pt x="102977" y="13472"/>
                  </a:lnTo>
                  <a:lnTo>
                    <a:pt x="102547" y="18024"/>
                  </a:lnTo>
                  <a:lnTo>
                    <a:pt x="102170" y="18392"/>
                  </a:lnTo>
                  <a:lnTo>
                    <a:pt x="102170" y="18713"/>
                  </a:lnTo>
                  <a:lnTo>
                    <a:pt x="101794" y="18713"/>
                  </a:lnTo>
                  <a:lnTo>
                    <a:pt x="376" y="5931"/>
                  </a:lnTo>
                  <a:lnTo>
                    <a:pt x="0" y="5609"/>
                  </a:lnTo>
                  <a:close/>
                </a:path>
                <a:path w="103504" h="19050">
                  <a:moveTo>
                    <a:pt x="0" y="5609"/>
                  </a:moveTo>
                  <a:lnTo>
                    <a:pt x="0" y="560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2" name="object 382"/>
            <p:cNvSpPr/>
            <p:nvPr/>
          </p:nvSpPr>
          <p:spPr>
            <a:xfrm>
              <a:off x="4209051" y="4265664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1237" y="0"/>
                  </a:moveTo>
                  <a:lnTo>
                    <a:pt x="807" y="0"/>
                  </a:lnTo>
                  <a:lnTo>
                    <a:pt x="807" y="367"/>
                  </a:lnTo>
                  <a:lnTo>
                    <a:pt x="0" y="5149"/>
                  </a:lnTo>
                  <a:lnTo>
                    <a:pt x="0" y="5471"/>
                  </a:lnTo>
                  <a:lnTo>
                    <a:pt x="807" y="5471"/>
                  </a:lnTo>
                  <a:lnTo>
                    <a:pt x="103408" y="18254"/>
                  </a:lnTo>
                  <a:lnTo>
                    <a:pt x="104215" y="18254"/>
                  </a:lnTo>
                  <a:lnTo>
                    <a:pt x="104215" y="17932"/>
                  </a:lnTo>
                  <a:lnTo>
                    <a:pt x="104591" y="13012"/>
                  </a:lnTo>
                  <a:lnTo>
                    <a:pt x="104591" y="12690"/>
                  </a:lnTo>
                  <a:lnTo>
                    <a:pt x="104215" y="12322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3" name="object 383"/>
            <p:cNvSpPr/>
            <p:nvPr/>
          </p:nvSpPr>
          <p:spPr>
            <a:xfrm>
              <a:off x="4209051" y="4265664"/>
              <a:ext cx="104775" cy="18415"/>
            </a:xfrm>
            <a:custGeom>
              <a:avLst/>
              <a:gdLst/>
              <a:ahLst/>
              <a:cxnLst/>
              <a:rect l="l" t="t" r="r" b="b"/>
              <a:pathLst>
                <a:path w="104775" h="18414">
                  <a:moveTo>
                    <a:pt x="0" y="5149"/>
                  </a:moveTo>
                  <a:lnTo>
                    <a:pt x="807" y="367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04215" y="12322"/>
                  </a:lnTo>
                  <a:lnTo>
                    <a:pt x="104592" y="12690"/>
                  </a:lnTo>
                  <a:lnTo>
                    <a:pt x="104592" y="13012"/>
                  </a:lnTo>
                  <a:lnTo>
                    <a:pt x="104215" y="17932"/>
                  </a:lnTo>
                  <a:lnTo>
                    <a:pt x="104215" y="18254"/>
                  </a:lnTo>
                  <a:lnTo>
                    <a:pt x="103784" y="18254"/>
                  </a:lnTo>
                  <a:lnTo>
                    <a:pt x="103408" y="18254"/>
                  </a:lnTo>
                  <a:lnTo>
                    <a:pt x="807" y="5471"/>
                  </a:lnTo>
                  <a:lnTo>
                    <a:pt x="430" y="5471"/>
                  </a:lnTo>
                  <a:lnTo>
                    <a:pt x="0" y="5471"/>
                  </a:lnTo>
                  <a:lnTo>
                    <a:pt x="0" y="5149"/>
                  </a:lnTo>
                  <a:close/>
                </a:path>
                <a:path w="104775" h="18414">
                  <a:moveTo>
                    <a:pt x="0" y="5149"/>
                  </a:moveTo>
                  <a:lnTo>
                    <a:pt x="0" y="514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4338769" y="4281527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807" y="0"/>
                  </a:moveTo>
                  <a:lnTo>
                    <a:pt x="376" y="367"/>
                  </a:lnTo>
                  <a:lnTo>
                    <a:pt x="0" y="3770"/>
                  </a:lnTo>
                  <a:lnTo>
                    <a:pt x="0" y="4460"/>
                  </a:lnTo>
                  <a:lnTo>
                    <a:pt x="376" y="4460"/>
                  </a:lnTo>
                  <a:lnTo>
                    <a:pt x="103354" y="17242"/>
                  </a:lnTo>
                  <a:lnTo>
                    <a:pt x="103784" y="17242"/>
                  </a:lnTo>
                  <a:lnTo>
                    <a:pt x="103784" y="16920"/>
                  </a:lnTo>
                  <a:lnTo>
                    <a:pt x="104161" y="13150"/>
                  </a:lnTo>
                  <a:lnTo>
                    <a:pt x="104161" y="12782"/>
                  </a:lnTo>
                  <a:lnTo>
                    <a:pt x="103784" y="1278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4338769" y="4281527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0" y="3770"/>
                  </a:moveTo>
                  <a:lnTo>
                    <a:pt x="376" y="367"/>
                  </a:lnTo>
                  <a:lnTo>
                    <a:pt x="807" y="0"/>
                  </a:lnTo>
                  <a:lnTo>
                    <a:pt x="103784" y="12782"/>
                  </a:lnTo>
                  <a:lnTo>
                    <a:pt x="104161" y="12782"/>
                  </a:lnTo>
                  <a:lnTo>
                    <a:pt x="104161" y="13150"/>
                  </a:lnTo>
                  <a:lnTo>
                    <a:pt x="103784" y="16920"/>
                  </a:lnTo>
                  <a:lnTo>
                    <a:pt x="103784" y="17242"/>
                  </a:lnTo>
                  <a:lnTo>
                    <a:pt x="103354" y="17242"/>
                  </a:lnTo>
                  <a:lnTo>
                    <a:pt x="376" y="4460"/>
                  </a:lnTo>
                  <a:lnTo>
                    <a:pt x="0" y="4460"/>
                  </a:lnTo>
                  <a:lnTo>
                    <a:pt x="0" y="4092"/>
                  </a:lnTo>
                  <a:lnTo>
                    <a:pt x="0" y="3770"/>
                  </a:lnTo>
                  <a:close/>
                </a:path>
                <a:path w="104775" h="17779">
                  <a:moveTo>
                    <a:pt x="0" y="3770"/>
                  </a:moveTo>
                  <a:lnTo>
                    <a:pt x="0" y="3770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4467895" y="4297758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1237" y="0"/>
                  </a:moveTo>
                  <a:lnTo>
                    <a:pt x="807" y="0"/>
                  </a:lnTo>
                  <a:lnTo>
                    <a:pt x="430" y="321"/>
                  </a:lnTo>
                  <a:lnTo>
                    <a:pt x="430" y="689"/>
                  </a:lnTo>
                  <a:lnTo>
                    <a:pt x="0" y="5103"/>
                  </a:lnTo>
                  <a:lnTo>
                    <a:pt x="0" y="5793"/>
                  </a:lnTo>
                  <a:lnTo>
                    <a:pt x="430" y="5793"/>
                  </a:lnTo>
                  <a:lnTo>
                    <a:pt x="101794" y="18254"/>
                  </a:lnTo>
                  <a:lnTo>
                    <a:pt x="102170" y="18254"/>
                  </a:lnTo>
                  <a:lnTo>
                    <a:pt x="102601" y="17886"/>
                  </a:lnTo>
                  <a:lnTo>
                    <a:pt x="102977" y="13104"/>
                  </a:lnTo>
                  <a:lnTo>
                    <a:pt x="102977" y="12782"/>
                  </a:lnTo>
                  <a:lnTo>
                    <a:pt x="102601" y="12782"/>
                  </a:lnTo>
                  <a:lnTo>
                    <a:pt x="102601" y="12414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7" name="object 387"/>
            <p:cNvSpPr/>
            <p:nvPr/>
          </p:nvSpPr>
          <p:spPr>
            <a:xfrm>
              <a:off x="4467895" y="4297758"/>
              <a:ext cx="103505" cy="18415"/>
            </a:xfrm>
            <a:custGeom>
              <a:avLst/>
              <a:gdLst/>
              <a:ahLst/>
              <a:cxnLst/>
              <a:rect l="l" t="t" r="r" b="b"/>
              <a:pathLst>
                <a:path w="103504" h="18414">
                  <a:moveTo>
                    <a:pt x="0" y="5103"/>
                  </a:moveTo>
                  <a:lnTo>
                    <a:pt x="430" y="689"/>
                  </a:lnTo>
                  <a:lnTo>
                    <a:pt x="430" y="321"/>
                  </a:lnTo>
                  <a:lnTo>
                    <a:pt x="807" y="0"/>
                  </a:lnTo>
                  <a:lnTo>
                    <a:pt x="1237" y="0"/>
                  </a:lnTo>
                  <a:lnTo>
                    <a:pt x="102601" y="12414"/>
                  </a:lnTo>
                  <a:lnTo>
                    <a:pt x="102601" y="12782"/>
                  </a:lnTo>
                  <a:lnTo>
                    <a:pt x="102977" y="12782"/>
                  </a:lnTo>
                  <a:lnTo>
                    <a:pt x="102977" y="13104"/>
                  </a:lnTo>
                  <a:lnTo>
                    <a:pt x="102601" y="17886"/>
                  </a:lnTo>
                  <a:lnTo>
                    <a:pt x="102170" y="18254"/>
                  </a:lnTo>
                  <a:lnTo>
                    <a:pt x="101794" y="18254"/>
                  </a:lnTo>
                  <a:lnTo>
                    <a:pt x="430" y="5793"/>
                  </a:lnTo>
                  <a:lnTo>
                    <a:pt x="0" y="5793"/>
                  </a:lnTo>
                  <a:lnTo>
                    <a:pt x="0" y="5471"/>
                  </a:lnTo>
                  <a:lnTo>
                    <a:pt x="0" y="5103"/>
                  </a:lnTo>
                  <a:close/>
                </a:path>
                <a:path w="103504" h="18414">
                  <a:moveTo>
                    <a:pt x="0" y="5103"/>
                  </a:moveTo>
                  <a:lnTo>
                    <a:pt x="0" y="510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8" name="object 388"/>
            <p:cNvSpPr/>
            <p:nvPr/>
          </p:nvSpPr>
          <p:spPr>
            <a:xfrm>
              <a:off x="3311660" y="4089278"/>
              <a:ext cx="64135" cy="61594"/>
            </a:xfrm>
            <a:custGeom>
              <a:avLst/>
              <a:gdLst/>
              <a:ahLst/>
              <a:cxnLst/>
              <a:rect l="l" t="t" r="r" b="b"/>
              <a:pathLst>
                <a:path w="64135" h="61595">
                  <a:moveTo>
                    <a:pt x="35718" y="0"/>
                  </a:moveTo>
                  <a:lnTo>
                    <a:pt x="23350" y="789"/>
                  </a:lnTo>
                  <a:lnTo>
                    <a:pt x="11910" y="6213"/>
                  </a:lnTo>
                  <a:lnTo>
                    <a:pt x="3738" y="15383"/>
                  </a:lnTo>
                  <a:lnTo>
                    <a:pt x="0" y="26570"/>
                  </a:lnTo>
                  <a:lnTo>
                    <a:pt x="871" y="38361"/>
                  </a:lnTo>
                  <a:lnTo>
                    <a:pt x="6530" y="49342"/>
                  </a:lnTo>
                  <a:lnTo>
                    <a:pt x="16466" y="57342"/>
                  </a:lnTo>
                  <a:lnTo>
                    <a:pt x="28320" y="61027"/>
                  </a:lnTo>
                  <a:lnTo>
                    <a:pt x="40698" y="60237"/>
                  </a:lnTo>
                  <a:lnTo>
                    <a:pt x="52208" y="54814"/>
                  </a:lnTo>
                  <a:lnTo>
                    <a:pt x="60378" y="45585"/>
                  </a:lnTo>
                  <a:lnTo>
                    <a:pt x="64098" y="34404"/>
                  </a:lnTo>
                  <a:lnTo>
                    <a:pt x="63179" y="22645"/>
                  </a:lnTo>
                  <a:lnTo>
                    <a:pt x="57427" y="11684"/>
                  </a:lnTo>
                  <a:lnTo>
                    <a:pt x="47561" y="3684"/>
                  </a:lnTo>
                  <a:lnTo>
                    <a:pt x="3571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9" name="object 389"/>
            <p:cNvSpPr/>
            <p:nvPr/>
          </p:nvSpPr>
          <p:spPr>
            <a:xfrm>
              <a:off x="3311660" y="4089278"/>
              <a:ext cx="64135" cy="61594"/>
            </a:xfrm>
            <a:custGeom>
              <a:avLst/>
              <a:gdLst/>
              <a:ahLst/>
              <a:cxnLst/>
              <a:rect l="l" t="t" r="r" b="b"/>
              <a:pathLst>
                <a:path w="64135" h="61595">
                  <a:moveTo>
                    <a:pt x="57427" y="11684"/>
                  </a:moveTo>
                  <a:lnTo>
                    <a:pt x="63179" y="22645"/>
                  </a:lnTo>
                  <a:lnTo>
                    <a:pt x="64098" y="34404"/>
                  </a:lnTo>
                  <a:lnTo>
                    <a:pt x="60378" y="45585"/>
                  </a:lnTo>
                  <a:lnTo>
                    <a:pt x="52208" y="54814"/>
                  </a:lnTo>
                  <a:lnTo>
                    <a:pt x="40698" y="60237"/>
                  </a:lnTo>
                  <a:lnTo>
                    <a:pt x="28320" y="61027"/>
                  </a:lnTo>
                  <a:lnTo>
                    <a:pt x="16466" y="57342"/>
                  </a:lnTo>
                  <a:lnTo>
                    <a:pt x="6530" y="49342"/>
                  </a:lnTo>
                  <a:lnTo>
                    <a:pt x="871" y="38361"/>
                  </a:lnTo>
                  <a:lnTo>
                    <a:pt x="0" y="26570"/>
                  </a:lnTo>
                  <a:lnTo>
                    <a:pt x="3738" y="15383"/>
                  </a:lnTo>
                  <a:lnTo>
                    <a:pt x="11910" y="6213"/>
                  </a:lnTo>
                  <a:lnTo>
                    <a:pt x="23350" y="789"/>
                  </a:lnTo>
                  <a:lnTo>
                    <a:pt x="35718" y="0"/>
                  </a:lnTo>
                  <a:lnTo>
                    <a:pt x="47561" y="3684"/>
                  </a:lnTo>
                  <a:lnTo>
                    <a:pt x="57427" y="11684"/>
                  </a:lnTo>
                  <a:close/>
                </a:path>
              </a:pathLst>
            </a:custGeom>
            <a:ln w="37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0" name="object 390"/>
            <p:cNvSpPr/>
            <p:nvPr/>
          </p:nvSpPr>
          <p:spPr>
            <a:xfrm>
              <a:off x="4512759" y="4231207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70" h="62864">
                  <a:moveTo>
                    <a:pt x="35946" y="0"/>
                  </a:moveTo>
                  <a:lnTo>
                    <a:pt x="23622" y="740"/>
                  </a:lnTo>
                  <a:lnTo>
                    <a:pt x="12166" y="6132"/>
                  </a:lnTo>
                  <a:lnTo>
                    <a:pt x="3790" y="15577"/>
                  </a:lnTo>
                  <a:lnTo>
                    <a:pt x="0" y="27036"/>
                  </a:lnTo>
                  <a:lnTo>
                    <a:pt x="960" y="39089"/>
                  </a:lnTo>
                  <a:lnTo>
                    <a:pt x="6839" y="50319"/>
                  </a:lnTo>
                  <a:lnTo>
                    <a:pt x="16558" y="58531"/>
                  </a:lnTo>
                  <a:lnTo>
                    <a:pt x="28300" y="62326"/>
                  </a:lnTo>
                  <a:lnTo>
                    <a:pt x="40636" y="61576"/>
                  </a:lnTo>
                  <a:lnTo>
                    <a:pt x="52141" y="56158"/>
                  </a:lnTo>
                  <a:lnTo>
                    <a:pt x="60514" y="46610"/>
                  </a:lnTo>
                  <a:lnTo>
                    <a:pt x="64287" y="35082"/>
                  </a:lnTo>
                  <a:lnTo>
                    <a:pt x="63278" y="23046"/>
                  </a:lnTo>
                  <a:lnTo>
                    <a:pt x="57306" y="11972"/>
                  </a:lnTo>
                  <a:lnTo>
                    <a:pt x="47665" y="3785"/>
                  </a:lnTo>
                  <a:lnTo>
                    <a:pt x="35946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1" name="object 391"/>
            <p:cNvSpPr/>
            <p:nvPr/>
          </p:nvSpPr>
          <p:spPr>
            <a:xfrm>
              <a:off x="4512759" y="4231207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70" h="62864">
                  <a:moveTo>
                    <a:pt x="57306" y="11972"/>
                  </a:moveTo>
                  <a:lnTo>
                    <a:pt x="63278" y="23046"/>
                  </a:lnTo>
                  <a:lnTo>
                    <a:pt x="64287" y="35082"/>
                  </a:lnTo>
                  <a:lnTo>
                    <a:pt x="60514" y="46610"/>
                  </a:lnTo>
                  <a:lnTo>
                    <a:pt x="52141" y="56158"/>
                  </a:lnTo>
                  <a:lnTo>
                    <a:pt x="40636" y="61576"/>
                  </a:lnTo>
                  <a:lnTo>
                    <a:pt x="28300" y="62326"/>
                  </a:lnTo>
                  <a:lnTo>
                    <a:pt x="16558" y="58531"/>
                  </a:lnTo>
                  <a:lnTo>
                    <a:pt x="6839" y="50319"/>
                  </a:lnTo>
                  <a:lnTo>
                    <a:pt x="960" y="39089"/>
                  </a:lnTo>
                  <a:lnTo>
                    <a:pt x="0" y="27036"/>
                  </a:lnTo>
                  <a:lnTo>
                    <a:pt x="3790" y="15577"/>
                  </a:lnTo>
                  <a:lnTo>
                    <a:pt x="12166" y="6132"/>
                  </a:lnTo>
                  <a:lnTo>
                    <a:pt x="23622" y="740"/>
                  </a:lnTo>
                  <a:lnTo>
                    <a:pt x="35946" y="0"/>
                  </a:lnTo>
                  <a:lnTo>
                    <a:pt x="47665" y="3785"/>
                  </a:lnTo>
                  <a:lnTo>
                    <a:pt x="57306" y="11972"/>
                  </a:lnTo>
                  <a:close/>
                </a:path>
              </a:pathLst>
            </a:custGeom>
            <a:ln w="3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2" name="object 392"/>
            <p:cNvSpPr/>
            <p:nvPr/>
          </p:nvSpPr>
          <p:spPr>
            <a:xfrm>
              <a:off x="827421" y="4149564"/>
              <a:ext cx="1292860" cy="167005"/>
            </a:xfrm>
            <a:custGeom>
              <a:avLst/>
              <a:gdLst/>
              <a:ahLst/>
              <a:cxnLst/>
              <a:rect l="l" t="t" r="r" b="b"/>
              <a:pathLst>
                <a:path w="1292860" h="167004">
                  <a:moveTo>
                    <a:pt x="1291027" y="0"/>
                  </a:moveTo>
                  <a:lnTo>
                    <a:pt x="1290597" y="0"/>
                  </a:lnTo>
                  <a:lnTo>
                    <a:pt x="403" y="159597"/>
                  </a:lnTo>
                  <a:lnTo>
                    <a:pt x="0" y="159597"/>
                  </a:lnTo>
                  <a:lnTo>
                    <a:pt x="0" y="160608"/>
                  </a:lnTo>
                  <a:lnTo>
                    <a:pt x="403" y="166448"/>
                  </a:lnTo>
                  <a:lnTo>
                    <a:pt x="801" y="166769"/>
                  </a:lnTo>
                  <a:lnTo>
                    <a:pt x="1603" y="166769"/>
                  </a:lnTo>
                  <a:lnTo>
                    <a:pt x="1291565" y="7310"/>
                  </a:lnTo>
                  <a:lnTo>
                    <a:pt x="1291942" y="7310"/>
                  </a:lnTo>
                  <a:lnTo>
                    <a:pt x="1292319" y="6988"/>
                  </a:lnTo>
                  <a:lnTo>
                    <a:pt x="1292319" y="6621"/>
                  </a:lnTo>
                  <a:lnTo>
                    <a:pt x="1291565" y="689"/>
                  </a:lnTo>
                  <a:lnTo>
                    <a:pt x="1291565" y="367"/>
                  </a:lnTo>
                  <a:lnTo>
                    <a:pt x="1291027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827421" y="4149564"/>
              <a:ext cx="1292860" cy="167005"/>
            </a:xfrm>
            <a:custGeom>
              <a:avLst/>
              <a:gdLst/>
              <a:ahLst/>
              <a:cxnLst/>
              <a:rect l="l" t="t" r="r" b="b"/>
              <a:pathLst>
                <a:path w="1292860" h="167004">
                  <a:moveTo>
                    <a:pt x="1291565" y="689"/>
                  </a:moveTo>
                  <a:lnTo>
                    <a:pt x="1292319" y="6621"/>
                  </a:lnTo>
                  <a:lnTo>
                    <a:pt x="1292319" y="6988"/>
                  </a:lnTo>
                  <a:lnTo>
                    <a:pt x="1291942" y="7310"/>
                  </a:lnTo>
                  <a:lnTo>
                    <a:pt x="1291565" y="7310"/>
                  </a:lnTo>
                  <a:lnTo>
                    <a:pt x="1603" y="166769"/>
                  </a:lnTo>
                  <a:lnTo>
                    <a:pt x="1199" y="166769"/>
                  </a:lnTo>
                  <a:lnTo>
                    <a:pt x="801" y="166769"/>
                  </a:lnTo>
                  <a:lnTo>
                    <a:pt x="403" y="166448"/>
                  </a:lnTo>
                  <a:lnTo>
                    <a:pt x="0" y="160608"/>
                  </a:lnTo>
                  <a:lnTo>
                    <a:pt x="0" y="159918"/>
                  </a:lnTo>
                  <a:lnTo>
                    <a:pt x="0" y="159597"/>
                  </a:lnTo>
                  <a:lnTo>
                    <a:pt x="403" y="159597"/>
                  </a:lnTo>
                  <a:lnTo>
                    <a:pt x="1290597" y="0"/>
                  </a:lnTo>
                  <a:lnTo>
                    <a:pt x="1291027" y="0"/>
                  </a:lnTo>
                  <a:lnTo>
                    <a:pt x="1291565" y="367"/>
                  </a:lnTo>
                  <a:lnTo>
                    <a:pt x="1291565" y="689"/>
                  </a:lnTo>
                  <a:close/>
                </a:path>
                <a:path w="1292860" h="167004">
                  <a:moveTo>
                    <a:pt x="1291565" y="689"/>
                  </a:moveTo>
                  <a:lnTo>
                    <a:pt x="1291565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842781" y="429909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74" y="0"/>
                  </a:moveTo>
                  <a:lnTo>
                    <a:pt x="103376" y="0"/>
                  </a:lnTo>
                  <a:lnTo>
                    <a:pt x="801" y="12782"/>
                  </a:lnTo>
                  <a:lnTo>
                    <a:pt x="398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1" y="17932"/>
                  </a:lnTo>
                  <a:lnTo>
                    <a:pt x="801" y="18300"/>
                  </a:lnTo>
                  <a:lnTo>
                    <a:pt x="1199" y="18621"/>
                  </a:lnTo>
                  <a:lnTo>
                    <a:pt x="1603" y="18621"/>
                  </a:lnTo>
                  <a:lnTo>
                    <a:pt x="104177" y="5839"/>
                  </a:lnTo>
                  <a:lnTo>
                    <a:pt x="104575" y="5839"/>
                  </a:lnTo>
                  <a:lnTo>
                    <a:pt x="104575" y="5149"/>
                  </a:lnTo>
                  <a:lnTo>
                    <a:pt x="104177" y="367"/>
                  </a:lnTo>
                  <a:lnTo>
                    <a:pt x="10377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842781" y="429909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77" y="367"/>
                  </a:moveTo>
                  <a:lnTo>
                    <a:pt x="104575" y="5149"/>
                  </a:lnTo>
                  <a:lnTo>
                    <a:pt x="104575" y="5517"/>
                  </a:lnTo>
                  <a:lnTo>
                    <a:pt x="104575" y="5839"/>
                  </a:lnTo>
                  <a:lnTo>
                    <a:pt x="104177" y="5839"/>
                  </a:lnTo>
                  <a:lnTo>
                    <a:pt x="1603" y="18621"/>
                  </a:lnTo>
                  <a:lnTo>
                    <a:pt x="1199" y="18621"/>
                  </a:lnTo>
                  <a:lnTo>
                    <a:pt x="801" y="18300"/>
                  </a:lnTo>
                  <a:lnTo>
                    <a:pt x="801" y="17932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398" y="12782"/>
                  </a:lnTo>
                  <a:lnTo>
                    <a:pt x="801" y="12782"/>
                  </a:lnTo>
                  <a:lnTo>
                    <a:pt x="103376" y="0"/>
                  </a:lnTo>
                  <a:lnTo>
                    <a:pt x="103774" y="0"/>
                  </a:lnTo>
                  <a:lnTo>
                    <a:pt x="104177" y="367"/>
                  </a:lnTo>
                  <a:close/>
                </a:path>
                <a:path w="104775" h="19050">
                  <a:moveTo>
                    <a:pt x="104177" y="367"/>
                  </a:moveTo>
                  <a:lnTo>
                    <a:pt x="104177" y="36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6" name="object 396"/>
            <p:cNvSpPr/>
            <p:nvPr/>
          </p:nvSpPr>
          <p:spPr>
            <a:xfrm>
              <a:off x="970869" y="4283228"/>
              <a:ext cx="103505" cy="17145"/>
            </a:xfrm>
            <a:custGeom>
              <a:avLst/>
              <a:gdLst/>
              <a:ahLst/>
              <a:cxnLst/>
              <a:rect l="l" t="t" r="r" b="b"/>
              <a:pathLst>
                <a:path w="103505" h="17145">
                  <a:moveTo>
                    <a:pt x="102574" y="0"/>
                  </a:moveTo>
                  <a:lnTo>
                    <a:pt x="101772" y="0"/>
                  </a:lnTo>
                  <a:lnTo>
                    <a:pt x="398" y="12460"/>
                  </a:lnTo>
                  <a:lnTo>
                    <a:pt x="0" y="12460"/>
                  </a:lnTo>
                  <a:lnTo>
                    <a:pt x="0" y="12782"/>
                  </a:lnTo>
                  <a:lnTo>
                    <a:pt x="398" y="16552"/>
                  </a:lnTo>
                  <a:lnTo>
                    <a:pt x="796" y="16920"/>
                  </a:lnTo>
                  <a:lnTo>
                    <a:pt x="102574" y="4138"/>
                  </a:lnTo>
                  <a:lnTo>
                    <a:pt x="102972" y="4138"/>
                  </a:lnTo>
                  <a:lnTo>
                    <a:pt x="102972" y="3770"/>
                  </a:lnTo>
                  <a:lnTo>
                    <a:pt x="102574" y="367"/>
                  </a:lnTo>
                  <a:lnTo>
                    <a:pt x="10257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7" name="object 397"/>
            <p:cNvSpPr/>
            <p:nvPr/>
          </p:nvSpPr>
          <p:spPr>
            <a:xfrm>
              <a:off x="970869" y="4283228"/>
              <a:ext cx="103505" cy="17145"/>
            </a:xfrm>
            <a:custGeom>
              <a:avLst/>
              <a:gdLst/>
              <a:ahLst/>
              <a:cxnLst/>
              <a:rect l="l" t="t" r="r" b="b"/>
              <a:pathLst>
                <a:path w="103505" h="17145">
                  <a:moveTo>
                    <a:pt x="102574" y="367"/>
                  </a:moveTo>
                  <a:lnTo>
                    <a:pt x="102972" y="3770"/>
                  </a:lnTo>
                  <a:lnTo>
                    <a:pt x="102972" y="4138"/>
                  </a:lnTo>
                  <a:lnTo>
                    <a:pt x="102574" y="4138"/>
                  </a:lnTo>
                  <a:lnTo>
                    <a:pt x="796" y="16920"/>
                  </a:lnTo>
                  <a:lnTo>
                    <a:pt x="796" y="16920"/>
                  </a:lnTo>
                  <a:lnTo>
                    <a:pt x="0" y="12460"/>
                  </a:lnTo>
                  <a:lnTo>
                    <a:pt x="398" y="12460"/>
                  </a:lnTo>
                  <a:lnTo>
                    <a:pt x="101772" y="0"/>
                  </a:lnTo>
                  <a:lnTo>
                    <a:pt x="102170" y="0"/>
                  </a:lnTo>
                  <a:lnTo>
                    <a:pt x="102574" y="0"/>
                  </a:lnTo>
                  <a:lnTo>
                    <a:pt x="102574" y="367"/>
                  </a:lnTo>
                  <a:close/>
                </a:path>
                <a:path w="103505" h="17145">
                  <a:moveTo>
                    <a:pt x="102574" y="367"/>
                  </a:moveTo>
                  <a:lnTo>
                    <a:pt x="102574" y="36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8" name="object 398"/>
            <p:cNvSpPr/>
            <p:nvPr/>
          </p:nvSpPr>
          <p:spPr>
            <a:xfrm>
              <a:off x="1100022" y="4267043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76" y="0"/>
                  </a:moveTo>
                  <a:lnTo>
                    <a:pt x="102972" y="0"/>
                  </a:lnTo>
                  <a:lnTo>
                    <a:pt x="801" y="12644"/>
                  </a:lnTo>
                  <a:lnTo>
                    <a:pt x="398" y="12644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1" y="19265"/>
                  </a:lnTo>
                  <a:lnTo>
                    <a:pt x="801" y="19633"/>
                  </a:lnTo>
                  <a:lnTo>
                    <a:pt x="1199" y="19955"/>
                  </a:lnTo>
                  <a:lnTo>
                    <a:pt x="1603" y="19955"/>
                  </a:lnTo>
                  <a:lnTo>
                    <a:pt x="103774" y="7172"/>
                  </a:lnTo>
                  <a:lnTo>
                    <a:pt x="104177" y="7172"/>
                  </a:lnTo>
                  <a:lnTo>
                    <a:pt x="104575" y="6851"/>
                  </a:lnTo>
                  <a:lnTo>
                    <a:pt x="104575" y="6483"/>
                  </a:lnTo>
                  <a:lnTo>
                    <a:pt x="103774" y="689"/>
                  </a:lnTo>
                  <a:lnTo>
                    <a:pt x="103774" y="321"/>
                  </a:lnTo>
                  <a:lnTo>
                    <a:pt x="10337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1100022" y="4267043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74" y="689"/>
                  </a:moveTo>
                  <a:lnTo>
                    <a:pt x="104575" y="6483"/>
                  </a:lnTo>
                  <a:lnTo>
                    <a:pt x="104575" y="6851"/>
                  </a:lnTo>
                  <a:lnTo>
                    <a:pt x="104177" y="7172"/>
                  </a:lnTo>
                  <a:lnTo>
                    <a:pt x="103774" y="7172"/>
                  </a:lnTo>
                  <a:lnTo>
                    <a:pt x="1603" y="19955"/>
                  </a:lnTo>
                  <a:lnTo>
                    <a:pt x="1199" y="19955"/>
                  </a:lnTo>
                  <a:lnTo>
                    <a:pt x="801" y="19633"/>
                  </a:lnTo>
                  <a:lnTo>
                    <a:pt x="801" y="19265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98" y="12644"/>
                  </a:lnTo>
                  <a:lnTo>
                    <a:pt x="801" y="12644"/>
                  </a:lnTo>
                  <a:lnTo>
                    <a:pt x="102972" y="0"/>
                  </a:lnTo>
                  <a:lnTo>
                    <a:pt x="103376" y="0"/>
                  </a:lnTo>
                  <a:lnTo>
                    <a:pt x="103774" y="321"/>
                  </a:lnTo>
                  <a:lnTo>
                    <a:pt x="103774" y="689"/>
                  </a:lnTo>
                  <a:close/>
                </a:path>
                <a:path w="104775" h="20320">
                  <a:moveTo>
                    <a:pt x="103774" y="689"/>
                  </a:moveTo>
                  <a:lnTo>
                    <a:pt x="10377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0" name="object 400"/>
            <p:cNvSpPr/>
            <p:nvPr/>
          </p:nvSpPr>
          <p:spPr>
            <a:xfrm>
              <a:off x="1230912" y="425219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65" y="0"/>
                  </a:moveTo>
                  <a:lnTo>
                    <a:pt x="102988" y="367"/>
                  </a:lnTo>
                  <a:lnTo>
                    <a:pt x="801" y="12690"/>
                  </a:lnTo>
                  <a:lnTo>
                    <a:pt x="398" y="12690"/>
                  </a:lnTo>
                  <a:lnTo>
                    <a:pt x="0" y="13012"/>
                  </a:lnTo>
                  <a:lnTo>
                    <a:pt x="0" y="13840"/>
                  </a:lnTo>
                  <a:lnTo>
                    <a:pt x="801" y="19633"/>
                  </a:lnTo>
                  <a:lnTo>
                    <a:pt x="801" y="20001"/>
                  </a:lnTo>
                  <a:lnTo>
                    <a:pt x="1603" y="20001"/>
                  </a:lnTo>
                  <a:lnTo>
                    <a:pt x="104172" y="7540"/>
                  </a:lnTo>
                  <a:lnTo>
                    <a:pt x="104602" y="7218"/>
                  </a:lnTo>
                  <a:lnTo>
                    <a:pt x="104602" y="6529"/>
                  </a:lnTo>
                  <a:lnTo>
                    <a:pt x="104172" y="689"/>
                  </a:lnTo>
                  <a:lnTo>
                    <a:pt x="103365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1" name="object 401"/>
            <p:cNvSpPr/>
            <p:nvPr/>
          </p:nvSpPr>
          <p:spPr>
            <a:xfrm>
              <a:off x="1230912" y="425219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4172" y="689"/>
                  </a:moveTo>
                  <a:lnTo>
                    <a:pt x="104602" y="6529"/>
                  </a:lnTo>
                  <a:lnTo>
                    <a:pt x="104602" y="6851"/>
                  </a:lnTo>
                  <a:lnTo>
                    <a:pt x="104602" y="7218"/>
                  </a:lnTo>
                  <a:lnTo>
                    <a:pt x="104172" y="7540"/>
                  </a:lnTo>
                  <a:lnTo>
                    <a:pt x="1603" y="20001"/>
                  </a:lnTo>
                  <a:lnTo>
                    <a:pt x="1199" y="20001"/>
                  </a:lnTo>
                  <a:lnTo>
                    <a:pt x="801" y="20001"/>
                  </a:lnTo>
                  <a:lnTo>
                    <a:pt x="0" y="13840"/>
                  </a:lnTo>
                  <a:lnTo>
                    <a:pt x="0" y="13012"/>
                  </a:lnTo>
                  <a:lnTo>
                    <a:pt x="398" y="12690"/>
                  </a:lnTo>
                  <a:lnTo>
                    <a:pt x="801" y="12690"/>
                  </a:lnTo>
                  <a:lnTo>
                    <a:pt x="102988" y="367"/>
                  </a:lnTo>
                  <a:lnTo>
                    <a:pt x="103365" y="0"/>
                  </a:lnTo>
                  <a:lnTo>
                    <a:pt x="103795" y="367"/>
                  </a:lnTo>
                  <a:lnTo>
                    <a:pt x="104172" y="689"/>
                  </a:lnTo>
                  <a:close/>
                </a:path>
                <a:path w="104775" h="20320">
                  <a:moveTo>
                    <a:pt x="104172" y="689"/>
                  </a:moveTo>
                  <a:lnTo>
                    <a:pt x="104172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1358865" y="423623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376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76" y="19403"/>
                  </a:lnTo>
                  <a:lnTo>
                    <a:pt x="807" y="19725"/>
                  </a:lnTo>
                  <a:lnTo>
                    <a:pt x="1183" y="20093"/>
                  </a:lnTo>
                  <a:lnTo>
                    <a:pt x="1614" y="20093"/>
                  </a:lnTo>
                  <a:lnTo>
                    <a:pt x="103784" y="7264"/>
                  </a:lnTo>
                  <a:lnTo>
                    <a:pt x="104161" y="7264"/>
                  </a:lnTo>
                  <a:lnTo>
                    <a:pt x="104591" y="6942"/>
                  </a:lnTo>
                  <a:lnTo>
                    <a:pt x="104591" y="6621"/>
                  </a:lnTo>
                  <a:lnTo>
                    <a:pt x="103784" y="643"/>
                  </a:lnTo>
                  <a:lnTo>
                    <a:pt x="103784" y="321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1358865" y="4236236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43"/>
                  </a:moveTo>
                  <a:lnTo>
                    <a:pt x="104592" y="6621"/>
                  </a:lnTo>
                  <a:lnTo>
                    <a:pt x="104592" y="6942"/>
                  </a:lnTo>
                  <a:lnTo>
                    <a:pt x="104161" y="7264"/>
                  </a:lnTo>
                  <a:lnTo>
                    <a:pt x="103784" y="7264"/>
                  </a:lnTo>
                  <a:lnTo>
                    <a:pt x="1614" y="20093"/>
                  </a:lnTo>
                  <a:lnTo>
                    <a:pt x="1183" y="20093"/>
                  </a:lnTo>
                  <a:lnTo>
                    <a:pt x="807" y="19725"/>
                  </a:lnTo>
                  <a:lnTo>
                    <a:pt x="376" y="19403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76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21"/>
                  </a:lnTo>
                  <a:lnTo>
                    <a:pt x="103784" y="643"/>
                  </a:lnTo>
                  <a:close/>
                </a:path>
                <a:path w="104775" h="20320">
                  <a:moveTo>
                    <a:pt x="103784" y="643"/>
                  </a:moveTo>
                  <a:lnTo>
                    <a:pt x="103784" y="64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1488153" y="4220005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807" y="12782"/>
                  </a:lnTo>
                  <a:lnTo>
                    <a:pt x="376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7" y="19403"/>
                  </a:lnTo>
                  <a:lnTo>
                    <a:pt x="807" y="19771"/>
                  </a:lnTo>
                  <a:lnTo>
                    <a:pt x="1183" y="20093"/>
                  </a:lnTo>
                  <a:lnTo>
                    <a:pt x="1614" y="20093"/>
                  </a:lnTo>
                  <a:lnTo>
                    <a:pt x="103784" y="7310"/>
                  </a:lnTo>
                  <a:lnTo>
                    <a:pt x="104161" y="7310"/>
                  </a:lnTo>
                  <a:lnTo>
                    <a:pt x="104591" y="6988"/>
                  </a:lnTo>
                  <a:lnTo>
                    <a:pt x="104591" y="6621"/>
                  </a:lnTo>
                  <a:lnTo>
                    <a:pt x="103784" y="689"/>
                  </a:lnTo>
                  <a:lnTo>
                    <a:pt x="103784" y="367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5" name="object 405"/>
            <p:cNvSpPr/>
            <p:nvPr/>
          </p:nvSpPr>
          <p:spPr>
            <a:xfrm>
              <a:off x="1488153" y="4220005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621"/>
                  </a:lnTo>
                  <a:lnTo>
                    <a:pt x="104592" y="6988"/>
                  </a:lnTo>
                  <a:lnTo>
                    <a:pt x="104161" y="7310"/>
                  </a:lnTo>
                  <a:lnTo>
                    <a:pt x="103784" y="7310"/>
                  </a:lnTo>
                  <a:lnTo>
                    <a:pt x="1614" y="20093"/>
                  </a:lnTo>
                  <a:lnTo>
                    <a:pt x="1183" y="20093"/>
                  </a:lnTo>
                  <a:lnTo>
                    <a:pt x="807" y="19771"/>
                  </a:lnTo>
                  <a:lnTo>
                    <a:pt x="807" y="19403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376" y="12782"/>
                  </a:lnTo>
                  <a:lnTo>
                    <a:pt x="807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67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1618893" y="420552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408" y="0"/>
                  </a:moveTo>
                  <a:lnTo>
                    <a:pt x="102977" y="0"/>
                  </a:lnTo>
                  <a:lnTo>
                    <a:pt x="807" y="12782"/>
                  </a:lnTo>
                  <a:lnTo>
                    <a:pt x="430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7" y="19403"/>
                  </a:lnTo>
                  <a:lnTo>
                    <a:pt x="807" y="19725"/>
                  </a:lnTo>
                  <a:lnTo>
                    <a:pt x="1237" y="20093"/>
                  </a:lnTo>
                  <a:lnTo>
                    <a:pt x="1614" y="20093"/>
                  </a:lnTo>
                  <a:lnTo>
                    <a:pt x="103784" y="7310"/>
                  </a:lnTo>
                  <a:lnTo>
                    <a:pt x="104591" y="7310"/>
                  </a:lnTo>
                  <a:lnTo>
                    <a:pt x="104591" y="6621"/>
                  </a:lnTo>
                  <a:lnTo>
                    <a:pt x="103784" y="689"/>
                  </a:lnTo>
                  <a:lnTo>
                    <a:pt x="103784" y="321"/>
                  </a:lnTo>
                  <a:lnTo>
                    <a:pt x="103408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7" name="object 407"/>
            <p:cNvSpPr/>
            <p:nvPr/>
          </p:nvSpPr>
          <p:spPr>
            <a:xfrm>
              <a:off x="1618893" y="420552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621"/>
                  </a:lnTo>
                  <a:lnTo>
                    <a:pt x="104592" y="6942"/>
                  </a:lnTo>
                  <a:lnTo>
                    <a:pt x="104592" y="7310"/>
                  </a:lnTo>
                  <a:lnTo>
                    <a:pt x="103784" y="7310"/>
                  </a:lnTo>
                  <a:lnTo>
                    <a:pt x="1614" y="20093"/>
                  </a:lnTo>
                  <a:lnTo>
                    <a:pt x="1237" y="20093"/>
                  </a:lnTo>
                  <a:lnTo>
                    <a:pt x="807" y="19725"/>
                  </a:lnTo>
                  <a:lnTo>
                    <a:pt x="807" y="19403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430" y="12782"/>
                  </a:lnTo>
                  <a:lnTo>
                    <a:pt x="807" y="12782"/>
                  </a:lnTo>
                  <a:lnTo>
                    <a:pt x="102977" y="0"/>
                  </a:lnTo>
                  <a:lnTo>
                    <a:pt x="103408" y="0"/>
                  </a:lnTo>
                  <a:lnTo>
                    <a:pt x="103784" y="321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1746996" y="418929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376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76" y="19403"/>
                  </a:lnTo>
                  <a:lnTo>
                    <a:pt x="807" y="19771"/>
                  </a:lnTo>
                  <a:lnTo>
                    <a:pt x="807" y="20093"/>
                  </a:lnTo>
                  <a:lnTo>
                    <a:pt x="1614" y="20093"/>
                  </a:lnTo>
                  <a:lnTo>
                    <a:pt x="103784" y="7310"/>
                  </a:lnTo>
                  <a:lnTo>
                    <a:pt x="104161" y="7310"/>
                  </a:lnTo>
                  <a:lnTo>
                    <a:pt x="104591" y="6988"/>
                  </a:lnTo>
                  <a:lnTo>
                    <a:pt x="104591" y="6621"/>
                  </a:lnTo>
                  <a:lnTo>
                    <a:pt x="103784" y="689"/>
                  </a:lnTo>
                  <a:lnTo>
                    <a:pt x="103784" y="367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9" name="object 409"/>
            <p:cNvSpPr/>
            <p:nvPr/>
          </p:nvSpPr>
          <p:spPr>
            <a:xfrm>
              <a:off x="1746996" y="4189291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621"/>
                  </a:lnTo>
                  <a:lnTo>
                    <a:pt x="104592" y="6988"/>
                  </a:lnTo>
                  <a:lnTo>
                    <a:pt x="104161" y="7310"/>
                  </a:lnTo>
                  <a:lnTo>
                    <a:pt x="103784" y="7310"/>
                  </a:lnTo>
                  <a:lnTo>
                    <a:pt x="1614" y="20093"/>
                  </a:lnTo>
                  <a:lnTo>
                    <a:pt x="807" y="20093"/>
                  </a:lnTo>
                  <a:lnTo>
                    <a:pt x="807" y="19771"/>
                  </a:lnTo>
                  <a:lnTo>
                    <a:pt x="376" y="19403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0" y="12782"/>
                  </a:lnTo>
                  <a:lnTo>
                    <a:pt x="376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67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0" name="object 410"/>
            <p:cNvSpPr/>
            <p:nvPr/>
          </p:nvSpPr>
          <p:spPr>
            <a:xfrm>
              <a:off x="1876122" y="417480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1794" y="0"/>
                  </a:moveTo>
                  <a:lnTo>
                    <a:pt x="101417" y="0"/>
                  </a:lnTo>
                  <a:lnTo>
                    <a:pt x="807" y="12460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7" y="19403"/>
                  </a:lnTo>
                  <a:lnTo>
                    <a:pt x="807" y="19771"/>
                  </a:lnTo>
                  <a:lnTo>
                    <a:pt x="1237" y="20093"/>
                  </a:lnTo>
                  <a:lnTo>
                    <a:pt x="1614" y="19771"/>
                  </a:lnTo>
                  <a:lnTo>
                    <a:pt x="102601" y="7310"/>
                  </a:lnTo>
                  <a:lnTo>
                    <a:pt x="102977" y="7310"/>
                  </a:lnTo>
                  <a:lnTo>
                    <a:pt x="102977" y="6621"/>
                  </a:lnTo>
                  <a:lnTo>
                    <a:pt x="102601" y="689"/>
                  </a:lnTo>
                  <a:lnTo>
                    <a:pt x="102224" y="321"/>
                  </a:lnTo>
                  <a:lnTo>
                    <a:pt x="10179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1876122" y="417480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2601" y="689"/>
                  </a:moveTo>
                  <a:lnTo>
                    <a:pt x="102977" y="6621"/>
                  </a:lnTo>
                  <a:lnTo>
                    <a:pt x="102977" y="6942"/>
                  </a:lnTo>
                  <a:lnTo>
                    <a:pt x="102977" y="7310"/>
                  </a:lnTo>
                  <a:lnTo>
                    <a:pt x="102601" y="7310"/>
                  </a:lnTo>
                  <a:lnTo>
                    <a:pt x="1614" y="19771"/>
                  </a:lnTo>
                  <a:lnTo>
                    <a:pt x="1237" y="20093"/>
                  </a:lnTo>
                  <a:lnTo>
                    <a:pt x="807" y="19771"/>
                  </a:lnTo>
                  <a:lnTo>
                    <a:pt x="807" y="19403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430" y="12782"/>
                  </a:lnTo>
                  <a:lnTo>
                    <a:pt x="807" y="12460"/>
                  </a:lnTo>
                  <a:lnTo>
                    <a:pt x="101417" y="0"/>
                  </a:lnTo>
                  <a:lnTo>
                    <a:pt x="101794" y="0"/>
                  </a:lnTo>
                  <a:lnTo>
                    <a:pt x="102224" y="321"/>
                  </a:lnTo>
                  <a:lnTo>
                    <a:pt x="102601" y="689"/>
                  </a:lnTo>
                  <a:close/>
                </a:path>
                <a:path w="103505" h="20320">
                  <a:moveTo>
                    <a:pt x="102601" y="689"/>
                  </a:moveTo>
                  <a:lnTo>
                    <a:pt x="102601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2005463" y="415862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31" y="0"/>
                  </a:moveTo>
                  <a:lnTo>
                    <a:pt x="103354" y="0"/>
                  </a:lnTo>
                  <a:lnTo>
                    <a:pt x="753" y="12782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426"/>
                  </a:lnTo>
                  <a:lnTo>
                    <a:pt x="753" y="18254"/>
                  </a:lnTo>
                  <a:lnTo>
                    <a:pt x="1183" y="18575"/>
                  </a:lnTo>
                  <a:lnTo>
                    <a:pt x="1560" y="18575"/>
                  </a:lnTo>
                  <a:lnTo>
                    <a:pt x="104161" y="5793"/>
                  </a:lnTo>
                  <a:lnTo>
                    <a:pt x="104538" y="5793"/>
                  </a:lnTo>
                  <a:lnTo>
                    <a:pt x="104538" y="5103"/>
                  </a:lnTo>
                  <a:lnTo>
                    <a:pt x="104161" y="643"/>
                  </a:lnTo>
                  <a:lnTo>
                    <a:pt x="104161" y="321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3" name="object 413"/>
            <p:cNvSpPr/>
            <p:nvPr/>
          </p:nvSpPr>
          <p:spPr>
            <a:xfrm>
              <a:off x="2005463" y="415862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161" y="643"/>
                  </a:moveTo>
                  <a:lnTo>
                    <a:pt x="104538" y="5103"/>
                  </a:lnTo>
                  <a:lnTo>
                    <a:pt x="104538" y="5471"/>
                  </a:lnTo>
                  <a:lnTo>
                    <a:pt x="104538" y="5793"/>
                  </a:lnTo>
                  <a:lnTo>
                    <a:pt x="104161" y="5793"/>
                  </a:lnTo>
                  <a:lnTo>
                    <a:pt x="1560" y="18575"/>
                  </a:lnTo>
                  <a:lnTo>
                    <a:pt x="1183" y="18575"/>
                  </a:lnTo>
                  <a:lnTo>
                    <a:pt x="753" y="18254"/>
                  </a:lnTo>
                  <a:lnTo>
                    <a:pt x="0" y="13426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753" y="12782"/>
                  </a:lnTo>
                  <a:lnTo>
                    <a:pt x="103354" y="0"/>
                  </a:lnTo>
                  <a:lnTo>
                    <a:pt x="103731" y="0"/>
                  </a:lnTo>
                  <a:lnTo>
                    <a:pt x="104161" y="321"/>
                  </a:lnTo>
                  <a:lnTo>
                    <a:pt x="104161" y="643"/>
                  </a:lnTo>
                  <a:close/>
                </a:path>
                <a:path w="104775" h="19050">
                  <a:moveTo>
                    <a:pt x="104161" y="643"/>
                  </a:moveTo>
                  <a:lnTo>
                    <a:pt x="104161" y="64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4" name="object 414"/>
            <p:cNvSpPr/>
            <p:nvPr/>
          </p:nvSpPr>
          <p:spPr>
            <a:xfrm>
              <a:off x="819409" y="4075030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289785" y="0"/>
                  </a:moveTo>
                  <a:lnTo>
                    <a:pt x="1289408" y="0"/>
                  </a:lnTo>
                  <a:lnTo>
                    <a:pt x="801" y="159459"/>
                  </a:lnTo>
                  <a:lnTo>
                    <a:pt x="398" y="159459"/>
                  </a:lnTo>
                  <a:lnTo>
                    <a:pt x="0" y="159826"/>
                  </a:lnTo>
                  <a:lnTo>
                    <a:pt x="398" y="160148"/>
                  </a:lnTo>
                  <a:lnTo>
                    <a:pt x="801" y="166080"/>
                  </a:lnTo>
                  <a:lnTo>
                    <a:pt x="801" y="166448"/>
                  </a:lnTo>
                  <a:lnTo>
                    <a:pt x="1199" y="166769"/>
                  </a:lnTo>
                  <a:lnTo>
                    <a:pt x="2001" y="166769"/>
                  </a:lnTo>
                  <a:lnTo>
                    <a:pt x="1290215" y="7310"/>
                  </a:lnTo>
                  <a:lnTo>
                    <a:pt x="1290592" y="7310"/>
                  </a:lnTo>
                  <a:lnTo>
                    <a:pt x="1291022" y="6988"/>
                  </a:lnTo>
                  <a:lnTo>
                    <a:pt x="1291022" y="6621"/>
                  </a:lnTo>
                  <a:lnTo>
                    <a:pt x="1290215" y="689"/>
                  </a:lnTo>
                  <a:lnTo>
                    <a:pt x="1290215" y="367"/>
                  </a:lnTo>
                  <a:lnTo>
                    <a:pt x="1289785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5" name="object 415"/>
            <p:cNvSpPr/>
            <p:nvPr/>
          </p:nvSpPr>
          <p:spPr>
            <a:xfrm>
              <a:off x="819409" y="4075030"/>
              <a:ext cx="1291590" cy="167005"/>
            </a:xfrm>
            <a:custGeom>
              <a:avLst/>
              <a:gdLst/>
              <a:ahLst/>
              <a:cxnLst/>
              <a:rect l="l" t="t" r="r" b="b"/>
              <a:pathLst>
                <a:path w="1291589" h="167004">
                  <a:moveTo>
                    <a:pt x="1290215" y="689"/>
                  </a:moveTo>
                  <a:lnTo>
                    <a:pt x="1291022" y="6621"/>
                  </a:lnTo>
                  <a:lnTo>
                    <a:pt x="1291022" y="6988"/>
                  </a:lnTo>
                  <a:lnTo>
                    <a:pt x="1290592" y="7310"/>
                  </a:lnTo>
                  <a:lnTo>
                    <a:pt x="1290215" y="7310"/>
                  </a:lnTo>
                  <a:lnTo>
                    <a:pt x="2001" y="166769"/>
                  </a:lnTo>
                  <a:lnTo>
                    <a:pt x="1199" y="166769"/>
                  </a:lnTo>
                  <a:lnTo>
                    <a:pt x="801" y="166448"/>
                  </a:lnTo>
                  <a:lnTo>
                    <a:pt x="801" y="166080"/>
                  </a:lnTo>
                  <a:lnTo>
                    <a:pt x="398" y="160148"/>
                  </a:lnTo>
                  <a:lnTo>
                    <a:pt x="0" y="159826"/>
                  </a:lnTo>
                  <a:lnTo>
                    <a:pt x="398" y="159459"/>
                  </a:lnTo>
                  <a:lnTo>
                    <a:pt x="801" y="159459"/>
                  </a:lnTo>
                  <a:lnTo>
                    <a:pt x="1289408" y="0"/>
                  </a:lnTo>
                  <a:lnTo>
                    <a:pt x="1289785" y="0"/>
                  </a:lnTo>
                  <a:lnTo>
                    <a:pt x="1290215" y="367"/>
                  </a:lnTo>
                  <a:lnTo>
                    <a:pt x="1290215" y="689"/>
                  </a:lnTo>
                  <a:close/>
                </a:path>
                <a:path w="1291589" h="167004">
                  <a:moveTo>
                    <a:pt x="1290215" y="689"/>
                  </a:moveTo>
                  <a:lnTo>
                    <a:pt x="1290215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830627" y="421283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376" y="0"/>
                  </a:moveTo>
                  <a:lnTo>
                    <a:pt x="102977" y="0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98" y="17886"/>
                  </a:lnTo>
                  <a:lnTo>
                    <a:pt x="398" y="18254"/>
                  </a:lnTo>
                  <a:lnTo>
                    <a:pt x="936" y="18575"/>
                  </a:lnTo>
                  <a:lnTo>
                    <a:pt x="1334" y="18575"/>
                  </a:lnTo>
                  <a:lnTo>
                    <a:pt x="103908" y="5793"/>
                  </a:lnTo>
                  <a:lnTo>
                    <a:pt x="104312" y="5793"/>
                  </a:lnTo>
                  <a:lnTo>
                    <a:pt x="104710" y="5471"/>
                  </a:lnTo>
                  <a:lnTo>
                    <a:pt x="104710" y="5103"/>
                  </a:lnTo>
                  <a:lnTo>
                    <a:pt x="103908" y="321"/>
                  </a:lnTo>
                  <a:lnTo>
                    <a:pt x="103376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7" name="object 417"/>
            <p:cNvSpPr/>
            <p:nvPr/>
          </p:nvSpPr>
          <p:spPr>
            <a:xfrm>
              <a:off x="830627" y="4212833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908" y="321"/>
                  </a:moveTo>
                  <a:lnTo>
                    <a:pt x="104710" y="5103"/>
                  </a:lnTo>
                  <a:lnTo>
                    <a:pt x="104710" y="5471"/>
                  </a:lnTo>
                  <a:lnTo>
                    <a:pt x="104312" y="5793"/>
                  </a:lnTo>
                  <a:lnTo>
                    <a:pt x="103908" y="5793"/>
                  </a:lnTo>
                  <a:lnTo>
                    <a:pt x="1334" y="18575"/>
                  </a:lnTo>
                  <a:lnTo>
                    <a:pt x="936" y="18575"/>
                  </a:lnTo>
                  <a:lnTo>
                    <a:pt x="398" y="18254"/>
                  </a:lnTo>
                  <a:lnTo>
                    <a:pt x="398" y="17886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102977" y="0"/>
                  </a:lnTo>
                  <a:lnTo>
                    <a:pt x="103376" y="0"/>
                  </a:lnTo>
                  <a:lnTo>
                    <a:pt x="103908" y="321"/>
                  </a:lnTo>
                  <a:close/>
                </a:path>
                <a:path w="104775" h="19050">
                  <a:moveTo>
                    <a:pt x="103908" y="321"/>
                  </a:moveTo>
                  <a:lnTo>
                    <a:pt x="103908" y="3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8" name="object 418"/>
            <p:cNvSpPr/>
            <p:nvPr/>
          </p:nvSpPr>
          <p:spPr>
            <a:xfrm>
              <a:off x="961518" y="419660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74" y="0"/>
                  </a:moveTo>
                  <a:lnTo>
                    <a:pt x="103376" y="367"/>
                  </a:lnTo>
                  <a:lnTo>
                    <a:pt x="398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398" y="18254"/>
                  </a:lnTo>
                  <a:lnTo>
                    <a:pt x="801" y="18621"/>
                  </a:lnTo>
                  <a:lnTo>
                    <a:pt x="1199" y="18621"/>
                  </a:lnTo>
                  <a:lnTo>
                    <a:pt x="103774" y="5839"/>
                  </a:lnTo>
                  <a:lnTo>
                    <a:pt x="104177" y="5839"/>
                  </a:lnTo>
                  <a:lnTo>
                    <a:pt x="104575" y="5471"/>
                  </a:lnTo>
                  <a:lnTo>
                    <a:pt x="103774" y="689"/>
                  </a:lnTo>
                  <a:lnTo>
                    <a:pt x="10377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961518" y="419660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74" y="689"/>
                  </a:moveTo>
                  <a:lnTo>
                    <a:pt x="104575" y="5471"/>
                  </a:lnTo>
                  <a:lnTo>
                    <a:pt x="104177" y="5839"/>
                  </a:lnTo>
                  <a:lnTo>
                    <a:pt x="103774" y="5839"/>
                  </a:lnTo>
                  <a:lnTo>
                    <a:pt x="1199" y="18621"/>
                  </a:lnTo>
                  <a:lnTo>
                    <a:pt x="801" y="18621"/>
                  </a:lnTo>
                  <a:lnTo>
                    <a:pt x="398" y="18254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398" y="12782"/>
                  </a:lnTo>
                  <a:lnTo>
                    <a:pt x="103376" y="367"/>
                  </a:lnTo>
                  <a:lnTo>
                    <a:pt x="103774" y="0"/>
                  </a:lnTo>
                  <a:lnTo>
                    <a:pt x="103774" y="367"/>
                  </a:lnTo>
                  <a:lnTo>
                    <a:pt x="103774" y="689"/>
                  </a:lnTo>
                  <a:close/>
                </a:path>
                <a:path w="104775" h="19050">
                  <a:moveTo>
                    <a:pt x="103774" y="689"/>
                  </a:moveTo>
                  <a:lnTo>
                    <a:pt x="10377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0" name="object 420"/>
            <p:cNvSpPr/>
            <p:nvPr/>
          </p:nvSpPr>
          <p:spPr>
            <a:xfrm>
              <a:off x="1089202" y="4180738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3779" y="0"/>
                  </a:moveTo>
                  <a:lnTo>
                    <a:pt x="103376" y="0"/>
                  </a:lnTo>
                  <a:lnTo>
                    <a:pt x="801" y="12690"/>
                  </a:lnTo>
                  <a:lnTo>
                    <a:pt x="398" y="12690"/>
                  </a:lnTo>
                  <a:lnTo>
                    <a:pt x="0" y="13012"/>
                  </a:lnTo>
                  <a:lnTo>
                    <a:pt x="0" y="13472"/>
                  </a:lnTo>
                  <a:lnTo>
                    <a:pt x="801" y="19311"/>
                  </a:lnTo>
                  <a:lnTo>
                    <a:pt x="801" y="19633"/>
                  </a:lnTo>
                  <a:lnTo>
                    <a:pt x="1199" y="20001"/>
                  </a:lnTo>
                  <a:lnTo>
                    <a:pt x="1603" y="20001"/>
                  </a:lnTo>
                  <a:lnTo>
                    <a:pt x="104177" y="7218"/>
                  </a:lnTo>
                  <a:lnTo>
                    <a:pt x="104581" y="7218"/>
                  </a:lnTo>
                  <a:lnTo>
                    <a:pt x="104979" y="6851"/>
                  </a:lnTo>
                  <a:lnTo>
                    <a:pt x="104581" y="6529"/>
                  </a:lnTo>
                  <a:lnTo>
                    <a:pt x="104177" y="689"/>
                  </a:lnTo>
                  <a:lnTo>
                    <a:pt x="104177" y="367"/>
                  </a:lnTo>
                  <a:lnTo>
                    <a:pt x="10377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1" name="object 421"/>
            <p:cNvSpPr/>
            <p:nvPr/>
          </p:nvSpPr>
          <p:spPr>
            <a:xfrm>
              <a:off x="1089202" y="4180738"/>
              <a:ext cx="105410" cy="20320"/>
            </a:xfrm>
            <a:custGeom>
              <a:avLst/>
              <a:gdLst/>
              <a:ahLst/>
              <a:cxnLst/>
              <a:rect l="l" t="t" r="r" b="b"/>
              <a:pathLst>
                <a:path w="105409" h="20320">
                  <a:moveTo>
                    <a:pt x="104177" y="689"/>
                  </a:moveTo>
                  <a:lnTo>
                    <a:pt x="104581" y="6529"/>
                  </a:lnTo>
                  <a:lnTo>
                    <a:pt x="104979" y="6851"/>
                  </a:lnTo>
                  <a:lnTo>
                    <a:pt x="104581" y="7218"/>
                  </a:lnTo>
                  <a:lnTo>
                    <a:pt x="104177" y="7218"/>
                  </a:lnTo>
                  <a:lnTo>
                    <a:pt x="1603" y="20001"/>
                  </a:lnTo>
                  <a:lnTo>
                    <a:pt x="1199" y="20001"/>
                  </a:lnTo>
                  <a:lnTo>
                    <a:pt x="801" y="19633"/>
                  </a:lnTo>
                  <a:lnTo>
                    <a:pt x="801" y="19311"/>
                  </a:lnTo>
                  <a:lnTo>
                    <a:pt x="0" y="13472"/>
                  </a:lnTo>
                  <a:lnTo>
                    <a:pt x="0" y="13012"/>
                  </a:lnTo>
                  <a:lnTo>
                    <a:pt x="398" y="12690"/>
                  </a:lnTo>
                  <a:lnTo>
                    <a:pt x="801" y="12690"/>
                  </a:lnTo>
                  <a:lnTo>
                    <a:pt x="103376" y="0"/>
                  </a:lnTo>
                  <a:lnTo>
                    <a:pt x="103779" y="0"/>
                  </a:lnTo>
                  <a:lnTo>
                    <a:pt x="104177" y="367"/>
                  </a:lnTo>
                  <a:lnTo>
                    <a:pt x="104177" y="689"/>
                  </a:lnTo>
                  <a:close/>
                </a:path>
                <a:path w="105409" h="20320">
                  <a:moveTo>
                    <a:pt x="104177" y="689"/>
                  </a:moveTo>
                  <a:lnTo>
                    <a:pt x="104177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1218758" y="4164416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359" y="0"/>
                  </a:moveTo>
                  <a:lnTo>
                    <a:pt x="102983" y="0"/>
                  </a:lnTo>
                  <a:lnTo>
                    <a:pt x="398" y="12782"/>
                  </a:lnTo>
                  <a:lnTo>
                    <a:pt x="0" y="12782"/>
                  </a:lnTo>
                  <a:lnTo>
                    <a:pt x="0" y="13472"/>
                  </a:lnTo>
                  <a:lnTo>
                    <a:pt x="398" y="18392"/>
                  </a:lnTo>
                  <a:lnTo>
                    <a:pt x="801" y="18713"/>
                  </a:lnTo>
                  <a:lnTo>
                    <a:pt x="1199" y="18713"/>
                  </a:lnTo>
                  <a:lnTo>
                    <a:pt x="103790" y="5931"/>
                  </a:lnTo>
                  <a:lnTo>
                    <a:pt x="104166" y="5931"/>
                  </a:lnTo>
                  <a:lnTo>
                    <a:pt x="104597" y="5609"/>
                  </a:lnTo>
                  <a:lnTo>
                    <a:pt x="104597" y="5241"/>
                  </a:lnTo>
                  <a:lnTo>
                    <a:pt x="103790" y="689"/>
                  </a:lnTo>
                  <a:lnTo>
                    <a:pt x="103790" y="367"/>
                  </a:lnTo>
                  <a:lnTo>
                    <a:pt x="103359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3" name="object 423"/>
            <p:cNvSpPr/>
            <p:nvPr/>
          </p:nvSpPr>
          <p:spPr>
            <a:xfrm>
              <a:off x="1218758" y="4164415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90" y="689"/>
                  </a:moveTo>
                  <a:lnTo>
                    <a:pt x="104597" y="5241"/>
                  </a:lnTo>
                  <a:lnTo>
                    <a:pt x="104597" y="5609"/>
                  </a:lnTo>
                  <a:lnTo>
                    <a:pt x="104166" y="5931"/>
                  </a:lnTo>
                  <a:lnTo>
                    <a:pt x="103790" y="5931"/>
                  </a:lnTo>
                  <a:lnTo>
                    <a:pt x="1199" y="18713"/>
                  </a:lnTo>
                  <a:lnTo>
                    <a:pt x="801" y="18713"/>
                  </a:lnTo>
                  <a:lnTo>
                    <a:pt x="398" y="18392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0" y="12782"/>
                  </a:lnTo>
                  <a:lnTo>
                    <a:pt x="398" y="12782"/>
                  </a:lnTo>
                  <a:lnTo>
                    <a:pt x="102983" y="0"/>
                  </a:lnTo>
                  <a:lnTo>
                    <a:pt x="103359" y="0"/>
                  </a:lnTo>
                  <a:lnTo>
                    <a:pt x="103790" y="367"/>
                  </a:lnTo>
                  <a:lnTo>
                    <a:pt x="103790" y="689"/>
                  </a:lnTo>
                  <a:close/>
                </a:path>
                <a:path w="104775" h="19050">
                  <a:moveTo>
                    <a:pt x="103790" y="689"/>
                  </a:moveTo>
                  <a:lnTo>
                    <a:pt x="103790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4" name="object 424"/>
            <p:cNvSpPr/>
            <p:nvPr/>
          </p:nvSpPr>
          <p:spPr>
            <a:xfrm>
              <a:off x="1348051" y="414993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354" y="0"/>
                  </a:moveTo>
                  <a:lnTo>
                    <a:pt x="102977" y="0"/>
                  </a:lnTo>
                  <a:lnTo>
                    <a:pt x="807" y="12782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7" y="19403"/>
                  </a:lnTo>
                  <a:lnTo>
                    <a:pt x="807" y="19725"/>
                  </a:lnTo>
                  <a:lnTo>
                    <a:pt x="1183" y="20093"/>
                  </a:lnTo>
                  <a:lnTo>
                    <a:pt x="1614" y="20093"/>
                  </a:lnTo>
                  <a:lnTo>
                    <a:pt x="103784" y="7310"/>
                  </a:lnTo>
                  <a:lnTo>
                    <a:pt x="104161" y="7310"/>
                  </a:lnTo>
                  <a:lnTo>
                    <a:pt x="104591" y="6942"/>
                  </a:lnTo>
                  <a:lnTo>
                    <a:pt x="104591" y="6621"/>
                  </a:lnTo>
                  <a:lnTo>
                    <a:pt x="103784" y="689"/>
                  </a:lnTo>
                  <a:lnTo>
                    <a:pt x="103784" y="321"/>
                  </a:lnTo>
                  <a:lnTo>
                    <a:pt x="10335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5" name="object 425"/>
            <p:cNvSpPr/>
            <p:nvPr/>
          </p:nvSpPr>
          <p:spPr>
            <a:xfrm>
              <a:off x="1348051" y="4149932"/>
              <a:ext cx="104775" cy="20320"/>
            </a:xfrm>
            <a:custGeom>
              <a:avLst/>
              <a:gdLst/>
              <a:ahLst/>
              <a:cxnLst/>
              <a:rect l="l" t="t" r="r" b="b"/>
              <a:pathLst>
                <a:path w="104775" h="20320">
                  <a:moveTo>
                    <a:pt x="103784" y="689"/>
                  </a:moveTo>
                  <a:lnTo>
                    <a:pt x="104592" y="6621"/>
                  </a:lnTo>
                  <a:lnTo>
                    <a:pt x="104592" y="6942"/>
                  </a:lnTo>
                  <a:lnTo>
                    <a:pt x="104161" y="7310"/>
                  </a:lnTo>
                  <a:lnTo>
                    <a:pt x="103784" y="7310"/>
                  </a:lnTo>
                  <a:lnTo>
                    <a:pt x="1614" y="20093"/>
                  </a:lnTo>
                  <a:lnTo>
                    <a:pt x="1183" y="20093"/>
                  </a:lnTo>
                  <a:lnTo>
                    <a:pt x="807" y="19725"/>
                  </a:lnTo>
                  <a:lnTo>
                    <a:pt x="807" y="19403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807" y="12782"/>
                  </a:lnTo>
                  <a:lnTo>
                    <a:pt x="102977" y="0"/>
                  </a:lnTo>
                  <a:lnTo>
                    <a:pt x="103354" y="0"/>
                  </a:lnTo>
                  <a:lnTo>
                    <a:pt x="103784" y="321"/>
                  </a:lnTo>
                  <a:lnTo>
                    <a:pt x="103784" y="689"/>
                  </a:lnTo>
                  <a:close/>
                </a:path>
                <a:path w="104775" h="20320">
                  <a:moveTo>
                    <a:pt x="103784" y="689"/>
                  </a:moveTo>
                  <a:lnTo>
                    <a:pt x="103784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6" name="object 426"/>
            <p:cNvSpPr/>
            <p:nvPr/>
          </p:nvSpPr>
          <p:spPr>
            <a:xfrm>
              <a:off x="1477177" y="413370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3784" y="0"/>
                  </a:moveTo>
                  <a:lnTo>
                    <a:pt x="103408" y="0"/>
                  </a:lnTo>
                  <a:lnTo>
                    <a:pt x="807" y="12782"/>
                  </a:lnTo>
                  <a:lnTo>
                    <a:pt x="430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7" y="18392"/>
                  </a:lnTo>
                  <a:lnTo>
                    <a:pt x="1237" y="18713"/>
                  </a:lnTo>
                  <a:lnTo>
                    <a:pt x="1614" y="18713"/>
                  </a:lnTo>
                  <a:lnTo>
                    <a:pt x="104215" y="5931"/>
                  </a:lnTo>
                  <a:lnTo>
                    <a:pt x="104591" y="5931"/>
                  </a:lnTo>
                  <a:lnTo>
                    <a:pt x="104591" y="5287"/>
                  </a:lnTo>
                  <a:lnTo>
                    <a:pt x="104215" y="689"/>
                  </a:lnTo>
                  <a:lnTo>
                    <a:pt x="104215" y="367"/>
                  </a:lnTo>
                  <a:lnTo>
                    <a:pt x="103784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7" name="object 427"/>
            <p:cNvSpPr/>
            <p:nvPr/>
          </p:nvSpPr>
          <p:spPr>
            <a:xfrm>
              <a:off x="1477177" y="4133701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215" y="689"/>
                  </a:moveTo>
                  <a:lnTo>
                    <a:pt x="104592" y="5287"/>
                  </a:lnTo>
                  <a:lnTo>
                    <a:pt x="104592" y="5609"/>
                  </a:lnTo>
                  <a:lnTo>
                    <a:pt x="104592" y="5931"/>
                  </a:lnTo>
                  <a:lnTo>
                    <a:pt x="104215" y="5931"/>
                  </a:lnTo>
                  <a:lnTo>
                    <a:pt x="1614" y="18713"/>
                  </a:lnTo>
                  <a:lnTo>
                    <a:pt x="1237" y="18713"/>
                  </a:lnTo>
                  <a:lnTo>
                    <a:pt x="807" y="18392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430" y="12782"/>
                  </a:lnTo>
                  <a:lnTo>
                    <a:pt x="807" y="12782"/>
                  </a:lnTo>
                  <a:lnTo>
                    <a:pt x="103408" y="0"/>
                  </a:lnTo>
                  <a:lnTo>
                    <a:pt x="103784" y="0"/>
                  </a:lnTo>
                  <a:lnTo>
                    <a:pt x="104215" y="367"/>
                  </a:lnTo>
                  <a:lnTo>
                    <a:pt x="104215" y="689"/>
                  </a:lnTo>
                  <a:close/>
                </a:path>
                <a:path w="104775" h="19050">
                  <a:moveTo>
                    <a:pt x="104215" y="689"/>
                  </a:moveTo>
                  <a:lnTo>
                    <a:pt x="104215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object 428"/>
            <p:cNvSpPr/>
            <p:nvPr/>
          </p:nvSpPr>
          <p:spPr>
            <a:xfrm>
              <a:off x="1606464" y="411921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2170" y="0"/>
                  </a:moveTo>
                  <a:lnTo>
                    <a:pt x="101794" y="0"/>
                  </a:lnTo>
                  <a:lnTo>
                    <a:pt x="807" y="12460"/>
                  </a:lnTo>
                  <a:lnTo>
                    <a:pt x="0" y="13150"/>
                  </a:lnTo>
                  <a:lnTo>
                    <a:pt x="430" y="13472"/>
                  </a:lnTo>
                  <a:lnTo>
                    <a:pt x="807" y="19403"/>
                  </a:lnTo>
                  <a:lnTo>
                    <a:pt x="807" y="19771"/>
                  </a:lnTo>
                  <a:lnTo>
                    <a:pt x="1237" y="20093"/>
                  </a:lnTo>
                  <a:lnTo>
                    <a:pt x="2044" y="19771"/>
                  </a:lnTo>
                  <a:lnTo>
                    <a:pt x="102601" y="7310"/>
                  </a:lnTo>
                  <a:lnTo>
                    <a:pt x="102977" y="7310"/>
                  </a:lnTo>
                  <a:lnTo>
                    <a:pt x="103408" y="6988"/>
                  </a:lnTo>
                  <a:lnTo>
                    <a:pt x="103408" y="6621"/>
                  </a:lnTo>
                  <a:lnTo>
                    <a:pt x="102601" y="689"/>
                  </a:lnTo>
                  <a:lnTo>
                    <a:pt x="102601" y="367"/>
                  </a:lnTo>
                  <a:lnTo>
                    <a:pt x="10217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9" name="object 429"/>
            <p:cNvSpPr/>
            <p:nvPr/>
          </p:nvSpPr>
          <p:spPr>
            <a:xfrm>
              <a:off x="1606464" y="4119217"/>
              <a:ext cx="103505" cy="20320"/>
            </a:xfrm>
            <a:custGeom>
              <a:avLst/>
              <a:gdLst/>
              <a:ahLst/>
              <a:cxnLst/>
              <a:rect l="l" t="t" r="r" b="b"/>
              <a:pathLst>
                <a:path w="103505" h="20320">
                  <a:moveTo>
                    <a:pt x="102601" y="689"/>
                  </a:moveTo>
                  <a:lnTo>
                    <a:pt x="103408" y="6621"/>
                  </a:lnTo>
                  <a:lnTo>
                    <a:pt x="103408" y="6988"/>
                  </a:lnTo>
                  <a:lnTo>
                    <a:pt x="102977" y="7310"/>
                  </a:lnTo>
                  <a:lnTo>
                    <a:pt x="102601" y="7310"/>
                  </a:lnTo>
                  <a:lnTo>
                    <a:pt x="2044" y="19771"/>
                  </a:lnTo>
                  <a:lnTo>
                    <a:pt x="1237" y="20093"/>
                  </a:lnTo>
                  <a:lnTo>
                    <a:pt x="807" y="19771"/>
                  </a:lnTo>
                  <a:lnTo>
                    <a:pt x="807" y="19403"/>
                  </a:lnTo>
                  <a:lnTo>
                    <a:pt x="430" y="13472"/>
                  </a:lnTo>
                  <a:lnTo>
                    <a:pt x="0" y="13150"/>
                  </a:lnTo>
                  <a:lnTo>
                    <a:pt x="430" y="12782"/>
                  </a:lnTo>
                  <a:lnTo>
                    <a:pt x="807" y="12460"/>
                  </a:lnTo>
                  <a:lnTo>
                    <a:pt x="101794" y="0"/>
                  </a:lnTo>
                  <a:lnTo>
                    <a:pt x="102170" y="0"/>
                  </a:lnTo>
                  <a:lnTo>
                    <a:pt x="102601" y="367"/>
                  </a:lnTo>
                  <a:lnTo>
                    <a:pt x="102601" y="689"/>
                  </a:lnTo>
                  <a:close/>
                </a:path>
                <a:path w="103505" h="20320">
                  <a:moveTo>
                    <a:pt x="102601" y="689"/>
                  </a:moveTo>
                  <a:lnTo>
                    <a:pt x="102601" y="689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34460" y="4103032"/>
              <a:ext cx="103505" cy="19050"/>
            </a:xfrm>
            <a:custGeom>
              <a:avLst/>
              <a:gdLst/>
              <a:ahLst/>
              <a:cxnLst/>
              <a:rect l="l" t="t" r="r" b="b"/>
              <a:pathLst>
                <a:path w="103505" h="19050">
                  <a:moveTo>
                    <a:pt x="102170" y="0"/>
                  </a:moveTo>
                  <a:lnTo>
                    <a:pt x="101740" y="321"/>
                  </a:lnTo>
                  <a:lnTo>
                    <a:pt x="807" y="12782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807" y="17886"/>
                  </a:lnTo>
                  <a:lnTo>
                    <a:pt x="807" y="18254"/>
                  </a:lnTo>
                  <a:lnTo>
                    <a:pt x="1183" y="18575"/>
                  </a:lnTo>
                  <a:lnTo>
                    <a:pt x="102547" y="5931"/>
                  </a:lnTo>
                  <a:lnTo>
                    <a:pt x="102977" y="5931"/>
                  </a:lnTo>
                  <a:lnTo>
                    <a:pt x="102977" y="5563"/>
                  </a:lnTo>
                  <a:lnTo>
                    <a:pt x="102547" y="643"/>
                  </a:lnTo>
                  <a:lnTo>
                    <a:pt x="102547" y="321"/>
                  </a:lnTo>
                  <a:lnTo>
                    <a:pt x="102170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1" name="object 431"/>
            <p:cNvSpPr/>
            <p:nvPr/>
          </p:nvSpPr>
          <p:spPr>
            <a:xfrm>
              <a:off x="1734460" y="4103032"/>
              <a:ext cx="103505" cy="19050"/>
            </a:xfrm>
            <a:custGeom>
              <a:avLst/>
              <a:gdLst/>
              <a:ahLst/>
              <a:cxnLst/>
              <a:rect l="l" t="t" r="r" b="b"/>
              <a:pathLst>
                <a:path w="103505" h="19050">
                  <a:moveTo>
                    <a:pt x="102547" y="643"/>
                  </a:moveTo>
                  <a:lnTo>
                    <a:pt x="102977" y="5563"/>
                  </a:lnTo>
                  <a:lnTo>
                    <a:pt x="102977" y="5931"/>
                  </a:lnTo>
                  <a:lnTo>
                    <a:pt x="102547" y="5931"/>
                  </a:lnTo>
                  <a:lnTo>
                    <a:pt x="1183" y="18575"/>
                  </a:lnTo>
                  <a:lnTo>
                    <a:pt x="807" y="18254"/>
                  </a:lnTo>
                  <a:lnTo>
                    <a:pt x="807" y="17886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807" y="12782"/>
                  </a:lnTo>
                  <a:lnTo>
                    <a:pt x="101740" y="321"/>
                  </a:lnTo>
                  <a:lnTo>
                    <a:pt x="102170" y="0"/>
                  </a:lnTo>
                  <a:lnTo>
                    <a:pt x="102547" y="321"/>
                  </a:lnTo>
                  <a:lnTo>
                    <a:pt x="102547" y="643"/>
                  </a:lnTo>
                  <a:close/>
                </a:path>
                <a:path w="103505" h="19050">
                  <a:moveTo>
                    <a:pt x="102547" y="643"/>
                  </a:moveTo>
                  <a:lnTo>
                    <a:pt x="102547" y="643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2" name="object 432"/>
            <p:cNvSpPr/>
            <p:nvPr/>
          </p:nvSpPr>
          <p:spPr>
            <a:xfrm>
              <a:off x="1865308" y="408850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215" y="0"/>
                  </a:moveTo>
                  <a:lnTo>
                    <a:pt x="103408" y="0"/>
                  </a:lnTo>
                  <a:lnTo>
                    <a:pt x="807" y="12782"/>
                  </a:lnTo>
                  <a:lnTo>
                    <a:pt x="430" y="12782"/>
                  </a:lnTo>
                  <a:lnTo>
                    <a:pt x="0" y="13150"/>
                  </a:lnTo>
                  <a:lnTo>
                    <a:pt x="0" y="13472"/>
                  </a:lnTo>
                  <a:lnTo>
                    <a:pt x="807" y="17932"/>
                  </a:lnTo>
                  <a:lnTo>
                    <a:pt x="807" y="18254"/>
                  </a:lnTo>
                  <a:lnTo>
                    <a:pt x="1237" y="18621"/>
                  </a:lnTo>
                  <a:lnTo>
                    <a:pt x="1614" y="18621"/>
                  </a:lnTo>
                  <a:lnTo>
                    <a:pt x="104215" y="5931"/>
                  </a:lnTo>
                  <a:lnTo>
                    <a:pt x="104591" y="5931"/>
                  </a:lnTo>
                  <a:lnTo>
                    <a:pt x="104591" y="5149"/>
                  </a:lnTo>
                  <a:lnTo>
                    <a:pt x="104215" y="367"/>
                  </a:lnTo>
                  <a:lnTo>
                    <a:pt x="104215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object 433"/>
            <p:cNvSpPr/>
            <p:nvPr/>
          </p:nvSpPr>
          <p:spPr>
            <a:xfrm>
              <a:off x="1865308" y="4088502"/>
              <a:ext cx="104775" cy="19050"/>
            </a:xfrm>
            <a:custGeom>
              <a:avLst/>
              <a:gdLst/>
              <a:ahLst/>
              <a:cxnLst/>
              <a:rect l="l" t="t" r="r" b="b"/>
              <a:pathLst>
                <a:path w="104775" h="19050">
                  <a:moveTo>
                    <a:pt x="104215" y="367"/>
                  </a:moveTo>
                  <a:lnTo>
                    <a:pt x="104592" y="5149"/>
                  </a:lnTo>
                  <a:lnTo>
                    <a:pt x="104592" y="5609"/>
                  </a:lnTo>
                  <a:lnTo>
                    <a:pt x="104592" y="5931"/>
                  </a:lnTo>
                  <a:lnTo>
                    <a:pt x="104215" y="5931"/>
                  </a:lnTo>
                  <a:lnTo>
                    <a:pt x="1614" y="18621"/>
                  </a:lnTo>
                  <a:lnTo>
                    <a:pt x="1237" y="18621"/>
                  </a:lnTo>
                  <a:lnTo>
                    <a:pt x="807" y="18254"/>
                  </a:lnTo>
                  <a:lnTo>
                    <a:pt x="807" y="17932"/>
                  </a:lnTo>
                  <a:lnTo>
                    <a:pt x="0" y="13472"/>
                  </a:lnTo>
                  <a:lnTo>
                    <a:pt x="0" y="13150"/>
                  </a:lnTo>
                  <a:lnTo>
                    <a:pt x="430" y="12782"/>
                  </a:lnTo>
                  <a:lnTo>
                    <a:pt x="807" y="12782"/>
                  </a:lnTo>
                  <a:lnTo>
                    <a:pt x="103408" y="0"/>
                  </a:lnTo>
                  <a:lnTo>
                    <a:pt x="103784" y="0"/>
                  </a:lnTo>
                  <a:lnTo>
                    <a:pt x="104215" y="0"/>
                  </a:lnTo>
                  <a:lnTo>
                    <a:pt x="104215" y="367"/>
                  </a:lnTo>
                  <a:close/>
                </a:path>
                <a:path w="104775" h="19050">
                  <a:moveTo>
                    <a:pt x="104215" y="367"/>
                  </a:moveTo>
                  <a:lnTo>
                    <a:pt x="104215" y="367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object 434"/>
            <p:cNvSpPr/>
            <p:nvPr/>
          </p:nvSpPr>
          <p:spPr>
            <a:xfrm>
              <a:off x="1993304" y="4072317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103731" y="0"/>
                  </a:moveTo>
                  <a:lnTo>
                    <a:pt x="103354" y="0"/>
                  </a:lnTo>
                  <a:lnTo>
                    <a:pt x="376" y="12782"/>
                  </a:lnTo>
                  <a:lnTo>
                    <a:pt x="0" y="13104"/>
                  </a:lnTo>
                  <a:lnTo>
                    <a:pt x="0" y="13472"/>
                  </a:lnTo>
                  <a:lnTo>
                    <a:pt x="376" y="16874"/>
                  </a:lnTo>
                  <a:lnTo>
                    <a:pt x="753" y="17242"/>
                  </a:lnTo>
                  <a:lnTo>
                    <a:pt x="103731" y="4460"/>
                  </a:lnTo>
                  <a:lnTo>
                    <a:pt x="104161" y="4460"/>
                  </a:lnTo>
                  <a:lnTo>
                    <a:pt x="104538" y="4092"/>
                  </a:lnTo>
                  <a:lnTo>
                    <a:pt x="103731" y="321"/>
                  </a:lnTo>
                  <a:lnTo>
                    <a:pt x="103731" y="0"/>
                  </a:lnTo>
                  <a:close/>
                </a:path>
              </a:pathLst>
            </a:custGeom>
            <a:solidFill>
              <a:srgbClr val="B8464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object 435"/>
            <p:cNvSpPr/>
            <p:nvPr/>
          </p:nvSpPr>
          <p:spPr>
            <a:xfrm>
              <a:off x="1993304" y="4072317"/>
              <a:ext cx="104775" cy="17780"/>
            </a:xfrm>
            <a:custGeom>
              <a:avLst/>
              <a:gdLst/>
              <a:ahLst/>
              <a:cxnLst/>
              <a:rect l="l" t="t" r="r" b="b"/>
              <a:pathLst>
                <a:path w="104775" h="17779">
                  <a:moveTo>
                    <a:pt x="103731" y="321"/>
                  </a:moveTo>
                  <a:lnTo>
                    <a:pt x="104538" y="4092"/>
                  </a:lnTo>
                  <a:lnTo>
                    <a:pt x="104161" y="4460"/>
                  </a:lnTo>
                  <a:lnTo>
                    <a:pt x="103731" y="4460"/>
                  </a:lnTo>
                  <a:lnTo>
                    <a:pt x="753" y="17242"/>
                  </a:lnTo>
                  <a:lnTo>
                    <a:pt x="376" y="16874"/>
                  </a:lnTo>
                  <a:lnTo>
                    <a:pt x="0" y="13472"/>
                  </a:lnTo>
                  <a:lnTo>
                    <a:pt x="0" y="13104"/>
                  </a:lnTo>
                  <a:lnTo>
                    <a:pt x="376" y="12782"/>
                  </a:lnTo>
                  <a:lnTo>
                    <a:pt x="103354" y="0"/>
                  </a:lnTo>
                  <a:lnTo>
                    <a:pt x="103731" y="0"/>
                  </a:lnTo>
                  <a:lnTo>
                    <a:pt x="103731" y="321"/>
                  </a:lnTo>
                  <a:close/>
                </a:path>
                <a:path w="104775" h="17779">
                  <a:moveTo>
                    <a:pt x="103731" y="321"/>
                  </a:moveTo>
                  <a:lnTo>
                    <a:pt x="103731" y="321"/>
                  </a:lnTo>
                </a:path>
              </a:pathLst>
            </a:custGeom>
            <a:ln w="37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object 436"/>
            <p:cNvSpPr/>
            <p:nvPr/>
          </p:nvSpPr>
          <p:spPr>
            <a:xfrm>
              <a:off x="837038" y="4239857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4" h="62864">
                  <a:moveTo>
                    <a:pt x="28129" y="0"/>
                  </a:moveTo>
                  <a:lnTo>
                    <a:pt x="16303" y="3790"/>
                  </a:lnTo>
                  <a:lnTo>
                    <a:pt x="6545" y="12012"/>
                  </a:lnTo>
                  <a:lnTo>
                    <a:pt x="880" y="23222"/>
                  </a:lnTo>
                  <a:lnTo>
                    <a:pt x="0" y="35238"/>
                  </a:lnTo>
                  <a:lnTo>
                    <a:pt x="3727" y="46676"/>
                  </a:lnTo>
                  <a:lnTo>
                    <a:pt x="11887" y="56153"/>
                  </a:lnTo>
                  <a:lnTo>
                    <a:pt x="23341" y="61659"/>
                  </a:lnTo>
                  <a:lnTo>
                    <a:pt x="35710" y="62406"/>
                  </a:lnTo>
                  <a:lnTo>
                    <a:pt x="47554" y="58636"/>
                  </a:lnTo>
                  <a:lnTo>
                    <a:pt x="57431" y="50589"/>
                  </a:lnTo>
                  <a:lnTo>
                    <a:pt x="63167" y="39353"/>
                  </a:lnTo>
                  <a:lnTo>
                    <a:pt x="64043" y="27323"/>
                  </a:lnTo>
                  <a:lnTo>
                    <a:pt x="60211" y="15880"/>
                  </a:lnTo>
                  <a:lnTo>
                    <a:pt x="51819" y="6402"/>
                  </a:lnTo>
                  <a:lnTo>
                    <a:pt x="40481" y="813"/>
                  </a:lnTo>
                  <a:lnTo>
                    <a:pt x="28129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object 437"/>
            <p:cNvSpPr/>
            <p:nvPr/>
          </p:nvSpPr>
          <p:spPr>
            <a:xfrm>
              <a:off x="837038" y="4239857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4" h="62864">
                  <a:moveTo>
                    <a:pt x="11887" y="56153"/>
                  </a:moveTo>
                  <a:lnTo>
                    <a:pt x="3727" y="46676"/>
                  </a:lnTo>
                  <a:lnTo>
                    <a:pt x="0" y="35238"/>
                  </a:lnTo>
                  <a:lnTo>
                    <a:pt x="880" y="23222"/>
                  </a:lnTo>
                  <a:lnTo>
                    <a:pt x="6545" y="12012"/>
                  </a:lnTo>
                  <a:lnTo>
                    <a:pt x="16303" y="3790"/>
                  </a:lnTo>
                  <a:lnTo>
                    <a:pt x="28129" y="0"/>
                  </a:lnTo>
                  <a:lnTo>
                    <a:pt x="40481" y="813"/>
                  </a:lnTo>
                  <a:lnTo>
                    <a:pt x="51819" y="6402"/>
                  </a:lnTo>
                  <a:lnTo>
                    <a:pt x="60211" y="15880"/>
                  </a:lnTo>
                  <a:lnTo>
                    <a:pt x="64043" y="27323"/>
                  </a:lnTo>
                  <a:lnTo>
                    <a:pt x="63167" y="39353"/>
                  </a:lnTo>
                  <a:lnTo>
                    <a:pt x="57431" y="50589"/>
                  </a:lnTo>
                  <a:lnTo>
                    <a:pt x="47554" y="58636"/>
                  </a:lnTo>
                  <a:lnTo>
                    <a:pt x="35710" y="62406"/>
                  </a:lnTo>
                  <a:lnTo>
                    <a:pt x="23341" y="61659"/>
                  </a:lnTo>
                  <a:lnTo>
                    <a:pt x="11887" y="56153"/>
                  </a:lnTo>
                  <a:close/>
                </a:path>
              </a:pathLst>
            </a:custGeom>
            <a:ln w="37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object 438"/>
            <p:cNvSpPr/>
            <p:nvPr/>
          </p:nvSpPr>
          <p:spPr>
            <a:xfrm>
              <a:off x="2038074" y="4096606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69" h="62864">
                  <a:moveTo>
                    <a:pt x="28293" y="0"/>
                  </a:moveTo>
                  <a:lnTo>
                    <a:pt x="16440" y="3787"/>
                  </a:lnTo>
                  <a:lnTo>
                    <a:pt x="6503" y="11989"/>
                  </a:lnTo>
                  <a:lnTo>
                    <a:pt x="843" y="23167"/>
                  </a:lnTo>
                  <a:lnTo>
                    <a:pt x="0" y="35203"/>
                  </a:lnTo>
                  <a:lnTo>
                    <a:pt x="3847" y="46679"/>
                  </a:lnTo>
                  <a:lnTo>
                    <a:pt x="12260" y="56176"/>
                  </a:lnTo>
                  <a:lnTo>
                    <a:pt x="23694" y="61670"/>
                  </a:lnTo>
                  <a:lnTo>
                    <a:pt x="36020" y="62366"/>
                  </a:lnTo>
                  <a:lnTo>
                    <a:pt x="47752" y="58484"/>
                  </a:lnTo>
                  <a:lnTo>
                    <a:pt x="57400" y="50244"/>
                  </a:lnTo>
                  <a:lnTo>
                    <a:pt x="63364" y="39169"/>
                  </a:lnTo>
                  <a:lnTo>
                    <a:pt x="64354" y="27162"/>
                  </a:lnTo>
                  <a:lnTo>
                    <a:pt x="60563" y="15742"/>
                  </a:lnTo>
                  <a:lnTo>
                    <a:pt x="52181" y="6425"/>
                  </a:lnTo>
                  <a:lnTo>
                    <a:pt x="40671" y="816"/>
                  </a:lnTo>
                  <a:lnTo>
                    <a:pt x="28293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object 439"/>
            <p:cNvSpPr/>
            <p:nvPr/>
          </p:nvSpPr>
          <p:spPr>
            <a:xfrm>
              <a:off x="2038074" y="4096606"/>
              <a:ext cx="64769" cy="62865"/>
            </a:xfrm>
            <a:custGeom>
              <a:avLst/>
              <a:gdLst/>
              <a:ahLst/>
              <a:cxnLst/>
              <a:rect l="l" t="t" r="r" b="b"/>
              <a:pathLst>
                <a:path w="64769" h="62864">
                  <a:moveTo>
                    <a:pt x="12260" y="56176"/>
                  </a:moveTo>
                  <a:lnTo>
                    <a:pt x="3847" y="46679"/>
                  </a:lnTo>
                  <a:lnTo>
                    <a:pt x="0" y="35203"/>
                  </a:lnTo>
                  <a:lnTo>
                    <a:pt x="843" y="23167"/>
                  </a:lnTo>
                  <a:lnTo>
                    <a:pt x="6503" y="11989"/>
                  </a:lnTo>
                  <a:lnTo>
                    <a:pt x="16440" y="3787"/>
                  </a:lnTo>
                  <a:lnTo>
                    <a:pt x="28293" y="0"/>
                  </a:lnTo>
                  <a:lnTo>
                    <a:pt x="40671" y="816"/>
                  </a:lnTo>
                  <a:lnTo>
                    <a:pt x="52181" y="6425"/>
                  </a:lnTo>
                  <a:lnTo>
                    <a:pt x="60563" y="15742"/>
                  </a:lnTo>
                  <a:lnTo>
                    <a:pt x="64354" y="27162"/>
                  </a:lnTo>
                  <a:lnTo>
                    <a:pt x="63364" y="39169"/>
                  </a:lnTo>
                  <a:lnTo>
                    <a:pt x="57400" y="50244"/>
                  </a:lnTo>
                  <a:lnTo>
                    <a:pt x="47752" y="58484"/>
                  </a:lnTo>
                  <a:lnTo>
                    <a:pt x="36020" y="62366"/>
                  </a:lnTo>
                  <a:lnTo>
                    <a:pt x="23694" y="61670"/>
                  </a:lnTo>
                  <a:lnTo>
                    <a:pt x="12260" y="56176"/>
                  </a:lnTo>
                  <a:close/>
                </a:path>
              </a:pathLst>
            </a:custGeom>
            <a:ln w="3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0" name="object 440"/>
            <p:cNvSpPr/>
            <p:nvPr/>
          </p:nvSpPr>
          <p:spPr>
            <a:xfrm>
              <a:off x="2162513" y="4016727"/>
              <a:ext cx="131445" cy="370840"/>
            </a:xfrm>
            <a:custGeom>
              <a:avLst/>
              <a:gdLst/>
              <a:ahLst/>
              <a:cxnLst/>
              <a:rect l="l" t="t" r="r" b="b"/>
              <a:pathLst>
                <a:path w="131444" h="370839">
                  <a:moveTo>
                    <a:pt x="44064" y="0"/>
                  </a:moveTo>
                  <a:lnTo>
                    <a:pt x="87590" y="60371"/>
                  </a:lnTo>
                  <a:lnTo>
                    <a:pt x="130901" y="321"/>
                  </a:lnTo>
                </a:path>
                <a:path w="131444" h="370839">
                  <a:moveTo>
                    <a:pt x="88827" y="164011"/>
                  </a:moveTo>
                  <a:lnTo>
                    <a:pt x="88827" y="164011"/>
                  </a:lnTo>
                  <a:lnTo>
                    <a:pt x="90388" y="60371"/>
                  </a:lnTo>
                </a:path>
                <a:path w="131444" h="370839">
                  <a:moveTo>
                    <a:pt x="130901" y="370369"/>
                  </a:moveTo>
                  <a:lnTo>
                    <a:pt x="65423" y="311055"/>
                  </a:lnTo>
                  <a:lnTo>
                    <a:pt x="0" y="370369"/>
                  </a:lnTo>
                </a:path>
                <a:path w="131444" h="370839">
                  <a:moveTo>
                    <a:pt x="64616" y="212290"/>
                  </a:moveTo>
                  <a:lnTo>
                    <a:pt x="64616" y="212290"/>
                  </a:lnTo>
                  <a:lnTo>
                    <a:pt x="66230" y="311055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1" name="object 441"/>
            <p:cNvSpPr/>
            <p:nvPr/>
          </p:nvSpPr>
          <p:spPr>
            <a:xfrm>
              <a:off x="2009445" y="3814195"/>
              <a:ext cx="419734" cy="165100"/>
            </a:xfrm>
            <a:custGeom>
              <a:avLst/>
              <a:gdLst/>
              <a:ahLst/>
              <a:cxnLst/>
              <a:rect l="l" t="t" r="r" b="b"/>
              <a:pathLst>
                <a:path w="419735" h="165100">
                  <a:moveTo>
                    <a:pt x="65047" y="156644"/>
                  </a:moveTo>
                  <a:lnTo>
                    <a:pt x="173223" y="101192"/>
                  </a:lnTo>
                  <a:lnTo>
                    <a:pt x="265905" y="110192"/>
                  </a:lnTo>
                  <a:lnTo>
                    <a:pt x="330643" y="144384"/>
                  </a:lnTo>
                  <a:lnTo>
                    <a:pt x="354988" y="164506"/>
                  </a:lnTo>
                </a:path>
                <a:path w="419735" h="165100">
                  <a:moveTo>
                    <a:pt x="0" y="80041"/>
                  </a:moveTo>
                  <a:lnTo>
                    <a:pt x="156749" y="0"/>
                  </a:lnTo>
                  <a:lnTo>
                    <a:pt x="290876" y="13094"/>
                  </a:lnTo>
                  <a:lnTo>
                    <a:pt x="384480" y="62570"/>
                  </a:lnTo>
                  <a:lnTo>
                    <a:pt x="419659" y="91674"/>
                  </a:lnTo>
                </a:path>
              </a:pathLst>
            </a:custGeom>
            <a:ln w="6687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object 442"/>
            <p:cNvSpPr/>
            <p:nvPr/>
          </p:nvSpPr>
          <p:spPr>
            <a:xfrm>
              <a:off x="783078" y="3496787"/>
              <a:ext cx="3828415" cy="100330"/>
            </a:xfrm>
            <a:custGeom>
              <a:avLst/>
              <a:gdLst/>
              <a:ahLst/>
              <a:cxnLst/>
              <a:rect l="l" t="t" r="r" b="b"/>
              <a:pathLst>
                <a:path w="3828415" h="100329">
                  <a:moveTo>
                    <a:pt x="0" y="99865"/>
                  </a:moveTo>
                  <a:lnTo>
                    <a:pt x="1415522" y="0"/>
                  </a:lnTo>
                  <a:lnTo>
                    <a:pt x="2640531" y="2744"/>
                  </a:lnTo>
                  <a:lnTo>
                    <a:pt x="3502243" y="48267"/>
                  </a:lnTo>
                  <a:lnTo>
                    <a:pt x="3827877" y="76737"/>
                  </a:lnTo>
                </a:path>
              </a:pathLst>
            </a:custGeom>
            <a:ln w="259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object 443"/>
            <p:cNvSpPr/>
            <p:nvPr/>
          </p:nvSpPr>
          <p:spPr>
            <a:xfrm>
              <a:off x="2162513" y="3510026"/>
              <a:ext cx="131445" cy="161290"/>
            </a:xfrm>
            <a:custGeom>
              <a:avLst/>
              <a:gdLst/>
              <a:ahLst/>
              <a:cxnLst/>
              <a:rect l="l" t="t" r="r" b="b"/>
              <a:pathLst>
                <a:path w="131444" h="161289">
                  <a:moveTo>
                    <a:pt x="130901" y="160838"/>
                  </a:moveTo>
                  <a:lnTo>
                    <a:pt x="65423" y="100466"/>
                  </a:lnTo>
                  <a:lnTo>
                    <a:pt x="0" y="160838"/>
                  </a:lnTo>
                </a:path>
                <a:path w="131444" h="161289">
                  <a:moveTo>
                    <a:pt x="64616" y="0"/>
                  </a:moveTo>
                  <a:lnTo>
                    <a:pt x="64616" y="0"/>
                  </a:lnTo>
                  <a:lnTo>
                    <a:pt x="66230" y="100466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1964681" y="3711426"/>
              <a:ext cx="529590" cy="115570"/>
            </a:xfrm>
            <a:custGeom>
              <a:avLst/>
              <a:gdLst/>
              <a:ahLst/>
              <a:cxnLst/>
              <a:rect l="l" t="t" r="r" b="b"/>
              <a:pathLst>
                <a:path w="529589" h="115570">
                  <a:moveTo>
                    <a:pt x="0" y="101333"/>
                  </a:moveTo>
                  <a:lnTo>
                    <a:pt x="197669" y="0"/>
                  </a:lnTo>
                  <a:lnTo>
                    <a:pt x="366845" y="16373"/>
                  </a:lnTo>
                  <a:lnTo>
                    <a:pt x="484925" y="78766"/>
                  </a:lnTo>
                  <a:lnTo>
                    <a:pt x="529308" y="115494"/>
                  </a:lnTo>
                </a:path>
              </a:pathLst>
            </a:custGeom>
            <a:ln w="6211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5" name="object 445"/>
            <p:cNvSpPr/>
            <p:nvPr/>
          </p:nvSpPr>
          <p:spPr>
            <a:xfrm>
              <a:off x="2970822" y="3083147"/>
              <a:ext cx="960755" cy="2927985"/>
            </a:xfrm>
            <a:custGeom>
              <a:avLst/>
              <a:gdLst/>
              <a:ahLst/>
              <a:cxnLst/>
              <a:rect l="l" t="t" r="r" b="b"/>
              <a:pathLst>
                <a:path w="960754" h="2927985">
                  <a:moveTo>
                    <a:pt x="0" y="2927508"/>
                  </a:moveTo>
                  <a:lnTo>
                    <a:pt x="960543" y="0"/>
                  </a:lnTo>
                </a:path>
              </a:pathLst>
            </a:custGeom>
            <a:ln w="39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6" name="object 446"/>
            <p:cNvSpPr/>
            <p:nvPr/>
          </p:nvSpPr>
          <p:spPr>
            <a:xfrm>
              <a:off x="3008073" y="3900076"/>
              <a:ext cx="635635" cy="1906905"/>
            </a:xfrm>
            <a:custGeom>
              <a:avLst/>
              <a:gdLst/>
              <a:ahLst/>
              <a:cxnLst/>
              <a:rect l="l" t="t" r="r" b="b"/>
              <a:pathLst>
                <a:path w="635635" h="1906904">
                  <a:moveTo>
                    <a:pt x="0" y="1906754"/>
                  </a:moveTo>
                  <a:lnTo>
                    <a:pt x="0" y="1906754"/>
                  </a:lnTo>
                  <a:lnTo>
                    <a:pt x="1614" y="1781196"/>
                  </a:lnTo>
                </a:path>
                <a:path w="635635" h="1906904">
                  <a:moveTo>
                    <a:pt x="63863" y="1787017"/>
                  </a:moveTo>
                  <a:lnTo>
                    <a:pt x="63863" y="1787017"/>
                  </a:lnTo>
                  <a:lnTo>
                    <a:pt x="65477" y="1661004"/>
                  </a:lnTo>
                </a:path>
                <a:path w="635635" h="1906904">
                  <a:moveTo>
                    <a:pt x="285960" y="1127018"/>
                  </a:moveTo>
                  <a:lnTo>
                    <a:pt x="285960" y="1127018"/>
                  </a:lnTo>
                  <a:lnTo>
                    <a:pt x="261372" y="896474"/>
                  </a:lnTo>
                </a:path>
                <a:path w="635635" h="1906904">
                  <a:moveTo>
                    <a:pt x="348209" y="978549"/>
                  </a:moveTo>
                  <a:lnTo>
                    <a:pt x="348209" y="978549"/>
                  </a:lnTo>
                  <a:lnTo>
                    <a:pt x="349823" y="850816"/>
                  </a:lnTo>
                </a:path>
                <a:path w="635635" h="1906904">
                  <a:moveTo>
                    <a:pt x="538401" y="288203"/>
                  </a:moveTo>
                  <a:lnTo>
                    <a:pt x="538401" y="288203"/>
                  </a:lnTo>
                  <a:lnTo>
                    <a:pt x="540015" y="160838"/>
                  </a:lnTo>
                </a:path>
                <a:path w="635635" h="1906904">
                  <a:moveTo>
                    <a:pt x="635622" y="198496"/>
                  </a:moveTo>
                  <a:lnTo>
                    <a:pt x="635622" y="198496"/>
                  </a:lnTo>
                  <a:lnTo>
                    <a:pt x="622010" y="0"/>
                  </a:lnTo>
                </a:path>
              </a:pathLst>
            </a:custGeom>
            <a:ln w="13871">
              <a:solidFill>
                <a:srgbClr val="4600B8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47" name="object 447"/>
          <p:cNvSpPr txBox="1"/>
          <p:nvPr/>
        </p:nvSpPr>
        <p:spPr>
          <a:xfrm>
            <a:off x="3920183" y="5451680"/>
            <a:ext cx="309245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50" spc="60" dirty="0">
                <a:solidFill>
                  <a:prstClr val="black"/>
                </a:solidFill>
                <a:latin typeface="Trebuchet MS"/>
                <a:cs typeface="Trebuchet MS"/>
              </a:rPr>
              <a:t>Laye</a:t>
            </a:r>
            <a:r>
              <a:rPr sz="550" spc="4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550" spc="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550" spc="7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endParaRPr sz="5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48" name="object 448"/>
          <p:cNvSpPr txBox="1"/>
          <p:nvPr/>
        </p:nvSpPr>
        <p:spPr>
          <a:xfrm>
            <a:off x="3907593" y="3851203"/>
            <a:ext cx="31369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50" spc="55" dirty="0">
                <a:solidFill>
                  <a:prstClr val="black"/>
                </a:solidFill>
                <a:latin typeface="Trebuchet MS"/>
                <a:cs typeface="Trebuchet MS"/>
              </a:rPr>
              <a:t>Layer</a:t>
            </a:r>
            <a:r>
              <a:rPr sz="550" spc="-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550" spc="75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endParaRPr sz="5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49" name="object 449"/>
          <p:cNvSpPr txBox="1"/>
          <p:nvPr/>
        </p:nvSpPr>
        <p:spPr>
          <a:xfrm>
            <a:off x="3910929" y="4643349"/>
            <a:ext cx="31115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50" spc="55" dirty="0">
                <a:solidFill>
                  <a:prstClr val="black"/>
                </a:solidFill>
                <a:latin typeface="Trebuchet MS"/>
                <a:cs typeface="Trebuchet MS"/>
              </a:rPr>
              <a:t>Layer</a:t>
            </a:r>
            <a:r>
              <a:rPr sz="550" spc="-1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550" spc="70" dirty="0">
                <a:solidFill>
                  <a:prstClr val="black"/>
                </a:solidFill>
                <a:latin typeface="Trebuchet MS"/>
                <a:cs typeface="Trebuchet MS"/>
              </a:rPr>
              <a:t>B</a:t>
            </a:r>
            <a:endParaRPr sz="5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pSp>
        <p:nvGrpSpPr>
          <p:cNvPr id="450" name="object 450"/>
          <p:cNvGrpSpPr/>
          <p:nvPr/>
        </p:nvGrpSpPr>
        <p:grpSpPr>
          <a:xfrm>
            <a:off x="1165467" y="3502547"/>
            <a:ext cx="1745614" cy="2190750"/>
            <a:chOff x="1165467" y="3502547"/>
            <a:chExt cx="1745614" cy="2190750"/>
          </a:xfrm>
        </p:grpSpPr>
        <p:sp>
          <p:nvSpPr>
            <p:cNvPr id="451" name="object 451"/>
            <p:cNvSpPr/>
            <p:nvPr/>
          </p:nvSpPr>
          <p:spPr>
            <a:xfrm>
              <a:off x="2352705" y="4796550"/>
              <a:ext cx="132080" cy="164465"/>
            </a:xfrm>
            <a:custGeom>
              <a:avLst/>
              <a:gdLst/>
              <a:ahLst/>
              <a:cxnLst/>
              <a:rect l="l" t="t" r="r" b="b"/>
              <a:pathLst>
                <a:path w="132080" h="164464">
                  <a:moveTo>
                    <a:pt x="0" y="0"/>
                  </a:moveTo>
                  <a:lnTo>
                    <a:pt x="66230" y="60739"/>
                  </a:lnTo>
                  <a:lnTo>
                    <a:pt x="132085" y="0"/>
                  </a:lnTo>
                </a:path>
                <a:path w="132080" h="164464">
                  <a:moveTo>
                    <a:pt x="65423" y="163919"/>
                  </a:moveTo>
                  <a:lnTo>
                    <a:pt x="65423" y="163919"/>
                  </a:lnTo>
                  <a:lnTo>
                    <a:pt x="66661" y="60739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2" name="object 452"/>
            <p:cNvSpPr/>
            <p:nvPr/>
          </p:nvSpPr>
          <p:spPr>
            <a:xfrm>
              <a:off x="2154873" y="4489771"/>
              <a:ext cx="529590" cy="269240"/>
            </a:xfrm>
            <a:custGeom>
              <a:avLst/>
              <a:gdLst/>
              <a:ahLst/>
              <a:cxnLst/>
              <a:rect l="l" t="t" r="r" b="b"/>
              <a:pathLst>
                <a:path w="529589" h="269239">
                  <a:moveTo>
                    <a:pt x="109380" y="260799"/>
                  </a:moveTo>
                  <a:lnTo>
                    <a:pt x="217805" y="205400"/>
                  </a:lnTo>
                  <a:lnTo>
                    <a:pt x="310615" y="214428"/>
                  </a:lnTo>
                  <a:lnTo>
                    <a:pt x="375400" y="248630"/>
                  </a:lnTo>
                  <a:lnTo>
                    <a:pt x="399752" y="268753"/>
                  </a:lnTo>
                </a:path>
                <a:path w="529589" h="269239">
                  <a:moveTo>
                    <a:pt x="44763" y="182816"/>
                  </a:moveTo>
                  <a:lnTo>
                    <a:pt x="201671" y="102797"/>
                  </a:lnTo>
                  <a:lnTo>
                    <a:pt x="335781" y="115938"/>
                  </a:lnTo>
                  <a:lnTo>
                    <a:pt x="429296" y="165462"/>
                  </a:lnTo>
                  <a:lnTo>
                    <a:pt x="464422" y="194587"/>
                  </a:lnTo>
                </a:path>
                <a:path w="529589" h="269239">
                  <a:moveTo>
                    <a:pt x="0" y="101340"/>
                  </a:moveTo>
                  <a:lnTo>
                    <a:pt x="197487" y="0"/>
                  </a:lnTo>
                  <a:lnTo>
                    <a:pt x="366684" y="16357"/>
                  </a:lnTo>
                  <a:lnTo>
                    <a:pt x="484865" y="78735"/>
                  </a:lnTo>
                  <a:lnTo>
                    <a:pt x="529308" y="115456"/>
                  </a:lnTo>
                </a:path>
              </a:pathLst>
            </a:custGeom>
            <a:ln w="6687">
              <a:solidFill>
                <a:srgbClr val="EB603C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3" name="object 453"/>
            <p:cNvSpPr/>
            <p:nvPr/>
          </p:nvSpPr>
          <p:spPr>
            <a:xfrm>
              <a:off x="2352705" y="4018428"/>
              <a:ext cx="320675" cy="370205"/>
            </a:xfrm>
            <a:custGeom>
              <a:avLst/>
              <a:gdLst/>
              <a:ahLst/>
              <a:cxnLst/>
              <a:rect l="l" t="t" r="r" b="b"/>
              <a:pathLst>
                <a:path w="320675" h="370204">
                  <a:moveTo>
                    <a:pt x="132085" y="370048"/>
                  </a:moveTo>
                  <a:lnTo>
                    <a:pt x="65854" y="309998"/>
                  </a:lnTo>
                  <a:lnTo>
                    <a:pt x="0" y="370048"/>
                  </a:lnTo>
                </a:path>
                <a:path w="320675" h="370204">
                  <a:moveTo>
                    <a:pt x="63809" y="210588"/>
                  </a:moveTo>
                  <a:lnTo>
                    <a:pt x="63809" y="210588"/>
                  </a:lnTo>
                  <a:lnTo>
                    <a:pt x="65423" y="309998"/>
                  </a:lnTo>
                </a:path>
                <a:path w="320675" h="370204">
                  <a:moveTo>
                    <a:pt x="44064" y="0"/>
                  </a:moveTo>
                  <a:lnTo>
                    <a:pt x="88397" y="60371"/>
                  </a:lnTo>
                  <a:lnTo>
                    <a:pt x="132085" y="0"/>
                  </a:lnTo>
                </a:path>
                <a:path w="320675" h="370204">
                  <a:moveTo>
                    <a:pt x="89634" y="162309"/>
                  </a:moveTo>
                  <a:lnTo>
                    <a:pt x="89634" y="162309"/>
                  </a:lnTo>
                  <a:lnTo>
                    <a:pt x="91195" y="59038"/>
                  </a:lnTo>
                </a:path>
                <a:path w="320675" h="370204">
                  <a:moveTo>
                    <a:pt x="232641" y="0"/>
                  </a:moveTo>
                  <a:lnTo>
                    <a:pt x="276598" y="60371"/>
                  </a:lnTo>
                  <a:lnTo>
                    <a:pt x="320662" y="0"/>
                  </a:lnTo>
                </a:path>
                <a:path w="320675" h="370204">
                  <a:moveTo>
                    <a:pt x="278212" y="162309"/>
                  </a:moveTo>
                  <a:lnTo>
                    <a:pt x="278212" y="162309"/>
                  </a:lnTo>
                  <a:lnTo>
                    <a:pt x="279826" y="59038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4" name="object 454"/>
            <p:cNvSpPr/>
            <p:nvPr/>
          </p:nvSpPr>
          <p:spPr>
            <a:xfrm>
              <a:off x="2186670" y="3711426"/>
              <a:ext cx="528320" cy="267335"/>
            </a:xfrm>
            <a:custGeom>
              <a:avLst/>
              <a:gdLst/>
              <a:ahLst/>
              <a:cxnLst/>
              <a:rect l="l" t="t" r="r" b="b"/>
              <a:pathLst>
                <a:path w="528319" h="267335">
                  <a:moveTo>
                    <a:pt x="109541" y="259412"/>
                  </a:moveTo>
                  <a:lnTo>
                    <a:pt x="217365" y="203960"/>
                  </a:lnTo>
                  <a:lnTo>
                    <a:pt x="309794" y="212961"/>
                  </a:lnTo>
                  <a:lnTo>
                    <a:pt x="374381" y="247153"/>
                  </a:lnTo>
                  <a:lnTo>
                    <a:pt x="398676" y="267275"/>
                  </a:lnTo>
                </a:path>
                <a:path w="528319" h="267335">
                  <a:moveTo>
                    <a:pt x="44871" y="182809"/>
                  </a:moveTo>
                  <a:lnTo>
                    <a:pt x="201069" y="102768"/>
                  </a:lnTo>
                  <a:lnTo>
                    <a:pt x="334772" y="115862"/>
                  </a:lnTo>
                  <a:lnTo>
                    <a:pt x="428102" y="165338"/>
                  </a:lnTo>
                  <a:lnTo>
                    <a:pt x="463185" y="194442"/>
                  </a:lnTo>
                </a:path>
                <a:path w="528319" h="267335">
                  <a:moveTo>
                    <a:pt x="0" y="101333"/>
                  </a:moveTo>
                  <a:lnTo>
                    <a:pt x="196988" y="0"/>
                  </a:lnTo>
                  <a:lnTo>
                    <a:pt x="365715" y="16373"/>
                  </a:lnTo>
                  <a:lnTo>
                    <a:pt x="483548" y="78766"/>
                  </a:lnTo>
                  <a:lnTo>
                    <a:pt x="527856" y="115494"/>
                  </a:lnTo>
                </a:path>
              </a:pathLst>
            </a:custGeom>
            <a:ln w="6687">
              <a:solidFill>
                <a:srgbClr val="EB603C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5" name="object 455"/>
            <p:cNvSpPr/>
            <p:nvPr/>
          </p:nvSpPr>
          <p:spPr>
            <a:xfrm>
              <a:off x="2378583" y="3711426"/>
              <a:ext cx="528955" cy="267335"/>
            </a:xfrm>
            <a:custGeom>
              <a:avLst/>
              <a:gdLst/>
              <a:ahLst/>
              <a:cxnLst/>
              <a:rect l="l" t="t" r="r" b="b"/>
              <a:pathLst>
                <a:path w="528955" h="267335">
                  <a:moveTo>
                    <a:pt x="107820" y="259412"/>
                  </a:moveTo>
                  <a:lnTo>
                    <a:pt x="216178" y="203960"/>
                  </a:lnTo>
                  <a:lnTo>
                    <a:pt x="308839" y="212961"/>
                  </a:lnTo>
                  <a:lnTo>
                    <a:pt x="373476" y="247153"/>
                  </a:lnTo>
                  <a:lnTo>
                    <a:pt x="397761" y="267275"/>
                  </a:lnTo>
                </a:path>
                <a:path w="528955" h="267335">
                  <a:moveTo>
                    <a:pt x="43149" y="182809"/>
                  </a:moveTo>
                  <a:lnTo>
                    <a:pt x="199898" y="102768"/>
                  </a:lnTo>
                  <a:lnTo>
                    <a:pt x="334025" y="115862"/>
                  </a:lnTo>
                  <a:lnTo>
                    <a:pt x="427629" y="165338"/>
                  </a:lnTo>
                  <a:lnTo>
                    <a:pt x="462808" y="194442"/>
                  </a:lnTo>
                </a:path>
                <a:path w="528955" h="267335">
                  <a:moveTo>
                    <a:pt x="0" y="101333"/>
                  </a:moveTo>
                  <a:lnTo>
                    <a:pt x="197429" y="0"/>
                  </a:lnTo>
                  <a:lnTo>
                    <a:pt x="366495" y="16373"/>
                  </a:lnTo>
                  <a:lnTo>
                    <a:pt x="484547" y="78766"/>
                  </a:lnTo>
                  <a:lnTo>
                    <a:pt x="528932" y="115494"/>
                  </a:lnTo>
                </a:path>
              </a:pathLst>
            </a:custGeom>
            <a:ln w="6687">
              <a:solidFill>
                <a:srgbClr val="4600B8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6" name="object 456"/>
            <p:cNvSpPr/>
            <p:nvPr/>
          </p:nvSpPr>
          <p:spPr>
            <a:xfrm>
              <a:off x="2352705" y="3510026"/>
              <a:ext cx="353060" cy="161290"/>
            </a:xfrm>
            <a:custGeom>
              <a:avLst/>
              <a:gdLst/>
              <a:ahLst/>
              <a:cxnLst/>
              <a:rect l="l" t="t" r="r" b="b"/>
              <a:pathLst>
                <a:path w="353060" h="161289">
                  <a:moveTo>
                    <a:pt x="132085" y="160838"/>
                  </a:moveTo>
                  <a:lnTo>
                    <a:pt x="66230" y="100466"/>
                  </a:lnTo>
                  <a:lnTo>
                    <a:pt x="0" y="160838"/>
                  </a:lnTo>
                </a:path>
                <a:path w="353060" h="161289">
                  <a:moveTo>
                    <a:pt x="65423" y="0"/>
                  </a:moveTo>
                  <a:lnTo>
                    <a:pt x="65423" y="0"/>
                  </a:lnTo>
                  <a:lnTo>
                    <a:pt x="66661" y="100466"/>
                  </a:lnTo>
                </a:path>
                <a:path w="353060" h="161289">
                  <a:moveTo>
                    <a:pt x="352621" y="160838"/>
                  </a:moveTo>
                  <a:lnTo>
                    <a:pt x="287574" y="100466"/>
                  </a:lnTo>
                  <a:lnTo>
                    <a:pt x="222096" y="160838"/>
                  </a:lnTo>
                </a:path>
                <a:path w="353060" h="161289">
                  <a:moveTo>
                    <a:pt x="286767" y="0"/>
                  </a:moveTo>
                  <a:lnTo>
                    <a:pt x="286767" y="0"/>
                  </a:lnTo>
                  <a:lnTo>
                    <a:pt x="287950" y="100466"/>
                  </a:lnTo>
                </a:path>
              </a:pathLst>
            </a:custGeom>
            <a:ln w="138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7" name="object 457"/>
            <p:cNvSpPr/>
            <p:nvPr/>
          </p:nvSpPr>
          <p:spPr>
            <a:xfrm>
              <a:off x="1173882" y="5178231"/>
              <a:ext cx="50800" cy="502284"/>
            </a:xfrm>
            <a:custGeom>
              <a:avLst/>
              <a:gdLst/>
              <a:ahLst/>
              <a:cxnLst/>
              <a:rect l="l" t="t" r="r" b="b"/>
              <a:pathLst>
                <a:path w="50800" h="502285">
                  <a:moveTo>
                    <a:pt x="0" y="0"/>
                  </a:moveTo>
                  <a:lnTo>
                    <a:pt x="0" y="1701"/>
                  </a:lnTo>
                  <a:lnTo>
                    <a:pt x="50482" y="500185"/>
                  </a:lnTo>
                  <a:lnTo>
                    <a:pt x="50482" y="501900"/>
                  </a:lnTo>
                </a:path>
              </a:pathLst>
            </a:custGeom>
            <a:ln w="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8" name="object 458"/>
            <p:cNvSpPr/>
            <p:nvPr/>
          </p:nvSpPr>
          <p:spPr>
            <a:xfrm>
              <a:off x="1165466" y="5165127"/>
              <a:ext cx="67945" cy="528320"/>
            </a:xfrm>
            <a:custGeom>
              <a:avLst/>
              <a:gdLst/>
              <a:ahLst/>
              <a:cxnLst/>
              <a:rect l="l" t="t" r="r" b="b"/>
              <a:pathLst>
                <a:path w="67944" h="528320">
                  <a:moveTo>
                    <a:pt x="17360" y="14173"/>
                  </a:moveTo>
                  <a:lnTo>
                    <a:pt x="7200" y="0"/>
                  </a:lnTo>
                  <a:lnTo>
                    <a:pt x="0" y="15633"/>
                  </a:lnTo>
                  <a:lnTo>
                    <a:pt x="17360" y="14173"/>
                  </a:lnTo>
                  <a:close/>
                </a:path>
                <a:path w="67944" h="528320">
                  <a:moveTo>
                    <a:pt x="67437" y="512610"/>
                  </a:moveTo>
                  <a:lnTo>
                    <a:pt x="50076" y="513981"/>
                  </a:lnTo>
                  <a:lnTo>
                    <a:pt x="60096" y="528142"/>
                  </a:lnTo>
                  <a:lnTo>
                    <a:pt x="67437" y="5126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59" name="object 459"/>
          <p:cNvSpPr txBox="1"/>
          <p:nvPr/>
        </p:nvSpPr>
        <p:spPr>
          <a:xfrm>
            <a:off x="1217809" y="5301600"/>
            <a:ext cx="300355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50" spc="60" dirty="0">
                <a:solidFill>
                  <a:prstClr val="black"/>
                </a:solidFill>
                <a:latin typeface="Trebuchet MS"/>
                <a:cs typeface="Trebuchet MS"/>
              </a:rPr>
              <a:t>~10</a:t>
            </a:r>
            <a:r>
              <a:rPr sz="550" spc="-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550" spc="80" dirty="0">
                <a:solidFill>
                  <a:prstClr val="black"/>
                </a:solidFill>
                <a:latin typeface="Trebuchet MS"/>
                <a:cs typeface="Trebuchet MS"/>
              </a:rPr>
              <a:t>cm</a:t>
            </a:r>
            <a:endParaRPr sz="5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60" name="object 460"/>
          <p:cNvSpPr txBox="1"/>
          <p:nvPr/>
        </p:nvSpPr>
        <p:spPr>
          <a:xfrm>
            <a:off x="444500" y="1319910"/>
            <a:ext cx="8682990" cy="197929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99085" indent="-287020">
              <a:spcBef>
                <a:spcPts val="830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Study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components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antennas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integration</a:t>
            </a:r>
            <a:endParaRPr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299085" indent="-287020">
              <a:spcBef>
                <a:spcPts val="735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Full link</a:t>
            </a:r>
            <a:r>
              <a:rPr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demonstrator(s)</a:t>
            </a:r>
            <a:r>
              <a:rPr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from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tile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to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2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3 tiles</a:t>
            </a:r>
            <a:r>
              <a:rPr spc="2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–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several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mock-ups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to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be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tested</a:t>
            </a:r>
          </a:p>
          <a:p>
            <a:pPr marL="299085" indent="-287020">
              <a:spcBef>
                <a:spcPts val="730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Use</a:t>
            </a: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integrate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commercially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available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components</a:t>
            </a:r>
            <a:endParaRPr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299085" marR="987425" indent="-287020">
              <a:lnSpc>
                <a:spcPct val="120000"/>
              </a:lnSpc>
              <a:buFontTx/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Study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performance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the system</a:t>
            </a:r>
            <a:r>
              <a:rPr spc="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(data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rate,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bit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error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rate,</a:t>
            </a:r>
            <a:r>
              <a:rPr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modulation </a:t>
            </a:r>
            <a:r>
              <a:rPr spc="-49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schemes,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usage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of 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bandwidth,</a:t>
            </a:r>
            <a:r>
              <a:rPr spc="6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crosstalk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in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repeater,</a:t>
            </a:r>
            <a:r>
              <a:rPr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etc.)</a:t>
            </a:r>
          </a:p>
          <a:p>
            <a:pPr marL="1240155">
              <a:spcBef>
                <a:spcPts val="855"/>
              </a:spcBef>
            </a:pPr>
            <a:r>
              <a:rPr sz="550" spc="60" dirty="0">
                <a:solidFill>
                  <a:prstClr val="black"/>
                </a:solidFill>
                <a:latin typeface="Trebuchet MS"/>
                <a:cs typeface="Trebuchet MS"/>
              </a:rPr>
              <a:t>Outer</a:t>
            </a:r>
            <a:r>
              <a:rPr sz="550" spc="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550" spc="55" dirty="0">
                <a:solidFill>
                  <a:prstClr val="black"/>
                </a:solidFill>
                <a:latin typeface="Trebuchet MS"/>
                <a:cs typeface="Trebuchet MS"/>
              </a:rPr>
              <a:t>enclosure</a:t>
            </a:r>
            <a:endParaRPr sz="55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61" name="object 461"/>
          <p:cNvSpPr txBox="1"/>
          <p:nvPr/>
        </p:nvSpPr>
        <p:spPr>
          <a:xfrm>
            <a:off x="491744" y="6070813"/>
            <a:ext cx="4912360" cy="65151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spcBef>
                <a:spcPts val="405"/>
              </a:spcBef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Debit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Gbps per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layer</a:t>
            </a:r>
            <a:r>
              <a:rPr spc="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is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cumulative,</a:t>
            </a:r>
            <a:r>
              <a:rPr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thus</a:t>
            </a:r>
            <a:endParaRPr>
              <a:solidFill>
                <a:prstClr val="black"/>
              </a:solidFill>
              <a:latin typeface="Arial MT"/>
              <a:cs typeface="Arial MT"/>
            </a:endParaRPr>
          </a:p>
          <a:p>
            <a:pPr marL="12700">
              <a:spcBef>
                <a:spcPts val="300"/>
              </a:spcBef>
            </a:pP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it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will</a:t>
            </a:r>
            <a:r>
              <a:rPr spc="4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be</a:t>
            </a: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reaching</a:t>
            </a:r>
            <a:r>
              <a:rPr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3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Gbps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at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outer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enclosure.</a:t>
            </a:r>
            <a:endParaRPr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462" name="object 46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0" y="3453384"/>
            <a:ext cx="3992879" cy="2161993"/>
          </a:xfrm>
          <a:prstGeom prst="rect">
            <a:avLst/>
          </a:prstGeom>
        </p:spPr>
      </p:pic>
      <p:sp>
        <p:nvSpPr>
          <p:cNvPr id="463" name="object 463"/>
          <p:cNvSpPr txBox="1"/>
          <p:nvPr/>
        </p:nvSpPr>
        <p:spPr>
          <a:xfrm>
            <a:off x="6139941" y="6109208"/>
            <a:ext cx="26790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Courtesy</a:t>
            </a: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CEA-Letti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 and</a:t>
            </a:r>
            <a:endParaRPr>
              <a:solidFill>
                <a:prstClr val="black"/>
              </a:solidFill>
              <a:latin typeface="Arial MT"/>
              <a:cs typeface="Arial MT"/>
            </a:endParaRPr>
          </a:p>
          <a:p>
            <a:pPr marL="76200">
              <a:spcBef>
                <a:spcPts val="5"/>
              </a:spcBef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STMicroelectronics</a:t>
            </a:r>
            <a:endParaRPr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98789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n-GB" sz="2400" b="1" dirty="0">
                <a:solidFill>
                  <a:srgbClr val="FF0000"/>
                </a:solidFill>
              </a:rPr>
              <a:t>Thin Silicon Sensors for Extreme Fluences</a:t>
            </a:r>
          </a:p>
          <a:p>
            <a:pPr marL="0" indent="0" fontAlgn="ctr">
              <a:buNone/>
            </a:pPr>
            <a:r>
              <a:rPr lang="en-GB" sz="1600" b="1" dirty="0">
                <a:solidFill>
                  <a:srgbClr val="FF0000"/>
                </a:solidFill>
              </a:rPr>
              <a:t>Make Si sensors radiation tolerant by using a thin bulk, internal amplification and using a gain implant that would </a:t>
            </a:r>
            <a:r>
              <a:rPr lang="en-US" sz="1600" b="1" dirty="0">
                <a:solidFill>
                  <a:srgbClr val="FF0000"/>
                </a:solidFill>
              </a:rPr>
              <a:t>withstand a factor of 50 higher fluences than what is presently available</a:t>
            </a:r>
            <a:r>
              <a:rPr lang="en-GB" sz="1600" b="1" dirty="0">
                <a:solidFill>
                  <a:srgbClr val="FF0000"/>
                </a:solidFill>
              </a:rPr>
              <a:t>.  </a:t>
            </a:r>
            <a:endParaRPr lang="sl-SI" sz="1600" b="1" dirty="0">
              <a:solidFill>
                <a:srgbClr val="FF0000"/>
              </a:solidFill>
            </a:endParaRPr>
          </a:p>
          <a:p>
            <a:pPr fontAlgn="ctr"/>
            <a:r>
              <a:rPr lang="en-GB" sz="2400" dirty="0"/>
              <a:t>The Silicon Electron Multiplier, a new approach to charge multiplication in solid state detectors</a:t>
            </a:r>
          </a:p>
          <a:p>
            <a:pPr marL="0" indent="0" fontAlgn="ctr">
              <a:buNone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 sensors radiation tolerant by a novel biasing method – electrodes embedded in silicon.</a:t>
            </a:r>
            <a:endParaRPr lang="en-US" sz="2400" dirty="0"/>
          </a:p>
          <a:p>
            <a:pPr fontAlgn="ctr"/>
            <a:r>
              <a:rPr lang="en-GB" sz="2400" dirty="0"/>
              <a:t>Development of fine-sampling calorimeters with nanocomposite scintillating materials</a:t>
            </a:r>
          </a:p>
          <a:p>
            <a:pPr marL="0" indent="0" fontAlgn="ctr">
              <a:buNone/>
            </a:pPr>
            <a:r>
              <a:rPr lang="en-US" sz="1600" dirty="0"/>
              <a:t>Develop a new generation of fine-sampling calorimeters that use innovative scintillating materials based on perovskite nanocrystals dispersed in a plastic matrix to form fast (~100ps) and radiation resistant (~1 </a:t>
            </a:r>
            <a:r>
              <a:rPr lang="en-US" sz="1600" dirty="0" err="1"/>
              <a:t>MGy</a:t>
            </a:r>
            <a:r>
              <a:rPr lang="en-US" sz="1600" dirty="0"/>
              <a:t>) scintillators. </a:t>
            </a:r>
            <a:endParaRPr lang="en-US" sz="2400" dirty="0"/>
          </a:p>
          <a:p>
            <a:pPr fontAlgn="ctr"/>
            <a:r>
              <a:rPr lang="sl-SI" sz="2400" dirty="0"/>
              <a:t>W</a:t>
            </a:r>
            <a:r>
              <a:rPr lang="en-GB" sz="2400" dirty="0"/>
              <a:t>ireless Data Transfer for High-Energy Physics Applications</a:t>
            </a:r>
          </a:p>
          <a:p>
            <a:pPr marL="0" indent="0" fontAlgn="ctr">
              <a:buNone/>
            </a:pPr>
            <a:r>
              <a:rPr lang="en-US" sz="1600" dirty="0"/>
              <a:t>Develop mm-wave-based wireless communication as an alternative to optical and wired links in a HEP-like environment to reduce the material and optimize the read-out.</a:t>
            </a:r>
            <a:endParaRPr lang="sl-SI" sz="16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fontAlgn="ctr"/>
            <a:endParaRPr lang="sl-SI" sz="2400" dirty="0"/>
          </a:p>
          <a:p>
            <a:pPr marL="0" indent="0" fontAlgn="ctr">
              <a:buNone/>
            </a:pPr>
            <a:r>
              <a:rPr lang="sl-SI" sz="2400" dirty="0">
                <a:sym typeface="Wingdings" panose="05000000000000000000" pitchFamily="2" charset="2"/>
              </a:rPr>
              <a:t>					</a:t>
            </a:r>
            <a:endParaRPr lang="en-US" sz="2400" dirty="0"/>
          </a:p>
          <a:p>
            <a:pPr fontAlgn="ctr"/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521D4-B6A2-402E-A085-C880F30EB62E}" type="datetime3">
              <a:rPr lang="en-US" smtClean="0"/>
              <a:pPr/>
              <a:t>20 March 2024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3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33381" y="-8585"/>
            <a:ext cx="5005670" cy="1077238"/>
          </a:xfrm>
        </p:spPr>
        <p:txBody>
          <a:bodyPr/>
          <a:lstStyle/>
          <a:p>
            <a:r>
              <a:rPr lang="en-US" dirty="0"/>
              <a:t>P</a:t>
            </a:r>
            <a:r>
              <a:rPr lang="sl-SI" dirty="0" err="1"/>
              <a:t>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8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351B-784E-10B3-751A-6184C09C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46431"/>
            <a:ext cx="5256910" cy="861774"/>
          </a:xfrm>
        </p:spPr>
        <p:txBody>
          <a:bodyPr/>
          <a:lstStyle/>
          <a:p>
            <a:r>
              <a:rPr lang="en-US" dirty="0"/>
              <a:t>SK202 boards (employing ST-60 GHz transceiver chip)</a:t>
            </a:r>
            <a:endParaRPr lang="aa-E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E7C7D-ABC3-E35D-CCB4-99AF17CE8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752600"/>
            <a:ext cx="9144000" cy="45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07" y="4291965"/>
            <a:ext cx="8721852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Power</a:t>
            </a:r>
            <a:r>
              <a:rPr spc="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measurements</a:t>
            </a:r>
            <a:r>
              <a:rPr spc="2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pc="-3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SK202 board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to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horn </a:t>
            </a:r>
            <a:r>
              <a:rPr spc="-48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antenna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harmonic</a:t>
            </a:r>
            <a:r>
              <a:rPr spc="2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mixer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with</a:t>
            </a:r>
            <a:r>
              <a:rPr spc="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20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GHz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spectrum </a:t>
            </a:r>
            <a:r>
              <a:rPr spc="-10" dirty="0" err="1">
                <a:solidFill>
                  <a:prstClr val="black"/>
                </a:solidFill>
                <a:latin typeface="Arial MT"/>
                <a:cs typeface="Arial MT"/>
              </a:rPr>
              <a:t>analyser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  <a:r>
              <a:rPr spc="3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endParaRPr lang="en-US" spc="35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298450" marR="508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Measurements</a:t>
            </a:r>
            <a:r>
              <a:rPr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pc="20" dirty="0">
                <a:solidFill>
                  <a:prstClr val="black"/>
                </a:solidFill>
                <a:latin typeface="Arial MT"/>
                <a:cs typeface="Arial MT"/>
              </a:rPr>
              <a:t>are done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at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different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distances,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i.e.,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5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cm,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10 cm,</a:t>
            </a:r>
            <a:r>
              <a:rPr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15</a:t>
            </a:r>
            <a:r>
              <a:rPr spc="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cm</a:t>
            </a:r>
            <a:r>
              <a:rPr spc="-10" dirty="0">
                <a:solidFill>
                  <a:prstClr val="black"/>
                </a:solidFill>
                <a:latin typeface="Arial MT"/>
                <a:cs typeface="Arial MT"/>
              </a:rPr>
              <a:t> and</a:t>
            </a:r>
            <a:r>
              <a:rPr spc="1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prstClr val="black"/>
                </a:solidFill>
                <a:latin typeface="Arial MT"/>
                <a:cs typeface="Arial MT"/>
              </a:rPr>
              <a:t>20 </a:t>
            </a:r>
            <a:r>
              <a:rPr dirty="0">
                <a:solidFill>
                  <a:prstClr val="black"/>
                </a:solidFill>
                <a:latin typeface="Arial MT"/>
                <a:cs typeface="Arial MT"/>
              </a:rPr>
              <a:t>cm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9" y="1461516"/>
            <a:ext cx="4907280" cy="25206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69073" y="74353"/>
            <a:ext cx="530415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SK202:</a:t>
            </a:r>
            <a:r>
              <a:rPr spc="-25" dirty="0"/>
              <a:t> </a:t>
            </a:r>
            <a:r>
              <a:rPr spc="-5" dirty="0"/>
              <a:t>radiation power </a:t>
            </a:r>
            <a:r>
              <a:rPr spc="-1095" dirty="0"/>
              <a:t> </a:t>
            </a:r>
            <a:r>
              <a:rPr spc="-5" dirty="0"/>
              <a:t>measurements</a:t>
            </a:r>
            <a:endParaRPr dirty="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954783" y="5600901"/>
          <a:ext cx="4991099" cy="559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802"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50" spc="-40" dirty="0">
                          <a:latin typeface="Arial MT"/>
                          <a:cs typeface="Arial MT"/>
                        </a:rPr>
                        <a:t>distance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50" dirty="0">
                          <a:latin typeface="Arial MT"/>
                          <a:cs typeface="Arial MT"/>
                        </a:rPr>
                        <a:t>5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50" spc="-65" dirty="0">
                          <a:latin typeface="Arial MT"/>
                          <a:cs typeface="Arial MT"/>
                        </a:rPr>
                        <a:t>10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50" spc="-65" dirty="0">
                          <a:latin typeface="Arial MT"/>
                          <a:cs typeface="Arial MT"/>
                        </a:rPr>
                        <a:t>15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50" spc="-65" dirty="0">
                          <a:latin typeface="Arial MT"/>
                          <a:cs typeface="Arial MT"/>
                        </a:rPr>
                        <a:t>20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50" spc="30" dirty="0">
                          <a:latin typeface="Arial MT"/>
                          <a:cs typeface="Arial MT"/>
                        </a:rPr>
                        <a:t>cm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23"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50" spc="15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650" spc="-6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650" spc="30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1650" spc="-6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650" spc="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650" spc="-160" dirty="0">
                          <a:latin typeface="Arial MT"/>
                          <a:cs typeface="Arial MT"/>
                        </a:rPr>
                        <a:t>v</a:t>
                      </a:r>
                      <a:r>
                        <a:rPr sz="1650" spc="-6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65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65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50" spc="-60" dirty="0">
                          <a:latin typeface="Arial MT"/>
                          <a:cs typeface="Arial MT"/>
                        </a:rPr>
                        <a:t>po</a:t>
                      </a:r>
                      <a:r>
                        <a:rPr sz="1650" spc="-1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1650" spc="-6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650" dirty="0">
                          <a:latin typeface="Arial MT"/>
                          <a:cs typeface="Arial MT"/>
                        </a:rPr>
                        <a:t>r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50" spc="-25" dirty="0">
                          <a:latin typeface="Arial MT"/>
                          <a:cs typeface="Arial MT"/>
                        </a:rPr>
                        <a:t>-28.7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114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50" spc="-25" dirty="0">
                          <a:latin typeface="Arial MT"/>
                          <a:cs typeface="Arial MT"/>
                        </a:rPr>
                        <a:t>-31.9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50" spc="-20" dirty="0">
                          <a:latin typeface="Arial MT"/>
                          <a:cs typeface="Arial MT"/>
                        </a:rPr>
                        <a:t>-34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50" spc="-25" dirty="0">
                          <a:latin typeface="Arial MT"/>
                          <a:cs typeface="Arial MT"/>
                        </a:rPr>
                        <a:t>-37.8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50" spc="-45" dirty="0">
                          <a:latin typeface="Arial MT"/>
                          <a:cs typeface="Arial MT"/>
                        </a:rPr>
                        <a:t>dBm</a:t>
                      </a:r>
                      <a:endParaRPr sz="1650" dirty="0">
                        <a:latin typeface="Arial MT"/>
                        <a:cs typeface="Arial MT"/>
                      </a:endParaRPr>
                    </a:p>
                  </a:txBody>
                  <a:tcPr marL="0" marR="0" marT="114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1769" y="1257099"/>
            <a:ext cx="3562494" cy="28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40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93C4F-91B2-486E-9434-2274C901A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156" y="1267130"/>
            <a:ext cx="5675376" cy="8309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 MT"/>
                <a:cs typeface="Arial MT"/>
              </a:rPr>
              <a:t>The</a:t>
            </a:r>
            <a:r>
              <a:rPr lang="en-US" sz="1800" b="0" spc="-15" dirty="0">
                <a:latin typeface="Arial MT"/>
                <a:cs typeface="Arial MT"/>
              </a:rPr>
              <a:t> </a:t>
            </a:r>
            <a:r>
              <a:rPr lang="en-US" sz="1800" b="0" spc="-5" dirty="0">
                <a:latin typeface="Arial MT"/>
                <a:cs typeface="Arial MT"/>
              </a:rPr>
              <a:t>SK202</a:t>
            </a:r>
            <a:r>
              <a:rPr lang="en-US" sz="1800" b="0" dirty="0">
                <a:latin typeface="Arial MT"/>
                <a:cs typeface="Arial MT"/>
              </a:rPr>
              <a:t> boards </a:t>
            </a:r>
            <a:r>
              <a:rPr lang="en-US" sz="1800" b="0" spc="-10" dirty="0">
                <a:latin typeface="Arial MT"/>
                <a:cs typeface="Arial MT"/>
              </a:rPr>
              <a:t>don’t </a:t>
            </a:r>
            <a:r>
              <a:rPr lang="en-US" sz="1800" b="0" spc="-5" dirty="0">
                <a:latin typeface="Arial MT"/>
                <a:cs typeface="Arial MT"/>
              </a:rPr>
              <a:t>communicate</a:t>
            </a:r>
            <a:r>
              <a:rPr lang="en-US" sz="1800" b="0" spc="20" dirty="0">
                <a:latin typeface="Arial MT"/>
                <a:cs typeface="Arial MT"/>
              </a:rPr>
              <a:t> </a:t>
            </a:r>
            <a:r>
              <a:rPr lang="en-US" sz="1800" b="0" dirty="0">
                <a:latin typeface="Arial MT"/>
                <a:cs typeface="Arial MT"/>
              </a:rPr>
              <a:t>at</a:t>
            </a:r>
            <a:r>
              <a:rPr lang="en-US" sz="1800" b="0" spc="10" dirty="0">
                <a:latin typeface="Arial MT"/>
                <a:cs typeface="Arial MT"/>
              </a:rPr>
              <a:t> </a:t>
            </a:r>
            <a:r>
              <a:rPr lang="en-US" sz="1800" b="0" spc="-5" dirty="0">
                <a:latin typeface="Arial MT"/>
                <a:cs typeface="Arial MT"/>
              </a:rPr>
              <a:t>distances</a:t>
            </a:r>
            <a:r>
              <a:rPr lang="en-US" sz="1800" b="0" spc="15" dirty="0">
                <a:latin typeface="Arial MT"/>
                <a:cs typeface="Arial MT"/>
              </a:rPr>
              <a:t> </a:t>
            </a:r>
            <a:r>
              <a:rPr lang="en-US" sz="1800" b="0" spc="-5" dirty="0">
                <a:latin typeface="Arial MT"/>
                <a:cs typeface="Arial MT"/>
              </a:rPr>
              <a:t>higher</a:t>
            </a:r>
            <a:r>
              <a:rPr lang="en-US" sz="1800" b="0" spc="15" dirty="0">
                <a:latin typeface="Arial MT"/>
                <a:cs typeface="Arial MT"/>
              </a:rPr>
              <a:t> </a:t>
            </a:r>
            <a:r>
              <a:rPr lang="en-US" sz="1800" b="0" spc="-5" dirty="0">
                <a:latin typeface="Arial MT"/>
                <a:cs typeface="Arial MT"/>
              </a:rPr>
              <a:t>than 5</a:t>
            </a:r>
            <a:r>
              <a:rPr lang="en-US" sz="1800" b="0" dirty="0">
                <a:latin typeface="Arial MT"/>
                <a:cs typeface="Arial MT"/>
              </a:rPr>
              <a:t> cm, as</a:t>
            </a:r>
            <a:r>
              <a:rPr lang="en-US" sz="1800" b="0" spc="-5" dirty="0">
                <a:latin typeface="Arial MT"/>
                <a:cs typeface="Arial MT"/>
              </a:rPr>
              <a:t> the receive power is not enough which is needed</a:t>
            </a:r>
            <a:r>
              <a:rPr lang="en-US" sz="1800" b="0" spc="5" dirty="0">
                <a:latin typeface="Arial MT"/>
                <a:cs typeface="Arial MT"/>
              </a:rPr>
              <a:t> </a:t>
            </a:r>
            <a:r>
              <a:rPr lang="en-US" sz="1800" b="0" dirty="0">
                <a:latin typeface="Arial MT"/>
                <a:cs typeface="Arial MT"/>
              </a:rPr>
              <a:t>for</a:t>
            </a:r>
            <a:r>
              <a:rPr lang="en-US" sz="1800" b="0" spc="-20" dirty="0">
                <a:latin typeface="Arial MT"/>
                <a:cs typeface="Arial MT"/>
              </a:rPr>
              <a:t> </a:t>
            </a:r>
            <a:r>
              <a:rPr lang="en-US" sz="1800" b="0" dirty="0">
                <a:latin typeface="Arial MT"/>
                <a:cs typeface="Arial MT"/>
              </a:rPr>
              <a:t>the</a:t>
            </a:r>
            <a:r>
              <a:rPr lang="en-US" sz="1800" b="0" spc="-20" dirty="0">
                <a:latin typeface="Arial MT"/>
                <a:cs typeface="Arial MT"/>
              </a:rPr>
              <a:t> </a:t>
            </a:r>
            <a:r>
              <a:rPr lang="en-US" sz="1800" b="0" spc="-5" dirty="0">
                <a:latin typeface="Arial MT"/>
                <a:cs typeface="Arial MT"/>
              </a:rPr>
              <a:t>down-conversion.</a:t>
            </a:r>
            <a:endParaRPr lang="aa-ET" sz="1800" b="0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BB8F50CD-57A9-D7BB-01F6-8129E33F2D3F}"/>
              </a:ext>
            </a:extLst>
          </p:cNvPr>
          <p:cNvSpPr txBox="1"/>
          <p:nvPr/>
        </p:nvSpPr>
        <p:spPr>
          <a:xfrm>
            <a:off x="204979" y="2244312"/>
            <a:ext cx="56753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171A6C"/>
                </a:solidFill>
                <a:latin typeface="Arial MT"/>
              </a:rPr>
              <a:t>Plan now is to integrate a</a:t>
            </a:r>
            <a:r>
              <a:rPr lang="en-GB" spc="-5" dirty="0">
                <a:solidFill>
                  <a:srgbClr val="171A6C"/>
                </a:solidFill>
                <a:latin typeface="Arial MT"/>
              </a:rPr>
              <a:t>n</a:t>
            </a:r>
            <a:r>
              <a:rPr spc="-5" dirty="0">
                <a:solidFill>
                  <a:srgbClr val="171A6C"/>
                </a:solidFill>
                <a:latin typeface="Arial MT"/>
              </a:rPr>
              <a:t> </a:t>
            </a:r>
            <a:r>
              <a:rPr lang="en-GB" spc="-5" dirty="0">
                <a:solidFill>
                  <a:srgbClr val="171A6C"/>
                </a:solidFill>
                <a:latin typeface="Arial MT"/>
              </a:rPr>
              <a:t>LNA</a:t>
            </a:r>
            <a:r>
              <a:rPr spc="-5" dirty="0">
                <a:solidFill>
                  <a:srgbClr val="171A6C"/>
                </a:solidFill>
                <a:latin typeface="Arial MT"/>
              </a:rPr>
              <a:t> </a:t>
            </a:r>
            <a:r>
              <a:rPr lang="en-US" spc="-5" dirty="0">
                <a:solidFill>
                  <a:srgbClr val="171A6C"/>
                </a:solidFill>
                <a:latin typeface="Arial MT"/>
              </a:rPr>
              <a:t>(low noise amplifier) </a:t>
            </a:r>
            <a:r>
              <a:rPr spc="-5" dirty="0">
                <a:solidFill>
                  <a:srgbClr val="171A6C"/>
                </a:solidFill>
                <a:latin typeface="Arial MT"/>
              </a:rPr>
              <a:t>on a new repeater mm-wave board to extend this range to 20 cm.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4D47FB-B87A-5740-33D6-4404BA3FF365}"/>
              </a:ext>
            </a:extLst>
          </p:cNvPr>
          <p:cNvGrpSpPr/>
          <p:nvPr/>
        </p:nvGrpSpPr>
        <p:grpSpPr>
          <a:xfrm>
            <a:off x="413734" y="3386068"/>
            <a:ext cx="5896914" cy="879083"/>
            <a:chOff x="685800" y="4953000"/>
            <a:chExt cx="7543800" cy="13150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2519C4-F297-9369-C100-FDB04FC5C844}"/>
                </a:ext>
              </a:extLst>
            </p:cNvPr>
            <p:cNvSpPr/>
            <p:nvPr/>
          </p:nvSpPr>
          <p:spPr>
            <a:xfrm>
              <a:off x="685800" y="4953000"/>
              <a:ext cx="1752600" cy="7514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Reception</a:t>
              </a:r>
              <a:endParaRPr lang="aa-ET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D4373D-BB54-BD40-F936-63616283B91E}"/>
                </a:ext>
              </a:extLst>
            </p:cNvPr>
            <p:cNvSpPr/>
            <p:nvPr/>
          </p:nvSpPr>
          <p:spPr>
            <a:xfrm>
              <a:off x="6477000" y="4953000"/>
              <a:ext cx="1752600" cy="7514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Re-transmission</a:t>
              </a:r>
              <a:endParaRPr lang="aa-ET" dirty="0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0CC1F2F-A4A8-D159-4B58-D74505F3502A}"/>
                </a:ext>
              </a:extLst>
            </p:cNvPr>
            <p:cNvCxnSpPr>
              <a:cxnSpLocks/>
              <a:stCxn id="10" idx="3"/>
              <a:endCxn id="14" idx="3"/>
            </p:cNvCxnSpPr>
            <p:nvPr/>
          </p:nvCxnSpPr>
          <p:spPr>
            <a:xfrm>
              <a:off x="2438400" y="5328744"/>
              <a:ext cx="180975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18B691F-2049-E088-F674-AD127A3BE685}"/>
                </a:ext>
              </a:extLst>
            </p:cNvPr>
            <p:cNvSpPr/>
            <p:nvPr/>
          </p:nvSpPr>
          <p:spPr>
            <a:xfrm rot="5400000">
              <a:off x="4295775" y="4995369"/>
              <a:ext cx="571500" cy="666750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D251106-BBAF-7E27-1812-097B787A144F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>
              <a:off x="4914900" y="5328744"/>
              <a:ext cx="154584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DE39E9-9BDD-FDBA-A021-CA416938D418}"/>
                </a:ext>
              </a:extLst>
            </p:cNvPr>
            <p:cNvSpPr txBox="1"/>
            <p:nvPr/>
          </p:nvSpPr>
          <p:spPr>
            <a:xfrm>
              <a:off x="3825103" y="5715578"/>
              <a:ext cx="1047767" cy="552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spc="-5" dirty="0">
                  <a:solidFill>
                    <a:srgbClr val="171A6C"/>
                  </a:solidFill>
                  <a:latin typeface="Arial MT"/>
                </a:rPr>
                <a:t>LNA </a:t>
              </a:r>
              <a:endParaRPr lang="aa-ET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object 11">
            <a:extLst>
              <a:ext uri="{FF2B5EF4-FFF2-40B4-BE49-F238E27FC236}">
                <a16:creationId xmlns:a16="http://schemas.microsoft.com/office/drawing/2014/main" id="{941E81F8-F744-8CCA-8450-26BC622346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0176" y="1519427"/>
            <a:ext cx="3058668" cy="177698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83AB51-4384-46C6-87A0-CAF2DC65515D}"/>
              </a:ext>
            </a:extLst>
          </p:cNvPr>
          <p:cNvSpPr txBox="1">
            <a:spLocks/>
          </p:cNvSpPr>
          <p:nvPr/>
        </p:nvSpPr>
        <p:spPr>
          <a:xfrm>
            <a:off x="375855" y="4731966"/>
            <a:ext cx="8527923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800" b="1" i="0">
                <a:solidFill>
                  <a:srgbClr val="171A6C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Tx/>
              <a:buAutoNum type="arabicPeriod"/>
            </a:pPr>
            <a:r>
              <a:rPr lang="en-US" sz="1800" b="0" kern="0" dirty="0" err="1"/>
              <a:t>Gotmic</a:t>
            </a:r>
            <a:r>
              <a:rPr lang="en-US" sz="1800" b="0" kern="0" dirty="0"/>
              <a:t> </a:t>
            </a:r>
            <a:r>
              <a:rPr lang="de-DE" sz="1800" b="0" kern="0" dirty="0"/>
              <a:t>gANZ0031 C V-band LNA MMIC 57-66 (52 - 72) GHz</a:t>
            </a:r>
            <a:endParaRPr lang="en-US" sz="1800" b="0" kern="0" dirty="0"/>
          </a:p>
          <a:p>
            <a:pPr marL="914400" indent="-914400">
              <a:buFontTx/>
              <a:buAutoNum type="arabicPeriod"/>
            </a:pPr>
            <a:r>
              <a:rPr lang="en-US" sz="1800" b="0" kern="0" dirty="0"/>
              <a:t>Hittite </a:t>
            </a:r>
            <a:r>
              <a:rPr lang="aa-ET" sz="1800" b="0" kern="0" dirty="0"/>
              <a:t>HMC-ALH382</a:t>
            </a:r>
            <a:r>
              <a:rPr lang="en-US" sz="1800" b="0" kern="0" dirty="0"/>
              <a:t> LNA 57-65 GHz</a:t>
            </a:r>
          </a:p>
          <a:p>
            <a:pPr marL="914400" indent="-914400">
              <a:buFontTx/>
              <a:buAutoNum type="arabicPeriod"/>
            </a:pPr>
            <a:endParaRPr lang="en-US" sz="1800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/>
              <a:t>Both to be implemented with stud bumps as well as with wire-bond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/>
              <a:t>ACB Group CIBEL, France: PCB fabrication; TAI-PRO Engineering, Belgium: amplifier assembly using stud bump; Note, </a:t>
            </a:r>
            <a:r>
              <a:rPr lang="en-US" sz="1800" b="0" kern="0" dirty="0" err="1"/>
              <a:t>Norrtälje</a:t>
            </a:r>
            <a:r>
              <a:rPr lang="en-US" sz="1800" b="0" kern="0" dirty="0"/>
              <a:t>: wire bonding</a:t>
            </a:r>
            <a:endParaRPr lang="aa-ET" sz="1800" b="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C5404-0CE3-486F-AE87-2394B4376ED8}"/>
              </a:ext>
            </a:extLst>
          </p:cNvPr>
          <p:cNvSpPr txBox="1"/>
          <p:nvPr/>
        </p:nvSpPr>
        <p:spPr>
          <a:xfrm>
            <a:off x="204979" y="4339022"/>
            <a:ext cx="24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</a:t>
            </a:r>
            <a:r>
              <a:rPr lang="en-US" dirty="0">
                <a:latin typeface="+mj-lt"/>
              </a:rPr>
              <a:t>amplifiers</a:t>
            </a:r>
            <a:r>
              <a:rPr lang="en-US" dirty="0"/>
              <a:t>: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15237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7A6E-77E9-840A-4BB5-9A109964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994" y="267467"/>
            <a:ext cx="5485510" cy="553998"/>
          </a:xfrm>
        </p:spPr>
        <p:txBody>
          <a:bodyPr/>
          <a:lstStyle/>
          <a:p>
            <a:pPr algn="r"/>
            <a:r>
              <a:rPr lang="en-GB" sz="3600" dirty="0"/>
              <a:t>WADAPT: outlook</a:t>
            </a:r>
            <a:endParaRPr lang="aa-ET" sz="36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FC6FA13-19E4-57EC-F533-90A05F029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57612"/>
            <a:ext cx="8674349" cy="15388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Measurements for newly fabricated boards are to start end of March.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Make a prototype where the LNA is integrated between the 60 GHz transceiver chip and the antenna/antenna array.</a:t>
            </a:r>
          </a:p>
          <a:p>
            <a:endParaRPr lang="en-US" sz="2000" b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46E044-DFC2-511B-73E1-6D1D198A6F8E}"/>
              </a:ext>
            </a:extLst>
          </p:cNvPr>
          <p:cNvGrpSpPr/>
          <p:nvPr/>
        </p:nvGrpSpPr>
        <p:grpSpPr>
          <a:xfrm>
            <a:off x="1740789" y="3046816"/>
            <a:ext cx="5379641" cy="2581685"/>
            <a:chOff x="2286000" y="3596320"/>
            <a:chExt cx="5379641" cy="25816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C059D5-AD96-B40E-F048-E865875DB9F8}"/>
                </a:ext>
              </a:extLst>
            </p:cNvPr>
            <p:cNvGrpSpPr/>
            <p:nvPr/>
          </p:nvGrpSpPr>
          <p:grpSpPr>
            <a:xfrm>
              <a:off x="2286000" y="4536144"/>
              <a:ext cx="3900609" cy="1137166"/>
              <a:chOff x="2072073" y="4836456"/>
              <a:chExt cx="3900609" cy="11371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1EA7833-55EB-8461-FFF5-8EFD068A1749}"/>
                  </a:ext>
                </a:extLst>
              </p:cNvPr>
              <p:cNvGrpSpPr/>
              <p:nvPr/>
            </p:nvGrpSpPr>
            <p:grpSpPr>
              <a:xfrm>
                <a:off x="2072073" y="4836456"/>
                <a:ext cx="3900609" cy="762000"/>
                <a:chOff x="1705747" y="5314950"/>
                <a:chExt cx="3900609" cy="76200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33B7F82-6CDF-765F-3E6B-29C945945113}"/>
                    </a:ext>
                  </a:extLst>
                </p:cNvPr>
                <p:cNvSpPr/>
                <p:nvPr/>
              </p:nvSpPr>
              <p:spPr>
                <a:xfrm>
                  <a:off x="1705747" y="5314950"/>
                  <a:ext cx="1007409" cy="76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prstClr val="white"/>
                      </a:solidFill>
                    </a:rPr>
                    <a:t>ST 60 GHz chip</a:t>
                  </a:r>
                  <a:endParaRPr lang="aa-ET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id="{E9BF2579-878D-B54F-03D9-0C0C053F8B73}"/>
                    </a:ext>
                  </a:extLst>
                </p:cNvPr>
                <p:cNvSpPr/>
                <p:nvPr/>
              </p:nvSpPr>
              <p:spPr>
                <a:xfrm rot="5400000">
                  <a:off x="3887987" y="5362575"/>
                  <a:ext cx="571500" cy="66675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aa-E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13DA2A8C-1D8B-D847-0EB0-D778B96DB962}"/>
                    </a:ext>
                  </a:extLst>
                </p:cNvPr>
                <p:cNvCxnSpPr>
                  <a:cxnSpLocks/>
                  <a:endCxn id="13" idx="3"/>
                </p:cNvCxnSpPr>
                <p:nvPr/>
              </p:nvCxnSpPr>
              <p:spPr>
                <a:xfrm>
                  <a:off x="2519400" y="5695950"/>
                  <a:ext cx="1320962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1840F03-EAB4-AEAB-AC2E-1BD782C7E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7112" y="5695950"/>
                  <a:ext cx="1099244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A1F37F5-6630-B2AE-2039-8DFD08137B6B}"/>
                  </a:ext>
                </a:extLst>
              </p:cNvPr>
              <p:cNvSpPr txBox="1"/>
              <p:nvPr/>
            </p:nvSpPr>
            <p:spPr>
              <a:xfrm>
                <a:off x="4203187" y="5604290"/>
                <a:ext cx="6667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spc="-5" dirty="0">
                    <a:solidFill>
                      <a:srgbClr val="171A6C"/>
                    </a:solidFill>
                    <a:latin typeface="Arial MT"/>
                  </a:rPr>
                  <a:t>LNA </a:t>
                </a:r>
                <a:endParaRPr lang="aa-ET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B4C788-1293-D3B6-47FD-3E6363565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65" t="54367" r="31187" b="8139"/>
            <a:stretch/>
          </p:blipFill>
          <p:spPr>
            <a:xfrm rot="16200000">
              <a:off x="5612798" y="4125163"/>
              <a:ext cx="2581685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557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786" y="1752913"/>
            <a:ext cx="8675266" cy="4886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Summary and outlook</a:t>
            </a:r>
            <a:endParaRPr lang="sl-SI" sz="2400" u="sng" dirty="0"/>
          </a:p>
          <a:p>
            <a:pPr marL="0" indent="0">
              <a:buNone/>
            </a:pPr>
            <a:endParaRPr lang="en-US" sz="2400" u="sng" dirty="0"/>
          </a:p>
          <a:p>
            <a:pPr fontAlgn="ctr"/>
            <a:r>
              <a:rPr lang="en-US" sz="2400" dirty="0"/>
              <a:t>The four projects are well underway.</a:t>
            </a:r>
          </a:p>
          <a:p>
            <a:pPr fontAlgn="ctr"/>
            <a:r>
              <a:rPr lang="sl-SI" sz="2400" dirty="0" err="1"/>
              <a:t>The</a:t>
            </a:r>
            <a:r>
              <a:rPr lang="en-US" sz="2400" dirty="0"/>
              <a:t>y have seen a lot of progress.</a:t>
            </a:r>
          </a:p>
          <a:p>
            <a:pPr fontAlgn="ctr"/>
            <a:r>
              <a:rPr lang="en-US" sz="2400" dirty="0"/>
              <a:t>All of them have also encountered problems, but have good ideas on how to mitigate them</a:t>
            </a:r>
          </a:p>
          <a:p>
            <a:pPr fontAlgn="ctr"/>
            <a:r>
              <a:rPr lang="en-US" sz="2400" dirty="0"/>
              <a:t>Planning to wrap up the projects in the final year.</a:t>
            </a:r>
            <a:endParaRPr lang="sl-SI" sz="2400" dirty="0"/>
          </a:p>
          <a:p>
            <a:pPr fontAlgn="ctr"/>
            <a:r>
              <a:rPr lang="en-US" sz="2400" dirty="0">
                <a:sym typeface="Wingdings" panose="05000000000000000000" pitchFamily="2" charset="2"/>
              </a:rPr>
              <a:t>All of them would find an extension of 6 months very useful</a:t>
            </a:r>
            <a:r>
              <a:rPr lang="sl-SI" sz="2400" dirty="0">
                <a:sym typeface="Wingdings" panose="05000000000000000000" pitchFamily="2" charset="2"/>
              </a:rPr>
              <a:t>. </a:t>
            </a:r>
            <a:r>
              <a:rPr lang="en-GB" sz="2400" dirty="0"/>
              <a:t> </a:t>
            </a:r>
            <a:endParaRPr lang="en-US" sz="2400" dirty="0"/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en-US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GB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456CD-832E-41F2-9893-C7650CCC53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9016" y="1"/>
            <a:ext cx="5780036" cy="1077238"/>
          </a:xfrm>
        </p:spPr>
        <p:txBody>
          <a:bodyPr>
            <a:normAutofit/>
          </a:bodyPr>
          <a:lstStyle/>
          <a:p>
            <a:r>
              <a:rPr lang="en-US" sz="3200" dirty="0"/>
              <a:t>WP13 Prospective and Technology -driven Detector R&amp;D: summary </a:t>
            </a:r>
            <a:endParaRPr lang="en-GB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36913" y="6424612"/>
            <a:ext cx="973819" cy="365125"/>
          </a:xfr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78CA6-008A-4B95-87F2-5A5ECC18892C}" type="datetime3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March 2024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2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914" y="1216293"/>
            <a:ext cx="8907086" cy="4886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>
                <a:sym typeface="Wingdings" panose="05000000000000000000" pitchFamily="2" charset="2"/>
              </a:rPr>
              <a:t> </a:t>
            </a:r>
            <a:r>
              <a:rPr lang="en-GB" sz="2400" dirty="0"/>
              <a:t> </a:t>
            </a:r>
            <a:endParaRPr lang="en-US" sz="2400" dirty="0"/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en-US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GB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456CD-832E-41F2-9893-C7650CCC53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9016" y="1"/>
            <a:ext cx="5780036" cy="1077238"/>
          </a:xfrm>
        </p:spPr>
        <p:txBody>
          <a:bodyPr>
            <a:normAutofit/>
          </a:bodyPr>
          <a:lstStyle/>
          <a:p>
            <a:r>
              <a:rPr lang="en-US" sz="3200" dirty="0"/>
              <a:t>Backup slides </a:t>
            </a:r>
            <a:endParaRPr lang="en-GB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36913" y="6424612"/>
            <a:ext cx="973819" cy="365125"/>
          </a:xfr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78CA6-008A-4B95-87F2-5A5ECC18892C}" type="datetime3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March 2024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9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BDB286-13E6-E14D-BFCB-EC36629F8B59}"/>
              </a:ext>
            </a:extLst>
          </p:cNvPr>
          <p:cNvSpPr txBox="1"/>
          <p:nvPr/>
        </p:nvSpPr>
        <p:spPr>
          <a:xfrm>
            <a:off x="5670000" y="3098250"/>
            <a:ext cx="3321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500" b="1" dirty="0">
                <a:solidFill>
                  <a:srgbClr val="9437FF"/>
                </a:solidFill>
                <a:latin typeface="Calibri" panose="020F0502020204030204"/>
              </a:rPr>
              <a:t>Use the interplay between acceptor and donor removal to keep a constant gain layer active doping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27525-EF1B-8646-9E2C-98358D73F1E0}"/>
              </a:ext>
            </a:extLst>
          </p:cNvPr>
          <p:cNvSpPr txBox="1"/>
          <p:nvPr/>
        </p:nvSpPr>
        <p:spPr>
          <a:xfrm>
            <a:off x="5919730" y="3908250"/>
            <a:ext cx="3074496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Many unknowns:</a:t>
            </a:r>
          </a:p>
          <a:p>
            <a:pPr algn="just" defTabSz="685800"/>
            <a:endParaRPr lang="en-GB" sz="300" dirty="0">
              <a:solidFill>
                <a:srgbClr val="000000"/>
              </a:solidFill>
              <a:latin typeface="Calibri" panose="020F0502020204030204"/>
            </a:endParaRPr>
          </a:p>
          <a:p>
            <a:pPr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▻ donor removal coefficient, </a:t>
            </a:r>
          </a:p>
          <a:p>
            <a:pPr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     from 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n</a:t>
            </a:r>
            <a:r>
              <a:rPr lang="en-GB" sz="1350" baseline="30000" dirty="0">
                <a:solidFill>
                  <a:srgbClr val="C00000"/>
                </a:solidFill>
                <a:latin typeface="Calibri" panose="020F0502020204030204"/>
              </a:rPr>
              <a:t>+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(</a:t>
            </a:r>
            <a:r>
              <a:rPr lang="en-GB" sz="1350" dirty="0">
                <a:solidFill>
                  <a:srgbClr val="C00000"/>
                </a:solidFill>
                <a:latin typeface="Symbol" pitchFamily="2" charset="2"/>
              </a:rPr>
              <a:t>F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) = n</a:t>
            </a:r>
            <a:r>
              <a:rPr lang="en-GB" sz="1350" baseline="30000" dirty="0">
                <a:solidFill>
                  <a:srgbClr val="C00000"/>
                </a:solidFill>
                <a:latin typeface="Calibri" panose="020F0502020204030204"/>
              </a:rPr>
              <a:t>+</a:t>
            </a:r>
            <a:r>
              <a:rPr lang="en-GB" sz="1350" dirty="0">
                <a:solidFill>
                  <a:srgbClr val="C00000"/>
                </a:solidFill>
                <a:latin typeface="Calibri" panose="020F0502020204030204"/>
              </a:rPr>
              <a:t>(0)⋅e</a:t>
            </a:r>
            <a:r>
              <a:rPr lang="en-GB" sz="1350" baseline="30000" dirty="0">
                <a:solidFill>
                  <a:srgbClr val="C00000"/>
                </a:solidFill>
                <a:latin typeface="Calibri" panose="020F0502020204030204"/>
              </a:rPr>
              <a:t>-</a:t>
            </a:r>
            <a:r>
              <a:rPr lang="en-GB" sz="1350" baseline="30000" dirty="0" err="1">
                <a:solidFill>
                  <a:srgbClr val="C00000"/>
                </a:solidFill>
                <a:latin typeface="Calibri" panose="020F0502020204030204"/>
              </a:rPr>
              <a:t>c</a:t>
            </a:r>
            <a:r>
              <a:rPr lang="en-GB" sz="900" baseline="30000" dirty="0" err="1">
                <a:solidFill>
                  <a:srgbClr val="C00000"/>
                </a:solidFill>
                <a:latin typeface="Calibri" panose="020F0502020204030204"/>
              </a:rPr>
              <a:t>D</a:t>
            </a:r>
            <a:r>
              <a:rPr lang="en-GB" sz="1350" baseline="30000" dirty="0" err="1">
                <a:solidFill>
                  <a:srgbClr val="C00000"/>
                </a:solidFill>
                <a:latin typeface="Symbol" pitchFamily="2" charset="2"/>
              </a:rPr>
              <a:t>F</a:t>
            </a:r>
            <a:endParaRPr lang="en-GB" sz="1350" baseline="-25000" dirty="0">
              <a:solidFill>
                <a:srgbClr val="C00000"/>
              </a:solidFill>
              <a:latin typeface="Calibri" panose="020F0502020204030204"/>
            </a:endParaRPr>
          </a:p>
          <a:p>
            <a:pPr algn="just" defTabSz="685800"/>
            <a:endParaRPr lang="en-GB" sz="300" dirty="0">
              <a:solidFill>
                <a:srgbClr val="000000"/>
              </a:solidFill>
              <a:latin typeface="Calibri" panose="020F0502020204030204"/>
            </a:endParaRPr>
          </a:p>
          <a:p>
            <a:pPr algn="just"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▻ interplay between donor and acceptor</a:t>
            </a:r>
          </a:p>
          <a:p>
            <a:pPr algn="just"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     removal (</a:t>
            </a:r>
            <a:r>
              <a:rPr lang="en-GB" sz="1350" dirty="0" err="1">
                <a:solidFill>
                  <a:srgbClr val="000000"/>
                </a:solidFill>
                <a:latin typeface="Calibri" panose="020F0502020204030204"/>
              </a:rPr>
              <a:t>c</a:t>
            </a:r>
            <a:r>
              <a:rPr lang="en-GB" sz="1350" baseline="-25000" dirty="0" err="1">
                <a:solidFill>
                  <a:srgbClr val="000000"/>
                </a:solidFill>
                <a:latin typeface="Calibri" panose="020F0502020204030204"/>
              </a:rPr>
              <a:t>D</a:t>
            </a:r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 vs </a:t>
            </a:r>
            <a:r>
              <a:rPr lang="en-GB" sz="1350" dirty="0" err="1">
                <a:solidFill>
                  <a:srgbClr val="000000"/>
                </a:solidFill>
                <a:latin typeface="Calibri" panose="020F0502020204030204"/>
              </a:rPr>
              <a:t>c</a:t>
            </a:r>
            <a:r>
              <a:rPr lang="en-GB" sz="1350" baseline="-25000" dirty="0" err="1">
                <a:solidFill>
                  <a:srgbClr val="000000"/>
                </a:solidFill>
                <a:latin typeface="Calibri" panose="020F0502020204030204"/>
              </a:rPr>
              <a:t>A</a:t>
            </a:r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)</a:t>
            </a:r>
          </a:p>
          <a:p>
            <a:pPr algn="just" defTabSz="685800"/>
            <a:endParaRPr lang="en-GB" sz="300" dirty="0">
              <a:solidFill>
                <a:srgbClr val="000000"/>
              </a:solidFill>
              <a:latin typeface="Calibri" panose="020F0502020204030204"/>
            </a:endParaRPr>
          </a:p>
          <a:p>
            <a:pPr algn="just"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▻ effects of substrate impurities on the </a:t>
            </a:r>
          </a:p>
          <a:p>
            <a:pPr algn="just"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     removal coefficients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it-IT">
                <a:latin typeface="Calibri" panose="020F0502020204030204"/>
              </a:rPr>
              <a:t>R. White for eXFlu-innova</a:t>
            </a:r>
            <a:endParaRPr lang="en-US">
              <a:latin typeface="Calibri" panose="020F0502020204030204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pt-BR">
                <a:latin typeface="Calibri" panose="020F0502020204030204"/>
              </a:rPr>
              <a:t>eXFlu-innova @ AIDAinnova 3rd Annual Meeting</a:t>
            </a:r>
            <a:endParaRPr lang="en-US" dirty="0">
              <a:latin typeface="Calibri" panose="020F050202020403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F1AB55-3AC0-694D-B235-EE5F70118709}" type="slidenum">
              <a:rPr lang="en-US" dirty="0">
                <a:latin typeface="Calibri" panose="020F0502020204030204"/>
              </a:rPr>
              <a:pPr defTabSz="685800"/>
              <a:t>4</a:t>
            </a:fld>
            <a:endParaRPr lang="en-US" dirty="0"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F3642F-61B6-A907-E75E-C9F0B18E2831}"/>
              </a:ext>
            </a:extLst>
          </p:cNvPr>
          <p:cNvGrpSpPr/>
          <p:nvPr/>
        </p:nvGrpSpPr>
        <p:grpSpPr>
          <a:xfrm>
            <a:off x="213306" y="1802250"/>
            <a:ext cx="3289263" cy="3771750"/>
            <a:chOff x="284407" y="1260000"/>
            <a:chExt cx="4385683" cy="50289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14EA0C-D2DB-3510-A849-EC5C5C488F50}"/>
                </a:ext>
              </a:extLst>
            </p:cNvPr>
            <p:cNvGrpSpPr/>
            <p:nvPr/>
          </p:nvGrpSpPr>
          <p:grpSpPr>
            <a:xfrm>
              <a:off x="284407" y="1260000"/>
              <a:ext cx="3557073" cy="2490999"/>
              <a:chOff x="284407" y="1260000"/>
              <a:chExt cx="3557073" cy="249099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E36B44-6491-688B-3596-4874177BCAAC}"/>
                  </a:ext>
                </a:extLst>
              </p:cNvPr>
              <p:cNvSpPr txBox="1"/>
              <p:nvPr/>
            </p:nvSpPr>
            <p:spPr>
              <a:xfrm>
                <a:off x="432000" y="1260000"/>
                <a:ext cx="3409480" cy="2825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13500" bIns="13500" rtlCol="0">
                <a:spAutoFit/>
              </a:bodyPr>
              <a:lstStyle/>
              <a:p>
                <a:pPr defTabSz="685800"/>
                <a:r>
                  <a:rPr lang="en-GB" sz="12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Doping Profile – Standard LGAD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49BEA4-A91E-BD34-F9EA-2D1CF237BBD8}"/>
                  </a:ext>
                </a:extLst>
              </p:cNvPr>
              <p:cNvGrpSpPr/>
              <p:nvPr/>
            </p:nvGrpSpPr>
            <p:grpSpPr>
              <a:xfrm>
                <a:off x="284407" y="1584000"/>
                <a:ext cx="3279592" cy="2166999"/>
                <a:chOff x="284407" y="1458000"/>
                <a:chExt cx="3279592" cy="2166999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3E185CEA-8601-CED1-A92F-5E0F16E719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8767" b="13118"/>
                <a:stretch/>
              </p:blipFill>
              <p:spPr>
                <a:xfrm>
                  <a:off x="432000" y="1458000"/>
                  <a:ext cx="3131999" cy="176400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F21F33-5559-6231-FFE8-84E4A05ADA76}"/>
                    </a:ext>
                  </a:extLst>
                </p:cNvPr>
                <p:cNvSpPr txBox="1"/>
                <p:nvPr/>
              </p:nvSpPr>
              <p:spPr>
                <a:xfrm rot="16200000">
                  <a:off x="-417297" y="2180612"/>
                  <a:ext cx="1741964" cy="3385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27000" rIns="27000" rtlCol="0">
                  <a:spAutoFit/>
                </a:bodyPr>
                <a:lstStyle/>
                <a:p>
                  <a:pPr defTabSz="685800"/>
                  <a:r>
                    <a:rPr lang="en-GB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Doping Density [</a:t>
                  </a:r>
                  <a:r>
                    <a:rPr lang="en-GB" sz="105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a.u</a:t>
                  </a:r>
                  <a:r>
                    <a:rPr lang="en-GB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.]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CA0F33A-C4FE-454F-DCF9-729401CBD1B7}"/>
                    </a:ext>
                  </a:extLst>
                </p:cNvPr>
                <p:cNvSpPr txBox="1"/>
                <p:nvPr/>
              </p:nvSpPr>
              <p:spPr>
                <a:xfrm>
                  <a:off x="1584000" y="3348000"/>
                  <a:ext cx="117382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rtlCol="0">
                  <a:spAutoFit/>
                </a:bodyPr>
                <a:lstStyle/>
                <a:p>
                  <a:pPr defTabSz="685800"/>
                  <a:r>
                    <a:rPr lang="en-GB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Depth [</a:t>
                  </a:r>
                  <a:r>
                    <a:rPr lang="en-GB" sz="105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a.u</a:t>
                  </a:r>
                  <a:r>
                    <a:rPr lang="en-GB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.]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1D6E2F-8241-0422-7888-BB3A1F39956A}"/>
                </a:ext>
              </a:extLst>
            </p:cNvPr>
            <p:cNvGrpSpPr/>
            <p:nvPr/>
          </p:nvGrpSpPr>
          <p:grpSpPr>
            <a:xfrm>
              <a:off x="284407" y="4086000"/>
              <a:ext cx="3279592" cy="2202999"/>
              <a:chOff x="284407" y="4086000"/>
              <a:chExt cx="3279592" cy="220299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4FA0162-C449-44F7-17CF-1B2F52F7DCB9}"/>
                  </a:ext>
                </a:extLst>
              </p:cNvPr>
              <p:cNvGrpSpPr/>
              <p:nvPr/>
            </p:nvGrpSpPr>
            <p:grpSpPr>
              <a:xfrm>
                <a:off x="432000" y="4086000"/>
                <a:ext cx="3131999" cy="1800000"/>
                <a:chOff x="432000" y="4212000"/>
                <a:chExt cx="3131999" cy="180000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2797B45-E175-571E-37A3-E61F85F410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972" b="12321"/>
                <a:stretch/>
              </p:blipFill>
              <p:spPr>
                <a:xfrm>
                  <a:off x="432000" y="4212000"/>
                  <a:ext cx="3131999" cy="1800000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01F3DF8C-8570-45FC-1D45-F8578A856A14}"/>
                    </a:ext>
                  </a:extLst>
                </p:cNvPr>
                <p:cNvCxnSpPr/>
                <p:nvPr/>
              </p:nvCxnSpPr>
              <p:spPr>
                <a:xfrm>
                  <a:off x="1958400" y="5669999"/>
                  <a:ext cx="0" cy="237600"/>
                </a:xfrm>
                <a:prstGeom prst="straightConnector1">
                  <a:avLst/>
                </a:prstGeom>
                <a:ln>
                  <a:solidFill>
                    <a:srgbClr val="0432FF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226641-8B06-BBF9-0F46-3C212FF5DC7D}"/>
                  </a:ext>
                </a:extLst>
              </p:cNvPr>
              <p:cNvSpPr txBox="1"/>
              <p:nvPr/>
            </p:nvSpPr>
            <p:spPr>
              <a:xfrm>
                <a:off x="1584000" y="6012000"/>
                <a:ext cx="11738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rtlCol="0">
                <a:spAutoFit/>
              </a:bodyPr>
              <a:lstStyle/>
              <a:p>
                <a:pPr defTabSz="685800"/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Depth [</a:t>
                </a:r>
                <a:r>
                  <a:rPr lang="en-GB" sz="105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.]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DF8B01-8388-9640-71BD-F53F9C2F78FB}"/>
                  </a:ext>
                </a:extLst>
              </p:cNvPr>
              <p:cNvSpPr txBox="1"/>
              <p:nvPr/>
            </p:nvSpPr>
            <p:spPr>
              <a:xfrm rot="16200000">
                <a:off x="-417297" y="4844612"/>
                <a:ext cx="1741963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27000" rIns="27000" rtlCol="0">
                <a:spAutoFit/>
              </a:bodyPr>
              <a:lstStyle/>
              <a:p>
                <a:pPr defTabSz="685800"/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Doping Density [</a:t>
                </a:r>
                <a:r>
                  <a:rPr lang="en-GB" sz="105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.]</a:t>
                </a:r>
              </a:p>
            </p:txBody>
          </p:sp>
        </p:grp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FA3C15A9-32B4-5B8D-CBCE-1C7A25438EB7}"/>
                </a:ext>
              </a:extLst>
            </p:cNvPr>
            <p:cNvSpPr/>
            <p:nvPr/>
          </p:nvSpPr>
          <p:spPr>
            <a:xfrm rot="1698358">
              <a:off x="1440000" y="3780000"/>
              <a:ext cx="720000" cy="864000"/>
            </a:xfrm>
            <a:prstGeom prst="lightningBolt">
              <a:avLst/>
            </a:prstGeom>
            <a:solidFill>
              <a:srgbClr val="FF7E79"/>
            </a:solidFill>
            <a:ln>
              <a:solidFill>
                <a:srgbClr val="941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0AD67A-130A-E225-93C0-7E8DA178E68B}"/>
                </a:ext>
              </a:extLst>
            </p:cNvPr>
            <p:cNvSpPr txBox="1"/>
            <p:nvPr/>
          </p:nvSpPr>
          <p:spPr>
            <a:xfrm>
              <a:off x="3027587" y="3528000"/>
              <a:ext cx="164250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GB" sz="1200" dirty="0">
                  <a:solidFill>
                    <a:srgbClr val="C00000"/>
                  </a:solidFill>
                  <a:latin typeface="Calibri" panose="020F0502020204030204"/>
                </a:rPr>
                <a:t>Irradiation</a:t>
              </a:r>
            </a:p>
            <a:p>
              <a:pPr algn="ctr" defTabSz="685800"/>
              <a:r>
                <a:rPr lang="en-GB" sz="1200" dirty="0">
                  <a:solidFill>
                    <a:srgbClr val="C00000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en-GB" sz="1200" dirty="0">
                  <a:solidFill>
                    <a:srgbClr val="C00000"/>
                  </a:solidFill>
                  <a:latin typeface="Calibri" panose="020F0502020204030204"/>
                </a:rPr>
                <a:t> = 1×10</a:t>
              </a:r>
              <a:r>
                <a:rPr lang="en-GB" sz="1200" baseline="30000" dirty="0">
                  <a:solidFill>
                    <a:srgbClr val="C00000"/>
                  </a:solidFill>
                  <a:latin typeface="Calibri" panose="020F0502020204030204"/>
                </a:rPr>
                <a:t>16</a:t>
              </a:r>
              <a:r>
                <a:rPr lang="en-GB" sz="1200" dirty="0">
                  <a:solidFill>
                    <a:srgbClr val="C00000"/>
                  </a:solidFill>
                  <a:latin typeface="Calibri" panose="020F0502020204030204"/>
                </a:rPr>
                <a:t>/cm</a:t>
              </a:r>
              <a:r>
                <a:rPr lang="en-GB" sz="1200" baseline="30000" dirty="0">
                  <a:solidFill>
                    <a:srgbClr val="C00000"/>
                  </a:solidFill>
                  <a:latin typeface="Calibri" panose="020F0502020204030204"/>
                </a:rPr>
                <a:t>2</a:t>
              </a:r>
              <a:r>
                <a:rPr lang="en-GB" sz="1200" dirty="0">
                  <a:solidFill>
                    <a:srgbClr val="C00000"/>
                  </a:solidFill>
                  <a:latin typeface="Calibri" panose="020F0502020204030204"/>
                </a:rPr>
                <a:t> 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665776-3710-A555-8292-1E87FFAC9032}"/>
              </a:ext>
            </a:extLst>
          </p:cNvPr>
          <p:cNvGrpSpPr/>
          <p:nvPr/>
        </p:nvGrpSpPr>
        <p:grpSpPr>
          <a:xfrm>
            <a:off x="2916001" y="1816427"/>
            <a:ext cx="2906565" cy="1885833"/>
            <a:chOff x="5508000" y="1260000"/>
            <a:chExt cx="3875420" cy="25144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C836533-F2C6-D3B1-2DCF-466F352312ED}"/>
                </a:ext>
              </a:extLst>
            </p:cNvPr>
            <p:cNvGrpSpPr/>
            <p:nvPr/>
          </p:nvGrpSpPr>
          <p:grpSpPr>
            <a:xfrm>
              <a:off x="5648407" y="1584000"/>
              <a:ext cx="3279592" cy="2190445"/>
              <a:chOff x="5648407" y="1584000"/>
              <a:chExt cx="3279592" cy="21904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6010578-C583-3F30-9D04-ACAC7387B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753" b="13262"/>
              <a:stretch/>
            </p:blipFill>
            <p:spPr>
              <a:xfrm>
                <a:off x="5796000" y="1584000"/>
                <a:ext cx="3131999" cy="176400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D2ECD4-932F-7F75-5FC5-069ED2720E78}"/>
                  </a:ext>
                </a:extLst>
              </p:cNvPr>
              <p:cNvSpPr txBox="1"/>
              <p:nvPr/>
            </p:nvSpPr>
            <p:spPr>
              <a:xfrm rot="16200000">
                <a:off x="4946703" y="2306611"/>
                <a:ext cx="1741964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27000" rIns="27000" rtlCol="0">
                <a:spAutoFit/>
              </a:bodyPr>
              <a:lstStyle/>
              <a:p>
                <a:pPr defTabSz="685800"/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Doping Density [</a:t>
                </a:r>
                <a:r>
                  <a:rPr lang="en-GB" sz="105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.]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9B4E5D-A36F-6F89-BF19-366F153FCE17}"/>
                  </a:ext>
                </a:extLst>
              </p:cNvPr>
              <p:cNvSpPr txBox="1"/>
              <p:nvPr/>
            </p:nvSpPr>
            <p:spPr>
              <a:xfrm>
                <a:off x="6948000" y="3497446"/>
                <a:ext cx="11738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rtlCol="0">
                <a:spAutoFit/>
              </a:bodyPr>
              <a:lstStyle/>
              <a:p>
                <a:pPr defTabSz="685800"/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Depth [</a:t>
                </a:r>
                <a:r>
                  <a:rPr lang="en-GB" sz="105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GB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.]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E6A36A-7AE4-FEAC-E28A-6A2200003939}"/>
                </a:ext>
              </a:extLst>
            </p:cNvPr>
            <p:cNvSpPr txBox="1"/>
            <p:nvPr/>
          </p:nvSpPr>
          <p:spPr>
            <a:xfrm>
              <a:off x="5508000" y="1260000"/>
              <a:ext cx="3875420" cy="282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3500" bIns="13500" rtlCol="0">
              <a:spAutoFit/>
            </a:bodyPr>
            <a:lstStyle/>
            <a:p>
              <a:pPr defTabSz="685800"/>
              <a:r>
                <a:rPr lang="en-GB" sz="1200" b="1" dirty="0">
                  <a:solidFill>
                    <a:srgbClr val="94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Doping Profile – Compensated LGAD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EB1178-633E-B296-9B51-78E7D74BCE06}"/>
              </a:ext>
            </a:extLst>
          </p:cNvPr>
          <p:cNvGrpSpPr/>
          <p:nvPr/>
        </p:nvGrpSpPr>
        <p:grpSpPr>
          <a:xfrm>
            <a:off x="3021305" y="3921751"/>
            <a:ext cx="2459694" cy="1652250"/>
            <a:chOff x="5648407" y="4086000"/>
            <a:chExt cx="3279592" cy="22029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55CBCD-ADC0-9288-AF70-DFDB43A96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960" b="12464"/>
            <a:stretch/>
          </p:blipFill>
          <p:spPr>
            <a:xfrm>
              <a:off x="5796000" y="4086000"/>
              <a:ext cx="3131999" cy="180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282C94-9EEF-9A16-FF6B-0EDA143A2AD1}"/>
                </a:ext>
              </a:extLst>
            </p:cNvPr>
            <p:cNvSpPr txBox="1"/>
            <p:nvPr/>
          </p:nvSpPr>
          <p:spPr>
            <a:xfrm rot="16200000">
              <a:off x="4946703" y="4844612"/>
              <a:ext cx="1741964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27000" rIns="27000" rtlCol="0">
              <a:spAutoFit/>
            </a:bodyPr>
            <a:lstStyle/>
            <a:p>
              <a:pPr defTabSz="685800"/>
              <a:r>
                <a:rPr lang="en-GB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Doping Density [</a:t>
              </a:r>
              <a:r>
                <a:rPr lang="en-GB" sz="105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a.u</a:t>
              </a:r>
              <a:r>
                <a:rPr lang="en-GB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.]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F24F85-9AFF-FD24-225E-26EDF229EDEC}"/>
                </a:ext>
              </a:extLst>
            </p:cNvPr>
            <p:cNvSpPr txBox="1"/>
            <p:nvPr/>
          </p:nvSpPr>
          <p:spPr>
            <a:xfrm>
              <a:off x="6948000" y="6012000"/>
              <a:ext cx="11738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tlCol="0">
              <a:spAutoFit/>
            </a:bodyPr>
            <a:lstStyle/>
            <a:p>
              <a:pPr defTabSz="685800"/>
              <a:r>
                <a:rPr lang="en-GB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Depth [</a:t>
              </a:r>
              <a:r>
                <a:rPr lang="en-GB" sz="105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a.u</a:t>
              </a:r>
              <a:r>
                <a:rPr lang="en-GB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.]</a:t>
              </a:r>
            </a:p>
          </p:txBody>
        </p:sp>
      </p:grpSp>
      <p:sp>
        <p:nvSpPr>
          <p:cNvPr id="33" name="Lightning Bolt 32">
            <a:extLst>
              <a:ext uri="{FF2B5EF4-FFF2-40B4-BE49-F238E27FC236}">
                <a16:creationId xmlns:a16="http://schemas.microsoft.com/office/drawing/2014/main" id="{24AA9EE4-3F7C-490E-A07F-778ADB927CC5}"/>
              </a:ext>
            </a:extLst>
          </p:cNvPr>
          <p:cNvSpPr/>
          <p:nvPr/>
        </p:nvSpPr>
        <p:spPr>
          <a:xfrm rot="1698358">
            <a:off x="3888000" y="3692250"/>
            <a:ext cx="540000" cy="648000"/>
          </a:xfrm>
          <a:prstGeom prst="lightningBolt">
            <a:avLst/>
          </a:prstGeom>
          <a:solidFill>
            <a:srgbClr val="FF7E79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CD4C218-AE65-37E5-CF92-B8CE5AAD7584}"/>
              </a:ext>
            </a:extLst>
          </p:cNvPr>
          <p:cNvGrpSpPr/>
          <p:nvPr/>
        </p:nvGrpSpPr>
        <p:grpSpPr>
          <a:xfrm>
            <a:off x="6600870" y="1775251"/>
            <a:ext cx="1426802" cy="1329999"/>
            <a:chOff x="8052460" y="1494000"/>
            <a:chExt cx="1902402" cy="17733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7FD04-6D3A-EF1E-0814-422D373097FF}"/>
                </a:ext>
              </a:extLst>
            </p:cNvPr>
            <p:cNvGrpSpPr/>
            <p:nvPr/>
          </p:nvGrpSpPr>
          <p:grpSpPr>
            <a:xfrm>
              <a:off x="8052460" y="1494000"/>
              <a:ext cx="1902402" cy="1773332"/>
              <a:chOff x="4462060" y="1368000"/>
              <a:chExt cx="1902402" cy="1773332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735B5FD-2DAE-FD32-C7B7-BF1BBDC95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0000" y="1368000"/>
                <a:ext cx="1763721" cy="144000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97FEBB0-ABF8-19CD-350F-7420085AAABE}"/>
                  </a:ext>
                </a:extLst>
              </p:cNvPr>
              <p:cNvSpPr txBox="1"/>
              <p:nvPr/>
            </p:nvSpPr>
            <p:spPr>
              <a:xfrm>
                <a:off x="4462060" y="2772000"/>
                <a:ext cx="1902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/>
                <a:r>
                  <a:rPr lang="en-GB" sz="1200" dirty="0">
                    <a:solidFill>
                      <a:srgbClr val="9437FF"/>
                    </a:solidFill>
                    <a:latin typeface="Calibri" panose="020F0502020204030204"/>
                  </a:rPr>
                  <a:t>Compensated LGAD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DCCDDD-5FD5-974A-851D-0033D170054A}"/>
                </a:ext>
              </a:extLst>
            </p:cNvPr>
            <p:cNvGrpSpPr/>
            <p:nvPr/>
          </p:nvGrpSpPr>
          <p:grpSpPr>
            <a:xfrm>
              <a:off x="8215200" y="1782000"/>
              <a:ext cx="1512000" cy="64800"/>
              <a:chOff x="8035200" y="1656000"/>
              <a:chExt cx="1512000" cy="648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5A1A30-5B43-0AF1-2F20-5712AC42A1F3}"/>
                  </a:ext>
                </a:extLst>
              </p:cNvPr>
              <p:cNvSpPr/>
              <p:nvPr/>
            </p:nvSpPr>
            <p:spPr>
              <a:xfrm>
                <a:off x="8035200" y="1656000"/>
                <a:ext cx="1512000" cy="64800"/>
              </a:xfrm>
              <a:prstGeom prst="rect">
                <a:avLst/>
              </a:prstGeom>
              <a:noFill/>
              <a:ln w="1905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5254FFF-F6FD-1F03-6F3C-1B355C647F67}"/>
                  </a:ext>
                </a:extLst>
              </p:cNvPr>
              <p:cNvSpPr/>
              <p:nvPr/>
            </p:nvSpPr>
            <p:spPr>
              <a:xfrm>
                <a:off x="8046000" y="1670400"/>
                <a:ext cx="1483200" cy="3960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8865F3-F21C-8AA1-49A4-3D0031A2832F}"/>
              </a:ext>
            </a:extLst>
          </p:cNvPr>
          <p:cNvGrpSpPr/>
          <p:nvPr/>
        </p:nvGrpSpPr>
        <p:grpSpPr>
          <a:xfrm>
            <a:off x="1020600" y="3146202"/>
            <a:ext cx="864000" cy="143749"/>
            <a:chOff x="1360800" y="3051935"/>
            <a:chExt cx="1152000" cy="19166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A8F362-4F28-8B1C-3B02-CA025514883F}"/>
                </a:ext>
              </a:extLst>
            </p:cNvPr>
            <p:cNvCxnSpPr>
              <a:cxnSpLocks/>
            </p:cNvCxnSpPr>
            <p:nvPr/>
          </p:nvCxnSpPr>
          <p:spPr>
            <a:xfrm>
              <a:off x="1771200" y="3051935"/>
              <a:ext cx="342000" cy="0"/>
            </a:xfrm>
            <a:prstGeom prst="line">
              <a:avLst/>
            </a:prstGeom>
            <a:ln w="25400">
              <a:solidFill>
                <a:srgbClr val="0432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4AEC4E-3B6D-962E-2414-112589767679}"/>
                </a:ext>
              </a:extLst>
            </p:cNvPr>
            <p:cNvCxnSpPr>
              <a:cxnSpLocks/>
            </p:cNvCxnSpPr>
            <p:nvPr/>
          </p:nvCxnSpPr>
          <p:spPr>
            <a:xfrm>
              <a:off x="1674000" y="3099600"/>
              <a:ext cx="522000" cy="0"/>
            </a:xfrm>
            <a:prstGeom prst="line">
              <a:avLst/>
            </a:prstGeom>
            <a:ln w="25400">
              <a:solidFill>
                <a:srgbClr val="0432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385E08E-D6E5-D7CB-A6EE-621926660DBF}"/>
                </a:ext>
              </a:extLst>
            </p:cNvPr>
            <p:cNvCxnSpPr>
              <a:cxnSpLocks/>
            </p:cNvCxnSpPr>
            <p:nvPr/>
          </p:nvCxnSpPr>
          <p:spPr>
            <a:xfrm>
              <a:off x="1584000" y="3149884"/>
              <a:ext cx="698400" cy="0"/>
            </a:xfrm>
            <a:prstGeom prst="line">
              <a:avLst/>
            </a:prstGeom>
            <a:ln w="25400">
              <a:solidFill>
                <a:srgbClr val="0432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B707B39-093B-C476-7F19-5327F29B0735}"/>
                </a:ext>
              </a:extLst>
            </p:cNvPr>
            <p:cNvCxnSpPr>
              <a:cxnSpLocks/>
            </p:cNvCxnSpPr>
            <p:nvPr/>
          </p:nvCxnSpPr>
          <p:spPr>
            <a:xfrm>
              <a:off x="1476000" y="3198050"/>
              <a:ext cx="907200" cy="0"/>
            </a:xfrm>
            <a:prstGeom prst="line">
              <a:avLst/>
            </a:prstGeom>
            <a:ln w="25400">
              <a:solidFill>
                <a:srgbClr val="0432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9B72FF1-B463-ACEB-0ED9-8AC64EB378E2}"/>
                </a:ext>
              </a:extLst>
            </p:cNvPr>
            <p:cNvCxnSpPr>
              <a:cxnSpLocks/>
            </p:cNvCxnSpPr>
            <p:nvPr/>
          </p:nvCxnSpPr>
          <p:spPr>
            <a:xfrm>
              <a:off x="1360800" y="3243600"/>
              <a:ext cx="1152000" cy="0"/>
            </a:xfrm>
            <a:prstGeom prst="line">
              <a:avLst/>
            </a:prstGeom>
            <a:ln w="25400">
              <a:solidFill>
                <a:srgbClr val="0432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48BD824-2370-0438-0DCB-7D9378770EED}"/>
              </a:ext>
            </a:extLst>
          </p:cNvPr>
          <p:cNvCxnSpPr>
            <a:cxnSpLocks/>
          </p:cNvCxnSpPr>
          <p:nvPr/>
        </p:nvCxnSpPr>
        <p:spPr>
          <a:xfrm>
            <a:off x="1134000" y="5215050"/>
            <a:ext cx="648000" cy="0"/>
          </a:xfrm>
          <a:prstGeom prst="line">
            <a:avLst/>
          </a:prstGeom>
          <a:ln w="12700">
            <a:solidFill>
              <a:srgbClr val="0432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973AC17-ED9A-C192-4796-2BDE21FF132D}"/>
              </a:ext>
            </a:extLst>
          </p:cNvPr>
          <p:cNvGrpSpPr/>
          <p:nvPr/>
        </p:nvGrpSpPr>
        <p:grpSpPr>
          <a:xfrm>
            <a:off x="3828600" y="3138750"/>
            <a:ext cx="864000" cy="143749"/>
            <a:chOff x="1360800" y="3051935"/>
            <a:chExt cx="1152000" cy="19166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5D5E74F-C7D8-0926-CE47-7B0936B0FBB1}"/>
                </a:ext>
              </a:extLst>
            </p:cNvPr>
            <p:cNvCxnSpPr>
              <a:cxnSpLocks/>
            </p:cNvCxnSpPr>
            <p:nvPr/>
          </p:nvCxnSpPr>
          <p:spPr>
            <a:xfrm>
              <a:off x="1771200" y="3051935"/>
              <a:ext cx="3420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2EE83B1-9D75-9485-F1D6-AE2060F73A56}"/>
                </a:ext>
              </a:extLst>
            </p:cNvPr>
            <p:cNvCxnSpPr>
              <a:cxnSpLocks/>
            </p:cNvCxnSpPr>
            <p:nvPr/>
          </p:nvCxnSpPr>
          <p:spPr>
            <a:xfrm>
              <a:off x="1674000" y="3099600"/>
              <a:ext cx="5256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76BC83-4178-0557-A2BA-9125170C3F2D}"/>
                </a:ext>
              </a:extLst>
            </p:cNvPr>
            <p:cNvCxnSpPr>
              <a:cxnSpLocks/>
            </p:cNvCxnSpPr>
            <p:nvPr/>
          </p:nvCxnSpPr>
          <p:spPr>
            <a:xfrm>
              <a:off x="1584000" y="3149884"/>
              <a:ext cx="7056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8F68EDA-E55B-0689-CAAC-0F029949A7C5}"/>
                </a:ext>
              </a:extLst>
            </p:cNvPr>
            <p:cNvCxnSpPr>
              <a:cxnSpLocks/>
            </p:cNvCxnSpPr>
            <p:nvPr/>
          </p:nvCxnSpPr>
          <p:spPr>
            <a:xfrm>
              <a:off x="1479600" y="3198050"/>
              <a:ext cx="910799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3DF2756-D62F-8678-8E0A-470237D02EF8}"/>
                </a:ext>
              </a:extLst>
            </p:cNvPr>
            <p:cNvCxnSpPr>
              <a:cxnSpLocks/>
            </p:cNvCxnSpPr>
            <p:nvPr/>
          </p:nvCxnSpPr>
          <p:spPr>
            <a:xfrm>
              <a:off x="1360800" y="3243600"/>
              <a:ext cx="11520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5481F65-49B5-77FD-E0B6-69142C5BB8A4}"/>
              </a:ext>
            </a:extLst>
          </p:cNvPr>
          <p:cNvGrpSpPr/>
          <p:nvPr/>
        </p:nvGrpSpPr>
        <p:grpSpPr>
          <a:xfrm>
            <a:off x="3402000" y="2180249"/>
            <a:ext cx="872594" cy="377693"/>
            <a:chOff x="6156000" y="1764000"/>
            <a:chExt cx="1163458" cy="50359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06E359D-6B4E-DF82-7D84-0F668E31798E}"/>
                </a:ext>
              </a:extLst>
            </p:cNvPr>
            <p:cNvCxnSpPr/>
            <p:nvPr/>
          </p:nvCxnSpPr>
          <p:spPr>
            <a:xfrm flipV="1">
              <a:off x="6959458" y="1900800"/>
              <a:ext cx="360000" cy="0"/>
            </a:xfrm>
            <a:prstGeom prst="line">
              <a:avLst/>
            </a:prstGeom>
            <a:ln w="12700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97C620D-81FC-C09A-F1CC-F0B3C22FB376}"/>
                </a:ext>
              </a:extLst>
            </p:cNvPr>
            <p:cNvCxnSpPr/>
            <p:nvPr/>
          </p:nvCxnSpPr>
          <p:spPr>
            <a:xfrm flipV="1">
              <a:off x="6958800" y="2174400"/>
              <a:ext cx="3600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6698935-973A-9FB7-3B50-6EE0C8954B97}"/>
                </a:ext>
              </a:extLst>
            </p:cNvPr>
            <p:cNvCxnSpPr/>
            <p:nvPr/>
          </p:nvCxnSpPr>
          <p:spPr>
            <a:xfrm flipH="1">
              <a:off x="7317258" y="1906276"/>
              <a:ext cx="0" cy="273600"/>
            </a:xfrm>
            <a:prstGeom prst="straightConnector1">
              <a:avLst/>
            </a:prstGeom>
            <a:ln w="12700">
              <a:solidFill>
                <a:srgbClr val="9437FF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F190811-E6C2-2EFA-8D28-739253A71BEB}"/>
                </a:ext>
              </a:extLst>
            </p:cNvPr>
            <p:cNvSpPr txBox="1"/>
            <p:nvPr/>
          </p:nvSpPr>
          <p:spPr>
            <a:xfrm>
              <a:off x="6156000" y="1764000"/>
              <a:ext cx="864000" cy="503591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algn="ctr" defTabSz="685800"/>
              <a:r>
                <a:rPr lang="en-GB" sz="1050" dirty="0">
                  <a:solidFill>
                    <a:srgbClr val="9437FF"/>
                  </a:solidFill>
                  <a:latin typeface="Calibri" panose="020F0502020204030204"/>
                </a:rPr>
                <a:t>Effective doping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6B608A3-AE9C-BF0D-390C-52AFD958F561}"/>
              </a:ext>
            </a:extLst>
          </p:cNvPr>
          <p:cNvGrpSpPr/>
          <p:nvPr/>
        </p:nvGrpSpPr>
        <p:grpSpPr>
          <a:xfrm>
            <a:off x="1559264" y="2083050"/>
            <a:ext cx="3812731" cy="2490164"/>
            <a:chOff x="2079018" y="1634400"/>
            <a:chExt cx="5083642" cy="332021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09E1AC-CD7E-CC12-D185-8C37B3734617}"/>
                </a:ext>
              </a:extLst>
            </p:cNvPr>
            <p:cNvSpPr txBox="1"/>
            <p:nvPr/>
          </p:nvSpPr>
          <p:spPr>
            <a:xfrm>
              <a:off x="6012000" y="1634400"/>
              <a:ext cx="1139201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defTabSz="685800"/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––  Boron × 5  </a:t>
              </a:r>
              <a:r>
                <a:rPr lang="en-GB" sz="825" dirty="0">
                  <a:solidFill>
                    <a:srgbClr val="0432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 = 0</a:t>
              </a:r>
            </a:p>
            <a:p>
              <a:pPr defTabSz="685800"/>
              <a:r>
                <a:rPr lang="en-GB" sz="150" dirty="0">
                  <a:solidFill>
                    <a:srgbClr val="0432FF"/>
                  </a:solidFill>
                  <a:latin typeface="Calibri" panose="020F0502020204030204"/>
                </a:rPr>
                <a:t> </a:t>
              </a:r>
            </a:p>
            <a:p>
              <a:pPr defTabSz="685800"/>
              <a:r>
                <a:rPr lang="en-GB" sz="825" dirty="0">
                  <a:solidFill>
                    <a:srgbClr val="FF0000"/>
                  </a:solidFill>
                  <a:latin typeface="Calibri" panose="020F0502020204030204"/>
                </a:rPr>
                <a:t>––  </a:t>
              </a:r>
              <a:r>
                <a:rPr lang="en-GB" sz="825" dirty="0" err="1">
                  <a:solidFill>
                    <a:srgbClr val="FF0000"/>
                  </a:solidFill>
                  <a:latin typeface="Calibri" panose="020F0502020204030204"/>
                </a:rPr>
                <a:t>Phosp</a:t>
              </a:r>
              <a:r>
                <a:rPr lang="en-GB" sz="825" dirty="0">
                  <a:solidFill>
                    <a:srgbClr val="FF0000"/>
                  </a:solidFill>
                  <a:latin typeface="Calibri" panose="020F0502020204030204"/>
                </a:rPr>
                <a:t> × 4  </a:t>
              </a:r>
              <a:r>
                <a:rPr lang="en-GB" sz="825" dirty="0">
                  <a:solidFill>
                    <a:srgbClr val="FF0000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FF0000"/>
                  </a:solidFill>
                  <a:latin typeface="Calibri" panose="020F0502020204030204"/>
                </a:rPr>
                <a:t> = 0</a:t>
              </a:r>
            </a:p>
            <a:p>
              <a:pPr defTabSz="685800"/>
              <a:endParaRPr lang="en-GB" sz="150" dirty="0">
                <a:solidFill>
                  <a:srgbClr val="9437FF"/>
                </a:solidFill>
                <a:latin typeface="Calibri" panose="020F0502020204030204"/>
              </a:endParaRPr>
            </a:p>
            <a:p>
              <a:pPr defTabSz="685800"/>
              <a:r>
                <a:rPr lang="en-GB" sz="825" b="1" dirty="0">
                  <a:solidFill>
                    <a:srgbClr val="9437FF"/>
                  </a:solidFill>
                  <a:latin typeface="Calibri" panose="020F0502020204030204"/>
                </a:rPr>
                <a:t>––  Comp        </a:t>
              </a:r>
              <a:r>
                <a:rPr lang="en-GB" sz="600" b="1" dirty="0">
                  <a:solidFill>
                    <a:srgbClr val="9437FF"/>
                  </a:solidFill>
                  <a:latin typeface="Calibri" panose="020F0502020204030204"/>
                </a:rPr>
                <a:t> </a:t>
              </a:r>
              <a:r>
                <a:rPr lang="en-GB" sz="825" dirty="0">
                  <a:solidFill>
                    <a:srgbClr val="9437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9437FF"/>
                  </a:solidFill>
                  <a:latin typeface="Calibri" panose="020F0502020204030204"/>
                </a:rPr>
                <a:t> = 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D0282F-C36C-47D2-B89F-4063466540FD}"/>
                </a:ext>
              </a:extLst>
            </p:cNvPr>
            <p:cNvSpPr txBox="1"/>
            <p:nvPr/>
          </p:nvSpPr>
          <p:spPr>
            <a:xfrm>
              <a:off x="5814000" y="4154400"/>
              <a:ext cx="1348660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defTabSz="685800"/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––  Boron × 5  </a:t>
              </a:r>
              <a:r>
                <a:rPr lang="en-GB" sz="825" dirty="0">
                  <a:solidFill>
                    <a:srgbClr val="0432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 = 1E16</a:t>
              </a:r>
            </a:p>
            <a:p>
              <a:pPr defTabSz="685800"/>
              <a:endParaRPr lang="en-GB" sz="150" dirty="0">
                <a:solidFill>
                  <a:srgbClr val="0432FF"/>
                </a:solidFill>
                <a:latin typeface="Calibri" panose="020F0502020204030204"/>
              </a:endParaRPr>
            </a:p>
            <a:p>
              <a:pPr defTabSz="685800"/>
              <a:r>
                <a:rPr lang="en-GB" sz="825" dirty="0">
                  <a:solidFill>
                    <a:srgbClr val="FF0000"/>
                  </a:solidFill>
                  <a:latin typeface="Calibri" panose="020F0502020204030204"/>
                </a:rPr>
                <a:t>––  </a:t>
              </a:r>
              <a:r>
                <a:rPr lang="en-GB" sz="825" dirty="0" err="1">
                  <a:solidFill>
                    <a:srgbClr val="FF0000"/>
                  </a:solidFill>
                  <a:latin typeface="Calibri" panose="020F0502020204030204"/>
                </a:rPr>
                <a:t>Phosp</a:t>
              </a:r>
              <a:r>
                <a:rPr lang="en-GB" sz="825" dirty="0">
                  <a:solidFill>
                    <a:srgbClr val="FF0000"/>
                  </a:solidFill>
                  <a:latin typeface="Calibri" panose="020F0502020204030204"/>
                </a:rPr>
                <a:t> × 4  </a:t>
              </a:r>
              <a:r>
                <a:rPr lang="en-GB" sz="825" dirty="0">
                  <a:solidFill>
                    <a:srgbClr val="FF0000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FF0000"/>
                  </a:solidFill>
                  <a:latin typeface="Calibri" panose="020F0502020204030204"/>
                </a:rPr>
                <a:t> = 1E16</a:t>
              </a:r>
            </a:p>
            <a:p>
              <a:pPr defTabSz="685800"/>
              <a:endParaRPr lang="en-GB" sz="150" dirty="0">
                <a:solidFill>
                  <a:srgbClr val="9437FF"/>
                </a:solidFill>
                <a:latin typeface="Calibri" panose="020F0502020204030204"/>
              </a:endParaRPr>
            </a:p>
            <a:p>
              <a:pPr defTabSz="685800"/>
              <a:r>
                <a:rPr lang="en-GB" sz="825" b="1" dirty="0">
                  <a:solidFill>
                    <a:srgbClr val="9437FF"/>
                  </a:solidFill>
                  <a:latin typeface="Calibri" panose="020F0502020204030204"/>
                </a:rPr>
                <a:t>––  Comp        </a:t>
              </a:r>
              <a:r>
                <a:rPr lang="en-GB" sz="600" b="1" dirty="0">
                  <a:solidFill>
                    <a:srgbClr val="9437FF"/>
                  </a:solidFill>
                  <a:latin typeface="Calibri" panose="020F0502020204030204"/>
                </a:rPr>
                <a:t> </a:t>
              </a:r>
              <a:r>
                <a:rPr lang="en-GB" sz="825" dirty="0">
                  <a:solidFill>
                    <a:srgbClr val="9437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9437FF"/>
                  </a:solidFill>
                  <a:latin typeface="Calibri" panose="020F0502020204030204"/>
                </a:rPr>
                <a:t> = 1E16</a:t>
              </a:r>
            </a:p>
            <a:p>
              <a:pPr defTabSz="685800"/>
              <a:endParaRPr lang="en-GB" sz="300" dirty="0">
                <a:solidFill>
                  <a:srgbClr val="9437FF"/>
                </a:solidFill>
                <a:latin typeface="Calibri" panose="020F0502020204030204"/>
              </a:endParaRPr>
            </a:p>
            <a:p>
              <a:pPr defTabSz="685800"/>
              <a:r>
                <a:rPr lang="en-GB" sz="300" dirty="0">
                  <a:solidFill>
                    <a:srgbClr val="9437FF"/>
                  </a:solidFill>
                  <a:latin typeface="Calibri" panose="020F0502020204030204"/>
                </a:rPr>
                <a:t> </a:t>
              </a:r>
              <a:r>
                <a:rPr lang="en-GB" sz="825" dirty="0">
                  <a:solidFill>
                    <a:srgbClr val="9437FF"/>
                  </a:solidFill>
                  <a:latin typeface="Calibri" panose="020F0502020204030204"/>
                </a:rPr>
                <a:t>- -</a:t>
              </a:r>
              <a:r>
                <a:rPr lang="en-GB" sz="300" dirty="0">
                  <a:solidFill>
                    <a:srgbClr val="9437FF"/>
                  </a:solidFill>
                  <a:latin typeface="Calibri" panose="020F0502020204030204"/>
                </a:rPr>
                <a:t> </a:t>
              </a:r>
              <a:r>
                <a:rPr lang="en-GB" sz="825" dirty="0">
                  <a:solidFill>
                    <a:srgbClr val="9437FF"/>
                  </a:solidFill>
                  <a:latin typeface="Calibri" panose="020F0502020204030204"/>
                </a:rPr>
                <a:t>  Comp         </a:t>
              </a:r>
              <a:r>
                <a:rPr lang="en-GB" sz="825" dirty="0">
                  <a:solidFill>
                    <a:srgbClr val="9437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9437FF"/>
                  </a:solidFill>
                  <a:latin typeface="Calibri" panose="020F0502020204030204"/>
                </a:rPr>
                <a:t> = 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5CCB541-4500-7081-9635-BBFAB0B79407}"/>
                </a:ext>
              </a:extLst>
            </p:cNvPr>
            <p:cNvSpPr txBox="1"/>
            <p:nvPr/>
          </p:nvSpPr>
          <p:spPr>
            <a:xfrm>
              <a:off x="2079018" y="4212000"/>
              <a:ext cx="1346523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defTabSz="685800"/>
              <a:r>
                <a:rPr lang="en-GB" sz="825" b="1" dirty="0">
                  <a:solidFill>
                    <a:srgbClr val="0432FF"/>
                  </a:solidFill>
                  <a:latin typeface="Calibri" panose="020F0502020204030204"/>
                </a:rPr>
                <a:t>––  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Boron × 1  </a:t>
              </a:r>
              <a:r>
                <a:rPr lang="en-GB" sz="825" dirty="0">
                  <a:solidFill>
                    <a:srgbClr val="0432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 = 1E16</a:t>
              </a:r>
            </a:p>
            <a:p>
              <a:pPr defTabSz="685800"/>
              <a:endParaRPr lang="en-GB" sz="300" dirty="0">
                <a:solidFill>
                  <a:srgbClr val="0432FF"/>
                </a:solidFill>
                <a:latin typeface="Calibri" panose="020F0502020204030204"/>
              </a:endParaRPr>
            </a:p>
            <a:p>
              <a:pPr defTabSz="685800"/>
              <a:r>
                <a:rPr lang="en-GB" sz="300" dirty="0">
                  <a:solidFill>
                    <a:srgbClr val="0432FF"/>
                  </a:solidFill>
                  <a:latin typeface="Calibri" panose="020F0502020204030204"/>
                </a:rPr>
                <a:t> 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- -</a:t>
              </a:r>
              <a:r>
                <a:rPr lang="en-GB" sz="300" dirty="0">
                  <a:solidFill>
                    <a:srgbClr val="0432FF"/>
                  </a:solidFill>
                  <a:latin typeface="Calibri" panose="020F0502020204030204"/>
                </a:rPr>
                <a:t> 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  Boron × 1  </a:t>
              </a:r>
              <a:r>
                <a:rPr lang="en-GB" sz="825" dirty="0">
                  <a:solidFill>
                    <a:srgbClr val="0432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 = 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628576-C5B2-35BF-B1C2-8A6634A8FA2D}"/>
                </a:ext>
              </a:extLst>
            </p:cNvPr>
            <p:cNvSpPr txBox="1"/>
            <p:nvPr/>
          </p:nvSpPr>
          <p:spPr>
            <a:xfrm>
              <a:off x="2249999" y="1807200"/>
              <a:ext cx="1137064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defTabSz="685800"/>
              <a:r>
                <a:rPr lang="en-GB" sz="825" b="1" dirty="0">
                  <a:solidFill>
                    <a:srgbClr val="0432FF"/>
                  </a:solidFill>
                  <a:latin typeface="Calibri" panose="020F0502020204030204"/>
                </a:rPr>
                <a:t>––  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Boron × 1  </a:t>
              </a:r>
              <a:r>
                <a:rPr lang="en-GB" sz="825" dirty="0">
                  <a:solidFill>
                    <a:srgbClr val="0432FF"/>
                  </a:solidFill>
                  <a:latin typeface="Symbol" pitchFamily="2" charset="2"/>
                </a:rPr>
                <a:t>F</a:t>
              </a:r>
              <a:r>
                <a:rPr lang="en-GB" sz="825" dirty="0">
                  <a:solidFill>
                    <a:srgbClr val="0432FF"/>
                  </a:solidFill>
                  <a:latin typeface="Calibri" panose="020F0502020204030204"/>
                </a:rPr>
                <a:t> = 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5794FA2-5680-FE88-386C-958C167E1A2D}"/>
              </a:ext>
            </a:extLst>
          </p:cNvPr>
          <p:cNvGrpSpPr/>
          <p:nvPr/>
        </p:nvGrpSpPr>
        <p:grpSpPr>
          <a:xfrm>
            <a:off x="3699001" y="5066550"/>
            <a:ext cx="1106999" cy="143749"/>
            <a:chOff x="1195062" y="3051935"/>
            <a:chExt cx="1475999" cy="191665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46130E-8FEF-E335-D52B-5B44D67C0CA7}"/>
                </a:ext>
              </a:extLst>
            </p:cNvPr>
            <p:cNvCxnSpPr>
              <a:cxnSpLocks/>
            </p:cNvCxnSpPr>
            <p:nvPr/>
          </p:nvCxnSpPr>
          <p:spPr>
            <a:xfrm>
              <a:off x="1771200" y="3051935"/>
              <a:ext cx="3528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E04414B-3F9C-AC19-C0D1-6DDF3DE3F16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062" y="3097852"/>
              <a:ext cx="5580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5FBCD0-8543-D73A-17F0-B0476A410C04}"/>
                </a:ext>
              </a:extLst>
            </p:cNvPr>
            <p:cNvCxnSpPr>
              <a:cxnSpLocks/>
            </p:cNvCxnSpPr>
            <p:nvPr/>
          </p:nvCxnSpPr>
          <p:spPr>
            <a:xfrm>
              <a:off x="1555062" y="3149884"/>
              <a:ext cx="7740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CCC30F4-E0DE-8167-9B1F-27D391B80C8F}"/>
                </a:ext>
              </a:extLst>
            </p:cNvPr>
            <p:cNvCxnSpPr>
              <a:cxnSpLocks/>
            </p:cNvCxnSpPr>
            <p:nvPr/>
          </p:nvCxnSpPr>
          <p:spPr>
            <a:xfrm>
              <a:off x="1447061" y="3198050"/>
              <a:ext cx="986400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681D727-F81B-ACC5-7C75-DCC891399708}"/>
                </a:ext>
              </a:extLst>
            </p:cNvPr>
            <p:cNvCxnSpPr>
              <a:cxnSpLocks/>
            </p:cNvCxnSpPr>
            <p:nvPr/>
          </p:nvCxnSpPr>
          <p:spPr>
            <a:xfrm>
              <a:off x="1195062" y="3243600"/>
              <a:ext cx="1475999" cy="0"/>
            </a:xfrm>
            <a:prstGeom prst="line">
              <a:avLst/>
            </a:prstGeom>
            <a:ln w="25400">
              <a:solidFill>
                <a:srgbClr val="9437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4827F7-5FF5-B9A5-97A8-84159984A9D6}"/>
              </a:ext>
            </a:extLst>
          </p:cNvPr>
          <p:cNvGrpSpPr/>
          <p:nvPr/>
        </p:nvGrpSpPr>
        <p:grpSpPr>
          <a:xfrm>
            <a:off x="3402000" y="4556249"/>
            <a:ext cx="872594" cy="377693"/>
            <a:chOff x="6156000" y="1738800"/>
            <a:chExt cx="1163458" cy="50359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A92878E-D913-18F7-6527-7E827C577494}"/>
                </a:ext>
              </a:extLst>
            </p:cNvPr>
            <p:cNvCxnSpPr/>
            <p:nvPr/>
          </p:nvCxnSpPr>
          <p:spPr>
            <a:xfrm flipV="1">
              <a:off x="6959458" y="1900800"/>
              <a:ext cx="360000" cy="0"/>
            </a:xfrm>
            <a:prstGeom prst="line">
              <a:avLst/>
            </a:prstGeom>
            <a:ln w="12700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D266E81-8E2E-DD60-AC53-9181EEFC9622}"/>
                </a:ext>
              </a:extLst>
            </p:cNvPr>
            <p:cNvCxnSpPr/>
            <p:nvPr/>
          </p:nvCxnSpPr>
          <p:spPr>
            <a:xfrm flipV="1">
              <a:off x="6958800" y="2149200"/>
              <a:ext cx="3600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4825EDE-C32A-7647-3B2D-3A6D16CF38D9}"/>
                </a:ext>
              </a:extLst>
            </p:cNvPr>
            <p:cNvCxnSpPr/>
            <p:nvPr/>
          </p:nvCxnSpPr>
          <p:spPr>
            <a:xfrm flipH="1">
              <a:off x="7317258" y="1906277"/>
              <a:ext cx="0" cy="248399"/>
            </a:xfrm>
            <a:prstGeom prst="straightConnector1">
              <a:avLst/>
            </a:prstGeom>
            <a:ln w="12700">
              <a:solidFill>
                <a:srgbClr val="9437FF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F7072A3-54CB-0B25-D956-65CE051DF5B8}"/>
                </a:ext>
              </a:extLst>
            </p:cNvPr>
            <p:cNvSpPr txBox="1"/>
            <p:nvPr/>
          </p:nvSpPr>
          <p:spPr>
            <a:xfrm>
              <a:off x="6156000" y="1738800"/>
              <a:ext cx="864000" cy="503591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algn="ctr" defTabSz="685800"/>
              <a:r>
                <a:rPr lang="en-GB" sz="1050" dirty="0">
                  <a:solidFill>
                    <a:srgbClr val="9437FF"/>
                  </a:solidFill>
                  <a:latin typeface="Calibri" panose="020F0502020204030204"/>
                </a:rPr>
                <a:t>Effective doping</a:t>
              </a: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44B4AA3-A2B3-F176-D9E1-FB5AE2835079}"/>
              </a:ext>
            </a:extLst>
          </p:cNvPr>
          <p:cNvCxnSpPr>
            <a:cxnSpLocks/>
          </p:cNvCxnSpPr>
          <p:nvPr/>
        </p:nvCxnSpPr>
        <p:spPr>
          <a:xfrm flipV="1">
            <a:off x="4671000" y="2072250"/>
            <a:ext cx="2079000" cy="1026000"/>
          </a:xfrm>
          <a:prstGeom prst="straightConnector1">
            <a:avLst/>
          </a:prstGeom>
          <a:ln w="25400">
            <a:solidFill>
              <a:srgbClr val="9437FF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FC1D1254-26BC-4A18-9749-D4B2B3EBCD33}"/>
              </a:ext>
            </a:extLst>
          </p:cNvPr>
          <p:cNvSpPr txBox="1">
            <a:spLocks/>
          </p:cNvSpPr>
          <p:nvPr/>
        </p:nvSpPr>
        <p:spPr>
          <a:xfrm>
            <a:off x="5073063" y="94491"/>
            <a:ext cx="4289870" cy="1111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principle</a:t>
            </a:r>
            <a:r>
              <a:rPr lang="sl-SI" dirty="0">
                <a:solidFill>
                  <a:schemeClr val="bg1"/>
                </a:solidFill>
              </a:rPr>
              <a:t>: c</a:t>
            </a:r>
            <a:r>
              <a:rPr lang="en-GB" dirty="0" err="1">
                <a:solidFill>
                  <a:schemeClr val="bg1"/>
                </a:solidFill>
              </a:rPr>
              <a:t>ompensation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with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two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dopants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0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2DD4-C199-2F47-A0A2-315C5416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233" y="-170711"/>
            <a:ext cx="5052324" cy="136844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Compensated Gain Layer Design – Split Table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it-IT">
                <a:latin typeface="Calibri" panose="020F0502020204030204"/>
              </a:rPr>
              <a:t>R. White for eXFlu-innova</a:t>
            </a:r>
            <a:endParaRPr lang="en-US"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pt-BR">
                <a:latin typeface="Calibri" panose="020F0502020204030204"/>
              </a:rPr>
              <a:t>eXFlu-innova @ AIDAinnova 3rd Annual Meeting</a:t>
            </a:r>
            <a:endParaRPr lang="en-US" dirty="0"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D26E37-D7FD-2D4D-B5BE-A9D1A738B1D9}" type="slidenum">
              <a:rPr lang="en-US">
                <a:latin typeface="Calibri" panose="020F0502020204030204"/>
              </a:rPr>
              <a:pPr defTabSz="685800"/>
              <a:t>5</a:t>
            </a:fld>
            <a:endParaRPr lang="en-US" dirty="0"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CCD0C-7F8F-8FE6-4A4D-06F23565037D}"/>
              </a:ext>
            </a:extLst>
          </p:cNvPr>
          <p:cNvSpPr txBox="1"/>
          <p:nvPr/>
        </p:nvSpPr>
        <p:spPr>
          <a:xfrm>
            <a:off x="71184" y="1694061"/>
            <a:ext cx="9001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3 different combinations of p</a:t>
            </a:r>
            <a:r>
              <a:rPr lang="en-GB" sz="2800" baseline="30000" dirty="0">
                <a:solidFill>
                  <a:srgbClr val="000000"/>
                </a:solidFill>
                <a:latin typeface="Calibri" panose="020F0502020204030204"/>
              </a:rPr>
              <a:t>+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 – n</a:t>
            </a:r>
            <a:r>
              <a:rPr lang="en-GB" sz="2800" baseline="30000" dirty="0">
                <a:solidFill>
                  <a:srgbClr val="000000"/>
                </a:solidFill>
                <a:latin typeface="Calibri" panose="020F0502020204030204"/>
              </a:rPr>
              <a:t>+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 doping: </a:t>
            </a:r>
            <a:r>
              <a:rPr lang="en-GB" sz="2800" dirty="0">
                <a:solidFill>
                  <a:srgbClr val="FF2F92"/>
                </a:solidFill>
                <a:latin typeface="Calibri" panose="020F0502020204030204"/>
              </a:rPr>
              <a:t>2 – 1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GB" sz="2800" dirty="0">
                <a:solidFill>
                  <a:srgbClr val="0432FF"/>
                </a:solidFill>
                <a:latin typeface="Calibri" panose="020F0502020204030204"/>
              </a:rPr>
              <a:t>3 – 2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GB" sz="2800" dirty="0">
                <a:solidFill>
                  <a:srgbClr val="009051"/>
                </a:solidFill>
                <a:latin typeface="Calibri" panose="020F0502020204030204"/>
              </a:rPr>
              <a:t>5 – 4 </a:t>
            </a:r>
            <a:endParaRPr lang="en-GB" sz="2800" dirty="0">
              <a:solidFill>
                <a:srgbClr val="009051"/>
              </a:solidFill>
              <a:latin typeface="Courier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5FE11-6DE9-3B00-F1E6-4BFD53B6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8" t="5774" r="10134" b="63255"/>
          <a:stretch/>
        </p:blipFill>
        <p:spPr>
          <a:xfrm>
            <a:off x="1350001" y="2713608"/>
            <a:ext cx="6509288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AF938E-A74E-BC07-70A8-C858735F02ED}"/>
              </a:ext>
            </a:extLst>
          </p:cNvPr>
          <p:cNvSpPr txBox="1"/>
          <p:nvPr/>
        </p:nvSpPr>
        <p:spPr>
          <a:xfrm>
            <a:off x="7992001" y="3091608"/>
            <a:ext cx="9428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dirty="0">
                <a:solidFill>
                  <a:srgbClr val="000000"/>
                </a:solidFill>
                <a:latin typeface="Calibri" panose="020F0502020204030204"/>
              </a:rPr>
              <a:t>[ a &lt; b &lt; c 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467AC-2FF0-A0D5-76BB-2706933B434C}"/>
              </a:ext>
            </a:extLst>
          </p:cNvPr>
          <p:cNvSpPr txBox="1"/>
          <p:nvPr/>
        </p:nvSpPr>
        <p:spPr>
          <a:xfrm>
            <a:off x="290447" y="2956608"/>
            <a:ext cx="91243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1500" dirty="0">
                <a:solidFill>
                  <a:srgbClr val="000000"/>
                </a:solidFill>
                <a:latin typeface="Calibri" panose="020F0502020204030204"/>
              </a:rPr>
              <a:t>Active</a:t>
            </a:r>
          </a:p>
          <a:p>
            <a:pPr algn="ctr" defTabSz="685800"/>
            <a:r>
              <a:rPr lang="en-GB" sz="1500" dirty="0">
                <a:solidFill>
                  <a:srgbClr val="000000"/>
                </a:solidFill>
                <a:latin typeface="Calibri" panose="020F0502020204030204"/>
              </a:rPr>
              <a:t>thickness</a:t>
            </a:r>
          </a:p>
          <a:p>
            <a:pPr algn="ctr" defTabSz="685800"/>
            <a:r>
              <a:rPr lang="en-GB" sz="1500" dirty="0">
                <a:solidFill>
                  <a:srgbClr val="000000"/>
                </a:solidFill>
                <a:latin typeface="Calibri" panose="020F0502020204030204"/>
              </a:rPr>
              <a:t>30 </a:t>
            </a:r>
            <a:r>
              <a:rPr lang="en-GB" sz="15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GB" sz="1500" dirty="0">
                <a:solidFill>
                  <a:srgbClr val="000000"/>
                </a:solidFill>
                <a:latin typeface="Calibri" panose="020F0502020204030204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5500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CF2F-D9DD-4E26-1BAE-C1C7CF490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710" y="-158829"/>
            <a:ext cx="4718417" cy="135206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IR Laser Stimulus on Compensated LGAD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CAAB9-5305-B035-8BE9-2BFF93B3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it-IT">
                <a:latin typeface="Calibri" panose="020F0502020204030204"/>
              </a:rPr>
              <a:t>R. White for eXFlu-innova</a:t>
            </a:r>
            <a:endParaRPr lang="en-US"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41784-BF49-5A0A-3767-076E11B6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pt-BR">
                <a:latin typeface="Calibri" panose="020F0502020204030204"/>
              </a:rPr>
              <a:t>eXFlu-innova @ AIDAinnova 3rd Annual Meeting</a:t>
            </a:r>
            <a:endParaRPr lang="en-US" dirty="0"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5000C-C9DD-18C7-444B-966CD1CB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17B67F3-5BDA-F349-B3C8-3BF4CEB5BCCB}" type="slidenum">
              <a:rPr lang="en-US">
                <a:latin typeface="Calibri" panose="020F0502020204030204"/>
              </a:rPr>
              <a:pPr defTabSz="685800"/>
              <a:t>6</a:t>
            </a:fld>
            <a:endParaRPr lang="en-US">
              <a:latin typeface="Calibri" panose="020F0502020204030204"/>
            </a:endParaRPr>
          </a:p>
        </p:txBody>
      </p:sp>
      <p:sp>
        <p:nvSpPr>
          <p:cNvPr id="10" name="Rettangolo 15">
            <a:extLst>
              <a:ext uri="{FF2B5EF4-FFF2-40B4-BE49-F238E27FC236}">
                <a16:creationId xmlns:a16="http://schemas.microsoft.com/office/drawing/2014/main" id="{2E190F96-CB30-BB57-1925-1D1694999758}"/>
              </a:ext>
            </a:extLst>
          </p:cNvPr>
          <p:cNvSpPr/>
          <p:nvPr/>
        </p:nvSpPr>
        <p:spPr>
          <a:xfrm>
            <a:off x="280591" y="1472565"/>
            <a:ext cx="3231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es-ES" sz="1400" b="1" kern="1500" dirty="0">
                <a:solidFill>
                  <a:srgbClr val="005296"/>
                </a:solidFill>
                <a:latin typeface="Calibri" charset="0"/>
                <a:ea typeface="Calibri" charset="0"/>
                <a:cs typeface="Calibri" charset="0"/>
              </a:rPr>
              <a:t>TCT Setup from Particulars </a:t>
            </a:r>
          </a:p>
          <a:p>
            <a:pPr defTabSz="685800"/>
            <a:r>
              <a:rPr lang="en-US" altLang="es-ES" sz="1400" kern="15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Pico-second IR laser at 1064 nm</a:t>
            </a:r>
          </a:p>
          <a:p>
            <a:pPr defTabSz="685800"/>
            <a:r>
              <a:rPr lang="en-US" sz="1400" kern="1500" dirty="0">
                <a:solidFill>
                  <a:srgbClr val="000000"/>
                </a:solidFill>
                <a:latin typeface="Calibri" charset="0"/>
                <a:cs typeface="Calibri" charset="0"/>
              </a:rPr>
              <a:t>Laser spot diameter </a:t>
            </a:r>
            <a:r>
              <a:rPr lang="en-US" sz="1400" kern="15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sz="1400" kern="1500" dirty="0">
                <a:solidFill>
                  <a:srgbClr val="000000"/>
                </a:solidFill>
                <a:latin typeface="Calibri" charset="0"/>
                <a:cs typeface="Calibri" charset="0"/>
              </a:rPr>
              <a:t> 10 µm</a:t>
            </a:r>
          </a:p>
          <a:p>
            <a:pPr defTabSz="685800"/>
            <a:r>
              <a:rPr lang="en-US" sz="1400" kern="1500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Cividec</a:t>
            </a:r>
            <a:r>
              <a:rPr lang="en-US" sz="1400" kern="1500" dirty="0">
                <a:solidFill>
                  <a:srgbClr val="000000"/>
                </a:solidFill>
                <a:latin typeface="Calibri" charset="0"/>
                <a:cs typeface="Calibri" charset="0"/>
              </a:rPr>
              <a:t> Broadband Amplifier (40dB)</a:t>
            </a:r>
          </a:p>
          <a:p>
            <a:pPr defTabSz="685800"/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Oscilloscope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LeCroy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640Zi</a:t>
            </a:r>
          </a:p>
          <a:p>
            <a:pPr defTabSz="685800"/>
            <a:r>
              <a:rPr lang="en-US" sz="1400" b="1" kern="1500" dirty="0">
                <a:solidFill>
                  <a:srgbClr val="000000"/>
                </a:solidFill>
                <a:latin typeface="Symbol" pitchFamily="2" charset="2"/>
                <a:cs typeface="Calibri" charset="0"/>
              </a:rPr>
              <a:t> F</a:t>
            </a:r>
            <a:r>
              <a:rPr lang="en-US" sz="1400" b="1" kern="1500" dirty="0">
                <a:solidFill>
                  <a:srgbClr val="000000"/>
                </a:solidFill>
                <a:latin typeface="Calibri" charset="0"/>
                <a:cs typeface="Calibri" charset="0"/>
              </a:rPr>
              <a:t> = 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14C1BD-4AEC-C110-BEE1-DB4911880E37}"/>
              </a:ext>
            </a:extLst>
          </p:cNvPr>
          <p:cNvGrpSpPr/>
          <p:nvPr/>
        </p:nvGrpSpPr>
        <p:grpSpPr>
          <a:xfrm>
            <a:off x="324000" y="3151132"/>
            <a:ext cx="1647000" cy="2451986"/>
            <a:chOff x="9362842" y="0"/>
            <a:chExt cx="2196000" cy="32693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13170B-AEC2-A32A-82B6-2BE2EA8A0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826185" y="536657"/>
              <a:ext cx="3269314" cy="21960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F27D8A-F1C3-8C2B-9192-0F0C6A9D3195}"/>
                </a:ext>
              </a:extLst>
            </p:cNvPr>
            <p:cNvCxnSpPr/>
            <p:nvPr/>
          </p:nvCxnSpPr>
          <p:spPr>
            <a:xfrm>
              <a:off x="9945647" y="2651419"/>
              <a:ext cx="1039853" cy="288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21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5CEEDB-2199-87E3-8617-FBC7F88CDD17}"/>
                </a:ext>
              </a:extLst>
            </p:cNvPr>
            <p:cNvCxnSpPr/>
            <p:nvPr/>
          </p:nvCxnSpPr>
          <p:spPr>
            <a:xfrm flipV="1">
              <a:off x="9907547" y="2102925"/>
              <a:ext cx="242589" cy="54849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DCC34FB-B2F4-BD3B-B0B9-B71A8AA4A064}"/>
                </a:ext>
              </a:extLst>
            </p:cNvPr>
            <p:cNvCxnSpPr/>
            <p:nvPr/>
          </p:nvCxnSpPr>
          <p:spPr>
            <a:xfrm flipV="1">
              <a:off x="10628520" y="694018"/>
              <a:ext cx="0" cy="103369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726C12-EFFE-392E-C326-A4C7C5DB61C9}"/>
                </a:ext>
              </a:extLst>
            </p:cNvPr>
            <p:cNvSpPr txBox="1"/>
            <p:nvPr/>
          </p:nvSpPr>
          <p:spPr>
            <a:xfrm>
              <a:off x="10931615" y="2574698"/>
              <a:ext cx="2425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b="1" dirty="0">
                  <a:solidFill>
                    <a:srgbClr val="FF0000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D5CF2B-FB02-09A1-1AD9-651F72970F59}"/>
                </a:ext>
              </a:extLst>
            </p:cNvPr>
            <p:cNvSpPr txBox="1"/>
            <p:nvPr/>
          </p:nvSpPr>
          <p:spPr>
            <a:xfrm>
              <a:off x="9885701" y="1792381"/>
              <a:ext cx="2425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b="1" dirty="0">
                  <a:solidFill>
                    <a:srgbClr val="FF0000"/>
                  </a:solidFill>
                  <a:latin typeface="Calibri" panose="020F0502020204030204"/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89B134-FC9C-7789-F1DF-2BE6EDD7BC8A}"/>
                </a:ext>
              </a:extLst>
            </p:cNvPr>
            <p:cNvSpPr txBox="1"/>
            <p:nvPr/>
          </p:nvSpPr>
          <p:spPr>
            <a:xfrm>
              <a:off x="10635626" y="486672"/>
              <a:ext cx="2425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b="1" dirty="0">
                  <a:solidFill>
                    <a:srgbClr val="FF0000"/>
                  </a:solidFill>
                  <a:latin typeface="Calibri" panose="020F0502020204030204"/>
                </a:rPr>
                <a:t>z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DCFD30-123D-287D-0737-C8C293C3D92D}"/>
                </a:ext>
              </a:extLst>
            </p:cNvPr>
            <p:cNvCxnSpPr/>
            <p:nvPr/>
          </p:nvCxnSpPr>
          <p:spPr>
            <a:xfrm>
              <a:off x="10434621" y="2046174"/>
              <a:ext cx="0" cy="324000"/>
            </a:xfrm>
            <a:prstGeom prst="line">
              <a:avLst/>
            </a:prstGeom>
            <a:ln w="34925" cmpd="sng">
              <a:solidFill>
                <a:srgbClr val="FF6600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9C53B3-A24C-43E0-D868-6DA15A98B267}"/>
              </a:ext>
            </a:extLst>
          </p:cNvPr>
          <p:cNvGrpSpPr/>
          <p:nvPr/>
        </p:nvGrpSpPr>
        <p:grpSpPr>
          <a:xfrm>
            <a:off x="2138695" y="3341252"/>
            <a:ext cx="1770486" cy="1146411"/>
            <a:chOff x="2851593" y="3168000"/>
            <a:chExt cx="2360648" cy="152854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CE952E-9591-3B60-87E2-3F37E76B5AEE}"/>
                </a:ext>
              </a:extLst>
            </p:cNvPr>
            <p:cNvSpPr txBox="1"/>
            <p:nvPr/>
          </p:nvSpPr>
          <p:spPr>
            <a:xfrm>
              <a:off x="2851593" y="3168000"/>
              <a:ext cx="23606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GB" sz="1500" dirty="0">
                  <a:solidFill>
                    <a:srgbClr val="000000"/>
                  </a:solidFill>
                  <a:latin typeface="Calibri" panose="020F0502020204030204"/>
                </a:rPr>
                <a:t>Laser stimulus on</a:t>
              </a:r>
            </a:p>
            <a:p>
              <a:pPr algn="ctr" defTabSz="685800"/>
              <a:r>
                <a:rPr lang="en-GB" sz="1500" dirty="0">
                  <a:solidFill>
                    <a:srgbClr val="000000"/>
                  </a:solidFill>
                  <a:latin typeface="Calibri" panose="020F0502020204030204"/>
                </a:rPr>
                <a:t>LGAD-</a:t>
              </a:r>
              <a:r>
                <a:rPr lang="en-GB" sz="1500" dirty="0" err="1">
                  <a:solidFill>
                    <a:srgbClr val="000000"/>
                  </a:solidFill>
                  <a:latin typeface="Calibri" panose="020F0502020204030204"/>
                </a:rPr>
                <a:t>PiN</a:t>
              </a:r>
              <a:r>
                <a:rPr lang="en-GB" sz="1500" dirty="0">
                  <a:solidFill>
                    <a:srgbClr val="000000"/>
                  </a:solidFill>
                  <a:latin typeface="Calibri" panose="020F0502020204030204"/>
                </a:rPr>
                <a:t> structures</a:t>
              </a:r>
              <a:endParaRPr lang="en-GB" sz="1500" dirty="0">
                <a:solidFill>
                  <a:srgbClr val="0432FF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CD1173-12A1-FEBA-C814-EA543433B823}"/>
                    </a:ext>
                  </a:extLst>
                </p:cNvPr>
                <p:cNvSpPr txBox="1"/>
                <p:nvPr/>
              </p:nvSpPr>
              <p:spPr>
                <a:xfrm>
                  <a:off x="3060000" y="4068000"/>
                  <a:ext cx="1957716" cy="6285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𝐆𝐚𝐢𝐧</m:t>
                        </m:r>
                        <m:r>
                          <a:rPr lang="en-US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5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5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b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𝐐</m:t>
                                </m:r>
                              </m:e>
                              <m:sub>
                                <m:r>
                                  <a:rPr lang="en-US" sz="1500" b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𝐋𝐆𝐀𝐃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5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b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500" b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𝐐</m:t>
                                </m:r>
                              </m:e>
                              <m:sub>
                                <m:r>
                                  <a:rPr lang="en-US" sz="1500" b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𝐏𝐢𝐍</m:t>
                                </m:r>
                              </m:sub>
                            </m:sSub>
                            <m:r>
                              <a:rPr lang="en-US" sz="15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den>
                        </m:f>
                      </m:oMath>
                    </m:oMathPara>
                  </a14:m>
                  <a:endParaRPr lang="en-GB" sz="1500" b="1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CD1173-12A1-FEBA-C814-EA543433B8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000" y="4068000"/>
                  <a:ext cx="1957716" cy="628548"/>
                </a:xfrm>
                <a:prstGeom prst="rect">
                  <a:avLst/>
                </a:prstGeom>
                <a:blipFill>
                  <a:blip r:embed="rId3"/>
                  <a:stretch>
                    <a:fillRect l="-2490" t="-2597" r="-2075" b="-16883"/>
                  </a:stretch>
                </a:blipFill>
              </p:spPr>
              <p:txBody>
                <a:bodyPr/>
                <a:lstStyle/>
                <a:p>
                  <a:r>
                    <a:rPr lang="en-SI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C0C270B-A676-5E2F-917F-A91B7D07A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000" y="1883250"/>
            <a:ext cx="4629855" cy="329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9EE099-B1D4-CD7D-F18F-BEE8BA436008}"/>
              </a:ext>
            </a:extLst>
          </p:cNvPr>
          <p:cNvSpPr txBox="1"/>
          <p:nvPr/>
        </p:nvSpPr>
        <p:spPr>
          <a:xfrm>
            <a:off x="4213323" y="5205228"/>
            <a:ext cx="45497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1575" b="1" dirty="0">
                <a:solidFill>
                  <a:srgbClr val="943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575" b="1" dirty="0">
                <a:solidFill>
                  <a:srgbClr val="9437FF"/>
                </a:solidFill>
                <a:latin typeface="Calibri" panose="020F0502020204030204"/>
              </a:rPr>
              <a:t> Not trivial to operate compensated LGAD sensors</a:t>
            </a:r>
          </a:p>
          <a:p>
            <a:pPr algn="ctr" defTabSz="685800"/>
            <a:r>
              <a:rPr lang="en-GB" sz="1575" b="1" dirty="0">
                <a:solidFill>
                  <a:srgbClr val="9437FF"/>
                </a:solidFill>
                <a:latin typeface="Calibri" panose="020F0502020204030204"/>
              </a:rPr>
              <a:t>prior to irradiation</a:t>
            </a:r>
          </a:p>
        </p:txBody>
      </p:sp>
    </p:spTree>
    <p:extLst>
      <p:ext uri="{BB962C8B-B14F-4D97-AF65-F5344CB8AC3E}">
        <p14:creationId xmlns:p14="http://schemas.microsoft.com/office/powerpoint/2010/main" val="1469047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4060-0876-3BE0-AD9A-E61CB4AB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912" y="1"/>
            <a:ext cx="4874624" cy="1242586"/>
          </a:xfrm>
        </p:spPr>
        <p:txBody>
          <a:bodyPr>
            <a:no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Checking the doped sample:</a:t>
            </a:r>
            <a:br>
              <a:rPr lang="sl-SI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Secondary Ion Mass Spectroscopy </a:t>
            </a:r>
            <a:r>
              <a:rPr lang="sl-SI" sz="2800" dirty="0">
                <a:solidFill>
                  <a:schemeClr val="bg1"/>
                </a:solidFill>
              </a:rPr>
              <a:t>vs. </a:t>
            </a:r>
            <a:r>
              <a:rPr lang="en-US" sz="2800" dirty="0">
                <a:solidFill>
                  <a:schemeClr val="bg1"/>
                </a:solidFill>
              </a:rPr>
              <a:t>planned profile </a:t>
            </a:r>
            <a:r>
              <a:rPr lang="sl-SI" sz="2800" dirty="0">
                <a:solidFill>
                  <a:schemeClr val="bg1"/>
                </a:solidFill>
              </a:rPr>
              <a:t>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3C4B7-08E0-BF63-41AE-B7A9C0F1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White for eXFlu-innova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4A9F6-B648-3644-EB03-EFA7C6F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 @ AIDAinnova 3rd Annual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FBF00-E975-FA98-5F98-EDAA8F9B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B67F3-5BDA-F349-B3C8-3BF4CEB5B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9FC309-B1DB-92DF-1E75-D5AB5C6F79F4}"/>
              </a:ext>
            </a:extLst>
          </p:cNvPr>
          <p:cNvSpPr txBox="1"/>
          <p:nvPr/>
        </p:nvSpPr>
        <p:spPr>
          <a:xfrm>
            <a:off x="1144662" y="5378205"/>
            <a:ext cx="7360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▻ Boron peak is shallower than phosphorus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profiles are not aligned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▻ Boron peak is lower than predicted from simulation</a:t>
            </a:r>
          </a:p>
        </p:txBody>
      </p:sp>
      <p:pic>
        <p:nvPicPr>
          <p:cNvPr id="2050" name="Picture 2" descr="Figure 1 from TOF-SIMS in Cosmochemistry | Semantic Scholar">
            <a:extLst>
              <a:ext uri="{FF2B5EF4-FFF2-40B4-BE49-F238E27FC236}">
                <a16:creationId xmlns:a16="http://schemas.microsoft.com/office/drawing/2014/main" id="{3ED04198-ED61-1FAE-9936-CF78A6765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" r="4219" b="6555"/>
          <a:stretch/>
        </p:blipFill>
        <p:spPr bwMode="auto">
          <a:xfrm>
            <a:off x="270002" y="1242587"/>
            <a:ext cx="1771490" cy="12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BFAE19-E2C2-AA16-CB58-A3C67A3E8DCC}"/>
              </a:ext>
            </a:extLst>
          </p:cNvPr>
          <p:cNvGrpSpPr/>
          <p:nvPr/>
        </p:nvGrpSpPr>
        <p:grpSpPr>
          <a:xfrm>
            <a:off x="1144661" y="2466190"/>
            <a:ext cx="3818434" cy="2873065"/>
            <a:chOff x="3384000" y="1368000"/>
            <a:chExt cx="5091245" cy="38307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F6716D-1BB5-B7D6-EB89-66C73E53A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4000" y="1368000"/>
              <a:ext cx="5091245" cy="378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16E2D9-7C5C-B8FC-73B9-7559F19891CC}"/>
                </a:ext>
              </a:extLst>
            </p:cNvPr>
            <p:cNvSpPr txBox="1"/>
            <p:nvPr/>
          </p:nvSpPr>
          <p:spPr>
            <a:xfrm rot="16200000">
              <a:off x="2552713" y="3140844"/>
              <a:ext cx="208817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Concentration [</a:t>
              </a:r>
              <a:r>
                <a:rPr kumimoji="0" lang="en-GB" sz="13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a.u</a:t>
              </a: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.]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6E9389-AD5A-C80A-BA27-7531DB2DEA80}"/>
                </a:ext>
              </a:extLst>
            </p:cNvPr>
            <p:cNvSpPr txBox="1"/>
            <p:nvPr/>
          </p:nvSpPr>
          <p:spPr>
            <a:xfrm>
              <a:off x="5354031" y="4798644"/>
              <a:ext cx="1341564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Depth [</a:t>
              </a:r>
              <a:r>
                <a:rPr kumimoji="0" lang="en-GB" sz="13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a.u</a:t>
              </a: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.]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665776-3710-A555-8292-1E87FFAC9032}"/>
              </a:ext>
            </a:extLst>
          </p:cNvPr>
          <p:cNvGrpSpPr/>
          <p:nvPr/>
        </p:nvGrpSpPr>
        <p:grpSpPr>
          <a:xfrm>
            <a:off x="5940284" y="1823515"/>
            <a:ext cx="2906565" cy="1885833"/>
            <a:chOff x="5508000" y="1260000"/>
            <a:chExt cx="3875420" cy="25144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C836533-F2C6-D3B1-2DCF-466F352312ED}"/>
                </a:ext>
              </a:extLst>
            </p:cNvPr>
            <p:cNvGrpSpPr/>
            <p:nvPr/>
          </p:nvGrpSpPr>
          <p:grpSpPr>
            <a:xfrm>
              <a:off x="5648407" y="1584000"/>
              <a:ext cx="3279592" cy="2190445"/>
              <a:chOff x="5648407" y="1584000"/>
              <a:chExt cx="3279592" cy="219044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6010578-C583-3F30-9D04-ACAC7387B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753" b="13262"/>
              <a:stretch/>
            </p:blipFill>
            <p:spPr>
              <a:xfrm>
                <a:off x="5796000" y="1584000"/>
                <a:ext cx="3131999" cy="1764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D2ECD4-932F-7F75-5FC5-069ED2720E78}"/>
                  </a:ext>
                </a:extLst>
              </p:cNvPr>
              <p:cNvSpPr txBox="1"/>
              <p:nvPr/>
            </p:nvSpPr>
            <p:spPr>
              <a:xfrm rot="16200000">
                <a:off x="4946703" y="2306611"/>
                <a:ext cx="1741964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27000" rIns="2700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Doping Density [</a:t>
                </a:r>
                <a:r>
                  <a:rPr kumimoji="0" lang="en-GB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a.u</a:t>
                </a: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.]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9B4E5D-A36F-6F89-BF19-366F153FCE17}"/>
                  </a:ext>
                </a:extLst>
              </p:cNvPr>
              <p:cNvSpPr txBox="1"/>
              <p:nvPr/>
            </p:nvSpPr>
            <p:spPr>
              <a:xfrm>
                <a:off x="6948000" y="3497446"/>
                <a:ext cx="11738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Depth [</a:t>
                </a:r>
                <a:r>
                  <a:rPr kumimoji="0" lang="en-GB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a.u</a:t>
                </a: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.]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E6A36A-7AE4-FEAC-E28A-6A2200003939}"/>
                </a:ext>
              </a:extLst>
            </p:cNvPr>
            <p:cNvSpPr txBox="1"/>
            <p:nvPr/>
          </p:nvSpPr>
          <p:spPr>
            <a:xfrm>
              <a:off x="5508000" y="1260000"/>
              <a:ext cx="3875420" cy="282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3500" bIns="1350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437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Doping Profile – Compensated LGAD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72547" y="3711606"/>
            <a:ext cx="337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Planned: Boron:Phosp 5:4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4060-0876-3BE0-AD9A-E61CB4AB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513" y="-170711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SIMS Profile &amp; I-V – 5–4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3C4B7-08E0-BF63-41AE-B7A9C0F1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White for eXFlu-innova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4A9F6-B648-3644-EB03-EFA7C6F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 @ AIDAinnova 3rd Annual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FBF00-E975-FA98-5F98-EDAA8F9B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B67F3-5BDA-F349-B3C8-3BF4CEB5B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9FC309-B1DB-92DF-1E75-D5AB5C6F79F4}"/>
              </a:ext>
            </a:extLst>
          </p:cNvPr>
          <p:cNvSpPr txBox="1"/>
          <p:nvPr/>
        </p:nvSpPr>
        <p:spPr>
          <a:xfrm>
            <a:off x="119637" y="5836972"/>
            <a:ext cx="659270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</a:t>
            </a:r>
            <a:r>
              <a:rPr kumimoji="0" lang="en-GB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simulated I-V reproduces the trend of the measured I-V from W15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09FE98-429B-DB27-AEE2-212920562FD7}"/>
              </a:ext>
            </a:extLst>
          </p:cNvPr>
          <p:cNvGrpSpPr/>
          <p:nvPr/>
        </p:nvGrpSpPr>
        <p:grpSpPr>
          <a:xfrm>
            <a:off x="5525859" y="3233905"/>
            <a:ext cx="3462750" cy="2673000"/>
            <a:chOff x="7452000" y="1620000"/>
            <a:chExt cx="4617000" cy="3564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09AC00-53FB-AD9F-B688-82AADC60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2000" y="1944000"/>
              <a:ext cx="4617000" cy="324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1E1A209-2218-0690-E48F-1D6A0FF6A36E}"/>
                </a:ext>
              </a:extLst>
            </p:cNvPr>
            <p:cNvSpPr txBox="1"/>
            <p:nvPr/>
          </p:nvSpPr>
          <p:spPr>
            <a:xfrm>
              <a:off x="8393683" y="1620000"/>
              <a:ext cx="32733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Simulated I-V from SIMS Profiles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2A0835-ECBF-6D27-9063-7F8722B95FE0}"/>
                </a:ext>
              </a:extLst>
            </p:cNvPr>
            <p:cNvSpPr txBox="1"/>
            <p:nvPr/>
          </p:nvSpPr>
          <p:spPr>
            <a:xfrm>
              <a:off x="8460000" y="2196000"/>
              <a:ext cx="109474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 = 293 K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988887-057E-46BE-8711-A9B15382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49" y="1180686"/>
            <a:ext cx="3721966" cy="21231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E7447-1AA6-395C-6317-C06A2FC9120F}"/>
              </a:ext>
            </a:extLst>
          </p:cNvPr>
          <p:cNvGrpSpPr/>
          <p:nvPr/>
        </p:nvGrpSpPr>
        <p:grpSpPr>
          <a:xfrm>
            <a:off x="142745" y="2979990"/>
            <a:ext cx="5134895" cy="2341322"/>
            <a:chOff x="201774" y="1800000"/>
            <a:chExt cx="6846526" cy="31217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43D716B-6A33-476C-97D1-B0D9E304F6A3}"/>
                </a:ext>
              </a:extLst>
            </p:cNvPr>
            <p:cNvGrpSpPr/>
            <p:nvPr/>
          </p:nvGrpSpPr>
          <p:grpSpPr>
            <a:xfrm>
              <a:off x="612000" y="1800000"/>
              <a:ext cx="2928293" cy="2700000"/>
              <a:chOff x="1260000" y="1368000"/>
              <a:chExt cx="2928293" cy="270000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C7A641-670D-E1E9-98D7-0DD6E8DD0EA8}"/>
                  </a:ext>
                </a:extLst>
              </p:cNvPr>
              <p:cNvSpPr txBox="1"/>
              <p:nvPr/>
            </p:nvSpPr>
            <p:spPr>
              <a:xfrm>
                <a:off x="1407908" y="1368000"/>
                <a:ext cx="2517101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Doping Profiles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 Process Simulation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97E62EE-63EF-5A8B-3324-4B691FBB1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0000" y="1980000"/>
                <a:ext cx="2928293" cy="208800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7FD09E-DA9F-BCA0-4AC1-0C262C26CCF8}"/>
                </a:ext>
              </a:extLst>
            </p:cNvPr>
            <p:cNvGrpSpPr/>
            <p:nvPr/>
          </p:nvGrpSpPr>
          <p:grpSpPr>
            <a:xfrm>
              <a:off x="4140000" y="1800000"/>
              <a:ext cx="2908300" cy="2694800"/>
              <a:chOff x="4860000" y="1368000"/>
              <a:chExt cx="2908300" cy="269480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2A70B62-8AD2-BF5E-DDD1-F4BC24D2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0000" y="1980000"/>
                <a:ext cx="2908300" cy="20828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05FF1E-DF04-2A0A-C6CB-FD12B5FA938B}"/>
                  </a:ext>
                </a:extLst>
              </p:cNvPr>
              <p:cNvSpPr txBox="1"/>
              <p:nvPr/>
            </p:nvSpPr>
            <p:spPr>
              <a:xfrm>
                <a:off x="5432425" y="1368000"/>
                <a:ext cx="1668064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Doping Profiles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 SIMS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2DCA22-A3C6-A87D-314B-0C279B4DD27A}"/>
                </a:ext>
              </a:extLst>
            </p:cNvPr>
            <p:cNvGrpSpPr/>
            <p:nvPr/>
          </p:nvGrpSpPr>
          <p:grpSpPr>
            <a:xfrm>
              <a:off x="201774" y="2405760"/>
              <a:ext cx="2501792" cy="2514664"/>
              <a:chOff x="201774" y="2405760"/>
              <a:chExt cx="2501792" cy="25146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1A3829-94A8-B3B9-F1E7-5117F06DC847}"/>
                  </a:ext>
                </a:extLst>
              </p:cNvPr>
              <p:cNvSpPr txBox="1"/>
              <p:nvPr/>
            </p:nvSpPr>
            <p:spPr>
              <a:xfrm rot="16200000">
                <a:off x="-642261" y="3249795"/>
                <a:ext cx="2088179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Concentration [</a:t>
                </a:r>
                <a:r>
                  <a:rPr kumimoji="0" lang="en-GB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a.u</a:t>
                </a: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.]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068775-4B7F-B79C-7AC8-BAC3AC72282E}"/>
                  </a:ext>
                </a:extLst>
              </p:cNvPr>
              <p:cNvSpPr txBox="1"/>
              <p:nvPr/>
            </p:nvSpPr>
            <p:spPr>
              <a:xfrm>
                <a:off x="1362002" y="4520315"/>
                <a:ext cx="1341564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Depth [</a:t>
                </a:r>
                <a:r>
                  <a:rPr kumimoji="0" lang="en-GB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a.u</a:t>
                </a: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.]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37F9A6-92EB-F26F-6341-075E12EB0F3A}"/>
                </a:ext>
              </a:extLst>
            </p:cNvPr>
            <p:cNvGrpSpPr/>
            <p:nvPr/>
          </p:nvGrpSpPr>
          <p:grpSpPr>
            <a:xfrm>
              <a:off x="3728612" y="2407098"/>
              <a:ext cx="2501791" cy="2514664"/>
              <a:chOff x="201775" y="2405760"/>
              <a:chExt cx="2501791" cy="25146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9D17DF-D53F-3010-2556-2A28A7CE6E5E}"/>
                  </a:ext>
                </a:extLst>
              </p:cNvPr>
              <p:cNvSpPr txBox="1"/>
              <p:nvPr/>
            </p:nvSpPr>
            <p:spPr>
              <a:xfrm rot="16200000">
                <a:off x="-642260" y="3249795"/>
                <a:ext cx="2088179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Concentration [</a:t>
                </a:r>
                <a:r>
                  <a:rPr kumimoji="0" lang="en-GB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a.u</a:t>
                </a: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.]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90F124-B901-E987-D104-1503C4CF7E9B}"/>
                  </a:ext>
                </a:extLst>
              </p:cNvPr>
              <p:cNvSpPr txBox="1"/>
              <p:nvPr/>
            </p:nvSpPr>
            <p:spPr>
              <a:xfrm>
                <a:off x="1362002" y="4520315"/>
                <a:ext cx="1341564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Depth [</a:t>
                </a:r>
                <a:r>
                  <a:rPr kumimoji="0" lang="en-GB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a.u</a:t>
                </a: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.]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5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D14E-3E28-CD57-7593-61D7745C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501" y="-256571"/>
            <a:ext cx="4614451" cy="147147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I-V from Compensated LGAD – Irradiated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1F532-F7C5-770C-245F-15D5A916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White for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71A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-innova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A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44E28-B646-B193-B9D9-E67B06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eXFlu-innova @ AIDAinnova 3rd Annual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B2FEE-7431-BAD8-02ED-EA643D81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B67F3-5BDA-F349-B3C8-3BF4CEB5B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9CC0D6-8AB6-D447-EE9A-3B00258F9376}"/>
              </a:ext>
            </a:extLst>
          </p:cNvPr>
          <p:cNvSpPr txBox="1"/>
          <p:nvPr/>
        </p:nvSpPr>
        <p:spPr>
          <a:xfrm>
            <a:off x="96566" y="5405627"/>
            <a:ext cx="130304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F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=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/cm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F=0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+ 20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- 20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508D27-F731-196F-34AF-656928E53CED}"/>
              </a:ext>
            </a:extLst>
          </p:cNvPr>
          <p:cNvGrpSpPr/>
          <p:nvPr/>
        </p:nvGrpSpPr>
        <p:grpSpPr>
          <a:xfrm>
            <a:off x="300506" y="2174499"/>
            <a:ext cx="4437994" cy="3807448"/>
            <a:chOff x="4676" y="1224000"/>
            <a:chExt cx="5917324" cy="50765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7056E3-D5FF-9457-A852-F21732CC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0000" y="1224000"/>
              <a:ext cx="4302000" cy="25191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C279E8-E7BF-EADC-DF21-E1FCD149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0000" y="3780000"/>
              <a:ext cx="4291200" cy="2520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A55FE0-187D-EB89-88A8-39400A6AF9F0}"/>
                </a:ext>
              </a:extLst>
            </p:cNvPr>
            <p:cNvSpPr txBox="1"/>
            <p:nvPr/>
          </p:nvSpPr>
          <p:spPr>
            <a:xfrm>
              <a:off x="4676" y="2376000"/>
              <a:ext cx="13565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2F9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W6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2F9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– 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886765-6547-52CE-FE19-50921509AD72}"/>
                </a:ext>
              </a:extLst>
            </p:cNvPr>
            <p:cNvSpPr txBox="1"/>
            <p:nvPr/>
          </p:nvSpPr>
          <p:spPr>
            <a:xfrm>
              <a:off x="436422" y="4320000"/>
              <a:ext cx="11310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9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W13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9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– 2 + 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F7BBF-CC91-6AFB-4330-0D5B06530831}"/>
              </a:ext>
            </a:extLst>
          </p:cNvPr>
          <p:cNvGrpSpPr/>
          <p:nvPr/>
        </p:nvGrpSpPr>
        <p:grpSpPr>
          <a:xfrm>
            <a:off x="4914000" y="2174499"/>
            <a:ext cx="3887492" cy="3807000"/>
            <a:chOff x="6660000" y="1224000"/>
            <a:chExt cx="5183323" cy="50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3F29A5-89CB-9067-F1B2-B9C4484A8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0000" y="1224000"/>
              <a:ext cx="4302000" cy="251918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92A5AD-4504-28C8-46AA-D4010AFCF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0000" y="3780000"/>
              <a:ext cx="4290184" cy="252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FB0B2A-E4F0-ACF9-AD81-35C3F4696F76}"/>
                </a:ext>
              </a:extLst>
            </p:cNvPr>
            <p:cNvSpPr txBox="1"/>
            <p:nvPr/>
          </p:nvSpPr>
          <p:spPr>
            <a:xfrm>
              <a:off x="11092688" y="2376000"/>
              <a:ext cx="75063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W12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–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D6E249-92BE-D41F-8D01-960C20107E91}"/>
                </a:ext>
              </a:extLst>
            </p:cNvPr>
            <p:cNvSpPr txBox="1"/>
            <p:nvPr/>
          </p:nvSpPr>
          <p:spPr>
            <a:xfrm>
              <a:off x="11092688" y="4320000"/>
              <a:ext cx="75063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W15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– 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51FF51-D9DD-C76E-400B-07FCFE5EF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600" y="1256499"/>
            <a:ext cx="1076597" cy="8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6F93C-6EFB-3EFF-B36E-E6DC34D38A74}"/>
              </a:ext>
            </a:extLst>
          </p:cNvPr>
          <p:cNvSpPr txBox="1"/>
          <p:nvPr/>
        </p:nvSpPr>
        <p:spPr>
          <a:xfrm>
            <a:off x="272485" y="1431918"/>
            <a:ext cx="4299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Irradiated  from 1E14 to 5E15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5817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DA-2020">
      <a:dk1>
        <a:srgbClr val="171A6C"/>
      </a:dk1>
      <a:lt1>
        <a:srgbClr val="FFFFFF"/>
      </a:lt1>
      <a:dk2>
        <a:srgbClr val="FFFFFF"/>
      </a:dk2>
      <a:lt2>
        <a:srgbClr val="FFFFFF"/>
      </a:lt2>
      <a:accent1>
        <a:srgbClr val="171A6C"/>
      </a:accent1>
      <a:accent2>
        <a:srgbClr val="4246D6"/>
      </a:accent2>
      <a:accent3>
        <a:srgbClr val="8789E5"/>
      </a:accent3>
      <a:accent4>
        <a:srgbClr val="C0C2F1"/>
      </a:accent4>
      <a:accent5>
        <a:srgbClr val="F2B53C"/>
      </a:accent5>
      <a:accent6>
        <a:srgbClr val="F9DDA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A-2020_PowerPoint template-master file" id="{9FCF5474-3BEE-4A2F-8627-4954CBBE91E0}" vid="{25C60E07-C0BA-4867-868D-16DD711DE68B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97D64DC01694398705FD739D63467" ma:contentTypeVersion="0" ma:contentTypeDescription="Create a new document." ma:contentTypeScope="" ma:versionID="d74227126e935054d2e2cd3ed0e1fd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AEB554-AD36-43C8-9DF6-A08380DEEEAE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3D2B95-5EFD-46AE-B4B7-481492F76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BC118D4-9A13-4030-884E-F0CE0D4135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AIDA-2020_PowerPoint template-master file</Template>
  <TotalTime>7802</TotalTime>
  <Words>3855</Words>
  <Application>Microsoft Office PowerPoint</Application>
  <PresentationFormat>On-screen Show (4:3)</PresentationFormat>
  <Paragraphs>580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MT</vt:lpstr>
      <vt:lpstr>Calibri</vt:lpstr>
      <vt:lpstr>Calibri Light</vt:lpstr>
      <vt:lpstr>Cambria Math</vt:lpstr>
      <vt:lpstr>Courier</vt:lpstr>
      <vt:lpstr>Helvetica</vt:lpstr>
      <vt:lpstr>Symbol</vt:lpstr>
      <vt:lpstr>Times New Roman</vt:lpstr>
      <vt:lpstr>Trebuchet MS</vt:lpstr>
      <vt:lpstr>Office Theme</vt:lpstr>
      <vt:lpstr>3_Office Theme</vt:lpstr>
      <vt:lpstr>4_Office Theme</vt:lpstr>
      <vt:lpstr>Report from WP13 Prospective and Technology-driven Detector R&amp;D AIDAinnova Annual Meeting, Catania, March 20, 2024 </vt:lpstr>
      <vt:lpstr>Projects</vt:lpstr>
      <vt:lpstr>Projects</vt:lpstr>
      <vt:lpstr>PowerPoint Presentation</vt:lpstr>
      <vt:lpstr>Compensated Gain Layer Design – Split Table</vt:lpstr>
      <vt:lpstr>IR Laser Stimulus on Compensated LGAD</vt:lpstr>
      <vt:lpstr>Checking the doped sample: Secondary Ion Mass Spectroscopy vs. planned profile  </vt:lpstr>
      <vt:lpstr>SIMS Profile &amp; I-V – 5–4</vt:lpstr>
      <vt:lpstr>I-V from Compensated LGAD – Irradiated</vt:lpstr>
      <vt:lpstr>p-in-n LGAD to determine the donor-removal coeff.</vt:lpstr>
      <vt:lpstr>Project Flow</vt:lpstr>
      <vt:lpstr>Summary on the eXFlu-innova</vt:lpstr>
      <vt:lpstr>Project: SiEM</vt:lpstr>
      <vt:lpstr>Silicon Electron Multiplier  (SiEM) principle</vt:lpstr>
      <vt:lpstr>PLANNING TOWARDS DEMONSTRATOR</vt:lpstr>
      <vt:lpstr>DRIE DEMONSTRATOR (Deep reactive ion etching )</vt:lpstr>
      <vt:lpstr>DRIE ITERATIONS</vt:lpstr>
      <vt:lpstr>ADVANCED TECHNOLOGIES INVESTIGATION - MACETCH</vt:lpstr>
      <vt:lpstr>SiEM: SUMMARY AND OUTLOOK</vt:lpstr>
      <vt:lpstr>Project: NanoCal</vt:lpstr>
      <vt:lpstr>Nanomaterial composites (NCs)</vt:lpstr>
      <vt:lpstr>NanoCal project status April 2023</vt:lpstr>
      <vt:lpstr>New prototypes for summer 2023 tests</vt:lpstr>
      <vt:lpstr>NanoCal setup and T9 test results</vt:lpstr>
      <vt:lpstr>New samples for fall 2023 tests</vt:lpstr>
      <vt:lpstr>Light yield tests with new samples</vt:lpstr>
      <vt:lpstr>NanoCal: Outlook</vt:lpstr>
      <vt:lpstr>Project: WADAPT</vt:lpstr>
      <vt:lpstr>Wireless Data Transfer  for HEP Applications</vt:lpstr>
      <vt:lpstr>SK202 boards (employing ST-60 GHz transceiver chip)</vt:lpstr>
      <vt:lpstr>SK202: radiation power  measurements</vt:lpstr>
      <vt:lpstr>PowerPoint Presentation</vt:lpstr>
      <vt:lpstr>WADAPT: outlook</vt:lpstr>
      <vt:lpstr>WP13 Prospective and Technology -driven Detector R&amp;D: summary </vt:lpstr>
      <vt:lpstr>Backup slides 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Sabrina El Yacoubi</dc:creator>
  <cp:lastModifiedBy>Peter Križan</cp:lastModifiedBy>
  <cp:revision>77</cp:revision>
  <cp:lastPrinted>2023-01-16T15:16:31Z</cp:lastPrinted>
  <dcterms:created xsi:type="dcterms:W3CDTF">2016-05-09T08:38:51Z</dcterms:created>
  <dcterms:modified xsi:type="dcterms:W3CDTF">2024-03-20T13:12:24Z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0x010100C1297D64DC01694398705FD739D63467</vt:lpwstr>
  </property>
</Properties>
</file>