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077450" cy="7562850"/>
  <p:notesSz cx="7556500" cy="10691813"/>
  <p:defaultTextStyle>
    <a:defPPr>
      <a:defRPr lang="en-GB"/>
    </a:defPPr>
    <a:lvl1pPr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Bitstream Vera Sans" charset="0"/>
        <a:ea typeface="+mn-ea"/>
        <a:cs typeface="+mn-cs"/>
      </a:defRPr>
    </a:lvl1pPr>
    <a:lvl2pPr marL="742950" indent="-28575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Bitstream Vera Sans" charset="0"/>
        <a:ea typeface="+mn-ea"/>
        <a:cs typeface="+mn-cs"/>
      </a:defRPr>
    </a:lvl2pPr>
    <a:lvl3pPr marL="11430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Bitstream Vera Sans" charset="0"/>
        <a:ea typeface="+mn-ea"/>
        <a:cs typeface="+mn-cs"/>
      </a:defRPr>
    </a:lvl3pPr>
    <a:lvl4pPr marL="16002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Bitstream Vera Sans" charset="0"/>
        <a:ea typeface="+mn-ea"/>
        <a:cs typeface="+mn-cs"/>
      </a:defRPr>
    </a:lvl4pPr>
    <a:lvl5pPr marL="20574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Bitstream Vera Sans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itstream Vera Sans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itstream Vera Sans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itstream Vera Sans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itstream Vera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Bitstream Vera Serif" pitchFamily="16" charset="0"/>
                <a:cs typeface="DejaVu Sans" pitchFamily="34" charset="2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Bitstream Vera Serif" pitchFamily="16" charset="0"/>
                <a:cs typeface="DejaVu Sans" pitchFamily="34" charset="2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Bitstream Vera Serif" pitchFamily="16" charset="0"/>
                <a:cs typeface="DejaVu Sans" pitchFamily="34" charset="2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Bitstream Vera Serif" pitchFamily="16" charset="0"/>
                <a:cs typeface="DejaVu Sans" pitchFamily="34" charset="2"/>
              </a:defRPr>
            </a:lvl1pPr>
          </a:lstStyle>
          <a:p>
            <a:fld id="{5329070F-1789-4F5E-A0EC-84818E3D337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A36923-AE5B-42DA-9DC6-B618C5688296}" type="slidenum">
              <a:rPr lang="en-GB"/>
              <a:pPr/>
              <a:t>1</a:t>
            </a:fld>
            <a:endParaRPr lang="en-GB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5040" rIns="0" bIns="0"/>
          <a:lstStyle/>
          <a:p>
            <a:pPr eaLnBrk="1">
              <a:lnSpc>
                <a:spcPct val="98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000">
                <a:latin typeface="Bitstream Vera Sans" charset="0"/>
                <a:ea typeface="Bitstream Vera Sans" charset="0"/>
                <a:cs typeface="Bitstream Vera Sans" charset="0"/>
              </a:rPr>
              <a:t>Theme created by</a:t>
            </a:r>
          </a:p>
          <a:p>
            <a:pPr eaLnBrk="1">
              <a:lnSpc>
                <a:spcPct val="98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000">
                <a:latin typeface="Bitstream Vera Sans" charset="0"/>
                <a:ea typeface="Bitstream Vera Sans" charset="0"/>
                <a:cs typeface="Bitstream Vera Sans" charset="0"/>
              </a:rPr>
              <a:t>	Sakari Koivunen and Henrik Omma</a:t>
            </a:r>
          </a:p>
          <a:p>
            <a:pPr eaLnBrk="1">
              <a:lnSpc>
                <a:spcPct val="98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000">
                <a:latin typeface="Bitstream Vera Sans" charset="0"/>
                <a:ea typeface="Bitstream Vera Sans" charset="0"/>
                <a:cs typeface="Bitstream Vera Sans" charset="0"/>
              </a:rPr>
              <a:t>	Released under the LGPL license.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4AD09E-A29D-4B45-A68E-8A60AD8D5EE5}" type="slidenum">
              <a:rPr lang="en-GB"/>
              <a:pPr/>
              <a:t>10</a:t>
            </a:fld>
            <a:endParaRPr lang="en-GB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94997B-685E-4441-8551-46E2FE349AEB}" type="slidenum">
              <a:rPr lang="en-GB"/>
              <a:pPr/>
              <a:t>11</a:t>
            </a:fld>
            <a:endParaRPr lang="en-GB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79F7B5-F101-45B3-B1ED-AC3957FAF30E}" type="slidenum">
              <a:rPr lang="en-GB"/>
              <a:pPr/>
              <a:t>12</a:t>
            </a:fld>
            <a:endParaRPr lang="en-GB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EBDACE-2F1C-4772-80D3-7E9936057037}" type="slidenum">
              <a:rPr lang="en-GB"/>
              <a:pPr/>
              <a:t>13</a:t>
            </a:fld>
            <a:endParaRPr lang="en-GB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942F80-FB71-4E44-A54B-5FF17A38B4E2}" type="slidenum">
              <a:rPr lang="en-GB"/>
              <a:pPr/>
              <a:t>14</a:t>
            </a:fld>
            <a:endParaRPr lang="en-GB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7E1C5D-1F58-474C-B7F5-D1A77B6DBE46}" type="slidenum">
              <a:rPr lang="en-GB"/>
              <a:pPr/>
              <a:t>15</a:t>
            </a:fld>
            <a:endParaRPr lang="en-GB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6D0B37-73AA-4139-A85C-D325A47B417C}" type="slidenum">
              <a:rPr lang="en-GB"/>
              <a:pPr/>
              <a:t>16</a:t>
            </a:fld>
            <a:endParaRPr lang="en-GB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0246B-ECEF-4A1B-B4AE-A13F641F63ED}" type="slidenum">
              <a:rPr lang="en-GB"/>
              <a:pPr/>
              <a:t>17</a:t>
            </a:fld>
            <a:endParaRPr lang="en-GB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ECE9F2-4D5F-400F-9721-B18B6AAC1B88}" type="slidenum">
              <a:rPr lang="en-GB"/>
              <a:pPr/>
              <a:t>18</a:t>
            </a:fld>
            <a:endParaRPr lang="en-GB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71F4D8-4819-4FDC-8EA5-321CEA19D30A}" type="slidenum">
              <a:rPr lang="en-GB"/>
              <a:pPr/>
              <a:t>19</a:t>
            </a:fld>
            <a:endParaRPr lang="en-GB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30BBAE-CD1E-4A96-8DC5-A71526E9352B}" type="slidenum">
              <a:rPr lang="en-GB"/>
              <a:pPr/>
              <a:t>2</a:t>
            </a:fld>
            <a:endParaRPr lang="en-GB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7BED44-9EED-4DE3-BAE8-C8D109C1C9A1}" type="slidenum">
              <a:rPr lang="en-GB"/>
              <a:pPr/>
              <a:t>20</a:t>
            </a:fld>
            <a:endParaRPr lang="en-GB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826DF5-10F4-41C1-97A3-1F03DC24B212}" type="slidenum">
              <a:rPr lang="en-GB"/>
              <a:pPr/>
              <a:t>21</a:t>
            </a:fld>
            <a:endParaRPr lang="en-GB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B262A0-4D0F-4B8A-93A0-3C649306D22D}" type="slidenum">
              <a:rPr lang="en-GB"/>
              <a:pPr/>
              <a:t>22</a:t>
            </a:fld>
            <a:endParaRPr lang="en-GB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5635F4-2314-4A6F-A11F-C5DBB49EAFDF}" type="slidenum">
              <a:rPr lang="en-GB"/>
              <a:pPr/>
              <a:t>23</a:t>
            </a:fld>
            <a:endParaRPr lang="en-GB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086672-9112-4D8B-AB7E-3D0C8083A733}" type="slidenum">
              <a:rPr lang="en-GB"/>
              <a:pPr/>
              <a:t>24</a:t>
            </a:fld>
            <a:endParaRPr lang="en-GB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3AA5EE-DBF7-4167-BC41-051DB900FD51}" type="slidenum">
              <a:rPr lang="en-GB"/>
              <a:pPr/>
              <a:t>25</a:t>
            </a:fld>
            <a:endParaRPr lang="en-GB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A4D3E5-1B42-40E0-9454-9BD15760DEFC}" type="slidenum">
              <a:rPr lang="en-GB"/>
              <a:pPr/>
              <a:t>26</a:t>
            </a:fld>
            <a:endParaRPr lang="en-GB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937E4B-3922-4807-BF25-E78D738CD4B1}" type="slidenum">
              <a:rPr lang="en-GB"/>
              <a:pPr/>
              <a:t>27</a:t>
            </a:fld>
            <a:endParaRPr lang="en-GB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3C5FD3-59C6-412A-BA92-254AC202AC04}" type="slidenum">
              <a:rPr lang="en-GB"/>
              <a:pPr/>
              <a:t>28</a:t>
            </a:fld>
            <a:endParaRPr lang="en-GB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C4E91D-0B86-4FA7-BD42-A8D2861ADB7C}" type="slidenum">
              <a:rPr lang="en-GB"/>
              <a:pPr/>
              <a:t>29</a:t>
            </a:fld>
            <a:endParaRPr lang="en-GB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9A927A-8EE7-413F-B4DF-575638F7D591}" type="slidenum">
              <a:rPr lang="en-GB"/>
              <a:pPr/>
              <a:t>3</a:t>
            </a:fld>
            <a:endParaRPr lang="en-GB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8E7C9-CE5D-4AD2-A124-366BF5B05A5C}" type="slidenum">
              <a:rPr lang="en-GB"/>
              <a:pPr/>
              <a:t>30</a:t>
            </a:fld>
            <a:endParaRPr lang="en-GB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4D1E73-201C-450F-BBF1-345CC67EACD0}" type="slidenum">
              <a:rPr lang="en-GB"/>
              <a:pPr/>
              <a:t>4</a:t>
            </a:fld>
            <a:endParaRPr lang="en-GB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B8D197-7F5B-40B8-815C-BA4731822CCF}" type="slidenum">
              <a:rPr lang="en-GB"/>
              <a:pPr/>
              <a:t>5</a:t>
            </a:fld>
            <a:endParaRPr lang="en-GB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DEAA24-4513-43DF-97E8-758EE40493D8}" type="slidenum">
              <a:rPr lang="en-GB"/>
              <a:pPr/>
              <a:t>6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CD0A42-7EDD-4E66-8804-73E5303706EF}" type="slidenum">
              <a:rPr lang="en-GB"/>
              <a:pPr/>
              <a:t>7</a:t>
            </a:fld>
            <a:endParaRPr lang="en-GB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92EA49-8CFE-40F3-B8B9-499C31726781}" type="slidenum">
              <a:rPr lang="en-GB"/>
              <a:pPr/>
              <a:t>8</a:t>
            </a:fld>
            <a:endParaRPr lang="en-GB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AB6E80-2A1A-43A7-B02A-B730F50F552D}" type="slidenum">
              <a:rPr lang="en-GB"/>
              <a:pPr/>
              <a:t>9</a:t>
            </a:fld>
            <a:endParaRPr lang="en-GB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M. Mikuž: ATLAS Beam Diagnostics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A77134-23A7-4629-AB88-36B997D14E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55" y="0"/>
            <a:ext cx="9467850" cy="901700"/>
          </a:xfrm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179388" y="7086600"/>
            <a:ext cx="2346325" cy="322263"/>
          </a:xfr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IEEE/NSS, Oct 28, 2009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29000" y="7086600"/>
            <a:ext cx="3656013" cy="327025"/>
          </a:xfrm>
        </p:spPr>
        <p:txBody>
          <a:bodyPr/>
          <a:lstStyle>
            <a:lvl1pPr algn="ctr" defTabSz="44926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lang="en-US" sz="1600" kern="1200" baseline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DejaVu Sans" pitchFamily="34" charset="2"/>
              </a:defRPr>
            </a:lvl1pPr>
          </a:lstStyle>
          <a:p>
            <a:r>
              <a:rPr lang="en-US" dirty="0" smtClean="0"/>
              <a:t>M. </a:t>
            </a:r>
            <a:r>
              <a:rPr lang="en-US" dirty="0" err="1" smtClean="0"/>
              <a:t>Mikuž</a:t>
            </a:r>
            <a:r>
              <a:rPr lang="en-US" dirty="0" smtClean="0"/>
              <a:t>: ATLAS Beam Diagnostics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580313" y="7086600"/>
            <a:ext cx="2338387" cy="327025"/>
          </a:xfrm>
        </p:spPr>
        <p:txBody>
          <a:bodyPr/>
          <a:lstStyle>
            <a:lvl1pPr>
              <a:defRPr lang="en-GB" sz="16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DejaVu Sans" pitchFamily="34" charset="2"/>
              </a:defRPr>
            </a:lvl1pPr>
          </a:lstStyle>
          <a:p>
            <a:fld id="{8C548122-8B79-4B64-A30E-9B4D1E2B84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077450" cy="10969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50913"/>
            <a:ext cx="10077450" cy="182562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2379" y="0"/>
            <a:ext cx="946785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70063"/>
            <a:ext cx="9067800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179388" y="7086600"/>
            <a:ext cx="2346325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rgbClr val="000000"/>
                </a:solidFill>
                <a:latin typeface="+mn-lt"/>
                <a:cs typeface="DejaVu Sans" pitchFamily="34" charset="2"/>
              </a:defRPr>
            </a:lvl1pPr>
          </a:lstStyle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7086600"/>
            <a:ext cx="3656013" cy="32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000000"/>
                </a:solidFill>
                <a:latin typeface="+mn-lt"/>
                <a:cs typeface="DejaVu Sans" pitchFamily="34" charset="2"/>
              </a:defRPr>
            </a:lvl1pPr>
          </a:lstStyle>
          <a:p>
            <a:r>
              <a:rPr lang="en-US" dirty="0" smtClean="0"/>
              <a:t>M. </a:t>
            </a:r>
            <a:r>
              <a:rPr lang="en-US" dirty="0" err="1" smtClean="0"/>
              <a:t>Mikuž</a:t>
            </a:r>
            <a:r>
              <a:rPr lang="en-US" dirty="0" smtClean="0"/>
              <a:t>: ATLAS Beam Diagnostics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580313" y="7086600"/>
            <a:ext cx="2338387" cy="32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rgbClr val="000000"/>
                </a:solidFill>
                <a:latin typeface="+mn-lt"/>
                <a:cs typeface="DejaVu Sans" pitchFamily="34" charset="2"/>
              </a:defRPr>
            </a:lvl1pPr>
          </a:lstStyle>
          <a:p>
            <a:fld id="{0D8D6D13-484C-4050-A554-14CA992DAB0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9" descr="logoATLAS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6443" y="-1"/>
            <a:ext cx="681007" cy="112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</p:sldLayoutIdLst>
  <p:hf hdr="0"/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Bitstream Charter" pitchFamily="16" charset="0"/>
          <a:ea typeface="Bitstream Vera Sans" charset="0"/>
          <a:cs typeface="Bitstream Vera Sans" charset="0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Bitstream Charter" pitchFamily="16" charset="0"/>
          <a:ea typeface="Bitstream Vera Sans" charset="0"/>
          <a:cs typeface="Bitstream Vera Sans" charset="0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Bitstream Charter" pitchFamily="16" charset="0"/>
          <a:ea typeface="Bitstream Vera Sans" charset="0"/>
          <a:cs typeface="Bitstream Vera Sans" charset="0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Bitstream Charter" pitchFamily="16" charset="0"/>
          <a:ea typeface="Bitstream Vera Sans" charset="0"/>
          <a:cs typeface="Bitstream Vera Sans" charset="0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Bitstream Charter" pitchFamily="16" charset="0"/>
          <a:ea typeface="Bitstream Vera Sans" charset="0"/>
          <a:cs typeface="Bitstream Vera Sans" charset="0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Bitstream Charter" pitchFamily="16" charset="0"/>
          <a:ea typeface="Bitstream Vera Sans" charset="0"/>
          <a:cs typeface="Bitstream Vera Sans" charset="0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Bitstream Charter" pitchFamily="16" charset="0"/>
          <a:ea typeface="Bitstream Vera Sans" charset="0"/>
          <a:cs typeface="Bitstream Vera Sans" charset="0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FFFFF"/>
          </a:solidFill>
          <a:latin typeface="Bitstream Charter" pitchFamily="16" charset="0"/>
          <a:ea typeface="Bitstream Vera Sans" charset="0"/>
          <a:cs typeface="Bitstream Vera Sans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2446338"/>
            <a:ext cx="9069387" cy="4241800"/>
          </a:xfrm>
          <a:ln/>
        </p:spPr>
        <p:txBody>
          <a:bodyPr tIns="22680"/>
          <a:lstStyle/>
          <a:p>
            <a:pPr algn="ctr">
              <a:tabLst>
                <a:tab pos="182563" algn="ct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ATLAS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 Diagnostics System</a:t>
            </a:r>
            <a:endParaRPr lang="en-GB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182563" algn="ct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i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182563" algn="ct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Marko </a:t>
            </a:r>
            <a:r>
              <a:rPr lang="en-GB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Miku</a:t>
            </a:r>
            <a:r>
              <a:rPr lang="sl-SI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ž</a:t>
            </a: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182563" algn="ct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182563" algn="ct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l-SI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of Ljubljana &amp; </a:t>
            </a:r>
            <a:r>
              <a:rPr lang="en-GB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Jožef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Stefan Institute, 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Ljubljana, Slovenia</a:t>
            </a: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182563" algn="ct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behalf of the ATLAS </a:t>
            </a: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BCM/BLM Group</a:t>
            </a:r>
            <a:endParaRPr lang="en-GB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182563" algn="ct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182563" algn="ct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2863" y="107950"/>
            <a:ext cx="10034587" cy="126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60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sl-SI" sz="2000" i="1" dirty="0" smtClean="0">
                <a:solidFill>
                  <a:srgbClr val="FFFFFF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IEEE NSS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i="1" dirty="0" smtClean="0">
                <a:solidFill>
                  <a:srgbClr val="FFFFFF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October </a:t>
            </a:r>
            <a:r>
              <a:rPr lang="sl-SI" sz="2000" i="1" dirty="0" smtClean="0">
                <a:solidFill>
                  <a:srgbClr val="FFFFFF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26</a:t>
            </a:r>
            <a:r>
              <a:rPr lang="en-GB" sz="2000" i="1" dirty="0" smtClean="0">
                <a:solidFill>
                  <a:srgbClr val="FFFFFF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-</a:t>
            </a:r>
            <a:r>
              <a:rPr lang="sl-SI" sz="2000" i="1" dirty="0" smtClean="0">
                <a:solidFill>
                  <a:srgbClr val="FFFFFF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29</a:t>
            </a:r>
            <a:r>
              <a:rPr lang="en-GB" sz="2000" i="1" dirty="0" smtClean="0">
                <a:solidFill>
                  <a:srgbClr val="FFFFFF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, 2009</a:t>
            </a:r>
            <a:r>
              <a:rPr lang="en-GB" sz="2000" i="1" dirty="0">
                <a:solidFill>
                  <a:srgbClr val="FFFFFF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, </a:t>
            </a:r>
            <a:r>
              <a:rPr lang="en-GB" sz="2000" i="1" dirty="0" err="1" smtClean="0">
                <a:solidFill>
                  <a:srgbClr val="FFFFFF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Orlando</a:t>
            </a:r>
            <a:r>
              <a:rPr lang="en-GB" sz="2000" i="1" dirty="0" smtClean="0">
                <a:solidFill>
                  <a:srgbClr val="FFFFFF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, Florida, USA</a:t>
            </a:r>
            <a:endParaRPr lang="en-GB" sz="2000" i="1" dirty="0">
              <a:solidFill>
                <a:srgbClr val="FFFFFF"/>
              </a:solidFill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CDE6DEE-4BE2-444E-857D-B6B8202C1D4C}" type="slidenum">
              <a:rPr lang="en-GB"/>
              <a:pPr/>
              <a:t>10</a:t>
            </a:fld>
            <a:endParaRPr lang="en-GB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5" y="3209921"/>
            <a:ext cx="8248650" cy="377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17" y="0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BCM: Readout </a:t>
            </a:r>
            <a:r>
              <a:rPr lang="en-GB" sz="2800" dirty="0" smtClean="0"/>
              <a:t>Chain</a:t>
            </a:r>
            <a:endParaRPr lang="en-GB" sz="28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28650" y="3178171"/>
            <a:ext cx="1111250" cy="2263775"/>
          </a:xfrm>
          <a:prstGeom prst="rect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569" y="2852731"/>
            <a:ext cx="1174750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BPSS</a:t>
            </a:r>
          </a:p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~</a:t>
            </a:r>
            <a:r>
              <a:rPr lang="en-GB" dirty="0" smtClean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0.5MGy</a:t>
            </a:r>
            <a:endParaRPr lang="en-GB" dirty="0">
              <a:solidFill>
                <a:srgbClr val="000000"/>
              </a:solidFill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81205" y="2852731"/>
            <a:ext cx="1570037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PP2 </a:t>
            </a:r>
            <a:endParaRPr lang="en-GB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(~</a:t>
            </a:r>
            <a:r>
              <a:rPr lang="en-GB" dirty="0" smtClean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10Gy</a:t>
            </a:r>
            <a:r>
              <a:rPr lang="en-GB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)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253039" y="2852731"/>
            <a:ext cx="2786082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USA15 - Counting 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</a:t>
            </a: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oom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012950" y="3162296"/>
            <a:ext cx="1773237" cy="2690813"/>
          </a:xfrm>
          <a:prstGeom prst="rect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23817" y="781029"/>
            <a:ext cx="9491663" cy="258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860" rIns="0" bIns="0" anchor="ctr"/>
          <a:lstStyle/>
          <a:p>
            <a:pPr marL="198438" indent="-19843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Analogue signals from BCM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modules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routed behind calorimeter (lower radiation levels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) and  “digitized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” by custom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board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based on 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NINO chip</a:t>
            </a:r>
          </a:p>
          <a:p>
            <a:pPr marL="198438" indent="-19843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Each module connected to separate NINO electronics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board, each channel fully floating</a:t>
            </a:r>
            <a:endParaRPr lang="en-GB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30212" y="2852731"/>
            <a:ext cx="3509963" cy="3721103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>
          <a:xfrm>
            <a:off x="395255" y="7067573"/>
            <a:ext cx="2346325" cy="322263"/>
          </a:xfrm>
        </p:spPr>
        <p:txBody>
          <a:bodyPr/>
          <a:lstStyle/>
          <a:p>
            <a:r>
              <a:rPr lang="en-US" dirty="0" smtClean="0"/>
              <a:t>IEEE/NSS, Oct 28, 2009</a:t>
            </a:r>
            <a:endParaRPr lang="ro-R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3609965" y="7067573"/>
            <a:ext cx="3656013" cy="327025"/>
          </a:xfrm>
        </p:spPr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Mikuž</a:t>
            </a:r>
            <a:r>
              <a:rPr lang="en-US" dirty="0" smtClean="0"/>
              <a:t>: ATLAS Beam Diagnostics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64A568D-A4A1-4D70-A422-5609E5B40E29}" type="slidenum">
              <a:rPr lang="en-GB"/>
              <a:pPr/>
              <a:t>11</a:t>
            </a:fld>
            <a:endParaRPr lang="en-GB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513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BCM: “</a:t>
            </a:r>
            <a:r>
              <a:rPr lang="en-GB" sz="2800" dirty="0" smtClean="0"/>
              <a:t>Digitization</a:t>
            </a:r>
            <a:r>
              <a:rPr lang="en-GB" sz="2800" dirty="0"/>
              <a:t>” </a:t>
            </a:r>
            <a:r>
              <a:rPr lang="en-GB" sz="2800" dirty="0" smtClean="0"/>
              <a:t>Electronics Board</a:t>
            </a:r>
            <a:endParaRPr lang="en-GB" sz="28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995343"/>
            <a:ext cx="9829800" cy="3608388"/>
          </a:xfrm>
          <a:prstGeom prst="rect">
            <a:avLst/>
          </a:prstGeom>
          <a:noFill/>
          <a:ln/>
        </p:spPr>
        <p:txBody>
          <a:bodyPr lIns="0" tIns="16380" rIns="0" bIns="0" anchor="ctr"/>
          <a:lstStyle/>
          <a:p>
            <a:pPr marL="501650" indent="-273050">
              <a:spcAft>
                <a:spcPct val="0"/>
              </a:spcAft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NINO chip</a:t>
            </a:r>
          </a:p>
          <a:p>
            <a:pPr marL="501650" indent="-273050">
              <a:spcAft>
                <a:spcPct val="0"/>
              </a:spcAft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5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1650" indent="-2730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Developed for ALICE </a:t>
            </a:r>
            <a:r>
              <a:rPr lang="en-GB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ToF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(F. </a:t>
            </a:r>
            <a:r>
              <a:rPr lang="en-GB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Anghinolfi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et al.)</a:t>
            </a:r>
          </a:p>
          <a:p>
            <a:pPr marL="501650" indent="-2730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Radiation tolerant, fabricated in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¼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μ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IBM process</a:t>
            </a:r>
          </a:p>
          <a:p>
            <a:pPr marL="501650" indent="-2730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Rise time &lt; 1ns, jitter &lt;25ps,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detection threshold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fC</a:t>
            </a: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1650" indent="-2730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Time-over-threshold amplifier-discriminator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chip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1650" indent="-2730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Width of LVDS output signal depends on input charge</a:t>
            </a:r>
          </a:p>
          <a:p>
            <a:pPr marL="501650" indent="-2730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Before input to NINO chip: signal charge split in two channels in ratio of 1:11 to increase the dynamic range →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high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low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attenuation channels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1650" indent="-2730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High attenuation channels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need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Bitstream Charter" pitchFamily="16" charset="0"/>
                <a:cs typeface="Bitstream Charter" pitchFamily="16" charset="0"/>
              </a:rPr>
              <a:t>~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 times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more charge from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MIPs traversing the sensor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exhibit the signal than low attenuation channels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6824675" y="4567243"/>
            <a:ext cx="3025776" cy="2286001"/>
            <a:chOff x="4374" y="3088"/>
            <a:chExt cx="1906" cy="1440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74" y="3088"/>
              <a:ext cx="1906" cy="14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4715" y="3739"/>
              <a:ext cx="539" cy="3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6340" rIns="90000" bIns="45000"/>
            <a:lstStyle/>
            <a:p>
              <a:pPr algn="ctr">
                <a:lnSpc>
                  <a:spcPct val="95000"/>
                </a:lnSpc>
                <a:tabLst>
                  <a:tab pos="7239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Bitstream Charter" pitchFamily="16" charset="0"/>
                  <a:ea typeface="Bitstream Vera Sans" charset="0"/>
                  <a:cs typeface="Bitstream Vera Sans" charset="0"/>
                </a:rPr>
                <a:t>NINO</a:t>
              </a:r>
            </a:p>
            <a:p>
              <a:pPr algn="ctr">
                <a:lnSpc>
                  <a:spcPct val="95000"/>
                </a:lnSpc>
                <a:tabLst>
                  <a:tab pos="723900" algn="l"/>
                </a:tabLst>
              </a:pPr>
              <a:r>
                <a:rPr lang="en-GB" dirty="0">
                  <a:solidFill>
                    <a:srgbClr val="000000"/>
                  </a:solidFill>
                  <a:latin typeface="Bitstream Charter" pitchFamily="16" charset="0"/>
                  <a:ea typeface="Bitstream Vera Sans" charset="0"/>
                  <a:cs typeface="Bitstream Vera Sans" charset="0"/>
                </a:rPr>
                <a:t>output</a:t>
              </a:r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5577" y="3966"/>
              <a:ext cx="214" cy="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0" y="4638681"/>
            <a:ext cx="3121025" cy="2284413"/>
            <a:chOff x="75" y="3248"/>
            <a:chExt cx="1966" cy="1439"/>
          </a:xfrm>
        </p:grpSpPr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" y="3248"/>
              <a:ext cx="1918" cy="14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174" y="3266"/>
              <a:ext cx="868" cy="3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6340" rIns="90000" bIns="45000"/>
            <a:lstStyle/>
            <a:p>
              <a:pPr algn="ctr">
                <a:lnSpc>
                  <a:spcPct val="95000"/>
                </a:lnSpc>
                <a:tabLst>
                  <a:tab pos="723900" algn="l"/>
                </a:tabLst>
              </a:pPr>
              <a:r>
                <a:rPr lang="en-GB">
                  <a:solidFill>
                    <a:srgbClr val="000000"/>
                  </a:solidFill>
                  <a:latin typeface="Bitstream Charter" pitchFamily="16" charset="0"/>
                  <a:ea typeface="Bitstream Vera Sans" charset="0"/>
                  <a:cs typeface="Bitstream Vera Sans" charset="0"/>
                </a:rPr>
                <a:t>input signal</a:t>
              </a:r>
            </a:p>
            <a:p>
              <a:pPr algn="ctr">
                <a:lnSpc>
                  <a:spcPct val="95000"/>
                </a:lnSpc>
                <a:tabLst>
                  <a:tab pos="723900" algn="l"/>
                </a:tabLst>
              </a:pPr>
              <a:r>
                <a:rPr lang="en-GB">
                  <a:solidFill>
                    <a:srgbClr val="000000"/>
                  </a:solidFill>
                  <a:latin typeface="Bitstream Charter" pitchFamily="16" charset="0"/>
                  <a:ea typeface="Bitstream Vera Sans" charset="0"/>
                  <a:cs typeface="Bitstream Vera Sans" charset="0"/>
                </a:rPr>
                <a:t>(BCM)</a:t>
              </a: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V="1">
              <a:off x="948" y="3325"/>
              <a:ext cx="2" cy="746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2662" y="4254508"/>
            <a:ext cx="28797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895717" y="6353193"/>
            <a:ext cx="2444750" cy="728663"/>
          </a:xfrm>
          <a:prstGeom prst="rect">
            <a:avLst/>
          </a:prstGeom>
          <a:solidFill>
            <a:srgbClr val="295AD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3114675" y="6623058"/>
            <a:ext cx="852487" cy="17463"/>
          </a:xfrm>
          <a:prstGeom prst="line">
            <a:avLst/>
          </a:prstGeom>
          <a:noFill/>
          <a:ln w="9144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681535" y="6496069"/>
            <a:ext cx="1062037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1380" rIns="90000" bIns="45000"/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GB" sz="2600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NINO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6283325" y="6624646"/>
            <a:ext cx="852487" cy="17462"/>
          </a:xfrm>
          <a:prstGeom prst="line">
            <a:avLst/>
          </a:prstGeom>
          <a:noFill/>
          <a:ln w="9144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03DEF6-13FA-41A6-B22B-17BCF0806411}" type="slidenum">
              <a:rPr lang="en-GB"/>
              <a:pPr/>
              <a:t>12</a:t>
            </a:fld>
            <a:endParaRPr lang="en-GB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21" y="3638549"/>
            <a:ext cx="7366022" cy="3372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55" y="0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BCM: Readout </a:t>
            </a:r>
            <a:r>
              <a:rPr lang="en-GB" sz="2800" dirty="0" smtClean="0"/>
              <a:t>Chain</a:t>
            </a:r>
            <a:endParaRPr lang="en-GB" sz="2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08038" y="3638549"/>
            <a:ext cx="1111250" cy="2362201"/>
          </a:xfrm>
          <a:prstGeom prst="rect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52445" y="3638549"/>
            <a:ext cx="1174750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BPSS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09767" y="3567111"/>
            <a:ext cx="1570037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PP2 </a:t>
            </a:r>
            <a:endParaRPr lang="en-GB" dirty="0">
              <a:solidFill>
                <a:srgbClr val="000000"/>
              </a:solidFill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38527" y="3638549"/>
            <a:ext cx="2017713" cy="61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USA15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92338" y="3638549"/>
            <a:ext cx="1346189" cy="2643207"/>
          </a:xfrm>
          <a:prstGeom prst="rect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41313" y="1260475"/>
            <a:ext cx="9637712" cy="258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2600" rIns="0" bIns="0" anchor="ctr"/>
          <a:lstStyle/>
          <a:p>
            <a:pPr marL="198438" indent="-19843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Optical signals transmitted through 70m of optical fibres to USA15 counting room</a:t>
            </a:r>
          </a:p>
          <a:p>
            <a:pPr marL="198438" indent="-19843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Optical signals transformed to PECL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 2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optical receiver boards) and connected to 2 data processing units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(ROD’s) based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on Xilinx Vitrex-4 FPGA</a:t>
            </a:r>
          </a:p>
          <a:p>
            <a:pPr marL="198438" indent="-19843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Processing units connected to </a:t>
            </a:r>
          </a:p>
          <a:p>
            <a:pPr marL="398463" lvl="2" indent="-187325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ATLAS Central Trigger Processor (CTP): BCM provides 9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bits (temporarily 6)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398463" lvl="2" indent="-187325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ATLAS Data acquisition (TDAQ): on trigger signal (LVL1A) from CTP, BCM data from 31 bunch crossings is formatted and sent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off to ATLAS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DAQ readout chain</a:t>
            </a:r>
          </a:p>
          <a:p>
            <a:pPr marL="398463" lvl="2" indent="-187325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ATLAS Detector Control System (DCS): monitoring rates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, conditions etc.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398463" lvl="2" indent="-187325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Detector Safety Systems (DSS), Beam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Interlock System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(through CIBU-Control Interlocks Beam User)</a:t>
            </a:r>
          </a:p>
          <a:p>
            <a:pPr marL="198438" indent="-198438">
              <a:lnSpc>
                <a:spcPct val="95000"/>
              </a:lnSpc>
              <a:buClrTx/>
              <a:buSzTx/>
              <a:buFontTx/>
              <a:buNone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609965" y="3638550"/>
            <a:ext cx="5500727" cy="3357585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53DF47-EE60-4682-AEAF-32A65D2F6A14}" type="slidenum">
              <a:rPr lang="en-GB"/>
              <a:pPr/>
              <a:t>13</a:t>
            </a:fld>
            <a:endParaRPr lang="en-GB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513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ATLAS BCM: Cosmic </a:t>
            </a:r>
            <a:r>
              <a:rPr lang="en-GB" sz="2800" dirty="0" smtClean="0"/>
              <a:t>Data</a:t>
            </a:r>
            <a:endParaRPr lang="en-GB" sz="2800" dirty="0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4313" y="1116013"/>
            <a:ext cx="9637712" cy="397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860" rIns="0" bIns="0" anchor="ctr"/>
          <a:lstStyle/>
          <a:p>
            <a:pPr marL="501650" indent="-273050">
              <a:lnSpc>
                <a:spcPct val="95000"/>
              </a:lnSpc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November 2008: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combined ATLAS Inner Detector cosmic data taking</a:t>
            </a:r>
          </a:p>
          <a:p>
            <a:pPr marL="501650" indent="-273050">
              <a:lnSpc>
                <a:spcPct val="95000"/>
              </a:lnSpc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3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Two different triggers:</a:t>
            </a:r>
          </a:p>
          <a:p>
            <a:pPr marL="730250" lvl="1" indent="-176213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Resistive Plate Chambers (RPC) of </a:t>
            </a:r>
            <a:r>
              <a:rPr lang="en-GB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Muon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system</a:t>
            </a:r>
          </a:p>
          <a:p>
            <a:pPr marL="730250" lvl="1" indent="-176213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Fast-OR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feature of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Transition Radiation Tracker (TRT)</a:t>
            </a:r>
          </a:p>
          <a:p>
            <a:pPr marL="501650" indent="-2730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On each trigger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received from CTP BCM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sends data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(rising edge and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width of BCM signals)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from 31 BCs to ATLAS DAQ chain</a:t>
            </a:r>
          </a:p>
          <a:p>
            <a:pPr marL="730250" lvl="1" indent="-176213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Timing distribution of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RPC-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and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TRT-triggered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BCM hits:</a:t>
            </a:r>
          </a:p>
          <a:p>
            <a:pPr marL="730250" lvl="1" indent="-176213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Superimposed is a fit to Gaussian signal and a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flat random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background.</a:t>
            </a:r>
          </a:p>
          <a:p>
            <a:pPr marL="730250" lvl="1" indent="-176213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Gaussian peak wider with RPC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trigger;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better jitter of TRT trigger</a:t>
            </a:r>
          </a:p>
          <a:p>
            <a:pPr marL="730250" lvl="1" indent="-176213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Probability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of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noise hit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per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BC: ~10</a:t>
            </a:r>
            <a:r>
              <a:rPr lang="en-GB" sz="1600" baseline="4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-7</a:t>
            </a:r>
          </a:p>
          <a:p>
            <a:pPr marL="730250" lvl="1" indent="-176213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RPC: about 10M triggers needed for 9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genuine BCM hits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730250" lvl="1" indent="-176213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TRT: about 1M triggers needed for 9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genuine BCM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hits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4554538"/>
            <a:ext cx="4389438" cy="301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2550" y="4554538"/>
            <a:ext cx="4324350" cy="301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3B94F8B-9753-4281-B55A-DC0053F4C107}" type="slidenum">
              <a:rPr lang="en-GB"/>
              <a:pPr/>
              <a:t>14</a:t>
            </a:fld>
            <a:endParaRPr lang="en-GB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513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ATLAS BCM: Cosmic </a:t>
            </a:r>
            <a:r>
              <a:rPr lang="en-GB" sz="2800" dirty="0" smtClean="0"/>
              <a:t>Data</a:t>
            </a:r>
            <a:endParaRPr lang="en-GB" sz="2800" dirty="0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7975" y="1247775"/>
            <a:ext cx="9517096" cy="3103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860" rIns="0" bIns="0" anchor="ctr"/>
          <a:lstStyle/>
          <a:p>
            <a:pPr>
              <a:lnSpc>
                <a:spcPct val="95000"/>
              </a:lnSpc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June 2009: ATLAS cosmic data taking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IDCosmic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trigger stream: selects events with at least 1 track reconstructed in Inner Detector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from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LVL2 trigger</a:t>
            </a: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RNDM trigger stream: random trigger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Timing plots:</a:t>
            </a:r>
          </a:p>
          <a:p>
            <a:pPr marL="64770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RNDM stream: flat as expected</a:t>
            </a:r>
          </a:p>
          <a:p>
            <a:pPr marL="64770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IDCosmic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stream: Gaussian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with width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~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as for TRT stream in November cosmic run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Probability for noise hit per 1 BC: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7-8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times higher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than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in November 2008 run, due to higher thresholds in 2008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Signal: 1M </a:t>
            </a: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IDCosmic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 triggers give 6 true BCM hits </a:t>
            </a: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4318000"/>
            <a:ext cx="45720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313" y="4329113"/>
            <a:ext cx="4598987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5260F26-AEDE-4BE9-A069-06533224F74E}" type="slidenum">
              <a:rPr lang="en-GB"/>
              <a:pPr/>
              <a:t>15</a:t>
            </a:fld>
            <a:endParaRPr lang="en-GB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513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ATLAS BCM: Cosmic </a:t>
            </a:r>
            <a:r>
              <a:rPr lang="en-GB" sz="2800" dirty="0" smtClean="0"/>
              <a:t>Data</a:t>
            </a:r>
            <a:endParaRPr lang="en-GB" sz="2800" dirty="0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4625" y="1220788"/>
            <a:ext cx="5229225" cy="150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2600" rIns="0" bIns="0" anchor="ctr"/>
          <a:lstStyle/>
          <a:p>
            <a:pPr>
              <a:lnSpc>
                <a:spcPct val="95000"/>
              </a:lnSpc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Timing distribution of BCM hits over channels:</a:t>
            </a:r>
          </a:p>
          <a:p>
            <a:pPr marL="242888" lvl="1" indent="-24288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Almost no hits on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side C</a:t>
            </a:r>
            <a:endParaRPr lang="en-GB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Charter" pitchFamily="16" charset="0"/>
              <a:cs typeface="Bitstream Charter" pitchFamily="16" charset="0"/>
            </a:endParaRPr>
          </a:p>
          <a:p>
            <a:pPr marL="242888" lvl="1" indent="-24288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A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ttributed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to unequal size of 2 main ATLAS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shafts</a:t>
            </a: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Charter" pitchFamily="16" charset="0"/>
              <a:cs typeface="Bitstream Charter" pitchFamily="16" charset="0"/>
            </a:endParaRP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0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4338" y="4497388"/>
            <a:ext cx="4552950" cy="301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350" y="4521200"/>
            <a:ext cx="4572000" cy="301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7013" y="2316163"/>
            <a:ext cx="2541587" cy="210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1000" y="1309688"/>
            <a:ext cx="4552950" cy="301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586663" y="1606550"/>
            <a:ext cx="623887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GB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TRT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586663" y="6286500"/>
            <a:ext cx="625475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GB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RPC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755775" y="6286500"/>
            <a:ext cx="1181100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IDCosmic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42913" y="2879725"/>
            <a:ext cx="229235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400" b="1" i="1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From:</a:t>
            </a:r>
            <a:r>
              <a:rPr lang="en-GB" sz="1400" i="1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 M. </a:t>
            </a:r>
            <a:r>
              <a:rPr lang="en-GB" sz="1400" i="1" dirty="0" err="1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Bianco,”ATLAS</a:t>
            </a:r>
            <a:r>
              <a:rPr lang="en-GB" sz="1400" i="1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 RPC commissioning status and cosmic ray test results”, PIC2008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610097" y="3709987"/>
            <a:ext cx="351378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38461" y="3709987"/>
            <a:ext cx="902811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Side C</a:t>
            </a:r>
            <a:endParaRPr lang="en-US" b="1" dirty="0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609701" y="2138351"/>
            <a:ext cx="1928826" cy="1214446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1681139" y="2138351"/>
            <a:ext cx="2686046" cy="12334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7896245" y="2066913"/>
            <a:ext cx="357190" cy="642942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Bitstream Vera Sans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896245" y="5281623"/>
            <a:ext cx="357190" cy="642942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Bitstream Vera Sans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252775" y="5281623"/>
            <a:ext cx="357190" cy="642942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Bitstream Vera San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53435" y="2138351"/>
            <a:ext cx="894219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Side A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609965" y="5353061"/>
            <a:ext cx="894219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Side A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253435" y="5353061"/>
            <a:ext cx="894219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Side A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0F9705-A8CE-4717-A844-352AB41CC1B7}" type="slidenum">
              <a:rPr lang="en-GB"/>
              <a:pPr/>
              <a:t>16</a:t>
            </a:fld>
            <a:endParaRPr lang="en-GB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513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ATLAS </a:t>
            </a:r>
            <a:r>
              <a:rPr lang="en-GB" sz="2800" dirty="0" smtClean="0"/>
              <a:t>Beam Loss Monitor - BLM</a:t>
            </a:r>
            <a:endParaRPr lang="en-GB" sz="28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98450" y="1306513"/>
            <a:ext cx="9336088" cy="5681662"/>
          </a:xfrm>
          <a:prstGeom prst="rect">
            <a:avLst/>
          </a:prstGeom>
          <a:noFill/>
          <a:ln/>
        </p:spPr>
        <p:txBody>
          <a:bodyPr lIns="0" tIns="16380" rIns="0" bIns="0" anchor="ctr"/>
          <a:lstStyle/>
          <a:p>
            <a:pPr marL="0" indent="0">
              <a:spcAft>
                <a:spcPct val="0"/>
              </a:spcAft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ATLAS Beam Loss Monitor – ATLAS BLM</a:t>
            </a:r>
          </a:p>
          <a:p>
            <a:pPr marL="0" indent="0">
              <a:spcAft>
                <a:spcPct val="0"/>
              </a:spcAft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5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31800" lvl="1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system </a:t>
            </a:r>
          </a:p>
          <a:p>
            <a:pPr marL="431800" lvl="1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Recently added as a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supplement to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ATLAS BCM</a:t>
            </a:r>
          </a:p>
          <a:p>
            <a:pPr marL="431800" lvl="1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Goal: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protection only →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much simpler than BCM</a:t>
            </a:r>
          </a:p>
          <a:p>
            <a:pPr marL="431800" lvl="1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Used standalone, complementary information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BCM</a:t>
            </a:r>
          </a:p>
          <a:p>
            <a:pPr marL="431800" lvl="1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 of ionization current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31800" lvl="1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Readout electronics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“straight” copy of the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LHC BLM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08025" lvl="3" indent="-2095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Major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difference: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ATLAS BLM uses </a:t>
            </a:r>
            <a:r>
              <a:rPr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diamond sensors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instead of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ionization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chambers (LHC BLM)</a:t>
            </a:r>
          </a:p>
          <a:p>
            <a:pPr marL="708025" lvl="3" indent="-2095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Other: different LV powering scheme, firmware changes in the readout cards,...</a:t>
            </a:r>
          </a:p>
          <a:p>
            <a:pPr marL="0" indent="0">
              <a:spcAft>
                <a:spcPct val="0"/>
              </a:spcAft>
              <a:buClrTx/>
              <a:buSzTx/>
              <a:buFontTx/>
              <a:buNone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31800" lvl="1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Sensors:</a:t>
            </a:r>
          </a:p>
          <a:p>
            <a:pPr marL="674688" lvl="2" indent="-187325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DejaVu Serif" pitchFamily="18" charset="0"/>
                <a:cs typeface="DejaVu Serif" pitchFamily="18" charset="0"/>
              </a:rPr>
              <a:t>one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DejaVu Serif" pitchFamily="18" charset="0"/>
                <a:cs typeface="DejaVu Serif" pitchFamily="18" charset="0"/>
              </a:rPr>
              <a:t>pCVD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ea typeface="DejaVu Serif" pitchFamily="18" charset="0"/>
                <a:cs typeface="DejaVu Serif" pitchFamily="18" charset="0"/>
              </a:rPr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DejaVu Serif" pitchFamily="18" charset="0"/>
                <a:cs typeface="DejaVu Serif" pitchFamily="18" charset="0"/>
              </a:rPr>
              <a:t>8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×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DejaVu Serif" pitchFamily="18" charset="0"/>
                <a:cs typeface="DejaVu Serif" pitchFamily="18" charset="0"/>
              </a:rPr>
              <a:t>8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mm</a:t>
            </a:r>
            <a:r>
              <a:rPr lang="en-GB" sz="2000" baseline="4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diamond, </a:t>
            </a: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74688" lvl="2" indent="-50800">
              <a:spcAft>
                <a:spcPct val="0"/>
              </a:spcAft>
              <a:buClr>
                <a:srgbClr val="280099"/>
              </a:buClr>
              <a:buSzPct val="60000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500 </a:t>
            </a: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μ</a:t>
            </a: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thick, metallization 7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×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DejaVu Serif" pitchFamily="18" charset="0"/>
                <a:cs typeface="DejaVu Serif" pitchFamily="18" charset="0"/>
              </a:rPr>
              <a:t>7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mm</a:t>
            </a:r>
            <a:r>
              <a:rPr lang="en-GB" sz="2000" baseline="4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674688" lvl="2" indent="-187325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operated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+500V</a:t>
            </a:r>
          </a:p>
          <a:p>
            <a:pPr marL="674688" lvl="2" indent="-187325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current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@ 500 V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typically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&lt; 1-2 </a:t>
            </a: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Aft>
                <a:spcPct val="0"/>
              </a:spcAft>
              <a:buClrTx/>
              <a:buSzTx/>
              <a:buFontTx/>
              <a:buNone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4741863"/>
            <a:ext cx="41148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E0C50B8-20F5-4B14-9C18-8D98A48B781F}" type="slidenum">
              <a:rPr lang="en-GB"/>
              <a:pPr/>
              <a:t>17</a:t>
            </a:fld>
            <a:endParaRPr lang="en-GB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513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/>
              <a:t>ATLAS BLM: Detector modules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852467"/>
            <a:ext cx="5770563" cy="2071687"/>
          </a:xfrm>
          <a:prstGeom prst="rect">
            <a:avLst/>
          </a:prstGeom>
          <a:noFill/>
          <a:ln/>
        </p:spPr>
        <p:txBody>
          <a:bodyPr lIns="0" tIns="12600" rIns="0" bIns="0" anchor="ctr"/>
          <a:lstStyle/>
          <a:p>
            <a:pPr marL="0" indent="0">
              <a:spcAft>
                <a:spcPct val="0"/>
              </a:spcAft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Aft>
                <a:spcPct val="0"/>
              </a:spcAft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12 detector modules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installed in May 2008</a:t>
            </a:r>
          </a:p>
          <a:p>
            <a:pPr marL="0" indent="0">
              <a:spcAft>
                <a:spcPct val="0"/>
              </a:spcAft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 on each side of IP, installed on Inner Detector End Plate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Close to IP: </a:t>
            </a:r>
            <a:r>
              <a:rPr lang="en-GB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Bitstream Charter" pitchFamily="16" charset="0"/>
                <a:cs typeface="Bitstream Charter" pitchFamily="16" charset="0"/>
              </a:rPr>
              <a:t>±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3450 mm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 65 mm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1838" y="1285875"/>
            <a:ext cx="4114800" cy="267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4877" y="2709855"/>
            <a:ext cx="7786742" cy="4401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970588" y="3384550"/>
            <a:ext cx="2708275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Inner Detector End Plate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824411" y="6067441"/>
            <a:ext cx="1436688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080" rIns="90000" bIns="45000"/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GB" sz="1600" i="1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Courtesy of</a:t>
            </a:r>
          </a:p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GB" sz="1600" i="1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T. </a:t>
            </a:r>
            <a:r>
              <a:rPr lang="en-GB" sz="1600" i="1" dirty="0" err="1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Kittelmann</a:t>
            </a:r>
            <a:endParaRPr lang="en-GB" sz="1600" i="1" dirty="0">
              <a:solidFill>
                <a:srgbClr val="000000"/>
              </a:solidFill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395783" y="4138615"/>
            <a:ext cx="1804988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886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ATLAS Inner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GB" sz="2200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Detector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Mikuž</a:t>
            </a:r>
            <a:r>
              <a:rPr lang="en-US" dirty="0" smtClean="0"/>
              <a:t>: ATLAS Beam Diagnostics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2224D9F-FF40-411C-BD2F-07E17E792D62}" type="slidenum">
              <a:rPr lang="en-GB"/>
              <a:pPr/>
              <a:t>18</a:t>
            </a:fld>
            <a:endParaRPr lang="en-GB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513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/>
              <a:t>ATLAS BLM: Readout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3817" y="852467"/>
            <a:ext cx="9269412" cy="469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2600" rIns="0" bIns="0" anchor="ctr"/>
          <a:lstStyle/>
          <a:p>
            <a:pPr marL="501650" indent="-2730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Measurement of radiation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induced current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in sensors, integrated over predefined time constants ranging from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40 </a:t>
            </a:r>
            <a:r>
              <a:rPr lang="en-GB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μ</a:t>
            </a:r>
            <a:r>
              <a:rPr lang="en-GB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to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84s.</a:t>
            </a:r>
          </a:p>
          <a:p>
            <a:pPr marL="501650" indent="-2730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Current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converted to frequency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radiation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tolerant BLMCFC (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“CFC card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”)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behind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calorimeter</a:t>
            </a: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Digitized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information transmitted through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optical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fibres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to USA15 counting room,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recorded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by BLMTC (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“threshold card”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) based on </a:t>
            </a:r>
            <a:r>
              <a:rPr lang="en-GB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Altera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FPGA:</a:t>
            </a:r>
          </a:p>
          <a:p>
            <a:pPr marL="730250" lvl="1" indent="-2730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BLMTC inserted in VME crate</a:t>
            </a:r>
          </a:p>
          <a:p>
            <a:pPr marL="730250" lvl="1" indent="-2730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VME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bus used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to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transmit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the 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post mortem </a:t>
            </a: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buffer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to the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Single Board Computer 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and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for 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monitoring readings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sent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to ATLAS Detector Control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System </a:t>
            </a: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730250" lvl="1" indent="-2730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Connected to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ATLAS BIS</a:t>
            </a: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: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beam abort issued if readings from 2 modules on one side exceed a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predefined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threshold </a:t>
            </a: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577" y="4495805"/>
            <a:ext cx="6592887" cy="292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7819" dir="2700000" algn="ctr" rotWithShape="0">
              <a:srgbClr val="000000">
                <a:alpha val="40033"/>
              </a:srgbClr>
            </a:outerShdw>
          </a:effec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38395" y="4781557"/>
            <a:ext cx="2303463" cy="2359025"/>
          </a:xfrm>
          <a:prstGeom prst="rect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81337" y="4781557"/>
            <a:ext cx="1343025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BLM CFC’s</a:t>
            </a:r>
            <a:endParaRPr lang="en-GB" b="1" dirty="0">
              <a:solidFill>
                <a:srgbClr val="000000"/>
              </a:solidFill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038725" y="4781557"/>
            <a:ext cx="3444875" cy="2476500"/>
          </a:xfrm>
          <a:prstGeom prst="rect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181865" y="6781821"/>
            <a:ext cx="1066800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BLM TC</a:t>
            </a:r>
            <a:endParaRPr lang="en-GB" b="1" dirty="0">
              <a:solidFill>
                <a:srgbClr val="000000"/>
              </a:solidFill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759" y="5138747"/>
            <a:ext cx="804451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- 6x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66759" y="6210317"/>
            <a:ext cx="813043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 - 6x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7E40E2B-18F7-489E-A529-E6DFDF4120D6}" type="slidenum">
              <a:rPr lang="en-GB"/>
              <a:pPr/>
              <a:t>19</a:t>
            </a:fld>
            <a:endParaRPr lang="en-GB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513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/>
              <a:t>Summary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46063" y="1312863"/>
            <a:ext cx="10020300" cy="6130925"/>
          </a:xfrm>
          <a:prstGeom prst="rect">
            <a:avLst/>
          </a:prstGeom>
          <a:noFill/>
          <a:ln/>
        </p:spPr>
        <p:txBody>
          <a:bodyPr lIns="0" tIns="13860" rIns="0" bIns="0" anchor="ctr"/>
          <a:lstStyle/>
          <a:p>
            <a:pPr marL="187325" indent="-187325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ATLAS BCM 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will monitor beam conditions </a:t>
            </a:r>
            <a:endParaRPr lang="en-GB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7325" indent="-7938">
              <a:spcAft>
                <a:spcPct val="0"/>
              </a:spcAft>
              <a:buClrTx/>
              <a:buSzTx/>
              <a:buFontTx/>
              <a:buNone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close to IP using</a:t>
            </a:r>
            <a:r>
              <a:rPr lang="en-GB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TOF measurement</a:t>
            </a: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431800" lvl="1" indent="-19843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Goal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Protection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elative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luminosity measurement</a:t>
            </a:r>
          </a:p>
          <a:p>
            <a:pPr marL="431800" lvl="1" indent="-19843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pCVD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diamonds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 sensor material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diamonds in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back-to-back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configuration</a:t>
            </a:r>
          </a:p>
          <a:p>
            <a:pPr marL="187325" indent="436563">
              <a:spcAft>
                <a:spcPct val="0"/>
              </a:spcAft>
              <a:buClrTx/>
              <a:buSzTx/>
              <a:buFontTx/>
              <a:buNone/>
              <a:tabLst>
                <a:tab pos="6238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45</a:t>
            </a:r>
            <a:r>
              <a:rPr lang="en-GB" sz="2000" baseline="4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towards the beam</a:t>
            </a:r>
          </a:p>
          <a:p>
            <a:pPr marL="431800" lvl="1" indent="-19843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First experience with the system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gathered 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187325" indent="255588">
              <a:spcAft>
                <a:spcPct val="0"/>
              </a:spcAft>
              <a:buClrTx/>
              <a:buSzTx/>
              <a:buFontTx/>
              <a:buNone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 the last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1½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year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187325" indent="-187325">
              <a:spcAft>
                <a:spcPct val="0"/>
              </a:spcAft>
              <a:buClrTx/>
              <a:buSzTx/>
              <a:buFontTx/>
              <a:buNone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187325" indent="-187325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ATLAS BLM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</a:t>
            </a:r>
          </a:p>
          <a:p>
            <a:pPr marL="431800" lvl="1" indent="-19843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Complementary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system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 additional safety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431800" lvl="1" indent="-19843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Ionization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current measurement</a:t>
            </a:r>
          </a:p>
          <a:p>
            <a:pPr marL="431800" lvl="1" indent="-19843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pCVD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diamond sensors</a:t>
            </a:r>
          </a:p>
          <a:p>
            <a:pPr marL="187325" indent="-187325">
              <a:spcAft>
                <a:spcPct val="0"/>
              </a:spcAft>
              <a:buClrTx/>
              <a:buSzTx/>
              <a:buFontTx/>
              <a:buNone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187325" indent="-187325">
              <a:spcAft>
                <a:spcPct val="0"/>
              </a:spcAft>
              <a:buClr>
                <a:srgbClr val="280099"/>
              </a:buClr>
              <a:buSzPct val="60000"/>
              <a:tabLst>
                <a:tab pos="2778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Looking forward to using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BCM &amp; BLM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the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real LHC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beams !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0450" y="2211388"/>
            <a:ext cx="3840163" cy="256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4FD392-6FD3-4E7E-9D7D-172AD5CA15D7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17" y="0"/>
            <a:ext cx="9469437" cy="903287"/>
          </a:xfrm>
          <a:ln>
            <a:noFill/>
          </a:ln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ATLAS </a:t>
            </a:r>
            <a:r>
              <a:rPr lang="en-GB" sz="2800" dirty="0" smtClean="0"/>
              <a:t>BCM</a:t>
            </a:r>
            <a:r>
              <a:rPr lang="sl-SI" sz="2800" dirty="0" smtClean="0"/>
              <a:t>/BLM</a:t>
            </a:r>
            <a:r>
              <a:rPr lang="en-GB" sz="2800" dirty="0" smtClean="0"/>
              <a:t> </a:t>
            </a:r>
            <a:r>
              <a:rPr lang="en-GB" sz="2800" dirty="0"/>
              <a:t>group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181073" y="1209657"/>
            <a:ext cx="2776538" cy="5135563"/>
          </a:xfrm>
          <a:prstGeom prst="rect">
            <a:avLst/>
          </a:prstGeom>
          <a:noFill/>
          <a:ln/>
        </p:spPr>
        <p:txBody>
          <a:bodyPr wrap="none" lIns="0" tIns="16380" rIns="0" bIns="0" anchor="ctr"/>
          <a:lstStyle/>
          <a:p>
            <a:pPr marL="501650" indent="-273050">
              <a:spcAft>
                <a:spcPct val="0"/>
              </a:spcAft>
              <a:buClr>
                <a:srgbClr val="2834B2"/>
              </a:buClr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JSI Ljubljana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Cindro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Dolenc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Gorišek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Kramberger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erif" pitchFamily="16" charset="0"/>
                <a:ea typeface="Bitstream Vera Serif" pitchFamily="16" charset="0"/>
                <a:cs typeface="Bitstream Vera Serif" pitchFamily="16" charset="0"/>
              </a:rPr>
              <a:t>č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ek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Mandi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erif" pitchFamily="16" charset="0"/>
                <a:ea typeface="Bitstream Vera Serif" pitchFamily="16" charset="0"/>
                <a:cs typeface="Bitstream Vera Serif" pitchFamily="16" charset="0"/>
              </a:rPr>
              <a:t>ć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Margan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Mikuž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Zavrtanik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1650" indent="-273050">
              <a:spcAft>
                <a:spcPct val="0"/>
              </a:spcAft>
              <a:buClr>
                <a:srgbClr val="2834B2"/>
              </a:buClr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CERN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Dobos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Pernegger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Spartharakis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Stanecka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501650" indent="-273050">
              <a:spcAft>
                <a:spcPct val="0"/>
              </a:spcAft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P.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Weilhammer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516563" y="1425575"/>
            <a:ext cx="4486275" cy="471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5120" rIns="0" bIns="0" anchor="ctr" anchorCtr="1"/>
          <a:lstStyle/>
          <a:p>
            <a:pPr marL="501650" indent="-273050">
              <a:lnSpc>
                <a:spcPct val="95000"/>
              </a:lnSpc>
              <a:buClr>
                <a:srgbClr val="2834B2"/>
              </a:buClr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Ohio State University</a:t>
            </a: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H. </a:t>
            </a:r>
            <a:r>
              <a:rPr lang="en-GB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Kagan</a:t>
            </a: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S. Smith</a:t>
            </a: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J. Moss</a:t>
            </a:r>
          </a:p>
          <a:p>
            <a:pPr marL="501650" indent="-273050">
              <a:lnSpc>
                <a:spcPct val="95000"/>
              </a:lnSpc>
              <a:buClr>
                <a:srgbClr val="2834B2"/>
              </a:buClr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5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>
                <a:srgbClr val="2834B2"/>
              </a:buClr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University </a:t>
            </a: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of Applied </a:t>
            </a:r>
            <a:endParaRPr lang="en-GB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>
                <a:srgbClr val="2834B2"/>
              </a:buClr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Science</a:t>
            </a: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, 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Wiener </a:t>
            </a:r>
            <a:r>
              <a:rPr 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Neustadt</a:t>
            </a:r>
            <a:endParaRPr 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E. </a:t>
            </a:r>
            <a:r>
              <a:rPr lang="en-GB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Griessmayer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H. </a:t>
            </a:r>
            <a:r>
              <a:rPr lang="en-GB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Frais-K</a:t>
            </a:r>
            <a:r>
              <a:rPr lang="en-GB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ö</a:t>
            </a:r>
            <a:r>
              <a:rPr lang="en-GB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lbl</a:t>
            </a: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M. </a:t>
            </a:r>
            <a:r>
              <a:rPr lang="en-GB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Niegl</a:t>
            </a:r>
            <a:r>
              <a:rPr lang="en-GB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†</a:t>
            </a: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>
                <a:srgbClr val="2834B2"/>
              </a:buClr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University  </a:t>
            </a: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of Toronto</a:t>
            </a: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sl-SI" sz="2000" dirty="0" smtClean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M</a:t>
            </a:r>
            <a:r>
              <a:rPr lang="en-GB" sz="2000" dirty="0" smtClean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Cadabeschi</a:t>
            </a:r>
            <a:endParaRPr lang="en-GB" sz="2000" dirty="0">
              <a:solidFill>
                <a:srgbClr val="000000"/>
              </a:solidFill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E. Jankowski</a:t>
            </a: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D. Tardif</a:t>
            </a: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21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W. </a:t>
            </a:r>
            <a:r>
              <a:rPr lang="en-GB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Trischuk</a:t>
            </a: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1371600"/>
            <a:ext cx="895350" cy="814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" y="4800600"/>
            <a:ext cx="868363" cy="89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58863" y="6496069"/>
            <a:ext cx="9018587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6340" rIns="90000" bIns="4500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ATLAS </a:t>
            </a:r>
            <a:r>
              <a:rPr lang="en-GB" dirty="0" smtClean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BCM/BLM </a:t>
            </a:r>
            <a:r>
              <a:rPr lang="en-GB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web page:  </a:t>
            </a:r>
            <a:r>
              <a:rPr lang="en-GB" dirty="0">
                <a:solidFill>
                  <a:srgbClr val="0000FF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https://twiki/cern.ch/twiki/bin/view/Atlas/BcmWiki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8550" y="2836863"/>
            <a:ext cx="942975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7150" y="1390650"/>
            <a:ext cx="704850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872038"/>
            <a:ext cx="5572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FE8E8F-48F9-4E99-A4B9-725CF150CEFE}" type="slidenum">
              <a:rPr lang="en-GB"/>
              <a:pPr/>
              <a:t>20</a:t>
            </a:fld>
            <a:endParaRPr lang="en-GB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805113" y="3013075"/>
            <a:ext cx="3973512" cy="1857375"/>
          </a:xfrm>
          <a:ln/>
        </p:spPr>
        <p:txBody>
          <a:bodyPr tIns="30240"/>
          <a:lstStyle/>
          <a:p>
            <a:pPr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Backup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6C9BC9-9029-4BE8-B21B-18AADD17ABFC}" type="slidenum">
              <a:rPr lang="en-GB"/>
              <a:pPr/>
              <a:t>21</a:t>
            </a:fld>
            <a:endParaRPr lang="en-GB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36538" y="923905"/>
            <a:ext cx="9840912" cy="6315075"/>
          </a:xfrm>
          <a:ln/>
        </p:spPr>
        <p:txBody>
          <a:bodyPr tIns="13860"/>
          <a:lstStyle/>
          <a:p>
            <a:pPr marL="198438" indent="-198438"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Single-turn losses</a:t>
            </a:r>
          </a:p>
          <a:p>
            <a:pPr marL="431800" lvl="1" indent="-215900"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Likely to occur during injection or beam dump processes</a:t>
            </a:r>
          </a:p>
          <a:p>
            <a:pPr marL="431800" lvl="1" indent="-215900"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ATLAS can be rated the 'safest' of all LHC interaction points (far away from injection, dump)</a:t>
            </a:r>
          </a:p>
          <a:p>
            <a:pPr marL="431800" lvl="1" indent="-215900"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Pilot bunch (single bunch of low intensity, 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Bitstream Charter" pitchFamily="16" charset="0"/>
                <a:cs typeface="Bitstream Charter" pitchFamily="16" charset="0"/>
              </a:rPr>
              <a:t>×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GB" sz="1800" baseline="4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@ 450 </a:t>
            </a:r>
            <a:r>
              <a:rPr lang="en-GB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GeV</a:t>
            </a: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360 J</a:t>
            </a: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will be used to check the magnet settings</a:t>
            </a: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Tx/>
              <a:buSzTx/>
              <a:buFontTx/>
              <a:buNone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Multi-turn losses</a:t>
            </a:r>
          </a:p>
          <a:p>
            <a:pPr marL="431800" lvl="1" indent="-215900"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 degradation due to equipment failure, magnet trips, wrong magnet settings...</a:t>
            </a:r>
          </a:p>
          <a:p>
            <a:pPr marL="431800" lvl="1" indent="-215900"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889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 constants of magnets: 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shortest ~few </a:t>
            </a: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LHC turns (order of ms) </a:t>
            </a: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PL ShanHeiSun Uni" charset="0"/>
                <a:ea typeface="AR PL ShanHeiSun Uni" charset="0"/>
                <a:cs typeface="AR PL ShanHeiSun Uni" charset="0"/>
              </a:rPr>
              <a:t>→ </a:t>
            </a: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abort the beam if detected early (beam is dumped within 3 turns </a:t>
            </a: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Bitstream Charter" pitchFamily="16" charset="0"/>
                <a:cs typeface="Bitstream Charter" pitchFamily="16" charset="0"/>
              </a:rPr>
              <a:t>~</a:t>
            </a: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270 </a:t>
            </a:r>
            <a:r>
              <a:rPr lang="en-GB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Bitstream Charter" pitchFamily="16" charset="0"/>
                <a:cs typeface="Bitstream Charter" pitchFamily="16" charset="0"/>
              </a:rPr>
              <a:t>μ</a:t>
            </a:r>
            <a:r>
              <a:rPr lang="en-GB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60363" y="179388"/>
            <a:ext cx="9469437" cy="903287"/>
          </a:xfrm>
          <a:prstGeom prst="rect">
            <a:avLst/>
          </a:prstGeom>
          <a:noFill/>
          <a:ln/>
        </p:spPr>
        <p:txBody>
          <a:bodyPr lIns="0" tIns="1764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/>
              <a:t>Beam Loss Scenarios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4752973" y="2566979"/>
            <a:ext cx="4683125" cy="3065462"/>
            <a:chOff x="2942" y="1803"/>
            <a:chExt cx="2950" cy="1931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2942" y="1803"/>
              <a:ext cx="2951" cy="19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7" y="1806"/>
              <a:ext cx="2759" cy="18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3279" y="3619"/>
              <a:ext cx="2388" cy="3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4251" y="3533"/>
              <a:ext cx="448" cy="2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55080" rIns="90000" bIns="45000"/>
            <a:lstStyle/>
            <a:p>
              <a:pPr>
                <a:lnSpc>
                  <a:spcPct val="95000"/>
                </a:lnSpc>
              </a:pPr>
              <a:r>
                <a:rPr lang="en-GB" sz="1600" b="1">
                  <a:solidFill>
                    <a:srgbClr val="000000"/>
                  </a:solidFill>
                  <a:latin typeface="Bitstream Charter" pitchFamily="16" charset="0"/>
                  <a:ea typeface="Bitstream Vera Sans" charset="0"/>
                  <a:cs typeface="Bitstream Vera Sans" charset="0"/>
                </a:rPr>
                <a:t>60 m</a:t>
              </a:r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 flipH="1">
              <a:off x="5759" y="1861"/>
              <a:ext cx="5" cy="159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 rot="16200000">
              <a:off x="5509" y="2446"/>
              <a:ext cx="513" cy="2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55080" rIns="90000" bIns="45000"/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Bitstream Charter" pitchFamily="16" charset="0"/>
                  <a:ea typeface="Bitstream Vera Sans" charset="0"/>
                  <a:cs typeface="Bitstream Vera Sans" charset="0"/>
                </a:rPr>
                <a:t>30 cm</a:t>
              </a:r>
            </a:p>
          </p:txBody>
        </p:sp>
      </p:grp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42925" y="3175000"/>
            <a:ext cx="4041775" cy="162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0080" rIns="0" bIns="0" anchor="ctr"/>
          <a:lstStyle/>
          <a:p>
            <a:pPr>
              <a:lnSpc>
                <a:spcPct val="95000"/>
              </a:lnSpc>
              <a:tabLst>
                <a:tab pos="-209550" algn="r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Simulation of beam orbits with wrong magnet settings (D. Bocian) </a:t>
            </a:r>
            <a:r>
              <a:rPr lang="en-GB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exhibit scenarios with pilot beam scrapping the beam pipe or TAS collimator (most likely scenario), no direct hitting of Inner Detector (ID)</a:t>
            </a:r>
          </a:p>
          <a:p>
            <a:pPr>
              <a:lnSpc>
                <a:spcPct val="95000"/>
              </a:lnSpc>
              <a:tabLst>
                <a:tab pos="-209550" algn="r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1600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22238" y="4579938"/>
            <a:ext cx="3884612" cy="138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0080" rIns="0" bIns="0" anchor="ctr"/>
          <a:lstStyle/>
          <a:p>
            <a:pPr>
              <a:lnSpc>
                <a:spcPct val="95000"/>
              </a:lnSpc>
              <a:tabLst>
                <a:tab pos="522288" algn="r"/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TAS (Target Absorber </a:t>
            </a:r>
            <a:r>
              <a:rPr lang="en-GB" sz="1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Secondaries</a:t>
            </a:r>
            <a:r>
              <a:rPr lang="en-GB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) collimators:</a:t>
            </a:r>
            <a:r>
              <a:rPr lang="en-GB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at </a:t>
            </a:r>
            <a:r>
              <a:rPr lang="en-GB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z = </a:t>
            </a:r>
            <a:r>
              <a:rPr lang="en-GB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±</a:t>
            </a:r>
            <a:r>
              <a:rPr lang="en-GB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18 m </a:t>
            </a:r>
            <a:r>
              <a:rPr lang="en-GB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which protect the Inner Triplet of </a:t>
            </a:r>
            <a:r>
              <a:rPr lang="en-GB" sz="16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quadrupoles</a:t>
            </a:r>
            <a:r>
              <a:rPr lang="en-GB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from </a:t>
            </a:r>
            <a:r>
              <a:rPr lang="en-GB" sz="16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secondaries</a:t>
            </a:r>
            <a:r>
              <a:rPr lang="en-GB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produced in p-p collisions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5" name="Footer Placeholder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9237DB3-7ED5-4BD2-9582-5F293D27326B}" type="slidenum">
              <a:rPr lang="en-GB"/>
              <a:pPr/>
              <a:t>22</a:t>
            </a:fld>
            <a:endParaRPr lang="en-GB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9469437" cy="903287"/>
          </a:xfrm>
          <a:ln/>
        </p:spPr>
        <p:txBody>
          <a:bodyPr tIns="226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/>
              <a:t>QA of BCM Modules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1913" y="1287463"/>
            <a:ext cx="9398000" cy="412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120" rIns="0" bIns="0" anchor="ctr"/>
          <a:lstStyle/>
          <a:p>
            <a:pPr marL="501650" indent="-273050">
              <a:lnSpc>
                <a:spcPct val="95000"/>
              </a:lnSpc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Qualification tests with final modules to select 8 for installation</a:t>
            </a:r>
          </a:p>
          <a:p>
            <a:pPr marL="501650" indent="-273050">
              <a:lnSpc>
                <a:spcPct val="95000"/>
              </a:lnSpc>
              <a:buClr>
                <a:srgbClr val="2834B2"/>
              </a:buClr>
              <a:buFont typeface="Bullpen 3D" charset="0"/>
              <a:buChar char="•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Raw sensor characterization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:</a:t>
            </a:r>
          </a:p>
          <a:p>
            <a:pPr marL="730250" lvl="1" indent="-273050">
              <a:lnSpc>
                <a:spcPct val="95000"/>
              </a:lnSpc>
              <a:buClr>
                <a:srgbClr val="2834B2"/>
              </a:buClr>
              <a:buFont typeface="Bullpen 3D" charset="0"/>
              <a:buChar char="•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I/V, CCD</a:t>
            </a:r>
          </a:p>
          <a:p>
            <a:pPr marL="501650" indent="-273050">
              <a:lnSpc>
                <a:spcPct val="95000"/>
              </a:lnSpc>
              <a:buClr>
                <a:srgbClr val="2834B2"/>
              </a:buClr>
              <a:buFont typeface="Bullpen 3D" charset="0"/>
              <a:buChar char="•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Module performance</a:t>
            </a:r>
          </a:p>
          <a:p>
            <a:pPr marL="730250" lvl="1" indent="-273050">
              <a:lnSpc>
                <a:spcPct val="95000"/>
              </a:lnSpc>
              <a:buClr>
                <a:srgbClr val="2834B2"/>
              </a:buClr>
              <a:buFont typeface="Bullpen 3D" charset="0"/>
              <a:buChar char="•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All modules subjected to 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thermo-mechanical test</a:t>
            </a:r>
          </a:p>
          <a:p>
            <a:pPr marL="958850" lvl="2" indent="-273050">
              <a:lnSpc>
                <a:spcPct val="95000"/>
              </a:lnSpc>
              <a:buClr>
                <a:srgbClr val="2834B2"/>
              </a:buClr>
              <a:buFont typeface="Bullpen 3D" charset="0"/>
              <a:buChar char="•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infant mortality test (12h @80</a:t>
            </a:r>
            <a:r>
              <a:rPr lang="en-GB" baseline="4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)</a:t>
            </a:r>
          </a:p>
          <a:p>
            <a:pPr marL="958850" lvl="2" indent="-273050">
              <a:lnSpc>
                <a:spcPct val="95000"/>
              </a:lnSpc>
              <a:buClr>
                <a:srgbClr val="2834B2"/>
              </a:buClr>
              <a:buFont typeface="Bullpen 3D" charset="0"/>
              <a:buChar char="•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accelerated ageing for one of the module </a:t>
            </a:r>
          </a:p>
          <a:p>
            <a:pPr marL="501650" indent="482600">
              <a:lnSpc>
                <a:spcPct val="95000"/>
              </a:lnSpc>
              <a:buClrTx/>
              <a:buSzTx/>
              <a:buFontTx/>
              <a:buNone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(14h @120</a:t>
            </a:r>
            <a:r>
              <a:rPr lang="en-GB" baseline="4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10 years at 20</a:t>
            </a:r>
            <a:r>
              <a:rPr lang="en-GB" baseline="4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)</a:t>
            </a:r>
          </a:p>
          <a:p>
            <a:pPr marL="958850" lvl="2" indent="-273050">
              <a:lnSpc>
                <a:spcPct val="95000"/>
              </a:lnSpc>
              <a:buClr>
                <a:srgbClr val="2834B2"/>
              </a:buClr>
              <a:buFont typeface="Bullpen 3D" charset="0"/>
              <a:buChar char="•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thermal cycling (10 cycles from -25</a:t>
            </a:r>
            <a:r>
              <a:rPr lang="en-GB" baseline="4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to 45</a:t>
            </a:r>
            <a:r>
              <a:rPr lang="en-GB" baseline="4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)</a:t>
            </a:r>
          </a:p>
          <a:p>
            <a:pPr marL="730250" lvl="1" indent="-273050">
              <a:lnSpc>
                <a:spcPct val="95000"/>
              </a:lnSpc>
              <a:buClr>
                <a:srgbClr val="2834B2"/>
              </a:buClr>
              <a:buFont typeface="Bullpen 3D" charset="0"/>
              <a:buChar char="•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Module performance checked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before and after </a:t>
            </a:r>
          </a:p>
          <a:p>
            <a:pPr marL="501650" indent="219075">
              <a:lnSpc>
                <a:spcPct val="95000"/>
              </a:lnSpc>
              <a:buClrTx/>
              <a:buSzTx/>
              <a:buFontTx/>
              <a:buNone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these tests with </a:t>
            </a:r>
            <a:r>
              <a:rPr lang="en-GB" baseline="4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90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Sr setup</a:t>
            </a:r>
          </a:p>
          <a:p>
            <a:pPr marL="962025" lvl="3" indent="-273050">
              <a:lnSpc>
                <a:spcPct val="95000"/>
              </a:lnSpc>
              <a:buClr>
                <a:srgbClr val="2834B2"/>
              </a:buClr>
              <a:buFont typeface="Bullpen 3D" charset="0"/>
              <a:buChar char="•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no change in S/N observed</a:t>
            </a:r>
          </a:p>
          <a:p>
            <a:pPr marL="962025" lvl="3" indent="-273050">
              <a:lnSpc>
                <a:spcPct val="95000"/>
              </a:lnSpc>
              <a:buClr>
                <a:srgbClr val="2834B2"/>
              </a:buClr>
              <a:buFont typeface="Bullpen 3D" charset="0"/>
              <a:buChar char="•"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for normal particle incidence: typical S/N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Symbol" pitchFamily="2" charset="0"/>
                <a:ea typeface="OpenSymbol" pitchFamily="2" charset="0"/>
                <a:cs typeface="OpenSymbol" pitchFamily="2" charset="0"/>
              </a:rPr>
              <a:t>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7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–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7.5</a:t>
            </a: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01650" indent="-273050">
              <a:lnSpc>
                <a:spcPct val="95000"/>
              </a:lnSpc>
              <a:buClrTx/>
              <a:buSzTx/>
              <a:buFontTx/>
              <a:buNone/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350000" y="3289300"/>
            <a:ext cx="3656013" cy="1195388"/>
            <a:chOff x="4000" y="2072"/>
            <a:chExt cx="2303" cy="753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" y="2072"/>
              <a:ext cx="2263" cy="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5781" y="2609"/>
              <a:ext cx="524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>
                <a:lnSpc>
                  <a:spcPct val="95000"/>
                </a:lnSpc>
                <a:tabLst>
                  <a:tab pos="7239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Bitstream Charter" pitchFamily="16" charset="0"/>
                  <a:ea typeface="Bitstream Vera Sans" charset="0"/>
                  <a:cs typeface="Bitstream Vera Sans" charset="0"/>
                </a:rPr>
                <a:t>(trigg.)</a:t>
              </a:r>
            </a:p>
          </p:txBody>
        </p:sp>
      </p:grp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3" y="5661025"/>
            <a:ext cx="61087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2538" y="4489450"/>
            <a:ext cx="3657600" cy="2706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7010400" y="4818063"/>
            <a:ext cx="503238" cy="3714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8512175" y="4873625"/>
            <a:ext cx="331788" cy="623888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217A35-520A-4E75-954F-8EAF8CEC5F65}" type="slidenum">
              <a:rPr lang="en-GB"/>
              <a:pPr/>
              <a:t>23</a:t>
            </a:fld>
            <a:endParaRPr lang="en-GB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BCM Detector </a:t>
            </a:r>
            <a:r>
              <a:rPr lang="en-GB" sz="2800" dirty="0" smtClean="0"/>
              <a:t>Modules</a:t>
            </a:r>
            <a:endParaRPr lang="en-GB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5138" y="1223963"/>
            <a:ext cx="1646237" cy="6053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41300" y="920750"/>
            <a:ext cx="7788275" cy="344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860" rIns="0" bIns="0" anchor="ctr"/>
          <a:lstStyle/>
          <a:p>
            <a:pPr>
              <a:lnSpc>
                <a:spcPct val="95000"/>
              </a:lnSpc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Front end electronics</a:t>
            </a:r>
          </a:p>
          <a:p>
            <a:pPr marL="342900" lvl="2" indent="-2095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2 stage amplifier:</a:t>
            </a:r>
          </a:p>
          <a:p>
            <a:pPr marL="585788" lvl="3" indent="-2095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</a:t>
            </a:r>
            <a:r>
              <a:rPr lang="en-GB" baseline="33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st</a:t>
            </a: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stage: Agilent MGA-62653,    500MHz (22db)</a:t>
            </a:r>
          </a:p>
          <a:p>
            <a:pPr marL="585788" lvl="3" indent="-2095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2</a:t>
            </a:r>
            <a:r>
              <a:rPr lang="en-GB" baseline="33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st</a:t>
            </a: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stage: Mini Circuit GALI-52,     1GHz (20dB)</a:t>
            </a: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342900" lvl="2" indent="-2095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Limiting BWL</a:t>
            </a:r>
            <a:r>
              <a:rPr lang="en-GB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to 200MHz improved S/N by 1.3 (and rise time worse by 70% and FWHM by 60%, but still fit to requirements) </a:t>
            </a:r>
          </a:p>
          <a:p>
            <a:pPr>
              <a:lnSpc>
                <a:spcPct val="83000"/>
              </a:lnSpc>
              <a:buClrTx/>
              <a:buSzTx/>
              <a:buFontTx/>
              <a:buNone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rSymbol" charset="2"/>
                <a:ea typeface="StarSymbol" charset="2"/>
                <a:cs typeface="StarSymbol" charset="2"/>
              </a:rPr>
              <a:t></a:t>
            </a: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4</a:t>
            </a:r>
            <a:r>
              <a:rPr lang="en-GB" baseline="33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th</a:t>
            </a: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order 200MHz filter integrated before digitization (on NINO board)</a:t>
            </a: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sz="1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715000" y="2005013"/>
            <a:ext cx="3433763" cy="642937"/>
          </a:xfrm>
          <a:prstGeom prst="line">
            <a:avLst/>
          </a:prstGeom>
          <a:noFill/>
          <a:ln w="18360">
            <a:solidFill>
              <a:srgbClr val="0047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9709150" y="1649413"/>
            <a:ext cx="1588" cy="52578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 rot="5400000">
            <a:off x="9367838" y="3905250"/>
            <a:ext cx="1042987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7600" rIns="90000" bIns="45000"/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GB" sz="200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13.4 cm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7888" y="6022975"/>
            <a:ext cx="4700587" cy="146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5603875" y="2201863"/>
            <a:ext cx="3578225" cy="92075"/>
          </a:xfrm>
          <a:prstGeom prst="line">
            <a:avLst/>
          </a:prstGeom>
          <a:noFill/>
          <a:ln w="18360">
            <a:solidFill>
              <a:srgbClr val="0047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1717675" y="3668713"/>
            <a:ext cx="6426200" cy="2192337"/>
            <a:chOff x="1082" y="2311"/>
            <a:chExt cx="4048" cy="1381"/>
          </a:xfrm>
        </p:grpSpPr>
        <p:pic>
          <p:nvPicPr>
            <p:cNvPr id="25610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82" y="2311"/>
              <a:ext cx="4049" cy="13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486" y="3589"/>
              <a:ext cx="298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4615" y="3589"/>
              <a:ext cx="298" cy="1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79400" y="4194175"/>
            <a:ext cx="1525588" cy="1147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1340" rIns="0" bIns="0" anchor="ctr"/>
          <a:lstStyle/>
          <a:p>
            <a:pPr>
              <a:lnSpc>
                <a:spcPct val="95000"/>
              </a:lnSpc>
              <a:tabLst>
                <a:tab pos="-76200" algn="r"/>
                <a:tab pos="723900" algn="l"/>
                <a:tab pos="1447800" algn="l"/>
              </a:tabLst>
            </a:pPr>
            <a:r>
              <a:rPr lang="en-GB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Lab. Tests with </a:t>
            </a:r>
          </a:p>
          <a:p>
            <a:pPr>
              <a:lnSpc>
                <a:spcPct val="95000"/>
              </a:lnSpc>
              <a:tabLst>
                <a:tab pos="-76200" algn="r"/>
                <a:tab pos="723900" algn="l"/>
                <a:tab pos="1447800" algn="l"/>
              </a:tabLst>
            </a:pPr>
            <a:r>
              <a:rPr lang="en-GB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MIPs at 90</a:t>
            </a:r>
            <a:r>
              <a:rPr lang="en-GB" i="1" baseline="4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</a:t>
            </a:r>
          </a:p>
          <a:p>
            <a:pPr>
              <a:lnSpc>
                <a:spcPct val="95000"/>
              </a:lnSpc>
              <a:tabLst>
                <a:tab pos="-76200" algn="r"/>
                <a:tab pos="723900" algn="l"/>
                <a:tab pos="1447800" algn="l"/>
              </a:tabLst>
            </a:pPr>
            <a:r>
              <a:rPr lang="en-GB" i="1" baseline="4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incidence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471863" y="3711575"/>
            <a:ext cx="1414462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0080" rIns="0" bIns="0" anchor="ctr"/>
          <a:lstStyle/>
          <a:p>
            <a:pPr>
              <a:lnSpc>
                <a:spcPct val="95000"/>
              </a:lnSpc>
              <a:tabLst>
                <a:tab pos="-76200" algn="r"/>
                <a:tab pos="723900" algn="l"/>
              </a:tabLst>
            </a:pPr>
            <a:r>
              <a:rPr lang="en-GB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200MHz BWL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035800" y="3711575"/>
            <a:ext cx="10160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0080" rIns="0" bIns="0" anchor="ctr"/>
          <a:lstStyle/>
          <a:p>
            <a:pPr>
              <a:lnSpc>
                <a:spcPct val="95000"/>
              </a:lnSpc>
              <a:tabLst>
                <a:tab pos="-76200" algn="r"/>
                <a:tab pos="723900" algn="l"/>
              </a:tabLst>
            </a:pPr>
            <a:r>
              <a:rPr lang="en-GB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1GHz BWL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948113" y="4141788"/>
            <a:ext cx="1611312" cy="6953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0" tIns="10080" rIns="0" bIns="0" anchor="ctr"/>
          <a:lstStyle/>
          <a:p>
            <a:pPr>
              <a:lnSpc>
                <a:spcPct val="95000"/>
              </a:lnSpc>
              <a:tabLst>
                <a:tab pos="-76200" algn="r"/>
                <a:tab pos="723900" algn="l"/>
                <a:tab pos="1447800" algn="l"/>
              </a:tabLst>
            </a:pPr>
            <a:r>
              <a: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Amplitude dist.</a:t>
            </a:r>
          </a:p>
          <a:p>
            <a:pPr>
              <a:lnSpc>
                <a:spcPct val="95000"/>
              </a:lnSpc>
              <a:tabLst>
                <a:tab pos="-76200" algn="r"/>
                <a:tab pos="723900" algn="l"/>
                <a:tab pos="1447800" algn="l"/>
              </a:tabLst>
            </a:pPr>
            <a:r>
              <a:rPr lang="en-GB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Noise dist.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2767013" y="4606925"/>
            <a:ext cx="1133475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4995863" y="4629150"/>
            <a:ext cx="763587" cy="111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5383213" y="4117975"/>
            <a:ext cx="1306512" cy="236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 flipV="1">
            <a:off x="3465513" y="4184650"/>
            <a:ext cx="45720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238125" y="5913438"/>
            <a:ext cx="3040063" cy="157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1340" rIns="0" bIns="0" anchor="ctr"/>
          <a:lstStyle/>
          <a:p>
            <a:pPr>
              <a:lnSpc>
                <a:spcPct val="95000"/>
              </a:lnSpc>
              <a:tabLst>
                <a:tab pos="-76200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Off-line analysis of waveforms recorded at full BWL:</a:t>
            </a:r>
          </a:p>
          <a:p>
            <a:pPr>
              <a:lnSpc>
                <a:spcPct val="95000"/>
              </a:lnSpc>
              <a:tabLst>
                <a:tab pos="-76200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optimum S/N with 1</a:t>
            </a:r>
            <a:r>
              <a:rPr lang="en-GB" i="1" baseline="33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st</a:t>
            </a:r>
            <a:r>
              <a:rPr lang="en-GB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order filter with cut-off frequency 200-400 MHz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25" name="Footer Placeholder 2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7A7FAEF-5CC8-47CF-A10C-F020650D8734}" type="slidenum">
              <a:rPr lang="en-GB"/>
              <a:pPr/>
              <a:t>24</a:t>
            </a:fld>
            <a:endParaRPr lang="en-GB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/>
              <a:t>BCM: Analogue signals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87375" y="1333500"/>
            <a:ext cx="9204325" cy="261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860" rIns="0" bIns="0" anchor="ctr"/>
          <a:lstStyle/>
          <a:p>
            <a:pPr>
              <a:lnSpc>
                <a:spcPct val="95000"/>
              </a:lnSpc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Signals recorded with 200MHz BWL at the readout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Typical S/N with MIP at 90</a:t>
            </a:r>
            <a:r>
              <a:rPr lang="en-GB" sz="2000" baseline="4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</a:t>
            </a: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incidence in the lab. tests: 7-7.5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Most probable amplitude produced by MIP at 90</a:t>
            </a:r>
            <a:r>
              <a:rPr lang="en-GB" sz="2000" baseline="4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</a:t>
            </a: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 the lab tests: 2.2 - 2.7mV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Mean rise time 1.4ns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Mean FWHM 2.9ns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Timing resolution better than 400ps (thresholds: 0.1-2 MP amplitude)</a:t>
            </a: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3673475"/>
            <a:ext cx="4362450" cy="301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8113" y="3657600"/>
            <a:ext cx="4362450" cy="301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054975" y="4054475"/>
            <a:ext cx="10160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0080" rIns="0" bIns="0" anchor="ctr"/>
          <a:lstStyle/>
          <a:p>
            <a:pPr>
              <a:lnSpc>
                <a:spcPct val="95000"/>
              </a:lnSpc>
              <a:tabLst>
                <a:tab pos="-76200" algn="r"/>
                <a:tab pos="723900" algn="l"/>
              </a:tabLst>
            </a:pPr>
            <a:r>
              <a:rPr lang="en-GB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1GHz BWL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87688" y="4054475"/>
            <a:ext cx="143033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0080" rIns="0" bIns="0" anchor="ctr"/>
          <a:lstStyle/>
          <a:p>
            <a:pPr>
              <a:lnSpc>
                <a:spcPct val="95000"/>
              </a:lnSpc>
              <a:tabLst>
                <a:tab pos="-76200" algn="r"/>
                <a:tab pos="723900" algn="l"/>
              </a:tabLst>
            </a:pPr>
            <a:r>
              <a:rPr lang="en-GB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200MHz BWL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F5FC384-C2B7-45A5-9B18-53A6973C56F6}" type="slidenum">
              <a:rPr lang="en-GB"/>
              <a:pPr/>
              <a:t>25</a:t>
            </a:fld>
            <a:endParaRPr lang="en-GB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513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BCM: </a:t>
            </a:r>
            <a:r>
              <a:rPr lang="en-GB" sz="2800" dirty="0" smtClean="0"/>
              <a:t>Luminosity</a:t>
            </a:r>
            <a:endParaRPr lang="en-GB" sz="28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09550" y="1192213"/>
            <a:ext cx="6313488" cy="6186487"/>
          </a:xfrm>
          <a:prstGeom prst="rect">
            <a:avLst/>
          </a:prstGeom>
          <a:noFill/>
          <a:ln/>
        </p:spPr>
        <p:txBody>
          <a:bodyPr lIns="0" tIns="12600" rIns="0" bIns="0" anchor="ctr"/>
          <a:lstStyle/>
          <a:p>
            <a:pPr marL="187325" indent="-187325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301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BCM will contribute to luminosity monitoring with</a:t>
            </a:r>
          </a:p>
          <a:p>
            <a:pPr marL="647700" lvl="2" indent="-215900">
              <a:spcBef>
                <a:spcPts val="450"/>
              </a:spcBef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301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Monitor instantaneous luminosity</a:t>
            </a:r>
          </a:p>
          <a:p>
            <a:pPr marL="647700" lvl="2" indent="-215900">
              <a:spcBef>
                <a:spcPts val="450"/>
              </a:spcBef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301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Vertex position monitoring</a:t>
            </a:r>
          </a:p>
          <a:p>
            <a:pPr marL="647700" lvl="2" indent="-215900">
              <a:spcBef>
                <a:spcPts val="450"/>
              </a:spcBef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301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Determination of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dead time</a:t>
            </a:r>
          </a:p>
          <a:p>
            <a:pPr marL="647700" lvl="2" indent="-215900">
              <a:spcBef>
                <a:spcPts val="450"/>
              </a:spcBef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301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Beam separation scans</a:t>
            </a:r>
          </a:p>
          <a:p>
            <a:pPr marL="187325" indent="-187325"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187325" indent="-187325">
              <a:spcBef>
                <a:spcPts val="450"/>
              </a:spcBef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301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First algorithms will be based on non-empty event counting</a:t>
            </a:r>
          </a:p>
          <a:p>
            <a:pPr marL="431800" lvl="1" indent="-215900">
              <a:spcBef>
                <a:spcPts val="450"/>
              </a:spcBef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301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Monitoring of luminosity per BCID </a:t>
            </a:r>
          </a:p>
          <a:p>
            <a:pPr marL="431800" lvl="1" indent="-215900">
              <a:spcBef>
                <a:spcPts val="450"/>
              </a:spcBef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301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Providing instantaneous luminosity at Hz rate</a:t>
            </a:r>
          </a:p>
          <a:p>
            <a:pPr marL="187325" indent="-187325"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187325" indent="-187325">
              <a:spcBef>
                <a:spcPts val="450"/>
              </a:spcBef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301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Monte-Carlo simulations under-way to provide initial calibration used before first beam-separation scans, and understanding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systematics</a:t>
            </a: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l="51497" t="9453" r="4745" b="2184"/>
          <a:stretch>
            <a:fillRect/>
          </a:stretch>
        </p:blipFill>
        <p:spPr bwMode="auto">
          <a:xfrm>
            <a:off x="6604000" y="2532063"/>
            <a:ext cx="3248025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6756980-1374-4129-B15A-751297C5A8CC}" type="slidenum">
              <a:rPr lang="en-GB"/>
              <a:pPr/>
              <a:t>26</a:t>
            </a:fld>
            <a:endParaRPr lang="en-GB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BCM: Processing </a:t>
            </a:r>
            <a:r>
              <a:rPr lang="en-GB" sz="2800" dirty="0" smtClean="0"/>
              <a:t>Units </a:t>
            </a:r>
            <a:r>
              <a:rPr lang="en-GB" sz="2800" dirty="0"/>
              <a:t>&amp; </a:t>
            </a:r>
            <a:r>
              <a:rPr lang="en-GB" sz="2800" dirty="0" smtClean="0"/>
              <a:t>Signal Analysis</a:t>
            </a:r>
            <a:endParaRPr lang="en-GB" sz="2800" dirty="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5413" y="1636713"/>
            <a:ext cx="6124575" cy="5002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2600" rIns="0" bIns="0" anchor="ctr"/>
          <a:lstStyle/>
          <a:p>
            <a:pPr marL="198438" indent="-19843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Input signal sampled with 2.56 GHz:</a:t>
            </a:r>
          </a:p>
          <a:p>
            <a:pPr marL="198438" indent="-19050">
              <a:lnSpc>
                <a:spcPct val="95000"/>
              </a:lnSpc>
              <a:buClrTx/>
              <a:buSzTx/>
              <a:buFontTx/>
              <a:buNone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	64 samples of 390ps width for each proton bunch crossing (BC-25ns)</a:t>
            </a:r>
          </a:p>
          <a:p>
            <a:pPr marL="198438" indent="-19843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Raw data stored in DDR2 circular buffer (for &gt;more than 3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×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10</a:t>
            </a:r>
            <a:r>
              <a:rPr lang="en-GB" sz="2000" baseline="4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6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BCs  → 1000 last LHC turns)</a:t>
            </a:r>
          </a:p>
          <a:p>
            <a:pPr marL="198438" indent="-19843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For each BC: </a:t>
            </a:r>
          </a:p>
          <a:p>
            <a:pPr marL="64770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Signal rising edge and width of at most first 2 signals are reconstructed and stored in DDR cyclic buffer (more than 2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×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10</a:t>
            </a:r>
            <a:r>
              <a:rPr lang="en-GB" baseline="4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6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1BCs → 800 LHC turns)</a:t>
            </a:r>
          </a:p>
          <a:p>
            <a:pPr marL="64770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On trigger signal (LVL1A) from CTP: BCM data from 31 Bunch crossings is formatted and sent of ATLAS DAQ readout chain</a:t>
            </a:r>
          </a:p>
          <a:p>
            <a:pPr marL="64770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“In-time” and “out-of-time” coincidences, high multiplicity for low and high gain channels</a:t>
            </a:r>
          </a:p>
          <a:p>
            <a:pPr marL="863600" lvl="3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9 trigger bits to CTP</a:t>
            </a:r>
          </a:p>
          <a:p>
            <a:pPr marL="863600" lvl="3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Beam abort (if beam conditions have reached unacceptable level)</a:t>
            </a:r>
          </a:p>
          <a:p>
            <a:pPr marL="863600" lvl="3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9688" algn="r"/>
                <a:tab pos="1984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Alarm and warning signals in less sent to DSS, DCS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8238" y="2306638"/>
            <a:ext cx="3703637" cy="359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38F1642-B6B7-448E-A5F8-903F1075FF1E}" type="slidenum">
              <a:rPr lang="en-GB"/>
              <a:pPr/>
              <a:t>27</a:t>
            </a:fld>
            <a:endParaRPr lang="en-GB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BCM: </a:t>
            </a:r>
            <a:r>
              <a:rPr lang="en-GB" sz="2800" dirty="0" smtClean="0"/>
              <a:t>Beam Abort</a:t>
            </a:r>
            <a:endParaRPr lang="en-GB" sz="2800" dirty="0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65125" y="1847850"/>
            <a:ext cx="8937625" cy="345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120" rIns="0" bIns="0" anchor="ctr"/>
          <a:lstStyle/>
          <a:p>
            <a:pPr>
              <a:lnSpc>
                <a:spcPct val="95000"/>
              </a:lnSpc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Beam abort algorithms:</a:t>
            </a:r>
          </a:p>
          <a:p>
            <a:pPr>
              <a:lnSpc>
                <a:spcPct val="95000"/>
              </a:lnSpc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64770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For initial phase: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3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l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ow attenuation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channels (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horizontal/vertical modules per ROD)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+ 3 high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attenuation channels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(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vertical/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h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orizontal) fire in both ROD’s</a:t>
            </a:r>
            <a:endParaRPr lang="en-GB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64770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Monitor and use later:</a:t>
            </a:r>
          </a:p>
          <a:p>
            <a:pPr marL="863600" lvl="3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X/Y (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3+3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condition reached in consecutive X out of Y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BC’s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)</a:t>
            </a:r>
          </a:p>
          <a:p>
            <a:pPr marL="863600" lvl="3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Leaky bucket (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X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updated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with forgetting factor)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C0D4B9-384C-4546-A93A-21B7B449E75F}" type="slidenum">
              <a:rPr lang="en-GB"/>
              <a:pPr/>
              <a:t>28</a:t>
            </a:fld>
            <a:endParaRPr lang="en-GB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BLM: </a:t>
            </a:r>
            <a:r>
              <a:rPr lang="en-GB" sz="2800" dirty="0" smtClean="0"/>
              <a:t>Induced </a:t>
            </a:r>
            <a:r>
              <a:rPr lang="en-GB" sz="2800" dirty="0"/>
              <a:t>C</a:t>
            </a:r>
            <a:r>
              <a:rPr lang="en-GB" sz="2800" dirty="0" smtClean="0"/>
              <a:t>urrent</a:t>
            </a:r>
            <a:endParaRPr lang="en-GB" sz="2800" dirty="0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65125" y="1398588"/>
            <a:ext cx="8937625" cy="550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120" rIns="0" bIns="0" anchor="ctr"/>
          <a:lstStyle/>
          <a:p>
            <a:pPr>
              <a:lnSpc>
                <a:spcPct val="95000"/>
              </a:lnSpc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Currents in BLM modules:</a:t>
            </a:r>
          </a:p>
          <a:p>
            <a:pPr>
              <a:lnSpc>
                <a:spcPct val="95000"/>
              </a:lnSpc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64770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Current from 14TeV </a:t>
            </a:r>
            <a:r>
              <a:rPr lang="en-GB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p-p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collisions:</a:t>
            </a:r>
          </a:p>
          <a:p>
            <a:pPr marL="720725" lvl="3" indent="17938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~15nA/module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(at design luminosity, 1034/cm-1s-1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)</a:t>
            </a:r>
          </a:p>
          <a:p>
            <a:pPr marL="720725" lvl="3" indent="17938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Estimated form the Total Ionisation Dose plots</a:t>
            </a:r>
          </a:p>
          <a:p>
            <a:pPr marL="720725" lvl="3" indent="17938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Scales with luminosity</a:t>
            </a: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64770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Accidents (simulation)</a:t>
            </a:r>
          </a:p>
          <a:p>
            <a:pPr marL="863600" lvl="3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7 </a:t>
            </a:r>
            <a:r>
              <a:rPr lang="en-GB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TeV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on TAS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gives ~1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MIP/BLM module</a:t>
            </a:r>
          </a:p>
          <a:p>
            <a:pPr marL="863600" lvl="3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 MIP in diamond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generates ~1 </a:t>
            </a:r>
            <a:r>
              <a:rPr lang="en-GB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fC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of charge</a:t>
            </a:r>
          </a:p>
          <a:p>
            <a:pPr marL="1079500" lvl="4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25pA of current “spike” for single occurrence (1 bunch, possible for pilot bunch)</a:t>
            </a:r>
          </a:p>
          <a:p>
            <a:pPr marL="1079500" lvl="4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40nA of continuous loss every BC (much more likely for full LHC bunch structure)</a:t>
            </a: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64770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Diamond dark currents in magnetic field O(10pA)</a:t>
            </a: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64770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1275" algn="r"/>
                <a:tab pos="2000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Initially threshold for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40 </a:t>
            </a:r>
            <a:r>
              <a:rPr lang="en-GB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μ</a:t>
            </a:r>
            <a:r>
              <a:rPr lang="en-GB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reading: set to 50nA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BFA2B8C-B444-4DFC-913A-FCC056D608C9}" type="slidenum">
              <a:rPr lang="en-GB"/>
              <a:pPr/>
              <a:t>29</a:t>
            </a:fld>
            <a:endParaRPr lang="en-GB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513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 smtClean="0"/>
              <a:t>BCM Performance </a:t>
            </a:r>
            <a:r>
              <a:rPr lang="en-GB" sz="2800" dirty="0"/>
              <a:t>up to FPGA </a:t>
            </a:r>
            <a:r>
              <a:rPr lang="en-GB" sz="2800" dirty="0" smtClean="0"/>
              <a:t>Input</a:t>
            </a:r>
            <a:endParaRPr lang="en-GB" sz="2800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7025" y="1412875"/>
            <a:ext cx="8955088" cy="2143125"/>
          </a:xfrm>
          <a:prstGeom prst="rect">
            <a:avLst/>
          </a:prstGeom>
          <a:noFill/>
          <a:ln/>
        </p:spPr>
        <p:txBody>
          <a:bodyPr lIns="0" tIns="15120" rIns="0" bIns="0" anchor="ctr"/>
          <a:lstStyle/>
          <a:p>
            <a:pPr marL="519113" indent="-176213">
              <a:spcAft>
                <a:spcPct val="0"/>
              </a:spcAft>
              <a:tabLst>
                <a:tab pos="2524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Estimated performance of BCM system in ATLAS (up to FPGA input) for high gain channels:</a:t>
            </a:r>
          </a:p>
          <a:p>
            <a:pPr marL="519113" indent="-176213">
              <a:spcAft>
                <a:spcPct val="0"/>
              </a:spcAft>
              <a:tabLst>
                <a:tab pos="2524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5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9113" indent="-176213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524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Median S/N 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(for MIPs at 45</a:t>
            </a:r>
            <a:r>
              <a:rPr lang="en-GB" sz="2200" baseline="4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incidence</a:t>
            </a: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GB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9113" lvl="1" indent="-176213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524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Noise RMS </a:t>
            </a: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σ ~</a:t>
            </a: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DejaVu Serif" pitchFamily="18" charset="0"/>
                <a:cs typeface="DejaVu Serif" pitchFamily="18" charset="0"/>
              </a:rPr>
              <a:t>64mV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  <a:ea typeface="DejaVu Serif" pitchFamily="18" charset="0"/>
              <a:cs typeface="DejaVu Serif" pitchFamily="18" charset="0"/>
            </a:endParaRPr>
          </a:p>
          <a:p>
            <a:pPr marL="519113" lvl="1" indent="-176213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524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ea typeface="DejaVu Serif" pitchFamily="18" charset="0"/>
                <a:cs typeface="DejaVu Serif" pitchFamily="18" charset="0"/>
              </a:rPr>
              <a:t>Median </a:t>
            </a: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DejaVu Serif" pitchFamily="18" charset="0"/>
                <a:cs typeface="DejaVu Serif" pitchFamily="18" charset="0"/>
              </a:rPr>
              <a:t>signal ~570mV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  <a:ea typeface="DejaVu Serif" pitchFamily="18" charset="0"/>
              <a:cs typeface="DejaVu Serif" pitchFamily="18" charset="0"/>
            </a:endParaRPr>
          </a:p>
          <a:p>
            <a:pPr marL="519113" indent="-176213">
              <a:spcAft>
                <a:spcPct val="0"/>
              </a:spcAft>
              <a:buClrTx/>
              <a:buSzTx/>
              <a:buFontTx/>
              <a:buNone/>
              <a:tabLst>
                <a:tab pos="2524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3500438"/>
            <a:ext cx="4965700" cy="338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219700" y="3740150"/>
            <a:ext cx="4770438" cy="275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1340" rIns="0" bIns="0" anchor="ctr"/>
          <a:lstStyle/>
          <a:p>
            <a:pPr marL="153988" indent="-15398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1762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DejaVu Serif" pitchFamily="18" charset="0"/>
                <a:cs typeface="DejaVu Serif" pitchFamily="18" charset="0"/>
              </a:rPr>
              <a:t>1MIP efficiency versus noise occupancy (noise rate scaled to 25ns interval – bunch crossing in ATLAS) 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1762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DejaVu Serif" pitchFamily="18" charset="0"/>
                <a:cs typeface="DejaVu Serif" pitchFamily="18" charset="0"/>
              </a:rPr>
              <a:t>efficiency 0.95 </a:t>
            </a: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–</a:t>
            </a: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DejaVu Serif" pitchFamily="18" charset="0"/>
                <a:cs typeface="DejaVu Serif" pitchFamily="18" charset="0"/>
              </a:rPr>
              <a:t> 0.99 for occupancies 10</a:t>
            </a:r>
            <a:r>
              <a:rPr lang="en-GB" sz="1600" baseline="4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DejaVu Serif" pitchFamily="18" charset="0"/>
                <a:cs typeface="DejaVu Serif" pitchFamily="18" charset="0"/>
              </a:rPr>
              <a:t>-3</a:t>
            </a: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–</a:t>
            </a: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DejaVu Serif" pitchFamily="18" charset="0"/>
                <a:cs typeface="DejaVu Serif" pitchFamily="18" charset="0"/>
              </a:rPr>
              <a:t>10</a:t>
            </a:r>
            <a:r>
              <a:rPr lang="en-GB" sz="1600" baseline="4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DejaVu Serif" pitchFamily="18" charset="0"/>
                <a:cs typeface="DejaVu Serif" pitchFamily="18" charset="0"/>
              </a:rPr>
              <a:t>-4 </a:t>
            </a:r>
          </a:p>
          <a:p>
            <a:pPr marL="153988" indent="-153988">
              <a:lnSpc>
                <a:spcPct val="95000"/>
              </a:lnSpc>
              <a:buClrTx/>
              <a:buSzTx/>
              <a:buFontTx/>
              <a:buNone/>
              <a:tabLst>
                <a:tab pos="1762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1600" baseline="4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DejaVu Serif" pitchFamily="18" charset="0"/>
              <a:cs typeface="DejaVu Serif" pitchFamily="18" charset="0"/>
            </a:endParaRPr>
          </a:p>
          <a:p>
            <a:pPr marL="153988" indent="-153988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1762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DejaVu Serif" pitchFamily="18" charset="0"/>
                <a:cs typeface="DejaVu Serif" pitchFamily="18" charset="0"/>
              </a:rPr>
              <a:t>The exact level of fake rate depends on what kind of logical combination of signals will be used in ATLAS</a:t>
            </a:r>
          </a:p>
          <a:p>
            <a:pPr marL="153988" indent="-153988">
              <a:lnSpc>
                <a:spcPct val="95000"/>
              </a:lnSpc>
              <a:buClrTx/>
              <a:buSzTx/>
              <a:buFontTx/>
              <a:buNone/>
              <a:tabLst>
                <a:tab pos="1762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5CC1581-7D90-473B-BE7D-95A36990AEA8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17" y="0"/>
            <a:ext cx="9469437" cy="903287"/>
          </a:xfrm>
          <a:ln>
            <a:noFill/>
          </a:ln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 smtClean="0"/>
              <a:t>Motivation for ATLAS Beam Diagnostics</a:t>
            </a:r>
            <a:endParaRPr lang="en-GB" sz="28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09569" y="1066781"/>
            <a:ext cx="8944006" cy="5788047"/>
          </a:xfrm>
          <a:prstGeom prst="rect">
            <a:avLst/>
          </a:prstGeom>
          <a:noFill/>
          <a:ln/>
        </p:spPr>
        <p:txBody>
          <a:bodyPr lIns="0" tIns="12600" rIns="0" bIns="0" anchor="ctr"/>
          <a:lstStyle/>
          <a:p>
            <a:pPr marL="198438" indent="-198438">
              <a:spcAft>
                <a:spcPct val="0"/>
              </a:spcAft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LHC equipment failure: resulting beam losses potentially dangerous to the ATLAS Inner Detector (ID)</a:t>
            </a:r>
          </a:p>
          <a:p>
            <a:pPr marL="198438" indent="-198438">
              <a:spcAft>
                <a:spcPct val="0"/>
              </a:spcAft>
              <a:buClrTx/>
              <a:buSzTx/>
              <a:buFontTx/>
              <a:buNone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Tevatron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experience show</a:t>
            </a:r>
            <a:r>
              <a:rPr lang="sl-SI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beam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accidents </a:t>
            </a:r>
            <a:r>
              <a:rPr lang="sl-SI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happen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Tx/>
              <a:buSzTx/>
              <a:buFontTx/>
              <a:buNone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Tx/>
              <a:buSzTx/>
              <a:buFontTx/>
              <a:buNone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Tx/>
              <a:buSzTx/>
              <a:buFontTx/>
              <a:buNone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Tx/>
              <a:buSzTx/>
              <a:buFontTx/>
              <a:buNone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Tx/>
              <a:buSzTx/>
              <a:buFontTx/>
              <a:buNone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Tx/>
              <a:buSzTx/>
              <a:buFontTx/>
              <a:buNone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Tx/>
              <a:buSzTx/>
              <a:buFontTx/>
              <a:buNone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Tx/>
              <a:buSzTx/>
              <a:buFontTx/>
              <a:buNone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Total energy stored in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single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LHC beam (2808 bunches with 10</a:t>
            </a:r>
            <a:r>
              <a:rPr lang="en-GB" sz="2000" baseline="4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protons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  7 </a:t>
            </a: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TeV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→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350 MJ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more than 100-times higher than in previous accelerators (</a:t>
            </a: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Tevatron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HERA), equal to a Jumbo Jet (B-747) when landing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Tx/>
              <a:buSzTx/>
              <a:buFontTx/>
              <a:buNone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8438" indent="-19843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 constants of magnets: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order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ms; </a:t>
            </a:r>
          </a:p>
          <a:p>
            <a:pPr marL="198438" indent="-19843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3016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LHC beam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can be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dumped within 3 turns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Bitstream Charter" pitchFamily="16" charset="0"/>
                <a:cs typeface="Bitstream Charter" pitchFamily="16" charset="0"/>
              </a:rPr>
              <a:t>~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270 </a:t>
            </a: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Bitstream Charter" pitchFamily="16" charset="0"/>
                <a:cs typeface="Bitstream Charter" pitchFamily="16" charset="0"/>
              </a:rPr>
              <a:t>μ</a:t>
            </a: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 </a:t>
            </a:r>
            <a:r>
              <a:rPr lang="en-GB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i.e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 to prevent beam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induced damage if anomalous losses are detected early enough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73213" y="3159125"/>
            <a:ext cx="3455987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1340" rIns="0" bIns="0" anchor="ctr"/>
          <a:lstStyle/>
          <a:p>
            <a:pPr>
              <a:lnSpc>
                <a:spcPct val="95000"/>
              </a:lnSpc>
              <a:tabLst>
                <a:tab pos="-209550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Tevatron</a:t>
            </a:r>
            <a:r>
              <a:rPr lang="en-GB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Beam accident:</a:t>
            </a:r>
            <a:r>
              <a:rPr lang="en-GB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</a:p>
          <a:p>
            <a:pPr>
              <a:lnSpc>
                <a:spcPct val="95000"/>
              </a:lnSpc>
              <a:tabLst>
                <a:tab pos="-209550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caused by Roman Pot </a:t>
            </a:r>
            <a:r>
              <a:rPr lang="en-GB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re-inserting </a:t>
            </a:r>
            <a:r>
              <a:rPr lang="en-GB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itself in the beam after it had been issued </a:t>
            </a:r>
            <a:r>
              <a:rPr lang="en-GB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retract </a:t>
            </a:r>
            <a:r>
              <a:rPr lang="en-GB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commands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5610229" y="2781293"/>
            <a:ext cx="3521075" cy="2074862"/>
            <a:chOff x="3216" y="1751"/>
            <a:chExt cx="2218" cy="1307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6" y="1751"/>
              <a:ext cx="2219" cy="13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3322" y="1779"/>
              <a:ext cx="2054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10080" rIns="0" bIns="0" anchor="ctr"/>
            <a:lstStyle/>
            <a:p>
              <a:pPr>
                <a:lnSpc>
                  <a:spcPct val="95000"/>
                </a:lnSpc>
                <a:tabLst>
                  <a:tab pos="-209550" algn="r"/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GB" sz="1600" i="1">
                  <a:solidFill>
                    <a:srgbClr val="FF8080"/>
                  </a:solidFill>
                  <a:latin typeface="Bitstream Charter" pitchFamily="16" charset="0"/>
                  <a:ea typeface="Bitstream Vera Sans" charset="0"/>
                  <a:cs typeface="Bitstream Vera Sans" charset="0"/>
                </a:rPr>
                <a:t>Secondary collimator (stainless steel) for halo removal</a:t>
              </a: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3318" y="2759"/>
              <a:ext cx="2054" cy="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11340" rIns="0" bIns="0" anchor="ctr"/>
            <a:lstStyle/>
            <a:p>
              <a:pPr>
                <a:lnSpc>
                  <a:spcPct val="95000"/>
                </a:lnSpc>
                <a:tabLst>
                  <a:tab pos="-209550" algn="r"/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GB" i="1">
                  <a:solidFill>
                    <a:srgbClr val="FF8080"/>
                  </a:solidFill>
                  <a:latin typeface="Bitstream Charter" pitchFamily="16" charset="0"/>
                  <a:ea typeface="Bitstream Vera Sans" charset="0"/>
                  <a:cs typeface="Bitstream Vera Sans" charset="0"/>
                </a:rPr>
                <a:t>20-30 Tevatron turns</a:t>
              </a:r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H="1" flipV="1">
              <a:off x="4879" y="2336"/>
              <a:ext cx="517" cy="99"/>
            </a:xfrm>
            <a:prstGeom prst="line">
              <a:avLst/>
            </a:prstGeom>
            <a:noFill/>
            <a:ln w="36720">
              <a:solidFill>
                <a:srgbClr val="FF808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2185E50-713A-4762-84EA-958E7A580D10}" type="slidenum">
              <a:rPr lang="en-GB"/>
              <a:pPr/>
              <a:t>30</a:t>
            </a:fld>
            <a:endParaRPr lang="en-GB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71438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 smtClean="0"/>
              <a:t>BCM Noise Performance</a:t>
            </a:r>
            <a:endParaRPr lang="en-GB" sz="2800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15938" y="1243013"/>
            <a:ext cx="9015412" cy="1327150"/>
          </a:xfrm>
          <a:prstGeom prst="rect">
            <a:avLst/>
          </a:prstGeom>
          <a:noFill/>
          <a:ln/>
        </p:spPr>
        <p:txBody>
          <a:bodyPr lIns="0" tIns="15120" rIns="0" bIns="0" anchor="ctr"/>
          <a:lstStyle/>
          <a:p>
            <a:pPr marL="508000" indent="-153988">
              <a:spcAft>
                <a:spcPct val="0"/>
              </a:spcAft>
              <a:tabLst>
                <a:tab pos="44926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Noise rate measured in ATLAS pit:</a:t>
            </a:r>
          </a:p>
          <a:p>
            <a:pPr marL="508000" indent="-153988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4926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extracted noise RMS 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σ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51-68mV (different det. modules and NINO boards) agrees with estimation (64mV)</a:t>
            </a:r>
            <a:r>
              <a:rPr lang="en-GB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508000" indent="-153988"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8000" indent="-153988"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69" y="2281227"/>
            <a:ext cx="6337300" cy="466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96179" y="5781689"/>
            <a:ext cx="2357454" cy="63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stable to &lt; 5 % in a year !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110428" y="3138480"/>
          <a:ext cx="2626054" cy="2357460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{3C2FFA5D-87B4-456A-9821-1D502468CF0F}</a:tableStyleId>
              </a:tblPr>
              <a:tblGrid>
                <a:gridCol w="656585"/>
                <a:gridCol w="743285"/>
                <a:gridCol w="733745"/>
                <a:gridCol w="492439"/>
              </a:tblGrid>
              <a:tr h="261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Module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/>
                        <a:t>Sig</a:t>
                      </a:r>
                      <a:r>
                        <a:rPr lang="en-US" sz="1100" b="1" u="none" strike="noStrike" baseline="0" dirty="0" smtClean="0"/>
                        <a:t> Jul09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/>
                        <a:t>Sig Sep08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Delta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1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65.74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69.37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-3.63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1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61.36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61.52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-0.16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1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59.87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60.49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-0.62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1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63.84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63.90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-0.06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1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57.47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57.85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-0.38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1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58.72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59.86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-1.14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1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59.36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60.21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-0.85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1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60.63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61.26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-0.63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65874C9-1D3E-4F8E-AFF0-195357F20228}" type="slidenum">
              <a:rPr lang="en-GB"/>
              <a:pPr/>
              <a:t>4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55" y="0"/>
            <a:ext cx="9469437" cy="903287"/>
          </a:xfrm>
          <a:ln>
            <a:noFill/>
          </a:ln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ATALS BCM and BLM </a:t>
            </a:r>
            <a:r>
              <a:rPr lang="en-GB" sz="2800" dirty="0" smtClean="0"/>
              <a:t>Goal</a:t>
            </a:r>
            <a:endParaRPr lang="en-GB" sz="2800" dirty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0038" y="1501775"/>
            <a:ext cx="9124950" cy="526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6380" rIns="0" bIns="0" anchor="ctr"/>
          <a:lstStyle/>
          <a:p>
            <a:pPr marL="442913" indent="-242888">
              <a:lnSpc>
                <a:spcPct val="95000"/>
              </a:lnSpc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Protection 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Passive: </a:t>
            </a:r>
          </a:p>
          <a:p>
            <a:pPr marL="83185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ATLAS, CMS use TAS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collimators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to protect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from direct beam incidences</a:t>
            </a:r>
          </a:p>
          <a:p>
            <a:pPr marL="1289050" lvl="3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TAS (Target Absorber </a:t>
            </a:r>
            <a:r>
              <a:rPr lang="en-GB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Secondaries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) collimators</a:t>
            </a:r>
            <a:r>
              <a:rPr lang="en-GB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: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at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z =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Charter" pitchFamily="16" charset="0"/>
                <a:cs typeface="Bitstream Charter" pitchFamily="16" charset="0"/>
              </a:rPr>
              <a:t>±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18 m; protecting the Inner Triplet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of </a:t>
            </a:r>
            <a:r>
              <a:rPr lang="en-GB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quadrupoles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from </a:t>
            </a:r>
            <a:r>
              <a:rPr lang="en-GB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secondaries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produced in p-p collisions</a:t>
            </a: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431800" lvl="1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Active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: </a:t>
            </a:r>
          </a:p>
          <a:p>
            <a:pPr marL="83185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LHC Machine </a:t>
            </a: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1289050" lvl="3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Beam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Loss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Monitors (BLM),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Beam Positions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Monitors (BPM)...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can fire beam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abort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831850" lvl="2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ATLAS Beam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Conditions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Monitor (BCM) and Beam Loss Monitor (BLM) </a:t>
            </a:r>
          </a:p>
          <a:p>
            <a:pPr marL="1104900" lvl="3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Designed for fast detection of early signs of beam instabilities (due to incorrect magnet settings, magnet trips, failures...)</a:t>
            </a:r>
          </a:p>
          <a:p>
            <a:pPr marL="1104900" lvl="3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Issue a beam abort in case of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threatening beam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failures</a:t>
            </a:r>
          </a:p>
          <a:p>
            <a:pPr marL="1320800" lvl="4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Beam Conditions Monitor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- BCM</a:t>
            </a:r>
            <a:endParaRPr lang="en-GB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1765300" lvl="6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Particle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counter with sub-ns time resolution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1765300" lvl="6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Will additionally provide a coarse relative </a:t>
            </a:r>
            <a:r>
              <a:rPr lang="en-GB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luminosity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measurement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bunch-by bunch (complementary info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to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LUCID - ATLAS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main luminosity monitor)</a:t>
            </a:r>
          </a:p>
          <a:p>
            <a:pPr marL="1320800" lvl="4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Beam Loss Monitor</a:t>
            </a: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- BLM</a:t>
            </a:r>
            <a:endParaRPr lang="en-GB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1765300" lvl="6" indent="-21590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-265113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Measurement of beam-induced ionization current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B0BFD27-133F-457E-8887-C464B83E4C43}" type="slidenum">
              <a:rPr lang="en-GB"/>
              <a:pPr/>
              <a:t>5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52379" y="0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ATLAS </a:t>
            </a:r>
            <a:r>
              <a:rPr lang="en-GB" sz="2800" dirty="0" smtClean="0"/>
              <a:t>Beam Conditions Monitor: Principle </a:t>
            </a:r>
            <a:r>
              <a:rPr lang="en-GB" sz="2800" dirty="0"/>
              <a:t>of </a:t>
            </a:r>
            <a:r>
              <a:rPr lang="en-GB" sz="2800" dirty="0" smtClean="0"/>
              <a:t>Operation</a:t>
            </a:r>
            <a:endParaRPr lang="en-GB" sz="2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524" y="1089026"/>
            <a:ext cx="10067925" cy="3263904"/>
          </a:xfrm>
          <a:prstGeom prst="rect">
            <a:avLst/>
          </a:prstGeom>
          <a:noFill/>
          <a:ln/>
        </p:spPr>
        <p:txBody>
          <a:bodyPr lIns="0" tIns="13860" rIns="0" bIns="0" anchor="ctr"/>
          <a:lstStyle/>
          <a:p>
            <a:pPr marL="0" indent="0">
              <a:spcAft>
                <a:spcPct val="0"/>
              </a:spcAft>
              <a:tabLst>
                <a:tab pos="1857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Time of flight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measurement to distinguish between </a:t>
            </a:r>
            <a:r>
              <a:rPr lang="en-GB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collisions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</a:p>
          <a:p>
            <a:pPr marL="0" indent="0">
              <a:spcAft>
                <a:spcPct val="0"/>
              </a:spcAft>
              <a:tabLst>
                <a:tab pos="1857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</a:t>
            </a:r>
            <a:r>
              <a:rPr lang="en-GB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background events 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(beam gas, halo, TAS scraping)</a:t>
            </a:r>
          </a:p>
          <a:p>
            <a:pPr marL="431800" lvl="1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1857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every proton bunch crossing (BC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25 ns)</a:t>
            </a:r>
          </a:p>
          <a:p>
            <a:pPr marL="431800" lvl="1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1857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Two  BCM stations with 4 modules each placed symmetrically to collision point at </a:t>
            </a:r>
            <a:r>
              <a:rPr lang="en-GB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 </a:t>
            </a:r>
            <a:r>
              <a:rPr 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~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penSymbol" pitchFamily="2" charset="0"/>
                <a:ea typeface="OpenSymbol" pitchFamily="2" charset="0"/>
                <a:cs typeface="OpenSymbol" pitchFamily="2" charset="0"/>
              </a:rPr>
              <a:t>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OpenSymbol" pitchFamily="2" charset="0"/>
                <a:cs typeface="OpenSymbol" pitchFamily="2" charset="0"/>
              </a:rPr>
              <a:t>1.9 m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OpenSymbol" pitchFamily="2" charset="0"/>
                <a:cs typeface="OpenSymbol" pitchFamily="2" charset="0"/>
              </a:rPr>
              <a:t>: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1857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OpenSymbol" pitchFamily="2" charset="0"/>
                <a:cs typeface="OpenSymbol" pitchFamily="2" charset="0"/>
              </a:rPr>
              <a:t>particles from </a:t>
            </a:r>
            <a:r>
              <a:rPr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  <a:ea typeface="OpenSymbol" pitchFamily="2" charset="0"/>
                <a:cs typeface="OpenSymbol" pitchFamily="2" charset="0"/>
              </a:rPr>
              <a:t>collisions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OpenSymbol" pitchFamily="2" charset="0"/>
                <a:cs typeface="OpenSymbol" pitchFamily="2" charset="0"/>
              </a:rPr>
              <a:t> reach both stations at the same time (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OpenSymbol" pitchFamily="2" charset="0"/>
                <a:cs typeface="OpenSymbol" pitchFamily="2" charset="0"/>
              </a:rPr>
              <a:t>6.25 ns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OpenSymbol" pitchFamily="2" charset="0"/>
                <a:cs typeface="OpenSymbol" pitchFamily="2" charset="0"/>
              </a:rPr>
              <a:t>after collisions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OpenSymbol" pitchFamily="2" charset="0"/>
                <a:cs typeface="OpenSymbol" pitchFamily="2" charset="0"/>
              </a:rPr>
              <a:t>)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1857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particles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from </a:t>
            </a:r>
            <a:r>
              <a:rPr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background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 interactions </a:t>
            </a:r>
          </a:p>
          <a:p>
            <a:pPr marL="863600" lvl="3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1857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reach the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up-stream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station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12.5 ns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(½ BC) before particles from collisions (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6.25 ns 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before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 the collision) </a:t>
            </a: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  <a:ea typeface="StarSymbol" charset="2"/>
              <a:cs typeface="StarSymbol" charset="2"/>
            </a:endParaRPr>
          </a:p>
          <a:p>
            <a:pPr marL="863600" lvl="3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1857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reach the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down-stream station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at the same time as particles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originating from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collisions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Font typeface="Should've Known Shaded" charset="0"/>
              <a:buChar char="&gt;"/>
              <a:tabLst>
                <a:tab pos="1857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use 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out-of-time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hits to identify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background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events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Font typeface="Should've Known Shaded" charset="0"/>
              <a:buChar char="&gt;"/>
              <a:tabLst>
                <a:tab pos="18573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use 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in-time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hits to monitor luminosity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77050" y="4352929"/>
            <a:ext cx="3200400" cy="2786082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108360" tIns="77220" rIns="108360" bIns="63360"/>
          <a:lstStyle/>
          <a:p>
            <a:pPr>
              <a:lnSpc>
                <a:spcPct val="95000"/>
              </a:lnSpc>
              <a:tabLst>
                <a:tab pos="315913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Requirements</a:t>
            </a: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:</a:t>
            </a:r>
          </a:p>
          <a:p>
            <a:pPr marL="185738" lvl="1" indent="-185738">
              <a:lnSpc>
                <a:spcPct val="95000"/>
              </a:lnSpc>
              <a:buClr>
                <a:srgbClr val="280099"/>
              </a:buClr>
              <a:buSzPct val="80000"/>
              <a:buFont typeface="Wingdings" pitchFamily="2" charset="2"/>
              <a:buChar char=""/>
              <a:tabLst>
                <a:tab pos="315913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fast detector &amp; electronics:</a:t>
            </a:r>
          </a:p>
          <a:p>
            <a:pPr marL="409575" lvl="3" indent="-165100">
              <a:lnSpc>
                <a:spcPct val="95000"/>
              </a:lnSpc>
              <a:buClr>
                <a:srgbClr val="280099"/>
              </a:buClr>
              <a:buFont typeface="Should've Known Shaded" charset="0"/>
              <a:buChar char="&gt;"/>
              <a:tabLst>
                <a:tab pos="315913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rise time ~1ns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409575" lvl="3" indent="-165100">
              <a:lnSpc>
                <a:spcPct val="95000"/>
              </a:lnSpc>
              <a:buClr>
                <a:srgbClr val="280099"/>
              </a:buClr>
              <a:buFont typeface="Should've Known Shaded" charset="0"/>
              <a:buChar char="&gt;"/>
              <a:tabLst>
                <a:tab pos="315913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pulse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width ~3ns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409575" lvl="3" indent="-165100">
              <a:lnSpc>
                <a:spcPct val="95000"/>
              </a:lnSpc>
              <a:buClr>
                <a:srgbClr val="280099"/>
              </a:buClr>
              <a:buFont typeface="Should've Known Shaded" charset="0"/>
              <a:buChar char="&gt;"/>
              <a:tabLst>
                <a:tab pos="315913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baseline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restoration ~10ns</a:t>
            </a:r>
          </a:p>
          <a:p>
            <a:pPr marL="185738" lvl="1" indent="-185738">
              <a:lnSpc>
                <a:spcPct val="95000"/>
              </a:lnSpc>
              <a:buClr>
                <a:srgbClr val="280099"/>
              </a:buClr>
              <a:buSzPct val="80000"/>
              <a:buFont typeface="Wingdings" pitchFamily="2" charset="2"/>
              <a:buChar char=""/>
              <a:tabLst>
                <a:tab pos="315913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adiation 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hard</a:t>
            </a:r>
          </a:p>
          <a:p>
            <a:pPr marL="409575" lvl="3" indent="-165100">
              <a:lnSpc>
                <a:spcPct val="95000"/>
              </a:lnSpc>
              <a:buClr>
                <a:srgbClr val="280099"/>
              </a:buClr>
              <a:buFont typeface="Should've Known Shaded" charset="0"/>
              <a:buChar char="&gt;"/>
              <a:tabLst>
                <a:tab pos="315913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ionization dose ~0.5 </a:t>
            </a:r>
            <a:r>
              <a:rPr lang="en-GB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MGy</a:t>
            </a:r>
            <a:endParaRPr lang="en-GB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409575" lvl="3" indent="-165100">
              <a:lnSpc>
                <a:spcPct val="95000"/>
              </a:lnSpc>
              <a:buClr>
                <a:srgbClr val="280099"/>
              </a:buClr>
              <a:buFont typeface="Should've Known Shaded" charset="0"/>
              <a:buChar char="&gt;"/>
              <a:tabLst>
                <a:tab pos="315913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10</a:t>
            </a:r>
            <a:r>
              <a:rPr lang="en-GB" sz="1600" baseline="4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15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pions/cm</a:t>
            </a:r>
            <a:r>
              <a:rPr lang="en-GB" sz="1600" baseline="4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2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 10 </a:t>
            </a:r>
            <a:r>
              <a:rPr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years</a:t>
            </a: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185738" lvl="2" indent="-185738">
              <a:lnSpc>
                <a:spcPct val="95000"/>
              </a:lnSpc>
              <a:buClr>
                <a:srgbClr val="280099"/>
              </a:buClr>
              <a:buSzPct val="80000"/>
              <a:buFont typeface="Wingdings" pitchFamily="2" charset="2"/>
              <a:buChar char=""/>
              <a:tabLst>
                <a:tab pos="315913" algn="r"/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MIP sensitivity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41" y="4281491"/>
            <a:ext cx="6675438" cy="273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96113" y="4352930"/>
            <a:ext cx="3000396" cy="2428892"/>
          </a:xfrm>
          <a:prstGeom prst="rect">
            <a:avLst/>
          </a:prstGeom>
          <a:noFill/>
          <a:ln w="36720">
            <a:solidFill>
              <a:srgbClr val="28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F9BDE42-9C5E-48B1-963F-2E4FF6FCFEAD}" type="slidenum">
              <a:rPr lang="en-GB"/>
              <a:pPr/>
              <a:t>6</a:t>
            </a:fld>
            <a:endParaRPr lang="en-GB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1149350"/>
            <a:ext cx="423386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8" y="2744788"/>
            <a:ext cx="7288212" cy="4846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17" y="0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BCM: Realization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610097" y="1281095"/>
            <a:ext cx="5105400" cy="1908175"/>
          </a:xfrm>
          <a:prstGeom prst="rect">
            <a:avLst/>
          </a:prstGeom>
          <a:noFill/>
          <a:ln/>
        </p:spPr>
        <p:txBody>
          <a:bodyPr lIns="0" tIns="11340" rIns="0" bIns="0" anchor="ctr"/>
          <a:lstStyle/>
          <a:p>
            <a:pPr marL="501650" indent="-2095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6000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 BCM detector modules on each side of the Interaction Point</a:t>
            </a:r>
          </a:p>
          <a:p>
            <a:pPr marL="501650" indent="-2095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6000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Mounted at </a:t>
            </a:r>
            <a:r>
              <a:rPr lang="en-GB" sz="1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OpenSymbol" pitchFamily="2" charset="0"/>
                <a:ea typeface="OpenSymbol" pitchFamily="2" charset="0"/>
                <a:cs typeface="OpenSymbol" pitchFamily="2" charset="0"/>
              </a:rPr>
              <a:t>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183.8cm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l-G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φ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 0</a:t>
            </a:r>
            <a:r>
              <a:rPr lang="en-GB" sz="1800" baseline="4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90</a:t>
            </a:r>
            <a:r>
              <a:rPr lang="en-GB" sz="1800" baseline="4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180</a:t>
            </a:r>
            <a:r>
              <a:rPr lang="en-GB" sz="1800" baseline="4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270</a:t>
            </a:r>
            <a:r>
              <a:rPr lang="en-GB" sz="1800" baseline="4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sensors at </a:t>
            </a:r>
            <a:r>
              <a:rPr lang="en-GB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GB" sz="1800" i="1" dirty="0">
                <a:effectLst>
                  <a:outerShdw blurRad="38100" dist="38100" dir="2700000" algn="tl">
                    <a:srgbClr val="C0C0C0"/>
                  </a:outerShdw>
                </a:effectLst>
                <a:sym typeface="Mathematica1"/>
              </a:rPr>
              <a:t>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5.5cm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penSymbol" pitchFamily="2" charset="0"/>
                <a:ea typeface="OpenSymbol" pitchFamily="2" charset="0"/>
                <a:cs typeface="OpenSymbol" pitchFamily="2" charset="0"/>
              </a:rPr>
              <a:t>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penSymbol" pitchFamily="2" charset="0"/>
                <a:ea typeface="OpenSymbol" pitchFamily="2" charset="0"/>
                <a:cs typeface="OpenSymbol" pitchFamily="2" charset="0"/>
                <a:sym typeface="Mathematica1"/>
              </a:rPr>
              <a:t>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OpenSymbol" pitchFamily="2" charset="0"/>
                <a:cs typeface="OpenSymbol" pitchFamily="2" charset="0"/>
              </a:rPr>
              <a:t>4.2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OpenSymbol" pitchFamily="2" charset="0"/>
                <a:cs typeface="OpenSymbol" pitchFamily="2" charset="0"/>
              </a:rPr>
              <a:t>)</a:t>
            </a:r>
          </a:p>
          <a:p>
            <a:pPr marL="501650" indent="-20955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6000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ilted at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45</a:t>
            </a:r>
            <a:r>
              <a:rPr lang="en-GB" sz="1800" baseline="4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beam pipe</a:t>
            </a:r>
          </a:p>
          <a:p>
            <a:pPr marL="501650" indent="-209550">
              <a:spcAft>
                <a:spcPct val="0"/>
              </a:spcAft>
              <a:buClrTx/>
              <a:buSzTx/>
              <a:buFontTx/>
              <a:buNone/>
              <a:tabLst>
                <a:tab pos="6000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1650" indent="-209550">
              <a:spcAft>
                <a:spcPct val="0"/>
              </a:spcAft>
              <a:buClrTx/>
              <a:buSzTx/>
              <a:buFontTx/>
              <a:buNone/>
              <a:tabLst>
                <a:tab pos="6000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01650" indent="-209550">
              <a:spcAft>
                <a:spcPct val="0"/>
              </a:spcAft>
              <a:buClrTx/>
              <a:buSzTx/>
              <a:buFontTx/>
              <a:buNone/>
              <a:tabLst>
                <a:tab pos="6000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195513" y="2476500"/>
            <a:ext cx="185737" cy="32543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538413" y="2433638"/>
            <a:ext cx="6200775" cy="66833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467485" y="6353193"/>
            <a:ext cx="1630362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BCM detector 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modules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4471987" y="5160963"/>
            <a:ext cx="2781315" cy="119223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0" y="3525838"/>
            <a:ext cx="89693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ATLAS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913063" y="3016250"/>
            <a:ext cx="1804987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886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GB" sz="220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ATLAS Inner</a:t>
            </a:r>
          </a:p>
          <a:p>
            <a:pPr algn="ctr">
              <a:lnSpc>
                <a:spcPct val="95000"/>
              </a:lnSpc>
              <a:tabLst>
                <a:tab pos="723900" algn="l"/>
                <a:tab pos="1447800" algn="l"/>
              </a:tabLst>
            </a:pPr>
            <a:r>
              <a:rPr lang="en-GB" sz="220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Detector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839200" y="3216275"/>
            <a:ext cx="62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 algn="ctr">
              <a:lnSpc>
                <a:spcPct val="95000"/>
              </a:lnSpc>
            </a:pPr>
            <a:r>
              <a:rPr lang="en-GB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TRT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9426575" y="3605213"/>
            <a:ext cx="596900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 algn="ctr">
              <a:lnSpc>
                <a:spcPct val="95000"/>
              </a:lnSpc>
            </a:pPr>
            <a:r>
              <a:rPr lang="en-GB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SCT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151813" y="5953125"/>
            <a:ext cx="679450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 algn="ctr">
              <a:lnSpc>
                <a:spcPct val="95000"/>
              </a:lnSpc>
            </a:pPr>
            <a:r>
              <a:rPr lang="en-GB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Pixel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7253303" y="4429125"/>
            <a:ext cx="598472" cy="192406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 flipV="1">
            <a:off x="6610350" y="4683125"/>
            <a:ext cx="1741488" cy="12985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7086600" y="3787775"/>
            <a:ext cx="2395538" cy="18891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8281988" y="3787775"/>
            <a:ext cx="1200150" cy="8413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 flipV="1">
            <a:off x="7096125" y="3332163"/>
            <a:ext cx="1743075" cy="3651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7773988" y="3367088"/>
            <a:ext cx="1066800" cy="1555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278188" y="6273800"/>
            <a:ext cx="1436687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080" rIns="90000" bIns="45000"/>
          <a:lstStyle/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 sz="1600" i="1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Courtesy of</a:t>
            </a:r>
          </a:p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 sz="1600" i="1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T. Kittelmann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24" name="Footer Placeholder 2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F46269B-2324-4A7E-9299-1A69A145C975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55" y="0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BCM: Detector </a:t>
            </a:r>
            <a:r>
              <a:rPr lang="en-GB" sz="2800" dirty="0" smtClean="0"/>
              <a:t>Module Installation </a:t>
            </a:r>
            <a:endParaRPr lang="en-GB" sz="28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76213" y="1530350"/>
            <a:ext cx="9070975" cy="709613"/>
          </a:xfrm>
          <a:prstGeom prst="rect">
            <a:avLst/>
          </a:prstGeom>
          <a:noFill/>
          <a:ln/>
        </p:spPr>
        <p:txBody>
          <a:bodyPr lIns="0" tIns="13860" rIns="0" bIns="0" anchor="ctr"/>
          <a:lstStyle/>
          <a:p>
            <a:pPr marL="0" indent="0">
              <a:spcAft>
                <a:spcPct val="0"/>
              </a:spcAft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BCM modules were installed on </a:t>
            </a: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pixel Beam 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Pipe Support Structure (BPSS) in November 2006 and lowered into ATLAS pit in June 2007</a:t>
            </a:r>
          </a:p>
          <a:p>
            <a:pPr marL="0" indent="0">
              <a:spcAft>
                <a:spcPct val="0"/>
              </a:spcAft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Aft>
                <a:spcPct val="0"/>
              </a:spcAft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Aft>
                <a:spcPct val="0"/>
              </a:spcAft>
              <a:tabLst>
                <a:tab pos="5937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71438" y="2465388"/>
            <a:ext cx="9893300" cy="4264025"/>
            <a:chOff x="45" y="1553"/>
            <a:chExt cx="6232" cy="2686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" y="1556"/>
              <a:ext cx="4032" cy="26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4" y="1553"/>
              <a:ext cx="2834" cy="26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777875" y="3824288"/>
            <a:ext cx="908050" cy="503237"/>
          </a:xfrm>
          <a:prstGeom prst="line">
            <a:avLst/>
          </a:prstGeom>
          <a:noFill/>
          <a:ln w="1836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6688" y="3157538"/>
            <a:ext cx="1109662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8860" rIns="90000" bIns="45000"/>
          <a:lstStyle/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 sz="2200">
                <a:solidFill>
                  <a:srgbClr val="00008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BCM </a:t>
            </a:r>
          </a:p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 sz="2200">
                <a:solidFill>
                  <a:srgbClr val="00008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module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247775" y="2581275"/>
            <a:ext cx="88265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8860" rIns="90000" bIns="45000"/>
          <a:lstStyle/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 sz="2200">
                <a:solidFill>
                  <a:srgbClr val="00008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Beam</a:t>
            </a:r>
          </a:p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 sz="2200">
                <a:solidFill>
                  <a:srgbClr val="00008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Pipe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785938" y="3286125"/>
            <a:ext cx="1641475" cy="1228725"/>
          </a:xfrm>
          <a:prstGeom prst="line">
            <a:avLst/>
          </a:prstGeom>
          <a:noFill/>
          <a:ln w="1836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090988" y="5713413"/>
            <a:ext cx="1241425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8860" rIns="90000" bIns="45000"/>
          <a:lstStyle/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 sz="2200">
                <a:solidFill>
                  <a:srgbClr val="00008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Pixel</a:t>
            </a:r>
          </a:p>
          <a:p>
            <a:pPr algn="ctr">
              <a:lnSpc>
                <a:spcPct val="95000"/>
              </a:lnSpc>
              <a:tabLst>
                <a:tab pos="723900" algn="l"/>
              </a:tabLst>
            </a:pPr>
            <a:r>
              <a:rPr lang="en-GB" sz="2200">
                <a:solidFill>
                  <a:srgbClr val="00008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Detector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4762500" y="3636963"/>
            <a:ext cx="1588" cy="2105025"/>
          </a:xfrm>
          <a:prstGeom prst="line">
            <a:avLst/>
          </a:prstGeom>
          <a:noFill/>
          <a:ln w="1836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5" name="Footer Placeholder 1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FBDF6F-6C82-446D-834D-0669F58F7CFB}" type="slidenum">
              <a:rPr lang="en-GB"/>
              <a:pPr/>
              <a:t>8</a:t>
            </a:fld>
            <a:endParaRPr lang="en-GB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221" y="2566979"/>
            <a:ext cx="3603625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17" y="0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BCM Detector </a:t>
            </a:r>
            <a:r>
              <a:rPr lang="en-GB" sz="2800" dirty="0" smtClean="0"/>
              <a:t>Modules</a:t>
            </a:r>
            <a:endParaRPr lang="en-GB" sz="28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80941" y="709591"/>
            <a:ext cx="7181850" cy="6186487"/>
          </a:xfrm>
          <a:prstGeom prst="rect">
            <a:avLst/>
          </a:prstGeom>
          <a:noFill/>
          <a:ln/>
        </p:spPr>
        <p:txBody>
          <a:bodyPr lIns="0" tIns="12600" rIns="0" bIns="0" anchor="ctr"/>
          <a:lstStyle/>
          <a:p>
            <a:pPr marL="0" indent="0">
              <a:spcAft>
                <a:spcPct val="0"/>
              </a:spcAft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Poly-crystalline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CVD diamond sensors 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developed by RD42 and Element Six Ltd.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radiation hard: shown to withstand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GB" sz="1600" baseline="4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15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p/cm</a:t>
            </a:r>
            <a:r>
              <a:rPr lang="en-GB" sz="1600" baseline="4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GB" sz="1600" baseline="4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low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leakage current → no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cooling required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operated at high drift field 2V/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μ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→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fast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signals</a:t>
            </a:r>
          </a:p>
          <a:p>
            <a:pPr marL="0" indent="0">
              <a:spcAft>
                <a:spcPct val="0"/>
              </a:spcAft>
              <a:buClrTx/>
              <a:buSzTx/>
              <a:buFontTx/>
              <a:buNone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  <a:ea typeface="StarSymbol" charset="2"/>
              <a:cs typeface="StarSymbol" charset="2"/>
            </a:endParaRPr>
          </a:p>
          <a:p>
            <a:pPr marL="0" indent="0">
              <a:spcAft>
                <a:spcPct val="0"/>
              </a:spcAft>
              <a:buClrTx/>
              <a:buSzTx/>
              <a:buFontTx/>
              <a:buNone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Double–decker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assembly</a:t>
            </a: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back-to-back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sensors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63600" lvl="3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500 </a:t>
            </a: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μ</a:t>
            </a: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thick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63600" lvl="3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CCD @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1V/</a:t>
            </a: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μ</a:t>
            </a: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OpenSymbol" pitchFamily="2" charset="0"/>
                <a:ea typeface="OpenSymbol" pitchFamily="2" charset="0"/>
                <a:cs typeface="OpenSymbol" pitchFamily="2" charset="0"/>
              </a:rPr>
              <a:t>~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220 </a:t>
            </a: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μ</a:t>
            </a:r>
            <a:r>
              <a:rPr lang="en-GB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63600" lvl="3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Size: 10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×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 mm</a:t>
            </a:r>
            <a:r>
              <a:rPr lang="en-GB" sz="1600" baseline="4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863600" lvl="3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Contact size: 8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×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 mm</a:t>
            </a:r>
            <a:r>
              <a:rPr lang="en-GB" sz="1600" baseline="4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863600" lvl="3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Operated at 2V/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  <a:cs typeface="DejaVu Serif" pitchFamily="18" charset="0"/>
              </a:rPr>
              <a:t>μ</a:t>
            </a:r>
            <a:r>
              <a:rPr lang="en-GB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1000 V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0" indent="0">
              <a:spcAft>
                <a:spcPct val="0"/>
              </a:spcAft>
              <a:buClrTx/>
              <a:buSzTx/>
              <a:buFontTx/>
              <a:buNone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3838" lvl="1" indent="-180975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6238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signal compared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single sensor</a:t>
            </a:r>
          </a:p>
          <a:p>
            <a:pPr marL="223838" lvl="1" indent="0">
              <a:spcAft>
                <a:spcPct val="0"/>
              </a:spcAft>
              <a:buClr>
                <a:srgbClr val="280099"/>
              </a:buClr>
              <a:buSzPct val="60000"/>
              <a:tabLst>
                <a:tab pos="623888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assembly, noise increasing only by ~40 %</a:t>
            </a: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Aft>
                <a:spcPct val="0"/>
              </a:spcAft>
              <a:buClrTx/>
              <a:buSzTx/>
              <a:buFontTx/>
              <a:buNone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Aft>
                <a:spcPct val="0"/>
              </a:spcAft>
              <a:buClrTx/>
              <a:buSzTx/>
              <a:buFontTx/>
              <a:buNone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Aft>
                <a:spcPct val="0"/>
              </a:spcAft>
              <a:buClrTx/>
              <a:buSzTx/>
              <a:buFontTx/>
              <a:buNone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Aft>
                <a:spcPct val="0"/>
              </a:spcAft>
              <a:buClrTx/>
              <a:buSzTx/>
              <a:buFontTx/>
              <a:buNone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47700" lvl="2" indent="-215900">
              <a:spcAft>
                <a:spcPct val="0"/>
              </a:spcAft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45</a:t>
            </a:r>
            <a:r>
              <a:rPr lang="en-GB" sz="1600" baseline="4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incidence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increases by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Mathematica1"/>
              </a:rPr>
              <a:t>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</a:p>
          <a:p>
            <a:pPr marL="623888" lvl="2" indent="0">
              <a:spcAft>
                <a:spcPct val="0"/>
              </a:spcAft>
              <a:buClrTx/>
              <a:buSzTx/>
              <a:tabLst>
                <a:tab pos="49212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→  modules installed at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45</a:t>
            </a:r>
            <a:r>
              <a:rPr lang="en-GB" sz="1600" baseline="4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to beam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StarSymbol" charset="2"/>
                <a:cs typeface="StarSymbol" charset="2"/>
              </a:rPr>
              <a:t>pipe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38" y="1223963"/>
            <a:ext cx="1646237" cy="6053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9709150" y="1649413"/>
            <a:ext cx="1588" cy="52578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 rot="5400000">
            <a:off x="9367838" y="3905250"/>
            <a:ext cx="1042987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7600" rIns="90000" bIns="45000"/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GB" sz="200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13.4 cm</a:t>
            </a: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4538659" y="5281623"/>
            <a:ext cx="2052638" cy="1782762"/>
            <a:chOff x="2764" y="3639"/>
            <a:chExt cx="1293" cy="1123"/>
          </a:xfrm>
        </p:grpSpPr>
        <p:grpSp>
          <p:nvGrpSpPr>
            <p:cNvPr id="10248" name="Group 8"/>
            <p:cNvGrpSpPr>
              <a:grpSpLocks/>
            </p:cNvGrpSpPr>
            <p:nvPr/>
          </p:nvGrpSpPr>
          <p:grpSpPr bwMode="auto">
            <a:xfrm>
              <a:off x="2764" y="3993"/>
              <a:ext cx="1283" cy="624"/>
              <a:chOff x="2764" y="3993"/>
              <a:chExt cx="1283" cy="624"/>
            </a:xfrm>
          </p:grpSpPr>
          <p:grpSp>
            <p:nvGrpSpPr>
              <p:cNvPr id="10249" name="Group 9"/>
              <p:cNvGrpSpPr>
                <a:grpSpLocks/>
              </p:cNvGrpSpPr>
              <p:nvPr/>
            </p:nvGrpSpPr>
            <p:grpSpPr bwMode="auto">
              <a:xfrm>
                <a:off x="2902" y="3993"/>
                <a:ext cx="615" cy="614"/>
                <a:chOff x="2902" y="3993"/>
                <a:chExt cx="615" cy="614"/>
              </a:xfrm>
            </p:grpSpPr>
            <p:sp>
              <p:nvSpPr>
                <p:cNvPr id="10250" name="Rectangle 10"/>
                <p:cNvSpPr>
                  <a:spLocks noChangeArrowheads="1"/>
                </p:cNvSpPr>
                <p:nvPr/>
              </p:nvSpPr>
              <p:spPr bwMode="auto">
                <a:xfrm rot="18900000">
                  <a:off x="2826" y="4250"/>
                  <a:ext cx="767" cy="103"/>
                </a:xfrm>
                <a:prstGeom prst="rect">
                  <a:avLst/>
                </a:prstGeom>
                <a:solidFill>
                  <a:srgbClr val="3573D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67" y="4058"/>
                  <a:ext cx="405" cy="407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050" y="4141"/>
                  <a:ext cx="405" cy="407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53" name="Group 13"/>
              <p:cNvGrpSpPr>
                <a:grpSpLocks/>
              </p:cNvGrpSpPr>
              <p:nvPr/>
            </p:nvGrpSpPr>
            <p:grpSpPr bwMode="auto">
              <a:xfrm>
                <a:off x="3117" y="4002"/>
                <a:ext cx="615" cy="614"/>
                <a:chOff x="3117" y="4002"/>
                <a:chExt cx="615" cy="614"/>
              </a:xfrm>
            </p:grpSpPr>
            <p:sp>
              <p:nvSpPr>
                <p:cNvPr id="10254" name="Rectangle 14"/>
                <p:cNvSpPr>
                  <a:spLocks noChangeArrowheads="1"/>
                </p:cNvSpPr>
                <p:nvPr/>
              </p:nvSpPr>
              <p:spPr bwMode="auto">
                <a:xfrm rot="18900000">
                  <a:off x="3041" y="4260"/>
                  <a:ext cx="767" cy="103"/>
                </a:xfrm>
                <a:prstGeom prst="rect">
                  <a:avLst/>
                </a:prstGeom>
                <a:solidFill>
                  <a:srgbClr val="3573D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183" y="4067"/>
                  <a:ext cx="405" cy="407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266" y="4151"/>
                  <a:ext cx="405" cy="407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57" name="Rectangle 17"/>
              <p:cNvSpPr>
                <a:spLocks noChangeArrowheads="1"/>
              </p:cNvSpPr>
              <p:nvPr/>
            </p:nvSpPr>
            <p:spPr bwMode="auto">
              <a:xfrm>
                <a:off x="2835" y="4139"/>
                <a:ext cx="983" cy="333"/>
              </a:xfrm>
              <a:prstGeom prst="rect">
                <a:avLst/>
              </a:prstGeom>
              <a:solidFill>
                <a:srgbClr val="000000">
                  <a:alpha val="29999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>
                <a:off x="2764" y="4310"/>
                <a:ext cx="1284" cy="1"/>
              </a:xfrm>
              <a:prstGeom prst="line">
                <a:avLst/>
              </a:prstGeom>
              <a:noFill/>
              <a:ln w="36720">
                <a:solidFill>
                  <a:srgbClr val="FF333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9" name="Freeform 19"/>
            <p:cNvSpPr>
              <a:spLocks noChangeArrowheads="1"/>
            </p:cNvSpPr>
            <p:nvPr/>
          </p:nvSpPr>
          <p:spPr bwMode="auto">
            <a:xfrm>
              <a:off x="2851" y="3639"/>
              <a:ext cx="1207" cy="1124"/>
            </a:xfrm>
            <a:custGeom>
              <a:avLst/>
              <a:gdLst/>
              <a:ahLst/>
              <a:cxnLst>
                <a:cxn ang="0">
                  <a:pos x="30" y="3862"/>
                </a:cxn>
                <a:cxn ang="0">
                  <a:pos x="3893" y="0"/>
                </a:cxn>
                <a:cxn ang="0">
                  <a:pos x="5323" y="1430"/>
                </a:cxn>
                <a:cxn ang="0">
                  <a:pos x="4592" y="2161"/>
                </a:cxn>
                <a:cxn ang="0">
                  <a:pos x="4257" y="1826"/>
                </a:cxn>
                <a:cxn ang="0">
                  <a:pos x="1126" y="4957"/>
                </a:cxn>
                <a:cxn ang="0">
                  <a:pos x="0" y="3831"/>
                </a:cxn>
              </a:cxnLst>
              <a:rect l="0" t="0" r="r" b="b"/>
              <a:pathLst>
                <a:path w="5324" h="4958">
                  <a:moveTo>
                    <a:pt x="30" y="3862"/>
                  </a:moveTo>
                  <a:lnTo>
                    <a:pt x="3893" y="0"/>
                  </a:lnTo>
                  <a:lnTo>
                    <a:pt x="5323" y="1430"/>
                  </a:lnTo>
                  <a:lnTo>
                    <a:pt x="4592" y="2161"/>
                  </a:lnTo>
                  <a:lnTo>
                    <a:pt x="4257" y="1826"/>
                  </a:lnTo>
                  <a:lnTo>
                    <a:pt x="1126" y="4957"/>
                  </a:lnTo>
                  <a:lnTo>
                    <a:pt x="0" y="3831"/>
                  </a:ln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8039121" y="3495674"/>
            <a:ext cx="1387454" cy="327184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6324609" y="5281623"/>
            <a:ext cx="1971666" cy="151922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25" name="Footer Placeholder 2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99D9AB6-CFD1-47EC-8AE7-EE2AC3B2E249}" type="slidenum">
              <a:rPr lang="en-GB"/>
              <a:pPr/>
              <a:t>9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17" y="0"/>
            <a:ext cx="9469437" cy="903287"/>
          </a:xfrm>
          <a:ln/>
        </p:spPr>
        <p:txBody>
          <a:bodyPr tIns="1764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 dirty="0"/>
              <a:t>BCM Detector modules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5138" y="1223963"/>
            <a:ext cx="1646237" cy="6053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80941" y="1138219"/>
            <a:ext cx="7788275" cy="469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120" rIns="0" bIns="0" anchor="ctr"/>
          <a:lstStyle/>
          <a:p>
            <a:pPr>
              <a:lnSpc>
                <a:spcPct val="95000"/>
              </a:lnSpc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Front end electronics</a:t>
            </a:r>
          </a:p>
          <a:p>
            <a:pPr marL="342900" lvl="2" indent="-2095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2 stage </a:t>
            </a:r>
            <a:r>
              <a:rPr lang="en-G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RF amplifier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:</a:t>
            </a:r>
          </a:p>
          <a:p>
            <a:pPr marL="585788" lvl="3" indent="-2095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1</a:t>
            </a:r>
            <a:r>
              <a:rPr lang="en-GB" sz="2200" baseline="3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st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stage: Agilent MGA-62653,  500MHz (22db)</a:t>
            </a:r>
          </a:p>
          <a:p>
            <a:pPr marL="585788" lvl="3" indent="-2095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2</a:t>
            </a:r>
            <a:r>
              <a:rPr lang="en-GB" sz="2200" baseline="3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st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stage: Mini Circuit GALI-52,  1GHz (20dB)</a:t>
            </a: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342900" lvl="2" indent="-2095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Measurements showed (confirmed with simulation):</a:t>
            </a:r>
          </a:p>
          <a:p>
            <a:pPr marL="585788" lvl="3" indent="-2095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Limiting BWL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to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200 MHz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improved </a:t>
            </a:r>
            <a:r>
              <a:rPr lang="en-GB" sz="2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SNR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by 1.3 </a:t>
            </a:r>
          </a:p>
          <a:p>
            <a:pPr marL="1042988" lvl="4" indent="-209550">
              <a:lnSpc>
                <a:spcPct val="95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R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ise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time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increases by </a:t>
            </a:r>
            <a:r>
              <a:rPr lang="en-GB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70% and FWHM by 60%, but still </a:t>
            </a:r>
            <a:r>
              <a:rPr lang="en-GB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complies to requirements</a:t>
            </a:r>
            <a:endParaRPr lang="en-GB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 marL="585788" lvl="3" indent="-209550">
              <a:lnSpc>
                <a:spcPct val="83000"/>
              </a:lnSpc>
              <a:buClr>
                <a:srgbClr val="280099"/>
              </a:buClr>
              <a:buSzPct val="60000"/>
              <a:buFont typeface="Wingdings" pitchFamily="2" charset="2"/>
              <a:buChar char=""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4</a:t>
            </a:r>
            <a:r>
              <a:rPr lang="en-GB" sz="2200" baseline="3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th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order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200 MHz </a:t>
            </a:r>
            <a:r>
              <a:rPr lang="en-GB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filter integrated on digitisation </a:t>
            </a:r>
            <a:r>
              <a:rPr lang="en-GB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tstream Charter" pitchFamily="16" charset="0"/>
                <a:ea typeface="Bitstream Vera Sans" charset="0"/>
                <a:cs typeface="Bitstream Vera Sans" charset="0"/>
              </a:rPr>
              <a:t>board</a:t>
            </a:r>
            <a:endParaRPr lang="en-GB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  <a:p>
            <a:pPr>
              <a:lnSpc>
                <a:spcPct val="95000"/>
              </a:lnSpc>
              <a:buClrTx/>
              <a:buSzTx/>
              <a:buFontTx/>
              <a:buNone/>
              <a:tabLst>
                <a:tab pos="295275" algn="r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tstream Charter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551613" y="2497138"/>
            <a:ext cx="2597150" cy="149225"/>
          </a:xfrm>
          <a:prstGeom prst="line">
            <a:avLst/>
          </a:prstGeom>
          <a:noFill/>
          <a:ln w="18360">
            <a:solidFill>
              <a:srgbClr val="0047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9709150" y="1649413"/>
            <a:ext cx="1588" cy="52578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 rot="5400000">
            <a:off x="9367838" y="3905250"/>
            <a:ext cx="1042987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7600" rIns="90000" bIns="45000"/>
          <a:lstStyle/>
          <a:p>
            <a:pPr>
              <a:lnSpc>
                <a:spcPct val="95000"/>
              </a:lnSpc>
              <a:tabLst>
                <a:tab pos="723900" algn="l"/>
              </a:tabLst>
            </a:pPr>
            <a:r>
              <a:rPr lang="en-GB" sz="2000">
                <a:solidFill>
                  <a:srgbClr val="000000"/>
                </a:solidFill>
                <a:latin typeface="Bitstream Charter" pitchFamily="16" charset="0"/>
                <a:ea typeface="Bitstream Vera Sans" charset="0"/>
                <a:cs typeface="Bitstream Vera Sans" charset="0"/>
              </a:rPr>
              <a:t>13.4 cm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6294438" y="2201863"/>
            <a:ext cx="2887662" cy="619125"/>
          </a:xfrm>
          <a:prstGeom prst="line">
            <a:avLst/>
          </a:prstGeom>
          <a:noFill/>
          <a:ln w="18360">
            <a:solidFill>
              <a:srgbClr val="0047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IEEE/NSS, Oct 28, 2009</a:t>
            </a:r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M. Mikuž: ATLAS Beam Diagnostics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Theme">
      <a:majorFont>
        <a:latin typeface="Bitstream Charter"/>
        <a:ea typeface="Bitstream Vera Sans"/>
        <a:cs typeface="Bitstream Vera Sans"/>
      </a:majorFont>
      <a:minorFont>
        <a:latin typeface="Bitstream Charter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Bitstream Vera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Bitstream Vera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9758</TotalTime>
  <Words>3068</Words>
  <PresentationFormat>Custom</PresentationFormat>
  <Paragraphs>568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ATLAS BCM/BLM group</vt:lpstr>
      <vt:lpstr>Motivation for ATLAS Beam Diagnostics</vt:lpstr>
      <vt:lpstr>ATALS BCM and BLM Goal</vt:lpstr>
      <vt:lpstr>ATLAS Beam Conditions Monitor: Principle of Operation</vt:lpstr>
      <vt:lpstr>BCM: Realization</vt:lpstr>
      <vt:lpstr>BCM: Detector Module Installation </vt:lpstr>
      <vt:lpstr>BCM Detector Modules</vt:lpstr>
      <vt:lpstr>BCM Detector modules</vt:lpstr>
      <vt:lpstr>BCM: Readout Chain</vt:lpstr>
      <vt:lpstr>BCM: “Digitization” Electronics Board</vt:lpstr>
      <vt:lpstr>BCM: Readout Chain</vt:lpstr>
      <vt:lpstr>ATLAS BCM: Cosmic Data</vt:lpstr>
      <vt:lpstr>ATLAS BCM: Cosmic Data</vt:lpstr>
      <vt:lpstr>ATLAS BCM: Cosmic Data</vt:lpstr>
      <vt:lpstr>ATLAS Beam Loss Monitor - BLM</vt:lpstr>
      <vt:lpstr>ATLAS BLM: Detector modules</vt:lpstr>
      <vt:lpstr>ATLAS BLM: Readout</vt:lpstr>
      <vt:lpstr>Summary</vt:lpstr>
      <vt:lpstr>Slide 20</vt:lpstr>
      <vt:lpstr>Beam Loss Scenarios</vt:lpstr>
      <vt:lpstr>QA of BCM Modules</vt:lpstr>
      <vt:lpstr>BCM Detector Modules</vt:lpstr>
      <vt:lpstr>BCM: Analogue signals</vt:lpstr>
      <vt:lpstr>BCM: Luminosity</vt:lpstr>
      <vt:lpstr>BCM: Processing Units &amp; Signal Analysis</vt:lpstr>
      <vt:lpstr>BCM: Beam Abort</vt:lpstr>
      <vt:lpstr>BLM: Induced Current</vt:lpstr>
      <vt:lpstr>BCM Performance up to FPGA Input</vt:lpstr>
      <vt:lpstr>BCM Noise Performance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</dc:creator>
  <cp:lastModifiedBy>mm</cp:lastModifiedBy>
  <cp:revision>1109</cp:revision>
  <cp:lastPrinted>1601-01-01T00:00:00Z</cp:lastPrinted>
  <dcterms:created xsi:type="dcterms:W3CDTF">2008-07-20T16:03:14Z</dcterms:created>
  <dcterms:modified xsi:type="dcterms:W3CDTF">2009-10-27T23:12:37Z</dcterms:modified>
</cp:coreProperties>
</file>