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4" r:id="rId5"/>
    <p:sldId id="260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6" r:id="rId17"/>
    <p:sldId id="280" r:id="rId18"/>
    <p:sldId id="273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4" r:id="rId34"/>
    <p:sldId id="296" r:id="rId35"/>
    <p:sldId id="300" r:id="rId36"/>
    <p:sldId id="298" r:id="rId37"/>
    <p:sldId id="299" r:id="rId38"/>
    <p:sldId id="303" r:id="rId39"/>
    <p:sldId id="301" r:id="rId40"/>
    <p:sldId id="302" r:id="rId41"/>
    <p:sldId id="30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4" autoAdjust="0"/>
    <p:restoredTop sz="94630" autoAdjust="0"/>
  </p:normalViewPr>
  <p:slideViewPr>
    <p:cSldViewPr>
      <p:cViewPr varScale="1">
        <p:scale>
          <a:sx n="79" d="100"/>
          <a:sy n="79" d="100"/>
        </p:scale>
        <p:origin x="-10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A3CEC-6764-486D-88F8-42EFDF8EA801}" type="datetimeFigureOut">
              <a:rPr lang="en-US" smtClean="0"/>
              <a:pPr/>
              <a:t>7/20/2010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E671-B794-41D8-A2B2-4DFB45657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325CEC-ED55-402A-A0B8-FD6D8120E5CC}" type="slidenum">
              <a:rPr lang="en-US"/>
              <a:pPr/>
              <a:t>11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46967-E60C-4505-9DCF-98056EFF1545}" type="slidenum">
              <a:rPr lang="en-US"/>
              <a:pPr/>
              <a:t>12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C1950-B88A-4656-A1E1-F2BD34A3585A}" type="slidenum">
              <a:rPr lang="en-US"/>
              <a:pPr/>
              <a:t>13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E39CA-57A7-4297-BEA5-D5A297C1034F}" type="slidenum">
              <a:rPr lang="en-US"/>
              <a:pPr/>
              <a:t>14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6C82F-60A0-41F4-A842-9C15A123F85C}" type="slidenum">
              <a:rPr lang="en-US"/>
              <a:pPr/>
              <a:t>18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/>
        </p:spPr>
      </p:sp>
      <p:sp>
        <p:nvSpPr>
          <p:cNvPr id="3584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Marko </a:t>
            </a:r>
            <a:r>
              <a:rPr lang="en-US" dirty="0" err="1" smtClean="0"/>
              <a:t>Miku</a:t>
            </a:r>
            <a:r>
              <a:rPr lang="sl-SI" dirty="0" smtClean="0"/>
              <a:t>ž        </a:t>
            </a:r>
            <a:fld id="{64FAE0A2-63B5-4742-9D33-50D285572E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95" t="28710" r="33898"/>
          <a:stretch>
            <a:fillRect/>
          </a:stretch>
        </p:blipFill>
        <p:spPr bwMode="auto">
          <a:xfrm>
            <a:off x="0" y="0"/>
            <a:ext cx="857224" cy="14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Wave 9"/>
          <p:cNvSpPr/>
          <p:nvPr userDrawn="1"/>
        </p:nvSpPr>
        <p:spPr>
          <a:xfrm>
            <a:off x="857224" y="1214422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544" b="237"/>
          <a:stretch>
            <a:fillRect/>
          </a:stretch>
        </p:blipFill>
        <p:spPr bwMode="auto">
          <a:xfrm>
            <a:off x="8072461" y="1"/>
            <a:ext cx="1071539" cy="139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l-SI" dirty="0" smtClean="0"/>
              <a:t>Marko Mikuž        </a:t>
            </a:r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95" t="28710" r="33898"/>
          <a:stretch>
            <a:fillRect/>
          </a:stretch>
        </p:blipFill>
        <p:spPr bwMode="auto">
          <a:xfrm>
            <a:off x="0" y="0"/>
            <a:ext cx="857224" cy="14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Wave 10"/>
          <p:cNvSpPr/>
          <p:nvPr userDrawn="1"/>
        </p:nvSpPr>
        <p:spPr>
          <a:xfrm>
            <a:off x="857224" y="1214422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544" b="237"/>
          <a:stretch>
            <a:fillRect/>
          </a:stretch>
        </p:blipFill>
        <p:spPr bwMode="auto">
          <a:xfrm>
            <a:off x="8072461" y="1"/>
            <a:ext cx="1071539" cy="139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Ljubljana, July 5,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HEP in Slovenia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1.png"/><Relationship Id="rId3" Type="http://schemas.openxmlformats.org/officeDocument/2006/relationships/image" Target="../media/image31.wmf"/><Relationship Id="rId7" Type="http://schemas.openxmlformats.org/officeDocument/2006/relationships/image" Target="../media/image35.png"/><Relationship Id="rId12" Type="http://schemas.openxmlformats.org/officeDocument/2006/relationships/image" Target="../media/image40.wmf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5" Type="http://schemas.openxmlformats.org/officeDocument/2006/relationships/image" Target="../media/image42.png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png"/><Relationship Id="rId14" Type="http://schemas.openxmlformats.org/officeDocument/2006/relationships/hyperlink" Target="http://wos.izum.si/CIW.cgi?413736_D6229175_413736-0&amp;Func=Citing&amp;isickref=120775276&amp;doc=5/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wmf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Status of HEP in Slovenia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Marko </a:t>
            </a:r>
            <a:r>
              <a:rPr lang="en-US" dirty="0" err="1" smtClean="0"/>
              <a:t>Miku</a:t>
            </a:r>
            <a:r>
              <a:rPr lang="sl-SI" dirty="0" smtClean="0"/>
              <a:t>ž</a:t>
            </a:r>
          </a:p>
          <a:p>
            <a:r>
              <a:rPr lang="sl-SI" sz="2400" dirty="0" err="1" smtClean="0"/>
              <a:t>Universit</a:t>
            </a:r>
            <a:r>
              <a:rPr lang="en-GB" sz="2400" dirty="0" smtClean="0"/>
              <a:t>y of Ljubljana &amp; Jo</a:t>
            </a:r>
            <a:r>
              <a:rPr lang="sl-SI" sz="2400" dirty="0" err="1" smtClean="0"/>
              <a:t>žef</a:t>
            </a:r>
            <a:r>
              <a:rPr lang="sl-SI" sz="2400" dirty="0" smtClean="0"/>
              <a:t> Stefan Institute</a:t>
            </a:r>
          </a:p>
          <a:p>
            <a:r>
              <a:rPr lang="en-US" sz="2400" dirty="0" smtClean="0"/>
              <a:t>CERN Fact-Finding</a:t>
            </a:r>
            <a:endParaRPr lang="sl-SI" sz="2400" dirty="0" smtClean="0"/>
          </a:p>
          <a:p>
            <a:r>
              <a:rPr lang="en-US" sz="2400" dirty="0" smtClean="0"/>
              <a:t>July 5</a:t>
            </a:r>
            <a:r>
              <a:rPr lang="sl-SI" sz="2400" dirty="0" smtClean="0"/>
              <a:t>, 20</a:t>
            </a:r>
            <a:r>
              <a:rPr lang="en-US" sz="2400" dirty="0" smtClean="0"/>
              <a:t>10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24" t="28708" r="26271"/>
          <a:stretch>
            <a:fillRect/>
          </a:stretch>
        </p:blipFill>
        <p:spPr bwMode="auto">
          <a:xfrm>
            <a:off x="1565597" y="4714884"/>
            <a:ext cx="143476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" r="61851"/>
          <a:stretch>
            <a:fillRect/>
          </a:stretch>
        </p:blipFill>
        <p:spPr bwMode="auto">
          <a:xfrm>
            <a:off x="6143636" y="4857760"/>
            <a:ext cx="1071570" cy="13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Today: 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sl-SI" dirty="0" err="1" smtClean="0"/>
              <a:t>Sloven</a:t>
            </a:r>
            <a:r>
              <a:rPr lang="en-US" dirty="0" err="1" smtClean="0"/>
              <a:t>ian</a:t>
            </a:r>
            <a:r>
              <a:rPr lang="sl-SI" dirty="0" smtClean="0"/>
              <a:t> </a:t>
            </a:r>
            <a:r>
              <a:rPr lang="en-US" dirty="0" smtClean="0"/>
              <a:t>group member of 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tx1"/>
                </a:solidFill>
              </a:rPr>
              <a:t>ATLAS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collaboration since </a:t>
            </a:r>
            <a:r>
              <a:rPr lang="en-US" dirty="0" smtClean="0">
                <a:solidFill>
                  <a:schemeClr val="tx1"/>
                </a:solidFill>
              </a:rPr>
              <a:t>1996</a:t>
            </a:r>
            <a:r>
              <a:rPr lang="en-US" dirty="0" smtClean="0"/>
              <a:t> (148</a:t>
            </a:r>
            <a:r>
              <a:rPr lang="en-US" baseline="30000" dirty="0" smtClean="0"/>
              <a:t>th</a:t>
            </a:r>
            <a:r>
              <a:rPr lang="en-US" dirty="0" smtClean="0"/>
              <a:t> institution admitted)</a:t>
            </a:r>
            <a:endParaRPr lang="sl-SI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/>
              <a:t>Main construction effort – building the </a:t>
            </a:r>
            <a:r>
              <a:rPr lang="en-US" dirty="0" err="1" smtClean="0"/>
              <a:t>SemiConductor</a:t>
            </a:r>
            <a:r>
              <a:rPr lang="en-US" dirty="0" smtClean="0"/>
              <a:t> Tracker -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tx1"/>
                </a:solidFill>
              </a:rPr>
              <a:t>SCT</a:t>
            </a:r>
            <a:r>
              <a:rPr lang="sl-SI" dirty="0" smtClean="0"/>
              <a:t>, </a:t>
            </a:r>
            <a:r>
              <a:rPr lang="en-US" dirty="0" smtClean="0"/>
              <a:t>part of the particle tracking system - </a:t>
            </a:r>
            <a:r>
              <a:rPr lang="en-US" dirty="0" smtClean="0">
                <a:solidFill>
                  <a:schemeClr val="tx1"/>
                </a:solidFill>
              </a:rPr>
              <a:t>Inner Detector</a:t>
            </a:r>
          </a:p>
          <a:p>
            <a:r>
              <a:rPr lang="en-US" dirty="0" smtClean="0"/>
              <a:t>CORE investment ~1.7 MCHF</a:t>
            </a:r>
          </a:p>
          <a:p>
            <a:r>
              <a:rPr lang="en-US" dirty="0" smtClean="0"/>
              <a:t>After completing SCT taken on additional responsibilities</a:t>
            </a:r>
          </a:p>
          <a:p>
            <a:pPr lvl="1"/>
            <a:r>
              <a:rPr lang="en-US" dirty="0" smtClean="0"/>
              <a:t>Beam Conditions Monitor</a:t>
            </a:r>
          </a:p>
          <a:p>
            <a:pPr lvl="1"/>
            <a:r>
              <a:rPr lang="en-US" dirty="0" smtClean="0"/>
              <a:t>Beam Loss Monitor</a:t>
            </a:r>
          </a:p>
          <a:p>
            <a:pPr lvl="1"/>
            <a:r>
              <a:rPr lang="en-US" dirty="0" smtClean="0"/>
              <a:t>Radiation Monitor</a:t>
            </a:r>
          </a:p>
          <a:p>
            <a:r>
              <a:rPr lang="en-US" dirty="0" smtClean="0"/>
              <a:t>Active in Off-Line Computing and Grid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71612"/>
            <a:ext cx="3214682" cy="252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357694"/>
            <a:ext cx="24466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357694"/>
            <a:ext cx="2286016" cy="201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21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2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2C0610CB-FAA7-4489-B029-7C16C501BE92}" type="slidenum">
              <a:rPr lang="en-US"/>
              <a:pPr/>
              <a:t>11</a:t>
            </a:fld>
            <a:endParaRPr lang="en-US"/>
          </a:p>
        </p:txBody>
      </p:sp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028825"/>
            <a:ext cx="3071813" cy="968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524000"/>
            <a:ext cx="3429000" cy="248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08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Slovenians in  SCT</a:t>
            </a:r>
          </a:p>
        </p:txBody>
      </p:sp>
      <p:sp>
        <p:nvSpPr>
          <p:cNvPr id="408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53340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400" dirty="0">
                <a:latin typeface="Arial" charset="0"/>
              </a:rPr>
              <a:t>R</a:t>
            </a:r>
            <a:r>
              <a:rPr lang="en-US" sz="1400" dirty="0">
                <a:latin typeface="Arial" charset="0"/>
              </a:rPr>
              <a:t>&amp;D</a:t>
            </a:r>
            <a:r>
              <a:rPr lang="sl-SI" sz="14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phase</a:t>
            </a:r>
            <a:r>
              <a:rPr lang="sl-SI" sz="1400" dirty="0">
                <a:latin typeface="Arial" charset="0"/>
              </a:rPr>
              <a:t> – </a:t>
            </a:r>
            <a:r>
              <a:rPr lang="en-US" sz="1400" dirty="0">
                <a:latin typeface="Arial" charset="0"/>
              </a:rPr>
              <a:t>radiation hardness studies of silicon and readout electronics: SCT radiation field up to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100 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kGy</a:t>
            </a:r>
            <a:r>
              <a:rPr lang="en-US" sz="1400" dirty="0">
                <a:latin typeface="Arial" charset="0"/>
              </a:rPr>
              <a:t> and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2x10</a:t>
            </a:r>
            <a:r>
              <a:rPr lang="en-US" sz="1400" baseline="30000" dirty="0">
                <a:solidFill>
                  <a:srgbClr val="FF0000"/>
                </a:solidFill>
                <a:latin typeface="Arial" charset="0"/>
              </a:rPr>
              <a:t>14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sl-SI" sz="1400" dirty="0">
                <a:solidFill>
                  <a:srgbClr val="FF0000"/>
                </a:solidFill>
                <a:latin typeface="Arial" charset="0"/>
              </a:rPr>
              <a:t>n/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cm</a:t>
            </a:r>
            <a:r>
              <a:rPr lang="sl-SI" sz="1400" baseline="30000" dirty="0">
                <a:solidFill>
                  <a:srgbClr val="FF0000"/>
                </a:solidFill>
                <a:latin typeface="Arial" charset="0"/>
              </a:rPr>
              <a:t>-2</a:t>
            </a:r>
            <a:endParaRPr lang="sl-SI" sz="1400" dirty="0">
              <a:solidFill>
                <a:srgbClr val="FF0000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Making use of infrastructure available</a:t>
            </a:r>
            <a:endParaRPr lang="sl-SI" sz="14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Promoted the </a:t>
            </a:r>
            <a:r>
              <a:rPr lang="sl-SI" sz="1200" dirty="0">
                <a:solidFill>
                  <a:schemeClr val="tx1"/>
                </a:solidFill>
                <a:latin typeface="Arial" charset="0"/>
              </a:rPr>
              <a:t>TRIGA 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reactor </a:t>
            </a:r>
            <a:r>
              <a:rPr lang="sl-SI" sz="1200" dirty="0">
                <a:latin typeface="Arial" charset="0"/>
              </a:rPr>
              <a:t>a</a:t>
            </a:r>
            <a:r>
              <a:rPr lang="en-US" sz="1200" dirty="0">
                <a:latin typeface="Arial" charset="0"/>
              </a:rPr>
              <a:t>t</a:t>
            </a:r>
            <a:r>
              <a:rPr lang="sl-SI" sz="1200" dirty="0">
                <a:latin typeface="Arial" charset="0"/>
              </a:rPr>
              <a:t> JS</a:t>
            </a:r>
            <a:r>
              <a:rPr lang="en-US" sz="1200" dirty="0">
                <a:latin typeface="Arial" charset="0"/>
              </a:rPr>
              <a:t>I</a:t>
            </a:r>
            <a:r>
              <a:rPr lang="sl-SI" sz="1200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to a</a:t>
            </a:r>
            <a:r>
              <a:rPr lang="sl-SI" sz="1200" dirty="0">
                <a:latin typeface="Arial" charset="0"/>
              </a:rPr>
              <a:t> </a:t>
            </a:r>
            <a:r>
              <a:rPr lang="en-GB" sz="1200" dirty="0" smtClean="0">
                <a:latin typeface="Arial" charset="0"/>
              </a:rPr>
              <a:t>reference </a:t>
            </a:r>
            <a:r>
              <a:rPr lang="en-US" sz="1200" dirty="0" smtClean="0">
                <a:latin typeface="Arial" charset="0"/>
              </a:rPr>
              <a:t>site </a:t>
            </a:r>
            <a:r>
              <a:rPr lang="en-US" sz="1200" dirty="0">
                <a:latin typeface="Arial" charset="0"/>
              </a:rPr>
              <a:t>for neutron </a:t>
            </a:r>
            <a:r>
              <a:rPr lang="sl-SI" sz="1200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irradiations</a:t>
            </a:r>
            <a:endParaRPr lang="sl-SI" sz="1200" dirty="0">
              <a:latin typeface="Arial" charset="0"/>
            </a:endParaRP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Good collaboration with Reactor Centre of JSI</a:t>
            </a: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Modified two channels in reactor core</a:t>
            </a: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Flux up to 4x10</a:t>
            </a:r>
            <a:r>
              <a:rPr lang="en-US" sz="1000" baseline="30000" dirty="0">
                <a:latin typeface="Arial" charset="0"/>
              </a:rPr>
              <a:t>12</a:t>
            </a:r>
            <a:r>
              <a:rPr lang="en-US" sz="1000" dirty="0">
                <a:latin typeface="Arial" charset="0"/>
              </a:rPr>
              <a:t> n/cm</a:t>
            </a:r>
            <a:r>
              <a:rPr lang="en-US" sz="1000" baseline="30000" dirty="0">
                <a:latin typeface="Arial" charset="0"/>
              </a:rPr>
              <a:t>2</a:t>
            </a:r>
            <a:r>
              <a:rPr lang="en-US" sz="1000" dirty="0">
                <a:latin typeface="Arial" charset="0"/>
              </a:rPr>
              <a:t>s, LHC dose in minutes </a:t>
            </a:r>
            <a:r>
              <a:rPr lang="en-US" sz="1000" dirty="0" smtClean="0">
                <a:latin typeface="Arial" charset="0"/>
              </a:rPr>
              <a:t>, &lt;1h for </a:t>
            </a:r>
            <a:r>
              <a:rPr lang="en-US" sz="1000" dirty="0" err="1" smtClean="0">
                <a:latin typeface="Arial" charset="0"/>
              </a:rPr>
              <a:t>sLHC</a:t>
            </a:r>
            <a:r>
              <a:rPr lang="en-US" sz="1000" dirty="0" smtClean="0">
                <a:latin typeface="Arial" charset="0"/>
              </a:rPr>
              <a:t> !</a:t>
            </a:r>
            <a:endParaRPr lang="en-US" sz="1000" dirty="0">
              <a:latin typeface="Arial" charset="0"/>
            </a:endParaRPr>
          </a:p>
          <a:p>
            <a:pPr lvl="3">
              <a:lnSpc>
                <a:spcPct val="80000"/>
              </a:lnSpc>
            </a:pPr>
            <a:r>
              <a:rPr lang="en-US" sz="1000" dirty="0" err="1">
                <a:latin typeface="Arial" charset="0"/>
              </a:rPr>
              <a:t>Dosimetry</a:t>
            </a:r>
            <a:r>
              <a:rPr lang="en-US" sz="1000" dirty="0">
                <a:latin typeface="Arial" charset="0"/>
              </a:rPr>
              <a:t> accurate to 10 %</a:t>
            </a:r>
            <a:endParaRPr lang="sl-SI" sz="10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Results</a:t>
            </a:r>
            <a:r>
              <a:rPr lang="sl-SI" sz="1400" dirty="0">
                <a:latin typeface="Arial" charset="0"/>
              </a:rPr>
              <a:t> (</a:t>
            </a:r>
            <a:r>
              <a:rPr lang="en-US" sz="1400" dirty="0">
                <a:latin typeface="Arial" charset="0"/>
              </a:rPr>
              <a:t>selection</a:t>
            </a:r>
            <a:r>
              <a:rPr lang="sl-SI" sz="1400" dirty="0">
                <a:latin typeface="Arial" charset="0"/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Flux dependence of radiation damage: 10</a:t>
            </a:r>
            <a:r>
              <a:rPr lang="en-US" sz="1200" baseline="30000" dirty="0">
                <a:latin typeface="Arial" charset="0"/>
              </a:rPr>
              <a:t>8</a:t>
            </a:r>
            <a:r>
              <a:rPr lang="en-US" sz="1200" dirty="0">
                <a:latin typeface="Arial" charset="0"/>
              </a:rPr>
              <a:t> – 5x10</a:t>
            </a:r>
            <a:r>
              <a:rPr lang="en-US" sz="1200" baseline="30000" dirty="0">
                <a:latin typeface="Arial" charset="0"/>
              </a:rPr>
              <a:t>15</a:t>
            </a:r>
            <a:r>
              <a:rPr lang="en-US" sz="1200" dirty="0">
                <a:latin typeface="Arial" charset="0"/>
              </a:rPr>
              <a:t> </a:t>
            </a:r>
            <a:r>
              <a:rPr lang="el-GR" sz="1200" dirty="0">
                <a:latin typeface="Arial" charset="0"/>
              </a:rPr>
              <a:t>n/cm</a:t>
            </a:r>
            <a:r>
              <a:rPr lang="el-GR" sz="1200" baseline="30000" dirty="0">
                <a:latin typeface="Arial" charset="0"/>
              </a:rPr>
              <a:t>2</a:t>
            </a:r>
            <a:r>
              <a:rPr lang="el-GR" sz="1200" dirty="0">
                <a:latin typeface="Arial" charset="0"/>
              </a:rPr>
              <a:t>s</a:t>
            </a:r>
            <a:endParaRPr lang="en-US" sz="12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Dependence of radiation damage on detector bias</a:t>
            </a:r>
          </a:p>
          <a:p>
            <a:pPr lvl="2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Effective trapping times for electrons and holes</a:t>
            </a:r>
            <a:endParaRPr lang="sl-SI" sz="12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Properties of effective traps</a:t>
            </a:r>
            <a:endParaRPr lang="sl-SI" sz="12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Thermal neutron damage to readout electronics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Participation in CERN</a:t>
            </a:r>
            <a:r>
              <a:rPr lang="sl-SI" sz="1400" dirty="0">
                <a:latin typeface="Arial" charset="0"/>
              </a:rPr>
              <a:t> R</a:t>
            </a:r>
            <a:r>
              <a:rPr lang="en-US" sz="1400" dirty="0">
                <a:latin typeface="Arial" charset="0"/>
              </a:rPr>
              <a:t>D</a:t>
            </a:r>
            <a:r>
              <a:rPr lang="sl-SI" sz="14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collaborations</a:t>
            </a:r>
            <a:endParaRPr lang="sl-SI" sz="14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CERN RD-48 (ROSE) </a:t>
            </a: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Development of radiation hard detector material for LHC</a:t>
            </a:r>
            <a:endParaRPr lang="sl-SI" sz="10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CERN RD-39</a:t>
            </a: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Development of cryogenic detectors</a:t>
            </a:r>
            <a:endParaRPr lang="sl-SI" sz="10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CERN RD-50 </a:t>
            </a: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Development of radiation hard detector material for </a:t>
            </a:r>
            <a:r>
              <a:rPr lang="sl-SI" sz="1000" dirty="0">
                <a:latin typeface="Arial" charset="0"/>
              </a:rPr>
              <a:t>SLHC</a:t>
            </a:r>
          </a:p>
          <a:p>
            <a:pPr lvl="2">
              <a:lnSpc>
                <a:spcPct val="80000"/>
              </a:lnSpc>
            </a:pPr>
            <a:r>
              <a:rPr lang="sl-SI" sz="1200" dirty="0">
                <a:latin typeface="Arial" charset="0"/>
              </a:rPr>
              <a:t>CERN RD-</a:t>
            </a:r>
            <a:r>
              <a:rPr lang="en-US" sz="1200" dirty="0">
                <a:latin typeface="Arial" charset="0"/>
              </a:rPr>
              <a:t>42</a:t>
            </a:r>
            <a:r>
              <a:rPr lang="sl-SI" sz="1200" dirty="0">
                <a:latin typeface="Arial" charset="0"/>
              </a:rPr>
              <a:t> </a:t>
            </a:r>
          </a:p>
          <a:p>
            <a:pPr lvl="3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Development of diamond detectors</a:t>
            </a:r>
            <a:endParaRPr lang="en-US" sz="1000" baseline="30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085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352800"/>
            <a:ext cx="2009775" cy="155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6" name="Picture 10"/>
          <p:cNvPicPr>
            <a:picLocks noChangeAspect="1" noChangeArrowheads="1"/>
          </p:cNvPicPr>
          <p:nvPr/>
        </p:nvPicPr>
        <p:blipFill>
          <a:blip r:embed="rId6" cstate="print"/>
          <a:srcRect t="14371"/>
          <a:stretch>
            <a:fillRect/>
          </a:stretch>
        </p:blipFill>
        <p:spPr bwMode="auto">
          <a:xfrm>
            <a:off x="5715000" y="3048000"/>
            <a:ext cx="3429000" cy="2270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191000"/>
            <a:ext cx="2286000" cy="209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114800"/>
            <a:ext cx="3429000" cy="2519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8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1600200"/>
            <a:ext cx="3124200" cy="717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90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1524000"/>
            <a:ext cx="3429000" cy="2630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91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4114800"/>
            <a:ext cx="1600200" cy="2508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92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0" y="3962400"/>
            <a:ext cx="3429000" cy="2630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41988" y="1828800"/>
            <a:ext cx="3402012" cy="4837113"/>
            <a:chOff x="3617" y="1152"/>
            <a:chExt cx="2143" cy="3047"/>
          </a:xfrm>
        </p:grpSpPr>
        <p:pic>
          <p:nvPicPr>
            <p:cNvPr id="408594" name="Picture 1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17" y="1152"/>
              <a:ext cx="2143" cy="29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08595" name="Text Box 19"/>
            <p:cNvSpPr txBox="1">
              <a:spLocks noChangeArrowheads="1"/>
            </p:cNvSpPr>
            <p:nvPr/>
          </p:nvSpPr>
          <p:spPr bwMode="auto">
            <a:xfrm>
              <a:off x="4128" y="3792"/>
              <a:ext cx="16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sl-SI" dirty="0">
                  <a:solidFill>
                    <a:srgbClr val="000000"/>
                  </a:solidFill>
                </a:rPr>
                <a:t>NIM </a:t>
              </a:r>
              <a:r>
                <a:rPr lang="en-GB" dirty="0">
                  <a:solidFill>
                    <a:srgbClr val="000000"/>
                  </a:solidFill>
                </a:rPr>
                <a:t>466 (2): 308-326</a:t>
              </a:r>
            </a:p>
            <a:p>
              <a:pPr>
                <a:buFontTx/>
                <a:buNone/>
              </a:pPr>
              <a:r>
                <a:rPr lang="en-GB" dirty="0">
                  <a:solidFill>
                    <a:schemeClr val="bg2"/>
                  </a:solidFill>
                </a:rPr>
                <a:t>    </a:t>
              </a:r>
              <a:r>
                <a:rPr lang="en-GB" b="1" dirty="0">
                  <a:solidFill>
                    <a:schemeClr val="bg2"/>
                  </a:solidFill>
                  <a:hlinkClick r:id="rId14"/>
                </a:rPr>
                <a:t>Times Cited: </a:t>
              </a:r>
              <a:r>
                <a:rPr lang="en-GB" b="1" dirty="0" smtClean="0">
                  <a:solidFill>
                    <a:schemeClr val="bg2"/>
                  </a:solidFill>
                  <a:hlinkClick r:id="rId14"/>
                </a:rPr>
                <a:t>217</a:t>
              </a:r>
              <a:r>
                <a:rPr lang="en-GB" b="1" dirty="0">
                  <a:solidFill>
                    <a:schemeClr val="bg2"/>
                  </a:solidFill>
                  <a:hlinkClick r:id="rId14"/>
                </a:rPr>
                <a:t>  </a:t>
              </a:r>
              <a:r>
                <a:rPr lang="en-GB" dirty="0">
                  <a:solidFill>
                    <a:schemeClr val="bg2"/>
                  </a:solidFill>
                </a:rPr>
                <a:t> </a:t>
              </a:r>
            </a:p>
          </p:txBody>
        </p:sp>
      </p:grpSp>
      <p:pic>
        <p:nvPicPr>
          <p:cNvPr id="408596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43575" y="2000240"/>
            <a:ext cx="3400425" cy="464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97" name="Picture 2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785926"/>
            <a:ext cx="3429000" cy="473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08598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91200" y="1500174"/>
            <a:ext cx="3352800" cy="464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8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8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8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8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8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8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8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8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8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8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8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8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8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8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8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8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2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D8575AC6-FD30-4A59-A38E-B5C80AB20116}" type="slidenum">
              <a:rPr lang="en-US"/>
              <a:pPr/>
              <a:t>12</a:t>
            </a:fld>
            <a:endParaRPr lang="en-US"/>
          </a:p>
        </p:txBody>
      </p:sp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Dimension FPC </a:t>
            </a:r>
            <a:r>
              <a:rPr lang="sl-SI"/>
              <a:t> </a:t>
            </a:r>
            <a:endParaRPr lang="en-US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6324600" cy="2362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SCT modules need supply for sensors readout and optical transmission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sl-SI" sz="1200">
                <a:latin typeface="Arial" charset="0"/>
              </a:rPr>
              <a:t>16 lin</a:t>
            </a:r>
            <a:r>
              <a:rPr lang="en-US" sz="1200">
                <a:latin typeface="Arial" charset="0"/>
              </a:rPr>
              <a:t>es</a:t>
            </a:r>
            <a:r>
              <a:rPr lang="sl-SI" sz="1200">
                <a:latin typeface="Arial" charset="0"/>
              </a:rPr>
              <a:t> </a:t>
            </a:r>
            <a:r>
              <a:rPr lang="en-US" sz="1200">
                <a:latin typeface="Arial" charset="0"/>
              </a:rPr>
              <a:t>up to</a:t>
            </a:r>
            <a:r>
              <a:rPr lang="sl-SI" sz="1200">
                <a:latin typeface="Arial" charset="0"/>
              </a:rPr>
              <a:t> 1 A </a:t>
            </a:r>
            <a:r>
              <a:rPr lang="en-US" sz="1200">
                <a:latin typeface="Arial" charset="0"/>
              </a:rPr>
              <a:t>current and</a:t>
            </a:r>
            <a:r>
              <a:rPr lang="sl-SI" sz="1200">
                <a:latin typeface="Arial" charset="0"/>
              </a:rPr>
              <a:t> 500 V </a:t>
            </a:r>
            <a:r>
              <a:rPr lang="en-US" sz="1200">
                <a:latin typeface="Arial" charset="0"/>
              </a:rPr>
              <a:t>voltage rating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No space available for round cables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Solution – supply by Flexible Printed Circuit tapes</a:t>
            </a:r>
            <a:endParaRPr lang="sl-SI" sz="12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Additional requirements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Radiation dose up to</a:t>
            </a:r>
            <a:r>
              <a:rPr lang="sl-SI" sz="1200">
                <a:latin typeface="Arial" charset="0"/>
              </a:rPr>
              <a:t> 100 kGy – </a:t>
            </a:r>
            <a:r>
              <a:rPr lang="en-US" sz="1200">
                <a:latin typeface="Arial" charset="0"/>
              </a:rPr>
              <a:t>radiation hard materials</a:t>
            </a:r>
            <a:r>
              <a:rPr lang="sl-SI" sz="1200">
                <a:latin typeface="Arial" charset="0"/>
              </a:rPr>
              <a:t>: Kapton</a:t>
            </a:r>
            <a:r>
              <a:rPr lang="en-US" sz="1200" baseline="30000">
                <a:latin typeface="Arial" charset="0"/>
              </a:rPr>
              <a:t>®</a:t>
            </a:r>
            <a:endParaRPr lang="en-US" sz="1200" baseline="-250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GB" sz="1200">
                <a:latin typeface="Arial" charset="0"/>
              </a:rPr>
              <a:t>Minimal  material in tracker – aluminium as conductor (4x better than copper)</a:t>
            </a:r>
          </a:p>
          <a:p>
            <a:pPr lvl="1">
              <a:lnSpc>
                <a:spcPct val="80000"/>
              </a:lnSpc>
            </a:pPr>
            <a:r>
              <a:rPr lang="en-GB" sz="1200">
                <a:latin typeface="Arial" charset="0"/>
              </a:rPr>
              <a:t>Length up to 4 metres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Show-stopper(s)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Few manufacturers of FPC on</a:t>
            </a:r>
            <a:r>
              <a:rPr lang="sl-SI" sz="1200">
                <a:latin typeface="Arial" charset="0"/>
              </a:rPr>
              <a:t> alumini</a:t>
            </a:r>
            <a:r>
              <a:rPr lang="en-US" sz="1200">
                <a:latin typeface="Arial" charset="0"/>
              </a:rPr>
              <a:t>um</a:t>
            </a:r>
            <a:r>
              <a:rPr lang="sl-SI" sz="1200">
                <a:latin typeface="Arial" charset="0"/>
              </a:rPr>
              <a:t>-Kapton</a:t>
            </a:r>
            <a:r>
              <a:rPr lang="en-US" sz="1200" baseline="30000">
                <a:latin typeface="Arial" charset="0"/>
              </a:rPr>
              <a:t>®</a:t>
            </a:r>
            <a:r>
              <a:rPr lang="sl-SI" sz="1200" baseline="30000">
                <a:latin typeface="Arial" charset="0"/>
              </a:rPr>
              <a:t> </a:t>
            </a:r>
            <a:r>
              <a:rPr lang="sl-SI" sz="1200">
                <a:latin typeface="Arial" charset="0"/>
              </a:rPr>
              <a:t> </a:t>
            </a:r>
            <a:r>
              <a:rPr lang="en-US" sz="1200">
                <a:latin typeface="Arial" charset="0"/>
              </a:rPr>
              <a:t>laminates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Technology for sizes over</a:t>
            </a:r>
            <a:r>
              <a:rPr lang="sl-SI" sz="1200">
                <a:latin typeface="Arial" charset="0"/>
              </a:rPr>
              <a:t> 1</a:t>
            </a:r>
            <a:r>
              <a:rPr lang="en-US" sz="1200">
                <a:latin typeface="Arial" charset="0"/>
              </a:rPr>
              <a:t>.</a:t>
            </a:r>
            <a:r>
              <a:rPr lang="sl-SI" sz="1200">
                <a:latin typeface="Arial" charset="0"/>
              </a:rPr>
              <a:t>8 m</a:t>
            </a:r>
            <a:r>
              <a:rPr lang="en-US" sz="1200">
                <a:latin typeface="Arial" charset="0"/>
              </a:rPr>
              <a:t> not available</a:t>
            </a:r>
            <a:endParaRPr lang="sl-SI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1200"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sl-SI" sz="120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l-GR" sz="1200">
              <a:latin typeface="Arial" charset="0"/>
            </a:endParaRPr>
          </a:p>
        </p:txBody>
      </p:sp>
      <p:pic>
        <p:nvPicPr>
          <p:cNvPr id="410628" name="Picture 4" descr="expos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91000"/>
            <a:ext cx="2743200" cy="2057400"/>
          </a:xfrm>
          <a:prstGeom prst="rect">
            <a:avLst/>
          </a:prstGeom>
          <a:noFill/>
        </p:spPr>
      </p:pic>
      <p:pic>
        <p:nvPicPr>
          <p:cNvPr id="410629" name="Picture 5" descr="cutter1"/>
          <p:cNvPicPr>
            <a:picLocks noChangeAspect="1" noChangeArrowheads="1"/>
          </p:cNvPicPr>
          <p:nvPr/>
        </p:nvPicPr>
        <p:blipFill>
          <a:blip r:embed="rId4" cstate="print"/>
          <a:srcRect l="31689"/>
          <a:stretch>
            <a:fillRect/>
          </a:stretch>
        </p:blipFill>
        <p:spPr bwMode="auto">
          <a:xfrm>
            <a:off x="4572000" y="4191000"/>
            <a:ext cx="18748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30" name="Picture 6" descr="opti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2600" y="1066800"/>
            <a:ext cx="2311400" cy="3081338"/>
          </a:xfrm>
          <a:prstGeom prst="rect">
            <a:avLst/>
          </a:prstGeom>
          <a:noFill/>
        </p:spPr>
      </p:pic>
      <p:sp>
        <p:nvSpPr>
          <p:cNvPr id="410631" name="Text Box 7"/>
          <p:cNvSpPr txBox="1">
            <a:spLocks noChangeArrowheads="1"/>
          </p:cNvSpPr>
          <p:nvPr/>
        </p:nvSpPr>
        <p:spPr bwMode="auto">
          <a:xfrm>
            <a:off x="7654925" y="5486400"/>
            <a:ext cx="1169988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>
                <a:latin typeface="Comic Sans MS" pitchFamily="66" charset="0"/>
              </a:rPr>
              <a:t>Exposure</a:t>
            </a:r>
            <a:endParaRPr lang="sl-SI">
              <a:latin typeface="Comic Sans MS" pitchFamily="66" charset="0"/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sl-SI">
                <a:latin typeface="Comic Sans MS" pitchFamily="66" charset="0"/>
              </a:rPr>
              <a:t>BALDER</a:t>
            </a:r>
            <a:endParaRPr lang="en-GB">
              <a:latin typeface="Comic Sans MS" pitchFamily="66" charset="0"/>
            </a:endParaRPr>
          </a:p>
        </p:txBody>
      </p:sp>
      <p:sp>
        <p:nvSpPr>
          <p:cNvPr id="410632" name="Rectangle 8"/>
          <p:cNvSpPr>
            <a:spLocks noChangeArrowheads="1"/>
          </p:cNvSpPr>
          <p:nvPr/>
        </p:nvSpPr>
        <p:spPr bwMode="auto">
          <a:xfrm>
            <a:off x="152400" y="4038600"/>
            <a:ext cx="449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00000"/>
              </a:lnSpc>
            </a:pPr>
            <a:r>
              <a:rPr lang="en-US" sz="1400" dirty="0">
                <a:solidFill>
                  <a:srgbClr val="FFFF00"/>
                </a:solidFill>
              </a:rPr>
              <a:t>Solution</a:t>
            </a:r>
            <a:endParaRPr lang="sl-SI" sz="1400" dirty="0">
              <a:solidFill>
                <a:srgbClr val="FFFF00"/>
              </a:solidFill>
            </a:endParaRPr>
          </a:p>
          <a:p>
            <a:pPr marL="742950" lvl="1" indent="-285750" algn="l">
              <a:lnSpc>
                <a:spcPct val="100000"/>
              </a:lnSpc>
              <a:buFontTx/>
              <a:buChar char="–"/>
            </a:pPr>
            <a:r>
              <a:rPr lang="en-US" sz="1200" dirty="0">
                <a:solidFill>
                  <a:schemeClr val="accent2"/>
                </a:solidFill>
              </a:rPr>
              <a:t>Custom technology development for FPC production on </a:t>
            </a:r>
            <a:r>
              <a:rPr lang="sl-SI" sz="1200" dirty="0" err="1">
                <a:solidFill>
                  <a:schemeClr val="accent2"/>
                </a:solidFill>
              </a:rPr>
              <a:t>alumini</a:t>
            </a:r>
            <a:r>
              <a:rPr lang="en-US" sz="1200" dirty="0">
                <a:solidFill>
                  <a:schemeClr val="accent2"/>
                </a:solidFill>
              </a:rPr>
              <a:t>um</a:t>
            </a:r>
            <a:r>
              <a:rPr lang="sl-SI" sz="1200" dirty="0">
                <a:solidFill>
                  <a:schemeClr val="accent2"/>
                </a:solidFill>
              </a:rPr>
              <a:t>-</a:t>
            </a:r>
            <a:r>
              <a:rPr lang="sl-SI" sz="1200" dirty="0" err="1">
                <a:solidFill>
                  <a:schemeClr val="accent2"/>
                </a:solidFill>
              </a:rPr>
              <a:t>Kapton</a:t>
            </a:r>
            <a:r>
              <a:rPr lang="en-US" sz="1200" dirty="0">
                <a:solidFill>
                  <a:schemeClr val="accent2"/>
                </a:solidFill>
              </a:rPr>
              <a:t>® laminates</a:t>
            </a:r>
            <a:r>
              <a:rPr lang="sl-SI" sz="1200" dirty="0">
                <a:solidFill>
                  <a:schemeClr val="accent2"/>
                </a:solidFill>
              </a:rPr>
              <a:t> </a:t>
            </a:r>
          </a:p>
          <a:p>
            <a:pPr marL="742950" lvl="1" indent="-285750" algn="l">
              <a:lnSpc>
                <a:spcPct val="100000"/>
              </a:lnSpc>
              <a:buFontTx/>
              <a:buChar char="–"/>
            </a:pPr>
            <a:r>
              <a:rPr lang="en-US" sz="1200" dirty="0">
                <a:solidFill>
                  <a:schemeClr val="accent2"/>
                </a:solidFill>
              </a:rPr>
              <a:t>Developed by </a:t>
            </a:r>
            <a:r>
              <a:rPr lang="sl-SI" sz="1200" dirty="0">
                <a:solidFill>
                  <a:schemeClr val="accent2"/>
                </a:solidFill>
              </a:rPr>
              <a:t>JS</a:t>
            </a:r>
            <a:r>
              <a:rPr lang="en-US" sz="1200" dirty="0">
                <a:solidFill>
                  <a:schemeClr val="accent2"/>
                </a:solidFill>
              </a:rPr>
              <a:t>I</a:t>
            </a:r>
            <a:r>
              <a:rPr lang="sl-SI" sz="1200" dirty="0">
                <a:solidFill>
                  <a:schemeClr val="accent2"/>
                </a:solidFill>
              </a:rPr>
              <a:t> </a:t>
            </a:r>
            <a:r>
              <a:rPr lang="en-US" sz="1200" dirty="0">
                <a:solidFill>
                  <a:schemeClr val="accent2"/>
                </a:solidFill>
              </a:rPr>
              <a:t>and</a:t>
            </a:r>
            <a:r>
              <a:rPr lang="sl-SI" sz="1200" dirty="0">
                <a:solidFill>
                  <a:schemeClr val="accent2"/>
                </a:solidFill>
              </a:rPr>
              <a:t> ELGO-LINE, Cerknica </a:t>
            </a:r>
            <a:r>
              <a:rPr lang="en-US" sz="1200" dirty="0">
                <a:solidFill>
                  <a:schemeClr val="accent2"/>
                </a:solidFill>
              </a:rPr>
              <a:t>in collaboration with several local partners</a:t>
            </a:r>
            <a:endParaRPr lang="sl-SI" sz="1400" dirty="0">
              <a:solidFill>
                <a:schemeClr val="accent2"/>
              </a:solidFill>
            </a:endParaRPr>
          </a:p>
          <a:p>
            <a:pPr marL="1143000" lvl="2" indent="-228600" algn="l">
              <a:lnSpc>
                <a:spcPct val="100000"/>
              </a:lnSpc>
            </a:pPr>
            <a:r>
              <a:rPr lang="sl-SI" sz="1200" dirty="0">
                <a:solidFill>
                  <a:schemeClr val="accent5"/>
                </a:solidFill>
              </a:rPr>
              <a:t>NTC </a:t>
            </a:r>
            <a:r>
              <a:rPr lang="en-US" sz="1200" dirty="0" smtClean="0">
                <a:solidFill>
                  <a:schemeClr val="accent5"/>
                </a:solidFill>
              </a:rPr>
              <a:t>JSI</a:t>
            </a:r>
            <a:endParaRPr lang="sl-SI" sz="1200" dirty="0">
              <a:solidFill>
                <a:schemeClr val="accent5"/>
              </a:solidFill>
            </a:endParaRPr>
          </a:p>
          <a:p>
            <a:pPr marL="1143000" lvl="2" indent="-228600" algn="l">
              <a:lnSpc>
                <a:spcPct val="100000"/>
              </a:lnSpc>
            </a:pPr>
            <a:r>
              <a:rPr lang="sl-SI" sz="1200" dirty="0" err="1">
                <a:solidFill>
                  <a:schemeClr val="accent5"/>
                </a:solidFill>
              </a:rPr>
              <a:t>Balder</a:t>
            </a:r>
            <a:r>
              <a:rPr lang="sl-SI" sz="1200" dirty="0">
                <a:solidFill>
                  <a:schemeClr val="accent5"/>
                </a:solidFill>
              </a:rPr>
              <a:t> </a:t>
            </a:r>
            <a:r>
              <a:rPr lang="en-US" sz="1200" dirty="0" smtClean="0">
                <a:solidFill>
                  <a:schemeClr val="accent5"/>
                </a:solidFill>
              </a:rPr>
              <a:t>Ltd</a:t>
            </a:r>
            <a:r>
              <a:rPr lang="sl-SI" sz="1200" dirty="0" smtClean="0">
                <a:solidFill>
                  <a:schemeClr val="accent5"/>
                </a:solidFill>
              </a:rPr>
              <a:t>., </a:t>
            </a:r>
            <a:r>
              <a:rPr lang="sl-SI" sz="1200" dirty="0">
                <a:solidFill>
                  <a:schemeClr val="accent5"/>
                </a:solidFill>
              </a:rPr>
              <a:t>Ljubljana</a:t>
            </a:r>
          </a:p>
          <a:p>
            <a:pPr marL="1143000" lvl="2" indent="-228600"/>
            <a:r>
              <a:rPr lang="sl-SI" sz="1200" dirty="0">
                <a:solidFill>
                  <a:schemeClr val="accent5"/>
                </a:solidFill>
              </a:rPr>
              <a:t>FDS </a:t>
            </a:r>
            <a:r>
              <a:rPr lang="sl-SI" sz="1200" dirty="0" err="1">
                <a:solidFill>
                  <a:schemeClr val="accent5"/>
                </a:solidFill>
              </a:rPr>
              <a:t>Research</a:t>
            </a:r>
            <a:r>
              <a:rPr lang="sl-SI" sz="1200" dirty="0">
                <a:solidFill>
                  <a:schemeClr val="accent5"/>
                </a:solidFill>
              </a:rPr>
              <a:t> </a:t>
            </a:r>
            <a:r>
              <a:rPr lang="en-US" sz="1200" dirty="0" smtClean="0">
                <a:solidFill>
                  <a:schemeClr val="accent5"/>
                </a:solidFill>
              </a:rPr>
              <a:t>Ltd</a:t>
            </a:r>
            <a:r>
              <a:rPr lang="sl-SI" sz="1200" dirty="0" smtClean="0">
                <a:solidFill>
                  <a:schemeClr val="accent5"/>
                </a:solidFill>
              </a:rPr>
              <a:t>., </a:t>
            </a:r>
            <a:r>
              <a:rPr lang="sl-SI" sz="1200" dirty="0">
                <a:solidFill>
                  <a:schemeClr val="accent5"/>
                </a:solidFill>
              </a:rPr>
              <a:t>Trzin</a:t>
            </a:r>
          </a:p>
          <a:p>
            <a:pPr marL="1143000" lvl="2" indent="-228600"/>
            <a:r>
              <a:rPr lang="sl-SI" sz="1200" dirty="0">
                <a:solidFill>
                  <a:schemeClr val="accent5"/>
                </a:solidFill>
              </a:rPr>
              <a:t>Apel </a:t>
            </a:r>
            <a:r>
              <a:rPr lang="en-US" sz="1200" dirty="0" smtClean="0">
                <a:solidFill>
                  <a:schemeClr val="accent5"/>
                </a:solidFill>
              </a:rPr>
              <a:t>Ltd</a:t>
            </a:r>
            <a:r>
              <a:rPr lang="sl-SI" sz="1200" dirty="0" smtClean="0">
                <a:solidFill>
                  <a:schemeClr val="accent5"/>
                </a:solidFill>
              </a:rPr>
              <a:t>., </a:t>
            </a:r>
            <a:r>
              <a:rPr lang="sl-SI" sz="1200" dirty="0">
                <a:solidFill>
                  <a:schemeClr val="accent5"/>
                </a:solidFill>
              </a:rPr>
              <a:t>Ljubljana</a:t>
            </a:r>
            <a:endParaRPr lang="en-US" sz="700" dirty="0">
              <a:solidFill>
                <a:schemeClr val="accent5"/>
              </a:solidFill>
            </a:endParaRPr>
          </a:p>
        </p:txBody>
      </p:sp>
      <p:sp>
        <p:nvSpPr>
          <p:cNvPr id="410633" name="Text Box 9"/>
          <p:cNvSpPr txBox="1">
            <a:spLocks noChangeArrowheads="1"/>
          </p:cNvSpPr>
          <p:nvPr/>
        </p:nvSpPr>
        <p:spPr bwMode="auto">
          <a:xfrm>
            <a:off x="7251700" y="3352800"/>
            <a:ext cx="1782763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sl-SI">
                <a:latin typeface="Comic Sans MS" pitchFamily="66" charset="0"/>
              </a:rPr>
              <a:t>Opti</a:t>
            </a:r>
            <a:r>
              <a:rPr lang="en-US">
                <a:latin typeface="Comic Sans MS" pitchFamily="66" charset="0"/>
              </a:rPr>
              <a:t>cal</a:t>
            </a:r>
            <a:r>
              <a:rPr lang="sl-SI">
                <a:latin typeface="Comic Sans MS" pitchFamily="66" charset="0"/>
              </a:rPr>
              <a:t> </a:t>
            </a:r>
            <a:r>
              <a:rPr lang="en-US">
                <a:latin typeface="Comic Sans MS" pitchFamily="66" charset="0"/>
              </a:rPr>
              <a:t>c</a:t>
            </a:r>
            <a:r>
              <a:rPr lang="sl-SI">
                <a:latin typeface="Comic Sans MS" pitchFamily="66" charset="0"/>
              </a:rPr>
              <a:t>ontrol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sl-SI">
                <a:latin typeface="Comic Sans MS" pitchFamily="66" charset="0"/>
              </a:rPr>
              <a:t>FDS </a:t>
            </a:r>
            <a:r>
              <a:rPr lang="en-US">
                <a:latin typeface="Comic Sans MS" pitchFamily="66" charset="0"/>
              </a:rPr>
              <a:t>and</a:t>
            </a:r>
            <a:r>
              <a:rPr lang="sl-SI">
                <a:latin typeface="Comic Sans MS" pitchFamily="66" charset="0"/>
              </a:rPr>
              <a:t> Apel</a:t>
            </a:r>
            <a:endParaRPr lang="en-GB">
              <a:latin typeface="Comic Sans MS" pitchFamily="66" charset="0"/>
            </a:endParaRPr>
          </a:p>
        </p:txBody>
      </p:sp>
      <p:sp>
        <p:nvSpPr>
          <p:cNvPr id="410634" name="Text Box 10"/>
          <p:cNvSpPr txBox="1">
            <a:spLocks noChangeArrowheads="1"/>
          </p:cNvSpPr>
          <p:nvPr/>
        </p:nvSpPr>
        <p:spPr bwMode="auto">
          <a:xfrm>
            <a:off x="5314950" y="5486400"/>
            <a:ext cx="960438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>
                <a:latin typeface="Comic Sans MS" pitchFamily="66" charset="0"/>
              </a:rPr>
              <a:t>Cutting</a:t>
            </a:r>
            <a:endParaRPr lang="sl-SI">
              <a:latin typeface="Comic Sans MS" pitchFamily="66" charset="0"/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sl-SI">
                <a:latin typeface="Comic Sans MS" pitchFamily="66" charset="0"/>
              </a:rPr>
              <a:t>Apel</a:t>
            </a:r>
            <a:endParaRPr lang="en-GB">
              <a:latin typeface="Comic Sans MS" pitchFamily="66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37275" y="1524000"/>
            <a:ext cx="3006725" cy="4748213"/>
            <a:chOff x="3888" y="1152"/>
            <a:chExt cx="1798" cy="2751"/>
          </a:xfrm>
        </p:grpSpPr>
        <p:pic>
          <p:nvPicPr>
            <p:cNvPr id="41063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8" y="1152"/>
              <a:ext cx="1798" cy="2751"/>
            </a:xfrm>
            <a:prstGeom prst="rect">
              <a:avLst/>
            </a:prstGeom>
            <a:noFill/>
          </p:spPr>
        </p:pic>
        <p:sp>
          <p:nvSpPr>
            <p:cNvPr id="410637" name="Text Box 13"/>
            <p:cNvSpPr txBox="1">
              <a:spLocks noChangeArrowheads="1"/>
            </p:cNvSpPr>
            <p:nvPr/>
          </p:nvSpPr>
          <p:spPr bwMode="auto">
            <a:xfrm>
              <a:off x="3935" y="3456"/>
              <a:ext cx="1583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sl-SI" b="1">
                  <a:solidFill>
                    <a:schemeClr val="folHlink"/>
                  </a:solidFill>
                </a:rPr>
                <a:t>½ </a:t>
              </a:r>
              <a:r>
                <a:rPr lang="en-US" b="1">
                  <a:solidFill>
                    <a:schemeClr val="folHlink"/>
                  </a:solidFill>
                </a:rPr>
                <a:t>cables</a:t>
              </a:r>
              <a:r>
                <a:rPr lang="sl-SI" b="1">
                  <a:solidFill>
                    <a:schemeClr val="folHlink"/>
                  </a:solidFill>
                </a:rPr>
                <a:t> </a:t>
              </a:r>
              <a:r>
                <a:rPr lang="en-US" b="1">
                  <a:solidFill>
                    <a:schemeClr val="folHlink"/>
                  </a:solidFill>
                </a:rPr>
                <a:t>of</a:t>
              </a:r>
              <a:r>
                <a:rPr lang="sl-SI" b="1">
                  <a:solidFill>
                    <a:schemeClr val="folHlink"/>
                  </a:solidFill>
                </a:rPr>
                <a:t> SCT</a:t>
              </a:r>
              <a:r>
                <a:rPr lang="en-US" b="1">
                  <a:solidFill>
                    <a:schemeClr val="folHlink"/>
                  </a:solidFill>
                </a:rPr>
                <a:t> barrel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959475" y="1447800"/>
            <a:ext cx="3184525" cy="4800600"/>
            <a:chOff x="1152" y="1152"/>
            <a:chExt cx="2006" cy="3024"/>
          </a:xfrm>
        </p:grpSpPr>
        <p:pic>
          <p:nvPicPr>
            <p:cNvPr id="410638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2" y="1152"/>
              <a:ext cx="2006" cy="30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10643" name="Text Box 19"/>
            <p:cNvSpPr txBox="1">
              <a:spLocks noChangeArrowheads="1"/>
            </p:cNvSpPr>
            <p:nvPr/>
          </p:nvSpPr>
          <p:spPr bwMode="auto">
            <a:xfrm>
              <a:off x="1536" y="3840"/>
              <a:ext cx="1172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GB" b="1">
                  <a:solidFill>
                    <a:schemeClr val="folHlink"/>
                  </a:solidFill>
                </a:rPr>
                <a:t>End-cap cables</a:t>
              </a:r>
            </a:p>
          </p:txBody>
        </p:sp>
      </p:grpSp>
      <p:sp>
        <p:nvSpPr>
          <p:cNvPr id="410645" name="Text Box 21"/>
          <p:cNvSpPr txBox="1">
            <a:spLocks noChangeArrowheads="1"/>
          </p:cNvSpPr>
          <p:nvPr/>
        </p:nvSpPr>
        <p:spPr bwMode="auto">
          <a:xfrm rot="-3230292">
            <a:off x="4385468" y="3469482"/>
            <a:ext cx="58531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ELGO-line received ATLAS Supplier Award for </a:t>
            </a:r>
          </a:p>
          <a:p>
            <a:pPr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timely delivery and quality of product</a:t>
            </a:r>
            <a:endParaRPr lang="en-GB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3480D167-D7C8-442B-9BBC-33F63CAD49A5}" type="slidenum">
              <a:rPr lang="en-US"/>
              <a:pPr/>
              <a:t>13</a:t>
            </a:fld>
            <a:endParaRPr lang="en-US"/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Scale Heater Pads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86868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SCT operates at -7°C, TRT at 20°C</a:t>
            </a: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Thermal barrier between the two detectors</a:t>
            </a: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Thermal neutrality required</a:t>
            </a:r>
          </a:p>
          <a:p>
            <a:pPr lvl="1">
              <a:lnSpc>
                <a:spcPct val="80000"/>
              </a:lnSpc>
            </a:pPr>
            <a:r>
              <a:rPr lang="en-US" sz="1200">
                <a:latin typeface="Arial" charset="0"/>
              </a:rPr>
              <a:t>Enclosure cooled to  </a:t>
            </a:r>
            <a:r>
              <a:rPr lang="en-US" sz="1200">
                <a:solidFill>
                  <a:schemeClr val="accent1"/>
                </a:solidFill>
                <a:latin typeface="Arial" charset="0"/>
              </a:rPr>
              <a:t>-7°C </a:t>
            </a:r>
            <a:r>
              <a:rPr lang="en-US" sz="1200">
                <a:latin typeface="Arial" charset="0"/>
              </a:rPr>
              <a:t>on SCT, heated to </a:t>
            </a:r>
            <a:r>
              <a:rPr lang="en-US" sz="1200">
                <a:solidFill>
                  <a:srgbClr val="FF0000"/>
                </a:solidFill>
                <a:latin typeface="Arial" charset="0"/>
              </a:rPr>
              <a:t>20°C</a:t>
            </a:r>
            <a:r>
              <a:rPr lang="en-US" sz="1200">
                <a:latin typeface="Arial" charset="0"/>
              </a:rPr>
              <a:t> on TRT side</a:t>
            </a:r>
            <a:endParaRPr lang="en-US" sz="1200">
              <a:solidFill>
                <a:srgbClr val="FF0000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200">
                <a:solidFill>
                  <a:schemeClr val="accent2"/>
                </a:solidFill>
                <a:latin typeface="Arial" charset="0"/>
              </a:rPr>
              <a:t>Need large scale heater pads with </a:t>
            </a:r>
            <a:r>
              <a:rPr lang="en-US" sz="1200">
                <a:solidFill>
                  <a:schemeClr val="tx1"/>
                </a:solidFill>
                <a:latin typeface="Arial" charset="0"/>
              </a:rPr>
              <a:t>~ 200 W/m</a:t>
            </a:r>
            <a:r>
              <a:rPr lang="en-US" sz="1200" baseline="30000">
                <a:solidFill>
                  <a:schemeClr val="tx1"/>
                </a:solidFill>
                <a:latin typeface="Arial" charset="0"/>
              </a:rPr>
              <a:t>2 </a:t>
            </a:r>
            <a:r>
              <a:rPr lang="en-US" sz="1200">
                <a:solidFill>
                  <a:schemeClr val="accent2"/>
                </a:solidFill>
                <a:latin typeface="Arial" charset="0"/>
              </a:rPr>
              <a:t>power rating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200">
                <a:solidFill>
                  <a:schemeClr val="accent2"/>
                </a:solidFill>
                <a:latin typeface="Arial" charset="0"/>
              </a:rPr>
              <a:t>Large scale FPC technology can be easily ported to heater production </a:t>
            </a:r>
            <a:endParaRPr lang="sl-SI" sz="12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151188"/>
            <a:ext cx="4267200" cy="294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14725" name="Text Box 5"/>
          <p:cNvSpPr txBox="1">
            <a:spLocks noChangeArrowheads="1"/>
          </p:cNvSpPr>
          <p:nvPr/>
        </p:nvSpPr>
        <p:spPr bwMode="auto">
          <a:xfrm>
            <a:off x="6064250" y="5562600"/>
            <a:ext cx="24177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>
                <a:latin typeface="Comic Sans MS" pitchFamily="66" charset="0"/>
              </a:rPr>
              <a:t>Thermal camera test</a:t>
            </a:r>
            <a:endParaRPr lang="en-GB">
              <a:latin typeface="Comic Sans MS" pitchFamily="66" charset="0"/>
            </a:endParaRPr>
          </a:p>
        </p:txBody>
      </p:sp>
      <p:pic>
        <p:nvPicPr>
          <p:cNvPr id="4147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124200"/>
            <a:ext cx="4038600" cy="302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681038" y="5791200"/>
            <a:ext cx="30003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>
                <a:latin typeface="Comic Sans MS" pitchFamily="66" charset="0"/>
              </a:rPr>
              <a:t>Heater pads in</a:t>
            </a:r>
            <a:r>
              <a:rPr lang="sl-SI">
                <a:latin typeface="Comic Sans MS" pitchFamily="66" charset="0"/>
              </a:rPr>
              <a:t> </a:t>
            </a:r>
            <a:r>
              <a:rPr lang="en-US">
                <a:latin typeface="Comic Sans MS" pitchFamily="66" charset="0"/>
              </a:rPr>
              <a:t>TRT barrel</a:t>
            </a:r>
            <a:endParaRPr lang="en-GB">
              <a:latin typeface="Comic Sans MS" pitchFamily="66" charset="0"/>
            </a:endParaRPr>
          </a:p>
        </p:txBody>
      </p:sp>
      <p:pic>
        <p:nvPicPr>
          <p:cNvPr id="4147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90887"/>
            <a:ext cx="5334000" cy="3567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47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219200"/>
            <a:ext cx="3124200" cy="2073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47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319463"/>
            <a:ext cx="5334000" cy="3538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4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3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3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78543EC4-7CF2-41AC-ADC2-04361F6456CB}" type="slidenum">
              <a:rPr lang="en-US"/>
              <a:pPr/>
              <a:t>14</a:t>
            </a:fld>
            <a:endParaRPr lang="en-US"/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ATLAS – </a:t>
            </a:r>
            <a:r>
              <a:rPr lang="en-US"/>
              <a:t>Beam Conditions Monitor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5334000" cy="3657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sz="1200" dirty="0">
                <a:solidFill>
                  <a:srgbClr val="FF0000"/>
                </a:solidFill>
                <a:latin typeface="Arial" charset="0"/>
              </a:rPr>
              <a:t>BCM</a:t>
            </a:r>
            <a:r>
              <a:rPr lang="sl-SI" sz="1200" dirty="0">
                <a:latin typeface="Arial" charset="0"/>
              </a:rPr>
              <a:t> - </a:t>
            </a:r>
            <a:r>
              <a:rPr lang="sl-SI" sz="1200" dirty="0" err="1">
                <a:solidFill>
                  <a:srgbClr val="FF0000"/>
                </a:solidFill>
                <a:latin typeface="Arial" charset="0"/>
              </a:rPr>
              <a:t>B</a:t>
            </a:r>
            <a:r>
              <a:rPr lang="sl-SI" sz="1200" dirty="0" err="1">
                <a:latin typeface="Arial" charset="0"/>
              </a:rPr>
              <a:t>eam</a:t>
            </a:r>
            <a:r>
              <a:rPr lang="sl-SI" sz="1200" dirty="0">
                <a:latin typeface="Arial" charset="0"/>
              </a:rPr>
              <a:t> </a:t>
            </a:r>
            <a:r>
              <a:rPr lang="sl-SI" sz="1200" dirty="0" err="1">
                <a:solidFill>
                  <a:srgbClr val="FF0000"/>
                </a:solidFill>
                <a:latin typeface="Arial" charset="0"/>
              </a:rPr>
              <a:t>C</a:t>
            </a:r>
            <a:r>
              <a:rPr lang="sl-SI" sz="1200" dirty="0" err="1">
                <a:latin typeface="Arial" charset="0"/>
              </a:rPr>
              <a:t>onditions</a:t>
            </a:r>
            <a:r>
              <a:rPr lang="sl-SI" sz="1200" dirty="0">
                <a:latin typeface="Arial" charset="0"/>
              </a:rPr>
              <a:t> </a:t>
            </a:r>
            <a:r>
              <a:rPr lang="sl-SI" sz="1200" dirty="0">
                <a:solidFill>
                  <a:srgbClr val="FF0000"/>
                </a:solidFill>
                <a:latin typeface="Arial" charset="0"/>
              </a:rPr>
              <a:t>M</a:t>
            </a:r>
            <a:r>
              <a:rPr lang="sl-SI" sz="1200" dirty="0">
                <a:latin typeface="Arial" charset="0"/>
              </a:rPr>
              <a:t>onitor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Beam particles scraping at collimators</a:t>
            </a:r>
            <a:endParaRPr lang="sl-SI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Interactions with residual beam gas</a:t>
            </a:r>
            <a:endParaRPr lang="sl-SI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 smtClean="0">
                <a:latin typeface="Arial" charset="0"/>
              </a:rPr>
              <a:t>During</a:t>
            </a:r>
            <a:r>
              <a:rPr lang="sl-SI" sz="1200" dirty="0" smtClean="0">
                <a:latin typeface="Arial" charset="0"/>
              </a:rPr>
              <a:t> </a:t>
            </a:r>
            <a:r>
              <a:rPr lang="sl-SI" sz="1200" dirty="0">
                <a:latin typeface="Arial" charset="0"/>
              </a:rPr>
              <a:t>LHC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>running</a:t>
            </a:r>
            <a:endParaRPr lang="sl-SI" sz="12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First </a:t>
            </a:r>
            <a:r>
              <a:rPr lang="en-US" sz="1000" dirty="0" smtClean="0">
                <a:latin typeface="Arial" charset="0"/>
              </a:rPr>
              <a:t>assessment of beam conditions</a:t>
            </a:r>
            <a:endParaRPr lang="sl-SI" sz="10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Fast luminosity assessment</a:t>
            </a:r>
            <a:endParaRPr lang="sl-SI" sz="1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Beam anomaly (e.g. collimator) events are separated from genuine collisions by time of flight between two</a:t>
            </a:r>
            <a:r>
              <a:rPr lang="sl-SI" sz="1200" dirty="0">
                <a:latin typeface="Arial" charset="0"/>
              </a:rPr>
              <a:t> </a:t>
            </a:r>
            <a:r>
              <a:rPr lang="sl-SI" sz="1200" dirty="0">
                <a:solidFill>
                  <a:srgbClr val="FF0000"/>
                </a:solidFill>
                <a:latin typeface="Arial" charset="0"/>
              </a:rPr>
              <a:t>BCM</a:t>
            </a:r>
            <a:r>
              <a:rPr lang="en-US" sz="12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stations</a:t>
            </a:r>
            <a:endParaRPr lang="sl-SI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Symmetric stations at</a:t>
            </a:r>
            <a:r>
              <a:rPr lang="sl-SI" sz="1200" dirty="0">
                <a:latin typeface="Arial" charset="0"/>
              </a:rPr>
              <a:t> r</a:t>
            </a:r>
            <a:r>
              <a:rPr lang="en-US" sz="1200" dirty="0">
                <a:latin typeface="Arial" charset="0"/>
              </a:rPr>
              <a:t> ~ 55 mm and z = </a:t>
            </a:r>
            <a:r>
              <a:rPr lang="sl-SI" sz="1200" dirty="0">
                <a:latin typeface="Arial" charset="0"/>
              </a:rPr>
              <a:t>±1838 </a:t>
            </a:r>
            <a:r>
              <a:rPr lang="en-US" sz="1200" dirty="0">
                <a:latin typeface="Arial" charset="0"/>
              </a:rPr>
              <a:t>m</a:t>
            </a:r>
            <a:r>
              <a:rPr lang="sl-SI" sz="1200" dirty="0">
                <a:latin typeface="Arial" charset="0"/>
              </a:rPr>
              <a:t>m</a:t>
            </a:r>
            <a:endParaRPr lang="en-US" sz="1200" dirty="0"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Collisions: </a:t>
            </a:r>
            <a:r>
              <a:rPr lang="sl-SI" sz="1000" dirty="0" err="1">
                <a:latin typeface="Arial" charset="0"/>
              </a:rPr>
              <a:t>Δt</a:t>
            </a:r>
            <a:r>
              <a:rPr lang="sl-SI" sz="1000" dirty="0">
                <a:latin typeface="Arial" charset="0"/>
              </a:rPr>
              <a:t> = </a:t>
            </a:r>
            <a:r>
              <a:rPr lang="sl-SI" sz="1000" dirty="0">
                <a:solidFill>
                  <a:schemeClr val="tx1"/>
                </a:solidFill>
                <a:latin typeface="Arial" charset="0"/>
              </a:rPr>
              <a:t>0, 25, … </a:t>
            </a:r>
            <a:r>
              <a:rPr lang="sl-SI" sz="1000" dirty="0" err="1">
                <a:solidFill>
                  <a:schemeClr val="tx1"/>
                </a:solidFill>
                <a:latin typeface="Arial" charset="0"/>
              </a:rPr>
              <a:t>ns</a:t>
            </a:r>
            <a:endParaRPr lang="en-US" sz="1000" dirty="0">
              <a:solidFill>
                <a:schemeClr val="tx1"/>
              </a:solidFill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Collimator: </a:t>
            </a:r>
            <a:r>
              <a:rPr lang="sl-SI" sz="1000" dirty="0" err="1">
                <a:latin typeface="Arial" charset="0"/>
              </a:rPr>
              <a:t>Δt</a:t>
            </a:r>
            <a:r>
              <a:rPr lang="sl-SI" sz="1000" dirty="0">
                <a:latin typeface="Arial" charset="0"/>
              </a:rPr>
              <a:t> = Δ</a:t>
            </a:r>
            <a:r>
              <a:rPr lang="en-US" sz="1000" dirty="0">
                <a:latin typeface="Arial" charset="0"/>
              </a:rPr>
              <a:t>z/c = </a:t>
            </a:r>
            <a:r>
              <a:rPr lang="en-US" sz="1000" dirty="0">
                <a:solidFill>
                  <a:schemeClr val="tx1"/>
                </a:solidFill>
                <a:latin typeface="Arial" charset="0"/>
              </a:rPr>
              <a:t>12,5 </a:t>
            </a:r>
            <a:r>
              <a:rPr lang="sl-SI" sz="1000" dirty="0" err="1">
                <a:solidFill>
                  <a:schemeClr val="tx1"/>
                </a:solidFill>
                <a:latin typeface="Arial" charset="0"/>
              </a:rPr>
              <a:t>ns</a:t>
            </a:r>
            <a:endParaRPr lang="en-US" sz="1000" dirty="0">
              <a:solidFill>
                <a:schemeClr val="tx1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Requirements</a:t>
            </a: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Fast response: </a:t>
            </a:r>
            <a:r>
              <a:rPr lang="en-US" sz="1000" dirty="0" err="1">
                <a:latin typeface="Arial" charset="0"/>
              </a:rPr>
              <a:t>risetime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Arial" charset="0"/>
              </a:rPr>
              <a:t>1 ns</a:t>
            </a:r>
            <a:r>
              <a:rPr lang="en-US" sz="1000" dirty="0">
                <a:latin typeface="Arial" charset="0"/>
              </a:rPr>
              <a:t>, width</a:t>
            </a:r>
            <a:r>
              <a:rPr lang="sl-SI" sz="1000" dirty="0">
                <a:latin typeface="Arial" charset="0"/>
              </a:rPr>
              <a:t> </a:t>
            </a:r>
            <a:r>
              <a:rPr lang="sl-SI" sz="100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sl-SI" sz="1000" dirty="0" err="1">
                <a:solidFill>
                  <a:schemeClr val="tx1"/>
                </a:solidFill>
                <a:latin typeface="Arial" charset="0"/>
              </a:rPr>
              <a:t>ns</a:t>
            </a:r>
            <a:r>
              <a:rPr lang="sl-SI" sz="1000" dirty="0">
                <a:solidFill>
                  <a:schemeClr val="accent2"/>
                </a:solidFill>
                <a:latin typeface="Arial" charset="0"/>
              </a:rPr>
              <a:t>,</a:t>
            </a:r>
            <a:r>
              <a:rPr lang="sl-SI" sz="1000" dirty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BLR</a:t>
            </a:r>
            <a:r>
              <a:rPr lang="sl-SI" sz="1000" dirty="0">
                <a:latin typeface="Arial" charset="0"/>
              </a:rPr>
              <a:t> </a:t>
            </a:r>
            <a:r>
              <a:rPr lang="sl-SI" sz="1000" dirty="0">
                <a:solidFill>
                  <a:schemeClr val="tx1"/>
                </a:solidFill>
                <a:latin typeface="Arial" charset="0"/>
              </a:rPr>
              <a:t>10 </a:t>
            </a:r>
            <a:r>
              <a:rPr lang="sl-SI" sz="1000" dirty="0" err="1">
                <a:solidFill>
                  <a:schemeClr val="tx1"/>
                </a:solidFill>
                <a:latin typeface="Arial" charset="0"/>
              </a:rPr>
              <a:t>ns</a:t>
            </a:r>
            <a:endParaRPr lang="sl-SI" sz="1000" dirty="0">
              <a:solidFill>
                <a:schemeClr val="tx1"/>
              </a:solidFill>
              <a:latin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Radiation hardness: </a:t>
            </a:r>
            <a:r>
              <a:rPr lang="en-US" sz="1000" dirty="0">
                <a:solidFill>
                  <a:srgbClr val="FF0000"/>
                </a:solidFill>
                <a:latin typeface="Arial" charset="0"/>
              </a:rPr>
              <a:t>500 </a:t>
            </a:r>
            <a:r>
              <a:rPr lang="en-US" sz="1000" dirty="0" err="1">
                <a:solidFill>
                  <a:srgbClr val="FF0000"/>
                </a:solidFill>
                <a:latin typeface="Arial" charset="0"/>
              </a:rPr>
              <a:t>kGy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sz="1000" baseline="30000" dirty="0">
                <a:solidFill>
                  <a:srgbClr val="FF0000"/>
                </a:solidFill>
                <a:latin typeface="Arial" charset="0"/>
              </a:rPr>
              <a:t>15</a:t>
            </a:r>
            <a:r>
              <a:rPr lang="en-US" sz="1000" dirty="0">
                <a:solidFill>
                  <a:srgbClr val="FF0000"/>
                </a:solidFill>
                <a:latin typeface="Arial" charset="0"/>
              </a:rPr>
              <a:t> π/cm</a:t>
            </a:r>
            <a:r>
              <a:rPr lang="en-US" sz="1000" baseline="30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000" baseline="30000" dirty="0">
                <a:latin typeface="Arial" charset="0"/>
              </a:rPr>
              <a:t> </a:t>
            </a:r>
          </a:p>
          <a:p>
            <a:pPr lvl="2">
              <a:lnSpc>
                <a:spcPct val="80000"/>
              </a:lnSpc>
            </a:pPr>
            <a:r>
              <a:rPr lang="en-US" sz="1000" dirty="0">
                <a:latin typeface="Arial" charset="0"/>
              </a:rPr>
              <a:t>Single MIP sensitivity</a:t>
            </a:r>
            <a:r>
              <a:rPr lang="sl-SI" sz="1000" dirty="0">
                <a:latin typeface="Arial" charset="0"/>
              </a:rPr>
              <a:t>  – </a:t>
            </a:r>
            <a:r>
              <a:rPr lang="en-US" sz="1000" dirty="0">
                <a:latin typeface="Arial" charset="0"/>
              </a:rPr>
              <a:t>SNR</a:t>
            </a:r>
            <a:r>
              <a:rPr lang="sl-SI" sz="1000" dirty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~ </a:t>
            </a:r>
            <a:r>
              <a:rPr lang="en-US" sz="1000" dirty="0">
                <a:solidFill>
                  <a:schemeClr val="tx1"/>
                </a:solidFill>
                <a:latin typeface="Arial" charset="0"/>
              </a:rPr>
              <a:t>10:1</a:t>
            </a:r>
            <a:endParaRPr lang="sl-SI" sz="10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Two stations, 4 x</a:t>
            </a:r>
            <a:r>
              <a:rPr lang="sl-SI" sz="1200" dirty="0">
                <a:latin typeface="Arial" charset="0"/>
              </a:rPr>
              <a:t> 1 cm</a:t>
            </a:r>
            <a:r>
              <a:rPr lang="sl-SI" sz="1200" baseline="30000" dirty="0">
                <a:latin typeface="Arial" charset="0"/>
              </a:rPr>
              <a:t>2</a:t>
            </a:r>
            <a:r>
              <a:rPr lang="en-US" sz="1200" baseline="30000" dirty="0">
                <a:latin typeface="Arial" charset="0"/>
              </a:rPr>
              <a:t> </a:t>
            </a:r>
            <a:r>
              <a:rPr lang="en-US" sz="1200" dirty="0" err="1">
                <a:latin typeface="Arial" charset="0"/>
              </a:rPr>
              <a:t>pCVD</a:t>
            </a:r>
            <a:r>
              <a:rPr lang="en-US" sz="1200" dirty="0">
                <a:latin typeface="Arial" charset="0"/>
              </a:rPr>
              <a:t> diamond detectors each</a:t>
            </a:r>
            <a:endParaRPr lang="sl-SI" sz="1200" baseline="30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Fast two-stage</a:t>
            </a:r>
            <a:r>
              <a:rPr lang="sl-SI" sz="1200" dirty="0">
                <a:latin typeface="Arial" charset="0"/>
              </a:rPr>
              <a:t> 500 MHz</a:t>
            </a:r>
            <a:r>
              <a:rPr lang="en-US" sz="1200" dirty="0">
                <a:latin typeface="Arial" charset="0"/>
              </a:rPr>
              <a:t> current amplifier</a:t>
            </a:r>
            <a:endParaRPr lang="sl-SI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Ljubljana, CERN, Wiener </a:t>
            </a:r>
            <a:r>
              <a:rPr lang="en-US" sz="1200" dirty="0" err="1">
                <a:latin typeface="Arial" charset="0"/>
              </a:rPr>
              <a:t>Neustadt</a:t>
            </a:r>
            <a:r>
              <a:rPr lang="en-US" sz="1200" dirty="0">
                <a:latin typeface="Arial" charset="0"/>
              </a:rPr>
              <a:t>, Toronto, Columbus (~15 people_</a:t>
            </a:r>
            <a:endParaRPr lang="sl-SI" sz="12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Successfully installed in pixel detector in Jan </a:t>
            </a:r>
            <a:r>
              <a:rPr lang="en-US" sz="1200" dirty="0" smtClean="0">
                <a:latin typeface="Arial" charset="0"/>
              </a:rPr>
              <a:t>2007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18113" y="1524000"/>
            <a:ext cx="3925887" cy="1346200"/>
            <a:chOff x="1046" y="3024"/>
            <a:chExt cx="4157" cy="1108"/>
          </a:xfrm>
        </p:grpSpPr>
        <p:pic>
          <p:nvPicPr>
            <p:cNvPr id="418821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50000" contrast="-50000"/>
            </a:blip>
            <a:srcRect/>
            <a:stretch>
              <a:fillRect/>
            </a:stretch>
          </p:blipFill>
          <p:spPr bwMode="auto">
            <a:xfrm>
              <a:off x="1056" y="3024"/>
              <a:ext cx="4147" cy="1012"/>
            </a:xfrm>
            <a:prstGeom prst="rect">
              <a:avLst/>
            </a:prstGeom>
            <a:blipFill dpi="0" rotWithShape="0">
              <a:blip cstate="print">
                <a:lum bright="50000" contrast="-50000"/>
              </a:blip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418822" name="Line 6"/>
            <p:cNvSpPr>
              <a:spLocks noChangeShapeType="1"/>
            </p:cNvSpPr>
            <p:nvPr/>
          </p:nvSpPr>
          <p:spPr bwMode="auto">
            <a:xfrm flipV="1">
              <a:off x="1545" y="3536"/>
              <a:ext cx="2570" cy="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23" name="Line 7"/>
            <p:cNvSpPr>
              <a:spLocks noChangeShapeType="1"/>
            </p:cNvSpPr>
            <p:nvPr/>
          </p:nvSpPr>
          <p:spPr bwMode="auto">
            <a:xfrm>
              <a:off x="1855" y="3549"/>
              <a:ext cx="2537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24" name="Line 8"/>
            <p:cNvSpPr>
              <a:spLocks noChangeShapeType="1"/>
            </p:cNvSpPr>
            <p:nvPr/>
          </p:nvSpPr>
          <p:spPr bwMode="auto">
            <a:xfrm>
              <a:off x="2964" y="3503"/>
              <a:ext cx="1" cy="78"/>
            </a:xfrm>
            <a:prstGeom prst="line">
              <a:avLst/>
            </a:prstGeom>
            <a:noFill/>
            <a:ln w="507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25" name="Line 9"/>
            <p:cNvSpPr>
              <a:spLocks noChangeShapeType="1"/>
            </p:cNvSpPr>
            <p:nvPr/>
          </p:nvSpPr>
          <p:spPr bwMode="auto">
            <a:xfrm>
              <a:off x="3304" y="3503"/>
              <a:ext cx="1" cy="78"/>
            </a:xfrm>
            <a:prstGeom prst="line">
              <a:avLst/>
            </a:prstGeom>
            <a:noFill/>
            <a:ln w="507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26" name="Rectangle 10"/>
            <p:cNvSpPr>
              <a:spLocks noChangeArrowheads="1"/>
            </p:cNvSpPr>
            <p:nvPr/>
          </p:nvSpPr>
          <p:spPr bwMode="auto">
            <a:xfrm>
              <a:off x="1046" y="3635"/>
              <a:ext cx="215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lIns="102294" tIns="51147" rIns="102294" bIns="51147">
              <a:spAutoFit/>
            </a:bodyPr>
            <a:lstStyle/>
            <a:p>
              <a:pPr algn="l" defTabSz="466725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sz="22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418827" name="Rectangle 11"/>
            <p:cNvSpPr>
              <a:spLocks noChangeArrowheads="1"/>
            </p:cNvSpPr>
            <p:nvPr/>
          </p:nvSpPr>
          <p:spPr bwMode="auto">
            <a:xfrm>
              <a:off x="1046" y="3772"/>
              <a:ext cx="215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lIns="102294" tIns="51147" rIns="102294" bIns="51147">
              <a:spAutoFit/>
            </a:bodyPr>
            <a:lstStyle/>
            <a:p>
              <a:pPr algn="l" defTabSz="4667250">
                <a:lnSpc>
                  <a:spcPct val="100000"/>
                </a:lnSpc>
                <a:spcBef>
                  <a:spcPts val="563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n-GB" sz="2200" b="1">
                <a:solidFill>
                  <a:srgbClr val="336600"/>
                </a:solidFill>
                <a:latin typeface="Lucida Sans Unicode" pitchFamily="34" charset="0"/>
              </a:endParaRPr>
            </a:p>
          </p:txBody>
        </p:sp>
        <p:sp>
          <p:nvSpPr>
            <p:cNvPr id="418828" name="AutoShape 12"/>
            <p:cNvSpPr>
              <a:spLocks noChangeArrowheads="1"/>
            </p:cNvSpPr>
            <p:nvPr/>
          </p:nvSpPr>
          <p:spPr bwMode="auto">
            <a:xfrm>
              <a:off x="1382" y="3477"/>
              <a:ext cx="163" cy="99"/>
            </a:xfrm>
            <a:prstGeom prst="irregularSeal1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829" name="AutoShape 13"/>
            <p:cNvSpPr>
              <a:spLocks noChangeArrowheads="1"/>
            </p:cNvSpPr>
            <p:nvPr/>
          </p:nvSpPr>
          <p:spPr bwMode="auto">
            <a:xfrm>
              <a:off x="3046" y="3497"/>
              <a:ext cx="163" cy="98"/>
            </a:xfrm>
            <a:prstGeom prst="irregularSeal1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830" name="Line 14"/>
            <p:cNvSpPr>
              <a:spLocks noChangeShapeType="1"/>
            </p:cNvSpPr>
            <p:nvPr/>
          </p:nvSpPr>
          <p:spPr bwMode="auto">
            <a:xfrm flipH="1">
              <a:off x="2948" y="3142"/>
              <a:ext cx="13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831" name="Line 15"/>
            <p:cNvSpPr>
              <a:spLocks noChangeShapeType="1"/>
            </p:cNvSpPr>
            <p:nvPr/>
          </p:nvSpPr>
          <p:spPr bwMode="auto">
            <a:xfrm>
              <a:off x="3176" y="3142"/>
              <a:ext cx="13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410200" y="4191000"/>
            <a:ext cx="3402013" cy="2081213"/>
            <a:chOff x="3264" y="2640"/>
            <a:chExt cx="2143" cy="1311"/>
          </a:xfrm>
        </p:grpSpPr>
        <p:pic>
          <p:nvPicPr>
            <p:cNvPr id="418833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640"/>
              <a:ext cx="2142" cy="1311"/>
            </a:xfrm>
            <a:prstGeom prst="rect">
              <a:avLst/>
            </a:prstGeom>
            <a:noFill/>
          </p:spPr>
        </p:pic>
        <p:sp>
          <p:nvSpPr>
            <p:cNvPr id="418834" name="Line 18"/>
            <p:cNvSpPr>
              <a:spLocks noChangeShapeType="1"/>
            </p:cNvSpPr>
            <p:nvPr/>
          </p:nvSpPr>
          <p:spPr bwMode="auto">
            <a:xfrm flipV="1">
              <a:off x="3408" y="2688"/>
              <a:ext cx="851" cy="2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835" name="Line 19"/>
            <p:cNvSpPr>
              <a:spLocks noChangeShapeType="1"/>
            </p:cNvSpPr>
            <p:nvPr/>
          </p:nvSpPr>
          <p:spPr bwMode="auto">
            <a:xfrm flipV="1">
              <a:off x="4207" y="3613"/>
              <a:ext cx="866" cy="22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36" name="Line 20"/>
            <p:cNvSpPr>
              <a:spLocks noChangeShapeType="1"/>
            </p:cNvSpPr>
            <p:nvPr/>
          </p:nvSpPr>
          <p:spPr bwMode="auto">
            <a:xfrm>
              <a:off x="5215" y="3286"/>
              <a:ext cx="69" cy="2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37" name="AutoShape 21"/>
            <p:cNvSpPr>
              <a:spLocks noChangeArrowheads="1"/>
            </p:cNvSpPr>
            <p:nvPr/>
          </p:nvSpPr>
          <p:spPr bwMode="auto">
            <a:xfrm>
              <a:off x="4612" y="3687"/>
              <a:ext cx="339" cy="143"/>
            </a:xfrm>
            <a:prstGeom prst="roundRect">
              <a:avLst>
                <a:gd name="adj" fmla="val 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0683" tIns="52355" rIns="100683" bIns="52355" anchor="ctr">
              <a:spAutoFit/>
            </a:bodyPr>
            <a:lstStyle/>
            <a:p>
              <a:pPr defTabSz="1022350" hangingPunct="0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500063" algn="l"/>
                  <a:tab pos="1003300" algn="l"/>
                  <a:tab pos="1506538" algn="l"/>
                  <a:tab pos="2008188" algn="l"/>
                  <a:tab pos="2511425" algn="l"/>
                  <a:tab pos="3013075" algn="l"/>
                  <a:tab pos="3516313" algn="l"/>
                  <a:tab pos="4019550" algn="l"/>
                  <a:tab pos="4521200" algn="l"/>
                  <a:tab pos="5024438" algn="l"/>
                  <a:tab pos="5526088" algn="l"/>
                  <a:tab pos="6029325" algn="l"/>
                  <a:tab pos="6532563" algn="l"/>
                  <a:tab pos="7034213" algn="l"/>
                  <a:tab pos="7537450" algn="l"/>
                  <a:tab pos="8039100" algn="l"/>
                  <a:tab pos="8542338" algn="l"/>
                  <a:tab pos="9045575" algn="l"/>
                  <a:tab pos="9547225" algn="l"/>
                  <a:tab pos="10050463" algn="l"/>
                </a:tabLst>
              </a:pPr>
              <a:r>
                <a:rPr lang="en-GB" sz="800">
                  <a:solidFill>
                    <a:srgbClr val="000000"/>
                  </a:solidFill>
                  <a:latin typeface="Lucida Sans" pitchFamily="34" charset="0"/>
                </a:rPr>
                <a:t>183cm</a:t>
              </a:r>
            </a:p>
          </p:txBody>
        </p:sp>
        <p:sp>
          <p:nvSpPr>
            <p:cNvPr id="418838" name="AutoShape 22"/>
            <p:cNvSpPr>
              <a:spLocks noChangeArrowheads="1"/>
            </p:cNvSpPr>
            <p:nvPr/>
          </p:nvSpPr>
          <p:spPr bwMode="auto">
            <a:xfrm>
              <a:off x="5088" y="3360"/>
              <a:ext cx="319" cy="143"/>
            </a:xfrm>
            <a:prstGeom prst="roundRect">
              <a:avLst>
                <a:gd name="adj" fmla="val 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0683" tIns="52355" rIns="100683" bIns="52355" anchor="ctr">
              <a:spAutoFit/>
            </a:bodyPr>
            <a:lstStyle/>
            <a:p>
              <a:pPr defTabSz="1022350" hangingPunct="0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500063" algn="l"/>
                  <a:tab pos="1003300" algn="l"/>
                  <a:tab pos="1506538" algn="l"/>
                  <a:tab pos="2008188" algn="l"/>
                  <a:tab pos="2511425" algn="l"/>
                  <a:tab pos="3013075" algn="l"/>
                  <a:tab pos="3516313" algn="l"/>
                  <a:tab pos="4019550" algn="l"/>
                  <a:tab pos="4521200" algn="l"/>
                  <a:tab pos="5024438" algn="l"/>
                  <a:tab pos="5526088" algn="l"/>
                  <a:tab pos="6029325" algn="l"/>
                  <a:tab pos="6532563" algn="l"/>
                  <a:tab pos="7034213" algn="l"/>
                  <a:tab pos="7537450" algn="l"/>
                  <a:tab pos="8039100" algn="l"/>
                  <a:tab pos="8542338" algn="l"/>
                  <a:tab pos="9045575" algn="l"/>
                  <a:tab pos="9547225" algn="l"/>
                  <a:tab pos="10050463" algn="l"/>
                </a:tabLst>
              </a:pPr>
              <a:r>
                <a:rPr lang="en-GB" sz="800">
                  <a:solidFill>
                    <a:srgbClr val="000000"/>
                  </a:solidFill>
                  <a:latin typeface="Lucida Sans" pitchFamily="34" charset="0"/>
                </a:rPr>
                <a:t>38 cm</a:t>
              </a:r>
            </a:p>
          </p:txBody>
        </p:sp>
        <p:sp>
          <p:nvSpPr>
            <p:cNvPr id="418839" name="Text Box 23"/>
            <p:cNvSpPr txBox="1">
              <a:spLocks noChangeArrowheads="1"/>
            </p:cNvSpPr>
            <p:nvPr/>
          </p:nvSpPr>
          <p:spPr bwMode="auto">
            <a:xfrm>
              <a:off x="4272" y="2976"/>
              <a:ext cx="450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lIns="102294" tIns="51147" rIns="102294" bIns="51147">
              <a:spAutoFit/>
            </a:bodyPr>
            <a:lstStyle/>
            <a:p>
              <a:pPr algn="l" defTabSz="466725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300" b="1">
                  <a:solidFill>
                    <a:srgbClr val="0000FF"/>
                  </a:solidFill>
                  <a:latin typeface="Lucida Sans Unicode" pitchFamily="34" charset="0"/>
                </a:rPr>
                <a:t>ATLAS</a:t>
              </a:r>
              <a:endParaRPr lang="en-GB" sz="13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418840" name="Text Box 24"/>
            <p:cNvSpPr txBox="1">
              <a:spLocks noChangeArrowheads="1"/>
            </p:cNvSpPr>
            <p:nvPr/>
          </p:nvSpPr>
          <p:spPr bwMode="auto">
            <a:xfrm>
              <a:off x="3600" y="2688"/>
              <a:ext cx="370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lIns="102294" tIns="51147" rIns="102294" bIns="51147">
              <a:spAutoFit/>
            </a:bodyPr>
            <a:lstStyle/>
            <a:p>
              <a:pPr algn="l" defTabSz="466725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200">
                  <a:solidFill>
                    <a:srgbClr val="0000FF"/>
                  </a:solidFill>
                  <a:latin typeface="Lucida Sans Unicode" pitchFamily="34" charset="0"/>
                </a:rPr>
                <a:t>46 m</a:t>
              </a:r>
              <a:endParaRPr lang="en-GB" sz="1200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418841" name="Text Box 25"/>
            <p:cNvSpPr txBox="1">
              <a:spLocks noChangeArrowheads="1"/>
            </p:cNvSpPr>
            <p:nvPr/>
          </p:nvSpPr>
          <p:spPr bwMode="auto">
            <a:xfrm>
              <a:off x="3312" y="3744"/>
              <a:ext cx="385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lIns="102294" tIns="51147" rIns="102294" bIns="51147">
              <a:spAutoFit/>
            </a:bodyPr>
            <a:lstStyle/>
            <a:p>
              <a:pPr algn="l" defTabSz="466725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Pixel</a:t>
              </a:r>
              <a:endParaRPr lang="en-GB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418842" name="Text Box 26"/>
            <p:cNvSpPr txBox="1">
              <a:spLocks noChangeArrowheads="1"/>
            </p:cNvSpPr>
            <p:nvPr/>
          </p:nvSpPr>
          <p:spPr bwMode="auto">
            <a:xfrm>
              <a:off x="4752" y="3168"/>
              <a:ext cx="367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lIns="102294" tIns="51147" rIns="102294" bIns="51147">
              <a:spAutoFit/>
            </a:bodyPr>
            <a:lstStyle/>
            <a:p>
              <a:pPr algn="l" defTabSz="466725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BCM</a:t>
              </a:r>
              <a:endParaRPr lang="en-GB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</p:grpSp>
      <p:pic>
        <p:nvPicPr>
          <p:cNvPr id="418843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4191000"/>
            <a:ext cx="12954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8844" name="Picture 28"/>
          <p:cNvPicPr>
            <a:picLocks noChangeAspect="1" noChangeArrowheads="1"/>
          </p:cNvPicPr>
          <p:nvPr/>
        </p:nvPicPr>
        <p:blipFill>
          <a:blip r:embed="rId6" cstate="print"/>
          <a:srcRect t="52580" r="3653"/>
          <a:stretch>
            <a:fillRect/>
          </a:stretch>
        </p:blipFill>
        <p:spPr bwMode="auto">
          <a:xfrm>
            <a:off x="6248400" y="2819400"/>
            <a:ext cx="17907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8845" name="AutoShape 29"/>
          <p:cNvSpPr>
            <a:spLocks noChangeArrowheads="1"/>
          </p:cNvSpPr>
          <p:nvPr/>
        </p:nvSpPr>
        <p:spPr bwMode="auto">
          <a:xfrm>
            <a:off x="6934200" y="3048000"/>
            <a:ext cx="762000" cy="228600"/>
          </a:xfrm>
          <a:prstGeom prst="wedgeRoundRectCallout">
            <a:avLst>
              <a:gd name="adj1" fmla="val -65208"/>
              <a:gd name="adj2" fmla="val 123611"/>
              <a:gd name="adj3" fmla="val 16667"/>
            </a:avLst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Tx/>
              <a:buNone/>
            </a:pPr>
            <a:r>
              <a:rPr lang="en-US" sz="1400" b="1">
                <a:solidFill>
                  <a:srgbClr val="FF0000"/>
                </a:solidFill>
              </a:rPr>
              <a:t>signal</a:t>
            </a:r>
            <a:endParaRPr lang="en-GB" sz="1400"/>
          </a:p>
        </p:txBody>
      </p:sp>
      <p:pic>
        <p:nvPicPr>
          <p:cNvPr id="418846" name="Picture 30" descr="BCM-407-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257800"/>
            <a:ext cx="1524000" cy="1016000"/>
          </a:xfrm>
          <a:prstGeom prst="rect">
            <a:avLst/>
          </a:prstGeom>
          <a:noFill/>
        </p:spPr>
      </p:pic>
      <p:pic>
        <p:nvPicPr>
          <p:cNvPr id="418847" name="Picture 31" descr="fotec4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5257800"/>
            <a:ext cx="24384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49" name="Picture 33" descr="gr623239_st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0"/>
            <a:ext cx="2413000" cy="2971800"/>
          </a:xfrm>
          <a:prstGeom prst="rect">
            <a:avLst/>
          </a:prstGeom>
          <a:noFill/>
        </p:spPr>
      </p:pic>
      <p:pic>
        <p:nvPicPr>
          <p:cNvPr id="418850" name="Picture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4419600"/>
            <a:ext cx="2819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8851" name="Picture 3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2590800"/>
            <a:ext cx="27622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8852" name="Picture 36" descr="gr623240_st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85728"/>
            <a:ext cx="9067800" cy="604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8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8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BCM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49238" y="1524000"/>
            <a:ext cx="4322762" cy="2020888"/>
          </a:xfrm>
          <a:ln/>
        </p:spPr>
        <p:txBody>
          <a:bodyPr>
            <a:normAutofit lnSpcReduction="10000"/>
          </a:bodyPr>
          <a:lstStyle/>
          <a:p>
            <a:pPr marL="273050" indent="-273050" defTabSz="914400" eaLnBrk="1" hangingPunct="1"/>
            <a:r>
              <a:rPr lang="en-US" sz="2000" dirty="0" smtClean="0"/>
              <a:t>Time difference hit on A side to hit on C side</a:t>
            </a:r>
          </a:p>
          <a:p>
            <a:pPr marL="273050" indent="-273050" defTabSz="914400" eaLnBrk="1" hangingPunct="1"/>
            <a:r>
              <a:rPr lang="en-US" sz="2000" dirty="0" smtClean="0"/>
              <a:t>Most of data reconstructed offline</a:t>
            </a:r>
          </a:p>
          <a:p>
            <a:pPr marL="273050" indent="-273050" defTabSz="914400" eaLnBrk="1" hangingPunct="1"/>
            <a:r>
              <a:rPr lang="en-US" sz="2000" dirty="0" smtClean="0"/>
              <a:t>Sub ns resolution of BCM clearly visible (0.69 ns) without offline timing corrections applied</a:t>
            </a:r>
          </a:p>
          <a:p>
            <a:pPr marL="273050" indent="-273050" defTabSz="914400" eaLnBrk="1" hangingPunct="1">
              <a:buFont typeface="Arial" pitchFamily="34" charset="0"/>
              <a:buNone/>
            </a:pPr>
            <a:endParaRPr lang="en-US" sz="2000" dirty="0" smtClean="0"/>
          </a:p>
          <a:p>
            <a:pPr marL="273050" indent="-273050" defTabSz="914400" eaLnBrk="1" hangingPunct="1">
              <a:buFont typeface="Arial" pitchFamily="34" charset="0"/>
              <a:buNone/>
            </a:pPr>
            <a:endParaRPr lang="en-US" sz="2000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00562" y="1500174"/>
            <a:ext cx="4297363" cy="4724400"/>
          </a:xfrm>
          <a:ln/>
        </p:spPr>
        <p:txBody>
          <a:bodyPr>
            <a:normAutofit lnSpcReduction="10000"/>
          </a:bodyPr>
          <a:lstStyle/>
          <a:p>
            <a:pPr marL="273050" indent="-273050" defTabSz="914400" eaLnBrk="1" hangingPunct="1"/>
            <a:r>
              <a:rPr lang="en-US" sz="2000" dirty="0" smtClean="0"/>
              <a:t>Beam dump fired by BCM during LHC aperture scan</a:t>
            </a:r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 defTabSz="914400" eaLnBrk="1" hangingPunct="1"/>
            <a:endParaRPr lang="en-US" sz="2000" dirty="0" smtClean="0"/>
          </a:p>
          <a:p>
            <a:pPr marL="273050" indent="-273050"/>
            <a:r>
              <a:rPr lang="en-US" sz="2000" dirty="0" smtClean="0"/>
              <a:t>Too sensitive at current conditions</a:t>
            </a:r>
          </a:p>
          <a:p>
            <a:pPr marL="673100" lvl="1" indent="-273050"/>
            <a:r>
              <a:rPr lang="en-US" sz="1600" dirty="0" smtClean="0"/>
              <a:t>Beam monitoring only</a:t>
            </a:r>
          </a:p>
          <a:p>
            <a:pPr marL="673100" lvl="1" indent="-273050"/>
            <a:r>
              <a:rPr lang="en-US" sz="1600" dirty="0" smtClean="0"/>
              <a:t>Measures to restore abort functionality</a:t>
            </a:r>
          </a:p>
        </p:txBody>
      </p:sp>
      <p:pic>
        <p:nvPicPr>
          <p:cNvPr id="9" name="Picture 7" descr="aperture-sc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3612" y="2376486"/>
            <a:ext cx="43703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6640512" y="3862386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78412" y="4357686"/>
            <a:ext cx="3886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599112" y="4281486"/>
            <a:ext cx="298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ea typeface="ＭＳ Ｐゴシック" pitchFamily="34" charset="-128"/>
              </a:rPr>
              <a:t>1177 LHC orbits – ~100 ms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583612" y="511968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4478336" y="4500570"/>
            <a:ext cx="4130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ea typeface="ＭＳ Ｐゴシック" pitchFamily="34" charset="-128"/>
              </a:rPr>
              <a:t>after BA is fired the buffer is recorded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chemeClr val="tx1"/>
                </a:solidFill>
                <a:ea typeface="ＭＳ Ｐゴシック" pitchFamily="34" charset="-128"/>
              </a:rPr>
              <a:t>for additional 100 LHC orbits (~10 ms)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230812" y="2909886"/>
            <a:ext cx="3200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9"/>
          <p:cNvSpPr>
            <a:spLocks noChangeArrowheads="1"/>
          </p:cNvSpPr>
          <p:nvPr/>
        </p:nvSpPr>
        <p:spPr bwMode="auto">
          <a:xfrm rot="20699922">
            <a:off x="5819775" y="2992436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ea typeface="ＭＳ Ｐゴシック" pitchFamily="34" charset="-128"/>
              </a:rPr>
              <a:t>increasing activity</a:t>
            </a: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7764484" y="1928802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rgbClr val="FF0000"/>
                </a:solidFill>
                <a:ea typeface="ＭＳ Ｐゴシック" pitchFamily="34" charset="-128"/>
              </a:rPr>
              <a:t>BA is fired </a:t>
            </a:r>
          </a:p>
        </p:txBody>
      </p:sp>
      <p:cxnSp>
        <p:nvCxnSpPr>
          <p:cNvPr id="18" name="Shape 17"/>
          <p:cNvCxnSpPr/>
          <p:nvPr/>
        </p:nvCxnSpPr>
        <p:spPr>
          <a:xfrm rot="10800000">
            <a:off x="7976344" y="2288618"/>
            <a:ext cx="607268" cy="392668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8"/>
          <p:cNvSpPr>
            <a:spLocks noChangeArrowheads="1"/>
          </p:cNvSpPr>
          <p:nvPr/>
        </p:nvSpPr>
        <p:spPr bwMode="auto">
          <a:xfrm rot="16200000">
            <a:off x="8294687" y="5408611"/>
            <a:ext cx="94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ea typeface="ＭＳ Ｐゴシック" pitchFamily="34" charset="-128"/>
              </a:rPr>
              <a:t>~10 ms</a:t>
            </a:r>
          </a:p>
        </p:txBody>
      </p:sp>
      <p:pic>
        <p:nvPicPr>
          <p:cNvPr id="20" name="Picture 5" descr="Hits_vs_Deltat_labels"/>
          <p:cNvPicPr>
            <a:picLocks noChangeAspect="1" noChangeArrowheads="1"/>
          </p:cNvPicPr>
          <p:nvPr/>
        </p:nvPicPr>
        <p:blipFill>
          <a:blip r:embed="rId3" cstate="print"/>
          <a:srcRect l="1428" t="1454" r="8571"/>
          <a:stretch>
            <a:fillRect/>
          </a:stretch>
        </p:blipFill>
        <p:spPr bwMode="auto">
          <a:xfrm>
            <a:off x="228600" y="3581400"/>
            <a:ext cx="41941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BLM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85720" y="1428736"/>
            <a:ext cx="4322762" cy="2158998"/>
          </a:xfrm>
          <a:ln/>
        </p:spPr>
        <p:txBody>
          <a:bodyPr>
            <a:normAutofit fontScale="92500" lnSpcReduction="20000"/>
          </a:bodyPr>
          <a:lstStyle/>
          <a:p>
            <a:pPr marL="273050" indent="-273050" defTabSz="914400" eaLnBrk="1" hangingPunct="1">
              <a:buClr>
                <a:srgbClr val="D34817"/>
              </a:buClr>
              <a:buFont typeface="Arial" pitchFamily="34" charset="0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8x8 mm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0.5 mm thick diamond sensors used</a:t>
            </a:r>
          </a:p>
          <a:p>
            <a:pPr marL="273050" indent="-273050" defTabSz="914400" eaLnBrk="1" hangingPunct="1">
              <a:buClr>
                <a:srgbClr val="D34817"/>
              </a:buClr>
              <a:buFont typeface="Arial" pitchFamily="34" charset="0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6 sensors on each side (A and C) installed on ID End Plate</a:t>
            </a:r>
          </a:p>
          <a:p>
            <a:pPr marL="273050" indent="-273050" defTabSz="914400" eaLnBrk="1" hangingPunct="1">
              <a:buClr>
                <a:srgbClr val="D34817"/>
              </a:buClr>
              <a:buFont typeface="Arial" pitchFamily="34" charset="0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Readout adopted from LHC BLM system with minor modifications</a:t>
            </a:r>
          </a:p>
          <a:p>
            <a:pPr marL="273050" indent="-273050" defTabSz="914400" eaLnBrk="1" hangingPunct="1">
              <a:buClr>
                <a:srgbClr val="D34817"/>
              </a:buClr>
              <a:buFont typeface="Arial" pitchFamily="34" charset="0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Redundant system to BCM – safety only</a:t>
            </a:r>
          </a:p>
        </p:txBody>
      </p:sp>
      <p:pic>
        <p:nvPicPr>
          <p:cNvPr id="8" name="Picture 7" descr="atlasBL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786322"/>
            <a:ext cx="4162425" cy="1924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 rot="5400000">
            <a:off x="281781" y="6042819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>
                <a:solidFill>
                  <a:srgbClr val="000000"/>
                </a:solidFill>
                <a:ea typeface="ＭＳ Ｐゴシック" pitchFamily="34" charset="-128"/>
              </a:rPr>
              <a:t>…</a:t>
            </a:r>
            <a:endParaRPr lang="en-US" sz="18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4572000" y="1428736"/>
            <a:ext cx="4297363" cy="3090867"/>
          </a:xfrm>
          <a:ln/>
        </p:spPr>
        <p:txBody>
          <a:bodyPr>
            <a:normAutofit lnSpcReduction="10000"/>
          </a:bodyPr>
          <a:lstStyle/>
          <a:p>
            <a:pPr marL="273050" indent="-273050" defTabSz="914400" eaLnBrk="1" hangingPunct="1">
              <a:spcBef>
                <a:spcPct val="0"/>
              </a:spcBef>
            </a:pPr>
            <a:r>
              <a:rPr lang="en-US" sz="2000" dirty="0" smtClean="0"/>
              <a:t>7 </a:t>
            </a:r>
            <a:r>
              <a:rPr lang="en-US" sz="2000" dirty="0" err="1" smtClean="0"/>
              <a:t>TeV</a:t>
            </a:r>
            <a:r>
              <a:rPr lang="en-US" sz="2000" dirty="0" smtClean="0"/>
              <a:t> p on TAS collimator gives ~1 MIP/BLM module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~1 </a:t>
            </a:r>
            <a:r>
              <a:rPr lang="en-US" sz="2000" dirty="0" err="1" smtClean="0"/>
              <a:t>fC</a:t>
            </a:r>
            <a:r>
              <a:rPr lang="en-US" sz="2000" dirty="0" smtClean="0"/>
              <a:t> of charge</a:t>
            </a:r>
          </a:p>
          <a:p>
            <a:pPr marL="547688" lvl="1" indent="-273050" defTabSz="914400" eaLnBrk="1" hangingPunct="1">
              <a:spcBef>
                <a:spcPct val="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25 </a:t>
            </a:r>
            <a:r>
              <a:rPr lang="en-US" sz="1600" dirty="0" err="1" smtClean="0">
                <a:solidFill>
                  <a:srgbClr val="FF0000"/>
                </a:solidFill>
              </a:rPr>
              <a:t>pA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of current “spike” for single occurrence (possible with pilot bunch)</a:t>
            </a:r>
          </a:p>
          <a:p>
            <a:pPr marL="547688" lvl="1" indent="-273050" defTabSz="914400" eaLnBrk="1" hangingPunct="1">
              <a:spcBef>
                <a:spcPct val="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40 </a:t>
            </a:r>
            <a:r>
              <a:rPr lang="en-US" sz="1600" dirty="0" err="1" smtClean="0">
                <a:solidFill>
                  <a:srgbClr val="FF0000"/>
                </a:solidFill>
              </a:rPr>
              <a:t>nA</a:t>
            </a:r>
            <a:r>
              <a:rPr lang="en-US" sz="1600" dirty="0" smtClean="0"/>
              <a:t> of current for continuous loss (only when full LHC bunch structure) </a:t>
            </a:r>
          </a:p>
          <a:p>
            <a:pPr marL="273050" indent="-273050" defTabSz="914400" eaLnBrk="1" hangingPunct="1">
              <a:spcBef>
                <a:spcPct val="0"/>
              </a:spcBef>
            </a:pPr>
            <a:r>
              <a:rPr lang="en-US" sz="2000" dirty="0" smtClean="0"/>
              <a:t>Diamond dark currents</a:t>
            </a:r>
          </a:p>
          <a:p>
            <a:pPr marL="547688" lvl="1" indent="-273050" defTabSz="914400" eaLnBrk="1" hangingPunct="1">
              <a:spcBef>
                <a:spcPct val="0"/>
              </a:spcBef>
            </a:pPr>
            <a:r>
              <a:rPr lang="en-US" sz="1600" dirty="0" smtClean="0"/>
              <a:t>In magnetic field, should be O(10 </a:t>
            </a:r>
            <a:r>
              <a:rPr lang="en-US" sz="1600" dirty="0" err="1" smtClean="0"/>
              <a:t>pA</a:t>
            </a:r>
            <a:r>
              <a:rPr lang="en-US" sz="1600" dirty="0" smtClean="0"/>
              <a:t>) </a:t>
            </a:r>
          </a:p>
          <a:p>
            <a:pPr marL="547688" lvl="1" indent="-273050" defTabSz="914400" eaLnBrk="1" hangingPunct="1">
              <a:spcBef>
                <a:spcPct val="0"/>
              </a:spcBef>
            </a:pPr>
            <a:r>
              <a:rPr lang="en-US" sz="1600" dirty="0" smtClean="0"/>
              <a:t>Erratic currents, several </a:t>
            </a:r>
            <a:r>
              <a:rPr lang="en-US" sz="1600" dirty="0" err="1" smtClean="0"/>
              <a:t>nA</a:t>
            </a:r>
            <a:r>
              <a:rPr lang="en-US" sz="1600" dirty="0" smtClean="0"/>
              <a:t> w/o magnetic field</a:t>
            </a:r>
          </a:p>
          <a:p>
            <a:pPr marL="273050" indent="-273050" defTabSz="914400" eaLnBrk="1" hangingPunct="1">
              <a:spcBef>
                <a:spcPct val="0"/>
              </a:spcBef>
            </a:pPr>
            <a:r>
              <a:rPr lang="en-US" sz="2000" dirty="0" smtClean="0"/>
              <a:t>Require 2 </a:t>
            </a:r>
            <a:r>
              <a:rPr lang="en-US" sz="2000" dirty="0" err="1" smtClean="0"/>
              <a:t>ch</a:t>
            </a:r>
            <a:r>
              <a:rPr lang="en-US" sz="2000" dirty="0" smtClean="0"/>
              <a:t>. above threshold simultaneously</a:t>
            </a:r>
          </a:p>
          <a:p>
            <a:pPr marL="273050" indent="-273050" defTabSz="914400" eaLnBrk="1" hangingPunct="1"/>
            <a:endParaRPr lang="en-US" sz="1600" dirty="0" smtClean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286124"/>
            <a:ext cx="2514600" cy="142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559033" y="4167187"/>
            <a:ext cx="498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100">
                <a:solidFill>
                  <a:srgbClr val="000000"/>
                </a:solidFill>
                <a:ea typeface="ＭＳ Ｐゴシック" pitchFamily="34" charset="-128"/>
              </a:rPr>
              <a:t>BCM</a:t>
            </a:r>
            <a:endParaRPr lang="en-US" sz="11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2447908" y="4395787"/>
            <a:ext cx="4746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100" dirty="0">
                <a:solidFill>
                  <a:srgbClr val="000000"/>
                </a:solidFill>
                <a:ea typeface="ＭＳ Ｐゴシック" pitchFamily="34" charset="-128"/>
              </a:rPr>
              <a:t>BLM</a:t>
            </a:r>
            <a:endParaRPr lang="en-US" sz="11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14" name="Picture 13" descr="BLM-pack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429000"/>
            <a:ext cx="1728302" cy="9953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7275513" y="4511675"/>
            <a:ext cx="7715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~50 nA</a:t>
            </a:r>
            <a:endParaRPr lang="en-US" sz="14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5588075" y="4913255"/>
            <a:ext cx="990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CFC counts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43438" y="5029200"/>
            <a:ext cx="15573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cs typeface="+mn-cs"/>
              </a:rPr>
              <a:t>several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+mn-cs"/>
              </a:rPr>
              <a:t>hours</a:t>
            </a:r>
            <a:endParaRPr lang="en-US" sz="1400" dirty="0">
              <a:solidFill>
                <a:schemeClr val="tx1"/>
              </a:solidFill>
              <a:latin typeface="Arial" charset="0"/>
              <a:cs typeface="+mn-cs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cs typeface="+mn-cs"/>
              </a:rPr>
              <a:t>single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+mn-cs"/>
              </a:rPr>
              <a:t>ch</a:t>
            </a:r>
            <a:r>
              <a:rPr lang="en-US" sz="1400" dirty="0" smtClean="0">
                <a:latin typeface="Arial" charset="0"/>
              </a:rPr>
              <a:t>annel</a:t>
            </a:r>
            <a:endParaRPr lang="en-US" sz="1400" dirty="0">
              <a:solidFill>
                <a:schemeClr val="tx1"/>
              </a:solidFill>
              <a:latin typeface="Arial" charset="0"/>
              <a:cs typeface="+mn-cs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400" dirty="0" smtClean="0">
                <a:latin typeface="Arial" charset="0"/>
              </a:rPr>
              <a:t>m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+mn-cs"/>
              </a:rPr>
              <a:t>ax. rates / sec</a:t>
            </a:r>
            <a:endParaRPr lang="en-US" sz="1400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pic>
        <p:nvPicPr>
          <p:cNvPr id="18" name="Content Placeholder 12" descr="BLMplotLR.jpg"/>
          <p:cNvPicPr>
            <a:picLocks noChangeAspect="1"/>
          </p:cNvPicPr>
          <p:nvPr/>
        </p:nvPicPr>
        <p:blipFill>
          <a:blip r:embed="rId6" cstate="print"/>
          <a:srcRect t="-36478" b="-36478"/>
          <a:stretch>
            <a:fillRect/>
          </a:stretch>
        </p:blipFill>
        <p:spPr bwMode="auto">
          <a:xfrm>
            <a:off x="6143636" y="3643314"/>
            <a:ext cx="2849562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715140" y="4429132"/>
            <a:ext cx="22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~ 50 </a:t>
            </a:r>
            <a:r>
              <a:rPr lang="en-US" sz="1400" b="1" dirty="0" err="1" smtClean="0"/>
              <a:t>nA</a:t>
            </a:r>
            <a:r>
              <a:rPr lang="en-US" sz="1400" b="1" dirty="0" smtClean="0"/>
              <a:t> increased to 500 </a:t>
            </a:r>
            <a:r>
              <a:rPr lang="en-US" sz="1400" b="1" dirty="0" err="1" smtClean="0"/>
              <a:t>nA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Off-Line /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3428" cy="4525963"/>
          </a:xfrm>
        </p:spPr>
        <p:txBody>
          <a:bodyPr/>
          <a:lstStyle/>
          <a:p>
            <a:r>
              <a:rPr lang="en-GB" dirty="0" smtClean="0"/>
              <a:t>Active in preparation of several software tools</a:t>
            </a:r>
          </a:p>
          <a:p>
            <a:pPr lvl="1"/>
            <a:r>
              <a:rPr lang="en-GB" dirty="0" smtClean="0"/>
              <a:t>MC event generators</a:t>
            </a:r>
          </a:p>
          <a:p>
            <a:pPr lvl="1"/>
            <a:r>
              <a:rPr lang="en-GB" dirty="0" smtClean="0"/>
              <a:t>Electron </a:t>
            </a:r>
            <a:r>
              <a:rPr lang="en-GB" dirty="0" err="1" smtClean="0"/>
              <a:t>bremsstrahlung</a:t>
            </a:r>
            <a:r>
              <a:rPr lang="en-GB" dirty="0" smtClean="0"/>
              <a:t> recuperation</a:t>
            </a:r>
          </a:p>
          <a:p>
            <a:pPr lvl="1"/>
            <a:r>
              <a:rPr lang="en-GB" dirty="0" smtClean="0"/>
              <a:t>Top physics</a:t>
            </a:r>
          </a:p>
          <a:p>
            <a:pPr lvl="1"/>
            <a:r>
              <a:rPr lang="en-GB" dirty="0" smtClean="0"/>
              <a:t>Minimum bias / luminosity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l-SI" smtClean="0"/>
              <a:t>Marko Mikuž        </a:t>
            </a:r>
            <a:fld id="{C246477B-9240-4E05-8851-DAC26B3DA6D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714488"/>
            <a:ext cx="4038600" cy="284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643446"/>
            <a:ext cx="2357422" cy="176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2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2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Marko </a:t>
            </a:r>
            <a:r>
              <a:rPr lang="en-US" dirty="0" err="1"/>
              <a:t>Miku</a:t>
            </a:r>
            <a:r>
              <a:rPr lang="sl-SI" dirty="0"/>
              <a:t>ž      </a:t>
            </a:r>
            <a:fld id="{90D08225-1FC4-4FFE-A822-5A8F4151B579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EGEE – </a:t>
            </a:r>
            <a:r>
              <a:rPr lang="sl-SI" dirty="0" err="1"/>
              <a:t>Grid</a:t>
            </a:r>
            <a:r>
              <a:rPr lang="sl-SI" dirty="0"/>
              <a:t> </a:t>
            </a:r>
            <a:r>
              <a:rPr lang="en-US" dirty="0"/>
              <a:t>Computing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4953000" cy="460535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l-SI" sz="1400" dirty="0" err="1"/>
              <a:t>Grid</a:t>
            </a:r>
            <a:r>
              <a:rPr lang="sl-SI" sz="1400" dirty="0"/>
              <a:t> </a:t>
            </a:r>
            <a:r>
              <a:rPr lang="en-US" sz="1400" dirty="0"/>
              <a:t>computing in a nutshell</a:t>
            </a:r>
            <a:endParaRPr lang="sl-SI" sz="1400" dirty="0"/>
          </a:p>
          <a:p>
            <a:pPr lvl="1">
              <a:lnSpc>
                <a:spcPct val="80000"/>
              </a:lnSpc>
            </a:pPr>
            <a:r>
              <a:rPr lang="en-US" sz="1200" dirty="0"/>
              <a:t>World Wide Web enabled document exchange over the </a:t>
            </a:r>
            <a:r>
              <a:rPr lang="sl-SI" sz="1200" dirty="0" err="1"/>
              <a:t>Intern</a:t>
            </a:r>
            <a:r>
              <a:rPr lang="en-US" sz="1200" dirty="0"/>
              <a:t>e</a:t>
            </a:r>
            <a:r>
              <a:rPr lang="sl-SI" sz="1200" dirty="0"/>
              <a:t>t</a:t>
            </a:r>
          </a:p>
          <a:p>
            <a:pPr lvl="1">
              <a:lnSpc>
                <a:spcPct val="80000"/>
              </a:lnSpc>
            </a:pPr>
            <a:r>
              <a:rPr lang="sl-SI" sz="1200" dirty="0" err="1"/>
              <a:t>Grid</a:t>
            </a:r>
            <a:r>
              <a:rPr lang="sl-SI" sz="1200" dirty="0"/>
              <a:t> </a:t>
            </a:r>
            <a:r>
              <a:rPr lang="en-US" sz="1200" dirty="0"/>
              <a:t>should extend this to arbitrary computing resources</a:t>
            </a:r>
            <a:endParaRPr lang="sl-SI" sz="1200" dirty="0"/>
          </a:p>
          <a:p>
            <a:pPr lvl="1">
              <a:lnSpc>
                <a:spcPct val="80000"/>
              </a:lnSpc>
              <a:buFont typeface="Wingdings" pitchFamily="2" charset="2"/>
              <a:buChar char="v"/>
            </a:pPr>
            <a:r>
              <a:rPr lang="en-US" sz="1200" dirty="0">
                <a:solidFill>
                  <a:srgbClr val="FF0000"/>
                </a:solidFill>
              </a:rPr>
              <a:t>A functional </a:t>
            </a:r>
            <a:r>
              <a:rPr lang="sl-SI" sz="1200" dirty="0" err="1">
                <a:solidFill>
                  <a:srgbClr val="FF0000"/>
                </a:solidFill>
              </a:rPr>
              <a:t>Grid</a:t>
            </a:r>
            <a:r>
              <a:rPr lang="sl-SI" sz="12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is a prerequisite for LHC data analysis !</a:t>
            </a:r>
            <a:endParaRPr lang="sl-SI" sz="12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1400" dirty="0"/>
              <a:t>EGEE</a:t>
            </a:r>
            <a:r>
              <a:rPr lang="en-US" sz="1400" dirty="0"/>
              <a:t> project</a:t>
            </a:r>
            <a:endParaRPr lang="sl-SI" sz="1400" dirty="0"/>
          </a:p>
          <a:p>
            <a:pPr lvl="1">
              <a:lnSpc>
                <a:spcPct val="80000"/>
              </a:lnSpc>
            </a:pPr>
            <a:r>
              <a:rPr lang="sl-SI" sz="1200" dirty="0"/>
              <a:t>LHC </a:t>
            </a:r>
            <a:r>
              <a:rPr lang="en-US" sz="1200" dirty="0"/>
              <a:t>experiments need the</a:t>
            </a:r>
            <a:r>
              <a:rPr lang="sl-SI" sz="1200" dirty="0"/>
              <a:t> </a:t>
            </a:r>
            <a:r>
              <a:rPr lang="sl-SI" sz="1200" dirty="0" err="1"/>
              <a:t>Grid</a:t>
            </a:r>
            <a:endParaRPr lang="sl-SI" sz="1200" dirty="0"/>
          </a:p>
          <a:p>
            <a:pPr lvl="1">
              <a:lnSpc>
                <a:spcPct val="80000"/>
              </a:lnSpc>
            </a:pPr>
            <a:r>
              <a:rPr lang="sl-SI" sz="1200" dirty="0"/>
              <a:t>CERN </a:t>
            </a:r>
            <a:r>
              <a:rPr lang="en-US" sz="1200" dirty="0"/>
              <a:t>establishes</a:t>
            </a:r>
            <a:r>
              <a:rPr lang="sl-SI" sz="1200" dirty="0"/>
              <a:t> LCG – LHC </a:t>
            </a:r>
            <a:r>
              <a:rPr lang="sl-SI" sz="1200" dirty="0" err="1"/>
              <a:t>Computing</a:t>
            </a:r>
            <a:r>
              <a:rPr lang="sl-SI" sz="1200" dirty="0"/>
              <a:t> </a:t>
            </a:r>
            <a:r>
              <a:rPr lang="sl-SI" sz="1200" dirty="0" err="1"/>
              <a:t>Grid</a:t>
            </a:r>
            <a:r>
              <a:rPr lang="sl-SI" sz="1200" dirty="0"/>
              <a:t> </a:t>
            </a:r>
            <a:r>
              <a:rPr lang="en-US" sz="1200" dirty="0"/>
              <a:t>for coordination of efforts towards the</a:t>
            </a:r>
            <a:r>
              <a:rPr lang="sl-SI" sz="1200" dirty="0"/>
              <a:t> </a:t>
            </a:r>
            <a:r>
              <a:rPr lang="sl-SI" sz="1200" dirty="0" err="1"/>
              <a:t>Grid</a:t>
            </a:r>
            <a:endParaRPr lang="sl-SI" sz="1200" dirty="0"/>
          </a:p>
          <a:p>
            <a:pPr lvl="1">
              <a:lnSpc>
                <a:spcPct val="80000"/>
              </a:lnSpc>
            </a:pPr>
            <a:r>
              <a:rPr lang="sl-SI" sz="1200" dirty="0"/>
              <a:t>70(→90) partner</a:t>
            </a:r>
            <a:r>
              <a:rPr lang="en-US" sz="1200" dirty="0"/>
              <a:t>s from</a:t>
            </a:r>
            <a:r>
              <a:rPr lang="sl-SI" sz="1200" dirty="0"/>
              <a:t> E</a:t>
            </a:r>
            <a:r>
              <a:rPr lang="en-US" sz="1200" dirty="0"/>
              <a:t>u</a:t>
            </a:r>
            <a:r>
              <a:rPr lang="sl-SI" sz="1200" dirty="0"/>
              <a:t>rope </a:t>
            </a:r>
            <a:r>
              <a:rPr lang="en-US" sz="1200" dirty="0"/>
              <a:t>with support of</a:t>
            </a:r>
            <a:r>
              <a:rPr lang="sl-SI" sz="1200" dirty="0"/>
              <a:t> </a:t>
            </a:r>
            <a:r>
              <a:rPr lang="en-US" sz="1200" dirty="0"/>
              <a:t>USA</a:t>
            </a:r>
            <a:r>
              <a:rPr lang="sl-SI" sz="1200" dirty="0"/>
              <a:t>, Rus</a:t>
            </a:r>
            <a:r>
              <a:rPr lang="en-US" sz="1200" dirty="0"/>
              <a:t>s</a:t>
            </a:r>
            <a:r>
              <a:rPr lang="sl-SI" sz="1200" dirty="0"/>
              <a:t>i</a:t>
            </a:r>
            <a:r>
              <a:rPr lang="en-US" sz="1200" dirty="0"/>
              <a:t>a</a:t>
            </a:r>
            <a:r>
              <a:rPr lang="sl-SI" sz="1200" dirty="0"/>
              <a:t> </a:t>
            </a:r>
            <a:r>
              <a:rPr lang="en-US" sz="1200" dirty="0"/>
              <a:t>and</a:t>
            </a:r>
            <a:r>
              <a:rPr lang="sl-SI" sz="1200" dirty="0"/>
              <a:t> Jap</a:t>
            </a:r>
            <a:r>
              <a:rPr lang="en-US" sz="1200" dirty="0"/>
              <a:t>an</a:t>
            </a:r>
            <a:r>
              <a:rPr lang="sl-SI" sz="1200" dirty="0"/>
              <a:t> </a:t>
            </a:r>
            <a:r>
              <a:rPr lang="en-US" sz="1200" dirty="0" smtClean="0"/>
              <a:t>submit 6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&amp; 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FP </a:t>
            </a:r>
            <a:r>
              <a:rPr lang="en-US" sz="1200" dirty="0"/>
              <a:t>IST infrastructure projects </a:t>
            </a:r>
            <a:r>
              <a:rPr lang="sl-SI" sz="1200" dirty="0" smtClean="0"/>
              <a:t>EGEE</a:t>
            </a:r>
            <a:r>
              <a:rPr lang="en-US" sz="1200" dirty="0" smtClean="0"/>
              <a:t>, </a:t>
            </a:r>
            <a:r>
              <a:rPr lang="sl-SI" sz="1200" dirty="0" smtClean="0"/>
              <a:t>EGEE-II</a:t>
            </a:r>
            <a:r>
              <a:rPr lang="en-US" sz="1200" dirty="0" smtClean="0"/>
              <a:t> and EGEE-III</a:t>
            </a:r>
            <a:endParaRPr lang="sl-SI" sz="1200" dirty="0"/>
          </a:p>
          <a:p>
            <a:pPr lvl="1">
              <a:lnSpc>
                <a:spcPct val="80000"/>
              </a:lnSpc>
            </a:pPr>
            <a:r>
              <a:rPr lang="en-GB" sz="1200" dirty="0"/>
              <a:t>Projects approved in </a:t>
            </a:r>
            <a:r>
              <a:rPr lang="en-GB" sz="1200" dirty="0" smtClean="0"/>
              <a:t>2004/06/08 </a:t>
            </a:r>
            <a:r>
              <a:rPr lang="en-GB" sz="1200" dirty="0"/>
              <a:t>duration </a:t>
            </a:r>
            <a:r>
              <a:rPr lang="en-GB" sz="1200" dirty="0" smtClean="0"/>
              <a:t>3x2 </a:t>
            </a:r>
            <a:r>
              <a:rPr lang="en-GB" sz="1200" dirty="0"/>
              <a:t>years, EU contribution </a:t>
            </a:r>
            <a:r>
              <a:rPr lang="en-GB" sz="1200" dirty="0" smtClean="0"/>
              <a:t>close to 100 MEUR</a:t>
            </a:r>
            <a:endParaRPr lang="en-GB" sz="1200" dirty="0"/>
          </a:p>
          <a:p>
            <a:pPr lvl="1">
              <a:lnSpc>
                <a:spcPct val="80000"/>
              </a:lnSpc>
            </a:pPr>
            <a:r>
              <a:rPr lang="sl-SI" sz="1200" dirty="0"/>
              <a:t>EGEE </a:t>
            </a:r>
            <a:r>
              <a:rPr lang="en-US" sz="1200" dirty="0"/>
              <a:t>consists of </a:t>
            </a:r>
            <a:r>
              <a:rPr lang="sl-SI" sz="1200" dirty="0"/>
              <a:t>12 </a:t>
            </a:r>
            <a:r>
              <a:rPr lang="sl-SI" sz="1200" dirty="0" err="1"/>
              <a:t>federa</a:t>
            </a:r>
            <a:r>
              <a:rPr lang="en-US" sz="1200" dirty="0" err="1"/>
              <a:t>tions</a:t>
            </a:r>
            <a:r>
              <a:rPr lang="sl-SI" sz="1200" dirty="0"/>
              <a:t>, </a:t>
            </a:r>
            <a:r>
              <a:rPr lang="en-US" sz="1200" dirty="0"/>
              <a:t>as intermediate layer between </a:t>
            </a:r>
            <a:r>
              <a:rPr lang="sl-SI" sz="1200" dirty="0"/>
              <a:t>partner</a:t>
            </a:r>
            <a:r>
              <a:rPr lang="en-US" sz="1200" dirty="0"/>
              <a:t>s and</a:t>
            </a:r>
            <a:r>
              <a:rPr lang="sl-SI" sz="1200" dirty="0"/>
              <a:t> EGEE</a:t>
            </a:r>
          </a:p>
          <a:p>
            <a:pPr>
              <a:lnSpc>
                <a:spcPct val="80000"/>
              </a:lnSpc>
            </a:pPr>
            <a:r>
              <a:rPr lang="sl-SI" sz="1400" dirty="0"/>
              <a:t>Slov</a:t>
            </a:r>
            <a:r>
              <a:rPr lang="en-US" sz="1400" dirty="0" err="1"/>
              <a:t>enia</a:t>
            </a:r>
            <a:r>
              <a:rPr lang="en-US" sz="1400" dirty="0"/>
              <a:t> in</a:t>
            </a:r>
            <a:r>
              <a:rPr lang="sl-SI" sz="1400" dirty="0"/>
              <a:t> EGEE</a:t>
            </a:r>
          </a:p>
          <a:p>
            <a:pPr lvl="1">
              <a:lnSpc>
                <a:spcPct val="80000"/>
              </a:lnSpc>
            </a:pPr>
            <a:r>
              <a:rPr lang="en-US" sz="1200" dirty="0"/>
              <a:t>Group active in </a:t>
            </a:r>
            <a:r>
              <a:rPr lang="sl-SI" sz="1200" dirty="0"/>
              <a:t>ATLAS</a:t>
            </a:r>
            <a:r>
              <a:rPr lang="en-US" sz="1200" dirty="0"/>
              <a:t> is participating</a:t>
            </a:r>
            <a:endParaRPr lang="sl-SI" sz="1200" dirty="0"/>
          </a:p>
          <a:p>
            <a:pPr lvl="1">
              <a:lnSpc>
                <a:spcPct val="80000"/>
              </a:lnSpc>
            </a:pPr>
            <a:r>
              <a:rPr lang="en-US" sz="1200" dirty="0"/>
              <a:t>Support of </a:t>
            </a:r>
            <a:r>
              <a:rPr lang="en-US" sz="1200" dirty="0" smtClean="0"/>
              <a:t>Ministry/SRA to </a:t>
            </a:r>
            <a:r>
              <a:rPr lang="en-US" sz="1200" dirty="0"/>
              <a:t>acquire </a:t>
            </a:r>
            <a:r>
              <a:rPr lang="sl-SI" sz="1200" dirty="0" err="1"/>
              <a:t>SiGNET</a:t>
            </a:r>
            <a:r>
              <a:rPr lang="sl-SI" sz="1200" dirty="0"/>
              <a:t> </a:t>
            </a:r>
            <a:r>
              <a:rPr lang="en-US" sz="1200" dirty="0"/>
              <a:t>computing cluster </a:t>
            </a:r>
            <a:r>
              <a:rPr lang="sl-SI" sz="1200" dirty="0"/>
              <a:t>(</a:t>
            </a:r>
            <a:r>
              <a:rPr lang="en-US" sz="1200" dirty="0" smtClean="0"/>
              <a:t>~1200</a:t>
            </a:r>
            <a:r>
              <a:rPr lang="sl-SI" sz="1200" dirty="0" smtClean="0"/>
              <a:t> </a:t>
            </a:r>
            <a:r>
              <a:rPr lang="sl-SI" sz="1200" dirty="0"/>
              <a:t>proces</a:t>
            </a:r>
            <a:r>
              <a:rPr lang="en-US" sz="1200" dirty="0"/>
              <a:t>s</a:t>
            </a:r>
            <a:r>
              <a:rPr lang="sl-SI" sz="1200" dirty="0"/>
              <a:t>or</a:t>
            </a:r>
            <a:r>
              <a:rPr lang="en-US" sz="1200" dirty="0"/>
              <a:t>s</a:t>
            </a:r>
            <a:r>
              <a:rPr lang="sl-SI" sz="1200" dirty="0"/>
              <a:t>, </a:t>
            </a:r>
            <a:r>
              <a:rPr lang="en-US" sz="1200" dirty="0" smtClean="0"/>
              <a:t>600</a:t>
            </a:r>
            <a:r>
              <a:rPr lang="sl-SI" sz="1200" dirty="0" smtClean="0"/>
              <a:t> </a:t>
            </a:r>
            <a:r>
              <a:rPr lang="sl-SI" sz="1200" dirty="0" err="1"/>
              <a:t>TBy</a:t>
            </a:r>
            <a:r>
              <a:rPr lang="sl-SI" sz="1200" dirty="0"/>
              <a:t> RAID</a:t>
            </a:r>
            <a:r>
              <a:rPr lang="en-US" sz="1200" dirty="0"/>
              <a:t> storage</a:t>
            </a:r>
            <a:r>
              <a:rPr lang="sl-SI" sz="12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200" dirty="0"/>
              <a:t>Grid-enabled on </a:t>
            </a:r>
            <a:r>
              <a:rPr lang="en-US" sz="1200" dirty="0" err="1"/>
              <a:t>gLite</a:t>
            </a:r>
            <a:r>
              <a:rPr lang="sl-SI" sz="1200" dirty="0"/>
              <a:t> </a:t>
            </a:r>
            <a:r>
              <a:rPr lang="en-US" sz="1200" dirty="0"/>
              <a:t>and</a:t>
            </a:r>
            <a:r>
              <a:rPr lang="sl-SI" sz="1200" dirty="0"/>
              <a:t> </a:t>
            </a:r>
            <a:r>
              <a:rPr lang="sl-SI" sz="1200" dirty="0" err="1"/>
              <a:t>NorduGrid</a:t>
            </a:r>
            <a:r>
              <a:rPr lang="en-US" sz="1200" dirty="0"/>
              <a:t> platforms</a:t>
            </a:r>
          </a:p>
          <a:p>
            <a:pPr lvl="1">
              <a:lnSpc>
                <a:spcPct val="80000"/>
              </a:lnSpc>
            </a:pPr>
            <a:r>
              <a:rPr lang="en-US" sz="1200" dirty="0" err="1"/>
              <a:t>SiGNET</a:t>
            </a:r>
            <a:r>
              <a:rPr lang="en-US" sz="1200" dirty="0"/>
              <a:t> CA part of </a:t>
            </a:r>
            <a:r>
              <a:rPr lang="en-US" sz="1200" dirty="0" err="1" smtClean="0"/>
              <a:t>EUGridPMA</a:t>
            </a: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Successfully mastered transition to NGI (ARNES)</a:t>
            </a:r>
          </a:p>
          <a:p>
            <a:pPr>
              <a:lnSpc>
                <a:spcPct val="80000"/>
              </a:lnSpc>
            </a:pPr>
            <a:r>
              <a:rPr lang="en-US" sz="1400" dirty="0" smtClean="0"/>
              <a:t>TIER-2 centre part of WLCG</a:t>
            </a:r>
            <a:endParaRPr lang="sl-SI" sz="12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sl-SI" sz="1400" dirty="0" err="1" smtClean="0">
                <a:solidFill>
                  <a:schemeClr val="accent2"/>
                </a:solidFill>
              </a:rPr>
              <a:t>Grid</a:t>
            </a:r>
            <a:r>
              <a:rPr lang="sl-SI" sz="1400" dirty="0" smtClean="0">
                <a:solidFill>
                  <a:schemeClr val="accent2"/>
                </a:solidFill>
              </a:rPr>
              <a:t> </a:t>
            </a:r>
            <a:r>
              <a:rPr lang="en-US" sz="1400" dirty="0">
                <a:solidFill>
                  <a:schemeClr val="accent2"/>
                </a:solidFill>
              </a:rPr>
              <a:t>works in Slovenia</a:t>
            </a:r>
            <a:r>
              <a:rPr lang="sl-SI" sz="1400" dirty="0">
                <a:solidFill>
                  <a:schemeClr val="accent2"/>
                </a:solidFill>
              </a:rPr>
              <a:t> </a:t>
            </a:r>
            <a:r>
              <a:rPr lang="sl-SI" sz="1400" dirty="0" smtClean="0">
                <a:solidFill>
                  <a:schemeClr val="accent2"/>
                </a:solidFill>
              </a:rPr>
              <a:t>!</a:t>
            </a:r>
            <a:endParaRPr lang="sl-SI" sz="12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76200"/>
            <a:ext cx="1905000" cy="109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6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066800"/>
            <a:ext cx="2514600" cy="150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5257800" y="2982913"/>
            <a:ext cx="1600200" cy="1552575"/>
            <a:chOff x="4195" y="981"/>
            <a:chExt cx="1497" cy="1452"/>
          </a:xfrm>
        </p:grpSpPr>
        <p:pic>
          <p:nvPicPr>
            <p:cNvPr id="41677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95" y="981"/>
              <a:ext cx="1497" cy="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677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t="-371" r="75452"/>
            <a:stretch>
              <a:fillRect/>
            </a:stretch>
          </p:blipFill>
          <p:spPr bwMode="auto">
            <a:xfrm>
              <a:off x="4195" y="981"/>
              <a:ext cx="54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16777" name="Picture 9" descr="osg+egee_sites_in LC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4724400"/>
            <a:ext cx="3886200" cy="1546225"/>
          </a:xfrm>
          <a:prstGeom prst="rect">
            <a:avLst/>
          </a:prstGeom>
          <a:noFill/>
        </p:spPr>
      </p:pic>
      <p:pic>
        <p:nvPicPr>
          <p:cNvPr id="41677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2590800"/>
            <a:ext cx="1676400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1066800"/>
            <a:ext cx="3641725" cy="5162550"/>
            <a:chOff x="3243" y="300"/>
            <a:chExt cx="2438" cy="3588"/>
          </a:xfrm>
        </p:grpSpPr>
        <p:pic>
          <p:nvPicPr>
            <p:cNvPr id="416780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43" y="1661"/>
              <a:ext cx="1039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6781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334" y="300"/>
              <a:ext cx="920" cy="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6782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43" y="3022"/>
              <a:ext cx="1905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6783" name="Picture 15" descr="cluster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150" y="981"/>
              <a:ext cx="1531" cy="204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24526" y="1285860"/>
            <a:ext cx="3419474" cy="266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53375" y="1285860"/>
            <a:ext cx="119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57768" y="4214818"/>
            <a:ext cx="428623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57768" y="4214818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Today: Belle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64FAE0A2-63B5-4742-9D33-50D285572E4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b="4349"/>
          <a:stretch>
            <a:fillRect/>
          </a:stretch>
        </p:blipFill>
        <p:spPr bwMode="auto">
          <a:xfrm>
            <a:off x="785786" y="1428736"/>
            <a:ext cx="756814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History of HEP in Slovenia</a:t>
            </a:r>
          </a:p>
          <a:p>
            <a:r>
              <a:rPr lang="en-US" dirty="0" smtClean="0"/>
              <a:t>HEP in Slovenia today</a:t>
            </a:r>
          </a:p>
          <a:p>
            <a:pPr lvl="1"/>
            <a:r>
              <a:rPr lang="en-US" dirty="0" smtClean="0"/>
              <a:t>Experiments in HEP</a:t>
            </a:r>
          </a:p>
          <a:p>
            <a:pPr lvl="1"/>
            <a:r>
              <a:rPr lang="en-US" dirty="0" err="1" smtClean="0"/>
              <a:t>Astro</a:t>
            </a:r>
            <a:r>
              <a:rPr lang="en-US" dirty="0" smtClean="0"/>
              <a:t>-particle  physics</a:t>
            </a:r>
          </a:p>
          <a:p>
            <a:pPr lvl="1"/>
            <a:r>
              <a:rPr lang="en-US" dirty="0" smtClean="0"/>
              <a:t>Theory</a:t>
            </a:r>
          </a:p>
          <a:p>
            <a:r>
              <a:rPr lang="en-US" dirty="0" smtClean="0"/>
              <a:t>Industrial participation</a:t>
            </a:r>
          </a:p>
          <a:p>
            <a:r>
              <a:rPr lang="en-US" dirty="0" smtClean="0"/>
              <a:t>Prospects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Belle </a:t>
            </a:r>
            <a:r>
              <a:rPr lang="en-GB" dirty="0" smtClean="0"/>
              <a:t>achievements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</a:t>
            </a:r>
            <a:fld id="{64FAE0A2-63B5-4742-9D33-50D285572E4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>
            <a:off x="8877621" y="2254363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sl-SI"/>
          </a:p>
        </p:txBody>
      </p:sp>
      <p:sp>
        <p:nvSpPr>
          <p:cNvPr id="31" name="TextBox 30"/>
          <p:cNvSpPr txBox="1"/>
          <p:nvPr/>
        </p:nvSpPr>
        <p:spPr>
          <a:xfrm>
            <a:off x="0" y="1357298"/>
            <a:ext cx="62150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Confirmation of CKM mechanism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Calibri" pitchFamily="34" charset="0"/>
              </a:rPr>
              <a:t>p</a:t>
            </a:r>
            <a:r>
              <a:rPr lang="sl-SI" sz="2400" dirty="0" smtClean="0">
                <a:solidFill>
                  <a:srgbClr val="006600"/>
                </a:solidFill>
                <a:latin typeface="Calibri" pitchFamily="34" charset="0"/>
              </a:rPr>
              <a:t>robably</a:t>
            </a:r>
            <a:r>
              <a:rPr lang="en-US" sz="2400" dirty="0" smtClean="0">
                <a:solidFill>
                  <a:srgbClr val="006600"/>
                </a:solidFill>
                <a:latin typeface="Calibri" pitchFamily="34" charset="0"/>
              </a:rPr>
              <a:t> greatest </a:t>
            </a:r>
            <a:r>
              <a:rPr lang="en-GB" sz="2400" dirty="0" smtClean="0">
                <a:solidFill>
                  <a:srgbClr val="006600"/>
                </a:solidFill>
                <a:latin typeface="Calibri" pitchFamily="34" charset="0"/>
              </a:rPr>
              <a:t>acknowledgment </a:t>
            </a:r>
            <a:r>
              <a:rPr lang="sl-SI" sz="24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sl-SI" sz="2400" dirty="0" err="1" smtClean="0">
                <a:solidFill>
                  <a:srgbClr val="006600"/>
                </a:solidFill>
                <a:latin typeface="Calibri" pitchFamily="34" charset="0"/>
              </a:rPr>
              <a:t>of</a:t>
            </a:r>
            <a:r>
              <a:rPr lang="sl-SI" sz="2400" dirty="0" smtClean="0">
                <a:solidFill>
                  <a:srgbClr val="006600"/>
                </a:solidFill>
                <a:latin typeface="Calibri" pitchFamily="34" charset="0"/>
              </a:rPr>
              <a:t>   </a:t>
            </a:r>
            <a:r>
              <a:rPr lang="en-US" sz="2400" dirty="0" smtClean="0">
                <a:solidFill>
                  <a:srgbClr val="006600"/>
                </a:solidFill>
                <a:latin typeface="Calibri" pitchFamily="34" charset="0"/>
              </a:rPr>
              <a:t>B-factor</a:t>
            </a:r>
            <a:r>
              <a:rPr lang="sl-SI" sz="2400" dirty="0" smtClean="0">
                <a:solidFill>
                  <a:srgbClr val="006600"/>
                </a:solidFill>
                <a:latin typeface="Calibri" pitchFamily="34" charset="0"/>
              </a:rPr>
              <a:t>y </a:t>
            </a:r>
            <a:r>
              <a:rPr lang="en-US" sz="2400" dirty="0" smtClean="0">
                <a:solidFill>
                  <a:srgbClr val="006600"/>
                </a:solidFill>
                <a:latin typeface="Calibri" pitchFamily="34" charset="0"/>
              </a:rPr>
              <a:t>achievements: Nobel Prize 2008</a:t>
            </a:r>
            <a:endParaRPr lang="sl-SI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endParaRPr lang="sl-SI" sz="2000" dirty="0" smtClean="0">
              <a:solidFill>
                <a:srgbClr val="333399"/>
              </a:solidFill>
              <a:latin typeface="Calibri" pitchFamily="34" charset="0"/>
            </a:endParaRPr>
          </a:p>
          <a:p>
            <a:endParaRPr lang="sl-SI" sz="2000" dirty="0" smtClean="0">
              <a:solidFill>
                <a:srgbClr val="333399"/>
              </a:solidFill>
              <a:latin typeface="Calibri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endParaRPr lang="en-US" sz="2000" dirty="0" smtClean="0">
              <a:latin typeface="Calibri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endParaRPr lang="en-US" sz="2000" dirty="0" smtClean="0">
              <a:latin typeface="Calibri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sz="2000" dirty="0" err="1" smtClean="0">
                <a:latin typeface="Calibri" pitchFamily="34" charset="0"/>
              </a:rPr>
              <a:t>S</a:t>
            </a:r>
            <a:r>
              <a:rPr lang="sl-SI" sz="2000" dirty="0" err="1" smtClean="0">
                <a:solidFill>
                  <a:schemeClr val="tx1"/>
                </a:solidFill>
                <a:latin typeface="Calibri" pitchFamily="34" charset="0"/>
              </a:rPr>
              <a:t>mall</a:t>
            </a:r>
            <a:r>
              <a:rPr lang="sl-SI" sz="2000" dirty="0" smtClean="0">
                <a:solidFill>
                  <a:schemeClr val="tx1"/>
                </a:solidFill>
                <a:latin typeface="Calibri" pitchFamily="34" charset="0"/>
              </a:rPr>
              <a:t> discrepancies with SM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present in data</a:t>
            </a:r>
            <a:r>
              <a:rPr lang="sl-SI" sz="20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Hint of NP ?</a:t>
            </a:r>
            <a:endParaRPr lang="en-US" sz="2000" dirty="0" smtClean="0">
              <a:solidFill>
                <a:srgbClr val="333399"/>
              </a:solidFill>
              <a:latin typeface="Calibri" pitchFamily="34" charset="0"/>
            </a:endParaRPr>
          </a:p>
        </p:txBody>
      </p:sp>
      <p:pic>
        <p:nvPicPr>
          <p:cNvPr id="32" name="Picture 31" descr="medal_phys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4188" y="915947"/>
            <a:ext cx="571500" cy="571500"/>
          </a:xfrm>
          <a:prstGeom prst="rect">
            <a:avLst/>
          </a:prstGeom>
        </p:spPr>
      </p:pic>
      <p:pic>
        <p:nvPicPr>
          <p:cNvPr id="33" name="Picture 32" descr="kobayash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5506" y="1577254"/>
            <a:ext cx="568218" cy="757624"/>
          </a:xfrm>
          <a:prstGeom prst="rect">
            <a:avLst/>
          </a:prstGeom>
        </p:spPr>
      </p:pic>
      <p:pic>
        <p:nvPicPr>
          <p:cNvPr id="34" name="Picture 33" descr="maskaw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77517" y="1555375"/>
            <a:ext cx="578224" cy="770966"/>
          </a:xfrm>
          <a:prstGeom prst="rect">
            <a:avLst/>
          </a:prstGeom>
        </p:spPr>
      </p:pic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5211991" y="2517545"/>
            <a:ext cx="1108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320066" y="2517545"/>
            <a:ext cx="11112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pic>
        <p:nvPicPr>
          <p:cNvPr id="37" name="Picture 14" descr="ut_fit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33" y="2487108"/>
            <a:ext cx="2585759" cy="219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1156695" y="2767386"/>
            <a:ext cx="686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 dirty="0" smtClean="0">
                <a:solidFill>
                  <a:schemeClr val="tx1"/>
                </a:solidFill>
              </a:rPr>
              <a:t>direct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1317872" y="3917950"/>
            <a:ext cx="1063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chemeClr val="tx1"/>
                </a:solidFill>
              </a:rPr>
              <a:t>indirect </a:t>
            </a:r>
            <a:r>
              <a:rPr lang="sl-SI" sz="1600" dirty="0" smtClean="0">
                <a:solidFill>
                  <a:schemeClr val="tx1"/>
                </a:solidFill>
              </a:rPr>
              <a:t>fit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4929" y="4503868"/>
            <a:ext cx="81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b="1" i="1" dirty="0" smtClean="0">
                <a:solidFill>
                  <a:srgbClr val="006600"/>
                </a:solidFill>
                <a:latin typeface="Calibri" pitchFamily="34" charset="0"/>
              </a:rPr>
              <a:t>sin 2</a:t>
            </a:r>
            <a:r>
              <a:rPr lang="sl-SI" b="1" i="1" dirty="0" smtClean="0">
                <a:solidFill>
                  <a:srgbClr val="006600"/>
                </a:solidFill>
                <a:latin typeface="Symbol" pitchFamily="18" charset="2"/>
              </a:rPr>
              <a:t>f</a:t>
            </a:r>
            <a:r>
              <a:rPr lang="sl-SI" b="1" i="1" baseline="-25000" dirty="0" smtClean="0">
                <a:solidFill>
                  <a:srgbClr val="006600"/>
                </a:solidFill>
                <a:latin typeface="Calibri" pitchFamily="34" charset="0"/>
              </a:rPr>
              <a:t>1</a:t>
            </a:r>
            <a:endParaRPr lang="en-US" b="1" i="1" baseline="-25000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41" name="Picture 40" descr="Dmi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9662" y="2535727"/>
            <a:ext cx="6204338" cy="109538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766974" y="337521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43306" y="4071942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i="1" dirty="0" smtClean="0">
                <a:solidFill>
                  <a:srgbClr val="006600"/>
                </a:solidFill>
                <a:latin typeface="Calibri" pitchFamily="34" charset="0"/>
              </a:rPr>
              <a:t>D</a:t>
            </a:r>
            <a:r>
              <a:rPr lang="sl-SI" b="1" i="1" baseline="30000" dirty="0" smtClean="0">
                <a:solidFill>
                  <a:srgbClr val="006600"/>
                </a:solidFill>
                <a:latin typeface="Calibri" pitchFamily="34" charset="0"/>
              </a:rPr>
              <a:t>0</a:t>
            </a:r>
            <a:r>
              <a:rPr lang="sl-SI" b="1" dirty="0" smtClean="0">
                <a:solidFill>
                  <a:srgbClr val="006600"/>
                </a:solidFill>
                <a:latin typeface="Calibri" pitchFamily="34" charset="0"/>
              </a:rPr>
              <a:t> mixing &amp; CP: SM or NP?</a:t>
            </a:r>
            <a:endParaRPr lang="en-US" b="1" dirty="0">
              <a:solidFill>
                <a:srgbClr val="006600"/>
              </a:solidFill>
              <a:latin typeface="Calibri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4876794" y="4146460"/>
            <a:ext cx="276225" cy="200025"/>
          </a:xfrm>
          <a:prstGeom prst="lin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Picture 44" descr="BK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8794" y="5290013"/>
            <a:ext cx="4545105" cy="1567987"/>
          </a:xfrm>
          <a:prstGeom prst="rect">
            <a:avLst/>
          </a:prstGeom>
        </p:spPr>
      </p:pic>
      <p:pic>
        <p:nvPicPr>
          <p:cNvPr id="46" name="Picture 45" descr="journal_header_v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8159" y="5247498"/>
            <a:ext cx="2608729" cy="3375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3929066"/>
            <a:ext cx="2642831" cy="23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 bwMode="auto">
          <a:xfrm>
            <a:off x="6748426" y="4588784"/>
            <a:ext cx="923964" cy="86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793250" y="5548008"/>
            <a:ext cx="923964" cy="86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7046259" y="19632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2008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43240" y="3357562"/>
            <a:ext cx="1500198" cy="4286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Belle-II Goals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 descr="intr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204" y="3510483"/>
            <a:ext cx="2454408" cy="2429142"/>
          </a:xfrm>
          <a:prstGeom prst="rect">
            <a:avLst/>
          </a:prstGeom>
        </p:spPr>
      </p:pic>
      <p:pic>
        <p:nvPicPr>
          <p:cNvPr id="10" name="Picture 9" descr="s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6261" y="1364473"/>
            <a:ext cx="2984273" cy="2884797"/>
          </a:xfrm>
          <a:prstGeom prst="rect">
            <a:avLst/>
          </a:prstGeom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8877621" y="2254363"/>
            <a:ext cx="0" cy="65246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142844" y="1571612"/>
            <a:ext cx="57150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Study discrepancies, search </a:t>
            </a:r>
            <a:r>
              <a:rPr lang="sl-SI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for</a:t>
            </a:r>
            <a:r>
              <a:rPr lang="sl-SI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</a:t>
            </a:r>
            <a:r>
              <a:rPr lang="en-GB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ew</a:t>
            </a:r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l-SI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lang="en-GB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hysics</a:t>
            </a:r>
            <a:endParaRPr lang="sl-SI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sl-SI" dirty="0" smtClean="0">
                <a:solidFill>
                  <a:srgbClr val="006600"/>
                </a:solidFill>
                <a:latin typeface="Calibri" pitchFamily="34" charset="0"/>
              </a:rPr>
              <a:t>high precision frontier, complementary to high energy frontier (LHC)</a:t>
            </a:r>
            <a:endParaRPr lang="sl-SI" dirty="0" smtClean="0">
              <a:solidFill>
                <a:srgbClr val="333399"/>
              </a:solidFill>
              <a:latin typeface="Calibri" pitchFamily="34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  <a:latin typeface="Calibri" pitchFamily="34" charset="0"/>
              </a:rPr>
              <a:t>illustrative reach for NP:</a:t>
            </a:r>
          </a:p>
          <a:p>
            <a:pPr marL="633413" lvl="2" indent="-176213">
              <a:buFont typeface="Wingdings" pitchFamily="2" charset="2"/>
              <a:buChar char="Ø"/>
            </a:pPr>
            <a:r>
              <a:rPr lang="sl-SI" sz="1600" dirty="0" smtClean="0">
                <a:solidFill>
                  <a:schemeClr val="tx1"/>
                </a:solidFill>
                <a:latin typeface="Calibri" pitchFamily="34" charset="0"/>
              </a:rPr>
              <a:t>even for Minimal Flavor Violation </a:t>
            </a:r>
            <a:r>
              <a:rPr lang="sl-SI" sz="1600" i="1" dirty="0" smtClean="0">
                <a:solidFill>
                  <a:schemeClr val="tx1"/>
                </a:solidFill>
                <a:latin typeface="Calibri" pitchFamily="34" charset="0"/>
              </a:rPr>
              <a:t>M</a:t>
            </a:r>
            <a:r>
              <a:rPr lang="sl-SI" sz="1600" i="1" baseline="-25000" dirty="0" smtClean="0">
                <a:solidFill>
                  <a:schemeClr val="tx1"/>
                </a:solidFill>
                <a:latin typeface="Calibri" pitchFamily="34" charset="0"/>
              </a:rPr>
              <a:t>NP</a:t>
            </a:r>
            <a:r>
              <a:rPr lang="sl-SI" sz="1600" i="1" dirty="0" smtClean="0">
                <a:solidFill>
                  <a:schemeClr val="tx1"/>
                </a:solidFill>
                <a:latin typeface="Calibri" pitchFamily="34" charset="0"/>
              </a:rPr>
              <a:t> ~ </a:t>
            </a:r>
            <a:r>
              <a:rPr lang="sl-SI" sz="1600" b="1" i="1" dirty="0" smtClean="0">
                <a:solidFill>
                  <a:schemeClr val="tx1"/>
                </a:solidFill>
                <a:latin typeface="French Script MT" pitchFamily="66" charset="0"/>
              </a:rPr>
              <a:t>O</a:t>
            </a:r>
            <a:r>
              <a:rPr lang="sl-SI" sz="1600" i="1" dirty="0" smtClean="0">
                <a:solidFill>
                  <a:schemeClr val="tx1"/>
                </a:solidFill>
                <a:latin typeface="Calibri" pitchFamily="34" charset="0"/>
              </a:rPr>
              <a:t>(1 </a:t>
            </a:r>
            <a:r>
              <a:rPr lang="sl-SI" sz="1600" i="1" dirty="0" err="1" smtClean="0">
                <a:solidFill>
                  <a:schemeClr val="tx1"/>
                </a:solidFill>
                <a:latin typeface="Calibri" pitchFamily="34" charset="0"/>
              </a:rPr>
              <a:t>TeV</a:t>
            </a:r>
            <a:r>
              <a:rPr lang="sl-SI" sz="1600" i="1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  <a:latin typeface="Calibri" pitchFamily="34" charset="0"/>
              </a:rPr>
              <a:t>Exploit correlations among variables </a:t>
            </a:r>
            <a:r>
              <a:rPr lang="sl-SI" sz="1600" dirty="0" err="1" smtClean="0">
                <a:solidFill>
                  <a:schemeClr val="tx1"/>
                </a:solidFill>
                <a:latin typeface="Calibri" pitchFamily="34" charset="0"/>
              </a:rPr>
              <a:t>and</a:t>
            </a:r>
            <a:r>
              <a:rPr lang="sl-SI" sz="16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sl-SI" sz="1600" dirty="0" err="1" smtClean="0">
                <a:solidFill>
                  <a:schemeClr val="tx1"/>
                </a:solidFill>
                <a:latin typeface="Calibri" pitchFamily="34" charset="0"/>
              </a:rPr>
              <a:t>overconstrained</a:t>
            </a:r>
            <a:r>
              <a:rPr lang="sl-SI" sz="1600" dirty="0" smtClean="0">
                <a:solidFill>
                  <a:schemeClr val="tx1"/>
                </a:solidFill>
                <a:latin typeface="Calibri" pitchFamily="34" charset="0"/>
              </a:rPr>
              <a:t> measurements to identify nature </a:t>
            </a:r>
            <a:r>
              <a:rPr lang="sl-SI" sz="1600" dirty="0" err="1" smtClean="0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sl-SI" sz="1600" dirty="0" smtClean="0">
                <a:solidFill>
                  <a:schemeClr val="tx1"/>
                </a:solidFill>
                <a:latin typeface="Calibri" pitchFamily="34" charset="0"/>
              </a:rPr>
              <a:t> NP:</a:t>
            </a:r>
            <a:endParaRPr lang="en-US" sz="1600" dirty="0" smtClean="0">
              <a:solidFill>
                <a:srgbClr val="333399"/>
              </a:solidFill>
              <a:latin typeface="Calibri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5211991" y="3001640"/>
            <a:ext cx="1108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320066" y="3001640"/>
            <a:ext cx="11112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wrap="none" anchor="ctr" anchorCtr="1">
            <a:spAutoFit/>
          </a:bodyPr>
          <a:lstStyle/>
          <a:p>
            <a:endParaRPr lang="en-US"/>
          </a:p>
        </p:txBody>
      </p:sp>
      <p:pic>
        <p:nvPicPr>
          <p:cNvPr id="15" name="Picture 14" descr="intro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2825" y="3463368"/>
            <a:ext cx="2549031" cy="24794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4348" y="5786454"/>
            <a:ext cx="162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t-dependent 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CP in B</a:t>
            </a:r>
            <a:r>
              <a:rPr lang="sl-SI" baseline="30000" dirty="0" smtClean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 → K</a:t>
            </a:r>
            <a:r>
              <a:rPr lang="sl-SI" baseline="-25000" dirty="0" smtClean="0">
                <a:solidFill>
                  <a:schemeClr val="tx1"/>
                </a:solidFill>
                <a:latin typeface="Calibri" pitchFamily="34" charset="0"/>
              </a:rPr>
              <a:t>S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</a:rPr>
              <a:t>f</a:t>
            </a:r>
            <a:endParaRPr lang="en-US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4678" y="5786454"/>
            <a:ext cx="162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t-dependent 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CP in B</a:t>
            </a:r>
            <a:r>
              <a:rPr lang="sl-SI" baseline="30000" dirty="0" smtClean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 → K</a:t>
            </a:r>
            <a:r>
              <a:rPr lang="sl-SI" baseline="-25000" dirty="0" smtClean="0">
                <a:solidFill>
                  <a:schemeClr val="tx1"/>
                </a:solidFill>
                <a:latin typeface="Calibri" pitchFamily="34" charset="0"/>
              </a:rPr>
              <a:t>S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</a:rPr>
              <a:t>f</a:t>
            </a:r>
            <a:endParaRPr lang="en-US" dirty="0">
              <a:solidFill>
                <a:schemeClr val="tx1"/>
              </a:solidFill>
              <a:latin typeface="Symbol" pitchFamily="18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-527388" y="4397188"/>
            <a:ext cx="1701107" cy="646331"/>
            <a:chOff x="6155801" y="4666129"/>
            <a:chExt cx="1701107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6155801" y="4666129"/>
              <a:ext cx="1701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dirty="0" smtClean="0">
                  <a:solidFill>
                    <a:schemeClr val="tx1"/>
                  </a:solidFill>
                  <a:latin typeface="Calibri" pitchFamily="34" charset="0"/>
                </a:rPr>
                <a:t>t-dependent </a:t>
              </a:r>
            </a:p>
            <a:p>
              <a:pPr algn="ctr"/>
              <a:r>
                <a:rPr lang="sl-SI" dirty="0" smtClean="0">
                  <a:solidFill>
                    <a:schemeClr val="tx1"/>
                  </a:solidFill>
                  <a:latin typeface="Calibri" pitchFamily="34" charset="0"/>
                </a:rPr>
                <a:t>CP in B</a:t>
              </a:r>
              <a:r>
                <a:rPr lang="sl-SI" baseline="30000" dirty="0" smtClean="0">
                  <a:solidFill>
                    <a:schemeClr val="tx1"/>
                  </a:solidFill>
                  <a:latin typeface="Calibri" pitchFamily="34" charset="0"/>
                </a:rPr>
                <a:t>0</a:t>
              </a:r>
              <a:r>
                <a:rPr lang="sl-SI" dirty="0" smtClean="0">
                  <a:solidFill>
                    <a:schemeClr val="tx1"/>
                  </a:solidFill>
                  <a:latin typeface="Calibri" pitchFamily="34" charset="0"/>
                </a:rPr>
                <a:t> → K*</a:t>
              </a:r>
              <a:r>
                <a:rPr lang="sl-SI" baseline="30000" dirty="0" smtClean="0">
                  <a:solidFill>
                    <a:schemeClr val="tx1"/>
                  </a:solidFill>
                  <a:latin typeface="Calibri" pitchFamily="34" charset="0"/>
                </a:rPr>
                <a:t>0</a:t>
              </a:r>
              <a:r>
                <a:rPr lang="sl-SI" dirty="0" smtClean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sl-SI" dirty="0" smtClean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endParaRPr lang="en-US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6262688" y="5009588"/>
              <a:ext cx="276225" cy="20002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" name="Straight Connector 20"/>
          <p:cNvCxnSpPr/>
          <p:nvPr/>
        </p:nvCxnSpPr>
        <p:spPr bwMode="auto">
          <a:xfrm flipV="1">
            <a:off x="3317083" y="6138878"/>
            <a:ext cx="276225" cy="2000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812271" y="6134395"/>
            <a:ext cx="276225" cy="2000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617242" y="4993555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expected</a:t>
            </a:r>
          </a:p>
          <a:p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sensitivity</a:t>
            </a:r>
          </a:p>
          <a:p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of SuperBelle</a:t>
            </a:r>
          </a:p>
          <a:p>
            <a:r>
              <a:rPr lang="sl-SI" dirty="0" smtClean="0">
                <a:solidFill>
                  <a:schemeClr val="tx1"/>
                </a:solidFill>
                <a:latin typeface="Calibri" pitchFamily="34" charset="0"/>
              </a:rPr>
              <a:t>5 ab</a:t>
            </a:r>
            <a:r>
              <a:rPr lang="sl-SI" baseline="30000" dirty="0" smtClean="0">
                <a:solidFill>
                  <a:schemeClr val="tx1"/>
                </a:solidFill>
                <a:latin typeface="Calibri" pitchFamily="34" charset="0"/>
              </a:rPr>
              <a:t>-1</a:t>
            </a:r>
            <a:endParaRPr lang="sl-SI" baseline="300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rot="5400000">
            <a:off x="5733144" y="4850333"/>
            <a:ext cx="391886" cy="158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667829" y="4843076"/>
            <a:ext cx="522515" cy="158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5865365" y="4808741"/>
            <a:ext cx="116114" cy="101600"/>
          </a:xfrm>
          <a:prstGeom prst="ellipse">
            <a:avLst/>
          </a:prstGeom>
          <a:solidFill>
            <a:srgbClr val="33339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8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1" y="4625788"/>
            <a:ext cx="18648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000" b="1" dirty="0" smtClean="0">
                <a:solidFill>
                  <a:srgbClr val="006600"/>
                </a:solidFill>
                <a:latin typeface="Calibri" pitchFamily="34" charset="0"/>
              </a:rPr>
              <a:t>Belle II and </a:t>
            </a:r>
          </a:p>
          <a:p>
            <a:pPr algn="ctr"/>
            <a:r>
              <a:rPr lang="sl-SI" sz="2000" b="1" dirty="0" smtClean="0">
                <a:solidFill>
                  <a:srgbClr val="006600"/>
                </a:solidFill>
                <a:latin typeface="Calibri" pitchFamily="34" charset="0"/>
              </a:rPr>
              <a:t>Super KEKB </a:t>
            </a:r>
          </a:p>
          <a:p>
            <a:pPr algn="ctr"/>
            <a:r>
              <a:rPr lang="sl-SI" sz="2000" b="1" dirty="0" smtClean="0">
                <a:solidFill>
                  <a:srgbClr val="006600"/>
                </a:solidFill>
                <a:latin typeface="Calibri" pitchFamily="34" charset="0"/>
              </a:rPr>
              <a:t>well on the way</a:t>
            </a:r>
          </a:p>
          <a:p>
            <a:pPr algn="ctr"/>
            <a:r>
              <a:rPr lang="sl-SI" sz="2000" b="1" dirty="0" smtClean="0">
                <a:solidFill>
                  <a:srgbClr val="006600"/>
                </a:solidFill>
                <a:latin typeface="Calibri" pitchFamily="34" charset="0"/>
              </a:rPr>
              <a:t>to start data</a:t>
            </a:r>
          </a:p>
          <a:p>
            <a:pPr algn="ctr"/>
            <a:r>
              <a:rPr lang="sl-SI" sz="2000" b="1" dirty="0" smtClean="0">
                <a:solidFill>
                  <a:srgbClr val="006600"/>
                </a:solidFill>
                <a:latin typeface="Calibri" pitchFamily="34" charset="0"/>
              </a:rPr>
              <a:t>taking in 2014</a:t>
            </a:r>
            <a:endParaRPr lang="en-US" sz="2000" b="1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Belle-II and </a:t>
            </a:r>
            <a:r>
              <a:rPr lang="en-GB" dirty="0" err="1" smtClean="0"/>
              <a:t>SuperKEKB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 t="10997" r="2062"/>
          <a:stretch>
            <a:fillRect/>
          </a:stretch>
        </p:blipFill>
        <p:spPr bwMode="auto">
          <a:xfrm>
            <a:off x="928662" y="1500174"/>
            <a:ext cx="712725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PID at Belle-II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224587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28728" y="1500174"/>
            <a:ext cx="85153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smtClean="0">
                <a:latin typeface="+mn-lt"/>
              </a:rPr>
              <a:t>          </a:t>
            </a:r>
            <a:r>
              <a:rPr lang="sl-SI" dirty="0" err="1" smtClean="0">
                <a:latin typeface="+mn-lt"/>
              </a:rPr>
              <a:t>Two</a:t>
            </a:r>
            <a:r>
              <a:rPr lang="sl-SI" dirty="0" smtClean="0">
                <a:latin typeface="+mn-lt"/>
              </a:rPr>
              <a:t> </a:t>
            </a:r>
            <a:r>
              <a:rPr lang="sl-SI" dirty="0">
                <a:latin typeface="+mn-lt"/>
              </a:rPr>
              <a:t>new particle ID devices, both RICHes:</a:t>
            </a:r>
          </a:p>
          <a:p>
            <a:pPr>
              <a:spcBef>
                <a:spcPct val="50000"/>
              </a:spcBef>
              <a:defRPr/>
            </a:pPr>
            <a:endParaRPr lang="en-GB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GB" dirty="0" smtClean="0"/>
          </a:p>
          <a:p>
            <a:pPr>
              <a:spcBef>
                <a:spcPct val="50000"/>
              </a:spcBef>
              <a:defRPr/>
            </a:pPr>
            <a:endParaRPr lang="en-GB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GB" dirty="0" smtClean="0"/>
          </a:p>
          <a:p>
            <a:pPr>
              <a:spcBef>
                <a:spcPct val="50000"/>
              </a:spcBef>
              <a:defRPr/>
            </a:pPr>
            <a:endParaRPr lang="en-GB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GB" dirty="0" smtClean="0"/>
          </a:p>
          <a:p>
            <a:pPr>
              <a:spcBef>
                <a:spcPct val="50000"/>
              </a:spcBef>
              <a:defRPr/>
            </a:pPr>
            <a:endParaRPr lang="en-GB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GB" dirty="0" smtClean="0"/>
          </a:p>
          <a:p>
            <a:pPr>
              <a:spcBef>
                <a:spcPct val="50000"/>
              </a:spcBef>
              <a:defRPr/>
            </a:pPr>
            <a:r>
              <a:rPr lang="sl-SI" dirty="0" err="1" smtClean="0">
                <a:latin typeface="+mn-lt"/>
              </a:rPr>
              <a:t>Barrel</a:t>
            </a:r>
            <a:r>
              <a:rPr lang="sl-SI" dirty="0">
                <a:latin typeface="+mn-lt"/>
              </a:rPr>
              <a:t>:</a:t>
            </a:r>
            <a:r>
              <a:rPr lang="sl-SI" dirty="0">
                <a:solidFill>
                  <a:srgbClr val="FF3300"/>
                </a:solidFill>
                <a:latin typeface="+mn-lt"/>
              </a:rPr>
              <a:t> Time-of-propagation (TOP) </a:t>
            </a:r>
            <a:r>
              <a:rPr lang="sl-SI" dirty="0" err="1" smtClean="0">
                <a:solidFill>
                  <a:srgbClr val="FF3300"/>
                </a:solidFill>
                <a:latin typeface="+mn-lt"/>
              </a:rPr>
              <a:t>counter</a:t>
            </a:r>
            <a:endParaRPr lang="sl-SI" dirty="0">
              <a:solidFill>
                <a:srgbClr val="FF33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sl-SI" dirty="0">
                <a:latin typeface="+mn-lt"/>
              </a:rPr>
              <a:t>                                  </a:t>
            </a:r>
            <a:r>
              <a:rPr lang="en-GB" dirty="0" smtClean="0">
                <a:latin typeface="+mn-lt"/>
              </a:rPr>
              <a:t>                                        </a:t>
            </a:r>
            <a:r>
              <a:rPr lang="sl-SI" dirty="0" smtClean="0">
                <a:latin typeface="+mn-lt"/>
              </a:rPr>
              <a:t>     </a:t>
            </a:r>
            <a:r>
              <a:rPr lang="sl-SI" dirty="0">
                <a:latin typeface="+mn-lt"/>
              </a:rPr>
              <a:t>Endcap: </a:t>
            </a:r>
            <a:r>
              <a:rPr lang="sl-SI" dirty="0">
                <a:solidFill>
                  <a:srgbClr val="FF3300"/>
                </a:solidFill>
                <a:latin typeface="+mn-lt"/>
              </a:rPr>
              <a:t>proximity focusing RICH</a:t>
            </a:r>
            <a:endParaRPr lang="en-GB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6286512" y="3643314"/>
            <a:ext cx="785818" cy="171451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214942" y="5357826"/>
            <a:ext cx="3819516" cy="823912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214414" y="4929198"/>
            <a:ext cx="4575165" cy="823912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3635375" y="3000372"/>
            <a:ext cx="293683" cy="1941516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End-cap PID</a:t>
            </a:r>
            <a:r>
              <a:rPr lang="sl-SI" altLang="ja-JP" sz="3600" dirty="0" smtClean="0"/>
              <a:t>: </a:t>
            </a:r>
            <a:r>
              <a:rPr lang="en-GB" sz="3600" dirty="0" smtClean="0"/>
              <a:t>Proximity focusing RICH</a:t>
            </a:r>
            <a:endParaRPr lang="en-US" sz="3600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9" name="グループ化 15"/>
          <p:cNvGrpSpPr>
            <a:grpSpLocks/>
          </p:cNvGrpSpPr>
          <p:nvPr/>
        </p:nvGrpSpPr>
        <p:grpSpPr bwMode="auto">
          <a:xfrm>
            <a:off x="0" y="1628775"/>
            <a:ext cx="5334000" cy="3613150"/>
            <a:chOff x="3810000" y="3200400"/>
            <a:chExt cx="5334000" cy="3613150"/>
          </a:xfrm>
        </p:grpSpPr>
        <p:pic>
          <p:nvPicPr>
            <p:cNvPr id="10" name="Picture 2" descr="ti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0" y="3200400"/>
              <a:ext cx="5334000" cy="361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5943600" y="4495800"/>
              <a:ext cx="381000" cy="5334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5943600" y="4648200"/>
              <a:ext cx="1676400" cy="3810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003925" y="4179888"/>
              <a:ext cx="8620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0000FF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420mm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934200" y="4800600"/>
              <a:ext cx="974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0000FF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1145mm</a:t>
              </a:r>
            </a:p>
          </p:txBody>
        </p:sp>
      </p:grp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8" y="1571612"/>
            <a:ext cx="3286148" cy="214314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ja-JP" sz="2400" dirty="0" smtClean="0">
                <a:solidFill>
                  <a:srgbClr val="FF0000"/>
                </a:solidFill>
                <a:ea typeface="ＭＳ Ｐゴシック" pitchFamily="34" charset="-128"/>
              </a:rPr>
              <a:t>Proximity focusing RICH</a:t>
            </a:r>
            <a:r>
              <a:rPr lang="en-US" altLang="ja-JP" sz="2400" dirty="0" smtClean="0">
                <a:ea typeface="ＭＳ Ｐゴシック" pitchFamily="34" charset="-128"/>
              </a:rPr>
              <a:t> with </a:t>
            </a:r>
            <a:r>
              <a:rPr lang="en-US" altLang="ja-JP" sz="2400" dirty="0" smtClean="0">
                <a:solidFill>
                  <a:schemeClr val="tx2"/>
                </a:solidFill>
                <a:ea typeface="ＭＳ Ｐゴシック" pitchFamily="34" charset="-128"/>
              </a:rPr>
              <a:t>silica </a:t>
            </a:r>
            <a:r>
              <a:rPr lang="en-US" altLang="ja-JP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aerogel</a:t>
            </a:r>
            <a:r>
              <a:rPr lang="en-US" altLang="ja-JP" sz="2400" dirty="0" smtClean="0">
                <a:ea typeface="ＭＳ Ｐゴシック" pitchFamily="34" charset="-128"/>
              </a:rPr>
              <a:t> as</a:t>
            </a:r>
            <a:r>
              <a:rPr lang="sl-SI" altLang="ja-JP" sz="2400" dirty="0" smtClean="0">
                <a:ea typeface="ＭＳ Ｐゴシック" pitchFamily="34" charset="-128"/>
              </a:rPr>
              <a:t> </a:t>
            </a:r>
            <a:r>
              <a:rPr lang="en-US" altLang="ja-JP" sz="2400" dirty="0" smtClean="0">
                <a:ea typeface="ＭＳ Ｐゴシック" pitchFamily="34" charset="-128"/>
              </a:rPr>
              <a:t>Cherenkov radiator</a:t>
            </a:r>
            <a:r>
              <a:rPr lang="sl-SI" altLang="ja-JP" sz="2400" dirty="0" smtClean="0"/>
              <a:t> in a ‘</a:t>
            </a:r>
            <a:r>
              <a:rPr lang="sl-SI" altLang="ja-JP" sz="2400" dirty="0" err="1" smtClean="0"/>
              <a:t>focusing</a:t>
            </a:r>
            <a:r>
              <a:rPr lang="sl-SI" altLang="ja-JP" sz="2400" dirty="0" smtClean="0"/>
              <a:t>’ </a:t>
            </a:r>
            <a:r>
              <a:rPr lang="sl-SI" altLang="ja-JP" sz="2400" dirty="0" err="1" smtClean="0"/>
              <a:t>configuration</a:t>
            </a:r>
            <a:endParaRPr lang="en-US" altLang="ja-JP" sz="2400" dirty="0" smtClean="0">
              <a:ea typeface="ＭＳ Ｐゴシック" pitchFamily="34" charset="-128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2844" y="5429264"/>
            <a:ext cx="19431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/>
          <a:p>
            <a:r>
              <a:rPr lang="en-US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Position sensitive </a:t>
            </a:r>
            <a:r>
              <a:rPr lang="sl-SI" altLang="ja-JP" sz="1800" dirty="0" err="1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photodetector</a:t>
            </a:r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 </a:t>
            </a:r>
            <a:r>
              <a:rPr lang="sl-SI" altLang="ja-JP" sz="1800" dirty="0" err="1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for</a:t>
            </a:r>
            <a:endParaRPr lang="en-US" altLang="ja-JP" sz="1800" dirty="0">
              <a:solidFill>
                <a:srgbClr val="000000"/>
              </a:solidFill>
              <a:latin typeface="Tahoma" pitchFamily="34" charset="0"/>
              <a:ea typeface="Osaka" charset="-128"/>
              <a:cs typeface="Tahoma" pitchFamily="34" charset="0"/>
            </a:endParaRPr>
          </a:p>
          <a:p>
            <a:r>
              <a:rPr lang="en-US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 B=1.5T</a:t>
            </a:r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: </a:t>
            </a:r>
            <a:r>
              <a:rPr lang="sl-SI" altLang="ja-JP" sz="1800" dirty="0">
                <a:solidFill>
                  <a:srgbClr val="FF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HAPD</a:t>
            </a:r>
            <a:endParaRPr lang="en-US" altLang="ja-JP" sz="2000" dirty="0">
              <a:solidFill>
                <a:srgbClr val="FF0000"/>
              </a:solidFill>
              <a:latin typeface="Tahoma" pitchFamily="34" charset="0"/>
              <a:ea typeface="Osaka" charset="-128"/>
              <a:cs typeface="Tahoma" pitchFamily="34" charset="0"/>
            </a:endParaRPr>
          </a:p>
        </p:txBody>
      </p:sp>
      <p:sp>
        <p:nvSpPr>
          <p:cNvPr id="17" name="テキスト ボックス 43"/>
          <p:cNvSpPr txBox="1">
            <a:spLocks noChangeArrowheads="1"/>
          </p:cNvSpPr>
          <p:nvPr/>
        </p:nvSpPr>
        <p:spPr bwMode="auto">
          <a:xfrm>
            <a:off x="0" y="1989138"/>
            <a:ext cx="1331913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x-y view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000760" y="5643578"/>
            <a:ext cx="295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/>
          <a:p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Novel </a:t>
            </a:r>
            <a:r>
              <a:rPr lang="sl-SI" altLang="ja-JP" sz="1800" dirty="0" err="1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concept</a:t>
            </a:r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: </a:t>
            </a:r>
            <a:r>
              <a:rPr lang="sl-SI" altLang="ja-JP" sz="1800" dirty="0" err="1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Multi</a:t>
            </a:r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-</a:t>
            </a:r>
            <a:r>
              <a:rPr lang="sl-SI" altLang="ja-JP" sz="1800" dirty="0" err="1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layer</a:t>
            </a:r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 </a:t>
            </a:r>
            <a:r>
              <a:rPr lang="sl-SI" altLang="ja-JP" sz="1800" dirty="0">
                <a:solidFill>
                  <a:srgbClr val="FF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‘</a:t>
            </a:r>
            <a:r>
              <a:rPr lang="sl-SI" altLang="ja-JP" sz="1800" dirty="0" err="1">
                <a:solidFill>
                  <a:srgbClr val="FF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focusing</a:t>
            </a:r>
            <a:r>
              <a:rPr lang="sl-SI" altLang="ja-JP" sz="1800" dirty="0">
                <a:solidFill>
                  <a:srgbClr val="FF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’ </a:t>
            </a:r>
            <a:r>
              <a:rPr lang="sl-SI" altLang="ja-JP" sz="1800" dirty="0">
                <a:solidFill>
                  <a:srgbClr val="000000"/>
                </a:solidFill>
                <a:latin typeface="Tahoma" pitchFamily="34" charset="0"/>
                <a:ea typeface="Osaka" charset="-128"/>
                <a:cs typeface="Tahoma" pitchFamily="34" charset="0"/>
              </a:rPr>
              <a:t>radiator, n~1.05</a:t>
            </a:r>
            <a:endParaRPr lang="en-US" altLang="ja-JP" sz="2000" dirty="0">
              <a:solidFill>
                <a:srgbClr val="000000"/>
              </a:solidFill>
              <a:latin typeface="Tahoma" pitchFamily="34" charset="0"/>
              <a:ea typeface="Osaka" charset="-128"/>
              <a:cs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79913" y="3719513"/>
            <a:ext cx="1000125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cs typeface="Tahoma" pitchFamily="34" charset="0"/>
            </a:endParaRPr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5257800" y="2154238"/>
            <a:ext cx="3657600" cy="3733800"/>
            <a:chOff x="2928" y="1584"/>
            <a:chExt cx="2304" cy="2352"/>
          </a:xfrm>
        </p:grpSpPr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3600" y="1824"/>
              <a:ext cx="192" cy="18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sl-SI"/>
                <a:t>   </a:t>
              </a:r>
              <a:endParaRPr lang="en-GB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2928" y="2736"/>
              <a:ext cx="23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5040" y="1584"/>
              <a:ext cx="0" cy="2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3600" y="2736"/>
              <a:ext cx="1440" cy="10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3792" y="1824"/>
              <a:ext cx="1248" cy="91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3792" y="2736"/>
              <a:ext cx="1248" cy="91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3600" y="1680"/>
              <a:ext cx="1440" cy="10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5257800" y="2154238"/>
            <a:ext cx="3657600" cy="3733800"/>
            <a:chOff x="288" y="1410"/>
            <a:chExt cx="2304" cy="2352"/>
          </a:xfrm>
        </p:grpSpPr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720" y="1650"/>
              <a:ext cx="192" cy="182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sl-SI"/>
                <a:t>   </a:t>
              </a:r>
              <a:endParaRPr lang="en-GB"/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>
              <a:off x="288" y="2562"/>
              <a:ext cx="23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V="1">
              <a:off x="720" y="1506"/>
              <a:ext cx="1680" cy="105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>
              <a:off x="2400" y="1410"/>
              <a:ext cx="0" cy="2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>
              <a:off x="720" y="2562"/>
              <a:ext cx="1680" cy="105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2"/>
            <p:cNvSpPr>
              <a:spLocks noChangeShapeType="1"/>
            </p:cNvSpPr>
            <p:nvPr/>
          </p:nvSpPr>
          <p:spPr bwMode="auto">
            <a:xfrm>
              <a:off x="912" y="2562"/>
              <a:ext cx="1488" cy="9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flipV="1">
              <a:off x="912" y="1650"/>
              <a:ext cx="1488" cy="9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867400" y="2154238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000">
                <a:latin typeface="+mn-lt"/>
              </a:rPr>
              <a:t>n</a:t>
            </a:r>
            <a:r>
              <a:rPr lang="sl-SI" sz="2000" baseline="-25000">
                <a:latin typeface="+mn-lt"/>
              </a:rPr>
              <a:t>1</a:t>
            </a:r>
            <a:r>
              <a:rPr lang="sl-SI" sz="2000">
                <a:latin typeface="+mn-lt"/>
              </a:rPr>
              <a:t>&lt; n</a:t>
            </a:r>
            <a:r>
              <a:rPr lang="sl-SI" sz="2000" baseline="-25000">
                <a:latin typeface="+mn-lt"/>
              </a:rPr>
              <a:t>2</a:t>
            </a:r>
            <a:endParaRPr lang="en-GB" sz="2000" baseline="-25000">
              <a:latin typeface="+mn-lt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4149725"/>
            <a:ext cx="34559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/>
              <a:t>Astro</a:t>
            </a:r>
            <a:r>
              <a:rPr lang="en-GB" sz="3200" dirty="0" smtClean="0"/>
              <a:t>-Particle: Pierre Auger Observatory</a:t>
            </a:r>
            <a:endParaRPr lang="en-US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1708" y="1857364"/>
            <a:ext cx="6392292" cy="42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44" y="1714488"/>
            <a:ext cx="2786082" cy="460535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Effort led by Prof. D. </a:t>
            </a:r>
            <a:r>
              <a:rPr lang="en-GB" dirty="0" err="1" smtClean="0"/>
              <a:t>Zavrtanik</a:t>
            </a:r>
            <a:r>
              <a:rPr lang="en-GB" dirty="0" smtClean="0"/>
              <a:t> (University of Nova </a:t>
            </a:r>
            <a:r>
              <a:rPr lang="en-GB" dirty="0" err="1" smtClean="0"/>
              <a:t>Gorica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6 researchers at UNG, 2 at JSI</a:t>
            </a:r>
          </a:p>
          <a:p>
            <a:pPr lvl="1"/>
            <a:r>
              <a:rPr lang="en-GB" dirty="0" smtClean="0"/>
              <a:t>In construction of Southern Site contributed to the LIDAR atmospheric monitoring system</a:t>
            </a:r>
          </a:p>
          <a:p>
            <a:pPr lvl="1"/>
            <a:r>
              <a:rPr lang="en-GB" dirty="0" smtClean="0"/>
              <a:t>Active in shower modelling</a:t>
            </a:r>
          </a:p>
          <a:p>
            <a:pPr>
              <a:lnSpc>
                <a:spcPct val="80000"/>
              </a:lnSpc>
            </a:pPr>
            <a:endParaRPr lang="sl-SI" sz="1200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PAO achievements &amp; plans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334270" cy="487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PAO link to LHC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307975" y="4132263"/>
            <a:ext cx="383539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13" indent="-176213">
              <a:spcBef>
                <a:spcPct val="50000"/>
              </a:spcBef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L</a:t>
            </a:r>
            <a:r>
              <a:rPr lang="sl-SI" sz="1600" dirty="0" err="1" smtClean="0"/>
              <a:t>ight</a:t>
            </a:r>
            <a:r>
              <a:rPr lang="sl-SI" sz="1600" dirty="0" smtClean="0"/>
              <a:t> </a:t>
            </a:r>
            <a:r>
              <a:rPr lang="sl-SI" sz="1600" dirty="0"/>
              <a:t>to </a:t>
            </a:r>
            <a:r>
              <a:rPr lang="sl-SI" sz="1600" dirty="0" err="1"/>
              <a:t>heavy</a:t>
            </a:r>
            <a:r>
              <a:rPr lang="sl-SI" sz="1600" dirty="0"/>
              <a:t> </a:t>
            </a:r>
            <a:r>
              <a:rPr lang="sl-SI" sz="1600" dirty="0" err="1"/>
              <a:t>transition</a:t>
            </a:r>
            <a:r>
              <a:rPr lang="sl-SI" sz="1600" dirty="0"/>
              <a:t> (</a:t>
            </a:r>
            <a:r>
              <a:rPr lang="sl-SI" sz="1600" dirty="0" err="1"/>
              <a:t>galactic</a:t>
            </a:r>
            <a:r>
              <a:rPr lang="sl-SI" sz="1600" dirty="0"/>
              <a:t> to </a:t>
            </a:r>
            <a:r>
              <a:rPr lang="sl-SI" sz="1600" dirty="0" err="1"/>
              <a:t>extragalactic</a:t>
            </a:r>
            <a:r>
              <a:rPr lang="sl-SI" sz="1600" dirty="0"/>
              <a:t> </a:t>
            </a:r>
            <a:r>
              <a:rPr lang="sl-SI" sz="1600" dirty="0" err="1"/>
              <a:t>component</a:t>
            </a:r>
            <a:r>
              <a:rPr lang="sl-SI" sz="1600" dirty="0"/>
              <a:t>)</a:t>
            </a:r>
            <a:r>
              <a:rPr lang="en-US" sz="1600" dirty="0"/>
              <a:t> </a:t>
            </a:r>
            <a:r>
              <a:rPr lang="en-US" sz="1600" dirty="0" smtClean="0"/>
              <a:t>?</a:t>
            </a:r>
            <a:endParaRPr lang="en-US" sz="1600" dirty="0"/>
          </a:p>
          <a:p>
            <a:pPr marL="176213" indent="-176213">
              <a:spcBef>
                <a:spcPct val="50000"/>
              </a:spcBef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Change </a:t>
            </a:r>
            <a:r>
              <a:rPr lang="en-US" sz="1600" dirty="0"/>
              <a:t>in cross-section and </a:t>
            </a:r>
            <a:r>
              <a:rPr lang="en-US" sz="1600" dirty="0" smtClean="0"/>
              <a:t>multiplicity ?</a:t>
            </a:r>
          </a:p>
          <a:p>
            <a:pPr marL="633413" lvl="2" indent="-176213">
              <a:spcBef>
                <a:spcPct val="50000"/>
              </a:spcBef>
              <a:buFontTx/>
              <a:buChar char="•"/>
            </a:pPr>
            <a:r>
              <a:rPr lang="en-GB" sz="1600" dirty="0" smtClean="0"/>
              <a:t>Models extrapolate inadequately to these energies ?</a:t>
            </a:r>
          </a:p>
          <a:p>
            <a:pPr marL="633413" lvl="2" indent="-176213">
              <a:spcBef>
                <a:spcPct val="50000"/>
              </a:spcBef>
              <a:buFontTx/>
              <a:buChar char="•"/>
            </a:pPr>
            <a:r>
              <a:rPr lang="en-GB" sz="1600" dirty="0" smtClean="0"/>
              <a:t>LHC data important !</a:t>
            </a:r>
            <a:endParaRPr lang="en-US" sz="1600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6202374" cy="18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429001"/>
            <a:ext cx="4143372" cy="293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HEP: Theory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71612"/>
            <a:ext cx="72771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 rot="16200000">
            <a:off x="-1462800" y="3534447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 dirty="0"/>
              <a:t>Department of </a:t>
            </a:r>
            <a:r>
              <a:rPr lang="en-US" b="1" dirty="0" smtClean="0"/>
              <a:t>Theoretical Physics  </a:t>
            </a:r>
            <a:r>
              <a:rPr lang="en-US" b="1" dirty="0" err="1" smtClean="0"/>
              <a:t>Jožef</a:t>
            </a:r>
            <a:r>
              <a:rPr lang="en-US" b="1" dirty="0" smtClean="0"/>
              <a:t> </a:t>
            </a:r>
            <a:r>
              <a:rPr lang="en-US" b="1" dirty="0"/>
              <a:t> </a:t>
            </a:r>
            <a:r>
              <a:rPr lang="en-US" b="1" dirty="0" smtClean="0"/>
              <a:t>Stefan </a:t>
            </a:r>
            <a:r>
              <a:rPr lang="en-US" b="1" dirty="0"/>
              <a:t>  </a:t>
            </a:r>
            <a:r>
              <a:rPr lang="en-US" b="1" dirty="0" smtClean="0"/>
              <a:t>Institute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Theory: CERN Related Topics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7103956" cy="49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HEP - OMICRON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600200"/>
            <a:ext cx="4038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1975-1991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Prof. G. </a:t>
            </a:r>
            <a:r>
              <a:rPr kumimoji="0" lang="sl-SI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Kernel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invited by Oxford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colleagues to join the </a:t>
            </a:r>
            <a:r>
              <a:rPr lang="en-US" sz="1600" dirty="0" smtClean="0"/>
              <a:t>OMICRON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collaboration at </a:t>
            </a:r>
            <a:r>
              <a:rPr lang="en-US" sz="1600" dirty="0" smtClean="0"/>
              <a:t>CERN SC</a:t>
            </a:r>
            <a:endParaRPr lang="sl-SI" sz="16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Up to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1982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sl-SI" sz="1600" dirty="0" smtClean="0"/>
              <a:t>OMICRON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collaboration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conducts a series of experiments on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scattering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Prof. </a:t>
            </a:r>
            <a:r>
              <a:rPr kumimoji="0" lang="sl-SI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Kernel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is joined by several PhD students and the Slovenian group becomes a full member of the </a:t>
            </a:r>
            <a:r>
              <a:rPr lang="en-US" sz="1600" dirty="0" smtClean="0"/>
              <a:t>OMICRON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collaboration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the last experiment, threshold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production (</a:t>
            </a:r>
            <a:r>
              <a:rPr lang="en-US" sz="1600" dirty="0" smtClean="0"/>
              <a:t>CERN SC-94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), the Slovenian group assumes a leading role with Prof. Kernel the </a:t>
            </a:r>
            <a:r>
              <a:rPr lang="en-US" sz="1600" dirty="0" smtClean="0"/>
              <a:t>spokesman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of the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eksperiment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600" dirty="0" smtClean="0">
                <a:solidFill>
                  <a:schemeClr val="accent2"/>
                </a:solidFill>
              </a:rPr>
              <a:t>Thus this year we are celebrating 35 years of Slovenian collaboration with CERN !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5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524000"/>
            <a:ext cx="3200400" cy="301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552" descr="Omicr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572000"/>
            <a:ext cx="2438400" cy="1625600"/>
          </a:xfrm>
          <a:prstGeom prst="rect">
            <a:avLst/>
          </a:prstGeom>
          <a:noFill/>
        </p:spPr>
      </p:pic>
      <p:pic>
        <p:nvPicPr>
          <p:cNvPr id="10" name="Picture 553" descr="Omicro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124200"/>
            <a:ext cx="1676400" cy="1117600"/>
          </a:xfrm>
          <a:prstGeom prst="rect">
            <a:avLst/>
          </a:prstGeom>
          <a:noFill/>
        </p:spPr>
      </p:pic>
      <p:pic>
        <p:nvPicPr>
          <p:cNvPr id="11" name="Picture 554" descr="Omicr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572000"/>
            <a:ext cx="2362200" cy="1597025"/>
          </a:xfrm>
          <a:prstGeom prst="rect">
            <a:avLst/>
          </a:prstGeom>
          <a:noFill/>
        </p:spPr>
      </p:pic>
      <p:pic>
        <p:nvPicPr>
          <p:cNvPr id="12" name="Picture 555" descr="Omicron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771650"/>
            <a:ext cx="1600200" cy="1084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CERN: Industrial Participation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6400816" cy="468632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ATLAS experience</a:t>
            </a:r>
          </a:p>
          <a:p>
            <a:pPr lvl="1"/>
            <a:r>
              <a:rPr lang="en-GB" dirty="0" smtClean="0"/>
              <a:t>About 1.2 MCHF out of 1.7 MCHF CORE investment returned to Slovenia</a:t>
            </a:r>
          </a:p>
          <a:p>
            <a:pPr lvl="1"/>
            <a:r>
              <a:rPr lang="en-GB" dirty="0" smtClean="0"/>
              <a:t>Almost exclusively to </a:t>
            </a:r>
            <a:r>
              <a:rPr lang="en-GB" dirty="0" err="1" smtClean="0"/>
              <a:t>Elgoline</a:t>
            </a:r>
            <a:r>
              <a:rPr lang="en-GB" dirty="0" smtClean="0"/>
              <a:t> Ltd.</a:t>
            </a:r>
          </a:p>
          <a:p>
            <a:pPr lvl="2"/>
            <a:r>
              <a:rPr lang="en-GB" dirty="0" smtClean="0"/>
              <a:t>Low-mass tapes</a:t>
            </a:r>
          </a:p>
          <a:p>
            <a:pPr lvl="2"/>
            <a:r>
              <a:rPr lang="en-GB" dirty="0" smtClean="0"/>
              <a:t>Large scale heater pads</a:t>
            </a:r>
          </a:p>
          <a:p>
            <a:pPr lvl="2"/>
            <a:r>
              <a:rPr lang="en-GB" dirty="0" smtClean="0"/>
              <a:t>Conventional patch panels</a:t>
            </a:r>
          </a:p>
          <a:p>
            <a:r>
              <a:rPr lang="en-GB" dirty="0" smtClean="0"/>
              <a:t>Adequate industrial return thus possible</a:t>
            </a:r>
          </a:p>
          <a:p>
            <a:pPr lvl="1"/>
            <a:r>
              <a:rPr lang="en-GB" dirty="0" smtClean="0"/>
              <a:t>Required major effort by researchers to identify and help developing the products</a:t>
            </a:r>
          </a:p>
          <a:p>
            <a:r>
              <a:rPr lang="en-GB" dirty="0" smtClean="0"/>
              <a:t>Longer term return as CERN member state ?</a:t>
            </a:r>
          </a:p>
          <a:p>
            <a:pPr lvl="1"/>
            <a:r>
              <a:rPr lang="en-GB" dirty="0" smtClean="0"/>
              <a:t>Contribution to machine and its upgrades</a:t>
            </a:r>
          </a:p>
          <a:p>
            <a:pPr lvl="1"/>
            <a:r>
              <a:rPr lang="en-GB" dirty="0" smtClean="0"/>
              <a:t>Two high-tech companies ideally suited to bid for CERN orders, both targeting accelerator control</a:t>
            </a:r>
          </a:p>
          <a:p>
            <a:pPr lvl="2"/>
            <a:r>
              <a:rPr lang="en-GB" dirty="0" smtClean="0"/>
              <a:t>COSYLAB in Ljubljana</a:t>
            </a:r>
          </a:p>
          <a:p>
            <a:pPr lvl="2"/>
            <a:r>
              <a:rPr lang="en-GB" dirty="0" smtClean="0"/>
              <a:t>Instrumentation Technologies in </a:t>
            </a:r>
            <a:r>
              <a:rPr lang="en-GB" dirty="0" err="1" smtClean="0"/>
              <a:t>Solkan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HEP in Slovenia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Marko Miku</a:t>
            </a:r>
            <a:r>
              <a:rPr lang="sl-SI" smtClean="0"/>
              <a:t>ž        </a:t>
            </a:r>
            <a:fld id="{64FAE0A2-63B5-4742-9D33-50D285572E4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2643182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785926"/>
            <a:ext cx="137161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714884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CERN: Scientific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43494" cy="46863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During the 35 years of scientific collaboration with CERN</a:t>
            </a:r>
          </a:p>
          <a:p>
            <a:pPr lvl="1"/>
            <a:r>
              <a:rPr lang="en-GB" dirty="0" smtClean="0"/>
              <a:t>~440 scientific papers published</a:t>
            </a:r>
          </a:p>
          <a:p>
            <a:pPr lvl="1"/>
            <a:r>
              <a:rPr lang="en-GB" dirty="0" smtClean="0"/>
              <a:t>~8400 citations in SCI database</a:t>
            </a:r>
          </a:p>
          <a:p>
            <a:pPr lvl="1"/>
            <a:r>
              <a:rPr lang="en-GB" dirty="0" smtClean="0"/>
              <a:t>17 BSc, 12 MSc and 18 PhD theses</a:t>
            </a:r>
          </a:p>
          <a:p>
            <a:pPr lvl="1"/>
            <a:r>
              <a:rPr lang="en-GB" dirty="0" smtClean="0"/>
              <a:t>Participation in CERN-led EU FP</a:t>
            </a:r>
          </a:p>
          <a:p>
            <a:pPr lvl="2"/>
            <a:r>
              <a:rPr lang="en-GB" dirty="0" smtClean="0"/>
              <a:t>EGEE, MC-PAD, AIDA</a:t>
            </a:r>
          </a:p>
          <a:p>
            <a:pPr lvl="1"/>
            <a:r>
              <a:rPr lang="en-GB" dirty="0" smtClean="0"/>
              <a:t>Several fellowships and associate-ships granted</a:t>
            </a:r>
          </a:p>
          <a:p>
            <a:r>
              <a:rPr lang="en-US" dirty="0" smtClean="0"/>
              <a:t>CERN initiated Slovenian HEP and although no longer CERN-exclusive, Slovenian HEP has benefitted enormously from this collaboration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HEP in Slovenia</a:t>
            </a:r>
            <a:endParaRPr lang="en-US" dirty="0" smtClean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286256"/>
            <a:ext cx="3643306" cy="182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571612"/>
            <a:ext cx="3643306" cy="182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 cstate="print"/>
          <a:srcRect l="879" t="31078" r="22626" b="55455"/>
          <a:stretch>
            <a:fillRect/>
          </a:stretch>
        </p:blipFill>
        <p:spPr bwMode="auto">
          <a:xfrm>
            <a:off x="4165321" y="5715016"/>
            <a:ext cx="4978679" cy="74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5500694" y="1534962"/>
            <a:ext cx="3643307" cy="4037178"/>
            <a:chOff x="5500694" y="1534962"/>
            <a:chExt cx="3643307" cy="4037178"/>
          </a:xfrm>
        </p:grpSpPr>
        <p:pic>
          <p:nvPicPr>
            <p:cNvPr id="5120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64068" t="43784" r="3399" b="13743"/>
            <a:stretch>
              <a:fillRect/>
            </a:stretch>
          </p:blipFill>
          <p:spPr bwMode="auto">
            <a:xfrm>
              <a:off x="5500694" y="1534962"/>
              <a:ext cx="3643307" cy="4037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ight Arrow 12"/>
            <p:cNvSpPr/>
            <p:nvPr/>
          </p:nvSpPr>
          <p:spPr>
            <a:xfrm rot="10800000">
              <a:off x="8001024" y="2928934"/>
              <a:ext cx="857256" cy="285752"/>
            </a:xfrm>
            <a:prstGeom prst="rightArrow">
              <a:avLst/>
            </a:prstGeom>
            <a:solidFill>
              <a:srgbClr val="FF0000">
                <a:alpha val="56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HEP: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Long term experimental HEP commitments </a:t>
            </a:r>
          </a:p>
          <a:p>
            <a:pPr lvl="1"/>
            <a:r>
              <a:rPr lang="en-US" dirty="0" smtClean="0"/>
              <a:t>ATLAS and its upgrades</a:t>
            </a:r>
          </a:p>
          <a:p>
            <a:pPr lvl="2"/>
            <a:r>
              <a:rPr lang="en-US" dirty="0" smtClean="0"/>
              <a:t>Expect at least a decade of successful physics at (s)LHC</a:t>
            </a:r>
          </a:p>
          <a:p>
            <a:pPr lvl="2"/>
            <a:r>
              <a:rPr lang="en-US" dirty="0" smtClean="0"/>
              <a:t>R&amp;D already in full swing</a:t>
            </a:r>
          </a:p>
          <a:p>
            <a:pPr lvl="1"/>
            <a:r>
              <a:rPr lang="en-US" dirty="0" smtClean="0"/>
              <a:t>Belle-II</a:t>
            </a:r>
          </a:p>
          <a:p>
            <a:pPr lvl="2"/>
            <a:r>
              <a:rPr lang="en-US" dirty="0" smtClean="0"/>
              <a:t>Shorter time-scale, but still until end of this decade</a:t>
            </a:r>
          </a:p>
          <a:p>
            <a:endParaRPr lang="en-US" dirty="0" smtClean="0"/>
          </a:p>
          <a:p>
            <a:r>
              <a:rPr lang="en-US" dirty="0" err="1" smtClean="0"/>
              <a:t>Astro</a:t>
            </a:r>
            <a:r>
              <a:rPr lang="en-US" dirty="0" smtClean="0"/>
              <a:t>-particle wants to participate in Northern PAO, if approved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l-SI" smtClean="0"/>
              <a:t>Marko Mikuž        </a:t>
            </a:r>
            <a:fld id="{C246477B-9240-4E05-8851-DAC26B3DA6DA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LHC to SLHC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286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Chamonix 2010 brought (cruel) reality into LHC luminosity forecast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Vertex2010, Loch Lomond, June 8,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Diamond Sensors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183633" cy="268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4643438" cy="29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14348" y="5000636"/>
            <a:ext cx="3019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“Standard” LHC/</a:t>
            </a:r>
            <a:r>
              <a:rPr lang="en-US" dirty="0" err="1" smtClean="0"/>
              <a:t>sLHC</a:t>
            </a:r>
            <a:r>
              <a:rPr lang="en-US" dirty="0" smtClean="0"/>
              <a:t> scenario</a:t>
            </a:r>
          </a:p>
          <a:p>
            <a:r>
              <a:rPr lang="en-US" dirty="0" smtClean="0"/>
              <a:t>(not-so-far-pre-Chamonix)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0694" y="5072074"/>
            <a:ext cx="27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Lamont: Chamonix 2010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80" y="2143116"/>
            <a:ext cx="2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730 fb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not reached by 2020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857760"/>
            <a:ext cx="1254185" cy="159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5391149"/>
            <a:ext cx="2400781" cy="146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SLHC sensor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00174"/>
            <a:ext cx="4929222" cy="49117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Small radii: 3-5 cm</a:t>
            </a:r>
          </a:p>
          <a:p>
            <a:r>
              <a:rPr lang="en-US" dirty="0" smtClean="0"/>
              <a:t>Main constraint: radiation damage after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6000 fb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-1 </a:t>
            </a:r>
            <a:r>
              <a:rPr lang="en-US" dirty="0" smtClean="0"/>
              <a:t>(by 2030)</a:t>
            </a:r>
          </a:p>
          <a:p>
            <a:pPr lvl="1"/>
            <a:r>
              <a:rPr lang="en-US" dirty="0" smtClean="0"/>
              <a:t>Ballpark </a:t>
            </a:r>
            <a:r>
              <a:rPr lang="en-US" dirty="0" err="1" smtClean="0"/>
              <a:t>fluence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accent6">
                    <a:lumMod val="75000"/>
                  </a:schemeClr>
                </a:solidFill>
              </a:rPr>
              <a:t>eq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/cm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 smtClean="0"/>
              <a:t>Could be a factor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2-3</a:t>
            </a:r>
            <a:r>
              <a:rPr lang="en-US" dirty="0" smtClean="0"/>
              <a:t> more, depending on exact radius (~1/</a:t>
            </a:r>
            <a:r>
              <a:rPr lang="en-US" i="1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), flat along z</a:t>
            </a:r>
          </a:p>
          <a:p>
            <a:pPr lvl="1"/>
            <a:r>
              <a:rPr lang="en-US" dirty="0" smtClean="0"/>
              <a:t>Predominantly </a:t>
            </a:r>
            <a:r>
              <a:rPr lang="en-US" dirty="0" err="1" smtClean="0"/>
              <a:t>pions</a:t>
            </a:r>
            <a:r>
              <a:rPr lang="en-US" dirty="0" smtClean="0"/>
              <a:t> (&gt;90 %)</a:t>
            </a:r>
          </a:p>
          <a:p>
            <a:pPr lvl="1"/>
            <a:r>
              <a:rPr lang="en-US" dirty="0" smtClean="0"/>
              <a:t>Broad energy spectrum  peaked at O(100 </a:t>
            </a:r>
            <a:r>
              <a:rPr lang="en-US" dirty="0" err="1" smtClean="0"/>
              <a:t>MeV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Hamburg/EVO, April 21,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Small radius pixel sensors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21" descr="1MeVNeuEqFluence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088" y="4000504"/>
            <a:ext cx="3998912" cy="244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799" y="1500174"/>
            <a:ext cx="35140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143768" y="2500306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, 84 </a:t>
            </a:r>
            <a:r>
              <a:rPr lang="en-US" dirty="0" err="1" smtClean="0"/>
              <a:t>mb</a:t>
            </a:r>
            <a:endParaRPr lang="en-US" dirty="0" smtClean="0"/>
          </a:p>
          <a:p>
            <a:r>
              <a:rPr lang="en-US" dirty="0" smtClean="0"/>
              <a:t>I. Dawson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65" y="3500438"/>
            <a:ext cx="4121135" cy="29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Sensors contending 10</a:t>
            </a:r>
            <a:r>
              <a:rPr lang="en-US" baseline="30000" dirty="0" smtClean="0"/>
              <a:t>16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Planar silicon</a:t>
            </a:r>
          </a:p>
          <a:p>
            <a:pPr lvl="1"/>
            <a:r>
              <a:rPr lang="en-US" dirty="0" smtClean="0"/>
              <a:t>Exploiting charge multiplication</a:t>
            </a:r>
          </a:p>
          <a:p>
            <a:r>
              <a:rPr lang="en-US" dirty="0" smtClean="0"/>
              <a:t>3-D silicon</a:t>
            </a:r>
          </a:p>
          <a:p>
            <a:pPr lvl="1"/>
            <a:r>
              <a:rPr lang="en-US" dirty="0" smtClean="0"/>
              <a:t>Novel silicon processing</a:t>
            </a:r>
          </a:p>
          <a:p>
            <a:r>
              <a:rPr lang="en-US" dirty="0" smtClean="0"/>
              <a:t>Diamond</a:t>
            </a:r>
          </a:p>
          <a:p>
            <a:pPr lvl="1"/>
            <a:r>
              <a:rPr lang="en-US" dirty="0" smtClean="0"/>
              <a:t>New material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All three options rely on technology / mode of operation not utilized in HEP so far</a:t>
            </a:r>
          </a:p>
          <a:p>
            <a:r>
              <a:rPr lang="en-US" dirty="0" smtClean="0"/>
              <a:t>Obviously, there is no free lunch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Hamburg/EVO, April 21,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Small radius pixel sensors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786446" y="1643050"/>
            <a:ext cx="500066" cy="16430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29388" y="2285992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RD-50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00826" y="3571876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RD-42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>
            <a:off x="5786446" y="3357562"/>
            <a:ext cx="500066" cy="7858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Radiation damage studies: RD-50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Hamburg/EVO, April 21,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Small radius pixel sensors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 rot="16200000">
            <a:off x="-2116969" y="3474235"/>
            <a:ext cx="5573729" cy="62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200">
              <a:lnSpc>
                <a:spcPct val="93000"/>
              </a:lnSpc>
              <a:buClr>
                <a:srgbClr val="00206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dirty="0" smtClean="0">
                <a:solidFill>
                  <a:srgbClr val="002060"/>
                </a:solidFill>
                <a:cs typeface="Arial" pitchFamily="34" charset="0"/>
              </a:rPr>
              <a:t>RD50 Collaboration </a:t>
            </a:r>
            <a:r>
              <a:rPr lang="en-GB" sz="3200" dirty="0">
                <a:solidFill>
                  <a:srgbClr val="002060"/>
                </a:solidFill>
                <a:cs typeface="Arial" pitchFamily="34" charset="0"/>
              </a:rPr>
              <a:t>2010</a:t>
            </a:r>
          </a:p>
        </p:txBody>
      </p:sp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2" cstate="print"/>
          <a:srcRect l="24793" t="16837" r="3305" b="3571"/>
          <a:stretch>
            <a:fillRect/>
          </a:stretch>
        </p:blipFill>
        <p:spPr bwMode="auto">
          <a:xfrm>
            <a:off x="928662" y="1500174"/>
            <a:ext cx="5000660" cy="4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3" cstate="print"/>
          <a:srcRect l="34711" t="14463" r="20661" b="2892"/>
          <a:stretch>
            <a:fillRect/>
          </a:stretch>
        </p:blipFill>
        <p:spPr bwMode="auto">
          <a:xfrm>
            <a:off x="6029303" y="1214422"/>
            <a:ext cx="3114697" cy="51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Radiation damage studies: RD-42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Hamburg/EVO, April 21,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Small radius pixel sensors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14414" y="1571612"/>
            <a:ext cx="4581525" cy="507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M. Artuso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D. Asner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Barbero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V. Bellini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V. Belyaev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E. Berdermann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P. Bergonzo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Blusk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Borgia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J-M. Brom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10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Bruzzi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D. Chren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V. Cindro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G. Claus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10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Cristinziani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Costa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J. Cumalat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R. D’Alessandro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W. de Boer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D. Dobos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I. Dolenc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W. Dulinski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10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J. Duris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20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V. Eremin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9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R. Eusebi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H. Frais-Kolbl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Furgeri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K.K. Gan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Goffe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10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J. Goldstein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Golubev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Gorisek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E. Griesmayer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E. Grigoriev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D. Hits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Hoeferkamp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F. Huegging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H. </a:t>
            </a:r>
            <a:r>
              <a:rPr lang="en-GB" sz="1400" dirty="0">
                <a:solidFill>
                  <a:srgbClr val="000000"/>
                </a:solidFill>
                <a:latin typeface="+mj-lt"/>
                <a:cs typeface="Arial" charset="0"/>
              </a:rPr>
              <a:t>Kagan</a:t>
            </a:r>
            <a:r>
              <a:rPr lang="en-GB" sz="1400" baseline="33000" dirty="0">
                <a:solidFill>
                  <a:srgbClr val="000000"/>
                </a:solidFill>
                <a:latin typeface="+mj-lt"/>
                <a:cs typeface="Arial" charset="0"/>
              </a:rPr>
              <a:t>16,</a:t>
            </a:r>
            <a:r>
              <a:rPr lang="en-GB" sz="1400" baseline="33000" dirty="0">
                <a:solidFill>
                  <a:srgbClr val="000000"/>
                </a:solidFill>
                <a:latin typeface="Wingdings" pitchFamily="2" charset="2"/>
                <a:cs typeface="Arial" charset="0"/>
              </a:rPr>
              <a:t>t</a:t>
            </a:r>
            <a:r>
              <a:rPr lang="en-GB" sz="1400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R. Kass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G. Kramberger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Kuleshov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Kwan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Lagomarsino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La Rosa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Lo Giudice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I. Mandic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C. Manfredotti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C. Manfredotti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Martemyanov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D. Menichelli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Mikuz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Mishina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J. Moss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R. Mountain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Mueller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G. Oakham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Oh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P. Olivero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G. Parrini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H. Pernegger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Pomorski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R. Potenza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K. Randrianarivony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A. Robichaud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Roe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Schnetzer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T. Schreiner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Sciortino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Seidel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Smith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16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B. Sopko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23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K. Stenson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R. Stone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17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C. Sutera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M. Traeger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D. Tromson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W. Trischuk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19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J-W. Tsung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C. Tuve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P. Urquijo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J. Velthuis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21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E. Vittone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18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S. Wagner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24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J. Wang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25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R. Wallny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20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P. Weilhammer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3,</a:t>
            </a:r>
            <a:r>
              <a:rPr lang="en-GB" sz="1400" baseline="33000" dirty="0">
                <a:solidFill>
                  <a:srgbClr val="000000"/>
                </a:solidFill>
                <a:latin typeface="Wingdings" pitchFamily="2" charset="2"/>
                <a:cs typeface="Arial" charset="0"/>
              </a:rPr>
              <a:t>t</a:t>
            </a:r>
            <a:r>
              <a:rPr lang="en-GB" sz="14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N. Wermes</a:t>
            </a:r>
            <a:r>
              <a:rPr lang="en-GB" sz="1400" baseline="33000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1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000" dirty="0">
              <a:solidFill>
                <a:srgbClr val="000000"/>
              </a:solidFill>
              <a:latin typeface="Calibri" pitchFamily="32" charset="0"/>
              <a:cs typeface="Arial" charset="0"/>
            </a:endParaRP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Wingdings" pitchFamily="2" charset="2"/>
              <a:buChar char="t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 smtClean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Spokespersons</a:t>
            </a:r>
            <a:endParaRPr lang="en-GB" sz="1400" dirty="0">
              <a:solidFill>
                <a:srgbClr val="000000"/>
              </a:solidFill>
              <a:latin typeface="Calibri" pitchFamily="32" charset="0"/>
              <a:cs typeface="Arial" charset="0"/>
            </a:endParaRPr>
          </a:p>
          <a:p>
            <a:pPr algn="ctr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dirty="0" smtClean="0">
                <a:solidFill>
                  <a:schemeClr val="accent2"/>
                </a:solidFill>
                <a:latin typeface="+mj-lt"/>
                <a:cs typeface="Arial" charset="0"/>
              </a:rPr>
              <a:t>87</a:t>
            </a:r>
            <a:r>
              <a:rPr lang="en-GB" dirty="0" smtClean="0">
                <a:solidFill>
                  <a:schemeClr val="accent2"/>
                </a:solidFill>
                <a:latin typeface="Calibri" pitchFamily="32" charset="0"/>
                <a:cs typeface="Arial" charset="0"/>
              </a:rPr>
              <a:t> </a:t>
            </a:r>
            <a:r>
              <a:rPr lang="en-GB" dirty="0">
                <a:solidFill>
                  <a:schemeClr val="accent2"/>
                </a:solidFill>
                <a:latin typeface="Calibri" pitchFamily="32" charset="0"/>
                <a:cs typeface="Arial" charset="0"/>
              </a:rPr>
              <a:t>Participants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657850" y="1500174"/>
            <a:ext cx="3486150" cy="501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Universitat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 at Bonn, Bonn, Germany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2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INFN/University of Catania, Catania, Italy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3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CERN, Geneva, Switzerland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4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Wiener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Neustadt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, Austria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5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INFN/University of Florence, Florence, Italy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6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Department of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Energetics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/INFN, Florence, Italy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7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FNAL, Batavia,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8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GSI, Darmstadt, Germany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9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Ioffe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 Institute, St. Petersburg, Russia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10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 IPHC, Strasbourg, France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11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ITEP, Moscow, Russia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12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Jozef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 Stefan Institute, Ljubljana, Slovenia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13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Universitat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 at Karlsruhe, Karlsruhe, Germany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14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CEA-LIST, </a:t>
            </a:r>
            <a:r>
              <a:rPr lang="en-GB" sz="1200" dirty="0" err="1">
                <a:solidFill>
                  <a:srgbClr val="0000FF"/>
                </a:solidFill>
                <a:latin typeface="+mj-lt"/>
                <a:cs typeface="Arial" charset="0"/>
              </a:rPr>
              <a:t>Saclay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, France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15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MEPHI Institute, Moscow, Russia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16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Ohio State University, Columbus, OH,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17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Rutgers University, Piscataway, NJ,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18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University of Torino, Torino, Italy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19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University of Toronto, Toronto, ON, Canada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20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UCLA, Los Angeles, CA,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21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University of Bristol, Bristol, UK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0000FF"/>
                </a:solidFill>
                <a:latin typeface="+mj-lt"/>
                <a:cs typeface="Arial" charset="0"/>
              </a:rPr>
              <a:t>22 </a:t>
            </a:r>
            <a:r>
              <a:rPr lang="en-GB" sz="1200" dirty="0">
                <a:solidFill>
                  <a:srgbClr val="0000FF"/>
                </a:solidFill>
                <a:latin typeface="+mj-lt"/>
                <a:cs typeface="Arial" charset="0"/>
              </a:rPr>
              <a:t>Carleton University, Ottawa, Canada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FF0000"/>
                </a:solidFill>
                <a:latin typeface="+mj-lt"/>
                <a:cs typeface="Arial" charset="0"/>
              </a:rPr>
              <a:t>23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Arial" charset="0"/>
              </a:rPr>
              <a:t>Czech Technical Univ., Prague, Czech Republic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FF0000"/>
                </a:solidFill>
                <a:latin typeface="+mj-lt"/>
                <a:cs typeface="Arial" charset="0"/>
              </a:rPr>
              <a:t>24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Arial" charset="0"/>
              </a:rPr>
              <a:t>University of Colorado, Boulder, CO,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FF0000"/>
                </a:solidFill>
                <a:latin typeface="+mj-lt"/>
                <a:cs typeface="Arial" charset="0"/>
              </a:rPr>
              <a:t>25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Arial" charset="0"/>
              </a:rPr>
              <a:t>Syracuse</a:t>
            </a:r>
            <a:r>
              <a:rPr lang="en-GB" sz="1000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Arial" charset="0"/>
              </a:rPr>
              <a:t>University, Syracuse, NY,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FF0000"/>
                </a:solidFill>
                <a:latin typeface="+mj-lt"/>
                <a:cs typeface="Arial" charset="0"/>
              </a:rPr>
              <a:t>26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Arial" charset="0"/>
              </a:rPr>
              <a:t>University of New Mexico, Albuquerque, NM, USA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000" dirty="0">
                <a:solidFill>
                  <a:srgbClr val="FF0000"/>
                </a:solidFill>
                <a:latin typeface="+mj-lt"/>
                <a:cs typeface="Arial" charset="0"/>
              </a:rPr>
              <a:t>27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Arial" charset="0"/>
              </a:rPr>
              <a:t>University of Manchester, Manchester, UK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000" dirty="0">
              <a:solidFill>
                <a:srgbClr val="0000FF"/>
              </a:solidFill>
              <a:latin typeface="XZBXTW+NimbusSanL-Regu" charset="0"/>
              <a:cs typeface="Arial" charset="0"/>
            </a:endParaRPr>
          </a:p>
          <a:p>
            <a:pPr algn="ctr" defTabSz="457200">
              <a:lnSpc>
                <a:spcPct val="93000"/>
              </a:lnSpc>
              <a:buClr>
                <a:srgbClr val="000000"/>
              </a:buClr>
              <a:buSzPct val="100000"/>
              <a:buFont typeface="Calibri" pitchFamily="3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dirty="0" smtClean="0">
                <a:solidFill>
                  <a:schemeClr val="accent2"/>
                </a:solidFill>
                <a:latin typeface="+mj-lt"/>
                <a:cs typeface="Arial" charset="0"/>
              </a:rPr>
              <a:t>27 </a:t>
            </a:r>
            <a:r>
              <a:rPr lang="en-GB" dirty="0">
                <a:solidFill>
                  <a:schemeClr val="accent2"/>
                </a:solidFill>
                <a:latin typeface="+mj-lt"/>
                <a:cs typeface="Arial" charset="0"/>
              </a:rPr>
              <a:t>Institutes</a:t>
            </a: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 rot="16200000">
            <a:off x="-2116969" y="3474235"/>
            <a:ext cx="5573729" cy="62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200">
              <a:lnSpc>
                <a:spcPct val="93000"/>
              </a:lnSpc>
              <a:buClr>
                <a:srgbClr val="00206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dirty="0">
                <a:solidFill>
                  <a:srgbClr val="002060"/>
                </a:solidFill>
                <a:cs typeface="Arial" pitchFamily="34" charset="0"/>
              </a:rPr>
              <a:t>RD42 Collaboration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2008 – “discovery” of charge multiplication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3286124"/>
            <a:ext cx="8715436" cy="1214446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CCE</a:t>
            </a:r>
            <a:r>
              <a:rPr lang="en-US" dirty="0" smtClean="0"/>
              <a:t> results totally incompatible with simulation based on </a:t>
            </a:r>
            <a:r>
              <a:rPr lang="en-US" i="1" dirty="0" smtClean="0"/>
              <a:t>N</a:t>
            </a:r>
            <a:r>
              <a:rPr lang="en-US" i="1" baseline="-25000" dirty="0" smtClean="0"/>
              <a:t>eff</a:t>
            </a:r>
            <a:r>
              <a:rPr lang="en-US" dirty="0" smtClean="0"/>
              <a:t> and trapping data from lower </a:t>
            </a:r>
            <a:r>
              <a:rPr lang="en-US" dirty="0" err="1" smtClean="0"/>
              <a:t>fluences</a:t>
            </a:r>
            <a:r>
              <a:rPr lang="en-US" dirty="0" smtClean="0"/>
              <a:t> !</a:t>
            </a:r>
          </a:p>
          <a:p>
            <a:r>
              <a:rPr lang="en-US" dirty="0" smtClean="0"/>
              <a:t>Plenty of recent results confirm this observation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Hamburg/EVO, April 21,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Small radius pixel sensors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7"/>
            <a:ext cx="2928926" cy="18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428736"/>
            <a:ext cx="293146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43570" y="1571612"/>
            <a:ext cx="3500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Measurement of anomalously high charge collection efficiency in </a:t>
            </a:r>
            <a:r>
              <a:rPr lang="en-US" b="1" dirty="0" err="1" smtClean="0"/>
              <a:t>n</a:t>
            </a:r>
            <a:r>
              <a:rPr lang="en-US" b="1" baseline="30000" dirty="0" err="1" smtClean="0"/>
              <a:t>+</a:t>
            </a:r>
            <a:r>
              <a:rPr lang="en-US" b="1" dirty="0" err="1" smtClean="0"/>
              <a:t>p</a:t>
            </a:r>
            <a:r>
              <a:rPr lang="en-US" b="1" dirty="0" smtClean="0"/>
              <a:t> strip detectors irradiated by up to 10</a:t>
            </a:r>
            <a:r>
              <a:rPr lang="en-US" b="1" baseline="30000" dirty="0" smtClean="0"/>
              <a:t>16</a:t>
            </a:r>
            <a:r>
              <a:rPr lang="en-US" b="1" dirty="0" smtClean="0"/>
              <a:t> </a:t>
            </a:r>
            <a:r>
              <a:rPr lang="en-US" b="1" dirty="0" err="1" smtClean="0"/>
              <a:t>n</a:t>
            </a:r>
            <a:r>
              <a:rPr lang="en-US" b="1" baseline="-25000" dirty="0" err="1" smtClean="0"/>
              <a:t>eq</a:t>
            </a:r>
            <a:r>
              <a:rPr lang="en-US" b="1" dirty="0" smtClean="0"/>
              <a:t>/cm</a:t>
            </a:r>
            <a:r>
              <a:rPr lang="en-US" b="1" baseline="30000" dirty="0" smtClean="0"/>
              <a:t>2</a:t>
            </a:r>
            <a:r>
              <a:rPr lang="en-US" baseline="-25000" dirty="0" smtClean="0"/>
              <a:t>,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I.Mandi</a:t>
            </a:r>
            <a:r>
              <a:rPr lang="sl-SI" dirty="0" smtClean="0"/>
              <a:t>ć</a:t>
            </a:r>
            <a:r>
              <a:rPr lang="en-US" dirty="0" smtClean="0"/>
              <a:t> </a:t>
            </a:r>
            <a:r>
              <a:rPr lang="en-US" dirty="0"/>
              <a:t>et </a:t>
            </a:r>
            <a:r>
              <a:rPr lang="en-US" dirty="0" smtClean="0"/>
              <a:t>al. NIM A603(2009)263 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322518"/>
            <a:ext cx="3548060" cy="146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C:\Documents and Settings\affolder.livad\Desktop\micron-hpk-multiplicition\1e16-micron-hpk.tif"/>
          <p:cNvPicPr>
            <a:picLocks noChangeAspect="1" noChangeArrowheads="1"/>
          </p:cNvPicPr>
          <p:nvPr/>
        </p:nvPicPr>
        <p:blipFill>
          <a:blip r:embed="rId5" cstate="print"/>
          <a:srcRect t="2922"/>
          <a:stretch>
            <a:fillRect/>
          </a:stretch>
        </p:blipFill>
        <p:spPr bwMode="auto">
          <a:xfrm>
            <a:off x="857224" y="4399593"/>
            <a:ext cx="3054345" cy="197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rot="16200000">
            <a:off x="3103535" y="4968903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Affolder</a:t>
            </a:r>
            <a:r>
              <a:rPr lang="en-US" dirty="0" smtClean="0"/>
              <a:t>, planar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0628" y="5786454"/>
            <a:ext cx="3260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Bates, 3D</a:t>
            </a:r>
          </a:p>
          <a:p>
            <a:r>
              <a:rPr lang="en-US" sz="1400" dirty="0" smtClean="0"/>
              <a:t>Both Manchester/Trento Workshop Feb10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43768" y="492919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488" y="492919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3" cstate="print"/>
          <a:srcRect l="3847" t="4283" b="5733"/>
          <a:stretch>
            <a:fillRect/>
          </a:stretch>
        </p:blipFill>
        <p:spPr bwMode="auto">
          <a:xfrm>
            <a:off x="5262563" y="1817688"/>
            <a:ext cx="3881437" cy="5040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ATLAS Diamond Tracker Upgrade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Vertex2010, Loch Lomond, June 8, 2010</a:t>
            </a:r>
            <a:endParaRPr lang="en-US" dirty="0" smtClean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Marko Mikuž: Diamond Sensors</a:t>
            </a:r>
            <a:endParaRPr 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11188" y="1125538"/>
            <a:ext cx="4716462" cy="5232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DPix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Collaboration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Bonn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Carleton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Ljubljana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Ohio State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Toronto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Approved by ATLAS EB Mar’08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EDMS: ATU-RD-MN-0012</a:t>
            </a:r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142844" y="1643050"/>
            <a:ext cx="5121275" cy="835025"/>
            <a:chOff x="0" y="1273160"/>
            <a:chExt cx="5689600" cy="927100"/>
          </a:xfrm>
        </p:grpSpPr>
        <p:pic>
          <p:nvPicPr>
            <p:cNvPr id="36" name="Picture 9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49800" y="1285860"/>
              <a:ext cx="939800" cy="8996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reflection stA="50000" endPos="31000" dist="38100" dir="5400000" sy="-100000" algn="bl" rotWithShape="0"/>
            </a:effectLst>
          </p:spPr>
        </p:pic>
        <p:pic>
          <p:nvPicPr>
            <p:cNvPr id="37" name="Picture 7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9600" y="1273160"/>
              <a:ext cx="990600" cy="914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reflection stA="50000" endPos="31000" dist="38100" dir="5400000" sy="-100000" algn="bl" rotWithShape="0"/>
            </a:effectLst>
          </p:spPr>
        </p:pic>
        <p:pic>
          <p:nvPicPr>
            <p:cNvPr id="38" name="Picture 8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84600" y="1285860"/>
              <a:ext cx="965200" cy="914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reflection stA="50000" endPos="31000" dist="38100" dir="5400000" sy="-100000" algn="bl" rotWithShape="0"/>
            </a:effectLst>
          </p:spPr>
        </p:pic>
        <p:pic>
          <p:nvPicPr>
            <p:cNvPr id="39" name="Picture 10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57500" y="1285860"/>
              <a:ext cx="927100" cy="914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reflection stA="50000" endPos="31000" dist="38100" dir="5400000" sy="-100000" algn="bl" rotWithShape="0"/>
            </a:effectLst>
          </p:spPr>
        </p:pic>
        <p:pic>
          <p:nvPicPr>
            <p:cNvPr id="40" name="Picture 1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273160"/>
              <a:ext cx="889000" cy="927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reflection stA="50000" endPos="31000" dist="38100" dir="5400000" sy="-100000" algn="bl" rotWithShape="0"/>
            </a:effectLst>
          </p:spPr>
        </p:pic>
        <p:pic>
          <p:nvPicPr>
            <p:cNvPr id="41" name="Picture 18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89000" y="1273160"/>
              <a:ext cx="990600" cy="927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reflection stA="50000" endPos="31000" dist="381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HEP - ARGUS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000504"/>
            <a:ext cx="23812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71612"/>
            <a:ext cx="340019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52400" y="1600200"/>
            <a:ext cx="4038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19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83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2000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Following the end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of OMICRON measurements in 1982, </a:t>
            </a:r>
            <a:r>
              <a:rPr lang="en-US" sz="1600" dirty="0" smtClean="0"/>
              <a:t>Prof. Kernel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joined the </a:t>
            </a:r>
            <a:r>
              <a:rPr lang="en-US" sz="1600" dirty="0" smtClean="0"/>
              <a:t>ARGUS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experiment at </a:t>
            </a:r>
            <a:r>
              <a:rPr lang="en-US" sz="1600" dirty="0" smtClean="0"/>
              <a:t>DESY</a:t>
            </a:r>
            <a:endParaRPr lang="sl-SI" sz="16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First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limited to Prof. Kernel and one PhD student the group gradually grew to 6 researchers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baseline="0" dirty="0" smtClean="0">
                <a:solidFill>
                  <a:schemeClr val="accent1"/>
                </a:solidFill>
              </a:rPr>
              <a:t>Major involvement in physics analysis, specializing on </a:t>
            </a:r>
            <a:r>
              <a:rPr lang="en-US" sz="1600" dirty="0" smtClean="0"/>
              <a:t>two-photon physics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dirty="0" smtClean="0">
                <a:solidFill>
                  <a:schemeClr val="accent1"/>
                </a:solidFill>
              </a:rPr>
              <a:t>In excess of </a:t>
            </a:r>
            <a:r>
              <a:rPr lang="en-US" sz="1600" dirty="0" smtClean="0"/>
              <a:t>130</a:t>
            </a:r>
            <a:r>
              <a:rPr lang="en-US" sz="1600" dirty="0" smtClean="0">
                <a:solidFill>
                  <a:schemeClr val="accent1"/>
                </a:solidFill>
              </a:rPr>
              <a:t> papers, </a:t>
            </a:r>
            <a:r>
              <a:rPr lang="en-US" sz="1600" dirty="0" smtClean="0"/>
              <a:t>3700</a:t>
            </a:r>
            <a:r>
              <a:rPr lang="en-US" sz="1600" dirty="0" smtClean="0">
                <a:solidFill>
                  <a:schemeClr val="accent1"/>
                </a:solidFill>
              </a:rPr>
              <a:t> citations, one of the most productive experiments in late eighties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dirty="0" smtClean="0">
                <a:solidFill>
                  <a:schemeClr val="accent1"/>
                </a:solidFill>
              </a:rPr>
              <a:t>Discovery of </a:t>
            </a:r>
            <a:r>
              <a:rPr lang="en-US" sz="1600" dirty="0" smtClean="0"/>
              <a:t>B-mixing </a:t>
            </a:r>
            <a:r>
              <a:rPr lang="en-US" sz="1600" dirty="0" smtClean="0">
                <a:solidFill>
                  <a:schemeClr val="accent1"/>
                </a:solidFill>
              </a:rPr>
              <a:t>the physics highlight (</a:t>
            </a:r>
            <a:r>
              <a:rPr lang="en-US" sz="1600" dirty="0" smtClean="0"/>
              <a:t>459</a:t>
            </a:r>
            <a:r>
              <a:rPr lang="en-US" sz="1600" dirty="0" smtClean="0">
                <a:solidFill>
                  <a:schemeClr val="accent1"/>
                </a:solidFill>
              </a:rPr>
              <a:t> citations)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Strip Tracker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500174"/>
            <a:ext cx="5286412" cy="264320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Phase-II (</a:t>
            </a:r>
            <a:r>
              <a:rPr lang="en-US" dirty="0" err="1" smtClean="0"/>
              <a:t>sLHC</a:t>
            </a:r>
            <a:r>
              <a:rPr lang="en-US" dirty="0" smtClean="0"/>
              <a:t>) upgrade requires replacement of complete ATLAS tracker</a:t>
            </a:r>
          </a:p>
          <a:p>
            <a:pPr lvl="1"/>
            <a:r>
              <a:rPr lang="en-US" dirty="0" smtClean="0"/>
              <a:t>4-5 layers of pixel detector</a:t>
            </a:r>
          </a:p>
          <a:p>
            <a:pPr lvl="1"/>
            <a:r>
              <a:rPr lang="en-US" dirty="0" smtClean="0"/>
              <a:t>TRT replaced by silicon strips</a:t>
            </a:r>
          </a:p>
          <a:p>
            <a:r>
              <a:rPr lang="en-US" dirty="0" smtClean="0"/>
              <a:t>Participating in upgrade R&amp;D project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l-SI" smtClean="0"/>
              <a:t>Marko Mikuž        </a:t>
            </a:r>
            <a:fld id="{C246477B-9240-4E05-8851-DAC26B3DA6D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357694"/>
            <a:ext cx="8143900" cy="204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71611"/>
            <a:ext cx="3857619" cy="271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5357818" y="3429000"/>
            <a:ext cx="3786182" cy="142876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Slovenian HEP perfectly integrated into the international HEP community, both at CERN and elsewhere</a:t>
            </a:r>
          </a:p>
          <a:p>
            <a:endParaRPr lang="en-US" dirty="0" smtClean="0"/>
          </a:p>
          <a:p>
            <a:r>
              <a:rPr lang="en-US" dirty="0" smtClean="0"/>
              <a:t>Past achievements, present engagements and future directions guarantee stable and sustainable development in the decade to come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l-SI" smtClean="0"/>
              <a:t>Marko Mikuž        </a:t>
            </a:r>
            <a:fld id="{C246477B-9240-4E05-8851-DAC26B3DA6DA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HEP - CPLEAR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600200"/>
            <a:ext cx="3848096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1988-2003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1985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Slovenian physicists participate in a proposal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measure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time reversal violation at </a:t>
            </a:r>
            <a:r>
              <a:rPr lang="en-US" sz="1600" dirty="0" smtClean="0"/>
              <a:t>LEAR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(PSCC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P-88)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the proposal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postponed,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the collaboration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is proposed to merge with the approved CPLEAR experiment (CERN PS-195)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1988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Slovenian group joins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CPLEAR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in the final stage of detector preparation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1989 – 1996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successful measurements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of 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CP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and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CPT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violation in </a:t>
            </a:r>
            <a:r>
              <a:rPr lang="en-US" sz="1600" dirty="0" smtClean="0">
                <a:solidFill>
                  <a:schemeClr val="accent1"/>
                </a:solidFill>
              </a:rPr>
              <a:t>the neutral </a:t>
            </a:r>
            <a:r>
              <a:rPr lang="en-US" sz="1600" dirty="0" err="1" smtClean="0">
                <a:solidFill>
                  <a:schemeClr val="accent1"/>
                </a:solidFill>
              </a:rPr>
              <a:t>kaon</a:t>
            </a:r>
            <a:r>
              <a:rPr lang="en-US" sz="1600" dirty="0" smtClean="0">
                <a:solidFill>
                  <a:schemeClr val="accent1"/>
                </a:solidFill>
              </a:rPr>
              <a:t> system,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featuring the first direct observation of time reversal non-invariance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6934200" y="3733800"/>
            <a:ext cx="1676400" cy="457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1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5363" y="1941513"/>
            <a:ext cx="76200" cy="123825"/>
          </a:xfrm>
          <a:prstGeom prst="rect">
            <a:avLst/>
          </a:prstGeom>
          <a:noFill/>
        </p:spPr>
      </p:pic>
      <p:pic>
        <p:nvPicPr>
          <p:cNvPr id="10" name="Picture 1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2700" y="1941513"/>
            <a:ext cx="76200" cy="114300"/>
          </a:xfrm>
          <a:prstGeom prst="rect">
            <a:avLst/>
          </a:prstGeom>
          <a:noFill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463" y="1524000"/>
            <a:ext cx="2903537" cy="371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7010400" y="3048000"/>
            <a:ext cx="304800" cy="152400"/>
          </a:xfrm>
          <a:prstGeom prst="ellipse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7391400" y="3276600"/>
            <a:ext cx="304800" cy="152400"/>
          </a:xfrm>
          <a:prstGeom prst="ellipse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8534400" y="3276600"/>
            <a:ext cx="304800" cy="152400"/>
          </a:xfrm>
          <a:prstGeom prst="ellipse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7391400" y="3733800"/>
            <a:ext cx="381000" cy="228600"/>
          </a:xfrm>
          <a:prstGeom prst="ellipse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7086600" y="4343400"/>
            <a:ext cx="1295400" cy="152400"/>
          </a:xfrm>
          <a:prstGeom prst="ellipse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23" descr="cplear_d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524000"/>
            <a:ext cx="2114550" cy="2062163"/>
          </a:xfrm>
          <a:prstGeom prst="rect">
            <a:avLst/>
          </a:prstGeom>
          <a:noFill/>
        </p:spPr>
      </p:pic>
      <p:pic>
        <p:nvPicPr>
          <p:cNvPr id="18" name="Picture 24" descr="dec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657600"/>
            <a:ext cx="1660525" cy="2438400"/>
          </a:xfrm>
          <a:prstGeom prst="rect">
            <a:avLst/>
          </a:prstGeom>
          <a:noFill/>
        </p:spPr>
      </p:pic>
      <p:pic>
        <p:nvPicPr>
          <p:cNvPr id="19" name="Picture 25" descr="a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7688" y="4800600"/>
            <a:ext cx="2246312" cy="1331913"/>
          </a:xfrm>
          <a:prstGeom prst="rect">
            <a:avLst/>
          </a:prstGeom>
          <a:noFill/>
        </p:spPr>
      </p:pic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5105403" y="4800600"/>
            <a:ext cx="519113" cy="369888"/>
            <a:chOff x="1862" y="3434"/>
            <a:chExt cx="327" cy="233"/>
          </a:xfrm>
        </p:grpSpPr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1862" y="3434"/>
              <a:ext cx="32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sl-SI" b="1" dirty="0">
                  <a:solidFill>
                    <a:schemeClr val="tx2"/>
                  </a:solidFill>
                  <a:latin typeface="Lucida Calligraphy" pitchFamily="66" charset="0"/>
                </a:rPr>
                <a:t>CP</a:t>
              </a:r>
              <a:endParaRPr lang="en-GB" b="1" dirty="0">
                <a:solidFill>
                  <a:schemeClr val="tx2"/>
                </a:solidFill>
                <a:latin typeface="Lucida Calligraphy" pitchFamily="66" charset="0"/>
              </a:endParaRPr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 flipV="1">
              <a:off x="1872" y="3456"/>
              <a:ext cx="24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8382000" y="4953000"/>
            <a:ext cx="34977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l-SI" b="1" dirty="0">
                <a:solidFill>
                  <a:schemeClr val="tx2"/>
                </a:solidFill>
                <a:latin typeface="Lucida Calligraphy" pitchFamily="66" charset="0"/>
              </a:rPr>
              <a:t>T</a:t>
            </a:r>
            <a:endParaRPr lang="en-GB" b="1" dirty="0">
              <a:solidFill>
                <a:schemeClr val="tx2"/>
              </a:solidFill>
              <a:latin typeface="Lucida Calligraphy" pitchFamily="66" charset="0"/>
            </a:endParaRPr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8458200" y="49530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HEP - DELPHI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600200"/>
            <a:ext cx="4038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1992-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1992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prof.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D.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Zavrtanik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is invited to join the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DELPHI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collaboration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Up to 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2000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we participated in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measurements with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one of the most successful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1600" baseline="0" dirty="0" smtClean="0">
                <a:solidFill>
                  <a:schemeClr val="accent1"/>
                </a:solidFill>
              </a:rPr>
              <a:t>experiments in HEP history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Numerous precision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verifications of the Standard model published in more than </a:t>
            </a:r>
            <a:r>
              <a:rPr lang="en-US" sz="1600" dirty="0" smtClean="0"/>
              <a:t>270</a:t>
            </a:r>
            <a:r>
              <a:rPr lang="en-US" sz="1600" dirty="0" smtClean="0">
                <a:solidFill>
                  <a:schemeClr val="accent1"/>
                </a:solidFill>
              </a:rPr>
              <a:t> SCI papers with </a:t>
            </a:r>
            <a:r>
              <a:rPr lang="en-US" sz="1600" dirty="0" smtClean="0"/>
              <a:t>5700</a:t>
            </a:r>
            <a:r>
              <a:rPr lang="en-US" sz="1600" dirty="0" smtClean="0">
                <a:solidFill>
                  <a:schemeClr val="accent1"/>
                </a:solidFill>
              </a:rPr>
              <a:t> citations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Still publishing papers (2 in 2010)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Slovenian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physicists participated in data analysis, </a:t>
            </a:r>
            <a:r>
              <a:rPr lang="en-US" sz="1600" dirty="0" smtClean="0">
                <a:solidFill>
                  <a:schemeClr val="accent1"/>
                </a:solidFill>
              </a:rPr>
              <a:t>forward</a:t>
            </a:r>
            <a:r>
              <a:rPr lang="en-US" sz="1600" dirty="0" smtClean="0"/>
              <a:t> RICH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commissioning and extension of the silicon tracker in the forward direction (</a:t>
            </a:r>
            <a:r>
              <a:rPr lang="en-US" sz="1600" dirty="0" smtClean="0"/>
              <a:t>VFT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) for </a:t>
            </a:r>
            <a:r>
              <a:rPr lang="en-US" sz="1600" dirty="0" smtClean="0"/>
              <a:t>LEP-200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srgbClr val="99FF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8382000" y="49530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l-SI" b="1">
                <a:solidFill>
                  <a:schemeClr val="bg1"/>
                </a:solidFill>
              </a:rPr>
              <a:t>T</a:t>
            </a:r>
            <a:endParaRPr lang="en-GB" b="1">
              <a:solidFill>
                <a:schemeClr val="bg1"/>
              </a:solidFill>
            </a:endParaRP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6257925" y="1447800"/>
            <a:ext cx="2886075" cy="4114800"/>
            <a:chOff x="2976" y="912"/>
            <a:chExt cx="1818" cy="2592"/>
          </a:xfrm>
        </p:grpSpPr>
        <p:pic>
          <p:nvPicPr>
            <p:cNvPr id="10" name="Picture 10" descr="Imag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7" y="1223"/>
              <a:ext cx="48" cy="78"/>
            </a:xfrm>
            <a:prstGeom prst="rect">
              <a:avLst/>
            </a:prstGeom>
            <a:noFill/>
          </p:spPr>
        </p:pic>
        <p:pic>
          <p:nvPicPr>
            <p:cNvPr id="11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912"/>
              <a:ext cx="906" cy="1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8" y="912"/>
              <a:ext cx="906" cy="1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6" y="2208"/>
              <a:ext cx="906" cy="1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8" y="2208"/>
              <a:ext cx="903" cy="1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3936" y="2663"/>
              <a:ext cx="768" cy="48"/>
            </a:xfrm>
            <a:prstGeom prst="ellipse">
              <a:avLst/>
            </a:prstGeom>
            <a:solidFill>
              <a:srgbClr val="99CC00">
                <a:alpha val="3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447800"/>
            <a:ext cx="2057400" cy="1838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7" name="Picture 41" descr="frich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3276600"/>
            <a:ext cx="2082800" cy="1404938"/>
          </a:xfrm>
          <a:prstGeom prst="rect">
            <a:avLst/>
          </a:prstGeom>
          <a:noFill/>
        </p:spPr>
      </p:pic>
      <p:pic>
        <p:nvPicPr>
          <p:cNvPr id="18" name="Picture 42" descr="vf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4648200"/>
            <a:ext cx="2082800" cy="1381125"/>
          </a:xfrm>
          <a:prstGeom prst="rect">
            <a:avLst/>
          </a:prstGeom>
          <a:noFill/>
        </p:spPr>
      </p:pic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5410200" y="4343400"/>
            <a:ext cx="67999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l-SI" sz="1600" dirty="0">
                <a:solidFill>
                  <a:schemeClr val="bg2"/>
                </a:solidFill>
              </a:rPr>
              <a:t>FRICH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5534025" y="5638800"/>
            <a:ext cx="49564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l-SI" sz="1600" dirty="0">
                <a:solidFill>
                  <a:schemeClr val="bg2"/>
                </a:solidFill>
              </a:rPr>
              <a:t>VFT</a:t>
            </a:r>
            <a:endParaRPr lang="en-GB" sz="1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HEP – HERA-B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600200"/>
            <a:ext cx="4038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199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ea typeface="+mn-ea"/>
                <a:cs typeface="+mn-cs"/>
              </a:rPr>
              <a:t>4-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After participation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in the design of the HELENA asymmetric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B-factory </a:t>
            </a:r>
            <a:r>
              <a:rPr lang="en-US" sz="1600" dirty="0" smtClean="0"/>
              <a:t>P</a:t>
            </a:r>
            <a:r>
              <a:rPr kumimoji="0" lang="sl-SI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rof</a:t>
            </a:r>
            <a:r>
              <a:rPr kumimoji="0" lang="sl-S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Kri</a:t>
            </a:r>
            <a:r>
              <a:rPr lang="sl-SI" sz="1600" dirty="0" err="1" smtClean="0"/>
              <a:t>žan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joins the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HERA-B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proposal, set to discover CP violation in the B meson system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GB" sz="1600" dirty="0" smtClean="0">
                <a:solidFill>
                  <a:schemeClr val="accent1"/>
                </a:solidFill>
              </a:rPr>
              <a:t>Slovenian group plays a leading role in constructing the </a:t>
            </a:r>
            <a:r>
              <a:rPr lang="en-GB" sz="1600" dirty="0" smtClean="0"/>
              <a:t>RICH</a:t>
            </a:r>
            <a:r>
              <a:rPr lang="en-GB" sz="1600" dirty="0" smtClean="0">
                <a:solidFill>
                  <a:schemeClr val="accent1"/>
                </a:solidFill>
              </a:rPr>
              <a:t> detector; </a:t>
            </a:r>
            <a:r>
              <a:rPr lang="en-GB" sz="1600" dirty="0" smtClean="0"/>
              <a:t>Prof. </a:t>
            </a:r>
            <a:r>
              <a:rPr lang="en-GB" sz="1600" dirty="0" err="1" smtClean="0"/>
              <a:t>Kri</a:t>
            </a:r>
            <a:r>
              <a:rPr lang="sl-SI" sz="1600" dirty="0" err="1" smtClean="0"/>
              <a:t>žan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chemeClr val="accent1"/>
                </a:solidFill>
              </a:rPr>
              <a:t>is </a:t>
            </a:r>
            <a:r>
              <a:rPr lang="en-GB" sz="1600" dirty="0" smtClean="0"/>
              <a:t>RICH</a:t>
            </a:r>
            <a:r>
              <a:rPr lang="en-GB" sz="1600" dirty="0" smtClean="0">
                <a:solidFill>
                  <a:schemeClr val="accent1"/>
                </a:solidFill>
              </a:rPr>
              <a:t> </a:t>
            </a:r>
            <a:r>
              <a:rPr lang="en-GB" sz="1600" dirty="0" smtClean="0"/>
              <a:t>project leader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Enormous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detector challenges due to huge particle rates resembling LHC conditions</a:t>
            </a:r>
            <a:endParaRPr kumimoji="0" lang="sl-SI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Plagued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by 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ignificant delays and out-of-spec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performance of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many sub-detectors, </a:t>
            </a:r>
            <a:r>
              <a:rPr lang="en-GB" sz="1600" dirty="0" smtClean="0"/>
              <a:t>HERA-B </a:t>
            </a:r>
            <a:r>
              <a:rPr lang="en-US" sz="1600" dirty="0" smtClean="0">
                <a:solidFill>
                  <a:schemeClr val="accent1"/>
                </a:solidFill>
              </a:rPr>
              <a:t>misses its primary physics goal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GB" sz="1600" dirty="0" smtClean="0">
                <a:solidFill>
                  <a:schemeClr val="accent1"/>
                </a:solidFill>
              </a:rPr>
              <a:t>The RICH detector is one of the systems built on time and within specifications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GB" sz="1600" dirty="0" smtClean="0">
                <a:solidFill>
                  <a:schemeClr val="accent1"/>
                </a:solidFill>
              </a:rPr>
              <a:t>Despite moderate physics turnout, HERA-B established the Slovenian group as capable of building large particle physics detectors</a:t>
            </a:r>
            <a:endParaRPr lang="en-US" sz="1600" dirty="0" smtClean="0">
              <a:solidFill>
                <a:schemeClr val="accent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srgbClr val="99FF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32" y="1428736"/>
            <a:ext cx="2571768" cy="204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1643050"/>
            <a:ext cx="3071834" cy="18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542572"/>
            <a:ext cx="3643306" cy="289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1481" y="4429132"/>
            <a:ext cx="882519" cy="146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206" y="5500702"/>
            <a:ext cx="963377" cy="42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HEP in Slovenia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The Slovenian HEP community is composed of researchers from Jo</a:t>
            </a:r>
            <a:r>
              <a:rPr lang="sl-SI" dirty="0" err="1" smtClean="0"/>
              <a:t>žef</a:t>
            </a:r>
            <a:r>
              <a:rPr lang="sl-SI" dirty="0" smtClean="0"/>
              <a:t> Stefan Institute </a:t>
            </a:r>
            <a:r>
              <a:rPr lang="en-GB" dirty="0" smtClean="0"/>
              <a:t>(JSI) and three Slovenian Universities (Ljubljana, Maribor, Nova </a:t>
            </a:r>
            <a:r>
              <a:rPr lang="en-GB" dirty="0" err="1" smtClean="0"/>
              <a:t>Gorica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Experimental and Theoretical Particle Physics effort led by JSI, </a:t>
            </a:r>
            <a:r>
              <a:rPr lang="en-GB" dirty="0" err="1" smtClean="0"/>
              <a:t>Astro</a:t>
            </a:r>
            <a:r>
              <a:rPr lang="en-GB" dirty="0" smtClean="0"/>
              <a:t>-Particle by University of Nova </a:t>
            </a:r>
            <a:r>
              <a:rPr lang="en-GB" dirty="0" err="1" smtClean="0"/>
              <a:t>Gorica</a:t>
            </a:r>
            <a:endParaRPr lang="en-GB" dirty="0" smtClean="0"/>
          </a:p>
          <a:p>
            <a:r>
              <a:rPr lang="en-GB" dirty="0" smtClean="0"/>
              <a:t>Experiment: </a:t>
            </a:r>
            <a:r>
              <a:rPr lang="en-US" dirty="0" smtClean="0"/>
              <a:t>~40 researchers, including 10 faculty and ~10 PhD students</a:t>
            </a:r>
          </a:p>
          <a:p>
            <a:pPr lvl="1"/>
            <a:r>
              <a:rPr lang="en-US" dirty="0" smtClean="0"/>
              <a:t>Faculty staff holds part-time positions at JSI</a:t>
            </a:r>
          </a:p>
          <a:p>
            <a:r>
              <a:rPr lang="en-GB" dirty="0" smtClean="0"/>
              <a:t>Theory: ~10 researchers, 5 faculty, 2 students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Today: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2922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Led by Experimental Particle Physics Department of JSI</a:t>
            </a:r>
          </a:p>
          <a:p>
            <a:r>
              <a:rPr lang="en-US" dirty="0" smtClean="0"/>
              <a:t>Currently active in two major collaborations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ATLAS</a:t>
            </a:r>
            <a:r>
              <a:rPr lang="en-US" dirty="0" smtClean="0"/>
              <a:t> at the </a:t>
            </a:r>
            <a:r>
              <a:rPr lang="en-US" dirty="0" smtClean="0">
                <a:solidFill>
                  <a:schemeClr val="tx1"/>
                </a:solidFill>
              </a:rPr>
              <a:t>LHC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chemeClr val="tx1"/>
                </a:solidFill>
              </a:rPr>
              <a:t>CERN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Belle/Belle-II</a:t>
            </a:r>
            <a:r>
              <a:rPr lang="en-US" dirty="0" smtClean="0"/>
              <a:t> at </a:t>
            </a:r>
            <a:r>
              <a:rPr lang="en-US" dirty="0" smtClean="0">
                <a:solidFill>
                  <a:schemeClr val="tx1"/>
                </a:solidFill>
              </a:rPr>
              <a:t>(Super-)KEKB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chemeClr val="tx1"/>
                </a:solidFill>
              </a:rPr>
              <a:t>KEK</a:t>
            </a:r>
          </a:p>
          <a:p>
            <a:r>
              <a:rPr lang="en-US" dirty="0" smtClean="0"/>
              <a:t>Also active in three R&amp;D collaborations at CERN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RD-39</a:t>
            </a:r>
            <a:r>
              <a:rPr lang="en-US" dirty="0" smtClean="0"/>
              <a:t>: cryogenic detectors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RD-42</a:t>
            </a:r>
            <a:r>
              <a:rPr lang="en-US" dirty="0" smtClean="0"/>
              <a:t>: diamond detectors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RD-50</a:t>
            </a:r>
            <a:r>
              <a:rPr lang="en-US" dirty="0" smtClean="0"/>
              <a:t>: radiation-hard silicon detectors</a:t>
            </a:r>
          </a:p>
          <a:p>
            <a:r>
              <a:rPr lang="en-US" dirty="0" smtClean="0"/>
              <a:t>Applied projects</a:t>
            </a:r>
          </a:p>
          <a:p>
            <a:pPr lvl="1"/>
            <a:r>
              <a:rPr lang="en-US" dirty="0" smtClean="0"/>
              <a:t>Medical imaging</a:t>
            </a:r>
          </a:p>
          <a:p>
            <a:pPr lvl="1"/>
            <a:r>
              <a:rPr lang="en-US" dirty="0" smtClean="0"/>
              <a:t>Grid computing</a:t>
            </a:r>
          </a:p>
          <a:p>
            <a:r>
              <a:rPr lang="en-US" dirty="0" smtClean="0"/>
              <a:t>Financing</a:t>
            </a:r>
          </a:p>
          <a:p>
            <a:pPr lvl="1"/>
            <a:r>
              <a:rPr lang="en-US" dirty="0" smtClean="0"/>
              <a:t>~8 FTE SRA long-term research grant</a:t>
            </a:r>
          </a:p>
          <a:p>
            <a:pPr lvl="1"/>
            <a:r>
              <a:rPr lang="en-US" dirty="0" smtClean="0"/>
              <a:t>~8 FTE short-term projects (SRA/EU)</a:t>
            </a:r>
          </a:p>
          <a:p>
            <a:pPr lvl="1"/>
            <a:r>
              <a:rPr lang="en-US" dirty="0" smtClean="0"/>
              <a:t>PhD students receive separate grants (SRA, Marie Curie)</a:t>
            </a:r>
          </a:p>
          <a:p>
            <a:pPr lvl="1"/>
            <a:r>
              <a:rPr lang="en-US" dirty="0" smtClean="0"/>
              <a:t>Travel and experiment M&amp;O serviced through an SRA infrastructure grant</a:t>
            </a:r>
          </a:p>
          <a:p>
            <a:pPr lvl="1"/>
            <a:r>
              <a:rPr lang="en-US" dirty="0" smtClean="0"/>
              <a:t> Separate SRA calls for large/medium equipment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Ljubljana, July 5, 2010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HEP in Slovenia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5315</TotalTime>
  <Words>3659</Words>
  <Application>Microsoft Office PowerPoint</Application>
  <PresentationFormat>On-screen Show (4:3)</PresentationFormat>
  <Paragraphs>580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Status of HEP in Slovenia</vt:lpstr>
      <vt:lpstr>Outline</vt:lpstr>
      <vt:lpstr>History of HEP - OMICRON</vt:lpstr>
      <vt:lpstr>History of HEP - ARGUS</vt:lpstr>
      <vt:lpstr>History of HEP - CPLEAR</vt:lpstr>
      <vt:lpstr>History of HEP - DELPHI</vt:lpstr>
      <vt:lpstr>History of HEP – HERA-B</vt:lpstr>
      <vt:lpstr>HEP in Slovenia Today</vt:lpstr>
      <vt:lpstr>HEP Today: Experiment</vt:lpstr>
      <vt:lpstr>HEP Today: ATLAS</vt:lpstr>
      <vt:lpstr>Slovenians in  SCT</vt:lpstr>
      <vt:lpstr>Large Dimension FPC  </vt:lpstr>
      <vt:lpstr>Large Scale Heater Pads</vt:lpstr>
      <vt:lpstr>ATLAS – Beam Conditions Monitor</vt:lpstr>
      <vt:lpstr>BCM performance</vt:lpstr>
      <vt:lpstr>ATLAS BLM</vt:lpstr>
      <vt:lpstr>ATLAS Off-Line / Physics</vt:lpstr>
      <vt:lpstr>EGEE – Grid Computing</vt:lpstr>
      <vt:lpstr>HEP Today: Belle</vt:lpstr>
      <vt:lpstr>Belle achievements</vt:lpstr>
      <vt:lpstr>Belle-II Goals</vt:lpstr>
      <vt:lpstr>Belle-II and SuperKEKB</vt:lpstr>
      <vt:lpstr>PID at Belle-II</vt:lpstr>
      <vt:lpstr>End-cap PID: Proximity focusing RICH</vt:lpstr>
      <vt:lpstr>Astro-Particle: Pierre Auger Observatory</vt:lpstr>
      <vt:lpstr>PAO achievements &amp; plans</vt:lpstr>
      <vt:lpstr>PAO link to LHC</vt:lpstr>
      <vt:lpstr>HEP: Theory</vt:lpstr>
      <vt:lpstr>Theory: CERN Related Topics</vt:lpstr>
      <vt:lpstr>CERN: Industrial Participation</vt:lpstr>
      <vt:lpstr>CERN: Scientific Return</vt:lpstr>
      <vt:lpstr>HEP: Prospects</vt:lpstr>
      <vt:lpstr>From LHC to SLHC</vt:lpstr>
      <vt:lpstr>SLHC sensor requirements</vt:lpstr>
      <vt:lpstr>Sensors contending 1016</vt:lpstr>
      <vt:lpstr>Radiation damage studies: RD-50</vt:lpstr>
      <vt:lpstr>Radiation damage studies: RD-42</vt:lpstr>
      <vt:lpstr>2008 – “discovery” of charge multiplication</vt:lpstr>
      <vt:lpstr>ATLAS Diamond Tracker Upgrade</vt:lpstr>
      <vt:lpstr>ATLAS Strip Tracker Upgrade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anomalous charge collection efficiency in heavily irradiated silicon strip detectors</dc:title>
  <dc:creator>mm</dc:creator>
  <cp:lastModifiedBy>Marko</cp:lastModifiedBy>
  <cp:revision>370</cp:revision>
  <dcterms:created xsi:type="dcterms:W3CDTF">2009-08-25T12:43:27Z</dcterms:created>
  <dcterms:modified xsi:type="dcterms:W3CDTF">2010-07-20T14:39:21Z</dcterms:modified>
</cp:coreProperties>
</file>