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9" r:id="rId9"/>
    <p:sldId id="264" r:id="rId10"/>
    <p:sldId id="261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9" r:id="rId42"/>
    <p:sldId id="300" r:id="rId43"/>
    <p:sldId id="301" r:id="rId44"/>
    <p:sldId id="303" r:id="rId45"/>
    <p:sldId id="278" r:id="rId46"/>
    <p:sldId id="297" r:id="rId47"/>
    <p:sldId id="298" r:id="rId48"/>
    <p:sldId id="304" r:id="rId49"/>
    <p:sldId id="30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C07"/>
    <a:srgbClr val="66FF33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4" autoAdjust="0"/>
    <p:restoredTop sz="94630" autoAdjust="0"/>
  </p:normalViewPr>
  <p:slideViewPr>
    <p:cSldViewPr>
      <p:cViewPr varScale="1">
        <p:scale>
          <a:sx n="64" d="100"/>
          <a:sy n="64" d="100"/>
        </p:scale>
        <p:origin x="-1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A3CEC-6764-486D-88F8-42EFDF8EA801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BE671-B794-41D8-A2B2-4DFB45657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E62B5-4562-4374-83D6-8E0C3EC5A5B6}" type="slidenum">
              <a:rPr lang="en-US"/>
              <a:pPr/>
              <a:t>16</a:t>
            </a:fld>
            <a:endParaRPr lang="en-US"/>
          </a:p>
        </p:txBody>
      </p:sp>
      <p:sp>
        <p:nvSpPr>
          <p:cNvPr id="3553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3" y="4344134"/>
            <a:ext cx="5487036" cy="411395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2F3DF-5779-43DF-AA9C-AC6F0957A1B6}" type="slidenum">
              <a:rPr lang="en-US"/>
              <a:pPr/>
              <a:t>17</a:t>
            </a:fld>
            <a:endParaRPr lang="en-US"/>
          </a:p>
        </p:txBody>
      </p:sp>
      <p:sp>
        <p:nvSpPr>
          <p:cNvPr id="3573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3" y="4344134"/>
            <a:ext cx="5487036" cy="411395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33302F-1DFA-4D31-AA04-C79483A988B5}" type="slidenum">
              <a:rPr lang="en-US"/>
              <a:pPr/>
              <a:t>18</a:t>
            </a:fld>
            <a:endParaRPr lang="en-US"/>
          </a:p>
        </p:txBody>
      </p:sp>
      <p:sp>
        <p:nvSpPr>
          <p:cNvPr id="3594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3" y="4344134"/>
            <a:ext cx="5487036" cy="411395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4F33C-1E5E-4DCA-845C-648C20459E60}" type="slidenum">
              <a:rPr lang="en-US"/>
              <a:pPr/>
              <a:t>19</a:t>
            </a:fld>
            <a:endParaRPr lang="en-US"/>
          </a:p>
        </p:txBody>
      </p:sp>
      <p:sp>
        <p:nvSpPr>
          <p:cNvPr id="3614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3" y="4344134"/>
            <a:ext cx="5487036" cy="411395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9FAD6-8B91-4E00-AC79-E593AD362502}" type="slidenum">
              <a:rPr lang="en-US"/>
              <a:pPr/>
              <a:t>20</a:t>
            </a:fld>
            <a:endParaRPr lang="en-US"/>
          </a:p>
        </p:txBody>
      </p:sp>
      <p:sp>
        <p:nvSpPr>
          <p:cNvPr id="3635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3" y="4344134"/>
            <a:ext cx="5487036" cy="411395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E9266-07BC-4632-966F-AF7C696397A3}" type="slidenum">
              <a:rPr lang="en-US"/>
              <a:pPr/>
              <a:t>21</a:t>
            </a:fld>
            <a:endParaRPr lang="en-US"/>
          </a:p>
        </p:txBody>
      </p:sp>
      <p:sp>
        <p:nvSpPr>
          <p:cNvPr id="3655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3" y="4344134"/>
            <a:ext cx="5487036" cy="411395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1DDE0-5B46-4AD4-8767-6C72E2C11CA5}" type="slidenum">
              <a:rPr lang="en-US"/>
              <a:pPr/>
              <a:t>22</a:t>
            </a:fld>
            <a:endParaRPr lang="en-US"/>
          </a:p>
        </p:txBody>
      </p:sp>
      <p:sp>
        <p:nvSpPr>
          <p:cNvPr id="3676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3" y="4344134"/>
            <a:ext cx="5487036" cy="411395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098625" indent="-37639413"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92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842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76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368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A6EBABB-ACE6-7E44-BE53-5E4FC7B1F597}" type="slidenum">
              <a:rPr lang="en-US" sz="1300">
                <a:latin typeface="Times New Roman" charset="0"/>
              </a:rPr>
              <a:pPr>
                <a:defRPr/>
              </a:pPr>
              <a:t>47</a:t>
            </a:fld>
            <a:endParaRPr lang="en-US" sz="13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Wave 10"/>
          <p:cNvSpPr/>
          <p:nvPr userDrawn="1"/>
        </p:nvSpPr>
        <p:spPr>
          <a:xfrm>
            <a:off x="827584" y="908720"/>
            <a:ext cx="7286676" cy="285752"/>
          </a:xfrm>
          <a:prstGeom prst="wav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tlas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011" y="0"/>
            <a:ext cx="918989" cy="147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Ljubljana, January 16,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Marko Mikuž: Higgs search with ATLAS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246477B-9240-4E05-8851-DAC26B3DA6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 l="3839" r="74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tlas-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0000"/>
          </a:blip>
          <a:srcRect t="2126" b="1063"/>
          <a:stretch>
            <a:fillRect/>
          </a:stretch>
        </p:blipFill>
        <p:spPr>
          <a:xfrm>
            <a:off x="2339752" y="0"/>
            <a:ext cx="4445000" cy="688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772400" cy="1470025"/>
          </a:xfrm>
        </p:spPr>
        <p:txBody>
          <a:bodyPr>
            <a:normAutofit fontScale="90000"/>
            <a:scene3d>
              <a:camera prst="isometricRightUp"/>
              <a:lightRig rig="threePt" dir="t"/>
            </a:scene3d>
          </a:bodyPr>
          <a:lstStyle/>
          <a:p>
            <a:r>
              <a:rPr lang="sl-SI" sz="6000" b="1" dirty="0" err="1" smtClean="0"/>
              <a:t>Higgs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Boson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Searches</a:t>
            </a: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US" sz="6000" b="1" dirty="0" smtClean="0"/>
              <a:t>with the ATLAS Detector</a:t>
            </a:r>
            <a:r>
              <a:rPr lang="en-US" sz="5400" b="1" dirty="0" smtClean="0">
                <a:solidFill>
                  <a:schemeClr val="tx1"/>
                </a:solidFill>
              </a:rPr>
              <a:t/>
            </a:r>
            <a:br>
              <a:rPr lang="en-US" sz="5400" b="1" dirty="0" smtClean="0">
                <a:solidFill>
                  <a:schemeClr val="tx1"/>
                </a:solidFill>
              </a:rPr>
            </a:br>
            <a:endParaRPr lang="sl-SI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284984"/>
            <a:ext cx="8496944" cy="2256656"/>
          </a:xfrm>
        </p:spPr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Marko </a:t>
            </a:r>
            <a:r>
              <a:rPr lang="en-US" b="1" dirty="0" err="1" smtClean="0">
                <a:solidFill>
                  <a:schemeClr val="tx1"/>
                </a:solidFill>
              </a:rPr>
              <a:t>Miku</a:t>
            </a:r>
            <a:r>
              <a:rPr lang="sl-SI" b="1" dirty="0" smtClean="0">
                <a:solidFill>
                  <a:schemeClr val="tx1"/>
                </a:solidFill>
              </a:rPr>
              <a:t>ž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University </a:t>
            </a:r>
            <a:r>
              <a:rPr lang="en-GB" sz="2400" dirty="0" smtClean="0">
                <a:solidFill>
                  <a:schemeClr val="tx1"/>
                </a:solidFill>
              </a:rPr>
              <a:t>of Ljubljana &amp; Jo</a:t>
            </a:r>
            <a:r>
              <a:rPr lang="sl-SI" sz="2400" dirty="0" err="1" smtClean="0">
                <a:solidFill>
                  <a:schemeClr val="tx1"/>
                </a:solidFill>
              </a:rPr>
              <a:t>žef</a:t>
            </a:r>
            <a:r>
              <a:rPr lang="sl-SI" sz="2400" dirty="0" smtClean="0">
                <a:solidFill>
                  <a:schemeClr val="tx1"/>
                </a:solidFill>
              </a:rPr>
              <a:t> Stefan Institute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Physics </a:t>
            </a:r>
            <a:r>
              <a:rPr lang="en-GB" sz="2400" dirty="0" smtClean="0">
                <a:solidFill>
                  <a:schemeClr val="tx1"/>
                </a:solidFill>
              </a:rPr>
              <a:t>Department Monday </a:t>
            </a:r>
            <a:r>
              <a:rPr lang="en-GB" sz="2400" dirty="0" smtClean="0">
                <a:solidFill>
                  <a:schemeClr val="tx1"/>
                </a:solidFill>
              </a:rPr>
              <a:t>Colloquium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Faculty of Mathematics and Physics, University of Ljubljana</a:t>
            </a:r>
            <a:endParaRPr lang="sl-SI" sz="2400" dirty="0" smtClean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January 16</a:t>
            </a:r>
            <a:r>
              <a:rPr lang="sl-SI" sz="2400" dirty="0" smtClean="0">
                <a:solidFill>
                  <a:schemeClr val="tx1"/>
                </a:solidFill>
              </a:rPr>
              <a:t>, </a:t>
            </a:r>
            <a:r>
              <a:rPr lang="sl-SI" sz="2400" dirty="0" smtClean="0">
                <a:solidFill>
                  <a:schemeClr val="tx1"/>
                </a:solidFill>
              </a:rPr>
              <a:t>20</a:t>
            </a:r>
            <a:r>
              <a:rPr lang="en-GB" sz="2400" dirty="0" smtClean="0">
                <a:solidFill>
                  <a:schemeClr val="tx1"/>
                </a:solidFill>
              </a:rPr>
              <a:t>12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53136"/>
            <a:ext cx="143476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360" y="4869160"/>
            <a:ext cx="1071570" cy="133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Higgs Discovery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19256" cy="1368152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The discovery of the Higgs particle would wrap up the Standard model in the most elegant and simple way</a:t>
            </a:r>
          </a:p>
          <a:p>
            <a:pPr lvl="1"/>
            <a:r>
              <a:rPr lang="en-GB" dirty="0" smtClean="0"/>
              <a:t>Light Higgs most natural, but opens up the possibility of a desert up to Planck scale</a:t>
            </a:r>
          </a:p>
          <a:p>
            <a:pPr lvl="1"/>
            <a:r>
              <a:rPr lang="en-GB" dirty="0" smtClean="0"/>
              <a:t>Measurement of Higgs properties a sensitive tool for probing New Physics</a:t>
            </a:r>
          </a:p>
          <a:p>
            <a:pPr lvl="1"/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4682235" cy="372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924944"/>
            <a:ext cx="3707904" cy="342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Higgs Production </a:t>
            </a:r>
            <a:r>
              <a:rPr lang="en-US" sz="3600" dirty="0" smtClean="0"/>
              <a:t>@ LHC</a:t>
            </a:r>
            <a:endParaRPr lang="sl-S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3394720" cy="439248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Higgs couples to mass</a:t>
            </a:r>
          </a:p>
          <a:p>
            <a:pPr lvl="1"/>
            <a:r>
              <a:rPr lang="en-US" dirty="0" smtClean="0"/>
              <a:t>Linear for coupling to fermions (Yukawa)</a:t>
            </a:r>
          </a:p>
          <a:p>
            <a:pPr lvl="1"/>
            <a:r>
              <a:rPr lang="en-US" dirty="0" smtClean="0"/>
              <a:t>Quadratic for weak bosons</a:t>
            </a:r>
          </a:p>
          <a:p>
            <a:r>
              <a:rPr lang="en-US" dirty="0" smtClean="0"/>
              <a:t>Production in 7 </a:t>
            </a:r>
            <a:r>
              <a:rPr lang="en-US" dirty="0" err="1" smtClean="0"/>
              <a:t>TeV</a:t>
            </a:r>
            <a:r>
              <a:rPr lang="en-US" dirty="0" smtClean="0"/>
              <a:t> pp collisions</a:t>
            </a:r>
          </a:p>
          <a:p>
            <a:pPr lvl="1"/>
            <a:r>
              <a:rPr lang="en-US" dirty="0" smtClean="0"/>
              <a:t>Predominantly through gluon-gluon fusion</a:t>
            </a:r>
          </a:p>
          <a:p>
            <a:pPr lvl="1"/>
            <a:r>
              <a:rPr lang="en-US" dirty="0" smtClean="0"/>
              <a:t>Cross section </a:t>
            </a:r>
            <a:r>
              <a:rPr lang="en-US" dirty="0" smtClean="0">
                <a:latin typeface="Lucida Handwriting" pitchFamily="66" charset="0"/>
              </a:rPr>
              <a:t>O</a:t>
            </a:r>
            <a:r>
              <a:rPr lang="en-US" dirty="0" smtClean="0"/>
              <a:t>(10 </a:t>
            </a:r>
            <a:r>
              <a:rPr lang="en-US" dirty="0" err="1" smtClean="0"/>
              <a:t>pb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QCD to NNLO</a:t>
            </a:r>
          </a:p>
          <a:p>
            <a:pPr lvl="2"/>
            <a:r>
              <a:rPr lang="en-US" dirty="0" smtClean="0"/>
              <a:t>Errors &lt; 20 %</a:t>
            </a:r>
          </a:p>
          <a:p>
            <a:pPr lvl="2"/>
            <a:r>
              <a:rPr lang="en-US" dirty="0" smtClean="0"/>
              <a:t>Total  pp </a:t>
            </a:r>
            <a:r>
              <a:rPr lang="en-US" dirty="0" smtClean="0">
                <a:latin typeface="Lucida Handwriting" pitchFamily="66" charset="0"/>
              </a:rPr>
              <a:t>O </a:t>
            </a:r>
            <a:r>
              <a:rPr lang="en-US" dirty="0" smtClean="0"/>
              <a:t>(100 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Associated with W, Z</a:t>
            </a:r>
          </a:p>
          <a:p>
            <a:pPr lvl="2"/>
            <a:r>
              <a:rPr lang="en-US" dirty="0" smtClean="0"/>
              <a:t>Smaller x-section</a:t>
            </a:r>
          </a:p>
          <a:p>
            <a:pPr lvl="2"/>
            <a:r>
              <a:rPr lang="en-US" dirty="0" smtClean="0"/>
              <a:t>Useful W,Z tag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268760"/>
            <a:ext cx="3744416" cy="100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3611" y="2780928"/>
            <a:ext cx="310038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8244408" y="3068960"/>
            <a:ext cx="0" cy="2808312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74064" y="5661248"/>
            <a:ext cx="1169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     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14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</a:rPr>
              <a:t>TeV</a:t>
            </a:r>
            <a:endParaRPr lang="sl-SI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17" descr="x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3933056"/>
            <a:ext cx="3198317" cy="23042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図 13"/>
          <p:cNvPicPr preferRelativeResize="0"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564904"/>
            <a:ext cx="3054590" cy="72199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716016" y="5517232"/>
            <a:ext cx="1247125" cy="43088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effectLst/>
              </a:rPr>
              <a:t>~</a:t>
            </a:r>
            <a:r>
              <a:rPr lang="en-US" sz="1100" dirty="0" smtClean="0">
                <a:effectLst/>
              </a:rPr>
              <a:t> 20 x </a:t>
            </a:r>
            <a:r>
              <a:rPr lang="en-US" sz="1100" dirty="0" err="1" smtClean="0">
                <a:effectLst/>
              </a:rPr>
              <a:t>Tevatron</a:t>
            </a:r>
            <a:endParaRPr lang="en-US" sz="1100" dirty="0" smtClean="0">
              <a:effectLst/>
            </a:endParaRPr>
          </a:p>
          <a:p>
            <a:r>
              <a:rPr lang="en-US" sz="1100" dirty="0">
                <a:effectLst/>
              </a:rPr>
              <a:t>f</a:t>
            </a:r>
            <a:r>
              <a:rPr lang="en-US" sz="1100" dirty="0" smtClean="0">
                <a:effectLst/>
              </a:rPr>
              <a:t>or </a:t>
            </a:r>
            <a:r>
              <a:rPr lang="en-US" sz="1100" dirty="0" err="1" smtClean="0">
                <a:effectLst/>
              </a:rPr>
              <a:t>m</a:t>
            </a:r>
            <a:r>
              <a:rPr lang="en-US" sz="1100" baseline="-25000" dirty="0" err="1" smtClean="0">
                <a:effectLst/>
              </a:rPr>
              <a:t>H</a:t>
            </a:r>
            <a:r>
              <a:rPr lang="en-US" sz="1100" dirty="0" smtClean="0">
                <a:effectLst/>
              </a:rPr>
              <a:t>=120 </a:t>
            </a:r>
            <a:r>
              <a:rPr lang="en-US" sz="1100" dirty="0" err="1" smtClean="0">
                <a:effectLst/>
              </a:rPr>
              <a:t>GeV</a:t>
            </a:r>
            <a:endParaRPr lang="en-US" sz="1100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Decays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3898776" cy="37444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Higgs decay branching ratios determined by mass couplings</a:t>
            </a:r>
          </a:p>
          <a:p>
            <a:pPr lvl="1"/>
            <a:r>
              <a:rPr lang="en-US" dirty="0" smtClean="0"/>
              <a:t>Decays to weak bosons dominate if </a:t>
            </a:r>
            <a:r>
              <a:rPr lang="en-US" dirty="0" err="1" smtClean="0"/>
              <a:t>kinematically</a:t>
            </a:r>
            <a:r>
              <a:rPr lang="en-US" dirty="0" smtClean="0"/>
              <a:t> allowed</a:t>
            </a:r>
          </a:p>
          <a:p>
            <a:pPr lvl="2"/>
            <a:r>
              <a:rPr lang="en-US" dirty="0" smtClean="0"/>
              <a:t>One of the bosons can be virtual</a:t>
            </a:r>
          </a:p>
          <a:p>
            <a:pPr lvl="1"/>
            <a:r>
              <a:rPr lang="en-US" dirty="0" smtClean="0"/>
              <a:t>For low masses two-photon, b-quark and tau decays</a:t>
            </a:r>
          </a:p>
          <a:p>
            <a:pPr lvl="2"/>
            <a:r>
              <a:rPr lang="en-US" dirty="0" smtClean="0"/>
              <a:t>Two photons via loops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br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204864"/>
            <a:ext cx="4370331" cy="42161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48064" y="3789040"/>
            <a:ext cx="582211" cy="553998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&lt;130  </a:t>
            </a:r>
          </a:p>
          <a:p>
            <a:r>
              <a:rPr lang="en-US" sz="1500" dirty="0" err="1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sz="1500" dirty="0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endParaRPr lang="en-US" sz="1500" dirty="0">
              <a:solidFill>
                <a:schemeClr val="bg1"/>
              </a:solidFill>
              <a:effectLst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3163034"/>
            <a:ext cx="1308897" cy="55399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125-180  </a:t>
            </a:r>
          </a:p>
          <a:p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WW</a:t>
            </a:r>
            <a:r>
              <a:rPr lang="en-US" sz="1500" baseline="30000" dirty="0">
                <a:solidFill>
                  <a:srgbClr val="FFFFFF"/>
                </a:solidFill>
                <a:effectLst/>
                <a:sym typeface="Wingdings"/>
              </a:rPr>
              <a:t>(*)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>
                <a:solidFill>
                  <a:srgbClr val="FFFFFF"/>
                </a:solidFill>
                <a:effectLst/>
                <a:sym typeface="Wingdings"/>
              </a:rPr>
              <a:t>l</a:t>
            </a:r>
            <a:r>
              <a:rPr lang="en-US" sz="1500" dirty="0" err="1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sz="1500" dirty="0" err="1">
                <a:solidFill>
                  <a:srgbClr val="FFFFFF"/>
                </a:solidFill>
                <a:effectLst/>
                <a:sym typeface="Wingdings"/>
              </a:rPr>
              <a:t>l</a:t>
            </a:r>
            <a:r>
              <a:rPr lang="en-US" sz="1500" dirty="0" err="1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0152" y="4365104"/>
            <a:ext cx="1069949" cy="553998"/>
          </a:xfrm>
          <a:prstGeom prst="rect">
            <a:avLst/>
          </a:prstGeom>
          <a:solidFill>
            <a:srgbClr val="0099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125-300  </a:t>
            </a:r>
          </a:p>
          <a:p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ZZ</a:t>
            </a:r>
            <a:r>
              <a:rPr lang="en-US" sz="1500" baseline="30000" dirty="0" smtClean="0">
                <a:solidFill>
                  <a:srgbClr val="FFFFFF"/>
                </a:solidFill>
                <a:effectLst/>
                <a:sym typeface="Wingdings"/>
              </a:rPr>
              <a:t>(</a:t>
            </a:r>
            <a:r>
              <a:rPr lang="en-US" sz="1500" baseline="30000" dirty="0">
                <a:solidFill>
                  <a:srgbClr val="FFFFFF"/>
                </a:solidFill>
                <a:effectLst/>
                <a:sym typeface="Wingdings"/>
              </a:rPr>
              <a:t>*)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 smtClean="0">
                <a:solidFill>
                  <a:srgbClr val="FFFFFF"/>
                </a:solidFill>
                <a:effectLst/>
                <a:sym typeface="Wingdings"/>
              </a:rPr>
              <a:t>llll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 </a:t>
            </a:r>
            <a:endParaRPr lang="en-US" sz="1500" dirty="0">
              <a:solidFill>
                <a:srgbClr val="FFFFFF"/>
              </a:solidFill>
              <a:effectLst/>
              <a:sym typeface="Wingding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6296" y="3789040"/>
            <a:ext cx="979655" cy="553998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300-600  </a:t>
            </a:r>
          </a:p>
          <a:p>
            <a:r>
              <a:rPr lang="en-US" sz="1500" dirty="0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ZZ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 smtClean="0">
                <a:solidFill>
                  <a:srgbClr val="FFFFFF"/>
                </a:solidFill>
                <a:effectLst/>
                <a:sym typeface="Wingdings"/>
              </a:rPr>
              <a:t>ll</a:t>
            </a:r>
            <a:r>
              <a:rPr lang="en-US" sz="1500" dirty="0" err="1" smtClean="0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νν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 </a:t>
            </a:r>
            <a:endParaRPr lang="en-US" sz="1500" dirty="0">
              <a:solidFill>
                <a:srgbClr val="FFFFFF"/>
              </a:solidFill>
              <a:effectLst/>
              <a:sym typeface="Wingding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869160"/>
            <a:ext cx="2516708" cy="1430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width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1122735"/>
            <a:ext cx="1656184" cy="158618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Detection @ LHC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4258816" cy="547260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Rare process</a:t>
            </a:r>
          </a:p>
          <a:p>
            <a:pPr lvl="1"/>
            <a:r>
              <a:rPr lang="en-US" dirty="0" smtClean="0"/>
              <a:t>Production only </a:t>
            </a:r>
            <a:r>
              <a:rPr lang="en-US" dirty="0" smtClean="0">
                <a:latin typeface="Lucida Handwriting" pitchFamily="66" charset="0"/>
              </a:rPr>
              <a:t>O(</a:t>
            </a:r>
            <a:r>
              <a:rPr lang="en-US" dirty="0" smtClean="0"/>
              <a:t>10</a:t>
            </a:r>
            <a:r>
              <a:rPr lang="en-US" baseline="30000" dirty="0" smtClean="0"/>
              <a:t>-10</a:t>
            </a:r>
            <a:r>
              <a:rPr lang="en-US" dirty="0" smtClean="0"/>
              <a:t>) of total cross section</a:t>
            </a:r>
          </a:p>
          <a:p>
            <a:pPr lvl="1"/>
            <a:r>
              <a:rPr lang="en-US" dirty="0" smtClean="0"/>
              <a:t>Further suppression by branching ratio</a:t>
            </a:r>
          </a:p>
          <a:p>
            <a:r>
              <a:rPr lang="en-US" dirty="0" smtClean="0"/>
              <a:t>Huge backgrounds</a:t>
            </a:r>
          </a:p>
          <a:p>
            <a:pPr lvl="1"/>
            <a:r>
              <a:rPr lang="en-US" dirty="0" smtClean="0"/>
              <a:t>Need distinct event features</a:t>
            </a:r>
          </a:p>
          <a:p>
            <a:pPr lvl="2"/>
            <a:r>
              <a:rPr lang="en-US" dirty="0" smtClean="0"/>
              <a:t>Leptons from W, Z</a:t>
            </a:r>
          </a:p>
          <a:p>
            <a:pPr lvl="2"/>
            <a:r>
              <a:rPr lang="en-US" dirty="0" smtClean="0"/>
              <a:t>Energetic gammas</a:t>
            </a:r>
          </a:p>
          <a:p>
            <a:pPr lvl="2"/>
            <a:r>
              <a:rPr lang="en-US" dirty="0" smtClean="0"/>
              <a:t>Golden channel: H→ZZ</a:t>
            </a:r>
            <a:r>
              <a:rPr lang="en-US" dirty="0" smtClean="0"/>
              <a:t> → </a:t>
            </a:r>
            <a:r>
              <a:rPr lang="en-US" dirty="0" smtClean="0"/>
              <a:t>4l</a:t>
            </a:r>
          </a:p>
          <a:p>
            <a:pPr lvl="2"/>
            <a:r>
              <a:rPr lang="en-US" dirty="0" smtClean="0"/>
              <a:t>H→ZZ → </a:t>
            </a:r>
            <a:r>
              <a:rPr lang="en-US" dirty="0" smtClean="0"/>
              <a:t>4l and </a:t>
            </a:r>
            <a:r>
              <a:rPr lang="en-US" dirty="0" smtClean="0"/>
              <a:t>H</a:t>
            </a:r>
            <a:r>
              <a:rPr lang="en-US" dirty="0" smtClean="0"/>
              <a:t>→</a:t>
            </a:r>
            <a:r>
              <a:rPr lang="el-GR" dirty="0" smtClean="0"/>
              <a:t>γγ</a:t>
            </a:r>
            <a:r>
              <a:rPr lang="en-US" dirty="0" smtClean="0"/>
              <a:t> can be fully reconstructed: H invariant mass, but </a:t>
            </a:r>
            <a:r>
              <a:rPr lang="el-GR" dirty="0" smtClean="0"/>
              <a:t>σ</a:t>
            </a:r>
            <a:r>
              <a:rPr lang="en-US" dirty="0" err="1" smtClean="0"/>
              <a:t>xBR</a:t>
            </a:r>
            <a:r>
              <a:rPr lang="en-US" dirty="0" smtClean="0">
                <a:latin typeface="Lucida Handwriting" pitchFamily="66" charset="0"/>
              </a:rPr>
              <a:t> O(</a:t>
            </a:r>
            <a:r>
              <a:rPr lang="en-US" dirty="0" smtClean="0"/>
              <a:t>10 </a:t>
            </a:r>
            <a:r>
              <a:rPr lang="en-US" dirty="0" err="1" smtClean="0"/>
              <a:t>fb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 </a:t>
            </a:r>
            <a:r>
              <a:rPr lang="en-US" dirty="0" smtClean="0"/>
              <a:t>H</a:t>
            </a:r>
            <a:r>
              <a:rPr lang="en-US" dirty="0" smtClean="0"/>
              <a:t>→WW </a:t>
            </a:r>
            <a:r>
              <a:rPr lang="en-US" dirty="0" smtClean="0"/>
              <a:t>→ l</a:t>
            </a:r>
            <a:r>
              <a:rPr lang="el-GR" dirty="0" smtClean="0"/>
              <a:t>ν</a:t>
            </a:r>
            <a:r>
              <a:rPr lang="en-US" dirty="0" smtClean="0"/>
              <a:t> l</a:t>
            </a:r>
            <a:r>
              <a:rPr lang="el-GR" dirty="0" smtClean="0"/>
              <a:t>ν</a:t>
            </a:r>
            <a:r>
              <a:rPr lang="en-US" dirty="0" smtClean="0"/>
              <a:t> has two missing </a:t>
            </a:r>
            <a:r>
              <a:rPr lang="el-GR" dirty="0" smtClean="0"/>
              <a:t>ν</a:t>
            </a:r>
            <a:r>
              <a:rPr lang="en-US" dirty="0" smtClean="0"/>
              <a:t>’s, </a:t>
            </a:r>
            <a:r>
              <a:rPr lang="el-GR" dirty="0" smtClean="0"/>
              <a:t>σ</a:t>
            </a:r>
            <a:r>
              <a:rPr lang="en-US" dirty="0" err="1" smtClean="0"/>
              <a:t>xBR</a:t>
            </a:r>
            <a:r>
              <a:rPr lang="en-US" dirty="0" smtClean="0">
                <a:latin typeface="Lucida Handwriting" pitchFamily="66" charset="0"/>
              </a:rPr>
              <a:t> </a:t>
            </a:r>
            <a:r>
              <a:rPr lang="en-US" dirty="0" smtClean="0">
                <a:latin typeface="Lucida Handwriting" pitchFamily="66" charset="0"/>
              </a:rPr>
              <a:t>O(</a:t>
            </a:r>
            <a:r>
              <a:rPr lang="en-US" dirty="0" smtClean="0"/>
              <a:t>100 </a:t>
            </a:r>
            <a:r>
              <a:rPr lang="en-US" dirty="0" err="1" smtClean="0"/>
              <a:t>fb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Need to understand how to model backgrounds</a:t>
            </a:r>
          </a:p>
          <a:p>
            <a:pPr lvl="2"/>
            <a:r>
              <a:rPr lang="en-US" dirty="0" smtClean="0"/>
              <a:t>From data and Monte Carlo</a:t>
            </a:r>
          </a:p>
          <a:p>
            <a:pPr lvl="1"/>
            <a:r>
              <a:rPr lang="en-US" dirty="0" smtClean="0"/>
              <a:t>Yesterday’s signals are today’s backgrounds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SM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6913" y="2276872"/>
            <a:ext cx="4487087" cy="30274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Oval 7"/>
          <p:cNvSpPr/>
          <p:nvPr/>
        </p:nvSpPr>
        <p:spPr>
          <a:xfrm>
            <a:off x="5076056" y="2348880"/>
            <a:ext cx="100811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Burden – Pile-Up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230425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LHC still operates with 50 ns bunch spacing</a:t>
            </a:r>
          </a:p>
          <a:p>
            <a:pPr lvl="1"/>
            <a:r>
              <a:rPr lang="en-US" dirty="0" smtClean="0"/>
              <a:t>~1 collision per bunch crossing @ L=2x10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~20 overlaid collisions at highest luminosity</a:t>
            </a:r>
          </a:p>
          <a:p>
            <a:pPr lvl="1"/>
            <a:r>
              <a:rPr lang="en-US" dirty="0" smtClean="0"/>
              <a:t>Challenging environment despite marvelous tracker performance</a:t>
            </a:r>
          </a:p>
          <a:p>
            <a:pPr lvl="2"/>
            <a:r>
              <a:rPr lang="en-US" dirty="0" smtClean="0"/>
              <a:t>E.g. loose primary vertex constraint for </a:t>
            </a:r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Backgrounds even harder to control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339752" y="3501008"/>
            <a:ext cx="4064000" cy="2921000"/>
            <a:chOff x="5044504" y="-27384"/>
            <a:chExt cx="4064000" cy="2921000"/>
          </a:xfrm>
        </p:grpSpPr>
        <p:pic>
          <p:nvPicPr>
            <p:cNvPr id="8" name="Picture 7" descr="lumi.png"/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44504" y="-27384"/>
              <a:ext cx="4064000" cy="2921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9" name="Group 2"/>
            <p:cNvGrpSpPr/>
            <p:nvPr/>
          </p:nvGrpSpPr>
          <p:grpSpPr>
            <a:xfrm>
              <a:off x="6084168" y="1556792"/>
              <a:ext cx="2497890" cy="738664"/>
              <a:chOff x="6228184" y="1321023"/>
              <a:chExt cx="2497890" cy="73866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228184" y="1321023"/>
                <a:ext cx="958127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Period A: </a:t>
                </a:r>
              </a:p>
              <a:p>
                <a:r>
                  <a:rPr lang="en-US" sz="1400" dirty="0">
                    <a:solidFill>
                      <a:srgbClr val="0000CC"/>
                    </a:solidFill>
                    <a:effectLst/>
                  </a:rPr>
                  <a:t>u</a:t>
                </a:r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p to end </a:t>
                </a:r>
              </a:p>
              <a:p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August</a:t>
                </a:r>
                <a:endParaRPr lang="en-US" sz="1400" dirty="0">
                  <a:solidFill>
                    <a:srgbClr val="0000CC"/>
                  </a:solidFill>
                  <a:effectLst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743050" y="1321023"/>
                <a:ext cx="983024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effectLst/>
                  </a:rPr>
                  <a:t>Period B: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  <a:effectLst/>
                  </a:rPr>
                  <a:t>Sept-Oct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1259632" y="4005064"/>
            <a:ext cx="6583680" cy="2359152"/>
            <a:chOff x="35496" y="3014064"/>
            <a:chExt cx="6583680" cy="2359152"/>
          </a:xfrm>
        </p:grpSpPr>
        <p:pic>
          <p:nvPicPr>
            <p:cNvPr id="13" name="Picture 12" descr="Zmumu_vertexzoom_0911.png"/>
            <p:cNvPicPr preferRelativeResize="0"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6" y="3014064"/>
              <a:ext cx="6583680" cy="2359152"/>
            </a:xfrm>
            <a:prstGeom prst="rect">
              <a:avLst/>
            </a:prstGeom>
            <a:solidFill>
              <a:srgbClr val="990033"/>
            </a:solidFill>
            <a:ln w="28575" cmpd="sng">
              <a:solidFill>
                <a:srgbClr val="990033"/>
              </a:solidFill>
            </a:ln>
          </p:spPr>
        </p:pic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5320568" y="4417367"/>
              <a:ext cx="7636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effectLst/>
                  <a:sym typeface="Wingdings"/>
                </a:rPr>
                <a:t>Z </a:t>
              </a:r>
              <a:r>
                <a:rPr lang="en-US" sz="1400" dirty="0" err="1" smtClean="0"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effectLst/>
                <a:sym typeface="Wingdings"/>
              </a:endParaRPr>
            </a:p>
          </p:txBody>
        </p:sp>
      </p:grp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259632" y="4005064"/>
            <a:ext cx="2397211" cy="9848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Event with 20 </a:t>
            </a:r>
          </a:p>
          <a:p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reconstructed vertices</a:t>
            </a:r>
          </a:p>
          <a:p>
            <a:r>
              <a:rPr lang="en-US" sz="1300" dirty="0">
                <a:solidFill>
                  <a:schemeClr val="bg1"/>
                </a:solidFill>
                <a:effectLst/>
                <a:sym typeface="Wingdings"/>
              </a:rPr>
              <a:t>(ellipses have 20 </a:t>
            </a:r>
            <a:r>
              <a:rPr lang="en-US" sz="1300" dirty="0" err="1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1300" dirty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1300" dirty="0">
                <a:solidFill>
                  <a:schemeClr val="bg1"/>
                </a:solidFill>
                <a:effectLst/>
                <a:ea typeface="Lucida Grande"/>
                <a:cs typeface="Lucida Grande"/>
                <a:sym typeface="Wingdings"/>
              </a:rPr>
              <a:t>size</a:t>
            </a:r>
            <a:r>
              <a:rPr lang="en-US" sz="1300" dirty="0">
                <a:solidFill>
                  <a:schemeClr val="bg1"/>
                </a:solidFill>
                <a:effectLst/>
                <a:sym typeface="Wingdings"/>
              </a:rPr>
              <a:t> </a:t>
            </a:r>
            <a:r>
              <a:rPr lang="en-US" sz="1300" dirty="0" smtClean="0">
                <a:solidFill>
                  <a:schemeClr val="bg1"/>
                </a:solidFill>
                <a:effectLst/>
                <a:sym typeface="Wingdings"/>
              </a:rPr>
              <a:t>for </a:t>
            </a:r>
          </a:p>
          <a:p>
            <a:r>
              <a:rPr lang="en-US" sz="1300" dirty="0" smtClean="0">
                <a:solidFill>
                  <a:schemeClr val="bg1"/>
                </a:solidFill>
                <a:effectLst/>
                <a:sym typeface="Wingdings"/>
              </a:rPr>
              <a:t>visibility </a:t>
            </a:r>
            <a:r>
              <a:rPr lang="en-US" sz="1300" dirty="0">
                <a:solidFill>
                  <a:schemeClr val="bg1"/>
                </a:solidFill>
                <a:effectLst/>
                <a:sym typeface="Wingdings"/>
              </a:rPr>
              <a:t>reasons) </a:t>
            </a:r>
            <a:endParaRPr lang="en-US" sz="1300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in Presence of Background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Most powerful detection channels at low masses</a:t>
            </a:r>
          </a:p>
          <a:p>
            <a:pPr lvl="1"/>
            <a:r>
              <a:rPr lang="en-US" dirty="0" smtClean="0"/>
              <a:t>H→</a:t>
            </a:r>
            <a:r>
              <a:rPr lang="en-US" dirty="0" smtClean="0"/>
              <a:t>WW</a:t>
            </a:r>
            <a:r>
              <a:rPr lang="en-US" baseline="30000" dirty="0" smtClean="0"/>
              <a:t>(*)</a:t>
            </a:r>
            <a:r>
              <a:rPr lang="en-US" dirty="0" smtClean="0"/>
              <a:t> </a:t>
            </a:r>
            <a:r>
              <a:rPr lang="en-US" dirty="0" smtClean="0"/>
              <a:t>→ l</a:t>
            </a:r>
            <a:r>
              <a:rPr lang="el-GR" dirty="0" smtClean="0"/>
              <a:t>ν</a:t>
            </a:r>
            <a:r>
              <a:rPr lang="en-US" dirty="0" smtClean="0"/>
              <a:t> l</a:t>
            </a:r>
            <a:r>
              <a:rPr lang="el-GR" dirty="0" smtClean="0"/>
              <a:t>ν</a:t>
            </a:r>
            <a:r>
              <a:rPr lang="en-US" dirty="0" smtClean="0"/>
              <a:t> (counting excess events)</a:t>
            </a:r>
          </a:p>
          <a:p>
            <a:pPr lvl="1"/>
            <a:r>
              <a:rPr lang="en-US" dirty="0" smtClean="0"/>
              <a:t>H</a:t>
            </a:r>
            <a:r>
              <a:rPr lang="en-US" dirty="0" smtClean="0"/>
              <a:t>→</a:t>
            </a:r>
            <a:r>
              <a:rPr lang="en-US" dirty="0" smtClean="0"/>
              <a:t>ZZ</a:t>
            </a:r>
            <a:r>
              <a:rPr lang="en-US" baseline="30000" dirty="0" smtClean="0"/>
              <a:t>(*)</a:t>
            </a:r>
            <a:r>
              <a:rPr lang="en-US" dirty="0" smtClean="0"/>
              <a:t> </a:t>
            </a:r>
            <a:r>
              <a:rPr lang="en-US" dirty="0" smtClean="0"/>
              <a:t>→ 4l </a:t>
            </a:r>
            <a:r>
              <a:rPr lang="en-US" dirty="0" smtClean="0"/>
              <a:t> (H mass)</a:t>
            </a:r>
          </a:p>
          <a:p>
            <a:pPr lvl="1"/>
            <a:r>
              <a:rPr lang="en-US" dirty="0" smtClean="0"/>
              <a:t>H</a:t>
            </a:r>
            <a:r>
              <a:rPr lang="en-US" dirty="0" smtClean="0"/>
              <a:t>→</a:t>
            </a:r>
            <a:r>
              <a:rPr lang="el-GR" dirty="0" smtClean="0"/>
              <a:t>γγ</a:t>
            </a:r>
            <a:r>
              <a:rPr lang="en-US" dirty="0" smtClean="0"/>
              <a:t> (H mass)</a:t>
            </a:r>
          </a:p>
          <a:p>
            <a:r>
              <a:rPr lang="en-US" dirty="0" smtClean="0"/>
              <a:t>All suffer from background</a:t>
            </a:r>
          </a:p>
          <a:p>
            <a:pPr lvl="1"/>
            <a:r>
              <a:rPr lang="en-US" dirty="0" smtClean="0"/>
              <a:t>Leptons from W, Z decays, QCD background</a:t>
            </a:r>
          </a:p>
          <a:p>
            <a:r>
              <a:rPr lang="en-US" dirty="0" smtClean="0"/>
              <a:t>Small </a:t>
            </a:r>
            <a:r>
              <a:rPr lang="el-GR" dirty="0" smtClean="0"/>
              <a:t>σ</a:t>
            </a:r>
            <a:r>
              <a:rPr lang="en-US" dirty="0" err="1" smtClean="0"/>
              <a:t>xBR</a:t>
            </a:r>
            <a:r>
              <a:rPr lang="en-US" dirty="0" smtClean="0"/>
              <a:t> results in small event samples</a:t>
            </a:r>
          </a:p>
          <a:p>
            <a:pPr lvl="1"/>
            <a:r>
              <a:rPr lang="en-US" dirty="0" smtClean="0"/>
              <a:t>Downward fluctuation of signal can prevent detection</a:t>
            </a:r>
          </a:p>
          <a:p>
            <a:pPr lvl="2"/>
            <a:r>
              <a:rPr lang="en-US" dirty="0" smtClean="0"/>
              <a:t>False negative (signal interpreted as background)</a:t>
            </a:r>
          </a:p>
          <a:p>
            <a:pPr lvl="1"/>
            <a:r>
              <a:rPr lang="en-US" dirty="0" smtClean="0"/>
              <a:t>Upward fluctuation of background can mimic signal</a:t>
            </a:r>
          </a:p>
          <a:p>
            <a:pPr lvl="2"/>
            <a:r>
              <a:rPr lang="en-US" dirty="0" smtClean="0"/>
              <a:t>False positive (background </a:t>
            </a:r>
            <a:r>
              <a:rPr lang="en-US" dirty="0" smtClean="0"/>
              <a:t>interpreted </a:t>
            </a:r>
            <a:r>
              <a:rPr lang="en-US" dirty="0" smtClean="0"/>
              <a:t>as signal)</a:t>
            </a:r>
          </a:p>
          <a:p>
            <a:r>
              <a:rPr lang="en-US" dirty="0" smtClean="0"/>
              <a:t>Need careful, unbiased statistical treatment to assess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E4F0C559-B433-4F8F-9063-D15746138FF6}" type="slidenum">
              <a:rPr lang="en-US"/>
              <a:pPr/>
              <a:t>16</a:t>
            </a:fld>
            <a:endParaRPr lang="en-US"/>
          </a:p>
        </p:txBody>
      </p:sp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7248525" y="3186113"/>
            <a:ext cx="132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</a:rPr>
              <a:t>10</a:t>
            </a:r>
            <a:r>
              <a:rPr lang="en-US" sz="1800" baseline="30000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photons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54308" name="Picture 4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 r="8224"/>
          <a:stretch>
            <a:fillRect/>
          </a:stretch>
        </p:blipFill>
        <p:spPr>
          <a:xfrm>
            <a:off x="1638300" y="1614488"/>
            <a:ext cx="5384800" cy="4497387"/>
          </a:xfrm>
          <a:noFill/>
          <a:ln/>
        </p:spPr>
      </p:pic>
      <p:sp>
        <p:nvSpPr>
          <p:cNvPr id="35430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Poisson Noise in an Image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80C81CF0-AAB7-459B-A97F-D2BC67F31398}" type="slidenum">
              <a:rPr lang="en-US"/>
              <a:pPr/>
              <a:t>17</a:t>
            </a:fld>
            <a:endParaRPr lang="en-US"/>
          </a:p>
        </p:txBody>
      </p:sp>
      <p:sp>
        <p:nvSpPr>
          <p:cNvPr id="356355" name="Text Box 3"/>
          <p:cNvSpPr txBox="1">
            <a:spLocks noChangeArrowheads="1"/>
          </p:cNvSpPr>
          <p:nvPr/>
        </p:nvSpPr>
        <p:spPr bwMode="auto">
          <a:xfrm>
            <a:off x="7248525" y="3160713"/>
            <a:ext cx="132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</a:rPr>
              <a:t>10</a:t>
            </a:r>
            <a:r>
              <a:rPr lang="en-US" sz="1800" baseline="30000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 smtClean="0"/>
              <a:t>photons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6356" name="Picture 4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 r="8224"/>
          <a:stretch>
            <a:fillRect/>
          </a:stretch>
        </p:blipFill>
        <p:spPr>
          <a:xfrm>
            <a:off x="1638300" y="1614488"/>
            <a:ext cx="5384800" cy="4497387"/>
          </a:xfrm>
          <a:noFill/>
          <a:ln/>
        </p:spPr>
      </p:pic>
      <p:sp>
        <p:nvSpPr>
          <p:cNvPr id="356360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Poisson Noise in an Image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B5B11420-B182-4762-BE04-8ADD88F9E642}" type="slidenum">
              <a:rPr lang="en-US"/>
              <a:pPr/>
              <a:t>18</a:t>
            </a:fld>
            <a:endParaRPr lang="en-US"/>
          </a:p>
        </p:txBody>
      </p:sp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7248525" y="3160713"/>
            <a:ext cx="132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</a:rPr>
              <a:t>10</a:t>
            </a:r>
            <a:r>
              <a:rPr lang="en-US" sz="1800" baseline="30000" dirty="0">
                <a:solidFill>
                  <a:schemeClr val="tx1"/>
                </a:solidFill>
              </a:rPr>
              <a:t>5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 smtClean="0"/>
              <a:t>photons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8404" name="Picture 4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 r="8224"/>
          <a:stretch>
            <a:fillRect/>
          </a:stretch>
        </p:blipFill>
        <p:spPr>
          <a:xfrm>
            <a:off x="1638300" y="1614488"/>
            <a:ext cx="5384800" cy="4497387"/>
          </a:xfrm>
          <a:noFill/>
          <a:ln/>
        </p:spPr>
      </p:pic>
      <p:sp>
        <p:nvSpPr>
          <p:cNvPr id="358406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Poisson Noise in an Image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8B987B2C-C2F6-446B-88D5-F84A05914044}" type="slidenum">
              <a:rPr lang="en-US"/>
              <a:pPr/>
              <a:t>19</a:t>
            </a:fld>
            <a:endParaRPr lang="en-US"/>
          </a:p>
        </p:txBody>
      </p:sp>
      <p:sp>
        <p:nvSpPr>
          <p:cNvPr id="360451" name="Text Box 3"/>
          <p:cNvSpPr txBox="1">
            <a:spLocks noChangeArrowheads="1"/>
          </p:cNvSpPr>
          <p:nvPr/>
        </p:nvSpPr>
        <p:spPr bwMode="auto">
          <a:xfrm>
            <a:off x="7248525" y="3160713"/>
            <a:ext cx="132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</a:rPr>
              <a:t>10</a:t>
            </a:r>
            <a:r>
              <a:rPr lang="en-US" sz="1800" baseline="30000" dirty="0">
                <a:solidFill>
                  <a:schemeClr val="tx1"/>
                </a:solidFill>
              </a:rPr>
              <a:t>6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 smtClean="0"/>
              <a:t>photons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0452" name="Picture 4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 r="8224"/>
          <a:stretch>
            <a:fillRect/>
          </a:stretch>
        </p:blipFill>
        <p:spPr>
          <a:xfrm>
            <a:off x="1638300" y="1614488"/>
            <a:ext cx="5384800" cy="4497387"/>
          </a:xfrm>
          <a:noFill/>
          <a:ln/>
        </p:spPr>
      </p:pic>
      <p:sp>
        <p:nvSpPr>
          <p:cNvPr id="360454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Poisson Noise in an Image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 smtClean="0"/>
              <a:t>This presentation rests on the shoulders of over 3000 ATLAS colleagues who built and operate the ATLAS detector, and who tirelessly analyzed the data .</a:t>
            </a:r>
          </a:p>
          <a:p>
            <a:endParaRPr lang="en-GB" b="1" dirty="0" smtClean="0"/>
          </a:p>
          <a:p>
            <a:r>
              <a:rPr lang="en-GB" b="1" dirty="0" smtClean="0"/>
              <a:t>An important contribution to the overall effort has been carried out by members of the Slovenian ATLAS team: V. </a:t>
            </a:r>
            <a:r>
              <a:rPr lang="en-GB" b="1" dirty="0" err="1" smtClean="0"/>
              <a:t>Cindro</a:t>
            </a:r>
            <a:r>
              <a:rPr lang="en-GB" b="1" dirty="0" smtClean="0"/>
              <a:t>, M. </a:t>
            </a:r>
            <a:r>
              <a:rPr lang="en-GB" b="1" dirty="0" err="1" smtClean="0"/>
              <a:t>Deliyergiyev</a:t>
            </a:r>
            <a:r>
              <a:rPr lang="en-GB" b="1" dirty="0" smtClean="0"/>
              <a:t>, I. </a:t>
            </a:r>
            <a:r>
              <a:rPr lang="en-GB" b="1" dirty="0" err="1" smtClean="0"/>
              <a:t>Dolenc</a:t>
            </a:r>
            <a:r>
              <a:rPr lang="en-GB" b="1" dirty="0" smtClean="0"/>
              <a:t>, A. </a:t>
            </a:r>
            <a:r>
              <a:rPr lang="en-GB" b="1" dirty="0" err="1" smtClean="0"/>
              <a:t>Filipčič</a:t>
            </a:r>
            <a:r>
              <a:rPr lang="en-GB" b="1" dirty="0" smtClean="0"/>
              <a:t>, A. </a:t>
            </a:r>
            <a:r>
              <a:rPr lang="en-GB" b="1" dirty="0" err="1" smtClean="0"/>
              <a:t>Gorišek</a:t>
            </a:r>
            <a:r>
              <a:rPr lang="en-GB" b="1" dirty="0" smtClean="0"/>
              <a:t>, B.P. </a:t>
            </a:r>
            <a:r>
              <a:rPr lang="en-GB" b="1" dirty="0" err="1" smtClean="0"/>
              <a:t>Kerševan</a:t>
            </a:r>
            <a:r>
              <a:rPr lang="en-GB" b="1" dirty="0" smtClean="0"/>
              <a:t>, G. </a:t>
            </a:r>
            <a:r>
              <a:rPr lang="en-GB" b="1" dirty="0" err="1" smtClean="0"/>
              <a:t>Kramberger</a:t>
            </a:r>
            <a:r>
              <a:rPr lang="en-GB" b="1" dirty="0" smtClean="0"/>
              <a:t>, B. </a:t>
            </a:r>
            <a:r>
              <a:rPr lang="en-GB" b="1" dirty="0" err="1" smtClean="0"/>
              <a:t>Maček</a:t>
            </a:r>
            <a:r>
              <a:rPr lang="en-GB" b="1" dirty="0" smtClean="0"/>
              <a:t>,   I. </a:t>
            </a:r>
            <a:r>
              <a:rPr lang="en-GB" b="1" dirty="0" err="1" smtClean="0"/>
              <a:t>Mandić</a:t>
            </a:r>
            <a:r>
              <a:rPr lang="en-GB" b="1" dirty="0" smtClean="0"/>
              <a:t>, L. </a:t>
            </a:r>
            <a:r>
              <a:rPr lang="en-GB" b="1" dirty="0" err="1" smtClean="0"/>
              <a:t>Mijović</a:t>
            </a:r>
            <a:r>
              <a:rPr lang="en-GB" b="1" dirty="0" smtClean="0"/>
              <a:t>, M. </a:t>
            </a:r>
            <a:r>
              <a:rPr lang="en-GB" b="1" dirty="0" err="1" smtClean="0"/>
              <a:t>Mikuž</a:t>
            </a:r>
            <a:r>
              <a:rPr lang="en-GB" b="1" dirty="0" smtClean="0"/>
              <a:t> </a:t>
            </a:r>
            <a:r>
              <a:rPr lang="en-GB" b="1" dirty="0" smtClean="0"/>
              <a:t>and A. </a:t>
            </a:r>
            <a:r>
              <a:rPr lang="en-GB" b="1" dirty="0" err="1" smtClean="0"/>
              <a:t>Tykhonov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The prerequisite for these studies was the seamless and astonishingly ever-improving performance of the Large </a:t>
            </a:r>
            <a:r>
              <a:rPr lang="en-GB" b="1" dirty="0" err="1" smtClean="0"/>
              <a:t>Hadron</a:t>
            </a:r>
            <a:r>
              <a:rPr lang="en-GB" b="1" dirty="0" smtClean="0"/>
              <a:t> Collider in 2011.</a:t>
            </a:r>
            <a:endParaRPr lang="en-GB" b="1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F4F87F37-7EF1-4610-9014-10332E803EE6}" type="slidenum">
              <a:rPr lang="en-US"/>
              <a:pPr/>
              <a:t>20</a:t>
            </a:fld>
            <a:endParaRPr lang="en-US"/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7248525" y="3160713"/>
            <a:ext cx="132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</a:rPr>
              <a:t>10</a:t>
            </a:r>
            <a:r>
              <a:rPr lang="en-US" sz="1800" baseline="30000" dirty="0">
                <a:solidFill>
                  <a:schemeClr val="tx1"/>
                </a:solidFill>
              </a:rPr>
              <a:t>7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 smtClean="0"/>
              <a:t>photons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2500" name="Picture 4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 r="8224"/>
          <a:stretch>
            <a:fillRect/>
          </a:stretch>
        </p:blipFill>
        <p:spPr>
          <a:xfrm>
            <a:off x="1638300" y="1614488"/>
            <a:ext cx="5384800" cy="4497387"/>
          </a:xfrm>
          <a:noFill/>
          <a:ln/>
        </p:spPr>
      </p:pic>
      <p:sp>
        <p:nvSpPr>
          <p:cNvPr id="362502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Poisson Noise in an Image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D1167911-C3EC-4F84-B285-7055E62915CD}" type="slidenum">
              <a:rPr lang="en-US"/>
              <a:pPr/>
              <a:t>21</a:t>
            </a:fld>
            <a:endParaRPr lang="en-US"/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7248525" y="3160713"/>
            <a:ext cx="132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</a:rPr>
              <a:t>10</a:t>
            </a:r>
            <a:r>
              <a:rPr lang="en-US" sz="1800" baseline="30000" dirty="0">
                <a:solidFill>
                  <a:schemeClr val="tx1"/>
                </a:solidFill>
              </a:rPr>
              <a:t>8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 smtClean="0"/>
              <a:t>photons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4548" name="Picture 4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 r="8224"/>
          <a:stretch>
            <a:fillRect/>
          </a:stretch>
        </p:blipFill>
        <p:spPr>
          <a:xfrm>
            <a:off x="1638300" y="1614488"/>
            <a:ext cx="5384800" cy="4497387"/>
          </a:xfrm>
          <a:noFill/>
          <a:ln/>
        </p:spPr>
      </p:pic>
      <p:sp>
        <p:nvSpPr>
          <p:cNvPr id="3645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Poisson Noise in an Image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Marko Miku</a:t>
            </a:r>
            <a:r>
              <a:rPr lang="sl-SI"/>
              <a:t>ž      </a:t>
            </a:r>
            <a:fld id="{C45AB96A-2B46-491A-9A3E-7390C1C5655D}" type="slidenum">
              <a:rPr lang="en-US"/>
              <a:pPr/>
              <a:t>22</a:t>
            </a:fld>
            <a:endParaRPr lang="en-US"/>
          </a:p>
        </p:txBody>
      </p:sp>
      <p:sp>
        <p:nvSpPr>
          <p:cNvPr id="366595" name="Text Box 3"/>
          <p:cNvSpPr txBox="1">
            <a:spLocks noChangeArrowheads="1"/>
          </p:cNvSpPr>
          <p:nvPr/>
        </p:nvSpPr>
        <p:spPr bwMode="auto">
          <a:xfrm>
            <a:off x="7248525" y="3160713"/>
            <a:ext cx="1323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</a:rPr>
              <a:t>10</a:t>
            </a:r>
            <a:r>
              <a:rPr lang="en-US" sz="1800" baseline="30000" dirty="0">
                <a:solidFill>
                  <a:schemeClr val="tx1"/>
                </a:solidFill>
              </a:rPr>
              <a:t>9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 smtClean="0"/>
              <a:t>photons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6596" name="Picture 4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 r="8224"/>
          <a:stretch>
            <a:fillRect/>
          </a:stretch>
        </p:blipFill>
        <p:spPr>
          <a:xfrm>
            <a:off x="1638300" y="1614488"/>
            <a:ext cx="5384800" cy="4497387"/>
          </a:xfrm>
          <a:noFill/>
          <a:ln/>
        </p:spPr>
      </p:pic>
      <p:sp>
        <p:nvSpPr>
          <p:cNvPr id="366598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Poisson Noise in an Image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843808" y="5661248"/>
            <a:ext cx="3524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Statistics definitely helps !</a:t>
            </a:r>
            <a:endParaRPr lang="sl-SI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Selection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5050904" cy="511256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Initial event rate 20 MHz, (multiple) collisions every bunch crossing</a:t>
            </a:r>
          </a:p>
          <a:p>
            <a:endParaRPr lang="en-US" dirty="0" smtClean="0"/>
          </a:p>
          <a:p>
            <a:r>
              <a:rPr lang="en-US" dirty="0" smtClean="0"/>
              <a:t>Three level trigger reduces this to 300-500 Hz of recorded events</a:t>
            </a:r>
          </a:p>
          <a:p>
            <a:pPr lvl="1"/>
            <a:r>
              <a:rPr lang="en-US" dirty="0" smtClean="0"/>
              <a:t>Trigger focuses on energetic jets, leptons and photons thus efficiency high for relevant Higgs decays</a:t>
            </a:r>
          </a:p>
          <a:p>
            <a:endParaRPr lang="en-US" dirty="0" smtClean="0"/>
          </a:p>
          <a:p>
            <a:r>
              <a:rPr lang="en-US" dirty="0" smtClean="0"/>
              <a:t>Off line sample selection</a:t>
            </a:r>
          </a:p>
          <a:p>
            <a:pPr lvl="1"/>
            <a:r>
              <a:rPr lang="en-US" dirty="0" smtClean="0">
                <a:sym typeface="Wingdings"/>
              </a:rPr>
              <a:t>Based on (conservative) cut-based </a:t>
            </a:r>
            <a:r>
              <a:rPr lang="en-US" dirty="0" smtClean="0">
                <a:sym typeface="Wingdings"/>
              </a:rPr>
              <a:t>selections of characteristic objects: electrons, </a:t>
            </a:r>
            <a:r>
              <a:rPr lang="en-US" dirty="0" err="1" smtClean="0">
                <a:sym typeface="Wingdings"/>
              </a:rPr>
              <a:t>muons</a:t>
            </a:r>
            <a:r>
              <a:rPr lang="en-US" dirty="0" smtClean="0">
                <a:sym typeface="Wingdings"/>
              </a:rPr>
              <a:t>, photons</a:t>
            </a:r>
          </a:p>
          <a:p>
            <a:pPr lvl="1"/>
            <a:r>
              <a:rPr lang="en-US" sz="2700" dirty="0" smtClean="0">
                <a:sym typeface="Wingdings"/>
              </a:rPr>
              <a:t>Large </a:t>
            </a:r>
            <a:r>
              <a:rPr lang="en-US" sz="2700" dirty="0" smtClean="0">
                <a:sym typeface="Wingdings"/>
              </a:rPr>
              <a:t>and sometimes not well-known backgrounds estimated mostly with data-driven </a:t>
            </a:r>
            <a:r>
              <a:rPr lang="en-US" sz="2700" dirty="0" smtClean="0">
                <a:sym typeface="Wingdings"/>
              </a:rPr>
              <a:t> </a:t>
            </a:r>
            <a:r>
              <a:rPr lang="en-US" sz="2700" dirty="0" smtClean="0">
                <a:sym typeface="Wingdings"/>
              </a:rPr>
              <a:t>techniques using signal-free control </a:t>
            </a:r>
            <a:r>
              <a:rPr lang="en-US" sz="2700" dirty="0" smtClean="0">
                <a:sym typeface="Wingdings"/>
              </a:rPr>
              <a:t>regions</a:t>
            </a:r>
            <a:r>
              <a:rPr lang="en-US" dirty="0" smtClean="0"/>
              <a:t> 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3" name="Picture 12" descr="t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4449" y="1484784"/>
            <a:ext cx="3709551" cy="2736304"/>
          </a:xfrm>
          <a:prstGeom prst="rect">
            <a:avLst/>
          </a:prstGeom>
        </p:spPr>
      </p:pic>
      <p:pic>
        <p:nvPicPr>
          <p:cNvPr id="35" name="Picture 34" descr="trig-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357318"/>
            <a:ext cx="3707904" cy="2088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Higgs Sample Summary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14902"/>
            <a:ext cx="9144000" cy="55430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251520" y="4267230"/>
            <a:ext cx="8712968" cy="93610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51520" y="2323014"/>
            <a:ext cx="8712968" cy="57606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lνlν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5050904" cy="4248472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Most sensitive channel ~ 125-180 </a:t>
            </a:r>
            <a:r>
              <a:rPr lang="en-GB" dirty="0" err="1" smtClean="0"/>
              <a:t>GeV</a:t>
            </a:r>
            <a:r>
              <a:rPr lang="en-GB" dirty="0" smtClean="0"/>
              <a:t>  (σ ~ 200 </a:t>
            </a:r>
            <a:r>
              <a:rPr lang="en-GB" dirty="0" err="1" smtClean="0"/>
              <a:t>fb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C</a:t>
            </a:r>
            <a:r>
              <a:rPr lang="en-GB" dirty="0" smtClean="0"/>
              <a:t>hallenging: two missing ν → no mass reconstruction/peak </a:t>
            </a:r>
            <a:r>
              <a:rPr lang="en-GB" dirty="0" smtClean="0"/>
              <a:t>→</a:t>
            </a:r>
            <a:r>
              <a:rPr lang="en-GB" dirty="0" smtClean="0"/>
              <a:t> “counting channel”</a:t>
            </a:r>
          </a:p>
          <a:p>
            <a:pPr lvl="1"/>
            <a:r>
              <a:rPr lang="en-GB" dirty="0" smtClean="0"/>
              <a:t>2 isolated opposite-sign leptons,  large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Tmiss</a:t>
            </a:r>
            <a:r>
              <a:rPr lang="en-GB" dirty="0" smtClean="0"/>
              <a:t>   </a:t>
            </a:r>
          </a:p>
          <a:p>
            <a:pPr lvl="1"/>
            <a:r>
              <a:rPr lang="en-GB" dirty="0" smtClean="0"/>
              <a:t>Main backgrounds: WW, top, </a:t>
            </a:r>
            <a:r>
              <a:rPr lang="en-GB" dirty="0" err="1" smtClean="0"/>
              <a:t>Z+jets</a:t>
            </a:r>
            <a:r>
              <a:rPr lang="en-GB" dirty="0" smtClean="0"/>
              <a:t>, </a:t>
            </a:r>
            <a:r>
              <a:rPr lang="en-GB" dirty="0" err="1" smtClean="0"/>
              <a:t>W+jets</a:t>
            </a:r>
            <a:endParaRPr lang="en-GB" dirty="0" smtClean="0"/>
          </a:p>
          <a:p>
            <a:pPr lvl="2">
              <a:buFont typeface="Wingdings" pitchFamily="2" charset="2"/>
              <a:buChar char="Ø"/>
            </a:pPr>
            <a:r>
              <a:rPr lang="en-GB" dirty="0" err="1" smtClean="0"/>
              <a:t>m</a:t>
            </a:r>
            <a:r>
              <a:rPr lang="en-GB" baseline="-25000" dirty="0" err="1" smtClean="0"/>
              <a:t>ll</a:t>
            </a:r>
            <a:r>
              <a:rPr lang="en-GB" dirty="0" smtClean="0"/>
              <a:t> ≠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Z</a:t>
            </a:r>
            <a:r>
              <a:rPr lang="en-GB" dirty="0" smtClean="0"/>
              <a:t>, b-jet veto, …  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topological cuts against “irreducible” WW background: </a:t>
            </a:r>
            <a:r>
              <a:rPr lang="en-GB" dirty="0" err="1" smtClean="0"/>
              <a:t>pT</a:t>
            </a:r>
            <a:r>
              <a:rPr lang="en-GB" baseline="-25000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Δϕ</a:t>
            </a:r>
            <a:r>
              <a:rPr lang="en-GB" baseline="-25000" dirty="0" err="1" smtClean="0"/>
              <a:t>ll</a:t>
            </a:r>
            <a:r>
              <a:rPr lang="en-GB" dirty="0" smtClean="0"/>
              <a:t> (smaller for scalar Higgs),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T</a:t>
            </a:r>
            <a:r>
              <a:rPr lang="en-GB" dirty="0" smtClean="0"/>
              <a:t> (</a:t>
            </a:r>
            <a:r>
              <a:rPr lang="en-GB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Tmiss</a:t>
            </a:r>
            <a:r>
              <a:rPr lang="en-GB" dirty="0" smtClean="0"/>
              <a:t>)</a:t>
            </a:r>
            <a:endParaRPr lang="en-US" dirty="0" smtClean="0"/>
          </a:p>
          <a:p>
            <a:r>
              <a:rPr lang="en-US" dirty="0" smtClean="0"/>
              <a:t>Crucial </a:t>
            </a:r>
            <a:r>
              <a:rPr lang="en-US" dirty="0" smtClean="0"/>
              <a:t>experimental aspects: </a:t>
            </a:r>
            <a:endParaRPr lang="en-US" dirty="0" smtClean="0"/>
          </a:p>
          <a:p>
            <a:pPr lvl="1"/>
            <a:r>
              <a:rPr lang="en-US" dirty="0" smtClean="0"/>
              <a:t>Understanding </a:t>
            </a:r>
            <a:r>
              <a:rPr lang="en-US" dirty="0" smtClean="0"/>
              <a:t>of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(genuine and </a:t>
            </a:r>
            <a:r>
              <a:rPr lang="en-US" dirty="0" smtClean="0"/>
              <a:t>fake)</a:t>
            </a:r>
          </a:p>
          <a:p>
            <a:pPr lvl="2"/>
            <a:r>
              <a:rPr lang="en-US" dirty="0" smtClean="0"/>
              <a:t>Sensitive to pile-up !</a:t>
            </a:r>
          </a:p>
          <a:p>
            <a:pPr lvl="1"/>
            <a:r>
              <a:rPr lang="en-US" dirty="0" smtClean="0"/>
              <a:t>E</a:t>
            </a:r>
            <a:r>
              <a:rPr lang="en-US" dirty="0" smtClean="0"/>
              <a:t>xcellent </a:t>
            </a:r>
            <a:r>
              <a:rPr lang="en-US" dirty="0" smtClean="0"/>
              <a:t>understanding of background in signal region </a:t>
            </a:r>
            <a:r>
              <a:rPr lang="en-US" dirty="0" smtClean="0">
                <a:sym typeface="Wingdings"/>
              </a:rPr>
              <a:t> use signal-free control regions in data </a:t>
            </a:r>
            <a:r>
              <a:rPr lang="en-US" dirty="0" smtClean="0">
                <a:sym typeface="Wingdings"/>
              </a:rPr>
              <a:t> to </a:t>
            </a:r>
            <a:r>
              <a:rPr lang="en-US" dirty="0" smtClean="0">
                <a:sym typeface="Wingdings"/>
              </a:rPr>
              <a:t>constrain MC  use MC to extrapolate to </a:t>
            </a:r>
            <a:r>
              <a:rPr lang="en-US" dirty="0" smtClean="0">
                <a:sym typeface="Wingdings"/>
              </a:rPr>
              <a:t>the </a:t>
            </a:r>
            <a:r>
              <a:rPr lang="en-US" dirty="0" smtClean="0">
                <a:sym typeface="Wingdings"/>
              </a:rPr>
              <a:t>signal region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GB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" name="Picture 11" descr="Nje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5165" y="3789040"/>
            <a:ext cx="3588835" cy="2694288"/>
          </a:xfrm>
          <a:prstGeom prst="rect">
            <a:avLst/>
          </a:prstGeom>
        </p:spPr>
      </p:pic>
      <p:pic>
        <p:nvPicPr>
          <p:cNvPr id="18" name="Picture 17" descr="wwj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5445224"/>
            <a:ext cx="3255528" cy="1412776"/>
          </a:xfrm>
          <a:prstGeom prst="rect">
            <a:avLst/>
          </a:prstGeom>
        </p:spPr>
      </p:pic>
      <p:pic>
        <p:nvPicPr>
          <p:cNvPr id="20" name="Picture 19" descr="ww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1526" y="1197156"/>
            <a:ext cx="3582474" cy="2591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Final Sample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208823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Final control plot with ~half of 2011 data</a:t>
            </a:r>
          </a:p>
          <a:p>
            <a:pPr lvl="1"/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spectrum and resolution very sensitive </a:t>
            </a:r>
            <a:r>
              <a:rPr lang="en-US" dirty="0" smtClean="0"/>
              <a:t>to </a:t>
            </a:r>
            <a:r>
              <a:rPr lang="en-US" dirty="0" smtClean="0"/>
              <a:t>pile-up </a:t>
            </a:r>
            <a:r>
              <a:rPr lang="en-US" dirty="0" smtClean="0">
                <a:sym typeface="Wingdings"/>
              </a:rPr>
              <a:t> we will include </a:t>
            </a:r>
            <a:r>
              <a:rPr lang="en-US" dirty="0" smtClean="0">
                <a:sym typeface="Wingdings"/>
              </a:rPr>
              <a:t>high pile-up </a:t>
            </a:r>
            <a:r>
              <a:rPr lang="en-US" dirty="0" smtClean="0">
                <a:sym typeface="Wingdings"/>
              </a:rPr>
              <a:t>data </a:t>
            </a:r>
            <a:r>
              <a:rPr lang="en-US" dirty="0" smtClean="0">
                <a:sym typeface="Wingdings"/>
              </a:rPr>
              <a:t>when </a:t>
            </a:r>
            <a:r>
              <a:rPr lang="en-US" dirty="0" smtClean="0">
                <a:sym typeface="Wingdings"/>
              </a:rPr>
              <a:t>understanding </a:t>
            </a:r>
            <a:r>
              <a:rPr lang="en-US" dirty="0" smtClean="0">
                <a:sym typeface="Wingdings"/>
              </a:rPr>
              <a:t>it at </a:t>
            </a:r>
            <a:r>
              <a:rPr lang="en-US" dirty="0" smtClean="0">
                <a:sym typeface="Wingdings"/>
              </a:rPr>
              <a:t>similar level </a:t>
            </a:r>
            <a:r>
              <a:rPr lang="en-US" dirty="0" smtClean="0">
                <a:sym typeface="Wingdings"/>
              </a:rPr>
              <a:t>as the first half</a:t>
            </a:r>
          </a:p>
          <a:p>
            <a:r>
              <a:rPr lang="en-US" dirty="0" smtClean="0">
                <a:sym typeface="Wingdings"/>
              </a:rPr>
              <a:t>Some excess observed, </a:t>
            </a:r>
          </a:p>
          <a:p>
            <a:pPr lvl="1"/>
            <a:r>
              <a:rPr lang="en-US" dirty="0" smtClean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eminiscent of a ~130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Higgs, but less than two </a:t>
            </a:r>
            <a:r>
              <a:rPr lang="el-GR" dirty="0" smtClean="0">
                <a:sym typeface="Wingdings"/>
              </a:rPr>
              <a:t>σ</a:t>
            </a:r>
            <a:r>
              <a:rPr lang="en-US" dirty="0" smtClean="0">
                <a:sym typeface="Wingdings"/>
              </a:rPr>
              <a:t> from background</a:t>
            </a:r>
          </a:p>
          <a:p>
            <a:pPr lvl="1"/>
            <a:r>
              <a:rPr lang="en-US" dirty="0" smtClean="0">
                <a:sym typeface="Wingdings"/>
              </a:rPr>
              <a:t>Definitely  much less (number &amp; shape)  than in presence of a 150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Higgs</a:t>
            </a:r>
            <a:endParaRPr lang="en-US" dirty="0" smtClean="0"/>
          </a:p>
          <a:p>
            <a:pPr lvl="1"/>
            <a:endParaRPr lang="sl-SI" dirty="0"/>
          </a:p>
        </p:txBody>
      </p:sp>
      <p:pic>
        <p:nvPicPr>
          <p:cNvPr id="41" name="Content Placeholder 38" descr="wwm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12976"/>
            <a:ext cx="9144000" cy="3364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036121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661248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6165304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6036121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Fluctuations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5050904" cy="518457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Background is a random process,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bg</a:t>
            </a:r>
            <a:r>
              <a:rPr lang="en-US" i="1" dirty="0" smtClean="0"/>
              <a:t> </a:t>
            </a:r>
            <a:r>
              <a:rPr lang="en-US" dirty="0" smtClean="0"/>
              <a:t>often well described by Poisson (Gauss) </a:t>
            </a:r>
            <a:r>
              <a:rPr lang="en-US" dirty="0" err="1" smtClean="0"/>
              <a:t>pdf</a:t>
            </a:r>
            <a:endParaRPr lang="en-US" dirty="0" smtClean="0"/>
          </a:p>
          <a:p>
            <a:r>
              <a:rPr lang="en-US" dirty="0" smtClean="0"/>
              <a:t>The N-</a:t>
            </a:r>
            <a:r>
              <a:rPr lang="el-GR" dirty="0" smtClean="0"/>
              <a:t>σ</a:t>
            </a:r>
            <a:r>
              <a:rPr lang="en-US" dirty="0" smtClean="0"/>
              <a:t> significance refers to probabilities of an </a:t>
            </a:r>
            <a:r>
              <a:rPr lang="en-US" dirty="0" smtClean="0"/>
              <a:t>e</a:t>
            </a:r>
            <a:r>
              <a:rPr lang="en-US" dirty="0" smtClean="0"/>
              <a:t>xcursion from mean for relevant </a:t>
            </a:r>
            <a:r>
              <a:rPr lang="en-US" dirty="0" err="1" smtClean="0"/>
              <a:t>pdf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</a:t>
            </a:r>
            <a:r>
              <a:rPr lang="en-US" dirty="0" smtClean="0">
                <a:solidFill>
                  <a:schemeClr val="accent2"/>
                </a:solidFill>
              </a:rPr>
              <a:t>exclusion</a:t>
            </a:r>
            <a:r>
              <a:rPr lang="en-US" dirty="0" smtClean="0"/>
              <a:t> of signal presence, ~</a:t>
            </a:r>
            <a:r>
              <a:rPr lang="el-GR" dirty="0" smtClean="0"/>
              <a:t>2 σ</a:t>
            </a:r>
            <a:r>
              <a:rPr lang="en-US" dirty="0" smtClean="0"/>
              <a:t> downward fluctuation  of expected S+B is taken, allowing for 5 </a:t>
            </a:r>
            <a:r>
              <a:rPr lang="en-US" dirty="0" smtClean="0"/>
              <a:t>% </a:t>
            </a:r>
            <a:r>
              <a:rPr lang="en-US" dirty="0" smtClean="0"/>
              <a:t>false negatives</a:t>
            </a:r>
          </a:p>
          <a:p>
            <a:r>
              <a:rPr lang="en-US" dirty="0" smtClean="0"/>
              <a:t>For detection of particles two landmarks on upward  background fluctuation are agreed</a:t>
            </a:r>
          </a:p>
          <a:p>
            <a:pPr lvl="1"/>
            <a:r>
              <a:rPr lang="en-US" dirty="0" smtClean="0"/>
              <a:t>3 </a:t>
            </a:r>
            <a:r>
              <a:rPr lang="el-GR" dirty="0" smtClean="0"/>
              <a:t>σ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evidence</a:t>
            </a:r>
            <a:r>
              <a:rPr lang="en-US" dirty="0" smtClean="0"/>
              <a:t>, 0.13 % false positives</a:t>
            </a:r>
          </a:p>
          <a:p>
            <a:pPr lvl="1"/>
            <a:r>
              <a:rPr lang="en-US" dirty="0" smtClean="0"/>
              <a:t>5 </a:t>
            </a:r>
            <a:r>
              <a:rPr lang="el-GR" dirty="0" smtClean="0"/>
              <a:t>σ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discovery</a:t>
            </a:r>
            <a:r>
              <a:rPr lang="en-US" dirty="0" smtClean="0"/>
              <a:t>, &lt;3</a:t>
            </a:r>
            <a:r>
              <a:rPr lang="en-US" baseline="30000" dirty="0" smtClean="0"/>
              <a:t>-7</a:t>
            </a:r>
            <a:r>
              <a:rPr lang="en-US" dirty="0" smtClean="0"/>
              <a:t> </a:t>
            </a:r>
            <a:r>
              <a:rPr lang="en-US" dirty="0" smtClean="0"/>
              <a:t>false </a:t>
            </a:r>
            <a:r>
              <a:rPr lang="en-US" dirty="0" smtClean="0"/>
              <a:t>positives</a:t>
            </a:r>
          </a:p>
          <a:p>
            <a:r>
              <a:rPr lang="en-US" dirty="0" smtClean="0"/>
              <a:t>To bring these numbers into perspective</a:t>
            </a:r>
          </a:p>
          <a:p>
            <a:pPr lvl="1"/>
            <a:r>
              <a:rPr lang="en-US" dirty="0" smtClean="0"/>
              <a:t>For a (fair) dice in a </a:t>
            </a:r>
            <a:r>
              <a:rPr lang="en-US" dirty="0" err="1" smtClean="0"/>
              <a:t>ludo</a:t>
            </a:r>
            <a:r>
              <a:rPr lang="en-US" dirty="0" smtClean="0"/>
              <a:t> game</a:t>
            </a:r>
          </a:p>
          <a:p>
            <a:pPr marL="895350" lvl="2" indent="-180975">
              <a:tabLst>
                <a:tab pos="1885950" algn="l"/>
              </a:tabLst>
            </a:pPr>
            <a:r>
              <a:rPr lang="en-US" sz="2600" dirty="0" smtClean="0"/>
              <a:t>1 </a:t>
            </a:r>
            <a:r>
              <a:rPr lang="el-GR" sz="2600" dirty="0" smtClean="0"/>
              <a:t>σ</a:t>
            </a:r>
            <a:r>
              <a:rPr lang="en-US" sz="2600" dirty="0" smtClean="0"/>
              <a:t> effect: 	</a:t>
            </a:r>
            <a:r>
              <a:rPr lang="en-US" sz="2600" dirty="0" smtClean="0"/>
              <a:t>~six in first trial</a:t>
            </a:r>
          </a:p>
          <a:p>
            <a:pPr marL="895350" lvl="2" indent="-180975">
              <a:tabLst>
                <a:tab pos="1885950" algn="l"/>
              </a:tabLst>
            </a:pPr>
            <a:r>
              <a:rPr lang="en-US" sz="2600" dirty="0" smtClean="0"/>
              <a:t>2 </a:t>
            </a:r>
            <a:r>
              <a:rPr lang="el-GR" sz="2600" dirty="0" smtClean="0"/>
              <a:t>σ</a:t>
            </a:r>
            <a:r>
              <a:rPr lang="en-US" sz="2600" dirty="0" smtClean="0"/>
              <a:t> effect: 	~2 </a:t>
            </a:r>
            <a:r>
              <a:rPr lang="en-US" sz="2600" dirty="0" smtClean="0"/>
              <a:t>consecutive </a:t>
            </a:r>
            <a:r>
              <a:rPr lang="en-US" sz="2600" dirty="0" smtClean="0"/>
              <a:t>sixes in a row</a:t>
            </a:r>
          </a:p>
          <a:p>
            <a:pPr marL="895350" lvl="2" indent="-180975">
              <a:tabLst>
                <a:tab pos="1885950" algn="l"/>
              </a:tabLst>
            </a:pPr>
            <a:r>
              <a:rPr lang="en-US" sz="2600" dirty="0" smtClean="0"/>
              <a:t>Evidence: 	~4 </a:t>
            </a:r>
            <a:r>
              <a:rPr lang="en-US" sz="2600" dirty="0" smtClean="0"/>
              <a:t>consecutive </a:t>
            </a:r>
            <a:r>
              <a:rPr lang="en-US" sz="2600" dirty="0" smtClean="0"/>
              <a:t>sixes in 2 trials</a:t>
            </a:r>
          </a:p>
          <a:p>
            <a:pPr marL="895350" lvl="2" indent="-180975">
              <a:tabLst>
                <a:tab pos="1885950" algn="l"/>
              </a:tabLst>
            </a:pPr>
            <a:r>
              <a:rPr lang="en-US" sz="2600" dirty="0" smtClean="0"/>
              <a:t>Discovery: 	~8 consecutive sixes in a row</a:t>
            </a:r>
          </a:p>
          <a:p>
            <a:pPr marL="542925" indent="-542925"/>
            <a:r>
              <a:rPr lang="en-US" b="1" dirty="0" smtClean="0"/>
              <a:t>When would you start suspecting someone is cheating ?</a:t>
            </a:r>
            <a:endParaRPr lang="sl-SI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Marko </a:t>
            </a:r>
            <a:r>
              <a:rPr lang="en-US" dirty="0" err="1" smtClean="0"/>
              <a:t>Mikuž</a:t>
            </a:r>
            <a:r>
              <a:rPr lang="en-US" dirty="0" smtClean="0"/>
              <a:t>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44824"/>
            <a:ext cx="2411760" cy="16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8803" y="1844824"/>
            <a:ext cx="155519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856420"/>
            <a:ext cx="3275857" cy="246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L</a:t>
            </a:r>
            <a:r>
              <a:rPr lang="en-US" dirty="0" smtClean="0">
                <a:sym typeface="Wingdings"/>
              </a:rPr>
              <a:t>imits</a:t>
            </a:r>
            <a:endParaRPr lang="sl-SI" dirty="0"/>
          </a:p>
        </p:txBody>
      </p:sp>
      <p:pic>
        <p:nvPicPr>
          <p:cNvPr id="19" name="Content Placeholder 18" descr="wwr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96752"/>
            <a:ext cx="4559431" cy="142025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816" y="2636912"/>
            <a:ext cx="4401290" cy="3096344"/>
          </a:xfrm>
          <a:prstGeom prst="rect">
            <a:avLst/>
          </a:prstGeom>
          <a:solidFill>
            <a:srgbClr val="FFCC00"/>
          </a:solidFill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915816" y="4293096"/>
            <a:ext cx="1522046" cy="55399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effectLst/>
              </a:rPr>
              <a:t>Vertical lines indicate</a:t>
            </a:r>
          </a:p>
          <a:p>
            <a:r>
              <a:rPr lang="en-US" sz="1000" dirty="0">
                <a:solidFill>
                  <a:srgbClr val="0000FF"/>
                </a:solidFill>
                <a:effectLst/>
              </a:rPr>
              <a:t>p</a:t>
            </a:r>
            <a:r>
              <a:rPr lang="en-US" sz="1000" dirty="0" smtClean="0">
                <a:solidFill>
                  <a:srgbClr val="0000FF"/>
                </a:solidFill>
                <a:effectLst/>
              </a:rPr>
              <a:t>oints where selection</a:t>
            </a:r>
          </a:p>
          <a:p>
            <a:r>
              <a:rPr lang="en-US" sz="1000" dirty="0" smtClean="0">
                <a:solidFill>
                  <a:srgbClr val="0000FF"/>
                </a:solidFill>
                <a:effectLst/>
              </a:rPr>
              <a:t>changes</a:t>
            </a:r>
          </a:p>
        </p:txBody>
      </p:sp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638" y="2636912"/>
            <a:ext cx="4369284" cy="30963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220072" y="2060848"/>
            <a:ext cx="2918491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0</a:t>
            </a:r>
            <a:r>
              <a:rPr lang="en-US" dirty="0" smtClean="0"/>
              <a:t> - consistency of </a:t>
            </a:r>
            <a:r>
              <a:rPr lang="en-US" dirty="0" smtClean="0">
                <a:effectLst/>
              </a:rPr>
              <a:t>data with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6842878" y="3632320"/>
            <a:ext cx="50405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200255" y="3397132"/>
            <a:ext cx="1442823" cy="738664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Expected from </a:t>
            </a:r>
          </a:p>
          <a:p>
            <a:r>
              <a:rPr lang="en-US" sz="1400" dirty="0" smtClean="0">
                <a:effectLst/>
              </a:rPr>
              <a:t>SM Higgs at </a:t>
            </a:r>
          </a:p>
          <a:p>
            <a:r>
              <a:rPr lang="en-US" sz="1400" dirty="0">
                <a:effectLst/>
              </a:rPr>
              <a:t>g</a:t>
            </a:r>
            <a:r>
              <a:rPr lang="en-US" sz="1400" dirty="0" smtClean="0">
                <a:effectLst/>
              </a:rPr>
              <a:t>iven </a:t>
            </a:r>
            <a:r>
              <a:rPr lang="en-US" sz="1400" dirty="0" err="1" smtClean="0">
                <a:effectLst/>
              </a:rPr>
              <a:t>m</a:t>
            </a:r>
            <a:r>
              <a:rPr lang="en-US" sz="1400" baseline="-25000" dirty="0" err="1" smtClean="0">
                <a:effectLst/>
              </a:rPr>
              <a:t>H</a:t>
            </a:r>
            <a:endParaRPr lang="en-US" sz="1400" baseline="-25000" dirty="0">
              <a:effectLst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99792" y="1484784"/>
            <a:ext cx="1944216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2" name="Straight Arrow Connector 21"/>
          <p:cNvCxnSpPr>
            <a:stCxn id="20" idx="3"/>
          </p:cNvCxnSpPr>
          <p:nvPr/>
        </p:nvCxnSpPr>
        <p:spPr>
          <a:xfrm flipH="1">
            <a:off x="1259632" y="2406724"/>
            <a:ext cx="1724884" cy="18143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5"/>
          </p:cNvCxnSpPr>
          <p:nvPr/>
        </p:nvCxnSpPr>
        <p:spPr>
          <a:xfrm>
            <a:off x="4359284" y="2406724"/>
            <a:ext cx="1508860" cy="10942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 txBox="1">
            <a:spLocks/>
          </p:cNvSpPr>
          <p:nvPr/>
        </p:nvSpPr>
        <p:spPr>
          <a:xfrm>
            <a:off x="467544" y="5805264"/>
            <a:ext cx="8229600" cy="6480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7200" dirty="0" smtClean="0">
                <a:solidFill>
                  <a:schemeClr val="tx2"/>
                </a:solidFill>
              </a:rPr>
              <a:t>Excluded (95% CL): </a:t>
            </a:r>
            <a:r>
              <a:rPr lang="en-US" sz="7200" b="1" dirty="0" smtClean="0">
                <a:solidFill>
                  <a:schemeClr val="tx2"/>
                </a:solidFill>
              </a:rPr>
              <a:t>145 &lt; </a:t>
            </a:r>
            <a:r>
              <a:rPr lang="en-US" sz="7200" b="1" dirty="0" err="1" smtClean="0">
                <a:solidFill>
                  <a:schemeClr val="tx2"/>
                </a:solidFill>
              </a:rPr>
              <a:t>m</a:t>
            </a:r>
            <a:r>
              <a:rPr lang="en-US" sz="7200" b="1" baseline="-25000" dirty="0" err="1" smtClean="0">
                <a:solidFill>
                  <a:schemeClr val="tx2"/>
                </a:solidFill>
              </a:rPr>
              <a:t>H</a:t>
            </a:r>
            <a:r>
              <a:rPr lang="en-US" sz="7200" b="1" dirty="0" smtClean="0">
                <a:solidFill>
                  <a:schemeClr val="tx2"/>
                </a:solidFill>
              </a:rPr>
              <a:t> &lt; 206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b="1" dirty="0" smtClean="0">
                <a:solidFill>
                  <a:schemeClr val="tx2"/>
                </a:solidFill>
              </a:rPr>
              <a:t> </a:t>
            </a:r>
            <a:r>
              <a:rPr lang="en-US" sz="7200" dirty="0" smtClean="0">
                <a:solidFill>
                  <a:schemeClr val="tx2"/>
                </a:solidFill>
              </a:rPr>
              <a:t>(expected: </a:t>
            </a:r>
            <a:r>
              <a:rPr lang="en-US" sz="7200" b="1" dirty="0" smtClean="0">
                <a:solidFill>
                  <a:schemeClr val="tx2"/>
                </a:solidFill>
              </a:rPr>
              <a:t>134-200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dirty="0" smtClean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7200" dirty="0" smtClean="0">
                <a:solidFill>
                  <a:schemeClr val="tx2"/>
                </a:solidFill>
              </a:rPr>
              <a:t>Observed limit within 2σ of expected: max deviation </a:t>
            </a:r>
            <a:r>
              <a:rPr lang="en-US" sz="7200" b="1" dirty="0" smtClean="0">
                <a:solidFill>
                  <a:schemeClr val="tx2"/>
                </a:solidFill>
              </a:rPr>
              <a:t>1.9 σ</a:t>
            </a:r>
            <a:r>
              <a:rPr lang="en-US" sz="7200" dirty="0" smtClean="0">
                <a:solidFill>
                  <a:schemeClr val="tx2"/>
                </a:solidFill>
              </a:rPr>
              <a:t> for </a:t>
            </a:r>
            <a:r>
              <a:rPr lang="en-US" sz="7200" b="1" dirty="0" err="1" smtClean="0">
                <a:solidFill>
                  <a:schemeClr val="tx2"/>
                </a:solidFill>
              </a:rPr>
              <a:t>m</a:t>
            </a:r>
            <a:r>
              <a:rPr lang="en-US" sz="7200" b="1" baseline="-25000" dirty="0" err="1" smtClean="0">
                <a:solidFill>
                  <a:schemeClr val="tx2"/>
                </a:solidFill>
              </a:rPr>
              <a:t>H</a:t>
            </a:r>
            <a:r>
              <a:rPr lang="en-US" sz="7200" b="1" dirty="0" smtClean="0">
                <a:solidFill>
                  <a:schemeClr val="tx2"/>
                </a:solidFill>
              </a:rPr>
              <a:t> ~ 130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endParaRPr lang="en-US" sz="7200" b="1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6156176" cy="532859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Small </a:t>
            </a:r>
            <a:r>
              <a:rPr lang="en-US" dirty="0" smtClean="0"/>
              <a:t>cross-section: σ ~ 40 </a:t>
            </a:r>
            <a:r>
              <a:rPr lang="en-US" dirty="0" err="1" smtClean="0"/>
              <a:t>fb</a:t>
            </a:r>
            <a:endParaRPr lang="en-US" dirty="0" smtClean="0"/>
          </a:p>
          <a:p>
            <a:r>
              <a:rPr lang="en-US" dirty="0" smtClean="0"/>
              <a:t>Simple </a:t>
            </a:r>
            <a:r>
              <a:rPr lang="en-US" dirty="0" smtClean="0"/>
              <a:t>final state: two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isolated photons </a:t>
            </a:r>
            <a:endParaRPr lang="en-US" dirty="0" smtClean="0"/>
          </a:p>
          <a:p>
            <a:pPr lvl="1"/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dirty="0" smtClean="0"/>
              <a:t> </a:t>
            </a:r>
            <a:r>
              <a:rPr lang="en-US" dirty="0" smtClean="0"/>
              <a:t>(γ1, γ2) &gt; 40, 25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Main </a:t>
            </a:r>
            <a:r>
              <a:rPr lang="en-US" dirty="0" smtClean="0"/>
              <a:t>background: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</a:t>
            </a:r>
            <a:r>
              <a:rPr lang="en-US" dirty="0" smtClean="0"/>
              <a:t>continuum</a:t>
            </a:r>
          </a:p>
          <a:p>
            <a:pPr lvl="2"/>
            <a:r>
              <a:rPr lang="en-US" dirty="0" smtClean="0"/>
              <a:t>irreducible</a:t>
            </a:r>
            <a:r>
              <a:rPr lang="en-US" dirty="0" smtClean="0"/>
              <a:t>, smooth, </a:t>
            </a:r>
            <a:r>
              <a:rPr lang="en-US" dirty="0" smtClean="0"/>
              <a:t>..</a:t>
            </a:r>
          </a:p>
          <a:p>
            <a:r>
              <a:rPr lang="en-US" dirty="0" smtClean="0"/>
              <a:t>Events </a:t>
            </a:r>
            <a:r>
              <a:rPr lang="en-US" dirty="0" smtClean="0"/>
              <a:t>divided into 9 categories </a:t>
            </a:r>
            <a:endParaRPr lang="en-US" dirty="0" smtClean="0"/>
          </a:p>
          <a:p>
            <a:pPr lvl="1"/>
            <a:r>
              <a:rPr lang="en-US" dirty="0" smtClean="0"/>
              <a:t>based </a:t>
            </a:r>
            <a:r>
              <a:rPr lang="en-US" dirty="0" smtClean="0"/>
              <a:t>on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η</a:t>
            </a:r>
            <a:r>
              <a:rPr lang="en-US" dirty="0" smtClean="0"/>
              <a:t>-photon  (e.g. central, rest, …), </a:t>
            </a:r>
            <a:r>
              <a:rPr lang="en-US" dirty="0" smtClean="0"/>
              <a:t>converted/unconverted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perpendicular to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thrust </a:t>
            </a:r>
            <a:r>
              <a:rPr lang="en-US" dirty="0" smtClean="0"/>
              <a:t>axis</a:t>
            </a:r>
          </a:p>
          <a:p>
            <a:r>
              <a:rPr lang="en-US" dirty="0" smtClean="0"/>
              <a:t>~70 </a:t>
            </a:r>
            <a:r>
              <a:rPr lang="en-US" dirty="0" smtClean="0"/>
              <a:t>signal events expected in 4.9 fb</a:t>
            </a:r>
            <a:r>
              <a:rPr lang="en-US" baseline="30000" dirty="0" smtClean="0"/>
              <a:t>-1 </a:t>
            </a:r>
            <a:r>
              <a:rPr lang="en-US" dirty="0" smtClean="0"/>
              <a:t> after all selections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=125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~ </a:t>
            </a:r>
            <a:r>
              <a:rPr lang="en-US" dirty="0" smtClean="0"/>
              <a:t>3000 background events in signal mass window </a:t>
            </a:r>
            <a:r>
              <a:rPr lang="en-US" dirty="0" smtClean="0">
                <a:sym typeface="Wingdings"/>
              </a:rPr>
              <a:t> S/B ~ </a:t>
            </a:r>
            <a:r>
              <a:rPr lang="en-US" dirty="0" smtClean="0">
                <a:sym typeface="Wingdings"/>
              </a:rPr>
              <a:t>0.02</a:t>
            </a:r>
          </a:p>
          <a:p>
            <a:r>
              <a:rPr lang="en-US" dirty="0" smtClean="0"/>
              <a:t>Crucial </a:t>
            </a:r>
            <a:r>
              <a:rPr lang="en-US" dirty="0" smtClean="0"/>
              <a:t>experimental aspects: </a:t>
            </a:r>
            <a:endParaRPr lang="en-US" dirty="0" smtClean="0"/>
          </a:p>
          <a:p>
            <a:pPr lvl="1"/>
            <a:r>
              <a:rPr lang="en-US" dirty="0" smtClean="0"/>
              <a:t>excellent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mass resolution to observe narrow </a:t>
            </a:r>
            <a:r>
              <a:rPr lang="en-US" dirty="0" smtClean="0"/>
              <a:t>signal </a:t>
            </a:r>
            <a:r>
              <a:rPr lang="en-US" dirty="0" smtClean="0"/>
              <a:t>peak above irreducible </a:t>
            </a:r>
            <a:r>
              <a:rPr lang="en-US" dirty="0" smtClean="0"/>
              <a:t>background </a:t>
            </a:r>
          </a:p>
          <a:p>
            <a:pPr lvl="1"/>
            <a:r>
              <a:rPr lang="en-US" sz="2700" dirty="0" smtClean="0"/>
              <a:t>powerful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/>
              <a:t>/jet separation to suppress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err="1" smtClean="0"/>
              <a:t>j</a:t>
            </a:r>
            <a:r>
              <a:rPr lang="en-US" dirty="0" smtClean="0"/>
              <a:t> and </a:t>
            </a:r>
            <a:r>
              <a:rPr lang="en-US" dirty="0" err="1" smtClean="0"/>
              <a:t>jj</a:t>
            </a:r>
            <a:r>
              <a:rPr lang="en-US" dirty="0" smtClean="0"/>
              <a:t> </a:t>
            </a:r>
            <a:r>
              <a:rPr lang="en-US" dirty="0" smtClean="0"/>
              <a:t>background </a:t>
            </a:r>
            <a:r>
              <a:rPr lang="en-US" dirty="0" smtClean="0"/>
              <a:t>with jet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faking single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Untitled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4343" y="908720"/>
            <a:ext cx="3329657" cy="2402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eventdisplay_191426_86694500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3356992"/>
            <a:ext cx="3017520" cy="3017520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</a:t>
            </a:r>
            <a:r>
              <a:rPr lang="en-US" dirty="0" err="1" smtClean="0"/>
              <a:t>arge</a:t>
            </a:r>
            <a:r>
              <a:rPr lang="en-US" dirty="0" smtClean="0"/>
              <a:t> </a:t>
            </a:r>
            <a:r>
              <a:rPr lang="sl-SI" dirty="0" smtClean="0"/>
              <a:t>H</a:t>
            </a:r>
            <a:r>
              <a:rPr lang="en-US" dirty="0" err="1" smtClean="0"/>
              <a:t>adron</a:t>
            </a:r>
            <a:r>
              <a:rPr lang="en-US" dirty="0" smtClean="0"/>
              <a:t> </a:t>
            </a:r>
            <a:r>
              <a:rPr lang="sl-SI" dirty="0" smtClean="0"/>
              <a:t>C</a:t>
            </a:r>
            <a:r>
              <a:rPr lang="en-US" dirty="0" err="1" smtClean="0"/>
              <a:t>ollider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4258816" cy="504056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Large </a:t>
            </a:r>
            <a:r>
              <a:rPr lang="en-GB" dirty="0" err="1" smtClean="0"/>
              <a:t>Hadron</a:t>
            </a:r>
            <a:r>
              <a:rPr lang="en-GB" dirty="0" smtClean="0"/>
              <a:t> Collider </a:t>
            </a:r>
          </a:p>
          <a:p>
            <a:pPr lvl="1"/>
            <a:r>
              <a:rPr lang="en-GB" dirty="0" smtClean="0"/>
              <a:t>proton-proton collider </a:t>
            </a:r>
          </a:p>
          <a:p>
            <a:pPr lvl="1"/>
            <a:r>
              <a:rPr lang="en-GB" dirty="0" smtClean="0"/>
              <a:t>Design CMS energy 14 (2x7) </a:t>
            </a:r>
            <a:r>
              <a:rPr lang="en-GB" dirty="0" err="1" smtClean="0"/>
              <a:t>TeV</a:t>
            </a:r>
            <a:r>
              <a:rPr lang="en-GB" dirty="0" smtClean="0"/>
              <a:t>, currently at 7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r>
              <a:rPr lang="en-GB" dirty="0" smtClean="0"/>
              <a:t>Design </a:t>
            </a:r>
            <a:r>
              <a:rPr lang="en-GB" dirty="0" err="1" smtClean="0"/>
              <a:t>lumi</a:t>
            </a:r>
            <a:r>
              <a:rPr lang="en-GB" dirty="0" smtClean="0"/>
              <a:t> 10</a:t>
            </a:r>
            <a:r>
              <a:rPr lang="en-GB" baseline="30000" dirty="0" smtClean="0"/>
              <a:t>34</a:t>
            </a:r>
            <a:r>
              <a:rPr lang="en-GB" dirty="0" smtClean="0"/>
              <a:t> </a:t>
            </a:r>
            <a:r>
              <a:rPr lang="en-GB" dirty="0" smtClean="0"/>
              <a:t>cm</a:t>
            </a:r>
            <a:r>
              <a:rPr lang="en-GB" baseline="30000" dirty="0" smtClean="0"/>
              <a:t>-2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  <a:r>
              <a:rPr lang="en-GB" dirty="0" smtClean="0"/>
              <a:t>, ~1/3 </a:t>
            </a:r>
            <a:r>
              <a:rPr lang="en-GB" dirty="0" err="1" smtClean="0"/>
              <a:t>achived</a:t>
            </a:r>
            <a:r>
              <a:rPr lang="en-GB" dirty="0" smtClean="0"/>
              <a:t> so far</a:t>
            </a:r>
          </a:p>
          <a:p>
            <a:r>
              <a:rPr lang="en-GB" dirty="0" smtClean="0"/>
              <a:t>Why 3.5 (CMS 7) </a:t>
            </a:r>
            <a:r>
              <a:rPr lang="en-GB" dirty="0" err="1" smtClean="0"/>
              <a:t>TeV</a:t>
            </a:r>
            <a:r>
              <a:rPr lang="en-GB" dirty="0" smtClean="0"/>
              <a:t> ?</a:t>
            </a:r>
          </a:p>
          <a:p>
            <a:pPr lvl="1"/>
            <a:r>
              <a:rPr lang="en-GB" dirty="0" smtClean="0"/>
              <a:t>LHC in 28 km LEP tunnel (recycling)</a:t>
            </a:r>
          </a:p>
          <a:p>
            <a:pPr lvl="1"/>
            <a:r>
              <a:rPr lang="en-GB" dirty="0" smtClean="0"/>
              <a:t>Energy at </a:t>
            </a:r>
            <a:r>
              <a:rPr lang="en-GB" i="1" dirty="0" err="1" smtClean="0"/>
              <a:t>r</a:t>
            </a:r>
            <a:r>
              <a:rPr lang="en-GB" i="1" baseline="-25000" dirty="0" err="1" smtClean="0"/>
              <a:t>LEP</a:t>
            </a:r>
            <a:r>
              <a:rPr lang="en-GB" i="1" dirty="0" smtClean="0"/>
              <a:t> </a:t>
            </a:r>
            <a:r>
              <a:rPr lang="en-GB" dirty="0" smtClean="0"/>
              <a:t>limited by superconducting magnets</a:t>
            </a:r>
          </a:p>
          <a:p>
            <a:pPr lvl="2"/>
            <a:r>
              <a:rPr lang="en-GB" i="1" dirty="0" err="1" smtClean="0"/>
              <a:t>B</a:t>
            </a:r>
            <a:r>
              <a:rPr lang="en-GB" i="1" baseline="-25000" dirty="0" err="1" smtClean="0"/>
              <a:t>max</a:t>
            </a:r>
            <a:r>
              <a:rPr lang="en-GB" dirty="0" smtClean="0"/>
              <a:t> = 8,3 T → </a:t>
            </a:r>
            <a:r>
              <a:rPr lang="en-GB" i="1" dirty="0" err="1" smtClean="0"/>
              <a:t>E</a:t>
            </a:r>
            <a:r>
              <a:rPr lang="en-GB" i="1" baseline="-25000" dirty="0" err="1" smtClean="0"/>
              <a:t>max</a:t>
            </a:r>
            <a:r>
              <a:rPr lang="en-GB" dirty="0" smtClean="0"/>
              <a:t> = 7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r>
              <a:rPr lang="en-GB" dirty="0" smtClean="0"/>
              <a:t>Following major incident in Sep’08 blowing up ~50 magnets</a:t>
            </a:r>
          </a:p>
          <a:p>
            <a:pPr lvl="2"/>
            <a:r>
              <a:rPr lang="en-GB" dirty="0" smtClean="0"/>
              <a:t>3.5 </a:t>
            </a:r>
            <a:r>
              <a:rPr lang="en-GB" dirty="0" err="1" smtClean="0"/>
              <a:t>TeV</a:t>
            </a:r>
            <a:r>
              <a:rPr lang="en-GB" dirty="0" smtClean="0"/>
              <a:t> considered safe</a:t>
            </a:r>
          </a:p>
          <a:p>
            <a:r>
              <a:rPr lang="en-GB" dirty="0" smtClean="0"/>
              <a:t>Consolidation to design values during 2013(14) break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025" y="1447800"/>
            <a:ext cx="4371975" cy="240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86200"/>
            <a:ext cx="3200400" cy="234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invariant mass – </a:t>
            </a:r>
            <a:r>
              <a:rPr lang="el-GR" dirty="0" smtClean="0"/>
              <a:t>γ</a:t>
            </a:r>
            <a:r>
              <a:rPr lang="en-US" dirty="0" smtClean="0"/>
              <a:t> energy</a:t>
            </a:r>
            <a:endParaRPr lang="sl-SI" dirty="0"/>
          </a:p>
        </p:txBody>
      </p:sp>
      <p:pic>
        <p:nvPicPr>
          <p:cNvPr id="9" name="Content Placeholder 8" descr="gger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7208941" cy="535521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invariant mass – </a:t>
            </a:r>
            <a:r>
              <a:rPr lang="el-GR" dirty="0" smtClean="0"/>
              <a:t>γγ</a:t>
            </a:r>
            <a:r>
              <a:rPr lang="en-US" dirty="0" smtClean="0"/>
              <a:t> angle</a:t>
            </a:r>
            <a:endParaRPr lang="sl-SI" dirty="0"/>
          </a:p>
        </p:txBody>
      </p:sp>
      <p:pic>
        <p:nvPicPr>
          <p:cNvPr id="7" name="Content Placeholder 6" descr="ggar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3910" y="1196752"/>
            <a:ext cx="7122422" cy="532859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gb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365104"/>
            <a:ext cx="5593835" cy="2111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backgrounds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6131024" cy="33123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Potentially huge background from </a:t>
            </a:r>
            <a:r>
              <a:rPr lang="el-GR" dirty="0" smtClean="0"/>
              <a:t>γ</a:t>
            </a:r>
            <a:r>
              <a:rPr lang="en-US" dirty="0" smtClean="0"/>
              <a:t>j </a:t>
            </a:r>
            <a:r>
              <a:rPr lang="en-US" dirty="0" smtClean="0"/>
              <a:t>and </a:t>
            </a:r>
            <a:r>
              <a:rPr lang="en-US" dirty="0" err="1" smtClean="0"/>
              <a:t>jj</a:t>
            </a:r>
            <a:r>
              <a:rPr lang="en-US" dirty="0" smtClean="0"/>
              <a:t> production with jets fragmenting into a </a:t>
            </a:r>
            <a:r>
              <a:rPr lang="en-US" dirty="0" smtClean="0"/>
              <a:t>single hard </a:t>
            </a:r>
            <a:r>
              <a:rPr lang="en-US" dirty="0" smtClean="0"/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and the </a:t>
            </a:r>
            <a:r>
              <a:rPr lang="en-US" dirty="0" smtClean="0"/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faking single </a:t>
            </a:r>
            <a:r>
              <a:rPr lang="en-US" dirty="0" smtClean="0"/>
              <a:t>photon</a:t>
            </a:r>
          </a:p>
          <a:p>
            <a:pPr lvl="1"/>
            <a:r>
              <a:rPr lang="en-US" dirty="0" smtClean="0"/>
              <a:t>Suppressed by fine lateral segmentation (4mm η-strips) of the first compartment of ATLAS EM calorimeter</a:t>
            </a:r>
          </a:p>
          <a:p>
            <a:pPr lvl="1"/>
            <a:r>
              <a:rPr lang="en-US" dirty="0" smtClean="0"/>
              <a:t>Need suppression of </a:t>
            </a:r>
            <a:r>
              <a:rPr lang="en-US" dirty="0" smtClean="0">
                <a:latin typeface="Lucida Handwriting" pitchFamily="66" charset="0"/>
              </a:rPr>
              <a:t>O(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) to get to level of irreducible </a:t>
            </a:r>
            <a:r>
              <a:rPr lang="el-GR" dirty="0" smtClean="0"/>
              <a:t>γγ</a:t>
            </a:r>
            <a:r>
              <a:rPr lang="en-US" dirty="0" smtClean="0"/>
              <a:t> background</a:t>
            </a:r>
          </a:p>
          <a:p>
            <a:r>
              <a:rPr lang="en-US" dirty="0" smtClean="0"/>
              <a:t>After all cuts: 22489 events with 100 &lt;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&lt; 160 </a:t>
            </a:r>
            <a:r>
              <a:rPr lang="en-US" dirty="0" err="1" smtClean="0"/>
              <a:t>GeV</a:t>
            </a:r>
            <a:r>
              <a:rPr lang="en-US" dirty="0" smtClean="0"/>
              <a:t> observed </a:t>
            </a:r>
            <a:r>
              <a:rPr lang="en-US" dirty="0" smtClean="0"/>
              <a:t>in the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Sample composition estimated from data using control </a:t>
            </a:r>
            <a:r>
              <a:rPr lang="en-US" dirty="0" smtClean="0"/>
              <a:t>samples</a:t>
            </a:r>
          </a:p>
          <a:p>
            <a:pPr lvl="1">
              <a:buFont typeface="Wingdings" pitchFamily="2" charset="2"/>
              <a:buChar char=""/>
            </a:pPr>
            <a:r>
              <a:rPr lang="el-GR" dirty="0" smtClean="0"/>
              <a:t>γ</a:t>
            </a:r>
            <a:r>
              <a:rPr lang="en-US" dirty="0" smtClean="0">
                <a:sym typeface="Wingdings"/>
              </a:rPr>
              <a:t>j </a:t>
            </a:r>
            <a:r>
              <a:rPr lang="en-US" dirty="0" smtClean="0">
                <a:sym typeface="Wingdings"/>
              </a:rPr>
              <a:t>+ </a:t>
            </a:r>
            <a:r>
              <a:rPr lang="en-US" dirty="0" err="1" smtClean="0">
                <a:sym typeface="Wingdings"/>
              </a:rPr>
              <a:t>jj</a:t>
            </a:r>
            <a:r>
              <a:rPr lang="en-US" dirty="0" smtClean="0">
                <a:sym typeface="Wingdings"/>
              </a:rPr>
              <a:t> &lt;&lt; </a:t>
            </a:r>
            <a:r>
              <a:rPr lang="el-GR" dirty="0" smtClean="0"/>
              <a:t>γ</a:t>
            </a:r>
            <a:r>
              <a:rPr lang="el-GR" dirty="0" smtClean="0"/>
              <a:t>γ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irreducible (purity ~ 70%)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 descr="ggp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791550"/>
            <a:ext cx="2195736" cy="2467024"/>
          </a:xfrm>
          <a:prstGeom prst="rect">
            <a:avLst/>
          </a:prstGeom>
        </p:spPr>
      </p:pic>
      <p:pic>
        <p:nvPicPr>
          <p:cNvPr id="9" name="Picture 8" descr="ggj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284984"/>
            <a:ext cx="1546408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final sample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4762872" cy="403244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all selections: kinematic cuts, </a:t>
            </a:r>
            <a:r>
              <a:rPr lang="en-US" dirty="0" smtClean="0"/>
              <a:t> 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/>
              <a:t> </a:t>
            </a:r>
            <a:r>
              <a:rPr lang="en-US" dirty="0" smtClean="0"/>
              <a:t>identification and </a:t>
            </a:r>
            <a:r>
              <a:rPr lang="en-US" dirty="0" smtClean="0"/>
              <a:t>isolation</a:t>
            </a:r>
          </a:p>
          <a:p>
            <a:pPr lvl="1"/>
            <a:r>
              <a:rPr lang="en-US" dirty="0" smtClean="0"/>
              <a:t>22489 </a:t>
            </a:r>
            <a:r>
              <a:rPr lang="en-US" dirty="0" smtClean="0"/>
              <a:t>events with 100 &lt;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&lt; 160 </a:t>
            </a:r>
            <a:r>
              <a:rPr lang="en-US" dirty="0" err="1" smtClean="0"/>
              <a:t>GeV</a:t>
            </a:r>
            <a:r>
              <a:rPr lang="en-US" dirty="0" smtClean="0"/>
              <a:t> observed in the </a:t>
            </a:r>
            <a:r>
              <a:rPr lang="en-US" dirty="0" smtClean="0"/>
              <a:t>data </a:t>
            </a:r>
          </a:p>
          <a:p>
            <a:pPr lvl="1"/>
            <a:r>
              <a:rPr lang="en-US" dirty="0" smtClean="0"/>
              <a:t>expected </a:t>
            </a:r>
            <a:r>
              <a:rPr lang="en-US" dirty="0" smtClean="0"/>
              <a:t>signal efficiency:  ~ 35%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=125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spectrum fit with exponential function for </a:t>
            </a:r>
            <a:r>
              <a:rPr lang="en-US" dirty="0" smtClean="0"/>
              <a:t>background </a:t>
            </a:r>
            <a:r>
              <a:rPr lang="en-US" dirty="0" smtClean="0"/>
              <a:t>plus Crystal Ball + Gaussian for </a:t>
            </a:r>
            <a:r>
              <a:rPr lang="en-US" dirty="0" smtClean="0"/>
              <a:t>signal </a:t>
            </a:r>
          </a:p>
          <a:p>
            <a:r>
              <a:rPr lang="en-US" dirty="0" smtClean="0"/>
              <a:t>background </a:t>
            </a:r>
            <a:r>
              <a:rPr lang="en-US" dirty="0" smtClean="0"/>
              <a:t>determined directly from data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7584" y="4653136"/>
            <a:ext cx="3707904" cy="1425644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none" rtlCol="0">
            <a:normAutofit fontScale="92500" lnSpcReduction="20000"/>
          </a:bodyPr>
          <a:lstStyle/>
          <a:p>
            <a:r>
              <a:rPr lang="en-US" dirty="0" smtClean="0">
                <a:effectLst/>
              </a:rPr>
              <a:t>Main systematic uncertainties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Expected signal yield    : ~ 20%</a:t>
            </a:r>
          </a:p>
          <a:p>
            <a:r>
              <a:rPr lang="en-US" dirty="0" smtClean="0">
                <a:effectLst/>
              </a:rPr>
              <a:t>H</a:t>
            </a:r>
            <a:r>
              <a:rPr lang="en-US" dirty="0" smtClean="0">
                <a:effectLst/>
                <a:sym typeface="Wingdings"/>
              </a:rPr>
              <a:t>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smtClean="0">
                <a:effectLst/>
                <a:sym typeface="Wingdings"/>
              </a:rPr>
              <a:t>mass resolution : ~ 14%</a:t>
            </a:r>
          </a:p>
          <a:p>
            <a:r>
              <a:rPr lang="en-US" dirty="0">
                <a:effectLst/>
              </a:rPr>
              <a:t>H</a:t>
            </a:r>
            <a:r>
              <a:rPr lang="en-US" dirty="0">
                <a:effectLst/>
                <a:sym typeface="Wingdings"/>
              </a:rPr>
              <a:t> </a:t>
            </a:r>
            <a:r>
              <a:rPr lang="en-US" dirty="0" err="1"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err="1" smtClean="0">
                <a:effectLst/>
                <a:sym typeface="Wingdings"/>
              </a:rPr>
              <a:t>p</a:t>
            </a:r>
            <a:r>
              <a:rPr lang="en-US" baseline="-25000" dirty="0" err="1" smtClean="0">
                <a:effectLst/>
                <a:sym typeface="Wingdings"/>
              </a:rPr>
              <a:t>T</a:t>
            </a:r>
            <a:r>
              <a:rPr lang="en-US" dirty="0" smtClean="0">
                <a:effectLst/>
                <a:sym typeface="Wingdings"/>
              </a:rPr>
              <a:t> modeling       : ~ 8% </a:t>
            </a:r>
          </a:p>
          <a:p>
            <a:r>
              <a:rPr lang="en-US" dirty="0" smtClean="0">
                <a:effectLst/>
                <a:sym typeface="Wingdings"/>
              </a:rPr>
              <a:t>Background modeling    : ±0.1-5.6 events</a:t>
            </a:r>
            <a:endParaRPr lang="en-US" sz="1500" dirty="0" smtClean="0">
              <a:effectLst/>
            </a:endParaRPr>
          </a:p>
        </p:txBody>
      </p:sp>
      <p:pic>
        <p:nvPicPr>
          <p:cNvPr id="11" name="Picture 10" descr="Untitled 2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9101" y="1556792"/>
            <a:ext cx="4034900" cy="37444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limits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941168"/>
            <a:ext cx="7560840" cy="15121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Maximum deviation from </a:t>
            </a:r>
            <a:r>
              <a:rPr lang="en-US" dirty="0" smtClean="0"/>
              <a:t>background-only expectation </a:t>
            </a:r>
            <a:r>
              <a:rPr lang="en-US" dirty="0" smtClean="0"/>
              <a:t>observed for m</a:t>
            </a:r>
            <a:r>
              <a:rPr lang="en-US" baseline="-25000" dirty="0" smtClean="0"/>
              <a:t>H</a:t>
            </a:r>
            <a:r>
              <a:rPr lang="en-US" dirty="0" smtClean="0"/>
              <a:t>~126 </a:t>
            </a:r>
            <a:r>
              <a:rPr lang="en-US" dirty="0" err="1" smtClean="0"/>
              <a:t>GeV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</a:t>
            </a:r>
            <a:r>
              <a:rPr lang="en-US" dirty="0" smtClean="0"/>
              <a:t>ocal </a:t>
            </a:r>
            <a:r>
              <a:rPr lang="en-US" dirty="0" smtClean="0"/>
              <a:t>p</a:t>
            </a:r>
            <a:r>
              <a:rPr lang="en-US" baseline="-25000" dirty="0" smtClean="0"/>
              <a:t>0</a:t>
            </a:r>
            <a:r>
              <a:rPr lang="en-US" dirty="0" smtClean="0"/>
              <a:t>-value: 0.27% </a:t>
            </a:r>
            <a:r>
              <a:rPr lang="en-US" dirty="0" smtClean="0">
                <a:sym typeface="Wingdings"/>
              </a:rPr>
              <a:t>or </a:t>
            </a:r>
            <a:r>
              <a:rPr lang="en-US" dirty="0" smtClean="0"/>
              <a:t>2.8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σ</a:t>
            </a:r>
          </a:p>
          <a:p>
            <a:pPr lvl="1"/>
            <a:r>
              <a:rPr lang="en-US" sz="2900" dirty="0" smtClean="0"/>
              <a:t>E</a:t>
            </a:r>
            <a:r>
              <a:rPr lang="en-US" sz="2900" dirty="0" smtClean="0"/>
              <a:t>xpected </a:t>
            </a:r>
            <a:r>
              <a:rPr lang="en-US" sz="2900" dirty="0" smtClean="0"/>
              <a:t>from SM Higgs: ~ 1.4σ local </a:t>
            </a:r>
            <a:endParaRPr lang="en-US" sz="2900" dirty="0" smtClean="0"/>
          </a:p>
          <a:p>
            <a:r>
              <a:rPr lang="en-US" sz="3300" dirty="0" smtClean="0"/>
              <a:t>Signal upward-fluctuation ? We were on the lucky side !</a:t>
            </a:r>
            <a:endParaRPr lang="en-US" sz="33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48064" y="1268760"/>
            <a:ext cx="2918491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p</a:t>
            </a:r>
            <a:r>
              <a:rPr lang="en-US" baseline="-25000" dirty="0" smtClean="0">
                <a:effectLst/>
              </a:rPr>
              <a:t>0</a:t>
            </a:r>
            <a:r>
              <a:rPr lang="en-US" dirty="0" smtClean="0">
                <a:effectLst/>
              </a:rPr>
              <a:t> - </a:t>
            </a:r>
            <a:r>
              <a:rPr lang="en-US" dirty="0" smtClean="0"/>
              <a:t>c</a:t>
            </a:r>
            <a:r>
              <a:rPr lang="en-US" dirty="0" smtClean="0">
                <a:effectLst/>
              </a:rPr>
              <a:t>onsistency </a:t>
            </a:r>
            <a:r>
              <a:rPr lang="en-US" dirty="0" smtClean="0">
                <a:effectLst/>
              </a:rPr>
              <a:t>of </a:t>
            </a:r>
            <a:r>
              <a:rPr lang="en-US" dirty="0" smtClean="0">
                <a:effectLst/>
              </a:rPr>
              <a:t>data with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196752"/>
            <a:ext cx="4221115" cy="615553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Excluded </a:t>
            </a:r>
            <a:r>
              <a:rPr lang="en-US" sz="1500" dirty="0">
                <a:effectLst/>
              </a:rPr>
              <a:t>(</a:t>
            </a:r>
            <a:r>
              <a:rPr lang="en-US" sz="1500" dirty="0" smtClean="0">
                <a:effectLst/>
              </a:rPr>
              <a:t>95% CL</a:t>
            </a:r>
            <a:r>
              <a:rPr lang="en-US" sz="1500" dirty="0">
                <a:effectLst/>
              </a:rPr>
              <a:t>)</a:t>
            </a:r>
            <a:r>
              <a:rPr lang="en-US" dirty="0" smtClean="0">
                <a:effectLst/>
              </a:rPr>
              <a:t>:</a:t>
            </a:r>
          </a:p>
          <a:p>
            <a:r>
              <a:rPr lang="en-US" sz="1800" dirty="0" smtClean="0">
                <a:effectLst/>
              </a:rPr>
              <a:t>114 ≤ </a:t>
            </a:r>
            <a:r>
              <a:rPr lang="en-US" sz="1800" dirty="0" err="1" smtClean="0">
                <a:effectLst/>
              </a:rPr>
              <a:t>m</a:t>
            </a:r>
            <a:r>
              <a:rPr lang="en-US" sz="1800" baseline="-25000" dirty="0" err="1" smtClean="0">
                <a:effectLst/>
              </a:rPr>
              <a:t>H</a:t>
            </a:r>
            <a:r>
              <a:rPr lang="en-US" sz="1800" dirty="0" smtClean="0">
                <a:effectLst/>
              </a:rPr>
              <a:t> ≤ 115 </a:t>
            </a:r>
            <a:r>
              <a:rPr lang="en-US" sz="1800" dirty="0" err="1" smtClean="0">
                <a:effectLst/>
              </a:rPr>
              <a:t>GeV</a:t>
            </a:r>
            <a:r>
              <a:rPr lang="en-US" sz="1800" dirty="0" smtClean="0">
                <a:effectLst/>
              </a:rPr>
              <a:t>, 135 ≤ </a:t>
            </a:r>
            <a:r>
              <a:rPr lang="en-US" sz="1800" dirty="0" err="1" smtClean="0">
                <a:effectLst/>
              </a:rPr>
              <a:t>m</a:t>
            </a:r>
            <a:r>
              <a:rPr lang="en-US" sz="1800" baseline="-25000" dirty="0" err="1" smtClean="0">
                <a:effectLst/>
              </a:rPr>
              <a:t>H</a:t>
            </a:r>
            <a:r>
              <a:rPr lang="en-US" sz="1800" dirty="0" smtClean="0">
                <a:effectLst/>
              </a:rPr>
              <a:t>≤ 136 </a:t>
            </a:r>
            <a:r>
              <a:rPr lang="en-US" sz="1800" dirty="0" err="1" smtClean="0">
                <a:effectLst/>
              </a:rPr>
              <a:t>GeV</a:t>
            </a:r>
            <a:endParaRPr lang="en-US" sz="1800" dirty="0" smtClean="0">
              <a:effectLst/>
            </a:endParaRPr>
          </a:p>
        </p:txBody>
      </p:sp>
      <p:pic>
        <p:nvPicPr>
          <p:cNvPr id="7" name="Picture 6" descr="Untitled 2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4532" y="1844824"/>
            <a:ext cx="4509468" cy="3109166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6876257" y="3140964"/>
            <a:ext cx="1957981" cy="716083"/>
            <a:chOff x="6675877" y="4913595"/>
            <a:chExt cx="2086374" cy="749252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6675877" y="4913595"/>
              <a:ext cx="416405" cy="3876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6982798" y="5139627"/>
              <a:ext cx="1779453" cy="523220"/>
            </a:xfrm>
            <a:prstGeom prst="rect">
              <a:avLst/>
            </a:prstGeom>
            <a:solidFill>
              <a:srgbClr val="FFCC99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Expected from SM</a:t>
              </a:r>
            </a:p>
            <a:p>
              <a:r>
                <a:rPr lang="en-US" sz="1400" dirty="0" smtClean="0">
                  <a:effectLst/>
                </a:rPr>
                <a:t>Higgs at given </a:t>
              </a:r>
              <a:r>
                <a:rPr lang="en-US" sz="1400" dirty="0" err="1" smtClean="0">
                  <a:effectLst/>
                </a:rPr>
                <a:t>m</a:t>
              </a:r>
              <a:r>
                <a:rPr lang="en-US" sz="1400" baseline="-25000" dirty="0" err="1" smtClean="0">
                  <a:effectLst/>
                </a:rPr>
                <a:t>H</a:t>
              </a:r>
              <a:endParaRPr lang="en-US" sz="1400" baseline="-25000" dirty="0">
                <a:effectLst/>
              </a:endParaRPr>
            </a:p>
          </p:txBody>
        </p:sp>
      </p:grpSp>
      <p:pic>
        <p:nvPicPr>
          <p:cNvPr id="14" name="Picture 13" descr="Untitled 2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44824"/>
            <a:ext cx="4556385" cy="311245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>
                <a:sym typeface="Wingdings"/>
              </a:rPr>
              <a:t>σ </a:t>
            </a:r>
            <a:r>
              <a:rPr lang="en-US" dirty="0" smtClean="0">
                <a:sym typeface="Wingdings"/>
              </a:rPr>
              <a:t>~ </a:t>
            </a:r>
            <a:r>
              <a:rPr lang="en-US" dirty="0" smtClean="0">
                <a:sym typeface="Wingdings"/>
              </a:rPr>
              <a:t>2-5 </a:t>
            </a:r>
            <a:r>
              <a:rPr lang="en-US" dirty="0" err="1" smtClean="0">
                <a:sym typeface="Wingdings"/>
              </a:rPr>
              <a:t>fb</a:t>
            </a:r>
            <a:r>
              <a:rPr lang="en-US" dirty="0" smtClean="0">
                <a:sym typeface="Wingdings"/>
              </a:rPr>
              <a:t> only , however</a:t>
            </a:r>
            <a:r>
              <a:rPr lang="en-US" dirty="0" smtClean="0">
                <a:sym typeface="Wingdings"/>
              </a:rPr>
              <a:t>:</a:t>
            </a:r>
          </a:p>
          <a:p>
            <a:pPr lvl="1"/>
            <a:r>
              <a:rPr lang="en-US" dirty="0" smtClean="0"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ass </a:t>
            </a:r>
            <a:r>
              <a:rPr lang="en-US" dirty="0" smtClean="0">
                <a:sym typeface="Wingdings"/>
              </a:rPr>
              <a:t>can be fully reconstructed   </a:t>
            </a:r>
            <a:r>
              <a:rPr lang="en-US" dirty="0" smtClean="0">
                <a:sym typeface="Wingdings"/>
              </a:rPr>
              <a:t>signal events cluster </a:t>
            </a:r>
            <a:r>
              <a:rPr lang="en-US" dirty="0" smtClean="0">
                <a:sym typeface="Wingdings"/>
              </a:rPr>
              <a:t>in a (narrow) peak</a:t>
            </a:r>
          </a:p>
          <a:p>
            <a:pPr lvl="1"/>
            <a:r>
              <a:rPr lang="en-US" dirty="0" smtClean="0"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ure</a:t>
            </a:r>
            <a:r>
              <a:rPr lang="en-US" dirty="0" smtClean="0">
                <a:sym typeface="Wingdings"/>
              </a:rPr>
              <a:t>: S/B ~ </a:t>
            </a:r>
            <a:r>
              <a:rPr lang="en-US" dirty="0" smtClean="0">
                <a:sym typeface="Wingdings"/>
              </a:rPr>
              <a:t>1</a:t>
            </a:r>
          </a:p>
          <a:p>
            <a:r>
              <a:rPr lang="en-US" dirty="0" smtClean="0">
                <a:sym typeface="Wingdings"/>
              </a:rPr>
              <a:t>Select 4 </a:t>
            </a:r>
            <a:r>
              <a:rPr lang="en-US" dirty="0" smtClean="0">
                <a:sym typeface="Wingdings"/>
              </a:rPr>
              <a:t>leptons: </a:t>
            </a:r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1,2,3,4</a:t>
            </a:r>
            <a:r>
              <a:rPr lang="en-US" dirty="0" smtClean="0"/>
              <a:t> &gt; 20,20,7,7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m</a:t>
            </a:r>
            <a:r>
              <a:rPr lang="en-US" baseline="-25000" dirty="0" smtClean="0"/>
              <a:t>12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r>
              <a:rPr lang="en-US" dirty="0" smtClean="0"/>
              <a:t> ± 15 </a:t>
            </a:r>
            <a:r>
              <a:rPr lang="en-US" dirty="0" err="1" smtClean="0"/>
              <a:t>GeV</a:t>
            </a:r>
            <a:r>
              <a:rPr lang="en-US" dirty="0" smtClean="0"/>
              <a:t>; m</a:t>
            </a:r>
            <a:r>
              <a:rPr lang="en-US" baseline="-25000" dirty="0" smtClean="0"/>
              <a:t>34</a:t>
            </a:r>
            <a:r>
              <a:rPr lang="en-US" dirty="0" smtClean="0"/>
              <a:t> &gt; 15-60 </a:t>
            </a:r>
            <a:r>
              <a:rPr lang="en-US" dirty="0" err="1" smtClean="0"/>
              <a:t>GeV</a:t>
            </a:r>
            <a:r>
              <a:rPr lang="en-US" dirty="0" smtClean="0"/>
              <a:t> (depending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Main </a:t>
            </a:r>
            <a:r>
              <a:rPr lang="en-US" dirty="0" smtClean="0"/>
              <a:t>backgrounds: </a:t>
            </a:r>
            <a:endParaRPr lang="en-US" dirty="0" smtClean="0"/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</a:rPr>
              <a:t>ZZ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</a:rPr>
              <a:t>(*)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(</a:t>
            </a:r>
            <a:r>
              <a:rPr lang="en-US" dirty="0" smtClean="0"/>
              <a:t>irreducible)</a:t>
            </a:r>
          </a:p>
          <a:p>
            <a:pPr lvl="1"/>
            <a:r>
              <a:rPr lang="en-US" dirty="0" err="1" smtClean="0">
                <a:sym typeface="Wingdings"/>
              </a:rPr>
              <a:t>m</a:t>
            </a:r>
            <a:r>
              <a:rPr lang="en-US" baseline="-25000" dirty="0" err="1" smtClean="0">
                <a:sym typeface="Wingdings"/>
              </a:rPr>
              <a:t>H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&lt; 2m</a:t>
            </a:r>
            <a:r>
              <a:rPr lang="en-US" baseline="-25000" dirty="0" smtClean="0">
                <a:sym typeface="Wingdings"/>
              </a:rPr>
              <a:t>Z </a:t>
            </a:r>
            <a:r>
              <a:rPr lang="en-US" dirty="0" smtClean="0">
                <a:sym typeface="Wingdings"/>
              </a:rPr>
              <a:t>:</a:t>
            </a:r>
            <a:r>
              <a:rPr lang="en-US" baseline="-25000" dirty="0" smtClean="0">
                <a:sym typeface="Wingdings"/>
              </a:rPr>
              <a:t> </a:t>
            </a:r>
            <a:r>
              <a:rPr lang="en-US" dirty="0" err="1" smtClean="0"/>
              <a:t>Zbb</a:t>
            </a:r>
            <a:r>
              <a:rPr lang="en-US" dirty="0" smtClean="0"/>
              <a:t>,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err="1" smtClean="0">
                <a:sym typeface="Wingdings"/>
              </a:rPr>
              <a:t>tt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with two leptons from b/q-jets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leptons</a:t>
            </a:r>
            <a:endParaRPr lang="en-US" dirty="0" smtClean="0">
              <a:sym typeface="Wingdings"/>
            </a:endParaRPr>
          </a:p>
          <a:p>
            <a:pPr marL="685800"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Suppressed with </a:t>
            </a:r>
            <a:r>
              <a:rPr lang="en-US" dirty="0" smtClean="0"/>
              <a:t>isolation and impact parameter cuts on two softest leptons </a:t>
            </a:r>
            <a:endParaRPr lang="en-US" dirty="0" smtClean="0"/>
          </a:p>
          <a:p>
            <a:pPr marL="285750"/>
            <a:r>
              <a:rPr lang="en-US" dirty="0" smtClean="0"/>
              <a:t>Signal </a:t>
            </a:r>
            <a:r>
              <a:rPr lang="en-US" dirty="0" smtClean="0"/>
              <a:t>acceptance x efficiency: ~ 15 %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~ 125 </a:t>
            </a:r>
            <a:r>
              <a:rPr lang="en-US" dirty="0" err="1" smtClean="0"/>
              <a:t>GeV</a:t>
            </a:r>
            <a:endParaRPr lang="en-US" baseline="30000" dirty="0" smtClean="0"/>
          </a:p>
          <a:p>
            <a:r>
              <a:rPr lang="en-US" dirty="0" smtClean="0"/>
              <a:t>Crucial experimental aspects: </a:t>
            </a:r>
            <a:endParaRPr lang="en-US" dirty="0" smtClean="0"/>
          </a:p>
          <a:p>
            <a:pPr lvl="1"/>
            <a:r>
              <a:rPr lang="en-US" dirty="0" smtClean="0"/>
              <a:t>High </a:t>
            </a:r>
            <a:r>
              <a:rPr lang="en-US" dirty="0" smtClean="0"/>
              <a:t>lepton reconstruction and identification efficiency down to lowest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endParaRPr lang="en-US" baseline="-25000" dirty="0" smtClean="0"/>
          </a:p>
          <a:p>
            <a:pPr lvl="1"/>
            <a:r>
              <a:rPr lang="en-US" dirty="0" smtClean="0"/>
              <a:t>Good </a:t>
            </a:r>
            <a:r>
              <a:rPr lang="en-US" dirty="0" smtClean="0"/>
              <a:t>lepton energy/momentum resolution </a:t>
            </a:r>
            <a:endParaRPr lang="en-US" dirty="0" smtClean="0"/>
          </a:p>
          <a:p>
            <a:pPr lvl="1"/>
            <a:r>
              <a:rPr lang="en-US" dirty="0" smtClean="0"/>
              <a:t>Good </a:t>
            </a:r>
            <a:r>
              <a:rPr lang="en-US" dirty="0" smtClean="0"/>
              <a:t>control of reducible backgrounds (</a:t>
            </a:r>
            <a:r>
              <a:rPr lang="en-US" dirty="0" err="1" smtClean="0"/>
              <a:t>Zbb</a:t>
            </a:r>
            <a:r>
              <a:rPr lang="en-US" dirty="0" smtClean="0"/>
              <a:t>,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err="1" smtClean="0"/>
              <a:t>tt</a:t>
            </a:r>
            <a:r>
              <a:rPr lang="en-US" dirty="0" smtClean="0"/>
              <a:t>) in low-mass region: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annot </a:t>
            </a:r>
            <a:r>
              <a:rPr lang="en-US" dirty="0" smtClean="0">
                <a:sym typeface="Wingdings"/>
              </a:rPr>
              <a:t>rely on MC alone (theoretical uncertainties, b/q-jet  l modeling, ..)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eed </a:t>
            </a:r>
            <a:r>
              <a:rPr lang="en-US" dirty="0" smtClean="0">
                <a:sym typeface="Wingdings"/>
              </a:rPr>
              <a:t>to compare MC to data in background-enriched control regions (but: low </a:t>
            </a:r>
            <a:r>
              <a:rPr lang="en-US" dirty="0" smtClean="0">
                <a:sym typeface="Wingdings"/>
              </a:rPr>
              <a:t>statistics)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ym typeface="Wingdings"/>
              </a:rPr>
              <a:t>Conservative/stringent 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and m(</a:t>
            </a:r>
            <a:r>
              <a:rPr lang="en-US" dirty="0" err="1" smtClean="0">
                <a:sym typeface="Wingdings"/>
              </a:rPr>
              <a:t>ll</a:t>
            </a:r>
            <a:r>
              <a:rPr lang="en-US" dirty="0" smtClean="0">
                <a:sym typeface="Wingdings"/>
              </a:rPr>
              <a:t>) cuts used at this stage 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5229199"/>
            <a:ext cx="2194169" cy="1628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</a:t>
            </a:r>
            <a:r>
              <a:rPr lang="en-US" dirty="0" smtClean="0"/>
              <a:t>4l performance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5472608" cy="51845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ZZ</a:t>
            </a:r>
            <a:r>
              <a:rPr lang="en-US" baseline="30000" dirty="0" smtClean="0"/>
              <a:t>(*)</a:t>
            </a:r>
            <a:r>
              <a:rPr lang="en-US" dirty="0" smtClean="0"/>
              <a:t> → </a:t>
            </a:r>
            <a:r>
              <a:rPr lang="en-US" dirty="0" smtClean="0"/>
              <a:t>4e, 4µ, 2e2µ</a:t>
            </a:r>
          </a:p>
          <a:p>
            <a:r>
              <a:rPr lang="en-US" dirty="0" smtClean="0"/>
              <a:t>Electrons</a:t>
            </a:r>
          </a:p>
          <a:p>
            <a:pPr lvl="1"/>
            <a:r>
              <a:rPr lang="en-US" dirty="0" smtClean="0"/>
              <a:t>Identification efficiency from </a:t>
            </a:r>
            <a:r>
              <a:rPr lang="en-US" dirty="0" smtClean="0"/>
              <a:t>J/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, W  </a:t>
            </a:r>
            <a:r>
              <a:rPr lang="en-US" dirty="0" err="1" smtClean="0">
                <a:sym typeface="Wingdings"/>
              </a:rPr>
              <a:t>e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dirty="0" smtClean="0">
                <a:sym typeface="Wingdings"/>
              </a:rPr>
              <a:t>, Z 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 data </a:t>
            </a:r>
            <a:r>
              <a:rPr lang="en-US" dirty="0" smtClean="0">
                <a:sym typeface="Wingdings"/>
              </a:rPr>
              <a:t>samples</a:t>
            </a:r>
          </a:p>
          <a:p>
            <a:pPr lvl="1"/>
            <a:r>
              <a:rPr lang="en-US" dirty="0" smtClean="0"/>
              <a:t>Crucial to understand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electrons </a:t>
            </a:r>
            <a:r>
              <a:rPr lang="en-US" dirty="0" smtClean="0"/>
              <a:t>(</a:t>
            </a:r>
            <a:r>
              <a:rPr lang="en-US" dirty="0" smtClean="0"/>
              <a:t>affected by material) with data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H</a:t>
            </a:r>
            <a:r>
              <a:rPr lang="en-US" dirty="0" smtClean="0">
                <a:solidFill>
                  <a:schemeClr val="accent1"/>
                </a:solidFill>
                <a:sym typeface="Wingdings"/>
              </a:rPr>
              <a:t> 4e mass resolution: 2.5 </a:t>
            </a:r>
            <a:r>
              <a:rPr lang="en-US" dirty="0" err="1" smtClean="0">
                <a:solidFill>
                  <a:schemeClr val="accent1"/>
                </a:solidFill>
                <a:sym typeface="Wingdings"/>
              </a:rPr>
              <a:t>GeV</a:t>
            </a:r>
            <a:endParaRPr lang="en-US" dirty="0" smtClean="0">
              <a:solidFill>
                <a:schemeClr val="accent1"/>
              </a:solidFill>
              <a:sym typeface="Wingdings"/>
            </a:endParaRPr>
          </a:p>
          <a:p>
            <a:pPr lvl="2"/>
            <a:r>
              <a:rPr lang="en-US" sz="2100" dirty="0" smtClean="0">
                <a:sym typeface="Wingdings"/>
              </a:rPr>
              <a:t>Event fraction in ±2σ: ~ 82%</a:t>
            </a:r>
          </a:p>
          <a:p>
            <a:r>
              <a:rPr lang="en-US" dirty="0" err="1" smtClean="0">
                <a:sym typeface="Wingdings"/>
              </a:rPr>
              <a:t>Muons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/>
              <a:t>Checked on Z </a:t>
            </a:r>
            <a:r>
              <a:rPr lang="en-US" dirty="0" smtClean="0"/>
              <a:t>→ </a:t>
            </a:r>
            <a:r>
              <a:rPr lang="en-US" dirty="0" smtClean="0"/>
              <a:t>µµ data sample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smtClean="0"/>
              <a:t>reconstruction efficiency </a:t>
            </a:r>
            <a:r>
              <a:rPr lang="en-US" dirty="0" smtClean="0"/>
              <a:t>       &gt; </a:t>
            </a:r>
            <a:r>
              <a:rPr lang="en-US" dirty="0" smtClean="0"/>
              <a:t>95</a:t>
            </a:r>
            <a:r>
              <a:rPr lang="en-US" dirty="0" smtClean="0"/>
              <a:t>% over </a:t>
            </a:r>
            <a:r>
              <a:rPr lang="en-US" dirty="0" smtClean="0"/>
              <a:t>4 &lt; p &lt;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4μ mass resolution: ~2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</a:t>
            </a:r>
          </a:p>
          <a:p>
            <a:pPr lvl="2"/>
            <a:r>
              <a:rPr lang="en-US" sz="2100" dirty="0" smtClean="0">
                <a:sym typeface="Wingdings"/>
              </a:rPr>
              <a:t>Event fraction in ±2σ: ~ 85</a:t>
            </a:r>
            <a:r>
              <a:rPr lang="en-US" sz="2100" dirty="0" smtClean="0">
                <a:sym typeface="Wingdings"/>
              </a:rPr>
              <a:t>%</a:t>
            </a:r>
            <a:endParaRPr lang="en-US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Efficiency_seminar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1052736"/>
            <a:ext cx="3131840" cy="21238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7380312" y="1988839"/>
            <a:ext cx="1763688" cy="57606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normAutofit fontScale="85000" lnSpcReduction="10000"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300" dirty="0">
                <a:effectLst/>
              </a:rPr>
              <a:t>S</a:t>
            </a:r>
            <a:r>
              <a:rPr lang="en-US" sz="1300" dirty="0" smtClean="0">
                <a:effectLst/>
              </a:rPr>
              <a:t>ystematic uncertainty:</a:t>
            </a:r>
          </a:p>
          <a:p>
            <a:r>
              <a:rPr lang="en-US" sz="1300" dirty="0" smtClean="0">
                <a:effectLst/>
              </a:rPr>
              <a:t>6%    (p</a:t>
            </a:r>
            <a:r>
              <a:rPr lang="en-US" sz="1300" baseline="-25000" dirty="0" smtClean="0">
                <a:effectLst/>
              </a:rPr>
              <a:t>T</a:t>
            </a:r>
            <a:r>
              <a:rPr lang="en-US" sz="1300" dirty="0" smtClean="0">
                <a:effectLst/>
              </a:rPr>
              <a:t>~7 </a:t>
            </a:r>
            <a:r>
              <a:rPr lang="en-US" sz="1300" dirty="0" err="1" smtClean="0">
                <a:effectLst/>
              </a:rPr>
              <a:t>GeV</a:t>
            </a:r>
            <a:r>
              <a:rPr lang="en-US" sz="1300" dirty="0" smtClean="0">
                <a:effectLst/>
              </a:rPr>
              <a:t>)  </a:t>
            </a:r>
          </a:p>
          <a:p>
            <a:r>
              <a:rPr lang="en-US" sz="1300" dirty="0" smtClean="0">
                <a:effectLst/>
              </a:rPr>
              <a:t>&lt; 2 % (p</a:t>
            </a:r>
            <a:r>
              <a:rPr lang="en-US" sz="1300" baseline="-25000" dirty="0" smtClean="0">
                <a:effectLst/>
              </a:rPr>
              <a:t>T</a:t>
            </a:r>
            <a:r>
              <a:rPr lang="en-US" sz="1300" dirty="0" smtClean="0">
                <a:effectLst/>
              </a:rPr>
              <a:t>~50 </a:t>
            </a:r>
            <a:r>
              <a:rPr lang="en-US" sz="1300" dirty="0" err="1" smtClean="0">
                <a:effectLst/>
              </a:rPr>
              <a:t>GeV</a:t>
            </a:r>
            <a:r>
              <a:rPr lang="en-US" sz="1300" dirty="0" smtClean="0">
                <a:effectLst/>
              </a:rPr>
              <a:t>) </a:t>
            </a:r>
            <a:endParaRPr lang="en-US" sz="1300" dirty="0">
              <a:effectLst/>
            </a:endParaRPr>
          </a:p>
        </p:txBody>
      </p:sp>
      <p:pic>
        <p:nvPicPr>
          <p:cNvPr id="9" name="Picture 8" descr="Untitled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356992"/>
            <a:ext cx="2088232" cy="20061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6222668" y="4154598"/>
            <a:ext cx="1296144" cy="276999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 rtlCol="0">
            <a:normAutofit fontScale="92500"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sym typeface="Wingdings"/>
              </a:rPr>
              <a:t>N</a:t>
            </a:r>
            <a:r>
              <a:rPr lang="en-US" sz="1200" dirty="0" smtClean="0">
                <a:solidFill>
                  <a:srgbClr val="000000"/>
                </a:solidFill>
                <a:effectLst/>
                <a:sym typeface="Wingdings"/>
              </a:rPr>
              <a:t>o </a:t>
            </a:r>
            <a:r>
              <a:rPr lang="en-US" sz="1200" dirty="0" err="1" smtClean="0">
                <a:solidFill>
                  <a:srgbClr val="000000"/>
                </a:solidFill>
                <a:effectLst/>
                <a:sym typeface="Wingdings"/>
              </a:rPr>
              <a:t>m</a:t>
            </a:r>
            <a:r>
              <a:rPr lang="en-US" sz="1200" baseline="-25000" dirty="0" err="1" smtClean="0">
                <a:solidFill>
                  <a:srgbClr val="000000"/>
                </a:solidFill>
                <a:effectLst/>
                <a:sym typeface="Wingdings"/>
              </a:rPr>
              <a:t>Z</a:t>
            </a:r>
            <a:r>
              <a:rPr lang="en-US" sz="1200" dirty="0" smtClean="0">
                <a:solidFill>
                  <a:srgbClr val="000000"/>
                </a:solidFill>
                <a:effectLst/>
                <a:sym typeface="Wingdings"/>
              </a:rPr>
              <a:t> fit </a:t>
            </a:r>
            <a:r>
              <a:rPr lang="en-US" sz="1200" dirty="0" smtClean="0">
                <a:solidFill>
                  <a:srgbClr val="000000"/>
                </a:solidFill>
                <a:effectLst/>
                <a:sym typeface="Wingdings"/>
              </a:rPr>
              <a:t>constraint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  <p:pic>
        <p:nvPicPr>
          <p:cNvPr id="12" name="Picture 11" descr="Untitled.png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3800" y="3212976"/>
            <a:ext cx="2120200" cy="20162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</a:t>
            </a:r>
            <a:r>
              <a:rPr lang="en-US" dirty="0" smtClean="0"/>
              <a:t>final sample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5076056" cy="511256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After all selections: </a:t>
            </a:r>
            <a:endParaRPr lang="en-US" dirty="0" smtClean="0"/>
          </a:p>
          <a:p>
            <a:pPr lvl="1"/>
            <a:r>
              <a:rPr lang="en-US" dirty="0" smtClean="0"/>
              <a:t>kinematic </a:t>
            </a:r>
            <a:r>
              <a:rPr lang="en-US" dirty="0" smtClean="0"/>
              <a:t>cuts, isolation, impact parameter </a:t>
            </a:r>
            <a:endParaRPr lang="en-US" dirty="0" smtClean="0"/>
          </a:p>
          <a:p>
            <a:r>
              <a:rPr lang="en-US" dirty="0" smtClean="0"/>
              <a:t>Full </a:t>
            </a:r>
            <a:r>
              <a:rPr lang="en-US" dirty="0" smtClean="0"/>
              <a:t>mass range</a:t>
            </a:r>
          </a:p>
          <a:p>
            <a:pPr lvl="1"/>
            <a:r>
              <a:rPr lang="en-US" dirty="0" smtClean="0"/>
              <a:t>Observed: 71 events: </a:t>
            </a:r>
            <a:r>
              <a:rPr lang="en-US" sz="2000" dirty="0" smtClean="0"/>
              <a:t>24 4</a:t>
            </a:r>
            <a:r>
              <a:rPr lang="en-US" sz="2000" dirty="0" smtClean="0">
                <a:latin typeface="Lucida Grande"/>
                <a:ea typeface="Lucida Grande"/>
                <a:cs typeface="Lucida Grande"/>
              </a:rPr>
              <a:t>μ </a:t>
            </a:r>
            <a:r>
              <a:rPr lang="en-US" sz="2000" dirty="0" smtClean="0"/>
              <a:t>+ 30 2e2</a:t>
            </a:r>
            <a:r>
              <a:rPr lang="en-US" sz="2000" dirty="0" smtClean="0">
                <a:latin typeface="Lucida Grande"/>
                <a:ea typeface="Lucida Grande"/>
                <a:cs typeface="Lucida Grande"/>
              </a:rPr>
              <a:t>μ </a:t>
            </a:r>
            <a:r>
              <a:rPr lang="en-US" sz="2000" dirty="0" smtClean="0"/>
              <a:t>+ 17 4e</a:t>
            </a:r>
          </a:p>
          <a:p>
            <a:pPr lvl="1"/>
            <a:r>
              <a:rPr lang="en-US" dirty="0" smtClean="0"/>
              <a:t>Expected from background: </a:t>
            </a:r>
            <a:r>
              <a:rPr lang="en-US" dirty="0" smtClean="0"/>
              <a:t>62±9</a:t>
            </a:r>
          </a:p>
          <a:p>
            <a:r>
              <a:rPr lang="en-US" dirty="0" smtClean="0"/>
              <a:t>m(4l</a:t>
            </a:r>
            <a:r>
              <a:rPr lang="en-US" dirty="0" smtClean="0"/>
              <a:t>) &lt; 180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Observed: 8 events: </a:t>
            </a:r>
            <a:r>
              <a:rPr lang="en-US" sz="2000" dirty="0" smtClean="0"/>
              <a:t>3 4</a:t>
            </a:r>
            <a:r>
              <a:rPr lang="en-US" sz="2000" dirty="0" smtClean="0">
                <a:latin typeface="Lucida Grande"/>
                <a:ea typeface="Lucida Grande"/>
                <a:cs typeface="Lucida Grande"/>
              </a:rPr>
              <a:t>μ </a:t>
            </a:r>
            <a:r>
              <a:rPr lang="en-US" sz="2000" dirty="0" smtClean="0"/>
              <a:t>+ 3 2e2</a:t>
            </a:r>
            <a:r>
              <a:rPr lang="en-US" sz="2000" dirty="0" smtClean="0">
                <a:latin typeface="Lucida Grande"/>
                <a:ea typeface="Lucida Grande"/>
                <a:cs typeface="Lucida Grande"/>
              </a:rPr>
              <a:t>μ </a:t>
            </a:r>
            <a:r>
              <a:rPr lang="en-US" sz="2000" dirty="0" smtClean="0"/>
              <a:t>+ 2 4e</a:t>
            </a:r>
          </a:p>
          <a:p>
            <a:pPr lvl="1"/>
            <a:r>
              <a:rPr lang="en-US" dirty="0" smtClean="0"/>
              <a:t>Expected from background: </a:t>
            </a:r>
            <a:r>
              <a:rPr lang="en-US" dirty="0" smtClean="0"/>
              <a:t>9.3±1.5</a:t>
            </a:r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</a:t>
            </a:r>
            <a:r>
              <a:rPr lang="en-US" dirty="0" smtClean="0"/>
              <a:t>&lt; 141 </a:t>
            </a:r>
            <a:r>
              <a:rPr lang="en-US" dirty="0" err="1" smtClean="0"/>
              <a:t>GeV</a:t>
            </a:r>
            <a:r>
              <a:rPr lang="en-US" dirty="0" smtClean="0"/>
              <a:t> (not already excluded at 95% C.L.) </a:t>
            </a:r>
            <a:endParaRPr lang="en-US" dirty="0" smtClean="0"/>
          </a:p>
          <a:p>
            <a:pPr lvl="1"/>
            <a:r>
              <a:rPr lang="en-US" dirty="0" smtClean="0"/>
              <a:t>3 </a:t>
            </a:r>
            <a:r>
              <a:rPr lang="en-US" dirty="0" smtClean="0"/>
              <a:t>events are observed: </a:t>
            </a:r>
          </a:p>
          <a:p>
            <a:pPr lvl="1"/>
            <a:r>
              <a:rPr lang="en-US" dirty="0" smtClean="0"/>
              <a:t>T</a:t>
            </a:r>
            <a:r>
              <a:rPr lang="en-US" dirty="0" smtClean="0"/>
              <a:t>wo 2e2</a:t>
            </a:r>
            <a:r>
              <a:rPr lang="en-US" dirty="0" smtClean="0">
                <a:ea typeface="Lucida Grande"/>
                <a:cs typeface="Lucida Grande"/>
              </a:rPr>
              <a:t>μ events (m=</a:t>
            </a:r>
            <a:r>
              <a:rPr lang="en-US" dirty="0" smtClean="0"/>
              <a:t>123.6,124.3 </a:t>
            </a:r>
            <a:r>
              <a:rPr lang="en-US" dirty="0" err="1" smtClean="0"/>
              <a:t>GeV</a:t>
            </a:r>
            <a:r>
              <a:rPr lang="en-US" dirty="0" smtClean="0"/>
              <a:t>) and</a:t>
            </a:r>
            <a:r>
              <a:rPr lang="en-US" dirty="0" smtClean="0">
                <a:ea typeface="Lucida Grande"/>
                <a:cs typeface="Lucida Grande"/>
              </a:rPr>
              <a:t> </a:t>
            </a:r>
            <a:r>
              <a:rPr lang="en-US" sz="2900" dirty="0" smtClean="0"/>
              <a:t>one 4μ event (m=124.6 </a:t>
            </a:r>
            <a:r>
              <a:rPr lang="en-US" sz="2900" dirty="0" err="1" smtClean="0"/>
              <a:t>GeV</a:t>
            </a:r>
            <a:r>
              <a:rPr lang="en-US" sz="2900" dirty="0" smtClean="0"/>
              <a:t>) </a:t>
            </a:r>
          </a:p>
          <a:p>
            <a:r>
              <a:rPr lang="en-US" sz="3300" dirty="0" smtClean="0"/>
              <a:t>117 &lt;</a:t>
            </a:r>
            <a:r>
              <a:rPr lang="en-US" sz="2000" dirty="0" smtClean="0"/>
              <a:t> </a:t>
            </a:r>
            <a:r>
              <a:rPr lang="en-US" sz="2000" dirty="0" smtClean="0"/>
              <a:t> </a:t>
            </a:r>
            <a:r>
              <a:rPr lang="en-US" sz="3300" dirty="0" smtClean="0"/>
              <a:t>m(4l) &lt; 128 </a:t>
            </a:r>
            <a:r>
              <a:rPr lang="en-US" sz="3300" dirty="0" err="1" smtClean="0"/>
              <a:t>GeV</a:t>
            </a:r>
            <a:r>
              <a:rPr lang="en-US" sz="3300" dirty="0" smtClean="0"/>
              <a:t> </a:t>
            </a:r>
            <a:r>
              <a:rPr lang="en-US" sz="3300" dirty="0" smtClean="0"/>
              <a:t>                                (containing </a:t>
            </a:r>
            <a:r>
              <a:rPr lang="en-US" sz="3300" dirty="0" smtClean="0"/>
              <a:t>~90% of a </a:t>
            </a:r>
            <a:r>
              <a:rPr lang="en-US" sz="3300" dirty="0" err="1" smtClean="0"/>
              <a:t>m</a:t>
            </a:r>
            <a:r>
              <a:rPr lang="en-US" sz="3300" baseline="-25000" dirty="0" err="1" smtClean="0"/>
              <a:t>H</a:t>
            </a:r>
            <a:r>
              <a:rPr lang="en-US" sz="3300" dirty="0" smtClean="0"/>
              <a:t>=125 </a:t>
            </a:r>
            <a:r>
              <a:rPr lang="en-US" sz="3300" dirty="0" err="1" smtClean="0"/>
              <a:t>GeV</a:t>
            </a:r>
            <a:r>
              <a:rPr lang="en-US" sz="3300" dirty="0" smtClean="0"/>
              <a:t> signal):</a:t>
            </a:r>
          </a:p>
          <a:p>
            <a:pPr lvl="1"/>
            <a:r>
              <a:rPr lang="en-US" sz="2900" dirty="0" smtClean="0"/>
              <a:t>Similar </a:t>
            </a:r>
            <a:r>
              <a:rPr lang="en-US" sz="2900" dirty="0" smtClean="0"/>
              <a:t>contributions expected from signal and </a:t>
            </a:r>
            <a:r>
              <a:rPr lang="en-US" sz="2900" dirty="0" smtClean="0"/>
              <a:t>     </a:t>
            </a:r>
            <a:r>
              <a:rPr lang="en-US" sz="2900" dirty="0" smtClean="0"/>
              <a:t>background: ~ 1.5 events each </a:t>
            </a:r>
          </a:p>
          <a:p>
            <a:pPr lvl="1"/>
            <a:r>
              <a:rPr lang="en-US" sz="2900" dirty="0" smtClean="0"/>
              <a:t>S/B ~ 2 (4</a:t>
            </a:r>
            <a:r>
              <a:rPr lang="el-GR" sz="2900" dirty="0" smtClean="0"/>
              <a:t>μ ), ~ 1 (2</a:t>
            </a:r>
            <a:r>
              <a:rPr lang="en-US" sz="2900" dirty="0" smtClean="0"/>
              <a:t>e2</a:t>
            </a:r>
            <a:r>
              <a:rPr lang="el-GR" sz="2900" dirty="0" smtClean="0"/>
              <a:t>μ), ~ 0.3 (4</a:t>
            </a:r>
            <a:r>
              <a:rPr lang="en-US" sz="2900" dirty="0" smtClean="0"/>
              <a:t>e)</a:t>
            </a:r>
          </a:p>
          <a:p>
            <a:pPr lvl="1"/>
            <a:r>
              <a:rPr lang="en-US" sz="2900" dirty="0" smtClean="0"/>
              <a:t>Background dominated by ZZ* (4</a:t>
            </a:r>
            <a:r>
              <a:rPr lang="el-GR" sz="2900" dirty="0" smtClean="0"/>
              <a:t>μ </a:t>
            </a:r>
            <a:r>
              <a:rPr lang="en-US" sz="2900" dirty="0" smtClean="0"/>
              <a:t>and 2e2</a:t>
            </a:r>
            <a:r>
              <a:rPr lang="el-GR" sz="2900" dirty="0" smtClean="0"/>
              <a:t>μ), </a:t>
            </a:r>
            <a:r>
              <a:rPr lang="en-US" sz="2900" dirty="0" smtClean="0"/>
              <a:t>ZZ</a:t>
            </a:r>
            <a:r>
              <a:rPr lang="en-US" sz="2900" dirty="0" smtClean="0"/>
              <a:t>* and </a:t>
            </a:r>
            <a:r>
              <a:rPr lang="en-US" sz="2900" dirty="0" err="1" smtClean="0"/>
              <a:t>Z+jets</a:t>
            </a:r>
            <a:r>
              <a:rPr lang="en-US" sz="2900" dirty="0" smtClean="0"/>
              <a:t> (4e</a:t>
            </a:r>
            <a:r>
              <a:rPr lang="en-US" sz="2900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03848" y="5661248"/>
            <a:ext cx="2664296" cy="1052736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 fontScale="85000" lnSpcReduction="20000"/>
          </a:bodyPr>
          <a:lstStyle/>
          <a:p>
            <a:r>
              <a:rPr lang="en-US" dirty="0" smtClean="0">
                <a:effectLst/>
              </a:rPr>
              <a:t>Main systematic </a:t>
            </a:r>
            <a:r>
              <a:rPr lang="en-US" dirty="0" smtClean="0">
                <a:effectLst/>
              </a:rPr>
              <a:t>uncertainties</a:t>
            </a:r>
            <a:endParaRPr lang="en-US" dirty="0">
              <a:effectLst/>
            </a:endParaRPr>
          </a:p>
          <a:p>
            <a:pPr marL="180975"/>
            <a:r>
              <a:rPr lang="en-US" dirty="0" smtClean="0">
                <a:effectLst/>
              </a:rPr>
              <a:t>Higgs cross-section       : ~ 15%</a:t>
            </a:r>
          </a:p>
          <a:p>
            <a:pPr marL="180975"/>
            <a:r>
              <a:rPr lang="en-US" dirty="0" smtClean="0">
                <a:effectLst/>
                <a:sym typeface="Wingdings"/>
              </a:rPr>
              <a:t>Electron efficiency        : ~ 2-8%</a:t>
            </a:r>
          </a:p>
          <a:p>
            <a:pPr marL="180975"/>
            <a:r>
              <a:rPr lang="en-US" dirty="0">
                <a:effectLst/>
                <a:sym typeface="Wingdings"/>
              </a:rPr>
              <a:t>ZZ* background             </a:t>
            </a:r>
            <a:r>
              <a:rPr lang="en-US" dirty="0" smtClean="0">
                <a:effectLst/>
                <a:sym typeface="Wingdings"/>
              </a:rPr>
              <a:t>: </a:t>
            </a:r>
            <a:r>
              <a:rPr lang="en-US" dirty="0">
                <a:effectLst/>
                <a:sym typeface="Wingdings"/>
              </a:rPr>
              <a:t>~ 15</a:t>
            </a:r>
            <a:r>
              <a:rPr lang="en-US" dirty="0" smtClean="0">
                <a:effectLst/>
                <a:sym typeface="Wingdings"/>
              </a:rPr>
              <a:t>%</a:t>
            </a:r>
          </a:p>
          <a:p>
            <a:pPr marL="180975"/>
            <a:r>
              <a:rPr lang="en-US" dirty="0" err="1" smtClean="0">
                <a:effectLst/>
                <a:sym typeface="Wingdings"/>
              </a:rPr>
              <a:t>Zbb</a:t>
            </a:r>
            <a:r>
              <a:rPr lang="en-US" dirty="0" smtClean="0">
                <a:effectLst/>
                <a:sym typeface="Wingdings"/>
              </a:rPr>
              <a:t>, +jets backgrounds : ~ 40%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8264" y="613792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</a:endParaRPr>
          </a:p>
        </p:txBody>
      </p:sp>
      <p:pic>
        <p:nvPicPr>
          <p:cNvPr id="15" name="Picture 14" descr="Untitled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5277" y="836712"/>
            <a:ext cx="3118723" cy="29255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2135" y="3789040"/>
            <a:ext cx="3211865" cy="30689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 </a:t>
            </a:r>
            <a:r>
              <a:rPr lang="en-US" dirty="0" smtClean="0"/>
              <a:t>event with </a:t>
            </a:r>
            <a:r>
              <a:rPr lang="en-US" dirty="0" smtClean="0"/>
              <a:t>m</a:t>
            </a:r>
            <a:r>
              <a:rPr lang="en-US" baseline="-25000" dirty="0" smtClean="0"/>
              <a:t>4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= 124.6 </a:t>
            </a:r>
            <a:r>
              <a:rPr lang="en-US" dirty="0" err="1" smtClean="0"/>
              <a:t>GeV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792088"/>
          </a:xfrm>
        </p:spPr>
        <p:txBody>
          <a:bodyPr>
            <a:normAutofit fontScale="47500" lnSpcReduction="20000"/>
          </a:bodyPr>
          <a:lstStyle/>
          <a:p>
            <a:r>
              <a:rPr lang="en-US" sz="4800" dirty="0" err="1" smtClean="0"/>
              <a:t>p</a:t>
            </a:r>
            <a:r>
              <a:rPr lang="en-US" sz="4800" baseline="-25000" dirty="0" err="1" smtClean="0"/>
              <a:t>T</a:t>
            </a:r>
            <a:r>
              <a:rPr lang="en-US" sz="4800" dirty="0" smtClean="0"/>
              <a:t> (</a:t>
            </a:r>
            <a:r>
              <a:rPr lang="en-US" sz="4800" dirty="0" smtClean="0">
                <a:ea typeface="Lucida Grande"/>
                <a:cs typeface="Lucida Grande"/>
              </a:rPr>
              <a:t>μ</a:t>
            </a:r>
            <a:r>
              <a:rPr lang="en-US" sz="4800" baseline="30000" dirty="0" smtClean="0">
                <a:ea typeface="Lucida Grande"/>
                <a:cs typeface="Lucida Grande"/>
              </a:rPr>
              <a:t>-</a:t>
            </a:r>
            <a:r>
              <a:rPr lang="en-US" sz="4800" dirty="0" smtClean="0"/>
              <a:t>, </a:t>
            </a:r>
            <a:r>
              <a:rPr lang="en-US" sz="4800" dirty="0" smtClean="0">
                <a:ea typeface="Lucida Grande"/>
                <a:cs typeface="Lucida Grande"/>
              </a:rPr>
              <a:t>μ</a:t>
            </a:r>
            <a:r>
              <a:rPr lang="en-US" sz="4800" baseline="30000" dirty="0" smtClean="0">
                <a:ea typeface="Lucida Grande"/>
                <a:cs typeface="Lucida Grande"/>
              </a:rPr>
              <a:t>+</a:t>
            </a:r>
            <a:r>
              <a:rPr lang="en-US" sz="4800" dirty="0" smtClean="0">
                <a:ea typeface="Lucida Grande"/>
                <a:cs typeface="Lucida Grande"/>
              </a:rPr>
              <a:t>, μ</a:t>
            </a:r>
            <a:r>
              <a:rPr lang="en-US" sz="4800" baseline="30000" dirty="0" smtClean="0">
                <a:ea typeface="Lucida Grande"/>
                <a:cs typeface="Lucida Grande"/>
              </a:rPr>
              <a:t>+</a:t>
            </a:r>
            <a:r>
              <a:rPr lang="en-US" sz="4800" dirty="0" smtClean="0">
                <a:ea typeface="Lucida Grande"/>
                <a:cs typeface="Lucida Grande"/>
              </a:rPr>
              <a:t>, μ</a:t>
            </a:r>
            <a:r>
              <a:rPr lang="en-US" sz="4800" baseline="30000" dirty="0" smtClean="0">
                <a:ea typeface="Lucida Grande"/>
                <a:cs typeface="Lucida Grande"/>
              </a:rPr>
              <a:t>-</a:t>
            </a:r>
            <a:r>
              <a:rPr lang="en-US" sz="4800" dirty="0" smtClean="0"/>
              <a:t>) = </a:t>
            </a:r>
            <a:r>
              <a:rPr lang="en-US" sz="4800" dirty="0" smtClean="0"/>
              <a:t>61.2, 33.1, 17.8, 11.6 </a:t>
            </a:r>
            <a:r>
              <a:rPr lang="en-US" sz="4800" dirty="0" err="1" smtClean="0"/>
              <a:t>GeV</a:t>
            </a:r>
            <a:endParaRPr lang="en-US" sz="4800" dirty="0" smtClean="0"/>
          </a:p>
          <a:p>
            <a:r>
              <a:rPr lang="en-US" sz="4800" dirty="0" smtClean="0"/>
              <a:t>m</a:t>
            </a:r>
            <a:r>
              <a:rPr lang="en-US" sz="4800" baseline="-25000" dirty="0" smtClean="0"/>
              <a:t>12</a:t>
            </a:r>
            <a:r>
              <a:rPr lang="en-US" sz="4800" dirty="0" smtClean="0"/>
              <a:t>= 89.7 </a:t>
            </a:r>
            <a:r>
              <a:rPr lang="en-US" sz="4800" dirty="0" err="1" smtClean="0"/>
              <a:t>GeV</a:t>
            </a:r>
            <a:r>
              <a:rPr lang="en-US" sz="4800" dirty="0" smtClean="0"/>
              <a:t>, m</a:t>
            </a:r>
            <a:r>
              <a:rPr lang="en-US" sz="4800" baseline="-25000" dirty="0" smtClean="0"/>
              <a:t>34</a:t>
            </a:r>
            <a:r>
              <a:rPr lang="en-US" sz="4800" dirty="0" smtClean="0"/>
              <a:t>= 24.6 </a:t>
            </a:r>
            <a:r>
              <a:rPr lang="en-US" sz="4800" dirty="0" err="1" smtClean="0"/>
              <a:t>GeV</a:t>
            </a:r>
            <a:endParaRPr lang="en-US" sz="480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" name="Picture 8" descr="4m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033463"/>
            <a:ext cx="7351675" cy="4824537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2e2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 </a:t>
            </a:r>
            <a:r>
              <a:rPr lang="en-US" dirty="0" smtClean="0"/>
              <a:t>event with </a:t>
            </a:r>
            <a:r>
              <a:rPr lang="en-US" dirty="0" smtClean="0"/>
              <a:t>m</a:t>
            </a:r>
            <a:r>
              <a:rPr lang="en-US" baseline="-25000" dirty="0" smtClean="0"/>
              <a:t>2e2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= 124.3 </a:t>
            </a:r>
            <a:r>
              <a:rPr lang="en-US" dirty="0" err="1" smtClean="0"/>
              <a:t>GeV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792088"/>
          </a:xfrm>
        </p:spPr>
        <p:txBody>
          <a:bodyPr>
            <a:normAutofit fontScale="40000" lnSpcReduction="20000"/>
          </a:bodyPr>
          <a:lstStyle/>
          <a:p>
            <a:r>
              <a:rPr lang="en-US" sz="5400" dirty="0" err="1" smtClean="0"/>
              <a:t>p</a:t>
            </a:r>
            <a:r>
              <a:rPr lang="en-US" sz="5400" baseline="-25000" dirty="0" err="1" smtClean="0"/>
              <a:t>T</a:t>
            </a:r>
            <a:r>
              <a:rPr lang="en-US" sz="5400" dirty="0" smtClean="0"/>
              <a:t> (</a:t>
            </a:r>
            <a:r>
              <a:rPr lang="en-US" sz="5400" dirty="0" smtClean="0">
                <a:ea typeface="Lucida Grande"/>
                <a:cs typeface="Lucida Grande"/>
              </a:rPr>
              <a:t>e</a:t>
            </a:r>
            <a:r>
              <a:rPr lang="en-US" sz="5400" baseline="30000" dirty="0" smtClean="0">
                <a:ea typeface="Lucida Grande"/>
                <a:cs typeface="Lucida Grande"/>
              </a:rPr>
              <a:t>+</a:t>
            </a:r>
            <a:r>
              <a:rPr lang="en-US" sz="5400" dirty="0" smtClean="0">
                <a:ea typeface="Lucida Grande"/>
                <a:cs typeface="Lucida Grande"/>
              </a:rPr>
              <a:t>, e</a:t>
            </a:r>
            <a:r>
              <a:rPr lang="en-US" sz="5400" baseline="30000" dirty="0" smtClean="0">
                <a:ea typeface="Lucida Grande"/>
                <a:cs typeface="Lucida Grande"/>
              </a:rPr>
              <a:t>-</a:t>
            </a:r>
            <a:r>
              <a:rPr lang="en-US" sz="5400" dirty="0" smtClean="0">
                <a:ea typeface="Lucida Grande"/>
                <a:cs typeface="Lucida Grande"/>
              </a:rPr>
              <a:t>, μ</a:t>
            </a:r>
            <a:r>
              <a:rPr lang="en-US" sz="5400" baseline="30000" dirty="0" smtClean="0">
                <a:ea typeface="Lucida Grande"/>
                <a:cs typeface="Lucida Grande"/>
              </a:rPr>
              <a:t>-</a:t>
            </a:r>
            <a:r>
              <a:rPr lang="en-US" sz="5400" dirty="0" smtClean="0">
                <a:ea typeface="Lucida Grande"/>
                <a:cs typeface="Lucida Grande"/>
              </a:rPr>
              <a:t>, μ</a:t>
            </a:r>
            <a:r>
              <a:rPr lang="en-US" sz="5400" baseline="30000" dirty="0" smtClean="0">
                <a:ea typeface="Lucida Grande"/>
                <a:cs typeface="Lucida Grande"/>
              </a:rPr>
              <a:t>+</a:t>
            </a:r>
            <a:r>
              <a:rPr lang="en-US" sz="5400" dirty="0" smtClean="0"/>
              <a:t>)= 41.5, 26.5, 24.7, 18.3 </a:t>
            </a:r>
            <a:r>
              <a:rPr lang="en-US" sz="5400" dirty="0" err="1" smtClean="0"/>
              <a:t>GeV</a:t>
            </a:r>
            <a:endParaRPr lang="en-US" sz="5400" dirty="0" smtClean="0"/>
          </a:p>
          <a:p>
            <a:r>
              <a:rPr lang="en-US" sz="5400" dirty="0" smtClean="0"/>
              <a:t>m</a:t>
            </a:r>
            <a:r>
              <a:rPr lang="en-US" sz="5400" baseline="-25000" dirty="0" smtClean="0"/>
              <a:t> </a:t>
            </a:r>
            <a:r>
              <a:rPr lang="en-US" sz="5400" dirty="0" smtClean="0"/>
              <a:t>(</a:t>
            </a:r>
            <a:r>
              <a:rPr lang="en-US" sz="5400" dirty="0" err="1" smtClean="0"/>
              <a:t>e</a:t>
            </a:r>
            <a:r>
              <a:rPr lang="en-US" sz="5400" baseline="30000" dirty="0" err="1" smtClean="0"/>
              <a:t>+</a:t>
            </a:r>
            <a:r>
              <a:rPr lang="en-US" sz="5400" dirty="0" err="1" smtClean="0"/>
              <a:t>e</a:t>
            </a:r>
            <a:r>
              <a:rPr lang="en-US" sz="5400" baseline="30000" dirty="0" smtClean="0"/>
              <a:t>-</a:t>
            </a:r>
            <a:r>
              <a:rPr lang="en-US" sz="5400" dirty="0" smtClean="0"/>
              <a:t>)= 76.8 </a:t>
            </a:r>
            <a:r>
              <a:rPr lang="en-US" sz="5400" dirty="0" err="1" smtClean="0"/>
              <a:t>GeV</a:t>
            </a:r>
            <a:r>
              <a:rPr lang="en-US" sz="5400" dirty="0" smtClean="0"/>
              <a:t>, m(</a:t>
            </a:r>
            <a:r>
              <a:rPr lang="en-US" sz="5400" dirty="0" err="1" smtClean="0">
                <a:ea typeface="Lucida Grande"/>
                <a:cs typeface="Lucida Grande"/>
              </a:rPr>
              <a:t>μ</a:t>
            </a:r>
            <a:r>
              <a:rPr lang="en-US" sz="5400" baseline="30000" dirty="0" err="1" smtClean="0">
                <a:ea typeface="Lucida Grande"/>
                <a:cs typeface="Lucida Grande"/>
              </a:rPr>
              <a:t>+</a:t>
            </a:r>
            <a:r>
              <a:rPr lang="en-US" sz="5400" dirty="0" err="1" smtClean="0">
                <a:ea typeface="Lucida Grande"/>
                <a:cs typeface="Lucida Grande"/>
              </a:rPr>
              <a:t>μ</a:t>
            </a:r>
            <a:r>
              <a:rPr lang="en-US" sz="5400" baseline="30000" dirty="0" smtClean="0">
                <a:ea typeface="Lucida Grande"/>
                <a:cs typeface="Lucida Grande"/>
              </a:rPr>
              <a:t>-</a:t>
            </a:r>
            <a:r>
              <a:rPr lang="en-US" sz="5400" dirty="0" smtClean="0"/>
              <a:t>) = 45.7 </a:t>
            </a:r>
            <a:r>
              <a:rPr lang="en-US" sz="5400" dirty="0" err="1" smtClean="0"/>
              <a:t>GeV</a:t>
            </a:r>
            <a:endParaRPr lang="en-US" sz="540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2e2mu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5" y="1772817"/>
            <a:ext cx="6975251" cy="5085184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Performance in 2011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3610744" cy="504056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The yearly plan at the Chamonix meeting (Jan’11) was &gt;1 fb</a:t>
            </a:r>
            <a:r>
              <a:rPr lang="en-GB" baseline="30000" dirty="0" smtClean="0"/>
              <a:t>-1</a:t>
            </a:r>
            <a:r>
              <a:rPr lang="en-GB" dirty="0" smtClean="0"/>
              <a:t> per experiment</a:t>
            </a:r>
          </a:p>
          <a:p>
            <a:r>
              <a:rPr lang="en-GB" dirty="0" smtClean="0"/>
              <a:t>Due to increased peak luminosity up to 3.6x10</a:t>
            </a:r>
            <a:r>
              <a:rPr lang="en-GB" baseline="30000" dirty="0" smtClean="0"/>
              <a:t>33</a:t>
            </a:r>
            <a:r>
              <a:rPr lang="en-GB" dirty="0" smtClean="0"/>
              <a:t> cm</a:t>
            </a:r>
            <a:r>
              <a:rPr lang="en-GB" baseline="30000" dirty="0" smtClean="0"/>
              <a:t>-2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  <a:r>
              <a:rPr lang="en-GB" dirty="0" smtClean="0"/>
              <a:t> the final integrated luminosity surpassed 5 fb</a:t>
            </a:r>
            <a:r>
              <a:rPr lang="en-GB" baseline="30000" dirty="0" smtClean="0"/>
              <a:t>-1</a:t>
            </a:r>
            <a:r>
              <a:rPr lang="en-GB" dirty="0" smtClean="0"/>
              <a:t> by end of 2011</a:t>
            </a:r>
          </a:p>
          <a:p>
            <a:r>
              <a:rPr lang="en-GB" dirty="0" smtClean="0"/>
              <a:t>half of the luminosity         (~ 2.5 fb</a:t>
            </a:r>
            <a:r>
              <a:rPr lang="en-GB" baseline="30000" dirty="0" smtClean="0"/>
              <a:t>-1</a:t>
            </a:r>
            <a:r>
              <a:rPr lang="en-GB" dirty="0" smtClean="0"/>
              <a:t>) was delivered in the final month of running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sumLumiByDay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268760"/>
            <a:ext cx="4355976" cy="3130172"/>
          </a:xfrm>
          <a:prstGeom prst="rect">
            <a:avLst/>
          </a:prstGeom>
        </p:spPr>
      </p:pic>
      <p:pic>
        <p:nvPicPr>
          <p:cNvPr id="12" name="Picture 5" descr="applause.gif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97152"/>
            <a:ext cx="1326615" cy="1388669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0000"/>
            </a:solidFill>
            <a:round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2863910" cy="20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>
            <a:off x="6228000" y="5781600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8304" y="5445224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10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33</a:t>
            </a:r>
            <a:r>
              <a:rPr lang="en-GB" sz="1400" b="1" dirty="0" smtClean="0">
                <a:solidFill>
                  <a:srgbClr val="FF0000"/>
                </a:solidFill>
              </a:rPr>
              <a:t> cm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-2</a:t>
            </a:r>
            <a:r>
              <a:rPr lang="en-GB" sz="1400" b="1" dirty="0" smtClean="0">
                <a:solidFill>
                  <a:srgbClr val="FF0000"/>
                </a:solidFill>
              </a:rPr>
              <a:t>s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-1</a:t>
            </a:r>
            <a:endParaRPr lang="sl-SI" sz="1400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</a:t>
            </a:r>
            <a:r>
              <a:rPr lang="en-US" dirty="0" smtClean="0"/>
              <a:t>4l limits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Untitled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4744"/>
            <a:ext cx="5668836" cy="266429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55440"/>
            <a:ext cx="6444208" cy="29025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40152" y="1412776"/>
            <a:ext cx="2537707" cy="1944216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normAutofit/>
          </a:bodyPr>
          <a:lstStyle/>
          <a:p>
            <a:r>
              <a:rPr lang="en-US" sz="1700" dirty="0" smtClean="0">
                <a:effectLst/>
              </a:rPr>
              <a:t>Excluded </a:t>
            </a:r>
            <a:r>
              <a:rPr lang="en-US" sz="1500" dirty="0">
                <a:effectLst/>
              </a:rPr>
              <a:t>(</a:t>
            </a:r>
            <a:r>
              <a:rPr lang="en-US" sz="1500" dirty="0" smtClean="0">
                <a:effectLst/>
              </a:rPr>
              <a:t>95% CL</a:t>
            </a:r>
            <a:r>
              <a:rPr lang="en-US" sz="1500" dirty="0">
                <a:effectLst/>
              </a:rPr>
              <a:t>)</a:t>
            </a:r>
            <a:r>
              <a:rPr lang="en-US" sz="1700" dirty="0" smtClean="0">
                <a:effectLst/>
              </a:rPr>
              <a:t>:  </a:t>
            </a:r>
            <a:endParaRPr lang="en-US" sz="1700" dirty="0" smtClean="0">
              <a:effectLst/>
            </a:endParaRPr>
          </a:p>
          <a:p>
            <a:r>
              <a:rPr lang="en-US" sz="1700" dirty="0" smtClean="0">
                <a:effectLst/>
              </a:rPr>
              <a:t>135 </a:t>
            </a:r>
            <a:r>
              <a:rPr lang="en-US" sz="1700" dirty="0">
                <a:effectLst/>
              </a:rPr>
              <a:t>&lt; </a:t>
            </a:r>
            <a:r>
              <a:rPr lang="en-US" sz="1700" dirty="0" err="1">
                <a:effectLst/>
              </a:rPr>
              <a:t>m</a:t>
            </a:r>
            <a:r>
              <a:rPr lang="en-US" sz="1700" baseline="-25000" dirty="0" err="1">
                <a:effectLst/>
              </a:rPr>
              <a:t>H</a:t>
            </a:r>
            <a:r>
              <a:rPr lang="en-US" sz="1700" dirty="0" smtClean="0">
                <a:effectLst/>
              </a:rPr>
              <a:t> &lt; 156 </a:t>
            </a:r>
            <a:r>
              <a:rPr lang="en-US" sz="1700" dirty="0" err="1" smtClean="0">
                <a:effectLst/>
              </a:rPr>
              <a:t>GeV</a:t>
            </a:r>
            <a:r>
              <a:rPr lang="en-US" sz="1700" dirty="0" smtClean="0">
                <a:effectLst/>
              </a:rPr>
              <a:t> and </a:t>
            </a:r>
            <a:endParaRPr lang="en-US" sz="1700" dirty="0" smtClean="0">
              <a:effectLst/>
            </a:endParaRPr>
          </a:p>
          <a:p>
            <a:r>
              <a:rPr lang="en-US" sz="1700" dirty="0" smtClean="0">
                <a:effectLst/>
              </a:rPr>
              <a:t>181 </a:t>
            </a:r>
            <a:r>
              <a:rPr lang="en-US" sz="1700" dirty="0" smtClean="0">
                <a:effectLst/>
              </a:rPr>
              <a:t>&lt; </a:t>
            </a:r>
            <a:r>
              <a:rPr lang="en-US" sz="1700" dirty="0" err="1" smtClean="0">
                <a:effectLst/>
              </a:rPr>
              <a:t>m</a:t>
            </a:r>
            <a:r>
              <a:rPr lang="en-US" sz="1700" baseline="-25000" dirty="0" err="1" smtClean="0">
                <a:effectLst/>
              </a:rPr>
              <a:t>H</a:t>
            </a:r>
            <a:r>
              <a:rPr lang="en-US" sz="1700" baseline="-25000" dirty="0" smtClean="0">
                <a:effectLst/>
              </a:rPr>
              <a:t> </a:t>
            </a:r>
            <a:r>
              <a:rPr lang="en-US" sz="1700" dirty="0" smtClean="0">
                <a:effectLst/>
              </a:rPr>
              <a:t>&lt; 415 </a:t>
            </a:r>
            <a:r>
              <a:rPr lang="en-US" sz="1700" dirty="0" err="1" smtClean="0">
                <a:effectLst/>
              </a:rPr>
              <a:t>GeV</a:t>
            </a:r>
            <a:endParaRPr lang="en-US" sz="1700" dirty="0" smtClean="0">
              <a:effectLst/>
            </a:endParaRPr>
          </a:p>
          <a:p>
            <a:r>
              <a:rPr lang="en-US" dirty="0" smtClean="0">
                <a:effectLst/>
              </a:rPr>
              <a:t>(</a:t>
            </a:r>
            <a:r>
              <a:rPr lang="en-US" dirty="0">
                <a:effectLst/>
              </a:rPr>
              <a:t>except </a:t>
            </a:r>
            <a:r>
              <a:rPr lang="en-US" dirty="0" smtClean="0">
                <a:effectLst/>
              </a:rPr>
              <a:t>234-255 </a:t>
            </a:r>
            <a:r>
              <a:rPr lang="en-US" dirty="0" err="1" smtClean="0">
                <a:effectLst/>
              </a:rPr>
              <a:t>GeV</a:t>
            </a:r>
            <a:r>
              <a:rPr lang="en-US" dirty="0" smtClean="0">
                <a:effectLst/>
              </a:rPr>
              <a:t>) </a:t>
            </a:r>
          </a:p>
          <a:p>
            <a:r>
              <a:rPr lang="en-US" sz="1700" dirty="0" smtClean="0">
                <a:effectLst/>
              </a:rPr>
              <a:t>Expected </a:t>
            </a:r>
            <a:r>
              <a:rPr lang="en-US" sz="1500" dirty="0" smtClean="0">
                <a:effectLst/>
              </a:rPr>
              <a:t>(</a:t>
            </a:r>
            <a:r>
              <a:rPr lang="en-US" sz="1500" dirty="0">
                <a:effectLst/>
              </a:rPr>
              <a:t>95% CL</a:t>
            </a:r>
            <a:r>
              <a:rPr lang="en-US" sz="1500" dirty="0" smtClean="0">
                <a:effectLst/>
              </a:rPr>
              <a:t>)</a:t>
            </a:r>
            <a:r>
              <a:rPr lang="en-US" sz="1700" dirty="0" smtClean="0">
                <a:effectLst/>
              </a:rPr>
              <a:t>: </a:t>
            </a:r>
            <a:endParaRPr lang="en-US" sz="1700" dirty="0" smtClean="0">
              <a:effectLst/>
            </a:endParaRPr>
          </a:p>
          <a:p>
            <a:r>
              <a:rPr lang="en-US" sz="1700" dirty="0" smtClean="0">
                <a:effectLst/>
              </a:rPr>
              <a:t>137 </a:t>
            </a:r>
            <a:r>
              <a:rPr lang="en-US" sz="1700" dirty="0" smtClean="0">
                <a:effectLst/>
              </a:rPr>
              <a:t>&lt; </a:t>
            </a:r>
            <a:r>
              <a:rPr lang="en-US" sz="1700" dirty="0" err="1" smtClean="0">
                <a:effectLst/>
              </a:rPr>
              <a:t>m</a:t>
            </a:r>
            <a:r>
              <a:rPr lang="en-US" sz="1700" baseline="-25000" dirty="0" err="1" smtClean="0">
                <a:effectLst/>
              </a:rPr>
              <a:t>H</a:t>
            </a:r>
            <a:r>
              <a:rPr lang="en-US" sz="1700" dirty="0" smtClean="0">
                <a:effectLst/>
              </a:rPr>
              <a:t> &lt; 158 </a:t>
            </a:r>
            <a:r>
              <a:rPr lang="en-US" sz="1700" dirty="0" err="1" smtClean="0">
                <a:effectLst/>
              </a:rPr>
              <a:t>GeV</a:t>
            </a:r>
            <a:r>
              <a:rPr lang="en-US" sz="1700" dirty="0" smtClean="0">
                <a:effectLst/>
              </a:rPr>
              <a:t> and </a:t>
            </a:r>
            <a:endParaRPr lang="en-US" sz="1700" dirty="0" smtClean="0">
              <a:effectLst/>
            </a:endParaRPr>
          </a:p>
          <a:p>
            <a:r>
              <a:rPr lang="en-US" sz="1700" dirty="0" smtClean="0">
                <a:effectLst/>
              </a:rPr>
              <a:t>185 </a:t>
            </a:r>
            <a:r>
              <a:rPr lang="en-US" sz="1700" dirty="0">
                <a:effectLst/>
              </a:rPr>
              <a:t>&lt; </a:t>
            </a:r>
            <a:r>
              <a:rPr lang="en-US" sz="1700" dirty="0" err="1">
                <a:effectLst/>
              </a:rPr>
              <a:t>m</a:t>
            </a:r>
            <a:r>
              <a:rPr lang="en-US" sz="1700" baseline="-25000" dirty="0" err="1">
                <a:effectLst/>
              </a:rPr>
              <a:t>H</a:t>
            </a:r>
            <a:r>
              <a:rPr lang="en-US" sz="1700" baseline="-25000" dirty="0">
                <a:effectLst/>
              </a:rPr>
              <a:t> </a:t>
            </a:r>
            <a:r>
              <a:rPr lang="en-US" sz="1700" dirty="0">
                <a:effectLst/>
              </a:rPr>
              <a:t>&lt; </a:t>
            </a:r>
            <a:r>
              <a:rPr lang="en-US" sz="1700" dirty="0" smtClean="0">
                <a:effectLst/>
              </a:rPr>
              <a:t>400 </a:t>
            </a:r>
            <a:r>
              <a:rPr lang="en-US" sz="1700" dirty="0" err="1">
                <a:effectLst/>
              </a:rPr>
              <a:t>GeV</a:t>
            </a:r>
            <a:r>
              <a:rPr lang="en-US" sz="1700" dirty="0">
                <a:effectLst/>
              </a:rPr>
              <a:t> </a:t>
            </a:r>
            <a:endParaRPr lang="en-US" sz="1700" dirty="0" smtClean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7536" y="5129808"/>
            <a:ext cx="4176464" cy="172819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US" dirty="0" err="1" smtClean="0">
                <a:effectLst/>
              </a:rPr>
              <a:t>m</a:t>
            </a:r>
            <a:r>
              <a:rPr lang="en-US" baseline="-25000" dirty="0" err="1" smtClean="0">
                <a:effectLst/>
              </a:rPr>
              <a:t>H</a:t>
            </a:r>
            <a:r>
              <a:rPr lang="en-US" dirty="0" smtClean="0">
                <a:effectLst/>
              </a:rPr>
              <a:t> (</a:t>
            </a:r>
            <a:r>
              <a:rPr lang="en-US" dirty="0" err="1" smtClean="0">
                <a:effectLst/>
              </a:rPr>
              <a:t>GeV</a:t>
            </a:r>
            <a:r>
              <a:rPr lang="en-US" dirty="0" smtClean="0">
                <a:effectLst/>
              </a:rPr>
              <a:t>)    Local </a:t>
            </a:r>
            <a:r>
              <a:rPr lang="en-US" dirty="0" smtClean="0">
                <a:effectLst/>
              </a:rPr>
              <a:t>p</a:t>
            </a:r>
            <a:r>
              <a:rPr lang="en-US" baseline="-25000" dirty="0" smtClean="0">
                <a:effectLst/>
              </a:rPr>
              <a:t>0</a:t>
            </a:r>
            <a:r>
              <a:rPr lang="en-US" dirty="0" smtClean="0">
                <a:effectLst/>
              </a:rPr>
              <a:t>  Significance /Expected 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                 </a:t>
            </a:r>
          </a:p>
          <a:p>
            <a:r>
              <a:rPr lang="en-US" dirty="0" smtClean="0">
                <a:effectLst/>
              </a:rPr>
              <a:t>125              </a:t>
            </a:r>
            <a:r>
              <a:rPr lang="en-US" dirty="0" smtClean="0">
                <a:effectLst/>
              </a:rPr>
              <a:t>1.8</a:t>
            </a:r>
            <a:r>
              <a:rPr lang="en-US" dirty="0" smtClean="0">
                <a:effectLst/>
              </a:rPr>
              <a:t>% </a:t>
            </a:r>
            <a:r>
              <a:rPr lang="en-US" dirty="0" smtClean="0">
                <a:effectLst/>
              </a:rPr>
              <a:t>	</a:t>
            </a:r>
            <a:r>
              <a:rPr lang="en-US" dirty="0" smtClean="0">
                <a:latin typeface="+mj-lt"/>
              </a:rPr>
              <a:t>2.1 </a:t>
            </a:r>
            <a:r>
              <a:rPr lang="en-US" dirty="0" smtClean="0">
                <a:latin typeface="+mj-lt"/>
              </a:rPr>
              <a:t>σ	1.4σ 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effectLst/>
              </a:rPr>
              <a:t>244              1.1% </a:t>
            </a:r>
            <a:r>
              <a:rPr lang="en-US" dirty="0" smtClean="0">
                <a:effectLst/>
              </a:rPr>
              <a:t>	</a:t>
            </a:r>
            <a:r>
              <a:rPr lang="en-US" dirty="0" smtClean="0">
                <a:effectLst/>
                <a:latin typeface="+mj-lt"/>
              </a:rPr>
              <a:t>2.3 </a:t>
            </a:r>
            <a:r>
              <a:rPr lang="en-US" dirty="0" smtClean="0">
                <a:latin typeface="+mj-lt"/>
              </a:rPr>
              <a:t>σ	3.2σ   </a:t>
            </a:r>
            <a:endParaRPr lang="en-US" dirty="0" smtClean="0">
              <a:latin typeface="+mj-lt"/>
            </a:endParaRPr>
          </a:p>
          <a:p>
            <a:r>
              <a:rPr lang="en-US" dirty="0" smtClean="0"/>
              <a:t>500         </a:t>
            </a:r>
            <a:r>
              <a:rPr lang="en-US" dirty="0" smtClean="0"/>
              <a:t>     1.4</a:t>
            </a:r>
            <a:r>
              <a:rPr lang="en-US" dirty="0" smtClean="0"/>
              <a:t>% </a:t>
            </a:r>
            <a:r>
              <a:rPr lang="en-US" dirty="0" smtClean="0"/>
              <a:t>	2.2 σ	1.5σ    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225509" y="3645024"/>
            <a:ext cx="2918491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0</a:t>
            </a:r>
            <a:r>
              <a:rPr lang="en-US" dirty="0" smtClean="0"/>
              <a:t> - consistency of </a:t>
            </a:r>
            <a:r>
              <a:rPr lang="en-US" dirty="0" smtClean="0">
                <a:effectLst/>
              </a:rPr>
              <a:t>data with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limits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2386608" cy="32403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Statistically combine data we talked 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…  and did not talk about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554" y="1340768"/>
            <a:ext cx="640744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96752"/>
            <a:ext cx="4776898" cy="524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479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Exclusion limits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Ljubljana, </a:t>
            </a:r>
            <a:r>
              <a:rPr lang="sl-SI" dirty="0" err="1" smtClean="0"/>
              <a:t>January</a:t>
            </a:r>
            <a:r>
              <a:rPr lang="sl-SI" dirty="0" smtClean="0"/>
              <a:t>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8864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347262"/>
            <a:ext cx="3131840" cy="489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5157192"/>
            <a:ext cx="1982722" cy="353943"/>
          </a:xfrm>
          <a:prstGeom prst="rect">
            <a:avLst/>
          </a:prstGeom>
          <a:solidFill>
            <a:srgbClr val="FFCC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effectLst/>
              </a:rPr>
              <a:t>Excluded </a:t>
            </a:r>
            <a:r>
              <a:rPr lang="en-US" sz="1700" dirty="0" smtClean="0"/>
              <a:t>at 95% CL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21288"/>
            <a:ext cx="1883336" cy="353943"/>
          </a:xfrm>
          <a:prstGeom prst="rect">
            <a:avLst/>
          </a:prstGeom>
          <a:solidFill>
            <a:srgbClr val="CC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effectLst/>
              </a:rPr>
              <a:t>Excluded </a:t>
            </a:r>
            <a:r>
              <a:rPr lang="en-US" sz="1700" dirty="0" smtClean="0"/>
              <a:t>at 99% CL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589240"/>
            <a:ext cx="2248332" cy="33855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effectLst/>
              </a:rPr>
              <a:t>Expected if no signal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39752" y="4941168"/>
            <a:ext cx="3755002" cy="615553"/>
          </a:xfrm>
          <a:prstGeom prst="rect">
            <a:avLst/>
          </a:prstGeom>
          <a:solidFill>
            <a:srgbClr val="FFCC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effectLst/>
              </a:rPr>
              <a:t>112.7 &lt; </a:t>
            </a:r>
            <a:r>
              <a:rPr lang="en-US" sz="1700" dirty="0" err="1" smtClean="0">
                <a:effectLst/>
              </a:rPr>
              <a:t>m</a:t>
            </a:r>
            <a:r>
              <a:rPr lang="en-US" sz="1700" baseline="-25000" dirty="0" err="1" smtClean="0">
                <a:effectLst/>
              </a:rPr>
              <a:t>H</a:t>
            </a:r>
            <a:r>
              <a:rPr lang="en-US" sz="1700" baseline="-25000" dirty="0" smtClean="0">
                <a:effectLst/>
              </a:rPr>
              <a:t> </a:t>
            </a:r>
            <a:r>
              <a:rPr lang="en-US" sz="1700" dirty="0" smtClean="0">
                <a:effectLst/>
              </a:rPr>
              <a:t>&lt; 115.5 </a:t>
            </a:r>
            <a:r>
              <a:rPr lang="en-US" sz="1700" dirty="0" err="1" smtClean="0">
                <a:effectLst/>
              </a:rPr>
              <a:t>GeV</a:t>
            </a:r>
            <a:r>
              <a:rPr lang="en-US" sz="1700" dirty="0" smtClean="0">
                <a:effectLst/>
              </a:rPr>
              <a:t> </a:t>
            </a:r>
          </a:p>
          <a:p>
            <a:r>
              <a:rPr lang="en-US" sz="1700" dirty="0" smtClean="0">
                <a:effectLst/>
              </a:rPr>
              <a:t>131 &lt;</a:t>
            </a:r>
            <a:r>
              <a:rPr lang="en-US" sz="1700" dirty="0" err="1" smtClean="0">
                <a:effectLst/>
              </a:rPr>
              <a:t>m</a:t>
            </a:r>
            <a:r>
              <a:rPr lang="en-US" sz="1700" baseline="-25000" dirty="0" err="1" smtClean="0">
                <a:effectLst/>
              </a:rPr>
              <a:t>H</a:t>
            </a:r>
            <a:r>
              <a:rPr lang="en-US" sz="1700" baseline="-25000" dirty="0" smtClean="0">
                <a:effectLst/>
              </a:rPr>
              <a:t> </a:t>
            </a:r>
            <a:r>
              <a:rPr lang="en-US" sz="1700" dirty="0" smtClean="0">
                <a:effectLst/>
              </a:rPr>
              <a:t>&lt; </a:t>
            </a:r>
            <a:r>
              <a:rPr lang="en-US" sz="1700" dirty="0" smtClean="0">
                <a:effectLst/>
              </a:rPr>
              <a:t>468 </a:t>
            </a:r>
            <a:r>
              <a:rPr lang="en-US" sz="1700" dirty="0" err="1" smtClean="0">
                <a:effectLst/>
              </a:rPr>
              <a:t>GeV</a:t>
            </a:r>
            <a:r>
              <a:rPr lang="en-US" sz="1700" dirty="0" smtClean="0">
                <a:effectLst/>
              </a:rPr>
              <a:t>, except 237-251 </a:t>
            </a:r>
            <a:r>
              <a:rPr lang="en-US" sz="1700" dirty="0" err="1" smtClean="0">
                <a:effectLst/>
              </a:rPr>
              <a:t>GeV</a:t>
            </a:r>
            <a:endParaRPr lang="en-US" sz="1700" dirty="0" smtClean="0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5589240"/>
            <a:ext cx="1611539" cy="33855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effectLst/>
              </a:rPr>
              <a:t>124.6-520 </a:t>
            </a:r>
            <a:r>
              <a:rPr lang="en-US" dirty="0" err="1" smtClean="0">
                <a:solidFill>
                  <a:srgbClr val="000000"/>
                </a:solidFill>
                <a:effectLst/>
              </a:rPr>
              <a:t>GeV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9752" y="6021288"/>
            <a:ext cx="4128013" cy="353943"/>
          </a:xfrm>
          <a:prstGeom prst="rect">
            <a:avLst/>
          </a:prstGeom>
          <a:solidFill>
            <a:srgbClr val="CC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effectLst/>
              </a:rPr>
              <a:t>133 </a:t>
            </a:r>
            <a:r>
              <a:rPr lang="en-US" sz="1700" dirty="0">
                <a:effectLst/>
              </a:rPr>
              <a:t>&lt;</a:t>
            </a:r>
            <a:r>
              <a:rPr lang="en-US" sz="1700" dirty="0" err="1">
                <a:effectLst/>
              </a:rPr>
              <a:t>m</a:t>
            </a:r>
            <a:r>
              <a:rPr lang="en-US" sz="1700" baseline="-25000" dirty="0" err="1">
                <a:effectLst/>
              </a:rPr>
              <a:t>H</a:t>
            </a:r>
            <a:r>
              <a:rPr lang="en-US" sz="1700" baseline="-25000" dirty="0">
                <a:effectLst/>
              </a:rPr>
              <a:t> </a:t>
            </a:r>
            <a:r>
              <a:rPr lang="en-US" sz="1700" dirty="0">
                <a:effectLst/>
              </a:rPr>
              <a:t>&lt; </a:t>
            </a:r>
            <a:r>
              <a:rPr lang="en-US" sz="1700" dirty="0" smtClean="0">
                <a:effectLst/>
              </a:rPr>
              <a:t>230 </a:t>
            </a:r>
            <a:r>
              <a:rPr lang="en-US" sz="1700" dirty="0" err="1">
                <a:effectLst/>
              </a:rPr>
              <a:t>GeV</a:t>
            </a:r>
            <a:r>
              <a:rPr lang="en-US" sz="1700" dirty="0" smtClean="0">
                <a:effectLst/>
              </a:rPr>
              <a:t>, 260 &lt; </a:t>
            </a:r>
            <a:r>
              <a:rPr lang="en-US" sz="1700" dirty="0" err="1" smtClean="0">
                <a:effectLst/>
              </a:rPr>
              <a:t>m</a:t>
            </a:r>
            <a:r>
              <a:rPr lang="en-US" sz="1700" baseline="-25000" dirty="0" err="1" smtClean="0">
                <a:effectLst/>
              </a:rPr>
              <a:t>H</a:t>
            </a:r>
            <a:r>
              <a:rPr lang="en-US" sz="1700" baseline="-25000" dirty="0" smtClean="0">
                <a:effectLst/>
              </a:rPr>
              <a:t> </a:t>
            </a:r>
            <a:r>
              <a:rPr lang="en-US" sz="1700" dirty="0">
                <a:effectLst/>
              </a:rPr>
              <a:t>&lt; </a:t>
            </a:r>
            <a:r>
              <a:rPr lang="en-US" sz="1700" dirty="0" smtClean="0">
                <a:effectLst/>
              </a:rPr>
              <a:t>437 </a:t>
            </a:r>
            <a:r>
              <a:rPr lang="en-US" sz="1700" dirty="0" err="1">
                <a:effectLst/>
              </a:rPr>
              <a:t>GeV</a:t>
            </a:r>
            <a:r>
              <a:rPr lang="en-US" sz="1700" dirty="0" smtClean="0">
                <a:effectLst/>
              </a:rPr>
              <a:t>  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479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signal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24744"/>
            <a:ext cx="33123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3252" y="3573016"/>
            <a:ext cx="330074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479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7544" y="1556792"/>
            <a:ext cx="4403770" cy="646331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effectLst/>
              </a:rPr>
              <a:t>Maximum deviation from background-only </a:t>
            </a:r>
          </a:p>
          <a:p>
            <a:r>
              <a:rPr lang="en-US" sz="1700" dirty="0" smtClean="0">
                <a:solidFill>
                  <a:schemeClr val="bg1"/>
                </a:solidFill>
                <a:effectLst/>
              </a:rPr>
              <a:t>expectation observed for </a:t>
            </a:r>
            <a:r>
              <a:rPr lang="en-US" sz="1900" dirty="0" smtClean="0">
                <a:solidFill>
                  <a:schemeClr val="bg1"/>
                </a:solidFill>
                <a:effectLst/>
              </a:rPr>
              <a:t>m</a:t>
            </a:r>
            <a:r>
              <a:rPr lang="en-US" sz="1900" baseline="-25000" dirty="0" smtClean="0">
                <a:solidFill>
                  <a:schemeClr val="bg1"/>
                </a:solidFill>
                <a:effectLst/>
              </a:rPr>
              <a:t>H</a:t>
            </a:r>
            <a:r>
              <a:rPr lang="en-US" sz="1900" dirty="0" smtClean="0">
                <a:solidFill>
                  <a:schemeClr val="bg1"/>
                </a:solidFill>
                <a:effectLst/>
              </a:rPr>
              <a:t>~126 </a:t>
            </a:r>
            <a:r>
              <a:rPr lang="en-US" sz="1900" dirty="0" err="1" smtClean="0">
                <a:solidFill>
                  <a:schemeClr val="bg1"/>
                </a:solidFill>
                <a:effectLst/>
              </a:rPr>
              <a:t>GeV</a:t>
            </a:r>
            <a:endParaRPr lang="en-US" sz="1900" dirty="0" smtClean="0">
              <a:solidFill>
                <a:schemeClr val="bg1"/>
              </a:solidFill>
              <a:effectLst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3789040"/>
            <a:ext cx="5832648" cy="1728192"/>
            <a:chOff x="-180528" y="4581128"/>
            <a:chExt cx="5832648" cy="1728192"/>
          </a:xfrm>
        </p:grpSpPr>
        <p:sp>
          <p:nvSpPr>
            <p:cNvPr id="12" name="Rectangle 11"/>
            <p:cNvSpPr/>
            <p:nvPr/>
          </p:nvSpPr>
          <p:spPr bwMode="auto">
            <a:xfrm>
              <a:off x="-180528" y="4581128"/>
              <a:ext cx="5832648" cy="172819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0749" y="4725144"/>
              <a:ext cx="4043094" cy="923330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Local p</a:t>
              </a:r>
              <a:r>
                <a:rPr lang="en-US" baseline="-25000" dirty="0" smtClean="0">
                  <a:effectLst/>
                </a:rPr>
                <a:t>0</a:t>
              </a:r>
              <a:r>
                <a:rPr lang="en-US" dirty="0" smtClean="0">
                  <a:effectLst/>
                </a:rPr>
                <a:t>-value: </a:t>
              </a:r>
              <a:r>
                <a:rPr lang="en-US" sz="1800" dirty="0" smtClean="0">
                  <a:effectLst/>
                </a:rPr>
                <a:t>1.9 </a:t>
              </a:r>
              <a:r>
                <a:rPr lang="en-US" sz="1800" dirty="0" smtClean="0">
                  <a:effectLst/>
                </a:rPr>
                <a:t>x 10</a:t>
              </a:r>
              <a:r>
                <a:rPr lang="en-US" sz="1800" baseline="30000" dirty="0" smtClean="0">
                  <a:effectLst/>
                </a:rPr>
                <a:t>-4  </a:t>
              </a:r>
              <a:endParaRPr lang="en-US" sz="1800" dirty="0">
                <a:effectLst/>
                <a:sym typeface="Wingdings"/>
              </a:endParaRPr>
            </a:p>
            <a:p>
              <a:pPr marL="285750" indent="-285750">
                <a:buFont typeface="Wingdings" charset="0"/>
                <a:buChar char="à"/>
              </a:pPr>
              <a:r>
                <a:rPr lang="en-US" dirty="0">
                  <a:effectLst/>
                  <a:sym typeface="Wingdings"/>
                </a:rPr>
                <a:t>l</a:t>
              </a:r>
              <a:r>
                <a:rPr lang="en-US" dirty="0" smtClean="0">
                  <a:effectLst/>
                  <a:sym typeface="Wingdings"/>
                </a:rPr>
                <a:t>ocal significance of the excess: </a:t>
              </a:r>
              <a:r>
                <a:rPr lang="en-US" sz="1800" dirty="0" smtClean="0">
                  <a:effectLst/>
                  <a:sym typeface="Wingdings"/>
                </a:rPr>
                <a:t>3.6</a:t>
              </a:r>
              <a:r>
                <a:rPr lang="en-US" sz="1800" dirty="0" smtClean="0"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sz="1800" dirty="0" smtClean="0">
                  <a:effectLst/>
                  <a:sym typeface="Wingdings"/>
                </a:rPr>
                <a:t> </a:t>
              </a:r>
            </a:p>
            <a:p>
              <a:r>
                <a:rPr lang="en-US" dirty="0" smtClean="0">
                  <a:effectLst/>
                  <a:sym typeface="Wingdings"/>
                </a:rPr>
                <a:t>~ </a:t>
              </a:r>
              <a:r>
                <a:rPr lang="en-US" dirty="0" smtClean="0">
                  <a:solidFill>
                    <a:srgbClr val="CC0000"/>
                  </a:solidFill>
                  <a:effectLst/>
                  <a:sym typeface="Wingdings"/>
                </a:rPr>
                <a:t>2.8</a:t>
              </a:r>
              <a:r>
                <a:rPr lang="en-US" dirty="0" smtClean="0">
                  <a:solidFill>
                    <a:srgbClr val="CC0000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dirty="0" smtClean="0">
                  <a:solidFill>
                    <a:srgbClr val="CC0000"/>
                  </a:solidFill>
                  <a:effectLst/>
                  <a:sym typeface="Wingdings"/>
                </a:rPr>
                <a:t> H</a:t>
              </a:r>
              <a:r>
                <a:rPr lang="en-US" dirty="0">
                  <a:solidFill>
                    <a:srgbClr val="CC0000"/>
                  </a:solidFill>
                  <a:effectLst/>
                  <a:sym typeface="Wingdings"/>
                </a:rPr>
                <a:t> </a:t>
              </a:r>
              <a:r>
                <a:rPr lang="en-US" dirty="0" err="1" smtClean="0">
                  <a:solidFill>
                    <a:srgbClr val="CC0000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γγ</a:t>
              </a:r>
              <a:r>
                <a:rPr lang="en-US" dirty="0" smtClean="0">
                  <a:effectLst/>
                  <a:sym typeface="Wingdings"/>
                </a:rPr>
                <a:t>, </a:t>
              </a:r>
              <a:r>
                <a:rPr lang="en-US" dirty="0" smtClean="0">
                  <a:solidFill>
                    <a:srgbClr val="0000FF"/>
                  </a:solidFill>
                  <a:effectLst/>
                  <a:sym typeface="Wingdings"/>
                </a:rPr>
                <a:t>2.1</a:t>
              </a:r>
              <a:r>
                <a:rPr lang="en-US" dirty="0" smtClean="0">
                  <a:solidFill>
                    <a:srgbClr val="0000FF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dirty="0" smtClean="0">
                  <a:solidFill>
                    <a:srgbClr val="0000FF"/>
                  </a:solidFill>
                  <a:effectLst/>
                  <a:sym typeface="Wingdings"/>
                </a:rPr>
                <a:t> H 4l</a:t>
              </a:r>
              <a:r>
                <a:rPr lang="en-US" dirty="0" smtClean="0">
                  <a:effectLst/>
                  <a:sym typeface="Wingdings"/>
                </a:rPr>
                <a:t>, </a:t>
              </a:r>
              <a:r>
                <a:rPr lang="en-US" dirty="0" smtClean="0">
                  <a:solidFill>
                    <a:srgbClr val="008000"/>
                  </a:solidFill>
                  <a:effectLst/>
                  <a:sym typeface="Wingdings"/>
                </a:rPr>
                <a:t>1.4</a:t>
              </a:r>
              <a:r>
                <a:rPr lang="en-US" dirty="0">
                  <a:solidFill>
                    <a:srgbClr val="008000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dirty="0" smtClean="0">
                  <a:solidFill>
                    <a:srgbClr val="008000"/>
                  </a:solidFill>
                  <a:effectLst/>
                  <a:sym typeface="Wingdings"/>
                </a:rPr>
                <a:t> H </a:t>
              </a:r>
              <a:r>
                <a:rPr lang="en-US" dirty="0" err="1" smtClean="0">
                  <a:solidFill>
                    <a:srgbClr val="008000"/>
                  </a:solidFill>
                  <a:effectLst/>
                  <a:sym typeface="Wingdings"/>
                </a:rPr>
                <a:t>l</a:t>
              </a:r>
              <a:r>
                <a:rPr lang="en-US" dirty="0" err="1" smtClean="0">
                  <a:solidFill>
                    <a:srgbClr val="008000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ν</a:t>
              </a:r>
              <a:r>
                <a:rPr lang="en-US" dirty="0" err="1" smtClean="0">
                  <a:solidFill>
                    <a:srgbClr val="008000"/>
                  </a:solidFill>
                  <a:effectLst/>
                  <a:sym typeface="Wingdings"/>
                </a:rPr>
                <a:t>l</a:t>
              </a:r>
              <a:r>
                <a:rPr lang="en-US" dirty="0" err="1" smtClean="0">
                  <a:solidFill>
                    <a:srgbClr val="008000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ν</a:t>
              </a:r>
              <a:endParaRPr lang="en-US" sz="1400" dirty="0" smtClean="0">
                <a:solidFill>
                  <a:srgbClr val="008000"/>
                </a:solidFill>
                <a:effectLst/>
                <a:latin typeface="Comic Sans MS"/>
                <a:sym typeface="Wingding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36512" y="5754742"/>
              <a:ext cx="5487784" cy="369332"/>
            </a:xfrm>
            <a:prstGeom prst="rect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Expected from SM Higgs</a:t>
              </a:r>
              <a:r>
                <a:rPr lang="en-US" dirty="0" smtClean="0"/>
                <a:t>: ~2.4</a:t>
              </a:r>
              <a:r>
                <a:rPr lang="en-US" dirty="0" smtClean="0">
                  <a:sym typeface="Wingdings"/>
                </a:rPr>
                <a:t>σ local </a:t>
              </a:r>
              <a:r>
                <a:rPr lang="en-US" dirty="0" smtClean="0"/>
                <a:t>(~1.4</a:t>
              </a:r>
              <a:r>
                <a:rPr lang="en-US" dirty="0" smtClean="0">
                  <a:sym typeface="Wingdings"/>
                </a:rPr>
                <a:t>σ</a:t>
              </a:r>
              <a:r>
                <a:rPr lang="en-US" dirty="0" smtClean="0"/>
                <a:t> per channel)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43800" y="4509120"/>
            <a:ext cx="1800200" cy="792088"/>
            <a:chOff x="7308304" y="4509120"/>
            <a:chExt cx="1800200" cy="792088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7308304" y="4509120"/>
              <a:ext cx="357377" cy="26161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7665681" y="4562544"/>
              <a:ext cx="1442823" cy="738664"/>
            </a:xfrm>
            <a:prstGeom prst="rect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Expected from </a:t>
              </a:r>
            </a:p>
            <a:p>
              <a:r>
                <a:rPr lang="en-US" sz="1400" dirty="0" smtClean="0">
                  <a:effectLst/>
                </a:rPr>
                <a:t>126 </a:t>
              </a:r>
              <a:r>
                <a:rPr lang="en-US" sz="1400" dirty="0" err="1" smtClean="0">
                  <a:effectLst/>
                </a:rPr>
                <a:t>GeV</a:t>
              </a:r>
              <a:endParaRPr lang="en-US" sz="1400" dirty="0">
                <a:effectLst/>
              </a:endParaRPr>
            </a:p>
            <a:p>
              <a:r>
                <a:rPr lang="en-US" sz="1400" dirty="0" smtClean="0">
                  <a:effectLst/>
                </a:rPr>
                <a:t>SM Higgs</a:t>
              </a:r>
              <a:endParaRPr lang="en-US" sz="1400" dirty="0">
                <a:effectLst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7504" y="2348880"/>
            <a:ext cx="4176464" cy="2232248"/>
            <a:chOff x="107504" y="2348880"/>
            <a:chExt cx="4176464" cy="2232248"/>
          </a:xfrm>
        </p:grpSpPr>
        <p:sp>
          <p:nvSpPr>
            <p:cNvPr id="19" name="Oval 18"/>
            <p:cNvSpPr/>
            <p:nvPr/>
          </p:nvSpPr>
          <p:spPr>
            <a:xfrm>
              <a:off x="3707904" y="4077072"/>
              <a:ext cx="576064" cy="5040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" name="Cloud Callout 19"/>
            <p:cNvSpPr/>
            <p:nvPr/>
          </p:nvSpPr>
          <p:spPr>
            <a:xfrm>
              <a:off x="107504" y="2348880"/>
              <a:ext cx="3960440" cy="1368152"/>
            </a:xfrm>
            <a:prstGeom prst="cloudCallout">
              <a:avLst>
                <a:gd name="adj1" fmla="val 47524"/>
                <a:gd name="adj2" fmla="val 74341"/>
              </a:avLst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&gt; 3</a:t>
              </a:r>
              <a:r>
                <a:rPr lang="el-GR" sz="2400" b="1" dirty="0" smtClean="0">
                  <a:solidFill>
                    <a:srgbClr val="FF0000"/>
                  </a:solidFill>
                </a:rPr>
                <a:t>σ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!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Can we claim evidence ?</a:t>
              </a:r>
              <a:endParaRPr lang="sl-SI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227687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11560" y="256490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Not yet !</a:t>
            </a:r>
            <a:endParaRPr lang="sl-SI" sz="54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179512" y="5517232"/>
            <a:ext cx="5308565" cy="1224136"/>
            <a:chOff x="179512" y="5517232"/>
            <a:chExt cx="5308565" cy="1224136"/>
          </a:xfrm>
        </p:grpSpPr>
        <p:sp>
          <p:nvSpPr>
            <p:cNvPr id="23" name="TextBox 22"/>
            <p:cNvSpPr txBox="1"/>
            <p:nvPr/>
          </p:nvSpPr>
          <p:spPr>
            <a:xfrm>
              <a:off x="179512" y="5517232"/>
              <a:ext cx="5308565" cy="1200329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free parameter in signal search</a:t>
              </a:r>
            </a:p>
            <a:p>
              <a:r>
                <a:rPr lang="en-US" dirty="0" smtClean="0">
                  <a:sym typeface="Wingdings"/>
                </a:rPr>
                <a:t> g</a:t>
              </a:r>
              <a:r>
                <a:rPr lang="en-US" dirty="0" smtClean="0">
                  <a:effectLst/>
                </a:rPr>
                <a:t>lobal probability higher: Look Elsewhere Effect </a:t>
              </a:r>
            </a:p>
            <a:p>
              <a:r>
                <a:rPr lang="en-US" dirty="0" smtClean="0">
                  <a:effectLst/>
                </a:rPr>
                <a:t>Global </a:t>
              </a:r>
              <a:r>
                <a:rPr lang="en-US" dirty="0" smtClean="0">
                  <a:effectLst/>
                </a:rPr>
                <a:t>p</a:t>
              </a:r>
              <a:r>
                <a:rPr lang="en-US" baseline="-25000" dirty="0" smtClean="0">
                  <a:effectLst/>
                </a:rPr>
                <a:t>0</a:t>
              </a:r>
              <a:r>
                <a:rPr lang="en-US" dirty="0" smtClean="0">
                  <a:effectLst/>
                </a:rPr>
                <a:t>-</a:t>
              </a:r>
              <a:r>
                <a:rPr lang="en-US" dirty="0">
                  <a:effectLst/>
                </a:rPr>
                <a:t>value </a:t>
              </a:r>
              <a:r>
                <a:rPr lang="en-US" dirty="0" smtClean="0">
                  <a:effectLst/>
                </a:rPr>
                <a:t>: 0.6% </a:t>
              </a:r>
              <a:r>
                <a:rPr lang="en-US" dirty="0" smtClean="0">
                  <a:effectLst/>
                  <a:sym typeface="Wingdings"/>
                </a:rPr>
                <a:t></a:t>
              </a:r>
              <a:r>
                <a:rPr lang="en-US" dirty="0" smtClean="0">
                  <a:effectLst/>
                  <a:latin typeface="+mj-lt"/>
                  <a:sym typeface="Wingdings"/>
                </a:rPr>
                <a:t>2.5</a:t>
              </a:r>
              <a:r>
                <a:rPr lang="en-US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σ  </a:t>
              </a:r>
              <a:r>
                <a:rPr lang="en-US" sz="1500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LEE over 110-146 </a:t>
              </a:r>
              <a:r>
                <a:rPr lang="en-US" sz="1500" dirty="0" err="1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GeV</a:t>
              </a:r>
              <a:endParaRPr lang="en-US" sz="1500" dirty="0" smtClean="0">
                <a:effectLst/>
                <a:latin typeface="+mj-lt"/>
                <a:ea typeface="Lucida Grande"/>
                <a:cs typeface="Lucida Grande"/>
                <a:sym typeface="Wingdings"/>
              </a:endParaRPr>
            </a:p>
            <a:p>
              <a:r>
                <a:rPr lang="en-US" dirty="0">
                  <a:effectLst/>
                  <a:latin typeface="+mj-lt"/>
                </a:rPr>
                <a:t>Global p</a:t>
              </a:r>
              <a:r>
                <a:rPr lang="en-US" baseline="-25000" dirty="0">
                  <a:effectLst/>
                  <a:latin typeface="+mj-lt"/>
                </a:rPr>
                <a:t>0</a:t>
              </a:r>
              <a:r>
                <a:rPr lang="en-US" dirty="0">
                  <a:effectLst/>
                  <a:latin typeface="+mj-lt"/>
                </a:rPr>
                <a:t>-value : </a:t>
              </a:r>
              <a:r>
                <a:rPr lang="en-US" dirty="0" smtClean="0">
                  <a:effectLst/>
                  <a:latin typeface="+mj-lt"/>
                </a:rPr>
                <a:t>1.4% </a:t>
              </a:r>
              <a:r>
                <a:rPr lang="en-US" dirty="0">
                  <a:effectLst/>
                  <a:latin typeface="+mj-lt"/>
                  <a:sym typeface="Wingdings"/>
                </a:rPr>
                <a:t></a:t>
              </a:r>
              <a:r>
                <a:rPr lang="en-US" dirty="0" smtClean="0">
                  <a:effectLst/>
                  <a:latin typeface="+mj-lt"/>
                  <a:sym typeface="Wingdings"/>
                </a:rPr>
                <a:t>2.2</a:t>
              </a:r>
              <a:r>
                <a:rPr lang="en-US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σ  </a:t>
              </a:r>
              <a:r>
                <a:rPr lang="en-US" sz="1500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LEE </a:t>
              </a:r>
              <a:r>
                <a:rPr lang="en-US" sz="1500" dirty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over </a:t>
              </a:r>
              <a:r>
                <a:rPr lang="en-US" sz="1500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 110-600 </a:t>
              </a:r>
              <a:r>
                <a:rPr lang="en-US" sz="1500" dirty="0" err="1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GeV</a:t>
              </a:r>
              <a:endParaRPr lang="en-US" sz="1500" dirty="0" smtClean="0">
                <a:effectLst/>
                <a:latin typeface="+mj-lt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483768" y="6093296"/>
              <a:ext cx="576064" cy="6480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220072" y="6381328"/>
            <a:ext cx="316182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Eur. Phys. J. C(2010)70: 525-530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We have </a:t>
            </a:r>
            <a:r>
              <a:rPr lang="en-US" dirty="0" smtClean="0"/>
              <a:t>analyzed </a:t>
            </a:r>
            <a:r>
              <a:rPr lang="en-US" dirty="0" smtClean="0"/>
              <a:t>up to 4.9 fb</a:t>
            </a:r>
            <a:r>
              <a:rPr lang="en-US" baseline="30000" dirty="0" smtClean="0"/>
              <a:t>-1</a:t>
            </a:r>
            <a:r>
              <a:rPr lang="en-US" dirty="0" smtClean="0"/>
              <a:t> of 7 </a:t>
            </a:r>
            <a:r>
              <a:rPr lang="en-US" dirty="0" err="1" smtClean="0"/>
              <a:t>TeV</a:t>
            </a:r>
            <a:r>
              <a:rPr lang="en-US" dirty="0" smtClean="0"/>
              <a:t> pp collision data for presence of SM Higgs boson</a:t>
            </a:r>
          </a:p>
          <a:p>
            <a:pPr lvl="1"/>
            <a:r>
              <a:rPr lang="en-US" dirty="0" smtClean="0"/>
              <a:t>Across </a:t>
            </a:r>
            <a:r>
              <a:rPr lang="en-US" dirty="0" smtClean="0"/>
              <a:t>the 110-600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smtClean="0"/>
              <a:t>mass region</a:t>
            </a:r>
          </a:p>
          <a:p>
            <a:pPr lvl="1"/>
            <a:r>
              <a:rPr lang="en-US" dirty="0" smtClean="0"/>
              <a:t>In </a:t>
            </a:r>
            <a:r>
              <a:rPr lang="en-US" dirty="0" smtClean="0"/>
              <a:t>11 distinct </a:t>
            </a:r>
            <a:r>
              <a:rPr lang="en-US" dirty="0" smtClean="0"/>
              <a:t>decay channels</a:t>
            </a:r>
          </a:p>
          <a:p>
            <a:r>
              <a:rPr lang="en-US" dirty="0" smtClean="0"/>
              <a:t>We have restricted the most likely </a:t>
            </a:r>
            <a:r>
              <a:rPr lang="en-US" dirty="0" smtClean="0"/>
              <a:t>mass </a:t>
            </a:r>
            <a:r>
              <a:rPr lang="en-US" dirty="0" smtClean="0"/>
              <a:t>region (95% CL) </a:t>
            </a:r>
            <a:r>
              <a:rPr lang="en-US" dirty="0" smtClean="0"/>
              <a:t>to </a:t>
            </a:r>
            <a:r>
              <a:rPr lang="en-US" b="1" dirty="0" smtClean="0">
                <a:solidFill>
                  <a:srgbClr val="00B050"/>
                </a:solidFill>
              </a:rPr>
              <a:t>115.5-131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GeV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We observe an excess of events around </a:t>
            </a:r>
            <a:r>
              <a:rPr lang="en-US" b="1" dirty="0" err="1" smtClean="0">
                <a:solidFill>
                  <a:srgbClr val="00B050"/>
                </a:solidFill>
              </a:rPr>
              <a:t>m</a:t>
            </a:r>
            <a:r>
              <a:rPr lang="en-US" b="1" baseline="-25000" dirty="0" err="1" smtClean="0">
                <a:solidFill>
                  <a:srgbClr val="00B050"/>
                </a:solidFill>
              </a:rPr>
              <a:t>H</a:t>
            </a:r>
            <a:r>
              <a:rPr lang="en-US" b="1" dirty="0" smtClean="0">
                <a:solidFill>
                  <a:srgbClr val="00B050"/>
                </a:solidFill>
              </a:rPr>
              <a:t>~ 126 </a:t>
            </a:r>
            <a:r>
              <a:rPr lang="en-US" b="1" dirty="0" err="1" smtClean="0">
                <a:solidFill>
                  <a:srgbClr val="00B050"/>
                </a:solidFill>
              </a:rPr>
              <a:t>GeV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</a:t>
            </a:r>
            <a:r>
              <a:rPr lang="en-US" dirty="0" smtClean="0"/>
              <a:t>ocal </a:t>
            </a:r>
            <a:r>
              <a:rPr lang="en-US" dirty="0" smtClean="0"/>
              <a:t>significance </a:t>
            </a:r>
            <a:r>
              <a:rPr lang="en-US" b="1" dirty="0" smtClean="0">
                <a:solidFill>
                  <a:srgbClr val="00B050"/>
                </a:solidFill>
              </a:rPr>
              <a:t>3.6 </a:t>
            </a:r>
            <a:r>
              <a:rPr lang="en-US" b="1" dirty="0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dirty="0" smtClean="0"/>
              <a:t>, with contributions from </a:t>
            </a:r>
            <a:r>
              <a:rPr lang="en-US" dirty="0" smtClean="0"/>
              <a:t>the </a:t>
            </a:r>
            <a:r>
              <a:rPr lang="en-US" dirty="0" smtClean="0">
                <a:sym typeface="Wingdings"/>
              </a:rPr>
              <a:t>H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 smtClean="0">
                <a:sym typeface="Wingdings"/>
              </a:rPr>
              <a:t> (</a:t>
            </a:r>
            <a:r>
              <a:rPr lang="en-US" b="1" dirty="0" smtClean="0">
                <a:solidFill>
                  <a:srgbClr val="00B050"/>
                </a:solidFill>
                <a:sym typeface="Wingdings"/>
              </a:rPr>
              <a:t>2.8 </a:t>
            </a:r>
            <a:r>
              <a:rPr lang="en-US" b="1" dirty="0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sym typeface="Wingdings"/>
              </a:rPr>
              <a:t>), H ZZ*  4l (</a:t>
            </a:r>
            <a:r>
              <a:rPr lang="en-US" b="1" dirty="0" smtClean="0">
                <a:solidFill>
                  <a:srgbClr val="00B050"/>
                </a:solidFill>
                <a:sym typeface="Wingdings"/>
              </a:rPr>
              <a:t>2.1 </a:t>
            </a:r>
            <a:r>
              <a:rPr lang="en-US" b="1" dirty="0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sym typeface="Wingdings"/>
              </a:rPr>
              <a:t>), H </a:t>
            </a:r>
            <a:r>
              <a:rPr lang="en-US" dirty="0" smtClean="0">
                <a:sym typeface="Wingdings"/>
              </a:rPr>
              <a:t>WW*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l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dirty="0" err="1" smtClean="0">
                <a:sym typeface="Wingdings"/>
              </a:rPr>
              <a:t>l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(</a:t>
            </a:r>
            <a:r>
              <a:rPr lang="en-US" b="1" dirty="0" smtClean="0">
                <a:solidFill>
                  <a:srgbClr val="00B050"/>
                </a:solidFill>
                <a:sym typeface="Wingdings"/>
              </a:rPr>
              <a:t>1.4 </a:t>
            </a:r>
            <a:r>
              <a:rPr lang="en-US" b="1" dirty="0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b="1" dirty="0" smtClean="0">
                <a:sym typeface="Wingdings"/>
              </a:rPr>
              <a:t> 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) </a:t>
            </a:r>
            <a:r>
              <a:rPr lang="en-US" dirty="0" smtClean="0">
                <a:ea typeface="Lucida Grande"/>
                <a:cs typeface="Lucida Grande"/>
                <a:sym typeface="Wingdings"/>
              </a:rPr>
              <a:t>analyses</a:t>
            </a:r>
          </a:p>
          <a:p>
            <a:pPr lvl="1"/>
            <a:r>
              <a:rPr lang="en-US" dirty="0" smtClean="0">
                <a:sym typeface="Wingdings"/>
              </a:rPr>
              <a:t>SM </a:t>
            </a:r>
            <a:r>
              <a:rPr lang="en-US" dirty="0" smtClean="0">
                <a:sym typeface="Wingdings"/>
              </a:rPr>
              <a:t>Higgs expectation: </a:t>
            </a:r>
            <a:r>
              <a:rPr lang="en-US" b="1" dirty="0" smtClean="0">
                <a:solidFill>
                  <a:srgbClr val="00B050"/>
                </a:solidFill>
                <a:sym typeface="Wingdings"/>
              </a:rPr>
              <a:t>2.4 </a:t>
            </a:r>
            <a:r>
              <a:rPr lang="en-US" b="1" dirty="0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2700" dirty="0" smtClean="0">
                <a:sym typeface="Wingdings"/>
              </a:rPr>
              <a:t>local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observed excess compatible with signal strength within +</a:t>
            </a:r>
            <a:r>
              <a:rPr lang="en-US" dirty="0" smtClean="0">
                <a:sym typeface="Wingdings"/>
              </a:rPr>
              <a:t>1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he </a:t>
            </a:r>
            <a:r>
              <a:rPr lang="en-US" dirty="0" smtClean="0">
                <a:sym typeface="Wingdings"/>
              </a:rPr>
              <a:t>global significance </a:t>
            </a:r>
            <a:r>
              <a:rPr lang="en-US" dirty="0" smtClean="0">
                <a:sym typeface="Wingdings"/>
              </a:rPr>
              <a:t>(including Look-Elsewhere-Effect</a:t>
            </a:r>
            <a:r>
              <a:rPr lang="en-US" dirty="0" smtClean="0">
                <a:sym typeface="Wingdings"/>
              </a:rPr>
              <a:t>) </a:t>
            </a:r>
            <a:r>
              <a:rPr lang="en-US" dirty="0" smtClean="0">
                <a:sym typeface="Wingdings"/>
              </a:rPr>
              <a:t>is </a:t>
            </a:r>
            <a:r>
              <a:rPr lang="en-US" b="1" dirty="0" smtClean="0">
                <a:solidFill>
                  <a:srgbClr val="00B050"/>
                </a:solidFill>
                <a:sym typeface="Wingdings"/>
              </a:rPr>
              <a:t>~2.3 </a:t>
            </a:r>
            <a:r>
              <a:rPr lang="en-US" b="1" dirty="0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endParaRPr lang="en-US" b="1" dirty="0" smtClean="0">
              <a:solidFill>
                <a:srgbClr val="00B050"/>
              </a:solidFill>
              <a:sym typeface="Wingdings"/>
            </a:endParaRPr>
          </a:p>
          <a:p>
            <a:r>
              <a:rPr lang="en-US" dirty="0" smtClean="0"/>
              <a:t>It would </a:t>
            </a:r>
            <a:r>
              <a:rPr lang="en-US" dirty="0" smtClean="0">
                <a:sym typeface="Wingdings"/>
              </a:rPr>
              <a:t>be a </a:t>
            </a:r>
            <a:r>
              <a:rPr lang="en-US" u="sng" dirty="0" smtClean="0">
                <a:sym typeface="Wingdings"/>
              </a:rPr>
              <a:t>very nice </a:t>
            </a:r>
            <a:r>
              <a:rPr lang="en-US" dirty="0" smtClean="0">
                <a:sym typeface="Wingdings"/>
              </a:rPr>
              <a:t>region for the Higgs to be </a:t>
            </a:r>
            <a:endParaRPr lang="en-US" dirty="0" smtClean="0">
              <a:sym typeface="Wingdings"/>
            </a:endParaRPr>
          </a:p>
          <a:p>
            <a:pPr lvl="1">
              <a:buFont typeface="Wingdings" pitchFamily="2" charset="2"/>
              <a:buChar char="à"/>
            </a:pPr>
            <a:r>
              <a:rPr lang="en-US" dirty="0" smtClean="0">
                <a:sym typeface="Wingdings"/>
              </a:rPr>
              <a:t>accessible at LHC in </a:t>
            </a:r>
            <a:r>
              <a:rPr lang="en-US" dirty="0" err="1" smtClean="0">
                <a:sym typeface="Wingdings"/>
              </a:rPr>
              <a:t>γγ</a:t>
            </a:r>
            <a:r>
              <a:rPr lang="en-US" dirty="0" smtClean="0">
                <a:sym typeface="Wingdings"/>
              </a:rPr>
              <a:t>, 4l, </a:t>
            </a:r>
            <a:r>
              <a:rPr lang="en-US" dirty="0" err="1" smtClean="0">
                <a:sym typeface="Wingdings"/>
              </a:rPr>
              <a:t>lνlν</a:t>
            </a:r>
            <a:r>
              <a:rPr lang="en-US" dirty="0" smtClean="0">
                <a:sym typeface="Wingdings"/>
              </a:rPr>
              <a:t>, bb, </a:t>
            </a:r>
            <a:r>
              <a:rPr lang="el-GR" dirty="0" smtClean="0">
                <a:sym typeface="Wingdings"/>
              </a:rPr>
              <a:t>ττ</a:t>
            </a:r>
            <a:endParaRPr lang="en-US" dirty="0" smtClean="0">
              <a:sym typeface="Wingdings"/>
            </a:endParaRPr>
          </a:p>
          <a:p>
            <a:pPr>
              <a:buFont typeface="Wingdings" pitchFamily="2" charset="2"/>
              <a:buChar char="à"/>
            </a:pPr>
            <a:endParaRPr lang="en-US" dirty="0" smtClean="0">
              <a:sym typeface="Wingdings"/>
            </a:endParaRPr>
          </a:p>
          <a:p>
            <a:r>
              <a:rPr lang="en-US" dirty="0" smtClean="0"/>
              <a:t>It’s too early to draw definite conclusions</a:t>
            </a:r>
          </a:p>
          <a:p>
            <a:pPr lvl="1"/>
            <a:r>
              <a:rPr lang="en-US" dirty="0" smtClean="0"/>
              <a:t>More studies and more data are needed </a:t>
            </a:r>
          </a:p>
          <a:p>
            <a:r>
              <a:rPr lang="en-US" dirty="0" smtClean="0"/>
              <a:t>We have built solid foundations for the </a:t>
            </a:r>
            <a:r>
              <a:rPr lang="en-US" dirty="0" smtClean="0"/>
              <a:t>exciting year(s) to come</a:t>
            </a:r>
            <a:endParaRPr lang="en-US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r="8224"/>
          <a:stretch>
            <a:fillRect/>
          </a:stretch>
        </p:blipFill>
        <p:spPr>
          <a:xfrm>
            <a:off x="179512" y="1124743"/>
            <a:ext cx="3456384" cy="2886773"/>
          </a:xfrm>
          <a:prstGeom prst="rect">
            <a:avLst/>
          </a:prstGeom>
          <a:noFill/>
          <a:ln/>
        </p:spPr>
      </p:pic>
      <p:sp>
        <p:nvSpPr>
          <p:cNvPr id="9" name="TextBox 8"/>
          <p:cNvSpPr txBox="1"/>
          <p:nvPr/>
        </p:nvSpPr>
        <p:spPr>
          <a:xfrm>
            <a:off x="1187624" y="3645024"/>
            <a:ext cx="121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2011</a:t>
            </a:r>
            <a:endParaRPr lang="sl-SI" dirty="0"/>
          </a:p>
        </p:txBody>
      </p:sp>
      <p:grpSp>
        <p:nvGrpSpPr>
          <p:cNvPr id="17" name="Group 16"/>
          <p:cNvGrpSpPr/>
          <p:nvPr/>
        </p:nvGrpSpPr>
        <p:grpSpPr>
          <a:xfrm>
            <a:off x="2411760" y="1124744"/>
            <a:ext cx="3456384" cy="2889612"/>
            <a:chOff x="2411760" y="1124744"/>
            <a:chExt cx="3456384" cy="288961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8224"/>
            <a:stretch>
              <a:fillRect/>
            </a:stretch>
          </p:blipFill>
          <p:spPr>
            <a:xfrm>
              <a:off x="2411760" y="1124744"/>
              <a:ext cx="3456384" cy="2886773"/>
            </a:xfrm>
            <a:prstGeom prst="rect">
              <a:avLst/>
            </a:prstGeom>
            <a:noFill/>
            <a:ln/>
          </p:spPr>
        </p:pic>
        <p:sp>
          <p:nvSpPr>
            <p:cNvPr id="10" name="TextBox 9"/>
            <p:cNvSpPr txBox="1"/>
            <p:nvPr/>
          </p:nvSpPr>
          <p:spPr>
            <a:xfrm>
              <a:off x="3491880" y="3645024"/>
              <a:ext cx="1373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Higgs 2012 ?</a:t>
              </a:r>
              <a:endParaRPr lang="sl-SI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76056" y="1124744"/>
            <a:ext cx="3456384" cy="2889612"/>
            <a:chOff x="5076056" y="1124744"/>
            <a:chExt cx="3456384" cy="2889612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8224"/>
            <a:stretch>
              <a:fillRect/>
            </a:stretch>
          </p:blipFill>
          <p:spPr>
            <a:xfrm>
              <a:off x="5076056" y="1124744"/>
              <a:ext cx="3456384" cy="2886774"/>
            </a:xfrm>
            <a:prstGeom prst="rect">
              <a:avLst/>
            </a:prstGeom>
            <a:noFill/>
            <a:ln/>
          </p:spPr>
        </p:pic>
        <p:sp>
          <p:nvSpPr>
            <p:cNvPr id="13" name="TextBox 12"/>
            <p:cNvSpPr txBox="1"/>
            <p:nvPr/>
          </p:nvSpPr>
          <p:spPr>
            <a:xfrm>
              <a:off x="6516216" y="3645024"/>
              <a:ext cx="1373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Higgs 2020 ?</a:t>
              </a:r>
              <a:endParaRPr lang="sl-SI" dirty="0"/>
            </a:p>
          </p:txBody>
        </p:sp>
      </p:grpSp>
      <p:pic>
        <p:nvPicPr>
          <p:cNvPr id="1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r="8224"/>
          <a:stretch>
            <a:fillRect/>
          </a:stretch>
        </p:blipFill>
        <p:spPr>
          <a:xfrm>
            <a:off x="2411760" y="2420888"/>
            <a:ext cx="4477724" cy="3988484"/>
          </a:xfrm>
          <a:noFill/>
          <a:ln/>
        </p:spPr>
      </p:pic>
      <p:sp>
        <p:nvSpPr>
          <p:cNvPr id="15" name="TextBox 14"/>
          <p:cNvSpPr txBox="1"/>
          <p:nvPr/>
        </p:nvSpPr>
        <p:spPr>
          <a:xfrm>
            <a:off x="4139952" y="5949280"/>
            <a:ext cx="14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2030 ??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980728"/>
            <a:ext cx="9144000" cy="5877272"/>
          </a:xfrm>
          <a:prstGeom prst="rect">
            <a:avLst/>
          </a:prstGeom>
          <a:solidFill>
            <a:srgbClr val="99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pic>
        <p:nvPicPr>
          <p:cNvPr id="8" name="Picture 7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563" y="2192306"/>
            <a:ext cx="6567709" cy="30368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36120" y="1055638"/>
            <a:ext cx="8468985" cy="1077218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 fontScale="92500" lnSpcReduction="10000"/>
          </a:bodyPr>
          <a:lstStyle/>
          <a:p>
            <a:r>
              <a:rPr lang="en-US" dirty="0" err="1" smtClean="0">
                <a:effectLst/>
              </a:rPr>
              <a:t>Zbb+Z+jets</a:t>
            </a:r>
            <a:r>
              <a:rPr lang="en-US" dirty="0" smtClean="0">
                <a:effectLst/>
              </a:rPr>
              <a:t> control regions: events with: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2 opposite-sign same-</a:t>
            </a:r>
            <a:r>
              <a:rPr lang="en-US" dirty="0" err="1" smtClean="0">
                <a:effectLst/>
              </a:rPr>
              <a:t>flavour</a:t>
            </a:r>
            <a:r>
              <a:rPr lang="en-US" dirty="0" smtClean="0">
                <a:effectLst/>
              </a:rPr>
              <a:t> leptons, </a:t>
            </a:r>
            <a:r>
              <a:rPr lang="en-US" dirty="0" err="1" smtClean="0">
                <a:effectLst/>
              </a:rPr>
              <a:t>m</a:t>
            </a:r>
            <a:r>
              <a:rPr lang="en-US" baseline="-25000" dirty="0" err="1" smtClean="0">
                <a:effectLst/>
              </a:rPr>
              <a:t>ll</a:t>
            </a:r>
            <a:r>
              <a:rPr lang="en-US" dirty="0">
                <a:effectLst/>
              </a:rPr>
              <a:t>=</a:t>
            </a:r>
            <a:r>
              <a:rPr lang="en-US" dirty="0" err="1">
                <a:effectLst/>
              </a:rPr>
              <a:t>m</a:t>
            </a:r>
            <a:r>
              <a:rPr lang="en-US" baseline="-25000" dirty="0" err="1">
                <a:effectLst/>
              </a:rPr>
              <a:t>Z</a:t>
            </a:r>
            <a:r>
              <a:rPr lang="en-US" dirty="0">
                <a:effectLst/>
              </a:rPr>
              <a:t> ±15 </a:t>
            </a:r>
            <a:r>
              <a:rPr lang="en-US" dirty="0" err="1">
                <a:effectLst/>
              </a:rPr>
              <a:t>GeV</a:t>
            </a:r>
            <a:r>
              <a:rPr lang="en-US" dirty="0">
                <a:effectLst/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effectLst/>
              </a:rPr>
              <a:t>2</a:t>
            </a:r>
            <a:r>
              <a:rPr lang="en-US" dirty="0" smtClean="0">
                <a:effectLst/>
              </a:rPr>
              <a:t> additional same-</a:t>
            </a:r>
            <a:r>
              <a:rPr lang="en-US" dirty="0" err="1" smtClean="0">
                <a:effectLst/>
              </a:rPr>
              <a:t>flavour</a:t>
            </a:r>
            <a:r>
              <a:rPr lang="en-US" dirty="0" smtClean="0">
                <a:effectLst/>
              </a:rPr>
              <a:t> leptons passing all cuts but isolation and impact parameter </a:t>
            </a:r>
          </a:p>
          <a:p>
            <a:r>
              <a:rPr lang="en-US" dirty="0">
                <a:effectLst/>
                <a:sym typeface="Wingdings"/>
              </a:rPr>
              <a:t> </a:t>
            </a:r>
            <a:r>
              <a:rPr lang="en-US" dirty="0" smtClean="0">
                <a:effectLst/>
                <a:sym typeface="Wingdings"/>
              </a:rPr>
              <a:t>    </a:t>
            </a:r>
            <a:r>
              <a:rPr lang="en-US" sz="1500" dirty="0" smtClean="0">
                <a:effectLst/>
                <a:sym typeface="Wingdings"/>
              </a:rPr>
              <a:t>below plots of their invariant mass (m</a:t>
            </a:r>
            <a:r>
              <a:rPr lang="en-US" sz="1500" baseline="-25000" dirty="0" smtClean="0">
                <a:effectLst/>
                <a:sym typeface="Wingdings"/>
              </a:rPr>
              <a:t>34</a:t>
            </a:r>
            <a:r>
              <a:rPr lang="en-US" sz="1500" dirty="0" smtClean="0">
                <a:effectLst/>
                <a:sym typeface="Wingdings"/>
              </a:rPr>
              <a:t>)</a:t>
            </a:r>
            <a:r>
              <a:rPr lang="en-US" sz="1500" dirty="0" smtClean="0">
                <a:effectLst/>
              </a:rPr>
              <a:t>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724" y="1067034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08" y="77723"/>
            <a:ext cx="8893180" cy="830997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Reducible backgrounds from </a:t>
            </a:r>
            <a:r>
              <a:rPr lang="en-US" dirty="0" err="1" smtClean="0">
                <a:effectLst/>
              </a:rPr>
              <a:t>Zbb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Z+jets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tt</a:t>
            </a:r>
            <a:r>
              <a:rPr lang="en-US" dirty="0" smtClean="0">
                <a:effectLst/>
              </a:rPr>
              <a:t> </a:t>
            </a:r>
            <a:r>
              <a:rPr lang="en-US" dirty="0" smtClean="0">
                <a:effectLst/>
                <a:sym typeface="Wingdings"/>
              </a:rPr>
              <a:t>giving </a:t>
            </a:r>
            <a:r>
              <a:rPr lang="en-US" dirty="0">
                <a:effectLst/>
                <a:sym typeface="Wingdings"/>
              </a:rPr>
              <a:t>2</a:t>
            </a:r>
            <a:r>
              <a:rPr lang="en-US" dirty="0" smtClean="0">
                <a:effectLst/>
                <a:sym typeface="Wingdings"/>
              </a:rPr>
              <a:t> genuine + 2 fake leptons measured</a:t>
            </a:r>
          </a:p>
          <a:p>
            <a:r>
              <a:rPr lang="en-US" dirty="0" smtClean="0">
                <a:effectLst/>
                <a:sym typeface="Wingdings"/>
              </a:rPr>
              <a:t>using background-enriched-signal-depleted control </a:t>
            </a:r>
            <a:r>
              <a:rPr lang="en-US" dirty="0">
                <a:effectLst/>
                <a:sym typeface="Wingdings"/>
              </a:rPr>
              <a:t>r</a:t>
            </a:r>
            <a:r>
              <a:rPr lang="en-US" dirty="0" smtClean="0">
                <a:effectLst/>
                <a:sym typeface="Wingdings"/>
              </a:rPr>
              <a:t>egions in data mimicking as much as</a:t>
            </a:r>
          </a:p>
          <a:p>
            <a:r>
              <a:rPr lang="en-US" dirty="0" smtClean="0">
                <a:effectLst/>
                <a:sym typeface="Wingdings"/>
              </a:rPr>
              <a:t>possible the kinematics of the signal region  compromise between statistics and “purity”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5843" y="3594502"/>
            <a:ext cx="805228" cy="33855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Z +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μμ</a:t>
            </a:r>
            <a:endParaRPr lang="en-US" baseline="30000" dirty="0" smtClean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522494"/>
            <a:ext cx="772968" cy="33855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Z + </a:t>
            </a:r>
            <a:r>
              <a:rPr lang="en-US" dirty="0" err="1" smtClean="0">
                <a:effectLst/>
                <a:latin typeface="Comic Sans MS"/>
                <a:ea typeface="Lucida Grande"/>
                <a:cs typeface="Lucida Grande"/>
              </a:rPr>
              <a:t>ee</a:t>
            </a:r>
            <a:endParaRPr lang="en-US" baseline="30000" dirty="0" smtClean="0">
              <a:effectLst/>
              <a:latin typeface="Comic Sans MS"/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86102" y="5201905"/>
            <a:ext cx="9022402" cy="1569660"/>
            <a:chOff x="-57914" y="5201905"/>
            <a:chExt cx="9022402" cy="1569660"/>
          </a:xfrm>
        </p:grpSpPr>
        <p:sp>
          <p:nvSpPr>
            <p:cNvPr id="13" name="TextBox 12"/>
            <p:cNvSpPr txBox="1"/>
            <p:nvPr/>
          </p:nvSpPr>
          <p:spPr>
            <a:xfrm>
              <a:off x="-57914" y="5201905"/>
              <a:ext cx="9022402" cy="156966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0000"/>
              </a:solidFill>
            </a:ln>
          </p:spPr>
          <p:txBody>
            <a:bodyPr wrap="square" rtlCol="0">
              <a:normAutofit fontScale="92500" lnSpcReduction="10000"/>
            </a:bodyPr>
            <a:lstStyle/>
            <a:p>
              <a:pPr marL="285750" indent="-285750">
                <a:buFont typeface="Wingdings" charset="2"/>
                <a:buChar char="q"/>
              </a:pPr>
              <a:r>
                <a:rPr lang="en-US" dirty="0" smtClean="0">
                  <a:effectLst/>
                </a:rPr>
                <a:t>Low-mass regions dominated by </a:t>
              </a:r>
              <a:r>
                <a:rPr lang="en-US" dirty="0" err="1" smtClean="0">
                  <a:effectLst/>
                </a:rPr>
                <a:t>Zbb</a:t>
              </a:r>
              <a:r>
                <a:rPr lang="en-US" dirty="0" smtClean="0">
                  <a:effectLst/>
                </a:rPr>
                <a:t> </a:t>
              </a:r>
              <a:r>
                <a:rPr lang="en-US" dirty="0">
                  <a:effectLst/>
                </a:rPr>
                <a:t>(</a:t>
              </a:r>
              <a:r>
                <a:rPr lang="en-US" dirty="0" err="1">
                  <a:effectLst/>
                </a:rPr>
                <a:t>Z</a:t>
              </a:r>
              <a:r>
                <a:rPr lang="en-US" dirty="0" err="1" smtClean="0">
                  <a:effectLst/>
                </a:rPr>
                <a:t>+</a:t>
              </a:r>
              <a:r>
                <a:rPr lang="en-US" dirty="0" err="1" smtClean="0">
                  <a:effectLst/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baseline="30000" dirty="0" err="1">
                  <a:effectLst/>
                </a:rPr>
                <a:t>+</a:t>
              </a:r>
              <a:r>
                <a:rPr lang="en-US" dirty="0" err="1">
                  <a:effectLst/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baseline="30000" dirty="0" smtClean="0">
                  <a:effectLst/>
                </a:rPr>
                <a:t>-</a:t>
              </a:r>
              <a:r>
                <a:rPr lang="en-US" dirty="0" smtClean="0">
                  <a:effectLst/>
                </a:rPr>
                <a:t> sample ) and </a:t>
              </a:r>
              <a:r>
                <a:rPr lang="en-US" dirty="0" err="1" smtClean="0">
                  <a:effectLst/>
                </a:rPr>
                <a:t>Z+jet</a:t>
              </a:r>
              <a:r>
                <a:rPr lang="en-US" dirty="0" smtClean="0">
                  <a:effectLst/>
                </a:rPr>
                <a:t> </a:t>
              </a:r>
              <a:r>
                <a:rPr lang="en-US" dirty="0">
                  <a:effectLst/>
                </a:rPr>
                <a:t>(</a:t>
              </a:r>
              <a:r>
                <a:rPr lang="en-US" dirty="0" err="1">
                  <a:effectLst/>
                </a:rPr>
                <a:t>Z</a:t>
              </a:r>
              <a:r>
                <a:rPr lang="en-US" dirty="0" err="1" smtClean="0">
                  <a:effectLst/>
                </a:rPr>
                <a:t>+</a:t>
              </a:r>
              <a:r>
                <a:rPr lang="en-US" dirty="0" err="1" smtClean="0">
                  <a:effectLst/>
                  <a:latin typeface="Comic Sans MS"/>
                  <a:ea typeface="Lucida Grande"/>
                  <a:cs typeface="Lucida Grande"/>
                </a:rPr>
                <a:t>e</a:t>
              </a:r>
              <a:r>
                <a:rPr lang="en-US" baseline="30000" dirty="0" err="1">
                  <a:effectLst/>
                  <a:latin typeface="Comic Sans MS"/>
                </a:rPr>
                <a:t>+</a:t>
              </a:r>
              <a:r>
                <a:rPr lang="en-US" dirty="0" err="1">
                  <a:effectLst/>
                  <a:latin typeface="Comic Sans MS"/>
                  <a:ea typeface="Lucida Grande"/>
                  <a:cs typeface="Lucida Grande"/>
                </a:rPr>
                <a:t>e</a:t>
              </a:r>
              <a:r>
                <a:rPr lang="en-US" baseline="30000" dirty="0" smtClean="0">
                  <a:effectLst/>
                  <a:latin typeface="Comic Sans MS"/>
                </a:rPr>
                <a:t>-</a:t>
              </a:r>
              <a:r>
                <a:rPr lang="en-US" dirty="0" smtClean="0">
                  <a:effectLst/>
                  <a:latin typeface="Comic Sans MS"/>
                </a:rPr>
                <a:t> sample</a:t>
              </a:r>
              <a:r>
                <a:rPr lang="en-US" dirty="0" smtClean="0">
                  <a:effectLst/>
                </a:rPr>
                <a:t>) </a:t>
              </a:r>
            </a:p>
            <a:p>
              <a:pPr marL="285750" indent="-285750">
                <a:buFont typeface="Wingdings" charset="2"/>
                <a:buChar char="q"/>
              </a:pPr>
              <a:r>
                <a:rPr lang="en-US" dirty="0" smtClean="0">
                  <a:effectLst/>
                </a:rPr>
                <a:t>Data well reproduced by MC (within uncertainties)</a:t>
              </a:r>
              <a:endParaRPr lang="en-US" dirty="0">
                <a:effectLst/>
              </a:endParaRPr>
            </a:p>
            <a:p>
              <a:pPr marL="285750" indent="-285750">
                <a:buFont typeface="Wingdings" charset="2"/>
                <a:buChar char="q"/>
              </a:pPr>
              <a:r>
                <a:rPr lang="en-US" dirty="0" smtClean="0">
                  <a:effectLst/>
                </a:rPr>
                <a:t>Samples of </a:t>
              </a:r>
              <a:r>
                <a:rPr lang="en-US" dirty="0" err="1" smtClean="0">
                  <a:effectLst/>
                </a:rPr>
                <a:t>Z+</a:t>
              </a:r>
              <a:r>
                <a:rPr lang="en-US" dirty="0" err="1" smtClean="0">
                  <a:effectLst/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dirty="0" smtClean="0">
                  <a:effectLst/>
                </a:rPr>
                <a:t> and </a:t>
              </a:r>
              <a:r>
                <a:rPr lang="en-US" dirty="0" err="1" smtClean="0">
                  <a:effectLst/>
                </a:rPr>
                <a:t>Z+e</a:t>
              </a:r>
              <a:r>
                <a:rPr lang="en-US" dirty="0" smtClean="0">
                  <a:effectLst/>
                </a:rPr>
                <a:t> then used to compare </a:t>
              </a:r>
            </a:p>
            <a:p>
              <a:r>
                <a:rPr lang="en-US" dirty="0">
                  <a:effectLst/>
                </a:rPr>
                <a:t> </a:t>
              </a:r>
              <a:r>
                <a:rPr lang="en-US" dirty="0" smtClean="0">
                  <a:effectLst/>
                </a:rPr>
                <a:t>    efficiencies of isolation and impact parameter </a:t>
              </a:r>
            </a:p>
            <a:p>
              <a:r>
                <a:rPr lang="en-US" dirty="0">
                  <a:effectLst/>
                </a:rPr>
                <a:t> </a:t>
              </a:r>
              <a:r>
                <a:rPr lang="en-US" dirty="0" smtClean="0">
                  <a:effectLst/>
                </a:rPr>
                <a:t>    cuts between data and MC </a:t>
              </a:r>
              <a:r>
                <a:rPr lang="en-US" dirty="0" smtClean="0">
                  <a:effectLst/>
                  <a:sym typeface="Wingdings"/>
                </a:rPr>
                <a:t> Good agreement</a:t>
              </a:r>
            </a:p>
            <a:p>
              <a:pPr marL="285750" indent="-285750">
                <a:buFont typeface="Wingdings" charset="0"/>
                <a:buChar char="à"/>
              </a:pPr>
              <a:r>
                <a:rPr lang="en-US" dirty="0" smtClean="0">
                  <a:effectLst/>
                  <a:sym typeface="Wingdings"/>
                </a:rPr>
                <a:t>MC used to estimate background contamination in signal region</a:t>
              </a:r>
              <a:endParaRPr lang="en-US" dirty="0" smtClean="0">
                <a:effectLst/>
              </a:endParaRPr>
            </a:p>
          </p:txBody>
        </p:sp>
        <p:grpSp>
          <p:nvGrpSpPr>
            <p:cNvPr id="4" name="Group 19"/>
            <p:cNvGrpSpPr/>
            <p:nvPr/>
          </p:nvGrpSpPr>
          <p:grpSpPr>
            <a:xfrm>
              <a:off x="6084168" y="5653117"/>
              <a:ext cx="2762464" cy="800219"/>
              <a:chOff x="6084168" y="5589240"/>
              <a:chExt cx="2762464" cy="800219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084168" y="5589240"/>
                <a:ext cx="2762464" cy="80021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normAutofit lnSpcReduction="10000"/>
              </a:bodyPr>
              <a:lstStyle/>
              <a:p>
                <a:r>
                  <a:rPr lang="en-US" dirty="0" smtClean="0">
                    <a:effectLst/>
                  </a:rPr>
                  <a:t> </a:t>
                </a:r>
                <a:r>
                  <a:rPr lang="en-US" dirty="0" smtClean="0">
                    <a:solidFill>
                      <a:srgbClr val="FFFFFF"/>
                    </a:solidFill>
                    <a:effectLst/>
                  </a:rPr>
                  <a:t> </a:t>
                </a:r>
                <a:r>
                  <a:rPr lang="en-US" sz="1500" dirty="0" smtClean="0">
                    <a:solidFill>
                      <a:srgbClr val="FFFFFF"/>
                    </a:solidFill>
                    <a:effectLst/>
                    <a:latin typeface="+mj-lt"/>
                  </a:rPr>
                  <a:t>         Data              MC</a:t>
                </a:r>
              </a:p>
              <a:p>
                <a:r>
                  <a:rPr lang="en-US" sz="1500" dirty="0" err="1" smtClean="0">
                    <a:solidFill>
                      <a:srgbClr val="FFFFFF"/>
                    </a:solidFill>
                    <a:effectLst/>
                    <a:latin typeface="+mj-lt"/>
                  </a:rPr>
                  <a:t>Z+</a:t>
                </a:r>
                <a:r>
                  <a:rPr lang="en-US" sz="1500" dirty="0" err="1" smtClean="0">
                    <a:solidFill>
                      <a:srgbClr val="FFFFFF"/>
                    </a:solidFill>
                    <a:effectLst/>
                    <a:latin typeface="+mj-lt"/>
                    <a:ea typeface="Lucida Grande"/>
                    <a:cs typeface="Lucida Grande"/>
                  </a:rPr>
                  <a:t>μ</a:t>
                </a:r>
                <a:r>
                  <a:rPr lang="en-US" sz="1500" dirty="0" smtClean="0">
                    <a:solidFill>
                      <a:srgbClr val="FFFFFF"/>
                    </a:solidFill>
                    <a:effectLst/>
                    <a:latin typeface="+mj-lt"/>
                  </a:rPr>
                  <a:t>     20±1%       20.3± 0.4%</a:t>
                </a:r>
              </a:p>
              <a:p>
                <a:r>
                  <a:rPr lang="en-US" sz="1500" dirty="0" err="1">
                    <a:solidFill>
                      <a:srgbClr val="FFFFFF"/>
                    </a:solidFill>
                    <a:effectLst/>
                    <a:latin typeface="+mj-lt"/>
                  </a:rPr>
                  <a:t>Z</a:t>
                </a:r>
                <a:r>
                  <a:rPr lang="en-US" sz="1500" dirty="0" err="1" smtClean="0">
                    <a:solidFill>
                      <a:srgbClr val="FFFFFF"/>
                    </a:solidFill>
                    <a:effectLst/>
                    <a:latin typeface="+mj-lt"/>
                  </a:rPr>
                  <a:t>+</a:t>
                </a:r>
                <a:r>
                  <a:rPr lang="en-US" sz="1500" dirty="0" err="1" smtClean="0">
                    <a:solidFill>
                      <a:srgbClr val="FFFFFF"/>
                    </a:solidFill>
                    <a:effectLst/>
                    <a:latin typeface="+mj-lt"/>
                    <a:ea typeface="Lucida Grande"/>
                    <a:cs typeface="Lucida Grande"/>
                  </a:rPr>
                  <a:t>e</a:t>
                </a:r>
                <a:r>
                  <a:rPr lang="en-US" sz="1500" dirty="0" smtClean="0">
                    <a:solidFill>
                      <a:srgbClr val="FFFFFF"/>
                    </a:solidFill>
                    <a:effectLst/>
                    <a:latin typeface="+mj-lt"/>
                  </a:rPr>
                  <a:t>    29.9±0.6%  30.4± 0.4%</a:t>
                </a:r>
                <a:endParaRPr lang="en-US" sz="1500" dirty="0">
                  <a:solidFill>
                    <a:srgbClr val="FFFFFF"/>
                  </a:solidFill>
                  <a:effectLst/>
                  <a:latin typeface="+mj-lt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>
                <a:off x="6588224" y="5589240"/>
                <a:ext cx="0" cy="7920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7668344" y="5589240"/>
                <a:ext cx="0" cy="7920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6084168" y="5877272"/>
                <a:ext cx="276246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2" name="Straight Arrow Connector 21"/>
            <p:cNvCxnSpPr/>
            <p:nvPr/>
          </p:nvCxnSpPr>
          <p:spPr bwMode="auto">
            <a:xfrm>
              <a:off x="4860032" y="6021288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56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5229200"/>
            <a:ext cx="2505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5580112" cy="75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100" y="1700808"/>
            <a:ext cx="49149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708920"/>
            <a:ext cx="2571946" cy="2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Elsewhere Effect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93096"/>
            <a:ext cx="17526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32856"/>
            <a:ext cx="4019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868144" y="1916832"/>
            <a:ext cx="306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background-only MC exp’s</a:t>
            </a:r>
            <a:endParaRPr lang="sl-SI" dirty="0"/>
          </a:p>
        </p:txBody>
      </p:sp>
      <p:sp>
        <p:nvSpPr>
          <p:cNvPr id="13" name="TextBox 12"/>
          <p:cNvSpPr txBox="1"/>
          <p:nvPr/>
        </p:nvSpPr>
        <p:spPr>
          <a:xfrm>
            <a:off x="2411760" y="285293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~one million background-only MC exp’s</a:t>
            </a:r>
            <a:endParaRPr lang="sl-SI" dirty="0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797152"/>
            <a:ext cx="2268091" cy="167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645024"/>
            <a:ext cx="1524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LEE Implementation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1043608" y="4005064"/>
            <a:ext cx="7236296" cy="2304256"/>
            <a:chOff x="0" y="2924944"/>
            <a:chExt cx="9144000" cy="3528392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36" t="48996" r="2390" b="1809"/>
            <a:stretch>
              <a:fillRect/>
            </a:stretch>
          </p:blipFill>
          <p:spPr bwMode="auto">
            <a:xfrm>
              <a:off x="4283968" y="2924944"/>
              <a:ext cx="4860032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r="452" b="50821"/>
            <a:stretch>
              <a:fillRect/>
            </a:stretch>
          </p:blipFill>
          <p:spPr bwMode="auto">
            <a:xfrm>
              <a:off x="0" y="2924944"/>
              <a:ext cx="4968552" cy="3527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479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31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Detector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81" y="1196752"/>
            <a:ext cx="7985051" cy="51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3056"/>
            <a:ext cx="3611754" cy="23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Generic LHC Detector for All </a:t>
            </a:r>
            <a:r>
              <a:rPr lang="en-GB" dirty="0" smtClean="0"/>
              <a:t>P</a:t>
            </a:r>
            <a:r>
              <a:rPr lang="en-GB" dirty="0" smtClean="0"/>
              <a:t>articles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6931025" y="1754188"/>
            <a:ext cx="1727200" cy="4151312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3810000" y="1752600"/>
            <a:ext cx="3419475" cy="415131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76250" y="1746250"/>
            <a:ext cx="2036763" cy="415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2424113" y="1751013"/>
            <a:ext cx="1465262" cy="4151312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graphicFrame>
        <p:nvGraphicFramePr>
          <p:cNvPr id="11" name="Object 22"/>
          <p:cNvGraphicFramePr>
            <a:graphicFrameLocks noChangeAspect="1"/>
          </p:cNvGraphicFramePr>
          <p:nvPr/>
        </p:nvGraphicFramePr>
        <p:xfrm>
          <a:off x="2178050" y="1757363"/>
          <a:ext cx="2436813" cy="1597025"/>
        </p:xfrm>
        <a:graphic>
          <a:graphicData uri="http://schemas.openxmlformats.org/presentationml/2006/ole">
            <p:oleObj spid="_x0000_s6146" name="CorelPhotoPaint.Image.11" r:id="rId3" imgW="609498" imgH="399255" progId="">
              <p:embed/>
            </p:oleObj>
          </a:graphicData>
        </a:graphic>
      </p:graphicFrame>
      <p:graphicFrame>
        <p:nvGraphicFramePr>
          <p:cNvPr id="12" name="Object 23"/>
          <p:cNvGraphicFramePr>
            <a:graphicFrameLocks noChangeAspect="1"/>
          </p:cNvGraphicFramePr>
          <p:nvPr/>
        </p:nvGraphicFramePr>
        <p:xfrm>
          <a:off x="2187575" y="3363913"/>
          <a:ext cx="6446838" cy="901700"/>
        </p:xfrm>
        <a:graphic>
          <a:graphicData uri="http://schemas.openxmlformats.org/presentationml/2006/ole">
            <p:oleObj spid="_x0000_s6147" name="CorelPhotoPaint.Image.11" r:id="rId4" imgW="1612122" imgH="225362" progId="">
              <p:embed/>
            </p:oleObj>
          </a:graphicData>
        </a:graphic>
      </p:graphicFrame>
      <p:graphicFrame>
        <p:nvGraphicFramePr>
          <p:cNvPr id="13" name="Object 24"/>
          <p:cNvGraphicFramePr>
            <a:graphicFrameLocks noChangeAspect="1"/>
          </p:cNvGraphicFramePr>
          <p:nvPr/>
        </p:nvGraphicFramePr>
        <p:xfrm>
          <a:off x="2187575" y="3525838"/>
          <a:ext cx="6446838" cy="2546350"/>
        </p:xfrm>
        <a:graphic>
          <a:graphicData uri="http://schemas.openxmlformats.org/presentationml/2006/ole">
            <p:oleObj spid="_x0000_s6148" name="CorelPhotoPaint.Image.11" r:id="rId5" imgW="1612122" imgH="636818" progId="">
              <p:embed/>
            </p:oleObj>
          </a:graphicData>
        </a:graphic>
      </p:graphicFrame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473075" y="2120900"/>
            <a:ext cx="1077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tabLst>
                <a:tab pos="2763838" algn="l"/>
              </a:tabLst>
            </a:pPr>
            <a:r>
              <a:rPr lang="en-US" dirty="0" err="1" smtClean="0">
                <a:solidFill>
                  <a:schemeClr val="accent1"/>
                </a:solidFill>
                <a:latin typeface="Comic Sans MS" pitchFamily="66" charset="0"/>
              </a:rPr>
              <a:t>ele</a:t>
            </a:r>
            <a:r>
              <a:rPr lang="en-GB" dirty="0" smtClean="0">
                <a:solidFill>
                  <a:schemeClr val="accent1"/>
                </a:solidFill>
                <a:latin typeface="Comic Sans MS" pitchFamily="66" charset="0"/>
              </a:rPr>
              <a:t>c</a:t>
            </a:r>
            <a:r>
              <a:rPr lang="en-US" dirty="0" err="1" smtClean="0">
                <a:solidFill>
                  <a:schemeClr val="accent1"/>
                </a:solidFill>
                <a:latin typeface="Comic Sans MS" pitchFamily="66" charset="0"/>
              </a:rPr>
              <a:t>tron</a:t>
            </a:r>
            <a:endParaRPr lang="en-US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71488" y="3365500"/>
            <a:ext cx="101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tabLst>
                <a:tab pos="2763838" algn="l"/>
              </a:tabLst>
            </a:pPr>
            <a:r>
              <a:rPr lang="en-US" dirty="0" smtClean="0">
                <a:solidFill>
                  <a:schemeClr val="accent1"/>
                </a:solidFill>
                <a:latin typeface="Comic Sans MS" pitchFamily="66" charset="0"/>
              </a:rPr>
              <a:t>m</a:t>
            </a:r>
            <a:r>
              <a:rPr lang="en-GB" dirty="0" smtClean="0">
                <a:solidFill>
                  <a:schemeClr val="accent1"/>
                </a:solidFill>
                <a:latin typeface="Comic Sans MS" pitchFamily="66" charset="0"/>
              </a:rPr>
              <a:t>u</a:t>
            </a:r>
            <a:r>
              <a:rPr lang="en-US" dirty="0" smtClean="0">
                <a:solidFill>
                  <a:schemeClr val="accent1"/>
                </a:solidFill>
                <a:latin typeface="Comic Sans MS" pitchFamily="66" charset="0"/>
              </a:rPr>
              <a:t>on</a:t>
            </a:r>
            <a:endParaRPr lang="en-US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487363" y="4573588"/>
            <a:ext cx="1241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tabLst>
                <a:tab pos="2763838" algn="l"/>
              </a:tabLst>
            </a:pPr>
            <a:r>
              <a:rPr lang="en-US">
                <a:solidFill>
                  <a:schemeClr val="accent1"/>
                </a:solidFill>
                <a:latin typeface="Comic Sans MS" pitchFamily="66" charset="0"/>
              </a:rPr>
              <a:t>hadron</a:t>
            </a:r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476250" y="2506663"/>
            <a:ext cx="19367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476250" y="3763963"/>
            <a:ext cx="1936750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 flipH="1">
            <a:off x="476250" y="4981575"/>
            <a:ext cx="19240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0" name="Line 36"/>
          <p:cNvSpPr>
            <a:spLocks noChangeShapeType="1"/>
          </p:cNvSpPr>
          <p:nvPr/>
        </p:nvSpPr>
        <p:spPr bwMode="auto">
          <a:xfrm>
            <a:off x="7450138" y="3709988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1" name="Line 37"/>
          <p:cNvSpPr>
            <a:spLocks noChangeShapeType="1"/>
          </p:cNvSpPr>
          <p:nvPr/>
        </p:nvSpPr>
        <p:spPr bwMode="auto">
          <a:xfrm flipV="1">
            <a:off x="7451725" y="3713163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>
            <a:off x="8510588" y="37084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3" name="Line 40"/>
          <p:cNvSpPr>
            <a:spLocks noChangeShapeType="1"/>
          </p:cNvSpPr>
          <p:nvPr/>
        </p:nvSpPr>
        <p:spPr bwMode="auto">
          <a:xfrm flipV="1">
            <a:off x="8512175" y="37115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4" name="Line 42"/>
          <p:cNvSpPr>
            <a:spLocks noChangeShapeType="1"/>
          </p:cNvSpPr>
          <p:nvPr/>
        </p:nvSpPr>
        <p:spPr bwMode="auto">
          <a:xfrm>
            <a:off x="7966075" y="37115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5" name="Line 43"/>
          <p:cNvSpPr>
            <a:spLocks noChangeShapeType="1"/>
          </p:cNvSpPr>
          <p:nvPr/>
        </p:nvSpPr>
        <p:spPr bwMode="auto">
          <a:xfrm flipV="1">
            <a:off x="7967663" y="37147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6" name="Line 45"/>
          <p:cNvSpPr>
            <a:spLocks noChangeShapeType="1"/>
          </p:cNvSpPr>
          <p:nvPr/>
        </p:nvSpPr>
        <p:spPr bwMode="auto">
          <a:xfrm>
            <a:off x="7439025" y="539432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7" name="Line 46"/>
          <p:cNvSpPr>
            <a:spLocks noChangeShapeType="1"/>
          </p:cNvSpPr>
          <p:nvPr/>
        </p:nvSpPr>
        <p:spPr bwMode="auto">
          <a:xfrm flipV="1">
            <a:off x="7440613" y="539750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8" name="Line 48"/>
          <p:cNvSpPr>
            <a:spLocks noChangeShapeType="1"/>
          </p:cNvSpPr>
          <p:nvPr/>
        </p:nvSpPr>
        <p:spPr bwMode="auto">
          <a:xfrm>
            <a:off x="8499475" y="5392738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9" name="Line 49"/>
          <p:cNvSpPr>
            <a:spLocks noChangeShapeType="1"/>
          </p:cNvSpPr>
          <p:nvPr/>
        </p:nvSpPr>
        <p:spPr bwMode="auto">
          <a:xfrm flipV="1">
            <a:off x="8501063" y="5395913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0" name="Line 51"/>
          <p:cNvSpPr>
            <a:spLocks noChangeShapeType="1"/>
          </p:cNvSpPr>
          <p:nvPr/>
        </p:nvSpPr>
        <p:spPr bwMode="auto">
          <a:xfrm>
            <a:off x="7954963" y="5395913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1" name="Line 52"/>
          <p:cNvSpPr>
            <a:spLocks noChangeShapeType="1"/>
          </p:cNvSpPr>
          <p:nvPr/>
        </p:nvSpPr>
        <p:spPr bwMode="auto">
          <a:xfrm flipV="1">
            <a:off x="7956550" y="5399088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2" name="Line 54"/>
          <p:cNvSpPr>
            <a:spLocks noChangeShapeType="1"/>
          </p:cNvSpPr>
          <p:nvPr/>
        </p:nvSpPr>
        <p:spPr bwMode="auto">
          <a:xfrm>
            <a:off x="7443788" y="5056188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3" name="Line 55"/>
          <p:cNvSpPr>
            <a:spLocks noChangeShapeType="1"/>
          </p:cNvSpPr>
          <p:nvPr/>
        </p:nvSpPr>
        <p:spPr bwMode="auto">
          <a:xfrm flipV="1">
            <a:off x="7445375" y="5059363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4" name="Line 57"/>
          <p:cNvSpPr>
            <a:spLocks noChangeShapeType="1"/>
          </p:cNvSpPr>
          <p:nvPr/>
        </p:nvSpPr>
        <p:spPr bwMode="auto">
          <a:xfrm>
            <a:off x="8504238" y="5135563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" name="Line 58"/>
          <p:cNvSpPr>
            <a:spLocks noChangeShapeType="1"/>
          </p:cNvSpPr>
          <p:nvPr/>
        </p:nvSpPr>
        <p:spPr bwMode="auto">
          <a:xfrm flipV="1">
            <a:off x="8505825" y="5138738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6" name="Line 60"/>
          <p:cNvSpPr>
            <a:spLocks noChangeShapeType="1"/>
          </p:cNvSpPr>
          <p:nvPr/>
        </p:nvSpPr>
        <p:spPr bwMode="auto">
          <a:xfrm>
            <a:off x="7959725" y="50911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7" name="Line 61"/>
          <p:cNvSpPr>
            <a:spLocks noChangeShapeType="1"/>
          </p:cNvSpPr>
          <p:nvPr/>
        </p:nvSpPr>
        <p:spPr bwMode="auto">
          <a:xfrm flipV="1">
            <a:off x="7961313" y="50942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8" name="Line 63"/>
          <p:cNvSpPr>
            <a:spLocks noChangeShapeType="1"/>
          </p:cNvSpPr>
          <p:nvPr/>
        </p:nvSpPr>
        <p:spPr bwMode="auto">
          <a:xfrm>
            <a:off x="7439025" y="46132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7440613" y="46164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0" name="Line 66"/>
          <p:cNvSpPr>
            <a:spLocks noChangeShapeType="1"/>
          </p:cNvSpPr>
          <p:nvPr/>
        </p:nvSpPr>
        <p:spPr bwMode="auto">
          <a:xfrm>
            <a:off x="8499475" y="43926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1" name="Line 67"/>
          <p:cNvSpPr>
            <a:spLocks noChangeShapeType="1"/>
          </p:cNvSpPr>
          <p:nvPr/>
        </p:nvSpPr>
        <p:spPr bwMode="auto">
          <a:xfrm flipV="1">
            <a:off x="8501063" y="43957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2" name="Line 69"/>
          <p:cNvSpPr>
            <a:spLocks noChangeShapeType="1"/>
          </p:cNvSpPr>
          <p:nvPr/>
        </p:nvSpPr>
        <p:spPr bwMode="auto">
          <a:xfrm>
            <a:off x="7954963" y="44958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3" name="Line 70"/>
          <p:cNvSpPr>
            <a:spLocks noChangeShapeType="1"/>
          </p:cNvSpPr>
          <p:nvPr/>
        </p:nvSpPr>
        <p:spPr bwMode="auto">
          <a:xfrm flipV="1">
            <a:off x="7956550" y="44989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4" name="Line 72"/>
          <p:cNvSpPr>
            <a:spLocks noChangeShapeType="1"/>
          </p:cNvSpPr>
          <p:nvPr/>
        </p:nvSpPr>
        <p:spPr bwMode="auto">
          <a:xfrm>
            <a:off x="596900" y="24495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5" name="Line 73"/>
          <p:cNvSpPr>
            <a:spLocks noChangeShapeType="1"/>
          </p:cNvSpPr>
          <p:nvPr/>
        </p:nvSpPr>
        <p:spPr bwMode="auto">
          <a:xfrm flipV="1">
            <a:off x="598488" y="24526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6" name="Line 75"/>
          <p:cNvSpPr>
            <a:spLocks noChangeShapeType="1"/>
          </p:cNvSpPr>
          <p:nvPr/>
        </p:nvSpPr>
        <p:spPr bwMode="auto">
          <a:xfrm>
            <a:off x="1685925" y="2452688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7" name="Line 76"/>
          <p:cNvSpPr>
            <a:spLocks noChangeShapeType="1"/>
          </p:cNvSpPr>
          <p:nvPr/>
        </p:nvSpPr>
        <p:spPr bwMode="auto">
          <a:xfrm flipV="1">
            <a:off x="1687513" y="2455863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8" name="Line 78"/>
          <p:cNvSpPr>
            <a:spLocks noChangeShapeType="1"/>
          </p:cNvSpPr>
          <p:nvPr/>
        </p:nvSpPr>
        <p:spPr bwMode="auto">
          <a:xfrm>
            <a:off x="1141413" y="24511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9" name="Line 79"/>
          <p:cNvSpPr>
            <a:spLocks noChangeShapeType="1"/>
          </p:cNvSpPr>
          <p:nvPr/>
        </p:nvSpPr>
        <p:spPr bwMode="auto">
          <a:xfrm flipV="1">
            <a:off x="1143000" y="24542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0" name="Line 81"/>
          <p:cNvSpPr>
            <a:spLocks noChangeShapeType="1"/>
          </p:cNvSpPr>
          <p:nvPr/>
        </p:nvSpPr>
        <p:spPr bwMode="auto">
          <a:xfrm>
            <a:off x="2227263" y="2455863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1" name="Line 82"/>
          <p:cNvSpPr>
            <a:spLocks noChangeShapeType="1"/>
          </p:cNvSpPr>
          <p:nvPr/>
        </p:nvSpPr>
        <p:spPr bwMode="auto">
          <a:xfrm flipV="1">
            <a:off x="2228850" y="2459038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2" name="Line 84"/>
          <p:cNvSpPr>
            <a:spLocks noChangeShapeType="1"/>
          </p:cNvSpPr>
          <p:nvPr/>
        </p:nvSpPr>
        <p:spPr bwMode="auto">
          <a:xfrm>
            <a:off x="595313" y="3705225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3" name="Line 85"/>
          <p:cNvSpPr>
            <a:spLocks noChangeShapeType="1"/>
          </p:cNvSpPr>
          <p:nvPr/>
        </p:nvSpPr>
        <p:spPr bwMode="auto">
          <a:xfrm flipV="1">
            <a:off x="596900" y="3708400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4" name="Line 87"/>
          <p:cNvSpPr>
            <a:spLocks noChangeShapeType="1"/>
          </p:cNvSpPr>
          <p:nvPr/>
        </p:nvSpPr>
        <p:spPr bwMode="auto">
          <a:xfrm>
            <a:off x="1684338" y="37084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5" name="Line 88"/>
          <p:cNvSpPr>
            <a:spLocks noChangeShapeType="1"/>
          </p:cNvSpPr>
          <p:nvPr/>
        </p:nvSpPr>
        <p:spPr bwMode="auto">
          <a:xfrm flipV="1">
            <a:off x="1685925" y="37115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6" name="Line 90"/>
          <p:cNvSpPr>
            <a:spLocks noChangeShapeType="1"/>
          </p:cNvSpPr>
          <p:nvPr/>
        </p:nvSpPr>
        <p:spPr bwMode="auto">
          <a:xfrm>
            <a:off x="1139825" y="37068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7" name="Line 91"/>
          <p:cNvSpPr>
            <a:spLocks noChangeShapeType="1"/>
          </p:cNvSpPr>
          <p:nvPr/>
        </p:nvSpPr>
        <p:spPr bwMode="auto">
          <a:xfrm flipV="1">
            <a:off x="1141413" y="37099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8" name="Line 93"/>
          <p:cNvSpPr>
            <a:spLocks noChangeShapeType="1"/>
          </p:cNvSpPr>
          <p:nvPr/>
        </p:nvSpPr>
        <p:spPr bwMode="auto">
          <a:xfrm>
            <a:off x="2225675" y="37115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9" name="Line 94"/>
          <p:cNvSpPr>
            <a:spLocks noChangeShapeType="1"/>
          </p:cNvSpPr>
          <p:nvPr/>
        </p:nvSpPr>
        <p:spPr bwMode="auto">
          <a:xfrm flipV="1">
            <a:off x="2227263" y="37147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0" name="Line 96"/>
          <p:cNvSpPr>
            <a:spLocks noChangeShapeType="1"/>
          </p:cNvSpPr>
          <p:nvPr/>
        </p:nvSpPr>
        <p:spPr bwMode="auto">
          <a:xfrm>
            <a:off x="595313" y="4924425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1" name="Line 97"/>
          <p:cNvSpPr>
            <a:spLocks noChangeShapeType="1"/>
          </p:cNvSpPr>
          <p:nvPr/>
        </p:nvSpPr>
        <p:spPr bwMode="auto">
          <a:xfrm flipV="1">
            <a:off x="596900" y="4927600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2" name="Line 99"/>
          <p:cNvSpPr>
            <a:spLocks noChangeShapeType="1"/>
          </p:cNvSpPr>
          <p:nvPr/>
        </p:nvSpPr>
        <p:spPr bwMode="auto">
          <a:xfrm>
            <a:off x="1684338" y="49276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3" name="Line 100"/>
          <p:cNvSpPr>
            <a:spLocks noChangeShapeType="1"/>
          </p:cNvSpPr>
          <p:nvPr/>
        </p:nvSpPr>
        <p:spPr bwMode="auto">
          <a:xfrm flipV="1">
            <a:off x="1685925" y="49307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4" name="Line 102"/>
          <p:cNvSpPr>
            <a:spLocks noChangeShapeType="1"/>
          </p:cNvSpPr>
          <p:nvPr/>
        </p:nvSpPr>
        <p:spPr bwMode="auto">
          <a:xfrm>
            <a:off x="1139825" y="49260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5" name="Line 103"/>
          <p:cNvSpPr>
            <a:spLocks noChangeShapeType="1"/>
          </p:cNvSpPr>
          <p:nvPr/>
        </p:nvSpPr>
        <p:spPr bwMode="auto">
          <a:xfrm flipV="1">
            <a:off x="1141413" y="49291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6" name="Line 105"/>
          <p:cNvSpPr>
            <a:spLocks noChangeShapeType="1"/>
          </p:cNvSpPr>
          <p:nvPr/>
        </p:nvSpPr>
        <p:spPr bwMode="auto">
          <a:xfrm>
            <a:off x="2225675" y="49307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7" name="Line 106"/>
          <p:cNvSpPr>
            <a:spLocks noChangeShapeType="1"/>
          </p:cNvSpPr>
          <p:nvPr/>
        </p:nvSpPr>
        <p:spPr bwMode="auto">
          <a:xfrm flipV="1">
            <a:off x="2227263" y="49339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8" name="Freeform 110"/>
          <p:cNvSpPr>
            <a:spLocks/>
          </p:cNvSpPr>
          <p:nvPr/>
        </p:nvSpPr>
        <p:spPr bwMode="auto">
          <a:xfrm>
            <a:off x="7642225" y="2301875"/>
            <a:ext cx="576263" cy="307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9" y="3"/>
              </a:cxn>
              <a:cxn ang="0">
                <a:pos x="909" y="455"/>
              </a:cxn>
              <a:cxn ang="0">
                <a:pos x="618" y="459"/>
              </a:cxn>
              <a:cxn ang="0">
                <a:pos x="618" y="234"/>
              </a:cxn>
              <a:cxn ang="0">
                <a:pos x="0" y="233"/>
              </a:cxn>
              <a:cxn ang="0">
                <a:pos x="0" y="0"/>
              </a:cxn>
            </a:cxnLst>
            <a:rect l="0" t="0" r="r" b="b"/>
            <a:pathLst>
              <a:path w="909" h="459">
                <a:moveTo>
                  <a:pt x="0" y="0"/>
                </a:moveTo>
                <a:lnTo>
                  <a:pt x="909" y="3"/>
                </a:lnTo>
                <a:lnTo>
                  <a:pt x="909" y="455"/>
                </a:lnTo>
                <a:lnTo>
                  <a:pt x="618" y="459"/>
                </a:lnTo>
                <a:lnTo>
                  <a:pt x="618" y="234"/>
                </a:lnTo>
                <a:lnTo>
                  <a:pt x="0" y="233"/>
                </a:lnTo>
                <a:lnTo>
                  <a:pt x="0" y="0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9" name="Freeform 111"/>
          <p:cNvSpPr>
            <a:spLocks/>
          </p:cNvSpPr>
          <p:nvPr/>
        </p:nvSpPr>
        <p:spPr bwMode="auto">
          <a:xfrm>
            <a:off x="7645400" y="2608263"/>
            <a:ext cx="573088" cy="306387"/>
          </a:xfrm>
          <a:custGeom>
            <a:avLst/>
            <a:gdLst/>
            <a:ahLst/>
            <a:cxnLst>
              <a:cxn ang="0">
                <a:pos x="0" y="223"/>
              </a:cxn>
              <a:cxn ang="0">
                <a:pos x="614" y="222"/>
              </a:cxn>
              <a:cxn ang="0">
                <a:pos x="614" y="6"/>
              </a:cxn>
              <a:cxn ang="0">
                <a:pos x="905" y="0"/>
              </a:cxn>
              <a:cxn ang="0">
                <a:pos x="905" y="456"/>
              </a:cxn>
              <a:cxn ang="0">
                <a:pos x="0" y="456"/>
              </a:cxn>
              <a:cxn ang="0">
                <a:pos x="0" y="223"/>
              </a:cxn>
            </a:cxnLst>
            <a:rect l="0" t="0" r="r" b="b"/>
            <a:pathLst>
              <a:path w="905" h="456">
                <a:moveTo>
                  <a:pt x="0" y="223"/>
                </a:moveTo>
                <a:lnTo>
                  <a:pt x="614" y="222"/>
                </a:lnTo>
                <a:lnTo>
                  <a:pt x="614" y="6"/>
                </a:lnTo>
                <a:lnTo>
                  <a:pt x="905" y="0"/>
                </a:lnTo>
                <a:lnTo>
                  <a:pt x="905" y="456"/>
                </a:lnTo>
                <a:lnTo>
                  <a:pt x="0" y="456"/>
                </a:lnTo>
                <a:lnTo>
                  <a:pt x="0" y="22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70" name="Freeform 113"/>
          <p:cNvSpPr>
            <a:spLocks/>
          </p:cNvSpPr>
          <p:nvPr/>
        </p:nvSpPr>
        <p:spPr bwMode="auto">
          <a:xfrm>
            <a:off x="1557338" y="2770188"/>
            <a:ext cx="576262" cy="307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9" y="3"/>
              </a:cxn>
              <a:cxn ang="0">
                <a:pos x="909" y="455"/>
              </a:cxn>
              <a:cxn ang="0">
                <a:pos x="618" y="459"/>
              </a:cxn>
              <a:cxn ang="0">
                <a:pos x="618" y="234"/>
              </a:cxn>
              <a:cxn ang="0">
                <a:pos x="0" y="233"/>
              </a:cxn>
              <a:cxn ang="0">
                <a:pos x="0" y="0"/>
              </a:cxn>
            </a:cxnLst>
            <a:rect l="0" t="0" r="r" b="b"/>
            <a:pathLst>
              <a:path w="909" h="459">
                <a:moveTo>
                  <a:pt x="0" y="0"/>
                </a:moveTo>
                <a:lnTo>
                  <a:pt x="909" y="3"/>
                </a:lnTo>
                <a:lnTo>
                  <a:pt x="909" y="455"/>
                </a:lnTo>
                <a:lnTo>
                  <a:pt x="618" y="459"/>
                </a:lnTo>
                <a:lnTo>
                  <a:pt x="618" y="234"/>
                </a:lnTo>
                <a:lnTo>
                  <a:pt x="0" y="233"/>
                </a:lnTo>
                <a:lnTo>
                  <a:pt x="0" y="0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71" name="Freeform 114"/>
          <p:cNvSpPr>
            <a:spLocks/>
          </p:cNvSpPr>
          <p:nvPr/>
        </p:nvSpPr>
        <p:spPr bwMode="auto">
          <a:xfrm>
            <a:off x="1560513" y="3076575"/>
            <a:ext cx="573087" cy="306388"/>
          </a:xfrm>
          <a:custGeom>
            <a:avLst/>
            <a:gdLst/>
            <a:ahLst/>
            <a:cxnLst>
              <a:cxn ang="0">
                <a:pos x="0" y="223"/>
              </a:cxn>
              <a:cxn ang="0">
                <a:pos x="614" y="222"/>
              </a:cxn>
              <a:cxn ang="0">
                <a:pos x="614" y="6"/>
              </a:cxn>
              <a:cxn ang="0">
                <a:pos x="905" y="0"/>
              </a:cxn>
              <a:cxn ang="0">
                <a:pos x="905" y="456"/>
              </a:cxn>
              <a:cxn ang="0">
                <a:pos x="0" y="456"/>
              </a:cxn>
              <a:cxn ang="0">
                <a:pos x="0" y="223"/>
              </a:cxn>
            </a:cxnLst>
            <a:rect l="0" t="0" r="r" b="b"/>
            <a:pathLst>
              <a:path w="905" h="456">
                <a:moveTo>
                  <a:pt x="0" y="223"/>
                </a:moveTo>
                <a:lnTo>
                  <a:pt x="614" y="222"/>
                </a:lnTo>
                <a:lnTo>
                  <a:pt x="614" y="6"/>
                </a:lnTo>
                <a:lnTo>
                  <a:pt x="905" y="0"/>
                </a:lnTo>
                <a:lnTo>
                  <a:pt x="905" y="456"/>
                </a:lnTo>
                <a:lnTo>
                  <a:pt x="0" y="456"/>
                </a:lnTo>
                <a:lnTo>
                  <a:pt x="0" y="22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72" name="AutoShape 115"/>
          <p:cNvSpPr>
            <a:spLocks noChangeArrowheads="1"/>
          </p:cNvSpPr>
          <p:nvPr/>
        </p:nvSpPr>
        <p:spPr bwMode="auto">
          <a:xfrm>
            <a:off x="5148064" y="1772816"/>
            <a:ext cx="3482280" cy="609600"/>
          </a:xfrm>
          <a:prstGeom prst="wedgeRectCallout">
            <a:avLst>
              <a:gd name="adj1" fmla="val 35120"/>
              <a:gd name="adj2" fmla="val 86981"/>
            </a:avLst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b="1" dirty="0" smtClean="0">
                <a:solidFill>
                  <a:schemeClr val="folHlink"/>
                </a:solidFill>
                <a:latin typeface="Comic Sans MS" pitchFamily="66" charset="0"/>
              </a:rPr>
              <a:t>Magnetic field: </a:t>
            </a:r>
            <a:r>
              <a:rPr lang="en-GB" sz="1400" dirty="0" smtClean="0">
                <a:solidFill>
                  <a:schemeClr val="folHlink"/>
                </a:solidFill>
                <a:latin typeface="Comic Sans MS" pitchFamily="66" charset="0"/>
              </a:rPr>
              <a:t>B</a:t>
            </a:r>
            <a:r>
              <a:rPr lang="en-GB" sz="1400" dirty="0" smtClean="0">
                <a:solidFill>
                  <a:schemeClr val="folHlink"/>
                </a:solidFill>
                <a:latin typeface="Comic Sans MS" pitchFamily="66" charset="0"/>
              </a:rPr>
              <a:t>ends charged particles</a:t>
            </a:r>
            <a:endParaRPr lang="sl-SI" sz="1400" dirty="0">
              <a:solidFill>
                <a:schemeClr val="folHlink"/>
              </a:solidFill>
              <a:latin typeface="Comic Sans MS" pitchFamily="66" charset="0"/>
            </a:endParaRP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>
                <a:solidFill>
                  <a:schemeClr val="folHlink"/>
                </a:solidFill>
                <a:latin typeface="Comic Sans MS" pitchFamily="66" charset="0"/>
              </a:rPr>
              <a:t>e</a:t>
            </a:r>
            <a:r>
              <a:rPr lang="en-GB" sz="1400" dirty="0" smtClean="0">
                <a:solidFill>
                  <a:schemeClr val="folHlink"/>
                </a:solidFill>
                <a:latin typeface="Comic Sans MS" pitchFamily="66" charset="0"/>
              </a:rPr>
              <a:t>nabling momentum measurement</a:t>
            </a:r>
            <a:endParaRPr lang="cs-CZ" sz="1400" dirty="0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73" name="AutoShape 116"/>
          <p:cNvSpPr>
            <a:spLocks noChangeArrowheads="1"/>
          </p:cNvSpPr>
          <p:nvPr/>
        </p:nvSpPr>
        <p:spPr bwMode="auto">
          <a:xfrm>
            <a:off x="533400" y="5105400"/>
            <a:ext cx="2742456" cy="712788"/>
          </a:xfrm>
          <a:prstGeom prst="wedgeRectCallout">
            <a:avLst>
              <a:gd name="adj1" fmla="val -37014"/>
              <a:gd name="adj2" fmla="val -237528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Low-mass </a:t>
            </a:r>
            <a:r>
              <a:rPr lang="en-GB" sz="1400" b="1" dirty="0" smtClean="0"/>
              <a:t>tracker</a:t>
            </a:r>
            <a:r>
              <a:rPr lang="en-GB" sz="1400" dirty="0" smtClean="0"/>
              <a:t>:</a:t>
            </a:r>
            <a:r>
              <a:rPr lang="en-GB" sz="1400" dirty="0" smtClean="0"/>
              <a:t> </a:t>
            </a:r>
            <a:r>
              <a:rPr lang="en-GB" sz="1400" dirty="0" smtClean="0"/>
              <a:t>P</a:t>
            </a:r>
            <a:r>
              <a:rPr lang="en-GB" sz="1400" dirty="0" smtClean="0"/>
              <a:t>erforms</a:t>
            </a:r>
            <a:r>
              <a:rPr lang="sl-SI" sz="1400" dirty="0" smtClean="0"/>
              <a:t> </a:t>
            </a:r>
            <a:endParaRPr lang="sl-SI" sz="1400" dirty="0"/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p</a:t>
            </a:r>
            <a:r>
              <a:rPr lang="en-GB" sz="1400" dirty="0" smtClean="0"/>
              <a:t>recision measurement </a:t>
            </a:r>
            <a:r>
              <a:rPr lang="sl-SI" sz="1400" dirty="0" smtClean="0"/>
              <a:t> </a:t>
            </a:r>
            <a:r>
              <a:rPr lang="en-GB" sz="1400" dirty="0" smtClean="0"/>
              <a:t>of</a:t>
            </a:r>
            <a:endParaRPr lang="sl-SI" sz="1400" dirty="0"/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s</a:t>
            </a:r>
            <a:r>
              <a:rPr lang="en-GB" sz="1400" dirty="0" smtClean="0"/>
              <a:t>everal hits along particle trajectory</a:t>
            </a:r>
            <a:endParaRPr lang="cs-CZ" sz="1400" dirty="0"/>
          </a:p>
        </p:txBody>
      </p:sp>
      <p:sp>
        <p:nvSpPr>
          <p:cNvPr id="74" name="AutoShape 117"/>
          <p:cNvSpPr>
            <a:spLocks noChangeArrowheads="1"/>
          </p:cNvSpPr>
          <p:nvPr/>
        </p:nvSpPr>
        <p:spPr bwMode="auto">
          <a:xfrm>
            <a:off x="1828800" y="3886200"/>
            <a:ext cx="3463280" cy="685800"/>
          </a:xfrm>
          <a:prstGeom prst="wedgeRectCallout">
            <a:avLst>
              <a:gd name="adj1" fmla="val -6944"/>
              <a:gd name="adj2" fmla="val -235417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b="1" dirty="0" smtClean="0"/>
              <a:t>Electromagnetic </a:t>
            </a:r>
            <a:r>
              <a:rPr lang="en-GB" sz="1400" b="1" dirty="0" err="1" smtClean="0"/>
              <a:t>calorimenter</a:t>
            </a:r>
            <a:r>
              <a:rPr lang="en-US" sz="1400" dirty="0" smtClean="0"/>
              <a:t>: </a:t>
            </a:r>
            <a:endParaRPr lang="en-US" sz="1400" dirty="0"/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Contains EM shower and measures  its energy</a:t>
            </a:r>
            <a:endParaRPr lang="cs-CZ" sz="1400" dirty="0"/>
          </a:p>
        </p:txBody>
      </p:sp>
      <p:sp>
        <p:nvSpPr>
          <p:cNvPr id="75" name="AutoShape 119"/>
          <p:cNvSpPr>
            <a:spLocks noChangeArrowheads="1"/>
          </p:cNvSpPr>
          <p:nvPr/>
        </p:nvSpPr>
        <p:spPr bwMode="auto">
          <a:xfrm>
            <a:off x="4114800" y="2438400"/>
            <a:ext cx="2473424" cy="685800"/>
          </a:xfrm>
          <a:prstGeom prst="wedgeRectCallout">
            <a:avLst>
              <a:gd name="adj1" fmla="val 9944"/>
              <a:gd name="adj2" fmla="val 319213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 b="1" dirty="0" smtClean="0"/>
              <a:t>Hadron</a:t>
            </a:r>
            <a:r>
              <a:rPr lang="en-US" sz="1400" b="1" dirty="0" err="1" smtClean="0"/>
              <a:t>ic</a:t>
            </a:r>
            <a:r>
              <a:rPr lang="en-US" sz="1400" b="1" dirty="0" smtClean="0"/>
              <a:t> </a:t>
            </a:r>
            <a:r>
              <a:rPr lang="en-GB" sz="1400" b="1" dirty="0" smtClean="0"/>
              <a:t>c</a:t>
            </a:r>
            <a:r>
              <a:rPr lang="en-US" sz="1400" b="1" dirty="0" err="1" smtClean="0"/>
              <a:t>alorimeter</a:t>
            </a:r>
            <a:r>
              <a:rPr lang="en-US" sz="1400" dirty="0"/>
              <a:t>: </a:t>
            </a: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Contains </a:t>
            </a:r>
            <a:r>
              <a:rPr lang="en-GB" sz="1400" dirty="0" err="1" smtClean="0"/>
              <a:t>hadronic</a:t>
            </a:r>
            <a:r>
              <a:rPr lang="en-GB" sz="1400" dirty="0" smtClean="0"/>
              <a:t> shower and</a:t>
            </a:r>
            <a:endParaRPr lang="sl-SI" sz="1400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measures  its </a:t>
            </a:r>
            <a:r>
              <a:rPr lang="en-GB" sz="1400" dirty="0" smtClean="0"/>
              <a:t>energy </a:t>
            </a:r>
            <a:r>
              <a:rPr lang="en-GB" sz="1400" dirty="0" smtClean="0"/>
              <a:t>(with EM)</a:t>
            </a:r>
            <a:endParaRPr lang="cs-CZ" sz="1400" dirty="0">
              <a:solidFill>
                <a:schemeClr val="bg2"/>
              </a:solidFill>
            </a:endParaRPr>
          </a:p>
        </p:txBody>
      </p:sp>
      <p:sp>
        <p:nvSpPr>
          <p:cNvPr id="76" name="AutoShape 120"/>
          <p:cNvSpPr>
            <a:spLocks noChangeArrowheads="1"/>
          </p:cNvSpPr>
          <p:nvPr/>
        </p:nvSpPr>
        <p:spPr bwMode="auto">
          <a:xfrm>
            <a:off x="6588224" y="4343400"/>
            <a:ext cx="2022376" cy="685800"/>
          </a:xfrm>
          <a:prstGeom prst="wedgeRectCallout">
            <a:avLst>
              <a:gd name="adj1" fmla="val 1389"/>
              <a:gd name="adj2" fmla="val -137731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b="1" dirty="0" err="1" smtClean="0">
                <a:solidFill>
                  <a:schemeClr val="bg2"/>
                </a:solidFill>
              </a:rPr>
              <a:t>Muon</a:t>
            </a:r>
            <a:r>
              <a:rPr lang="en-GB" sz="1400" b="1" dirty="0" smtClean="0">
                <a:solidFill>
                  <a:schemeClr val="bg2"/>
                </a:solidFill>
              </a:rPr>
              <a:t> detector</a:t>
            </a:r>
            <a:r>
              <a:rPr lang="en-US" sz="1400" dirty="0" smtClean="0">
                <a:solidFill>
                  <a:schemeClr val="bg2"/>
                </a:solidFill>
              </a:rPr>
              <a:t>: </a:t>
            </a:r>
            <a:endParaRPr lang="en-US" sz="1400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>
                <a:solidFill>
                  <a:schemeClr val="bg2"/>
                </a:solidFill>
              </a:rPr>
              <a:t>Re-m</a:t>
            </a:r>
            <a:r>
              <a:rPr lang="en-GB" sz="1400" dirty="0" smtClean="0">
                <a:solidFill>
                  <a:schemeClr val="bg2"/>
                </a:solidFill>
              </a:rPr>
              <a:t>easures </a:t>
            </a:r>
            <a:r>
              <a:rPr lang="en-GB" sz="1400" dirty="0" err="1" smtClean="0">
                <a:solidFill>
                  <a:schemeClr val="bg2"/>
                </a:solidFill>
              </a:rPr>
              <a:t>muon</a:t>
            </a:r>
            <a:r>
              <a:rPr lang="en-GB" sz="1400" dirty="0" smtClean="0">
                <a:solidFill>
                  <a:schemeClr val="bg2"/>
                </a:solidFill>
              </a:rPr>
              <a:t> tracks</a:t>
            </a:r>
            <a:endParaRPr lang="cs-CZ" sz="1400" dirty="0">
              <a:solidFill>
                <a:schemeClr val="bg2"/>
              </a:solidFill>
            </a:endParaRPr>
          </a:p>
        </p:txBody>
      </p:sp>
      <p:grpSp>
        <p:nvGrpSpPr>
          <p:cNvPr id="77" name="Group 126"/>
          <p:cNvGrpSpPr>
            <a:grpSpLocks/>
          </p:cNvGrpSpPr>
          <p:nvPr/>
        </p:nvGrpSpPr>
        <p:grpSpPr bwMode="auto">
          <a:xfrm>
            <a:off x="457200" y="2743200"/>
            <a:ext cx="8259763" cy="806450"/>
            <a:chOff x="288" y="1728"/>
            <a:chExt cx="5203" cy="508"/>
          </a:xfrm>
        </p:grpSpPr>
        <p:sp>
          <p:nvSpPr>
            <p:cNvPr id="78" name="Line 123"/>
            <p:cNvSpPr>
              <a:spLocks noChangeShapeType="1"/>
            </p:cNvSpPr>
            <p:nvPr/>
          </p:nvSpPr>
          <p:spPr bwMode="auto">
            <a:xfrm>
              <a:off x="288" y="1968"/>
              <a:ext cx="5184" cy="0"/>
            </a:xfrm>
            <a:prstGeom prst="line">
              <a:avLst/>
            </a:prstGeom>
            <a:noFill/>
            <a:ln w="25400">
              <a:solidFill>
                <a:srgbClr val="FF33CC"/>
              </a:solidFill>
              <a:prstDash val="dash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sl-SI"/>
            </a:p>
          </p:txBody>
        </p:sp>
        <p:grpSp>
          <p:nvGrpSpPr>
            <p:cNvPr id="79" name="Group 125"/>
            <p:cNvGrpSpPr>
              <a:grpSpLocks/>
            </p:cNvGrpSpPr>
            <p:nvPr/>
          </p:nvGrpSpPr>
          <p:grpSpPr bwMode="auto">
            <a:xfrm>
              <a:off x="288" y="1728"/>
              <a:ext cx="5203" cy="508"/>
              <a:chOff x="288" y="1728"/>
              <a:chExt cx="5203" cy="508"/>
            </a:xfrm>
          </p:grpSpPr>
          <p:sp>
            <p:nvSpPr>
              <p:cNvPr id="80" name="Text Box 121"/>
              <p:cNvSpPr txBox="1">
                <a:spLocks noChangeArrowheads="1"/>
              </p:cNvSpPr>
              <p:nvPr/>
            </p:nvSpPr>
            <p:spPr bwMode="auto">
              <a:xfrm>
                <a:off x="3379" y="2024"/>
                <a:ext cx="2112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600" b="1" dirty="0" smtClean="0">
                    <a:solidFill>
                      <a:srgbClr val="FF33CC"/>
                    </a:solidFill>
                    <a:latin typeface="Comic Sans MS" pitchFamily="66" charset="0"/>
                  </a:rPr>
                  <a:t>Only neutrinos escape detection</a:t>
                </a:r>
                <a:endParaRPr lang="en-GB" sz="1600" b="1" dirty="0">
                  <a:solidFill>
                    <a:srgbClr val="FF33CC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1" name="Text Box 124"/>
              <p:cNvSpPr txBox="1">
                <a:spLocks noChangeArrowheads="1"/>
              </p:cNvSpPr>
              <p:nvPr/>
            </p:nvSpPr>
            <p:spPr bwMode="auto">
              <a:xfrm>
                <a:off x="288" y="1728"/>
                <a:ext cx="67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  <a:tabLst>
                    <a:tab pos="2763838" algn="l"/>
                  </a:tabLst>
                </a:pPr>
                <a:r>
                  <a:rPr lang="sl-SI" dirty="0" smtClean="0">
                    <a:solidFill>
                      <a:srgbClr val="FF33CC"/>
                    </a:solidFill>
                    <a:latin typeface="Comic Sans MS" pitchFamily="66" charset="0"/>
                  </a:rPr>
                  <a:t>ne</a:t>
                </a:r>
                <a:r>
                  <a:rPr lang="en-GB" dirty="0" smtClean="0">
                    <a:solidFill>
                      <a:srgbClr val="FF33CC"/>
                    </a:solidFill>
                    <a:latin typeface="Comic Sans MS" pitchFamily="66" charset="0"/>
                  </a:rPr>
                  <a:t>u</a:t>
                </a:r>
                <a:r>
                  <a:rPr lang="sl-SI" dirty="0" err="1" smtClean="0">
                    <a:solidFill>
                      <a:srgbClr val="FF33CC"/>
                    </a:solidFill>
                    <a:latin typeface="Comic Sans MS" pitchFamily="66" charset="0"/>
                  </a:rPr>
                  <a:t>trino</a:t>
                </a:r>
                <a:endParaRPr lang="en-US" dirty="0">
                  <a:solidFill>
                    <a:schemeClr val="accent1"/>
                  </a:solidFill>
                  <a:latin typeface="Comic Sans MS" pitchFamily="66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Colider</a:t>
            </a:r>
            <a:r>
              <a:rPr lang="en-GB" dirty="0" smtClean="0"/>
              <a:t> Detector </a:t>
            </a:r>
            <a:r>
              <a:rPr lang="en-GB" dirty="0" smtClean="0"/>
              <a:t>A</a:t>
            </a:r>
            <a:r>
              <a:rPr lang="en-GB" dirty="0" smtClean="0"/>
              <a:t>rrangement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1556792"/>
            <a:ext cx="4211960" cy="345638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Detectors arranged in layers encircling the interaction point</a:t>
            </a:r>
          </a:p>
          <a:p>
            <a:r>
              <a:rPr lang="en-GB" dirty="0" smtClean="0"/>
              <a:t>ATLAS employs two magnet systems</a:t>
            </a:r>
          </a:p>
          <a:p>
            <a:pPr lvl="1"/>
            <a:r>
              <a:rPr lang="en-GB" dirty="0" smtClean="0"/>
              <a:t>2 T SC solenoid for the Inner detector (tracker)</a:t>
            </a:r>
          </a:p>
          <a:p>
            <a:pPr lvl="1"/>
            <a:r>
              <a:rPr lang="en-GB" dirty="0" smtClean="0"/>
              <a:t>Gigantic SC 4T(max.) </a:t>
            </a:r>
            <a:r>
              <a:rPr lang="en-GB" dirty="0" err="1" smtClean="0"/>
              <a:t>toroid</a:t>
            </a:r>
            <a:r>
              <a:rPr lang="en-GB" dirty="0" smtClean="0"/>
              <a:t> for </a:t>
            </a:r>
            <a:r>
              <a:rPr lang="en-GB" dirty="0" err="1" smtClean="0"/>
              <a:t>muon</a:t>
            </a:r>
            <a:r>
              <a:rPr lang="en-GB" dirty="0" smtClean="0"/>
              <a:t> system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122" descr="Detector_Cut_S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030860" cy="511256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5085184"/>
            <a:ext cx="1976191" cy="13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0857" y="5085184"/>
            <a:ext cx="2113143" cy="1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Thing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9" name="Content Placeholder 18" descr="ATLAS-de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38176"/>
            <a:ext cx="7925438" cy="57198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Higgs Boson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147248" cy="3312368"/>
          </a:xfrm>
        </p:spPr>
        <p:txBody>
          <a:bodyPr>
            <a:normAutofit fontScale="55000" lnSpcReduction="20000"/>
          </a:bodyPr>
          <a:lstStyle/>
          <a:p>
            <a:r>
              <a:rPr lang="en-GB" sz="2900" dirty="0" smtClean="0"/>
              <a:t>The Standard model relies on the Higgs mechanism to supply all masses in a theoretically consistent way</a:t>
            </a:r>
            <a:endParaRPr lang="sl-SI" sz="2900" dirty="0" smtClean="0"/>
          </a:p>
          <a:p>
            <a:r>
              <a:rPr lang="en-GB" sz="2900" dirty="0" smtClean="0"/>
              <a:t>Higgs field spontaneously breaks the electroweak symmetry </a:t>
            </a:r>
            <a:r>
              <a:rPr lang="en-GB" sz="2900" dirty="0" smtClean="0"/>
              <a:t>thereby providing </a:t>
            </a:r>
            <a:r>
              <a:rPr lang="en-GB" sz="2900" dirty="0" smtClean="0"/>
              <a:t>the large W and Z boson masses </a:t>
            </a:r>
            <a:endParaRPr lang="sl-SI" sz="2900" dirty="0" smtClean="0"/>
          </a:p>
          <a:p>
            <a:r>
              <a:rPr lang="en-GB" sz="2900" dirty="0" smtClean="0"/>
              <a:t>The remaining component of the scalar field remains as the Higgs particle – the only fundamental scalar of the Standard model</a:t>
            </a:r>
            <a:endParaRPr lang="sl-SI" sz="2900" dirty="0" smtClean="0"/>
          </a:p>
          <a:p>
            <a:r>
              <a:rPr lang="sl-SI" sz="2900" dirty="0" smtClean="0"/>
              <a:t>Lepton</a:t>
            </a:r>
            <a:r>
              <a:rPr lang="en-GB" sz="2900" dirty="0" smtClean="0"/>
              <a:t>s</a:t>
            </a:r>
            <a:r>
              <a:rPr lang="sl-SI" sz="2900" dirty="0" smtClean="0"/>
              <a:t> </a:t>
            </a:r>
            <a:r>
              <a:rPr lang="en-GB" sz="2900" dirty="0" smtClean="0"/>
              <a:t>and</a:t>
            </a:r>
            <a:r>
              <a:rPr lang="sl-SI" sz="2900" dirty="0" smtClean="0"/>
              <a:t> </a:t>
            </a:r>
            <a:r>
              <a:rPr lang="en-GB" sz="2900" dirty="0" smtClean="0"/>
              <a:t>quarks acquire mass through Yukawa interaction with the</a:t>
            </a:r>
            <a:r>
              <a:rPr lang="sl-SI" sz="2900" dirty="0" smtClean="0"/>
              <a:t> </a:t>
            </a:r>
            <a:r>
              <a:rPr lang="sl-SI" sz="2900" dirty="0" err="1" smtClean="0"/>
              <a:t>Higgs</a:t>
            </a:r>
            <a:r>
              <a:rPr lang="sl-SI" sz="2900" dirty="0" smtClean="0"/>
              <a:t> </a:t>
            </a:r>
            <a:r>
              <a:rPr lang="en-GB" sz="2900" dirty="0" smtClean="0"/>
              <a:t>field</a:t>
            </a:r>
          </a:p>
          <a:p>
            <a:r>
              <a:rPr lang="sl-SI" sz="2900" dirty="0" smtClean="0"/>
              <a:t>LEP </a:t>
            </a:r>
            <a:r>
              <a:rPr lang="en-GB" sz="2900" dirty="0" smtClean="0"/>
              <a:t>measurements excluded the Higgs boson up to a mass of </a:t>
            </a:r>
            <a:r>
              <a:rPr lang="sl-SI" sz="2900" dirty="0" smtClean="0"/>
              <a:t>11</a:t>
            </a:r>
            <a:r>
              <a:rPr lang="en-GB" sz="2900" dirty="0" smtClean="0"/>
              <a:t>4.4</a:t>
            </a:r>
            <a:r>
              <a:rPr lang="sl-SI" sz="2900" dirty="0" smtClean="0"/>
              <a:t> </a:t>
            </a:r>
            <a:r>
              <a:rPr lang="sl-SI" sz="2900" dirty="0" err="1" smtClean="0"/>
              <a:t>GeV</a:t>
            </a:r>
            <a:r>
              <a:rPr lang="sl-SI" sz="2900" dirty="0" smtClean="0"/>
              <a:t> </a:t>
            </a:r>
            <a:r>
              <a:rPr lang="en-GB" sz="2900" dirty="0" smtClean="0"/>
              <a:t>(</a:t>
            </a:r>
            <a:r>
              <a:rPr lang="en-GB" sz="2900" dirty="0" smtClean="0"/>
              <a:t>95 % CL</a:t>
            </a:r>
            <a:r>
              <a:rPr lang="en-GB" sz="2900" dirty="0" smtClean="0"/>
              <a:t>)</a:t>
            </a:r>
          </a:p>
          <a:p>
            <a:pPr lvl="1"/>
            <a:r>
              <a:rPr lang="en-GB" sz="2500" dirty="0" smtClean="0"/>
              <a:t>Hints of an excess right at the exclusion limit (~3</a:t>
            </a:r>
            <a:r>
              <a:rPr lang="el-GR" sz="2500" dirty="0" smtClean="0"/>
              <a:t>σ</a:t>
            </a:r>
            <a:r>
              <a:rPr lang="en-GB" sz="2500" dirty="0" smtClean="0"/>
              <a:t> ALEPH, no signal in other 3)</a:t>
            </a:r>
          </a:p>
          <a:p>
            <a:r>
              <a:rPr lang="en-GB" sz="2900" dirty="0" err="1" smtClean="0"/>
              <a:t>Tevatron</a:t>
            </a:r>
            <a:r>
              <a:rPr lang="en-GB" sz="2900" dirty="0" smtClean="0"/>
              <a:t> measurements exclude the Higgs </a:t>
            </a:r>
            <a:r>
              <a:rPr lang="en-GB" sz="2900" dirty="0" smtClean="0"/>
              <a:t>boson </a:t>
            </a:r>
            <a:r>
              <a:rPr lang="en-GB" sz="2900" dirty="0" smtClean="0"/>
              <a:t>in the regions </a:t>
            </a:r>
            <a:r>
              <a:rPr lang="sl-SI" sz="2900" dirty="0" smtClean="0"/>
              <a:t>100-109 </a:t>
            </a:r>
            <a:r>
              <a:rPr lang="sl-SI" sz="2900" dirty="0" err="1" smtClean="0"/>
              <a:t>and</a:t>
            </a:r>
            <a:r>
              <a:rPr lang="sl-SI" sz="2900" dirty="0" smtClean="0"/>
              <a:t> 156-177 </a:t>
            </a:r>
            <a:r>
              <a:rPr lang="sl-SI" sz="2900" dirty="0" err="1" smtClean="0"/>
              <a:t>GeV</a:t>
            </a:r>
            <a:r>
              <a:rPr lang="en-GB" sz="2900" dirty="0" smtClean="0"/>
              <a:t> (@LP’11), </a:t>
            </a:r>
          </a:p>
          <a:p>
            <a:pPr lvl="1"/>
            <a:r>
              <a:rPr lang="en-GB" sz="2500" dirty="0" smtClean="0"/>
              <a:t>P</a:t>
            </a:r>
            <a:r>
              <a:rPr lang="en-GB" sz="2500" dirty="0" smtClean="0"/>
              <a:t>rospects to push the lower limit up to 125 </a:t>
            </a:r>
            <a:r>
              <a:rPr lang="en-GB" sz="2500" dirty="0" err="1" smtClean="0"/>
              <a:t>GeV</a:t>
            </a:r>
            <a:endParaRPr lang="sl-SI" sz="2500" dirty="0" smtClean="0"/>
          </a:p>
          <a:p>
            <a:r>
              <a:rPr lang="en-GB" sz="2900" dirty="0" smtClean="0"/>
              <a:t>The global electroweak fit constrains the Higgs mass to &lt; 185 </a:t>
            </a:r>
            <a:r>
              <a:rPr lang="en-GB" sz="2900" dirty="0" err="1" smtClean="0"/>
              <a:t>GeV</a:t>
            </a:r>
            <a:endParaRPr lang="sl-SI" sz="2900" dirty="0" smtClean="0"/>
          </a:p>
          <a:p>
            <a:r>
              <a:rPr lang="en-GB" sz="2900" dirty="0" smtClean="0"/>
              <a:t>General theoretical arguments require Higgs mass lighter than </a:t>
            </a:r>
            <a:r>
              <a:rPr lang="sl-SI" sz="2900" dirty="0" smtClean="0"/>
              <a:t>1 </a:t>
            </a:r>
            <a:r>
              <a:rPr lang="sl-SI" sz="2900" dirty="0" err="1" smtClean="0"/>
              <a:t>TeV</a:t>
            </a:r>
            <a:endParaRPr lang="sl-SI" sz="290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January 16,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Higgs search with ATLAS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3620" y="4509120"/>
            <a:ext cx="236038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64745"/>
            <a:ext cx="2495277" cy="239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506133"/>
            <a:ext cx="3137298" cy="235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3127" y="1916832"/>
            <a:ext cx="1100874" cy="13842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573016"/>
            <a:ext cx="2123728" cy="9474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 rot="16200000">
            <a:off x="8408863" y="2344193"/>
            <a:ext cx="116249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buFontTx/>
              <a:buNone/>
            </a:pPr>
            <a:r>
              <a:rPr lang="sl-SI" sz="1400" dirty="0">
                <a:solidFill>
                  <a:schemeClr val="bg1"/>
                </a:solidFill>
                <a:latin typeface="Comic Sans MS" pitchFamily="66" charset="0"/>
              </a:rPr>
              <a:t>Peter </a:t>
            </a:r>
            <a:r>
              <a:rPr lang="sl-SI" sz="1400" dirty="0" err="1">
                <a:solidFill>
                  <a:schemeClr val="bg1"/>
                </a:solidFill>
                <a:latin typeface="Comic Sans MS" pitchFamily="66" charset="0"/>
              </a:rPr>
              <a:t>Higgs</a:t>
            </a:r>
            <a:endParaRPr lang="en-GB" sz="1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4328" y="5301208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EW global fit</a:t>
            </a:r>
            <a:endParaRPr lang="sl-SI" sz="1400" b="1" dirty="0"/>
          </a:p>
        </p:txBody>
      </p:sp>
      <p:sp>
        <p:nvSpPr>
          <p:cNvPr id="14" name="Oval 13"/>
          <p:cNvSpPr/>
          <p:nvPr/>
        </p:nvSpPr>
        <p:spPr>
          <a:xfrm>
            <a:off x="1115616" y="4725144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Oval 14"/>
          <p:cNvSpPr/>
          <p:nvPr/>
        </p:nvSpPr>
        <p:spPr>
          <a:xfrm>
            <a:off x="3707904" y="4725144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11413</TotalTime>
  <Words>3790</Words>
  <Application>Microsoft Office PowerPoint</Application>
  <PresentationFormat>On-screen Show (4:3)</PresentationFormat>
  <Paragraphs>566</Paragraphs>
  <Slides>49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CorelPhotoPaint.Image.11</vt:lpstr>
      <vt:lpstr>Higgs Boson Searches with the ATLAS Detector </vt:lpstr>
      <vt:lpstr>Acknowledgements</vt:lpstr>
      <vt:lpstr>Large Hadron Collider </vt:lpstr>
      <vt:lpstr>LHC Performance in 2011</vt:lpstr>
      <vt:lpstr>ATLAS Detector</vt:lpstr>
      <vt:lpstr>Generic LHC Detector for All Particles</vt:lpstr>
      <vt:lpstr>Colider Detector Arrangement</vt:lpstr>
      <vt:lpstr>The Real Thing</vt:lpstr>
      <vt:lpstr>Higgs Boson</vt:lpstr>
      <vt:lpstr>Higgs Discovery</vt:lpstr>
      <vt:lpstr>Higgs Production @ LHC</vt:lpstr>
      <vt:lpstr>Higgs Decays </vt:lpstr>
      <vt:lpstr>Higgs Detection @ LHC</vt:lpstr>
      <vt:lpstr>Additional Burden – Pile-Up</vt:lpstr>
      <vt:lpstr>Signal in Presence of Background</vt:lpstr>
      <vt:lpstr>Example: Poisson Noise in an Image</vt:lpstr>
      <vt:lpstr>Poisson Noise in an Image</vt:lpstr>
      <vt:lpstr>Poisson Noise in an Image</vt:lpstr>
      <vt:lpstr>Poisson Noise in an Image</vt:lpstr>
      <vt:lpstr>Poisson Noise in an Image</vt:lpstr>
      <vt:lpstr>Poisson Noise in an Image</vt:lpstr>
      <vt:lpstr>Poisson Noise in an Image</vt:lpstr>
      <vt:lpstr>Sample Selection</vt:lpstr>
      <vt:lpstr>2011 Higgs Sample Summary</vt:lpstr>
      <vt:lpstr>H  WW(*)  lνlν</vt:lpstr>
      <vt:lpstr>H  WW(*) Final Sample</vt:lpstr>
      <vt:lpstr>Background Fluctuations</vt:lpstr>
      <vt:lpstr>H  WW(*) Limits</vt:lpstr>
      <vt:lpstr>H→γγ</vt:lpstr>
      <vt:lpstr>H→γγ invariant mass – γ energy</vt:lpstr>
      <vt:lpstr>H→γγ invariant mass – γγ angle</vt:lpstr>
      <vt:lpstr>H→γγ backgrounds</vt:lpstr>
      <vt:lpstr>H→γγ final sample</vt:lpstr>
      <vt:lpstr>H→γγ limits</vt:lpstr>
      <vt:lpstr>H→ZZ(*) → 4l</vt:lpstr>
      <vt:lpstr>H→ZZ(*) → 4l performance</vt:lpstr>
      <vt:lpstr>H→ZZ(*) → 4l final sample</vt:lpstr>
      <vt:lpstr>4μ event with m4μ= 124.6 GeV</vt:lpstr>
      <vt:lpstr>2e2μ event with m2e2μ= 124.3 GeV</vt:lpstr>
      <vt:lpstr>H→ZZ(*) → 4l limits</vt:lpstr>
      <vt:lpstr>Combined limits</vt:lpstr>
      <vt:lpstr>Exclusion limits</vt:lpstr>
      <vt:lpstr>Search for signal</vt:lpstr>
      <vt:lpstr>Summary</vt:lpstr>
      <vt:lpstr>Prospects</vt:lpstr>
      <vt:lpstr>Back-up</vt:lpstr>
      <vt:lpstr>Slide 47</vt:lpstr>
      <vt:lpstr>Look Elsewhere Effect</vt:lpstr>
      <vt:lpstr>LEE Implementation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anomalous charge collection efficiency in heavily irradiated silicon strip detectors</dc:title>
  <dc:creator>mm</dc:creator>
  <cp:lastModifiedBy>Marko</cp:lastModifiedBy>
  <cp:revision>339</cp:revision>
  <dcterms:created xsi:type="dcterms:W3CDTF">2009-08-25T12:43:27Z</dcterms:created>
  <dcterms:modified xsi:type="dcterms:W3CDTF">2012-01-16T16:48:45Z</dcterms:modified>
</cp:coreProperties>
</file>