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sldIdLst>
    <p:sldId id="256" r:id="rId2"/>
    <p:sldId id="306" r:id="rId3"/>
    <p:sldId id="257" r:id="rId4"/>
    <p:sldId id="258" r:id="rId5"/>
    <p:sldId id="259" r:id="rId6"/>
    <p:sldId id="307" r:id="rId7"/>
    <p:sldId id="260" r:id="rId8"/>
    <p:sldId id="262" r:id="rId9"/>
    <p:sldId id="263" r:id="rId10"/>
    <p:sldId id="269" r:id="rId11"/>
    <p:sldId id="264" r:id="rId12"/>
    <p:sldId id="261" r:id="rId13"/>
    <p:sldId id="265" r:id="rId14"/>
    <p:sldId id="266" r:id="rId15"/>
    <p:sldId id="267" r:id="rId16"/>
    <p:sldId id="268" r:id="rId17"/>
    <p:sldId id="270" r:id="rId18"/>
    <p:sldId id="279" r:id="rId19"/>
    <p:sldId id="281" r:id="rId20"/>
    <p:sldId id="282" r:id="rId21"/>
    <p:sldId id="283" r:id="rId22"/>
    <p:sldId id="284" r:id="rId23"/>
    <p:sldId id="285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9" r:id="rId35"/>
    <p:sldId id="300" r:id="rId36"/>
    <p:sldId id="301" r:id="rId37"/>
    <p:sldId id="309" r:id="rId38"/>
    <p:sldId id="308" r:id="rId39"/>
    <p:sldId id="303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0C07"/>
    <a:srgbClr val="66FF33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95" autoAdjust="0"/>
    <p:restoredTop sz="94630" autoAdjust="0"/>
  </p:normalViewPr>
  <p:slideViewPr>
    <p:cSldViewPr>
      <p:cViewPr varScale="1">
        <p:scale>
          <a:sx n="90" d="100"/>
          <a:sy n="90" d="100"/>
        </p:scale>
        <p:origin x="-91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0A3CEC-6764-486D-88F8-42EFDF8EA801}" type="datetimeFigureOut">
              <a:rPr lang="en-US" smtClean="0"/>
              <a:pPr/>
              <a:t>11/9/12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BE671-B794-41D8-A2B2-4DFB45657E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52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BE671-B794-41D8-A2B2-4DFB45657EF4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BE671-B794-41D8-A2B2-4DFB45657EF4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02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5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sl-SI" smtClean="0"/>
              <a:t>Ljubljana, September 13,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Wave 10"/>
          <p:cNvSpPr/>
          <p:nvPr userDrawn="1"/>
        </p:nvSpPr>
        <p:spPr>
          <a:xfrm>
            <a:off x="827584" y="908720"/>
            <a:ext cx="7286676" cy="285752"/>
          </a:xfrm>
          <a:prstGeom prst="wav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tlas-logo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5011" y="0"/>
            <a:ext cx="918989" cy="14703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Ljubljana, September 13,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Marko Mikuž: Hunt for the Higgs Boson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246477B-9240-4E05-8851-DAC26B3DA6D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gif"/><Relationship Id="rId5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png"/><Relationship Id="rId5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4" Type="http://schemas.openxmlformats.org/officeDocument/2006/relationships/image" Target="../media/image92.emf"/><Relationship Id="rId5" Type="http://schemas.openxmlformats.org/officeDocument/2006/relationships/image" Target="../media/image93.emf"/><Relationship Id="rId6" Type="http://schemas.openxmlformats.org/officeDocument/2006/relationships/image" Target="../media/image9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2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23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2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atlas-logo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39752" y="0"/>
            <a:ext cx="4445000" cy="6885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96752"/>
            <a:ext cx="9144000" cy="1470025"/>
          </a:xfrm>
        </p:spPr>
        <p:txBody>
          <a:bodyPr>
            <a:noAutofit/>
            <a:scene3d>
              <a:camera prst="isometricRightUp"/>
              <a:lightRig rig="threePt" dir="t"/>
            </a:scene3d>
          </a:bodyPr>
          <a:lstStyle/>
          <a:p>
            <a:r>
              <a:rPr lang="en-GB" sz="6600" b="1" dirty="0" smtClean="0"/>
              <a:t>Hunt for the </a:t>
            </a:r>
            <a:r>
              <a:rPr lang="sl-SI" sz="6600" b="1" dirty="0" smtClean="0"/>
              <a:t>Higgs Boson </a:t>
            </a:r>
            <a:endParaRPr lang="sl-SI" sz="6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3284984"/>
            <a:ext cx="8496944" cy="2256656"/>
          </a:xfrm>
        </p:spPr>
        <p:txBody>
          <a:bodyPr>
            <a:normAutofit fontScale="92500" lnSpcReduction="20000"/>
          </a:bodyPr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Marko Miku</a:t>
            </a:r>
            <a:r>
              <a:rPr lang="sl-SI" b="1" dirty="0" smtClean="0">
                <a:solidFill>
                  <a:schemeClr val="tx1"/>
                </a:solidFill>
              </a:rPr>
              <a:t>ž</a:t>
            </a:r>
          </a:p>
          <a:p>
            <a:r>
              <a:rPr lang="en-GB" sz="2400" dirty="0" smtClean="0">
                <a:solidFill>
                  <a:schemeClr val="tx1"/>
                </a:solidFill>
              </a:rPr>
              <a:t>University of Ljubljana &amp; Jo</a:t>
            </a:r>
            <a:r>
              <a:rPr lang="sl-SI" sz="2400" dirty="0" err="1" smtClean="0">
                <a:solidFill>
                  <a:schemeClr val="tx1"/>
                </a:solidFill>
              </a:rPr>
              <a:t>žef</a:t>
            </a:r>
            <a:r>
              <a:rPr lang="sl-SI" sz="2400" dirty="0" smtClean="0">
                <a:solidFill>
                  <a:schemeClr val="tx1"/>
                </a:solidFill>
              </a:rPr>
              <a:t> Stefan Institute</a:t>
            </a:r>
          </a:p>
          <a:p>
            <a:r>
              <a:rPr lang="en-GB" sz="2400" dirty="0" smtClean="0">
                <a:solidFill>
                  <a:schemeClr val="tx1"/>
                </a:solidFill>
              </a:rPr>
              <a:t>Symposium at </a:t>
            </a:r>
            <a:r>
              <a:rPr lang="en-GB" sz="2400" dirty="0" smtClean="0">
                <a:solidFill>
                  <a:schemeClr val="tx1"/>
                </a:solidFill>
              </a:rPr>
              <a:t>the </a:t>
            </a:r>
            <a:r>
              <a:rPr lang="en-GB" sz="2400" dirty="0" smtClean="0">
                <a:solidFill>
                  <a:schemeClr val="tx1"/>
                </a:solidFill>
              </a:rPr>
              <a:t>Occasion </a:t>
            </a:r>
            <a:r>
              <a:rPr lang="en-GB" sz="2400" dirty="0" smtClean="0">
                <a:solidFill>
                  <a:schemeClr val="tx1"/>
                </a:solidFill>
              </a:rPr>
              <a:t>of 80</a:t>
            </a:r>
            <a:r>
              <a:rPr lang="en-GB" sz="2400" baseline="30000" dirty="0" smtClean="0">
                <a:solidFill>
                  <a:schemeClr val="tx1"/>
                </a:solidFill>
              </a:rPr>
              <a:t>th</a:t>
            </a:r>
            <a:r>
              <a:rPr lang="en-GB" sz="2400" dirty="0" smtClean="0">
                <a:solidFill>
                  <a:schemeClr val="tx1"/>
                </a:solidFill>
              </a:rPr>
              <a:t> </a:t>
            </a:r>
            <a:r>
              <a:rPr lang="en-GB" sz="2400" dirty="0" smtClean="0">
                <a:solidFill>
                  <a:schemeClr val="tx1"/>
                </a:solidFill>
              </a:rPr>
              <a:t>Birthday </a:t>
            </a:r>
            <a:r>
              <a:rPr lang="en-GB" sz="2400" dirty="0" smtClean="0">
                <a:solidFill>
                  <a:schemeClr val="tx1"/>
                </a:solidFill>
              </a:rPr>
              <a:t>of</a:t>
            </a:r>
          </a:p>
          <a:p>
            <a:r>
              <a:rPr lang="en-GB" sz="2400" dirty="0" smtClean="0">
                <a:solidFill>
                  <a:schemeClr val="tx1"/>
                </a:solidFill>
              </a:rPr>
              <a:t>Acad. Prof. Gabrijel Kernel </a:t>
            </a:r>
          </a:p>
          <a:p>
            <a:r>
              <a:rPr lang="en-GB" sz="2400" dirty="0" smtClean="0">
                <a:solidFill>
                  <a:schemeClr val="tx1"/>
                </a:solidFill>
              </a:rPr>
              <a:t>September 13</a:t>
            </a:r>
            <a:r>
              <a:rPr lang="sl-SI" sz="2400" dirty="0" smtClean="0">
                <a:solidFill>
                  <a:schemeClr val="tx1"/>
                </a:solidFill>
              </a:rPr>
              <a:t>, 20</a:t>
            </a:r>
            <a:r>
              <a:rPr lang="en-GB" sz="2400" dirty="0" smtClean="0">
                <a:solidFill>
                  <a:schemeClr val="tx1"/>
                </a:solidFill>
              </a:rPr>
              <a:t>12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653136"/>
            <a:ext cx="1434767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12360" y="4869160"/>
            <a:ext cx="1071570" cy="1334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Real Thing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9" name="Content Placeholder 18" descr="ATLAS-de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138176"/>
            <a:ext cx="7925438" cy="5719824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Higgs Boson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147248" cy="3312368"/>
          </a:xfrm>
        </p:spPr>
        <p:txBody>
          <a:bodyPr>
            <a:normAutofit fontScale="55000" lnSpcReduction="20000"/>
          </a:bodyPr>
          <a:lstStyle/>
          <a:p>
            <a:r>
              <a:rPr lang="en-GB" sz="2900" dirty="0" smtClean="0"/>
              <a:t>The Standard model relies on the Higgs mechanism to supply all masses in a theoretically consistent way</a:t>
            </a:r>
            <a:endParaRPr lang="sl-SI" sz="2900" dirty="0" smtClean="0"/>
          </a:p>
          <a:p>
            <a:r>
              <a:rPr lang="en-GB" sz="2900" dirty="0" smtClean="0"/>
              <a:t>Higgs field spontaneously breaks the electroweak symmetry thereby providing the large W and Z boson masses </a:t>
            </a:r>
            <a:endParaRPr lang="sl-SI" sz="2900" dirty="0" smtClean="0"/>
          </a:p>
          <a:p>
            <a:r>
              <a:rPr lang="en-GB" sz="2900" dirty="0" smtClean="0"/>
              <a:t>The remaining component of the scalar field remains as the Higgs particle – the only fundamental scalar of the Standard model</a:t>
            </a:r>
            <a:endParaRPr lang="sl-SI" sz="2900" dirty="0" smtClean="0"/>
          </a:p>
          <a:p>
            <a:r>
              <a:rPr lang="sl-SI" sz="2900" dirty="0" smtClean="0"/>
              <a:t>Lepton</a:t>
            </a:r>
            <a:r>
              <a:rPr lang="en-GB" sz="2900" dirty="0" smtClean="0"/>
              <a:t>s</a:t>
            </a:r>
            <a:r>
              <a:rPr lang="sl-SI" sz="2900" dirty="0" smtClean="0"/>
              <a:t> </a:t>
            </a:r>
            <a:r>
              <a:rPr lang="en-GB" sz="2900" dirty="0" smtClean="0"/>
              <a:t>and</a:t>
            </a:r>
            <a:r>
              <a:rPr lang="sl-SI" sz="2900" dirty="0" smtClean="0"/>
              <a:t> </a:t>
            </a:r>
            <a:r>
              <a:rPr lang="en-GB" sz="2900" dirty="0" smtClean="0"/>
              <a:t>quarks acquire mass through Yukawa interaction with the</a:t>
            </a:r>
            <a:r>
              <a:rPr lang="sl-SI" sz="2900" dirty="0" smtClean="0"/>
              <a:t> </a:t>
            </a:r>
            <a:r>
              <a:rPr lang="sl-SI" sz="2900" dirty="0" err="1" smtClean="0"/>
              <a:t>Higgs</a:t>
            </a:r>
            <a:r>
              <a:rPr lang="sl-SI" sz="2900" dirty="0" smtClean="0"/>
              <a:t> </a:t>
            </a:r>
            <a:r>
              <a:rPr lang="en-GB" sz="2900" dirty="0" smtClean="0"/>
              <a:t>field</a:t>
            </a:r>
          </a:p>
          <a:p>
            <a:r>
              <a:rPr lang="sl-SI" sz="2900" dirty="0" smtClean="0"/>
              <a:t>LEP </a:t>
            </a:r>
            <a:r>
              <a:rPr lang="en-GB" sz="2900" dirty="0" smtClean="0"/>
              <a:t>measurements excluded the Higgs boson up to a mass of </a:t>
            </a:r>
            <a:r>
              <a:rPr lang="sl-SI" sz="2900" dirty="0" smtClean="0">
                <a:solidFill>
                  <a:srgbClr val="4BACC6"/>
                </a:solidFill>
              </a:rPr>
              <a:t>11</a:t>
            </a:r>
            <a:r>
              <a:rPr lang="en-GB" sz="2900" dirty="0" smtClean="0">
                <a:solidFill>
                  <a:srgbClr val="4BACC6"/>
                </a:solidFill>
              </a:rPr>
              <a:t>4.4</a:t>
            </a:r>
            <a:r>
              <a:rPr lang="sl-SI" sz="2900" dirty="0" smtClean="0">
                <a:solidFill>
                  <a:srgbClr val="4BACC6"/>
                </a:solidFill>
              </a:rPr>
              <a:t> </a:t>
            </a:r>
            <a:r>
              <a:rPr lang="sl-SI" sz="2900" dirty="0" err="1" smtClean="0">
                <a:solidFill>
                  <a:srgbClr val="4BACC6"/>
                </a:solidFill>
              </a:rPr>
              <a:t>GeV</a:t>
            </a:r>
            <a:r>
              <a:rPr lang="sl-SI" sz="2900" dirty="0" smtClean="0"/>
              <a:t> </a:t>
            </a:r>
            <a:r>
              <a:rPr lang="en-GB" sz="2900" dirty="0" smtClean="0"/>
              <a:t>(95 % CL)</a:t>
            </a:r>
          </a:p>
          <a:p>
            <a:pPr lvl="1"/>
            <a:r>
              <a:rPr lang="en-GB" sz="2500" dirty="0" smtClean="0"/>
              <a:t>Hints of an excess right at the exclusion limit (~3</a:t>
            </a:r>
            <a:r>
              <a:rPr lang="el-GR" sz="2500" dirty="0" smtClean="0"/>
              <a:t>σ</a:t>
            </a:r>
            <a:r>
              <a:rPr lang="en-GB" sz="2500" dirty="0" smtClean="0"/>
              <a:t> ALEPH, no signal in other 3)</a:t>
            </a:r>
          </a:p>
          <a:p>
            <a:r>
              <a:rPr lang="en-GB" sz="2900" dirty="0" err="1" smtClean="0"/>
              <a:t>Tevatron</a:t>
            </a:r>
            <a:r>
              <a:rPr lang="en-GB" sz="2900" dirty="0" smtClean="0"/>
              <a:t> measurements exclude the Higgs boson in the regions </a:t>
            </a:r>
            <a:r>
              <a:rPr lang="sl-SI" sz="2900" dirty="0" smtClean="0">
                <a:solidFill>
                  <a:srgbClr val="4BACC6"/>
                </a:solidFill>
              </a:rPr>
              <a:t>100-10</a:t>
            </a:r>
            <a:r>
              <a:rPr lang="en-US" sz="2900" dirty="0" smtClean="0">
                <a:solidFill>
                  <a:srgbClr val="4BACC6"/>
                </a:solidFill>
              </a:rPr>
              <a:t>3</a:t>
            </a:r>
            <a:r>
              <a:rPr lang="sl-SI" sz="2900" dirty="0" smtClean="0">
                <a:solidFill>
                  <a:srgbClr val="4BACC6"/>
                </a:solidFill>
              </a:rPr>
              <a:t> </a:t>
            </a:r>
            <a:r>
              <a:rPr lang="sl-SI" sz="2900" dirty="0" err="1" smtClean="0"/>
              <a:t>and</a:t>
            </a:r>
            <a:r>
              <a:rPr lang="sl-SI" sz="2900" dirty="0" smtClean="0"/>
              <a:t> </a:t>
            </a:r>
            <a:r>
              <a:rPr lang="sl-SI" sz="2900" dirty="0" smtClean="0">
                <a:solidFill>
                  <a:srgbClr val="4BACC6"/>
                </a:solidFill>
              </a:rPr>
              <a:t>1</a:t>
            </a:r>
            <a:r>
              <a:rPr lang="en-US" sz="2900" dirty="0" smtClean="0">
                <a:solidFill>
                  <a:srgbClr val="4BACC6"/>
                </a:solidFill>
              </a:rPr>
              <a:t>47</a:t>
            </a:r>
            <a:r>
              <a:rPr lang="sl-SI" sz="2900" dirty="0" smtClean="0">
                <a:solidFill>
                  <a:srgbClr val="4BACC6"/>
                </a:solidFill>
              </a:rPr>
              <a:t>-1</a:t>
            </a:r>
            <a:r>
              <a:rPr lang="en-US" sz="2900" dirty="0" smtClean="0">
                <a:solidFill>
                  <a:srgbClr val="4BACC6"/>
                </a:solidFill>
              </a:rPr>
              <a:t>80</a:t>
            </a:r>
            <a:r>
              <a:rPr lang="sl-SI" sz="2900" dirty="0" smtClean="0">
                <a:solidFill>
                  <a:srgbClr val="4BACC6"/>
                </a:solidFill>
              </a:rPr>
              <a:t> </a:t>
            </a:r>
            <a:r>
              <a:rPr lang="sl-SI" sz="2900" dirty="0" err="1" smtClean="0">
                <a:solidFill>
                  <a:srgbClr val="4BACC6"/>
                </a:solidFill>
              </a:rPr>
              <a:t>GeV</a:t>
            </a:r>
            <a:r>
              <a:rPr lang="en-GB" sz="2900" dirty="0" smtClean="0">
                <a:solidFill>
                  <a:srgbClr val="4BACC6"/>
                </a:solidFill>
              </a:rPr>
              <a:t> </a:t>
            </a:r>
            <a:r>
              <a:rPr lang="en-GB" sz="2900" dirty="0" smtClean="0"/>
              <a:t>(July 2012), </a:t>
            </a:r>
          </a:p>
          <a:p>
            <a:pPr lvl="1"/>
            <a:r>
              <a:rPr lang="en-US" sz="2500" dirty="0" smtClean="0"/>
              <a:t>Excess with significance of 2.9σ is seen in the combination of CDF and DØ's </a:t>
            </a:r>
            <a:r>
              <a:rPr lang="en-US" sz="2500" dirty="0" err="1" smtClean="0"/>
              <a:t>H→bb</a:t>
            </a:r>
            <a:r>
              <a:rPr lang="en-US" sz="2500" dirty="0" smtClean="0"/>
              <a:t> channels. </a:t>
            </a:r>
            <a:r>
              <a:rPr lang="en-GB" sz="2500" dirty="0" smtClean="0"/>
              <a:t> </a:t>
            </a:r>
            <a:endParaRPr lang="sl-SI" sz="2500" dirty="0" smtClean="0"/>
          </a:p>
          <a:p>
            <a:r>
              <a:rPr lang="en-GB" sz="2900" dirty="0" smtClean="0"/>
              <a:t>The global electroweak fit constrains the Higgs mass to &lt; </a:t>
            </a:r>
            <a:r>
              <a:rPr lang="en-GB" sz="2900" dirty="0" smtClean="0">
                <a:solidFill>
                  <a:srgbClr val="4BACC6"/>
                </a:solidFill>
              </a:rPr>
              <a:t>158 </a:t>
            </a:r>
            <a:r>
              <a:rPr lang="en-GB" sz="2900" dirty="0" err="1" smtClean="0">
                <a:solidFill>
                  <a:srgbClr val="4BACC6"/>
                </a:solidFill>
              </a:rPr>
              <a:t>Ge</a:t>
            </a:r>
            <a:r>
              <a:rPr lang="en-GB" sz="2900" dirty="0" err="1" smtClean="0"/>
              <a:t>V</a:t>
            </a:r>
            <a:r>
              <a:rPr lang="en-GB" sz="2900" dirty="0" smtClean="0"/>
              <a:t> (May 2012)</a:t>
            </a:r>
            <a:endParaRPr lang="sl-SI" sz="2900" dirty="0" smtClean="0"/>
          </a:p>
          <a:p>
            <a:r>
              <a:rPr lang="en-GB" sz="2900" dirty="0" smtClean="0"/>
              <a:t>General theoretical arguments require Higgs mass lighter than </a:t>
            </a:r>
            <a:r>
              <a:rPr lang="sl-SI" sz="2900" dirty="0" smtClean="0">
                <a:solidFill>
                  <a:srgbClr val="4BACC6"/>
                </a:solidFill>
              </a:rPr>
              <a:t>1 </a:t>
            </a:r>
            <a:r>
              <a:rPr lang="sl-SI" sz="2900" dirty="0" err="1" smtClean="0">
                <a:solidFill>
                  <a:srgbClr val="4BACC6"/>
                </a:solidFill>
              </a:rPr>
              <a:t>TeV</a:t>
            </a:r>
            <a:endParaRPr lang="sl-SI" sz="2900" dirty="0" smtClean="0">
              <a:solidFill>
                <a:srgbClr val="4BACC6"/>
              </a:solidFill>
            </a:endParaRPr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64745"/>
            <a:ext cx="2495277" cy="2393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val 13"/>
          <p:cNvSpPr/>
          <p:nvPr/>
        </p:nvSpPr>
        <p:spPr>
          <a:xfrm>
            <a:off x="1115616" y="4725144"/>
            <a:ext cx="36004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Oval 14"/>
          <p:cNvSpPr/>
          <p:nvPr/>
        </p:nvSpPr>
        <p:spPr>
          <a:xfrm>
            <a:off x="3851920" y="4509120"/>
            <a:ext cx="504056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77826" name="Picture 2" descr="http://tevnphwg.fnal.gov/results/SM_Higgs_Summer_12/tev19jun2012bayeslimi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509120"/>
            <a:ext cx="2535195" cy="1898180"/>
          </a:xfrm>
          <a:prstGeom prst="rect">
            <a:avLst/>
          </a:prstGeom>
          <a:noFill/>
        </p:spPr>
      </p:pic>
      <p:pic>
        <p:nvPicPr>
          <p:cNvPr id="77828" name="Picture 4" descr="http://project-gfitter.web.cern.ch/project-gfitter/Figures/Standard_Model/2012_05_03_HiggsScan_logo_full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8558" y="4509120"/>
            <a:ext cx="2925442" cy="192172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884368" y="537321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EW global fit</a:t>
            </a:r>
            <a:endParaRPr lang="sl-SI" sz="1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24020" cy="1268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Higgs Discovery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19256" cy="1368152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The discovery of the Higgs particle would wrap up the Standard model in the most elegant and simple way</a:t>
            </a:r>
          </a:p>
          <a:p>
            <a:pPr lvl="1"/>
            <a:r>
              <a:rPr lang="en-GB" dirty="0" smtClean="0"/>
              <a:t>Light Higgs most natural, but opens up the possibility of a desert up to Planck scale</a:t>
            </a:r>
          </a:p>
          <a:p>
            <a:pPr lvl="1"/>
            <a:r>
              <a:rPr lang="en-GB" dirty="0" smtClean="0"/>
              <a:t>Measurement of Higgs properties a sensitive tool for probing New Physics</a:t>
            </a:r>
          </a:p>
          <a:p>
            <a:pPr lvl="1"/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708920"/>
            <a:ext cx="4682235" cy="372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924944"/>
            <a:ext cx="3707904" cy="3420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>Higgs Production </a:t>
            </a:r>
            <a:r>
              <a:rPr lang="en-US" sz="3600" dirty="0" smtClean="0"/>
              <a:t>@ LHC</a:t>
            </a:r>
            <a:endParaRPr lang="sl-SI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2915816" cy="5112568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Higgs couples to mass</a:t>
            </a:r>
          </a:p>
          <a:p>
            <a:pPr marL="623888" lvl="1" indent="-268288"/>
            <a:r>
              <a:rPr lang="en-US" sz="2500" dirty="0" smtClean="0"/>
              <a:t>Linear for coupling to fermions (Yukawa)</a:t>
            </a:r>
          </a:p>
          <a:p>
            <a:pPr marL="623888" lvl="1" indent="-268288"/>
            <a:r>
              <a:rPr lang="en-US" sz="2500" dirty="0" smtClean="0"/>
              <a:t>Quadratic for weak bosons</a:t>
            </a:r>
          </a:p>
          <a:p>
            <a:r>
              <a:rPr lang="en-US" dirty="0" smtClean="0"/>
              <a:t>Production in 7 </a:t>
            </a:r>
            <a:r>
              <a:rPr lang="en-US" dirty="0" err="1" smtClean="0"/>
              <a:t>TeV</a:t>
            </a:r>
            <a:r>
              <a:rPr lang="en-US" dirty="0" smtClean="0"/>
              <a:t> pp collisions</a:t>
            </a:r>
          </a:p>
          <a:p>
            <a:pPr marL="623888" lvl="1" indent="-268288"/>
            <a:r>
              <a:rPr lang="en-US" sz="2500" dirty="0" smtClean="0"/>
              <a:t>Predominantly through gluon-gluon fusion</a:t>
            </a:r>
          </a:p>
          <a:p>
            <a:pPr marL="623888" lvl="1" indent="-268288"/>
            <a:r>
              <a:rPr lang="en-US" sz="2500" dirty="0" smtClean="0"/>
              <a:t>Cross section O(10 </a:t>
            </a:r>
            <a:r>
              <a:rPr lang="en-US" sz="2500" dirty="0" err="1" smtClean="0"/>
              <a:t>pb</a:t>
            </a:r>
            <a:r>
              <a:rPr lang="en-US" sz="2500" dirty="0" smtClean="0"/>
              <a:t>)</a:t>
            </a:r>
          </a:p>
          <a:p>
            <a:pPr lvl="2"/>
            <a:r>
              <a:rPr lang="en-US" dirty="0" smtClean="0"/>
              <a:t>QCD to NNLO</a:t>
            </a:r>
          </a:p>
          <a:p>
            <a:pPr lvl="2"/>
            <a:r>
              <a:rPr lang="en-US" dirty="0" smtClean="0"/>
              <a:t>Errors &lt; 20 %</a:t>
            </a:r>
          </a:p>
          <a:p>
            <a:pPr lvl="2"/>
            <a:r>
              <a:rPr lang="en-US" dirty="0" smtClean="0"/>
              <a:t>Total  pp </a:t>
            </a:r>
            <a:r>
              <a:rPr lang="en-US" dirty="0" smtClean="0">
                <a:latin typeface="Lucida Handwriting" pitchFamily="66" charset="0"/>
              </a:rPr>
              <a:t>O </a:t>
            </a:r>
            <a:r>
              <a:rPr lang="en-US" dirty="0" smtClean="0"/>
              <a:t>(100 </a:t>
            </a:r>
            <a:r>
              <a:rPr lang="en-US" dirty="0" err="1" smtClean="0"/>
              <a:t>mb</a:t>
            </a:r>
            <a:r>
              <a:rPr lang="en-US" dirty="0" smtClean="0"/>
              <a:t>)</a:t>
            </a:r>
          </a:p>
          <a:p>
            <a:pPr marL="623888" lvl="1" indent="-268288"/>
            <a:r>
              <a:rPr lang="en-US" sz="2500" dirty="0" smtClean="0"/>
              <a:t>Associated with W, </a:t>
            </a:r>
            <a:r>
              <a:rPr lang="en-US" sz="2700" dirty="0" smtClean="0"/>
              <a:t>Z</a:t>
            </a:r>
          </a:p>
          <a:p>
            <a:pPr lvl="2"/>
            <a:r>
              <a:rPr lang="en-US" dirty="0" smtClean="0"/>
              <a:t>Smaller x-section</a:t>
            </a:r>
          </a:p>
          <a:p>
            <a:pPr lvl="2"/>
            <a:r>
              <a:rPr lang="en-US" dirty="0" smtClean="0"/>
              <a:t>Useful W,Z tag</a:t>
            </a:r>
          </a:p>
          <a:p>
            <a:r>
              <a:rPr lang="en-US" dirty="0" smtClean="0"/>
              <a:t>+ 10-15 % at 8 </a:t>
            </a:r>
            <a:r>
              <a:rPr lang="en-US" dirty="0" err="1" smtClean="0"/>
              <a:t>TeV</a:t>
            </a:r>
            <a:endParaRPr lang="en-US" dirty="0" smtClean="0"/>
          </a:p>
          <a:p>
            <a:pPr marL="623888" lvl="1" indent="-268288"/>
            <a:r>
              <a:rPr lang="en-US" sz="2500" dirty="0" smtClean="0"/>
              <a:t>Higgs cross-section increases by ~ 1.3 for </a:t>
            </a:r>
            <a:r>
              <a:rPr lang="en-US" sz="2500" dirty="0" err="1" smtClean="0"/>
              <a:t>m</a:t>
            </a:r>
            <a:r>
              <a:rPr lang="en-US" sz="2500" baseline="-25000" dirty="0" err="1" smtClean="0"/>
              <a:t>H</a:t>
            </a:r>
            <a:r>
              <a:rPr lang="en-US" sz="2500" dirty="0" smtClean="0"/>
              <a:t> ~ 125 </a:t>
            </a:r>
            <a:r>
              <a:rPr lang="en-US" sz="2500" dirty="0" err="1" smtClean="0"/>
              <a:t>GeV</a:t>
            </a:r>
            <a:endParaRPr lang="en-US" sz="2500" dirty="0" smtClean="0"/>
          </a:p>
          <a:p>
            <a:pPr marL="623888" lvl="1" indent="-268288"/>
            <a:r>
              <a:rPr lang="en-US" sz="2500" dirty="0" smtClean="0"/>
              <a:t>Similar increase for several irreducible backgrounds: e.g. 1.2-1.25 for </a:t>
            </a:r>
            <a:r>
              <a:rPr lang="en-US" sz="2500" dirty="0" err="1" smtClean="0"/>
              <a:t>γγ</a:t>
            </a:r>
            <a:r>
              <a:rPr lang="en-US" sz="2500" dirty="0" smtClean="0"/>
              <a:t>, </a:t>
            </a:r>
            <a:r>
              <a:rPr lang="en-US" sz="2500" dirty="0" err="1" smtClean="0"/>
              <a:t>di</a:t>
            </a:r>
            <a:r>
              <a:rPr lang="en-US" sz="2500" dirty="0" smtClean="0"/>
              <a:t>-bosons</a:t>
            </a:r>
          </a:p>
          <a:p>
            <a:pPr marL="623888" lvl="1" indent="-268288"/>
            <a:r>
              <a:rPr lang="en-US" sz="2500" dirty="0" smtClean="0"/>
              <a:t>Reducible backgrounds increase more: e.g. 1.3-1.4 for </a:t>
            </a:r>
            <a:r>
              <a:rPr lang="en-US" sz="2500" dirty="0" err="1" smtClean="0"/>
              <a:t>tt</a:t>
            </a:r>
            <a:r>
              <a:rPr lang="en-US" sz="2500" dirty="0" smtClean="0"/>
              <a:t>, </a:t>
            </a:r>
            <a:r>
              <a:rPr lang="en-US" sz="2500" dirty="0" err="1" smtClean="0"/>
              <a:t>Zbb</a:t>
            </a:r>
            <a:endParaRPr lang="en-US" sz="25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 smtClean="0"/>
              <a:t>Ljubljana, September 13,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268760"/>
            <a:ext cx="3744416" cy="1005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3611" y="2780928"/>
            <a:ext cx="310038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>
            <a:off x="8244408" y="3068960"/>
            <a:ext cx="0" cy="2808312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974064" y="5661248"/>
            <a:ext cx="114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7  </a:t>
            </a:r>
            <a:r>
              <a:rPr lang="en-US" sz="1600" b="1" dirty="0" smtClean="0">
                <a:solidFill>
                  <a:srgbClr val="C00000"/>
                </a:solidFill>
              </a:rPr>
              <a:t>8</a:t>
            </a:r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14 </a:t>
            </a:r>
            <a:r>
              <a:rPr lang="en-US" sz="1600" b="1" dirty="0" err="1" smtClean="0">
                <a:solidFill>
                  <a:schemeClr val="accent1">
                    <a:lumMod val="75000"/>
                  </a:schemeClr>
                </a:solidFill>
              </a:rPr>
              <a:t>TeV</a:t>
            </a:r>
            <a:endParaRPr lang="sl-SI" sz="1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8" name="Picture 17" descr="x.png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3933056"/>
            <a:ext cx="3198317" cy="230425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9" name="図 13"/>
          <p:cNvPicPr preferRelativeResize="0"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2564904"/>
            <a:ext cx="3054590" cy="72199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4716016" y="5517232"/>
            <a:ext cx="1247125" cy="430887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>
                <a:effectLst/>
              </a:rPr>
              <a:t>~</a:t>
            </a:r>
            <a:r>
              <a:rPr lang="en-US" sz="1100" dirty="0" smtClean="0">
                <a:effectLst/>
              </a:rPr>
              <a:t> 20 x </a:t>
            </a:r>
            <a:r>
              <a:rPr lang="en-US" sz="1100" dirty="0" err="1" smtClean="0">
                <a:effectLst/>
              </a:rPr>
              <a:t>Tevatron</a:t>
            </a:r>
            <a:endParaRPr lang="en-US" sz="1100" dirty="0" smtClean="0">
              <a:effectLst/>
            </a:endParaRPr>
          </a:p>
          <a:p>
            <a:r>
              <a:rPr lang="en-US" sz="1100" dirty="0">
                <a:effectLst/>
              </a:rPr>
              <a:t>f</a:t>
            </a:r>
            <a:r>
              <a:rPr lang="en-US" sz="1100" dirty="0" smtClean="0">
                <a:effectLst/>
              </a:rPr>
              <a:t>or </a:t>
            </a:r>
            <a:r>
              <a:rPr lang="en-US" sz="1100" dirty="0" err="1" smtClean="0">
                <a:effectLst/>
              </a:rPr>
              <a:t>m</a:t>
            </a:r>
            <a:r>
              <a:rPr lang="en-US" sz="1100" baseline="-25000" dirty="0" err="1" smtClean="0">
                <a:effectLst/>
              </a:rPr>
              <a:t>H</a:t>
            </a:r>
            <a:r>
              <a:rPr lang="en-US" sz="1100" dirty="0" smtClean="0">
                <a:effectLst/>
              </a:rPr>
              <a:t>=120 </a:t>
            </a:r>
            <a:r>
              <a:rPr lang="en-US" sz="1100" dirty="0" err="1" smtClean="0">
                <a:effectLst/>
              </a:rPr>
              <a:t>GeV</a:t>
            </a:r>
            <a:endParaRPr lang="en-US" sz="1100" dirty="0" smtClean="0">
              <a:effectLst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280000" y="3068960"/>
            <a:ext cx="0" cy="2808312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1" name="Picture 20" descr="Untitled.png"/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694" y="3933056"/>
            <a:ext cx="3196578" cy="2304256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22" name="Oval 21"/>
          <p:cNvSpPr/>
          <p:nvPr/>
        </p:nvSpPr>
        <p:spPr>
          <a:xfrm rot="2958794">
            <a:off x="8114363" y="4947479"/>
            <a:ext cx="504056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Decays 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3898776" cy="374441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Higgs decay branching ratios determined by mass couplings</a:t>
            </a:r>
          </a:p>
          <a:p>
            <a:pPr lvl="1"/>
            <a:r>
              <a:rPr lang="en-US" dirty="0" smtClean="0"/>
              <a:t>Decays to weak bosons dominate if </a:t>
            </a:r>
            <a:r>
              <a:rPr lang="en-US" dirty="0" err="1" smtClean="0"/>
              <a:t>kinematically</a:t>
            </a:r>
            <a:r>
              <a:rPr lang="en-US" dirty="0" smtClean="0"/>
              <a:t> allowed</a:t>
            </a:r>
          </a:p>
          <a:p>
            <a:pPr lvl="2"/>
            <a:r>
              <a:rPr lang="en-US" dirty="0" smtClean="0"/>
              <a:t>One of the bosons can be virtual</a:t>
            </a:r>
          </a:p>
          <a:p>
            <a:pPr lvl="1"/>
            <a:r>
              <a:rPr lang="en-US" dirty="0" smtClean="0"/>
              <a:t>For low masses two-photon, b-quark and tau decays</a:t>
            </a:r>
          </a:p>
          <a:p>
            <a:pPr lvl="2"/>
            <a:r>
              <a:rPr lang="en-US" dirty="0" smtClean="0"/>
              <a:t>Two photons via loops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Picture 7" descr="br.pn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2204864"/>
            <a:ext cx="4370331" cy="421618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148064" y="3789040"/>
            <a:ext cx="582211" cy="553998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  <a:effectLst/>
                <a:sym typeface="Wingdings"/>
              </a:rPr>
              <a:t>&lt;130  </a:t>
            </a:r>
          </a:p>
          <a:p>
            <a:r>
              <a:rPr lang="en-US" sz="1500" dirty="0" err="1" smtClean="0">
                <a:solidFill>
                  <a:schemeClr val="bg1"/>
                </a:solidFill>
                <a:effectLst/>
                <a:latin typeface="Lucida Grande"/>
                <a:ea typeface="Lucida Grande"/>
                <a:cs typeface="Lucida Grande"/>
                <a:sym typeface="Wingdings"/>
              </a:rPr>
              <a:t>γγ</a:t>
            </a:r>
            <a:r>
              <a:rPr lang="en-US" sz="1500" dirty="0" smtClean="0">
                <a:solidFill>
                  <a:schemeClr val="bg1"/>
                </a:solidFill>
                <a:effectLst/>
                <a:latin typeface="Lucida Grande"/>
                <a:ea typeface="Lucida Grande"/>
                <a:cs typeface="Lucida Grande"/>
                <a:sym typeface="Wingdings"/>
              </a:rPr>
              <a:t> </a:t>
            </a:r>
            <a:endParaRPr lang="en-US" sz="1500" dirty="0">
              <a:solidFill>
                <a:schemeClr val="bg1"/>
              </a:solidFill>
              <a:effectLst/>
              <a:sym typeface="Wingding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80112" y="3163034"/>
            <a:ext cx="1308897" cy="553998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  <a:effectLst/>
                <a:sym typeface="Wingdings"/>
              </a:rPr>
              <a:t>125-180  </a:t>
            </a:r>
          </a:p>
          <a:p>
            <a:r>
              <a:rPr lang="en-US" sz="1500" dirty="0" smtClean="0">
                <a:solidFill>
                  <a:srgbClr val="FFFFFF"/>
                </a:solidFill>
                <a:effectLst/>
                <a:sym typeface="Wingdings"/>
              </a:rPr>
              <a:t>WW</a:t>
            </a:r>
            <a:r>
              <a:rPr lang="en-US" sz="1500" baseline="30000" dirty="0">
                <a:solidFill>
                  <a:srgbClr val="FFFFFF"/>
                </a:solidFill>
                <a:effectLst/>
                <a:sym typeface="Wingdings"/>
              </a:rPr>
              <a:t>(*)</a:t>
            </a:r>
            <a:r>
              <a:rPr lang="en-US" sz="1500" dirty="0">
                <a:solidFill>
                  <a:srgbClr val="FFFFFF"/>
                </a:solidFill>
                <a:effectLst/>
                <a:sym typeface="Wingdings"/>
              </a:rPr>
              <a:t> </a:t>
            </a:r>
            <a:r>
              <a:rPr lang="en-US" sz="1500" dirty="0" err="1">
                <a:solidFill>
                  <a:srgbClr val="FFFFFF"/>
                </a:solidFill>
                <a:effectLst/>
                <a:sym typeface="Wingdings"/>
              </a:rPr>
              <a:t>l</a:t>
            </a:r>
            <a:r>
              <a:rPr lang="en-US" sz="1500" dirty="0" err="1">
                <a:solidFill>
                  <a:srgbClr val="FFFFFF"/>
                </a:solidFill>
                <a:effectLst/>
                <a:latin typeface="Lucida Grande"/>
                <a:ea typeface="Lucida Grande"/>
                <a:cs typeface="Lucida Grande"/>
                <a:sym typeface="Wingdings"/>
              </a:rPr>
              <a:t>ν</a:t>
            </a:r>
            <a:r>
              <a:rPr lang="en-US" sz="1500" dirty="0" err="1">
                <a:solidFill>
                  <a:srgbClr val="FFFFFF"/>
                </a:solidFill>
                <a:effectLst/>
                <a:sym typeface="Wingdings"/>
              </a:rPr>
              <a:t>l</a:t>
            </a:r>
            <a:r>
              <a:rPr lang="en-US" sz="1500" dirty="0" err="1">
                <a:solidFill>
                  <a:srgbClr val="FFFFFF"/>
                </a:solidFill>
                <a:effectLst/>
                <a:latin typeface="Lucida Grande"/>
                <a:ea typeface="Lucida Grande"/>
                <a:cs typeface="Lucida Grande"/>
                <a:sym typeface="Wingdings"/>
              </a:rPr>
              <a:t>ν</a:t>
            </a:r>
            <a:r>
              <a:rPr lang="en-US" sz="1500" dirty="0">
                <a:solidFill>
                  <a:srgbClr val="FFFFFF"/>
                </a:solidFill>
                <a:effectLst/>
                <a:sym typeface="Wingdings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40152" y="4365104"/>
            <a:ext cx="1069949" cy="553998"/>
          </a:xfrm>
          <a:prstGeom prst="rect">
            <a:avLst/>
          </a:prstGeom>
          <a:solidFill>
            <a:srgbClr val="0099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  <a:effectLst/>
                <a:sym typeface="Wingdings"/>
              </a:rPr>
              <a:t>125-300  </a:t>
            </a:r>
          </a:p>
          <a:p>
            <a:r>
              <a:rPr lang="en-US" sz="1500" dirty="0" smtClean="0">
                <a:solidFill>
                  <a:srgbClr val="FFFFFF"/>
                </a:solidFill>
                <a:effectLst/>
                <a:sym typeface="Wingdings"/>
              </a:rPr>
              <a:t>ZZ</a:t>
            </a:r>
            <a:r>
              <a:rPr lang="en-US" sz="1500" baseline="30000" dirty="0" smtClean="0">
                <a:solidFill>
                  <a:srgbClr val="FFFFFF"/>
                </a:solidFill>
                <a:effectLst/>
                <a:sym typeface="Wingdings"/>
              </a:rPr>
              <a:t>(</a:t>
            </a:r>
            <a:r>
              <a:rPr lang="en-US" sz="1500" baseline="30000" dirty="0">
                <a:solidFill>
                  <a:srgbClr val="FFFFFF"/>
                </a:solidFill>
                <a:effectLst/>
                <a:sym typeface="Wingdings"/>
              </a:rPr>
              <a:t>*)</a:t>
            </a:r>
            <a:r>
              <a:rPr lang="en-US" sz="1500" dirty="0">
                <a:solidFill>
                  <a:srgbClr val="FFFFFF"/>
                </a:solidFill>
                <a:effectLst/>
                <a:sym typeface="Wingdings"/>
              </a:rPr>
              <a:t> </a:t>
            </a:r>
            <a:r>
              <a:rPr lang="en-US" sz="1500" dirty="0" err="1" smtClean="0">
                <a:solidFill>
                  <a:srgbClr val="FFFFFF"/>
                </a:solidFill>
                <a:effectLst/>
                <a:sym typeface="Wingdings"/>
              </a:rPr>
              <a:t>llll</a:t>
            </a:r>
            <a:r>
              <a:rPr lang="en-US" sz="1500" dirty="0" smtClean="0">
                <a:solidFill>
                  <a:srgbClr val="FFFFFF"/>
                </a:solidFill>
                <a:effectLst/>
                <a:sym typeface="Wingdings"/>
              </a:rPr>
              <a:t> </a:t>
            </a:r>
            <a:endParaRPr lang="en-US" sz="1500" dirty="0">
              <a:solidFill>
                <a:srgbClr val="FFFFFF"/>
              </a:solidFill>
              <a:effectLst/>
              <a:sym typeface="Wingding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36296" y="3789040"/>
            <a:ext cx="979655" cy="553998"/>
          </a:xfrm>
          <a:prstGeom prst="rect">
            <a:avLst/>
          </a:prstGeom>
          <a:solidFill>
            <a:srgbClr val="CC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  <a:effectLst/>
                <a:sym typeface="Wingdings"/>
              </a:rPr>
              <a:t>300-600  </a:t>
            </a:r>
          </a:p>
          <a:p>
            <a:r>
              <a:rPr lang="en-US" sz="1500" dirty="0" smtClean="0">
                <a:solidFill>
                  <a:schemeClr val="bg1"/>
                </a:solidFill>
                <a:effectLst/>
                <a:latin typeface="Lucida Grande"/>
                <a:ea typeface="Lucida Grande"/>
                <a:cs typeface="Lucida Grande"/>
                <a:sym typeface="Wingdings"/>
              </a:rPr>
              <a:t>ZZ</a:t>
            </a:r>
            <a:r>
              <a:rPr lang="en-US" sz="1500" dirty="0" smtClean="0">
                <a:solidFill>
                  <a:srgbClr val="FFFFFF"/>
                </a:solidFill>
                <a:effectLst/>
                <a:sym typeface="Wingdings"/>
              </a:rPr>
              <a:t> </a:t>
            </a:r>
            <a:r>
              <a:rPr lang="en-US" sz="1500" dirty="0" err="1" smtClean="0">
                <a:solidFill>
                  <a:srgbClr val="FFFFFF"/>
                </a:solidFill>
                <a:effectLst/>
                <a:sym typeface="Wingdings"/>
              </a:rPr>
              <a:t>ll</a:t>
            </a:r>
            <a:r>
              <a:rPr lang="en-US" sz="1500" dirty="0" err="1" smtClean="0">
                <a:solidFill>
                  <a:srgbClr val="FFFFFF"/>
                </a:solidFill>
                <a:effectLst/>
                <a:latin typeface="Lucida Grande"/>
                <a:ea typeface="Lucida Grande"/>
                <a:cs typeface="Lucida Grande"/>
                <a:sym typeface="Wingdings"/>
              </a:rPr>
              <a:t>νν</a:t>
            </a:r>
            <a:r>
              <a:rPr lang="en-US" sz="1500" dirty="0" smtClean="0">
                <a:solidFill>
                  <a:srgbClr val="FFFFFF"/>
                </a:solidFill>
                <a:effectLst/>
                <a:sym typeface="Wingdings"/>
              </a:rPr>
              <a:t> </a:t>
            </a:r>
            <a:endParaRPr lang="en-US" sz="1500" dirty="0">
              <a:solidFill>
                <a:srgbClr val="FFFFFF"/>
              </a:solidFill>
              <a:effectLst/>
              <a:sym typeface="Wingding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4869160"/>
            <a:ext cx="2516708" cy="1430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width.png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1122735"/>
            <a:ext cx="1656184" cy="158618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Detection @ LHC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4258816" cy="547260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Rare process</a:t>
            </a:r>
          </a:p>
          <a:p>
            <a:pPr lvl="1"/>
            <a:r>
              <a:rPr lang="en-US" dirty="0" smtClean="0"/>
              <a:t>Production only </a:t>
            </a:r>
            <a:r>
              <a:rPr lang="en-US" dirty="0" smtClean="0">
                <a:latin typeface="Lucida Handwriting" pitchFamily="66" charset="0"/>
              </a:rPr>
              <a:t>O(</a:t>
            </a:r>
            <a:r>
              <a:rPr lang="en-US" dirty="0" smtClean="0"/>
              <a:t>10</a:t>
            </a:r>
            <a:r>
              <a:rPr lang="en-US" baseline="30000" dirty="0" smtClean="0"/>
              <a:t>-10</a:t>
            </a:r>
            <a:r>
              <a:rPr lang="en-US" dirty="0" smtClean="0"/>
              <a:t>) of total cross section</a:t>
            </a:r>
          </a:p>
          <a:p>
            <a:pPr lvl="1"/>
            <a:r>
              <a:rPr lang="en-US" dirty="0" smtClean="0"/>
              <a:t>Further suppression by branching ratio</a:t>
            </a:r>
          </a:p>
          <a:p>
            <a:r>
              <a:rPr lang="en-US" dirty="0" smtClean="0"/>
              <a:t>Huge backgrounds</a:t>
            </a:r>
          </a:p>
          <a:p>
            <a:pPr lvl="1"/>
            <a:r>
              <a:rPr lang="en-US" dirty="0" smtClean="0"/>
              <a:t>Need distinct event features</a:t>
            </a:r>
          </a:p>
          <a:p>
            <a:pPr lvl="2"/>
            <a:r>
              <a:rPr lang="en-US" dirty="0" smtClean="0"/>
              <a:t>Leptons from W, Z</a:t>
            </a:r>
          </a:p>
          <a:p>
            <a:pPr lvl="2"/>
            <a:r>
              <a:rPr lang="en-US" dirty="0" smtClean="0"/>
              <a:t>Energetic gammas</a:t>
            </a:r>
          </a:p>
          <a:p>
            <a:pPr lvl="2"/>
            <a:r>
              <a:rPr lang="en-US" dirty="0" smtClean="0"/>
              <a:t>Golden channel: H→ZZ → 4l</a:t>
            </a:r>
          </a:p>
          <a:p>
            <a:pPr lvl="2"/>
            <a:r>
              <a:rPr lang="en-US" dirty="0" smtClean="0"/>
              <a:t>H→ZZ → 4l and H→</a:t>
            </a:r>
            <a:r>
              <a:rPr lang="el-GR" dirty="0" smtClean="0"/>
              <a:t>γγ</a:t>
            </a:r>
            <a:r>
              <a:rPr lang="en-US" dirty="0" smtClean="0"/>
              <a:t> can be fully reconstructed: H invariant mass, but </a:t>
            </a:r>
            <a:r>
              <a:rPr lang="el-GR" dirty="0" smtClean="0"/>
              <a:t>σ</a:t>
            </a:r>
            <a:r>
              <a:rPr lang="en-US" dirty="0" err="1" smtClean="0"/>
              <a:t>xBR</a:t>
            </a:r>
            <a:r>
              <a:rPr lang="en-US" dirty="0" smtClean="0">
                <a:latin typeface="Lucida Handwriting" pitchFamily="66" charset="0"/>
              </a:rPr>
              <a:t> O(</a:t>
            </a:r>
            <a:r>
              <a:rPr lang="en-US" dirty="0" smtClean="0"/>
              <a:t>10 </a:t>
            </a:r>
            <a:r>
              <a:rPr lang="en-US" dirty="0" err="1" smtClean="0"/>
              <a:t>fb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 H→WW → l</a:t>
            </a:r>
            <a:r>
              <a:rPr lang="el-GR" dirty="0" smtClean="0"/>
              <a:t>ν</a:t>
            </a:r>
            <a:r>
              <a:rPr lang="en-US" dirty="0" smtClean="0"/>
              <a:t> l</a:t>
            </a:r>
            <a:r>
              <a:rPr lang="el-GR" dirty="0" smtClean="0"/>
              <a:t>ν</a:t>
            </a:r>
            <a:r>
              <a:rPr lang="en-US" dirty="0" smtClean="0"/>
              <a:t> has two missing </a:t>
            </a:r>
            <a:r>
              <a:rPr lang="el-GR" dirty="0" smtClean="0"/>
              <a:t>ν</a:t>
            </a:r>
            <a:r>
              <a:rPr lang="en-US" dirty="0" smtClean="0"/>
              <a:t>’s, </a:t>
            </a:r>
            <a:r>
              <a:rPr lang="el-GR" dirty="0" smtClean="0"/>
              <a:t>σ</a:t>
            </a:r>
            <a:r>
              <a:rPr lang="en-US" dirty="0" err="1" smtClean="0"/>
              <a:t>xBR</a:t>
            </a:r>
            <a:r>
              <a:rPr lang="en-US" dirty="0" smtClean="0">
                <a:latin typeface="Lucida Handwriting" pitchFamily="66" charset="0"/>
              </a:rPr>
              <a:t> O(</a:t>
            </a:r>
            <a:r>
              <a:rPr lang="en-US" dirty="0" smtClean="0"/>
              <a:t>100 </a:t>
            </a:r>
            <a:r>
              <a:rPr lang="en-US" dirty="0" err="1" smtClean="0"/>
              <a:t>fb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Need to understand how to model backgrounds</a:t>
            </a:r>
          </a:p>
          <a:p>
            <a:pPr lvl="2"/>
            <a:r>
              <a:rPr lang="en-US" dirty="0" smtClean="0"/>
              <a:t>From data and Monte Carlo</a:t>
            </a:r>
          </a:p>
          <a:p>
            <a:pPr lvl="1"/>
            <a:r>
              <a:rPr lang="en-US" dirty="0" smtClean="0"/>
              <a:t>Yesterday’s signals are today’s backgrounds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716016" y="2132856"/>
            <a:ext cx="4427984" cy="3456384"/>
            <a:chOff x="467544" y="620688"/>
            <a:chExt cx="6768752" cy="4680520"/>
          </a:xfrm>
        </p:grpSpPr>
        <p:sp>
          <p:nvSpPr>
            <p:cNvPr id="10" name="Rectangle 9"/>
            <p:cNvSpPr/>
            <p:nvPr/>
          </p:nvSpPr>
          <p:spPr bwMode="auto">
            <a:xfrm>
              <a:off x="467544" y="620688"/>
              <a:ext cx="6768752" cy="4680520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  <p:pic>
          <p:nvPicPr>
            <p:cNvPr id="11" name="Picture 10" descr="summaryPlotICHEP2012-v4.png"/>
            <p:cNvPicPr preferRelativeResize="0"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040" y="764704"/>
              <a:ext cx="6492240" cy="438030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p:sp>
        <p:nvSpPr>
          <p:cNvPr id="8" name="Oval 7"/>
          <p:cNvSpPr/>
          <p:nvPr/>
        </p:nvSpPr>
        <p:spPr>
          <a:xfrm>
            <a:off x="5148064" y="2348880"/>
            <a:ext cx="1152128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s://atlas.web.cern.ch/Atlas/GROUPS/DATAPREPARATION/InteractionsperCrossing/muplot/2012/mu_20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501008"/>
            <a:ext cx="4074657" cy="29280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Burden – Pile-Up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6635080" cy="230425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LHC still operates with 50 ns bunch spacing</a:t>
            </a:r>
          </a:p>
          <a:p>
            <a:pPr lvl="1"/>
            <a:r>
              <a:rPr lang="en-US" dirty="0" smtClean="0"/>
              <a:t>~1 collision per bunch crossing @ L=2x10</a:t>
            </a:r>
            <a:r>
              <a:rPr lang="en-US" baseline="30000" dirty="0" smtClean="0"/>
              <a:t>32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</a:p>
          <a:p>
            <a:pPr lvl="1"/>
            <a:r>
              <a:rPr lang="en-US" dirty="0" smtClean="0"/>
              <a:t>Up to &gt;40 overlaid collisions at highest luminosity</a:t>
            </a:r>
          </a:p>
          <a:p>
            <a:pPr lvl="1"/>
            <a:r>
              <a:rPr lang="en-US" dirty="0" smtClean="0"/>
              <a:t>Challenging environment despite marvelous tracker performance</a:t>
            </a:r>
          </a:p>
          <a:p>
            <a:pPr lvl="2"/>
            <a:r>
              <a:rPr lang="en-US" dirty="0" smtClean="0"/>
              <a:t>E.g. loose primary vertex constraint for H→</a:t>
            </a:r>
            <a:r>
              <a:rPr lang="el-GR" dirty="0" smtClean="0"/>
              <a:t>γγ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Backgrounds even harder to control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51520" y="3501008"/>
            <a:ext cx="4064000" cy="2921000"/>
            <a:chOff x="5044504" y="-27384"/>
            <a:chExt cx="4064000" cy="2921000"/>
          </a:xfrm>
        </p:grpSpPr>
        <p:pic>
          <p:nvPicPr>
            <p:cNvPr id="8" name="Picture 7" descr="lumi.png"/>
            <p:cNvPicPr preferRelativeResize="0"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4504" y="-27384"/>
              <a:ext cx="4064000" cy="29210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grpSp>
          <p:nvGrpSpPr>
            <p:cNvPr id="9" name="Group 2"/>
            <p:cNvGrpSpPr/>
            <p:nvPr/>
          </p:nvGrpSpPr>
          <p:grpSpPr>
            <a:xfrm>
              <a:off x="6084168" y="1556792"/>
              <a:ext cx="2497890" cy="738664"/>
              <a:chOff x="6228184" y="1321023"/>
              <a:chExt cx="2497890" cy="738664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6228184" y="1321023"/>
                <a:ext cx="958127" cy="7386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CC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00CC"/>
                    </a:solidFill>
                    <a:effectLst/>
                  </a:rPr>
                  <a:t>Period A: </a:t>
                </a:r>
              </a:p>
              <a:p>
                <a:r>
                  <a:rPr lang="en-US" sz="1400" dirty="0">
                    <a:solidFill>
                      <a:srgbClr val="0000CC"/>
                    </a:solidFill>
                    <a:effectLst/>
                  </a:rPr>
                  <a:t>u</a:t>
                </a:r>
                <a:r>
                  <a:rPr lang="en-US" sz="1400" dirty="0" smtClean="0">
                    <a:solidFill>
                      <a:srgbClr val="0000CC"/>
                    </a:solidFill>
                    <a:effectLst/>
                  </a:rPr>
                  <a:t>p to end </a:t>
                </a:r>
              </a:p>
              <a:p>
                <a:r>
                  <a:rPr lang="en-US" sz="1400" dirty="0" smtClean="0">
                    <a:solidFill>
                      <a:srgbClr val="0000CC"/>
                    </a:solidFill>
                    <a:effectLst/>
                  </a:rPr>
                  <a:t>August</a:t>
                </a:r>
                <a:endParaRPr lang="en-US" sz="1400" dirty="0">
                  <a:solidFill>
                    <a:srgbClr val="0000CC"/>
                  </a:solidFill>
                  <a:effectLst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743050" y="1321023"/>
                <a:ext cx="983024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  <a:effectLst/>
                  </a:rPr>
                  <a:t>Period B:</a:t>
                </a:r>
              </a:p>
              <a:p>
                <a:r>
                  <a:rPr lang="en-US" sz="1400" dirty="0" smtClean="0">
                    <a:solidFill>
                      <a:srgbClr val="FF0000"/>
                    </a:solidFill>
                    <a:effectLst/>
                  </a:rPr>
                  <a:t>Sept-Oct</a:t>
                </a:r>
              </a:p>
            </p:txBody>
          </p:sp>
        </p:grpSp>
      </p:grpSp>
      <p:pic>
        <p:nvPicPr>
          <p:cNvPr id="72708" name="Picture 4" descr="https://atlas.web.cern.ch/Atlas/GROUPS/DATAPREPARATION/PublicPlots/2012/DataSummary/figs/peakBothMuByDa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3275" y="1844824"/>
            <a:ext cx="2170725" cy="1559868"/>
          </a:xfrm>
          <a:prstGeom prst="rect">
            <a:avLst/>
          </a:prstGeom>
          <a:noFill/>
        </p:spPr>
      </p:pic>
      <p:grpSp>
        <p:nvGrpSpPr>
          <p:cNvPr id="21" name="Group 20"/>
          <p:cNvGrpSpPr/>
          <p:nvPr/>
        </p:nvGrpSpPr>
        <p:grpSpPr>
          <a:xfrm>
            <a:off x="467544" y="3645024"/>
            <a:ext cx="8229600" cy="2772668"/>
            <a:chOff x="467544" y="3645024"/>
            <a:chExt cx="8229600" cy="2772668"/>
          </a:xfrm>
        </p:grpSpPr>
        <p:pic>
          <p:nvPicPr>
            <p:cNvPr id="18" name="Picture 17" descr="Untitled.png"/>
            <p:cNvPicPr preferRelativeResize="0"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544" y="3645024"/>
              <a:ext cx="8229600" cy="27726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9" name="TextBox 5"/>
            <p:cNvSpPr txBox="1">
              <a:spLocks noChangeArrowheads="1"/>
            </p:cNvSpPr>
            <p:nvPr/>
          </p:nvSpPr>
          <p:spPr bwMode="auto">
            <a:xfrm>
              <a:off x="1596840" y="5209455"/>
              <a:ext cx="683200" cy="30777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 smtClean="0">
                  <a:effectLst/>
                  <a:latin typeface="+mn-lt"/>
                  <a:sym typeface="Wingdings"/>
                </a:rPr>
                <a:t>Z </a:t>
              </a:r>
              <a:r>
                <a:rPr lang="en-US" sz="1400" dirty="0" err="1" smtClean="0">
                  <a:effectLst/>
                  <a:latin typeface="+mn-lt"/>
                  <a:ea typeface="Lucida Grande"/>
                  <a:cs typeface="Lucida Grande"/>
                  <a:sym typeface="Wingdings"/>
                </a:rPr>
                <a:t>μμ</a:t>
              </a:r>
              <a:endParaRPr lang="en-US" sz="1400" dirty="0" smtClean="0">
                <a:effectLst/>
                <a:latin typeface="+mn-lt"/>
                <a:sym typeface="Wingdings"/>
              </a:endParaRPr>
            </a:p>
          </p:txBody>
        </p:sp>
        <p:sp>
          <p:nvSpPr>
            <p:cNvPr id="20" name="TextBox 5"/>
            <p:cNvSpPr txBox="1">
              <a:spLocks noChangeArrowheads="1"/>
            </p:cNvSpPr>
            <p:nvPr/>
          </p:nvSpPr>
          <p:spPr bwMode="auto">
            <a:xfrm>
              <a:off x="2576464" y="3738518"/>
              <a:ext cx="5173660" cy="33855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 smtClean="0">
                  <a:effectLst/>
                  <a:latin typeface="+mn-lt"/>
                  <a:sym typeface="Wingdings"/>
                </a:rPr>
                <a:t>Z </a:t>
              </a:r>
              <a:r>
                <a:rPr lang="en-US" dirty="0" err="1" smtClean="0">
                  <a:effectLst/>
                  <a:latin typeface="+mn-lt"/>
                  <a:ea typeface="Lucida Grande"/>
                  <a:cs typeface="Lucida Grande"/>
                  <a:sym typeface="Wingdings"/>
                </a:rPr>
                <a:t>μμ</a:t>
              </a:r>
              <a:r>
                <a:rPr lang="en-US" dirty="0" smtClean="0">
                  <a:effectLst/>
                  <a:latin typeface="+mn-lt"/>
                  <a:sym typeface="Wingdings"/>
                </a:rPr>
                <a:t> event from 2012 data with 25 reconstructed vertices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in Presence of Background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Most powerful detection channels at low masses</a:t>
            </a:r>
          </a:p>
          <a:p>
            <a:pPr lvl="1"/>
            <a:r>
              <a:rPr lang="en-US" dirty="0" smtClean="0"/>
              <a:t>H→WW</a:t>
            </a:r>
            <a:r>
              <a:rPr lang="en-US" baseline="30000" dirty="0" smtClean="0"/>
              <a:t>(*)</a:t>
            </a:r>
            <a:r>
              <a:rPr lang="en-US" dirty="0" smtClean="0"/>
              <a:t> → l</a:t>
            </a:r>
            <a:r>
              <a:rPr lang="el-GR" dirty="0" smtClean="0"/>
              <a:t>ν</a:t>
            </a:r>
            <a:r>
              <a:rPr lang="en-US" dirty="0" smtClean="0"/>
              <a:t> l</a:t>
            </a:r>
            <a:r>
              <a:rPr lang="el-GR" dirty="0" smtClean="0"/>
              <a:t>ν</a:t>
            </a:r>
            <a:r>
              <a:rPr lang="en-US" dirty="0" smtClean="0"/>
              <a:t> (counting excess events)</a:t>
            </a:r>
          </a:p>
          <a:p>
            <a:pPr lvl="1"/>
            <a:r>
              <a:rPr lang="en-US" dirty="0" smtClean="0"/>
              <a:t>H→ZZ</a:t>
            </a:r>
            <a:r>
              <a:rPr lang="en-US" baseline="30000" dirty="0" smtClean="0"/>
              <a:t>(*)</a:t>
            </a:r>
            <a:r>
              <a:rPr lang="en-US" dirty="0" smtClean="0"/>
              <a:t> → 4l  (H mass)</a:t>
            </a:r>
          </a:p>
          <a:p>
            <a:pPr lvl="1"/>
            <a:r>
              <a:rPr lang="en-US" dirty="0" smtClean="0"/>
              <a:t>H→</a:t>
            </a:r>
            <a:r>
              <a:rPr lang="el-GR" dirty="0" smtClean="0"/>
              <a:t>γγ</a:t>
            </a:r>
            <a:r>
              <a:rPr lang="en-US" dirty="0" smtClean="0"/>
              <a:t> (H mass)</a:t>
            </a:r>
          </a:p>
          <a:p>
            <a:r>
              <a:rPr lang="en-US" dirty="0" smtClean="0"/>
              <a:t>All suffer from background</a:t>
            </a:r>
          </a:p>
          <a:p>
            <a:pPr lvl="1"/>
            <a:r>
              <a:rPr lang="en-US" dirty="0" smtClean="0"/>
              <a:t>Leptons from W, Z decays, QCD background</a:t>
            </a:r>
          </a:p>
          <a:p>
            <a:r>
              <a:rPr lang="en-US" dirty="0" smtClean="0"/>
              <a:t>Small </a:t>
            </a:r>
            <a:r>
              <a:rPr lang="el-GR" dirty="0" smtClean="0"/>
              <a:t>σ</a:t>
            </a:r>
            <a:r>
              <a:rPr lang="en-US" dirty="0" err="1" smtClean="0"/>
              <a:t>xBR</a:t>
            </a:r>
            <a:r>
              <a:rPr lang="en-US" dirty="0" smtClean="0"/>
              <a:t> results in small event samples</a:t>
            </a:r>
          </a:p>
          <a:p>
            <a:pPr lvl="1"/>
            <a:r>
              <a:rPr lang="en-US" dirty="0" smtClean="0"/>
              <a:t>Downward fluctuation of signal can prevent detection</a:t>
            </a:r>
          </a:p>
          <a:p>
            <a:pPr lvl="2"/>
            <a:r>
              <a:rPr lang="en-US" dirty="0" smtClean="0"/>
              <a:t>False negative (signal interpreted as background)</a:t>
            </a:r>
          </a:p>
          <a:p>
            <a:pPr lvl="1"/>
            <a:r>
              <a:rPr lang="en-US" dirty="0" smtClean="0"/>
              <a:t>Upward fluctuation of background can mimic signal</a:t>
            </a:r>
          </a:p>
          <a:p>
            <a:pPr lvl="2"/>
            <a:r>
              <a:rPr lang="en-US" dirty="0" smtClean="0"/>
              <a:t>False positive (background interpreted as signal)</a:t>
            </a:r>
          </a:p>
          <a:p>
            <a:r>
              <a:rPr lang="en-US" dirty="0" smtClean="0"/>
              <a:t>Need careful, unbiased statistical treatment to assess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Selection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4762872" cy="525658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Initial event rate 20 MHz, (multiple) collisions every bunch crossing</a:t>
            </a:r>
          </a:p>
          <a:p>
            <a:r>
              <a:rPr lang="en-US" dirty="0" smtClean="0"/>
              <a:t>Three level trigger reduces this to 300-500 Hz of recorded events</a:t>
            </a:r>
          </a:p>
          <a:p>
            <a:pPr lvl="1"/>
            <a:r>
              <a:rPr lang="en-US" dirty="0" smtClean="0"/>
              <a:t>Trigger focuses on energetic jets, leptons and photons thus efficiency high for relevant Higgs decays</a:t>
            </a:r>
          </a:p>
          <a:p>
            <a:pPr lvl="1"/>
            <a:r>
              <a:rPr lang="en-US" dirty="0" smtClean="0"/>
              <a:t>Trigger composition changed on the fly during fill to match decreasing luminosity</a:t>
            </a:r>
          </a:p>
          <a:p>
            <a:pPr lvl="1"/>
            <a:r>
              <a:rPr lang="en-US" dirty="0" smtClean="0"/>
              <a:t>In 2012 in addition stream of ~400 Hz recorded for delayed analysis in 13/14 shutdown</a:t>
            </a:r>
          </a:p>
          <a:p>
            <a:r>
              <a:rPr lang="en-US" dirty="0" smtClean="0"/>
              <a:t>Off line sample selection</a:t>
            </a:r>
          </a:p>
          <a:p>
            <a:pPr lvl="1"/>
            <a:r>
              <a:rPr lang="en-US" dirty="0" smtClean="0">
                <a:sym typeface="Wingdings"/>
              </a:rPr>
              <a:t>Based on (conservative) cut-based selections of characteristic objects: electrons, </a:t>
            </a:r>
            <a:r>
              <a:rPr lang="en-US" dirty="0" err="1" smtClean="0">
                <a:sym typeface="Wingdings"/>
              </a:rPr>
              <a:t>muons</a:t>
            </a:r>
            <a:r>
              <a:rPr lang="en-US" dirty="0" smtClean="0">
                <a:sym typeface="Wingdings"/>
              </a:rPr>
              <a:t>, photons</a:t>
            </a:r>
          </a:p>
          <a:p>
            <a:pPr lvl="1"/>
            <a:r>
              <a:rPr lang="en-US" sz="2900" dirty="0" smtClean="0">
                <a:sym typeface="Wingdings"/>
              </a:rPr>
              <a:t>Large and sometimes not well-known backgrounds estimated mostly with data-driven  techniques using signal-free control regions</a:t>
            </a:r>
            <a:r>
              <a:rPr lang="en-US" sz="3200" dirty="0" smtClean="0"/>
              <a:t> </a:t>
            </a:r>
            <a:endParaRPr lang="sl-SI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5" name="Picture 34" descr="trig-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4357318"/>
            <a:ext cx="3707904" cy="208885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220072" y="1412776"/>
            <a:ext cx="3923928" cy="3024336"/>
            <a:chOff x="179512" y="2564904"/>
            <a:chExt cx="4391073" cy="3340724"/>
          </a:xfrm>
        </p:grpSpPr>
        <p:pic>
          <p:nvPicPr>
            <p:cNvPr id="10" name="Picture 9" descr="fill.pdf"/>
            <p:cNvPicPr preferRelativeResize="0"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40" r="33016"/>
            <a:stretch>
              <a:fillRect/>
            </a:stretch>
          </p:blipFill>
          <p:spPr>
            <a:xfrm>
              <a:off x="179512" y="2564904"/>
              <a:ext cx="4391073" cy="3340724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1693241" y="2843205"/>
              <a:ext cx="1712566" cy="30777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effectLst/>
                </a:rPr>
                <a:t>L1: up to ~ 65 kHz</a:t>
              </a:r>
              <a:endParaRPr lang="en-US" sz="1400" dirty="0"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58758" y="3491277"/>
              <a:ext cx="1631739" cy="307777"/>
            </a:xfrm>
            <a:prstGeom prst="rect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FFFF"/>
                  </a:solidFill>
                  <a:effectLst/>
                </a:rPr>
                <a:t>L2: up to ~ 5 kHz</a:t>
              </a:r>
              <a:endParaRPr lang="en-US" sz="140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02774" y="4005064"/>
              <a:ext cx="1162066" cy="292388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srgbClr val="FFFFFF"/>
                  </a:solidFill>
                  <a:effectLst/>
                </a:rPr>
                <a:t>EF: ~ 400Hz</a:t>
              </a:r>
              <a:endParaRPr lang="en-US" sz="1300" dirty="0"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2771800" y="4823453"/>
              <a:ext cx="1368000" cy="252000"/>
            </a:xfrm>
            <a:prstGeom prst="rect">
              <a:avLst/>
            </a:prstGeom>
            <a:noFill/>
            <a:ln w="28575" cap="flat" cmpd="sng" algn="ctr">
              <a:solidFill>
                <a:srgbClr val="CC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 </a:t>
            </a:r>
            <a:r>
              <a:rPr lang="en-US" dirty="0" smtClean="0">
                <a:sym typeface="Wingdings"/>
              </a:rPr>
              <a:t> WW</a:t>
            </a:r>
            <a:r>
              <a:rPr lang="en-US" baseline="30000" dirty="0" smtClean="0">
                <a:sym typeface="Wingdings"/>
              </a:rPr>
              <a:t>(*)</a:t>
            </a:r>
            <a:r>
              <a:rPr lang="en-US" dirty="0" smtClean="0">
                <a:sym typeface="Wingdings"/>
              </a:rPr>
              <a:t>  </a:t>
            </a:r>
            <a:r>
              <a:rPr lang="en-US" dirty="0" err="1" smtClean="0">
                <a:sym typeface="Wingdings"/>
              </a:rPr>
              <a:t>lνlν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5508104" cy="5256584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Most sensitive channel ~ 125-180 </a:t>
            </a:r>
            <a:r>
              <a:rPr lang="en-GB" dirty="0" err="1" smtClean="0"/>
              <a:t>GeV</a:t>
            </a:r>
            <a:r>
              <a:rPr lang="en-GB" dirty="0" smtClean="0"/>
              <a:t>  (σ ~ 200 </a:t>
            </a:r>
            <a:r>
              <a:rPr lang="en-GB" dirty="0" err="1" smtClean="0"/>
              <a:t>fb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Challenging: two missing ν → no mass reconstruction/peak → “counting channel”</a:t>
            </a:r>
          </a:p>
          <a:p>
            <a:pPr lvl="1"/>
            <a:r>
              <a:rPr lang="en-GB" dirty="0" smtClean="0"/>
              <a:t>2 isolated opposite-sign leptons,  large </a:t>
            </a:r>
            <a:r>
              <a:rPr lang="en-GB" dirty="0" err="1" smtClean="0"/>
              <a:t>E</a:t>
            </a:r>
            <a:r>
              <a:rPr lang="en-GB" baseline="-25000" dirty="0" err="1" smtClean="0"/>
              <a:t>Tmiss</a:t>
            </a:r>
            <a:r>
              <a:rPr lang="en-GB" dirty="0" smtClean="0"/>
              <a:t>   </a:t>
            </a:r>
          </a:p>
          <a:p>
            <a:pPr lvl="1"/>
            <a:r>
              <a:rPr lang="en-GB" dirty="0" smtClean="0"/>
              <a:t>Main backgrounds: WW, top, </a:t>
            </a:r>
            <a:r>
              <a:rPr lang="en-GB" dirty="0" err="1" smtClean="0"/>
              <a:t>Z+jets</a:t>
            </a:r>
            <a:r>
              <a:rPr lang="en-GB" dirty="0" smtClean="0"/>
              <a:t>, </a:t>
            </a:r>
            <a:r>
              <a:rPr lang="en-GB" dirty="0" err="1" smtClean="0"/>
              <a:t>W+jets</a:t>
            </a:r>
            <a:endParaRPr lang="en-GB" dirty="0" smtClean="0"/>
          </a:p>
          <a:p>
            <a:pPr lvl="2">
              <a:buFont typeface="Wingdings" pitchFamily="2" charset="2"/>
              <a:buChar char="Ø"/>
            </a:pPr>
            <a:r>
              <a:rPr lang="en-GB" dirty="0" err="1" smtClean="0"/>
              <a:t>m</a:t>
            </a:r>
            <a:r>
              <a:rPr lang="en-GB" baseline="-25000" dirty="0" err="1" smtClean="0"/>
              <a:t>ll</a:t>
            </a:r>
            <a:r>
              <a:rPr lang="en-GB" dirty="0" smtClean="0"/>
              <a:t> ≠ </a:t>
            </a:r>
            <a:r>
              <a:rPr lang="en-GB" dirty="0" err="1" smtClean="0"/>
              <a:t>m</a:t>
            </a:r>
            <a:r>
              <a:rPr lang="en-GB" baseline="-25000" dirty="0" err="1" smtClean="0"/>
              <a:t>Z</a:t>
            </a:r>
            <a:r>
              <a:rPr lang="en-GB" dirty="0" smtClean="0"/>
              <a:t>, b-jet veto, …  </a:t>
            </a:r>
          </a:p>
          <a:p>
            <a:pPr lvl="2">
              <a:buFont typeface="Wingdings" pitchFamily="2" charset="2"/>
              <a:buChar char="Ø"/>
            </a:pPr>
            <a:r>
              <a:rPr lang="en-GB" dirty="0" smtClean="0"/>
              <a:t>topological cuts against “irreducible” WW background: </a:t>
            </a:r>
            <a:r>
              <a:rPr lang="en-GB" dirty="0" err="1" smtClean="0"/>
              <a:t>pT</a:t>
            </a:r>
            <a:r>
              <a:rPr lang="en-GB" baseline="-25000" dirty="0" err="1" smtClean="0"/>
              <a:t>ll</a:t>
            </a:r>
            <a:r>
              <a:rPr lang="en-GB" dirty="0" smtClean="0"/>
              <a:t>, </a:t>
            </a:r>
            <a:r>
              <a:rPr lang="en-GB" dirty="0" err="1" smtClean="0"/>
              <a:t>m</a:t>
            </a:r>
            <a:r>
              <a:rPr lang="en-GB" baseline="-25000" dirty="0" err="1" smtClean="0"/>
              <a:t>ll</a:t>
            </a:r>
            <a:r>
              <a:rPr lang="en-GB" dirty="0" smtClean="0"/>
              <a:t>, </a:t>
            </a:r>
            <a:r>
              <a:rPr lang="en-GB" dirty="0" err="1" smtClean="0"/>
              <a:t>Δϕ</a:t>
            </a:r>
            <a:r>
              <a:rPr lang="en-GB" baseline="-25000" dirty="0" err="1" smtClean="0"/>
              <a:t>ll</a:t>
            </a:r>
            <a:r>
              <a:rPr lang="en-GB" dirty="0" smtClean="0"/>
              <a:t> (smaller for scalar Higgs), </a:t>
            </a:r>
            <a:r>
              <a:rPr lang="en-GB" dirty="0" err="1" smtClean="0"/>
              <a:t>m</a:t>
            </a:r>
            <a:r>
              <a:rPr lang="en-GB" baseline="-25000" dirty="0" err="1" smtClean="0"/>
              <a:t>T</a:t>
            </a:r>
            <a:r>
              <a:rPr lang="en-GB" dirty="0" smtClean="0"/>
              <a:t> (</a:t>
            </a:r>
            <a:r>
              <a:rPr lang="en-GB" dirty="0" err="1" smtClean="0"/>
              <a:t>ll</a:t>
            </a:r>
            <a:r>
              <a:rPr lang="en-GB" dirty="0" smtClean="0"/>
              <a:t>, </a:t>
            </a:r>
            <a:r>
              <a:rPr lang="en-GB" dirty="0" err="1" smtClean="0"/>
              <a:t>E</a:t>
            </a:r>
            <a:r>
              <a:rPr lang="en-GB" baseline="-25000" dirty="0" err="1" smtClean="0"/>
              <a:t>Tmiss</a:t>
            </a:r>
            <a:r>
              <a:rPr lang="en-GB" dirty="0" smtClean="0"/>
              <a:t>)</a:t>
            </a:r>
            <a:endParaRPr lang="en-US" dirty="0" smtClean="0"/>
          </a:p>
          <a:p>
            <a:r>
              <a:rPr lang="en-US" dirty="0" smtClean="0"/>
              <a:t>Worse pile-up in 2012</a:t>
            </a:r>
          </a:p>
          <a:p>
            <a:pPr lvl="1"/>
            <a:r>
              <a:rPr lang="en-US" dirty="0" smtClean="0"/>
              <a:t>Restrict to WW </a:t>
            </a:r>
            <a:r>
              <a:rPr lang="en-US" dirty="0">
                <a:sym typeface="Wingdings"/>
              </a:rPr>
              <a:t> </a:t>
            </a:r>
            <a:r>
              <a:rPr lang="en-US" dirty="0" err="1" smtClean="0"/>
              <a:t>eνμν</a:t>
            </a:r>
            <a:endParaRPr lang="en-US" dirty="0"/>
          </a:p>
          <a:p>
            <a:pPr lvl="2"/>
            <a:r>
              <a:rPr lang="en-US" dirty="0" smtClean="0"/>
              <a:t>Less background from Z, </a:t>
            </a:r>
            <a:r>
              <a:rPr lang="en-US" dirty="0" err="1" smtClean="0"/>
              <a:t>γ</a:t>
            </a:r>
            <a:r>
              <a:rPr lang="en-US" baseline="30000" dirty="0" smtClean="0"/>
              <a:t>*</a:t>
            </a:r>
            <a:r>
              <a:rPr lang="en-US" dirty="0" smtClean="0"/>
              <a:t> </a:t>
            </a:r>
            <a:r>
              <a:rPr lang="en-US" dirty="0">
                <a:sym typeface="Wingdings"/>
              </a:rPr>
              <a:t> </a:t>
            </a:r>
            <a:r>
              <a:rPr lang="en-US" dirty="0" err="1" smtClean="0">
                <a:cs typeface="Lucida Handwriting"/>
                <a:sym typeface="Wingdings"/>
              </a:rPr>
              <a:t>l</a:t>
            </a:r>
            <a:r>
              <a:rPr lang="en-US" baseline="30000" dirty="0" err="1" smtClean="0">
                <a:cs typeface="Lucida Handwriting"/>
                <a:sym typeface="Wingdings"/>
              </a:rPr>
              <a:t>+</a:t>
            </a:r>
            <a:r>
              <a:rPr lang="en-US" dirty="0" err="1" smtClean="0">
                <a:cs typeface="Lucida Handwriting"/>
                <a:sym typeface="Wingdings"/>
              </a:rPr>
              <a:t>l</a:t>
            </a:r>
            <a:r>
              <a:rPr lang="en-US" baseline="30000" dirty="0" smtClean="0">
                <a:cs typeface="Lucida Handwriting"/>
                <a:sym typeface="Wingdings"/>
              </a:rPr>
              <a:t>-</a:t>
            </a:r>
          </a:p>
          <a:p>
            <a:pPr lvl="2"/>
            <a:r>
              <a:rPr lang="en-GB" dirty="0" smtClean="0">
                <a:cs typeface="Lucida Handwriting"/>
              </a:rPr>
              <a:t>Contributes 85% of WW sensitivity</a:t>
            </a:r>
          </a:p>
          <a:p>
            <a:r>
              <a:rPr lang="en-GB" dirty="0" smtClean="0">
                <a:cs typeface="Lucida Handwriting"/>
              </a:rPr>
              <a:t>Counting </a:t>
            </a:r>
            <a:r>
              <a:rPr lang="en-US" dirty="0">
                <a:sym typeface="Wingdings"/>
              </a:rPr>
              <a:t> c</a:t>
            </a:r>
            <a:r>
              <a:rPr lang="en-GB" dirty="0" err="1" smtClean="0">
                <a:cs typeface="Lucida Handwriting"/>
              </a:rPr>
              <a:t>rucial</a:t>
            </a:r>
            <a:r>
              <a:rPr lang="en-GB" dirty="0" smtClean="0">
                <a:cs typeface="Lucida Handwriting"/>
              </a:rPr>
              <a:t> to understand background</a:t>
            </a:r>
            <a:endParaRPr lang="en-GB" dirty="0" smtClean="0">
              <a:cs typeface="Lucida Handwriting"/>
            </a:endParaRPr>
          </a:p>
          <a:p>
            <a:pPr lvl="1"/>
            <a:r>
              <a:rPr lang="en-US" dirty="0"/>
              <a:t>Understanding of </a:t>
            </a:r>
            <a:r>
              <a:rPr lang="en-US" dirty="0" err="1"/>
              <a:t>E</a:t>
            </a:r>
            <a:r>
              <a:rPr lang="en-US" baseline="-25000" dirty="0" err="1"/>
              <a:t>T</a:t>
            </a:r>
            <a:r>
              <a:rPr lang="en-US" baseline="30000" dirty="0" err="1"/>
              <a:t>miss</a:t>
            </a:r>
            <a:r>
              <a:rPr lang="en-US" dirty="0"/>
              <a:t> (genuine and fake)</a:t>
            </a:r>
          </a:p>
          <a:p>
            <a:pPr lvl="2"/>
            <a:r>
              <a:rPr lang="en-US" dirty="0"/>
              <a:t>Sensitive to pile-up !</a:t>
            </a:r>
          </a:p>
          <a:p>
            <a:pPr lvl="1"/>
            <a:r>
              <a:rPr lang="en-US" dirty="0"/>
              <a:t>Excellent understanding of background in signal region </a:t>
            </a:r>
            <a:r>
              <a:rPr lang="en-US" dirty="0">
                <a:sym typeface="Wingdings"/>
              </a:rPr>
              <a:t> use signal-free control regions in data  to constrain MC  use MC to extrapolate to the signal region</a:t>
            </a:r>
            <a:endParaRPr lang="en-US" dirty="0"/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2" name="Picture 11" descr="Nje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55165" y="3789040"/>
            <a:ext cx="3588835" cy="2694288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1196752"/>
            <a:ext cx="3563888" cy="2558206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       Prelude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Marko Mikuž: Hunt for the Higgs Boson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23520" y="3789040"/>
            <a:ext cx="43204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“</a:t>
            </a:r>
            <a:r>
              <a:rPr lang="en-US" b="1" i="1" dirty="0" smtClean="0"/>
              <a:t>I certainly had no idea it would happen in my lifetime at the beginning, more than 40 years ago. </a:t>
            </a:r>
          </a:p>
          <a:p>
            <a:r>
              <a:rPr lang="en-US" b="1" i="1" dirty="0" smtClean="0"/>
              <a:t>I think it shows amazing dedication by the young people involved with these colossal collaborations to persist in this way, on what is a really a very difficult task. </a:t>
            </a:r>
          </a:p>
          <a:p>
            <a:r>
              <a:rPr lang="en-US" b="1" i="1" dirty="0" smtClean="0"/>
              <a:t>I congratulate them.</a:t>
            </a:r>
            <a:r>
              <a:rPr lang="en-US" b="1" dirty="0" smtClean="0"/>
              <a:t>”</a:t>
            </a:r>
          </a:p>
          <a:p>
            <a:pPr algn="r"/>
            <a:r>
              <a:rPr lang="en-US" b="1" dirty="0" smtClean="0"/>
              <a:t>Peter Higgs, July 4</a:t>
            </a:r>
            <a:r>
              <a:rPr lang="en-US" b="1" baseline="30000" dirty="0" smtClean="0"/>
              <a:t>th</a:t>
            </a:r>
            <a:r>
              <a:rPr lang="en-US" b="1" dirty="0" smtClean="0"/>
              <a:t>, 2012</a:t>
            </a:r>
            <a:endParaRPr lang="sl-SI" dirty="0"/>
          </a:p>
        </p:txBody>
      </p:sp>
      <p:pic>
        <p:nvPicPr>
          <p:cNvPr id="8" name="Picture 7" descr="Higgs_at_seminar_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60"/>
          <a:stretch>
            <a:fillRect/>
          </a:stretch>
        </p:blipFill>
        <p:spPr>
          <a:xfrm>
            <a:off x="5508104" y="692696"/>
            <a:ext cx="2736304" cy="3096344"/>
          </a:xfrm>
          <a:prstGeom prst="rect">
            <a:avLst/>
          </a:prstGeom>
        </p:spPr>
      </p:pic>
      <p:pic>
        <p:nvPicPr>
          <p:cNvPr id="9" name="Picture 8" descr="Higgs_196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528" y="2348880"/>
            <a:ext cx="4364482" cy="2520280"/>
          </a:xfrm>
          <a:prstGeom prst="rect">
            <a:avLst/>
          </a:prstGeom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340768"/>
            <a:ext cx="5004048" cy="993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4941168"/>
            <a:ext cx="4248472" cy="146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 </a:t>
            </a:r>
            <a:r>
              <a:rPr lang="en-US" dirty="0" smtClean="0">
                <a:sym typeface="Wingdings"/>
              </a:rPr>
              <a:t> WW</a:t>
            </a:r>
            <a:r>
              <a:rPr lang="en-US" baseline="30000" dirty="0" smtClean="0">
                <a:sym typeface="Wingdings"/>
              </a:rPr>
              <a:t>(*)</a:t>
            </a:r>
            <a:r>
              <a:rPr lang="en-US" dirty="0" smtClean="0">
                <a:sym typeface="Wingdings"/>
              </a:rPr>
              <a:t> Final Sample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0" name="Content Placeholder 39"/>
          <p:cNvSpPr>
            <a:spLocks noGrp="1"/>
          </p:cNvSpPr>
          <p:nvPr>
            <p:ph idx="1"/>
          </p:nvPr>
        </p:nvSpPr>
        <p:spPr>
          <a:xfrm>
            <a:off x="251520" y="1196752"/>
            <a:ext cx="7875445" cy="1944216"/>
          </a:xfrm>
          <a:ln>
            <a:noFill/>
          </a:ln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ym typeface="Wingdings"/>
              </a:rPr>
              <a:t>No </a:t>
            </a:r>
            <a:r>
              <a:rPr lang="en-US" dirty="0">
                <a:sym typeface="Wingdings"/>
              </a:rPr>
              <a:t>significant excess </a:t>
            </a:r>
            <a:r>
              <a:rPr lang="en-US" dirty="0" smtClean="0">
                <a:sym typeface="Wingdings"/>
              </a:rPr>
              <a:t>above expected background observed </a:t>
            </a:r>
            <a:r>
              <a:rPr lang="en-US" dirty="0">
                <a:sym typeface="Wingdings"/>
              </a:rPr>
              <a:t>in </a:t>
            </a:r>
            <a:r>
              <a:rPr lang="en-US" dirty="0" smtClean="0">
                <a:sym typeface="Wingdings"/>
              </a:rPr>
              <a:t>2011 </a:t>
            </a:r>
            <a:r>
              <a:rPr lang="el-GR" dirty="0">
                <a:solidFill>
                  <a:srgbClr val="4F81BD"/>
                </a:solidFill>
              </a:rPr>
              <a:t>WW </a:t>
            </a:r>
            <a:r>
              <a:rPr lang="el-GR" dirty="0">
                <a:solidFill>
                  <a:srgbClr val="4F81BD"/>
                </a:solidFill>
                <a:sym typeface="Wingdings"/>
              </a:rPr>
              <a:t> </a:t>
            </a:r>
            <a:r>
              <a:rPr lang="en-US" dirty="0" smtClean="0">
                <a:solidFill>
                  <a:srgbClr val="4F81BD"/>
                </a:solidFill>
                <a:sym typeface="Wingdings"/>
              </a:rPr>
              <a:t>l</a:t>
            </a:r>
            <a:r>
              <a:rPr lang="el-GR" dirty="0" smtClean="0">
                <a:solidFill>
                  <a:srgbClr val="4F81BD"/>
                </a:solidFill>
                <a:sym typeface="Wingdings"/>
              </a:rPr>
              <a:t>ν</a:t>
            </a:r>
            <a:r>
              <a:rPr lang="en-US" dirty="0" smtClean="0">
                <a:solidFill>
                  <a:srgbClr val="4F81BD"/>
                </a:solidFill>
                <a:sym typeface="Wingdings"/>
              </a:rPr>
              <a:t>l</a:t>
            </a:r>
            <a:r>
              <a:rPr lang="el-GR" dirty="0" smtClean="0">
                <a:solidFill>
                  <a:srgbClr val="4F81BD"/>
                </a:solidFill>
                <a:sym typeface="Wingdings"/>
              </a:rPr>
              <a:t>ν</a:t>
            </a:r>
            <a:r>
              <a:rPr lang="en-US" dirty="0" smtClean="0">
                <a:solidFill>
                  <a:srgbClr val="4F81BD"/>
                </a:solidFill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data (</a:t>
            </a:r>
            <a:r>
              <a:rPr lang="hu-HU" dirty="0">
                <a:sym typeface="Wingdings"/>
              </a:rPr>
              <a:t>Phys. Lett. B 716 (2012) 62-</a:t>
            </a:r>
            <a:r>
              <a:rPr lang="hu-HU" dirty="0" smtClean="0">
                <a:sym typeface="Wingdings"/>
              </a:rPr>
              <a:t>81)</a:t>
            </a:r>
            <a:endParaRPr lang="en-US" dirty="0" smtClean="0">
              <a:sym typeface="Wingdings"/>
            </a:endParaRPr>
          </a:p>
          <a:p>
            <a:pPr>
              <a:buSzPts val="1800"/>
              <a:buFont typeface="Arial"/>
              <a:buChar char="–"/>
            </a:pPr>
            <a:r>
              <a:rPr lang="en-US" dirty="0"/>
              <a:t>Final control plot of 2012 </a:t>
            </a:r>
            <a:r>
              <a:rPr lang="el-GR" dirty="0">
                <a:solidFill>
                  <a:srgbClr val="4F81BD"/>
                </a:solidFill>
              </a:rPr>
              <a:t>WW </a:t>
            </a:r>
            <a:r>
              <a:rPr lang="el-GR" dirty="0">
                <a:solidFill>
                  <a:srgbClr val="4F81BD"/>
                </a:solidFill>
                <a:sym typeface="Wingdings"/>
              </a:rPr>
              <a:t> eνμν</a:t>
            </a:r>
            <a:r>
              <a:rPr lang="en-US" dirty="0">
                <a:solidFill>
                  <a:srgbClr val="4F81BD"/>
                </a:solidFill>
                <a:sym typeface="Wingdings"/>
              </a:rPr>
              <a:t> </a:t>
            </a:r>
            <a:r>
              <a:rPr lang="en-US" dirty="0"/>
              <a:t>data</a:t>
            </a:r>
          </a:p>
          <a:p>
            <a:pPr lvl="1"/>
            <a:r>
              <a:rPr lang="en-US" i="1" dirty="0" err="1"/>
              <a:t>m</a:t>
            </a:r>
            <a:r>
              <a:rPr lang="en-US" i="1" baseline="-25000" dirty="0" err="1"/>
              <a:t>T</a:t>
            </a:r>
            <a:r>
              <a:rPr lang="en-US" dirty="0"/>
              <a:t> used as control variable</a:t>
            </a:r>
          </a:p>
          <a:p>
            <a:pPr lvl="1"/>
            <a:r>
              <a:rPr lang="en-US" dirty="0"/>
              <a:t>Expected S/B in final 8 </a:t>
            </a:r>
            <a:r>
              <a:rPr lang="en-US" dirty="0" err="1"/>
              <a:t>TeV</a:t>
            </a:r>
            <a:r>
              <a:rPr lang="en-US" dirty="0"/>
              <a:t> sample still 1:7 </a:t>
            </a:r>
            <a:r>
              <a:rPr lang="en-US" dirty="0" smtClean="0"/>
              <a:t>only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Excess observed in 2012 data, consistent </a:t>
            </a:r>
            <a:r>
              <a:rPr lang="en-US" dirty="0">
                <a:sym typeface="Wingdings"/>
              </a:rPr>
              <a:t>with a ~130 </a:t>
            </a:r>
            <a:r>
              <a:rPr lang="en-US" dirty="0" err="1">
                <a:sym typeface="Wingdings"/>
              </a:rPr>
              <a:t>GeV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Higgs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3068960"/>
            <a:ext cx="4644008" cy="33335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95" t="-739" r="66" b="1473"/>
          <a:stretch/>
        </p:blipFill>
        <p:spPr>
          <a:xfrm>
            <a:off x="0" y="4005064"/>
            <a:ext cx="4427984" cy="238619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0" name="Picture 9" descr="formul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6093296"/>
            <a:ext cx="2285848" cy="39621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250" y="3573016"/>
            <a:ext cx="9118706" cy="2160240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6036121"/>
            <a:ext cx="1224136" cy="82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661248"/>
            <a:ext cx="1224136" cy="82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592" y="6165304"/>
            <a:ext cx="1224136" cy="82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1680" y="6036121"/>
            <a:ext cx="1224136" cy="82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Fluctuations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24744"/>
            <a:ext cx="5266928" cy="5184576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Background is a random process, </a:t>
            </a:r>
            <a:r>
              <a:rPr lang="en-US" i="1" dirty="0" err="1" smtClean="0"/>
              <a:t>N</a:t>
            </a:r>
            <a:r>
              <a:rPr lang="en-US" i="1" baseline="-25000" dirty="0" err="1" smtClean="0"/>
              <a:t>bg</a:t>
            </a:r>
            <a:r>
              <a:rPr lang="en-US" i="1" dirty="0" smtClean="0"/>
              <a:t> </a:t>
            </a:r>
            <a:r>
              <a:rPr lang="en-US" dirty="0" smtClean="0"/>
              <a:t>often well described by Poisson (Gauss) </a:t>
            </a:r>
            <a:r>
              <a:rPr lang="en-US" dirty="0" err="1" smtClean="0"/>
              <a:t>pdf</a:t>
            </a:r>
            <a:endParaRPr lang="en-US" dirty="0" smtClean="0"/>
          </a:p>
          <a:p>
            <a:r>
              <a:rPr lang="en-US" dirty="0" smtClean="0"/>
              <a:t>The N-</a:t>
            </a:r>
            <a:r>
              <a:rPr lang="el-GR" dirty="0" smtClean="0"/>
              <a:t>σ</a:t>
            </a:r>
            <a:r>
              <a:rPr lang="en-US" dirty="0" smtClean="0"/>
              <a:t> significance refers to probabilities of an excursion from mean for relevant </a:t>
            </a:r>
            <a:r>
              <a:rPr lang="en-US" dirty="0" err="1" smtClean="0"/>
              <a:t>pdf</a:t>
            </a:r>
            <a:r>
              <a:rPr lang="en-US" dirty="0" smtClean="0"/>
              <a:t> </a:t>
            </a:r>
          </a:p>
          <a:p>
            <a:r>
              <a:rPr lang="en-US" dirty="0" smtClean="0"/>
              <a:t>For </a:t>
            </a:r>
            <a:r>
              <a:rPr lang="en-US" dirty="0" smtClean="0">
                <a:solidFill>
                  <a:schemeClr val="accent2"/>
                </a:solidFill>
              </a:rPr>
              <a:t>exclusion</a:t>
            </a:r>
            <a:r>
              <a:rPr lang="en-US" dirty="0" smtClean="0"/>
              <a:t> of signal presence, ~</a:t>
            </a:r>
            <a:r>
              <a:rPr lang="el-GR" dirty="0" smtClean="0"/>
              <a:t>2 σ</a:t>
            </a:r>
            <a:r>
              <a:rPr lang="en-US" dirty="0" smtClean="0"/>
              <a:t> downward fluctuation  of expected S+B is taken, allowing for 5 % false negatives</a:t>
            </a:r>
          </a:p>
          <a:p>
            <a:r>
              <a:rPr lang="en-US" dirty="0" smtClean="0"/>
              <a:t>For detection of particles two landmarks on upward  background fluctuation are agreed</a:t>
            </a:r>
          </a:p>
          <a:p>
            <a:pPr lvl="1"/>
            <a:r>
              <a:rPr lang="en-US" dirty="0" smtClean="0"/>
              <a:t>3 </a:t>
            </a:r>
            <a:r>
              <a:rPr lang="el-GR" dirty="0" smtClean="0"/>
              <a:t>σ</a:t>
            </a:r>
            <a:r>
              <a:rPr lang="en-US" dirty="0" smtClean="0"/>
              <a:t>: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evidence</a:t>
            </a:r>
            <a:r>
              <a:rPr lang="en-US" dirty="0" smtClean="0"/>
              <a:t>, 0.13 % false positives</a:t>
            </a:r>
          </a:p>
          <a:p>
            <a:pPr lvl="1"/>
            <a:r>
              <a:rPr lang="en-US" dirty="0" smtClean="0"/>
              <a:t>5 </a:t>
            </a:r>
            <a:r>
              <a:rPr lang="el-GR" dirty="0" smtClean="0"/>
              <a:t>σ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discovery</a:t>
            </a:r>
            <a:r>
              <a:rPr lang="en-US" dirty="0" smtClean="0"/>
              <a:t>, &lt;</a:t>
            </a:r>
            <a:r>
              <a:rPr lang="en-US" dirty="0" smtClean="0"/>
              <a:t>3x10</a:t>
            </a:r>
            <a:r>
              <a:rPr lang="en-US" baseline="30000" dirty="0" smtClean="0"/>
              <a:t>-</a:t>
            </a:r>
            <a:r>
              <a:rPr lang="en-US" baseline="30000" dirty="0" smtClean="0"/>
              <a:t>7</a:t>
            </a:r>
            <a:r>
              <a:rPr lang="en-US" dirty="0" smtClean="0"/>
              <a:t> false positives</a:t>
            </a:r>
          </a:p>
          <a:p>
            <a:r>
              <a:rPr lang="en-US" dirty="0" smtClean="0"/>
              <a:t>To bring </a:t>
            </a:r>
            <a:r>
              <a:rPr lang="en-US" dirty="0" smtClean="0"/>
              <a:t>background fluctuations into </a:t>
            </a:r>
            <a:r>
              <a:rPr lang="en-US" dirty="0" smtClean="0"/>
              <a:t>perspective</a:t>
            </a:r>
          </a:p>
          <a:p>
            <a:pPr lvl="1"/>
            <a:r>
              <a:rPr lang="en-US" dirty="0" smtClean="0"/>
              <a:t>For a </a:t>
            </a:r>
            <a:r>
              <a:rPr lang="en-US" dirty="0" smtClean="0"/>
              <a:t>fair </a:t>
            </a:r>
            <a:r>
              <a:rPr lang="en-US" dirty="0" smtClean="0"/>
              <a:t>dice in a </a:t>
            </a:r>
            <a:r>
              <a:rPr lang="en-US" dirty="0" err="1" smtClean="0"/>
              <a:t>ludo</a:t>
            </a:r>
            <a:r>
              <a:rPr lang="en-US" dirty="0" smtClean="0"/>
              <a:t> </a:t>
            </a:r>
            <a:r>
              <a:rPr lang="en-US" dirty="0" smtClean="0"/>
              <a:t>game </a:t>
            </a:r>
            <a:r>
              <a:rPr lang="en-US" dirty="0" smtClean="0">
                <a:latin typeface="Wingdings" charset="2"/>
                <a:cs typeface="Wingdings" charset="2"/>
              </a:rPr>
              <a:t>⇔</a:t>
            </a:r>
            <a:r>
              <a:rPr lang="en-US" dirty="0" smtClean="0"/>
              <a:t>background only</a:t>
            </a:r>
            <a:endParaRPr lang="en-US" dirty="0" smtClean="0"/>
          </a:p>
          <a:p>
            <a:pPr marL="895350" lvl="2" indent="-180975">
              <a:tabLst>
                <a:tab pos="2155825" algn="l"/>
              </a:tabLst>
            </a:pPr>
            <a:r>
              <a:rPr lang="en-US" sz="2600" dirty="0" smtClean="0"/>
              <a:t>1 </a:t>
            </a:r>
            <a:r>
              <a:rPr lang="el-GR" sz="2600" dirty="0" smtClean="0"/>
              <a:t>σ</a:t>
            </a:r>
            <a:r>
              <a:rPr lang="en-US" sz="2600" dirty="0" smtClean="0"/>
              <a:t> effect: 	~six in first trial</a:t>
            </a:r>
          </a:p>
          <a:p>
            <a:pPr marL="895350" lvl="2" indent="-180975">
              <a:tabLst>
                <a:tab pos="2155825" algn="l"/>
              </a:tabLst>
            </a:pPr>
            <a:r>
              <a:rPr lang="en-US" sz="2600" dirty="0" smtClean="0"/>
              <a:t>2 </a:t>
            </a:r>
            <a:r>
              <a:rPr lang="el-GR" sz="2600" dirty="0" smtClean="0"/>
              <a:t>σ</a:t>
            </a:r>
            <a:r>
              <a:rPr lang="en-US" sz="2600" dirty="0" smtClean="0"/>
              <a:t> effect: </a:t>
            </a:r>
            <a:r>
              <a:rPr lang="en-US" sz="2600" dirty="0" smtClean="0"/>
              <a:t>	~2 consecutive sixes in a row</a:t>
            </a:r>
          </a:p>
          <a:p>
            <a:pPr marL="895350" lvl="2" indent="-180975">
              <a:tabLst>
                <a:tab pos="2155825" algn="l"/>
              </a:tabLst>
            </a:pPr>
            <a:r>
              <a:rPr lang="en-US" sz="2600" dirty="0" smtClean="0"/>
              <a:t>3 </a:t>
            </a:r>
            <a:r>
              <a:rPr lang="el-GR" sz="2600" dirty="0"/>
              <a:t>σ</a:t>
            </a:r>
            <a:r>
              <a:rPr lang="en-US" sz="2600" dirty="0"/>
              <a:t> </a:t>
            </a:r>
            <a:r>
              <a:rPr lang="en-US" sz="2600" dirty="0" smtClean="0"/>
              <a:t>evidence</a:t>
            </a:r>
            <a:r>
              <a:rPr lang="en-US" sz="2600" dirty="0" smtClean="0"/>
              <a:t>: 	~4 consecutive sixes in 2 trials</a:t>
            </a:r>
          </a:p>
          <a:p>
            <a:pPr marL="895350" lvl="2" indent="-180975">
              <a:tabLst>
                <a:tab pos="2155825" algn="l"/>
              </a:tabLst>
            </a:pPr>
            <a:r>
              <a:rPr lang="en-US" sz="2600" dirty="0" smtClean="0"/>
              <a:t>5 </a:t>
            </a:r>
            <a:r>
              <a:rPr lang="el-GR" sz="2600" dirty="0"/>
              <a:t>σ</a:t>
            </a:r>
            <a:r>
              <a:rPr lang="en-US" sz="2600" dirty="0"/>
              <a:t> </a:t>
            </a:r>
            <a:r>
              <a:rPr lang="en-US" sz="2600" dirty="0" smtClean="0"/>
              <a:t>discovery</a:t>
            </a:r>
            <a:r>
              <a:rPr lang="en-US" sz="2600" dirty="0" smtClean="0"/>
              <a:t>: 	~8 consecutive sixes in a row</a:t>
            </a:r>
          </a:p>
          <a:p>
            <a:pPr marL="542925" indent="-542925"/>
            <a:r>
              <a:rPr lang="en-US" b="1" dirty="0" smtClean="0"/>
              <a:t>When would you start suspecting someone is cheating ?</a:t>
            </a:r>
            <a:endParaRPr lang="sl-SI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 smtClean="0"/>
              <a:t>Ljubljana, September 13,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1844824"/>
            <a:ext cx="2411760" cy="16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88803" y="1844824"/>
            <a:ext cx="1555197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3856420"/>
            <a:ext cx="3275857" cy="2469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100811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Combined 2011 and 2012 data</a:t>
            </a:r>
          </a:p>
          <a:p>
            <a:pPr lvl="1"/>
            <a:r>
              <a:rPr lang="en-US" dirty="0" smtClean="0"/>
              <a:t>2011 data decreases excess significance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0002" y="2924945"/>
            <a:ext cx="4291949" cy="28083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 </a:t>
            </a:r>
            <a:r>
              <a:rPr lang="en-US" dirty="0" smtClean="0">
                <a:sym typeface="Wingdings"/>
              </a:rPr>
              <a:t> WW</a:t>
            </a:r>
            <a:r>
              <a:rPr lang="en-US" baseline="30000" dirty="0" smtClean="0">
                <a:sym typeface="Wingdings"/>
              </a:rPr>
              <a:t>(*)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R</a:t>
            </a:r>
            <a:r>
              <a:rPr lang="en-US" dirty="0" smtClean="0">
                <a:sym typeface="Wingdings"/>
              </a:rPr>
              <a:t>esults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96136" y="2276872"/>
            <a:ext cx="2918491" cy="646331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0</a:t>
            </a:r>
            <a:r>
              <a:rPr lang="en-US" dirty="0" smtClean="0"/>
              <a:t> - consistency of </a:t>
            </a:r>
            <a:r>
              <a:rPr lang="en-US" dirty="0" smtClean="0">
                <a:effectLst/>
              </a:rPr>
              <a:t>data with</a:t>
            </a:r>
          </a:p>
          <a:p>
            <a:r>
              <a:rPr lang="en-US" dirty="0" smtClean="0">
                <a:effectLst/>
              </a:rPr>
              <a:t>background-only expectation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7236296" y="4509120"/>
            <a:ext cx="432048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7673776" y="4149080"/>
            <a:ext cx="1442823" cy="738664"/>
          </a:xfrm>
          <a:prstGeom prst="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effectLst/>
              </a:rPr>
              <a:t>Expected from </a:t>
            </a:r>
          </a:p>
          <a:p>
            <a:r>
              <a:rPr lang="en-US" sz="1400" dirty="0" smtClean="0">
                <a:effectLst/>
              </a:rPr>
              <a:t>SM Higgs at </a:t>
            </a:r>
          </a:p>
          <a:p>
            <a:r>
              <a:rPr lang="en-US" sz="1400" dirty="0">
                <a:effectLst/>
              </a:rPr>
              <a:t>g</a:t>
            </a:r>
            <a:r>
              <a:rPr lang="en-US" sz="1400" dirty="0" smtClean="0">
                <a:effectLst/>
              </a:rPr>
              <a:t>iven </a:t>
            </a:r>
            <a:r>
              <a:rPr lang="en-US" sz="1400" dirty="0" err="1" smtClean="0">
                <a:effectLst/>
              </a:rPr>
              <a:t>m</a:t>
            </a:r>
            <a:r>
              <a:rPr lang="en-US" sz="1400" baseline="-25000" dirty="0" err="1" smtClean="0">
                <a:effectLst/>
              </a:rPr>
              <a:t>H</a:t>
            </a:r>
            <a:endParaRPr lang="en-US" sz="1400" baseline="-25000" dirty="0">
              <a:effectLst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323528" y="5805264"/>
            <a:ext cx="8445624" cy="64807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7200" dirty="0" smtClean="0">
                <a:solidFill>
                  <a:schemeClr val="tx2"/>
                </a:solidFill>
              </a:rPr>
              <a:t>Excluded (95% CL): </a:t>
            </a:r>
            <a:r>
              <a:rPr lang="en-US" sz="7200" b="1" dirty="0" smtClean="0">
                <a:solidFill>
                  <a:schemeClr val="tx2"/>
                </a:solidFill>
              </a:rPr>
              <a:t>137 </a:t>
            </a:r>
            <a:r>
              <a:rPr lang="en-US" sz="7200" b="1" dirty="0" err="1" smtClean="0">
                <a:solidFill>
                  <a:schemeClr val="tx2"/>
                </a:solidFill>
              </a:rPr>
              <a:t>GeV</a:t>
            </a:r>
            <a:r>
              <a:rPr lang="en-US" sz="7200" b="1" dirty="0" smtClean="0">
                <a:solidFill>
                  <a:schemeClr val="tx2"/>
                </a:solidFill>
              </a:rPr>
              <a:t>&lt; </a:t>
            </a:r>
            <a:r>
              <a:rPr lang="en-US" sz="7200" b="1" dirty="0" err="1" smtClean="0">
                <a:solidFill>
                  <a:schemeClr val="tx2"/>
                </a:solidFill>
              </a:rPr>
              <a:t>m</a:t>
            </a:r>
            <a:r>
              <a:rPr lang="en-US" sz="7200" b="1" baseline="-25000" dirty="0" err="1" smtClean="0">
                <a:solidFill>
                  <a:schemeClr val="tx2"/>
                </a:solidFill>
              </a:rPr>
              <a:t>H</a:t>
            </a:r>
            <a:r>
              <a:rPr lang="en-US" sz="7200" b="1" dirty="0" smtClean="0">
                <a:solidFill>
                  <a:schemeClr val="tx2"/>
                </a:solidFill>
              </a:rPr>
              <a:t> </a:t>
            </a:r>
            <a:r>
              <a:rPr lang="en-US" sz="7200" dirty="0" smtClean="0">
                <a:solidFill>
                  <a:schemeClr val="tx2"/>
                </a:solidFill>
              </a:rPr>
              <a:t>(</a:t>
            </a:r>
            <a:r>
              <a:rPr lang="en-US" sz="7200" dirty="0" smtClean="0">
                <a:solidFill>
                  <a:schemeClr val="tx2"/>
                </a:solidFill>
              </a:rPr>
              <a:t>expected: </a:t>
            </a:r>
            <a:r>
              <a:rPr lang="en-US" sz="7200" b="1" dirty="0" smtClean="0">
                <a:solidFill>
                  <a:schemeClr val="tx2"/>
                </a:solidFill>
              </a:rPr>
              <a:t>124 </a:t>
            </a:r>
            <a:r>
              <a:rPr lang="en-US" sz="7200" b="1" dirty="0" err="1" smtClean="0">
                <a:solidFill>
                  <a:schemeClr val="tx2"/>
                </a:solidFill>
              </a:rPr>
              <a:t>GeV</a:t>
            </a:r>
            <a:r>
              <a:rPr lang="en-US" sz="7200" b="1" dirty="0" smtClean="0">
                <a:solidFill>
                  <a:schemeClr val="tx2"/>
                </a:solidFill>
              </a:rPr>
              <a:t> !</a:t>
            </a:r>
            <a:r>
              <a:rPr lang="en-US" sz="7200" dirty="0" smtClean="0">
                <a:solidFill>
                  <a:schemeClr val="tx2"/>
                </a:solidFill>
              </a:rPr>
              <a:t>)</a:t>
            </a:r>
            <a:endParaRPr lang="en-US" sz="7200" dirty="0" smtClean="0">
              <a:solidFill>
                <a:schemeClr val="tx2"/>
              </a:solidFill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7200" dirty="0" smtClean="0">
                <a:solidFill>
                  <a:schemeClr val="tx2"/>
                </a:solidFill>
              </a:rPr>
              <a:t>Excess 2.8σ (2.3 expected)over a broad range of  </a:t>
            </a:r>
            <a:r>
              <a:rPr lang="en-US" sz="7200" b="1" dirty="0" err="1" smtClean="0">
                <a:solidFill>
                  <a:schemeClr val="tx2"/>
                </a:solidFill>
              </a:rPr>
              <a:t>m</a:t>
            </a:r>
            <a:r>
              <a:rPr lang="en-US" sz="7200" b="1" baseline="-25000" dirty="0" err="1" smtClean="0">
                <a:solidFill>
                  <a:schemeClr val="tx2"/>
                </a:solidFill>
              </a:rPr>
              <a:t>H</a:t>
            </a:r>
            <a:r>
              <a:rPr lang="en-US" sz="7200" b="1" dirty="0" smtClean="0">
                <a:solidFill>
                  <a:schemeClr val="tx2"/>
                </a:solidFill>
              </a:rPr>
              <a:t> ~ </a:t>
            </a:r>
            <a:r>
              <a:rPr lang="en-US" sz="7200" b="1" dirty="0" smtClean="0">
                <a:solidFill>
                  <a:schemeClr val="tx2"/>
                </a:solidFill>
              </a:rPr>
              <a:t>125 </a:t>
            </a:r>
            <a:r>
              <a:rPr lang="en-US" sz="7200" b="1" dirty="0" err="1" smtClean="0">
                <a:solidFill>
                  <a:schemeClr val="tx2"/>
                </a:solidFill>
              </a:rPr>
              <a:t>GeV</a:t>
            </a:r>
            <a:r>
              <a:rPr lang="en-US" sz="7200" b="1" dirty="0">
                <a:solidFill>
                  <a:schemeClr val="tx2"/>
                </a:solidFill>
              </a:rPr>
              <a:t> </a:t>
            </a:r>
            <a:r>
              <a:rPr lang="en-US" sz="7200" dirty="0" smtClean="0">
                <a:solidFill>
                  <a:schemeClr val="tx2"/>
                </a:solidFill>
              </a:rPr>
              <a:t>(poor</a:t>
            </a:r>
            <a:r>
              <a:rPr lang="en-US" sz="7200" b="1" dirty="0" smtClean="0">
                <a:solidFill>
                  <a:schemeClr val="tx2"/>
                </a:solidFill>
              </a:rPr>
              <a:t> </a:t>
            </a:r>
            <a:r>
              <a:rPr lang="en-US" sz="7200" b="1" dirty="0" err="1">
                <a:solidFill>
                  <a:schemeClr val="tx2"/>
                </a:solidFill>
              </a:rPr>
              <a:t>m</a:t>
            </a:r>
            <a:r>
              <a:rPr lang="en-US" sz="7200" b="1" baseline="-25000" dirty="0" err="1">
                <a:solidFill>
                  <a:schemeClr val="tx2"/>
                </a:solidFill>
              </a:rPr>
              <a:t>H</a:t>
            </a:r>
            <a:r>
              <a:rPr lang="en-US" sz="7200" b="1" dirty="0">
                <a:solidFill>
                  <a:schemeClr val="tx2"/>
                </a:solidFill>
              </a:rPr>
              <a:t> </a:t>
            </a:r>
            <a:r>
              <a:rPr lang="en-US" sz="7200" dirty="0" smtClean="0">
                <a:solidFill>
                  <a:schemeClr val="tx2"/>
                </a:solidFill>
              </a:rPr>
              <a:t>resolution)</a:t>
            </a:r>
            <a:endParaRPr lang="en-US" sz="7200" dirty="0" smtClean="0">
              <a:solidFill>
                <a:schemeClr val="tx2"/>
              </a:solidFill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l-SI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2924944"/>
            <a:ext cx="3875789" cy="28094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95536" y="2276872"/>
            <a:ext cx="3319163" cy="646331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Exclusion of Higgs signal contents </a:t>
            </a:r>
          </a:p>
          <a:p>
            <a:r>
              <a:rPr lang="en-US" dirty="0" smtClean="0"/>
              <a:t>in units of </a:t>
            </a:r>
            <a:r>
              <a:rPr lang="en-US" dirty="0" err="1" smtClean="0"/>
              <a:t>σ</a:t>
            </a:r>
            <a:r>
              <a:rPr lang="en-US" baseline="-25000" dirty="0" err="1" smtClean="0"/>
              <a:t>SM</a:t>
            </a:r>
            <a:r>
              <a:rPr lang="en-US" baseline="-25000" dirty="0" smtClean="0"/>
              <a:t> </a:t>
            </a:r>
            <a:r>
              <a:rPr lang="en-US" dirty="0" smtClean="0"/>
              <a:t>at 95 % C.L.</a:t>
            </a:r>
            <a:r>
              <a:rPr lang="en-US" dirty="0" smtClean="0"/>
              <a:t> </a:t>
            </a:r>
            <a:endParaRPr lang="en-US" dirty="0" smtClean="0">
              <a:effectLst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H→</a:t>
            </a:r>
            <a:r>
              <a:rPr lang="el-GR" dirty="0" smtClean="0"/>
              <a:t>γγ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6156176" cy="532859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Small cross-section: σ ~ 40 </a:t>
            </a:r>
            <a:r>
              <a:rPr lang="en-US" dirty="0" err="1" smtClean="0"/>
              <a:t>fb</a:t>
            </a:r>
            <a:endParaRPr lang="en-US" dirty="0" smtClean="0"/>
          </a:p>
          <a:p>
            <a:r>
              <a:rPr lang="en-US" dirty="0" smtClean="0"/>
              <a:t>Simple final state: </a:t>
            </a:r>
            <a:r>
              <a:rPr lang="en-US" dirty="0"/>
              <a:t>2</a:t>
            </a:r>
            <a:r>
              <a:rPr lang="en-US" dirty="0" smtClean="0"/>
              <a:t> </a:t>
            </a:r>
            <a:r>
              <a:rPr lang="en-US" dirty="0" smtClean="0"/>
              <a:t>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isolated photons </a:t>
            </a:r>
          </a:p>
          <a:p>
            <a:pPr lvl="1"/>
            <a:r>
              <a:rPr lang="en-US" dirty="0" smtClean="0"/>
              <a:t>E</a:t>
            </a:r>
            <a:r>
              <a:rPr lang="en-US" baseline="-25000" dirty="0" smtClean="0"/>
              <a:t>T</a:t>
            </a:r>
            <a:r>
              <a:rPr lang="en-US" dirty="0" smtClean="0"/>
              <a:t> (γ1, γ2) &gt; </a:t>
            </a:r>
            <a:r>
              <a:rPr lang="en-US" dirty="0" smtClean="0"/>
              <a:t>35</a:t>
            </a:r>
            <a:r>
              <a:rPr lang="en-US" dirty="0" smtClean="0"/>
              <a:t>, </a:t>
            </a:r>
            <a:r>
              <a:rPr lang="en-US" dirty="0" smtClean="0"/>
              <a:t>25 </a:t>
            </a:r>
            <a:r>
              <a:rPr lang="en-US" dirty="0" err="1" smtClean="0"/>
              <a:t>GeV</a:t>
            </a:r>
            <a:r>
              <a:rPr lang="en-US" dirty="0" smtClean="0"/>
              <a:t> (20/20 for 7 </a:t>
            </a:r>
            <a:r>
              <a:rPr lang="en-US" dirty="0" err="1" smtClean="0"/>
              <a:t>TeV</a:t>
            </a:r>
            <a:r>
              <a:rPr lang="en-US" dirty="0" smtClean="0"/>
              <a:t>)</a:t>
            </a:r>
            <a:endParaRPr lang="en-US" dirty="0" smtClean="0"/>
          </a:p>
          <a:p>
            <a:pPr lvl="1"/>
            <a:r>
              <a:rPr lang="en-US" dirty="0" smtClean="0"/>
              <a:t>Main background: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γγ</a:t>
            </a:r>
            <a:r>
              <a:rPr lang="en-US" dirty="0" smtClean="0"/>
              <a:t> continuum</a:t>
            </a:r>
          </a:p>
          <a:p>
            <a:pPr lvl="2"/>
            <a:r>
              <a:rPr lang="en-US" dirty="0" smtClean="0"/>
              <a:t>irreducible, smooth, ..</a:t>
            </a:r>
          </a:p>
          <a:p>
            <a:r>
              <a:rPr lang="en-US" dirty="0" smtClean="0"/>
              <a:t>Events divided into </a:t>
            </a:r>
            <a:r>
              <a:rPr lang="en-US" dirty="0" smtClean="0"/>
              <a:t>10 </a:t>
            </a:r>
            <a:r>
              <a:rPr lang="en-US" dirty="0" smtClean="0"/>
              <a:t>categories </a:t>
            </a:r>
          </a:p>
          <a:p>
            <a:pPr lvl="1"/>
            <a:r>
              <a:rPr lang="en-US" dirty="0" smtClean="0"/>
              <a:t>based on 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η</a:t>
            </a:r>
            <a:r>
              <a:rPr lang="en-US" dirty="0" smtClean="0"/>
              <a:t>-photon  (e.g. central, rest, …), converted/unconverted,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30000" dirty="0" err="1" smtClean="0">
                <a:latin typeface="Lucida Grande"/>
                <a:ea typeface="Lucida Grande"/>
                <a:cs typeface="Lucida Grande"/>
              </a:rPr>
              <a:t>γγ</a:t>
            </a:r>
            <a:r>
              <a:rPr lang="en-US" dirty="0" smtClean="0"/>
              <a:t> perpendicular to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γγ</a:t>
            </a:r>
            <a:r>
              <a:rPr lang="en-US" dirty="0" smtClean="0"/>
              <a:t> thrust </a:t>
            </a:r>
            <a:r>
              <a:rPr lang="en-US" dirty="0" smtClean="0"/>
              <a:t>axis</a:t>
            </a:r>
            <a:r>
              <a:rPr lang="en-US" dirty="0"/>
              <a:t> </a:t>
            </a:r>
            <a:r>
              <a:rPr lang="en-US" dirty="0" smtClean="0"/>
              <a:t>+</a:t>
            </a:r>
            <a:r>
              <a:rPr lang="en-US" dirty="0" smtClean="0"/>
              <a:t> VBF(2j)</a:t>
            </a:r>
            <a:endParaRPr lang="en-US" dirty="0" smtClean="0"/>
          </a:p>
          <a:p>
            <a:r>
              <a:rPr lang="en-US" dirty="0" smtClean="0"/>
              <a:t>~</a:t>
            </a:r>
            <a:r>
              <a:rPr lang="en-US" dirty="0" smtClean="0"/>
              <a:t>190</a:t>
            </a:r>
            <a:r>
              <a:rPr lang="en-US" dirty="0" smtClean="0"/>
              <a:t> </a:t>
            </a:r>
            <a:r>
              <a:rPr lang="en-US" dirty="0" smtClean="0"/>
              <a:t>signal events expected in </a:t>
            </a:r>
            <a:r>
              <a:rPr lang="en-US" dirty="0" smtClean="0"/>
              <a:t>4.8+5.9 </a:t>
            </a:r>
            <a:r>
              <a:rPr lang="en-US" dirty="0" smtClean="0"/>
              <a:t>fb</a:t>
            </a:r>
            <a:r>
              <a:rPr lang="en-US" baseline="30000" dirty="0" smtClean="0"/>
              <a:t>-1 </a:t>
            </a:r>
            <a:r>
              <a:rPr lang="en-US" dirty="0" smtClean="0"/>
              <a:t> </a:t>
            </a:r>
            <a:r>
              <a:rPr lang="en-US" dirty="0" smtClean="0"/>
              <a:t>(‘11+’12) after </a:t>
            </a:r>
            <a:r>
              <a:rPr lang="en-US" dirty="0" smtClean="0"/>
              <a:t>all selections for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=125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smtClean="0"/>
              <a:t>~ </a:t>
            </a:r>
            <a:r>
              <a:rPr lang="en-US" dirty="0" smtClean="0"/>
              <a:t>5000 </a:t>
            </a:r>
            <a:r>
              <a:rPr lang="en-US" dirty="0" smtClean="0"/>
              <a:t>background events in signal mass window </a:t>
            </a:r>
            <a:r>
              <a:rPr lang="en-US" dirty="0" smtClean="0">
                <a:sym typeface="Wingdings"/>
              </a:rPr>
              <a:t> S/B ~ </a:t>
            </a:r>
            <a:r>
              <a:rPr lang="en-US" dirty="0" smtClean="0">
                <a:sym typeface="Wingdings"/>
              </a:rPr>
              <a:t>0.04</a:t>
            </a:r>
            <a:endParaRPr lang="en-US" dirty="0" smtClean="0">
              <a:sym typeface="Wingdings"/>
            </a:endParaRPr>
          </a:p>
          <a:p>
            <a:r>
              <a:rPr lang="en-US" dirty="0" smtClean="0"/>
              <a:t>Crucial experimental aspects: </a:t>
            </a:r>
          </a:p>
          <a:p>
            <a:pPr lvl="1"/>
            <a:r>
              <a:rPr lang="en-US" dirty="0" smtClean="0"/>
              <a:t>excellent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γγ</a:t>
            </a:r>
            <a:r>
              <a:rPr lang="en-US" dirty="0" smtClean="0"/>
              <a:t> mass resolution to observe narrow signal peak above irreducible background </a:t>
            </a:r>
          </a:p>
          <a:p>
            <a:pPr lvl="1"/>
            <a:r>
              <a:rPr lang="en-US" sz="2700" dirty="0" smtClean="0"/>
              <a:t>powerful 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γ</a:t>
            </a:r>
            <a:r>
              <a:rPr lang="en-US" dirty="0" smtClean="0"/>
              <a:t>/jet separation to suppress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γ</a:t>
            </a:r>
            <a:r>
              <a:rPr lang="en-US" dirty="0" err="1" smtClean="0"/>
              <a:t>j</a:t>
            </a:r>
            <a:r>
              <a:rPr lang="en-US" dirty="0" smtClean="0"/>
              <a:t> and </a:t>
            </a:r>
            <a:r>
              <a:rPr lang="en-US" dirty="0" err="1" smtClean="0"/>
              <a:t>jj</a:t>
            </a:r>
            <a:r>
              <a:rPr lang="en-US" dirty="0" smtClean="0"/>
              <a:t> background with jet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π</a:t>
            </a:r>
            <a:r>
              <a:rPr lang="en-US" baseline="30000" dirty="0" smtClean="0"/>
              <a:t>0</a:t>
            </a:r>
            <a:r>
              <a:rPr lang="en-US" dirty="0" smtClean="0"/>
              <a:t> faking single 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γ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8" name="Picture 7" descr="eventdisplay_191426_86694500.pn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6480" y="3815989"/>
            <a:ext cx="3017520" cy="3017520"/>
          </a:xfrm>
          <a:prstGeom prst="rect">
            <a:avLst/>
          </a:prstGeom>
          <a:ln w="28575" cmpd="sng">
            <a:solidFill>
              <a:srgbClr val="FFFF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8926"/>
            <a:ext cx="3419872" cy="33013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66602" y="3212976"/>
            <a:ext cx="2676146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ackground: 100-160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Signal for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 = 126.5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6876256" y="2924944"/>
            <a:ext cx="2088232" cy="41034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H→</a:t>
            </a:r>
            <a:r>
              <a:rPr lang="el-GR" dirty="0" smtClean="0"/>
              <a:t>γγ</a:t>
            </a:r>
            <a:r>
              <a:rPr lang="en-US" dirty="0" smtClean="0"/>
              <a:t> </a:t>
            </a:r>
            <a:r>
              <a:rPr lang="en-US" dirty="0" smtClean="0"/>
              <a:t>Invariant </a:t>
            </a:r>
            <a:r>
              <a:rPr lang="en-US" dirty="0"/>
              <a:t>M</a:t>
            </a:r>
            <a:r>
              <a:rPr lang="en-US" dirty="0" smtClean="0"/>
              <a:t>ass </a:t>
            </a:r>
            <a:r>
              <a:rPr lang="en-US" dirty="0" smtClean="0"/>
              <a:t>– </a:t>
            </a:r>
            <a:r>
              <a:rPr lang="el-GR" dirty="0" smtClean="0"/>
              <a:t>γγ</a:t>
            </a:r>
            <a:r>
              <a:rPr lang="en-US" dirty="0" smtClean="0"/>
              <a:t> </a:t>
            </a:r>
            <a:r>
              <a:rPr lang="en-US" dirty="0" smtClean="0"/>
              <a:t>Angle</a:t>
            </a:r>
            <a:endParaRPr lang="sl-SI" dirty="0"/>
          </a:p>
        </p:txBody>
      </p:sp>
      <p:pic>
        <p:nvPicPr>
          <p:cNvPr id="7" name="Content Placeholder 6" descr="ggare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3910" y="1196752"/>
            <a:ext cx="7122422" cy="532859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gbg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93"/>
          <a:stretch/>
        </p:blipFill>
        <p:spPr>
          <a:xfrm>
            <a:off x="1979712" y="4365104"/>
            <a:ext cx="2931781" cy="21260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H→</a:t>
            </a:r>
            <a:r>
              <a:rPr lang="el-GR" dirty="0" smtClean="0"/>
              <a:t>γγ</a:t>
            </a:r>
            <a:r>
              <a:rPr lang="en-US" dirty="0" smtClean="0"/>
              <a:t> </a:t>
            </a:r>
            <a:r>
              <a:rPr lang="en-US" dirty="0" smtClean="0"/>
              <a:t>Backgrounds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6131024" cy="331236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Potentially huge background from </a:t>
            </a:r>
            <a:r>
              <a:rPr lang="el-GR" dirty="0" smtClean="0"/>
              <a:t>γ</a:t>
            </a:r>
            <a:r>
              <a:rPr lang="en-US" dirty="0" smtClean="0"/>
              <a:t>j and </a:t>
            </a:r>
            <a:r>
              <a:rPr lang="en-US" dirty="0" err="1" smtClean="0"/>
              <a:t>jj</a:t>
            </a:r>
            <a:r>
              <a:rPr lang="en-US" dirty="0" smtClean="0"/>
              <a:t> production with jets fragmenting into a single hard π</a:t>
            </a:r>
            <a:r>
              <a:rPr lang="en-US" baseline="30000" dirty="0" smtClean="0"/>
              <a:t>0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and the </a:t>
            </a:r>
            <a:r>
              <a:rPr lang="en-US" dirty="0" smtClean="0"/>
              <a:t>π</a:t>
            </a:r>
            <a:r>
              <a:rPr lang="en-US" baseline="30000" dirty="0" smtClean="0"/>
              <a:t>0</a:t>
            </a:r>
            <a:r>
              <a:rPr lang="en-US" dirty="0" smtClean="0"/>
              <a:t> faking single photon</a:t>
            </a:r>
          </a:p>
          <a:p>
            <a:pPr lvl="1"/>
            <a:r>
              <a:rPr lang="en-US" dirty="0" smtClean="0"/>
              <a:t>Suppressed by fine lateral segmentation (4mm η-strips) of the first compartment of ATLAS EM calorimeter</a:t>
            </a:r>
          </a:p>
          <a:p>
            <a:pPr lvl="1"/>
            <a:r>
              <a:rPr lang="en-US" dirty="0" smtClean="0"/>
              <a:t>Need suppression of </a:t>
            </a:r>
            <a:r>
              <a:rPr lang="en-US" dirty="0" smtClean="0">
                <a:latin typeface="Lucida Handwriting" pitchFamily="66" charset="0"/>
              </a:rPr>
              <a:t>O(</a:t>
            </a:r>
            <a:r>
              <a:rPr lang="en-US" dirty="0" smtClean="0"/>
              <a:t>10</a:t>
            </a:r>
            <a:r>
              <a:rPr lang="en-US" baseline="30000" dirty="0" smtClean="0"/>
              <a:t>-4</a:t>
            </a:r>
            <a:r>
              <a:rPr lang="en-US" dirty="0" smtClean="0"/>
              <a:t>) to get to level of irreducible </a:t>
            </a:r>
            <a:r>
              <a:rPr lang="el-GR" dirty="0" smtClean="0"/>
              <a:t>γγ</a:t>
            </a:r>
            <a:r>
              <a:rPr lang="en-US" dirty="0" smtClean="0"/>
              <a:t> background</a:t>
            </a:r>
          </a:p>
          <a:p>
            <a:r>
              <a:rPr lang="en-US" dirty="0" smtClean="0"/>
              <a:t>After all cuts: </a:t>
            </a:r>
            <a:r>
              <a:rPr lang="en-US" dirty="0" smtClean="0"/>
              <a:t>~59k </a:t>
            </a:r>
            <a:r>
              <a:rPr lang="en-US" dirty="0" smtClean="0"/>
              <a:t>events with 100 &lt; </a:t>
            </a:r>
            <a:r>
              <a:rPr lang="en-US" dirty="0" err="1" smtClean="0"/>
              <a:t>m</a:t>
            </a:r>
            <a:r>
              <a:rPr lang="en-US" baseline="-25000" dirty="0" err="1" smtClean="0">
                <a:latin typeface="Lucida Grande"/>
                <a:ea typeface="Lucida Grande"/>
                <a:cs typeface="Lucida Grande"/>
              </a:rPr>
              <a:t>γγ</a:t>
            </a:r>
            <a:r>
              <a:rPr lang="en-US" dirty="0" smtClean="0"/>
              <a:t> &lt; 160 </a:t>
            </a:r>
            <a:r>
              <a:rPr lang="en-US" dirty="0" err="1" smtClean="0"/>
              <a:t>GeV</a:t>
            </a:r>
            <a:r>
              <a:rPr lang="en-US" dirty="0" smtClean="0"/>
              <a:t> observed in the data</a:t>
            </a:r>
          </a:p>
          <a:p>
            <a:r>
              <a:rPr lang="en-US" dirty="0" smtClean="0"/>
              <a:t>Sample composition estimated from data using control samples</a:t>
            </a:r>
          </a:p>
          <a:p>
            <a:pPr lvl="1">
              <a:buFont typeface="Wingdings" pitchFamily="2" charset="2"/>
              <a:buChar char=""/>
            </a:pPr>
            <a:r>
              <a:rPr lang="el-GR" dirty="0" smtClean="0"/>
              <a:t>γ</a:t>
            </a:r>
            <a:r>
              <a:rPr lang="en-US" dirty="0" smtClean="0">
                <a:sym typeface="Wingdings"/>
              </a:rPr>
              <a:t>j + </a:t>
            </a:r>
            <a:r>
              <a:rPr lang="en-US" dirty="0" err="1" smtClean="0">
                <a:sym typeface="Wingdings"/>
              </a:rPr>
              <a:t>jj</a:t>
            </a:r>
            <a:r>
              <a:rPr lang="en-US" dirty="0" smtClean="0">
                <a:sym typeface="Wingdings"/>
              </a:rPr>
              <a:t> &lt;&lt; </a:t>
            </a:r>
            <a:r>
              <a:rPr lang="el-GR" dirty="0" smtClean="0"/>
              <a:t>γγ</a:t>
            </a:r>
            <a:r>
              <a:rPr lang="en-US" dirty="0" smtClean="0">
                <a:sym typeface="Wingdings"/>
              </a:rPr>
              <a:t> irreducible (purity </a:t>
            </a:r>
            <a:r>
              <a:rPr lang="en-US" dirty="0" smtClean="0">
                <a:sym typeface="Wingdings"/>
              </a:rPr>
              <a:t>74%</a:t>
            </a:r>
            <a:r>
              <a:rPr lang="en-US" dirty="0" smtClean="0">
                <a:sym typeface="Wingdings"/>
              </a:rPr>
              <a:t>)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Picture 7" descr="ggp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8264" y="791550"/>
            <a:ext cx="2195736" cy="2467024"/>
          </a:xfrm>
          <a:prstGeom prst="rect">
            <a:avLst/>
          </a:prstGeom>
        </p:spPr>
      </p:pic>
      <p:pic>
        <p:nvPicPr>
          <p:cNvPr id="9" name="Picture 8" descr="ggje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3284984"/>
            <a:ext cx="1546408" cy="3573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H→</a:t>
            </a:r>
            <a:r>
              <a:rPr lang="el-GR" dirty="0" smtClean="0"/>
              <a:t>γγ</a:t>
            </a:r>
            <a:r>
              <a:rPr lang="en-US" dirty="0" smtClean="0"/>
              <a:t> </a:t>
            </a:r>
            <a:r>
              <a:rPr lang="en-US" dirty="0" smtClean="0"/>
              <a:t>Final </a:t>
            </a:r>
            <a:r>
              <a:rPr lang="en-US" dirty="0"/>
              <a:t>S</a:t>
            </a:r>
            <a:r>
              <a:rPr lang="en-US" dirty="0" smtClean="0"/>
              <a:t>ample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68" y="1268760"/>
            <a:ext cx="5040560" cy="367240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After all selections: kinematic cuts,   </a:t>
            </a:r>
            <a:r>
              <a:rPr lang="en-US" dirty="0" smtClean="0"/>
              <a:t>   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γ</a:t>
            </a:r>
            <a:r>
              <a:rPr lang="en-US" dirty="0" smtClean="0"/>
              <a:t> </a:t>
            </a:r>
            <a:r>
              <a:rPr lang="en-US" dirty="0" smtClean="0"/>
              <a:t>identification and isolation</a:t>
            </a:r>
          </a:p>
          <a:p>
            <a:pPr lvl="1"/>
            <a:r>
              <a:rPr lang="en-US" dirty="0" smtClean="0"/>
              <a:t>59k events </a:t>
            </a:r>
            <a:r>
              <a:rPr lang="en-US" dirty="0" smtClean="0"/>
              <a:t>with 100 &lt; </a:t>
            </a:r>
            <a:r>
              <a:rPr lang="en-US" dirty="0" err="1" smtClean="0"/>
              <a:t>m</a:t>
            </a:r>
            <a:r>
              <a:rPr lang="en-US" baseline="-25000" dirty="0" err="1" smtClean="0">
                <a:latin typeface="Lucida Grande"/>
                <a:ea typeface="Lucida Grande"/>
                <a:cs typeface="Lucida Grande"/>
              </a:rPr>
              <a:t>γγ</a:t>
            </a:r>
            <a:r>
              <a:rPr lang="en-US" dirty="0" smtClean="0"/>
              <a:t> &lt; 160 </a:t>
            </a:r>
            <a:r>
              <a:rPr lang="en-US" dirty="0" err="1" smtClean="0"/>
              <a:t>GeV</a:t>
            </a:r>
            <a:r>
              <a:rPr lang="en-US" dirty="0" smtClean="0"/>
              <a:t> observed in the data </a:t>
            </a:r>
          </a:p>
          <a:p>
            <a:pPr lvl="1"/>
            <a:r>
              <a:rPr lang="en-US" dirty="0" smtClean="0"/>
              <a:t>expected signal efficiency:  ~ </a:t>
            </a:r>
            <a:r>
              <a:rPr lang="en-US" dirty="0" smtClean="0"/>
              <a:t>40</a:t>
            </a:r>
            <a:r>
              <a:rPr lang="en-US" dirty="0" smtClean="0"/>
              <a:t>% </a:t>
            </a:r>
            <a:r>
              <a:rPr lang="en-US" dirty="0" smtClean="0"/>
              <a:t>for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=125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i="1" dirty="0" err="1" smtClean="0"/>
              <a:t>m</a:t>
            </a:r>
            <a:r>
              <a:rPr lang="en-US" baseline="-25000" dirty="0" err="1" smtClean="0">
                <a:latin typeface="Lucida Grande"/>
                <a:ea typeface="Lucida Grande"/>
                <a:cs typeface="Lucida Grande"/>
              </a:rPr>
              <a:t>γγ</a:t>
            </a:r>
            <a:r>
              <a:rPr lang="en-US" dirty="0" smtClean="0"/>
              <a:t> spectrum fit with </a:t>
            </a:r>
            <a:endParaRPr lang="en-US" dirty="0" smtClean="0"/>
          </a:p>
          <a:p>
            <a:pPr lvl="1"/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order polynomial or exponential for </a:t>
            </a:r>
            <a:r>
              <a:rPr lang="en-US" dirty="0" smtClean="0"/>
              <a:t>background, depending </a:t>
            </a:r>
            <a:r>
              <a:rPr lang="en-US" dirty="0"/>
              <a:t>on category </a:t>
            </a:r>
          </a:p>
          <a:p>
            <a:pPr lvl="1"/>
            <a:r>
              <a:rPr lang="en-US" dirty="0" smtClean="0"/>
              <a:t>plus </a:t>
            </a:r>
            <a:r>
              <a:rPr lang="en-US" dirty="0" smtClean="0"/>
              <a:t>Crystal Ball + Gaussian for </a:t>
            </a:r>
            <a:r>
              <a:rPr lang="en-US" dirty="0" smtClean="0"/>
              <a:t>signal, </a:t>
            </a:r>
          </a:p>
          <a:p>
            <a:pPr lvl="1"/>
            <a:r>
              <a:rPr lang="en-US" dirty="0" smtClean="0"/>
              <a:t>background </a:t>
            </a:r>
            <a:r>
              <a:rPr lang="en-US" dirty="0" smtClean="0"/>
              <a:t>determined directly from data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7544" y="4869160"/>
            <a:ext cx="4176464" cy="1425644"/>
          </a:xfrm>
          <a:prstGeom prst="rect">
            <a:avLst/>
          </a:prstGeom>
          <a:solidFill>
            <a:srgbClr val="FFCC99"/>
          </a:solidFill>
          <a:ln>
            <a:solidFill>
              <a:srgbClr val="000000"/>
            </a:solidFill>
          </a:ln>
        </p:spPr>
        <p:txBody>
          <a:bodyPr wrap="none" rtlCol="0">
            <a:normAutofit fontScale="92500" lnSpcReduction="20000"/>
          </a:bodyPr>
          <a:lstStyle/>
          <a:p>
            <a:r>
              <a:rPr lang="en-US" dirty="0" smtClean="0">
                <a:effectLst/>
              </a:rPr>
              <a:t>Main systematic uncertainties</a:t>
            </a:r>
          </a:p>
          <a:p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Expected signal yield    : ~ </a:t>
            </a:r>
            <a:r>
              <a:rPr lang="en-US" dirty="0" smtClean="0">
                <a:effectLst/>
              </a:rPr>
              <a:t>8/11%</a:t>
            </a:r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H</a:t>
            </a:r>
            <a:r>
              <a:rPr lang="en-US" dirty="0" smtClean="0">
                <a:effectLst/>
                <a:sym typeface="Wingdings"/>
              </a:rPr>
              <a:t> </a:t>
            </a:r>
            <a:r>
              <a:rPr lang="en-US" dirty="0" err="1" smtClean="0">
                <a:effectLst/>
                <a:latin typeface="Lucida Grande"/>
                <a:ea typeface="Lucida Grande"/>
                <a:cs typeface="Lucida Grande"/>
                <a:sym typeface="Wingdings"/>
              </a:rPr>
              <a:t>γγ</a:t>
            </a:r>
            <a:r>
              <a:rPr lang="en-US" dirty="0" smtClean="0">
                <a:effectLst/>
                <a:latin typeface="Lucida Grande"/>
                <a:ea typeface="Lucida Grande"/>
                <a:cs typeface="Lucida Grande"/>
                <a:sym typeface="Wingdings"/>
              </a:rPr>
              <a:t> </a:t>
            </a:r>
            <a:r>
              <a:rPr lang="en-US" dirty="0" smtClean="0">
                <a:effectLst/>
                <a:sym typeface="Wingdings"/>
              </a:rPr>
              <a:t>mass resolution : </a:t>
            </a:r>
            <a:r>
              <a:rPr lang="en-US" dirty="0" smtClean="0">
                <a:effectLst/>
                <a:sym typeface="Wingdings"/>
              </a:rPr>
              <a:t>~14</a:t>
            </a:r>
            <a:r>
              <a:rPr lang="en-US" dirty="0" smtClean="0">
                <a:effectLst/>
                <a:sym typeface="Wingdings"/>
              </a:rPr>
              <a:t>%</a:t>
            </a:r>
          </a:p>
          <a:p>
            <a:r>
              <a:rPr lang="en-US" dirty="0" smtClean="0">
                <a:effectLst/>
                <a:sym typeface="Wingdings"/>
              </a:rPr>
              <a:t>Background </a:t>
            </a:r>
            <a:r>
              <a:rPr lang="en-US" dirty="0" smtClean="0">
                <a:effectLst/>
                <a:sym typeface="Wingdings"/>
              </a:rPr>
              <a:t>modeling    : ±</a:t>
            </a:r>
            <a:r>
              <a:rPr lang="en-US" dirty="0" smtClean="0">
                <a:effectLst/>
                <a:sym typeface="Wingdings"/>
              </a:rPr>
              <a:t>0.2-</a:t>
            </a:r>
            <a:r>
              <a:rPr lang="en-US" dirty="0">
                <a:sym typeface="Wingdings"/>
              </a:rPr>
              <a:t>4</a:t>
            </a:r>
            <a:r>
              <a:rPr lang="en-US" dirty="0" smtClean="0">
                <a:effectLst/>
                <a:sym typeface="Wingdings"/>
              </a:rPr>
              <a:t>.6/0.3</a:t>
            </a:r>
            <a:r>
              <a:rPr lang="en-US" dirty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6.8 </a:t>
            </a:r>
            <a:r>
              <a:rPr lang="en-US" dirty="0" err="1" smtClean="0">
                <a:sym typeface="Wingdings"/>
              </a:rPr>
              <a:t>ev</a:t>
            </a:r>
            <a:r>
              <a:rPr lang="en-US" dirty="0" smtClean="0">
                <a:sym typeface="Wingdings"/>
              </a:rPr>
              <a:t>.</a:t>
            </a:r>
            <a:endParaRPr lang="en-US" dirty="0" smtClean="0">
              <a:effectLst/>
              <a:sym typeface="Wingdings"/>
            </a:endParaRPr>
          </a:p>
          <a:p>
            <a:pPr>
              <a:tabLst>
                <a:tab pos="2159000" algn="l"/>
              </a:tabLst>
            </a:pPr>
            <a:r>
              <a:rPr lang="en-US" dirty="0" smtClean="0">
                <a:effectLst/>
                <a:sym typeface="Wingdings"/>
              </a:rPr>
              <a:t>	 (category, 11/12)</a:t>
            </a:r>
          </a:p>
          <a:p>
            <a:endParaRPr lang="en-US" sz="1500" dirty="0" smtClean="0"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924" y="1412776"/>
            <a:ext cx="4313578" cy="3096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156" y="4498800"/>
            <a:ext cx="3286649" cy="235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88024" y="5013176"/>
            <a:ext cx="1208561" cy="122413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normAutofit/>
          </a:bodyPr>
          <a:lstStyle/>
          <a:p>
            <a:r>
              <a:rPr lang="en-US" dirty="0" smtClean="0">
                <a:sym typeface="Wingdings"/>
              </a:rPr>
              <a:t>Weighted </a:t>
            </a:r>
          </a:p>
          <a:p>
            <a:r>
              <a:rPr lang="en-US" dirty="0" smtClean="0">
                <a:sym typeface="Wingdings"/>
              </a:rPr>
              <a:t>according </a:t>
            </a:r>
          </a:p>
          <a:p>
            <a:r>
              <a:rPr lang="en-US" dirty="0" smtClean="0">
                <a:sym typeface="Wingdings"/>
              </a:rPr>
              <a:t>to S/B in </a:t>
            </a:r>
          </a:p>
          <a:p>
            <a:r>
              <a:rPr lang="en-US" dirty="0" smtClean="0">
                <a:sym typeface="Wingdings"/>
              </a:rPr>
              <a:t>categories </a:t>
            </a:r>
            <a:endParaRPr lang="en-US" dirty="0" smtClean="0">
              <a:effectLst/>
              <a:sym typeface="Wingdings"/>
            </a:endParaRPr>
          </a:p>
          <a:p>
            <a:endParaRPr lang="en-US" sz="1500" dirty="0" smtClean="0">
              <a:effectLst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1950614"/>
            <a:ext cx="4499992" cy="29444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H→</a:t>
            </a:r>
            <a:r>
              <a:rPr lang="el-GR" dirty="0" smtClean="0"/>
              <a:t>γγ</a:t>
            </a:r>
            <a:r>
              <a:rPr lang="en-US" dirty="0" smtClean="0"/>
              <a:t> </a:t>
            </a:r>
            <a:r>
              <a:rPr lang="en-US" dirty="0"/>
              <a:t>R</a:t>
            </a:r>
            <a:r>
              <a:rPr lang="en-US" dirty="0" smtClean="0"/>
              <a:t>esults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4941168"/>
            <a:ext cx="7560840" cy="151216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Maximum deviation from background-only expectation observed for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smtClean="0"/>
              <a:t>126.5 </a:t>
            </a:r>
            <a:r>
              <a:rPr lang="en-US" dirty="0" err="1" smtClean="0"/>
              <a:t>GeV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Local p</a:t>
            </a:r>
            <a:r>
              <a:rPr lang="en-US" baseline="-25000" dirty="0" smtClean="0"/>
              <a:t>0</a:t>
            </a:r>
            <a:r>
              <a:rPr lang="en-US" dirty="0" smtClean="0"/>
              <a:t>-value: </a:t>
            </a:r>
            <a:r>
              <a:rPr lang="en-US" dirty="0" smtClean="0"/>
              <a:t>~10</a:t>
            </a:r>
            <a:r>
              <a:rPr lang="en-US" baseline="30000" dirty="0" smtClean="0"/>
              <a:t>-6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or </a:t>
            </a:r>
            <a:r>
              <a:rPr lang="en-US" dirty="0" smtClean="0">
                <a:sym typeface="Wingdings"/>
              </a:rPr>
              <a:t>4</a:t>
            </a:r>
            <a:r>
              <a:rPr lang="en-US" dirty="0" smtClean="0"/>
              <a:t>.5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σ</a:t>
            </a:r>
            <a:endParaRPr lang="en-US" dirty="0" smtClean="0">
              <a:latin typeface="Lucida Grande"/>
              <a:ea typeface="Lucida Grande"/>
              <a:cs typeface="Lucida Grande"/>
            </a:endParaRPr>
          </a:p>
          <a:p>
            <a:pPr lvl="1"/>
            <a:r>
              <a:rPr lang="en-US" sz="2900" dirty="0" smtClean="0"/>
              <a:t>Expected from SM Higgs: ~ </a:t>
            </a:r>
            <a:r>
              <a:rPr lang="en-US" sz="2900" dirty="0" smtClean="0"/>
              <a:t>2.5σ </a:t>
            </a:r>
            <a:r>
              <a:rPr lang="en-US" sz="2900" dirty="0" smtClean="0"/>
              <a:t>local </a:t>
            </a:r>
          </a:p>
          <a:p>
            <a:r>
              <a:rPr lang="en-US" sz="3300" dirty="0" smtClean="0"/>
              <a:t>Signal upward-fluctuation ? We </a:t>
            </a:r>
            <a:r>
              <a:rPr lang="en-US" sz="3300" dirty="0" smtClean="0"/>
              <a:t>are still on </a:t>
            </a:r>
            <a:r>
              <a:rPr lang="en-US" sz="3300" dirty="0" smtClean="0"/>
              <a:t>the lucky side 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48064" y="1268760"/>
            <a:ext cx="2918491" cy="646331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p</a:t>
            </a:r>
            <a:r>
              <a:rPr lang="en-US" baseline="-25000" dirty="0" smtClean="0">
                <a:effectLst/>
              </a:rPr>
              <a:t>0</a:t>
            </a:r>
            <a:r>
              <a:rPr lang="en-US" dirty="0" smtClean="0">
                <a:effectLst/>
              </a:rPr>
              <a:t> - </a:t>
            </a:r>
            <a:r>
              <a:rPr lang="en-US" dirty="0" smtClean="0"/>
              <a:t>c</a:t>
            </a:r>
            <a:r>
              <a:rPr lang="en-US" dirty="0" smtClean="0">
                <a:effectLst/>
              </a:rPr>
              <a:t>onsistency of data with</a:t>
            </a:r>
          </a:p>
          <a:p>
            <a:r>
              <a:rPr lang="en-US" dirty="0" smtClean="0">
                <a:effectLst/>
              </a:rPr>
              <a:t>background-only expectation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5004048" y="3068960"/>
            <a:ext cx="864096" cy="28803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 rot="16200000">
            <a:off x="3915046" y="3653905"/>
            <a:ext cx="1669948" cy="500057"/>
          </a:xfrm>
          <a:prstGeom prst="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effectLst/>
              </a:rPr>
              <a:t>Expected from SM</a:t>
            </a:r>
          </a:p>
          <a:p>
            <a:r>
              <a:rPr lang="en-US" sz="1400" dirty="0" smtClean="0">
                <a:effectLst/>
              </a:rPr>
              <a:t>Higgs at given </a:t>
            </a:r>
            <a:r>
              <a:rPr lang="en-US" sz="1400" dirty="0" err="1" smtClean="0">
                <a:effectLst/>
              </a:rPr>
              <a:t>m</a:t>
            </a:r>
            <a:r>
              <a:rPr lang="en-US" sz="1400" baseline="-25000" dirty="0" err="1" smtClean="0">
                <a:effectLst/>
              </a:rPr>
              <a:t>H</a:t>
            </a:r>
            <a:endParaRPr lang="en-US" sz="1400" baseline="-25000" dirty="0">
              <a:effectLst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120" y="1916832"/>
            <a:ext cx="4179754" cy="30002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7504" y="1052736"/>
            <a:ext cx="3971347" cy="923330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Excluded </a:t>
            </a:r>
            <a:r>
              <a:rPr lang="en-US" sz="1500" dirty="0">
                <a:effectLst/>
              </a:rPr>
              <a:t>(</a:t>
            </a:r>
            <a:r>
              <a:rPr lang="en-US" sz="1500" dirty="0" smtClean="0">
                <a:effectLst/>
              </a:rPr>
              <a:t>95% CL</a:t>
            </a:r>
            <a:r>
              <a:rPr lang="en-US" sz="1500" dirty="0">
                <a:effectLst/>
              </a:rPr>
              <a:t>)</a:t>
            </a:r>
            <a:r>
              <a:rPr lang="en-US" dirty="0" smtClean="0">
                <a:effectLst/>
              </a:rPr>
              <a:t>:</a:t>
            </a:r>
          </a:p>
          <a:p>
            <a:r>
              <a:rPr lang="en-US" sz="1800" dirty="0" smtClean="0">
                <a:effectLst/>
              </a:rPr>
              <a:t>112 </a:t>
            </a:r>
            <a:r>
              <a:rPr lang="en-US" sz="1800" dirty="0" smtClean="0">
                <a:effectLst/>
              </a:rPr>
              <a:t>≤ </a:t>
            </a:r>
            <a:r>
              <a:rPr lang="en-US" sz="1800" dirty="0" err="1" smtClean="0">
                <a:effectLst/>
              </a:rPr>
              <a:t>m</a:t>
            </a:r>
            <a:r>
              <a:rPr lang="en-US" sz="1800" baseline="-25000" dirty="0" err="1" smtClean="0">
                <a:effectLst/>
              </a:rPr>
              <a:t>H</a:t>
            </a:r>
            <a:r>
              <a:rPr lang="en-US" sz="1800" dirty="0" smtClean="0">
                <a:effectLst/>
              </a:rPr>
              <a:t> ≤ </a:t>
            </a:r>
            <a:r>
              <a:rPr lang="en-US" sz="1800" dirty="0" smtClean="0">
                <a:effectLst/>
              </a:rPr>
              <a:t>123 </a:t>
            </a:r>
            <a:r>
              <a:rPr lang="en-US" sz="1800" dirty="0" err="1" smtClean="0">
                <a:effectLst/>
              </a:rPr>
              <a:t>GeV</a:t>
            </a:r>
            <a:r>
              <a:rPr lang="en-US" sz="1800" dirty="0" smtClean="0">
                <a:effectLst/>
              </a:rPr>
              <a:t>, </a:t>
            </a:r>
            <a:r>
              <a:rPr lang="en-US" sz="1800" dirty="0" smtClean="0">
                <a:effectLst/>
              </a:rPr>
              <a:t>132 </a:t>
            </a:r>
            <a:r>
              <a:rPr lang="en-US" sz="1800" dirty="0" smtClean="0">
                <a:effectLst/>
              </a:rPr>
              <a:t>≤ </a:t>
            </a:r>
            <a:r>
              <a:rPr lang="en-US" sz="1800" dirty="0" err="1" smtClean="0">
                <a:effectLst/>
              </a:rPr>
              <a:t>m</a:t>
            </a:r>
            <a:r>
              <a:rPr lang="en-US" sz="1800" baseline="-25000" dirty="0" err="1" smtClean="0">
                <a:effectLst/>
              </a:rPr>
              <a:t>H</a:t>
            </a:r>
            <a:r>
              <a:rPr lang="en-US" sz="1800" dirty="0" smtClean="0">
                <a:effectLst/>
              </a:rPr>
              <a:t>≤ </a:t>
            </a:r>
            <a:r>
              <a:rPr lang="en-US" sz="1800" dirty="0" smtClean="0">
                <a:effectLst/>
              </a:rPr>
              <a:t>143 </a:t>
            </a:r>
            <a:r>
              <a:rPr lang="en-US" sz="1800" dirty="0" err="1" smtClean="0">
                <a:effectLst/>
              </a:rPr>
              <a:t>GeV</a:t>
            </a:r>
            <a:endParaRPr lang="en-US" sz="1800" dirty="0" smtClean="0">
              <a:effectLst/>
            </a:endParaRPr>
          </a:p>
          <a:p>
            <a:r>
              <a:rPr lang="en-US" dirty="0" smtClean="0"/>
              <a:t>110-140 </a:t>
            </a:r>
            <a:r>
              <a:rPr lang="en-US" dirty="0" err="1" smtClean="0"/>
              <a:t>GeV</a:t>
            </a:r>
            <a:r>
              <a:rPr lang="en-US" dirty="0" smtClean="0"/>
              <a:t> expected</a:t>
            </a:r>
            <a:endParaRPr lang="en-US" sz="1800" dirty="0" smtClean="0">
              <a:effectLst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H→ZZ</a:t>
            </a:r>
            <a:r>
              <a:rPr lang="en-US" baseline="30000" dirty="0" smtClean="0"/>
              <a:t>(*)</a:t>
            </a:r>
            <a:r>
              <a:rPr lang="en-US" dirty="0" smtClean="0"/>
              <a:t> → 4l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>
                <a:sym typeface="Wingdings"/>
              </a:rPr>
              <a:t>σ ~ 2</a:t>
            </a:r>
            <a:r>
              <a:rPr lang="en-US" dirty="0" smtClean="0">
                <a:sym typeface="Wingdings"/>
              </a:rPr>
              <a:t>-3 </a:t>
            </a:r>
            <a:r>
              <a:rPr lang="en-US" dirty="0" err="1" smtClean="0">
                <a:sym typeface="Wingdings"/>
              </a:rPr>
              <a:t>fb</a:t>
            </a:r>
            <a:r>
              <a:rPr lang="en-US" dirty="0" smtClean="0">
                <a:sym typeface="Wingdings"/>
              </a:rPr>
              <a:t> only , however:</a:t>
            </a:r>
          </a:p>
          <a:p>
            <a:pPr lvl="1"/>
            <a:r>
              <a:rPr lang="en-US" dirty="0" smtClean="0">
                <a:sym typeface="Wingdings"/>
              </a:rPr>
              <a:t>Mass can be fully reconstructed   signal events cluster in a (narrow) peak</a:t>
            </a:r>
          </a:p>
          <a:p>
            <a:pPr lvl="1"/>
            <a:r>
              <a:rPr lang="en-US" dirty="0" smtClean="0">
                <a:sym typeface="Wingdings"/>
              </a:rPr>
              <a:t>Pure: S/B ~ </a:t>
            </a:r>
            <a:r>
              <a:rPr lang="en-US" dirty="0" smtClean="0">
                <a:sym typeface="Wingdings"/>
              </a:rPr>
              <a:t>1, narrow peak </a:t>
            </a:r>
            <a:r>
              <a:rPr lang="en-US" dirty="0" err="1" smtClean="0">
                <a:sym typeface="Wingdings"/>
              </a:rPr>
              <a:t>σ</a:t>
            </a:r>
            <a:r>
              <a:rPr lang="en-US" dirty="0" smtClean="0">
                <a:sym typeface="Wingdings"/>
              </a:rPr>
              <a:t> ~2 </a:t>
            </a:r>
            <a:r>
              <a:rPr lang="en-US" dirty="0" err="1" smtClean="0">
                <a:sym typeface="Wingdings"/>
              </a:rPr>
              <a:t>GeV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Select 4 leptons: </a:t>
            </a:r>
            <a:r>
              <a:rPr lang="en-US" dirty="0" smtClean="0"/>
              <a:t>p</a:t>
            </a:r>
            <a:r>
              <a:rPr lang="en-US" baseline="-25000" dirty="0" smtClean="0"/>
              <a:t>T</a:t>
            </a:r>
            <a:r>
              <a:rPr lang="en-US" baseline="30000" dirty="0" smtClean="0"/>
              <a:t>1,2,3,4</a:t>
            </a:r>
            <a:r>
              <a:rPr lang="en-US" dirty="0" smtClean="0"/>
              <a:t> &gt; </a:t>
            </a:r>
            <a:r>
              <a:rPr lang="en-US" dirty="0" smtClean="0"/>
              <a:t>20, 15, 10, 7/6(e/μ)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smtClean="0"/>
              <a:t>m</a:t>
            </a:r>
            <a:r>
              <a:rPr lang="en-US" baseline="-25000" dirty="0" smtClean="0"/>
              <a:t>12</a:t>
            </a:r>
            <a:r>
              <a:rPr lang="en-US" dirty="0" smtClean="0"/>
              <a:t> </a:t>
            </a:r>
            <a:r>
              <a:rPr lang="en-US" dirty="0" smtClean="0"/>
              <a:t>=50-106  </a:t>
            </a:r>
            <a:r>
              <a:rPr lang="en-US" dirty="0" err="1" smtClean="0"/>
              <a:t>GeV</a:t>
            </a:r>
            <a:r>
              <a:rPr lang="en-US" dirty="0" smtClean="0"/>
              <a:t>; </a:t>
            </a:r>
            <a:r>
              <a:rPr lang="en-US" dirty="0" smtClean="0"/>
              <a:t>115 &gt;  m</a:t>
            </a:r>
            <a:r>
              <a:rPr lang="en-US" baseline="-25000" dirty="0" smtClean="0"/>
              <a:t>34</a:t>
            </a:r>
            <a:r>
              <a:rPr lang="en-US" dirty="0" smtClean="0"/>
              <a:t> </a:t>
            </a:r>
            <a:r>
              <a:rPr lang="en-US" dirty="0" smtClean="0"/>
              <a:t>&gt; </a:t>
            </a:r>
            <a:r>
              <a:rPr lang="en-US" dirty="0" smtClean="0"/>
              <a:t>17.5-</a:t>
            </a:r>
            <a:r>
              <a:rPr lang="en-US" dirty="0"/>
              <a:t>5</a:t>
            </a:r>
            <a:r>
              <a:rPr lang="en-US" dirty="0" smtClean="0"/>
              <a:t>0 </a:t>
            </a:r>
            <a:r>
              <a:rPr lang="en-US" dirty="0" err="1" smtClean="0"/>
              <a:t>GeV</a:t>
            </a:r>
            <a:r>
              <a:rPr lang="en-US" dirty="0" smtClean="0"/>
              <a:t> (depending on </a:t>
            </a:r>
            <a:r>
              <a:rPr lang="en-US" dirty="0" smtClean="0"/>
              <a:t>m</a:t>
            </a:r>
            <a:r>
              <a:rPr lang="en-US" baseline="-25000" dirty="0" smtClean="0"/>
              <a:t>4l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smtClean="0"/>
              <a:t>Main backgrounds: </a:t>
            </a:r>
          </a:p>
          <a:p>
            <a:pPr lvl="1"/>
            <a:r>
              <a:rPr lang="en-US" dirty="0" smtClean="0">
                <a:latin typeface="Lucida Grande"/>
                <a:ea typeface="Lucida Grande"/>
                <a:cs typeface="Lucida Grande"/>
              </a:rPr>
              <a:t>ZZ</a:t>
            </a:r>
            <a:r>
              <a:rPr lang="en-US" baseline="30000" dirty="0" smtClean="0">
                <a:latin typeface="Lucida Grande"/>
                <a:ea typeface="Lucida Grande"/>
                <a:cs typeface="Lucida Grande"/>
              </a:rPr>
              <a:t>(*)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 (</a:t>
            </a:r>
            <a:r>
              <a:rPr lang="en-US" dirty="0" smtClean="0"/>
              <a:t>irreducible)</a:t>
            </a:r>
          </a:p>
          <a:p>
            <a:pPr lvl="1"/>
            <a:r>
              <a:rPr lang="en-US" dirty="0" err="1" smtClean="0">
                <a:sym typeface="Wingdings"/>
              </a:rPr>
              <a:t>m</a:t>
            </a:r>
            <a:r>
              <a:rPr lang="en-US" baseline="-25000" dirty="0" err="1" smtClean="0">
                <a:sym typeface="Wingdings"/>
              </a:rPr>
              <a:t>H</a:t>
            </a:r>
            <a:r>
              <a:rPr lang="en-US" dirty="0" smtClean="0">
                <a:sym typeface="Wingdings"/>
              </a:rPr>
              <a:t> &lt; 2m</a:t>
            </a:r>
            <a:r>
              <a:rPr lang="en-US" baseline="-25000" dirty="0" smtClean="0">
                <a:sym typeface="Wingdings"/>
              </a:rPr>
              <a:t>Z </a:t>
            </a:r>
            <a:r>
              <a:rPr lang="en-US" dirty="0" smtClean="0">
                <a:sym typeface="Wingdings"/>
              </a:rPr>
              <a:t>:</a:t>
            </a:r>
            <a:r>
              <a:rPr lang="en-US" baseline="-25000" dirty="0" smtClean="0">
                <a:sym typeface="Wingdings"/>
              </a:rPr>
              <a:t> </a:t>
            </a:r>
            <a:r>
              <a:rPr lang="en-US" dirty="0" err="1" smtClean="0"/>
              <a:t>Zbb</a:t>
            </a:r>
            <a:r>
              <a:rPr lang="en-US" dirty="0" smtClean="0"/>
              <a:t>, </a:t>
            </a:r>
            <a:r>
              <a:rPr lang="en-US" dirty="0" err="1" smtClean="0"/>
              <a:t>Z+jets</a:t>
            </a:r>
            <a:r>
              <a:rPr lang="en-US" dirty="0" smtClean="0"/>
              <a:t>, </a:t>
            </a:r>
            <a:r>
              <a:rPr lang="en-US" dirty="0" err="1" smtClean="0">
                <a:sym typeface="Wingdings"/>
              </a:rPr>
              <a:t>tt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with two leptons from b/q-jets </a:t>
            </a:r>
            <a:r>
              <a:rPr lang="en-US" dirty="0" smtClean="0">
                <a:sym typeface="Wingdings"/>
              </a:rPr>
              <a:t> leptons</a:t>
            </a:r>
          </a:p>
          <a:p>
            <a:pPr marL="685800" lvl="1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Suppressed with </a:t>
            </a:r>
            <a:r>
              <a:rPr lang="en-US" dirty="0" smtClean="0"/>
              <a:t>isolation and impact parameter cuts on two softest leptons </a:t>
            </a:r>
          </a:p>
          <a:p>
            <a:pPr marL="285750"/>
            <a:r>
              <a:rPr lang="en-US" dirty="0" smtClean="0"/>
              <a:t>Signal acceptance x efficiency: </a:t>
            </a:r>
            <a:r>
              <a:rPr lang="en-US" dirty="0" smtClean="0"/>
              <a:t>15-37 </a:t>
            </a:r>
            <a:r>
              <a:rPr lang="en-US" dirty="0" smtClean="0"/>
              <a:t>% for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~ 125 </a:t>
            </a:r>
            <a:r>
              <a:rPr lang="en-US" dirty="0" err="1" smtClean="0"/>
              <a:t>GeV</a:t>
            </a:r>
            <a:endParaRPr lang="en-US" baseline="30000" dirty="0" smtClean="0"/>
          </a:p>
          <a:p>
            <a:r>
              <a:rPr lang="en-US" dirty="0" smtClean="0"/>
              <a:t>Crucial experimental aspects: </a:t>
            </a:r>
          </a:p>
          <a:p>
            <a:pPr lvl="1"/>
            <a:r>
              <a:rPr lang="en-US" dirty="0" smtClean="0"/>
              <a:t>High lepton reconstruction and identification efficiency down to lowest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</a:p>
          <a:p>
            <a:pPr lvl="1"/>
            <a:r>
              <a:rPr lang="en-US" dirty="0" smtClean="0"/>
              <a:t>Good lepton energy/momentum resolution </a:t>
            </a:r>
          </a:p>
          <a:p>
            <a:pPr lvl="1"/>
            <a:r>
              <a:rPr lang="en-US" dirty="0" smtClean="0"/>
              <a:t>Good control of reducible backgrounds (</a:t>
            </a:r>
            <a:r>
              <a:rPr lang="en-US" dirty="0" err="1" smtClean="0"/>
              <a:t>Zbb</a:t>
            </a:r>
            <a:r>
              <a:rPr lang="en-US" dirty="0" smtClean="0"/>
              <a:t>, </a:t>
            </a:r>
            <a:r>
              <a:rPr lang="en-US" dirty="0" err="1" smtClean="0"/>
              <a:t>Z+jets</a:t>
            </a:r>
            <a:r>
              <a:rPr lang="en-US" dirty="0" smtClean="0"/>
              <a:t>, </a:t>
            </a:r>
            <a:r>
              <a:rPr lang="en-US" dirty="0" err="1" smtClean="0"/>
              <a:t>tt</a:t>
            </a:r>
            <a:r>
              <a:rPr lang="en-US" dirty="0" smtClean="0"/>
              <a:t>) in low-mass region: 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 smtClean="0">
                <a:sym typeface="Wingdings"/>
              </a:rPr>
              <a:t>Cannot rely on MC alone (theoretical uncertainties, b/q-jet  l modeling, ..)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 smtClean="0">
                <a:sym typeface="Wingdings"/>
              </a:rPr>
              <a:t>Need to compare MC to data in background-enriched control regions (but: low statistics)</a:t>
            </a:r>
            <a:endParaRPr lang="en-US" dirty="0" smtClean="0"/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ym typeface="Wingdings"/>
              </a:rPr>
              <a:t>Conservative/stringent </a:t>
            </a:r>
            <a:r>
              <a:rPr lang="en-US" dirty="0" err="1" smtClean="0">
                <a:sym typeface="Wingdings"/>
              </a:rPr>
              <a:t>p</a:t>
            </a:r>
            <a:r>
              <a:rPr lang="en-US" baseline="-25000" dirty="0" err="1" smtClean="0">
                <a:sym typeface="Wingdings"/>
              </a:rPr>
              <a:t>T</a:t>
            </a:r>
            <a:r>
              <a:rPr lang="en-US" dirty="0" smtClean="0">
                <a:sym typeface="Wingdings"/>
              </a:rPr>
              <a:t> and m(</a:t>
            </a:r>
            <a:r>
              <a:rPr lang="en-US" dirty="0" err="1" smtClean="0">
                <a:sym typeface="Wingdings"/>
              </a:rPr>
              <a:t>ll</a:t>
            </a:r>
            <a:r>
              <a:rPr lang="en-US" dirty="0" smtClean="0">
                <a:sym typeface="Wingdings"/>
              </a:rPr>
              <a:t>) cuts used at this stage </a:t>
            </a:r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3140968"/>
            <a:ext cx="1979712" cy="1899406"/>
          </a:xfrm>
          <a:prstGeom prst="rect">
            <a:avLst/>
          </a:prstGeom>
        </p:spPr>
      </p:pic>
      <p:pic>
        <p:nvPicPr>
          <p:cNvPr id="14" name="Picture 13" descr="Untitled.png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5229199"/>
            <a:ext cx="2194169" cy="16288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H→ZZ</a:t>
            </a:r>
            <a:r>
              <a:rPr lang="en-US" baseline="30000" dirty="0" smtClean="0"/>
              <a:t>(*)</a:t>
            </a:r>
            <a:r>
              <a:rPr lang="en-US" dirty="0" smtClean="0"/>
              <a:t> → 4l </a:t>
            </a:r>
            <a:r>
              <a:rPr lang="en-US" dirty="0" smtClean="0"/>
              <a:t>Performance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268760"/>
            <a:ext cx="5472608" cy="518457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ZZ</a:t>
            </a:r>
            <a:r>
              <a:rPr lang="en-US" baseline="30000" dirty="0" smtClean="0"/>
              <a:t>(*)</a:t>
            </a:r>
            <a:r>
              <a:rPr lang="en-US" dirty="0" smtClean="0"/>
              <a:t> → 4e, 4µ, 2e2µ</a:t>
            </a:r>
          </a:p>
          <a:p>
            <a:r>
              <a:rPr lang="en-US" dirty="0" smtClean="0"/>
              <a:t>Electrons</a:t>
            </a:r>
            <a:endParaRPr lang="en-US" dirty="0" smtClean="0"/>
          </a:p>
          <a:p>
            <a:pPr lvl="1"/>
            <a:r>
              <a:rPr lang="en-US" dirty="0" smtClean="0"/>
              <a:t>Identification efficiency from J/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ψ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ee</a:t>
            </a:r>
            <a:r>
              <a:rPr lang="en-US" dirty="0" smtClean="0">
                <a:sym typeface="Wingdings"/>
              </a:rPr>
              <a:t>, W  </a:t>
            </a:r>
            <a:r>
              <a:rPr lang="en-US" dirty="0" err="1" smtClean="0">
                <a:sym typeface="Wingdings"/>
              </a:rPr>
              <a:t>e</a:t>
            </a:r>
            <a:r>
              <a:rPr lang="en-US" dirty="0" err="1" smtClean="0">
                <a:latin typeface="Lucida Grande"/>
                <a:ea typeface="Lucida Grande"/>
                <a:cs typeface="Lucida Grande"/>
                <a:sym typeface="Wingdings"/>
              </a:rPr>
              <a:t>ν</a:t>
            </a:r>
            <a:r>
              <a:rPr lang="en-US" dirty="0" smtClean="0">
                <a:sym typeface="Wingdings"/>
              </a:rPr>
              <a:t>, Z </a:t>
            </a:r>
            <a:r>
              <a:rPr lang="en-US" dirty="0" err="1" smtClean="0">
                <a:sym typeface="Wingdings"/>
              </a:rPr>
              <a:t>ee</a:t>
            </a:r>
            <a:r>
              <a:rPr lang="en-US" dirty="0" smtClean="0">
                <a:sym typeface="Wingdings"/>
              </a:rPr>
              <a:t> data samples</a:t>
            </a:r>
          </a:p>
          <a:p>
            <a:pPr lvl="1"/>
            <a:r>
              <a:rPr lang="en-US" dirty="0" smtClean="0"/>
              <a:t>Crucial to understand low-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electrons (affected by material) with data 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H</a:t>
            </a:r>
            <a:r>
              <a:rPr lang="en-US" dirty="0" smtClean="0">
                <a:solidFill>
                  <a:schemeClr val="accent1"/>
                </a:solidFill>
                <a:sym typeface="Wingdings"/>
              </a:rPr>
              <a:t> 4e mass resolution: 2.5 </a:t>
            </a:r>
            <a:r>
              <a:rPr lang="en-US" dirty="0" err="1" smtClean="0">
                <a:solidFill>
                  <a:schemeClr val="accent1"/>
                </a:solidFill>
                <a:sym typeface="Wingdings"/>
              </a:rPr>
              <a:t>GeV</a:t>
            </a:r>
            <a:endParaRPr lang="en-US" dirty="0" smtClean="0">
              <a:solidFill>
                <a:schemeClr val="accent1"/>
              </a:solidFill>
              <a:sym typeface="Wingdings"/>
            </a:endParaRPr>
          </a:p>
          <a:p>
            <a:pPr lvl="2"/>
            <a:r>
              <a:rPr lang="en-US" sz="2100" dirty="0" smtClean="0">
                <a:sym typeface="Wingdings"/>
              </a:rPr>
              <a:t>Event fraction in ±2σ: ~ </a:t>
            </a:r>
            <a:r>
              <a:rPr lang="en-US" sz="2100" dirty="0" smtClean="0">
                <a:sym typeface="Wingdings"/>
              </a:rPr>
              <a:t>83%</a:t>
            </a:r>
            <a:endParaRPr lang="en-US" sz="2100" dirty="0" smtClean="0">
              <a:sym typeface="Wingdings"/>
            </a:endParaRPr>
          </a:p>
          <a:p>
            <a:r>
              <a:rPr lang="en-US" dirty="0" err="1" smtClean="0">
                <a:sym typeface="Wingdings"/>
              </a:rPr>
              <a:t>Muons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/>
              <a:t>Checked on Z → µµ data sample</a:t>
            </a:r>
          </a:p>
          <a:p>
            <a:pPr lvl="1"/>
            <a:r>
              <a:rPr lang="en-US" dirty="0" err="1" smtClean="0"/>
              <a:t>Muon</a:t>
            </a:r>
            <a:r>
              <a:rPr lang="en-US" dirty="0" smtClean="0"/>
              <a:t> reconstruction efficiency        &gt; 95% over 4 &lt; p &lt; 100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H</a:t>
            </a:r>
            <a:r>
              <a:rPr lang="en-US" dirty="0" smtClean="0">
                <a:sym typeface="Wingdings"/>
              </a:rPr>
              <a:t> 4μ mass resolution: ~2 </a:t>
            </a:r>
            <a:r>
              <a:rPr lang="en-US" dirty="0" err="1" smtClean="0">
                <a:sym typeface="Wingdings"/>
              </a:rPr>
              <a:t>GeV</a:t>
            </a:r>
            <a:r>
              <a:rPr lang="en-US" dirty="0" smtClean="0">
                <a:sym typeface="Wingdings"/>
              </a:rPr>
              <a:t> </a:t>
            </a:r>
          </a:p>
          <a:p>
            <a:pPr lvl="2"/>
            <a:r>
              <a:rPr lang="en-US" sz="2100" dirty="0" smtClean="0">
                <a:sym typeface="Wingdings"/>
              </a:rPr>
              <a:t>Event fraction in ±2σ: ~ </a:t>
            </a:r>
            <a:r>
              <a:rPr lang="en-US" sz="2100" dirty="0" smtClean="0">
                <a:sym typeface="Wingdings"/>
              </a:rPr>
              <a:t>84%</a:t>
            </a:r>
            <a:endParaRPr lang="en-US" dirty="0" smtClean="0">
              <a:sym typeface="Wingding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3429000"/>
            <a:ext cx="2026416" cy="19442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6510700" y="4082588"/>
            <a:ext cx="1296144" cy="276999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wrap="square" rtlCol="0">
            <a:normAutofit fontScale="92500"/>
          </a:bodyPr>
          <a:lstStyle/>
          <a:p>
            <a:r>
              <a:rPr lang="en-US" sz="1200" dirty="0">
                <a:solidFill>
                  <a:srgbClr val="000000"/>
                </a:solidFill>
                <a:effectLst/>
                <a:sym typeface="Wingdings"/>
              </a:rPr>
              <a:t>N</a:t>
            </a:r>
            <a:r>
              <a:rPr lang="en-US" sz="1200" dirty="0" smtClean="0">
                <a:solidFill>
                  <a:srgbClr val="000000"/>
                </a:solidFill>
                <a:effectLst/>
                <a:sym typeface="Wingdings"/>
              </a:rPr>
              <a:t>o </a:t>
            </a:r>
            <a:r>
              <a:rPr lang="en-US" sz="1200" dirty="0" err="1" smtClean="0">
                <a:solidFill>
                  <a:srgbClr val="000000"/>
                </a:solidFill>
                <a:effectLst/>
                <a:sym typeface="Wingdings"/>
              </a:rPr>
              <a:t>m</a:t>
            </a:r>
            <a:r>
              <a:rPr lang="en-US" sz="1200" baseline="-25000" dirty="0" err="1" smtClean="0">
                <a:solidFill>
                  <a:srgbClr val="000000"/>
                </a:solidFill>
                <a:effectLst/>
                <a:sym typeface="Wingdings"/>
              </a:rPr>
              <a:t>Z</a:t>
            </a:r>
            <a:r>
              <a:rPr lang="en-US" sz="1200" dirty="0" smtClean="0">
                <a:solidFill>
                  <a:srgbClr val="000000"/>
                </a:solidFill>
                <a:effectLst/>
                <a:sym typeface="Wingdings"/>
              </a:rPr>
              <a:t> fit constraint</a:t>
            </a:r>
            <a:endParaRPr lang="en-US" sz="1200" dirty="0">
              <a:solidFill>
                <a:srgbClr val="000000"/>
              </a:solidFill>
              <a:effectLst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908720"/>
            <a:ext cx="2326626" cy="2232248"/>
          </a:xfrm>
          <a:prstGeom prst="rect">
            <a:avLst/>
          </a:prstGeom>
        </p:spPr>
      </p:pic>
      <p:sp>
        <p:nvSpPr>
          <p:cNvPr id="8" name="TextBox 19"/>
          <p:cNvSpPr txBox="1">
            <a:spLocks noChangeArrowheads="1"/>
          </p:cNvSpPr>
          <p:nvPr/>
        </p:nvSpPr>
        <p:spPr bwMode="auto">
          <a:xfrm>
            <a:off x="7164288" y="2204864"/>
            <a:ext cx="1763688" cy="43204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normAutofit fontScale="85000" lnSpcReduction="10000"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300" dirty="0">
                <a:effectLst/>
              </a:rPr>
              <a:t>S</a:t>
            </a:r>
            <a:r>
              <a:rPr lang="en-US" sz="1300" dirty="0" smtClean="0">
                <a:effectLst/>
              </a:rPr>
              <a:t>ystematic uncertainty:</a:t>
            </a:r>
          </a:p>
          <a:p>
            <a:r>
              <a:rPr lang="en-US" sz="1300" dirty="0"/>
              <a:t>8</a:t>
            </a:r>
            <a:r>
              <a:rPr lang="en-US" sz="1300" dirty="0" smtClean="0">
                <a:effectLst/>
              </a:rPr>
              <a:t>% (</a:t>
            </a:r>
            <a:r>
              <a:rPr lang="en-US" sz="1300" dirty="0" err="1" smtClean="0">
                <a:effectLst/>
              </a:rPr>
              <a:t>mH</a:t>
            </a:r>
            <a:r>
              <a:rPr lang="en-US" sz="1300" dirty="0" smtClean="0">
                <a:effectLst/>
              </a:rPr>
              <a:t>=115 </a:t>
            </a:r>
            <a:r>
              <a:rPr lang="en-US" sz="1300" dirty="0" err="1" smtClean="0">
                <a:effectLst/>
              </a:rPr>
              <a:t>GeV</a:t>
            </a:r>
            <a:r>
              <a:rPr lang="en-US" sz="1300" dirty="0" smtClean="0">
                <a:effectLst/>
              </a:rPr>
              <a:t>)  </a:t>
            </a:r>
            <a:endParaRPr lang="en-US" sz="1300" dirty="0" smtClean="0">
              <a:effectLst/>
            </a:endParaRPr>
          </a:p>
          <a:p>
            <a:endParaRPr lang="en-US" sz="1300" dirty="0">
              <a:effectLst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grayscl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Acknowledgements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b="1" dirty="0" smtClean="0"/>
              <a:t>This presentation rests on the shoulders of over 3000 ATLAS colleagues who built and operate the ATLAS detector, and who tirelessly analyzed the data .</a:t>
            </a:r>
          </a:p>
          <a:p>
            <a:endParaRPr lang="en-GB" b="1" dirty="0" smtClean="0"/>
          </a:p>
          <a:p>
            <a:r>
              <a:rPr lang="en-GB" b="1" dirty="0" smtClean="0"/>
              <a:t>An important contribution to the overall effort has been carried out by members of the Slovenian ATLAS team: V. </a:t>
            </a:r>
            <a:r>
              <a:rPr lang="en-GB" b="1" dirty="0" err="1" smtClean="0"/>
              <a:t>Cindro</a:t>
            </a:r>
            <a:r>
              <a:rPr lang="en-GB" b="1" dirty="0" smtClean="0"/>
              <a:t>, M. </a:t>
            </a:r>
            <a:r>
              <a:rPr lang="en-GB" b="1" dirty="0" err="1" smtClean="0"/>
              <a:t>Deliyergiyev</a:t>
            </a:r>
            <a:r>
              <a:rPr lang="en-GB" b="1" dirty="0" smtClean="0"/>
              <a:t>, I. </a:t>
            </a:r>
            <a:r>
              <a:rPr lang="en-GB" b="1" dirty="0" err="1" smtClean="0"/>
              <a:t>Dolenc</a:t>
            </a:r>
            <a:r>
              <a:rPr lang="en-GB" b="1" dirty="0" smtClean="0"/>
              <a:t>, A. </a:t>
            </a:r>
            <a:r>
              <a:rPr lang="en-GB" b="1" dirty="0" err="1" smtClean="0"/>
              <a:t>Filipčič</a:t>
            </a:r>
            <a:r>
              <a:rPr lang="en-GB" b="1" dirty="0" smtClean="0"/>
              <a:t>, A. </a:t>
            </a:r>
            <a:r>
              <a:rPr lang="en-GB" b="1" dirty="0" err="1" smtClean="0"/>
              <a:t>Gorišek</a:t>
            </a:r>
            <a:r>
              <a:rPr lang="en-GB" b="1" dirty="0" smtClean="0"/>
              <a:t>, B.P. </a:t>
            </a:r>
            <a:r>
              <a:rPr lang="en-GB" b="1" dirty="0" err="1" smtClean="0"/>
              <a:t>Kerševan</a:t>
            </a:r>
            <a:r>
              <a:rPr lang="en-GB" b="1" dirty="0" smtClean="0"/>
              <a:t>, G. </a:t>
            </a:r>
            <a:r>
              <a:rPr lang="en-GB" b="1" dirty="0" err="1" smtClean="0"/>
              <a:t>Kramberger</a:t>
            </a:r>
            <a:r>
              <a:rPr lang="en-GB" b="1" dirty="0" smtClean="0"/>
              <a:t>, B. </a:t>
            </a:r>
            <a:r>
              <a:rPr lang="en-GB" b="1" dirty="0" err="1" smtClean="0"/>
              <a:t>Maček</a:t>
            </a:r>
            <a:r>
              <a:rPr lang="en-GB" b="1" dirty="0" smtClean="0"/>
              <a:t>,   I. </a:t>
            </a:r>
            <a:r>
              <a:rPr lang="en-GB" b="1" dirty="0" err="1" smtClean="0"/>
              <a:t>Mandić</a:t>
            </a:r>
            <a:r>
              <a:rPr lang="en-GB" b="1" dirty="0" smtClean="0"/>
              <a:t>, L. </a:t>
            </a:r>
            <a:r>
              <a:rPr lang="en-GB" b="1" dirty="0" err="1" smtClean="0"/>
              <a:t>Mijović</a:t>
            </a:r>
            <a:r>
              <a:rPr lang="en-GB" b="1" dirty="0" smtClean="0"/>
              <a:t>, M. </a:t>
            </a:r>
            <a:r>
              <a:rPr lang="en-GB" b="1" dirty="0" err="1" smtClean="0"/>
              <a:t>Mikuž</a:t>
            </a:r>
            <a:r>
              <a:rPr lang="en-GB" b="1" dirty="0" smtClean="0"/>
              <a:t> and A. </a:t>
            </a:r>
            <a:r>
              <a:rPr lang="en-GB" b="1" dirty="0" err="1" smtClean="0"/>
              <a:t>Tykhonov</a:t>
            </a:r>
            <a:endParaRPr lang="en-GB" b="1" dirty="0" smtClean="0"/>
          </a:p>
          <a:p>
            <a:endParaRPr lang="en-GB" b="1" dirty="0" smtClean="0"/>
          </a:p>
          <a:p>
            <a:r>
              <a:rPr lang="en-GB" b="1" dirty="0" smtClean="0"/>
              <a:t>The prerequisite for these studies was the seamless and astonishingly ever-improving performance of the Large </a:t>
            </a:r>
            <a:r>
              <a:rPr lang="en-GB" b="1" dirty="0" err="1" smtClean="0"/>
              <a:t>Hadron</a:t>
            </a:r>
            <a:r>
              <a:rPr lang="en-GB" b="1" dirty="0" smtClean="0"/>
              <a:t> Collider in 2011 and 2012.</a:t>
            </a:r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H→ZZ</a:t>
            </a:r>
            <a:r>
              <a:rPr lang="en-US" baseline="30000" dirty="0" smtClean="0"/>
              <a:t>(*)</a:t>
            </a:r>
            <a:r>
              <a:rPr lang="en-US" dirty="0" smtClean="0"/>
              <a:t> → 4l </a:t>
            </a:r>
            <a:r>
              <a:rPr lang="en-US" dirty="0" smtClean="0"/>
              <a:t>Final </a:t>
            </a:r>
            <a:r>
              <a:rPr lang="en-US" dirty="0"/>
              <a:t>S</a:t>
            </a:r>
            <a:r>
              <a:rPr lang="en-US" dirty="0" smtClean="0"/>
              <a:t>ample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4744"/>
            <a:ext cx="5076056" cy="4176464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After all selections: </a:t>
            </a:r>
          </a:p>
          <a:p>
            <a:pPr lvl="1"/>
            <a:r>
              <a:rPr lang="en-US" dirty="0" smtClean="0"/>
              <a:t>kinematic cuts, isolation, impact parameter </a:t>
            </a:r>
          </a:p>
          <a:p>
            <a:r>
              <a:rPr lang="en-US" dirty="0" smtClean="0"/>
              <a:t>Full mass </a:t>
            </a:r>
            <a:r>
              <a:rPr lang="en-US" dirty="0" smtClean="0"/>
              <a:t>range up to 250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smtClean="0"/>
              <a:t>Observed: </a:t>
            </a:r>
            <a:r>
              <a:rPr lang="en-US" dirty="0" smtClean="0"/>
              <a:t>153 events</a:t>
            </a:r>
          </a:p>
          <a:p>
            <a:pPr lvl="1"/>
            <a:r>
              <a:rPr lang="en-US" dirty="0" smtClean="0"/>
              <a:t>1.3x higher no of events </a:t>
            </a:r>
            <a:r>
              <a:rPr lang="en-US" dirty="0" smtClean="0"/>
              <a:t>in </a:t>
            </a:r>
            <a:r>
              <a:rPr lang="en-US" dirty="0" smtClean="0"/>
              <a:t>ZZ peak</a:t>
            </a:r>
          </a:p>
          <a:p>
            <a:pPr lvl="1"/>
            <a:r>
              <a:rPr lang="en-US" dirty="0" smtClean="0"/>
              <a:t>Consistent with higher measured </a:t>
            </a:r>
            <a:r>
              <a:rPr lang="en-US" dirty="0" err="1" smtClean="0"/>
              <a:t>σ</a:t>
            </a:r>
            <a:r>
              <a:rPr lang="en-US" baseline="-25000" dirty="0" err="1" smtClean="0"/>
              <a:t>ZZ</a:t>
            </a:r>
            <a:endParaRPr lang="en-US" baseline="-25000" dirty="0" smtClean="0"/>
          </a:p>
          <a:p>
            <a:r>
              <a:rPr lang="en-US" dirty="0" smtClean="0"/>
              <a:t>m(4l) &lt; </a:t>
            </a:r>
            <a:r>
              <a:rPr lang="en-US" dirty="0" smtClean="0"/>
              <a:t>160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Observed: </a:t>
            </a:r>
            <a:r>
              <a:rPr lang="en-US" dirty="0" smtClean="0"/>
              <a:t>39 events</a:t>
            </a:r>
          </a:p>
          <a:p>
            <a:pPr lvl="1"/>
            <a:r>
              <a:rPr lang="en-US" dirty="0" smtClean="0"/>
              <a:t>Expected </a:t>
            </a:r>
            <a:r>
              <a:rPr lang="en-US" dirty="0" smtClean="0"/>
              <a:t>from background: </a:t>
            </a:r>
            <a:r>
              <a:rPr lang="en-US" dirty="0" smtClean="0"/>
              <a:t>34 </a:t>
            </a:r>
            <a:r>
              <a:rPr lang="en-US" dirty="0" smtClean="0"/>
              <a:t>± 3</a:t>
            </a:r>
            <a:endParaRPr lang="en-US" dirty="0" smtClean="0"/>
          </a:p>
          <a:p>
            <a:r>
              <a:rPr lang="en-US" sz="3300" dirty="0" smtClean="0"/>
              <a:t>120 </a:t>
            </a:r>
            <a:r>
              <a:rPr lang="en-US" sz="3300" dirty="0" smtClean="0"/>
              <a:t>&lt;</a:t>
            </a:r>
            <a:r>
              <a:rPr lang="en-US" sz="2000" dirty="0" smtClean="0"/>
              <a:t>  </a:t>
            </a:r>
            <a:r>
              <a:rPr lang="en-US" sz="3300" dirty="0" smtClean="0"/>
              <a:t>m(4l) &lt; </a:t>
            </a:r>
            <a:r>
              <a:rPr lang="en-US" sz="3300" dirty="0" smtClean="0"/>
              <a:t>130 </a:t>
            </a:r>
            <a:r>
              <a:rPr lang="en-US" sz="3300" dirty="0" err="1" smtClean="0"/>
              <a:t>GeV</a:t>
            </a:r>
            <a:r>
              <a:rPr lang="en-US" sz="3300" dirty="0" smtClean="0"/>
              <a:t>                                 (containing ~90% of a </a:t>
            </a:r>
            <a:r>
              <a:rPr lang="en-US" sz="3300" dirty="0" err="1" smtClean="0"/>
              <a:t>m</a:t>
            </a:r>
            <a:r>
              <a:rPr lang="en-US" sz="3300" baseline="-25000" dirty="0" err="1" smtClean="0"/>
              <a:t>H</a:t>
            </a:r>
            <a:r>
              <a:rPr lang="en-US" sz="3300" dirty="0" smtClean="0"/>
              <a:t>=125 </a:t>
            </a:r>
            <a:r>
              <a:rPr lang="en-US" sz="3300" dirty="0" err="1" smtClean="0"/>
              <a:t>GeV</a:t>
            </a:r>
            <a:r>
              <a:rPr lang="en-US" sz="3300" dirty="0" smtClean="0"/>
              <a:t> signal):</a:t>
            </a:r>
          </a:p>
          <a:p>
            <a:pPr lvl="1"/>
            <a:r>
              <a:rPr lang="en-US" sz="2900" dirty="0" smtClean="0"/>
              <a:t>Similar contributions expected from signal and      background: ~ </a:t>
            </a:r>
            <a:r>
              <a:rPr lang="en-US" sz="2900" dirty="0" smtClean="0"/>
              <a:t>5 </a:t>
            </a:r>
            <a:r>
              <a:rPr lang="en-US" sz="2900" dirty="0" smtClean="0"/>
              <a:t>events each </a:t>
            </a:r>
          </a:p>
          <a:p>
            <a:pPr lvl="1"/>
            <a:r>
              <a:rPr lang="en-US" sz="2900" dirty="0" smtClean="0"/>
              <a:t>S/B ~ 2 (4</a:t>
            </a:r>
            <a:r>
              <a:rPr lang="el-GR" sz="2900" dirty="0" smtClean="0"/>
              <a:t>μ ), ~ 1 (2</a:t>
            </a:r>
            <a:r>
              <a:rPr lang="en-US" sz="2900" dirty="0" smtClean="0"/>
              <a:t>e2</a:t>
            </a:r>
            <a:r>
              <a:rPr lang="el-GR" sz="2900" dirty="0" smtClean="0"/>
              <a:t>μ), ~ </a:t>
            </a:r>
            <a:r>
              <a:rPr lang="el-GR" sz="2900" dirty="0" smtClean="0"/>
              <a:t>0.</a:t>
            </a:r>
            <a:r>
              <a:rPr lang="en-US" sz="2900" dirty="0" smtClean="0"/>
              <a:t>7</a:t>
            </a:r>
            <a:r>
              <a:rPr lang="el-GR" sz="2900" dirty="0" smtClean="0"/>
              <a:t> </a:t>
            </a:r>
            <a:r>
              <a:rPr lang="el-GR" sz="2900" dirty="0" smtClean="0"/>
              <a:t>(4</a:t>
            </a:r>
            <a:r>
              <a:rPr lang="en-US" sz="2900" dirty="0" smtClean="0"/>
              <a:t>e)</a:t>
            </a:r>
          </a:p>
          <a:p>
            <a:pPr lvl="1"/>
            <a:r>
              <a:rPr lang="en-US" sz="2900" dirty="0" smtClean="0"/>
              <a:t>Background dominated by ZZ* (</a:t>
            </a:r>
            <a:r>
              <a:rPr lang="en-US" sz="2900" dirty="0" smtClean="0"/>
              <a:t>4</a:t>
            </a:r>
            <a:r>
              <a:rPr lang="el-GR" sz="2900" dirty="0" smtClean="0"/>
              <a:t>μ</a:t>
            </a:r>
            <a:r>
              <a:rPr lang="en-US" sz="2900" dirty="0" smtClean="0"/>
              <a:t>)</a:t>
            </a:r>
            <a:r>
              <a:rPr lang="el-GR" sz="2900" dirty="0" smtClean="0"/>
              <a:t>, </a:t>
            </a:r>
            <a:r>
              <a:rPr lang="en-US" sz="2900" dirty="0" err="1" smtClean="0"/>
              <a:t>Z</a:t>
            </a:r>
            <a:r>
              <a:rPr lang="en-US" sz="2900" dirty="0" err="1" smtClean="0"/>
              <a:t>+jets</a:t>
            </a:r>
            <a:r>
              <a:rPr lang="en-US" sz="2900" dirty="0" smtClean="0"/>
              <a:t> </a:t>
            </a:r>
            <a:r>
              <a:rPr lang="en-US" sz="2900" dirty="0" smtClean="0"/>
              <a:t>and </a:t>
            </a:r>
            <a:r>
              <a:rPr lang="en-US" sz="2900" dirty="0" err="1" smtClean="0"/>
              <a:t>tt</a:t>
            </a:r>
            <a:r>
              <a:rPr lang="en-US" sz="2900" dirty="0" smtClean="0"/>
              <a:t> </a:t>
            </a:r>
            <a:r>
              <a:rPr lang="en-US" sz="2900" dirty="0" smtClean="0"/>
              <a:t>(2</a:t>
            </a:r>
            <a:r>
              <a:rPr lang="el-GR" sz="2900" dirty="0" smtClean="0"/>
              <a:t>μ</a:t>
            </a:r>
            <a:r>
              <a:rPr lang="en-US" sz="2900" dirty="0" smtClean="0"/>
              <a:t>2e, </a:t>
            </a:r>
            <a:r>
              <a:rPr lang="en-US" sz="2900" dirty="0" smtClean="0"/>
              <a:t>4e)</a:t>
            </a:r>
          </a:p>
          <a:p>
            <a:pPr lvl="1"/>
            <a:r>
              <a:rPr lang="en-US" sz="2900" dirty="0" smtClean="0"/>
              <a:t>13 events observed</a:t>
            </a:r>
            <a:endParaRPr lang="en-US" sz="29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48264" y="6137920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effectLst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300" y="1556792"/>
            <a:ext cx="4203700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0129" y="3140968"/>
            <a:ext cx="3423871" cy="328498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48064" y="1196752"/>
            <a:ext cx="3096344" cy="432048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txBody>
          <a:bodyPr wrap="none" rtlCol="0">
            <a:normAutofit/>
          </a:bodyPr>
          <a:lstStyle/>
          <a:p>
            <a:r>
              <a:rPr lang="en-US" dirty="0" smtClean="0">
                <a:effectLst/>
                <a:sym typeface="Wingdings"/>
              </a:rPr>
              <a:t>Events in 120 &lt; m</a:t>
            </a:r>
            <a:r>
              <a:rPr lang="en-US" baseline="-25000" dirty="0" smtClean="0">
                <a:effectLst/>
                <a:sym typeface="Wingdings"/>
              </a:rPr>
              <a:t>4l </a:t>
            </a:r>
            <a:r>
              <a:rPr lang="en-US" dirty="0" smtClean="0">
                <a:effectLst/>
                <a:sym typeface="Wingdings"/>
              </a:rPr>
              <a:t>&lt; 130 </a:t>
            </a:r>
            <a:r>
              <a:rPr lang="en-US" dirty="0" err="1" smtClean="0">
                <a:effectLst/>
                <a:sym typeface="Wingdings"/>
              </a:rPr>
              <a:t>Gev</a:t>
            </a:r>
            <a:r>
              <a:rPr lang="en-US" dirty="0" smtClean="0">
                <a:effectLst/>
                <a:sym typeface="Wingdings"/>
              </a:rPr>
              <a:t> </a:t>
            </a:r>
            <a:endParaRPr lang="en-US" dirty="0" smtClean="0">
              <a:effectLst/>
              <a:sym typeface="Wingding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4785389"/>
            <a:ext cx="2160240" cy="20726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95936" y="5589240"/>
            <a:ext cx="29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203848" y="6093296"/>
            <a:ext cx="407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Z*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139952" y="5877272"/>
            <a:ext cx="0" cy="2160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μ</a:t>
            </a:r>
            <a:r>
              <a:rPr lang="en-US" dirty="0" smtClean="0"/>
              <a:t> </a:t>
            </a:r>
            <a:r>
              <a:rPr lang="en-US" dirty="0" smtClean="0"/>
              <a:t>Event </a:t>
            </a:r>
            <a:r>
              <a:rPr lang="en-US" dirty="0" smtClean="0"/>
              <a:t>with </a:t>
            </a:r>
            <a:r>
              <a:rPr lang="en-US" i="1" dirty="0" smtClean="0"/>
              <a:t>m</a:t>
            </a:r>
            <a:r>
              <a:rPr lang="en-US" baseline="-25000" dirty="0" smtClean="0"/>
              <a:t>4</a:t>
            </a:r>
            <a:r>
              <a:rPr lang="en-US" baseline="-25000" dirty="0" smtClean="0">
                <a:latin typeface="Lucida Grande"/>
                <a:ea typeface="Lucida Grande"/>
                <a:cs typeface="Lucida Grande"/>
              </a:rPr>
              <a:t>μ</a:t>
            </a:r>
            <a:r>
              <a:rPr lang="en-US" dirty="0" smtClean="0"/>
              <a:t>= 124.6 </a:t>
            </a:r>
            <a:r>
              <a:rPr lang="en-US" dirty="0" err="1" smtClean="0"/>
              <a:t>GeV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792088"/>
          </a:xfrm>
        </p:spPr>
        <p:txBody>
          <a:bodyPr>
            <a:normAutofit fontScale="47500" lnSpcReduction="20000"/>
          </a:bodyPr>
          <a:lstStyle/>
          <a:p>
            <a:r>
              <a:rPr lang="en-US" sz="4800" i="1" dirty="0" err="1" smtClean="0"/>
              <a:t>p</a:t>
            </a:r>
            <a:r>
              <a:rPr lang="en-US" sz="4800" baseline="-25000" dirty="0" err="1" smtClean="0"/>
              <a:t>T</a:t>
            </a:r>
            <a:r>
              <a:rPr lang="en-US" sz="4800" dirty="0" smtClean="0"/>
              <a:t> (</a:t>
            </a:r>
            <a:r>
              <a:rPr lang="en-US" sz="4800" dirty="0" smtClean="0">
                <a:ea typeface="Lucida Grande"/>
                <a:cs typeface="Lucida Grande"/>
              </a:rPr>
              <a:t>μ</a:t>
            </a:r>
            <a:r>
              <a:rPr lang="en-US" sz="4800" baseline="30000" dirty="0" smtClean="0">
                <a:ea typeface="Lucida Grande"/>
                <a:cs typeface="Lucida Grande"/>
              </a:rPr>
              <a:t>-</a:t>
            </a:r>
            <a:r>
              <a:rPr lang="en-US" sz="4800" dirty="0" smtClean="0"/>
              <a:t>, </a:t>
            </a:r>
            <a:r>
              <a:rPr lang="en-US" sz="4800" dirty="0" smtClean="0">
                <a:ea typeface="Lucida Grande"/>
                <a:cs typeface="Lucida Grande"/>
              </a:rPr>
              <a:t>μ</a:t>
            </a:r>
            <a:r>
              <a:rPr lang="en-US" sz="4800" baseline="30000" dirty="0" smtClean="0">
                <a:ea typeface="Lucida Grande"/>
                <a:cs typeface="Lucida Grande"/>
              </a:rPr>
              <a:t>+</a:t>
            </a:r>
            <a:r>
              <a:rPr lang="en-US" sz="4800" dirty="0" smtClean="0">
                <a:ea typeface="Lucida Grande"/>
                <a:cs typeface="Lucida Grande"/>
              </a:rPr>
              <a:t>, μ</a:t>
            </a:r>
            <a:r>
              <a:rPr lang="en-US" sz="4800" baseline="30000" dirty="0" smtClean="0">
                <a:ea typeface="Lucida Grande"/>
                <a:cs typeface="Lucida Grande"/>
              </a:rPr>
              <a:t>+</a:t>
            </a:r>
            <a:r>
              <a:rPr lang="en-US" sz="4800" dirty="0" smtClean="0">
                <a:ea typeface="Lucida Grande"/>
                <a:cs typeface="Lucida Grande"/>
              </a:rPr>
              <a:t>, μ</a:t>
            </a:r>
            <a:r>
              <a:rPr lang="en-US" sz="4800" baseline="30000" dirty="0" smtClean="0">
                <a:ea typeface="Lucida Grande"/>
                <a:cs typeface="Lucida Grande"/>
              </a:rPr>
              <a:t>-</a:t>
            </a:r>
            <a:r>
              <a:rPr lang="en-US" sz="4800" dirty="0" smtClean="0"/>
              <a:t>) = 61.2, 33.1, 17.8, 11.6 </a:t>
            </a:r>
            <a:r>
              <a:rPr lang="en-US" sz="4800" dirty="0" err="1" smtClean="0"/>
              <a:t>GeV</a:t>
            </a:r>
            <a:endParaRPr lang="en-US" sz="4800" dirty="0" smtClean="0"/>
          </a:p>
          <a:p>
            <a:r>
              <a:rPr lang="en-US" sz="4800" i="1" dirty="0" smtClean="0"/>
              <a:t>m</a:t>
            </a:r>
            <a:r>
              <a:rPr lang="en-US" sz="4800" baseline="-25000" dirty="0" smtClean="0"/>
              <a:t>12</a:t>
            </a:r>
            <a:r>
              <a:rPr lang="en-US" sz="4800" dirty="0" smtClean="0"/>
              <a:t>= 89.7 </a:t>
            </a:r>
            <a:r>
              <a:rPr lang="en-US" sz="4800" dirty="0" err="1" smtClean="0"/>
              <a:t>GeV</a:t>
            </a:r>
            <a:r>
              <a:rPr lang="en-US" sz="4800" dirty="0" smtClean="0"/>
              <a:t>, </a:t>
            </a:r>
            <a:r>
              <a:rPr lang="en-US" sz="4800" i="1" dirty="0" smtClean="0"/>
              <a:t>m</a:t>
            </a:r>
            <a:r>
              <a:rPr lang="en-US" sz="4800" baseline="-25000" dirty="0" smtClean="0"/>
              <a:t>34</a:t>
            </a:r>
            <a:r>
              <a:rPr lang="en-US" sz="4800" dirty="0" smtClean="0"/>
              <a:t>= 24.6 </a:t>
            </a:r>
            <a:r>
              <a:rPr lang="en-US" sz="4800" dirty="0" err="1" smtClean="0"/>
              <a:t>GeV</a:t>
            </a:r>
            <a:endParaRPr lang="en-US" sz="4800" dirty="0" smtClean="0"/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9" name="Picture 8" descr="4m.pn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2033463"/>
            <a:ext cx="7351675" cy="4824537"/>
          </a:xfrm>
          <a:prstGeom prst="rect">
            <a:avLst/>
          </a:prstGeom>
          <a:ln w="38100" cmpd="sng">
            <a:solidFill>
              <a:srgbClr val="FFFF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572000" y="2132856"/>
            <a:ext cx="1224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2011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ym typeface="Wingdings"/>
              </a:rPr>
              <a:t>2e2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μ</a:t>
            </a:r>
            <a:r>
              <a:rPr lang="en-US" dirty="0" smtClean="0"/>
              <a:t> </a:t>
            </a:r>
            <a:r>
              <a:rPr lang="en-US" dirty="0" smtClean="0"/>
              <a:t>Event </a:t>
            </a:r>
            <a:r>
              <a:rPr lang="en-US" dirty="0" smtClean="0"/>
              <a:t>with </a:t>
            </a:r>
            <a:r>
              <a:rPr lang="en-US" i="1" dirty="0" smtClean="0"/>
              <a:t>m</a:t>
            </a:r>
            <a:r>
              <a:rPr lang="en-US" i="1" baseline="-25000" dirty="0" smtClean="0"/>
              <a:t>2e2</a:t>
            </a:r>
            <a:r>
              <a:rPr lang="en-US" i="1" baseline="-25000" dirty="0" smtClean="0">
                <a:latin typeface="Lucida Grande"/>
                <a:ea typeface="Lucida Grande"/>
                <a:cs typeface="Lucida Grande"/>
              </a:rPr>
              <a:t>μ </a:t>
            </a:r>
            <a:r>
              <a:rPr lang="en-US" dirty="0" smtClean="0"/>
              <a:t>= 123.9 </a:t>
            </a:r>
            <a:r>
              <a:rPr lang="en-US" dirty="0" err="1" smtClean="0"/>
              <a:t>GeV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1008112"/>
          </a:xfrm>
        </p:spPr>
        <p:txBody>
          <a:bodyPr>
            <a:normAutofit fontScale="25000" lnSpcReduction="20000"/>
          </a:bodyPr>
          <a:lstStyle/>
          <a:p>
            <a:r>
              <a:rPr lang="en-US" sz="8000" dirty="0"/>
              <a:t>12 </a:t>
            </a:r>
            <a:r>
              <a:rPr lang="en-US" sz="8000" dirty="0"/>
              <a:t>reconstructed vertices</a:t>
            </a:r>
          </a:p>
          <a:p>
            <a:r>
              <a:rPr lang="el-GR" sz="8000" i="1" dirty="0"/>
              <a:t>p</a:t>
            </a:r>
            <a:r>
              <a:rPr lang="el-GR" sz="8000" baseline="-25000" dirty="0"/>
              <a:t>T</a:t>
            </a:r>
            <a:r>
              <a:rPr lang="el-GR" sz="8000" dirty="0"/>
              <a:t> (e,e,μ,μ)=  18.7, 76, 19.6, 7.9 GeV,  </a:t>
            </a:r>
            <a:r>
              <a:rPr lang="el-GR" sz="8000" i="1" dirty="0" smtClean="0"/>
              <a:t>m</a:t>
            </a:r>
            <a:r>
              <a:rPr lang="el-GR" sz="8000" baseline="-25000" dirty="0" smtClean="0"/>
              <a:t>ee</a:t>
            </a:r>
            <a:r>
              <a:rPr lang="en-US" sz="8000" dirty="0" smtClean="0"/>
              <a:t> </a:t>
            </a:r>
            <a:r>
              <a:rPr lang="el-GR" sz="8000" dirty="0" smtClean="0"/>
              <a:t>= </a:t>
            </a:r>
            <a:r>
              <a:rPr lang="el-GR" sz="8000" dirty="0"/>
              <a:t>87.9 GeV, </a:t>
            </a:r>
            <a:r>
              <a:rPr lang="el-GR" sz="8000" i="1" dirty="0" smtClean="0"/>
              <a:t>m</a:t>
            </a:r>
            <a:r>
              <a:rPr lang="el-GR" sz="8000" baseline="-25000" dirty="0" smtClean="0"/>
              <a:t>μμ</a:t>
            </a:r>
            <a:r>
              <a:rPr lang="el-GR" sz="8000" dirty="0" smtClean="0"/>
              <a:t> </a:t>
            </a:r>
            <a:r>
              <a:rPr lang="el-GR" sz="8000" dirty="0"/>
              <a:t>=19.6 GeV</a:t>
            </a:r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8" name="Picture 7" descr="run205113_evt12611816_VP1Base_lego.pn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952660"/>
            <a:ext cx="7547187" cy="4878984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580112" y="2145050"/>
            <a:ext cx="1224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2012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H→ZZ</a:t>
            </a:r>
            <a:r>
              <a:rPr lang="en-US" baseline="30000" dirty="0" smtClean="0"/>
              <a:t>(*)</a:t>
            </a:r>
            <a:r>
              <a:rPr lang="en-US" dirty="0" smtClean="0"/>
              <a:t> → 4l </a:t>
            </a:r>
            <a:r>
              <a:rPr lang="en-US" dirty="0"/>
              <a:t>R</a:t>
            </a:r>
            <a:r>
              <a:rPr lang="en-US" dirty="0" smtClean="0"/>
              <a:t>esults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40152" y="1412776"/>
            <a:ext cx="2537707" cy="1728192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normAutofit/>
          </a:bodyPr>
          <a:lstStyle/>
          <a:p>
            <a:r>
              <a:rPr lang="en-US" sz="1700" dirty="0" smtClean="0">
                <a:effectLst/>
              </a:rPr>
              <a:t>Excluded </a:t>
            </a:r>
            <a:r>
              <a:rPr lang="en-US" sz="1500" dirty="0">
                <a:effectLst/>
              </a:rPr>
              <a:t>(</a:t>
            </a:r>
            <a:r>
              <a:rPr lang="en-US" sz="1500" dirty="0" smtClean="0">
                <a:effectLst/>
              </a:rPr>
              <a:t>95% CL</a:t>
            </a:r>
            <a:r>
              <a:rPr lang="en-US" sz="1500" dirty="0">
                <a:effectLst/>
              </a:rPr>
              <a:t>)</a:t>
            </a:r>
            <a:r>
              <a:rPr lang="en-US" sz="1700" dirty="0" smtClean="0">
                <a:effectLst/>
              </a:rPr>
              <a:t>:</a:t>
            </a:r>
            <a:endParaRPr lang="en-US" sz="1700" dirty="0" smtClean="0">
              <a:effectLst/>
            </a:endParaRPr>
          </a:p>
          <a:p>
            <a:r>
              <a:rPr lang="en-US" sz="1700" dirty="0" smtClean="0">
                <a:effectLst/>
              </a:rPr>
              <a:t>131 </a:t>
            </a:r>
            <a:r>
              <a:rPr lang="en-US" sz="1700" dirty="0">
                <a:effectLst/>
              </a:rPr>
              <a:t>&lt; </a:t>
            </a:r>
            <a:r>
              <a:rPr lang="en-US" sz="1700" dirty="0" err="1">
                <a:effectLst/>
              </a:rPr>
              <a:t>m</a:t>
            </a:r>
            <a:r>
              <a:rPr lang="en-US" sz="1700" baseline="-25000" dirty="0" err="1">
                <a:effectLst/>
              </a:rPr>
              <a:t>H</a:t>
            </a:r>
            <a:r>
              <a:rPr lang="en-US" sz="1700" dirty="0" smtClean="0">
                <a:effectLst/>
              </a:rPr>
              <a:t> &lt; </a:t>
            </a:r>
            <a:r>
              <a:rPr lang="en-US" sz="1700" dirty="0" smtClean="0"/>
              <a:t>162</a:t>
            </a:r>
            <a:r>
              <a:rPr lang="en-US" sz="1700" dirty="0" smtClean="0">
                <a:effectLst/>
              </a:rPr>
              <a:t> </a:t>
            </a:r>
            <a:r>
              <a:rPr lang="en-US" sz="1700" dirty="0" err="1" smtClean="0">
                <a:effectLst/>
              </a:rPr>
              <a:t>GeV</a:t>
            </a:r>
            <a:r>
              <a:rPr lang="en-US" sz="1700" dirty="0" smtClean="0">
                <a:effectLst/>
              </a:rPr>
              <a:t> and </a:t>
            </a:r>
          </a:p>
          <a:p>
            <a:r>
              <a:rPr lang="en-US" sz="1700" dirty="0" smtClean="0">
                <a:effectLst/>
              </a:rPr>
              <a:t>170 </a:t>
            </a:r>
            <a:r>
              <a:rPr lang="en-US" sz="1700" dirty="0" smtClean="0">
                <a:effectLst/>
              </a:rPr>
              <a:t>&lt; </a:t>
            </a:r>
            <a:r>
              <a:rPr lang="en-US" sz="1700" dirty="0" err="1" smtClean="0">
                <a:effectLst/>
              </a:rPr>
              <a:t>m</a:t>
            </a:r>
            <a:r>
              <a:rPr lang="en-US" sz="1700" baseline="-25000" dirty="0" err="1" smtClean="0">
                <a:effectLst/>
              </a:rPr>
              <a:t>H</a:t>
            </a:r>
            <a:r>
              <a:rPr lang="en-US" sz="1700" baseline="-25000" dirty="0" smtClean="0">
                <a:effectLst/>
              </a:rPr>
              <a:t> </a:t>
            </a:r>
            <a:r>
              <a:rPr lang="en-US" sz="1700" dirty="0" smtClean="0">
                <a:effectLst/>
              </a:rPr>
              <a:t>&lt; </a:t>
            </a:r>
            <a:r>
              <a:rPr lang="en-US" sz="1700" dirty="0" smtClean="0">
                <a:effectLst/>
              </a:rPr>
              <a:t>460 </a:t>
            </a:r>
            <a:r>
              <a:rPr lang="en-US" sz="1700" dirty="0" err="1" smtClean="0">
                <a:effectLst/>
              </a:rPr>
              <a:t>GeV</a:t>
            </a:r>
            <a:endParaRPr lang="en-US" sz="1700" dirty="0" smtClean="0">
              <a:effectLst/>
            </a:endParaRPr>
          </a:p>
          <a:p>
            <a:r>
              <a:rPr lang="en-US" sz="1700" dirty="0" smtClean="0">
                <a:effectLst/>
              </a:rPr>
              <a:t>Expected </a:t>
            </a:r>
            <a:r>
              <a:rPr lang="en-US" sz="1500" dirty="0" smtClean="0">
                <a:effectLst/>
              </a:rPr>
              <a:t>(</a:t>
            </a:r>
            <a:r>
              <a:rPr lang="en-US" sz="1500" dirty="0">
                <a:effectLst/>
              </a:rPr>
              <a:t>95% CL</a:t>
            </a:r>
            <a:r>
              <a:rPr lang="en-US" sz="1500" dirty="0" smtClean="0">
                <a:effectLst/>
              </a:rPr>
              <a:t>)</a:t>
            </a:r>
            <a:r>
              <a:rPr lang="en-US" sz="1700" dirty="0" smtClean="0">
                <a:effectLst/>
              </a:rPr>
              <a:t>: </a:t>
            </a:r>
            <a:endParaRPr lang="en-US" sz="1700" dirty="0" smtClean="0">
              <a:effectLst/>
            </a:endParaRPr>
          </a:p>
          <a:p>
            <a:r>
              <a:rPr lang="en-US" sz="1700" dirty="0" smtClean="0">
                <a:effectLst/>
              </a:rPr>
              <a:t>124 </a:t>
            </a:r>
            <a:r>
              <a:rPr lang="en-US" sz="1700" dirty="0" smtClean="0">
                <a:effectLst/>
              </a:rPr>
              <a:t>&lt; </a:t>
            </a:r>
            <a:r>
              <a:rPr lang="en-US" sz="1700" dirty="0" err="1" smtClean="0">
                <a:effectLst/>
              </a:rPr>
              <a:t>m</a:t>
            </a:r>
            <a:r>
              <a:rPr lang="en-US" sz="1700" baseline="-25000" dirty="0" err="1" smtClean="0">
                <a:effectLst/>
              </a:rPr>
              <a:t>H</a:t>
            </a:r>
            <a:r>
              <a:rPr lang="en-US" sz="1700" dirty="0" smtClean="0">
                <a:effectLst/>
              </a:rPr>
              <a:t> &lt; </a:t>
            </a:r>
            <a:r>
              <a:rPr lang="en-US" sz="1700" dirty="0" smtClean="0">
                <a:effectLst/>
              </a:rPr>
              <a:t>164 </a:t>
            </a:r>
            <a:r>
              <a:rPr lang="en-US" sz="1700" dirty="0" err="1" smtClean="0">
                <a:effectLst/>
              </a:rPr>
              <a:t>GeV</a:t>
            </a:r>
            <a:r>
              <a:rPr lang="en-US" sz="1700" dirty="0" smtClean="0">
                <a:effectLst/>
              </a:rPr>
              <a:t> and </a:t>
            </a:r>
          </a:p>
          <a:p>
            <a:r>
              <a:rPr lang="en-US" sz="1700" dirty="0" smtClean="0">
                <a:effectLst/>
              </a:rPr>
              <a:t>176 </a:t>
            </a:r>
            <a:r>
              <a:rPr lang="en-US" sz="1700" dirty="0">
                <a:effectLst/>
              </a:rPr>
              <a:t>&lt; </a:t>
            </a:r>
            <a:r>
              <a:rPr lang="en-US" sz="1700" dirty="0" err="1">
                <a:effectLst/>
              </a:rPr>
              <a:t>m</a:t>
            </a:r>
            <a:r>
              <a:rPr lang="en-US" sz="1700" baseline="-25000" dirty="0" err="1">
                <a:effectLst/>
              </a:rPr>
              <a:t>H</a:t>
            </a:r>
            <a:r>
              <a:rPr lang="en-US" sz="1700" baseline="-25000" dirty="0">
                <a:effectLst/>
              </a:rPr>
              <a:t> </a:t>
            </a:r>
            <a:r>
              <a:rPr lang="en-US" sz="1700" dirty="0">
                <a:effectLst/>
              </a:rPr>
              <a:t>&lt; </a:t>
            </a:r>
            <a:r>
              <a:rPr lang="en-US" sz="1700" dirty="0"/>
              <a:t>5</a:t>
            </a:r>
            <a:r>
              <a:rPr lang="en-US" sz="1700" dirty="0" smtClean="0">
                <a:effectLst/>
              </a:rPr>
              <a:t>00 </a:t>
            </a:r>
            <a:r>
              <a:rPr lang="en-US" sz="1700" dirty="0" err="1">
                <a:effectLst/>
              </a:rPr>
              <a:t>GeV</a:t>
            </a:r>
            <a:r>
              <a:rPr lang="en-US" sz="1700" dirty="0">
                <a:effectLst/>
              </a:rPr>
              <a:t> </a:t>
            </a:r>
            <a:endParaRPr lang="en-US" sz="1700" dirty="0" smtClean="0"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27984" y="4869160"/>
            <a:ext cx="2376264" cy="1296144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 rtlCol="0">
            <a:normAutofit/>
          </a:bodyPr>
          <a:lstStyle/>
          <a:p>
            <a:r>
              <a:rPr lang="en-US" b="1" dirty="0" err="1" smtClean="0">
                <a:effectLst/>
              </a:rPr>
              <a:t>m</a:t>
            </a:r>
            <a:r>
              <a:rPr lang="en-US" b="1" baseline="-25000" dirty="0" err="1" smtClean="0">
                <a:effectLst/>
              </a:rPr>
              <a:t>H</a:t>
            </a:r>
            <a:r>
              <a:rPr lang="en-US" b="1" dirty="0" smtClean="0">
                <a:effectLst/>
              </a:rPr>
              <a:t> (</a:t>
            </a:r>
            <a:r>
              <a:rPr lang="en-US" b="1" dirty="0" err="1" smtClean="0">
                <a:effectLst/>
              </a:rPr>
              <a:t>GeV</a:t>
            </a:r>
            <a:r>
              <a:rPr lang="en-US" b="1" dirty="0" smtClean="0">
                <a:effectLst/>
              </a:rPr>
              <a:t>)    </a:t>
            </a:r>
            <a:r>
              <a:rPr lang="en-US" b="1" dirty="0" smtClean="0">
                <a:effectLst/>
              </a:rPr>
              <a:t>   Local p</a:t>
            </a:r>
            <a:r>
              <a:rPr lang="en-US" b="1" baseline="-25000" dirty="0" smtClean="0">
                <a:effectLst/>
              </a:rPr>
              <a:t>0</a:t>
            </a:r>
            <a:endParaRPr lang="en-US" b="1" dirty="0">
              <a:effectLst/>
            </a:endParaRPr>
          </a:p>
          <a:p>
            <a:r>
              <a:rPr lang="en-US" b="1" dirty="0" smtClean="0">
                <a:effectLst/>
              </a:rPr>
              <a:t>125                 </a:t>
            </a:r>
            <a:r>
              <a:rPr lang="en-US" b="1" dirty="0" smtClean="0"/>
              <a:t>2x10</a:t>
            </a:r>
            <a:r>
              <a:rPr lang="en-US" b="1" baseline="30000" dirty="0" smtClean="0"/>
              <a:t>-4</a:t>
            </a:r>
          </a:p>
          <a:p>
            <a:r>
              <a:rPr lang="en-US" b="1" dirty="0"/>
              <a:t>Significance /</a:t>
            </a:r>
            <a:r>
              <a:rPr lang="en-US" b="1" dirty="0" smtClean="0"/>
              <a:t>Expected</a:t>
            </a:r>
            <a:endParaRPr lang="en-US" b="1" dirty="0" smtClean="0">
              <a:effectLst/>
            </a:endParaRPr>
          </a:p>
          <a:p>
            <a:r>
              <a:rPr lang="en-US" b="1" dirty="0" smtClean="0"/>
              <a:t>3.6 </a:t>
            </a:r>
            <a:r>
              <a:rPr lang="en-US" b="1" dirty="0" err="1" smtClean="0"/>
              <a:t>σ</a:t>
            </a:r>
            <a:r>
              <a:rPr lang="en-US" b="1" dirty="0" smtClean="0"/>
              <a:t>	      </a:t>
            </a:r>
            <a:r>
              <a:rPr lang="en-US" b="1" dirty="0" smtClean="0">
                <a:latin typeface="+mj-lt"/>
              </a:rPr>
              <a:t>2.7 </a:t>
            </a:r>
            <a:r>
              <a:rPr lang="en-US" b="1" dirty="0" err="1" smtClean="0">
                <a:latin typeface="+mj-lt"/>
              </a:rPr>
              <a:t>σ</a:t>
            </a:r>
            <a:endParaRPr lang="en-US" b="1" dirty="0" smtClean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740544" y="5074963"/>
            <a:ext cx="2918491" cy="646331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0</a:t>
            </a:r>
            <a:r>
              <a:rPr lang="en-US" dirty="0" smtClean="0"/>
              <a:t> - consistency of </a:t>
            </a:r>
            <a:r>
              <a:rPr lang="en-US" dirty="0" smtClean="0">
                <a:effectLst/>
              </a:rPr>
              <a:t>data with</a:t>
            </a:r>
          </a:p>
          <a:p>
            <a:r>
              <a:rPr lang="en-US" dirty="0" smtClean="0">
                <a:effectLst/>
              </a:rPr>
              <a:t>background-only expectation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196752"/>
            <a:ext cx="2702456" cy="25928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1196752"/>
            <a:ext cx="2679435" cy="25707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3789040"/>
            <a:ext cx="3198714" cy="3068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Wrapping it up – </a:t>
            </a:r>
            <a:r>
              <a:rPr lang="en-US" dirty="0"/>
              <a:t>C</a:t>
            </a:r>
            <a:r>
              <a:rPr lang="en-US" dirty="0" smtClean="0"/>
              <a:t>ombined </a:t>
            </a:r>
            <a:r>
              <a:rPr lang="en-US" dirty="0"/>
              <a:t>R</a:t>
            </a:r>
            <a:r>
              <a:rPr lang="en-US" dirty="0" smtClean="0"/>
              <a:t>esults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2890664" cy="475252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Statistically combine data we talked …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…  and did not talk </a:t>
            </a:r>
            <a:r>
              <a:rPr lang="en-US" dirty="0" smtClean="0"/>
              <a:t>about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smtClean="0"/>
              <a:t>In a nutshell</a:t>
            </a:r>
          </a:p>
          <a:p>
            <a:pPr marL="536575" lvl="1" indent="-268288"/>
            <a:r>
              <a:rPr lang="en-US" dirty="0" smtClean="0"/>
              <a:t>All relevant decay channels for 2011</a:t>
            </a:r>
          </a:p>
          <a:p>
            <a:pPr marL="536575" lvl="1" indent="-268288"/>
            <a:r>
              <a:rPr lang="en-US" dirty="0" smtClean="0"/>
              <a:t>3 most significant channels for 2012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960" y="1196752"/>
            <a:ext cx="5570040" cy="52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Exclusion </a:t>
            </a:r>
            <a:r>
              <a:rPr lang="en-US" dirty="0" smtClean="0"/>
              <a:t>Limits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5536" y="5517232"/>
            <a:ext cx="1982722" cy="353943"/>
          </a:xfrm>
          <a:prstGeom prst="rect">
            <a:avLst/>
          </a:prstGeom>
          <a:solidFill>
            <a:srgbClr val="FFCC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700" dirty="0" smtClean="0">
                <a:effectLst/>
              </a:rPr>
              <a:t>Excluded </a:t>
            </a:r>
            <a:r>
              <a:rPr lang="en-US" sz="1700" dirty="0" smtClean="0"/>
              <a:t>at 95% CL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5536" y="6021288"/>
            <a:ext cx="1883336" cy="353943"/>
          </a:xfrm>
          <a:prstGeom prst="rect">
            <a:avLst/>
          </a:prstGeom>
          <a:solidFill>
            <a:srgbClr val="CC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700" dirty="0" smtClean="0">
                <a:effectLst/>
              </a:rPr>
              <a:t>Excluded </a:t>
            </a:r>
            <a:r>
              <a:rPr lang="en-US" sz="1700" dirty="0" smtClean="0"/>
              <a:t>at 99% CL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60032" y="5517232"/>
            <a:ext cx="2248332" cy="338554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effectLst/>
              </a:rPr>
              <a:t>Expected if no signal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27784" y="5373216"/>
            <a:ext cx="1929194" cy="615553"/>
          </a:xfrm>
          <a:prstGeom prst="rect">
            <a:avLst/>
          </a:prstGeom>
          <a:solidFill>
            <a:srgbClr val="FFCC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700" dirty="0" smtClean="0">
                <a:effectLst/>
              </a:rPr>
              <a:t>111 </a:t>
            </a:r>
            <a:r>
              <a:rPr lang="en-US" sz="1700" dirty="0" smtClean="0">
                <a:effectLst/>
              </a:rPr>
              <a:t>&lt; </a:t>
            </a:r>
            <a:r>
              <a:rPr lang="en-US" sz="1700" dirty="0" err="1" smtClean="0">
                <a:effectLst/>
              </a:rPr>
              <a:t>m</a:t>
            </a:r>
            <a:r>
              <a:rPr lang="en-US" sz="1700" baseline="-25000" dirty="0" err="1" smtClean="0">
                <a:effectLst/>
              </a:rPr>
              <a:t>H</a:t>
            </a:r>
            <a:r>
              <a:rPr lang="en-US" sz="1700" baseline="-25000" dirty="0" smtClean="0">
                <a:effectLst/>
              </a:rPr>
              <a:t> </a:t>
            </a:r>
            <a:r>
              <a:rPr lang="en-US" sz="1700" dirty="0" smtClean="0">
                <a:effectLst/>
              </a:rPr>
              <a:t>&lt; </a:t>
            </a:r>
            <a:r>
              <a:rPr lang="en-US" sz="1700" dirty="0" smtClean="0">
                <a:effectLst/>
              </a:rPr>
              <a:t>122 </a:t>
            </a:r>
            <a:r>
              <a:rPr lang="en-US" sz="1700" dirty="0" err="1" smtClean="0">
                <a:effectLst/>
              </a:rPr>
              <a:t>GeV</a:t>
            </a:r>
            <a:r>
              <a:rPr lang="en-US" sz="1700" dirty="0" smtClean="0">
                <a:effectLst/>
              </a:rPr>
              <a:t> </a:t>
            </a:r>
          </a:p>
          <a:p>
            <a:r>
              <a:rPr lang="en-US" sz="1700" dirty="0" smtClean="0">
                <a:effectLst/>
              </a:rPr>
              <a:t>131 </a:t>
            </a:r>
            <a:r>
              <a:rPr lang="en-US" sz="1700" dirty="0" smtClean="0">
                <a:effectLst/>
              </a:rPr>
              <a:t>&lt; </a:t>
            </a:r>
            <a:r>
              <a:rPr lang="en-US" sz="1700" dirty="0" err="1" smtClean="0">
                <a:effectLst/>
              </a:rPr>
              <a:t>m</a:t>
            </a:r>
            <a:r>
              <a:rPr lang="en-US" sz="1700" baseline="-25000" dirty="0" err="1" smtClean="0">
                <a:effectLst/>
              </a:rPr>
              <a:t>H</a:t>
            </a:r>
            <a:r>
              <a:rPr lang="en-US" sz="1700" baseline="-25000" dirty="0" smtClean="0">
                <a:effectLst/>
              </a:rPr>
              <a:t> </a:t>
            </a:r>
            <a:r>
              <a:rPr lang="en-US" sz="1700" dirty="0" smtClean="0">
                <a:effectLst/>
              </a:rPr>
              <a:t>&lt; </a:t>
            </a:r>
            <a:r>
              <a:rPr lang="en-US" sz="1700" dirty="0" smtClean="0"/>
              <a:t>559</a:t>
            </a:r>
            <a:r>
              <a:rPr lang="en-US" sz="1700" dirty="0" smtClean="0">
                <a:effectLst/>
              </a:rPr>
              <a:t> </a:t>
            </a:r>
            <a:r>
              <a:rPr lang="en-US" sz="1700" dirty="0" err="1" smtClean="0">
                <a:effectLst/>
              </a:rPr>
              <a:t>GeV</a:t>
            </a:r>
            <a:endParaRPr lang="en-US" sz="1700" dirty="0" smtClean="0"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08304" y="5517232"/>
            <a:ext cx="1537413" cy="369332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effectLst/>
              </a:rPr>
              <a:t>110</a:t>
            </a:r>
            <a:r>
              <a:rPr lang="en-US" dirty="0"/>
              <a:t> – </a:t>
            </a:r>
            <a:r>
              <a:rPr lang="en-US" dirty="0" smtClean="0">
                <a:solidFill>
                  <a:srgbClr val="000000"/>
                </a:solidFill>
                <a:effectLst/>
              </a:rPr>
              <a:t>582 </a:t>
            </a:r>
            <a:r>
              <a:rPr lang="en-US" dirty="0" err="1" smtClean="0">
                <a:solidFill>
                  <a:srgbClr val="000000"/>
                </a:solidFill>
                <a:effectLst/>
              </a:rPr>
              <a:t>GeV</a:t>
            </a:r>
            <a:r>
              <a:rPr lang="en-US" dirty="0" smtClean="0">
                <a:solidFill>
                  <a:srgbClr val="000000"/>
                </a:solidFill>
                <a:effectLst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87824" y="6021288"/>
            <a:ext cx="5199398" cy="353943"/>
          </a:xfrm>
          <a:prstGeom prst="rect">
            <a:avLst/>
          </a:prstGeom>
          <a:solidFill>
            <a:srgbClr val="CC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700" dirty="0" smtClean="0">
                <a:effectLst/>
              </a:rPr>
              <a:t>113 – </a:t>
            </a:r>
            <a:r>
              <a:rPr lang="en-US" sz="1700" dirty="0" smtClean="0"/>
              <a:t>114</a:t>
            </a:r>
            <a:r>
              <a:rPr lang="en-US" sz="1700" dirty="0" smtClean="0">
                <a:effectLst/>
              </a:rPr>
              <a:t>, </a:t>
            </a:r>
            <a:r>
              <a:rPr lang="en-US" sz="1600" dirty="0" smtClean="0"/>
              <a:t>117</a:t>
            </a:r>
            <a:r>
              <a:rPr lang="en-US" sz="1600" dirty="0"/>
              <a:t> – </a:t>
            </a:r>
            <a:r>
              <a:rPr lang="en-US" sz="1600" dirty="0" smtClean="0"/>
              <a:t>121</a:t>
            </a:r>
            <a:r>
              <a:rPr lang="en-US" sz="1600" dirty="0"/>
              <a:t>, </a:t>
            </a:r>
            <a:r>
              <a:rPr lang="en-US" sz="1600" dirty="0" smtClean="0"/>
              <a:t>132</a:t>
            </a:r>
            <a:r>
              <a:rPr lang="en-US" sz="1600" dirty="0"/>
              <a:t> – </a:t>
            </a:r>
            <a:r>
              <a:rPr lang="en-US" sz="1600" dirty="0" smtClean="0"/>
              <a:t>527</a:t>
            </a:r>
            <a:r>
              <a:rPr lang="en-US" sz="1700" dirty="0" smtClean="0">
                <a:effectLst/>
              </a:rPr>
              <a:t>  </a:t>
            </a:r>
            <a:r>
              <a:rPr lang="en-US" sz="1700" dirty="0" err="1" smtClean="0">
                <a:effectLst/>
              </a:rPr>
              <a:t>GeV</a:t>
            </a:r>
            <a:r>
              <a:rPr lang="en-US" sz="1700" dirty="0"/>
              <a:t>, expected 113 – </a:t>
            </a:r>
            <a:r>
              <a:rPr lang="en-US" sz="1700" dirty="0" smtClean="0"/>
              <a:t>532</a:t>
            </a:r>
            <a:endParaRPr lang="en-US" sz="1700" dirty="0" smtClean="0">
              <a:effectLst/>
            </a:endParaRPr>
          </a:p>
        </p:txBody>
      </p:sp>
      <p:pic>
        <p:nvPicPr>
          <p:cNvPr id="24" name="Picture 23" descr="figaux_016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1196752"/>
            <a:ext cx="5616624" cy="4031686"/>
          </a:xfrm>
          <a:prstGeom prst="rect">
            <a:avLst/>
          </a:prstGeom>
        </p:spPr>
      </p:pic>
      <p:pic>
        <p:nvPicPr>
          <p:cNvPr id="27" name="Content Placeholder 2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22916" y="1177020"/>
            <a:ext cx="6733460" cy="4124187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for </a:t>
            </a:r>
            <a:r>
              <a:rPr lang="en-US" dirty="0" smtClean="0"/>
              <a:t>Signal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5317" y="0"/>
            <a:ext cx="151216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 25"/>
          <p:cNvGrpSpPr/>
          <p:nvPr/>
        </p:nvGrpSpPr>
        <p:grpSpPr>
          <a:xfrm>
            <a:off x="179512" y="5229200"/>
            <a:ext cx="5308565" cy="1296144"/>
            <a:chOff x="179512" y="5517232"/>
            <a:chExt cx="5308565" cy="1296144"/>
          </a:xfrm>
        </p:grpSpPr>
        <p:sp>
          <p:nvSpPr>
            <p:cNvPr id="23" name="TextBox 22"/>
            <p:cNvSpPr txBox="1"/>
            <p:nvPr/>
          </p:nvSpPr>
          <p:spPr>
            <a:xfrm>
              <a:off x="179512" y="5517232"/>
              <a:ext cx="5308565" cy="1200329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m</a:t>
              </a:r>
              <a:r>
                <a:rPr lang="en-US" baseline="-25000" dirty="0" err="1" smtClean="0"/>
                <a:t>H</a:t>
              </a:r>
              <a:r>
                <a:rPr lang="en-US" dirty="0" smtClean="0"/>
                <a:t> free parameter in signal search</a:t>
              </a:r>
            </a:p>
            <a:p>
              <a:r>
                <a:rPr lang="en-US" dirty="0" smtClean="0">
                  <a:sym typeface="Wingdings"/>
                </a:rPr>
                <a:t> g</a:t>
              </a:r>
              <a:r>
                <a:rPr lang="en-US" dirty="0" smtClean="0">
                  <a:effectLst/>
                </a:rPr>
                <a:t>lobal probability higher: Look Elsewhere Effect </a:t>
              </a:r>
            </a:p>
            <a:p>
              <a:r>
                <a:rPr lang="en-US" dirty="0" smtClean="0">
                  <a:effectLst/>
                </a:rPr>
                <a:t>Global </a:t>
              </a:r>
              <a:r>
                <a:rPr lang="en-US" dirty="0" smtClean="0">
                  <a:effectLst/>
                </a:rPr>
                <a:t>significance: </a:t>
              </a:r>
              <a:r>
                <a:rPr lang="en-US" b="1" dirty="0">
                  <a:sym typeface="Wingdings"/>
                </a:rPr>
                <a:t>5.9</a:t>
              </a:r>
              <a:r>
                <a:rPr lang="en-US" b="1" dirty="0">
                  <a:latin typeface="Lucida Grande"/>
                  <a:ea typeface="Lucida Grande"/>
                  <a:cs typeface="Lucida Grande"/>
                  <a:sym typeface="Wingdings"/>
                </a:rPr>
                <a:t>σ</a:t>
              </a:r>
              <a:r>
                <a:rPr lang="en-US" dirty="0">
                  <a:sym typeface="Wingdings"/>
                </a:rPr>
                <a:t> </a:t>
              </a:r>
              <a:r>
                <a:rPr lang="en-US" dirty="0" smtClean="0">
                  <a:effectLst/>
                </a:rPr>
                <a:t> </a:t>
              </a:r>
              <a:r>
                <a:rPr lang="en-US" dirty="0" smtClean="0">
                  <a:effectLst/>
                  <a:sym typeface="Wingdings"/>
                </a:rPr>
                <a:t></a:t>
              </a:r>
              <a:r>
                <a:rPr lang="en-US" b="1" dirty="0" smtClean="0">
                  <a:sym typeface="Wingdings"/>
                </a:rPr>
                <a:t>5.1</a:t>
              </a:r>
              <a:r>
                <a:rPr lang="en-US" b="1" dirty="0" smtClean="0">
                  <a:latin typeface="Lucida Grande"/>
                  <a:ea typeface="Lucida Grande"/>
                  <a:cs typeface="Lucida Grande"/>
                  <a:sym typeface="Wingdings"/>
                </a:rPr>
                <a:t>σ</a:t>
              </a:r>
              <a:r>
                <a:rPr lang="en-US" dirty="0" smtClean="0">
                  <a:effectLst/>
                  <a:latin typeface="+mj-lt"/>
                  <a:ea typeface="Lucida Grande"/>
                  <a:cs typeface="Lucida Grande"/>
                  <a:sym typeface="Wingdings"/>
                </a:rPr>
                <a:t> </a:t>
              </a:r>
              <a:r>
                <a:rPr lang="en-US" sz="1500" dirty="0" smtClean="0">
                  <a:effectLst/>
                  <a:latin typeface="+mj-lt"/>
                  <a:ea typeface="Lucida Grande"/>
                  <a:cs typeface="Lucida Grande"/>
                  <a:sym typeface="Wingdings"/>
                </a:rPr>
                <a:t>LEE </a:t>
              </a:r>
              <a:r>
                <a:rPr lang="en-US" sz="1500" dirty="0" smtClean="0">
                  <a:effectLst/>
                  <a:latin typeface="+mj-lt"/>
                  <a:ea typeface="Lucida Grande"/>
                  <a:cs typeface="Lucida Grande"/>
                  <a:sym typeface="Wingdings"/>
                </a:rPr>
                <a:t>over 110</a:t>
              </a:r>
              <a:r>
                <a:rPr lang="en-US" sz="1500" dirty="0" smtClean="0">
                  <a:effectLst/>
                  <a:latin typeface="+mj-lt"/>
                  <a:ea typeface="Lucida Grande"/>
                  <a:cs typeface="Lucida Grande"/>
                  <a:sym typeface="Wingdings"/>
                </a:rPr>
                <a:t>-600 </a:t>
              </a:r>
              <a:r>
                <a:rPr lang="en-US" sz="1500" dirty="0" err="1" smtClean="0">
                  <a:effectLst/>
                  <a:latin typeface="+mj-lt"/>
                  <a:ea typeface="Lucida Grande"/>
                  <a:cs typeface="Lucida Grande"/>
                  <a:sym typeface="Wingdings"/>
                </a:rPr>
                <a:t>GeV</a:t>
              </a:r>
              <a:endParaRPr lang="en-US" sz="1500" dirty="0" smtClean="0">
                <a:effectLst/>
                <a:latin typeface="+mj-lt"/>
                <a:ea typeface="Lucida Grande"/>
                <a:cs typeface="Lucida Grande"/>
                <a:sym typeface="Wingdings"/>
              </a:endParaRPr>
            </a:p>
            <a:p>
              <a:r>
                <a:rPr lang="en-US" dirty="0"/>
                <a:t>Global significance: </a:t>
              </a:r>
              <a:r>
                <a:rPr lang="en-US" b="1" dirty="0">
                  <a:sym typeface="Wingdings"/>
                </a:rPr>
                <a:t>5.9</a:t>
              </a:r>
              <a:r>
                <a:rPr lang="en-US" b="1" dirty="0">
                  <a:latin typeface="Lucida Grande"/>
                  <a:ea typeface="Lucida Grande"/>
                  <a:cs typeface="Lucida Grande"/>
                  <a:sym typeface="Wingdings"/>
                </a:rPr>
                <a:t>σ</a:t>
              </a:r>
              <a:r>
                <a:rPr lang="en-US" dirty="0">
                  <a:sym typeface="Wingdings"/>
                </a:rPr>
                <a:t> </a:t>
              </a:r>
              <a:r>
                <a:rPr lang="en-US" dirty="0"/>
                <a:t> </a:t>
              </a:r>
              <a:r>
                <a:rPr lang="en-US" dirty="0">
                  <a:sym typeface="Wingdings"/>
                </a:rPr>
                <a:t></a:t>
              </a:r>
              <a:r>
                <a:rPr lang="en-US" b="1" dirty="0" smtClean="0">
                  <a:sym typeface="Wingdings"/>
                </a:rPr>
                <a:t>5.3</a:t>
              </a:r>
              <a:r>
                <a:rPr lang="en-US" b="1" dirty="0" smtClean="0">
                  <a:latin typeface="Lucida Grande"/>
                  <a:ea typeface="Lucida Grande"/>
                  <a:cs typeface="Lucida Grande"/>
                  <a:sym typeface="Wingdings"/>
                </a:rPr>
                <a:t>σ</a:t>
              </a:r>
              <a:r>
                <a:rPr lang="en-US" dirty="0" smtClean="0">
                  <a:ea typeface="Lucida Grande"/>
                  <a:cs typeface="Lucida Grande"/>
                  <a:sym typeface="Wingdings"/>
                </a:rPr>
                <a:t> </a:t>
              </a:r>
              <a:r>
                <a:rPr lang="en-US" sz="1500" dirty="0" smtClean="0">
                  <a:effectLst/>
                  <a:latin typeface="+mj-lt"/>
                  <a:ea typeface="Lucida Grande"/>
                  <a:cs typeface="Lucida Grande"/>
                  <a:sym typeface="Wingdings"/>
                </a:rPr>
                <a:t>LEE </a:t>
              </a:r>
              <a:r>
                <a:rPr lang="en-US" sz="1500" dirty="0">
                  <a:effectLst/>
                  <a:latin typeface="+mj-lt"/>
                  <a:ea typeface="Lucida Grande"/>
                  <a:cs typeface="Lucida Grande"/>
                  <a:sym typeface="Wingdings"/>
                </a:rPr>
                <a:t>over </a:t>
              </a:r>
              <a:r>
                <a:rPr lang="en-US" sz="1500" dirty="0" smtClean="0">
                  <a:effectLst/>
                  <a:latin typeface="+mj-lt"/>
                  <a:ea typeface="Lucida Grande"/>
                  <a:cs typeface="Lucida Grande"/>
                  <a:sym typeface="Wingdings"/>
                </a:rPr>
                <a:t>110-</a:t>
              </a:r>
              <a:r>
                <a:rPr lang="en-US" sz="1500" dirty="0" smtClean="0">
                  <a:latin typeface="+mj-lt"/>
                  <a:ea typeface="Lucida Grande"/>
                  <a:cs typeface="Lucida Grande"/>
                  <a:sym typeface="Wingdings"/>
                </a:rPr>
                <a:t>15</a:t>
              </a:r>
              <a:r>
                <a:rPr lang="en-US" sz="1500" dirty="0" smtClean="0">
                  <a:effectLst/>
                  <a:latin typeface="+mj-lt"/>
                  <a:ea typeface="Lucida Grande"/>
                  <a:cs typeface="Lucida Grande"/>
                  <a:sym typeface="Wingdings"/>
                </a:rPr>
                <a:t>0 </a:t>
              </a:r>
              <a:r>
                <a:rPr lang="en-US" sz="1500" dirty="0" err="1" smtClean="0">
                  <a:effectLst/>
                  <a:latin typeface="+mj-lt"/>
                  <a:ea typeface="Lucida Grande"/>
                  <a:cs typeface="Lucida Grande"/>
                  <a:sym typeface="Wingdings"/>
                </a:rPr>
                <a:t>GeV</a:t>
              </a:r>
              <a:endParaRPr lang="en-US" sz="1500" dirty="0" smtClean="0">
                <a:effectLst/>
                <a:latin typeface="+mj-lt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907704" y="6021288"/>
              <a:ext cx="1656184" cy="79208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1196752"/>
            <a:ext cx="5364088" cy="3888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628800"/>
            <a:ext cx="3981610" cy="646331"/>
          </a:xfrm>
          <a:prstGeom prst="rect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700" dirty="0" smtClean="0">
                <a:solidFill>
                  <a:schemeClr val="bg1"/>
                </a:solidFill>
                <a:effectLst/>
              </a:rPr>
              <a:t>Maximum deviation from background-only </a:t>
            </a:r>
          </a:p>
          <a:p>
            <a:r>
              <a:rPr lang="en-US" sz="1700" dirty="0" smtClean="0">
                <a:solidFill>
                  <a:schemeClr val="bg1"/>
                </a:solidFill>
                <a:effectLst/>
              </a:rPr>
              <a:t>expectation observed for </a:t>
            </a:r>
            <a:r>
              <a:rPr lang="en-US" sz="1900" dirty="0" smtClean="0">
                <a:solidFill>
                  <a:schemeClr val="bg1"/>
                </a:solidFill>
                <a:effectLst/>
              </a:rPr>
              <a:t>m</a:t>
            </a:r>
            <a:r>
              <a:rPr lang="en-US" sz="1900" baseline="-25000" dirty="0" smtClean="0">
                <a:solidFill>
                  <a:schemeClr val="bg1"/>
                </a:solidFill>
                <a:effectLst/>
              </a:rPr>
              <a:t>H</a:t>
            </a:r>
            <a:r>
              <a:rPr lang="en-US" sz="1900" dirty="0" smtClean="0">
                <a:solidFill>
                  <a:schemeClr val="bg1"/>
                </a:solidFill>
                <a:effectLst/>
              </a:rPr>
              <a:t>~</a:t>
            </a:r>
            <a:r>
              <a:rPr lang="en-US" sz="1900" dirty="0" smtClean="0">
                <a:solidFill>
                  <a:schemeClr val="bg1"/>
                </a:solidFill>
                <a:effectLst/>
              </a:rPr>
              <a:t>126.5 </a:t>
            </a:r>
            <a:r>
              <a:rPr lang="en-US" sz="1900" dirty="0" err="1" smtClean="0">
                <a:solidFill>
                  <a:schemeClr val="bg1"/>
                </a:solidFill>
                <a:effectLst/>
              </a:rPr>
              <a:t>GeV</a:t>
            </a:r>
            <a:endParaRPr lang="en-US" sz="1900" dirty="0" smtClean="0">
              <a:solidFill>
                <a:schemeClr val="bg1"/>
              </a:solidFill>
              <a:effectLst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660232" y="3140968"/>
            <a:ext cx="1825587" cy="576064"/>
            <a:chOff x="3960440" y="3284984"/>
            <a:chExt cx="1825587" cy="576064"/>
          </a:xfrm>
        </p:grpSpPr>
        <p:cxnSp>
          <p:nvCxnSpPr>
            <p:cNvPr id="17" name="Straight Arrow Connector 16"/>
            <p:cNvCxnSpPr>
              <a:stCxn id="18" idx="1"/>
            </p:cNvCxnSpPr>
            <p:nvPr/>
          </p:nvCxnSpPr>
          <p:spPr bwMode="auto">
            <a:xfrm flipH="1">
              <a:off x="3960440" y="3546594"/>
              <a:ext cx="576064" cy="31445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4536504" y="3284984"/>
              <a:ext cx="1249523" cy="523220"/>
            </a:xfrm>
            <a:prstGeom prst="rect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/>
                </a:rPr>
                <a:t>Expected from </a:t>
              </a:r>
              <a:endParaRPr lang="en-US" sz="1400" dirty="0">
                <a:effectLst/>
              </a:endParaRPr>
            </a:p>
            <a:p>
              <a:r>
                <a:rPr lang="en-US" sz="1400" dirty="0" smtClean="0">
                  <a:effectLst/>
                </a:rPr>
                <a:t>SM Higgs</a:t>
              </a:r>
              <a:endParaRPr lang="en-US" sz="1400" dirty="0">
                <a:effectLst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-3732" y="3140968"/>
            <a:ext cx="4129330" cy="1200329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Local p</a:t>
            </a:r>
            <a:r>
              <a:rPr lang="en-US" baseline="-25000" dirty="0" smtClean="0">
                <a:effectLst/>
              </a:rPr>
              <a:t>0</a:t>
            </a:r>
            <a:r>
              <a:rPr lang="en-US" dirty="0" smtClean="0">
                <a:effectLst/>
              </a:rPr>
              <a:t>-value: </a:t>
            </a:r>
            <a:r>
              <a:rPr lang="en-US" sz="1800" b="1" dirty="0" smtClean="0">
                <a:effectLst/>
              </a:rPr>
              <a:t>10</a:t>
            </a:r>
            <a:r>
              <a:rPr lang="en-US" sz="1800" b="1" baseline="30000" dirty="0" smtClean="0">
                <a:effectLst/>
              </a:rPr>
              <a:t>-9</a:t>
            </a:r>
            <a:r>
              <a:rPr lang="en-US" sz="1800" baseline="30000" dirty="0" smtClean="0">
                <a:effectLst/>
              </a:rPr>
              <a:t>  </a:t>
            </a:r>
            <a:endParaRPr lang="en-US" sz="1800" dirty="0">
              <a:effectLst/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effectLst/>
                <a:sym typeface="Wingdings"/>
              </a:rPr>
              <a:t>local significance of the excess: </a:t>
            </a:r>
            <a:r>
              <a:rPr lang="en-US" sz="1800" b="1" dirty="0" smtClean="0">
                <a:effectLst/>
                <a:sym typeface="Wingdings"/>
              </a:rPr>
              <a:t>6.0</a:t>
            </a:r>
            <a:r>
              <a:rPr lang="en-US" sz="1800" b="1" dirty="0" smtClean="0">
                <a:effectLst/>
                <a:latin typeface="Lucida Grande"/>
                <a:ea typeface="Lucida Grande"/>
                <a:cs typeface="Lucida Grande"/>
                <a:sym typeface="Wingdings"/>
              </a:rPr>
              <a:t>σ</a:t>
            </a:r>
            <a:r>
              <a:rPr lang="en-US" sz="1800" dirty="0" smtClean="0">
                <a:effectLst/>
                <a:sym typeface="Wingdings"/>
              </a:rPr>
              <a:t> 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reduced to </a:t>
            </a:r>
            <a:r>
              <a:rPr lang="en-US" b="1" dirty="0" smtClean="0">
                <a:sym typeface="Wingdings"/>
              </a:rPr>
              <a:t>5.9</a:t>
            </a:r>
            <a:r>
              <a:rPr lang="en-US" b="1" dirty="0" smtClean="0">
                <a:latin typeface="Lucida Grande"/>
                <a:ea typeface="Lucida Grande"/>
                <a:cs typeface="Lucida Grande"/>
                <a:sym typeface="Wingdings"/>
              </a:rPr>
              <a:t>σ</a:t>
            </a:r>
            <a:r>
              <a:rPr lang="en-US" dirty="0" smtClean="0">
                <a:sym typeface="Wingdings"/>
              </a:rPr>
              <a:t> by JES systematics</a:t>
            </a:r>
            <a:endParaRPr lang="en-US" sz="1800" dirty="0" smtClean="0">
              <a:effectLst/>
              <a:sym typeface="Wingdings"/>
            </a:endParaRPr>
          </a:p>
          <a:p>
            <a:r>
              <a:rPr lang="en-US" dirty="0" smtClean="0">
                <a:effectLst/>
                <a:sym typeface="Wingdings"/>
              </a:rPr>
              <a:t>~ </a:t>
            </a:r>
            <a:r>
              <a:rPr lang="en-US" dirty="0" smtClean="0">
                <a:solidFill>
                  <a:srgbClr val="CC0000"/>
                </a:solidFill>
                <a:sym typeface="Wingdings"/>
              </a:rPr>
              <a:t>4.5</a:t>
            </a:r>
            <a:r>
              <a:rPr lang="en-US" dirty="0" smtClean="0">
                <a:solidFill>
                  <a:srgbClr val="CC0000"/>
                </a:solidFill>
                <a:effectLst/>
                <a:latin typeface="Lucida Grande"/>
                <a:ea typeface="Lucida Grande"/>
                <a:cs typeface="Lucida Grande"/>
                <a:sym typeface="Wingdings"/>
              </a:rPr>
              <a:t>σ</a:t>
            </a:r>
            <a:r>
              <a:rPr lang="en-US" dirty="0" smtClean="0">
                <a:solidFill>
                  <a:srgbClr val="CC0000"/>
                </a:solidFill>
                <a:effectLst/>
                <a:sym typeface="Wingdings"/>
              </a:rPr>
              <a:t> </a:t>
            </a:r>
            <a:r>
              <a:rPr lang="en-US" dirty="0" smtClean="0">
                <a:solidFill>
                  <a:srgbClr val="CC0000"/>
                </a:solidFill>
                <a:effectLst/>
                <a:sym typeface="Wingdings"/>
              </a:rPr>
              <a:t>H</a:t>
            </a:r>
            <a:r>
              <a:rPr lang="en-US" dirty="0">
                <a:solidFill>
                  <a:srgbClr val="CC0000"/>
                </a:solidFill>
                <a:effectLst/>
                <a:sym typeface="Wingdings"/>
              </a:rPr>
              <a:t> </a:t>
            </a:r>
            <a:r>
              <a:rPr lang="en-US" dirty="0" err="1" smtClean="0">
                <a:solidFill>
                  <a:srgbClr val="CC0000"/>
                </a:solidFill>
                <a:effectLst/>
                <a:latin typeface="Lucida Grande"/>
                <a:ea typeface="Lucida Grande"/>
                <a:cs typeface="Lucida Grande"/>
                <a:sym typeface="Wingdings"/>
              </a:rPr>
              <a:t>γγ</a:t>
            </a:r>
            <a:r>
              <a:rPr lang="en-US" dirty="0" smtClean="0">
                <a:effectLst/>
                <a:sym typeface="Wingdings"/>
              </a:rPr>
              <a:t>,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3</a:t>
            </a:r>
            <a:r>
              <a:rPr lang="en-US" dirty="0" smtClean="0">
                <a:solidFill>
                  <a:srgbClr val="0000FF"/>
                </a:solidFill>
                <a:effectLst/>
                <a:sym typeface="Wingdings"/>
              </a:rPr>
              <a:t>.6</a:t>
            </a:r>
            <a:r>
              <a:rPr lang="en-US" dirty="0" smtClean="0">
                <a:solidFill>
                  <a:srgbClr val="0000FF"/>
                </a:solidFill>
                <a:effectLst/>
                <a:latin typeface="Lucida Grande"/>
                <a:ea typeface="Lucida Grande"/>
                <a:cs typeface="Lucida Grande"/>
                <a:sym typeface="Wingdings"/>
              </a:rPr>
              <a:t>σ</a:t>
            </a:r>
            <a:r>
              <a:rPr lang="en-US" dirty="0" smtClean="0">
                <a:solidFill>
                  <a:srgbClr val="0000FF"/>
                </a:solidFill>
                <a:effectLst/>
                <a:sym typeface="Wingdings"/>
              </a:rPr>
              <a:t> </a:t>
            </a:r>
            <a:r>
              <a:rPr lang="en-US" dirty="0" smtClean="0">
                <a:solidFill>
                  <a:srgbClr val="0000FF"/>
                </a:solidFill>
                <a:effectLst/>
                <a:sym typeface="Wingdings"/>
              </a:rPr>
              <a:t>H 4l</a:t>
            </a:r>
            <a:r>
              <a:rPr lang="en-US" dirty="0" smtClean="0">
                <a:effectLst/>
                <a:sym typeface="Wingdings"/>
              </a:rPr>
              <a:t>, 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2</a:t>
            </a:r>
            <a:r>
              <a:rPr lang="en-US" dirty="0" smtClean="0">
                <a:solidFill>
                  <a:srgbClr val="008000"/>
                </a:solidFill>
                <a:effectLst/>
                <a:sym typeface="Wingdings"/>
              </a:rPr>
              <a:t>.8</a:t>
            </a:r>
            <a:r>
              <a:rPr lang="en-US" dirty="0" smtClean="0">
                <a:solidFill>
                  <a:srgbClr val="008000"/>
                </a:solidFill>
                <a:effectLst/>
                <a:latin typeface="Lucida Grande"/>
                <a:ea typeface="Lucida Grande"/>
                <a:cs typeface="Lucida Grande"/>
                <a:sym typeface="Wingdings"/>
              </a:rPr>
              <a:t>σ</a:t>
            </a:r>
            <a:r>
              <a:rPr lang="en-US" dirty="0" smtClean="0">
                <a:solidFill>
                  <a:srgbClr val="008000"/>
                </a:solidFill>
                <a:effectLst/>
                <a:sym typeface="Wingdings"/>
              </a:rPr>
              <a:t> </a:t>
            </a:r>
            <a:r>
              <a:rPr lang="en-US" dirty="0" smtClean="0">
                <a:solidFill>
                  <a:srgbClr val="008000"/>
                </a:solidFill>
                <a:effectLst/>
                <a:sym typeface="Wingdings"/>
              </a:rPr>
              <a:t>H </a:t>
            </a:r>
            <a:r>
              <a:rPr lang="en-US" dirty="0" err="1" smtClean="0">
                <a:solidFill>
                  <a:srgbClr val="008000"/>
                </a:solidFill>
                <a:effectLst/>
                <a:sym typeface="Wingdings"/>
              </a:rPr>
              <a:t>l</a:t>
            </a:r>
            <a:r>
              <a:rPr lang="en-US" dirty="0" err="1" smtClean="0">
                <a:solidFill>
                  <a:srgbClr val="008000"/>
                </a:solidFill>
                <a:effectLst/>
                <a:latin typeface="Lucida Grande"/>
                <a:ea typeface="Lucida Grande"/>
                <a:cs typeface="Lucida Grande"/>
                <a:sym typeface="Wingdings"/>
              </a:rPr>
              <a:t>ν</a:t>
            </a:r>
            <a:r>
              <a:rPr lang="en-US" dirty="0" err="1" smtClean="0">
                <a:solidFill>
                  <a:srgbClr val="008000"/>
                </a:solidFill>
                <a:effectLst/>
                <a:sym typeface="Wingdings"/>
              </a:rPr>
              <a:t>l</a:t>
            </a:r>
            <a:r>
              <a:rPr lang="en-US" dirty="0" err="1" smtClean="0">
                <a:solidFill>
                  <a:srgbClr val="008000"/>
                </a:solidFill>
                <a:effectLst/>
                <a:latin typeface="Lucida Grande"/>
                <a:ea typeface="Lucida Grande"/>
                <a:cs typeface="Lucida Grande"/>
                <a:sym typeface="Wingdings"/>
              </a:rPr>
              <a:t>ν</a:t>
            </a:r>
            <a:endParaRPr lang="en-US" sz="1400" dirty="0" smtClean="0">
              <a:solidFill>
                <a:srgbClr val="008000"/>
              </a:solidFill>
              <a:effectLst/>
              <a:latin typeface="Comic Sans MS"/>
              <a:sym typeface="Wingding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4653136"/>
            <a:ext cx="5365884" cy="369332"/>
          </a:xfrm>
          <a:prstGeom prst="rect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Expected from SM Higgs</a:t>
            </a:r>
            <a:r>
              <a:rPr lang="en-US" dirty="0" smtClean="0"/>
              <a:t>: </a:t>
            </a:r>
            <a:r>
              <a:rPr lang="en-US" dirty="0" smtClean="0"/>
              <a:t>4.9</a:t>
            </a:r>
            <a:r>
              <a:rPr lang="en-US" dirty="0" smtClean="0">
                <a:sym typeface="Wingdings"/>
              </a:rPr>
              <a:t>σ </a:t>
            </a:r>
            <a:r>
              <a:rPr lang="en-US" dirty="0" smtClean="0">
                <a:sym typeface="Wingdings"/>
              </a:rPr>
              <a:t>local </a:t>
            </a:r>
            <a:r>
              <a:rPr lang="en-US" dirty="0" smtClean="0"/>
              <a:t>(</a:t>
            </a:r>
            <a:r>
              <a:rPr lang="en-US" dirty="0" smtClean="0"/>
              <a:t>~2.5</a:t>
            </a:r>
            <a:r>
              <a:rPr lang="en-US" dirty="0" smtClean="0">
                <a:sym typeface="Wingdings"/>
              </a:rPr>
              <a:t>σ</a:t>
            </a:r>
            <a:r>
              <a:rPr lang="en-US" dirty="0" smtClean="0"/>
              <a:t> </a:t>
            </a:r>
            <a:r>
              <a:rPr lang="en-US" dirty="0" smtClean="0"/>
              <a:t>per channel)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5536" y="1484784"/>
            <a:ext cx="8460432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beyond a reasonable doubt </a:t>
            </a:r>
            <a:r>
              <a:rPr lang="en-US" sz="2400" dirty="0"/>
              <a:t>adj. part of jury instructions in all criminal trials, in which the jurors are told that they can only find the defendant guilty if they are convinced "beyond a reasonable doubt" of his or her guilt. Sometimes referred to as "to a moral certainty," the phrase is fraught with uncertainty as to meaning, but try: </a:t>
            </a:r>
            <a:r>
              <a:rPr lang="en-US" sz="2400" b="1" dirty="0"/>
              <a:t>"you better be damned sure</a:t>
            </a:r>
            <a:r>
              <a:rPr lang="en-US" sz="2400" b="1" dirty="0" smtClean="0"/>
              <a:t>.”</a:t>
            </a:r>
            <a:endParaRPr lang="en-US" sz="2400" b="1" dirty="0"/>
          </a:p>
        </p:txBody>
      </p:sp>
      <p:pic>
        <p:nvPicPr>
          <p:cNvPr id="33" name="Picture 32" descr="Higgs_at_seminar_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60"/>
          <a:stretch>
            <a:fillRect/>
          </a:stretch>
        </p:blipFill>
        <p:spPr>
          <a:xfrm>
            <a:off x="6885384" y="5157192"/>
            <a:ext cx="1503039" cy="1700808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6861448" y="3861048"/>
            <a:ext cx="2282552" cy="1393512"/>
          </a:xfrm>
          <a:prstGeom prst="wedgeEllipseCallou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933456" y="4102432"/>
            <a:ext cx="21433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This is a new boson </a:t>
            </a:r>
          </a:p>
          <a:p>
            <a:pPr algn="ctr"/>
            <a:r>
              <a:rPr lang="en-US" dirty="0" smtClean="0"/>
              <a:t>beyond a reasonable </a:t>
            </a:r>
          </a:p>
          <a:p>
            <a:pPr algn="ctr"/>
            <a:r>
              <a:rPr lang="en-US" dirty="0"/>
              <a:t>d</a:t>
            </a:r>
            <a:r>
              <a:rPr lang="en-US" dirty="0" smtClean="0"/>
              <a:t>oubt !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Excess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96" b="-1687"/>
          <a:stretch/>
        </p:blipFill>
        <p:spPr>
          <a:xfrm>
            <a:off x="107503" y="951608"/>
            <a:ext cx="3183211" cy="55343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9592" y="5157192"/>
            <a:ext cx="144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EPS July 2011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340768"/>
            <a:ext cx="3239392" cy="51125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79712" y="5301208"/>
            <a:ext cx="1621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CERN Dec 2011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0" y="1268760"/>
            <a:ext cx="3420683" cy="53012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91880" y="5301208"/>
            <a:ext cx="1770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PRD spring 2012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928" y="1268760"/>
            <a:ext cx="3617348" cy="540887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148064" y="5445224"/>
            <a:ext cx="1718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ICHEP July 2012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1484784"/>
            <a:ext cx="3591416" cy="517992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76256" y="5589240"/>
            <a:ext cx="1503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PLB July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73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New Boson – What is it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96752"/>
            <a:ext cx="5688632" cy="5256584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The Higgs boson (SM) ?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A Higgs boson (e.g. MSSM) ?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An impostor (</a:t>
            </a:r>
            <a:r>
              <a:rPr lang="en-US" dirty="0" err="1" smtClean="0"/>
              <a:t>sth</a:t>
            </a:r>
            <a:r>
              <a:rPr lang="en-US" dirty="0" smtClean="0"/>
              <a:t> else) ?</a:t>
            </a:r>
          </a:p>
          <a:p>
            <a:r>
              <a:rPr lang="en-US" dirty="0" smtClean="0"/>
              <a:t>The Standard Model Higgs boson has a rich and well-defined associated phenomenology</a:t>
            </a:r>
          </a:p>
          <a:p>
            <a:pPr lvl="1"/>
            <a:r>
              <a:rPr lang="en-US" dirty="0" smtClean="0"/>
              <a:t>Cross section, branching ratios</a:t>
            </a:r>
          </a:p>
          <a:p>
            <a:pPr lvl="1"/>
            <a:r>
              <a:rPr lang="en-US" dirty="0" smtClean="0"/>
              <a:t>Spin, parity, couplings</a:t>
            </a:r>
          </a:p>
          <a:p>
            <a:r>
              <a:rPr lang="en-US" dirty="0" smtClean="0"/>
              <a:t>All this needs to be explored in detail before providing a definite answer</a:t>
            </a:r>
          </a:p>
          <a:p>
            <a:r>
              <a:rPr lang="en-US" dirty="0" smtClean="0"/>
              <a:t>To quote </a:t>
            </a:r>
            <a:r>
              <a:rPr lang="en-US" dirty="0" err="1" smtClean="0"/>
              <a:t>Fabiola</a:t>
            </a:r>
            <a:r>
              <a:rPr lang="en-US" dirty="0" smtClean="0"/>
              <a:t>: </a:t>
            </a:r>
            <a:r>
              <a:rPr lang="en-US" dirty="0" smtClean="0">
                <a:solidFill>
                  <a:schemeClr val="accent5"/>
                </a:solidFill>
              </a:rPr>
              <a:t>“</a:t>
            </a:r>
            <a:r>
              <a:rPr lang="en-US" sz="3100" dirty="0">
                <a:solidFill>
                  <a:schemeClr val="accent5"/>
                </a:solidFill>
              </a:rPr>
              <a:t>If it is the SM </a:t>
            </a:r>
            <a:r>
              <a:rPr lang="en-US" sz="3100" dirty="0">
                <a:solidFill>
                  <a:schemeClr val="accent5"/>
                </a:solidFill>
                <a:sym typeface="Wingdings"/>
              </a:rPr>
              <a:t>Higgs, it’s very kind of it to be at that mass </a:t>
            </a:r>
            <a:r>
              <a:rPr lang="en-US" sz="3100" dirty="0" smtClean="0">
                <a:solidFill>
                  <a:schemeClr val="accent5"/>
                </a:solidFill>
                <a:sym typeface="Wingdings"/>
              </a:rPr>
              <a:t>making it accessible </a:t>
            </a:r>
            <a:r>
              <a:rPr lang="en-US" sz="3100" dirty="0">
                <a:solidFill>
                  <a:schemeClr val="accent5"/>
                </a:solidFill>
                <a:sym typeface="Wingdings"/>
              </a:rPr>
              <a:t>at </a:t>
            </a:r>
            <a:r>
              <a:rPr lang="en-US" sz="3100" dirty="0" smtClean="0">
                <a:solidFill>
                  <a:schemeClr val="accent5"/>
                </a:solidFill>
                <a:sym typeface="Wingdings"/>
              </a:rPr>
              <a:t>LHC </a:t>
            </a:r>
            <a:r>
              <a:rPr lang="en-US" sz="3100" dirty="0">
                <a:solidFill>
                  <a:schemeClr val="accent5"/>
                </a:solidFill>
                <a:sym typeface="Wingdings"/>
              </a:rPr>
              <a:t>in </a:t>
            </a:r>
            <a:r>
              <a:rPr lang="en-US" sz="3100" dirty="0" err="1">
                <a:solidFill>
                  <a:schemeClr val="accent5"/>
                </a:solidFill>
                <a:sym typeface="Wingdings"/>
              </a:rPr>
              <a:t>γγ</a:t>
            </a:r>
            <a:r>
              <a:rPr lang="en-US" sz="3100" dirty="0">
                <a:solidFill>
                  <a:schemeClr val="accent5"/>
                </a:solidFill>
                <a:sym typeface="Wingdings"/>
              </a:rPr>
              <a:t>, ZZ* 4l, WW* </a:t>
            </a:r>
            <a:r>
              <a:rPr lang="en-US" sz="3100" dirty="0" err="1">
                <a:solidFill>
                  <a:schemeClr val="accent5"/>
                </a:solidFill>
                <a:sym typeface="Wingdings"/>
              </a:rPr>
              <a:t>lνlν</a:t>
            </a:r>
            <a:r>
              <a:rPr lang="en-US" sz="3100" dirty="0">
                <a:solidFill>
                  <a:schemeClr val="accent5"/>
                </a:solidFill>
                <a:sym typeface="Wingdings"/>
              </a:rPr>
              <a:t>, bb, </a:t>
            </a:r>
            <a:r>
              <a:rPr lang="en-US" sz="3100" dirty="0" err="1" smtClean="0">
                <a:solidFill>
                  <a:schemeClr val="accent5"/>
                </a:solidFill>
                <a:sym typeface="Wingdings"/>
              </a:rPr>
              <a:t>ττ</a:t>
            </a:r>
            <a:r>
              <a:rPr lang="en-US" sz="3100" dirty="0" smtClean="0">
                <a:solidFill>
                  <a:schemeClr val="accent5"/>
                </a:solidFill>
                <a:sym typeface="Wingdings"/>
              </a:rPr>
              <a:t> .“</a:t>
            </a:r>
            <a:endParaRPr lang="en-US" sz="3100" dirty="0">
              <a:solidFill>
                <a:schemeClr val="accent5"/>
              </a:solidFill>
            </a:endParaRPr>
          </a:p>
          <a:p>
            <a:r>
              <a:rPr lang="en-US" sz="3100" dirty="0" smtClean="0"/>
              <a:t>Exploring the new discovery in detail will take time, resources, and might require a new (linear ?) collider</a:t>
            </a:r>
            <a:endParaRPr lang="en-US" sz="310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59" t="-389" b="-1"/>
          <a:stretch/>
        </p:blipFill>
        <p:spPr>
          <a:xfrm>
            <a:off x="5868144" y="836712"/>
            <a:ext cx="3251153" cy="20982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5023431"/>
            <a:ext cx="2555776" cy="18345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2780928"/>
            <a:ext cx="2448272" cy="232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1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5184576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We have analysed up to 4.9 fb</a:t>
            </a:r>
            <a:r>
              <a:rPr lang="en-GB" baseline="30000" dirty="0" smtClean="0"/>
              <a:t>-1</a:t>
            </a:r>
            <a:r>
              <a:rPr lang="en-GB" dirty="0" smtClean="0"/>
              <a:t> of 7 </a:t>
            </a:r>
            <a:r>
              <a:rPr lang="en-GB" dirty="0" err="1" smtClean="0"/>
              <a:t>TeV</a:t>
            </a:r>
            <a:r>
              <a:rPr lang="en-GB" dirty="0" smtClean="0"/>
              <a:t> and up to </a:t>
            </a:r>
            <a:r>
              <a:rPr lang="en-GB" dirty="0" smtClean="0"/>
              <a:t>5.8 fb</a:t>
            </a:r>
            <a:r>
              <a:rPr lang="en-GB" baseline="30000" dirty="0" smtClean="0"/>
              <a:t>-1 </a:t>
            </a:r>
            <a:r>
              <a:rPr lang="en-GB" dirty="0" err="1" smtClean="0"/>
              <a:t>pp</a:t>
            </a:r>
            <a:r>
              <a:rPr lang="en-GB" dirty="0" smtClean="0"/>
              <a:t> collision data for presence of SM Higgs boson</a:t>
            </a:r>
          </a:p>
          <a:p>
            <a:pPr lvl="1"/>
            <a:r>
              <a:rPr lang="en-GB" dirty="0" smtClean="0"/>
              <a:t>Across the 110-600 </a:t>
            </a:r>
            <a:r>
              <a:rPr lang="en-GB" dirty="0" err="1" smtClean="0"/>
              <a:t>GeV</a:t>
            </a:r>
            <a:r>
              <a:rPr lang="en-GB" dirty="0" smtClean="0"/>
              <a:t> mass region</a:t>
            </a:r>
          </a:p>
          <a:p>
            <a:pPr lvl="1"/>
            <a:r>
              <a:rPr lang="en-GB" dirty="0" smtClean="0"/>
              <a:t>In 11 distinct decay channels (3 most relevant for 2012 data)</a:t>
            </a:r>
          </a:p>
          <a:p>
            <a:r>
              <a:rPr lang="en-GB" dirty="0" smtClean="0"/>
              <a:t>We observe an excess of events centred at </a:t>
            </a:r>
            <a:r>
              <a:rPr lang="en-GB" b="1" dirty="0" err="1" smtClean="0">
                <a:solidFill>
                  <a:srgbClr val="00B050"/>
                </a:solidFill>
              </a:rPr>
              <a:t>m</a:t>
            </a:r>
            <a:r>
              <a:rPr lang="en-GB" b="1" baseline="-25000" dirty="0" err="1" smtClean="0">
                <a:solidFill>
                  <a:srgbClr val="00B050"/>
                </a:solidFill>
              </a:rPr>
              <a:t>H</a:t>
            </a:r>
            <a:r>
              <a:rPr lang="en-GB" b="1" dirty="0">
                <a:solidFill>
                  <a:srgbClr val="00B050"/>
                </a:solidFill>
              </a:rPr>
              <a:t>=</a:t>
            </a:r>
            <a:r>
              <a:rPr lang="en-GB" b="1" dirty="0" smtClean="0">
                <a:solidFill>
                  <a:srgbClr val="00B050"/>
                </a:solidFill>
              </a:rPr>
              <a:t> 126.5 </a:t>
            </a:r>
            <a:r>
              <a:rPr lang="en-GB" b="1" dirty="0" err="1" smtClean="0">
                <a:solidFill>
                  <a:srgbClr val="00B050"/>
                </a:solidFill>
              </a:rPr>
              <a:t>GeV</a:t>
            </a:r>
            <a:r>
              <a:rPr lang="en-GB" dirty="0" smtClean="0"/>
              <a:t>:</a:t>
            </a:r>
          </a:p>
          <a:p>
            <a:pPr lvl="1"/>
            <a:r>
              <a:rPr lang="en-GB" dirty="0" smtClean="0"/>
              <a:t>Local significance </a:t>
            </a:r>
            <a:r>
              <a:rPr lang="en-GB" b="1" dirty="0" smtClean="0">
                <a:solidFill>
                  <a:srgbClr val="00B050"/>
                </a:solidFill>
              </a:rPr>
              <a:t>5</a:t>
            </a:r>
            <a:r>
              <a:rPr lang="en-GB" b="1" dirty="0" smtClean="0">
                <a:solidFill>
                  <a:srgbClr val="00B050"/>
                </a:solidFill>
              </a:rPr>
              <a:t>.9 </a:t>
            </a:r>
            <a:r>
              <a:rPr lang="en-GB" b="1" dirty="0" err="1" smtClean="0">
                <a:solidFill>
                  <a:srgbClr val="00B050"/>
                </a:solidFill>
                <a:latin typeface="Lucida Grande"/>
                <a:ea typeface="Lucida Grande"/>
                <a:cs typeface="Lucida Grande"/>
              </a:rPr>
              <a:t>σ</a:t>
            </a:r>
            <a:r>
              <a:rPr lang="en-GB" dirty="0" smtClean="0"/>
              <a:t>, with dominating contributions from the </a:t>
            </a:r>
            <a:r>
              <a:rPr lang="en-GB" dirty="0" smtClean="0">
                <a:sym typeface="Wingdings"/>
              </a:rPr>
              <a:t>H </a:t>
            </a:r>
            <a:r>
              <a:rPr lang="en-GB" dirty="0" err="1" smtClean="0">
                <a:latin typeface="Lucida Grande"/>
                <a:ea typeface="Lucida Grande"/>
                <a:cs typeface="Lucida Grande"/>
                <a:sym typeface="Wingdings"/>
              </a:rPr>
              <a:t>γγ</a:t>
            </a:r>
            <a:r>
              <a:rPr lang="en-GB" dirty="0" smtClean="0">
                <a:sym typeface="Wingdings"/>
              </a:rPr>
              <a:t> (</a:t>
            </a:r>
            <a:r>
              <a:rPr lang="en-GB" b="1" dirty="0" smtClean="0">
                <a:solidFill>
                  <a:srgbClr val="00B050"/>
                </a:solidFill>
                <a:sym typeface="Wingdings"/>
              </a:rPr>
              <a:t>4</a:t>
            </a:r>
            <a:r>
              <a:rPr lang="en-GB" b="1" dirty="0" smtClean="0">
                <a:solidFill>
                  <a:srgbClr val="00B050"/>
                </a:solidFill>
                <a:sym typeface="Wingdings"/>
              </a:rPr>
              <a:t>.5 </a:t>
            </a:r>
            <a:r>
              <a:rPr lang="en-GB" b="1" dirty="0" err="1" smtClean="0">
                <a:solidFill>
                  <a:srgbClr val="00B050"/>
                </a:solidFill>
                <a:latin typeface="Lucida Grande"/>
                <a:ea typeface="Lucida Grande"/>
                <a:cs typeface="Lucida Grande"/>
                <a:sym typeface="Wingdings"/>
              </a:rPr>
              <a:t>σ</a:t>
            </a:r>
            <a:r>
              <a:rPr lang="en-GB" dirty="0" smtClean="0">
                <a:sym typeface="Wingdings"/>
              </a:rPr>
              <a:t>), H ZZ*  4l (</a:t>
            </a:r>
            <a:r>
              <a:rPr lang="en-GB" b="1" dirty="0" smtClean="0">
                <a:solidFill>
                  <a:srgbClr val="00B050"/>
                </a:solidFill>
                <a:sym typeface="Wingdings"/>
              </a:rPr>
              <a:t>3</a:t>
            </a:r>
            <a:r>
              <a:rPr lang="en-GB" b="1" dirty="0" smtClean="0">
                <a:solidFill>
                  <a:srgbClr val="00B050"/>
                </a:solidFill>
                <a:sym typeface="Wingdings"/>
              </a:rPr>
              <a:t>.6 </a:t>
            </a:r>
            <a:r>
              <a:rPr lang="en-GB" b="1" dirty="0" err="1" smtClean="0">
                <a:solidFill>
                  <a:srgbClr val="00B050"/>
                </a:solidFill>
                <a:latin typeface="Lucida Grande"/>
                <a:ea typeface="Lucida Grande"/>
                <a:cs typeface="Lucida Grande"/>
                <a:sym typeface="Wingdings"/>
              </a:rPr>
              <a:t>σ</a:t>
            </a:r>
            <a:r>
              <a:rPr lang="en-GB" dirty="0" smtClean="0">
                <a:sym typeface="Wingdings"/>
              </a:rPr>
              <a:t>), H WW*  </a:t>
            </a:r>
            <a:r>
              <a:rPr lang="en-GB" dirty="0" err="1" smtClean="0">
                <a:sym typeface="Wingdings"/>
              </a:rPr>
              <a:t>l</a:t>
            </a:r>
            <a:r>
              <a:rPr lang="en-GB" dirty="0" err="1" smtClean="0">
                <a:latin typeface="Lucida Grande"/>
                <a:ea typeface="Lucida Grande"/>
                <a:cs typeface="Lucida Grande"/>
                <a:sym typeface="Wingdings"/>
              </a:rPr>
              <a:t>ν</a:t>
            </a:r>
            <a:r>
              <a:rPr lang="en-GB" dirty="0" err="1" smtClean="0">
                <a:sym typeface="Wingdings"/>
              </a:rPr>
              <a:t>l</a:t>
            </a:r>
            <a:r>
              <a:rPr lang="en-GB" dirty="0" err="1" smtClean="0">
                <a:latin typeface="Lucida Grande"/>
                <a:ea typeface="Lucida Grande"/>
                <a:cs typeface="Lucida Grande"/>
                <a:sym typeface="Wingdings"/>
              </a:rPr>
              <a:t>ν</a:t>
            </a:r>
            <a:r>
              <a:rPr lang="en-GB" dirty="0" smtClean="0">
                <a:latin typeface="Lucida Grande"/>
                <a:ea typeface="Lucida Grande"/>
                <a:cs typeface="Lucida Grande"/>
                <a:sym typeface="Wingdings"/>
              </a:rPr>
              <a:t> (</a:t>
            </a:r>
            <a:r>
              <a:rPr lang="en-GB" b="1" dirty="0" smtClean="0">
                <a:solidFill>
                  <a:srgbClr val="00B050"/>
                </a:solidFill>
                <a:sym typeface="Wingdings"/>
              </a:rPr>
              <a:t>2</a:t>
            </a:r>
            <a:r>
              <a:rPr lang="en-GB" b="1" dirty="0" smtClean="0">
                <a:solidFill>
                  <a:srgbClr val="00B050"/>
                </a:solidFill>
                <a:sym typeface="Wingdings"/>
              </a:rPr>
              <a:t>.8 </a:t>
            </a:r>
            <a:r>
              <a:rPr lang="en-GB" b="1" dirty="0" err="1" smtClean="0">
                <a:solidFill>
                  <a:srgbClr val="00B050"/>
                </a:solidFill>
                <a:latin typeface="Lucida Grande"/>
                <a:ea typeface="Lucida Grande"/>
                <a:cs typeface="Lucida Grande"/>
                <a:sym typeface="Wingdings"/>
              </a:rPr>
              <a:t>σ</a:t>
            </a:r>
            <a:r>
              <a:rPr lang="en-GB" b="1" dirty="0" smtClean="0">
                <a:sym typeface="Wingdings"/>
              </a:rPr>
              <a:t> </a:t>
            </a:r>
            <a:r>
              <a:rPr lang="en-GB" dirty="0" smtClean="0">
                <a:latin typeface="Lucida Grande"/>
                <a:ea typeface="Lucida Grande"/>
                <a:cs typeface="Lucida Grande"/>
                <a:sym typeface="Wingdings"/>
              </a:rPr>
              <a:t>) </a:t>
            </a:r>
            <a:r>
              <a:rPr lang="en-GB" dirty="0" smtClean="0">
                <a:ea typeface="Lucida Grande"/>
                <a:cs typeface="Lucida Grande"/>
                <a:sym typeface="Wingdings"/>
              </a:rPr>
              <a:t>analyses</a:t>
            </a:r>
          </a:p>
          <a:p>
            <a:pPr lvl="1"/>
            <a:r>
              <a:rPr lang="en-GB" dirty="0" smtClean="0">
                <a:sym typeface="Wingdings"/>
              </a:rPr>
              <a:t>SM Higgs expectation: </a:t>
            </a:r>
            <a:r>
              <a:rPr lang="en-GB" b="1" dirty="0" smtClean="0">
                <a:solidFill>
                  <a:srgbClr val="00B050"/>
                </a:solidFill>
                <a:sym typeface="Wingdings"/>
              </a:rPr>
              <a:t>4</a:t>
            </a:r>
            <a:r>
              <a:rPr lang="en-GB" b="1" dirty="0" smtClean="0">
                <a:solidFill>
                  <a:srgbClr val="00B050"/>
                </a:solidFill>
                <a:sym typeface="Wingdings"/>
              </a:rPr>
              <a:t>.9 </a:t>
            </a:r>
            <a:r>
              <a:rPr lang="en-GB" b="1" dirty="0" err="1" smtClean="0">
                <a:solidFill>
                  <a:srgbClr val="00B050"/>
                </a:solidFill>
                <a:latin typeface="Lucida Grande"/>
                <a:ea typeface="Lucida Grande"/>
                <a:cs typeface="Lucida Grande"/>
                <a:sym typeface="Wingdings"/>
              </a:rPr>
              <a:t>σ</a:t>
            </a:r>
            <a:r>
              <a:rPr lang="en-GB" dirty="0" smtClean="0">
                <a:latin typeface="Lucida Grande"/>
                <a:ea typeface="Lucida Grande"/>
                <a:cs typeface="Lucida Grande"/>
                <a:sym typeface="Wingdings"/>
              </a:rPr>
              <a:t> </a:t>
            </a:r>
            <a:r>
              <a:rPr lang="en-GB" sz="2700" dirty="0" smtClean="0">
                <a:sym typeface="Wingdings"/>
              </a:rPr>
              <a:t>local</a:t>
            </a:r>
            <a:r>
              <a:rPr lang="en-GB" dirty="0" smtClean="0">
                <a:latin typeface="Lucida Grande"/>
                <a:ea typeface="Lucida Grande"/>
                <a:cs typeface="Lucida Grande"/>
                <a:sym typeface="Wingdings"/>
              </a:rPr>
              <a:t> </a:t>
            </a:r>
            <a:r>
              <a:rPr lang="en-GB" dirty="0" smtClean="0">
                <a:sym typeface="Wingdings"/>
              </a:rPr>
              <a:t> </a:t>
            </a:r>
          </a:p>
          <a:p>
            <a:pPr lvl="1"/>
            <a:r>
              <a:rPr lang="en-GB" dirty="0">
                <a:sym typeface="Wingdings"/>
              </a:rPr>
              <a:t>O</a:t>
            </a:r>
            <a:r>
              <a:rPr lang="en-GB" dirty="0" smtClean="0">
                <a:sym typeface="Wingdings"/>
              </a:rPr>
              <a:t>bserved excess compatible with signal strength within </a:t>
            </a:r>
            <a:r>
              <a:rPr lang="en-GB" sz="2900" b="1" dirty="0">
                <a:solidFill>
                  <a:srgbClr val="00B050"/>
                </a:solidFill>
                <a:sym typeface="Wingdings"/>
              </a:rPr>
              <a:t>+</a:t>
            </a:r>
            <a:r>
              <a:rPr lang="en-GB" sz="2900" b="1" dirty="0" smtClean="0">
                <a:solidFill>
                  <a:srgbClr val="00B050"/>
                </a:solidFill>
                <a:sym typeface="Wingdings"/>
              </a:rPr>
              <a:t>1.3 </a:t>
            </a:r>
            <a:r>
              <a:rPr lang="en-GB" sz="2900" b="1" dirty="0" err="1" smtClean="0">
                <a:solidFill>
                  <a:srgbClr val="00B050"/>
                </a:solidFill>
                <a:sym typeface="Wingdings"/>
              </a:rPr>
              <a:t>σ</a:t>
            </a:r>
            <a:endParaRPr lang="en-GB" sz="2900" b="1" dirty="0">
              <a:solidFill>
                <a:srgbClr val="00B050"/>
              </a:solidFill>
              <a:sym typeface="Wingdings"/>
            </a:endParaRPr>
          </a:p>
          <a:p>
            <a:pPr lvl="1"/>
            <a:r>
              <a:rPr lang="en-GB" dirty="0" smtClean="0">
                <a:sym typeface="Wingdings"/>
              </a:rPr>
              <a:t>The global significance (including Look-Elsewhere-Effect) is &gt;</a:t>
            </a:r>
            <a:r>
              <a:rPr lang="en-GB" b="1" dirty="0" smtClean="0">
                <a:solidFill>
                  <a:srgbClr val="00B050"/>
                </a:solidFill>
                <a:sym typeface="Wingdings"/>
              </a:rPr>
              <a:t>5</a:t>
            </a:r>
            <a:r>
              <a:rPr lang="en-GB" b="1" dirty="0" smtClean="0">
                <a:solidFill>
                  <a:srgbClr val="00B050"/>
                </a:solidFill>
                <a:sym typeface="Wingdings"/>
              </a:rPr>
              <a:t>.1 </a:t>
            </a:r>
            <a:r>
              <a:rPr lang="en-GB" b="1" dirty="0" err="1" smtClean="0">
                <a:solidFill>
                  <a:srgbClr val="00B050"/>
                </a:solidFill>
                <a:latin typeface="Lucida Grande"/>
                <a:ea typeface="Lucida Grande"/>
                <a:cs typeface="Lucida Grande"/>
                <a:sym typeface="Wingdings"/>
              </a:rPr>
              <a:t>σ</a:t>
            </a:r>
            <a:endParaRPr lang="en-GB" b="1" dirty="0" smtClean="0">
              <a:solidFill>
                <a:srgbClr val="00B050"/>
              </a:solidFill>
              <a:latin typeface="Lucida Grande"/>
              <a:ea typeface="Lucida Grande"/>
              <a:cs typeface="Lucida Grande"/>
              <a:sym typeface="Wingdings"/>
            </a:endParaRPr>
          </a:p>
          <a:p>
            <a:r>
              <a:rPr lang="en-GB" dirty="0">
                <a:sym typeface="Wingdings"/>
              </a:rPr>
              <a:t>Seen </a:t>
            </a:r>
            <a:r>
              <a:rPr lang="en-GB" dirty="0" smtClean="0">
                <a:sym typeface="Wingdings"/>
              </a:rPr>
              <a:t>also by CMS at </a:t>
            </a:r>
            <a:r>
              <a:rPr lang="en-GB" b="1" dirty="0">
                <a:solidFill>
                  <a:srgbClr val="00B050"/>
                </a:solidFill>
                <a:sym typeface="Wingdings"/>
              </a:rPr>
              <a:t>125.3</a:t>
            </a:r>
            <a:r>
              <a:rPr lang="en-GB" dirty="0" smtClean="0">
                <a:sym typeface="Wingdings"/>
              </a:rPr>
              <a:t> </a:t>
            </a:r>
            <a:r>
              <a:rPr lang="en-GB" dirty="0" err="1" smtClean="0">
                <a:sym typeface="Wingdings"/>
              </a:rPr>
              <a:t>GeV</a:t>
            </a:r>
            <a:r>
              <a:rPr lang="en-GB" dirty="0" smtClean="0">
                <a:sym typeface="Wingdings"/>
              </a:rPr>
              <a:t> with </a:t>
            </a:r>
            <a:r>
              <a:rPr lang="en-GB" b="1" dirty="0">
                <a:solidFill>
                  <a:srgbClr val="00B050"/>
                </a:solidFill>
                <a:sym typeface="Wingdings"/>
              </a:rPr>
              <a:t>5.0</a:t>
            </a:r>
            <a:r>
              <a:rPr lang="en-GB" dirty="0" smtClean="0">
                <a:sym typeface="Wingdings"/>
              </a:rPr>
              <a:t> </a:t>
            </a:r>
            <a:r>
              <a:rPr lang="en-GB" b="1" dirty="0" err="1">
                <a:solidFill>
                  <a:srgbClr val="00B050"/>
                </a:solidFill>
                <a:latin typeface="Lucida Grande"/>
                <a:ea typeface="Lucida Grande"/>
                <a:cs typeface="Lucida Grande"/>
                <a:sym typeface="Wingdings"/>
              </a:rPr>
              <a:t>σ</a:t>
            </a:r>
            <a:r>
              <a:rPr lang="en-GB" dirty="0">
                <a:latin typeface="Lucida Grande"/>
                <a:ea typeface="Lucida Grande"/>
                <a:cs typeface="Lucida Grande"/>
                <a:sym typeface="Wingdings"/>
              </a:rPr>
              <a:t> </a:t>
            </a:r>
            <a:r>
              <a:rPr lang="en-GB" dirty="0">
                <a:sym typeface="Wingdings"/>
              </a:rPr>
              <a:t>significance </a:t>
            </a:r>
            <a:r>
              <a:rPr lang="en-GB" dirty="0" smtClean="0">
                <a:sym typeface="Wingdings"/>
              </a:rPr>
              <a:t>(</a:t>
            </a:r>
            <a:r>
              <a:rPr lang="en-GB" b="1" dirty="0">
                <a:solidFill>
                  <a:srgbClr val="00B050"/>
                </a:solidFill>
                <a:sym typeface="Wingdings"/>
              </a:rPr>
              <a:t>5.8</a:t>
            </a:r>
            <a:r>
              <a:rPr lang="en-GB" dirty="0" smtClean="0">
                <a:sym typeface="Wingdings"/>
              </a:rPr>
              <a:t> </a:t>
            </a:r>
            <a:r>
              <a:rPr lang="en-GB" b="1" dirty="0" err="1">
                <a:solidFill>
                  <a:srgbClr val="00B050"/>
                </a:solidFill>
                <a:latin typeface="Lucida Grande"/>
                <a:ea typeface="Lucida Grande"/>
                <a:cs typeface="Lucida Grande"/>
                <a:sym typeface="Wingdings"/>
              </a:rPr>
              <a:t>σ</a:t>
            </a:r>
            <a:r>
              <a:rPr lang="en-GB" dirty="0">
                <a:latin typeface="Lucida Grande"/>
                <a:ea typeface="Lucida Grande"/>
                <a:cs typeface="Lucida Grande"/>
                <a:sym typeface="Wingdings"/>
              </a:rPr>
              <a:t> </a:t>
            </a:r>
            <a:r>
              <a:rPr lang="en-GB" dirty="0" smtClean="0">
                <a:sym typeface="Wingdings"/>
              </a:rPr>
              <a:t>expected)</a:t>
            </a:r>
            <a:endParaRPr lang="en-GB" dirty="0">
              <a:sym typeface="Wingdings"/>
            </a:endParaRPr>
          </a:p>
          <a:p>
            <a:endParaRPr lang="en-GB" dirty="0" smtClean="0"/>
          </a:p>
          <a:p>
            <a:r>
              <a:rPr lang="en-GB" dirty="0" smtClean="0"/>
              <a:t>It is</a:t>
            </a:r>
            <a:r>
              <a:rPr lang="en-GB" dirty="0" smtClean="0">
                <a:sym typeface="Wingdings"/>
              </a:rPr>
              <a:t> a </a:t>
            </a:r>
            <a:r>
              <a:rPr lang="en-GB" u="sng" dirty="0" smtClean="0">
                <a:sym typeface="Wingdings"/>
              </a:rPr>
              <a:t>very nice </a:t>
            </a:r>
            <a:r>
              <a:rPr lang="en-GB" dirty="0" smtClean="0">
                <a:sym typeface="Wingdings"/>
              </a:rPr>
              <a:t>region for the Higgs to be </a:t>
            </a:r>
          </a:p>
          <a:p>
            <a:pPr lvl="1">
              <a:buFont typeface="Wingdings" pitchFamily="2" charset="2"/>
              <a:buChar char="à"/>
            </a:pPr>
            <a:r>
              <a:rPr lang="en-GB" dirty="0" smtClean="0">
                <a:sym typeface="Wingdings"/>
              </a:rPr>
              <a:t>accessible at LHC in </a:t>
            </a:r>
            <a:r>
              <a:rPr lang="en-GB" dirty="0" err="1" smtClean="0">
                <a:sym typeface="Wingdings"/>
              </a:rPr>
              <a:t>γγ</a:t>
            </a:r>
            <a:r>
              <a:rPr lang="en-GB" dirty="0" smtClean="0">
                <a:sym typeface="Wingdings"/>
              </a:rPr>
              <a:t>, 4l, </a:t>
            </a:r>
            <a:r>
              <a:rPr lang="en-GB" dirty="0" err="1" smtClean="0">
                <a:sym typeface="Wingdings"/>
              </a:rPr>
              <a:t>lνlν</a:t>
            </a:r>
            <a:r>
              <a:rPr lang="en-GB" dirty="0" smtClean="0">
                <a:sym typeface="Wingdings"/>
              </a:rPr>
              <a:t>, bb, </a:t>
            </a:r>
            <a:r>
              <a:rPr lang="en-GB" dirty="0" err="1" smtClean="0">
                <a:sym typeface="Wingdings"/>
              </a:rPr>
              <a:t>ττ</a:t>
            </a:r>
            <a:endParaRPr lang="en-GB" dirty="0" smtClean="0">
              <a:sym typeface="Wingdings"/>
            </a:endParaRPr>
          </a:p>
          <a:p>
            <a:r>
              <a:rPr lang="en-GB" dirty="0" smtClean="0"/>
              <a:t>It’s too early to draw definite conclusions on the detailed nature of this boson</a:t>
            </a:r>
          </a:p>
          <a:p>
            <a:pPr lvl="1"/>
            <a:r>
              <a:rPr lang="en-GB" dirty="0" smtClean="0"/>
              <a:t>More studies and more data are needed, LHC is the ideal workhorse </a:t>
            </a:r>
          </a:p>
          <a:p>
            <a:r>
              <a:rPr lang="en-GB" dirty="0" smtClean="0"/>
              <a:t>We have beyond a reasonable doubt discovered a new, important tool for unveiling the very secrets of Nature</a:t>
            </a:r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L</a:t>
            </a:r>
            <a:r>
              <a:rPr lang="en-US" dirty="0" err="1" smtClean="0"/>
              <a:t>arge</a:t>
            </a:r>
            <a:r>
              <a:rPr lang="en-US" dirty="0" smtClean="0"/>
              <a:t> </a:t>
            </a:r>
            <a:r>
              <a:rPr lang="sl-SI" dirty="0" smtClean="0"/>
              <a:t>H</a:t>
            </a:r>
            <a:r>
              <a:rPr lang="en-US" dirty="0" err="1" smtClean="0"/>
              <a:t>adron</a:t>
            </a:r>
            <a:r>
              <a:rPr lang="en-US" dirty="0" smtClean="0"/>
              <a:t> </a:t>
            </a:r>
            <a:r>
              <a:rPr lang="sl-SI" dirty="0" smtClean="0"/>
              <a:t>C</a:t>
            </a:r>
            <a:r>
              <a:rPr lang="en-US" dirty="0" err="1" smtClean="0"/>
              <a:t>ollider</a:t>
            </a:r>
            <a:r>
              <a:rPr lang="sl-SI" dirty="0" smtClean="0"/>
              <a:t> 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4330824" cy="5040560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Large </a:t>
            </a:r>
            <a:r>
              <a:rPr lang="en-GB" dirty="0" err="1" smtClean="0"/>
              <a:t>Hadron</a:t>
            </a:r>
            <a:r>
              <a:rPr lang="en-GB" dirty="0" smtClean="0"/>
              <a:t> Collider </a:t>
            </a:r>
          </a:p>
          <a:p>
            <a:pPr lvl="1"/>
            <a:r>
              <a:rPr lang="en-GB" dirty="0" smtClean="0"/>
              <a:t>proton-proton collider </a:t>
            </a:r>
          </a:p>
          <a:p>
            <a:pPr lvl="1"/>
            <a:r>
              <a:rPr lang="en-GB" dirty="0" smtClean="0"/>
              <a:t>Design CMS energy 14 (2x7) </a:t>
            </a:r>
            <a:r>
              <a:rPr lang="en-GB" dirty="0" err="1" smtClean="0"/>
              <a:t>TeV</a:t>
            </a:r>
            <a:r>
              <a:rPr lang="en-GB" dirty="0" smtClean="0"/>
              <a:t>, currently at 8 </a:t>
            </a:r>
            <a:r>
              <a:rPr lang="en-GB" dirty="0" err="1" smtClean="0"/>
              <a:t>TeV</a:t>
            </a:r>
            <a:r>
              <a:rPr lang="en-GB" dirty="0" smtClean="0"/>
              <a:t>, 7 </a:t>
            </a:r>
            <a:r>
              <a:rPr lang="en-GB" dirty="0" err="1" smtClean="0"/>
              <a:t>TeV</a:t>
            </a:r>
            <a:r>
              <a:rPr lang="en-GB" dirty="0" smtClean="0"/>
              <a:t> in 2011</a:t>
            </a:r>
          </a:p>
          <a:p>
            <a:pPr lvl="1"/>
            <a:r>
              <a:rPr lang="en-GB" dirty="0" smtClean="0"/>
              <a:t>Design </a:t>
            </a:r>
            <a:r>
              <a:rPr lang="en-GB" dirty="0" smtClean="0"/>
              <a:t>luminosity </a:t>
            </a:r>
            <a:r>
              <a:rPr lang="en-GB" dirty="0" smtClean="0"/>
              <a:t>10</a:t>
            </a:r>
            <a:r>
              <a:rPr lang="en-GB" baseline="30000" dirty="0" smtClean="0"/>
              <a:t>34</a:t>
            </a:r>
            <a:r>
              <a:rPr lang="en-GB" dirty="0" smtClean="0"/>
              <a:t> cm</a:t>
            </a:r>
            <a:r>
              <a:rPr lang="en-GB" baseline="30000" dirty="0" smtClean="0"/>
              <a:t>-2</a:t>
            </a:r>
            <a:r>
              <a:rPr lang="en-GB" dirty="0" smtClean="0"/>
              <a:t>s</a:t>
            </a:r>
            <a:r>
              <a:rPr lang="en-GB" baseline="30000" dirty="0" smtClean="0"/>
              <a:t>-1</a:t>
            </a:r>
            <a:r>
              <a:rPr lang="en-GB" dirty="0" smtClean="0"/>
              <a:t>, 7.3x10</a:t>
            </a:r>
            <a:r>
              <a:rPr lang="en-GB" baseline="30000" dirty="0" smtClean="0"/>
              <a:t>33 </a:t>
            </a:r>
            <a:r>
              <a:rPr lang="en-GB" dirty="0" smtClean="0"/>
              <a:t>achieved so far</a:t>
            </a:r>
          </a:p>
          <a:p>
            <a:r>
              <a:rPr lang="en-GB" dirty="0" smtClean="0"/>
              <a:t>Why 4 (CMS 8) </a:t>
            </a:r>
            <a:r>
              <a:rPr lang="en-GB" dirty="0" err="1" smtClean="0"/>
              <a:t>TeV</a:t>
            </a:r>
            <a:r>
              <a:rPr lang="en-GB" dirty="0" smtClean="0"/>
              <a:t> ?</a:t>
            </a:r>
          </a:p>
          <a:p>
            <a:pPr lvl="1"/>
            <a:r>
              <a:rPr lang="en-GB" dirty="0" smtClean="0"/>
              <a:t>LHC in 28 km LEP tunnel (recycling)</a:t>
            </a:r>
          </a:p>
          <a:p>
            <a:pPr lvl="1"/>
            <a:r>
              <a:rPr lang="en-GB" dirty="0" smtClean="0"/>
              <a:t>Energy at </a:t>
            </a:r>
            <a:r>
              <a:rPr lang="en-GB" i="1" dirty="0" err="1" smtClean="0"/>
              <a:t>r</a:t>
            </a:r>
            <a:r>
              <a:rPr lang="en-GB" i="1" baseline="-25000" dirty="0" err="1" smtClean="0"/>
              <a:t>LEP</a:t>
            </a:r>
            <a:r>
              <a:rPr lang="en-GB" i="1" dirty="0" smtClean="0"/>
              <a:t> </a:t>
            </a:r>
            <a:r>
              <a:rPr lang="en-GB" dirty="0" smtClean="0"/>
              <a:t>limited by superconducting magnets</a:t>
            </a:r>
          </a:p>
          <a:p>
            <a:pPr lvl="2"/>
            <a:r>
              <a:rPr lang="en-GB" i="1" dirty="0" err="1" smtClean="0"/>
              <a:t>B</a:t>
            </a:r>
            <a:r>
              <a:rPr lang="en-GB" i="1" baseline="-25000" dirty="0" err="1" smtClean="0"/>
              <a:t>max</a:t>
            </a:r>
            <a:r>
              <a:rPr lang="en-GB" dirty="0" smtClean="0"/>
              <a:t> = 8.3 T → </a:t>
            </a:r>
            <a:r>
              <a:rPr lang="en-GB" i="1" dirty="0" err="1" smtClean="0"/>
              <a:t>E</a:t>
            </a:r>
            <a:r>
              <a:rPr lang="en-GB" i="1" baseline="-25000" dirty="0" err="1" smtClean="0"/>
              <a:t>max</a:t>
            </a:r>
            <a:r>
              <a:rPr lang="en-GB" dirty="0" smtClean="0"/>
              <a:t> = 7 </a:t>
            </a:r>
            <a:r>
              <a:rPr lang="en-GB" dirty="0" err="1" smtClean="0"/>
              <a:t>TeV</a:t>
            </a:r>
            <a:endParaRPr lang="en-GB" dirty="0" smtClean="0"/>
          </a:p>
          <a:p>
            <a:pPr lvl="1"/>
            <a:r>
              <a:rPr lang="en-GB" dirty="0" smtClean="0"/>
              <a:t>Following major incident in Sep’08 blowing up ~50 magnets</a:t>
            </a:r>
          </a:p>
          <a:p>
            <a:pPr lvl="2"/>
            <a:r>
              <a:rPr lang="en-GB" dirty="0" smtClean="0"/>
              <a:t>3.5, then 4 </a:t>
            </a:r>
            <a:r>
              <a:rPr lang="en-GB" dirty="0" err="1" smtClean="0"/>
              <a:t>TeV</a:t>
            </a:r>
            <a:r>
              <a:rPr lang="en-GB" dirty="0" smtClean="0"/>
              <a:t> considered safe</a:t>
            </a:r>
          </a:p>
          <a:p>
            <a:r>
              <a:rPr lang="en-GB" dirty="0" smtClean="0"/>
              <a:t>Consolidation to design values during 2013(&amp;14) break</a:t>
            </a:r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2025" y="1447800"/>
            <a:ext cx="4371975" cy="2400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8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886200"/>
            <a:ext cx="3200400" cy="2349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LHC Performance in 2011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3610744" cy="5040560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The yearly plan at the Chamonix meeting (Jan’11) was &gt;</a:t>
            </a:r>
            <a:r>
              <a:rPr lang="en-GB" dirty="0" smtClean="0">
                <a:solidFill>
                  <a:schemeClr val="accent5"/>
                </a:solidFill>
              </a:rPr>
              <a:t>1 fb</a:t>
            </a:r>
            <a:r>
              <a:rPr lang="en-GB" baseline="30000" dirty="0" smtClean="0">
                <a:solidFill>
                  <a:schemeClr val="accent5"/>
                </a:solidFill>
              </a:rPr>
              <a:t>-1</a:t>
            </a:r>
            <a:r>
              <a:rPr lang="en-GB" dirty="0" smtClean="0">
                <a:solidFill>
                  <a:schemeClr val="accent5"/>
                </a:solidFill>
              </a:rPr>
              <a:t> </a:t>
            </a:r>
            <a:r>
              <a:rPr lang="en-GB" dirty="0" smtClean="0"/>
              <a:t>per experiment</a:t>
            </a:r>
          </a:p>
          <a:p>
            <a:r>
              <a:rPr lang="en-GB" dirty="0" smtClean="0"/>
              <a:t>Due to increased peak luminosity up to </a:t>
            </a:r>
            <a:r>
              <a:rPr lang="en-GB" dirty="0" smtClean="0">
                <a:solidFill>
                  <a:srgbClr val="4BACC6"/>
                </a:solidFill>
              </a:rPr>
              <a:t>3.6x10</a:t>
            </a:r>
            <a:r>
              <a:rPr lang="en-GB" baseline="30000" dirty="0" smtClean="0">
                <a:solidFill>
                  <a:srgbClr val="4BACC6"/>
                </a:solidFill>
              </a:rPr>
              <a:t>33</a:t>
            </a:r>
            <a:r>
              <a:rPr lang="en-GB" dirty="0" smtClean="0">
                <a:solidFill>
                  <a:srgbClr val="4BACC6"/>
                </a:solidFill>
              </a:rPr>
              <a:t> cm</a:t>
            </a:r>
            <a:r>
              <a:rPr lang="en-GB" baseline="30000" dirty="0" smtClean="0">
                <a:solidFill>
                  <a:srgbClr val="4BACC6"/>
                </a:solidFill>
              </a:rPr>
              <a:t>-2</a:t>
            </a:r>
            <a:r>
              <a:rPr lang="en-GB" dirty="0" smtClean="0">
                <a:solidFill>
                  <a:srgbClr val="4BACC6"/>
                </a:solidFill>
              </a:rPr>
              <a:t>s</a:t>
            </a:r>
            <a:r>
              <a:rPr lang="en-GB" baseline="30000" dirty="0" smtClean="0">
                <a:solidFill>
                  <a:srgbClr val="4BACC6"/>
                </a:solidFill>
              </a:rPr>
              <a:t>-1</a:t>
            </a:r>
            <a:r>
              <a:rPr lang="en-GB" dirty="0" smtClean="0">
                <a:solidFill>
                  <a:srgbClr val="4BACC6"/>
                </a:solidFill>
              </a:rPr>
              <a:t> </a:t>
            </a:r>
            <a:r>
              <a:rPr lang="en-GB" dirty="0" smtClean="0"/>
              <a:t>the final integrated luminosity surpassed </a:t>
            </a:r>
            <a:r>
              <a:rPr lang="en-GB" dirty="0" smtClean="0">
                <a:solidFill>
                  <a:srgbClr val="4BACC6"/>
                </a:solidFill>
              </a:rPr>
              <a:t>5 fb</a:t>
            </a:r>
            <a:r>
              <a:rPr lang="en-GB" baseline="30000" dirty="0" smtClean="0">
                <a:solidFill>
                  <a:srgbClr val="4BACC6"/>
                </a:solidFill>
              </a:rPr>
              <a:t>-1</a:t>
            </a:r>
            <a:r>
              <a:rPr lang="en-GB" dirty="0" smtClean="0">
                <a:solidFill>
                  <a:srgbClr val="4BACC6"/>
                </a:solidFill>
              </a:rPr>
              <a:t> </a:t>
            </a:r>
            <a:r>
              <a:rPr lang="en-GB" dirty="0" smtClean="0"/>
              <a:t>by end of 2011</a:t>
            </a:r>
          </a:p>
          <a:p>
            <a:r>
              <a:rPr lang="en-GB" dirty="0"/>
              <a:t>H</a:t>
            </a:r>
            <a:r>
              <a:rPr lang="en-GB" dirty="0" smtClean="0"/>
              <a:t>alf </a:t>
            </a:r>
            <a:r>
              <a:rPr lang="en-GB" dirty="0" smtClean="0"/>
              <a:t>of the luminosity         (~ </a:t>
            </a:r>
            <a:r>
              <a:rPr lang="en-GB" dirty="0" smtClean="0">
                <a:solidFill>
                  <a:srgbClr val="4BACC6"/>
                </a:solidFill>
              </a:rPr>
              <a:t>2.5 fb</a:t>
            </a:r>
            <a:r>
              <a:rPr lang="en-GB" baseline="30000" dirty="0" smtClean="0">
                <a:solidFill>
                  <a:srgbClr val="4BACC6"/>
                </a:solidFill>
              </a:rPr>
              <a:t>-1</a:t>
            </a:r>
            <a:r>
              <a:rPr lang="en-GB" dirty="0" smtClean="0"/>
              <a:t>) was delivered in the final month of running</a:t>
            </a:r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 descr="sumLumiByDay.pn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1268760"/>
            <a:ext cx="4355976" cy="3130172"/>
          </a:xfrm>
          <a:prstGeom prst="rect">
            <a:avLst/>
          </a:prstGeom>
        </p:spPr>
      </p:pic>
      <p:pic>
        <p:nvPicPr>
          <p:cNvPr id="12" name="Picture 5" descr="applause.gif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4797152"/>
            <a:ext cx="1326615" cy="1388669"/>
          </a:xfrm>
          <a:prstGeom prst="rect">
            <a:avLst/>
          </a:prstGeom>
          <a:solidFill>
            <a:schemeClr val="bg1"/>
          </a:solidFill>
          <a:ln w="9525" cmpd="sng">
            <a:solidFill>
              <a:srgbClr val="000000"/>
            </a:solidFill>
            <a:round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4365104"/>
            <a:ext cx="2863910" cy="2057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Connector 17"/>
          <p:cNvCxnSpPr/>
          <p:nvPr/>
        </p:nvCxnSpPr>
        <p:spPr>
          <a:xfrm>
            <a:off x="6228000" y="5781600"/>
            <a:ext cx="201622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308304" y="5445224"/>
            <a:ext cx="1013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10</a:t>
            </a:r>
            <a:r>
              <a:rPr lang="en-GB" sz="1400" b="1" baseline="30000" dirty="0" smtClean="0">
                <a:solidFill>
                  <a:srgbClr val="FF0000"/>
                </a:solidFill>
              </a:rPr>
              <a:t>33</a:t>
            </a:r>
            <a:r>
              <a:rPr lang="en-GB" sz="1400" b="1" dirty="0" smtClean="0">
                <a:solidFill>
                  <a:srgbClr val="FF0000"/>
                </a:solidFill>
              </a:rPr>
              <a:t> cm</a:t>
            </a:r>
            <a:r>
              <a:rPr lang="en-GB" sz="1400" b="1" baseline="30000" dirty="0" smtClean="0">
                <a:solidFill>
                  <a:srgbClr val="FF0000"/>
                </a:solidFill>
              </a:rPr>
              <a:t>-2</a:t>
            </a:r>
            <a:r>
              <a:rPr lang="en-GB" sz="1400" b="1" dirty="0" smtClean="0">
                <a:solidFill>
                  <a:srgbClr val="FF0000"/>
                </a:solidFill>
              </a:rPr>
              <a:t>s</a:t>
            </a:r>
            <a:r>
              <a:rPr lang="en-GB" sz="1400" b="1" baseline="30000" dirty="0" smtClean="0">
                <a:solidFill>
                  <a:srgbClr val="FF0000"/>
                </a:solidFill>
              </a:rPr>
              <a:t>-1</a:t>
            </a:r>
            <a:endParaRPr lang="sl-SI" sz="1400" b="1" baseline="30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LHC Performance in 2012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6971" y="1268760"/>
            <a:ext cx="4310940" cy="5040560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The yearly plan was </a:t>
            </a:r>
          </a:p>
          <a:p>
            <a:pPr lvl="1"/>
            <a:r>
              <a:rPr lang="en-GB" dirty="0" smtClean="0"/>
              <a:t>&gt;</a:t>
            </a:r>
            <a:r>
              <a:rPr lang="en-GB" dirty="0" smtClean="0">
                <a:solidFill>
                  <a:srgbClr val="4BACC6"/>
                </a:solidFill>
              </a:rPr>
              <a:t>5 fb</a:t>
            </a:r>
            <a:r>
              <a:rPr lang="en-GB" baseline="30000" dirty="0" smtClean="0">
                <a:solidFill>
                  <a:srgbClr val="4BACC6"/>
                </a:solidFill>
              </a:rPr>
              <a:t>-1</a:t>
            </a:r>
            <a:r>
              <a:rPr lang="en-GB" dirty="0" smtClean="0"/>
              <a:t> by end June</a:t>
            </a:r>
          </a:p>
          <a:p>
            <a:pPr lvl="1"/>
            <a:r>
              <a:rPr lang="en-US" dirty="0" smtClean="0"/>
              <a:t>~</a:t>
            </a:r>
            <a:r>
              <a:rPr lang="en-US" dirty="0" smtClean="0">
                <a:solidFill>
                  <a:srgbClr val="4BACC6"/>
                </a:solidFill>
              </a:rPr>
              <a:t>15 </a:t>
            </a:r>
            <a:r>
              <a:rPr lang="en-GB" dirty="0" smtClean="0">
                <a:solidFill>
                  <a:srgbClr val="4BACC6"/>
                </a:solidFill>
              </a:rPr>
              <a:t>fb</a:t>
            </a:r>
            <a:r>
              <a:rPr lang="en-GB" baseline="30000" dirty="0" smtClean="0">
                <a:solidFill>
                  <a:srgbClr val="4BACC6"/>
                </a:solidFill>
              </a:rPr>
              <a:t>-1</a:t>
            </a:r>
            <a:r>
              <a:rPr lang="en-GB" dirty="0" smtClean="0">
                <a:solidFill>
                  <a:srgbClr val="4BACC6"/>
                </a:solidFill>
              </a:rPr>
              <a:t> </a:t>
            </a:r>
            <a:r>
              <a:rPr lang="en-GB" dirty="0" smtClean="0"/>
              <a:t>by end of 2012</a:t>
            </a:r>
          </a:p>
          <a:p>
            <a:pPr lvl="1">
              <a:buNone/>
            </a:pPr>
            <a:r>
              <a:rPr lang="en-GB" dirty="0" smtClean="0"/>
              <a:t>per experiment</a:t>
            </a:r>
          </a:p>
          <a:p>
            <a:r>
              <a:rPr lang="en-GB" dirty="0" smtClean="0"/>
              <a:t>Peak luminosity increased up to </a:t>
            </a:r>
            <a:r>
              <a:rPr lang="en-GB" dirty="0" smtClean="0">
                <a:solidFill>
                  <a:srgbClr val="4BACC6"/>
                </a:solidFill>
              </a:rPr>
              <a:t>7.3x10</a:t>
            </a:r>
            <a:r>
              <a:rPr lang="en-GB" baseline="30000" dirty="0" smtClean="0">
                <a:solidFill>
                  <a:srgbClr val="4BACC6"/>
                </a:solidFill>
              </a:rPr>
              <a:t>33</a:t>
            </a:r>
            <a:r>
              <a:rPr lang="en-GB" dirty="0" smtClean="0">
                <a:solidFill>
                  <a:srgbClr val="4BACC6"/>
                </a:solidFill>
              </a:rPr>
              <a:t> cm</a:t>
            </a:r>
            <a:r>
              <a:rPr lang="en-GB" baseline="30000" dirty="0" smtClean="0">
                <a:solidFill>
                  <a:srgbClr val="4BACC6"/>
                </a:solidFill>
              </a:rPr>
              <a:t>-2</a:t>
            </a:r>
            <a:r>
              <a:rPr lang="en-GB" dirty="0" smtClean="0">
                <a:solidFill>
                  <a:srgbClr val="4BACC6"/>
                </a:solidFill>
              </a:rPr>
              <a:t>s</a:t>
            </a:r>
            <a:r>
              <a:rPr lang="en-GB" baseline="30000" dirty="0" smtClean="0">
                <a:solidFill>
                  <a:srgbClr val="4BACC6"/>
                </a:solidFill>
              </a:rPr>
              <a:t>-1</a:t>
            </a:r>
            <a:r>
              <a:rPr lang="en-GB" dirty="0" smtClean="0">
                <a:solidFill>
                  <a:srgbClr val="4BACC6"/>
                </a:solidFill>
              </a:rPr>
              <a:t> </a:t>
            </a:r>
          </a:p>
          <a:p>
            <a:r>
              <a:rPr lang="en-GB" dirty="0" smtClean="0">
                <a:solidFill>
                  <a:srgbClr val="4BACC6"/>
                </a:solidFill>
              </a:rPr>
              <a:t>6 fb</a:t>
            </a:r>
            <a:r>
              <a:rPr lang="en-GB" baseline="30000" dirty="0" smtClean="0">
                <a:solidFill>
                  <a:srgbClr val="4BACC6"/>
                </a:solidFill>
              </a:rPr>
              <a:t>-1</a:t>
            </a:r>
            <a:r>
              <a:rPr lang="en-GB" dirty="0" smtClean="0">
                <a:solidFill>
                  <a:srgbClr val="4BACC6"/>
                </a:solidFill>
              </a:rPr>
              <a:t> </a:t>
            </a:r>
            <a:r>
              <a:rPr lang="en-GB" dirty="0" smtClean="0"/>
              <a:t>by end of June</a:t>
            </a:r>
          </a:p>
          <a:p>
            <a:pPr lvl="1"/>
            <a:r>
              <a:rPr lang="en-GB" dirty="0" smtClean="0"/>
              <a:t>~1.5 </a:t>
            </a:r>
            <a:r>
              <a:rPr lang="en-GB" dirty="0" smtClean="0"/>
              <a:t>fb</a:t>
            </a:r>
            <a:r>
              <a:rPr lang="en-GB" baseline="30000" dirty="0" smtClean="0"/>
              <a:t>-1</a:t>
            </a:r>
            <a:r>
              <a:rPr lang="en-GB" dirty="0" smtClean="0"/>
              <a:t> delivered in the final week</a:t>
            </a:r>
          </a:p>
          <a:p>
            <a:r>
              <a:rPr lang="en-GB" dirty="0" smtClean="0">
                <a:solidFill>
                  <a:srgbClr val="4BACC6"/>
                </a:solidFill>
              </a:rPr>
              <a:t>14 fb</a:t>
            </a:r>
            <a:r>
              <a:rPr lang="en-GB" baseline="30000" dirty="0" smtClean="0">
                <a:solidFill>
                  <a:srgbClr val="4BACC6"/>
                </a:solidFill>
              </a:rPr>
              <a:t>-1 </a:t>
            </a:r>
            <a:r>
              <a:rPr lang="en-GB" dirty="0" smtClean="0"/>
              <a:t>now</a:t>
            </a:r>
          </a:p>
          <a:p>
            <a:r>
              <a:rPr lang="en-GB" dirty="0" smtClean="0"/>
              <a:t>Good prospects for </a:t>
            </a:r>
            <a:r>
              <a:rPr lang="en-GB" dirty="0" smtClean="0">
                <a:sym typeface="Mathematica1"/>
              </a:rPr>
              <a:t>&gt;&gt;</a:t>
            </a:r>
            <a:r>
              <a:rPr lang="en-GB" dirty="0" smtClean="0">
                <a:solidFill>
                  <a:srgbClr val="4BACC6"/>
                </a:solidFill>
              </a:rPr>
              <a:t>20 </a:t>
            </a:r>
            <a:r>
              <a:rPr lang="en-GB" dirty="0" smtClean="0">
                <a:solidFill>
                  <a:srgbClr val="4BACC6"/>
                </a:solidFill>
              </a:rPr>
              <a:t>fb</a:t>
            </a:r>
            <a:r>
              <a:rPr lang="en-GB" baseline="30000" dirty="0" smtClean="0">
                <a:solidFill>
                  <a:srgbClr val="4BACC6"/>
                </a:solidFill>
              </a:rPr>
              <a:t>-</a:t>
            </a:r>
            <a:r>
              <a:rPr lang="en-GB" baseline="30000" dirty="0" smtClean="0">
                <a:solidFill>
                  <a:srgbClr val="4BACC6"/>
                </a:solidFill>
              </a:rPr>
              <a:t>1</a:t>
            </a:r>
            <a:r>
              <a:rPr lang="en-GB" dirty="0" smtClean="0">
                <a:solidFill>
                  <a:srgbClr val="4BACC6"/>
                </a:solidFill>
              </a:rPr>
              <a:t> </a:t>
            </a:r>
          </a:p>
          <a:p>
            <a:pPr lvl="1"/>
            <a:r>
              <a:rPr lang="en-GB" dirty="0" smtClean="0"/>
              <a:t>proton </a:t>
            </a:r>
            <a:r>
              <a:rPr lang="en-GB" dirty="0" smtClean="0"/>
              <a:t>run extended </a:t>
            </a:r>
            <a:r>
              <a:rPr lang="en-GB" dirty="0" smtClean="0"/>
              <a:t>until</a:t>
            </a:r>
            <a:r>
              <a:rPr lang="en-GB" dirty="0" smtClean="0"/>
              <a:t> </a:t>
            </a:r>
            <a:r>
              <a:rPr lang="en-GB" dirty="0" smtClean="0"/>
              <a:t>Dec 19</a:t>
            </a:r>
            <a:r>
              <a:rPr lang="en-GB" baseline="30000" dirty="0" smtClean="0"/>
              <a:t>th</a:t>
            </a:r>
            <a:r>
              <a:rPr lang="en-GB" dirty="0" smtClean="0"/>
              <a:t> </a:t>
            </a:r>
          </a:p>
          <a:p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6630" name="Picture 6" descr="http://www.hellasmultimedia.com/webimages/anim-htm/images/applause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1268760"/>
            <a:ext cx="1364003" cy="14281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29" name="Picture 28" descr="peakLumiByFil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1268760"/>
            <a:ext cx="2782838" cy="1999728"/>
          </a:xfrm>
          <a:prstGeom prst="rect">
            <a:avLst/>
          </a:prstGeom>
        </p:spPr>
      </p:pic>
      <p:pic>
        <p:nvPicPr>
          <p:cNvPr id="26645" name="Picture 21" descr="https://atlas.web.cern.ch/Atlas/GROUPS/DATAPREPARATION/PublicPlots/2012/DataSummary/figs/intlumivsyea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366038"/>
            <a:ext cx="4244354" cy="3049963"/>
          </a:xfrm>
          <a:prstGeom prst="rect">
            <a:avLst/>
          </a:prstGeom>
          <a:noFill/>
        </p:spPr>
      </p:pic>
      <p:cxnSp>
        <p:nvCxnSpPr>
          <p:cNvPr id="23" name="Straight Connector 22"/>
          <p:cNvCxnSpPr/>
          <p:nvPr/>
        </p:nvCxnSpPr>
        <p:spPr>
          <a:xfrm flipV="1">
            <a:off x="6444208" y="2996952"/>
            <a:ext cx="1368152" cy="2304256"/>
          </a:xfrm>
          <a:prstGeom prst="line">
            <a:avLst/>
          </a:prstGeom>
          <a:ln w="28575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5400000">
            <a:off x="7164583" y="3716737"/>
            <a:ext cx="1232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EOY 2012 ?</a:t>
            </a:r>
            <a:endParaRPr lang="sl-SI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6804248" y="3789040"/>
            <a:ext cx="627603" cy="522640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txBody>
          <a:bodyPr wrap="none" rtlCol="0">
            <a:normAutofit fontScale="77500" lnSpcReduction="20000"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9/2012:</a:t>
            </a:r>
          </a:p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14 fb</a:t>
            </a:r>
            <a:r>
              <a:rPr lang="en-US" sz="1400" baseline="30000" dirty="0" smtClean="0">
                <a:solidFill>
                  <a:schemeClr val="bg1"/>
                </a:solidFill>
                <a:effectLst/>
              </a:rPr>
              <a:t>-1 </a:t>
            </a:r>
          </a:p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@8 </a:t>
            </a:r>
            <a:r>
              <a:rPr lang="en-US" sz="1400" dirty="0" err="1" smtClean="0">
                <a:solidFill>
                  <a:schemeClr val="bg1"/>
                </a:solidFill>
                <a:effectLst/>
              </a:rPr>
              <a:t>TeV</a:t>
            </a:r>
            <a:endParaRPr lang="en-US" sz="1400" baseline="30000" dirty="0">
              <a:solidFill>
                <a:schemeClr val="bg1"/>
              </a:solidFill>
              <a:effectLst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948264" y="4653136"/>
            <a:ext cx="627603" cy="52264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normAutofit fontScale="77500" lnSpcReduction="20000"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2011</a:t>
            </a:r>
          </a:p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5.6 fb</a:t>
            </a:r>
            <a:r>
              <a:rPr lang="en-US" sz="1400" baseline="30000" dirty="0" smtClean="0">
                <a:solidFill>
                  <a:schemeClr val="bg1"/>
                </a:solidFill>
                <a:effectLst/>
              </a:rPr>
              <a:t>-1 </a:t>
            </a:r>
          </a:p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@7 </a:t>
            </a:r>
            <a:r>
              <a:rPr lang="en-US" sz="1400" dirty="0" err="1" smtClean="0">
                <a:solidFill>
                  <a:schemeClr val="bg1"/>
                </a:solidFill>
                <a:effectLst/>
              </a:rPr>
              <a:t>TeV</a:t>
            </a:r>
            <a:endParaRPr lang="en-US" sz="1400" baseline="30000" dirty="0">
              <a:solidFill>
                <a:schemeClr val="bg1"/>
              </a:solidFill>
              <a:effectLst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452320" y="5373216"/>
            <a:ext cx="627603" cy="522640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txBody>
          <a:bodyPr wrap="none" rtlCol="0">
            <a:normAutofit fontScale="77500" lnSpcReduction="20000"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2010</a:t>
            </a:r>
          </a:p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0.05 fb</a:t>
            </a:r>
            <a:r>
              <a:rPr lang="en-US" sz="1400" baseline="30000" dirty="0" smtClean="0">
                <a:solidFill>
                  <a:schemeClr val="bg1"/>
                </a:solidFill>
                <a:effectLst/>
              </a:rPr>
              <a:t>-1 </a:t>
            </a:r>
          </a:p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@7 </a:t>
            </a:r>
            <a:r>
              <a:rPr lang="en-US" sz="1400" dirty="0" err="1" smtClean="0">
                <a:solidFill>
                  <a:schemeClr val="bg1"/>
                </a:solidFill>
                <a:effectLst/>
              </a:rPr>
              <a:t>TeV</a:t>
            </a:r>
            <a:endParaRPr lang="en-US" sz="1400" baseline="30000" dirty="0"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31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ATLAS Detector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381" y="1196752"/>
            <a:ext cx="7985051" cy="513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933056"/>
            <a:ext cx="3611754" cy="232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Generic LHC Detector for All Particles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6931025" y="1754188"/>
            <a:ext cx="1727200" cy="4151312"/>
          </a:xfrm>
          <a:prstGeom prst="rect">
            <a:avLst/>
          </a:prstGeom>
          <a:solidFill>
            <a:srgbClr val="BBE0E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l-SI"/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3810000" y="1752600"/>
            <a:ext cx="3419475" cy="4151313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l-SI"/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476250" y="1746250"/>
            <a:ext cx="2036763" cy="4156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l-SI"/>
          </a:p>
        </p:txBody>
      </p:sp>
      <p:sp>
        <p:nvSpPr>
          <p:cNvPr id="10" name="Rectangle 21"/>
          <p:cNvSpPr>
            <a:spLocks noChangeArrowheads="1"/>
          </p:cNvSpPr>
          <p:nvPr/>
        </p:nvSpPr>
        <p:spPr bwMode="auto">
          <a:xfrm>
            <a:off x="2424113" y="1751013"/>
            <a:ext cx="1465262" cy="4151312"/>
          </a:xfrm>
          <a:prstGeom prst="rect">
            <a:avLst/>
          </a:prstGeom>
          <a:solidFill>
            <a:srgbClr val="99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l-SI"/>
          </a:p>
        </p:txBody>
      </p:sp>
      <p:graphicFrame>
        <p:nvGraphicFramePr>
          <p:cNvPr id="11" name="Object 22"/>
          <p:cNvGraphicFramePr>
            <a:graphicFrameLocks noChangeAspect="1"/>
          </p:cNvGraphicFramePr>
          <p:nvPr/>
        </p:nvGraphicFramePr>
        <p:xfrm>
          <a:off x="2178050" y="1757363"/>
          <a:ext cx="2436813" cy="159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6" name="CorelPhotoPaint.Image.11" r:id="rId3" imgW="609498" imgH="399255" progId="">
                  <p:embed/>
                </p:oleObj>
              </mc:Choice>
              <mc:Fallback>
                <p:oleObj name="CorelPhotoPaint.Image.11" r:id="rId3" imgW="609498" imgH="39925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8050" y="1757363"/>
                        <a:ext cx="2436813" cy="159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3"/>
          <p:cNvGraphicFramePr>
            <a:graphicFrameLocks noChangeAspect="1"/>
          </p:cNvGraphicFramePr>
          <p:nvPr/>
        </p:nvGraphicFramePr>
        <p:xfrm>
          <a:off x="2187575" y="3363913"/>
          <a:ext cx="6446838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7" name="CorelPhotoPaint.Image.11" r:id="rId5" imgW="1612122" imgH="225362" progId="">
                  <p:embed/>
                </p:oleObj>
              </mc:Choice>
              <mc:Fallback>
                <p:oleObj name="CorelPhotoPaint.Image.11" r:id="rId5" imgW="1612122" imgH="225362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7575" y="3363913"/>
                        <a:ext cx="6446838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24"/>
          <p:cNvGraphicFramePr>
            <a:graphicFrameLocks noChangeAspect="1"/>
          </p:cNvGraphicFramePr>
          <p:nvPr/>
        </p:nvGraphicFramePr>
        <p:xfrm>
          <a:off x="2187575" y="3525838"/>
          <a:ext cx="6446838" cy="254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8" name="CorelPhotoPaint.Image.11" r:id="rId7" imgW="1612122" imgH="636818" progId="">
                  <p:embed/>
                </p:oleObj>
              </mc:Choice>
              <mc:Fallback>
                <p:oleObj name="CorelPhotoPaint.Image.11" r:id="rId7" imgW="1612122" imgH="636818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7575" y="3525838"/>
                        <a:ext cx="6446838" cy="254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473075" y="2120900"/>
            <a:ext cx="10779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tabLst>
                <a:tab pos="2763838" algn="l"/>
              </a:tabLst>
            </a:pPr>
            <a:r>
              <a:rPr lang="en-US" dirty="0" err="1" smtClean="0">
                <a:solidFill>
                  <a:schemeClr val="accent1"/>
                </a:solidFill>
                <a:latin typeface="Comic Sans MS" pitchFamily="66" charset="0"/>
              </a:rPr>
              <a:t>ele</a:t>
            </a:r>
            <a:r>
              <a:rPr lang="en-GB" dirty="0" smtClean="0">
                <a:solidFill>
                  <a:schemeClr val="accent1"/>
                </a:solidFill>
                <a:latin typeface="Comic Sans MS" pitchFamily="66" charset="0"/>
              </a:rPr>
              <a:t>c</a:t>
            </a:r>
            <a:r>
              <a:rPr lang="en-US" dirty="0" err="1" smtClean="0">
                <a:solidFill>
                  <a:schemeClr val="accent1"/>
                </a:solidFill>
                <a:latin typeface="Comic Sans MS" pitchFamily="66" charset="0"/>
              </a:rPr>
              <a:t>tron</a:t>
            </a:r>
            <a:endParaRPr lang="en-US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471488" y="3365500"/>
            <a:ext cx="101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tabLst>
                <a:tab pos="2763838" algn="l"/>
              </a:tabLst>
            </a:pPr>
            <a:r>
              <a:rPr lang="en-US" dirty="0" smtClean="0">
                <a:solidFill>
                  <a:schemeClr val="accent1"/>
                </a:solidFill>
                <a:latin typeface="Comic Sans MS" pitchFamily="66" charset="0"/>
              </a:rPr>
              <a:t>m</a:t>
            </a:r>
            <a:r>
              <a:rPr lang="en-GB" dirty="0" smtClean="0">
                <a:solidFill>
                  <a:schemeClr val="accent1"/>
                </a:solidFill>
                <a:latin typeface="Comic Sans MS" pitchFamily="66" charset="0"/>
              </a:rPr>
              <a:t>u</a:t>
            </a:r>
            <a:r>
              <a:rPr lang="en-US" dirty="0" smtClean="0">
                <a:solidFill>
                  <a:schemeClr val="accent1"/>
                </a:solidFill>
                <a:latin typeface="Comic Sans MS" pitchFamily="66" charset="0"/>
              </a:rPr>
              <a:t>on</a:t>
            </a:r>
            <a:endParaRPr lang="en-US" dirty="0">
              <a:solidFill>
                <a:schemeClr val="accent1"/>
              </a:solidFill>
              <a:latin typeface="Comic Sans MS" pitchFamily="66" charset="0"/>
            </a:endParaRPr>
          </a:p>
        </p:txBody>
      </p:sp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487363" y="4573588"/>
            <a:ext cx="1241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tabLst>
                <a:tab pos="2763838" algn="l"/>
              </a:tabLst>
            </a:pPr>
            <a:r>
              <a:rPr lang="en-US">
                <a:solidFill>
                  <a:schemeClr val="accent1"/>
                </a:solidFill>
                <a:latin typeface="Comic Sans MS" pitchFamily="66" charset="0"/>
              </a:rPr>
              <a:t>hadron</a:t>
            </a:r>
          </a:p>
        </p:txBody>
      </p:sp>
      <p:sp>
        <p:nvSpPr>
          <p:cNvPr id="17" name="Line 28"/>
          <p:cNvSpPr>
            <a:spLocks noChangeShapeType="1"/>
          </p:cNvSpPr>
          <p:nvPr/>
        </p:nvSpPr>
        <p:spPr bwMode="auto">
          <a:xfrm flipH="1">
            <a:off x="476250" y="2506663"/>
            <a:ext cx="19367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18" name="Line 29"/>
          <p:cNvSpPr>
            <a:spLocks noChangeShapeType="1"/>
          </p:cNvSpPr>
          <p:nvPr/>
        </p:nvSpPr>
        <p:spPr bwMode="auto">
          <a:xfrm flipH="1">
            <a:off x="476250" y="3763963"/>
            <a:ext cx="1936750" cy="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19" name="Line 30"/>
          <p:cNvSpPr>
            <a:spLocks noChangeShapeType="1"/>
          </p:cNvSpPr>
          <p:nvPr/>
        </p:nvSpPr>
        <p:spPr bwMode="auto">
          <a:xfrm flipH="1">
            <a:off x="476250" y="4981575"/>
            <a:ext cx="19240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20" name="Line 36"/>
          <p:cNvSpPr>
            <a:spLocks noChangeShapeType="1"/>
          </p:cNvSpPr>
          <p:nvPr/>
        </p:nvSpPr>
        <p:spPr bwMode="auto">
          <a:xfrm>
            <a:off x="7450138" y="3709988"/>
            <a:ext cx="100012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21" name="Line 37"/>
          <p:cNvSpPr>
            <a:spLocks noChangeShapeType="1"/>
          </p:cNvSpPr>
          <p:nvPr/>
        </p:nvSpPr>
        <p:spPr bwMode="auto">
          <a:xfrm flipV="1">
            <a:off x="7451725" y="3713163"/>
            <a:ext cx="100013" cy="100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22" name="Line 39"/>
          <p:cNvSpPr>
            <a:spLocks noChangeShapeType="1"/>
          </p:cNvSpPr>
          <p:nvPr/>
        </p:nvSpPr>
        <p:spPr bwMode="auto">
          <a:xfrm>
            <a:off x="8510588" y="3708400"/>
            <a:ext cx="100012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23" name="Line 40"/>
          <p:cNvSpPr>
            <a:spLocks noChangeShapeType="1"/>
          </p:cNvSpPr>
          <p:nvPr/>
        </p:nvSpPr>
        <p:spPr bwMode="auto">
          <a:xfrm flipV="1">
            <a:off x="8512175" y="3711575"/>
            <a:ext cx="100013" cy="100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24" name="Line 42"/>
          <p:cNvSpPr>
            <a:spLocks noChangeShapeType="1"/>
          </p:cNvSpPr>
          <p:nvPr/>
        </p:nvSpPr>
        <p:spPr bwMode="auto">
          <a:xfrm>
            <a:off x="7966075" y="3711575"/>
            <a:ext cx="1000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25" name="Line 43"/>
          <p:cNvSpPr>
            <a:spLocks noChangeShapeType="1"/>
          </p:cNvSpPr>
          <p:nvPr/>
        </p:nvSpPr>
        <p:spPr bwMode="auto">
          <a:xfrm flipV="1">
            <a:off x="7967663" y="3714750"/>
            <a:ext cx="100012" cy="100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26" name="Line 45"/>
          <p:cNvSpPr>
            <a:spLocks noChangeShapeType="1"/>
          </p:cNvSpPr>
          <p:nvPr/>
        </p:nvSpPr>
        <p:spPr bwMode="auto">
          <a:xfrm>
            <a:off x="7439025" y="5394325"/>
            <a:ext cx="1000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27" name="Line 46"/>
          <p:cNvSpPr>
            <a:spLocks noChangeShapeType="1"/>
          </p:cNvSpPr>
          <p:nvPr/>
        </p:nvSpPr>
        <p:spPr bwMode="auto">
          <a:xfrm flipV="1">
            <a:off x="7440613" y="5397500"/>
            <a:ext cx="100012" cy="100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28" name="Line 48"/>
          <p:cNvSpPr>
            <a:spLocks noChangeShapeType="1"/>
          </p:cNvSpPr>
          <p:nvPr/>
        </p:nvSpPr>
        <p:spPr bwMode="auto">
          <a:xfrm>
            <a:off x="8499475" y="5392738"/>
            <a:ext cx="1000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29" name="Line 49"/>
          <p:cNvSpPr>
            <a:spLocks noChangeShapeType="1"/>
          </p:cNvSpPr>
          <p:nvPr/>
        </p:nvSpPr>
        <p:spPr bwMode="auto">
          <a:xfrm flipV="1">
            <a:off x="8501063" y="5395913"/>
            <a:ext cx="100012" cy="100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0" name="Line 51"/>
          <p:cNvSpPr>
            <a:spLocks noChangeShapeType="1"/>
          </p:cNvSpPr>
          <p:nvPr/>
        </p:nvSpPr>
        <p:spPr bwMode="auto">
          <a:xfrm>
            <a:off x="7954963" y="5395913"/>
            <a:ext cx="100012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1" name="Line 52"/>
          <p:cNvSpPr>
            <a:spLocks noChangeShapeType="1"/>
          </p:cNvSpPr>
          <p:nvPr/>
        </p:nvSpPr>
        <p:spPr bwMode="auto">
          <a:xfrm flipV="1">
            <a:off x="7956550" y="5399088"/>
            <a:ext cx="100013" cy="100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2" name="Line 54"/>
          <p:cNvSpPr>
            <a:spLocks noChangeShapeType="1"/>
          </p:cNvSpPr>
          <p:nvPr/>
        </p:nvSpPr>
        <p:spPr bwMode="auto">
          <a:xfrm>
            <a:off x="7443788" y="5056188"/>
            <a:ext cx="100012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3" name="Line 55"/>
          <p:cNvSpPr>
            <a:spLocks noChangeShapeType="1"/>
          </p:cNvSpPr>
          <p:nvPr/>
        </p:nvSpPr>
        <p:spPr bwMode="auto">
          <a:xfrm flipV="1">
            <a:off x="7445375" y="5059363"/>
            <a:ext cx="100013" cy="100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4" name="Line 57"/>
          <p:cNvSpPr>
            <a:spLocks noChangeShapeType="1"/>
          </p:cNvSpPr>
          <p:nvPr/>
        </p:nvSpPr>
        <p:spPr bwMode="auto">
          <a:xfrm>
            <a:off x="8504238" y="5135563"/>
            <a:ext cx="100012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5" name="Line 58"/>
          <p:cNvSpPr>
            <a:spLocks noChangeShapeType="1"/>
          </p:cNvSpPr>
          <p:nvPr/>
        </p:nvSpPr>
        <p:spPr bwMode="auto">
          <a:xfrm flipV="1">
            <a:off x="8505825" y="5138738"/>
            <a:ext cx="100013" cy="100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6" name="Line 60"/>
          <p:cNvSpPr>
            <a:spLocks noChangeShapeType="1"/>
          </p:cNvSpPr>
          <p:nvPr/>
        </p:nvSpPr>
        <p:spPr bwMode="auto">
          <a:xfrm>
            <a:off x="7959725" y="5091113"/>
            <a:ext cx="1000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7" name="Line 61"/>
          <p:cNvSpPr>
            <a:spLocks noChangeShapeType="1"/>
          </p:cNvSpPr>
          <p:nvPr/>
        </p:nvSpPr>
        <p:spPr bwMode="auto">
          <a:xfrm flipV="1">
            <a:off x="7961313" y="5094288"/>
            <a:ext cx="100012" cy="100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8" name="Line 63"/>
          <p:cNvSpPr>
            <a:spLocks noChangeShapeType="1"/>
          </p:cNvSpPr>
          <p:nvPr/>
        </p:nvSpPr>
        <p:spPr bwMode="auto">
          <a:xfrm>
            <a:off x="7439025" y="4613275"/>
            <a:ext cx="1000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39" name="Line 64"/>
          <p:cNvSpPr>
            <a:spLocks noChangeShapeType="1"/>
          </p:cNvSpPr>
          <p:nvPr/>
        </p:nvSpPr>
        <p:spPr bwMode="auto">
          <a:xfrm flipV="1">
            <a:off x="7440613" y="4616450"/>
            <a:ext cx="100012" cy="100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40" name="Line 66"/>
          <p:cNvSpPr>
            <a:spLocks noChangeShapeType="1"/>
          </p:cNvSpPr>
          <p:nvPr/>
        </p:nvSpPr>
        <p:spPr bwMode="auto">
          <a:xfrm>
            <a:off x="8499475" y="4392613"/>
            <a:ext cx="1000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41" name="Line 67"/>
          <p:cNvSpPr>
            <a:spLocks noChangeShapeType="1"/>
          </p:cNvSpPr>
          <p:nvPr/>
        </p:nvSpPr>
        <p:spPr bwMode="auto">
          <a:xfrm flipV="1">
            <a:off x="8501063" y="4395788"/>
            <a:ext cx="100012" cy="100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42" name="Line 69"/>
          <p:cNvSpPr>
            <a:spLocks noChangeShapeType="1"/>
          </p:cNvSpPr>
          <p:nvPr/>
        </p:nvSpPr>
        <p:spPr bwMode="auto">
          <a:xfrm>
            <a:off x="7954963" y="4495800"/>
            <a:ext cx="100012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43" name="Line 70"/>
          <p:cNvSpPr>
            <a:spLocks noChangeShapeType="1"/>
          </p:cNvSpPr>
          <p:nvPr/>
        </p:nvSpPr>
        <p:spPr bwMode="auto">
          <a:xfrm flipV="1">
            <a:off x="7956550" y="4498975"/>
            <a:ext cx="100013" cy="100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44" name="Line 72"/>
          <p:cNvSpPr>
            <a:spLocks noChangeShapeType="1"/>
          </p:cNvSpPr>
          <p:nvPr/>
        </p:nvSpPr>
        <p:spPr bwMode="auto">
          <a:xfrm>
            <a:off x="596900" y="2449513"/>
            <a:ext cx="1000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45" name="Line 73"/>
          <p:cNvSpPr>
            <a:spLocks noChangeShapeType="1"/>
          </p:cNvSpPr>
          <p:nvPr/>
        </p:nvSpPr>
        <p:spPr bwMode="auto">
          <a:xfrm flipV="1">
            <a:off x="598488" y="2452688"/>
            <a:ext cx="100012" cy="100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46" name="Line 75"/>
          <p:cNvSpPr>
            <a:spLocks noChangeShapeType="1"/>
          </p:cNvSpPr>
          <p:nvPr/>
        </p:nvSpPr>
        <p:spPr bwMode="auto">
          <a:xfrm>
            <a:off x="1685925" y="2452688"/>
            <a:ext cx="1000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47" name="Line 76"/>
          <p:cNvSpPr>
            <a:spLocks noChangeShapeType="1"/>
          </p:cNvSpPr>
          <p:nvPr/>
        </p:nvSpPr>
        <p:spPr bwMode="auto">
          <a:xfrm flipV="1">
            <a:off x="1687513" y="2455863"/>
            <a:ext cx="100012" cy="100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48" name="Line 78"/>
          <p:cNvSpPr>
            <a:spLocks noChangeShapeType="1"/>
          </p:cNvSpPr>
          <p:nvPr/>
        </p:nvSpPr>
        <p:spPr bwMode="auto">
          <a:xfrm>
            <a:off x="1141413" y="2451100"/>
            <a:ext cx="100012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49" name="Line 79"/>
          <p:cNvSpPr>
            <a:spLocks noChangeShapeType="1"/>
          </p:cNvSpPr>
          <p:nvPr/>
        </p:nvSpPr>
        <p:spPr bwMode="auto">
          <a:xfrm flipV="1">
            <a:off x="1143000" y="2454275"/>
            <a:ext cx="100013" cy="100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50" name="Line 81"/>
          <p:cNvSpPr>
            <a:spLocks noChangeShapeType="1"/>
          </p:cNvSpPr>
          <p:nvPr/>
        </p:nvSpPr>
        <p:spPr bwMode="auto">
          <a:xfrm>
            <a:off x="2227263" y="2455863"/>
            <a:ext cx="100012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51" name="Line 82"/>
          <p:cNvSpPr>
            <a:spLocks noChangeShapeType="1"/>
          </p:cNvSpPr>
          <p:nvPr/>
        </p:nvSpPr>
        <p:spPr bwMode="auto">
          <a:xfrm flipV="1">
            <a:off x="2228850" y="2459038"/>
            <a:ext cx="100013" cy="100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52" name="Line 84"/>
          <p:cNvSpPr>
            <a:spLocks noChangeShapeType="1"/>
          </p:cNvSpPr>
          <p:nvPr/>
        </p:nvSpPr>
        <p:spPr bwMode="auto">
          <a:xfrm>
            <a:off x="595313" y="3705225"/>
            <a:ext cx="100012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53" name="Line 85"/>
          <p:cNvSpPr>
            <a:spLocks noChangeShapeType="1"/>
          </p:cNvSpPr>
          <p:nvPr/>
        </p:nvSpPr>
        <p:spPr bwMode="auto">
          <a:xfrm flipV="1">
            <a:off x="596900" y="3708400"/>
            <a:ext cx="100013" cy="100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54" name="Line 87"/>
          <p:cNvSpPr>
            <a:spLocks noChangeShapeType="1"/>
          </p:cNvSpPr>
          <p:nvPr/>
        </p:nvSpPr>
        <p:spPr bwMode="auto">
          <a:xfrm>
            <a:off x="1684338" y="3708400"/>
            <a:ext cx="100012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55" name="Line 88"/>
          <p:cNvSpPr>
            <a:spLocks noChangeShapeType="1"/>
          </p:cNvSpPr>
          <p:nvPr/>
        </p:nvSpPr>
        <p:spPr bwMode="auto">
          <a:xfrm flipV="1">
            <a:off x="1685925" y="3711575"/>
            <a:ext cx="100013" cy="100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56" name="Line 90"/>
          <p:cNvSpPr>
            <a:spLocks noChangeShapeType="1"/>
          </p:cNvSpPr>
          <p:nvPr/>
        </p:nvSpPr>
        <p:spPr bwMode="auto">
          <a:xfrm>
            <a:off x="1139825" y="3706813"/>
            <a:ext cx="1000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57" name="Line 91"/>
          <p:cNvSpPr>
            <a:spLocks noChangeShapeType="1"/>
          </p:cNvSpPr>
          <p:nvPr/>
        </p:nvSpPr>
        <p:spPr bwMode="auto">
          <a:xfrm flipV="1">
            <a:off x="1141413" y="3709988"/>
            <a:ext cx="100012" cy="100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58" name="Line 93"/>
          <p:cNvSpPr>
            <a:spLocks noChangeShapeType="1"/>
          </p:cNvSpPr>
          <p:nvPr/>
        </p:nvSpPr>
        <p:spPr bwMode="auto">
          <a:xfrm>
            <a:off x="2225675" y="3711575"/>
            <a:ext cx="1000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59" name="Line 94"/>
          <p:cNvSpPr>
            <a:spLocks noChangeShapeType="1"/>
          </p:cNvSpPr>
          <p:nvPr/>
        </p:nvSpPr>
        <p:spPr bwMode="auto">
          <a:xfrm flipV="1">
            <a:off x="2227263" y="3714750"/>
            <a:ext cx="100012" cy="100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60" name="Line 96"/>
          <p:cNvSpPr>
            <a:spLocks noChangeShapeType="1"/>
          </p:cNvSpPr>
          <p:nvPr/>
        </p:nvSpPr>
        <p:spPr bwMode="auto">
          <a:xfrm>
            <a:off x="595313" y="4924425"/>
            <a:ext cx="100012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61" name="Line 97"/>
          <p:cNvSpPr>
            <a:spLocks noChangeShapeType="1"/>
          </p:cNvSpPr>
          <p:nvPr/>
        </p:nvSpPr>
        <p:spPr bwMode="auto">
          <a:xfrm flipV="1">
            <a:off x="596900" y="4927600"/>
            <a:ext cx="100013" cy="100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62" name="Line 99"/>
          <p:cNvSpPr>
            <a:spLocks noChangeShapeType="1"/>
          </p:cNvSpPr>
          <p:nvPr/>
        </p:nvSpPr>
        <p:spPr bwMode="auto">
          <a:xfrm>
            <a:off x="1684338" y="4927600"/>
            <a:ext cx="100012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63" name="Line 100"/>
          <p:cNvSpPr>
            <a:spLocks noChangeShapeType="1"/>
          </p:cNvSpPr>
          <p:nvPr/>
        </p:nvSpPr>
        <p:spPr bwMode="auto">
          <a:xfrm flipV="1">
            <a:off x="1685925" y="4930775"/>
            <a:ext cx="100013" cy="100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64" name="Line 102"/>
          <p:cNvSpPr>
            <a:spLocks noChangeShapeType="1"/>
          </p:cNvSpPr>
          <p:nvPr/>
        </p:nvSpPr>
        <p:spPr bwMode="auto">
          <a:xfrm>
            <a:off x="1139825" y="4926013"/>
            <a:ext cx="1000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65" name="Line 103"/>
          <p:cNvSpPr>
            <a:spLocks noChangeShapeType="1"/>
          </p:cNvSpPr>
          <p:nvPr/>
        </p:nvSpPr>
        <p:spPr bwMode="auto">
          <a:xfrm flipV="1">
            <a:off x="1141413" y="4929188"/>
            <a:ext cx="100012" cy="100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66" name="Line 105"/>
          <p:cNvSpPr>
            <a:spLocks noChangeShapeType="1"/>
          </p:cNvSpPr>
          <p:nvPr/>
        </p:nvSpPr>
        <p:spPr bwMode="auto">
          <a:xfrm>
            <a:off x="2225675" y="4930775"/>
            <a:ext cx="1000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67" name="Line 106"/>
          <p:cNvSpPr>
            <a:spLocks noChangeShapeType="1"/>
          </p:cNvSpPr>
          <p:nvPr/>
        </p:nvSpPr>
        <p:spPr bwMode="auto">
          <a:xfrm flipV="1">
            <a:off x="2227263" y="4933950"/>
            <a:ext cx="100012" cy="100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68" name="Freeform 110"/>
          <p:cNvSpPr>
            <a:spLocks/>
          </p:cNvSpPr>
          <p:nvPr/>
        </p:nvSpPr>
        <p:spPr bwMode="auto">
          <a:xfrm>
            <a:off x="7642225" y="2301875"/>
            <a:ext cx="576263" cy="3079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09" y="3"/>
              </a:cxn>
              <a:cxn ang="0">
                <a:pos x="909" y="455"/>
              </a:cxn>
              <a:cxn ang="0">
                <a:pos x="618" y="459"/>
              </a:cxn>
              <a:cxn ang="0">
                <a:pos x="618" y="234"/>
              </a:cxn>
              <a:cxn ang="0">
                <a:pos x="0" y="233"/>
              </a:cxn>
              <a:cxn ang="0">
                <a:pos x="0" y="0"/>
              </a:cxn>
            </a:cxnLst>
            <a:rect l="0" t="0" r="r" b="b"/>
            <a:pathLst>
              <a:path w="909" h="459">
                <a:moveTo>
                  <a:pt x="0" y="0"/>
                </a:moveTo>
                <a:lnTo>
                  <a:pt x="909" y="3"/>
                </a:lnTo>
                <a:lnTo>
                  <a:pt x="909" y="455"/>
                </a:lnTo>
                <a:lnTo>
                  <a:pt x="618" y="459"/>
                </a:lnTo>
                <a:lnTo>
                  <a:pt x="618" y="234"/>
                </a:lnTo>
                <a:lnTo>
                  <a:pt x="0" y="233"/>
                </a:lnTo>
                <a:lnTo>
                  <a:pt x="0" y="0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69" name="Freeform 111"/>
          <p:cNvSpPr>
            <a:spLocks/>
          </p:cNvSpPr>
          <p:nvPr/>
        </p:nvSpPr>
        <p:spPr bwMode="auto">
          <a:xfrm>
            <a:off x="7645400" y="2608263"/>
            <a:ext cx="573088" cy="306387"/>
          </a:xfrm>
          <a:custGeom>
            <a:avLst/>
            <a:gdLst/>
            <a:ahLst/>
            <a:cxnLst>
              <a:cxn ang="0">
                <a:pos x="0" y="223"/>
              </a:cxn>
              <a:cxn ang="0">
                <a:pos x="614" y="222"/>
              </a:cxn>
              <a:cxn ang="0">
                <a:pos x="614" y="6"/>
              </a:cxn>
              <a:cxn ang="0">
                <a:pos x="905" y="0"/>
              </a:cxn>
              <a:cxn ang="0">
                <a:pos x="905" y="456"/>
              </a:cxn>
              <a:cxn ang="0">
                <a:pos x="0" y="456"/>
              </a:cxn>
              <a:cxn ang="0">
                <a:pos x="0" y="223"/>
              </a:cxn>
            </a:cxnLst>
            <a:rect l="0" t="0" r="r" b="b"/>
            <a:pathLst>
              <a:path w="905" h="456">
                <a:moveTo>
                  <a:pt x="0" y="223"/>
                </a:moveTo>
                <a:lnTo>
                  <a:pt x="614" y="222"/>
                </a:lnTo>
                <a:lnTo>
                  <a:pt x="614" y="6"/>
                </a:lnTo>
                <a:lnTo>
                  <a:pt x="905" y="0"/>
                </a:lnTo>
                <a:lnTo>
                  <a:pt x="905" y="456"/>
                </a:lnTo>
                <a:lnTo>
                  <a:pt x="0" y="456"/>
                </a:lnTo>
                <a:lnTo>
                  <a:pt x="0" y="22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70" name="Freeform 113"/>
          <p:cNvSpPr>
            <a:spLocks/>
          </p:cNvSpPr>
          <p:nvPr/>
        </p:nvSpPr>
        <p:spPr bwMode="auto">
          <a:xfrm>
            <a:off x="1557338" y="2770188"/>
            <a:ext cx="576262" cy="3079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09" y="3"/>
              </a:cxn>
              <a:cxn ang="0">
                <a:pos x="909" y="455"/>
              </a:cxn>
              <a:cxn ang="0">
                <a:pos x="618" y="459"/>
              </a:cxn>
              <a:cxn ang="0">
                <a:pos x="618" y="234"/>
              </a:cxn>
              <a:cxn ang="0">
                <a:pos x="0" y="233"/>
              </a:cxn>
              <a:cxn ang="0">
                <a:pos x="0" y="0"/>
              </a:cxn>
            </a:cxnLst>
            <a:rect l="0" t="0" r="r" b="b"/>
            <a:pathLst>
              <a:path w="909" h="459">
                <a:moveTo>
                  <a:pt x="0" y="0"/>
                </a:moveTo>
                <a:lnTo>
                  <a:pt x="909" y="3"/>
                </a:lnTo>
                <a:lnTo>
                  <a:pt x="909" y="455"/>
                </a:lnTo>
                <a:lnTo>
                  <a:pt x="618" y="459"/>
                </a:lnTo>
                <a:lnTo>
                  <a:pt x="618" y="234"/>
                </a:lnTo>
                <a:lnTo>
                  <a:pt x="0" y="233"/>
                </a:lnTo>
                <a:lnTo>
                  <a:pt x="0" y="0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71" name="Freeform 114"/>
          <p:cNvSpPr>
            <a:spLocks/>
          </p:cNvSpPr>
          <p:nvPr/>
        </p:nvSpPr>
        <p:spPr bwMode="auto">
          <a:xfrm>
            <a:off x="1560513" y="3076575"/>
            <a:ext cx="573087" cy="306388"/>
          </a:xfrm>
          <a:custGeom>
            <a:avLst/>
            <a:gdLst/>
            <a:ahLst/>
            <a:cxnLst>
              <a:cxn ang="0">
                <a:pos x="0" y="223"/>
              </a:cxn>
              <a:cxn ang="0">
                <a:pos x="614" y="222"/>
              </a:cxn>
              <a:cxn ang="0">
                <a:pos x="614" y="6"/>
              </a:cxn>
              <a:cxn ang="0">
                <a:pos x="905" y="0"/>
              </a:cxn>
              <a:cxn ang="0">
                <a:pos x="905" y="456"/>
              </a:cxn>
              <a:cxn ang="0">
                <a:pos x="0" y="456"/>
              </a:cxn>
              <a:cxn ang="0">
                <a:pos x="0" y="223"/>
              </a:cxn>
            </a:cxnLst>
            <a:rect l="0" t="0" r="r" b="b"/>
            <a:pathLst>
              <a:path w="905" h="456">
                <a:moveTo>
                  <a:pt x="0" y="223"/>
                </a:moveTo>
                <a:lnTo>
                  <a:pt x="614" y="222"/>
                </a:lnTo>
                <a:lnTo>
                  <a:pt x="614" y="6"/>
                </a:lnTo>
                <a:lnTo>
                  <a:pt x="905" y="0"/>
                </a:lnTo>
                <a:lnTo>
                  <a:pt x="905" y="456"/>
                </a:lnTo>
                <a:lnTo>
                  <a:pt x="0" y="456"/>
                </a:lnTo>
                <a:lnTo>
                  <a:pt x="0" y="22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72" name="AutoShape 115"/>
          <p:cNvSpPr>
            <a:spLocks noChangeArrowheads="1"/>
          </p:cNvSpPr>
          <p:nvPr/>
        </p:nvSpPr>
        <p:spPr bwMode="auto">
          <a:xfrm>
            <a:off x="5148064" y="1772816"/>
            <a:ext cx="3482280" cy="609600"/>
          </a:xfrm>
          <a:prstGeom prst="wedgeRectCallout">
            <a:avLst>
              <a:gd name="adj1" fmla="val 35120"/>
              <a:gd name="adj2" fmla="val 86981"/>
            </a:avLst>
          </a:prstGeom>
          <a:solidFill>
            <a:schemeClr val="accent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tabLst>
                <a:tab pos="4491038" algn="l"/>
              </a:tabLst>
            </a:pPr>
            <a:r>
              <a:rPr lang="en-GB" sz="1400" b="1" dirty="0" smtClean="0">
                <a:solidFill>
                  <a:schemeClr val="folHlink"/>
                </a:solidFill>
                <a:latin typeface="Comic Sans MS" pitchFamily="66" charset="0"/>
              </a:rPr>
              <a:t>Magnetic field: </a:t>
            </a:r>
            <a:r>
              <a:rPr lang="en-GB" sz="1400" dirty="0" smtClean="0">
                <a:solidFill>
                  <a:schemeClr val="folHlink"/>
                </a:solidFill>
                <a:latin typeface="Comic Sans MS" pitchFamily="66" charset="0"/>
              </a:rPr>
              <a:t>Bends charged particles</a:t>
            </a:r>
            <a:endParaRPr lang="sl-SI" sz="1400" dirty="0">
              <a:solidFill>
                <a:schemeClr val="folHlink"/>
              </a:solidFill>
              <a:latin typeface="Comic Sans MS" pitchFamily="66" charset="0"/>
            </a:endParaRPr>
          </a:p>
          <a:p>
            <a:pPr>
              <a:spcBef>
                <a:spcPct val="0"/>
              </a:spcBef>
              <a:tabLst>
                <a:tab pos="4491038" algn="l"/>
              </a:tabLst>
            </a:pPr>
            <a:r>
              <a:rPr lang="en-GB" sz="1400" dirty="0" smtClean="0">
                <a:solidFill>
                  <a:schemeClr val="folHlink"/>
                </a:solidFill>
                <a:latin typeface="Comic Sans MS" pitchFamily="66" charset="0"/>
              </a:rPr>
              <a:t>enabling momentum measurement</a:t>
            </a:r>
            <a:endParaRPr lang="cs-CZ" sz="1400" dirty="0">
              <a:solidFill>
                <a:schemeClr val="folHlink"/>
              </a:solidFill>
              <a:latin typeface="Comic Sans MS" pitchFamily="66" charset="0"/>
            </a:endParaRPr>
          </a:p>
        </p:txBody>
      </p:sp>
      <p:sp>
        <p:nvSpPr>
          <p:cNvPr id="73" name="AutoShape 116"/>
          <p:cNvSpPr>
            <a:spLocks noChangeArrowheads="1"/>
          </p:cNvSpPr>
          <p:nvPr/>
        </p:nvSpPr>
        <p:spPr bwMode="auto">
          <a:xfrm>
            <a:off x="533400" y="5105400"/>
            <a:ext cx="2742456" cy="712788"/>
          </a:xfrm>
          <a:prstGeom prst="wedgeRectCallout">
            <a:avLst>
              <a:gd name="adj1" fmla="val -37014"/>
              <a:gd name="adj2" fmla="val -237528"/>
            </a:avLst>
          </a:prstGeom>
          <a:solidFill>
            <a:srgbClr val="99CC00">
              <a:alpha val="3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tabLst>
                <a:tab pos="4491038" algn="l"/>
              </a:tabLst>
            </a:pPr>
            <a:r>
              <a:rPr lang="en-GB" sz="1400" dirty="0" smtClean="0"/>
              <a:t>Low-mass </a:t>
            </a:r>
            <a:r>
              <a:rPr lang="en-GB" sz="1400" b="1" dirty="0" smtClean="0"/>
              <a:t>tracker</a:t>
            </a:r>
            <a:r>
              <a:rPr lang="en-GB" sz="1400" dirty="0" smtClean="0"/>
              <a:t>: Performs</a:t>
            </a:r>
            <a:r>
              <a:rPr lang="sl-SI" sz="1400" dirty="0" smtClean="0"/>
              <a:t> </a:t>
            </a:r>
            <a:endParaRPr lang="sl-SI" sz="1400" dirty="0"/>
          </a:p>
          <a:p>
            <a:pPr>
              <a:spcBef>
                <a:spcPct val="0"/>
              </a:spcBef>
              <a:tabLst>
                <a:tab pos="4491038" algn="l"/>
              </a:tabLst>
            </a:pPr>
            <a:r>
              <a:rPr lang="en-GB" sz="1400" dirty="0" smtClean="0"/>
              <a:t>precision measurement </a:t>
            </a:r>
            <a:r>
              <a:rPr lang="sl-SI" sz="1400" dirty="0" smtClean="0"/>
              <a:t> </a:t>
            </a:r>
            <a:r>
              <a:rPr lang="en-GB" sz="1400" dirty="0" smtClean="0"/>
              <a:t>of</a:t>
            </a:r>
            <a:endParaRPr lang="sl-SI" sz="1400" dirty="0"/>
          </a:p>
          <a:p>
            <a:pPr>
              <a:spcBef>
                <a:spcPct val="0"/>
              </a:spcBef>
              <a:tabLst>
                <a:tab pos="4491038" algn="l"/>
              </a:tabLst>
            </a:pPr>
            <a:r>
              <a:rPr lang="en-GB" sz="1400" dirty="0" smtClean="0"/>
              <a:t>several hits along particle trajectory</a:t>
            </a:r>
            <a:endParaRPr lang="cs-CZ" sz="1400" dirty="0"/>
          </a:p>
        </p:txBody>
      </p:sp>
      <p:sp>
        <p:nvSpPr>
          <p:cNvPr id="74" name="AutoShape 117"/>
          <p:cNvSpPr>
            <a:spLocks noChangeArrowheads="1"/>
          </p:cNvSpPr>
          <p:nvPr/>
        </p:nvSpPr>
        <p:spPr bwMode="auto">
          <a:xfrm>
            <a:off x="1828800" y="3886200"/>
            <a:ext cx="3463280" cy="685800"/>
          </a:xfrm>
          <a:prstGeom prst="wedgeRectCallout">
            <a:avLst>
              <a:gd name="adj1" fmla="val -6944"/>
              <a:gd name="adj2" fmla="val -235417"/>
            </a:avLst>
          </a:prstGeom>
          <a:solidFill>
            <a:srgbClr val="99CC00">
              <a:alpha val="3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tabLst>
                <a:tab pos="4491038" algn="l"/>
              </a:tabLst>
            </a:pPr>
            <a:r>
              <a:rPr lang="en-GB" sz="1400" b="1" dirty="0" smtClean="0"/>
              <a:t>Electromagnetic </a:t>
            </a:r>
            <a:r>
              <a:rPr lang="en-GB" sz="1400" b="1" dirty="0" err="1" smtClean="0"/>
              <a:t>calorimenter</a:t>
            </a:r>
            <a:r>
              <a:rPr lang="en-US" sz="1400" dirty="0" smtClean="0"/>
              <a:t>: </a:t>
            </a:r>
            <a:endParaRPr lang="en-US" sz="1400" dirty="0"/>
          </a:p>
          <a:p>
            <a:pPr>
              <a:spcBef>
                <a:spcPct val="0"/>
              </a:spcBef>
              <a:tabLst>
                <a:tab pos="4491038" algn="l"/>
              </a:tabLst>
            </a:pPr>
            <a:r>
              <a:rPr lang="en-GB" sz="1400" dirty="0" smtClean="0"/>
              <a:t>Contains EM shower and measures  its energy</a:t>
            </a:r>
            <a:endParaRPr lang="cs-CZ" sz="1400" dirty="0"/>
          </a:p>
        </p:txBody>
      </p:sp>
      <p:sp>
        <p:nvSpPr>
          <p:cNvPr id="75" name="AutoShape 119"/>
          <p:cNvSpPr>
            <a:spLocks noChangeArrowheads="1"/>
          </p:cNvSpPr>
          <p:nvPr/>
        </p:nvSpPr>
        <p:spPr bwMode="auto">
          <a:xfrm>
            <a:off x="4114800" y="2438400"/>
            <a:ext cx="2473424" cy="685800"/>
          </a:xfrm>
          <a:prstGeom prst="wedgeRectCallout">
            <a:avLst>
              <a:gd name="adj1" fmla="val 9944"/>
              <a:gd name="adj2" fmla="val 319213"/>
            </a:avLst>
          </a:prstGeom>
          <a:solidFill>
            <a:srgbClr val="99CC00">
              <a:alpha val="3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tabLst>
                <a:tab pos="4491038" algn="l"/>
              </a:tabLst>
            </a:pPr>
            <a:r>
              <a:rPr lang="sl-SI" sz="1400" b="1" dirty="0" smtClean="0"/>
              <a:t>Hadron</a:t>
            </a:r>
            <a:r>
              <a:rPr lang="en-US" sz="1400" b="1" dirty="0" err="1" smtClean="0"/>
              <a:t>ic</a:t>
            </a:r>
            <a:r>
              <a:rPr lang="en-US" sz="1400" b="1" dirty="0" smtClean="0"/>
              <a:t> </a:t>
            </a:r>
            <a:r>
              <a:rPr lang="en-GB" sz="1400" b="1" dirty="0" smtClean="0"/>
              <a:t>c</a:t>
            </a:r>
            <a:r>
              <a:rPr lang="en-US" sz="1400" b="1" dirty="0" err="1" smtClean="0"/>
              <a:t>alorimeter</a:t>
            </a:r>
            <a:r>
              <a:rPr lang="en-US" sz="1400" dirty="0"/>
              <a:t>: </a:t>
            </a:r>
          </a:p>
          <a:p>
            <a:pPr>
              <a:spcBef>
                <a:spcPct val="0"/>
              </a:spcBef>
              <a:tabLst>
                <a:tab pos="4491038" algn="l"/>
              </a:tabLst>
            </a:pPr>
            <a:r>
              <a:rPr lang="en-GB" sz="1400" dirty="0" smtClean="0"/>
              <a:t>Contains </a:t>
            </a:r>
            <a:r>
              <a:rPr lang="en-GB" sz="1400" dirty="0" err="1" smtClean="0"/>
              <a:t>hadronic</a:t>
            </a:r>
            <a:r>
              <a:rPr lang="en-GB" sz="1400" dirty="0" smtClean="0"/>
              <a:t> shower and</a:t>
            </a:r>
            <a:endParaRPr lang="sl-SI" sz="1400" dirty="0">
              <a:solidFill>
                <a:schemeClr val="bg2"/>
              </a:solidFill>
            </a:endParaRPr>
          </a:p>
          <a:p>
            <a:pPr>
              <a:spcBef>
                <a:spcPct val="0"/>
              </a:spcBef>
              <a:tabLst>
                <a:tab pos="4491038" algn="l"/>
              </a:tabLst>
            </a:pPr>
            <a:r>
              <a:rPr lang="en-GB" sz="1400" dirty="0" smtClean="0"/>
              <a:t>measures  its energy (with EM)</a:t>
            </a:r>
            <a:endParaRPr lang="cs-CZ" sz="1400" dirty="0">
              <a:solidFill>
                <a:schemeClr val="bg2"/>
              </a:solidFill>
            </a:endParaRPr>
          </a:p>
        </p:txBody>
      </p:sp>
      <p:sp>
        <p:nvSpPr>
          <p:cNvPr id="76" name="AutoShape 120"/>
          <p:cNvSpPr>
            <a:spLocks noChangeArrowheads="1"/>
          </p:cNvSpPr>
          <p:nvPr/>
        </p:nvSpPr>
        <p:spPr bwMode="auto">
          <a:xfrm>
            <a:off x="6588224" y="4343400"/>
            <a:ext cx="2022376" cy="685800"/>
          </a:xfrm>
          <a:prstGeom prst="wedgeRectCallout">
            <a:avLst>
              <a:gd name="adj1" fmla="val 1389"/>
              <a:gd name="adj2" fmla="val -137731"/>
            </a:avLst>
          </a:prstGeom>
          <a:solidFill>
            <a:srgbClr val="99CC00">
              <a:alpha val="3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tabLst>
                <a:tab pos="4491038" algn="l"/>
              </a:tabLst>
            </a:pPr>
            <a:r>
              <a:rPr lang="en-GB" sz="1400" b="1" dirty="0" err="1" smtClean="0">
                <a:solidFill>
                  <a:schemeClr val="bg2"/>
                </a:solidFill>
              </a:rPr>
              <a:t>Muon</a:t>
            </a:r>
            <a:r>
              <a:rPr lang="en-GB" sz="1400" b="1" dirty="0" smtClean="0">
                <a:solidFill>
                  <a:schemeClr val="bg2"/>
                </a:solidFill>
              </a:rPr>
              <a:t> detector</a:t>
            </a:r>
            <a:r>
              <a:rPr lang="en-US" sz="1400" dirty="0" smtClean="0">
                <a:solidFill>
                  <a:schemeClr val="bg2"/>
                </a:solidFill>
              </a:rPr>
              <a:t>: </a:t>
            </a:r>
            <a:endParaRPr lang="en-US" sz="1400" dirty="0">
              <a:solidFill>
                <a:schemeClr val="bg2"/>
              </a:solidFill>
            </a:endParaRPr>
          </a:p>
          <a:p>
            <a:pPr>
              <a:spcBef>
                <a:spcPct val="0"/>
              </a:spcBef>
              <a:tabLst>
                <a:tab pos="4491038" algn="l"/>
              </a:tabLst>
            </a:pPr>
            <a:r>
              <a:rPr lang="en-GB" sz="1400" dirty="0" smtClean="0">
                <a:solidFill>
                  <a:schemeClr val="bg2"/>
                </a:solidFill>
              </a:rPr>
              <a:t>Re-measures </a:t>
            </a:r>
            <a:r>
              <a:rPr lang="en-GB" sz="1400" dirty="0" err="1" smtClean="0">
                <a:solidFill>
                  <a:schemeClr val="bg2"/>
                </a:solidFill>
              </a:rPr>
              <a:t>muon</a:t>
            </a:r>
            <a:r>
              <a:rPr lang="en-GB" sz="1400" dirty="0" smtClean="0">
                <a:solidFill>
                  <a:schemeClr val="bg2"/>
                </a:solidFill>
              </a:rPr>
              <a:t> tracks</a:t>
            </a:r>
            <a:endParaRPr lang="cs-CZ" sz="1400" dirty="0">
              <a:solidFill>
                <a:schemeClr val="bg2"/>
              </a:solidFill>
            </a:endParaRPr>
          </a:p>
        </p:txBody>
      </p:sp>
      <p:grpSp>
        <p:nvGrpSpPr>
          <p:cNvPr id="77" name="Group 126"/>
          <p:cNvGrpSpPr>
            <a:grpSpLocks/>
          </p:cNvGrpSpPr>
          <p:nvPr/>
        </p:nvGrpSpPr>
        <p:grpSpPr bwMode="auto">
          <a:xfrm>
            <a:off x="457200" y="2743200"/>
            <a:ext cx="8259763" cy="806450"/>
            <a:chOff x="288" y="1728"/>
            <a:chExt cx="5203" cy="508"/>
          </a:xfrm>
        </p:grpSpPr>
        <p:sp>
          <p:nvSpPr>
            <p:cNvPr id="78" name="Line 123"/>
            <p:cNvSpPr>
              <a:spLocks noChangeShapeType="1"/>
            </p:cNvSpPr>
            <p:nvPr/>
          </p:nvSpPr>
          <p:spPr bwMode="auto">
            <a:xfrm>
              <a:off x="288" y="1968"/>
              <a:ext cx="5184" cy="0"/>
            </a:xfrm>
            <a:prstGeom prst="line">
              <a:avLst/>
            </a:prstGeom>
            <a:noFill/>
            <a:ln w="25400">
              <a:solidFill>
                <a:srgbClr val="FF33CC"/>
              </a:solidFill>
              <a:prstDash val="dash"/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sl-SI"/>
            </a:p>
          </p:txBody>
        </p:sp>
        <p:grpSp>
          <p:nvGrpSpPr>
            <p:cNvPr id="79" name="Group 125"/>
            <p:cNvGrpSpPr>
              <a:grpSpLocks/>
            </p:cNvGrpSpPr>
            <p:nvPr/>
          </p:nvGrpSpPr>
          <p:grpSpPr bwMode="auto">
            <a:xfrm>
              <a:off x="288" y="1728"/>
              <a:ext cx="5203" cy="508"/>
              <a:chOff x="288" y="1728"/>
              <a:chExt cx="5203" cy="508"/>
            </a:xfrm>
          </p:grpSpPr>
          <p:sp>
            <p:nvSpPr>
              <p:cNvPr id="80" name="Text Box 121"/>
              <p:cNvSpPr txBox="1">
                <a:spLocks noChangeArrowheads="1"/>
              </p:cNvSpPr>
              <p:nvPr/>
            </p:nvSpPr>
            <p:spPr bwMode="auto">
              <a:xfrm>
                <a:off x="3379" y="2024"/>
                <a:ext cx="2112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1600" b="1" dirty="0" smtClean="0">
                    <a:solidFill>
                      <a:srgbClr val="FF33CC"/>
                    </a:solidFill>
                    <a:latin typeface="Comic Sans MS" pitchFamily="66" charset="0"/>
                  </a:rPr>
                  <a:t>Only neutrinos escape detection</a:t>
                </a:r>
                <a:endParaRPr lang="en-GB" sz="1600" b="1" dirty="0">
                  <a:solidFill>
                    <a:srgbClr val="FF33CC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81" name="Text Box 124"/>
              <p:cNvSpPr txBox="1">
                <a:spLocks noChangeArrowheads="1"/>
              </p:cNvSpPr>
              <p:nvPr/>
            </p:nvSpPr>
            <p:spPr bwMode="auto">
              <a:xfrm>
                <a:off x="288" y="1728"/>
                <a:ext cx="67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0"/>
                  </a:spcBef>
                  <a:tabLst>
                    <a:tab pos="2763838" algn="l"/>
                  </a:tabLst>
                </a:pPr>
                <a:r>
                  <a:rPr lang="sl-SI" dirty="0" smtClean="0">
                    <a:solidFill>
                      <a:srgbClr val="FF33CC"/>
                    </a:solidFill>
                    <a:latin typeface="Comic Sans MS" pitchFamily="66" charset="0"/>
                  </a:rPr>
                  <a:t>ne</a:t>
                </a:r>
                <a:r>
                  <a:rPr lang="en-GB" dirty="0" smtClean="0">
                    <a:solidFill>
                      <a:srgbClr val="FF33CC"/>
                    </a:solidFill>
                    <a:latin typeface="Comic Sans MS" pitchFamily="66" charset="0"/>
                  </a:rPr>
                  <a:t>u</a:t>
                </a:r>
                <a:r>
                  <a:rPr lang="sl-SI" dirty="0" err="1" smtClean="0">
                    <a:solidFill>
                      <a:srgbClr val="FF33CC"/>
                    </a:solidFill>
                    <a:latin typeface="Comic Sans MS" pitchFamily="66" charset="0"/>
                  </a:rPr>
                  <a:t>trino</a:t>
                </a:r>
                <a:endParaRPr lang="en-US" dirty="0">
                  <a:solidFill>
                    <a:schemeClr val="accent1"/>
                  </a:solidFill>
                  <a:latin typeface="Comic Sans MS" pitchFamily="66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Collider Detector Arrangement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2040" y="1556792"/>
            <a:ext cx="4211960" cy="3456384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Detectors arranged in layers encircling the interaction point</a:t>
            </a:r>
          </a:p>
          <a:p>
            <a:r>
              <a:rPr lang="en-GB" dirty="0" smtClean="0"/>
              <a:t>ATLAS employs two magnet systems</a:t>
            </a:r>
          </a:p>
          <a:p>
            <a:pPr lvl="1"/>
            <a:r>
              <a:rPr lang="en-GB" dirty="0" smtClean="0"/>
              <a:t>2 T SC solenoid for the Inner detector (tracker)</a:t>
            </a:r>
          </a:p>
          <a:p>
            <a:pPr lvl="1"/>
            <a:r>
              <a:rPr lang="en-GB" dirty="0" smtClean="0"/>
              <a:t>Gigantic SC 4T(max.) </a:t>
            </a:r>
            <a:r>
              <a:rPr lang="en-GB" dirty="0" err="1" smtClean="0"/>
              <a:t>toroid</a:t>
            </a:r>
            <a:r>
              <a:rPr lang="en-GB" dirty="0" smtClean="0"/>
              <a:t> for </a:t>
            </a:r>
            <a:r>
              <a:rPr lang="en-GB" dirty="0" err="1" smtClean="0"/>
              <a:t>muon</a:t>
            </a:r>
            <a:r>
              <a:rPr lang="en-GB" dirty="0" smtClean="0"/>
              <a:t> system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Ljubljana, September 13, 2012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Marko Mikuž: Hunt for the Higgs Boson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6477B-9240-4E05-8851-DAC26B3DA6D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122" descr="Detector_Cut_Sec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5030860" cy="5112568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7" y="5085184"/>
            <a:ext cx="1976191" cy="136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30857" y="5085184"/>
            <a:ext cx="2113143" cy="1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19527</TotalTime>
  <Words>4294</Words>
  <Application>Microsoft Macintosh PowerPoint</Application>
  <PresentationFormat>On-screen Show (4:3)</PresentationFormat>
  <Paragraphs>544</Paragraphs>
  <Slides>39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Office Theme</vt:lpstr>
      <vt:lpstr>CorelPhotoPaint.Image.11</vt:lpstr>
      <vt:lpstr>Hunt for the Higgs Boson </vt:lpstr>
      <vt:lpstr>       Prelude</vt:lpstr>
      <vt:lpstr>Acknowledgements</vt:lpstr>
      <vt:lpstr>Large Hadron Collider </vt:lpstr>
      <vt:lpstr>LHC Performance in 2011</vt:lpstr>
      <vt:lpstr>LHC Performance in 2012</vt:lpstr>
      <vt:lpstr>ATLAS Detector</vt:lpstr>
      <vt:lpstr>Generic LHC Detector for All Particles</vt:lpstr>
      <vt:lpstr>Collider Detector Arrangement</vt:lpstr>
      <vt:lpstr>The Real Thing</vt:lpstr>
      <vt:lpstr>Higgs Boson</vt:lpstr>
      <vt:lpstr>Higgs Discovery</vt:lpstr>
      <vt:lpstr>Higgs Production @ LHC</vt:lpstr>
      <vt:lpstr>Higgs Decays </vt:lpstr>
      <vt:lpstr>Higgs Detection @ LHC</vt:lpstr>
      <vt:lpstr>Additional Burden – Pile-Up</vt:lpstr>
      <vt:lpstr>Signal in Presence of Background</vt:lpstr>
      <vt:lpstr>Sample Selection</vt:lpstr>
      <vt:lpstr>H  WW(*)  lνlν</vt:lpstr>
      <vt:lpstr>H  WW(*) Final Sample</vt:lpstr>
      <vt:lpstr>Background Fluctuations</vt:lpstr>
      <vt:lpstr>H  WW(*) Results</vt:lpstr>
      <vt:lpstr>H→γγ</vt:lpstr>
      <vt:lpstr>H→γγ Invariant Mass – γγ Angle</vt:lpstr>
      <vt:lpstr>H→γγ Backgrounds</vt:lpstr>
      <vt:lpstr>H→γγ Final Sample</vt:lpstr>
      <vt:lpstr>H→γγ Results</vt:lpstr>
      <vt:lpstr>H→ZZ(*) → 4l</vt:lpstr>
      <vt:lpstr>H→ZZ(*) → 4l Performance</vt:lpstr>
      <vt:lpstr>H→ZZ(*) → 4l Final Sample</vt:lpstr>
      <vt:lpstr>4μ Event with m4μ= 124.6 GeV</vt:lpstr>
      <vt:lpstr>2e2μ Event with m2e2μ = 123.9 GeV</vt:lpstr>
      <vt:lpstr>H→ZZ(*) → 4l Results</vt:lpstr>
      <vt:lpstr>Wrapping it up – Combined Results</vt:lpstr>
      <vt:lpstr>Exclusion Limits</vt:lpstr>
      <vt:lpstr>Search for Signal</vt:lpstr>
      <vt:lpstr>Evolution of Excess</vt:lpstr>
      <vt:lpstr>A New Boson – What is it ?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Experimental study of anomalous charge collection efficiency in heavily irradiated silicon strip detectors</dc:title>
  <dc:creator>mm</dc:creator>
  <cp:lastModifiedBy>Marko Mikuz</cp:lastModifiedBy>
  <cp:revision>397</cp:revision>
  <dcterms:created xsi:type="dcterms:W3CDTF">2009-08-25T12:43:27Z</dcterms:created>
  <dcterms:modified xsi:type="dcterms:W3CDTF">2012-09-12T17:27:30Z</dcterms:modified>
</cp:coreProperties>
</file>