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76.jpg" ContentType="image/jpg"/>
  <Override PartName="/ppt/media/image178.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handoutMasterIdLst>
    <p:handoutMasterId r:id="rId101"/>
  </p:handoutMasterIdLst>
  <p:sldIdLst>
    <p:sldId id="341" r:id="rId2"/>
    <p:sldId id="806" r:id="rId3"/>
    <p:sldId id="784" r:id="rId4"/>
    <p:sldId id="1471" r:id="rId5"/>
    <p:sldId id="1496" r:id="rId6"/>
    <p:sldId id="1472" r:id="rId7"/>
    <p:sldId id="1473" r:id="rId8"/>
    <p:sldId id="807" r:id="rId9"/>
    <p:sldId id="809" r:id="rId10"/>
    <p:sldId id="1474" r:id="rId11"/>
    <p:sldId id="1475" r:id="rId12"/>
    <p:sldId id="808" r:id="rId13"/>
    <p:sldId id="1491" r:id="rId14"/>
    <p:sldId id="1493" r:id="rId15"/>
    <p:sldId id="1492" r:id="rId16"/>
    <p:sldId id="1494" r:id="rId17"/>
    <p:sldId id="1495" r:id="rId18"/>
    <p:sldId id="1490" r:id="rId19"/>
    <p:sldId id="818" r:id="rId20"/>
    <p:sldId id="257" r:id="rId21"/>
    <p:sldId id="378" r:id="rId22"/>
    <p:sldId id="1477" r:id="rId23"/>
    <p:sldId id="349" r:id="rId24"/>
    <p:sldId id="380" r:id="rId25"/>
    <p:sldId id="750" r:id="rId26"/>
    <p:sldId id="737" r:id="rId27"/>
    <p:sldId id="384" r:id="rId28"/>
    <p:sldId id="353" r:id="rId29"/>
    <p:sldId id="363" r:id="rId30"/>
    <p:sldId id="779" r:id="rId31"/>
    <p:sldId id="1478" r:id="rId32"/>
    <p:sldId id="382" r:id="rId33"/>
    <p:sldId id="276" r:id="rId34"/>
    <p:sldId id="1479" r:id="rId35"/>
    <p:sldId id="296" r:id="rId36"/>
    <p:sldId id="282" r:id="rId37"/>
    <p:sldId id="285" r:id="rId38"/>
    <p:sldId id="281" r:id="rId39"/>
    <p:sldId id="760" r:id="rId40"/>
    <p:sldId id="761" r:id="rId41"/>
    <p:sldId id="690" r:id="rId42"/>
    <p:sldId id="371" r:id="rId43"/>
    <p:sldId id="707" r:id="rId44"/>
    <p:sldId id="819" r:id="rId45"/>
    <p:sldId id="1480" r:id="rId46"/>
    <p:sldId id="379" r:id="rId47"/>
    <p:sldId id="1481" r:id="rId48"/>
    <p:sldId id="1482" r:id="rId49"/>
    <p:sldId id="1485" r:id="rId50"/>
    <p:sldId id="1497" r:id="rId51"/>
    <p:sldId id="1488" r:id="rId52"/>
    <p:sldId id="1486" r:id="rId53"/>
    <p:sldId id="1483" r:id="rId54"/>
    <p:sldId id="1487" r:id="rId55"/>
    <p:sldId id="801" r:id="rId56"/>
    <p:sldId id="811" r:id="rId57"/>
    <p:sldId id="810" r:id="rId58"/>
    <p:sldId id="817" r:id="rId59"/>
    <p:sldId id="345" r:id="rId60"/>
    <p:sldId id="342" r:id="rId61"/>
    <p:sldId id="804" r:id="rId62"/>
    <p:sldId id="1498" r:id="rId63"/>
    <p:sldId id="820" r:id="rId64"/>
    <p:sldId id="821" r:id="rId65"/>
    <p:sldId id="1500" r:id="rId66"/>
    <p:sldId id="343" r:id="rId67"/>
    <p:sldId id="803" r:id="rId68"/>
    <p:sldId id="805" r:id="rId69"/>
    <p:sldId id="816" r:id="rId70"/>
    <p:sldId id="812" r:id="rId71"/>
    <p:sldId id="813" r:id="rId72"/>
    <p:sldId id="814" r:id="rId73"/>
    <p:sldId id="815" r:id="rId74"/>
    <p:sldId id="822" r:id="rId75"/>
    <p:sldId id="823" r:id="rId76"/>
    <p:sldId id="824" r:id="rId77"/>
    <p:sldId id="825" r:id="rId78"/>
    <p:sldId id="800" r:id="rId79"/>
    <p:sldId id="266" r:id="rId80"/>
    <p:sldId id="1501" r:id="rId81"/>
    <p:sldId id="780" r:id="rId82"/>
    <p:sldId id="258" r:id="rId83"/>
    <p:sldId id="1502" r:id="rId84"/>
    <p:sldId id="783" r:id="rId85"/>
    <p:sldId id="346" r:id="rId86"/>
    <p:sldId id="1503" r:id="rId87"/>
    <p:sldId id="776" r:id="rId88"/>
    <p:sldId id="790" r:id="rId89"/>
    <p:sldId id="273" r:id="rId90"/>
    <p:sldId id="744" r:id="rId91"/>
    <p:sldId id="743" r:id="rId92"/>
    <p:sldId id="778" r:id="rId93"/>
    <p:sldId id="742" r:id="rId94"/>
    <p:sldId id="632" r:id="rId95"/>
    <p:sldId id="693" r:id="rId96"/>
    <p:sldId id="627" r:id="rId97"/>
    <p:sldId id="1499" r:id="rId98"/>
    <p:sldId id="785" r:id="rId99"/>
  </p:sldIdLst>
  <p:sldSz cx="12192000" cy="6858000"/>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F81BD"/>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48" autoAdjust="0"/>
    <p:restoredTop sz="91788" autoAdjust="0"/>
  </p:normalViewPr>
  <p:slideViewPr>
    <p:cSldViewPr>
      <p:cViewPr varScale="1">
        <p:scale>
          <a:sx n="132" d="100"/>
          <a:sy n="132" d="100"/>
        </p:scale>
        <p:origin x="192" y="928"/>
      </p:cViewPr>
      <p:guideLst>
        <p:guide orient="horz" pos="2160"/>
        <p:guide pos="3840"/>
      </p:guideLst>
    </p:cSldViewPr>
  </p:slideViewPr>
  <p:outlineViewPr>
    <p:cViewPr>
      <p:scale>
        <a:sx n="33" d="100"/>
        <a:sy n="33" d="100"/>
      </p:scale>
      <p:origin x="0" y="-1042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9" d="100"/>
          <a:sy n="49" d="100"/>
        </p:scale>
        <p:origin x="2184"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126E9-DF5E-3D45-BC66-77115CD7BED4}"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en-US"/>
        </a:p>
      </dgm:t>
    </dgm:pt>
    <dgm:pt modelId="{C904531D-06FE-834B-BF5F-46158471DB57}">
      <dgm:prSet phldrT="[Text]"/>
      <dgm:spPr>
        <a:gradFill rotWithShape="0">
          <a:gsLst>
            <a:gs pos="0">
              <a:srgbClr val="207B80"/>
            </a:gs>
            <a:gs pos="100000">
              <a:srgbClr val="47B0B8"/>
            </a:gs>
          </a:gsLst>
          <a:lin ang="5400000" scaled="1"/>
        </a:gradFill>
      </dgm:spPr>
      <dgm:t>
        <a:bodyPr/>
        <a:lstStyle/>
        <a:p>
          <a:r>
            <a:rPr lang="en-US" dirty="0"/>
            <a:t>Year 2</a:t>
          </a:r>
        </a:p>
      </dgm:t>
    </dgm:pt>
    <dgm:pt modelId="{43EE33AD-6946-D242-9087-AD863A99D17F}" type="parTrans" cxnId="{CCFA5A4F-F5A7-D243-BD03-000EF269732F}">
      <dgm:prSet/>
      <dgm:spPr/>
      <dgm:t>
        <a:bodyPr/>
        <a:lstStyle/>
        <a:p>
          <a:endParaRPr lang="en-US"/>
        </a:p>
      </dgm:t>
    </dgm:pt>
    <dgm:pt modelId="{F81AC60D-B6A7-434B-8535-920B5064A325}" type="sibTrans" cxnId="{CCFA5A4F-F5A7-D243-BD03-000EF269732F}">
      <dgm:prSet/>
      <dgm:spPr/>
      <dgm:t>
        <a:bodyPr/>
        <a:lstStyle/>
        <a:p>
          <a:endParaRPr lang="en-US"/>
        </a:p>
      </dgm:t>
    </dgm:pt>
    <dgm:pt modelId="{85DADBF0-0B92-914A-8E82-A7AF3899F0B1}">
      <dgm:prSet phldrT="[Text]"/>
      <dgm:spPr>
        <a:gradFill rotWithShape="0">
          <a:gsLst>
            <a:gs pos="0">
              <a:srgbClr val="207B80"/>
            </a:gs>
            <a:gs pos="100000">
              <a:srgbClr val="47B0B8"/>
            </a:gs>
          </a:gsLst>
          <a:lin ang="5400000" scaled="1"/>
        </a:gradFill>
      </dgm:spPr>
      <dgm:t>
        <a:bodyPr/>
        <a:lstStyle/>
        <a:p>
          <a:r>
            <a:rPr lang="en-US" dirty="0"/>
            <a:t>Year 3</a:t>
          </a:r>
        </a:p>
      </dgm:t>
    </dgm:pt>
    <dgm:pt modelId="{53F97018-F70B-FE4B-B004-8522CB9360BC}" type="parTrans" cxnId="{356B3B5A-AE4A-7348-8BCE-A5938831DB3A}">
      <dgm:prSet/>
      <dgm:spPr/>
      <dgm:t>
        <a:bodyPr/>
        <a:lstStyle/>
        <a:p>
          <a:endParaRPr lang="en-US"/>
        </a:p>
      </dgm:t>
    </dgm:pt>
    <dgm:pt modelId="{9B16E10C-4E0B-FF4F-AC94-76F58539FE61}" type="sibTrans" cxnId="{356B3B5A-AE4A-7348-8BCE-A5938831DB3A}">
      <dgm:prSet/>
      <dgm:spPr/>
      <dgm:t>
        <a:bodyPr/>
        <a:lstStyle/>
        <a:p>
          <a:endParaRPr lang="en-US"/>
        </a:p>
      </dgm:t>
    </dgm:pt>
    <dgm:pt modelId="{F6BB897E-FEB2-304F-9C12-080122BF7F62}">
      <dgm:prSet phldrT="[Text]"/>
      <dgm:spPr>
        <a:gradFill rotWithShape="0">
          <a:gsLst>
            <a:gs pos="0">
              <a:srgbClr val="207B80"/>
            </a:gs>
            <a:gs pos="100000">
              <a:srgbClr val="47B0B8"/>
            </a:gs>
          </a:gsLst>
          <a:lin ang="5400000" scaled="1"/>
        </a:gradFill>
      </dgm:spPr>
      <dgm:t>
        <a:bodyPr/>
        <a:lstStyle/>
        <a:p>
          <a:r>
            <a:rPr lang="en-US" dirty="0"/>
            <a:t>Year 4</a:t>
          </a:r>
        </a:p>
      </dgm:t>
    </dgm:pt>
    <dgm:pt modelId="{EE184EA3-E789-7941-A94D-D3445D819B2B}" type="parTrans" cxnId="{DA35EEE7-DBE3-5945-B6DC-D2AE022254F4}">
      <dgm:prSet/>
      <dgm:spPr/>
      <dgm:t>
        <a:bodyPr/>
        <a:lstStyle/>
        <a:p>
          <a:endParaRPr lang="en-US"/>
        </a:p>
      </dgm:t>
    </dgm:pt>
    <dgm:pt modelId="{FA5D24DA-3857-A84B-9B7B-2A8931311E1C}" type="sibTrans" cxnId="{DA35EEE7-DBE3-5945-B6DC-D2AE022254F4}">
      <dgm:prSet/>
      <dgm:spPr/>
      <dgm:t>
        <a:bodyPr/>
        <a:lstStyle/>
        <a:p>
          <a:endParaRPr lang="en-US"/>
        </a:p>
      </dgm:t>
    </dgm:pt>
    <dgm:pt modelId="{4F2F165A-764F-5F45-99B0-C36CB19E4612}">
      <dgm:prSet/>
      <dgm:spPr>
        <a:gradFill rotWithShape="0">
          <a:gsLst>
            <a:gs pos="0">
              <a:srgbClr val="207B80"/>
            </a:gs>
            <a:gs pos="100000">
              <a:srgbClr val="47B0B8"/>
            </a:gs>
          </a:gsLst>
          <a:lin ang="5400000" scaled="1"/>
        </a:gradFill>
      </dgm:spPr>
      <dgm:t>
        <a:bodyPr/>
        <a:lstStyle/>
        <a:p>
          <a:r>
            <a:rPr lang="en-US" dirty="0"/>
            <a:t>Year 5</a:t>
          </a:r>
        </a:p>
      </dgm:t>
    </dgm:pt>
    <dgm:pt modelId="{0A629032-BA39-404C-B8F7-B9468917ECA9}" type="parTrans" cxnId="{4BF2043E-D53A-0D46-9840-494F9AEF841A}">
      <dgm:prSet/>
      <dgm:spPr/>
      <dgm:t>
        <a:bodyPr/>
        <a:lstStyle/>
        <a:p>
          <a:endParaRPr lang="en-US"/>
        </a:p>
      </dgm:t>
    </dgm:pt>
    <dgm:pt modelId="{34015F9B-9D94-644C-9467-D714CCADB9F2}" type="sibTrans" cxnId="{4BF2043E-D53A-0D46-9840-494F9AEF841A}">
      <dgm:prSet/>
      <dgm:spPr/>
      <dgm:t>
        <a:bodyPr/>
        <a:lstStyle/>
        <a:p>
          <a:endParaRPr lang="en-US"/>
        </a:p>
      </dgm:t>
    </dgm:pt>
    <dgm:pt modelId="{DBF8EE77-2AA1-3848-B0B3-58E6CB3F2401}" type="pres">
      <dgm:prSet presAssocID="{1EA126E9-DF5E-3D45-BC66-77115CD7BED4}" presName="Name0" presStyleCnt="0">
        <dgm:presLayoutVars>
          <dgm:dir/>
          <dgm:animLvl val="lvl"/>
          <dgm:resizeHandles val="exact"/>
        </dgm:presLayoutVars>
      </dgm:prSet>
      <dgm:spPr/>
    </dgm:pt>
    <dgm:pt modelId="{737DDAA7-B9E3-9944-A9A5-0EFB5BA8C76C}" type="pres">
      <dgm:prSet presAssocID="{C904531D-06FE-834B-BF5F-46158471DB57}" presName="parTxOnly" presStyleLbl="node1" presStyleIdx="0" presStyleCnt="4" custScaleY="49873">
        <dgm:presLayoutVars>
          <dgm:chMax val="0"/>
          <dgm:chPref val="0"/>
          <dgm:bulletEnabled val="1"/>
        </dgm:presLayoutVars>
      </dgm:prSet>
      <dgm:spPr/>
    </dgm:pt>
    <dgm:pt modelId="{CBA43D52-FEEB-6246-B892-288336DCF6C7}" type="pres">
      <dgm:prSet presAssocID="{F81AC60D-B6A7-434B-8535-920B5064A325}" presName="parTxOnlySpace" presStyleCnt="0"/>
      <dgm:spPr/>
    </dgm:pt>
    <dgm:pt modelId="{BC456471-DDE7-AB47-8854-C06F11545D67}" type="pres">
      <dgm:prSet presAssocID="{85DADBF0-0B92-914A-8E82-A7AF3899F0B1}" presName="parTxOnly" presStyleLbl="node1" presStyleIdx="1" presStyleCnt="4" custScaleY="49873">
        <dgm:presLayoutVars>
          <dgm:chMax val="0"/>
          <dgm:chPref val="0"/>
          <dgm:bulletEnabled val="1"/>
        </dgm:presLayoutVars>
      </dgm:prSet>
      <dgm:spPr/>
    </dgm:pt>
    <dgm:pt modelId="{7BB9A03B-7957-5F4D-8D71-2B29D2299E26}" type="pres">
      <dgm:prSet presAssocID="{9B16E10C-4E0B-FF4F-AC94-76F58539FE61}" presName="parTxOnlySpace" presStyleCnt="0"/>
      <dgm:spPr/>
    </dgm:pt>
    <dgm:pt modelId="{F377FED6-9318-E543-94D6-F53ECB8022C0}" type="pres">
      <dgm:prSet presAssocID="{F6BB897E-FEB2-304F-9C12-080122BF7F62}" presName="parTxOnly" presStyleLbl="node1" presStyleIdx="2" presStyleCnt="4" custScaleY="49873">
        <dgm:presLayoutVars>
          <dgm:chMax val="0"/>
          <dgm:chPref val="0"/>
          <dgm:bulletEnabled val="1"/>
        </dgm:presLayoutVars>
      </dgm:prSet>
      <dgm:spPr/>
    </dgm:pt>
    <dgm:pt modelId="{4633FFA1-7685-494E-96A9-6FB5EA32C4D3}" type="pres">
      <dgm:prSet presAssocID="{FA5D24DA-3857-A84B-9B7B-2A8931311E1C}" presName="parTxOnlySpace" presStyleCnt="0"/>
      <dgm:spPr/>
    </dgm:pt>
    <dgm:pt modelId="{FD6DA89F-7E39-064A-AAC0-AE3ECCB60BC9}" type="pres">
      <dgm:prSet presAssocID="{4F2F165A-764F-5F45-99B0-C36CB19E4612}" presName="parTxOnly" presStyleLbl="node1" presStyleIdx="3" presStyleCnt="4" custScaleY="49873" custLinFactNeighborX="11875">
        <dgm:presLayoutVars>
          <dgm:chMax val="0"/>
          <dgm:chPref val="0"/>
          <dgm:bulletEnabled val="1"/>
        </dgm:presLayoutVars>
      </dgm:prSet>
      <dgm:spPr/>
    </dgm:pt>
  </dgm:ptLst>
  <dgm:cxnLst>
    <dgm:cxn modelId="{5F2E8819-A862-F249-8C0D-BB182BAA8CEA}" type="presOf" srcId="{85DADBF0-0B92-914A-8E82-A7AF3899F0B1}" destId="{BC456471-DDE7-AB47-8854-C06F11545D67}" srcOrd="0" destOrd="0" presId="urn:microsoft.com/office/officeart/2005/8/layout/chevron1"/>
    <dgm:cxn modelId="{4BF2043E-D53A-0D46-9840-494F9AEF841A}" srcId="{1EA126E9-DF5E-3D45-BC66-77115CD7BED4}" destId="{4F2F165A-764F-5F45-99B0-C36CB19E4612}" srcOrd="3" destOrd="0" parTransId="{0A629032-BA39-404C-B8F7-B9468917ECA9}" sibTransId="{34015F9B-9D94-644C-9467-D714CCADB9F2}"/>
    <dgm:cxn modelId="{CCFA5A4F-F5A7-D243-BD03-000EF269732F}" srcId="{1EA126E9-DF5E-3D45-BC66-77115CD7BED4}" destId="{C904531D-06FE-834B-BF5F-46158471DB57}" srcOrd="0" destOrd="0" parTransId="{43EE33AD-6946-D242-9087-AD863A99D17F}" sibTransId="{F81AC60D-B6A7-434B-8535-920B5064A325}"/>
    <dgm:cxn modelId="{356B3B5A-AE4A-7348-8BCE-A5938831DB3A}" srcId="{1EA126E9-DF5E-3D45-BC66-77115CD7BED4}" destId="{85DADBF0-0B92-914A-8E82-A7AF3899F0B1}" srcOrd="1" destOrd="0" parTransId="{53F97018-F70B-FE4B-B004-8522CB9360BC}" sibTransId="{9B16E10C-4E0B-FF4F-AC94-76F58539FE61}"/>
    <dgm:cxn modelId="{1A7FB867-EB62-2E45-B277-EDE17ACB591E}" type="presOf" srcId="{1EA126E9-DF5E-3D45-BC66-77115CD7BED4}" destId="{DBF8EE77-2AA1-3848-B0B3-58E6CB3F2401}" srcOrd="0" destOrd="0" presId="urn:microsoft.com/office/officeart/2005/8/layout/chevron1"/>
    <dgm:cxn modelId="{907AF69B-B116-E942-AF83-1A75A9F84228}" type="presOf" srcId="{4F2F165A-764F-5F45-99B0-C36CB19E4612}" destId="{FD6DA89F-7E39-064A-AAC0-AE3ECCB60BC9}" srcOrd="0" destOrd="0" presId="urn:microsoft.com/office/officeart/2005/8/layout/chevron1"/>
    <dgm:cxn modelId="{AEDF0AB5-E692-2543-BC47-D2EC8184C6EC}" type="presOf" srcId="{C904531D-06FE-834B-BF5F-46158471DB57}" destId="{737DDAA7-B9E3-9944-A9A5-0EFB5BA8C76C}" srcOrd="0" destOrd="0" presId="urn:microsoft.com/office/officeart/2005/8/layout/chevron1"/>
    <dgm:cxn modelId="{DA35EEE7-DBE3-5945-B6DC-D2AE022254F4}" srcId="{1EA126E9-DF5E-3D45-BC66-77115CD7BED4}" destId="{F6BB897E-FEB2-304F-9C12-080122BF7F62}" srcOrd="2" destOrd="0" parTransId="{EE184EA3-E789-7941-A94D-D3445D819B2B}" sibTransId="{FA5D24DA-3857-A84B-9B7B-2A8931311E1C}"/>
    <dgm:cxn modelId="{6C9B52E8-7194-1547-9ADB-37EEA41C65D6}" type="presOf" srcId="{F6BB897E-FEB2-304F-9C12-080122BF7F62}" destId="{F377FED6-9318-E543-94D6-F53ECB8022C0}" srcOrd="0" destOrd="0" presId="urn:microsoft.com/office/officeart/2005/8/layout/chevron1"/>
    <dgm:cxn modelId="{846A4182-D362-3F4D-8B70-DCA1DC0E38FB}" type="presParOf" srcId="{DBF8EE77-2AA1-3848-B0B3-58E6CB3F2401}" destId="{737DDAA7-B9E3-9944-A9A5-0EFB5BA8C76C}" srcOrd="0" destOrd="0" presId="urn:microsoft.com/office/officeart/2005/8/layout/chevron1"/>
    <dgm:cxn modelId="{0DE96A25-D78B-F84B-BF34-C273663B5DC6}" type="presParOf" srcId="{DBF8EE77-2AA1-3848-B0B3-58E6CB3F2401}" destId="{CBA43D52-FEEB-6246-B892-288336DCF6C7}" srcOrd="1" destOrd="0" presId="urn:microsoft.com/office/officeart/2005/8/layout/chevron1"/>
    <dgm:cxn modelId="{7CC2A501-1BD6-FF41-BDA3-3C23D034C348}" type="presParOf" srcId="{DBF8EE77-2AA1-3848-B0B3-58E6CB3F2401}" destId="{BC456471-DDE7-AB47-8854-C06F11545D67}" srcOrd="2" destOrd="0" presId="urn:microsoft.com/office/officeart/2005/8/layout/chevron1"/>
    <dgm:cxn modelId="{4ABF2791-4D0B-BB47-9A56-F77FF76DED87}" type="presParOf" srcId="{DBF8EE77-2AA1-3848-B0B3-58E6CB3F2401}" destId="{7BB9A03B-7957-5F4D-8D71-2B29D2299E26}" srcOrd="3" destOrd="0" presId="urn:microsoft.com/office/officeart/2005/8/layout/chevron1"/>
    <dgm:cxn modelId="{0A13A6F5-BC9E-304B-90B2-C5E0CF2FBF73}" type="presParOf" srcId="{DBF8EE77-2AA1-3848-B0B3-58E6CB3F2401}" destId="{F377FED6-9318-E543-94D6-F53ECB8022C0}" srcOrd="4" destOrd="0" presId="urn:microsoft.com/office/officeart/2005/8/layout/chevron1"/>
    <dgm:cxn modelId="{9D1578BE-20B9-5543-8667-D1E3A946BB49}" type="presParOf" srcId="{DBF8EE77-2AA1-3848-B0B3-58E6CB3F2401}" destId="{4633FFA1-7685-494E-96A9-6FB5EA32C4D3}" srcOrd="5" destOrd="0" presId="urn:microsoft.com/office/officeart/2005/8/layout/chevron1"/>
    <dgm:cxn modelId="{B8FE64D7-8F51-6341-A3C7-CACEE7C68CB5}" type="presParOf" srcId="{DBF8EE77-2AA1-3848-B0B3-58E6CB3F2401}" destId="{FD6DA89F-7E39-064A-AAC0-AE3ECCB60BC9}" srcOrd="6"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DDAA7-B9E3-9944-A9A5-0EFB5BA8C76C}">
      <dsp:nvSpPr>
        <dsp:cNvPr id="0" name=""/>
        <dsp:cNvSpPr/>
      </dsp:nvSpPr>
      <dsp:spPr>
        <a:xfrm>
          <a:off x="4069" y="200418"/>
          <a:ext cx="2369118" cy="472620"/>
        </a:xfrm>
        <a:prstGeom prst="chevron">
          <a:avLst/>
        </a:prstGeom>
        <a:gradFill rotWithShape="0">
          <a:gsLst>
            <a:gs pos="0">
              <a:srgbClr val="207B80"/>
            </a:gs>
            <a:gs pos="100000">
              <a:srgbClr val="47B0B8"/>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Year 2</a:t>
          </a:r>
        </a:p>
      </dsp:txBody>
      <dsp:txXfrm>
        <a:off x="240379" y="200418"/>
        <a:ext cx="1896498" cy="472620"/>
      </dsp:txXfrm>
    </dsp:sp>
    <dsp:sp modelId="{BC456471-DDE7-AB47-8854-C06F11545D67}">
      <dsp:nvSpPr>
        <dsp:cNvPr id="0" name=""/>
        <dsp:cNvSpPr/>
      </dsp:nvSpPr>
      <dsp:spPr>
        <a:xfrm>
          <a:off x="2136276" y="200418"/>
          <a:ext cx="2369118" cy="472620"/>
        </a:xfrm>
        <a:prstGeom prst="chevron">
          <a:avLst/>
        </a:prstGeom>
        <a:gradFill rotWithShape="0">
          <a:gsLst>
            <a:gs pos="0">
              <a:srgbClr val="207B80"/>
            </a:gs>
            <a:gs pos="100000">
              <a:srgbClr val="47B0B8"/>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Year 3</a:t>
          </a:r>
        </a:p>
      </dsp:txBody>
      <dsp:txXfrm>
        <a:off x="2372586" y="200418"/>
        <a:ext cx="1896498" cy="472620"/>
      </dsp:txXfrm>
    </dsp:sp>
    <dsp:sp modelId="{F377FED6-9318-E543-94D6-F53ECB8022C0}">
      <dsp:nvSpPr>
        <dsp:cNvPr id="0" name=""/>
        <dsp:cNvSpPr/>
      </dsp:nvSpPr>
      <dsp:spPr>
        <a:xfrm>
          <a:off x="4268483" y="200418"/>
          <a:ext cx="2369118" cy="472620"/>
        </a:xfrm>
        <a:prstGeom prst="chevron">
          <a:avLst/>
        </a:prstGeom>
        <a:gradFill rotWithShape="0">
          <a:gsLst>
            <a:gs pos="0">
              <a:srgbClr val="207B80"/>
            </a:gs>
            <a:gs pos="100000">
              <a:srgbClr val="47B0B8"/>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Year 4</a:t>
          </a:r>
        </a:p>
      </dsp:txBody>
      <dsp:txXfrm>
        <a:off x="4504793" y="200418"/>
        <a:ext cx="1896498" cy="472620"/>
      </dsp:txXfrm>
    </dsp:sp>
    <dsp:sp modelId="{FD6DA89F-7E39-064A-AAC0-AE3ECCB60BC9}">
      <dsp:nvSpPr>
        <dsp:cNvPr id="0" name=""/>
        <dsp:cNvSpPr/>
      </dsp:nvSpPr>
      <dsp:spPr>
        <a:xfrm>
          <a:off x="6404760" y="200418"/>
          <a:ext cx="2369118" cy="472620"/>
        </a:xfrm>
        <a:prstGeom prst="chevron">
          <a:avLst/>
        </a:prstGeom>
        <a:gradFill rotWithShape="0">
          <a:gsLst>
            <a:gs pos="0">
              <a:srgbClr val="207B80"/>
            </a:gs>
            <a:gs pos="100000">
              <a:srgbClr val="47B0B8"/>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Year 5</a:t>
          </a:r>
        </a:p>
      </dsp:txBody>
      <dsp:txXfrm>
        <a:off x="6641070" y="200418"/>
        <a:ext cx="1896498" cy="4726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3E72CD3-6DC5-4C30-A2B7-EBFAAF6F73C7}" type="datetimeFigureOut">
              <a:rPr lang="en-GB" smtClean="0"/>
              <a:t>10/12/2024</a:t>
            </a:fld>
            <a:endParaRPr lang="en-GB"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4ABFCCF-D64E-48FF-8218-1F9A61C4B52B}" type="slidenum">
              <a:rPr lang="en-GB" smtClean="0"/>
              <a:t>‹#›</a:t>
            </a:fld>
            <a:endParaRPr lang="en-GB" dirty="0"/>
          </a:p>
        </p:txBody>
      </p:sp>
    </p:spTree>
    <p:extLst>
      <p:ext uri="{BB962C8B-B14F-4D97-AF65-F5344CB8AC3E}">
        <p14:creationId xmlns:p14="http://schemas.microsoft.com/office/powerpoint/2010/main" val="3328285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429C6AE-AC29-4A66-8D64-55336A01C5B8}" type="datetimeFigureOut">
              <a:rPr lang="en-GB" smtClean="0"/>
              <a:t>10/12/2024</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CC03C607-B0FF-4A04-B645-CBF97DF28BE8}" type="slidenum">
              <a:rPr lang="en-GB" smtClean="0"/>
              <a:t>‹#›</a:t>
            </a:fld>
            <a:endParaRPr lang="en-GB" dirty="0"/>
          </a:p>
        </p:txBody>
      </p:sp>
    </p:spTree>
    <p:extLst>
      <p:ext uri="{BB962C8B-B14F-4D97-AF65-F5344CB8AC3E}">
        <p14:creationId xmlns:p14="http://schemas.microsoft.com/office/powerpoint/2010/main" val="30114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03C607-B0FF-4A04-B645-CBF97DF28BE8}" type="slidenum">
              <a:rPr lang="en-GB" smtClean="0"/>
              <a:t>1</a:t>
            </a:fld>
            <a:endParaRPr lang="en-GB" dirty="0"/>
          </a:p>
        </p:txBody>
      </p:sp>
    </p:spTree>
    <p:extLst>
      <p:ext uri="{BB962C8B-B14F-4D97-AF65-F5344CB8AC3E}">
        <p14:creationId xmlns:p14="http://schemas.microsoft.com/office/powerpoint/2010/main" val="2522871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DEC99BC-E50B-D156-E8DF-D2E59E47976C}"/>
              </a:ext>
            </a:extLst>
          </p:cNvPr>
          <p:cNvSpPr>
            <a:spLocks noGrp="1" noChangeArrowheads="1"/>
          </p:cNvSpPr>
          <p:nvPr>
            <p:ph type="sldNum" sz="quarter" idx="5"/>
          </p:nvPr>
        </p:nvSpPr>
        <p:spPr>
          <a:ln/>
        </p:spPr>
        <p:txBody>
          <a:bodyPr/>
          <a:lstStyle/>
          <a:p>
            <a:fld id="{B415BCE7-233B-9747-8777-EA23031FC9AD}" type="slidenum">
              <a:rPr lang="en-US" altLang="en-SI"/>
              <a:pPr/>
              <a:t>46</a:t>
            </a:fld>
            <a:endParaRPr lang="en-US" altLang="en-SI"/>
          </a:p>
        </p:txBody>
      </p:sp>
      <p:sp>
        <p:nvSpPr>
          <p:cNvPr id="285698" name="Rectangle 7">
            <a:extLst>
              <a:ext uri="{FF2B5EF4-FFF2-40B4-BE49-F238E27FC236}">
                <a16:creationId xmlns:a16="http://schemas.microsoft.com/office/drawing/2014/main" id="{27769BC0-5F0E-D29A-13F4-274BB864179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41566B09-FC8A-9442-B2CA-E214E0D9D466}" type="slidenum">
              <a:rPr lang="en-US" altLang="en-SI" sz="1200"/>
              <a:pPr algn="r"/>
              <a:t>46</a:t>
            </a:fld>
            <a:endParaRPr lang="en-US" altLang="en-SI" sz="1200"/>
          </a:p>
        </p:txBody>
      </p:sp>
      <p:sp>
        <p:nvSpPr>
          <p:cNvPr id="285699" name="Rectangle 2">
            <a:extLst>
              <a:ext uri="{FF2B5EF4-FFF2-40B4-BE49-F238E27FC236}">
                <a16:creationId xmlns:a16="http://schemas.microsoft.com/office/drawing/2014/main" id="{77688E57-135C-A6FB-ABFD-BB18AB7E592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85700" name="Rectangle 3">
            <a:extLst>
              <a:ext uri="{FF2B5EF4-FFF2-40B4-BE49-F238E27FC236}">
                <a16:creationId xmlns:a16="http://schemas.microsoft.com/office/drawing/2014/main" id="{10686731-746D-0C5C-E7AA-9089960D139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SI" altLang="en-S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Comments on the slide here</a:t>
            </a:r>
          </a:p>
        </p:txBody>
      </p:sp>
      <p:sp>
        <p:nvSpPr>
          <p:cNvPr id="4" name="Slide Number Placeholder 3"/>
          <p:cNvSpPr>
            <a:spLocks noGrp="1"/>
          </p:cNvSpPr>
          <p:nvPr>
            <p:ph type="sldNum" sz="quarter" idx="5"/>
          </p:nvPr>
        </p:nvSpPr>
        <p:spPr/>
        <p:txBody>
          <a:bodyPr/>
          <a:lstStyle/>
          <a:p>
            <a:fld id="{0BD64A6B-10C5-4BF1-9CB9-8B539A1F823F}" type="slidenum">
              <a:rPr lang="en-US" smtClean="0"/>
              <a:t>87</a:t>
            </a:fld>
            <a:endParaRPr lang="en-US"/>
          </a:p>
        </p:txBody>
      </p:sp>
    </p:spTree>
    <p:extLst>
      <p:ext uri="{BB962C8B-B14F-4D97-AF65-F5344CB8AC3E}">
        <p14:creationId xmlns:p14="http://schemas.microsoft.com/office/powerpoint/2010/main" val="456928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US" altLang="en-US"/>
          </a:p>
        </p:txBody>
      </p:sp>
      <p:sp>
        <p:nvSpPr>
          <p:cNvPr id="20484" name="Slide Number Placeholder 3"/>
          <p:cNvSpPr>
            <a:spLocks noGrp="1"/>
          </p:cNvSpPr>
          <p:nvPr>
            <p:ph type="sldNum" sz="quarter" idx="5"/>
          </p:nvPr>
        </p:nvSpPr>
        <p:spPr>
          <a:noFill/>
        </p:spPr>
        <p:txBody>
          <a:bodyPr/>
          <a:lstStyle>
            <a:lvl1pPr>
              <a:defRPr sz="2000">
                <a:solidFill>
                  <a:schemeClr val="tx1"/>
                </a:solidFill>
                <a:latin typeface="Symbol" panose="05050102010706020507" pitchFamily="18" charset="2"/>
              </a:defRPr>
            </a:lvl1pPr>
            <a:lvl2pPr marL="354013" indent="-134938">
              <a:defRPr sz="2000">
                <a:solidFill>
                  <a:schemeClr val="tx1"/>
                </a:solidFill>
                <a:latin typeface="Symbol" panose="05050102010706020507" pitchFamily="18" charset="2"/>
              </a:defRPr>
            </a:lvl2pPr>
            <a:lvl3pPr marL="544513" indent="-107950">
              <a:defRPr sz="2000">
                <a:solidFill>
                  <a:schemeClr val="tx1"/>
                </a:solidFill>
                <a:latin typeface="Symbol" panose="05050102010706020507" pitchFamily="18" charset="2"/>
              </a:defRPr>
            </a:lvl3pPr>
            <a:lvl4pPr marL="763588" indent="-107950">
              <a:defRPr sz="2000">
                <a:solidFill>
                  <a:schemeClr val="tx1"/>
                </a:solidFill>
                <a:latin typeface="Symbol" panose="05050102010706020507" pitchFamily="18" charset="2"/>
              </a:defRPr>
            </a:lvl4pPr>
            <a:lvl5pPr marL="982663" indent="-107950">
              <a:defRPr sz="2000">
                <a:solidFill>
                  <a:schemeClr val="tx1"/>
                </a:solidFill>
                <a:latin typeface="Symbol" panose="05050102010706020507" pitchFamily="18" charset="2"/>
              </a:defRPr>
            </a:lvl5pPr>
            <a:lvl6pPr marL="1439863" indent="-107950" eaLnBrk="0" fontAlgn="base" hangingPunct="0">
              <a:spcBef>
                <a:spcPct val="0"/>
              </a:spcBef>
              <a:spcAft>
                <a:spcPct val="0"/>
              </a:spcAft>
              <a:defRPr sz="2000">
                <a:solidFill>
                  <a:schemeClr val="tx1"/>
                </a:solidFill>
                <a:latin typeface="Symbol" panose="05050102010706020507" pitchFamily="18" charset="2"/>
              </a:defRPr>
            </a:lvl6pPr>
            <a:lvl7pPr marL="1897063" indent="-107950" eaLnBrk="0" fontAlgn="base" hangingPunct="0">
              <a:spcBef>
                <a:spcPct val="0"/>
              </a:spcBef>
              <a:spcAft>
                <a:spcPct val="0"/>
              </a:spcAft>
              <a:defRPr sz="2000">
                <a:solidFill>
                  <a:schemeClr val="tx1"/>
                </a:solidFill>
                <a:latin typeface="Symbol" panose="05050102010706020507" pitchFamily="18" charset="2"/>
              </a:defRPr>
            </a:lvl7pPr>
            <a:lvl8pPr marL="2354263" indent="-107950" eaLnBrk="0" fontAlgn="base" hangingPunct="0">
              <a:spcBef>
                <a:spcPct val="0"/>
              </a:spcBef>
              <a:spcAft>
                <a:spcPct val="0"/>
              </a:spcAft>
              <a:defRPr sz="2000">
                <a:solidFill>
                  <a:schemeClr val="tx1"/>
                </a:solidFill>
                <a:latin typeface="Symbol" panose="05050102010706020507" pitchFamily="18" charset="2"/>
              </a:defRPr>
            </a:lvl8pPr>
            <a:lvl9pPr marL="2811463" indent="-107950" eaLnBrk="0" fontAlgn="base" hangingPunct="0">
              <a:spcBef>
                <a:spcPct val="0"/>
              </a:spcBef>
              <a:spcAft>
                <a:spcPct val="0"/>
              </a:spcAft>
              <a:defRPr sz="2000">
                <a:solidFill>
                  <a:schemeClr val="tx1"/>
                </a:solidFill>
                <a:latin typeface="Symbol" panose="05050102010706020507" pitchFamily="18" charset="2"/>
              </a:defRPr>
            </a:lvl9pPr>
          </a:lstStyle>
          <a:p>
            <a:fld id="{98C34572-A678-4A89-89AA-9193BC1B6FCD}" type="slidenum">
              <a:rPr lang="en-GB" altLang="en-US" sz="600" smtClean="0"/>
              <a:pPr/>
              <a:t>91</a:t>
            </a:fld>
            <a:endParaRPr lang="en-GB" altLang="en-US" sz="6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US" altLang="en-US"/>
          </a:p>
        </p:txBody>
      </p:sp>
      <p:sp>
        <p:nvSpPr>
          <p:cNvPr id="22532" name="Slide Number Placeholder 3"/>
          <p:cNvSpPr>
            <a:spLocks noGrp="1"/>
          </p:cNvSpPr>
          <p:nvPr>
            <p:ph type="sldNum" sz="quarter" idx="5"/>
          </p:nvPr>
        </p:nvSpPr>
        <p:spPr>
          <a:noFill/>
        </p:spPr>
        <p:txBody>
          <a:bodyPr/>
          <a:lstStyle>
            <a:lvl1pPr>
              <a:defRPr sz="2000">
                <a:solidFill>
                  <a:schemeClr val="tx1"/>
                </a:solidFill>
                <a:latin typeface="Symbol" panose="05050102010706020507" pitchFamily="18" charset="2"/>
              </a:defRPr>
            </a:lvl1pPr>
            <a:lvl2pPr marL="242888" indent="-92075">
              <a:defRPr sz="2000">
                <a:solidFill>
                  <a:schemeClr val="tx1"/>
                </a:solidFill>
                <a:latin typeface="Symbol" panose="05050102010706020507" pitchFamily="18" charset="2"/>
              </a:defRPr>
            </a:lvl2pPr>
            <a:lvl3pPr marL="373063" indent="-74613">
              <a:defRPr sz="2000">
                <a:solidFill>
                  <a:schemeClr val="tx1"/>
                </a:solidFill>
                <a:latin typeface="Symbol" panose="05050102010706020507" pitchFamily="18" charset="2"/>
              </a:defRPr>
            </a:lvl3pPr>
            <a:lvl4pPr marL="523875" indent="-74613">
              <a:defRPr sz="2000">
                <a:solidFill>
                  <a:schemeClr val="tx1"/>
                </a:solidFill>
                <a:latin typeface="Symbol" panose="05050102010706020507" pitchFamily="18" charset="2"/>
              </a:defRPr>
            </a:lvl4pPr>
            <a:lvl5pPr marL="673100" indent="-74613">
              <a:defRPr sz="2000">
                <a:solidFill>
                  <a:schemeClr val="tx1"/>
                </a:solidFill>
                <a:latin typeface="Symbol" panose="05050102010706020507" pitchFamily="18" charset="2"/>
              </a:defRPr>
            </a:lvl5pPr>
            <a:lvl6pPr marL="1130300" indent="-74613" eaLnBrk="0" fontAlgn="base" hangingPunct="0">
              <a:spcBef>
                <a:spcPct val="0"/>
              </a:spcBef>
              <a:spcAft>
                <a:spcPct val="0"/>
              </a:spcAft>
              <a:defRPr sz="2000">
                <a:solidFill>
                  <a:schemeClr val="tx1"/>
                </a:solidFill>
                <a:latin typeface="Symbol" panose="05050102010706020507" pitchFamily="18" charset="2"/>
              </a:defRPr>
            </a:lvl6pPr>
            <a:lvl7pPr marL="1587500" indent="-74613" eaLnBrk="0" fontAlgn="base" hangingPunct="0">
              <a:spcBef>
                <a:spcPct val="0"/>
              </a:spcBef>
              <a:spcAft>
                <a:spcPct val="0"/>
              </a:spcAft>
              <a:defRPr sz="2000">
                <a:solidFill>
                  <a:schemeClr val="tx1"/>
                </a:solidFill>
                <a:latin typeface="Symbol" panose="05050102010706020507" pitchFamily="18" charset="2"/>
              </a:defRPr>
            </a:lvl7pPr>
            <a:lvl8pPr marL="2044700" indent="-74613" eaLnBrk="0" fontAlgn="base" hangingPunct="0">
              <a:spcBef>
                <a:spcPct val="0"/>
              </a:spcBef>
              <a:spcAft>
                <a:spcPct val="0"/>
              </a:spcAft>
              <a:defRPr sz="2000">
                <a:solidFill>
                  <a:schemeClr val="tx1"/>
                </a:solidFill>
                <a:latin typeface="Symbol" panose="05050102010706020507" pitchFamily="18" charset="2"/>
              </a:defRPr>
            </a:lvl8pPr>
            <a:lvl9pPr marL="2501900" indent="-74613" eaLnBrk="0" fontAlgn="base" hangingPunct="0">
              <a:spcBef>
                <a:spcPct val="0"/>
              </a:spcBef>
              <a:spcAft>
                <a:spcPct val="0"/>
              </a:spcAft>
              <a:defRPr sz="2000">
                <a:solidFill>
                  <a:schemeClr val="tx1"/>
                </a:solidFill>
                <a:latin typeface="Symbol" panose="05050102010706020507" pitchFamily="18" charset="2"/>
              </a:defRPr>
            </a:lvl9pPr>
          </a:lstStyle>
          <a:p>
            <a:fld id="{010D0170-51AF-4E26-A237-F749E1EE70F0}" type="slidenum">
              <a:rPr lang="en-GB" altLang="en-US" sz="600" smtClean="0"/>
              <a:pPr/>
              <a:t>93</a:t>
            </a:fld>
            <a:endParaRPr lang="en-GB" altLang="en-US" sz="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354013" indent="-134938">
              <a:spcBef>
                <a:spcPct val="30000"/>
              </a:spcBef>
              <a:defRPr sz="1200">
                <a:solidFill>
                  <a:schemeClr val="tx1"/>
                </a:solidFill>
                <a:latin typeface="Times New Roman" panose="02020603050405020304" pitchFamily="18" charset="0"/>
              </a:defRPr>
            </a:lvl2pPr>
            <a:lvl3pPr marL="544513" indent="-107950">
              <a:spcBef>
                <a:spcPct val="30000"/>
              </a:spcBef>
              <a:defRPr sz="1200">
                <a:solidFill>
                  <a:schemeClr val="tx1"/>
                </a:solidFill>
                <a:latin typeface="Times New Roman" panose="02020603050405020304" pitchFamily="18" charset="0"/>
              </a:defRPr>
            </a:lvl3pPr>
            <a:lvl4pPr marL="763588" indent="-107950">
              <a:spcBef>
                <a:spcPct val="30000"/>
              </a:spcBef>
              <a:defRPr sz="1200">
                <a:solidFill>
                  <a:schemeClr val="tx1"/>
                </a:solidFill>
                <a:latin typeface="Times New Roman" panose="02020603050405020304" pitchFamily="18" charset="0"/>
              </a:defRPr>
            </a:lvl4pPr>
            <a:lvl5pPr marL="982663" indent="-107950">
              <a:spcBef>
                <a:spcPct val="30000"/>
              </a:spcBef>
              <a:defRPr sz="1200">
                <a:solidFill>
                  <a:schemeClr val="tx1"/>
                </a:solidFill>
                <a:latin typeface="Times New Roman" panose="02020603050405020304" pitchFamily="18" charset="0"/>
              </a:defRPr>
            </a:lvl5pPr>
            <a:lvl6pPr marL="1439863" indent="-107950" eaLnBrk="0" fontAlgn="base" hangingPunct="0">
              <a:spcBef>
                <a:spcPct val="30000"/>
              </a:spcBef>
              <a:spcAft>
                <a:spcPct val="0"/>
              </a:spcAft>
              <a:defRPr sz="1200">
                <a:solidFill>
                  <a:schemeClr val="tx1"/>
                </a:solidFill>
                <a:latin typeface="Times New Roman" panose="02020603050405020304" pitchFamily="18" charset="0"/>
              </a:defRPr>
            </a:lvl6pPr>
            <a:lvl7pPr marL="1897063" indent="-107950" eaLnBrk="0" fontAlgn="base" hangingPunct="0">
              <a:spcBef>
                <a:spcPct val="30000"/>
              </a:spcBef>
              <a:spcAft>
                <a:spcPct val="0"/>
              </a:spcAft>
              <a:defRPr sz="1200">
                <a:solidFill>
                  <a:schemeClr val="tx1"/>
                </a:solidFill>
                <a:latin typeface="Times New Roman" panose="02020603050405020304" pitchFamily="18" charset="0"/>
              </a:defRPr>
            </a:lvl7pPr>
            <a:lvl8pPr marL="2354263" indent="-107950" eaLnBrk="0" fontAlgn="base" hangingPunct="0">
              <a:spcBef>
                <a:spcPct val="30000"/>
              </a:spcBef>
              <a:spcAft>
                <a:spcPct val="0"/>
              </a:spcAft>
              <a:defRPr sz="1200">
                <a:solidFill>
                  <a:schemeClr val="tx1"/>
                </a:solidFill>
                <a:latin typeface="Times New Roman" panose="02020603050405020304" pitchFamily="18" charset="0"/>
              </a:defRPr>
            </a:lvl8pPr>
            <a:lvl9pPr marL="2811463" indent="-107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682EC8-D685-435D-890C-16CFFB57C73B}" type="slidenum">
              <a:rPr lang="en-US" altLang="en-US" sz="600" smtClean="0">
                <a:latin typeface="Symbol" panose="05050102010706020507" pitchFamily="18" charset="2"/>
              </a:rPr>
              <a:pPr>
                <a:spcBef>
                  <a:spcPct val="0"/>
                </a:spcBef>
              </a:pPr>
              <a:t>94</a:t>
            </a:fld>
            <a:endParaRPr lang="en-US" altLang="en-US" sz="600">
              <a:latin typeface="Symbol" panose="05050102010706020507" pitchFamily="18" charset="2"/>
            </a:endParaRPr>
          </a:p>
        </p:txBody>
      </p:sp>
      <p:sp>
        <p:nvSpPr>
          <p:cNvPr id="24579" name="Rectangle 1"/>
          <p:cNvSpPr>
            <a:spLocks noGrp="1" noRot="1" noChangeAspect="1" noChangeArrowheads="1" noTextEdit="1"/>
          </p:cNvSpPr>
          <p:nvPr>
            <p:ph type="sldImg"/>
          </p:nvPr>
        </p:nvSpPr>
        <p:spPr>
          <a:xfrm>
            <a:off x="-376238" y="401638"/>
            <a:ext cx="3535363" cy="1989137"/>
          </a:xfrm>
          <a:solidFill>
            <a:srgbClr val="FFFFFF"/>
          </a:solidFill>
          <a:ln/>
        </p:spPr>
      </p:sp>
      <p:sp>
        <p:nvSpPr>
          <p:cNvPr id="24580" name="Rectangle 2"/>
          <p:cNvSpPr>
            <a:spLocks noGrp="1" noChangeArrowheads="1"/>
          </p:cNvSpPr>
          <p:nvPr>
            <p:ph type="body" idx="1"/>
          </p:nvPr>
        </p:nvSpPr>
        <p:spPr>
          <a:xfrm>
            <a:off x="277813" y="2517775"/>
            <a:ext cx="2227262" cy="2338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altLang="en-US"/>
          </a:p>
        </p:txBody>
      </p:sp>
      <p:sp>
        <p:nvSpPr>
          <p:cNvPr id="28676" name="Slide Number Placeholder 3"/>
          <p:cNvSpPr>
            <a:spLocks noGrp="1"/>
          </p:cNvSpPr>
          <p:nvPr>
            <p:ph type="sldNum" sz="quarter" idx="5"/>
          </p:nvPr>
        </p:nvSpPr>
        <p:spPr>
          <a:noFill/>
        </p:spPr>
        <p:txBody>
          <a:bodyPr/>
          <a:lstStyle>
            <a:lvl1pPr>
              <a:defRPr sz="2000">
                <a:solidFill>
                  <a:schemeClr val="tx1"/>
                </a:solidFill>
                <a:latin typeface="Symbol" panose="05050102010706020507" pitchFamily="18" charset="2"/>
              </a:defRPr>
            </a:lvl1pPr>
            <a:lvl2pPr marL="354013" indent="-134938">
              <a:defRPr sz="2000">
                <a:solidFill>
                  <a:schemeClr val="tx1"/>
                </a:solidFill>
                <a:latin typeface="Symbol" panose="05050102010706020507" pitchFamily="18" charset="2"/>
              </a:defRPr>
            </a:lvl2pPr>
            <a:lvl3pPr marL="544513" indent="-107950">
              <a:defRPr sz="2000">
                <a:solidFill>
                  <a:schemeClr val="tx1"/>
                </a:solidFill>
                <a:latin typeface="Symbol" panose="05050102010706020507" pitchFamily="18" charset="2"/>
              </a:defRPr>
            </a:lvl3pPr>
            <a:lvl4pPr marL="763588" indent="-107950">
              <a:defRPr sz="2000">
                <a:solidFill>
                  <a:schemeClr val="tx1"/>
                </a:solidFill>
                <a:latin typeface="Symbol" panose="05050102010706020507" pitchFamily="18" charset="2"/>
              </a:defRPr>
            </a:lvl4pPr>
            <a:lvl5pPr marL="982663" indent="-107950">
              <a:defRPr sz="2000">
                <a:solidFill>
                  <a:schemeClr val="tx1"/>
                </a:solidFill>
                <a:latin typeface="Symbol" panose="05050102010706020507" pitchFamily="18" charset="2"/>
              </a:defRPr>
            </a:lvl5pPr>
            <a:lvl6pPr marL="1439863" indent="-107950" eaLnBrk="0" fontAlgn="base" hangingPunct="0">
              <a:spcBef>
                <a:spcPct val="0"/>
              </a:spcBef>
              <a:spcAft>
                <a:spcPct val="0"/>
              </a:spcAft>
              <a:defRPr sz="2000">
                <a:solidFill>
                  <a:schemeClr val="tx1"/>
                </a:solidFill>
                <a:latin typeface="Symbol" panose="05050102010706020507" pitchFamily="18" charset="2"/>
              </a:defRPr>
            </a:lvl6pPr>
            <a:lvl7pPr marL="1897063" indent="-107950" eaLnBrk="0" fontAlgn="base" hangingPunct="0">
              <a:spcBef>
                <a:spcPct val="0"/>
              </a:spcBef>
              <a:spcAft>
                <a:spcPct val="0"/>
              </a:spcAft>
              <a:defRPr sz="2000">
                <a:solidFill>
                  <a:schemeClr val="tx1"/>
                </a:solidFill>
                <a:latin typeface="Symbol" panose="05050102010706020507" pitchFamily="18" charset="2"/>
              </a:defRPr>
            </a:lvl7pPr>
            <a:lvl8pPr marL="2354263" indent="-107950" eaLnBrk="0" fontAlgn="base" hangingPunct="0">
              <a:spcBef>
                <a:spcPct val="0"/>
              </a:spcBef>
              <a:spcAft>
                <a:spcPct val="0"/>
              </a:spcAft>
              <a:defRPr sz="2000">
                <a:solidFill>
                  <a:schemeClr val="tx1"/>
                </a:solidFill>
                <a:latin typeface="Symbol" panose="05050102010706020507" pitchFamily="18" charset="2"/>
              </a:defRPr>
            </a:lvl8pPr>
            <a:lvl9pPr marL="2811463" indent="-107950" eaLnBrk="0" fontAlgn="base" hangingPunct="0">
              <a:spcBef>
                <a:spcPct val="0"/>
              </a:spcBef>
              <a:spcAft>
                <a:spcPct val="0"/>
              </a:spcAft>
              <a:defRPr sz="2000">
                <a:solidFill>
                  <a:schemeClr val="tx1"/>
                </a:solidFill>
                <a:latin typeface="Symbol" panose="05050102010706020507" pitchFamily="18" charset="2"/>
              </a:defRPr>
            </a:lvl9pPr>
          </a:lstStyle>
          <a:p>
            <a:fld id="{8068AE25-DA8D-408E-A42D-9972B4005BEF}" type="slidenum">
              <a:rPr lang="en-GB" altLang="en-US" sz="600" smtClean="0"/>
              <a:pPr/>
              <a:t>95</a:t>
            </a:fld>
            <a:endParaRPr lang="en-GB" altLang="en-US" sz="6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354013" indent="-134938">
              <a:spcBef>
                <a:spcPct val="30000"/>
              </a:spcBef>
              <a:defRPr sz="1200">
                <a:solidFill>
                  <a:schemeClr val="tx1"/>
                </a:solidFill>
                <a:latin typeface="Times New Roman" panose="02020603050405020304" pitchFamily="18" charset="0"/>
              </a:defRPr>
            </a:lvl2pPr>
            <a:lvl3pPr marL="544513" indent="-107950">
              <a:spcBef>
                <a:spcPct val="30000"/>
              </a:spcBef>
              <a:defRPr sz="1200">
                <a:solidFill>
                  <a:schemeClr val="tx1"/>
                </a:solidFill>
                <a:latin typeface="Times New Roman" panose="02020603050405020304" pitchFamily="18" charset="0"/>
              </a:defRPr>
            </a:lvl3pPr>
            <a:lvl4pPr marL="763588" indent="-107950">
              <a:spcBef>
                <a:spcPct val="30000"/>
              </a:spcBef>
              <a:defRPr sz="1200">
                <a:solidFill>
                  <a:schemeClr val="tx1"/>
                </a:solidFill>
                <a:latin typeface="Times New Roman" panose="02020603050405020304" pitchFamily="18" charset="0"/>
              </a:defRPr>
            </a:lvl4pPr>
            <a:lvl5pPr marL="982663" indent="-107950">
              <a:spcBef>
                <a:spcPct val="30000"/>
              </a:spcBef>
              <a:defRPr sz="1200">
                <a:solidFill>
                  <a:schemeClr val="tx1"/>
                </a:solidFill>
                <a:latin typeface="Times New Roman" panose="02020603050405020304" pitchFamily="18" charset="0"/>
              </a:defRPr>
            </a:lvl5pPr>
            <a:lvl6pPr marL="1439863" indent="-107950" eaLnBrk="0" fontAlgn="base" hangingPunct="0">
              <a:spcBef>
                <a:spcPct val="30000"/>
              </a:spcBef>
              <a:spcAft>
                <a:spcPct val="0"/>
              </a:spcAft>
              <a:defRPr sz="1200">
                <a:solidFill>
                  <a:schemeClr val="tx1"/>
                </a:solidFill>
                <a:latin typeface="Times New Roman" panose="02020603050405020304" pitchFamily="18" charset="0"/>
              </a:defRPr>
            </a:lvl6pPr>
            <a:lvl7pPr marL="1897063" indent="-107950" eaLnBrk="0" fontAlgn="base" hangingPunct="0">
              <a:spcBef>
                <a:spcPct val="30000"/>
              </a:spcBef>
              <a:spcAft>
                <a:spcPct val="0"/>
              </a:spcAft>
              <a:defRPr sz="1200">
                <a:solidFill>
                  <a:schemeClr val="tx1"/>
                </a:solidFill>
                <a:latin typeface="Times New Roman" panose="02020603050405020304" pitchFamily="18" charset="0"/>
              </a:defRPr>
            </a:lvl7pPr>
            <a:lvl8pPr marL="2354263" indent="-107950" eaLnBrk="0" fontAlgn="base" hangingPunct="0">
              <a:spcBef>
                <a:spcPct val="30000"/>
              </a:spcBef>
              <a:spcAft>
                <a:spcPct val="0"/>
              </a:spcAft>
              <a:defRPr sz="1200">
                <a:solidFill>
                  <a:schemeClr val="tx1"/>
                </a:solidFill>
                <a:latin typeface="Times New Roman" panose="02020603050405020304" pitchFamily="18" charset="0"/>
              </a:defRPr>
            </a:lvl8pPr>
            <a:lvl9pPr marL="2811463" indent="-107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0B6AFA-12E0-4D9E-A06F-1046D6D0131C}" type="slidenum">
              <a:rPr lang="en-US" altLang="en-US" sz="600" smtClean="0">
                <a:latin typeface="Symbol" panose="05050102010706020507" pitchFamily="18" charset="2"/>
              </a:rPr>
              <a:pPr>
                <a:spcBef>
                  <a:spcPct val="0"/>
                </a:spcBef>
              </a:pPr>
              <a:t>96</a:t>
            </a:fld>
            <a:endParaRPr lang="en-US" altLang="en-US" sz="600">
              <a:latin typeface="Symbol" panose="05050102010706020507" pitchFamily="18" charset="2"/>
            </a:endParaRPr>
          </a:p>
        </p:txBody>
      </p:sp>
      <p:sp>
        <p:nvSpPr>
          <p:cNvPr id="43011" name="Rectangle 1"/>
          <p:cNvSpPr>
            <a:spLocks noGrp="1" noRot="1" noChangeAspect="1" noChangeArrowheads="1" noTextEdit="1"/>
          </p:cNvSpPr>
          <p:nvPr>
            <p:ph type="sldImg"/>
          </p:nvPr>
        </p:nvSpPr>
        <p:spPr>
          <a:xfrm>
            <a:off x="-376238" y="401638"/>
            <a:ext cx="3535363" cy="1989137"/>
          </a:xfrm>
          <a:solidFill>
            <a:srgbClr val="FFFFFF"/>
          </a:solidFill>
          <a:ln/>
        </p:spPr>
      </p:sp>
      <p:sp>
        <p:nvSpPr>
          <p:cNvPr id="43012" name="Rectangle 2"/>
          <p:cNvSpPr>
            <a:spLocks noGrp="1" noChangeArrowheads="1"/>
          </p:cNvSpPr>
          <p:nvPr>
            <p:ph type="body" idx="1"/>
          </p:nvPr>
        </p:nvSpPr>
        <p:spPr>
          <a:xfrm>
            <a:off x="277813" y="2517775"/>
            <a:ext cx="2227262" cy="2338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C739D94D-40AF-8348-9A54-DADEC95BF472}" type="slidenum">
              <a:rPr lang="en-SI" smtClean="0"/>
              <a:t>21</a:t>
            </a:fld>
            <a:endParaRPr lang="en-SI"/>
          </a:p>
        </p:txBody>
      </p:sp>
    </p:spTree>
    <p:extLst>
      <p:ext uri="{BB962C8B-B14F-4D97-AF65-F5344CB8AC3E}">
        <p14:creationId xmlns:p14="http://schemas.microsoft.com/office/powerpoint/2010/main" val="3515622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10A5271-8AB5-C640-8E45-952603FF2AFB}"/>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11E7B2FF-2871-4840-A335-F245AEDCEF2A}"/>
              </a:ext>
            </a:extLst>
          </p:cNvPr>
          <p:cNvSpPr>
            <a:spLocks noGrp="1"/>
          </p:cNvSpPr>
          <p:nvPr>
            <p:ph type="body" idx="1"/>
          </p:nvPr>
        </p:nvSpPr>
        <p:spPr>
          <a:noFill/>
        </p:spPr>
        <p:txBody>
          <a:bodyPr/>
          <a:lstStyle/>
          <a:p>
            <a:endParaRPr lang="en-US" altLang="en-US"/>
          </a:p>
        </p:txBody>
      </p:sp>
      <p:sp>
        <p:nvSpPr>
          <p:cNvPr id="7172" name="Slide Number Placeholder 3">
            <a:extLst>
              <a:ext uri="{FF2B5EF4-FFF2-40B4-BE49-F238E27FC236}">
                <a16:creationId xmlns:a16="http://schemas.microsoft.com/office/drawing/2014/main" id="{B98121CF-1C78-5042-BE33-B5CC45A84154}"/>
              </a:ext>
            </a:extLst>
          </p:cNvPr>
          <p:cNvSpPr>
            <a:spLocks noGrp="1"/>
          </p:cNvSpPr>
          <p:nvPr>
            <p:ph type="sldNum" sz="quarter" idx="5"/>
          </p:nvPr>
        </p:nvSpPr>
        <p:spPr>
          <a:noFill/>
        </p:spPr>
        <p:txBody>
          <a:bodyPr/>
          <a:lstStyle>
            <a:lvl1pPr>
              <a:defRPr>
                <a:solidFill>
                  <a:schemeClr val="tx1"/>
                </a:solidFill>
                <a:latin typeface="Arial Rounded MT Bold" panose="020F0704030504030204" pitchFamily="34" charset="77"/>
              </a:defRPr>
            </a:lvl1pPr>
            <a:lvl2pPr marL="742950" indent="-285750">
              <a:defRPr>
                <a:solidFill>
                  <a:schemeClr val="tx1"/>
                </a:solidFill>
                <a:latin typeface="Arial Rounded MT Bold" panose="020F0704030504030204" pitchFamily="34" charset="77"/>
              </a:defRPr>
            </a:lvl2pPr>
            <a:lvl3pPr marL="1143000" indent="-228600">
              <a:defRPr>
                <a:solidFill>
                  <a:schemeClr val="tx1"/>
                </a:solidFill>
                <a:latin typeface="Arial Rounded MT Bold" panose="020F0704030504030204" pitchFamily="34" charset="77"/>
              </a:defRPr>
            </a:lvl3pPr>
            <a:lvl4pPr marL="1600200" indent="-228600">
              <a:defRPr>
                <a:solidFill>
                  <a:schemeClr val="tx1"/>
                </a:solidFill>
                <a:latin typeface="Arial Rounded MT Bold" panose="020F0704030504030204" pitchFamily="34" charset="77"/>
              </a:defRPr>
            </a:lvl4pPr>
            <a:lvl5pPr marL="2057400" indent="-228600">
              <a:defRPr>
                <a:solidFill>
                  <a:schemeClr val="tx1"/>
                </a:solidFill>
                <a:latin typeface="Arial Rounded MT Bold" panose="020F0704030504030204" pitchFamily="34" charset="77"/>
              </a:defRPr>
            </a:lvl5pPr>
            <a:lvl6pPr marL="2514600" indent="-228600" eaLnBrk="0" fontAlgn="base" hangingPunct="0">
              <a:spcBef>
                <a:spcPct val="0"/>
              </a:spcBef>
              <a:spcAft>
                <a:spcPct val="0"/>
              </a:spcAft>
              <a:defRPr>
                <a:solidFill>
                  <a:schemeClr val="tx1"/>
                </a:solidFill>
                <a:latin typeface="Arial Rounded MT Bold" panose="020F0704030504030204" pitchFamily="34" charset="77"/>
              </a:defRPr>
            </a:lvl6pPr>
            <a:lvl7pPr marL="2971800" indent="-228600" eaLnBrk="0" fontAlgn="base" hangingPunct="0">
              <a:spcBef>
                <a:spcPct val="0"/>
              </a:spcBef>
              <a:spcAft>
                <a:spcPct val="0"/>
              </a:spcAft>
              <a:defRPr>
                <a:solidFill>
                  <a:schemeClr val="tx1"/>
                </a:solidFill>
                <a:latin typeface="Arial Rounded MT Bold" panose="020F0704030504030204" pitchFamily="34" charset="77"/>
              </a:defRPr>
            </a:lvl7pPr>
            <a:lvl8pPr marL="3429000" indent="-228600" eaLnBrk="0" fontAlgn="base" hangingPunct="0">
              <a:spcBef>
                <a:spcPct val="0"/>
              </a:spcBef>
              <a:spcAft>
                <a:spcPct val="0"/>
              </a:spcAft>
              <a:defRPr>
                <a:solidFill>
                  <a:schemeClr val="tx1"/>
                </a:solidFill>
                <a:latin typeface="Arial Rounded MT Bold" panose="020F0704030504030204" pitchFamily="34" charset="77"/>
              </a:defRPr>
            </a:lvl8pPr>
            <a:lvl9pPr marL="3886200" indent="-228600" eaLnBrk="0" fontAlgn="base" hangingPunct="0">
              <a:spcBef>
                <a:spcPct val="0"/>
              </a:spcBef>
              <a:spcAft>
                <a:spcPct val="0"/>
              </a:spcAft>
              <a:defRPr>
                <a:solidFill>
                  <a:schemeClr val="tx1"/>
                </a:solidFill>
                <a:latin typeface="Arial Rounded MT Bold" panose="020F0704030504030204" pitchFamily="34" charset="77"/>
              </a:defRPr>
            </a:lvl9pPr>
          </a:lstStyle>
          <a:p>
            <a:fld id="{F41F3141-771F-AE47-96A1-523FD6AAED1C}" type="slidenum">
              <a:rPr lang="en-GB" altLang="en-US">
                <a:latin typeface="Arial" panose="020B0604020202020204" pitchFamily="34" charset="0"/>
              </a:rPr>
              <a:pPr/>
              <a:t>23</a:t>
            </a:fld>
            <a:endParaRPr lang="en-GB"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CC03C607-B0FF-4A04-B645-CBF97DF28BE8}" type="slidenum">
              <a:rPr lang="en-GB" smtClean="0"/>
              <a:t>27</a:t>
            </a:fld>
            <a:endParaRPr lang="en-GB" dirty="0"/>
          </a:p>
        </p:txBody>
      </p:sp>
    </p:spTree>
    <p:extLst>
      <p:ext uri="{BB962C8B-B14F-4D97-AF65-F5344CB8AC3E}">
        <p14:creationId xmlns:p14="http://schemas.microsoft.com/office/powerpoint/2010/main" val="403105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2808D6-E879-F041-8B62-C699DFFEB1D1}"/>
              </a:ext>
            </a:extLst>
          </p:cNvPr>
          <p:cNvSpPr>
            <a:spLocks noGrp="1" noChangeArrowheads="1"/>
          </p:cNvSpPr>
          <p:nvPr>
            <p:ph type="sldNum" sz="quarter" idx="5"/>
          </p:nvPr>
        </p:nvSpPr>
        <p:spPr>
          <a:ln/>
        </p:spPr>
        <p:txBody>
          <a:bodyPr/>
          <a:lstStyle/>
          <a:p>
            <a:fld id="{72905F27-88B1-4342-AE1D-C017BC8FF2C2}" type="slidenum">
              <a:rPr lang="en-US" altLang="en-SI"/>
              <a:pPr/>
              <a:t>34</a:t>
            </a:fld>
            <a:endParaRPr lang="en-US" altLang="en-SI"/>
          </a:p>
        </p:txBody>
      </p:sp>
      <p:sp>
        <p:nvSpPr>
          <p:cNvPr id="110594" name="Rectangle 2">
            <a:extLst>
              <a:ext uri="{FF2B5EF4-FFF2-40B4-BE49-F238E27FC236}">
                <a16:creationId xmlns:a16="http://schemas.microsoft.com/office/drawing/2014/main" id="{06FDF598-3EAA-CC41-9FE8-833D2B4B19A1}"/>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CAB1A692-1931-4647-9AEF-9A5AE5E4FB65}"/>
              </a:ext>
            </a:extLst>
          </p:cNvPr>
          <p:cNvSpPr>
            <a:spLocks noGrp="1" noChangeArrowheads="1"/>
          </p:cNvSpPr>
          <p:nvPr>
            <p:ph type="body" idx="1"/>
          </p:nvPr>
        </p:nvSpPr>
        <p:spPr/>
        <p:txBody>
          <a:bodyPr/>
          <a:lstStyle/>
          <a:p>
            <a:endParaRPr lang="en-SI" altLang="en-S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0CC7E9-EAD8-804D-996F-4D7BF5ACBB53}"/>
              </a:ext>
            </a:extLst>
          </p:cNvPr>
          <p:cNvSpPr>
            <a:spLocks noGrp="1" noChangeArrowheads="1"/>
          </p:cNvSpPr>
          <p:nvPr>
            <p:ph type="sldNum" sz="quarter" idx="5"/>
          </p:nvPr>
        </p:nvSpPr>
        <p:spPr>
          <a:ln/>
        </p:spPr>
        <p:txBody>
          <a:bodyPr/>
          <a:lstStyle/>
          <a:p>
            <a:fld id="{22CC4B22-E705-2941-9CDB-92897BB9C985}" type="slidenum">
              <a:rPr lang="en-US" altLang="en-SI"/>
              <a:pPr/>
              <a:t>36</a:t>
            </a:fld>
            <a:endParaRPr lang="en-US" altLang="en-SI"/>
          </a:p>
        </p:txBody>
      </p:sp>
      <p:sp>
        <p:nvSpPr>
          <p:cNvPr id="112642" name="Rectangle 2">
            <a:extLst>
              <a:ext uri="{FF2B5EF4-FFF2-40B4-BE49-F238E27FC236}">
                <a16:creationId xmlns:a16="http://schemas.microsoft.com/office/drawing/2014/main" id="{388D4209-9788-4F4C-8E5E-5787284DDA83}"/>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9F425E45-8E45-F648-B68A-A5FB17F7AE79}"/>
              </a:ext>
            </a:extLst>
          </p:cNvPr>
          <p:cNvSpPr>
            <a:spLocks noGrp="1" noChangeArrowheads="1"/>
          </p:cNvSpPr>
          <p:nvPr>
            <p:ph type="body" idx="1"/>
          </p:nvPr>
        </p:nvSpPr>
        <p:spPr/>
        <p:txBody>
          <a:bodyPr/>
          <a:lstStyle/>
          <a:p>
            <a:endParaRPr lang="en-SI" altLang="en-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3C575D-818A-B64B-BC12-7BE6FF48AAC7}"/>
              </a:ext>
            </a:extLst>
          </p:cNvPr>
          <p:cNvSpPr>
            <a:spLocks noGrp="1" noChangeArrowheads="1"/>
          </p:cNvSpPr>
          <p:nvPr>
            <p:ph type="sldNum" sz="quarter" idx="5"/>
          </p:nvPr>
        </p:nvSpPr>
        <p:spPr>
          <a:ln/>
        </p:spPr>
        <p:txBody>
          <a:bodyPr/>
          <a:lstStyle/>
          <a:p>
            <a:fld id="{B71F75E1-1094-EC45-A2BD-2D4A9D6ADAB0}" type="slidenum">
              <a:rPr lang="en-US" altLang="en-SI"/>
              <a:pPr/>
              <a:t>37</a:t>
            </a:fld>
            <a:endParaRPr lang="en-US" altLang="en-SI"/>
          </a:p>
        </p:txBody>
      </p:sp>
      <p:sp>
        <p:nvSpPr>
          <p:cNvPr id="113666" name="Rectangle 2">
            <a:extLst>
              <a:ext uri="{FF2B5EF4-FFF2-40B4-BE49-F238E27FC236}">
                <a16:creationId xmlns:a16="http://schemas.microsoft.com/office/drawing/2014/main" id="{C3B554AE-8F0B-2641-9F88-36A787605B0D}"/>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9FAB3929-40B9-9546-82D6-E238FB6F8EA5}"/>
              </a:ext>
            </a:extLst>
          </p:cNvPr>
          <p:cNvSpPr>
            <a:spLocks noGrp="1" noChangeArrowheads="1"/>
          </p:cNvSpPr>
          <p:nvPr>
            <p:ph type="body" idx="1"/>
          </p:nvPr>
        </p:nvSpPr>
        <p:spPr/>
        <p:txBody>
          <a:bodyPr/>
          <a:lstStyle/>
          <a:p>
            <a:endParaRPr lang="en-SI" altLang="en-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419EA6-77F9-CA46-BB54-F1FAFB630D84}"/>
              </a:ext>
            </a:extLst>
          </p:cNvPr>
          <p:cNvSpPr>
            <a:spLocks noGrp="1" noChangeArrowheads="1"/>
          </p:cNvSpPr>
          <p:nvPr>
            <p:ph type="sldNum" sz="quarter" idx="5"/>
          </p:nvPr>
        </p:nvSpPr>
        <p:spPr>
          <a:ln/>
        </p:spPr>
        <p:txBody>
          <a:bodyPr/>
          <a:lstStyle/>
          <a:p>
            <a:fld id="{215A90C2-1A56-6E45-A0CB-A99F998F29E5}" type="slidenum">
              <a:rPr lang="en-US" altLang="en-SI"/>
              <a:pPr/>
              <a:t>38</a:t>
            </a:fld>
            <a:endParaRPr lang="en-US" altLang="en-SI"/>
          </a:p>
        </p:txBody>
      </p:sp>
      <p:sp>
        <p:nvSpPr>
          <p:cNvPr id="114690" name="Rectangle 2">
            <a:extLst>
              <a:ext uri="{FF2B5EF4-FFF2-40B4-BE49-F238E27FC236}">
                <a16:creationId xmlns:a16="http://schemas.microsoft.com/office/drawing/2014/main" id="{D92C2477-9F3D-1142-8451-0CF6CE6855E8}"/>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D9ABF017-EE4D-9E43-A69B-343792E43694}"/>
              </a:ext>
            </a:extLst>
          </p:cNvPr>
          <p:cNvSpPr>
            <a:spLocks noGrp="1" noChangeArrowheads="1"/>
          </p:cNvSpPr>
          <p:nvPr>
            <p:ph type="body" idx="1"/>
          </p:nvPr>
        </p:nvSpPr>
        <p:spPr/>
        <p:txBody>
          <a:bodyPr/>
          <a:lstStyle/>
          <a:p>
            <a:endParaRPr lang="en-SI" altLang="en-S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22F8310-2CE2-0147-87D7-4520C7F884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3300">
              <a:spcBef>
                <a:spcPct val="30000"/>
              </a:spcBef>
              <a:defRPr sz="1200">
                <a:solidFill>
                  <a:schemeClr val="tx1"/>
                </a:solidFill>
                <a:latin typeface="Times New Roman" panose="02020603050405020304" pitchFamily="18" charset="0"/>
              </a:defRPr>
            </a:lvl1pPr>
            <a:lvl2pPr marL="742950" indent="-285750" defTabSz="1003300">
              <a:spcBef>
                <a:spcPct val="30000"/>
              </a:spcBef>
              <a:defRPr sz="1200">
                <a:solidFill>
                  <a:schemeClr val="tx1"/>
                </a:solidFill>
                <a:latin typeface="Times New Roman" panose="02020603050405020304" pitchFamily="18" charset="0"/>
              </a:defRPr>
            </a:lvl2pPr>
            <a:lvl3pPr marL="1143000" indent="-228600" defTabSz="1003300">
              <a:spcBef>
                <a:spcPct val="30000"/>
              </a:spcBef>
              <a:defRPr sz="1200">
                <a:solidFill>
                  <a:schemeClr val="tx1"/>
                </a:solidFill>
                <a:latin typeface="Times New Roman" panose="02020603050405020304" pitchFamily="18" charset="0"/>
              </a:defRPr>
            </a:lvl3pPr>
            <a:lvl4pPr marL="1600200" indent="-228600" defTabSz="1003300">
              <a:spcBef>
                <a:spcPct val="30000"/>
              </a:spcBef>
              <a:defRPr sz="1200">
                <a:solidFill>
                  <a:schemeClr val="tx1"/>
                </a:solidFill>
                <a:latin typeface="Times New Roman" panose="02020603050405020304" pitchFamily="18" charset="0"/>
              </a:defRPr>
            </a:lvl4pPr>
            <a:lvl5pPr marL="2057400" indent="-228600" defTabSz="1003300">
              <a:spcBef>
                <a:spcPct val="30000"/>
              </a:spcBef>
              <a:defRPr sz="1200">
                <a:solidFill>
                  <a:schemeClr val="tx1"/>
                </a:solidFill>
                <a:latin typeface="Times New Roman" panose="02020603050405020304" pitchFamily="18" charset="0"/>
              </a:defRPr>
            </a:lvl5pPr>
            <a:lvl6pPr marL="2514600" indent="-228600" defTabSz="10033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10033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10033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1003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C15CD8-D6E1-A04D-B787-FEF4A17F26C8}" type="slidenum">
              <a:rPr lang="en-GB" altLang="sl-SI">
                <a:latin typeface="Symbol" pitchFamily="2" charset="2"/>
              </a:rPr>
              <a:pPr>
                <a:spcBef>
                  <a:spcPct val="0"/>
                </a:spcBef>
              </a:pPr>
              <a:t>40</a:t>
            </a:fld>
            <a:endParaRPr lang="en-GB" altLang="sl-SI">
              <a:latin typeface="Symbol" pitchFamily="2" charset="2"/>
            </a:endParaRPr>
          </a:p>
        </p:txBody>
      </p:sp>
      <p:sp>
        <p:nvSpPr>
          <p:cNvPr id="53251" name="Rectangle 2">
            <a:extLst>
              <a:ext uri="{FF2B5EF4-FFF2-40B4-BE49-F238E27FC236}">
                <a16:creationId xmlns:a16="http://schemas.microsoft.com/office/drawing/2014/main" id="{FC921FF5-9896-6943-BF0A-06BB99A6EB58}"/>
              </a:ext>
            </a:extLst>
          </p:cNvPr>
          <p:cNvSpPr>
            <a:spLocks noGrp="1" noRot="1" noChangeAspect="1" noChangeArrowheads="1" noTextEdit="1"/>
          </p:cNvSpPr>
          <p:nvPr>
            <p:ph type="sldImg"/>
          </p:nvPr>
        </p:nvSpPr>
        <p:spPr>
          <a:xfrm>
            <a:off x="711200" y="922338"/>
            <a:ext cx="5903913" cy="3322637"/>
          </a:xfrm>
          <a:solidFill>
            <a:srgbClr val="FFFFFF"/>
          </a:solidFill>
          <a:ln/>
        </p:spPr>
      </p:sp>
      <p:sp>
        <p:nvSpPr>
          <p:cNvPr id="53252" name="Rectangle 3">
            <a:extLst>
              <a:ext uri="{FF2B5EF4-FFF2-40B4-BE49-F238E27FC236}">
                <a16:creationId xmlns:a16="http://schemas.microsoft.com/office/drawing/2014/main" id="{C4F157E0-F433-2D40-A343-63BBCE06A962}"/>
              </a:ext>
            </a:extLst>
          </p:cNvPr>
          <p:cNvSpPr>
            <a:spLocks noGrp="1" noChangeArrowheads="1"/>
          </p:cNvSpPr>
          <p:nvPr>
            <p:ph type="body" idx="1"/>
          </p:nvPr>
        </p:nvSpPr>
        <p:spPr>
          <a:xfrm>
            <a:off x="1131888" y="4568825"/>
            <a:ext cx="5065712" cy="3689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747" tIns="42373" rIns="84747" bIns="42373" anchor="ctr"/>
          <a:lstStyle/>
          <a:p>
            <a:endParaRPr lang="en-GB" altLang="sl-SI">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1424" y="1412776"/>
            <a:ext cx="10363200" cy="2304253"/>
          </a:xfrm>
        </p:spPr>
        <p:txBody>
          <a:bodyPr>
            <a:noAutofit/>
          </a:bodyPr>
          <a:lstStyle>
            <a:lvl1pPr>
              <a:defRPr sz="8000">
                <a:solidFill>
                  <a:schemeClr val="accent1">
                    <a:lumMod val="75000"/>
                  </a:schemeClr>
                </a:solidFill>
              </a:defRPr>
            </a:lvl1pPr>
          </a:lstStyle>
          <a:p>
            <a:r>
              <a:rPr lang="sl-SI" noProof="0" dirty="0"/>
              <a:t>Naslov</a:t>
            </a:r>
            <a:endParaRPr lang="en-GB" noProof="0" dirty="0"/>
          </a:p>
        </p:txBody>
      </p:sp>
      <p:sp>
        <p:nvSpPr>
          <p:cNvPr id="3" name="Subtitle 2"/>
          <p:cNvSpPr>
            <a:spLocks noGrp="1"/>
          </p:cNvSpPr>
          <p:nvPr>
            <p:ph type="subTitle" idx="1" hasCustomPrompt="1"/>
          </p:nvPr>
        </p:nvSpPr>
        <p:spPr>
          <a:xfrm>
            <a:off x="1828800" y="4268688"/>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dirty="0"/>
              <a:t>Imena in priimki avtorjev</a:t>
            </a:r>
            <a:endParaRPr lang="en-GB" noProof="0" dirty="0"/>
          </a:p>
        </p:txBody>
      </p:sp>
      <p:cxnSp>
        <p:nvCxnSpPr>
          <p:cNvPr id="7" name="Gerade Verbindung 5"/>
          <p:cNvCxnSpPr/>
          <p:nvPr userDrawn="1"/>
        </p:nvCxnSpPr>
        <p:spPr>
          <a:xfrm>
            <a:off x="623392" y="1412776"/>
            <a:ext cx="10945216" cy="0"/>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8" name="Gerade Verbindung 5"/>
          <p:cNvCxnSpPr/>
          <p:nvPr userDrawn="1"/>
        </p:nvCxnSpPr>
        <p:spPr>
          <a:xfrm>
            <a:off x="623392" y="3717032"/>
            <a:ext cx="10945216" cy="0"/>
          </a:xfrm>
          <a:prstGeom prst="line">
            <a:avLst/>
          </a:prstGeom>
          <a:ln w="190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044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a:defRPr sz="2400"/>
            </a:lvl1pPr>
            <a:lvl2pPr>
              <a:defRPr sz="2000"/>
            </a:lvl2pPr>
            <a:lvl3pPr>
              <a:defRPr sz="1600"/>
            </a:lvl3pPr>
            <a:lvl4pPr>
              <a:defRPr sz="14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8" name="Gerade Verbindung 5"/>
          <p:cNvCxnSpPr/>
          <p:nvPr userDrawn="1"/>
        </p:nvCxnSpPr>
        <p:spPr>
          <a:xfrm>
            <a:off x="623392" y="980728"/>
            <a:ext cx="10945216" cy="0"/>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85DF60E6-A91B-0249-88F0-9891A9AA5900}"/>
              </a:ext>
            </a:extLst>
          </p:cNvPr>
          <p:cNvSpPr>
            <a:spLocks noGrp="1"/>
          </p:cNvSpPr>
          <p:nvPr>
            <p:ph type="sldNum" sz="quarter" idx="12"/>
          </p:nvPr>
        </p:nvSpPr>
        <p:spPr>
          <a:xfrm>
            <a:off x="10992544" y="6588549"/>
            <a:ext cx="1180849" cy="224827"/>
          </a:xfrm>
          <a:prstGeom prst="rect">
            <a:avLst/>
          </a:prstGeom>
        </p:spPr>
        <p:txBody>
          <a:bodyPr/>
          <a:lstStyle>
            <a:lvl1pPr>
              <a:defRPr sz="1200">
                <a:solidFill>
                  <a:schemeClr val="bg2"/>
                </a:solidFill>
              </a:defRPr>
            </a:lvl1pPr>
          </a:lstStyle>
          <a:p>
            <a:fld id="{3B656FE5-7551-496C-A16F-7304A2D951A7}" type="slidenum">
              <a:rPr lang="da-DK" smtClean="0"/>
              <a:pPr/>
              <a:t>‹#›</a:t>
            </a:fld>
            <a:endParaRPr lang="da-DK" dirty="0"/>
          </a:p>
        </p:txBody>
      </p:sp>
    </p:spTree>
    <p:extLst>
      <p:ext uri="{BB962C8B-B14F-4D97-AF65-F5344CB8AC3E}">
        <p14:creationId xmlns:p14="http://schemas.microsoft.com/office/powerpoint/2010/main" val="253625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20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20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Slide Number Placeholder 5"/>
          <p:cNvSpPr>
            <a:spLocks noGrp="1"/>
          </p:cNvSpPr>
          <p:nvPr>
            <p:ph type="sldNum" sz="quarter" idx="12"/>
          </p:nvPr>
        </p:nvSpPr>
        <p:spPr>
          <a:xfrm>
            <a:off x="11011151" y="6580647"/>
            <a:ext cx="1180849" cy="224827"/>
          </a:xfrm>
          <a:prstGeom prst="rect">
            <a:avLst/>
          </a:prstGeom>
        </p:spPr>
        <p:txBody>
          <a:bodyPr/>
          <a:lstStyle>
            <a:lvl1pPr>
              <a:defRPr sz="1200"/>
            </a:lvl1pPr>
          </a:lstStyle>
          <a:p>
            <a:fld id="{3B656FE5-7551-496C-A16F-7304A2D951A7}" type="slidenum">
              <a:rPr lang="da-DK" smtClean="0"/>
              <a:pPr/>
              <a:t>‹#›</a:t>
            </a:fld>
            <a:endParaRPr lang="da-DK" dirty="0"/>
          </a:p>
        </p:txBody>
      </p:sp>
      <p:cxnSp>
        <p:nvCxnSpPr>
          <p:cNvPr id="6" name="Gerade Verbindung 5"/>
          <p:cNvCxnSpPr/>
          <p:nvPr userDrawn="1"/>
        </p:nvCxnSpPr>
        <p:spPr>
          <a:xfrm>
            <a:off x="623392" y="980728"/>
            <a:ext cx="10945216" cy="0"/>
          </a:xfrm>
          <a:prstGeom prst="line">
            <a:avLst/>
          </a:prstGeom>
          <a:ln w="190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799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noProof="0"/>
              <a:t>Click to edit Master title style</a:t>
            </a:r>
            <a:endParaRPr lang="en-GB" noProof="0" dirty="0"/>
          </a:p>
        </p:txBody>
      </p:sp>
      <p:sp>
        <p:nvSpPr>
          <p:cNvPr id="6" name="Slide Number Placeholder 5"/>
          <p:cNvSpPr>
            <a:spLocks noGrp="1"/>
          </p:cNvSpPr>
          <p:nvPr>
            <p:ph type="sldNum" sz="quarter" idx="12"/>
          </p:nvPr>
        </p:nvSpPr>
        <p:spPr>
          <a:xfrm>
            <a:off x="11011152" y="6588549"/>
            <a:ext cx="1180849" cy="224827"/>
          </a:xfrm>
          <a:prstGeom prst="rect">
            <a:avLst/>
          </a:prstGeom>
        </p:spPr>
        <p:txBody>
          <a:bodyPr/>
          <a:lstStyle>
            <a:lvl1pPr>
              <a:defRPr sz="1200"/>
            </a:lvl1pPr>
          </a:lstStyle>
          <a:p>
            <a:fld id="{3B656FE5-7551-496C-A16F-7304A2D951A7}" type="slidenum">
              <a:rPr lang="da-DK" smtClean="0"/>
              <a:pPr/>
              <a:t>‹#›</a:t>
            </a:fld>
            <a:endParaRPr lang="da-DK"/>
          </a:p>
        </p:txBody>
      </p:sp>
      <p:cxnSp>
        <p:nvCxnSpPr>
          <p:cNvPr id="4" name="Gerade Verbindung 5"/>
          <p:cNvCxnSpPr/>
          <p:nvPr userDrawn="1"/>
        </p:nvCxnSpPr>
        <p:spPr>
          <a:xfrm>
            <a:off x="623392" y="980728"/>
            <a:ext cx="10945216" cy="0"/>
          </a:xfrm>
          <a:prstGeom prst="line">
            <a:avLst/>
          </a:prstGeom>
          <a:ln w="190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9348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1011152" y="6588549"/>
            <a:ext cx="1180849" cy="224827"/>
          </a:xfrm>
          <a:prstGeom prst="rect">
            <a:avLst/>
          </a:prstGeom>
        </p:spPr>
        <p:txBody>
          <a:bodyPr/>
          <a:lstStyle>
            <a:lvl1pPr>
              <a:defRPr sz="1200"/>
            </a:lvl1pPr>
          </a:lstStyle>
          <a:p>
            <a:fld id="{3B656FE5-7551-496C-A16F-7304A2D951A7}" type="slidenum">
              <a:rPr lang="da-DK" smtClean="0"/>
              <a:pPr/>
              <a:t>‹#›</a:t>
            </a:fld>
            <a:endParaRPr lang="da-DK"/>
          </a:p>
        </p:txBody>
      </p:sp>
    </p:spTree>
    <p:extLst>
      <p:ext uri="{BB962C8B-B14F-4D97-AF65-F5344CB8AC3E}">
        <p14:creationId xmlns:p14="http://schemas.microsoft.com/office/powerpoint/2010/main" val="116759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Text Slide 02">
    <p:spTree>
      <p:nvGrpSpPr>
        <p:cNvPr id="1" name=""/>
        <p:cNvGrpSpPr/>
        <p:nvPr/>
      </p:nvGrpSpPr>
      <p:grpSpPr>
        <a:xfrm>
          <a:off x="0" y="0"/>
          <a:ext cx="0" cy="0"/>
          <a:chOff x="0" y="0"/>
          <a:chExt cx="0" cy="0"/>
        </a:xfrm>
      </p:grpSpPr>
      <p:sp>
        <p:nvSpPr>
          <p:cNvPr id="6" name="Text Placeholder 2"/>
          <p:cNvSpPr>
            <a:spLocks noGrp="1"/>
          </p:cNvSpPr>
          <p:nvPr>
            <p:ph type="body" sz="quarter" idx="17" hasCustomPrompt="1"/>
          </p:nvPr>
        </p:nvSpPr>
        <p:spPr>
          <a:xfrm>
            <a:off x="623393" y="541719"/>
            <a:ext cx="8359672" cy="707886"/>
          </a:xfrm>
          <a:prstGeom prst="rect">
            <a:avLst/>
          </a:prstGeom>
        </p:spPr>
        <p:txBody>
          <a:bodyPr>
            <a:spAutoFit/>
          </a:bodyPr>
          <a:lstStyle>
            <a:lvl1pPr marL="0" indent="0">
              <a:buNone/>
              <a:defRPr sz="4000" b="1">
                <a:solidFill>
                  <a:schemeClr val="tx2"/>
                </a:solidFill>
              </a:defRPr>
            </a:lvl1pPr>
          </a:lstStyle>
          <a:p>
            <a:pPr lvl="0"/>
            <a:r>
              <a:rPr lang="en-GB"/>
              <a:t>Title</a:t>
            </a:r>
          </a:p>
        </p:txBody>
      </p:sp>
      <p:sp>
        <p:nvSpPr>
          <p:cNvPr id="8" name="Text Placeholder 4"/>
          <p:cNvSpPr>
            <a:spLocks noGrp="1"/>
          </p:cNvSpPr>
          <p:nvPr>
            <p:ph type="body" sz="quarter" idx="18" hasCustomPrompt="1"/>
          </p:nvPr>
        </p:nvSpPr>
        <p:spPr>
          <a:xfrm>
            <a:off x="623394" y="1196978"/>
            <a:ext cx="8328541" cy="4176713"/>
          </a:xfrm>
          <a:prstGeom prst="rect">
            <a:avLst/>
          </a:prstGeom>
        </p:spPr>
        <p:txBody>
          <a:bodyPr/>
          <a:lstStyle>
            <a:lvl1pPr marL="0" indent="-239989">
              <a:lnSpc>
                <a:spcPct val="113000"/>
              </a:lnSpc>
              <a:buClr>
                <a:schemeClr val="tx2"/>
              </a:buClr>
              <a:buFont typeface="Wingdings" pitchFamily="2" charset="2"/>
              <a:buChar char="§"/>
              <a:defRPr sz="2667">
                <a:solidFill>
                  <a:schemeClr val="tx1"/>
                </a:solidFill>
              </a:defRPr>
            </a:lvl1pPr>
            <a:lvl2pPr marL="863957" indent="-239989">
              <a:lnSpc>
                <a:spcPct val="113000"/>
              </a:lnSpc>
              <a:buClr>
                <a:schemeClr val="tx2"/>
              </a:buClr>
              <a:buFont typeface="Wingdings" pitchFamily="2" charset="2"/>
              <a:buChar char="§"/>
              <a:defRPr sz="2667"/>
            </a:lvl2pPr>
            <a:lvl3pPr marL="1523923" indent="-239989">
              <a:lnSpc>
                <a:spcPct val="113000"/>
              </a:lnSpc>
              <a:buClr>
                <a:schemeClr val="tx2"/>
              </a:buClr>
              <a:buFont typeface="Wingdings" pitchFamily="2" charset="2"/>
              <a:buChar char="§"/>
              <a:defRPr sz="2667">
                <a:solidFill>
                  <a:schemeClr val="tx1"/>
                </a:solidFill>
              </a:defRPr>
            </a:lvl3pPr>
            <a:lvl4pPr marL="2133493" indent="-239989">
              <a:lnSpc>
                <a:spcPct val="113000"/>
              </a:lnSpc>
              <a:buClr>
                <a:schemeClr val="tx2"/>
              </a:buClr>
              <a:buFont typeface="Wingdings" pitchFamily="2" charset="2"/>
              <a:buChar char="§"/>
              <a:defRPr/>
            </a:lvl4pPr>
            <a:lvl5pPr marL="2438278" indent="0">
              <a:buNone/>
              <a:defRPr/>
            </a:lvl5pPr>
            <a:lvl6pPr marL="3047848" indent="0">
              <a:buNone/>
              <a:defRPr/>
            </a:lvl6pPr>
          </a:lstStyle>
          <a:p>
            <a:pPr lvl="0"/>
            <a:r>
              <a:rPr lang="en-GB" sz="2667"/>
              <a:t>Text Here</a:t>
            </a:r>
          </a:p>
          <a:p>
            <a:pPr lvl="1"/>
            <a:r>
              <a:rPr lang="en-GB"/>
              <a:t>Text Here</a:t>
            </a:r>
          </a:p>
          <a:p>
            <a:pPr lvl="2"/>
            <a:r>
              <a:rPr lang="en-GB"/>
              <a:t>Text Here</a:t>
            </a:r>
          </a:p>
          <a:p>
            <a:pPr lvl="3"/>
            <a:r>
              <a:rPr lang="en-GB"/>
              <a:t>Text Here</a:t>
            </a:r>
          </a:p>
          <a:p>
            <a:pPr lvl="0"/>
            <a:endParaRPr lang="en-GB"/>
          </a:p>
        </p:txBody>
      </p:sp>
    </p:spTree>
    <p:extLst>
      <p:ext uri="{BB962C8B-B14F-4D97-AF65-F5344CB8AC3E}">
        <p14:creationId xmlns:p14="http://schemas.microsoft.com/office/powerpoint/2010/main" val="331023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Text Slide">
    <p:spTree>
      <p:nvGrpSpPr>
        <p:cNvPr id="1" name=""/>
        <p:cNvGrpSpPr/>
        <p:nvPr/>
      </p:nvGrpSpPr>
      <p:grpSpPr>
        <a:xfrm>
          <a:off x="0" y="0"/>
          <a:ext cx="0" cy="0"/>
          <a:chOff x="0" y="0"/>
          <a:chExt cx="0" cy="0"/>
        </a:xfrm>
      </p:grpSpPr>
      <p:sp>
        <p:nvSpPr>
          <p:cNvPr id="20" name="Rectangle 19"/>
          <p:cNvSpPr/>
          <p:nvPr userDrawn="1"/>
        </p:nvSpPr>
        <p:spPr>
          <a:xfrm>
            <a:off x="11336897" y="6467129"/>
            <a:ext cx="367408" cy="276999"/>
          </a:xfrm>
          <a:prstGeom prst="rect">
            <a:avLst/>
          </a:prstGeom>
        </p:spPr>
        <p:txBody>
          <a:bodyPr wrap="none">
            <a:spAutoFit/>
          </a:bodyPr>
          <a:lstStyle/>
          <a:p>
            <a:pPr algn="ctr"/>
            <a:fld id="{C2DE46A0-92A9-4CB6-B66D-C429D4C93DD8}" type="slidenum">
              <a:rPr lang="en-GB" sz="1200" smtClean="0">
                <a:solidFill>
                  <a:schemeClr val="bg1"/>
                </a:solidFill>
                <a:latin typeface="Titillium" pitchFamily="50" charset="0"/>
              </a:rPr>
              <a:t>‹#›</a:t>
            </a:fld>
            <a:endParaRPr lang="en-GB" sz="1200">
              <a:solidFill>
                <a:schemeClr val="bg1"/>
              </a:solidFill>
              <a:latin typeface="Titillium" pitchFamily="50" charset="0"/>
            </a:endParaRPr>
          </a:p>
        </p:txBody>
      </p:sp>
      <p:sp>
        <p:nvSpPr>
          <p:cNvPr id="3" name="Text Placeholder 2"/>
          <p:cNvSpPr>
            <a:spLocks noGrp="1"/>
          </p:cNvSpPr>
          <p:nvPr>
            <p:ph type="body" sz="quarter" idx="15" hasCustomPrompt="1"/>
          </p:nvPr>
        </p:nvSpPr>
        <p:spPr>
          <a:xfrm>
            <a:off x="623397" y="541719"/>
            <a:ext cx="10369148" cy="707886"/>
          </a:xfrm>
          <a:prstGeom prst="rect">
            <a:avLst/>
          </a:prstGeom>
        </p:spPr>
        <p:txBody>
          <a:bodyPr wrap="square">
            <a:spAutoFit/>
          </a:bodyPr>
          <a:lstStyle>
            <a:lvl1pPr marL="0" indent="0">
              <a:buNone/>
              <a:defRPr sz="4000" b="1">
                <a:solidFill>
                  <a:schemeClr val="tx2"/>
                </a:solidFill>
              </a:defRPr>
            </a:lvl1pPr>
          </a:lstStyle>
          <a:p>
            <a:pPr lvl="0"/>
            <a:r>
              <a:rPr lang="en-GB"/>
              <a:t>Title</a:t>
            </a:r>
          </a:p>
        </p:txBody>
      </p:sp>
      <p:sp>
        <p:nvSpPr>
          <p:cNvPr id="5" name="Text Placeholder 4"/>
          <p:cNvSpPr>
            <a:spLocks noGrp="1"/>
          </p:cNvSpPr>
          <p:nvPr>
            <p:ph type="body" sz="quarter" idx="16" hasCustomPrompt="1"/>
          </p:nvPr>
        </p:nvSpPr>
        <p:spPr>
          <a:xfrm>
            <a:off x="623397" y="1394393"/>
            <a:ext cx="10369148" cy="4344257"/>
          </a:xfrm>
          <a:prstGeom prst="rect">
            <a:avLst/>
          </a:prstGeom>
        </p:spPr>
        <p:txBody>
          <a:bodyPr/>
          <a:lstStyle>
            <a:lvl1pPr marL="0" indent="-239989">
              <a:lnSpc>
                <a:spcPct val="113000"/>
              </a:lnSpc>
              <a:spcBef>
                <a:spcPts val="0"/>
              </a:spcBef>
              <a:buClr>
                <a:schemeClr val="tx2"/>
              </a:buClr>
              <a:buFont typeface="Wingdings" pitchFamily="2" charset="2"/>
              <a:buChar char="§"/>
              <a:defRPr sz="2667">
                <a:solidFill>
                  <a:schemeClr val="tx1"/>
                </a:solidFill>
              </a:defRPr>
            </a:lvl1pPr>
            <a:lvl2pPr marL="863957" indent="-239989">
              <a:lnSpc>
                <a:spcPct val="113000"/>
              </a:lnSpc>
              <a:buClr>
                <a:schemeClr val="tx2"/>
              </a:buClr>
              <a:buFont typeface="Wingdings" pitchFamily="2" charset="2"/>
              <a:buChar char="§"/>
              <a:defRPr sz="2667"/>
            </a:lvl2pPr>
            <a:lvl3pPr marL="1523923" indent="-239989">
              <a:lnSpc>
                <a:spcPct val="113000"/>
              </a:lnSpc>
              <a:buClr>
                <a:schemeClr val="tx2"/>
              </a:buClr>
              <a:buFont typeface="Wingdings" pitchFamily="2" charset="2"/>
              <a:buChar char="§"/>
              <a:defRPr sz="2667" baseline="0"/>
            </a:lvl3pPr>
            <a:lvl4pPr marL="2133493" indent="-239989">
              <a:lnSpc>
                <a:spcPct val="113000"/>
              </a:lnSpc>
              <a:buClr>
                <a:schemeClr val="tx2"/>
              </a:buClr>
              <a:buFont typeface="Wingdings" pitchFamily="2" charset="2"/>
              <a:buChar char="§"/>
              <a:defRPr sz="2667"/>
            </a:lvl4pPr>
          </a:lstStyle>
          <a:p>
            <a:pPr lvl="0"/>
            <a:r>
              <a:rPr lang="en-GB" sz="2667"/>
              <a:t>Text Here</a:t>
            </a:r>
          </a:p>
          <a:p>
            <a:pPr lvl="1"/>
            <a:r>
              <a:rPr lang="en-GB" sz="2667"/>
              <a:t>Text Here</a:t>
            </a:r>
          </a:p>
          <a:p>
            <a:pPr lvl="2"/>
            <a:r>
              <a:rPr lang="en-GB"/>
              <a:t>Text Here</a:t>
            </a:r>
          </a:p>
          <a:p>
            <a:pPr lvl="3"/>
            <a:r>
              <a:rPr lang="en-GB"/>
              <a:t>Text Here</a:t>
            </a:r>
          </a:p>
          <a:p>
            <a:pPr lvl="2"/>
            <a:endParaRPr lang="en-GB"/>
          </a:p>
        </p:txBody>
      </p:sp>
    </p:spTree>
    <p:extLst>
      <p:ext uri="{BB962C8B-B14F-4D97-AF65-F5344CB8AC3E}">
        <p14:creationId xmlns:p14="http://schemas.microsoft.com/office/powerpoint/2010/main" val="1606411849"/>
      </p:ext>
    </p:extLst>
  </p:cSld>
  <p:clrMapOvr>
    <a:masterClrMapping/>
  </p:clrMapOvr>
  <p:extLst>
    <p:ext uri="{DCECCB84-F9BA-43D5-87BE-67443E8EF086}">
      <p15:sldGuideLst xmlns:p15="http://schemas.microsoft.com/office/powerpoint/2012/main">
        <p15:guide id="1" orient="horz" pos="3026">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D54AC-B05A-F14C-86A8-2C84B4744023}"/>
              </a:ext>
            </a:extLst>
          </p:cNvPr>
          <p:cNvSpPr>
            <a:spLocks noGrp="1"/>
          </p:cNvSpPr>
          <p:nvPr>
            <p:ph type="title"/>
          </p:nvPr>
        </p:nvSpPr>
        <p:spPr>
          <a:xfrm>
            <a:off x="1534585" y="214314"/>
            <a:ext cx="10390716" cy="1462087"/>
          </a:xfrm>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95925F04-210F-804E-B181-6C8EE0FF66AF}"/>
              </a:ext>
            </a:extLst>
          </p:cNvPr>
          <p:cNvSpPr>
            <a:spLocks noGrp="1"/>
          </p:cNvSpPr>
          <p:nvPr>
            <p:ph sz="half" idx="1"/>
          </p:nvPr>
        </p:nvSpPr>
        <p:spPr>
          <a:xfrm>
            <a:off x="1576917" y="2017713"/>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309242E4-A56D-7F44-AF4A-3EC345E8DFAD}"/>
              </a:ext>
            </a:extLst>
          </p:cNvPr>
          <p:cNvSpPr>
            <a:spLocks noGrp="1"/>
          </p:cNvSpPr>
          <p:nvPr>
            <p:ph type="body" sz="half" idx="2"/>
          </p:nvPr>
        </p:nvSpPr>
        <p:spPr>
          <a:xfrm>
            <a:off x="6860117" y="2017713"/>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B7C4D27C-5BFF-9E40-A954-1F854A4E3997}"/>
              </a:ext>
            </a:extLst>
          </p:cNvPr>
          <p:cNvSpPr>
            <a:spLocks noGrp="1"/>
          </p:cNvSpPr>
          <p:nvPr>
            <p:ph type="dt" sz="half" idx="10"/>
          </p:nvPr>
        </p:nvSpPr>
        <p:spPr>
          <a:xfrm>
            <a:off x="1549400" y="6243638"/>
            <a:ext cx="2540000" cy="457200"/>
          </a:xfrm>
        </p:spPr>
        <p:txBody>
          <a:bodyPr/>
          <a:lstStyle>
            <a:lvl1pPr>
              <a:defRPr/>
            </a:lvl1pPr>
          </a:lstStyle>
          <a:p>
            <a:fld id="{F98B4316-3B69-AB43-A4B3-D4E3C690FB2C}" type="datetime1">
              <a:rPr lang="en-US" altLang="en-SI" smtClean="0"/>
              <a:t>12/10/24</a:t>
            </a:fld>
            <a:endParaRPr lang="en-US" altLang="en-SI"/>
          </a:p>
        </p:txBody>
      </p:sp>
      <p:sp>
        <p:nvSpPr>
          <p:cNvPr id="6" name="Footer Placeholder 5">
            <a:extLst>
              <a:ext uri="{FF2B5EF4-FFF2-40B4-BE49-F238E27FC236}">
                <a16:creationId xmlns:a16="http://schemas.microsoft.com/office/drawing/2014/main" id="{3CC142DA-4C73-A445-87F1-7494C402530E}"/>
              </a:ext>
            </a:extLst>
          </p:cNvPr>
          <p:cNvSpPr>
            <a:spLocks noGrp="1"/>
          </p:cNvSpPr>
          <p:nvPr>
            <p:ph type="ftr" sz="quarter" idx="11"/>
          </p:nvPr>
        </p:nvSpPr>
        <p:spPr>
          <a:xfrm>
            <a:off x="4876800" y="6243638"/>
            <a:ext cx="3860800" cy="457200"/>
          </a:xfrm>
        </p:spPr>
        <p:txBody>
          <a:bodyPr/>
          <a:lstStyle>
            <a:lvl1pPr>
              <a:defRPr/>
            </a:lvl1pPr>
          </a:lstStyle>
          <a:p>
            <a:r>
              <a:rPr lang="en-US" altLang="en-SI"/>
              <a:t>R. Pestotnik @ FMF, March 15 2022: Advanced photo detectors </a:t>
            </a:r>
          </a:p>
        </p:txBody>
      </p:sp>
      <p:sp>
        <p:nvSpPr>
          <p:cNvPr id="7" name="Slide Number Placeholder 6">
            <a:extLst>
              <a:ext uri="{FF2B5EF4-FFF2-40B4-BE49-F238E27FC236}">
                <a16:creationId xmlns:a16="http://schemas.microsoft.com/office/drawing/2014/main" id="{40DC9FC5-B89B-C64B-8B3E-20E378AC7DFF}"/>
              </a:ext>
            </a:extLst>
          </p:cNvPr>
          <p:cNvSpPr>
            <a:spLocks noGrp="1"/>
          </p:cNvSpPr>
          <p:nvPr>
            <p:ph type="sldNum" sz="quarter" idx="12"/>
          </p:nvPr>
        </p:nvSpPr>
        <p:spPr>
          <a:xfrm>
            <a:off x="9389533" y="6243638"/>
            <a:ext cx="2540000" cy="457200"/>
          </a:xfrm>
        </p:spPr>
        <p:txBody>
          <a:bodyPr/>
          <a:lstStyle>
            <a:lvl1pPr>
              <a:defRPr/>
            </a:lvl1pPr>
          </a:lstStyle>
          <a:p>
            <a:fld id="{8DC52419-BA77-2644-99F4-7AAA283AC3C4}" type="slidenum">
              <a:rPr lang="en-US" altLang="en-SI"/>
              <a:pPr/>
              <a:t>‹#›</a:t>
            </a:fld>
            <a:endParaRPr lang="en-US" altLang="en-SI"/>
          </a:p>
        </p:txBody>
      </p:sp>
    </p:spTree>
    <p:extLst>
      <p:ext uri="{BB962C8B-B14F-4D97-AF65-F5344CB8AC3E}">
        <p14:creationId xmlns:p14="http://schemas.microsoft.com/office/powerpoint/2010/main" val="378787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634082"/>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623392" y="1340768"/>
            <a:ext cx="10972800" cy="4896544"/>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7" name="Rectangle 6"/>
          <p:cNvSpPr/>
          <p:nvPr/>
        </p:nvSpPr>
        <p:spPr>
          <a:xfrm>
            <a:off x="0" y="6525344"/>
            <a:ext cx="12192000" cy="3326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aseline="0" noProof="0" dirty="0">
              <a:ln>
                <a:noFill/>
              </a:ln>
            </a:endParaRPr>
          </a:p>
        </p:txBody>
      </p:sp>
      <p:pic>
        <p:nvPicPr>
          <p:cNvPr id="10" name="Picture 9">
            <a:extLst>
              <a:ext uri="{FF2B5EF4-FFF2-40B4-BE49-F238E27FC236}">
                <a16:creationId xmlns:a16="http://schemas.microsoft.com/office/drawing/2014/main" id="{E8DB5090-6B3A-4A38-8F42-CFB187876238}"/>
              </a:ext>
            </a:extLst>
          </p:cNvPr>
          <p:cNvPicPr>
            <a:picLocks noChangeAspect="1"/>
          </p:cNvPicPr>
          <p:nvPr userDrawn="1"/>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9196058" y="398550"/>
            <a:ext cx="2386342" cy="386257"/>
          </a:xfrm>
          <a:prstGeom prst="rect">
            <a:avLst/>
          </a:prstGeom>
        </p:spPr>
      </p:pic>
      <p:pic>
        <p:nvPicPr>
          <p:cNvPr id="11" name="Picture 10">
            <a:extLst>
              <a:ext uri="{FF2B5EF4-FFF2-40B4-BE49-F238E27FC236}">
                <a16:creationId xmlns:a16="http://schemas.microsoft.com/office/drawing/2014/main" id="{739945B7-5F99-4198-9C10-1C4832F3FD9B}"/>
              </a:ext>
            </a:extLst>
          </p:cNvPr>
          <p:cNvPicPr>
            <a:picLocks noChangeAspect="1"/>
          </p:cNvPicPr>
          <p:nvPr userDrawn="1"/>
        </p:nvPicPr>
        <p:blipFill>
          <a:blip r:embed="rId12" cstate="print">
            <a:lum bright="70000" contrast="-70000"/>
            <a:extLst>
              <a:ext uri="{28A0092B-C50C-407E-A947-70E740481C1C}">
                <a14:useLocalDpi xmlns:a14="http://schemas.microsoft.com/office/drawing/2010/main" val="0"/>
              </a:ext>
            </a:extLst>
          </a:blip>
          <a:stretch>
            <a:fillRect/>
          </a:stretch>
        </p:blipFill>
        <p:spPr>
          <a:xfrm>
            <a:off x="11444024" y="6597376"/>
            <a:ext cx="166050" cy="216000"/>
          </a:xfrm>
          <a:prstGeom prst="rect">
            <a:avLst/>
          </a:prstGeom>
        </p:spPr>
      </p:pic>
      <p:sp>
        <p:nvSpPr>
          <p:cNvPr id="12" name="Rectangle 11">
            <a:extLst>
              <a:ext uri="{FF2B5EF4-FFF2-40B4-BE49-F238E27FC236}">
                <a16:creationId xmlns:a16="http://schemas.microsoft.com/office/drawing/2014/main" id="{43B81144-0017-45F3-B403-C6E4CC41F5A4}"/>
              </a:ext>
            </a:extLst>
          </p:cNvPr>
          <p:cNvSpPr/>
          <p:nvPr userDrawn="1"/>
        </p:nvSpPr>
        <p:spPr>
          <a:xfrm>
            <a:off x="0" y="0"/>
            <a:ext cx="12192000" cy="133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806285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9" r:id="rId6"/>
    <p:sldLayoutId id="2147483670" r:id="rId7"/>
    <p:sldLayoutId id="2147483671" r:id="rId8"/>
  </p:sldLayoutIdLst>
  <p:hf hdr="0" dt="0"/>
  <p:txStyles>
    <p:titleStyle>
      <a:lvl1pPr algn="ctr"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just"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k.Pestotnik@ijs.si"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upload.wikimedia.org/wikipedia/commons/f/fa/Pn-junction-equilibrium-graphs.png" TargetMode="External"/><Relationship Id="rId1" Type="http://schemas.openxmlformats.org/officeDocument/2006/relationships/slideLayout" Target="../slideLayouts/slideLayout8.xml"/><Relationship Id="rId4" Type="http://schemas.openxmlformats.org/officeDocument/2006/relationships/image" Target="../media/image56.emf"/></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2.em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video" Target="https://www.youtube.com/embed/YmC_-RAVCjg?feature=oembed" TargetMode="External"/><Relationship Id="rId4" Type="http://schemas.openxmlformats.org/officeDocument/2006/relationships/image" Target="../media/image136.jpeg"/></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oi.org/10.1109/trpms.2022.3202138" TargetMode="External"/><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8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5.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6.png"/></Relationships>
</file>

<file path=ppt/slides/_rels/slide8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2.xml"/><Relationship Id="rId1" Type="http://schemas.openxmlformats.org/officeDocument/2006/relationships/video" Target="https://www.youtube.com/embed/Uksh-YXpV8k?feature=oembed"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png"/><Relationship Id="rId1" Type="http://schemas.openxmlformats.org/officeDocument/2006/relationships/slideLayout" Target="../slideLayouts/slideLayout5.xml"/><Relationship Id="rId4" Type="http://schemas.openxmlformats.org/officeDocument/2006/relationships/image" Target="../media/image171.png"/></Relationships>
</file>

<file path=ppt/slides/_rels/slide8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71.png"/><Relationship Id="rId7" Type="http://schemas.openxmlformats.org/officeDocument/2006/relationships/diagramLayout" Target="../diagrams/layout1.xml"/><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73.png"/><Relationship Id="rId10" Type="http://schemas.microsoft.com/office/2007/relationships/diagramDrawing" Target="../diagrams/drawing1.xml"/><Relationship Id="rId4" Type="http://schemas.openxmlformats.org/officeDocument/2006/relationships/image" Target="../media/image169.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8.jpg"/><Relationship Id="rId4" Type="http://schemas.openxmlformats.org/officeDocument/2006/relationships/image" Target="../media/image177.png"/></Relationships>
</file>

<file path=ppt/slides/_rels/slide94.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95.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6E02A8-D799-4C19-A9C2-6B1008CF49AB}"/>
              </a:ext>
            </a:extLst>
          </p:cNvPr>
          <p:cNvSpPr>
            <a:spLocks noGrp="1"/>
          </p:cNvSpPr>
          <p:nvPr>
            <p:ph type="ctrTitle"/>
          </p:nvPr>
        </p:nvSpPr>
        <p:spPr/>
        <p:txBody>
          <a:bodyPr/>
          <a:lstStyle/>
          <a:p>
            <a:r>
              <a:rPr lang="sl-SI" dirty="0"/>
              <a:t>Advanced PET detectors</a:t>
            </a:r>
          </a:p>
        </p:txBody>
      </p:sp>
      <p:sp>
        <p:nvSpPr>
          <p:cNvPr id="6" name="Subtitle 5">
            <a:extLst>
              <a:ext uri="{FF2B5EF4-FFF2-40B4-BE49-F238E27FC236}">
                <a16:creationId xmlns:a16="http://schemas.microsoft.com/office/drawing/2014/main" id="{F76FF799-584E-4B53-B89B-395B31657CE9}"/>
              </a:ext>
            </a:extLst>
          </p:cNvPr>
          <p:cNvSpPr>
            <a:spLocks noGrp="1"/>
          </p:cNvSpPr>
          <p:nvPr>
            <p:ph type="subTitle" idx="1"/>
          </p:nvPr>
        </p:nvSpPr>
        <p:spPr/>
        <p:txBody>
          <a:bodyPr>
            <a:normAutofit fontScale="85000" lnSpcReduction="20000"/>
          </a:bodyPr>
          <a:lstStyle/>
          <a:p>
            <a:r>
              <a:rPr lang="sl-SI" dirty="0"/>
              <a:t>izr. prof. dr. Rok Pestotnik</a:t>
            </a:r>
          </a:p>
          <a:p>
            <a:r>
              <a:rPr lang="sl-SI" dirty="0"/>
              <a:t>Jožef Stefan Institute, </a:t>
            </a:r>
          </a:p>
          <a:p>
            <a:r>
              <a:rPr lang="sl-SI" dirty="0"/>
              <a:t>Experimental Physics Department</a:t>
            </a:r>
          </a:p>
          <a:p>
            <a:r>
              <a:rPr lang="sl-SI" dirty="0">
                <a:hlinkClick r:id="rId3"/>
              </a:rPr>
              <a:t>Rok.Pestotnik@ijs.si</a:t>
            </a:r>
            <a:r>
              <a:rPr lang="sl-SI" dirty="0"/>
              <a:t> </a:t>
            </a:r>
          </a:p>
          <a:p>
            <a:endParaRPr lang="sl-SI" dirty="0"/>
          </a:p>
        </p:txBody>
      </p:sp>
      <p:sp>
        <p:nvSpPr>
          <p:cNvPr id="2" name="Subtitle 2">
            <a:extLst>
              <a:ext uri="{FF2B5EF4-FFF2-40B4-BE49-F238E27FC236}">
                <a16:creationId xmlns:a16="http://schemas.microsoft.com/office/drawing/2014/main" id="{D0A08537-C1F3-B838-49D2-BCB6EB693298}"/>
              </a:ext>
            </a:extLst>
          </p:cNvPr>
          <p:cNvSpPr txBox="1">
            <a:spLocks/>
          </p:cNvSpPr>
          <p:nvPr/>
        </p:nvSpPr>
        <p:spPr>
          <a:xfrm>
            <a:off x="1703512" y="908720"/>
            <a:ext cx="8534400" cy="504056"/>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sl-SI" sz="2000" dirty="0"/>
              <a:t>Izbrana poglavja, Univerza v Ljubljani, Fakulteta za matematiko in fiziko, 10. december 2024</a:t>
            </a:r>
            <a:endParaRPr lang="en-GB" sz="2000" dirty="0"/>
          </a:p>
        </p:txBody>
      </p:sp>
      <p:sp>
        <p:nvSpPr>
          <p:cNvPr id="8" name="Text Placeholder 9">
            <a:extLst>
              <a:ext uri="{FF2B5EF4-FFF2-40B4-BE49-F238E27FC236}">
                <a16:creationId xmlns:a16="http://schemas.microsoft.com/office/drawing/2014/main" id="{3421B13A-3A99-E3CA-89CE-00E3B937C5DA}"/>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9" name="Text Placeholder 9">
            <a:extLst>
              <a:ext uri="{FF2B5EF4-FFF2-40B4-BE49-F238E27FC236}">
                <a16:creationId xmlns:a16="http://schemas.microsoft.com/office/drawing/2014/main" id="{927FED79-C5B7-D35C-9166-889179B0FD96}"/>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0" name="Text Placeholder 9">
            <a:extLst>
              <a:ext uri="{FF2B5EF4-FFF2-40B4-BE49-F238E27FC236}">
                <a16:creationId xmlns:a16="http://schemas.microsoft.com/office/drawing/2014/main" id="{78EC6D90-BB9C-A75B-22AD-2E3AD49FF91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105210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9478-231D-26C7-84FE-8EC0A74FAA9A}"/>
              </a:ext>
            </a:extLst>
          </p:cNvPr>
          <p:cNvSpPr>
            <a:spLocks noGrp="1"/>
          </p:cNvSpPr>
          <p:nvPr>
            <p:ph type="title"/>
          </p:nvPr>
        </p:nvSpPr>
        <p:spPr/>
        <p:txBody>
          <a:bodyPr/>
          <a:lstStyle/>
          <a:p>
            <a:r>
              <a:rPr lang="sl-SI" dirty="0"/>
              <a:t>Radiopharmaceuticals</a:t>
            </a:r>
          </a:p>
        </p:txBody>
      </p:sp>
      <p:sp>
        <p:nvSpPr>
          <p:cNvPr id="4" name="Slide Number Placeholder 3">
            <a:extLst>
              <a:ext uri="{FF2B5EF4-FFF2-40B4-BE49-F238E27FC236}">
                <a16:creationId xmlns:a16="http://schemas.microsoft.com/office/drawing/2014/main" id="{4242C572-8A7E-4498-631D-37F9FA5CDA98}"/>
              </a:ext>
            </a:extLst>
          </p:cNvPr>
          <p:cNvSpPr>
            <a:spLocks noGrp="1"/>
          </p:cNvSpPr>
          <p:nvPr>
            <p:ph type="sldNum" sz="quarter" idx="12"/>
          </p:nvPr>
        </p:nvSpPr>
        <p:spPr/>
        <p:txBody>
          <a:bodyPr/>
          <a:lstStyle/>
          <a:p>
            <a:fld id="{3B656FE5-7551-496C-A16F-7304A2D951A7}" type="slidenum">
              <a:rPr lang="da-DK" smtClean="0"/>
              <a:pPr/>
              <a:t>10</a:t>
            </a:fld>
            <a:endParaRPr lang="da-DK" dirty="0"/>
          </a:p>
        </p:txBody>
      </p:sp>
      <p:pic>
        <p:nvPicPr>
          <p:cNvPr id="5" name="Content Placeholder 4" descr="Table&#10;&#10;Description automatically generated">
            <a:extLst>
              <a:ext uri="{FF2B5EF4-FFF2-40B4-BE49-F238E27FC236}">
                <a16:creationId xmlns:a16="http://schemas.microsoft.com/office/drawing/2014/main" id="{7003CEC6-5A43-E50A-608D-1106DE5AA796}"/>
              </a:ext>
            </a:extLst>
          </p:cNvPr>
          <p:cNvPicPr>
            <a:picLocks noGrp="1"/>
          </p:cNvPicPr>
          <p:nvPr>
            <p:ph idx="1"/>
          </p:nvPr>
        </p:nvPicPr>
        <p:blipFill>
          <a:blip r:embed="rId2"/>
          <a:stretch/>
        </p:blipFill>
        <p:spPr>
          <a:xfrm>
            <a:off x="7248127" y="980728"/>
            <a:ext cx="4769703" cy="5544616"/>
          </a:xfrm>
          <a:prstGeom prst="rect">
            <a:avLst/>
          </a:prstGeom>
          <a:ln w="0">
            <a:noFill/>
          </a:ln>
        </p:spPr>
      </p:pic>
      <p:sp>
        <p:nvSpPr>
          <p:cNvPr id="6" name="TextBox 5">
            <a:extLst>
              <a:ext uri="{FF2B5EF4-FFF2-40B4-BE49-F238E27FC236}">
                <a16:creationId xmlns:a16="http://schemas.microsoft.com/office/drawing/2014/main" id="{AEB7CD79-F22F-6721-EF0E-A706A368417E}"/>
              </a:ext>
            </a:extLst>
          </p:cNvPr>
          <p:cNvSpPr txBox="1"/>
          <p:nvPr/>
        </p:nvSpPr>
        <p:spPr>
          <a:xfrm>
            <a:off x="174170" y="1412776"/>
            <a:ext cx="6785926" cy="3785652"/>
          </a:xfrm>
          <a:prstGeom prst="rect">
            <a:avLst/>
          </a:prstGeom>
          <a:noFill/>
        </p:spPr>
        <p:txBody>
          <a:bodyPr wrap="square" rtlCol="0">
            <a:spAutoFit/>
          </a:bodyPr>
          <a:lstStyle/>
          <a:p>
            <a:r>
              <a:rPr lang="sl-SI" sz="2400" dirty="0"/>
              <a:t>A radiopharmaceutical combines a radioactive component with a chemical component, </a:t>
            </a:r>
            <a:r>
              <a:rPr lang="sl-SI" sz="2400" b="1" dirty="0"/>
              <a:t>determining where the radiopharmaceutical accumulates</a:t>
            </a:r>
            <a:r>
              <a:rPr lang="sl-SI" sz="2400" dirty="0"/>
              <a:t> in the body.</a:t>
            </a:r>
          </a:p>
          <a:p>
            <a:endParaRPr lang="sl-SI" sz="2400" dirty="0"/>
          </a:p>
          <a:p>
            <a:r>
              <a:rPr lang="sl-SI" sz="2400" dirty="0"/>
              <a:t>It is usually injected into the body by intravenous injection but can also be injected by other routes. </a:t>
            </a:r>
          </a:p>
          <a:p>
            <a:pPr marL="342900" indent="-342900">
              <a:buFont typeface="Arial" panose="020B0604020202020204" pitchFamily="34" charset="0"/>
              <a:buChar char="•"/>
            </a:pPr>
            <a:endParaRPr lang="sl-SI" sz="2400" dirty="0"/>
          </a:p>
          <a:p>
            <a:pPr marL="342900" indent="-342900">
              <a:buFont typeface="Arial" panose="020B0604020202020204" pitchFamily="34" charset="0"/>
              <a:buChar char="•"/>
            </a:pPr>
            <a:r>
              <a:rPr lang="sl-SI" sz="2400" dirty="0"/>
              <a:t>Different radiopharmaceuticals for different types of tests/diseases.</a:t>
            </a:r>
          </a:p>
        </p:txBody>
      </p:sp>
      <p:sp>
        <p:nvSpPr>
          <p:cNvPr id="7" name="Text Placeholder 9">
            <a:extLst>
              <a:ext uri="{FF2B5EF4-FFF2-40B4-BE49-F238E27FC236}">
                <a16:creationId xmlns:a16="http://schemas.microsoft.com/office/drawing/2014/main" id="{4E30CEE7-CE02-AB5A-2C74-CDD2BE043767}"/>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20B45A8E-F7C0-9F8D-F96C-4428D253C907}"/>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66CC4A2F-1C5C-5A51-1A89-2ADBF4248C8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69607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0A1A-C15A-5C95-A625-EBDB593EC214}"/>
              </a:ext>
            </a:extLst>
          </p:cNvPr>
          <p:cNvSpPr>
            <a:spLocks noGrp="1"/>
          </p:cNvSpPr>
          <p:nvPr>
            <p:ph type="title"/>
          </p:nvPr>
        </p:nvSpPr>
        <p:spPr>
          <a:xfrm>
            <a:off x="609600" y="274638"/>
            <a:ext cx="9374832" cy="634082"/>
          </a:xfrm>
        </p:spPr>
        <p:txBody>
          <a:bodyPr/>
          <a:lstStyle/>
          <a:p>
            <a:r>
              <a:rPr lang="sl-SI" dirty="0"/>
              <a:t>Different protocols currently in use</a:t>
            </a:r>
          </a:p>
        </p:txBody>
      </p:sp>
      <p:sp>
        <p:nvSpPr>
          <p:cNvPr id="3" name="Content Placeholder 2">
            <a:extLst>
              <a:ext uri="{FF2B5EF4-FFF2-40B4-BE49-F238E27FC236}">
                <a16:creationId xmlns:a16="http://schemas.microsoft.com/office/drawing/2014/main" id="{D38C0651-F68A-598A-2B8A-333EA7F7E114}"/>
              </a:ext>
            </a:extLst>
          </p:cNvPr>
          <p:cNvSpPr>
            <a:spLocks noGrp="1"/>
          </p:cNvSpPr>
          <p:nvPr>
            <p:ph idx="1"/>
          </p:nvPr>
        </p:nvSpPr>
        <p:spPr>
          <a:xfrm>
            <a:off x="623392" y="1340768"/>
            <a:ext cx="3816424" cy="1872208"/>
          </a:xfrm>
        </p:spPr>
        <p:txBody>
          <a:bodyPr>
            <a:normAutofit/>
          </a:bodyPr>
          <a:lstStyle/>
          <a:p>
            <a:pPr marL="0" indent="0">
              <a:buNone/>
            </a:pPr>
            <a:r>
              <a:rPr lang="sl-SI" sz="2000" b="1" dirty="0"/>
              <a:t>PiB/T807 Combo</a:t>
            </a:r>
          </a:p>
          <a:p>
            <a:r>
              <a:rPr lang="sl-SI" sz="2000" dirty="0"/>
              <a:t>11C-PiB inject </a:t>
            </a:r>
            <a:r>
              <a:rPr lang="sl-SI" sz="2000" b="1" dirty="0"/>
              <a:t>15 mCi </a:t>
            </a:r>
            <a:r>
              <a:rPr lang="sl-SI" sz="2000" dirty="0"/>
              <a:t>&amp; scan from 0-60 or 0-70 mins</a:t>
            </a:r>
          </a:p>
          <a:p>
            <a:r>
              <a:rPr lang="sl-SI" sz="2000" dirty="0"/>
              <a:t>18F-T807 inject </a:t>
            </a:r>
            <a:r>
              <a:rPr lang="sl-SI" sz="2000" b="1" dirty="0"/>
              <a:t>10 mCi</a:t>
            </a:r>
            <a:r>
              <a:rPr lang="sl-SI" sz="2000" dirty="0"/>
              <a:t>, uptake of 75 min &amp; scan for 30 mins.</a:t>
            </a:r>
          </a:p>
          <a:p>
            <a:endParaRPr lang="sl-SI" sz="2000" dirty="0"/>
          </a:p>
        </p:txBody>
      </p:sp>
      <p:sp>
        <p:nvSpPr>
          <p:cNvPr id="4" name="Slide Number Placeholder 3">
            <a:extLst>
              <a:ext uri="{FF2B5EF4-FFF2-40B4-BE49-F238E27FC236}">
                <a16:creationId xmlns:a16="http://schemas.microsoft.com/office/drawing/2014/main" id="{3986AFE4-4A5E-7C0B-9B23-2288661DF12F}"/>
              </a:ext>
            </a:extLst>
          </p:cNvPr>
          <p:cNvSpPr>
            <a:spLocks noGrp="1"/>
          </p:cNvSpPr>
          <p:nvPr>
            <p:ph type="sldNum" sz="quarter" idx="12"/>
          </p:nvPr>
        </p:nvSpPr>
        <p:spPr/>
        <p:txBody>
          <a:bodyPr/>
          <a:lstStyle/>
          <a:p>
            <a:fld id="{3B656FE5-7551-496C-A16F-7304A2D951A7}" type="slidenum">
              <a:rPr lang="da-DK" smtClean="0"/>
              <a:pPr/>
              <a:t>11</a:t>
            </a:fld>
            <a:endParaRPr lang="da-DK" dirty="0"/>
          </a:p>
        </p:txBody>
      </p:sp>
      <p:sp>
        <p:nvSpPr>
          <p:cNvPr id="5" name="Content Placeholder 2">
            <a:extLst>
              <a:ext uri="{FF2B5EF4-FFF2-40B4-BE49-F238E27FC236}">
                <a16:creationId xmlns:a16="http://schemas.microsoft.com/office/drawing/2014/main" id="{43BF107F-F543-3DBD-F2CE-F1AA20CFD4F3}"/>
              </a:ext>
            </a:extLst>
          </p:cNvPr>
          <p:cNvSpPr txBox="1">
            <a:spLocks/>
          </p:cNvSpPr>
          <p:nvPr/>
        </p:nvSpPr>
        <p:spPr>
          <a:xfrm>
            <a:off x="4655840" y="1340768"/>
            <a:ext cx="3816424" cy="1872208"/>
          </a:xfrm>
          <a:prstGeom prst="rect">
            <a:avLst/>
          </a:prstGeom>
        </p:spPr>
        <p:txBody>
          <a:bodyPr vert="horz" lIns="91440" tIns="45720" rIns="91440" bIns="45720" rtlCol="0">
            <a:normAutofit fontScale="92500" lnSpcReduction="10000"/>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sz="2000" b="1" dirty="0"/>
              <a:t>MK6240</a:t>
            </a:r>
            <a:r>
              <a:rPr lang="sl-SI" sz="2000" dirty="0"/>
              <a:t> </a:t>
            </a:r>
          </a:p>
          <a:p>
            <a:r>
              <a:rPr lang="sl-SI" sz="2000" dirty="0"/>
              <a:t>18F-MK6240 inject </a:t>
            </a:r>
            <a:r>
              <a:rPr lang="sl-SI" sz="2000" b="1" dirty="0"/>
              <a:t>5 mCi </a:t>
            </a:r>
            <a:r>
              <a:rPr lang="sl-SI" sz="2000" dirty="0"/>
              <a:t>&amp; scan 0-120 mins with a possible break from 65-80 min</a:t>
            </a:r>
          </a:p>
          <a:p>
            <a:r>
              <a:rPr lang="sl-SI" sz="2000" dirty="0"/>
              <a:t>18F-MK6240 inject 5 mCi, uptake of 90 min &amp; scan for 30 mins.</a:t>
            </a:r>
          </a:p>
        </p:txBody>
      </p:sp>
      <p:sp>
        <p:nvSpPr>
          <p:cNvPr id="8" name="Content Placeholder 2">
            <a:extLst>
              <a:ext uri="{FF2B5EF4-FFF2-40B4-BE49-F238E27FC236}">
                <a16:creationId xmlns:a16="http://schemas.microsoft.com/office/drawing/2014/main" id="{6BFAA5F1-9A17-9805-549B-ECF61D85D884}"/>
              </a:ext>
            </a:extLst>
          </p:cNvPr>
          <p:cNvSpPr txBox="1">
            <a:spLocks/>
          </p:cNvSpPr>
          <p:nvPr/>
        </p:nvSpPr>
        <p:spPr>
          <a:xfrm>
            <a:off x="8904311" y="1340768"/>
            <a:ext cx="3269081" cy="1512168"/>
          </a:xfrm>
          <a:prstGeom prst="rect">
            <a:avLst/>
          </a:prstGeom>
        </p:spPr>
        <p:txBody>
          <a:bodyPr vert="horz" lIns="91440" tIns="45720" rIns="91440" bIns="45720" rtlCol="0">
            <a:normAutofit fontScale="85000" lnSpcReduction="10000"/>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1"/>
              </a:spcAft>
              <a:buNone/>
              <a:tabLst>
                <a:tab pos="0" algn="l"/>
              </a:tabLst>
            </a:pPr>
            <a:r>
              <a:rPr lang="en-US" sz="2000" b="1" strike="noStrike" spc="-1" dirty="0" err="1">
                <a:uFillTx/>
              </a:rPr>
              <a:t>Florbetaben</a:t>
            </a:r>
            <a:endParaRPr lang="en-US" sz="2000" b="1" strike="noStrike" spc="-1" dirty="0"/>
          </a:p>
          <a:p>
            <a:r>
              <a:rPr lang="en-US" sz="2000" b="0" strike="noStrike" spc="-1" dirty="0"/>
              <a:t>18F-FBB inject </a:t>
            </a:r>
            <a:r>
              <a:rPr lang="en-US" sz="2000" b="1" strike="noStrike" spc="-1" dirty="0"/>
              <a:t>8 </a:t>
            </a:r>
            <a:r>
              <a:rPr lang="en-US" sz="2000" b="1" strike="noStrike" spc="-1" dirty="0" err="1"/>
              <a:t>mCi</a:t>
            </a:r>
            <a:r>
              <a:rPr lang="en-US" sz="2000" b="0" strike="noStrike" spc="-1" dirty="0"/>
              <a:t>, uptake of 90 mins &amp; scan for 20 mins mins with possible break from 65-80 min</a:t>
            </a:r>
            <a:r>
              <a:rPr lang="sl-SI" sz="2000" dirty="0"/>
              <a:t>.</a:t>
            </a:r>
          </a:p>
        </p:txBody>
      </p:sp>
      <p:sp>
        <p:nvSpPr>
          <p:cNvPr id="9" name="Content Placeholder 2">
            <a:extLst>
              <a:ext uri="{FF2B5EF4-FFF2-40B4-BE49-F238E27FC236}">
                <a16:creationId xmlns:a16="http://schemas.microsoft.com/office/drawing/2014/main" id="{EEEFEBDE-E585-9597-FC54-37050B17BC6E}"/>
              </a:ext>
            </a:extLst>
          </p:cNvPr>
          <p:cNvSpPr txBox="1">
            <a:spLocks/>
          </p:cNvSpPr>
          <p:nvPr/>
        </p:nvSpPr>
        <p:spPr>
          <a:xfrm>
            <a:off x="630019" y="3665034"/>
            <a:ext cx="3816424" cy="1872208"/>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sz="2000" dirty="0"/>
              <a:t>Whole-body FDG</a:t>
            </a:r>
          </a:p>
          <a:p>
            <a:r>
              <a:rPr lang="sl-SI" sz="2000" dirty="0"/>
              <a:t>18F-FDG inject 10-20 mCi, uptake of 60 mins &amp; whole-body scan (eyes to thighs), image 5 mins per bed position.</a:t>
            </a:r>
          </a:p>
          <a:p>
            <a:endParaRPr lang="sl-SI" sz="2000" dirty="0"/>
          </a:p>
        </p:txBody>
      </p:sp>
      <p:sp>
        <p:nvSpPr>
          <p:cNvPr id="10" name="Content Placeholder 2">
            <a:extLst>
              <a:ext uri="{FF2B5EF4-FFF2-40B4-BE49-F238E27FC236}">
                <a16:creationId xmlns:a16="http://schemas.microsoft.com/office/drawing/2014/main" id="{B663D8FD-85E7-91A8-58E6-ACC8A61A2A54}"/>
              </a:ext>
            </a:extLst>
          </p:cNvPr>
          <p:cNvSpPr txBox="1">
            <a:spLocks/>
          </p:cNvSpPr>
          <p:nvPr/>
        </p:nvSpPr>
        <p:spPr>
          <a:xfrm>
            <a:off x="4661270" y="3665034"/>
            <a:ext cx="3816424" cy="1872208"/>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sz="2000" b="1" dirty="0"/>
              <a:t>Brain FDG</a:t>
            </a:r>
          </a:p>
          <a:p>
            <a:r>
              <a:rPr lang="sl-SI" sz="2000" dirty="0"/>
              <a:t>18F-FDG inject </a:t>
            </a:r>
            <a:r>
              <a:rPr lang="sl-SI" sz="2000" b="1" dirty="0"/>
              <a:t>5 mCi</a:t>
            </a:r>
            <a:r>
              <a:rPr lang="sl-SI" sz="2000" dirty="0"/>
              <a:t>, uptake of 30-45 mins &amp; scan for 15-30 mins</a:t>
            </a:r>
          </a:p>
          <a:p>
            <a:endParaRPr lang="sl-SI" sz="2000" dirty="0"/>
          </a:p>
        </p:txBody>
      </p:sp>
      <p:sp>
        <p:nvSpPr>
          <p:cNvPr id="11" name="Content Placeholder 2">
            <a:extLst>
              <a:ext uri="{FF2B5EF4-FFF2-40B4-BE49-F238E27FC236}">
                <a16:creationId xmlns:a16="http://schemas.microsoft.com/office/drawing/2014/main" id="{3583A2B6-9E81-017C-3A3F-F5E2F4349BD2}"/>
              </a:ext>
            </a:extLst>
          </p:cNvPr>
          <p:cNvSpPr txBox="1">
            <a:spLocks/>
          </p:cNvSpPr>
          <p:nvPr/>
        </p:nvSpPr>
        <p:spPr>
          <a:xfrm>
            <a:off x="8902350" y="3672468"/>
            <a:ext cx="3269082" cy="1872208"/>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sz="2000" b="1" dirty="0"/>
              <a:t>MENER</a:t>
            </a:r>
          </a:p>
          <a:p>
            <a:r>
              <a:rPr lang="sl-SI" sz="2000" dirty="0"/>
              <a:t>11C-MENER inject </a:t>
            </a:r>
            <a:r>
              <a:rPr lang="sl-SI" sz="2000" b="1" dirty="0"/>
              <a:t>15 mCi </a:t>
            </a:r>
            <a:r>
              <a:rPr lang="sl-SI" sz="2000" dirty="0"/>
              <a:t>&amp; scan 0-120 mins with a possible break from 45-60 min</a:t>
            </a:r>
          </a:p>
          <a:p>
            <a:endParaRPr lang="sl-SI" sz="2000" dirty="0"/>
          </a:p>
        </p:txBody>
      </p:sp>
      <p:sp>
        <p:nvSpPr>
          <p:cNvPr id="12" name="Text Placeholder 9">
            <a:extLst>
              <a:ext uri="{FF2B5EF4-FFF2-40B4-BE49-F238E27FC236}">
                <a16:creationId xmlns:a16="http://schemas.microsoft.com/office/drawing/2014/main" id="{0EDD32B6-BD07-8D64-5480-489743D9A43D}"/>
              </a:ext>
            </a:extLst>
          </p:cNvPr>
          <p:cNvSpPr txBox="1">
            <a:spLocks/>
          </p:cNvSpPr>
          <p:nvPr/>
        </p:nvSpPr>
        <p:spPr>
          <a:xfrm>
            <a:off x="64467" y="6540949"/>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3" name="Text Placeholder 9">
            <a:extLst>
              <a:ext uri="{FF2B5EF4-FFF2-40B4-BE49-F238E27FC236}">
                <a16:creationId xmlns:a16="http://schemas.microsoft.com/office/drawing/2014/main" id="{F1673C2C-435C-9D9B-C247-FFDA512D9C83}"/>
              </a:ext>
            </a:extLst>
          </p:cNvPr>
          <p:cNvSpPr txBox="1">
            <a:spLocks/>
          </p:cNvSpPr>
          <p:nvPr/>
        </p:nvSpPr>
        <p:spPr>
          <a:xfrm>
            <a:off x="2999656" y="6537041"/>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4" name="Text Placeholder 9">
            <a:extLst>
              <a:ext uri="{FF2B5EF4-FFF2-40B4-BE49-F238E27FC236}">
                <a16:creationId xmlns:a16="http://schemas.microsoft.com/office/drawing/2014/main" id="{61D431BF-70F4-B5F2-55DA-3FE17D970B0F}"/>
              </a:ext>
            </a:extLst>
          </p:cNvPr>
          <p:cNvSpPr txBox="1">
            <a:spLocks/>
          </p:cNvSpPr>
          <p:nvPr/>
        </p:nvSpPr>
        <p:spPr>
          <a:xfrm>
            <a:off x="7320409" y="6525344"/>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57261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E9956-0EE5-6347-68C8-49D417070B8F}"/>
              </a:ext>
            </a:extLst>
          </p:cNvPr>
          <p:cNvSpPr>
            <a:spLocks noGrp="1"/>
          </p:cNvSpPr>
          <p:nvPr>
            <p:ph type="title"/>
          </p:nvPr>
        </p:nvSpPr>
        <p:spPr/>
        <p:txBody>
          <a:bodyPr/>
          <a:lstStyle/>
          <a:p>
            <a:r>
              <a:rPr lang="sl-SI" dirty="0"/>
              <a:t>Gamma-ray detection</a:t>
            </a:r>
          </a:p>
        </p:txBody>
      </p:sp>
      <p:sp>
        <p:nvSpPr>
          <p:cNvPr id="3" name="Content Placeholder 2">
            <a:extLst>
              <a:ext uri="{FF2B5EF4-FFF2-40B4-BE49-F238E27FC236}">
                <a16:creationId xmlns:a16="http://schemas.microsoft.com/office/drawing/2014/main" id="{5883FDC0-06DF-9FDE-34F7-B14906999E14}"/>
              </a:ext>
            </a:extLst>
          </p:cNvPr>
          <p:cNvSpPr>
            <a:spLocks noGrp="1"/>
          </p:cNvSpPr>
          <p:nvPr>
            <p:ph idx="1"/>
          </p:nvPr>
        </p:nvSpPr>
        <p:spPr>
          <a:xfrm>
            <a:off x="342723" y="1115971"/>
            <a:ext cx="10972800" cy="4896544"/>
          </a:xfrm>
        </p:spPr>
        <p:txBody>
          <a:bodyPr/>
          <a:lstStyle/>
          <a:p>
            <a:r>
              <a:rPr lang="sl-SI" dirty="0"/>
              <a:t>Gamma photons are detected with scintillation detectors</a:t>
            </a:r>
          </a:p>
          <a:p>
            <a:pPr lvl="1"/>
            <a:r>
              <a:rPr lang="sl-SI" dirty="0"/>
              <a:t>Gamma photons are absorbed in a scintillator</a:t>
            </a:r>
          </a:p>
          <a:p>
            <a:pPr lvl="1"/>
            <a:r>
              <a:rPr lang="sl-SI" dirty="0"/>
              <a:t>This emits visible photons</a:t>
            </a:r>
          </a:p>
          <a:p>
            <a:pPr lvl="1"/>
            <a:r>
              <a:rPr lang="sl-SI" dirty="0"/>
              <a:t>Visible photons are detected by photon sensors (photomultiplier tubes, silicon photomultiplier tubes, hybrid detectors)</a:t>
            </a:r>
          </a:p>
          <a:p>
            <a:endParaRPr lang="sl-SI" dirty="0"/>
          </a:p>
          <a:p>
            <a:r>
              <a:rPr lang="sl-SI" dirty="0"/>
              <a:t>The response line is formed from coincidence events</a:t>
            </a:r>
          </a:p>
          <a:p>
            <a:pPr lvl="1"/>
            <a:r>
              <a:rPr lang="sl-SI" dirty="0"/>
              <a:t>Within a time window, e.g. 10 ns</a:t>
            </a:r>
          </a:p>
          <a:p>
            <a:pPr lvl="1"/>
            <a:r>
              <a:rPr lang="sl-SI" dirty="0"/>
              <a:t>Deposited energy within the detector block</a:t>
            </a:r>
          </a:p>
        </p:txBody>
      </p:sp>
      <p:sp>
        <p:nvSpPr>
          <p:cNvPr id="4" name="Slide Number Placeholder 3">
            <a:extLst>
              <a:ext uri="{FF2B5EF4-FFF2-40B4-BE49-F238E27FC236}">
                <a16:creationId xmlns:a16="http://schemas.microsoft.com/office/drawing/2014/main" id="{C8D83791-8536-8BF6-1163-06ABAE3518F4}"/>
              </a:ext>
            </a:extLst>
          </p:cNvPr>
          <p:cNvSpPr>
            <a:spLocks noGrp="1"/>
          </p:cNvSpPr>
          <p:nvPr>
            <p:ph type="sldNum" sz="quarter" idx="12"/>
          </p:nvPr>
        </p:nvSpPr>
        <p:spPr/>
        <p:txBody>
          <a:bodyPr/>
          <a:lstStyle/>
          <a:p>
            <a:fld id="{3B656FE5-7551-496C-A16F-7304A2D951A7}" type="slidenum">
              <a:rPr lang="da-DK" smtClean="0"/>
              <a:pPr/>
              <a:t>12</a:t>
            </a:fld>
            <a:endParaRPr lang="da-DK" dirty="0"/>
          </a:p>
        </p:txBody>
      </p:sp>
      <p:pic>
        <p:nvPicPr>
          <p:cNvPr id="5" name="Picture 4">
            <a:extLst>
              <a:ext uri="{FF2B5EF4-FFF2-40B4-BE49-F238E27FC236}">
                <a16:creationId xmlns:a16="http://schemas.microsoft.com/office/drawing/2014/main" id="{CA248CDE-F4A2-B646-FCA6-3C54A3FD53D2}"/>
              </a:ext>
            </a:extLst>
          </p:cNvPr>
          <p:cNvPicPr>
            <a:picLocks noChangeAspect="1"/>
          </p:cNvPicPr>
          <p:nvPr/>
        </p:nvPicPr>
        <p:blipFill>
          <a:blip r:embed="rId2"/>
          <a:stretch>
            <a:fillRect/>
          </a:stretch>
        </p:blipFill>
        <p:spPr>
          <a:xfrm>
            <a:off x="7176120" y="3867963"/>
            <a:ext cx="4167328" cy="2369349"/>
          </a:xfrm>
          <a:prstGeom prst="rect">
            <a:avLst/>
          </a:prstGeom>
        </p:spPr>
      </p:pic>
      <p:sp>
        <p:nvSpPr>
          <p:cNvPr id="6" name="Text Placeholder 9">
            <a:extLst>
              <a:ext uri="{FF2B5EF4-FFF2-40B4-BE49-F238E27FC236}">
                <a16:creationId xmlns:a16="http://schemas.microsoft.com/office/drawing/2014/main" id="{88BB1B9A-1046-BFA3-9CB7-5ECD395A1B86}"/>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E447388B-58E4-7C9C-CABE-A4C93422BF2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9F7A0010-63DB-C13B-EAED-CBBE16C25FD5}"/>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320943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F3C2-D8E3-46B5-8FD2-F17935FF0592}"/>
              </a:ext>
            </a:extLst>
          </p:cNvPr>
          <p:cNvSpPr>
            <a:spLocks noGrp="1"/>
          </p:cNvSpPr>
          <p:nvPr>
            <p:ph type="title"/>
          </p:nvPr>
        </p:nvSpPr>
        <p:spPr/>
        <p:txBody>
          <a:bodyPr/>
          <a:lstStyle/>
          <a:p>
            <a:r>
              <a:rPr lang="sl-SI" dirty="0"/>
              <a:t>Spatial resolution of a tomograph</a:t>
            </a:r>
          </a:p>
        </p:txBody>
      </p:sp>
      <p:sp>
        <p:nvSpPr>
          <p:cNvPr id="3" name="Content Placeholder 2">
            <a:extLst>
              <a:ext uri="{FF2B5EF4-FFF2-40B4-BE49-F238E27FC236}">
                <a16:creationId xmlns:a16="http://schemas.microsoft.com/office/drawing/2014/main" id="{7E9E76A9-6FD7-AEC8-887F-E975C4B10A12}"/>
              </a:ext>
            </a:extLst>
          </p:cNvPr>
          <p:cNvSpPr>
            <a:spLocks noGrp="1"/>
          </p:cNvSpPr>
          <p:nvPr>
            <p:ph idx="1"/>
          </p:nvPr>
        </p:nvSpPr>
        <p:spPr>
          <a:xfrm>
            <a:off x="623392" y="1340768"/>
            <a:ext cx="8136904" cy="4896544"/>
          </a:xfrm>
        </p:spPr>
        <p:txBody>
          <a:bodyPr/>
          <a:lstStyle/>
          <a:p>
            <a:pPr marL="0" indent="0">
              <a:buNone/>
            </a:pPr>
            <a:r>
              <a:rPr lang="sl-SI" dirty="0"/>
              <a:t>Depends on</a:t>
            </a:r>
          </a:p>
          <a:p>
            <a:pPr lvl="1"/>
            <a:r>
              <a:rPr lang="sl-SI" dirty="0"/>
              <a:t>Detector pixel size</a:t>
            </a:r>
          </a:p>
          <a:p>
            <a:pPr lvl="1"/>
            <a:r>
              <a:rPr lang="sl-SI" dirty="0"/>
              <a:t>The physical processes involved in positron annihilation</a:t>
            </a:r>
          </a:p>
          <a:p>
            <a:pPr lvl="1"/>
            <a:r>
              <a:rPr lang="sl-SI" dirty="0"/>
              <a:t>The geometry of the tomograph</a:t>
            </a:r>
          </a:p>
          <a:p>
            <a:pPr lvl="1"/>
            <a:r>
              <a:rPr lang="sl-SI" dirty="0"/>
              <a:t>Detector material</a:t>
            </a:r>
          </a:p>
        </p:txBody>
      </p:sp>
      <p:sp>
        <p:nvSpPr>
          <p:cNvPr id="4" name="Slide Number Placeholder 3">
            <a:extLst>
              <a:ext uri="{FF2B5EF4-FFF2-40B4-BE49-F238E27FC236}">
                <a16:creationId xmlns:a16="http://schemas.microsoft.com/office/drawing/2014/main" id="{E2A0CFA8-0CFC-9706-90B7-654FD1F34F4C}"/>
              </a:ext>
            </a:extLst>
          </p:cNvPr>
          <p:cNvSpPr>
            <a:spLocks noGrp="1"/>
          </p:cNvSpPr>
          <p:nvPr>
            <p:ph type="sldNum" sz="quarter" idx="12"/>
          </p:nvPr>
        </p:nvSpPr>
        <p:spPr/>
        <p:txBody>
          <a:bodyPr/>
          <a:lstStyle/>
          <a:p>
            <a:fld id="{3B656FE5-7551-496C-A16F-7304A2D951A7}" type="slidenum">
              <a:rPr lang="da-DK" smtClean="0"/>
              <a:pPr/>
              <a:t>13</a:t>
            </a:fld>
            <a:endParaRPr lang="da-DK" dirty="0"/>
          </a:p>
        </p:txBody>
      </p:sp>
      <p:sp>
        <p:nvSpPr>
          <p:cNvPr id="10" name="Text Placeholder 9">
            <a:extLst>
              <a:ext uri="{FF2B5EF4-FFF2-40B4-BE49-F238E27FC236}">
                <a16:creationId xmlns:a16="http://schemas.microsoft.com/office/drawing/2014/main" id="{343A990C-7146-FD4E-52C2-935C91D23DDF}"/>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1" name="Text Placeholder 9">
            <a:extLst>
              <a:ext uri="{FF2B5EF4-FFF2-40B4-BE49-F238E27FC236}">
                <a16:creationId xmlns:a16="http://schemas.microsoft.com/office/drawing/2014/main" id="{3C44C3CA-0D6B-9B3F-65B9-010EEC7DD2D5}"/>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2" name="Text Placeholder 9">
            <a:extLst>
              <a:ext uri="{FF2B5EF4-FFF2-40B4-BE49-F238E27FC236}">
                <a16:creationId xmlns:a16="http://schemas.microsoft.com/office/drawing/2014/main" id="{C305B5A0-D8DC-F74B-A602-25ED09B6AC65}"/>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122833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F3C2-D8E3-46B5-8FD2-F17935FF0592}"/>
              </a:ext>
            </a:extLst>
          </p:cNvPr>
          <p:cNvSpPr>
            <a:spLocks noGrp="1"/>
          </p:cNvSpPr>
          <p:nvPr>
            <p:ph type="title"/>
          </p:nvPr>
        </p:nvSpPr>
        <p:spPr/>
        <p:txBody>
          <a:bodyPr/>
          <a:lstStyle/>
          <a:p>
            <a:r>
              <a:rPr lang="sl-SI" dirty="0"/>
              <a:t>Detector pixels size</a:t>
            </a:r>
          </a:p>
        </p:txBody>
      </p:sp>
      <p:sp>
        <p:nvSpPr>
          <p:cNvPr id="3" name="Content Placeholder 2">
            <a:extLst>
              <a:ext uri="{FF2B5EF4-FFF2-40B4-BE49-F238E27FC236}">
                <a16:creationId xmlns:a16="http://schemas.microsoft.com/office/drawing/2014/main" id="{7E9E76A9-6FD7-AEC8-887F-E975C4B10A12}"/>
              </a:ext>
            </a:extLst>
          </p:cNvPr>
          <p:cNvSpPr>
            <a:spLocks noGrp="1"/>
          </p:cNvSpPr>
          <p:nvPr>
            <p:ph idx="1"/>
          </p:nvPr>
        </p:nvSpPr>
        <p:spPr>
          <a:xfrm>
            <a:off x="105793" y="1340768"/>
            <a:ext cx="6134223" cy="4896544"/>
          </a:xfrm>
        </p:spPr>
        <p:txBody>
          <a:bodyPr/>
          <a:lstStyle/>
          <a:p>
            <a:r>
              <a:rPr lang="sl-SI" dirty="0"/>
              <a:t>Detector size - pixel</a:t>
            </a:r>
          </a:p>
          <a:p>
            <a:r>
              <a:rPr lang="sl-SI" dirty="0"/>
              <a:t>Parallax error - due to finite crystal thickness</a:t>
            </a:r>
          </a:p>
        </p:txBody>
      </p:sp>
      <p:sp>
        <p:nvSpPr>
          <p:cNvPr id="4" name="Slide Number Placeholder 3">
            <a:extLst>
              <a:ext uri="{FF2B5EF4-FFF2-40B4-BE49-F238E27FC236}">
                <a16:creationId xmlns:a16="http://schemas.microsoft.com/office/drawing/2014/main" id="{E2A0CFA8-0CFC-9706-90B7-654FD1F34F4C}"/>
              </a:ext>
            </a:extLst>
          </p:cNvPr>
          <p:cNvSpPr>
            <a:spLocks noGrp="1"/>
          </p:cNvSpPr>
          <p:nvPr>
            <p:ph type="sldNum" sz="quarter" idx="12"/>
          </p:nvPr>
        </p:nvSpPr>
        <p:spPr/>
        <p:txBody>
          <a:bodyPr/>
          <a:lstStyle/>
          <a:p>
            <a:fld id="{3B656FE5-7551-496C-A16F-7304A2D951A7}" type="slidenum">
              <a:rPr lang="da-DK" smtClean="0"/>
              <a:pPr/>
              <a:t>14</a:t>
            </a:fld>
            <a:endParaRPr lang="da-DK" dirty="0"/>
          </a:p>
        </p:txBody>
      </p:sp>
      <p:pic>
        <p:nvPicPr>
          <p:cNvPr id="5" name="Picture 4">
            <a:extLst>
              <a:ext uri="{FF2B5EF4-FFF2-40B4-BE49-F238E27FC236}">
                <a16:creationId xmlns:a16="http://schemas.microsoft.com/office/drawing/2014/main" id="{97529FF1-3EAF-40E1-E659-454ABF899584}"/>
              </a:ext>
            </a:extLst>
          </p:cNvPr>
          <p:cNvPicPr>
            <a:picLocks noChangeAspect="1"/>
          </p:cNvPicPr>
          <p:nvPr/>
        </p:nvPicPr>
        <p:blipFill>
          <a:blip r:embed="rId2"/>
          <a:stretch>
            <a:fillRect/>
          </a:stretch>
        </p:blipFill>
        <p:spPr>
          <a:xfrm>
            <a:off x="6240016" y="746257"/>
            <a:ext cx="5615669" cy="1715899"/>
          </a:xfrm>
          <a:prstGeom prst="rect">
            <a:avLst/>
          </a:prstGeom>
        </p:spPr>
      </p:pic>
      <p:sp>
        <p:nvSpPr>
          <p:cNvPr id="6" name="TextBox 5">
            <a:extLst>
              <a:ext uri="{FF2B5EF4-FFF2-40B4-BE49-F238E27FC236}">
                <a16:creationId xmlns:a16="http://schemas.microsoft.com/office/drawing/2014/main" id="{005491DF-C1FD-920A-7269-7B8A7DC0BEC1}"/>
              </a:ext>
            </a:extLst>
          </p:cNvPr>
          <p:cNvSpPr txBox="1"/>
          <p:nvPr/>
        </p:nvSpPr>
        <p:spPr>
          <a:xfrm>
            <a:off x="7108205" y="2334710"/>
            <a:ext cx="4460403" cy="707886"/>
          </a:xfrm>
          <a:prstGeom prst="rect">
            <a:avLst/>
          </a:prstGeom>
          <a:noFill/>
        </p:spPr>
        <p:txBody>
          <a:bodyPr wrap="square" rtlCol="0">
            <a:spAutoFit/>
          </a:bodyPr>
          <a:lstStyle/>
          <a:p>
            <a:r>
              <a:rPr lang="sl-SI" sz="2000" dirty="0"/>
              <a:t>The source in the centre between the two detectors</a:t>
            </a:r>
          </a:p>
        </p:txBody>
      </p:sp>
      <p:pic>
        <p:nvPicPr>
          <p:cNvPr id="7" name="Picture 6">
            <a:extLst>
              <a:ext uri="{FF2B5EF4-FFF2-40B4-BE49-F238E27FC236}">
                <a16:creationId xmlns:a16="http://schemas.microsoft.com/office/drawing/2014/main" id="{0ECCAF47-C6C3-78AC-B4F5-725CB352A4B9}"/>
              </a:ext>
            </a:extLst>
          </p:cNvPr>
          <p:cNvPicPr>
            <a:picLocks noChangeAspect="1"/>
          </p:cNvPicPr>
          <p:nvPr/>
        </p:nvPicPr>
        <p:blipFill>
          <a:blip r:embed="rId3"/>
          <a:stretch>
            <a:fillRect/>
          </a:stretch>
        </p:blipFill>
        <p:spPr>
          <a:xfrm>
            <a:off x="7248401" y="3191292"/>
            <a:ext cx="4924992" cy="737664"/>
          </a:xfrm>
          <a:prstGeom prst="rect">
            <a:avLst/>
          </a:prstGeom>
        </p:spPr>
      </p:pic>
      <p:sp>
        <p:nvSpPr>
          <p:cNvPr id="8" name="TextBox 7">
            <a:extLst>
              <a:ext uri="{FF2B5EF4-FFF2-40B4-BE49-F238E27FC236}">
                <a16:creationId xmlns:a16="http://schemas.microsoft.com/office/drawing/2014/main" id="{D4D579B1-81B0-82F4-BD4E-86F072A8154E}"/>
              </a:ext>
            </a:extLst>
          </p:cNvPr>
          <p:cNvSpPr txBox="1"/>
          <p:nvPr/>
        </p:nvSpPr>
        <p:spPr>
          <a:xfrm>
            <a:off x="7499970" y="4155453"/>
            <a:ext cx="3704456" cy="646331"/>
          </a:xfrm>
          <a:prstGeom prst="rect">
            <a:avLst/>
          </a:prstGeom>
          <a:noFill/>
        </p:spPr>
        <p:txBody>
          <a:bodyPr wrap="square" rtlCol="0">
            <a:spAutoFit/>
          </a:bodyPr>
          <a:lstStyle/>
          <a:p>
            <a:r>
              <a:rPr lang="sl-SI" sz="1800" dirty="0"/>
              <a:t>The source is closer to one of the detectors</a:t>
            </a:r>
          </a:p>
        </p:txBody>
      </p:sp>
      <p:pic>
        <p:nvPicPr>
          <p:cNvPr id="9" name="Picture 8">
            <a:extLst>
              <a:ext uri="{FF2B5EF4-FFF2-40B4-BE49-F238E27FC236}">
                <a16:creationId xmlns:a16="http://schemas.microsoft.com/office/drawing/2014/main" id="{7CEE23B5-156A-B8EF-55C6-B12D1A1C2DB3}"/>
              </a:ext>
            </a:extLst>
          </p:cNvPr>
          <p:cNvPicPr>
            <a:picLocks noChangeAspect="1"/>
          </p:cNvPicPr>
          <p:nvPr/>
        </p:nvPicPr>
        <p:blipFill>
          <a:blip r:embed="rId4"/>
          <a:stretch>
            <a:fillRect/>
          </a:stretch>
        </p:blipFill>
        <p:spPr>
          <a:xfrm>
            <a:off x="-51171" y="2462156"/>
            <a:ext cx="7142608" cy="3958007"/>
          </a:xfrm>
          <a:prstGeom prst="rect">
            <a:avLst/>
          </a:prstGeom>
        </p:spPr>
      </p:pic>
      <p:sp>
        <p:nvSpPr>
          <p:cNvPr id="10" name="Text Placeholder 9">
            <a:extLst>
              <a:ext uri="{FF2B5EF4-FFF2-40B4-BE49-F238E27FC236}">
                <a16:creationId xmlns:a16="http://schemas.microsoft.com/office/drawing/2014/main" id="{68E45981-659B-2F97-40E3-6F91EE5B9405}"/>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1" name="Text Placeholder 9">
            <a:extLst>
              <a:ext uri="{FF2B5EF4-FFF2-40B4-BE49-F238E27FC236}">
                <a16:creationId xmlns:a16="http://schemas.microsoft.com/office/drawing/2014/main" id="{F5A73621-6A8A-A669-2169-7351B206C447}"/>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2" name="Text Placeholder 9">
            <a:extLst>
              <a:ext uri="{FF2B5EF4-FFF2-40B4-BE49-F238E27FC236}">
                <a16:creationId xmlns:a16="http://schemas.microsoft.com/office/drawing/2014/main" id="{6FACC6A2-33B8-BB4F-DAEF-CEA966249E26}"/>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852316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FA99-5998-C309-999D-D9F4332F3E78}"/>
              </a:ext>
            </a:extLst>
          </p:cNvPr>
          <p:cNvSpPr>
            <a:spLocks noGrp="1"/>
          </p:cNvSpPr>
          <p:nvPr>
            <p:ph type="title"/>
          </p:nvPr>
        </p:nvSpPr>
        <p:spPr/>
        <p:txBody>
          <a:bodyPr/>
          <a:lstStyle/>
          <a:p>
            <a:r>
              <a:rPr lang="sl-SI" dirty="0"/>
              <a:t>Positron range</a:t>
            </a:r>
          </a:p>
        </p:txBody>
      </p:sp>
      <p:sp>
        <p:nvSpPr>
          <p:cNvPr id="3" name="Content Placeholder 2">
            <a:extLst>
              <a:ext uri="{FF2B5EF4-FFF2-40B4-BE49-F238E27FC236}">
                <a16:creationId xmlns:a16="http://schemas.microsoft.com/office/drawing/2014/main" id="{3770B24D-0752-84DA-AFB2-03E34622F833}"/>
              </a:ext>
            </a:extLst>
          </p:cNvPr>
          <p:cNvSpPr>
            <a:spLocks noGrp="1"/>
          </p:cNvSpPr>
          <p:nvPr>
            <p:ph idx="1"/>
          </p:nvPr>
        </p:nvSpPr>
        <p:spPr>
          <a:xfrm>
            <a:off x="142251" y="1076998"/>
            <a:ext cx="8280920" cy="4896544"/>
          </a:xfrm>
        </p:spPr>
        <p:txBody>
          <a:bodyPr/>
          <a:lstStyle/>
          <a:p>
            <a:r>
              <a:rPr lang="sl-SI" dirty="0"/>
              <a:t>Energy of the Positron at annihilation</a:t>
            </a:r>
          </a:p>
          <a:p>
            <a:r>
              <a:rPr lang="sl-SI" dirty="0"/>
              <a:t>Average energy 1/3 - 1/2 of maximum</a:t>
            </a:r>
          </a:p>
          <a:p>
            <a:r>
              <a:rPr lang="sl-SI" dirty="0"/>
              <a:t>The range is less than the path length before positron annihilation due to inelastic interactions with electrons</a:t>
            </a:r>
          </a:p>
          <a:p>
            <a:endParaRPr lang="sl-SI" dirty="0"/>
          </a:p>
        </p:txBody>
      </p:sp>
      <p:sp>
        <p:nvSpPr>
          <p:cNvPr id="4" name="Slide Number Placeholder 3">
            <a:extLst>
              <a:ext uri="{FF2B5EF4-FFF2-40B4-BE49-F238E27FC236}">
                <a16:creationId xmlns:a16="http://schemas.microsoft.com/office/drawing/2014/main" id="{4F4DAFCD-6394-ECB8-CB77-985B45F38549}"/>
              </a:ext>
            </a:extLst>
          </p:cNvPr>
          <p:cNvSpPr>
            <a:spLocks noGrp="1"/>
          </p:cNvSpPr>
          <p:nvPr>
            <p:ph type="sldNum" sz="quarter" idx="12"/>
          </p:nvPr>
        </p:nvSpPr>
        <p:spPr/>
        <p:txBody>
          <a:bodyPr/>
          <a:lstStyle/>
          <a:p>
            <a:fld id="{3B656FE5-7551-496C-A16F-7304A2D951A7}" type="slidenum">
              <a:rPr lang="da-DK" smtClean="0"/>
              <a:pPr/>
              <a:t>15</a:t>
            </a:fld>
            <a:endParaRPr lang="da-DK" dirty="0"/>
          </a:p>
        </p:txBody>
      </p:sp>
      <p:pic>
        <p:nvPicPr>
          <p:cNvPr id="5" name="Picture 4">
            <a:extLst>
              <a:ext uri="{FF2B5EF4-FFF2-40B4-BE49-F238E27FC236}">
                <a16:creationId xmlns:a16="http://schemas.microsoft.com/office/drawing/2014/main" id="{6EB26427-2018-EE17-05A6-046597F51414}"/>
              </a:ext>
            </a:extLst>
          </p:cNvPr>
          <p:cNvPicPr>
            <a:picLocks noChangeAspect="1"/>
          </p:cNvPicPr>
          <p:nvPr/>
        </p:nvPicPr>
        <p:blipFill>
          <a:blip r:embed="rId2"/>
          <a:stretch>
            <a:fillRect/>
          </a:stretch>
        </p:blipFill>
        <p:spPr>
          <a:xfrm>
            <a:off x="8743159" y="3443127"/>
            <a:ext cx="2949770" cy="2654793"/>
          </a:xfrm>
          <a:prstGeom prst="rect">
            <a:avLst/>
          </a:prstGeom>
        </p:spPr>
      </p:pic>
      <p:pic>
        <p:nvPicPr>
          <p:cNvPr id="6" name="Picture 5">
            <a:extLst>
              <a:ext uri="{FF2B5EF4-FFF2-40B4-BE49-F238E27FC236}">
                <a16:creationId xmlns:a16="http://schemas.microsoft.com/office/drawing/2014/main" id="{C2956223-5910-8338-1DB8-406FDDB1B7FC}"/>
              </a:ext>
            </a:extLst>
          </p:cNvPr>
          <p:cNvPicPr>
            <a:picLocks noChangeAspect="1"/>
          </p:cNvPicPr>
          <p:nvPr/>
        </p:nvPicPr>
        <p:blipFill>
          <a:blip r:embed="rId3"/>
          <a:stretch>
            <a:fillRect/>
          </a:stretch>
        </p:blipFill>
        <p:spPr>
          <a:xfrm>
            <a:off x="8930490" y="988114"/>
            <a:ext cx="3119259" cy="2162990"/>
          </a:xfrm>
          <a:prstGeom prst="rect">
            <a:avLst/>
          </a:prstGeom>
        </p:spPr>
      </p:pic>
      <p:pic>
        <p:nvPicPr>
          <p:cNvPr id="7" name="Picture 6">
            <a:extLst>
              <a:ext uri="{FF2B5EF4-FFF2-40B4-BE49-F238E27FC236}">
                <a16:creationId xmlns:a16="http://schemas.microsoft.com/office/drawing/2014/main" id="{A33CBA2F-EAAC-5AFE-4FCB-1094EB55E79F}"/>
              </a:ext>
            </a:extLst>
          </p:cNvPr>
          <p:cNvPicPr>
            <a:picLocks noChangeAspect="1"/>
          </p:cNvPicPr>
          <p:nvPr/>
        </p:nvPicPr>
        <p:blipFill>
          <a:blip r:embed="rId4"/>
          <a:stretch>
            <a:fillRect/>
          </a:stretch>
        </p:blipFill>
        <p:spPr>
          <a:xfrm>
            <a:off x="695400" y="3155904"/>
            <a:ext cx="7174622" cy="3081408"/>
          </a:xfrm>
          <a:prstGeom prst="rect">
            <a:avLst/>
          </a:prstGeom>
        </p:spPr>
      </p:pic>
      <p:sp>
        <p:nvSpPr>
          <p:cNvPr id="8" name="Text Placeholder 9">
            <a:extLst>
              <a:ext uri="{FF2B5EF4-FFF2-40B4-BE49-F238E27FC236}">
                <a16:creationId xmlns:a16="http://schemas.microsoft.com/office/drawing/2014/main" id="{1F3F6191-C5DC-107C-1714-978B9ABAC410}"/>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9" name="Text Placeholder 9">
            <a:extLst>
              <a:ext uri="{FF2B5EF4-FFF2-40B4-BE49-F238E27FC236}">
                <a16:creationId xmlns:a16="http://schemas.microsoft.com/office/drawing/2014/main" id="{D945FEC2-DDA7-5D06-7271-3805AC655414}"/>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0" name="Text Placeholder 9">
            <a:extLst>
              <a:ext uri="{FF2B5EF4-FFF2-40B4-BE49-F238E27FC236}">
                <a16:creationId xmlns:a16="http://schemas.microsoft.com/office/drawing/2014/main" id="{AD01028E-F7DD-DD48-C40C-A630D1D2A8A5}"/>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385749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3675-3056-D840-5901-472229113AD3}"/>
              </a:ext>
            </a:extLst>
          </p:cNvPr>
          <p:cNvSpPr>
            <a:spLocks noGrp="1"/>
          </p:cNvSpPr>
          <p:nvPr>
            <p:ph type="title"/>
          </p:nvPr>
        </p:nvSpPr>
        <p:spPr/>
        <p:txBody>
          <a:bodyPr/>
          <a:lstStyle/>
          <a:p>
            <a:r>
              <a:rPr lang="sl-SI" dirty="0"/>
              <a:t>Non-collinearity</a:t>
            </a:r>
          </a:p>
        </p:txBody>
      </p:sp>
      <p:pic>
        <p:nvPicPr>
          <p:cNvPr id="5" name="Content Placeholder 4">
            <a:extLst>
              <a:ext uri="{FF2B5EF4-FFF2-40B4-BE49-F238E27FC236}">
                <a16:creationId xmlns:a16="http://schemas.microsoft.com/office/drawing/2014/main" id="{11FA51D4-C42B-E42D-F45B-D5BBB305195D}"/>
              </a:ext>
            </a:extLst>
          </p:cNvPr>
          <p:cNvPicPr>
            <a:picLocks noGrp="1" noChangeAspect="1"/>
          </p:cNvPicPr>
          <p:nvPr>
            <p:ph idx="1"/>
          </p:nvPr>
        </p:nvPicPr>
        <p:blipFill>
          <a:blip r:embed="rId2"/>
          <a:stretch>
            <a:fillRect/>
          </a:stretch>
        </p:blipFill>
        <p:spPr>
          <a:xfrm>
            <a:off x="2783632" y="1484784"/>
            <a:ext cx="8532627" cy="4861319"/>
          </a:xfrm>
          <a:prstGeom prst="rect">
            <a:avLst/>
          </a:prstGeom>
        </p:spPr>
      </p:pic>
      <p:sp>
        <p:nvSpPr>
          <p:cNvPr id="4" name="Slide Number Placeholder 3">
            <a:extLst>
              <a:ext uri="{FF2B5EF4-FFF2-40B4-BE49-F238E27FC236}">
                <a16:creationId xmlns:a16="http://schemas.microsoft.com/office/drawing/2014/main" id="{9C24A50F-33E3-5CCD-0631-7744428DA83F}"/>
              </a:ext>
            </a:extLst>
          </p:cNvPr>
          <p:cNvSpPr>
            <a:spLocks noGrp="1"/>
          </p:cNvSpPr>
          <p:nvPr>
            <p:ph type="sldNum" sz="quarter" idx="12"/>
          </p:nvPr>
        </p:nvSpPr>
        <p:spPr/>
        <p:txBody>
          <a:bodyPr/>
          <a:lstStyle/>
          <a:p>
            <a:fld id="{3B656FE5-7551-496C-A16F-7304A2D951A7}" type="slidenum">
              <a:rPr lang="da-DK" smtClean="0"/>
              <a:pPr/>
              <a:t>16</a:t>
            </a:fld>
            <a:endParaRPr lang="da-DK" dirty="0"/>
          </a:p>
        </p:txBody>
      </p:sp>
      <p:sp>
        <p:nvSpPr>
          <p:cNvPr id="6" name="Text Placeholder 9">
            <a:extLst>
              <a:ext uri="{FF2B5EF4-FFF2-40B4-BE49-F238E27FC236}">
                <a16:creationId xmlns:a16="http://schemas.microsoft.com/office/drawing/2014/main" id="{002EBB14-358A-186B-9578-DA65F6C14A5C}"/>
              </a:ext>
            </a:extLst>
          </p:cNvPr>
          <p:cNvSpPr txBox="1">
            <a:spLocks/>
          </p:cNvSpPr>
          <p:nvPr/>
        </p:nvSpPr>
        <p:spPr>
          <a:xfrm>
            <a:off x="64467" y="6540949"/>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FA5C3268-7322-C400-F2F8-35D0C67042D5}"/>
              </a:ext>
            </a:extLst>
          </p:cNvPr>
          <p:cNvSpPr txBox="1">
            <a:spLocks/>
          </p:cNvSpPr>
          <p:nvPr/>
        </p:nvSpPr>
        <p:spPr>
          <a:xfrm>
            <a:off x="2999656" y="6537041"/>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73B178AE-987E-A71C-A073-947C4402F8DC}"/>
              </a:ext>
            </a:extLst>
          </p:cNvPr>
          <p:cNvSpPr txBox="1">
            <a:spLocks/>
          </p:cNvSpPr>
          <p:nvPr/>
        </p:nvSpPr>
        <p:spPr>
          <a:xfrm>
            <a:off x="7320409" y="6525344"/>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4252484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4472-9985-1713-2DBD-98351045EF63}"/>
              </a:ext>
            </a:extLst>
          </p:cNvPr>
          <p:cNvSpPr>
            <a:spLocks noGrp="1"/>
          </p:cNvSpPr>
          <p:nvPr>
            <p:ph type="title"/>
          </p:nvPr>
        </p:nvSpPr>
        <p:spPr/>
        <p:txBody>
          <a:bodyPr/>
          <a:lstStyle/>
          <a:p>
            <a:r>
              <a:rPr lang="sl-SI" dirty="0"/>
              <a:t>Spatial resolution</a:t>
            </a:r>
          </a:p>
        </p:txBody>
      </p:sp>
      <p:sp>
        <p:nvSpPr>
          <p:cNvPr id="3" name="Content Placeholder 2">
            <a:extLst>
              <a:ext uri="{FF2B5EF4-FFF2-40B4-BE49-F238E27FC236}">
                <a16:creationId xmlns:a16="http://schemas.microsoft.com/office/drawing/2014/main" id="{007E1F63-7430-A226-2E7D-61323C363382}"/>
              </a:ext>
            </a:extLst>
          </p:cNvPr>
          <p:cNvSpPr>
            <a:spLocks noGrp="1"/>
          </p:cNvSpPr>
          <p:nvPr>
            <p:ph idx="1"/>
          </p:nvPr>
        </p:nvSpPr>
        <p:spPr/>
        <p:txBody>
          <a:bodyPr/>
          <a:lstStyle/>
          <a:p>
            <a:pPr algn="l"/>
            <a:r>
              <a:rPr lang="sl-SI" dirty="0"/>
              <a:t>The measured resolution of the system is the convolution of the different contributions.</a:t>
            </a:r>
          </a:p>
          <a:p>
            <a:r>
              <a:rPr lang="sl-SI" dirty="0"/>
              <a:t>If the contributions are Gaussian, the total resolution can be obtained as </a:t>
            </a:r>
          </a:p>
        </p:txBody>
      </p:sp>
      <p:sp>
        <p:nvSpPr>
          <p:cNvPr id="4" name="Slide Number Placeholder 3">
            <a:extLst>
              <a:ext uri="{FF2B5EF4-FFF2-40B4-BE49-F238E27FC236}">
                <a16:creationId xmlns:a16="http://schemas.microsoft.com/office/drawing/2014/main" id="{9BF89773-A3F8-DD09-13FD-BC4B70F0CB68}"/>
              </a:ext>
            </a:extLst>
          </p:cNvPr>
          <p:cNvSpPr>
            <a:spLocks noGrp="1"/>
          </p:cNvSpPr>
          <p:nvPr>
            <p:ph type="sldNum" sz="quarter" idx="12"/>
          </p:nvPr>
        </p:nvSpPr>
        <p:spPr/>
        <p:txBody>
          <a:bodyPr/>
          <a:lstStyle/>
          <a:p>
            <a:fld id="{3B656FE5-7551-496C-A16F-7304A2D951A7}" type="slidenum">
              <a:rPr lang="da-DK" smtClean="0"/>
              <a:pPr/>
              <a:t>17</a:t>
            </a:fld>
            <a:endParaRPr lang="da-DK" dirty="0"/>
          </a:p>
        </p:txBody>
      </p:sp>
      <p:pic>
        <p:nvPicPr>
          <p:cNvPr id="5" name="Picture 4">
            <a:extLst>
              <a:ext uri="{FF2B5EF4-FFF2-40B4-BE49-F238E27FC236}">
                <a16:creationId xmlns:a16="http://schemas.microsoft.com/office/drawing/2014/main" id="{8873C92A-E4D6-5FFB-C19C-CAE1918E341C}"/>
              </a:ext>
            </a:extLst>
          </p:cNvPr>
          <p:cNvPicPr>
            <a:picLocks noChangeAspect="1"/>
          </p:cNvPicPr>
          <p:nvPr/>
        </p:nvPicPr>
        <p:blipFill>
          <a:blip r:embed="rId2"/>
          <a:stretch>
            <a:fillRect/>
          </a:stretch>
        </p:blipFill>
        <p:spPr>
          <a:xfrm>
            <a:off x="2063552" y="2996952"/>
            <a:ext cx="7358753" cy="864096"/>
          </a:xfrm>
          <a:prstGeom prst="rect">
            <a:avLst/>
          </a:prstGeom>
        </p:spPr>
      </p:pic>
      <p:sp>
        <p:nvSpPr>
          <p:cNvPr id="6" name="Text Placeholder 9">
            <a:extLst>
              <a:ext uri="{FF2B5EF4-FFF2-40B4-BE49-F238E27FC236}">
                <a16:creationId xmlns:a16="http://schemas.microsoft.com/office/drawing/2014/main" id="{BE4EABBA-0DA2-560F-3B93-78F8924C98F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84F3A6BE-5346-A894-55D6-E0B986D446AD}"/>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86CCAF12-062B-44E0-D29C-9F2109E7C324}"/>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674993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56CB-1605-CEDC-756A-65199B25AD08}"/>
              </a:ext>
            </a:extLst>
          </p:cNvPr>
          <p:cNvSpPr>
            <a:spLocks noGrp="1"/>
          </p:cNvSpPr>
          <p:nvPr>
            <p:ph type="title"/>
          </p:nvPr>
        </p:nvSpPr>
        <p:spPr>
          <a:xfrm>
            <a:off x="609600" y="274638"/>
            <a:ext cx="8150696" cy="634082"/>
          </a:xfrm>
        </p:spPr>
        <p:txBody>
          <a:bodyPr/>
          <a:lstStyle/>
          <a:p>
            <a:r>
              <a:rPr lang="sl-SI" dirty="0"/>
              <a:t>Scintillators for positron tomography</a:t>
            </a:r>
          </a:p>
        </p:txBody>
      </p:sp>
      <p:sp>
        <p:nvSpPr>
          <p:cNvPr id="3" name="Content Placeholder 2">
            <a:extLst>
              <a:ext uri="{FF2B5EF4-FFF2-40B4-BE49-F238E27FC236}">
                <a16:creationId xmlns:a16="http://schemas.microsoft.com/office/drawing/2014/main" id="{C4DC805D-D19C-FC25-1E54-6096A4F1E975}"/>
              </a:ext>
            </a:extLst>
          </p:cNvPr>
          <p:cNvSpPr>
            <a:spLocks noGrp="1"/>
          </p:cNvSpPr>
          <p:nvPr>
            <p:ph idx="1"/>
          </p:nvPr>
        </p:nvSpPr>
        <p:spPr>
          <a:xfrm>
            <a:off x="623392" y="1340768"/>
            <a:ext cx="3960440" cy="4896544"/>
          </a:xfrm>
        </p:spPr>
        <p:txBody>
          <a:bodyPr/>
          <a:lstStyle/>
          <a:p>
            <a:r>
              <a:rPr lang="sl-SI" dirty="0"/>
              <a:t>Inorganic crystals </a:t>
            </a:r>
          </a:p>
          <a:p>
            <a:pPr lvl="1"/>
            <a:r>
              <a:rPr lang="sl-SI" dirty="0"/>
              <a:t>high probability of photo effect - high Z</a:t>
            </a:r>
          </a:p>
          <a:p>
            <a:pPr lvl="1"/>
            <a:r>
              <a:rPr lang="sl-SI" dirty="0"/>
              <a:t>A large number of photons</a:t>
            </a:r>
          </a:p>
          <a:p>
            <a:pPr lvl="1"/>
            <a:r>
              <a:rPr lang="sl-SI" dirty="0"/>
              <a:t>Short time constants</a:t>
            </a:r>
          </a:p>
          <a:p>
            <a:pPr lvl="1"/>
            <a:r>
              <a:rPr lang="sl-SI" dirty="0"/>
              <a:t>Good energy resolution</a:t>
            </a:r>
          </a:p>
        </p:txBody>
      </p:sp>
      <p:sp>
        <p:nvSpPr>
          <p:cNvPr id="4" name="Slide Number Placeholder 3">
            <a:extLst>
              <a:ext uri="{FF2B5EF4-FFF2-40B4-BE49-F238E27FC236}">
                <a16:creationId xmlns:a16="http://schemas.microsoft.com/office/drawing/2014/main" id="{15DB94EB-015D-FC81-3AB4-5C24A11B0BC0}"/>
              </a:ext>
            </a:extLst>
          </p:cNvPr>
          <p:cNvSpPr>
            <a:spLocks noGrp="1"/>
          </p:cNvSpPr>
          <p:nvPr>
            <p:ph type="sldNum" sz="quarter" idx="12"/>
          </p:nvPr>
        </p:nvSpPr>
        <p:spPr/>
        <p:txBody>
          <a:bodyPr/>
          <a:lstStyle/>
          <a:p>
            <a:fld id="{3B656FE5-7551-496C-A16F-7304A2D951A7}" type="slidenum">
              <a:rPr lang="da-DK" smtClean="0"/>
              <a:pPr/>
              <a:t>18</a:t>
            </a:fld>
            <a:endParaRPr lang="da-DK" dirty="0"/>
          </a:p>
        </p:txBody>
      </p:sp>
      <p:pic>
        <p:nvPicPr>
          <p:cNvPr id="6" name="Picture 5">
            <a:extLst>
              <a:ext uri="{FF2B5EF4-FFF2-40B4-BE49-F238E27FC236}">
                <a16:creationId xmlns:a16="http://schemas.microsoft.com/office/drawing/2014/main" id="{30514843-23E6-322B-BC55-86ECE0749747}"/>
              </a:ext>
            </a:extLst>
          </p:cNvPr>
          <p:cNvPicPr>
            <a:picLocks noChangeAspect="1"/>
          </p:cNvPicPr>
          <p:nvPr/>
        </p:nvPicPr>
        <p:blipFill>
          <a:blip r:embed="rId2"/>
          <a:stretch>
            <a:fillRect/>
          </a:stretch>
        </p:blipFill>
        <p:spPr>
          <a:xfrm>
            <a:off x="5036403" y="1340768"/>
            <a:ext cx="6716441" cy="4680520"/>
          </a:xfrm>
          <a:prstGeom prst="rect">
            <a:avLst/>
          </a:prstGeom>
        </p:spPr>
      </p:pic>
      <p:pic>
        <p:nvPicPr>
          <p:cNvPr id="7170" name="Picture 2">
            <a:extLst>
              <a:ext uri="{FF2B5EF4-FFF2-40B4-BE49-F238E27FC236}">
                <a16:creationId xmlns:a16="http://schemas.microsoft.com/office/drawing/2014/main" id="{82E718E0-81F5-C721-4F34-23318DCDC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22" y="3681028"/>
            <a:ext cx="3595788" cy="279797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9">
            <a:extLst>
              <a:ext uri="{FF2B5EF4-FFF2-40B4-BE49-F238E27FC236}">
                <a16:creationId xmlns:a16="http://schemas.microsoft.com/office/drawing/2014/main" id="{375B1D90-1016-EA34-13F7-0A75377D3BE4}"/>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17C4B9A7-D860-8BA1-34B6-134A1D038FA4}"/>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ABFD6817-8DB4-BDD9-7D44-5B6D37037B6A}"/>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376732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699C2-5467-7C20-B656-7C8A6A199797}"/>
              </a:ext>
            </a:extLst>
          </p:cNvPr>
          <p:cNvSpPr>
            <a:spLocks noGrp="1"/>
          </p:cNvSpPr>
          <p:nvPr>
            <p:ph type="title"/>
          </p:nvPr>
        </p:nvSpPr>
        <p:spPr>
          <a:xfrm>
            <a:off x="609600" y="274638"/>
            <a:ext cx="8406569" cy="634082"/>
          </a:xfrm>
        </p:spPr>
        <p:txBody>
          <a:bodyPr>
            <a:normAutofit fontScale="90000"/>
          </a:bodyPr>
          <a:lstStyle/>
          <a:p>
            <a:r>
              <a:rPr lang="sl-SI" dirty="0"/>
              <a:t>Conventional photon detector technology for PET</a:t>
            </a:r>
          </a:p>
        </p:txBody>
      </p:sp>
      <p:sp>
        <p:nvSpPr>
          <p:cNvPr id="3" name="Slide Number Placeholder 2">
            <a:extLst>
              <a:ext uri="{FF2B5EF4-FFF2-40B4-BE49-F238E27FC236}">
                <a16:creationId xmlns:a16="http://schemas.microsoft.com/office/drawing/2014/main" id="{27C1F0C4-7568-8A62-DE33-D0D65E0B6251}"/>
              </a:ext>
            </a:extLst>
          </p:cNvPr>
          <p:cNvSpPr>
            <a:spLocks noGrp="1"/>
          </p:cNvSpPr>
          <p:nvPr>
            <p:ph type="sldNum" sz="quarter" idx="12"/>
          </p:nvPr>
        </p:nvSpPr>
        <p:spPr/>
        <p:txBody>
          <a:bodyPr/>
          <a:lstStyle/>
          <a:p>
            <a:fld id="{3B656FE5-7551-496C-A16F-7304A2D951A7}" type="slidenum">
              <a:rPr lang="sl-SI" smtClean="0"/>
              <a:pPr/>
              <a:t>19</a:t>
            </a:fld>
            <a:endParaRPr lang="sl-SI" dirty="0"/>
          </a:p>
        </p:txBody>
      </p:sp>
      <p:sp>
        <p:nvSpPr>
          <p:cNvPr id="4" name="Title 1">
            <a:extLst>
              <a:ext uri="{FF2B5EF4-FFF2-40B4-BE49-F238E27FC236}">
                <a16:creationId xmlns:a16="http://schemas.microsoft.com/office/drawing/2014/main" id="{28223EC4-9097-8F88-2EE4-FE256D08AE85}"/>
              </a:ext>
            </a:extLst>
          </p:cNvPr>
          <p:cNvSpPr txBox="1">
            <a:spLocks/>
          </p:cNvSpPr>
          <p:nvPr/>
        </p:nvSpPr>
        <p:spPr>
          <a:xfrm>
            <a:off x="8947715" y="1132861"/>
            <a:ext cx="2353059" cy="172818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accent1">
                    <a:lumMod val="75000"/>
                  </a:schemeClr>
                </a:solidFill>
                <a:latin typeface="+mj-lt"/>
                <a:ea typeface="+mj-ea"/>
                <a:cs typeface="+mj-cs"/>
              </a:defRPr>
            </a:lvl1pPr>
          </a:lstStyle>
          <a:p>
            <a:pPr defTabSz="370093">
              <a:defRPr/>
            </a:pPr>
            <a:r>
              <a:rPr lang="sl-SI" sz="1633" dirty="0"/>
              <a:t>The mapping between crystals and photon sensors is not 1 to 1 </a:t>
            </a:r>
          </a:p>
        </p:txBody>
      </p:sp>
      <p:graphicFrame>
        <p:nvGraphicFramePr>
          <p:cNvPr id="5" name="Object 2">
            <a:extLst>
              <a:ext uri="{FF2B5EF4-FFF2-40B4-BE49-F238E27FC236}">
                <a16:creationId xmlns:a16="http://schemas.microsoft.com/office/drawing/2014/main" id="{71BB2868-71D7-38F5-5986-75A07110C814}"/>
              </a:ext>
            </a:extLst>
          </p:cNvPr>
          <p:cNvGraphicFramePr>
            <a:graphicFrameLocks noChangeAspect="1"/>
          </p:cNvGraphicFramePr>
          <p:nvPr>
            <p:extLst>
              <p:ext uri="{D42A27DB-BD31-4B8C-83A1-F6EECF244321}">
                <p14:modId xmlns:p14="http://schemas.microsoft.com/office/powerpoint/2010/main" val="3473438120"/>
              </p:ext>
            </p:extLst>
          </p:nvPr>
        </p:nvGraphicFramePr>
        <p:xfrm>
          <a:off x="579530" y="1633439"/>
          <a:ext cx="5225894" cy="3917950"/>
        </p:xfrm>
        <a:graphic>
          <a:graphicData uri="http://schemas.openxmlformats.org/presentationml/2006/ole">
            <mc:AlternateContent xmlns:mc="http://schemas.openxmlformats.org/markup-compatibility/2006">
              <mc:Choice xmlns:v="urn:schemas-microsoft-com:vml" Requires="v">
                <p:oleObj name="Image" r:id="rId2" imgW="8132721" imgH="6099541" progId="Photoshop.Image.5">
                  <p:embed/>
                </p:oleObj>
              </mc:Choice>
              <mc:Fallback>
                <p:oleObj name="Image" r:id="rId2" imgW="8132721" imgH="6099541" progId="Photoshop.Image.5">
                  <p:embed/>
                  <p:pic>
                    <p:nvPicPr>
                      <p:cNvPr id="59904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30" y="1633439"/>
                        <a:ext cx="5225894" cy="391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Rectangle 145">
            <a:extLst>
              <a:ext uri="{FF2B5EF4-FFF2-40B4-BE49-F238E27FC236}">
                <a16:creationId xmlns:a16="http://schemas.microsoft.com/office/drawing/2014/main" id="{95E2A951-3B1B-2AC7-1252-A237EAC31024}"/>
              </a:ext>
            </a:extLst>
          </p:cNvPr>
          <p:cNvSpPr>
            <a:spLocks noChangeArrowheads="1"/>
          </p:cNvSpPr>
          <p:nvPr/>
        </p:nvSpPr>
        <p:spPr bwMode="auto">
          <a:xfrm>
            <a:off x="6430145" y="3478409"/>
            <a:ext cx="4896543"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0" marR="0" lvl="0" indent="0" algn="l" defTabSz="821492" rtl="0" eaLnBrk="0" fontAlgn="base" latinLnBrk="0" hangingPunct="0">
              <a:lnSpc>
                <a:spcPct val="100000"/>
              </a:lnSpc>
              <a:spcBef>
                <a:spcPct val="0"/>
              </a:spcBef>
              <a:spcAft>
                <a:spcPct val="0"/>
              </a:spcAft>
              <a:buClrTx/>
              <a:buSzTx/>
              <a:buFontTx/>
              <a:buNone/>
              <a:tabLst/>
              <a:defRPr/>
            </a:pPr>
            <a:r>
              <a:rPr kumimoji="0" lang="sl-SI" sz="2000" i="0" u="none" strike="noStrike" kern="1200" cap="none" spc="0" normalizeH="0" baseline="0" noProof="0" dirty="0">
                <a:ln>
                  <a:noFill/>
                </a:ln>
                <a:solidFill>
                  <a:srgbClr val="000000"/>
                </a:solidFill>
                <a:effectLst/>
                <a:uLnTx/>
                <a:uFillTx/>
                <a:latin typeface="Helvetica" charset="0"/>
                <a:ea typeface="ＭＳ Ｐゴシック" charset="0"/>
                <a:cs typeface="+mn-cs"/>
              </a:rPr>
              <a:t>The scintillation light is spread over several photon sensors: </a:t>
            </a:r>
          </a:p>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000" i="0" u="none" strike="noStrike" kern="1200" cap="none" spc="0" normalizeH="0" baseline="0" noProof="0" dirty="0">
              <a:ln>
                <a:noFill/>
              </a:ln>
              <a:solidFill>
                <a:srgbClr val="000000"/>
              </a:solidFill>
              <a:effectLst/>
              <a:uLnTx/>
              <a:uFillTx/>
              <a:latin typeface="Helvetica" charset="0"/>
              <a:ea typeface="ＭＳ Ｐゴシック" charset="0"/>
              <a:cs typeface="+mn-cs"/>
            </a:endParaRPr>
          </a:p>
          <a:p>
            <a:pPr marL="0" marR="0" lvl="0" indent="0" algn="l" defTabSz="821492" rtl="0" eaLnBrk="0" fontAlgn="base" latinLnBrk="0" hangingPunct="0">
              <a:lnSpc>
                <a:spcPct val="100000"/>
              </a:lnSpc>
              <a:spcBef>
                <a:spcPct val="0"/>
              </a:spcBef>
              <a:spcAft>
                <a:spcPct val="0"/>
              </a:spcAft>
              <a:buClrTx/>
              <a:buSzTx/>
              <a:buFontTx/>
              <a:buNone/>
              <a:tabLst/>
              <a:defRPr/>
            </a:pPr>
            <a:r>
              <a:rPr kumimoji="0" lang="sl-SI" sz="2000" i="0" u="none" strike="noStrike" kern="1200" cap="none" spc="0" normalizeH="0" baseline="0" noProof="0" dirty="0">
                <a:ln>
                  <a:noFill/>
                </a:ln>
                <a:solidFill>
                  <a:srgbClr val="000000"/>
                </a:solidFill>
                <a:effectLst/>
                <a:uLnTx/>
                <a:uFillTx/>
                <a:latin typeface="Helvetica" charset="0"/>
                <a:ea typeface="ＭＳ Ｐゴシック" charset="0"/>
                <a:cs typeface="+mn-cs"/>
              </a:rPr>
              <a:t>Positioning by the centre of gravity method</a:t>
            </a:r>
          </a:p>
        </p:txBody>
      </p:sp>
      <p:grpSp>
        <p:nvGrpSpPr>
          <p:cNvPr id="7" name="Group 6">
            <a:extLst>
              <a:ext uri="{FF2B5EF4-FFF2-40B4-BE49-F238E27FC236}">
                <a16:creationId xmlns:a16="http://schemas.microsoft.com/office/drawing/2014/main" id="{7F7ADF4E-5DDB-378F-9727-91BBDBB6893C}"/>
              </a:ext>
            </a:extLst>
          </p:cNvPr>
          <p:cNvGrpSpPr/>
          <p:nvPr/>
        </p:nvGrpSpPr>
        <p:grpSpPr>
          <a:xfrm>
            <a:off x="6252052" y="1206227"/>
            <a:ext cx="1992698" cy="2110148"/>
            <a:chOff x="6778625" y="1935163"/>
            <a:chExt cx="2301875" cy="2166937"/>
          </a:xfrm>
          <a:scene3d>
            <a:camera prst="orthographicFront">
              <a:rot lat="0" lon="0" rev="16200000"/>
            </a:camera>
            <a:lightRig rig="threePt" dir="t"/>
          </a:scene3d>
        </p:grpSpPr>
        <p:sp>
          <p:nvSpPr>
            <p:cNvPr id="8" name="Rectangle 208">
              <a:extLst>
                <a:ext uri="{FF2B5EF4-FFF2-40B4-BE49-F238E27FC236}">
                  <a16:creationId xmlns:a16="http://schemas.microsoft.com/office/drawing/2014/main" id="{15A334D5-0E49-8942-98B5-2AD48DB153F4}"/>
                </a:ext>
              </a:extLst>
            </p:cNvPr>
            <p:cNvSpPr>
              <a:spLocks noChangeArrowheads="1"/>
            </p:cNvSpPr>
            <p:nvPr/>
          </p:nvSpPr>
          <p:spPr bwMode="auto">
            <a:xfrm>
              <a:off x="8093075" y="3028950"/>
              <a:ext cx="965200" cy="1062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9" name="Freeform 209">
              <a:extLst>
                <a:ext uri="{FF2B5EF4-FFF2-40B4-BE49-F238E27FC236}">
                  <a16:creationId xmlns:a16="http://schemas.microsoft.com/office/drawing/2014/main" id="{772BB71E-69E4-B0B8-B7B6-2883E47289ED}"/>
                </a:ext>
              </a:extLst>
            </p:cNvPr>
            <p:cNvSpPr>
              <a:spLocks/>
            </p:cNvSpPr>
            <p:nvPr/>
          </p:nvSpPr>
          <p:spPr bwMode="auto">
            <a:xfrm>
              <a:off x="8086725" y="3019425"/>
              <a:ext cx="982663" cy="1082675"/>
            </a:xfrm>
            <a:custGeom>
              <a:avLst/>
              <a:gdLst>
                <a:gd name="T0" fmla="*/ 2147483647 w 688"/>
                <a:gd name="T1" fmla="*/ 0 h 758"/>
                <a:gd name="T2" fmla="*/ 2147483647 w 688"/>
                <a:gd name="T3" fmla="*/ 0 h 758"/>
                <a:gd name="T4" fmla="*/ 2147483647 w 688"/>
                <a:gd name="T5" fmla="*/ 0 h 758"/>
                <a:gd name="T6" fmla="*/ 2147483647 w 688"/>
                <a:gd name="T7" fmla="*/ 2147483647 h 758"/>
                <a:gd name="T8" fmla="*/ 2147483647 w 688"/>
                <a:gd name="T9" fmla="*/ 2147483647 h 758"/>
                <a:gd name="T10" fmla="*/ 2147483647 w 688"/>
                <a:gd name="T11" fmla="*/ 2147483647 h 758"/>
                <a:gd name="T12" fmla="*/ 0 w 688"/>
                <a:gd name="T13" fmla="*/ 2147483647 h 758"/>
                <a:gd name="T14" fmla="*/ 0 w 688"/>
                <a:gd name="T15" fmla="*/ 2147483647 h 758"/>
                <a:gd name="T16" fmla="*/ 0 w 688"/>
                <a:gd name="T17" fmla="*/ 0 h 758"/>
                <a:gd name="T18" fmla="*/ 2147483647 w 688"/>
                <a:gd name="T19" fmla="*/ 0 h 758"/>
                <a:gd name="T20" fmla="*/ 2147483647 w 688"/>
                <a:gd name="T21" fmla="*/ 2147483647 h 758"/>
                <a:gd name="T22" fmla="*/ 2147483647 w 688"/>
                <a:gd name="T23" fmla="*/ 2147483647 h 758"/>
                <a:gd name="T24" fmla="*/ 2147483647 w 688"/>
                <a:gd name="T25" fmla="*/ 2147483647 h 758"/>
                <a:gd name="T26" fmla="*/ 2147483647 w 688"/>
                <a:gd name="T27" fmla="*/ 2147483647 h 758"/>
                <a:gd name="T28" fmla="*/ 2147483647 w 688"/>
                <a:gd name="T29" fmla="*/ 2147483647 h 758"/>
                <a:gd name="T30" fmla="*/ 2147483647 w 688"/>
                <a:gd name="T31" fmla="*/ 2147483647 h 758"/>
                <a:gd name="T32" fmla="*/ 2147483647 w 688"/>
                <a:gd name="T33" fmla="*/ 0 h 7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8"/>
                <a:gd name="T52" fmla="*/ 0 h 758"/>
                <a:gd name="T53" fmla="*/ 688 w 688"/>
                <a:gd name="T54" fmla="*/ 758 h 7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8" h="758">
                  <a:moveTo>
                    <a:pt x="5" y="0"/>
                  </a:moveTo>
                  <a:lnTo>
                    <a:pt x="680" y="0"/>
                  </a:lnTo>
                  <a:lnTo>
                    <a:pt x="688" y="0"/>
                  </a:lnTo>
                  <a:lnTo>
                    <a:pt x="688" y="750"/>
                  </a:lnTo>
                  <a:lnTo>
                    <a:pt x="688" y="758"/>
                  </a:lnTo>
                  <a:lnTo>
                    <a:pt x="5" y="758"/>
                  </a:lnTo>
                  <a:lnTo>
                    <a:pt x="0" y="758"/>
                  </a:lnTo>
                  <a:lnTo>
                    <a:pt x="0" y="7"/>
                  </a:lnTo>
                  <a:lnTo>
                    <a:pt x="0" y="0"/>
                  </a:lnTo>
                  <a:lnTo>
                    <a:pt x="680" y="0"/>
                  </a:lnTo>
                  <a:lnTo>
                    <a:pt x="680" y="15"/>
                  </a:lnTo>
                  <a:lnTo>
                    <a:pt x="13" y="15"/>
                  </a:lnTo>
                  <a:lnTo>
                    <a:pt x="13" y="742"/>
                  </a:lnTo>
                  <a:lnTo>
                    <a:pt x="675" y="742"/>
                  </a:lnTo>
                  <a:lnTo>
                    <a:pt x="675" y="15"/>
                  </a:lnTo>
                  <a:lnTo>
                    <a:pt x="5" y="15"/>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0" name="Rectangle 210">
              <a:extLst>
                <a:ext uri="{FF2B5EF4-FFF2-40B4-BE49-F238E27FC236}">
                  <a16:creationId xmlns:a16="http://schemas.microsoft.com/office/drawing/2014/main" id="{6890E7CA-48F0-73DC-3459-75C9D623D8F9}"/>
                </a:ext>
              </a:extLst>
            </p:cNvPr>
            <p:cNvSpPr>
              <a:spLocks noChangeArrowheads="1"/>
            </p:cNvSpPr>
            <p:nvPr/>
          </p:nvSpPr>
          <p:spPr bwMode="auto">
            <a:xfrm>
              <a:off x="8104188" y="1943100"/>
              <a:ext cx="965200" cy="10604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1" name="Freeform 211">
              <a:extLst>
                <a:ext uri="{FF2B5EF4-FFF2-40B4-BE49-F238E27FC236}">
                  <a16:creationId xmlns:a16="http://schemas.microsoft.com/office/drawing/2014/main" id="{93B3967A-830D-9FAE-C5EB-4DBE14E18FEB}"/>
                </a:ext>
              </a:extLst>
            </p:cNvPr>
            <p:cNvSpPr>
              <a:spLocks/>
            </p:cNvSpPr>
            <p:nvPr/>
          </p:nvSpPr>
          <p:spPr bwMode="auto">
            <a:xfrm>
              <a:off x="8096250" y="1935163"/>
              <a:ext cx="984250" cy="1079500"/>
            </a:xfrm>
            <a:custGeom>
              <a:avLst/>
              <a:gdLst>
                <a:gd name="T0" fmla="*/ 2147483647 w 689"/>
                <a:gd name="T1" fmla="*/ 0 h 756"/>
                <a:gd name="T2" fmla="*/ 2147483647 w 689"/>
                <a:gd name="T3" fmla="*/ 0 h 756"/>
                <a:gd name="T4" fmla="*/ 2147483647 w 689"/>
                <a:gd name="T5" fmla="*/ 0 h 756"/>
                <a:gd name="T6" fmla="*/ 2147483647 w 689"/>
                <a:gd name="T7" fmla="*/ 2147483647 h 756"/>
                <a:gd name="T8" fmla="*/ 2147483647 w 689"/>
                <a:gd name="T9" fmla="*/ 2147483647 h 756"/>
                <a:gd name="T10" fmla="*/ 2147483647 w 689"/>
                <a:gd name="T11" fmla="*/ 2147483647 h 756"/>
                <a:gd name="T12" fmla="*/ 0 w 689"/>
                <a:gd name="T13" fmla="*/ 2147483647 h 756"/>
                <a:gd name="T14" fmla="*/ 0 w 689"/>
                <a:gd name="T15" fmla="*/ 2147483647 h 756"/>
                <a:gd name="T16" fmla="*/ 0 w 689"/>
                <a:gd name="T17" fmla="*/ 0 h 756"/>
                <a:gd name="T18" fmla="*/ 2147483647 w 689"/>
                <a:gd name="T19" fmla="*/ 0 h 756"/>
                <a:gd name="T20" fmla="*/ 2147483647 w 689"/>
                <a:gd name="T21" fmla="*/ 2147483647 h 756"/>
                <a:gd name="T22" fmla="*/ 2147483647 w 689"/>
                <a:gd name="T23" fmla="*/ 2147483647 h 756"/>
                <a:gd name="T24" fmla="*/ 2147483647 w 689"/>
                <a:gd name="T25" fmla="*/ 2147483647 h 756"/>
                <a:gd name="T26" fmla="*/ 2147483647 w 689"/>
                <a:gd name="T27" fmla="*/ 2147483647 h 756"/>
                <a:gd name="T28" fmla="*/ 2147483647 w 689"/>
                <a:gd name="T29" fmla="*/ 2147483647 h 756"/>
                <a:gd name="T30" fmla="*/ 2147483647 w 689"/>
                <a:gd name="T31" fmla="*/ 2147483647 h 756"/>
                <a:gd name="T32" fmla="*/ 2147483647 w 689"/>
                <a:gd name="T33" fmla="*/ 0 h 7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9"/>
                <a:gd name="T52" fmla="*/ 0 h 756"/>
                <a:gd name="T53" fmla="*/ 689 w 689"/>
                <a:gd name="T54" fmla="*/ 756 h 7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9" h="756">
                  <a:moveTo>
                    <a:pt x="6" y="0"/>
                  </a:moveTo>
                  <a:lnTo>
                    <a:pt x="681" y="0"/>
                  </a:lnTo>
                  <a:lnTo>
                    <a:pt x="689" y="0"/>
                  </a:lnTo>
                  <a:lnTo>
                    <a:pt x="689" y="748"/>
                  </a:lnTo>
                  <a:lnTo>
                    <a:pt x="689" y="756"/>
                  </a:lnTo>
                  <a:lnTo>
                    <a:pt x="6" y="756"/>
                  </a:lnTo>
                  <a:lnTo>
                    <a:pt x="0" y="756"/>
                  </a:lnTo>
                  <a:lnTo>
                    <a:pt x="0" y="6"/>
                  </a:lnTo>
                  <a:lnTo>
                    <a:pt x="0" y="0"/>
                  </a:lnTo>
                  <a:lnTo>
                    <a:pt x="681" y="0"/>
                  </a:lnTo>
                  <a:lnTo>
                    <a:pt x="681" y="13"/>
                  </a:lnTo>
                  <a:lnTo>
                    <a:pt x="14" y="13"/>
                  </a:lnTo>
                  <a:lnTo>
                    <a:pt x="14" y="740"/>
                  </a:lnTo>
                  <a:lnTo>
                    <a:pt x="673" y="740"/>
                  </a:lnTo>
                  <a:lnTo>
                    <a:pt x="673" y="13"/>
                  </a:lnTo>
                  <a:lnTo>
                    <a:pt x="6" y="13"/>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2" name="Rectangle 212">
              <a:extLst>
                <a:ext uri="{FF2B5EF4-FFF2-40B4-BE49-F238E27FC236}">
                  <a16:creationId xmlns:a16="http://schemas.microsoft.com/office/drawing/2014/main" id="{666EDA44-5C0A-056F-EE0E-4ED835DC1859}"/>
                </a:ext>
              </a:extLst>
            </p:cNvPr>
            <p:cNvSpPr>
              <a:spLocks noChangeArrowheads="1"/>
            </p:cNvSpPr>
            <p:nvPr/>
          </p:nvSpPr>
          <p:spPr bwMode="auto">
            <a:xfrm>
              <a:off x="6800850" y="1943100"/>
              <a:ext cx="1285875" cy="2147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3" name="Freeform 213">
              <a:extLst>
                <a:ext uri="{FF2B5EF4-FFF2-40B4-BE49-F238E27FC236}">
                  <a16:creationId xmlns:a16="http://schemas.microsoft.com/office/drawing/2014/main" id="{A7191B08-7E86-B7A0-D790-CD788DE6AB60}"/>
                </a:ext>
              </a:extLst>
            </p:cNvPr>
            <p:cNvSpPr>
              <a:spLocks/>
            </p:cNvSpPr>
            <p:nvPr/>
          </p:nvSpPr>
          <p:spPr bwMode="auto">
            <a:xfrm>
              <a:off x="6789738" y="1935163"/>
              <a:ext cx="1303337" cy="2166937"/>
            </a:xfrm>
            <a:custGeom>
              <a:avLst/>
              <a:gdLst>
                <a:gd name="T0" fmla="*/ 2147483647 w 912"/>
                <a:gd name="T1" fmla="*/ 0 h 1517"/>
                <a:gd name="T2" fmla="*/ 2147483647 w 912"/>
                <a:gd name="T3" fmla="*/ 0 h 1517"/>
                <a:gd name="T4" fmla="*/ 2147483647 w 912"/>
                <a:gd name="T5" fmla="*/ 0 h 1517"/>
                <a:gd name="T6" fmla="*/ 2147483647 w 912"/>
                <a:gd name="T7" fmla="*/ 2147483647 h 1517"/>
                <a:gd name="T8" fmla="*/ 2147483647 w 912"/>
                <a:gd name="T9" fmla="*/ 2147483647 h 1517"/>
                <a:gd name="T10" fmla="*/ 2147483647 w 912"/>
                <a:gd name="T11" fmla="*/ 2147483647 h 1517"/>
                <a:gd name="T12" fmla="*/ 0 w 912"/>
                <a:gd name="T13" fmla="*/ 2147483647 h 1517"/>
                <a:gd name="T14" fmla="*/ 0 w 912"/>
                <a:gd name="T15" fmla="*/ 2147483647 h 1517"/>
                <a:gd name="T16" fmla="*/ 0 w 912"/>
                <a:gd name="T17" fmla="*/ 0 h 1517"/>
                <a:gd name="T18" fmla="*/ 2147483647 w 912"/>
                <a:gd name="T19" fmla="*/ 0 h 1517"/>
                <a:gd name="T20" fmla="*/ 2147483647 w 912"/>
                <a:gd name="T21" fmla="*/ 2147483647 h 1517"/>
                <a:gd name="T22" fmla="*/ 2147483647 w 912"/>
                <a:gd name="T23" fmla="*/ 2147483647 h 1517"/>
                <a:gd name="T24" fmla="*/ 2147483647 w 912"/>
                <a:gd name="T25" fmla="*/ 2147483647 h 1517"/>
                <a:gd name="T26" fmla="*/ 2147483647 w 912"/>
                <a:gd name="T27" fmla="*/ 2147483647 h 1517"/>
                <a:gd name="T28" fmla="*/ 2147483647 w 912"/>
                <a:gd name="T29" fmla="*/ 2147483647 h 1517"/>
                <a:gd name="T30" fmla="*/ 2147483647 w 912"/>
                <a:gd name="T31" fmla="*/ 2147483647 h 1517"/>
                <a:gd name="T32" fmla="*/ 2147483647 w 912"/>
                <a:gd name="T33" fmla="*/ 0 h 15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2"/>
                <a:gd name="T52" fmla="*/ 0 h 1517"/>
                <a:gd name="T53" fmla="*/ 912 w 912"/>
                <a:gd name="T54" fmla="*/ 1517 h 15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2" h="1517">
                  <a:moveTo>
                    <a:pt x="7" y="0"/>
                  </a:moveTo>
                  <a:lnTo>
                    <a:pt x="907" y="0"/>
                  </a:lnTo>
                  <a:lnTo>
                    <a:pt x="912" y="0"/>
                  </a:lnTo>
                  <a:lnTo>
                    <a:pt x="912" y="1509"/>
                  </a:lnTo>
                  <a:lnTo>
                    <a:pt x="912" y="1517"/>
                  </a:lnTo>
                  <a:lnTo>
                    <a:pt x="7" y="1517"/>
                  </a:lnTo>
                  <a:lnTo>
                    <a:pt x="0" y="1517"/>
                  </a:lnTo>
                  <a:lnTo>
                    <a:pt x="0" y="6"/>
                  </a:lnTo>
                  <a:lnTo>
                    <a:pt x="0" y="0"/>
                  </a:lnTo>
                  <a:lnTo>
                    <a:pt x="907" y="0"/>
                  </a:lnTo>
                  <a:lnTo>
                    <a:pt x="907" y="13"/>
                  </a:lnTo>
                  <a:lnTo>
                    <a:pt x="13" y="13"/>
                  </a:lnTo>
                  <a:lnTo>
                    <a:pt x="13" y="1504"/>
                  </a:lnTo>
                  <a:lnTo>
                    <a:pt x="899" y="1504"/>
                  </a:lnTo>
                  <a:lnTo>
                    <a:pt x="899" y="13"/>
                  </a:lnTo>
                  <a:lnTo>
                    <a:pt x="7" y="13"/>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4" name="Rectangle 214">
              <a:extLst>
                <a:ext uri="{FF2B5EF4-FFF2-40B4-BE49-F238E27FC236}">
                  <a16:creationId xmlns:a16="http://schemas.microsoft.com/office/drawing/2014/main" id="{A56F6184-D4CA-F5E0-88E2-B9989B5D483C}"/>
                </a:ext>
              </a:extLst>
            </p:cNvPr>
            <p:cNvSpPr>
              <a:spLocks noChangeArrowheads="1"/>
            </p:cNvSpPr>
            <p:nvPr/>
          </p:nvSpPr>
          <p:spPr bwMode="auto">
            <a:xfrm>
              <a:off x="6800850" y="2173288"/>
              <a:ext cx="1262063" cy="238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5" name="Rectangle 215">
              <a:extLst>
                <a:ext uri="{FF2B5EF4-FFF2-40B4-BE49-F238E27FC236}">
                  <a16:creationId xmlns:a16="http://schemas.microsoft.com/office/drawing/2014/main" id="{2F2AF9CE-3006-EAAF-1AB3-891A0720E8C2}"/>
                </a:ext>
              </a:extLst>
            </p:cNvPr>
            <p:cNvSpPr>
              <a:spLocks noChangeArrowheads="1"/>
            </p:cNvSpPr>
            <p:nvPr/>
          </p:nvSpPr>
          <p:spPr bwMode="auto">
            <a:xfrm>
              <a:off x="6800850" y="2455863"/>
              <a:ext cx="1060450" cy="19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6" name="Rectangle 216">
              <a:extLst>
                <a:ext uri="{FF2B5EF4-FFF2-40B4-BE49-F238E27FC236}">
                  <a16:creationId xmlns:a16="http://schemas.microsoft.com/office/drawing/2014/main" id="{026EA270-C5C9-9EEB-C395-9EA5F9F127A3}"/>
                </a:ext>
              </a:extLst>
            </p:cNvPr>
            <p:cNvSpPr>
              <a:spLocks noChangeArrowheads="1"/>
            </p:cNvSpPr>
            <p:nvPr/>
          </p:nvSpPr>
          <p:spPr bwMode="auto">
            <a:xfrm>
              <a:off x="6778625" y="2736850"/>
              <a:ext cx="1023938" cy="206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7" name="Rectangle 217">
              <a:extLst>
                <a:ext uri="{FF2B5EF4-FFF2-40B4-BE49-F238E27FC236}">
                  <a16:creationId xmlns:a16="http://schemas.microsoft.com/office/drawing/2014/main" id="{7645DDA3-C3B2-DC38-A4DA-CF3FDB8790F8}"/>
                </a:ext>
              </a:extLst>
            </p:cNvPr>
            <p:cNvSpPr>
              <a:spLocks noChangeArrowheads="1"/>
            </p:cNvSpPr>
            <p:nvPr/>
          </p:nvSpPr>
          <p:spPr bwMode="auto">
            <a:xfrm>
              <a:off x="6778625" y="3297238"/>
              <a:ext cx="1006475" cy="238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8" name="Rectangle 218">
              <a:extLst>
                <a:ext uri="{FF2B5EF4-FFF2-40B4-BE49-F238E27FC236}">
                  <a16:creationId xmlns:a16="http://schemas.microsoft.com/office/drawing/2014/main" id="{13AEFB21-C6EE-EBAD-656F-B4B880ADE2E7}"/>
                </a:ext>
              </a:extLst>
            </p:cNvPr>
            <p:cNvSpPr>
              <a:spLocks noChangeArrowheads="1"/>
            </p:cNvSpPr>
            <p:nvPr/>
          </p:nvSpPr>
          <p:spPr bwMode="auto">
            <a:xfrm>
              <a:off x="6778625" y="3581400"/>
              <a:ext cx="1082675" cy="174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9" name="Rectangle 219">
              <a:extLst>
                <a:ext uri="{FF2B5EF4-FFF2-40B4-BE49-F238E27FC236}">
                  <a16:creationId xmlns:a16="http://schemas.microsoft.com/office/drawing/2014/main" id="{E26A943F-E3F5-A719-D086-4EFBB492699B}"/>
                </a:ext>
              </a:extLst>
            </p:cNvPr>
            <p:cNvSpPr>
              <a:spLocks noChangeArrowheads="1"/>
            </p:cNvSpPr>
            <p:nvPr/>
          </p:nvSpPr>
          <p:spPr bwMode="auto">
            <a:xfrm>
              <a:off x="6778625" y="3840163"/>
              <a:ext cx="1325563" cy="206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20" name="Rectangle 220">
              <a:extLst>
                <a:ext uri="{FF2B5EF4-FFF2-40B4-BE49-F238E27FC236}">
                  <a16:creationId xmlns:a16="http://schemas.microsoft.com/office/drawing/2014/main" id="{180E87DF-D379-BB12-2FA6-FADCAE06638F}"/>
                </a:ext>
              </a:extLst>
            </p:cNvPr>
            <p:cNvSpPr>
              <a:spLocks noChangeArrowheads="1"/>
            </p:cNvSpPr>
            <p:nvPr/>
          </p:nvSpPr>
          <p:spPr bwMode="auto">
            <a:xfrm>
              <a:off x="6800850" y="3019425"/>
              <a:ext cx="863600" cy="19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21" name="Freeform 221">
              <a:extLst>
                <a:ext uri="{FF2B5EF4-FFF2-40B4-BE49-F238E27FC236}">
                  <a16:creationId xmlns:a16="http://schemas.microsoft.com/office/drawing/2014/main" id="{9BB508EF-3B5D-44CF-D001-D6E489DB2FE6}"/>
                </a:ext>
              </a:extLst>
            </p:cNvPr>
            <p:cNvSpPr>
              <a:spLocks/>
            </p:cNvSpPr>
            <p:nvPr/>
          </p:nvSpPr>
          <p:spPr bwMode="auto">
            <a:xfrm>
              <a:off x="7785100" y="2605088"/>
              <a:ext cx="296863" cy="1466850"/>
            </a:xfrm>
            <a:custGeom>
              <a:avLst/>
              <a:gdLst>
                <a:gd name="T0" fmla="*/ 2147483647 w 208"/>
                <a:gd name="T1" fmla="*/ 2147483647 h 1027"/>
                <a:gd name="T2" fmla="*/ 0 w 208"/>
                <a:gd name="T3" fmla="*/ 2147483647 h 1027"/>
                <a:gd name="T4" fmla="*/ 2147483647 w 208"/>
                <a:gd name="T5" fmla="*/ 0 h 1027"/>
                <a:gd name="T6" fmla="*/ 2147483647 w 208"/>
                <a:gd name="T7" fmla="*/ 2147483647 h 1027"/>
                <a:gd name="T8" fmla="*/ 0 60000 65536"/>
                <a:gd name="T9" fmla="*/ 0 60000 65536"/>
                <a:gd name="T10" fmla="*/ 0 60000 65536"/>
                <a:gd name="T11" fmla="*/ 0 60000 65536"/>
                <a:gd name="T12" fmla="*/ 0 w 208"/>
                <a:gd name="T13" fmla="*/ 0 h 1027"/>
                <a:gd name="T14" fmla="*/ 208 w 208"/>
                <a:gd name="T15" fmla="*/ 1027 h 1027"/>
              </a:gdLst>
              <a:ahLst/>
              <a:cxnLst>
                <a:cxn ang="T8">
                  <a:pos x="T0" y="T1"/>
                </a:cxn>
                <a:cxn ang="T9">
                  <a:pos x="T2" y="T3"/>
                </a:cxn>
                <a:cxn ang="T10">
                  <a:pos x="T4" y="T5"/>
                </a:cxn>
                <a:cxn ang="T11">
                  <a:pos x="T6" y="T7"/>
                </a:cxn>
              </a:cxnLst>
              <a:rect l="T12" t="T13" r="T14" b="T15"/>
              <a:pathLst>
                <a:path w="208" h="1027">
                  <a:moveTo>
                    <a:pt x="208" y="1027"/>
                  </a:moveTo>
                  <a:lnTo>
                    <a:pt x="0" y="524"/>
                  </a:lnTo>
                  <a:lnTo>
                    <a:pt x="208" y="0"/>
                  </a:lnTo>
                  <a:lnTo>
                    <a:pt x="208" y="1027"/>
                  </a:lnTo>
                  <a:close/>
                </a:path>
              </a:pathLst>
            </a:custGeom>
            <a:solidFill>
              <a:srgbClr val="D3D3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22" name="Rectangle 222">
              <a:extLst>
                <a:ext uri="{FF2B5EF4-FFF2-40B4-BE49-F238E27FC236}">
                  <a16:creationId xmlns:a16="http://schemas.microsoft.com/office/drawing/2014/main" id="{A44FF916-E3BD-A21B-86C4-ED18273D8F93}"/>
                </a:ext>
              </a:extLst>
            </p:cNvPr>
            <p:cNvSpPr>
              <a:spLocks noChangeArrowheads="1"/>
            </p:cNvSpPr>
            <p:nvPr/>
          </p:nvSpPr>
          <p:spPr bwMode="auto">
            <a:xfrm>
              <a:off x="6838950" y="3327400"/>
              <a:ext cx="1046163" cy="241300"/>
            </a:xfrm>
            <a:prstGeom prst="rect">
              <a:avLst/>
            </a:prstGeom>
            <a:solidFill>
              <a:srgbClr val="D3D3D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821492" rtl="0" eaLnBrk="0" fontAlgn="base" latinLnBrk="0" hangingPunct="0">
                <a:lnSpc>
                  <a:spcPct val="100000"/>
                </a:lnSpc>
                <a:spcBef>
                  <a:spcPct val="0"/>
                </a:spcBef>
                <a:spcAft>
                  <a:spcPct val="0"/>
                </a:spcAft>
                <a:buClrTx/>
                <a:buSzTx/>
                <a:buFontTx/>
                <a:buNone/>
                <a:tabLst/>
                <a:defRPr/>
              </a:pPr>
              <a:endParaRPr kumimoji="0" lang="sl-SI" sz="2903"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grpSp>
      <p:sp>
        <p:nvSpPr>
          <p:cNvPr id="23" name="Rectangle 145">
            <a:extLst>
              <a:ext uri="{FF2B5EF4-FFF2-40B4-BE49-F238E27FC236}">
                <a16:creationId xmlns:a16="http://schemas.microsoft.com/office/drawing/2014/main" id="{0688C182-FE8B-1299-AEF9-6BEEF764C40D}"/>
              </a:ext>
            </a:extLst>
          </p:cNvPr>
          <p:cNvSpPr>
            <a:spLocks noChangeArrowheads="1"/>
          </p:cNvSpPr>
          <p:nvPr/>
        </p:nvSpPr>
        <p:spPr bwMode="auto">
          <a:xfrm>
            <a:off x="1199456" y="6039029"/>
            <a:ext cx="9936183" cy="335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0" marR="0" lvl="0" indent="0" algn="l" defTabSz="821492" rtl="0" eaLnBrk="0" fontAlgn="base" latinLnBrk="0" hangingPunct="0">
              <a:lnSpc>
                <a:spcPct val="100000"/>
              </a:lnSpc>
              <a:spcBef>
                <a:spcPct val="0"/>
              </a:spcBef>
              <a:spcAft>
                <a:spcPct val="0"/>
              </a:spcAft>
              <a:buClrTx/>
              <a:buSzTx/>
              <a:buFontTx/>
              <a:buNone/>
              <a:tabLst/>
              <a:defRPr/>
            </a:pPr>
            <a:r>
              <a:rPr kumimoji="0" lang="sl-SI" sz="2177" b="1" i="0" u="none" strike="noStrike" kern="1200" cap="none" spc="0" normalizeH="0" baseline="0" noProof="0" dirty="0">
                <a:ln>
                  <a:noFill/>
                </a:ln>
                <a:solidFill>
                  <a:srgbClr val="FF0000"/>
                </a:solidFill>
                <a:effectLst/>
                <a:uLnTx/>
                <a:uFillTx/>
                <a:latin typeface="Helvetica" charset="0"/>
                <a:ea typeface="ＭＳ Ｐゴシック" charset="0"/>
                <a:cs typeface="+mn-cs"/>
              </a:rPr>
              <a:t>Configuration not suitable for measurements with good time resolution</a:t>
            </a:r>
          </a:p>
        </p:txBody>
      </p:sp>
      <p:sp>
        <p:nvSpPr>
          <p:cNvPr id="26" name="Text Placeholder 9">
            <a:extLst>
              <a:ext uri="{FF2B5EF4-FFF2-40B4-BE49-F238E27FC236}">
                <a16:creationId xmlns:a16="http://schemas.microsoft.com/office/drawing/2014/main" id="{A01C04F0-DD45-F3A5-EBA5-9F43F2651034}"/>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27" name="Text Placeholder 9">
            <a:extLst>
              <a:ext uri="{FF2B5EF4-FFF2-40B4-BE49-F238E27FC236}">
                <a16:creationId xmlns:a16="http://schemas.microsoft.com/office/drawing/2014/main" id="{C4DB5868-38E0-A369-E79A-12C2A298BB43}"/>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28" name="Text Placeholder 9">
            <a:extLst>
              <a:ext uri="{FF2B5EF4-FFF2-40B4-BE49-F238E27FC236}">
                <a16:creationId xmlns:a16="http://schemas.microsoft.com/office/drawing/2014/main" id="{8230BFCD-AF25-B5E4-DCF0-837BDC2ABC5D}"/>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pic>
        <p:nvPicPr>
          <p:cNvPr id="24" name="Picture 23">
            <a:extLst>
              <a:ext uri="{FF2B5EF4-FFF2-40B4-BE49-F238E27FC236}">
                <a16:creationId xmlns:a16="http://schemas.microsoft.com/office/drawing/2014/main" id="{711B4F9E-4CC3-779D-A80E-B08E707465CF}"/>
              </a:ext>
            </a:extLst>
          </p:cNvPr>
          <p:cNvPicPr>
            <a:picLocks noChangeAspect="1"/>
          </p:cNvPicPr>
          <p:nvPr/>
        </p:nvPicPr>
        <p:blipFill>
          <a:blip r:embed="rId4"/>
          <a:stretch>
            <a:fillRect/>
          </a:stretch>
        </p:blipFill>
        <p:spPr>
          <a:xfrm>
            <a:off x="695400" y="3714901"/>
            <a:ext cx="1801654" cy="1745933"/>
          </a:xfrm>
          <a:prstGeom prst="rect">
            <a:avLst/>
          </a:prstGeom>
        </p:spPr>
      </p:pic>
    </p:spTree>
    <p:extLst>
      <p:ext uri="{BB962C8B-B14F-4D97-AF65-F5344CB8AC3E}">
        <p14:creationId xmlns:p14="http://schemas.microsoft.com/office/powerpoint/2010/main" val="12217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D933-DFAD-7031-7219-3F70BD6C529D}"/>
              </a:ext>
            </a:extLst>
          </p:cNvPr>
          <p:cNvSpPr>
            <a:spLocks noGrp="1"/>
          </p:cNvSpPr>
          <p:nvPr>
            <p:ph type="title"/>
          </p:nvPr>
        </p:nvSpPr>
        <p:spPr/>
        <p:txBody>
          <a:bodyPr/>
          <a:lstStyle/>
          <a:p>
            <a:r>
              <a:rPr lang="sl-SI" dirty="0"/>
              <a:t>Contents</a:t>
            </a:r>
          </a:p>
        </p:txBody>
      </p:sp>
      <p:sp>
        <p:nvSpPr>
          <p:cNvPr id="3" name="Content Placeholder 2">
            <a:extLst>
              <a:ext uri="{FF2B5EF4-FFF2-40B4-BE49-F238E27FC236}">
                <a16:creationId xmlns:a16="http://schemas.microsoft.com/office/drawing/2014/main" id="{6B1C36DF-7984-5CF2-8843-DDA4C4C69F89}"/>
              </a:ext>
            </a:extLst>
          </p:cNvPr>
          <p:cNvSpPr>
            <a:spLocks noGrp="1"/>
          </p:cNvSpPr>
          <p:nvPr>
            <p:ph idx="1"/>
          </p:nvPr>
        </p:nvSpPr>
        <p:spPr>
          <a:xfrm>
            <a:off x="335360" y="1237211"/>
            <a:ext cx="11521280" cy="4896544"/>
          </a:xfrm>
        </p:spPr>
        <p:txBody>
          <a:bodyPr/>
          <a:lstStyle/>
          <a:p>
            <a:r>
              <a:rPr lang="sl-SI" dirty="0"/>
              <a:t>Positron emission tomography</a:t>
            </a:r>
          </a:p>
          <a:p>
            <a:r>
              <a:rPr lang="sl-SI" dirty="0"/>
              <a:t>Photon detectors for PET</a:t>
            </a:r>
          </a:p>
          <a:p>
            <a:r>
              <a:rPr lang="sl-SI" dirty="0"/>
              <a:t>State-of-the-art PET scanners</a:t>
            </a:r>
          </a:p>
          <a:p>
            <a:r>
              <a:rPr lang="sl-SI" dirty="0"/>
              <a:t>New Concepts and Prototype Developments</a:t>
            </a:r>
          </a:p>
        </p:txBody>
      </p:sp>
      <p:sp>
        <p:nvSpPr>
          <p:cNvPr id="4" name="Slide Number Placeholder 3">
            <a:extLst>
              <a:ext uri="{FF2B5EF4-FFF2-40B4-BE49-F238E27FC236}">
                <a16:creationId xmlns:a16="http://schemas.microsoft.com/office/drawing/2014/main" id="{AB1847A5-4C02-C77E-34E4-577928C92EF1}"/>
              </a:ext>
            </a:extLst>
          </p:cNvPr>
          <p:cNvSpPr>
            <a:spLocks noGrp="1"/>
          </p:cNvSpPr>
          <p:nvPr>
            <p:ph type="sldNum" sz="quarter" idx="12"/>
          </p:nvPr>
        </p:nvSpPr>
        <p:spPr/>
        <p:txBody>
          <a:bodyPr/>
          <a:lstStyle/>
          <a:p>
            <a:fld id="{3B656FE5-7551-496C-A16F-7304A2D951A7}" type="slidenum">
              <a:rPr lang="da-DK" smtClean="0"/>
              <a:pPr/>
              <a:t>2</a:t>
            </a:fld>
            <a:endParaRPr lang="da-DK" dirty="0"/>
          </a:p>
        </p:txBody>
      </p:sp>
      <p:sp>
        <p:nvSpPr>
          <p:cNvPr id="5" name="Text Placeholder 9">
            <a:extLst>
              <a:ext uri="{FF2B5EF4-FFF2-40B4-BE49-F238E27FC236}">
                <a16:creationId xmlns:a16="http://schemas.microsoft.com/office/drawing/2014/main" id="{BF7C6CEA-1AC5-235D-F3FE-8A43308641E1}"/>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6" name="Text Placeholder 9">
            <a:extLst>
              <a:ext uri="{FF2B5EF4-FFF2-40B4-BE49-F238E27FC236}">
                <a16:creationId xmlns:a16="http://schemas.microsoft.com/office/drawing/2014/main" id="{D30E5B10-FCD5-3EC5-3FFE-9A0438326531}"/>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7" name="Text Placeholder 9">
            <a:extLst>
              <a:ext uri="{FF2B5EF4-FFF2-40B4-BE49-F238E27FC236}">
                <a16:creationId xmlns:a16="http://schemas.microsoft.com/office/drawing/2014/main" id="{A59EB2E6-9742-65A1-22D4-4021B967A76C}"/>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584758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E06C7-BAA0-3A48-A9EB-82A33607FBD1}"/>
              </a:ext>
            </a:extLst>
          </p:cNvPr>
          <p:cNvSpPr>
            <a:spLocks noGrp="1"/>
          </p:cNvSpPr>
          <p:nvPr>
            <p:ph type="title"/>
          </p:nvPr>
        </p:nvSpPr>
        <p:spPr/>
        <p:txBody>
          <a:bodyPr/>
          <a:lstStyle/>
          <a:p>
            <a:r>
              <a:rPr lang="en-US" dirty="0"/>
              <a:t>Photon detector</a:t>
            </a:r>
            <a:endParaRPr lang="en-SI" dirty="0"/>
          </a:p>
        </p:txBody>
      </p:sp>
      <p:sp>
        <p:nvSpPr>
          <p:cNvPr id="3" name="Content Placeholder 2">
            <a:extLst>
              <a:ext uri="{FF2B5EF4-FFF2-40B4-BE49-F238E27FC236}">
                <a16:creationId xmlns:a16="http://schemas.microsoft.com/office/drawing/2014/main" id="{9339E2C5-6DC5-7344-BD7C-E1C618382396}"/>
              </a:ext>
            </a:extLst>
          </p:cNvPr>
          <p:cNvSpPr>
            <a:spLocks noGrp="1"/>
          </p:cNvSpPr>
          <p:nvPr>
            <p:ph idx="1"/>
          </p:nvPr>
        </p:nvSpPr>
        <p:spPr>
          <a:xfrm>
            <a:off x="554182" y="1399309"/>
            <a:ext cx="10799618" cy="4777654"/>
          </a:xfrm>
        </p:spPr>
        <p:txBody>
          <a:bodyPr>
            <a:normAutofit/>
          </a:bodyPr>
          <a:lstStyle/>
          <a:p>
            <a:endParaRPr lang="en-SI" dirty="0"/>
          </a:p>
          <a:p>
            <a:r>
              <a:rPr lang="en-US" dirty="0"/>
              <a:t>A device that detects photons</a:t>
            </a:r>
          </a:p>
          <a:p>
            <a:r>
              <a:rPr lang="en-US" dirty="0"/>
              <a:t>Requirements:  </a:t>
            </a:r>
          </a:p>
          <a:p>
            <a:pPr lvl="1"/>
            <a:r>
              <a:rPr lang="en-US" dirty="0"/>
              <a:t>Sensitivity to single photons, </a:t>
            </a:r>
          </a:p>
          <a:p>
            <a:pPr lvl="1"/>
            <a:r>
              <a:rPr lang="en-US" dirty="0"/>
              <a:t>High efficiency, </a:t>
            </a:r>
          </a:p>
          <a:p>
            <a:pPr lvl="1"/>
            <a:r>
              <a:rPr lang="en-US" dirty="0"/>
              <a:t>Good spatial resolution</a:t>
            </a:r>
          </a:p>
          <a:p>
            <a:r>
              <a:rPr lang="en-US" dirty="0"/>
              <a:t>Detection mechanism:</a:t>
            </a:r>
          </a:p>
          <a:p>
            <a:pPr lvl="1"/>
            <a:r>
              <a:rPr lang="en-US" dirty="0"/>
              <a:t>Photochemical reaction</a:t>
            </a:r>
          </a:p>
          <a:p>
            <a:pPr lvl="1"/>
            <a:r>
              <a:rPr lang="en-US" dirty="0"/>
              <a:t>thermal</a:t>
            </a:r>
          </a:p>
          <a:p>
            <a:pPr lvl="1"/>
            <a:r>
              <a:rPr lang="en-US" dirty="0"/>
              <a:t>photovoltaic</a:t>
            </a:r>
          </a:p>
          <a:p>
            <a:pPr lvl="1"/>
            <a:r>
              <a:rPr lang="en-US" dirty="0"/>
              <a:t>photo effect</a:t>
            </a:r>
            <a:endParaRPr lang="en-SI" dirty="0"/>
          </a:p>
        </p:txBody>
      </p:sp>
      <p:sp>
        <p:nvSpPr>
          <p:cNvPr id="6" name="Slide Number Placeholder 5">
            <a:extLst>
              <a:ext uri="{FF2B5EF4-FFF2-40B4-BE49-F238E27FC236}">
                <a16:creationId xmlns:a16="http://schemas.microsoft.com/office/drawing/2014/main" id="{ACC5CE6A-69D0-D84C-9BE3-2B32BAE65F4D}"/>
              </a:ext>
            </a:extLst>
          </p:cNvPr>
          <p:cNvSpPr>
            <a:spLocks noGrp="1"/>
          </p:cNvSpPr>
          <p:nvPr>
            <p:ph type="sldNum" sz="quarter" idx="12"/>
          </p:nvPr>
        </p:nvSpPr>
        <p:spPr/>
        <p:txBody>
          <a:bodyPr/>
          <a:lstStyle/>
          <a:p>
            <a:fld id="{7254E3D2-0D2C-B040-A5A3-AD14F48ED497}" type="slidenum">
              <a:rPr lang="en-SI" smtClean="0"/>
              <a:t>20</a:t>
            </a:fld>
            <a:endParaRPr lang="en-SI"/>
          </a:p>
        </p:txBody>
      </p:sp>
      <p:sp>
        <p:nvSpPr>
          <p:cNvPr id="4" name="Text Placeholder 9">
            <a:extLst>
              <a:ext uri="{FF2B5EF4-FFF2-40B4-BE49-F238E27FC236}">
                <a16:creationId xmlns:a16="http://schemas.microsoft.com/office/drawing/2014/main" id="{2D23CAF6-921A-0D1E-099F-3016629F668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4BD070B1-8184-CEA6-44E5-C085D86A710A}"/>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3DD95E30-40B0-65D7-BD6F-53D271D7E9E7}"/>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184390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AE5A-8CAC-1047-8A57-3813FACF0D0C}"/>
              </a:ext>
            </a:extLst>
          </p:cNvPr>
          <p:cNvSpPr>
            <a:spLocks noGrp="1"/>
          </p:cNvSpPr>
          <p:nvPr>
            <p:ph type="title"/>
          </p:nvPr>
        </p:nvSpPr>
        <p:spPr/>
        <p:txBody>
          <a:bodyPr>
            <a:normAutofit/>
          </a:bodyPr>
          <a:lstStyle/>
          <a:p>
            <a:r>
              <a:rPr lang="sl-SI" dirty="0"/>
              <a:t>Photo effect </a:t>
            </a:r>
            <a:r>
              <a:rPr lang="sl-SI" b="1" dirty="0"/>
              <a:t> </a:t>
            </a:r>
            <a:endParaRPr lang="sl-SI" dirty="0"/>
          </a:p>
        </p:txBody>
      </p:sp>
      <p:sp>
        <p:nvSpPr>
          <p:cNvPr id="3" name="Content Placeholder 2">
            <a:extLst>
              <a:ext uri="{FF2B5EF4-FFF2-40B4-BE49-F238E27FC236}">
                <a16:creationId xmlns:a16="http://schemas.microsoft.com/office/drawing/2014/main" id="{625011BF-F651-854A-A2DF-4311943FFC41}"/>
              </a:ext>
            </a:extLst>
          </p:cNvPr>
          <p:cNvSpPr>
            <a:spLocks noGrp="1"/>
          </p:cNvSpPr>
          <p:nvPr>
            <p:ph idx="1"/>
          </p:nvPr>
        </p:nvSpPr>
        <p:spPr>
          <a:xfrm>
            <a:off x="263236" y="1847850"/>
            <a:ext cx="7890164" cy="4351338"/>
          </a:xfrm>
        </p:spPr>
        <p:txBody>
          <a:bodyPr>
            <a:normAutofit/>
          </a:bodyPr>
          <a:lstStyle/>
          <a:p>
            <a:r>
              <a:rPr lang="sl-SI" sz="2000" dirty="0"/>
              <a:t>First, we need to convert the light into a measurable electrical signal</a:t>
            </a:r>
          </a:p>
          <a:p>
            <a:endParaRPr lang="sl-SI" sz="2000" dirty="0"/>
          </a:p>
          <a:p>
            <a:pPr marL="0" indent="0">
              <a:buNone/>
            </a:pPr>
            <a:r>
              <a:rPr lang="sl-SI" sz="2000" dirty="0"/>
              <a:t>Principle:</a:t>
            </a:r>
          </a:p>
          <a:p>
            <a:r>
              <a:rPr lang="sl-SI" sz="2000" dirty="0"/>
              <a:t>Using the photoelectric effect to "convert" photons into photoelectrons. </a:t>
            </a:r>
          </a:p>
          <a:p>
            <a:r>
              <a:rPr lang="sl-SI" sz="2000" dirty="0"/>
              <a:t>External photoelectric effect - emission of free electrons from the surface of a metal due to absorption of energy</a:t>
            </a:r>
          </a:p>
          <a:p>
            <a:pPr lvl="1"/>
            <a:r>
              <a:rPr lang="sl-SI" sz="1600" dirty="0"/>
              <a:t>Elements used to detect photons, e.g. K, Na, Rb, Cs (alkali metals), which are the least electronegative → highest electron release efficiency.</a:t>
            </a:r>
          </a:p>
          <a:p>
            <a:pPr lvl="1"/>
            <a:r>
              <a:rPr lang="sl-SI" sz="1600" dirty="0"/>
              <a:t>Most photon detectors use solid or gas-photosensitive materials.  </a:t>
            </a:r>
          </a:p>
          <a:p>
            <a:pPr lvl="1"/>
            <a:r>
              <a:rPr lang="sl-SI" sz="1600" dirty="0"/>
              <a:t>The photoelectron can also be observed in liquids.</a:t>
            </a:r>
          </a:p>
          <a:p>
            <a:r>
              <a:rPr lang="sl-SI" sz="2000" dirty="0"/>
              <a:t>Intrinsic photoelectric effect - free charge carriers are created by the absorption of incident photons in a semiconductor</a:t>
            </a:r>
          </a:p>
        </p:txBody>
      </p:sp>
      <p:sp>
        <p:nvSpPr>
          <p:cNvPr id="6" name="Slide Number Placeholder 5">
            <a:extLst>
              <a:ext uri="{FF2B5EF4-FFF2-40B4-BE49-F238E27FC236}">
                <a16:creationId xmlns:a16="http://schemas.microsoft.com/office/drawing/2014/main" id="{3DA4CCDB-0EFC-6F4B-9177-A7A5EDDE74C4}"/>
              </a:ext>
            </a:extLst>
          </p:cNvPr>
          <p:cNvSpPr>
            <a:spLocks noGrp="1"/>
          </p:cNvSpPr>
          <p:nvPr>
            <p:ph type="sldNum" sz="quarter" idx="12"/>
          </p:nvPr>
        </p:nvSpPr>
        <p:spPr/>
        <p:txBody>
          <a:bodyPr/>
          <a:lstStyle/>
          <a:p>
            <a:fld id="{7254E3D2-0D2C-B040-A5A3-AD14F48ED497}" type="slidenum">
              <a:rPr lang="sl-SI" smtClean="0"/>
              <a:t>21</a:t>
            </a:fld>
            <a:endParaRPr lang="sl-SI" dirty="0"/>
          </a:p>
        </p:txBody>
      </p:sp>
      <p:pic>
        <p:nvPicPr>
          <p:cNvPr id="4" name="Picture 3">
            <a:extLst>
              <a:ext uri="{FF2B5EF4-FFF2-40B4-BE49-F238E27FC236}">
                <a16:creationId xmlns:a16="http://schemas.microsoft.com/office/drawing/2014/main" id="{BD2D2A19-A59A-6845-97B7-8DA3429C9948}"/>
              </a:ext>
            </a:extLst>
          </p:cNvPr>
          <p:cNvPicPr>
            <a:picLocks noChangeAspect="1"/>
          </p:cNvPicPr>
          <p:nvPr/>
        </p:nvPicPr>
        <p:blipFill>
          <a:blip r:embed="rId3"/>
          <a:stretch>
            <a:fillRect/>
          </a:stretch>
        </p:blipFill>
        <p:spPr>
          <a:xfrm>
            <a:off x="8541406" y="4855431"/>
            <a:ext cx="3131744" cy="1623600"/>
          </a:xfrm>
          <a:prstGeom prst="rect">
            <a:avLst/>
          </a:prstGeom>
        </p:spPr>
      </p:pic>
      <p:pic>
        <p:nvPicPr>
          <p:cNvPr id="7" name="Picture 1">
            <a:extLst>
              <a:ext uri="{FF2B5EF4-FFF2-40B4-BE49-F238E27FC236}">
                <a16:creationId xmlns:a16="http://schemas.microsoft.com/office/drawing/2014/main" id="{CB246C5E-E501-9C4A-B33A-E136C487C7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0422" y="1958712"/>
            <a:ext cx="3938239" cy="3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a:extLst>
              <a:ext uri="{FF2B5EF4-FFF2-40B4-BE49-F238E27FC236}">
                <a16:creationId xmlns:a16="http://schemas.microsoft.com/office/drawing/2014/main" id="{B7519D89-E0EA-804F-846F-5BEBE7E53228}"/>
              </a:ext>
            </a:extLst>
          </p:cNvPr>
          <p:cNvSpPr txBox="1">
            <a:spLocks noChangeArrowheads="1"/>
          </p:cNvSpPr>
          <p:nvPr/>
        </p:nvSpPr>
        <p:spPr bwMode="auto">
          <a:xfrm>
            <a:off x="8474181" y="1297797"/>
            <a:ext cx="3529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r>
              <a:rPr lang="sl-SI" altLang="en-US" sz="1800" dirty="0">
                <a:latin typeface="Calibri" panose="020F0502020204030204" pitchFamily="34" charset="0"/>
              </a:rPr>
              <a:t>Interactions of photons with matter</a:t>
            </a:r>
          </a:p>
        </p:txBody>
      </p:sp>
      <p:sp>
        <p:nvSpPr>
          <p:cNvPr id="9" name="TextBox 3">
            <a:extLst>
              <a:ext uri="{FF2B5EF4-FFF2-40B4-BE49-F238E27FC236}">
                <a16:creationId xmlns:a16="http://schemas.microsoft.com/office/drawing/2014/main" id="{AA9A307C-BA12-E149-B8C7-535A31E5666A}"/>
              </a:ext>
            </a:extLst>
          </p:cNvPr>
          <p:cNvSpPr txBox="1">
            <a:spLocks noChangeArrowheads="1"/>
          </p:cNvSpPr>
          <p:nvPr/>
        </p:nvSpPr>
        <p:spPr bwMode="auto">
          <a:xfrm>
            <a:off x="9982462" y="2132855"/>
            <a:ext cx="1241317" cy="338554"/>
          </a:xfrm>
          <a:prstGeom prst="rect">
            <a:avLst/>
          </a:prstGeom>
          <a:solidFill>
            <a:schemeClr val="bg1"/>
          </a:solidFill>
          <a:ln>
            <a:noFill/>
          </a:ln>
        </p:spPr>
        <p:txBody>
          <a:bodyPr wrap="squar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r>
              <a:rPr lang="sl-SI" altLang="en-US" sz="1600" dirty="0">
                <a:solidFill>
                  <a:srgbClr val="FF0000"/>
                </a:solidFill>
                <a:latin typeface="Calibri" panose="020F0502020204030204" pitchFamily="34" charset="0"/>
              </a:rPr>
              <a:t>Photo effect</a:t>
            </a:r>
          </a:p>
        </p:txBody>
      </p:sp>
      <p:sp>
        <p:nvSpPr>
          <p:cNvPr id="10" name="TextBox 13">
            <a:extLst>
              <a:ext uri="{FF2B5EF4-FFF2-40B4-BE49-F238E27FC236}">
                <a16:creationId xmlns:a16="http://schemas.microsoft.com/office/drawing/2014/main" id="{E000E732-3D15-0B4A-A0A7-A14E2138848D}"/>
              </a:ext>
            </a:extLst>
          </p:cNvPr>
          <p:cNvSpPr txBox="1">
            <a:spLocks noChangeArrowheads="1"/>
          </p:cNvSpPr>
          <p:nvPr/>
        </p:nvSpPr>
        <p:spPr bwMode="auto">
          <a:xfrm>
            <a:off x="10353937" y="2756077"/>
            <a:ext cx="1467325" cy="338554"/>
          </a:xfrm>
          <a:prstGeom prst="rect">
            <a:avLst/>
          </a:prstGeom>
          <a:solidFill>
            <a:schemeClr val="bg1"/>
          </a:solidFill>
          <a:ln>
            <a:noFill/>
          </a:ln>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r>
              <a:rPr lang="sl-SI" altLang="en-US" sz="1600" dirty="0">
                <a:solidFill>
                  <a:srgbClr val="FF0000"/>
                </a:solidFill>
                <a:latin typeface="Calibri" panose="020F0502020204030204" pitchFamily="34" charset="0"/>
              </a:rPr>
              <a:t>Pair production</a:t>
            </a:r>
            <a:endParaRPr lang="sl-SI" altLang="en-US" sz="1600" baseline="30000" dirty="0">
              <a:solidFill>
                <a:srgbClr val="FF0000"/>
              </a:solidFill>
              <a:latin typeface="Calibri" panose="020F0502020204030204" pitchFamily="34" charset="0"/>
            </a:endParaRPr>
          </a:p>
        </p:txBody>
      </p:sp>
      <p:cxnSp>
        <p:nvCxnSpPr>
          <p:cNvPr id="11" name="Straight Arrow Connector 10">
            <a:extLst>
              <a:ext uri="{FF2B5EF4-FFF2-40B4-BE49-F238E27FC236}">
                <a16:creationId xmlns:a16="http://schemas.microsoft.com/office/drawing/2014/main" id="{54B17FFE-6669-DE4E-9BE2-AE39504F4E7E}"/>
              </a:ext>
            </a:extLst>
          </p:cNvPr>
          <p:cNvCxnSpPr/>
          <p:nvPr/>
        </p:nvCxnSpPr>
        <p:spPr>
          <a:xfrm flipH="1">
            <a:off x="9658612" y="2430639"/>
            <a:ext cx="323850" cy="730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AB91DC7-1846-DF45-A7A2-6AE963C4D829}"/>
              </a:ext>
            </a:extLst>
          </p:cNvPr>
          <p:cNvCxnSpPr/>
          <p:nvPr/>
        </p:nvCxnSpPr>
        <p:spPr>
          <a:xfrm>
            <a:off x="10660326" y="3089452"/>
            <a:ext cx="185737" cy="3190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Frame 13">
            <a:extLst>
              <a:ext uri="{FF2B5EF4-FFF2-40B4-BE49-F238E27FC236}">
                <a16:creationId xmlns:a16="http://schemas.microsoft.com/office/drawing/2014/main" id="{4261E135-FA74-7742-928E-BD874E1951E3}"/>
              </a:ext>
            </a:extLst>
          </p:cNvPr>
          <p:cNvSpPr/>
          <p:nvPr/>
        </p:nvSpPr>
        <p:spPr>
          <a:xfrm>
            <a:off x="8101881" y="1242352"/>
            <a:ext cx="4114799" cy="3735566"/>
          </a:xfrm>
          <a:prstGeom prst="frame">
            <a:avLst>
              <a:gd name="adj1" fmla="val 2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schemeClr val="tx1"/>
              </a:solidFill>
            </a:endParaRPr>
          </a:p>
        </p:txBody>
      </p:sp>
      <p:sp>
        <p:nvSpPr>
          <p:cNvPr id="15" name="TextBox 13">
            <a:extLst>
              <a:ext uri="{FF2B5EF4-FFF2-40B4-BE49-F238E27FC236}">
                <a16:creationId xmlns:a16="http://schemas.microsoft.com/office/drawing/2014/main" id="{725EB8A9-23E6-A345-A13B-11A9DE3BE388}"/>
              </a:ext>
            </a:extLst>
          </p:cNvPr>
          <p:cNvSpPr txBox="1">
            <a:spLocks noChangeArrowheads="1"/>
          </p:cNvSpPr>
          <p:nvPr/>
        </p:nvSpPr>
        <p:spPr bwMode="auto">
          <a:xfrm>
            <a:off x="8820853" y="3396677"/>
            <a:ext cx="956031" cy="502702"/>
          </a:xfrm>
          <a:prstGeom prst="rect">
            <a:avLst/>
          </a:prstGeom>
          <a:solidFill>
            <a:schemeClr val="bg1"/>
          </a:solidFill>
          <a:ln>
            <a:noFill/>
          </a:ln>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r>
              <a:rPr lang="sl-SI" altLang="en-US" sz="1600" dirty="0">
                <a:solidFill>
                  <a:srgbClr val="FF0000"/>
                </a:solidFill>
                <a:latin typeface="Calibri" panose="020F0502020204030204" pitchFamily="34" charset="0"/>
              </a:rPr>
              <a:t>Compton</a:t>
            </a:r>
          </a:p>
          <a:p>
            <a:pPr>
              <a:spcBef>
                <a:spcPct val="0"/>
              </a:spcBef>
              <a:spcAft>
                <a:spcPct val="0"/>
              </a:spcAft>
              <a:buFontTx/>
              <a:buNone/>
            </a:pPr>
            <a:r>
              <a:rPr lang="sl-SI" altLang="en-US" sz="1600" baseline="30000" dirty="0">
                <a:solidFill>
                  <a:srgbClr val="FF0000"/>
                </a:solidFill>
                <a:latin typeface="Calibri" panose="020F0502020204030204" pitchFamily="34" charset="0"/>
              </a:rPr>
              <a:t>scattering</a:t>
            </a:r>
          </a:p>
        </p:txBody>
      </p:sp>
      <p:sp>
        <p:nvSpPr>
          <p:cNvPr id="13" name="Text Placeholder 9">
            <a:extLst>
              <a:ext uri="{FF2B5EF4-FFF2-40B4-BE49-F238E27FC236}">
                <a16:creationId xmlns:a16="http://schemas.microsoft.com/office/drawing/2014/main" id="{928713F8-C69C-0034-F141-864B6CBDD501}"/>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6" name="Text Placeholder 9">
            <a:extLst>
              <a:ext uri="{FF2B5EF4-FFF2-40B4-BE49-F238E27FC236}">
                <a16:creationId xmlns:a16="http://schemas.microsoft.com/office/drawing/2014/main" id="{2A9C74BC-510A-072E-4C27-AFEE51C71D68}"/>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7" name="Text Placeholder 9">
            <a:extLst>
              <a:ext uri="{FF2B5EF4-FFF2-40B4-BE49-F238E27FC236}">
                <a16:creationId xmlns:a16="http://schemas.microsoft.com/office/drawing/2014/main" id="{100992AD-DCBA-5469-BD1B-C3FEE25F81B6}"/>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411995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CDA4-6701-D94A-9F9B-7401AE2C007D}"/>
              </a:ext>
            </a:extLst>
          </p:cNvPr>
          <p:cNvSpPr>
            <a:spLocks noGrp="1"/>
          </p:cNvSpPr>
          <p:nvPr>
            <p:ph type="title"/>
          </p:nvPr>
        </p:nvSpPr>
        <p:spPr/>
        <p:txBody>
          <a:bodyPr>
            <a:normAutofit/>
          </a:bodyPr>
          <a:lstStyle/>
          <a:p>
            <a:r>
              <a:rPr lang="sl-SI" dirty="0"/>
              <a:t>Light detection sensors</a:t>
            </a:r>
          </a:p>
        </p:txBody>
      </p:sp>
      <p:sp>
        <p:nvSpPr>
          <p:cNvPr id="3" name="Content Placeholder 2">
            <a:extLst>
              <a:ext uri="{FF2B5EF4-FFF2-40B4-BE49-F238E27FC236}">
                <a16:creationId xmlns:a16="http://schemas.microsoft.com/office/drawing/2014/main" id="{4AA0D94E-1C3D-3E41-8EBF-6063FC94F29A}"/>
              </a:ext>
            </a:extLst>
          </p:cNvPr>
          <p:cNvSpPr>
            <a:spLocks noGrp="1"/>
          </p:cNvSpPr>
          <p:nvPr>
            <p:ph idx="1"/>
          </p:nvPr>
        </p:nvSpPr>
        <p:spPr>
          <a:xfrm>
            <a:off x="149711" y="1363047"/>
            <a:ext cx="4508731" cy="4351338"/>
          </a:xfrm>
        </p:spPr>
        <p:txBody>
          <a:bodyPr>
            <a:normAutofit/>
          </a:bodyPr>
          <a:lstStyle/>
          <a:p>
            <a:pPr marL="0" indent="0">
              <a:buNone/>
            </a:pPr>
            <a:r>
              <a:rPr lang="sl-SI" dirty="0"/>
              <a:t>Types:</a:t>
            </a:r>
          </a:p>
          <a:p>
            <a:pPr marL="0" indent="0">
              <a:buNone/>
            </a:pPr>
            <a:r>
              <a:rPr lang="sl-SI" b="1" dirty="0"/>
              <a:t>Vacuum </a:t>
            </a:r>
          </a:p>
          <a:p>
            <a:r>
              <a:rPr lang="sl-SI" dirty="0"/>
              <a:t>Photomultipliers (PMT)</a:t>
            </a:r>
          </a:p>
          <a:p>
            <a:r>
              <a:rPr lang="sl-SI" dirty="0"/>
              <a:t>PMT with microchannel plates</a:t>
            </a:r>
          </a:p>
          <a:p>
            <a:pPr marL="0" indent="0">
              <a:buNone/>
            </a:pPr>
            <a:r>
              <a:rPr lang="sl-SI" b="1" dirty="0"/>
              <a:t>Solid-state photon detectors</a:t>
            </a:r>
          </a:p>
          <a:p>
            <a:pPr marL="0" indent="0">
              <a:buNone/>
            </a:pPr>
            <a:r>
              <a:rPr lang="sl-SI" b="1" dirty="0"/>
              <a:t>Hybrid</a:t>
            </a:r>
          </a:p>
          <a:p>
            <a:r>
              <a:rPr lang="sl-SI" dirty="0"/>
              <a:t>HPD and HAPD </a:t>
            </a:r>
          </a:p>
          <a:p>
            <a:r>
              <a:rPr lang="sl-SI" dirty="0"/>
              <a:t>Other hybrid photon detectors </a:t>
            </a:r>
          </a:p>
          <a:p>
            <a:pPr marL="0" indent="0">
              <a:buNone/>
            </a:pPr>
            <a:r>
              <a:rPr lang="sl-SI" b="1" dirty="0"/>
              <a:t>Gas photon detectors</a:t>
            </a:r>
            <a:endParaRPr lang="sl-SI" sz="2000" b="1" dirty="0">
              <a:solidFill>
                <a:schemeClr val="accent6"/>
              </a:solidFill>
            </a:endParaRPr>
          </a:p>
        </p:txBody>
      </p:sp>
      <p:sp>
        <p:nvSpPr>
          <p:cNvPr id="6" name="Slide Number Placeholder 5">
            <a:extLst>
              <a:ext uri="{FF2B5EF4-FFF2-40B4-BE49-F238E27FC236}">
                <a16:creationId xmlns:a16="http://schemas.microsoft.com/office/drawing/2014/main" id="{B719D5C9-A5CF-C443-97D1-290DF4870E30}"/>
              </a:ext>
            </a:extLst>
          </p:cNvPr>
          <p:cNvSpPr>
            <a:spLocks noGrp="1"/>
          </p:cNvSpPr>
          <p:nvPr>
            <p:ph type="sldNum" sz="quarter" idx="12"/>
          </p:nvPr>
        </p:nvSpPr>
        <p:spPr/>
        <p:txBody>
          <a:bodyPr/>
          <a:lstStyle/>
          <a:p>
            <a:fld id="{7254E3D2-0D2C-B040-A5A3-AD14F48ED497}" type="slidenum">
              <a:rPr lang="sl-SI" smtClean="0"/>
              <a:t>22</a:t>
            </a:fld>
            <a:endParaRPr lang="sl-SI"/>
          </a:p>
        </p:txBody>
      </p:sp>
      <p:pic>
        <p:nvPicPr>
          <p:cNvPr id="7" name="Content Placeholder 3">
            <a:extLst>
              <a:ext uri="{FF2B5EF4-FFF2-40B4-BE49-F238E27FC236}">
                <a16:creationId xmlns:a16="http://schemas.microsoft.com/office/drawing/2014/main" id="{8F40480C-D8C3-8A47-8651-07145B5C5E58}"/>
              </a:ext>
            </a:extLst>
          </p:cNvPr>
          <p:cNvPicPr>
            <a:picLocks noChangeAspect="1"/>
          </p:cNvPicPr>
          <p:nvPr/>
        </p:nvPicPr>
        <p:blipFill>
          <a:blip r:embed="rId2"/>
          <a:stretch>
            <a:fillRect/>
          </a:stretch>
        </p:blipFill>
        <p:spPr>
          <a:xfrm>
            <a:off x="4658442" y="1526868"/>
            <a:ext cx="6989915" cy="4351338"/>
          </a:xfrm>
          <a:prstGeom prst="rect">
            <a:avLst/>
          </a:prstGeom>
        </p:spPr>
      </p:pic>
      <p:sp>
        <p:nvSpPr>
          <p:cNvPr id="4" name="Text Placeholder 9">
            <a:extLst>
              <a:ext uri="{FF2B5EF4-FFF2-40B4-BE49-F238E27FC236}">
                <a16:creationId xmlns:a16="http://schemas.microsoft.com/office/drawing/2014/main" id="{8B887F34-5214-822F-6D67-F2243DCAF6F6}"/>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F6537D4D-6342-8BCC-A011-550EAAF74392}"/>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51C7F020-2C6C-B282-DDC1-884F45566F31}"/>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711379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5">
            <a:extLst>
              <a:ext uri="{FF2B5EF4-FFF2-40B4-BE49-F238E27FC236}">
                <a16:creationId xmlns:a16="http://schemas.microsoft.com/office/drawing/2014/main" id="{D6016DE7-B9B4-7840-A2BA-DA179D593221}"/>
              </a:ext>
            </a:extLst>
          </p:cNvPr>
          <p:cNvSpPr>
            <a:spLocks noGrp="1" noChangeArrowheads="1"/>
          </p:cNvSpPr>
          <p:nvPr>
            <p:ph type="title"/>
          </p:nvPr>
        </p:nvSpPr>
        <p:spPr>
          <a:xfrm>
            <a:off x="676241" y="83055"/>
            <a:ext cx="5419759" cy="1325563"/>
          </a:xfrm>
        </p:spPr>
        <p:txBody>
          <a:bodyPr>
            <a:normAutofit/>
          </a:bodyPr>
          <a:lstStyle/>
          <a:p>
            <a:pPr eaLnBrk="1" hangingPunct="1"/>
            <a:r>
              <a:rPr lang="sl-SI" altLang="en-US" sz="3200" dirty="0"/>
              <a:t>Photomultiplier  (PMT)</a:t>
            </a:r>
          </a:p>
        </p:txBody>
      </p:sp>
      <p:sp>
        <p:nvSpPr>
          <p:cNvPr id="6151" name="Rectangle 6">
            <a:extLst>
              <a:ext uri="{FF2B5EF4-FFF2-40B4-BE49-F238E27FC236}">
                <a16:creationId xmlns:a16="http://schemas.microsoft.com/office/drawing/2014/main" id="{B4442815-DA0B-0746-A182-D338A3A15E7D}"/>
              </a:ext>
            </a:extLst>
          </p:cNvPr>
          <p:cNvSpPr>
            <a:spLocks noGrp="1" noChangeArrowheads="1"/>
          </p:cNvSpPr>
          <p:nvPr>
            <p:ph idx="1"/>
          </p:nvPr>
        </p:nvSpPr>
        <p:spPr>
          <a:xfrm>
            <a:off x="230192" y="1086160"/>
            <a:ext cx="6873920" cy="4906962"/>
          </a:xfrm>
        </p:spPr>
        <p:txBody>
          <a:bodyPr>
            <a:normAutofit fontScale="92500"/>
          </a:bodyPr>
          <a:lstStyle/>
          <a:p>
            <a:pPr eaLnBrk="1" hangingPunct="1"/>
            <a:r>
              <a:rPr lang="sl-SI" altLang="en-US" sz="2200" dirty="0">
                <a:solidFill>
                  <a:srgbClr val="008000"/>
                </a:solidFill>
              </a:rPr>
              <a:t>After the photoeffect, the photoelectron must be detected and converted into an electrical signal. </a:t>
            </a:r>
          </a:p>
          <a:p>
            <a:pPr eaLnBrk="1" hangingPunct="1"/>
            <a:r>
              <a:rPr lang="sl-SI" altLang="en-US" sz="2200" dirty="0">
                <a:solidFill>
                  <a:srgbClr val="008000"/>
                </a:solidFill>
              </a:rPr>
              <a:t>A well-established method - amplifying the signal in a photomultiplier tube on a dynode chain</a:t>
            </a:r>
          </a:p>
          <a:p>
            <a:pPr eaLnBrk="1" hangingPunct="1"/>
            <a:r>
              <a:rPr lang="sl-SI" altLang="en-US" sz="2200" dirty="0">
                <a:solidFill>
                  <a:srgbClr val="008000"/>
                </a:solidFill>
              </a:rPr>
              <a:t>Exponential charge multiplication on each dynode</a:t>
            </a:r>
            <a:endParaRPr lang="sl-SI" altLang="en-US" sz="2200" dirty="0">
              <a:solidFill>
                <a:srgbClr val="808080"/>
              </a:solidFill>
            </a:endParaRPr>
          </a:p>
          <a:p>
            <a:pPr algn="l" eaLnBrk="1" hangingPunct="1"/>
            <a:endParaRPr lang="sl-SI" altLang="en-US" dirty="0">
              <a:solidFill>
                <a:srgbClr val="808080"/>
              </a:solidFill>
            </a:endParaRPr>
          </a:p>
          <a:p>
            <a:pPr algn="l" eaLnBrk="1" hangingPunct="1"/>
            <a:r>
              <a:rPr lang="sl-SI" altLang="en-US" dirty="0">
                <a:solidFill>
                  <a:srgbClr val="808080"/>
                </a:solidFill>
              </a:rPr>
              <a:t>Example : the number of electrons is tripled at each of the 12 stages</a:t>
            </a:r>
          </a:p>
          <a:p>
            <a:pPr algn="l" eaLnBrk="1" hangingPunct="1"/>
            <a:r>
              <a:rPr lang="sl-SI" altLang="en-US" dirty="0">
                <a:solidFill>
                  <a:srgbClr val="808080"/>
                </a:solidFill>
              </a:rPr>
              <a:t>		Gain = 3</a:t>
            </a:r>
            <a:r>
              <a:rPr lang="sl-SI" altLang="en-US" baseline="30000" dirty="0">
                <a:solidFill>
                  <a:srgbClr val="808080"/>
                </a:solidFill>
              </a:rPr>
              <a:t>12</a:t>
            </a:r>
            <a:r>
              <a:rPr lang="sl-SI" altLang="en-US" dirty="0">
                <a:solidFill>
                  <a:srgbClr val="808080"/>
                </a:solidFill>
              </a:rPr>
              <a:t> ~ 10</a:t>
            </a:r>
            <a:r>
              <a:rPr lang="sl-SI" altLang="en-US" baseline="30000" dirty="0">
                <a:solidFill>
                  <a:srgbClr val="808080"/>
                </a:solidFill>
              </a:rPr>
              <a:t>6</a:t>
            </a:r>
            <a:r>
              <a:rPr lang="sl-SI" altLang="en-US" dirty="0">
                <a:solidFill>
                  <a:srgbClr val="808080"/>
                </a:solidFill>
              </a:rPr>
              <a:t> </a:t>
            </a:r>
          </a:p>
          <a:p>
            <a:pPr algn="l" eaLnBrk="1" hangingPunct="1"/>
            <a:r>
              <a:rPr lang="sl-SI" altLang="en-US" dirty="0">
                <a:solidFill>
                  <a:srgbClr val="808080"/>
                </a:solidFill>
              </a:rPr>
              <a:t>Amplification depends on the number of dynodes, and the secondary emission ratio depends on </a:t>
            </a:r>
          </a:p>
          <a:p>
            <a:pPr algn="l" eaLnBrk="1" hangingPunct="1"/>
            <a:r>
              <a:rPr lang="sl-SI" altLang="en-US" dirty="0">
                <a:solidFill>
                  <a:srgbClr val="808080"/>
                </a:solidFill>
              </a:rPr>
              <a:t>the material properties and </a:t>
            </a:r>
          </a:p>
          <a:p>
            <a:pPr algn="l" eaLnBrk="1" hangingPunct="1"/>
            <a:r>
              <a:rPr lang="sl-SI" altLang="en-US" dirty="0">
                <a:solidFill>
                  <a:srgbClr val="808080"/>
                </a:solidFill>
              </a:rPr>
              <a:t>energy and angle of incidence of the primary electrons</a:t>
            </a:r>
            <a:endParaRPr lang="sl-SI" altLang="en-US" dirty="0">
              <a:solidFill>
                <a:srgbClr val="FF0000"/>
              </a:solidFill>
            </a:endParaRPr>
          </a:p>
        </p:txBody>
      </p:sp>
      <p:sp>
        <p:nvSpPr>
          <p:cNvPr id="6148" name="Slide Number Placeholder 5">
            <a:extLst>
              <a:ext uri="{FF2B5EF4-FFF2-40B4-BE49-F238E27FC236}">
                <a16:creationId xmlns:a16="http://schemas.microsoft.com/office/drawing/2014/main" id="{B1CE98B5-AC0F-A443-8479-CFCE6600538B}"/>
              </a:ext>
            </a:extLst>
          </p:cNvPr>
          <p:cNvSpPr>
            <a:spLocks noGrp="1"/>
          </p:cNvSpPr>
          <p:nvPr>
            <p:ph type="sldNum" sz="quarter" idx="12"/>
          </p:nvPr>
        </p:nvSpPr>
        <p:spPr>
          <a:noFill/>
        </p:spPr>
        <p:txBody>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fld id="{494191A3-72EF-1543-AE57-B990C29C0B35}" type="slidenum">
              <a:rPr lang="sl-SI" altLang="en-US" sz="1400" smtClean="0">
                <a:solidFill>
                  <a:schemeClr val="bg2"/>
                </a:solidFill>
                <a:latin typeface="Calibri" panose="020F0502020204030204" pitchFamily="34" charset="0"/>
              </a:rPr>
              <a:pPr>
                <a:spcBef>
                  <a:spcPct val="0"/>
                </a:spcBef>
                <a:spcAft>
                  <a:spcPct val="0"/>
                </a:spcAft>
                <a:buFontTx/>
                <a:buNone/>
              </a:pPr>
              <a:t>23</a:t>
            </a:fld>
            <a:endParaRPr lang="sl-SI" altLang="en-US" sz="1400" dirty="0">
              <a:solidFill>
                <a:schemeClr val="bg2"/>
              </a:solidFill>
              <a:latin typeface="Calibri" panose="020F0502020204030204" pitchFamily="34" charset="0"/>
            </a:endParaRPr>
          </a:p>
        </p:txBody>
      </p:sp>
      <p:pic>
        <p:nvPicPr>
          <p:cNvPr id="18" name="Picture 2">
            <a:extLst>
              <a:ext uri="{FF2B5EF4-FFF2-40B4-BE49-F238E27FC236}">
                <a16:creationId xmlns:a16="http://schemas.microsoft.com/office/drawing/2014/main" id="{F903A284-9992-204C-9945-7F638C68E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430" y="3140968"/>
            <a:ext cx="5061249" cy="32153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A55AB131-BAA4-EF40-9419-3CC6266D6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5109" y="254590"/>
            <a:ext cx="5170575" cy="245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374895FC-37A7-0749-8352-80569B7E875C}"/>
              </a:ext>
            </a:extLst>
          </p:cNvPr>
          <p:cNvPicPr>
            <a:picLocks noChangeAspect="1"/>
          </p:cNvPicPr>
          <p:nvPr/>
        </p:nvPicPr>
        <p:blipFill>
          <a:blip r:embed="rId5"/>
          <a:stretch>
            <a:fillRect/>
          </a:stretch>
        </p:blipFill>
        <p:spPr>
          <a:xfrm>
            <a:off x="2763837" y="2712164"/>
            <a:ext cx="1521698" cy="644916"/>
          </a:xfrm>
          <a:prstGeom prst="rect">
            <a:avLst/>
          </a:prstGeom>
        </p:spPr>
      </p:pic>
      <p:sp>
        <p:nvSpPr>
          <p:cNvPr id="3" name="Text Placeholder 9">
            <a:extLst>
              <a:ext uri="{FF2B5EF4-FFF2-40B4-BE49-F238E27FC236}">
                <a16:creationId xmlns:a16="http://schemas.microsoft.com/office/drawing/2014/main" id="{FA2C83DB-645F-52FF-E52C-EA5D4C24A75A}"/>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4" name="Text Placeholder 9">
            <a:extLst>
              <a:ext uri="{FF2B5EF4-FFF2-40B4-BE49-F238E27FC236}">
                <a16:creationId xmlns:a16="http://schemas.microsoft.com/office/drawing/2014/main" id="{7704758A-4966-48E6-F2F7-A915062D71F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5" name="Text Placeholder 9">
            <a:extLst>
              <a:ext uri="{FF2B5EF4-FFF2-40B4-BE49-F238E27FC236}">
                <a16:creationId xmlns:a16="http://schemas.microsoft.com/office/drawing/2014/main" id="{40837F39-71F4-F3BC-5B72-CF78613D0BB7}"/>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B3E8-4247-3B42-8E43-F86DBC25688B}"/>
              </a:ext>
            </a:extLst>
          </p:cNvPr>
          <p:cNvSpPr>
            <a:spLocks noGrp="1"/>
          </p:cNvSpPr>
          <p:nvPr>
            <p:ph type="title"/>
          </p:nvPr>
        </p:nvSpPr>
        <p:spPr>
          <a:xfrm>
            <a:off x="838200" y="136525"/>
            <a:ext cx="10515600" cy="877521"/>
          </a:xfrm>
        </p:spPr>
        <p:txBody>
          <a:bodyPr/>
          <a:lstStyle/>
          <a:p>
            <a:r>
              <a:rPr lang="sl-SI" b="1" dirty="0"/>
              <a:t>Solid photocathode </a:t>
            </a:r>
            <a:endParaRPr lang="sl-SI" dirty="0"/>
          </a:p>
        </p:txBody>
      </p:sp>
      <p:sp>
        <p:nvSpPr>
          <p:cNvPr id="3" name="Content Placeholder 2">
            <a:extLst>
              <a:ext uri="{FF2B5EF4-FFF2-40B4-BE49-F238E27FC236}">
                <a16:creationId xmlns:a16="http://schemas.microsoft.com/office/drawing/2014/main" id="{93950D59-F241-4642-A5A4-2A0A5AB91E50}"/>
              </a:ext>
            </a:extLst>
          </p:cNvPr>
          <p:cNvSpPr>
            <a:spLocks noGrp="1"/>
          </p:cNvSpPr>
          <p:nvPr>
            <p:ph idx="1"/>
          </p:nvPr>
        </p:nvSpPr>
        <p:spPr>
          <a:xfrm>
            <a:off x="199293" y="1073543"/>
            <a:ext cx="7480883" cy="771281"/>
          </a:xfrm>
        </p:spPr>
        <p:txBody>
          <a:bodyPr>
            <a:normAutofit fontScale="92500"/>
          </a:bodyPr>
          <a:lstStyle/>
          <a:p>
            <a:pPr marL="0" indent="0">
              <a:buNone/>
            </a:pPr>
            <a:r>
              <a:rPr lang="sl-SI" sz="2000" dirty="0"/>
              <a:t>Because of the conservation of momentum, a photon cannot transfer its energy to a free electron → low efficiency in metals (high reflectivity) </a:t>
            </a:r>
            <a:endParaRPr lang="sl-SI" sz="1800" dirty="0"/>
          </a:p>
          <a:p>
            <a:pPr lvl="1"/>
            <a:endParaRPr lang="sl-SI" sz="1800" dirty="0"/>
          </a:p>
          <a:p>
            <a:pPr lvl="1"/>
            <a:endParaRPr lang="sl-SI" sz="1800" dirty="0"/>
          </a:p>
          <a:p>
            <a:pPr lvl="1"/>
            <a:endParaRPr lang="sl-SI" sz="1800" dirty="0"/>
          </a:p>
          <a:p>
            <a:pPr lvl="1"/>
            <a:endParaRPr lang="sl-SI" sz="1800" dirty="0"/>
          </a:p>
          <a:p>
            <a:pPr lvl="1"/>
            <a:endParaRPr lang="sl-SI" sz="1800" dirty="0"/>
          </a:p>
          <a:p>
            <a:pPr lvl="1"/>
            <a:endParaRPr lang="sl-SI" sz="1800" dirty="0"/>
          </a:p>
          <a:p>
            <a:pPr lvl="1"/>
            <a:endParaRPr lang="sl-SI" sz="1800" dirty="0"/>
          </a:p>
          <a:p>
            <a:pPr marL="457200" lvl="1" indent="0">
              <a:buNone/>
            </a:pPr>
            <a:endParaRPr lang="sl-SI" sz="1800" dirty="0"/>
          </a:p>
          <a:p>
            <a:pPr lvl="1"/>
            <a:endParaRPr lang="sl-SI" sz="1800" dirty="0"/>
          </a:p>
        </p:txBody>
      </p:sp>
      <p:sp>
        <p:nvSpPr>
          <p:cNvPr id="7" name="Slide Number Placeholder 6">
            <a:extLst>
              <a:ext uri="{FF2B5EF4-FFF2-40B4-BE49-F238E27FC236}">
                <a16:creationId xmlns:a16="http://schemas.microsoft.com/office/drawing/2014/main" id="{D8FE9A45-653E-0341-80D9-B45D9B745223}"/>
              </a:ext>
            </a:extLst>
          </p:cNvPr>
          <p:cNvSpPr>
            <a:spLocks noGrp="1"/>
          </p:cNvSpPr>
          <p:nvPr>
            <p:ph type="sldNum" sz="quarter" idx="12"/>
          </p:nvPr>
        </p:nvSpPr>
        <p:spPr/>
        <p:txBody>
          <a:bodyPr/>
          <a:lstStyle/>
          <a:p>
            <a:fld id="{7254E3D2-0D2C-B040-A5A3-AD14F48ED497}" type="slidenum">
              <a:rPr lang="sl-SI" smtClean="0"/>
              <a:t>24</a:t>
            </a:fld>
            <a:endParaRPr lang="sl-SI" dirty="0"/>
          </a:p>
        </p:txBody>
      </p:sp>
      <p:pic>
        <p:nvPicPr>
          <p:cNvPr id="5" name="Picture 4">
            <a:extLst>
              <a:ext uri="{FF2B5EF4-FFF2-40B4-BE49-F238E27FC236}">
                <a16:creationId xmlns:a16="http://schemas.microsoft.com/office/drawing/2014/main" id="{8C8BF2FF-1414-6247-8C8F-D849AD377F27}"/>
              </a:ext>
            </a:extLst>
          </p:cNvPr>
          <p:cNvPicPr>
            <a:picLocks noChangeAspect="1"/>
          </p:cNvPicPr>
          <p:nvPr/>
        </p:nvPicPr>
        <p:blipFill>
          <a:blip r:embed="rId2"/>
          <a:stretch>
            <a:fillRect/>
          </a:stretch>
        </p:blipFill>
        <p:spPr>
          <a:xfrm>
            <a:off x="8246097" y="1196752"/>
            <a:ext cx="4042591" cy="2651756"/>
          </a:xfrm>
          <a:prstGeom prst="rect">
            <a:avLst/>
          </a:prstGeom>
        </p:spPr>
      </p:pic>
      <p:sp>
        <p:nvSpPr>
          <p:cNvPr id="8" name="Rectangle 7">
            <a:extLst>
              <a:ext uri="{FF2B5EF4-FFF2-40B4-BE49-F238E27FC236}">
                <a16:creationId xmlns:a16="http://schemas.microsoft.com/office/drawing/2014/main" id="{C43C3B05-84CB-264A-A79D-70D67F5AA470}"/>
              </a:ext>
            </a:extLst>
          </p:cNvPr>
          <p:cNvSpPr/>
          <p:nvPr/>
        </p:nvSpPr>
        <p:spPr>
          <a:xfrm>
            <a:off x="199293" y="1664677"/>
            <a:ext cx="8235580" cy="2585323"/>
          </a:xfrm>
          <a:prstGeom prst="rect">
            <a:avLst/>
          </a:prstGeom>
        </p:spPr>
        <p:txBody>
          <a:bodyPr wrap="square">
            <a:spAutoFit/>
          </a:bodyPr>
          <a:lstStyle/>
          <a:p>
            <a:r>
              <a:rPr lang="sl-SI" dirty="0">
                <a:solidFill>
                  <a:schemeClr val="accent6"/>
                </a:solidFill>
              </a:rPr>
              <a:t>The available energy of a few eV → good candidates are semiconductors.</a:t>
            </a:r>
          </a:p>
          <a:p>
            <a:r>
              <a:rPr lang="sl-SI" dirty="0">
                <a:solidFill>
                  <a:schemeClr val="accent6"/>
                </a:solidFill>
              </a:rPr>
              <a:t>The light must first enter the photosensitive material: low reflectivity requirement.</a:t>
            </a:r>
          </a:p>
          <a:p>
            <a:endParaRPr lang="sl-SI" dirty="0">
              <a:solidFill>
                <a:schemeClr val="accent6"/>
              </a:solidFill>
            </a:endParaRPr>
          </a:p>
          <a:p>
            <a:r>
              <a:rPr lang="sl-SI" dirty="0">
                <a:solidFill>
                  <a:schemeClr val="accent6"/>
                </a:solidFill>
              </a:rPr>
              <a:t>Absorbed photons transfer energy to electrons in the material; </a:t>
            </a:r>
          </a:p>
          <a:p>
            <a:r>
              <a:rPr lang="sl-SI" b="1" dirty="0"/>
              <a:t>If E</a:t>
            </a:r>
            <a:r>
              <a:rPr lang="sl-SI" b="1" baseline="-25000" dirty="0"/>
              <a:t>𝛾</a:t>
            </a:r>
            <a:r>
              <a:rPr lang="sl-SI" b="1" dirty="0"/>
              <a:t> &gt; 𝐸𝑔, the electrons move into the conduction band.</a:t>
            </a:r>
          </a:p>
          <a:p>
            <a:r>
              <a:rPr lang="sl-SI" dirty="0">
                <a:solidFill>
                  <a:schemeClr val="accent6"/>
                </a:solidFill>
              </a:rPr>
              <a:t>→In a Si photocathode, these electrons can give rise to an electric current.</a:t>
            </a:r>
          </a:p>
          <a:p>
            <a:r>
              <a:rPr lang="sl-SI" dirty="0">
                <a:solidFill>
                  <a:schemeClr val="accent6"/>
                </a:solidFill>
              </a:rPr>
              <a:t>→ photoconductive effect.</a:t>
            </a:r>
          </a:p>
          <a:p>
            <a:r>
              <a:rPr lang="sl-SI" dirty="0">
                <a:solidFill>
                  <a:schemeClr val="accent6"/>
                </a:solidFill>
              </a:rPr>
              <a:t>If the detection method requires the extraction of an electron into the vacuum, two more steps follow:</a:t>
            </a:r>
            <a:endParaRPr lang="sl-SI" dirty="0"/>
          </a:p>
        </p:txBody>
      </p:sp>
      <p:sp>
        <p:nvSpPr>
          <p:cNvPr id="9" name="Rectangle 8">
            <a:extLst>
              <a:ext uri="{FF2B5EF4-FFF2-40B4-BE49-F238E27FC236}">
                <a16:creationId xmlns:a16="http://schemas.microsoft.com/office/drawing/2014/main" id="{2C458A2A-2F4A-B04B-A3C5-9AC68FD8B844}"/>
              </a:ext>
            </a:extLst>
          </p:cNvPr>
          <p:cNvSpPr/>
          <p:nvPr/>
        </p:nvSpPr>
        <p:spPr>
          <a:xfrm>
            <a:off x="366346" y="4375162"/>
            <a:ext cx="11459307" cy="1754326"/>
          </a:xfrm>
          <a:prstGeom prst="rect">
            <a:avLst/>
          </a:prstGeom>
        </p:spPr>
        <p:txBody>
          <a:bodyPr wrap="square">
            <a:spAutoFit/>
          </a:bodyPr>
          <a:lstStyle/>
          <a:p>
            <a:pPr marL="285750" indent="-285750">
              <a:buFont typeface="Arial" panose="020B0604020202020204" pitchFamily="34" charset="0"/>
              <a:buChar char="•"/>
            </a:pPr>
            <a:r>
              <a:rPr lang="sl-SI" dirty="0"/>
              <a:t>Electrons diffuse through the material, losing some energy due to scattering on the phonon lattice - </a:t>
            </a:r>
            <a:r>
              <a:rPr lang="el-GR" dirty="0"/>
              <a:t>Δ</a:t>
            </a:r>
            <a:r>
              <a:rPr lang="sl-SI" dirty="0"/>
              <a:t>E ~ 0.05 eV per collision. </a:t>
            </a:r>
          </a:p>
          <a:p>
            <a:pPr marL="285750" indent="-285750">
              <a:buFont typeface="Arial" panose="020B0604020202020204" pitchFamily="34" charset="0"/>
              <a:buChar char="•"/>
            </a:pPr>
            <a:r>
              <a:rPr lang="sl-SI" dirty="0"/>
              <a:t>The average free path between two collisions is ~ 2.5 -5 nm →equilibrium depth 𝜆_𝑒. ~ a few tens of nm.</a:t>
            </a:r>
          </a:p>
          <a:p>
            <a:pPr marL="285750" indent="-285750">
              <a:buFont typeface="Arial" panose="020B0604020202020204" pitchFamily="34" charset="0"/>
              <a:buChar char="•"/>
            </a:pPr>
            <a:r>
              <a:rPr lang="sl-SI" dirty="0"/>
              <a:t>Only electrons that reach the surface with sufficient energy can escape from the material</a:t>
            </a:r>
          </a:p>
          <a:p>
            <a:pPr marL="285750" indent="-285750">
              <a:buFont typeface="Arial" panose="020B0604020202020204" pitchFamily="34" charset="0"/>
              <a:buChar char="•"/>
            </a:pPr>
            <a:r>
              <a:rPr lang="sl-SI" dirty="0"/>
              <a:t>→ minimum energy required for escape 𝐸𝛾&gt;𝐸𝑔+𝐸𝐴</a:t>
            </a:r>
          </a:p>
          <a:p>
            <a:pPr marL="285750" indent="-285750">
              <a:buFont typeface="Arial" panose="020B0604020202020204" pitchFamily="34" charset="0"/>
              <a:buChar char="•"/>
            </a:pPr>
            <a:r>
              <a:rPr lang="sl-SI" dirty="0"/>
              <a:t>photoelectric effect</a:t>
            </a:r>
            <a:endParaRPr lang="sl-SI" dirty="0">
              <a:solidFill>
                <a:schemeClr val="accent6"/>
              </a:solidFill>
            </a:endParaRPr>
          </a:p>
        </p:txBody>
      </p:sp>
      <p:sp>
        <p:nvSpPr>
          <p:cNvPr id="4" name="Text Placeholder 9">
            <a:extLst>
              <a:ext uri="{FF2B5EF4-FFF2-40B4-BE49-F238E27FC236}">
                <a16:creationId xmlns:a16="http://schemas.microsoft.com/office/drawing/2014/main" id="{F777B028-39FA-5875-4E43-F3D6AD1FDF90}"/>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0" name="Text Placeholder 9">
            <a:extLst>
              <a:ext uri="{FF2B5EF4-FFF2-40B4-BE49-F238E27FC236}">
                <a16:creationId xmlns:a16="http://schemas.microsoft.com/office/drawing/2014/main" id="{6BB86B2D-E603-B0AE-33A5-3800651B07C1}"/>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1" name="Text Placeholder 9">
            <a:extLst>
              <a:ext uri="{FF2B5EF4-FFF2-40B4-BE49-F238E27FC236}">
                <a16:creationId xmlns:a16="http://schemas.microsoft.com/office/drawing/2014/main" id="{266DBD8A-47D6-0BC9-CBBE-2D9300358BF9}"/>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615875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a:extLst>
              <a:ext uri="{FF2B5EF4-FFF2-40B4-BE49-F238E27FC236}">
                <a16:creationId xmlns:a16="http://schemas.microsoft.com/office/drawing/2014/main" id="{90A7D467-C6AB-654A-B81E-0746E83DCD3F}"/>
              </a:ext>
            </a:extLst>
          </p:cNvPr>
          <p:cNvSpPr txBox="1">
            <a:spLocks noChangeArrowheads="1"/>
          </p:cNvSpPr>
          <p:nvPr/>
        </p:nvSpPr>
        <p:spPr bwMode="auto">
          <a:xfrm>
            <a:off x="179106" y="326396"/>
            <a:ext cx="85885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 typeface="Wingdings" pitchFamily="2" charset="2"/>
              <a:buNone/>
            </a:pPr>
            <a:r>
              <a:rPr lang="sl-SI" altLang="sl-SI" b="1" dirty="0">
                <a:solidFill>
                  <a:schemeClr val="accent1"/>
                </a:solidFill>
                <a:latin typeface="+mj-lt"/>
              </a:rPr>
              <a:t>Pulse height distribution for single photons </a:t>
            </a:r>
          </a:p>
          <a:p>
            <a:pPr>
              <a:spcBef>
                <a:spcPct val="0"/>
              </a:spcBef>
              <a:buFont typeface="Wingdings" pitchFamily="2" charset="2"/>
              <a:buNone/>
            </a:pPr>
            <a:r>
              <a:rPr lang="sl-SI" altLang="sl-SI" b="1" dirty="0">
                <a:solidFill>
                  <a:schemeClr val="accent1"/>
                </a:solidFill>
                <a:latin typeface="+mj-lt"/>
              </a:rPr>
              <a:t>(for multiple photons: convolution )</a:t>
            </a:r>
            <a:endParaRPr lang="sl-SI" altLang="sl-SI" sz="2000" b="1" dirty="0">
              <a:solidFill>
                <a:schemeClr val="accent1"/>
              </a:solidFill>
              <a:latin typeface="+mj-lt"/>
            </a:endParaRPr>
          </a:p>
        </p:txBody>
      </p:sp>
      <p:pic>
        <p:nvPicPr>
          <p:cNvPr id="26628" name="Picture 7" descr="C:\delft\slidod3.jpg">
            <a:extLst>
              <a:ext uri="{FF2B5EF4-FFF2-40B4-BE49-F238E27FC236}">
                <a16:creationId xmlns:a16="http://schemas.microsoft.com/office/drawing/2014/main" id="{7799ABDE-4FA0-2340-90A1-B478FFCF3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38" y="2264386"/>
            <a:ext cx="4901852" cy="417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E94DE320-9634-3249-ADEA-EC670BC2AF97}"/>
              </a:ext>
            </a:extLst>
          </p:cNvPr>
          <p:cNvCxnSpPr/>
          <p:nvPr/>
        </p:nvCxnSpPr>
        <p:spPr>
          <a:xfrm>
            <a:off x="1984917" y="4527395"/>
            <a:ext cx="0" cy="858644"/>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8" name="Straight Arrow Connector 7">
            <a:extLst>
              <a:ext uri="{FF2B5EF4-FFF2-40B4-BE49-F238E27FC236}">
                <a16:creationId xmlns:a16="http://schemas.microsoft.com/office/drawing/2014/main" id="{DF8EBE5F-32CC-D64C-A569-AA4EB2A3E335}"/>
              </a:ext>
            </a:extLst>
          </p:cNvPr>
          <p:cNvCxnSpPr>
            <a:cxnSpLocks/>
          </p:cNvCxnSpPr>
          <p:nvPr/>
        </p:nvCxnSpPr>
        <p:spPr>
          <a:xfrm>
            <a:off x="3363951" y="2810107"/>
            <a:ext cx="0" cy="2575932"/>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pic>
        <p:nvPicPr>
          <p:cNvPr id="28674" name="Picture 2" descr="Figure C-1: Example of a PMT pulse (in black) likely produced by a single photon. The oscilloscope base line offset is obtained from the horizontal line (in red) that is fitted to the baseline, excluding the pulse region (area in blue). The pulse integral is computed between -15 ns and 20 ns (area in blue), after the fitted line is subtracted to the full wave.">
            <a:extLst>
              <a:ext uri="{FF2B5EF4-FFF2-40B4-BE49-F238E27FC236}">
                <a16:creationId xmlns:a16="http://schemas.microsoft.com/office/drawing/2014/main" id="{65E25ECE-3F13-5E43-B530-C7167B9218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1" r="13978"/>
          <a:stretch/>
        </p:blipFill>
        <p:spPr bwMode="auto">
          <a:xfrm>
            <a:off x="6022064" y="2810107"/>
            <a:ext cx="6495828" cy="306602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53C6EFF-9068-1149-AF6A-526095070076}"/>
              </a:ext>
            </a:extLst>
          </p:cNvPr>
          <p:cNvCxnSpPr>
            <a:cxnSpLocks/>
          </p:cNvCxnSpPr>
          <p:nvPr/>
        </p:nvCxnSpPr>
        <p:spPr>
          <a:xfrm>
            <a:off x="8544272" y="3429000"/>
            <a:ext cx="0" cy="1098395"/>
          </a:xfrm>
          <a:prstGeom prst="straightConnector1">
            <a:avLst/>
          </a:prstGeom>
          <a:ln w="4762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872940F-41A2-AA41-844A-B75E941D35C3}"/>
              </a:ext>
            </a:extLst>
          </p:cNvPr>
          <p:cNvCxnSpPr>
            <a:cxnSpLocks/>
          </p:cNvCxnSpPr>
          <p:nvPr/>
        </p:nvCxnSpPr>
        <p:spPr>
          <a:xfrm>
            <a:off x="1538868" y="5571893"/>
            <a:ext cx="1338147" cy="0"/>
          </a:xfrm>
          <a:prstGeom prst="straightConnector1">
            <a:avLst/>
          </a:prstGeom>
          <a:ln w="4762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7DCC4E-9598-1F40-9E37-1E21D1091876}"/>
              </a:ext>
            </a:extLst>
          </p:cNvPr>
          <p:cNvSpPr txBox="1"/>
          <p:nvPr/>
        </p:nvSpPr>
        <p:spPr>
          <a:xfrm>
            <a:off x="7763998" y="3515019"/>
            <a:ext cx="1003610" cy="646331"/>
          </a:xfrm>
          <a:prstGeom prst="rect">
            <a:avLst/>
          </a:prstGeom>
          <a:noFill/>
        </p:spPr>
        <p:txBody>
          <a:bodyPr wrap="square" rtlCol="0">
            <a:spAutoFit/>
          </a:bodyPr>
          <a:lstStyle/>
          <a:p>
            <a:r>
              <a:rPr lang="sl-SI" dirty="0"/>
              <a:t>Pulse height</a:t>
            </a:r>
          </a:p>
        </p:txBody>
      </p:sp>
      <p:sp>
        <p:nvSpPr>
          <p:cNvPr id="21" name="TextBox 20">
            <a:extLst>
              <a:ext uri="{FF2B5EF4-FFF2-40B4-BE49-F238E27FC236}">
                <a16:creationId xmlns:a16="http://schemas.microsoft.com/office/drawing/2014/main" id="{5FF83EC0-F57D-6843-B951-E79107C2AE8A}"/>
              </a:ext>
            </a:extLst>
          </p:cNvPr>
          <p:cNvSpPr txBox="1"/>
          <p:nvPr/>
        </p:nvSpPr>
        <p:spPr>
          <a:xfrm>
            <a:off x="1457110" y="5573082"/>
            <a:ext cx="1906841" cy="369332"/>
          </a:xfrm>
          <a:prstGeom prst="rect">
            <a:avLst/>
          </a:prstGeom>
          <a:noFill/>
        </p:spPr>
        <p:txBody>
          <a:bodyPr wrap="square" rtlCol="0">
            <a:spAutoFit/>
          </a:bodyPr>
          <a:lstStyle/>
          <a:p>
            <a:r>
              <a:rPr lang="sl-SI" dirty="0"/>
              <a:t>Pulse height</a:t>
            </a:r>
          </a:p>
        </p:txBody>
      </p:sp>
      <p:sp>
        <p:nvSpPr>
          <p:cNvPr id="18" name="Slide Number Placeholder 17">
            <a:extLst>
              <a:ext uri="{FF2B5EF4-FFF2-40B4-BE49-F238E27FC236}">
                <a16:creationId xmlns:a16="http://schemas.microsoft.com/office/drawing/2014/main" id="{3A7624B2-E80E-B34D-9D37-955D490C4132}"/>
              </a:ext>
            </a:extLst>
          </p:cNvPr>
          <p:cNvSpPr>
            <a:spLocks noGrp="1"/>
          </p:cNvSpPr>
          <p:nvPr>
            <p:ph type="sldNum" sz="quarter" idx="12"/>
          </p:nvPr>
        </p:nvSpPr>
        <p:spPr/>
        <p:txBody>
          <a:bodyPr/>
          <a:lstStyle/>
          <a:p>
            <a:fld id="{7254E3D2-0D2C-B040-A5A3-AD14F48ED497}" type="slidenum">
              <a:rPr lang="sl-SI" smtClean="0">
                <a:solidFill>
                  <a:srgbClr val="FFFFFF"/>
                </a:solidFill>
              </a:rPr>
              <a:t>25</a:t>
            </a:fld>
            <a:endParaRPr lang="sl-SI" dirty="0">
              <a:solidFill>
                <a:srgbClr val="FFFFFF"/>
              </a:solidFill>
            </a:endParaRPr>
          </a:p>
        </p:txBody>
      </p:sp>
      <p:sp>
        <p:nvSpPr>
          <p:cNvPr id="4" name="TextBox 3">
            <a:extLst>
              <a:ext uri="{FF2B5EF4-FFF2-40B4-BE49-F238E27FC236}">
                <a16:creationId xmlns:a16="http://schemas.microsoft.com/office/drawing/2014/main" id="{7D0BB1B9-2F31-F6F1-58AA-3E7CD06EF430}"/>
              </a:ext>
            </a:extLst>
          </p:cNvPr>
          <p:cNvSpPr txBox="1"/>
          <p:nvPr/>
        </p:nvSpPr>
        <p:spPr>
          <a:xfrm>
            <a:off x="257369" y="1626996"/>
            <a:ext cx="10753773" cy="400110"/>
          </a:xfrm>
          <a:prstGeom prst="rect">
            <a:avLst/>
          </a:prstGeom>
          <a:noFill/>
        </p:spPr>
        <p:txBody>
          <a:bodyPr wrap="square">
            <a:spAutoFit/>
          </a:bodyPr>
          <a:lstStyle/>
          <a:p>
            <a:pPr eaLnBrk="1" hangingPunct="1"/>
            <a:r>
              <a:rPr lang="sl-SI" altLang="en-US" sz="2000" dirty="0">
                <a:solidFill>
                  <a:srgbClr val="7030A0"/>
                </a:solidFill>
              </a:rPr>
              <a:t>The signal width is determined by the fluctuations in the signal amplification at the first dynodes.</a:t>
            </a:r>
          </a:p>
        </p:txBody>
      </p:sp>
      <p:sp>
        <p:nvSpPr>
          <p:cNvPr id="19" name="Text Placeholder 9">
            <a:extLst>
              <a:ext uri="{FF2B5EF4-FFF2-40B4-BE49-F238E27FC236}">
                <a16:creationId xmlns:a16="http://schemas.microsoft.com/office/drawing/2014/main" id="{C5EF6F17-268A-B86B-DBB2-C578B83C157E}"/>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20" name="Text Placeholder 9">
            <a:extLst>
              <a:ext uri="{FF2B5EF4-FFF2-40B4-BE49-F238E27FC236}">
                <a16:creationId xmlns:a16="http://schemas.microsoft.com/office/drawing/2014/main" id="{E3F5E720-8995-F8CE-0DD0-7D1199A53A5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22" name="Text Placeholder 9">
            <a:extLst>
              <a:ext uri="{FF2B5EF4-FFF2-40B4-BE49-F238E27FC236}">
                <a16:creationId xmlns:a16="http://schemas.microsoft.com/office/drawing/2014/main" id="{7E5A60DE-5A55-F9FD-8DE1-037BBD47D178}"/>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AF07C2C2-F697-5A47-AADD-6895D9726AB3}"/>
              </a:ext>
            </a:extLst>
          </p:cNvPr>
          <p:cNvSpPr txBox="1">
            <a:spLocks noChangeArrowheads="1"/>
          </p:cNvSpPr>
          <p:nvPr/>
        </p:nvSpPr>
        <p:spPr bwMode="auto">
          <a:xfrm>
            <a:off x="427464" y="185854"/>
            <a:ext cx="72389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dirty="0">
                <a:solidFill>
                  <a:schemeClr val="accent1"/>
                </a:solidFill>
                <a:latin typeface="+mn-lt"/>
              </a:rPr>
              <a:t>Photocathode sensitivity</a:t>
            </a:r>
            <a:endParaRPr lang="en-GB" altLang="sl-SI" dirty="0">
              <a:solidFill>
                <a:schemeClr val="accent1"/>
              </a:solidFill>
              <a:latin typeface="+mn-lt"/>
            </a:endParaRPr>
          </a:p>
        </p:txBody>
      </p:sp>
      <p:sp>
        <p:nvSpPr>
          <p:cNvPr id="15363" name="Text Box 3">
            <a:extLst>
              <a:ext uri="{FF2B5EF4-FFF2-40B4-BE49-F238E27FC236}">
                <a16:creationId xmlns:a16="http://schemas.microsoft.com/office/drawing/2014/main" id="{53DBBE99-69CF-064E-B403-41FEFA7BD52E}"/>
              </a:ext>
            </a:extLst>
          </p:cNvPr>
          <p:cNvSpPr txBox="1">
            <a:spLocks noChangeArrowheads="1"/>
          </p:cNvSpPr>
          <p:nvPr/>
        </p:nvSpPr>
        <p:spPr bwMode="auto">
          <a:xfrm>
            <a:off x="792590" y="1085967"/>
            <a:ext cx="2682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800" u="sng" dirty="0">
                <a:solidFill>
                  <a:srgbClr val="18B814"/>
                </a:solidFill>
                <a:latin typeface="Albertus Medium"/>
              </a:rPr>
              <a:t>Photo effect</a:t>
            </a:r>
            <a:r>
              <a:rPr lang="sl-SI" altLang="sl-SI" sz="1800" dirty="0">
                <a:solidFill>
                  <a:schemeClr val="tx1"/>
                </a:solidFill>
                <a:latin typeface="Albertus Medium"/>
              </a:rPr>
              <a:t>:    E</a:t>
            </a:r>
            <a:r>
              <a:rPr lang="sl-SI" altLang="sl-SI" sz="1800" baseline="-25000" dirty="0">
                <a:solidFill>
                  <a:schemeClr val="tx1"/>
                </a:solidFill>
                <a:latin typeface="Albertus Medium"/>
              </a:rPr>
              <a:t>e </a:t>
            </a:r>
            <a:r>
              <a:rPr lang="sl-SI" altLang="sl-SI" sz="1800" dirty="0">
                <a:solidFill>
                  <a:schemeClr val="tx1"/>
                </a:solidFill>
                <a:latin typeface="Albertus Medium"/>
              </a:rPr>
              <a:t>=h</a:t>
            </a:r>
            <a:r>
              <a:rPr lang="sl-SI" altLang="sl-SI" sz="1800" b="1" dirty="0">
                <a:solidFill>
                  <a:schemeClr val="tx1"/>
                </a:solidFill>
                <a:latin typeface="Albertus Medium"/>
                <a:sym typeface="Symbol" pitchFamily="2" charset="2"/>
              </a:rPr>
              <a:t> - </a:t>
            </a:r>
            <a:endParaRPr lang="en-GB" altLang="sl-SI" sz="1800" b="1" dirty="0">
              <a:solidFill>
                <a:schemeClr val="tx1"/>
              </a:solidFill>
              <a:latin typeface="Albertus Medium"/>
            </a:endParaRPr>
          </a:p>
        </p:txBody>
      </p:sp>
      <p:sp>
        <p:nvSpPr>
          <p:cNvPr id="15364" name="Line 5">
            <a:extLst>
              <a:ext uri="{FF2B5EF4-FFF2-40B4-BE49-F238E27FC236}">
                <a16:creationId xmlns:a16="http://schemas.microsoft.com/office/drawing/2014/main" id="{B24D6614-A923-DD48-893D-8623B6DA499E}"/>
              </a:ext>
            </a:extLst>
          </p:cNvPr>
          <p:cNvSpPr>
            <a:spLocks noChangeShapeType="1"/>
          </p:cNvSpPr>
          <p:nvPr/>
        </p:nvSpPr>
        <p:spPr bwMode="auto">
          <a:xfrm flipH="1" flipV="1">
            <a:off x="3323064" y="1352667"/>
            <a:ext cx="838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65" name="Text Box 6">
            <a:extLst>
              <a:ext uri="{FF2B5EF4-FFF2-40B4-BE49-F238E27FC236}">
                <a16:creationId xmlns:a16="http://schemas.microsoft.com/office/drawing/2014/main" id="{200AE5B7-1647-6740-9D54-B36961318097}"/>
              </a:ext>
            </a:extLst>
          </p:cNvPr>
          <p:cNvSpPr txBox="1">
            <a:spLocks noChangeArrowheads="1"/>
          </p:cNvSpPr>
          <p:nvPr/>
        </p:nvSpPr>
        <p:spPr bwMode="auto">
          <a:xfrm>
            <a:off x="4221589" y="1490779"/>
            <a:ext cx="14830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600" dirty="0">
                <a:solidFill>
                  <a:schemeClr val="tx1"/>
                </a:solidFill>
                <a:latin typeface="Albertus Medium"/>
              </a:rPr>
              <a:t>Work function</a:t>
            </a:r>
            <a:endParaRPr lang="en-GB" altLang="sl-SI" sz="1600" dirty="0">
              <a:solidFill>
                <a:schemeClr val="tx1"/>
              </a:solidFill>
              <a:latin typeface="Albertus Medium"/>
            </a:endParaRPr>
          </a:p>
        </p:txBody>
      </p:sp>
      <p:sp>
        <p:nvSpPr>
          <p:cNvPr id="15366" name="Text Box 7">
            <a:extLst>
              <a:ext uri="{FF2B5EF4-FFF2-40B4-BE49-F238E27FC236}">
                <a16:creationId xmlns:a16="http://schemas.microsoft.com/office/drawing/2014/main" id="{F79D0B35-C283-5E4F-80BF-0044AD6A0B21}"/>
              </a:ext>
            </a:extLst>
          </p:cNvPr>
          <p:cNvSpPr txBox="1">
            <a:spLocks noChangeArrowheads="1"/>
          </p:cNvSpPr>
          <p:nvPr/>
        </p:nvSpPr>
        <p:spPr bwMode="auto">
          <a:xfrm>
            <a:off x="3345290" y="2106729"/>
            <a:ext cx="1577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50000"/>
              </a:spcBef>
              <a:buFontTx/>
              <a:buNone/>
            </a:pPr>
            <a:r>
              <a:rPr lang="en-US" altLang="sl-SI" sz="1600" dirty="0">
                <a:solidFill>
                  <a:schemeClr val="tx1"/>
                </a:solidFill>
                <a:latin typeface="Albertus Medium"/>
              </a:rPr>
              <a:t>Photon energy</a:t>
            </a:r>
            <a:endParaRPr lang="en-GB" altLang="sl-SI" sz="1600" dirty="0">
              <a:solidFill>
                <a:schemeClr val="tx1"/>
              </a:solidFill>
              <a:latin typeface="Albertus Medium"/>
            </a:endParaRPr>
          </a:p>
        </p:txBody>
      </p:sp>
      <p:sp>
        <p:nvSpPr>
          <p:cNvPr id="15367" name="Line 8">
            <a:extLst>
              <a:ext uri="{FF2B5EF4-FFF2-40B4-BE49-F238E27FC236}">
                <a16:creationId xmlns:a16="http://schemas.microsoft.com/office/drawing/2014/main" id="{A06384BA-E520-8245-9654-ADAC1A291DCC}"/>
              </a:ext>
            </a:extLst>
          </p:cNvPr>
          <p:cNvSpPr>
            <a:spLocks noChangeShapeType="1"/>
          </p:cNvSpPr>
          <p:nvPr/>
        </p:nvSpPr>
        <p:spPr bwMode="auto">
          <a:xfrm flipH="1" flipV="1">
            <a:off x="2865864" y="1428867"/>
            <a:ext cx="609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68" name="Text Box 9">
            <a:extLst>
              <a:ext uri="{FF2B5EF4-FFF2-40B4-BE49-F238E27FC236}">
                <a16:creationId xmlns:a16="http://schemas.microsoft.com/office/drawing/2014/main" id="{E43E9897-8995-6441-89C9-CBF7029C2B4E}"/>
              </a:ext>
            </a:extLst>
          </p:cNvPr>
          <p:cNvSpPr txBox="1">
            <a:spLocks noChangeArrowheads="1"/>
          </p:cNvSpPr>
          <p:nvPr/>
        </p:nvSpPr>
        <p:spPr bwMode="auto">
          <a:xfrm>
            <a:off x="868789" y="1973379"/>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400" dirty="0">
                <a:solidFill>
                  <a:schemeClr val="tx1"/>
                </a:solidFill>
                <a:latin typeface="Albertus Medium"/>
              </a:rPr>
              <a:t>Maximum electron kinetic energy</a:t>
            </a:r>
            <a:endParaRPr lang="en-GB" altLang="sl-SI" sz="1400" dirty="0">
              <a:solidFill>
                <a:schemeClr val="tx1"/>
              </a:solidFill>
              <a:latin typeface="Albertus Medium"/>
            </a:endParaRPr>
          </a:p>
        </p:txBody>
      </p:sp>
      <p:sp>
        <p:nvSpPr>
          <p:cNvPr id="15369" name="Line 10">
            <a:extLst>
              <a:ext uri="{FF2B5EF4-FFF2-40B4-BE49-F238E27FC236}">
                <a16:creationId xmlns:a16="http://schemas.microsoft.com/office/drawing/2014/main" id="{6055AA8C-601E-6245-A3A1-507E9168E9D2}"/>
              </a:ext>
            </a:extLst>
          </p:cNvPr>
          <p:cNvSpPr>
            <a:spLocks noChangeShapeType="1"/>
          </p:cNvSpPr>
          <p:nvPr/>
        </p:nvSpPr>
        <p:spPr bwMode="auto">
          <a:xfrm flipV="1">
            <a:off x="1875264" y="1428867"/>
            <a:ext cx="381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72" name="Text Box 13">
            <a:extLst>
              <a:ext uri="{FF2B5EF4-FFF2-40B4-BE49-F238E27FC236}">
                <a16:creationId xmlns:a16="http://schemas.microsoft.com/office/drawing/2014/main" id="{B013CBE3-3B2B-4642-99A4-C58EBE02C41D}"/>
              </a:ext>
            </a:extLst>
          </p:cNvPr>
          <p:cNvSpPr txBox="1">
            <a:spLocks noChangeArrowheads="1"/>
          </p:cNvSpPr>
          <p:nvPr/>
        </p:nvSpPr>
        <p:spPr bwMode="auto">
          <a:xfrm>
            <a:off x="229028" y="3042581"/>
            <a:ext cx="253047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dirty="0">
                <a:solidFill>
                  <a:schemeClr val="accent6"/>
                </a:solidFill>
                <a:latin typeface="+mj-lt"/>
              </a:rPr>
              <a:t>Kvantni izkoristek</a:t>
            </a:r>
            <a:endParaRPr lang="en-GB" altLang="sl-SI" sz="1800" dirty="0">
              <a:solidFill>
                <a:schemeClr val="accent6"/>
              </a:solidFill>
              <a:latin typeface="+mj-lt"/>
            </a:endParaRPr>
          </a:p>
        </p:txBody>
      </p:sp>
      <p:sp>
        <p:nvSpPr>
          <p:cNvPr id="15373" name="Text Box 14">
            <a:extLst>
              <a:ext uri="{FF2B5EF4-FFF2-40B4-BE49-F238E27FC236}">
                <a16:creationId xmlns:a16="http://schemas.microsoft.com/office/drawing/2014/main" id="{C77ACC15-5F2E-2942-BBD5-E2436712A5E6}"/>
              </a:ext>
            </a:extLst>
          </p:cNvPr>
          <p:cNvSpPr txBox="1">
            <a:spLocks noChangeArrowheads="1"/>
          </p:cNvSpPr>
          <p:nvPr/>
        </p:nvSpPr>
        <p:spPr bwMode="auto">
          <a:xfrm>
            <a:off x="276653" y="3714867"/>
            <a:ext cx="10807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GB" altLang="sl-SI" sz="1800" b="1" dirty="0">
                <a:solidFill>
                  <a:schemeClr val="tx1"/>
                </a:solidFill>
                <a:latin typeface="Albertus Medium"/>
                <a:sym typeface="Symbol" pitchFamily="2" charset="2"/>
              </a:rPr>
              <a:t>QE</a:t>
            </a:r>
            <a:r>
              <a:rPr lang="sl-SI" altLang="sl-SI" sz="1800" b="1" dirty="0">
                <a:solidFill>
                  <a:schemeClr val="tx1"/>
                </a:solidFill>
                <a:latin typeface="Albertus Medium"/>
                <a:sym typeface="Symbol" pitchFamily="2" charset="2"/>
              </a:rPr>
              <a:t>( )  =</a:t>
            </a:r>
            <a:endParaRPr lang="en-GB" altLang="sl-SI" sz="1800" b="1" dirty="0">
              <a:solidFill>
                <a:schemeClr val="tx1"/>
              </a:solidFill>
              <a:latin typeface="Albertus Medium"/>
            </a:endParaRPr>
          </a:p>
        </p:txBody>
      </p:sp>
      <p:sp>
        <p:nvSpPr>
          <p:cNvPr id="15374" name="Line 15">
            <a:extLst>
              <a:ext uri="{FF2B5EF4-FFF2-40B4-BE49-F238E27FC236}">
                <a16:creationId xmlns:a16="http://schemas.microsoft.com/office/drawing/2014/main" id="{D55A6DCE-CB78-DD41-A171-2CFFDBB7C30C}"/>
              </a:ext>
            </a:extLst>
          </p:cNvPr>
          <p:cNvSpPr>
            <a:spLocks noChangeShapeType="1"/>
          </p:cNvSpPr>
          <p:nvPr/>
        </p:nvSpPr>
        <p:spPr bwMode="auto">
          <a:xfrm>
            <a:off x="1494265" y="3943467"/>
            <a:ext cx="4887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5375" name="Text Box 16">
            <a:extLst>
              <a:ext uri="{FF2B5EF4-FFF2-40B4-BE49-F238E27FC236}">
                <a16:creationId xmlns:a16="http://schemas.microsoft.com/office/drawing/2014/main" id="{7D779F80-16D5-1344-9066-9335B0BEBA8A}"/>
              </a:ext>
            </a:extLst>
          </p:cNvPr>
          <p:cNvSpPr txBox="1">
            <a:spLocks noChangeArrowheads="1"/>
          </p:cNvSpPr>
          <p:nvPr/>
        </p:nvSpPr>
        <p:spPr bwMode="auto">
          <a:xfrm>
            <a:off x="1554590" y="3524367"/>
            <a:ext cx="5261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dirty="0">
                <a:solidFill>
                  <a:schemeClr val="tx1"/>
                </a:solidFill>
                <a:latin typeface="+mn-lt"/>
              </a:rPr>
              <a:t>Number of photoelectrons that exit the photocathode</a:t>
            </a:r>
            <a:endParaRPr lang="en-GB" altLang="sl-SI" sz="1800" dirty="0">
              <a:solidFill>
                <a:schemeClr val="tx1"/>
              </a:solidFill>
              <a:latin typeface="+mn-lt"/>
            </a:endParaRPr>
          </a:p>
        </p:txBody>
      </p:sp>
      <p:sp>
        <p:nvSpPr>
          <p:cNvPr id="15376" name="Text Box 17">
            <a:extLst>
              <a:ext uri="{FF2B5EF4-FFF2-40B4-BE49-F238E27FC236}">
                <a16:creationId xmlns:a16="http://schemas.microsoft.com/office/drawing/2014/main" id="{F4E01492-F989-9141-A2AB-93FAF9776BBE}"/>
              </a:ext>
            </a:extLst>
          </p:cNvPr>
          <p:cNvSpPr txBox="1">
            <a:spLocks noChangeArrowheads="1"/>
          </p:cNvSpPr>
          <p:nvPr/>
        </p:nvSpPr>
        <p:spPr bwMode="auto">
          <a:xfrm>
            <a:off x="1799065" y="4019668"/>
            <a:ext cx="3376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50000"/>
              </a:spcBef>
              <a:buFontTx/>
              <a:buNone/>
            </a:pPr>
            <a:r>
              <a:rPr lang="sl-SI" altLang="sl-SI" sz="1800" dirty="0">
                <a:solidFill>
                  <a:schemeClr val="tx1"/>
                </a:solidFill>
                <a:latin typeface="+mn-lt"/>
              </a:rPr>
              <a:t>Number of incident photons</a:t>
            </a:r>
            <a:endParaRPr lang="en-GB" altLang="sl-SI" sz="1800" dirty="0">
              <a:solidFill>
                <a:schemeClr val="tx1"/>
              </a:solidFill>
              <a:latin typeface="+mn-lt"/>
            </a:endParaRPr>
          </a:p>
        </p:txBody>
      </p:sp>
      <p:sp>
        <p:nvSpPr>
          <p:cNvPr id="15377" name="Text Box 18">
            <a:extLst>
              <a:ext uri="{FF2B5EF4-FFF2-40B4-BE49-F238E27FC236}">
                <a16:creationId xmlns:a16="http://schemas.microsoft.com/office/drawing/2014/main" id="{8B592BB1-F85A-8747-83E4-8E20AD1822C2}"/>
              </a:ext>
            </a:extLst>
          </p:cNvPr>
          <p:cNvSpPr txBox="1">
            <a:spLocks noChangeArrowheads="1"/>
          </p:cNvSpPr>
          <p:nvPr/>
        </p:nvSpPr>
        <p:spPr bwMode="auto">
          <a:xfrm>
            <a:off x="427465" y="3752967"/>
            <a:ext cx="701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en-GB" altLang="sl-SI" sz="1800">
              <a:solidFill>
                <a:schemeClr val="tx1"/>
              </a:solidFill>
              <a:latin typeface="Albertus Medium"/>
            </a:endParaRPr>
          </a:p>
        </p:txBody>
      </p:sp>
      <p:sp>
        <p:nvSpPr>
          <p:cNvPr id="15378" name="Text Box 19">
            <a:extLst>
              <a:ext uri="{FF2B5EF4-FFF2-40B4-BE49-F238E27FC236}">
                <a16:creationId xmlns:a16="http://schemas.microsoft.com/office/drawing/2014/main" id="{8583D209-5B41-E24B-AA5F-22946C848DE7}"/>
              </a:ext>
            </a:extLst>
          </p:cNvPr>
          <p:cNvSpPr txBox="1">
            <a:spLocks noChangeArrowheads="1"/>
          </p:cNvSpPr>
          <p:nvPr/>
        </p:nvSpPr>
        <p:spPr bwMode="auto">
          <a:xfrm>
            <a:off x="579864" y="4781668"/>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dirty="0">
                <a:solidFill>
                  <a:schemeClr val="accent6"/>
                </a:solidFill>
                <a:latin typeface="Albertus Medium"/>
              </a:rPr>
              <a:t>Spectral sensitivity                        </a:t>
            </a:r>
            <a:r>
              <a:rPr lang="sl-SI" altLang="sl-SI" sz="1800" dirty="0">
                <a:solidFill>
                  <a:srgbClr val="000000"/>
                </a:solidFill>
                <a:latin typeface="Albertus Medium"/>
              </a:rPr>
              <a:t>E( </a:t>
            </a:r>
            <a:r>
              <a:rPr lang="sl-SI" altLang="sl-SI" sz="1800" b="1" dirty="0">
                <a:solidFill>
                  <a:srgbClr val="000000"/>
                </a:solidFill>
                <a:latin typeface="Albertus Medium"/>
                <a:sym typeface="Symbol" pitchFamily="2" charset="2"/>
              </a:rPr>
              <a:t></a:t>
            </a:r>
            <a:r>
              <a:rPr lang="sl-SI" altLang="sl-SI" sz="1800" dirty="0">
                <a:solidFill>
                  <a:srgbClr val="000000"/>
                </a:solidFill>
                <a:latin typeface="Albertus Medium"/>
              </a:rPr>
              <a:t>)=</a:t>
            </a:r>
            <a:endParaRPr lang="en-GB" altLang="sl-SI" sz="1800" dirty="0">
              <a:solidFill>
                <a:srgbClr val="000000"/>
              </a:solidFill>
              <a:latin typeface="Albertus Medium"/>
            </a:endParaRPr>
          </a:p>
        </p:txBody>
      </p:sp>
      <p:sp>
        <p:nvSpPr>
          <p:cNvPr id="15379" name="Line 20">
            <a:extLst>
              <a:ext uri="{FF2B5EF4-FFF2-40B4-BE49-F238E27FC236}">
                <a16:creationId xmlns:a16="http://schemas.microsoft.com/office/drawing/2014/main" id="{443BF08B-CFBC-1945-A506-CC52A39953C1}"/>
              </a:ext>
            </a:extLst>
          </p:cNvPr>
          <p:cNvSpPr>
            <a:spLocks noChangeShapeType="1"/>
          </p:cNvSpPr>
          <p:nvPr/>
        </p:nvSpPr>
        <p:spPr bwMode="auto">
          <a:xfrm flipV="1">
            <a:off x="4618464" y="5010267"/>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5380" name="Text Box 21">
            <a:extLst>
              <a:ext uri="{FF2B5EF4-FFF2-40B4-BE49-F238E27FC236}">
                <a16:creationId xmlns:a16="http://schemas.microsoft.com/office/drawing/2014/main" id="{C313FBE7-3F16-324B-AB38-5E0F21DE4870}"/>
              </a:ext>
            </a:extLst>
          </p:cNvPr>
          <p:cNvSpPr txBox="1">
            <a:spLocks noChangeArrowheads="1"/>
          </p:cNvSpPr>
          <p:nvPr/>
        </p:nvSpPr>
        <p:spPr bwMode="auto">
          <a:xfrm>
            <a:off x="4847065" y="4553067"/>
            <a:ext cx="328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dirty="0">
                <a:solidFill>
                  <a:srgbClr val="000000"/>
                </a:solidFill>
                <a:latin typeface="Albertus Medium"/>
              </a:rPr>
              <a:t>I</a:t>
            </a:r>
            <a:r>
              <a:rPr lang="sl-SI" altLang="sl-SI" sz="1800" baseline="-25000" dirty="0">
                <a:solidFill>
                  <a:srgbClr val="000000"/>
                </a:solidFill>
                <a:latin typeface="Albertus Medium"/>
              </a:rPr>
              <a:t>k</a:t>
            </a:r>
            <a:endParaRPr lang="en-GB" altLang="sl-SI" sz="1800" dirty="0">
              <a:solidFill>
                <a:srgbClr val="000000"/>
              </a:solidFill>
              <a:latin typeface="Albertus Medium"/>
            </a:endParaRPr>
          </a:p>
        </p:txBody>
      </p:sp>
      <p:sp>
        <p:nvSpPr>
          <p:cNvPr id="15381" name="Text Box 22">
            <a:extLst>
              <a:ext uri="{FF2B5EF4-FFF2-40B4-BE49-F238E27FC236}">
                <a16:creationId xmlns:a16="http://schemas.microsoft.com/office/drawing/2014/main" id="{483331D5-425F-D746-B59A-0460CFAFF0F6}"/>
              </a:ext>
            </a:extLst>
          </p:cNvPr>
          <p:cNvSpPr txBox="1">
            <a:spLocks noChangeArrowheads="1"/>
          </p:cNvSpPr>
          <p:nvPr/>
        </p:nvSpPr>
        <p:spPr bwMode="auto">
          <a:xfrm>
            <a:off x="4678789" y="5048367"/>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rgbClr val="000000"/>
                </a:solidFill>
                <a:latin typeface="Albertus Medium"/>
              </a:rPr>
              <a:t>P( </a:t>
            </a:r>
            <a:r>
              <a:rPr lang="sl-SI" altLang="sl-SI" sz="1800" b="1">
                <a:solidFill>
                  <a:srgbClr val="000000"/>
                </a:solidFill>
                <a:latin typeface="Albertus Medium"/>
                <a:sym typeface="Symbol" pitchFamily="2" charset="2"/>
              </a:rPr>
              <a:t></a:t>
            </a:r>
            <a:r>
              <a:rPr lang="sl-SI" altLang="sl-SI" sz="1800">
                <a:solidFill>
                  <a:srgbClr val="000000"/>
                </a:solidFill>
                <a:latin typeface="Albertus Medium"/>
              </a:rPr>
              <a:t>)</a:t>
            </a:r>
            <a:endParaRPr lang="en-GB" altLang="sl-SI" sz="1800">
              <a:solidFill>
                <a:srgbClr val="000000"/>
              </a:solidFill>
              <a:latin typeface="Albertus Medium"/>
            </a:endParaRPr>
          </a:p>
        </p:txBody>
      </p:sp>
      <p:sp>
        <p:nvSpPr>
          <p:cNvPr id="15382" name="Line 23">
            <a:extLst>
              <a:ext uri="{FF2B5EF4-FFF2-40B4-BE49-F238E27FC236}">
                <a16:creationId xmlns:a16="http://schemas.microsoft.com/office/drawing/2014/main" id="{6DA6F0A3-388D-474E-9F5A-935D9EE9E89F}"/>
              </a:ext>
            </a:extLst>
          </p:cNvPr>
          <p:cNvSpPr>
            <a:spLocks noChangeShapeType="1"/>
          </p:cNvSpPr>
          <p:nvPr/>
        </p:nvSpPr>
        <p:spPr bwMode="auto">
          <a:xfrm flipH="1">
            <a:off x="5151864" y="4629267"/>
            <a:ext cx="685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83" name="Text Box 24">
            <a:extLst>
              <a:ext uri="{FF2B5EF4-FFF2-40B4-BE49-F238E27FC236}">
                <a16:creationId xmlns:a16="http://schemas.microsoft.com/office/drawing/2014/main" id="{9FDE18F8-4A20-C342-B6D0-95BE11C41D8C}"/>
              </a:ext>
            </a:extLst>
          </p:cNvPr>
          <p:cNvSpPr txBox="1">
            <a:spLocks noChangeArrowheads="1"/>
          </p:cNvSpPr>
          <p:nvPr/>
        </p:nvSpPr>
        <p:spPr bwMode="auto">
          <a:xfrm>
            <a:off x="5821790" y="4487980"/>
            <a:ext cx="2127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400" dirty="0">
                <a:solidFill>
                  <a:schemeClr val="tx1"/>
                </a:solidFill>
                <a:latin typeface="Albertus Medium"/>
              </a:rPr>
              <a:t>Photoelectric current </a:t>
            </a:r>
            <a:r>
              <a:rPr lang="sl-SI" altLang="sl-SI" sz="1400" dirty="0">
                <a:solidFill>
                  <a:schemeClr val="tx1"/>
                </a:solidFill>
                <a:latin typeface="Albertus Medium"/>
              </a:rPr>
              <a:t>(A)</a:t>
            </a:r>
            <a:endParaRPr lang="en-GB" altLang="sl-SI" sz="1400" dirty="0">
              <a:solidFill>
                <a:schemeClr val="tx1"/>
              </a:solidFill>
              <a:latin typeface="Albertus Medium"/>
            </a:endParaRPr>
          </a:p>
        </p:txBody>
      </p:sp>
      <p:sp>
        <p:nvSpPr>
          <p:cNvPr id="15384" name="Line 25">
            <a:extLst>
              <a:ext uri="{FF2B5EF4-FFF2-40B4-BE49-F238E27FC236}">
                <a16:creationId xmlns:a16="http://schemas.microsoft.com/office/drawing/2014/main" id="{4003D6EB-46A7-D840-9B3D-CAAEBDA3C24D}"/>
              </a:ext>
            </a:extLst>
          </p:cNvPr>
          <p:cNvSpPr>
            <a:spLocks noChangeShapeType="1"/>
          </p:cNvSpPr>
          <p:nvPr/>
        </p:nvSpPr>
        <p:spPr bwMode="auto">
          <a:xfrm flipH="1">
            <a:off x="5380464" y="5238867"/>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85" name="Text Box 26">
            <a:extLst>
              <a:ext uri="{FF2B5EF4-FFF2-40B4-BE49-F238E27FC236}">
                <a16:creationId xmlns:a16="http://schemas.microsoft.com/office/drawing/2014/main" id="{9E891368-4026-6F4B-807E-6B790757B4A2}"/>
              </a:ext>
            </a:extLst>
          </p:cNvPr>
          <p:cNvSpPr txBox="1">
            <a:spLocks noChangeArrowheads="1"/>
          </p:cNvSpPr>
          <p:nvPr/>
        </p:nvSpPr>
        <p:spPr bwMode="auto">
          <a:xfrm>
            <a:off x="5897990" y="5097580"/>
            <a:ext cx="2052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400" dirty="0">
                <a:solidFill>
                  <a:schemeClr val="tx1"/>
                </a:solidFill>
                <a:latin typeface="Albertus Medium"/>
              </a:rPr>
              <a:t>Input luminous flux </a:t>
            </a:r>
            <a:r>
              <a:rPr lang="sl-SI" altLang="sl-SI" sz="1400" dirty="0">
                <a:solidFill>
                  <a:schemeClr val="tx1"/>
                </a:solidFill>
                <a:latin typeface="Albertus Medium"/>
              </a:rPr>
              <a:t>(W)</a:t>
            </a:r>
            <a:endParaRPr lang="en-GB" altLang="sl-SI" sz="1400" dirty="0">
              <a:solidFill>
                <a:schemeClr val="tx1"/>
              </a:solidFill>
              <a:latin typeface="Albertus Medium"/>
            </a:endParaRPr>
          </a:p>
        </p:txBody>
      </p:sp>
      <p:sp>
        <p:nvSpPr>
          <p:cNvPr id="15386" name="Text Box 27">
            <a:extLst>
              <a:ext uri="{FF2B5EF4-FFF2-40B4-BE49-F238E27FC236}">
                <a16:creationId xmlns:a16="http://schemas.microsoft.com/office/drawing/2014/main" id="{81F53ED9-B648-8042-8594-00D4A80D54AD}"/>
              </a:ext>
            </a:extLst>
          </p:cNvPr>
          <p:cNvSpPr txBox="1">
            <a:spLocks noChangeArrowheads="1"/>
          </p:cNvSpPr>
          <p:nvPr/>
        </p:nvSpPr>
        <p:spPr bwMode="auto">
          <a:xfrm>
            <a:off x="487790" y="5581767"/>
            <a:ext cx="10807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b="1" dirty="0">
                <a:solidFill>
                  <a:schemeClr val="tx1"/>
                </a:solidFill>
                <a:latin typeface="Albertus Medium"/>
                <a:sym typeface="Symbol" pitchFamily="2" charset="2"/>
              </a:rPr>
              <a:t>QE</a:t>
            </a:r>
            <a:r>
              <a:rPr lang="sl-SI" altLang="sl-SI" sz="1800" b="1" dirty="0">
                <a:solidFill>
                  <a:schemeClr val="tx1"/>
                </a:solidFill>
                <a:latin typeface="Albertus Medium"/>
              </a:rPr>
              <a:t>( </a:t>
            </a:r>
            <a:r>
              <a:rPr lang="sl-SI" altLang="sl-SI" sz="1800" b="1" dirty="0">
                <a:solidFill>
                  <a:schemeClr val="tx1"/>
                </a:solidFill>
                <a:latin typeface="Albertus Medium"/>
                <a:sym typeface="Symbol" pitchFamily="2" charset="2"/>
              </a:rPr>
              <a:t></a:t>
            </a:r>
            <a:r>
              <a:rPr lang="sl-SI" altLang="sl-SI" sz="1800" b="1" dirty="0">
                <a:solidFill>
                  <a:schemeClr val="tx1"/>
                </a:solidFill>
                <a:latin typeface="Albertus Medium"/>
              </a:rPr>
              <a:t>)  =</a:t>
            </a:r>
            <a:endParaRPr lang="en-GB" altLang="sl-SI" sz="1800" b="1" dirty="0">
              <a:solidFill>
                <a:schemeClr val="tx1"/>
              </a:solidFill>
              <a:latin typeface="Albertus Medium"/>
            </a:endParaRPr>
          </a:p>
        </p:txBody>
      </p:sp>
      <p:sp>
        <p:nvSpPr>
          <p:cNvPr id="15387" name="Line 28">
            <a:extLst>
              <a:ext uri="{FF2B5EF4-FFF2-40B4-BE49-F238E27FC236}">
                <a16:creationId xmlns:a16="http://schemas.microsoft.com/office/drawing/2014/main" id="{737ED813-5717-A946-A6A4-D8B388EF52D3}"/>
              </a:ext>
            </a:extLst>
          </p:cNvPr>
          <p:cNvSpPr>
            <a:spLocks noChangeShapeType="1"/>
          </p:cNvSpPr>
          <p:nvPr/>
        </p:nvSpPr>
        <p:spPr bwMode="auto">
          <a:xfrm>
            <a:off x="1570464" y="5772267"/>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5388" name="Text Box 29">
            <a:extLst>
              <a:ext uri="{FF2B5EF4-FFF2-40B4-BE49-F238E27FC236}">
                <a16:creationId xmlns:a16="http://schemas.microsoft.com/office/drawing/2014/main" id="{45F63131-B3E1-754F-9B64-1BE2BE544DD5}"/>
              </a:ext>
            </a:extLst>
          </p:cNvPr>
          <p:cNvSpPr txBox="1">
            <a:spLocks noChangeArrowheads="1"/>
          </p:cNvSpPr>
          <p:nvPr/>
        </p:nvSpPr>
        <p:spPr bwMode="auto">
          <a:xfrm>
            <a:off x="1646665" y="5391267"/>
            <a:ext cx="67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chemeClr val="tx1"/>
                </a:solidFill>
                <a:latin typeface="Albertus Medium"/>
              </a:rPr>
              <a:t>I</a:t>
            </a:r>
            <a:r>
              <a:rPr lang="sl-SI" altLang="sl-SI" sz="1800" baseline="-25000">
                <a:solidFill>
                  <a:schemeClr val="tx1"/>
                </a:solidFill>
                <a:latin typeface="Albertus Medium"/>
              </a:rPr>
              <a:t>k </a:t>
            </a:r>
            <a:r>
              <a:rPr lang="sl-SI" altLang="sl-SI" sz="1800">
                <a:solidFill>
                  <a:schemeClr val="tx1"/>
                </a:solidFill>
                <a:latin typeface="Albertus Medium"/>
              </a:rPr>
              <a:t>/e</a:t>
            </a:r>
            <a:r>
              <a:rPr lang="sl-SI" altLang="sl-SI" sz="1800" baseline="-25000">
                <a:solidFill>
                  <a:schemeClr val="tx1"/>
                </a:solidFill>
                <a:latin typeface="Albertus Medium"/>
              </a:rPr>
              <a:t>o</a:t>
            </a:r>
            <a:endParaRPr lang="en-GB" altLang="sl-SI" sz="1800">
              <a:solidFill>
                <a:schemeClr val="tx1"/>
              </a:solidFill>
              <a:latin typeface="Albertus Medium"/>
            </a:endParaRPr>
          </a:p>
        </p:txBody>
      </p:sp>
      <p:sp>
        <p:nvSpPr>
          <p:cNvPr id="15389" name="Text Box 30">
            <a:extLst>
              <a:ext uri="{FF2B5EF4-FFF2-40B4-BE49-F238E27FC236}">
                <a16:creationId xmlns:a16="http://schemas.microsoft.com/office/drawing/2014/main" id="{0E407468-43D0-7445-A448-6A68EC4A7DF8}"/>
              </a:ext>
            </a:extLst>
          </p:cNvPr>
          <p:cNvSpPr txBox="1">
            <a:spLocks noChangeArrowheads="1"/>
          </p:cNvSpPr>
          <p:nvPr/>
        </p:nvSpPr>
        <p:spPr bwMode="auto">
          <a:xfrm>
            <a:off x="1494265" y="5848467"/>
            <a:ext cx="102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chemeClr val="tx1"/>
                </a:solidFill>
                <a:latin typeface="Albertus Medium"/>
              </a:rPr>
              <a:t>P(</a:t>
            </a:r>
            <a:r>
              <a:rPr lang="sl-SI" altLang="sl-SI" sz="1800" b="1">
                <a:solidFill>
                  <a:schemeClr val="tx1"/>
                </a:solidFill>
                <a:latin typeface="Albertus Medium"/>
                <a:sym typeface="Symbol" pitchFamily="2" charset="2"/>
              </a:rPr>
              <a:t></a:t>
            </a:r>
            <a:r>
              <a:rPr lang="sl-SI" altLang="sl-SI" sz="1800" b="1">
                <a:solidFill>
                  <a:schemeClr val="tx1"/>
                </a:solidFill>
                <a:latin typeface="Albertus Medium"/>
              </a:rPr>
              <a:t> </a:t>
            </a:r>
            <a:r>
              <a:rPr lang="sl-SI" altLang="sl-SI" sz="1800">
                <a:solidFill>
                  <a:schemeClr val="tx1"/>
                </a:solidFill>
                <a:latin typeface="Albertus Medium"/>
              </a:rPr>
              <a:t>)/h</a:t>
            </a:r>
            <a:r>
              <a:rPr lang="sl-SI" altLang="sl-SI" sz="1800" b="1">
                <a:solidFill>
                  <a:schemeClr val="tx1"/>
                </a:solidFill>
                <a:latin typeface="Albertus Medium"/>
                <a:sym typeface="Symbol" pitchFamily="2" charset="2"/>
              </a:rPr>
              <a:t></a:t>
            </a:r>
            <a:endParaRPr lang="en-GB" altLang="sl-SI" sz="1800" b="1">
              <a:solidFill>
                <a:schemeClr val="tx1"/>
              </a:solidFill>
              <a:latin typeface="Albertus Medium"/>
            </a:endParaRPr>
          </a:p>
        </p:txBody>
      </p:sp>
      <p:sp>
        <p:nvSpPr>
          <p:cNvPr id="15390" name="Text Box 31">
            <a:extLst>
              <a:ext uri="{FF2B5EF4-FFF2-40B4-BE49-F238E27FC236}">
                <a16:creationId xmlns:a16="http://schemas.microsoft.com/office/drawing/2014/main" id="{B1C06591-C355-2149-BC52-3E3C0BE004F3}"/>
              </a:ext>
            </a:extLst>
          </p:cNvPr>
          <p:cNvSpPr txBox="1">
            <a:spLocks noChangeArrowheads="1"/>
          </p:cNvSpPr>
          <p:nvPr/>
        </p:nvSpPr>
        <p:spPr bwMode="auto">
          <a:xfrm>
            <a:off x="2621389" y="5581767"/>
            <a:ext cx="373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chemeClr val="tx1"/>
                </a:solidFill>
                <a:latin typeface="Albertus Medium"/>
              </a:rPr>
              <a:t>= </a:t>
            </a:r>
            <a:endParaRPr lang="en-GB" altLang="sl-SI" sz="1800">
              <a:solidFill>
                <a:schemeClr val="tx1"/>
              </a:solidFill>
              <a:latin typeface="Albertus Medium"/>
            </a:endParaRPr>
          </a:p>
        </p:txBody>
      </p:sp>
      <p:sp>
        <p:nvSpPr>
          <p:cNvPr id="15391" name="Line 32">
            <a:extLst>
              <a:ext uri="{FF2B5EF4-FFF2-40B4-BE49-F238E27FC236}">
                <a16:creationId xmlns:a16="http://schemas.microsoft.com/office/drawing/2014/main" id="{AC8B3CA5-1B69-D845-B78B-36EA872694CD}"/>
              </a:ext>
            </a:extLst>
          </p:cNvPr>
          <p:cNvSpPr>
            <a:spLocks noChangeShapeType="1"/>
          </p:cNvSpPr>
          <p:nvPr/>
        </p:nvSpPr>
        <p:spPr bwMode="auto">
          <a:xfrm>
            <a:off x="3094464" y="5772267"/>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5392" name="Text Box 33">
            <a:extLst>
              <a:ext uri="{FF2B5EF4-FFF2-40B4-BE49-F238E27FC236}">
                <a16:creationId xmlns:a16="http://schemas.microsoft.com/office/drawing/2014/main" id="{8613FB25-5403-044A-8C66-8AF145415929}"/>
              </a:ext>
            </a:extLst>
          </p:cNvPr>
          <p:cNvSpPr txBox="1">
            <a:spLocks noChangeArrowheads="1"/>
          </p:cNvSpPr>
          <p:nvPr/>
        </p:nvSpPr>
        <p:spPr bwMode="auto">
          <a:xfrm>
            <a:off x="3170664" y="5391267"/>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50000"/>
              </a:spcBef>
              <a:buFontTx/>
              <a:buNone/>
            </a:pPr>
            <a:r>
              <a:rPr lang="sl-SI" altLang="sl-SI" sz="1800">
                <a:solidFill>
                  <a:schemeClr val="tx1"/>
                </a:solidFill>
                <a:latin typeface="Albertus Medium"/>
              </a:rPr>
              <a:t>hc</a:t>
            </a:r>
            <a:endParaRPr lang="en-GB" altLang="sl-SI" sz="1800">
              <a:solidFill>
                <a:schemeClr val="tx1"/>
              </a:solidFill>
              <a:latin typeface="Albertus Medium"/>
            </a:endParaRPr>
          </a:p>
        </p:txBody>
      </p:sp>
      <p:sp>
        <p:nvSpPr>
          <p:cNvPr id="15393" name="Text Box 34">
            <a:extLst>
              <a:ext uri="{FF2B5EF4-FFF2-40B4-BE49-F238E27FC236}">
                <a16:creationId xmlns:a16="http://schemas.microsoft.com/office/drawing/2014/main" id="{1FD4ACC6-2EA7-BA49-9262-7834C9DBB486}"/>
              </a:ext>
            </a:extLst>
          </p:cNvPr>
          <p:cNvSpPr txBox="1">
            <a:spLocks noChangeArrowheads="1"/>
          </p:cNvSpPr>
          <p:nvPr/>
        </p:nvSpPr>
        <p:spPr bwMode="auto">
          <a:xfrm>
            <a:off x="3154789" y="5810367"/>
            <a:ext cx="585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GB" altLang="sl-SI" sz="1800" b="1">
                <a:solidFill>
                  <a:schemeClr val="tx1"/>
                </a:solidFill>
                <a:latin typeface="Albertus Medium"/>
                <a:sym typeface="Symbol" pitchFamily="2" charset="2"/>
              </a:rPr>
              <a:t></a:t>
            </a:r>
            <a:r>
              <a:rPr lang="sl-SI" altLang="sl-SI" sz="1800">
                <a:solidFill>
                  <a:schemeClr val="tx1"/>
                </a:solidFill>
                <a:latin typeface="Albertus Medium"/>
                <a:sym typeface="Symbol" pitchFamily="2" charset="2"/>
              </a:rPr>
              <a:t> e</a:t>
            </a:r>
            <a:r>
              <a:rPr lang="sl-SI" altLang="sl-SI" sz="1800" baseline="-25000">
                <a:solidFill>
                  <a:schemeClr val="tx1"/>
                </a:solidFill>
                <a:latin typeface="Albertus Medium"/>
                <a:sym typeface="Symbol" pitchFamily="2" charset="2"/>
              </a:rPr>
              <a:t>0</a:t>
            </a:r>
            <a:endParaRPr lang="en-GB" altLang="sl-SI" sz="1800">
              <a:solidFill>
                <a:schemeClr val="tx1"/>
              </a:solidFill>
              <a:latin typeface="Albertus Medium"/>
            </a:endParaRPr>
          </a:p>
        </p:txBody>
      </p:sp>
      <p:sp>
        <p:nvSpPr>
          <p:cNvPr id="15394" name="Text Box 35">
            <a:extLst>
              <a:ext uri="{FF2B5EF4-FFF2-40B4-BE49-F238E27FC236}">
                <a16:creationId xmlns:a16="http://schemas.microsoft.com/office/drawing/2014/main" id="{B5401DB7-5ED1-AC40-940E-66324AB678F3}"/>
              </a:ext>
            </a:extLst>
          </p:cNvPr>
          <p:cNvSpPr txBox="1">
            <a:spLocks noChangeArrowheads="1"/>
          </p:cNvSpPr>
          <p:nvPr/>
        </p:nvSpPr>
        <p:spPr bwMode="auto">
          <a:xfrm>
            <a:off x="3704065" y="5543667"/>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chemeClr val="tx1"/>
                </a:solidFill>
                <a:latin typeface="Albertus Medium"/>
              </a:rPr>
              <a:t>E(</a:t>
            </a:r>
            <a:r>
              <a:rPr lang="sl-SI" altLang="sl-SI" sz="1800" b="1">
                <a:solidFill>
                  <a:schemeClr val="tx1"/>
                </a:solidFill>
                <a:latin typeface="Albertus Medium"/>
                <a:sym typeface="Symbol" pitchFamily="2" charset="2"/>
              </a:rPr>
              <a:t>)</a:t>
            </a:r>
            <a:endParaRPr lang="en-GB" altLang="sl-SI" sz="1800">
              <a:solidFill>
                <a:schemeClr val="tx1"/>
              </a:solidFill>
              <a:latin typeface="Albertus Medium"/>
            </a:endParaRPr>
          </a:p>
        </p:txBody>
      </p:sp>
      <p:sp>
        <p:nvSpPr>
          <p:cNvPr id="3" name="Slide Number Placeholder 2">
            <a:extLst>
              <a:ext uri="{FF2B5EF4-FFF2-40B4-BE49-F238E27FC236}">
                <a16:creationId xmlns:a16="http://schemas.microsoft.com/office/drawing/2014/main" id="{1496EFE3-C45A-944D-A01C-93F6F44D0B6A}"/>
              </a:ext>
            </a:extLst>
          </p:cNvPr>
          <p:cNvSpPr>
            <a:spLocks noGrp="1"/>
          </p:cNvSpPr>
          <p:nvPr>
            <p:ph type="sldNum" sz="quarter" idx="12"/>
          </p:nvPr>
        </p:nvSpPr>
        <p:spPr>
          <a:xfrm>
            <a:off x="10776520" y="6597352"/>
            <a:ext cx="1415480" cy="266335"/>
          </a:xfrm>
        </p:spPr>
        <p:txBody>
          <a:bodyPr/>
          <a:lstStyle/>
          <a:p>
            <a:fld id="{7254E3D2-0D2C-B040-A5A3-AD14F48ED497}" type="slidenum">
              <a:rPr lang="en-SI" smtClean="0">
                <a:solidFill>
                  <a:srgbClr val="FFFFFF"/>
                </a:solidFill>
              </a:rPr>
              <a:t>26</a:t>
            </a:fld>
            <a:endParaRPr lang="en-SI" dirty="0">
              <a:solidFill>
                <a:srgbClr val="FFFFFF"/>
              </a:solidFill>
            </a:endParaRPr>
          </a:p>
        </p:txBody>
      </p:sp>
      <p:grpSp>
        <p:nvGrpSpPr>
          <p:cNvPr id="7" name="Group 6">
            <a:extLst>
              <a:ext uri="{FF2B5EF4-FFF2-40B4-BE49-F238E27FC236}">
                <a16:creationId xmlns:a16="http://schemas.microsoft.com/office/drawing/2014/main" id="{91BF7E91-0913-4342-A7E8-2BF65BF53E94}"/>
              </a:ext>
            </a:extLst>
          </p:cNvPr>
          <p:cNvGrpSpPr/>
          <p:nvPr/>
        </p:nvGrpSpPr>
        <p:grpSpPr>
          <a:xfrm>
            <a:off x="5686316" y="629796"/>
            <a:ext cx="3012141" cy="2572868"/>
            <a:chOff x="7017046" y="811202"/>
            <a:chExt cx="3012141" cy="2572868"/>
          </a:xfrm>
        </p:grpSpPr>
        <p:sp>
          <p:nvSpPr>
            <p:cNvPr id="4" name="Rectangle 3">
              <a:extLst>
                <a:ext uri="{FF2B5EF4-FFF2-40B4-BE49-F238E27FC236}">
                  <a16:creationId xmlns:a16="http://schemas.microsoft.com/office/drawing/2014/main" id="{97265CB3-1B35-8B48-B513-0F8649F9059A}"/>
                </a:ext>
              </a:extLst>
            </p:cNvPr>
            <p:cNvSpPr/>
            <p:nvPr/>
          </p:nvSpPr>
          <p:spPr>
            <a:xfrm>
              <a:off x="7017046" y="1990832"/>
              <a:ext cx="3012141" cy="408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I" dirty="0"/>
                <a:t>Photocathode</a:t>
              </a:r>
            </a:p>
          </p:txBody>
        </p:sp>
        <p:sp>
          <p:nvSpPr>
            <p:cNvPr id="5" name="Down Arrow 4">
              <a:extLst>
                <a:ext uri="{FF2B5EF4-FFF2-40B4-BE49-F238E27FC236}">
                  <a16:creationId xmlns:a16="http://schemas.microsoft.com/office/drawing/2014/main" id="{FED64133-99AD-9442-820D-9DB322BE74EB}"/>
                </a:ext>
              </a:extLst>
            </p:cNvPr>
            <p:cNvSpPr/>
            <p:nvPr/>
          </p:nvSpPr>
          <p:spPr>
            <a:xfrm>
              <a:off x="7419004" y="1298831"/>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39" name="Down Arrow 38">
              <a:extLst>
                <a:ext uri="{FF2B5EF4-FFF2-40B4-BE49-F238E27FC236}">
                  <a16:creationId xmlns:a16="http://schemas.microsoft.com/office/drawing/2014/main" id="{9F7BE5BE-AACF-F64A-A501-E3E80C8058AF}"/>
                </a:ext>
              </a:extLst>
            </p:cNvPr>
            <p:cNvSpPr/>
            <p:nvPr/>
          </p:nvSpPr>
          <p:spPr>
            <a:xfrm>
              <a:off x="7835448" y="1296789"/>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0" name="Down Arrow 39">
              <a:extLst>
                <a:ext uri="{FF2B5EF4-FFF2-40B4-BE49-F238E27FC236}">
                  <a16:creationId xmlns:a16="http://schemas.microsoft.com/office/drawing/2014/main" id="{5B633761-BB26-5E48-A51C-841B0A1B5F1B}"/>
                </a:ext>
              </a:extLst>
            </p:cNvPr>
            <p:cNvSpPr/>
            <p:nvPr/>
          </p:nvSpPr>
          <p:spPr>
            <a:xfrm>
              <a:off x="8243821" y="1302459"/>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1" name="Down Arrow 40">
              <a:extLst>
                <a:ext uri="{FF2B5EF4-FFF2-40B4-BE49-F238E27FC236}">
                  <a16:creationId xmlns:a16="http://schemas.microsoft.com/office/drawing/2014/main" id="{6D34505B-213F-C74E-AA21-1968B95B4956}"/>
                </a:ext>
              </a:extLst>
            </p:cNvPr>
            <p:cNvSpPr/>
            <p:nvPr/>
          </p:nvSpPr>
          <p:spPr>
            <a:xfrm>
              <a:off x="8623330" y="1296789"/>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2" name="Down Arrow 41">
              <a:extLst>
                <a:ext uri="{FF2B5EF4-FFF2-40B4-BE49-F238E27FC236}">
                  <a16:creationId xmlns:a16="http://schemas.microsoft.com/office/drawing/2014/main" id="{38CA8E72-00BB-894A-AED3-772ABACA9E69}"/>
                </a:ext>
              </a:extLst>
            </p:cNvPr>
            <p:cNvSpPr/>
            <p:nvPr/>
          </p:nvSpPr>
          <p:spPr>
            <a:xfrm>
              <a:off x="9033534" y="1298831"/>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6" name="TextBox 5">
              <a:extLst>
                <a:ext uri="{FF2B5EF4-FFF2-40B4-BE49-F238E27FC236}">
                  <a16:creationId xmlns:a16="http://schemas.microsoft.com/office/drawing/2014/main" id="{FC65807E-794C-814C-8109-B67FF9E55646}"/>
                </a:ext>
              </a:extLst>
            </p:cNvPr>
            <p:cNvSpPr txBox="1"/>
            <p:nvPr/>
          </p:nvSpPr>
          <p:spPr>
            <a:xfrm>
              <a:off x="7745771" y="811202"/>
              <a:ext cx="1325146" cy="376893"/>
            </a:xfrm>
            <a:prstGeom prst="rect">
              <a:avLst/>
            </a:prstGeom>
            <a:noFill/>
          </p:spPr>
          <p:txBody>
            <a:bodyPr wrap="square" rtlCol="0">
              <a:spAutoFit/>
            </a:bodyPr>
            <a:lstStyle/>
            <a:p>
              <a:r>
                <a:rPr lang="en-SI" dirty="0"/>
                <a:t>photons</a:t>
              </a:r>
            </a:p>
          </p:txBody>
        </p:sp>
        <p:sp>
          <p:nvSpPr>
            <p:cNvPr id="44" name="Down Arrow 43">
              <a:extLst>
                <a:ext uri="{FF2B5EF4-FFF2-40B4-BE49-F238E27FC236}">
                  <a16:creationId xmlns:a16="http://schemas.microsoft.com/office/drawing/2014/main" id="{AC7134D9-014C-7D48-AFE9-001B7F0FFCEC}"/>
                </a:ext>
              </a:extLst>
            </p:cNvPr>
            <p:cNvSpPr/>
            <p:nvPr/>
          </p:nvSpPr>
          <p:spPr>
            <a:xfrm>
              <a:off x="7419004" y="2479546"/>
              <a:ext cx="247426" cy="4766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6" name="Down Arrow 45">
              <a:extLst>
                <a:ext uri="{FF2B5EF4-FFF2-40B4-BE49-F238E27FC236}">
                  <a16:creationId xmlns:a16="http://schemas.microsoft.com/office/drawing/2014/main" id="{8970EEF9-4F86-DF4D-9F14-4A9E8B2621A8}"/>
                </a:ext>
              </a:extLst>
            </p:cNvPr>
            <p:cNvSpPr/>
            <p:nvPr/>
          </p:nvSpPr>
          <p:spPr>
            <a:xfrm>
              <a:off x="8243821" y="2483174"/>
              <a:ext cx="247426" cy="4766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8" name="Down Arrow 47">
              <a:extLst>
                <a:ext uri="{FF2B5EF4-FFF2-40B4-BE49-F238E27FC236}">
                  <a16:creationId xmlns:a16="http://schemas.microsoft.com/office/drawing/2014/main" id="{BEEA5E6E-F24D-F04F-9632-D060E5973FE1}"/>
                </a:ext>
              </a:extLst>
            </p:cNvPr>
            <p:cNvSpPr/>
            <p:nvPr/>
          </p:nvSpPr>
          <p:spPr>
            <a:xfrm>
              <a:off x="9033534" y="2479546"/>
              <a:ext cx="247426" cy="4766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9" name="TextBox 48">
              <a:extLst>
                <a:ext uri="{FF2B5EF4-FFF2-40B4-BE49-F238E27FC236}">
                  <a16:creationId xmlns:a16="http://schemas.microsoft.com/office/drawing/2014/main" id="{437A0042-A2AF-604C-89A8-278ACD1823E1}"/>
                </a:ext>
              </a:extLst>
            </p:cNvPr>
            <p:cNvSpPr txBox="1"/>
            <p:nvPr/>
          </p:nvSpPr>
          <p:spPr>
            <a:xfrm>
              <a:off x="7496721" y="3014738"/>
              <a:ext cx="1660526" cy="369332"/>
            </a:xfrm>
            <a:prstGeom prst="rect">
              <a:avLst/>
            </a:prstGeom>
            <a:noFill/>
          </p:spPr>
          <p:txBody>
            <a:bodyPr wrap="square" rtlCol="0">
              <a:spAutoFit/>
            </a:bodyPr>
            <a:lstStyle/>
            <a:p>
              <a:r>
                <a:rPr lang="en-GB" dirty="0"/>
                <a:t>p</a:t>
              </a:r>
              <a:r>
                <a:rPr lang="en-SI" dirty="0"/>
                <a:t>hoto electrons</a:t>
              </a:r>
            </a:p>
          </p:txBody>
        </p:sp>
      </p:grpSp>
      <p:sp>
        <p:nvSpPr>
          <p:cNvPr id="8" name="Text Placeholder 9">
            <a:extLst>
              <a:ext uri="{FF2B5EF4-FFF2-40B4-BE49-F238E27FC236}">
                <a16:creationId xmlns:a16="http://schemas.microsoft.com/office/drawing/2014/main" id="{9B602A15-2718-5A27-B2D9-1413DE01C110}"/>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9" name="Text Placeholder 9">
            <a:extLst>
              <a:ext uri="{FF2B5EF4-FFF2-40B4-BE49-F238E27FC236}">
                <a16:creationId xmlns:a16="http://schemas.microsoft.com/office/drawing/2014/main" id="{ED6EC841-DD79-ECBB-83EE-B1EE5A8245C7}"/>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0" name="Text Placeholder 9">
            <a:extLst>
              <a:ext uri="{FF2B5EF4-FFF2-40B4-BE49-F238E27FC236}">
                <a16:creationId xmlns:a16="http://schemas.microsoft.com/office/drawing/2014/main" id="{43EE6691-D7C9-B910-653B-D0658A931F9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7804-1F8E-544B-BCA5-83F837E8774C}"/>
              </a:ext>
            </a:extLst>
          </p:cNvPr>
          <p:cNvSpPr>
            <a:spLocks noGrp="1"/>
          </p:cNvSpPr>
          <p:nvPr>
            <p:ph type="title"/>
          </p:nvPr>
        </p:nvSpPr>
        <p:spPr>
          <a:xfrm>
            <a:off x="838199" y="136525"/>
            <a:ext cx="10515600" cy="662781"/>
          </a:xfrm>
        </p:spPr>
        <p:txBody>
          <a:bodyPr>
            <a:normAutofit/>
          </a:bodyPr>
          <a:lstStyle/>
          <a:p>
            <a:r>
              <a:rPr lang="en-GB" dirty="0"/>
              <a:t>Transmissive</a:t>
            </a:r>
            <a:r>
              <a:rPr lang="en-GB" b="1" dirty="0"/>
              <a:t> photocathodes</a:t>
            </a:r>
            <a:endParaRPr lang="en-SI" dirty="0"/>
          </a:p>
        </p:txBody>
      </p:sp>
      <p:pic>
        <p:nvPicPr>
          <p:cNvPr id="4" name="Content Placeholder 3">
            <a:extLst>
              <a:ext uri="{FF2B5EF4-FFF2-40B4-BE49-F238E27FC236}">
                <a16:creationId xmlns:a16="http://schemas.microsoft.com/office/drawing/2014/main" id="{363CD2F5-973A-A046-9077-5CB5B035B0C8}"/>
              </a:ext>
            </a:extLst>
          </p:cNvPr>
          <p:cNvPicPr>
            <a:picLocks noGrp="1" noChangeAspect="1"/>
          </p:cNvPicPr>
          <p:nvPr>
            <p:ph idx="1"/>
          </p:nvPr>
        </p:nvPicPr>
        <p:blipFill>
          <a:blip r:embed="rId3"/>
          <a:stretch>
            <a:fillRect/>
          </a:stretch>
        </p:blipFill>
        <p:spPr>
          <a:xfrm>
            <a:off x="1511175" y="682398"/>
            <a:ext cx="7762827" cy="5254483"/>
          </a:xfrm>
          <a:prstGeom prst="rect">
            <a:avLst/>
          </a:prstGeom>
        </p:spPr>
      </p:pic>
      <p:sp>
        <p:nvSpPr>
          <p:cNvPr id="7" name="Slide Number Placeholder 6">
            <a:extLst>
              <a:ext uri="{FF2B5EF4-FFF2-40B4-BE49-F238E27FC236}">
                <a16:creationId xmlns:a16="http://schemas.microsoft.com/office/drawing/2014/main" id="{20764E81-8B44-7A46-A839-5EF706E414C5}"/>
              </a:ext>
            </a:extLst>
          </p:cNvPr>
          <p:cNvSpPr>
            <a:spLocks noGrp="1"/>
          </p:cNvSpPr>
          <p:nvPr>
            <p:ph type="sldNum" sz="quarter" idx="12"/>
          </p:nvPr>
        </p:nvSpPr>
        <p:spPr/>
        <p:txBody>
          <a:bodyPr/>
          <a:lstStyle/>
          <a:p>
            <a:fld id="{7254E3D2-0D2C-B040-A5A3-AD14F48ED497}" type="slidenum">
              <a:rPr lang="en-SI" smtClean="0"/>
              <a:t>27</a:t>
            </a:fld>
            <a:endParaRPr lang="en-SI"/>
          </a:p>
        </p:txBody>
      </p:sp>
      <p:sp>
        <p:nvSpPr>
          <p:cNvPr id="5" name="Rectangle 4">
            <a:extLst>
              <a:ext uri="{FF2B5EF4-FFF2-40B4-BE49-F238E27FC236}">
                <a16:creationId xmlns:a16="http://schemas.microsoft.com/office/drawing/2014/main" id="{111FD9AC-96C0-D94B-8C30-4353357EB0FE}"/>
              </a:ext>
            </a:extLst>
          </p:cNvPr>
          <p:cNvSpPr/>
          <p:nvPr/>
        </p:nvSpPr>
        <p:spPr>
          <a:xfrm>
            <a:off x="1710733" y="5936881"/>
            <a:ext cx="7363709" cy="369332"/>
          </a:xfrm>
          <a:prstGeom prst="rect">
            <a:avLst/>
          </a:prstGeom>
        </p:spPr>
        <p:txBody>
          <a:bodyPr wrap="square">
            <a:spAutoFit/>
          </a:bodyPr>
          <a:lstStyle/>
          <a:p>
            <a:r>
              <a:rPr lang="en-GB" dirty="0">
                <a:solidFill>
                  <a:srgbClr val="FF0000"/>
                </a:solidFill>
                <a:effectLst/>
                <a:latin typeface="Arial" panose="020B0604020202020204" pitchFamily="34" charset="0"/>
              </a:rPr>
              <a:t>Bi-alkali: Sb-K-Cs, Sb-Rb-Cs, Na-K-Sb         </a:t>
            </a:r>
            <a:r>
              <a:rPr lang="en-GB" dirty="0">
                <a:solidFill>
                  <a:schemeClr val="accent6"/>
                </a:solidFill>
                <a:effectLst/>
                <a:latin typeface="Arial" panose="020B0604020202020204" pitchFamily="34" charset="0"/>
              </a:rPr>
              <a:t>Multi-alkali: Sb-Na-K-Cs</a:t>
            </a:r>
          </a:p>
        </p:txBody>
      </p:sp>
      <p:sp>
        <p:nvSpPr>
          <p:cNvPr id="3" name="Text Placeholder 9">
            <a:extLst>
              <a:ext uri="{FF2B5EF4-FFF2-40B4-BE49-F238E27FC236}">
                <a16:creationId xmlns:a16="http://schemas.microsoft.com/office/drawing/2014/main" id="{06251E38-A00B-EDF8-8958-297D7E70F016}"/>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B41D7B0B-75B7-0B76-F41C-25411F97B9E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249FB42D-9843-0DB5-4A07-66DA3EA12C9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4230385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A8ED74B-DF14-E24F-89B1-ECFEFFE6FC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6430" y="3262086"/>
            <a:ext cx="30670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2">
            <a:extLst>
              <a:ext uri="{FF2B5EF4-FFF2-40B4-BE49-F238E27FC236}">
                <a16:creationId xmlns:a16="http://schemas.microsoft.com/office/drawing/2014/main" id="{B91AA5C1-D127-3F4E-8F66-6AC478ECF840}"/>
              </a:ext>
            </a:extLst>
          </p:cNvPr>
          <p:cNvSpPr>
            <a:spLocks noGrp="1" noChangeArrowheads="1"/>
          </p:cNvSpPr>
          <p:nvPr>
            <p:ph type="title"/>
          </p:nvPr>
        </p:nvSpPr>
        <p:spPr>
          <a:xfrm>
            <a:off x="838200" y="57151"/>
            <a:ext cx="7601556" cy="908050"/>
          </a:xfrm>
        </p:spPr>
        <p:txBody>
          <a:bodyPr/>
          <a:lstStyle/>
          <a:p>
            <a:pPr eaLnBrk="1" hangingPunct="1"/>
            <a:r>
              <a:rPr lang="sl-SI" altLang="en-US" dirty="0"/>
              <a:t>Multianode photomultiplier</a:t>
            </a:r>
          </a:p>
        </p:txBody>
      </p:sp>
      <p:sp>
        <p:nvSpPr>
          <p:cNvPr id="9223" name="Rectangle 3">
            <a:extLst>
              <a:ext uri="{FF2B5EF4-FFF2-40B4-BE49-F238E27FC236}">
                <a16:creationId xmlns:a16="http://schemas.microsoft.com/office/drawing/2014/main" id="{26324BAA-22CF-854F-82EB-59F97C05D294}"/>
              </a:ext>
            </a:extLst>
          </p:cNvPr>
          <p:cNvSpPr>
            <a:spLocks noGrp="1" noChangeArrowheads="1"/>
          </p:cNvSpPr>
          <p:nvPr>
            <p:ph idx="1"/>
          </p:nvPr>
        </p:nvSpPr>
        <p:spPr>
          <a:xfrm>
            <a:off x="278780" y="1125539"/>
            <a:ext cx="7123733" cy="2808287"/>
          </a:xfrm>
        </p:spPr>
        <p:txBody>
          <a:bodyPr>
            <a:normAutofit/>
          </a:bodyPr>
          <a:lstStyle/>
          <a:p>
            <a:pPr eaLnBrk="1" hangingPunct="1"/>
            <a:r>
              <a:rPr lang="sl-SI" altLang="en-US" dirty="0">
                <a:solidFill>
                  <a:schemeClr val="accent2"/>
                </a:solidFill>
              </a:rPr>
              <a:t>Multi-anode photomultiplier - miniaturisation → up to 64 pixels in one photomultiplier, each ~ 2x2 mm2 in size</a:t>
            </a:r>
          </a:p>
          <a:p>
            <a:pPr eaLnBrk="1" hangingPunct="1"/>
            <a:r>
              <a:rPr lang="sl-SI" altLang="en-US" dirty="0">
                <a:solidFill>
                  <a:schemeClr val="accent2"/>
                </a:solidFill>
              </a:rPr>
              <a:t>Dinode structure made of layers of perforated metal sheets</a:t>
            </a:r>
            <a:endParaRPr lang="sl-SI" altLang="en-US" dirty="0">
              <a:solidFill>
                <a:srgbClr val="008000"/>
              </a:solidFill>
            </a:endParaRPr>
          </a:p>
        </p:txBody>
      </p:sp>
      <p:sp>
        <p:nvSpPr>
          <p:cNvPr id="9221" name="Slide Number Placeholder 5">
            <a:extLst>
              <a:ext uri="{FF2B5EF4-FFF2-40B4-BE49-F238E27FC236}">
                <a16:creationId xmlns:a16="http://schemas.microsoft.com/office/drawing/2014/main" id="{6BE83A16-56A4-5F46-A9B6-3F24FDF41667}"/>
              </a:ext>
            </a:extLst>
          </p:cNvPr>
          <p:cNvSpPr>
            <a:spLocks noGrp="1"/>
          </p:cNvSpPr>
          <p:nvPr>
            <p:ph type="sldNum" sz="quarter" idx="12"/>
          </p:nvPr>
        </p:nvSpPr>
        <p:spPr>
          <a:xfrm>
            <a:off x="11229881" y="6272560"/>
            <a:ext cx="683339" cy="365125"/>
          </a:xfrm>
          <a:noFill/>
        </p:spPr>
        <p:txBody>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fld id="{DCAE1012-D8A3-B447-BFAE-4F7EF659A111}" type="slidenum">
              <a:rPr lang="sl-SI" altLang="en-US" sz="1400" smtClean="0">
                <a:solidFill>
                  <a:schemeClr val="bg2"/>
                </a:solidFill>
                <a:latin typeface="Calibri" panose="020F0502020204030204" pitchFamily="34" charset="0"/>
              </a:rPr>
              <a:pPr>
                <a:spcBef>
                  <a:spcPct val="0"/>
                </a:spcBef>
                <a:spcAft>
                  <a:spcPct val="0"/>
                </a:spcAft>
                <a:buFontTx/>
                <a:buNone/>
              </a:pPr>
              <a:t>28</a:t>
            </a:fld>
            <a:endParaRPr lang="sl-SI" altLang="en-US" sz="1400" dirty="0">
              <a:solidFill>
                <a:schemeClr val="bg2"/>
              </a:solidFill>
              <a:latin typeface="Calibri" panose="020F0502020204030204" pitchFamily="34" charset="0"/>
            </a:endParaRPr>
          </a:p>
        </p:txBody>
      </p:sp>
      <p:pic>
        <p:nvPicPr>
          <p:cNvPr id="9224" name="Picture 4">
            <a:extLst>
              <a:ext uri="{FF2B5EF4-FFF2-40B4-BE49-F238E27FC236}">
                <a16:creationId xmlns:a16="http://schemas.microsoft.com/office/drawing/2014/main" id="{3DD5B994-0DE3-3640-B06C-49143DE38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30"/>
          <a:stretch>
            <a:fillRect/>
          </a:stretch>
        </p:blipFill>
        <p:spPr bwMode="auto">
          <a:xfrm>
            <a:off x="7421254" y="766763"/>
            <a:ext cx="213677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5">
            <a:extLst>
              <a:ext uri="{FF2B5EF4-FFF2-40B4-BE49-F238E27FC236}">
                <a16:creationId xmlns:a16="http://schemas.microsoft.com/office/drawing/2014/main" id="{57F259DA-78F9-0240-B08F-22D7F98B4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3866" b="74857"/>
          <a:stretch>
            <a:fillRect/>
          </a:stretch>
        </p:blipFill>
        <p:spPr bwMode="auto">
          <a:xfrm>
            <a:off x="884238" y="3429000"/>
            <a:ext cx="4032250"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6" name="Text Box 8">
            <a:extLst>
              <a:ext uri="{FF2B5EF4-FFF2-40B4-BE49-F238E27FC236}">
                <a16:creationId xmlns:a16="http://schemas.microsoft.com/office/drawing/2014/main" id="{6766D745-F7FB-4149-AA92-D07183962151}"/>
              </a:ext>
            </a:extLst>
          </p:cNvPr>
          <p:cNvSpPr txBox="1">
            <a:spLocks noChangeArrowheads="1"/>
          </p:cNvSpPr>
          <p:nvPr/>
        </p:nvSpPr>
        <p:spPr bwMode="auto">
          <a:xfrm>
            <a:off x="818377" y="5287977"/>
            <a:ext cx="550779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sl-SI" altLang="en-US" dirty="0">
                <a:solidFill>
                  <a:schemeClr val="tx2"/>
                </a:solidFill>
                <a:latin typeface="Calibri" panose="020F0502020204030204" pitchFamily="34" charset="0"/>
              </a:rPr>
              <a:t>Multi-anode photomultiplier (Hamamatsu R5900)</a:t>
            </a:r>
          </a:p>
          <a:p>
            <a:pPr eaLnBrk="1" hangingPunct="1">
              <a:spcBef>
                <a:spcPct val="0"/>
              </a:spcBef>
              <a:spcAft>
                <a:spcPct val="0"/>
              </a:spcAft>
              <a:buFontTx/>
              <a:buNone/>
            </a:pPr>
            <a:r>
              <a:rPr lang="sl-SI" altLang="en-US" dirty="0">
                <a:solidFill>
                  <a:schemeClr val="tx2"/>
                </a:solidFill>
                <a:latin typeface="Calibri" panose="020F0502020204030204" pitchFamily="34" charset="0"/>
              </a:rPr>
              <a:t>Metal sheets dynode</a:t>
            </a:r>
          </a:p>
          <a:p>
            <a:pPr eaLnBrk="1" hangingPunct="1">
              <a:spcBef>
                <a:spcPct val="0"/>
              </a:spcBef>
              <a:spcAft>
                <a:spcPct val="0"/>
              </a:spcAft>
              <a:buFontTx/>
              <a:buNone/>
            </a:pPr>
            <a:r>
              <a:rPr lang="sl-SI" altLang="en-US" dirty="0">
                <a:solidFill>
                  <a:schemeClr val="tx2"/>
                </a:solidFill>
                <a:latin typeface="Calibri" panose="020F0502020204030204" pitchFamily="34" charset="0"/>
              </a:rPr>
              <a:t>Low noise &lt; few Hz per channel</a:t>
            </a:r>
          </a:p>
          <a:p>
            <a:pPr eaLnBrk="1" hangingPunct="1">
              <a:spcBef>
                <a:spcPct val="0"/>
              </a:spcBef>
              <a:spcAft>
                <a:spcPct val="0"/>
              </a:spcAft>
              <a:buFontTx/>
              <a:buNone/>
            </a:pPr>
            <a:r>
              <a:rPr lang="sl-SI" altLang="en-US" dirty="0">
                <a:solidFill>
                  <a:schemeClr val="tx2"/>
                </a:solidFill>
                <a:latin typeface="Calibri" panose="020F0502020204030204" pitchFamily="34" charset="0"/>
              </a:rPr>
              <a:t>Low crosstalk between channels &lt; 1%</a:t>
            </a:r>
          </a:p>
        </p:txBody>
      </p:sp>
      <p:sp>
        <p:nvSpPr>
          <p:cNvPr id="9227" name="Text Box 9">
            <a:extLst>
              <a:ext uri="{FF2B5EF4-FFF2-40B4-BE49-F238E27FC236}">
                <a16:creationId xmlns:a16="http://schemas.microsoft.com/office/drawing/2014/main" id="{7E18CB1F-71F2-D94B-ABCC-476F12339491}"/>
              </a:ext>
            </a:extLst>
          </p:cNvPr>
          <p:cNvSpPr txBox="1">
            <a:spLocks noChangeArrowheads="1"/>
          </p:cNvSpPr>
          <p:nvPr/>
        </p:nvSpPr>
        <p:spPr bwMode="auto">
          <a:xfrm>
            <a:off x="7401531" y="4195536"/>
            <a:ext cx="1038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sl-SI" altLang="en-US" sz="1800" dirty="0">
                <a:solidFill>
                  <a:srgbClr val="FF0000"/>
                </a:solidFill>
                <a:latin typeface="Calibri" panose="020F0502020204030204" pitchFamily="34" charset="0"/>
              </a:rPr>
              <a:t>1 photon</a:t>
            </a:r>
          </a:p>
        </p:txBody>
      </p:sp>
      <p:sp>
        <p:nvSpPr>
          <p:cNvPr id="9228" name="Text Box 10">
            <a:extLst>
              <a:ext uri="{FF2B5EF4-FFF2-40B4-BE49-F238E27FC236}">
                <a16:creationId xmlns:a16="http://schemas.microsoft.com/office/drawing/2014/main" id="{F47725BE-7F4F-214F-9EEE-48E3F60FD511}"/>
              </a:ext>
            </a:extLst>
          </p:cNvPr>
          <p:cNvSpPr txBox="1">
            <a:spLocks noChangeArrowheads="1"/>
          </p:cNvSpPr>
          <p:nvPr/>
        </p:nvSpPr>
        <p:spPr bwMode="auto">
          <a:xfrm>
            <a:off x="6804630" y="3495449"/>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sl-SI" altLang="en-US" sz="1800" dirty="0">
                <a:solidFill>
                  <a:srgbClr val="FF0000"/>
                </a:solidFill>
                <a:latin typeface="Calibri" panose="020F0502020204030204" pitchFamily="34" charset="0"/>
              </a:rPr>
              <a:t>Noise</a:t>
            </a:r>
          </a:p>
        </p:txBody>
      </p:sp>
      <p:sp>
        <p:nvSpPr>
          <p:cNvPr id="9229" name="Line 11">
            <a:extLst>
              <a:ext uri="{FF2B5EF4-FFF2-40B4-BE49-F238E27FC236}">
                <a16:creationId xmlns:a16="http://schemas.microsoft.com/office/drawing/2014/main" id="{D3B2AF3C-36BF-B34A-A9B4-78836D36FFCA}"/>
              </a:ext>
            </a:extLst>
          </p:cNvPr>
          <p:cNvSpPr>
            <a:spLocks noChangeShapeType="1"/>
          </p:cNvSpPr>
          <p:nvPr/>
        </p:nvSpPr>
        <p:spPr bwMode="auto">
          <a:xfrm flipH="1">
            <a:off x="6680805" y="3835174"/>
            <a:ext cx="21590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dirty="0"/>
          </a:p>
        </p:txBody>
      </p:sp>
      <p:sp>
        <p:nvSpPr>
          <p:cNvPr id="9230" name="Line 12">
            <a:extLst>
              <a:ext uri="{FF2B5EF4-FFF2-40B4-BE49-F238E27FC236}">
                <a16:creationId xmlns:a16="http://schemas.microsoft.com/office/drawing/2014/main" id="{E24F94AF-9722-3B4C-9906-7D6A329ADCED}"/>
              </a:ext>
            </a:extLst>
          </p:cNvPr>
          <p:cNvSpPr>
            <a:spLocks noChangeShapeType="1"/>
          </p:cNvSpPr>
          <p:nvPr/>
        </p:nvSpPr>
        <p:spPr bwMode="auto">
          <a:xfrm flipH="1">
            <a:off x="7284055" y="4527324"/>
            <a:ext cx="21590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dirty="0"/>
          </a:p>
        </p:txBody>
      </p:sp>
      <p:sp>
        <p:nvSpPr>
          <p:cNvPr id="9231" name="Text Box 13">
            <a:extLst>
              <a:ext uri="{FF2B5EF4-FFF2-40B4-BE49-F238E27FC236}">
                <a16:creationId xmlns:a16="http://schemas.microsoft.com/office/drawing/2014/main" id="{628129D8-EA60-D74D-AEF3-A5A64E632C05}"/>
              </a:ext>
            </a:extLst>
          </p:cNvPr>
          <p:cNvSpPr txBox="1">
            <a:spLocks noChangeArrowheads="1"/>
          </p:cNvSpPr>
          <p:nvPr/>
        </p:nvSpPr>
        <p:spPr bwMode="auto">
          <a:xfrm>
            <a:off x="8030180" y="5810024"/>
            <a:ext cx="7381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sl-SI" altLang="en-US" sz="1800" dirty="0">
                <a:latin typeface="Calibri" panose="020F0502020204030204" pitchFamily="34" charset="0"/>
              </a:rPr>
              <a:t>Signal</a:t>
            </a:r>
          </a:p>
        </p:txBody>
      </p:sp>
      <p:sp>
        <p:nvSpPr>
          <p:cNvPr id="2" name="Rectangle 1">
            <a:extLst>
              <a:ext uri="{FF2B5EF4-FFF2-40B4-BE49-F238E27FC236}">
                <a16:creationId xmlns:a16="http://schemas.microsoft.com/office/drawing/2014/main" id="{EF7D14A4-F249-9F40-81AA-FAD837465E81}"/>
              </a:ext>
            </a:extLst>
          </p:cNvPr>
          <p:cNvSpPr/>
          <p:nvPr/>
        </p:nvSpPr>
        <p:spPr>
          <a:xfrm>
            <a:off x="7833331" y="3546250"/>
            <a:ext cx="695325" cy="21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dirty="0"/>
          </a:p>
        </p:txBody>
      </p:sp>
      <p:pic>
        <p:nvPicPr>
          <p:cNvPr id="18" name="Picture 8" descr="C:\delft\slidod9.jpg">
            <a:extLst>
              <a:ext uri="{FF2B5EF4-FFF2-40B4-BE49-F238E27FC236}">
                <a16:creationId xmlns:a16="http://schemas.microsoft.com/office/drawing/2014/main" id="{B2A6815E-B359-044A-A47D-8B9CD16BA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4900" y="4053313"/>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C:\delft\slidod10.jpg">
            <a:extLst>
              <a:ext uri="{FF2B5EF4-FFF2-40B4-BE49-F238E27FC236}">
                <a16:creationId xmlns:a16="http://schemas.microsoft.com/office/drawing/2014/main" id="{3F0B1A3F-414B-E442-B2C9-D793E97BB9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4900" y="2116138"/>
            <a:ext cx="18288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delft\slidod7.jpg">
            <a:extLst>
              <a:ext uri="{FF2B5EF4-FFF2-40B4-BE49-F238E27FC236}">
                <a16:creationId xmlns:a16="http://schemas.microsoft.com/office/drawing/2014/main" id="{797A0BAB-798E-704F-847B-68B8DB34AF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722" t="15318" r="21293" b="22676"/>
          <a:stretch/>
        </p:blipFill>
        <p:spPr bwMode="auto">
          <a:xfrm>
            <a:off x="9660674" y="297910"/>
            <a:ext cx="2252546"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9">
            <a:extLst>
              <a:ext uri="{FF2B5EF4-FFF2-40B4-BE49-F238E27FC236}">
                <a16:creationId xmlns:a16="http://schemas.microsoft.com/office/drawing/2014/main" id="{5FEFFE4F-041F-7B08-2385-C5D8A60B4DB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4" name="Text Placeholder 9">
            <a:extLst>
              <a:ext uri="{FF2B5EF4-FFF2-40B4-BE49-F238E27FC236}">
                <a16:creationId xmlns:a16="http://schemas.microsoft.com/office/drawing/2014/main" id="{F931EECD-31CA-5198-5949-A0F55D3382E5}"/>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5" name="Text Placeholder 9">
            <a:extLst>
              <a:ext uri="{FF2B5EF4-FFF2-40B4-BE49-F238E27FC236}">
                <a16:creationId xmlns:a16="http://schemas.microsoft.com/office/drawing/2014/main" id="{22B8893F-80B2-C806-6E61-918AF3F4C58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
        <p:nvSpPr>
          <p:cNvPr id="6" name="Slide Number Placeholder 5">
            <a:extLst>
              <a:ext uri="{FF2B5EF4-FFF2-40B4-BE49-F238E27FC236}">
                <a16:creationId xmlns:a16="http://schemas.microsoft.com/office/drawing/2014/main" id="{9389374F-F476-027B-D09F-2C3B34E01DCB}"/>
              </a:ext>
            </a:extLst>
          </p:cNvPr>
          <p:cNvSpPr txBox="1">
            <a:spLocks/>
          </p:cNvSpPr>
          <p:nvPr/>
        </p:nvSpPr>
        <p:spPr>
          <a:xfrm>
            <a:off x="10992544" y="6588549"/>
            <a:ext cx="1180849" cy="224827"/>
          </a:xfrm>
          <a:prstGeom prst="rect">
            <a:avLst/>
          </a:prstGeom>
        </p:spPr>
        <p:txBody>
          <a:bodyPr/>
          <a:lstStyle>
            <a:defPPr>
              <a:defRPr lang="sl-SI"/>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54E3D2-0D2C-B040-A5A3-AD14F48ED497}" type="slidenum">
              <a:rPr lang="en-SI" smtClean="0"/>
              <a:pPr/>
              <a:t>28</a:t>
            </a:fld>
            <a:endParaRPr lang="en-SI"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1608E1F-1FF0-E848-856F-D9E8D78E0A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41" t="5356" r="39136" b="10788"/>
          <a:stretch/>
        </p:blipFill>
        <p:spPr bwMode="auto">
          <a:xfrm>
            <a:off x="6482311" y="1110269"/>
            <a:ext cx="3441847" cy="2318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5" name="Rectangle 2">
            <a:extLst>
              <a:ext uri="{FF2B5EF4-FFF2-40B4-BE49-F238E27FC236}">
                <a16:creationId xmlns:a16="http://schemas.microsoft.com/office/drawing/2014/main" id="{09828F60-7EE7-8748-9A08-A0565FEC4BAA}"/>
              </a:ext>
            </a:extLst>
          </p:cNvPr>
          <p:cNvSpPr>
            <a:spLocks noGrp="1" noChangeArrowheads="1"/>
          </p:cNvSpPr>
          <p:nvPr>
            <p:ph type="title"/>
          </p:nvPr>
        </p:nvSpPr>
        <p:spPr>
          <a:xfrm>
            <a:off x="790575" y="-20636"/>
            <a:ext cx="8185745" cy="1063626"/>
          </a:xfrm>
        </p:spPr>
        <p:txBody>
          <a:bodyPr>
            <a:normAutofit/>
          </a:bodyPr>
          <a:lstStyle/>
          <a:p>
            <a:pPr eaLnBrk="1" hangingPunct="1"/>
            <a:r>
              <a:rPr lang="en-GB" altLang="en-US" dirty="0"/>
              <a:t>Photomultiplier with microchannel plates</a:t>
            </a:r>
          </a:p>
        </p:txBody>
      </p:sp>
      <p:sp>
        <p:nvSpPr>
          <p:cNvPr id="10246" name="Rectangle 3">
            <a:extLst>
              <a:ext uri="{FF2B5EF4-FFF2-40B4-BE49-F238E27FC236}">
                <a16:creationId xmlns:a16="http://schemas.microsoft.com/office/drawing/2014/main" id="{5384B3F3-0A61-D64F-8E00-4624558F64C5}"/>
              </a:ext>
            </a:extLst>
          </p:cNvPr>
          <p:cNvSpPr>
            <a:spLocks noGrp="1" noChangeArrowheads="1"/>
          </p:cNvSpPr>
          <p:nvPr>
            <p:ph idx="1"/>
          </p:nvPr>
        </p:nvSpPr>
        <p:spPr>
          <a:xfrm>
            <a:off x="115302" y="1012033"/>
            <a:ext cx="6052376" cy="3240087"/>
          </a:xfrm>
        </p:spPr>
        <p:txBody>
          <a:bodyPr>
            <a:normAutofit fontScale="92500"/>
          </a:bodyPr>
          <a:lstStyle/>
          <a:p>
            <a:pPr eaLnBrk="1" hangingPunct="1"/>
            <a:r>
              <a:rPr lang="en-GB" altLang="en-US" dirty="0">
                <a:solidFill>
                  <a:schemeClr val="accent2"/>
                </a:solidFill>
              </a:rPr>
              <a:t>Time-of-flight detectors would like timing precision at the </a:t>
            </a:r>
            <a:r>
              <a:rPr lang="en-GB" altLang="en-US" i="1" dirty="0">
                <a:solidFill>
                  <a:schemeClr val="accent2"/>
                </a:solidFill>
              </a:rPr>
              <a:t>picosecond</a:t>
            </a:r>
            <a:r>
              <a:rPr lang="en-GB" altLang="en-US" dirty="0">
                <a:solidFill>
                  <a:schemeClr val="accent2"/>
                </a:solidFill>
              </a:rPr>
              <a:t> (10</a:t>
            </a:r>
            <a:r>
              <a:rPr lang="en-GB" altLang="en-US" baseline="30000" dirty="0">
                <a:solidFill>
                  <a:schemeClr val="accent2"/>
                </a:solidFill>
              </a:rPr>
              <a:t>-12</a:t>
            </a:r>
            <a:r>
              <a:rPr lang="en-GB" altLang="en-US" dirty="0">
                <a:solidFill>
                  <a:schemeClr val="accent2"/>
                </a:solidFill>
              </a:rPr>
              <a:t> s) level</a:t>
            </a:r>
          </a:p>
          <a:p>
            <a:pPr eaLnBrk="1" hangingPunct="1"/>
            <a:r>
              <a:rPr lang="en-GB" altLang="en-US" dirty="0">
                <a:solidFill>
                  <a:srgbClr val="008000"/>
                </a:solidFill>
              </a:rPr>
              <a:t>1 </a:t>
            </a:r>
            <a:r>
              <a:rPr lang="en-GB" altLang="en-US" dirty="0" err="1">
                <a:solidFill>
                  <a:srgbClr val="008000"/>
                </a:solidFill>
              </a:rPr>
              <a:t>ps</a:t>
            </a:r>
            <a:r>
              <a:rPr lang="en-GB" altLang="en-US" dirty="0">
                <a:solidFill>
                  <a:srgbClr val="008000"/>
                </a:solidFill>
              </a:rPr>
              <a:t> </a:t>
            </a:r>
            <a:r>
              <a:rPr lang="en-GB" altLang="en-US" dirty="0">
                <a:solidFill>
                  <a:srgbClr val="008000"/>
                </a:solidFill>
                <a:sym typeface="Symbol" pitchFamily="2" charset="2"/>
              </a:rPr>
              <a:t></a:t>
            </a:r>
            <a:r>
              <a:rPr lang="en-GB" altLang="en-US" dirty="0">
                <a:solidFill>
                  <a:srgbClr val="008000"/>
                </a:solidFill>
              </a:rPr>
              <a:t> 0.3 mm for a relativistic particle </a:t>
            </a:r>
            <a:br>
              <a:rPr lang="en-GB" altLang="en-US" dirty="0">
                <a:solidFill>
                  <a:srgbClr val="008000"/>
                </a:solidFill>
              </a:rPr>
            </a:br>
            <a:r>
              <a:rPr lang="en-GB" altLang="en-US" dirty="0">
                <a:solidFill>
                  <a:srgbClr val="008000"/>
                </a:solidFill>
                <a:cs typeface="Times New Roman" panose="02020603050405020304" pitchFamily="18" charset="0"/>
              </a:rPr>
              <a:t>→ </a:t>
            </a:r>
            <a:r>
              <a:rPr lang="en-GB" altLang="en-US" dirty="0">
                <a:solidFill>
                  <a:srgbClr val="008000"/>
                </a:solidFill>
              </a:rPr>
              <a:t>requires small feature sizes</a:t>
            </a:r>
          </a:p>
          <a:p>
            <a:pPr eaLnBrk="1" hangingPunct="1"/>
            <a:r>
              <a:rPr lang="en-GB" altLang="en-US" b="1" dirty="0">
                <a:solidFill>
                  <a:srgbClr val="7030A0"/>
                </a:solidFill>
              </a:rPr>
              <a:t>Micro-channel plate </a:t>
            </a:r>
            <a:r>
              <a:rPr lang="en-GB" altLang="en-US" dirty="0">
                <a:solidFill>
                  <a:srgbClr val="7030A0"/>
                </a:solidFill>
              </a:rPr>
              <a:t>(MCP) photon detectors employ electron multiplication in small </a:t>
            </a:r>
            <a:br>
              <a:rPr lang="en-GB" altLang="en-US" dirty="0">
                <a:solidFill>
                  <a:srgbClr val="7030A0"/>
                </a:solidFill>
              </a:rPr>
            </a:br>
            <a:r>
              <a:rPr lang="en-GB" altLang="en-US" dirty="0">
                <a:solidFill>
                  <a:srgbClr val="7030A0"/>
                </a:solidFill>
              </a:rPr>
              <a:t>(~ 10 </a:t>
            </a:r>
            <a:r>
              <a:rPr lang="en-GB" altLang="en-US" dirty="0">
                <a:solidFill>
                  <a:srgbClr val="7030A0"/>
                </a:solidFill>
                <a:latin typeface="Symbol" pitchFamily="2" charset="2"/>
              </a:rPr>
              <a:t>m</a:t>
            </a:r>
            <a:r>
              <a:rPr lang="en-GB" altLang="en-US" dirty="0">
                <a:solidFill>
                  <a:srgbClr val="7030A0"/>
                </a:solidFill>
              </a:rPr>
              <a:t>m) pores, used in image intensifiers</a:t>
            </a:r>
          </a:p>
          <a:p>
            <a:pPr eaLnBrk="1" hangingPunct="1"/>
            <a:r>
              <a:rPr lang="en-GB" altLang="en-US" dirty="0">
                <a:solidFill>
                  <a:srgbClr val="FF0000"/>
                </a:solidFill>
              </a:rPr>
              <a:t>Timing precision of ~ 10 </a:t>
            </a:r>
            <a:r>
              <a:rPr lang="en-GB" altLang="en-US" dirty="0" err="1">
                <a:solidFill>
                  <a:srgbClr val="FF0000"/>
                </a:solidFill>
              </a:rPr>
              <a:t>ps</a:t>
            </a:r>
            <a:r>
              <a:rPr lang="en-GB" altLang="en-US" dirty="0">
                <a:solidFill>
                  <a:srgbClr val="FF0000"/>
                </a:solidFill>
              </a:rPr>
              <a:t> achieved</a:t>
            </a:r>
          </a:p>
        </p:txBody>
      </p:sp>
      <p:sp>
        <p:nvSpPr>
          <p:cNvPr id="10244" name="Slide Number Placeholder 5">
            <a:extLst>
              <a:ext uri="{FF2B5EF4-FFF2-40B4-BE49-F238E27FC236}">
                <a16:creationId xmlns:a16="http://schemas.microsoft.com/office/drawing/2014/main" id="{D302D623-D7DE-EB4E-8B6F-877E4EF24DEE}"/>
              </a:ext>
            </a:extLst>
          </p:cNvPr>
          <p:cNvSpPr>
            <a:spLocks noGrp="1"/>
          </p:cNvSpPr>
          <p:nvPr>
            <p:ph type="sldNum" sz="quarter" idx="12"/>
          </p:nvPr>
        </p:nvSpPr>
        <p:spPr>
          <a:noFill/>
        </p:spPr>
        <p:txBody>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fld id="{38817997-E4CD-CC4C-9C4E-331F4077040A}" type="slidenum">
              <a:rPr lang="en-GB" altLang="en-US" sz="1400">
                <a:solidFill>
                  <a:schemeClr val="bg2"/>
                </a:solidFill>
                <a:latin typeface="Calibri" panose="020F0502020204030204" pitchFamily="34" charset="0"/>
              </a:rPr>
              <a:pPr>
                <a:spcBef>
                  <a:spcPct val="0"/>
                </a:spcBef>
                <a:spcAft>
                  <a:spcPct val="0"/>
                </a:spcAft>
                <a:buFontTx/>
                <a:buNone/>
              </a:pPr>
              <a:t>29</a:t>
            </a:fld>
            <a:endParaRPr lang="en-GB" altLang="en-US" sz="1400">
              <a:solidFill>
                <a:schemeClr val="bg2"/>
              </a:solidFill>
              <a:latin typeface="Calibri" panose="020F0502020204030204" pitchFamily="34" charset="0"/>
            </a:endParaRPr>
          </a:p>
        </p:txBody>
      </p:sp>
      <p:pic>
        <p:nvPicPr>
          <p:cNvPr id="10247" name="Picture 4" descr="MCP">
            <a:extLst>
              <a:ext uri="{FF2B5EF4-FFF2-40B4-BE49-F238E27FC236}">
                <a16:creationId xmlns:a16="http://schemas.microsoft.com/office/drawing/2014/main" id="{3166F510-5F76-374A-BEEA-9A40B71B8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609" b="55284"/>
          <a:stretch>
            <a:fillRect/>
          </a:stretch>
        </p:blipFill>
        <p:spPr bwMode="auto">
          <a:xfrm>
            <a:off x="2289268" y="3978732"/>
            <a:ext cx="230505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10">
            <a:extLst>
              <a:ext uri="{FF2B5EF4-FFF2-40B4-BE49-F238E27FC236}">
                <a16:creationId xmlns:a16="http://schemas.microsoft.com/office/drawing/2014/main" id="{1F49680E-0D36-1540-9EF1-A048D0E4EB88}"/>
              </a:ext>
            </a:extLst>
          </p:cNvPr>
          <p:cNvSpPr txBox="1">
            <a:spLocks noChangeArrowheads="1"/>
          </p:cNvSpPr>
          <p:nvPr/>
        </p:nvSpPr>
        <p:spPr bwMode="auto">
          <a:xfrm>
            <a:off x="10246156" y="2779010"/>
            <a:ext cx="12155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GB" altLang="en-US" sz="1800" dirty="0">
                <a:solidFill>
                  <a:schemeClr val="bg1"/>
                </a:solidFill>
                <a:latin typeface="Calibri" panose="020F0502020204030204" pitchFamily="34" charset="0"/>
              </a:rPr>
              <a:t>glass pores</a:t>
            </a:r>
          </a:p>
        </p:txBody>
      </p:sp>
      <p:sp>
        <p:nvSpPr>
          <p:cNvPr id="10253" name="Text Box 11">
            <a:extLst>
              <a:ext uri="{FF2B5EF4-FFF2-40B4-BE49-F238E27FC236}">
                <a16:creationId xmlns:a16="http://schemas.microsoft.com/office/drawing/2014/main" id="{6295EBBF-71EA-5A41-BD3E-115215395C20}"/>
              </a:ext>
            </a:extLst>
          </p:cNvPr>
          <p:cNvSpPr txBox="1">
            <a:spLocks noChangeArrowheads="1"/>
          </p:cNvSpPr>
          <p:nvPr/>
        </p:nvSpPr>
        <p:spPr bwMode="auto">
          <a:xfrm>
            <a:off x="468762" y="4133682"/>
            <a:ext cx="230505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dirty="0">
                <a:latin typeface="Calibri" panose="020F0502020204030204" pitchFamily="34" charset="0"/>
              </a:rPr>
              <a:t>MCP detector</a:t>
            </a:r>
            <a:br>
              <a:rPr lang="en-GB" altLang="en-US" dirty="0">
                <a:latin typeface="Calibri" panose="020F0502020204030204" pitchFamily="34" charset="0"/>
              </a:rPr>
            </a:br>
            <a:r>
              <a:rPr lang="en-GB" altLang="en-US" dirty="0">
                <a:solidFill>
                  <a:srgbClr val="808080"/>
                </a:solidFill>
                <a:latin typeface="Calibri" panose="020F0502020204030204" pitchFamily="34" charset="0"/>
              </a:rPr>
              <a:t>(</a:t>
            </a:r>
            <a:r>
              <a:rPr lang="en-GB" altLang="en-US" dirty="0" err="1">
                <a:solidFill>
                  <a:srgbClr val="808080"/>
                </a:solidFill>
                <a:latin typeface="Calibri" panose="020F0502020204030204" pitchFamily="34" charset="0"/>
              </a:rPr>
              <a:t>Photonis</a:t>
            </a:r>
            <a:r>
              <a:rPr lang="en-GB" altLang="en-US" dirty="0">
                <a:solidFill>
                  <a:srgbClr val="808080"/>
                </a:solidFill>
                <a:latin typeface="Calibri" panose="020F0502020204030204" pitchFamily="34" charset="0"/>
              </a:rPr>
              <a:t>) </a:t>
            </a:r>
            <a:br>
              <a:rPr lang="en-GB" altLang="en-US" dirty="0">
                <a:latin typeface="Calibri" panose="020F0502020204030204" pitchFamily="34" charset="0"/>
              </a:rPr>
            </a:br>
            <a:r>
              <a:rPr lang="en-GB" altLang="en-US" dirty="0">
                <a:solidFill>
                  <a:srgbClr val="008000"/>
                </a:solidFill>
                <a:latin typeface="Calibri" panose="020F0502020204030204" pitchFamily="34" charset="0"/>
              </a:rPr>
              <a:t>6</a:t>
            </a:r>
            <a:r>
              <a:rPr lang="en-GB" altLang="en-US" sz="2400" dirty="0">
                <a:solidFill>
                  <a:srgbClr val="008000"/>
                </a:solidFill>
                <a:latin typeface="Calibri" panose="020F0502020204030204" pitchFamily="34" charset="0"/>
              </a:rPr>
              <a:t> </a:t>
            </a:r>
            <a:r>
              <a:rPr lang="en-GB" altLang="en-US" dirty="0">
                <a:solidFill>
                  <a:srgbClr val="008000"/>
                </a:solidFill>
                <a:latin typeface="Calibri" panose="020F0502020204030204" pitchFamily="34" charset="0"/>
              </a:rPr>
              <a:t>cm width</a:t>
            </a:r>
            <a:br>
              <a:rPr lang="en-GB" altLang="en-US" dirty="0">
                <a:solidFill>
                  <a:srgbClr val="008000"/>
                </a:solidFill>
                <a:latin typeface="Calibri" panose="020F0502020204030204" pitchFamily="34" charset="0"/>
              </a:rPr>
            </a:br>
            <a:r>
              <a:rPr lang="en-GB" altLang="en-US" dirty="0">
                <a:solidFill>
                  <a:srgbClr val="008000"/>
                </a:solidFill>
                <a:latin typeface="Calibri" panose="020F0502020204030204" pitchFamily="34" charset="0"/>
              </a:rPr>
              <a:t>Up to 1024</a:t>
            </a:r>
            <a:r>
              <a:rPr lang="en-GB" altLang="en-US" dirty="0">
                <a:solidFill>
                  <a:srgbClr val="008000"/>
                </a:solidFill>
                <a:latin typeface="Calibri" panose="020F0502020204030204" pitchFamily="34" charset="0"/>
                <a:sym typeface="Symbol" pitchFamily="2" charset="2"/>
              </a:rPr>
              <a:t> </a:t>
            </a:r>
            <a:br>
              <a:rPr lang="en-GB" altLang="en-US" dirty="0">
                <a:solidFill>
                  <a:srgbClr val="008000"/>
                </a:solidFill>
                <a:latin typeface="Calibri" panose="020F0502020204030204" pitchFamily="34" charset="0"/>
                <a:sym typeface="Symbol" pitchFamily="2" charset="2"/>
              </a:rPr>
            </a:br>
            <a:r>
              <a:rPr lang="en-GB" altLang="en-US" dirty="0">
                <a:solidFill>
                  <a:srgbClr val="008000"/>
                </a:solidFill>
                <a:latin typeface="Calibri" panose="020F0502020204030204" pitchFamily="34" charset="0"/>
                <a:sym typeface="Symbol" pitchFamily="2" charset="2"/>
              </a:rPr>
              <a:t>anode pads</a:t>
            </a:r>
          </a:p>
        </p:txBody>
      </p:sp>
      <p:sp>
        <p:nvSpPr>
          <p:cNvPr id="10254" name="Line 12">
            <a:extLst>
              <a:ext uri="{FF2B5EF4-FFF2-40B4-BE49-F238E27FC236}">
                <a16:creationId xmlns:a16="http://schemas.microsoft.com/office/drawing/2014/main" id="{1A9EB3EC-62C7-8F4B-8ECC-8C2C62E58309}"/>
              </a:ext>
            </a:extLst>
          </p:cNvPr>
          <p:cNvSpPr>
            <a:spLocks noChangeShapeType="1"/>
          </p:cNvSpPr>
          <p:nvPr/>
        </p:nvSpPr>
        <p:spPr bwMode="auto">
          <a:xfrm flipH="1">
            <a:off x="8794892" y="2779008"/>
            <a:ext cx="1136571" cy="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I"/>
          </a:p>
        </p:txBody>
      </p:sp>
      <p:sp>
        <p:nvSpPr>
          <p:cNvPr id="2" name="Rectangle 1">
            <a:extLst>
              <a:ext uri="{FF2B5EF4-FFF2-40B4-BE49-F238E27FC236}">
                <a16:creationId xmlns:a16="http://schemas.microsoft.com/office/drawing/2014/main" id="{7B199986-07EC-D246-92FE-BC37319A1D31}"/>
              </a:ext>
            </a:extLst>
          </p:cNvPr>
          <p:cNvSpPr/>
          <p:nvPr/>
        </p:nvSpPr>
        <p:spPr>
          <a:xfrm>
            <a:off x="504382" y="5840037"/>
            <a:ext cx="3421962" cy="369332"/>
          </a:xfrm>
          <a:prstGeom prst="rect">
            <a:avLst/>
          </a:prstGeom>
        </p:spPr>
        <p:txBody>
          <a:bodyPr wrap="none">
            <a:spAutoFit/>
          </a:bodyPr>
          <a:lstStyle/>
          <a:p>
            <a:r>
              <a:rPr lang="sl-SI" altLang="sl-SI" dirty="0">
                <a:solidFill>
                  <a:srgbClr val="FF0000"/>
                </a:solidFill>
              </a:rPr>
              <a:t>Immune to an axial magnetic field </a:t>
            </a:r>
            <a:endParaRPr lang="en-US" altLang="sl-SI" dirty="0">
              <a:solidFill>
                <a:srgbClr val="FF0000"/>
              </a:solidFill>
            </a:endParaRPr>
          </a:p>
        </p:txBody>
      </p:sp>
      <p:pic>
        <p:nvPicPr>
          <p:cNvPr id="3" name="Picture 2">
            <a:extLst>
              <a:ext uri="{FF2B5EF4-FFF2-40B4-BE49-F238E27FC236}">
                <a16:creationId xmlns:a16="http://schemas.microsoft.com/office/drawing/2014/main" id="{1D4E268F-932C-2747-956E-3A8017317F10}"/>
              </a:ext>
            </a:extLst>
          </p:cNvPr>
          <p:cNvPicPr>
            <a:picLocks noChangeAspect="1"/>
          </p:cNvPicPr>
          <p:nvPr/>
        </p:nvPicPr>
        <p:blipFill>
          <a:blip r:embed="rId4"/>
          <a:stretch>
            <a:fillRect/>
          </a:stretch>
        </p:blipFill>
        <p:spPr>
          <a:xfrm>
            <a:off x="9602161" y="2261086"/>
            <a:ext cx="2503580" cy="4161934"/>
          </a:xfrm>
          <a:prstGeom prst="rect">
            <a:avLst/>
          </a:prstGeom>
        </p:spPr>
      </p:pic>
      <p:sp>
        <p:nvSpPr>
          <p:cNvPr id="4" name="Rectangle 3">
            <a:extLst>
              <a:ext uri="{FF2B5EF4-FFF2-40B4-BE49-F238E27FC236}">
                <a16:creationId xmlns:a16="http://schemas.microsoft.com/office/drawing/2014/main" id="{C8094225-B7F1-5D44-BDE1-92D22B5337B6}"/>
              </a:ext>
            </a:extLst>
          </p:cNvPr>
          <p:cNvSpPr/>
          <p:nvPr/>
        </p:nvSpPr>
        <p:spPr>
          <a:xfrm>
            <a:off x="4577160" y="3957410"/>
            <a:ext cx="5546076" cy="2554545"/>
          </a:xfrm>
          <a:prstGeom prst="rect">
            <a:avLst/>
          </a:prstGeom>
        </p:spPr>
        <p:txBody>
          <a:bodyPr wrap="square">
            <a:spAutoFit/>
          </a:bodyPr>
          <a:lstStyle/>
          <a:p>
            <a:r>
              <a:rPr lang="en-US" altLang="en-SI" sz="2000" dirty="0"/>
              <a:t>MCP is an array of millions of capillaries (~10 um diameter) in a glass plate (d=1mm).</a:t>
            </a:r>
          </a:p>
          <a:p>
            <a:endParaRPr lang="en-US" altLang="en-SI" sz="2000" dirty="0"/>
          </a:p>
          <a:p>
            <a:r>
              <a:rPr lang="en-US" altLang="en-SI" sz="2000" dirty="0"/>
              <a:t>Both faces of the plate are coated by thin metal, and act as electrodes.</a:t>
            </a:r>
          </a:p>
          <a:p>
            <a:endParaRPr lang="en-US" altLang="en-SI" sz="2000" dirty="0"/>
          </a:p>
          <a:p>
            <a:r>
              <a:rPr lang="en-US" altLang="en-SI" sz="2000" dirty="0"/>
              <a:t>The inner side of each tube is coated with electron-emissive material.</a:t>
            </a:r>
          </a:p>
        </p:txBody>
      </p:sp>
      <p:sp>
        <p:nvSpPr>
          <p:cNvPr id="5" name="Text Placeholder 9">
            <a:extLst>
              <a:ext uri="{FF2B5EF4-FFF2-40B4-BE49-F238E27FC236}">
                <a16:creationId xmlns:a16="http://schemas.microsoft.com/office/drawing/2014/main" id="{A6E54FE9-BFAE-F21E-8D15-455D35231854}"/>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6" name="Text Placeholder 9">
            <a:extLst>
              <a:ext uri="{FF2B5EF4-FFF2-40B4-BE49-F238E27FC236}">
                <a16:creationId xmlns:a16="http://schemas.microsoft.com/office/drawing/2014/main" id="{24FB341C-159F-A45F-94A0-064118185F9B}"/>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7" name="Text Placeholder 9">
            <a:extLst>
              <a:ext uri="{FF2B5EF4-FFF2-40B4-BE49-F238E27FC236}">
                <a16:creationId xmlns:a16="http://schemas.microsoft.com/office/drawing/2014/main" id="{CA8E36E0-98B0-BAB4-3C84-94BE0FDC2050}"/>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22A0-913C-03A7-F047-C90FDB4FFB7A}"/>
              </a:ext>
            </a:extLst>
          </p:cNvPr>
          <p:cNvSpPr>
            <a:spLocks noGrp="1"/>
          </p:cNvSpPr>
          <p:nvPr>
            <p:ph type="title"/>
          </p:nvPr>
        </p:nvSpPr>
        <p:spPr/>
        <p:txBody>
          <a:bodyPr/>
          <a:lstStyle/>
          <a:p>
            <a:r>
              <a:rPr lang="en-SI" dirty="0"/>
              <a:t>Positron emission tomography</a:t>
            </a:r>
          </a:p>
        </p:txBody>
      </p:sp>
      <p:sp>
        <p:nvSpPr>
          <p:cNvPr id="3" name="Content Placeholder 2">
            <a:extLst>
              <a:ext uri="{FF2B5EF4-FFF2-40B4-BE49-F238E27FC236}">
                <a16:creationId xmlns:a16="http://schemas.microsoft.com/office/drawing/2014/main" id="{210024E8-438B-9C48-4DAA-7EC49B617491}"/>
              </a:ext>
            </a:extLst>
          </p:cNvPr>
          <p:cNvSpPr>
            <a:spLocks noGrp="1"/>
          </p:cNvSpPr>
          <p:nvPr>
            <p:ph idx="1"/>
          </p:nvPr>
        </p:nvSpPr>
        <p:spPr>
          <a:xfrm>
            <a:off x="623392" y="1340768"/>
            <a:ext cx="10972800" cy="1774984"/>
          </a:xfrm>
        </p:spPr>
        <p:txBody>
          <a:bodyPr>
            <a:normAutofit/>
          </a:bodyPr>
          <a:lstStyle/>
          <a:p>
            <a:pPr marL="0" indent="0">
              <a:buNone/>
            </a:pPr>
            <a:r>
              <a:rPr lang="sl-SI" b="1" dirty="0"/>
              <a:t>Diagnostic method for in vivo imaging of biological processes. </a:t>
            </a:r>
          </a:p>
          <a:p>
            <a:pPr marL="0" indent="0">
              <a:buNone/>
            </a:pPr>
            <a:r>
              <a:rPr lang="sl-SI" dirty="0"/>
              <a:t>Radiactive tracer, injected in the patient, decays with β+ decay.</a:t>
            </a:r>
            <a:endParaRPr lang="sl-SI" b="1" dirty="0"/>
          </a:p>
          <a:p>
            <a:pPr marL="0" indent="0">
              <a:buNone/>
            </a:pPr>
            <a:r>
              <a:rPr lang="sl-SI" dirty="0"/>
              <a:t>The </a:t>
            </a:r>
            <a:r>
              <a:rPr lang="sl-SI" b="1" dirty="0"/>
              <a:t>positron annihilation </a:t>
            </a:r>
            <a:r>
              <a:rPr lang="sl-SI" dirty="0"/>
              <a:t>produces two anticolinear gamma rays, detected by gamma-ray detectors.</a:t>
            </a:r>
          </a:p>
        </p:txBody>
      </p:sp>
      <p:grpSp>
        <p:nvGrpSpPr>
          <p:cNvPr id="4" name="Group 3">
            <a:extLst>
              <a:ext uri="{FF2B5EF4-FFF2-40B4-BE49-F238E27FC236}">
                <a16:creationId xmlns:a16="http://schemas.microsoft.com/office/drawing/2014/main" id="{C89E0D7D-9427-AB9A-23BB-8B46AE412907}"/>
              </a:ext>
            </a:extLst>
          </p:cNvPr>
          <p:cNvGrpSpPr/>
          <p:nvPr/>
        </p:nvGrpSpPr>
        <p:grpSpPr>
          <a:xfrm>
            <a:off x="1047512" y="3337512"/>
            <a:ext cx="4055040" cy="2899800"/>
            <a:chOff x="516960" y="3657600"/>
            <a:chExt cx="4055040" cy="2899800"/>
          </a:xfrm>
        </p:grpSpPr>
        <p:pic>
          <p:nvPicPr>
            <p:cNvPr id="5" name="Picture 4">
              <a:extLst>
                <a:ext uri="{FF2B5EF4-FFF2-40B4-BE49-F238E27FC236}">
                  <a16:creationId xmlns:a16="http://schemas.microsoft.com/office/drawing/2014/main" id="{C19F13C7-A656-7F44-9229-90441BDC7D9A}"/>
                </a:ext>
              </a:extLst>
            </p:cNvPr>
            <p:cNvPicPr/>
            <p:nvPr/>
          </p:nvPicPr>
          <p:blipFill>
            <a:blip r:embed="rId2"/>
            <a:stretch/>
          </p:blipFill>
          <p:spPr>
            <a:xfrm>
              <a:off x="1211040" y="3657600"/>
              <a:ext cx="2882160" cy="2805120"/>
            </a:xfrm>
            <a:prstGeom prst="rect">
              <a:avLst/>
            </a:prstGeom>
            <a:ln>
              <a:noFill/>
            </a:ln>
          </p:spPr>
        </p:pic>
        <p:sp>
          <p:nvSpPr>
            <p:cNvPr id="6" name="TextShape 4">
              <a:extLst>
                <a:ext uri="{FF2B5EF4-FFF2-40B4-BE49-F238E27FC236}">
                  <a16:creationId xmlns:a16="http://schemas.microsoft.com/office/drawing/2014/main" id="{75E00EB8-1A03-DEF5-449E-18FDDA5B656A}"/>
                </a:ext>
              </a:extLst>
            </p:cNvPr>
            <p:cNvSpPr txBox="1"/>
            <p:nvPr/>
          </p:nvSpPr>
          <p:spPr>
            <a:xfrm>
              <a:off x="3206880" y="6203520"/>
              <a:ext cx="1365120" cy="353880"/>
            </a:xfrm>
            <a:prstGeom prst="rect">
              <a:avLst/>
            </a:prstGeom>
            <a:noFill/>
            <a:ln>
              <a:noFill/>
            </a:ln>
          </p:spPr>
          <p:txBody>
            <a:bodyPr lIns="90000" tIns="45000" rIns="90000" bIns="45000">
              <a:spAutoFit/>
            </a:bodyPr>
            <a:lstStyle/>
            <a:p>
              <a:r>
                <a:rPr lang="en-US" sz="1200" b="0" strike="noStrike" spc="-1">
                  <a:solidFill>
                    <a:srgbClr val="000000"/>
                  </a:solidFill>
                  <a:latin typeface="Trebuchet MS"/>
                </a:rPr>
                <a:t>detector ring</a:t>
              </a:r>
              <a:endParaRPr lang="en-US" sz="1200" b="0" strike="noStrike" spc="-1">
                <a:solidFill>
                  <a:srgbClr val="1E3C5A"/>
                </a:solidFill>
                <a:latin typeface="Trebuchet MS"/>
              </a:endParaRPr>
            </a:p>
          </p:txBody>
        </p:sp>
        <p:sp>
          <p:nvSpPr>
            <p:cNvPr id="7" name="TextShape 5">
              <a:extLst>
                <a:ext uri="{FF2B5EF4-FFF2-40B4-BE49-F238E27FC236}">
                  <a16:creationId xmlns:a16="http://schemas.microsoft.com/office/drawing/2014/main" id="{262C2FF0-21EE-BB0C-D557-984C180F1E90}"/>
                </a:ext>
              </a:extLst>
            </p:cNvPr>
            <p:cNvSpPr txBox="1"/>
            <p:nvPr/>
          </p:nvSpPr>
          <p:spPr>
            <a:xfrm>
              <a:off x="2848680" y="5340240"/>
              <a:ext cx="858240" cy="353880"/>
            </a:xfrm>
            <a:prstGeom prst="rect">
              <a:avLst/>
            </a:prstGeom>
            <a:noFill/>
            <a:ln>
              <a:noFill/>
            </a:ln>
          </p:spPr>
          <p:txBody>
            <a:bodyPr lIns="90000" tIns="45000" rIns="90000" bIns="45000">
              <a:spAutoFit/>
            </a:bodyPr>
            <a:lstStyle/>
            <a:p>
              <a:r>
                <a:rPr lang="en-US" sz="1200" b="0" strike="noStrike" spc="-1">
                  <a:solidFill>
                    <a:srgbClr val="000000"/>
                  </a:solidFill>
                  <a:latin typeface="Trebuchet MS"/>
                </a:rPr>
                <a:t>patient</a:t>
              </a:r>
              <a:endParaRPr lang="en-US" sz="1200" b="0" strike="noStrike" spc="-1">
                <a:solidFill>
                  <a:srgbClr val="1E3C5A"/>
                </a:solidFill>
                <a:latin typeface="Trebuchet MS"/>
              </a:endParaRPr>
            </a:p>
          </p:txBody>
        </p:sp>
        <p:sp>
          <p:nvSpPr>
            <p:cNvPr id="8" name="TextShape 6">
              <a:extLst>
                <a:ext uri="{FF2B5EF4-FFF2-40B4-BE49-F238E27FC236}">
                  <a16:creationId xmlns:a16="http://schemas.microsoft.com/office/drawing/2014/main" id="{D0157F32-588B-D9AD-9BA0-FEAD36AEF29B}"/>
                </a:ext>
              </a:extLst>
            </p:cNvPr>
            <p:cNvSpPr txBox="1"/>
            <p:nvPr/>
          </p:nvSpPr>
          <p:spPr>
            <a:xfrm rot="18650400">
              <a:off x="1862280" y="4791600"/>
              <a:ext cx="1812240" cy="315360"/>
            </a:xfrm>
            <a:prstGeom prst="rect">
              <a:avLst/>
            </a:prstGeom>
            <a:noFill/>
            <a:ln>
              <a:noFill/>
            </a:ln>
          </p:spPr>
          <p:txBody>
            <a:bodyPr lIns="90000" tIns="45000" rIns="90000" bIns="45000">
              <a:spAutoFit/>
            </a:bodyPr>
            <a:lstStyle/>
            <a:p>
              <a:r>
                <a:rPr lang="en-US" sz="1000" b="0" strike="noStrike" spc="-1" dirty="0">
                  <a:solidFill>
                    <a:srgbClr val="000000"/>
                  </a:solidFill>
                  <a:latin typeface="Trebuchet MS"/>
                </a:rPr>
                <a:t>line of response (LOR)</a:t>
              </a:r>
              <a:endParaRPr lang="en-US" sz="1000" b="0" strike="noStrike" spc="-1" dirty="0">
                <a:solidFill>
                  <a:srgbClr val="1E3C5A"/>
                </a:solidFill>
                <a:latin typeface="Trebuchet MS"/>
              </a:endParaRPr>
            </a:p>
          </p:txBody>
        </p:sp>
        <p:sp>
          <p:nvSpPr>
            <p:cNvPr id="9" name="TextShape 7">
              <a:extLst>
                <a:ext uri="{FF2B5EF4-FFF2-40B4-BE49-F238E27FC236}">
                  <a16:creationId xmlns:a16="http://schemas.microsoft.com/office/drawing/2014/main" id="{1B159ECF-150D-C5CF-4582-584EDA0C8D5A}"/>
                </a:ext>
              </a:extLst>
            </p:cNvPr>
            <p:cNvSpPr txBox="1"/>
            <p:nvPr/>
          </p:nvSpPr>
          <p:spPr>
            <a:xfrm>
              <a:off x="516960" y="3892320"/>
              <a:ext cx="1434960" cy="834120"/>
            </a:xfrm>
            <a:prstGeom prst="rect">
              <a:avLst/>
            </a:prstGeom>
            <a:noFill/>
            <a:ln>
              <a:noFill/>
            </a:ln>
          </p:spPr>
          <p:txBody>
            <a:bodyPr lIns="90000" tIns="45000" rIns="90000" bIns="45000">
              <a:spAutoFit/>
            </a:bodyPr>
            <a:lstStyle/>
            <a:p>
              <a:r>
                <a:rPr lang="en-US" sz="1200" b="0" strike="noStrike" spc="-1">
                  <a:solidFill>
                    <a:srgbClr val="000000"/>
                  </a:solidFill>
                  <a:latin typeface="Trebuchet MS"/>
                </a:rPr>
                <a:t>reconstructed</a:t>
              </a:r>
              <a:endParaRPr lang="en-US" sz="1200" b="0" strike="noStrike" spc="-1">
                <a:solidFill>
                  <a:srgbClr val="1E3C5A"/>
                </a:solidFill>
                <a:latin typeface="Trebuchet MS"/>
              </a:endParaRPr>
            </a:p>
            <a:p>
              <a:r>
                <a:rPr lang="en-US" sz="1200" b="0" strike="noStrike" spc="-1">
                  <a:solidFill>
                    <a:srgbClr val="000000"/>
                  </a:solidFill>
                  <a:latin typeface="Trebuchet MS"/>
                </a:rPr>
                <a:t>position with</a:t>
              </a:r>
              <a:br/>
              <a:r>
                <a:rPr lang="en-US" sz="1200" b="0" strike="noStrike" spc="-1">
                  <a:solidFill>
                    <a:srgbClr val="000000"/>
                  </a:solidFill>
                  <a:latin typeface="Trebuchet MS"/>
                </a:rPr>
                <a:t>TOF</a:t>
              </a:r>
              <a:endParaRPr lang="en-US" sz="1200" b="0" strike="noStrike" spc="-1">
                <a:solidFill>
                  <a:srgbClr val="1E3C5A"/>
                </a:solidFill>
                <a:latin typeface="Trebuchet MS"/>
              </a:endParaRPr>
            </a:p>
          </p:txBody>
        </p:sp>
        <p:sp>
          <p:nvSpPr>
            <p:cNvPr id="10" name="Line 8">
              <a:extLst>
                <a:ext uri="{FF2B5EF4-FFF2-40B4-BE49-F238E27FC236}">
                  <a16:creationId xmlns:a16="http://schemas.microsoft.com/office/drawing/2014/main" id="{ABBDA979-2344-C8E1-BD4B-8346BE3B3B73}"/>
                </a:ext>
              </a:extLst>
            </p:cNvPr>
            <p:cNvSpPr/>
            <p:nvPr/>
          </p:nvSpPr>
          <p:spPr>
            <a:xfrm>
              <a:off x="968400" y="4431600"/>
              <a:ext cx="1019520" cy="52056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1" name="TextShape 9">
              <a:extLst>
                <a:ext uri="{FF2B5EF4-FFF2-40B4-BE49-F238E27FC236}">
                  <a16:creationId xmlns:a16="http://schemas.microsoft.com/office/drawing/2014/main" id="{A37D9F52-32E0-0FFB-7588-8F5AA4627CA7}"/>
                </a:ext>
              </a:extLst>
            </p:cNvPr>
            <p:cNvSpPr txBox="1"/>
            <p:nvPr/>
          </p:nvSpPr>
          <p:spPr>
            <a:xfrm rot="18649200">
              <a:off x="2665080" y="4003920"/>
              <a:ext cx="812880" cy="315360"/>
            </a:xfrm>
            <a:prstGeom prst="rect">
              <a:avLst/>
            </a:prstGeom>
            <a:noFill/>
            <a:ln>
              <a:noFill/>
            </a:ln>
          </p:spPr>
          <p:txBody>
            <a:bodyPr lIns="90000" tIns="45000" rIns="90000" bIns="45000">
              <a:spAutoFit/>
            </a:bodyPr>
            <a:lstStyle/>
            <a:p>
              <a:r>
                <a:rPr lang="en-US" sz="1000" b="0" strike="noStrike" spc="-1">
                  <a:solidFill>
                    <a:srgbClr val="000000"/>
                  </a:solidFill>
                  <a:latin typeface="Trebuchet MS"/>
                </a:rPr>
                <a:t>511 keV</a:t>
              </a:r>
              <a:endParaRPr lang="en-US" sz="1000" b="0" strike="noStrike" spc="-1">
                <a:solidFill>
                  <a:srgbClr val="1E3C5A"/>
                </a:solidFill>
                <a:latin typeface="Trebuchet MS"/>
              </a:endParaRPr>
            </a:p>
          </p:txBody>
        </p:sp>
        <p:sp>
          <p:nvSpPr>
            <p:cNvPr id="12" name="TextShape 10">
              <a:extLst>
                <a:ext uri="{FF2B5EF4-FFF2-40B4-BE49-F238E27FC236}">
                  <a16:creationId xmlns:a16="http://schemas.microsoft.com/office/drawing/2014/main" id="{3D508142-E8B5-5C93-7EDC-4B7969437036}"/>
                </a:ext>
              </a:extLst>
            </p:cNvPr>
            <p:cNvSpPr txBox="1"/>
            <p:nvPr/>
          </p:nvSpPr>
          <p:spPr>
            <a:xfrm rot="18649200">
              <a:off x="1516680" y="5343120"/>
              <a:ext cx="812880" cy="315360"/>
            </a:xfrm>
            <a:prstGeom prst="rect">
              <a:avLst/>
            </a:prstGeom>
            <a:noFill/>
            <a:ln>
              <a:noFill/>
            </a:ln>
          </p:spPr>
          <p:txBody>
            <a:bodyPr lIns="90000" tIns="45000" rIns="90000" bIns="45000">
              <a:spAutoFit/>
            </a:bodyPr>
            <a:lstStyle/>
            <a:p>
              <a:r>
                <a:rPr lang="en-US" sz="1000" b="0" strike="noStrike" spc="-1">
                  <a:solidFill>
                    <a:srgbClr val="000000"/>
                  </a:solidFill>
                  <a:latin typeface="Trebuchet MS"/>
                </a:rPr>
                <a:t>511 keV</a:t>
              </a:r>
              <a:endParaRPr lang="en-US" sz="1000" b="0" strike="noStrike" spc="-1">
                <a:solidFill>
                  <a:srgbClr val="1E3C5A"/>
                </a:solidFill>
                <a:latin typeface="Trebuchet MS"/>
              </a:endParaRPr>
            </a:p>
          </p:txBody>
        </p:sp>
      </p:grpSp>
      <p:grpSp>
        <p:nvGrpSpPr>
          <p:cNvPr id="13" name="Group 11">
            <a:extLst>
              <a:ext uri="{FF2B5EF4-FFF2-40B4-BE49-F238E27FC236}">
                <a16:creationId xmlns:a16="http://schemas.microsoft.com/office/drawing/2014/main" id="{CFF97D46-FAEF-B1C1-FE3E-447DF76CD1E3}"/>
              </a:ext>
            </a:extLst>
          </p:cNvPr>
          <p:cNvGrpSpPr/>
          <p:nvPr/>
        </p:nvGrpSpPr>
        <p:grpSpPr>
          <a:xfrm>
            <a:off x="5834772" y="4247642"/>
            <a:ext cx="5029200" cy="2018160"/>
            <a:chOff x="4957200" y="4078800"/>
            <a:chExt cx="5029200" cy="2018160"/>
          </a:xfrm>
        </p:grpSpPr>
        <p:pic>
          <p:nvPicPr>
            <p:cNvPr id="14" name="Picture 13">
              <a:extLst>
                <a:ext uri="{FF2B5EF4-FFF2-40B4-BE49-F238E27FC236}">
                  <a16:creationId xmlns:a16="http://schemas.microsoft.com/office/drawing/2014/main" id="{144AA999-38B9-E828-FFBB-BA70DAB13075}"/>
                </a:ext>
              </a:extLst>
            </p:cNvPr>
            <p:cNvPicPr/>
            <p:nvPr/>
          </p:nvPicPr>
          <p:blipFill>
            <a:blip r:embed="rId3"/>
            <a:stretch/>
          </p:blipFill>
          <p:spPr>
            <a:xfrm>
              <a:off x="4957200" y="4078800"/>
              <a:ext cx="5029200" cy="1655280"/>
            </a:xfrm>
            <a:prstGeom prst="rect">
              <a:avLst/>
            </a:prstGeom>
            <a:ln>
              <a:noFill/>
            </a:ln>
          </p:spPr>
        </p:pic>
        <p:sp>
          <p:nvSpPr>
            <p:cNvPr id="15" name="TextShape 12">
              <a:extLst>
                <a:ext uri="{FF2B5EF4-FFF2-40B4-BE49-F238E27FC236}">
                  <a16:creationId xmlns:a16="http://schemas.microsoft.com/office/drawing/2014/main" id="{BD0BAE69-8CEB-912A-F3FD-6963FE22C8DB}"/>
                </a:ext>
              </a:extLst>
            </p:cNvPr>
            <p:cNvSpPr txBox="1"/>
            <p:nvPr/>
          </p:nvSpPr>
          <p:spPr>
            <a:xfrm>
              <a:off x="5014440" y="5710680"/>
              <a:ext cx="4870080" cy="386280"/>
            </a:xfrm>
            <a:prstGeom prst="rect">
              <a:avLst/>
            </a:prstGeom>
            <a:noFill/>
            <a:ln>
              <a:noFill/>
            </a:ln>
          </p:spPr>
          <p:txBody>
            <a:bodyPr lIns="90000" tIns="45000" rIns="90000" bIns="45000">
              <a:spAutoFit/>
            </a:bodyPr>
            <a:lstStyle/>
            <a:p>
              <a:r>
                <a:rPr lang="en-US" sz="1000" b="0" strike="noStrike" spc="-1">
                  <a:solidFill>
                    <a:srgbClr val="000000"/>
                  </a:solidFill>
                  <a:latin typeface="Trebuchet MS"/>
                </a:rPr>
                <a:t>Philips Gemini TF PET/CT, TOF resolution of 600 ps</a:t>
              </a:r>
              <a:endParaRPr lang="en-US" sz="1000" b="0" strike="noStrike" spc="-1">
                <a:solidFill>
                  <a:srgbClr val="1E3C5A"/>
                </a:solidFill>
                <a:latin typeface="Trebuchet MS"/>
              </a:endParaRPr>
            </a:p>
            <a:p>
              <a:r>
                <a:rPr lang="en-US" sz="1000" b="0" strike="noStrike" spc="-1">
                  <a:solidFill>
                    <a:srgbClr val="000000"/>
                  </a:solidFill>
                  <a:latin typeface="Trebuchet MS"/>
                </a:rPr>
                <a:t>[PET Center of Excellence Newsletter, Vol.3 Issue 3 (2006)]</a:t>
              </a:r>
              <a:endParaRPr lang="en-US" sz="1000" b="0" strike="noStrike" spc="-1">
                <a:solidFill>
                  <a:srgbClr val="1E3C5A"/>
                </a:solidFill>
                <a:latin typeface="Trebuchet MS"/>
              </a:endParaRPr>
            </a:p>
          </p:txBody>
        </p:sp>
      </p:grpSp>
      <p:sp>
        <p:nvSpPr>
          <p:cNvPr id="16" name="Content Placeholder 2">
            <a:extLst>
              <a:ext uri="{FF2B5EF4-FFF2-40B4-BE49-F238E27FC236}">
                <a16:creationId xmlns:a16="http://schemas.microsoft.com/office/drawing/2014/main" id="{0FC84974-ED10-420F-578A-5250754F2FDC}"/>
              </a:ext>
            </a:extLst>
          </p:cNvPr>
          <p:cNvSpPr txBox="1">
            <a:spLocks/>
          </p:cNvSpPr>
          <p:nvPr/>
        </p:nvSpPr>
        <p:spPr>
          <a:xfrm>
            <a:off x="4926250" y="2749133"/>
            <a:ext cx="6584291" cy="2805120"/>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dirty="0"/>
              <a:t>By reconstruction of many events, an image of the distribution of sources in the body is formed - important information for doctors diagnosing e.g. </a:t>
            </a:r>
            <a:r>
              <a:rPr lang="sl-SI" b="1" dirty="0"/>
              <a:t>cancer</a:t>
            </a:r>
          </a:p>
        </p:txBody>
      </p:sp>
      <p:sp>
        <p:nvSpPr>
          <p:cNvPr id="23" name="Slide Number Placeholder 22">
            <a:extLst>
              <a:ext uri="{FF2B5EF4-FFF2-40B4-BE49-F238E27FC236}">
                <a16:creationId xmlns:a16="http://schemas.microsoft.com/office/drawing/2014/main" id="{69841209-11EE-096E-48A2-9FAF7B0D50C3}"/>
              </a:ext>
            </a:extLst>
          </p:cNvPr>
          <p:cNvSpPr>
            <a:spLocks noGrp="1"/>
          </p:cNvSpPr>
          <p:nvPr>
            <p:ph type="sldNum" sz="quarter" idx="12"/>
          </p:nvPr>
        </p:nvSpPr>
        <p:spPr/>
        <p:txBody>
          <a:bodyPr/>
          <a:lstStyle/>
          <a:p>
            <a:fld id="{3B656FE5-7551-496C-A16F-7304A2D951A7}" type="slidenum">
              <a:rPr lang="da-DK" smtClean="0"/>
              <a:pPr/>
              <a:t>3</a:t>
            </a:fld>
            <a:endParaRPr lang="da-DK" dirty="0"/>
          </a:p>
        </p:txBody>
      </p:sp>
      <p:sp>
        <p:nvSpPr>
          <p:cNvPr id="24" name="Text Placeholder 9">
            <a:extLst>
              <a:ext uri="{FF2B5EF4-FFF2-40B4-BE49-F238E27FC236}">
                <a16:creationId xmlns:a16="http://schemas.microsoft.com/office/drawing/2014/main" id="{2D7D02BC-FA7C-8724-C831-3BFFF3BEB6A1}"/>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25" name="Text Placeholder 9">
            <a:extLst>
              <a:ext uri="{FF2B5EF4-FFF2-40B4-BE49-F238E27FC236}">
                <a16:creationId xmlns:a16="http://schemas.microsoft.com/office/drawing/2014/main" id="{FA791D81-EAAF-48B5-3C97-18161192900C}"/>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26" name="Text Placeholder 9">
            <a:extLst>
              <a:ext uri="{FF2B5EF4-FFF2-40B4-BE49-F238E27FC236}">
                <a16:creationId xmlns:a16="http://schemas.microsoft.com/office/drawing/2014/main" id="{7C10CDA6-0235-3284-20B1-263925DA4C82}"/>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81229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9A5F-FC53-614E-8601-DA79E7909DB3}"/>
              </a:ext>
            </a:extLst>
          </p:cNvPr>
          <p:cNvSpPr>
            <a:spLocks noGrp="1"/>
          </p:cNvSpPr>
          <p:nvPr>
            <p:ph type="title"/>
          </p:nvPr>
        </p:nvSpPr>
        <p:spPr>
          <a:xfrm>
            <a:off x="227065" y="117442"/>
            <a:ext cx="10515600" cy="780738"/>
          </a:xfrm>
          <a:solidFill>
            <a:schemeClr val="bg1"/>
          </a:solidFill>
        </p:spPr>
        <p:txBody>
          <a:bodyPr>
            <a:normAutofit/>
          </a:bodyPr>
          <a:lstStyle/>
          <a:p>
            <a:r>
              <a:rPr lang="en-SI" dirty="0"/>
              <a:t>Large area picosecond photo-detector - LAPPD</a:t>
            </a:r>
          </a:p>
        </p:txBody>
      </p:sp>
      <p:pic>
        <p:nvPicPr>
          <p:cNvPr id="6" name="Content Placeholder 5">
            <a:extLst>
              <a:ext uri="{FF2B5EF4-FFF2-40B4-BE49-F238E27FC236}">
                <a16:creationId xmlns:a16="http://schemas.microsoft.com/office/drawing/2014/main" id="{5C2F84EB-8698-AE4A-9484-D341653D1FC8}"/>
              </a:ext>
            </a:extLst>
          </p:cNvPr>
          <p:cNvPicPr>
            <a:picLocks noGrp="1" noChangeAspect="1"/>
          </p:cNvPicPr>
          <p:nvPr>
            <p:ph idx="1"/>
          </p:nvPr>
        </p:nvPicPr>
        <p:blipFill>
          <a:blip r:embed="rId2"/>
          <a:stretch>
            <a:fillRect/>
          </a:stretch>
        </p:blipFill>
        <p:spPr>
          <a:xfrm>
            <a:off x="587743" y="1763611"/>
            <a:ext cx="3248762" cy="2537922"/>
          </a:xfrm>
          <a:prstGeom prst="rect">
            <a:avLst/>
          </a:prstGeom>
        </p:spPr>
      </p:pic>
      <p:sp>
        <p:nvSpPr>
          <p:cNvPr id="5" name="Slide Number Placeholder 4">
            <a:extLst>
              <a:ext uri="{FF2B5EF4-FFF2-40B4-BE49-F238E27FC236}">
                <a16:creationId xmlns:a16="http://schemas.microsoft.com/office/drawing/2014/main" id="{B6C1D497-AEE4-F943-9839-51B199F60933}"/>
              </a:ext>
            </a:extLst>
          </p:cNvPr>
          <p:cNvSpPr>
            <a:spLocks noGrp="1"/>
          </p:cNvSpPr>
          <p:nvPr>
            <p:ph type="sldNum" sz="quarter" idx="12"/>
          </p:nvPr>
        </p:nvSpPr>
        <p:spPr/>
        <p:txBody>
          <a:bodyPr/>
          <a:lstStyle/>
          <a:p>
            <a:fld id="{7254E3D2-0D2C-B040-A5A3-AD14F48ED497}" type="slidenum">
              <a:rPr lang="en-SI" smtClean="0"/>
              <a:t>30</a:t>
            </a:fld>
            <a:endParaRPr lang="en-SI"/>
          </a:p>
        </p:txBody>
      </p:sp>
      <p:pic>
        <p:nvPicPr>
          <p:cNvPr id="7" name="Picture 6">
            <a:extLst>
              <a:ext uri="{FF2B5EF4-FFF2-40B4-BE49-F238E27FC236}">
                <a16:creationId xmlns:a16="http://schemas.microsoft.com/office/drawing/2014/main" id="{CB10DE0E-CF9A-0242-85FA-B914476371CA}"/>
              </a:ext>
            </a:extLst>
          </p:cNvPr>
          <p:cNvPicPr>
            <a:picLocks noChangeAspect="1"/>
          </p:cNvPicPr>
          <p:nvPr/>
        </p:nvPicPr>
        <p:blipFill>
          <a:blip r:embed="rId3"/>
          <a:stretch>
            <a:fillRect/>
          </a:stretch>
        </p:blipFill>
        <p:spPr>
          <a:xfrm>
            <a:off x="4178697" y="1921572"/>
            <a:ext cx="2913374" cy="2205451"/>
          </a:xfrm>
          <a:prstGeom prst="rect">
            <a:avLst/>
          </a:prstGeom>
        </p:spPr>
      </p:pic>
      <p:pic>
        <p:nvPicPr>
          <p:cNvPr id="8" name="Picture 7">
            <a:extLst>
              <a:ext uri="{FF2B5EF4-FFF2-40B4-BE49-F238E27FC236}">
                <a16:creationId xmlns:a16="http://schemas.microsoft.com/office/drawing/2014/main" id="{7E7F911B-92FB-9342-8961-ED90156987CB}"/>
              </a:ext>
            </a:extLst>
          </p:cNvPr>
          <p:cNvPicPr>
            <a:picLocks noChangeAspect="1"/>
          </p:cNvPicPr>
          <p:nvPr/>
        </p:nvPicPr>
        <p:blipFill>
          <a:blip r:embed="rId4"/>
          <a:stretch>
            <a:fillRect/>
          </a:stretch>
        </p:blipFill>
        <p:spPr>
          <a:xfrm>
            <a:off x="7619879" y="1726787"/>
            <a:ext cx="4326283" cy="2754048"/>
          </a:xfrm>
          <a:prstGeom prst="rect">
            <a:avLst/>
          </a:prstGeom>
        </p:spPr>
      </p:pic>
      <p:sp>
        <p:nvSpPr>
          <p:cNvPr id="9" name="Rectangle 8">
            <a:extLst>
              <a:ext uri="{FF2B5EF4-FFF2-40B4-BE49-F238E27FC236}">
                <a16:creationId xmlns:a16="http://schemas.microsoft.com/office/drawing/2014/main" id="{D40F18C0-BE53-C04F-B3AA-55C02BD67FA6}"/>
              </a:ext>
            </a:extLst>
          </p:cNvPr>
          <p:cNvSpPr/>
          <p:nvPr/>
        </p:nvSpPr>
        <p:spPr>
          <a:xfrm>
            <a:off x="838200" y="989318"/>
            <a:ext cx="10515599" cy="646331"/>
          </a:xfrm>
          <a:prstGeom prst="rect">
            <a:avLst/>
          </a:prstGeom>
        </p:spPr>
        <p:txBody>
          <a:bodyPr wrap="square">
            <a:spAutoFit/>
          </a:bodyPr>
          <a:lstStyle/>
          <a:p>
            <a:r>
              <a:rPr lang="en-GB" dirty="0">
                <a:effectLst/>
                <a:latin typeface="Calibri" panose="020F0502020204030204" pitchFamily="34" charset="0"/>
              </a:rPr>
              <a:t>Completely different MCP manufacture technology, eliminated the etching and firing processes in old technology, making low-cost, large area (20cmx20cm) MCPs possible.</a:t>
            </a:r>
          </a:p>
        </p:txBody>
      </p:sp>
      <p:pic>
        <p:nvPicPr>
          <p:cNvPr id="10" name="Picture 9">
            <a:extLst>
              <a:ext uri="{FF2B5EF4-FFF2-40B4-BE49-F238E27FC236}">
                <a16:creationId xmlns:a16="http://schemas.microsoft.com/office/drawing/2014/main" id="{3D0EBD3C-B88F-4E42-ACC1-B32815E7B6DB}"/>
              </a:ext>
            </a:extLst>
          </p:cNvPr>
          <p:cNvPicPr>
            <a:picLocks noChangeAspect="1"/>
          </p:cNvPicPr>
          <p:nvPr/>
        </p:nvPicPr>
        <p:blipFill>
          <a:blip r:embed="rId5"/>
          <a:stretch>
            <a:fillRect/>
          </a:stretch>
        </p:blipFill>
        <p:spPr>
          <a:xfrm>
            <a:off x="946011" y="4480836"/>
            <a:ext cx="1950782" cy="1842758"/>
          </a:xfrm>
          <a:prstGeom prst="rect">
            <a:avLst/>
          </a:prstGeom>
        </p:spPr>
      </p:pic>
      <p:pic>
        <p:nvPicPr>
          <p:cNvPr id="11" name="Picture 10">
            <a:extLst>
              <a:ext uri="{FF2B5EF4-FFF2-40B4-BE49-F238E27FC236}">
                <a16:creationId xmlns:a16="http://schemas.microsoft.com/office/drawing/2014/main" id="{109AB6EA-70A9-2B4C-B7EF-12BE1B8D219C}"/>
              </a:ext>
            </a:extLst>
          </p:cNvPr>
          <p:cNvPicPr>
            <a:picLocks noChangeAspect="1"/>
          </p:cNvPicPr>
          <p:nvPr/>
        </p:nvPicPr>
        <p:blipFill>
          <a:blip r:embed="rId6"/>
          <a:stretch>
            <a:fillRect/>
          </a:stretch>
        </p:blipFill>
        <p:spPr>
          <a:xfrm>
            <a:off x="4572122" y="4722384"/>
            <a:ext cx="2762526" cy="1601209"/>
          </a:xfrm>
          <a:prstGeom prst="rect">
            <a:avLst/>
          </a:prstGeom>
        </p:spPr>
      </p:pic>
      <p:sp>
        <p:nvSpPr>
          <p:cNvPr id="12" name="TextBox 11">
            <a:extLst>
              <a:ext uri="{FF2B5EF4-FFF2-40B4-BE49-F238E27FC236}">
                <a16:creationId xmlns:a16="http://schemas.microsoft.com/office/drawing/2014/main" id="{7646E9A2-5529-814C-B606-A583F520E262}"/>
              </a:ext>
            </a:extLst>
          </p:cNvPr>
          <p:cNvSpPr txBox="1"/>
          <p:nvPr/>
        </p:nvSpPr>
        <p:spPr>
          <a:xfrm>
            <a:off x="4572122" y="4320296"/>
            <a:ext cx="1825487" cy="369332"/>
          </a:xfrm>
          <a:prstGeom prst="rect">
            <a:avLst/>
          </a:prstGeom>
          <a:noFill/>
        </p:spPr>
        <p:txBody>
          <a:bodyPr wrap="square" rtlCol="0">
            <a:spAutoFit/>
          </a:bodyPr>
          <a:lstStyle/>
          <a:p>
            <a:r>
              <a:rPr lang="en-SI" dirty="0"/>
              <a:t>ALD coating</a:t>
            </a:r>
          </a:p>
        </p:txBody>
      </p:sp>
      <p:sp>
        <p:nvSpPr>
          <p:cNvPr id="3" name="Text Placeholder 9">
            <a:extLst>
              <a:ext uri="{FF2B5EF4-FFF2-40B4-BE49-F238E27FC236}">
                <a16:creationId xmlns:a16="http://schemas.microsoft.com/office/drawing/2014/main" id="{6168CB65-590F-C34A-7995-BC72AFDC7F8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3" name="Text Placeholder 9">
            <a:extLst>
              <a:ext uri="{FF2B5EF4-FFF2-40B4-BE49-F238E27FC236}">
                <a16:creationId xmlns:a16="http://schemas.microsoft.com/office/drawing/2014/main" id="{9BAA20CA-0C51-E8C0-430F-A19CDE85F36F}"/>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4" name="Text Placeholder 9">
            <a:extLst>
              <a:ext uri="{FF2B5EF4-FFF2-40B4-BE49-F238E27FC236}">
                <a16:creationId xmlns:a16="http://schemas.microsoft.com/office/drawing/2014/main" id="{E96FB8C7-489A-C8B0-7CFC-92A4C05F0664}"/>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195019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17AE-2C93-CD47-8F4D-3183E9711720}"/>
              </a:ext>
            </a:extLst>
          </p:cNvPr>
          <p:cNvSpPr>
            <a:spLocks noGrp="1"/>
          </p:cNvSpPr>
          <p:nvPr>
            <p:ph type="title"/>
          </p:nvPr>
        </p:nvSpPr>
        <p:spPr>
          <a:xfrm>
            <a:off x="677334" y="238403"/>
            <a:ext cx="8596668" cy="646331"/>
          </a:xfrm>
        </p:spPr>
        <p:txBody>
          <a:bodyPr/>
          <a:lstStyle/>
          <a:p>
            <a:r>
              <a:rPr lang="en-SI" dirty="0"/>
              <a:t>LAPPD key performances</a:t>
            </a:r>
          </a:p>
        </p:txBody>
      </p:sp>
      <p:pic>
        <p:nvPicPr>
          <p:cNvPr id="6" name="Content Placeholder 5">
            <a:extLst>
              <a:ext uri="{FF2B5EF4-FFF2-40B4-BE49-F238E27FC236}">
                <a16:creationId xmlns:a16="http://schemas.microsoft.com/office/drawing/2014/main" id="{DDF7F5D3-1243-7045-B3C7-C9B0DF96909F}"/>
              </a:ext>
            </a:extLst>
          </p:cNvPr>
          <p:cNvPicPr>
            <a:picLocks noGrp="1" noChangeAspect="1"/>
          </p:cNvPicPr>
          <p:nvPr>
            <p:ph idx="1"/>
          </p:nvPr>
        </p:nvPicPr>
        <p:blipFill>
          <a:blip r:embed="rId2"/>
          <a:stretch>
            <a:fillRect/>
          </a:stretch>
        </p:blipFill>
        <p:spPr>
          <a:xfrm>
            <a:off x="3525079" y="1362888"/>
            <a:ext cx="7987748" cy="2383819"/>
          </a:xfrm>
          <a:prstGeom prst="rect">
            <a:avLst/>
          </a:prstGeom>
        </p:spPr>
      </p:pic>
      <p:sp>
        <p:nvSpPr>
          <p:cNvPr id="5" name="Slide Number Placeholder 4">
            <a:extLst>
              <a:ext uri="{FF2B5EF4-FFF2-40B4-BE49-F238E27FC236}">
                <a16:creationId xmlns:a16="http://schemas.microsoft.com/office/drawing/2014/main" id="{117B0E5C-F98A-A549-9565-FA9CC4D61A24}"/>
              </a:ext>
            </a:extLst>
          </p:cNvPr>
          <p:cNvSpPr>
            <a:spLocks noGrp="1"/>
          </p:cNvSpPr>
          <p:nvPr>
            <p:ph type="sldNum" sz="quarter" idx="12"/>
          </p:nvPr>
        </p:nvSpPr>
        <p:spPr>
          <a:xfrm>
            <a:off x="7862875" y="6406487"/>
            <a:ext cx="683339" cy="365125"/>
          </a:xfrm>
        </p:spPr>
        <p:txBody>
          <a:bodyPr/>
          <a:lstStyle/>
          <a:p>
            <a:fld id="{7254E3D2-0D2C-B040-A5A3-AD14F48ED497}" type="slidenum">
              <a:rPr lang="en-SI" smtClean="0"/>
              <a:t>31</a:t>
            </a:fld>
            <a:endParaRPr lang="en-SI"/>
          </a:p>
        </p:txBody>
      </p:sp>
      <p:pic>
        <p:nvPicPr>
          <p:cNvPr id="7" name="Picture 6">
            <a:extLst>
              <a:ext uri="{FF2B5EF4-FFF2-40B4-BE49-F238E27FC236}">
                <a16:creationId xmlns:a16="http://schemas.microsoft.com/office/drawing/2014/main" id="{3A69E216-8A6D-254E-A39B-6C6281D62420}"/>
              </a:ext>
            </a:extLst>
          </p:cNvPr>
          <p:cNvPicPr>
            <a:picLocks noChangeAspect="1"/>
          </p:cNvPicPr>
          <p:nvPr/>
        </p:nvPicPr>
        <p:blipFill>
          <a:blip r:embed="rId3"/>
          <a:stretch>
            <a:fillRect/>
          </a:stretch>
        </p:blipFill>
        <p:spPr>
          <a:xfrm>
            <a:off x="679173" y="1362888"/>
            <a:ext cx="2616478" cy="2248176"/>
          </a:xfrm>
          <a:prstGeom prst="rect">
            <a:avLst/>
          </a:prstGeom>
        </p:spPr>
      </p:pic>
      <p:sp>
        <p:nvSpPr>
          <p:cNvPr id="8" name="Rectangle 7">
            <a:extLst>
              <a:ext uri="{FF2B5EF4-FFF2-40B4-BE49-F238E27FC236}">
                <a16:creationId xmlns:a16="http://schemas.microsoft.com/office/drawing/2014/main" id="{E0DCF622-C96F-2745-94E6-EEA4F740DB17}"/>
              </a:ext>
            </a:extLst>
          </p:cNvPr>
          <p:cNvSpPr/>
          <p:nvPr/>
        </p:nvSpPr>
        <p:spPr>
          <a:xfrm>
            <a:off x="679173" y="3922064"/>
            <a:ext cx="3894015" cy="369332"/>
          </a:xfrm>
          <a:prstGeom prst="rect">
            <a:avLst/>
          </a:prstGeom>
        </p:spPr>
        <p:txBody>
          <a:bodyPr wrap="none">
            <a:spAutoFit/>
          </a:bodyPr>
          <a:lstStyle/>
          <a:p>
            <a:r>
              <a:rPr lang="en-GB" b="1" dirty="0">
                <a:effectLst/>
                <a:latin typeface="Trebuchet MS" panose="020B0703020202090204" pitchFamily="34" charset="0"/>
              </a:rPr>
              <a:t>Gen II - 3x3 mm pixelated readout</a:t>
            </a:r>
            <a:endParaRPr lang="en-GB" dirty="0">
              <a:effectLst/>
              <a:latin typeface="Trebuchet MS" panose="020B0703020202090204" pitchFamily="34" charset="0"/>
            </a:endParaRPr>
          </a:p>
        </p:txBody>
      </p:sp>
      <p:sp>
        <p:nvSpPr>
          <p:cNvPr id="9" name="Rectangle 8">
            <a:extLst>
              <a:ext uri="{FF2B5EF4-FFF2-40B4-BE49-F238E27FC236}">
                <a16:creationId xmlns:a16="http://schemas.microsoft.com/office/drawing/2014/main" id="{9479E5D1-A7FB-494E-8685-B5004290C18A}"/>
              </a:ext>
            </a:extLst>
          </p:cNvPr>
          <p:cNvSpPr/>
          <p:nvPr/>
        </p:nvSpPr>
        <p:spPr>
          <a:xfrm>
            <a:off x="679172" y="4466753"/>
            <a:ext cx="7029727" cy="646331"/>
          </a:xfrm>
          <a:prstGeom prst="rect">
            <a:avLst/>
          </a:prstGeom>
        </p:spPr>
        <p:txBody>
          <a:bodyPr wrap="square">
            <a:spAutoFit/>
          </a:bodyPr>
          <a:lstStyle/>
          <a:p>
            <a:r>
              <a:rPr lang="en-GB" dirty="0">
                <a:effectLst/>
                <a:latin typeface="Calibri" panose="020F0502020204030204" pitchFamily="34" charset="0"/>
              </a:rPr>
              <a:t>Gen II LAPPD with capacitive coupling initially using </a:t>
            </a:r>
            <a:r>
              <a:rPr lang="en-GB" dirty="0" err="1">
                <a:effectLst/>
                <a:latin typeface="Calibri" panose="020F0502020204030204" pitchFamily="34" charset="0"/>
              </a:rPr>
              <a:t>Boro</a:t>
            </a:r>
            <a:r>
              <a:rPr lang="en-GB" dirty="0">
                <a:effectLst/>
                <a:latin typeface="Calibri" panose="020F0502020204030204" pitchFamily="34" charset="0"/>
              </a:rPr>
              <a:t> float glass, transition to robust ceramic once those sealing issues are resolved.</a:t>
            </a:r>
          </a:p>
        </p:txBody>
      </p:sp>
      <p:pic>
        <p:nvPicPr>
          <p:cNvPr id="10" name="Picture 9">
            <a:extLst>
              <a:ext uri="{FF2B5EF4-FFF2-40B4-BE49-F238E27FC236}">
                <a16:creationId xmlns:a16="http://schemas.microsoft.com/office/drawing/2014/main" id="{9370F115-D0E5-1441-A4D6-FBEDB030777C}"/>
              </a:ext>
            </a:extLst>
          </p:cNvPr>
          <p:cNvPicPr>
            <a:picLocks noChangeAspect="1"/>
          </p:cNvPicPr>
          <p:nvPr/>
        </p:nvPicPr>
        <p:blipFill>
          <a:blip r:embed="rId4"/>
          <a:stretch>
            <a:fillRect/>
          </a:stretch>
        </p:blipFill>
        <p:spPr>
          <a:xfrm>
            <a:off x="8815477" y="4012359"/>
            <a:ext cx="2966613" cy="2112151"/>
          </a:xfrm>
          <a:prstGeom prst="rect">
            <a:avLst/>
          </a:prstGeom>
        </p:spPr>
      </p:pic>
      <p:sp>
        <p:nvSpPr>
          <p:cNvPr id="11" name="Rectangle 10">
            <a:extLst>
              <a:ext uri="{FF2B5EF4-FFF2-40B4-BE49-F238E27FC236}">
                <a16:creationId xmlns:a16="http://schemas.microsoft.com/office/drawing/2014/main" id="{88E779CB-3844-794A-819F-39A7C7DAE2A7}"/>
              </a:ext>
            </a:extLst>
          </p:cNvPr>
          <p:cNvSpPr/>
          <p:nvPr/>
        </p:nvSpPr>
        <p:spPr>
          <a:xfrm>
            <a:off x="8801437" y="6062692"/>
            <a:ext cx="3039124" cy="369332"/>
          </a:xfrm>
          <a:prstGeom prst="rect">
            <a:avLst/>
          </a:prstGeom>
          <a:solidFill>
            <a:schemeClr val="bg1"/>
          </a:solidFill>
        </p:spPr>
        <p:txBody>
          <a:bodyPr wrap="square">
            <a:spAutoFit/>
          </a:bodyPr>
          <a:lstStyle/>
          <a:p>
            <a:r>
              <a:rPr lang="en-GB" dirty="0">
                <a:effectLst/>
                <a:latin typeface="Calibri" panose="020F0502020204030204" pitchFamily="34" charset="0"/>
              </a:rPr>
              <a:t>capacitive coupled electrode</a:t>
            </a:r>
          </a:p>
        </p:txBody>
      </p:sp>
      <p:sp>
        <p:nvSpPr>
          <p:cNvPr id="3" name="Text Placeholder 9">
            <a:extLst>
              <a:ext uri="{FF2B5EF4-FFF2-40B4-BE49-F238E27FC236}">
                <a16:creationId xmlns:a16="http://schemas.microsoft.com/office/drawing/2014/main" id="{3A122EC1-66C0-BE33-1E2F-F5BAE6B36F3E}"/>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2" name="Text Placeholder 9">
            <a:extLst>
              <a:ext uri="{FF2B5EF4-FFF2-40B4-BE49-F238E27FC236}">
                <a16:creationId xmlns:a16="http://schemas.microsoft.com/office/drawing/2014/main" id="{5C63C720-CA00-7FBD-B73D-0FED5453888A}"/>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3" name="Text Placeholder 9">
            <a:extLst>
              <a:ext uri="{FF2B5EF4-FFF2-40B4-BE49-F238E27FC236}">
                <a16:creationId xmlns:a16="http://schemas.microsoft.com/office/drawing/2014/main" id="{FAE60CD6-EC5E-9C21-F0D3-5DDE9273D1EC}"/>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
        <p:nvSpPr>
          <p:cNvPr id="4" name="Slide Number Placeholder 5">
            <a:extLst>
              <a:ext uri="{FF2B5EF4-FFF2-40B4-BE49-F238E27FC236}">
                <a16:creationId xmlns:a16="http://schemas.microsoft.com/office/drawing/2014/main" id="{49DA988C-1F57-FD24-9E10-3FC5BE8609AD}"/>
              </a:ext>
            </a:extLst>
          </p:cNvPr>
          <p:cNvSpPr txBox="1">
            <a:spLocks/>
          </p:cNvSpPr>
          <p:nvPr/>
        </p:nvSpPr>
        <p:spPr>
          <a:xfrm>
            <a:off x="10992544" y="6588549"/>
            <a:ext cx="1180849" cy="224827"/>
          </a:xfrm>
          <a:prstGeom prst="rect">
            <a:avLst/>
          </a:prstGeom>
        </p:spPr>
        <p:txBody>
          <a:bodyPr/>
          <a:lstStyle>
            <a:defPPr>
              <a:defRPr lang="sl-SI"/>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54E3D2-0D2C-B040-A5A3-AD14F48ED497}" type="slidenum">
              <a:rPr lang="en-SI" smtClean="0"/>
              <a:pPr/>
              <a:t>31</a:t>
            </a:fld>
            <a:endParaRPr lang="en-SI" dirty="0"/>
          </a:p>
        </p:txBody>
      </p:sp>
    </p:spTree>
    <p:extLst>
      <p:ext uri="{BB962C8B-B14F-4D97-AF65-F5344CB8AC3E}">
        <p14:creationId xmlns:p14="http://schemas.microsoft.com/office/powerpoint/2010/main" val="1077877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CEF4-3E30-6449-8939-70006206854D}"/>
              </a:ext>
            </a:extLst>
          </p:cNvPr>
          <p:cNvSpPr>
            <a:spLocks noGrp="1"/>
          </p:cNvSpPr>
          <p:nvPr>
            <p:ph type="title"/>
          </p:nvPr>
        </p:nvSpPr>
        <p:spPr/>
        <p:txBody>
          <a:bodyPr/>
          <a:lstStyle/>
          <a:p>
            <a:r>
              <a:rPr lang="en-GB" b="1" dirty="0"/>
              <a:t>Light detection in silicon </a:t>
            </a:r>
            <a:endParaRPr lang="en-SI"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D71A0D-7701-A442-8249-A7BFEBF11F18}"/>
                  </a:ext>
                </a:extLst>
              </p:cNvPr>
              <p:cNvSpPr>
                <a:spLocks noGrp="1"/>
              </p:cNvSpPr>
              <p:nvPr>
                <p:ph idx="1"/>
              </p:nvPr>
            </p:nvSpPr>
            <p:spPr>
              <a:xfrm>
                <a:off x="387269" y="1397887"/>
                <a:ext cx="6587677" cy="4351338"/>
              </a:xfrm>
            </p:spPr>
            <p:txBody>
              <a:bodyPr>
                <a:normAutofit/>
              </a:bodyPr>
              <a:lstStyle/>
              <a:p>
                <a:pPr marL="0" indent="0">
                  <a:buNone/>
                </a:pPr>
                <a:r>
                  <a:rPr lang="en-GB" sz="2000" dirty="0"/>
                  <a:t>Two main contributions:</a:t>
                </a:r>
              </a:p>
              <a:p>
                <a:r>
                  <a:rPr lang="en-GB" sz="2000" dirty="0"/>
                  <a:t>Reflection at the entry surface due to high refractive index 𝑛≈5 :</a:t>
                </a:r>
              </a:p>
              <a:p>
                <a:pPr marL="0" indent="0">
                  <a:buNone/>
                </a:pPr>
                <a:r>
                  <a:rPr lang="en-GB" sz="2000" dirty="0"/>
                  <a:t>→</a:t>
                </a:r>
                <a14:m>
                  <m:oMath xmlns:m="http://schemas.openxmlformats.org/officeDocument/2006/math">
                    <m:r>
                      <a:rPr lang="en-GB" sz="2000" i="1" dirty="0" smtClean="0">
                        <a:latin typeface="Cambria Math" panose="02040503050406030204" pitchFamily="18" charset="0"/>
                      </a:rPr>
                      <m:t>𝑅</m:t>
                    </m:r>
                    <m:r>
                      <a:rPr lang="en-GB" sz="2000" i="1" dirty="0" smtClean="0">
                        <a:latin typeface="Cambria Math" panose="02040503050406030204" pitchFamily="18" charset="0"/>
                      </a:rPr>
                      <m:t>≈</m:t>
                    </m:r>
                    <m:sSup>
                      <m:sSupPr>
                        <m:ctrlPr>
                          <a:rPr lang="en-GB" sz="2000" i="1" dirty="0" smtClean="0">
                            <a:latin typeface="Cambria Math" panose="02040503050406030204" pitchFamily="18" charset="0"/>
                          </a:rPr>
                        </m:ctrlPr>
                      </m:sSupPr>
                      <m:e>
                        <m:f>
                          <m:fPr>
                            <m:ctrlPr>
                              <a:rPr lang="en-GB" sz="2000" i="1" dirty="0" smtClean="0">
                                <a:latin typeface="Cambria Math" panose="02040503050406030204" pitchFamily="18" charset="0"/>
                              </a:rPr>
                            </m:ctrlPr>
                          </m:fPr>
                          <m:num>
                            <m:r>
                              <a:rPr lang="en-US" sz="2000" b="0" i="1" dirty="0" smtClean="0">
                                <a:latin typeface="Cambria Math" panose="02040503050406030204" pitchFamily="18" charset="0"/>
                              </a:rPr>
                              <m:t>4</m:t>
                            </m:r>
                          </m:num>
                          <m:den>
                            <m:r>
                              <a:rPr lang="en-US" sz="2000" b="0" i="1" dirty="0" smtClean="0">
                                <a:latin typeface="Cambria Math" panose="02040503050406030204" pitchFamily="18" charset="0"/>
                              </a:rPr>
                              <m:t>6</m:t>
                            </m:r>
                          </m:den>
                        </m:f>
                      </m:e>
                      <m:sup>
                        <m:r>
                          <a:rPr lang="en-US" sz="2000" b="0" i="1" dirty="0" smtClean="0">
                            <a:latin typeface="Cambria Math" panose="02040503050406030204" pitchFamily="18" charset="0"/>
                          </a:rPr>
                          <m:t>2</m:t>
                        </m:r>
                      </m:sup>
                    </m:sSup>
                    <m:r>
                      <a:rPr lang="en-GB" sz="2000" i="1" dirty="0" smtClean="0">
                        <a:latin typeface="Cambria Math" panose="02040503050406030204" pitchFamily="18" charset="0"/>
                      </a:rPr>
                      <m:t>=44%</m:t>
                    </m:r>
                  </m:oMath>
                </a14:m>
                <a:endParaRPr lang="en-GB" sz="2000" dirty="0"/>
              </a:p>
              <a:p>
                <a:pPr marL="0" indent="0">
                  <a:buNone/>
                </a:pPr>
                <a:r>
                  <a:rPr lang="en-GB" sz="2000" dirty="0">
                    <a:solidFill>
                      <a:schemeClr val="accent6"/>
                    </a:solidFill>
                  </a:rPr>
                  <a:t>→ anti-reflective coating </a:t>
                </a:r>
              </a:p>
              <a:p>
                <a:r>
                  <a:rPr lang="en-GB" sz="2000" dirty="0"/>
                  <a:t>Large variation in absorption length</a:t>
                </a:r>
              </a:p>
              <a:p>
                <a:pPr marL="0" indent="0">
                  <a:buNone/>
                </a:pPr>
                <a:r>
                  <a:rPr lang="en-GB" sz="2000" dirty="0">
                    <a:solidFill>
                      <a:schemeClr val="accent6"/>
                    </a:solidFill>
                  </a:rPr>
                  <a:t>→ loss of efficiency:</a:t>
                </a:r>
              </a:p>
              <a:p>
                <a:r>
                  <a:rPr lang="en-GB" sz="2000" dirty="0"/>
                  <a:t>absorption at the surface for short 𝜆</a:t>
                </a:r>
              </a:p>
              <a:p>
                <a:r>
                  <a:rPr lang="en-GB" sz="2000" dirty="0"/>
                  <a:t>transparent for long 𝜆</a:t>
                </a:r>
              </a:p>
              <a:p>
                <a:endParaRPr lang="en-SI" sz="2000" dirty="0"/>
              </a:p>
            </p:txBody>
          </p:sp>
        </mc:Choice>
        <mc:Fallback xmlns="">
          <p:sp>
            <p:nvSpPr>
              <p:cNvPr id="3" name="Content Placeholder 2">
                <a:extLst>
                  <a:ext uri="{FF2B5EF4-FFF2-40B4-BE49-F238E27FC236}">
                    <a16:creationId xmlns:a16="http://schemas.microsoft.com/office/drawing/2014/main" id="{54D71A0D-7701-A442-8249-A7BFEBF11F18}"/>
                  </a:ext>
                </a:extLst>
              </p:cNvPr>
              <p:cNvSpPr>
                <a:spLocks noGrp="1" noRot="1" noChangeAspect="1" noMove="1" noResize="1" noEditPoints="1" noAdjustHandles="1" noChangeArrowheads="1" noChangeShapeType="1" noTextEdit="1"/>
              </p:cNvSpPr>
              <p:nvPr>
                <p:ph idx="1"/>
              </p:nvPr>
            </p:nvSpPr>
            <p:spPr>
              <a:xfrm>
                <a:off x="387269" y="1397887"/>
                <a:ext cx="6587677" cy="4351338"/>
              </a:xfrm>
              <a:blipFill>
                <a:blip r:embed="rId2"/>
                <a:stretch>
                  <a:fillRect l="-962" t="-581" r="-962"/>
                </a:stretch>
              </a:blipFill>
            </p:spPr>
            <p:txBody>
              <a:bodyPr/>
              <a:lstStyle/>
              <a:p>
                <a:r>
                  <a:rPr lang="sl-SI">
                    <a:noFill/>
                  </a:rPr>
                  <a:t> </a:t>
                </a:r>
              </a:p>
            </p:txBody>
          </p:sp>
        </mc:Fallback>
      </mc:AlternateContent>
      <p:sp>
        <p:nvSpPr>
          <p:cNvPr id="6" name="Slide Number Placeholder 5">
            <a:extLst>
              <a:ext uri="{FF2B5EF4-FFF2-40B4-BE49-F238E27FC236}">
                <a16:creationId xmlns:a16="http://schemas.microsoft.com/office/drawing/2014/main" id="{ACAFF1D7-D28F-104E-8BC2-BC3210595BA7}"/>
              </a:ext>
            </a:extLst>
          </p:cNvPr>
          <p:cNvSpPr>
            <a:spLocks noGrp="1"/>
          </p:cNvSpPr>
          <p:nvPr>
            <p:ph type="sldNum" sz="quarter" idx="12"/>
          </p:nvPr>
        </p:nvSpPr>
        <p:spPr/>
        <p:txBody>
          <a:bodyPr/>
          <a:lstStyle/>
          <a:p>
            <a:fld id="{7254E3D2-0D2C-B040-A5A3-AD14F48ED497}" type="slidenum">
              <a:rPr lang="en-SI" smtClean="0"/>
              <a:t>32</a:t>
            </a:fld>
            <a:endParaRPr lang="en-SI" dirty="0"/>
          </a:p>
        </p:txBody>
      </p:sp>
      <p:pic>
        <p:nvPicPr>
          <p:cNvPr id="4" name="Picture 3">
            <a:extLst>
              <a:ext uri="{FF2B5EF4-FFF2-40B4-BE49-F238E27FC236}">
                <a16:creationId xmlns:a16="http://schemas.microsoft.com/office/drawing/2014/main" id="{DA16CFF0-2331-4241-B445-BBA6BF4AB473}"/>
              </a:ext>
            </a:extLst>
          </p:cNvPr>
          <p:cNvPicPr>
            <a:picLocks noChangeAspect="1"/>
          </p:cNvPicPr>
          <p:nvPr/>
        </p:nvPicPr>
        <p:blipFill>
          <a:blip r:embed="rId3"/>
          <a:stretch>
            <a:fillRect/>
          </a:stretch>
        </p:blipFill>
        <p:spPr>
          <a:xfrm>
            <a:off x="6554355" y="1501551"/>
            <a:ext cx="5637645" cy="4247674"/>
          </a:xfrm>
          <a:prstGeom prst="rect">
            <a:avLst/>
          </a:prstGeom>
        </p:spPr>
      </p:pic>
      <p:sp>
        <p:nvSpPr>
          <p:cNvPr id="7" name="Text Placeholder 9">
            <a:extLst>
              <a:ext uri="{FF2B5EF4-FFF2-40B4-BE49-F238E27FC236}">
                <a16:creationId xmlns:a16="http://schemas.microsoft.com/office/drawing/2014/main" id="{5C5FE99D-6D0B-53C7-F6FB-D9AAF2A5F53B}"/>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F9F85BFE-4DF0-21B4-B451-81BF9A7A2778}"/>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4A763B65-E1B8-069D-1AA1-660460102E1A}"/>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218735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25EDA67-3CAC-2C42-91D2-35F951704BAC}"/>
              </a:ext>
            </a:extLst>
          </p:cNvPr>
          <p:cNvSpPr>
            <a:spLocks noGrp="1" noChangeArrowheads="1"/>
          </p:cNvSpPr>
          <p:nvPr>
            <p:ph type="title"/>
          </p:nvPr>
        </p:nvSpPr>
        <p:spPr/>
        <p:txBody>
          <a:bodyPr/>
          <a:lstStyle/>
          <a:p>
            <a:r>
              <a:rPr lang="en-US" altLang="en-SI"/>
              <a:t>The P-N Junction</a:t>
            </a:r>
          </a:p>
        </p:txBody>
      </p:sp>
      <p:sp>
        <p:nvSpPr>
          <p:cNvPr id="91142" name="Rectangle 6">
            <a:extLst>
              <a:ext uri="{FF2B5EF4-FFF2-40B4-BE49-F238E27FC236}">
                <a16:creationId xmlns:a16="http://schemas.microsoft.com/office/drawing/2014/main" id="{C8D8D8A3-E439-344E-93CF-364E6777F893}"/>
              </a:ext>
            </a:extLst>
          </p:cNvPr>
          <p:cNvSpPr>
            <a:spLocks noGrp="1" noChangeArrowheads="1"/>
          </p:cNvSpPr>
          <p:nvPr>
            <p:ph type="body" sz="half" idx="2"/>
          </p:nvPr>
        </p:nvSpPr>
        <p:spPr>
          <a:xfrm>
            <a:off x="4381723" y="2303950"/>
            <a:ext cx="3946525" cy="3141273"/>
          </a:xfrm>
        </p:spPr>
        <p:txBody>
          <a:bodyPr>
            <a:normAutofit/>
          </a:bodyPr>
          <a:lstStyle/>
          <a:p>
            <a:r>
              <a:rPr lang="en-US" altLang="en-SI" sz="2400" dirty="0"/>
              <a:t>Electrons and holes diffuse to area of lower concentration</a:t>
            </a:r>
          </a:p>
          <a:p>
            <a:r>
              <a:rPr lang="en-US" altLang="en-SI" sz="2400" dirty="0"/>
              <a:t>An electric field is built up in the depletion layer</a:t>
            </a:r>
          </a:p>
          <a:p>
            <a:r>
              <a:rPr lang="en-US" altLang="en-SI" sz="2400" dirty="0"/>
              <a:t>Drift of minority carriers</a:t>
            </a:r>
          </a:p>
          <a:p>
            <a:r>
              <a:rPr lang="en-US" altLang="en-SI" sz="2400" dirty="0"/>
              <a:t>Capacitance</a:t>
            </a:r>
          </a:p>
        </p:txBody>
      </p:sp>
      <p:pic>
        <p:nvPicPr>
          <p:cNvPr id="91144" name="Picture 8">
            <a:hlinkClick r:id="rId2"/>
            <a:extLst>
              <a:ext uri="{FF2B5EF4-FFF2-40B4-BE49-F238E27FC236}">
                <a16:creationId xmlns:a16="http://schemas.microsoft.com/office/drawing/2014/main" id="{C379666A-D1F8-F348-A946-3C2CA1CF7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28" y="1793630"/>
            <a:ext cx="3946525" cy="4103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79CA744-8E97-544C-AAD5-F24A281D8F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2920" y="2028639"/>
            <a:ext cx="3939080" cy="369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9">
            <a:extLst>
              <a:ext uri="{FF2B5EF4-FFF2-40B4-BE49-F238E27FC236}">
                <a16:creationId xmlns:a16="http://schemas.microsoft.com/office/drawing/2014/main" id="{6C843A49-4B2C-A554-DD6B-57530AB0B8B9}"/>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6" name="Text Placeholder 9">
            <a:extLst>
              <a:ext uri="{FF2B5EF4-FFF2-40B4-BE49-F238E27FC236}">
                <a16:creationId xmlns:a16="http://schemas.microsoft.com/office/drawing/2014/main" id="{D32706FD-00FE-1DDE-D591-0ED183D2470A}"/>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7" name="Text Placeholder 9">
            <a:extLst>
              <a:ext uri="{FF2B5EF4-FFF2-40B4-BE49-F238E27FC236}">
                <a16:creationId xmlns:a16="http://schemas.microsoft.com/office/drawing/2014/main" id="{713A5806-642D-72DE-1BAD-90A7726CE988}"/>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
        <p:nvSpPr>
          <p:cNvPr id="2" name="Slide Number Placeholder 2">
            <a:extLst>
              <a:ext uri="{FF2B5EF4-FFF2-40B4-BE49-F238E27FC236}">
                <a16:creationId xmlns:a16="http://schemas.microsoft.com/office/drawing/2014/main" id="{75F3050F-1E1C-A60A-63C2-3206DE9EE304}"/>
              </a:ext>
            </a:extLst>
          </p:cNvPr>
          <p:cNvSpPr>
            <a:spLocks noGrp="1"/>
          </p:cNvSpPr>
          <p:nvPr>
            <p:ph type="sldNum" sz="quarter" idx="12"/>
          </p:nvPr>
        </p:nvSpPr>
        <p:spPr>
          <a:xfrm>
            <a:off x="10992544" y="6588549"/>
            <a:ext cx="1180849" cy="224827"/>
          </a:xfrm>
        </p:spPr>
        <p:txBody>
          <a:bodyPr/>
          <a:lstStyle/>
          <a:p>
            <a:fld id="{7254E3D2-0D2C-B040-A5A3-AD14F48ED497}" type="slidenum">
              <a:rPr lang="en-SI" smtClean="0">
                <a:solidFill>
                  <a:srgbClr val="FFFFFF"/>
                </a:solidFill>
              </a:rPr>
              <a:t>33</a:t>
            </a:fld>
            <a:endParaRPr lang="en-SI" dirty="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17C1A892-E206-0445-B49D-F3105B508138}"/>
              </a:ext>
            </a:extLst>
          </p:cNvPr>
          <p:cNvSpPr>
            <a:spLocks noGrp="1" noChangeArrowheads="1"/>
          </p:cNvSpPr>
          <p:nvPr>
            <p:ph type="title"/>
          </p:nvPr>
        </p:nvSpPr>
        <p:spPr>
          <a:xfrm>
            <a:off x="609600" y="274638"/>
            <a:ext cx="8510736" cy="634082"/>
          </a:xfrm>
        </p:spPr>
        <p:txBody>
          <a:bodyPr/>
          <a:lstStyle/>
          <a:p>
            <a:r>
              <a:rPr lang="en-US" altLang="en-SI" dirty="0"/>
              <a:t>The P-N photodiode during illumination</a:t>
            </a:r>
          </a:p>
        </p:txBody>
      </p:sp>
      <p:sp>
        <p:nvSpPr>
          <p:cNvPr id="98307" name="Rectangle 3">
            <a:extLst>
              <a:ext uri="{FF2B5EF4-FFF2-40B4-BE49-F238E27FC236}">
                <a16:creationId xmlns:a16="http://schemas.microsoft.com/office/drawing/2014/main" id="{6FD8DBEF-3441-E044-A5BC-07BA5F1B27C6}"/>
              </a:ext>
            </a:extLst>
          </p:cNvPr>
          <p:cNvSpPr>
            <a:spLocks noGrp="1" noChangeArrowheads="1"/>
          </p:cNvSpPr>
          <p:nvPr>
            <p:ph idx="1"/>
          </p:nvPr>
        </p:nvSpPr>
        <p:spPr>
          <a:xfrm>
            <a:off x="838200" y="1436687"/>
            <a:ext cx="9640888" cy="835025"/>
          </a:xfrm>
        </p:spPr>
        <p:txBody>
          <a:bodyPr/>
          <a:lstStyle/>
          <a:p>
            <a:pPr>
              <a:lnSpc>
                <a:spcPct val="80000"/>
              </a:lnSpc>
            </a:pPr>
            <a:r>
              <a:rPr lang="en-US" altLang="en-SI" sz="2000" dirty="0"/>
              <a:t>Electrons and holes generated in the depletion area due to photon absorption drift outwards by the electric field</a:t>
            </a:r>
          </a:p>
        </p:txBody>
      </p:sp>
      <p:pic>
        <p:nvPicPr>
          <p:cNvPr id="98310" name="Picture 6">
            <a:extLst>
              <a:ext uri="{FF2B5EF4-FFF2-40B4-BE49-F238E27FC236}">
                <a16:creationId xmlns:a16="http://schemas.microsoft.com/office/drawing/2014/main" id="{5E254182-2A9F-B548-9BCE-FD84B14C6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464" y="2081433"/>
            <a:ext cx="7056927" cy="380889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9F6B97FD-CCBF-FA49-BD55-93692A29F179}"/>
              </a:ext>
            </a:extLst>
          </p:cNvPr>
          <p:cNvSpPr>
            <a:spLocks noGrp="1"/>
          </p:cNvSpPr>
          <p:nvPr>
            <p:ph type="sldNum" sz="quarter" idx="12"/>
          </p:nvPr>
        </p:nvSpPr>
        <p:spPr/>
        <p:txBody>
          <a:bodyPr/>
          <a:lstStyle/>
          <a:p>
            <a:fld id="{7254E3D2-0D2C-B040-A5A3-AD14F48ED497}" type="slidenum">
              <a:rPr lang="en-SI" smtClean="0"/>
              <a:t>34</a:t>
            </a:fld>
            <a:endParaRPr lang="en-SI"/>
          </a:p>
        </p:txBody>
      </p:sp>
      <p:sp>
        <p:nvSpPr>
          <p:cNvPr id="7" name="Text Box 7">
            <a:extLst>
              <a:ext uri="{FF2B5EF4-FFF2-40B4-BE49-F238E27FC236}">
                <a16:creationId xmlns:a16="http://schemas.microsoft.com/office/drawing/2014/main" id="{8C31697B-C7D2-774B-A9C9-8A3B2CD321A4}"/>
              </a:ext>
            </a:extLst>
          </p:cNvPr>
          <p:cNvSpPr txBox="1">
            <a:spLocks noChangeArrowheads="1"/>
          </p:cNvSpPr>
          <p:nvPr/>
        </p:nvSpPr>
        <p:spPr bwMode="auto">
          <a:xfrm>
            <a:off x="8214391" y="1977207"/>
            <a:ext cx="400497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SI" u="sng" dirty="0"/>
              <a:t>Reverse biasing:</a:t>
            </a:r>
          </a:p>
          <a:p>
            <a:pPr>
              <a:spcBef>
                <a:spcPct val="50000"/>
              </a:spcBef>
              <a:buFontTx/>
              <a:buChar char="•"/>
            </a:pPr>
            <a:r>
              <a:rPr lang="en-US" altLang="en-SI" dirty="0"/>
              <a:t>Electric field in the junction increases quantum efficiency</a:t>
            </a:r>
          </a:p>
          <a:p>
            <a:pPr>
              <a:spcBef>
                <a:spcPct val="50000"/>
              </a:spcBef>
              <a:buFontTx/>
              <a:buChar char="•"/>
            </a:pPr>
            <a:r>
              <a:rPr lang="en-US" altLang="en-SI" dirty="0"/>
              <a:t>Larger depletion layer</a:t>
            </a:r>
          </a:p>
          <a:p>
            <a:pPr>
              <a:spcBef>
                <a:spcPct val="50000"/>
              </a:spcBef>
              <a:buFontTx/>
              <a:buChar char="•"/>
            </a:pPr>
            <a:r>
              <a:rPr lang="en-US" altLang="en-SI" dirty="0"/>
              <a:t>Better signal </a:t>
            </a:r>
          </a:p>
        </p:txBody>
      </p:sp>
      <p:sp>
        <p:nvSpPr>
          <p:cNvPr id="4" name="Text Placeholder 9">
            <a:extLst>
              <a:ext uri="{FF2B5EF4-FFF2-40B4-BE49-F238E27FC236}">
                <a16:creationId xmlns:a16="http://schemas.microsoft.com/office/drawing/2014/main" id="{D2AFC607-086A-1B4B-7265-2406CEBE9A45}"/>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5" name="Text Placeholder 9">
            <a:extLst>
              <a:ext uri="{FF2B5EF4-FFF2-40B4-BE49-F238E27FC236}">
                <a16:creationId xmlns:a16="http://schemas.microsoft.com/office/drawing/2014/main" id="{3038CC5A-EA9F-BEB2-EA1C-898117A2C016}"/>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 name="Text Placeholder 9">
            <a:extLst>
              <a:ext uri="{FF2B5EF4-FFF2-40B4-BE49-F238E27FC236}">
                <a16:creationId xmlns:a16="http://schemas.microsoft.com/office/drawing/2014/main" id="{5F051537-7DCA-5738-FF37-D9EF75F81E7C}"/>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3863DBAC-3D81-D842-9584-BB8C98E27F35}"/>
              </a:ext>
            </a:extLst>
          </p:cNvPr>
          <p:cNvSpPr>
            <a:spLocks noGrp="1" noChangeArrowheads="1"/>
          </p:cNvSpPr>
          <p:nvPr>
            <p:ph type="title"/>
          </p:nvPr>
        </p:nvSpPr>
        <p:spPr/>
        <p:txBody>
          <a:bodyPr/>
          <a:lstStyle/>
          <a:p>
            <a:r>
              <a:rPr lang="en-US" altLang="en-SI"/>
              <a:t>Avalanche photodiode</a:t>
            </a:r>
          </a:p>
        </p:txBody>
      </p:sp>
      <p:pic>
        <p:nvPicPr>
          <p:cNvPr id="131076" name="Picture 4">
            <a:extLst>
              <a:ext uri="{FF2B5EF4-FFF2-40B4-BE49-F238E27FC236}">
                <a16:creationId xmlns:a16="http://schemas.microsoft.com/office/drawing/2014/main" id="{E14A7579-62FE-4643-BE6E-21A44B2D7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82" y="1690688"/>
            <a:ext cx="5116481" cy="433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7" name="Picture 5">
            <a:extLst>
              <a:ext uri="{FF2B5EF4-FFF2-40B4-BE49-F238E27FC236}">
                <a16:creationId xmlns:a16="http://schemas.microsoft.com/office/drawing/2014/main" id="{ED6A932B-11AC-054E-8936-CD81FBF37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37" y="1665039"/>
            <a:ext cx="4781117" cy="435634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8" name="Text Box 6">
            <a:extLst>
              <a:ext uri="{FF2B5EF4-FFF2-40B4-BE49-F238E27FC236}">
                <a16:creationId xmlns:a16="http://schemas.microsoft.com/office/drawing/2014/main" id="{9E84BF42-055D-454D-8D4E-2024F8635D56}"/>
              </a:ext>
            </a:extLst>
          </p:cNvPr>
          <p:cNvSpPr txBox="1">
            <a:spLocks noChangeArrowheads="1"/>
          </p:cNvSpPr>
          <p:nvPr/>
        </p:nvSpPr>
        <p:spPr bwMode="auto">
          <a:xfrm>
            <a:off x="2927351" y="6092826"/>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SI"/>
              <a:t>P-N photodiode</a:t>
            </a:r>
          </a:p>
        </p:txBody>
      </p:sp>
      <p:sp>
        <p:nvSpPr>
          <p:cNvPr id="131079" name="Text Box 7">
            <a:extLst>
              <a:ext uri="{FF2B5EF4-FFF2-40B4-BE49-F238E27FC236}">
                <a16:creationId xmlns:a16="http://schemas.microsoft.com/office/drawing/2014/main" id="{10889EBA-85C3-4C48-A46E-9BC2FFCF0311}"/>
              </a:ext>
            </a:extLst>
          </p:cNvPr>
          <p:cNvSpPr txBox="1">
            <a:spLocks noChangeArrowheads="1"/>
          </p:cNvSpPr>
          <p:nvPr/>
        </p:nvSpPr>
        <p:spPr bwMode="auto">
          <a:xfrm>
            <a:off x="6888164" y="6092826"/>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SI"/>
              <a:t>Avalanche photodiode</a:t>
            </a:r>
          </a:p>
        </p:txBody>
      </p:sp>
      <p:sp>
        <p:nvSpPr>
          <p:cNvPr id="3" name="Slide Number Placeholder 2">
            <a:extLst>
              <a:ext uri="{FF2B5EF4-FFF2-40B4-BE49-F238E27FC236}">
                <a16:creationId xmlns:a16="http://schemas.microsoft.com/office/drawing/2014/main" id="{A3A20660-0B10-D447-80D4-E080B4FECE40}"/>
              </a:ext>
            </a:extLst>
          </p:cNvPr>
          <p:cNvSpPr>
            <a:spLocks noGrp="1"/>
          </p:cNvSpPr>
          <p:nvPr>
            <p:ph type="sldNum" sz="quarter" idx="12"/>
          </p:nvPr>
        </p:nvSpPr>
        <p:spPr/>
        <p:txBody>
          <a:bodyPr/>
          <a:lstStyle/>
          <a:p>
            <a:fld id="{7254E3D2-0D2C-B040-A5A3-AD14F48ED497}" type="slidenum">
              <a:rPr lang="en-SI" smtClean="0"/>
              <a:t>35</a:t>
            </a:fld>
            <a:endParaRPr lang="en-SI"/>
          </a:p>
        </p:txBody>
      </p:sp>
      <p:sp>
        <p:nvSpPr>
          <p:cNvPr id="4" name="Text Placeholder 9">
            <a:extLst>
              <a:ext uri="{FF2B5EF4-FFF2-40B4-BE49-F238E27FC236}">
                <a16:creationId xmlns:a16="http://schemas.microsoft.com/office/drawing/2014/main" id="{1104BB7E-127D-4F4B-EA9F-BAA2EAB8600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5" name="Text Placeholder 9">
            <a:extLst>
              <a:ext uri="{FF2B5EF4-FFF2-40B4-BE49-F238E27FC236}">
                <a16:creationId xmlns:a16="http://schemas.microsoft.com/office/drawing/2014/main" id="{6B1ABF84-F693-4F53-0AA0-44098427CE36}"/>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 name="Text Placeholder 9">
            <a:extLst>
              <a:ext uri="{FF2B5EF4-FFF2-40B4-BE49-F238E27FC236}">
                <a16:creationId xmlns:a16="http://schemas.microsoft.com/office/drawing/2014/main" id="{DE1E125D-AB8F-1978-2645-D303BB525E4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92FE36A-C187-2E49-9E1F-C3B913C1AC37}"/>
              </a:ext>
            </a:extLst>
          </p:cNvPr>
          <p:cNvSpPr>
            <a:spLocks noGrp="1" noChangeArrowheads="1"/>
          </p:cNvSpPr>
          <p:nvPr>
            <p:ph type="title"/>
          </p:nvPr>
        </p:nvSpPr>
        <p:spPr/>
        <p:txBody>
          <a:bodyPr/>
          <a:lstStyle/>
          <a:p>
            <a:r>
              <a:rPr lang="en-US" altLang="en-SI" dirty="0"/>
              <a:t>Geiger mode APD</a:t>
            </a:r>
          </a:p>
        </p:txBody>
      </p:sp>
      <p:sp>
        <p:nvSpPr>
          <p:cNvPr id="100355" name="Rectangle 3">
            <a:extLst>
              <a:ext uri="{FF2B5EF4-FFF2-40B4-BE49-F238E27FC236}">
                <a16:creationId xmlns:a16="http://schemas.microsoft.com/office/drawing/2014/main" id="{6D424238-DC5E-9541-B9C1-D41C9FC2DB5A}"/>
              </a:ext>
            </a:extLst>
          </p:cNvPr>
          <p:cNvSpPr>
            <a:spLocks noGrp="1" noChangeArrowheads="1"/>
          </p:cNvSpPr>
          <p:nvPr>
            <p:ph idx="1"/>
          </p:nvPr>
        </p:nvSpPr>
        <p:spPr>
          <a:xfrm>
            <a:off x="5915892" y="2191179"/>
            <a:ext cx="5825836" cy="3600234"/>
          </a:xfrm>
        </p:spPr>
        <p:txBody>
          <a:bodyPr>
            <a:normAutofit/>
          </a:bodyPr>
          <a:lstStyle/>
          <a:p>
            <a:pPr>
              <a:lnSpc>
                <a:spcPct val="80000"/>
              </a:lnSpc>
            </a:pPr>
            <a:r>
              <a:rPr lang="en-US" altLang="en-SI" sz="2000" dirty="0"/>
              <a:t>In the Geiger mode, the APD is biased above its breakdown voltage for operation in very high gain.</a:t>
            </a:r>
          </a:p>
          <a:p>
            <a:pPr>
              <a:lnSpc>
                <a:spcPct val="80000"/>
              </a:lnSpc>
            </a:pPr>
            <a:r>
              <a:rPr lang="en-US" altLang="en-SI" sz="2000" dirty="0"/>
              <a:t>Electrons and holes multiply by impact ionization faster than they can be collected, resulting in an exponential growth in the current</a:t>
            </a:r>
          </a:p>
          <a:p>
            <a:pPr>
              <a:lnSpc>
                <a:spcPct val="80000"/>
              </a:lnSpc>
            </a:pPr>
            <a:r>
              <a:rPr lang="en-US" altLang="en-SI" sz="2000" dirty="0"/>
              <a:t>Individual photon counting</a:t>
            </a:r>
          </a:p>
        </p:txBody>
      </p:sp>
      <p:pic>
        <p:nvPicPr>
          <p:cNvPr id="100356" name="Picture 4">
            <a:extLst>
              <a:ext uri="{FF2B5EF4-FFF2-40B4-BE49-F238E27FC236}">
                <a16:creationId xmlns:a16="http://schemas.microsoft.com/office/drawing/2014/main" id="{16085235-D177-F44C-9E78-57270118C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05" y="1929606"/>
            <a:ext cx="4946650" cy="412338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1AE86CBB-5EDC-F647-BAA5-D9325650E852}"/>
              </a:ext>
            </a:extLst>
          </p:cNvPr>
          <p:cNvSpPr>
            <a:spLocks noGrp="1"/>
          </p:cNvSpPr>
          <p:nvPr>
            <p:ph type="sldNum" sz="quarter" idx="12"/>
          </p:nvPr>
        </p:nvSpPr>
        <p:spPr/>
        <p:txBody>
          <a:bodyPr/>
          <a:lstStyle/>
          <a:p>
            <a:fld id="{7254E3D2-0D2C-B040-A5A3-AD14F48ED497}" type="slidenum">
              <a:rPr lang="en-SI" smtClean="0"/>
              <a:t>36</a:t>
            </a:fld>
            <a:endParaRPr lang="en-SI"/>
          </a:p>
        </p:txBody>
      </p:sp>
      <p:sp>
        <p:nvSpPr>
          <p:cNvPr id="4" name="Text Placeholder 9">
            <a:extLst>
              <a:ext uri="{FF2B5EF4-FFF2-40B4-BE49-F238E27FC236}">
                <a16:creationId xmlns:a16="http://schemas.microsoft.com/office/drawing/2014/main" id="{EA616516-5328-E8FA-DA39-E7CBF184CBBD}"/>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5" name="Text Placeholder 9">
            <a:extLst>
              <a:ext uri="{FF2B5EF4-FFF2-40B4-BE49-F238E27FC236}">
                <a16:creationId xmlns:a16="http://schemas.microsoft.com/office/drawing/2014/main" id="{532B77D4-03F7-3335-B5AC-A4B7373E9D3C}"/>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 name="Text Placeholder 9">
            <a:extLst>
              <a:ext uri="{FF2B5EF4-FFF2-40B4-BE49-F238E27FC236}">
                <a16:creationId xmlns:a16="http://schemas.microsoft.com/office/drawing/2014/main" id="{208D169A-88D5-2742-2DCE-6FB3B5B4CB92}"/>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8988C993-35B6-F249-9212-B72606EB7E02}"/>
              </a:ext>
            </a:extLst>
          </p:cNvPr>
          <p:cNvSpPr>
            <a:spLocks noGrp="1" noChangeArrowheads="1"/>
          </p:cNvSpPr>
          <p:nvPr>
            <p:ph type="title"/>
          </p:nvPr>
        </p:nvSpPr>
        <p:spPr>
          <a:xfrm>
            <a:off x="2674939" y="311817"/>
            <a:ext cx="7793037" cy="695325"/>
          </a:xfrm>
        </p:spPr>
        <p:txBody>
          <a:bodyPr/>
          <a:lstStyle/>
          <a:p>
            <a:r>
              <a:rPr lang="en-US" altLang="en-SI" dirty="0"/>
              <a:t>Geiger mode – quenching</a:t>
            </a:r>
          </a:p>
        </p:txBody>
      </p:sp>
      <p:sp>
        <p:nvSpPr>
          <p:cNvPr id="103427" name="Rectangle 3">
            <a:extLst>
              <a:ext uri="{FF2B5EF4-FFF2-40B4-BE49-F238E27FC236}">
                <a16:creationId xmlns:a16="http://schemas.microsoft.com/office/drawing/2014/main" id="{764906BB-11EC-5540-8508-A24C7067F539}"/>
              </a:ext>
            </a:extLst>
          </p:cNvPr>
          <p:cNvSpPr>
            <a:spLocks noGrp="1" noChangeArrowheads="1"/>
          </p:cNvSpPr>
          <p:nvPr>
            <p:ph idx="1"/>
          </p:nvPr>
        </p:nvSpPr>
        <p:spPr>
          <a:xfrm>
            <a:off x="4227746" y="1221040"/>
            <a:ext cx="3835401" cy="1800225"/>
          </a:xfrm>
        </p:spPr>
        <p:txBody>
          <a:bodyPr>
            <a:normAutofit lnSpcReduction="10000"/>
          </a:bodyPr>
          <a:lstStyle/>
          <a:p>
            <a:pPr>
              <a:lnSpc>
                <a:spcPct val="90000"/>
              </a:lnSpc>
            </a:pPr>
            <a:r>
              <a:rPr lang="en-US" altLang="en-SI" sz="2000" dirty="0"/>
              <a:t>Shutting off an avalanche current is called quenching</a:t>
            </a:r>
          </a:p>
          <a:p>
            <a:pPr>
              <a:lnSpc>
                <a:spcPct val="90000"/>
              </a:lnSpc>
            </a:pPr>
            <a:r>
              <a:rPr lang="en-US" altLang="en-SI" sz="2000" dirty="0"/>
              <a:t>Passive quenching </a:t>
            </a:r>
          </a:p>
          <a:p>
            <a:pPr lvl="1"/>
            <a:r>
              <a:rPr lang="en-US" altLang="en-SI" sz="1600" dirty="0"/>
              <a:t>slower, ~10ns dead time</a:t>
            </a:r>
          </a:p>
          <a:p>
            <a:pPr>
              <a:lnSpc>
                <a:spcPct val="90000"/>
              </a:lnSpc>
            </a:pPr>
            <a:r>
              <a:rPr lang="en-US" altLang="en-SI" sz="2000" dirty="0"/>
              <a:t>Active quenching </a:t>
            </a:r>
          </a:p>
          <a:p>
            <a:pPr lvl="1"/>
            <a:r>
              <a:rPr lang="en-US" altLang="en-SI" sz="1600" dirty="0"/>
              <a:t>faster</a:t>
            </a:r>
          </a:p>
        </p:txBody>
      </p:sp>
      <p:pic>
        <p:nvPicPr>
          <p:cNvPr id="103430" name="Picture 6">
            <a:extLst>
              <a:ext uri="{FF2B5EF4-FFF2-40B4-BE49-F238E27FC236}">
                <a16:creationId xmlns:a16="http://schemas.microsoft.com/office/drawing/2014/main" id="{00A0D192-9BCE-EF41-9F38-783738461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23" y="1007143"/>
            <a:ext cx="3223278" cy="262154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1" name="Picture 7">
            <a:extLst>
              <a:ext uri="{FF2B5EF4-FFF2-40B4-BE49-F238E27FC236}">
                <a16:creationId xmlns:a16="http://schemas.microsoft.com/office/drawing/2014/main" id="{369E2567-AD14-5A44-ADA0-2632B7EF7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03" y="3742662"/>
            <a:ext cx="3611437" cy="26638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CFA88A33-02D1-794F-BD0A-D57EF72B8632}"/>
              </a:ext>
            </a:extLst>
          </p:cNvPr>
          <p:cNvPicPr>
            <a:picLocks noChangeAspect="1"/>
          </p:cNvPicPr>
          <p:nvPr/>
        </p:nvPicPr>
        <p:blipFill>
          <a:blip r:embed="rId5"/>
          <a:stretch>
            <a:fillRect/>
          </a:stretch>
        </p:blipFill>
        <p:spPr>
          <a:xfrm>
            <a:off x="8334710" y="3648969"/>
            <a:ext cx="3492500" cy="3213100"/>
          </a:xfrm>
          <a:prstGeom prst="rect">
            <a:avLst/>
          </a:prstGeom>
        </p:spPr>
      </p:pic>
      <p:pic>
        <p:nvPicPr>
          <p:cNvPr id="3" name="Picture 2">
            <a:extLst>
              <a:ext uri="{FF2B5EF4-FFF2-40B4-BE49-F238E27FC236}">
                <a16:creationId xmlns:a16="http://schemas.microsoft.com/office/drawing/2014/main" id="{8A61190E-7EED-564D-AB07-5F9B1A45CBC5}"/>
              </a:ext>
            </a:extLst>
          </p:cNvPr>
          <p:cNvPicPr>
            <a:picLocks noChangeAspect="1"/>
          </p:cNvPicPr>
          <p:nvPr/>
        </p:nvPicPr>
        <p:blipFill>
          <a:blip r:embed="rId6"/>
          <a:stretch>
            <a:fillRect/>
          </a:stretch>
        </p:blipFill>
        <p:spPr>
          <a:xfrm>
            <a:off x="8334710" y="985802"/>
            <a:ext cx="3835400" cy="2997200"/>
          </a:xfrm>
          <a:prstGeom prst="rect">
            <a:avLst/>
          </a:prstGeom>
        </p:spPr>
      </p:pic>
      <p:sp>
        <p:nvSpPr>
          <p:cNvPr id="4" name="Right Arrow 3">
            <a:extLst>
              <a:ext uri="{FF2B5EF4-FFF2-40B4-BE49-F238E27FC236}">
                <a16:creationId xmlns:a16="http://schemas.microsoft.com/office/drawing/2014/main" id="{BE6D7C4A-D7A0-EC4D-BDB9-736DB89F5FC0}"/>
              </a:ext>
            </a:extLst>
          </p:cNvPr>
          <p:cNvSpPr/>
          <p:nvPr/>
        </p:nvSpPr>
        <p:spPr>
          <a:xfrm>
            <a:off x="7433181" y="2496302"/>
            <a:ext cx="765747" cy="350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9" name="Right Arrow 8">
            <a:extLst>
              <a:ext uri="{FF2B5EF4-FFF2-40B4-BE49-F238E27FC236}">
                <a16:creationId xmlns:a16="http://schemas.microsoft.com/office/drawing/2014/main" id="{EF6CD41A-450A-9A43-A79C-214B405A7664}"/>
              </a:ext>
            </a:extLst>
          </p:cNvPr>
          <p:cNvSpPr/>
          <p:nvPr/>
        </p:nvSpPr>
        <p:spPr>
          <a:xfrm rot="10800000">
            <a:off x="3573982" y="1971900"/>
            <a:ext cx="765747" cy="350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92162" name="Picture 2" descr="Active/passive quenching strategy. ">
            <a:extLst>
              <a:ext uri="{FF2B5EF4-FFF2-40B4-BE49-F238E27FC236}">
                <a16:creationId xmlns:a16="http://schemas.microsoft.com/office/drawing/2014/main" id="{98CE8F8D-CD94-744E-A97F-AA8A4F831C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707"/>
          <a:stretch/>
        </p:blipFill>
        <p:spPr bwMode="auto">
          <a:xfrm>
            <a:off x="4358572" y="3983002"/>
            <a:ext cx="3776364" cy="245853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001B9821-2489-C94D-A664-A9898625F83D}"/>
              </a:ext>
            </a:extLst>
          </p:cNvPr>
          <p:cNvSpPr>
            <a:spLocks noGrp="1"/>
          </p:cNvSpPr>
          <p:nvPr>
            <p:ph type="sldNum" sz="quarter" idx="12"/>
          </p:nvPr>
        </p:nvSpPr>
        <p:spPr/>
        <p:txBody>
          <a:bodyPr/>
          <a:lstStyle/>
          <a:p>
            <a:fld id="{7254E3D2-0D2C-B040-A5A3-AD14F48ED497}" type="slidenum">
              <a:rPr lang="en-SI" smtClean="0"/>
              <a:t>37</a:t>
            </a:fld>
            <a:endParaRPr lang="en-SI"/>
          </a:p>
        </p:txBody>
      </p:sp>
      <p:sp>
        <p:nvSpPr>
          <p:cNvPr id="7" name="Text Placeholder 9">
            <a:extLst>
              <a:ext uri="{FF2B5EF4-FFF2-40B4-BE49-F238E27FC236}">
                <a16:creationId xmlns:a16="http://schemas.microsoft.com/office/drawing/2014/main" id="{04EFAD54-8748-65AD-61CC-BF64AFD01733}"/>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8AA969F3-44DB-BD19-618B-0DBE9062B738}"/>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0" name="Text Placeholder 9">
            <a:extLst>
              <a:ext uri="{FF2B5EF4-FFF2-40B4-BE49-F238E27FC236}">
                <a16:creationId xmlns:a16="http://schemas.microsoft.com/office/drawing/2014/main" id="{AB3712F1-4DEB-78E0-CF79-AEF15DB28F76}"/>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C58CF4EC-1230-644F-97F1-8FE0A10B8A12}"/>
              </a:ext>
            </a:extLst>
          </p:cNvPr>
          <p:cNvSpPr>
            <a:spLocks noGrp="1" noChangeArrowheads="1"/>
          </p:cNvSpPr>
          <p:nvPr>
            <p:ph type="title"/>
          </p:nvPr>
        </p:nvSpPr>
        <p:spPr/>
        <p:txBody>
          <a:bodyPr/>
          <a:lstStyle/>
          <a:p>
            <a:r>
              <a:rPr lang="en-US" altLang="en-SI" dirty="0"/>
              <a:t>Silicon Photomultipliers</a:t>
            </a:r>
          </a:p>
        </p:txBody>
      </p:sp>
      <p:sp>
        <p:nvSpPr>
          <p:cNvPr id="99331" name="Rectangle 3">
            <a:extLst>
              <a:ext uri="{FF2B5EF4-FFF2-40B4-BE49-F238E27FC236}">
                <a16:creationId xmlns:a16="http://schemas.microsoft.com/office/drawing/2014/main" id="{1AF98103-FB6A-484E-96BD-A88B218C9320}"/>
              </a:ext>
            </a:extLst>
          </p:cNvPr>
          <p:cNvSpPr>
            <a:spLocks noGrp="1" noChangeArrowheads="1"/>
          </p:cNvSpPr>
          <p:nvPr>
            <p:ph idx="1"/>
          </p:nvPr>
        </p:nvSpPr>
        <p:spPr>
          <a:xfrm>
            <a:off x="505044" y="1375209"/>
            <a:ext cx="6352309" cy="2350512"/>
          </a:xfrm>
        </p:spPr>
        <p:txBody>
          <a:bodyPr>
            <a:normAutofit/>
          </a:bodyPr>
          <a:lstStyle/>
          <a:p>
            <a:pPr>
              <a:lnSpc>
                <a:spcPct val="80000"/>
              </a:lnSpc>
            </a:pPr>
            <a:r>
              <a:rPr lang="en-US" altLang="en-US" sz="2000" dirty="0">
                <a:solidFill>
                  <a:schemeClr val="accent2"/>
                </a:solidFill>
              </a:rPr>
              <a:t>Array of Geiger mode APDs (above the breakdown voltage) </a:t>
            </a:r>
            <a:r>
              <a:rPr lang="en-US" altLang="en-US" sz="2000" dirty="0">
                <a:solidFill>
                  <a:srgbClr val="808080"/>
                </a:solidFill>
                <a:cs typeface="Times New Roman" panose="02020603050405020304" pitchFamily="18" charset="0"/>
              </a:rPr>
              <a:t>→</a:t>
            </a:r>
            <a:r>
              <a:rPr lang="en-US" altLang="en-US" sz="2000" dirty="0">
                <a:solidFill>
                  <a:schemeClr val="accent2"/>
                </a:solidFill>
                <a:cs typeface="Times New Roman" panose="02020603050405020304" pitchFamily="18" charset="0"/>
              </a:rPr>
              <a:t> </a:t>
            </a:r>
            <a:r>
              <a:rPr lang="en-US" altLang="en-US" sz="2000" dirty="0">
                <a:solidFill>
                  <a:srgbClr val="808080"/>
                </a:solidFill>
              </a:rPr>
              <a:t>large gain, binary signal, long recovery</a:t>
            </a:r>
          </a:p>
          <a:p>
            <a:pPr>
              <a:lnSpc>
                <a:spcPct val="80000"/>
              </a:lnSpc>
            </a:pPr>
            <a:r>
              <a:rPr lang="en-US" altLang="en-SI" sz="2000" dirty="0"/>
              <a:t>Microcell =  GAPD (~20um) </a:t>
            </a:r>
          </a:p>
          <a:p>
            <a:pPr>
              <a:lnSpc>
                <a:spcPct val="80000"/>
              </a:lnSpc>
            </a:pPr>
            <a:r>
              <a:rPr lang="en-US" altLang="en-SI" sz="2000" dirty="0"/>
              <a:t>made on a silicon substrate, with 100-5000 pixels/mm</a:t>
            </a:r>
            <a:r>
              <a:rPr lang="en-US" altLang="en-SI" sz="2000" baseline="30000" dirty="0"/>
              <a:t>2</a:t>
            </a:r>
            <a:r>
              <a:rPr lang="en-US" altLang="en-SI" sz="2000" dirty="0"/>
              <a:t>. Total area 1-40mm</a:t>
            </a:r>
            <a:r>
              <a:rPr lang="en-US" altLang="en-SI" sz="2000" baseline="30000" dirty="0"/>
              <a:t>2</a:t>
            </a:r>
            <a:r>
              <a:rPr lang="en-US" altLang="en-SI" sz="2000" dirty="0"/>
              <a:t>.</a:t>
            </a:r>
            <a:endParaRPr lang="en-US" altLang="en-SI" sz="2000" baseline="30000" dirty="0"/>
          </a:p>
          <a:p>
            <a:pPr>
              <a:lnSpc>
                <a:spcPct val="80000"/>
              </a:lnSpc>
            </a:pPr>
            <a:r>
              <a:rPr lang="en-US" altLang="en-SI" sz="2000" dirty="0"/>
              <a:t>The independently operating pixels are connected to the same readout line</a:t>
            </a:r>
          </a:p>
        </p:txBody>
      </p:sp>
      <p:pic>
        <p:nvPicPr>
          <p:cNvPr id="99332" name="Picture 4">
            <a:extLst>
              <a:ext uri="{FF2B5EF4-FFF2-40B4-BE49-F238E27FC236}">
                <a16:creationId xmlns:a16="http://schemas.microsoft.com/office/drawing/2014/main" id="{83672FA4-ED5E-A14B-BE1A-80A0D3FBF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725721"/>
            <a:ext cx="3181429" cy="2184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a:extLst>
              <a:ext uri="{FF2B5EF4-FFF2-40B4-BE49-F238E27FC236}">
                <a16:creationId xmlns:a16="http://schemas.microsoft.com/office/drawing/2014/main" id="{3124608D-5B0A-604C-BB31-C9EE6065A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785" y="3626289"/>
            <a:ext cx="4133850" cy="2428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4" name="Picture 2">
            <a:extLst>
              <a:ext uri="{FF2B5EF4-FFF2-40B4-BE49-F238E27FC236}">
                <a16:creationId xmlns:a16="http://schemas.microsoft.com/office/drawing/2014/main" id="{B3DA4A96-711C-C546-B72E-784788249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672" y="1018238"/>
            <a:ext cx="4607284" cy="19549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F250536-EB1C-164C-9A30-581E9B2145FF}"/>
              </a:ext>
            </a:extLst>
          </p:cNvPr>
          <p:cNvPicPr>
            <a:picLocks noChangeAspect="1"/>
          </p:cNvPicPr>
          <p:nvPr/>
        </p:nvPicPr>
        <p:blipFill>
          <a:blip r:embed="rId6"/>
          <a:stretch>
            <a:fillRect/>
          </a:stretch>
        </p:blipFill>
        <p:spPr>
          <a:xfrm>
            <a:off x="8819790" y="3088126"/>
            <a:ext cx="3127355" cy="3104856"/>
          </a:xfrm>
          <a:prstGeom prst="rect">
            <a:avLst/>
          </a:prstGeom>
        </p:spPr>
      </p:pic>
      <p:sp>
        <p:nvSpPr>
          <p:cNvPr id="4" name="Slide Number Placeholder 3">
            <a:extLst>
              <a:ext uri="{FF2B5EF4-FFF2-40B4-BE49-F238E27FC236}">
                <a16:creationId xmlns:a16="http://schemas.microsoft.com/office/drawing/2014/main" id="{0E11B0EC-9B9F-7148-881B-29E95C44CF89}"/>
              </a:ext>
            </a:extLst>
          </p:cNvPr>
          <p:cNvSpPr>
            <a:spLocks noGrp="1"/>
          </p:cNvSpPr>
          <p:nvPr>
            <p:ph type="sldNum" sz="quarter" idx="12"/>
          </p:nvPr>
        </p:nvSpPr>
        <p:spPr/>
        <p:txBody>
          <a:bodyPr/>
          <a:lstStyle/>
          <a:p>
            <a:fld id="{7254E3D2-0D2C-B040-A5A3-AD14F48ED497}" type="slidenum">
              <a:rPr lang="en-SI" smtClean="0"/>
              <a:t>38</a:t>
            </a:fld>
            <a:endParaRPr lang="en-SI"/>
          </a:p>
        </p:txBody>
      </p:sp>
      <p:sp>
        <p:nvSpPr>
          <p:cNvPr id="5" name="Text Placeholder 9">
            <a:extLst>
              <a:ext uri="{FF2B5EF4-FFF2-40B4-BE49-F238E27FC236}">
                <a16:creationId xmlns:a16="http://schemas.microsoft.com/office/drawing/2014/main" id="{810B8B3E-47D9-7439-3E2B-8E02BAED165F}"/>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6" name="Text Placeholder 9">
            <a:extLst>
              <a:ext uri="{FF2B5EF4-FFF2-40B4-BE49-F238E27FC236}">
                <a16:creationId xmlns:a16="http://schemas.microsoft.com/office/drawing/2014/main" id="{D218BC5C-F5F6-3399-C0EC-8CA476D012FE}"/>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7" name="Text Placeholder 9">
            <a:extLst>
              <a:ext uri="{FF2B5EF4-FFF2-40B4-BE49-F238E27FC236}">
                <a16:creationId xmlns:a16="http://schemas.microsoft.com/office/drawing/2014/main" id="{CC2BE962-D7B5-C4AF-5EB3-A0A68492E3DE}"/>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AF7072E-CB28-4743-8ED3-469B09CC0725}"/>
              </a:ext>
            </a:extLst>
          </p:cNvPr>
          <p:cNvSpPr>
            <a:spLocks noGrp="1"/>
          </p:cNvSpPr>
          <p:nvPr>
            <p:ph type="title"/>
          </p:nvPr>
        </p:nvSpPr>
        <p:spPr>
          <a:xfrm>
            <a:off x="720437" y="82551"/>
            <a:ext cx="6660720" cy="1324117"/>
          </a:xfrm>
        </p:spPr>
        <p:txBody>
          <a:bodyPr>
            <a:normAutofit/>
          </a:bodyPr>
          <a:lstStyle/>
          <a:p>
            <a:r>
              <a:rPr lang="en-GB" altLang="sl-SI" dirty="0">
                <a:solidFill>
                  <a:srgbClr val="4F81BD"/>
                </a:solidFill>
                <a:cs typeface="Lucida Sans Unicode" panose="020B0602030504020204" pitchFamily="34" charset="0"/>
              </a:rPr>
              <a:t>Characteristics of </a:t>
            </a:r>
            <a:r>
              <a:rPr lang="sl-SI" altLang="sl-SI" dirty="0">
                <a:solidFill>
                  <a:srgbClr val="4F81BD"/>
                </a:solidFill>
              </a:rPr>
              <a:t>SiPM</a:t>
            </a:r>
          </a:p>
        </p:txBody>
      </p:sp>
      <p:sp>
        <p:nvSpPr>
          <p:cNvPr id="51205" name="Text Box 4">
            <a:extLst>
              <a:ext uri="{FF2B5EF4-FFF2-40B4-BE49-F238E27FC236}">
                <a16:creationId xmlns:a16="http://schemas.microsoft.com/office/drawing/2014/main" id="{53436EE5-8B76-A94E-8092-59C3C571D77E}"/>
              </a:ext>
            </a:extLst>
          </p:cNvPr>
          <p:cNvSpPr txBox="1">
            <a:spLocks noChangeArrowheads="1"/>
          </p:cNvSpPr>
          <p:nvPr/>
        </p:nvSpPr>
        <p:spPr bwMode="auto">
          <a:xfrm>
            <a:off x="720437" y="1406668"/>
            <a:ext cx="9997456"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07988">
              <a:spcBef>
                <a:spcPct val="20000"/>
              </a:spcBef>
              <a:buChar char="•"/>
              <a:tabLst>
                <a:tab pos="657225" algn="l"/>
                <a:tab pos="1312863" algn="l"/>
                <a:tab pos="1970088" algn="l"/>
                <a:tab pos="2627313" algn="l"/>
                <a:tab pos="3282950" algn="l"/>
                <a:tab pos="3940175" algn="l"/>
                <a:tab pos="4595813" algn="l"/>
                <a:tab pos="5253038" algn="l"/>
              </a:tabLst>
              <a:defRPr sz="3200">
                <a:solidFill>
                  <a:schemeClr val="accent2"/>
                </a:solidFill>
                <a:latin typeface="Tahoma" panose="020B0604030504040204" pitchFamily="34" charset="0"/>
              </a:defRPr>
            </a:lvl1pPr>
            <a:lvl2pPr marL="742950" indent="-285750" defTabSz="407988">
              <a:spcBef>
                <a:spcPct val="20000"/>
              </a:spcBef>
              <a:buChar char="–"/>
              <a:tabLst>
                <a:tab pos="657225" algn="l"/>
                <a:tab pos="1312863" algn="l"/>
                <a:tab pos="1970088" algn="l"/>
                <a:tab pos="2627313" algn="l"/>
                <a:tab pos="3282950" algn="l"/>
                <a:tab pos="3940175" algn="l"/>
                <a:tab pos="4595813" algn="l"/>
                <a:tab pos="5253038"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 pos="1312863" algn="l"/>
                <a:tab pos="1970088" algn="l"/>
                <a:tab pos="2627313" algn="l"/>
                <a:tab pos="3282950" algn="l"/>
                <a:tab pos="3940175" algn="l"/>
                <a:tab pos="4595813" algn="l"/>
                <a:tab pos="5253038"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9pPr>
          </a:lstStyle>
          <a:p>
            <a:pPr marL="342900" indent="-342900">
              <a:lnSpc>
                <a:spcPct val="93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low operation voltage ~ 10-100 V </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gain ~ 10</a:t>
            </a:r>
            <a:r>
              <a:rPr lang="en-GB" altLang="sl-SI" sz="2000" baseline="33000" dirty="0">
                <a:solidFill>
                  <a:srgbClr val="008000"/>
                </a:solidFill>
                <a:cs typeface="Lucida Sans Unicode" panose="020B0602030504020204" pitchFamily="34" charset="0"/>
              </a:rPr>
              <a:t>6 </a:t>
            </a:r>
            <a:r>
              <a:rPr lang="en-GB" altLang="sl-SI" sz="2000" dirty="0">
                <a:solidFill>
                  <a:srgbClr val="008000"/>
                </a:solidFill>
                <a:cs typeface="Lucida Sans Unicode" panose="020B0602030504020204" pitchFamily="34" charset="0"/>
              </a:rPr>
              <a:t> </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peak PDE up to 65%(@400nm)</a:t>
            </a:r>
            <a:r>
              <a:rPr lang="sl-SI" altLang="sl-SI" sz="2000" dirty="0">
                <a:solidFill>
                  <a:srgbClr val="008000"/>
                </a:solidFill>
                <a:cs typeface="Lucida Sans Unicode" panose="020B0602030504020204" pitchFamily="34" charset="0"/>
              </a:rPr>
              <a:t> </a:t>
            </a:r>
            <a:br>
              <a:rPr lang="en-GB" altLang="sl-SI" sz="2000" dirty="0">
                <a:solidFill>
                  <a:srgbClr val="008000"/>
                </a:solidFill>
                <a:cs typeface="Lucida Sans Unicode" panose="020B0602030504020204" pitchFamily="34" charset="0"/>
              </a:rPr>
            </a:br>
            <a:r>
              <a:rPr lang="en-GB" altLang="sl-SI" sz="2000" dirty="0">
                <a:solidFill>
                  <a:srgbClr val="008000"/>
                </a:solidFill>
                <a:cs typeface="Lucida Sans Unicode" panose="020B0602030504020204" pitchFamily="34" charset="0"/>
              </a:rPr>
              <a:t>   PDE = QE x </a:t>
            </a:r>
            <a:r>
              <a:rPr lang="en-GB" altLang="sl-SI" sz="2000" dirty="0" err="1">
                <a:solidFill>
                  <a:srgbClr val="008000"/>
                </a:solidFill>
              </a:rPr>
              <a:t>ε</a:t>
            </a:r>
            <a:r>
              <a:rPr lang="en-GB" altLang="sl-SI" sz="2000" baseline="-33000" dirty="0" err="1">
                <a:solidFill>
                  <a:srgbClr val="008000"/>
                </a:solidFill>
              </a:rPr>
              <a:t>geiger</a:t>
            </a:r>
            <a:r>
              <a:rPr lang="en-GB" altLang="sl-SI" sz="2000" dirty="0">
                <a:solidFill>
                  <a:srgbClr val="008000"/>
                </a:solidFill>
              </a:rPr>
              <a:t> x </a:t>
            </a:r>
            <a:r>
              <a:rPr lang="en-GB" altLang="sl-SI" sz="2000" dirty="0" err="1">
                <a:solidFill>
                  <a:srgbClr val="008000"/>
                </a:solidFill>
              </a:rPr>
              <a:t>ε</a:t>
            </a:r>
            <a:r>
              <a:rPr lang="en-GB" altLang="sl-SI" sz="2000" baseline="-33000" dirty="0" err="1">
                <a:solidFill>
                  <a:srgbClr val="008000"/>
                </a:solidFill>
              </a:rPr>
              <a:t>geo</a:t>
            </a:r>
            <a:r>
              <a:rPr lang="en-GB" altLang="sl-SI" sz="2000" dirty="0">
                <a:solidFill>
                  <a:srgbClr val="008000"/>
                </a:solidFill>
                <a:cs typeface="Lucida Sans Unicode" panose="020B0602030504020204" pitchFamily="34" charset="0"/>
              </a:rPr>
              <a:t> </a:t>
            </a:r>
            <a:r>
              <a:rPr lang="sl-SI" altLang="sl-SI" sz="2000" dirty="0">
                <a:solidFill>
                  <a:srgbClr val="008000"/>
                </a:solidFill>
                <a:cs typeface="Lucida Sans Unicode" panose="020B0602030504020204" pitchFamily="34" charset="0"/>
              </a:rPr>
              <a:t>(up to 5x PMT!)</a:t>
            </a:r>
            <a:endParaRPr lang="en-GB" altLang="sl-SI" sz="2000" dirty="0">
              <a:solidFill>
                <a:srgbClr val="008000"/>
              </a:solidFill>
              <a:cs typeface="Lucida Sans Unicode" panose="020B0602030504020204" pitchFamily="34" charset="0"/>
            </a:endParaRPr>
          </a:p>
          <a:p>
            <a:pPr marL="342900" indent="-342900" algn="just">
              <a:lnSpc>
                <a:spcPct val="112000"/>
              </a:lnSpc>
              <a:spcBef>
                <a:spcPct val="0"/>
              </a:spcBef>
              <a:buClr>
                <a:srgbClr val="000000"/>
              </a:buClr>
              <a:buSzPct val="45000"/>
              <a:buFont typeface="Wingdings" pitchFamily="2" charset="2"/>
              <a:buChar char="q"/>
            </a:pPr>
            <a:r>
              <a:rPr lang="en-GB" altLang="sl-SI" sz="2000" dirty="0">
                <a:solidFill>
                  <a:srgbClr val="008000"/>
                </a:solidFill>
              </a:rPr>
              <a:t> </a:t>
            </a:r>
            <a:r>
              <a:rPr lang="en-GB" altLang="sl-SI" sz="2000" dirty="0" err="1">
                <a:solidFill>
                  <a:srgbClr val="008000"/>
                </a:solidFill>
              </a:rPr>
              <a:t>ε</a:t>
            </a:r>
            <a:r>
              <a:rPr lang="en-GB" altLang="sl-SI" sz="2000" baseline="-33000" dirty="0" err="1">
                <a:solidFill>
                  <a:srgbClr val="008000"/>
                </a:solidFill>
              </a:rPr>
              <a:t>geo</a:t>
            </a:r>
            <a:r>
              <a:rPr lang="en-GB" altLang="sl-SI" sz="2000" dirty="0">
                <a:solidFill>
                  <a:srgbClr val="008000"/>
                </a:solidFill>
                <a:cs typeface="Lucida Sans Unicode" panose="020B0602030504020204" pitchFamily="34" charset="0"/>
              </a:rPr>
              <a:t>  – dead space between the cells</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time resolution ~ 100 </a:t>
            </a:r>
            <a:r>
              <a:rPr lang="en-GB" altLang="sl-SI" sz="2000" dirty="0" err="1">
                <a:solidFill>
                  <a:srgbClr val="008000"/>
                </a:solidFill>
                <a:cs typeface="Lucida Sans Unicode" panose="020B0602030504020204" pitchFamily="34" charset="0"/>
              </a:rPr>
              <a:t>ps</a:t>
            </a:r>
            <a:endParaRPr lang="en-GB" altLang="sl-SI" sz="2000" dirty="0">
              <a:solidFill>
                <a:srgbClr val="008000"/>
              </a:solidFill>
              <a:cs typeface="Lucida Sans Unicode" panose="020B0602030504020204" pitchFamily="34" charset="0"/>
            </a:endParaRP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works in high magnetic field</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a:t>
            </a:r>
            <a:r>
              <a:rPr lang="en-GB" altLang="sl-SI" sz="2000" dirty="0">
                <a:solidFill>
                  <a:srgbClr val="FF0000"/>
                </a:solidFill>
                <a:cs typeface="Lucida Sans Unicode" panose="020B0602030504020204" pitchFamily="34" charset="0"/>
              </a:rPr>
              <a:t>dark counts ~ few 100 kHz/mm</a:t>
            </a:r>
            <a:r>
              <a:rPr lang="en-GB" altLang="sl-SI" sz="2000" baseline="33000" dirty="0">
                <a:solidFill>
                  <a:srgbClr val="FF0000"/>
                </a:solidFill>
                <a:cs typeface="Lucida Sans Unicode" panose="020B0602030504020204" pitchFamily="34" charset="0"/>
              </a:rPr>
              <a:t>2 </a:t>
            </a:r>
            <a:r>
              <a:rPr lang="en-GB" altLang="sl-SI" sz="2000" dirty="0">
                <a:solidFill>
                  <a:srgbClr val="FF0000"/>
                </a:solidFill>
                <a:cs typeface="Lucida Sans Unicode" panose="020B0602030504020204" pitchFamily="34" charset="0"/>
              </a:rPr>
              <a:t> </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FF0000"/>
                </a:solidFill>
                <a:cs typeface="Lucida Sans Unicode" panose="020B0602030504020204" pitchFamily="34" charset="0"/>
              </a:rPr>
              <a:t> radiation damage (</a:t>
            </a:r>
            <a:r>
              <a:rPr lang="en-GB" altLang="sl-SI" sz="2000" dirty="0" err="1">
                <a:solidFill>
                  <a:srgbClr val="FF0000"/>
                </a:solidFill>
                <a:cs typeface="Lucida Sans Unicode" panose="020B0602030504020204" pitchFamily="34" charset="0"/>
              </a:rPr>
              <a:t>p,n</a:t>
            </a:r>
            <a:r>
              <a:rPr lang="en-GB" altLang="sl-SI" sz="2000" dirty="0">
                <a:solidFill>
                  <a:srgbClr val="FF0000"/>
                </a:solidFill>
                <a:cs typeface="Lucida Sans Unicode" panose="020B0602030504020204" pitchFamily="34" charset="0"/>
              </a:rPr>
              <a:t>)</a:t>
            </a:r>
            <a:r>
              <a:rPr lang="en-GB" altLang="sl-SI" sz="2000" dirty="0">
                <a:solidFill>
                  <a:srgbClr val="008000"/>
                </a:solidFill>
                <a:cs typeface="Lucida Sans Unicode" panose="020B0602030504020204" pitchFamily="34" charset="0"/>
              </a:rPr>
              <a:t> </a:t>
            </a:r>
          </a:p>
        </p:txBody>
      </p:sp>
      <p:pic>
        <p:nvPicPr>
          <p:cNvPr id="9" name="Picture 9">
            <a:extLst>
              <a:ext uri="{FF2B5EF4-FFF2-40B4-BE49-F238E27FC236}">
                <a16:creationId xmlns:a16="http://schemas.microsoft.com/office/drawing/2014/main" id="{BA2B41AD-0E47-E043-AC98-E3AF9AC24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157" y="793029"/>
            <a:ext cx="3527425"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1">
            <a:extLst>
              <a:ext uri="{FF2B5EF4-FFF2-40B4-BE49-F238E27FC236}">
                <a16:creationId xmlns:a16="http://schemas.microsoft.com/office/drawing/2014/main" id="{9F3B52D1-52D0-D24F-9D95-756832F7F2DB}"/>
              </a:ext>
            </a:extLst>
          </p:cNvPr>
          <p:cNvSpPr txBox="1">
            <a:spLocks noChangeArrowheads="1"/>
          </p:cNvSpPr>
          <p:nvPr/>
        </p:nvSpPr>
        <p:spPr bwMode="auto">
          <a:xfrm>
            <a:off x="5684948" y="1026949"/>
            <a:ext cx="1549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US" altLang="en-US" sz="1800" dirty="0">
                <a:solidFill>
                  <a:srgbClr val="CC00CC"/>
                </a:solidFill>
                <a:latin typeface="Calibri" panose="020F0502020204030204" pitchFamily="34" charset="0"/>
              </a:rPr>
              <a:t>Traditional PM</a:t>
            </a:r>
          </a:p>
        </p:txBody>
      </p:sp>
      <p:pic>
        <p:nvPicPr>
          <p:cNvPr id="44034" name="Picture 2">
            <a:extLst>
              <a:ext uri="{FF2B5EF4-FFF2-40B4-BE49-F238E27FC236}">
                <a16:creationId xmlns:a16="http://schemas.microsoft.com/office/drawing/2014/main" id="{B98349F3-2D4E-A549-8571-E1A8F010C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21" y="4486843"/>
            <a:ext cx="6087869" cy="182874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579482E-E067-2943-8A00-4EF0D71632EF}"/>
              </a:ext>
            </a:extLst>
          </p:cNvPr>
          <p:cNvSpPr>
            <a:spLocks noGrp="1"/>
          </p:cNvSpPr>
          <p:nvPr>
            <p:ph type="sldNum" sz="quarter" idx="12"/>
          </p:nvPr>
        </p:nvSpPr>
        <p:spPr/>
        <p:txBody>
          <a:bodyPr/>
          <a:lstStyle/>
          <a:p>
            <a:fld id="{7254E3D2-0D2C-B040-A5A3-AD14F48ED497}" type="slidenum">
              <a:rPr lang="en-SI" smtClean="0"/>
              <a:t>39</a:t>
            </a:fld>
            <a:endParaRPr lang="en-SI"/>
          </a:p>
        </p:txBody>
      </p:sp>
      <p:pic>
        <p:nvPicPr>
          <p:cNvPr id="14" name="Picture 10">
            <a:extLst>
              <a:ext uri="{FF2B5EF4-FFF2-40B4-BE49-F238E27FC236}">
                <a16:creationId xmlns:a16="http://schemas.microsoft.com/office/drawing/2014/main" id="{B7C8C59D-1E44-4B40-AFA1-18D0E99F7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489" y="4120283"/>
            <a:ext cx="18319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 Placeholder 9">
            <a:extLst>
              <a:ext uri="{FF2B5EF4-FFF2-40B4-BE49-F238E27FC236}">
                <a16:creationId xmlns:a16="http://schemas.microsoft.com/office/drawing/2014/main" id="{F83D229B-1DF2-158B-D431-7253A97B6B93}"/>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3" name="Text Placeholder 9">
            <a:extLst>
              <a:ext uri="{FF2B5EF4-FFF2-40B4-BE49-F238E27FC236}">
                <a16:creationId xmlns:a16="http://schemas.microsoft.com/office/drawing/2014/main" id="{1820A8EF-7323-56A3-FEA5-A54F36B0F26E}"/>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 name="Text Placeholder 9">
            <a:extLst>
              <a:ext uri="{FF2B5EF4-FFF2-40B4-BE49-F238E27FC236}">
                <a16:creationId xmlns:a16="http://schemas.microsoft.com/office/drawing/2014/main" id="{8442E8C3-0B42-CBBB-7424-84FDD9255091}"/>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30FFA-036D-D1C8-461F-318773494BF0}"/>
              </a:ext>
            </a:extLst>
          </p:cNvPr>
          <p:cNvSpPr>
            <a:spLocks noGrp="1"/>
          </p:cNvSpPr>
          <p:nvPr>
            <p:ph type="title"/>
          </p:nvPr>
        </p:nvSpPr>
        <p:spPr>
          <a:xfrm>
            <a:off x="609600" y="274638"/>
            <a:ext cx="8654752" cy="634082"/>
          </a:xfrm>
        </p:spPr>
        <p:txBody>
          <a:bodyPr/>
          <a:lstStyle/>
          <a:p>
            <a:r>
              <a:rPr lang="sl-SI" dirty="0"/>
              <a:t>Differences among different imaging modalities</a:t>
            </a:r>
          </a:p>
        </p:txBody>
      </p:sp>
      <p:sp>
        <p:nvSpPr>
          <p:cNvPr id="3" name="Content Placeholder 2">
            <a:extLst>
              <a:ext uri="{FF2B5EF4-FFF2-40B4-BE49-F238E27FC236}">
                <a16:creationId xmlns:a16="http://schemas.microsoft.com/office/drawing/2014/main" id="{EA106215-25FF-3711-5D22-EEA227A4DC09}"/>
              </a:ext>
            </a:extLst>
          </p:cNvPr>
          <p:cNvSpPr>
            <a:spLocks noGrp="1"/>
          </p:cNvSpPr>
          <p:nvPr>
            <p:ph idx="1"/>
          </p:nvPr>
        </p:nvSpPr>
        <p:spPr>
          <a:xfrm>
            <a:off x="5967359" y="1340768"/>
            <a:ext cx="6206033" cy="4896544"/>
          </a:xfrm>
        </p:spPr>
        <p:txBody>
          <a:bodyPr>
            <a:normAutofit fontScale="92500" lnSpcReduction="20000"/>
          </a:bodyPr>
          <a:lstStyle/>
          <a:p>
            <a:r>
              <a:rPr lang="sl-SI" b="1" dirty="0"/>
              <a:t>X-ray</a:t>
            </a:r>
            <a:r>
              <a:rPr lang="sl-SI" dirty="0"/>
              <a:t> - uses X-rays from a static source for 2D imaging</a:t>
            </a:r>
          </a:p>
          <a:p>
            <a:r>
              <a:rPr lang="sl-SI" b="1" dirty="0"/>
              <a:t>CT </a:t>
            </a:r>
            <a:r>
              <a:rPr lang="sl-SI" dirty="0"/>
              <a:t>- uses X-rays from a circular origin for 3D imaging </a:t>
            </a:r>
          </a:p>
          <a:p>
            <a:r>
              <a:rPr lang="sl-SI" b="1" dirty="0"/>
              <a:t>MRI</a:t>
            </a:r>
            <a:r>
              <a:rPr lang="sl-SI" dirty="0"/>
              <a:t> - uses changes in the magnetic field for 3D imaging</a:t>
            </a:r>
          </a:p>
          <a:p>
            <a:r>
              <a:rPr lang="sl-SI" b="1" dirty="0"/>
              <a:t>Ultrasound</a:t>
            </a:r>
            <a:r>
              <a:rPr lang="sl-SI" dirty="0"/>
              <a:t> - uses ultrasound waves for 2D and 3D images</a:t>
            </a:r>
          </a:p>
          <a:p>
            <a:r>
              <a:rPr lang="sl-SI" dirty="0"/>
              <a:t>Nuclear medicine uses gamma rays emitted by radioisotopes injected into the body for 2D and 3D imaging.</a:t>
            </a:r>
          </a:p>
          <a:p>
            <a:pPr lvl="1"/>
            <a:r>
              <a:rPr lang="sl-SI" dirty="0"/>
              <a:t>Gamma camera -&gt; 2D images</a:t>
            </a:r>
          </a:p>
          <a:p>
            <a:pPr lvl="1"/>
            <a:r>
              <a:rPr lang="sl-SI" dirty="0"/>
              <a:t>SPECT -&gt; 3D images</a:t>
            </a:r>
          </a:p>
          <a:p>
            <a:r>
              <a:rPr lang="sl-SI" b="1" dirty="0"/>
              <a:t>PET</a:t>
            </a:r>
            <a:r>
              <a:rPr lang="sl-SI" dirty="0"/>
              <a:t> uses radiation from radioisotopes that decay by beta+ decay to generate 3D images</a:t>
            </a:r>
          </a:p>
        </p:txBody>
      </p:sp>
      <p:sp>
        <p:nvSpPr>
          <p:cNvPr id="4" name="Slide Number Placeholder 3">
            <a:extLst>
              <a:ext uri="{FF2B5EF4-FFF2-40B4-BE49-F238E27FC236}">
                <a16:creationId xmlns:a16="http://schemas.microsoft.com/office/drawing/2014/main" id="{869E02DC-DDAC-E737-5112-69955F93BC08}"/>
              </a:ext>
            </a:extLst>
          </p:cNvPr>
          <p:cNvSpPr>
            <a:spLocks noGrp="1"/>
          </p:cNvSpPr>
          <p:nvPr>
            <p:ph type="sldNum" sz="quarter" idx="12"/>
          </p:nvPr>
        </p:nvSpPr>
        <p:spPr/>
        <p:txBody>
          <a:bodyPr/>
          <a:lstStyle/>
          <a:p>
            <a:fld id="{3B656FE5-7551-496C-A16F-7304A2D951A7}" type="slidenum">
              <a:rPr lang="da-DK" smtClean="0"/>
              <a:pPr/>
              <a:t>4</a:t>
            </a:fld>
            <a:endParaRPr lang="da-DK" dirty="0"/>
          </a:p>
        </p:txBody>
      </p:sp>
      <p:pic>
        <p:nvPicPr>
          <p:cNvPr id="5" name="Picture 5" descr="A picture containing text, different&#10;&#10;Description automatically generated">
            <a:extLst>
              <a:ext uri="{FF2B5EF4-FFF2-40B4-BE49-F238E27FC236}">
                <a16:creationId xmlns:a16="http://schemas.microsoft.com/office/drawing/2014/main" id="{DBDF4405-1B48-7DB8-DE20-4C34C820819E}"/>
              </a:ext>
            </a:extLst>
          </p:cNvPr>
          <p:cNvPicPr/>
          <p:nvPr/>
        </p:nvPicPr>
        <p:blipFill>
          <a:blip r:embed="rId2"/>
          <a:stretch/>
        </p:blipFill>
        <p:spPr>
          <a:xfrm>
            <a:off x="389519" y="1679580"/>
            <a:ext cx="5577840" cy="3498840"/>
          </a:xfrm>
          <a:prstGeom prst="rect">
            <a:avLst/>
          </a:prstGeom>
          <a:ln w="0">
            <a:noFill/>
          </a:ln>
        </p:spPr>
      </p:pic>
      <p:sp>
        <p:nvSpPr>
          <p:cNvPr id="6" name="Text Placeholder 9">
            <a:extLst>
              <a:ext uri="{FF2B5EF4-FFF2-40B4-BE49-F238E27FC236}">
                <a16:creationId xmlns:a16="http://schemas.microsoft.com/office/drawing/2014/main" id="{EB354D6C-093B-857D-9FB8-9F3BCDFC8478}"/>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DB173631-C9C6-B5AB-66D4-7D00C076890D}"/>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C0E5BF28-640F-AD2D-15D4-198588C5FAED}"/>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753065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D2EA1A0E-65C5-E148-BD5F-5D8993C75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4969"/>
            <a:ext cx="5637213"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2227" name="Group 5">
            <a:extLst>
              <a:ext uri="{FF2B5EF4-FFF2-40B4-BE49-F238E27FC236}">
                <a16:creationId xmlns:a16="http://schemas.microsoft.com/office/drawing/2014/main" id="{37961208-D245-2A46-8DDD-200B18890C5E}"/>
              </a:ext>
            </a:extLst>
          </p:cNvPr>
          <p:cNvGrpSpPr>
            <a:grpSpLocks/>
          </p:cNvGrpSpPr>
          <p:nvPr/>
        </p:nvGrpSpPr>
        <p:grpSpPr bwMode="auto">
          <a:xfrm>
            <a:off x="356834" y="3001574"/>
            <a:ext cx="4565649" cy="3090861"/>
            <a:chOff x="3518" y="1880"/>
            <a:chExt cx="2851" cy="2291"/>
          </a:xfrm>
        </p:grpSpPr>
        <p:pic>
          <p:nvPicPr>
            <p:cNvPr id="52235" name="Picture 6">
              <a:extLst>
                <a:ext uri="{FF2B5EF4-FFF2-40B4-BE49-F238E27FC236}">
                  <a16:creationId xmlns:a16="http://schemas.microsoft.com/office/drawing/2014/main" id="{5A15726A-64A1-D048-A31B-DD30EABA3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8" y="1880"/>
              <a:ext cx="2852" cy="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2236" name="Text Box 7">
              <a:extLst>
                <a:ext uri="{FF2B5EF4-FFF2-40B4-BE49-F238E27FC236}">
                  <a16:creationId xmlns:a16="http://schemas.microsoft.com/office/drawing/2014/main" id="{BA201650-7657-3540-8164-3C98F81E191C}"/>
                </a:ext>
              </a:extLst>
            </p:cNvPr>
            <p:cNvSpPr txBox="1">
              <a:spLocks noChangeArrowheads="1"/>
            </p:cNvSpPr>
            <p:nvPr/>
          </p:nvSpPr>
          <p:spPr bwMode="auto">
            <a:xfrm>
              <a:off x="5146" y="2727"/>
              <a:ext cx="593" cy="1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defTabSz="407988">
                <a:spcBef>
                  <a:spcPct val="20000"/>
                </a:spcBef>
                <a:buChar char="•"/>
                <a:tabLst>
                  <a:tab pos="657225" algn="l"/>
                </a:tabLst>
                <a:defRPr sz="3200">
                  <a:solidFill>
                    <a:schemeClr val="accent2"/>
                  </a:solidFill>
                  <a:latin typeface="Tahoma" panose="020B0604030504040204" pitchFamily="34" charset="0"/>
                </a:defRPr>
              </a:lvl1pPr>
              <a:lvl2pPr marL="392113" indent="-196850" defTabSz="407988">
                <a:spcBef>
                  <a:spcPct val="20000"/>
                </a:spcBef>
                <a:buChar char="–"/>
                <a:tabLst>
                  <a:tab pos="657225"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9pPr>
            </a:lstStyle>
            <a:p>
              <a:pPr lvl="1" eaLnBrk="1">
                <a:lnSpc>
                  <a:spcPct val="93000"/>
                </a:lnSpc>
                <a:spcBef>
                  <a:spcPct val="0"/>
                </a:spcBef>
                <a:buClr>
                  <a:srgbClr val="000000"/>
                </a:buClr>
                <a:buSzPct val="45000"/>
                <a:buFont typeface="Wingdings" pitchFamily="2" charset="2"/>
                <a:buNone/>
              </a:pPr>
              <a:r>
                <a:rPr lang="en-GB" altLang="sl-SI" sz="1600" dirty="0">
                  <a:solidFill>
                    <a:srgbClr val="008000"/>
                  </a:solidFill>
                  <a:latin typeface="Arial" panose="020B0604020202020204" pitchFamily="34" charset="0"/>
                  <a:cs typeface="Lucida Sans Unicode" panose="020B0602030504020204" pitchFamily="34" charset="0"/>
                </a:rPr>
                <a:t>50 um</a:t>
              </a:r>
            </a:p>
          </p:txBody>
        </p:sp>
        <p:sp>
          <p:nvSpPr>
            <p:cNvPr id="52237" name="Text Box 8">
              <a:extLst>
                <a:ext uri="{FF2B5EF4-FFF2-40B4-BE49-F238E27FC236}">
                  <a16:creationId xmlns:a16="http://schemas.microsoft.com/office/drawing/2014/main" id="{C78F042F-A825-5849-8131-E824460B8AFE}"/>
                </a:ext>
              </a:extLst>
            </p:cNvPr>
            <p:cNvSpPr txBox="1">
              <a:spLocks noChangeArrowheads="1"/>
            </p:cNvSpPr>
            <p:nvPr/>
          </p:nvSpPr>
          <p:spPr bwMode="auto">
            <a:xfrm>
              <a:off x="4883" y="2342"/>
              <a:ext cx="653" cy="1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defTabSz="407988">
                <a:spcBef>
                  <a:spcPct val="20000"/>
                </a:spcBef>
                <a:buChar char="•"/>
                <a:tabLst>
                  <a:tab pos="657225" algn="l"/>
                </a:tabLst>
                <a:defRPr sz="3200">
                  <a:solidFill>
                    <a:schemeClr val="accent2"/>
                  </a:solidFill>
                  <a:latin typeface="Tahoma" panose="020B0604030504040204" pitchFamily="34" charset="0"/>
                </a:defRPr>
              </a:lvl1pPr>
              <a:lvl2pPr marL="392113" indent="-196850" defTabSz="407988">
                <a:spcBef>
                  <a:spcPct val="20000"/>
                </a:spcBef>
                <a:buChar char="–"/>
                <a:tabLst>
                  <a:tab pos="657225"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9pPr>
            </a:lstStyle>
            <a:p>
              <a:pPr lvl="1" eaLnBrk="1">
                <a:lnSpc>
                  <a:spcPct val="93000"/>
                </a:lnSpc>
                <a:spcBef>
                  <a:spcPct val="0"/>
                </a:spcBef>
                <a:buClr>
                  <a:srgbClr val="000000"/>
                </a:buClr>
                <a:buSzPct val="45000"/>
                <a:buFont typeface="Wingdings" pitchFamily="2" charset="2"/>
                <a:buNone/>
              </a:pPr>
              <a:r>
                <a:rPr lang="en-GB" altLang="sl-SI" sz="1600" dirty="0">
                  <a:solidFill>
                    <a:srgbClr val="008000"/>
                  </a:solidFill>
                  <a:latin typeface="Arial" panose="020B0604020202020204" pitchFamily="34" charset="0"/>
                  <a:cs typeface="Lucida Sans Unicode" panose="020B0602030504020204" pitchFamily="34" charset="0"/>
                </a:rPr>
                <a:t>100 um</a:t>
              </a:r>
            </a:p>
          </p:txBody>
        </p:sp>
        <p:sp>
          <p:nvSpPr>
            <p:cNvPr id="52238" name="Text Box 9">
              <a:extLst>
                <a:ext uri="{FF2B5EF4-FFF2-40B4-BE49-F238E27FC236}">
                  <a16:creationId xmlns:a16="http://schemas.microsoft.com/office/drawing/2014/main" id="{AEC4200C-E72D-F94A-AAC6-5C85B06DA0B0}"/>
                </a:ext>
              </a:extLst>
            </p:cNvPr>
            <p:cNvSpPr txBox="1">
              <a:spLocks noChangeArrowheads="1"/>
            </p:cNvSpPr>
            <p:nvPr/>
          </p:nvSpPr>
          <p:spPr bwMode="auto">
            <a:xfrm>
              <a:off x="5441" y="3090"/>
              <a:ext cx="629" cy="1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defTabSz="407988">
                <a:spcBef>
                  <a:spcPct val="20000"/>
                </a:spcBef>
                <a:buChar char="•"/>
                <a:tabLst>
                  <a:tab pos="657225" algn="l"/>
                </a:tabLst>
                <a:defRPr sz="3200">
                  <a:solidFill>
                    <a:schemeClr val="accent2"/>
                  </a:solidFill>
                  <a:latin typeface="Tahoma" panose="020B0604030504040204" pitchFamily="34" charset="0"/>
                </a:defRPr>
              </a:lvl1pPr>
              <a:lvl2pPr marL="392113" indent="-196850" defTabSz="407988">
                <a:spcBef>
                  <a:spcPct val="20000"/>
                </a:spcBef>
                <a:buChar char="–"/>
                <a:tabLst>
                  <a:tab pos="657225"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9pPr>
            </a:lstStyle>
            <a:p>
              <a:pPr lvl="1" eaLnBrk="1">
                <a:lnSpc>
                  <a:spcPct val="93000"/>
                </a:lnSpc>
                <a:spcBef>
                  <a:spcPct val="0"/>
                </a:spcBef>
                <a:buClr>
                  <a:srgbClr val="000000"/>
                </a:buClr>
                <a:buSzPct val="45000"/>
                <a:buFont typeface="Wingdings" pitchFamily="2" charset="2"/>
                <a:buNone/>
              </a:pPr>
              <a:r>
                <a:rPr lang="en-GB" altLang="sl-SI" sz="1600" dirty="0">
                  <a:solidFill>
                    <a:srgbClr val="008000"/>
                  </a:solidFill>
                  <a:latin typeface="Arial" panose="020B0604020202020204" pitchFamily="34" charset="0"/>
                  <a:cs typeface="Lucida Sans Unicode" panose="020B0602030504020204" pitchFamily="34" charset="0"/>
                </a:rPr>
                <a:t>25 um </a:t>
              </a:r>
            </a:p>
          </p:txBody>
        </p:sp>
      </p:grpSp>
      <p:sp>
        <p:nvSpPr>
          <p:cNvPr id="52229" name="Rectangle 11">
            <a:extLst>
              <a:ext uri="{FF2B5EF4-FFF2-40B4-BE49-F238E27FC236}">
                <a16:creationId xmlns:a16="http://schemas.microsoft.com/office/drawing/2014/main" id="{8A7519FC-C593-0A4A-B66D-0A77A0876C71}"/>
              </a:ext>
            </a:extLst>
          </p:cNvPr>
          <p:cNvSpPr>
            <a:spLocks noGrp="1" noChangeArrowheads="1"/>
          </p:cNvSpPr>
          <p:nvPr>
            <p:ph type="title" idx="4294967295"/>
          </p:nvPr>
        </p:nvSpPr>
        <p:spPr>
          <a:xfrm>
            <a:off x="0" y="207963"/>
            <a:ext cx="6019800" cy="533400"/>
          </a:xfrm>
        </p:spPr>
        <p:txBody>
          <a:bodyPr>
            <a:normAutofit fontScale="90000"/>
          </a:bodyPr>
          <a:lstStyle/>
          <a:p>
            <a:pPr eaLnBrk="1" hangingPunct="1"/>
            <a:r>
              <a:rPr lang="en-GB" altLang="sl-SI" sz="3000" dirty="0" err="1">
                <a:solidFill>
                  <a:srgbClr val="4F81BD"/>
                </a:solidFill>
                <a:cs typeface="Lucida Sans Unicode" panose="020B0602030504020204" pitchFamily="34" charset="0"/>
              </a:rPr>
              <a:t>SiPMs</a:t>
            </a:r>
            <a:r>
              <a:rPr lang="en-GB" altLang="sl-SI" sz="3000" dirty="0">
                <a:solidFill>
                  <a:srgbClr val="4F81BD"/>
                </a:solidFill>
                <a:cs typeface="Lucida Sans Unicode" panose="020B0602030504020204" pitchFamily="34" charset="0"/>
              </a:rPr>
              <a:t> </a:t>
            </a:r>
            <a:r>
              <a:rPr lang="sl-SI" altLang="sl-SI" sz="3000" dirty="0">
                <a:solidFill>
                  <a:srgbClr val="4F81BD"/>
                </a:solidFill>
              </a:rPr>
              <a:t>as photon detectors</a:t>
            </a:r>
            <a:endParaRPr lang="en-GB" altLang="sl-SI" dirty="0">
              <a:solidFill>
                <a:srgbClr val="4F81BD"/>
              </a:solidFill>
            </a:endParaRPr>
          </a:p>
        </p:txBody>
      </p:sp>
      <p:sp>
        <p:nvSpPr>
          <p:cNvPr id="52230" name="AutoShape 12">
            <a:extLst>
              <a:ext uri="{FF2B5EF4-FFF2-40B4-BE49-F238E27FC236}">
                <a16:creationId xmlns:a16="http://schemas.microsoft.com/office/drawing/2014/main" id="{F31ABE1F-9AB7-954D-A9D9-504E93E78C17}"/>
              </a:ext>
            </a:extLst>
          </p:cNvPr>
          <p:cNvSpPr>
            <a:spLocks noChangeArrowheads="1"/>
          </p:cNvSpPr>
          <p:nvPr/>
        </p:nvSpPr>
        <p:spPr bwMode="auto">
          <a:xfrm>
            <a:off x="8386763" y="3178175"/>
            <a:ext cx="1447800" cy="152400"/>
          </a:xfrm>
          <a:prstGeom prst="leftRightArrow">
            <a:avLst>
              <a:gd name="adj1" fmla="val 50000"/>
              <a:gd name="adj2" fmla="val 19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sl-SI" altLang="sl-SI" sz="2400">
              <a:solidFill>
                <a:schemeClr val="tx1"/>
              </a:solidFill>
            </a:endParaRPr>
          </a:p>
        </p:txBody>
      </p:sp>
      <p:sp>
        <p:nvSpPr>
          <p:cNvPr id="52231" name="Rectangle 13">
            <a:extLst>
              <a:ext uri="{FF2B5EF4-FFF2-40B4-BE49-F238E27FC236}">
                <a16:creationId xmlns:a16="http://schemas.microsoft.com/office/drawing/2014/main" id="{EB18F7AB-69AE-3F44-A5A9-2DE7D72A6D1B}"/>
              </a:ext>
            </a:extLst>
          </p:cNvPr>
          <p:cNvSpPr>
            <a:spLocks noChangeArrowheads="1"/>
          </p:cNvSpPr>
          <p:nvPr/>
        </p:nvSpPr>
        <p:spPr bwMode="auto">
          <a:xfrm>
            <a:off x="8728075" y="2849564"/>
            <a:ext cx="827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sl-SI" altLang="sl-SI" sz="2000">
                <a:solidFill>
                  <a:srgbClr val="FF0000"/>
                </a:solidFill>
              </a:rPr>
              <a:t>1 </a:t>
            </a:r>
            <a:r>
              <a:rPr lang="en-GB" altLang="sl-SI" sz="2000">
                <a:solidFill>
                  <a:srgbClr val="FF0000"/>
                </a:solidFill>
                <a:cs typeface="Lucida Sans Unicode" panose="020B0602030504020204" pitchFamily="34" charset="0"/>
              </a:rPr>
              <a:t>mm</a:t>
            </a:r>
          </a:p>
        </p:txBody>
      </p:sp>
      <p:sp>
        <p:nvSpPr>
          <p:cNvPr id="52232" name="Line 14">
            <a:extLst>
              <a:ext uri="{FF2B5EF4-FFF2-40B4-BE49-F238E27FC236}">
                <a16:creationId xmlns:a16="http://schemas.microsoft.com/office/drawing/2014/main" id="{67388630-60C3-174D-84F1-EA570A691703}"/>
              </a:ext>
            </a:extLst>
          </p:cNvPr>
          <p:cNvSpPr>
            <a:spLocks noChangeShapeType="1"/>
          </p:cNvSpPr>
          <p:nvPr/>
        </p:nvSpPr>
        <p:spPr bwMode="auto">
          <a:xfrm flipV="1">
            <a:off x="1870076" y="871148"/>
            <a:ext cx="14478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I"/>
          </a:p>
        </p:txBody>
      </p:sp>
      <p:sp>
        <p:nvSpPr>
          <p:cNvPr id="52233" name="Line 15">
            <a:extLst>
              <a:ext uri="{FF2B5EF4-FFF2-40B4-BE49-F238E27FC236}">
                <a16:creationId xmlns:a16="http://schemas.microsoft.com/office/drawing/2014/main" id="{76F2A9BA-86F7-B444-8000-747A882114DE}"/>
              </a:ext>
            </a:extLst>
          </p:cNvPr>
          <p:cNvSpPr>
            <a:spLocks noChangeShapeType="1"/>
          </p:cNvSpPr>
          <p:nvPr/>
        </p:nvSpPr>
        <p:spPr bwMode="auto">
          <a:xfrm>
            <a:off x="1847851" y="1745861"/>
            <a:ext cx="137160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I"/>
          </a:p>
        </p:txBody>
      </p:sp>
      <p:pic>
        <p:nvPicPr>
          <p:cNvPr id="52234" name="Picture 1">
            <a:extLst>
              <a:ext uri="{FF2B5EF4-FFF2-40B4-BE49-F238E27FC236}">
                <a16:creationId xmlns:a16="http://schemas.microsoft.com/office/drawing/2014/main" id="{09D8681E-2D4B-A442-8537-D980337684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3716339"/>
            <a:ext cx="42545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E71F031-4EDF-8B4A-8F90-5B96E2165C4C}"/>
              </a:ext>
            </a:extLst>
          </p:cNvPr>
          <p:cNvSpPr>
            <a:spLocks noGrp="1"/>
          </p:cNvSpPr>
          <p:nvPr>
            <p:ph type="ftr" sz="quarter" idx="11"/>
          </p:nvPr>
        </p:nvSpPr>
        <p:spPr>
          <a:xfrm>
            <a:off x="677334" y="6041362"/>
            <a:ext cx="6297612"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R. Pestotnik @ FMF, March 15 2022: Advanced photo detectors </a:t>
            </a:r>
            <a:endParaRPr lang="en-SI"/>
          </a:p>
        </p:txBody>
      </p:sp>
      <p:sp>
        <p:nvSpPr>
          <p:cNvPr id="3" name="Slide Number Placeholder 2">
            <a:extLst>
              <a:ext uri="{FF2B5EF4-FFF2-40B4-BE49-F238E27FC236}">
                <a16:creationId xmlns:a16="http://schemas.microsoft.com/office/drawing/2014/main" id="{BC43B876-96E7-B54F-B7E6-7E52AFA1F6D5}"/>
              </a:ext>
            </a:extLst>
          </p:cNvPr>
          <p:cNvSpPr>
            <a:spLocks noGrp="1"/>
          </p:cNvSpPr>
          <p:nvPr>
            <p:ph type="sldNum" sz="quarter" idx="12"/>
          </p:nvPr>
        </p:nvSpPr>
        <p:spPr/>
        <p:txBody>
          <a:bodyPr/>
          <a:lstStyle/>
          <a:p>
            <a:fld id="{7254E3D2-0D2C-B040-A5A3-AD14F48ED497}" type="slidenum">
              <a:rPr lang="en-SI" smtClean="0"/>
              <a:t>40</a:t>
            </a:fld>
            <a:endParaRPr lang="en-SI"/>
          </a:p>
        </p:txBody>
      </p:sp>
      <p:pic>
        <p:nvPicPr>
          <p:cNvPr id="4" name="Picture 3">
            <a:extLst>
              <a:ext uri="{FF2B5EF4-FFF2-40B4-BE49-F238E27FC236}">
                <a16:creationId xmlns:a16="http://schemas.microsoft.com/office/drawing/2014/main" id="{9EC1A5EE-97FD-CF4A-811B-8B9AB71AFD11}"/>
              </a:ext>
            </a:extLst>
          </p:cNvPr>
          <p:cNvPicPr>
            <a:picLocks noChangeAspect="1"/>
          </p:cNvPicPr>
          <p:nvPr/>
        </p:nvPicPr>
        <p:blipFill>
          <a:blip r:embed="rId6"/>
          <a:stretch>
            <a:fillRect/>
          </a:stretch>
        </p:blipFill>
        <p:spPr>
          <a:xfrm>
            <a:off x="5766089" y="163206"/>
            <a:ext cx="4754451" cy="3429000"/>
          </a:xfrm>
          <a:prstGeom prst="rect">
            <a:avLst/>
          </a:prstGeom>
        </p:spPr>
      </p:pic>
      <p:sp>
        <p:nvSpPr>
          <p:cNvPr id="5" name="Text Placeholder 9">
            <a:extLst>
              <a:ext uri="{FF2B5EF4-FFF2-40B4-BE49-F238E27FC236}">
                <a16:creationId xmlns:a16="http://schemas.microsoft.com/office/drawing/2014/main" id="{89E31E07-139C-DA65-4192-7838EBBE4627}"/>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6" name="Text Placeholder 9">
            <a:extLst>
              <a:ext uri="{FF2B5EF4-FFF2-40B4-BE49-F238E27FC236}">
                <a16:creationId xmlns:a16="http://schemas.microsoft.com/office/drawing/2014/main" id="{725C2AE3-50E4-9D35-A2FF-08DDE273D71E}"/>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7" name="Text Placeholder 9">
            <a:extLst>
              <a:ext uri="{FF2B5EF4-FFF2-40B4-BE49-F238E27FC236}">
                <a16:creationId xmlns:a16="http://schemas.microsoft.com/office/drawing/2014/main" id="{2DCC2588-6D06-60F1-131D-0B392A06B8CE}"/>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9E6BDC2A-E87E-A341-9721-F7C75600D9E1}"/>
              </a:ext>
            </a:extLst>
          </p:cNvPr>
          <p:cNvSpPr>
            <a:spLocks noGrp="1"/>
          </p:cNvSpPr>
          <p:nvPr>
            <p:ph type="title"/>
          </p:nvPr>
        </p:nvSpPr>
        <p:spPr>
          <a:xfrm>
            <a:off x="838200" y="365126"/>
            <a:ext cx="10515600" cy="654410"/>
          </a:xfrm>
        </p:spPr>
        <p:txBody>
          <a:bodyPr>
            <a:normAutofit/>
          </a:bodyPr>
          <a:lstStyle/>
          <a:p>
            <a:r>
              <a:rPr lang="sl-SI" altLang="sl-SI" dirty="0"/>
              <a:t>Digital SiPM</a:t>
            </a:r>
            <a:endParaRPr lang="en-US" altLang="sl-SI" dirty="0"/>
          </a:p>
        </p:txBody>
      </p:sp>
      <p:sp>
        <p:nvSpPr>
          <p:cNvPr id="63491" name="Content Placeholder 2">
            <a:extLst>
              <a:ext uri="{FF2B5EF4-FFF2-40B4-BE49-F238E27FC236}">
                <a16:creationId xmlns:a16="http://schemas.microsoft.com/office/drawing/2014/main" id="{EFE4989E-A454-5042-9A34-23F532EA5CEE}"/>
              </a:ext>
            </a:extLst>
          </p:cNvPr>
          <p:cNvSpPr>
            <a:spLocks noGrp="1"/>
          </p:cNvSpPr>
          <p:nvPr>
            <p:ph idx="1"/>
          </p:nvPr>
        </p:nvSpPr>
        <p:spPr>
          <a:xfrm>
            <a:off x="717079" y="4915921"/>
            <a:ext cx="10270235" cy="2193670"/>
          </a:xfrm>
        </p:spPr>
        <p:txBody>
          <a:bodyPr>
            <a:normAutofit/>
          </a:bodyPr>
          <a:lstStyle/>
          <a:p>
            <a:r>
              <a:rPr lang="sl-SI" altLang="sl-SI" dirty="0"/>
              <a:t>New perspectives: 3D integration</a:t>
            </a:r>
          </a:p>
          <a:p>
            <a:r>
              <a:rPr lang="en-GB" dirty="0"/>
              <a:t>advanced photon-detection structures,</a:t>
            </a:r>
          </a:p>
          <a:p>
            <a:pPr lvl="1"/>
            <a:r>
              <a:rPr lang="en-GB" dirty="0"/>
              <a:t>improved detection efficiency </a:t>
            </a:r>
          </a:p>
        </p:txBody>
      </p:sp>
      <p:sp>
        <p:nvSpPr>
          <p:cNvPr id="4" name="Заголовок 4">
            <a:extLst>
              <a:ext uri="{FF2B5EF4-FFF2-40B4-BE49-F238E27FC236}">
                <a16:creationId xmlns:a16="http://schemas.microsoft.com/office/drawing/2014/main" id="{F817DE08-88EE-694E-8EA1-8F985E9CD133}"/>
              </a:ext>
            </a:extLst>
          </p:cNvPr>
          <p:cNvSpPr txBox="1">
            <a:spLocks/>
          </p:cNvSpPr>
          <p:nvPr/>
        </p:nvSpPr>
        <p:spPr bwMode="auto">
          <a:xfrm>
            <a:off x="677334" y="263056"/>
            <a:ext cx="8346236" cy="664081"/>
          </a:xfrm>
          <a:prstGeom prst="rect">
            <a:avLst/>
          </a:prstGeom>
          <a:solidFill>
            <a:schemeClr val="bg1"/>
          </a:solidFill>
          <a:ln>
            <a:noFill/>
          </a:ln>
        </p:spPr>
        <p:txBody>
          <a:bodyPr anchor="ctr">
            <a:normAutofit/>
          </a:bodyPr>
          <a:lst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Tahoma" pitchFamily="34" charset="0"/>
              </a:defRPr>
            </a:lvl2pPr>
            <a:lvl3pPr algn="ctr" rtl="0" eaLnBrk="0" fontAlgn="base" hangingPunct="0">
              <a:spcBef>
                <a:spcPct val="0"/>
              </a:spcBef>
              <a:spcAft>
                <a:spcPct val="0"/>
              </a:spcAft>
              <a:defRPr sz="3600">
                <a:solidFill>
                  <a:schemeClr val="accent2"/>
                </a:solidFill>
                <a:latin typeface="Tahoma" pitchFamily="34" charset="0"/>
              </a:defRPr>
            </a:lvl3pPr>
            <a:lvl4pPr algn="ctr" rtl="0" eaLnBrk="0" fontAlgn="base" hangingPunct="0">
              <a:spcBef>
                <a:spcPct val="0"/>
              </a:spcBef>
              <a:spcAft>
                <a:spcPct val="0"/>
              </a:spcAft>
              <a:defRPr sz="3600">
                <a:solidFill>
                  <a:schemeClr val="accent2"/>
                </a:solidFill>
                <a:latin typeface="Tahoma" pitchFamily="34" charset="0"/>
              </a:defRPr>
            </a:lvl4pPr>
            <a:lvl5pPr algn="ctr" rtl="0" eaLnBrk="0" fontAlgn="base" hangingPunct="0">
              <a:spcBef>
                <a:spcPct val="0"/>
              </a:spcBef>
              <a:spcAft>
                <a:spcPct val="0"/>
              </a:spcAft>
              <a:defRPr sz="3600">
                <a:solidFill>
                  <a:schemeClr val="accent2"/>
                </a:solidFill>
                <a:latin typeface="Tahoma" pitchFamily="34" charset="0"/>
              </a:defRPr>
            </a:lvl5pPr>
            <a:lvl6pPr marL="457200" algn="ctr" rtl="0" fontAlgn="base">
              <a:spcBef>
                <a:spcPct val="0"/>
              </a:spcBef>
              <a:spcAft>
                <a:spcPct val="0"/>
              </a:spcAft>
              <a:defRPr sz="3600">
                <a:solidFill>
                  <a:schemeClr val="accent2"/>
                </a:solidFill>
                <a:latin typeface="Tahoma" pitchFamily="34" charset="0"/>
              </a:defRPr>
            </a:lvl6pPr>
            <a:lvl7pPr marL="914400" algn="ctr" rtl="0" fontAlgn="base">
              <a:spcBef>
                <a:spcPct val="0"/>
              </a:spcBef>
              <a:spcAft>
                <a:spcPct val="0"/>
              </a:spcAft>
              <a:defRPr sz="3600">
                <a:solidFill>
                  <a:schemeClr val="accent2"/>
                </a:solidFill>
                <a:latin typeface="Tahoma" pitchFamily="34" charset="0"/>
              </a:defRPr>
            </a:lvl7pPr>
            <a:lvl8pPr marL="1371600" algn="ctr" rtl="0" fontAlgn="base">
              <a:spcBef>
                <a:spcPct val="0"/>
              </a:spcBef>
              <a:spcAft>
                <a:spcPct val="0"/>
              </a:spcAft>
              <a:defRPr sz="3600">
                <a:solidFill>
                  <a:schemeClr val="accent2"/>
                </a:solidFill>
                <a:latin typeface="Tahoma" pitchFamily="34" charset="0"/>
              </a:defRPr>
            </a:lvl8pPr>
            <a:lvl9pPr marL="1828800" algn="ctr" rtl="0" fontAlgn="base">
              <a:spcBef>
                <a:spcPct val="0"/>
              </a:spcBef>
              <a:spcAft>
                <a:spcPct val="0"/>
              </a:spcAft>
              <a:defRPr sz="3600">
                <a:solidFill>
                  <a:schemeClr val="accent2"/>
                </a:solidFill>
                <a:latin typeface="Tahoma" pitchFamily="34" charset="0"/>
              </a:defRPr>
            </a:lvl9pPr>
          </a:lstStyle>
          <a:p>
            <a:pPr algn="l">
              <a:defRPr/>
            </a:pPr>
            <a:r>
              <a:rPr lang="en-US" sz="2000" kern="0" dirty="0">
                <a:solidFill>
                  <a:srgbClr val="4F81BD"/>
                </a:solidFill>
              </a:rPr>
              <a:t>DPC: Front-end Digitization </a:t>
            </a:r>
            <a:r>
              <a:rPr lang="sl-SI" sz="2000" kern="0" dirty="0">
                <a:solidFill>
                  <a:srgbClr val="4F81BD"/>
                </a:solidFill>
              </a:rPr>
              <a:t> </a:t>
            </a:r>
            <a:r>
              <a:rPr lang="en-US" sz="2000" kern="0" dirty="0">
                <a:solidFill>
                  <a:srgbClr val="4F81BD"/>
                </a:solidFill>
              </a:rPr>
              <a:t>by Integration of SPAD &amp; CMOS Electronics </a:t>
            </a:r>
          </a:p>
        </p:txBody>
      </p:sp>
      <p:pic>
        <p:nvPicPr>
          <p:cNvPr id="63493" name="Grafik 6" descr="SiPM_Analog_digital_1.jpg">
            <a:extLst>
              <a:ext uri="{FF2B5EF4-FFF2-40B4-BE49-F238E27FC236}">
                <a16:creationId xmlns:a16="http://schemas.microsoft.com/office/drawing/2014/main" id="{3ABDBEA5-BC46-404F-8BC6-5A0A639021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747" y="1029207"/>
            <a:ext cx="6412883" cy="378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2">
            <a:extLst>
              <a:ext uri="{FF2B5EF4-FFF2-40B4-BE49-F238E27FC236}">
                <a16:creationId xmlns:a16="http://schemas.microsoft.com/office/drawing/2014/main" id="{C04BFE65-906F-B948-889A-F5402CC42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43" b="16837"/>
          <a:stretch/>
        </p:blipFill>
        <p:spPr bwMode="auto">
          <a:xfrm>
            <a:off x="8095491" y="4237282"/>
            <a:ext cx="3379430" cy="23933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828707-ADBF-9B4E-80C8-F1581E275777}"/>
              </a:ext>
            </a:extLst>
          </p:cNvPr>
          <p:cNvPicPr>
            <a:picLocks noChangeAspect="1"/>
          </p:cNvPicPr>
          <p:nvPr/>
        </p:nvPicPr>
        <p:blipFill>
          <a:blip r:embed="rId4"/>
          <a:stretch>
            <a:fillRect/>
          </a:stretch>
        </p:blipFill>
        <p:spPr>
          <a:xfrm>
            <a:off x="7833046" y="1199968"/>
            <a:ext cx="2875015" cy="3061891"/>
          </a:xfrm>
          <a:prstGeom prst="rect">
            <a:avLst/>
          </a:prstGeom>
        </p:spPr>
      </p:pic>
      <p:sp>
        <p:nvSpPr>
          <p:cNvPr id="5" name="Slide Number Placeholder 4">
            <a:extLst>
              <a:ext uri="{FF2B5EF4-FFF2-40B4-BE49-F238E27FC236}">
                <a16:creationId xmlns:a16="http://schemas.microsoft.com/office/drawing/2014/main" id="{7FDE878B-721C-FE43-81F2-055C360F4489}"/>
              </a:ext>
            </a:extLst>
          </p:cNvPr>
          <p:cNvSpPr>
            <a:spLocks noGrp="1"/>
          </p:cNvSpPr>
          <p:nvPr>
            <p:ph type="sldNum" sz="quarter" idx="12"/>
          </p:nvPr>
        </p:nvSpPr>
        <p:spPr/>
        <p:txBody>
          <a:bodyPr/>
          <a:lstStyle/>
          <a:p>
            <a:fld id="{7254E3D2-0D2C-B040-A5A3-AD14F48ED497}" type="slidenum">
              <a:rPr lang="en-SI" smtClean="0"/>
              <a:t>41</a:t>
            </a:fld>
            <a:endParaRPr lang="en-SI"/>
          </a:p>
        </p:txBody>
      </p:sp>
      <p:sp>
        <p:nvSpPr>
          <p:cNvPr id="6" name="Text Placeholder 9">
            <a:extLst>
              <a:ext uri="{FF2B5EF4-FFF2-40B4-BE49-F238E27FC236}">
                <a16:creationId xmlns:a16="http://schemas.microsoft.com/office/drawing/2014/main" id="{CF5F6030-4237-C936-6519-B84D0D0EEC75}"/>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FA997794-4EB2-398A-05F5-5FEA2BE08B6F}"/>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267BD8C4-7E14-91A0-788D-0F2C1A911D61}"/>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905F-A227-3A46-9B6C-A1183AD0FFCE}"/>
              </a:ext>
            </a:extLst>
          </p:cNvPr>
          <p:cNvSpPr>
            <a:spLocks noGrp="1"/>
          </p:cNvSpPr>
          <p:nvPr>
            <p:ph type="title"/>
          </p:nvPr>
        </p:nvSpPr>
        <p:spPr>
          <a:xfrm>
            <a:off x="119336" y="235904"/>
            <a:ext cx="6115103" cy="578529"/>
          </a:xfrm>
        </p:spPr>
        <p:txBody>
          <a:bodyPr>
            <a:normAutofit fontScale="90000"/>
          </a:bodyPr>
          <a:lstStyle/>
          <a:p>
            <a:r>
              <a:rPr lang="en-SI" dirty="0"/>
              <a:t>Time response</a:t>
            </a:r>
          </a:p>
        </p:txBody>
      </p:sp>
      <p:pic>
        <p:nvPicPr>
          <p:cNvPr id="4" name="Content Placeholder 3">
            <a:extLst>
              <a:ext uri="{FF2B5EF4-FFF2-40B4-BE49-F238E27FC236}">
                <a16:creationId xmlns:a16="http://schemas.microsoft.com/office/drawing/2014/main" id="{703E64BF-9D21-FC41-9AB8-F13C368BA22A}"/>
              </a:ext>
            </a:extLst>
          </p:cNvPr>
          <p:cNvPicPr>
            <a:picLocks noGrp="1" noChangeAspect="1"/>
          </p:cNvPicPr>
          <p:nvPr>
            <p:ph idx="1"/>
          </p:nvPr>
        </p:nvPicPr>
        <p:blipFill>
          <a:blip r:embed="rId2"/>
          <a:stretch>
            <a:fillRect/>
          </a:stretch>
        </p:blipFill>
        <p:spPr>
          <a:xfrm>
            <a:off x="464127" y="1003178"/>
            <a:ext cx="1689004" cy="1825336"/>
          </a:xfrm>
          <a:prstGeom prst="rect">
            <a:avLst/>
          </a:prstGeom>
        </p:spPr>
      </p:pic>
      <p:sp>
        <p:nvSpPr>
          <p:cNvPr id="13" name="Slide Number Placeholder 12">
            <a:extLst>
              <a:ext uri="{FF2B5EF4-FFF2-40B4-BE49-F238E27FC236}">
                <a16:creationId xmlns:a16="http://schemas.microsoft.com/office/drawing/2014/main" id="{75AD530F-0525-FE4C-9826-D9F81AA71F9D}"/>
              </a:ext>
            </a:extLst>
          </p:cNvPr>
          <p:cNvSpPr>
            <a:spLocks noGrp="1"/>
          </p:cNvSpPr>
          <p:nvPr>
            <p:ph type="sldNum" sz="quarter" idx="12"/>
          </p:nvPr>
        </p:nvSpPr>
        <p:spPr/>
        <p:txBody>
          <a:bodyPr/>
          <a:lstStyle/>
          <a:p>
            <a:fld id="{7254E3D2-0D2C-B040-A5A3-AD14F48ED497}" type="slidenum">
              <a:rPr lang="en-SI" smtClean="0"/>
              <a:t>42</a:t>
            </a:fld>
            <a:endParaRPr lang="en-SI"/>
          </a:p>
        </p:txBody>
      </p:sp>
      <p:pic>
        <p:nvPicPr>
          <p:cNvPr id="5" name="Picture 4">
            <a:extLst>
              <a:ext uri="{FF2B5EF4-FFF2-40B4-BE49-F238E27FC236}">
                <a16:creationId xmlns:a16="http://schemas.microsoft.com/office/drawing/2014/main" id="{7C741D24-7F44-4446-91E3-6E417C7D9558}"/>
              </a:ext>
            </a:extLst>
          </p:cNvPr>
          <p:cNvPicPr>
            <a:picLocks noChangeAspect="1"/>
          </p:cNvPicPr>
          <p:nvPr/>
        </p:nvPicPr>
        <p:blipFill>
          <a:blip r:embed="rId3"/>
          <a:stretch>
            <a:fillRect/>
          </a:stretch>
        </p:blipFill>
        <p:spPr>
          <a:xfrm>
            <a:off x="3368858" y="1003178"/>
            <a:ext cx="2865581" cy="1825336"/>
          </a:xfrm>
          <a:prstGeom prst="rect">
            <a:avLst/>
          </a:prstGeom>
        </p:spPr>
      </p:pic>
      <p:sp>
        <p:nvSpPr>
          <p:cNvPr id="6" name="Rectangle 5">
            <a:extLst>
              <a:ext uri="{FF2B5EF4-FFF2-40B4-BE49-F238E27FC236}">
                <a16:creationId xmlns:a16="http://schemas.microsoft.com/office/drawing/2014/main" id="{AF59AAF2-08C7-A34D-B61A-2831BFCFF9F2}"/>
              </a:ext>
            </a:extLst>
          </p:cNvPr>
          <p:cNvSpPr/>
          <p:nvPr/>
        </p:nvSpPr>
        <p:spPr>
          <a:xfrm>
            <a:off x="6706701" y="1072210"/>
            <a:ext cx="5390564" cy="2308324"/>
          </a:xfrm>
          <a:prstGeom prst="rect">
            <a:avLst/>
          </a:prstGeom>
        </p:spPr>
        <p:txBody>
          <a:bodyPr wrap="square">
            <a:spAutoFit/>
          </a:bodyPr>
          <a:lstStyle/>
          <a:p>
            <a:r>
              <a:rPr lang="en-GB" dirty="0">
                <a:effectLst/>
                <a:latin typeface="Arial" panose="020B0604020202020204" pitchFamily="34" charset="0"/>
              </a:rPr>
              <a:t>●Rise time, fall time (or decay time)</a:t>
            </a:r>
          </a:p>
          <a:p>
            <a:r>
              <a:rPr lang="en-GB" dirty="0">
                <a:effectLst/>
                <a:latin typeface="Arial" panose="020B0604020202020204" pitchFamily="34" charset="0"/>
              </a:rPr>
              <a:t>●Duration</a:t>
            </a:r>
          </a:p>
          <a:p>
            <a:r>
              <a:rPr lang="en-GB" dirty="0">
                <a:effectLst/>
                <a:latin typeface="Arial" panose="020B0604020202020204" pitchFamily="34" charset="0"/>
              </a:rPr>
              <a:t>●Transit time (</a:t>
            </a:r>
            <a:r>
              <a:rPr lang="el-GR" dirty="0">
                <a:effectLst/>
                <a:latin typeface="Arial" panose="020B0604020202020204" pitchFamily="34" charset="0"/>
              </a:rPr>
              <a:t>Δ</a:t>
            </a:r>
            <a:r>
              <a:rPr lang="en-GB" dirty="0">
                <a:effectLst/>
                <a:latin typeface="Arial" panose="020B0604020202020204" pitchFamily="34" charset="0"/>
              </a:rPr>
              <a:t>t): time between the arrival of the photon and the electrical signal</a:t>
            </a:r>
          </a:p>
          <a:p>
            <a:r>
              <a:rPr lang="en-GB" dirty="0">
                <a:effectLst/>
                <a:latin typeface="Arial" panose="020B0604020202020204" pitchFamily="34" charset="0"/>
              </a:rPr>
              <a:t>→ trigger decision time</a:t>
            </a:r>
          </a:p>
          <a:p>
            <a:r>
              <a:rPr lang="en-GB" dirty="0">
                <a:effectLst/>
                <a:latin typeface="Arial" panose="020B0604020202020204" pitchFamily="34" charset="0"/>
              </a:rPr>
              <a:t>●Transit time spread (TTS): transit time variation between different events</a:t>
            </a:r>
          </a:p>
          <a:p>
            <a:r>
              <a:rPr lang="en-GB" dirty="0">
                <a:effectLst/>
                <a:latin typeface="Arial" panose="020B0604020202020204" pitchFamily="34" charset="0"/>
              </a:rPr>
              <a:t>→timing resolution</a:t>
            </a:r>
          </a:p>
        </p:txBody>
      </p:sp>
      <p:sp>
        <p:nvSpPr>
          <p:cNvPr id="7" name="Rectangle 6">
            <a:extLst>
              <a:ext uri="{FF2B5EF4-FFF2-40B4-BE49-F238E27FC236}">
                <a16:creationId xmlns:a16="http://schemas.microsoft.com/office/drawing/2014/main" id="{8723C1C0-D740-EE45-B728-FD9422C55114}"/>
              </a:ext>
            </a:extLst>
          </p:cNvPr>
          <p:cNvSpPr/>
          <p:nvPr/>
        </p:nvSpPr>
        <p:spPr>
          <a:xfrm>
            <a:off x="6706701" y="678645"/>
            <a:ext cx="4019049" cy="369332"/>
          </a:xfrm>
          <a:prstGeom prst="rect">
            <a:avLst/>
          </a:prstGeom>
        </p:spPr>
        <p:txBody>
          <a:bodyPr wrap="none">
            <a:spAutoFit/>
          </a:bodyPr>
          <a:lstStyle/>
          <a:p>
            <a:r>
              <a:rPr lang="en-GB" dirty="0">
                <a:effectLst/>
                <a:latin typeface="Arial" panose="020B0604020202020204" pitchFamily="34" charset="0"/>
              </a:rPr>
              <a:t>Light travels 3 mm in 10 </a:t>
            </a:r>
            <a:r>
              <a:rPr lang="en-GB" dirty="0" err="1">
                <a:effectLst/>
                <a:latin typeface="Arial" panose="020B0604020202020204" pitchFamily="34" charset="0"/>
              </a:rPr>
              <a:t>ps</a:t>
            </a:r>
            <a:r>
              <a:rPr lang="en-GB" dirty="0">
                <a:effectLst/>
                <a:latin typeface="Arial" panose="020B0604020202020204" pitchFamily="34" charset="0"/>
              </a:rPr>
              <a:t> (vacuum)</a:t>
            </a:r>
          </a:p>
        </p:txBody>
      </p:sp>
      <p:sp>
        <p:nvSpPr>
          <p:cNvPr id="8" name="Rectangle 7">
            <a:extLst>
              <a:ext uri="{FF2B5EF4-FFF2-40B4-BE49-F238E27FC236}">
                <a16:creationId xmlns:a16="http://schemas.microsoft.com/office/drawing/2014/main" id="{003744CA-059F-5D42-823E-90E1718D55ED}"/>
              </a:ext>
            </a:extLst>
          </p:cNvPr>
          <p:cNvSpPr/>
          <p:nvPr/>
        </p:nvSpPr>
        <p:spPr>
          <a:xfrm>
            <a:off x="499458" y="4928363"/>
            <a:ext cx="6096000" cy="1200329"/>
          </a:xfrm>
          <a:prstGeom prst="rect">
            <a:avLst/>
          </a:prstGeom>
        </p:spPr>
        <p:txBody>
          <a:bodyPr>
            <a:spAutoFit/>
          </a:bodyPr>
          <a:lstStyle/>
          <a:p>
            <a:r>
              <a:rPr lang="en-GB" dirty="0">
                <a:effectLst/>
                <a:latin typeface="Arial" panose="020B0604020202020204" pitchFamily="34" charset="0"/>
              </a:rPr>
              <a:t>Applications requiring good timing:</a:t>
            </a:r>
          </a:p>
          <a:p>
            <a:r>
              <a:rPr lang="en-GB" dirty="0">
                <a:effectLst/>
                <a:latin typeface="Arial" panose="020B0604020202020204" pitchFamily="34" charset="0"/>
              </a:rPr>
              <a:t>● TOF PET</a:t>
            </a:r>
          </a:p>
          <a:p>
            <a:r>
              <a:rPr lang="en-GB" dirty="0">
                <a:effectLst/>
                <a:latin typeface="Arial" panose="020B0604020202020204" pitchFamily="34" charset="0"/>
              </a:rPr>
              <a:t>● Cherenkov light based TOF systems</a:t>
            </a:r>
          </a:p>
          <a:p>
            <a:endParaRPr lang="en-GB" dirty="0">
              <a:effectLst/>
              <a:latin typeface="Arial" panose="020B0604020202020204" pitchFamily="34" charset="0"/>
            </a:endParaRPr>
          </a:p>
        </p:txBody>
      </p:sp>
      <p:sp>
        <p:nvSpPr>
          <p:cNvPr id="9" name="Rectangle 8">
            <a:extLst>
              <a:ext uri="{FF2B5EF4-FFF2-40B4-BE49-F238E27FC236}">
                <a16:creationId xmlns:a16="http://schemas.microsoft.com/office/drawing/2014/main" id="{0EA4DA6A-BD71-364C-8576-1F2044C33052}"/>
              </a:ext>
            </a:extLst>
          </p:cNvPr>
          <p:cNvSpPr/>
          <p:nvPr/>
        </p:nvSpPr>
        <p:spPr>
          <a:xfrm>
            <a:off x="409068" y="2828514"/>
            <a:ext cx="2351926" cy="369332"/>
          </a:xfrm>
          <a:prstGeom prst="rect">
            <a:avLst/>
          </a:prstGeom>
        </p:spPr>
        <p:txBody>
          <a:bodyPr wrap="none">
            <a:spAutoFit/>
          </a:bodyPr>
          <a:lstStyle/>
          <a:p>
            <a:r>
              <a:rPr lang="en-GB" dirty="0">
                <a:effectLst/>
                <a:latin typeface="Arial" panose="020B0604020202020204" pitchFamily="34" charset="0"/>
              </a:rPr>
              <a:t>Some typical signals:</a:t>
            </a:r>
          </a:p>
        </p:txBody>
      </p:sp>
      <p:pic>
        <p:nvPicPr>
          <p:cNvPr id="10" name="Picture 9">
            <a:extLst>
              <a:ext uri="{FF2B5EF4-FFF2-40B4-BE49-F238E27FC236}">
                <a16:creationId xmlns:a16="http://schemas.microsoft.com/office/drawing/2014/main" id="{B1621767-07CB-4B4C-A3D4-0B2BC3614C68}"/>
              </a:ext>
            </a:extLst>
          </p:cNvPr>
          <p:cNvPicPr>
            <a:picLocks noChangeAspect="1"/>
          </p:cNvPicPr>
          <p:nvPr/>
        </p:nvPicPr>
        <p:blipFill>
          <a:blip r:embed="rId4"/>
          <a:stretch>
            <a:fillRect/>
          </a:stretch>
        </p:blipFill>
        <p:spPr>
          <a:xfrm>
            <a:off x="409068" y="3226230"/>
            <a:ext cx="5473700" cy="1702133"/>
          </a:xfrm>
          <a:prstGeom prst="rect">
            <a:avLst/>
          </a:prstGeom>
        </p:spPr>
      </p:pic>
      <p:pic>
        <p:nvPicPr>
          <p:cNvPr id="11" name="Picture 10">
            <a:extLst>
              <a:ext uri="{FF2B5EF4-FFF2-40B4-BE49-F238E27FC236}">
                <a16:creationId xmlns:a16="http://schemas.microsoft.com/office/drawing/2014/main" id="{623C60AA-EA9D-974B-916D-31DB8DBC6450}"/>
              </a:ext>
            </a:extLst>
          </p:cNvPr>
          <p:cNvPicPr>
            <a:picLocks noChangeAspect="1"/>
          </p:cNvPicPr>
          <p:nvPr/>
        </p:nvPicPr>
        <p:blipFill>
          <a:blip r:embed="rId5"/>
          <a:stretch>
            <a:fillRect/>
          </a:stretch>
        </p:blipFill>
        <p:spPr>
          <a:xfrm>
            <a:off x="8293357" y="3429000"/>
            <a:ext cx="3517868" cy="3335516"/>
          </a:xfrm>
          <a:prstGeom prst="rect">
            <a:avLst/>
          </a:prstGeom>
        </p:spPr>
      </p:pic>
      <p:sp>
        <p:nvSpPr>
          <p:cNvPr id="3" name="Text Placeholder 9">
            <a:extLst>
              <a:ext uri="{FF2B5EF4-FFF2-40B4-BE49-F238E27FC236}">
                <a16:creationId xmlns:a16="http://schemas.microsoft.com/office/drawing/2014/main" id="{944A3AFE-1B95-BB65-106D-A5C02BCBDA7D}"/>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4" name="Text Placeholder 9">
            <a:extLst>
              <a:ext uri="{FF2B5EF4-FFF2-40B4-BE49-F238E27FC236}">
                <a16:creationId xmlns:a16="http://schemas.microsoft.com/office/drawing/2014/main" id="{D3C3A51D-5A4A-876E-7173-65F72A506B4E}"/>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5" name="Text Placeholder 9">
            <a:extLst>
              <a:ext uri="{FF2B5EF4-FFF2-40B4-BE49-F238E27FC236}">
                <a16:creationId xmlns:a16="http://schemas.microsoft.com/office/drawing/2014/main" id="{527A10ED-FDE7-9806-1A2B-B37317787D82}"/>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656312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13FE2C01-55B7-7348-A551-6E65457C4153}"/>
              </a:ext>
            </a:extLst>
          </p:cNvPr>
          <p:cNvSpPr>
            <a:spLocks noGrp="1"/>
          </p:cNvSpPr>
          <p:nvPr>
            <p:ph type="title"/>
          </p:nvPr>
        </p:nvSpPr>
        <p:spPr>
          <a:xfrm>
            <a:off x="1524001" y="188913"/>
            <a:ext cx="8964613" cy="533400"/>
          </a:xfrm>
        </p:spPr>
        <p:txBody>
          <a:bodyPr>
            <a:normAutofit fontScale="90000"/>
          </a:bodyPr>
          <a:lstStyle/>
          <a:p>
            <a:r>
              <a:rPr lang="sl-SI" altLang="en-US"/>
              <a:t>SiPM: time resolution for single photons</a:t>
            </a:r>
            <a:endParaRPr lang="en-US" altLang="en-US"/>
          </a:p>
        </p:txBody>
      </p:sp>
      <p:sp>
        <p:nvSpPr>
          <p:cNvPr id="62467" name="Content Placeholder 2">
            <a:extLst>
              <a:ext uri="{FF2B5EF4-FFF2-40B4-BE49-F238E27FC236}">
                <a16:creationId xmlns:a16="http://schemas.microsoft.com/office/drawing/2014/main" id="{DB189FDA-CFB4-084B-8A27-2C7DC08575F2}"/>
              </a:ext>
            </a:extLst>
          </p:cNvPr>
          <p:cNvSpPr>
            <a:spLocks noGrp="1"/>
          </p:cNvSpPr>
          <p:nvPr>
            <p:ph idx="1"/>
          </p:nvPr>
        </p:nvSpPr>
        <p:spPr>
          <a:xfrm>
            <a:off x="1973263" y="4894264"/>
            <a:ext cx="8367712" cy="852487"/>
          </a:xfrm>
        </p:spPr>
        <p:txBody>
          <a:bodyPr>
            <a:normAutofit/>
          </a:bodyPr>
          <a:lstStyle/>
          <a:p>
            <a:pPr marL="0" indent="0">
              <a:buNone/>
            </a:pPr>
            <a:r>
              <a:rPr lang="sl-SI" altLang="en-US" sz="2000" dirty="0"/>
              <a:t>Analog SiPMs: typically 80 ps (sigma), 200 ps FWHM</a:t>
            </a:r>
          </a:p>
          <a:p>
            <a:pPr marL="0" indent="0">
              <a:buNone/>
            </a:pPr>
            <a:r>
              <a:rPr lang="sl-SI" altLang="en-US" sz="2000" dirty="0"/>
              <a:t>Digital SiPMs: main peak 48 ps (sigma)!</a:t>
            </a:r>
            <a:endParaRPr lang="en-US" altLang="en-US" sz="2000" dirty="0"/>
          </a:p>
        </p:txBody>
      </p:sp>
      <p:pic>
        <p:nvPicPr>
          <p:cNvPr id="62468" name="Picture 1">
            <a:extLst>
              <a:ext uri="{FF2B5EF4-FFF2-40B4-BE49-F238E27FC236}">
                <a16:creationId xmlns:a16="http://schemas.microsoft.com/office/drawing/2014/main" id="{011238A2-C52C-504F-897C-1461578417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268413"/>
            <a:ext cx="90217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2">
            <a:extLst>
              <a:ext uri="{FF2B5EF4-FFF2-40B4-BE49-F238E27FC236}">
                <a16:creationId xmlns:a16="http://schemas.microsoft.com/office/drawing/2014/main" id="{A8F1535C-BF19-E246-AA61-522DC8A9B458}"/>
              </a:ext>
            </a:extLst>
          </p:cNvPr>
          <p:cNvSpPr>
            <a:spLocks noChangeArrowheads="1"/>
          </p:cNvSpPr>
          <p:nvPr/>
        </p:nvSpPr>
        <p:spPr bwMode="auto">
          <a:xfrm>
            <a:off x="2063751" y="1038225"/>
            <a:ext cx="2627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2000"/>
              <a:t>Very fast analog SiPM</a:t>
            </a:r>
            <a:endParaRPr lang="en-US" altLang="en-US" sz="2000"/>
          </a:p>
        </p:txBody>
      </p:sp>
      <p:sp>
        <p:nvSpPr>
          <p:cNvPr id="62470" name="Rectangle 5">
            <a:extLst>
              <a:ext uri="{FF2B5EF4-FFF2-40B4-BE49-F238E27FC236}">
                <a16:creationId xmlns:a16="http://schemas.microsoft.com/office/drawing/2014/main" id="{51E35ADA-6D31-A64F-85E8-E723DB52AD3C}"/>
              </a:ext>
            </a:extLst>
          </p:cNvPr>
          <p:cNvSpPr>
            <a:spLocks noChangeArrowheads="1"/>
          </p:cNvSpPr>
          <p:nvPr/>
        </p:nvSpPr>
        <p:spPr bwMode="auto">
          <a:xfrm>
            <a:off x="7069139" y="981075"/>
            <a:ext cx="1520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2000"/>
              <a:t>Digital SiPM</a:t>
            </a:r>
            <a:endParaRPr lang="en-US" altLang="en-US" sz="2000"/>
          </a:p>
        </p:txBody>
      </p:sp>
      <p:sp>
        <p:nvSpPr>
          <p:cNvPr id="3" name="Slide Number Placeholder 2">
            <a:extLst>
              <a:ext uri="{FF2B5EF4-FFF2-40B4-BE49-F238E27FC236}">
                <a16:creationId xmlns:a16="http://schemas.microsoft.com/office/drawing/2014/main" id="{0CAE45F9-C23F-B141-973C-0487FB2DDBE2}"/>
              </a:ext>
            </a:extLst>
          </p:cNvPr>
          <p:cNvSpPr>
            <a:spLocks noGrp="1"/>
          </p:cNvSpPr>
          <p:nvPr>
            <p:ph type="sldNum" sz="quarter" idx="12"/>
          </p:nvPr>
        </p:nvSpPr>
        <p:spPr/>
        <p:txBody>
          <a:bodyPr/>
          <a:lstStyle/>
          <a:p>
            <a:fld id="{7254E3D2-0D2C-B040-A5A3-AD14F48ED497}" type="slidenum">
              <a:rPr lang="en-SI" smtClean="0"/>
              <a:t>43</a:t>
            </a:fld>
            <a:endParaRPr lang="en-SI"/>
          </a:p>
        </p:txBody>
      </p:sp>
      <p:sp>
        <p:nvSpPr>
          <p:cNvPr id="4" name="Text Placeholder 9">
            <a:extLst>
              <a:ext uri="{FF2B5EF4-FFF2-40B4-BE49-F238E27FC236}">
                <a16:creationId xmlns:a16="http://schemas.microsoft.com/office/drawing/2014/main" id="{CBED4DA8-99D1-E160-35C6-097AEE170F8B}"/>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5" name="Text Placeholder 9">
            <a:extLst>
              <a:ext uri="{FF2B5EF4-FFF2-40B4-BE49-F238E27FC236}">
                <a16:creationId xmlns:a16="http://schemas.microsoft.com/office/drawing/2014/main" id="{32C05FC2-6427-8950-4490-3737730149E9}"/>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 name="Text Placeholder 9">
            <a:extLst>
              <a:ext uri="{FF2B5EF4-FFF2-40B4-BE49-F238E27FC236}">
                <a16:creationId xmlns:a16="http://schemas.microsoft.com/office/drawing/2014/main" id="{0F7CABFF-9290-A59C-224C-303CA5B0F346}"/>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905D7-D7CD-18F1-6D38-C4E7CD9CA65F}"/>
              </a:ext>
            </a:extLst>
          </p:cNvPr>
          <p:cNvSpPr>
            <a:spLocks noGrp="1"/>
          </p:cNvSpPr>
          <p:nvPr>
            <p:ph type="title"/>
          </p:nvPr>
        </p:nvSpPr>
        <p:spPr>
          <a:xfrm>
            <a:off x="609600" y="274638"/>
            <a:ext cx="7934672" cy="552862"/>
          </a:xfrm>
        </p:spPr>
        <p:txBody>
          <a:bodyPr>
            <a:normAutofit fontScale="90000"/>
          </a:bodyPr>
          <a:lstStyle/>
          <a:p>
            <a:r>
              <a:rPr lang="sl-SI" dirty="0"/>
              <a:t>Silicon photomultipliers enable 1-to-1 mapping between crystals and photon sensor</a:t>
            </a:r>
          </a:p>
        </p:txBody>
      </p:sp>
      <p:sp>
        <p:nvSpPr>
          <p:cNvPr id="3" name="Slide Number Placeholder 2">
            <a:extLst>
              <a:ext uri="{FF2B5EF4-FFF2-40B4-BE49-F238E27FC236}">
                <a16:creationId xmlns:a16="http://schemas.microsoft.com/office/drawing/2014/main" id="{8812304E-A6E1-0D0D-8DAE-FA8FA5BC5123}"/>
              </a:ext>
            </a:extLst>
          </p:cNvPr>
          <p:cNvSpPr>
            <a:spLocks noGrp="1"/>
          </p:cNvSpPr>
          <p:nvPr>
            <p:ph type="sldNum" sz="quarter" idx="12"/>
          </p:nvPr>
        </p:nvSpPr>
        <p:spPr/>
        <p:txBody>
          <a:bodyPr/>
          <a:lstStyle/>
          <a:p>
            <a:fld id="{3B656FE5-7551-496C-A16F-7304A2D951A7}" type="slidenum">
              <a:rPr lang="da-DK" smtClean="0"/>
              <a:pPr/>
              <a:t>44</a:t>
            </a:fld>
            <a:endParaRPr lang="da-DK"/>
          </a:p>
        </p:txBody>
      </p:sp>
      <p:grpSp>
        <p:nvGrpSpPr>
          <p:cNvPr id="4" name="Group 53">
            <a:extLst>
              <a:ext uri="{FF2B5EF4-FFF2-40B4-BE49-F238E27FC236}">
                <a16:creationId xmlns:a16="http://schemas.microsoft.com/office/drawing/2014/main" id="{424BC66D-FDD9-A692-87DD-38164BA789BF}"/>
              </a:ext>
            </a:extLst>
          </p:cNvPr>
          <p:cNvGrpSpPr>
            <a:grpSpLocks/>
          </p:cNvGrpSpPr>
          <p:nvPr/>
        </p:nvGrpSpPr>
        <p:grpSpPr bwMode="auto">
          <a:xfrm>
            <a:off x="895864" y="2978562"/>
            <a:ext cx="2788648" cy="1384300"/>
            <a:chOff x="3452" y="2087"/>
            <a:chExt cx="1976" cy="872"/>
          </a:xfrm>
        </p:grpSpPr>
        <p:sp>
          <p:nvSpPr>
            <p:cNvPr id="5" name="Rectangle 46">
              <a:extLst>
                <a:ext uri="{FF2B5EF4-FFF2-40B4-BE49-F238E27FC236}">
                  <a16:creationId xmlns:a16="http://schemas.microsoft.com/office/drawing/2014/main" id="{287ED3B1-FEAF-E013-99D5-C439D0274F5D}"/>
                </a:ext>
              </a:extLst>
            </p:cNvPr>
            <p:cNvSpPr>
              <a:spLocks noChangeArrowheads="1"/>
            </p:cNvSpPr>
            <p:nvPr/>
          </p:nvSpPr>
          <p:spPr bwMode="auto">
            <a:xfrm>
              <a:off x="3452" y="2087"/>
              <a:ext cx="256" cy="872"/>
            </a:xfrm>
            <a:prstGeom prst="rect">
              <a:avLst/>
            </a:prstGeom>
            <a:solidFill>
              <a:srgbClr val="00CCFF"/>
            </a:solidFill>
            <a:ln w="12700">
              <a:solidFill>
                <a:srgbClr val="000000"/>
              </a:solidFill>
              <a:miter lim="800000"/>
              <a:headEnd/>
              <a:tailEnd/>
            </a:ln>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6" name="Rectangle 47">
              <a:extLst>
                <a:ext uri="{FF2B5EF4-FFF2-40B4-BE49-F238E27FC236}">
                  <a16:creationId xmlns:a16="http://schemas.microsoft.com/office/drawing/2014/main" id="{B217BC9B-0252-7E9B-B7F2-F8996CF5BB16}"/>
                </a:ext>
              </a:extLst>
            </p:cNvPr>
            <p:cNvSpPr>
              <a:spLocks noChangeArrowheads="1"/>
            </p:cNvSpPr>
            <p:nvPr/>
          </p:nvSpPr>
          <p:spPr bwMode="auto">
            <a:xfrm>
              <a:off x="3740" y="2087"/>
              <a:ext cx="256" cy="872"/>
            </a:xfrm>
            <a:prstGeom prst="rect">
              <a:avLst/>
            </a:prstGeom>
            <a:solidFill>
              <a:srgbClr val="00CCFF"/>
            </a:solidFill>
            <a:ln w="12700">
              <a:solidFill>
                <a:srgbClr val="000000"/>
              </a:solidFill>
              <a:miter lim="800000"/>
              <a:headEnd/>
              <a:tailEnd/>
            </a:ln>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7" name="Rectangle 48">
              <a:extLst>
                <a:ext uri="{FF2B5EF4-FFF2-40B4-BE49-F238E27FC236}">
                  <a16:creationId xmlns:a16="http://schemas.microsoft.com/office/drawing/2014/main" id="{64FE7AB5-DCA3-209F-A08E-16D37A748EEB}"/>
                </a:ext>
              </a:extLst>
            </p:cNvPr>
            <p:cNvSpPr>
              <a:spLocks noChangeArrowheads="1"/>
            </p:cNvSpPr>
            <p:nvPr/>
          </p:nvSpPr>
          <p:spPr bwMode="auto">
            <a:xfrm>
              <a:off x="4028" y="2087"/>
              <a:ext cx="256" cy="872"/>
            </a:xfrm>
            <a:prstGeom prst="rect">
              <a:avLst/>
            </a:prstGeom>
            <a:solidFill>
              <a:srgbClr val="00CCFF"/>
            </a:solidFill>
            <a:ln w="12700">
              <a:solidFill>
                <a:srgbClr val="000000"/>
              </a:solidFill>
              <a:miter lim="800000"/>
              <a:headEnd/>
              <a:tailEnd/>
            </a:ln>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8" name="Rectangle 49">
              <a:extLst>
                <a:ext uri="{FF2B5EF4-FFF2-40B4-BE49-F238E27FC236}">
                  <a16:creationId xmlns:a16="http://schemas.microsoft.com/office/drawing/2014/main" id="{9E9B4D84-8973-4F19-FCA8-62821030744B}"/>
                </a:ext>
              </a:extLst>
            </p:cNvPr>
            <p:cNvSpPr>
              <a:spLocks noChangeArrowheads="1"/>
            </p:cNvSpPr>
            <p:nvPr/>
          </p:nvSpPr>
          <p:spPr bwMode="auto">
            <a:xfrm>
              <a:off x="4316" y="2087"/>
              <a:ext cx="248" cy="872"/>
            </a:xfrm>
            <a:prstGeom prst="rect">
              <a:avLst/>
            </a:prstGeom>
            <a:solidFill>
              <a:srgbClr val="00CCFF"/>
            </a:solidFill>
            <a:ln w="12700">
              <a:solidFill>
                <a:srgbClr val="000000"/>
              </a:solidFill>
              <a:miter lim="800000"/>
              <a:headEnd/>
              <a:tailEnd/>
            </a:ln>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9" name="Rectangle 50">
              <a:extLst>
                <a:ext uri="{FF2B5EF4-FFF2-40B4-BE49-F238E27FC236}">
                  <a16:creationId xmlns:a16="http://schemas.microsoft.com/office/drawing/2014/main" id="{07BFAB4C-9A7D-6C53-37F6-9BEBE018FE92}"/>
                </a:ext>
              </a:extLst>
            </p:cNvPr>
            <p:cNvSpPr>
              <a:spLocks noChangeArrowheads="1"/>
            </p:cNvSpPr>
            <p:nvPr/>
          </p:nvSpPr>
          <p:spPr bwMode="auto">
            <a:xfrm>
              <a:off x="4596" y="2087"/>
              <a:ext cx="256" cy="872"/>
            </a:xfrm>
            <a:prstGeom prst="rect">
              <a:avLst/>
            </a:prstGeom>
            <a:solidFill>
              <a:srgbClr val="00CCFF"/>
            </a:solidFill>
            <a:ln w="12700">
              <a:solidFill>
                <a:srgbClr val="000000"/>
              </a:solidFill>
              <a:miter lim="800000"/>
              <a:headEnd/>
              <a:tailEnd/>
            </a:ln>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10" name="Rectangle 51">
              <a:extLst>
                <a:ext uri="{FF2B5EF4-FFF2-40B4-BE49-F238E27FC236}">
                  <a16:creationId xmlns:a16="http://schemas.microsoft.com/office/drawing/2014/main" id="{9FCE89FB-66B4-D481-9BE6-F2CEE53019E1}"/>
                </a:ext>
              </a:extLst>
            </p:cNvPr>
            <p:cNvSpPr>
              <a:spLocks noChangeArrowheads="1"/>
            </p:cNvSpPr>
            <p:nvPr/>
          </p:nvSpPr>
          <p:spPr bwMode="auto">
            <a:xfrm>
              <a:off x="4884" y="2087"/>
              <a:ext cx="256" cy="872"/>
            </a:xfrm>
            <a:prstGeom prst="rect">
              <a:avLst/>
            </a:prstGeom>
            <a:solidFill>
              <a:srgbClr val="00CCFF"/>
            </a:solidFill>
            <a:ln w="12700">
              <a:solidFill>
                <a:srgbClr val="000000"/>
              </a:solidFill>
              <a:miter lim="800000"/>
              <a:headEnd/>
              <a:tailEnd/>
            </a:ln>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11" name="Rectangle 52">
              <a:extLst>
                <a:ext uri="{FF2B5EF4-FFF2-40B4-BE49-F238E27FC236}">
                  <a16:creationId xmlns:a16="http://schemas.microsoft.com/office/drawing/2014/main" id="{700E2D97-4799-30BF-AB8C-2A97B35BA8F2}"/>
                </a:ext>
              </a:extLst>
            </p:cNvPr>
            <p:cNvSpPr>
              <a:spLocks noChangeArrowheads="1"/>
            </p:cNvSpPr>
            <p:nvPr/>
          </p:nvSpPr>
          <p:spPr bwMode="auto">
            <a:xfrm>
              <a:off x="5172" y="2087"/>
              <a:ext cx="256" cy="872"/>
            </a:xfrm>
            <a:prstGeom prst="rect">
              <a:avLst/>
            </a:prstGeom>
            <a:solidFill>
              <a:srgbClr val="00CCFF"/>
            </a:solidFill>
            <a:ln w="12700">
              <a:solidFill>
                <a:srgbClr val="000000"/>
              </a:solidFill>
              <a:miter lim="800000"/>
              <a:headEnd/>
              <a:tailEnd/>
            </a:ln>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grpSp>
      <p:sp>
        <p:nvSpPr>
          <p:cNvPr id="12" name="Rectangle 54">
            <a:extLst>
              <a:ext uri="{FF2B5EF4-FFF2-40B4-BE49-F238E27FC236}">
                <a16:creationId xmlns:a16="http://schemas.microsoft.com/office/drawing/2014/main" id="{E0CB2BB3-1B4B-3BC3-7545-031E6A3EBC36}"/>
              </a:ext>
            </a:extLst>
          </p:cNvPr>
          <p:cNvSpPr>
            <a:spLocks noChangeArrowheads="1"/>
          </p:cNvSpPr>
          <p:nvPr/>
        </p:nvSpPr>
        <p:spPr bwMode="auto">
          <a:xfrm>
            <a:off x="873283" y="4362863"/>
            <a:ext cx="406443" cy="190500"/>
          </a:xfrm>
          <a:prstGeom prst="rect">
            <a:avLst/>
          </a:prstGeom>
          <a:solidFill>
            <a:srgbClr val="FFFFFF"/>
          </a:solidFill>
          <a:ln w="12700">
            <a:solidFill>
              <a:srgbClr val="000000"/>
            </a:solidFill>
            <a:miter lim="800000"/>
            <a:headEnd/>
            <a:tailEnd/>
          </a:ln>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13" name="Rectangle 57">
            <a:extLst>
              <a:ext uri="{FF2B5EF4-FFF2-40B4-BE49-F238E27FC236}">
                <a16:creationId xmlns:a16="http://schemas.microsoft.com/office/drawing/2014/main" id="{9394127A-A7C9-578B-2431-6E3E93E0CA5A}"/>
              </a:ext>
            </a:extLst>
          </p:cNvPr>
          <p:cNvSpPr>
            <a:spLocks noChangeArrowheads="1"/>
          </p:cNvSpPr>
          <p:nvPr/>
        </p:nvSpPr>
        <p:spPr bwMode="auto">
          <a:xfrm>
            <a:off x="1279726" y="4362863"/>
            <a:ext cx="406443" cy="190500"/>
          </a:xfrm>
          <a:prstGeom prst="rect">
            <a:avLst/>
          </a:prstGeom>
          <a:solidFill>
            <a:srgbClr val="FFFFFF"/>
          </a:solidFill>
          <a:ln w="12700">
            <a:solidFill>
              <a:srgbClr val="000000"/>
            </a:solidFill>
            <a:miter lim="800000"/>
            <a:headEnd/>
            <a:tailEnd/>
          </a:ln>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14" name="Rectangle 60">
            <a:extLst>
              <a:ext uri="{FF2B5EF4-FFF2-40B4-BE49-F238E27FC236}">
                <a16:creationId xmlns:a16="http://schemas.microsoft.com/office/drawing/2014/main" id="{7BAA99F7-3EB5-90B0-BA35-689091C4D880}"/>
              </a:ext>
            </a:extLst>
          </p:cNvPr>
          <p:cNvSpPr>
            <a:spLocks noChangeArrowheads="1"/>
          </p:cNvSpPr>
          <p:nvPr/>
        </p:nvSpPr>
        <p:spPr bwMode="auto">
          <a:xfrm>
            <a:off x="1686168" y="4362863"/>
            <a:ext cx="406443" cy="190500"/>
          </a:xfrm>
          <a:prstGeom prst="rect">
            <a:avLst/>
          </a:prstGeom>
          <a:solidFill>
            <a:srgbClr val="FFFFFF"/>
          </a:solidFill>
          <a:ln w="12700">
            <a:solidFill>
              <a:srgbClr val="000000"/>
            </a:solidFill>
            <a:miter lim="800000"/>
            <a:headEnd/>
            <a:tailEnd/>
          </a:ln>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15" name="Rectangle 63">
            <a:extLst>
              <a:ext uri="{FF2B5EF4-FFF2-40B4-BE49-F238E27FC236}">
                <a16:creationId xmlns:a16="http://schemas.microsoft.com/office/drawing/2014/main" id="{B224ECF2-D745-C9BE-3927-61CD863F9466}"/>
              </a:ext>
            </a:extLst>
          </p:cNvPr>
          <p:cNvSpPr>
            <a:spLocks noChangeArrowheads="1"/>
          </p:cNvSpPr>
          <p:nvPr/>
        </p:nvSpPr>
        <p:spPr bwMode="auto">
          <a:xfrm>
            <a:off x="2092655" y="4362863"/>
            <a:ext cx="395154" cy="190500"/>
          </a:xfrm>
          <a:prstGeom prst="rect">
            <a:avLst/>
          </a:prstGeom>
          <a:solidFill>
            <a:srgbClr val="FFFFFF"/>
          </a:solidFill>
          <a:ln w="12700">
            <a:solidFill>
              <a:srgbClr val="000000"/>
            </a:solidFill>
            <a:miter lim="800000"/>
            <a:headEnd/>
            <a:tailEnd/>
          </a:ln>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16" name="Rectangle 66">
            <a:extLst>
              <a:ext uri="{FF2B5EF4-FFF2-40B4-BE49-F238E27FC236}">
                <a16:creationId xmlns:a16="http://schemas.microsoft.com/office/drawing/2014/main" id="{A5DDA520-0538-CAB3-38BF-31CA0837F98C}"/>
              </a:ext>
            </a:extLst>
          </p:cNvPr>
          <p:cNvSpPr>
            <a:spLocks noChangeArrowheads="1"/>
          </p:cNvSpPr>
          <p:nvPr/>
        </p:nvSpPr>
        <p:spPr bwMode="auto">
          <a:xfrm>
            <a:off x="2487763" y="4362863"/>
            <a:ext cx="406443" cy="190500"/>
          </a:xfrm>
          <a:prstGeom prst="rect">
            <a:avLst/>
          </a:prstGeom>
          <a:solidFill>
            <a:srgbClr val="FFFFFF"/>
          </a:solidFill>
          <a:ln w="12700">
            <a:solidFill>
              <a:srgbClr val="000000"/>
            </a:solidFill>
            <a:miter lim="800000"/>
            <a:headEnd/>
            <a:tailEnd/>
          </a:ln>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17" name="Rectangle 69">
            <a:extLst>
              <a:ext uri="{FF2B5EF4-FFF2-40B4-BE49-F238E27FC236}">
                <a16:creationId xmlns:a16="http://schemas.microsoft.com/office/drawing/2014/main" id="{DF862D66-F4B7-7524-B2BF-B60D14DA66DB}"/>
              </a:ext>
            </a:extLst>
          </p:cNvPr>
          <p:cNvSpPr>
            <a:spLocks noChangeArrowheads="1"/>
          </p:cNvSpPr>
          <p:nvPr/>
        </p:nvSpPr>
        <p:spPr bwMode="auto">
          <a:xfrm>
            <a:off x="2894205" y="4362863"/>
            <a:ext cx="406443" cy="190500"/>
          </a:xfrm>
          <a:prstGeom prst="rect">
            <a:avLst/>
          </a:prstGeom>
          <a:solidFill>
            <a:srgbClr val="FFFFFF"/>
          </a:solidFill>
          <a:ln w="12700">
            <a:solidFill>
              <a:srgbClr val="000000"/>
            </a:solidFill>
            <a:miter lim="800000"/>
            <a:headEnd/>
            <a:tailEnd/>
          </a:ln>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18" name="Rectangle 72">
            <a:extLst>
              <a:ext uri="{FF2B5EF4-FFF2-40B4-BE49-F238E27FC236}">
                <a16:creationId xmlns:a16="http://schemas.microsoft.com/office/drawing/2014/main" id="{E2CB330D-FA9C-0F48-E046-C0983990EB28}"/>
              </a:ext>
            </a:extLst>
          </p:cNvPr>
          <p:cNvSpPr>
            <a:spLocks noChangeArrowheads="1"/>
          </p:cNvSpPr>
          <p:nvPr/>
        </p:nvSpPr>
        <p:spPr bwMode="auto">
          <a:xfrm>
            <a:off x="3300648" y="4362863"/>
            <a:ext cx="406443" cy="190500"/>
          </a:xfrm>
          <a:prstGeom prst="rect">
            <a:avLst/>
          </a:prstGeom>
          <a:solidFill>
            <a:srgbClr val="FFFFFF"/>
          </a:solidFill>
          <a:ln w="12700">
            <a:solidFill>
              <a:srgbClr val="000000"/>
            </a:solidFill>
            <a:miter lim="800000"/>
            <a:headEnd/>
            <a:tailEnd/>
          </a:ln>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19" name="Line 75">
            <a:extLst>
              <a:ext uri="{FF2B5EF4-FFF2-40B4-BE49-F238E27FC236}">
                <a16:creationId xmlns:a16="http://schemas.microsoft.com/office/drawing/2014/main" id="{30C90D50-63E1-34BB-F731-83072D6F393D}"/>
              </a:ext>
            </a:extLst>
          </p:cNvPr>
          <p:cNvSpPr>
            <a:spLocks noChangeShapeType="1"/>
          </p:cNvSpPr>
          <p:nvPr/>
        </p:nvSpPr>
        <p:spPr bwMode="auto">
          <a:xfrm flipH="1">
            <a:off x="1720040" y="3334163"/>
            <a:ext cx="169351" cy="2413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20" name="Line 76">
            <a:extLst>
              <a:ext uri="{FF2B5EF4-FFF2-40B4-BE49-F238E27FC236}">
                <a16:creationId xmlns:a16="http://schemas.microsoft.com/office/drawing/2014/main" id="{9C14559B-8F43-D865-A846-F791152939C6}"/>
              </a:ext>
            </a:extLst>
          </p:cNvPr>
          <p:cNvSpPr>
            <a:spLocks noChangeShapeType="1"/>
          </p:cNvSpPr>
          <p:nvPr/>
        </p:nvSpPr>
        <p:spPr bwMode="auto">
          <a:xfrm>
            <a:off x="1720290" y="3588163"/>
            <a:ext cx="293541" cy="4318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21" name="Line 77">
            <a:extLst>
              <a:ext uri="{FF2B5EF4-FFF2-40B4-BE49-F238E27FC236}">
                <a16:creationId xmlns:a16="http://schemas.microsoft.com/office/drawing/2014/main" id="{2A9038B4-8948-B3AC-9CFC-4D457D33235D}"/>
              </a:ext>
            </a:extLst>
          </p:cNvPr>
          <p:cNvSpPr>
            <a:spLocks noChangeShapeType="1"/>
          </p:cNvSpPr>
          <p:nvPr/>
        </p:nvSpPr>
        <p:spPr bwMode="auto">
          <a:xfrm flipH="1">
            <a:off x="1821787" y="4032662"/>
            <a:ext cx="191932" cy="2921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22" name="Line 78">
            <a:extLst>
              <a:ext uri="{FF2B5EF4-FFF2-40B4-BE49-F238E27FC236}">
                <a16:creationId xmlns:a16="http://schemas.microsoft.com/office/drawing/2014/main" id="{6E5A9C1E-C841-50F7-7D24-5BD9E4BBE584}"/>
              </a:ext>
            </a:extLst>
          </p:cNvPr>
          <p:cNvSpPr>
            <a:spLocks noChangeShapeType="1"/>
          </p:cNvSpPr>
          <p:nvPr/>
        </p:nvSpPr>
        <p:spPr bwMode="auto">
          <a:xfrm flipH="1" flipV="1">
            <a:off x="1833057" y="3003963"/>
            <a:ext cx="67740" cy="2921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23" name="Line 79">
            <a:extLst>
              <a:ext uri="{FF2B5EF4-FFF2-40B4-BE49-F238E27FC236}">
                <a16:creationId xmlns:a16="http://schemas.microsoft.com/office/drawing/2014/main" id="{27C29A6A-B715-EE14-BA14-55052E002D2E}"/>
              </a:ext>
            </a:extLst>
          </p:cNvPr>
          <p:cNvSpPr>
            <a:spLocks noChangeShapeType="1"/>
          </p:cNvSpPr>
          <p:nvPr/>
        </p:nvSpPr>
        <p:spPr bwMode="auto">
          <a:xfrm flipV="1">
            <a:off x="1720039" y="2978562"/>
            <a:ext cx="101611" cy="4191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24" name="Line 80">
            <a:extLst>
              <a:ext uri="{FF2B5EF4-FFF2-40B4-BE49-F238E27FC236}">
                <a16:creationId xmlns:a16="http://schemas.microsoft.com/office/drawing/2014/main" id="{D04052D3-990C-E1BD-4FCB-AAC5DB8F10E3}"/>
              </a:ext>
            </a:extLst>
          </p:cNvPr>
          <p:cNvSpPr>
            <a:spLocks noChangeShapeType="1"/>
          </p:cNvSpPr>
          <p:nvPr/>
        </p:nvSpPr>
        <p:spPr bwMode="auto">
          <a:xfrm>
            <a:off x="1731446" y="3410363"/>
            <a:ext cx="270962" cy="9271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25" name="Line 81">
            <a:extLst>
              <a:ext uri="{FF2B5EF4-FFF2-40B4-BE49-F238E27FC236}">
                <a16:creationId xmlns:a16="http://schemas.microsoft.com/office/drawing/2014/main" id="{A2E7E845-21B7-F9E1-0D61-12E1E9A87A7F}"/>
              </a:ext>
            </a:extLst>
          </p:cNvPr>
          <p:cNvSpPr>
            <a:spLocks noChangeShapeType="1"/>
          </p:cNvSpPr>
          <p:nvPr/>
        </p:nvSpPr>
        <p:spPr bwMode="auto">
          <a:xfrm>
            <a:off x="1912112" y="3308763"/>
            <a:ext cx="124190" cy="1905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26" name="Line 82">
            <a:extLst>
              <a:ext uri="{FF2B5EF4-FFF2-40B4-BE49-F238E27FC236}">
                <a16:creationId xmlns:a16="http://schemas.microsoft.com/office/drawing/2014/main" id="{2B68CF03-EEA3-8CA5-1251-641AFFAD478B}"/>
              </a:ext>
            </a:extLst>
          </p:cNvPr>
          <p:cNvSpPr>
            <a:spLocks noChangeShapeType="1"/>
          </p:cNvSpPr>
          <p:nvPr/>
        </p:nvSpPr>
        <p:spPr bwMode="auto">
          <a:xfrm flipH="1">
            <a:off x="1708793" y="3511963"/>
            <a:ext cx="327413" cy="5588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27" name="Line 83">
            <a:extLst>
              <a:ext uri="{FF2B5EF4-FFF2-40B4-BE49-F238E27FC236}">
                <a16:creationId xmlns:a16="http://schemas.microsoft.com/office/drawing/2014/main" id="{8D26ACFD-D73E-DB61-470D-B16E0BE48D68}"/>
              </a:ext>
            </a:extLst>
          </p:cNvPr>
          <p:cNvSpPr>
            <a:spLocks noChangeShapeType="1"/>
          </p:cNvSpPr>
          <p:nvPr/>
        </p:nvSpPr>
        <p:spPr bwMode="auto">
          <a:xfrm>
            <a:off x="1720039" y="4070763"/>
            <a:ext cx="158061" cy="2667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grpSp>
        <p:nvGrpSpPr>
          <p:cNvPr id="28" name="Group 98">
            <a:extLst>
              <a:ext uri="{FF2B5EF4-FFF2-40B4-BE49-F238E27FC236}">
                <a16:creationId xmlns:a16="http://schemas.microsoft.com/office/drawing/2014/main" id="{C369E5F7-FE7E-DE04-5FEB-4517C134FED5}"/>
              </a:ext>
            </a:extLst>
          </p:cNvPr>
          <p:cNvGrpSpPr>
            <a:grpSpLocks/>
          </p:cNvGrpSpPr>
          <p:nvPr/>
        </p:nvGrpSpPr>
        <p:grpSpPr bwMode="auto">
          <a:xfrm>
            <a:off x="1844229" y="3245262"/>
            <a:ext cx="146771" cy="165100"/>
            <a:chOff x="4124" y="2255"/>
            <a:chExt cx="104" cy="104"/>
          </a:xfrm>
        </p:grpSpPr>
        <p:sp>
          <p:nvSpPr>
            <p:cNvPr id="29" name="Line 84">
              <a:extLst>
                <a:ext uri="{FF2B5EF4-FFF2-40B4-BE49-F238E27FC236}">
                  <a16:creationId xmlns:a16="http://schemas.microsoft.com/office/drawing/2014/main" id="{A36C4F67-D740-311D-057C-265E1DBFBAF5}"/>
                </a:ext>
              </a:extLst>
            </p:cNvPr>
            <p:cNvSpPr>
              <a:spLocks noChangeShapeType="1"/>
            </p:cNvSpPr>
            <p:nvPr/>
          </p:nvSpPr>
          <p:spPr bwMode="auto">
            <a:xfrm>
              <a:off x="4148" y="2271"/>
              <a:ext cx="64" cy="80"/>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0" name="Line 85">
              <a:extLst>
                <a:ext uri="{FF2B5EF4-FFF2-40B4-BE49-F238E27FC236}">
                  <a16:creationId xmlns:a16="http://schemas.microsoft.com/office/drawing/2014/main" id="{9F779C88-B7D6-C66A-9638-09FEC1460B8B}"/>
                </a:ext>
              </a:extLst>
            </p:cNvPr>
            <p:cNvSpPr>
              <a:spLocks noChangeShapeType="1"/>
            </p:cNvSpPr>
            <p:nvPr/>
          </p:nvSpPr>
          <p:spPr bwMode="auto">
            <a:xfrm>
              <a:off x="4164" y="2263"/>
              <a:ext cx="32" cy="96"/>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1" name="Line 86">
              <a:extLst>
                <a:ext uri="{FF2B5EF4-FFF2-40B4-BE49-F238E27FC236}">
                  <a16:creationId xmlns:a16="http://schemas.microsoft.com/office/drawing/2014/main" id="{45E66A43-012F-4AC9-5260-7492E4CF1AE2}"/>
                </a:ext>
              </a:extLst>
            </p:cNvPr>
            <p:cNvSpPr>
              <a:spLocks noChangeShapeType="1"/>
            </p:cNvSpPr>
            <p:nvPr/>
          </p:nvSpPr>
          <p:spPr bwMode="auto">
            <a:xfrm flipH="1">
              <a:off x="4172" y="2255"/>
              <a:ext cx="8" cy="104"/>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2" name="Line 87">
              <a:extLst>
                <a:ext uri="{FF2B5EF4-FFF2-40B4-BE49-F238E27FC236}">
                  <a16:creationId xmlns:a16="http://schemas.microsoft.com/office/drawing/2014/main" id="{518959E4-2DEC-D310-5C1A-DB365E189CB4}"/>
                </a:ext>
              </a:extLst>
            </p:cNvPr>
            <p:cNvSpPr>
              <a:spLocks noChangeShapeType="1"/>
            </p:cNvSpPr>
            <p:nvPr/>
          </p:nvSpPr>
          <p:spPr bwMode="auto">
            <a:xfrm flipH="1">
              <a:off x="4156" y="2263"/>
              <a:ext cx="40" cy="96"/>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3" name="Line 88">
              <a:extLst>
                <a:ext uri="{FF2B5EF4-FFF2-40B4-BE49-F238E27FC236}">
                  <a16:creationId xmlns:a16="http://schemas.microsoft.com/office/drawing/2014/main" id="{1B6556DA-1150-F9A7-EECF-2F9670816A9D}"/>
                </a:ext>
              </a:extLst>
            </p:cNvPr>
            <p:cNvSpPr>
              <a:spLocks noChangeShapeType="1"/>
            </p:cNvSpPr>
            <p:nvPr/>
          </p:nvSpPr>
          <p:spPr bwMode="auto">
            <a:xfrm flipH="1">
              <a:off x="4140" y="2271"/>
              <a:ext cx="72" cy="80"/>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4" name="Line 89">
              <a:extLst>
                <a:ext uri="{FF2B5EF4-FFF2-40B4-BE49-F238E27FC236}">
                  <a16:creationId xmlns:a16="http://schemas.microsoft.com/office/drawing/2014/main" id="{AD6539C8-3678-F5D2-7A4C-8979AA65B63F}"/>
                </a:ext>
              </a:extLst>
            </p:cNvPr>
            <p:cNvSpPr>
              <a:spLocks noChangeShapeType="1"/>
            </p:cNvSpPr>
            <p:nvPr/>
          </p:nvSpPr>
          <p:spPr bwMode="auto">
            <a:xfrm flipH="1">
              <a:off x="4132" y="2287"/>
              <a:ext cx="88" cy="48"/>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5" name="Line 90">
              <a:extLst>
                <a:ext uri="{FF2B5EF4-FFF2-40B4-BE49-F238E27FC236}">
                  <a16:creationId xmlns:a16="http://schemas.microsoft.com/office/drawing/2014/main" id="{B2B3BB04-434A-9D96-E798-64D9EFFDDA4E}"/>
                </a:ext>
              </a:extLst>
            </p:cNvPr>
            <p:cNvSpPr>
              <a:spLocks noChangeShapeType="1"/>
            </p:cNvSpPr>
            <p:nvPr/>
          </p:nvSpPr>
          <p:spPr bwMode="auto">
            <a:xfrm flipH="1">
              <a:off x="4124" y="2303"/>
              <a:ext cx="104" cy="16"/>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6" name="Line 91">
              <a:extLst>
                <a:ext uri="{FF2B5EF4-FFF2-40B4-BE49-F238E27FC236}">
                  <a16:creationId xmlns:a16="http://schemas.microsoft.com/office/drawing/2014/main" id="{96C4CF96-BF2C-2946-848B-240EF571607C}"/>
                </a:ext>
              </a:extLst>
            </p:cNvPr>
            <p:cNvSpPr>
              <a:spLocks noChangeShapeType="1"/>
            </p:cNvSpPr>
            <p:nvPr/>
          </p:nvSpPr>
          <p:spPr bwMode="auto">
            <a:xfrm flipH="1" flipV="1">
              <a:off x="4124" y="2303"/>
              <a:ext cx="104" cy="16"/>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7" name="Line 92">
              <a:extLst>
                <a:ext uri="{FF2B5EF4-FFF2-40B4-BE49-F238E27FC236}">
                  <a16:creationId xmlns:a16="http://schemas.microsoft.com/office/drawing/2014/main" id="{DA561431-E6F2-5D93-6AD5-2C4F119C1C0D}"/>
                </a:ext>
              </a:extLst>
            </p:cNvPr>
            <p:cNvSpPr>
              <a:spLocks noChangeShapeType="1"/>
            </p:cNvSpPr>
            <p:nvPr/>
          </p:nvSpPr>
          <p:spPr bwMode="auto">
            <a:xfrm flipH="1" flipV="1">
              <a:off x="4132" y="2287"/>
              <a:ext cx="88" cy="48"/>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8" name="Line 93">
              <a:extLst>
                <a:ext uri="{FF2B5EF4-FFF2-40B4-BE49-F238E27FC236}">
                  <a16:creationId xmlns:a16="http://schemas.microsoft.com/office/drawing/2014/main" id="{C511B569-4BB9-5B5D-2E58-423490D40D33}"/>
                </a:ext>
              </a:extLst>
            </p:cNvPr>
            <p:cNvSpPr>
              <a:spLocks noChangeShapeType="1"/>
            </p:cNvSpPr>
            <p:nvPr/>
          </p:nvSpPr>
          <p:spPr bwMode="auto">
            <a:xfrm flipH="1" flipV="1">
              <a:off x="4148" y="2271"/>
              <a:ext cx="64" cy="80"/>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39" name="Line 94">
              <a:extLst>
                <a:ext uri="{FF2B5EF4-FFF2-40B4-BE49-F238E27FC236}">
                  <a16:creationId xmlns:a16="http://schemas.microsoft.com/office/drawing/2014/main" id="{25DF3BEE-3B04-07F8-8132-7C947C7E836E}"/>
                </a:ext>
              </a:extLst>
            </p:cNvPr>
            <p:cNvSpPr>
              <a:spLocks noChangeShapeType="1"/>
            </p:cNvSpPr>
            <p:nvPr/>
          </p:nvSpPr>
          <p:spPr bwMode="auto">
            <a:xfrm flipH="1" flipV="1">
              <a:off x="4164" y="2263"/>
              <a:ext cx="32" cy="96"/>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40" name="Line 95">
              <a:extLst>
                <a:ext uri="{FF2B5EF4-FFF2-40B4-BE49-F238E27FC236}">
                  <a16:creationId xmlns:a16="http://schemas.microsoft.com/office/drawing/2014/main" id="{47245A27-98B6-2B58-9814-26D51389A3E1}"/>
                </a:ext>
              </a:extLst>
            </p:cNvPr>
            <p:cNvSpPr>
              <a:spLocks noChangeShapeType="1"/>
            </p:cNvSpPr>
            <p:nvPr/>
          </p:nvSpPr>
          <p:spPr bwMode="auto">
            <a:xfrm flipV="1">
              <a:off x="4172" y="2255"/>
              <a:ext cx="8" cy="104"/>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41" name="Line 96">
              <a:extLst>
                <a:ext uri="{FF2B5EF4-FFF2-40B4-BE49-F238E27FC236}">
                  <a16:creationId xmlns:a16="http://schemas.microsoft.com/office/drawing/2014/main" id="{5E21DAD3-8F8F-9A91-4C8F-C8231FCC6134}"/>
                </a:ext>
              </a:extLst>
            </p:cNvPr>
            <p:cNvSpPr>
              <a:spLocks noChangeShapeType="1"/>
            </p:cNvSpPr>
            <p:nvPr/>
          </p:nvSpPr>
          <p:spPr bwMode="auto">
            <a:xfrm flipV="1">
              <a:off x="4156" y="2263"/>
              <a:ext cx="40" cy="96"/>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42" name="Line 97">
              <a:extLst>
                <a:ext uri="{FF2B5EF4-FFF2-40B4-BE49-F238E27FC236}">
                  <a16:creationId xmlns:a16="http://schemas.microsoft.com/office/drawing/2014/main" id="{B84D4FE3-DB5D-7911-BA57-9E7151046E39}"/>
                </a:ext>
              </a:extLst>
            </p:cNvPr>
            <p:cNvSpPr>
              <a:spLocks noChangeShapeType="1"/>
            </p:cNvSpPr>
            <p:nvPr/>
          </p:nvSpPr>
          <p:spPr bwMode="auto">
            <a:xfrm flipV="1">
              <a:off x="4140" y="2271"/>
              <a:ext cx="72" cy="80"/>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grpSp>
      <p:sp>
        <p:nvSpPr>
          <p:cNvPr id="43" name="Rectangle 122">
            <a:extLst>
              <a:ext uri="{FF2B5EF4-FFF2-40B4-BE49-F238E27FC236}">
                <a16:creationId xmlns:a16="http://schemas.microsoft.com/office/drawing/2014/main" id="{6DB2EB8A-F85C-D958-4C70-8BACD0E5DA7C}"/>
              </a:ext>
            </a:extLst>
          </p:cNvPr>
          <p:cNvSpPr>
            <a:spLocks noChangeArrowheads="1"/>
          </p:cNvSpPr>
          <p:nvPr/>
        </p:nvSpPr>
        <p:spPr bwMode="auto">
          <a:xfrm>
            <a:off x="839416" y="2953163"/>
            <a:ext cx="2924129" cy="101600"/>
          </a:xfrm>
          <a:prstGeom prst="rect">
            <a:avLst/>
          </a:prstGeom>
          <a:solidFill>
            <a:srgbClr val="FFFFFF"/>
          </a:solidFill>
          <a:ln w="25400">
            <a:solidFill>
              <a:srgbClr val="000000"/>
            </a:solidFill>
            <a:miter lim="800000"/>
            <a:headEnd/>
            <a:tailEnd/>
          </a:ln>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44" name="Line 123">
            <a:extLst>
              <a:ext uri="{FF2B5EF4-FFF2-40B4-BE49-F238E27FC236}">
                <a16:creationId xmlns:a16="http://schemas.microsoft.com/office/drawing/2014/main" id="{5647782D-C1DA-710A-5623-0648E2AF5594}"/>
              </a:ext>
            </a:extLst>
          </p:cNvPr>
          <p:cNvSpPr>
            <a:spLocks noChangeShapeType="1"/>
          </p:cNvSpPr>
          <p:nvPr/>
        </p:nvSpPr>
        <p:spPr bwMode="auto">
          <a:xfrm>
            <a:off x="861995" y="3065875"/>
            <a:ext cx="1412" cy="1333500"/>
          </a:xfrm>
          <a:prstGeom prst="line">
            <a:avLst/>
          </a:prstGeom>
          <a:noFill/>
          <a:ln w="50800">
            <a:solidFill>
              <a:srgbClr val="FFFFFF"/>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45" name="Line 124">
            <a:extLst>
              <a:ext uri="{FF2B5EF4-FFF2-40B4-BE49-F238E27FC236}">
                <a16:creationId xmlns:a16="http://schemas.microsoft.com/office/drawing/2014/main" id="{A2343934-7142-D316-F308-6D941E66DC0A}"/>
              </a:ext>
            </a:extLst>
          </p:cNvPr>
          <p:cNvSpPr>
            <a:spLocks noChangeShapeType="1"/>
          </p:cNvSpPr>
          <p:nvPr/>
        </p:nvSpPr>
        <p:spPr bwMode="auto">
          <a:xfrm>
            <a:off x="1257145" y="2991263"/>
            <a:ext cx="1412" cy="1333500"/>
          </a:xfrm>
          <a:prstGeom prst="line">
            <a:avLst/>
          </a:prstGeom>
          <a:noFill/>
          <a:ln w="50800">
            <a:solidFill>
              <a:srgbClr val="FFFFFF"/>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46" name="Line 125">
            <a:extLst>
              <a:ext uri="{FF2B5EF4-FFF2-40B4-BE49-F238E27FC236}">
                <a16:creationId xmlns:a16="http://schemas.microsoft.com/office/drawing/2014/main" id="{316DC41B-7F40-512C-E6F1-29DD8A9A7D55}"/>
              </a:ext>
            </a:extLst>
          </p:cNvPr>
          <p:cNvSpPr>
            <a:spLocks noChangeShapeType="1"/>
          </p:cNvSpPr>
          <p:nvPr/>
        </p:nvSpPr>
        <p:spPr bwMode="auto">
          <a:xfrm>
            <a:off x="1663588" y="3003966"/>
            <a:ext cx="1412" cy="1333500"/>
          </a:xfrm>
          <a:prstGeom prst="line">
            <a:avLst/>
          </a:prstGeom>
          <a:noFill/>
          <a:ln w="50800">
            <a:solidFill>
              <a:srgbClr val="FFFFFF"/>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47" name="Line 126">
            <a:extLst>
              <a:ext uri="{FF2B5EF4-FFF2-40B4-BE49-F238E27FC236}">
                <a16:creationId xmlns:a16="http://schemas.microsoft.com/office/drawing/2014/main" id="{AB1D1C59-8D01-1ECE-F04D-7D7EFEDF03A7}"/>
              </a:ext>
            </a:extLst>
          </p:cNvPr>
          <p:cNvSpPr>
            <a:spLocks noChangeShapeType="1"/>
          </p:cNvSpPr>
          <p:nvPr/>
        </p:nvSpPr>
        <p:spPr bwMode="auto">
          <a:xfrm>
            <a:off x="2070032" y="3003966"/>
            <a:ext cx="1412" cy="1333500"/>
          </a:xfrm>
          <a:prstGeom prst="line">
            <a:avLst/>
          </a:prstGeom>
          <a:noFill/>
          <a:ln w="50800">
            <a:solidFill>
              <a:srgbClr val="FFFFFF"/>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48" name="Line 127">
            <a:extLst>
              <a:ext uri="{FF2B5EF4-FFF2-40B4-BE49-F238E27FC236}">
                <a16:creationId xmlns:a16="http://schemas.microsoft.com/office/drawing/2014/main" id="{EC84417D-9AD8-F47D-9E10-37142B2B2833}"/>
              </a:ext>
            </a:extLst>
          </p:cNvPr>
          <p:cNvSpPr>
            <a:spLocks noChangeShapeType="1"/>
          </p:cNvSpPr>
          <p:nvPr/>
        </p:nvSpPr>
        <p:spPr bwMode="auto">
          <a:xfrm>
            <a:off x="2465183" y="3003966"/>
            <a:ext cx="1412" cy="1333500"/>
          </a:xfrm>
          <a:prstGeom prst="line">
            <a:avLst/>
          </a:prstGeom>
          <a:noFill/>
          <a:ln w="50800">
            <a:solidFill>
              <a:srgbClr val="FFFFFF"/>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49" name="Line 128">
            <a:extLst>
              <a:ext uri="{FF2B5EF4-FFF2-40B4-BE49-F238E27FC236}">
                <a16:creationId xmlns:a16="http://schemas.microsoft.com/office/drawing/2014/main" id="{88C46444-9D7D-9F2E-D947-9E44C76B5270}"/>
              </a:ext>
            </a:extLst>
          </p:cNvPr>
          <p:cNvSpPr>
            <a:spLocks noChangeShapeType="1"/>
          </p:cNvSpPr>
          <p:nvPr/>
        </p:nvSpPr>
        <p:spPr bwMode="auto">
          <a:xfrm>
            <a:off x="2882917" y="3020666"/>
            <a:ext cx="1412" cy="1333500"/>
          </a:xfrm>
          <a:prstGeom prst="line">
            <a:avLst/>
          </a:prstGeom>
          <a:noFill/>
          <a:ln w="50800">
            <a:solidFill>
              <a:srgbClr val="FFFFFF"/>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50" name="Line 129">
            <a:extLst>
              <a:ext uri="{FF2B5EF4-FFF2-40B4-BE49-F238E27FC236}">
                <a16:creationId xmlns:a16="http://schemas.microsoft.com/office/drawing/2014/main" id="{04A0E77B-2CBC-8A37-D2A8-D95F378B90D2}"/>
              </a:ext>
            </a:extLst>
          </p:cNvPr>
          <p:cNvSpPr>
            <a:spLocks noChangeShapeType="1"/>
          </p:cNvSpPr>
          <p:nvPr/>
        </p:nvSpPr>
        <p:spPr bwMode="auto">
          <a:xfrm>
            <a:off x="3278070" y="2991263"/>
            <a:ext cx="1412" cy="1333500"/>
          </a:xfrm>
          <a:prstGeom prst="line">
            <a:avLst/>
          </a:prstGeom>
          <a:noFill/>
          <a:ln w="50800">
            <a:solidFill>
              <a:srgbClr val="FFFFFF"/>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51" name="Freeform 132">
            <a:extLst>
              <a:ext uri="{FF2B5EF4-FFF2-40B4-BE49-F238E27FC236}">
                <a16:creationId xmlns:a16="http://schemas.microsoft.com/office/drawing/2014/main" id="{8A1D1FA3-0637-B4D7-E15D-520681028B01}"/>
              </a:ext>
            </a:extLst>
          </p:cNvPr>
          <p:cNvSpPr>
            <a:spLocks/>
          </p:cNvSpPr>
          <p:nvPr/>
        </p:nvSpPr>
        <p:spPr bwMode="auto">
          <a:xfrm>
            <a:off x="1855519" y="1530768"/>
            <a:ext cx="112901" cy="1714500"/>
          </a:xfrm>
          <a:custGeom>
            <a:avLst/>
            <a:gdLst>
              <a:gd name="T0" fmla="*/ 2147483647 w 80"/>
              <a:gd name="T1" fmla="*/ 2147483647 h 1080"/>
              <a:gd name="T2" fmla="*/ 2147483647 w 80"/>
              <a:gd name="T3" fmla="*/ 2147483647 h 1080"/>
              <a:gd name="T4" fmla="*/ 2147483647 w 80"/>
              <a:gd name="T5" fmla="*/ 2147483647 h 1080"/>
              <a:gd name="T6" fmla="*/ 2147483647 w 80"/>
              <a:gd name="T7" fmla="*/ 2147483647 h 1080"/>
              <a:gd name="T8" fmla="*/ 2147483647 w 80"/>
              <a:gd name="T9" fmla="*/ 2147483647 h 1080"/>
              <a:gd name="T10" fmla="*/ 2147483647 w 80"/>
              <a:gd name="T11" fmla="*/ 2147483647 h 1080"/>
              <a:gd name="T12" fmla="*/ 2147483647 w 80"/>
              <a:gd name="T13" fmla="*/ 2147483647 h 1080"/>
              <a:gd name="T14" fmla="*/ 2147483647 w 80"/>
              <a:gd name="T15" fmla="*/ 2147483647 h 1080"/>
              <a:gd name="T16" fmla="*/ 2147483647 w 80"/>
              <a:gd name="T17" fmla="*/ 2147483647 h 1080"/>
              <a:gd name="T18" fmla="*/ 2147483647 w 80"/>
              <a:gd name="T19" fmla="*/ 2147483647 h 1080"/>
              <a:gd name="T20" fmla="*/ 2147483647 w 80"/>
              <a:gd name="T21" fmla="*/ 2147483647 h 1080"/>
              <a:gd name="T22" fmla="*/ 2147483647 w 80"/>
              <a:gd name="T23" fmla="*/ 2147483647 h 1080"/>
              <a:gd name="T24" fmla="*/ 2147483647 w 80"/>
              <a:gd name="T25" fmla="*/ 2147483647 h 1080"/>
              <a:gd name="T26" fmla="*/ 2147483647 w 80"/>
              <a:gd name="T27" fmla="*/ 2147483647 h 1080"/>
              <a:gd name="T28" fmla="*/ 2147483647 w 80"/>
              <a:gd name="T29" fmla="*/ 2147483647 h 1080"/>
              <a:gd name="T30" fmla="*/ 2147483647 w 80"/>
              <a:gd name="T31" fmla="*/ 2147483647 h 1080"/>
              <a:gd name="T32" fmla="*/ 2147483647 w 80"/>
              <a:gd name="T33" fmla="*/ 2147483647 h 1080"/>
              <a:gd name="T34" fmla="*/ 2147483647 w 80"/>
              <a:gd name="T35" fmla="*/ 2147483647 h 1080"/>
              <a:gd name="T36" fmla="*/ 2147483647 w 80"/>
              <a:gd name="T37" fmla="*/ 2147483647 h 1080"/>
              <a:gd name="T38" fmla="*/ 2147483647 w 80"/>
              <a:gd name="T39" fmla="*/ 2147483647 h 1080"/>
              <a:gd name="T40" fmla="*/ 2147483647 w 80"/>
              <a:gd name="T41" fmla="*/ 2147483647 h 1080"/>
              <a:gd name="T42" fmla="*/ 2147483647 w 80"/>
              <a:gd name="T43" fmla="*/ 2147483647 h 1080"/>
              <a:gd name="T44" fmla="*/ 2147483647 w 80"/>
              <a:gd name="T45" fmla="*/ 2147483647 h 1080"/>
              <a:gd name="T46" fmla="*/ 2147483647 w 80"/>
              <a:gd name="T47" fmla="*/ 2147483647 h 1080"/>
              <a:gd name="T48" fmla="*/ 2147483647 w 80"/>
              <a:gd name="T49" fmla="*/ 2147483647 h 1080"/>
              <a:gd name="T50" fmla="*/ 2147483647 w 80"/>
              <a:gd name="T51" fmla="*/ 2147483647 h 1080"/>
              <a:gd name="T52" fmla="*/ 2147483647 w 80"/>
              <a:gd name="T53" fmla="*/ 2147483647 h 1080"/>
              <a:gd name="T54" fmla="*/ 2147483647 w 80"/>
              <a:gd name="T55" fmla="*/ 2147483647 h 1080"/>
              <a:gd name="T56" fmla="*/ 2147483647 w 80"/>
              <a:gd name="T57" fmla="*/ 2147483647 h 1080"/>
              <a:gd name="T58" fmla="*/ 2147483647 w 80"/>
              <a:gd name="T59" fmla="*/ 2147483647 h 1080"/>
              <a:gd name="T60" fmla="*/ 2147483647 w 80"/>
              <a:gd name="T61" fmla="*/ 2147483647 h 1080"/>
              <a:gd name="T62" fmla="*/ 2147483647 w 80"/>
              <a:gd name="T63" fmla="*/ 2147483647 h 1080"/>
              <a:gd name="T64" fmla="*/ 2147483647 w 80"/>
              <a:gd name="T65" fmla="*/ 2147483647 h 1080"/>
              <a:gd name="T66" fmla="*/ 2147483647 w 80"/>
              <a:gd name="T67" fmla="*/ 2147483647 h 1080"/>
              <a:gd name="T68" fmla="*/ 2147483647 w 80"/>
              <a:gd name="T69" fmla="*/ 2147483647 h 1080"/>
              <a:gd name="T70" fmla="*/ 2147483647 w 80"/>
              <a:gd name="T71" fmla="*/ 2147483647 h 1080"/>
              <a:gd name="T72" fmla="*/ 2147483647 w 80"/>
              <a:gd name="T73" fmla="*/ 2147483647 h 1080"/>
              <a:gd name="T74" fmla="*/ 2147483647 w 80"/>
              <a:gd name="T75" fmla="*/ 2147483647 h 1080"/>
              <a:gd name="T76" fmla="*/ 2147483647 w 80"/>
              <a:gd name="T77" fmla="*/ 2147483647 h 1080"/>
              <a:gd name="T78" fmla="*/ 2147483647 w 80"/>
              <a:gd name="T79" fmla="*/ 2147483647 h 1080"/>
              <a:gd name="T80" fmla="*/ 2147483647 w 80"/>
              <a:gd name="T81" fmla="*/ 2147483647 h 1080"/>
              <a:gd name="T82" fmla="*/ 2147483647 w 80"/>
              <a:gd name="T83" fmla="*/ 2147483647 h 1080"/>
              <a:gd name="T84" fmla="*/ 0 w 80"/>
              <a:gd name="T85" fmla="*/ 2147483647 h 1080"/>
              <a:gd name="T86" fmla="*/ 2147483647 w 80"/>
              <a:gd name="T87" fmla="*/ 2147483647 h 1080"/>
              <a:gd name="T88" fmla="*/ 2147483647 w 80"/>
              <a:gd name="T89" fmla="*/ 2147483647 h 1080"/>
              <a:gd name="T90" fmla="*/ 2147483647 w 80"/>
              <a:gd name="T91" fmla="*/ 2147483647 h 1080"/>
              <a:gd name="T92" fmla="*/ 2147483647 w 80"/>
              <a:gd name="T93" fmla="*/ 2147483647 h 1080"/>
              <a:gd name="T94" fmla="*/ 2147483647 w 80"/>
              <a:gd name="T95" fmla="*/ 2147483647 h 10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080"/>
              <a:gd name="T146" fmla="*/ 80 w 80"/>
              <a:gd name="T147" fmla="*/ 1080 h 10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080">
                <a:moveTo>
                  <a:pt x="0" y="0"/>
                </a:moveTo>
                <a:lnTo>
                  <a:pt x="8" y="8"/>
                </a:lnTo>
                <a:lnTo>
                  <a:pt x="8" y="16"/>
                </a:lnTo>
                <a:lnTo>
                  <a:pt x="24" y="16"/>
                </a:lnTo>
                <a:lnTo>
                  <a:pt x="24" y="32"/>
                </a:lnTo>
                <a:lnTo>
                  <a:pt x="32" y="40"/>
                </a:lnTo>
                <a:lnTo>
                  <a:pt x="40" y="48"/>
                </a:lnTo>
                <a:lnTo>
                  <a:pt x="48" y="64"/>
                </a:lnTo>
                <a:lnTo>
                  <a:pt x="48" y="72"/>
                </a:lnTo>
                <a:lnTo>
                  <a:pt x="64" y="72"/>
                </a:lnTo>
                <a:lnTo>
                  <a:pt x="64" y="80"/>
                </a:lnTo>
                <a:lnTo>
                  <a:pt x="64" y="88"/>
                </a:lnTo>
                <a:lnTo>
                  <a:pt x="72" y="88"/>
                </a:lnTo>
                <a:lnTo>
                  <a:pt x="72" y="96"/>
                </a:lnTo>
                <a:lnTo>
                  <a:pt x="80" y="96"/>
                </a:lnTo>
                <a:lnTo>
                  <a:pt x="80" y="104"/>
                </a:lnTo>
                <a:lnTo>
                  <a:pt x="80" y="112"/>
                </a:lnTo>
                <a:lnTo>
                  <a:pt x="80" y="120"/>
                </a:lnTo>
                <a:lnTo>
                  <a:pt x="80" y="128"/>
                </a:lnTo>
                <a:lnTo>
                  <a:pt x="72" y="136"/>
                </a:lnTo>
                <a:lnTo>
                  <a:pt x="64" y="144"/>
                </a:lnTo>
                <a:lnTo>
                  <a:pt x="56" y="152"/>
                </a:lnTo>
                <a:lnTo>
                  <a:pt x="56" y="160"/>
                </a:lnTo>
                <a:lnTo>
                  <a:pt x="48" y="160"/>
                </a:lnTo>
                <a:lnTo>
                  <a:pt x="40" y="168"/>
                </a:lnTo>
                <a:lnTo>
                  <a:pt x="32" y="168"/>
                </a:lnTo>
                <a:lnTo>
                  <a:pt x="32" y="176"/>
                </a:lnTo>
                <a:lnTo>
                  <a:pt x="32" y="184"/>
                </a:lnTo>
                <a:lnTo>
                  <a:pt x="24" y="184"/>
                </a:lnTo>
                <a:lnTo>
                  <a:pt x="16" y="192"/>
                </a:lnTo>
                <a:lnTo>
                  <a:pt x="16" y="200"/>
                </a:lnTo>
                <a:lnTo>
                  <a:pt x="16" y="208"/>
                </a:lnTo>
                <a:lnTo>
                  <a:pt x="16" y="216"/>
                </a:lnTo>
                <a:lnTo>
                  <a:pt x="16" y="224"/>
                </a:lnTo>
                <a:lnTo>
                  <a:pt x="16" y="232"/>
                </a:lnTo>
                <a:lnTo>
                  <a:pt x="16" y="240"/>
                </a:lnTo>
                <a:lnTo>
                  <a:pt x="24" y="240"/>
                </a:lnTo>
                <a:lnTo>
                  <a:pt x="24" y="248"/>
                </a:lnTo>
                <a:lnTo>
                  <a:pt x="24" y="256"/>
                </a:lnTo>
                <a:lnTo>
                  <a:pt x="32" y="264"/>
                </a:lnTo>
                <a:lnTo>
                  <a:pt x="32" y="272"/>
                </a:lnTo>
                <a:lnTo>
                  <a:pt x="40" y="272"/>
                </a:lnTo>
                <a:lnTo>
                  <a:pt x="40" y="280"/>
                </a:lnTo>
                <a:lnTo>
                  <a:pt x="40" y="296"/>
                </a:lnTo>
                <a:lnTo>
                  <a:pt x="48" y="296"/>
                </a:lnTo>
                <a:lnTo>
                  <a:pt x="48" y="304"/>
                </a:lnTo>
                <a:lnTo>
                  <a:pt x="48" y="312"/>
                </a:lnTo>
                <a:lnTo>
                  <a:pt x="48" y="320"/>
                </a:lnTo>
                <a:lnTo>
                  <a:pt x="48" y="328"/>
                </a:lnTo>
                <a:lnTo>
                  <a:pt x="56" y="328"/>
                </a:lnTo>
                <a:lnTo>
                  <a:pt x="56" y="344"/>
                </a:lnTo>
                <a:lnTo>
                  <a:pt x="56" y="352"/>
                </a:lnTo>
                <a:lnTo>
                  <a:pt x="48" y="352"/>
                </a:lnTo>
                <a:lnTo>
                  <a:pt x="48" y="360"/>
                </a:lnTo>
                <a:lnTo>
                  <a:pt x="48" y="368"/>
                </a:lnTo>
                <a:lnTo>
                  <a:pt x="40" y="376"/>
                </a:lnTo>
                <a:lnTo>
                  <a:pt x="40" y="384"/>
                </a:lnTo>
                <a:lnTo>
                  <a:pt x="32" y="392"/>
                </a:lnTo>
                <a:lnTo>
                  <a:pt x="32" y="400"/>
                </a:lnTo>
                <a:lnTo>
                  <a:pt x="32" y="408"/>
                </a:lnTo>
                <a:lnTo>
                  <a:pt x="24" y="416"/>
                </a:lnTo>
                <a:lnTo>
                  <a:pt x="24" y="424"/>
                </a:lnTo>
                <a:lnTo>
                  <a:pt x="24" y="440"/>
                </a:lnTo>
                <a:lnTo>
                  <a:pt x="32" y="440"/>
                </a:lnTo>
                <a:lnTo>
                  <a:pt x="32" y="448"/>
                </a:lnTo>
                <a:lnTo>
                  <a:pt x="32" y="456"/>
                </a:lnTo>
                <a:lnTo>
                  <a:pt x="40" y="456"/>
                </a:lnTo>
                <a:lnTo>
                  <a:pt x="40" y="464"/>
                </a:lnTo>
                <a:lnTo>
                  <a:pt x="40" y="472"/>
                </a:lnTo>
                <a:lnTo>
                  <a:pt x="48" y="472"/>
                </a:lnTo>
                <a:lnTo>
                  <a:pt x="56" y="480"/>
                </a:lnTo>
                <a:lnTo>
                  <a:pt x="56" y="488"/>
                </a:lnTo>
                <a:lnTo>
                  <a:pt x="64" y="488"/>
                </a:lnTo>
                <a:lnTo>
                  <a:pt x="64" y="496"/>
                </a:lnTo>
                <a:lnTo>
                  <a:pt x="72" y="504"/>
                </a:lnTo>
                <a:lnTo>
                  <a:pt x="72" y="512"/>
                </a:lnTo>
                <a:lnTo>
                  <a:pt x="72" y="520"/>
                </a:lnTo>
                <a:lnTo>
                  <a:pt x="72" y="528"/>
                </a:lnTo>
                <a:lnTo>
                  <a:pt x="72" y="536"/>
                </a:lnTo>
                <a:lnTo>
                  <a:pt x="64" y="544"/>
                </a:lnTo>
                <a:lnTo>
                  <a:pt x="64" y="552"/>
                </a:lnTo>
                <a:lnTo>
                  <a:pt x="56" y="568"/>
                </a:lnTo>
                <a:lnTo>
                  <a:pt x="56" y="576"/>
                </a:lnTo>
                <a:lnTo>
                  <a:pt x="56" y="584"/>
                </a:lnTo>
                <a:lnTo>
                  <a:pt x="48" y="592"/>
                </a:lnTo>
                <a:lnTo>
                  <a:pt x="48" y="600"/>
                </a:lnTo>
                <a:lnTo>
                  <a:pt x="48" y="608"/>
                </a:lnTo>
                <a:lnTo>
                  <a:pt x="40" y="608"/>
                </a:lnTo>
                <a:lnTo>
                  <a:pt x="40" y="616"/>
                </a:lnTo>
                <a:lnTo>
                  <a:pt x="32" y="616"/>
                </a:lnTo>
                <a:lnTo>
                  <a:pt x="32" y="624"/>
                </a:lnTo>
                <a:lnTo>
                  <a:pt x="32" y="632"/>
                </a:lnTo>
                <a:lnTo>
                  <a:pt x="32" y="640"/>
                </a:lnTo>
                <a:lnTo>
                  <a:pt x="32" y="648"/>
                </a:lnTo>
                <a:lnTo>
                  <a:pt x="32" y="656"/>
                </a:lnTo>
                <a:lnTo>
                  <a:pt x="32" y="664"/>
                </a:lnTo>
                <a:lnTo>
                  <a:pt x="40" y="672"/>
                </a:lnTo>
                <a:lnTo>
                  <a:pt x="40" y="680"/>
                </a:lnTo>
                <a:lnTo>
                  <a:pt x="48" y="680"/>
                </a:lnTo>
                <a:lnTo>
                  <a:pt x="48" y="688"/>
                </a:lnTo>
                <a:lnTo>
                  <a:pt x="56" y="696"/>
                </a:lnTo>
                <a:lnTo>
                  <a:pt x="64" y="696"/>
                </a:lnTo>
                <a:lnTo>
                  <a:pt x="64" y="704"/>
                </a:lnTo>
                <a:lnTo>
                  <a:pt x="64" y="712"/>
                </a:lnTo>
                <a:lnTo>
                  <a:pt x="64" y="720"/>
                </a:lnTo>
                <a:lnTo>
                  <a:pt x="64" y="728"/>
                </a:lnTo>
                <a:lnTo>
                  <a:pt x="64" y="736"/>
                </a:lnTo>
                <a:lnTo>
                  <a:pt x="64" y="744"/>
                </a:lnTo>
                <a:lnTo>
                  <a:pt x="56" y="744"/>
                </a:lnTo>
                <a:lnTo>
                  <a:pt x="56" y="752"/>
                </a:lnTo>
                <a:lnTo>
                  <a:pt x="56" y="760"/>
                </a:lnTo>
                <a:lnTo>
                  <a:pt x="56" y="768"/>
                </a:lnTo>
                <a:lnTo>
                  <a:pt x="48" y="768"/>
                </a:lnTo>
                <a:lnTo>
                  <a:pt x="48" y="776"/>
                </a:lnTo>
                <a:lnTo>
                  <a:pt x="40" y="784"/>
                </a:lnTo>
                <a:lnTo>
                  <a:pt x="32" y="784"/>
                </a:lnTo>
                <a:lnTo>
                  <a:pt x="32" y="792"/>
                </a:lnTo>
                <a:lnTo>
                  <a:pt x="32" y="800"/>
                </a:lnTo>
                <a:lnTo>
                  <a:pt x="32" y="808"/>
                </a:lnTo>
                <a:lnTo>
                  <a:pt x="24" y="808"/>
                </a:lnTo>
                <a:lnTo>
                  <a:pt x="24" y="816"/>
                </a:lnTo>
                <a:lnTo>
                  <a:pt x="24" y="824"/>
                </a:lnTo>
                <a:lnTo>
                  <a:pt x="16" y="824"/>
                </a:lnTo>
                <a:lnTo>
                  <a:pt x="16" y="832"/>
                </a:lnTo>
                <a:lnTo>
                  <a:pt x="16" y="840"/>
                </a:lnTo>
                <a:lnTo>
                  <a:pt x="24" y="848"/>
                </a:lnTo>
                <a:lnTo>
                  <a:pt x="24" y="856"/>
                </a:lnTo>
                <a:lnTo>
                  <a:pt x="32" y="856"/>
                </a:lnTo>
                <a:lnTo>
                  <a:pt x="32" y="864"/>
                </a:lnTo>
                <a:lnTo>
                  <a:pt x="40" y="864"/>
                </a:lnTo>
                <a:lnTo>
                  <a:pt x="40" y="872"/>
                </a:lnTo>
                <a:lnTo>
                  <a:pt x="40" y="880"/>
                </a:lnTo>
                <a:lnTo>
                  <a:pt x="40" y="888"/>
                </a:lnTo>
                <a:lnTo>
                  <a:pt x="40" y="896"/>
                </a:lnTo>
                <a:lnTo>
                  <a:pt x="40" y="904"/>
                </a:lnTo>
                <a:lnTo>
                  <a:pt x="40" y="912"/>
                </a:lnTo>
                <a:lnTo>
                  <a:pt x="40" y="920"/>
                </a:lnTo>
                <a:lnTo>
                  <a:pt x="32" y="928"/>
                </a:lnTo>
                <a:lnTo>
                  <a:pt x="32" y="936"/>
                </a:lnTo>
                <a:lnTo>
                  <a:pt x="24" y="936"/>
                </a:lnTo>
                <a:lnTo>
                  <a:pt x="24" y="944"/>
                </a:lnTo>
                <a:lnTo>
                  <a:pt x="24" y="952"/>
                </a:lnTo>
                <a:lnTo>
                  <a:pt x="16" y="952"/>
                </a:lnTo>
                <a:lnTo>
                  <a:pt x="8" y="960"/>
                </a:lnTo>
                <a:lnTo>
                  <a:pt x="8" y="968"/>
                </a:lnTo>
                <a:lnTo>
                  <a:pt x="8" y="976"/>
                </a:lnTo>
                <a:lnTo>
                  <a:pt x="0" y="976"/>
                </a:lnTo>
                <a:lnTo>
                  <a:pt x="0" y="984"/>
                </a:lnTo>
                <a:lnTo>
                  <a:pt x="0" y="992"/>
                </a:lnTo>
                <a:lnTo>
                  <a:pt x="0" y="1000"/>
                </a:lnTo>
                <a:lnTo>
                  <a:pt x="8" y="1000"/>
                </a:lnTo>
                <a:lnTo>
                  <a:pt x="8" y="1008"/>
                </a:lnTo>
                <a:lnTo>
                  <a:pt x="16" y="1008"/>
                </a:lnTo>
                <a:lnTo>
                  <a:pt x="16" y="1016"/>
                </a:lnTo>
                <a:lnTo>
                  <a:pt x="16" y="1024"/>
                </a:lnTo>
                <a:lnTo>
                  <a:pt x="16" y="1032"/>
                </a:lnTo>
                <a:lnTo>
                  <a:pt x="24" y="1032"/>
                </a:lnTo>
                <a:lnTo>
                  <a:pt x="24" y="1040"/>
                </a:lnTo>
                <a:lnTo>
                  <a:pt x="24" y="1048"/>
                </a:lnTo>
                <a:lnTo>
                  <a:pt x="24" y="1056"/>
                </a:lnTo>
                <a:lnTo>
                  <a:pt x="24" y="1064"/>
                </a:lnTo>
                <a:lnTo>
                  <a:pt x="24" y="1072"/>
                </a:lnTo>
                <a:lnTo>
                  <a:pt x="24" y="1080"/>
                </a:lnTo>
                <a:lnTo>
                  <a:pt x="16" y="1080"/>
                </a:lnTo>
                <a:lnTo>
                  <a:pt x="16" y="1072"/>
                </a:lnTo>
                <a:lnTo>
                  <a:pt x="24" y="1064"/>
                </a:lnTo>
              </a:path>
            </a:pathLst>
          </a:custGeom>
          <a:noFill/>
          <a:ln w="381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52" name="Freeform 133">
            <a:extLst>
              <a:ext uri="{FF2B5EF4-FFF2-40B4-BE49-F238E27FC236}">
                <a16:creationId xmlns:a16="http://schemas.microsoft.com/office/drawing/2014/main" id="{926892E3-9D53-E08C-C17A-BBD1AB648BA4}"/>
              </a:ext>
            </a:extLst>
          </p:cNvPr>
          <p:cNvSpPr>
            <a:spLocks/>
          </p:cNvSpPr>
          <p:nvPr/>
        </p:nvSpPr>
        <p:spPr bwMode="auto">
          <a:xfrm>
            <a:off x="1855519" y="1530768"/>
            <a:ext cx="112901" cy="1714500"/>
          </a:xfrm>
          <a:custGeom>
            <a:avLst/>
            <a:gdLst>
              <a:gd name="T0" fmla="*/ 2147483647 w 80"/>
              <a:gd name="T1" fmla="*/ 2147483647 h 1080"/>
              <a:gd name="T2" fmla="*/ 2147483647 w 80"/>
              <a:gd name="T3" fmla="*/ 2147483647 h 1080"/>
              <a:gd name="T4" fmla="*/ 2147483647 w 80"/>
              <a:gd name="T5" fmla="*/ 2147483647 h 1080"/>
              <a:gd name="T6" fmla="*/ 2147483647 w 80"/>
              <a:gd name="T7" fmla="*/ 2147483647 h 1080"/>
              <a:gd name="T8" fmla="*/ 2147483647 w 80"/>
              <a:gd name="T9" fmla="*/ 2147483647 h 1080"/>
              <a:gd name="T10" fmla="*/ 2147483647 w 80"/>
              <a:gd name="T11" fmla="*/ 2147483647 h 1080"/>
              <a:gd name="T12" fmla="*/ 2147483647 w 80"/>
              <a:gd name="T13" fmla="*/ 2147483647 h 1080"/>
              <a:gd name="T14" fmla="*/ 2147483647 w 80"/>
              <a:gd name="T15" fmla="*/ 2147483647 h 1080"/>
              <a:gd name="T16" fmla="*/ 2147483647 w 80"/>
              <a:gd name="T17" fmla="*/ 2147483647 h 1080"/>
              <a:gd name="T18" fmla="*/ 2147483647 w 80"/>
              <a:gd name="T19" fmla="*/ 2147483647 h 1080"/>
              <a:gd name="T20" fmla="*/ 2147483647 w 80"/>
              <a:gd name="T21" fmla="*/ 2147483647 h 1080"/>
              <a:gd name="T22" fmla="*/ 2147483647 w 80"/>
              <a:gd name="T23" fmla="*/ 2147483647 h 1080"/>
              <a:gd name="T24" fmla="*/ 2147483647 w 80"/>
              <a:gd name="T25" fmla="*/ 2147483647 h 1080"/>
              <a:gd name="T26" fmla="*/ 2147483647 w 80"/>
              <a:gd name="T27" fmla="*/ 2147483647 h 1080"/>
              <a:gd name="T28" fmla="*/ 2147483647 w 80"/>
              <a:gd name="T29" fmla="*/ 2147483647 h 1080"/>
              <a:gd name="T30" fmla="*/ 2147483647 w 80"/>
              <a:gd name="T31" fmla="*/ 2147483647 h 1080"/>
              <a:gd name="T32" fmla="*/ 2147483647 w 80"/>
              <a:gd name="T33" fmla="*/ 2147483647 h 1080"/>
              <a:gd name="T34" fmla="*/ 2147483647 w 80"/>
              <a:gd name="T35" fmla="*/ 2147483647 h 1080"/>
              <a:gd name="T36" fmla="*/ 2147483647 w 80"/>
              <a:gd name="T37" fmla="*/ 2147483647 h 1080"/>
              <a:gd name="T38" fmla="*/ 2147483647 w 80"/>
              <a:gd name="T39" fmla="*/ 2147483647 h 1080"/>
              <a:gd name="T40" fmla="*/ 2147483647 w 80"/>
              <a:gd name="T41" fmla="*/ 2147483647 h 1080"/>
              <a:gd name="T42" fmla="*/ 2147483647 w 80"/>
              <a:gd name="T43" fmla="*/ 2147483647 h 1080"/>
              <a:gd name="T44" fmla="*/ 2147483647 w 80"/>
              <a:gd name="T45" fmla="*/ 2147483647 h 1080"/>
              <a:gd name="T46" fmla="*/ 2147483647 w 80"/>
              <a:gd name="T47" fmla="*/ 2147483647 h 1080"/>
              <a:gd name="T48" fmla="*/ 2147483647 w 80"/>
              <a:gd name="T49" fmla="*/ 2147483647 h 1080"/>
              <a:gd name="T50" fmla="*/ 2147483647 w 80"/>
              <a:gd name="T51" fmla="*/ 2147483647 h 1080"/>
              <a:gd name="T52" fmla="*/ 2147483647 w 80"/>
              <a:gd name="T53" fmla="*/ 2147483647 h 1080"/>
              <a:gd name="T54" fmla="*/ 2147483647 w 80"/>
              <a:gd name="T55" fmla="*/ 2147483647 h 1080"/>
              <a:gd name="T56" fmla="*/ 2147483647 w 80"/>
              <a:gd name="T57" fmla="*/ 2147483647 h 1080"/>
              <a:gd name="T58" fmla="*/ 2147483647 w 80"/>
              <a:gd name="T59" fmla="*/ 2147483647 h 1080"/>
              <a:gd name="T60" fmla="*/ 2147483647 w 80"/>
              <a:gd name="T61" fmla="*/ 2147483647 h 1080"/>
              <a:gd name="T62" fmla="*/ 2147483647 w 80"/>
              <a:gd name="T63" fmla="*/ 2147483647 h 1080"/>
              <a:gd name="T64" fmla="*/ 2147483647 w 80"/>
              <a:gd name="T65" fmla="*/ 2147483647 h 1080"/>
              <a:gd name="T66" fmla="*/ 2147483647 w 80"/>
              <a:gd name="T67" fmla="*/ 2147483647 h 1080"/>
              <a:gd name="T68" fmla="*/ 2147483647 w 80"/>
              <a:gd name="T69" fmla="*/ 2147483647 h 1080"/>
              <a:gd name="T70" fmla="*/ 2147483647 w 80"/>
              <a:gd name="T71" fmla="*/ 2147483647 h 1080"/>
              <a:gd name="T72" fmla="*/ 2147483647 w 80"/>
              <a:gd name="T73" fmla="*/ 2147483647 h 1080"/>
              <a:gd name="T74" fmla="*/ 2147483647 w 80"/>
              <a:gd name="T75" fmla="*/ 2147483647 h 1080"/>
              <a:gd name="T76" fmla="*/ 2147483647 w 80"/>
              <a:gd name="T77" fmla="*/ 2147483647 h 1080"/>
              <a:gd name="T78" fmla="*/ 2147483647 w 80"/>
              <a:gd name="T79" fmla="*/ 2147483647 h 1080"/>
              <a:gd name="T80" fmla="*/ 2147483647 w 80"/>
              <a:gd name="T81" fmla="*/ 2147483647 h 1080"/>
              <a:gd name="T82" fmla="*/ 2147483647 w 80"/>
              <a:gd name="T83" fmla="*/ 2147483647 h 1080"/>
              <a:gd name="T84" fmla="*/ 0 w 80"/>
              <a:gd name="T85" fmla="*/ 2147483647 h 1080"/>
              <a:gd name="T86" fmla="*/ 2147483647 w 80"/>
              <a:gd name="T87" fmla="*/ 2147483647 h 1080"/>
              <a:gd name="T88" fmla="*/ 2147483647 w 80"/>
              <a:gd name="T89" fmla="*/ 2147483647 h 1080"/>
              <a:gd name="T90" fmla="*/ 2147483647 w 80"/>
              <a:gd name="T91" fmla="*/ 2147483647 h 1080"/>
              <a:gd name="T92" fmla="*/ 2147483647 w 80"/>
              <a:gd name="T93" fmla="*/ 2147483647 h 1080"/>
              <a:gd name="T94" fmla="*/ 2147483647 w 80"/>
              <a:gd name="T95" fmla="*/ 2147483647 h 10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080"/>
              <a:gd name="T146" fmla="*/ 80 w 80"/>
              <a:gd name="T147" fmla="*/ 1080 h 10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080">
                <a:moveTo>
                  <a:pt x="0" y="0"/>
                </a:moveTo>
                <a:lnTo>
                  <a:pt x="8" y="8"/>
                </a:lnTo>
                <a:lnTo>
                  <a:pt x="8" y="16"/>
                </a:lnTo>
                <a:lnTo>
                  <a:pt x="24" y="16"/>
                </a:lnTo>
                <a:lnTo>
                  <a:pt x="24" y="32"/>
                </a:lnTo>
                <a:lnTo>
                  <a:pt x="32" y="40"/>
                </a:lnTo>
                <a:lnTo>
                  <a:pt x="40" y="48"/>
                </a:lnTo>
                <a:lnTo>
                  <a:pt x="48" y="64"/>
                </a:lnTo>
                <a:lnTo>
                  <a:pt x="48" y="72"/>
                </a:lnTo>
                <a:lnTo>
                  <a:pt x="64" y="72"/>
                </a:lnTo>
                <a:lnTo>
                  <a:pt x="64" y="80"/>
                </a:lnTo>
                <a:lnTo>
                  <a:pt x="64" y="88"/>
                </a:lnTo>
                <a:lnTo>
                  <a:pt x="72" y="88"/>
                </a:lnTo>
                <a:lnTo>
                  <a:pt x="72" y="96"/>
                </a:lnTo>
                <a:lnTo>
                  <a:pt x="80" y="96"/>
                </a:lnTo>
                <a:lnTo>
                  <a:pt x="80" y="104"/>
                </a:lnTo>
                <a:lnTo>
                  <a:pt x="80" y="112"/>
                </a:lnTo>
                <a:lnTo>
                  <a:pt x="80" y="120"/>
                </a:lnTo>
                <a:lnTo>
                  <a:pt x="80" y="128"/>
                </a:lnTo>
                <a:lnTo>
                  <a:pt x="72" y="136"/>
                </a:lnTo>
                <a:lnTo>
                  <a:pt x="64" y="144"/>
                </a:lnTo>
                <a:lnTo>
                  <a:pt x="56" y="152"/>
                </a:lnTo>
                <a:lnTo>
                  <a:pt x="56" y="160"/>
                </a:lnTo>
                <a:lnTo>
                  <a:pt x="48" y="160"/>
                </a:lnTo>
                <a:lnTo>
                  <a:pt x="40" y="168"/>
                </a:lnTo>
                <a:lnTo>
                  <a:pt x="32" y="168"/>
                </a:lnTo>
                <a:lnTo>
                  <a:pt x="32" y="176"/>
                </a:lnTo>
                <a:lnTo>
                  <a:pt x="32" y="184"/>
                </a:lnTo>
                <a:lnTo>
                  <a:pt x="24" y="184"/>
                </a:lnTo>
                <a:lnTo>
                  <a:pt x="16" y="192"/>
                </a:lnTo>
                <a:lnTo>
                  <a:pt x="16" y="200"/>
                </a:lnTo>
                <a:lnTo>
                  <a:pt x="16" y="208"/>
                </a:lnTo>
                <a:lnTo>
                  <a:pt x="16" y="216"/>
                </a:lnTo>
                <a:lnTo>
                  <a:pt x="16" y="224"/>
                </a:lnTo>
                <a:lnTo>
                  <a:pt x="16" y="232"/>
                </a:lnTo>
                <a:lnTo>
                  <a:pt x="16" y="240"/>
                </a:lnTo>
                <a:lnTo>
                  <a:pt x="24" y="240"/>
                </a:lnTo>
                <a:lnTo>
                  <a:pt x="24" y="248"/>
                </a:lnTo>
                <a:lnTo>
                  <a:pt x="24" y="256"/>
                </a:lnTo>
                <a:lnTo>
                  <a:pt x="32" y="264"/>
                </a:lnTo>
                <a:lnTo>
                  <a:pt x="32" y="272"/>
                </a:lnTo>
                <a:lnTo>
                  <a:pt x="40" y="272"/>
                </a:lnTo>
                <a:lnTo>
                  <a:pt x="40" y="280"/>
                </a:lnTo>
                <a:lnTo>
                  <a:pt x="40" y="296"/>
                </a:lnTo>
                <a:lnTo>
                  <a:pt x="48" y="296"/>
                </a:lnTo>
                <a:lnTo>
                  <a:pt x="48" y="304"/>
                </a:lnTo>
                <a:lnTo>
                  <a:pt x="48" y="312"/>
                </a:lnTo>
                <a:lnTo>
                  <a:pt x="48" y="320"/>
                </a:lnTo>
                <a:lnTo>
                  <a:pt x="48" y="328"/>
                </a:lnTo>
                <a:lnTo>
                  <a:pt x="56" y="328"/>
                </a:lnTo>
                <a:lnTo>
                  <a:pt x="56" y="344"/>
                </a:lnTo>
                <a:lnTo>
                  <a:pt x="56" y="352"/>
                </a:lnTo>
                <a:lnTo>
                  <a:pt x="48" y="352"/>
                </a:lnTo>
                <a:lnTo>
                  <a:pt x="48" y="360"/>
                </a:lnTo>
                <a:lnTo>
                  <a:pt x="48" y="368"/>
                </a:lnTo>
                <a:lnTo>
                  <a:pt x="40" y="376"/>
                </a:lnTo>
                <a:lnTo>
                  <a:pt x="40" y="384"/>
                </a:lnTo>
                <a:lnTo>
                  <a:pt x="32" y="392"/>
                </a:lnTo>
                <a:lnTo>
                  <a:pt x="32" y="400"/>
                </a:lnTo>
                <a:lnTo>
                  <a:pt x="32" y="408"/>
                </a:lnTo>
                <a:lnTo>
                  <a:pt x="24" y="416"/>
                </a:lnTo>
                <a:lnTo>
                  <a:pt x="24" y="424"/>
                </a:lnTo>
                <a:lnTo>
                  <a:pt x="24" y="440"/>
                </a:lnTo>
                <a:lnTo>
                  <a:pt x="32" y="440"/>
                </a:lnTo>
                <a:lnTo>
                  <a:pt x="32" y="448"/>
                </a:lnTo>
                <a:lnTo>
                  <a:pt x="32" y="456"/>
                </a:lnTo>
                <a:lnTo>
                  <a:pt x="40" y="456"/>
                </a:lnTo>
                <a:lnTo>
                  <a:pt x="40" y="464"/>
                </a:lnTo>
                <a:lnTo>
                  <a:pt x="40" y="472"/>
                </a:lnTo>
                <a:lnTo>
                  <a:pt x="48" y="472"/>
                </a:lnTo>
                <a:lnTo>
                  <a:pt x="56" y="480"/>
                </a:lnTo>
                <a:lnTo>
                  <a:pt x="56" y="488"/>
                </a:lnTo>
                <a:lnTo>
                  <a:pt x="64" y="488"/>
                </a:lnTo>
                <a:lnTo>
                  <a:pt x="64" y="496"/>
                </a:lnTo>
                <a:lnTo>
                  <a:pt x="72" y="504"/>
                </a:lnTo>
                <a:lnTo>
                  <a:pt x="72" y="512"/>
                </a:lnTo>
                <a:lnTo>
                  <a:pt x="72" y="520"/>
                </a:lnTo>
                <a:lnTo>
                  <a:pt x="72" y="528"/>
                </a:lnTo>
                <a:lnTo>
                  <a:pt x="72" y="536"/>
                </a:lnTo>
                <a:lnTo>
                  <a:pt x="64" y="544"/>
                </a:lnTo>
                <a:lnTo>
                  <a:pt x="64" y="552"/>
                </a:lnTo>
                <a:lnTo>
                  <a:pt x="56" y="568"/>
                </a:lnTo>
                <a:lnTo>
                  <a:pt x="56" y="576"/>
                </a:lnTo>
                <a:lnTo>
                  <a:pt x="56" y="584"/>
                </a:lnTo>
                <a:lnTo>
                  <a:pt x="48" y="592"/>
                </a:lnTo>
                <a:lnTo>
                  <a:pt x="48" y="600"/>
                </a:lnTo>
                <a:lnTo>
                  <a:pt x="48" y="608"/>
                </a:lnTo>
                <a:lnTo>
                  <a:pt x="40" y="608"/>
                </a:lnTo>
                <a:lnTo>
                  <a:pt x="40" y="616"/>
                </a:lnTo>
                <a:lnTo>
                  <a:pt x="32" y="616"/>
                </a:lnTo>
                <a:lnTo>
                  <a:pt x="32" y="624"/>
                </a:lnTo>
                <a:lnTo>
                  <a:pt x="32" y="632"/>
                </a:lnTo>
                <a:lnTo>
                  <a:pt x="32" y="640"/>
                </a:lnTo>
                <a:lnTo>
                  <a:pt x="32" y="648"/>
                </a:lnTo>
                <a:lnTo>
                  <a:pt x="32" y="656"/>
                </a:lnTo>
                <a:lnTo>
                  <a:pt x="32" y="664"/>
                </a:lnTo>
                <a:lnTo>
                  <a:pt x="40" y="672"/>
                </a:lnTo>
                <a:lnTo>
                  <a:pt x="40" y="680"/>
                </a:lnTo>
                <a:lnTo>
                  <a:pt x="48" y="680"/>
                </a:lnTo>
                <a:lnTo>
                  <a:pt x="48" y="688"/>
                </a:lnTo>
                <a:lnTo>
                  <a:pt x="56" y="696"/>
                </a:lnTo>
                <a:lnTo>
                  <a:pt x="64" y="696"/>
                </a:lnTo>
                <a:lnTo>
                  <a:pt x="64" y="704"/>
                </a:lnTo>
                <a:lnTo>
                  <a:pt x="64" y="712"/>
                </a:lnTo>
                <a:lnTo>
                  <a:pt x="64" y="720"/>
                </a:lnTo>
                <a:lnTo>
                  <a:pt x="64" y="728"/>
                </a:lnTo>
                <a:lnTo>
                  <a:pt x="64" y="736"/>
                </a:lnTo>
                <a:lnTo>
                  <a:pt x="64" y="744"/>
                </a:lnTo>
                <a:lnTo>
                  <a:pt x="56" y="744"/>
                </a:lnTo>
                <a:lnTo>
                  <a:pt x="56" y="752"/>
                </a:lnTo>
                <a:lnTo>
                  <a:pt x="56" y="760"/>
                </a:lnTo>
                <a:lnTo>
                  <a:pt x="56" y="768"/>
                </a:lnTo>
                <a:lnTo>
                  <a:pt x="48" y="768"/>
                </a:lnTo>
                <a:lnTo>
                  <a:pt x="48" y="776"/>
                </a:lnTo>
                <a:lnTo>
                  <a:pt x="40" y="784"/>
                </a:lnTo>
                <a:lnTo>
                  <a:pt x="32" y="784"/>
                </a:lnTo>
                <a:lnTo>
                  <a:pt x="32" y="792"/>
                </a:lnTo>
                <a:lnTo>
                  <a:pt x="32" y="800"/>
                </a:lnTo>
                <a:lnTo>
                  <a:pt x="32" y="808"/>
                </a:lnTo>
                <a:lnTo>
                  <a:pt x="24" y="808"/>
                </a:lnTo>
                <a:lnTo>
                  <a:pt x="24" y="816"/>
                </a:lnTo>
                <a:lnTo>
                  <a:pt x="24" y="824"/>
                </a:lnTo>
                <a:lnTo>
                  <a:pt x="16" y="824"/>
                </a:lnTo>
                <a:lnTo>
                  <a:pt x="16" y="832"/>
                </a:lnTo>
                <a:lnTo>
                  <a:pt x="16" y="840"/>
                </a:lnTo>
                <a:lnTo>
                  <a:pt x="24" y="848"/>
                </a:lnTo>
                <a:lnTo>
                  <a:pt x="24" y="856"/>
                </a:lnTo>
                <a:lnTo>
                  <a:pt x="32" y="856"/>
                </a:lnTo>
                <a:lnTo>
                  <a:pt x="32" y="864"/>
                </a:lnTo>
                <a:lnTo>
                  <a:pt x="40" y="864"/>
                </a:lnTo>
                <a:lnTo>
                  <a:pt x="40" y="872"/>
                </a:lnTo>
                <a:lnTo>
                  <a:pt x="40" y="880"/>
                </a:lnTo>
                <a:lnTo>
                  <a:pt x="40" y="888"/>
                </a:lnTo>
                <a:lnTo>
                  <a:pt x="40" y="896"/>
                </a:lnTo>
                <a:lnTo>
                  <a:pt x="40" y="904"/>
                </a:lnTo>
                <a:lnTo>
                  <a:pt x="40" y="912"/>
                </a:lnTo>
                <a:lnTo>
                  <a:pt x="40" y="920"/>
                </a:lnTo>
                <a:lnTo>
                  <a:pt x="32" y="928"/>
                </a:lnTo>
                <a:lnTo>
                  <a:pt x="32" y="936"/>
                </a:lnTo>
                <a:lnTo>
                  <a:pt x="24" y="936"/>
                </a:lnTo>
                <a:lnTo>
                  <a:pt x="24" y="944"/>
                </a:lnTo>
                <a:lnTo>
                  <a:pt x="24" y="952"/>
                </a:lnTo>
                <a:lnTo>
                  <a:pt x="16" y="952"/>
                </a:lnTo>
                <a:lnTo>
                  <a:pt x="8" y="960"/>
                </a:lnTo>
                <a:lnTo>
                  <a:pt x="8" y="968"/>
                </a:lnTo>
                <a:lnTo>
                  <a:pt x="8" y="976"/>
                </a:lnTo>
                <a:lnTo>
                  <a:pt x="0" y="976"/>
                </a:lnTo>
                <a:lnTo>
                  <a:pt x="0" y="984"/>
                </a:lnTo>
                <a:lnTo>
                  <a:pt x="0" y="992"/>
                </a:lnTo>
                <a:lnTo>
                  <a:pt x="0" y="1000"/>
                </a:lnTo>
                <a:lnTo>
                  <a:pt x="8" y="1000"/>
                </a:lnTo>
                <a:lnTo>
                  <a:pt x="8" y="1008"/>
                </a:lnTo>
                <a:lnTo>
                  <a:pt x="16" y="1008"/>
                </a:lnTo>
                <a:lnTo>
                  <a:pt x="16" y="1016"/>
                </a:lnTo>
                <a:lnTo>
                  <a:pt x="16" y="1024"/>
                </a:lnTo>
                <a:lnTo>
                  <a:pt x="16" y="1032"/>
                </a:lnTo>
                <a:lnTo>
                  <a:pt x="24" y="1032"/>
                </a:lnTo>
                <a:lnTo>
                  <a:pt x="24" y="1040"/>
                </a:lnTo>
                <a:lnTo>
                  <a:pt x="24" y="1048"/>
                </a:lnTo>
                <a:lnTo>
                  <a:pt x="24" y="1056"/>
                </a:lnTo>
                <a:lnTo>
                  <a:pt x="24" y="1064"/>
                </a:lnTo>
                <a:lnTo>
                  <a:pt x="24" y="1072"/>
                </a:lnTo>
                <a:lnTo>
                  <a:pt x="24" y="1080"/>
                </a:lnTo>
                <a:lnTo>
                  <a:pt x="16" y="1080"/>
                </a:lnTo>
                <a:lnTo>
                  <a:pt x="16" y="1072"/>
                </a:lnTo>
                <a:lnTo>
                  <a:pt x="24" y="1064"/>
                </a:lnTo>
              </a:path>
            </a:pathLst>
          </a:custGeom>
          <a:noFill/>
          <a:ln w="381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53" name="Rectangle 143">
            <a:extLst>
              <a:ext uri="{FF2B5EF4-FFF2-40B4-BE49-F238E27FC236}">
                <a16:creationId xmlns:a16="http://schemas.microsoft.com/office/drawing/2014/main" id="{AC431BC0-D2BA-C09F-D4BE-08642D37BCBF}"/>
              </a:ext>
            </a:extLst>
          </p:cNvPr>
          <p:cNvSpPr>
            <a:spLocks noChangeArrowheads="1"/>
          </p:cNvSpPr>
          <p:nvPr/>
        </p:nvSpPr>
        <p:spPr bwMode="auto">
          <a:xfrm>
            <a:off x="2216999" y="2135600"/>
            <a:ext cx="2471115" cy="251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821151" eaLnBrk="0" fontAlgn="base" latinLnBrk="0" hangingPunct="0">
              <a:spcBef>
                <a:spcPct val="0"/>
              </a:spcBef>
              <a:spcAft>
                <a:spcPct val="0"/>
              </a:spcAft>
            </a:pPr>
            <a:r>
              <a:rPr lang="en-US" sz="1633" dirty="0">
                <a:solidFill>
                  <a:srgbClr val="000000"/>
                </a:solidFill>
                <a:latin typeface="Helvetica" charset="0"/>
                <a:ea typeface="ＭＳ Ｐゴシック" charset="0"/>
              </a:rPr>
              <a:t>1-1 crystal sensor coupling</a:t>
            </a:r>
            <a:endParaRPr lang="en-US" sz="2903" dirty="0">
              <a:solidFill>
                <a:srgbClr val="000000"/>
              </a:solidFill>
              <a:latin typeface="Times New Roman" charset="0"/>
              <a:ea typeface="ＭＳ Ｐゴシック" charset="0"/>
            </a:endParaRPr>
          </a:p>
        </p:txBody>
      </p:sp>
      <p:sp>
        <p:nvSpPr>
          <p:cNvPr id="54" name="Rectangle 145">
            <a:extLst>
              <a:ext uri="{FF2B5EF4-FFF2-40B4-BE49-F238E27FC236}">
                <a16:creationId xmlns:a16="http://schemas.microsoft.com/office/drawing/2014/main" id="{B8C46A9E-DBE8-9DDA-3586-38ACF8B66931}"/>
              </a:ext>
            </a:extLst>
          </p:cNvPr>
          <p:cNvSpPr>
            <a:spLocks noChangeArrowheads="1"/>
          </p:cNvSpPr>
          <p:nvPr/>
        </p:nvSpPr>
        <p:spPr bwMode="auto">
          <a:xfrm>
            <a:off x="3869198" y="3283906"/>
            <a:ext cx="1709216" cy="753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defTabSz="821151" eaLnBrk="0" fontAlgn="base" latinLnBrk="0" hangingPunct="0">
              <a:spcBef>
                <a:spcPct val="0"/>
              </a:spcBef>
              <a:spcAft>
                <a:spcPct val="0"/>
              </a:spcAft>
            </a:pPr>
            <a:r>
              <a:rPr lang="en-US" sz="1633" dirty="0">
                <a:solidFill>
                  <a:srgbClr val="000000"/>
                </a:solidFill>
                <a:latin typeface="Helvetica" charset="0"/>
                <a:ea typeface="ＭＳ Ｐゴシック" charset="0"/>
              </a:rPr>
              <a:t>There is no light sharing between the crystals</a:t>
            </a:r>
            <a:endParaRPr lang="en-US" sz="2903" dirty="0">
              <a:solidFill>
                <a:srgbClr val="000000"/>
              </a:solidFill>
              <a:latin typeface="Times New Roman" charset="0"/>
              <a:ea typeface="ＭＳ Ｐゴシック" charset="0"/>
            </a:endParaRPr>
          </a:p>
        </p:txBody>
      </p:sp>
      <p:sp>
        <p:nvSpPr>
          <p:cNvPr id="55" name="Line 154">
            <a:extLst>
              <a:ext uri="{FF2B5EF4-FFF2-40B4-BE49-F238E27FC236}">
                <a16:creationId xmlns:a16="http://schemas.microsoft.com/office/drawing/2014/main" id="{CE4B3315-35FE-56A3-4C27-D2E1BEE6CE9A}"/>
              </a:ext>
            </a:extLst>
          </p:cNvPr>
          <p:cNvSpPr>
            <a:spLocks noChangeShapeType="1"/>
          </p:cNvSpPr>
          <p:nvPr/>
        </p:nvSpPr>
        <p:spPr bwMode="auto">
          <a:xfrm>
            <a:off x="3684515" y="3003966"/>
            <a:ext cx="1412" cy="1333500"/>
          </a:xfrm>
          <a:prstGeom prst="line">
            <a:avLst/>
          </a:prstGeom>
          <a:noFill/>
          <a:ln w="50800">
            <a:solidFill>
              <a:srgbClr val="FFFFFF"/>
            </a:solidFill>
            <a:round/>
            <a:headEnd/>
            <a:tailEnd/>
          </a:ln>
          <a:extLst>
            <a:ext uri="{909E8E84-426E-40dd-AFC4-6F175D3DCCD1}">
              <a14:hiddenFill xmlns:a14="http://schemas.microsoft.com/office/drawing/2010/main" xmlns="">
                <a:noFill/>
              </a14:hiddenFill>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56" name="Arc 159">
            <a:extLst>
              <a:ext uri="{FF2B5EF4-FFF2-40B4-BE49-F238E27FC236}">
                <a16:creationId xmlns:a16="http://schemas.microsoft.com/office/drawing/2014/main" id="{50674673-F08A-8168-9438-79C46BFB7F93}"/>
              </a:ext>
            </a:extLst>
          </p:cNvPr>
          <p:cNvSpPr>
            <a:spLocks/>
          </p:cNvSpPr>
          <p:nvPr/>
        </p:nvSpPr>
        <p:spPr bwMode="auto">
          <a:xfrm>
            <a:off x="932571" y="4623213"/>
            <a:ext cx="177819" cy="214312"/>
          </a:xfrm>
          <a:custGeom>
            <a:avLst/>
            <a:gdLst>
              <a:gd name="T0" fmla="*/ 2147483647 w 17958"/>
              <a:gd name="T1" fmla="*/ 2147483647 h 19747"/>
              <a:gd name="T2" fmla="*/ 0 w 17958"/>
              <a:gd name="T3" fmla="*/ 2147483647 h 19747"/>
              <a:gd name="T4" fmla="*/ 2147483647 w 17958"/>
              <a:gd name="T5" fmla="*/ 0 h 19747"/>
              <a:gd name="T6" fmla="*/ 0 60000 65536"/>
              <a:gd name="T7" fmla="*/ 0 60000 65536"/>
              <a:gd name="T8" fmla="*/ 0 60000 65536"/>
              <a:gd name="T9" fmla="*/ 0 w 17958"/>
              <a:gd name="T10" fmla="*/ 0 h 19747"/>
              <a:gd name="T11" fmla="*/ 17958 w 17958"/>
              <a:gd name="T12" fmla="*/ 19747 h 19747"/>
            </a:gdLst>
            <a:ahLst/>
            <a:cxnLst>
              <a:cxn ang="T6">
                <a:pos x="T0" y="T1"/>
              </a:cxn>
              <a:cxn ang="T7">
                <a:pos x="T2" y="T3"/>
              </a:cxn>
              <a:cxn ang="T8">
                <a:pos x="T4" y="T5"/>
              </a:cxn>
            </a:cxnLst>
            <a:rect l="T9" t="T10" r="T11" b="T12"/>
            <a:pathLst>
              <a:path w="17958" h="19747" fill="none" extrusionOk="0">
                <a:moveTo>
                  <a:pt x="9205" y="19747"/>
                </a:moveTo>
                <a:cubicBezTo>
                  <a:pt x="5465" y="18089"/>
                  <a:pt x="2272" y="15403"/>
                  <a:pt x="-1" y="12002"/>
                </a:cubicBezTo>
              </a:path>
              <a:path w="17958" h="19747" stroke="0" extrusionOk="0">
                <a:moveTo>
                  <a:pt x="9205" y="19747"/>
                </a:moveTo>
                <a:cubicBezTo>
                  <a:pt x="5465" y="18089"/>
                  <a:pt x="2272" y="15403"/>
                  <a:pt x="-1" y="12002"/>
                </a:cubicBezTo>
                <a:lnTo>
                  <a:pt x="17958" y="0"/>
                </a:lnTo>
                <a:lnTo>
                  <a:pt x="9205" y="1974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82102" tIns="41053" rIns="82102" bIns="41053"/>
          <a:lstStyle/>
          <a:p>
            <a:pPr defTabSz="821151" eaLnBrk="0" fontAlgn="base" latinLnBrk="0" hangingPunct="0">
              <a:spcBef>
                <a:spcPct val="0"/>
              </a:spcBef>
              <a:spcAft>
                <a:spcPct val="0"/>
              </a:spcAft>
            </a:pPr>
            <a:endParaRPr lang="en-US" sz="2903" b="1">
              <a:solidFill>
                <a:srgbClr val="000000"/>
              </a:solidFill>
              <a:latin typeface="Times New Roman" charset="0"/>
              <a:ea typeface="ＭＳ Ｐゴシック" charset="0"/>
            </a:endParaRPr>
          </a:p>
        </p:txBody>
      </p:sp>
      <p:sp>
        <p:nvSpPr>
          <p:cNvPr id="57" name="Rectangle 162">
            <a:extLst>
              <a:ext uri="{FF2B5EF4-FFF2-40B4-BE49-F238E27FC236}">
                <a16:creationId xmlns:a16="http://schemas.microsoft.com/office/drawing/2014/main" id="{16D118BA-FC03-42D4-BCD3-47652030134F}"/>
              </a:ext>
            </a:extLst>
          </p:cNvPr>
          <p:cNvSpPr>
            <a:spLocks noChangeArrowheads="1"/>
          </p:cNvSpPr>
          <p:nvPr/>
        </p:nvSpPr>
        <p:spPr bwMode="auto">
          <a:xfrm>
            <a:off x="895863" y="4774349"/>
            <a:ext cx="3655406" cy="1005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defTabSz="821151" eaLnBrk="0" fontAlgn="base" latinLnBrk="0" hangingPunct="0">
              <a:spcBef>
                <a:spcPct val="0"/>
              </a:spcBef>
              <a:spcAft>
                <a:spcPct val="0"/>
              </a:spcAft>
            </a:pPr>
            <a:r>
              <a:rPr lang="en-US" sz="2177" dirty="0">
                <a:solidFill>
                  <a:srgbClr val="000000"/>
                </a:solidFill>
                <a:latin typeface="Helvetica" charset="0"/>
                <a:ea typeface="ＭＳ Ｐゴシック" charset="0"/>
              </a:rPr>
              <a:t>The light is confined and directed to a single photon detector</a:t>
            </a:r>
            <a:endParaRPr lang="en-US" sz="2177" dirty="0">
              <a:solidFill>
                <a:srgbClr val="000000"/>
              </a:solidFill>
              <a:latin typeface="Times New Roman" charset="0"/>
              <a:ea typeface="ＭＳ Ｐゴシック" charset="0"/>
            </a:endParaRPr>
          </a:p>
        </p:txBody>
      </p:sp>
      <p:sp>
        <p:nvSpPr>
          <p:cNvPr id="58" name="Rectangle 165">
            <a:extLst>
              <a:ext uri="{FF2B5EF4-FFF2-40B4-BE49-F238E27FC236}">
                <a16:creationId xmlns:a16="http://schemas.microsoft.com/office/drawing/2014/main" id="{E7656989-5636-BA46-F908-B72AD8010AE0}"/>
              </a:ext>
            </a:extLst>
          </p:cNvPr>
          <p:cNvSpPr>
            <a:spLocks noChangeArrowheads="1"/>
          </p:cNvSpPr>
          <p:nvPr/>
        </p:nvSpPr>
        <p:spPr bwMode="auto">
          <a:xfrm>
            <a:off x="953842" y="1864139"/>
            <a:ext cx="1100783" cy="502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821151" eaLnBrk="0" fontAlgn="base" latinLnBrk="0" hangingPunct="0">
              <a:spcBef>
                <a:spcPct val="0"/>
              </a:spcBef>
              <a:spcAft>
                <a:spcPct val="0"/>
              </a:spcAft>
            </a:pPr>
            <a:r>
              <a:rPr lang="en-US" sz="1633" b="1" dirty="0">
                <a:solidFill>
                  <a:srgbClr val="000000"/>
                </a:solidFill>
                <a:latin typeface="Helvetica" charset="0"/>
                <a:ea typeface="ＭＳ Ｐゴシック" charset="0"/>
                <a:sym typeface="Symbol" charset="0"/>
              </a:rPr>
              <a:t>511 keV photon</a:t>
            </a:r>
            <a:endParaRPr lang="en-US" sz="2903" b="1" dirty="0">
              <a:solidFill>
                <a:srgbClr val="000000"/>
              </a:solidFill>
              <a:latin typeface="Helvetica" charset="0"/>
              <a:ea typeface="ＭＳ Ｐゴシック" charset="0"/>
            </a:endParaRPr>
          </a:p>
        </p:txBody>
      </p:sp>
      <p:pic>
        <p:nvPicPr>
          <p:cNvPr id="59" name="Picture 19">
            <a:extLst>
              <a:ext uri="{FF2B5EF4-FFF2-40B4-BE49-F238E27FC236}">
                <a16:creationId xmlns:a16="http://schemas.microsoft.com/office/drawing/2014/main" id="{8C2CBAFF-E3F4-4537-7B75-CCA684E171C7}"/>
              </a:ext>
            </a:extLst>
          </p:cNvPr>
          <p:cNvPicPr>
            <a:picLocks noChangeAspect="1"/>
          </p:cNvPicPr>
          <p:nvPr/>
        </p:nvPicPr>
        <p:blipFill>
          <a:blip r:embed="rId2">
            <a:extLst>
              <a:ext uri="{28A0092B-C50C-407E-A947-70E740481C1C}">
                <a14:useLocalDpi xmlns:a14="http://schemas.microsoft.com/office/drawing/2010/main" val="0"/>
              </a:ext>
            </a:extLst>
          </a:blip>
          <a:srcRect l="25899" t="23267" r="26556" b="27483"/>
          <a:stretch>
            <a:fillRect/>
          </a:stretch>
        </p:blipFill>
        <p:spPr bwMode="auto">
          <a:xfrm>
            <a:off x="5832002" y="1562557"/>
            <a:ext cx="4824793" cy="3732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 name="TextBox 59">
            <a:extLst>
              <a:ext uri="{FF2B5EF4-FFF2-40B4-BE49-F238E27FC236}">
                <a16:creationId xmlns:a16="http://schemas.microsoft.com/office/drawing/2014/main" id="{755CE09D-8F25-52C4-0916-6182952F9F6D}"/>
              </a:ext>
            </a:extLst>
          </p:cNvPr>
          <p:cNvSpPr txBox="1"/>
          <p:nvPr/>
        </p:nvSpPr>
        <p:spPr>
          <a:xfrm>
            <a:off x="6154007" y="5723153"/>
            <a:ext cx="4411840" cy="395102"/>
          </a:xfrm>
          <a:prstGeom prst="rect">
            <a:avLst/>
          </a:prstGeom>
          <a:noFill/>
        </p:spPr>
        <p:txBody>
          <a:bodyPr wrap="none" lIns="82736" tIns="41367" rIns="82736" bIns="41367" rtlCol="0">
            <a:spAutoFit/>
          </a:bodyPr>
          <a:lstStyle/>
          <a:p>
            <a:pPr defTabSz="404495" fontAlgn="base" latinLnBrk="0" hangingPunct="0">
              <a:lnSpc>
                <a:spcPct val="93000"/>
              </a:lnSpc>
              <a:spcBef>
                <a:spcPct val="0"/>
              </a:spcBef>
              <a:spcAft>
                <a:spcPct val="0"/>
              </a:spcAft>
              <a:buClr>
                <a:srgbClr val="000000"/>
              </a:buClr>
              <a:buSzPct val="100000"/>
            </a:pPr>
            <a:r>
              <a:rPr lang="en-US" sz="2177" dirty="0">
                <a:solidFill>
                  <a:srgbClr val="000000"/>
                </a:solidFill>
                <a:latin typeface="Arial" charset="0"/>
                <a:ea typeface="ＭＳ Ｐゴシック" charset="0"/>
                <a:sym typeface="Wingdings"/>
              </a:rPr>
              <a:t> Better signal to noise ratio SNR</a:t>
            </a:r>
            <a:endParaRPr lang="en-US" sz="2177" dirty="0">
              <a:solidFill>
                <a:srgbClr val="000000"/>
              </a:solidFill>
              <a:latin typeface="Arial" charset="0"/>
              <a:ea typeface="ＭＳ Ｐゴシック" charset="0"/>
            </a:endParaRPr>
          </a:p>
        </p:txBody>
      </p:sp>
      <p:sp>
        <p:nvSpPr>
          <p:cNvPr id="61" name="TextBox 60">
            <a:extLst>
              <a:ext uri="{FF2B5EF4-FFF2-40B4-BE49-F238E27FC236}">
                <a16:creationId xmlns:a16="http://schemas.microsoft.com/office/drawing/2014/main" id="{6AEE18A0-F552-7150-937D-FA074061CD33}"/>
              </a:ext>
            </a:extLst>
          </p:cNvPr>
          <p:cNvSpPr txBox="1"/>
          <p:nvPr/>
        </p:nvSpPr>
        <p:spPr bwMode="auto">
          <a:xfrm>
            <a:off x="8367485" y="2885066"/>
            <a:ext cx="1659054" cy="784062"/>
          </a:xfrm>
          <a:prstGeom prst="rect">
            <a:avLst/>
          </a:prstGeom>
          <a:noFill/>
          <a:ln>
            <a:noFill/>
          </a:ln>
          <a:scene3d>
            <a:camera prst="orthographicFront">
              <a:rot lat="0" lon="0" rev="600000"/>
            </a:camera>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102" tIns="41053" rIns="82102" bIns="41053" rtlCol="0">
            <a:spAutoFit/>
          </a:bodyPr>
          <a:lstStyle/>
          <a:p>
            <a:pPr algn="ctr" defTabSz="404495" fontAlgn="base" latinLnBrk="0" hangingPunct="0">
              <a:lnSpc>
                <a:spcPct val="93000"/>
              </a:lnSpc>
              <a:spcBef>
                <a:spcPct val="0"/>
              </a:spcBef>
              <a:spcAft>
                <a:spcPct val="0"/>
              </a:spcAft>
              <a:buClr>
                <a:srgbClr val="000000"/>
              </a:buClr>
              <a:buSzPct val="100000"/>
            </a:pPr>
            <a:r>
              <a:rPr lang="en-US" sz="1633" dirty="0">
                <a:solidFill>
                  <a:srgbClr val="000000"/>
                </a:solidFill>
                <a:latin typeface="Arial" charset="0"/>
                <a:ea typeface="ＭＳ Ｐゴシック" charset="0"/>
              </a:rPr>
              <a:t>4x4 array</a:t>
            </a:r>
          </a:p>
          <a:p>
            <a:pPr algn="ctr" defTabSz="404495" fontAlgn="base" latinLnBrk="0" hangingPunct="0">
              <a:lnSpc>
                <a:spcPct val="93000"/>
              </a:lnSpc>
              <a:spcBef>
                <a:spcPct val="0"/>
              </a:spcBef>
              <a:spcAft>
                <a:spcPct val="0"/>
              </a:spcAft>
              <a:buClr>
                <a:srgbClr val="000000"/>
              </a:buClr>
              <a:buSzPct val="100000"/>
            </a:pPr>
            <a:r>
              <a:rPr lang="en-US" sz="1633" dirty="0">
                <a:solidFill>
                  <a:srgbClr val="000000"/>
                </a:solidFill>
                <a:latin typeface="Arial" charset="0"/>
                <a:ea typeface="ＭＳ Ｐゴシック" charset="0"/>
              </a:rPr>
              <a:t>3x3x20 mm</a:t>
            </a:r>
            <a:r>
              <a:rPr lang="en-US" sz="1633" baseline="30000" dirty="0">
                <a:solidFill>
                  <a:srgbClr val="000000"/>
                </a:solidFill>
                <a:latin typeface="Arial" charset="0"/>
                <a:ea typeface="ＭＳ Ｐゴシック" charset="0"/>
              </a:rPr>
              <a:t>3</a:t>
            </a:r>
          </a:p>
          <a:p>
            <a:pPr algn="ctr" defTabSz="404495" fontAlgn="base" latinLnBrk="0" hangingPunct="0">
              <a:lnSpc>
                <a:spcPct val="93000"/>
              </a:lnSpc>
              <a:spcBef>
                <a:spcPct val="0"/>
              </a:spcBef>
              <a:spcAft>
                <a:spcPct val="0"/>
              </a:spcAft>
              <a:buClr>
                <a:srgbClr val="000000"/>
              </a:buClr>
              <a:buSzPct val="100000"/>
            </a:pPr>
            <a:r>
              <a:rPr lang="en-US" sz="1633" dirty="0">
                <a:solidFill>
                  <a:srgbClr val="000000"/>
                </a:solidFill>
                <a:latin typeface="Arial" charset="0"/>
                <a:ea typeface="ＭＳ Ｐゴシック" charset="0"/>
              </a:rPr>
              <a:t>LYSO crystals</a:t>
            </a:r>
          </a:p>
        </p:txBody>
      </p:sp>
      <p:sp>
        <p:nvSpPr>
          <p:cNvPr id="62" name="TextBox 61">
            <a:extLst>
              <a:ext uri="{FF2B5EF4-FFF2-40B4-BE49-F238E27FC236}">
                <a16:creationId xmlns:a16="http://schemas.microsoft.com/office/drawing/2014/main" id="{9F695067-CCCB-91B2-0B2E-B1A0EF3C16EC}"/>
              </a:ext>
            </a:extLst>
          </p:cNvPr>
          <p:cNvSpPr txBox="1"/>
          <p:nvPr/>
        </p:nvSpPr>
        <p:spPr bwMode="auto">
          <a:xfrm>
            <a:off x="5828481" y="2794646"/>
            <a:ext cx="1259056" cy="78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02" tIns="41053" rIns="82102" bIns="41053" rtlCol="0">
            <a:spAutoFit/>
          </a:bodyPr>
          <a:lstStyle/>
          <a:p>
            <a:pPr algn="ctr" defTabSz="404495" fontAlgn="base" latinLnBrk="0" hangingPunct="0">
              <a:lnSpc>
                <a:spcPct val="93000"/>
              </a:lnSpc>
              <a:spcBef>
                <a:spcPct val="0"/>
              </a:spcBef>
              <a:spcAft>
                <a:spcPct val="0"/>
              </a:spcAft>
              <a:buClr>
                <a:srgbClr val="000000"/>
              </a:buClr>
              <a:buSzPct val="100000"/>
            </a:pPr>
            <a:r>
              <a:rPr lang="sl-SI" sz="1633" dirty="0">
                <a:solidFill>
                  <a:srgbClr val="000000"/>
                </a:solidFill>
                <a:latin typeface="Arial" charset="0"/>
                <a:ea typeface="ＭＳ Ｐゴシック" charset="0"/>
              </a:rPr>
              <a:t>4x4  array</a:t>
            </a:r>
          </a:p>
          <a:p>
            <a:pPr algn="ctr" defTabSz="404495" fontAlgn="base" latinLnBrk="0" hangingPunct="0">
              <a:lnSpc>
                <a:spcPct val="93000"/>
              </a:lnSpc>
              <a:spcBef>
                <a:spcPct val="0"/>
              </a:spcBef>
              <a:spcAft>
                <a:spcPct val="0"/>
              </a:spcAft>
              <a:buClr>
                <a:srgbClr val="000000"/>
              </a:buClr>
              <a:buSzPct val="100000"/>
            </a:pPr>
            <a:r>
              <a:rPr lang="sl-SI" sz="1633" dirty="0">
                <a:solidFill>
                  <a:srgbClr val="000000"/>
                </a:solidFill>
                <a:latin typeface="Arial" charset="0"/>
                <a:ea typeface="ＭＳ Ｐゴシック" charset="0"/>
              </a:rPr>
              <a:t>3x3 mm</a:t>
            </a:r>
            <a:r>
              <a:rPr lang="sl-SI" sz="1633" baseline="30000" dirty="0">
                <a:solidFill>
                  <a:srgbClr val="000000"/>
                </a:solidFill>
                <a:latin typeface="Arial" charset="0"/>
                <a:ea typeface="ＭＳ Ｐゴシック" charset="0"/>
              </a:rPr>
              <a:t>2</a:t>
            </a:r>
            <a:endParaRPr lang="sl-SI" sz="1633" dirty="0">
              <a:solidFill>
                <a:srgbClr val="000000"/>
              </a:solidFill>
              <a:latin typeface="Arial" charset="0"/>
              <a:ea typeface="ＭＳ Ｐゴシック" charset="0"/>
            </a:endParaRPr>
          </a:p>
          <a:p>
            <a:pPr algn="ctr" defTabSz="404495" fontAlgn="base" latinLnBrk="0" hangingPunct="0">
              <a:lnSpc>
                <a:spcPct val="93000"/>
              </a:lnSpc>
              <a:spcBef>
                <a:spcPct val="0"/>
              </a:spcBef>
              <a:spcAft>
                <a:spcPct val="0"/>
              </a:spcAft>
              <a:buClr>
                <a:srgbClr val="000000"/>
              </a:buClr>
              <a:buSzPct val="100000"/>
            </a:pPr>
            <a:r>
              <a:rPr lang="sl-SI" sz="1633" dirty="0">
                <a:solidFill>
                  <a:srgbClr val="000000"/>
                </a:solidFill>
                <a:latin typeface="Arial" charset="0"/>
                <a:ea typeface="ＭＳ Ｐゴシック" charset="0"/>
              </a:rPr>
              <a:t>SiPM pixels</a:t>
            </a:r>
          </a:p>
        </p:txBody>
      </p:sp>
      <p:sp>
        <p:nvSpPr>
          <p:cNvPr id="63" name="Text Placeholder 9">
            <a:extLst>
              <a:ext uri="{FF2B5EF4-FFF2-40B4-BE49-F238E27FC236}">
                <a16:creationId xmlns:a16="http://schemas.microsoft.com/office/drawing/2014/main" id="{2B8135AC-E775-021D-C80D-E359DCFFC9F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64" name="Text Placeholder 9">
            <a:extLst>
              <a:ext uri="{FF2B5EF4-FFF2-40B4-BE49-F238E27FC236}">
                <a16:creationId xmlns:a16="http://schemas.microsoft.com/office/drawing/2014/main" id="{8B70E0C4-5322-E916-2898-FA1B10D504EB}"/>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5" name="Text Placeholder 9">
            <a:extLst>
              <a:ext uri="{FF2B5EF4-FFF2-40B4-BE49-F238E27FC236}">
                <a16:creationId xmlns:a16="http://schemas.microsoft.com/office/drawing/2014/main" id="{5E2456BC-5A1F-87F5-C11A-44A4A341D862}"/>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764954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D5A76-F839-CB0F-261F-7218A4DE2710}"/>
              </a:ext>
            </a:extLst>
          </p:cNvPr>
          <p:cNvSpPr>
            <a:spLocks noGrp="1"/>
          </p:cNvSpPr>
          <p:nvPr>
            <p:ph type="title"/>
          </p:nvPr>
        </p:nvSpPr>
        <p:spPr/>
        <p:txBody>
          <a:bodyPr/>
          <a:lstStyle/>
          <a:p>
            <a:r>
              <a:rPr lang="sl-SI" dirty="0"/>
              <a:t>PET imaging procedure</a:t>
            </a:r>
          </a:p>
        </p:txBody>
      </p:sp>
      <p:pic>
        <p:nvPicPr>
          <p:cNvPr id="5" name="Content Placeholder 4">
            <a:extLst>
              <a:ext uri="{FF2B5EF4-FFF2-40B4-BE49-F238E27FC236}">
                <a16:creationId xmlns:a16="http://schemas.microsoft.com/office/drawing/2014/main" id="{72F8645C-BC4F-90E3-CEEE-88937CA486AA}"/>
              </a:ext>
            </a:extLst>
          </p:cNvPr>
          <p:cNvPicPr>
            <a:picLocks noGrp="1" noChangeAspect="1"/>
          </p:cNvPicPr>
          <p:nvPr>
            <p:ph idx="1"/>
          </p:nvPr>
        </p:nvPicPr>
        <p:blipFill>
          <a:blip r:embed="rId2"/>
          <a:srcRect l="1490" t="2738" r="1722" b="2803"/>
          <a:stretch/>
        </p:blipFill>
        <p:spPr>
          <a:xfrm>
            <a:off x="1199456" y="1340768"/>
            <a:ext cx="9361040" cy="4968552"/>
          </a:xfrm>
          <a:prstGeom prst="rect">
            <a:avLst/>
          </a:prstGeom>
        </p:spPr>
      </p:pic>
      <p:sp>
        <p:nvSpPr>
          <p:cNvPr id="4" name="Slide Number Placeholder 3">
            <a:extLst>
              <a:ext uri="{FF2B5EF4-FFF2-40B4-BE49-F238E27FC236}">
                <a16:creationId xmlns:a16="http://schemas.microsoft.com/office/drawing/2014/main" id="{C9545B82-21FC-091A-1218-732C1168FFE5}"/>
              </a:ext>
            </a:extLst>
          </p:cNvPr>
          <p:cNvSpPr>
            <a:spLocks noGrp="1"/>
          </p:cNvSpPr>
          <p:nvPr>
            <p:ph type="sldNum" sz="quarter" idx="12"/>
          </p:nvPr>
        </p:nvSpPr>
        <p:spPr/>
        <p:txBody>
          <a:bodyPr/>
          <a:lstStyle/>
          <a:p>
            <a:fld id="{3B656FE5-7551-496C-A16F-7304A2D951A7}" type="slidenum">
              <a:rPr lang="da-DK" smtClean="0"/>
              <a:pPr/>
              <a:t>45</a:t>
            </a:fld>
            <a:endParaRPr lang="da-DK" dirty="0"/>
          </a:p>
        </p:txBody>
      </p:sp>
      <p:sp>
        <p:nvSpPr>
          <p:cNvPr id="6" name="Text Placeholder 9">
            <a:extLst>
              <a:ext uri="{FF2B5EF4-FFF2-40B4-BE49-F238E27FC236}">
                <a16:creationId xmlns:a16="http://schemas.microsoft.com/office/drawing/2014/main" id="{FEDD82A5-D726-14DD-36A8-5A363DFA731E}"/>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8F80316B-1D3B-9167-E8EA-8667F5283174}"/>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70436C63-8C54-BAAC-C50D-167CA6E1BF90}"/>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83918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B1669D7B-F230-9853-7B8D-D0E2A1C3C33F}"/>
              </a:ext>
            </a:extLst>
          </p:cNvPr>
          <p:cNvSpPr>
            <a:spLocks noGrp="1" noChangeArrowheads="1"/>
          </p:cNvSpPr>
          <p:nvPr>
            <p:ph type="title" idx="4294967295"/>
          </p:nvPr>
        </p:nvSpPr>
        <p:spPr>
          <a:xfrm>
            <a:off x="342900" y="264681"/>
            <a:ext cx="8153400" cy="762000"/>
          </a:xfrm>
        </p:spPr>
        <p:txBody>
          <a:bodyPr>
            <a:normAutofit fontScale="90000"/>
          </a:bodyPr>
          <a:lstStyle/>
          <a:p>
            <a:r>
              <a:rPr lang="en-US" altLang="en-SI" sz="2800" dirty="0"/>
              <a:t>Imaging FDG uptake (PET) &amp; anatomical localization (CT)</a:t>
            </a:r>
          </a:p>
        </p:txBody>
      </p:sp>
      <p:grpSp>
        <p:nvGrpSpPr>
          <p:cNvPr id="284675" name="Group 3">
            <a:extLst>
              <a:ext uri="{FF2B5EF4-FFF2-40B4-BE49-F238E27FC236}">
                <a16:creationId xmlns:a16="http://schemas.microsoft.com/office/drawing/2014/main" id="{29017A71-5CBA-F8D4-703D-6F64AFB0E3C1}"/>
              </a:ext>
            </a:extLst>
          </p:cNvPr>
          <p:cNvGrpSpPr>
            <a:grpSpLocks/>
          </p:cNvGrpSpPr>
          <p:nvPr/>
        </p:nvGrpSpPr>
        <p:grpSpPr bwMode="auto">
          <a:xfrm>
            <a:off x="1838326" y="1447800"/>
            <a:ext cx="8296275" cy="4121150"/>
            <a:chOff x="198" y="720"/>
            <a:chExt cx="5226" cy="2596"/>
          </a:xfrm>
        </p:grpSpPr>
        <p:pic>
          <p:nvPicPr>
            <p:cNvPr id="284676" name="Picture 4" descr="sampPET">
              <a:extLst>
                <a:ext uri="{FF2B5EF4-FFF2-40B4-BE49-F238E27FC236}">
                  <a16:creationId xmlns:a16="http://schemas.microsoft.com/office/drawing/2014/main" id="{9A0C3B33-F6C6-2B01-9BCC-5A656254F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 y="720"/>
              <a:ext cx="1722" cy="259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4677" name="Picture 5" descr="sampPETCT">
              <a:extLst>
                <a:ext uri="{FF2B5EF4-FFF2-40B4-BE49-F238E27FC236}">
                  <a16:creationId xmlns:a16="http://schemas.microsoft.com/office/drawing/2014/main" id="{71330AC6-A3E8-E7E4-21CD-C126FFA12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720"/>
              <a:ext cx="1750" cy="259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4678" name="Picture 6" descr="sampCT">
              <a:extLst>
                <a:ext uri="{FF2B5EF4-FFF2-40B4-BE49-F238E27FC236}">
                  <a16:creationId xmlns:a16="http://schemas.microsoft.com/office/drawing/2014/main" id="{D072426F-B127-930F-2693-415B964DE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 y="720"/>
              <a:ext cx="1756" cy="25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
        <p:nvSpPr>
          <p:cNvPr id="284679" name="Rectangle 7">
            <a:extLst>
              <a:ext uri="{FF2B5EF4-FFF2-40B4-BE49-F238E27FC236}">
                <a16:creationId xmlns:a16="http://schemas.microsoft.com/office/drawing/2014/main" id="{8100C85B-194A-4F82-9C3D-FC73189AD3B4}"/>
              </a:ext>
            </a:extLst>
          </p:cNvPr>
          <p:cNvSpPr>
            <a:spLocks noChangeArrowheads="1"/>
          </p:cNvSpPr>
          <p:nvPr/>
        </p:nvSpPr>
        <p:spPr bwMode="auto">
          <a:xfrm>
            <a:off x="9740900" y="4578350"/>
            <a:ext cx="381000" cy="762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SI" altLang="en-SI" sz="1400"/>
          </a:p>
        </p:txBody>
      </p:sp>
      <p:grpSp>
        <p:nvGrpSpPr>
          <p:cNvPr id="284680" name="Group 8">
            <a:extLst>
              <a:ext uri="{FF2B5EF4-FFF2-40B4-BE49-F238E27FC236}">
                <a16:creationId xmlns:a16="http://schemas.microsoft.com/office/drawing/2014/main" id="{E8B87206-7DC9-855E-EB9E-710133384FF2}"/>
              </a:ext>
            </a:extLst>
          </p:cNvPr>
          <p:cNvGrpSpPr>
            <a:grpSpLocks/>
          </p:cNvGrpSpPr>
          <p:nvPr/>
        </p:nvGrpSpPr>
        <p:grpSpPr bwMode="auto">
          <a:xfrm>
            <a:off x="1828800" y="1835150"/>
            <a:ext cx="8305800" cy="457200"/>
            <a:chOff x="192" y="1396"/>
            <a:chExt cx="5232" cy="288"/>
          </a:xfrm>
        </p:grpSpPr>
        <p:sp>
          <p:nvSpPr>
            <p:cNvPr id="284681" name="Line 9">
              <a:extLst>
                <a:ext uri="{FF2B5EF4-FFF2-40B4-BE49-F238E27FC236}">
                  <a16:creationId xmlns:a16="http://schemas.microsoft.com/office/drawing/2014/main" id="{02934ED5-B58F-76B5-0DAF-6EB276EC0567}"/>
                </a:ext>
              </a:extLst>
            </p:cNvPr>
            <p:cNvSpPr>
              <a:spLocks noChangeShapeType="1"/>
            </p:cNvSpPr>
            <p:nvPr/>
          </p:nvSpPr>
          <p:spPr bwMode="auto">
            <a:xfrm flipV="1">
              <a:off x="192" y="1556"/>
              <a:ext cx="5232" cy="0"/>
            </a:xfrm>
            <a:prstGeom prst="line">
              <a:avLst/>
            </a:prstGeom>
            <a:noFill/>
            <a:ln w="63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sl-SI"/>
            </a:p>
          </p:txBody>
        </p:sp>
        <p:sp>
          <p:nvSpPr>
            <p:cNvPr id="284682" name="Line 10">
              <a:extLst>
                <a:ext uri="{FF2B5EF4-FFF2-40B4-BE49-F238E27FC236}">
                  <a16:creationId xmlns:a16="http://schemas.microsoft.com/office/drawing/2014/main" id="{5978E705-2468-8A7F-3333-0942C0F12D87}"/>
                </a:ext>
              </a:extLst>
            </p:cNvPr>
            <p:cNvSpPr>
              <a:spLocks noChangeShapeType="1"/>
            </p:cNvSpPr>
            <p:nvPr/>
          </p:nvSpPr>
          <p:spPr bwMode="auto">
            <a:xfrm>
              <a:off x="888" y="1396"/>
              <a:ext cx="0" cy="288"/>
            </a:xfrm>
            <a:prstGeom prst="line">
              <a:avLst/>
            </a:prstGeom>
            <a:noFill/>
            <a:ln w="63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sl-SI"/>
            </a:p>
          </p:txBody>
        </p:sp>
        <p:sp>
          <p:nvSpPr>
            <p:cNvPr id="284683" name="Line 11">
              <a:extLst>
                <a:ext uri="{FF2B5EF4-FFF2-40B4-BE49-F238E27FC236}">
                  <a16:creationId xmlns:a16="http://schemas.microsoft.com/office/drawing/2014/main" id="{7F211550-A8A9-C214-81C2-5D993DC02060}"/>
                </a:ext>
              </a:extLst>
            </p:cNvPr>
            <p:cNvSpPr>
              <a:spLocks noChangeShapeType="1"/>
            </p:cNvSpPr>
            <p:nvPr/>
          </p:nvSpPr>
          <p:spPr bwMode="auto">
            <a:xfrm>
              <a:off x="2640" y="1396"/>
              <a:ext cx="0" cy="288"/>
            </a:xfrm>
            <a:prstGeom prst="line">
              <a:avLst/>
            </a:prstGeom>
            <a:noFill/>
            <a:ln w="63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sl-SI"/>
            </a:p>
          </p:txBody>
        </p:sp>
        <p:sp>
          <p:nvSpPr>
            <p:cNvPr id="284684" name="Line 12">
              <a:extLst>
                <a:ext uri="{FF2B5EF4-FFF2-40B4-BE49-F238E27FC236}">
                  <a16:creationId xmlns:a16="http://schemas.microsoft.com/office/drawing/2014/main" id="{06018F97-77DE-1B9F-1E2F-578F06B20E11}"/>
                </a:ext>
              </a:extLst>
            </p:cNvPr>
            <p:cNvSpPr>
              <a:spLocks noChangeShapeType="1"/>
            </p:cNvSpPr>
            <p:nvPr/>
          </p:nvSpPr>
          <p:spPr bwMode="auto">
            <a:xfrm>
              <a:off x="4392" y="1396"/>
              <a:ext cx="0" cy="288"/>
            </a:xfrm>
            <a:prstGeom prst="line">
              <a:avLst/>
            </a:prstGeom>
            <a:noFill/>
            <a:ln w="63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sl-SI"/>
            </a:p>
          </p:txBody>
        </p:sp>
      </p:grpSp>
      <p:sp>
        <p:nvSpPr>
          <p:cNvPr id="284685" name="Text Box 13">
            <a:extLst>
              <a:ext uri="{FF2B5EF4-FFF2-40B4-BE49-F238E27FC236}">
                <a16:creationId xmlns:a16="http://schemas.microsoft.com/office/drawing/2014/main" id="{1E94B89E-D118-FF21-26D0-B0D29F48A678}"/>
              </a:ext>
            </a:extLst>
          </p:cNvPr>
          <p:cNvSpPr txBox="1">
            <a:spLocks noChangeArrowheads="1"/>
          </p:cNvSpPr>
          <p:nvPr/>
        </p:nvSpPr>
        <p:spPr bwMode="auto">
          <a:xfrm>
            <a:off x="2209801" y="5638800"/>
            <a:ext cx="173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SI" sz="1400"/>
              <a:t>Function</a:t>
            </a:r>
          </a:p>
        </p:txBody>
      </p:sp>
      <p:sp>
        <p:nvSpPr>
          <p:cNvPr id="284686" name="Text Box 14">
            <a:extLst>
              <a:ext uri="{FF2B5EF4-FFF2-40B4-BE49-F238E27FC236}">
                <a16:creationId xmlns:a16="http://schemas.microsoft.com/office/drawing/2014/main" id="{B1D75251-2ABA-3285-BB81-B8CF317D1831}"/>
              </a:ext>
            </a:extLst>
          </p:cNvPr>
          <p:cNvSpPr txBox="1">
            <a:spLocks noChangeArrowheads="1"/>
          </p:cNvSpPr>
          <p:nvPr/>
        </p:nvSpPr>
        <p:spPr bwMode="auto">
          <a:xfrm>
            <a:off x="4572000" y="56388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SI" sz="1400"/>
              <a:t>Function+Anatomy and CT-based attenuation correction</a:t>
            </a:r>
          </a:p>
        </p:txBody>
      </p:sp>
      <p:sp>
        <p:nvSpPr>
          <p:cNvPr id="284687" name="Text Box 15">
            <a:extLst>
              <a:ext uri="{FF2B5EF4-FFF2-40B4-BE49-F238E27FC236}">
                <a16:creationId xmlns:a16="http://schemas.microsoft.com/office/drawing/2014/main" id="{4D542E8E-82F8-0ECB-60F5-1FC5CB3027FA}"/>
              </a:ext>
            </a:extLst>
          </p:cNvPr>
          <p:cNvSpPr txBox="1">
            <a:spLocks noChangeArrowheads="1"/>
          </p:cNvSpPr>
          <p:nvPr/>
        </p:nvSpPr>
        <p:spPr bwMode="auto">
          <a:xfrm>
            <a:off x="7848601" y="5638800"/>
            <a:ext cx="173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SI" sz="1400"/>
              <a:t>Anatomy</a:t>
            </a:r>
          </a:p>
        </p:txBody>
      </p:sp>
      <p:sp>
        <p:nvSpPr>
          <p:cNvPr id="2" name="Text Placeholder 9">
            <a:extLst>
              <a:ext uri="{FF2B5EF4-FFF2-40B4-BE49-F238E27FC236}">
                <a16:creationId xmlns:a16="http://schemas.microsoft.com/office/drawing/2014/main" id="{972B263D-31F9-CFD7-DF09-4B721E67B64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3" name="Text Placeholder 9">
            <a:extLst>
              <a:ext uri="{FF2B5EF4-FFF2-40B4-BE49-F238E27FC236}">
                <a16:creationId xmlns:a16="http://schemas.microsoft.com/office/drawing/2014/main" id="{7D3945E1-11B5-3FA3-811F-7ADC13EFC0B3}"/>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4" name="Text Placeholder 9">
            <a:extLst>
              <a:ext uri="{FF2B5EF4-FFF2-40B4-BE49-F238E27FC236}">
                <a16:creationId xmlns:a16="http://schemas.microsoft.com/office/drawing/2014/main" id="{E1E80CFE-7F4F-4831-0B4C-E432023F7C4D}"/>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
        <p:nvSpPr>
          <p:cNvPr id="5" name="Slide Number Placeholder 3">
            <a:extLst>
              <a:ext uri="{FF2B5EF4-FFF2-40B4-BE49-F238E27FC236}">
                <a16:creationId xmlns:a16="http://schemas.microsoft.com/office/drawing/2014/main" id="{6E738F14-7A9C-9D44-7194-5A7F9505DC68}"/>
              </a:ext>
            </a:extLst>
          </p:cNvPr>
          <p:cNvSpPr>
            <a:spLocks noGrp="1"/>
          </p:cNvSpPr>
          <p:nvPr>
            <p:ph type="sldNum" sz="quarter" idx="12"/>
          </p:nvPr>
        </p:nvSpPr>
        <p:spPr>
          <a:xfrm>
            <a:off x="10992544" y="6588549"/>
            <a:ext cx="1180849" cy="224827"/>
          </a:xfrm>
        </p:spPr>
        <p:txBody>
          <a:bodyPr/>
          <a:lstStyle/>
          <a:p>
            <a:fld id="{3B656FE5-7551-496C-A16F-7304A2D951A7}" type="slidenum">
              <a:rPr lang="da-DK" smtClean="0">
                <a:solidFill>
                  <a:srgbClr val="FFFFFF"/>
                </a:solidFill>
              </a:rPr>
              <a:pPr/>
              <a:t>46</a:t>
            </a:fld>
            <a:endParaRPr lang="da-DK" dirty="0">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312F4-B8A4-9950-621B-F959DC33D961}"/>
              </a:ext>
            </a:extLst>
          </p:cNvPr>
          <p:cNvSpPr>
            <a:spLocks noGrp="1"/>
          </p:cNvSpPr>
          <p:nvPr>
            <p:ph type="title"/>
          </p:nvPr>
        </p:nvSpPr>
        <p:spPr/>
        <p:txBody>
          <a:bodyPr/>
          <a:lstStyle/>
          <a:p>
            <a:r>
              <a:rPr lang="sl-SI" dirty="0"/>
              <a:t>Standard detector layout</a:t>
            </a:r>
          </a:p>
        </p:txBody>
      </p:sp>
      <p:sp>
        <p:nvSpPr>
          <p:cNvPr id="4" name="Slide Number Placeholder 3">
            <a:extLst>
              <a:ext uri="{FF2B5EF4-FFF2-40B4-BE49-F238E27FC236}">
                <a16:creationId xmlns:a16="http://schemas.microsoft.com/office/drawing/2014/main" id="{05DA8743-D30E-B5EE-1B8F-F2AF67BC3995}"/>
              </a:ext>
            </a:extLst>
          </p:cNvPr>
          <p:cNvSpPr>
            <a:spLocks noGrp="1"/>
          </p:cNvSpPr>
          <p:nvPr>
            <p:ph type="sldNum" sz="quarter" idx="12"/>
          </p:nvPr>
        </p:nvSpPr>
        <p:spPr/>
        <p:txBody>
          <a:bodyPr/>
          <a:lstStyle/>
          <a:p>
            <a:fld id="{3B656FE5-7551-496C-A16F-7304A2D951A7}" type="slidenum">
              <a:rPr lang="da-DK" smtClean="0"/>
              <a:pPr/>
              <a:t>47</a:t>
            </a:fld>
            <a:endParaRPr lang="da-DK" dirty="0"/>
          </a:p>
        </p:txBody>
      </p:sp>
      <p:pic>
        <p:nvPicPr>
          <p:cNvPr id="6" name="Picture 24">
            <a:extLst>
              <a:ext uri="{FF2B5EF4-FFF2-40B4-BE49-F238E27FC236}">
                <a16:creationId xmlns:a16="http://schemas.microsoft.com/office/drawing/2014/main" id="{93ECB4F6-31D8-8C00-EB11-54A5FBBA5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66" t="13638" r="17650" b="45461"/>
          <a:stretch>
            <a:fillRect/>
          </a:stretch>
        </p:blipFill>
        <p:spPr bwMode="auto">
          <a:xfrm>
            <a:off x="406227" y="10668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2">
            <a:extLst>
              <a:ext uri="{FF2B5EF4-FFF2-40B4-BE49-F238E27FC236}">
                <a16:creationId xmlns:a16="http://schemas.microsoft.com/office/drawing/2014/main" id="{B273805D-E0EA-BF8C-4723-DF10725740BB}"/>
              </a:ext>
            </a:extLst>
          </p:cNvPr>
          <p:cNvSpPr>
            <a:spLocks noChangeShapeType="1"/>
          </p:cNvSpPr>
          <p:nvPr/>
        </p:nvSpPr>
        <p:spPr bwMode="auto">
          <a:xfrm flipV="1">
            <a:off x="3263727" y="1828800"/>
            <a:ext cx="0" cy="27432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8" name="Text Box 7">
            <a:extLst>
              <a:ext uri="{FF2B5EF4-FFF2-40B4-BE49-F238E27FC236}">
                <a16:creationId xmlns:a16="http://schemas.microsoft.com/office/drawing/2014/main" id="{2CD14A15-8908-C07A-1DBE-8016486AA41B}"/>
              </a:ext>
            </a:extLst>
          </p:cNvPr>
          <p:cNvSpPr txBox="1">
            <a:spLocks noChangeArrowheads="1"/>
          </p:cNvSpPr>
          <p:nvPr/>
        </p:nvSpPr>
        <p:spPr bwMode="auto">
          <a:xfrm>
            <a:off x="3914602" y="1600200"/>
            <a:ext cx="43894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I" dirty="0">
                <a:latin typeface="Helvetica" pitchFamily="2" charset="0"/>
              </a:rPr>
              <a:t>Annihilation</a:t>
            </a:r>
          </a:p>
        </p:txBody>
      </p:sp>
      <p:sp>
        <p:nvSpPr>
          <p:cNvPr id="9" name="Line 8">
            <a:extLst>
              <a:ext uri="{FF2B5EF4-FFF2-40B4-BE49-F238E27FC236}">
                <a16:creationId xmlns:a16="http://schemas.microsoft.com/office/drawing/2014/main" id="{A25A1066-5CD1-1391-6F4E-26091906DD06}"/>
              </a:ext>
            </a:extLst>
          </p:cNvPr>
          <p:cNvSpPr>
            <a:spLocks noChangeShapeType="1"/>
          </p:cNvSpPr>
          <p:nvPr/>
        </p:nvSpPr>
        <p:spPr bwMode="auto">
          <a:xfrm flipV="1">
            <a:off x="2492202" y="1752600"/>
            <a:ext cx="1457325" cy="1219200"/>
          </a:xfrm>
          <a:prstGeom prst="line">
            <a:avLst/>
          </a:prstGeom>
          <a:noFill/>
          <a:ln w="28575">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0" name="Line 9">
            <a:extLst>
              <a:ext uri="{FF2B5EF4-FFF2-40B4-BE49-F238E27FC236}">
                <a16:creationId xmlns:a16="http://schemas.microsoft.com/office/drawing/2014/main" id="{34DE04FC-6D91-4890-6BD6-6EA3143CF3A7}"/>
              </a:ext>
            </a:extLst>
          </p:cNvPr>
          <p:cNvSpPr>
            <a:spLocks noChangeShapeType="1"/>
          </p:cNvSpPr>
          <p:nvPr/>
        </p:nvSpPr>
        <p:spPr bwMode="auto">
          <a:xfrm>
            <a:off x="2149302" y="1828800"/>
            <a:ext cx="428625" cy="2743200"/>
          </a:xfrm>
          <a:prstGeom prst="line">
            <a:avLst/>
          </a:prstGeom>
          <a:noFill/>
          <a:ln w="2857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1" name="Line 10">
            <a:extLst>
              <a:ext uri="{FF2B5EF4-FFF2-40B4-BE49-F238E27FC236}">
                <a16:creationId xmlns:a16="http://schemas.microsoft.com/office/drawing/2014/main" id="{CD200C82-D496-2045-C496-E884717F2712}"/>
              </a:ext>
            </a:extLst>
          </p:cNvPr>
          <p:cNvSpPr>
            <a:spLocks noChangeShapeType="1"/>
          </p:cNvSpPr>
          <p:nvPr/>
        </p:nvSpPr>
        <p:spPr bwMode="auto">
          <a:xfrm>
            <a:off x="2335040" y="3027363"/>
            <a:ext cx="42862" cy="2794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pic>
        <p:nvPicPr>
          <p:cNvPr id="12" name="Picture 11">
            <a:extLst>
              <a:ext uri="{FF2B5EF4-FFF2-40B4-BE49-F238E27FC236}">
                <a16:creationId xmlns:a16="http://schemas.microsoft.com/office/drawing/2014/main" id="{8B41E82A-D146-9697-DD7E-15A0F2EC9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727" y="2971800"/>
            <a:ext cx="457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4">
            <a:extLst>
              <a:ext uri="{FF2B5EF4-FFF2-40B4-BE49-F238E27FC236}">
                <a16:creationId xmlns:a16="http://schemas.microsoft.com/office/drawing/2014/main" id="{9DDBD01D-3680-C47E-5FC3-748A32742CEB}"/>
              </a:ext>
            </a:extLst>
          </p:cNvPr>
          <p:cNvSpPr txBox="1">
            <a:spLocks noChangeArrowheads="1"/>
          </p:cNvSpPr>
          <p:nvPr/>
        </p:nvSpPr>
        <p:spPr bwMode="auto">
          <a:xfrm>
            <a:off x="206202" y="1376210"/>
            <a:ext cx="1457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SI" sz="1800" dirty="0">
                <a:latin typeface="Helvetica" pitchFamily="2" charset="0"/>
              </a:rPr>
              <a:t>PET detector ring</a:t>
            </a:r>
          </a:p>
        </p:txBody>
      </p:sp>
      <p:grpSp>
        <p:nvGrpSpPr>
          <p:cNvPr id="16" name="Group 15">
            <a:extLst>
              <a:ext uri="{FF2B5EF4-FFF2-40B4-BE49-F238E27FC236}">
                <a16:creationId xmlns:a16="http://schemas.microsoft.com/office/drawing/2014/main" id="{531CFC17-3E31-E9A1-31CA-FA6EE330AAA1}"/>
              </a:ext>
            </a:extLst>
          </p:cNvPr>
          <p:cNvGrpSpPr>
            <a:grpSpLocks/>
          </p:cNvGrpSpPr>
          <p:nvPr/>
        </p:nvGrpSpPr>
        <p:grpSpPr bwMode="auto">
          <a:xfrm>
            <a:off x="1977852" y="3352800"/>
            <a:ext cx="771525" cy="0"/>
            <a:chOff x="1392" y="2112"/>
            <a:chExt cx="432" cy="0"/>
          </a:xfrm>
        </p:grpSpPr>
        <p:sp>
          <p:nvSpPr>
            <p:cNvPr id="17" name="Line 16">
              <a:extLst>
                <a:ext uri="{FF2B5EF4-FFF2-40B4-BE49-F238E27FC236}">
                  <a16:creationId xmlns:a16="http://schemas.microsoft.com/office/drawing/2014/main" id="{D8451950-FFB7-0109-17CD-9315F9A11874}"/>
                </a:ext>
              </a:extLst>
            </p:cNvPr>
            <p:cNvSpPr>
              <a:spLocks noChangeShapeType="1"/>
            </p:cNvSpPr>
            <p:nvPr/>
          </p:nvSpPr>
          <p:spPr bwMode="auto">
            <a:xfrm flipH="1">
              <a:off x="1632" y="2112"/>
              <a:ext cx="19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8" name="Line 17">
              <a:extLst>
                <a:ext uri="{FF2B5EF4-FFF2-40B4-BE49-F238E27FC236}">
                  <a16:creationId xmlns:a16="http://schemas.microsoft.com/office/drawing/2014/main" id="{E87FD739-1322-6BE0-CE5D-EE96E65FD447}"/>
                </a:ext>
              </a:extLst>
            </p:cNvPr>
            <p:cNvSpPr>
              <a:spLocks noChangeShapeType="1"/>
            </p:cNvSpPr>
            <p:nvPr/>
          </p:nvSpPr>
          <p:spPr bwMode="auto">
            <a:xfrm flipH="1">
              <a:off x="1392" y="2112"/>
              <a:ext cx="192"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grpSp>
      <p:sp>
        <p:nvSpPr>
          <p:cNvPr id="19" name="Text Box 18">
            <a:extLst>
              <a:ext uri="{FF2B5EF4-FFF2-40B4-BE49-F238E27FC236}">
                <a16:creationId xmlns:a16="http://schemas.microsoft.com/office/drawing/2014/main" id="{E0F7C23F-DE46-F660-216F-05A79A1290FB}"/>
              </a:ext>
            </a:extLst>
          </p:cNvPr>
          <p:cNvSpPr txBox="1">
            <a:spLocks noChangeArrowheads="1"/>
          </p:cNvSpPr>
          <p:nvPr/>
        </p:nvSpPr>
        <p:spPr bwMode="auto">
          <a:xfrm>
            <a:off x="2749377" y="3221038"/>
            <a:ext cx="2314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I" sz="1400" dirty="0">
                <a:latin typeface="Helvetica" pitchFamily="2" charset="0"/>
              </a:rPr>
              <a:t>Axial direction</a:t>
            </a:r>
          </a:p>
        </p:txBody>
      </p:sp>
      <p:sp>
        <p:nvSpPr>
          <p:cNvPr id="20" name="Line 19">
            <a:extLst>
              <a:ext uri="{FF2B5EF4-FFF2-40B4-BE49-F238E27FC236}">
                <a16:creationId xmlns:a16="http://schemas.microsoft.com/office/drawing/2014/main" id="{2EA09DBB-32FA-BDFF-7B5A-F32BEF863E40}"/>
              </a:ext>
            </a:extLst>
          </p:cNvPr>
          <p:cNvSpPr>
            <a:spLocks noChangeShapeType="1"/>
          </p:cNvSpPr>
          <p:nvPr/>
        </p:nvSpPr>
        <p:spPr bwMode="auto">
          <a:xfrm>
            <a:off x="2063577" y="1219200"/>
            <a:ext cx="600075"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1" name="Text Box 20">
            <a:extLst>
              <a:ext uri="{FF2B5EF4-FFF2-40B4-BE49-F238E27FC236}">
                <a16:creationId xmlns:a16="http://schemas.microsoft.com/office/drawing/2014/main" id="{9A0CC2E6-B8B4-FD44-533D-984775343AAF}"/>
              </a:ext>
            </a:extLst>
          </p:cNvPr>
          <p:cNvSpPr txBox="1">
            <a:spLocks noChangeArrowheads="1"/>
          </p:cNvSpPr>
          <p:nvPr/>
        </p:nvSpPr>
        <p:spPr bwMode="auto">
          <a:xfrm>
            <a:off x="1206327" y="1087438"/>
            <a:ext cx="776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I" sz="1400" dirty="0">
                <a:latin typeface="Helvetica" pitchFamily="2" charset="0"/>
              </a:rPr>
              <a:t>~25 cm</a:t>
            </a:r>
          </a:p>
        </p:txBody>
      </p:sp>
      <p:sp>
        <p:nvSpPr>
          <p:cNvPr id="22" name="Text Box 21">
            <a:extLst>
              <a:ext uri="{FF2B5EF4-FFF2-40B4-BE49-F238E27FC236}">
                <a16:creationId xmlns:a16="http://schemas.microsoft.com/office/drawing/2014/main" id="{74D51CA8-6476-B733-980C-D4E9FCEE224A}"/>
              </a:ext>
            </a:extLst>
          </p:cNvPr>
          <p:cNvSpPr txBox="1">
            <a:spLocks noChangeArrowheads="1"/>
          </p:cNvSpPr>
          <p:nvPr/>
        </p:nvSpPr>
        <p:spPr bwMode="auto">
          <a:xfrm>
            <a:off x="2835102" y="1524000"/>
            <a:ext cx="792163"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I" sz="1400">
                <a:latin typeface="Helvetica" pitchFamily="2" charset="0"/>
              </a:rPr>
              <a:t>~80 cm</a:t>
            </a:r>
          </a:p>
        </p:txBody>
      </p:sp>
      <p:pic>
        <p:nvPicPr>
          <p:cNvPr id="5" name="Content Placeholder 4">
            <a:extLst>
              <a:ext uri="{FF2B5EF4-FFF2-40B4-BE49-F238E27FC236}">
                <a16:creationId xmlns:a16="http://schemas.microsoft.com/office/drawing/2014/main" id="{EACE9538-1505-A9E2-E9A0-D97A036D9B25}"/>
              </a:ext>
            </a:extLst>
          </p:cNvPr>
          <p:cNvPicPr>
            <a:picLocks noGrp="1" noChangeAspect="1"/>
          </p:cNvPicPr>
          <p:nvPr>
            <p:ph idx="1"/>
          </p:nvPr>
        </p:nvPicPr>
        <p:blipFill>
          <a:blip r:embed="rId4"/>
          <a:stretch>
            <a:fillRect/>
          </a:stretch>
        </p:blipFill>
        <p:spPr>
          <a:xfrm>
            <a:off x="5235402" y="1657261"/>
            <a:ext cx="6536419" cy="3127553"/>
          </a:xfrm>
          <a:prstGeom prst="rect">
            <a:avLst/>
          </a:prstGeom>
        </p:spPr>
      </p:pic>
      <p:sp>
        <p:nvSpPr>
          <p:cNvPr id="23" name="Line 8">
            <a:extLst>
              <a:ext uri="{FF2B5EF4-FFF2-40B4-BE49-F238E27FC236}">
                <a16:creationId xmlns:a16="http://schemas.microsoft.com/office/drawing/2014/main" id="{73C30DD2-1F25-023F-BA9A-696EA506957E}"/>
              </a:ext>
            </a:extLst>
          </p:cNvPr>
          <p:cNvSpPr>
            <a:spLocks noChangeShapeType="1"/>
          </p:cNvSpPr>
          <p:nvPr/>
        </p:nvSpPr>
        <p:spPr bwMode="auto">
          <a:xfrm>
            <a:off x="2563641" y="4077065"/>
            <a:ext cx="1538286" cy="418733"/>
          </a:xfrm>
          <a:prstGeom prst="line">
            <a:avLst/>
          </a:prstGeom>
          <a:noFill/>
          <a:ln w="28575">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4" name="Text Box 7">
            <a:extLst>
              <a:ext uri="{FF2B5EF4-FFF2-40B4-BE49-F238E27FC236}">
                <a16:creationId xmlns:a16="http://schemas.microsoft.com/office/drawing/2014/main" id="{D4FCF253-C1EA-0515-EA0B-1AB11611D831}"/>
              </a:ext>
            </a:extLst>
          </p:cNvPr>
          <p:cNvSpPr txBox="1">
            <a:spLocks noChangeArrowheads="1"/>
          </p:cNvSpPr>
          <p:nvPr/>
        </p:nvSpPr>
        <p:spPr bwMode="auto">
          <a:xfrm>
            <a:off x="3525026" y="4593385"/>
            <a:ext cx="43894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I" dirty="0">
                <a:latin typeface="Helvetica" pitchFamily="2" charset="0"/>
              </a:rPr>
              <a:t>Line of response</a:t>
            </a:r>
          </a:p>
        </p:txBody>
      </p:sp>
      <p:sp>
        <p:nvSpPr>
          <p:cNvPr id="25" name="Text Placeholder 9">
            <a:extLst>
              <a:ext uri="{FF2B5EF4-FFF2-40B4-BE49-F238E27FC236}">
                <a16:creationId xmlns:a16="http://schemas.microsoft.com/office/drawing/2014/main" id="{80145153-CE53-2F68-CA79-C73D2680CCF4}"/>
              </a:ext>
            </a:extLst>
          </p:cNvPr>
          <p:cNvSpPr txBox="1">
            <a:spLocks/>
          </p:cNvSpPr>
          <p:nvPr/>
        </p:nvSpPr>
        <p:spPr>
          <a:xfrm>
            <a:off x="64467" y="6540949"/>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26" name="Text Placeholder 9">
            <a:extLst>
              <a:ext uri="{FF2B5EF4-FFF2-40B4-BE49-F238E27FC236}">
                <a16:creationId xmlns:a16="http://schemas.microsoft.com/office/drawing/2014/main" id="{75E8D750-A3CF-B0D7-3246-93A57195FC60}"/>
              </a:ext>
            </a:extLst>
          </p:cNvPr>
          <p:cNvSpPr txBox="1">
            <a:spLocks/>
          </p:cNvSpPr>
          <p:nvPr/>
        </p:nvSpPr>
        <p:spPr>
          <a:xfrm>
            <a:off x="2999656" y="6537041"/>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27" name="Text Placeholder 9">
            <a:extLst>
              <a:ext uri="{FF2B5EF4-FFF2-40B4-BE49-F238E27FC236}">
                <a16:creationId xmlns:a16="http://schemas.microsoft.com/office/drawing/2014/main" id="{A97BDFED-281B-9342-7D7F-209EC668618E}"/>
              </a:ext>
            </a:extLst>
          </p:cNvPr>
          <p:cNvSpPr txBox="1">
            <a:spLocks/>
          </p:cNvSpPr>
          <p:nvPr/>
        </p:nvSpPr>
        <p:spPr>
          <a:xfrm>
            <a:off x="7320409" y="6525344"/>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379750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A52F-CFE6-C671-FC0C-DD2964720D10}"/>
              </a:ext>
            </a:extLst>
          </p:cNvPr>
          <p:cNvSpPr>
            <a:spLocks noGrp="1"/>
          </p:cNvSpPr>
          <p:nvPr>
            <p:ph type="title"/>
          </p:nvPr>
        </p:nvSpPr>
        <p:spPr/>
        <p:txBody>
          <a:bodyPr/>
          <a:lstStyle/>
          <a:p>
            <a:r>
              <a:rPr lang="sl-SI" dirty="0"/>
              <a:t>Coincidence event</a:t>
            </a:r>
          </a:p>
        </p:txBody>
      </p:sp>
      <p:pic>
        <p:nvPicPr>
          <p:cNvPr id="5" name="Content Placeholder 4">
            <a:extLst>
              <a:ext uri="{FF2B5EF4-FFF2-40B4-BE49-F238E27FC236}">
                <a16:creationId xmlns:a16="http://schemas.microsoft.com/office/drawing/2014/main" id="{8E43B8CC-4F26-9C11-81DB-AACC077D8DFC}"/>
              </a:ext>
            </a:extLst>
          </p:cNvPr>
          <p:cNvPicPr>
            <a:picLocks noGrp="1" noChangeAspect="1"/>
          </p:cNvPicPr>
          <p:nvPr>
            <p:ph idx="1"/>
          </p:nvPr>
        </p:nvPicPr>
        <p:blipFill>
          <a:blip r:embed="rId2"/>
          <a:stretch>
            <a:fillRect/>
          </a:stretch>
        </p:blipFill>
        <p:spPr>
          <a:xfrm>
            <a:off x="335360" y="1222687"/>
            <a:ext cx="4623172" cy="5174559"/>
          </a:xfrm>
          <a:prstGeom prst="rect">
            <a:avLst/>
          </a:prstGeom>
        </p:spPr>
      </p:pic>
      <p:sp>
        <p:nvSpPr>
          <p:cNvPr id="4" name="Slide Number Placeholder 3">
            <a:extLst>
              <a:ext uri="{FF2B5EF4-FFF2-40B4-BE49-F238E27FC236}">
                <a16:creationId xmlns:a16="http://schemas.microsoft.com/office/drawing/2014/main" id="{29E4BC09-805B-C73C-2BD9-45FEC905148B}"/>
              </a:ext>
            </a:extLst>
          </p:cNvPr>
          <p:cNvSpPr>
            <a:spLocks noGrp="1"/>
          </p:cNvSpPr>
          <p:nvPr>
            <p:ph type="sldNum" sz="quarter" idx="12"/>
          </p:nvPr>
        </p:nvSpPr>
        <p:spPr/>
        <p:txBody>
          <a:bodyPr/>
          <a:lstStyle/>
          <a:p>
            <a:fld id="{3B656FE5-7551-496C-A16F-7304A2D951A7}" type="slidenum">
              <a:rPr lang="da-DK" smtClean="0"/>
              <a:pPr/>
              <a:t>48</a:t>
            </a:fld>
            <a:endParaRPr lang="da-DK" dirty="0"/>
          </a:p>
        </p:txBody>
      </p:sp>
      <p:pic>
        <p:nvPicPr>
          <p:cNvPr id="6" name="Picture 5">
            <a:extLst>
              <a:ext uri="{FF2B5EF4-FFF2-40B4-BE49-F238E27FC236}">
                <a16:creationId xmlns:a16="http://schemas.microsoft.com/office/drawing/2014/main" id="{ACBD6C5C-4D8D-060F-E72F-A0436FE139A2}"/>
              </a:ext>
            </a:extLst>
          </p:cNvPr>
          <p:cNvPicPr>
            <a:picLocks noChangeAspect="1"/>
          </p:cNvPicPr>
          <p:nvPr/>
        </p:nvPicPr>
        <p:blipFill>
          <a:blip r:embed="rId3"/>
          <a:stretch>
            <a:fillRect/>
          </a:stretch>
        </p:blipFill>
        <p:spPr>
          <a:xfrm>
            <a:off x="6074236" y="1365362"/>
            <a:ext cx="5112568" cy="4970552"/>
          </a:xfrm>
          <a:prstGeom prst="rect">
            <a:avLst/>
          </a:prstGeom>
        </p:spPr>
      </p:pic>
      <p:sp>
        <p:nvSpPr>
          <p:cNvPr id="7" name="TextBox 6">
            <a:extLst>
              <a:ext uri="{FF2B5EF4-FFF2-40B4-BE49-F238E27FC236}">
                <a16:creationId xmlns:a16="http://schemas.microsoft.com/office/drawing/2014/main" id="{F552A0AB-8296-416D-00FE-65BCD8E45490}"/>
              </a:ext>
            </a:extLst>
          </p:cNvPr>
          <p:cNvSpPr txBox="1"/>
          <p:nvPr/>
        </p:nvSpPr>
        <p:spPr>
          <a:xfrm>
            <a:off x="7233470" y="1065727"/>
            <a:ext cx="1902187" cy="369332"/>
          </a:xfrm>
          <a:prstGeom prst="rect">
            <a:avLst/>
          </a:prstGeom>
          <a:noFill/>
        </p:spPr>
        <p:txBody>
          <a:bodyPr wrap="none" rtlCol="0">
            <a:spAutoFit/>
          </a:bodyPr>
          <a:lstStyle/>
          <a:p>
            <a:r>
              <a:rPr lang="sl-SI" dirty="0"/>
              <a:t>Možne črte odziva</a:t>
            </a:r>
          </a:p>
        </p:txBody>
      </p:sp>
      <p:sp>
        <p:nvSpPr>
          <p:cNvPr id="8" name="Text Placeholder 9">
            <a:extLst>
              <a:ext uri="{FF2B5EF4-FFF2-40B4-BE49-F238E27FC236}">
                <a16:creationId xmlns:a16="http://schemas.microsoft.com/office/drawing/2014/main" id="{730DE94D-624C-DC6E-D0DB-C060DE182109}"/>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9" name="Text Placeholder 9">
            <a:extLst>
              <a:ext uri="{FF2B5EF4-FFF2-40B4-BE49-F238E27FC236}">
                <a16:creationId xmlns:a16="http://schemas.microsoft.com/office/drawing/2014/main" id="{B2BA1D02-A6D2-6DA3-CACD-F4816BC5572B}"/>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0" name="Text Placeholder 9">
            <a:extLst>
              <a:ext uri="{FF2B5EF4-FFF2-40B4-BE49-F238E27FC236}">
                <a16:creationId xmlns:a16="http://schemas.microsoft.com/office/drawing/2014/main" id="{87DA0328-A19D-ADD2-AA3D-063B6630B70F}"/>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614087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E77A-8D34-1BAD-9520-822FB4986565}"/>
              </a:ext>
            </a:extLst>
          </p:cNvPr>
          <p:cNvSpPr>
            <a:spLocks noGrp="1"/>
          </p:cNvSpPr>
          <p:nvPr>
            <p:ph type="title"/>
          </p:nvPr>
        </p:nvSpPr>
        <p:spPr/>
        <p:txBody>
          <a:bodyPr/>
          <a:lstStyle/>
          <a:p>
            <a:r>
              <a:rPr lang="sl-SI" dirty="0"/>
              <a:t>Event classification</a:t>
            </a:r>
          </a:p>
        </p:txBody>
      </p:sp>
      <p:pic>
        <p:nvPicPr>
          <p:cNvPr id="5" name="Content Placeholder 4">
            <a:extLst>
              <a:ext uri="{FF2B5EF4-FFF2-40B4-BE49-F238E27FC236}">
                <a16:creationId xmlns:a16="http://schemas.microsoft.com/office/drawing/2014/main" id="{D402F01B-8B08-33F4-A60D-FBED34CBE841}"/>
              </a:ext>
            </a:extLst>
          </p:cNvPr>
          <p:cNvPicPr>
            <a:picLocks noGrp="1" noChangeAspect="1"/>
          </p:cNvPicPr>
          <p:nvPr>
            <p:ph idx="1"/>
          </p:nvPr>
        </p:nvPicPr>
        <p:blipFill>
          <a:blip r:embed="rId2"/>
          <a:stretch>
            <a:fillRect/>
          </a:stretch>
        </p:blipFill>
        <p:spPr>
          <a:xfrm>
            <a:off x="1398905" y="1341438"/>
            <a:ext cx="9422766" cy="4895850"/>
          </a:xfrm>
          <a:prstGeom prst="rect">
            <a:avLst/>
          </a:prstGeom>
        </p:spPr>
      </p:pic>
      <p:sp>
        <p:nvSpPr>
          <p:cNvPr id="4" name="Slide Number Placeholder 3">
            <a:extLst>
              <a:ext uri="{FF2B5EF4-FFF2-40B4-BE49-F238E27FC236}">
                <a16:creationId xmlns:a16="http://schemas.microsoft.com/office/drawing/2014/main" id="{16A31DCA-401A-36AC-1929-B216C58669B8}"/>
              </a:ext>
            </a:extLst>
          </p:cNvPr>
          <p:cNvSpPr>
            <a:spLocks noGrp="1"/>
          </p:cNvSpPr>
          <p:nvPr>
            <p:ph type="sldNum" sz="quarter" idx="12"/>
          </p:nvPr>
        </p:nvSpPr>
        <p:spPr/>
        <p:txBody>
          <a:bodyPr/>
          <a:lstStyle/>
          <a:p>
            <a:fld id="{3B656FE5-7551-496C-A16F-7304A2D951A7}" type="slidenum">
              <a:rPr lang="da-DK" smtClean="0"/>
              <a:pPr/>
              <a:t>49</a:t>
            </a:fld>
            <a:endParaRPr lang="da-DK" dirty="0"/>
          </a:p>
        </p:txBody>
      </p:sp>
      <p:sp>
        <p:nvSpPr>
          <p:cNvPr id="6" name="Text Placeholder 9">
            <a:extLst>
              <a:ext uri="{FF2B5EF4-FFF2-40B4-BE49-F238E27FC236}">
                <a16:creationId xmlns:a16="http://schemas.microsoft.com/office/drawing/2014/main" id="{B1485FD2-8F89-8400-F019-0AB775E686A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99C5B00E-775D-DF32-BBB2-D028119721CF}"/>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1CE7261C-1A72-FA24-4B48-6DF5301534A0}"/>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25614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98CA-755E-43D2-C20F-239C009C5AF0}"/>
              </a:ext>
            </a:extLst>
          </p:cNvPr>
          <p:cNvSpPr>
            <a:spLocks noGrp="1"/>
          </p:cNvSpPr>
          <p:nvPr>
            <p:ph type="title"/>
          </p:nvPr>
        </p:nvSpPr>
        <p:spPr>
          <a:xfrm>
            <a:off x="609600" y="274638"/>
            <a:ext cx="8382000" cy="634082"/>
          </a:xfrm>
        </p:spPr>
        <p:txBody>
          <a:bodyPr/>
          <a:lstStyle/>
          <a:p>
            <a:r>
              <a:rPr lang="sl-SI" dirty="0"/>
              <a:t>Resolution of different imaging modalities</a:t>
            </a:r>
          </a:p>
        </p:txBody>
      </p:sp>
      <p:sp>
        <p:nvSpPr>
          <p:cNvPr id="3" name="Content Placeholder 2">
            <a:extLst>
              <a:ext uri="{FF2B5EF4-FFF2-40B4-BE49-F238E27FC236}">
                <a16:creationId xmlns:a16="http://schemas.microsoft.com/office/drawing/2014/main" id="{49BE55A0-5768-E792-E422-9AF92B20563B}"/>
              </a:ext>
            </a:extLst>
          </p:cNvPr>
          <p:cNvSpPr>
            <a:spLocks noGrp="1"/>
          </p:cNvSpPr>
          <p:nvPr>
            <p:ph idx="1"/>
          </p:nvPr>
        </p:nvSpPr>
        <p:spPr>
          <a:xfrm>
            <a:off x="623392" y="5085184"/>
            <a:ext cx="10972800" cy="1152128"/>
          </a:xfrm>
        </p:spPr>
        <p:txBody>
          <a:bodyPr/>
          <a:lstStyle/>
          <a:p>
            <a:r>
              <a:rPr lang="sl-SI" dirty="0"/>
              <a:t>TX transmission method</a:t>
            </a:r>
          </a:p>
          <a:p>
            <a:r>
              <a:rPr lang="sl-SI" dirty="0"/>
              <a:t>EM emmision method</a:t>
            </a:r>
          </a:p>
        </p:txBody>
      </p:sp>
      <p:sp>
        <p:nvSpPr>
          <p:cNvPr id="4" name="Slide Number Placeholder 3">
            <a:extLst>
              <a:ext uri="{FF2B5EF4-FFF2-40B4-BE49-F238E27FC236}">
                <a16:creationId xmlns:a16="http://schemas.microsoft.com/office/drawing/2014/main" id="{FD6D1E38-C7E4-4415-839C-0CF020CE7189}"/>
              </a:ext>
            </a:extLst>
          </p:cNvPr>
          <p:cNvSpPr>
            <a:spLocks noGrp="1"/>
          </p:cNvSpPr>
          <p:nvPr>
            <p:ph type="sldNum" sz="quarter" idx="12"/>
          </p:nvPr>
        </p:nvSpPr>
        <p:spPr/>
        <p:txBody>
          <a:bodyPr/>
          <a:lstStyle/>
          <a:p>
            <a:fld id="{3B656FE5-7551-496C-A16F-7304A2D951A7}" type="slidenum">
              <a:rPr lang="da-DK" smtClean="0"/>
              <a:pPr/>
              <a:t>5</a:t>
            </a:fld>
            <a:endParaRPr lang="da-DK" dirty="0"/>
          </a:p>
        </p:txBody>
      </p:sp>
      <p:sp>
        <p:nvSpPr>
          <p:cNvPr id="8" name="Text Box 1027">
            <a:extLst>
              <a:ext uri="{FF2B5EF4-FFF2-40B4-BE49-F238E27FC236}">
                <a16:creationId xmlns:a16="http://schemas.microsoft.com/office/drawing/2014/main" id="{C4CF446A-CCEE-0790-F9EC-5E965B184DAA}"/>
              </a:ext>
            </a:extLst>
          </p:cNvPr>
          <p:cNvSpPr txBox="1">
            <a:spLocks noChangeArrowheads="1"/>
          </p:cNvSpPr>
          <p:nvPr/>
        </p:nvSpPr>
        <p:spPr bwMode="auto">
          <a:xfrm>
            <a:off x="1991544" y="1340768"/>
            <a:ext cx="8382000"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ts val="600"/>
              </a:spcAft>
            </a:pPr>
            <a:r>
              <a:rPr lang="en-US" altLang="en-SI" u="sng" dirty="0">
                <a:latin typeface="Helvetica" pitchFamily="2" charset="0"/>
              </a:rPr>
              <a:t>Modality	Resolution (mm)</a:t>
            </a:r>
            <a:r>
              <a:rPr lang="en-US" altLang="en-SI" dirty="0">
                <a:latin typeface="Helvetica" pitchFamily="2" charset="0"/>
              </a:rPr>
              <a:t>   </a:t>
            </a:r>
            <a:r>
              <a:rPr lang="en-US" altLang="en-SI" u="sng" dirty="0">
                <a:latin typeface="Helvetica" pitchFamily="2" charset="0"/>
              </a:rPr>
              <a:t>TX or EM</a:t>
            </a:r>
            <a:r>
              <a:rPr lang="en-US" altLang="en-SI" dirty="0">
                <a:latin typeface="Helvetica" pitchFamily="2" charset="0"/>
              </a:rPr>
              <a:t>*</a:t>
            </a:r>
            <a:r>
              <a:rPr lang="en-US" altLang="en-SI" u="sng" dirty="0">
                <a:latin typeface="Helvetica" pitchFamily="2" charset="0"/>
              </a:rPr>
              <a:t>	Mode</a:t>
            </a:r>
            <a:endParaRPr lang="en-US" altLang="en-SI" sz="2000" dirty="0">
              <a:solidFill>
                <a:srgbClr val="00FFFF"/>
              </a:solidFill>
              <a:latin typeface="Helvetica" pitchFamily="2" charset="0"/>
            </a:endParaRPr>
          </a:p>
          <a:p>
            <a:pPr>
              <a:spcAft>
                <a:spcPts val="600"/>
              </a:spcAft>
            </a:pPr>
            <a:r>
              <a:rPr lang="en-US" altLang="en-SI" sz="2000" dirty="0">
                <a:solidFill>
                  <a:schemeClr val="accent2"/>
                </a:solidFill>
                <a:latin typeface="Helvetica" pitchFamily="2" charset="0"/>
              </a:rPr>
              <a:t>X-ray		0.1 – 1.0		TX		Projection</a:t>
            </a:r>
          </a:p>
          <a:p>
            <a:pPr>
              <a:spcAft>
                <a:spcPts val="600"/>
              </a:spcAft>
            </a:pPr>
            <a:r>
              <a:rPr lang="en-US" altLang="en-SI" sz="2000" dirty="0">
                <a:solidFill>
                  <a:schemeClr val="accent2"/>
                </a:solidFill>
                <a:latin typeface="Helvetica" pitchFamily="2" charset="0"/>
              </a:rPr>
              <a:t>Nuclear		10 – 20			EM		Projection</a:t>
            </a:r>
            <a:br>
              <a:rPr lang="en-US" altLang="en-SI" sz="2000" dirty="0">
                <a:solidFill>
                  <a:schemeClr val="accent2"/>
                </a:solidFill>
                <a:latin typeface="Helvetica" pitchFamily="2" charset="0"/>
              </a:rPr>
            </a:br>
            <a:r>
              <a:rPr lang="en-US" altLang="en-SI" sz="2000" dirty="0">
                <a:solidFill>
                  <a:schemeClr val="accent2"/>
                </a:solidFill>
                <a:latin typeface="Helvetica" pitchFamily="2" charset="0"/>
              </a:rPr>
              <a:t>Medicine</a:t>
            </a:r>
          </a:p>
          <a:p>
            <a:pPr>
              <a:lnSpc>
                <a:spcPct val="110000"/>
              </a:lnSpc>
              <a:spcAft>
                <a:spcPts val="600"/>
              </a:spcAft>
            </a:pPr>
            <a:r>
              <a:rPr lang="en-US" altLang="en-SI" sz="2000" dirty="0">
                <a:solidFill>
                  <a:schemeClr val="hlink"/>
                </a:solidFill>
                <a:latin typeface="Helvetica" pitchFamily="2" charset="0"/>
              </a:rPr>
              <a:t>X-ray CT	      0.5			TX		Tomographic</a:t>
            </a:r>
          </a:p>
          <a:p>
            <a:pPr>
              <a:lnSpc>
                <a:spcPct val="110000"/>
              </a:lnSpc>
              <a:spcAft>
                <a:spcPts val="600"/>
              </a:spcAft>
            </a:pPr>
            <a:r>
              <a:rPr lang="en-US" altLang="en-SI" sz="2000" dirty="0">
                <a:solidFill>
                  <a:schemeClr val="accent2"/>
                </a:solidFill>
                <a:latin typeface="Helvetica" pitchFamily="2" charset="0"/>
              </a:rPr>
              <a:t>Ultrasound	      0.3			TX (sound)	Tomographic</a:t>
            </a:r>
          </a:p>
          <a:p>
            <a:pPr>
              <a:lnSpc>
                <a:spcPct val="110000"/>
              </a:lnSpc>
              <a:spcAft>
                <a:spcPts val="600"/>
              </a:spcAft>
            </a:pPr>
            <a:r>
              <a:rPr lang="en-US" altLang="en-SI" sz="2000" dirty="0">
                <a:solidFill>
                  <a:schemeClr val="accent2"/>
                </a:solidFill>
                <a:latin typeface="Helvetica" pitchFamily="2" charset="0"/>
              </a:rPr>
              <a:t>MRI		      1			EM (RF)	Tomographic</a:t>
            </a:r>
          </a:p>
          <a:p>
            <a:pPr>
              <a:lnSpc>
                <a:spcPct val="110000"/>
              </a:lnSpc>
              <a:spcAft>
                <a:spcPts val="600"/>
              </a:spcAft>
            </a:pPr>
            <a:r>
              <a:rPr lang="en-US" altLang="en-SI" sz="2000" dirty="0">
                <a:solidFill>
                  <a:schemeClr val="accent2"/>
                </a:solidFill>
                <a:latin typeface="Helvetica" pitchFamily="2" charset="0"/>
              </a:rPr>
              <a:t>SPECT	    	      10			EM		Tomographic</a:t>
            </a:r>
          </a:p>
          <a:p>
            <a:pPr>
              <a:lnSpc>
                <a:spcPct val="110000"/>
              </a:lnSpc>
              <a:spcAft>
                <a:spcPts val="600"/>
              </a:spcAft>
            </a:pPr>
            <a:r>
              <a:rPr lang="en-US" altLang="en-SI" sz="2000" dirty="0">
                <a:solidFill>
                  <a:schemeClr val="hlink"/>
                </a:solidFill>
                <a:latin typeface="Helvetica" pitchFamily="2" charset="0"/>
              </a:rPr>
              <a:t>PET		      5			EM		Tomographic</a:t>
            </a:r>
          </a:p>
        </p:txBody>
      </p:sp>
      <p:sp>
        <p:nvSpPr>
          <p:cNvPr id="9" name="Text Placeholder 9">
            <a:extLst>
              <a:ext uri="{FF2B5EF4-FFF2-40B4-BE49-F238E27FC236}">
                <a16:creationId xmlns:a16="http://schemas.microsoft.com/office/drawing/2014/main" id="{29EB20F2-7FBF-FE80-CB84-CD2A06561520}"/>
              </a:ext>
            </a:extLst>
          </p:cNvPr>
          <p:cNvSpPr txBox="1">
            <a:spLocks/>
          </p:cNvSpPr>
          <p:nvPr/>
        </p:nvSpPr>
        <p:spPr>
          <a:xfrm>
            <a:off x="64467" y="6540949"/>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0" name="Text Placeholder 9">
            <a:extLst>
              <a:ext uri="{FF2B5EF4-FFF2-40B4-BE49-F238E27FC236}">
                <a16:creationId xmlns:a16="http://schemas.microsoft.com/office/drawing/2014/main" id="{FC631A19-9EE6-B10F-894B-0EE2BA05BFC8}"/>
              </a:ext>
            </a:extLst>
          </p:cNvPr>
          <p:cNvSpPr txBox="1">
            <a:spLocks/>
          </p:cNvSpPr>
          <p:nvPr/>
        </p:nvSpPr>
        <p:spPr>
          <a:xfrm>
            <a:off x="2999656" y="6537041"/>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1" name="Text Placeholder 9">
            <a:extLst>
              <a:ext uri="{FF2B5EF4-FFF2-40B4-BE49-F238E27FC236}">
                <a16:creationId xmlns:a16="http://schemas.microsoft.com/office/drawing/2014/main" id="{BB796A2F-EA96-7B32-BAF7-236F4F25CD74}"/>
              </a:ext>
            </a:extLst>
          </p:cNvPr>
          <p:cNvSpPr txBox="1">
            <a:spLocks/>
          </p:cNvSpPr>
          <p:nvPr/>
        </p:nvSpPr>
        <p:spPr>
          <a:xfrm>
            <a:off x="7320409" y="6525344"/>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54998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94ED6-C73F-C237-5F84-53F9E44FD55D}"/>
              </a:ext>
            </a:extLst>
          </p:cNvPr>
          <p:cNvSpPr>
            <a:spLocks noGrp="1"/>
          </p:cNvSpPr>
          <p:nvPr>
            <p:ph type="title"/>
          </p:nvPr>
        </p:nvSpPr>
        <p:spPr>
          <a:xfrm>
            <a:off x="609600" y="274638"/>
            <a:ext cx="9518848" cy="634082"/>
          </a:xfrm>
        </p:spPr>
        <p:txBody>
          <a:bodyPr/>
          <a:lstStyle/>
          <a:p>
            <a:r>
              <a:rPr lang="sl-SI" dirty="0"/>
              <a:t>Measured and true number of events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D5155E-4536-1645-8DC4-41427B78A07F}"/>
                  </a:ext>
                </a:extLst>
              </p:cNvPr>
              <p:cNvSpPr>
                <a:spLocks noGrp="1"/>
              </p:cNvSpPr>
              <p:nvPr>
                <p:ph idx="1"/>
              </p:nvPr>
            </p:nvSpPr>
            <p:spPr>
              <a:xfrm>
                <a:off x="213645" y="1032121"/>
                <a:ext cx="4257228" cy="3888432"/>
              </a:xfrm>
            </p:spPr>
            <p:txBody>
              <a:bodyPr>
                <a:normAutofit/>
              </a:bodyPr>
              <a:lstStyle/>
              <a:p>
                <a:pPr marL="0" indent="0">
                  <a:buNone/>
                </a:pPr>
                <a:r>
                  <a:rPr lang="sl-SI" sz="1800" b="1" dirty="0"/>
                  <a:t>Measured number of coincident events P</a:t>
                </a:r>
                <a:r>
                  <a:rPr lang="sl-SI" sz="1800" dirty="0"/>
                  <a:t>:</a:t>
                </a:r>
              </a:p>
              <a:p>
                <a:pPr marL="0" indent="0">
                  <a:buNone/>
                </a:pPr>
                <a14:m>
                  <m:oMathPara xmlns:m="http://schemas.openxmlformats.org/officeDocument/2006/math">
                    <m:oMathParaPr>
                      <m:jc m:val="centerGroup"/>
                    </m:oMathParaPr>
                    <m:oMath xmlns:m="http://schemas.openxmlformats.org/officeDocument/2006/math">
                      <m:r>
                        <a:rPr lang="sl-SI" sz="1600" b="0" i="1" smtClean="0">
                          <a:latin typeface="Cambria Math" panose="02040503050406030204" pitchFamily="18" charset="0"/>
                        </a:rPr>
                        <m:t>𝑃</m:t>
                      </m:r>
                      <m:r>
                        <a:rPr lang="sl-SI" sz="1600" b="0" i="1" smtClean="0">
                          <a:latin typeface="Cambria Math" panose="02040503050406030204" pitchFamily="18" charset="0"/>
                        </a:rPr>
                        <m:t>=</m:t>
                      </m:r>
                      <m:r>
                        <a:rPr lang="sl-SI" sz="1600" b="0" i="1" smtClean="0">
                          <a:latin typeface="Cambria Math" panose="02040503050406030204" pitchFamily="18" charset="0"/>
                        </a:rPr>
                        <m:t>𝑁</m:t>
                      </m:r>
                      <m:d>
                        <m:dPr>
                          <m:ctrlPr>
                            <a:rPr lang="sl-SI" sz="1600" b="0" i="1" smtClean="0">
                              <a:latin typeface="Cambria Math" panose="02040503050406030204" pitchFamily="18" charset="0"/>
                            </a:rPr>
                          </m:ctrlPr>
                        </m:dPr>
                        <m:e>
                          <m:r>
                            <a:rPr lang="sl-SI" sz="1600" b="0" i="1" smtClean="0">
                              <a:latin typeface="Cambria Math" panose="02040503050406030204" pitchFamily="18" charset="0"/>
                            </a:rPr>
                            <m:t>𝐴𝑇</m:t>
                          </m:r>
                          <m:r>
                            <a:rPr lang="sl-SI" sz="1600" b="0" i="1" smtClean="0">
                              <a:latin typeface="Cambria Math" panose="02040503050406030204" pitchFamily="18" charset="0"/>
                            </a:rPr>
                            <m:t>+</m:t>
                          </m:r>
                          <m:r>
                            <a:rPr lang="sl-SI" sz="1600" b="0" i="1" smtClean="0">
                              <a:latin typeface="Cambria Math" panose="02040503050406030204" pitchFamily="18" charset="0"/>
                            </a:rPr>
                            <m:t>𝑆</m:t>
                          </m:r>
                          <m:r>
                            <a:rPr lang="sl-SI" sz="1600" b="0" i="1" smtClean="0">
                              <a:latin typeface="Cambria Math" panose="02040503050406030204" pitchFamily="18" charset="0"/>
                            </a:rPr>
                            <m:t>+</m:t>
                          </m:r>
                          <m:r>
                            <a:rPr lang="sl-SI" sz="1600" b="0" i="1" smtClean="0">
                              <a:latin typeface="Cambria Math" panose="02040503050406030204" pitchFamily="18" charset="0"/>
                            </a:rPr>
                            <m:t>𝑅</m:t>
                          </m:r>
                        </m:e>
                      </m:d>
                    </m:oMath>
                  </m:oMathPara>
                </a14:m>
                <a:endParaRPr lang="sl-SI" sz="1600" b="0" dirty="0"/>
              </a:p>
              <a:p>
                <a:r>
                  <a:rPr lang="sl-SI" sz="1600" dirty="0"/>
                  <a:t>T true coincidence</a:t>
                </a:r>
              </a:p>
              <a:p>
                <a:r>
                  <a:rPr lang="sl-SI" sz="1600" dirty="0"/>
                  <a:t>N normalisation factor</a:t>
                </a:r>
              </a:p>
              <a:p>
                <a:r>
                  <a:rPr lang="sl-SI" sz="1600" dirty="0"/>
                  <a:t>A attenuation correction. </a:t>
                </a:r>
              </a:p>
              <a:p>
                <a:r>
                  <a:rPr lang="sl-SI" sz="1600" dirty="0"/>
                  <a:t>S scatter correction</a:t>
                </a:r>
              </a:p>
              <a:p>
                <a:r>
                  <a:rPr lang="sl-SI" sz="1600" dirty="0"/>
                  <a:t>R correction for random coincidences</a:t>
                </a:r>
              </a:p>
              <a:p>
                <a:endParaRPr lang="sl-SI" sz="1600" dirty="0"/>
              </a:p>
              <a:p>
                <a:pPr marL="0" indent="0">
                  <a:buNone/>
                </a:pPr>
                <a:r>
                  <a:rPr lang="sl-SI" sz="1600" dirty="0"/>
                  <a:t>Attenuation due to absorption of photons in matter</a:t>
                </a:r>
              </a:p>
              <a:p>
                <a:r>
                  <a:rPr lang="sl-SI" sz="1600" dirty="0"/>
                  <a:t>Reduces the number of coincidences from 50-95% </a:t>
                </a:r>
              </a:p>
              <a:p>
                <a:r>
                  <a:rPr lang="sl-SI" sz="1600" dirty="0"/>
                  <a:t>depends on patient size</a:t>
                </a:r>
              </a:p>
              <a:p>
                <a:endParaRPr lang="sl-SI" sz="1600" dirty="0"/>
              </a:p>
              <a:p>
                <a:endParaRPr lang="sl-SI" sz="1600" dirty="0"/>
              </a:p>
            </p:txBody>
          </p:sp>
        </mc:Choice>
        <mc:Fallback xmlns="">
          <p:sp>
            <p:nvSpPr>
              <p:cNvPr id="3" name="Content Placeholder 2">
                <a:extLst>
                  <a:ext uri="{FF2B5EF4-FFF2-40B4-BE49-F238E27FC236}">
                    <a16:creationId xmlns:a16="http://schemas.microsoft.com/office/drawing/2014/main" id="{56D5155E-4536-1645-8DC4-41427B78A07F}"/>
                  </a:ext>
                </a:extLst>
              </p:cNvPr>
              <p:cNvSpPr>
                <a:spLocks noGrp="1" noRot="1" noChangeAspect="1" noMove="1" noResize="1" noEditPoints="1" noAdjustHandles="1" noChangeArrowheads="1" noChangeShapeType="1" noTextEdit="1"/>
              </p:cNvSpPr>
              <p:nvPr>
                <p:ph idx="1"/>
              </p:nvPr>
            </p:nvSpPr>
            <p:spPr>
              <a:xfrm>
                <a:off x="213645" y="1032121"/>
                <a:ext cx="4257228" cy="3888432"/>
              </a:xfrm>
              <a:blipFill>
                <a:blip r:embed="rId2"/>
                <a:stretch>
                  <a:fillRect l="-1190" t="-651" r="-893"/>
                </a:stretch>
              </a:blipFill>
            </p:spPr>
            <p:txBody>
              <a:bodyPr/>
              <a:lstStyle/>
              <a:p>
                <a:r>
                  <a:rPr lang="sl-SI">
                    <a:noFill/>
                  </a:rPr>
                  <a:t> </a:t>
                </a:r>
              </a:p>
            </p:txBody>
          </p:sp>
        </mc:Fallback>
      </mc:AlternateContent>
      <p:sp>
        <p:nvSpPr>
          <p:cNvPr id="4" name="Slide Number Placeholder 3">
            <a:extLst>
              <a:ext uri="{FF2B5EF4-FFF2-40B4-BE49-F238E27FC236}">
                <a16:creationId xmlns:a16="http://schemas.microsoft.com/office/drawing/2014/main" id="{F6C901D0-6488-05C4-026C-A0FBDA9CEDE6}"/>
              </a:ext>
            </a:extLst>
          </p:cNvPr>
          <p:cNvSpPr>
            <a:spLocks noGrp="1"/>
          </p:cNvSpPr>
          <p:nvPr>
            <p:ph type="sldNum" sz="quarter" idx="12"/>
          </p:nvPr>
        </p:nvSpPr>
        <p:spPr/>
        <p:txBody>
          <a:bodyPr/>
          <a:lstStyle/>
          <a:p>
            <a:fld id="{3B656FE5-7551-496C-A16F-7304A2D951A7}" type="slidenum">
              <a:rPr lang="sl-SI" smtClean="0"/>
              <a:pPr/>
              <a:t>50</a:t>
            </a:fld>
            <a:endParaRPr lang="sl-SI" dirty="0"/>
          </a:p>
        </p:txBody>
      </p:sp>
      <p:sp>
        <p:nvSpPr>
          <p:cNvPr id="5" name="Content Placeholder 2">
            <a:extLst>
              <a:ext uri="{FF2B5EF4-FFF2-40B4-BE49-F238E27FC236}">
                <a16:creationId xmlns:a16="http://schemas.microsoft.com/office/drawing/2014/main" id="{BBA16D5E-9A4C-D8C9-64EC-0AB559A92141}"/>
              </a:ext>
            </a:extLst>
          </p:cNvPr>
          <p:cNvSpPr txBox="1">
            <a:spLocks/>
          </p:cNvSpPr>
          <p:nvPr/>
        </p:nvSpPr>
        <p:spPr>
          <a:xfrm>
            <a:off x="6096000" y="1361975"/>
            <a:ext cx="4752528" cy="3888432"/>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sl-SI" sz="1600" dirty="0"/>
          </a:p>
        </p:txBody>
      </p:sp>
      <p:pic>
        <p:nvPicPr>
          <p:cNvPr id="6" name="Picture 2">
            <a:extLst>
              <a:ext uri="{FF2B5EF4-FFF2-40B4-BE49-F238E27FC236}">
                <a16:creationId xmlns:a16="http://schemas.microsoft.com/office/drawing/2014/main" id="{84FC38D7-C795-EE6C-906D-4E23849BA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05" r="16805"/>
          <a:stretch>
            <a:fillRect/>
          </a:stretch>
        </p:blipFill>
        <p:spPr bwMode="auto">
          <a:xfrm>
            <a:off x="7018811" y="2198462"/>
            <a:ext cx="2328862" cy="35052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9FD19863-16F5-5BC5-78A6-ACBF60CD3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805" r="16805"/>
          <a:stretch>
            <a:fillRect/>
          </a:stretch>
        </p:blipFill>
        <p:spPr bwMode="auto">
          <a:xfrm>
            <a:off x="4166073" y="2198462"/>
            <a:ext cx="2339975" cy="35242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5">
            <a:extLst>
              <a:ext uri="{FF2B5EF4-FFF2-40B4-BE49-F238E27FC236}">
                <a16:creationId xmlns:a16="http://schemas.microsoft.com/office/drawing/2014/main" id="{E9B5E34B-1D9A-8294-9A56-951E23C82C75}"/>
              </a:ext>
            </a:extLst>
          </p:cNvPr>
          <p:cNvSpPr txBox="1">
            <a:spLocks noChangeArrowheads="1"/>
          </p:cNvSpPr>
          <p:nvPr/>
        </p:nvSpPr>
        <p:spPr bwMode="auto">
          <a:xfrm>
            <a:off x="4013673" y="5687787"/>
            <a:ext cx="2743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en-SI" sz="2000" dirty="0"/>
              <a:t>PET: no correction</a:t>
            </a:r>
          </a:p>
        </p:txBody>
      </p:sp>
      <p:sp>
        <p:nvSpPr>
          <p:cNvPr id="9" name="Text Box 6">
            <a:extLst>
              <a:ext uri="{FF2B5EF4-FFF2-40B4-BE49-F238E27FC236}">
                <a16:creationId xmlns:a16="http://schemas.microsoft.com/office/drawing/2014/main" id="{E7CB928E-0592-AB7B-C627-3EB332484516}"/>
              </a:ext>
            </a:extLst>
          </p:cNvPr>
          <p:cNvSpPr txBox="1">
            <a:spLocks noChangeArrowheads="1"/>
          </p:cNvSpPr>
          <p:nvPr/>
        </p:nvSpPr>
        <p:spPr bwMode="auto">
          <a:xfrm>
            <a:off x="6833073" y="5703662"/>
            <a:ext cx="2667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en-SI" sz="2000" dirty="0"/>
              <a:t>PET: with attenuation (accurate)</a:t>
            </a:r>
          </a:p>
        </p:txBody>
      </p:sp>
      <p:sp>
        <p:nvSpPr>
          <p:cNvPr id="10" name="Text Box 7">
            <a:extLst>
              <a:ext uri="{FF2B5EF4-FFF2-40B4-BE49-F238E27FC236}">
                <a16:creationId xmlns:a16="http://schemas.microsoft.com/office/drawing/2014/main" id="{E891DA86-BA1E-52AE-CE46-11349FCF329C}"/>
              </a:ext>
            </a:extLst>
          </p:cNvPr>
          <p:cNvSpPr txBox="1">
            <a:spLocks noChangeArrowheads="1"/>
          </p:cNvSpPr>
          <p:nvPr/>
        </p:nvSpPr>
        <p:spPr bwMode="auto">
          <a:xfrm>
            <a:off x="9500073" y="5703662"/>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en-SI" sz="2000" dirty="0"/>
              <a:t>CT image (accurate)</a:t>
            </a:r>
          </a:p>
        </p:txBody>
      </p:sp>
      <p:sp>
        <p:nvSpPr>
          <p:cNvPr id="11" name="Line 8">
            <a:extLst>
              <a:ext uri="{FF2B5EF4-FFF2-40B4-BE49-F238E27FC236}">
                <a16:creationId xmlns:a16="http://schemas.microsoft.com/office/drawing/2014/main" id="{FC8B4978-D7CA-D4A1-27C7-5BE34616F286}"/>
              </a:ext>
            </a:extLst>
          </p:cNvPr>
          <p:cNvSpPr>
            <a:spLocks noChangeShapeType="1"/>
          </p:cNvSpPr>
          <p:nvPr/>
        </p:nvSpPr>
        <p:spPr bwMode="auto">
          <a:xfrm>
            <a:off x="7214073" y="2747737"/>
            <a:ext cx="609600" cy="45720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dirty="0"/>
          </a:p>
        </p:txBody>
      </p:sp>
      <p:sp>
        <p:nvSpPr>
          <p:cNvPr id="12" name="Text Box 9">
            <a:extLst>
              <a:ext uri="{FF2B5EF4-FFF2-40B4-BE49-F238E27FC236}">
                <a16:creationId xmlns:a16="http://schemas.microsoft.com/office/drawing/2014/main" id="{345F080E-4323-77C6-82E4-368699968102}"/>
              </a:ext>
            </a:extLst>
          </p:cNvPr>
          <p:cNvSpPr txBox="1">
            <a:spLocks noChangeArrowheads="1"/>
          </p:cNvSpPr>
          <p:nvPr/>
        </p:nvSpPr>
        <p:spPr bwMode="auto">
          <a:xfrm>
            <a:off x="6299673" y="4043137"/>
            <a:ext cx="1143000" cy="52322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sl-SI" altLang="en-SI" sz="1400" dirty="0"/>
              <a:t>Enhanced skin uptake</a:t>
            </a:r>
          </a:p>
        </p:txBody>
      </p:sp>
      <p:sp>
        <p:nvSpPr>
          <p:cNvPr id="13" name="Line 10">
            <a:extLst>
              <a:ext uri="{FF2B5EF4-FFF2-40B4-BE49-F238E27FC236}">
                <a16:creationId xmlns:a16="http://schemas.microsoft.com/office/drawing/2014/main" id="{2805C4AC-2B23-6491-A529-42A4213F8689}"/>
              </a:ext>
            </a:extLst>
          </p:cNvPr>
          <p:cNvSpPr>
            <a:spLocks noChangeShapeType="1"/>
          </p:cNvSpPr>
          <p:nvPr/>
        </p:nvSpPr>
        <p:spPr bwMode="auto">
          <a:xfrm flipH="1">
            <a:off x="5385273" y="1833337"/>
            <a:ext cx="914400" cy="1355725"/>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dirty="0"/>
          </a:p>
        </p:txBody>
      </p:sp>
      <p:sp>
        <p:nvSpPr>
          <p:cNvPr id="14" name="Rectangle 11">
            <a:extLst>
              <a:ext uri="{FF2B5EF4-FFF2-40B4-BE49-F238E27FC236}">
                <a16:creationId xmlns:a16="http://schemas.microsoft.com/office/drawing/2014/main" id="{A3A4AECD-6B49-61E7-0939-217C71059B07}"/>
              </a:ext>
            </a:extLst>
          </p:cNvPr>
          <p:cNvSpPr>
            <a:spLocks noChangeArrowheads="1"/>
          </p:cNvSpPr>
          <p:nvPr/>
        </p:nvSpPr>
        <p:spPr bwMode="auto">
          <a:xfrm>
            <a:off x="6164736" y="1452337"/>
            <a:ext cx="1277937" cy="73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sl-SI" altLang="en-SI" sz="1400" dirty="0"/>
              <a:t>reduced mediastinal</a:t>
            </a:r>
          </a:p>
          <a:p>
            <a:pPr algn="ctr"/>
            <a:r>
              <a:rPr lang="sl-SI" altLang="en-SI" sz="1400" dirty="0"/>
              <a:t>uptake</a:t>
            </a:r>
          </a:p>
        </p:txBody>
      </p:sp>
      <p:sp>
        <p:nvSpPr>
          <p:cNvPr id="15" name="Text Box 12">
            <a:extLst>
              <a:ext uri="{FF2B5EF4-FFF2-40B4-BE49-F238E27FC236}">
                <a16:creationId xmlns:a16="http://schemas.microsoft.com/office/drawing/2014/main" id="{13ACBF14-E1A5-598C-2AA7-988D17A704A4}"/>
              </a:ext>
            </a:extLst>
          </p:cNvPr>
          <p:cNvSpPr txBox="1">
            <a:spLocks noChangeArrowheads="1"/>
          </p:cNvSpPr>
          <p:nvPr/>
        </p:nvSpPr>
        <p:spPr bwMode="auto">
          <a:xfrm>
            <a:off x="6375873" y="3236687"/>
            <a:ext cx="914400" cy="738664"/>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sl-SI" altLang="en-SI" sz="1400" dirty="0"/>
              <a:t>Non-uniform liver</a:t>
            </a:r>
          </a:p>
        </p:txBody>
      </p:sp>
      <p:pic>
        <p:nvPicPr>
          <p:cNvPr id="16" name="Picture 13">
            <a:extLst>
              <a:ext uri="{FF2B5EF4-FFF2-40B4-BE49-F238E27FC236}">
                <a16:creationId xmlns:a16="http://schemas.microsoft.com/office/drawing/2014/main" id="{B30D482C-5FD6-8FA7-9377-4C1A3F3DE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2023" y="2214337"/>
            <a:ext cx="1744663" cy="3489325"/>
          </a:xfrm>
          <a:prstGeom prst="rect">
            <a:avLst/>
          </a:prstGeom>
          <a:noFill/>
          <a:extLst>
            <a:ext uri="{909E8E84-426E-40DD-AFC4-6F175D3DCCD1}">
              <a14:hiddenFill xmlns:a14="http://schemas.microsoft.com/office/drawing/2010/main">
                <a:solidFill>
                  <a:srgbClr val="FFFFFF"/>
                </a:solidFill>
              </a14:hiddenFill>
            </a:ext>
          </a:extLst>
        </p:spPr>
      </p:pic>
      <p:sp>
        <p:nvSpPr>
          <p:cNvPr id="17" name="Line 14">
            <a:extLst>
              <a:ext uri="{FF2B5EF4-FFF2-40B4-BE49-F238E27FC236}">
                <a16:creationId xmlns:a16="http://schemas.microsoft.com/office/drawing/2014/main" id="{2466D46C-1EC7-42E1-66CE-85032D4F3EFE}"/>
              </a:ext>
            </a:extLst>
          </p:cNvPr>
          <p:cNvSpPr>
            <a:spLocks noChangeShapeType="1"/>
          </p:cNvSpPr>
          <p:nvPr/>
        </p:nvSpPr>
        <p:spPr bwMode="auto">
          <a:xfrm>
            <a:off x="7290273" y="1833337"/>
            <a:ext cx="914400" cy="1355725"/>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dirty="0"/>
          </a:p>
        </p:txBody>
      </p:sp>
      <p:sp>
        <p:nvSpPr>
          <p:cNvPr id="18" name="Line 15">
            <a:extLst>
              <a:ext uri="{FF2B5EF4-FFF2-40B4-BE49-F238E27FC236}">
                <a16:creationId xmlns:a16="http://schemas.microsoft.com/office/drawing/2014/main" id="{B41DCD5C-BADF-F999-3739-9BDB7ECF3F6B}"/>
              </a:ext>
            </a:extLst>
          </p:cNvPr>
          <p:cNvSpPr>
            <a:spLocks noChangeShapeType="1"/>
          </p:cNvSpPr>
          <p:nvPr/>
        </p:nvSpPr>
        <p:spPr bwMode="auto">
          <a:xfrm flipH="1">
            <a:off x="5766273" y="2747737"/>
            <a:ext cx="609600" cy="38100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dirty="0"/>
          </a:p>
        </p:txBody>
      </p:sp>
      <p:sp>
        <p:nvSpPr>
          <p:cNvPr id="19" name="Rectangle 16">
            <a:extLst>
              <a:ext uri="{FF2B5EF4-FFF2-40B4-BE49-F238E27FC236}">
                <a16:creationId xmlns:a16="http://schemas.microsoft.com/office/drawing/2014/main" id="{4E74046B-FB48-CD48-B8BE-FC937B5D6236}"/>
              </a:ext>
            </a:extLst>
          </p:cNvPr>
          <p:cNvSpPr>
            <a:spLocks noChangeArrowheads="1"/>
          </p:cNvSpPr>
          <p:nvPr/>
        </p:nvSpPr>
        <p:spPr bwMode="auto">
          <a:xfrm>
            <a:off x="6317136" y="2595337"/>
            <a:ext cx="973137"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sl-SI" altLang="en-SI" sz="1400" dirty="0"/>
              <a:t>'hot' lungs</a:t>
            </a:r>
          </a:p>
        </p:txBody>
      </p:sp>
      <p:sp>
        <p:nvSpPr>
          <p:cNvPr id="20" name="Line 17">
            <a:extLst>
              <a:ext uri="{FF2B5EF4-FFF2-40B4-BE49-F238E27FC236}">
                <a16:creationId xmlns:a16="http://schemas.microsoft.com/office/drawing/2014/main" id="{E89FB114-C4D6-9A78-D77F-3C3F30D20B9B}"/>
              </a:ext>
            </a:extLst>
          </p:cNvPr>
          <p:cNvSpPr>
            <a:spLocks noChangeShapeType="1"/>
          </p:cNvSpPr>
          <p:nvPr/>
        </p:nvSpPr>
        <p:spPr bwMode="auto">
          <a:xfrm>
            <a:off x="7290273" y="4347937"/>
            <a:ext cx="228600" cy="15240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dirty="0"/>
          </a:p>
        </p:txBody>
      </p:sp>
      <p:sp>
        <p:nvSpPr>
          <p:cNvPr id="21" name="Line 18">
            <a:extLst>
              <a:ext uri="{FF2B5EF4-FFF2-40B4-BE49-F238E27FC236}">
                <a16:creationId xmlns:a16="http://schemas.microsoft.com/office/drawing/2014/main" id="{1D4C5AB0-1B03-A076-F306-51073E7BB314}"/>
              </a:ext>
            </a:extLst>
          </p:cNvPr>
          <p:cNvSpPr>
            <a:spLocks noChangeShapeType="1"/>
          </p:cNvSpPr>
          <p:nvPr/>
        </p:nvSpPr>
        <p:spPr bwMode="auto">
          <a:xfrm flipH="1">
            <a:off x="6147273" y="4347937"/>
            <a:ext cx="228600" cy="15240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dirty="0"/>
          </a:p>
        </p:txBody>
      </p:sp>
      <p:sp>
        <p:nvSpPr>
          <p:cNvPr id="22" name="Line 19">
            <a:extLst>
              <a:ext uri="{FF2B5EF4-FFF2-40B4-BE49-F238E27FC236}">
                <a16:creationId xmlns:a16="http://schemas.microsoft.com/office/drawing/2014/main" id="{AD0F7B1D-0D7C-FEE6-C4E6-AA20F5647852}"/>
              </a:ext>
            </a:extLst>
          </p:cNvPr>
          <p:cNvSpPr>
            <a:spLocks noChangeShapeType="1"/>
          </p:cNvSpPr>
          <p:nvPr/>
        </p:nvSpPr>
        <p:spPr bwMode="auto">
          <a:xfrm flipH="1" flipV="1">
            <a:off x="5004273" y="3814537"/>
            <a:ext cx="1371600" cy="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dirty="0"/>
          </a:p>
        </p:txBody>
      </p:sp>
      <p:sp>
        <p:nvSpPr>
          <p:cNvPr id="23" name="Line 20">
            <a:extLst>
              <a:ext uri="{FF2B5EF4-FFF2-40B4-BE49-F238E27FC236}">
                <a16:creationId xmlns:a16="http://schemas.microsoft.com/office/drawing/2014/main" id="{85E5B6A5-37E2-7476-1B39-409D749A1FA1}"/>
              </a:ext>
            </a:extLst>
          </p:cNvPr>
          <p:cNvSpPr>
            <a:spLocks noChangeShapeType="1"/>
          </p:cNvSpPr>
          <p:nvPr/>
        </p:nvSpPr>
        <p:spPr bwMode="auto">
          <a:xfrm flipV="1">
            <a:off x="7137873" y="3814537"/>
            <a:ext cx="762000" cy="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sl-SI" dirty="0"/>
          </a:p>
        </p:txBody>
      </p:sp>
      <p:pic>
        <p:nvPicPr>
          <p:cNvPr id="24" name="Picture 23">
            <a:extLst>
              <a:ext uri="{FF2B5EF4-FFF2-40B4-BE49-F238E27FC236}">
                <a16:creationId xmlns:a16="http://schemas.microsoft.com/office/drawing/2014/main" id="{E4CF5296-4288-80CC-481A-231183BDB06C}"/>
              </a:ext>
            </a:extLst>
          </p:cNvPr>
          <p:cNvPicPr>
            <a:picLocks noChangeAspect="1"/>
          </p:cNvPicPr>
          <p:nvPr/>
        </p:nvPicPr>
        <p:blipFill>
          <a:blip r:embed="rId6"/>
          <a:stretch>
            <a:fillRect/>
          </a:stretch>
        </p:blipFill>
        <p:spPr>
          <a:xfrm>
            <a:off x="314325" y="4474069"/>
            <a:ext cx="3733800" cy="1676400"/>
          </a:xfrm>
          <a:prstGeom prst="rect">
            <a:avLst/>
          </a:prstGeom>
        </p:spPr>
      </p:pic>
      <p:sp>
        <p:nvSpPr>
          <p:cNvPr id="25" name="Text Placeholder 9">
            <a:extLst>
              <a:ext uri="{FF2B5EF4-FFF2-40B4-BE49-F238E27FC236}">
                <a16:creationId xmlns:a16="http://schemas.microsoft.com/office/drawing/2014/main" id="{D590BEF7-4F6A-3C18-3CCA-E032223C9598}"/>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26" name="Text Placeholder 9">
            <a:extLst>
              <a:ext uri="{FF2B5EF4-FFF2-40B4-BE49-F238E27FC236}">
                <a16:creationId xmlns:a16="http://schemas.microsoft.com/office/drawing/2014/main" id="{6F07693B-71DA-C393-1239-18CC8E8EE621}"/>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27" name="Text Placeholder 9">
            <a:extLst>
              <a:ext uri="{FF2B5EF4-FFF2-40B4-BE49-F238E27FC236}">
                <a16:creationId xmlns:a16="http://schemas.microsoft.com/office/drawing/2014/main" id="{3EE2B1EC-7778-3286-4067-00E6E73A11CA}"/>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565534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E333-D68B-5324-B39E-541C0B01834F}"/>
              </a:ext>
            </a:extLst>
          </p:cNvPr>
          <p:cNvSpPr>
            <a:spLocks noGrp="1"/>
          </p:cNvSpPr>
          <p:nvPr>
            <p:ph type="title"/>
          </p:nvPr>
        </p:nvSpPr>
        <p:spPr/>
        <p:txBody>
          <a:bodyPr/>
          <a:lstStyle/>
          <a:p>
            <a:r>
              <a:rPr lang="sl-SI" dirty="0"/>
              <a:t>Signal to noise ration</a:t>
            </a:r>
          </a:p>
        </p:txBody>
      </p:sp>
      <p:sp>
        <p:nvSpPr>
          <p:cNvPr id="3" name="Content Placeholder 2">
            <a:extLst>
              <a:ext uri="{FF2B5EF4-FFF2-40B4-BE49-F238E27FC236}">
                <a16:creationId xmlns:a16="http://schemas.microsoft.com/office/drawing/2014/main" id="{B2C2904D-D555-AD86-22A3-0408F2EC65B5}"/>
              </a:ext>
            </a:extLst>
          </p:cNvPr>
          <p:cNvSpPr>
            <a:spLocks noGrp="1"/>
          </p:cNvSpPr>
          <p:nvPr>
            <p:ph idx="1"/>
          </p:nvPr>
        </p:nvSpPr>
        <p:spPr>
          <a:xfrm>
            <a:off x="623392" y="1340768"/>
            <a:ext cx="6264696" cy="4896544"/>
          </a:xfrm>
        </p:spPr>
        <p:txBody>
          <a:bodyPr>
            <a:normAutofit/>
          </a:bodyPr>
          <a:lstStyle/>
          <a:p>
            <a:r>
              <a:rPr lang="sl-SI" dirty="0"/>
              <a:t>True coincidence ≈activity</a:t>
            </a:r>
          </a:p>
          <a:p>
            <a:r>
              <a:rPr lang="sl-SI" dirty="0"/>
              <a:t>Random coincidences ≈activity^2 </a:t>
            </a:r>
          </a:p>
          <a:p>
            <a:pPr lvl="1"/>
            <a:r>
              <a:rPr lang="sl-SI" dirty="0"/>
              <a:t>The figure can be corrected</a:t>
            </a:r>
          </a:p>
          <a:p>
            <a:pPr lvl="1"/>
            <a:r>
              <a:rPr lang="sl-SI" dirty="0"/>
              <a:t>Corrections increase noise</a:t>
            </a:r>
          </a:p>
          <a:p>
            <a:pPr lvl="1"/>
            <a:r>
              <a:rPr lang="sl-SI" dirty="0"/>
              <a:t>Dependent on the detector material</a:t>
            </a:r>
          </a:p>
          <a:p>
            <a:endParaRPr lang="sl-SI" dirty="0"/>
          </a:p>
          <a:p>
            <a:r>
              <a:rPr lang="sl-SI" dirty="0"/>
              <a:t>Scattered events ≈activity</a:t>
            </a:r>
          </a:p>
          <a:p>
            <a:pPr lvl="1"/>
            <a:r>
              <a:rPr lang="sl-SI" dirty="0"/>
              <a:t>Reduce contrast</a:t>
            </a:r>
          </a:p>
          <a:p>
            <a:pPr lvl="1"/>
            <a:r>
              <a:rPr lang="sl-SI" dirty="0"/>
              <a:t>Require corrections</a:t>
            </a:r>
          </a:p>
          <a:p>
            <a:pPr lvl="1"/>
            <a:r>
              <a:rPr lang="sl-SI" dirty="0"/>
              <a:t>Analytical assesment</a:t>
            </a:r>
          </a:p>
          <a:p>
            <a:pPr lvl="1"/>
            <a:r>
              <a:rPr lang="sl-SI" dirty="0"/>
              <a:t>Corrections increase noise</a:t>
            </a:r>
          </a:p>
        </p:txBody>
      </p:sp>
      <p:sp>
        <p:nvSpPr>
          <p:cNvPr id="4" name="Slide Number Placeholder 3">
            <a:extLst>
              <a:ext uri="{FF2B5EF4-FFF2-40B4-BE49-F238E27FC236}">
                <a16:creationId xmlns:a16="http://schemas.microsoft.com/office/drawing/2014/main" id="{5F425206-B400-A882-5CD7-35B05ACA1D97}"/>
              </a:ext>
            </a:extLst>
          </p:cNvPr>
          <p:cNvSpPr>
            <a:spLocks noGrp="1"/>
          </p:cNvSpPr>
          <p:nvPr>
            <p:ph type="sldNum" sz="quarter" idx="12"/>
          </p:nvPr>
        </p:nvSpPr>
        <p:spPr/>
        <p:txBody>
          <a:bodyPr/>
          <a:lstStyle/>
          <a:p>
            <a:fld id="{3B656FE5-7551-496C-A16F-7304A2D951A7}" type="slidenum">
              <a:rPr lang="da-DK" smtClean="0"/>
              <a:pPr/>
              <a:t>51</a:t>
            </a:fld>
            <a:endParaRPr lang="da-DK" dirty="0"/>
          </a:p>
        </p:txBody>
      </p:sp>
      <p:pic>
        <p:nvPicPr>
          <p:cNvPr id="5" name="Picture 4">
            <a:extLst>
              <a:ext uri="{FF2B5EF4-FFF2-40B4-BE49-F238E27FC236}">
                <a16:creationId xmlns:a16="http://schemas.microsoft.com/office/drawing/2014/main" id="{A49A9F2F-6304-A16E-5384-FF768A0FB330}"/>
              </a:ext>
            </a:extLst>
          </p:cNvPr>
          <p:cNvPicPr>
            <a:picLocks noChangeAspect="1"/>
          </p:cNvPicPr>
          <p:nvPr/>
        </p:nvPicPr>
        <p:blipFill>
          <a:blip r:embed="rId2"/>
          <a:stretch>
            <a:fillRect/>
          </a:stretch>
        </p:blipFill>
        <p:spPr>
          <a:xfrm>
            <a:off x="7320409" y="1565557"/>
            <a:ext cx="1130300" cy="673100"/>
          </a:xfrm>
          <a:prstGeom prst="rect">
            <a:avLst/>
          </a:prstGeom>
        </p:spPr>
      </p:pic>
      <p:pic>
        <p:nvPicPr>
          <p:cNvPr id="6" name="Picture 5">
            <a:extLst>
              <a:ext uri="{FF2B5EF4-FFF2-40B4-BE49-F238E27FC236}">
                <a16:creationId xmlns:a16="http://schemas.microsoft.com/office/drawing/2014/main" id="{84815C59-001C-04F3-06A7-09CEEC085524}"/>
              </a:ext>
            </a:extLst>
          </p:cNvPr>
          <p:cNvPicPr>
            <a:picLocks noChangeAspect="1"/>
          </p:cNvPicPr>
          <p:nvPr/>
        </p:nvPicPr>
        <p:blipFill>
          <a:blip r:embed="rId3"/>
          <a:stretch>
            <a:fillRect/>
          </a:stretch>
        </p:blipFill>
        <p:spPr>
          <a:xfrm>
            <a:off x="7079109" y="2827546"/>
            <a:ext cx="1612900" cy="660400"/>
          </a:xfrm>
          <a:prstGeom prst="rect">
            <a:avLst/>
          </a:prstGeom>
        </p:spPr>
      </p:pic>
      <p:pic>
        <p:nvPicPr>
          <p:cNvPr id="7" name="Picture 6">
            <a:extLst>
              <a:ext uri="{FF2B5EF4-FFF2-40B4-BE49-F238E27FC236}">
                <a16:creationId xmlns:a16="http://schemas.microsoft.com/office/drawing/2014/main" id="{163A50DC-D2CE-675C-C008-1BBAD5BF1F4C}"/>
              </a:ext>
            </a:extLst>
          </p:cNvPr>
          <p:cNvPicPr>
            <a:picLocks noChangeAspect="1"/>
          </p:cNvPicPr>
          <p:nvPr/>
        </p:nvPicPr>
        <p:blipFill>
          <a:blip r:embed="rId4"/>
          <a:stretch>
            <a:fillRect/>
          </a:stretch>
        </p:blipFill>
        <p:spPr>
          <a:xfrm>
            <a:off x="7079109" y="4590802"/>
            <a:ext cx="1917700" cy="596900"/>
          </a:xfrm>
          <a:prstGeom prst="rect">
            <a:avLst/>
          </a:prstGeom>
        </p:spPr>
      </p:pic>
      <p:sp>
        <p:nvSpPr>
          <p:cNvPr id="8" name="Content Placeholder 2">
            <a:extLst>
              <a:ext uri="{FF2B5EF4-FFF2-40B4-BE49-F238E27FC236}">
                <a16:creationId xmlns:a16="http://schemas.microsoft.com/office/drawing/2014/main" id="{4E7B4747-C853-F786-F0D6-BB828E554BCB}"/>
              </a:ext>
            </a:extLst>
          </p:cNvPr>
          <p:cNvSpPr txBox="1">
            <a:spLocks/>
          </p:cNvSpPr>
          <p:nvPr/>
        </p:nvSpPr>
        <p:spPr>
          <a:xfrm>
            <a:off x="6888088" y="1484784"/>
            <a:ext cx="5184576" cy="4896544"/>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sl-SI" sz="1800" dirty="0"/>
          </a:p>
        </p:txBody>
      </p:sp>
      <p:sp>
        <p:nvSpPr>
          <p:cNvPr id="9" name="Text Placeholder 9">
            <a:extLst>
              <a:ext uri="{FF2B5EF4-FFF2-40B4-BE49-F238E27FC236}">
                <a16:creationId xmlns:a16="http://schemas.microsoft.com/office/drawing/2014/main" id="{9E02C868-76D8-D75C-B534-A9B7E1E910F0}"/>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0" name="Text Placeholder 9">
            <a:extLst>
              <a:ext uri="{FF2B5EF4-FFF2-40B4-BE49-F238E27FC236}">
                <a16:creationId xmlns:a16="http://schemas.microsoft.com/office/drawing/2014/main" id="{47CFE402-6C4B-0D31-C5E2-4C2365112D8E}"/>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1" name="Text Placeholder 9">
            <a:extLst>
              <a:ext uri="{FF2B5EF4-FFF2-40B4-BE49-F238E27FC236}">
                <a16:creationId xmlns:a16="http://schemas.microsoft.com/office/drawing/2014/main" id="{BAF1B40D-E1A4-7997-7A2D-72FE99C15B72}"/>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764441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AEA5-8492-4D61-C583-96DF25554E91}"/>
              </a:ext>
            </a:extLst>
          </p:cNvPr>
          <p:cNvSpPr>
            <a:spLocks noGrp="1"/>
          </p:cNvSpPr>
          <p:nvPr>
            <p:ph type="title"/>
          </p:nvPr>
        </p:nvSpPr>
        <p:spPr/>
        <p:txBody>
          <a:bodyPr/>
          <a:lstStyle/>
          <a:p>
            <a:r>
              <a:rPr lang="sl-SI" dirty="0"/>
              <a:t>Tomographic image reconstruction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E01AFE8-F569-95F3-C736-CAB137D92600}"/>
                  </a:ext>
                </a:extLst>
              </p:cNvPr>
              <p:cNvSpPr>
                <a:spLocks noGrp="1"/>
              </p:cNvSpPr>
              <p:nvPr>
                <p:ph idx="1"/>
              </p:nvPr>
            </p:nvSpPr>
            <p:spPr>
              <a:xfrm>
                <a:off x="113976" y="1340768"/>
                <a:ext cx="5982024" cy="4896544"/>
              </a:xfrm>
            </p:spPr>
            <p:txBody>
              <a:bodyPr/>
              <a:lstStyle/>
              <a:p>
                <a:pPr algn="l"/>
                <a:r>
                  <a:rPr lang="sl-SI" dirty="0"/>
                  <a:t>Reconstruction goal: source distribution for different projections using coincidence events:</a:t>
                </a:r>
              </a:p>
              <a:p>
                <a:pPr marL="0" indent="0" algn="l">
                  <a:buNone/>
                </a:pPr>
                <a14:m>
                  <m:oMathPara xmlns:m="http://schemas.openxmlformats.org/officeDocument/2006/math">
                    <m:oMathParaPr>
                      <m:jc m:val="centerGroup"/>
                    </m:oMathParaPr>
                    <m:oMath xmlns:m="http://schemas.openxmlformats.org/officeDocument/2006/math">
                      <m:r>
                        <a:rPr lang="sl-SI" b="0" i="1" smtClean="0">
                          <a:latin typeface="Cambria Math" panose="02040503050406030204" pitchFamily="18" charset="0"/>
                        </a:rPr>
                        <m:t>𝑝</m:t>
                      </m:r>
                      <m:r>
                        <a:rPr lang="sl-SI" b="0" i="1" smtClean="0">
                          <a:latin typeface="Cambria Math" panose="02040503050406030204" pitchFamily="18" charset="0"/>
                        </a:rPr>
                        <m:t>=</m:t>
                      </m:r>
                      <m:r>
                        <a:rPr lang="sl-SI" b="0" i="1" smtClean="0">
                          <a:latin typeface="Cambria Math" panose="02040503050406030204" pitchFamily="18" charset="0"/>
                        </a:rPr>
                        <m:t>𝐻𝑓</m:t>
                      </m:r>
                    </m:oMath>
                  </m:oMathPara>
                </a14:m>
                <a:endParaRPr lang="sl-SI" dirty="0"/>
              </a:p>
              <a:p>
                <a:pPr lvl="1"/>
                <a:r>
                  <a:rPr lang="sl-SI" dirty="0"/>
                  <a:t>Analitične </a:t>
                </a:r>
              </a:p>
              <a:p>
                <a:pPr lvl="1"/>
                <a:r>
                  <a:rPr lang="sl-SI" dirty="0"/>
                  <a:t>Iterativne</a:t>
                </a:r>
              </a:p>
              <a:p>
                <a:pPr marL="457200" lvl="1" indent="0">
                  <a:buNone/>
                </a:pPr>
                <a:r>
                  <a:rPr lang="sl-SI" dirty="0"/>
                  <a:t> </a:t>
                </a:r>
              </a:p>
            </p:txBody>
          </p:sp>
        </mc:Choice>
        <mc:Fallback xmlns="">
          <p:sp>
            <p:nvSpPr>
              <p:cNvPr id="3" name="Content Placeholder 2">
                <a:extLst>
                  <a:ext uri="{FF2B5EF4-FFF2-40B4-BE49-F238E27FC236}">
                    <a16:creationId xmlns:a16="http://schemas.microsoft.com/office/drawing/2014/main" id="{BE01AFE8-F569-95F3-C736-CAB137D92600}"/>
                  </a:ext>
                </a:extLst>
              </p:cNvPr>
              <p:cNvSpPr>
                <a:spLocks noGrp="1" noRot="1" noChangeAspect="1" noMove="1" noResize="1" noEditPoints="1" noAdjustHandles="1" noChangeArrowheads="1" noChangeShapeType="1" noTextEdit="1"/>
              </p:cNvSpPr>
              <p:nvPr>
                <p:ph idx="1"/>
              </p:nvPr>
            </p:nvSpPr>
            <p:spPr>
              <a:xfrm>
                <a:off x="113976" y="1340768"/>
                <a:ext cx="5982024" cy="4896544"/>
              </a:xfrm>
              <a:blipFill>
                <a:blip r:embed="rId2"/>
                <a:stretch>
                  <a:fillRect l="-1483" t="-1034" r="-847"/>
                </a:stretch>
              </a:blipFill>
            </p:spPr>
            <p:txBody>
              <a:bodyPr/>
              <a:lstStyle/>
              <a:p>
                <a:r>
                  <a:rPr lang="sl-SI">
                    <a:noFill/>
                  </a:rPr>
                  <a:t> </a:t>
                </a:r>
              </a:p>
            </p:txBody>
          </p:sp>
        </mc:Fallback>
      </mc:AlternateContent>
      <p:sp>
        <p:nvSpPr>
          <p:cNvPr id="4" name="Slide Number Placeholder 3">
            <a:extLst>
              <a:ext uri="{FF2B5EF4-FFF2-40B4-BE49-F238E27FC236}">
                <a16:creationId xmlns:a16="http://schemas.microsoft.com/office/drawing/2014/main" id="{61C035AD-19FB-345F-C787-E5C79419A22C}"/>
              </a:ext>
            </a:extLst>
          </p:cNvPr>
          <p:cNvSpPr>
            <a:spLocks noGrp="1"/>
          </p:cNvSpPr>
          <p:nvPr>
            <p:ph type="sldNum" sz="quarter" idx="12"/>
          </p:nvPr>
        </p:nvSpPr>
        <p:spPr/>
        <p:txBody>
          <a:bodyPr/>
          <a:lstStyle/>
          <a:p>
            <a:fld id="{3B656FE5-7551-496C-A16F-7304A2D951A7}" type="slidenum">
              <a:rPr lang="da-DK" smtClean="0"/>
              <a:pPr/>
              <a:t>52</a:t>
            </a:fld>
            <a:endParaRPr lang="da-DK" dirty="0"/>
          </a:p>
        </p:txBody>
      </p:sp>
      <p:pic>
        <p:nvPicPr>
          <p:cNvPr id="5" name="Picture 4">
            <a:extLst>
              <a:ext uri="{FF2B5EF4-FFF2-40B4-BE49-F238E27FC236}">
                <a16:creationId xmlns:a16="http://schemas.microsoft.com/office/drawing/2014/main" id="{6F91D9E5-C969-9F02-6DFC-FABDD6C18A62}"/>
              </a:ext>
            </a:extLst>
          </p:cNvPr>
          <p:cNvPicPr>
            <a:picLocks noChangeAspect="1"/>
          </p:cNvPicPr>
          <p:nvPr/>
        </p:nvPicPr>
        <p:blipFill>
          <a:blip r:embed="rId3"/>
          <a:stretch>
            <a:fillRect/>
          </a:stretch>
        </p:blipFill>
        <p:spPr>
          <a:xfrm>
            <a:off x="6605416" y="1453838"/>
            <a:ext cx="4445000" cy="2590800"/>
          </a:xfrm>
          <a:prstGeom prst="rect">
            <a:avLst/>
          </a:prstGeom>
        </p:spPr>
      </p:pic>
      <p:pic>
        <p:nvPicPr>
          <p:cNvPr id="7" name="Picture 6">
            <a:extLst>
              <a:ext uri="{FF2B5EF4-FFF2-40B4-BE49-F238E27FC236}">
                <a16:creationId xmlns:a16="http://schemas.microsoft.com/office/drawing/2014/main" id="{50BDEE9D-61D8-9912-E507-10DBD8710C83}"/>
              </a:ext>
            </a:extLst>
          </p:cNvPr>
          <p:cNvPicPr>
            <a:picLocks noChangeAspect="1"/>
          </p:cNvPicPr>
          <p:nvPr/>
        </p:nvPicPr>
        <p:blipFill rotWithShape="1">
          <a:blip r:embed="rId4"/>
          <a:srcRect r="5260"/>
          <a:stretch/>
        </p:blipFill>
        <p:spPr>
          <a:xfrm>
            <a:off x="113976" y="4158012"/>
            <a:ext cx="3681760" cy="2146300"/>
          </a:xfrm>
          <a:prstGeom prst="rect">
            <a:avLst/>
          </a:prstGeom>
        </p:spPr>
      </p:pic>
      <p:pic>
        <p:nvPicPr>
          <p:cNvPr id="8" name="Picture 7">
            <a:extLst>
              <a:ext uri="{FF2B5EF4-FFF2-40B4-BE49-F238E27FC236}">
                <a16:creationId xmlns:a16="http://schemas.microsoft.com/office/drawing/2014/main" id="{E8DCFEDD-5B4A-5B86-DEBA-E99705DE8FBE}"/>
              </a:ext>
            </a:extLst>
          </p:cNvPr>
          <p:cNvPicPr>
            <a:picLocks noChangeAspect="1"/>
          </p:cNvPicPr>
          <p:nvPr/>
        </p:nvPicPr>
        <p:blipFill>
          <a:blip r:embed="rId5"/>
          <a:stretch>
            <a:fillRect/>
          </a:stretch>
        </p:blipFill>
        <p:spPr>
          <a:xfrm>
            <a:off x="3912029" y="4120445"/>
            <a:ext cx="4367941" cy="2319135"/>
          </a:xfrm>
          <a:prstGeom prst="rect">
            <a:avLst/>
          </a:prstGeom>
        </p:spPr>
      </p:pic>
      <p:sp>
        <p:nvSpPr>
          <p:cNvPr id="9" name="TextBox 8">
            <a:extLst>
              <a:ext uri="{FF2B5EF4-FFF2-40B4-BE49-F238E27FC236}">
                <a16:creationId xmlns:a16="http://schemas.microsoft.com/office/drawing/2014/main" id="{0F29C78C-E282-EF55-6BC5-9375899E7EDB}"/>
              </a:ext>
            </a:extLst>
          </p:cNvPr>
          <p:cNvSpPr txBox="1"/>
          <p:nvPr/>
        </p:nvSpPr>
        <p:spPr>
          <a:xfrm>
            <a:off x="6605416" y="1052736"/>
            <a:ext cx="5179216" cy="646331"/>
          </a:xfrm>
          <a:prstGeom prst="rect">
            <a:avLst/>
          </a:prstGeom>
          <a:noFill/>
        </p:spPr>
        <p:txBody>
          <a:bodyPr wrap="square" rtlCol="0">
            <a:spAutoFit/>
          </a:bodyPr>
          <a:lstStyle/>
          <a:p>
            <a:r>
              <a:rPr lang="sl-SI" dirty="0"/>
              <a:t>Sinogram - projections of the distribution in the direction of the response line</a:t>
            </a:r>
          </a:p>
        </p:txBody>
      </p:sp>
      <p:sp>
        <p:nvSpPr>
          <p:cNvPr id="10" name="TextBox 9">
            <a:extLst>
              <a:ext uri="{FF2B5EF4-FFF2-40B4-BE49-F238E27FC236}">
                <a16:creationId xmlns:a16="http://schemas.microsoft.com/office/drawing/2014/main" id="{54C8AF44-5798-7E9F-7942-C3BCE17A43E7}"/>
              </a:ext>
            </a:extLst>
          </p:cNvPr>
          <p:cNvSpPr txBox="1"/>
          <p:nvPr/>
        </p:nvSpPr>
        <p:spPr>
          <a:xfrm>
            <a:off x="8279970" y="4215500"/>
            <a:ext cx="3893423" cy="2031325"/>
          </a:xfrm>
          <a:prstGeom prst="rect">
            <a:avLst/>
          </a:prstGeom>
          <a:noFill/>
        </p:spPr>
        <p:txBody>
          <a:bodyPr wrap="square" rtlCol="0">
            <a:spAutoFit/>
          </a:bodyPr>
          <a:lstStyle/>
          <a:p>
            <a:r>
              <a:rPr lang="sl-SI" dirty="0"/>
              <a:t>A - sinogram without corrections</a:t>
            </a:r>
          </a:p>
          <a:p>
            <a:r>
              <a:rPr lang="sl-SI" dirty="0"/>
              <a:t>B - sinogram after corrections for scatter and random coincidences</a:t>
            </a:r>
          </a:p>
          <a:p>
            <a:r>
              <a:rPr lang="sl-SI" dirty="0"/>
              <a:t>C - sinogram after correction for attenuation, normalisation and dead time</a:t>
            </a:r>
          </a:p>
          <a:p>
            <a:r>
              <a:rPr lang="sl-SI" dirty="0"/>
              <a:t>D - one slice of the reconstructed image </a:t>
            </a:r>
          </a:p>
        </p:txBody>
      </p:sp>
      <p:sp>
        <p:nvSpPr>
          <p:cNvPr id="11" name="Text Placeholder 9">
            <a:extLst>
              <a:ext uri="{FF2B5EF4-FFF2-40B4-BE49-F238E27FC236}">
                <a16:creationId xmlns:a16="http://schemas.microsoft.com/office/drawing/2014/main" id="{AB54A660-F2A1-F710-0188-32BE5F49D48F}"/>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2" name="Text Placeholder 9">
            <a:extLst>
              <a:ext uri="{FF2B5EF4-FFF2-40B4-BE49-F238E27FC236}">
                <a16:creationId xmlns:a16="http://schemas.microsoft.com/office/drawing/2014/main" id="{060F4718-2341-8206-0ED9-2B6CAFDF880C}"/>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3" name="Text Placeholder 9">
            <a:extLst>
              <a:ext uri="{FF2B5EF4-FFF2-40B4-BE49-F238E27FC236}">
                <a16:creationId xmlns:a16="http://schemas.microsoft.com/office/drawing/2014/main" id="{9F3AD3AA-D38A-697E-C674-3609093D8E5A}"/>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96382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9C2A-0EF6-4399-52E0-34A72751FCE3}"/>
              </a:ext>
            </a:extLst>
          </p:cNvPr>
          <p:cNvSpPr>
            <a:spLocks noGrp="1"/>
          </p:cNvSpPr>
          <p:nvPr>
            <p:ph type="title"/>
          </p:nvPr>
        </p:nvSpPr>
        <p:spPr/>
        <p:txBody>
          <a:bodyPr/>
          <a:lstStyle/>
          <a:p>
            <a:r>
              <a:rPr lang="sl-SI" dirty="0"/>
              <a:t>2D and 3D acquisition</a:t>
            </a:r>
          </a:p>
        </p:txBody>
      </p:sp>
      <p:pic>
        <p:nvPicPr>
          <p:cNvPr id="5" name="Content Placeholder 4">
            <a:extLst>
              <a:ext uri="{FF2B5EF4-FFF2-40B4-BE49-F238E27FC236}">
                <a16:creationId xmlns:a16="http://schemas.microsoft.com/office/drawing/2014/main" id="{98A2D434-A766-F33B-1B10-143DC24C5FD0}"/>
              </a:ext>
            </a:extLst>
          </p:cNvPr>
          <p:cNvPicPr>
            <a:picLocks noGrp="1" noChangeAspect="1"/>
          </p:cNvPicPr>
          <p:nvPr>
            <p:ph idx="1"/>
          </p:nvPr>
        </p:nvPicPr>
        <p:blipFill>
          <a:blip r:embed="rId2"/>
          <a:stretch>
            <a:fillRect/>
          </a:stretch>
        </p:blipFill>
        <p:spPr>
          <a:xfrm>
            <a:off x="551295" y="1444969"/>
            <a:ext cx="5379864" cy="4448734"/>
          </a:xfrm>
          <a:prstGeom prst="rect">
            <a:avLst/>
          </a:prstGeom>
        </p:spPr>
      </p:pic>
      <p:sp>
        <p:nvSpPr>
          <p:cNvPr id="4" name="Slide Number Placeholder 3">
            <a:extLst>
              <a:ext uri="{FF2B5EF4-FFF2-40B4-BE49-F238E27FC236}">
                <a16:creationId xmlns:a16="http://schemas.microsoft.com/office/drawing/2014/main" id="{C97B79D0-0794-0EBC-A443-FD90E00BFBBB}"/>
              </a:ext>
            </a:extLst>
          </p:cNvPr>
          <p:cNvSpPr>
            <a:spLocks noGrp="1"/>
          </p:cNvSpPr>
          <p:nvPr>
            <p:ph type="sldNum" sz="quarter" idx="12"/>
          </p:nvPr>
        </p:nvSpPr>
        <p:spPr/>
        <p:txBody>
          <a:bodyPr/>
          <a:lstStyle/>
          <a:p>
            <a:fld id="{3B656FE5-7551-496C-A16F-7304A2D951A7}" type="slidenum">
              <a:rPr lang="da-DK" smtClean="0"/>
              <a:pPr/>
              <a:t>53</a:t>
            </a:fld>
            <a:endParaRPr lang="da-DK" dirty="0"/>
          </a:p>
        </p:txBody>
      </p:sp>
      <p:sp>
        <p:nvSpPr>
          <p:cNvPr id="6" name="TextBox 5">
            <a:extLst>
              <a:ext uri="{FF2B5EF4-FFF2-40B4-BE49-F238E27FC236}">
                <a16:creationId xmlns:a16="http://schemas.microsoft.com/office/drawing/2014/main" id="{DC1BF30A-484B-753B-9242-ED74F951B763}"/>
              </a:ext>
            </a:extLst>
          </p:cNvPr>
          <p:cNvSpPr txBox="1"/>
          <p:nvPr/>
        </p:nvSpPr>
        <p:spPr>
          <a:xfrm>
            <a:off x="5951984" y="1407179"/>
            <a:ext cx="6240016" cy="4154984"/>
          </a:xfrm>
          <a:prstGeom prst="rect">
            <a:avLst/>
          </a:prstGeom>
          <a:noFill/>
        </p:spPr>
        <p:txBody>
          <a:bodyPr wrap="square" rtlCol="0">
            <a:spAutoFit/>
          </a:bodyPr>
          <a:lstStyle/>
          <a:p>
            <a:r>
              <a:rPr lang="sl-SI" sz="2400" dirty="0"/>
              <a:t>Advantages of 3D acquisition:</a:t>
            </a:r>
          </a:p>
          <a:p>
            <a:pPr marL="342900" indent="-342900">
              <a:buFont typeface="Arial" panose="020B0604020202020204" pitchFamily="34" charset="0"/>
              <a:buChar char="•"/>
            </a:pPr>
            <a:r>
              <a:rPr lang="sl-SI" sz="2400" dirty="0"/>
              <a:t>Improved sensitivity (3-5x)</a:t>
            </a:r>
          </a:p>
          <a:p>
            <a:endParaRPr lang="sl-SI" sz="2400" dirty="0"/>
          </a:p>
          <a:p>
            <a:r>
              <a:rPr lang="sl-SI" sz="2400" dirty="0"/>
              <a:t>Disadvantages:</a:t>
            </a:r>
          </a:p>
          <a:p>
            <a:pPr marL="342900" indent="-342900">
              <a:buFont typeface="Arial" panose="020B0604020202020204" pitchFamily="34" charset="0"/>
              <a:buChar char="•"/>
            </a:pPr>
            <a:r>
              <a:rPr lang="sl-SI" sz="2400" dirty="0"/>
              <a:t>Increased ratio of scattered events (3x)</a:t>
            </a:r>
          </a:p>
          <a:p>
            <a:pPr marL="342900" indent="-342900">
              <a:buFont typeface="Arial" panose="020B0604020202020204" pitchFamily="34" charset="0"/>
              <a:buChar char="•"/>
            </a:pPr>
            <a:r>
              <a:rPr lang="sl-SI" sz="2400" dirty="0"/>
              <a:t>Uneven axial sensitivity</a:t>
            </a:r>
          </a:p>
          <a:p>
            <a:pPr marL="342900" indent="-342900">
              <a:buFont typeface="Arial" panose="020B0604020202020204" pitchFamily="34" charset="0"/>
              <a:buChar char="•"/>
            </a:pPr>
            <a:r>
              <a:rPr lang="sl-SI" sz="2400" dirty="0"/>
              <a:t>A higher number of scattered events -&gt; higher noise</a:t>
            </a:r>
          </a:p>
          <a:p>
            <a:pPr marL="342900" indent="-342900">
              <a:buFont typeface="Arial" panose="020B0604020202020204" pitchFamily="34" charset="0"/>
              <a:buChar char="•"/>
            </a:pPr>
            <a:r>
              <a:rPr lang="sl-SI" sz="2400" dirty="0"/>
              <a:t>More data</a:t>
            </a:r>
          </a:p>
          <a:p>
            <a:pPr marL="342900" indent="-342900">
              <a:buFont typeface="Arial" panose="020B0604020202020204" pitchFamily="34" charset="0"/>
              <a:buChar char="•"/>
            </a:pPr>
            <a:r>
              <a:rPr lang="sl-SI" sz="2400" dirty="0"/>
              <a:t>More complex reconstruction</a:t>
            </a:r>
          </a:p>
          <a:p>
            <a:pPr marL="342900" indent="-342900">
              <a:buFont typeface="Arial" panose="020B0604020202020204" pitchFamily="34" charset="0"/>
              <a:buChar char="•"/>
            </a:pPr>
            <a:r>
              <a:rPr lang="sl-SI" sz="2400" dirty="0"/>
              <a:t>Problem with detector dead time</a:t>
            </a:r>
          </a:p>
        </p:txBody>
      </p:sp>
      <p:sp>
        <p:nvSpPr>
          <p:cNvPr id="7" name="Text Placeholder 9">
            <a:extLst>
              <a:ext uri="{FF2B5EF4-FFF2-40B4-BE49-F238E27FC236}">
                <a16:creationId xmlns:a16="http://schemas.microsoft.com/office/drawing/2014/main" id="{92C6C02B-CADA-74DA-774C-22E056A8995E}"/>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E3D0CAFA-56E5-B59B-5BE7-FAB02004EE86}"/>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2FBA3493-984B-1D2B-7C72-3687D90EA2E4}"/>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005995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602A-CA33-2BF7-030E-EFCF65264E0D}"/>
              </a:ext>
            </a:extLst>
          </p:cNvPr>
          <p:cNvSpPr>
            <a:spLocks noGrp="1"/>
          </p:cNvSpPr>
          <p:nvPr>
            <p:ph type="title"/>
          </p:nvPr>
        </p:nvSpPr>
        <p:spPr>
          <a:xfrm>
            <a:off x="609600" y="274638"/>
            <a:ext cx="8510736" cy="634082"/>
          </a:xfrm>
        </p:spPr>
        <p:txBody>
          <a:bodyPr/>
          <a:lstStyle/>
          <a:p>
            <a:r>
              <a:rPr lang="sl-SI" dirty="0"/>
              <a:t>PET imager simulation</a:t>
            </a:r>
          </a:p>
        </p:txBody>
      </p:sp>
      <p:sp>
        <p:nvSpPr>
          <p:cNvPr id="3" name="Content Placeholder 2">
            <a:extLst>
              <a:ext uri="{FF2B5EF4-FFF2-40B4-BE49-F238E27FC236}">
                <a16:creationId xmlns:a16="http://schemas.microsoft.com/office/drawing/2014/main" id="{B030ED81-D9B2-7199-25D9-B64943B6495F}"/>
              </a:ext>
            </a:extLst>
          </p:cNvPr>
          <p:cNvSpPr>
            <a:spLocks noGrp="1"/>
          </p:cNvSpPr>
          <p:nvPr>
            <p:ph idx="1"/>
          </p:nvPr>
        </p:nvSpPr>
        <p:spPr>
          <a:xfrm>
            <a:off x="330191" y="1268760"/>
            <a:ext cx="8280920" cy="4896544"/>
          </a:xfrm>
        </p:spPr>
        <p:txBody>
          <a:bodyPr>
            <a:normAutofit fontScale="92500" lnSpcReduction="10000"/>
          </a:bodyPr>
          <a:lstStyle/>
          <a:p>
            <a:r>
              <a:rPr lang="sl-SI" dirty="0"/>
              <a:t>Essential for understanding and designing PET imagers. </a:t>
            </a:r>
          </a:p>
          <a:p>
            <a:r>
              <a:rPr lang="sl-SI" dirty="0"/>
              <a:t>Computational description of geometry and materials:  </a:t>
            </a:r>
          </a:p>
          <a:p>
            <a:pPr lvl="1"/>
            <a:r>
              <a:rPr lang="sl-SI" dirty="0"/>
              <a:t>Tomograph</a:t>
            </a:r>
          </a:p>
          <a:p>
            <a:pPr lvl="1"/>
            <a:r>
              <a:rPr lang="sl-SI" dirty="0"/>
              <a:t>Imaging objects: digital phantoms - NEMA, Derenzo, XCAT, BigBrain, etc.</a:t>
            </a:r>
          </a:p>
          <a:p>
            <a:r>
              <a:rPr lang="sl-SI" dirty="0"/>
              <a:t>Simulation of physical processes relevant for detection:</a:t>
            </a:r>
          </a:p>
          <a:p>
            <a:pPr lvl="1"/>
            <a:r>
              <a:rPr lang="sl-SI" dirty="0"/>
              <a:t>Generation of decays in the object</a:t>
            </a:r>
          </a:p>
          <a:p>
            <a:pPr lvl="1"/>
            <a:r>
              <a:rPr lang="sl-SI" dirty="0"/>
              <a:t>Event pair generation and particle tracking through the detector</a:t>
            </a:r>
          </a:p>
          <a:p>
            <a:pPr lvl="1"/>
            <a:r>
              <a:rPr lang="sl-SI" dirty="0"/>
              <a:t>Simulation of the detector response ( gamma-ray to electron conversion, scintillations, optical photon tracking)</a:t>
            </a:r>
          </a:p>
          <a:p>
            <a:r>
              <a:rPr lang="sl-SI" dirty="0"/>
              <a:t>Event digitisation</a:t>
            </a:r>
          </a:p>
          <a:p>
            <a:pPr lvl="1"/>
            <a:r>
              <a:rPr lang="sl-SI" dirty="0"/>
              <a:t>Preparation of the data into the format of a real event acquisition.</a:t>
            </a:r>
          </a:p>
          <a:p>
            <a:r>
              <a:rPr lang="sl-SI" dirty="0"/>
              <a:t>The tools are based on simulation tools used in high-energy physics - Geant4</a:t>
            </a:r>
          </a:p>
          <a:p>
            <a:r>
              <a:rPr lang="sl-SI" dirty="0"/>
              <a:t>GATE</a:t>
            </a:r>
          </a:p>
        </p:txBody>
      </p:sp>
      <p:sp>
        <p:nvSpPr>
          <p:cNvPr id="4" name="Slide Number Placeholder 3">
            <a:extLst>
              <a:ext uri="{FF2B5EF4-FFF2-40B4-BE49-F238E27FC236}">
                <a16:creationId xmlns:a16="http://schemas.microsoft.com/office/drawing/2014/main" id="{24C465AD-017E-C562-0EC5-EB81080B5C1B}"/>
              </a:ext>
            </a:extLst>
          </p:cNvPr>
          <p:cNvSpPr>
            <a:spLocks noGrp="1"/>
          </p:cNvSpPr>
          <p:nvPr>
            <p:ph type="sldNum" sz="quarter" idx="12"/>
          </p:nvPr>
        </p:nvSpPr>
        <p:spPr/>
        <p:txBody>
          <a:bodyPr/>
          <a:lstStyle/>
          <a:p>
            <a:fld id="{3B656FE5-7551-496C-A16F-7304A2D951A7}" type="slidenum">
              <a:rPr lang="da-DK" smtClean="0"/>
              <a:pPr/>
              <a:t>54</a:t>
            </a:fld>
            <a:endParaRPr lang="da-DK" dirty="0"/>
          </a:p>
        </p:txBody>
      </p:sp>
      <p:pic>
        <p:nvPicPr>
          <p:cNvPr id="5" name="Picture 4">
            <a:extLst>
              <a:ext uri="{FF2B5EF4-FFF2-40B4-BE49-F238E27FC236}">
                <a16:creationId xmlns:a16="http://schemas.microsoft.com/office/drawing/2014/main" id="{7D524BAB-1844-7957-B2E3-4AB14C47568C}"/>
              </a:ext>
            </a:extLst>
          </p:cNvPr>
          <p:cNvPicPr>
            <a:picLocks noChangeAspect="1"/>
          </p:cNvPicPr>
          <p:nvPr/>
        </p:nvPicPr>
        <p:blipFill>
          <a:blip r:embed="rId2"/>
          <a:stretch>
            <a:fillRect/>
          </a:stretch>
        </p:blipFill>
        <p:spPr>
          <a:xfrm>
            <a:off x="10628577" y="2478104"/>
            <a:ext cx="1448957" cy="1602634"/>
          </a:xfrm>
          <a:prstGeom prst="rect">
            <a:avLst/>
          </a:prstGeom>
        </p:spPr>
      </p:pic>
      <p:pic>
        <p:nvPicPr>
          <p:cNvPr id="6" name="Picture 5">
            <a:extLst>
              <a:ext uri="{FF2B5EF4-FFF2-40B4-BE49-F238E27FC236}">
                <a16:creationId xmlns:a16="http://schemas.microsoft.com/office/drawing/2014/main" id="{29CF681A-3DE4-D83F-8FE8-66B6473300F7}"/>
              </a:ext>
            </a:extLst>
          </p:cNvPr>
          <p:cNvPicPr>
            <a:picLocks noChangeAspect="1"/>
          </p:cNvPicPr>
          <p:nvPr/>
        </p:nvPicPr>
        <p:blipFill>
          <a:blip r:embed="rId3"/>
          <a:stretch>
            <a:fillRect/>
          </a:stretch>
        </p:blipFill>
        <p:spPr>
          <a:xfrm>
            <a:off x="10496993" y="956369"/>
            <a:ext cx="1547185" cy="1344861"/>
          </a:xfrm>
          <a:prstGeom prst="rect">
            <a:avLst/>
          </a:prstGeom>
        </p:spPr>
      </p:pic>
      <p:pic>
        <p:nvPicPr>
          <p:cNvPr id="7" name="Picture 6">
            <a:extLst>
              <a:ext uri="{FF2B5EF4-FFF2-40B4-BE49-F238E27FC236}">
                <a16:creationId xmlns:a16="http://schemas.microsoft.com/office/drawing/2014/main" id="{E334228F-FDBF-44EF-1E15-42DB263CD451}"/>
              </a:ext>
            </a:extLst>
          </p:cNvPr>
          <p:cNvPicPr>
            <a:picLocks noChangeAspect="1"/>
          </p:cNvPicPr>
          <p:nvPr/>
        </p:nvPicPr>
        <p:blipFill>
          <a:blip r:embed="rId4"/>
          <a:stretch>
            <a:fillRect/>
          </a:stretch>
        </p:blipFill>
        <p:spPr>
          <a:xfrm>
            <a:off x="8665448" y="2629210"/>
            <a:ext cx="1547185" cy="1271592"/>
          </a:xfrm>
          <a:prstGeom prst="rect">
            <a:avLst/>
          </a:prstGeom>
        </p:spPr>
      </p:pic>
      <p:pic>
        <p:nvPicPr>
          <p:cNvPr id="8" name="Picture 7">
            <a:extLst>
              <a:ext uri="{FF2B5EF4-FFF2-40B4-BE49-F238E27FC236}">
                <a16:creationId xmlns:a16="http://schemas.microsoft.com/office/drawing/2014/main" id="{6E4267BC-D421-5BC4-9178-4302384FE1D7}"/>
              </a:ext>
            </a:extLst>
          </p:cNvPr>
          <p:cNvPicPr>
            <a:picLocks noChangeAspect="1"/>
          </p:cNvPicPr>
          <p:nvPr/>
        </p:nvPicPr>
        <p:blipFill>
          <a:blip r:embed="rId5"/>
          <a:stretch>
            <a:fillRect/>
          </a:stretch>
        </p:blipFill>
        <p:spPr>
          <a:xfrm>
            <a:off x="8650512" y="3992956"/>
            <a:ext cx="3393666" cy="2418719"/>
          </a:xfrm>
          <a:prstGeom prst="rect">
            <a:avLst/>
          </a:prstGeom>
        </p:spPr>
      </p:pic>
      <p:pic>
        <p:nvPicPr>
          <p:cNvPr id="9" name="Picture 1029">
            <a:extLst>
              <a:ext uri="{FF2B5EF4-FFF2-40B4-BE49-F238E27FC236}">
                <a16:creationId xmlns:a16="http://schemas.microsoft.com/office/drawing/2014/main" id="{BD44A621-D778-86CC-F66E-5912A6048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9164" y="1033587"/>
            <a:ext cx="1503469" cy="150346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94DE12A1-FDE1-2B28-7B08-4E3BC4F91288}"/>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1" name="Text Placeholder 9">
            <a:extLst>
              <a:ext uri="{FF2B5EF4-FFF2-40B4-BE49-F238E27FC236}">
                <a16:creationId xmlns:a16="http://schemas.microsoft.com/office/drawing/2014/main" id="{23EA5A0F-E389-EBD5-F890-7C240DEC1BB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2" name="Text Placeholder 9">
            <a:extLst>
              <a:ext uri="{FF2B5EF4-FFF2-40B4-BE49-F238E27FC236}">
                <a16:creationId xmlns:a16="http://schemas.microsoft.com/office/drawing/2014/main" id="{21D69CC1-75ED-EB87-49ED-1148726B6026}"/>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0625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0DF-5725-F080-A44E-719F0142911D}"/>
              </a:ext>
            </a:extLst>
          </p:cNvPr>
          <p:cNvSpPr>
            <a:spLocks noGrp="1"/>
          </p:cNvSpPr>
          <p:nvPr>
            <p:ph type="title"/>
          </p:nvPr>
        </p:nvSpPr>
        <p:spPr>
          <a:xfrm>
            <a:off x="609600" y="274638"/>
            <a:ext cx="8150696" cy="634082"/>
          </a:xfrm>
        </p:spPr>
        <p:txBody>
          <a:bodyPr/>
          <a:lstStyle/>
          <a:p>
            <a:r>
              <a:rPr lang="en-US" dirty="0"/>
              <a:t>Medical applications of molecular imaging</a:t>
            </a:r>
            <a:endParaRPr lang="en-SI" dirty="0"/>
          </a:p>
        </p:txBody>
      </p:sp>
      <p:sp>
        <p:nvSpPr>
          <p:cNvPr id="3" name="Content Placeholder 2">
            <a:extLst>
              <a:ext uri="{FF2B5EF4-FFF2-40B4-BE49-F238E27FC236}">
                <a16:creationId xmlns:a16="http://schemas.microsoft.com/office/drawing/2014/main" id="{B0C95429-C0C7-A75A-4DA5-DFE61DCD2693}"/>
              </a:ext>
            </a:extLst>
          </p:cNvPr>
          <p:cNvSpPr>
            <a:spLocks noGrp="1"/>
          </p:cNvSpPr>
          <p:nvPr>
            <p:ph idx="1"/>
          </p:nvPr>
        </p:nvSpPr>
        <p:spPr>
          <a:xfrm>
            <a:off x="623391" y="1340768"/>
            <a:ext cx="5040561" cy="4896544"/>
          </a:xfrm>
        </p:spPr>
        <p:txBody>
          <a:bodyPr/>
          <a:lstStyle/>
          <a:p>
            <a:r>
              <a:rPr lang="en-GB" dirty="0"/>
              <a:t>The diabetic and cancer treatment</a:t>
            </a:r>
          </a:p>
          <a:p>
            <a:r>
              <a:rPr lang="en-GB" dirty="0"/>
              <a:t>Heart disease</a:t>
            </a:r>
          </a:p>
          <a:p>
            <a:r>
              <a:rPr lang="en-GB" dirty="0"/>
              <a:t>Brain function</a:t>
            </a:r>
          </a:p>
          <a:p>
            <a:r>
              <a:rPr lang="en-GB" dirty="0"/>
              <a:t>Recently increasing use in veterinary medicine </a:t>
            </a:r>
            <a:endParaRPr lang="en-SI" dirty="0"/>
          </a:p>
        </p:txBody>
      </p:sp>
      <p:sp>
        <p:nvSpPr>
          <p:cNvPr id="4" name="Slide Number Placeholder 3">
            <a:extLst>
              <a:ext uri="{FF2B5EF4-FFF2-40B4-BE49-F238E27FC236}">
                <a16:creationId xmlns:a16="http://schemas.microsoft.com/office/drawing/2014/main" id="{B9BDE74F-158A-C0F8-E952-EAB400A774E7}"/>
              </a:ext>
            </a:extLst>
          </p:cNvPr>
          <p:cNvSpPr>
            <a:spLocks noGrp="1"/>
          </p:cNvSpPr>
          <p:nvPr>
            <p:ph type="sldNum" sz="quarter" idx="12"/>
          </p:nvPr>
        </p:nvSpPr>
        <p:spPr/>
        <p:txBody>
          <a:bodyPr/>
          <a:lstStyle/>
          <a:p>
            <a:fld id="{3B656FE5-7551-496C-A16F-7304A2D951A7}" type="slidenum">
              <a:rPr lang="da-DK" smtClean="0"/>
              <a:pPr/>
              <a:t>55</a:t>
            </a:fld>
            <a:endParaRPr lang="da-DK" dirty="0"/>
          </a:p>
        </p:txBody>
      </p:sp>
      <p:pic>
        <p:nvPicPr>
          <p:cNvPr id="5" name="Picture 4">
            <a:extLst>
              <a:ext uri="{FF2B5EF4-FFF2-40B4-BE49-F238E27FC236}">
                <a16:creationId xmlns:a16="http://schemas.microsoft.com/office/drawing/2014/main" id="{FD7CAD30-4EE1-5B67-242E-F89AAD868AC3}"/>
              </a:ext>
            </a:extLst>
          </p:cNvPr>
          <p:cNvPicPr>
            <a:picLocks noChangeAspect="1"/>
          </p:cNvPicPr>
          <p:nvPr/>
        </p:nvPicPr>
        <p:blipFill>
          <a:blip r:embed="rId2"/>
          <a:stretch>
            <a:fillRect/>
          </a:stretch>
        </p:blipFill>
        <p:spPr>
          <a:xfrm>
            <a:off x="750540" y="3934420"/>
            <a:ext cx="4089400" cy="2374900"/>
          </a:xfrm>
          <a:prstGeom prst="rect">
            <a:avLst/>
          </a:prstGeom>
        </p:spPr>
      </p:pic>
      <p:pic>
        <p:nvPicPr>
          <p:cNvPr id="6" name="Picture 5">
            <a:extLst>
              <a:ext uri="{FF2B5EF4-FFF2-40B4-BE49-F238E27FC236}">
                <a16:creationId xmlns:a16="http://schemas.microsoft.com/office/drawing/2014/main" id="{A142A3A7-AD06-3AE4-7127-845F53E1A28F}"/>
              </a:ext>
            </a:extLst>
          </p:cNvPr>
          <p:cNvPicPr>
            <a:picLocks noChangeAspect="1"/>
          </p:cNvPicPr>
          <p:nvPr/>
        </p:nvPicPr>
        <p:blipFill>
          <a:blip r:embed="rId3"/>
          <a:stretch>
            <a:fillRect/>
          </a:stretch>
        </p:blipFill>
        <p:spPr>
          <a:xfrm>
            <a:off x="5583784" y="2351591"/>
            <a:ext cx="6260356" cy="4061340"/>
          </a:xfrm>
          <a:prstGeom prst="rect">
            <a:avLst/>
          </a:prstGeom>
        </p:spPr>
      </p:pic>
      <p:sp>
        <p:nvSpPr>
          <p:cNvPr id="8" name="TextBox 7">
            <a:extLst>
              <a:ext uri="{FF2B5EF4-FFF2-40B4-BE49-F238E27FC236}">
                <a16:creationId xmlns:a16="http://schemas.microsoft.com/office/drawing/2014/main" id="{3AA10A11-9395-5913-CBC8-8E9D16A1626B}"/>
              </a:ext>
            </a:extLst>
          </p:cNvPr>
          <p:cNvSpPr txBox="1"/>
          <p:nvPr/>
        </p:nvSpPr>
        <p:spPr>
          <a:xfrm>
            <a:off x="6528048" y="1342102"/>
            <a:ext cx="4752528" cy="646331"/>
          </a:xfrm>
          <a:prstGeom prst="rect">
            <a:avLst/>
          </a:prstGeom>
          <a:noFill/>
        </p:spPr>
        <p:txBody>
          <a:bodyPr wrap="square">
            <a:spAutoFit/>
          </a:bodyPr>
          <a:lstStyle/>
          <a:p>
            <a:r>
              <a:rPr lang="sl-SI" dirty="0">
                <a:effectLst/>
                <a:latin typeface="Arial" panose="020B0604020202020204" pitchFamily="34" charset="0"/>
              </a:rPr>
              <a:t>PET/CT and molecular imaging</a:t>
            </a:r>
          </a:p>
          <a:p>
            <a:r>
              <a:rPr lang="sl-SI" dirty="0">
                <a:effectLst/>
                <a:latin typeface="Arial" panose="020B0604020202020204" pitchFamily="34" charset="0"/>
              </a:rPr>
              <a:t>Number of PET machines</a:t>
            </a:r>
          </a:p>
        </p:txBody>
      </p:sp>
      <p:sp>
        <p:nvSpPr>
          <p:cNvPr id="9" name="Text Placeholder 9">
            <a:extLst>
              <a:ext uri="{FF2B5EF4-FFF2-40B4-BE49-F238E27FC236}">
                <a16:creationId xmlns:a16="http://schemas.microsoft.com/office/drawing/2014/main" id="{2C2BA188-E1AD-CA04-D82C-58C5AC425FB3}"/>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0" name="Text Placeholder 9">
            <a:extLst>
              <a:ext uri="{FF2B5EF4-FFF2-40B4-BE49-F238E27FC236}">
                <a16:creationId xmlns:a16="http://schemas.microsoft.com/office/drawing/2014/main" id="{B9E2C73D-CB5F-48E6-DD53-3C1151E768FA}"/>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1" name="Text Placeholder 9">
            <a:extLst>
              <a:ext uri="{FF2B5EF4-FFF2-40B4-BE49-F238E27FC236}">
                <a16:creationId xmlns:a16="http://schemas.microsoft.com/office/drawing/2014/main" id="{78CD38A8-9A06-8016-7E98-ECADD1AE65B8}"/>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229325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C409A-EEED-7061-B6C8-090B81D3042C}"/>
              </a:ext>
            </a:extLst>
          </p:cNvPr>
          <p:cNvSpPr>
            <a:spLocks noGrp="1"/>
          </p:cNvSpPr>
          <p:nvPr>
            <p:ph type="title"/>
          </p:nvPr>
        </p:nvSpPr>
        <p:spPr>
          <a:xfrm>
            <a:off x="609600" y="274638"/>
            <a:ext cx="8870776" cy="634082"/>
          </a:xfrm>
        </p:spPr>
        <p:txBody>
          <a:bodyPr/>
          <a:lstStyle/>
          <a:p>
            <a:r>
              <a:rPr lang="sl-SI" dirty="0"/>
              <a:t>Number of PET scanners around the world</a:t>
            </a:r>
          </a:p>
        </p:txBody>
      </p:sp>
      <p:sp>
        <p:nvSpPr>
          <p:cNvPr id="4" name="Slide Number Placeholder 3">
            <a:extLst>
              <a:ext uri="{FF2B5EF4-FFF2-40B4-BE49-F238E27FC236}">
                <a16:creationId xmlns:a16="http://schemas.microsoft.com/office/drawing/2014/main" id="{BCBCC638-0EAC-E39C-E488-B6B89AD807D4}"/>
              </a:ext>
            </a:extLst>
          </p:cNvPr>
          <p:cNvSpPr>
            <a:spLocks noGrp="1"/>
          </p:cNvSpPr>
          <p:nvPr>
            <p:ph type="sldNum" sz="quarter" idx="12"/>
          </p:nvPr>
        </p:nvSpPr>
        <p:spPr/>
        <p:txBody>
          <a:bodyPr/>
          <a:lstStyle/>
          <a:p>
            <a:fld id="{3B656FE5-7551-496C-A16F-7304A2D951A7}" type="slidenum">
              <a:rPr lang="da-DK" smtClean="0"/>
              <a:pPr/>
              <a:t>56</a:t>
            </a:fld>
            <a:endParaRPr lang="da-DK" dirty="0"/>
          </a:p>
        </p:txBody>
      </p:sp>
      <p:pic>
        <p:nvPicPr>
          <p:cNvPr id="5" name="Obraz 5">
            <a:extLst>
              <a:ext uri="{FF2B5EF4-FFF2-40B4-BE49-F238E27FC236}">
                <a16:creationId xmlns:a16="http://schemas.microsoft.com/office/drawing/2014/main" id="{B7212E68-A5AB-A8EC-75CF-49AF3261C64E}"/>
              </a:ext>
            </a:extLst>
          </p:cNvPr>
          <p:cNvPicPr>
            <a:picLocks noGrp="1" noChangeAspect="1"/>
          </p:cNvPicPr>
          <p:nvPr>
            <p:ph idx="1"/>
          </p:nvPr>
        </p:nvPicPr>
        <p:blipFill>
          <a:blip r:embed="rId2"/>
          <a:stretch>
            <a:fillRect/>
          </a:stretch>
        </p:blipFill>
        <p:spPr>
          <a:xfrm>
            <a:off x="1120253" y="1124744"/>
            <a:ext cx="9728821" cy="5175055"/>
          </a:xfrm>
          <a:prstGeom prst="rect">
            <a:avLst/>
          </a:prstGeom>
        </p:spPr>
      </p:pic>
      <p:sp>
        <p:nvSpPr>
          <p:cNvPr id="6" name="Text Placeholder 9">
            <a:extLst>
              <a:ext uri="{FF2B5EF4-FFF2-40B4-BE49-F238E27FC236}">
                <a16:creationId xmlns:a16="http://schemas.microsoft.com/office/drawing/2014/main" id="{88157A7C-9CED-2C03-8708-005701725944}"/>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5A8447AD-1EF9-CD4D-63B2-8D406FEB2558}"/>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2E66AB81-779F-640D-B72B-2B849BBD59D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61674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425-FFDC-C3C1-0358-E1AF0997A1FB}"/>
              </a:ext>
            </a:extLst>
          </p:cNvPr>
          <p:cNvSpPr>
            <a:spLocks noGrp="1"/>
          </p:cNvSpPr>
          <p:nvPr>
            <p:ph type="title"/>
          </p:nvPr>
        </p:nvSpPr>
        <p:spPr>
          <a:xfrm>
            <a:off x="609600" y="274638"/>
            <a:ext cx="8078688" cy="634082"/>
          </a:xfrm>
        </p:spPr>
        <p:txBody>
          <a:bodyPr/>
          <a:lstStyle/>
          <a:p>
            <a:r>
              <a:rPr lang="sl-SI" dirty="0"/>
              <a:t>Tumour detection using FDG and PET images</a:t>
            </a:r>
          </a:p>
        </p:txBody>
      </p:sp>
      <p:sp>
        <p:nvSpPr>
          <p:cNvPr id="3" name="Content Placeholder 2">
            <a:extLst>
              <a:ext uri="{FF2B5EF4-FFF2-40B4-BE49-F238E27FC236}">
                <a16:creationId xmlns:a16="http://schemas.microsoft.com/office/drawing/2014/main" id="{C3C15B2B-0CDD-B8B3-412F-37AE0AC1B987}"/>
              </a:ext>
            </a:extLst>
          </p:cNvPr>
          <p:cNvSpPr>
            <a:spLocks noGrp="1"/>
          </p:cNvSpPr>
          <p:nvPr>
            <p:ph idx="1"/>
          </p:nvPr>
        </p:nvSpPr>
        <p:spPr>
          <a:xfrm>
            <a:off x="623392" y="1340768"/>
            <a:ext cx="7848872" cy="4896544"/>
          </a:xfrm>
        </p:spPr>
        <p:txBody>
          <a:bodyPr>
            <a:normAutofit/>
          </a:bodyPr>
          <a:lstStyle/>
          <a:p>
            <a:r>
              <a:rPr lang="sl-SI" dirty="0"/>
              <a:t>FDG accumulates in malignant tumours</a:t>
            </a:r>
          </a:p>
          <a:p>
            <a:r>
              <a:rPr lang="sl-SI" dirty="0"/>
              <a:t>Tumours of the lymph nodes in the neck</a:t>
            </a:r>
          </a:p>
          <a:p>
            <a:pPr lvl="1"/>
            <a:r>
              <a:rPr lang="sl-SI" dirty="0"/>
              <a:t>The use of PET imaging for the detection of lymph node tumours and metastases</a:t>
            </a:r>
          </a:p>
          <a:p>
            <a:endParaRPr lang="sl-SI" dirty="0"/>
          </a:p>
          <a:p>
            <a:r>
              <a:rPr lang="sl-SI" dirty="0"/>
              <a:t>Brain tumours</a:t>
            </a:r>
          </a:p>
          <a:p>
            <a:pPr lvl="1"/>
            <a:r>
              <a:rPr lang="sl-SI" dirty="0"/>
              <a:t>1-2% of adult cancers in the USA/Europe</a:t>
            </a:r>
          </a:p>
          <a:p>
            <a:pPr lvl="1"/>
            <a:r>
              <a:rPr lang="sl-SI" dirty="0"/>
              <a:t>311,000 new cases between 2005 and 2009</a:t>
            </a:r>
          </a:p>
          <a:p>
            <a:pPr lvl="1"/>
            <a:r>
              <a:rPr lang="sl-SI" dirty="0"/>
              <a:t>Gliomas = most common</a:t>
            </a:r>
          </a:p>
          <a:p>
            <a:pPr lvl="1"/>
            <a:r>
              <a:rPr lang="sl-SI" dirty="0"/>
              <a:t>MRI is usually the first step, but not specific</a:t>
            </a:r>
          </a:p>
          <a:p>
            <a:pPr lvl="1"/>
            <a:r>
              <a:rPr lang="sl-SI" dirty="0"/>
              <a:t>High FDG uptake in normal brain and uptake due to inflammation</a:t>
            </a:r>
          </a:p>
          <a:p>
            <a:pPr lvl="1"/>
            <a:r>
              <a:rPr lang="sl-SI" dirty="0"/>
              <a:t>Unreliable detection of lower-grade tumours</a:t>
            </a:r>
          </a:p>
        </p:txBody>
      </p:sp>
      <p:sp>
        <p:nvSpPr>
          <p:cNvPr id="4" name="Slide Number Placeholder 3">
            <a:extLst>
              <a:ext uri="{FF2B5EF4-FFF2-40B4-BE49-F238E27FC236}">
                <a16:creationId xmlns:a16="http://schemas.microsoft.com/office/drawing/2014/main" id="{50E6A3D0-76E3-C585-DEC1-58D57D0EFB08}"/>
              </a:ext>
            </a:extLst>
          </p:cNvPr>
          <p:cNvSpPr>
            <a:spLocks noGrp="1"/>
          </p:cNvSpPr>
          <p:nvPr>
            <p:ph type="sldNum" sz="quarter" idx="12"/>
          </p:nvPr>
        </p:nvSpPr>
        <p:spPr/>
        <p:txBody>
          <a:bodyPr/>
          <a:lstStyle/>
          <a:p>
            <a:fld id="{3B656FE5-7551-496C-A16F-7304A2D951A7}" type="slidenum">
              <a:rPr lang="da-DK" smtClean="0"/>
              <a:pPr/>
              <a:t>57</a:t>
            </a:fld>
            <a:endParaRPr lang="da-DK" dirty="0"/>
          </a:p>
        </p:txBody>
      </p:sp>
      <p:pic>
        <p:nvPicPr>
          <p:cNvPr id="5" name="Content Placeholder 6" descr="Figure 7: PET scan of patient with known neck metastasis. Arrows point to previously unknown metastases in lung, liver and skeleton.">
            <a:extLst>
              <a:ext uri="{FF2B5EF4-FFF2-40B4-BE49-F238E27FC236}">
                <a16:creationId xmlns:a16="http://schemas.microsoft.com/office/drawing/2014/main" id="{6B078AC5-26A9-7647-A851-F9D6A79846E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700640" y="1458783"/>
            <a:ext cx="1868664" cy="4660514"/>
          </a:xfrm>
          <a:prstGeom prst="rect">
            <a:avLst/>
          </a:prstGeom>
        </p:spPr>
      </p:pic>
      <p:sp>
        <p:nvSpPr>
          <p:cNvPr id="6" name="Text Placeholder 9">
            <a:extLst>
              <a:ext uri="{FF2B5EF4-FFF2-40B4-BE49-F238E27FC236}">
                <a16:creationId xmlns:a16="http://schemas.microsoft.com/office/drawing/2014/main" id="{123273B7-2B31-5D07-7492-430D6F376374}"/>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253502BC-3A10-67BF-0F48-5EB006D34C85}"/>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ED90520F-3A7B-596C-4F43-C931186CD3AD}"/>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884550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05D6-E7DF-9D45-8E85-86665A7FB11D}"/>
              </a:ext>
            </a:extLst>
          </p:cNvPr>
          <p:cNvSpPr>
            <a:spLocks noGrp="1"/>
          </p:cNvSpPr>
          <p:nvPr>
            <p:ph type="title"/>
          </p:nvPr>
        </p:nvSpPr>
        <p:spPr/>
        <p:txBody>
          <a:bodyPr/>
          <a:lstStyle/>
          <a:p>
            <a:r>
              <a:rPr lang="sl-SI" dirty="0"/>
              <a:t>What doctors need</a:t>
            </a:r>
          </a:p>
        </p:txBody>
      </p:sp>
      <p:sp>
        <p:nvSpPr>
          <p:cNvPr id="3" name="Content Placeholder 2">
            <a:extLst>
              <a:ext uri="{FF2B5EF4-FFF2-40B4-BE49-F238E27FC236}">
                <a16:creationId xmlns:a16="http://schemas.microsoft.com/office/drawing/2014/main" id="{228116A8-F08B-C2A8-1B62-0CCD0C083C5B}"/>
              </a:ext>
            </a:extLst>
          </p:cNvPr>
          <p:cNvSpPr>
            <a:spLocks noGrp="1"/>
          </p:cNvSpPr>
          <p:nvPr>
            <p:ph idx="1"/>
          </p:nvPr>
        </p:nvSpPr>
        <p:spPr/>
        <p:txBody>
          <a:bodyPr/>
          <a:lstStyle/>
          <a:p>
            <a:r>
              <a:rPr lang="sl-SI" dirty="0"/>
              <a:t>What is needed in clinics is sometimes far from what is currently being developed</a:t>
            </a:r>
          </a:p>
          <a:p>
            <a:r>
              <a:rPr lang="sl-SI" dirty="0"/>
              <a:t>Specific questions are challenging to answer with current technology </a:t>
            </a:r>
          </a:p>
          <a:p>
            <a:pPr lvl="1"/>
            <a:r>
              <a:rPr lang="sl-SI" dirty="0"/>
              <a:t>Promoting research is important</a:t>
            </a:r>
          </a:p>
          <a:p>
            <a:r>
              <a:rPr lang="sl-SI" dirty="0"/>
              <a:t>Importance of communication between physicists/engineers, biologists and physicians</a:t>
            </a:r>
          </a:p>
          <a:p>
            <a:r>
              <a:rPr lang="sl-SI" dirty="0"/>
              <a:t>Planning for integration of biomarker imaging results, liquid biopsy and artificial intelligence</a:t>
            </a:r>
          </a:p>
        </p:txBody>
      </p:sp>
      <p:sp>
        <p:nvSpPr>
          <p:cNvPr id="4" name="Slide Number Placeholder 3">
            <a:extLst>
              <a:ext uri="{FF2B5EF4-FFF2-40B4-BE49-F238E27FC236}">
                <a16:creationId xmlns:a16="http://schemas.microsoft.com/office/drawing/2014/main" id="{212B5684-B5DB-D73F-2F67-79186C484A2C}"/>
              </a:ext>
            </a:extLst>
          </p:cNvPr>
          <p:cNvSpPr>
            <a:spLocks noGrp="1"/>
          </p:cNvSpPr>
          <p:nvPr>
            <p:ph type="sldNum" sz="quarter" idx="12"/>
          </p:nvPr>
        </p:nvSpPr>
        <p:spPr/>
        <p:txBody>
          <a:bodyPr/>
          <a:lstStyle/>
          <a:p>
            <a:fld id="{3B656FE5-7551-496C-A16F-7304A2D951A7}" type="slidenum">
              <a:rPr lang="da-DK" smtClean="0"/>
              <a:pPr/>
              <a:t>58</a:t>
            </a:fld>
            <a:endParaRPr lang="da-DK" dirty="0"/>
          </a:p>
        </p:txBody>
      </p:sp>
      <p:sp>
        <p:nvSpPr>
          <p:cNvPr id="5" name="Text Placeholder 9">
            <a:extLst>
              <a:ext uri="{FF2B5EF4-FFF2-40B4-BE49-F238E27FC236}">
                <a16:creationId xmlns:a16="http://schemas.microsoft.com/office/drawing/2014/main" id="{1D0235B1-034A-5148-36C1-06B459E0E35B}"/>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6" name="Text Placeholder 9">
            <a:extLst>
              <a:ext uri="{FF2B5EF4-FFF2-40B4-BE49-F238E27FC236}">
                <a16:creationId xmlns:a16="http://schemas.microsoft.com/office/drawing/2014/main" id="{7EF7638A-385C-AB81-60BD-3BC65D744021}"/>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7" name="Text Placeholder 9">
            <a:extLst>
              <a:ext uri="{FF2B5EF4-FFF2-40B4-BE49-F238E27FC236}">
                <a16:creationId xmlns:a16="http://schemas.microsoft.com/office/drawing/2014/main" id="{F366B9E4-3AFE-5005-5A37-CE1A6E56083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4575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76DB-5C16-5D22-6316-EF968C41948B}"/>
              </a:ext>
            </a:extLst>
          </p:cNvPr>
          <p:cNvSpPr>
            <a:spLocks noGrp="1"/>
          </p:cNvSpPr>
          <p:nvPr>
            <p:ph type="title"/>
          </p:nvPr>
        </p:nvSpPr>
        <p:spPr/>
        <p:txBody>
          <a:bodyPr/>
          <a:lstStyle/>
          <a:p>
            <a:r>
              <a:rPr lang="sl-SI" dirty="0"/>
              <a:t>Current situation</a:t>
            </a:r>
          </a:p>
        </p:txBody>
      </p:sp>
      <p:sp>
        <p:nvSpPr>
          <p:cNvPr id="3" name="Content Placeholder 2">
            <a:extLst>
              <a:ext uri="{FF2B5EF4-FFF2-40B4-BE49-F238E27FC236}">
                <a16:creationId xmlns:a16="http://schemas.microsoft.com/office/drawing/2014/main" id="{7392B851-EED9-F0D5-A572-CB8566B91CDC}"/>
              </a:ext>
            </a:extLst>
          </p:cNvPr>
          <p:cNvSpPr>
            <a:spLocks noGrp="1"/>
          </p:cNvSpPr>
          <p:nvPr>
            <p:ph idx="1"/>
          </p:nvPr>
        </p:nvSpPr>
        <p:spPr/>
        <p:txBody>
          <a:bodyPr/>
          <a:lstStyle/>
          <a:p>
            <a:r>
              <a:rPr lang="sl-SI" dirty="0">
                <a:latin typeface="Arial" panose="020B0604020202020204" pitchFamily="34" charset="0"/>
                <a:cs typeface="Arial" panose="020B0604020202020204" pitchFamily="34" charset="0"/>
              </a:rPr>
              <a:t>Standard clinical scanners are not optimal: </a:t>
            </a:r>
          </a:p>
          <a:p>
            <a:pPr lvl="1"/>
            <a:r>
              <a:rPr lang="sl-SI" dirty="0">
                <a:latin typeface="Arial" panose="020B0604020202020204" pitchFamily="34" charset="0"/>
                <a:cs typeface="Arial" panose="020B0604020202020204" pitchFamily="34" charset="0"/>
              </a:rPr>
              <a:t>Cost of equipment and installation, limited access, efficiency.</a:t>
            </a:r>
          </a:p>
          <a:p>
            <a:r>
              <a:rPr lang="sl-SI" dirty="0">
                <a:latin typeface="Arial" panose="020B0604020202020204" pitchFamily="34" charset="0"/>
                <a:cs typeface="Arial" panose="020B0604020202020204" pitchFamily="34" charset="0"/>
              </a:rPr>
              <a:t>The new axial extended PET scanners are one possible solution, offering: </a:t>
            </a:r>
          </a:p>
          <a:p>
            <a:pPr lvl="1"/>
            <a:r>
              <a:rPr lang="sl-SI" dirty="0">
                <a:latin typeface="Arial" panose="020B0604020202020204" pitchFamily="34" charset="0"/>
                <a:cs typeface="Arial" panose="020B0604020202020204" pitchFamily="34" charset="0"/>
              </a:rPr>
              <a:t>Improved sensitivity </a:t>
            </a:r>
          </a:p>
          <a:p>
            <a:pPr lvl="1"/>
            <a:r>
              <a:rPr lang="sl-SI" dirty="0">
                <a:latin typeface="Arial" panose="020B0604020202020204" pitchFamily="34" charset="0"/>
                <a:cs typeface="Arial" panose="020B0604020202020204" pitchFamily="34" charset="0"/>
              </a:rPr>
              <a:t>Enable pharmacokinetic and pharmacodynamic studies.</a:t>
            </a:r>
          </a:p>
          <a:p>
            <a:r>
              <a:rPr lang="sl-SI" dirty="0">
                <a:latin typeface="Arial" panose="020B0604020202020204" pitchFamily="34" charset="0"/>
                <a:cs typeface="Arial" panose="020B0604020202020204" pitchFamily="34" charset="0"/>
              </a:rPr>
              <a:t>Unfortunately, they pose a significant challenge:</a:t>
            </a:r>
          </a:p>
          <a:p>
            <a:pPr lvl="1"/>
            <a:r>
              <a:rPr lang="sl-SI" dirty="0">
                <a:latin typeface="Arial" panose="020B0604020202020204" pitchFamily="34" charset="0"/>
                <a:cs typeface="Arial" panose="020B0604020202020204" pitchFamily="34" charset="0"/>
              </a:rPr>
              <a:t>financial: huge site and equipment costs</a:t>
            </a:r>
          </a:p>
          <a:p>
            <a:pPr lvl="1"/>
            <a:r>
              <a:rPr lang="sl-SI" dirty="0">
                <a:latin typeface="Arial" panose="020B0604020202020204" pitchFamily="34" charset="0"/>
                <a:cs typeface="Arial" panose="020B0604020202020204" pitchFamily="34" charset="0"/>
              </a:rPr>
              <a:t>logistical: integration with conventional PET scanners, workflow, etc.</a:t>
            </a:r>
            <a:endParaRPr lang="sl-SI" dirty="0"/>
          </a:p>
        </p:txBody>
      </p:sp>
      <p:sp>
        <p:nvSpPr>
          <p:cNvPr id="4" name="Slide Number Placeholder 3">
            <a:extLst>
              <a:ext uri="{FF2B5EF4-FFF2-40B4-BE49-F238E27FC236}">
                <a16:creationId xmlns:a16="http://schemas.microsoft.com/office/drawing/2014/main" id="{05CF0B2A-5E86-A649-3219-9431CBE9C22A}"/>
              </a:ext>
            </a:extLst>
          </p:cNvPr>
          <p:cNvSpPr>
            <a:spLocks noGrp="1"/>
          </p:cNvSpPr>
          <p:nvPr>
            <p:ph type="sldNum" sz="quarter" idx="12"/>
          </p:nvPr>
        </p:nvSpPr>
        <p:spPr/>
        <p:txBody>
          <a:bodyPr/>
          <a:lstStyle/>
          <a:p>
            <a:fld id="{3B656FE5-7551-496C-A16F-7304A2D951A7}" type="slidenum">
              <a:rPr lang="sl-SI" smtClean="0"/>
              <a:pPr/>
              <a:t>59</a:t>
            </a:fld>
            <a:endParaRPr lang="sl-SI"/>
          </a:p>
        </p:txBody>
      </p:sp>
      <p:sp>
        <p:nvSpPr>
          <p:cNvPr id="7" name="Footer Placeholder 4">
            <a:extLst>
              <a:ext uri="{FF2B5EF4-FFF2-40B4-BE49-F238E27FC236}">
                <a16:creationId xmlns:a16="http://schemas.microsoft.com/office/drawing/2014/main" id="{ED729487-9B2A-2ED9-CA2A-4F125F96DD7B}"/>
              </a:ext>
            </a:extLst>
          </p:cNvPr>
          <p:cNvSpPr txBox="1">
            <a:spLocks/>
          </p:cNvSpPr>
          <p:nvPr/>
        </p:nvSpPr>
        <p:spPr>
          <a:xfrm>
            <a:off x="6528048" y="6453336"/>
            <a:ext cx="4822825" cy="365125"/>
          </a:xfrm>
          <a:prstGeom prst="rect">
            <a:avLst/>
          </a:prstGeom>
        </p:spPr>
        <p:txBody>
          <a:bodyPr vert="horz" lIns="91440" tIns="45720" rIns="91440" bIns="45720" rtlCol="0" anchor="ctr"/>
          <a:lstStyle>
            <a:defPPr>
              <a:defRPr lang="sl-SI"/>
            </a:defPPr>
            <a:lvl1pPr marL="0" algn="ctr" defTabSz="914400" rtl="0" eaLnBrk="1" latinLnBrk="0" hangingPunct="1">
              <a:defRPr sz="14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a:t>R.Pestotnik, PANEL TOF PET imager @MEDAMI 2022</a:t>
            </a:r>
          </a:p>
        </p:txBody>
      </p:sp>
      <p:sp>
        <p:nvSpPr>
          <p:cNvPr id="5" name="Text Placeholder 9">
            <a:extLst>
              <a:ext uri="{FF2B5EF4-FFF2-40B4-BE49-F238E27FC236}">
                <a16:creationId xmlns:a16="http://schemas.microsoft.com/office/drawing/2014/main" id="{E62205E3-9DA4-405B-8085-FBB7AE56C944}"/>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5AD705EB-5F4A-63C0-677A-74C80AB3271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BA6DE5CB-EE49-351E-3E52-CFAB7D2598DF}"/>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736285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6128-C905-FC39-E6FF-6D8732DE0A5D}"/>
              </a:ext>
            </a:extLst>
          </p:cNvPr>
          <p:cNvSpPr>
            <a:spLocks noGrp="1"/>
          </p:cNvSpPr>
          <p:nvPr>
            <p:ph type="title"/>
          </p:nvPr>
        </p:nvSpPr>
        <p:spPr/>
        <p:txBody>
          <a:bodyPr/>
          <a:lstStyle/>
          <a:p>
            <a:r>
              <a:rPr lang="sl-SI" dirty="0"/>
              <a:t>Multimodal techniques</a:t>
            </a:r>
          </a:p>
        </p:txBody>
      </p:sp>
      <p:sp>
        <p:nvSpPr>
          <p:cNvPr id="3" name="Content Placeholder 2">
            <a:extLst>
              <a:ext uri="{FF2B5EF4-FFF2-40B4-BE49-F238E27FC236}">
                <a16:creationId xmlns:a16="http://schemas.microsoft.com/office/drawing/2014/main" id="{21220C02-B9EE-B45A-C864-21945D7D0FFA}"/>
              </a:ext>
            </a:extLst>
          </p:cNvPr>
          <p:cNvSpPr>
            <a:spLocks noGrp="1"/>
          </p:cNvSpPr>
          <p:nvPr>
            <p:ph idx="1"/>
          </p:nvPr>
        </p:nvSpPr>
        <p:spPr>
          <a:xfrm>
            <a:off x="623392" y="1124744"/>
            <a:ext cx="6113376" cy="3057480"/>
          </a:xfrm>
        </p:spPr>
        <p:txBody>
          <a:bodyPr>
            <a:normAutofit/>
          </a:bodyPr>
          <a:lstStyle/>
          <a:p>
            <a:pPr marL="0" indent="0">
              <a:buNone/>
            </a:pPr>
            <a:r>
              <a:rPr lang="sl-SI" sz="2000" dirty="0"/>
              <a:t>Some scanners combine several imaging modes:</a:t>
            </a:r>
          </a:p>
          <a:p>
            <a:r>
              <a:rPr lang="sl-SI" sz="2000" dirty="0"/>
              <a:t>PET/CT</a:t>
            </a:r>
          </a:p>
          <a:p>
            <a:r>
              <a:rPr lang="sl-SI" sz="2000" dirty="0"/>
              <a:t>PET/MR</a:t>
            </a:r>
          </a:p>
          <a:p>
            <a:r>
              <a:rPr lang="sl-SI" sz="2000" dirty="0"/>
              <a:t>SPECT/CT</a:t>
            </a:r>
          </a:p>
          <a:p>
            <a:pPr marL="0" indent="0">
              <a:buNone/>
            </a:pPr>
            <a:r>
              <a:rPr lang="sl-SI" sz="2000" dirty="0"/>
              <a:t>In these machines, two images are acquired in sequence (PET/CT, SPECT/CT) or simultaneous PET/MR</a:t>
            </a:r>
          </a:p>
          <a:p>
            <a:pPr marL="0" indent="0">
              <a:buNone/>
            </a:pPr>
            <a:r>
              <a:rPr lang="sl-SI" sz="2000" dirty="0"/>
              <a:t>The fusion of the two images produces a single image.</a:t>
            </a:r>
          </a:p>
        </p:txBody>
      </p:sp>
      <p:sp>
        <p:nvSpPr>
          <p:cNvPr id="4" name="Slide Number Placeholder 3">
            <a:extLst>
              <a:ext uri="{FF2B5EF4-FFF2-40B4-BE49-F238E27FC236}">
                <a16:creationId xmlns:a16="http://schemas.microsoft.com/office/drawing/2014/main" id="{5041E80A-B033-6820-BA5D-AB2C63A09E81}"/>
              </a:ext>
            </a:extLst>
          </p:cNvPr>
          <p:cNvSpPr>
            <a:spLocks noGrp="1"/>
          </p:cNvSpPr>
          <p:nvPr>
            <p:ph type="sldNum" sz="quarter" idx="12"/>
          </p:nvPr>
        </p:nvSpPr>
        <p:spPr/>
        <p:txBody>
          <a:bodyPr/>
          <a:lstStyle/>
          <a:p>
            <a:fld id="{3B656FE5-7551-496C-A16F-7304A2D951A7}" type="slidenum">
              <a:rPr lang="da-DK" smtClean="0"/>
              <a:pPr/>
              <a:t>6</a:t>
            </a:fld>
            <a:endParaRPr lang="da-DK" dirty="0"/>
          </a:p>
        </p:txBody>
      </p:sp>
      <p:pic>
        <p:nvPicPr>
          <p:cNvPr id="5" name="Picture 4" descr="Diagram, engineering drawing&#10;&#10;Description automatically generated">
            <a:extLst>
              <a:ext uri="{FF2B5EF4-FFF2-40B4-BE49-F238E27FC236}">
                <a16:creationId xmlns:a16="http://schemas.microsoft.com/office/drawing/2014/main" id="{20629ECC-FE61-7B60-5A12-77565B2B6905}"/>
              </a:ext>
            </a:extLst>
          </p:cNvPr>
          <p:cNvPicPr/>
          <p:nvPr/>
        </p:nvPicPr>
        <p:blipFill rotWithShape="1">
          <a:blip r:embed="rId2"/>
          <a:srcRect t="24031" b="19735"/>
          <a:stretch/>
        </p:blipFill>
        <p:spPr>
          <a:xfrm>
            <a:off x="8837052" y="1124744"/>
            <a:ext cx="3329280" cy="1872208"/>
          </a:xfrm>
          <a:prstGeom prst="rect">
            <a:avLst/>
          </a:prstGeom>
          <a:ln w="0">
            <a:noFill/>
          </a:ln>
        </p:spPr>
      </p:pic>
      <p:sp>
        <p:nvSpPr>
          <p:cNvPr id="6" name="TextBox 6">
            <a:extLst>
              <a:ext uri="{FF2B5EF4-FFF2-40B4-BE49-F238E27FC236}">
                <a16:creationId xmlns:a16="http://schemas.microsoft.com/office/drawing/2014/main" id="{B13D80C9-1514-FE04-9B79-A20DEE843128}"/>
              </a:ext>
            </a:extLst>
          </p:cNvPr>
          <p:cNvSpPr/>
          <p:nvPr/>
        </p:nvSpPr>
        <p:spPr>
          <a:xfrm>
            <a:off x="9048328" y="1340768"/>
            <a:ext cx="10177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strike="noStrike" spc="-1" dirty="0">
                <a:solidFill>
                  <a:srgbClr val="000000"/>
                </a:solidFill>
                <a:latin typeface="Century Gothic"/>
              </a:rPr>
              <a:t>PET-MR</a:t>
            </a:r>
            <a:endParaRPr lang="en-US" sz="1800" b="0" strike="noStrike" spc="-1" dirty="0">
              <a:solidFill>
                <a:srgbClr val="000000"/>
              </a:solidFill>
              <a:latin typeface="Arial"/>
            </a:endParaRPr>
          </a:p>
        </p:txBody>
      </p:sp>
      <p:pic>
        <p:nvPicPr>
          <p:cNvPr id="7" name="Picture 8" descr="A picture containing text&#10;&#10;Description automatically generated">
            <a:extLst>
              <a:ext uri="{FF2B5EF4-FFF2-40B4-BE49-F238E27FC236}">
                <a16:creationId xmlns:a16="http://schemas.microsoft.com/office/drawing/2014/main" id="{15B0B835-C4AC-E6D8-6AAD-D03F9BF8179A}"/>
              </a:ext>
            </a:extLst>
          </p:cNvPr>
          <p:cNvPicPr/>
          <p:nvPr/>
        </p:nvPicPr>
        <p:blipFill rotWithShape="1">
          <a:blip r:embed="rId3"/>
          <a:srcRect l="11351" t="1084" r="10153" b="-1084"/>
          <a:stretch/>
        </p:blipFill>
        <p:spPr>
          <a:xfrm>
            <a:off x="7513364" y="3294842"/>
            <a:ext cx="4622304" cy="3057480"/>
          </a:xfrm>
          <a:prstGeom prst="rect">
            <a:avLst/>
          </a:prstGeom>
          <a:ln w="0">
            <a:noFill/>
          </a:ln>
        </p:spPr>
      </p:pic>
      <p:pic>
        <p:nvPicPr>
          <p:cNvPr id="8" name="Picture 10" descr="A picture containing text&#10;&#10;Description automatically generated">
            <a:extLst>
              <a:ext uri="{FF2B5EF4-FFF2-40B4-BE49-F238E27FC236}">
                <a16:creationId xmlns:a16="http://schemas.microsoft.com/office/drawing/2014/main" id="{240F647B-4F8E-7030-D91D-F5CCD3AA9147}"/>
              </a:ext>
            </a:extLst>
          </p:cNvPr>
          <p:cNvPicPr/>
          <p:nvPr/>
        </p:nvPicPr>
        <p:blipFill>
          <a:blip r:embed="rId4"/>
          <a:stretch/>
        </p:blipFill>
        <p:spPr>
          <a:xfrm>
            <a:off x="1127448" y="3717032"/>
            <a:ext cx="4972204" cy="2635518"/>
          </a:xfrm>
          <a:prstGeom prst="rect">
            <a:avLst/>
          </a:prstGeom>
          <a:ln w="0">
            <a:noFill/>
          </a:ln>
        </p:spPr>
      </p:pic>
      <p:sp>
        <p:nvSpPr>
          <p:cNvPr id="9" name="Text Placeholder 9">
            <a:extLst>
              <a:ext uri="{FF2B5EF4-FFF2-40B4-BE49-F238E27FC236}">
                <a16:creationId xmlns:a16="http://schemas.microsoft.com/office/drawing/2014/main" id="{B2BB4E83-917B-3DDE-9D51-EEC0408913FE}"/>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0" name="Text Placeholder 9">
            <a:extLst>
              <a:ext uri="{FF2B5EF4-FFF2-40B4-BE49-F238E27FC236}">
                <a16:creationId xmlns:a16="http://schemas.microsoft.com/office/drawing/2014/main" id="{CAA82A18-A089-B6FF-3A38-9E28C4450289}"/>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1" name="Text Placeholder 9">
            <a:extLst>
              <a:ext uri="{FF2B5EF4-FFF2-40B4-BE49-F238E27FC236}">
                <a16:creationId xmlns:a16="http://schemas.microsoft.com/office/drawing/2014/main" id="{70B4891C-032D-ED83-5183-06450A86B5C5}"/>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586134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707A98-59DE-4434-B941-A55EA71207E2}"/>
              </a:ext>
            </a:extLst>
          </p:cNvPr>
          <p:cNvSpPr>
            <a:spLocks noGrp="1"/>
          </p:cNvSpPr>
          <p:nvPr>
            <p:ph type="title"/>
          </p:nvPr>
        </p:nvSpPr>
        <p:spPr>
          <a:xfrm>
            <a:off x="86059" y="288977"/>
            <a:ext cx="9014792" cy="634082"/>
          </a:xfrm>
        </p:spPr>
        <p:txBody>
          <a:bodyPr>
            <a:normAutofit fontScale="90000"/>
          </a:bodyPr>
          <a:lstStyle/>
          <a:p>
            <a:r>
              <a:rPr lang="sl-SI" dirty="0">
                <a:solidFill>
                  <a:srgbClr val="0070C0"/>
                </a:solidFill>
                <a:latin typeface="Arial" panose="020B0604020202020204" pitchFamily="34" charset="0"/>
                <a:cs typeface="Arial" panose="020B0604020202020204" pitchFamily="34" charset="0"/>
              </a:rPr>
              <a:t>Motivation for further development of PET devices</a:t>
            </a:r>
          </a:p>
        </p:txBody>
      </p:sp>
      <p:sp>
        <p:nvSpPr>
          <p:cNvPr id="5" name="Content Placeholder 4">
            <a:extLst>
              <a:ext uri="{FF2B5EF4-FFF2-40B4-BE49-F238E27FC236}">
                <a16:creationId xmlns:a16="http://schemas.microsoft.com/office/drawing/2014/main" id="{8D5E0BDD-16B5-48E1-AFD3-7D3CEEB594CF}"/>
              </a:ext>
            </a:extLst>
          </p:cNvPr>
          <p:cNvSpPr>
            <a:spLocks noGrp="1"/>
          </p:cNvSpPr>
          <p:nvPr>
            <p:ph idx="1"/>
          </p:nvPr>
        </p:nvSpPr>
        <p:spPr>
          <a:xfrm>
            <a:off x="623392" y="1340768"/>
            <a:ext cx="5760640" cy="4896544"/>
          </a:xfrm>
        </p:spPr>
        <p:txBody>
          <a:bodyPr>
            <a:normAutofit lnSpcReduction="10000"/>
          </a:bodyPr>
          <a:lstStyle/>
          <a:p>
            <a:r>
              <a:rPr lang="sl-SI" dirty="0">
                <a:latin typeface="Arial" panose="020B0604020202020204" pitchFamily="34" charset="0"/>
                <a:cs typeface="Arial" panose="020B0604020202020204" pitchFamily="34" charset="0"/>
              </a:rPr>
              <a:t>A paradigm shift in medicine from:</a:t>
            </a:r>
          </a:p>
          <a:p>
            <a:pPr lvl="1"/>
            <a:r>
              <a:rPr lang="sl-SI" dirty="0">
                <a:latin typeface="Arial" panose="020B0604020202020204" pitchFamily="34" charset="0"/>
                <a:cs typeface="Arial" panose="020B0604020202020204" pitchFamily="34" charset="0"/>
              </a:rPr>
              <a:t>From treating the evident disease</a:t>
            </a:r>
          </a:p>
          <a:p>
            <a:pPr lvl="1"/>
            <a:r>
              <a:rPr lang="sl-SI" dirty="0">
                <a:latin typeface="Arial" panose="020B0604020202020204" pitchFamily="34" charset="0"/>
                <a:cs typeface="Arial" panose="020B0604020202020204" pitchFamily="34" charset="0"/>
              </a:rPr>
              <a:t>to early diagnosis and prevention</a:t>
            </a:r>
          </a:p>
          <a:p>
            <a:endParaRPr lang="sl-SI" dirty="0">
              <a:latin typeface="Arial" panose="020B0604020202020204" pitchFamily="34" charset="0"/>
              <a:cs typeface="Arial" panose="020B0604020202020204" pitchFamily="34" charset="0"/>
            </a:endParaRPr>
          </a:p>
          <a:p>
            <a:r>
              <a:rPr lang="sl-SI" dirty="0">
                <a:latin typeface="Arial" panose="020B0604020202020204" pitchFamily="34" charset="0"/>
                <a:cs typeface="Arial" panose="020B0604020202020204" pitchFamily="34" charset="0"/>
              </a:rPr>
              <a:t>This leads to stricter PET requirements.</a:t>
            </a:r>
          </a:p>
          <a:p>
            <a:pPr lvl="1"/>
            <a:r>
              <a:rPr lang="sl-SI" dirty="0">
                <a:latin typeface="Arial" panose="020B0604020202020204" pitchFamily="34" charset="0"/>
                <a:cs typeface="Arial" panose="020B0604020202020204" pitchFamily="34" charset="0"/>
              </a:rPr>
              <a:t>Sensitivity</a:t>
            </a:r>
          </a:p>
          <a:p>
            <a:pPr lvl="1"/>
            <a:r>
              <a:rPr lang="sl-SI" dirty="0">
                <a:latin typeface="Arial" panose="020B0604020202020204" pitchFamily="34" charset="0"/>
                <a:cs typeface="Arial" panose="020B0604020202020204" pitchFamily="34" charset="0"/>
              </a:rPr>
              <a:t>Specificity</a:t>
            </a:r>
          </a:p>
          <a:p>
            <a:endParaRPr lang="sl-SI" dirty="0">
              <a:latin typeface="Arial" panose="020B0604020202020204" pitchFamily="34" charset="0"/>
              <a:cs typeface="Arial" panose="020B0604020202020204" pitchFamily="34" charset="0"/>
            </a:endParaRPr>
          </a:p>
          <a:p>
            <a:r>
              <a:rPr lang="sl-SI" dirty="0">
                <a:latin typeface="Arial" panose="020B0604020202020204" pitchFamily="34" charset="0"/>
                <a:cs typeface="Arial" panose="020B0604020202020204" pitchFamily="34" charset="0"/>
              </a:rPr>
              <a:t>Targeted radionuclide therapy (TRT) and therapy</a:t>
            </a:r>
          </a:p>
          <a:p>
            <a:pPr lvl="1"/>
            <a:r>
              <a:rPr lang="sl-SI" dirty="0">
                <a:latin typeface="Arial" panose="020B0604020202020204" pitchFamily="34" charset="0"/>
                <a:cs typeface="Arial" panose="020B0604020202020204" pitchFamily="34" charset="0"/>
              </a:rPr>
              <a:t>Requirement for more widespread and accurate PET diagnostics</a:t>
            </a:r>
            <a:endParaRPr lang="sl-SI" dirty="0"/>
          </a:p>
        </p:txBody>
      </p:sp>
      <p:sp>
        <p:nvSpPr>
          <p:cNvPr id="3" name="Slide Number Placeholder 2">
            <a:extLst>
              <a:ext uri="{FF2B5EF4-FFF2-40B4-BE49-F238E27FC236}">
                <a16:creationId xmlns:a16="http://schemas.microsoft.com/office/drawing/2014/main" id="{A69C3A3A-D784-1204-2E0C-8AE2F78A4183}"/>
              </a:ext>
            </a:extLst>
          </p:cNvPr>
          <p:cNvSpPr>
            <a:spLocks noGrp="1"/>
          </p:cNvSpPr>
          <p:nvPr>
            <p:ph type="sldNum" sz="quarter" idx="12"/>
          </p:nvPr>
        </p:nvSpPr>
        <p:spPr/>
        <p:txBody>
          <a:bodyPr/>
          <a:lstStyle/>
          <a:p>
            <a:fld id="{3B656FE5-7551-496C-A16F-7304A2D951A7}" type="slidenum">
              <a:rPr lang="sl-SI" smtClean="0"/>
              <a:pPr/>
              <a:t>60</a:t>
            </a:fld>
            <a:endParaRPr lang="sl-SI"/>
          </a:p>
        </p:txBody>
      </p:sp>
      <p:pic>
        <p:nvPicPr>
          <p:cNvPr id="7" name="Picture 6">
            <a:extLst>
              <a:ext uri="{FF2B5EF4-FFF2-40B4-BE49-F238E27FC236}">
                <a16:creationId xmlns:a16="http://schemas.microsoft.com/office/drawing/2014/main" id="{3E077682-0CAF-11CA-7ADA-799677241371}"/>
              </a:ext>
            </a:extLst>
          </p:cNvPr>
          <p:cNvPicPr>
            <a:picLocks noChangeAspect="1"/>
          </p:cNvPicPr>
          <p:nvPr/>
        </p:nvPicPr>
        <p:blipFill>
          <a:blip r:embed="rId2"/>
          <a:stretch>
            <a:fillRect/>
          </a:stretch>
        </p:blipFill>
        <p:spPr>
          <a:xfrm>
            <a:off x="7104112" y="1137671"/>
            <a:ext cx="4608512" cy="2987936"/>
          </a:xfrm>
          <a:prstGeom prst="rect">
            <a:avLst/>
          </a:prstGeom>
        </p:spPr>
      </p:pic>
      <p:sp>
        <p:nvSpPr>
          <p:cNvPr id="9" name="Content Placeholder 2">
            <a:extLst>
              <a:ext uri="{FF2B5EF4-FFF2-40B4-BE49-F238E27FC236}">
                <a16:creationId xmlns:a16="http://schemas.microsoft.com/office/drawing/2014/main" id="{00B48013-C0BF-C459-9E89-36359EB2B0CF}"/>
              </a:ext>
            </a:extLst>
          </p:cNvPr>
          <p:cNvSpPr txBox="1">
            <a:spLocks/>
          </p:cNvSpPr>
          <p:nvPr/>
        </p:nvSpPr>
        <p:spPr>
          <a:xfrm>
            <a:off x="7104112" y="4125607"/>
            <a:ext cx="4924128" cy="1728192"/>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dirty="0"/>
              <a:t>Molecular imaging:</a:t>
            </a:r>
          </a:p>
          <a:p>
            <a:r>
              <a:rPr lang="sl-SI" dirty="0"/>
              <a:t>More tailored management </a:t>
            </a:r>
          </a:p>
          <a:p>
            <a:r>
              <a:rPr lang="sl-SI" dirty="0"/>
              <a:t>Opportunity to contain healthcare costs</a:t>
            </a:r>
          </a:p>
        </p:txBody>
      </p:sp>
      <p:sp>
        <p:nvSpPr>
          <p:cNvPr id="10" name="Text Placeholder 9">
            <a:extLst>
              <a:ext uri="{FF2B5EF4-FFF2-40B4-BE49-F238E27FC236}">
                <a16:creationId xmlns:a16="http://schemas.microsoft.com/office/drawing/2014/main" id="{54C17AF1-F480-91EB-5076-817D6761C2C5}"/>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1" name="Text Placeholder 9">
            <a:extLst>
              <a:ext uri="{FF2B5EF4-FFF2-40B4-BE49-F238E27FC236}">
                <a16:creationId xmlns:a16="http://schemas.microsoft.com/office/drawing/2014/main" id="{8F8F9E12-73B9-CC6E-F7F5-4321E321B478}"/>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2" name="Text Placeholder 9">
            <a:extLst>
              <a:ext uri="{FF2B5EF4-FFF2-40B4-BE49-F238E27FC236}">
                <a16:creationId xmlns:a16="http://schemas.microsoft.com/office/drawing/2014/main" id="{CB562CB3-CCC9-7AD3-9A15-A2BF47EC24B1}"/>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76078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A53A-F8F6-BEDD-91B5-5BDAB84C4E46}"/>
              </a:ext>
            </a:extLst>
          </p:cNvPr>
          <p:cNvSpPr>
            <a:spLocks noGrp="1"/>
          </p:cNvSpPr>
          <p:nvPr>
            <p:ph type="title"/>
          </p:nvPr>
        </p:nvSpPr>
        <p:spPr>
          <a:xfrm>
            <a:off x="64467" y="274638"/>
            <a:ext cx="8983861" cy="634082"/>
          </a:xfrm>
        </p:spPr>
        <p:txBody>
          <a:bodyPr>
            <a:normAutofit fontScale="90000"/>
          </a:bodyPr>
          <a:lstStyle/>
          <a:p>
            <a:r>
              <a:rPr lang="sl-SI" dirty="0"/>
              <a:t>Positron tomography with time-of-flight measurement</a:t>
            </a:r>
          </a:p>
        </p:txBody>
      </p:sp>
      <p:pic>
        <p:nvPicPr>
          <p:cNvPr id="5" name="Content Placeholder 4">
            <a:extLst>
              <a:ext uri="{FF2B5EF4-FFF2-40B4-BE49-F238E27FC236}">
                <a16:creationId xmlns:a16="http://schemas.microsoft.com/office/drawing/2014/main" id="{13328902-1644-A3F9-402F-B55C9E8C826D}"/>
              </a:ext>
            </a:extLst>
          </p:cNvPr>
          <p:cNvPicPr>
            <a:picLocks noGrp="1" noChangeAspect="1"/>
          </p:cNvPicPr>
          <p:nvPr>
            <p:ph idx="1"/>
          </p:nvPr>
        </p:nvPicPr>
        <p:blipFill rotWithShape="1">
          <a:blip r:embed="rId2"/>
          <a:srcRect t="9705" b="7545"/>
          <a:stretch/>
        </p:blipFill>
        <p:spPr>
          <a:xfrm>
            <a:off x="879499" y="1052736"/>
            <a:ext cx="5119139" cy="2808312"/>
          </a:xfrm>
          <a:prstGeom prst="rect">
            <a:avLst/>
          </a:prstGeom>
        </p:spPr>
      </p:pic>
      <p:sp>
        <p:nvSpPr>
          <p:cNvPr id="4" name="Slide Number Placeholder 3">
            <a:extLst>
              <a:ext uri="{FF2B5EF4-FFF2-40B4-BE49-F238E27FC236}">
                <a16:creationId xmlns:a16="http://schemas.microsoft.com/office/drawing/2014/main" id="{14FC2A9D-CFCC-32FE-7996-1E2059518F14}"/>
              </a:ext>
            </a:extLst>
          </p:cNvPr>
          <p:cNvSpPr>
            <a:spLocks noGrp="1"/>
          </p:cNvSpPr>
          <p:nvPr>
            <p:ph type="sldNum" sz="quarter" idx="12"/>
          </p:nvPr>
        </p:nvSpPr>
        <p:spPr/>
        <p:txBody>
          <a:bodyPr/>
          <a:lstStyle/>
          <a:p>
            <a:fld id="{3B656FE5-7551-496C-A16F-7304A2D951A7}" type="slidenum">
              <a:rPr lang="da-DK" smtClean="0"/>
              <a:pPr/>
              <a:t>61</a:t>
            </a:fld>
            <a:endParaRPr lang="da-DK" dirty="0"/>
          </a:p>
        </p:txBody>
      </p:sp>
      <p:graphicFrame>
        <p:nvGraphicFramePr>
          <p:cNvPr id="6" name="Table 6">
            <a:extLst>
              <a:ext uri="{FF2B5EF4-FFF2-40B4-BE49-F238E27FC236}">
                <a16:creationId xmlns:a16="http://schemas.microsoft.com/office/drawing/2014/main" id="{3AC2E5FC-54A4-AA51-2975-55079E2525FB}"/>
              </a:ext>
            </a:extLst>
          </p:cNvPr>
          <p:cNvGraphicFramePr>
            <a:graphicFrameLocks noGrp="1"/>
          </p:cNvGraphicFramePr>
          <p:nvPr>
            <p:extLst>
              <p:ext uri="{D42A27DB-BD31-4B8C-83A1-F6EECF244321}">
                <p14:modId xmlns:p14="http://schemas.microsoft.com/office/powerpoint/2010/main" val="3486925497"/>
              </p:ext>
            </p:extLst>
          </p:nvPr>
        </p:nvGraphicFramePr>
        <p:xfrm>
          <a:off x="335360" y="3967824"/>
          <a:ext cx="6768752" cy="2543338"/>
        </p:xfrm>
        <a:graphic>
          <a:graphicData uri="http://schemas.openxmlformats.org/drawingml/2006/table">
            <a:tbl>
              <a:tblPr firstRow="1" bandRow="1">
                <a:tableStyleId>{5C22544A-7EE6-4342-B048-85BDC9FD1C3A}</a:tableStyleId>
              </a:tblPr>
              <a:tblGrid>
                <a:gridCol w="1301747">
                  <a:extLst>
                    <a:ext uri="{9D8B030D-6E8A-4147-A177-3AD203B41FA5}">
                      <a16:colId xmlns:a16="http://schemas.microsoft.com/office/drawing/2014/main" val="1937622692"/>
                    </a:ext>
                  </a:extLst>
                </a:gridCol>
                <a:gridCol w="2742332">
                  <a:extLst>
                    <a:ext uri="{9D8B030D-6E8A-4147-A177-3AD203B41FA5}">
                      <a16:colId xmlns:a16="http://schemas.microsoft.com/office/drawing/2014/main" val="2218270024"/>
                    </a:ext>
                  </a:extLst>
                </a:gridCol>
                <a:gridCol w="2724673">
                  <a:extLst>
                    <a:ext uri="{9D8B030D-6E8A-4147-A177-3AD203B41FA5}">
                      <a16:colId xmlns:a16="http://schemas.microsoft.com/office/drawing/2014/main" val="152997427"/>
                    </a:ext>
                  </a:extLst>
                </a:gridCol>
              </a:tblGrid>
              <a:tr h="363334">
                <a:tc>
                  <a:txBody>
                    <a:bodyPr/>
                    <a:lstStyle/>
                    <a:p>
                      <a:r>
                        <a:rPr lang="sl-SI" sz="1600" dirty="0"/>
                        <a:t>Year</a:t>
                      </a:r>
                    </a:p>
                  </a:txBody>
                  <a:tcPr/>
                </a:tc>
                <a:tc>
                  <a:txBody>
                    <a:bodyPr/>
                    <a:lstStyle/>
                    <a:p>
                      <a:r>
                        <a:rPr lang="sl-SI" sz="1600" dirty="0"/>
                        <a:t>TOF  - resolution</a:t>
                      </a:r>
                    </a:p>
                  </a:txBody>
                  <a:tcPr/>
                </a:tc>
                <a:tc>
                  <a:txBody>
                    <a:bodyPr/>
                    <a:lstStyle/>
                    <a:p>
                      <a:r>
                        <a:rPr lang="sl-SI" sz="1600" dirty="0"/>
                        <a:t>Signal to noise ratio</a:t>
                      </a:r>
                    </a:p>
                  </a:txBody>
                  <a:tcPr/>
                </a:tc>
                <a:extLst>
                  <a:ext uri="{0D108BD9-81ED-4DB2-BD59-A6C34878D82A}">
                    <a16:rowId xmlns:a16="http://schemas.microsoft.com/office/drawing/2014/main" val="527686031"/>
                  </a:ext>
                </a:extLst>
              </a:tr>
              <a:tr h="363334">
                <a:tc>
                  <a:txBody>
                    <a:bodyPr/>
                    <a:lstStyle/>
                    <a:p>
                      <a:r>
                        <a:rPr lang="sl-SI" sz="1600" dirty="0"/>
                        <a:t>-</a:t>
                      </a:r>
                    </a:p>
                  </a:txBody>
                  <a:tcPr/>
                </a:tc>
                <a:tc>
                  <a:txBody>
                    <a:bodyPr/>
                    <a:lstStyle/>
                    <a:p>
                      <a:r>
                        <a:rPr lang="sl-SI" sz="1600" dirty="0"/>
                        <a:t>brez</a:t>
                      </a:r>
                    </a:p>
                  </a:txBody>
                  <a:tcPr/>
                </a:tc>
                <a:tc>
                  <a:txBody>
                    <a:bodyPr/>
                    <a:lstStyle/>
                    <a:p>
                      <a:r>
                        <a:rPr lang="sl-SI" sz="1600" dirty="0"/>
                        <a:t>1</a:t>
                      </a:r>
                    </a:p>
                  </a:txBody>
                  <a:tcPr/>
                </a:tc>
                <a:extLst>
                  <a:ext uri="{0D108BD9-81ED-4DB2-BD59-A6C34878D82A}">
                    <a16:rowId xmlns:a16="http://schemas.microsoft.com/office/drawing/2014/main" val="1034517474"/>
                  </a:ext>
                </a:extLst>
              </a:tr>
              <a:tr h="363334">
                <a:tc>
                  <a:txBody>
                    <a:bodyPr/>
                    <a:lstStyle/>
                    <a:p>
                      <a:r>
                        <a:rPr lang="sl-SI" sz="1600" dirty="0"/>
                        <a:t>2006</a:t>
                      </a:r>
                    </a:p>
                  </a:txBody>
                  <a:tcPr/>
                </a:tc>
                <a:tc>
                  <a:txBody>
                    <a:bodyPr/>
                    <a:lstStyle/>
                    <a:p>
                      <a:r>
                        <a:rPr lang="sl-SI" sz="1600" dirty="0"/>
                        <a:t>585 ps</a:t>
                      </a:r>
                    </a:p>
                  </a:txBody>
                  <a:tcPr/>
                </a:tc>
                <a:tc>
                  <a:txBody>
                    <a:bodyPr/>
                    <a:lstStyle/>
                    <a:p>
                      <a:endParaRPr lang="sl-SI" sz="1600"/>
                    </a:p>
                  </a:txBody>
                  <a:tcPr/>
                </a:tc>
                <a:extLst>
                  <a:ext uri="{0D108BD9-81ED-4DB2-BD59-A6C34878D82A}">
                    <a16:rowId xmlns:a16="http://schemas.microsoft.com/office/drawing/2014/main" val="3590740355"/>
                  </a:ext>
                </a:extLst>
              </a:tr>
              <a:tr h="363334">
                <a:tc>
                  <a:txBody>
                    <a:bodyPr/>
                    <a:lstStyle/>
                    <a:p>
                      <a:r>
                        <a:rPr lang="sl-SI" sz="1600" dirty="0"/>
                        <a:t>2011</a:t>
                      </a:r>
                    </a:p>
                  </a:txBody>
                  <a:tcPr/>
                </a:tc>
                <a:tc>
                  <a:txBody>
                    <a:bodyPr/>
                    <a:lstStyle/>
                    <a:p>
                      <a:r>
                        <a:rPr lang="sl-SI" sz="1600" dirty="0"/>
                        <a:t>500 ps</a:t>
                      </a:r>
                    </a:p>
                  </a:txBody>
                  <a:tcPr/>
                </a:tc>
                <a:tc>
                  <a:txBody>
                    <a:bodyPr/>
                    <a:lstStyle/>
                    <a:p>
                      <a:r>
                        <a:rPr lang="sl-SI" sz="1600" dirty="0"/>
                        <a:t>2.3</a:t>
                      </a:r>
                    </a:p>
                  </a:txBody>
                  <a:tcPr/>
                </a:tc>
                <a:extLst>
                  <a:ext uri="{0D108BD9-81ED-4DB2-BD59-A6C34878D82A}">
                    <a16:rowId xmlns:a16="http://schemas.microsoft.com/office/drawing/2014/main" val="3943208888"/>
                  </a:ext>
                </a:extLst>
              </a:tr>
              <a:tr h="363334">
                <a:tc>
                  <a:txBody>
                    <a:bodyPr/>
                    <a:lstStyle/>
                    <a:p>
                      <a:r>
                        <a:rPr lang="sl-SI" sz="1600" dirty="0"/>
                        <a:t>2017</a:t>
                      </a:r>
                    </a:p>
                  </a:txBody>
                  <a:tcPr/>
                </a:tc>
                <a:tc>
                  <a:txBody>
                    <a:bodyPr/>
                    <a:lstStyle/>
                    <a:p>
                      <a:r>
                        <a:rPr lang="sl-SI" sz="1600" dirty="0"/>
                        <a:t>375 ps</a:t>
                      </a:r>
                    </a:p>
                  </a:txBody>
                  <a:tcPr/>
                </a:tc>
                <a:tc>
                  <a:txBody>
                    <a:bodyPr/>
                    <a:lstStyle/>
                    <a:p>
                      <a:endParaRPr lang="sl-SI" sz="1600"/>
                    </a:p>
                  </a:txBody>
                  <a:tcPr/>
                </a:tc>
                <a:extLst>
                  <a:ext uri="{0D108BD9-81ED-4DB2-BD59-A6C34878D82A}">
                    <a16:rowId xmlns:a16="http://schemas.microsoft.com/office/drawing/2014/main" val="523984712"/>
                  </a:ext>
                </a:extLst>
              </a:tr>
              <a:tr h="363334">
                <a:tc>
                  <a:txBody>
                    <a:bodyPr/>
                    <a:lstStyle/>
                    <a:p>
                      <a:r>
                        <a:rPr lang="sl-SI" sz="1600" dirty="0"/>
                        <a:t>2018</a:t>
                      </a:r>
                    </a:p>
                  </a:txBody>
                  <a:tcPr/>
                </a:tc>
                <a:tc>
                  <a:txBody>
                    <a:bodyPr/>
                    <a:lstStyle/>
                    <a:p>
                      <a:r>
                        <a:rPr lang="sl-SI" sz="1600" dirty="0"/>
                        <a:t>214 ps</a:t>
                      </a:r>
                    </a:p>
                  </a:txBody>
                  <a:tcPr/>
                </a:tc>
                <a:tc>
                  <a:txBody>
                    <a:bodyPr/>
                    <a:lstStyle/>
                    <a:p>
                      <a:r>
                        <a:rPr lang="sl-SI" sz="1600" dirty="0"/>
                        <a:t>3.3</a:t>
                      </a:r>
                    </a:p>
                  </a:txBody>
                  <a:tcPr/>
                </a:tc>
                <a:extLst>
                  <a:ext uri="{0D108BD9-81ED-4DB2-BD59-A6C34878D82A}">
                    <a16:rowId xmlns:a16="http://schemas.microsoft.com/office/drawing/2014/main" val="1419407815"/>
                  </a:ext>
                </a:extLst>
              </a:tr>
              <a:tr h="363334">
                <a:tc>
                  <a:txBody>
                    <a:bodyPr/>
                    <a:lstStyle/>
                    <a:p>
                      <a:endParaRPr lang="sl-SI" sz="1600" dirty="0"/>
                    </a:p>
                  </a:txBody>
                  <a:tcPr/>
                </a:tc>
                <a:tc>
                  <a:txBody>
                    <a:bodyPr/>
                    <a:lstStyle/>
                    <a:p>
                      <a:r>
                        <a:rPr lang="sl-SI" sz="1600" dirty="0"/>
                        <a:t>100 ps</a:t>
                      </a:r>
                    </a:p>
                  </a:txBody>
                  <a:tcPr/>
                </a:tc>
                <a:tc>
                  <a:txBody>
                    <a:bodyPr/>
                    <a:lstStyle/>
                    <a:p>
                      <a:r>
                        <a:rPr lang="sl-SI" sz="1600" dirty="0"/>
                        <a:t>&gt;5</a:t>
                      </a:r>
                    </a:p>
                  </a:txBody>
                  <a:tcPr/>
                </a:tc>
                <a:extLst>
                  <a:ext uri="{0D108BD9-81ED-4DB2-BD59-A6C34878D82A}">
                    <a16:rowId xmlns:a16="http://schemas.microsoft.com/office/drawing/2014/main" val="526726438"/>
                  </a:ext>
                </a:extLst>
              </a:tr>
            </a:tbl>
          </a:graphicData>
        </a:graphic>
      </p:graphicFrame>
      <p:sp>
        <p:nvSpPr>
          <p:cNvPr id="9" name="TextBox 8">
            <a:extLst>
              <a:ext uri="{FF2B5EF4-FFF2-40B4-BE49-F238E27FC236}">
                <a16:creationId xmlns:a16="http://schemas.microsoft.com/office/drawing/2014/main" id="{70D9BF2C-0A4B-318D-ABE6-BD41F4F0FC5C}"/>
              </a:ext>
            </a:extLst>
          </p:cNvPr>
          <p:cNvSpPr txBox="1"/>
          <p:nvPr/>
        </p:nvSpPr>
        <p:spPr>
          <a:xfrm>
            <a:off x="6637424" y="1298812"/>
            <a:ext cx="4821808" cy="830997"/>
          </a:xfrm>
          <a:prstGeom prst="rect">
            <a:avLst/>
          </a:prstGeom>
          <a:noFill/>
        </p:spPr>
        <p:txBody>
          <a:bodyPr wrap="square">
            <a:spAutoFit/>
          </a:bodyPr>
          <a:lstStyle/>
          <a:p>
            <a:r>
              <a:rPr lang="sl-SI" sz="2400" dirty="0"/>
              <a:t>Improving signal-to-noise ratio by improving temporal resolution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D525752-2FB2-A020-A495-169821AA0EC9}"/>
                  </a:ext>
                </a:extLst>
              </p:cNvPr>
              <p:cNvSpPr txBox="1"/>
              <p:nvPr/>
            </p:nvSpPr>
            <p:spPr>
              <a:xfrm>
                <a:off x="6932946" y="2237963"/>
                <a:ext cx="4059598" cy="656013"/>
              </a:xfrm>
              <a:prstGeom prst="rect">
                <a:avLst/>
              </a:prstGeom>
              <a:noFill/>
            </p:spPr>
            <p:txBody>
              <a:bodyPr wrap="square">
                <a:spAutoFit/>
              </a:bodyPr>
              <a:lstStyle/>
              <a:p>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SNR gain</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𝑆𝑁𝑅</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𝑇𝑂𝐹</m:t>
                            </m:r>
                          </m:sub>
                        </m:sSub>
                      </m:num>
                      <m:den>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𝑆𝑁𝑅</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𝑛𝑜𝑛</m:t>
                            </m:r>
                            <m:r>
                              <a:rPr kumimoji="0" lang="sl-SI"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𝑇𝑂𝐹</m:t>
                            </m:r>
                          </m:sub>
                        </m:sSub>
                      </m:den>
                    </m:f>
                  </m:oMath>
                </a14:m>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a:t>
                </a:r>
                <a14:m>
                  <m:oMath xmlns:m="http://schemas.openxmlformats.org/officeDocument/2006/math">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m:t>
                            </m:r>
                          </m:num>
                          <m:den>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𝐶𝑇𝑅</m:t>
                                </m:r>
                              </m:num>
                              <m:den>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den>
                        </m:f>
                      </m:e>
                    </m:rad>
                  </m:oMath>
                </a14:m>
                <a:endParaRPr lang="sl-SI" dirty="0"/>
              </a:p>
            </p:txBody>
          </p:sp>
        </mc:Choice>
        <mc:Fallback xmlns="">
          <p:sp>
            <p:nvSpPr>
              <p:cNvPr id="11" name="TextBox 10">
                <a:extLst>
                  <a:ext uri="{FF2B5EF4-FFF2-40B4-BE49-F238E27FC236}">
                    <a16:creationId xmlns:a16="http://schemas.microsoft.com/office/drawing/2014/main" id="{3D525752-2FB2-A020-A495-169821AA0EC9}"/>
                  </a:ext>
                </a:extLst>
              </p:cNvPr>
              <p:cNvSpPr txBox="1">
                <a:spLocks noRot="1" noChangeAspect="1" noMove="1" noResize="1" noEditPoints="1" noAdjustHandles="1" noChangeArrowheads="1" noChangeShapeType="1" noTextEdit="1"/>
              </p:cNvSpPr>
              <p:nvPr/>
            </p:nvSpPr>
            <p:spPr>
              <a:xfrm>
                <a:off x="6932946" y="2237963"/>
                <a:ext cx="4059598" cy="656013"/>
              </a:xfrm>
              <a:prstGeom prst="rect">
                <a:avLst/>
              </a:prstGeom>
              <a:blipFill>
                <a:blip r:embed="rId3"/>
                <a:stretch>
                  <a:fillRect l="-1246"/>
                </a:stretch>
              </a:blipFill>
            </p:spPr>
            <p:txBody>
              <a:bodyPr/>
              <a:lstStyle/>
              <a:p>
                <a:r>
                  <a:rPr lang="sl-SI">
                    <a:noFill/>
                  </a:rPr>
                  <a:t> </a:t>
                </a:r>
              </a:p>
            </p:txBody>
          </p:sp>
        </mc:Fallback>
      </mc:AlternateContent>
      <p:pic>
        <p:nvPicPr>
          <p:cNvPr id="14" name="Picture 13">
            <a:extLst>
              <a:ext uri="{FF2B5EF4-FFF2-40B4-BE49-F238E27FC236}">
                <a16:creationId xmlns:a16="http://schemas.microsoft.com/office/drawing/2014/main" id="{07C5882F-3505-C187-93D1-25CDC83724C5}"/>
              </a:ext>
            </a:extLst>
          </p:cNvPr>
          <p:cNvPicPr>
            <a:picLocks noChangeAspect="1"/>
          </p:cNvPicPr>
          <p:nvPr/>
        </p:nvPicPr>
        <p:blipFill>
          <a:blip r:embed="rId4"/>
          <a:stretch>
            <a:fillRect/>
          </a:stretch>
        </p:blipFill>
        <p:spPr>
          <a:xfrm>
            <a:off x="7306117" y="3002130"/>
            <a:ext cx="4531608" cy="3393715"/>
          </a:xfrm>
          <a:prstGeom prst="rect">
            <a:avLst/>
          </a:prstGeom>
        </p:spPr>
      </p:pic>
      <p:sp>
        <p:nvSpPr>
          <p:cNvPr id="15" name="Text Placeholder 9">
            <a:extLst>
              <a:ext uri="{FF2B5EF4-FFF2-40B4-BE49-F238E27FC236}">
                <a16:creationId xmlns:a16="http://schemas.microsoft.com/office/drawing/2014/main" id="{DE1FEBDA-72B8-2EE3-F987-954D7E0812FC}"/>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6" name="Text Placeholder 9">
            <a:extLst>
              <a:ext uri="{FF2B5EF4-FFF2-40B4-BE49-F238E27FC236}">
                <a16:creationId xmlns:a16="http://schemas.microsoft.com/office/drawing/2014/main" id="{F45B9956-89EE-308A-C32F-0F0610E6F4AA}"/>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7" name="Text Placeholder 9">
            <a:extLst>
              <a:ext uri="{FF2B5EF4-FFF2-40B4-BE49-F238E27FC236}">
                <a16:creationId xmlns:a16="http://schemas.microsoft.com/office/drawing/2014/main" id="{156814B0-9E01-028B-0899-BFC11FF738F3}"/>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157337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ACE9B-2C82-BC81-456C-8ACA3DD2AD6A}"/>
              </a:ext>
            </a:extLst>
          </p:cNvPr>
          <p:cNvSpPr>
            <a:spLocks noGrp="1"/>
          </p:cNvSpPr>
          <p:nvPr>
            <p:ph type="title"/>
          </p:nvPr>
        </p:nvSpPr>
        <p:spPr>
          <a:xfrm>
            <a:off x="609600" y="274638"/>
            <a:ext cx="8222704" cy="634082"/>
          </a:xfrm>
        </p:spPr>
        <p:txBody>
          <a:bodyPr>
            <a:normAutofit fontScale="90000"/>
          </a:bodyPr>
          <a:lstStyle/>
          <a:p>
            <a:r>
              <a:rPr lang="sl-SI" dirty="0"/>
              <a:t>Improved image due to time-of-flight measurement</a:t>
            </a:r>
          </a:p>
        </p:txBody>
      </p:sp>
      <p:pic>
        <p:nvPicPr>
          <p:cNvPr id="5" name="Content Placeholder 4">
            <a:extLst>
              <a:ext uri="{FF2B5EF4-FFF2-40B4-BE49-F238E27FC236}">
                <a16:creationId xmlns:a16="http://schemas.microsoft.com/office/drawing/2014/main" id="{268C0747-4EC6-E329-A02A-DABDF6C18DAB}"/>
              </a:ext>
            </a:extLst>
          </p:cNvPr>
          <p:cNvPicPr>
            <a:picLocks noGrp="1" noChangeAspect="1"/>
          </p:cNvPicPr>
          <p:nvPr>
            <p:ph idx="1"/>
          </p:nvPr>
        </p:nvPicPr>
        <p:blipFill>
          <a:blip r:embed="rId2"/>
          <a:stretch>
            <a:fillRect/>
          </a:stretch>
        </p:blipFill>
        <p:spPr>
          <a:xfrm>
            <a:off x="2199965" y="1096015"/>
            <a:ext cx="7792070" cy="5305239"/>
          </a:xfrm>
          <a:prstGeom prst="rect">
            <a:avLst/>
          </a:prstGeom>
        </p:spPr>
      </p:pic>
      <p:sp>
        <p:nvSpPr>
          <p:cNvPr id="4" name="Slide Number Placeholder 3">
            <a:extLst>
              <a:ext uri="{FF2B5EF4-FFF2-40B4-BE49-F238E27FC236}">
                <a16:creationId xmlns:a16="http://schemas.microsoft.com/office/drawing/2014/main" id="{83B956F8-E7FE-7DA2-71B5-0CB6D6EA52BF}"/>
              </a:ext>
            </a:extLst>
          </p:cNvPr>
          <p:cNvSpPr>
            <a:spLocks noGrp="1"/>
          </p:cNvSpPr>
          <p:nvPr>
            <p:ph type="sldNum" sz="quarter" idx="12"/>
          </p:nvPr>
        </p:nvSpPr>
        <p:spPr/>
        <p:txBody>
          <a:bodyPr/>
          <a:lstStyle/>
          <a:p>
            <a:fld id="{3B656FE5-7551-496C-A16F-7304A2D951A7}" type="slidenum">
              <a:rPr lang="da-DK" smtClean="0"/>
              <a:pPr/>
              <a:t>62</a:t>
            </a:fld>
            <a:endParaRPr lang="da-DK" dirty="0"/>
          </a:p>
        </p:txBody>
      </p:sp>
      <p:sp>
        <p:nvSpPr>
          <p:cNvPr id="6" name="Text Placeholder 9">
            <a:extLst>
              <a:ext uri="{FF2B5EF4-FFF2-40B4-BE49-F238E27FC236}">
                <a16:creationId xmlns:a16="http://schemas.microsoft.com/office/drawing/2014/main" id="{FBE6E188-80A9-A9ED-13DD-D78A7B44240F}"/>
              </a:ext>
            </a:extLst>
          </p:cNvPr>
          <p:cNvSpPr txBox="1">
            <a:spLocks/>
          </p:cNvSpPr>
          <p:nvPr/>
        </p:nvSpPr>
        <p:spPr>
          <a:xfrm>
            <a:off x="64467" y="6540949"/>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9A665D4B-F2CF-F717-D585-BB2325F22183}"/>
              </a:ext>
            </a:extLst>
          </p:cNvPr>
          <p:cNvSpPr txBox="1">
            <a:spLocks/>
          </p:cNvSpPr>
          <p:nvPr/>
        </p:nvSpPr>
        <p:spPr>
          <a:xfrm>
            <a:off x="2999656" y="6537041"/>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185964E7-5E1D-D616-7D35-69B0D8E10CFB}"/>
              </a:ext>
            </a:extLst>
          </p:cNvPr>
          <p:cNvSpPr txBox="1">
            <a:spLocks/>
          </p:cNvSpPr>
          <p:nvPr/>
        </p:nvSpPr>
        <p:spPr>
          <a:xfrm>
            <a:off x="7320409" y="6525344"/>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557434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BBBF-01EF-E27B-FB38-4BA034DC2EBC}"/>
              </a:ext>
            </a:extLst>
          </p:cNvPr>
          <p:cNvSpPr>
            <a:spLocks noGrp="1"/>
          </p:cNvSpPr>
          <p:nvPr>
            <p:ph type="title"/>
          </p:nvPr>
        </p:nvSpPr>
        <p:spPr>
          <a:xfrm>
            <a:off x="-96688" y="296408"/>
            <a:ext cx="9433048" cy="634082"/>
          </a:xfrm>
        </p:spPr>
        <p:txBody>
          <a:bodyPr>
            <a:normAutofit fontScale="90000"/>
          </a:bodyPr>
          <a:lstStyle/>
          <a:p>
            <a:r>
              <a:rPr lang="sl-SI" dirty="0"/>
              <a:t>Essential factors in the design of time-of-flight PET systems</a:t>
            </a:r>
          </a:p>
        </p:txBody>
      </p:sp>
      <p:sp>
        <p:nvSpPr>
          <p:cNvPr id="3" name="Slide Number Placeholder 2">
            <a:extLst>
              <a:ext uri="{FF2B5EF4-FFF2-40B4-BE49-F238E27FC236}">
                <a16:creationId xmlns:a16="http://schemas.microsoft.com/office/drawing/2014/main" id="{DF768158-2C15-2F64-ED19-1BC8B4E45B7C}"/>
              </a:ext>
            </a:extLst>
          </p:cNvPr>
          <p:cNvSpPr>
            <a:spLocks noGrp="1"/>
          </p:cNvSpPr>
          <p:nvPr>
            <p:ph type="sldNum" sz="quarter" idx="12"/>
          </p:nvPr>
        </p:nvSpPr>
        <p:spPr/>
        <p:txBody>
          <a:bodyPr/>
          <a:lstStyle/>
          <a:p>
            <a:fld id="{3B656FE5-7551-496C-A16F-7304A2D951A7}" type="slidenum">
              <a:rPr lang="da-DK" smtClean="0">
                <a:solidFill>
                  <a:srgbClr val="FFFFFF"/>
                </a:solidFill>
              </a:rPr>
              <a:pPr/>
              <a:t>63</a:t>
            </a:fld>
            <a:endParaRPr lang="da-DK" dirty="0">
              <a:solidFill>
                <a:srgbClr val="FFFFFF"/>
              </a:solidFill>
            </a:endParaRPr>
          </a:p>
        </p:txBody>
      </p:sp>
      <p:sp>
        <p:nvSpPr>
          <p:cNvPr id="4" name="TextBox 3">
            <a:extLst>
              <a:ext uri="{FF2B5EF4-FFF2-40B4-BE49-F238E27FC236}">
                <a16:creationId xmlns:a16="http://schemas.microsoft.com/office/drawing/2014/main" id="{8892F9CB-B738-4BCF-A7DC-67B7AE0B0E1B}"/>
              </a:ext>
            </a:extLst>
          </p:cNvPr>
          <p:cNvSpPr txBox="1"/>
          <p:nvPr/>
        </p:nvSpPr>
        <p:spPr>
          <a:xfrm>
            <a:off x="2891480" y="1174917"/>
            <a:ext cx="4700839" cy="461665"/>
          </a:xfrm>
          <a:prstGeom prst="rect">
            <a:avLst/>
          </a:prstGeom>
          <a:noFill/>
        </p:spPr>
        <p:txBody>
          <a:bodyPr wrap="none" rtlCol="0">
            <a:spAutoFit/>
          </a:bodyPr>
          <a:lstStyle/>
          <a:p>
            <a:r>
              <a:rPr lang="en-US" sz="2400" b="1" dirty="0">
                <a:solidFill>
                  <a:srgbClr val="000000"/>
                </a:solidFill>
              </a:rPr>
              <a:t>High-resolution readout electronics</a:t>
            </a:r>
          </a:p>
        </p:txBody>
      </p:sp>
      <p:pic>
        <p:nvPicPr>
          <p:cNvPr id="5" name="Picture 2" descr="SideCTRSetup.pdf">
            <a:extLst>
              <a:ext uri="{FF2B5EF4-FFF2-40B4-BE49-F238E27FC236}">
                <a16:creationId xmlns:a16="http://schemas.microsoft.com/office/drawing/2014/main" id="{DAE58655-00F4-BA6F-F340-3DF0B856FCAC}"/>
              </a:ext>
            </a:extLst>
          </p:cNvPr>
          <p:cNvPicPr>
            <a:picLocks noChangeAspect="1"/>
          </p:cNvPicPr>
          <p:nvPr/>
        </p:nvPicPr>
        <p:blipFill>
          <a:blip r:embed="rId2">
            <a:extLst>
              <a:ext uri="{28A0092B-C50C-407E-A947-70E740481C1C}">
                <a14:useLocalDpi xmlns:a14="http://schemas.microsoft.com/office/drawing/2010/main" val="0"/>
              </a:ext>
            </a:extLst>
          </a:blip>
          <a:srcRect t="34625" r="49634" b="25314"/>
          <a:stretch>
            <a:fillRect/>
          </a:stretch>
        </p:blipFill>
        <p:spPr bwMode="auto">
          <a:xfrm>
            <a:off x="5397163" y="2084172"/>
            <a:ext cx="6004004" cy="318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CC5523A-1F99-5710-C4CD-99AD80D5EBDF}"/>
              </a:ext>
            </a:extLst>
          </p:cNvPr>
          <p:cNvPicPr>
            <a:picLocks noChangeAspect="1"/>
          </p:cNvPicPr>
          <p:nvPr/>
        </p:nvPicPr>
        <p:blipFill>
          <a:blip r:embed="rId3"/>
          <a:stretch>
            <a:fillRect/>
          </a:stretch>
        </p:blipFill>
        <p:spPr>
          <a:xfrm>
            <a:off x="457524" y="2411336"/>
            <a:ext cx="4238951" cy="2345553"/>
          </a:xfrm>
          <a:prstGeom prst="rect">
            <a:avLst/>
          </a:prstGeom>
        </p:spPr>
      </p:pic>
      <p:sp>
        <p:nvSpPr>
          <p:cNvPr id="7" name="TextBox 6">
            <a:extLst>
              <a:ext uri="{FF2B5EF4-FFF2-40B4-BE49-F238E27FC236}">
                <a16:creationId xmlns:a16="http://schemas.microsoft.com/office/drawing/2014/main" id="{56F3FCC1-7C1B-D6E1-5834-1F6C42ABC915}"/>
              </a:ext>
            </a:extLst>
          </p:cNvPr>
          <p:cNvSpPr txBox="1"/>
          <p:nvPr/>
        </p:nvSpPr>
        <p:spPr>
          <a:xfrm>
            <a:off x="827036" y="1933300"/>
            <a:ext cx="3494931" cy="369332"/>
          </a:xfrm>
          <a:prstGeom prst="rect">
            <a:avLst/>
          </a:prstGeom>
          <a:noFill/>
        </p:spPr>
        <p:txBody>
          <a:bodyPr wrap="none" rtlCol="0">
            <a:spAutoFit/>
          </a:bodyPr>
          <a:lstStyle/>
          <a:p>
            <a:r>
              <a:rPr lang="en-US" dirty="0"/>
              <a:t>High bandwidth digital oscilloscope</a:t>
            </a:r>
          </a:p>
        </p:txBody>
      </p:sp>
      <p:sp>
        <p:nvSpPr>
          <p:cNvPr id="9" name="TextBox 8">
            <a:extLst>
              <a:ext uri="{FF2B5EF4-FFF2-40B4-BE49-F238E27FC236}">
                <a16:creationId xmlns:a16="http://schemas.microsoft.com/office/drawing/2014/main" id="{9D2EB93C-6814-1B47-3169-5A51DAF4B49E}"/>
              </a:ext>
            </a:extLst>
          </p:cNvPr>
          <p:cNvSpPr txBox="1"/>
          <p:nvPr/>
        </p:nvSpPr>
        <p:spPr>
          <a:xfrm>
            <a:off x="3046142" y="5377402"/>
            <a:ext cx="6099716" cy="880369"/>
          </a:xfrm>
          <a:prstGeom prst="rect">
            <a:avLst/>
          </a:prstGeom>
          <a:noFill/>
        </p:spPr>
        <p:txBody>
          <a:bodyPr wrap="square">
            <a:spAutoFit/>
          </a:bodyPr>
          <a:lstStyle/>
          <a:p>
            <a:pPr>
              <a:lnSpc>
                <a:spcPct val="150000"/>
              </a:lnSpc>
            </a:pPr>
            <a:r>
              <a:rPr lang="en-US" sz="1800" dirty="0"/>
              <a:t>For prototyping: 		</a:t>
            </a:r>
            <a:r>
              <a:rPr lang="en-US" b="1" dirty="0">
                <a:solidFill>
                  <a:schemeClr val="accent3"/>
                </a:solidFill>
              </a:rPr>
              <a:t>Yes</a:t>
            </a:r>
            <a:endParaRPr lang="en-US" sz="1800" b="1" dirty="0">
              <a:solidFill>
                <a:schemeClr val="accent3"/>
              </a:solidFill>
            </a:endParaRPr>
          </a:p>
          <a:p>
            <a:pPr>
              <a:lnSpc>
                <a:spcPct val="150000"/>
              </a:lnSpc>
            </a:pPr>
            <a:r>
              <a:rPr lang="en-US" dirty="0"/>
              <a:t>For system design</a:t>
            </a:r>
            <a:r>
              <a:rPr lang="en-US" sz="1800" dirty="0"/>
              <a:t>:	</a:t>
            </a:r>
            <a:r>
              <a:rPr lang="en-US" sz="1800" b="1" dirty="0">
                <a:solidFill>
                  <a:srgbClr val="FF0000"/>
                </a:solidFill>
              </a:rPr>
              <a:t>No (not “</a:t>
            </a:r>
            <a:r>
              <a:rPr lang="en-US" b="1" dirty="0">
                <a:solidFill>
                  <a:srgbClr val="FF0000"/>
                </a:solidFill>
              </a:rPr>
              <a:t>expandable</a:t>
            </a:r>
            <a:r>
              <a:rPr lang="en-US" sz="1800" b="1" dirty="0">
                <a:solidFill>
                  <a:srgbClr val="FF0000"/>
                </a:solidFill>
              </a:rPr>
              <a:t>”)</a:t>
            </a:r>
            <a:endParaRPr lang="sl-SI" dirty="0"/>
          </a:p>
        </p:txBody>
      </p:sp>
      <p:sp>
        <p:nvSpPr>
          <p:cNvPr id="10" name="Text Placeholder 9">
            <a:extLst>
              <a:ext uri="{FF2B5EF4-FFF2-40B4-BE49-F238E27FC236}">
                <a16:creationId xmlns:a16="http://schemas.microsoft.com/office/drawing/2014/main" id="{F7E02394-1595-CBEC-6875-C7A457F8EE41}"/>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1" name="Text Placeholder 9">
            <a:extLst>
              <a:ext uri="{FF2B5EF4-FFF2-40B4-BE49-F238E27FC236}">
                <a16:creationId xmlns:a16="http://schemas.microsoft.com/office/drawing/2014/main" id="{31BCFEA9-2F30-1434-98A2-DA4E4C96383B}"/>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2" name="Text Placeholder 9">
            <a:extLst>
              <a:ext uri="{FF2B5EF4-FFF2-40B4-BE49-F238E27FC236}">
                <a16:creationId xmlns:a16="http://schemas.microsoft.com/office/drawing/2014/main" id="{043721E2-851F-0A71-D61B-6B67AA48498D}"/>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217741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3B54-C90B-5596-026D-C5EBC76E40C7}"/>
              </a:ext>
            </a:extLst>
          </p:cNvPr>
          <p:cNvSpPr>
            <a:spLocks noGrp="1"/>
          </p:cNvSpPr>
          <p:nvPr>
            <p:ph type="title"/>
          </p:nvPr>
        </p:nvSpPr>
        <p:spPr>
          <a:xfrm>
            <a:off x="0" y="243634"/>
            <a:ext cx="9446840" cy="634082"/>
          </a:xfrm>
        </p:spPr>
        <p:txBody>
          <a:bodyPr>
            <a:normAutofit fontScale="90000"/>
          </a:bodyPr>
          <a:lstStyle/>
          <a:p>
            <a:r>
              <a:rPr lang="sl-SI" dirty="0"/>
              <a:t>Essential factors in the design of time-of-flight PET systems</a:t>
            </a:r>
          </a:p>
        </p:txBody>
      </p:sp>
      <p:sp>
        <p:nvSpPr>
          <p:cNvPr id="8" name="Content Placeholder 7">
            <a:extLst>
              <a:ext uri="{FF2B5EF4-FFF2-40B4-BE49-F238E27FC236}">
                <a16:creationId xmlns:a16="http://schemas.microsoft.com/office/drawing/2014/main" id="{67EF7A3B-BE5E-998F-4213-4F6EB99ABE09}"/>
              </a:ext>
            </a:extLst>
          </p:cNvPr>
          <p:cNvSpPr>
            <a:spLocks noGrp="1"/>
          </p:cNvSpPr>
          <p:nvPr>
            <p:ph idx="1"/>
          </p:nvPr>
        </p:nvSpPr>
        <p:spPr/>
        <p:txBody>
          <a:bodyPr>
            <a:normAutofit/>
          </a:bodyPr>
          <a:lstStyle/>
          <a:p>
            <a:pPr marL="0" indent="0">
              <a:lnSpc>
                <a:spcPct val="150000"/>
              </a:lnSpc>
              <a:buNone/>
            </a:pPr>
            <a:r>
              <a:rPr lang="en-US" sz="2400" b="1" dirty="0"/>
              <a:t>Precision read-out electronics that can be </a:t>
            </a:r>
            <a:r>
              <a:rPr lang="en-US" sz="2400" b="1" dirty="0">
                <a:solidFill>
                  <a:srgbClr val="FF3300"/>
                </a:solidFill>
              </a:rPr>
              <a:t>scaled up</a:t>
            </a:r>
            <a:endParaRPr lang="en-US" sz="2400" dirty="0"/>
          </a:p>
          <a:p>
            <a:pPr marL="285750" indent="-285750">
              <a:lnSpc>
                <a:spcPct val="150000"/>
              </a:lnSpc>
              <a:buFont typeface="Arial" panose="020B0604020202020204" pitchFamily="34" charset="0"/>
              <a:buChar char="•"/>
            </a:pPr>
            <a:r>
              <a:rPr lang="en-US" sz="2400" dirty="0"/>
              <a:t>Special high-speed timing circuits - ASICs (Application-specific Integrated Circuits)</a:t>
            </a:r>
          </a:p>
          <a:p>
            <a:pPr marL="285750" indent="-285750">
              <a:lnSpc>
                <a:spcPct val="150000"/>
              </a:lnSpc>
              <a:buFont typeface="Arial" panose="020B0604020202020204" pitchFamily="34" charset="0"/>
              <a:buChar char="•"/>
            </a:pPr>
            <a:r>
              <a:rPr lang="en-US" sz="2400" dirty="0"/>
              <a:t>Precision Time-to-Digital Converter (TDC), which can also be implemented in an FPGA circuit</a:t>
            </a:r>
          </a:p>
          <a:p>
            <a:endParaRPr lang="sl-SI" dirty="0"/>
          </a:p>
        </p:txBody>
      </p:sp>
      <p:sp>
        <p:nvSpPr>
          <p:cNvPr id="3" name="Slide Number Placeholder 2">
            <a:extLst>
              <a:ext uri="{FF2B5EF4-FFF2-40B4-BE49-F238E27FC236}">
                <a16:creationId xmlns:a16="http://schemas.microsoft.com/office/drawing/2014/main" id="{3BB7C3E3-C2C5-3E60-0C37-759FA055D43A}"/>
              </a:ext>
            </a:extLst>
          </p:cNvPr>
          <p:cNvSpPr>
            <a:spLocks noGrp="1"/>
          </p:cNvSpPr>
          <p:nvPr>
            <p:ph type="sldNum" sz="quarter" idx="12"/>
          </p:nvPr>
        </p:nvSpPr>
        <p:spPr/>
        <p:txBody>
          <a:bodyPr/>
          <a:lstStyle/>
          <a:p>
            <a:fld id="{3B656FE5-7551-496C-A16F-7304A2D951A7}" type="slidenum">
              <a:rPr lang="da-DK" smtClean="0"/>
              <a:pPr/>
              <a:t>64</a:t>
            </a:fld>
            <a:endParaRPr lang="da-DK"/>
          </a:p>
        </p:txBody>
      </p:sp>
      <p:sp>
        <p:nvSpPr>
          <p:cNvPr id="9" name="Text Placeholder 9">
            <a:extLst>
              <a:ext uri="{FF2B5EF4-FFF2-40B4-BE49-F238E27FC236}">
                <a16:creationId xmlns:a16="http://schemas.microsoft.com/office/drawing/2014/main" id="{54710700-CB4B-C4FE-0A5C-9150F0892D2B}"/>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0" name="Text Placeholder 9">
            <a:extLst>
              <a:ext uri="{FF2B5EF4-FFF2-40B4-BE49-F238E27FC236}">
                <a16:creationId xmlns:a16="http://schemas.microsoft.com/office/drawing/2014/main" id="{841F00BE-93E6-33CC-491A-BF32475FDB64}"/>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1" name="Text Placeholder 9">
            <a:extLst>
              <a:ext uri="{FF2B5EF4-FFF2-40B4-BE49-F238E27FC236}">
                <a16:creationId xmlns:a16="http://schemas.microsoft.com/office/drawing/2014/main" id="{B5E8D18C-5899-4BA3-A045-8C5AB4974DB6}"/>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4571328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973F-F9AD-B2D2-956E-FFF66458E815}"/>
              </a:ext>
            </a:extLst>
          </p:cNvPr>
          <p:cNvSpPr>
            <a:spLocks noGrp="1"/>
          </p:cNvSpPr>
          <p:nvPr>
            <p:ph type="title"/>
          </p:nvPr>
        </p:nvSpPr>
        <p:spPr>
          <a:xfrm>
            <a:off x="0" y="274638"/>
            <a:ext cx="8904312" cy="634082"/>
          </a:xfrm>
        </p:spPr>
        <p:txBody>
          <a:bodyPr>
            <a:normAutofit fontScale="90000"/>
          </a:bodyPr>
          <a:lstStyle/>
          <a:p>
            <a:r>
              <a:rPr lang="sl-SI" dirty="0"/>
              <a:t>Different signal detection times for leading-edge discrimination electronics</a:t>
            </a:r>
          </a:p>
        </p:txBody>
      </p:sp>
      <p:pic>
        <p:nvPicPr>
          <p:cNvPr id="5" name="Content Placeholder 4">
            <a:extLst>
              <a:ext uri="{FF2B5EF4-FFF2-40B4-BE49-F238E27FC236}">
                <a16:creationId xmlns:a16="http://schemas.microsoft.com/office/drawing/2014/main" id="{154F0EE6-724A-AB90-5492-11D6691B9C49}"/>
              </a:ext>
            </a:extLst>
          </p:cNvPr>
          <p:cNvPicPr>
            <a:picLocks noGrp="1" noChangeAspect="1"/>
          </p:cNvPicPr>
          <p:nvPr>
            <p:ph idx="1"/>
          </p:nvPr>
        </p:nvPicPr>
        <p:blipFill>
          <a:blip r:embed="rId2"/>
          <a:stretch>
            <a:fillRect/>
          </a:stretch>
        </p:blipFill>
        <p:spPr>
          <a:xfrm>
            <a:off x="2228278" y="1341438"/>
            <a:ext cx="7764019" cy="4895850"/>
          </a:xfrm>
          <a:prstGeom prst="rect">
            <a:avLst/>
          </a:prstGeom>
        </p:spPr>
      </p:pic>
      <p:sp>
        <p:nvSpPr>
          <p:cNvPr id="4" name="Slide Number Placeholder 3">
            <a:extLst>
              <a:ext uri="{FF2B5EF4-FFF2-40B4-BE49-F238E27FC236}">
                <a16:creationId xmlns:a16="http://schemas.microsoft.com/office/drawing/2014/main" id="{E9A5B579-CE2E-4EF3-4274-F799B452B13E}"/>
              </a:ext>
            </a:extLst>
          </p:cNvPr>
          <p:cNvSpPr>
            <a:spLocks noGrp="1"/>
          </p:cNvSpPr>
          <p:nvPr>
            <p:ph type="sldNum" sz="quarter" idx="12"/>
          </p:nvPr>
        </p:nvSpPr>
        <p:spPr/>
        <p:txBody>
          <a:bodyPr/>
          <a:lstStyle/>
          <a:p>
            <a:fld id="{3B656FE5-7551-496C-A16F-7304A2D951A7}" type="slidenum">
              <a:rPr lang="da-DK" smtClean="0"/>
              <a:pPr/>
              <a:t>65</a:t>
            </a:fld>
            <a:endParaRPr lang="da-DK" dirty="0"/>
          </a:p>
        </p:txBody>
      </p:sp>
      <p:sp>
        <p:nvSpPr>
          <p:cNvPr id="6" name="Text Placeholder 9">
            <a:extLst>
              <a:ext uri="{FF2B5EF4-FFF2-40B4-BE49-F238E27FC236}">
                <a16:creationId xmlns:a16="http://schemas.microsoft.com/office/drawing/2014/main" id="{4BC8AD38-B9BB-99B8-F0DE-927AB25C99CD}"/>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191EAB12-9BD9-9CC3-322C-F43EA179E62B}"/>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F15F7B6F-8EB7-071D-7AC2-05838CC2C433}"/>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77181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State-of-the-art in TOF</a:t>
            </a:r>
            <a:endParaRPr lang="sl-SI" dirty="0"/>
          </a:p>
        </p:txBody>
      </p:sp>
      <p:sp>
        <p:nvSpPr>
          <p:cNvPr id="3" name="Content Placeholder 2"/>
          <p:cNvSpPr>
            <a:spLocks noGrp="1"/>
          </p:cNvSpPr>
          <p:nvPr>
            <p:ph idx="1"/>
          </p:nvPr>
        </p:nvSpPr>
        <p:spPr/>
        <p:txBody>
          <a:bodyPr>
            <a:normAutofit/>
          </a:bodyPr>
          <a:lstStyle/>
          <a:p>
            <a:r>
              <a:rPr lang="en-US" dirty="0"/>
              <a:t>Clinical scanner:</a:t>
            </a:r>
          </a:p>
          <a:p>
            <a:pPr lvl="1"/>
            <a:r>
              <a:rPr lang="en-US" sz="2200" dirty="0"/>
              <a:t>Siemens Biograph Vision PET/CT → </a:t>
            </a:r>
            <a:r>
              <a:rPr lang="en-US" sz="2200" b="1" dirty="0">
                <a:solidFill>
                  <a:srgbClr val="FF0000"/>
                </a:solidFill>
              </a:rPr>
              <a:t>214 </a:t>
            </a:r>
            <a:r>
              <a:rPr lang="en-US" sz="2200" b="1" dirty="0" err="1">
                <a:solidFill>
                  <a:srgbClr val="FF0000"/>
                </a:solidFill>
              </a:rPr>
              <a:t>ps</a:t>
            </a:r>
            <a:endParaRPr lang="en-US" sz="2200" b="1" dirty="0">
              <a:solidFill>
                <a:srgbClr val="FF0000"/>
              </a:solidFill>
            </a:endParaRPr>
          </a:p>
          <a:p>
            <a:pPr lvl="1"/>
            <a:endParaRPr lang="en-US" b="1" dirty="0">
              <a:solidFill>
                <a:srgbClr val="FF0000"/>
              </a:solidFill>
            </a:endParaRPr>
          </a:p>
          <a:p>
            <a:endParaRPr lang="en-US" dirty="0">
              <a:solidFill>
                <a:schemeClr val="tx1"/>
              </a:solidFill>
            </a:endParaRPr>
          </a:p>
          <a:p>
            <a:r>
              <a:rPr lang="en-US" dirty="0">
                <a:solidFill>
                  <a:schemeClr val="tx1"/>
                </a:solidFill>
              </a:rPr>
              <a:t>Laboratory measurement:</a:t>
            </a:r>
          </a:p>
          <a:p>
            <a:pPr lvl="1"/>
            <a:r>
              <a:rPr lang="en-US" sz="2200" u="sng" dirty="0" err="1"/>
              <a:t>Gundacker</a:t>
            </a:r>
            <a:r>
              <a:rPr lang="en-US" sz="2200" i="1" u="sng" dirty="0"/>
              <a:t> et al</a:t>
            </a:r>
            <a:r>
              <a:rPr lang="en-US" sz="2200" u="sng" dirty="0"/>
              <a:t>,</a:t>
            </a:r>
            <a:r>
              <a:rPr lang="en-US" sz="2200" i="1" u="sng" dirty="0"/>
              <a:t> Phys. Med. Biol. </a:t>
            </a:r>
            <a:r>
              <a:rPr lang="en-US" sz="2200" u="sng" dirty="0"/>
              <a:t>65 (2020) 025001 (20pp)</a:t>
            </a:r>
          </a:p>
          <a:p>
            <a:pPr marL="384048" lvl="2" indent="0">
              <a:buNone/>
            </a:pPr>
            <a:r>
              <a:rPr lang="en-US" sz="2200" dirty="0"/>
              <a:t> 2 x 2 x 3 mm LSO → </a:t>
            </a:r>
            <a:r>
              <a:rPr lang="en-US" sz="2200" b="1" dirty="0">
                <a:solidFill>
                  <a:srgbClr val="FF0000"/>
                </a:solidFill>
              </a:rPr>
              <a:t>58 </a:t>
            </a:r>
            <a:r>
              <a:rPr lang="en-US" sz="2200" b="1" dirty="0" err="1">
                <a:solidFill>
                  <a:srgbClr val="FF0000"/>
                </a:solidFill>
              </a:rPr>
              <a:t>ps</a:t>
            </a:r>
            <a:r>
              <a:rPr lang="en-US" sz="2200" dirty="0">
                <a:solidFill>
                  <a:schemeClr val="tx1"/>
                </a:solidFill>
              </a:rPr>
              <a:t>*</a:t>
            </a:r>
          </a:p>
          <a:p>
            <a:pPr marL="384048" lvl="2" indent="0">
              <a:buNone/>
            </a:pPr>
            <a:r>
              <a:rPr lang="en-US" sz="2200" dirty="0"/>
              <a:t> 2 x 2 x 20 mm LSO → 98 </a:t>
            </a:r>
            <a:r>
              <a:rPr lang="en-US" sz="2200" dirty="0" err="1"/>
              <a:t>ps</a:t>
            </a:r>
            <a:r>
              <a:rPr lang="en-US" sz="2200" dirty="0"/>
              <a:t>*</a:t>
            </a:r>
          </a:p>
          <a:p>
            <a:pPr marL="384048" lvl="2" indent="0">
              <a:buNone/>
            </a:pPr>
            <a:endParaRPr lang="en-US" sz="2200" dirty="0"/>
          </a:p>
          <a:p>
            <a:pPr marL="384048" lvl="2" indent="0">
              <a:buNone/>
            </a:pPr>
            <a:r>
              <a:rPr lang="en-US" sz="1800" dirty="0"/>
              <a:t>*</a:t>
            </a:r>
            <a:r>
              <a:rPr lang="en-US" sz="2000" dirty="0"/>
              <a:t>measured with high power readout electronics that cannot be scaled to large devices</a:t>
            </a:r>
            <a:endParaRPr lang="sl-SI" sz="2000" dirty="0"/>
          </a:p>
          <a:p>
            <a:pPr marL="201168" lvl="1" indent="0">
              <a:buNone/>
            </a:pPr>
            <a:r>
              <a:rPr lang="en-US" sz="2400" dirty="0"/>
              <a:t> </a:t>
            </a:r>
            <a:endParaRPr lang="en-US" sz="2400" b="1" dirty="0">
              <a:solidFill>
                <a:srgbClr val="FF0000"/>
              </a:solidFill>
            </a:endParaRPr>
          </a:p>
          <a:p>
            <a:pPr lvl="1"/>
            <a:endParaRPr lang="sl-SI" dirty="0">
              <a:solidFill>
                <a:schemeClr val="tx1"/>
              </a:solidFill>
            </a:endParaRPr>
          </a:p>
        </p:txBody>
      </p:sp>
      <p:sp>
        <p:nvSpPr>
          <p:cNvPr id="10" name="Slide Number Placeholder 9"/>
          <p:cNvSpPr>
            <a:spLocks noGrp="1"/>
          </p:cNvSpPr>
          <p:nvPr>
            <p:ph type="sldNum" sz="quarter" idx="12"/>
          </p:nvPr>
        </p:nvSpPr>
        <p:spPr/>
        <p:txBody>
          <a:bodyPr/>
          <a:lstStyle/>
          <a:p>
            <a:fld id="{B8841B51-585C-4B8D-9DD8-B0F426D724DD}" type="slidenum">
              <a:rPr lang="sl-SI" smtClean="0"/>
              <a:pPr/>
              <a:t>66</a:t>
            </a:fld>
            <a:endParaRPr lang="sl-SI" dirty="0"/>
          </a:p>
        </p:txBody>
      </p:sp>
      <p:pic>
        <p:nvPicPr>
          <p:cNvPr id="7" name="Picture 6"/>
          <p:cNvPicPr>
            <a:picLocks noChangeAspect="1"/>
          </p:cNvPicPr>
          <p:nvPr/>
        </p:nvPicPr>
        <p:blipFill>
          <a:blip r:embed="rId2"/>
          <a:stretch>
            <a:fillRect/>
          </a:stretch>
        </p:blipFill>
        <p:spPr>
          <a:xfrm>
            <a:off x="8255674" y="1395926"/>
            <a:ext cx="3202127" cy="1795509"/>
          </a:xfrm>
          <a:prstGeom prst="rect">
            <a:avLst/>
          </a:prstGeom>
        </p:spPr>
      </p:pic>
      <p:sp>
        <p:nvSpPr>
          <p:cNvPr id="8" name="Rectangle 7"/>
          <p:cNvSpPr/>
          <p:nvPr/>
        </p:nvSpPr>
        <p:spPr>
          <a:xfrm>
            <a:off x="9136100" y="3281774"/>
            <a:ext cx="3199336" cy="738664"/>
          </a:xfrm>
          <a:prstGeom prst="rect">
            <a:avLst/>
          </a:prstGeom>
        </p:spPr>
        <p:txBody>
          <a:bodyPr wrap="square">
            <a:spAutoFit/>
          </a:bodyPr>
          <a:lstStyle/>
          <a:p>
            <a:r>
              <a:rPr lang="sl-SI" sz="1400" dirty="0">
                <a:latin typeface="Arial" panose="020B0604020202020204" pitchFamily="34" charset="0"/>
                <a:cs typeface="Arial" panose="020B0604020202020204" pitchFamily="34" charset="0"/>
              </a:rPr>
              <a:t>https://www.siemens-healthineers.com/molecular-imaging/pet-ct/biograph-vision</a:t>
            </a:r>
          </a:p>
        </p:txBody>
      </p:sp>
      <p:sp>
        <p:nvSpPr>
          <p:cNvPr id="6" name="Text Placeholder 9">
            <a:extLst>
              <a:ext uri="{FF2B5EF4-FFF2-40B4-BE49-F238E27FC236}">
                <a16:creationId xmlns:a16="http://schemas.microsoft.com/office/drawing/2014/main" id="{E7B66D81-28E5-9461-7C2F-D9BE08A5D2F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9" name="Text Placeholder 9">
            <a:extLst>
              <a:ext uri="{FF2B5EF4-FFF2-40B4-BE49-F238E27FC236}">
                <a16:creationId xmlns:a16="http://schemas.microsoft.com/office/drawing/2014/main" id="{E69BEFE9-0BE7-3E2B-4827-EE1C1A41626B}"/>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1" name="Text Placeholder 9">
            <a:extLst>
              <a:ext uri="{FF2B5EF4-FFF2-40B4-BE49-F238E27FC236}">
                <a16:creationId xmlns:a16="http://schemas.microsoft.com/office/drawing/2014/main" id="{A51532F6-C9FD-CEFF-2004-F7F1527F9C68}"/>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36441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F76B-6B3D-BCE8-2764-C83B56BE011F}"/>
              </a:ext>
            </a:extLst>
          </p:cNvPr>
          <p:cNvSpPr>
            <a:spLocks noGrp="1"/>
          </p:cNvSpPr>
          <p:nvPr>
            <p:ph type="title"/>
          </p:nvPr>
        </p:nvSpPr>
        <p:spPr/>
        <p:txBody>
          <a:bodyPr/>
          <a:lstStyle/>
          <a:p>
            <a:r>
              <a:rPr lang="sl-SI" dirty="0">
                <a:effectLst/>
                <a:latin typeface="Arial" panose="020B0604020202020204" pitchFamily="34" charset="0"/>
              </a:rPr>
              <a:t>Siemens Biograph Vision 600</a:t>
            </a:r>
            <a:endParaRPr lang="sl-SI" dirty="0"/>
          </a:p>
        </p:txBody>
      </p:sp>
      <p:sp>
        <p:nvSpPr>
          <p:cNvPr id="3" name="Content Placeholder 2">
            <a:extLst>
              <a:ext uri="{FF2B5EF4-FFF2-40B4-BE49-F238E27FC236}">
                <a16:creationId xmlns:a16="http://schemas.microsoft.com/office/drawing/2014/main" id="{A1D69B18-0E6E-AF2C-613D-64AB45308E5D}"/>
              </a:ext>
            </a:extLst>
          </p:cNvPr>
          <p:cNvSpPr>
            <a:spLocks noGrp="1"/>
          </p:cNvSpPr>
          <p:nvPr>
            <p:ph idx="1"/>
          </p:nvPr>
        </p:nvSpPr>
        <p:spPr/>
        <p:txBody>
          <a:bodyPr/>
          <a:lstStyle/>
          <a:p>
            <a:r>
              <a:rPr lang="sl-SI" dirty="0">
                <a:latin typeface="Arial" panose="020B0604020202020204" pitchFamily="34" charset="0"/>
              </a:rPr>
              <a:t>Clinical experience with ~200-ps TOF PET Siemens Biograph Vision 600 </a:t>
            </a:r>
          </a:p>
          <a:p>
            <a:r>
              <a:rPr lang="sl-SI" dirty="0">
                <a:latin typeface="Arial" panose="020B0604020202020204" pitchFamily="34" charset="0"/>
              </a:rPr>
              <a:t>2nd machine installed 2018 at Lausanne University Hospital</a:t>
            </a:r>
          </a:p>
          <a:p>
            <a:r>
              <a:rPr lang="sl-SI" dirty="0">
                <a:latin typeface="Arial" panose="020B0604020202020204" pitchFamily="34" charset="0"/>
              </a:rPr>
              <a:t>More than 10000 scans</a:t>
            </a:r>
            <a:endParaRPr lang="sl-SI" dirty="0">
              <a:effectLst/>
              <a:latin typeface="Arial" panose="020B0604020202020204" pitchFamily="34" charset="0"/>
            </a:endParaRPr>
          </a:p>
          <a:p>
            <a:pPr marL="0" indent="0">
              <a:buNone/>
            </a:pPr>
            <a:endParaRPr lang="sl-SI" dirty="0">
              <a:effectLst/>
              <a:latin typeface="Arial" panose="020B0604020202020204" pitchFamily="34" charset="0"/>
            </a:endParaRPr>
          </a:p>
          <a:p>
            <a:endParaRPr lang="sl-SI" dirty="0"/>
          </a:p>
        </p:txBody>
      </p:sp>
      <p:sp>
        <p:nvSpPr>
          <p:cNvPr id="4" name="Slide Number Placeholder 3">
            <a:extLst>
              <a:ext uri="{FF2B5EF4-FFF2-40B4-BE49-F238E27FC236}">
                <a16:creationId xmlns:a16="http://schemas.microsoft.com/office/drawing/2014/main" id="{9AC9ABA9-8ABF-C65F-9DD1-5FAE8769D982}"/>
              </a:ext>
            </a:extLst>
          </p:cNvPr>
          <p:cNvSpPr>
            <a:spLocks noGrp="1"/>
          </p:cNvSpPr>
          <p:nvPr>
            <p:ph type="sldNum" sz="quarter" idx="12"/>
          </p:nvPr>
        </p:nvSpPr>
        <p:spPr/>
        <p:txBody>
          <a:bodyPr/>
          <a:lstStyle/>
          <a:p>
            <a:fld id="{3B656FE5-7551-496C-A16F-7304A2D951A7}" type="slidenum">
              <a:rPr lang="da-DK" smtClean="0"/>
              <a:pPr/>
              <a:t>67</a:t>
            </a:fld>
            <a:endParaRPr lang="da-DK" dirty="0"/>
          </a:p>
        </p:txBody>
      </p:sp>
      <p:pic>
        <p:nvPicPr>
          <p:cNvPr id="5" name="Picture 4">
            <a:extLst>
              <a:ext uri="{FF2B5EF4-FFF2-40B4-BE49-F238E27FC236}">
                <a16:creationId xmlns:a16="http://schemas.microsoft.com/office/drawing/2014/main" id="{8EC5002F-790A-A389-9DB1-B4F6B7412BCE}"/>
              </a:ext>
            </a:extLst>
          </p:cNvPr>
          <p:cNvPicPr>
            <a:picLocks noChangeAspect="1"/>
          </p:cNvPicPr>
          <p:nvPr/>
        </p:nvPicPr>
        <p:blipFill>
          <a:blip r:embed="rId2"/>
          <a:stretch>
            <a:fillRect/>
          </a:stretch>
        </p:blipFill>
        <p:spPr>
          <a:xfrm>
            <a:off x="5159896" y="2348880"/>
            <a:ext cx="6581981" cy="3744416"/>
          </a:xfrm>
          <a:prstGeom prst="rect">
            <a:avLst/>
          </a:prstGeom>
        </p:spPr>
      </p:pic>
      <p:sp>
        <p:nvSpPr>
          <p:cNvPr id="6" name="Text Placeholder 9">
            <a:extLst>
              <a:ext uri="{FF2B5EF4-FFF2-40B4-BE49-F238E27FC236}">
                <a16:creationId xmlns:a16="http://schemas.microsoft.com/office/drawing/2014/main" id="{6DA77251-9DB1-1F9F-5BCC-20FD537F9C41}"/>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49196413-3F62-78B8-35F2-9D2B7BBC94E7}"/>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1D90EAC0-1323-04AD-2009-0D4C3F553E0F}"/>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436916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B6531-A1C4-15C3-CFE2-6A2CDE55B61B}"/>
              </a:ext>
            </a:extLst>
          </p:cNvPr>
          <p:cNvSpPr>
            <a:spLocks noGrp="1"/>
          </p:cNvSpPr>
          <p:nvPr>
            <p:ph type="title"/>
          </p:nvPr>
        </p:nvSpPr>
        <p:spPr/>
        <p:txBody>
          <a:bodyPr/>
          <a:lstStyle/>
          <a:p>
            <a:r>
              <a:rPr lang="sl-SI" dirty="0"/>
              <a:t>Siemens Biograph Vision</a:t>
            </a:r>
          </a:p>
        </p:txBody>
      </p:sp>
      <p:sp>
        <p:nvSpPr>
          <p:cNvPr id="3" name="Content Placeholder 2">
            <a:extLst>
              <a:ext uri="{FF2B5EF4-FFF2-40B4-BE49-F238E27FC236}">
                <a16:creationId xmlns:a16="http://schemas.microsoft.com/office/drawing/2014/main" id="{8F111EB3-36BB-D89D-757E-4A01F780AAC8}"/>
              </a:ext>
            </a:extLst>
          </p:cNvPr>
          <p:cNvSpPr>
            <a:spLocks noGrp="1"/>
          </p:cNvSpPr>
          <p:nvPr>
            <p:ph idx="1"/>
          </p:nvPr>
        </p:nvSpPr>
        <p:spPr/>
        <p:txBody>
          <a:bodyPr/>
          <a:lstStyle/>
          <a:p>
            <a:r>
              <a:rPr lang="sl-SI" dirty="0"/>
              <a:t>First patient in Luzana</a:t>
            </a:r>
          </a:p>
        </p:txBody>
      </p:sp>
      <p:sp>
        <p:nvSpPr>
          <p:cNvPr id="4" name="Slide Number Placeholder 3">
            <a:extLst>
              <a:ext uri="{FF2B5EF4-FFF2-40B4-BE49-F238E27FC236}">
                <a16:creationId xmlns:a16="http://schemas.microsoft.com/office/drawing/2014/main" id="{A04E3DAE-A894-AED6-4721-2437D1DD53F3}"/>
              </a:ext>
            </a:extLst>
          </p:cNvPr>
          <p:cNvSpPr>
            <a:spLocks noGrp="1"/>
          </p:cNvSpPr>
          <p:nvPr>
            <p:ph type="sldNum" sz="quarter" idx="12"/>
          </p:nvPr>
        </p:nvSpPr>
        <p:spPr/>
        <p:txBody>
          <a:bodyPr/>
          <a:lstStyle/>
          <a:p>
            <a:fld id="{3B656FE5-7551-496C-A16F-7304A2D951A7}" type="slidenum">
              <a:rPr lang="da-DK" smtClean="0"/>
              <a:pPr/>
              <a:t>68</a:t>
            </a:fld>
            <a:endParaRPr lang="da-DK" dirty="0"/>
          </a:p>
        </p:txBody>
      </p:sp>
      <p:pic>
        <p:nvPicPr>
          <p:cNvPr id="5" name="Picture 4">
            <a:extLst>
              <a:ext uri="{FF2B5EF4-FFF2-40B4-BE49-F238E27FC236}">
                <a16:creationId xmlns:a16="http://schemas.microsoft.com/office/drawing/2014/main" id="{8D65B951-55FA-D357-0D4B-8BF4A1926A55}"/>
              </a:ext>
            </a:extLst>
          </p:cNvPr>
          <p:cNvPicPr>
            <a:picLocks noChangeAspect="1"/>
          </p:cNvPicPr>
          <p:nvPr/>
        </p:nvPicPr>
        <p:blipFill>
          <a:blip r:embed="rId2"/>
          <a:stretch>
            <a:fillRect/>
          </a:stretch>
        </p:blipFill>
        <p:spPr>
          <a:xfrm>
            <a:off x="407368" y="1844824"/>
            <a:ext cx="7505700" cy="3479800"/>
          </a:xfrm>
          <a:prstGeom prst="rect">
            <a:avLst/>
          </a:prstGeom>
        </p:spPr>
      </p:pic>
      <p:pic>
        <p:nvPicPr>
          <p:cNvPr id="6" name="Picture 5">
            <a:extLst>
              <a:ext uri="{FF2B5EF4-FFF2-40B4-BE49-F238E27FC236}">
                <a16:creationId xmlns:a16="http://schemas.microsoft.com/office/drawing/2014/main" id="{BF8FAE4F-BE74-37AE-55AB-7F25E5A7F287}"/>
              </a:ext>
            </a:extLst>
          </p:cNvPr>
          <p:cNvPicPr>
            <a:picLocks noChangeAspect="1"/>
          </p:cNvPicPr>
          <p:nvPr/>
        </p:nvPicPr>
        <p:blipFill>
          <a:blip r:embed="rId3"/>
          <a:stretch>
            <a:fillRect/>
          </a:stretch>
        </p:blipFill>
        <p:spPr>
          <a:xfrm>
            <a:off x="9719183" y="1340768"/>
            <a:ext cx="1877009" cy="4896544"/>
          </a:xfrm>
          <a:prstGeom prst="rect">
            <a:avLst/>
          </a:prstGeom>
        </p:spPr>
      </p:pic>
      <p:sp>
        <p:nvSpPr>
          <p:cNvPr id="7" name="Text Placeholder 9">
            <a:extLst>
              <a:ext uri="{FF2B5EF4-FFF2-40B4-BE49-F238E27FC236}">
                <a16:creationId xmlns:a16="http://schemas.microsoft.com/office/drawing/2014/main" id="{FB009FAC-6592-428B-7BE1-7E88CC2C1E9F}"/>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BAFEF77D-EE81-A26F-002B-92191C96CBC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07456E89-99AF-6C3A-B883-D3BFBDEE2B7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582638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E27A-95F5-3626-9D1F-031110639B3F}"/>
              </a:ext>
            </a:extLst>
          </p:cNvPr>
          <p:cNvSpPr>
            <a:spLocks noGrp="1"/>
          </p:cNvSpPr>
          <p:nvPr>
            <p:ph type="title"/>
          </p:nvPr>
        </p:nvSpPr>
        <p:spPr>
          <a:xfrm>
            <a:off x="609600" y="274638"/>
            <a:ext cx="8078688" cy="634082"/>
          </a:xfrm>
        </p:spPr>
        <p:txBody>
          <a:bodyPr/>
          <a:lstStyle/>
          <a:p>
            <a:r>
              <a:rPr lang="sl-SI" dirty="0"/>
              <a:t>Detection of small structures with FDG PET</a:t>
            </a:r>
          </a:p>
        </p:txBody>
      </p:sp>
      <p:sp>
        <p:nvSpPr>
          <p:cNvPr id="3" name="Content Placeholder 2">
            <a:extLst>
              <a:ext uri="{FF2B5EF4-FFF2-40B4-BE49-F238E27FC236}">
                <a16:creationId xmlns:a16="http://schemas.microsoft.com/office/drawing/2014/main" id="{9FE78666-9CED-9930-37AD-240A03AE6208}"/>
              </a:ext>
            </a:extLst>
          </p:cNvPr>
          <p:cNvSpPr>
            <a:spLocks noGrp="1"/>
          </p:cNvSpPr>
          <p:nvPr>
            <p:ph idx="1"/>
          </p:nvPr>
        </p:nvSpPr>
        <p:spPr>
          <a:xfrm>
            <a:off x="263352" y="1124744"/>
            <a:ext cx="10972800" cy="4896544"/>
          </a:xfrm>
        </p:spPr>
        <p:txBody>
          <a:bodyPr/>
          <a:lstStyle/>
          <a:p>
            <a:r>
              <a:rPr lang="sl-SI" dirty="0"/>
              <a:t>Pituitary gland visibility</a:t>
            </a:r>
          </a:p>
        </p:txBody>
      </p:sp>
      <p:sp>
        <p:nvSpPr>
          <p:cNvPr id="4" name="Slide Number Placeholder 3">
            <a:extLst>
              <a:ext uri="{FF2B5EF4-FFF2-40B4-BE49-F238E27FC236}">
                <a16:creationId xmlns:a16="http://schemas.microsoft.com/office/drawing/2014/main" id="{5840D8E8-8892-98FF-8D84-C4CD7E8FAA58}"/>
              </a:ext>
            </a:extLst>
          </p:cNvPr>
          <p:cNvSpPr>
            <a:spLocks noGrp="1"/>
          </p:cNvSpPr>
          <p:nvPr>
            <p:ph type="sldNum" sz="quarter" idx="12"/>
          </p:nvPr>
        </p:nvSpPr>
        <p:spPr/>
        <p:txBody>
          <a:bodyPr/>
          <a:lstStyle/>
          <a:p>
            <a:fld id="{3B656FE5-7551-496C-A16F-7304A2D951A7}" type="slidenum">
              <a:rPr lang="da-DK" smtClean="0"/>
              <a:pPr/>
              <a:t>69</a:t>
            </a:fld>
            <a:endParaRPr lang="da-DK" dirty="0"/>
          </a:p>
        </p:txBody>
      </p:sp>
      <p:pic>
        <p:nvPicPr>
          <p:cNvPr id="5" name="Picture 4">
            <a:extLst>
              <a:ext uri="{FF2B5EF4-FFF2-40B4-BE49-F238E27FC236}">
                <a16:creationId xmlns:a16="http://schemas.microsoft.com/office/drawing/2014/main" id="{E20AC97E-CB83-9460-CD60-C24CDD944101}"/>
              </a:ext>
            </a:extLst>
          </p:cNvPr>
          <p:cNvPicPr>
            <a:picLocks noChangeAspect="1"/>
          </p:cNvPicPr>
          <p:nvPr/>
        </p:nvPicPr>
        <p:blipFill>
          <a:blip r:embed="rId2"/>
          <a:stretch>
            <a:fillRect/>
          </a:stretch>
        </p:blipFill>
        <p:spPr>
          <a:xfrm>
            <a:off x="2711624" y="1596385"/>
            <a:ext cx="3600400" cy="4365086"/>
          </a:xfrm>
          <a:prstGeom prst="rect">
            <a:avLst/>
          </a:prstGeom>
        </p:spPr>
      </p:pic>
      <p:pic>
        <p:nvPicPr>
          <p:cNvPr id="6" name="Picture 5">
            <a:extLst>
              <a:ext uri="{FF2B5EF4-FFF2-40B4-BE49-F238E27FC236}">
                <a16:creationId xmlns:a16="http://schemas.microsoft.com/office/drawing/2014/main" id="{E312E58C-4C73-617D-7DCC-458C83DA33D5}"/>
              </a:ext>
            </a:extLst>
          </p:cNvPr>
          <p:cNvPicPr>
            <a:picLocks noChangeAspect="1"/>
          </p:cNvPicPr>
          <p:nvPr/>
        </p:nvPicPr>
        <p:blipFill>
          <a:blip r:embed="rId3"/>
          <a:stretch>
            <a:fillRect/>
          </a:stretch>
        </p:blipFill>
        <p:spPr>
          <a:xfrm>
            <a:off x="6545043" y="1461495"/>
            <a:ext cx="3511397" cy="4365086"/>
          </a:xfrm>
          <a:prstGeom prst="rect">
            <a:avLst/>
          </a:prstGeom>
        </p:spPr>
      </p:pic>
      <p:sp>
        <p:nvSpPr>
          <p:cNvPr id="7" name="TextBox 6">
            <a:extLst>
              <a:ext uri="{FF2B5EF4-FFF2-40B4-BE49-F238E27FC236}">
                <a16:creationId xmlns:a16="http://schemas.microsoft.com/office/drawing/2014/main" id="{B899933A-8CB8-71F6-A7E5-B3664223EAB1}"/>
              </a:ext>
            </a:extLst>
          </p:cNvPr>
          <p:cNvSpPr txBox="1"/>
          <p:nvPr/>
        </p:nvSpPr>
        <p:spPr>
          <a:xfrm>
            <a:off x="6510280" y="6037257"/>
            <a:ext cx="3946648" cy="400110"/>
          </a:xfrm>
          <a:prstGeom prst="rect">
            <a:avLst/>
          </a:prstGeom>
          <a:noFill/>
        </p:spPr>
        <p:txBody>
          <a:bodyPr wrap="square" rtlCol="0">
            <a:spAutoFit/>
          </a:bodyPr>
          <a:lstStyle/>
          <a:p>
            <a:r>
              <a:rPr lang="sl-SI" sz="2000" dirty="0">
                <a:solidFill>
                  <a:schemeClr val="accent1"/>
                </a:solidFill>
              </a:rPr>
              <a:t>Reduced partial volume effect</a:t>
            </a:r>
          </a:p>
        </p:txBody>
      </p:sp>
      <p:sp>
        <p:nvSpPr>
          <p:cNvPr id="8" name="Text Placeholder 9">
            <a:extLst>
              <a:ext uri="{FF2B5EF4-FFF2-40B4-BE49-F238E27FC236}">
                <a16:creationId xmlns:a16="http://schemas.microsoft.com/office/drawing/2014/main" id="{78F10295-67B8-71A1-82F5-F1B7F0501B67}"/>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9" name="Text Placeholder 9">
            <a:extLst>
              <a:ext uri="{FF2B5EF4-FFF2-40B4-BE49-F238E27FC236}">
                <a16:creationId xmlns:a16="http://schemas.microsoft.com/office/drawing/2014/main" id="{083B7124-2180-2801-2D14-6FA6DCD38F59}"/>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0" name="Text Placeholder 9">
            <a:extLst>
              <a:ext uri="{FF2B5EF4-FFF2-40B4-BE49-F238E27FC236}">
                <a16:creationId xmlns:a16="http://schemas.microsoft.com/office/drawing/2014/main" id="{52967249-3B41-7400-D68F-EE089FD75C3E}"/>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465872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77BF-A3E5-F6FF-4EF7-C7B13D2D79D2}"/>
              </a:ext>
            </a:extLst>
          </p:cNvPr>
          <p:cNvSpPr>
            <a:spLocks noGrp="1"/>
          </p:cNvSpPr>
          <p:nvPr>
            <p:ph type="title"/>
          </p:nvPr>
        </p:nvSpPr>
        <p:spPr/>
        <p:txBody>
          <a:bodyPr/>
          <a:lstStyle/>
          <a:p>
            <a:r>
              <a:rPr lang="sl-SI" dirty="0"/>
              <a:t>Types of PET imaging</a:t>
            </a:r>
          </a:p>
        </p:txBody>
      </p:sp>
      <p:sp>
        <p:nvSpPr>
          <p:cNvPr id="3" name="Content Placeholder 2">
            <a:extLst>
              <a:ext uri="{FF2B5EF4-FFF2-40B4-BE49-F238E27FC236}">
                <a16:creationId xmlns:a16="http://schemas.microsoft.com/office/drawing/2014/main" id="{91835BBC-9C56-0115-C152-FCCBE1A71BDE}"/>
              </a:ext>
            </a:extLst>
          </p:cNvPr>
          <p:cNvSpPr>
            <a:spLocks noGrp="1"/>
          </p:cNvSpPr>
          <p:nvPr>
            <p:ph idx="1"/>
          </p:nvPr>
        </p:nvSpPr>
        <p:spPr>
          <a:xfrm>
            <a:off x="263352" y="1340768"/>
            <a:ext cx="5832648" cy="4896544"/>
          </a:xfrm>
        </p:spPr>
        <p:txBody>
          <a:bodyPr/>
          <a:lstStyle/>
          <a:p>
            <a:pPr marL="0" indent="0">
              <a:buNone/>
            </a:pPr>
            <a:r>
              <a:rPr lang="sl-SI" b="1" dirty="0"/>
              <a:t>Dynamic Imaging - 1 position</a:t>
            </a:r>
          </a:p>
          <a:p>
            <a:r>
              <a:rPr lang="sl-SI" dirty="0"/>
              <a:t>The radiopharmaceutical is injected into the patient at the start of the PET scan or some time before. </a:t>
            </a:r>
          </a:p>
          <a:p>
            <a:r>
              <a:rPr lang="sl-SI" dirty="0"/>
              <a:t>The patient remains in the same position for the entire examination.</a:t>
            </a:r>
          </a:p>
          <a:p>
            <a:r>
              <a:rPr lang="sl-SI" dirty="0"/>
              <a:t>Multiple images of the same area are captured at different times.</a:t>
            </a:r>
          </a:p>
        </p:txBody>
      </p:sp>
      <p:sp>
        <p:nvSpPr>
          <p:cNvPr id="4" name="Slide Number Placeholder 3">
            <a:extLst>
              <a:ext uri="{FF2B5EF4-FFF2-40B4-BE49-F238E27FC236}">
                <a16:creationId xmlns:a16="http://schemas.microsoft.com/office/drawing/2014/main" id="{0D1892F6-D9D2-7856-8E19-3029722FEB7A}"/>
              </a:ext>
            </a:extLst>
          </p:cNvPr>
          <p:cNvSpPr>
            <a:spLocks noGrp="1"/>
          </p:cNvSpPr>
          <p:nvPr>
            <p:ph type="sldNum" sz="quarter" idx="12"/>
          </p:nvPr>
        </p:nvSpPr>
        <p:spPr/>
        <p:txBody>
          <a:bodyPr/>
          <a:lstStyle/>
          <a:p>
            <a:fld id="{3B656FE5-7551-496C-A16F-7304A2D951A7}" type="slidenum">
              <a:rPr lang="da-DK" smtClean="0"/>
              <a:pPr/>
              <a:t>7</a:t>
            </a:fld>
            <a:endParaRPr lang="da-DK" dirty="0"/>
          </a:p>
        </p:txBody>
      </p:sp>
      <p:sp>
        <p:nvSpPr>
          <p:cNvPr id="5" name="Content Placeholder 2">
            <a:extLst>
              <a:ext uri="{FF2B5EF4-FFF2-40B4-BE49-F238E27FC236}">
                <a16:creationId xmlns:a16="http://schemas.microsoft.com/office/drawing/2014/main" id="{372D1F81-8859-8D8D-3B3C-4E2E50CCF990}"/>
              </a:ext>
            </a:extLst>
          </p:cNvPr>
          <p:cNvSpPr txBox="1">
            <a:spLocks/>
          </p:cNvSpPr>
          <p:nvPr/>
        </p:nvSpPr>
        <p:spPr>
          <a:xfrm>
            <a:off x="6340745" y="1361975"/>
            <a:ext cx="5832647" cy="3410582"/>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b="1" dirty="0"/>
              <a:t>Full-body imaging </a:t>
            </a:r>
            <a:r>
              <a:rPr lang="sl-SI" dirty="0"/>
              <a:t>(multiple positions)</a:t>
            </a:r>
          </a:p>
          <a:p>
            <a:pPr marL="0" indent="0">
              <a:buFont typeface="Arial" pitchFamily="34" charset="0"/>
              <a:buNone/>
            </a:pPr>
            <a:r>
              <a:rPr lang="sl-SI" dirty="0"/>
              <a:t>The radiopharmaceutical is injected into the patient at a specific time before the imaging.</a:t>
            </a:r>
          </a:p>
          <a:p>
            <a:pPr marL="0" indent="0">
              <a:buFont typeface="Arial" pitchFamily="34" charset="0"/>
              <a:buNone/>
            </a:pPr>
            <a:r>
              <a:rPr lang="sl-SI" dirty="0"/>
              <a:t>The images are taken sequentially while the bed moves and later combined into a single whole-</a:t>
            </a:r>
            <a:r>
              <a:rPr lang="sl-SI" b="1" dirty="0"/>
              <a:t>body image. </a:t>
            </a:r>
            <a:endParaRPr lang="sl-SI" dirty="0"/>
          </a:p>
        </p:txBody>
      </p:sp>
      <p:pic>
        <p:nvPicPr>
          <p:cNvPr id="6" name="Picture 6">
            <a:extLst>
              <a:ext uri="{FF2B5EF4-FFF2-40B4-BE49-F238E27FC236}">
                <a16:creationId xmlns:a16="http://schemas.microsoft.com/office/drawing/2014/main" id="{825C5E11-0B10-2D2A-7EC1-139E664F6FDD}"/>
              </a:ext>
            </a:extLst>
          </p:cNvPr>
          <p:cNvPicPr/>
          <p:nvPr/>
        </p:nvPicPr>
        <p:blipFill>
          <a:blip r:embed="rId2"/>
          <a:stretch/>
        </p:blipFill>
        <p:spPr>
          <a:xfrm>
            <a:off x="1751016" y="4796389"/>
            <a:ext cx="2857320" cy="1685520"/>
          </a:xfrm>
          <a:prstGeom prst="rect">
            <a:avLst/>
          </a:prstGeom>
          <a:ln w="0">
            <a:noFill/>
          </a:ln>
        </p:spPr>
      </p:pic>
      <p:pic>
        <p:nvPicPr>
          <p:cNvPr id="7" name="Picture 8" descr="A picture containing text, posing, bunch, different&#10;&#10;Description automatically generated">
            <a:extLst>
              <a:ext uri="{FF2B5EF4-FFF2-40B4-BE49-F238E27FC236}">
                <a16:creationId xmlns:a16="http://schemas.microsoft.com/office/drawing/2014/main" id="{42BCCA69-3A1C-4D93-EB5D-D47BB9348FEA}"/>
              </a:ext>
            </a:extLst>
          </p:cNvPr>
          <p:cNvPicPr/>
          <p:nvPr/>
        </p:nvPicPr>
        <p:blipFill>
          <a:blip r:embed="rId3"/>
          <a:stretch/>
        </p:blipFill>
        <p:spPr>
          <a:xfrm>
            <a:off x="7481443" y="3789040"/>
            <a:ext cx="4094495" cy="2692869"/>
          </a:xfrm>
          <a:prstGeom prst="rect">
            <a:avLst/>
          </a:prstGeom>
          <a:ln w="0">
            <a:noFill/>
          </a:ln>
        </p:spPr>
      </p:pic>
      <p:sp>
        <p:nvSpPr>
          <p:cNvPr id="8" name="Text Placeholder 9">
            <a:extLst>
              <a:ext uri="{FF2B5EF4-FFF2-40B4-BE49-F238E27FC236}">
                <a16:creationId xmlns:a16="http://schemas.microsoft.com/office/drawing/2014/main" id="{97222474-55A5-2B84-0BCB-8BC029C5FD33}"/>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9" name="Text Placeholder 9">
            <a:extLst>
              <a:ext uri="{FF2B5EF4-FFF2-40B4-BE49-F238E27FC236}">
                <a16:creationId xmlns:a16="http://schemas.microsoft.com/office/drawing/2014/main" id="{A5D2B39C-CB59-47A1-2843-69E5F1BB5A21}"/>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0" name="Text Placeholder 9">
            <a:extLst>
              <a:ext uri="{FF2B5EF4-FFF2-40B4-BE49-F238E27FC236}">
                <a16:creationId xmlns:a16="http://schemas.microsoft.com/office/drawing/2014/main" id="{0BA24275-9E0B-8710-5714-4005EC4FC453}"/>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2911344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1CCD-17C6-481F-88C7-59968C8AF6CB}"/>
              </a:ext>
            </a:extLst>
          </p:cNvPr>
          <p:cNvSpPr>
            <a:spLocks noGrp="1"/>
          </p:cNvSpPr>
          <p:nvPr>
            <p:ph type="title"/>
          </p:nvPr>
        </p:nvSpPr>
        <p:spPr>
          <a:xfrm>
            <a:off x="119336" y="290057"/>
            <a:ext cx="9014792" cy="634082"/>
          </a:xfrm>
        </p:spPr>
        <p:txBody>
          <a:bodyPr/>
          <a:lstStyle/>
          <a:p>
            <a:r>
              <a:rPr lang="sl-SI" dirty="0"/>
              <a:t>Improving yield - Explorer Positron Tomograph</a:t>
            </a:r>
          </a:p>
        </p:txBody>
      </p:sp>
      <p:sp>
        <p:nvSpPr>
          <p:cNvPr id="3" name="Content Placeholder 2">
            <a:extLst>
              <a:ext uri="{FF2B5EF4-FFF2-40B4-BE49-F238E27FC236}">
                <a16:creationId xmlns:a16="http://schemas.microsoft.com/office/drawing/2014/main" id="{3BAEF555-CDFB-DCD8-6324-4A0FE9E29AA4}"/>
              </a:ext>
            </a:extLst>
          </p:cNvPr>
          <p:cNvSpPr>
            <a:spLocks noGrp="1"/>
          </p:cNvSpPr>
          <p:nvPr>
            <p:ph idx="1"/>
          </p:nvPr>
        </p:nvSpPr>
        <p:spPr/>
        <p:txBody>
          <a:bodyPr/>
          <a:lstStyle/>
          <a:p>
            <a:pPr marL="0" indent="0">
              <a:buNone/>
            </a:pPr>
            <a:r>
              <a:rPr lang="sl-SI" dirty="0"/>
              <a:t>Apparatus with an axial length of 194 cm </a:t>
            </a:r>
          </a:p>
          <a:p>
            <a:r>
              <a:rPr lang="sl-SI" dirty="0"/>
              <a:t>Full body image at once </a:t>
            </a:r>
          </a:p>
          <a:p>
            <a:r>
              <a:rPr lang="sl-SI" dirty="0"/>
              <a:t>Allows lower doses of radiopharmaceutical</a:t>
            </a:r>
          </a:p>
          <a:p>
            <a:r>
              <a:rPr lang="sl-SI" dirty="0"/>
              <a:t>Allows faster imaging </a:t>
            </a:r>
          </a:p>
          <a:p>
            <a:r>
              <a:rPr lang="sl-SI" dirty="0"/>
              <a:t>Dynamic imaging possible</a:t>
            </a:r>
          </a:p>
          <a:p>
            <a:pPr marL="0" indent="0">
              <a:buNone/>
            </a:pPr>
            <a:r>
              <a:rPr lang="sl-SI" dirty="0"/>
              <a:t>Opens up new possibilities for PET diagnostics </a:t>
            </a:r>
          </a:p>
        </p:txBody>
      </p:sp>
      <p:sp>
        <p:nvSpPr>
          <p:cNvPr id="4" name="Slide Number Placeholder 3">
            <a:extLst>
              <a:ext uri="{FF2B5EF4-FFF2-40B4-BE49-F238E27FC236}">
                <a16:creationId xmlns:a16="http://schemas.microsoft.com/office/drawing/2014/main" id="{7D8A138B-3322-D7F6-0FFE-BC91F710290B}"/>
              </a:ext>
            </a:extLst>
          </p:cNvPr>
          <p:cNvSpPr>
            <a:spLocks noGrp="1"/>
          </p:cNvSpPr>
          <p:nvPr>
            <p:ph type="sldNum" sz="quarter" idx="12"/>
          </p:nvPr>
        </p:nvSpPr>
        <p:spPr/>
        <p:txBody>
          <a:bodyPr/>
          <a:lstStyle/>
          <a:p>
            <a:fld id="{3B656FE5-7551-496C-A16F-7304A2D951A7}" type="slidenum">
              <a:rPr lang="da-DK" smtClean="0"/>
              <a:pPr/>
              <a:t>70</a:t>
            </a:fld>
            <a:endParaRPr lang="da-DK" dirty="0"/>
          </a:p>
        </p:txBody>
      </p:sp>
      <p:pic>
        <p:nvPicPr>
          <p:cNvPr id="5" name="Content Placeholder 7">
            <a:extLst>
              <a:ext uri="{FF2B5EF4-FFF2-40B4-BE49-F238E27FC236}">
                <a16:creationId xmlns:a16="http://schemas.microsoft.com/office/drawing/2014/main" id="{800809A9-AB37-5AA6-5187-EF614A013C64}"/>
              </a:ext>
            </a:extLst>
          </p:cNvPr>
          <p:cNvPicPr>
            <a:picLocks noChangeAspect="1"/>
          </p:cNvPicPr>
          <p:nvPr/>
        </p:nvPicPr>
        <p:blipFill>
          <a:blip r:embed="rId2"/>
          <a:stretch>
            <a:fillRect/>
          </a:stretch>
        </p:blipFill>
        <p:spPr>
          <a:xfrm>
            <a:off x="-1320824" y="4117667"/>
            <a:ext cx="10331587" cy="2376264"/>
          </a:xfrm>
          <a:prstGeom prst="rect">
            <a:avLst/>
          </a:prstGeom>
        </p:spPr>
      </p:pic>
      <p:pic>
        <p:nvPicPr>
          <p:cNvPr id="6" name="Picture 3">
            <a:extLst>
              <a:ext uri="{FF2B5EF4-FFF2-40B4-BE49-F238E27FC236}">
                <a16:creationId xmlns:a16="http://schemas.microsoft.com/office/drawing/2014/main" id="{81E64BC7-F81B-B35A-666F-B4716E31D5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28248" y="1232385"/>
            <a:ext cx="3511748" cy="389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9">
            <a:extLst>
              <a:ext uri="{FF2B5EF4-FFF2-40B4-BE49-F238E27FC236}">
                <a16:creationId xmlns:a16="http://schemas.microsoft.com/office/drawing/2014/main" id="{48950D2E-BB47-F43F-13CB-76773D220771}"/>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F6451A2B-46E4-6645-D346-F669FC6A41E3}"/>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4F92FF95-6BC7-1A13-0199-268E56F9278C}"/>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3785827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A506D-5D4A-C97F-1B55-C9E3D8BF9220}"/>
              </a:ext>
            </a:extLst>
          </p:cNvPr>
          <p:cNvSpPr>
            <a:spLocks noGrp="1"/>
          </p:cNvSpPr>
          <p:nvPr>
            <p:ph type="title"/>
          </p:nvPr>
        </p:nvSpPr>
        <p:spPr>
          <a:xfrm>
            <a:off x="609600" y="274638"/>
            <a:ext cx="8798768" cy="634082"/>
          </a:xfrm>
        </p:spPr>
        <p:txBody>
          <a:bodyPr/>
          <a:lstStyle/>
          <a:p>
            <a:r>
              <a:rPr lang="sl-SI" dirty="0"/>
              <a:t>Time-dependent imaging with Explorer</a:t>
            </a:r>
          </a:p>
        </p:txBody>
      </p:sp>
      <p:sp>
        <p:nvSpPr>
          <p:cNvPr id="3" name="Content Placeholder 2">
            <a:extLst>
              <a:ext uri="{FF2B5EF4-FFF2-40B4-BE49-F238E27FC236}">
                <a16:creationId xmlns:a16="http://schemas.microsoft.com/office/drawing/2014/main" id="{CD7CEEAC-39D7-B96C-E868-609CE74694B1}"/>
              </a:ext>
            </a:extLst>
          </p:cNvPr>
          <p:cNvSpPr>
            <a:spLocks noGrp="1"/>
          </p:cNvSpPr>
          <p:nvPr>
            <p:ph idx="1"/>
          </p:nvPr>
        </p:nvSpPr>
        <p:spPr>
          <a:xfrm>
            <a:off x="623392" y="1340768"/>
            <a:ext cx="4680520" cy="4896544"/>
          </a:xfrm>
        </p:spPr>
        <p:txBody>
          <a:bodyPr/>
          <a:lstStyle/>
          <a:p>
            <a:r>
              <a:rPr lang="sl-SI" dirty="0"/>
              <a:t>Standard dose of FDG</a:t>
            </a:r>
          </a:p>
          <a:p>
            <a:r>
              <a:rPr lang="sl-SI" dirty="0"/>
              <a:t>Different imaging times </a:t>
            </a:r>
          </a:p>
        </p:txBody>
      </p:sp>
      <p:sp>
        <p:nvSpPr>
          <p:cNvPr id="4" name="Slide Number Placeholder 3">
            <a:extLst>
              <a:ext uri="{FF2B5EF4-FFF2-40B4-BE49-F238E27FC236}">
                <a16:creationId xmlns:a16="http://schemas.microsoft.com/office/drawing/2014/main" id="{4B7990C0-300B-F946-F4F2-BDB53099D4BC}"/>
              </a:ext>
            </a:extLst>
          </p:cNvPr>
          <p:cNvSpPr>
            <a:spLocks noGrp="1"/>
          </p:cNvSpPr>
          <p:nvPr>
            <p:ph type="sldNum" sz="quarter" idx="12"/>
          </p:nvPr>
        </p:nvSpPr>
        <p:spPr/>
        <p:txBody>
          <a:bodyPr/>
          <a:lstStyle/>
          <a:p>
            <a:fld id="{3B656FE5-7551-496C-A16F-7304A2D951A7}" type="slidenum">
              <a:rPr lang="da-DK" smtClean="0"/>
              <a:pPr/>
              <a:t>71</a:t>
            </a:fld>
            <a:endParaRPr lang="da-DK" dirty="0"/>
          </a:p>
        </p:txBody>
      </p:sp>
      <p:pic>
        <p:nvPicPr>
          <p:cNvPr id="6" name="Content Placeholder 7" descr="A picture containing white&#10;&#10;Description automatically generated">
            <a:extLst>
              <a:ext uri="{FF2B5EF4-FFF2-40B4-BE49-F238E27FC236}">
                <a16:creationId xmlns:a16="http://schemas.microsoft.com/office/drawing/2014/main" id="{1F09012E-D1FA-63A8-C063-ABA1A95D0B41}"/>
              </a:ext>
            </a:extLst>
          </p:cNvPr>
          <p:cNvPicPr>
            <a:picLocks noChangeAspect="1"/>
          </p:cNvPicPr>
          <p:nvPr/>
        </p:nvPicPr>
        <p:blipFill>
          <a:blip r:embed="rId2"/>
          <a:stretch>
            <a:fillRect/>
          </a:stretch>
        </p:blipFill>
        <p:spPr>
          <a:xfrm>
            <a:off x="5259956" y="977804"/>
            <a:ext cx="6379368" cy="5241961"/>
          </a:xfrm>
          <a:prstGeom prst="rect">
            <a:avLst/>
          </a:prstGeom>
        </p:spPr>
      </p:pic>
      <p:sp>
        <p:nvSpPr>
          <p:cNvPr id="8" name="TextBox 7">
            <a:extLst>
              <a:ext uri="{FF2B5EF4-FFF2-40B4-BE49-F238E27FC236}">
                <a16:creationId xmlns:a16="http://schemas.microsoft.com/office/drawing/2014/main" id="{E9EFA0B6-0F06-8C37-8B19-DAA9676E3D46}"/>
              </a:ext>
            </a:extLst>
          </p:cNvPr>
          <p:cNvSpPr txBox="1"/>
          <p:nvPr/>
        </p:nvSpPr>
        <p:spPr>
          <a:xfrm>
            <a:off x="6223871" y="6187033"/>
            <a:ext cx="4451538" cy="307777"/>
          </a:xfrm>
          <a:prstGeom prst="rect">
            <a:avLst/>
          </a:prstGeom>
          <a:noFill/>
        </p:spPr>
        <p:txBody>
          <a:bodyPr wrap="square" lIns="0" tIns="0" rIns="0" bIns="0" rtlCol="0">
            <a:spAutoFit/>
          </a:bodyPr>
          <a:lstStyle/>
          <a:p>
            <a:r>
              <a:rPr lang="en-GB" sz="1000" dirty="0">
                <a:solidFill>
                  <a:schemeClr val="accent1"/>
                </a:solidFill>
              </a:rPr>
              <a:t>Image taken from Badawi, Ramsey D., et al. "First human imaging studies with the EXPLORER total-body PET scanner." </a:t>
            </a:r>
            <a:r>
              <a:rPr lang="en-GB" sz="1000" i="1" dirty="0">
                <a:solidFill>
                  <a:schemeClr val="accent1"/>
                </a:solidFill>
              </a:rPr>
              <a:t>Journal of Nuclear Medicine</a:t>
            </a:r>
            <a:r>
              <a:rPr lang="en-GB" sz="1000" dirty="0">
                <a:solidFill>
                  <a:schemeClr val="accent1"/>
                </a:solidFill>
              </a:rPr>
              <a:t> 60.3 (2019): 299-303</a:t>
            </a:r>
            <a:endParaRPr lang="en-GB" sz="1000" b="1" dirty="0">
              <a:solidFill>
                <a:schemeClr val="accent1"/>
              </a:solidFill>
            </a:endParaRPr>
          </a:p>
        </p:txBody>
      </p:sp>
      <p:sp>
        <p:nvSpPr>
          <p:cNvPr id="9" name="Text Placeholder 9">
            <a:extLst>
              <a:ext uri="{FF2B5EF4-FFF2-40B4-BE49-F238E27FC236}">
                <a16:creationId xmlns:a16="http://schemas.microsoft.com/office/drawing/2014/main" id="{C7E56A4B-62B8-D774-59BB-E22EDFA88CC1}"/>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0" name="Text Placeholder 9">
            <a:extLst>
              <a:ext uri="{FF2B5EF4-FFF2-40B4-BE49-F238E27FC236}">
                <a16:creationId xmlns:a16="http://schemas.microsoft.com/office/drawing/2014/main" id="{B3799E23-B698-910B-2630-D042190E4BAC}"/>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1" name="Text Placeholder 9">
            <a:extLst>
              <a:ext uri="{FF2B5EF4-FFF2-40B4-BE49-F238E27FC236}">
                <a16:creationId xmlns:a16="http://schemas.microsoft.com/office/drawing/2014/main" id="{93E7C038-ED69-C808-4855-202AAAF0A9D5}"/>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918819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F2157-0EF3-C397-B320-268586597C72}"/>
              </a:ext>
            </a:extLst>
          </p:cNvPr>
          <p:cNvSpPr>
            <a:spLocks noGrp="1"/>
          </p:cNvSpPr>
          <p:nvPr>
            <p:ph type="title"/>
          </p:nvPr>
        </p:nvSpPr>
        <p:spPr/>
        <p:txBody>
          <a:bodyPr/>
          <a:lstStyle/>
          <a:p>
            <a:r>
              <a:rPr lang="sl-SI" dirty="0"/>
              <a:t>Low-dose imaging</a:t>
            </a:r>
          </a:p>
        </p:txBody>
      </p:sp>
      <p:sp>
        <p:nvSpPr>
          <p:cNvPr id="3" name="Content Placeholder 2">
            <a:extLst>
              <a:ext uri="{FF2B5EF4-FFF2-40B4-BE49-F238E27FC236}">
                <a16:creationId xmlns:a16="http://schemas.microsoft.com/office/drawing/2014/main" id="{599ABFD2-EEAB-CD20-C6D4-8FF68AADE3B0}"/>
              </a:ext>
            </a:extLst>
          </p:cNvPr>
          <p:cNvSpPr>
            <a:spLocks noGrp="1"/>
          </p:cNvSpPr>
          <p:nvPr>
            <p:ph idx="1"/>
          </p:nvPr>
        </p:nvSpPr>
        <p:spPr>
          <a:xfrm>
            <a:off x="623392" y="1340768"/>
            <a:ext cx="6048672" cy="4896544"/>
          </a:xfrm>
        </p:spPr>
        <p:txBody>
          <a:bodyPr/>
          <a:lstStyle/>
          <a:p>
            <a:r>
              <a:rPr lang="sl-SI" dirty="0"/>
              <a:t>10% of the standard dose</a:t>
            </a:r>
          </a:p>
          <a:p>
            <a:r>
              <a:rPr lang="sl-SI" dirty="0"/>
              <a:t>Satisfactory image quality</a:t>
            </a:r>
          </a:p>
        </p:txBody>
      </p:sp>
      <p:sp>
        <p:nvSpPr>
          <p:cNvPr id="4" name="Slide Number Placeholder 3">
            <a:extLst>
              <a:ext uri="{FF2B5EF4-FFF2-40B4-BE49-F238E27FC236}">
                <a16:creationId xmlns:a16="http://schemas.microsoft.com/office/drawing/2014/main" id="{59D110E7-5F0C-DC43-3FFA-3159173A3933}"/>
              </a:ext>
            </a:extLst>
          </p:cNvPr>
          <p:cNvSpPr>
            <a:spLocks noGrp="1"/>
          </p:cNvSpPr>
          <p:nvPr>
            <p:ph type="sldNum" sz="quarter" idx="12"/>
          </p:nvPr>
        </p:nvSpPr>
        <p:spPr/>
        <p:txBody>
          <a:bodyPr/>
          <a:lstStyle/>
          <a:p>
            <a:fld id="{3B656FE5-7551-496C-A16F-7304A2D951A7}" type="slidenum">
              <a:rPr lang="da-DK" smtClean="0"/>
              <a:pPr/>
              <a:t>72</a:t>
            </a:fld>
            <a:endParaRPr lang="da-DK" dirty="0"/>
          </a:p>
        </p:txBody>
      </p:sp>
      <p:pic>
        <p:nvPicPr>
          <p:cNvPr id="5" name="Picture 4">
            <a:extLst>
              <a:ext uri="{FF2B5EF4-FFF2-40B4-BE49-F238E27FC236}">
                <a16:creationId xmlns:a16="http://schemas.microsoft.com/office/drawing/2014/main" id="{6E196DD6-77BA-F4E0-F8C8-ED40C7E8AEA4}"/>
              </a:ext>
            </a:extLst>
          </p:cNvPr>
          <p:cNvPicPr>
            <a:picLocks noChangeAspect="1"/>
          </p:cNvPicPr>
          <p:nvPr/>
        </p:nvPicPr>
        <p:blipFill>
          <a:blip r:embed="rId2"/>
          <a:stretch>
            <a:fillRect/>
          </a:stretch>
        </p:blipFill>
        <p:spPr>
          <a:xfrm>
            <a:off x="6960096" y="1286250"/>
            <a:ext cx="4823878" cy="4785775"/>
          </a:xfrm>
          <a:prstGeom prst="rect">
            <a:avLst/>
          </a:prstGeom>
        </p:spPr>
      </p:pic>
      <p:sp>
        <p:nvSpPr>
          <p:cNvPr id="6" name="TextBox 5">
            <a:extLst>
              <a:ext uri="{FF2B5EF4-FFF2-40B4-BE49-F238E27FC236}">
                <a16:creationId xmlns:a16="http://schemas.microsoft.com/office/drawing/2014/main" id="{BDC73B44-81A2-2F90-2DB2-E317715155FC}"/>
              </a:ext>
            </a:extLst>
          </p:cNvPr>
          <p:cNvSpPr txBox="1"/>
          <p:nvPr/>
        </p:nvSpPr>
        <p:spPr>
          <a:xfrm>
            <a:off x="204302" y="5785519"/>
            <a:ext cx="2762054" cy="615553"/>
          </a:xfrm>
          <a:prstGeom prst="rect">
            <a:avLst/>
          </a:prstGeom>
          <a:noFill/>
        </p:spPr>
        <p:txBody>
          <a:bodyPr wrap="square" lIns="0" tIns="0" rIns="0" bIns="0" rtlCol="0">
            <a:spAutoFit/>
          </a:bodyPr>
          <a:lstStyle/>
          <a:p>
            <a:r>
              <a:rPr lang="en-GB" sz="1000" dirty="0">
                <a:solidFill>
                  <a:schemeClr val="accent1"/>
                </a:solidFill>
              </a:rPr>
              <a:t>Image taken from Badawi, Ramsey D., et al. "First human imaging studies with the EXPLORER total-body PET scanner." </a:t>
            </a:r>
            <a:r>
              <a:rPr lang="en-GB" sz="1000" i="1" dirty="0">
                <a:solidFill>
                  <a:schemeClr val="accent1"/>
                </a:solidFill>
              </a:rPr>
              <a:t>Journal of Nuclear Medicine</a:t>
            </a:r>
            <a:r>
              <a:rPr lang="en-GB" sz="1000" dirty="0">
                <a:solidFill>
                  <a:schemeClr val="accent1"/>
                </a:solidFill>
              </a:rPr>
              <a:t> 60.3 (2019): 299-303</a:t>
            </a:r>
            <a:endParaRPr lang="en-GB" sz="1000" b="1" dirty="0">
              <a:solidFill>
                <a:schemeClr val="accent1"/>
              </a:solidFill>
            </a:endParaRPr>
          </a:p>
        </p:txBody>
      </p:sp>
      <p:sp>
        <p:nvSpPr>
          <p:cNvPr id="7" name="Text Placeholder 9">
            <a:extLst>
              <a:ext uri="{FF2B5EF4-FFF2-40B4-BE49-F238E27FC236}">
                <a16:creationId xmlns:a16="http://schemas.microsoft.com/office/drawing/2014/main" id="{C9E593EA-25DE-9576-FBB2-98A23E925DCB}"/>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D6AEF9F8-9111-A452-3E1E-7D2B046C4A86}"/>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8B508F79-D49F-9DB4-340E-ED6AE353A1A1}"/>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42128467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EA1A-A097-1EE3-E630-F92A6073F60D}"/>
              </a:ext>
            </a:extLst>
          </p:cNvPr>
          <p:cNvSpPr>
            <a:spLocks noGrp="1"/>
          </p:cNvSpPr>
          <p:nvPr>
            <p:ph type="title"/>
          </p:nvPr>
        </p:nvSpPr>
        <p:spPr/>
        <p:txBody>
          <a:bodyPr/>
          <a:lstStyle/>
          <a:p>
            <a:r>
              <a:rPr lang="sl-SI" dirty="0"/>
              <a:t>Dynamic imaging</a:t>
            </a:r>
          </a:p>
        </p:txBody>
      </p:sp>
      <p:sp>
        <p:nvSpPr>
          <p:cNvPr id="3" name="Content Placeholder 2">
            <a:extLst>
              <a:ext uri="{FF2B5EF4-FFF2-40B4-BE49-F238E27FC236}">
                <a16:creationId xmlns:a16="http://schemas.microsoft.com/office/drawing/2014/main" id="{9D7A50E5-03DC-B468-D27A-3C7C47AD6E7E}"/>
              </a:ext>
            </a:extLst>
          </p:cNvPr>
          <p:cNvSpPr>
            <a:spLocks noGrp="1"/>
          </p:cNvSpPr>
          <p:nvPr>
            <p:ph idx="1"/>
          </p:nvPr>
        </p:nvSpPr>
        <p:spPr>
          <a:xfrm>
            <a:off x="623392" y="1340768"/>
            <a:ext cx="6552728" cy="4896544"/>
          </a:xfrm>
        </p:spPr>
        <p:txBody>
          <a:bodyPr/>
          <a:lstStyle/>
          <a:p>
            <a:r>
              <a:rPr lang="sl-SI" dirty="0"/>
              <a:t>Imaging after a standard dose of FDG</a:t>
            </a:r>
          </a:p>
          <a:p>
            <a:r>
              <a:rPr lang="sl-SI" dirty="0"/>
              <a:t>Graph showing the activity of different areas as a function of time </a:t>
            </a:r>
          </a:p>
        </p:txBody>
      </p:sp>
      <p:sp>
        <p:nvSpPr>
          <p:cNvPr id="4" name="Slide Number Placeholder 3">
            <a:extLst>
              <a:ext uri="{FF2B5EF4-FFF2-40B4-BE49-F238E27FC236}">
                <a16:creationId xmlns:a16="http://schemas.microsoft.com/office/drawing/2014/main" id="{EA280AE4-120E-663D-9504-CF38E1C5D8A2}"/>
              </a:ext>
            </a:extLst>
          </p:cNvPr>
          <p:cNvSpPr>
            <a:spLocks noGrp="1"/>
          </p:cNvSpPr>
          <p:nvPr>
            <p:ph type="sldNum" sz="quarter" idx="12"/>
          </p:nvPr>
        </p:nvSpPr>
        <p:spPr/>
        <p:txBody>
          <a:bodyPr/>
          <a:lstStyle/>
          <a:p>
            <a:fld id="{3B656FE5-7551-496C-A16F-7304A2D951A7}" type="slidenum">
              <a:rPr lang="da-DK" smtClean="0"/>
              <a:pPr/>
              <a:t>73</a:t>
            </a:fld>
            <a:endParaRPr lang="da-DK" dirty="0"/>
          </a:p>
        </p:txBody>
      </p:sp>
      <p:pic>
        <p:nvPicPr>
          <p:cNvPr id="5" name="Content Placeholder 7">
            <a:extLst>
              <a:ext uri="{FF2B5EF4-FFF2-40B4-BE49-F238E27FC236}">
                <a16:creationId xmlns:a16="http://schemas.microsoft.com/office/drawing/2014/main" id="{02802331-5819-24EB-B1D4-C1032DE88442}"/>
              </a:ext>
            </a:extLst>
          </p:cNvPr>
          <p:cNvPicPr>
            <a:picLocks noChangeAspect="1"/>
          </p:cNvPicPr>
          <p:nvPr/>
        </p:nvPicPr>
        <p:blipFill>
          <a:blip r:embed="rId3"/>
          <a:stretch>
            <a:fillRect/>
          </a:stretch>
        </p:blipFill>
        <p:spPr>
          <a:xfrm>
            <a:off x="7320136" y="1320485"/>
            <a:ext cx="4677651" cy="4937109"/>
          </a:xfrm>
          <a:prstGeom prst="rect">
            <a:avLst/>
          </a:prstGeom>
        </p:spPr>
      </p:pic>
      <p:pic>
        <p:nvPicPr>
          <p:cNvPr id="6" name="Online Media 5" descr="Cardiac motion-capture using the EXPLORER Total Body PET scanner">
            <a:hlinkClick r:id="" action="ppaction://media"/>
            <a:extLst>
              <a:ext uri="{FF2B5EF4-FFF2-40B4-BE49-F238E27FC236}">
                <a16:creationId xmlns:a16="http://schemas.microsoft.com/office/drawing/2014/main" id="{51350C09-5CBB-025D-4068-1CBBBC918552}"/>
              </a:ext>
            </a:extLst>
          </p:cNvPr>
          <p:cNvPicPr>
            <a:picLocks noRot="1" noChangeAspect="1"/>
          </p:cNvPicPr>
          <p:nvPr>
            <a:videoFile r:link="rId1"/>
          </p:nvPr>
        </p:nvPicPr>
        <p:blipFill>
          <a:blip r:embed="rId4"/>
          <a:stretch>
            <a:fillRect/>
          </a:stretch>
        </p:blipFill>
        <p:spPr>
          <a:xfrm>
            <a:off x="656928" y="2564904"/>
            <a:ext cx="6535734" cy="3692690"/>
          </a:xfrm>
          <a:prstGeom prst="rect">
            <a:avLst/>
          </a:prstGeom>
        </p:spPr>
      </p:pic>
      <p:sp>
        <p:nvSpPr>
          <p:cNvPr id="7" name="Text Placeholder 9">
            <a:extLst>
              <a:ext uri="{FF2B5EF4-FFF2-40B4-BE49-F238E27FC236}">
                <a16:creationId xmlns:a16="http://schemas.microsoft.com/office/drawing/2014/main" id="{E5BD9511-C627-F13D-0D80-48B6B5464A31}"/>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8" name="Text Placeholder 9">
            <a:extLst>
              <a:ext uri="{FF2B5EF4-FFF2-40B4-BE49-F238E27FC236}">
                <a16:creationId xmlns:a16="http://schemas.microsoft.com/office/drawing/2014/main" id="{D3C2F2D1-7FF9-B0ED-EA59-9DF4924CB0E2}"/>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9" name="Text Placeholder 9">
            <a:extLst>
              <a:ext uri="{FF2B5EF4-FFF2-40B4-BE49-F238E27FC236}">
                <a16:creationId xmlns:a16="http://schemas.microsoft.com/office/drawing/2014/main" id="{025CECBC-711D-2472-FA10-D9DBB6CF5081}"/>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5704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65FA-07C2-FCAF-3BBB-61D0BD1ED6CA}"/>
              </a:ext>
            </a:extLst>
          </p:cNvPr>
          <p:cNvSpPr>
            <a:spLocks noGrp="1"/>
          </p:cNvSpPr>
          <p:nvPr>
            <p:ph type="title"/>
          </p:nvPr>
        </p:nvSpPr>
        <p:spPr/>
        <p:txBody>
          <a:bodyPr/>
          <a:lstStyle/>
          <a:p>
            <a:r>
              <a:rPr lang="sl-SI" dirty="0"/>
              <a:t>Combined PET/MR system</a:t>
            </a:r>
          </a:p>
        </p:txBody>
      </p:sp>
      <p:sp>
        <p:nvSpPr>
          <p:cNvPr id="3" name="Content Placeholder 2">
            <a:extLst>
              <a:ext uri="{FF2B5EF4-FFF2-40B4-BE49-F238E27FC236}">
                <a16:creationId xmlns:a16="http://schemas.microsoft.com/office/drawing/2014/main" id="{A679FC96-7614-33AB-3A06-D7002CDCB1C2}"/>
              </a:ext>
            </a:extLst>
          </p:cNvPr>
          <p:cNvSpPr>
            <a:spLocks noGrp="1"/>
          </p:cNvSpPr>
          <p:nvPr>
            <p:ph idx="1"/>
          </p:nvPr>
        </p:nvSpPr>
        <p:spPr>
          <a:xfrm>
            <a:off x="623392" y="1340768"/>
            <a:ext cx="7704682" cy="4896544"/>
          </a:xfrm>
        </p:spPr>
        <p:txBody>
          <a:bodyPr>
            <a:normAutofit fontScale="92500" lnSpcReduction="20000"/>
          </a:bodyPr>
          <a:lstStyle/>
          <a:p>
            <a:pPr marL="0" indent="0">
              <a:buNone/>
            </a:pPr>
            <a:r>
              <a:rPr lang="sl-SI" b="1" i="1" dirty="0">
                <a:solidFill>
                  <a:srgbClr val="C00000"/>
                </a:solidFill>
                <a:latin typeface="Helvetica" panose="020B0604020202020204" pitchFamily="34" charset="0"/>
                <a:cs typeface="Helvetica" panose="020B0604020202020204" pitchFamily="34" charset="0"/>
              </a:rPr>
              <a:t>Benefits of MRI</a:t>
            </a:r>
          </a:p>
          <a:p>
            <a:pPr>
              <a:buFont typeface="Wingdings" pitchFamily="2" charset="2"/>
              <a:buChar char="q"/>
            </a:pPr>
            <a:r>
              <a:rPr lang="sl-SI" i="1" dirty="0">
                <a:latin typeface="Helvetica" panose="020B0604020202020204" pitchFamily="34" charset="0"/>
                <a:cs typeface="Helvetica" panose="020B0604020202020204" pitchFamily="34" charset="0"/>
              </a:rPr>
              <a:t>High soft tissue contrast</a:t>
            </a:r>
          </a:p>
          <a:p>
            <a:pPr>
              <a:buFont typeface="Wingdings" pitchFamily="2" charset="2"/>
              <a:buChar char="q"/>
            </a:pPr>
            <a:r>
              <a:rPr lang="sl-SI" i="1" dirty="0">
                <a:latin typeface="Helvetica" panose="020B0604020202020204" pitchFamily="34" charset="0"/>
                <a:cs typeface="Helvetica" panose="020B0604020202020204" pitchFamily="34" charset="0"/>
              </a:rPr>
              <a:t>High spatial resolution</a:t>
            </a:r>
          </a:p>
          <a:p>
            <a:pPr>
              <a:buFont typeface="Wingdings" pitchFamily="2" charset="2"/>
              <a:buChar char="q"/>
            </a:pPr>
            <a:r>
              <a:rPr lang="sl-SI" i="1" dirty="0">
                <a:latin typeface="Helvetica" panose="020B0604020202020204" pitchFamily="34" charset="0"/>
                <a:cs typeface="Helvetica" panose="020B0604020202020204" pitchFamily="34" charset="0"/>
              </a:rPr>
              <a:t>Motion prediction</a:t>
            </a:r>
          </a:p>
          <a:p>
            <a:pPr>
              <a:buFont typeface="Wingdings" pitchFamily="2" charset="2"/>
              <a:buChar char="q"/>
            </a:pPr>
            <a:r>
              <a:rPr lang="sl-SI" i="1" dirty="0">
                <a:latin typeface="Helvetica" panose="020B0604020202020204" pitchFamily="34" charset="0"/>
                <a:cs typeface="Helvetica" panose="020B0604020202020204" pitchFamily="34" charset="0"/>
              </a:rPr>
              <a:t>No dose burden</a:t>
            </a:r>
          </a:p>
          <a:p>
            <a:pPr>
              <a:buFont typeface="Wingdings" pitchFamily="2" charset="2"/>
              <a:buChar char="q"/>
            </a:pPr>
            <a:r>
              <a:rPr lang="sl-SI" i="1" dirty="0">
                <a:latin typeface="Helvetica" panose="020B0604020202020204" pitchFamily="34" charset="0"/>
                <a:cs typeface="Helvetica" panose="020B0604020202020204" pitchFamily="34" charset="0"/>
              </a:rPr>
              <a:t>Multiparametric MRI </a:t>
            </a:r>
          </a:p>
          <a:p>
            <a:pPr>
              <a:buFont typeface="Wingdings" pitchFamily="2" charset="2"/>
              <a:buChar char="q"/>
            </a:pPr>
            <a:endParaRPr lang="sl-SI" b="1" i="1" dirty="0">
              <a:latin typeface="Helvetica" panose="020B0604020202020204" pitchFamily="34" charset="0"/>
              <a:cs typeface="Helvetica" panose="020B0604020202020204" pitchFamily="34" charset="0"/>
            </a:endParaRPr>
          </a:p>
          <a:p>
            <a:pPr marL="0" indent="0">
              <a:buNone/>
            </a:pPr>
            <a:r>
              <a:rPr lang="sl-SI" b="1" i="1" dirty="0">
                <a:solidFill>
                  <a:srgbClr val="C00000"/>
                </a:solidFill>
                <a:latin typeface="Helvetica" panose="020B0604020202020204" pitchFamily="34" charset="0"/>
                <a:cs typeface="Helvetica" panose="020B0604020202020204" pitchFamily="34" charset="0"/>
              </a:rPr>
              <a:t>Advantages of PET</a:t>
            </a:r>
          </a:p>
          <a:p>
            <a:pPr>
              <a:buFont typeface="Wingdings" pitchFamily="2" charset="2"/>
              <a:buChar char="q"/>
            </a:pPr>
            <a:r>
              <a:rPr lang="sl-SI" i="1" dirty="0">
                <a:latin typeface="Helvetica" panose="020B0604020202020204" pitchFamily="34" charset="0"/>
                <a:cs typeface="Helvetica" panose="020B0604020202020204" pitchFamily="34" charset="0"/>
              </a:rPr>
              <a:t>High molecular specificity</a:t>
            </a:r>
          </a:p>
          <a:p>
            <a:pPr>
              <a:buFont typeface="Wingdings" pitchFamily="2" charset="2"/>
              <a:buChar char="q"/>
            </a:pPr>
            <a:r>
              <a:rPr lang="sl-SI" i="1" dirty="0">
                <a:latin typeface="Helvetica" panose="020B0604020202020204" pitchFamily="34" charset="0"/>
                <a:cs typeface="Helvetica" panose="020B0604020202020204" pitchFamily="34" charset="0"/>
              </a:rPr>
              <a:t>High sensitivity for molecular tracking</a:t>
            </a:r>
          </a:p>
          <a:p>
            <a:pPr algn="l">
              <a:buFont typeface="Wingdings" pitchFamily="2" charset="2"/>
              <a:buChar char="q"/>
            </a:pPr>
            <a:r>
              <a:rPr lang="sl-SI" i="1" dirty="0">
                <a:latin typeface="Helvetica" panose="020B0604020202020204" pitchFamily="34" charset="0"/>
                <a:cs typeface="Helvetica" panose="020B0604020202020204" pitchFamily="34" charset="0"/>
              </a:rPr>
              <a:t>The biological distribution of radiopharmaceuticals can be quantified and tracked in 3D</a:t>
            </a:r>
          </a:p>
          <a:p>
            <a:pPr>
              <a:buFont typeface="Wingdings" pitchFamily="2" charset="2"/>
              <a:buChar char="q"/>
            </a:pPr>
            <a:r>
              <a:rPr lang="sl-SI" i="1" dirty="0">
                <a:latin typeface="Helvetica" panose="020B0604020202020204" pitchFamily="34" charset="0"/>
                <a:cs typeface="Helvetica" panose="020B0604020202020204" pitchFamily="34" charset="0"/>
              </a:rPr>
              <a:t>  Multi-parameter tracking: different biological disease pathways can be tracked simultaneously.</a:t>
            </a:r>
          </a:p>
        </p:txBody>
      </p:sp>
      <p:sp>
        <p:nvSpPr>
          <p:cNvPr id="4" name="Slide Number Placeholder 3">
            <a:extLst>
              <a:ext uri="{FF2B5EF4-FFF2-40B4-BE49-F238E27FC236}">
                <a16:creationId xmlns:a16="http://schemas.microsoft.com/office/drawing/2014/main" id="{42C00586-C50E-3FBD-4CFC-D90FB2BA3861}"/>
              </a:ext>
            </a:extLst>
          </p:cNvPr>
          <p:cNvSpPr>
            <a:spLocks noGrp="1"/>
          </p:cNvSpPr>
          <p:nvPr>
            <p:ph type="sldNum" sz="quarter" idx="12"/>
          </p:nvPr>
        </p:nvSpPr>
        <p:spPr/>
        <p:txBody>
          <a:bodyPr/>
          <a:lstStyle/>
          <a:p>
            <a:fld id="{3B656FE5-7551-496C-A16F-7304A2D951A7}" type="slidenum">
              <a:rPr lang="da-DK" smtClean="0"/>
              <a:pPr/>
              <a:t>74</a:t>
            </a:fld>
            <a:endParaRPr lang="da-DK" dirty="0"/>
          </a:p>
        </p:txBody>
      </p:sp>
      <p:pic>
        <p:nvPicPr>
          <p:cNvPr id="5" name="Picture 4">
            <a:extLst>
              <a:ext uri="{FF2B5EF4-FFF2-40B4-BE49-F238E27FC236}">
                <a16:creationId xmlns:a16="http://schemas.microsoft.com/office/drawing/2014/main" id="{572AB5C8-77EA-CC07-245A-B6DBA4F8A81D}"/>
              </a:ext>
            </a:extLst>
          </p:cNvPr>
          <p:cNvPicPr>
            <a:picLocks noChangeAspect="1"/>
          </p:cNvPicPr>
          <p:nvPr/>
        </p:nvPicPr>
        <p:blipFill rotWithShape="1">
          <a:blip r:embed="rId2"/>
          <a:srcRect b="42305"/>
          <a:stretch/>
        </p:blipFill>
        <p:spPr>
          <a:xfrm>
            <a:off x="8559553" y="1143634"/>
            <a:ext cx="1348480" cy="1631208"/>
          </a:xfrm>
          <a:prstGeom prst="rect">
            <a:avLst/>
          </a:prstGeom>
        </p:spPr>
      </p:pic>
      <p:pic>
        <p:nvPicPr>
          <p:cNvPr id="6" name="Picture 5">
            <a:extLst>
              <a:ext uri="{FF2B5EF4-FFF2-40B4-BE49-F238E27FC236}">
                <a16:creationId xmlns:a16="http://schemas.microsoft.com/office/drawing/2014/main" id="{E4E7BEF7-2349-22D0-9CDE-155AFEEE8DF7}"/>
              </a:ext>
            </a:extLst>
          </p:cNvPr>
          <p:cNvPicPr>
            <a:picLocks noChangeAspect="1"/>
          </p:cNvPicPr>
          <p:nvPr/>
        </p:nvPicPr>
        <p:blipFill rotWithShape="1">
          <a:blip r:embed="rId2"/>
          <a:srcRect t="57374" b="129"/>
          <a:stretch/>
        </p:blipFill>
        <p:spPr>
          <a:xfrm>
            <a:off x="9909366" y="1143634"/>
            <a:ext cx="1830732" cy="1631207"/>
          </a:xfrm>
          <a:prstGeom prst="rect">
            <a:avLst/>
          </a:prstGeom>
        </p:spPr>
      </p:pic>
      <p:sp>
        <p:nvSpPr>
          <p:cNvPr id="7" name="Rectangle 6">
            <a:extLst>
              <a:ext uri="{FF2B5EF4-FFF2-40B4-BE49-F238E27FC236}">
                <a16:creationId xmlns:a16="http://schemas.microsoft.com/office/drawing/2014/main" id="{02A35638-C852-3BD9-6C18-D8C289DB2E4A}"/>
              </a:ext>
            </a:extLst>
          </p:cNvPr>
          <p:cNvSpPr/>
          <p:nvPr/>
        </p:nvSpPr>
        <p:spPr>
          <a:xfrm>
            <a:off x="8468221" y="2745018"/>
            <a:ext cx="3574783" cy="850105"/>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Fig. 4. </a:t>
            </a:r>
            <a:r>
              <a:rPr kumimoji="0" lang="en-US" sz="1050" b="0" i="0" u="none" strike="noStrike" kern="1200" cap="none" spc="0" normalizeH="0" baseline="0" noProof="0" dirty="0">
                <a:ln>
                  <a:noFill/>
                </a:ln>
                <a:solidFill>
                  <a:prstClr val="black"/>
                </a:solidFill>
                <a:effectLst/>
                <a:uLnTx/>
                <a:uFillTx/>
                <a:latin typeface="Helvetica" panose="020B0604020202020204" pitchFamily="34" charset="0"/>
                <a:ea typeface="Tahoma" panose="020B0604030504040204" pitchFamily="34" charset="0"/>
                <a:cs typeface="Helvetica" panose="020B0604020202020204" pitchFamily="34" charset="0"/>
              </a:rPr>
              <a:t>Delineation of brainstem neuroanatomy (ex vivo 100 </a:t>
            </a:r>
            <a:r>
              <a:rPr kumimoji="0" lang="el-GR" sz="1050" b="0" i="0" u="none" strike="noStrike" kern="1200" cap="none" spc="0" normalizeH="0" baseline="0" noProof="0" dirty="0">
                <a:ln>
                  <a:noFill/>
                </a:ln>
                <a:solidFill>
                  <a:prstClr val="black"/>
                </a:solidFill>
                <a:effectLst/>
                <a:uLnTx/>
                <a:uFillTx/>
                <a:latin typeface="Helvetica" panose="020B0604020202020204" pitchFamily="34" charset="0"/>
                <a:ea typeface="Tahoma" panose="020B0604030504040204" pitchFamily="34" charset="0"/>
                <a:cs typeface="Helvetica" panose="020B0604020202020204" pitchFamily="34" charset="0"/>
              </a:rPr>
              <a:t>μ</a:t>
            </a:r>
            <a:r>
              <a:rPr kumimoji="0" lang="en-US" sz="1050" b="0" i="0" u="none" strike="noStrike" kern="1200" cap="none" spc="0" normalizeH="0" baseline="0" noProof="0" dirty="0">
                <a:ln>
                  <a:noFill/>
                </a:ln>
                <a:solidFill>
                  <a:prstClr val="black"/>
                </a:solidFill>
                <a:effectLst/>
                <a:uLnTx/>
                <a:uFillTx/>
                <a:latin typeface="Helvetica" panose="020B0604020202020204" pitchFamily="34" charset="0"/>
                <a:ea typeface="Tahoma" panose="020B0604030504040204" pitchFamily="34" charset="0"/>
                <a:cs typeface="Helvetica" panose="020B0604020202020204" pitchFamily="34" charset="0"/>
              </a:rPr>
              <a:t>m resolution 7T MRI dataset). </a:t>
            </a:r>
            <a:r>
              <a:rPr kumimoji="0" lang="en-US" sz="105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 </a:t>
            </a:r>
            <a:r>
              <a:rPr kumimoji="0" lang="en-US" sz="1050" b="0" i="0" u="none" strike="noStrike" kern="1200" cap="none" spc="0" normalizeH="0" baseline="0" noProof="0" dirty="0">
                <a:ln>
                  <a:noFill/>
                </a:ln>
                <a:solidFill>
                  <a:prstClr val="black"/>
                </a:solidFill>
                <a:effectLst/>
                <a:uLnTx/>
                <a:uFillTx/>
                <a:latin typeface="Helvetica" panose="020B0604020202020204" pitchFamily="34" charset="0"/>
                <a:ea typeface="Tahoma" panose="020B0604030504040204" pitchFamily="34" charset="0"/>
                <a:cs typeface="Helvetica" panose="020B0604020202020204" pitchFamily="34" charset="0"/>
              </a:rPr>
              <a:t>At the level of the rostral pons and caudal midbrain </a:t>
            </a:r>
            <a:r>
              <a:rPr kumimoji="0" lang="en-US" sz="105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(B) </a:t>
            </a:r>
            <a:r>
              <a:rPr kumimoji="0" lang="en-US" sz="1050" b="0" i="0" u="none" strike="noStrike" kern="1200" cap="none" spc="0" normalizeH="0" baseline="0" noProof="0" dirty="0">
                <a:ln>
                  <a:noFill/>
                </a:ln>
                <a:solidFill>
                  <a:prstClr val="black"/>
                </a:solidFill>
                <a:effectLst/>
                <a:uLnTx/>
                <a:uFillTx/>
                <a:latin typeface="Helvetica" panose="020B0604020202020204" pitchFamily="34" charset="0"/>
                <a:ea typeface="Tahoma" panose="020B0604030504040204" pitchFamily="34" charset="0"/>
                <a:cs typeface="Helvetica" panose="020B0604020202020204" pitchFamily="34" charset="0"/>
              </a:rPr>
              <a:t>A zoomed view </a:t>
            </a:r>
            <a:r>
              <a:rPr kumimoji="0" lang="da-DK" sz="1050" b="0" i="1" u="none" strike="noStrike" kern="1200" cap="none" spc="0" normalizeH="0" baseline="0" noProof="0" dirty="0">
                <a:ln>
                  <a:noFill/>
                </a:ln>
                <a:solidFill>
                  <a:prstClr val="black"/>
                </a:solidFill>
                <a:effectLst/>
                <a:uLnTx/>
                <a:uFillTx/>
                <a:latin typeface="Helvetica" panose="020B0604020202020204" pitchFamily="34" charset="0"/>
                <a:ea typeface="Tahoma" panose="020B0604030504040204" pitchFamily="34" charset="0"/>
                <a:cs typeface="Helvetica" panose="020B0604020202020204" pitchFamily="34" charset="0"/>
              </a:rPr>
              <a:t>Edlow, B. L., et al. </a:t>
            </a:r>
            <a:r>
              <a:rPr kumimoji="0" lang="en-US" sz="1050" b="0" i="1" u="none" strike="noStrike" kern="1200" cap="none" spc="0" normalizeH="0" baseline="0" noProof="0" dirty="0">
                <a:ln>
                  <a:noFill/>
                </a:ln>
                <a:solidFill>
                  <a:srgbClr val="222222"/>
                </a:solidFill>
                <a:effectLst/>
                <a:uLnTx/>
                <a:uFillTx/>
                <a:latin typeface="Helvetica" panose="020B0604020202020204" pitchFamily="34" charset="0"/>
                <a:ea typeface="+mn-ea"/>
                <a:cs typeface="Helvetica" panose="020B0604020202020204" pitchFamily="34" charset="0"/>
              </a:rPr>
              <a:t>Scientific data (2019)</a:t>
            </a:r>
            <a:endParaRPr kumimoji="0" lang="da-DK" sz="1050" b="0" i="1" u="none" strike="noStrike" kern="1200" cap="none" spc="0" normalizeH="0" baseline="0" noProof="0" dirty="0">
              <a:ln>
                <a:noFill/>
              </a:ln>
              <a:solidFill>
                <a:prstClr val="black"/>
              </a:solidFill>
              <a:effectLst/>
              <a:uLnTx/>
              <a:uFillTx/>
              <a:latin typeface="Helvetica" panose="020B0604020202020204" pitchFamily="34" charset="0"/>
              <a:ea typeface="Tahoma" panose="020B060403050404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1488129C-AFCC-833B-F051-B6C0B1D36B86}"/>
              </a:ext>
            </a:extLst>
          </p:cNvPr>
          <p:cNvPicPr>
            <a:picLocks noChangeAspect="1"/>
          </p:cNvPicPr>
          <p:nvPr/>
        </p:nvPicPr>
        <p:blipFill>
          <a:blip r:embed="rId3"/>
          <a:stretch>
            <a:fillRect/>
          </a:stretch>
        </p:blipFill>
        <p:spPr>
          <a:xfrm>
            <a:off x="8559553" y="3717152"/>
            <a:ext cx="2152154" cy="2026721"/>
          </a:xfrm>
          <a:prstGeom prst="rect">
            <a:avLst/>
          </a:prstGeom>
        </p:spPr>
      </p:pic>
      <p:sp>
        <p:nvSpPr>
          <p:cNvPr id="9" name="TextBox 8">
            <a:extLst>
              <a:ext uri="{FF2B5EF4-FFF2-40B4-BE49-F238E27FC236}">
                <a16:creationId xmlns:a16="http://schemas.microsoft.com/office/drawing/2014/main" id="{92B4D235-6F0B-B768-AC2E-CAFAE7621BE7}"/>
              </a:ext>
            </a:extLst>
          </p:cNvPr>
          <p:cNvSpPr txBox="1"/>
          <p:nvPr/>
        </p:nvSpPr>
        <p:spPr>
          <a:xfrm>
            <a:off x="8498829" y="5735098"/>
            <a:ext cx="3693171" cy="577081"/>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Fig. 5. </a:t>
            </a:r>
            <a:r>
              <a:rPr kumimoji="0" lang="en-US" sz="1050" b="0"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A multi-tracer PET study in Alzheimer disease. </a:t>
            </a:r>
            <a:r>
              <a:rPr kumimoji="0" lang="en-US" sz="1050" b="1"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(A)</a:t>
            </a:r>
            <a:r>
              <a:rPr kumimoji="0" lang="en-US" sz="1050" b="0"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 </a:t>
            </a:r>
            <a:r>
              <a:rPr kumimoji="0" lang="en-US" sz="1050" b="0" i="0" u="none" strike="noStrike" kern="1200" cap="none" spc="0" normalizeH="0" baseline="3000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18</a:t>
            </a:r>
            <a:r>
              <a:rPr kumimoji="0" lang="en-US" sz="1050" b="0"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F‑FDG </a:t>
            </a:r>
            <a:r>
              <a:rPr kumimoji="0" lang="en-US" sz="1050" b="1"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(B)</a:t>
            </a:r>
            <a:r>
              <a:rPr kumimoji="0" lang="en-US" sz="1050" b="0"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 </a:t>
            </a:r>
            <a:r>
              <a:rPr kumimoji="0" lang="en-US" sz="1050" b="0" i="0" u="none" strike="noStrike" kern="1200" cap="none" spc="0" normalizeH="0" baseline="3000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11</a:t>
            </a:r>
            <a:r>
              <a:rPr kumimoji="0" lang="en-US" sz="1050" b="0"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C‑nicotine, </a:t>
            </a:r>
            <a:r>
              <a:rPr kumimoji="0" lang="en-US" sz="1050" b="1"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(C) </a:t>
            </a:r>
            <a:r>
              <a:rPr kumimoji="0" lang="en-US" sz="1050" b="0" i="0" u="none" strike="noStrike" kern="1200" cap="none" spc="0" normalizeH="0" baseline="3000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11</a:t>
            </a:r>
            <a:r>
              <a:rPr kumimoji="0" lang="en-US" sz="1050" b="0"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C‑PIB and </a:t>
            </a:r>
            <a:r>
              <a:rPr kumimoji="0" lang="en-US" sz="1050" b="1"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(D) </a:t>
            </a:r>
            <a:r>
              <a:rPr kumimoji="0" lang="en-US" sz="1050" b="0" i="0" u="none" strike="noStrike" kern="1200" cap="none" spc="0" normalizeH="0" baseline="3000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11</a:t>
            </a:r>
            <a:r>
              <a:rPr kumimoji="0" lang="en-US" sz="1050" b="0"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rPr>
              <a:t>C‑PMP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222222"/>
                </a:solidFill>
                <a:effectLst/>
                <a:highlight>
                  <a:srgbClr val="FFFFFF"/>
                </a:highlight>
                <a:uLnTx/>
                <a:uFillTx/>
                <a:latin typeface="Helvetica" panose="020B0604020202020204" pitchFamily="34" charset="0"/>
                <a:ea typeface="+mn-ea"/>
                <a:cs typeface="Helvetica" panose="020B0604020202020204" pitchFamily="34" charset="0"/>
              </a:rPr>
              <a:t>Nordberg, A., et al. Nature Reviews Neurology</a:t>
            </a:r>
            <a:r>
              <a:rPr kumimoji="0" lang="en-US" sz="1050" b="0" i="0" u="none" strike="noStrike" kern="1200" cap="none" spc="0" normalizeH="0" baseline="0" noProof="0" dirty="0">
                <a:ln>
                  <a:noFill/>
                </a:ln>
                <a:solidFill>
                  <a:srgbClr val="222222"/>
                </a:solidFill>
                <a:effectLst/>
                <a:highlight>
                  <a:srgbClr val="FFFFFF"/>
                </a:highlight>
                <a:uLnTx/>
                <a:uFillTx/>
                <a:latin typeface="Helvetica" panose="020B0604020202020204" pitchFamily="34" charset="0"/>
                <a:ea typeface="+mn-ea"/>
                <a:cs typeface="Helvetica" panose="020B0604020202020204" pitchFamily="34" charset="0"/>
              </a:rPr>
              <a:t> (2010)</a:t>
            </a:r>
            <a:endParaRPr kumimoji="0" lang="en-US" sz="1050" b="0" i="0" u="none" strike="noStrike" kern="1200" cap="none" spc="0" normalizeH="0" baseline="0" noProof="0" dirty="0">
              <a:ln>
                <a:noFill/>
              </a:ln>
              <a:solidFill>
                <a:prstClr val="black"/>
              </a:solidFill>
              <a:effectLst/>
              <a:highlight>
                <a:srgbClr val="FFFFFF"/>
              </a:highlight>
              <a:uLnTx/>
              <a:uFillTx/>
              <a:latin typeface="Helvetica" panose="020B0604020202020204" pitchFamily="34" charset="0"/>
              <a:ea typeface="+mn-ea"/>
              <a:cs typeface="Helvetica" panose="020B0604020202020204" pitchFamily="34" charset="0"/>
            </a:endParaRPr>
          </a:p>
        </p:txBody>
      </p:sp>
      <p:sp>
        <p:nvSpPr>
          <p:cNvPr id="10" name="TextBox 9">
            <a:extLst>
              <a:ext uri="{FF2B5EF4-FFF2-40B4-BE49-F238E27FC236}">
                <a16:creationId xmlns:a16="http://schemas.microsoft.com/office/drawing/2014/main" id="{829C00E3-02CF-ABFC-470E-2E19D330220B}"/>
              </a:ext>
            </a:extLst>
          </p:cNvPr>
          <p:cNvSpPr txBox="1">
            <a:spLocks noChangeArrowheads="1"/>
          </p:cNvSpPr>
          <p:nvPr/>
        </p:nvSpPr>
        <p:spPr bwMode="auto">
          <a:xfrm>
            <a:off x="9440329" y="3680603"/>
            <a:ext cx="362032" cy="246221"/>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Times New Roman" panose="02020603050405020304" pitchFamily="18" charset="0"/>
                <a:cs typeface="Helvetica" panose="020B0604020202020204" pitchFamily="34" charset="0"/>
              </a:rPr>
              <a:t>(B)</a:t>
            </a:r>
            <a:endPar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mn-ea"/>
              <a:cs typeface="Helvetica" panose="020B0604020202020204" pitchFamily="34" charset="0"/>
            </a:endParaRPr>
          </a:p>
        </p:txBody>
      </p:sp>
      <p:sp>
        <p:nvSpPr>
          <p:cNvPr id="11" name="TextBox 9">
            <a:extLst>
              <a:ext uri="{FF2B5EF4-FFF2-40B4-BE49-F238E27FC236}">
                <a16:creationId xmlns:a16="http://schemas.microsoft.com/office/drawing/2014/main" id="{84160182-6A2F-0603-0FC6-BA33E7442FC1}"/>
              </a:ext>
            </a:extLst>
          </p:cNvPr>
          <p:cNvSpPr txBox="1">
            <a:spLocks noChangeArrowheads="1"/>
          </p:cNvSpPr>
          <p:nvPr/>
        </p:nvSpPr>
        <p:spPr bwMode="auto">
          <a:xfrm>
            <a:off x="8489005" y="3683084"/>
            <a:ext cx="362032" cy="246221"/>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Times New Roman" panose="02020603050405020304" pitchFamily="18" charset="0"/>
                <a:cs typeface="Helvetica" panose="020B0604020202020204" pitchFamily="34" charset="0"/>
              </a:rPr>
              <a:t>(A)</a:t>
            </a:r>
            <a:endPar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mn-ea"/>
              <a:cs typeface="Helvetica" panose="020B0604020202020204" pitchFamily="34" charset="0"/>
            </a:endParaRPr>
          </a:p>
        </p:txBody>
      </p:sp>
      <p:sp>
        <p:nvSpPr>
          <p:cNvPr id="12" name="TextBox 9">
            <a:extLst>
              <a:ext uri="{FF2B5EF4-FFF2-40B4-BE49-F238E27FC236}">
                <a16:creationId xmlns:a16="http://schemas.microsoft.com/office/drawing/2014/main" id="{0613F759-A26D-2C14-B8C1-2FF070E294CD}"/>
              </a:ext>
            </a:extLst>
          </p:cNvPr>
          <p:cNvSpPr txBox="1">
            <a:spLocks noChangeArrowheads="1"/>
          </p:cNvSpPr>
          <p:nvPr/>
        </p:nvSpPr>
        <p:spPr bwMode="auto">
          <a:xfrm>
            <a:off x="8489005" y="4615067"/>
            <a:ext cx="362032" cy="246221"/>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Times New Roman" panose="02020603050405020304" pitchFamily="18" charset="0"/>
                <a:cs typeface="Helvetica" panose="020B0604020202020204" pitchFamily="34" charset="0"/>
              </a:rPr>
              <a:t>(C)</a:t>
            </a:r>
            <a:endPar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mn-ea"/>
              <a:cs typeface="Helvetica" panose="020B0604020202020204" pitchFamily="34" charset="0"/>
            </a:endParaRPr>
          </a:p>
        </p:txBody>
      </p:sp>
      <p:sp>
        <p:nvSpPr>
          <p:cNvPr id="13" name="TextBox 9">
            <a:extLst>
              <a:ext uri="{FF2B5EF4-FFF2-40B4-BE49-F238E27FC236}">
                <a16:creationId xmlns:a16="http://schemas.microsoft.com/office/drawing/2014/main" id="{0CF8CCAE-2896-10D6-D22E-9AA0F447C6CC}"/>
              </a:ext>
            </a:extLst>
          </p:cNvPr>
          <p:cNvSpPr txBox="1">
            <a:spLocks noChangeArrowheads="1"/>
          </p:cNvSpPr>
          <p:nvPr/>
        </p:nvSpPr>
        <p:spPr bwMode="auto">
          <a:xfrm>
            <a:off x="9454614" y="4617548"/>
            <a:ext cx="362032" cy="246221"/>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Times New Roman" panose="02020603050405020304" pitchFamily="18" charset="0"/>
                <a:cs typeface="Helvetica" panose="020B0604020202020204" pitchFamily="34" charset="0"/>
              </a:rPr>
              <a:t>(D)</a:t>
            </a:r>
            <a:endPar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mn-ea"/>
              <a:cs typeface="Helvetica" panose="020B0604020202020204" pitchFamily="34" charset="0"/>
            </a:endParaRPr>
          </a:p>
        </p:txBody>
      </p:sp>
      <p:sp>
        <p:nvSpPr>
          <p:cNvPr id="14" name="TextBox 9">
            <a:extLst>
              <a:ext uri="{FF2B5EF4-FFF2-40B4-BE49-F238E27FC236}">
                <a16:creationId xmlns:a16="http://schemas.microsoft.com/office/drawing/2014/main" id="{B76343C6-622D-AE23-4A6C-2132222EEFCC}"/>
              </a:ext>
            </a:extLst>
          </p:cNvPr>
          <p:cNvSpPr txBox="1">
            <a:spLocks noChangeArrowheads="1"/>
          </p:cNvSpPr>
          <p:nvPr/>
        </p:nvSpPr>
        <p:spPr bwMode="auto">
          <a:xfrm>
            <a:off x="8517188" y="1138014"/>
            <a:ext cx="362032" cy="246221"/>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Times New Roman" panose="02020603050405020304" pitchFamily="18" charset="0"/>
                <a:cs typeface="Helvetica" panose="020B0604020202020204" pitchFamily="34" charset="0"/>
              </a:rPr>
              <a:t>(A)</a:t>
            </a:r>
            <a:endParaRPr kumimoji="0" lang="en-US" altLang="en-US" sz="1000" b="1" i="0" u="none" strike="noStrike" kern="1200" cap="none" spc="0" normalizeH="0" baseline="0" noProof="0" dirty="0">
              <a:ln>
                <a:noFill/>
              </a:ln>
              <a:solidFill>
                <a:prstClr val="white"/>
              </a:solidFill>
              <a:effectLst/>
              <a:highlight>
                <a:srgbClr val="000000"/>
              </a:highlight>
              <a:uLnTx/>
              <a:uFillTx/>
              <a:latin typeface="Helvetica" panose="020B0604020202020204" pitchFamily="34" charset="0"/>
              <a:ea typeface="+mn-ea"/>
              <a:cs typeface="Helvetica" panose="020B0604020202020204" pitchFamily="34" charset="0"/>
            </a:endParaRPr>
          </a:p>
        </p:txBody>
      </p:sp>
      <p:sp>
        <p:nvSpPr>
          <p:cNvPr id="15" name="TextBox 9">
            <a:extLst>
              <a:ext uri="{FF2B5EF4-FFF2-40B4-BE49-F238E27FC236}">
                <a16:creationId xmlns:a16="http://schemas.microsoft.com/office/drawing/2014/main" id="{BF278024-B191-E6ED-0136-3A090C2BE476}"/>
              </a:ext>
            </a:extLst>
          </p:cNvPr>
          <p:cNvSpPr txBox="1">
            <a:spLocks noChangeArrowheads="1"/>
          </p:cNvSpPr>
          <p:nvPr/>
        </p:nvSpPr>
        <p:spPr bwMode="auto">
          <a:xfrm>
            <a:off x="9853070" y="1124744"/>
            <a:ext cx="362032" cy="246221"/>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prstClr val="white"/>
                </a:solidFill>
                <a:effectLst/>
                <a:highlight>
                  <a:srgbClr val="C0C0C0"/>
                </a:highlight>
                <a:uLnTx/>
                <a:uFillTx/>
                <a:latin typeface="Helvetica" panose="020B0604020202020204" pitchFamily="34" charset="0"/>
                <a:ea typeface="Times New Roman" panose="02020603050405020304" pitchFamily="18" charset="0"/>
                <a:cs typeface="Helvetica" panose="020B0604020202020204" pitchFamily="34" charset="0"/>
              </a:rPr>
              <a:t>(B)</a:t>
            </a:r>
            <a:endParaRPr kumimoji="0" lang="en-US" altLang="en-US" sz="1000" b="1" i="0" u="none" strike="noStrike" kern="1200" cap="none" spc="0" normalizeH="0" baseline="0" noProof="0" dirty="0">
              <a:ln>
                <a:noFill/>
              </a:ln>
              <a:solidFill>
                <a:prstClr val="white"/>
              </a:solidFill>
              <a:effectLst/>
              <a:highlight>
                <a:srgbClr val="C0C0C0"/>
              </a:highlight>
              <a:uLnTx/>
              <a:uFillTx/>
              <a:latin typeface="Helvetica" panose="020B0604020202020204" pitchFamily="34" charset="0"/>
              <a:ea typeface="+mn-ea"/>
              <a:cs typeface="Helvetica" panose="020B0604020202020204" pitchFamily="34" charset="0"/>
            </a:endParaRPr>
          </a:p>
        </p:txBody>
      </p:sp>
      <p:sp>
        <p:nvSpPr>
          <p:cNvPr id="16" name="Text Placeholder 9">
            <a:extLst>
              <a:ext uri="{FF2B5EF4-FFF2-40B4-BE49-F238E27FC236}">
                <a16:creationId xmlns:a16="http://schemas.microsoft.com/office/drawing/2014/main" id="{AF2CAAD0-7B07-D1DC-2FE5-5AAF92B96056}"/>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7" name="Text Placeholder 9">
            <a:extLst>
              <a:ext uri="{FF2B5EF4-FFF2-40B4-BE49-F238E27FC236}">
                <a16:creationId xmlns:a16="http://schemas.microsoft.com/office/drawing/2014/main" id="{99B2BAA9-C2D5-A425-F50C-91328064927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8" name="Text Placeholder 9">
            <a:extLst>
              <a:ext uri="{FF2B5EF4-FFF2-40B4-BE49-F238E27FC236}">
                <a16:creationId xmlns:a16="http://schemas.microsoft.com/office/drawing/2014/main" id="{EEA56636-D4A7-9DC3-E99C-310126E73A48}"/>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646496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B7FC0-178F-C4A3-AFAA-253F180E0897}"/>
              </a:ext>
            </a:extLst>
          </p:cNvPr>
          <p:cNvSpPr>
            <a:spLocks noGrp="1"/>
          </p:cNvSpPr>
          <p:nvPr>
            <p:ph type="title"/>
          </p:nvPr>
        </p:nvSpPr>
        <p:spPr>
          <a:xfrm>
            <a:off x="609600" y="274638"/>
            <a:ext cx="8942784" cy="634082"/>
          </a:xfrm>
        </p:spPr>
        <p:txBody>
          <a:bodyPr/>
          <a:lstStyle/>
          <a:p>
            <a:r>
              <a:rPr lang="sl-SI" dirty="0"/>
              <a:t>PET inserts in standard MRI machines</a:t>
            </a:r>
          </a:p>
        </p:txBody>
      </p:sp>
      <p:sp>
        <p:nvSpPr>
          <p:cNvPr id="3" name="Content Placeholder 2">
            <a:extLst>
              <a:ext uri="{FF2B5EF4-FFF2-40B4-BE49-F238E27FC236}">
                <a16:creationId xmlns:a16="http://schemas.microsoft.com/office/drawing/2014/main" id="{AA4CB8D4-4DBC-FBAC-B8B4-B65525BCA59C}"/>
              </a:ext>
            </a:extLst>
          </p:cNvPr>
          <p:cNvSpPr>
            <a:spLocks noGrp="1"/>
          </p:cNvSpPr>
          <p:nvPr>
            <p:ph idx="1"/>
          </p:nvPr>
        </p:nvSpPr>
        <p:spPr/>
        <p:txBody>
          <a:bodyPr>
            <a:normAutofit lnSpcReduction="10000"/>
          </a:bodyPr>
          <a:lstStyle/>
          <a:p>
            <a:pPr marL="0" indent="0">
              <a:buNone/>
            </a:pPr>
            <a:r>
              <a:rPr lang="sl-SI" b="1" dirty="0">
                <a:solidFill>
                  <a:srgbClr val="4F81BD"/>
                </a:solidFill>
              </a:rPr>
              <a:t>Benefits</a:t>
            </a:r>
          </a:p>
          <a:p>
            <a:r>
              <a:rPr lang="sl-SI" dirty="0"/>
              <a:t>Only the purchase of an insert is required</a:t>
            </a:r>
          </a:p>
          <a:p>
            <a:r>
              <a:rPr lang="sl-SI" dirty="0"/>
              <a:t>Installs into existing apparatus</a:t>
            </a:r>
          </a:p>
          <a:p>
            <a:r>
              <a:rPr lang="sl-SI" dirty="0"/>
              <a:t>No modification of the MRI system is required</a:t>
            </a:r>
          </a:p>
          <a:p>
            <a:r>
              <a:rPr lang="sl-SI" dirty="0"/>
              <a:t>No special preparation of the rooms is required</a:t>
            </a:r>
          </a:p>
          <a:p>
            <a:r>
              <a:rPr lang="sl-SI" dirty="0"/>
              <a:t>Approximately 5-10x lower initial cost compared to a comparable integrated PET/MR system</a:t>
            </a:r>
          </a:p>
          <a:p>
            <a:pPr marL="0" indent="0">
              <a:buNone/>
            </a:pPr>
            <a:endParaRPr lang="sl-SI" dirty="0"/>
          </a:p>
          <a:p>
            <a:pPr marL="0" indent="0">
              <a:buNone/>
            </a:pPr>
            <a:r>
              <a:rPr lang="sl-SI" b="1" dirty="0">
                <a:solidFill>
                  <a:srgbClr val="4F81BD"/>
                </a:solidFill>
              </a:rPr>
              <a:t>Challenges</a:t>
            </a:r>
          </a:p>
          <a:p>
            <a:r>
              <a:rPr lang="sl-SI" dirty="0"/>
              <a:t>Requires time for insert insertion</a:t>
            </a:r>
          </a:p>
          <a:p>
            <a:r>
              <a:rPr lang="sl-SI" dirty="0"/>
              <a:t>Simultaneous registration of PET and MR data </a:t>
            </a:r>
          </a:p>
          <a:p>
            <a:r>
              <a:rPr lang="sl-SI" dirty="0"/>
              <a:t>Radiation protection and shielding in existing PET centre</a:t>
            </a:r>
          </a:p>
        </p:txBody>
      </p:sp>
      <p:sp>
        <p:nvSpPr>
          <p:cNvPr id="4" name="Slide Number Placeholder 3">
            <a:extLst>
              <a:ext uri="{FF2B5EF4-FFF2-40B4-BE49-F238E27FC236}">
                <a16:creationId xmlns:a16="http://schemas.microsoft.com/office/drawing/2014/main" id="{343B7DE0-F7DA-4013-75FF-61FFB2973CEC}"/>
              </a:ext>
            </a:extLst>
          </p:cNvPr>
          <p:cNvSpPr>
            <a:spLocks noGrp="1"/>
          </p:cNvSpPr>
          <p:nvPr>
            <p:ph type="sldNum" sz="quarter" idx="12"/>
          </p:nvPr>
        </p:nvSpPr>
        <p:spPr/>
        <p:txBody>
          <a:bodyPr/>
          <a:lstStyle/>
          <a:p>
            <a:fld id="{3B656FE5-7551-496C-A16F-7304A2D951A7}" type="slidenum">
              <a:rPr lang="da-DK" smtClean="0"/>
              <a:pPr/>
              <a:t>75</a:t>
            </a:fld>
            <a:endParaRPr lang="da-DK" dirty="0"/>
          </a:p>
        </p:txBody>
      </p:sp>
      <p:sp>
        <p:nvSpPr>
          <p:cNvPr id="5" name="Text Placeholder 9">
            <a:extLst>
              <a:ext uri="{FF2B5EF4-FFF2-40B4-BE49-F238E27FC236}">
                <a16:creationId xmlns:a16="http://schemas.microsoft.com/office/drawing/2014/main" id="{BA79EAF6-2203-C28A-09FE-3A3AB8660B93}"/>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6" name="Text Placeholder 9">
            <a:extLst>
              <a:ext uri="{FF2B5EF4-FFF2-40B4-BE49-F238E27FC236}">
                <a16:creationId xmlns:a16="http://schemas.microsoft.com/office/drawing/2014/main" id="{E8A95364-B60D-3595-850D-A159BE97D1EA}"/>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7" name="Text Placeholder 9">
            <a:extLst>
              <a:ext uri="{FF2B5EF4-FFF2-40B4-BE49-F238E27FC236}">
                <a16:creationId xmlns:a16="http://schemas.microsoft.com/office/drawing/2014/main" id="{6AD25646-7F6F-73DA-6A0A-9C9B60326F2C}"/>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8665380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8B7F-9858-5A4A-62C7-4E18C3A2BA08}"/>
              </a:ext>
            </a:extLst>
          </p:cNvPr>
          <p:cNvSpPr>
            <a:spLocks noGrp="1"/>
          </p:cNvSpPr>
          <p:nvPr>
            <p:ph type="title"/>
          </p:nvPr>
        </p:nvSpPr>
        <p:spPr/>
        <p:txBody>
          <a:bodyPr/>
          <a:lstStyle/>
          <a:p>
            <a:r>
              <a:rPr lang="sl-SI" dirty="0"/>
              <a:t>Radiofrequency PET MRI insert</a:t>
            </a:r>
          </a:p>
        </p:txBody>
      </p:sp>
      <p:sp>
        <p:nvSpPr>
          <p:cNvPr id="3" name="Content Placeholder 2">
            <a:extLst>
              <a:ext uri="{FF2B5EF4-FFF2-40B4-BE49-F238E27FC236}">
                <a16:creationId xmlns:a16="http://schemas.microsoft.com/office/drawing/2014/main" id="{7D540416-6B8F-DA63-5676-6A98C3984F8D}"/>
              </a:ext>
            </a:extLst>
          </p:cNvPr>
          <p:cNvSpPr>
            <a:spLocks noGrp="1"/>
          </p:cNvSpPr>
          <p:nvPr>
            <p:ph idx="1"/>
          </p:nvPr>
        </p:nvSpPr>
        <p:spPr/>
        <p:txBody>
          <a:bodyPr/>
          <a:lstStyle/>
          <a:p>
            <a:endParaRPr lang="sl-SI" dirty="0"/>
          </a:p>
        </p:txBody>
      </p:sp>
      <p:sp>
        <p:nvSpPr>
          <p:cNvPr id="4" name="Slide Number Placeholder 3">
            <a:extLst>
              <a:ext uri="{FF2B5EF4-FFF2-40B4-BE49-F238E27FC236}">
                <a16:creationId xmlns:a16="http://schemas.microsoft.com/office/drawing/2014/main" id="{430C16F0-0549-C58D-3732-79E26D2BF92E}"/>
              </a:ext>
            </a:extLst>
          </p:cNvPr>
          <p:cNvSpPr>
            <a:spLocks noGrp="1"/>
          </p:cNvSpPr>
          <p:nvPr>
            <p:ph type="sldNum" sz="quarter" idx="12"/>
          </p:nvPr>
        </p:nvSpPr>
        <p:spPr/>
        <p:txBody>
          <a:bodyPr/>
          <a:lstStyle/>
          <a:p>
            <a:fld id="{3B656FE5-7551-496C-A16F-7304A2D951A7}" type="slidenum">
              <a:rPr lang="da-DK" smtClean="0"/>
              <a:pPr/>
              <a:t>76</a:t>
            </a:fld>
            <a:endParaRPr lang="da-DK" dirty="0"/>
          </a:p>
        </p:txBody>
      </p:sp>
      <p:pic>
        <p:nvPicPr>
          <p:cNvPr id="5" name="Content Placeholder 3">
            <a:extLst>
              <a:ext uri="{FF2B5EF4-FFF2-40B4-BE49-F238E27FC236}">
                <a16:creationId xmlns:a16="http://schemas.microsoft.com/office/drawing/2014/main" id="{14E1494B-063C-CB6D-F2A9-B84C0D9D6E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09611" y="1631955"/>
            <a:ext cx="7969956" cy="3667125"/>
          </a:xfrm>
          <a:prstGeom prst="rect">
            <a:avLst/>
          </a:prstGeom>
        </p:spPr>
      </p:pic>
      <p:pic>
        <p:nvPicPr>
          <p:cNvPr id="6" name="Content Placeholder 3">
            <a:extLst>
              <a:ext uri="{FF2B5EF4-FFF2-40B4-BE49-F238E27FC236}">
                <a16:creationId xmlns:a16="http://schemas.microsoft.com/office/drawing/2014/main" id="{7E1494A0-33A5-2AF3-62B3-C03B1699EEB8}"/>
              </a:ext>
            </a:extLst>
          </p:cNvPr>
          <p:cNvPicPr>
            <a:picLocks noChangeAspect="1"/>
          </p:cNvPicPr>
          <p:nvPr/>
        </p:nvPicPr>
        <p:blipFill>
          <a:blip r:embed="rId3">
            <a:extLst>
              <a:ext uri="{28A0092B-C50C-407E-A947-70E740481C1C}">
                <a14:useLocalDpi xmlns:a14="http://schemas.microsoft.com/office/drawing/2010/main" val="0"/>
              </a:ext>
            </a:extLst>
          </a:blip>
          <a:srcRect t="-3" b="-3"/>
          <a:stretch>
            <a:fillRect/>
          </a:stretch>
        </p:blipFill>
        <p:spPr bwMode="auto">
          <a:xfrm>
            <a:off x="2091296" y="1521396"/>
            <a:ext cx="7969956" cy="366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 name="TextBox 16">
            <a:extLst>
              <a:ext uri="{FF2B5EF4-FFF2-40B4-BE49-F238E27FC236}">
                <a16:creationId xmlns:a16="http://schemas.microsoft.com/office/drawing/2014/main" id="{05BCC6EB-9C55-54BB-E2C9-94A401DE6161}"/>
              </a:ext>
            </a:extLst>
          </p:cNvPr>
          <p:cNvSpPr txBox="1">
            <a:spLocks noChangeArrowheads="1"/>
          </p:cNvSpPr>
          <p:nvPr/>
        </p:nvSpPr>
        <p:spPr bwMode="auto">
          <a:xfrm>
            <a:off x="3222982" y="2106613"/>
            <a:ext cx="1634067" cy="321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0" tIns="45702" rIns="91400" bIns="45702">
            <a:spAutoFit/>
          </a:bodyPr>
          <a:lstStyle>
            <a:lvl1pPr defTabSz="414338">
              <a:defRPr sz="3200" b="1">
                <a:solidFill>
                  <a:schemeClr val="tx1"/>
                </a:solidFill>
                <a:latin typeface="Times New Roman" charset="0"/>
                <a:ea typeface="ＭＳ Ｐゴシック" charset="0"/>
                <a:cs typeface="ＭＳ Ｐゴシック" charset="0"/>
              </a:defRPr>
            </a:lvl1pPr>
            <a:lvl2pPr marL="742950" indent="-285750" defTabSz="414338">
              <a:defRPr sz="3200" b="1">
                <a:solidFill>
                  <a:schemeClr val="tx1"/>
                </a:solidFill>
                <a:latin typeface="Times New Roman" charset="0"/>
                <a:ea typeface="ＭＳ Ｐゴシック" charset="0"/>
              </a:defRPr>
            </a:lvl2pPr>
            <a:lvl3pPr marL="1143000" indent="-228600" defTabSz="414338">
              <a:defRPr sz="3200" b="1">
                <a:solidFill>
                  <a:schemeClr val="tx1"/>
                </a:solidFill>
                <a:latin typeface="Times New Roman" charset="0"/>
                <a:ea typeface="ＭＳ Ｐゴシック" charset="0"/>
              </a:defRPr>
            </a:lvl3pPr>
            <a:lvl4pPr marL="1600200" indent="-228600" defTabSz="414338">
              <a:defRPr sz="3200" b="1">
                <a:solidFill>
                  <a:schemeClr val="tx1"/>
                </a:solidFill>
                <a:latin typeface="Times New Roman" charset="0"/>
                <a:ea typeface="ＭＳ Ｐゴシック" charset="0"/>
              </a:defRPr>
            </a:lvl4pPr>
            <a:lvl5pPr marL="2057400" indent="-228600" defTabSz="414338">
              <a:defRPr sz="3200" b="1">
                <a:solidFill>
                  <a:schemeClr val="tx1"/>
                </a:solidFill>
                <a:latin typeface="Times New Roman" charset="0"/>
                <a:ea typeface="ＭＳ Ｐゴシック" charset="0"/>
              </a:defRPr>
            </a:lvl5pPr>
            <a:lvl6pPr marL="2514600" indent="-228600" defTabSz="414338" eaLnBrk="0" fontAlgn="base" hangingPunct="0">
              <a:spcBef>
                <a:spcPct val="0"/>
              </a:spcBef>
              <a:spcAft>
                <a:spcPct val="0"/>
              </a:spcAft>
              <a:defRPr sz="3200" b="1">
                <a:solidFill>
                  <a:schemeClr val="tx1"/>
                </a:solidFill>
                <a:latin typeface="Times New Roman" charset="0"/>
                <a:ea typeface="ＭＳ Ｐゴシック" charset="0"/>
              </a:defRPr>
            </a:lvl6pPr>
            <a:lvl7pPr marL="2971800" indent="-228600" defTabSz="414338" eaLnBrk="0" fontAlgn="base" hangingPunct="0">
              <a:spcBef>
                <a:spcPct val="0"/>
              </a:spcBef>
              <a:spcAft>
                <a:spcPct val="0"/>
              </a:spcAft>
              <a:defRPr sz="3200" b="1">
                <a:solidFill>
                  <a:schemeClr val="tx1"/>
                </a:solidFill>
                <a:latin typeface="Times New Roman" charset="0"/>
                <a:ea typeface="ＭＳ Ｐゴシック" charset="0"/>
              </a:defRPr>
            </a:lvl7pPr>
            <a:lvl8pPr marL="3429000" indent="-228600" defTabSz="414338" eaLnBrk="0" fontAlgn="base" hangingPunct="0">
              <a:spcBef>
                <a:spcPct val="0"/>
              </a:spcBef>
              <a:spcAft>
                <a:spcPct val="0"/>
              </a:spcAft>
              <a:defRPr sz="3200" b="1">
                <a:solidFill>
                  <a:schemeClr val="tx1"/>
                </a:solidFill>
                <a:latin typeface="Times New Roman" charset="0"/>
                <a:ea typeface="ＭＳ Ｐゴシック" charset="0"/>
              </a:defRPr>
            </a:lvl8pPr>
            <a:lvl9pPr marL="3886200" indent="-228600" defTabSz="414338" eaLnBrk="0" fontAlgn="base" hangingPunct="0">
              <a:spcBef>
                <a:spcPct val="0"/>
              </a:spcBef>
              <a:spcAft>
                <a:spcPct val="0"/>
              </a:spcAft>
              <a:defRPr sz="3200" b="1">
                <a:solidFill>
                  <a:schemeClr val="tx1"/>
                </a:solidFill>
                <a:latin typeface="Times New Roman" charset="0"/>
                <a:ea typeface="ＭＳ Ｐゴシック" charset="0"/>
              </a:defRPr>
            </a:lvl9pPr>
          </a:lstStyle>
          <a:p>
            <a:pPr marL="0" marR="0" lvl="0" indent="0" algn="l" defTabSz="414341" rtl="0" eaLnBrk="1" fontAlgn="base" latinLnBrk="0" hangingPunct="0">
              <a:lnSpc>
                <a:spcPct val="93000"/>
              </a:lnSpc>
              <a:spcBef>
                <a:spcPct val="0"/>
              </a:spcBef>
              <a:spcAft>
                <a:spcPct val="0"/>
              </a:spcAft>
              <a:buClr>
                <a:srgbClr val="000000"/>
              </a:buClr>
              <a:buSzPct val="100000"/>
              <a:buFontTx/>
              <a:buNone/>
              <a:tabLst/>
              <a:defRPr/>
            </a:pPr>
            <a:r>
              <a:rPr kumimoji="0" lang="en-US" sz="1600" b="1" i="0" u="none" strike="noStrike" kern="1200" cap="none" spc="0" normalizeH="0" baseline="0" noProof="0" dirty="0">
                <a:ln>
                  <a:noFill/>
                </a:ln>
                <a:solidFill>
                  <a:srgbClr val="404040"/>
                </a:solidFill>
                <a:effectLst/>
                <a:uLnTx/>
                <a:uFillTx/>
                <a:latin typeface="Arial" charset="0"/>
                <a:ea typeface="ＭＳ Ｐゴシック" charset="0"/>
                <a:cs typeface="Arial" charset="0"/>
              </a:rPr>
              <a:t>Main Magnet</a:t>
            </a:r>
          </a:p>
        </p:txBody>
      </p:sp>
      <p:sp>
        <p:nvSpPr>
          <p:cNvPr id="8" name="TextBox 17">
            <a:extLst>
              <a:ext uri="{FF2B5EF4-FFF2-40B4-BE49-F238E27FC236}">
                <a16:creationId xmlns:a16="http://schemas.microsoft.com/office/drawing/2014/main" id="{3BB6AF4E-AE39-BCAE-13D1-ED37EF14CE3A}"/>
              </a:ext>
            </a:extLst>
          </p:cNvPr>
          <p:cNvSpPr txBox="1">
            <a:spLocks noChangeArrowheads="1"/>
          </p:cNvSpPr>
          <p:nvPr/>
        </p:nvSpPr>
        <p:spPr bwMode="auto">
          <a:xfrm>
            <a:off x="3197579" y="2454275"/>
            <a:ext cx="1790700" cy="321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0" tIns="45702" rIns="91400" bIns="45702">
            <a:spAutoFit/>
          </a:bodyPr>
          <a:lstStyle>
            <a:lvl1pPr defTabSz="414338">
              <a:defRPr sz="3200" b="1">
                <a:solidFill>
                  <a:schemeClr val="tx1"/>
                </a:solidFill>
                <a:latin typeface="Times New Roman" charset="0"/>
                <a:ea typeface="ＭＳ Ｐゴシック" charset="0"/>
                <a:cs typeface="ＭＳ Ｐゴシック" charset="0"/>
              </a:defRPr>
            </a:lvl1pPr>
            <a:lvl2pPr marL="742950" indent="-285750" defTabSz="414338">
              <a:defRPr sz="3200" b="1">
                <a:solidFill>
                  <a:schemeClr val="tx1"/>
                </a:solidFill>
                <a:latin typeface="Times New Roman" charset="0"/>
                <a:ea typeface="ＭＳ Ｐゴシック" charset="0"/>
              </a:defRPr>
            </a:lvl2pPr>
            <a:lvl3pPr marL="1143000" indent="-228600" defTabSz="414338">
              <a:defRPr sz="3200" b="1">
                <a:solidFill>
                  <a:schemeClr val="tx1"/>
                </a:solidFill>
                <a:latin typeface="Times New Roman" charset="0"/>
                <a:ea typeface="ＭＳ Ｐゴシック" charset="0"/>
              </a:defRPr>
            </a:lvl3pPr>
            <a:lvl4pPr marL="1600200" indent="-228600" defTabSz="414338">
              <a:defRPr sz="3200" b="1">
                <a:solidFill>
                  <a:schemeClr val="tx1"/>
                </a:solidFill>
                <a:latin typeface="Times New Roman" charset="0"/>
                <a:ea typeface="ＭＳ Ｐゴシック" charset="0"/>
              </a:defRPr>
            </a:lvl4pPr>
            <a:lvl5pPr marL="2057400" indent="-228600" defTabSz="414338">
              <a:defRPr sz="3200" b="1">
                <a:solidFill>
                  <a:schemeClr val="tx1"/>
                </a:solidFill>
                <a:latin typeface="Times New Roman" charset="0"/>
                <a:ea typeface="ＭＳ Ｐゴシック" charset="0"/>
              </a:defRPr>
            </a:lvl5pPr>
            <a:lvl6pPr marL="2514600" indent="-228600" defTabSz="414338" eaLnBrk="0" fontAlgn="base" hangingPunct="0">
              <a:spcBef>
                <a:spcPct val="0"/>
              </a:spcBef>
              <a:spcAft>
                <a:spcPct val="0"/>
              </a:spcAft>
              <a:defRPr sz="3200" b="1">
                <a:solidFill>
                  <a:schemeClr val="tx1"/>
                </a:solidFill>
                <a:latin typeface="Times New Roman" charset="0"/>
                <a:ea typeface="ＭＳ Ｐゴシック" charset="0"/>
              </a:defRPr>
            </a:lvl6pPr>
            <a:lvl7pPr marL="2971800" indent="-228600" defTabSz="414338" eaLnBrk="0" fontAlgn="base" hangingPunct="0">
              <a:spcBef>
                <a:spcPct val="0"/>
              </a:spcBef>
              <a:spcAft>
                <a:spcPct val="0"/>
              </a:spcAft>
              <a:defRPr sz="3200" b="1">
                <a:solidFill>
                  <a:schemeClr val="tx1"/>
                </a:solidFill>
                <a:latin typeface="Times New Roman" charset="0"/>
                <a:ea typeface="ＭＳ Ｐゴシック" charset="0"/>
              </a:defRPr>
            </a:lvl7pPr>
            <a:lvl8pPr marL="3429000" indent="-228600" defTabSz="414338" eaLnBrk="0" fontAlgn="base" hangingPunct="0">
              <a:spcBef>
                <a:spcPct val="0"/>
              </a:spcBef>
              <a:spcAft>
                <a:spcPct val="0"/>
              </a:spcAft>
              <a:defRPr sz="3200" b="1">
                <a:solidFill>
                  <a:schemeClr val="tx1"/>
                </a:solidFill>
                <a:latin typeface="Times New Roman" charset="0"/>
                <a:ea typeface="ＭＳ Ｐゴシック" charset="0"/>
              </a:defRPr>
            </a:lvl8pPr>
            <a:lvl9pPr marL="3886200" indent="-228600" defTabSz="414338" eaLnBrk="0" fontAlgn="base" hangingPunct="0">
              <a:spcBef>
                <a:spcPct val="0"/>
              </a:spcBef>
              <a:spcAft>
                <a:spcPct val="0"/>
              </a:spcAft>
              <a:defRPr sz="3200" b="1">
                <a:solidFill>
                  <a:schemeClr val="tx1"/>
                </a:solidFill>
                <a:latin typeface="Times New Roman" charset="0"/>
                <a:ea typeface="ＭＳ Ｐゴシック" charset="0"/>
              </a:defRPr>
            </a:lvl9pPr>
          </a:lstStyle>
          <a:p>
            <a:pPr marL="0" marR="0" lvl="0" indent="0" algn="l" defTabSz="414341" rtl="0" eaLnBrk="1" fontAlgn="base" latinLnBrk="0" hangingPunct="0">
              <a:lnSpc>
                <a:spcPct val="93000"/>
              </a:lnSpc>
              <a:spcBef>
                <a:spcPct val="0"/>
              </a:spcBef>
              <a:spcAft>
                <a:spcPct val="0"/>
              </a:spcAft>
              <a:buClr>
                <a:srgbClr val="000000"/>
              </a:buClr>
              <a:buSzPct val="100000"/>
              <a:buFontTx/>
              <a:buNone/>
              <a:tabLst/>
              <a:defRPr/>
            </a:pPr>
            <a:r>
              <a:rPr kumimoji="0" lang="en-US" sz="1600" b="1" i="0" u="none" strike="noStrike" kern="1200" cap="none" spc="0" normalizeH="0" baseline="0" noProof="0">
                <a:ln>
                  <a:noFill/>
                </a:ln>
                <a:solidFill>
                  <a:srgbClr val="404040"/>
                </a:solidFill>
                <a:effectLst/>
                <a:uLnTx/>
                <a:uFillTx/>
                <a:latin typeface="Arial" charset="0"/>
                <a:ea typeface="ＭＳ Ｐゴシック" charset="0"/>
                <a:cs typeface="Arial" charset="0"/>
              </a:rPr>
              <a:t>Gradient Coil</a:t>
            </a:r>
          </a:p>
        </p:txBody>
      </p:sp>
      <p:sp>
        <p:nvSpPr>
          <p:cNvPr id="9" name="TextBox 18">
            <a:extLst>
              <a:ext uri="{FF2B5EF4-FFF2-40B4-BE49-F238E27FC236}">
                <a16:creationId xmlns:a16="http://schemas.microsoft.com/office/drawing/2014/main" id="{C0042998-B30E-BB51-BC60-2CEDFA78DA1E}"/>
              </a:ext>
            </a:extLst>
          </p:cNvPr>
          <p:cNvSpPr txBox="1">
            <a:spLocks noChangeArrowheads="1"/>
          </p:cNvSpPr>
          <p:nvPr/>
        </p:nvSpPr>
        <p:spPr bwMode="auto">
          <a:xfrm>
            <a:off x="3222978" y="2782888"/>
            <a:ext cx="1703212" cy="321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0" tIns="45702" rIns="91400" bIns="45702">
            <a:spAutoFit/>
          </a:bodyPr>
          <a:lstStyle>
            <a:lvl1pPr defTabSz="414338">
              <a:defRPr sz="3200" b="1">
                <a:solidFill>
                  <a:schemeClr val="tx1"/>
                </a:solidFill>
                <a:latin typeface="Times New Roman" charset="0"/>
                <a:ea typeface="ＭＳ Ｐゴシック" charset="0"/>
                <a:cs typeface="ＭＳ Ｐゴシック" charset="0"/>
              </a:defRPr>
            </a:lvl1pPr>
            <a:lvl2pPr marL="742950" indent="-285750" defTabSz="414338">
              <a:defRPr sz="3200" b="1">
                <a:solidFill>
                  <a:schemeClr val="tx1"/>
                </a:solidFill>
                <a:latin typeface="Times New Roman" charset="0"/>
                <a:ea typeface="ＭＳ Ｐゴシック" charset="0"/>
              </a:defRPr>
            </a:lvl2pPr>
            <a:lvl3pPr marL="1143000" indent="-228600" defTabSz="414338">
              <a:defRPr sz="3200" b="1">
                <a:solidFill>
                  <a:schemeClr val="tx1"/>
                </a:solidFill>
                <a:latin typeface="Times New Roman" charset="0"/>
                <a:ea typeface="ＭＳ Ｐゴシック" charset="0"/>
              </a:defRPr>
            </a:lvl3pPr>
            <a:lvl4pPr marL="1600200" indent="-228600" defTabSz="414338">
              <a:defRPr sz="3200" b="1">
                <a:solidFill>
                  <a:schemeClr val="tx1"/>
                </a:solidFill>
                <a:latin typeface="Times New Roman" charset="0"/>
                <a:ea typeface="ＭＳ Ｐゴシック" charset="0"/>
              </a:defRPr>
            </a:lvl4pPr>
            <a:lvl5pPr marL="2057400" indent="-228600" defTabSz="414338">
              <a:defRPr sz="3200" b="1">
                <a:solidFill>
                  <a:schemeClr val="tx1"/>
                </a:solidFill>
                <a:latin typeface="Times New Roman" charset="0"/>
                <a:ea typeface="ＭＳ Ｐゴシック" charset="0"/>
              </a:defRPr>
            </a:lvl5pPr>
            <a:lvl6pPr marL="2514600" indent="-228600" defTabSz="414338" eaLnBrk="0" fontAlgn="base" hangingPunct="0">
              <a:spcBef>
                <a:spcPct val="0"/>
              </a:spcBef>
              <a:spcAft>
                <a:spcPct val="0"/>
              </a:spcAft>
              <a:defRPr sz="3200" b="1">
                <a:solidFill>
                  <a:schemeClr val="tx1"/>
                </a:solidFill>
                <a:latin typeface="Times New Roman" charset="0"/>
                <a:ea typeface="ＭＳ Ｐゴシック" charset="0"/>
              </a:defRPr>
            </a:lvl6pPr>
            <a:lvl7pPr marL="2971800" indent="-228600" defTabSz="414338" eaLnBrk="0" fontAlgn="base" hangingPunct="0">
              <a:spcBef>
                <a:spcPct val="0"/>
              </a:spcBef>
              <a:spcAft>
                <a:spcPct val="0"/>
              </a:spcAft>
              <a:defRPr sz="3200" b="1">
                <a:solidFill>
                  <a:schemeClr val="tx1"/>
                </a:solidFill>
                <a:latin typeface="Times New Roman" charset="0"/>
                <a:ea typeface="ＭＳ Ｐゴシック" charset="0"/>
              </a:defRPr>
            </a:lvl7pPr>
            <a:lvl8pPr marL="3429000" indent="-228600" defTabSz="414338" eaLnBrk="0" fontAlgn="base" hangingPunct="0">
              <a:spcBef>
                <a:spcPct val="0"/>
              </a:spcBef>
              <a:spcAft>
                <a:spcPct val="0"/>
              </a:spcAft>
              <a:defRPr sz="3200" b="1">
                <a:solidFill>
                  <a:schemeClr val="tx1"/>
                </a:solidFill>
                <a:latin typeface="Times New Roman" charset="0"/>
                <a:ea typeface="ＭＳ Ｐゴシック" charset="0"/>
              </a:defRPr>
            </a:lvl8pPr>
            <a:lvl9pPr marL="3886200" indent="-228600" defTabSz="414338" eaLnBrk="0" fontAlgn="base" hangingPunct="0">
              <a:spcBef>
                <a:spcPct val="0"/>
              </a:spcBef>
              <a:spcAft>
                <a:spcPct val="0"/>
              </a:spcAft>
              <a:defRPr sz="3200" b="1">
                <a:solidFill>
                  <a:schemeClr val="tx1"/>
                </a:solidFill>
                <a:latin typeface="Times New Roman" charset="0"/>
                <a:ea typeface="ＭＳ Ｐゴシック" charset="0"/>
              </a:defRPr>
            </a:lvl9pPr>
          </a:lstStyle>
          <a:p>
            <a:pPr marL="0" marR="0" lvl="0" indent="0" algn="l" defTabSz="414341" rtl="0" eaLnBrk="1" fontAlgn="base" latinLnBrk="0" hangingPunct="0">
              <a:lnSpc>
                <a:spcPct val="93000"/>
              </a:lnSpc>
              <a:spcBef>
                <a:spcPct val="0"/>
              </a:spcBef>
              <a:spcAft>
                <a:spcPct val="0"/>
              </a:spcAft>
              <a:buClr>
                <a:srgbClr val="000000"/>
              </a:buClr>
              <a:buSzPct val="100000"/>
              <a:buFontTx/>
              <a:buNone/>
              <a:tabLst/>
              <a:defRPr/>
            </a:pPr>
            <a:r>
              <a:rPr kumimoji="0" lang="en-US" sz="1600" b="1" i="0" u="none" strike="noStrike" kern="1200" cap="none" spc="0" normalizeH="0" baseline="0" noProof="0" dirty="0">
                <a:ln>
                  <a:noFill/>
                </a:ln>
                <a:solidFill>
                  <a:srgbClr val="404040"/>
                </a:solidFill>
                <a:effectLst/>
                <a:uLnTx/>
                <a:uFillTx/>
                <a:latin typeface="Arial" charset="0"/>
                <a:ea typeface="ＭＳ Ｐゴシック" charset="0"/>
                <a:cs typeface="Arial" charset="0"/>
              </a:rPr>
              <a:t>RF Body Coil</a:t>
            </a:r>
          </a:p>
        </p:txBody>
      </p:sp>
      <p:sp>
        <p:nvSpPr>
          <p:cNvPr id="10" name="TextBox 9">
            <a:extLst>
              <a:ext uri="{FF2B5EF4-FFF2-40B4-BE49-F238E27FC236}">
                <a16:creationId xmlns:a16="http://schemas.microsoft.com/office/drawing/2014/main" id="{D2E7030E-1153-F760-88DF-1812B4773C04}"/>
              </a:ext>
            </a:extLst>
          </p:cNvPr>
          <p:cNvSpPr txBox="1">
            <a:spLocks noChangeArrowheads="1"/>
          </p:cNvSpPr>
          <p:nvPr/>
        </p:nvSpPr>
        <p:spPr bwMode="auto">
          <a:xfrm>
            <a:off x="8515455" y="1588254"/>
            <a:ext cx="1834444" cy="779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0" tIns="45702" rIns="91400" bIns="45702">
            <a:spAutoFit/>
          </a:bodyPr>
          <a:lstStyle>
            <a:lvl1pPr defTabSz="414338">
              <a:defRPr sz="3200" b="1">
                <a:solidFill>
                  <a:schemeClr val="tx1"/>
                </a:solidFill>
                <a:latin typeface="Times New Roman" charset="0"/>
                <a:ea typeface="ＭＳ Ｐゴシック" charset="0"/>
                <a:cs typeface="ＭＳ Ｐゴシック" charset="0"/>
              </a:defRPr>
            </a:lvl1pPr>
            <a:lvl2pPr marL="742950" indent="-285750" defTabSz="414338">
              <a:defRPr sz="3200" b="1">
                <a:solidFill>
                  <a:schemeClr val="tx1"/>
                </a:solidFill>
                <a:latin typeface="Times New Roman" charset="0"/>
                <a:ea typeface="ＭＳ Ｐゴシック" charset="0"/>
              </a:defRPr>
            </a:lvl2pPr>
            <a:lvl3pPr marL="1143000" indent="-228600" defTabSz="414338">
              <a:defRPr sz="3200" b="1">
                <a:solidFill>
                  <a:schemeClr val="tx1"/>
                </a:solidFill>
                <a:latin typeface="Times New Roman" charset="0"/>
                <a:ea typeface="ＭＳ Ｐゴシック" charset="0"/>
              </a:defRPr>
            </a:lvl3pPr>
            <a:lvl4pPr marL="1600200" indent="-228600" defTabSz="414338">
              <a:defRPr sz="3200" b="1">
                <a:solidFill>
                  <a:schemeClr val="tx1"/>
                </a:solidFill>
                <a:latin typeface="Times New Roman" charset="0"/>
                <a:ea typeface="ＭＳ Ｐゴシック" charset="0"/>
              </a:defRPr>
            </a:lvl4pPr>
            <a:lvl5pPr marL="2057400" indent="-228600" defTabSz="414338">
              <a:defRPr sz="3200" b="1">
                <a:solidFill>
                  <a:schemeClr val="tx1"/>
                </a:solidFill>
                <a:latin typeface="Times New Roman" charset="0"/>
                <a:ea typeface="ＭＳ Ｐゴシック" charset="0"/>
              </a:defRPr>
            </a:lvl5pPr>
            <a:lvl6pPr marL="2514600" indent="-228600" defTabSz="414338" eaLnBrk="0" fontAlgn="base" hangingPunct="0">
              <a:spcBef>
                <a:spcPct val="0"/>
              </a:spcBef>
              <a:spcAft>
                <a:spcPct val="0"/>
              </a:spcAft>
              <a:defRPr sz="3200" b="1">
                <a:solidFill>
                  <a:schemeClr val="tx1"/>
                </a:solidFill>
                <a:latin typeface="Times New Roman" charset="0"/>
                <a:ea typeface="ＭＳ Ｐゴシック" charset="0"/>
              </a:defRPr>
            </a:lvl6pPr>
            <a:lvl7pPr marL="2971800" indent="-228600" defTabSz="414338" eaLnBrk="0" fontAlgn="base" hangingPunct="0">
              <a:spcBef>
                <a:spcPct val="0"/>
              </a:spcBef>
              <a:spcAft>
                <a:spcPct val="0"/>
              </a:spcAft>
              <a:defRPr sz="3200" b="1">
                <a:solidFill>
                  <a:schemeClr val="tx1"/>
                </a:solidFill>
                <a:latin typeface="Times New Roman" charset="0"/>
                <a:ea typeface="ＭＳ Ｐゴシック" charset="0"/>
              </a:defRPr>
            </a:lvl7pPr>
            <a:lvl8pPr marL="3429000" indent="-228600" defTabSz="414338" eaLnBrk="0" fontAlgn="base" hangingPunct="0">
              <a:spcBef>
                <a:spcPct val="0"/>
              </a:spcBef>
              <a:spcAft>
                <a:spcPct val="0"/>
              </a:spcAft>
              <a:defRPr sz="3200" b="1">
                <a:solidFill>
                  <a:schemeClr val="tx1"/>
                </a:solidFill>
                <a:latin typeface="Times New Roman" charset="0"/>
                <a:ea typeface="ＭＳ Ｐゴシック" charset="0"/>
              </a:defRPr>
            </a:lvl8pPr>
            <a:lvl9pPr marL="3886200" indent="-228600" defTabSz="414338" eaLnBrk="0" fontAlgn="base" hangingPunct="0">
              <a:spcBef>
                <a:spcPct val="0"/>
              </a:spcBef>
              <a:spcAft>
                <a:spcPct val="0"/>
              </a:spcAft>
              <a:defRPr sz="3200" b="1">
                <a:solidFill>
                  <a:schemeClr val="tx1"/>
                </a:solidFill>
                <a:latin typeface="Times New Roman" charset="0"/>
                <a:ea typeface="ＭＳ Ｐゴシック" charset="0"/>
              </a:defRPr>
            </a:lvl9pPr>
          </a:lstStyle>
          <a:p>
            <a:pPr marL="0" marR="0" lvl="0" indent="0" algn="l" defTabSz="414341" rtl="0" eaLnBrk="1" fontAlgn="base" latinLnBrk="0" hangingPunct="0">
              <a:lnSpc>
                <a:spcPct val="93000"/>
              </a:lnSpc>
              <a:spcBef>
                <a:spcPct val="0"/>
              </a:spcBef>
              <a:spcAft>
                <a:spcPct val="0"/>
              </a:spcAft>
              <a:buClr>
                <a:srgbClr val="000000"/>
              </a:buClr>
              <a:buSzPct val="100000"/>
              <a:buFontTx/>
              <a:buNone/>
              <a:tabLst/>
              <a:defRPr/>
            </a:pPr>
            <a:r>
              <a:rPr kumimoji="0" lang="en-US" sz="2400" b="1" i="0" u="none" strike="noStrike" kern="1200" cap="none" spc="0" normalizeH="0" baseline="0" noProof="0" dirty="0">
                <a:ln>
                  <a:noFill/>
                </a:ln>
                <a:solidFill>
                  <a:srgbClr val="B50014"/>
                </a:solidFill>
                <a:effectLst/>
                <a:uLnTx/>
                <a:uFillTx/>
                <a:latin typeface="Arial" charset="0"/>
                <a:ea typeface="ＭＳ Ｐゴシック" charset="0"/>
                <a:cs typeface="Arial" charset="0"/>
              </a:rPr>
              <a:t>Removable PET Insert</a:t>
            </a:r>
          </a:p>
        </p:txBody>
      </p:sp>
      <p:sp>
        <p:nvSpPr>
          <p:cNvPr id="11" name="Rectangle 10">
            <a:extLst>
              <a:ext uri="{FF2B5EF4-FFF2-40B4-BE49-F238E27FC236}">
                <a16:creationId xmlns:a16="http://schemas.microsoft.com/office/drawing/2014/main" id="{E2023D96-B560-A2ED-102E-7365204AF4E2}"/>
              </a:ext>
            </a:extLst>
          </p:cNvPr>
          <p:cNvSpPr/>
          <p:nvPr/>
        </p:nvSpPr>
        <p:spPr bwMode="auto">
          <a:xfrm>
            <a:off x="3128434" y="2116406"/>
            <a:ext cx="1648178" cy="992187"/>
          </a:xfrm>
          <a:prstGeom prst="rect">
            <a:avLst/>
          </a:prstGeom>
          <a:noFill/>
          <a:ln w="28575" cap="flat" cmpd="sng" algn="ctr">
            <a:solidFill>
              <a:schemeClr val="tx2">
                <a:lumMod val="75000"/>
                <a:lumOff val="25000"/>
              </a:schemeClr>
            </a:solidFill>
            <a:prstDash val="solid"/>
            <a:round/>
            <a:headEnd type="none" w="med" len="med"/>
            <a:tailEnd type="none" w="med" len="med"/>
          </a:ln>
          <a:effectLst/>
        </p:spPr>
        <p:txBody>
          <a:bodyPr lIns="91400" tIns="45702" rIns="91400" bIns="45702"/>
          <a:lstStyle/>
          <a:p>
            <a:pPr marL="0" marR="0" lvl="0" indent="0" algn="l" defTabSz="91269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4040"/>
              </a:solidFill>
              <a:effectLst>
                <a:outerShdw blurRad="38100" dist="38100" dir="2700000" algn="tl">
                  <a:srgbClr val="C0C0C0"/>
                </a:outerShdw>
              </a:effectLst>
              <a:uLnTx/>
              <a:uFillTx/>
              <a:latin typeface="Arial"/>
              <a:ea typeface="ＭＳ Ｐゴシック" pitchFamily="34" charset="-128"/>
              <a:cs typeface="+mn-cs"/>
            </a:endParaRPr>
          </a:p>
        </p:txBody>
      </p:sp>
      <p:sp>
        <p:nvSpPr>
          <p:cNvPr id="12" name="TextBox 22">
            <a:extLst>
              <a:ext uri="{FF2B5EF4-FFF2-40B4-BE49-F238E27FC236}">
                <a16:creationId xmlns:a16="http://schemas.microsoft.com/office/drawing/2014/main" id="{535970EE-8835-295B-5273-4EE1F3DD000F}"/>
              </a:ext>
            </a:extLst>
          </p:cNvPr>
          <p:cNvSpPr txBox="1">
            <a:spLocks noChangeArrowheads="1"/>
          </p:cNvSpPr>
          <p:nvPr/>
        </p:nvSpPr>
        <p:spPr bwMode="auto">
          <a:xfrm>
            <a:off x="2091296" y="1671639"/>
            <a:ext cx="2126545" cy="435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0" tIns="45702" rIns="91400" bIns="45702">
            <a:spAutoFit/>
          </a:bodyPr>
          <a:lstStyle>
            <a:lvl1pPr defTabSz="414338">
              <a:defRPr sz="3200" b="1">
                <a:solidFill>
                  <a:schemeClr val="tx1"/>
                </a:solidFill>
                <a:latin typeface="Times New Roman" charset="0"/>
                <a:ea typeface="ＭＳ Ｐゴシック" charset="0"/>
                <a:cs typeface="ＭＳ Ｐゴシック" charset="0"/>
              </a:defRPr>
            </a:lvl1pPr>
            <a:lvl2pPr marL="742950" indent="-285750" defTabSz="414338">
              <a:defRPr sz="3200" b="1">
                <a:solidFill>
                  <a:schemeClr val="tx1"/>
                </a:solidFill>
                <a:latin typeface="Times New Roman" charset="0"/>
                <a:ea typeface="ＭＳ Ｐゴシック" charset="0"/>
              </a:defRPr>
            </a:lvl2pPr>
            <a:lvl3pPr marL="1143000" indent="-228600" defTabSz="414338">
              <a:defRPr sz="3200" b="1">
                <a:solidFill>
                  <a:schemeClr val="tx1"/>
                </a:solidFill>
                <a:latin typeface="Times New Roman" charset="0"/>
                <a:ea typeface="ＭＳ Ｐゴシック" charset="0"/>
              </a:defRPr>
            </a:lvl3pPr>
            <a:lvl4pPr marL="1600200" indent="-228600" defTabSz="414338">
              <a:defRPr sz="3200" b="1">
                <a:solidFill>
                  <a:schemeClr val="tx1"/>
                </a:solidFill>
                <a:latin typeface="Times New Roman" charset="0"/>
                <a:ea typeface="ＭＳ Ｐゴシック" charset="0"/>
              </a:defRPr>
            </a:lvl4pPr>
            <a:lvl5pPr marL="2057400" indent="-228600" defTabSz="414338">
              <a:defRPr sz="3200" b="1">
                <a:solidFill>
                  <a:schemeClr val="tx1"/>
                </a:solidFill>
                <a:latin typeface="Times New Roman" charset="0"/>
                <a:ea typeface="ＭＳ Ｐゴシック" charset="0"/>
              </a:defRPr>
            </a:lvl5pPr>
            <a:lvl6pPr marL="2514600" indent="-228600" defTabSz="414338" eaLnBrk="0" fontAlgn="base" hangingPunct="0">
              <a:spcBef>
                <a:spcPct val="0"/>
              </a:spcBef>
              <a:spcAft>
                <a:spcPct val="0"/>
              </a:spcAft>
              <a:defRPr sz="3200" b="1">
                <a:solidFill>
                  <a:schemeClr val="tx1"/>
                </a:solidFill>
                <a:latin typeface="Times New Roman" charset="0"/>
                <a:ea typeface="ＭＳ Ｐゴシック" charset="0"/>
              </a:defRPr>
            </a:lvl6pPr>
            <a:lvl7pPr marL="2971800" indent="-228600" defTabSz="414338" eaLnBrk="0" fontAlgn="base" hangingPunct="0">
              <a:spcBef>
                <a:spcPct val="0"/>
              </a:spcBef>
              <a:spcAft>
                <a:spcPct val="0"/>
              </a:spcAft>
              <a:defRPr sz="3200" b="1">
                <a:solidFill>
                  <a:schemeClr val="tx1"/>
                </a:solidFill>
                <a:latin typeface="Times New Roman" charset="0"/>
                <a:ea typeface="ＭＳ Ｐゴシック" charset="0"/>
              </a:defRPr>
            </a:lvl7pPr>
            <a:lvl8pPr marL="3429000" indent="-228600" defTabSz="414338" eaLnBrk="0" fontAlgn="base" hangingPunct="0">
              <a:spcBef>
                <a:spcPct val="0"/>
              </a:spcBef>
              <a:spcAft>
                <a:spcPct val="0"/>
              </a:spcAft>
              <a:defRPr sz="3200" b="1">
                <a:solidFill>
                  <a:schemeClr val="tx1"/>
                </a:solidFill>
                <a:latin typeface="Times New Roman" charset="0"/>
                <a:ea typeface="ＭＳ Ｐゴシック" charset="0"/>
              </a:defRPr>
            </a:lvl8pPr>
            <a:lvl9pPr marL="3886200" indent="-228600" defTabSz="414338" eaLnBrk="0" fontAlgn="base" hangingPunct="0">
              <a:spcBef>
                <a:spcPct val="0"/>
              </a:spcBef>
              <a:spcAft>
                <a:spcPct val="0"/>
              </a:spcAft>
              <a:defRPr sz="3200" b="1">
                <a:solidFill>
                  <a:schemeClr val="tx1"/>
                </a:solidFill>
                <a:latin typeface="Times New Roman" charset="0"/>
                <a:ea typeface="ＭＳ Ｐゴシック" charset="0"/>
              </a:defRPr>
            </a:lvl9pPr>
          </a:lstStyle>
          <a:p>
            <a:pPr marL="0" marR="0" lvl="0" indent="0" algn="r" defTabSz="414341" rtl="0" eaLnBrk="1" fontAlgn="base" latinLnBrk="0" hangingPunct="0">
              <a:lnSpc>
                <a:spcPct val="93000"/>
              </a:lnSpc>
              <a:spcBef>
                <a:spcPct val="0"/>
              </a:spcBef>
              <a:spcAft>
                <a:spcPct val="0"/>
              </a:spcAft>
              <a:buClr>
                <a:srgbClr val="000000"/>
              </a:buClr>
              <a:buSzPct val="100000"/>
              <a:buFontTx/>
              <a:buNone/>
              <a:tabLst/>
              <a:defRPr/>
            </a:pPr>
            <a:r>
              <a:rPr kumimoji="0" lang="en-US" sz="2400" b="1" i="0" u="none" strike="noStrike" kern="1200" cap="none" spc="0" normalizeH="0" baseline="0" noProof="0">
                <a:ln>
                  <a:noFill/>
                </a:ln>
                <a:solidFill>
                  <a:srgbClr val="404040"/>
                </a:solidFill>
                <a:effectLst/>
                <a:uLnTx/>
                <a:uFillTx/>
                <a:latin typeface="Arial" charset="0"/>
                <a:ea typeface="ＭＳ Ｐゴシック" charset="0"/>
                <a:cs typeface="Arial" charset="0"/>
              </a:rPr>
              <a:t>MRI</a:t>
            </a:r>
          </a:p>
        </p:txBody>
      </p:sp>
      <p:sp>
        <p:nvSpPr>
          <p:cNvPr id="13" name="아래쪽 화살표 5">
            <a:extLst>
              <a:ext uri="{FF2B5EF4-FFF2-40B4-BE49-F238E27FC236}">
                <a16:creationId xmlns:a16="http://schemas.microsoft.com/office/drawing/2014/main" id="{5EDA08DC-4CDF-CA67-4839-F8FAEDE0929E}"/>
              </a:ext>
            </a:extLst>
          </p:cNvPr>
          <p:cNvSpPr/>
          <p:nvPr/>
        </p:nvSpPr>
        <p:spPr bwMode="auto">
          <a:xfrm rot="3683398">
            <a:off x="8258264" y="2054313"/>
            <a:ext cx="246062" cy="1449212"/>
          </a:xfrm>
          <a:prstGeom prst="downArrow">
            <a:avLst>
              <a:gd name="adj1" fmla="val 38819"/>
              <a:gd name="adj2" fmla="val 77708"/>
            </a:avLst>
          </a:prstGeom>
          <a:ln>
            <a:solidFill>
              <a:srgbClr val="8000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00" tIns="45702" rIns="91400" bIns="45702"/>
          <a:lstStyle/>
          <a:p>
            <a:pPr marL="0" marR="0" lvl="0" indent="0" algn="l" defTabSz="912695" rtl="0" eaLnBrk="0" fontAlgn="base" latinLnBrk="0" hangingPunct="0">
              <a:lnSpc>
                <a:spcPct val="100000"/>
              </a:lnSpc>
              <a:spcBef>
                <a:spcPct val="0"/>
              </a:spcBef>
              <a:spcAft>
                <a:spcPct val="0"/>
              </a:spcAft>
              <a:buClrTx/>
              <a:buSzTx/>
              <a:buFontTx/>
              <a:buNone/>
              <a:tabLst/>
              <a:defRPr/>
            </a:pPr>
            <a:endParaRPr kumimoji="0" lang="ko-KR" alt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ＭＳ Ｐゴシック" pitchFamily="34" charset="-128"/>
              <a:cs typeface="+mn-cs"/>
            </a:endParaRPr>
          </a:p>
        </p:txBody>
      </p:sp>
      <p:sp>
        <p:nvSpPr>
          <p:cNvPr id="14" name="아래쪽 화살표 5">
            <a:extLst>
              <a:ext uri="{FF2B5EF4-FFF2-40B4-BE49-F238E27FC236}">
                <a16:creationId xmlns:a16="http://schemas.microsoft.com/office/drawing/2014/main" id="{AB193783-42B4-02C6-5D41-835A6BB738C6}"/>
              </a:ext>
            </a:extLst>
          </p:cNvPr>
          <p:cNvSpPr/>
          <p:nvPr/>
        </p:nvSpPr>
        <p:spPr bwMode="auto">
          <a:xfrm rot="16625797">
            <a:off x="5180235" y="1765918"/>
            <a:ext cx="230187" cy="1254478"/>
          </a:xfrm>
          <a:prstGeom prst="downArrow">
            <a:avLst>
              <a:gd name="adj1" fmla="val 38819"/>
              <a:gd name="adj2" fmla="val 77708"/>
            </a:avLst>
          </a:prstGeom>
          <a:ln>
            <a:solidFill>
              <a:schemeClr val="tx2">
                <a:lumMod val="75000"/>
                <a:lumOff val="25000"/>
              </a:schemeClr>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00" tIns="45702" rIns="91400" bIns="45702"/>
          <a:lstStyle/>
          <a:p>
            <a:pPr marL="0" marR="0" lvl="0" indent="0" algn="l" defTabSz="912695" rtl="0" eaLnBrk="0" fontAlgn="base" latinLnBrk="0" hangingPunct="0">
              <a:lnSpc>
                <a:spcPct val="100000"/>
              </a:lnSpc>
              <a:spcBef>
                <a:spcPct val="0"/>
              </a:spcBef>
              <a:spcAft>
                <a:spcPct val="0"/>
              </a:spcAft>
              <a:buClrTx/>
              <a:buSzTx/>
              <a:buFontTx/>
              <a:buNone/>
              <a:tabLst/>
              <a:defRPr/>
            </a:pPr>
            <a:endParaRPr kumimoji="0" lang="ko-KR" altLang="en-US" sz="1200" b="0" i="0" u="none" strike="noStrike" kern="1200" cap="none" spc="0" normalizeH="0" baseline="0" noProof="0" dirty="0">
              <a:ln>
                <a:noFill/>
              </a:ln>
              <a:solidFill>
                <a:srgbClr val="404040"/>
              </a:solidFill>
              <a:effectLst>
                <a:outerShdw blurRad="38100" dist="38100" dir="2700000" algn="tl">
                  <a:srgbClr val="C0C0C0"/>
                </a:outerShdw>
              </a:effectLst>
              <a:uLnTx/>
              <a:uFillTx/>
              <a:latin typeface="Arial"/>
              <a:ea typeface="ＭＳ Ｐゴシック" pitchFamily="34" charset="-128"/>
              <a:cs typeface="+mn-cs"/>
            </a:endParaRPr>
          </a:p>
        </p:txBody>
      </p:sp>
      <p:sp>
        <p:nvSpPr>
          <p:cNvPr id="15" name="TextBox 2">
            <a:extLst>
              <a:ext uri="{FF2B5EF4-FFF2-40B4-BE49-F238E27FC236}">
                <a16:creationId xmlns:a16="http://schemas.microsoft.com/office/drawing/2014/main" id="{D9E8ADD9-4684-FF6A-FD00-5369D6D3BB5F}"/>
              </a:ext>
            </a:extLst>
          </p:cNvPr>
          <p:cNvSpPr txBox="1">
            <a:spLocks noChangeArrowheads="1"/>
          </p:cNvSpPr>
          <p:nvPr/>
        </p:nvSpPr>
        <p:spPr bwMode="auto">
          <a:xfrm>
            <a:off x="2109616" y="5366017"/>
            <a:ext cx="5991578" cy="541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18" tIns="41460" rIns="82918" bIns="41460">
            <a:spAutoFit/>
          </a:bodyPr>
          <a:lstStyle>
            <a:lvl1pPr defTabSz="414338">
              <a:defRPr sz="3200" b="1">
                <a:solidFill>
                  <a:schemeClr val="tx1"/>
                </a:solidFill>
                <a:latin typeface="Times New Roman" charset="0"/>
                <a:ea typeface="ＭＳ Ｐゴシック" charset="0"/>
                <a:cs typeface="ＭＳ Ｐゴシック" charset="0"/>
              </a:defRPr>
            </a:lvl1pPr>
            <a:lvl2pPr marL="742950" indent="-285750" defTabSz="414338">
              <a:defRPr sz="3200" b="1">
                <a:solidFill>
                  <a:schemeClr val="tx1"/>
                </a:solidFill>
                <a:latin typeface="Times New Roman" charset="0"/>
                <a:ea typeface="ＭＳ Ｐゴシック" charset="0"/>
              </a:defRPr>
            </a:lvl2pPr>
            <a:lvl3pPr marL="1143000" indent="-228600" defTabSz="414338">
              <a:defRPr sz="3200" b="1">
                <a:solidFill>
                  <a:schemeClr val="tx1"/>
                </a:solidFill>
                <a:latin typeface="Times New Roman" charset="0"/>
                <a:ea typeface="ＭＳ Ｐゴシック" charset="0"/>
              </a:defRPr>
            </a:lvl3pPr>
            <a:lvl4pPr marL="1600200" indent="-228600" defTabSz="414338">
              <a:defRPr sz="3200" b="1">
                <a:solidFill>
                  <a:schemeClr val="tx1"/>
                </a:solidFill>
                <a:latin typeface="Times New Roman" charset="0"/>
                <a:ea typeface="ＭＳ Ｐゴシック" charset="0"/>
              </a:defRPr>
            </a:lvl4pPr>
            <a:lvl5pPr marL="2057400" indent="-228600" defTabSz="414338">
              <a:defRPr sz="3200" b="1">
                <a:solidFill>
                  <a:schemeClr val="tx1"/>
                </a:solidFill>
                <a:latin typeface="Times New Roman" charset="0"/>
                <a:ea typeface="ＭＳ Ｐゴシック" charset="0"/>
              </a:defRPr>
            </a:lvl5pPr>
            <a:lvl6pPr marL="2514600" indent="-228600" defTabSz="414338" eaLnBrk="0" fontAlgn="base" hangingPunct="0">
              <a:spcBef>
                <a:spcPct val="0"/>
              </a:spcBef>
              <a:spcAft>
                <a:spcPct val="0"/>
              </a:spcAft>
              <a:defRPr sz="3200" b="1">
                <a:solidFill>
                  <a:schemeClr val="tx1"/>
                </a:solidFill>
                <a:latin typeface="Times New Roman" charset="0"/>
                <a:ea typeface="ＭＳ Ｐゴシック" charset="0"/>
              </a:defRPr>
            </a:lvl6pPr>
            <a:lvl7pPr marL="2971800" indent="-228600" defTabSz="414338" eaLnBrk="0" fontAlgn="base" hangingPunct="0">
              <a:spcBef>
                <a:spcPct val="0"/>
              </a:spcBef>
              <a:spcAft>
                <a:spcPct val="0"/>
              </a:spcAft>
              <a:defRPr sz="3200" b="1">
                <a:solidFill>
                  <a:schemeClr val="tx1"/>
                </a:solidFill>
                <a:latin typeface="Times New Roman" charset="0"/>
                <a:ea typeface="ＭＳ Ｐゴシック" charset="0"/>
              </a:defRPr>
            </a:lvl7pPr>
            <a:lvl8pPr marL="3429000" indent="-228600" defTabSz="414338" eaLnBrk="0" fontAlgn="base" hangingPunct="0">
              <a:spcBef>
                <a:spcPct val="0"/>
              </a:spcBef>
              <a:spcAft>
                <a:spcPct val="0"/>
              </a:spcAft>
              <a:defRPr sz="3200" b="1">
                <a:solidFill>
                  <a:schemeClr val="tx1"/>
                </a:solidFill>
                <a:latin typeface="Times New Roman" charset="0"/>
                <a:ea typeface="ＭＳ Ｐゴシック" charset="0"/>
              </a:defRPr>
            </a:lvl8pPr>
            <a:lvl9pPr marL="3886200" indent="-228600" defTabSz="414338" eaLnBrk="0" fontAlgn="base" hangingPunct="0">
              <a:spcBef>
                <a:spcPct val="0"/>
              </a:spcBef>
              <a:spcAft>
                <a:spcPct val="0"/>
              </a:spcAft>
              <a:defRPr sz="3200" b="1">
                <a:solidFill>
                  <a:schemeClr val="tx1"/>
                </a:solidFill>
                <a:latin typeface="Times New Roman" charset="0"/>
                <a:ea typeface="ＭＳ Ｐゴシック" charset="0"/>
              </a:defRPr>
            </a:lvl9pPr>
          </a:lstStyle>
          <a:p>
            <a:pPr marL="0" marR="0" lvl="0" indent="0" algn="l" defTabSz="414341" rtl="0" eaLnBrk="1" fontAlgn="base" latinLnBrk="0" hangingPunct="0">
              <a:lnSpc>
                <a:spcPct val="93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 Prototype designed for brain PET Insert</a:t>
            </a:r>
          </a:p>
          <a:p>
            <a:pPr marL="0" marR="0" lvl="0" indent="0" algn="l" defTabSz="414341" rtl="0" eaLnBrk="1" fontAlgn="base" latinLnBrk="0" hangingPunct="0">
              <a:lnSpc>
                <a:spcPct val="93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 The concept could apply to whole-body PET insert as well</a:t>
            </a:r>
          </a:p>
        </p:txBody>
      </p:sp>
      <p:sp>
        <p:nvSpPr>
          <p:cNvPr id="16" name="아래쪽 화살표 5">
            <a:extLst>
              <a:ext uri="{FF2B5EF4-FFF2-40B4-BE49-F238E27FC236}">
                <a16:creationId xmlns:a16="http://schemas.microsoft.com/office/drawing/2014/main" id="{1DDC4B2E-BC98-49C1-723E-19B43AAE1913}"/>
              </a:ext>
            </a:extLst>
          </p:cNvPr>
          <p:cNvSpPr/>
          <p:nvPr/>
        </p:nvSpPr>
        <p:spPr bwMode="auto">
          <a:xfrm rot="16625797">
            <a:off x="5211676" y="2175039"/>
            <a:ext cx="230424" cy="1255680"/>
          </a:xfrm>
          <a:prstGeom prst="downArrow">
            <a:avLst>
              <a:gd name="adj1" fmla="val 38819"/>
              <a:gd name="adj2" fmla="val 77708"/>
            </a:avLst>
          </a:prstGeom>
          <a:ln>
            <a:solidFill>
              <a:schemeClr val="tx2">
                <a:lumMod val="75000"/>
                <a:lumOff val="25000"/>
              </a:schemeClr>
            </a:solidFill>
            <a:headEnd type="none" w="med" len="med"/>
            <a:tailEnd type="none" w="med" len="med"/>
          </a:ln>
          <a:scene3d>
            <a:camera prst="orthographicFront">
              <a:rot lat="0" lon="0" rev="210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lIns="91400" tIns="45702" rIns="91400" bIns="45702"/>
          <a:lstStyle/>
          <a:p>
            <a:pPr marL="0" marR="0" lvl="0" indent="0" algn="l" defTabSz="912695" rtl="0" eaLnBrk="0" fontAlgn="base" latinLnBrk="0" hangingPunct="0">
              <a:lnSpc>
                <a:spcPct val="100000"/>
              </a:lnSpc>
              <a:spcBef>
                <a:spcPct val="0"/>
              </a:spcBef>
              <a:spcAft>
                <a:spcPct val="0"/>
              </a:spcAft>
              <a:buClrTx/>
              <a:buSzTx/>
              <a:buFontTx/>
              <a:buNone/>
              <a:tabLst/>
              <a:defRPr/>
            </a:pPr>
            <a:endParaRPr kumimoji="0" lang="ko-KR" altLang="en-US" sz="1200" b="0" i="0" u="none" strike="noStrike" kern="1200" cap="none" spc="0" normalizeH="0" baseline="0" noProof="0" dirty="0">
              <a:ln>
                <a:noFill/>
              </a:ln>
              <a:solidFill>
                <a:srgbClr val="404040"/>
              </a:solidFill>
              <a:effectLst>
                <a:outerShdw blurRad="38100" dist="38100" dir="2700000" algn="tl">
                  <a:srgbClr val="C0C0C0"/>
                </a:outerShdw>
              </a:effectLst>
              <a:uLnTx/>
              <a:uFillTx/>
              <a:latin typeface="Arial"/>
              <a:ea typeface="ＭＳ Ｐゴシック" pitchFamily="34" charset="-128"/>
              <a:cs typeface="+mn-cs"/>
            </a:endParaRPr>
          </a:p>
        </p:txBody>
      </p:sp>
      <p:sp>
        <p:nvSpPr>
          <p:cNvPr id="17" name="아래쪽 화살표 5">
            <a:extLst>
              <a:ext uri="{FF2B5EF4-FFF2-40B4-BE49-F238E27FC236}">
                <a16:creationId xmlns:a16="http://schemas.microsoft.com/office/drawing/2014/main" id="{F17403BD-C8C7-9015-088F-EC91560119A8}"/>
              </a:ext>
            </a:extLst>
          </p:cNvPr>
          <p:cNvSpPr/>
          <p:nvPr/>
        </p:nvSpPr>
        <p:spPr bwMode="auto">
          <a:xfrm rot="16625797">
            <a:off x="5308256" y="2550751"/>
            <a:ext cx="230424" cy="1255680"/>
          </a:xfrm>
          <a:prstGeom prst="downArrow">
            <a:avLst>
              <a:gd name="adj1" fmla="val 38819"/>
              <a:gd name="adj2" fmla="val 77708"/>
            </a:avLst>
          </a:prstGeom>
          <a:ln>
            <a:solidFill>
              <a:schemeClr val="tx2">
                <a:lumMod val="75000"/>
                <a:lumOff val="25000"/>
              </a:schemeClr>
            </a:solidFill>
            <a:headEnd type="none" w="med" len="med"/>
            <a:tailEnd type="none" w="med" len="med"/>
          </a:ln>
          <a:scene3d>
            <a:camera prst="orthographicFront">
              <a:rot lat="0" lon="0" rev="210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lIns="91400" tIns="45702" rIns="91400" bIns="45702"/>
          <a:lstStyle/>
          <a:p>
            <a:pPr marL="0" marR="0" lvl="0" indent="0" algn="l" defTabSz="912695" rtl="0" eaLnBrk="0" fontAlgn="base" latinLnBrk="0" hangingPunct="0">
              <a:lnSpc>
                <a:spcPct val="100000"/>
              </a:lnSpc>
              <a:spcBef>
                <a:spcPct val="0"/>
              </a:spcBef>
              <a:spcAft>
                <a:spcPct val="0"/>
              </a:spcAft>
              <a:buClrTx/>
              <a:buSzTx/>
              <a:buFontTx/>
              <a:buNone/>
              <a:tabLst/>
              <a:defRPr/>
            </a:pPr>
            <a:endParaRPr kumimoji="0" lang="ko-KR" altLang="en-US" sz="1200" b="0" i="0" u="none" strike="noStrike" kern="1200" cap="none" spc="0" normalizeH="0" baseline="0" noProof="0" dirty="0">
              <a:ln>
                <a:noFill/>
              </a:ln>
              <a:solidFill>
                <a:srgbClr val="404040"/>
              </a:solidFill>
              <a:effectLst>
                <a:outerShdw blurRad="38100" dist="38100" dir="2700000" algn="tl">
                  <a:srgbClr val="C0C0C0"/>
                </a:outerShdw>
              </a:effectLst>
              <a:uLnTx/>
              <a:uFillTx/>
              <a:latin typeface="Arial"/>
              <a:ea typeface="ＭＳ Ｐゴシック" pitchFamily="34" charset="-128"/>
              <a:cs typeface="+mn-cs"/>
            </a:endParaRPr>
          </a:p>
        </p:txBody>
      </p:sp>
      <p:sp>
        <p:nvSpPr>
          <p:cNvPr id="18" name="TextBox 17">
            <a:extLst>
              <a:ext uri="{FF2B5EF4-FFF2-40B4-BE49-F238E27FC236}">
                <a16:creationId xmlns:a16="http://schemas.microsoft.com/office/drawing/2014/main" id="{D27539C4-4E59-8899-4F61-C919DF6757E9}"/>
              </a:ext>
            </a:extLst>
          </p:cNvPr>
          <p:cNvSpPr txBox="1"/>
          <p:nvPr/>
        </p:nvSpPr>
        <p:spPr>
          <a:xfrm>
            <a:off x="2556715" y="906782"/>
            <a:ext cx="7261924" cy="461665"/>
          </a:xfrm>
          <a:prstGeom prst="rect">
            <a:avLst/>
          </a:prstGeom>
          <a:noFill/>
        </p:spPr>
        <p:txBody>
          <a:bodyPr wrap="none" rtlCol="0">
            <a:spAutoFit/>
          </a:bodyPr>
          <a:lstStyle/>
          <a:p>
            <a:r>
              <a:rPr lang="en-US" sz="2400" b="1" dirty="0"/>
              <a:t>RF penetrability facilitates the “insert” approach</a:t>
            </a:r>
          </a:p>
        </p:txBody>
      </p:sp>
      <p:sp>
        <p:nvSpPr>
          <p:cNvPr id="19" name="Text Placeholder 9">
            <a:extLst>
              <a:ext uri="{FF2B5EF4-FFF2-40B4-BE49-F238E27FC236}">
                <a16:creationId xmlns:a16="http://schemas.microsoft.com/office/drawing/2014/main" id="{11BEABA1-0AC9-394E-826C-B51FD40C6EAE}"/>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20" name="Text Placeholder 9">
            <a:extLst>
              <a:ext uri="{FF2B5EF4-FFF2-40B4-BE49-F238E27FC236}">
                <a16:creationId xmlns:a16="http://schemas.microsoft.com/office/drawing/2014/main" id="{D2C121C6-7D35-4FC8-F190-3D883B3033AE}"/>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21" name="Text Placeholder 9">
            <a:extLst>
              <a:ext uri="{FF2B5EF4-FFF2-40B4-BE49-F238E27FC236}">
                <a16:creationId xmlns:a16="http://schemas.microsoft.com/office/drawing/2014/main" id="{5EBD8C59-FC8B-445E-FABA-6A179C576828}"/>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68985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CD34-A935-6D47-0DEC-043E23977FCC}"/>
              </a:ext>
            </a:extLst>
          </p:cNvPr>
          <p:cNvSpPr>
            <a:spLocks noGrp="1"/>
          </p:cNvSpPr>
          <p:nvPr>
            <p:ph type="title"/>
          </p:nvPr>
        </p:nvSpPr>
        <p:spPr/>
        <p:txBody>
          <a:bodyPr/>
          <a:lstStyle/>
          <a:p>
            <a:r>
              <a:rPr lang="sl-SI" dirty="0"/>
              <a:t>PET-MRI insert / First prototype</a:t>
            </a:r>
          </a:p>
        </p:txBody>
      </p:sp>
      <p:sp>
        <p:nvSpPr>
          <p:cNvPr id="4" name="Slide Number Placeholder 3">
            <a:extLst>
              <a:ext uri="{FF2B5EF4-FFF2-40B4-BE49-F238E27FC236}">
                <a16:creationId xmlns:a16="http://schemas.microsoft.com/office/drawing/2014/main" id="{0839A1E8-445B-0E02-FD74-17687A4F6C26}"/>
              </a:ext>
            </a:extLst>
          </p:cNvPr>
          <p:cNvSpPr>
            <a:spLocks noGrp="1"/>
          </p:cNvSpPr>
          <p:nvPr>
            <p:ph type="sldNum" sz="quarter" idx="12"/>
          </p:nvPr>
        </p:nvSpPr>
        <p:spPr/>
        <p:txBody>
          <a:bodyPr/>
          <a:lstStyle/>
          <a:p>
            <a:fld id="{3B656FE5-7551-496C-A16F-7304A2D951A7}" type="slidenum">
              <a:rPr lang="da-DK" smtClean="0"/>
              <a:pPr/>
              <a:t>77</a:t>
            </a:fld>
            <a:endParaRPr lang="da-DK" dirty="0"/>
          </a:p>
        </p:txBody>
      </p:sp>
      <p:pic>
        <p:nvPicPr>
          <p:cNvPr id="24" name="Picture 7" descr="2015-02-24 11.47.01_edit.jpg">
            <a:extLst>
              <a:ext uri="{FF2B5EF4-FFF2-40B4-BE49-F238E27FC236}">
                <a16:creationId xmlns:a16="http://schemas.microsoft.com/office/drawing/2014/main" id="{C777BF0D-B762-96BF-5309-4C590D70BD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6136" y="1003003"/>
            <a:ext cx="6868800" cy="5151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extBox 5">
            <a:extLst>
              <a:ext uri="{FF2B5EF4-FFF2-40B4-BE49-F238E27FC236}">
                <a16:creationId xmlns:a16="http://schemas.microsoft.com/office/drawing/2014/main" id="{9A799986-55AF-D25D-8496-51243D16F8F7}"/>
              </a:ext>
            </a:extLst>
          </p:cNvPr>
          <p:cNvSpPr txBox="1">
            <a:spLocks noChangeArrowheads="1"/>
          </p:cNvSpPr>
          <p:nvPr/>
        </p:nvSpPr>
        <p:spPr bwMode="auto">
          <a:xfrm>
            <a:off x="2005096" y="5117514"/>
            <a:ext cx="3149280" cy="1017670"/>
          </a:xfrm>
          <a:prstGeom prst="rect">
            <a:avLst/>
          </a:prstGeom>
          <a:solidFill>
            <a:schemeClr val="accent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0794" tIns="50397" rIns="100794" bIns="50397">
            <a:spAutoFit/>
          </a:bodyPr>
          <a:lstStyle/>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PET detector modules</a:t>
            </a:r>
          </a:p>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 PET detector modules</a:t>
            </a:r>
          </a:p>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Ring shape</a:t>
            </a:r>
            <a:r>
              <a:rPr kumimoji="0" lang="ko-KR" altLang="en-US" sz="1600" b="0" i="0" u="none" strike="noStrike" kern="1200" cap="none" spc="0" normalizeH="0" baseline="0" noProof="0" dirty="0">
                <a:ln>
                  <a:noFill/>
                </a:ln>
                <a:solidFill>
                  <a:srgbClr val="FFFFFF"/>
                </a:solidFill>
                <a:effectLst/>
                <a:uLnTx/>
                <a:uFillTx/>
                <a:latin typeface="Arial" charset="0"/>
                <a:ea typeface="+mn-ea"/>
                <a:cs typeface="Arial" charset="0"/>
              </a:rPr>
              <a:t> </a:t>
            </a:r>
            <a:r>
              <a:rPr kumimoji="0" lang="ko-KR" altLang="ko-KR" sz="1600" b="0" i="0" u="none" strike="noStrike" kern="1200" cap="none" spc="0" normalizeH="0" baseline="0" noProof="0" dirty="0">
                <a:ln>
                  <a:noFill/>
                </a:ln>
                <a:solidFill>
                  <a:srgbClr val="FFFFFF"/>
                </a:solidFill>
                <a:effectLst/>
                <a:uLnTx/>
                <a:uFillTx/>
                <a:latin typeface="Arial" charset="0"/>
                <a:ea typeface="+mn-ea"/>
                <a:cs typeface="Arial" charset="0"/>
              </a:rPr>
              <a:t>(</a:t>
            </a:r>
            <a:r>
              <a:rPr kumimoji="0" lang="en-US" altLang="ko-KR"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32</a:t>
            </a:r>
            <a:r>
              <a:rPr kumimoji="0" lang="ko-KR" altLang="en-US" sz="1600" b="0" i="0" u="none" strike="noStrike" kern="1200" cap="none" spc="0" normalizeH="0" baseline="0" noProof="0" dirty="0">
                <a:ln>
                  <a:noFill/>
                </a:ln>
                <a:solidFill>
                  <a:srgbClr val="FFFFFF"/>
                </a:solidFill>
                <a:effectLst/>
                <a:uLnTx/>
                <a:uFillTx/>
                <a:latin typeface="Arial" charset="0"/>
                <a:ea typeface="+mn-ea"/>
                <a:cs typeface="Arial" charset="0"/>
              </a:rPr>
              <a:t> </a:t>
            </a:r>
            <a:r>
              <a:rPr kumimoji="0" lang="en-US" altLang="ko-KR"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cm ID)</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mm inter-modular gap</a:t>
            </a:r>
          </a:p>
        </p:txBody>
      </p:sp>
      <p:sp>
        <p:nvSpPr>
          <p:cNvPr id="26" name="TextBox 6">
            <a:extLst>
              <a:ext uri="{FF2B5EF4-FFF2-40B4-BE49-F238E27FC236}">
                <a16:creationId xmlns:a16="http://schemas.microsoft.com/office/drawing/2014/main" id="{7A9769AA-E8D5-E065-89DE-1A076195B409}"/>
              </a:ext>
            </a:extLst>
          </p:cNvPr>
          <p:cNvSpPr txBox="1">
            <a:spLocks noChangeArrowheads="1"/>
          </p:cNvSpPr>
          <p:nvPr/>
        </p:nvSpPr>
        <p:spPr bwMode="auto">
          <a:xfrm>
            <a:off x="7984181" y="948996"/>
            <a:ext cx="3134881" cy="1246644"/>
          </a:xfrm>
          <a:prstGeom prst="rect">
            <a:avLst/>
          </a:prstGeom>
          <a:solidFill>
            <a:schemeClr val="accent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0794" tIns="50397" rIns="100794" bIns="50397">
            <a:spAutoFit/>
          </a:bodyPr>
          <a:lstStyle/>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Batteries</a:t>
            </a:r>
          </a:p>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~30V for SiPMs</a:t>
            </a:r>
          </a:p>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5V for</a:t>
            </a:r>
            <a:r>
              <a:rPr kumimoji="0" lang="ko-KR" altLang="en-US" sz="1600" b="0" i="0" u="none" strike="noStrike" kern="1200" cap="none" spc="0" normalizeH="0" baseline="0" noProof="0" dirty="0">
                <a:ln>
                  <a:noFill/>
                </a:ln>
                <a:solidFill>
                  <a:srgbClr val="FFFFFF"/>
                </a:solidFill>
                <a:effectLst/>
                <a:uLnTx/>
                <a:uFillTx/>
                <a:latin typeface="Arial" charset="0"/>
                <a:ea typeface="+mn-ea"/>
                <a:cs typeface="Arial" charset="0"/>
              </a:rPr>
              <a:t> </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transistors, amplifiers, </a:t>
            </a:r>
          </a:p>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lasers</a:t>
            </a:r>
          </a:p>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lang="en-US" sz="1600" dirty="0">
                <a:solidFill>
                  <a:srgbClr val="FFFFFF"/>
                </a:solidFill>
                <a:latin typeface="Arial" charset="0"/>
                <a:ea typeface="ＭＳ Ｐゴシック" charset="0"/>
                <a:cs typeface="Arial" charset="0"/>
              </a:rPr>
              <a:t>:</a:t>
            </a:r>
            <a:r>
              <a:rPr lang="en-US" sz="1600" b="1" dirty="0">
                <a:solidFill>
                  <a:srgbClr val="FFFFFF"/>
                </a:solidFill>
                <a:latin typeface="Arial" charset="0"/>
                <a:ea typeface="ＭＳ Ｐゴシック" charset="0"/>
                <a:cs typeface="Arial" charset="0"/>
              </a:rPr>
              <a:t>Electrically floating </a:t>
            </a:r>
            <a:r>
              <a:rPr lang="en-US" sz="1600" b="1" dirty="0" err="1">
                <a:solidFill>
                  <a:srgbClr val="FFFFFF"/>
                </a:solidFill>
                <a:latin typeface="Arial" charset="0"/>
                <a:ea typeface="ＭＳ Ｐゴシック" charset="0"/>
                <a:cs typeface="Arial" charset="0"/>
              </a:rPr>
              <a:t>w.r.t</a:t>
            </a:r>
            <a:r>
              <a:rPr lang="en-US" sz="1600" b="1" dirty="0">
                <a:solidFill>
                  <a:srgbClr val="FFFFFF"/>
                </a:solidFill>
                <a:latin typeface="Arial" charset="0"/>
                <a:ea typeface="ＭＳ Ｐゴシック" charset="0"/>
                <a:cs typeface="Arial" charset="0"/>
              </a:rPr>
              <a:t>. MR</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 name="TextBox 9">
            <a:extLst>
              <a:ext uri="{FF2B5EF4-FFF2-40B4-BE49-F238E27FC236}">
                <a16:creationId xmlns:a16="http://schemas.microsoft.com/office/drawing/2014/main" id="{A2C9FA5A-9EF5-5310-1C33-53FCA1919B7A}"/>
              </a:ext>
            </a:extLst>
          </p:cNvPr>
          <p:cNvSpPr txBox="1">
            <a:spLocks noChangeArrowheads="1"/>
          </p:cNvSpPr>
          <p:nvPr/>
        </p:nvSpPr>
        <p:spPr bwMode="auto">
          <a:xfrm>
            <a:off x="8897376" y="3087716"/>
            <a:ext cx="1965139" cy="788698"/>
          </a:xfrm>
          <a:prstGeom prst="rect">
            <a:avLst/>
          </a:prstGeom>
          <a:solidFill>
            <a:schemeClr val="accent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0794" tIns="50397" rIns="100794" bIns="50397">
            <a:spAutoFit/>
          </a:bodyPr>
          <a:lstStyle/>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Optical fiber data transmission</a:t>
            </a:r>
          </a:p>
          <a:p>
            <a:pPr marL="0" marR="0" lvl="0" indent="0" algn="l" defTabSz="411772" rtl="0" eaLnBrk="1" fontAlgn="base" latinLnBrk="0" hangingPunct="0">
              <a:lnSpc>
                <a:spcPct val="93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256 CHs</a:t>
            </a:r>
          </a:p>
        </p:txBody>
      </p:sp>
      <p:sp>
        <p:nvSpPr>
          <p:cNvPr id="28" name="Right Arrow 27">
            <a:extLst>
              <a:ext uri="{FF2B5EF4-FFF2-40B4-BE49-F238E27FC236}">
                <a16:creationId xmlns:a16="http://schemas.microsoft.com/office/drawing/2014/main" id="{1CB63D65-BC83-5005-308D-E3A09FFFD85D}"/>
              </a:ext>
            </a:extLst>
          </p:cNvPr>
          <p:cNvSpPr/>
          <p:nvPr/>
        </p:nvSpPr>
        <p:spPr>
          <a:xfrm rot="18392660">
            <a:off x="3087902" y="4037432"/>
            <a:ext cx="1386866" cy="574560"/>
          </a:xfrm>
          <a:prstGeom prst="rightArrow">
            <a:avLst>
              <a:gd name="adj1" fmla="val 29928"/>
              <a:gd name="adj2" fmla="val 41970"/>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marL="0" marR="0" lvl="0" indent="0" algn="ctr" defTabSz="411772" rtl="0" eaLnBrk="1" fontAlgn="base" latinLnBrk="0" hangingPunct="0">
              <a:lnSpc>
                <a:spcPct val="93000"/>
              </a:lnSpc>
              <a:spcBef>
                <a:spcPct val="0"/>
              </a:spcBef>
              <a:spcAft>
                <a:spcPct val="0"/>
              </a:spcAft>
              <a:buClr>
                <a:srgbClr val="000000"/>
              </a:buClr>
              <a:buSzPct val="100000"/>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sp>
        <p:nvSpPr>
          <p:cNvPr id="29" name="Right Arrow 28">
            <a:extLst>
              <a:ext uri="{FF2B5EF4-FFF2-40B4-BE49-F238E27FC236}">
                <a16:creationId xmlns:a16="http://schemas.microsoft.com/office/drawing/2014/main" id="{76C6AD89-82BC-4F1F-20F0-5615B45E3F6F}"/>
              </a:ext>
            </a:extLst>
          </p:cNvPr>
          <p:cNvSpPr/>
          <p:nvPr/>
        </p:nvSpPr>
        <p:spPr>
          <a:xfrm rot="8581643">
            <a:off x="7067340" y="999367"/>
            <a:ext cx="860431" cy="475250"/>
          </a:xfrm>
          <a:prstGeom prst="rightArrow">
            <a:avLst>
              <a:gd name="adj1" fmla="val 29928"/>
              <a:gd name="adj2" fmla="val 41970"/>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marL="0" marR="0" lvl="0" indent="0" algn="ctr" defTabSz="411772" rtl="0" eaLnBrk="1" fontAlgn="base" latinLnBrk="0" hangingPunct="0">
              <a:lnSpc>
                <a:spcPct val="93000"/>
              </a:lnSpc>
              <a:spcBef>
                <a:spcPct val="0"/>
              </a:spcBef>
              <a:spcAft>
                <a:spcPct val="0"/>
              </a:spcAft>
              <a:buClr>
                <a:srgbClr val="000000"/>
              </a:buClr>
              <a:buSzPct val="100000"/>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sp>
        <p:nvSpPr>
          <p:cNvPr id="30" name="Right Arrow 29">
            <a:extLst>
              <a:ext uri="{FF2B5EF4-FFF2-40B4-BE49-F238E27FC236}">
                <a16:creationId xmlns:a16="http://schemas.microsoft.com/office/drawing/2014/main" id="{3176428A-DAE8-91F3-DD47-E08A8A03482E}"/>
              </a:ext>
            </a:extLst>
          </p:cNvPr>
          <p:cNvSpPr/>
          <p:nvPr/>
        </p:nvSpPr>
        <p:spPr>
          <a:xfrm rot="11633294">
            <a:off x="8927176" y="2640454"/>
            <a:ext cx="711360" cy="475250"/>
          </a:xfrm>
          <a:prstGeom prst="rightArrow">
            <a:avLst>
              <a:gd name="adj1" fmla="val 29928"/>
              <a:gd name="adj2" fmla="val 41970"/>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marL="0" marR="0" lvl="0" indent="0" algn="ctr" defTabSz="411772" rtl="0" eaLnBrk="1" fontAlgn="base" latinLnBrk="0" hangingPunct="0">
              <a:lnSpc>
                <a:spcPct val="93000"/>
              </a:lnSpc>
              <a:spcBef>
                <a:spcPct val="0"/>
              </a:spcBef>
              <a:spcAft>
                <a:spcPct val="0"/>
              </a:spcAft>
              <a:buClr>
                <a:srgbClr val="000000"/>
              </a:buClr>
              <a:buSzPct val="100000"/>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sp>
        <p:nvSpPr>
          <p:cNvPr id="33" name="Text Placeholder 9">
            <a:extLst>
              <a:ext uri="{FF2B5EF4-FFF2-40B4-BE49-F238E27FC236}">
                <a16:creationId xmlns:a16="http://schemas.microsoft.com/office/drawing/2014/main" id="{58006B17-6B28-8556-ADA7-924654B40491}"/>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34" name="Text Placeholder 9">
            <a:extLst>
              <a:ext uri="{FF2B5EF4-FFF2-40B4-BE49-F238E27FC236}">
                <a16:creationId xmlns:a16="http://schemas.microsoft.com/office/drawing/2014/main" id="{E3CB4F95-24FA-2A35-F7C6-0C741741F8C5}"/>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35" name="Text Placeholder 9">
            <a:extLst>
              <a:ext uri="{FF2B5EF4-FFF2-40B4-BE49-F238E27FC236}">
                <a16:creationId xmlns:a16="http://schemas.microsoft.com/office/drawing/2014/main" id="{492DD2E8-143D-82AF-D7AF-A402A9773B65}"/>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9025290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Shape 2"/>
          <p:cNvSpPr txBox="1"/>
          <p:nvPr/>
        </p:nvSpPr>
        <p:spPr>
          <a:xfrm>
            <a:off x="532877" y="1073157"/>
            <a:ext cx="4040257" cy="961802"/>
          </a:xfrm>
          <a:prstGeom prst="rect">
            <a:avLst/>
          </a:prstGeom>
          <a:noFill/>
          <a:ln>
            <a:noFill/>
          </a:ln>
        </p:spPr>
        <p:txBody>
          <a:bodyPr wrap="square" lIns="0" tIns="0" rIns="0" bIns="0">
            <a:spAutoFit/>
          </a:bodyPr>
          <a:lstStyle/>
          <a:p>
            <a:pPr marL="97977">
              <a:spcBef>
                <a:spcPts val="259"/>
              </a:spcBef>
              <a:spcAft>
                <a:spcPts val="259"/>
              </a:spcAft>
              <a:buClr>
                <a:srgbClr val="003366"/>
              </a:buClr>
              <a:buSzPct val="45000"/>
            </a:pPr>
            <a:r>
              <a:rPr lang="en-US" sz="2000" spc="-1" dirty="0">
                <a:solidFill>
                  <a:srgbClr val="1E3C5A"/>
                </a:solidFill>
                <a:latin typeface="Arial" panose="020B0604020202020204" pitchFamily="34" charset="0"/>
                <a:ea typeface="Tahoma" panose="020B0604030504040204" pitchFamily="34" charset="0"/>
                <a:cs typeface="Arial" panose="020B0604020202020204" pitchFamily="34" charset="0"/>
              </a:rPr>
              <a:t>Scintillating crystal:</a:t>
            </a:r>
          </a:p>
          <a:p>
            <a:pPr marL="783821" lvl="1" indent="-261274">
              <a:spcAft>
                <a:spcPts val="259"/>
              </a:spcAft>
              <a:buClr>
                <a:srgbClr val="003366"/>
              </a:buClr>
              <a:buSzPct val="75000"/>
              <a:buFont typeface="Symbol" charset="2"/>
              <a:buChar char=""/>
            </a:pPr>
            <a:r>
              <a:rPr lang="en-US" sz="2000" spc="-1" dirty="0">
                <a:solidFill>
                  <a:srgbClr val="1E3C5A"/>
                </a:solidFill>
                <a:latin typeface="Arial" panose="020B0604020202020204" pitchFamily="34" charset="0"/>
                <a:ea typeface="Tahoma" panose="020B0604030504040204" pitchFamily="34" charset="0"/>
                <a:cs typeface="Arial" panose="020B0604020202020204" pitchFamily="34" charset="0"/>
              </a:rPr>
              <a:t>converts gamma energy into optical photons</a:t>
            </a:r>
          </a:p>
        </p:txBody>
      </p:sp>
      <p:sp>
        <p:nvSpPr>
          <p:cNvPr id="75" name="TextShape 6"/>
          <p:cNvSpPr txBox="1"/>
          <p:nvPr/>
        </p:nvSpPr>
        <p:spPr>
          <a:xfrm>
            <a:off x="538743" y="2396683"/>
            <a:ext cx="5914624" cy="2693045"/>
          </a:xfrm>
          <a:prstGeom prst="rect">
            <a:avLst/>
          </a:prstGeom>
          <a:noFill/>
          <a:ln>
            <a:noFill/>
          </a:ln>
        </p:spPr>
        <p:txBody>
          <a:bodyPr wrap="square" lIns="0" tIns="0" rIns="0" bIns="0">
            <a:spAutoFit/>
          </a:bodyPr>
          <a:lstStyle/>
          <a:p>
            <a:pPr marL="97977">
              <a:spcBef>
                <a:spcPts val="259"/>
              </a:spcBef>
              <a:spcAft>
                <a:spcPts val="259"/>
              </a:spcAft>
              <a:buClr>
                <a:srgbClr val="003366"/>
              </a:buClr>
              <a:buSzPct val="45000"/>
            </a:pPr>
            <a:r>
              <a:rPr lang="en-US" sz="2000" spc="-1" dirty="0">
                <a:solidFill>
                  <a:srgbClr val="1E3C5A"/>
                </a:solidFill>
                <a:latin typeface="Arial" panose="020B0604020202020204" pitchFamily="34" charset="0"/>
                <a:ea typeface="Tahoma" panose="020B0604030504040204" pitchFamily="34" charset="0"/>
                <a:cs typeface="Arial" panose="020B0604020202020204" pitchFamily="34" charset="0"/>
              </a:rPr>
              <a:t>Time resolution in TOF PET limited by</a:t>
            </a:r>
          </a:p>
          <a:p>
            <a:pPr marL="783821" lvl="1" indent="-261274">
              <a:spcAft>
                <a:spcPts val="259"/>
              </a:spcAft>
              <a:buClr>
                <a:srgbClr val="003366"/>
              </a:buClr>
              <a:buSzPct val="75000"/>
              <a:buFont typeface="Symbol" charset="2"/>
              <a:buChar char=""/>
            </a:pPr>
            <a:r>
              <a:rPr lang="en-US" sz="2000" spc="-1" dirty="0">
                <a:solidFill>
                  <a:srgbClr val="1E3C5A"/>
                </a:solidFill>
                <a:latin typeface="Arial" panose="020B0604020202020204" pitchFamily="34" charset="0"/>
                <a:ea typeface="Tahoma" panose="020B0604030504040204" pitchFamily="34" charset="0"/>
                <a:cs typeface="Arial" panose="020B0604020202020204" pitchFamily="34" charset="0"/>
              </a:rPr>
              <a:t>scintillation light emission   </a:t>
            </a:r>
          </a:p>
          <a:p>
            <a:pPr marL="1241021" lvl="2" indent="-261274">
              <a:spcAft>
                <a:spcPts val="259"/>
              </a:spcAft>
              <a:buClr>
                <a:srgbClr val="003366"/>
              </a:buClr>
              <a:buSzPct val="75000"/>
              <a:buFont typeface="Symbol" charset="2"/>
              <a:buChar char=""/>
            </a:pPr>
            <a:r>
              <a:rPr lang="en-US" sz="2000" spc="-1" dirty="0">
                <a:solidFill>
                  <a:srgbClr val="1E3C5A"/>
                </a:solidFill>
                <a:latin typeface="Arial" panose="020B0604020202020204" pitchFamily="34" charset="0"/>
                <a:ea typeface="Tahoma" panose="020B0604030504040204" pitchFamily="34" charset="0"/>
                <a:cs typeface="Arial" panose="020B0604020202020204" pitchFamily="34" charset="0"/>
              </a:rPr>
              <a:t>rise and decay time </a:t>
            </a:r>
          </a:p>
          <a:p>
            <a:pPr marL="783821" lvl="1" indent="-261274">
              <a:spcAft>
                <a:spcPts val="259"/>
              </a:spcAft>
              <a:buClr>
                <a:srgbClr val="003366"/>
              </a:buClr>
              <a:buSzPct val="75000"/>
              <a:buFont typeface="Symbol" charset="2"/>
              <a:buChar char=""/>
            </a:pPr>
            <a:r>
              <a:rPr lang="en-US" sz="2000" b="1" spc="-1" dirty="0">
                <a:solidFill>
                  <a:srgbClr val="1E3C5A"/>
                </a:solidFill>
                <a:latin typeface="Arial" panose="020B0604020202020204" pitchFamily="34" charset="0"/>
                <a:ea typeface="Tahoma" panose="020B0604030504040204" pitchFamily="34" charset="0"/>
                <a:cs typeface="Arial" panose="020B0604020202020204" pitchFamily="34" charset="0"/>
              </a:rPr>
              <a:t>optical photon travel time spread in the crystal</a:t>
            </a:r>
          </a:p>
          <a:p>
            <a:pPr marL="783821" lvl="1" indent="-261274">
              <a:spcAft>
                <a:spcPts val="259"/>
              </a:spcAft>
              <a:buClr>
                <a:srgbClr val="003366"/>
              </a:buClr>
              <a:buSzPct val="75000"/>
              <a:buFont typeface="Symbol" charset="2"/>
              <a:buChar char=""/>
            </a:pPr>
            <a:r>
              <a:rPr lang="en-US" sz="2000" b="1" spc="-1" dirty="0">
                <a:solidFill>
                  <a:srgbClr val="1E3C5A"/>
                </a:solidFill>
                <a:latin typeface="Arial" panose="020B0604020202020204" pitchFamily="34" charset="0"/>
                <a:ea typeface="Tahoma" panose="020B0604030504040204" pitchFamily="34" charset="0"/>
                <a:cs typeface="Arial" panose="020B0604020202020204" pitchFamily="34" charset="0"/>
              </a:rPr>
              <a:t>photodetector response</a:t>
            </a:r>
          </a:p>
          <a:p>
            <a:pPr marL="783821" lvl="1" indent="-261274">
              <a:spcAft>
                <a:spcPts val="259"/>
              </a:spcAft>
              <a:buClr>
                <a:srgbClr val="003366"/>
              </a:buClr>
              <a:buSzPct val="75000"/>
              <a:buFont typeface="Symbol" charset="2"/>
              <a:buChar char=""/>
            </a:pPr>
            <a:r>
              <a:rPr lang="en-US" sz="2000" b="1" spc="-1" dirty="0">
                <a:solidFill>
                  <a:srgbClr val="1E3C5A"/>
                </a:solidFill>
                <a:latin typeface="Arial" panose="020B0604020202020204" pitchFamily="34" charset="0"/>
                <a:ea typeface="Tahoma" panose="020B0604030504040204" pitchFamily="34" charset="0"/>
                <a:cs typeface="Arial" panose="020B0604020202020204" pitchFamily="34" charset="0"/>
              </a:rPr>
              <a:t>readout electronics</a:t>
            </a:r>
          </a:p>
          <a:p>
            <a:pPr marL="783821" lvl="1" indent="-261274">
              <a:spcAft>
                <a:spcPts val="259"/>
              </a:spcAft>
              <a:buClr>
                <a:srgbClr val="003366"/>
              </a:buClr>
              <a:buSzPct val="75000"/>
              <a:buFont typeface="Symbol" charset="2"/>
              <a:buChar char=""/>
            </a:pPr>
            <a:endParaRPr lang="en-US" sz="2000" spc="-1" dirty="0">
              <a:solidFill>
                <a:srgbClr val="1E3C5A"/>
              </a:solidFill>
              <a:latin typeface="Arial" panose="020B0604020202020204" pitchFamily="34" charset="0"/>
              <a:ea typeface="Tahoma" panose="020B0604030504040204" pitchFamily="34" charset="0"/>
              <a:cs typeface="Arial" panose="020B0604020202020204" pitchFamily="34" charset="0"/>
            </a:endParaRPr>
          </a:p>
        </p:txBody>
      </p:sp>
      <p:sp>
        <p:nvSpPr>
          <p:cNvPr id="2" name="Title 1"/>
          <p:cNvSpPr>
            <a:spLocks noGrp="1"/>
          </p:cNvSpPr>
          <p:nvPr>
            <p:ph type="title"/>
          </p:nvPr>
        </p:nvSpPr>
        <p:spPr>
          <a:xfrm>
            <a:off x="1847528" y="278561"/>
            <a:ext cx="7102639" cy="533400"/>
          </a:xfrm>
        </p:spPr>
        <p:txBody>
          <a:bodyPr>
            <a:normAutofit fontScale="90000"/>
          </a:bodyPr>
          <a:lstStyle/>
          <a:p>
            <a:r>
              <a:rPr lang="sl-SI" dirty="0"/>
              <a:t>Development of new detectors for PET</a:t>
            </a:r>
          </a:p>
        </p:txBody>
      </p:sp>
      <p:sp>
        <p:nvSpPr>
          <p:cNvPr id="9" name="TextBox 8"/>
          <p:cNvSpPr txBox="1"/>
          <p:nvPr/>
        </p:nvSpPr>
        <p:spPr>
          <a:xfrm>
            <a:off x="4682321" y="1182729"/>
            <a:ext cx="2376263" cy="862737"/>
          </a:xfrm>
          <a:prstGeom prst="rect">
            <a:avLst/>
          </a:prstGeom>
          <a:solidFill>
            <a:schemeClr val="accent2">
              <a:lumMod val="40000"/>
              <a:lumOff val="60000"/>
            </a:schemeClr>
          </a:solidFill>
        </p:spPr>
        <p:txBody>
          <a:bodyPr wrap="square" rtlCol="0">
            <a:spAutoFit/>
          </a:bodyPr>
          <a:lstStyle/>
          <a:p>
            <a:endParaRPr lang="en-US" dirty="0">
              <a:solidFill>
                <a:srgbClr val="FF0000"/>
              </a:solidFill>
              <a:latin typeface="Tahoma" pitchFamily="34" charset="0"/>
              <a:ea typeface="Tahoma" pitchFamily="34" charset="0"/>
              <a:cs typeface="Tahoma" pitchFamily="34" charset="0"/>
            </a:endParaRPr>
          </a:p>
        </p:txBody>
      </p:sp>
      <p:sp>
        <p:nvSpPr>
          <p:cNvPr id="10" name="TextBox 9"/>
          <p:cNvSpPr txBox="1"/>
          <p:nvPr/>
        </p:nvSpPr>
        <p:spPr>
          <a:xfrm>
            <a:off x="7065616" y="1121143"/>
            <a:ext cx="1162788" cy="985908"/>
          </a:xfrm>
          <a:prstGeom prst="rect">
            <a:avLst/>
          </a:prstGeom>
          <a:solidFill>
            <a:srgbClr val="00B050"/>
          </a:solidFill>
        </p:spPr>
        <p:txBody>
          <a:bodyPr wrap="square" rtlCol="0">
            <a:spAutoFit/>
          </a:bodyPr>
          <a:lstStyle/>
          <a:p>
            <a:endParaRPr lang="en-US" dirty="0">
              <a:solidFill>
                <a:srgbClr val="FF0000"/>
              </a:solidFill>
              <a:latin typeface="Tahoma" pitchFamily="34" charset="0"/>
              <a:ea typeface="Tahoma" pitchFamily="34" charset="0"/>
              <a:cs typeface="Tahoma" pitchFamily="34" charset="0"/>
            </a:endParaRPr>
          </a:p>
        </p:txBody>
      </p:sp>
      <p:sp>
        <p:nvSpPr>
          <p:cNvPr id="3" name="Rectangle 2"/>
          <p:cNvSpPr/>
          <p:nvPr/>
        </p:nvSpPr>
        <p:spPr>
          <a:xfrm>
            <a:off x="8228404" y="1182729"/>
            <a:ext cx="3719736" cy="1054135"/>
          </a:xfrm>
          <a:prstGeom prst="rect">
            <a:avLst/>
          </a:prstGeom>
        </p:spPr>
        <p:txBody>
          <a:bodyPr wrap="square">
            <a:spAutoFit/>
          </a:bodyPr>
          <a:lstStyle/>
          <a:p>
            <a:pPr marL="97977" lvl="0">
              <a:spcBef>
                <a:spcPts val="259"/>
              </a:spcBef>
              <a:spcAft>
                <a:spcPts val="259"/>
              </a:spcAft>
              <a:buClr>
                <a:srgbClr val="003366"/>
              </a:buClr>
              <a:buSzPct val="45000"/>
            </a:pPr>
            <a:r>
              <a:rPr lang="en-US" sz="2000" spc="-1" dirty="0">
                <a:solidFill>
                  <a:srgbClr val="1E3C5A"/>
                </a:solidFill>
                <a:latin typeface="Arial" panose="020B0604020202020204" pitchFamily="34" charset="0"/>
                <a:ea typeface="Tahoma" panose="020B0604030504040204" pitchFamily="34" charset="0"/>
                <a:cs typeface="Arial" panose="020B0604020202020204" pitchFamily="34" charset="0"/>
              </a:rPr>
              <a:t>Photodetector</a:t>
            </a:r>
          </a:p>
          <a:p>
            <a:pPr marL="783821" lvl="1" indent="-261274">
              <a:spcAft>
                <a:spcPts val="259"/>
              </a:spcAft>
              <a:buClr>
                <a:srgbClr val="003366"/>
              </a:buClr>
              <a:buSzPct val="75000"/>
              <a:buFont typeface="Symbol" charset="2"/>
              <a:buChar char=""/>
            </a:pPr>
            <a:r>
              <a:rPr lang="en-US" sz="2000" spc="-1" dirty="0">
                <a:solidFill>
                  <a:srgbClr val="1E3C5A"/>
                </a:solidFill>
                <a:latin typeface="Arial" panose="020B0604020202020204" pitchFamily="34" charset="0"/>
                <a:ea typeface="Tahoma" panose="020B0604030504040204" pitchFamily="34" charset="0"/>
                <a:cs typeface="Arial" panose="020B0604020202020204" pitchFamily="34" charset="0"/>
              </a:rPr>
              <a:t>converts optical photons into electrical pulses</a:t>
            </a:r>
          </a:p>
        </p:txBody>
      </p:sp>
      <p:sp>
        <p:nvSpPr>
          <p:cNvPr id="4" name="Rectangle 3"/>
          <p:cNvSpPr/>
          <p:nvPr/>
        </p:nvSpPr>
        <p:spPr>
          <a:xfrm>
            <a:off x="443238" y="4887322"/>
            <a:ext cx="11125369" cy="369332"/>
          </a:xfrm>
          <a:prstGeom prst="rect">
            <a:avLst/>
          </a:prstGeom>
        </p:spPr>
        <p:txBody>
          <a:bodyPr wrap="square">
            <a:spAutoFit/>
          </a:bodyPr>
          <a:lstStyle/>
          <a:p>
            <a:pPr marL="97977" lvl="0">
              <a:spcBef>
                <a:spcPts val="259"/>
              </a:spcBef>
              <a:spcAft>
                <a:spcPts val="259"/>
              </a:spcAft>
              <a:buClr>
                <a:srgbClr val="003366"/>
              </a:buClr>
              <a:buSzPct val="45000"/>
            </a:pP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Effective sensitivity</a:t>
            </a:r>
          </a:p>
        </p:txBody>
      </p:sp>
      <p:pic>
        <p:nvPicPr>
          <p:cNvPr id="6" name="Picture 5">
            <a:extLst>
              <a:ext uri="{FF2B5EF4-FFF2-40B4-BE49-F238E27FC236}">
                <a16:creationId xmlns:a16="http://schemas.microsoft.com/office/drawing/2014/main" id="{8C4FF5B4-821D-B7C9-8B88-58B79B2C6839}"/>
              </a:ext>
            </a:extLst>
          </p:cNvPr>
          <p:cNvPicPr>
            <a:picLocks noChangeAspect="1"/>
          </p:cNvPicPr>
          <p:nvPr/>
        </p:nvPicPr>
        <p:blipFill>
          <a:blip r:embed="rId2"/>
          <a:stretch>
            <a:fillRect/>
          </a:stretch>
        </p:blipFill>
        <p:spPr>
          <a:xfrm>
            <a:off x="2822452" y="4768843"/>
            <a:ext cx="3048000" cy="1016000"/>
          </a:xfrm>
          <a:prstGeom prst="rect">
            <a:avLst/>
          </a:prstGeom>
          <a:ln w="63500">
            <a:solidFill>
              <a:schemeClr val="tx1"/>
            </a:solidFill>
          </a:ln>
        </p:spPr>
      </p:pic>
      <p:sp>
        <p:nvSpPr>
          <p:cNvPr id="11" name="Rectangle 10">
            <a:extLst>
              <a:ext uri="{FF2B5EF4-FFF2-40B4-BE49-F238E27FC236}">
                <a16:creationId xmlns:a16="http://schemas.microsoft.com/office/drawing/2014/main" id="{87B30344-9C58-3BFE-931A-CBDA7D77E6B3}"/>
              </a:ext>
            </a:extLst>
          </p:cNvPr>
          <p:cNvSpPr/>
          <p:nvPr/>
        </p:nvSpPr>
        <p:spPr>
          <a:xfrm>
            <a:off x="6454797" y="5229536"/>
            <a:ext cx="5494774" cy="923330"/>
          </a:xfrm>
          <a:prstGeom prst="rect">
            <a:avLst/>
          </a:prstGeom>
        </p:spPr>
        <p:txBody>
          <a:bodyPr wrap="none">
            <a:spAutoFit/>
          </a:bodyPr>
          <a:lstStyle/>
          <a:p>
            <a:pPr marL="285750" indent="-285750">
              <a:buFont typeface="Arial" panose="020B0604020202020204" pitchFamily="34" charset="0"/>
              <a:buChar char="•"/>
            </a:pPr>
            <a:r>
              <a:rPr lang="en-GB" dirty="0">
                <a:solidFill>
                  <a:srgbClr val="212121"/>
                </a:solidFill>
                <a:latin typeface="Cambria" panose="02040503050406030204" pitchFamily="18" charset="0"/>
              </a:rPr>
              <a:t>detection efficiency </a:t>
            </a:r>
            <a:r>
              <a:rPr lang="el-GR" i="1" dirty="0">
                <a:solidFill>
                  <a:srgbClr val="212121"/>
                </a:solidFill>
                <a:latin typeface="Cambria" panose="02040503050406030204" pitchFamily="18" charset="0"/>
              </a:rPr>
              <a:t>η</a:t>
            </a:r>
            <a:r>
              <a:rPr lang="en-GB" baseline="-25000" dirty="0">
                <a:solidFill>
                  <a:srgbClr val="212121"/>
                </a:solidFill>
                <a:latin typeface="Cambria" panose="02040503050406030204" pitchFamily="18" charset="0"/>
              </a:rPr>
              <a:t>det</a:t>
            </a:r>
            <a:r>
              <a:rPr lang="en-GB" dirty="0">
                <a:solidFill>
                  <a:srgbClr val="212121"/>
                </a:solidFill>
                <a:latin typeface="Cambria" panose="02040503050406030204" pitchFamily="18" charset="0"/>
              </a:rPr>
              <a:t> of the detector</a:t>
            </a:r>
          </a:p>
          <a:p>
            <a:pPr marL="285750" indent="-285750">
              <a:buFont typeface="Arial" panose="020B0604020202020204" pitchFamily="34" charset="0"/>
              <a:buChar char="•"/>
            </a:pPr>
            <a:r>
              <a:rPr lang="el-GR" i="1" dirty="0">
                <a:solidFill>
                  <a:srgbClr val="212121"/>
                </a:solidFill>
                <a:latin typeface="Cambria" panose="02040503050406030204" pitchFamily="18" charset="0"/>
              </a:rPr>
              <a:t>η</a:t>
            </a:r>
            <a:r>
              <a:rPr lang="en-GB" baseline="-25000" dirty="0" err="1">
                <a:solidFill>
                  <a:srgbClr val="212121"/>
                </a:solidFill>
                <a:latin typeface="Cambria" panose="02040503050406030204" pitchFamily="18" charset="0"/>
              </a:rPr>
              <a:t>geom</a:t>
            </a:r>
            <a:r>
              <a:rPr lang="en-GB" dirty="0">
                <a:solidFill>
                  <a:srgbClr val="212121"/>
                </a:solidFill>
                <a:latin typeface="Cambria" panose="02040503050406030204" pitchFamily="18" charset="0"/>
              </a:rPr>
              <a:t> the geometrical efficiency (angular coverage) </a:t>
            </a:r>
            <a:endParaRPr lang="en-SI" dirty="0"/>
          </a:p>
          <a:p>
            <a:pPr marL="285750" indent="-285750">
              <a:buFont typeface="Arial" panose="020B0604020202020204" pitchFamily="34" charset="0"/>
              <a:buChar char="•"/>
            </a:pPr>
            <a:r>
              <a:rPr lang="en-GB" i="1" dirty="0">
                <a:solidFill>
                  <a:srgbClr val="212121"/>
                </a:solidFill>
                <a:latin typeface="Cambria" panose="02040503050406030204" pitchFamily="18" charset="0"/>
              </a:rPr>
              <a:t>D</a:t>
            </a:r>
            <a:r>
              <a:rPr lang="en-GB" dirty="0">
                <a:solidFill>
                  <a:srgbClr val="212121"/>
                </a:solidFill>
                <a:latin typeface="Cambria" panose="02040503050406030204" pitchFamily="18" charset="0"/>
              </a:rPr>
              <a:t> the diameter of the object imaged</a:t>
            </a:r>
            <a:endParaRPr lang="en-SI" dirty="0"/>
          </a:p>
        </p:txBody>
      </p:sp>
      <p:sp>
        <p:nvSpPr>
          <p:cNvPr id="12" name="TextBox 11">
            <a:extLst>
              <a:ext uri="{FF2B5EF4-FFF2-40B4-BE49-F238E27FC236}">
                <a16:creationId xmlns:a16="http://schemas.microsoft.com/office/drawing/2014/main" id="{B23BB0A4-DF08-28F7-9D85-D3DBFB59F103}"/>
              </a:ext>
            </a:extLst>
          </p:cNvPr>
          <p:cNvSpPr txBox="1"/>
          <p:nvPr/>
        </p:nvSpPr>
        <p:spPr>
          <a:xfrm>
            <a:off x="443238" y="6049564"/>
            <a:ext cx="7848872" cy="461665"/>
          </a:xfrm>
          <a:prstGeom prst="rect">
            <a:avLst/>
          </a:prstGeom>
          <a:noFill/>
        </p:spPr>
        <p:txBody>
          <a:bodyPr wrap="square" rtlCol="0">
            <a:spAutoFit/>
          </a:bodyPr>
          <a:lstStyle/>
          <a:p>
            <a:r>
              <a:rPr lang="en-SI" sz="2400" b="1" dirty="0"/>
              <a:t>Important: Optimize detector CTR  to maximize sensitivity</a:t>
            </a:r>
          </a:p>
        </p:txBody>
      </p:sp>
      <p:sp>
        <p:nvSpPr>
          <p:cNvPr id="13" name="Slide Number Placeholder 12">
            <a:extLst>
              <a:ext uri="{FF2B5EF4-FFF2-40B4-BE49-F238E27FC236}">
                <a16:creationId xmlns:a16="http://schemas.microsoft.com/office/drawing/2014/main" id="{88734FF9-7459-6801-6B0D-D05E21F3B70C}"/>
              </a:ext>
            </a:extLst>
          </p:cNvPr>
          <p:cNvSpPr>
            <a:spLocks noGrp="1"/>
          </p:cNvSpPr>
          <p:nvPr>
            <p:ph type="sldNum" sz="quarter" idx="12"/>
          </p:nvPr>
        </p:nvSpPr>
        <p:spPr/>
        <p:txBody>
          <a:bodyPr/>
          <a:lstStyle/>
          <a:p>
            <a:fld id="{3B656FE5-7551-496C-A16F-7304A2D951A7}" type="slidenum">
              <a:rPr lang="da-DK" smtClean="0">
                <a:solidFill>
                  <a:srgbClr val="FFFFFF"/>
                </a:solidFill>
              </a:rPr>
              <a:pPr/>
              <a:t>78</a:t>
            </a:fld>
            <a:endParaRPr lang="da-DK" dirty="0">
              <a:solidFill>
                <a:srgbClr val="FFFFFF"/>
              </a:solidFill>
            </a:endParaRPr>
          </a:p>
        </p:txBody>
      </p:sp>
      <p:sp>
        <p:nvSpPr>
          <p:cNvPr id="7" name="Right Arrow 6">
            <a:extLst>
              <a:ext uri="{FF2B5EF4-FFF2-40B4-BE49-F238E27FC236}">
                <a16:creationId xmlns:a16="http://schemas.microsoft.com/office/drawing/2014/main" id="{21D832FE-9E03-043F-57BE-F4DF3C371F20}"/>
              </a:ext>
            </a:extLst>
          </p:cNvPr>
          <p:cNvSpPr/>
          <p:nvPr/>
        </p:nvSpPr>
        <p:spPr>
          <a:xfrm rot="20285489">
            <a:off x="4545832" y="2571240"/>
            <a:ext cx="187220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8" name="TextBox 7">
            <a:extLst>
              <a:ext uri="{FF2B5EF4-FFF2-40B4-BE49-F238E27FC236}">
                <a16:creationId xmlns:a16="http://schemas.microsoft.com/office/drawing/2014/main" id="{CB0DEE2A-EFAB-A03D-889B-1851128E3056}"/>
              </a:ext>
            </a:extLst>
          </p:cNvPr>
          <p:cNvSpPr txBox="1"/>
          <p:nvPr/>
        </p:nvSpPr>
        <p:spPr>
          <a:xfrm>
            <a:off x="6508984" y="2243863"/>
            <a:ext cx="5439156" cy="369332"/>
          </a:xfrm>
          <a:prstGeom prst="rect">
            <a:avLst/>
          </a:prstGeom>
          <a:noFill/>
          <a:ln w="82550">
            <a:solidFill>
              <a:schemeClr val="tx1"/>
            </a:solidFill>
          </a:ln>
        </p:spPr>
        <p:txBody>
          <a:bodyPr wrap="square" rtlCol="0">
            <a:spAutoFit/>
          </a:bodyPr>
          <a:lstStyle/>
          <a:p>
            <a:r>
              <a:rPr lang="en-SI" dirty="0"/>
              <a:t>10 ps challenge / no need fpr reconstruction needed</a:t>
            </a:r>
          </a:p>
        </p:txBody>
      </p:sp>
      <p:grpSp>
        <p:nvGrpSpPr>
          <p:cNvPr id="15" name="Group 3">
            <a:extLst>
              <a:ext uri="{FF2B5EF4-FFF2-40B4-BE49-F238E27FC236}">
                <a16:creationId xmlns:a16="http://schemas.microsoft.com/office/drawing/2014/main" id="{6BDD613A-06E3-A4AC-BD67-B5901077DF74}"/>
              </a:ext>
            </a:extLst>
          </p:cNvPr>
          <p:cNvGrpSpPr/>
          <p:nvPr/>
        </p:nvGrpSpPr>
        <p:grpSpPr>
          <a:xfrm>
            <a:off x="6522462" y="2795544"/>
            <a:ext cx="5119886" cy="2347744"/>
            <a:chOff x="1832354" y="4468110"/>
            <a:chExt cx="7456726" cy="3054354"/>
          </a:xfrm>
        </p:grpSpPr>
        <p:graphicFrame>
          <p:nvGraphicFramePr>
            <p:cNvPr id="16" name="Table 4">
              <a:extLst>
                <a:ext uri="{FF2B5EF4-FFF2-40B4-BE49-F238E27FC236}">
                  <a16:creationId xmlns:a16="http://schemas.microsoft.com/office/drawing/2014/main" id="{ECD781F5-E7CA-2EB5-0073-63C60EED1375}"/>
                </a:ext>
              </a:extLst>
            </p:cNvPr>
            <p:cNvGraphicFramePr/>
            <p:nvPr>
              <p:extLst>
                <p:ext uri="{D42A27DB-BD31-4B8C-83A1-F6EECF244321}">
                  <p14:modId xmlns:p14="http://schemas.microsoft.com/office/powerpoint/2010/main" val="4196907172"/>
                </p:ext>
              </p:extLst>
            </p:nvPr>
          </p:nvGraphicFramePr>
          <p:xfrm>
            <a:off x="1832354" y="4468110"/>
            <a:ext cx="7456726" cy="2719712"/>
          </p:xfrm>
          <a:graphic>
            <a:graphicData uri="http://schemas.openxmlformats.org/drawingml/2006/table">
              <a:tbl>
                <a:tblPr/>
                <a:tblGrid>
                  <a:gridCol w="2477687">
                    <a:extLst>
                      <a:ext uri="{9D8B030D-6E8A-4147-A177-3AD203B41FA5}">
                        <a16:colId xmlns:a16="http://schemas.microsoft.com/office/drawing/2014/main" val="20000"/>
                      </a:ext>
                    </a:extLst>
                  </a:gridCol>
                  <a:gridCol w="651632">
                    <a:extLst>
                      <a:ext uri="{9D8B030D-6E8A-4147-A177-3AD203B41FA5}">
                        <a16:colId xmlns:a16="http://schemas.microsoft.com/office/drawing/2014/main" val="20001"/>
                      </a:ext>
                    </a:extLst>
                  </a:gridCol>
                  <a:gridCol w="995139">
                    <a:extLst>
                      <a:ext uri="{9D8B030D-6E8A-4147-A177-3AD203B41FA5}">
                        <a16:colId xmlns:a16="http://schemas.microsoft.com/office/drawing/2014/main" val="20002"/>
                      </a:ext>
                    </a:extLst>
                  </a:gridCol>
                  <a:gridCol w="995428">
                    <a:extLst>
                      <a:ext uri="{9D8B030D-6E8A-4147-A177-3AD203B41FA5}">
                        <a16:colId xmlns:a16="http://schemas.microsoft.com/office/drawing/2014/main" val="20003"/>
                      </a:ext>
                    </a:extLst>
                  </a:gridCol>
                </a:tblGrid>
                <a:tr h="337320">
                  <a:tc>
                    <a:txBody>
                      <a:bodyPr/>
                      <a:lstStyle/>
                      <a:p>
                        <a:endParaRPr lang="en-US" sz="1800" dirty="0"/>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a:lstStyle/>
                      <a:p>
                        <a:pPr algn="ctr"/>
                        <a:r>
                          <a:rPr lang="en-US" sz="1400" b="0" strike="noStrike" spc="-1">
                            <a:solidFill>
                              <a:srgbClr val="FFFFFF"/>
                            </a:solidFill>
                            <a:latin typeface="Arial"/>
                          </a:rPr>
                          <a:t>BGO</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a:lstStyle/>
                      <a:p>
                        <a:pPr algn="ctr"/>
                        <a:r>
                          <a:rPr lang="en-US" sz="1400" b="0" strike="noStrike" spc="-1" dirty="0">
                            <a:solidFill>
                              <a:srgbClr val="FFFFFF"/>
                            </a:solidFill>
                            <a:latin typeface="Arial"/>
                          </a:rPr>
                          <a:t>LSO</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a:lstStyle/>
                      <a:p>
                        <a:pPr algn="ctr"/>
                        <a:r>
                          <a:rPr lang="en-US" sz="1400" b="0" strike="noStrike" spc="-1">
                            <a:solidFill>
                              <a:srgbClr val="FFFFFF"/>
                            </a:solidFill>
                            <a:latin typeface="Arial"/>
                          </a:rPr>
                          <a:t>LaBr</a:t>
                        </a:r>
                        <a:r>
                          <a:rPr lang="en-US" sz="1400" b="0" strike="noStrike" spc="-1" baseline="-33000">
                            <a:solidFill>
                              <a:srgbClr val="FFFFFF"/>
                            </a:solidFill>
                            <a:latin typeface="Arial"/>
                          </a:rPr>
                          <a:t>3</a:t>
                        </a:r>
                        <a:r>
                          <a:rPr lang="en-US" sz="1400" b="0" strike="noStrike" spc="-1">
                            <a:solidFill>
                              <a:srgbClr val="FFFFFF"/>
                            </a:solidFill>
                            <a:latin typeface="Arial"/>
                          </a:rPr>
                          <a:t>(Ce)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extLst>
                    <a:ext uri="{0D108BD9-81ED-4DB2-BD59-A6C34878D82A}">
                      <a16:rowId xmlns:a16="http://schemas.microsoft.com/office/drawing/2014/main" val="10000"/>
                    </a:ext>
                  </a:extLst>
                </a:tr>
                <a:tr h="337320">
                  <a:tc>
                    <a:txBody>
                      <a:bodyPr/>
                      <a:lstStyle/>
                      <a:p>
                        <a:r>
                          <a:rPr lang="en-US" sz="1400" b="0" strike="noStrike" spc="-1" dirty="0">
                            <a:solidFill>
                              <a:srgbClr val="FFFFFF"/>
                            </a:solidFill>
                            <a:latin typeface="Arial"/>
                          </a:rPr>
                          <a:t>Density (g/cm</a:t>
                        </a:r>
                        <a:r>
                          <a:rPr lang="en-US" sz="1400" b="0" strike="noStrike" spc="-1" baseline="33000" dirty="0">
                            <a:solidFill>
                              <a:srgbClr val="FFFFFF"/>
                            </a:solidFill>
                            <a:latin typeface="Arial"/>
                          </a:rPr>
                          <a:t>3</a:t>
                        </a:r>
                        <a:r>
                          <a:rPr lang="en-US" sz="1400" b="0" strike="noStrike" spc="-1" dirty="0">
                            <a:solidFill>
                              <a:srgbClr val="FFFFFF"/>
                            </a:solidFill>
                            <a:latin typeface="Arial"/>
                          </a:rPr>
                          <a:t>)</a:t>
                        </a:r>
                        <a:endParaRPr lang="en-US"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a:lstStyle/>
                      <a:p>
                        <a:pPr algn="ctr"/>
                        <a:r>
                          <a:rPr lang="en-US" sz="1400" b="0" strike="noStrike" spc="-1" dirty="0">
                            <a:solidFill>
                              <a:srgbClr val="000000"/>
                            </a:solidFill>
                            <a:latin typeface="Arial"/>
                          </a:rPr>
                          <a:t>7.1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pPr algn="ctr"/>
                        <a:r>
                          <a:rPr lang="en-US" sz="1400" b="0" strike="noStrike" spc="-1">
                            <a:latin typeface="Arial"/>
                          </a:rPr>
                          <a:t>7.4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pPr algn="ctr"/>
                        <a:r>
                          <a:rPr lang="en-US" sz="1400" b="0" strike="noStrike" spc="-1">
                            <a:solidFill>
                              <a:srgbClr val="FF0000"/>
                            </a:solidFill>
                            <a:latin typeface="Arial"/>
                          </a:rPr>
                          <a:t>5.1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extLst>
                    <a:ext uri="{0D108BD9-81ED-4DB2-BD59-A6C34878D82A}">
                      <a16:rowId xmlns:a16="http://schemas.microsoft.com/office/drawing/2014/main" val="10001"/>
                    </a:ext>
                  </a:extLst>
                </a:tr>
                <a:tr h="347040">
                  <a:tc>
                    <a:txBody>
                      <a:bodyPr/>
                      <a:lstStyle/>
                      <a:p>
                        <a:r>
                          <a:rPr lang="en-US" sz="1400" b="0" strike="noStrike" spc="-1" dirty="0">
                            <a:solidFill>
                              <a:srgbClr val="FFFFFF"/>
                            </a:solidFill>
                            <a:latin typeface="Arial"/>
                            <a:ea typeface="Arial"/>
                          </a:rPr>
                          <a:t>μ</a:t>
                        </a:r>
                        <a:r>
                          <a:rPr lang="en-US" sz="1400" b="0" strike="noStrike" spc="-1" baseline="-33000" dirty="0">
                            <a:solidFill>
                              <a:srgbClr val="FFFFFF"/>
                            </a:solidFill>
                            <a:latin typeface="Arial"/>
                          </a:rPr>
                          <a:t>511keV</a:t>
                        </a:r>
                        <a:r>
                          <a:rPr lang="en-US" sz="1400" b="0" strike="noStrike" spc="-1" dirty="0">
                            <a:solidFill>
                              <a:srgbClr val="FFFFFF"/>
                            </a:solidFill>
                            <a:latin typeface="Arial"/>
                          </a:rPr>
                          <a:t> (cm</a:t>
                        </a:r>
                        <a:r>
                          <a:rPr lang="en-US" sz="1400" b="0" strike="noStrike" spc="-1" baseline="33000" dirty="0">
                            <a:solidFill>
                              <a:srgbClr val="FFFFFF"/>
                            </a:solidFill>
                            <a:latin typeface="Arial"/>
                          </a:rPr>
                          <a:t>-1</a:t>
                        </a:r>
                        <a:r>
                          <a:rPr lang="en-US" sz="1400" b="0" strike="noStrike" spc="-1" dirty="0">
                            <a:solidFill>
                              <a:srgbClr val="FFFFFF"/>
                            </a:solidFill>
                            <a:latin typeface="Arial"/>
                          </a:rPr>
                          <a:t>)</a:t>
                        </a:r>
                        <a:endParaRPr lang="en-US"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a:lstStyle/>
                      <a:p>
                        <a:pPr algn="ctr"/>
                        <a:r>
                          <a:rPr lang="en-US" sz="1400" b="0" strike="noStrike" spc="-1" dirty="0">
                            <a:solidFill>
                              <a:srgbClr val="000000"/>
                            </a:solidFill>
                            <a:latin typeface="Arial"/>
                          </a:rPr>
                          <a:t>0.96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pPr algn="ctr"/>
                        <a:r>
                          <a:rPr lang="en-US" sz="1400" b="0" strike="noStrike" spc="-1" dirty="0">
                            <a:latin typeface="Arial"/>
                          </a:rPr>
                          <a:t>0.87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pPr algn="ctr"/>
                        <a:r>
                          <a:rPr lang="en-US" sz="1400" b="0" strike="noStrike" spc="-1">
                            <a:solidFill>
                              <a:srgbClr val="FF0000"/>
                            </a:solidFill>
                            <a:latin typeface="Arial"/>
                          </a:rPr>
                          <a:t>0.43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extLst>
                    <a:ext uri="{0D108BD9-81ED-4DB2-BD59-A6C34878D82A}">
                      <a16:rowId xmlns:a16="http://schemas.microsoft.com/office/drawing/2014/main" val="10002"/>
                    </a:ext>
                  </a:extLst>
                </a:tr>
                <a:tr h="337320">
                  <a:tc>
                    <a:txBody>
                      <a:bodyPr/>
                      <a:lstStyle/>
                      <a:p>
                        <a:r>
                          <a:rPr lang="en-US" sz="1400" b="0" strike="noStrike" spc="-1">
                            <a:solidFill>
                              <a:srgbClr val="FFFFFF"/>
                            </a:solidFill>
                            <a:latin typeface="Arial"/>
                          </a:rPr>
                          <a:t>Photofraction for 511 keV (*)</a:t>
                        </a:r>
                        <a:endParaRPr lang="en-US"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a:lstStyle/>
                      <a:p>
                        <a:pPr algn="ctr"/>
                        <a:r>
                          <a:rPr lang="en-US" sz="1400" b="0" strike="noStrike" spc="-1" dirty="0">
                            <a:solidFill>
                              <a:srgbClr val="000000"/>
                            </a:solidFill>
                            <a:latin typeface="Arial"/>
                          </a:rPr>
                          <a:t>0.41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pPr algn="ctr"/>
                        <a:r>
                          <a:rPr lang="en-US" sz="1400" b="0" strike="noStrike" spc="-1" dirty="0">
                            <a:latin typeface="Arial"/>
                          </a:rPr>
                          <a:t>0.32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endParaRPr lang="en-US" sz="1800" dirty="0"/>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extLst>
                    <a:ext uri="{0D108BD9-81ED-4DB2-BD59-A6C34878D82A}">
                      <a16:rowId xmlns:a16="http://schemas.microsoft.com/office/drawing/2014/main" val="10003"/>
                    </a:ext>
                  </a:extLst>
                </a:tr>
                <a:tr h="337320">
                  <a:tc>
                    <a:txBody>
                      <a:bodyPr/>
                      <a:lstStyle/>
                      <a:p>
                        <a:r>
                          <a:rPr lang="en-US" sz="1400" b="0" strike="noStrike" spc="-1">
                            <a:solidFill>
                              <a:srgbClr val="FFFFFF"/>
                            </a:solidFill>
                            <a:latin typeface="Arial"/>
                          </a:rPr>
                          <a:t>Decay time (ns)</a:t>
                        </a:r>
                        <a:endParaRPr lang="en-US"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a:lstStyle/>
                      <a:p>
                        <a:pPr algn="ctr"/>
                        <a:r>
                          <a:rPr lang="en-US" sz="1400" b="0" strike="noStrike" spc="-1">
                            <a:solidFill>
                              <a:srgbClr val="FF0000"/>
                            </a:solidFill>
                            <a:latin typeface="Arial"/>
                          </a:rPr>
                          <a:t>300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pPr algn="ctr"/>
                        <a:r>
                          <a:rPr lang="en-US" sz="1400" b="0" strike="noStrike" spc="-1" dirty="0">
                            <a:latin typeface="Arial"/>
                          </a:rPr>
                          <a:t>40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pPr algn="ctr"/>
                        <a:r>
                          <a:rPr lang="en-US" sz="1400" b="0" strike="noStrike" spc="-1" dirty="0">
                            <a:solidFill>
                              <a:srgbClr val="008000"/>
                            </a:solidFill>
                            <a:latin typeface="Arial"/>
                          </a:rPr>
                          <a:t>17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extLst>
                    <a:ext uri="{0D108BD9-81ED-4DB2-BD59-A6C34878D82A}">
                      <a16:rowId xmlns:a16="http://schemas.microsoft.com/office/drawing/2014/main" val="10004"/>
                    </a:ext>
                  </a:extLst>
                </a:tr>
                <a:tr h="337320">
                  <a:tc>
                    <a:txBody>
                      <a:bodyPr/>
                      <a:lstStyle/>
                      <a:p>
                        <a:r>
                          <a:rPr lang="en-US" sz="1400" b="0" strike="noStrike" spc="-1">
                            <a:solidFill>
                              <a:srgbClr val="FFFFFF"/>
                            </a:solidFill>
                            <a:latin typeface="Arial"/>
                          </a:rPr>
                          <a:t>Light yield (/511 keV)</a:t>
                        </a:r>
                        <a:endParaRPr lang="en-US"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a:lstStyle/>
                      <a:p>
                        <a:pPr algn="ctr"/>
                        <a:r>
                          <a:rPr lang="en-US" sz="1400" b="0" strike="noStrike" spc="-1">
                            <a:solidFill>
                              <a:srgbClr val="FF0000"/>
                            </a:solidFill>
                            <a:latin typeface="Arial"/>
                          </a:rPr>
                          <a:t>3,000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pPr algn="ctr"/>
                        <a:r>
                          <a:rPr lang="en-US" sz="1400" b="0" strike="noStrike" spc="-1" dirty="0">
                            <a:latin typeface="Arial"/>
                          </a:rPr>
                          <a:t>15,000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tc>
                    <a:txBody>
                      <a:bodyPr/>
                      <a:lstStyle/>
                      <a:p>
                        <a:pPr algn="ctr"/>
                        <a:r>
                          <a:rPr lang="en-US" sz="1400" b="0" strike="noStrike" spc="-1" dirty="0">
                            <a:solidFill>
                              <a:srgbClr val="008000"/>
                            </a:solidFill>
                            <a:latin typeface="Arial"/>
                          </a:rPr>
                          <a:t>30,000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chemeClr val="bg2">
                          <a:lumMod val="20000"/>
                          <a:lumOff val="80000"/>
                        </a:schemeClr>
                      </a:solidFill>
                    </a:tcPr>
                  </a:tc>
                  <a:extLst>
                    <a:ext uri="{0D108BD9-81ED-4DB2-BD59-A6C34878D82A}">
                      <a16:rowId xmlns:a16="http://schemas.microsoft.com/office/drawing/2014/main" val="10005"/>
                    </a:ext>
                  </a:extLst>
                </a:tr>
              </a:tbl>
            </a:graphicData>
          </a:graphic>
        </p:graphicFrame>
        <p:sp>
          <p:nvSpPr>
            <p:cNvPr id="17" name="TextShape 5">
              <a:extLst>
                <a:ext uri="{FF2B5EF4-FFF2-40B4-BE49-F238E27FC236}">
                  <a16:creationId xmlns:a16="http://schemas.microsoft.com/office/drawing/2014/main" id="{F25C1215-97BC-14F2-D19C-FEC6F85873DE}"/>
                </a:ext>
              </a:extLst>
            </p:cNvPr>
            <p:cNvSpPr txBox="1"/>
            <p:nvPr/>
          </p:nvSpPr>
          <p:spPr>
            <a:xfrm>
              <a:off x="1832354" y="7233605"/>
              <a:ext cx="4695777" cy="288859"/>
            </a:xfrm>
            <a:prstGeom prst="rect">
              <a:avLst/>
            </a:prstGeom>
            <a:noFill/>
            <a:ln>
              <a:noFill/>
            </a:ln>
          </p:spPr>
          <p:txBody>
            <a:bodyPr wrap="square" lIns="81646" tIns="40823" rIns="81646" bIns="40823">
              <a:spAutoFit/>
            </a:bodyPr>
            <a:lstStyle/>
            <a:p>
              <a:r>
                <a:rPr lang="en-US" sz="907" spc="-1" baseline="33000" dirty="0">
                  <a:solidFill>
                    <a:srgbClr val="000000"/>
                  </a:solidFill>
                  <a:latin typeface="Trebuchet MS"/>
                </a:rPr>
                <a:t>(*)</a:t>
              </a:r>
              <a:r>
                <a:rPr lang="en-US" sz="907" spc="-1" dirty="0">
                  <a:solidFill>
                    <a:srgbClr val="000000"/>
                  </a:solidFill>
                  <a:latin typeface="Trebuchet MS"/>
                </a:rPr>
                <a:t> [XCOM: Photon Cross Sections Database]</a:t>
              </a:r>
              <a:endParaRPr lang="en-US" sz="907" spc="-1" dirty="0">
                <a:solidFill>
                  <a:srgbClr val="1E3C5A"/>
                </a:solidFill>
                <a:latin typeface="Trebuchet MS"/>
              </a:endParaRPr>
            </a:p>
          </p:txBody>
        </p:sp>
      </p:grpSp>
      <p:sp>
        <p:nvSpPr>
          <p:cNvPr id="18" name="Text Placeholder 9">
            <a:extLst>
              <a:ext uri="{FF2B5EF4-FFF2-40B4-BE49-F238E27FC236}">
                <a16:creationId xmlns:a16="http://schemas.microsoft.com/office/drawing/2014/main" id="{9C05B591-7172-01A7-AB94-5F0C418500DC}"/>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9" name="Text Placeholder 9">
            <a:extLst>
              <a:ext uri="{FF2B5EF4-FFF2-40B4-BE49-F238E27FC236}">
                <a16:creationId xmlns:a16="http://schemas.microsoft.com/office/drawing/2014/main" id="{2B32F4BB-4A31-C4F6-40F2-6B4C082665D9}"/>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20" name="Text Placeholder 9">
            <a:extLst>
              <a:ext uri="{FF2B5EF4-FFF2-40B4-BE49-F238E27FC236}">
                <a16:creationId xmlns:a16="http://schemas.microsoft.com/office/drawing/2014/main" id="{820DF9EC-B62F-FEB9-F5C6-91E48AED90D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891599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p:cNvPicPr/>
          <p:nvPr/>
        </p:nvPicPr>
        <p:blipFill>
          <a:blip r:embed="rId2"/>
          <a:stretch/>
        </p:blipFill>
        <p:spPr>
          <a:xfrm>
            <a:off x="2138807" y="3645024"/>
            <a:ext cx="7913819" cy="1572509"/>
          </a:xfrm>
          <a:prstGeom prst="rect">
            <a:avLst/>
          </a:prstGeom>
          <a:ln>
            <a:noFill/>
          </a:ln>
        </p:spPr>
      </p:pic>
      <p:sp>
        <p:nvSpPr>
          <p:cNvPr id="2" name="Title 1">
            <a:extLst>
              <a:ext uri="{FF2B5EF4-FFF2-40B4-BE49-F238E27FC236}">
                <a16:creationId xmlns:a16="http://schemas.microsoft.com/office/drawing/2014/main" id="{76996946-2C1E-B751-4A73-8DE925B78787}"/>
              </a:ext>
            </a:extLst>
          </p:cNvPr>
          <p:cNvSpPr>
            <a:spLocks noGrp="1"/>
          </p:cNvSpPr>
          <p:nvPr>
            <p:ph type="title"/>
          </p:nvPr>
        </p:nvSpPr>
        <p:spPr>
          <a:xfrm>
            <a:off x="767408" y="260648"/>
            <a:ext cx="8798768" cy="634082"/>
          </a:xfrm>
        </p:spPr>
        <p:txBody>
          <a:bodyPr>
            <a:normAutofit/>
          </a:bodyPr>
          <a:lstStyle/>
          <a:p>
            <a:pPr algn="l"/>
            <a:r>
              <a:rPr lang="en-US" sz="2800" spc="-1" dirty="0">
                <a:solidFill>
                  <a:srgbClr val="1E3C5A"/>
                </a:solidFill>
                <a:latin typeface="Trebuchet MS"/>
              </a:rPr>
              <a:t>Limitations on timing due to optical travel time</a:t>
            </a:r>
            <a:endParaRPr lang="en-SI" sz="2800" dirty="0"/>
          </a:p>
        </p:txBody>
      </p:sp>
      <p:sp>
        <p:nvSpPr>
          <p:cNvPr id="3" name="Content Placeholder 2">
            <a:extLst>
              <a:ext uri="{FF2B5EF4-FFF2-40B4-BE49-F238E27FC236}">
                <a16:creationId xmlns:a16="http://schemas.microsoft.com/office/drawing/2014/main" id="{F8BAE862-4F52-CBF2-147C-AC0018329C4B}"/>
              </a:ext>
            </a:extLst>
          </p:cNvPr>
          <p:cNvSpPr>
            <a:spLocks noGrp="1"/>
          </p:cNvSpPr>
          <p:nvPr>
            <p:ph idx="1"/>
          </p:nvPr>
        </p:nvSpPr>
        <p:spPr>
          <a:xfrm>
            <a:off x="18607" y="1129443"/>
            <a:ext cx="11982049" cy="5760640"/>
          </a:xfrm>
        </p:spPr>
        <p:txBody>
          <a:bodyPr>
            <a:normAutofit/>
          </a:bodyPr>
          <a:lstStyle/>
          <a:p>
            <a:pPr marL="391910" indent="-293933">
              <a:spcBef>
                <a:spcPts val="257"/>
              </a:spcBef>
              <a:spcAft>
                <a:spcPts val="771"/>
              </a:spcAft>
              <a:buClr>
                <a:srgbClr val="003366"/>
              </a:buClr>
              <a:buSzPct val="45000"/>
              <a:buFont typeface="Wingdings" charset="2"/>
              <a:buChar char=""/>
            </a:pPr>
            <a:r>
              <a:rPr lang="en-US" spc="-1" dirty="0">
                <a:solidFill>
                  <a:srgbClr val="1E3C5A"/>
                </a:solidFill>
                <a:latin typeface="Trebuchet MS"/>
              </a:rPr>
              <a:t>optical photons, produced in the crystal, need to reach the photodetector</a:t>
            </a:r>
          </a:p>
          <a:p>
            <a:pPr marL="391910" indent="-293933">
              <a:spcBef>
                <a:spcPts val="257"/>
              </a:spcBef>
              <a:spcAft>
                <a:spcPts val="771"/>
              </a:spcAft>
              <a:buClr>
                <a:srgbClr val="003366"/>
              </a:buClr>
              <a:buSzPct val="45000"/>
              <a:buFont typeface="Wingdings" charset="2"/>
              <a:buChar char=""/>
            </a:pPr>
            <a:r>
              <a:rPr lang="en-US" spc="-1" dirty="0">
                <a:solidFill>
                  <a:srgbClr val="1E3C5A"/>
                </a:solidFill>
                <a:latin typeface="Trebuchet MS"/>
              </a:rPr>
              <a:t>inside the crystal, optical photons travel slower than gamma rays</a:t>
            </a:r>
          </a:p>
          <a:p>
            <a:pPr marL="391910" indent="-293933">
              <a:spcBef>
                <a:spcPts val="257"/>
              </a:spcBef>
              <a:spcAft>
                <a:spcPts val="771"/>
              </a:spcAft>
              <a:buClr>
                <a:srgbClr val="003366"/>
              </a:buClr>
              <a:buSzPct val="45000"/>
              <a:buFont typeface="Wingdings" charset="2"/>
              <a:buChar char=""/>
            </a:pPr>
            <a:r>
              <a:rPr lang="en-US" spc="-1" dirty="0">
                <a:solidFill>
                  <a:srgbClr val="1E3C5A"/>
                </a:solidFill>
                <a:latin typeface="Trebuchet MS"/>
                <a:ea typeface="DejaVu Sans"/>
              </a:rPr>
              <a:t>refractive index, crystal dimensions </a:t>
            </a:r>
            <a:r>
              <a:rPr lang="en-US" spc="-1" dirty="0">
                <a:solidFill>
                  <a:srgbClr val="1E3C5A"/>
                </a:solidFill>
                <a:latin typeface="Trebuchet MS"/>
              </a:rPr>
              <a:t>→ </a:t>
            </a:r>
            <a:r>
              <a:rPr lang="en-US" b="1" spc="-1" dirty="0">
                <a:solidFill>
                  <a:srgbClr val="1E3C5A"/>
                </a:solidFill>
                <a:latin typeface="Trebuchet MS"/>
              </a:rPr>
              <a:t>intrinsic travel time spread</a:t>
            </a:r>
            <a:r>
              <a:rPr lang="en-US" spc="-1" dirty="0">
                <a:solidFill>
                  <a:srgbClr val="1E3C5A"/>
                </a:solidFill>
                <a:latin typeface="Trebuchet MS"/>
              </a:rPr>
              <a:t> due to different gamma interaction depths</a:t>
            </a:r>
          </a:p>
          <a:p>
            <a:pPr marL="391910" indent="-293933">
              <a:spcBef>
                <a:spcPts val="257"/>
              </a:spcBef>
              <a:spcAft>
                <a:spcPts val="771"/>
              </a:spcAft>
              <a:buClr>
                <a:srgbClr val="003366"/>
              </a:buClr>
              <a:buSzPct val="45000"/>
              <a:buFont typeface="Wingdings" charset="2"/>
              <a:buChar char=""/>
            </a:pPr>
            <a:r>
              <a:rPr lang="en-US" spc="-1" dirty="0">
                <a:solidFill>
                  <a:srgbClr val="1E3C5A"/>
                </a:solidFill>
                <a:latin typeface="Trebuchet MS"/>
              </a:rPr>
              <a:t>for a 15 mm long crystal the contribution is &gt; 40 </a:t>
            </a:r>
            <a:r>
              <a:rPr lang="en-US" spc="-1" dirty="0" err="1">
                <a:solidFill>
                  <a:srgbClr val="1E3C5A"/>
                </a:solidFill>
                <a:latin typeface="Trebuchet MS"/>
              </a:rPr>
              <a:t>ps</a:t>
            </a:r>
            <a:r>
              <a:rPr lang="en-US" spc="-1" dirty="0">
                <a:solidFill>
                  <a:srgbClr val="1E3C5A"/>
                </a:solidFill>
                <a:latin typeface="Trebuchet MS"/>
              </a:rPr>
              <a:t> FWHM:</a:t>
            </a:r>
          </a:p>
          <a:p>
            <a:pPr marL="391910" indent="-293933">
              <a:spcBef>
                <a:spcPts val="257"/>
              </a:spcBef>
              <a:spcAft>
                <a:spcPts val="771"/>
              </a:spcAft>
              <a:buClr>
                <a:srgbClr val="003366"/>
              </a:buClr>
              <a:buSzPct val="45000"/>
              <a:buFont typeface="Wingdings" charset="2"/>
              <a:buChar char=""/>
            </a:pPr>
            <a:endParaRPr lang="en-US" spc="-1" dirty="0">
              <a:solidFill>
                <a:srgbClr val="1E3C5A"/>
              </a:solidFill>
              <a:latin typeface="Trebuchet MS"/>
            </a:endParaRPr>
          </a:p>
          <a:p>
            <a:pPr marL="391910" indent="-293933">
              <a:spcBef>
                <a:spcPts val="257"/>
              </a:spcBef>
              <a:spcAft>
                <a:spcPts val="771"/>
              </a:spcAft>
              <a:buClr>
                <a:srgbClr val="003366"/>
              </a:buClr>
              <a:buSzPct val="45000"/>
              <a:buFont typeface="Wingdings" charset="2"/>
              <a:buChar char=""/>
            </a:pPr>
            <a:endParaRPr lang="en-US" spc="-1" dirty="0">
              <a:solidFill>
                <a:srgbClr val="1E3C5A"/>
              </a:solidFill>
              <a:latin typeface="Trebuchet MS"/>
            </a:endParaRPr>
          </a:p>
          <a:p>
            <a:pPr marL="391910" indent="-293933">
              <a:spcBef>
                <a:spcPts val="257"/>
              </a:spcBef>
              <a:spcAft>
                <a:spcPts val="771"/>
              </a:spcAft>
              <a:buClr>
                <a:srgbClr val="003366"/>
              </a:buClr>
              <a:buSzPct val="45000"/>
              <a:buFont typeface="Wingdings" charset="2"/>
              <a:buChar char=""/>
            </a:pPr>
            <a:endParaRPr lang="en-US" spc="-1" dirty="0">
              <a:solidFill>
                <a:srgbClr val="1E3C5A"/>
              </a:solidFill>
              <a:latin typeface="Trebuchet MS"/>
            </a:endParaRPr>
          </a:p>
          <a:p>
            <a:pPr marL="0" indent="0">
              <a:buNone/>
            </a:pPr>
            <a:endParaRPr lang="en-SI" dirty="0"/>
          </a:p>
        </p:txBody>
      </p:sp>
      <p:sp>
        <p:nvSpPr>
          <p:cNvPr id="4" name="Slide Number Placeholder 3">
            <a:extLst>
              <a:ext uri="{FF2B5EF4-FFF2-40B4-BE49-F238E27FC236}">
                <a16:creationId xmlns:a16="http://schemas.microsoft.com/office/drawing/2014/main" id="{08E57F82-FB70-F611-62B4-881B656A107F}"/>
              </a:ext>
            </a:extLst>
          </p:cNvPr>
          <p:cNvSpPr>
            <a:spLocks noGrp="1"/>
          </p:cNvSpPr>
          <p:nvPr>
            <p:ph type="sldNum" sz="quarter" idx="12"/>
          </p:nvPr>
        </p:nvSpPr>
        <p:spPr/>
        <p:txBody>
          <a:bodyPr/>
          <a:lstStyle/>
          <a:p>
            <a:fld id="{3B656FE5-7551-496C-A16F-7304A2D951A7}" type="slidenum">
              <a:rPr lang="da-DK" smtClean="0"/>
              <a:pPr/>
              <a:t>79</a:t>
            </a:fld>
            <a:endParaRPr lang="da-DK"/>
          </a:p>
        </p:txBody>
      </p:sp>
      <p:sp>
        <p:nvSpPr>
          <p:cNvPr id="6" name="TextBox 5">
            <a:extLst>
              <a:ext uri="{FF2B5EF4-FFF2-40B4-BE49-F238E27FC236}">
                <a16:creationId xmlns:a16="http://schemas.microsoft.com/office/drawing/2014/main" id="{C922FC68-49D6-2C35-4D27-0B7EE7D446DE}"/>
              </a:ext>
            </a:extLst>
          </p:cNvPr>
          <p:cNvSpPr txBox="1"/>
          <p:nvPr/>
        </p:nvSpPr>
        <p:spPr>
          <a:xfrm>
            <a:off x="4079776" y="4293096"/>
            <a:ext cx="1732006" cy="369332"/>
          </a:xfrm>
          <a:prstGeom prst="rect">
            <a:avLst/>
          </a:prstGeom>
          <a:solidFill>
            <a:schemeClr val="accent1">
              <a:lumMod val="40000"/>
              <a:lumOff val="60000"/>
            </a:schemeClr>
          </a:solidFill>
        </p:spPr>
        <p:txBody>
          <a:bodyPr wrap="square" rtlCol="0">
            <a:spAutoFit/>
          </a:bodyPr>
          <a:lstStyle/>
          <a:p>
            <a:r>
              <a:rPr lang="en-GB" dirty="0"/>
              <a:t>V</a:t>
            </a:r>
            <a:r>
              <a:rPr lang="en-SI" dirty="0"/>
              <a:t>isible photons</a:t>
            </a:r>
          </a:p>
        </p:txBody>
      </p:sp>
      <p:sp>
        <p:nvSpPr>
          <p:cNvPr id="8" name="Text Placeholder 9">
            <a:extLst>
              <a:ext uri="{FF2B5EF4-FFF2-40B4-BE49-F238E27FC236}">
                <a16:creationId xmlns:a16="http://schemas.microsoft.com/office/drawing/2014/main" id="{9C50947F-DFAC-D39B-2154-314F665B2D9A}"/>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9" name="Text Placeholder 9">
            <a:extLst>
              <a:ext uri="{FF2B5EF4-FFF2-40B4-BE49-F238E27FC236}">
                <a16:creationId xmlns:a16="http://schemas.microsoft.com/office/drawing/2014/main" id="{2AEADAB0-C55B-C6DA-23B5-5DD6885E2F56}"/>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0" name="Text Placeholder 9">
            <a:extLst>
              <a:ext uri="{FF2B5EF4-FFF2-40B4-BE49-F238E27FC236}">
                <a16:creationId xmlns:a16="http://schemas.microsoft.com/office/drawing/2014/main" id="{D6916463-A8C3-0BC8-C7B4-08A0AA67F231}"/>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7BC178-ACAE-4D39-128E-F6FD36E0E724}"/>
              </a:ext>
            </a:extLst>
          </p:cNvPr>
          <p:cNvPicPr>
            <a:picLocks noChangeAspect="1"/>
          </p:cNvPicPr>
          <p:nvPr/>
        </p:nvPicPr>
        <p:blipFill>
          <a:blip r:embed="rId2"/>
          <a:stretch>
            <a:fillRect/>
          </a:stretch>
        </p:blipFill>
        <p:spPr>
          <a:xfrm>
            <a:off x="64467" y="2216699"/>
            <a:ext cx="6259406" cy="4312636"/>
          </a:xfrm>
          <a:prstGeom prst="rect">
            <a:avLst/>
          </a:prstGeom>
        </p:spPr>
      </p:pic>
      <p:sp>
        <p:nvSpPr>
          <p:cNvPr id="2" name="Title 1">
            <a:extLst>
              <a:ext uri="{FF2B5EF4-FFF2-40B4-BE49-F238E27FC236}">
                <a16:creationId xmlns:a16="http://schemas.microsoft.com/office/drawing/2014/main" id="{1B00AA82-4352-0625-9FA3-013CD09AEC45}"/>
              </a:ext>
            </a:extLst>
          </p:cNvPr>
          <p:cNvSpPr>
            <a:spLocks noGrp="1"/>
          </p:cNvSpPr>
          <p:nvPr>
            <p:ph type="title"/>
          </p:nvPr>
        </p:nvSpPr>
        <p:spPr/>
        <p:txBody>
          <a:bodyPr/>
          <a:lstStyle/>
          <a:p>
            <a:r>
              <a:rPr lang="sl-SI" dirty="0"/>
              <a:t>Positron annihilation</a:t>
            </a:r>
          </a:p>
        </p:txBody>
      </p:sp>
      <p:sp>
        <p:nvSpPr>
          <p:cNvPr id="3" name="Content Placeholder 2">
            <a:extLst>
              <a:ext uri="{FF2B5EF4-FFF2-40B4-BE49-F238E27FC236}">
                <a16:creationId xmlns:a16="http://schemas.microsoft.com/office/drawing/2014/main" id="{4D66E1D0-920D-2D97-071C-24A1B8A5C040}"/>
              </a:ext>
            </a:extLst>
          </p:cNvPr>
          <p:cNvSpPr>
            <a:spLocks noGrp="1"/>
          </p:cNvSpPr>
          <p:nvPr>
            <p:ph idx="1"/>
          </p:nvPr>
        </p:nvSpPr>
        <p:spPr>
          <a:xfrm>
            <a:off x="4926733" y="1225555"/>
            <a:ext cx="7200800" cy="4320480"/>
          </a:xfrm>
        </p:spPr>
        <p:txBody>
          <a:bodyPr>
            <a:normAutofit/>
          </a:bodyPr>
          <a:lstStyle/>
          <a:p>
            <a:r>
              <a:rPr lang="sl-SI" dirty="0"/>
              <a:t>Positron - antiparticle of the electron</a:t>
            </a:r>
          </a:p>
          <a:p>
            <a:r>
              <a:rPr lang="sl-SI" dirty="0"/>
              <a:t>Emitted in </a:t>
            </a:r>
            <a:r>
              <a:rPr lang="el-GR" dirty="0"/>
              <a:t>β+ </a:t>
            </a:r>
            <a:r>
              <a:rPr lang="sl-SI" dirty="0"/>
              <a:t>decay </a:t>
            </a:r>
          </a:p>
          <a:p>
            <a:pPr lvl="1"/>
            <a:r>
              <a:rPr lang="sl-SI" dirty="0"/>
              <a:t>The most widely used nucleotide for PET imaging F-18 </a:t>
            </a:r>
          </a:p>
          <a:p>
            <a:r>
              <a:rPr lang="sl-SI" dirty="0"/>
              <a:t>Annihilation produces two anti-collinear gamma rays with an energy of 511 keV</a:t>
            </a:r>
          </a:p>
          <a:p>
            <a:r>
              <a:rPr lang="sl-SI" dirty="0"/>
              <a:t>Positron travels a distance before annihilation</a:t>
            </a:r>
          </a:p>
          <a:p>
            <a:pPr lvl="1"/>
            <a:r>
              <a:rPr lang="sl-SI" dirty="0"/>
              <a:t>In water, less than mm on average, but can be up to 3.8 mm</a:t>
            </a:r>
          </a:p>
        </p:txBody>
      </p:sp>
      <p:sp>
        <p:nvSpPr>
          <p:cNvPr id="4" name="Slide Number Placeholder 3">
            <a:extLst>
              <a:ext uri="{FF2B5EF4-FFF2-40B4-BE49-F238E27FC236}">
                <a16:creationId xmlns:a16="http://schemas.microsoft.com/office/drawing/2014/main" id="{405BC657-80E5-E899-C93F-3FC6CED5475A}"/>
              </a:ext>
            </a:extLst>
          </p:cNvPr>
          <p:cNvSpPr>
            <a:spLocks noGrp="1"/>
          </p:cNvSpPr>
          <p:nvPr>
            <p:ph type="sldNum" sz="quarter" idx="12"/>
          </p:nvPr>
        </p:nvSpPr>
        <p:spPr/>
        <p:txBody>
          <a:bodyPr/>
          <a:lstStyle/>
          <a:p>
            <a:fld id="{3B656FE5-7551-496C-A16F-7304A2D951A7}" type="slidenum">
              <a:rPr lang="da-DK" smtClean="0"/>
              <a:pPr/>
              <a:t>8</a:t>
            </a:fld>
            <a:endParaRPr lang="da-DK" dirty="0"/>
          </a:p>
        </p:txBody>
      </p:sp>
      <p:sp>
        <p:nvSpPr>
          <p:cNvPr id="6" name="Text Placeholder 9">
            <a:extLst>
              <a:ext uri="{FF2B5EF4-FFF2-40B4-BE49-F238E27FC236}">
                <a16:creationId xmlns:a16="http://schemas.microsoft.com/office/drawing/2014/main" id="{D01583CF-B619-BF5D-FE22-8D6A59A8E01F}"/>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D4ACA438-DE6D-E12D-0833-D26D408C3D6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F66A7E0F-0EC3-E264-E902-78B9CAD767D4}"/>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3912606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C5E8-D57D-D443-1731-A16D76D4FBA9}"/>
              </a:ext>
            </a:extLst>
          </p:cNvPr>
          <p:cNvSpPr>
            <a:spLocks noGrp="1"/>
          </p:cNvSpPr>
          <p:nvPr>
            <p:ph type="title"/>
          </p:nvPr>
        </p:nvSpPr>
        <p:spPr>
          <a:xfrm>
            <a:off x="64468" y="274638"/>
            <a:ext cx="8961528" cy="634082"/>
          </a:xfrm>
        </p:spPr>
        <p:txBody>
          <a:bodyPr>
            <a:normAutofit/>
          </a:bodyPr>
          <a:lstStyle/>
          <a:p>
            <a:r>
              <a:rPr lang="sl-SI" dirty="0"/>
              <a:t>How to improve the time resolution of the system</a:t>
            </a:r>
          </a:p>
        </p:txBody>
      </p:sp>
      <p:sp>
        <p:nvSpPr>
          <p:cNvPr id="4" name="Slide Number Placeholder 3">
            <a:extLst>
              <a:ext uri="{FF2B5EF4-FFF2-40B4-BE49-F238E27FC236}">
                <a16:creationId xmlns:a16="http://schemas.microsoft.com/office/drawing/2014/main" id="{071E6AA1-17F4-9605-DCAD-0CD6C5105542}"/>
              </a:ext>
            </a:extLst>
          </p:cNvPr>
          <p:cNvSpPr>
            <a:spLocks noGrp="1"/>
          </p:cNvSpPr>
          <p:nvPr>
            <p:ph type="sldNum" sz="quarter" idx="12"/>
          </p:nvPr>
        </p:nvSpPr>
        <p:spPr/>
        <p:txBody>
          <a:bodyPr/>
          <a:lstStyle/>
          <a:p>
            <a:fld id="{3B656FE5-7551-496C-A16F-7304A2D951A7}" type="slidenum">
              <a:rPr lang="da-DK" smtClean="0"/>
              <a:pPr/>
              <a:t>80</a:t>
            </a:fld>
            <a:endParaRPr lang="da-DK" dirty="0"/>
          </a:p>
        </p:txBody>
      </p:sp>
      <p:pic>
        <p:nvPicPr>
          <p:cNvPr id="8194" name="Picture 2">
            <a:extLst>
              <a:ext uri="{FF2B5EF4-FFF2-40B4-BE49-F238E27FC236}">
                <a16:creationId xmlns:a16="http://schemas.microsoft.com/office/drawing/2014/main" id="{8AA4DAE9-2A16-CCE0-E7E2-1C20D7019B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2013" y="2924944"/>
            <a:ext cx="7673982" cy="2407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B88A56-91EE-536D-F163-6569ECE9A750}"/>
              </a:ext>
            </a:extLst>
          </p:cNvPr>
          <p:cNvSpPr txBox="1"/>
          <p:nvPr/>
        </p:nvSpPr>
        <p:spPr>
          <a:xfrm>
            <a:off x="983432" y="1196752"/>
            <a:ext cx="11089232" cy="5559664"/>
          </a:xfrm>
          <a:prstGeom prst="rect">
            <a:avLst/>
          </a:prstGeom>
          <a:noFill/>
        </p:spPr>
        <p:txBody>
          <a:bodyPr wrap="square">
            <a:spAutoFit/>
          </a:bodyPr>
          <a:lstStyle/>
          <a:p>
            <a:pPr marL="783821" lvl="1" indent="-261274">
              <a:spcAft>
                <a:spcPts val="259"/>
              </a:spcAft>
              <a:buClr>
                <a:srgbClr val="003366"/>
              </a:buClr>
              <a:buSzPct val="75000"/>
              <a:buFont typeface="Symbol" charset="2"/>
              <a:buChar char=""/>
            </a:pPr>
            <a:r>
              <a:rPr lang="en-US" sz="2000" spc="-1" dirty="0">
                <a:solidFill>
                  <a:srgbClr val="1E3C5A"/>
                </a:solidFill>
                <a:latin typeface="Trebuchet MS"/>
              </a:rPr>
              <a:t>measuring the depth of interaction (DOI)</a:t>
            </a: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r>
              <a:rPr lang="en-US" sz="2000" spc="-1" dirty="0">
                <a:solidFill>
                  <a:srgbClr val="1E3C5A"/>
                </a:solidFill>
                <a:latin typeface="Trebuchet MS"/>
                <a:ea typeface="DejaVu Sans"/>
              </a:rPr>
              <a:t>building the detector with shorter crystals </a:t>
            </a:r>
            <a:r>
              <a:rPr lang="en-US" sz="2000" spc="-1" dirty="0">
                <a:solidFill>
                  <a:srgbClr val="1E3C5A"/>
                </a:solidFill>
                <a:latin typeface="Trebuchet MS"/>
              </a:rPr>
              <a:t>→ multi-layer configuration</a:t>
            </a: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783821" lvl="1" indent="-261274">
              <a:spcAft>
                <a:spcPts val="259"/>
              </a:spcAft>
              <a:buClr>
                <a:srgbClr val="003366"/>
              </a:buClr>
              <a:buSzPct val="75000"/>
              <a:buFont typeface="Symbol" charset="2"/>
              <a:buChar char=""/>
            </a:pPr>
            <a:r>
              <a:rPr lang="en-US" sz="2000" spc="-1" dirty="0">
                <a:solidFill>
                  <a:srgbClr val="1E3C5A"/>
                </a:solidFill>
                <a:latin typeface="Trebuchet MS"/>
              </a:rPr>
              <a:t>use Cherenkov radiation  </a:t>
            </a:r>
            <a:r>
              <a:rPr lang="en-GB" dirty="0"/>
              <a:t>DOI: </a:t>
            </a:r>
            <a:r>
              <a:rPr lang="en-GB" u="sng" dirty="0">
                <a:hlinkClick r:id="rId3"/>
              </a:rPr>
              <a:t>10.1109/TRPMS.2022.3202138</a:t>
            </a:r>
            <a:r>
              <a:rPr lang="en-GB" u="sng" dirty="0"/>
              <a:t> / </a:t>
            </a:r>
          </a:p>
          <a:p>
            <a:pPr marL="1241021" lvl="2" indent="-261274">
              <a:spcAft>
                <a:spcPts val="259"/>
              </a:spcAft>
              <a:buClr>
                <a:srgbClr val="003366"/>
              </a:buClr>
              <a:buSzPct val="75000"/>
              <a:buFont typeface="Symbol" charset="2"/>
              <a:buChar char=""/>
            </a:pPr>
            <a:r>
              <a:rPr lang="en-GB" sz="2000" b="1" u="sng" dirty="0"/>
              <a:t>P</a:t>
            </a:r>
            <a:r>
              <a:rPr lang="en-GB" sz="2000" b="1" dirty="0"/>
              <a:t>otential of a Cherenkov TOF PET scanner</a:t>
            </a:r>
          </a:p>
          <a:p>
            <a:pPr marL="783821" lvl="1" indent="-261274">
              <a:spcAft>
                <a:spcPts val="259"/>
              </a:spcAft>
              <a:buClr>
                <a:srgbClr val="003366"/>
              </a:buClr>
              <a:buSzPct val="75000"/>
              <a:buFont typeface="Symbol" charset="2"/>
              <a:buChar char=""/>
            </a:pPr>
            <a:endParaRPr lang="en-US" sz="1633" spc="-1" dirty="0">
              <a:solidFill>
                <a:srgbClr val="1E3C5A"/>
              </a:solidFill>
              <a:latin typeface="Trebuchet MS"/>
            </a:endParaRPr>
          </a:p>
          <a:p>
            <a:pPr marL="97977" indent="0">
              <a:spcBef>
                <a:spcPts val="257"/>
              </a:spcBef>
              <a:spcAft>
                <a:spcPts val="771"/>
              </a:spcAft>
              <a:buClr>
                <a:srgbClr val="003366"/>
              </a:buClr>
              <a:buSzPct val="45000"/>
              <a:buNone/>
            </a:pPr>
            <a:endParaRPr lang="en-US" spc="-1" dirty="0">
              <a:solidFill>
                <a:srgbClr val="1E3C5A"/>
              </a:solidFill>
              <a:latin typeface="Trebuchet MS"/>
            </a:endParaRPr>
          </a:p>
        </p:txBody>
      </p:sp>
      <p:pic>
        <p:nvPicPr>
          <p:cNvPr id="7" name="Picture 6">
            <a:extLst>
              <a:ext uri="{FF2B5EF4-FFF2-40B4-BE49-F238E27FC236}">
                <a16:creationId xmlns:a16="http://schemas.microsoft.com/office/drawing/2014/main" id="{27FB22FD-C6C5-24D3-AD99-83451FAB341B}"/>
              </a:ext>
            </a:extLst>
          </p:cNvPr>
          <p:cNvPicPr>
            <a:picLocks noChangeAspect="1"/>
          </p:cNvPicPr>
          <p:nvPr/>
        </p:nvPicPr>
        <p:blipFill>
          <a:blip r:embed="rId4"/>
          <a:stretch>
            <a:fillRect/>
          </a:stretch>
        </p:blipFill>
        <p:spPr>
          <a:xfrm>
            <a:off x="8314258" y="1063370"/>
            <a:ext cx="2908300" cy="1193800"/>
          </a:xfrm>
          <a:prstGeom prst="rect">
            <a:avLst/>
          </a:prstGeom>
        </p:spPr>
      </p:pic>
      <p:sp>
        <p:nvSpPr>
          <p:cNvPr id="8" name="Text Placeholder 9">
            <a:extLst>
              <a:ext uri="{FF2B5EF4-FFF2-40B4-BE49-F238E27FC236}">
                <a16:creationId xmlns:a16="http://schemas.microsoft.com/office/drawing/2014/main" id="{DAD510B6-CC88-C4FA-6E13-163E47263D0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9" name="Text Placeholder 9">
            <a:extLst>
              <a:ext uri="{FF2B5EF4-FFF2-40B4-BE49-F238E27FC236}">
                <a16:creationId xmlns:a16="http://schemas.microsoft.com/office/drawing/2014/main" id="{92081D7E-4FE2-9B00-87EA-3C7A48313603}"/>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0" name="Text Placeholder 9">
            <a:extLst>
              <a:ext uri="{FF2B5EF4-FFF2-40B4-BE49-F238E27FC236}">
                <a16:creationId xmlns:a16="http://schemas.microsoft.com/office/drawing/2014/main" id="{E4951545-7BC7-9E52-780C-DE77010C9EF7}"/>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0895259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7B95-B93F-8E10-BE21-148D521B692D}"/>
              </a:ext>
            </a:extLst>
          </p:cNvPr>
          <p:cNvSpPr>
            <a:spLocks noGrp="1"/>
          </p:cNvSpPr>
          <p:nvPr>
            <p:ph type="title"/>
          </p:nvPr>
        </p:nvSpPr>
        <p:spPr>
          <a:xfrm>
            <a:off x="411395" y="274638"/>
            <a:ext cx="8420909" cy="634082"/>
          </a:xfrm>
        </p:spPr>
        <p:txBody>
          <a:bodyPr>
            <a:normAutofit fontScale="90000"/>
          </a:bodyPr>
          <a:lstStyle/>
          <a:p>
            <a:pPr algn="l"/>
            <a:r>
              <a:rPr lang="en-CA" dirty="0">
                <a:solidFill>
                  <a:srgbClr val="0070C0"/>
                </a:solidFill>
                <a:latin typeface="Arial" panose="020B0604020202020204" pitchFamily="34" charset="0"/>
                <a:cs typeface="Arial" panose="020B0604020202020204" pitchFamily="34" charset="0"/>
              </a:rPr>
              <a:t>Next generation scalable time-of-flight PET </a:t>
            </a:r>
            <a:endParaRPr lang="en-SI" dirty="0"/>
          </a:p>
        </p:txBody>
      </p:sp>
      <p:sp>
        <p:nvSpPr>
          <p:cNvPr id="3" name="Content Placeholder 2">
            <a:extLst>
              <a:ext uri="{FF2B5EF4-FFF2-40B4-BE49-F238E27FC236}">
                <a16:creationId xmlns:a16="http://schemas.microsoft.com/office/drawing/2014/main" id="{032E1BE8-2861-DD44-D9B5-787C84297D6D}"/>
              </a:ext>
            </a:extLst>
          </p:cNvPr>
          <p:cNvSpPr>
            <a:spLocks noGrp="1"/>
          </p:cNvSpPr>
          <p:nvPr>
            <p:ph idx="1"/>
          </p:nvPr>
        </p:nvSpPr>
        <p:spPr/>
        <p:txBody>
          <a:bodyPr/>
          <a:lstStyle/>
          <a:p>
            <a:pPr marL="0" indent="0">
              <a:buNone/>
            </a:pPr>
            <a:r>
              <a:rPr lang="en-US" b="1" dirty="0">
                <a:solidFill>
                  <a:srgbClr val="FF0000"/>
                </a:solidFill>
              </a:rPr>
              <a:t>Superb time resolution enables simplifications in the scanner design</a:t>
            </a:r>
            <a:endParaRPr lang="sl-SI" dirty="0"/>
          </a:p>
          <a:p>
            <a:endParaRPr lang="en-SI" dirty="0"/>
          </a:p>
        </p:txBody>
      </p:sp>
      <p:pic>
        <p:nvPicPr>
          <p:cNvPr id="4" name="Picture 3">
            <a:extLst>
              <a:ext uri="{FF2B5EF4-FFF2-40B4-BE49-F238E27FC236}">
                <a16:creationId xmlns:a16="http://schemas.microsoft.com/office/drawing/2014/main" id="{3F69322C-0C4D-F7E4-C553-972E73A9C0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395" y="1703508"/>
            <a:ext cx="7663581" cy="3043432"/>
          </a:xfrm>
          <a:prstGeom prst="rect">
            <a:avLst/>
          </a:prstGeom>
        </p:spPr>
      </p:pic>
      <p:pic>
        <p:nvPicPr>
          <p:cNvPr id="6" name="Picture 5">
            <a:extLst>
              <a:ext uri="{FF2B5EF4-FFF2-40B4-BE49-F238E27FC236}">
                <a16:creationId xmlns:a16="http://schemas.microsoft.com/office/drawing/2014/main" id="{BB5DC992-2F8B-6534-9096-3991D1122E63}"/>
              </a:ext>
            </a:extLst>
          </p:cNvPr>
          <p:cNvPicPr>
            <a:picLocks noChangeAspect="1"/>
          </p:cNvPicPr>
          <p:nvPr/>
        </p:nvPicPr>
        <p:blipFill>
          <a:blip r:embed="rId3"/>
          <a:stretch>
            <a:fillRect/>
          </a:stretch>
        </p:blipFill>
        <p:spPr>
          <a:xfrm>
            <a:off x="9594846" y="1061970"/>
            <a:ext cx="2018761" cy="1906838"/>
          </a:xfrm>
          <a:prstGeom prst="rect">
            <a:avLst/>
          </a:prstGeom>
        </p:spPr>
      </p:pic>
      <p:pic>
        <p:nvPicPr>
          <p:cNvPr id="7" name="Google Shape;372;p5">
            <a:extLst>
              <a:ext uri="{FF2B5EF4-FFF2-40B4-BE49-F238E27FC236}">
                <a16:creationId xmlns:a16="http://schemas.microsoft.com/office/drawing/2014/main" id="{81A6D802-7186-5810-FB83-33B2894B37AE}"/>
              </a:ext>
            </a:extLst>
          </p:cNvPr>
          <p:cNvPicPr preferRelativeResize="0"/>
          <p:nvPr/>
        </p:nvPicPr>
        <p:blipFill rotWithShape="1">
          <a:blip r:embed="rId4">
            <a:alphaModFix/>
          </a:blip>
          <a:srcRect/>
          <a:stretch/>
        </p:blipFill>
        <p:spPr>
          <a:xfrm>
            <a:off x="9594846" y="3112757"/>
            <a:ext cx="1973878" cy="1552871"/>
          </a:xfrm>
          <a:prstGeom prst="rect">
            <a:avLst/>
          </a:prstGeom>
          <a:noFill/>
          <a:ln>
            <a:noFill/>
          </a:ln>
        </p:spPr>
      </p:pic>
      <p:pic>
        <p:nvPicPr>
          <p:cNvPr id="8" name="Google Shape;373;p5">
            <a:extLst>
              <a:ext uri="{FF2B5EF4-FFF2-40B4-BE49-F238E27FC236}">
                <a16:creationId xmlns:a16="http://schemas.microsoft.com/office/drawing/2014/main" id="{B2D06AB9-5DE5-509B-8E5D-32EA47F28794}"/>
              </a:ext>
            </a:extLst>
          </p:cNvPr>
          <p:cNvPicPr preferRelativeResize="0"/>
          <p:nvPr/>
        </p:nvPicPr>
        <p:blipFill rotWithShape="1">
          <a:blip r:embed="rId5">
            <a:alphaModFix/>
          </a:blip>
          <a:srcRect/>
          <a:stretch/>
        </p:blipFill>
        <p:spPr>
          <a:xfrm>
            <a:off x="7824192" y="2011230"/>
            <a:ext cx="1861752" cy="1711805"/>
          </a:xfrm>
          <a:prstGeom prst="rect">
            <a:avLst/>
          </a:prstGeom>
          <a:noFill/>
          <a:ln>
            <a:noFill/>
          </a:ln>
        </p:spPr>
      </p:pic>
      <p:sp>
        <p:nvSpPr>
          <p:cNvPr id="10" name="Rectangle 9">
            <a:extLst>
              <a:ext uri="{FF2B5EF4-FFF2-40B4-BE49-F238E27FC236}">
                <a16:creationId xmlns:a16="http://schemas.microsoft.com/office/drawing/2014/main" id="{D52A58D3-2C2F-0E85-46DE-27550D81D59F}"/>
              </a:ext>
            </a:extLst>
          </p:cNvPr>
          <p:cNvSpPr/>
          <p:nvPr/>
        </p:nvSpPr>
        <p:spPr>
          <a:xfrm>
            <a:off x="1042447" y="5881616"/>
            <a:ext cx="9374841" cy="646331"/>
          </a:xfrm>
          <a:prstGeom prst="rect">
            <a:avLst/>
          </a:prstGeom>
        </p:spPr>
        <p:txBody>
          <a:bodyPr wrap="square">
            <a:spAutoFit/>
          </a:bodyPr>
          <a:lstStyle/>
          <a:p>
            <a:r>
              <a:rPr lang="en-GB" dirty="0">
                <a:solidFill>
                  <a:srgbClr val="333333"/>
                </a:solidFill>
                <a:latin typeface="Arial" panose="020B0604020202020204" pitchFamily="34" charset="0"/>
              </a:rPr>
              <a:t>G. </a:t>
            </a:r>
            <a:r>
              <a:rPr lang="en-GB" dirty="0" err="1">
                <a:solidFill>
                  <a:srgbClr val="333333"/>
                </a:solidFill>
                <a:latin typeface="Arial" panose="020B0604020202020204" pitchFamily="34" charset="0"/>
              </a:rPr>
              <a:t>Razdevšek</a:t>
            </a:r>
            <a:r>
              <a:rPr lang="en-GB" dirty="0">
                <a:solidFill>
                  <a:srgbClr val="333333"/>
                </a:solidFill>
                <a:latin typeface="Arial" panose="020B0604020202020204" pitchFamily="34" charset="0"/>
              </a:rPr>
              <a:t> </a:t>
            </a:r>
            <a:r>
              <a:rPr lang="en-GB" i="1" dirty="0">
                <a:solidFill>
                  <a:srgbClr val="333333"/>
                </a:solidFill>
                <a:latin typeface="Arial" panose="020B0604020202020204" pitchFamily="34" charset="0"/>
              </a:rPr>
              <a:t>et al</a:t>
            </a:r>
            <a:r>
              <a:rPr lang="en-GB" dirty="0">
                <a:solidFill>
                  <a:srgbClr val="333333"/>
                </a:solidFill>
                <a:latin typeface="Arial" panose="020B0604020202020204" pitchFamily="34" charset="0"/>
              </a:rPr>
              <a:t>., "Multi-panel limited angle PET system with 50 </a:t>
            </a:r>
            <a:r>
              <a:rPr lang="en-GB" dirty="0" err="1">
                <a:solidFill>
                  <a:srgbClr val="333333"/>
                </a:solidFill>
                <a:latin typeface="Arial" panose="020B0604020202020204" pitchFamily="34" charset="0"/>
              </a:rPr>
              <a:t>ps</a:t>
            </a:r>
            <a:r>
              <a:rPr lang="en-GB" dirty="0">
                <a:solidFill>
                  <a:srgbClr val="333333"/>
                </a:solidFill>
                <a:latin typeface="Arial" panose="020B0604020202020204" pitchFamily="34" charset="0"/>
              </a:rPr>
              <a:t> FWHM coincidence time resolution: a simulation study," in </a:t>
            </a:r>
            <a:r>
              <a:rPr lang="en-GB" i="1" dirty="0">
                <a:solidFill>
                  <a:srgbClr val="333333"/>
                </a:solidFill>
                <a:latin typeface="Arial" panose="020B0604020202020204" pitchFamily="34" charset="0"/>
              </a:rPr>
              <a:t>IEEE TRPMS</a:t>
            </a:r>
            <a:r>
              <a:rPr lang="en-GB" dirty="0">
                <a:solidFill>
                  <a:srgbClr val="333333"/>
                </a:solidFill>
                <a:latin typeface="Arial" panose="020B0604020202020204" pitchFamily="34" charset="0"/>
              </a:rPr>
              <a:t>, </a:t>
            </a:r>
            <a:r>
              <a:rPr lang="en-GB" dirty="0" err="1">
                <a:solidFill>
                  <a:srgbClr val="333333"/>
                </a:solidFill>
                <a:latin typeface="Arial" panose="020B0604020202020204" pitchFamily="34" charset="0"/>
              </a:rPr>
              <a:t>doi</a:t>
            </a:r>
            <a:r>
              <a:rPr lang="en-GB" dirty="0">
                <a:solidFill>
                  <a:srgbClr val="333333"/>
                </a:solidFill>
                <a:latin typeface="Arial" panose="020B0604020202020204" pitchFamily="34" charset="0"/>
              </a:rPr>
              <a:t>: 10.1109/TRPMS.2021.3115704.</a:t>
            </a:r>
            <a:endParaRPr lang="en-SI" dirty="0"/>
          </a:p>
        </p:txBody>
      </p:sp>
      <p:sp>
        <p:nvSpPr>
          <p:cNvPr id="5" name="Rectangle 4">
            <a:extLst>
              <a:ext uri="{FF2B5EF4-FFF2-40B4-BE49-F238E27FC236}">
                <a16:creationId xmlns:a16="http://schemas.microsoft.com/office/drawing/2014/main" id="{8A3FC001-9C97-C27E-BA15-1CB6843C5C97}"/>
              </a:ext>
            </a:extLst>
          </p:cNvPr>
          <p:cNvSpPr/>
          <p:nvPr/>
        </p:nvSpPr>
        <p:spPr>
          <a:xfrm>
            <a:off x="313498" y="4360173"/>
            <a:ext cx="3803528" cy="1295868"/>
          </a:xfrm>
          <a:prstGeom prst="rect">
            <a:avLst/>
          </a:prstGeom>
        </p:spPr>
        <p:txBody>
          <a:bodyPr wrap="square">
            <a:spAutoFit/>
          </a:bodyPr>
          <a:lstStyle/>
          <a:p>
            <a:pPr>
              <a:lnSpc>
                <a:spcPct val="110000"/>
              </a:lnSpc>
            </a:pPr>
            <a:r>
              <a:rPr lang="en-US" dirty="0"/>
              <a:t>Limited angle PET scanners will generally produce distorted images with artefacts  unless they have good </a:t>
            </a:r>
            <a:r>
              <a:rPr lang="en-US" b="1" dirty="0">
                <a:solidFill>
                  <a:srgbClr val="FF0000"/>
                </a:solidFill>
              </a:rPr>
              <a:t>time-of-flight</a:t>
            </a:r>
            <a:r>
              <a:rPr lang="en-US" dirty="0"/>
              <a:t> information</a:t>
            </a:r>
          </a:p>
        </p:txBody>
      </p:sp>
      <p:sp>
        <p:nvSpPr>
          <p:cNvPr id="9" name="Rectangle 8">
            <a:extLst>
              <a:ext uri="{FF2B5EF4-FFF2-40B4-BE49-F238E27FC236}">
                <a16:creationId xmlns:a16="http://schemas.microsoft.com/office/drawing/2014/main" id="{E67B72E9-FB33-9C06-E6B4-474DB7E833BD}"/>
              </a:ext>
            </a:extLst>
          </p:cNvPr>
          <p:cNvSpPr/>
          <p:nvPr/>
        </p:nvSpPr>
        <p:spPr>
          <a:xfrm>
            <a:off x="4574162" y="4764831"/>
            <a:ext cx="6778422" cy="1200329"/>
          </a:xfrm>
          <a:prstGeom prst="rect">
            <a:avLst/>
          </a:prstGeom>
        </p:spPr>
        <p:txBody>
          <a:bodyPr wrap="square">
            <a:spAutoFit/>
          </a:bodyPr>
          <a:lstStyle/>
          <a:p>
            <a:r>
              <a:rPr lang="en-US" dirty="0"/>
              <a:t>The angular sampling requirement to obtain distortion-free images decreases </a:t>
            </a:r>
          </a:p>
          <a:p>
            <a:r>
              <a:rPr lang="en-US" dirty="0"/>
              <a:t>S. </a:t>
            </a:r>
            <a:r>
              <a:rPr lang="en-US" dirty="0" err="1"/>
              <a:t>Surti</a:t>
            </a:r>
            <a:r>
              <a:rPr lang="en-US" dirty="0"/>
              <a:t>, J. S. Karp, </a:t>
            </a:r>
            <a:r>
              <a:rPr lang="en-US" dirty="0" err="1"/>
              <a:t>Physica</a:t>
            </a:r>
            <a:r>
              <a:rPr lang="en-US" dirty="0"/>
              <a:t> Medica 32 (2016) 12–22</a:t>
            </a:r>
          </a:p>
          <a:p>
            <a:endParaRPr lang="en-SI" dirty="0"/>
          </a:p>
        </p:txBody>
      </p:sp>
      <p:sp>
        <p:nvSpPr>
          <p:cNvPr id="11" name="Slide Number Placeholder 10">
            <a:extLst>
              <a:ext uri="{FF2B5EF4-FFF2-40B4-BE49-F238E27FC236}">
                <a16:creationId xmlns:a16="http://schemas.microsoft.com/office/drawing/2014/main" id="{E862EEA0-5F82-9B26-3BE0-684AFC409B7C}"/>
              </a:ext>
            </a:extLst>
          </p:cNvPr>
          <p:cNvSpPr>
            <a:spLocks noGrp="1"/>
          </p:cNvSpPr>
          <p:nvPr>
            <p:ph type="sldNum" sz="quarter" idx="12"/>
          </p:nvPr>
        </p:nvSpPr>
        <p:spPr/>
        <p:txBody>
          <a:bodyPr/>
          <a:lstStyle/>
          <a:p>
            <a:fld id="{3B656FE5-7551-496C-A16F-7304A2D951A7}" type="slidenum">
              <a:rPr lang="da-DK" smtClean="0"/>
              <a:pPr/>
              <a:t>81</a:t>
            </a:fld>
            <a:endParaRPr lang="da-DK"/>
          </a:p>
        </p:txBody>
      </p:sp>
      <p:sp>
        <p:nvSpPr>
          <p:cNvPr id="12" name="Text Placeholder 9">
            <a:extLst>
              <a:ext uri="{FF2B5EF4-FFF2-40B4-BE49-F238E27FC236}">
                <a16:creationId xmlns:a16="http://schemas.microsoft.com/office/drawing/2014/main" id="{37CC922D-A5DB-CEE0-9895-04690205DE44}"/>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5" name="Text Placeholder 9">
            <a:extLst>
              <a:ext uri="{FF2B5EF4-FFF2-40B4-BE49-F238E27FC236}">
                <a16:creationId xmlns:a16="http://schemas.microsoft.com/office/drawing/2014/main" id="{29A6951F-E6A8-EB23-CB6E-B0D8ECC19600}"/>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6" name="Text Placeholder 9">
            <a:extLst>
              <a:ext uri="{FF2B5EF4-FFF2-40B4-BE49-F238E27FC236}">
                <a16:creationId xmlns:a16="http://schemas.microsoft.com/office/drawing/2014/main" id="{B84A30C7-18B9-3FC3-323C-552F3753439C}"/>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731731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729" y="274638"/>
            <a:ext cx="5277196" cy="634082"/>
          </a:xfrm>
        </p:spPr>
        <p:txBody>
          <a:bodyPr/>
          <a:lstStyle/>
          <a:p>
            <a:r>
              <a:rPr lang="en-US" dirty="0"/>
              <a:t>Potential benefits</a:t>
            </a:r>
            <a:endParaRPr lang="sl-SI" dirty="0"/>
          </a:p>
        </p:txBody>
      </p:sp>
      <p:sp>
        <p:nvSpPr>
          <p:cNvPr id="3" name="Content Placeholder 2"/>
          <p:cNvSpPr>
            <a:spLocks noGrp="1"/>
          </p:cNvSpPr>
          <p:nvPr>
            <p:ph idx="1"/>
          </p:nvPr>
        </p:nvSpPr>
        <p:spPr>
          <a:xfrm>
            <a:off x="808672" y="1564745"/>
            <a:ext cx="6849428" cy="4636029"/>
          </a:xfrm>
        </p:spPr>
        <p:txBody>
          <a:bodyPr>
            <a:normAutofit/>
          </a:bodyPr>
          <a:lstStyle/>
          <a:p>
            <a:pPr marL="0" indent="0">
              <a:lnSpc>
                <a:spcPct val="100000"/>
              </a:lnSpc>
              <a:buClr>
                <a:schemeClr val="tx1"/>
              </a:buClr>
              <a:buNone/>
            </a:pPr>
            <a:r>
              <a:rPr lang="en-US" dirty="0">
                <a:solidFill>
                  <a:srgbClr val="00B0F0"/>
                </a:solidFill>
              </a:rPr>
              <a:t> </a:t>
            </a:r>
            <a:r>
              <a:rPr lang="en-US" b="1" dirty="0">
                <a:solidFill>
                  <a:srgbClr val="00B0F0"/>
                </a:solidFill>
              </a:rPr>
              <a:t>Mobility</a:t>
            </a:r>
          </a:p>
          <a:p>
            <a:pPr lvl="1">
              <a:lnSpc>
                <a:spcPct val="100000"/>
              </a:lnSpc>
              <a:buClr>
                <a:schemeClr val="tx1"/>
              </a:buClr>
            </a:pPr>
            <a:r>
              <a:rPr lang="en-US" sz="2000" dirty="0"/>
              <a:t>P</a:t>
            </a:r>
            <a:r>
              <a:rPr lang="sl-SI" sz="2000" dirty="0" err="1"/>
              <a:t>ortable</a:t>
            </a:r>
            <a:r>
              <a:rPr lang="sl-SI" sz="2000" dirty="0"/>
              <a:t> </a:t>
            </a:r>
            <a:r>
              <a:rPr lang="sl-SI" sz="2000" dirty="0" err="1"/>
              <a:t>or</a:t>
            </a:r>
            <a:r>
              <a:rPr lang="sl-SI" sz="2000" dirty="0"/>
              <a:t> </a:t>
            </a:r>
            <a:r>
              <a:rPr lang="sl-SI" sz="2000" dirty="0" err="1"/>
              <a:t>bedside</a:t>
            </a:r>
            <a:r>
              <a:rPr lang="sl-SI" sz="2000" dirty="0"/>
              <a:t> PET </a:t>
            </a:r>
            <a:r>
              <a:rPr lang="sl-SI" sz="2000" dirty="0" err="1"/>
              <a:t>imaging</a:t>
            </a:r>
            <a:endParaRPr lang="en-US" sz="2000" dirty="0"/>
          </a:p>
          <a:p>
            <a:pPr marL="0" indent="0">
              <a:lnSpc>
                <a:spcPct val="100000"/>
              </a:lnSpc>
              <a:buClr>
                <a:schemeClr val="tx1"/>
              </a:buClr>
              <a:buNone/>
            </a:pPr>
            <a:r>
              <a:rPr lang="en-US" b="1" dirty="0">
                <a:solidFill>
                  <a:srgbClr val="FF0000"/>
                </a:solidFill>
              </a:rPr>
              <a:t> </a:t>
            </a:r>
            <a:r>
              <a:rPr lang="en-US" b="1" dirty="0">
                <a:solidFill>
                  <a:srgbClr val="00B0F0"/>
                </a:solidFill>
              </a:rPr>
              <a:t>Flexibility </a:t>
            </a:r>
          </a:p>
          <a:p>
            <a:pPr lvl="1">
              <a:lnSpc>
                <a:spcPct val="100000"/>
              </a:lnSpc>
              <a:buClr>
                <a:schemeClr val="tx1"/>
              </a:buClr>
            </a:pPr>
            <a:r>
              <a:rPr lang="en-US" sz="2000" dirty="0"/>
              <a:t>Adjustable FOV and sensitivity</a:t>
            </a:r>
          </a:p>
          <a:p>
            <a:pPr marL="0" indent="0">
              <a:lnSpc>
                <a:spcPct val="100000"/>
              </a:lnSpc>
              <a:buClr>
                <a:schemeClr val="tx1"/>
              </a:buClr>
              <a:buNone/>
            </a:pPr>
            <a:r>
              <a:rPr lang="en-US" dirty="0">
                <a:solidFill>
                  <a:srgbClr val="00B0F0"/>
                </a:solidFill>
              </a:rPr>
              <a:t> </a:t>
            </a:r>
            <a:r>
              <a:rPr lang="en-US" b="1" dirty="0">
                <a:solidFill>
                  <a:srgbClr val="00B0F0"/>
                </a:solidFill>
              </a:rPr>
              <a:t>Modularity</a:t>
            </a:r>
          </a:p>
          <a:p>
            <a:pPr lvl="1">
              <a:lnSpc>
                <a:spcPct val="100000"/>
              </a:lnSpc>
              <a:buClr>
                <a:schemeClr val="tx1"/>
              </a:buClr>
            </a:pPr>
            <a:r>
              <a:rPr lang="en-US" sz="2000" dirty="0"/>
              <a:t>Combining multiple panels → multi-organ/total-body PET scanner</a:t>
            </a:r>
          </a:p>
          <a:p>
            <a:pPr marL="0" indent="0">
              <a:lnSpc>
                <a:spcPct val="100000"/>
              </a:lnSpc>
              <a:buClr>
                <a:schemeClr val="tx1"/>
              </a:buClr>
              <a:buNone/>
            </a:pPr>
            <a:r>
              <a:rPr lang="en-US" dirty="0">
                <a:solidFill>
                  <a:srgbClr val="00B0F0"/>
                </a:solidFill>
              </a:rPr>
              <a:t> </a:t>
            </a:r>
            <a:r>
              <a:rPr lang="en-US" b="1" dirty="0">
                <a:solidFill>
                  <a:srgbClr val="00B0F0"/>
                </a:solidFill>
              </a:rPr>
              <a:t>Accessibility</a:t>
            </a:r>
          </a:p>
          <a:p>
            <a:pPr lvl="1">
              <a:lnSpc>
                <a:spcPct val="100000"/>
              </a:lnSpc>
              <a:buClr>
                <a:schemeClr val="tx1"/>
              </a:buClr>
            </a:pPr>
            <a:r>
              <a:rPr lang="en-US" sz="2000" dirty="0"/>
              <a:t>Reduced manufacturing cost and complexity</a:t>
            </a:r>
          </a:p>
          <a:p>
            <a:pPr>
              <a:buClr>
                <a:schemeClr val="tx1"/>
              </a:buClr>
              <a:buFont typeface="Arial" panose="020B0604020202020204" pitchFamily="34" charset="0"/>
              <a:buChar char="•"/>
            </a:pPr>
            <a:endParaRPr lang="en-US" dirty="0"/>
          </a:p>
          <a:p>
            <a:pPr lvl="1">
              <a:buClr>
                <a:schemeClr val="tx1"/>
              </a:buClr>
            </a:pPr>
            <a:endParaRPr lang="en-US" dirty="0"/>
          </a:p>
          <a:p>
            <a:endParaRPr lang="sl-SI" dirty="0"/>
          </a:p>
        </p:txBody>
      </p:sp>
      <p:pic>
        <p:nvPicPr>
          <p:cNvPr id="24" name="Picture 23"/>
          <p:cNvPicPr>
            <a:picLocks noChangeAspect="1"/>
          </p:cNvPicPr>
          <p:nvPr/>
        </p:nvPicPr>
        <p:blipFill>
          <a:blip r:embed="rId2"/>
          <a:stretch>
            <a:fillRect/>
          </a:stretch>
        </p:blipFill>
        <p:spPr>
          <a:xfrm>
            <a:off x="9705661" y="3179071"/>
            <a:ext cx="1395727" cy="2904983"/>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t="13555"/>
          <a:stretch/>
        </p:blipFill>
        <p:spPr>
          <a:xfrm>
            <a:off x="6289797" y="1564745"/>
            <a:ext cx="2635128" cy="2076153"/>
          </a:xfrm>
          <a:prstGeom prst="rect">
            <a:avLst/>
          </a:prstGeom>
        </p:spPr>
      </p:pic>
      <p:cxnSp>
        <p:nvCxnSpPr>
          <p:cNvPr id="29" name="Straight Arrow Connector 28"/>
          <p:cNvCxnSpPr/>
          <p:nvPr/>
        </p:nvCxnSpPr>
        <p:spPr>
          <a:xfrm>
            <a:off x="8924924" y="2098821"/>
            <a:ext cx="1" cy="5040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B8841B51-585C-4B8D-9DD8-B0F426D724DD}" type="slidenum">
              <a:rPr lang="sl-SI" smtClean="0"/>
              <a:pPr/>
              <a:t>82</a:t>
            </a:fld>
            <a:endParaRPr lang="en-US" dirty="0"/>
          </a:p>
        </p:txBody>
      </p:sp>
      <p:sp>
        <p:nvSpPr>
          <p:cNvPr id="10" name="Text Placeholder 9">
            <a:extLst>
              <a:ext uri="{FF2B5EF4-FFF2-40B4-BE49-F238E27FC236}">
                <a16:creationId xmlns:a16="http://schemas.microsoft.com/office/drawing/2014/main" id="{B4075F9C-F0B2-E569-302B-CA306EF101D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1" name="Text Placeholder 9">
            <a:extLst>
              <a:ext uri="{FF2B5EF4-FFF2-40B4-BE49-F238E27FC236}">
                <a16:creationId xmlns:a16="http://schemas.microsoft.com/office/drawing/2014/main" id="{50D27CE9-EA55-EAF3-F8A4-2B780631B565}"/>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2" name="Text Placeholder 9">
            <a:extLst>
              <a:ext uri="{FF2B5EF4-FFF2-40B4-BE49-F238E27FC236}">
                <a16:creationId xmlns:a16="http://schemas.microsoft.com/office/drawing/2014/main" id="{546CD0A6-6CC6-D1E0-0C2D-E763B460D113}"/>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141648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C5F6-54EE-EC78-B8B9-0C97F49D73D8}"/>
              </a:ext>
            </a:extLst>
          </p:cNvPr>
          <p:cNvSpPr>
            <a:spLocks noGrp="1"/>
          </p:cNvSpPr>
          <p:nvPr>
            <p:ph type="title"/>
          </p:nvPr>
        </p:nvSpPr>
        <p:spPr/>
        <p:txBody>
          <a:bodyPr/>
          <a:lstStyle/>
          <a:p>
            <a:pPr algn="l"/>
            <a:r>
              <a:rPr lang="en-CA" dirty="0">
                <a:solidFill>
                  <a:srgbClr val="0070C0"/>
                </a:solidFill>
                <a:latin typeface="Arial" panose="020B0604020202020204" pitchFamily="34" charset="0"/>
                <a:cs typeface="Arial" panose="020B0604020202020204" pitchFamily="34" charset="0"/>
              </a:rPr>
              <a:t>From Limited-angle panels to Total-body</a:t>
            </a:r>
            <a:endParaRPr lang="en-SI" dirty="0"/>
          </a:p>
        </p:txBody>
      </p:sp>
      <p:sp>
        <p:nvSpPr>
          <p:cNvPr id="3" name="Content Placeholder 2">
            <a:extLst>
              <a:ext uri="{FF2B5EF4-FFF2-40B4-BE49-F238E27FC236}">
                <a16:creationId xmlns:a16="http://schemas.microsoft.com/office/drawing/2014/main" id="{4138C68A-4F57-E043-002E-653106CB2926}"/>
              </a:ext>
            </a:extLst>
          </p:cNvPr>
          <p:cNvSpPr>
            <a:spLocks noGrp="1"/>
          </p:cNvSpPr>
          <p:nvPr>
            <p:ph idx="1"/>
          </p:nvPr>
        </p:nvSpPr>
        <p:spPr>
          <a:xfrm>
            <a:off x="422031" y="1219021"/>
            <a:ext cx="7336513" cy="4480463"/>
          </a:xfrm>
        </p:spPr>
        <p:txBody>
          <a:bodyPr/>
          <a:lstStyle/>
          <a:p>
            <a:pPr marL="0" indent="0">
              <a:buNone/>
            </a:pPr>
            <a:r>
              <a:rPr lang="en-GB" dirty="0"/>
              <a:t>I</a:t>
            </a:r>
            <a:r>
              <a:rPr lang="en-SI" dirty="0"/>
              <a:t>ncreased sensitivity by larger panels</a:t>
            </a:r>
          </a:p>
        </p:txBody>
      </p:sp>
      <p:pic>
        <p:nvPicPr>
          <p:cNvPr id="9" name="Picture 8">
            <a:extLst>
              <a:ext uri="{FF2B5EF4-FFF2-40B4-BE49-F238E27FC236}">
                <a16:creationId xmlns:a16="http://schemas.microsoft.com/office/drawing/2014/main" id="{A1AB79B4-A826-D3A6-7CDB-3A92F127A43B}"/>
              </a:ext>
            </a:extLst>
          </p:cNvPr>
          <p:cNvPicPr>
            <a:picLocks noChangeAspect="1"/>
          </p:cNvPicPr>
          <p:nvPr/>
        </p:nvPicPr>
        <p:blipFill>
          <a:blip r:embed="rId2"/>
          <a:stretch>
            <a:fillRect/>
          </a:stretch>
        </p:blipFill>
        <p:spPr>
          <a:xfrm>
            <a:off x="1581834" y="2233677"/>
            <a:ext cx="5439795" cy="2605837"/>
          </a:xfrm>
          <a:prstGeom prst="rect">
            <a:avLst/>
          </a:prstGeom>
        </p:spPr>
      </p:pic>
      <p:pic>
        <p:nvPicPr>
          <p:cNvPr id="10" name="Picture 9">
            <a:extLst>
              <a:ext uri="{FF2B5EF4-FFF2-40B4-BE49-F238E27FC236}">
                <a16:creationId xmlns:a16="http://schemas.microsoft.com/office/drawing/2014/main" id="{A55E6679-C3FB-B162-C046-BD4DDFDCE192}"/>
              </a:ext>
            </a:extLst>
          </p:cNvPr>
          <p:cNvPicPr>
            <a:picLocks noChangeAspect="1"/>
          </p:cNvPicPr>
          <p:nvPr/>
        </p:nvPicPr>
        <p:blipFill>
          <a:blip r:embed="rId3"/>
          <a:stretch>
            <a:fillRect/>
          </a:stretch>
        </p:blipFill>
        <p:spPr>
          <a:xfrm rot="5400000" flipV="1">
            <a:off x="8752818" y="3609348"/>
            <a:ext cx="4241207" cy="1706932"/>
          </a:xfrm>
          <a:prstGeom prst="rect">
            <a:avLst/>
          </a:prstGeom>
        </p:spPr>
      </p:pic>
      <p:pic>
        <p:nvPicPr>
          <p:cNvPr id="11" name="Picture 10">
            <a:extLst>
              <a:ext uri="{FF2B5EF4-FFF2-40B4-BE49-F238E27FC236}">
                <a16:creationId xmlns:a16="http://schemas.microsoft.com/office/drawing/2014/main" id="{716B0CD9-36EF-7F24-C798-685810C9F3E7}"/>
              </a:ext>
            </a:extLst>
          </p:cNvPr>
          <p:cNvPicPr>
            <a:picLocks noChangeAspect="1"/>
          </p:cNvPicPr>
          <p:nvPr/>
        </p:nvPicPr>
        <p:blipFill>
          <a:blip r:embed="rId4"/>
          <a:stretch>
            <a:fillRect/>
          </a:stretch>
        </p:blipFill>
        <p:spPr>
          <a:xfrm>
            <a:off x="7579953" y="2255081"/>
            <a:ext cx="2087966" cy="4304643"/>
          </a:xfrm>
          <a:prstGeom prst="rect">
            <a:avLst/>
          </a:prstGeom>
        </p:spPr>
      </p:pic>
      <p:sp>
        <p:nvSpPr>
          <p:cNvPr id="12" name="Rectangle 11">
            <a:extLst>
              <a:ext uri="{FF2B5EF4-FFF2-40B4-BE49-F238E27FC236}">
                <a16:creationId xmlns:a16="http://schemas.microsoft.com/office/drawing/2014/main" id="{B7FCE498-121E-268F-5ED3-979C96F62B03}"/>
              </a:ext>
            </a:extLst>
          </p:cNvPr>
          <p:cNvSpPr/>
          <p:nvPr/>
        </p:nvSpPr>
        <p:spPr>
          <a:xfrm>
            <a:off x="635751" y="4647922"/>
            <a:ext cx="6033842" cy="1754326"/>
          </a:xfrm>
          <a:prstGeom prst="rect">
            <a:avLst/>
          </a:prstGeom>
        </p:spPr>
        <p:txBody>
          <a:bodyPr wrap="square">
            <a:spAutoFit/>
          </a:bodyPr>
          <a:lstStyle/>
          <a:p>
            <a:r>
              <a:rPr lang="en-US" b="1" dirty="0">
                <a:solidFill>
                  <a:srgbClr val="1F497D"/>
                </a:solidFill>
                <a:latin typeface="Arial" panose="020B0604020202020204" pitchFamily="34" charset="0"/>
                <a:ea typeface="Times New Roman" panose="02020603050405020304" pitchFamily="18" charset="0"/>
              </a:rPr>
              <a:t>Capability of the planar TOF PET imager:</a:t>
            </a:r>
          </a:p>
          <a:p>
            <a:endParaRPr lang="en-US" dirty="0">
              <a:solidFill>
                <a:srgbClr val="1F497D"/>
              </a:solidFill>
              <a:latin typeface="Arial" panose="020B0604020202020204" pitchFamily="34" charset="0"/>
              <a:ea typeface="Times New Roman" panose="02020603050405020304" pitchFamily="18" charset="0"/>
            </a:endParaRPr>
          </a:p>
          <a:p>
            <a:r>
              <a:rPr lang="en-US" dirty="0">
                <a:solidFill>
                  <a:srgbClr val="1F497D"/>
                </a:solidFill>
                <a:latin typeface="Arial" panose="020B0604020202020204" pitchFamily="34" charset="0"/>
                <a:ea typeface="Times New Roman" panose="02020603050405020304" pitchFamily="18" charset="0"/>
              </a:rPr>
              <a:t>I</a:t>
            </a:r>
            <a:r>
              <a:rPr lang="en-US" dirty="0">
                <a:solidFill>
                  <a:srgbClr val="1F487C"/>
                </a:solidFill>
                <a:latin typeface="Arial" panose="020B0604020202020204" pitchFamily="34" charset="0"/>
                <a:ea typeface="Times New Roman" panose="02020603050405020304" pitchFamily="18" charset="0"/>
              </a:rPr>
              <a:t>mage of a reconstructed 3 mm slice of an digital phantom acquired by two 120x60cm2 panel detectors (above and below the patient) assuming 100 </a:t>
            </a:r>
            <a:r>
              <a:rPr lang="en-US" dirty="0" err="1">
                <a:solidFill>
                  <a:srgbClr val="1F487C"/>
                </a:solidFill>
                <a:latin typeface="Arial" panose="020B0604020202020204" pitchFamily="34" charset="0"/>
                <a:ea typeface="Times New Roman" panose="02020603050405020304" pitchFamily="18" charset="0"/>
              </a:rPr>
              <a:t>ps</a:t>
            </a:r>
            <a:r>
              <a:rPr lang="en-US" dirty="0">
                <a:solidFill>
                  <a:srgbClr val="1F487C"/>
                </a:solidFill>
                <a:latin typeface="Arial" panose="020B0604020202020204" pitchFamily="34" charset="0"/>
                <a:ea typeface="Times New Roman" panose="02020603050405020304" pitchFamily="18" charset="0"/>
              </a:rPr>
              <a:t> TOF resolution and 10 mm LYSO scintillator thickness.</a:t>
            </a:r>
            <a:r>
              <a:rPr lang="en-SI" dirty="0"/>
              <a:t> </a:t>
            </a:r>
          </a:p>
        </p:txBody>
      </p:sp>
      <p:sp>
        <p:nvSpPr>
          <p:cNvPr id="5" name="Slide Number Placeholder 4">
            <a:extLst>
              <a:ext uri="{FF2B5EF4-FFF2-40B4-BE49-F238E27FC236}">
                <a16:creationId xmlns:a16="http://schemas.microsoft.com/office/drawing/2014/main" id="{B8B4C8A9-E735-E5D3-1BE8-FC715E1269F8}"/>
              </a:ext>
            </a:extLst>
          </p:cNvPr>
          <p:cNvSpPr>
            <a:spLocks noGrp="1"/>
          </p:cNvSpPr>
          <p:nvPr>
            <p:ph type="sldNum" sz="quarter" idx="12"/>
          </p:nvPr>
        </p:nvSpPr>
        <p:spPr/>
        <p:txBody>
          <a:bodyPr/>
          <a:lstStyle/>
          <a:p>
            <a:fld id="{3B656FE5-7551-496C-A16F-7304A2D951A7}" type="slidenum">
              <a:rPr lang="da-DK" smtClean="0"/>
              <a:pPr/>
              <a:t>83</a:t>
            </a:fld>
            <a:endParaRPr lang="da-DK"/>
          </a:p>
        </p:txBody>
      </p:sp>
      <p:pic>
        <p:nvPicPr>
          <p:cNvPr id="7" name="Picture 6">
            <a:extLst>
              <a:ext uri="{FF2B5EF4-FFF2-40B4-BE49-F238E27FC236}">
                <a16:creationId xmlns:a16="http://schemas.microsoft.com/office/drawing/2014/main" id="{9A4D1755-6EA4-FBA7-27D7-B7B824278357}"/>
              </a:ext>
            </a:extLst>
          </p:cNvPr>
          <p:cNvPicPr>
            <a:picLocks noChangeAspect="1"/>
          </p:cNvPicPr>
          <p:nvPr/>
        </p:nvPicPr>
        <p:blipFill>
          <a:blip r:embed="rId5"/>
          <a:stretch>
            <a:fillRect/>
          </a:stretch>
        </p:blipFill>
        <p:spPr>
          <a:xfrm>
            <a:off x="225429" y="1663960"/>
            <a:ext cx="3206276" cy="1337928"/>
          </a:xfrm>
          <a:prstGeom prst="rect">
            <a:avLst/>
          </a:prstGeom>
        </p:spPr>
      </p:pic>
      <p:sp>
        <p:nvSpPr>
          <p:cNvPr id="8" name="TextBox 7">
            <a:extLst>
              <a:ext uri="{FF2B5EF4-FFF2-40B4-BE49-F238E27FC236}">
                <a16:creationId xmlns:a16="http://schemas.microsoft.com/office/drawing/2014/main" id="{AB62B0C4-E455-E802-486F-061A12D12595}"/>
              </a:ext>
            </a:extLst>
          </p:cNvPr>
          <p:cNvSpPr txBox="1"/>
          <p:nvPr/>
        </p:nvSpPr>
        <p:spPr>
          <a:xfrm>
            <a:off x="6892427" y="1114389"/>
            <a:ext cx="5388541" cy="830997"/>
          </a:xfrm>
          <a:prstGeom prst="rect">
            <a:avLst/>
          </a:prstGeom>
          <a:noFill/>
        </p:spPr>
        <p:txBody>
          <a:bodyPr wrap="square">
            <a:spAutoFit/>
          </a:bodyPr>
          <a:lstStyle/>
          <a:p>
            <a:r>
              <a:rPr lang="sl-SI" sz="2400" dirty="0"/>
              <a:t>More accurate images</a:t>
            </a:r>
          </a:p>
          <a:p>
            <a:r>
              <a:rPr lang="sl-SI" sz="2400" dirty="0"/>
              <a:t>Reduced radiation burden on the patient</a:t>
            </a:r>
            <a:endParaRPr lang="en-SI" sz="2400" dirty="0"/>
          </a:p>
        </p:txBody>
      </p:sp>
      <p:sp>
        <p:nvSpPr>
          <p:cNvPr id="13" name="Right Arrow 12">
            <a:extLst>
              <a:ext uri="{FF2B5EF4-FFF2-40B4-BE49-F238E27FC236}">
                <a16:creationId xmlns:a16="http://schemas.microsoft.com/office/drawing/2014/main" id="{7D27096A-4207-9434-D43E-62EB5D5C9996}"/>
              </a:ext>
            </a:extLst>
          </p:cNvPr>
          <p:cNvSpPr/>
          <p:nvPr/>
        </p:nvSpPr>
        <p:spPr>
          <a:xfrm>
            <a:off x="5663952" y="1302299"/>
            <a:ext cx="1152128" cy="4744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Text Placeholder 9">
            <a:extLst>
              <a:ext uri="{FF2B5EF4-FFF2-40B4-BE49-F238E27FC236}">
                <a16:creationId xmlns:a16="http://schemas.microsoft.com/office/drawing/2014/main" id="{C4EFE877-3A78-CE51-5F29-B44624513C2D}"/>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5" name="Text Placeholder 9">
            <a:extLst>
              <a:ext uri="{FF2B5EF4-FFF2-40B4-BE49-F238E27FC236}">
                <a16:creationId xmlns:a16="http://schemas.microsoft.com/office/drawing/2014/main" id="{AAE4859D-EE3B-EC43-E4F2-2E2ECADD4A44}"/>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6" name="Text Placeholder 9">
            <a:extLst>
              <a:ext uri="{FF2B5EF4-FFF2-40B4-BE49-F238E27FC236}">
                <a16:creationId xmlns:a16="http://schemas.microsoft.com/office/drawing/2014/main" id="{4800B50F-C472-9736-093B-69F39D3CA396}"/>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00163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FB62-82D2-4F5B-CBF4-3C466D4D6FBC}"/>
              </a:ext>
            </a:extLst>
          </p:cNvPr>
          <p:cNvSpPr>
            <a:spLocks noGrp="1"/>
          </p:cNvSpPr>
          <p:nvPr>
            <p:ph type="title"/>
          </p:nvPr>
        </p:nvSpPr>
        <p:spPr/>
        <p:txBody>
          <a:bodyPr/>
          <a:lstStyle/>
          <a:p>
            <a:r>
              <a:rPr lang="en-SI" dirty="0"/>
              <a:t>PetVision project</a:t>
            </a:r>
          </a:p>
        </p:txBody>
      </p:sp>
      <p:sp>
        <p:nvSpPr>
          <p:cNvPr id="3" name="Content Placeholder 2">
            <a:extLst>
              <a:ext uri="{FF2B5EF4-FFF2-40B4-BE49-F238E27FC236}">
                <a16:creationId xmlns:a16="http://schemas.microsoft.com/office/drawing/2014/main" id="{C68A6297-98F4-3A05-B8B0-A9628F411F10}"/>
              </a:ext>
            </a:extLst>
          </p:cNvPr>
          <p:cNvSpPr>
            <a:spLocks noGrp="1"/>
          </p:cNvSpPr>
          <p:nvPr>
            <p:ph idx="1"/>
          </p:nvPr>
        </p:nvSpPr>
        <p:spPr>
          <a:xfrm>
            <a:off x="281498" y="1124744"/>
            <a:ext cx="11881320" cy="4896544"/>
          </a:xfrm>
        </p:spPr>
        <p:txBody>
          <a:bodyPr>
            <a:normAutofit/>
          </a:bodyPr>
          <a:lstStyle/>
          <a:p>
            <a:pPr marL="0" indent="0">
              <a:buNone/>
            </a:pPr>
            <a:r>
              <a:rPr lang="sl-SI" sz="2000" dirty="0"/>
              <a:t>At the Jožef Stefan Institute, We coordinate the</a:t>
            </a:r>
          </a:p>
          <a:p>
            <a:pPr marL="0" indent="0">
              <a:buNone/>
            </a:pPr>
            <a:r>
              <a:rPr lang="sl-SI" sz="2000" dirty="0"/>
              <a:t>European Innovation Council's Pathfinder Open project to foster breakthrough (disruptive) innovation:</a:t>
            </a:r>
          </a:p>
          <a:p>
            <a:pPr marL="0" indent="0">
              <a:buNone/>
            </a:pPr>
            <a:endParaRPr lang="sl-SI" sz="2000" dirty="0"/>
          </a:p>
          <a:p>
            <a:pPr marL="0" indent="0">
              <a:buNone/>
            </a:pPr>
            <a:r>
              <a:rPr lang="sl-SI" sz="2000" dirty="0"/>
              <a:t>Developing the next generation of the fast time-of-flight positron tomograph</a:t>
            </a:r>
          </a:p>
          <a:p>
            <a:pPr marL="0" indent="0">
              <a:buNone/>
            </a:pPr>
            <a:r>
              <a:rPr lang="sl-SI" sz="2000" b="1" dirty="0">
                <a:solidFill>
                  <a:srgbClr val="4F81BD"/>
                </a:solidFill>
              </a:rPr>
              <a:t>The vision </a:t>
            </a:r>
            <a:r>
              <a:rPr lang="sl-SI" sz="2000" dirty="0"/>
              <a:t>is to develop breakthrough technology to make cancer diagnosis and treatment more efficient and cheaper.</a:t>
            </a:r>
          </a:p>
          <a:p>
            <a:pPr marL="0" indent="0">
              <a:buNone/>
            </a:pPr>
            <a:r>
              <a:rPr lang="sl-SI" sz="2000" b="1" dirty="0">
                <a:solidFill>
                  <a:srgbClr val="4F81BD"/>
                </a:solidFill>
              </a:rPr>
              <a:t>Objective</a:t>
            </a:r>
            <a:r>
              <a:rPr lang="sl-SI" sz="2000" dirty="0"/>
              <a:t> - To prototype a limited field-of-view device with a real-world test environment - TRL 6</a:t>
            </a:r>
          </a:p>
        </p:txBody>
      </p:sp>
      <p:pic>
        <p:nvPicPr>
          <p:cNvPr id="5" name="Picture 4">
            <a:extLst>
              <a:ext uri="{FF2B5EF4-FFF2-40B4-BE49-F238E27FC236}">
                <a16:creationId xmlns:a16="http://schemas.microsoft.com/office/drawing/2014/main" id="{F141D173-03C7-55A3-F94B-AA8CCD18D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7085" y="3752649"/>
            <a:ext cx="2666450" cy="2444602"/>
          </a:xfrm>
          <a:prstGeom prst="rect">
            <a:avLst/>
          </a:prstGeom>
        </p:spPr>
      </p:pic>
      <p:pic>
        <p:nvPicPr>
          <p:cNvPr id="3074" name="Picture 2" descr="EXPLORER Total-Body Positron Emission Tomography Scanner">
            <a:extLst>
              <a:ext uri="{FF2B5EF4-FFF2-40B4-BE49-F238E27FC236}">
                <a16:creationId xmlns:a16="http://schemas.microsoft.com/office/drawing/2014/main" id="{EF4D5DD6-4660-FCE3-C846-7EC9269B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3676652"/>
            <a:ext cx="3462129" cy="25965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CCBB4F-5F83-CE50-2EA8-059D7FC1C497}"/>
              </a:ext>
            </a:extLst>
          </p:cNvPr>
          <p:cNvSpPr txBox="1"/>
          <p:nvPr/>
        </p:nvSpPr>
        <p:spPr>
          <a:xfrm>
            <a:off x="1055440" y="3716712"/>
            <a:ext cx="1728192" cy="1754326"/>
          </a:xfrm>
          <a:prstGeom prst="rect">
            <a:avLst/>
          </a:prstGeom>
          <a:noFill/>
        </p:spPr>
        <p:txBody>
          <a:bodyPr wrap="square" rtlCol="0">
            <a:spAutoFit/>
          </a:bodyPr>
          <a:lstStyle/>
          <a:p>
            <a:r>
              <a:rPr lang="en-US" b="1" dirty="0">
                <a:solidFill>
                  <a:schemeClr val="bg1"/>
                </a:solidFill>
              </a:rPr>
              <a:t>Explorer / existing technology - the price of apparatus over 10 MEUR</a:t>
            </a:r>
            <a:endParaRPr lang="en-SI" b="1" dirty="0">
              <a:solidFill>
                <a:schemeClr val="bg1"/>
              </a:solidFill>
            </a:endParaRPr>
          </a:p>
        </p:txBody>
      </p:sp>
      <p:sp>
        <p:nvSpPr>
          <p:cNvPr id="10" name="TextBox 9">
            <a:extLst>
              <a:ext uri="{FF2B5EF4-FFF2-40B4-BE49-F238E27FC236}">
                <a16:creationId xmlns:a16="http://schemas.microsoft.com/office/drawing/2014/main" id="{CE8CF776-3D4F-FA97-4F49-51A6A529FEAF}"/>
              </a:ext>
            </a:extLst>
          </p:cNvPr>
          <p:cNvSpPr txBox="1"/>
          <p:nvPr/>
        </p:nvSpPr>
        <p:spPr>
          <a:xfrm>
            <a:off x="7356549" y="3793165"/>
            <a:ext cx="1728192" cy="923330"/>
          </a:xfrm>
          <a:prstGeom prst="rect">
            <a:avLst/>
          </a:prstGeom>
          <a:noFill/>
        </p:spPr>
        <p:txBody>
          <a:bodyPr wrap="square" rtlCol="0">
            <a:spAutoFit/>
          </a:bodyPr>
          <a:lstStyle/>
          <a:p>
            <a:r>
              <a:rPr lang="en-US" b="1" dirty="0">
                <a:solidFill>
                  <a:schemeClr val="accent1"/>
                </a:solidFill>
              </a:rPr>
              <a:t>PetVision - </a:t>
            </a:r>
          </a:p>
          <a:p>
            <a:r>
              <a:rPr lang="en-US" b="1" dirty="0">
                <a:solidFill>
                  <a:schemeClr val="accent1"/>
                </a:solidFill>
              </a:rPr>
              <a:t>price under 0,5 MEUR</a:t>
            </a:r>
            <a:endParaRPr lang="en-SI" b="1" dirty="0">
              <a:solidFill>
                <a:schemeClr val="accent1"/>
              </a:solidFill>
            </a:endParaRPr>
          </a:p>
        </p:txBody>
      </p:sp>
      <p:sp>
        <p:nvSpPr>
          <p:cNvPr id="14" name="Slide Number Placeholder 13">
            <a:extLst>
              <a:ext uri="{FF2B5EF4-FFF2-40B4-BE49-F238E27FC236}">
                <a16:creationId xmlns:a16="http://schemas.microsoft.com/office/drawing/2014/main" id="{52D1333B-EAB0-466B-5619-6DE7A6D69065}"/>
              </a:ext>
            </a:extLst>
          </p:cNvPr>
          <p:cNvSpPr>
            <a:spLocks noGrp="1"/>
          </p:cNvSpPr>
          <p:nvPr>
            <p:ph type="sldNum" sz="quarter" idx="12"/>
          </p:nvPr>
        </p:nvSpPr>
        <p:spPr/>
        <p:txBody>
          <a:bodyPr/>
          <a:lstStyle/>
          <a:p>
            <a:fld id="{3B656FE5-7551-496C-A16F-7304A2D951A7}" type="slidenum">
              <a:rPr lang="da-DK" smtClean="0"/>
              <a:pPr/>
              <a:t>84</a:t>
            </a:fld>
            <a:endParaRPr lang="da-DK" dirty="0"/>
          </a:p>
        </p:txBody>
      </p:sp>
      <p:sp>
        <p:nvSpPr>
          <p:cNvPr id="4" name="Text Placeholder 9">
            <a:extLst>
              <a:ext uri="{FF2B5EF4-FFF2-40B4-BE49-F238E27FC236}">
                <a16:creationId xmlns:a16="http://schemas.microsoft.com/office/drawing/2014/main" id="{33725D08-406C-DDA4-21D7-D0840F754AFB}"/>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6" name="Text Placeholder 9">
            <a:extLst>
              <a:ext uri="{FF2B5EF4-FFF2-40B4-BE49-F238E27FC236}">
                <a16:creationId xmlns:a16="http://schemas.microsoft.com/office/drawing/2014/main" id="{87C9C2F3-7030-E5E7-1263-FA5F9CF33DED}"/>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7" name="Text Placeholder 9">
            <a:extLst>
              <a:ext uri="{FF2B5EF4-FFF2-40B4-BE49-F238E27FC236}">
                <a16:creationId xmlns:a16="http://schemas.microsoft.com/office/drawing/2014/main" id="{488A32AF-5E38-2648-A553-ACFF76A28F75}"/>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pic>
        <p:nvPicPr>
          <p:cNvPr id="10242" name="Picture 2">
            <a:extLst>
              <a:ext uri="{FF2B5EF4-FFF2-40B4-BE49-F238E27FC236}">
                <a16:creationId xmlns:a16="http://schemas.microsoft.com/office/drawing/2014/main" id="{2D97B52E-18A5-4E75-8206-6E184D11C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912" y="5107793"/>
            <a:ext cx="2299701" cy="112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553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BEC11-6B30-F5A8-D801-095F617D835B}"/>
              </a:ext>
            </a:extLst>
          </p:cNvPr>
          <p:cNvSpPr>
            <a:spLocks noGrp="1"/>
          </p:cNvSpPr>
          <p:nvPr>
            <p:ph type="title"/>
          </p:nvPr>
        </p:nvSpPr>
        <p:spPr>
          <a:xfrm>
            <a:off x="3150408" y="274638"/>
            <a:ext cx="5891185" cy="634082"/>
          </a:xfrm>
        </p:spPr>
        <p:txBody>
          <a:bodyPr>
            <a:normAutofit/>
          </a:bodyPr>
          <a:lstStyle/>
          <a:p>
            <a:r>
              <a:rPr lang="sl-SI" dirty="0">
                <a:solidFill>
                  <a:srgbClr val="0070C0"/>
                </a:solidFill>
                <a:latin typeface="Arial" panose="020B0604020202020204" pitchFamily="34" charset="0"/>
                <a:cs typeface="Arial" panose="020B0604020202020204" pitchFamily="34" charset="0"/>
              </a:rPr>
              <a:t>PetVision partners</a:t>
            </a:r>
            <a:endParaRPr lang="sl-SI" dirty="0"/>
          </a:p>
        </p:txBody>
      </p:sp>
      <p:sp>
        <p:nvSpPr>
          <p:cNvPr id="3" name="Content Placeholder 2">
            <a:extLst>
              <a:ext uri="{FF2B5EF4-FFF2-40B4-BE49-F238E27FC236}">
                <a16:creationId xmlns:a16="http://schemas.microsoft.com/office/drawing/2014/main" id="{FCDBD635-E697-F041-4032-81AD8D4F964E}"/>
              </a:ext>
            </a:extLst>
          </p:cNvPr>
          <p:cNvSpPr>
            <a:spLocks noGrp="1"/>
          </p:cNvSpPr>
          <p:nvPr>
            <p:ph idx="1"/>
          </p:nvPr>
        </p:nvSpPr>
        <p:spPr>
          <a:xfrm>
            <a:off x="623392" y="1043933"/>
            <a:ext cx="10972800" cy="5193379"/>
          </a:xfrm>
        </p:spPr>
        <p:txBody>
          <a:bodyPr>
            <a:normAutofit/>
          </a:bodyPr>
          <a:lstStyle/>
          <a:p>
            <a:pPr marL="0" indent="0">
              <a:buNone/>
            </a:pPr>
            <a:r>
              <a:rPr lang="sl-SI" sz="2000" dirty="0">
                <a:latin typeface="Arial" panose="020B0604020202020204" pitchFamily="34" charset="0"/>
                <a:cs typeface="Arial" panose="020B0604020202020204" pitchFamily="34" charset="0"/>
              </a:rPr>
              <a:t>8 partners - IJS coordinator</a:t>
            </a:r>
          </a:p>
          <a:p>
            <a:r>
              <a:rPr lang="sl-SI" sz="2000" dirty="0">
                <a:latin typeface="Arial" panose="020B0604020202020204" pitchFamily="34" charset="0"/>
                <a:cs typeface="Arial" panose="020B0604020202020204" pitchFamily="34" charset="0"/>
              </a:rPr>
              <a:t>Technology development: IJS, FBK - Trento, ICCUB - Uni Barcelona, I3M - Valencia, CERN</a:t>
            </a:r>
          </a:p>
          <a:p>
            <a:r>
              <a:rPr lang="sl-SI" sz="2000" dirty="0">
                <a:latin typeface="Arial" panose="020B0604020202020204" pitchFamily="34" charset="0"/>
                <a:cs typeface="Arial" panose="020B0604020202020204" pitchFamily="34" charset="0"/>
              </a:rPr>
              <a:t>Company: Oncovision - Valencia </a:t>
            </a:r>
          </a:p>
          <a:p>
            <a:r>
              <a:rPr lang="sl-SI" sz="2000" dirty="0">
                <a:latin typeface="Arial" panose="020B0604020202020204" pitchFamily="34" charset="0"/>
                <a:cs typeface="Arial" panose="020B0604020202020204" pitchFamily="34" charset="0"/>
              </a:rPr>
              <a:t>Technology testing: 2 hospitals ~ Yale University, USA, MRI TUM - Munchen </a:t>
            </a:r>
          </a:p>
          <a:p>
            <a:pPr marL="0" indent="0">
              <a:buNone/>
            </a:pPr>
            <a:endParaRPr lang="sl-SI" sz="2000" dirty="0">
              <a:latin typeface="Arial" panose="020B0604020202020204" pitchFamily="34" charset="0"/>
              <a:cs typeface="Arial" panose="020B0604020202020204" pitchFamily="34" charset="0"/>
            </a:endParaRPr>
          </a:p>
          <a:p>
            <a:pPr marL="0" indent="0">
              <a:buNone/>
            </a:pPr>
            <a:r>
              <a:rPr lang="sl-SI" sz="2000" b="1" dirty="0">
                <a:latin typeface="Arial" panose="020B0604020202020204" pitchFamily="34" charset="0"/>
                <a:cs typeface="Arial" panose="020B0604020202020204" pitchFamily="34" charset="0"/>
              </a:rPr>
              <a:t>Interdisciplinarity:</a:t>
            </a:r>
          </a:p>
          <a:p>
            <a:pPr marL="0" indent="0">
              <a:buNone/>
            </a:pPr>
            <a:r>
              <a:rPr lang="sl-SI" sz="2000" dirty="0">
                <a:latin typeface="Arial" panose="020B0604020202020204" pitchFamily="34" charset="0"/>
                <a:cs typeface="Arial" panose="020B0604020202020204" pitchFamily="34" charset="0"/>
              </a:rPr>
              <a:t>Development of electronics, photon sensor, integration, reconstruction, testing, exploitation</a:t>
            </a:r>
            <a:endParaRPr lang="sl-SI" sz="2000" dirty="0"/>
          </a:p>
        </p:txBody>
      </p:sp>
      <p:sp>
        <p:nvSpPr>
          <p:cNvPr id="4" name="Slide Number Placeholder 3">
            <a:extLst>
              <a:ext uri="{FF2B5EF4-FFF2-40B4-BE49-F238E27FC236}">
                <a16:creationId xmlns:a16="http://schemas.microsoft.com/office/drawing/2014/main" id="{6A257052-C8ED-E81E-33EB-692F9FC3372C}"/>
              </a:ext>
            </a:extLst>
          </p:cNvPr>
          <p:cNvSpPr>
            <a:spLocks noGrp="1"/>
          </p:cNvSpPr>
          <p:nvPr>
            <p:ph type="sldNum" sz="quarter" idx="12"/>
          </p:nvPr>
        </p:nvSpPr>
        <p:spPr/>
        <p:txBody>
          <a:bodyPr/>
          <a:lstStyle/>
          <a:p>
            <a:fld id="{3B656FE5-7551-496C-A16F-7304A2D951A7}" type="slidenum">
              <a:rPr lang="da-DK" smtClean="0"/>
              <a:pPr/>
              <a:t>85</a:t>
            </a:fld>
            <a:endParaRPr lang="da-DK"/>
          </a:p>
        </p:txBody>
      </p:sp>
      <p:pic>
        <p:nvPicPr>
          <p:cNvPr id="6" name="Picture 5">
            <a:extLst>
              <a:ext uri="{FF2B5EF4-FFF2-40B4-BE49-F238E27FC236}">
                <a16:creationId xmlns:a16="http://schemas.microsoft.com/office/drawing/2014/main" id="{7AC5624A-DC1A-76A7-989A-C694F1EE31F9}"/>
              </a:ext>
            </a:extLst>
          </p:cNvPr>
          <p:cNvPicPr>
            <a:picLocks noChangeAspect="1"/>
          </p:cNvPicPr>
          <p:nvPr/>
        </p:nvPicPr>
        <p:blipFill>
          <a:blip r:embed="rId2"/>
          <a:stretch>
            <a:fillRect/>
          </a:stretch>
        </p:blipFill>
        <p:spPr>
          <a:xfrm>
            <a:off x="263353" y="4395121"/>
            <a:ext cx="2664296" cy="564715"/>
          </a:xfrm>
          <a:prstGeom prst="rect">
            <a:avLst/>
          </a:prstGeom>
        </p:spPr>
      </p:pic>
      <p:pic>
        <p:nvPicPr>
          <p:cNvPr id="8" name="Picture 7">
            <a:extLst>
              <a:ext uri="{FF2B5EF4-FFF2-40B4-BE49-F238E27FC236}">
                <a16:creationId xmlns:a16="http://schemas.microsoft.com/office/drawing/2014/main" id="{458A529F-739E-47DD-2A8C-E37A5FDE83E8}"/>
              </a:ext>
            </a:extLst>
          </p:cNvPr>
          <p:cNvPicPr>
            <a:picLocks noChangeAspect="1"/>
          </p:cNvPicPr>
          <p:nvPr/>
        </p:nvPicPr>
        <p:blipFill>
          <a:blip r:embed="rId3"/>
          <a:stretch>
            <a:fillRect/>
          </a:stretch>
        </p:blipFill>
        <p:spPr>
          <a:xfrm>
            <a:off x="3032893" y="4324843"/>
            <a:ext cx="3313439" cy="705270"/>
          </a:xfrm>
          <a:prstGeom prst="rect">
            <a:avLst/>
          </a:prstGeom>
        </p:spPr>
      </p:pic>
      <p:pic>
        <p:nvPicPr>
          <p:cNvPr id="9" name="Picture 8">
            <a:extLst>
              <a:ext uri="{FF2B5EF4-FFF2-40B4-BE49-F238E27FC236}">
                <a16:creationId xmlns:a16="http://schemas.microsoft.com/office/drawing/2014/main" id="{2978A669-7F1E-5299-14AB-B968840E3C1D}"/>
              </a:ext>
            </a:extLst>
          </p:cNvPr>
          <p:cNvPicPr>
            <a:picLocks noChangeAspect="1"/>
          </p:cNvPicPr>
          <p:nvPr/>
        </p:nvPicPr>
        <p:blipFill>
          <a:blip r:embed="rId4"/>
          <a:stretch>
            <a:fillRect/>
          </a:stretch>
        </p:blipFill>
        <p:spPr>
          <a:xfrm>
            <a:off x="6451576" y="4186412"/>
            <a:ext cx="1964263" cy="982132"/>
          </a:xfrm>
          <a:prstGeom prst="rect">
            <a:avLst/>
          </a:prstGeom>
        </p:spPr>
      </p:pic>
      <p:pic>
        <p:nvPicPr>
          <p:cNvPr id="10" name="Picture 9">
            <a:extLst>
              <a:ext uri="{FF2B5EF4-FFF2-40B4-BE49-F238E27FC236}">
                <a16:creationId xmlns:a16="http://schemas.microsoft.com/office/drawing/2014/main" id="{3F7B5741-4DCA-2913-1F61-C18B9BB9420C}"/>
              </a:ext>
            </a:extLst>
          </p:cNvPr>
          <p:cNvPicPr>
            <a:picLocks noChangeAspect="1"/>
          </p:cNvPicPr>
          <p:nvPr/>
        </p:nvPicPr>
        <p:blipFill>
          <a:blip r:embed="rId5"/>
          <a:stretch>
            <a:fillRect/>
          </a:stretch>
        </p:blipFill>
        <p:spPr>
          <a:xfrm>
            <a:off x="1487488" y="5282867"/>
            <a:ext cx="2360782" cy="1076239"/>
          </a:xfrm>
          <a:prstGeom prst="rect">
            <a:avLst/>
          </a:prstGeom>
        </p:spPr>
      </p:pic>
      <p:pic>
        <p:nvPicPr>
          <p:cNvPr id="14" name="Picture 13">
            <a:extLst>
              <a:ext uri="{FF2B5EF4-FFF2-40B4-BE49-F238E27FC236}">
                <a16:creationId xmlns:a16="http://schemas.microsoft.com/office/drawing/2014/main" id="{933902C4-0243-15F7-53DC-A1D8CD5176AB}"/>
              </a:ext>
            </a:extLst>
          </p:cNvPr>
          <p:cNvPicPr>
            <a:picLocks noChangeAspect="1"/>
          </p:cNvPicPr>
          <p:nvPr/>
        </p:nvPicPr>
        <p:blipFill>
          <a:blip r:embed="rId6"/>
          <a:stretch>
            <a:fillRect/>
          </a:stretch>
        </p:blipFill>
        <p:spPr>
          <a:xfrm>
            <a:off x="7924108" y="5541111"/>
            <a:ext cx="3722334" cy="559750"/>
          </a:xfrm>
          <a:prstGeom prst="rect">
            <a:avLst/>
          </a:prstGeom>
        </p:spPr>
      </p:pic>
      <p:pic>
        <p:nvPicPr>
          <p:cNvPr id="15" name="Picture 14">
            <a:extLst>
              <a:ext uri="{FF2B5EF4-FFF2-40B4-BE49-F238E27FC236}">
                <a16:creationId xmlns:a16="http://schemas.microsoft.com/office/drawing/2014/main" id="{14778879-7468-E266-5EE7-7FF0956EF975}"/>
              </a:ext>
            </a:extLst>
          </p:cNvPr>
          <p:cNvPicPr>
            <a:picLocks noChangeAspect="1"/>
          </p:cNvPicPr>
          <p:nvPr/>
        </p:nvPicPr>
        <p:blipFill>
          <a:blip r:embed="rId7"/>
          <a:stretch>
            <a:fillRect/>
          </a:stretch>
        </p:blipFill>
        <p:spPr>
          <a:xfrm>
            <a:off x="4784216" y="5439735"/>
            <a:ext cx="2203946" cy="762503"/>
          </a:xfrm>
          <a:prstGeom prst="rect">
            <a:avLst/>
          </a:prstGeom>
        </p:spPr>
      </p:pic>
      <p:sp>
        <p:nvSpPr>
          <p:cNvPr id="11" name="Text Placeholder 9">
            <a:extLst>
              <a:ext uri="{FF2B5EF4-FFF2-40B4-BE49-F238E27FC236}">
                <a16:creationId xmlns:a16="http://schemas.microsoft.com/office/drawing/2014/main" id="{6E67E773-886B-B66C-6F57-45F5B55036DE}"/>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2" name="Text Placeholder 9">
            <a:extLst>
              <a:ext uri="{FF2B5EF4-FFF2-40B4-BE49-F238E27FC236}">
                <a16:creationId xmlns:a16="http://schemas.microsoft.com/office/drawing/2014/main" id="{6021E387-B004-A71E-2F9B-4126CA3D8BEB}"/>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3" name="Text Placeholder 9">
            <a:extLst>
              <a:ext uri="{FF2B5EF4-FFF2-40B4-BE49-F238E27FC236}">
                <a16:creationId xmlns:a16="http://schemas.microsoft.com/office/drawing/2014/main" id="{A63A8FA2-ADDE-9E5B-7A48-7F4345C9F172}"/>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pic>
        <p:nvPicPr>
          <p:cNvPr id="16" name="Picture 15">
            <a:extLst>
              <a:ext uri="{FF2B5EF4-FFF2-40B4-BE49-F238E27FC236}">
                <a16:creationId xmlns:a16="http://schemas.microsoft.com/office/drawing/2014/main" id="{16607E96-788F-22F9-8648-BDA8C91A4B06}"/>
              </a:ext>
            </a:extLst>
          </p:cNvPr>
          <p:cNvPicPr>
            <a:picLocks noChangeAspect="1"/>
          </p:cNvPicPr>
          <p:nvPr/>
        </p:nvPicPr>
        <p:blipFill>
          <a:blip r:embed="rId8"/>
          <a:stretch>
            <a:fillRect/>
          </a:stretch>
        </p:blipFill>
        <p:spPr>
          <a:xfrm>
            <a:off x="8746259" y="4324843"/>
            <a:ext cx="1528085" cy="705270"/>
          </a:xfrm>
          <a:prstGeom prst="rect">
            <a:avLst/>
          </a:prstGeom>
        </p:spPr>
      </p:pic>
      <p:pic>
        <p:nvPicPr>
          <p:cNvPr id="1028" name="Picture 4">
            <a:extLst>
              <a:ext uri="{FF2B5EF4-FFF2-40B4-BE49-F238E27FC236}">
                <a16:creationId xmlns:a16="http://schemas.microsoft.com/office/drawing/2014/main" id="{A004F3B4-E734-7323-74C8-B782F44E0C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85436" y="4149815"/>
            <a:ext cx="1016000"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845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2888-DD23-7B43-3CA0-0B444E6F3F6F}"/>
              </a:ext>
            </a:extLst>
          </p:cNvPr>
          <p:cNvSpPr>
            <a:spLocks noGrp="1"/>
          </p:cNvSpPr>
          <p:nvPr>
            <p:ph type="title"/>
          </p:nvPr>
        </p:nvSpPr>
        <p:spPr/>
        <p:txBody>
          <a:bodyPr/>
          <a:lstStyle/>
          <a:p>
            <a:endParaRPr lang="sl-SI"/>
          </a:p>
        </p:txBody>
      </p:sp>
      <p:sp>
        <p:nvSpPr>
          <p:cNvPr id="4" name="Slide Number Placeholder 3">
            <a:extLst>
              <a:ext uri="{FF2B5EF4-FFF2-40B4-BE49-F238E27FC236}">
                <a16:creationId xmlns:a16="http://schemas.microsoft.com/office/drawing/2014/main" id="{D4728511-2557-724E-E509-BB19AE5B5363}"/>
              </a:ext>
            </a:extLst>
          </p:cNvPr>
          <p:cNvSpPr>
            <a:spLocks noGrp="1"/>
          </p:cNvSpPr>
          <p:nvPr>
            <p:ph type="sldNum" sz="quarter" idx="12"/>
          </p:nvPr>
        </p:nvSpPr>
        <p:spPr/>
        <p:txBody>
          <a:bodyPr/>
          <a:lstStyle/>
          <a:p>
            <a:fld id="{3B656FE5-7551-496C-A16F-7304A2D951A7}" type="slidenum">
              <a:rPr lang="da-DK" smtClean="0"/>
              <a:pPr/>
              <a:t>86</a:t>
            </a:fld>
            <a:endParaRPr lang="da-DK" dirty="0"/>
          </a:p>
        </p:txBody>
      </p:sp>
      <p:pic>
        <p:nvPicPr>
          <p:cNvPr id="7" name="Online Media 6" descr="PetVision: Next generation PET imager">
            <a:hlinkClick r:id="" action="ppaction://media"/>
            <a:extLst>
              <a:ext uri="{FF2B5EF4-FFF2-40B4-BE49-F238E27FC236}">
                <a16:creationId xmlns:a16="http://schemas.microsoft.com/office/drawing/2014/main" id="{E9830B68-D56F-AB97-A31C-89C542B8E4E9}"/>
              </a:ext>
            </a:extLst>
          </p:cNvPr>
          <p:cNvPicPr>
            <a:picLocks noRot="1" noChangeAspect="1"/>
          </p:cNvPicPr>
          <p:nvPr>
            <a:videoFile r:link="rId1"/>
          </p:nvPr>
        </p:nvPicPr>
        <p:blipFill>
          <a:blip r:embed="rId3"/>
          <a:stretch>
            <a:fillRect/>
          </a:stretch>
        </p:blipFill>
        <p:spPr>
          <a:xfrm>
            <a:off x="609600" y="272518"/>
            <a:ext cx="10972800" cy="6199633"/>
          </a:xfrm>
          <a:prstGeom prst="rect">
            <a:avLst/>
          </a:prstGeom>
        </p:spPr>
      </p:pic>
    </p:spTree>
    <p:extLst>
      <p:ext uri="{BB962C8B-B14F-4D97-AF65-F5344CB8AC3E}">
        <p14:creationId xmlns:p14="http://schemas.microsoft.com/office/powerpoint/2010/main" val="176008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1797164" y="272053"/>
            <a:ext cx="7280947" cy="634082"/>
          </a:xfrm>
        </p:spPr>
        <p:txBody>
          <a:bodyPr/>
          <a:lstStyle/>
          <a:p>
            <a:pPr algn="l"/>
            <a:r>
              <a:rPr lang="en-CA" dirty="0">
                <a:solidFill>
                  <a:srgbClr val="0070C0"/>
                </a:solidFill>
                <a:latin typeface="Arial" panose="020B0604020202020204" pitchFamily="34" charset="0"/>
                <a:cs typeface="Arial" panose="020B0604020202020204" pitchFamily="34" charset="0"/>
              </a:rPr>
              <a:t>Fast CTR PET module</a:t>
            </a:r>
            <a:endParaRPr lang="en-US" dirty="0">
              <a:solidFill>
                <a:srgbClr val="0070C0"/>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p:txBody>
          <a:bodyPr/>
          <a:lstStyle/>
          <a:p>
            <a:pPr marL="0" indent="0">
              <a:buNone/>
            </a:pPr>
            <a:r>
              <a:rPr lang="en-US" dirty="0"/>
              <a:t>How do we achieve such a good Coincidence Timing Resolution (CTR)</a:t>
            </a:r>
          </a:p>
        </p:txBody>
      </p:sp>
      <p:sp>
        <p:nvSpPr>
          <p:cNvPr id="4" name="Google Shape;313;p5">
            <a:extLst>
              <a:ext uri="{FF2B5EF4-FFF2-40B4-BE49-F238E27FC236}">
                <a16:creationId xmlns:a16="http://schemas.microsoft.com/office/drawing/2014/main" id="{2082F337-2398-3200-0178-527E87D3F2F9}"/>
              </a:ext>
            </a:extLst>
          </p:cNvPr>
          <p:cNvSpPr/>
          <p:nvPr/>
        </p:nvSpPr>
        <p:spPr>
          <a:xfrm>
            <a:off x="1040219" y="3091898"/>
            <a:ext cx="247650" cy="1076064"/>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314;p5">
            <a:extLst>
              <a:ext uri="{FF2B5EF4-FFF2-40B4-BE49-F238E27FC236}">
                <a16:creationId xmlns:a16="http://schemas.microsoft.com/office/drawing/2014/main" id="{6E98DCB1-96B3-4EF6-9FB6-889690C48150}"/>
              </a:ext>
            </a:extLst>
          </p:cNvPr>
          <p:cNvSpPr/>
          <p:nvPr/>
        </p:nvSpPr>
        <p:spPr>
          <a:xfrm>
            <a:off x="1287869" y="3091898"/>
            <a:ext cx="247650" cy="1076064"/>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15;p5">
            <a:extLst>
              <a:ext uri="{FF2B5EF4-FFF2-40B4-BE49-F238E27FC236}">
                <a16:creationId xmlns:a16="http://schemas.microsoft.com/office/drawing/2014/main" id="{C87059E7-E426-F73A-200C-20C1D4BCBE64}"/>
              </a:ext>
            </a:extLst>
          </p:cNvPr>
          <p:cNvSpPr/>
          <p:nvPr/>
        </p:nvSpPr>
        <p:spPr>
          <a:xfrm>
            <a:off x="1535519" y="3091898"/>
            <a:ext cx="247650" cy="1076064"/>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316;p5">
            <a:extLst>
              <a:ext uri="{FF2B5EF4-FFF2-40B4-BE49-F238E27FC236}">
                <a16:creationId xmlns:a16="http://schemas.microsoft.com/office/drawing/2014/main" id="{DE098DFB-E6AA-BBE2-79C0-3C3AE7AE8251}"/>
              </a:ext>
            </a:extLst>
          </p:cNvPr>
          <p:cNvSpPr/>
          <p:nvPr/>
        </p:nvSpPr>
        <p:spPr>
          <a:xfrm>
            <a:off x="1780947" y="3091898"/>
            <a:ext cx="247650" cy="1076064"/>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317;p5">
            <a:extLst>
              <a:ext uri="{FF2B5EF4-FFF2-40B4-BE49-F238E27FC236}">
                <a16:creationId xmlns:a16="http://schemas.microsoft.com/office/drawing/2014/main" id="{924BD72A-8EAF-FE63-8BCB-72FEF5DC1473}"/>
              </a:ext>
            </a:extLst>
          </p:cNvPr>
          <p:cNvSpPr/>
          <p:nvPr/>
        </p:nvSpPr>
        <p:spPr>
          <a:xfrm>
            <a:off x="2026375" y="3091898"/>
            <a:ext cx="247650" cy="1076064"/>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318;p5">
            <a:extLst>
              <a:ext uri="{FF2B5EF4-FFF2-40B4-BE49-F238E27FC236}">
                <a16:creationId xmlns:a16="http://schemas.microsoft.com/office/drawing/2014/main" id="{6C6A3A26-66F5-5008-53A7-06F9A60437BC}"/>
              </a:ext>
            </a:extLst>
          </p:cNvPr>
          <p:cNvSpPr/>
          <p:nvPr/>
        </p:nvSpPr>
        <p:spPr>
          <a:xfrm>
            <a:off x="2274025" y="3091898"/>
            <a:ext cx="247650" cy="1076064"/>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319;p5">
            <a:extLst>
              <a:ext uri="{FF2B5EF4-FFF2-40B4-BE49-F238E27FC236}">
                <a16:creationId xmlns:a16="http://schemas.microsoft.com/office/drawing/2014/main" id="{69D18B93-8CAD-A081-8E87-4FD4C283E78C}"/>
              </a:ext>
            </a:extLst>
          </p:cNvPr>
          <p:cNvSpPr/>
          <p:nvPr/>
        </p:nvSpPr>
        <p:spPr>
          <a:xfrm>
            <a:off x="2521675" y="3091898"/>
            <a:ext cx="247650" cy="1076064"/>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320;p5">
            <a:extLst>
              <a:ext uri="{FF2B5EF4-FFF2-40B4-BE49-F238E27FC236}">
                <a16:creationId xmlns:a16="http://schemas.microsoft.com/office/drawing/2014/main" id="{763410F5-98D4-51F6-EB64-85E9E992C727}"/>
              </a:ext>
            </a:extLst>
          </p:cNvPr>
          <p:cNvSpPr/>
          <p:nvPr/>
        </p:nvSpPr>
        <p:spPr>
          <a:xfrm>
            <a:off x="2767103" y="3091898"/>
            <a:ext cx="247650" cy="1076064"/>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321;p5">
            <a:extLst>
              <a:ext uri="{FF2B5EF4-FFF2-40B4-BE49-F238E27FC236}">
                <a16:creationId xmlns:a16="http://schemas.microsoft.com/office/drawing/2014/main" id="{552E0BA5-5A7D-73B4-4257-3A42A89C4F66}"/>
              </a:ext>
            </a:extLst>
          </p:cNvPr>
          <p:cNvSpPr txBox="1"/>
          <p:nvPr/>
        </p:nvSpPr>
        <p:spPr>
          <a:xfrm>
            <a:off x="2104916" y="3197474"/>
            <a:ext cx="835739" cy="369332"/>
          </a:xfrm>
          <a:prstGeom prst="rect">
            <a:avLst/>
          </a:prstGeom>
          <a:solidFill>
            <a:srgbClr val="DDEAF6"/>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a:solidFill>
                  <a:srgbClr val="2E75B5"/>
                </a:solidFill>
                <a:latin typeface="Calibri"/>
                <a:ea typeface="Calibri"/>
                <a:cs typeface="Calibri"/>
                <a:sym typeface="Calibri"/>
              </a:rPr>
              <a:t>Scintillation</a:t>
            </a:r>
            <a:endParaRPr/>
          </a:p>
          <a:p>
            <a:pPr marL="0" marR="0" lvl="0" indent="0" algn="ctr" rtl="0">
              <a:spcBef>
                <a:spcPts val="0"/>
              </a:spcBef>
              <a:spcAft>
                <a:spcPts val="0"/>
              </a:spcAft>
              <a:buNone/>
            </a:pPr>
            <a:r>
              <a:rPr lang="en-US" sz="1200" b="1">
                <a:solidFill>
                  <a:srgbClr val="2E75B5"/>
                </a:solidFill>
                <a:latin typeface="Calibri"/>
                <a:ea typeface="Calibri"/>
                <a:cs typeface="Calibri"/>
                <a:sym typeface="Calibri"/>
              </a:rPr>
              <a:t>array</a:t>
            </a:r>
            <a:endParaRPr sz="1200" b="1">
              <a:solidFill>
                <a:srgbClr val="2E75B5"/>
              </a:solidFill>
              <a:latin typeface="Calibri"/>
              <a:ea typeface="Calibri"/>
              <a:cs typeface="Calibri"/>
              <a:sym typeface="Calibri"/>
            </a:endParaRPr>
          </a:p>
        </p:txBody>
      </p:sp>
      <p:sp>
        <p:nvSpPr>
          <p:cNvPr id="14" name="Google Shape;322;p5">
            <a:extLst>
              <a:ext uri="{FF2B5EF4-FFF2-40B4-BE49-F238E27FC236}">
                <a16:creationId xmlns:a16="http://schemas.microsoft.com/office/drawing/2014/main" id="{B2F0C925-2E8C-D92F-5C89-9B455E0F8903}"/>
              </a:ext>
            </a:extLst>
          </p:cNvPr>
          <p:cNvSpPr/>
          <p:nvPr/>
        </p:nvSpPr>
        <p:spPr>
          <a:xfrm>
            <a:off x="1040219" y="4167961"/>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23;p5">
            <a:extLst>
              <a:ext uri="{FF2B5EF4-FFF2-40B4-BE49-F238E27FC236}">
                <a16:creationId xmlns:a16="http://schemas.microsoft.com/office/drawing/2014/main" id="{13ECD7D4-B169-3CA6-10C3-922C3E263162}"/>
              </a:ext>
            </a:extLst>
          </p:cNvPr>
          <p:cNvSpPr/>
          <p:nvPr/>
        </p:nvSpPr>
        <p:spPr>
          <a:xfrm>
            <a:off x="1286758" y="4167961"/>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324;p5">
            <a:extLst>
              <a:ext uri="{FF2B5EF4-FFF2-40B4-BE49-F238E27FC236}">
                <a16:creationId xmlns:a16="http://schemas.microsoft.com/office/drawing/2014/main" id="{8A2CB566-14BD-DA39-14B7-AF38B9D6804A}"/>
              </a:ext>
            </a:extLst>
          </p:cNvPr>
          <p:cNvSpPr/>
          <p:nvPr/>
        </p:nvSpPr>
        <p:spPr>
          <a:xfrm>
            <a:off x="1536630" y="4170328"/>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325;p5">
            <a:extLst>
              <a:ext uri="{FF2B5EF4-FFF2-40B4-BE49-F238E27FC236}">
                <a16:creationId xmlns:a16="http://schemas.microsoft.com/office/drawing/2014/main" id="{1A2566F2-86E6-FC29-54C7-B0C25B3EFBE1}"/>
              </a:ext>
            </a:extLst>
          </p:cNvPr>
          <p:cNvSpPr/>
          <p:nvPr/>
        </p:nvSpPr>
        <p:spPr>
          <a:xfrm>
            <a:off x="1784280" y="4167961"/>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326;p5">
            <a:extLst>
              <a:ext uri="{FF2B5EF4-FFF2-40B4-BE49-F238E27FC236}">
                <a16:creationId xmlns:a16="http://schemas.microsoft.com/office/drawing/2014/main" id="{968B1D47-685D-AB0A-C4D9-3B3DA3A061B7}"/>
              </a:ext>
            </a:extLst>
          </p:cNvPr>
          <p:cNvSpPr/>
          <p:nvPr/>
        </p:nvSpPr>
        <p:spPr>
          <a:xfrm>
            <a:off x="2026375" y="4166778"/>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327;p5">
            <a:extLst>
              <a:ext uri="{FF2B5EF4-FFF2-40B4-BE49-F238E27FC236}">
                <a16:creationId xmlns:a16="http://schemas.microsoft.com/office/drawing/2014/main" id="{EDA4D341-07C8-BF1E-363A-F88874764929}"/>
              </a:ext>
            </a:extLst>
          </p:cNvPr>
          <p:cNvSpPr/>
          <p:nvPr/>
        </p:nvSpPr>
        <p:spPr>
          <a:xfrm>
            <a:off x="2272914" y="4166778"/>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328;p5">
            <a:extLst>
              <a:ext uri="{FF2B5EF4-FFF2-40B4-BE49-F238E27FC236}">
                <a16:creationId xmlns:a16="http://schemas.microsoft.com/office/drawing/2014/main" id="{49D7ED94-F31C-3EC7-A44D-3A1135B1A770}"/>
              </a:ext>
            </a:extLst>
          </p:cNvPr>
          <p:cNvSpPr/>
          <p:nvPr/>
        </p:nvSpPr>
        <p:spPr>
          <a:xfrm>
            <a:off x="2522786" y="4169145"/>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329;p5">
            <a:extLst>
              <a:ext uri="{FF2B5EF4-FFF2-40B4-BE49-F238E27FC236}">
                <a16:creationId xmlns:a16="http://schemas.microsoft.com/office/drawing/2014/main" id="{E7A08F4E-FE01-29C7-524C-55351CFAA963}"/>
              </a:ext>
            </a:extLst>
          </p:cNvPr>
          <p:cNvSpPr/>
          <p:nvPr/>
        </p:nvSpPr>
        <p:spPr>
          <a:xfrm>
            <a:off x="2770436" y="4166778"/>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330;p5">
            <a:extLst>
              <a:ext uri="{FF2B5EF4-FFF2-40B4-BE49-F238E27FC236}">
                <a16:creationId xmlns:a16="http://schemas.microsoft.com/office/drawing/2014/main" id="{154D0E76-1BB3-58A3-F58A-26F6550455A2}"/>
              </a:ext>
            </a:extLst>
          </p:cNvPr>
          <p:cNvSpPr/>
          <p:nvPr/>
        </p:nvSpPr>
        <p:spPr>
          <a:xfrm>
            <a:off x="1119756" y="4292638"/>
            <a:ext cx="105355" cy="530573"/>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331;p5">
            <a:extLst>
              <a:ext uri="{FF2B5EF4-FFF2-40B4-BE49-F238E27FC236}">
                <a16:creationId xmlns:a16="http://schemas.microsoft.com/office/drawing/2014/main" id="{43A0CB51-36CE-3E79-1A7A-B332FEDD0633}"/>
              </a:ext>
            </a:extLst>
          </p:cNvPr>
          <p:cNvSpPr/>
          <p:nvPr/>
        </p:nvSpPr>
        <p:spPr>
          <a:xfrm>
            <a:off x="2825552" y="4300390"/>
            <a:ext cx="105355" cy="530573"/>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332;p5">
            <a:extLst>
              <a:ext uri="{FF2B5EF4-FFF2-40B4-BE49-F238E27FC236}">
                <a16:creationId xmlns:a16="http://schemas.microsoft.com/office/drawing/2014/main" id="{884A663D-E8F8-5FBC-E901-C195023F6674}"/>
              </a:ext>
            </a:extLst>
          </p:cNvPr>
          <p:cNvSpPr txBox="1"/>
          <p:nvPr/>
        </p:nvSpPr>
        <p:spPr>
          <a:xfrm>
            <a:off x="1022771" y="4568312"/>
            <a:ext cx="2007208"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Front end electronics</a:t>
            </a:r>
            <a:endParaRPr sz="1200">
              <a:solidFill>
                <a:schemeClr val="lt1"/>
              </a:solidFill>
              <a:latin typeface="Calibri"/>
              <a:ea typeface="Calibri"/>
              <a:cs typeface="Calibri"/>
              <a:sym typeface="Calibri"/>
            </a:endParaRPr>
          </a:p>
        </p:txBody>
      </p:sp>
      <p:sp>
        <p:nvSpPr>
          <p:cNvPr id="25" name="Google Shape;333;p5">
            <a:extLst>
              <a:ext uri="{FF2B5EF4-FFF2-40B4-BE49-F238E27FC236}">
                <a16:creationId xmlns:a16="http://schemas.microsoft.com/office/drawing/2014/main" id="{93577C02-F728-D90B-E129-CEFCE560872F}"/>
              </a:ext>
            </a:extLst>
          </p:cNvPr>
          <p:cNvSpPr/>
          <p:nvPr/>
        </p:nvSpPr>
        <p:spPr>
          <a:xfrm>
            <a:off x="1324858" y="3341947"/>
            <a:ext cx="180975" cy="209550"/>
          </a:xfrm>
          <a:prstGeom prst="irregularSeal1">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334;p5">
            <a:extLst>
              <a:ext uri="{FF2B5EF4-FFF2-40B4-BE49-F238E27FC236}">
                <a16:creationId xmlns:a16="http://schemas.microsoft.com/office/drawing/2014/main" id="{A1BB1CEE-F935-D746-5D0D-037F315B3BD5}"/>
              </a:ext>
            </a:extLst>
          </p:cNvPr>
          <p:cNvSpPr txBox="1"/>
          <p:nvPr/>
        </p:nvSpPr>
        <p:spPr>
          <a:xfrm>
            <a:off x="1303204" y="2838402"/>
            <a:ext cx="101060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2E75B5"/>
                </a:solidFill>
                <a:latin typeface="Calibri"/>
                <a:ea typeface="Calibri"/>
                <a:cs typeface="Calibri"/>
                <a:sym typeface="Calibri"/>
              </a:rPr>
              <a:t>Gamma ray</a:t>
            </a:r>
            <a:endParaRPr sz="1200" b="1">
              <a:solidFill>
                <a:srgbClr val="2E75B5"/>
              </a:solidFill>
              <a:latin typeface="Calibri"/>
              <a:ea typeface="Calibri"/>
              <a:cs typeface="Calibri"/>
              <a:sym typeface="Calibri"/>
            </a:endParaRPr>
          </a:p>
        </p:txBody>
      </p:sp>
      <p:sp>
        <p:nvSpPr>
          <p:cNvPr id="27" name="Google Shape;335;p5">
            <a:extLst>
              <a:ext uri="{FF2B5EF4-FFF2-40B4-BE49-F238E27FC236}">
                <a16:creationId xmlns:a16="http://schemas.microsoft.com/office/drawing/2014/main" id="{2A02863A-9F8B-D8FA-81DE-8F5C95C0A2AE}"/>
              </a:ext>
            </a:extLst>
          </p:cNvPr>
          <p:cNvSpPr/>
          <p:nvPr/>
        </p:nvSpPr>
        <p:spPr>
          <a:xfrm>
            <a:off x="1290039" y="2641504"/>
            <a:ext cx="172578" cy="700442"/>
          </a:xfrm>
          <a:custGeom>
            <a:avLst/>
            <a:gdLst/>
            <a:ahLst/>
            <a:cxnLst/>
            <a:rect l="l" t="t" r="r" b="b"/>
            <a:pathLst>
              <a:path w="172578" h="700442" extrusionOk="0">
                <a:moveTo>
                  <a:pt x="85767" y="0"/>
                </a:moveTo>
                <a:cubicBezTo>
                  <a:pt x="42110" y="19050"/>
                  <a:pt x="-1546" y="38100"/>
                  <a:pt x="42" y="66675"/>
                </a:cubicBezTo>
                <a:cubicBezTo>
                  <a:pt x="1629" y="95250"/>
                  <a:pt x="90530" y="133350"/>
                  <a:pt x="95292" y="171450"/>
                </a:cubicBezTo>
                <a:cubicBezTo>
                  <a:pt x="100055" y="209550"/>
                  <a:pt x="19092" y="257175"/>
                  <a:pt x="28617" y="295275"/>
                </a:cubicBezTo>
                <a:cubicBezTo>
                  <a:pt x="38142" y="333375"/>
                  <a:pt x="150854" y="361950"/>
                  <a:pt x="152442" y="400050"/>
                </a:cubicBezTo>
                <a:cubicBezTo>
                  <a:pt x="154030" y="438150"/>
                  <a:pt x="34967" y="495300"/>
                  <a:pt x="38142" y="523875"/>
                </a:cubicBezTo>
                <a:cubicBezTo>
                  <a:pt x="41317" y="552450"/>
                  <a:pt x="160380" y="544513"/>
                  <a:pt x="171492" y="571500"/>
                </a:cubicBezTo>
                <a:cubicBezTo>
                  <a:pt x="182604" y="598487"/>
                  <a:pt x="104817" y="685800"/>
                  <a:pt x="104817" y="685800"/>
                </a:cubicBezTo>
                <a:cubicBezTo>
                  <a:pt x="98467" y="706437"/>
                  <a:pt x="115929" y="700881"/>
                  <a:pt x="133392" y="695325"/>
                </a:cubicBezTo>
              </a:path>
            </a:pathLst>
          </a:cu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 name="Google Shape;336;p5">
            <a:extLst>
              <a:ext uri="{FF2B5EF4-FFF2-40B4-BE49-F238E27FC236}">
                <a16:creationId xmlns:a16="http://schemas.microsoft.com/office/drawing/2014/main" id="{C054B587-76DD-AADF-6641-57CE02CE5BA1}"/>
              </a:ext>
            </a:extLst>
          </p:cNvPr>
          <p:cNvCxnSpPr>
            <a:cxnSpLocks/>
          </p:cNvCxnSpPr>
          <p:nvPr/>
        </p:nvCxnSpPr>
        <p:spPr>
          <a:xfrm flipH="1">
            <a:off x="1324858" y="3557073"/>
            <a:ext cx="123825" cy="208031"/>
          </a:xfrm>
          <a:prstGeom prst="straightConnector1">
            <a:avLst/>
          </a:prstGeom>
          <a:noFill/>
          <a:ln w="22225" cap="flat" cmpd="sng">
            <a:solidFill>
              <a:srgbClr val="FFC000"/>
            </a:solidFill>
            <a:prstDash val="solid"/>
            <a:miter lim="800000"/>
            <a:headEnd type="none" w="sm" len="sm"/>
            <a:tailEnd type="triangle" w="med" len="med"/>
          </a:ln>
        </p:spPr>
      </p:cxnSp>
      <p:cxnSp>
        <p:nvCxnSpPr>
          <p:cNvPr id="29" name="Google Shape;337;p5">
            <a:extLst>
              <a:ext uri="{FF2B5EF4-FFF2-40B4-BE49-F238E27FC236}">
                <a16:creationId xmlns:a16="http://schemas.microsoft.com/office/drawing/2014/main" id="{53F8D033-921B-C3F6-AA84-6072FF487F64}"/>
              </a:ext>
            </a:extLst>
          </p:cNvPr>
          <p:cNvCxnSpPr>
            <a:cxnSpLocks/>
          </p:cNvCxnSpPr>
          <p:nvPr/>
        </p:nvCxnSpPr>
        <p:spPr>
          <a:xfrm flipH="1">
            <a:off x="1378451" y="3968827"/>
            <a:ext cx="123825" cy="208031"/>
          </a:xfrm>
          <a:prstGeom prst="straightConnector1">
            <a:avLst/>
          </a:prstGeom>
          <a:noFill/>
          <a:ln w="22225" cap="flat" cmpd="sng">
            <a:solidFill>
              <a:srgbClr val="FFC000"/>
            </a:solidFill>
            <a:prstDash val="solid"/>
            <a:miter lim="800000"/>
            <a:headEnd type="none" w="sm" len="sm"/>
            <a:tailEnd type="triangle" w="med" len="med"/>
          </a:ln>
        </p:spPr>
      </p:cxnSp>
      <p:cxnSp>
        <p:nvCxnSpPr>
          <p:cNvPr id="30" name="Google Shape;338;p5">
            <a:extLst>
              <a:ext uri="{FF2B5EF4-FFF2-40B4-BE49-F238E27FC236}">
                <a16:creationId xmlns:a16="http://schemas.microsoft.com/office/drawing/2014/main" id="{08B2B484-251E-6641-CB0E-1FBBBD866BDF}"/>
              </a:ext>
            </a:extLst>
          </p:cNvPr>
          <p:cNvCxnSpPr>
            <a:cxnSpLocks/>
          </p:cNvCxnSpPr>
          <p:nvPr/>
        </p:nvCxnSpPr>
        <p:spPr>
          <a:xfrm>
            <a:off x="1341911" y="3770680"/>
            <a:ext cx="166462" cy="159305"/>
          </a:xfrm>
          <a:prstGeom prst="straightConnector1">
            <a:avLst/>
          </a:prstGeom>
          <a:noFill/>
          <a:ln w="22225" cap="flat" cmpd="sng">
            <a:solidFill>
              <a:srgbClr val="FFC000"/>
            </a:solidFill>
            <a:prstDash val="solid"/>
            <a:miter lim="800000"/>
            <a:headEnd type="none" w="sm" len="sm"/>
            <a:tailEnd type="triangle" w="med" len="med"/>
          </a:ln>
        </p:spPr>
      </p:cxnSp>
      <p:sp>
        <p:nvSpPr>
          <p:cNvPr id="31" name="Google Shape;339;p5">
            <a:extLst>
              <a:ext uri="{FF2B5EF4-FFF2-40B4-BE49-F238E27FC236}">
                <a16:creationId xmlns:a16="http://schemas.microsoft.com/office/drawing/2014/main" id="{31514980-58C8-0454-B072-137AA453B8BF}"/>
              </a:ext>
            </a:extLst>
          </p:cNvPr>
          <p:cNvSpPr/>
          <p:nvPr/>
        </p:nvSpPr>
        <p:spPr>
          <a:xfrm>
            <a:off x="3560725" y="4134684"/>
            <a:ext cx="247650" cy="287078"/>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40;p5">
            <a:extLst>
              <a:ext uri="{FF2B5EF4-FFF2-40B4-BE49-F238E27FC236}">
                <a16:creationId xmlns:a16="http://schemas.microsoft.com/office/drawing/2014/main" id="{1C63301B-1EBF-DDC2-3532-F7A994447E54}"/>
              </a:ext>
            </a:extLst>
          </p:cNvPr>
          <p:cNvSpPr/>
          <p:nvPr/>
        </p:nvSpPr>
        <p:spPr>
          <a:xfrm>
            <a:off x="3808375" y="4134684"/>
            <a:ext cx="247650" cy="287078"/>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41;p5">
            <a:extLst>
              <a:ext uri="{FF2B5EF4-FFF2-40B4-BE49-F238E27FC236}">
                <a16:creationId xmlns:a16="http://schemas.microsoft.com/office/drawing/2014/main" id="{EF791B65-5EA4-7FB1-0E3D-B641E275FDF4}"/>
              </a:ext>
            </a:extLst>
          </p:cNvPr>
          <p:cNvSpPr/>
          <p:nvPr/>
        </p:nvSpPr>
        <p:spPr>
          <a:xfrm>
            <a:off x="4056025" y="4136004"/>
            <a:ext cx="247650" cy="285758"/>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2;p5">
            <a:extLst>
              <a:ext uri="{FF2B5EF4-FFF2-40B4-BE49-F238E27FC236}">
                <a16:creationId xmlns:a16="http://schemas.microsoft.com/office/drawing/2014/main" id="{70D81CDE-2F92-180E-BB9F-08B66E4F56AB}"/>
              </a:ext>
            </a:extLst>
          </p:cNvPr>
          <p:cNvSpPr/>
          <p:nvPr/>
        </p:nvSpPr>
        <p:spPr>
          <a:xfrm>
            <a:off x="4301453" y="4136004"/>
            <a:ext cx="247650" cy="285758"/>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43;p5">
            <a:extLst>
              <a:ext uri="{FF2B5EF4-FFF2-40B4-BE49-F238E27FC236}">
                <a16:creationId xmlns:a16="http://schemas.microsoft.com/office/drawing/2014/main" id="{7E62653E-1321-235F-8824-18E3ACD1D389}"/>
              </a:ext>
            </a:extLst>
          </p:cNvPr>
          <p:cNvSpPr/>
          <p:nvPr/>
        </p:nvSpPr>
        <p:spPr>
          <a:xfrm>
            <a:off x="4546881" y="4136004"/>
            <a:ext cx="247650" cy="285758"/>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44;p5">
            <a:extLst>
              <a:ext uri="{FF2B5EF4-FFF2-40B4-BE49-F238E27FC236}">
                <a16:creationId xmlns:a16="http://schemas.microsoft.com/office/drawing/2014/main" id="{61190481-21E5-8803-CDBB-8D12CE1B213A}"/>
              </a:ext>
            </a:extLst>
          </p:cNvPr>
          <p:cNvSpPr/>
          <p:nvPr/>
        </p:nvSpPr>
        <p:spPr>
          <a:xfrm>
            <a:off x="4794531" y="4136004"/>
            <a:ext cx="247650" cy="285758"/>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45;p5">
            <a:extLst>
              <a:ext uri="{FF2B5EF4-FFF2-40B4-BE49-F238E27FC236}">
                <a16:creationId xmlns:a16="http://schemas.microsoft.com/office/drawing/2014/main" id="{8D1826FF-47E5-E0EB-9FEA-A7AD31593B5C}"/>
              </a:ext>
            </a:extLst>
          </p:cNvPr>
          <p:cNvSpPr/>
          <p:nvPr/>
        </p:nvSpPr>
        <p:spPr>
          <a:xfrm>
            <a:off x="5042181" y="4136004"/>
            <a:ext cx="247650" cy="285758"/>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46;p5">
            <a:extLst>
              <a:ext uri="{FF2B5EF4-FFF2-40B4-BE49-F238E27FC236}">
                <a16:creationId xmlns:a16="http://schemas.microsoft.com/office/drawing/2014/main" id="{851BC7F4-34B9-DCFC-A4AE-8B77A47AEC4B}"/>
              </a:ext>
            </a:extLst>
          </p:cNvPr>
          <p:cNvSpPr/>
          <p:nvPr/>
        </p:nvSpPr>
        <p:spPr>
          <a:xfrm>
            <a:off x="5287609" y="4136004"/>
            <a:ext cx="247650" cy="285757"/>
          </a:xfrm>
          <a:prstGeom prst="rect">
            <a:avLst/>
          </a:prstGeom>
          <a:solidFill>
            <a:srgbClr val="DDEAF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47;p5">
            <a:extLst>
              <a:ext uri="{FF2B5EF4-FFF2-40B4-BE49-F238E27FC236}">
                <a16:creationId xmlns:a16="http://schemas.microsoft.com/office/drawing/2014/main" id="{D5548E15-C594-C4E3-E94F-1376701111EE}"/>
              </a:ext>
            </a:extLst>
          </p:cNvPr>
          <p:cNvSpPr txBox="1"/>
          <p:nvPr/>
        </p:nvSpPr>
        <p:spPr>
          <a:xfrm>
            <a:off x="4301453" y="3906786"/>
            <a:ext cx="138112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2E75B5"/>
                </a:solidFill>
                <a:latin typeface="Calibri"/>
                <a:ea typeface="Calibri"/>
                <a:cs typeface="Calibri"/>
                <a:sym typeface="Calibri"/>
              </a:rPr>
              <a:t>Scintillation array</a:t>
            </a:r>
            <a:endParaRPr sz="1200" b="1">
              <a:solidFill>
                <a:srgbClr val="2E75B5"/>
              </a:solidFill>
              <a:latin typeface="Calibri"/>
              <a:ea typeface="Calibri"/>
              <a:cs typeface="Calibri"/>
              <a:sym typeface="Calibri"/>
            </a:endParaRPr>
          </a:p>
        </p:txBody>
      </p:sp>
      <p:sp>
        <p:nvSpPr>
          <p:cNvPr id="40" name="Google Shape;348;p5">
            <a:extLst>
              <a:ext uri="{FF2B5EF4-FFF2-40B4-BE49-F238E27FC236}">
                <a16:creationId xmlns:a16="http://schemas.microsoft.com/office/drawing/2014/main" id="{51CDB148-6101-426B-5696-F9A66340646B}"/>
              </a:ext>
            </a:extLst>
          </p:cNvPr>
          <p:cNvSpPr/>
          <p:nvPr/>
        </p:nvSpPr>
        <p:spPr>
          <a:xfrm>
            <a:off x="3560725" y="4421761"/>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49;p5">
            <a:extLst>
              <a:ext uri="{FF2B5EF4-FFF2-40B4-BE49-F238E27FC236}">
                <a16:creationId xmlns:a16="http://schemas.microsoft.com/office/drawing/2014/main" id="{A09FE26D-CCD2-5EEC-42D9-70A7AEBFB8CA}"/>
              </a:ext>
            </a:extLst>
          </p:cNvPr>
          <p:cNvSpPr/>
          <p:nvPr/>
        </p:nvSpPr>
        <p:spPr>
          <a:xfrm>
            <a:off x="3807264" y="4421761"/>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350;p5">
            <a:extLst>
              <a:ext uri="{FF2B5EF4-FFF2-40B4-BE49-F238E27FC236}">
                <a16:creationId xmlns:a16="http://schemas.microsoft.com/office/drawing/2014/main" id="{36B63A80-1320-6367-507F-5692F7338178}"/>
              </a:ext>
            </a:extLst>
          </p:cNvPr>
          <p:cNvSpPr/>
          <p:nvPr/>
        </p:nvSpPr>
        <p:spPr>
          <a:xfrm>
            <a:off x="4057136" y="4424128"/>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351;p5">
            <a:extLst>
              <a:ext uri="{FF2B5EF4-FFF2-40B4-BE49-F238E27FC236}">
                <a16:creationId xmlns:a16="http://schemas.microsoft.com/office/drawing/2014/main" id="{21168891-6E20-22C3-0025-5F891A8DC1E6}"/>
              </a:ext>
            </a:extLst>
          </p:cNvPr>
          <p:cNvSpPr/>
          <p:nvPr/>
        </p:nvSpPr>
        <p:spPr>
          <a:xfrm>
            <a:off x="4304786" y="4421761"/>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52;p5">
            <a:extLst>
              <a:ext uri="{FF2B5EF4-FFF2-40B4-BE49-F238E27FC236}">
                <a16:creationId xmlns:a16="http://schemas.microsoft.com/office/drawing/2014/main" id="{DE54B488-015C-6145-8681-FD80392132CE}"/>
              </a:ext>
            </a:extLst>
          </p:cNvPr>
          <p:cNvSpPr/>
          <p:nvPr/>
        </p:nvSpPr>
        <p:spPr>
          <a:xfrm>
            <a:off x="4546881" y="4420578"/>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353;p5">
            <a:extLst>
              <a:ext uri="{FF2B5EF4-FFF2-40B4-BE49-F238E27FC236}">
                <a16:creationId xmlns:a16="http://schemas.microsoft.com/office/drawing/2014/main" id="{712EDC4B-7F7A-A825-D5C9-520D63C46C25}"/>
              </a:ext>
            </a:extLst>
          </p:cNvPr>
          <p:cNvSpPr/>
          <p:nvPr/>
        </p:nvSpPr>
        <p:spPr>
          <a:xfrm>
            <a:off x="4793420" y="4420578"/>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354;p5">
            <a:extLst>
              <a:ext uri="{FF2B5EF4-FFF2-40B4-BE49-F238E27FC236}">
                <a16:creationId xmlns:a16="http://schemas.microsoft.com/office/drawing/2014/main" id="{13C0AF8B-DDA2-6D8F-CD85-7C1119650D87}"/>
              </a:ext>
            </a:extLst>
          </p:cNvPr>
          <p:cNvSpPr/>
          <p:nvPr/>
        </p:nvSpPr>
        <p:spPr>
          <a:xfrm>
            <a:off x="5043292" y="4422945"/>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55;p5">
            <a:extLst>
              <a:ext uri="{FF2B5EF4-FFF2-40B4-BE49-F238E27FC236}">
                <a16:creationId xmlns:a16="http://schemas.microsoft.com/office/drawing/2014/main" id="{52B5DD08-580F-95BA-7F61-79EB2CCB53AF}"/>
              </a:ext>
            </a:extLst>
          </p:cNvPr>
          <p:cNvSpPr/>
          <p:nvPr/>
        </p:nvSpPr>
        <p:spPr>
          <a:xfrm>
            <a:off x="5290942" y="4420578"/>
            <a:ext cx="247650" cy="13361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356;p5">
            <a:extLst>
              <a:ext uri="{FF2B5EF4-FFF2-40B4-BE49-F238E27FC236}">
                <a16:creationId xmlns:a16="http://schemas.microsoft.com/office/drawing/2014/main" id="{007DA7DF-E0B3-1703-1129-665D114767AA}"/>
              </a:ext>
            </a:extLst>
          </p:cNvPr>
          <p:cNvSpPr txBox="1"/>
          <p:nvPr/>
        </p:nvSpPr>
        <p:spPr>
          <a:xfrm>
            <a:off x="3548832" y="4546438"/>
            <a:ext cx="2007208"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Front end electronics</a:t>
            </a:r>
            <a:endParaRPr sz="1200">
              <a:solidFill>
                <a:schemeClr val="lt1"/>
              </a:solidFill>
              <a:latin typeface="Calibri"/>
              <a:ea typeface="Calibri"/>
              <a:cs typeface="Calibri"/>
              <a:sym typeface="Calibri"/>
            </a:endParaRPr>
          </a:p>
        </p:txBody>
      </p:sp>
      <p:sp>
        <p:nvSpPr>
          <p:cNvPr id="49" name="Google Shape;357;p5">
            <a:extLst>
              <a:ext uri="{FF2B5EF4-FFF2-40B4-BE49-F238E27FC236}">
                <a16:creationId xmlns:a16="http://schemas.microsoft.com/office/drawing/2014/main" id="{9C665AC2-C977-D976-4CA6-9A927E64E8E5}"/>
              </a:ext>
            </a:extLst>
          </p:cNvPr>
          <p:cNvSpPr/>
          <p:nvPr/>
        </p:nvSpPr>
        <p:spPr>
          <a:xfrm>
            <a:off x="3855161" y="4132317"/>
            <a:ext cx="180975" cy="209550"/>
          </a:xfrm>
          <a:prstGeom prst="irregularSeal1">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358;p5">
            <a:extLst>
              <a:ext uri="{FF2B5EF4-FFF2-40B4-BE49-F238E27FC236}">
                <a16:creationId xmlns:a16="http://schemas.microsoft.com/office/drawing/2014/main" id="{8EFA96DA-5FE1-E383-847F-2A61951DCEA7}"/>
              </a:ext>
            </a:extLst>
          </p:cNvPr>
          <p:cNvSpPr txBox="1"/>
          <p:nvPr/>
        </p:nvSpPr>
        <p:spPr>
          <a:xfrm>
            <a:off x="3906644" y="3654480"/>
            <a:ext cx="96172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2E75B5"/>
                </a:solidFill>
                <a:latin typeface="Calibri"/>
                <a:ea typeface="Calibri"/>
                <a:cs typeface="Calibri"/>
                <a:sym typeface="Calibri"/>
              </a:rPr>
              <a:t>Gamma ray</a:t>
            </a:r>
            <a:endParaRPr sz="1200" b="1">
              <a:solidFill>
                <a:srgbClr val="2E75B5"/>
              </a:solidFill>
              <a:latin typeface="Calibri"/>
              <a:ea typeface="Calibri"/>
              <a:cs typeface="Calibri"/>
              <a:sym typeface="Calibri"/>
            </a:endParaRPr>
          </a:p>
        </p:txBody>
      </p:sp>
      <p:sp>
        <p:nvSpPr>
          <p:cNvPr id="51" name="Google Shape;359;p5">
            <a:extLst>
              <a:ext uri="{FF2B5EF4-FFF2-40B4-BE49-F238E27FC236}">
                <a16:creationId xmlns:a16="http://schemas.microsoft.com/office/drawing/2014/main" id="{563B1DDB-4FD1-AF7E-E9EF-4314B8BBC1A3}"/>
              </a:ext>
            </a:extLst>
          </p:cNvPr>
          <p:cNvSpPr/>
          <p:nvPr/>
        </p:nvSpPr>
        <p:spPr>
          <a:xfrm>
            <a:off x="3809314" y="3765104"/>
            <a:ext cx="173595" cy="362754"/>
          </a:xfrm>
          <a:custGeom>
            <a:avLst/>
            <a:gdLst/>
            <a:ahLst/>
            <a:cxnLst/>
            <a:rect l="l" t="t" r="r" b="b"/>
            <a:pathLst>
              <a:path w="172578" h="700442" extrusionOk="0">
                <a:moveTo>
                  <a:pt x="85767" y="0"/>
                </a:moveTo>
                <a:cubicBezTo>
                  <a:pt x="42110" y="19050"/>
                  <a:pt x="-1546" y="38100"/>
                  <a:pt x="42" y="66675"/>
                </a:cubicBezTo>
                <a:cubicBezTo>
                  <a:pt x="1629" y="95250"/>
                  <a:pt x="90530" y="133350"/>
                  <a:pt x="95292" y="171450"/>
                </a:cubicBezTo>
                <a:cubicBezTo>
                  <a:pt x="100055" y="209550"/>
                  <a:pt x="19092" y="257175"/>
                  <a:pt x="28617" y="295275"/>
                </a:cubicBezTo>
                <a:cubicBezTo>
                  <a:pt x="38142" y="333375"/>
                  <a:pt x="150854" y="361950"/>
                  <a:pt x="152442" y="400050"/>
                </a:cubicBezTo>
                <a:cubicBezTo>
                  <a:pt x="154030" y="438150"/>
                  <a:pt x="34967" y="495300"/>
                  <a:pt x="38142" y="523875"/>
                </a:cubicBezTo>
                <a:cubicBezTo>
                  <a:pt x="41317" y="552450"/>
                  <a:pt x="160380" y="544513"/>
                  <a:pt x="171492" y="571500"/>
                </a:cubicBezTo>
                <a:cubicBezTo>
                  <a:pt x="182604" y="598487"/>
                  <a:pt x="104817" y="685800"/>
                  <a:pt x="104817" y="685800"/>
                </a:cubicBezTo>
                <a:cubicBezTo>
                  <a:pt x="98467" y="706437"/>
                  <a:pt x="115929" y="700881"/>
                  <a:pt x="133392" y="695325"/>
                </a:cubicBezTo>
              </a:path>
            </a:pathLst>
          </a:cu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2" name="Google Shape;360;p5">
            <a:extLst>
              <a:ext uri="{FF2B5EF4-FFF2-40B4-BE49-F238E27FC236}">
                <a16:creationId xmlns:a16="http://schemas.microsoft.com/office/drawing/2014/main" id="{39B36497-94AD-0D3D-D5DA-6A9D3B279E0A}"/>
              </a:ext>
            </a:extLst>
          </p:cNvPr>
          <p:cNvCxnSpPr>
            <a:endCxn id="41" idx="0"/>
          </p:cNvCxnSpPr>
          <p:nvPr/>
        </p:nvCxnSpPr>
        <p:spPr>
          <a:xfrm>
            <a:off x="3918489" y="4335961"/>
            <a:ext cx="12600" cy="85800"/>
          </a:xfrm>
          <a:prstGeom prst="straightConnector1">
            <a:avLst/>
          </a:prstGeom>
          <a:noFill/>
          <a:ln w="22225" cap="flat" cmpd="sng">
            <a:solidFill>
              <a:srgbClr val="FFC000"/>
            </a:solidFill>
            <a:prstDash val="solid"/>
            <a:miter lim="800000"/>
            <a:headEnd type="none" w="sm" len="sm"/>
            <a:tailEnd type="triangle" w="med" len="med"/>
          </a:ln>
        </p:spPr>
      </p:cxnSp>
      <p:sp>
        <p:nvSpPr>
          <p:cNvPr id="53" name="Google Shape;361;p5">
            <a:extLst>
              <a:ext uri="{FF2B5EF4-FFF2-40B4-BE49-F238E27FC236}">
                <a16:creationId xmlns:a16="http://schemas.microsoft.com/office/drawing/2014/main" id="{45DBF2F0-A660-274E-9D78-FFF60FF260FF}"/>
              </a:ext>
            </a:extLst>
          </p:cNvPr>
          <p:cNvSpPr/>
          <p:nvPr/>
        </p:nvSpPr>
        <p:spPr>
          <a:xfrm>
            <a:off x="3108251" y="3629930"/>
            <a:ext cx="383640" cy="484632"/>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362;p5">
            <a:extLst>
              <a:ext uri="{FF2B5EF4-FFF2-40B4-BE49-F238E27FC236}">
                <a16:creationId xmlns:a16="http://schemas.microsoft.com/office/drawing/2014/main" id="{250F9B6F-E6DA-4E98-CC99-430B7474BACB}"/>
              </a:ext>
            </a:extLst>
          </p:cNvPr>
          <p:cNvSpPr txBox="1"/>
          <p:nvPr/>
        </p:nvSpPr>
        <p:spPr>
          <a:xfrm>
            <a:off x="3760027" y="4806837"/>
            <a:ext cx="18747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2E75B5"/>
                </a:solidFill>
                <a:latin typeface="Calibri"/>
                <a:ea typeface="Calibri"/>
                <a:cs typeface="Calibri"/>
                <a:sym typeface="Calibri"/>
              </a:rPr>
              <a:t>Time, energy, position</a:t>
            </a:r>
            <a:endParaRPr sz="1200" b="1">
              <a:solidFill>
                <a:srgbClr val="2E75B5"/>
              </a:solidFill>
              <a:latin typeface="Calibri"/>
              <a:ea typeface="Calibri"/>
              <a:cs typeface="Calibri"/>
              <a:sym typeface="Calibri"/>
            </a:endParaRPr>
          </a:p>
        </p:txBody>
      </p:sp>
      <p:sp>
        <p:nvSpPr>
          <p:cNvPr id="55" name="Google Shape;363;p5">
            <a:extLst>
              <a:ext uri="{FF2B5EF4-FFF2-40B4-BE49-F238E27FC236}">
                <a16:creationId xmlns:a16="http://schemas.microsoft.com/office/drawing/2014/main" id="{A7DCF162-374F-549D-BA60-EA595C76885B}"/>
              </a:ext>
            </a:extLst>
          </p:cNvPr>
          <p:cNvSpPr/>
          <p:nvPr/>
        </p:nvSpPr>
        <p:spPr>
          <a:xfrm>
            <a:off x="3560725" y="4871800"/>
            <a:ext cx="294436" cy="173014"/>
          </a:xfrm>
          <a:prstGeom prst="rightArrow">
            <a:avLst>
              <a:gd name="adj1" fmla="val 47035"/>
              <a:gd name="adj2" fmla="val 49144"/>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364;p5">
            <a:extLst>
              <a:ext uri="{FF2B5EF4-FFF2-40B4-BE49-F238E27FC236}">
                <a16:creationId xmlns:a16="http://schemas.microsoft.com/office/drawing/2014/main" id="{ADBEFCC9-419F-ECDF-8119-F3129E6A0042}"/>
              </a:ext>
            </a:extLst>
          </p:cNvPr>
          <p:cNvSpPr txBox="1"/>
          <p:nvPr/>
        </p:nvSpPr>
        <p:spPr>
          <a:xfrm>
            <a:off x="1279401" y="4813999"/>
            <a:ext cx="18747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2E75B5"/>
                </a:solidFill>
                <a:latin typeface="Calibri"/>
                <a:ea typeface="Calibri"/>
                <a:cs typeface="Calibri"/>
                <a:sym typeface="Calibri"/>
              </a:rPr>
              <a:t>Time, energy, position</a:t>
            </a:r>
            <a:endParaRPr sz="1200" b="1">
              <a:solidFill>
                <a:srgbClr val="2E75B5"/>
              </a:solidFill>
              <a:latin typeface="Calibri"/>
              <a:ea typeface="Calibri"/>
              <a:cs typeface="Calibri"/>
              <a:sym typeface="Calibri"/>
            </a:endParaRPr>
          </a:p>
        </p:txBody>
      </p:sp>
      <p:sp>
        <p:nvSpPr>
          <p:cNvPr id="57" name="Google Shape;365;p5">
            <a:extLst>
              <a:ext uri="{FF2B5EF4-FFF2-40B4-BE49-F238E27FC236}">
                <a16:creationId xmlns:a16="http://schemas.microsoft.com/office/drawing/2014/main" id="{E8ABFED7-75E9-25D1-0E73-4EF25E2D7E47}"/>
              </a:ext>
            </a:extLst>
          </p:cNvPr>
          <p:cNvSpPr/>
          <p:nvPr/>
        </p:nvSpPr>
        <p:spPr>
          <a:xfrm>
            <a:off x="1080099" y="4878962"/>
            <a:ext cx="294436" cy="173014"/>
          </a:xfrm>
          <a:prstGeom prst="rightArrow">
            <a:avLst>
              <a:gd name="adj1" fmla="val 47035"/>
              <a:gd name="adj2" fmla="val 49144"/>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366;p5">
            <a:extLst>
              <a:ext uri="{FF2B5EF4-FFF2-40B4-BE49-F238E27FC236}">
                <a16:creationId xmlns:a16="http://schemas.microsoft.com/office/drawing/2014/main" id="{9C005765-6393-09F3-3DDD-78480A7F6F0D}"/>
              </a:ext>
            </a:extLst>
          </p:cNvPr>
          <p:cNvSpPr txBox="1"/>
          <p:nvPr/>
        </p:nvSpPr>
        <p:spPr>
          <a:xfrm>
            <a:off x="1603574" y="2641504"/>
            <a:ext cx="12591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FF0000"/>
                </a:solidFill>
                <a:latin typeface="Calibri"/>
                <a:ea typeface="Calibri"/>
                <a:cs typeface="Calibri"/>
                <a:sym typeface="Calibri"/>
              </a:rPr>
              <a:t>Current detector</a:t>
            </a:r>
            <a:endParaRPr sz="1200" b="1">
              <a:solidFill>
                <a:srgbClr val="FF0000"/>
              </a:solidFill>
              <a:latin typeface="Calibri"/>
              <a:ea typeface="Calibri"/>
              <a:cs typeface="Calibri"/>
              <a:sym typeface="Calibri"/>
            </a:endParaRPr>
          </a:p>
        </p:txBody>
      </p:sp>
      <p:sp>
        <p:nvSpPr>
          <p:cNvPr id="59" name="Google Shape;367;p5">
            <a:extLst>
              <a:ext uri="{FF2B5EF4-FFF2-40B4-BE49-F238E27FC236}">
                <a16:creationId xmlns:a16="http://schemas.microsoft.com/office/drawing/2014/main" id="{813BFD8E-09C4-70AE-328B-D7A5C07D67D8}"/>
              </a:ext>
            </a:extLst>
          </p:cNvPr>
          <p:cNvSpPr txBox="1"/>
          <p:nvPr/>
        </p:nvSpPr>
        <p:spPr>
          <a:xfrm>
            <a:off x="3454605" y="2636181"/>
            <a:ext cx="238951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FF0000"/>
                </a:solidFill>
                <a:latin typeface="Calibri"/>
                <a:ea typeface="Calibri"/>
                <a:cs typeface="Calibri"/>
                <a:sym typeface="Calibri"/>
              </a:rPr>
              <a:t>Improved detector</a:t>
            </a:r>
            <a:endParaRPr sz="1200" b="1" dirty="0">
              <a:solidFill>
                <a:srgbClr val="FF0000"/>
              </a:solidFill>
              <a:latin typeface="Calibri"/>
              <a:ea typeface="Calibri"/>
              <a:cs typeface="Calibri"/>
              <a:sym typeface="Calibri"/>
            </a:endParaRPr>
          </a:p>
          <a:p>
            <a:pPr marL="171450" marR="0" lvl="0" indent="-171450" algn="l" rtl="0">
              <a:spcBef>
                <a:spcPts val="0"/>
              </a:spcBef>
              <a:spcAft>
                <a:spcPts val="0"/>
              </a:spcAft>
              <a:buClr>
                <a:srgbClr val="002060"/>
              </a:buClr>
              <a:buSzPts val="1200"/>
              <a:buFont typeface="Noto Sans Symbols"/>
              <a:buChar char="✔"/>
            </a:pPr>
            <a:r>
              <a:rPr lang="en-US" sz="1200" b="1" dirty="0">
                <a:solidFill>
                  <a:srgbClr val="002060"/>
                </a:solidFill>
                <a:latin typeface="Calibri"/>
                <a:ea typeface="Calibri"/>
                <a:cs typeface="Calibri"/>
                <a:sym typeface="Calibri"/>
              </a:rPr>
              <a:t>Thinner scintillator</a:t>
            </a:r>
            <a:endParaRPr sz="1200" b="1" dirty="0">
              <a:solidFill>
                <a:srgbClr val="002060"/>
              </a:solidFill>
              <a:latin typeface="Calibri"/>
              <a:ea typeface="Calibri"/>
              <a:cs typeface="Calibri"/>
              <a:sym typeface="Calibri"/>
            </a:endParaRPr>
          </a:p>
          <a:p>
            <a:pPr marL="171450" marR="0" lvl="0" indent="-171450" algn="l" rtl="0">
              <a:spcBef>
                <a:spcPts val="0"/>
              </a:spcBef>
              <a:spcAft>
                <a:spcPts val="0"/>
              </a:spcAft>
              <a:buClr>
                <a:srgbClr val="002060"/>
              </a:buClr>
              <a:buSzPts val="1200"/>
              <a:buFont typeface="Noto Sans Symbols"/>
              <a:buChar char="✔"/>
            </a:pPr>
            <a:r>
              <a:rPr lang="en-US" sz="1200" b="1" dirty="0">
                <a:solidFill>
                  <a:srgbClr val="002060"/>
                </a:solidFill>
                <a:latin typeface="Calibri"/>
                <a:ea typeface="Calibri"/>
                <a:cs typeface="Calibri"/>
                <a:sym typeface="Calibri"/>
              </a:rPr>
              <a:t>SiPM Improved PDE and timing</a:t>
            </a:r>
            <a:endParaRPr dirty="0"/>
          </a:p>
          <a:p>
            <a:pPr marL="171450" marR="0" lvl="0" indent="-171450" algn="l" rtl="0">
              <a:spcBef>
                <a:spcPts val="0"/>
              </a:spcBef>
              <a:spcAft>
                <a:spcPts val="0"/>
              </a:spcAft>
              <a:buClr>
                <a:srgbClr val="002060"/>
              </a:buClr>
              <a:buSzPts val="1200"/>
              <a:buFont typeface="Noto Sans Symbols"/>
              <a:buChar char="✔"/>
            </a:pPr>
            <a:r>
              <a:rPr lang="en-US" sz="1200" b="1" dirty="0">
                <a:solidFill>
                  <a:srgbClr val="002060"/>
                </a:solidFill>
                <a:latin typeface="Calibri"/>
                <a:ea typeface="Calibri"/>
                <a:cs typeface="Calibri"/>
                <a:sym typeface="Calibri"/>
              </a:rPr>
              <a:t>Fast ASIC</a:t>
            </a:r>
            <a:endParaRPr dirty="0"/>
          </a:p>
          <a:p>
            <a:pPr marL="171450" marR="0" lvl="0" indent="-171450" algn="l" rtl="0">
              <a:spcBef>
                <a:spcPts val="0"/>
              </a:spcBef>
              <a:spcAft>
                <a:spcPts val="0"/>
              </a:spcAft>
              <a:buClr>
                <a:srgbClr val="002060"/>
              </a:buClr>
              <a:buSzPts val="1200"/>
              <a:buFont typeface="Noto Sans Symbols"/>
              <a:buChar char="✔"/>
            </a:pPr>
            <a:r>
              <a:rPr lang="en-US" sz="1200" b="1" dirty="0">
                <a:solidFill>
                  <a:srgbClr val="002060"/>
                </a:solidFill>
                <a:latin typeface="Calibri"/>
                <a:ea typeface="Calibri"/>
                <a:cs typeface="Calibri"/>
                <a:sym typeface="Calibri"/>
              </a:rPr>
              <a:t>2.5D integration</a:t>
            </a:r>
            <a:endParaRPr dirty="0"/>
          </a:p>
          <a:p>
            <a:pPr marL="0" marR="0" lvl="0" indent="0" algn="ctr" rtl="0">
              <a:spcBef>
                <a:spcPts val="0"/>
              </a:spcBef>
              <a:spcAft>
                <a:spcPts val="0"/>
              </a:spcAft>
              <a:buNone/>
            </a:pPr>
            <a:endParaRPr sz="1200" b="1" dirty="0">
              <a:solidFill>
                <a:srgbClr val="FF0000"/>
              </a:solidFill>
              <a:latin typeface="Calibri"/>
              <a:ea typeface="Calibri"/>
              <a:cs typeface="Calibri"/>
              <a:sym typeface="Calibri"/>
            </a:endParaRPr>
          </a:p>
          <a:p>
            <a:pPr marL="0" marR="0" lvl="0" indent="0" algn="ctr" rtl="0">
              <a:spcBef>
                <a:spcPts val="0"/>
              </a:spcBef>
              <a:spcAft>
                <a:spcPts val="0"/>
              </a:spcAft>
              <a:buNone/>
            </a:pPr>
            <a:endParaRPr sz="1200" b="1" dirty="0">
              <a:solidFill>
                <a:srgbClr val="FF0000"/>
              </a:solidFill>
              <a:latin typeface="Calibri"/>
              <a:ea typeface="Calibri"/>
              <a:cs typeface="Calibri"/>
              <a:sym typeface="Calibri"/>
            </a:endParaRPr>
          </a:p>
          <a:p>
            <a:pPr marL="0" marR="0" lvl="0" indent="0" algn="ctr" rtl="0">
              <a:spcBef>
                <a:spcPts val="0"/>
              </a:spcBef>
              <a:spcAft>
                <a:spcPts val="0"/>
              </a:spcAft>
              <a:buNone/>
            </a:pPr>
            <a:endParaRPr sz="1200" b="1" dirty="0">
              <a:solidFill>
                <a:srgbClr val="FF0000"/>
              </a:solidFill>
              <a:latin typeface="Calibri"/>
              <a:ea typeface="Calibri"/>
              <a:cs typeface="Calibri"/>
              <a:sym typeface="Calibri"/>
            </a:endParaRPr>
          </a:p>
        </p:txBody>
      </p:sp>
      <p:sp>
        <p:nvSpPr>
          <p:cNvPr id="60" name="Google Shape;368;p5">
            <a:extLst>
              <a:ext uri="{FF2B5EF4-FFF2-40B4-BE49-F238E27FC236}">
                <a16:creationId xmlns:a16="http://schemas.microsoft.com/office/drawing/2014/main" id="{C04C3521-3320-9B49-7476-8C4D16089A56}"/>
              </a:ext>
            </a:extLst>
          </p:cNvPr>
          <p:cNvSpPr txBox="1"/>
          <p:nvPr/>
        </p:nvSpPr>
        <p:spPr>
          <a:xfrm>
            <a:off x="4616369" y="4200305"/>
            <a:ext cx="863442" cy="184666"/>
          </a:xfrm>
          <a:prstGeom prst="rect">
            <a:avLst/>
          </a:prstGeom>
          <a:solidFill>
            <a:srgbClr val="DDEAF6"/>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a:solidFill>
                  <a:srgbClr val="2E75B5"/>
                </a:solidFill>
                <a:latin typeface="Calibri"/>
                <a:ea typeface="Calibri"/>
                <a:cs typeface="Calibri"/>
                <a:sym typeface="Calibri"/>
              </a:rPr>
              <a:t>Light sensors</a:t>
            </a:r>
            <a:endParaRPr sz="1200" b="1">
              <a:solidFill>
                <a:srgbClr val="2E75B5"/>
              </a:solidFill>
              <a:latin typeface="Calibri"/>
              <a:ea typeface="Calibri"/>
              <a:cs typeface="Calibri"/>
              <a:sym typeface="Calibri"/>
            </a:endParaRPr>
          </a:p>
        </p:txBody>
      </p:sp>
      <p:sp>
        <p:nvSpPr>
          <p:cNvPr id="61" name="Google Shape;369;p5">
            <a:extLst>
              <a:ext uri="{FF2B5EF4-FFF2-40B4-BE49-F238E27FC236}">
                <a16:creationId xmlns:a16="http://schemas.microsoft.com/office/drawing/2014/main" id="{04137AD4-51B2-6AA9-B23C-FF5FD625C25A}"/>
              </a:ext>
            </a:extLst>
          </p:cNvPr>
          <p:cNvSpPr txBox="1"/>
          <p:nvPr/>
        </p:nvSpPr>
        <p:spPr>
          <a:xfrm>
            <a:off x="2074444" y="3957177"/>
            <a:ext cx="863442" cy="184666"/>
          </a:xfrm>
          <a:prstGeom prst="rect">
            <a:avLst/>
          </a:prstGeom>
          <a:solidFill>
            <a:srgbClr val="DDEAF6"/>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a:solidFill>
                  <a:srgbClr val="2E75B5"/>
                </a:solidFill>
                <a:latin typeface="Calibri"/>
                <a:ea typeface="Calibri"/>
                <a:cs typeface="Calibri"/>
                <a:sym typeface="Calibri"/>
              </a:rPr>
              <a:t>Light sensors</a:t>
            </a:r>
            <a:endParaRPr sz="1200" b="1">
              <a:solidFill>
                <a:srgbClr val="2E75B5"/>
              </a:solidFill>
              <a:latin typeface="Calibri"/>
              <a:ea typeface="Calibri"/>
              <a:cs typeface="Calibri"/>
              <a:sym typeface="Calibri"/>
            </a:endParaRPr>
          </a:p>
        </p:txBody>
      </p:sp>
      <p:pic>
        <p:nvPicPr>
          <p:cNvPr id="62" name="Google Shape;386;p5" descr="C:\Users\rok\AppData\Local\Microsoft\Windows\INetCache\Content.MSO\7DEBEDFC.tmp">
            <a:extLst>
              <a:ext uri="{FF2B5EF4-FFF2-40B4-BE49-F238E27FC236}">
                <a16:creationId xmlns:a16="http://schemas.microsoft.com/office/drawing/2014/main" id="{64ECD156-E519-4F58-B9EB-35EF362AC47E}"/>
              </a:ext>
            </a:extLst>
          </p:cNvPr>
          <p:cNvPicPr preferRelativeResize="0"/>
          <p:nvPr/>
        </p:nvPicPr>
        <p:blipFill rotWithShape="1">
          <a:blip r:embed="rId3">
            <a:alphaModFix/>
          </a:blip>
          <a:srcRect/>
          <a:stretch/>
        </p:blipFill>
        <p:spPr>
          <a:xfrm>
            <a:off x="5819686" y="3115401"/>
            <a:ext cx="2101734" cy="2050400"/>
          </a:xfrm>
          <a:prstGeom prst="rect">
            <a:avLst/>
          </a:prstGeom>
          <a:noFill/>
          <a:ln>
            <a:noFill/>
          </a:ln>
        </p:spPr>
      </p:pic>
      <p:sp>
        <p:nvSpPr>
          <p:cNvPr id="63" name="Google Shape;387;p5">
            <a:extLst>
              <a:ext uri="{FF2B5EF4-FFF2-40B4-BE49-F238E27FC236}">
                <a16:creationId xmlns:a16="http://schemas.microsoft.com/office/drawing/2014/main" id="{F51A5B25-06FA-5E6C-A7D1-A3871543C0FD}"/>
              </a:ext>
            </a:extLst>
          </p:cNvPr>
          <p:cNvSpPr txBox="1"/>
          <p:nvPr/>
        </p:nvSpPr>
        <p:spPr>
          <a:xfrm>
            <a:off x="6235595" y="2985057"/>
            <a:ext cx="1015835"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rgbClr val="002060"/>
                </a:solidFill>
                <a:latin typeface="Calibri"/>
                <a:ea typeface="Calibri"/>
                <a:cs typeface="Calibri"/>
                <a:sym typeface="Calibri"/>
              </a:rPr>
              <a:t>mini SiPM</a:t>
            </a:r>
            <a:endParaRPr dirty="0"/>
          </a:p>
          <a:p>
            <a:pPr marL="0" marR="0" lvl="0" indent="0" algn="l" rtl="0">
              <a:spcBef>
                <a:spcPts val="0"/>
              </a:spcBef>
              <a:spcAft>
                <a:spcPts val="0"/>
              </a:spcAft>
              <a:buNone/>
            </a:pPr>
            <a:r>
              <a:rPr lang="en-US" sz="1200" b="1" dirty="0">
                <a:solidFill>
                  <a:srgbClr val="002060"/>
                </a:solidFill>
                <a:latin typeface="Calibri"/>
                <a:ea typeface="Calibri"/>
                <a:cs typeface="Calibri"/>
                <a:sym typeface="Calibri"/>
              </a:rPr>
              <a:t> (~3mm)</a:t>
            </a:r>
            <a:endParaRPr sz="1200" b="1" dirty="0">
              <a:solidFill>
                <a:srgbClr val="002060"/>
              </a:solidFill>
              <a:latin typeface="Calibri"/>
              <a:ea typeface="Calibri"/>
              <a:cs typeface="Calibri"/>
              <a:sym typeface="Calibri"/>
            </a:endParaRPr>
          </a:p>
        </p:txBody>
      </p:sp>
      <p:sp>
        <p:nvSpPr>
          <p:cNvPr id="64" name="Google Shape;388;p5">
            <a:extLst>
              <a:ext uri="{FF2B5EF4-FFF2-40B4-BE49-F238E27FC236}">
                <a16:creationId xmlns:a16="http://schemas.microsoft.com/office/drawing/2014/main" id="{AE684281-AAA4-66DD-DAA7-C9674BCE65E8}"/>
              </a:ext>
            </a:extLst>
          </p:cNvPr>
          <p:cNvSpPr txBox="1"/>
          <p:nvPr/>
        </p:nvSpPr>
        <p:spPr>
          <a:xfrm>
            <a:off x="7001509" y="3058974"/>
            <a:ext cx="422600"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2060"/>
                </a:solidFill>
                <a:latin typeface="Calibri"/>
                <a:ea typeface="Calibri"/>
                <a:cs typeface="Calibri"/>
                <a:sym typeface="Calibri"/>
              </a:rPr>
              <a:t>TSV</a:t>
            </a:r>
            <a:endParaRPr sz="1200" b="1">
              <a:solidFill>
                <a:srgbClr val="002060"/>
              </a:solidFill>
              <a:latin typeface="Calibri"/>
              <a:ea typeface="Calibri"/>
              <a:cs typeface="Calibri"/>
              <a:sym typeface="Calibri"/>
            </a:endParaRPr>
          </a:p>
        </p:txBody>
      </p:sp>
      <p:sp>
        <p:nvSpPr>
          <p:cNvPr id="65" name="Google Shape;389;p5">
            <a:extLst>
              <a:ext uri="{FF2B5EF4-FFF2-40B4-BE49-F238E27FC236}">
                <a16:creationId xmlns:a16="http://schemas.microsoft.com/office/drawing/2014/main" id="{93375238-A71B-42BE-3F98-3F99700BDBC9}"/>
              </a:ext>
            </a:extLst>
          </p:cNvPr>
          <p:cNvSpPr txBox="1"/>
          <p:nvPr/>
        </p:nvSpPr>
        <p:spPr>
          <a:xfrm>
            <a:off x="7527940" y="3732018"/>
            <a:ext cx="621983" cy="369332"/>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200" b="1">
                <a:solidFill>
                  <a:srgbClr val="002060"/>
                </a:solidFill>
                <a:latin typeface="Calibri"/>
                <a:ea typeface="Calibri"/>
                <a:cs typeface="Calibri"/>
                <a:sym typeface="Calibri"/>
              </a:rPr>
              <a:t>SiPM array</a:t>
            </a:r>
            <a:endParaRPr/>
          </a:p>
        </p:txBody>
      </p:sp>
      <p:sp>
        <p:nvSpPr>
          <p:cNvPr id="66" name="Google Shape;390;p5">
            <a:extLst>
              <a:ext uri="{FF2B5EF4-FFF2-40B4-BE49-F238E27FC236}">
                <a16:creationId xmlns:a16="http://schemas.microsoft.com/office/drawing/2014/main" id="{2BBA6300-D7E5-4B3D-3FD8-870BA9D6EECA}"/>
              </a:ext>
            </a:extLst>
          </p:cNvPr>
          <p:cNvSpPr txBox="1"/>
          <p:nvPr/>
        </p:nvSpPr>
        <p:spPr>
          <a:xfrm>
            <a:off x="7527940" y="4118366"/>
            <a:ext cx="677455" cy="369332"/>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200" b="1">
                <a:solidFill>
                  <a:srgbClr val="002060"/>
                </a:solidFill>
                <a:latin typeface="Calibri"/>
                <a:ea typeface="Calibri"/>
                <a:cs typeface="Calibri"/>
                <a:sym typeface="Calibri"/>
              </a:rPr>
              <a:t>PCB interposer</a:t>
            </a:r>
            <a:endParaRPr/>
          </a:p>
        </p:txBody>
      </p:sp>
      <p:sp>
        <p:nvSpPr>
          <p:cNvPr id="67" name="Google Shape;391;p5">
            <a:extLst>
              <a:ext uri="{FF2B5EF4-FFF2-40B4-BE49-F238E27FC236}">
                <a16:creationId xmlns:a16="http://schemas.microsoft.com/office/drawing/2014/main" id="{24867502-7951-3A8F-A803-E6AAB4A3EDD7}"/>
              </a:ext>
            </a:extLst>
          </p:cNvPr>
          <p:cNvSpPr txBox="1"/>
          <p:nvPr/>
        </p:nvSpPr>
        <p:spPr>
          <a:xfrm>
            <a:off x="7528911" y="4529303"/>
            <a:ext cx="772371" cy="184666"/>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200" b="1">
                <a:solidFill>
                  <a:srgbClr val="002060"/>
                </a:solidFill>
                <a:latin typeface="Calibri"/>
                <a:ea typeface="Calibri"/>
                <a:cs typeface="Calibri"/>
                <a:sym typeface="Calibri"/>
              </a:rPr>
              <a:t>FEE ASIC</a:t>
            </a:r>
            <a:endParaRPr/>
          </a:p>
        </p:txBody>
      </p:sp>
      <p:sp>
        <p:nvSpPr>
          <p:cNvPr id="68" name="Google Shape;392;p5">
            <a:extLst>
              <a:ext uri="{FF2B5EF4-FFF2-40B4-BE49-F238E27FC236}">
                <a16:creationId xmlns:a16="http://schemas.microsoft.com/office/drawing/2014/main" id="{EF1CC10A-C33D-489F-962F-5F17C2191CED}"/>
              </a:ext>
            </a:extLst>
          </p:cNvPr>
          <p:cNvSpPr txBox="1"/>
          <p:nvPr/>
        </p:nvSpPr>
        <p:spPr>
          <a:xfrm>
            <a:off x="5819686" y="2600503"/>
            <a:ext cx="168382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FF0000"/>
                </a:solidFill>
                <a:latin typeface="Calibri"/>
                <a:ea typeface="Calibri"/>
                <a:cs typeface="Calibri"/>
                <a:sym typeface="Calibri"/>
              </a:rPr>
              <a:t>Integrated Photon detector module</a:t>
            </a:r>
            <a:endParaRPr sz="1200" b="1">
              <a:solidFill>
                <a:srgbClr val="FF0000"/>
              </a:solidFill>
              <a:latin typeface="Calibri"/>
              <a:ea typeface="Calibri"/>
              <a:cs typeface="Calibri"/>
              <a:sym typeface="Calibri"/>
            </a:endParaRPr>
          </a:p>
        </p:txBody>
      </p:sp>
      <p:sp>
        <p:nvSpPr>
          <p:cNvPr id="69" name="Google Shape;393;p5">
            <a:extLst>
              <a:ext uri="{FF2B5EF4-FFF2-40B4-BE49-F238E27FC236}">
                <a16:creationId xmlns:a16="http://schemas.microsoft.com/office/drawing/2014/main" id="{41B818C2-1D0B-3EEC-E3B5-9EE239801138}"/>
              </a:ext>
            </a:extLst>
          </p:cNvPr>
          <p:cNvSpPr txBox="1"/>
          <p:nvPr/>
        </p:nvSpPr>
        <p:spPr>
          <a:xfrm>
            <a:off x="6220242" y="4886255"/>
            <a:ext cx="1015835"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rgbClr val="002060"/>
                </a:solidFill>
                <a:latin typeface="Calibri"/>
                <a:ea typeface="Calibri"/>
                <a:cs typeface="Calibri"/>
                <a:sym typeface="Calibri"/>
              </a:rPr>
              <a:t> ~3mm</a:t>
            </a:r>
            <a:endParaRPr sz="1200" b="1" dirty="0">
              <a:solidFill>
                <a:srgbClr val="002060"/>
              </a:solidFill>
              <a:latin typeface="Calibri"/>
              <a:ea typeface="Calibri"/>
              <a:cs typeface="Calibri"/>
              <a:sym typeface="Calibri"/>
            </a:endParaRPr>
          </a:p>
        </p:txBody>
      </p:sp>
      <p:grpSp>
        <p:nvGrpSpPr>
          <p:cNvPr id="70" name="Grupo 18">
            <a:extLst>
              <a:ext uri="{FF2B5EF4-FFF2-40B4-BE49-F238E27FC236}">
                <a16:creationId xmlns:a16="http://schemas.microsoft.com/office/drawing/2014/main" id="{E1BBFFC6-B502-DD09-3BC2-77392CBE8188}"/>
              </a:ext>
            </a:extLst>
          </p:cNvPr>
          <p:cNvGrpSpPr/>
          <p:nvPr/>
        </p:nvGrpSpPr>
        <p:grpSpPr>
          <a:xfrm>
            <a:off x="8305105" y="2703477"/>
            <a:ext cx="2304000" cy="2304000"/>
            <a:chOff x="9105609" y="3771237"/>
            <a:chExt cx="2304000" cy="2304000"/>
          </a:xfrm>
        </p:grpSpPr>
        <p:sp>
          <p:nvSpPr>
            <p:cNvPr id="71" name="Rectángulo 19">
              <a:extLst>
                <a:ext uri="{FF2B5EF4-FFF2-40B4-BE49-F238E27FC236}">
                  <a16:creationId xmlns:a16="http://schemas.microsoft.com/office/drawing/2014/main" id="{AB24F924-DFF6-8782-F06A-E3E2BC0C22B2}"/>
                </a:ext>
              </a:extLst>
            </p:cNvPr>
            <p:cNvSpPr/>
            <p:nvPr/>
          </p:nvSpPr>
          <p:spPr>
            <a:xfrm>
              <a:off x="9105609" y="3771237"/>
              <a:ext cx="2304000" cy="2304000"/>
            </a:xfrm>
            <a:prstGeom prst="rect">
              <a:avLst/>
            </a:prstGeom>
            <a:solidFill>
              <a:srgbClr val="088E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2" name="Grupo 2">
              <a:extLst>
                <a:ext uri="{FF2B5EF4-FFF2-40B4-BE49-F238E27FC236}">
                  <a16:creationId xmlns:a16="http://schemas.microsoft.com/office/drawing/2014/main" id="{4C38B28A-8BE2-070B-FA0E-F7CABA14382C}"/>
                </a:ext>
              </a:extLst>
            </p:cNvPr>
            <p:cNvGrpSpPr/>
            <p:nvPr/>
          </p:nvGrpSpPr>
          <p:grpSpPr>
            <a:xfrm>
              <a:off x="9261373" y="4086983"/>
              <a:ext cx="453068" cy="360000"/>
              <a:chOff x="9224116" y="3895949"/>
              <a:chExt cx="453068" cy="360000"/>
            </a:xfrm>
          </p:grpSpPr>
          <p:sp>
            <p:nvSpPr>
              <p:cNvPr id="137" name="Rectángulo 42">
                <a:extLst>
                  <a:ext uri="{FF2B5EF4-FFF2-40B4-BE49-F238E27FC236}">
                    <a16:creationId xmlns:a16="http://schemas.microsoft.com/office/drawing/2014/main" id="{2D0F880C-65DF-E469-F294-2BEC27110FD2}"/>
                  </a:ext>
                </a:extLst>
              </p:cNvPr>
              <p:cNvSpPr/>
              <p:nvPr/>
            </p:nvSpPr>
            <p:spPr>
              <a:xfrm>
                <a:off x="9260012" y="3895949"/>
                <a:ext cx="360000" cy="360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00" dirty="0">
                  <a:ln>
                    <a:solidFill>
                      <a:schemeClr val="bg1"/>
                    </a:solidFill>
                  </a:ln>
                  <a:solidFill>
                    <a:schemeClr val="bg1"/>
                  </a:solidFill>
                </a:endParaRPr>
              </a:p>
            </p:txBody>
          </p:sp>
          <p:sp>
            <p:nvSpPr>
              <p:cNvPr id="138" name="CuadroTexto 44">
                <a:extLst>
                  <a:ext uri="{FF2B5EF4-FFF2-40B4-BE49-F238E27FC236}">
                    <a16:creationId xmlns:a16="http://schemas.microsoft.com/office/drawing/2014/main" id="{C13D5B8E-8256-58BA-31D5-5CE9C7FD7DEC}"/>
                  </a:ext>
                </a:extLst>
              </p:cNvPr>
              <p:cNvSpPr txBox="1"/>
              <p:nvPr/>
            </p:nvSpPr>
            <p:spPr>
              <a:xfrm>
                <a:off x="9224116" y="3906672"/>
                <a:ext cx="453068" cy="215444"/>
              </a:xfrm>
              <a:prstGeom prst="rect">
                <a:avLst/>
              </a:prstGeom>
              <a:noFill/>
            </p:spPr>
            <p:txBody>
              <a:bodyPr wrap="square" rtlCol="0">
                <a:spAutoFit/>
              </a:bodyPr>
              <a:lstStyle/>
              <a:p>
                <a:pPr algn="ctr"/>
                <a:r>
                  <a:rPr lang="es-ES" sz="800" b="1" dirty="0"/>
                  <a:t>ASIC</a:t>
                </a:r>
              </a:p>
            </p:txBody>
          </p:sp>
        </p:grpSp>
        <p:grpSp>
          <p:nvGrpSpPr>
            <p:cNvPr id="73" name="Grupo 45">
              <a:extLst>
                <a:ext uri="{FF2B5EF4-FFF2-40B4-BE49-F238E27FC236}">
                  <a16:creationId xmlns:a16="http://schemas.microsoft.com/office/drawing/2014/main" id="{90DA4C0F-91FE-A86C-7626-ADC3653DB3D3}"/>
                </a:ext>
              </a:extLst>
            </p:cNvPr>
            <p:cNvGrpSpPr/>
            <p:nvPr/>
          </p:nvGrpSpPr>
          <p:grpSpPr>
            <a:xfrm>
              <a:off x="9776092" y="4086983"/>
              <a:ext cx="453068" cy="360000"/>
              <a:chOff x="9224116" y="3895949"/>
              <a:chExt cx="453068" cy="360000"/>
            </a:xfrm>
          </p:grpSpPr>
          <p:sp>
            <p:nvSpPr>
              <p:cNvPr id="135" name="Rectángulo 46">
                <a:extLst>
                  <a:ext uri="{FF2B5EF4-FFF2-40B4-BE49-F238E27FC236}">
                    <a16:creationId xmlns:a16="http://schemas.microsoft.com/office/drawing/2014/main" id="{CB264051-CF27-55DD-4FC6-61FC47BFDD8F}"/>
                  </a:ext>
                </a:extLst>
              </p:cNvPr>
              <p:cNvSpPr/>
              <p:nvPr/>
            </p:nvSpPr>
            <p:spPr>
              <a:xfrm>
                <a:off x="9260012" y="3895949"/>
                <a:ext cx="360000" cy="360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00" dirty="0">
                  <a:ln>
                    <a:solidFill>
                      <a:schemeClr val="bg1"/>
                    </a:solidFill>
                  </a:ln>
                  <a:solidFill>
                    <a:schemeClr val="bg1"/>
                  </a:solidFill>
                </a:endParaRPr>
              </a:p>
            </p:txBody>
          </p:sp>
          <p:sp>
            <p:nvSpPr>
              <p:cNvPr id="136" name="CuadroTexto 47">
                <a:extLst>
                  <a:ext uri="{FF2B5EF4-FFF2-40B4-BE49-F238E27FC236}">
                    <a16:creationId xmlns:a16="http://schemas.microsoft.com/office/drawing/2014/main" id="{54BE59A5-5560-A971-9D9B-1CABAB43E058}"/>
                  </a:ext>
                </a:extLst>
              </p:cNvPr>
              <p:cNvSpPr txBox="1"/>
              <p:nvPr/>
            </p:nvSpPr>
            <p:spPr>
              <a:xfrm>
                <a:off x="9224116" y="3906672"/>
                <a:ext cx="453068" cy="215444"/>
              </a:xfrm>
              <a:prstGeom prst="rect">
                <a:avLst/>
              </a:prstGeom>
              <a:noFill/>
            </p:spPr>
            <p:txBody>
              <a:bodyPr wrap="square" rtlCol="0">
                <a:spAutoFit/>
              </a:bodyPr>
              <a:lstStyle/>
              <a:p>
                <a:pPr algn="ctr"/>
                <a:r>
                  <a:rPr lang="es-ES" sz="800" b="1" dirty="0"/>
                  <a:t>ASIC</a:t>
                </a:r>
              </a:p>
            </p:txBody>
          </p:sp>
        </p:grpSp>
        <p:grpSp>
          <p:nvGrpSpPr>
            <p:cNvPr id="74" name="Grupo 48">
              <a:extLst>
                <a:ext uri="{FF2B5EF4-FFF2-40B4-BE49-F238E27FC236}">
                  <a16:creationId xmlns:a16="http://schemas.microsoft.com/office/drawing/2014/main" id="{0954FCDE-AED7-3390-3476-BEFAC2EFA680}"/>
                </a:ext>
              </a:extLst>
            </p:cNvPr>
            <p:cNvGrpSpPr/>
            <p:nvPr/>
          </p:nvGrpSpPr>
          <p:grpSpPr>
            <a:xfrm>
              <a:off x="10286059" y="4086983"/>
              <a:ext cx="453068" cy="360000"/>
              <a:chOff x="9224116" y="3895949"/>
              <a:chExt cx="453068" cy="360000"/>
            </a:xfrm>
          </p:grpSpPr>
          <p:sp>
            <p:nvSpPr>
              <p:cNvPr id="133" name="Rectángulo 49">
                <a:extLst>
                  <a:ext uri="{FF2B5EF4-FFF2-40B4-BE49-F238E27FC236}">
                    <a16:creationId xmlns:a16="http://schemas.microsoft.com/office/drawing/2014/main" id="{1C12B522-859C-7969-9897-77AEB6F64CA3}"/>
                  </a:ext>
                </a:extLst>
              </p:cNvPr>
              <p:cNvSpPr/>
              <p:nvPr/>
            </p:nvSpPr>
            <p:spPr>
              <a:xfrm>
                <a:off x="9260012" y="3895949"/>
                <a:ext cx="360000" cy="360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00" dirty="0">
                  <a:ln>
                    <a:solidFill>
                      <a:schemeClr val="bg1"/>
                    </a:solidFill>
                  </a:ln>
                  <a:solidFill>
                    <a:schemeClr val="bg1"/>
                  </a:solidFill>
                </a:endParaRPr>
              </a:p>
            </p:txBody>
          </p:sp>
          <p:sp>
            <p:nvSpPr>
              <p:cNvPr id="134" name="CuadroTexto 50">
                <a:extLst>
                  <a:ext uri="{FF2B5EF4-FFF2-40B4-BE49-F238E27FC236}">
                    <a16:creationId xmlns:a16="http://schemas.microsoft.com/office/drawing/2014/main" id="{F270BF77-71E5-4801-DF05-569F3EF3C187}"/>
                  </a:ext>
                </a:extLst>
              </p:cNvPr>
              <p:cNvSpPr txBox="1"/>
              <p:nvPr/>
            </p:nvSpPr>
            <p:spPr>
              <a:xfrm>
                <a:off x="9224116" y="3906672"/>
                <a:ext cx="453068" cy="215444"/>
              </a:xfrm>
              <a:prstGeom prst="rect">
                <a:avLst/>
              </a:prstGeom>
              <a:noFill/>
            </p:spPr>
            <p:txBody>
              <a:bodyPr wrap="square" rtlCol="0">
                <a:spAutoFit/>
              </a:bodyPr>
              <a:lstStyle/>
              <a:p>
                <a:pPr algn="ctr"/>
                <a:r>
                  <a:rPr lang="es-ES" sz="800" b="1" dirty="0"/>
                  <a:t>ASIC</a:t>
                </a:r>
              </a:p>
            </p:txBody>
          </p:sp>
        </p:grpSp>
        <p:grpSp>
          <p:nvGrpSpPr>
            <p:cNvPr id="75" name="Grupo 51">
              <a:extLst>
                <a:ext uri="{FF2B5EF4-FFF2-40B4-BE49-F238E27FC236}">
                  <a16:creationId xmlns:a16="http://schemas.microsoft.com/office/drawing/2014/main" id="{159B4F30-6F51-6132-4B53-284559601A1A}"/>
                </a:ext>
              </a:extLst>
            </p:cNvPr>
            <p:cNvGrpSpPr/>
            <p:nvPr/>
          </p:nvGrpSpPr>
          <p:grpSpPr>
            <a:xfrm>
              <a:off x="10800778" y="4086983"/>
              <a:ext cx="453068" cy="360000"/>
              <a:chOff x="9224116" y="3895949"/>
              <a:chExt cx="453068" cy="360000"/>
            </a:xfrm>
          </p:grpSpPr>
          <p:sp>
            <p:nvSpPr>
              <p:cNvPr id="131" name="Rectángulo 52">
                <a:extLst>
                  <a:ext uri="{FF2B5EF4-FFF2-40B4-BE49-F238E27FC236}">
                    <a16:creationId xmlns:a16="http://schemas.microsoft.com/office/drawing/2014/main" id="{4926D75D-8E21-1867-1859-4EE61E22A684}"/>
                  </a:ext>
                </a:extLst>
              </p:cNvPr>
              <p:cNvSpPr/>
              <p:nvPr/>
            </p:nvSpPr>
            <p:spPr>
              <a:xfrm>
                <a:off x="9260012" y="3895949"/>
                <a:ext cx="360000" cy="360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00" dirty="0">
                  <a:ln>
                    <a:solidFill>
                      <a:schemeClr val="bg1"/>
                    </a:solidFill>
                  </a:ln>
                  <a:solidFill>
                    <a:schemeClr val="bg1"/>
                  </a:solidFill>
                </a:endParaRPr>
              </a:p>
            </p:txBody>
          </p:sp>
          <p:sp>
            <p:nvSpPr>
              <p:cNvPr id="132" name="CuadroTexto 53">
                <a:extLst>
                  <a:ext uri="{FF2B5EF4-FFF2-40B4-BE49-F238E27FC236}">
                    <a16:creationId xmlns:a16="http://schemas.microsoft.com/office/drawing/2014/main" id="{0C21E67B-D34E-5F81-3D47-9379490D9BF8}"/>
                  </a:ext>
                </a:extLst>
              </p:cNvPr>
              <p:cNvSpPr txBox="1"/>
              <p:nvPr/>
            </p:nvSpPr>
            <p:spPr>
              <a:xfrm>
                <a:off x="9224116" y="3906672"/>
                <a:ext cx="453068" cy="215444"/>
              </a:xfrm>
              <a:prstGeom prst="rect">
                <a:avLst/>
              </a:prstGeom>
              <a:noFill/>
            </p:spPr>
            <p:txBody>
              <a:bodyPr wrap="square" rtlCol="0">
                <a:spAutoFit/>
              </a:bodyPr>
              <a:lstStyle/>
              <a:p>
                <a:pPr algn="ctr"/>
                <a:r>
                  <a:rPr lang="es-ES" sz="800" b="1" dirty="0"/>
                  <a:t>ASIC</a:t>
                </a:r>
              </a:p>
            </p:txBody>
          </p:sp>
        </p:grpSp>
        <p:grpSp>
          <p:nvGrpSpPr>
            <p:cNvPr id="76" name="Grupo 54">
              <a:extLst>
                <a:ext uri="{FF2B5EF4-FFF2-40B4-BE49-F238E27FC236}">
                  <a16:creationId xmlns:a16="http://schemas.microsoft.com/office/drawing/2014/main" id="{73579E43-BA45-0B0E-98A9-D8CB2CA2EE05}"/>
                </a:ext>
              </a:extLst>
            </p:cNvPr>
            <p:cNvGrpSpPr/>
            <p:nvPr/>
          </p:nvGrpSpPr>
          <p:grpSpPr>
            <a:xfrm>
              <a:off x="9261373" y="5397280"/>
              <a:ext cx="453068" cy="360000"/>
              <a:chOff x="9224116" y="3895949"/>
              <a:chExt cx="453068" cy="360000"/>
            </a:xfrm>
          </p:grpSpPr>
          <p:sp>
            <p:nvSpPr>
              <p:cNvPr id="129" name="Rectángulo 55">
                <a:extLst>
                  <a:ext uri="{FF2B5EF4-FFF2-40B4-BE49-F238E27FC236}">
                    <a16:creationId xmlns:a16="http://schemas.microsoft.com/office/drawing/2014/main" id="{AC13C346-ACBD-A4EB-3386-200E2C039CCF}"/>
                  </a:ext>
                </a:extLst>
              </p:cNvPr>
              <p:cNvSpPr/>
              <p:nvPr/>
            </p:nvSpPr>
            <p:spPr>
              <a:xfrm>
                <a:off x="9260012" y="3895949"/>
                <a:ext cx="360000" cy="360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00" dirty="0">
                  <a:ln>
                    <a:solidFill>
                      <a:schemeClr val="bg1"/>
                    </a:solidFill>
                  </a:ln>
                  <a:solidFill>
                    <a:schemeClr val="bg1"/>
                  </a:solidFill>
                </a:endParaRPr>
              </a:p>
            </p:txBody>
          </p:sp>
          <p:sp>
            <p:nvSpPr>
              <p:cNvPr id="130" name="CuadroTexto 56">
                <a:extLst>
                  <a:ext uri="{FF2B5EF4-FFF2-40B4-BE49-F238E27FC236}">
                    <a16:creationId xmlns:a16="http://schemas.microsoft.com/office/drawing/2014/main" id="{C45389B4-0626-4123-7A6C-EBD5C609D360}"/>
                  </a:ext>
                </a:extLst>
              </p:cNvPr>
              <p:cNvSpPr txBox="1"/>
              <p:nvPr/>
            </p:nvSpPr>
            <p:spPr>
              <a:xfrm>
                <a:off x="9224116" y="3906672"/>
                <a:ext cx="453068" cy="215444"/>
              </a:xfrm>
              <a:prstGeom prst="rect">
                <a:avLst/>
              </a:prstGeom>
              <a:noFill/>
            </p:spPr>
            <p:txBody>
              <a:bodyPr wrap="square" rtlCol="0">
                <a:spAutoFit/>
              </a:bodyPr>
              <a:lstStyle/>
              <a:p>
                <a:pPr algn="ctr"/>
                <a:r>
                  <a:rPr lang="es-ES" sz="800" b="1" dirty="0"/>
                  <a:t>ASIC</a:t>
                </a:r>
              </a:p>
            </p:txBody>
          </p:sp>
        </p:grpSp>
        <p:grpSp>
          <p:nvGrpSpPr>
            <p:cNvPr id="77" name="Grupo 57">
              <a:extLst>
                <a:ext uri="{FF2B5EF4-FFF2-40B4-BE49-F238E27FC236}">
                  <a16:creationId xmlns:a16="http://schemas.microsoft.com/office/drawing/2014/main" id="{6EF8C845-0418-DE01-9CBF-C984DBC3C6E9}"/>
                </a:ext>
              </a:extLst>
            </p:cNvPr>
            <p:cNvGrpSpPr/>
            <p:nvPr/>
          </p:nvGrpSpPr>
          <p:grpSpPr>
            <a:xfrm>
              <a:off x="9776092" y="5397280"/>
              <a:ext cx="453068" cy="360000"/>
              <a:chOff x="9224116" y="3895949"/>
              <a:chExt cx="453068" cy="360000"/>
            </a:xfrm>
          </p:grpSpPr>
          <p:sp>
            <p:nvSpPr>
              <p:cNvPr id="127" name="Rectángulo 58">
                <a:extLst>
                  <a:ext uri="{FF2B5EF4-FFF2-40B4-BE49-F238E27FC236}">
                    <a16:creationId xmlns:a16="http://schemas.microsoft.com/office/drawing/2014/main" id="{C399B92D-988C-6B2D-68B5-F35C52171BCC}"/>
                  </a:ext>
                </a:extLst>
              </p:cNvPr>
              <p:cNvSpPr/>
              <p:nvPr/>
            </p:nvSpPr>
            <p:spPr>
              <a:xfrm>
                <a:off x="9260012" y="3895949"/>
                <a:ext cx="360000" cy="360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00" dirty="0">
                  <a:ln>
                    <a:solidFill>
                      <a:schemeClr val="bg1"/>
                    </a:solidFill>
                  </a:ln>
                  <a:solidFill>
                    <a:schemeClr val="bg1"/>
                  </a:solidFill>
                </a:endParaRPr>
              </a:p>
            </p:txBody>
          </p:sp>
          <p:sp>
            <p:nvSpPr>
              <p:cNvPr id="128" name="CuadroTexto 59">
                <a:extLst>
                  <a:ext uri="{FF2B5EF4-FFF2-40B4-BE49-F238E27FC236}">
                    <a16:creationId xmlns:a16="http://schemas.microsoft.com/office/drawing/2014/main" id="{AE96A183-A319-9C5C-59F6-5BC34891A514}"/>
                  </a:ext>
                </a:extLst>
              </p:cNvPr>
              <p:cNvSpPr txBox="1"/>
              <p:nvPr/>
            </p:nvSpPr>
            <p:spPr>
              <a:xfrm>
                <a:off x="9224116" y="3906672"/>
                <a:ext cx="453068" cy="215444"/>
              </a:xfrm>
              <a:prstGeom prst="rect">
                <a:avLst/>
              </a:prstGeom>
              <a:noFill/>
            </p:spPr>
            <p:txBody>
              <a:bodyPr wrap="square" rtlCol="0">
                <a:spAutoFit/>
              </a:bodyPr>
              <a:lstStyle/>
              <a:p>
                <a:pPr algn="ctr"/>
                <a:r>
                  <a:rPr lang="es-ES" sz="800" b="1" dirty="0"/>
                  <a:t>ASIC</a:t>
                </a:r>
              </a:p>
            </p:txBody>
          </p:sp>
        </p:grpSp>
        <p:grpSp>
          <p:nvGrpSpPr>
            <p:cNvPr id="78" name="Grupo 60">
              <a:extLst>
                <a:ext uri="{FF2B5EF4-FFF2-40B4-BE49-F238E27FC236}">
                  <a16:creationId xmlns:a16="http://schemas.microsoft.com/office/drawing/2014/main" id="{1BF4253E-3F50-9FD6-6158-16F09039B201}"/>
                </a:ext>
              </a:extLst>
            </p:cNvPr>
            <p:cNvGrpSpPr/>
            <p:nvPr/>
          </p:nvGrpSpPr>
          <p:grpSpPr>
            <a:xfrm>
              <a:off x="10286059" y="5397280"/>
              <a:ext cx="453068" cy="360000"/>
              <a:chOff x="9224116" y="3895949"/>
              <a:chExt cx="453068" cy="360000"/>
            </a:xfrm>
          </p:grpSpPr>
          <p:sp>
            <p:nvSpPr>
              <p:cNvPr id="125" name="Rectángulo 61">
                <a:extLst>
                  <a:ext uri="{FF2B5EF4-FFF2-40B4-BE49-F238E27FC236}">
                    <a16:creationId xmlns:a16="http://schemas.microsoft.com/office/drawing/2014/main" id="{E968942A-1142-9405-6079-57F789451856}"/>
                  </a:ext>
                </a:extLst>
              </p:cNvPr>
              <p:cNvSpPr/>
              <p:nvPr/>
            </p:nvSpPr>
            <p:spPr>
              <a:xfrm>
                <a:off x="9260012" y="3895949"/>
                <a:ext cx="360000" cy="360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00" dirty="0">
                  <a:ln>
                    <a:solidFill>
                      <a:schemeClr val="bg1"/>
                    </a:solidFill>
                  </a:ln>
                  <a:solidFill>
                    <a:schemeClr val="bg1"/>
                  </a:solidFill>
                </a:endParaRPr>
              </a:p>
            </p:txBody>
          </p:sp>
          <p:sp>
            <p:nvSpPr>
              <p:cNvPr id="126" name="CuadroTexto 62">
                <a:extLst>
                  <a:ext uri="{FF2B5EF4-FFF2-40B4-BE49-F238E27FC236}">
                    <a16:creationId xmlns:a16="http://schemas.microsoft.com/office/drawing/2014/main" id="{DEB7BB7E-8F9E-5630-C190-7B7A2B166E5E}"/>
                  </a:ext>
                </a:extLst>
              </p:cNvPr>
              <p:cNvSpPr txBox="1"/>
              <p:nvPr/>
            </p:nvSpPr>
            <p:spPr>
              <a:xfrm>
                <a:off x="9224116" y="3906672"/>
                <a:ext cx="453068" cy="215444"/>
              </a:xfrm>
              <a:prstGeom prst="rect">
                <a:avLst/>
              </a:prstGeom>
              <a:noFill/>
            </p:spPr>
            <p:txBody>
              <a:bodyPr wrap="square" rtlCol="0">
                <a:spAutoFit/>
              </a:bodyPr>
              <a:lstStyle/>
              <a:p>
                <a:pPr algn="ctr"/>
                <a:r>
                  <a:rPr lang="es-ES" sz="800" b="1" dirty="0"/>
                  <a:t>ASIC</a:t>
                </a:r>
              </a:p>
            </p:txBody>
          </p:sp>
        </p:grpSp>
        <p:grpSp>
          <p:nvGrpSpPr>
            <p:cNvPr id="79" name="Grupo 63">
              <a:extLst>
                <a:ext uri="{FF2B5EF4-FFF2-40B4-BE49-F238E27FC236}">
                  <a16:creationId xmlns:a16="http://schemas.microsoft.com/office/drawing/2014/main" id="{2F040646-C3C1-90BA-16FF-4E20C746E7D2}"/>
                </a:ext>
              </a:extLst>
            </p:cNvPr>
            <p:cNvGrpSpPr/>
            <p:nvPr/>
          </p:nvGrpSpPr>
          <p:grpSpPr>
            <a:xfrm>
              <a:off x="10800778" y="5397280"/>
              <a:ext cx="453068" cy="360000"/>
              <a:chOff x="9224116" y="3895949"/>
              <a:chExt cx="453068" cy="360000"/>
            </a:xfrm>
          </p:grpSpPr>
          <p:sp>
            <p:nvSpPr>
              <p:cNvPr id="123" name="Rectángulo 64">
                <a:extLst>
                  <a:ext uri="{FF2B5EF4-FFF2-40B4-BE49-F238E27FC236}">
                    <a16:creationId xmlns:a16="http://schemas.microsoft.com/office/drawing/2014/main" id="{F3D26FBA-E49C-E62F-6FA6-A1B46338613E}"/>
                  </a:ext>
                </a:extLst>
              </p:cNvPr>
              <p:cNvSpPr/>
              <p:nvPr/>
            </p:nvSpPr>
            <p:spPr>
              <a:xfrm>
                <a:off x="9260012" y="3895949"/>
                <a:ext cx="360000" cy="360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00" dirty="0">
                  <a:ln>
                    <a:solidFill>
                      <a:schemeClr val="bg1"/>
                    </a:solidFill>
                  </a:ln>
                  <a:solidFill>
                    <a:schemeClr val="bg1"/>
                  </a:solidFill>
                </a:endParaRPr>
              </a:p>
            </p:txBody>
          </p:sp>
          <p:sp>
            <p:nvSpPr>
              <p:cNvPr id="124" name="CuadroTexto 65">
                <a:extLst>
                  <a:ext uri="{FF2B5EF4-FFF2-40B4-BE49-F238E27FC236}">
                    <a16:creationId xmlns:a16="http://schemas.microsoft.com/office/drawing/2014/main" id="{1A8CF72D-6733-69A7-7592-1B4CD5350AD4}"/>
                  </a:ext>
                </a:extLst>
              </p:cNvPr>
              <p:cNvSpPr txBox="1"/>
              <p:nvPr/>
            </p:nvSpPr>
            <p:spPr>
              <a:xfrm>
                <a:off x="9224116" y="3906672"/>
                <a:ext cx="453068" cy="215444"/>
              </a:xfrm>
              <a:prstGeom prst="rect">
                <a:avLst/>
              </a:prstGeom>
              <a:noFill/>
            </p:spPr>
            <p:txBody>
              <a:bodyPr wrap="square" rtlCol="0">
                <a:spAutoFit/>
              </a:bodyPr>
              <a:lstStyle/>
              <a:p>
                <a:pPr algn="ctr"/>
                <a:r>
                  <a:rPr lang="es-ES" sz="800" b="1" dirty="0"/>
                  <a:t>ASIC</a:t>
                </a:r>
              </a:p>
            </p:txBody>
          </p:sp>
        </p:grpSp>
        <p:grpSp>
          <p:nvGrpSpPr>
            <p:cNvPr id="80" name="Grupo 17">
              <a:extLst>
                <a:ext uri="{FF2B5EF4-FFF2-40B4-BE49-F238E27FC236}">
                  <a16:creationId xmlns:a16="http://schemas.microsoft.com/office/drawing/2014/main" id="{0B0FDAF1-38F5-DD4D-1C04-B66038436873}"/>
                </a:ext>
              </a:extLst>
            </p:cNvPr>
            <p:cNvGrpSpPr/>
            <p:nvPr/>
          </p:nvGrpSpPr>
          <p:grpSpPr>
            <a:xfrm>
              <a:off x="9377196" y="4689991"/>
              <a:ext cx="1671804" cy="489872"/>
              <a:chOff x="9377196" y="4689991"/>
              <a:chExt cx="1671804" cy="489872"/>
            </a:xfrm>
          </p:grpSpPr>
          <p:sp>
            <p:nvSpPr>
              <p:cNvPr id="81" name="Rectángulo redondeado 26">
                <a:extLst>
                  <a:ext uri="{FF2B5EF4-FFF2-40B4-BE49-F238E27FC236}">
                    <a16:creationId xmlns:a16="http://schemas.microsoft.com/office/drawing/2014/main" id="{01047A38-B0BE-2EB6-62BC-99FA9401E2E4}"/>
                  </a:ext>
                </a:extLst>
              </p:cNvPr>
              <p:cNvSpPr/>
              <p:nvPr/>
            </p:nvSpPr>
            <p:spPr>
              <a:xfrm>
                <a:off x="9377196" y="4689991"/>
                <a:ext cx="1671804" cy="489872"/>
              </a:xfrm>
              <a:prstGeom prst="roundRect">
                <a:avLst/>
              </a:prstGeom>
              <a:solidFill>
                <a:schemeClr val="accent3">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Rectángulo redondeado 27">
                <a:extLst>
                  <a:ext uri="{FF2B5EF4-FFF2-40B4-BE49-F238E27FC236}">
                    <a16:creationId xmlns:a16="http://schemas.microsoft.com/office/drawing/2014/main" id="{2B09557E-2557-85A7-A1A1-E15570C07261}"/>
                  </a:ext>
                </a:extLst>
              </p:cNvPr>
              <p:cNvSpPr/>
              <p:nvPr/>
            </p:nvSpPr>
            <p:spPr>
              <a:xfrm>
                <a:off x="9444956" y="4787965"/>
                <a:ext cx="1548000" cy="293923"/>
              </a:xfrm>
              <a:prstGeom prst="round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3" name="Conector recto 14">
                <a:extLst>
                  <a:ext uri="{FF2B5EF4-FFF2-40B4-BE49-F238E27FC236}">
                    <a16:creationId xmlns:a16="http://schemas.microsoft.com/office/drawing/2014/main" id="{D8AF5ED4-BDDF-A20F-209E-6E2E5C6188F2}"/>
                  </a:ext>
                </a:extLst>
              </p:cNvPr>
              <p:cNvCxnSpPr/>
              <p:nvPr/>
            </p:nvCxnSpPr>
            <p:spPr>
              <a:xfrm>
                <a:off x="9540000"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ector recto 66">
                <a:extLst>
                  <a:ext uri="{FF2B5EF4-FFF2-40B4-BE49-F238E27FC236}">
                    <a16:creationId xmlns:a16="http://schemas.microsoft.com/office/drawing/2014/main" id="{CF1F10E2-0949-664A-E367-8F36793FC35F}"/>
                  </a:ext>
                </a:extLst>
              </p:cNvPr>
              <p:cNvCxnSpPr/>
              <p:nvPr/>
            </p:nvCxnSpPr>
            <p:spPr>
              <a:xfrm>
                <a:off x="9612000"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ector recto 67">
                <a:extLst>
                  <a:ext uri="{FF2B5EF4-FFF2-40B4-BE49-F238E27FC236}">
                    <a16:creationId xmlns:a16="http://schemas.microsoft.com/office/drawing/2014/main" id="{AE9F7EA2-5F00-75F9-D77D-0452CA518A1D}"/>
                  </a:ext>
                </a:extLst>
              </p:cNvPr>
              <p:cNvCxnSpPr/>
              <p:nvPr/>
            </p:nvCxnSpPr>
            <p:spPr>
              <a:xfrm>
                <a:off x="9684000"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ector recto 68">
                <a:extLst>
                  <a:ext uri="{FF2B5EF4-FFF2-40B4-BE49-F238E27FC236}">
                    <a16:creationId xmlns:a16="http://schemas.microsoft.com/office/drawing/2014/main" id="{6FBB0C8B-6B84-2834-4B36-23E6492FC7C9}"/>
                  </a:ext>
                </a:extLst>
              </p:cNvPr>
              <p:cNvCxnSpPr/>
              <p:nvPr/>
            </p:nvCxnSpPr>
            <p:spPr>
              <a:xfrm>
                <a:off x="9756000"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ector recto 69">
                <a:extLst>
                  <a:ext uri="{FF2B5EF4-FFF2-40B4-BE49-F238E27FC236}">
                    <a16:creationId xmlns:a16="http://schemas.microsoft.com/office/drawing/2014/main" id="{49E17797-068F-722B-1EEA-7656EDAE8DF3}"/>
                  </a:ext>
                </a:extLst>
              </p:cNvPr>
              <p:cNvCxnSpPr/>
              <p:nvPr/>
            </p:nvCxnSpPr>
            <p:spPr>
              <a:xfrm>
                <a:off x="9826988"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Conector recto 70">
                <a:extLst>
                  <a:ext uri="{FF2B5EF4-FFF2-40B4-BE49-F238E27FC236}">
                    <a16:creationId xmlns:a16="http://schemas.microsoft.com/office/drawing/2014/main" id="{F785E07F-6E12-4F24-6677-CA0E69987045}"/>
                  </a:ext>
                </a:extLst>
              </p:cNvPr>
              <p:cNvCxnSpPr/>
              <p:nvPr/>
            </p:nvCxnSpPr>
            <p:spPr>
              <a:xfrm>
                <a:off x="9898988"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ector recto 71">
                <a:extLst>
                  <a:ext uri="{FF2B5EF4-FFF2-40B4-BE49-F238E27FC236}">
                    <a16:creationId xmlns:a16="http://schemas.microsoft.com/office/drawing/2014/main" id="{2C6DD4C9-5268-2300-8281-ABF1A2764996}"/>
                  </a:ext>
                </a:extLst>
              </p:cNvPr>
              <p:cNvCxnSpPr/>
              <p:nvPr/>
            </p:nvCxnSpPr>
            <p:spPr>
              <a:xfrm>
                <a:off x="9970988"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ector recto 72">
                <a:extLst>
                  <a:ext uri="{FF2B5EF4-FFF2-40B4-BE49-F238E27FC236}">
                    <a16:creationId xmlns:a16="http://schemas.microsoft.com/office/drawing/2014/main" id="{F4E6F0C5-1E9C-B9A6-DD71-955364B20970}"/>
                  </a:ext>
                </a:extLst>
              </p:cNvPr>
              <p:cNvCxnSpPr/>
              <p:nvPr/>
            </p:nvCxnSpPr>
            <p:spPr>
              <a:xfrm>
                <a:off x="10042988"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Conector recto 73">
                <a:extLst>
                  <a:ext uri="{FF2B5EF4-FFF2-40B4-BE49-F238E27FC236}">
                    <a16:creationId xmlns:a16="http://schemas.microsoft.com/office/drawing/2014/main" id="{FB333465-D56A-EBA2-08CE-ADD2664DA44B}"/>
                  </a:ext>
                </a:extLst>
              </p:cNvPr>
              <p:cNvCxnSpPr/>
              <p:nvPr/>
            </p:nvCxnSpPr>
            <p:spPr>
              <a:xfrm>
                <a:off x="10115138"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Conector recto 74">
                <a:extLst>
                  <a:ext uri="{FF2B5EF4-FFF2-40B4-BE49-F238E27FC236}">
                    <a16:creationId xmlns:a16="http://schemas.microsoft.com/office/drawing/2014/main" id="{D120F126-8D57-3751-6BBB-EB370BEEC5D5}"/>
                  </a:ext>
                </a:extLst>
              </p:cNvPr>
              <p:cNvCxnSpPr/>
              <p:nvPr/>
            </p:nvCxnSpPr>
            <p:spPr>
              <a:xfrm>
                <a:off x="10187138"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ector recto 75">
                <a:extLst>
                  <a:ext uri="{FF2B5EF4-FFF2-40B4-BE49-F238E27FC236}">
                    <a16:creationId xmlns:a16="http://schemas.microsoft.com/office/drawing/2014/main" id="{BE594234-7E1A-0F9D-361B-60AD7A7A6D4B}"/>
                  </a:ext>
                </a:extLst>
              </p:cNvPr>
              <p:cNvCxnSpPr/>
              <p:nvPr/>
            </p:nvCxnSpPr>
            <p:spPr>
              <a:xfrm>
                <a:off x="10259138"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ector recto 76">
                <a:extLst>
                  <a:ext uri="{FF2B5EF4-FFF2-40B4-BE49-F238E27FC236}">
                    <a16:creationId xmlns:a16="http://schemas.microsoft.com/office/drawing/2014/main" id="{47FA2008-A0EC-A583-48EA-EAEF64A511DF}"/>
                  </a:ext>
                </a:extLst>
              </p:cNvPr>
              <p:cNvCxnSpPr/>
              <p:nvPr/>
            </p:nvCxnSpPr>
            <p:spPr>
              <a:xfrm>
                <a:off x="10331138"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ector recto 77">
                <a:extLst>
                  <a:ext uri="{FF2B5EF4-FFF2-40B4-BE49-F238E27FC236}">
                    <a16:creationId xmlns:a16="http://schemas.microsoft.com/office/drawing/2014/main" id="{671DEBDE-9F21-5DC9-B34A-9B8DCCDD2320}"/>
                  </a:ext>
                </a:extLst>
              </p:cNvPr>
              <p:cNvCxnSpPr/>
              <p:nvPr/>
            </p:nvCxnSpPr>
            <p:spPr>
              <a:xfrm>
                <a:off x="10402126"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ector recto 78">
                <a:extLst>
                  <a:ext uri="{FF2B5EF4-FFF2-40B4-BE49-F238E27FC236}">
                    <a16:creationId xmlns:a16="http://schemas.microsoft.com/office/drawing/2014/main" id="{725C6197-5336-2BC8-0207-673A959DBE3F}"/>
                  </a:ext>
                </a:extLst>
              </p:cNvPr>
              <p:cNvCxnSpPr/>
              <p:nvPr/>
            </p:nvCxnSpPr>
            <p:spPr>
              <a:xfrm>
                <a:off x="10474126"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onector recto 79">
                <a:extLst>
                  <a:ext uri="{FF2B5EF4-FFF2-40B4-BE49-F238E27FC236}">
                    <a16:creationId xmlns:a16="http://schemas.microsoft.com/office/drawing/2014/main" id="{D9277354-86FA-68F2-B37A-BFCFDD4295B6}"/>
                  </a:ext>
                </a:extLst>
              </p:cNvPr>
              <p:cNvCxnSpPr/>
              <p:nvPr/>
            </p:nvCxnSpPr>
            <p:spPr>
              <a:xfrm>
                <a:off x="10546126"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Conector recto 80">
                <a:extLst>
                  <a:ext uri="{FF2B5EF4-FFF2-40B4-BE49-F238E27FC236}">
                    <a16:creationId xmlns:a16="http://schemas.microsoft.com/office/drawing/2014/main" id="{EB504338-E593-0DE7-CD7D-E6A28B37CD0D}"/>
                  </a:ext>
                </a:extLst>
              </p:cNvPr>
              <p:cNvCxnSpPr/>
              <p:nvPr/>
            </p:nvCxnSpPr>
            <p:spPr>
              <a:xfrm>
                <a:off x="10618126"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ector recto 82">
                <a:extLst>
                  <a:ext uri="{FF2B5EF4-FFF2-40B4-BE49-F238E27FC236}">
                    <a16:creationId xmlns:a16="http://schemas.microsoft.com/office/drawing/2014/main" id="{8925B7CA-2CEE-F1CF-A3EE-6F5DE8FB18E5}"/>
                  </a:ext>
                </a:extLst>
              </p:cNvPr>
              <p:cNvCxnSpPr/>
              <p:nvPr/>
            </p:nvCxnSpPr>
            <p:spPr>
              <a:xfrm>
                <a:off x="10690126"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ector recto 83">
                <a:extLst>
                  <a:ext uri="{FF2B5EF4-FFF2-40B4-BE49-F238E27FC236}">
                    <a16:creationId xmlns:a16="http://schemas.microsoft.com/office/drawing/2014/main" id="{3A14F744-C895-4E9E-E174-AB917E046C65}"/>
                  </a:ext>
                </a:extLst>
              </p:cNvPr>
              <p:cNvCxnSpPr/>
              <p:nvPr/>
            </p:nvCxnSpPr>
            <p:spPr>
              <a:xfrm>
                <a:off x="10762126"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ector recto 84">
                <a:extLst>
                  <a:ext uri="{FF2B5EF4-FFF2-40B4-BE49-F238E27FC236}">
                    <a16:creationId xmlns:a16="http://schemas.microsoft.com/office/drawing/2014/main" id="{38084A5E-F19F-AE36-DAF1-01FF6DD1B167}"/>
                  </a:ext>
                </a:extLst>
              </p:cNvPr>
              <p:cNvCxnSpPr/>
              <p:nvPr/>
            </p:nvCxnSpPr>
            <p:spPr>
              <a:xfrm>
                <a:off x="10834126"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ector recto 85">
                <a:extLst>
                  <a:ext uri="{FF2B5EF4-FFF2-40B4-BE49-F238E27FC236}">
                    <a16:creationId xmlns:a16="http://schemas.microsoft.com/office/drawing/2014/main" id="{97671CFD-C228-E17D-0453-98D57F307683}"/>
                  </a:ext>
                </a:extLst>
              </p:cNvPr>
              <p:cNvCxnSpPr/>
              <p:nvPr/>
            </p:nvCxnSpPr>
            <p:spPr>
              <a:xfrm>
                <a:off x="10907019" y="472186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ector recto 97">
                <a:extLst>
                  <a:ext uri="{FF2B5EF4-FFF2-40B4-BE49-F238E27FC236}">
                    <a16:creationId xmlns:a16="http://schemas.microsoft.com/office/drawing/2014/main" id="{E27E25B3-308A-6272-E698-08CDF26C9FB6}"/>
                  </a:ext>
                </a:extLst>
              </p:cNvPr>
              <p:cNvCxnSpPr/>
              <p:nvPr/>
            </p:nvCxnSpPr>
            <p:spPr>
              <a:xfrm>
                <a:off x="9540000"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ector recto 98">
                <a:extLst>
                  <a:ext uri="{FF2B5EF4-FFF2-40B4-BE49-F238E27FC236}">
                    <a16:creationId xmlns:a16="http://schemas.microsoft.com/office/drawing/2014/main" id="{DA4FB071-9E50-5F46-2799-9F4CCD28FDA7}"/>
                  </a:ext>
                </a:extLst>
              </p:cNvPr>
              <p:cNvCxnSpPr/>
              <p:nvPr/>
            </p:nvCxnSpPr>
            <p:spPr>
              <a:xfrm>
                <a:off x="9612000"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ector recto 99">
                <a:extLst>
                  <a:ext uri="{FF2B5EF4-FFF2-40B4-BE49-F238E27FC236}">
                    <a16:creationId xmlns:a16="http://schemas.microsoft.com/office/drawing/2014/main" id="{C79DAF94-5C06-DA44-1356-2831241106F7}"/>
                  </a:ext>
                </a:extLst>
              </p:cNvPr>
              <p:cNvCxnSpPr/>
              <p:nvPr/>
            </p:nvCxnSpPr>
            <p:spPr>
              <a:xfrm>
                <a:off x="9684000"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ector recto 100">
                <a:extLst>
                  <a:ext uri="{FF2B5EF4-FFF2-40B4-BE49-F238E27FC236}">
                    <a16:creationId xmlns:a16="http://schemas.microsoft.com/office/drawing/2014/main" id="{BDE978B2-F30F-05F9-A1C8-79EEF0EECFBF}"/>
                  </a:ext>
                </a:extLst>
              </p:cNvPr>
              <p:cNvCxnSpPr/>
              <p:nvPr/>
            </p:nvCxnSpPr>
            <p:spPr>
              <a:xfrm>
                <a:off x="9756000"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Conector recto 101">
                <a:extLst>
                  <a:ext uri="{FF2B5EF4-FFF2-40B4-BE49-F238E27FC236}">
                    <a16:creationId xmlns:a16="http://schemas.microsoft.com/office/drawing/2014/main" id="{86A90330-E0FB-1C95-BF49-B3B12A78E707}"/>
                  </a:ext>
                </a:extLst>
              </p:cNvPr>
              <p:cNvCxnSpPr/>
              <p:nvPr/>
            </p:nvCxnSpPr>
            <p:spPr>
              <a:xfrm>
                <a:off x="9826988"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ector recto 102">
                <a:extLst>
                  <a:ext uri="{FF2B5EF4-FFF2-40B4-BE49-F238E27FC236}">
                    <a16:creationId xmlns:a16="http://schemas.microsoft.com/office/drawing/2014/main" id="{3C99CB8E-3251-FCD9-9AF4-28E81133873D}"/>
                  </a:ext>
                </a:extLst>
              </p:cNvPr>
              <p:cNvCxnSpPr/>
              <p:nvPr/>
            </p:nvCxnSpPr>
            <p:spPr>
              <a:xfrm>
                <a:off x="9898988"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ector recto 103">
                <a:extLst>
                  <a:ext uri="{FF2B5EF4-FFF2-40B4-BE49-F238E27FC236}">
                    <a16:creationId xmlns:a16="http://schemas.microsoft.com/office/drawing/2014/main" id="{3F9902CB-38B4-8D98-1BF4-6A6792B842B5}"/>
                  </a:ext>
                </a:extLst>
              </p:cNvPr>
              <p:cNvCxnSpPr/>
              <p:nvPr/>
            </p:nvCxnSpPr>
            <p:spPr>
              <a:xfrm>
                <a:off x="9970988"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ector recto 104">
                <a:extLst>
                  <a:ext uri="{FF2B5EF4-FFF2-40B4-BE49-F238E27FC236}">
                    <a16:creationId xmlns:a16="http://schemas.microsoft.com/office/drawing/2014/main" id="{07AB2D45-BB1B-4DA3-5489-794BA1343853}"/>
                  </a:ext>
                </a:extLst>
              </p:cNvPr>
              <p:cNvCxnSpPr/>
              <p:nvPr/>
            </p:nvCxnSpPr>
            <p:spPr>
              <a:xfrm>
                <a:off x="10042988"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Conector recto 105">
                <a:extLst>
                  <a:ext uri="{FF2B5EF4-FFF2-40B4-BE49-F238E27FC236}">
                    <a16:creationId xmlns:a16="http://schemas.microsoft.com/office/drawing/2014/main" id="{8D483007-2B3B-CAD7-C5CA-FE7E14C24BCF}"/>
                  </a:ext>
                </a:extLst>
              </p:cNvPr>
              <p:cNvCxnSpPr/>
              <p:nvPr/>
            </p:nvCxnSpPr>
            <p:spPr>
              <a:xfrm>
                <a:off x="10115138"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ector recto 106">
                <a:extLst>
                  <a:ext uri="{FF2B5EF4-FFF2-40B4-BE49-F238E27FC236}">
                    <a16:creationId xmlns:a16="http://schemas.microsoft.com/office/drawing/2014/main" id="{8527CFA9-8104-0CE2-8282-41041AD451D3}"/>
                  </a:ext>
                </a:extLst>
              </p:cNvPr>
              <p:cNvCxnSpPr/>
              <p:nvPr/>
            </p:nvCxnSpPr>
            <p:spPr>
              <a:xfrm>
                <a:off x="10187138"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Conector recto 107">
                <a:extLst>
                  <a:ext uri="{FF2B5EF4-FFF2-40B4-BE49-F238E27FC236}">
                    <a16:creationId xmlns:a16="http://schemas.microsoft.com/office/drawing/2014/main" id="{23C1E76F-754B-2F5E-FD58-64DF6C1F4BB8}"/>
                  </a:ext>
                </a:extLst>
              </p:cNvPr>
              <p:cNvCxnSpPr/>
              <p:nvPr/>
            </p:nvCxnSpPr>
            <p:spPr>
              <a:xfrm>
                <a:off x="10259138"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ector recto 108">
                <a:extLst>
                  <a:ext uri="{FF2B5EF4-FFF2-40B4-BE49-F238E27FC236}">
                    <a16:creationId xmlns:a16="http://schemas.microsoft.com/office/drawing/2014/main" id="{A18C33AF-AF9D-45E6-D240-C09E96F8AD9B}"/>
                  </a:ext>
                </a:extLst>
              </p:cNvPr>
              <p:cNvCxnSpPr/>
              <p:nvPr/>
            </p:nvCxnSpPr>
            <p:spPr>
              <a:xfrm>
                <a:off x="10331138"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ector recto 109">
                <a:extLst>
                  <a:ext uri="{FF2B5EF4-FFF2-40B4-BE49-F238E27FC236}">
                    <a16:creationId xmlns:a16="http://schemas.microsoft.com/office/drawing/2014/main" id="{CCAF7458-5FE9-EE6B-C4DD-2F834C5AABB2}"/>
                  </a:ext>
                </a:extLst>
              </p:cNvPr>
              <p:cNvCxnSpPr/>
              <p:nvPr/>
            </p:nvCxnSpPr>
            <p:spPr>
              <a:xfrm>
                <a:off x="10402126"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Conector recto 110">
                <a:extLst>
                  <a:ext uri="{FF2B5EF4-FFF2-40B4-BE49-F238E27FC236}">
                    <a16:creationId xmlns:a16="http://schemas.microsoft.com/office/drawing/2014/main" id="{3567D45F-9CB1-69DD-D084-64F5E1A85B8A}"/>
                  </a:ext>
                </a:extLst>
              </p:cNvPr>
              <p:cNvCxnSpPr/>
              <p:nvPr/>
            </p:nvCxnSpPr>
            <p:spPr>
              <a:xfrm>
                <a:off x="10474126"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Conector recto 111">
                <a:extLst>
                  <a:ext uri="{FF2B5EF4-FFF2-40B4-BE49-F238E27FC236}">
                    <a16:creationId xmlns:a16="http://schemas.microsoft.com/office/drawing/2014/main" id="{8686CC19-5BB9-0179-F13F-0DFC8B828D22}"/>
                  </a:ext>
                </a:extLst>
              </p:cNvPr>
              <p:cNvCxnSpPr/>
              <p:nvPr/>
            </p:nvCxnSpPr>
            <p:spPr>
              <a:xfrm>
                <a:off x="10546126"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Conector recto 112">
                <a:extLst>
                  <a:ext uri="{FF2B5EF4-FFF2-40B4-BE49-F238E27FC236}">
                    <a16:creationId xmlns:a16="http://schemas.microsoft.com/office/drawing/2014/main" id="{94002B0B-214E-4D23-5327-2B52DD5398E4}"/>
                  </a:ext>
                </a:extLst>
              </p:cNvPr>
              <p:cNvCxnSpPr/>
              <p:nvPr/>
            </p:nvCxnSpPr>
            <p:spPr>
              <a:xfrm>
                <a:off x="10618126"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Conector recto 113">
                <a:extLst>
                  <a:ext uri="{FF2B5EF4-FFF2-40B4-BE49-F238E27FC236}">
                    <a16:creationId xmlns:a16="http://schemas.microsoft.com/office/drawing/2014/main" id="{823928E2-0045-64C3-69C1-E8D537E03E8A}"/>
                  </a:ext>
                </a:extLst>
              </p:cNvPr>
              <p:cNvCxnSpPr/>
              <p:nvPr/>
            </p:nvCxnSpPr>
            <p:spPr>
              <a:xfrm>
                <a:off x="10690126"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Conector recto 114">
                <a:extLst>
                  <a:ext uri="{FF2B5EF4-FFF2-40B4-BE49-F238E27FC236}">
                    <a16:creationId xmlns:a16="http://schemas.microsoft.com/office/drawing/2014/main" id="{1A963641-1A78-5E92-CF6C-FE5147D04D2F}"/>
                  </a:ext>
                </a:extLst>
              </p:cNvPr>
              <p:cNvCxnSpPr/>
              <p:nvPr/>
            </p:nvCxnSpPr>
            <p:spPr>
              <a:xfrm>
                <a:off x="10762126"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Conector recto 115">
                <a:extLst>
                  <a:ext uri="{FF2B5EF4-FFF2-40B4-BE49-F238E27FC236}">
                    <a16:creationId xmlns:a16="http://schemas.microsoft.com/office/drawing/2014/main" id="{8FAD072D-90C9-485F-ED98-622CE84F5B8C}"/>
                  </a:ext>
                </a:extLst>
              </p:cNvPr>
              <p:cNvCxnSpPr/>
              <p:nvPr/>
            </p:nvCxnSpPr>
            <p:spPr>
              <a:xfrm>
                <a:off x="10834126"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Conector recto 116">
                <a:extLst>
                  <a:ext uri="{FF2B5EF4-FFF2-40B4-BE49-F238E27FC236}">
                    <a16:creationId xmlns:a16="http://schemas.microsoft.com/office/drawing/2014/main" id="{A923A683-6AB4-E36B-FC3D-9963C4A3A1D7}"/>
                  </a:ext>
                </a:extLst>
              </p:cNvPr>
              <p:cNvCxnSpPr/>
              <p:nvPr/>
            </p:nvCxnSpPr>
            <p:spPr>
              <a:xfrm>
                <a:off x="10907019" y="50770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 name="Slide Number Placeholder 2">
            <a:extLst>
              <a:ext uri="{FF2B5EF4-FFF2-40B4-BE49-F238E27FC236}">
                <a16:creationId xmlns:a16="http://schemas.microsoft.com/office/drawing/2014/main" id="{4BB34C66-3FCB-F286-14D1-417885129545}"/>
              </a:ext>
            </a:extLst>
          </p:cNvPr>
          <p:cNvSpPr>
            <a:spLocks noGrp="1"/>
          </p:cNvSpPr>
          <p:nvPr>
            <p:ph type="sldNum" sz="quarter" idx="12"/>
          </p:nvPr>
        </p:nvSpPr>
        <p:spPr/>
        <p:txBody>
          <a:bodyPr/>
          <a:lstStyle/>
          <a:p>
            <a:fld id="{3B656FE5-7551-496C-A16F-7304A2D951A7}" type="slidenum">
              <a:rPr lang="da-DK" smtClean="0"/>
              <a:pPr/>
              <a:t>87</a:t>
            </a:fld>
            <a:endParaRPr lang="da-DK"/>
          </a:p>
        </p:txBody>
      </p:sp>
      <p:sp>
        <p:nvSpPr>
          <p:cNvPr id="140" name="Slide Number Placeholder 3">
            <a:extLst>
              <a:ext uri="{FF2B5EF4-FFF2-40B4-BE49-F238E27FC236}">
                <a16:creationId xmlns:a16="http://schemas.microsoft.com/office/drawing/2014/main" id="{F688EA3B-F8A4-920D-7465-7A058D2D9744}"/>
              </a:ext>
            </a:extLst>
          </p:cNvPr>
          <p:cNvSpPr txBox="1">
            <a:spLocks/>
          </p:cNvSpPr>
          <p:nvPr/>
        </p:nvSpPr>
        <p:spPr>
          <a:xfrm>
            <a:off x="10992544" y="6588549"/>
            <a:ext cx="1180849" cy="224827"/>
          </a:xfrm>
          <a:prstGeom prst="rect">
            <a:avLst/>
          </a:prstGeom>
        </p:spPr>
        <p:txBody>
          <a:bodyPr/>
          <a:lstStyle>
            <a:defPPr>
              <a:defRPr lang="sl-SI"/>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656FE5-7551-496C-A16F-7304A2D951A7}" type="slidenum">
              <a:rPr lang="da-DK" smtClean="0"/>
              <a:pPr/>
              <a:t>87</a:t>
            </a:fld>
            <a:endParaRPr lang="da-DK"/>
          </a:p>
        </p:txBody>
      </p:sp>
      <p:sp>
        <p:nvSpPr>
          <p:cNvPr id="141" name="Text Placeholder 9">
            <a:extLst>
              <a:ext uri="{FF2B5EF4-FFF2-40B4-BE49-F238E27FC236}">
                <a16:creationId xmlns:a16="http://schemas.microsoft.com/office/drawing/2014/main" id="{DB56422D-0E4F-64C6-AA39-828D96CE51C7}"/>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42" name="Text Placeholder 9">
            <a:extLst>
              <a:ext uri="{FF2B5EF4-FFF2-40B4-BE49-F238E27FC236}">
                <a16:creationId xmlns:a16="http://schemas.microsoft.com/office/drawing/2014/main" id="{37EE0904-9E58-0279-D8F3-A809AF393C3F}"/>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43" name="Text Placeholder 9">
            <a:extLst>
              <a:ext uri="{FF2B5EF4-FFF2-40B4-BE49-F238E27FC236}">
                <a16:creationId xmlns:a16="http://schemas.microsoft.com/office/drawing/2014/main" id="{30E548D4-70A7-0953-2447-D7D343532202}"/>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42705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A6B-86C7-3B58-4822-CC01BA6F71A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2C99D604-CC31-5B37-13ED-C328643F44D2}"/>
              </a:ext>
            </a:extLst>
          </p:cNvPr>
          <p:cNvPicPr>
            <a:picLocks noChangeAspect="1"/>
          </p:cNvPicPr>
          <p:nvPr/>
        </p:nvPicPr>
        <p:blipFill>
          <a:blip r:embed="rId2"/>
          <a:stretch>
            <a:fillRect/>
          </a:stretch>
        </p:blipFill>
        <p:spPr>
          <a:xfrm>
            <a:off x="8103759" y="4449964"/>
            <a:ext cx="3449928" cy="2093160"/>
          </a:xfrm>
          <a:prstGeom prst="rect">
            <a:avLst/>
          </a:prstGeom>
          <a:noFill/>
        </p:spPr>
      </p:pic>
      <p:sp>
        <p:nvSpPr>
          <p:cNvPr id="27" name="Rectangle 26">
            <a:extLst>
              <a:ext uri="{FF2B5EF4-FFF2-40B4-BE49-F238E27FC236}">
                <a16:creationId xmlns:a16="http://schemas.microsoft.com/office/drawing/2014/main" id="{BCF7F41E-2BFE-0640-DC58-B59947264ADD}"/>
              </a:ext>
            </a:extLst>
          </p:cNvPr>
          <p:cNvSpPr/>
          <p:nvPr/>
        </p:nvSpPr>
        <p:spPr>
          <a:xfrm>
            <a:off x="373704" y="1019665"/>
            <a:ext cx="11698959" cy="1774845"/>
          </a:xfrm>
          <a:prstGeom prst="rect">
            <a:avLst/>
          </a:prstGeom>
        </p:spPr>
        <p:txBody>
          <a:bodyPr wrap="square">
            <a:spAutoFit/>
          </a:bodyPr>
          <a:lstStyle/>
          <a:p>
            <a:pPr>
              <a:spcAft>
                <a:spcPts val="800"/>
              </a:spcAft>
            </a:pPr>
            <a:r>
              <a:rPr lang="en-US" sz="2400" dirty="0">
                <a:solidFill>
                  <a:prstClr val="black"/>
                </a:solidFill>
              </a:rPr>
              <a:t>In the short and medium term - medium density interconnection</a:t>
            </a:r>
          </a:p>
          <a:p>
            <a:pPr marL="342900" indent="-342900">
              <a:spcAft>
                <a:spcPts val="800"/>
              </a:spcAft>
              <a:buFont typeface="Arial" panose="020B0604020202020204" pitchFamily="34" charset="0"/>
              <a:buChar char="•"/>
            </a:pPr>
            <a:r>
              <a:rPr lang="en-US" sz="2400" i="1" dirty="0">
                <a:solidFill>
                  <a:srgbClr val="00B050"/>
                </a:solidFill>
              </a:rPr>
              <a:t>excellent timing on large photosensitive areas w/o increasing complexity + cost too much</a:t>
            </a:r>
            <a:r>
              <a:rPr lang="en-US" sz="2400" dirty="0">
                <a:solidFill>
                  <a:prstClr val="black"/>
                </a:solidFill>
              </a:rPr>
              <a:t>.</a:t>
            </a:r>
          </a:p>
          <a:p>
            <a:pPr marL="342900" indent="-342900">
              <a:spcAft>
                <a:spcPts val="800"/>
              </a:spcAft>
              <a:buFont typeface="Arial" panose="020B0604020202020204" pitchFamily="34" charset="0"/>
              <a:buChar char="•"/>
            </a:pPr>
            <a:r>
              <a:rPr lang="en-US" sz="2400" i="1" dirty="0" err="1">
                <a:solidFill>
                  <a:srgbClr val="00B050"/>
                </a:solidFill>
              </a:rPr>
              <a:t>SiPMs</a:t>
            </a:r>
            <a:r>
              <a:rPr lang="en-US" sz="2400" i="1" dirty="0">
                <a:solidFill>
                  <a:srgbClr val="00B050"/>
                </a:solidFill>
              </a:rPr>
              <a:t> with high PDE, Through Silicon Vias down to 1 mm pitch </a:t>
            </a:r>
            <a:r>
              <a:rPr lang="en-US" sz="2400" dirty="0">
                <a:solidFill>
                  <a:prstClr val="black"/>
                </a:solidFill>
              </a:rPr>
              <a:t> connected to the </a:t>
            </a:r>
            <a:r>
              <a:rPr lang="en-US" sz="2400" i="1" dirty="0">
                <a:solidFill>
                  <a:srgbClr val="00B050"/>
                </a:solidFill>
              </a:rPr>
              <a:t>readout ASIC on the opposite side of a passive interposer</a:t>
            </a:r>
            <a:r>
              <a:rPr lang="en-US" sz="2400" dirty="0">
                <a:solidFill>
                  <a:prstClr val="black"/>
                </a:solidFill>
              </a:rPr>
              <a:t>, in a </a:t>
            </a:r>
            <a:r>
              <a:rPr lang="en-US" sz="2400" i="1" dirty="0">
                <a:solidFill>
                  <a:srgbClr val="00B050"/>
                </a:solidFill>
              </a:rPr>
              <a:t>2.5D integration scheme</a:t>
            </a:r>
            <a:r>
              <a:rPr lang="en-US" sz="2400" dirty="0">
                <a:solidFill>
                  <a:prstClr val="black"/>
                </a:solidFill>
              </a:rPr>
              <a:t>.</a:t>
            </a:r>
          </a:p>
        </p:txBody>
      </p:sp>
      <p:sp>
        <p:nvSpPr>
          <p:cNvPr id="20" name="TextBox 19">
            <a:extLst>
              <a:ext uri="{FF2B5EF4-FFF2-40B4-BE49-F238E27FC236}">
                <a16:creationId xmlns:a16="http://schemas.microsoft.com/office/drawing/2014/main" id="{A01FB00D-F5ED-E494-83A1-836153CE4056}"/>
              </a:ext>
            </a:extLst>
          </p:cNvPr>
          <p:cNvSpPr txBox="1"/>
          <p:nvPr/>
        </p:nvSpPr>
        <p:spPr>
          <a:xfrm>
            <a:off x="1270000" y="6081458"/>
            <a:ext cx="3968905" cy="461665"/>
          </a:xfrm>
          <a:prstGeom prst="rect">
            <a:avLst/>
          </a:prstGeom>
          <a:noFill/>
        </p:spPr>
        <p:txBody>
          <a:bodyPr wrap="square" rtlCol="0">
            <a:spAutoFit/>
          </a:bodyPr>
          <a:lstStyle/>
          <a:p>
            <a:r>
              <a:rPr lang="en-US" sz="1200" dirty="0"/>
              <a:t>Hybrid SiPM module being developed for ultimate timing performance in </a:t>
            </a:r>
            <a:r>
              <a:rPr lang="en-US" sz="1200" dirty="0" err="1"/>
              <a:t>ToF</a:t>
            </a:r>
            <a:r>
              <a:rPr lang="en-US" sz="1200" dirty="0"/>
              <a:t>-PET</a:t>
            </a:r>
          </a:p>
        </p:txBody>
      </p:sp>
      <p:pic>
        <p:nvPicPr>
          <p:cNvPr id="8" name="Picture 7">
            <a:extLst>
              <a:ext uri="{FF2B5EF4-FFF2-40B4-BE49-F238E27FC236}">
                <a16:creationId xmlns:a16="http://schemas.microsoft.com/office/drawing/2014/main" id="{C7B0E1DD-CCD0-97D1-1D7B-1703EC4FB350}"/>
              </a:ext>
            </a:extLst>
          </p:cNvPr>
          <p:cNvPicPr>
            <a:picLocks noChangeAspect="1"/>
          </p:cNvPicPr>
          <p:nvPr/>
        </p:nvPicPr>
        <p:blipFill>
          <a:blip r:embed="rId3"/>
          <a:stretch>
            <a:fillRect/>
          </a:stretch>
        </p:blipFill>
        <p:spPr>
          <a:xfrm>
            <a:off x="660401" y="3656327"/>
            <a:ext cx="5917299" cy="2364961"/>
          </a:xfrm>
          <a:prstGeom prst="rect">
            <a:avLst/>
          </a:prstGeom>
        </p:spPr>
      </p:pic>
      <p:sp>
        <p:nvSpPr>
          <p:cNvPr id="14" name="Rounded Rectangle 13">
            <a:extLst>
              <a:ext uri="{FF2B5EF4-FFF2-40B4-BE49-F238E27FC236}">
                <a16:creationId xmlns:a16="http://schemas.microsoft.com/office/drawing/2014/main" id="{D87B0C9C-5853-1FC6-8D4F-7F3ED7CCE045}"/>
              </a:ext>
            </a:extLst>
          </p:cNvPr>
          <p:cNvSpPr/>
          <p:nvPr/>
        </p:nvSpPr>
        <p:spPr>
          <a:xfrm>
            <a:off x="1095668" y="3076296"/>
            <a:ext cx="3570062" cy="337780"/>
          </a:xfrm>
          <a:prstGeom prst="roundRect">
            <a:avLst>
              <a:gd name="adj" fmla="val 27143"/>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5400000" scaled="1"/>
            <a:tileRect/>
          </a:gra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sz="1467" dirty="0">
                <a:solidFill>
                  <a:srgbClr val="FF0000"/>
                </a:solidFill>
              </a:rPr>
              <a:t>Integrated Photon Detection Module</a:t>
            </a:r>
          </a:p>
        </p:txBody>
      </p:sp>
      <p:pic>
        <p:nvPicPr>
          <p:cNvPr id="17" name="Picture 16">
            <a:extLst>
              <a:ext uri="{FF2B5EF4-FFF2-40B4-BE49-F238E27FC236}">
                <a16:creationId xmlns:a16="http://schemas.microsoft.com/office/drawing/2014/main" id="{8A0A9033-FDC9-3E4C-A2DE-524FD5375681}"/>
              </a:ext>
            </a:extLst>
          </p:cNvPr>
          <p:cNvPicPr>
            <a:picLocks noChangeAspect="1"/>
          </p:cNvPicPr>
          <p:nvPr/>
        </p:nvPicPr>
        <p:blipFill>
          <a:blip r:embed="rId4"/>
          <a:stretch>
            <a:fillRect/>
          </a:stretch>
        </p:blipFill>
        <p:spPr>
          <a:xfrm>
            <a:off x="8753668" y="2580880"/>
            <a:ext cx="3407720" cy="2113234"/>
          </a:xfrm>
          <a:prstGeom prst="rect">
            <a:avLst/>
          </a:prstGeom>
        </p:spPr>
      </p:pic>
      <p:sp>
        <p:nvSpPr>
          <p:cNvPr id="19" name="TextBox 18">
            <a:extLst>
              <a:ext uri="{FF2B5EF4-FFF2-40B4-BE49-F238E27FC236}">
                <a16:creationId xmlns:a16="http://schemas.microsoft.com/office/drawing/2014/main" id="{2C0105FD-F559-C4B4-0DB3-996313CFEB54}"/>
              </a:ext>
            </a:extLst>
          </p:cNvPr>
          <p:cNvSpPr txBox="1"/>
          <p:nvPr/>
        </p:nvSpPr>
        <p:spPr>
          <a:xfrm>
            <a:off x="7248128" y="3861048"/>
            <a:ext cx="2353769" cy="738664"/>
          </a:xfrm>
          <a:prstGeom prst="rect">
            <a:avLst/>
          </a:prstGeom>
          <a:noFill/>
        </p:spPr>
        <p:txBody>
          <a:bodyPr wrap="square" rtlCol="0">
            <a:spAutoFit/>
          </a:bodyPr>
          <a:lstStyle/>
          <a:p>
            <a:pPr algn="ctr"/>
            <a:r>
              <a:rPr lang="en-US" sz="1400" dirty="0"/>
              <a:t>Conceptual drawing of the Photon detector module under development</a:t>
            </a:r>
          </a:p>
        </p:txBody>
      </p:sp>
      <p:sp>
        <p:nvSpPr>
          <p:cNvPr id="6" name="Title 1">
            <a:extLst>
              <a:ext uri="{FF2B5EF4-FFF2-40B4-BE49-F238E27FC236}">
                <a16:creationId xmlns:a16="http://schemas.microsoft.com/office/drawing/2014/main" id="{475AEDB4-9956-9B8B-555F-E02B8CC3129F}"/>
              </a:ext>
            </a:extLst>
          </p:cNvPr>
          <p:cNvSpPr txBox="1">
            <a:spLocks/>
          </p:cNvSpPr>
          <p:nvPr/>
        </p:nvSpPr>
        <p:spPr>
          <a:xfrm>
            <a:off x="373426" y="274638"/>
            <a:ext cx="8890926" cy="634082"/>
          </a:xfrm>
          <a:prstGeom prst="rect">
            <a:avLst/>
          </a:prstGeom>
        </p:spPr>
        <p:txBody>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CA" dirty="0">
                <a:solidFill>
                  <a:srgbClr val="0070C0"/>
                </a:solidFill>
                <a:latin typeface="Arial" panose="020B0604020202020204" pitchFamily="34" charset="0"/>
                <a:cs typeface="Arial" panose="020B0604020202020204" pitchFamily="34" charset="0"/>
              </a:rPr>
              <a:t>2.5D integrated SiPM tile for improved timing</a:t>
            </a:r>
            <a:endParaRPr lang="en-US" dirty="0">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6B7407C-983D-8435-652B-ADDBAE68E665}"/>
              </a:ext>
            </a:extLst>
          </p:cNvPr>
          <p:cNvSpPr txBox="1"/>
          <p:nvPr/>
        </p:nvSpPr>
        <p:spPr>
          <a:xfrm>
            <a:off x="7059981" y="5896792"/>
            <a:ext cx="2759968" cy="369332"/>
          </a:xfrm>
          <a:prstGeom prst="rect">
            <a:avLst/>
          </a:prstGeom>
          <a:noFill/>
        </p:spPr>
        <p:txBody>
          <a:bodyPr wrap="square">
            <a:spAutoFit/>
          </a:bodyPr>
          <a:lstStyle/>
          <a:p>
            <a:r>
              <a:rPr lang="en-US" dirty="0"/>
              <a:t>FBK SiPM sensor</a:t>
            </a:r>
          </a:p>
        </p:txBody>
      </p:sp>
      <p:sp>
        <p:nvSpPr>
          <p:cNvPr id="2" name="Slide Number Placeholder 3">
            <a:extLst>
              <a:ext uri="{FF2B5EF4-FFF2-40B4-BE49-F238E27FC236}">
                <a16:creationId xmlns:a16="http://schemas.microsoft.com/office/drawing/2014/main" id="{8EF1F743-56A8-2D27-5331-BA8A26B5BF28}"/>
              </a:ext>
            </a:extLst>
          </p:cNvPr>
          <p:cNvSpPr>
            <a:spLocks noGrp="1"/>
          </p:cNvSpPr>
          <p:nvPr>
            <p:ph type="sldNum" sz="quarter" idx="12"/>
          </p:nvPr>
        </p:nvSpPr>
        <p:spPr>
          <a:xfrm>
            <a:off x="10992544" y="6588549"/>
            <a:ext cx="1180849" cy="224827"/>
          </a:xfrm>
        </p:spPr>
        <p:txBody>
          <a:bodyPr/>
          <a:lstStyle/>
          <a:p>
            <a:fld id="{3B656FE5-7551-496C-A16F-7304A2D951A7}" type="slidenum">
              <a:rPr lang="da-DK" smtClean="0">
                <a:solidFill>
                  <a:schemeClr val="bg1">
                    <a:lumMod val="95000"/>
                  </a:schemeClr>
                </a:solidFill>
              </a:rPr>
              <a:pPr/>
              <a:t>88</a:t>
            </a:fld>
            <a:endParaRPr lang="da-DK" dirty="0">
              <a:solidFill>
                <a:schemeClr val="bg1">
                  <a:lumMod val="95000"/>
                </a:schemeClr>
              </a:solidFill>
            </a:endParaRPr>
          </a:p>
        </p:txBody>
      </p:sp>
      <p:sp>
        <p:nvSpPr>
          <p:cNvPr id="3" name="Text Placeholder 9">
            <a:extLst>
              <a:ext uri="{FF2B5EF4-FFF2-40B4-BE49-F238E27FC236}">
                <a16:creationId xmlns:a16="http://schemas.microsoft.com/office/drawing/2014/main" id="{35CE3040-2EAA-EEDB-9CBD-AB1F5877B075}"/>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4" name="Text Placeholder 9">
            <a:extLst>
              <a:ext uri="{FF2B5EF4-FFF2-40B4-BE49-F238E27FC236}">
                <a16:creationId xmlns:a16="http://schemas.microsoft.com/office/drawing/2014/main" id="{F68052E0-0293-D294-566D-ABEC956D9ADE}"/>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5" name="Text Placeholder 9">
            <a:extLst>
              <a:ext uri="{FF2B5EF4-FFF2-40B4-BE49-F238E27FC236}">
                <a16:creationId xmlns:a16="http://schemas.microsoft.com/office/drawing/2014/main" id="{3F282926-9BD4-BA4B-3714-C6C2BECB87DF}"/>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14000876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559"/>
            <a:ext cx="10515600" cy="649288"/>
          </a:xfrm>
        </p:spPr>
        <p:txBody>
          <a:bodyPr>
            <a:normAutofit/>
          </a:bodyPr>
          <a:lstStyle/>
          <a:p>
            <a:r>
              <a:rPr lang="en-US" dirty="0">
                <a:latin typeface="+mn-lt"/>
              </a:rPr>
              <a:t>Timeline</a:t>
            </a:r>
            <a:endParaRPr lang="sl-SI" dirty="0">
              <a:latin typeface="+mn-lt"/>
            </a:endParaRPr>
          </a:p>
        </p:txBody>
      </p:sp>
      <p:sp>
        <p:nvSpPr>
          <p:cNvPr id="3" name="Content Placeholder 2"/>
          <p:cNvSpPr>
            <a:spLocks noGrp="1"/>
          </p:cNvSpPr>
          <p:nvPr>
            <p:ph idx="1"/>
          </p:nvPr>
        </p:nvSpPr>
        <p:spPr>
          <a:xfrm>
            <a:off x="56784" y="1020847"/>
            <a:ext cx="8955206" cy="5145312"/>
          </a:xfrm>
        </p:spPr>
        <p:txBody>
          <a:bodyPr>
            <a:normAutofit/>
          </a:bodyPr>
          <a:lstStyle/>
          <a:p>
            <a:pPr marL="0" indent="0">
              <a:lnSpc>
                <a:spcPct val="100000"/>
              </a:lnSpc>
              <a:buClr>
                <a:schemeClr val="tx1"/>
              </a:buClr>
              <a:buNone/>
            </a:pPr>
            <a:r>
              <a:rPr lang="en-US" sz="2400" dirty="0">
                <a:solidFill>
                  <a:srgbClr val="00B0F0"/>
                </a:solidFill>
              </a:rPr>
              <a:t> </a:t>
            </a:r>
            <a:endParaRPr lang="sl-SI" sz="2400" dirty="0"/>
          </a:p>
        </p:txBody>
      </p:sp>
      <p:sp>
        <p:nvSpPr>
          <p:cNvPr id="7" name="Slide Number Placeholder 6"/>
          <p:cNvSpPr>
            <a:spLocks noGrp="1"/>
          </p:cNvSpPr>
          <p:nvPr>
            <p:ph type="sldNum" sz="quarter" idx="12"/>
          </p:nvPr>
        </p:nvSpPr>
        <p:spPr/>
        <p:txBody>
          <a:bodyPr/>
          <a:lstStyle/>
          <a:p>
            <a:fld id="{B8841B51-585C-4B8D-9DD8-B0F426D724DD}" type="slidenum">
              <a:rPr lang="sl-SI" smtClean="0"/>
              <a:pPr/>
              <a:t>89</a:t>
            </a:fld>
            <a:endParaRPr lang="sl-SI" dirty="0"/>
          </a:p>
        </p:txBody>
      </p:sp>
      <p:sp>
        <p:nvSpPr>
          <p:cNvPr id="6" name="Footer Placeholder 5"/>
          <p:cNvSpPr>
            <a:spLocks noGrp="1"/>
          </p:cNvSpPr>
          <p:nvPr>
            <p:ph type="ftr" sz="quarter" idx="11"/>
          </p:nvPr>
        </p:nvSpPr>
        <p:spPr>
          <a:xfrm>
            <a:off x="7215809" y="6356350"/>
            <a:ext cx="2493746" cy="365125"/>
          </a:xfrm>
          <a:prstGeom prst="rect">
            <a:avLst/>
          </a:prstGeom>
        </p:spPr>
        <p:txBody>
          <a:bodyPr vert="horz" lIns="91440" tIns="45720" rIns="91440" bIns="45720" rtlCol="0" anchor="ctr"/>
          <a:lstStyle>
            <a:defPPr>
              <a:defRPr lang="en-S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a:t>Rok Pestotnik, Jožef Stefan Institute</a:t>
            </a:r>
            <a:endParaRPr lang="sl-SI" dirty="0"/>
          </a:p>
        </p:txBody>
      </p:sp>
      <p:sp>
        <p:nvSpPr>
          <p:cNvPr id="4" name="Rectangle 3">
            <a:extLst>
              <a:ext uri="{FF2B5EF4-FFF2-40B4-BE49-F238E27FC236}">
                <a16:creationId xmlns:a16="http://schemas.microsoft.com/office/drawing/2014/main" id="{80119DEB-376F-8A57-CAC1-2B1C8A323E35}"/>
              </a:ext>
            </a:extLst>
          </p:cNvPr>
          <p:cNvSpPr/>
          <p:nvPr/>
        </p:nvSpPr>
        <p:spPr>
          <a:xfrm>
            <a:off x="0" y="813220"/>
            <a:ext cx="12192000" cy="174818"/>
          </a:xfrm>
          <a:prstGeom prst="rect">
            <a:avLst/>
          </a:prstGeom>
          <a:solidFill>
            <a:srgbClr val="0C1E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Picture 4">
            <a:extLst>
              <a:ext uri="{FF2B5EF4-FFF2-40B4-BE49-F238E27FC236}">
                <a16:creationId xmlns:a16="http://schemas.microsoft.com/office/drawing/2014/main" id="{D3DD1241-DA72-17BA-D40F-BB74B51CCEAD}"/>
              </a:ext>
            </a:extLst>
          </p:cNvPr>
          <p:cNvPicPr>
            <a:picLocks noChangeAspect="1"/>
          </p:cNvPicPr>
          <p:nvPr/>
        </p:nvPicPr>
        <p:blipFill>
          <a:blip r:embed="rId2"/>
          <a:stretch>
            <a:fillRect/>
          </a:stretch>
        </p:blipFill>
        <p:spPr>
          <a:xfrm>
            <a:off x="4571374" y="2978027"/>
            <a:ext cx="2385595" cy="1551471"/>
          </a:xfrm>
          <a:prstGeom prst="rect">
            <a:avLst/>
          </a:prstGeom>
        </p:spPr>
      </p:pic>
      <p:pic>
        <p:nvPicPr>
          <p:cNvPr id="8" name="Picture 7">
            <a:extLst>
              <a:ext uri="{FF2B5EF4-FFF2-40B4-BE49-F238E27FC236}">
                <a16:creationId xmlns:a16="http://schemas.microsoft.com/office/drawing/2014/main" id="{40A20DA1-6B5D-405E-F5BC-D1F8852C20D0}"/>
              </a:ext>
            </a:extLst>
          </p:cNvPr>
          <p:cNvPicPr>
            <a:picLocks noChangeAspect="1"/>
          </p:cNvPicPr>
          <p:nvPr/>
        </p:nvPicPr>
        <p:blipFill>
          <a:blip r:embed="rId3"/>
          <a:stretch>
            <a:fillRect/>
          </a:stretch>
        </p:blipFill>
        <p:spPr>
          <a:xfrm>
            <a:off x="2181767" y="3133362"/>
            <a:ext cx="2257396" cy="1399882"/>
          </a:xfrm>
          <a:prstGeom prst="rect">
            <a:avLst/>
          </a:prstGeom>
        </p:spPr>
      </p:pic>
      <p:pic>
        <p:nvPicPr>
          <p:cNvPr id="9" name="Picture 8">
            <a:extLst>
              <a:ext uri="{FF2B5EF4-FFF2-40B4-BE49-F238E27FC236}">
                <a16:creationId xmlns:a16="http://schemas.microsoft.com/office/drawing/2014/main" id="{F2421794-5FC7-9129-B762-378E6BB9B6F5}"/>
              </a:ext>
            </a:extLst>
          </p:cNvPr>
          <p:cNvPicPr>
            <a:picLocks noChangeAspect="1"/>
          </p:cNvPicPr>
          <p:nvPr/>
        </p:nvPicPr>
        <p:blipFill>
          <a:blip r:embed="rId4"/>
          <a:stretch>
            <a:fillRect/>
          </a:stretch>
        </p:blipFill>
        <p:spPr>
          <a:xfrm>
            <a:off x="4797" y="3100851"/>
            <a:ext cx="2170513" cy="1316906"/>
          </a:xfrm>
          <a:prstGeom prst="rect">
            <a:avLst/>
          </a:prstGeom>
        </p:spPr>
      </p:pic>
      <p:pic>
        <p:nvPicPr>
          <p:cNvPr id="10" name="Picture 9">
            <a:extLst>
              <a:ext uri="{FF2B5EF4-FFF2-40B4-BE49-F238E27FC236}">
                <a16:creationId xmlns:a16="http://schemas.microsoft.com/office/drawing/2014/main" id="{AD4CD014-4905-2C60-5D96-1F2C7E348EFE}"/>
              </a:ext>
            </a:extLst>
          </p:cNvPr>
          <p:cNvPicPr>
            <a:picLocks noChangeAspect="1"/>
          </p:cNvPicPr>
          <p:nvPr/>
        </p:nvPicPr>
        <p:blipFill rotWithShape="1">
          <a:blip r:embed="rId5"/>
          <a:srcRect l="29570" t="23349" r="39527"/>
          <a:stretch/>
        </p:blipFill>
        <p:spPr>
          <a:xfrm>
            <a:off x="6956969" y="2934500"/>
            <a:ext cx="1760302" cy="1551471"/>
          </a:xfrm>
          <a:prstGeom prst="rect">
            <a:avLst/>
          </a:prstGeom>
        </p:spPr>
      </p:pic>
      <p:sp>
        <p:nvSpPr>
          <p:cNvPr id="12" name="TextBox 11">
            <a:extLst>
              <a:ext uri="{FF2B5EF4-FFF2-40B4-BE49-F238E27FC236}">
                <a16:creationId xmlns:a16="http://schemas.microsoft.com/office/drawing/2014/main" id="{2F4C8AEE-B945-3C47-2506-91CBDA38CF31}"/>
              </a:ext>
            </a:extLst>
          </p:cNvPr>
          <p:cNvSpPr txBox="1"/>
          <p:nvPr/>
        </p:nvSpPr>
        <p:spPr>
          <a:xfrm>
            <a:off x="53708" y="1336466"/>
            <a:ext cx="2170513" cy="1200329"/>
          </a:xfrm>
          <a:prstGeom prst="rect">
            <a:avLst/>
          </a:prstGeom>
          <a:noFill/>
        </p:spPr>
        <p:txBody>
          <a:bodyPr wrap="square">
            <a:spAutoFit/>
          </a:bodyPr>
          <a:lstStyle/>
          <a:p>
            <a:r>
              <a:rPr lang="sl-SI" sz="2400" b="1" dirty="0"/>
              <a:t>Photo Sensor</a:t>
            </a:r>
            <a:r>
              <a:rPr lang="sl-SI" sz="2400" dirty="0"/>
              <a:t> </a:t>
            </a:r>
            <a:r>
              <a:rPr lang="sl-SI" sz="2400" b="1" dirty="0"/>
              <a:t>with improved performance</a:t>
            </a:r>
          </a:p>
        </p:txBody>
      </p:sp>
      <p:sp>
        <p:nvSpPr>
          <p:cNvPr id="13" name="TextBox 12">
            <a:extLst>
              <a:ext uri="{FF2B5EF4-FFF2-40B4-BE49-F238E27FC236}">
                <a16:creationId xmlns:a16="http://schemas.microsoft.com/office/drawing/2014/main" id="{6A409824-75B5-CA17-6AE0-9C0BB4A63A05}"/>
              </a:ext>
            </a:extLst>
          </p:cNvPr>
          <p:cNvSpPr txBox="1"/>
          <p:nvPr/>
        </p:nvSpPr>
        <p:spPr>
          <a:xfrm>
            <a:off x="2308821" y="1336466"/>
            <a:ext cx="1981303" cy="1569660"/>
          </a:xfrm>
          <a:prstGeom prst="rect">
            <a:avLst/>
          </a:prstGeom>
          <a:noFill/>
        </p:spPr>
        <p:txBody>
          <a:bodyPr wrap="square">
            <a:spAutoFit/>
          </a:bodyPr>
          <a:lstStyle/>
          <a:p>
            <a:r>
              <a:rPr lang="sl-SI" sz="2400" b="1" dirty="0"/>
              <a:t>ASIC chip and integration into a digital module</a:t>
            </a:r>
          </a:p>
        </p:txBody>
      </p:sp>
      <p:sp>
        <p:nvSpPr>
          <p:cNvPr id="14" name="TextBox 13">
            <a:extLst>
              <a:ext uri="{FF2B5EF4-FFF2-40B4-BE49-F238E27FC236}">
                <a16:creationId xmlns:a16="http://schemas.microsoft.com/office/drawing/2014/main" id="{1979470F-4305-577B-B5B8-BF6C9C428658}"/>
              </a:ext>
            </a:extLst>
          </p:cNvPr>
          <p:cNvSpPr txBox="1"/>
          <p:nvPr/>
        </p:nvSpPr>
        <p:spPr>
          <a:xfrm>
            <a:off x="4704400" y="1336466"/>
            <a:ext cx="1731758" cy="1200329"/>
          </a:xfrm>
          <a:prstGeom prst="rect">
            <a:avLst/>
          </a:prstGeom>
          <a:noFill/>
        </p:spPr>
        <p:txBody>
          <a:bodyPr wrap="square">
            <a:spAutoFit/>
          </a:bodyPr>
          <a:lstStyle/>
          <a:p>
            <a:r>
              <a:rPr lang="sl-SI" sz="2400" b="1" dirty="0"/>
              <a:t>Integration of the prototype</a:t>
            </a:r>
          </a:p>
        </p:txBody>
      </p:sp>
      <p:sp>
        <p:nvSpPr>
          <p:cNvPr id="15" name="TextBox 14">
            <a:extLst>
              <a:ext uri="{FF2B5EF4-FFF2-40B4-BE49-F238E27FC236}">
                <a16:creationId xmlns:a16="http://schemas.microsoft.com/office/drawing/2014/main" id="{3B44479E-B044-D207-F2A5-921C92E39C12}"/>
              </a:ext>
            </a:extLst>
          </p:cNvPr>
          <p:cNvSpPr txBox="1"/>
          <p:nvPr/>
        </p:nvSpPr>
        <p:spPr>
          <a:xfrm>
            <a:off x="7005191" y="1458164"/>
            <a:ext cx="1719247" cy="830997"/>
          </a:xfrm>
          <a:prstGeom prst="rect">
            <a:avLst/>
          </a:prstGeom>
          <a:noFill/>
        </p:spPr>
        <p:txBody>
          <a:bodyPr wrap="square">
            <a:spAutoFit/>
          </a:bodyPr>
          <a:lstStyle/>
          <a:p>
            <a:r>
              <a:rPr lang="sl-SI" sz="2400" b="1" dirty="0"/>
              <a:t>Validation in hospitals</a:t>
            </a:r>
          </a:p>
        </p:txBody>
      </p:sp>
      <p:graphicFrame>
        <p:nvGraphicFramePr>
          <p:cNvPr id="20" name="Diagram 19">
            <a:extLst>
              <a:ext uri="{FF2B5EF4-FFF2-40B4-BE49-F238E27FC236}">
                <a16:creationId xmlns:a16="http://schemas.microsoft.com/office/drawing/2014/main" id="{F7D0B6B9-F693-210C-42D5-59FDDDF97FFF}"/>
              </a:ext>
            </a:extLst>
          </p:cNvPr>
          <p:cNvGraphicFramePr/>
          <p:nvPr/>
        </p:nvGraphicFramePr>
        <p:xfrm>
          <a:off x="184434" y="4554843"/>
          <a:ext cx="8773879" cy="8734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3" name="Right Arrow 22">
            <a:extLst>
              <a:ext uri="{FF2B5EF4-FFF2-40B4-BE49-F238E27FC236}">
                <a16:creationId xmlns:a16="http://schemas.microsoft.com/office/drawing/2014/main" id="{3CBF40F4-B877-A151-3083-9A57A13FE292}"/>
              </a:ext>
            </a:extLst>
          </p:cNvPr>
          <p:cNvSpPr/>
          <p:nvPr/>
        </p:nvSpPr>
        <p:spPr>
          <a:xfrm>
            <a:off x="9085963" y="4743174"/>
            <a:ext cx="2309127" cy="466953"/>
          </a:xfrm>
          <a:prstGeom prst="rightArrow">
            <a:avLst>
              <a:gd name="adj1" fmla="val 100000"/>
              <a:gd name="adj2" fmla="val 50000"/>
            </a:avLst>
          </a:prstGeom>
          <a:gradFill>
            <a:gsLst>
              <a:gs pos="0">
                <a:schemeClr val="accent1">
                  <a:lumMod val="5000"/>
                  <a:lumOff val="95000"/>
                </a:schemeClr>
              </a:gs>
              <a:gs pos="75000">
                <a:srgbClr val="0D1F39"/>
              </a:gs>
            </a:gsLst>
            <a:lin ang="0" scaled="0"/>
          </a:gradFill>
          <a:ln>
            <a:gradFill>
              <a:gsLst>
                <a:gs pos="0">
                  <a:schemeClr val="accent1">
                    <a:lumMod val="5000"/>
                    <a:lumOff val="95000"/>
                  </a:schemeClr>
                </a:gs>
                <a:gs pos="100000">
                  <a:srgbClr val="0D1F3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800" dirty="0"/>
              <a:t>Year 6-7</a:t>
            </a:r>
          </a:p>
        </p:txBody>
      </p:sp>
      <p:sp>
        <p:nvSpPr>
          <p:cNvPr id="30" name="TextBox 29">
            <a:extLst>
              <a:ext uri="{FF2B5EF4-FFF2-40B4-BE49-F238E27FC236}">
                <a16:creationId xmlns:a16="http://schemas.microsoft.com/office/drawing/2014/main" id="{3C61B245-AD3E-B367-E1D0-F16CA2558256}"/>
              </a:ext>
            </a:extLst>
          </p:cNvPr>
          <p:cNvSpPr txBox="1"/>
          <p:nvPr/>
        </p:nvSpPr>
        <p:spPr>
          <a:xfrm>
            <a:off x="9207897" y="1472258"/>
            <a:ext cx="2661671" cy="1200329"/>
          </a:xfrm>
          <a:prstGeom prst="rect">
            <a:avLst/>
          </a:prstGeom>
          <a:noFill/>
        </p:spPr>
        <p:txBody>
          <a:bodyPr wrap="square">
            <a:spAutoFit/>
          </a:bodyPr>
          <a:lstStyle/>
          <a:p>
            <a:r>
              <a:rPr lang="sl-SI" sz="2400" b="1" dirty="0"/>
              <a:t>Further developments &amp; exploitation </a:t>
            </a:r>
          </a:p>
        </p:txBody>
      </p:sp>
      <p:sp>
        <p:nvSpPr>
          <p:cNvPr id="16" name="Slide Number Placeholder 3">
            <a:extLst>
              <a:ext uri="{FF2B5EF4-FFF2-40B4-BE49-F238E27FC236}">
                <a16:creationId xmlns:a16="http://schemas.microsoft.com/office/drawing/2014/main" id="{1B1AAD2A-C8EA-2FCC-4E89-7A5269E168C6}"/>
              </a:ext>
            </a:extLst>
          </p:cNvPr>
          <p:cNvSpPr txBox="1">
            <a:spLocks/>
          </p:cNvSpPr>
          <p:nvPr/>
        </p:nvSpPr>
        <p:spPr>
          <a:xfrm>
            <a:off x="10992544" y="6588549"/>
            <a:ext cx="1180849" cy="224827"/>
          </a:xfrm>
          <a:prstGeom prst="rect">
            <a:avLst/>
          </a:prstGeom>
        </p:spPr>
        <p:txBody>
          <a:bodyPr/>
          <a:lstStyle>
            <a:defPPr>
              <a:defRPr lang="sl-SI"/>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656FE5-7551-496C-A16F-7304A2D951A7}" type="slidenum">
              <a:rPr lang="da-DK" smtClean="0"/>
              <a:pPr/>
              <a:t>89</a:t>
            </a:fld>
            <a:endParaRPr lang="da-DK"/>
          </a:p>
        </p:txBody>
      </p:sp>
      <p:sp>
        <p:nvSpPr>
          <p:cNvPr id="17" name="Text Placeholder 9">
            <a:extLst>
              <a:ext uri="{FF2B5EF4-FFF2-40B4-BE49-F238E27FC236}">
                <a16:creationId xmlns:a16="http://schemas.microsoft.com/office/drawing/2014/main" id="{9F3945DE-7E78-7742-94D4-4D7B551B0BEA}"/>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18" name="Text Placeholder 9">
            <a:extLst>
              <a:ext uri="{FF2B5EF4-FFF2-40B4-BE49-F238E27FC236}">
                <a16:creationId xmlns:a16="http://schemas.microsoft.com/office/drawing/2014/main" id="{2D67C61F-F7B6-0ABB-F3A1-D25F3ACAA604}"/>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19" name="Text Placeholder 9">
            <a:extLst>
              <a:ext uri="{FF2B5EF4-FFF2-40B4-BE49-F238E27FC236}">
                <a16:creationId xmlns:a16="http://schemas.microsoft.com/office/drawing/2014/main" id="{78FE8C3F-6640-F763-A4A8-0713F7B4A49D}"/>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595940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17E4-4AE0-0AAC-D356-65F77F699E07}"/>
              </a:ext>
            </a:extLst>
          </p:cNvPr>
          <p:cNvSpPr>
            <a:spLocks noGrp="1"/>
          </p:cNvSpPr>
          <p:nvPr>
            <p:ph type="title"/>
          </p:nvPr>
        </p:nvSpPr>
        <p:spPr/>
        <p:txBody>
          <a:bodyPr/>
          <a:lstStyle/>
          <a:p>
            <a:r>
              <a:rPr lang="sl-SI" dirty="0"/>
              <a:t>Biomarkers for PET imaging</a:t>
            </a:r>
          </a:p>
        </p:txBody>
      </p:sp>
      <p:sp>
        <p:nvSpPr>
          <p:cNvPr id="3" name="Content Placeholder 2">
            <a:extLst>
              <a:ext uri="{FF2B5EF4-FFF2-40B4-BE49-F238E27FC236}">
                <a16:creationId xmlns:a16="http://schemas.microsoft.com/office/drawing/2014/main" id="{91CBB853-350C-CA92-951C-9F250E8C5139}"/>
              </a:ext>
            </a:extLst>
          </p:cNvPr>
          <p:cNvSpPr>
            <a:spLocks noGrp="1"/>
          </p:cNvSpPr>
          <p:nvPr>
            <p:ph idx="1"/>
          </p:nvPr>
        </p:nvSpPr>
        <p:spPr>
          <a:xfrm>
            <a:off x="369797" y="1295542"/>
            <a:ext cx="6768752" cy="4896544"/>
          </a:xfrm>
        </p:spPr>
        <p:txBody>
          <a:bodyPr/>
          <a:lstStyle/>
          <a:p>
            <a:pPr marL="342900" indent="-342900">
              <a:buFont typeface="Arial" panose="020B0604020202020204" pitchFamily="34" charset="0"/>
              <a:buChar char="•"/>
            </a:pPr>
            <a:r>
              <a:rPr lang="el-GR" dirty="0">
                <a:latin typeface="Georgia" charset="0"/>
                <a:ea typeface="MS PGothic" charset="0"/>
                <a:cs typeface="Georgia" charset="0"/>
              </a:rPr>
              <a:t>β+ </a:t>
            </a:r>
            <a:r>
              <a:rPr lang="sl-SI" dirty="0">
                <a:latin typeface="Georgia" charset="0"/>
                <a:ea typeface="MS PGothic" charset="0"/>
                <a:cs typeface="Georgia" charset="0"/>
              </a:rPr>
              <a:t>short-lived radioactive atom</a:t>
            </a:r>
          </a:p>
          <a:p>
            <a:pPr lvl="1" indent="-342900">
              <a:buFont typeface="Arial" panose="020B0604020202020204" pitchFamily="34" charset="0"/>
              <a:buChar char="•"/>
            </a:pPr>
            <a:r>
              <a:rPr lang="sl-SI" dirty="0">
                <a:latin typeface="Georgia" charset="0"/>
                <a:ea typeface="MS PGothic" charset="0"/>
                <a:cs typeface="Georgia" charset="0"/>
              </a:rPr>
              <a:t>Bound to a metabolically active biomolecule</a:t>
            </a:r>
          </a:p>
          <a:p>
            <a:pPr lvl="1" indent="-342900">
              <a:buFont typeface="Arial" panose="020B0604020202020204" pitchFamily="34" charset="0"/>
              <a:buChar char="•"/>
            </a:pPr>
            <a:r>
              <a:rPr lang="sl-SI" dirty="0">
                <a:latin typeface="Georgia" charset="0"/>
                <a:ea typeface="MS PGothic" charset="0"/>
                <a:cs typeface="Georgia" charset="0"/>
              </a:rPr>
              <a:t>Examples: 11C, 13N, 15O , 68Ga, 18F</a:t>
            </a:r>
          </a:p>
          <a:p>
            <a:pPr marL="342900" indent="-342900">
              <a:buFont typeface="Arial" panose="020B0604020202020204" pitchFamily="34" charset="0"/>
              <a:buChar char="•"/>
            </a:pPr>
            <a:r>
              <a:rPr lang="sl-SI" dirty="0">
                <a:latin typeface="Georgia" charset="0"/>
                <a:ea typeface="MS PGothic" charset="0"/>
                <a:cs typeface="Georgia" charset="0"/>
              </a:rPr>
              <a:t>Flourdeoxyglucose</a:t>
            </a:r>
          </a:p>
          <a:p>
            <a:pPr lvl="1" indent="-342900">
              <a:buFont typeface="Arial" panose="020B0604020202020204" pitchFamily="34" charset="0"/>
              <a:buChar char="•"/>
            </a:pPr>
            <a:r>
              <a:rPr lang="sl-SI" dirty="0">
                <a:latin typeface="Georgia" charset="0"/>
                <a:ea typeface="MS PGothic" charset="0"/>
                <a:cs typeface="Georgia" charset="0"/>
              </a:rPr>
              <a:t>18F substitution to glucose analogue </a:t>
            </a:r>
          </a:p>
          <a:p>
            <a:pPr lvl="1" indent="-342900">
              <a:buFont typeface="Arial" panose="020B0604020202020204" pitchFamily="34" charset="0"/>
              <a:buChar char="•"/>
            </a:pPr>
            <a:r>
              <a:rPr lang="sl-SI" dirty="0">
                <a:latin typeface="Georgia" charset="0"/>
                <a:ea typeface="MS PGothic" charset="0"/>
                <a:cs typeface="Georgia" charset="0"/>
              </a:rPr>
              <a:t>Behaves almost identically to glucose in the body</a:t>
            </a:r>
          </a:p>
          <a:p>
            <a:pPr lvl="1" indent="-342900">
              <a:buFont typeface="Arial" panose="020B0604020202020204" pitchFamily="34" charset="0"/>
              <a:buChar char="•"/>
            </a:pPr>
            <a:r>
              <a:rPr lang="sl-SI" dirty="0">
                <a:latin typeface="Georgia" charset="0"/>
                <a:ea typeface="MS PGothic" charset="0"/>
                <a:cs typeface="Georgia" charset="0"/>
              </a:rPr>
              <a:t>The most widely used biomarker for PET</a:t>
            </a:r>
            <a:endParaRPr lang="sl-SI" dirty="0"/>
          </a:p>
        </p:txBody>
      </p:sp>
      <p:sp>
        <p:nvSpPr>
          <p:cNvPr id="4" name="Slide Number Placeholder 3">
            <a:extLst>
              <a:ext uri="{FF2B5EF4-FFF2-40B4-BE49-F238E27FC236}">
                <a16:creationId xmlns:a16="http://schemas.microsoft.com/office/drawing/2014/main" id="{9904F64B-155C-6EDC-1A9B-541791FCFA08}"/>
              </a:ext>
            </a:extLst>
          </p:cNvPr>
          <p:cNvSpPr>
            <a:spLocks noGrp="1"/>
          </p:cNvSpPr>
          <p:nvPr>
            <p:ph type="sldNum" sz="quarter" idx="12"/>
          </p:nvPr>
        </p:nvSpPr>
        <p:spPr/>
        <p:txBody>
          <a:bodyPr/>
          <a:lstStyle/>
          <a:p>
            <a:fld id="{3B656FE5-7551-496C-A16F-7304A2D951A7}" type="slidenum">
              <a:rPr lang="sl-SI" smtClean="0"/>
              <a:pPr/>
              <a:t>9</a:t>
            </a:fld>
            <a:endParaRPr lang="sl-SI"/>
          </a:p>
        </p:txBody>
      </p:sp>
      <p:sp>
        <p:nvSpPr>
          <p:cNvPr id="5" name="Picture 4">
            <a:extLst>
              <a:ext uri="{FF2B5EF4-FFF2-40B4-BE49-F238E27FC236}">
                <a16:creationId xmlns:a16="http://schemas.microsoft.com/office/drawing/2014/main" id="{23DFD0C6-5E1E-E883-46FF-B472AEB38587}"/>
              </a:ext>
            </a:extLst>
          </p:cNvPr>
          <p:cNvSpPr/>
          <p:nvPr/>
        </p:nvSpPr>
        <p:spPr>
          <a:xfrm>
            <a:off x="7392144" y="1129095"/>
            <a:ext cx="4479496" cy="5229439"/>
          </a:xfrm>
          <a:prstGeom prst="roundRect">
            <a:avLst>
              <a:gd name="adj" fmla="val 4380"/>
            </a:avLst>
          </a:prstGeom>
          <a:blipFill rotWithShape="0">
            <a:blip r:embed="rId2"/>
            <a:srcRect/>
            <a:stretch/>
          </a:blipFill>
          <a:ln w="50800" cap="sq">
            <a:solidFill>
              <a:srgbClr val="FFFFFF"/>
            </a:solidFill>
            <a:miter/>
          </a:ln>
          <a:effectLst>
            <a:outerShdw blurRad="254160" algn="tl"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endParaRPr lang="sl-SI" sz="1800" b="0" strike="noStrike" spc="-1">
              <a:solidFill>
                <a:srgbClr val="000000"/>
              </a:solidFill>
              <a:latin typeface="Arial"/>
            </a:endParaRPr>
          </a:p>
        </p:txBody>
      </p:sp>
      <p:sp>
        <p:nvSpPr>
          <p:cNvPr id="6" name="Text Placeholder 9">
            <a:extLst>
              <a:ext uri="{FF2B5EF4-FFF2-40B4-BE49-F238E27FC236}">
                <a16:creationId xmlns:a16="http://schemas.microsoft.com/office/drawing/2014/main" id="{63986201-903E-E8FB-65B1-AE520A33DDA5}"/>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47F4A7E8-505F-96DC-458D-35D006899FDE}"/>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B39040D8-35C9-4819-38D4-44D9B9A557A6}"/>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1913134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object 8"/>
          <p:cNvSpPr txBox="1">
            <a:spLocks noChangeArrowheads="1"/>
          </p:cNvSpPr>
          <p:nvPr/>
        </p:nvSpPr>
        <p:spPr bwMode="auto">
          <a:xfrm>
            <a:off x="626724" y="1382712"/>
            <a:ext cx="739298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defTabSz="828675">
              <a:spcBef>
                <a:spcPct val="20000"/>
              </a:spcBef>
              <a:buChar char="•"/>
              <a:tabLst>
                <a:tab pos="163513" algn="l"/>
              </a:tabLst>
              <a:defRPr sz="3200">
                <a:solidFill>
                  <a:schemeClr val="accent2"/>
                </a:solidFill>
                <a:latin typeface="Tahoma" panose="020B0604030504040204" pitchFamily="34" charset="0"/>
              </a:defRPr>
            </a:lvl1pPr>
            <a:lvl2pPr marL="742950" indent="-285750" defTabSz="828675">
              <a:spcBef>
                <a:spcPct val="20000"/>
              </a:spcBef>
              <a:buChar char="–"/>
              <a:tabLst>
                <a:tab pos="163513" algn="l"/>
              </a:tabLst>
              <a:defRPr sz="2800">
                <a:solidFill>
                  <a:schemeClr val="accent2"/>
                </a:solidFill>
                <a:latin typeface="Tahoma" panose="020B0604030504040204" pitchFamily="34" charset="0"/>
              </a:defRPr>
            </a:lvl2pPr>
            <a:lvl3pPr marL="1143000" indent="-228600" defTabSz="828675">
              <a:spcBef>
                <a:spcPct val="20000"/>
              </a:spcBef>
              <a:buChar char="•"/>
              <a:tabLst>
                <a:tab pos="163513" algn="l"/>
              </a:tabLst>
              <a:defRPr sz="2400">
                <a:solidFill>
                  <a:schemeClr val="accent2"/>
                </a:solidFill>
                <a:latin typeface="Tahoma" panose="020B0604030504040204" pitchFamily="34" charset="0"/>
              </a:defRPr>
            </a:lvl3pPr>
            <a:lvl4pPr marL="1600200" indent="-228600" defTabSz="828675">
              <a:spcBef>
                <a:spcPct val="20000"/>
              </a:spcBef>
              <a:buChar char="–"/>
              <a:tabLst>
                <a:tab pos="163513" algn="l"/>
              </a:tabLst>
              <a:defRPr sz="2000">
                <a:solidFill>
                  <a:schemeClr val="accent2"/>
                </a:solidFill>
                <a:latin typeface="Tahoma" panose="020B0604030504040204" pitchFamily="34" charset="0"/>
              </a:defRPr>
            </a:lvl4pPr>
            <a:lvl5pPr marL="2057400" indent="-228600" defTabSz="828675">
              <a:spcBef>
                <a:spcPct val="20000"/>
              </a:spcBef>
              <a:buChar char="»"/>
              <a:tabLst>
                <a:tab pos="163513" algn="l"/>
              </a:tabLst>
              <a:defRPr sz="2000">
                <a:solidFill>
                  <a:schemeClr val="accent2"/>
                </a:solidFill>
                <a:latin typeface="Tahoma" panose="020B0604030504040204" pitchFamily="34" charset="0"/>
              </a:defRPr>
            </a:lvl5pPr>
            <a:lvl6pPr marL="2514600" indent="-228600" defTabSz="828675" eaLnBrk="0" fontAlgn="base" hangingPunct="0">
              <a:spcBef>
                <a:spcPct val="20000"/>
              </a:spcBef>
              <a:spcAft>
                <a:spcPct val="0"/>
              </a:spcAft>
              <a:buChar char="»"/>
              <a:tabLst>
                <a:tab pos="163513" algn="l"/>
              </a:tabLst>
              <a:defRPr sz="2000">
                <a:solidFill>
                  <a:schemeClr val="accent2"/>
                </a:solidFill>
                <a:latin typeface="Tahoma" panose="020B0604030504040204" pitchFamily="34" charset="0"/>
              </a:defRPr>
            </a:lvl6pPr>
            <a:lvl7pPr marL="2971800" indent="-228600" defTabSz="828675" eaLnBrk="0" fontAlgn="base" hangingPunct="0">
              <a:spcBef>
                <a:spcPct val="20000"/>
              </a:spcBef>
              <a:spcAft>
                <a:spcPct val="0"/>
              </a:spcAft>
              <a:buChar char="»"/>
              <a:tabLst>
                <a:tab pos="163513" algn="l"/>
              </a:tabLst>
              <a:defRPr sz="2000">
                <a:solidFill>
                  <a:schemeClr val="accent2"/>
                </a:solidFill>
                <a:latin typeface="Tahoma" panose="020B0604030504040204" pitchFamily="34" charset="0"/>
              </a:defRPr>
            </a:lvl7pPr>
            <a:lvl8pPr marL="3429000" indent="-228600" defTabSz="828675" eaLnBrk="0" fontAlgn="base" hangingPunct="0">
              <a:spcBef>
                <a:spcPct val="20000"/>
              </a:spcBef>
              <a:spcAft>
                <a:spcPct val="0"/>
              </a:spcAft>
              <a:buChar char="»"/>
              <a:tabLst>
                <a:tab pos="163513" algn="l"/>
              </a:tabLst>
              <a:defRPr sz="2000">
                <a:solidFill>
                  <a:schemeClr val="accent2"/>
                </a:solidFill>
                <a:latin typeface="Tahoma" panose="020B0604030504040204" pitchFamily="34" charset="0"/>
              </a:defRPr>
            </a:lvl8pPr>
            <a:lvl9pPr marL="3886200" indent="-228600" defTabSz="828675" eaLnBrk="0" fontAlgn="base" hangingPunct="0">
              <a:spcBef>
                <a:spcPct val="20000"/>
              </a:spcBef>
              <a:spcAft>
                <a:spcPct val="0"/>
              </a:spcAft>
              <a:buChar char="»"/>
              <a:tabLst>
                <a:tab pos="163513" algn="l"/>
              </a:tabLst>
              <a:defRPr sz="2000">
                <a:solidFill>
                  <a:schemeClr val="accent2"/>
                </a:solidFill>
                <a:latin typeface="Tahoma" panose="020B0604030504040204" pitchFamily="34" charset="0"/>
              </a:defRPr>
            </a:lvl9pPr>
          </a:lstStyle>
          <a:p>
            <a:pPr eaLnBrk="1" hangingPunct="1">
              <a:lnSpc>
                <a:spcPct val="112000"/>
              </a:lnSpc>
              <a:spcBef>
                <a:spcPct val="0"/>
              </a:spcBef>
              <a:buClr>
                <a:srgbClr val="000000"/>
              </a:buClr>
              <a:buSzPct val="44000"/>
              <a:buFontTx/>
              <a:buNone/>
            </a:pPr>
            <a:r>
              <a:rPr lang="en-US" altLang="en-US" sz="2000" dirty="0">
                <a:solidFill>
                  <a:srgbClr val="00007F"/>
                </a:solidFill>
                <a:cs typeface="Tahoma" panose="020B0604030504040204" pitchFamily="34" charset="0"/>
              </a:rPr>
              <a:t>Cherenkov light is </a:t>
            </a:r>
            <a:r>
              <a:rPr lang="en-US" altLang="en-US" sz="2000" dirty="0">
                <a:solidFill>
                  <a:srgbClr val="FF0000"/>
                </a:solidFill>
                <a:cs typeface="Tahoma" panose="020B0604030504040204" pitchFamily="34" charset="0"/>
              </a:rPr>
              <a:t>promptly</a:t>
            </a:r>
            <a:r>
              <a:rPr lang="en-US" altLang="en-US" sz="2000" dirty="0">
                <a:solidFill>
                  <a:srgbClr val="00007F"/>
                </a:solidFill>
                <a:cs typeface="Tahoma" panose="020B0604030504040204" pitchFamily="34" charset="0"/>
              </a:rPr>
              <a:t> produced </a:t>
            </a:r>
            <a:r>
              <a:rPr lang="en-US" altLang="en-US" sz="2000" dirty="0">
                <a:solidFill>
                  <a:srgbClr val="007F00"/>
                </a:solidFill>
                <a:cs typeface="Tahoma" panose="020B0604030504040204" pitchFamily="34" charset="0"/>
              </a:rPr>
              <a:t>by </a:t>
            </a:r>
            <a:r>
              <a:rPr lang="sl-SI" altLang="en-US" sz="2000" dirty="0">
                <a:solidFill>
                  <a:srgbClr val="007F00"/>
                </a:solidFill>
                <a:cs typeface="Tahoma" panose="020B0604030504040204" pitchFamily="34" charset="0"/>
              </a:rPr>
              <a:t>a </a:t>
            </a:r>
            <a:r>
              <a:rPr lang="en-US" altLang="en-US" sz="2000" dirty="0">
                <a:solidFill>
                  <a:srgbClr val="007F00"/>
                </a:solidFill>
                <a:cs typeface="Tahoma" panose="020B0604030504040204" pitchFamily="34" charset="0"/>
              </a:rPr>
              <a:t>charge particle traveling through the medium</a:t>
            </a:r>
            <a:r>
              <a:rPr lang="sl-SI" altLang="en-US" sz="2000" dirty="0">
                <a:solidFill>
                  <a:srgbClr val="007F00"/>
                </a:solidFill>
                <a:cs typeface="Tahoma" panose="020B0604030504040204" pitchFamily="34" charset="0"/>
              </a:rPr>
              <a:t> </a:t>
            </a:r>
            <a:r>
              <a:rPr lang="en-US" altLang="en-US" sz="2000" dirty="0">
                <a:solidFill>
                  <a:srgbClr val="007F00"/>
                </a:solidFill>
                <a:cs typeface="Tahoma" panose="020B0604030504040204" pitchFamily="34" charset="0"/>
              </a:rPr>
              <a:t>with velocity higher than the speed of light c</a:t>
            </a:r>
            <a:r>
              <a:rPr lang="en-US" altLang="en-US" sz="2000" baseline="-33000" dirty="0">
                <a:solidFill>
                  <a:srgbClr val="007F00"/>
                </a:solidFill>
                <a:cs typeface="Tahoma" panose="020B0604030504040204" pitchFamily="34" charset="0"/>
              </a:rPr>
              <a:t>0</a:t>
            </a:r>
            <a:r>
              <a:rPr lang="en-US" altLang="en-US" sz="2000" dirty="0">
                <a:solidFill>
                  <a:srgbClr val="007F00"/>
                </a:solidFill>
                <a:cs typeface="Tahoma" panose="020B0604030504040204" pitchFamily="34" charset="0"/>
              </a:rPr>
              <a:t>/n.  </a:t>
            </a:r>
            <a:r>
              <a:rPr lang="en-US" altLang="en-US" sz="2000" dirty="0" err="1">
                <a:solidFill>
                  <a:srgbClr val="FF0000"/>
                </a:solidFill>
                <a:cs typeface="Tahoma" panose="020B0604030504040204" pitchFamily="34" charset="0"/>
              </a:rPr>
              <a:t>Photoel</a:t>
            </a:r>
            <a:r>
              <a:rPr lang="sl-SI" altLang="en-US" sz="2000" dirty="0">
                <a:solidFill>
                  <a:srgbClr val="FF0000"/>
                </a:solidFill>
                <a:cs typeface="Tahoma" panose="020B0604030504040204" pitchFamily="34" charset="0"/>
              </a:rPr>
              <a:t>e</a:t>
            </a:r>
            <a:r>
              <a:rPr lang="en-US" altLang="en-US" sz="2000" dirty="0" err="1">
                <a:solidFill>
                  <a:srgbClr val="FF0000"/>
                </a:solidFill>
                <a:cs typeface="Tahoma" panose="020B0604030504040204" pitchFamily="34" charset="0"/>
              </a:rPr>
              <a:t>ctron</a:t>
            </a:r>
            <a:r>
              <a:rPr lang="en-US" altLang="en-US" sz="2000" dirty="0">
                <a:solidFill>
                  <a:srgbClr val="FF0000"/>
                </a:solidFill>
                <a:cs typeface="Tahoma" panose="020B0604030504040204" pitchFamily="34" charset="0"/>
              </a:rPr>
              <a:t> </a:t>
            </a:r>
            <a:r>
              <a:rPr lang="en-US" altLang="en-US" sz="2000" dirty="0">
                <a:solidFill>
                  <a:srgbClr val="007F00"/>
                </a:solidFill>
                <a:cs typeface="Tahoma" panose="020B0604030504040204" pitchFamily="34" charset="0"/>
              </a:rPr>
              <a:t>emits Cherenkov light </a:t>
            </a:r>
            <a:r>
              <a:rPr lang="sl-SI" altLang="en-US" sz="2000" dirty="0">
                <a:solidFill>
                  <a:srgbClr val="007F00"/>
                </a:solidFill>
                <a:cs typeface="Tahoma" panose="020B0604030504040204" pitchFamily="34" charset="0"/>
              </a:rPr>
              <a:t>in</a:t>
            </a:r>
            <a:r>
              <a:rPr lang="en-US" altLang="en-US" sz="2000" dirty="0">
                <a:solidFill>
                  <a:srgbClr val="007F00"/>
                </a:solidFill>
                <a:cs typeface="Tahoma" panose="020B0604030504040204" pitchFamily="34" charset="0"/>
              </a:rPr>
              <a:t> </a:t>
            </a:r>
            <a:r>
              <a:rPr lang="en-US" altLang="en-US" sz="2000" dirty="0">
                <a:solidFill>
                  <a:srgbClr val="00007F"/>
                </a:solidFill>
                <a:cs typeface="Tahoma" panose="020B0604030504040204" pitchFamily="34" charset="0"/>
              </a:rPr>
              <a:t>~1ps</a:t>
            </a:r>
            <a:r>
              <a:rPr lang="en-US" altLang="en-US" sz="2000" dirty="0">
                <a:solidFill>
                  <a:srgbClr val="007F00"/>
                </a:solidFill>
                <a:cs typeface="Tahoma" panose="020B0604030504040204" pitchFamily="34" charset="0"/>
              </a:rPr>
              <a:t>.</a:t>
            </a:r>
            <a:endParaRPr lang="en-US" altLang="en-US" sz="2000" dirty="0">
              <a:solidFill>
                <a:srgbClr val="000000"/>
              </a:solidFill>
              <a:cs typeface="Tahoma" panose="020B0604030504040204" pitchFamily="34" charset="0"/>
            </a:endParaRPr>
          </a:p>
          <a:p>
            <a:pPr eaLnBrk="1" hangingPunct="1">
              <a:lnSpc>
                <a:spcPct val="112000"/>
              </a:lnSpc>
              <a:spcBef>
                <a:spcPct val="0"/>
              </a:spcBef>
              <a:buClr>
                <a:srgbClr val="000000"/>
              </a:buClr>
              <a:buSzPct val="44000"/>
              <a:buFontTx/>
              <a:buNone/>
            </a:pPr>
            <a:endParaRPr lang="en-US" altLang="en-US" sz="2000" dirty="0">
              <a:solidFill>
                <a:srgbClr val="000000"/>
              </a:solidFill>
              <a:cs typeface="Tahoma" panose="020B0604030504040204" pitchFamily="34" charset="0"/>
            </a:endParaRPr>
          </a:p>
        </p:txBody>
      </p:sp>
      <p:sp>
        <p:nvSpPr>
          <p:cNvPr id="18436" name="object 10"/>
          <p:cNvSpPr>
            <a:spLocks/>
          </p:cNvSpPr>
          <p:nvPr/>
        </p:nvSpPr>
        <p:spPr bwMode="auto">
          <a:xfrm>
            <a:off x="9402763" y="2636838"/>
            <a:ext cx="1579562" cy="2052637"/>
          </a:xfrm>
          <a:custGeom>
            <a:avLst/>
            <a:gdLst>
              <a:gd name="T0" fmla="*/ 970543 w 1741170"/>
              <a:gd name="T1" fmla="*/ 0 h 2263140"/>
              <a:gd name="T2" fmla="*/ 0 w 1741170"/>
              <a:gd name="T3" fmla="*/ 0 h 2263140"/>
              <a:gd name="T4" fmla="*/ 0 w 1741170"/>
              <a:gd name="T5" fmla="*/ 1259843 h 2263140"/>
              <a:gd name="T6" fmla="*/ 970543 w 1741170"/>
              <a:gd name="T7" fmla="*/ 1259843 h 2263140"/>
              <a:gd name="T8" fmla="*/ 970543 w 1741170"/>
              <a:gd name="T9" fmla="*/ 0 h 2263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1170" h="2263140">
                <a:moveTo>
                  <a:pt x="1741169" y="0"/>
                </a:moveTo>
                <a:lnTo>
                  <a:pt x="0" y="0"/>
                </a:lnTo>
                <a:lnTo>
                  <a:pt x="0" y="2263140"/>
                </a:lnTo>
                <a:lnTo>
                  <a:pt x="1741169" y="2263140"/>
                </a:lnTo>
                <a:lnTo>
                  <a:pt x="1741169" y="0"/>
                </a:lnTo>
                <a:close/>
              </a:path>
            </a:pathLst>
          </a:custGeom>
          <a:solidFill>
            <a:srgbClr val="82C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37" name="object 11"/>
          <p:cNvSpPr>
            <a:spLocks/>
          </p:cNvSpPr>
          <p:nvPr/>
        </p:nvSpPr>
        <p:spPr bwMode="auto">
          <a:xfrm>
            <a:off x="9402763" y="2636838"/>
            <a:ext cx="1579562" cy="2052637"/>
          </a:xfrm>
          <a:custGeom>
            <a:avLst/>
            <a:gdLst>
              <a:gd name="T0" fmla="*/ 485626 w 1741170"/>
              <a:gd name="T1" fmla="*/ 1259843 h 2263140"/>
              <a:gd name="T2" fmla="*/ 0 w 1741170"/>
              <a:gd name="T3" fmla="*/ 1259843 h 2263140"/>
              <a:gd name="T4" fmla="*/ 0 w 1741170"/>
              <a:gd name="T5" fmla="*/ 0 h 2263140"/>
              <a:gd name="T6" fmla="*/ 970543 w 1741170"/>
              <a:gd name="T7" fmla="*/ 0 h 2263140"/>
              <a:gd name="T8" fmla="*/ 970543 w 1741170"/>
              <a:gd name="T9" fmla="*/ 1259843 h 2263140"/>
              <a:gd name="T10" fmla="*/ 485626 w 1741170"/>
              <a:gd name="T11" fmla="*/ 1259843 h 2263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1170" h="2263140">
                <a:moveTo>
                  <a:pt x="871219" y="2263140"/>
                </a:moveTo>
                <a:lnTo>
                  <a:pt x="0" y="2263140"/>
                </a:lnTo>
                <a:lnTo>
                  <a:pt x="0" y="0"/>
                </a:lnTo>
                <a:lnTo>
                  <a:pt x="1741169" y="0"/>
                </a:lnTo>
                <a:lnTo>
                  <a:pt x="1741169" y="2263140"/>
                </a:lnTo>
                <a:lnTo>
                  <a:pt x="871219" y="226314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45" name="object 19"/>
          <p:cNvSpPr>
            <a:spLocks/>
          </p:cNvSpPr>
          <p:nvPr/>
        </p:nvSpPr>
        <p:spPr bwMode="auto">
          <a:xfrm>
            <a:off x="8797925" y="3556000"/>
            <a:ext cx="33338" cy="0"/>
          </a:xfrm>
          <a:custGeom>
            <a:avLst/>
            <a:gdLst>
              <a:gd name="T0" fmla="*/ 0 w 35559"/>
              <a:gd name="T1" fmla="*/ 24146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46" name="object 20"/>
          <p:cNvSpPr>
            <a:spLocks/>
          </p:cNvSpPr>
          <p:nvPr/>
        </p:nvSpPr>
        <p:spPr bwMode="auto">
          <a:xfrm>
            <a:off x="8863013" y="3556000"/>
            <a:ext cx="31750" cy="0"/>
          </a:xfrm>
          <a:custGeom>
            <a:avLst/>
            <a:gdLst>
              <a:gd name="T0" fmla="*/ 0 w 35559"/>
              <a:gd name="T1" fmla="*/ 18019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47" name="object 21"/>
          <p:cNvSpPr>
            <a:spLocks/>
          </p:cNvSpPr>
          <p:nvPr/>
        </p:nvSpPr>
        <p:spPr bwMode="auto">
          <a:xfrm>
            <a:off x="8926513" y="3556000"/>
            <a:ext cx="31750" cy="0"/>
          </a:xfrm>
          <a:custGeom>
            <a:avLst/>
            <a:gdLst>
              <a:gd name="T0" fmla="*/ 0 w 35559"/>
              <a:gd name="T1" fmla="*/ 18019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48" name="object 22"/>
          <p:cNvSpPr>
            <a:spLocks/>
          </p:cNvSpPr>
          <p:nvPr/>
        </p:nvSpPr>
        <p:spPr bwMode="auto">
          <a:xfrm>
            <a:off x="8990013" y="3556000"/>
            <a:ext cx="33337" cy="0"/>
          </a:xfrm>
          <a:custGeom>
            <a:avLst/>
            <a:gdLst>
              <a:gd name="T0" fmla="*/ 0 w 35559"/>
              <a:gd name="T1" fmla="*/ 24148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49" name="object 23"/>
          <p:cNvSpPr>
            <a:spLocks/>
          </p:cNvSpPr>
          <p:nvPr/>
        </p:nvSpPr>
        <p:spPr bwMode="auto">
          <a:xfrm>
            <a:off x="9055100" y="3556000"/>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50" name="object 24"/>
          <p:cNvSpPr>
            <a:spLocks/>
          </p:cNvSpPr>
          <p:nvPr/>
        </p:nvSpPr>
        <p:spPr bwMode="auto">
          <a:xfrm>
            <a:off x="9120188" y="3556000"/>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51" name="object 25"/>
          <p:cNvSpPr>
            <a:spLocks/>
          </p:cNvSpPr>
          <p:nvPr/>
        </p:nvSpPr>
        <p:spPr bwMode="auto">
          <a:xfrm>
            <a:off x="9183688" y="3556000"/>
            <a:ext cx="33337" cy="0"/>
          </a:xfrm>
          <a:custGeom>
            <a:avLst/>
            <a:gdLst>
              <a:gd name="T0" fmla="*/ 0 w 35559"/>
              <a:gd name="T1" fmla="*/ 24147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52" name="object 26"/>
          <p:cNvSpPr>
            <a:spLocks/>
          </p:cNvSpPr>
          <p:nvPr/>
        </p:nvSpPr>
        <p:spPr bwMode="auto">
          <a:xfrm>
            <a:off x="9248775" y="3556000"/>
            <a:ext cx="31750" cy="0"/>
          </a:xfrm>
          <a:custGeom>
            <a:avLst/>
            <a:gdLst>
              <a:gd name="T0" fmla="*/ 0 w 35559"/>
              <a:gd name="T1" fmla="*/ 18019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53" name="object 27"/>
          <p:cNvSpPr>
            <a:spLocks/>
          </p:cNvSpPr>
          <p:nvPr/>
        </p:nvSpPr>
        <p:spPr bwMode="auto">
          <a:xfrm>
            <a:off x="9312275" y="3556000"/>
            <a:ext cx="31750" cy="0"/>
          </a:xfrm>
          <a:custGeom>
            <a:avLst/>
            <a:gdLst>
              <a:gd name="T0" fmla="*/ 0 w 35559"/>
              <a:gd name="T1" fmla="*/ 18019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54" name="object 28"/>
          <p:cNvSpPr>
            <a:spLocks/>
          </p:cNvSpPr>
          <p:nvPr/>
        </p:nvSpPr>
        <p:spPr bwMode="auto">
          <a:xfrm>
            <a:off x="9375775" y="3556000"/>
            <a:ext cx="33338" cy="0"/>
          </a:xfrm>
          <a:custGeom>
            <a:avLst/>
            <a:gdLst>
              <a:gd name="T0" fmla="*/ 0 w 35559"/>
              <a:gd name="T1" fmla="*/ 24147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55" name="object 29"/>
          <p:cNvSpPr>
            <a:spLocks/>
          </p:cNvSpPr>
          <p:nvPr/>
        </p:nvSpPr>
        <p:spPr bwMode="auto">
          <a:xfrm>
            <a:off x="9440863" y="3556000"/>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56" name="object 30"/>
          <p:cNvSpPr>
            <a:spLocks/>
          </p:cNvSpPr>
          <p:nvPr/>
        </p:nvSpPr>
        <p:spPr bwMode="auto">
          <a:xfrm>
            <a:off x="9505950" y="3556000"/>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57" name="object 31"/>
          <p:cNvSpPr>
            <a:spLocks/>
          </p:cNvSpPr>
          <p:nvPr/>
        </p:nvSpPr>
        <p:spPr bwMode="auto">
          <a:xfrm>
            <a:off x="9569450" y="3556000"/>
            <a:ext cx="25400" cy="0"/>
          </a:xfrm>
          <a:custGeom>
            <a:avLst/>
            <a:gdLst>
              <a:gd name="T0" fmla="*/ 0 w 26670"/>
              <a:gd name="T1" fmla="*/ 19901 w 26670"/>
              <a:gd name="T2" fmla="*/ 0 60000 65536"/>
              <a:gd name="T3" fmla="*/ 0 60000 65536"/>
            </a:gdLst>
            <a:ahLst/>
            <a:cxnLst>
              <a:cxn ang="T2">
                <a:pos x="T0" y="0"/>
              </a:cxn>
              <a:cxn ang="T3">
                <a:pos x="T1" y="0"/>
              </a:cxn>
            </a:cxnLst>
            <a:rect l="0" t="0" r="r" b="b"/>
            <a:pathLst>
              <a:path w="26670">
                <a:moveTo>
                  <a:pt x="0" y="0"/>
                </a:moveTo>
                <a:lnTo>
                  <a:pt x="2666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58" name="object 32"/>
          <p:cNvSpPr>
            <a:spLocks/>
          </p:cNvSpPr>
          <p:nvPr/>
        </p:nvSpPr>
        <p:spPr bwMode="auto">
          <a:xfrm>
            <a:off x="9586913" y="3494088"/>
            <a:ext cx="184150" cy="122237"/>
          </a:xfrm>
          <a:custGeom>
            <a:avLst/>
            <a:gdLst>
              <a:gd name="T0" fmla="*/ 0 w 203200"/>
              <a:gd name="T1" fmla="*/ 0 h 134620"/>
              <a:gd name="T2" fmla="*/ 0 w 203200"/>
              <a:gd name="T3" fmla="*/ 75453 h 134620"/>
              <a:gd name="T4" fmla="*/ 112567 w 203200"/>
              <a:gd name="T5" fmla="*/ 37727 h 134620"/>
              <a:gd name="T6" fmla="*/ 0 w 203200"/>
              <a:gd name="T7" fmla="*/ 0 h 1346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3200" h="134620">
                <a:moveTo>
                  <a:pt x="0" y="0"/>
                </a:moveTo>
                <a:lnTo>
                  <a:pt x="0" y="134620"/>
                </a:lnTo>
                <a:lnTo>
                  <a:pt x="203200" y="673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59" name="object 33"/>
          <p:cNvSpPr>
            <a:spLocks/>
          </p:cNvSpPr>
          <p:nvPr/>
        </p:nvSpPr>
        <p:spPr bwMode="auto">
          <a:xfrm>
            <a:off x="9769475" y="3354388"/>
            <a:ext cx="268288" cy="203200"/>
          </a:xfrm>
          <a:custGeom>
            <a:avLst/>
            <a:gdLst>
              <a:gd name="T0" fmla="*/ 0 w 295909"/>
              <a:gd name="T1" fmla="*/ 126171 h 223520"/>
              <a:gd name="T2" fmla="*/ 164365 w 295909"/>
              <a:gd name="T3" fmla="*/ 0 h 223520"/>
              <a:gd name="T4" fmla="*/ 0 60000 65536"/>
              <a:gd name="T5" fmla="*/ 0 60000 65536"/>
            </a:gdLst>
            <a:ahLst/>
            <a:cxnLst>
              <a:cxn ang="T4">
                <a:pos x="T0" y="T1"/>
              </a:cxn>
              <a:cxn ang="T5">
                <a:pos x="T2" y="T3"/>
              </a:cxn>
            </a:cxnLst>
            <a:rect l="0" t="0" r="r" b="b"/>
            <a:pathLst>
              <a:path w="295909" h="223520">
                <a:moveTo>
                  <a:pt x="0" y="223520"/>
                </a:moveTo>
                <a:lnTo>
                  <a:pt x="295909"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60" name="object 34"/>
          <p:cNvSpPr>
            <a:spLocks/>
          </p:cNvSpPr>
          <p:nvPr/>
        </p:nvSpPr>
        <p:spPr bwMode="auto">
          <a:xfrm>
            <a:off x="10037763" y="3354388"/>
            <a:ext cx="101600" cy="184150"/>
          </a:xfrm>
          <a:custGeom>
            <a:avLst/>
            <a:gdLst>
              <a:gd name="T0" fmla="*/ 63089 w 111759"/>
              <a:gd name="T1" fmla="*/ 112567 h 203200"/>
              <a:gd name="T2" fmla="*/ 0 w 111759"/>
              <a:gd name="T3" fmla="*/ 0 h 203200"/>
              <a:gd name="T4" fmla="*/ 0 60000 65536"/>
              <a:gd name="T5" fmla="*/ 0 60000 65536"/>
            </a:gdLst>
            <a:ahLst/>
            <a:cxnLst>
              <a:cxn ang="T4">
                <a:pos x="T0" y="T1"/>
              </a:cxn>
              <a:cxn ang="T5">
                <a:pos x="T2" y="T3"/>
              </a:cxn>
            </a:cxnLst>
            <a:rect l="0" t="0" r="r" b="b"/>
            <a:pathLst>
              <a:path w="111759" h="203200">
                <a:moveTo>
                  <a:pt x="111760" y="203200"/>
                </a:moveTo>
                <a:lnTo>
                  <a:pt x="0"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61" name="object 35"/>
          <p:cNvSpPr>
            <a:spLocks/>
          </p:cNvSpPr>
          <p:nvPr/>
        </p:nvSpPr>
        <p:spPr bwMode="auto">
          <a:xfrm>
            <a:off x="9863138" y="3371850"/>
            <a:ext cx="276225" cy="168275"/>
          </a:xfrm>
          <a:custGeom>
            <a:avLst/>
            <a:gdLst>
              <a:gd name="T0" fmla="*/ 168852 w 304800"/>
              <a:gd name="T1" fmla="*/ 107216 h 184150"/>
              <a:gd name="T2" fmla="*/ 0 w 304800"/>
              <a:gd name="T3" fmla="*/ 0 h 184150"/>
              <a:gd name="T4" fmla="*/ 0 60000 65536"/>
              <a:gd name="T5" fmla="*/ 0 60000 65536"/>
            </a:gdLst>
            <a:ahLst/>
            <a:cxnLst>
              <a:cxn ang="T4">
                <a:pos x="T0" y="T1"/>
              </a:cxn>
              <a:cxn ang="T5">
                <a:pos x="T2" y="T3"/>
              </a:cxn>
            </a:cxnLst>
            <a:rect l="0" t="0" r="r" b="b"/>
            <a:pathLst>
              <a:path w="304800" h="184150">
                <a:moveTo>
                  <a:pt x="304800" y="184150"/>
                </a:moveTo>
                <a:lnTo>
                  <a:pt x="0"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62" name="object 36"/>
          <p:cNvSpPr>
            <a:spLocks/>
          </p:cNvSpPr>
          <p:nvPr/>
        </p:nvSpPr>
        <p:spPr bwMode="auto">
          <a:xfrm>
            <a:off x="9863138" y="3371850"/>
            <a:ext cx="104775" cy="227013"/>
          </a:xfrm>
          <a:custGeom>
            <a:avLst/>
            <a:gdLst>
              <a:gd name="T0" fmla="*/ 60755 w 116840"/>
              <a:gd name="T1" fmla="*/ 143218 h 248920"/>
              <a:gd name="T2" fmla="*/ 0 w 116840"/>
              <a:gd name="T3" fmla="*/ 0 h 248920"/>
              <a:gd name="T4" fmla="*/ 0 60000 65536"/>
              <a:gd name="T5" fmla="*/ 0 60000 65536"/>
            </a:gdLst>
            <a:ahLst/>
            <a:cxnLst>
              <a:cxn ang="T4">
                <a:pos x="T0" y="T1"/>
              </a:cxn>
              <a:cxn ang="T5">
                <a:pos x="T2" y="T3"/>
              </a:cxn>
            </a:cxnLst>
            <a:rect l="0" t="0" r="r" b="b"/>
            <a:pathLst>
              <a:path w="116840" h="248920">
                <a:moveTo>
                  <a:pt x="116839" y="248919"/>
                </a:moveTo>
                <a:lnTo>
                  <a:pt x="0"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63" name="object 37"/>
          <p:cNvSpPr>
            <a:spLocks/>
          </p:cNvSpPr>
          <p:nvPr/>
        </p:nvSpPr>
        <p:spPr bwMode="auto">
          <a:xfrm>
            <a:off x="9967913" y="3476625"/>
            <a:ext cx="104775" cy="122238"/>
          </a:xfrm>
          <a:custGeom>
            <a:avLst/>
            <a:gdLst>
              <a:gd name="T0" fmla="*/ 0 w 115570"/>
              <a:gd name="T1" fmla="*/ 75453 h 134620"/>
              <a:gd name="T2" fmla="*/ 64168 w 115570"/>
              <a:gd name="T3" fmla="*/ 0 h 134620"/>
              <a:gd name="T4" fmla="*/ 0 60000 65536"/>
              <a:gd name="T5" fmla="*/ 0 60000 65536"/>
            </a:gdLst>
            <a:ahLst/>
            <a:cxnLst>
              <a:cxn ang="T4">
                <a:pos x="T0" y="T1"/>
              </a:cxn>
              <a:cxn ang="T5">
                <a:pos x="T2" y="T3"/>
              </a:cxn>
            </a:cxnLst>
            <a:rect l="0" t="0" r="r" b="b"/>
            <a:pathLst>
              <a:path w="115570" h="134620">
                <a:moveTo>
                  <a:pt x="0" y="134620"/>
                </a:moveTo>
                <a:lnTo>
                  <a:pt x="115570"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64" name="object 38"/>
          <p:cNvSpPr>
            <a:spLocks/>
          </p:cNvSpPr>
          <p:nvPr/>
        </p:nvSpPr>
        <p:spPr bwMode="auto">
          <a:xfrm>
            <a:off x="10039350" y="3390900"/>
            <a:ext cx="109538" cy="117475"/>
          </a:xfrm>
          <a:custGeom>
            <a:avLst/>
            <a:gdLst>
              <a:gd name="T0" fmla="*/ 67568 w 120650"/>
              <a:gd name="T1" fmla="*/ 0 h 129539"/>
              <a:gd name="T2" fmla="*/ 0 w 120650"/>
              <a:gd name="T3" fmla="*/ 39560 h 129539"/>
              <a:gd name="T4" fmla="*/ 37696 w 120650"/>
              <a:gd name="T5" fmla="*/ 72055 h 129539"/>
              <a:gd name="T6" fmla="*/ 67568 w 120650"/>
              <a:gd name="T7" fmla="*/ 0 h 1295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650" h="129539">
                <a:moveTo>
                  <a:pt x="120650" y="0"/>
                </a:moveTo>
                <a:lnTo>
                  <a:pt x="0" y="71120"/>
                </a:lnTo>
                <a:lnTo>
                  <a:pt x="67310" y="129540"/>
                </a:lnTo>
                <a:lnTo>
                  <a:pt x="12065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65" name="object 39"/>
          <p:cNvSpPr>
            <a:spLocks/>
          </p:cNvSpPr>
          <p:nvPr/>
        </p:nvSpPr>
        <p:spPr bwMode="auto">
          <a:xfrm>
            <a:off x="9858375" y="3302000"/>
            <a:ext cx="1116013" cy="192088"/>
          </a:xfrm>
          <a:custGeom>
            <a:avLst/>
            <a:gdLst>
              <a:gd name="T0" fmla="*/ 0 w 1230629"/>
              <a:gd name="T1" fmla="*/ 117058 h 212089"/>
              <a:gd name="T2" fmla="*/ 684508 w 1230629"/>
              <a:gd name="T3" fmla="*/ 0 h 212089"/>
              <a:gd name="T4" fmla="*/ 0 60000 65536"/>
              <a:gd name="T5" fmla="*/ 0 60000 65536"/>
            </a:gdLst>
            <a:ahLst/>
            <a:cxnLst>
              <a:cxn ang="T4">
                <a:pos x="T0" y="T1"/>
              </a:cxn>
              <a:cxn ang="T5">
                <a:pos x="T2" y="T3"/>
              </a:cxn>
            </a:cxnLst>
            <a:rect l="0" t="0" r="r" b="b"/>
            <a:pathLst>
              <a:path w="1230629" h="212089">
                <a:moveTo>
                  <a:pt x="0" y="212089"/>
                </a:moveTo>
                <a:lnTo>
                  <a:pt x="1230629" y="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66" name="object 40"/>
          <p:cNvSpPr>
            <a:spLocks/>
          </p:cNvSpPr>
          <p:nvPr/>
        </p:nvSpPr>
        <p:spPr bwMode="auto">
          <a:xfrm>
            <a:off x="10039350" y="3397250"/>
            <a:ext cx="952500" cy="593725"/>
          </a:xfrm>
          <a:custGeom>
            <a:avLst/>
            <a:gdLst>
              <a:gd name="T0" fmla="*/ 0 w 1049020"/>
              <a:gd name="T1" fmla="*/ 0 h 654050"/>
              <a:gd name="T2" fmla="*/ 587856 w 1049020"/>
              <a:gd name="T3" fmla="*/ 365981 h 654050"/>
              <a:gd name="T4" fmla="*/ 0 60000 65536"/>
              <a:gd name="T5" fmla="*/ 0 60000 65536"/>
            </a:gdLst>
            <a:ahLst/>
            <a:cxnLst>
              <a:cxn ang="T4">
                <a:pos x="T0" y="T1"/>
              </a:cxn>
              <a:cxn ang="T5">
                <a:pos x="T2" y="T3"/>
              </a:cxn>
            </a:cxnLst>
            <a:rect l="0" t="0" r="r" b="b"/>
            <a:pathLst>
              <a:path w="1049020" h="654050">
                <a:moveTo>
                  <a:pt x="0" y="0"/>
                </a:moveTo>
                <a:lnTo>
                  <a:pt x="1049020" y="65405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67" name="object 41"/>
          <p:cNvSpPr>
            <a:spLocks/>
          </p:cNvSpPr>
          <p:nvPr/>
        </p:nvSpPr>
        <p:spPr bwMode="auto">
          <a:xfrm>
            <a:off x="9926638" y="2636838"/>
            <a:ext cx="314325" cy="779462"/>
          </a:xfrm>
          <a:custGeom>
            <a:avLst/>
            <a:gdLst>
              <a:gd name="T0" fmla="*/ 0 w 345440"/>
              <a:gd name="T1" fmla="*/ 477323 h 859789"/>
              <a:gd name="T2" fmla="*/ 196069 w 345440"/>
              <a:gd name="T3" fmla="*/ 0 h 859789"/>
              <a:gd name="T4" fmla="*/ 0 60000 65536"/>
              <a:gd name="T5" fmla="*/ 0 60000 65536"/>
            </a:gdLst>
            <a:ahLst/>
            <a:cxnLst>
              <a:cxn ang="T4">
                <a:pos x="T0" y="T1"/>
              </a:cxn>
              <a:cxn ang="T5">
                <a:pos x="T2" y="T3"/>
              </a:cxn>
            </a:cxnLst>
            <a:rect l="0" t="0" r="r" b="b"/>
            <a:pathLst>
              <a:path w="345440" h="859789">
                <a:moveTo>
                  <a:pt x="0" y="859790"/>
                </a:moveTo>
                <a:lnTo>
                  <a:pt x="345439" y="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68" name="object 42"/>
          <p:cNvSpPr>
            <a:spLocks/>
          </p:cNvSpPr>
          <p:nvPr/>
        </p:nvSpPr>
        <p:spPr bwMode="auto">
          <a:xfrm>
            <a:off x="10253663" y="2651125"/>
            <a:ext cx="728662" cy="1706563"/>
          </a:xfrm>
          <a:custGeom>
            <a:avLst/>
            <a:gdLst>
              <a:gd name="T0" fmla="*/ 445783 w 803909"/>
              <a:gd name="T1" fmla="*/ 1045863 h 1882139"/>
              <a:gd name="T2" fmla="*/ 0 w 803909"/>
              <a:gd name="T3" fmla="*/ 0 h 1882139"/>
              <a:gd name="T4" fmla="*/ 0 60000 65536"/>
              <a:gd name="T5" fmla="*/ 0 60000 65536"/>
            </a:gdLst>
            <a:ahLst/>
            <a:cxnLst>
              <a:cxn ang="T4">
                <a:pos x="T0" y="T1"/>
              </a:cxn>
              <a:cxn ang="T5">
                <a:pos x="T2" y="T3"/>
              </a:cxn>
            </a:cxnLst>
            <a:rect l="0" t="0" r="r" b="b"/>
            <a:pathLst>
              <a:path w="803909" h="1882139">
                <a:moveTo>
                  <a:pt x="803909" y="1882139"/>
                </a:moveTo>
                <a:lnTo>
                  <a:pt x="0" y="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69" name="object 43"/>
          <p:cNvSpPr>
            <a:spLocks/>
          </p:cNvSpPr>
          <p:nvPr/>
        </p:nvSpPr>
        <p:spPr bwMode="auto">
          <a:xfrm>
            <a:off x="9412288" y="3538538"/>
            <a:ext cx="609600" cy="147637"/>
          </a:xfrm>
          <a:custGeom>
            <a:avLst/>
            <a:gdLst>
              <a:gd name="T0" fmla="*/ 371427 w 673100"/>
              <a:gd name="T1" fmla="*/ 0 h 162560"/>
              <a:gd name="T2" fmla="*/ 0 w 673100"/>
              <a:gd name="T3" fmla="*/ 91225 h 162560"/>
              <a:gd name="T4" fmla="*/ 0 60000 65536"/>
              <a:gd name="T5" fmla="*/ 0 60000 65536"/>
            </a:gdLst>
            <a:ahLst/>
            <a:cxnLst>
              <a:cxn ang="T4">
                <a:pos x="T0" y="T1"/>
              </a:cxn>
              <a:cxn ang="T5">
                <a:pos x="T2" y="T3"/>
              </a:cxn>
            </a:cxnLst>
            <a:rect l="0" t="0" r="r" b="b"/>
            <a:pathLst>
              <a:path w="673100" h="162560">
                <a:moveTo>
                  <a:pt x="673100" y="0"/>
                </a:moveTo>
                <a:lnTo>
                  <a:pt x="0" y="16256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70" name="object 44"/>
          <p:cNvSpPr>
            <a:spLocks/>
          </p:cNvSpPr>
          <p:nvPr/>
        </p:nvSpPr>
        <p:spPr bwMode="auto">
          <a:xfrm>
            <a:off x="9412288" y="3686175"/>
            <a:ext cx="1570037" cy="506413"/>
          </a:xfrm>
          <a:custGeom>
            <a:avLst/>
            <a:gdLst>
              <a:gd name="T0" fmla="*/ 960220 w 1732279"/>
              <a:gd name="T1" fmla="*/ 309559 h 558800"/>
              <a:gd name="T2" fmla="*/ 0 w 1732279"/>
              <a:gd name="T3" fmla="*/ 0 h 558800"/>
              <a:gd name="T4" fmla="*/ 0 60000 65536"/>
              <a:gd name="T5" fmla="*/ 0 60000 65536"/>
            </a:gdLst>
            <a:ahLst/>
            <a:cxnLst>
              <a:cxn ang="T4">
                <a:pos x="T0" y="T1"/>
              </a:cxn>
              <a:cxn ang="T5">
                <a:pos x="T2" y="T3"/>
              </a:cxn>
            </a:cxnLst>
            <a:rect l="0" t="0" r="r" b="b"/>
            <a:pathLst>
              <a:path w="1732279" h="558800">
                <a:moveTo>
                  <a:pt x="1732279" y="558800"/>
                </a:moveTo>
                <a:lnTo>
                  <a:pt x="0" y="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 name="object 45"/>
          <p:cNvSpPr txBox="1"/>
          <p:nvPr/>
        </p:nvSpPr>
        <p:spPr>
          <a:xfrm>
            <a:off x="8607425" y="3265488"/>
            <a:ext cx="750888" cy="215900"/>
          </a:xfrm>
          <a:prstGeom prst="rect">
            <a:avLst/>
          </a:prstGeom>
        </p:spPr>
        <p:txBody>
          <a:bodyPr lIns="0" tIns="0" rIns="0" bIns="0">
            <a:spAutoFit/>
          </a:bodyPr>
          <a:lstStyle/>
          <a:p>
            <a:pPr marL="11516" defTabSz="829178" eaLnBrk="1" fontAlgn="auto" hangingPunct="1">
              <a:spcBef>
                <a:spcPts val="0"/>
              </a:spcBef>
              <a:spcAft>
                <a:spcPts val="0"/>
              </a:spcAft>
              <a:defRPr/>
            </a:pPr>
            <a:r>
              <a:rPr sz="1400" spc="-18" dirty="0">
                <a:solidFill>
                  <a:prstClr val="black"/>
                </a:solidFill>
                <a:latin typeface="Tahoma" panose="020B0604030504040204" pitchFamily="34" charset="0"/>
                <a:ea typeface="Tahoma" panose="020B0604030504040204" pitchFamily="34" charset="0"/>
                <a:cs typeface="Tahoma" panose="020B0604030504040204" pitchFamily="34" charset="0"/>
              </a:rPr>
              <a:t>511</a:t>
            </a:r>
            <a:r>
              <a:rPr sz="1400" spc="-82"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sz="1400" spc="-5" dirty="0">
                <a:solidFill>
                  <a:prstClr val="black"/>
                </a:solidFill>
                <a:latin typeface="Tahoma" panose="020B0604030504040204" pitchFamily="34" charset="0"/>
                <a:ea typeface="Tahoma" panose="020B0604030504040204" pitchFamily="34" charset="0"/>
                <a:cs typeface="Tahoma" panose="020B0604030504040204" pitchFamily="34" charset="0"/>
              </a:rPr>
              <a:t>keV</a:t>
            </a:r>
            <a:endParaRPr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472" name="object 46"/>
          <p:cNvSpPr txBox="1">
            <a:spLocks noChangeArrowheads="1"/>
          </p:cNvSpPr>
          <p:nvPr/>
        </p:nvSpPr>
        <p:spPr bwMode="auto">
          <a:xfrm>
            <a:off x="9490075" y="2636838"/>
            <a:ext cx="149225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spcBef>
                <a:spcPct val="20000"/>
              </a:spcBef>
              <a:buChar char="•"/>
              <a:defRPr sz="3200">
                <a:solidFill>
                  <a:schemeClr val="accent2"/>
                </a:solidFill>
                <a:latin typeface="Tahoma" panose="020B0604030504040204" pitchFamily="34" charset="0"/>
              </a:defRPr>
            </a:lvl1pPr>
            <a:lvl2pPr marL="742950" indent="-285750" defTabSz="828675">
              <a:spcBef>
                <a:spcPct val="20000"/>
              </a:spcBef>
              <a:buChar char="–"/>
              <a:defRPr sz="2800">
                <a:solidFill>
                  <a:schemeClr val="accent2"/>
                </a:solidFill>
                <a:latin typeface="Tahoma" panose="020B0604030504040204" pitchFamily="34" charset="0"/>
              </a:defRPr>
            </a:lvl2pPr>
            <a:lvl3pPr marL="1143000" indent="-228600" defTabSz="828675">
              <a:spcBef>
                <a:spcPct val="20000"/>
              </a:spcBef>
              <a:buChar char="•"/>
              <a:defRPr sz="2400">
                <a:solidFill>
                  <a:schemeClr val="accent2"/>
                </a:solidFill>
                <a:latin typeface="Tahoma" panose="020B0604030504040204" pitchFamily="34" charset="0"/>
              </a:defRPr>
            </a:lvl3pPr>
            <a:lvl4pPr marL="1600200" indent="-228600" defTabSz="828675">
              <a:spcBef>
                <a:spcPct val="20000"/>
              </a:spcBef>
              <a:buChar char="–"/>
              <a:defRPr sz="2000">
                <a:solidFill>
                  <a:schemeClr val="accent2"/>
                </a:solidFill>
                <a:latin typeface="Tahoma" panose="020B0604030504040204" pitchFamily="34" charset="0"/>
              </a:defRPr>
            </a:lvl4pPr>
            <a:lvl5pPr marL="2057400" indent="-228600" defTabSz="828675">
              <a:spcBef>
                <a:spcPct val="20000"/>
              </a:spcBef>
              <a:buChar char="»"/>
              <a:defRPr sz="2000">
                <a:solidFill>
                  <a:schemeClr val="accent2"/>
                </a:solidFill>
                <a:latin typeface="Tahoma" panose="020B0604030504040204" pitchFamily="34" charset="0"/>
              </a:defRPr>
            </a:lvl5pPr>
            <a:lvl6pPr marL="25146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ts val="25"/>
              </a:spcBef>
              <a:buFontTx/>
              <a:buNone/>
            </a:pPr>
            <a:endParaRPr lang="en-US" altLang="en-US" sz="2000" dirty="0">
              <a:solidFill>
                <a:srgbClr val="000000"/>
              </a:solidFill>
              <a:cs typeface="Tahoma" panose="020B0604030504040204" pitchFamily="34" charset="0"/>
            </a:endParaRPr>
          </a:p>
          <a:p>
            <a:pPr eaLnBrk="1" hangingPunct="1">
              <a:spcBef>
                <a:spcPct val="0"/>
              </a:spcBef>
              <a:buFontTx/>
              <a:buNone/>
            </a:pPr>
            <a:r>
              <a:rPr lang="en-US" altLang="en-US" sz="2000" dirty="0">
                <a:solidFill>
                  <a:srgbClr val="0000FF"/>
                </a:solidFill>
                <a:cs typeface="Tahoma" panose="020B0604030504040204" pitchFamily="34" charset="0"/>
              </a:rPr>
              <a:t>electron</a:t>
            </a:r>
            <a:endParaRPr lang="en-US" altLang="en-US" sz="2000" dirty="0">
              <a:solidFill>
                <a:srgbClr val="000000"/>
              </a:solidFill>
              <a:cs typeface="Tahoma" panose="020B0604030504040204" pitchFamily="34" charset="0"/>
            </a:endParaRPr>
          </a:p>
          <a:p>
            <a:pPr eaLnBrk="1" hangingPunct="1">
              <a:spcBef>
                <a:spcPct val="0"/>
              </a:spcBef>
              <a:buFontTx/>
              <a:buNone/>
            </a:pPr>
            <a:endParaRPr lang="en-US" altLang="en-US" sz="2000" dirty="0">
              <a:solidFill>
                <a:srgbClr val="000000"/>
              </a:solidFill>
              <a:cs typeface="Tahoma" panose="020B0604030504040204" pitchFamily="34" charset="0"/>
            </a:endParaRPr>
          </a:p>
          <a:p>
            <a:pPr eaLnBrk="1" hangingPunct="1">
              <a:spcBef>
                <a:spcPts val="1175"/>
              </a:spcBef>
              <a:buFontTx/>
              <a:buNone/>
            </a:pPr>
            <a:r>
              <a:rPr lang="en-US" altLang="en-US" sz="2000" dirty="0">
                <a:solidFill>
                  <a:srgbClr val="FF0000"/>
                </a:solidFill>
                <a:cs typeface="Tahoma" panose="020B0604030504040204" pitchFamily="34" charset="0"/>
              </a:rPr>
              <a:t>Cherenkov ph.</a:t>
            </a:r>
            <a:endParaRPr lang="en-US" altLang="en-US" sz="2000" dirty="0">
              <a:solidFill>
                <a:srgbClr val="000000"/>
              </a:solidFill>
              <a:cs typeface="Tahoma" panose="020B0604030504040204" pitchFamily="34" charset="0"/>
            </a:endParaRPr>
          </a:p>
        </p:txBody>
      </p:sp>
      <p:sp>
        <p:nvSpPr>
          <p:cNvPr id="18473" name="object 47"/>
          <p:cNvSpPr txBox="1">
            <a:spLocks noChangeArrowheads="1"/>
          </p:cNvSpPr>
          <p:nvPr/>
        </p:nvSpPr>
        <p:spPr bwMode="auto">
          <a:xfrm>
            <a:off x="772444" y="2986211"/>
            <a:ext cx="756034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1113" defTabSz="828675">
              <a:spcBef>
                <a:spcPct val="20000"/>
              </a:spcBef>
              <a:buChar char="•"/>
              <a:tabLst>
                <a:tab pos="163513" algn="l"/>
              </a:tabLst>
              <a:defRPr sz="3200">
                <a:solidFill>
                  <a:schemeClr val="accent2"/>
                </a:solidFill>
                <a:latin typeface="Tahoma" panose="020B0604030504040204" pitchFamily="34" charset="0"/>
              </a:defRPr>
            </a:lvl1pPr>
            <a:lvl2pPr marL="742950" indent="-285750" defTabSz="828675">
              <a:spcBef>
                <a:spcPct val="20000"/>
              </a:spcBef>
              <a:buChar char="–"/>
              <a:tabLst>
                <a:tab pos="163513" algn="l"/>
              </a:tabLst>
              <a:defRPr sz="2800">
                <a:solidFill>
                  <a:schemeClr val="accent2"/>
                </a:solidFill>
                <a:latin typeface="Tahoma" panose="020B0604030504040204" pitchFamily="34" charset="0"/>
              </a:defRPr>
            </a:lvl2pPr>
            <a:lvl3pPr marL="1143000" indent="-228600" defTabSz="828675">
              <a:spcBef>
                <a:spcPct val="20000"/>
              </a:spcBef>
              <a:buChar char="•"/>
              <a:tabLst>
                <a:tab pos="163513" algn="l"/>
              </a:tabLst>
              <a:defRPr sz="2400">
                <a:solidFill>
                  <a:schemeClr val="accent2"/>
                </a:solidFill>
                <a:latin typeface="Tahoma" panose="020B0604030504040204" pitchFamily="34" charset="0"/>
              </a:defRPr>
            </a:lvl3pPr>
            <a:lvl4pPr marL="1600200" indent="-228600" defTabSz="828675">
              <a:spcBef>
                <a:spcPct val="20000"/>
              </a:spcBef>
              <a:buChar char="–"/>
              <a:tabLst>
                <a:tab pos="163513" algn="l"/>
              </a:tabLst>
              <a:defRPr sz="2000">
                <a:solidFill>
                  <a:schemeClr val="accent2"/>
                </a:solidFill>
                <a:latin typeface="Tahoma" panose="020B0604030504040204" pitchFamily="34" charset="0"/>
              </a:defRPr>
            </a:lvl4pPr>
            <a:lvl5pPr marL="2057400" indent="-228600" defTabSz="828675">
              <a:spcBef>
                <a:spcPct val="20000"/>
              </a:spcBef>
              <a:buChar char="»"/>
              <a:tabLst>
                <a:tab pos="163513" algn="l"/>
              </a:tabLst>
              <a:defRPr sz="2000">
                <a:solidFill>
                  <a:schemeClr val="accent2"/>
                </a:solidFill>
                <a:latin typeface="Tahoma" panose="020B0604030504040204" pitchFamily="34" charset="0"/>
              </a:defRPr>
            </a:lvl5pPr>
            <a:lvl6pPr marL="2514600" indent="-228600" defTabSz="828675" eaLnBrk="0" fontAlgn="base" hangingPunct="0">
              <a:spcBef>
                <a:spcPct val="20000"/>
              </a:spcBef>
              <a:spcAft>
                <a:spcPct val="0"/>
              </a:spcAft>
              <a:buChar char="»"/>
              <a:tabLst>
                <a:tab pos="163513" algn="l"/>
              </a:tabLst>
              <a:defRPr sz="2000">
                <a:solidFill>
                  <a:schemeClr val="accent2"/>
                </a:solidFill>
                <a:latin typeface="Tahoma" panose="020B0604030504040204" pitchFamily="34" charset="0"/>
              </a:defRPr>
            </a:lvl6pPr>
            <a:lvl7pPr marL="2971800" indent="-228600" defTabSz="828675" eaLnBrk="0" fontAlgn="base" hangingPunct="0">
              <a:spcBef>
                <a:spcPct val="20000"/>
              </a:spcBef>
              <a:spcAft>
                <a:spcPct val="0"/>
              </a:spcAft>
              <a:buChar char="»"/>
              <a:tabLst>
                <a:tab pos="163513" algn="l"/>
              </a:tabLst>
              <a:defRPr sz="2000">
                <a:solidFill>
                  <a:schemeClr val="accent2"/>
                </a:solidFill>
                <a:latin typeface="Tahoma" panose="020B0604030504040204" pitchFamily="34" charset="0"/>
              </a:defRPr>
            </a:lvl7pPr>
            <a:lvl8pPr marL="3429000" indent="-228600" defTabSz="828675" eaLnBrk="0" fontAlgn="base" hangingPunct="0">
              <a:spcBef>
                <a:spcPct val="20000"/>
              </a:spcBef>
              <a:spcAft>
                <a:spcPct val="0"/>
              </a:spcAft>
              <a:buChar char="»"/>
              <a:tabLst>
                <a:tab pos="163513" algn="l"/>
              </a:tabLst>
              <a:defRPr sz="2000">
                <a:solidFill>
                  <a:schemeClr val="accent2"/>
                </a:solidFill>
                <a:latin typeface="Tahoma" panose="020B0604030504040204" pitchFamily="34" charset="0"/>
              </a:defRPr>
            </a:lvl8pPr>
            <a:lvl9pPr marL="3886200" indent="-228600" defTabSz="828675" eaLnBrk="0" fontAlgn="base" hangingPunct="0">
              <a:spcBef>
                <a:spcPct val="20000"/>
              </a:spcBef>
              <a:spcAft>
                <a:spcPct val="0"/>
              </a:spcAft>
              <a:buChar char="»"/>
              <a:tabLst>
                <a:tab pos="163513" algn="l"/>
              </a:tabLst>
              <a:defRPr sz="2000">
                <a:solidFill>
                  <a:schemeClr val="accent2"/>
                </a:solidFill>
                <a:latin typeface="Tahoma" panose="020B0604030504040204" pitchFamily="34" charset="0"/>
              </a:defRPr>
            </a:lvl9pPr>
          </a:lstStyle>
          <a:p>
            <a:pPr eaLnBrk="1" hangingPunct="1">
              <a:lnSpc>
                <a:spcPct val="111000"/>
              </a:lnSpc>
              <a:spcBef>
                <a:spcPct val="0"/>
              </a:spcBef>
              <a:buClr>
                <a:srgbClr val="000000"/>
              </a:buClr>
              <a:buSzPct val="44000"/>
              <a:buFontTx/>
              <a:buNone/>
            </a:pPr>
            <a:r>
              <a:rPr lang="en-US" altLang="en-US" sz="2000" dirty="0">
                <a:solidFill>
                  <a:srgbClr val="007F00"/>
                </a:solidFill>
                <a:cs typeface="Tahoma" panose="020B0604030504040204" pitchFamily="34" charset="0"/>
              </a:rPr>
              <a:t>Disadvantage : </a:t>
            </a:r>
          </a:p>
          <a:p>
            <a:pPr eaLnBrk="1" hangingPunct="1">
              <a:lnSpc>
                <a:spcPct val="111000"/>
              </a:lnSpc>
              <a:spcBef>
                <a:spcPct val="0"/>
              </a:spcBef>
              <a:buClr>
                <a:srgbClr val="000000"/>
              </a:buClr>
              <a:buSzPct val="44000"/>
              <a:buFontTx/>
              <a:buNone/>
            </a:pPr>
            <a:r>
              <a:rPr lang="en-US" altLang="en-US" sz="2000" dirty="0">
                <a:solidFill>
                  <a:srgbClr val="FF0000"/>
                </a:solidFill>
                <a:cs typeface="Tahoma" panose="020B0604030504040204" pitchFamily="34" charset="0"/>
              </a:rPr>
              <a:t>small  number of Cherenkov photons </a:t>
            </a:r>
            <a:r>
              <a:rPr lang="en-US" altLang="en-US" sz="2000" dirty="0">
                <a:solidFill>
                  <a:srgbClr val="007F00"/>
                </a:solidFill>
                <a:cs typeface="Tahoma" panose="020B0604030504040204" pitchFamily="34" charset="0"/>
              </a:rPr>
              <a:t>produced per  interaction</a:t>
            </a:r>
            <a:endParaRPr lang="en-US" altLang="en-US" sz="2000" dirty="0">
              <a:solidFill>
                <a:srgbClr val="000000"/>
              </a:solidFill>
              <a:cs typeface="Tahoma" panose="020B0604030504040204" pitchFamily="34" charset="0"/>
            </a:endParaRPr>
          </a:p>
        </p:txBody>
      </p:sp>
      <p:sp>
        <p:nvSpPr>
          <p:cNvPr id="46" name="object 48"/>
          <p:cNvSpPr txBox="1"/>
          <p:nvPr/>
        </p:nvSpPr>
        <p:spPr>
          <a:xfrm>
            <a:off x="768489" y="5123278"/>
            <a:ext cx="4548187" cy="307975"/>
          </a:xfrm>
          <a:prstGeom prst="rect">
            <a:avLst/>
          </a:prstGeom>
        </p:spPr>
        <p:txBody>
          <a:bodyPr lIns="0" tIns="0" rIns="0" bIns="0">
            <a:spAutoFit/>
          </a:bodyPr>
          <a:lstStyle/>
          <a:p>
            <a:pPr marL="11516" defTabSz="829178" eaLnBrk="1" fontAlgn="auto" hangingPunct="1">
              <a:spcBef>
                <a:spcPts val="0"/>
              </a:spcBef>
              <a:spcAft>
                <a:spcPts val="0"/>
              </a:spcAft>
              <a:tabLst>
                <a:tab pos="441652" algn="l"/>
              </a:tabLst>
              <a:defRPr/>
            </a:pPr>
            <a:r>
              <a:rPr dirty="0">
                <a:solidFill>
                  <a:srgbClr val="00007F"/>
                </a:solidFill>
                <a:latin typeface="+mn-lt"/>
                <a:cs typeface="Arial"/>
              </a:rPr>
              <a:t>→	</a:t>
            </a:r>
            <a:r>
              <a:rPr spc="-5" dirty="0">
                <a:solidFill>
                  <a:srgbClr val="FF0000"/>
                </a:solidFill>
                <a:latin typeface="+mn-lt"/>
                <a:cs typeface="Arial"/>
              </a:rPr>
              <a:t>detection at </a:t>
            </a:r>
            <a:r>
              <a:rPr dirty="0">
                <a:solidFill>
                  <a:srgbClr val="FF0000"/>
                </a:solidFill>
                <a:latin typeface="+mn-lt"/>
                <a:cs typeface="Arial"/>
              </a:rPr>
              <a:t>a </a:t>
            </a:r>
            <a:r>
              <a:rPr spc="-5" dirty="0">
                <a:solidFill>
                  <a:srgbClr val="FF0000"/>
                </a:solidFill>
                <a:latin typeface="+mn-lt"/>
                <a:cs typeface="Arial"/>
              </a:rPr>
              <a:t>single photon</a:t>
            </a:r>
            <a:r>
              <a:rPr spc="-54" dirty="0">
                <a:solidFill>
                  <a:srgbClr val="FF0000"/>
                </a:solidFill>
                <a:latin typeface="+mn-lt"/>
                <a:cs typeface="Arial"/>
              </a:rPr>
              <a:t> </a:t>
            </a:r>
            <a:r>
              <a:rPr spc="-9" dirty="0">
                <a:solidFill>
                  <a:srgbClr val="FF0000"/>
                </a:solidFill>
                <a:latin typeface="+mn-lt"/>
                <a:cs typeface="Arial"/>
              </a:rPr>
              <a:t>level!</a:t>
            </a:r>
            <a:endParaRPr dirty="0">
              <a:solidFill>
                <a:prstClr val="black"/>
              </a:solidFill>
              <a:latin typeface="+mn-lt"/>
              <a:cs typeface="Arial"/>
            </a:endParaRPr>
          </a:p>
        </p:txBody>
      </p:sp>
      <p:sp>
        <p:nvSpPr>
          <p:cNvPr id="18475" name="object 49"/>
          <p:cNvSpPr>
            <a:spLocks/>
          </p:cNvSpPr>
          <p:nvPr/>
        </p:nvSpPr>
        <p:spPr bwMode="auto">
          <a:xfrm>
            <a:off x="1455738" y="4218186"/>
            <a:ext cx="757237" cy="0"/>
          </a:xfrm>
          <a:custGeom>
            <a:avLst/>
            <a:gdLst>
              <a:gd name="T0" fmla="*/ 0 w 834389"/>
              <a:gd name="T1" fmla="*/ 466176 w 834389"/>
              <a:gd name="T2" fmla="*/ 0 60000 65536"/>
              <a:gd name="T3" fmla="*/ 0 60000 65536"/>
            </a:gdLst>
            <a:ahLst/>
            <a:cxnLst>
              <a:cxn ang="T2">
                <a:pos x="T0" y="0"/>
              </a:cxn>
              <a:cxn ang="T3">
                <a:pos x="T1" y="0"/>
              </a:cxn>
            </a:cxnLst>
            <a:rect l="0" t="0" r="r" b="b"/>
            <a:pathLst>
              <a:path w="834389">
                <a:moveTo>
                  <a:pt x="0" y="0"/>
                </a:moveTo>
                <a:lnTo>
                  <a:pt x="834389" y="0"/>
                </a:lnTo>
              </a:path>
            </a:pathLst>
          </a:custGeom>
          <a:noFill/>
          <a:ln w="15239">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 name="object 50"/>
          <p:cNvSpPr txBox="1"/>
          <p:nvPr/>
        </p:nvSpPr>
        <p:spPr>
          <a:xfrm>
            <a:off x="1470025" y="4211836"/>
            <a:ext cx="738188" cy="307975"/>
          </a:xfrm>
          <a:prstGeom prst="rect">
            <a:avLst/>
          </a:prstGeom>
        </p:spPr>
        <p:txBody>
          <a:bodyPr lIns="0" tIns="0" rIns="0" bIns="0">
            <a:spAutoFit/>
          </a:bodyPr>
          <a:lstStyle/>
          <a:p>
            <a:pPr marL="11516" defTabSz="829178" eaLnBrk="1" fontAlgn="auto" hangingPunct="1">
              <a:spcBef>
                <a:spcPts val="0"/>
              </a:spcBef>
              <a:spcAft>
                <a:spcPts val="0"/>
              </a:spcAft>
              <a:defRPr/>
            </a:pPr>
            <a:r>
              <a:rPr b="1" i="1" spc="-9" dirty="0">
                <a:solidFill>
                  <a:srgbClr val="0000FF"/>
                </a:solidFill>
                <a:latin typeface="Times New Roman"/>
                <a:cs typeface="Times New Roman"/>
              </a:rPr>
              <a:t>eV</a:t>
            </a:r>
            <a:r>
              <a:rPr b="1" i="1" spc="-32" dirty="0">
                <a:solidFill>
                  <a:srgbClr val="0000FF"/>
                </a:solidFill>
                <a:latin typeface="Times New Roman"/>
                <a:cs typeface="Times New Roman"/>
              </a:rPr>
              <a:t> </a:t>
            </a:r>
            <a:r>
              <a:rPr b="1" i="1" spc="-14" dirty="0">
                <a:solidFill>
                  <a:srgbClr val="0000FF"/>
                </a:solidFill>
                <a:latin typeface="Times New Roman"/>
                <a:cs typeface="Times New Roman"/>
              </a:rPr>
              <a:t>cm</a:t>
            </a:r>
            <a:endParaRPr>
              <a:solidFill>
                <a:prstClr val="black"/>
              </a:solidFill>
              <a:latin typeface="Times New Roman"/>
              <a:cs typeface="Times New Roman"/>
            </a:endParaRPr>
          </a:p>
        </p:txBody>
      </p:sp>
      <p:sp>
        <p:nvSpPr>
          <p:cNvPr id="18477" name="object 51"/>
          <p:cNvSpPr txBox="1">
            <a:spLocks noChangeArrowheads="1"/>
          </p:cNvSpPr>
          <p:nvPr/>
        </p:nvSpPr>
        <p:spPr bwMode="auto">
          <a:xfrm>
            <a:off x="719138" y="4021336"/>
            <a:ext cx="2963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defTabSz="828675">
              <a:spcBef>
                <a:spcPct val="20000"/>
              </a:spcBef>
              <a:buChar char="•"/>
              <a:tabLst>
                <a:tab pos="381000" algn="l"/>
                <a:tab pos="908050" algn="l"/>
                <a:tab pos="1477963" algn="l"/>
              </a:tabLst>
              <a:defRPr sz="3200">
                <a:solidFill>
                  <a:schemeClr val="accent2"/>
                </a:solidFill>
                <a:latin typeface="Tahoma" panose="020B0604030504040204" pitchFamily="34" charset="0"/>
              </a:defRPr>
            </a:lvl1pPr>
            <a:lvl2pPr marL="742950" indent="-285750" defTabSz="828675">
              <a:spcBef>
                <a:spcPct val="20000"/>
              </a:spcBef>
              <a:buChar char="–"/>
              <a:tabLst>
                <a:tab pos="381000" algn="l"/>
                <a:tab pos="908050" algn="l"/>
                <a:tab pos="1477963" algn="l"/>
              </a:tabLst>
              <a:defRPr sz="2800">
                <a:solidFill>
                  <a:schemeClr val="accent2"/>
                </a:solidFill>
                <a:latin typeface="Tahoma" panose="020B0604030504040204" pitchFamily="34" charset="0"/>
              </a:defRPr>
            </a:lvl2pPr>
            <a:lvl3pPr marL="1143000" indent="-228600" defTabSz="828675">
              <a:spcBef>
                <a:spcPct val="20000"/>
              </a:spcBef>
              <a:buChar char="•"/>
              <a:tabLst>
                <a:tab pos="381000" algn="l"/>
                <a:tab pos="908050" algn="l"/>
                <a:tab pos="1477963" algn="l"/>
              </a:tabLst>
              <a:defRPr sz="2400">
                <a:solidFill>
                  <a:schemeClr val="accent2"/>
                </a:solidFill>
                <a:latin typeface="Tahoma" panose="020B0604030504040204" pitchFamily="34" charset="0"/>
              </a:defRPr>
            </a:lvl3pPr>
            <a:lvl4pPr marL="1600200" indent="-228600" defTabSz="828675">
              <a:spcBef>
                <a:spcPct val="20000"/>
              </a:spcBef>
              <a:buChar char="–"/>
              <a:tabLst>
                <a:tab pos="381000" algn="l"/>
                <a:tab pos="908050" algn="l"/>
                <a:tab pos="1477963" algn="l"/>
              </a:tabLst>
              <a:defRPr sz="2000">
                <a:solidFill>
                  <a:schemeClr val="accent2"/>
                </a:solidFill>
                <a:latin typeface="Tahoma" panose="020B0604030504040204" pitchFamily="34" charset="0"/>
              </a:defRPr>
            </a:lvl4pPr>
            <a:lvl5pPr marL="2057400" indent="-228600" defTabSz="828675">
              <a:spcBef>
                <a:spcPct val="20000"/>
              </a:spcBef>
              <a:buChar char="»"/>
              <a:tabLst>
                <a:tab pos="381000" algn="l"/>
                <a:tab pos="908050" algn="l"/>
                <a:tab pos="1477963" algn="l"/>
              </a:tabLst>
              <a:defRPr sz="2000">
                <a:solidFill>
                  <a:schemeClr val="accent2"/>
                </a:solidFill>
                <a:latin typeface="Tahoma" panose="020B0604030504040204" pitchFamily="34" charset="0"/>
              </a:defRPr>
            </a:lvl5pPr>
            <a:lvl6pPr marL="2514600" indent="-228600" defTabSz="828675" eaLnBrk="0" fontAlgn="base" hangingPunct="0">
              <a:spcBef>
                <a:spcPct val="20000"/>
              </a:spcBef>
              <a:spcAft>
                <a:spcPct val="0"/>
              </a:spcAft>
              <a:buChar char="»"/>
              <a:tabLst>
                <a:tab pos="381000" algn="l"/>
                <a:tab pos="908050" algn="l"/>
                <a:tab pos="1477963" algn="l"/>
              </a:tabLst>
              <a:defRPr sz="2000">
                <a:solidFill>
                  <a:schemeClr val="accent2"/>
                </a:solidFill>
                <a:latin typeface="Tahoma" panose="020B0604030504040204" pitchFamily="34" charset="0"/>
              </a:defRPr>
            </a:lvl6pPr>
            <a:lvl7pPr marL="2971800" indent="-228600" defTabSz="828675" eaLnBrk="0" fontAlgn="base" hangingPunct="0">
              <a:spcBef>
                <a:spcPct val="20000"/>
              </a:spcBef>
              <a:spcAft>
                <a:spcPct val="0"/>
              </a:spcAft>
              <a:buChar char="»"/>
              <a:tabLst>
                <a:tab pos="381000" algn="l"/>
                <a:tab pos="908050" algn="l"/>
                <a:tab pos="1477963" algn="l"/>
              </a:tabLst>
              <a:defRPr sz="2000">
                <a:solidFill>
                  <a:schemeClr val="accent2"/>
                </a:solidFill>
                <a:latin typeface="Tahoma" panose="020B0604030504040204" pitchFamily="34" charset="0"/>
              </a:defRPr>
            </a:lvl7pPr>
            <a:lvl8pPr marL="3429000" indent="-228600" defTabSz="828675" eaLnBrk="0" fontAlgn="base" hangingPunct="0">
              <a:spcBef>
                <a:spcPct val="20000"/>
              </a:spcBef>
              <a:spcAft>
                <a:spcPct val="0"/>
              </a:spcAft>
              <a:buChar char="»"/>
              <a:tabLst>
                <a:tab pos="381000" algn="l"/>
                <a:tab pos="908050" algn="l"/>
                <a:tab pos="1477963" algn="l"/>
              </a:tabLst>
              <a:defRPr sz="2000">
                <a:solidFill>
                  <a:schemeClr val="accent2"/>
                </a:solidFill>
                <a:latin typeface="Tahoma" panose="020B0604030504040204" pitchFamily="34" charset="0"/>
              </a:defRPr>
            </a:lvl8pPr>
            <a:lvl9pPr marL="3886200" indent="-228600" defTabSz="828675" eaLnBrk="0" fontAlgn="base" hangingPunct="0">
              <a:spcBef>
                <a:spcPct val="20000"/>
              </a:spcBef>
              <a:spcAft>
                <a:spcPct val="0"/>
              </a:spcAft>
              <a:buChar char="»"/>
              <a:tabLst>
                <a:tab pos="381000" algn="l"/>
                <a:tab pos="908050" algn="l"/>
                <a:tab pos="1477963"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2000" b="1" i="1">
                <a:solidFill>
                  <a:srgbClr val="0000FF"/>
                </a:solidFill>
                <a:latin typeface="Times New Roman" panose="02020603050405020304" pitchFamily="18" charset="0"/>
                <a:cs typeface="Times New Roman" panose="02020603050405020304" pitchFamily="18" charset="0"/>
              </a:rPr>
              <a:t>N	</a:t>
            </a:r>
            <a:r>
              <a:rPr lang="en-US" altLang="en-US" sz="2000" b="1">
                <a:solidFill>
                  <a:srgbClr val="0000FF"/>
                </a:solidFill>
                <a:latin typeface="Segoe UI" panose="020B0502040204020203" pitchFamily="34" charset="0"/>
                <a:cs typeface="Segoe UI" panose="020B0502040204020203" pitchFamily="34" charset="0"/>
              </a:rPr>
              <a:t>≈	</a:t>
            </a:r>
            <a:r>
              <a:rPr lang="en-US" altLang="en-US" sz="2000" b="1" baseline="34000">
                <a:solidFill>
                  <a:srgbClr val="0000FF"/>
                </a:solidFill>
                <a:latin typeface="Times New Roman" panose="02020603050405020304" pitchFamily="18" charset="0"/>
                <a:cs typeface="Times New Roman" panose="02020603050405020304" pitchFamily="18" charset="0"/>
              </a:rPr>
              <a:t>370	</a:t>
            </a:r>
            <a:r>
              <a:rPr lang="sl-SI" altLang="en-US" sz="2000" b="1">
                <a:solidFill>
                  <a:srgbClr val="0000FF"/>
                </a:solidFill>
                <a:latin typeface="OpenSymbol" panose="05010000000000000000" pitchFamily="2" charset="0"/>
                <a:cs typeface="Times New Roman" panose="02020603050405020304" pitchFamily="18" charset="0"/>
              </a:rPr>
              <a:t> </a:t>
            </a:r>
            <a:r>
              <a:rPr lang="en-US" altLang="en-US" sz="2000" b="1" i="1">
                <a:solidFill>
                  <a:srgbClr val="0000FF"/>
                </a:solidFill>
                <a:latin typeface="Times New Roman" panose="02020603050405020304" pitchFamily="18" charset="0"/>
                <a:cs typeface="Times New Roman" panose="02020603050405020304" pitchFamily="18" charset="0"/>
              </a:rPr>
              <a:t>l</a:t>
            </a:r>
            <a:r>
              <a:rPr lang="sl-SI" altLang="en-US" sz="2000" b="1" i="1">
                <a:solidFill>
                  <a:srgbClr val="0000FF"/>
                </a:solidFill>
                <a:latin typeface="Times New Roman" panose="02020603050405020304" pitchFamily="18" charset="0"/>
                <a:cs typeface="Times New Roman" panose="02020603050405020304" pitchFamily="18" charset="0"/>
              </a:rPr>
              <a:t> </a:t>
            </a:r>
            <a:r>
              <a:rPr lang="en-US" altLang="en-US" sz="2000" b="1">
                <a:solidFill>
                  <a:srgbClr val="0000FF"/>
                </a:solidFill>
                <a:latin typeface="OpenSymbol" panose="05010000000000000000" pitchFamily="2" charset="0"/>
                <a:ea typeface="OpenSymbol" panose="05010000000000000000" pitchFamily="2" charset="0"/>
                <a:cs typeface="OpenSymbol" panose="05010000000000000000" pitchFamily="2" charset="0"/>
              </a:rPr>
              <a:t>Δ</a:t>
            </a:r>
            <a:r>
              <a:rPr lang="en-US" altLang="en-US" sz="2000" b="1" i="1">
                <a:solidFill>
                  <a:srgbClr val="0000FF"/>
                </a:solidFill>
                <a:latin typeface="Times New Roman" panose="02020603050405020304" pitchFamily="18" charset="0"/>
                <a:cs typeface="Times New Roman" panose="02020603050405020304" pitchFamily="18" charset="0"/>
              </a:rPr>
              <a:t>E</a:t>
            </a:r>
            <a:r>
              <a:rPr lang="sl-SI" altLang="en-US" sz="2000" b="1">
                <a:solidFill>
                  <a:srgbClr val="0000FF"/>
                </a:solidFill>
                <a:latin typeface="OpenSymbol" panose="05010000000000000000" pitchFamily="2" charset="0"/>
                <a:cs typeface="Times New Roman" panose="02020603050405020304" pitchFamily="18" charset="0"/>
              </a:rPr>
              <a:t> </a:t>
            </a:r>
            <a:r>
              <a:rPr lang="en-US" altLang="en-US" sz="2000" b="1">
                <a:solidFill>
                  <a:srgbClr val="0000FF"/>
                </a:solidFill>
                <a:latin typeface="Times New Roman" panose="02020603050405020304" pitchFamily="18" charset="0"/>
                <a:cs typeface="Times New Roman" panose="02020603050405020304" pitchFamily="18" charset="0"/>
              </a:rPr>
              <a:t>sin</a:t>
            </a:r>
            <a:r>
              <a:rPr lang="en-US" altLang="en-US" sz="2000" b="1" baseline="48000">
                <a:solidFill>
                  <a:srgbClr val="0000FF"/>
                </a:solidFill>
                <a:latin typeface="Times New Roman" panose="02020603050405020304" pitchFamily="18" charset="0"/>
                <a:cs typeface="Times New Roman" panose="02020603050405020304" pitchFamily="18" charset="0"/>
              </a:rPr>
              <a:t>2 </a:t>
            </a:r>
            <a:r>
              <a:rPr lang="en-US" altLang="en-US" sz="2000" b="1">
                <a:solidFill>
                  <a:srgbClr val="0000FF"/>
                </a:solidFill>
                <a:latin typeface="OpenSymbol" panose="05010000000000000000" pitchFamily="2" charset="0"/>
                <a:ea typeface="OpenSymbol" panose="05010000000000000000" pitchFamily="2" charset="0"/>
                <a:cs typeface="OpenSymbol" panose="05010000000000000000" pitchFamily="2" charset="0"/>
              </a:rPr>
              <a:t>ϑ</a:t>
            </a:r>
            <a:endParaRPr lang="en-US" altLang="en-US" sz="2000">
              <a:solidFill>
                <a:srgbClr val="000000"/>
              </a:solidFill>
              <a:latin typeface="OpenSymbol" panose="05010000000000000000" pitchFamily="2" charset="0"/>
              <a:ea typeface="OpenSymbol" panose="05010000000000000000" pitchFamily="2" charset="0"/>
              <a:cs typeface="OpenSymbol" panose="05010000000000000000" pitchFamily="2" charset="0"/>
            </a:endParaRPr>
          </a:p>
        </p:txBody>
      </p:sp>
      <p:sp>
        <p:nvSpPr>
          <p:cNvPr id="50" name="object 52"/>
          <p:cNvSpPr txBox="1"/>
          <p:nvPr/>
        </p:nvSpPr>
        <p:spPr>
          <a:xfrm>
            <a:off x="3324225" y="4215011"/>
            <a:ext cx="120650" cy="246063"/>
          </a:xfrm>
          <a:prstGeom prst="rect">
            <a:avLst/>
          </a:prstGeom>
        </p:spPr>
        <p:txBody>
          <a:bodyPr lIns="0" tIns="0" rIns="0" bIns="0">
            <a:spAutoFit/>
          </a:bodyPr>
          <a:lstStyle/>
          <a:p>
            <a:pPr marL="11516" defTabSz="829178" eaLnBrk="1" fontAlgn="auto" hangingPunct="1">
              <a:spcBef>
                <a:spcPts val="0"/>
              </a:spcBef>
              <a:spcAft>
                <a:spcPts val="0"/>
              </a:spcAft>
              <a:defRPr/>
            </a:pPr>
            <a:r>
              <a:rPr sz="1600" b="1" i="1" spc="18" dirty="0">
                <a:solidFill>
                  <a:srgbClr val="0000FF"/>
                </a:solidFill>
                <a:latin typeface="Times New Roman"/>
                <a:cs typeface="Times New Roman"/>
              </a:rPr>
              <a:t>C</a:t>
            </a:r>
            <a:endParaRPr sz="1600" dirty="0">
              <a:solidFill>
                <a:prstClr val="black"/>
              </a:solidFill>
              <a:latin typeface="Times New Roman"/>
              <a:cs typeface="Times New Roman"/>
            </a:endParaRPr>
          </a:p>
        </p:txBody>
      </p:sp>
      <p:sp>
        <p:nvSpPr>
          <p:cNvPr id="18479" name="object 53"/>
          <p:cNvSpPr txBox="1">
            <a:spLocks noChangeArrowheads="1"/>
          </p:cNvSpPr>
          <p:nvPr/>
        </p:nvSpPr>
        <p:spPr bwMode="auto">
          <a:xfrm>
            <a:off x="3940175" y="4021336"/>
            <a:ext cx="3235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defTabSz="828675">
              <a:spcBef>
                <a:spcPct val="20000"/>
              </a:spcBef>
              <a:buChar char="•"/>
              <a:tabLst>
                <a:tab pos="355600" algn="l"/>
                <a:tab pos="2740025" algn="l"/>
                <a:tab pos="3084513" algn="l"/>
              </a:tabLst>
              <a:defRPr sz="3200">
                <a:solidFill>
                  <a:schemeClr val="accent2"/>
                </a:solidFill>
                <a:latin typeface="Tahoma" panose="020B0604030504040204" pitchFamily="34" charset="0"/>
              </a:defRPr>
            </a:lvl1pPr>
            <a:lvl2pPr marL="742950" indent="-285750" defTabSz="828675">
              <a:spcBef>
                <a:spcPct val="20000"/>
              </a:spcBef>
              <a:buChar char="–"/>
              <a:tabLst>
                <a:tab pos="355600" algn="l"/>
                <a:tab pos="2740025" algn="l"/>
                <a:tab pos="3084513" algn="l"/>
              </a:tabLst>
              <a:defRPr sz="2800">
                <a:solidFill>
                  <a:schemeClr val="accent2"/>
                </a:solidFill>
                <a:latin typeface="Tahoma" panose="020B0604030504040204" pitchFamily="34" charset="0"/>
              </a:defRPr>
            </a:lvl2pPr>
            <a:lvl3pPr marL="1143000" indent="-228600" defTabSz="828675">
              <a:spcBef>
                <a:spcPct val="20000"/>
              </a:spcBef>
              <a:buChar char="•"/>
              <a:tabLst>
                <a:tab pos="355600" algn="l"/>
                <a:tab pos="2740025" algn="l"/>
                <a:tab pos="3084513" algn="l"/>
              </a:tabLst>
              <a:defRPr sz="2400">
                <a:solidFill>
                  <a:schemeClr val="accent2"/>
                </a:solidFill>
                <a:latin typeface="Tahoma" panose="020B0604030504040204" pitchFamily="34" charset="0"/>
              </a:defRPr>
            </a:lvl3pPr>
            <a:lvl4pPr marL="1600200" indent="-228600" defTabSz="828675">
              <a:spcBef>
                <a:spcPct val="20000"/>
              </a:spcBef>
              <a:buChar char="–"/>
              <a:tabLst>
                <a:tab pos="355600" algn="l"/>
                <a:tab pos="2740025" algn="l"/>
                <a:tab pos="3084513" algn="l"/>
              </a:tabLst>
              <a:defRPr sz="2000">
                <a:solidFill>
                  <a:schemeClr val="accent2"/>
                </a:solidFill>
                <a:latin typeface="Tahoma" panose="020B0604030504040204" pitchFamily="34" charset="0"/>
              </a:defRPr>
            </a:lvl4pPr>
            <a:lvl5pPr marL="2057400" indent="-228600" defTabSz="828675">
              <a:spcBef>
                <a:spcPct val="20000"/>
              </a:spcBef>
              <a:buChar char="»"/>
              <a:tabLst>
                <a:tab pos="355600" algn="l"/>
                <a:tab pos="2740025" algn="l"/>
                <a:tab pos="3084513" algn="l"/>
              </a:tabLst>
              <a:defRPr sz="2000">
                <a:solidFill>
                  <a:schemeClr val="accent2"/>
                </a:solidFill>
                <a:latin typeface="Tahoma" panose="020B0604030504040204" pitchFamily="34" charset="0"/>
              </a:defRPr>
            </a:lvl5pPr>
            <a:lvl6pPr marL="2514600" indent="-228600" defTabSz="828675" eaLnBrk="0" fontAlgn="base" hangingPunct="0">
              <a:spcBef>
                <a:spcPct val="20000"/>
              </a:spcBef>
              <a:spcAft>
                <a:spcPct val="0"/>
              </a:spcAft>
              <a:buChar char="»"/>
              <a:tabLst>
                <a:tab pos="355600" algn="l"/>
                <a:tab pos="2740025" algn="l"/>
                <a:tab pos="3084513" algn="l"/>
              </a:tabLst>
              <a:defRPr sz="2000">
                <a:solidFill>
                  <a:schemeClr val="accent2"/>
                </a:solidFill>
                <a:latin typeface="Tahoma" panose="020B0604030504040204" pitchFamily="34" charset="0"/>
              </a:defRPr>
            </a:lvl6pPr>
            <a:lvl7pPr marL="2971800" indent="-228600" defTabSz="828675" eaLnBrk="0" fontAlgn="base" hangingPunct="0">
              <a:spcBef>
                <a:spcPct val="20000"/>
              </a:spcBef>
              <a:spcAft>
                <a:spcPct val="0"/>
              </a:spcAft>
              <a:buChar char="»"/>
              <a:tabLst>
                <a:tab pos="355600" algn="l"/>
                <a:tab pos="2740025" algn="l"/>
                <a:tab pos="3084513" algn="l"/>
              </a:tabLst>
              <a:defRPr sz="2000">
                <a:solidFill>
                  <a:schemeClr val="accent2"/>
                </a:solidFill>
                <a:latin typeface="Tahoma" panose="020B0604030504040204" pitchFamily="34" charset="0"/>
              </a:defRPr>
            </a:lvl7pPr>
            <a:lvl8pPr marL="3429000" indent="-228600" defTabSz="828675" eaLnBrk="0" fontAlgn="base" hangingPunct="0">
              <a:spcBef>
                <a:spcPct val="20000"/>
              </a:spcBef>
              <a:spcAft>
                <a:spcPct val="0"/>
              </a:spcAft>
              <a:buChar char="»"/>
              <a:tabLst>
                <a:tab pos="355600" algn="l"/>
                <a:tab pos="2740025" algn="l"/>
                <a:tab pos="3084513" algn="l"/>
              </a:tabLst>
              <a:defRPr sz="2000">
                <a:solidFill>
                  <a:schemeClr val="accent2"/>
                </a:solidFill>
                <a:latin typeface="Tahoma" panose="020B0604030504040204" pitchFamily="34" charset="0"/>
              </a:defRPr>
            </a:lvl8pPr>
            <a:lvl9pPr marL="3886200" indent="-228600" defTabSz="828675" eaLnBrk="0" fontAlgn="base" hangingPunct="0">
              <a:spcBef>
                <a:spcPct val="20000"/>
              </a:spcBef>
              <a:spcAft>
                <a:spcPct val="0"/>
              </a:spcAft>
              <a:buChar char="»"/>
              <a:tabLst>
                <a:tab pos="355600" algn="l"/>
                <a:tab pos="2740025" algn="l"/>
                <a:tab pos="3084513"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2000" b="1">
                <a:solidFill>
                  <a:srgbClr val="0000FF"/>
                </a:solidFill>
                <a:latin typeface="Segoe UI" panose="020B0502040204020203" pitchFamily="34" charset="0"/>
                <a:cs typeface="Segoe UI" panose="020B0502040204020203" pitchFamily="34" charset="0"/>
              </a:rPr>
              <a:t>≈	</a:t>
            </a:r>
            <a:r>
              <a:rPr lang="en-US" altLang="en-US" sz="2000" b="1">
                <a:solidFill>
                  <a:srgbClr val="0000FF"/>
                </a:solidFill>
                <a:latin typeface="Times New Roman" panose="02020603050405020304" pitchFamily="18" charset="0"/>
                <a:cs typeface="Times New Roman" panose="02020603050405020304" pitchFamily="18" charset="0"/>
              </a:rPr>
              <a:t>370</a:t>
            </a:r>
            <a:r>
              <a:rPr lang="en-US" altLang="en-US" sz="2000" b="1">
                <a:solidFill>
                  <a:srgbClr val="0000FF"/>
                </a:solidFill>
                <a:latin typeface="OpenSymbol" panose="05010000000000000000" pitchFamily="2" charset="0"/>
                <a:ea typeface="OpenSymbol" panose="05010000000000000000" pitchFamily="2" charset="0"/>
                <a:cs typeface="OpenSymbol" panose="05010000000000000000" pitchFamily="2" charset="0"/>
              </a:rPr>
              <a:t>×</a:t>
            </a:r>
            <a:r>
              <a:rPr lang="en-US" altLang="en-US" sz="2000" b="1">
                <a:solidFill>
                  <a:srgbClr val="0000FF"/>
                </a:solidFill>
                <a:latin typeface="Times New Roman" panose="02020603050405020304" pitchFamily="18" charset="0"/>
                <a:cs typeface="Times New Roman" panose="02020603050405020304" pitchFamily="18" charset="0"/>
              </a:rPr>
              <a:t>0.01</a:t>
            </a:r>
            <a:r>
              <a:rPr lang="en-US" altLang="en-US" sz="2000" b="1">
                <a:solidFill>
                  <a:srgbClr val="0000FF"/>
                </a:solidFill>
                <a:latin typeface="OpenSymbol" panose="05010000000000000000" pitchFamily="2" charset="0"/>
                <a:ea typeface="OpenSymbol" panose="05010000000000000000" pitchFamily="2" charset="0"/>
                <a:cs typeface="OpenSymbol" panose="05010000000000000000" pitchFamily="2" charset="0"/>
              </a:rPr>
              <a:t>×</a:t>
            </a:r>
            <a:r>
              <a:rPr lang="en-US" altLang="en-US" sz="2000" b="1">
                <a:solidFill>
                  <a:srgbClr val="0000FF"/>
                </a:solidFill>
                <a:latin typeface="Times New Roman" panose="02020603050405020304" pitchFamily="18" charset="0"/>
                <a:cs typeface="Times New Roman" panose="02020603050405020304" pitchFamily="18" charset="0"/>
              </a:rPr>
              <a:t>2</a:t>
            </a:r>
            <a:r>
              <a:rPr lang="en-US" altLang="en-US" sz="2000" b="1">
                <a:solidFill>
                  <a:srgbClr val="0000FF"/>
                </a:solidFill>
                <a:latin typeface="OpenSymbol" panose="05010000000000000000" pitchFamily="2" charset="0"/>
                <a:ea typeface="OpenSymbol" panose="05010000000000000000" pitchFamily="2" charset="0"/>
                <a:cs typeface="OpenSymbol" panose="05010000000000000000" pitchFamily="2" charset="0"/>
              </a:rPr>
              <a:t>×</a:t>
            </a:r>
            <a:r>
              <a:rPr lang="en-US" altLang="en-US" sz="2000" b="1">
                <a:solidFill>
                  <a:srgbClr val="0000FF"/>
                </a:solidFill>
                <a:latin typeface="Times New Roman" panose="02020603050405020304" pitchFamily="18" charset="0"/>
                <a:cs typeface="Times New Roman" panose="02020603050405020304" pitchFamily="18" charset="0"/>
              </a:rPr>
              <a:t>0.75	</a:t>
            </a:r>
            <a:r>
              <a:rPr lang="en-US" altLang="en-US" sz="2000" b="1">
                <a:solidFill>
                  <a:srgbClr val="0000FF"/>
                </a:solidFill>
                <a:latin typeface="Segoe UI" panose="020B0502040204020203" pitchFamily="34" charset="0"/>
                <a:cs typeface="Segoe UI" panose="020B0502040204020203" pitchFamily="34" charset="0"/>
              </a:rPr>
              <a:t>≈	</a:t>
            </a:r>
            <a:r>
              <a:rPr lang="en-US" altLang="en-US" sz="2000" b="1">
                <a:solidFill>
                  <a:srgbClr val="0000FF"/>
                </a:solidFill>
                <a:latin typeface="Times New Roman" panose="02020603050405020304" pitchFamily="18" charset="0"/>
                <a:cs typeface="Times New Roman" panose="02020603050405020304" pitchFamily="18" charset="0"/>
              </a:rPr>
              <a:t>8</a:t>
            </a:r>
            <a:endParaRPr lang="en-US" altLang="en-US" sz="2000">
              <a:solidFill>
                <a:srgbClr val="000000"/>
              </a:solidFill>
              <a:latin typeface="Times New Roman" panose="02020603050405020304" pitchFamily="18" charset="0"/>
              <a:cs typeface="Times New Roman" panose="02020603050405020304" pitchFamily="18" charset="0"/>
            </a:endParaRPr>
          </a:p>
        </p:txBody>
      </p:sp>
      <p:sp>
        <p:nvSpPr>
          <p:cNvPr id="18480" name="object 54"/>
          <p:cNvSpPr txBox="1">
            <a:spLocks/>
          </p:cNvSpPr>
          <p:nvPr/>
        </p:nvSpPr>
        <p:spPr bwMode="auto">
          <a:xfrm>
            <a:off x="754428" y="5786897"/>
            <a:ext cx="9350375"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lgn="just">
              <a:lnSpc>
                <a:spcPct val="112000"/>
              </a:lnSpc>
              <a:spcBef>
                <a:spcPct val="0"/>
              </a:spcBef>
              <a:buFontTx/>
              <a:buNone/>
            </a:pPr>
            <a:r>
              <a:rPr lang="en-US" altLang="en-US" sz="2000" dirty="0">
                <a:solidFill>
                  <a:srgbClr val="007F00"/>
                </a:solidFill>
                <a:cs typeface="Tahoma" panose="020B0604030504040204" pitchFamily="34" charset="0"/>
              </a:rPr>
              <a:t>Fast photon detectors – </a:t>
            </a:r>
            <a:r>
              <a:rPr lang="en-US" altLang="en-US" sz="2000" dirty="0">
                <a:cs typeface="Tahoma" panose="020B0604030504040204" pitchFamily="34" charset="0"/>
              </a:rPr>
              <a:t>MCP-PMT and </a:t>
            </a:r>
            <a:r>
              <a:rPr lang="en-US" altLang="en-US" sz="2000" dirty="0" err="1">
                <a:cs typeface="Tahoma" panose="020B0604030504040204" pitchFamily="34" charset="0"/>
              </a:rPr>
              <a:t>SiPM</a:t>
            </a:r>
            <a:r>
              <a:rPr lang="en-US" altLang="en-US" sz="2000" dirty="0">
                <a:cs typeface="Tahoma" panose="020B0604030504040204" pitchFamily="34" charset="0"/>
              </a:rPr>
              <a:t> </a:t>
            </a:r>
            <a:r>
              <a:rPr lang="en-US" altLang="en-US" sz="2000" dirty="0">
                <a:solidFill>
                  <a:srgbClr val="007F00"/>
                </a:solidFill>
                <a:cs typeface="Tahoma" panose="020B0604030504040204" pitchFamily="34" charset="0"/>
              </a:rPr>
              <a:t>– have excellent  timing resolution </a:t>
            </a:r>
            <a:endParaRPr lang="en-US" altLang="en-US" sz="2000" dirty="0">
              <a:solidFill>
                <a:srgbClr val="00007F"/>
              </a:solidFill>
              <a:cs typeface="Tahoma" panose="020B0604030504040204" pitchFamily="34" charset="0"/>
            </a:endParaRPr>
          </a:p>
        </p:txBody>
      </p:sp>
      <p:sp>
        <p:nvSpPr>
          <p:cNvPr id="18481" name="TextBox 52"/>
          <p:cNvSpPr txBox="1">
            <a:spLocks noChangeArrowheads="1"/>
          </p:cNvSpPr>
          <p:nvPr/>
        </p:nvSpPr>
        <p:spPr bwMode="auto">
          <a:xfrm>
            <a:off x="592138" y="224459"/>
            <a:ext cx="8366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en-US" sz="2800" dirty="0">
                <a:solidFill>
                  <a:schemeClr val="accent1"/>
                </a:solidFill>
                <a:cs typeface="Tahoma" panose="020B0604030504040204" pitchFamily="34" charset="0"/>
              </a:rPr>
              <a:t>Annihilation gamma detection with Cherenkov light</a:t>
            </a:r>
          </a:p>
        </p:txBody>
      </p:sp>
      <p:sp>
        <p:nvSpPr>
          <p:cNvPr id="5" name="Slide Number Placeholder 3">
            <a:extLst>
              <a:ext uri="{FF2B5EF4-FFF2-40B4-BE49-F238E27FC236}">
                <a16:creationId xmlns:a16="http://schemas.microsoft.com/office/drawing/2014/main" id="{47437922-F86A-F688-BAC3-97A68FFC5D5C}"/>
              </a:ext>
            </a:extLst>
          </p:cNvPr>
          <p:cNvSpPr txBox="1">
            <a:spLocks/>
          </p:cNvSpPr>
          <p:nvPr/>
        </p:nvSpPr>
        <p:spPr>
          <a:xfrm>
            <a:off x="10992544" y="6588549"/>
            <a:ext cx="1180849" cy="224827"/>
          </a:xfrm>
          <a:prstGeom prst="rect">
            <a:avLst/>
          </a:prstGeom>
        </p:spPr>
        <p:txBody>
          <a:bodyPr/>
          <a:lstStyle>
            <a:defPPr>
              <a:defRPr lang="sl-SI"/>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656FE5-7551-496C-A16F-7304A2D951A7}" type="slidenum">
              <a:rPr lang="da-DK" smtClean="0"/>
              <a:pPr/>
              <a:t>90</a:t>
            </a:fld>
            <a:endParaRPr lang="da-DK"/>
          </a:p>
        </p:txBody>
      </p:sp>
      <p:sp>
        <p:nvSpPr>
          <p:cNvPr id="6" name="Text Placeholder 9">
            <a:extLst>
              <a:ext uri="{FF2B5EF4-FFF2-40B4-BE49-F238E27FC236}">
                <a16:creationId xmlns:a16="http://schemas.microsoft.com/office/drawing/2014/main" id="{6BF1914C-2CE9-AB87-7A76-0B54CD9A985E}"/>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3DCDC5A1-CC74-35B8-4D38-DED4D80D8CBE}"/>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CA7E16D5-C12D-2565-B995-2D07ECDE53B7}"/>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bject 12"/>
          <p:cNvSpPr txBox="1">
            <a:spLocks noChangeArrowheads="1"/>
          </p:cNvSpPr>
          <p:nvPr/>
        </p:nvSpPr>
        <p:spPr bwMode="auto">
          <a:xfrm>
            <a:off x="263352" y="1861244"/>
            <a:ext cx="11377264"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54013" indent="-342900" defTabSz="828675">
              <a:spcBef>
                <a:spcPct val="20000"/>
              </a:spcBef>
              <a:buChar char="•"/>
              <a:defRPr sz="3200">
                <a:solidFill>
                  <a:schemeClr val="accent2"/>
                </a:solidFill>
                <a:latin typeface="Tahoma" panose="020B0604030504040204" pitchFamily="34" charset="0"/>
              </a:defRPr>
            </a:lvl1pPr>
            <a:lvl2pPr marL="742950" indent="-285750" defTabSz="828675">
              <a:spcBef>
                <a:spcPct val="20000"/>
              </a:spcBef>
              <a:buChar char="–"/>
              <a:defRPr sz="2800">
                <a:solidFill>
                  <a:schemeClr val="accent2"/>
                </a:solidFill>
                <a:latin typeface="Tahoma" panose="020B0604030504040204" pitchFamily="34" charset="0"/>
              </a:defRPr>
            </a:lvl2pPr>
            <a:lvl3pPr marL="1143000" indent="-228600" defTabSz="828675">
              <a:spcBef>
                <a:spcPct val="20000"/>
              </a:spcBef>
              <a:buChar char="•"/>
              <a:defRPr sz="2400">
                <a:solidFill>
                  <a:schemeClr val="accent2"/>
                </a:solidFill>
                <a:latin typeface="Tahoma" panose="020B0604030504040204" pitchFamily="34" charset="0"/>
              </a:defRPr>
            </a:lvl3pPr>
            <a:lvl4pPr marL="1600200" indent="-228600" defTabSz="828675">
              <a:spcBef>
                <a:spcPct val="20000"/>
              </a:spcBef>
              <a:buChar char="–"/>
              <a:defRPr sz="2000">
                <a:solidFill>
                  <a:schemeClr val="accent2"/>
                </a:solidFill>
                <a:latin typeface="Tahoma" panose="020B0604030504040204" pitchFamily="34" charset="0"/>
              </a:defRPr>
            </a:lvl4pPr>
            <a:lvl5pPr marL="2057400" indent="-228600" defTabSz="828675">
              <a:spcBef>
                <a:spcPct val="20000"/>
              </a:spcBef>
              <a:buChar char="»"/>
              <a:defRPr sz="2000">
                <a:solidFill>
                  <a:schemeClr val="accent2"/>
                </a:solidFill>
                <a:latin typeface="Tahoma" panose="020B0604030504040204" pitchFamily="34" charset="0"/>
              </a:defRPr>
            </a:lvl5pPr>
            <a:lvl6pPr marL="25146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pPr>
            <a:r>
              <a:rPr lang="en-US" altLang="en-US" sz="2100" dirty="0">
                <a:solidFill>
                  <a:schemeClr val="tx1"/>
                </a:solidFill>
                <a:latin typeface="Arial" panose="020B0604020202020204" pitchFamily="34" charset="0"/>
                <a:cs typeface="Arial" panose="020B0604020202020204" pitchFamily="34" charset="0"/>
              </a:rPr>
              <a:t>high gamma-stopping power</a:t>
            </a:r>
          </a:p>
          <a:p>
            <a:pPr eaLnBrk="1" hangingPunct="1">
              <a:lnSpc>
                <a:spcPts val="2913"/>
              </a:lnSpc>
              <a:spcBef>
                <a:spcPts val="150"/>
              </a:spcBef>
            </a:pPr>
            <a:r>
              <a:rPr lang="en-US" altLang="en-US" sz="2100" dirty="0">
                <a:solidFill>
                  <a:schemeClr val="tx1"/>
                </a:solidFill>
                <a:latin typeface="Arial" panose="020B0604020202020204" pitchFamily="34" charset="0"/>
                <a:cs typeface="Arial" panose="020B0604020202020204" pitchFamily="34" charset="0"/>
              </a:rPr>
              <a:t>high fraction of gamma interactions via photo effect → electrons  with maximal kinetic energy → more Cherenkov photons</a:t>
            </a:r>
            <a:endParaRPr lang="sl-SI" altLang="en-US" sz="2100" dirty="0">
              <a:solidFill>
                <a:schemeClr val="tx1"/>
              </a:solidFill>
              <a:latin typeface="Arial" panose="020B0604020202020204" pitchFamily="34" charset="0"/>
              <a:cs typeface="Arial" panose="020B0604020202020204" pitchFamily="34" charset="0"/>
            </a:endParaRPr>
          </a:p>
          <a:p>
            <a:pPr eaLnBrk="1" hangingPunct="1">
              <a:lnSpc>
                <a:spcPts val="2913"/>
              </a:lnSpc>
              <a:spcBef>
                <a:spcPts val="150"/>
              </a:spcBef>
            </a:pPr>
            <a:r>
              <a:rPr lang="en-US" altLang="en-US" sz="2100" dirty="0">
                <a:solidFill>
                  <a:schemeClr val="tx1"/>
                </a:solidFill>
                <a:latin typeface="Arial" panose="020B0604020202020204" pitchFamily="34" charset="0"/>
                <a:cs typeface="Arial" panose="020B0604020202020204" pitchFamily="34" charset="0"/>
              </a:rPr>
              <a:t>high transmission for visible and near UV Cherenkov photons</a:t>
            </a:r>
          </a:p>
        </p:txBody>
      </p:sp>
      <p:sp>
        <p:nvSpPr>
          <p:cNvPr id="11" name="object 13"/>
          <p:cNvSpPr/>
          <p:nvPr/>
        </p:nvSpPr>
        <p:spPr>
          <a:xfrm>
            <a:off x="1711325" y="3573463"/>
            <a:ext cx="725488" cy="571500"/>
          </a:xfrm>
          <a:custGeom>
            <a:avLst/>
            <a:gdLst/>
            <a:ahLst/>
            <a:cxnLst/>
            <a:rect l="l" t="t" r="r" b="b"/>
            <a:pathLst>
              <a:path w="801369" h="629920">
                <a:moveTo>
                  <a:pt x="0" y="0"/>
                </a:moveTo>
                <a:lnTo>
                  <a:pt x="801370" y="0"/>
                </a:lnTo>
                <a:lnTo>
                  <a:pt x="801370" y="62992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12" name="object 14"/>
          <p:cNvSpPr/>
          <p:nvPr/>
        </p:nvSpPr>
        <p:spPr>
          <a:xfrm>
            <a:off x="2436813" y="3573463"/>
            <a:ext cx="850900" cy="571500"/>
          </a:xfrm>
          <a:custGeom>
            <a:avLst/>
            <a:gdLst/>
            <a:ahLst/>
            <a:cxnLst/>
            <a:rect l="l" t="t" r="r" b="b"/>
            <a:pathLst>
              <a:path w="938530" h="629920">
                <a:moveTo>
                  <a:pt x="0" y="0"/>
                </a:moveTo>
                <a:lnTo>
                  <a:pt x="938530" y="0"/>
                </a:lnTo>
                <a:lnTo>
                  <a:pt x="938530" y="62992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13" name="object 15"/>
          <p:cNvSpPr/>
          <p:nvPr/>
        </p:nvSpPr>
        <p:spPr>
          <a:xfrm>
            <a:off x="3287713" y="3573463"/>
            <a:ext cx="579437" cy="571500"/>
          </a:xfrm>
          <a:custGeom>
            <a:avLst/>
            <a:gdLst/>
            <a:ahLst/>
            <a:cxnLst/>
            <a:rect l="l" t="t" r="r" b="b"/>
            <a:pathLst>
              <a:path w="638810" h="629920">
                <a:moveTo>
                  <a:pt x="0" y="0"/>
                </a:moveTo>
                <a:lnTo>
                  <a:pt x="638810" y="0"/>
                </a:lnTo>
                <a:lnTo>
                  <a:pt x="638810" y="62992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14" name="object 16"/>
          <p:cNvSpPr/>
          <p:nvPr/>
        </p:nvSpPr>
        <p:spPr>
          <a:xfrm>
            <a:off x="3867150" y="3573463"/>
            <a:ext cx="1716088" cy="571500"/>
          </a:xfrm>
          <a:custGeom>
            <a:avLst/>
            <a:gdLst/>
            <a:ahLst/>
            <a:cxnLst/>
            <a:rect l="l" t="t" r="r" b="b"/>
            <a:pathLst>
              <a:path w="1892300" h="629920">
                <a:moveTo>
                  <a:pt x="0" y="0"/>
                </a:moveTo>
                <a:lnTo>
                  <a:pt x="1892300" y="0"/>
                </a:lnTo>
                <a:lnTo>
                  <a:pt x="1892300" y="62992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15" name="object 17"/>
          <p:cNvSpPr/>
          <p:nvPr/>
        </p:nvSpPr>
        <p:spPr>
          <a:xfrm>
            <a:off x="5583238" y="3573463"/>
            <a:ext cx="1708150" cy="571500"/>
          </a:xfrm>
          <a:custGeom>
            <a:avLst/>
            <a:gdLst/>
            <a:ahLst/>
            <a:cxnLst/>
            <a:rect l="l" t="t" r="r" b="b"/>
            <a:pathLst>
              <a:path w="1883410" h="629920">
                <a:moveTo>
                  <a:pt x="0" y="0"/>
                </a:moveTo>
                <a:lnTo>
                  <a:pt x="1883410" y="0"/>
                </a:lnTo>
                <a:lnTo>
                  <a:pt x="1883410" y="62992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16" name="object 18"/>
          <p:cNvSpPr/>
          <p:nvPr/>
        </p:nvSpPr>
        <p:spPr>
          <a:xfrm>
            <a:off x="7291388" y="3573463"/>
            <a:ext cx="1462087" cy="571500"/>
          </a:xfrm>
          <a:custGeom>
            <a:avLst/>
            <a:gdLst/>
            <a:ahLst/>
            <a:cxnLst/>
            <a:rect l="l" t="t" r="r" b="b"/>
            <a:pathLst>
              <a:path w="1612900" h="629920">
                <a:moveTo>
                  <a:pt x="0" y="0"/>
                </a:moveTo>
                <a:lnTo>
                  <a:pt x="1612900" y="0"/>
                </a:lnTo>
                <a:lnTo>
                  <a:pt x="1612900" y="62992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17" name="object 19"/>
          <p:cNvSpPr/>
          <p:nvPr/>
        </p:nvSpPr>
        <p:spPr>
          <a:xfrm>
            <a:off x="1711325" y="4144963"/>
            <a:ext cx="725488" cy="433387"/>
          </a:xfrm>
          <a:custGeom>
            <a:avLst/>
            <a:gdLst/>
            <a:ahLst/>
            <a:cxnLst/>
            <a:rect l="l" t="t" r="r" b="b"/>
            <a:pathLst>
              <a:path w="801369" h="478789">
                <a:moveTo>
                  <a:pt x="0" y="0"/>
                </a:moveTo>
                <a:lnTo>
                  <a:pt x="801370" y="0"/>
                </a:lnTo>
                <a:lnTo>
                  <a:pt x="801370" y="478789"/>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18" name="object 20"/>
          <p:cNvSpPr/>
          <p:nvPr/>
        </p:nvSpPr>
        <p:spPr>
          <a:xfrm>
            <a:off x="2436813" y="4144963"/>
            <a:ext cx="850900" cy="433387"/>
          </a:xfrm>
          <a:custGeom>
            <a:avLst/>
            <a:gdLst/>
            <a:ahLst/>
            <a:cxnLst/>
            <a:rect l="l" t="t" r="r" b="b"/>
            <a:pathLst>
              <a:path w="938530" h="478789">
                <a:moveTo>
                  <a:pt x="0" y="0"/>
                </a:moveTo>
                <a:lnTo>
                  <a:pt x="938530" y="0"/>
                </a:lnTo>
                <a:lnTo>
                  <a:pt x="938530" y="478789"/>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19" name="object 21"/>
          <p:cNvSpPr/>
          <p:nvPr/>
        </p:nvSpPr>
        <p:spPr>
          <a:xfrm>
            <a:off x="3287713" y="4144963"/>
            <a:ext cx="579437" cy="433387"/>
          </a:xfrm>
          <a:custGeom>
            <a:avLst/>
            <a:gdLst/>
            <a:ahLst/>
            <a:cxnLst/>
            <a:rect l="l" t="t" r="r" b="b"/>
            <a:pathLst>
              <a:path w="638810" h="478789">
                <a:moveTo>
                  <a:pt x="0" y="0"/>
                </a:moveTo>
                <a:lnTo>
                  <a:pt x="638810" y="0"/>
                </a:lnTo>
                <a:lnTo>
                  <a:pt x="638810" y="478789"/>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0" name="object 22"/>
          <p:cNvSpPr/>
          <p:nvPr/>
        </p:nvSpPr>
        <p:spPr>
          <a:xfrm>
            <a:off x="3867150" y="4144963"/>
            <a:ext cx="1716088" cy="433387"/>
          </a:xfrm>
          <a:custGeom>
            <a:avLst/>
            <a:gdLst/>
            <a:ahLst/>
            <a:cxnLst/>
            <a:rect l="l" t="t" r="r" b="b"/>
            <a:pathLst>
              <a:path w="1892300" h="478789">
                <a:moveTo>
                  <a:pt x="0" y="0"/>
                </a:moveTo>
                <a:lnTo>
                  <a:pt x="1892300" y="0"/>
                </a:lnTo>
                <a:lnTo>
                  <a:pt x="1892300" y="478789"/>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1" name="object 23"/>
          <p:cNvSpPr/>
          <p:nvPr/>
        </p:nvSpPr>
        <p:spPr>
          <a:xfrm>
            <a:off x="5583238" y="4144963"/>
            <a:ext cx="1708150" cy="433387"/>
          </a:xfrm>
          <a:custGeom>
            <a:avLst/>
            <a:gdLst/>
            <a:ahLst/>
            <a:cxnLst/>
            <a:rect l="l" t="t" r="r" b="b"/>
            <a:pathLst>
              <a:path w="1883410" h="478789">
                <a:moveTo>
                  <a:pt x="0" y="0"/>
                </a:moveTo>
                <a:lnTo>
                  <a:pt x="1883410" y="0"/>
                </a:lnTo>
                <a:lnTo>
                  <a:pt x="1883410" y="478789"/>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2" name="object 24"/>
          <p:cNvSpPr/>
          <p:nvPr/>
        </p:nvSpPr>
        <p:spPr>
          <a:xfrm>
            <a:off x="7291388" y="4144963"/>
            <a:ext cx="1462087" cy="433387"/>
          </a:xfrm>
          <a:custGeom>
            <a:avLst/>
            <a:gdLst/>
            <a:ahLst/>
            <a:cxnLst/>
            <a:rect l="l" t="t" r="r" b="b"/>
            <a:pathLst>
              <a:path w="1612900" h="478789">
                <a:moveTo>
                  <a:pt x="0" y="0"/>
                </a:moveTo>
                <a:lnTo>
                  <a:pt x="1612900" y="0"/>
                </a:lnTo>
                <a:lnTo>
                  <a:pt x="1612900" y="478789"/>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3" name="object 25"/>
          <p:cNvSpPr/>
          <p:nvPr/>
        </p:nvSpPr>
        <p:spPr>
          <a:xfrm>
            <a:off x="1711325" y="4578350"/>
            <a:ext cx="725488" cy="350838"/>
          </a:xfrm>
          <a:custGeom>
            <a:avLst/>
            <a:gdLst/>
            <a:ahLst/>
            <a:cxnLst/>
            <a:rect l="l" t="t" r="r" b="b"/>
            <a:pathLst>
              <a:path w="801369" h="386079">
                <a:moveTo>
                  <a:pt x="0" y="0"/>
                </a:moveTo>
                <a:lnTo>
                  <a:pt x="801370" y="0"/>
                </a:lnTo>
                <a:lnTo>
                  <a:pt x="801370" y="38608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4" name="object 26"/>
          <p:cNvSpPr/>
          <p:nvPr/>
        </p:nvSpPr>
        <p:spPr>
          <a:xfrm>
            <a:off x="2436813" y="4578350"/>
            <a:ext cx="850900" cy="350838"/>
          </a:xfrm>
          <a:custGeom>
            <a:avLst/>
            <a:gdLst/>
            <a:ahLst/>
            <a:cxnLst/>
            <a:rect l="l" t="t" r="r" b="b"/>
            <a:pathLst>
              <a:path w="938530" h="386079">
                <a:moveTo>
                  <a:pt x="0" y="0"/>
                </a:moveTo>
                <a:lnTo>
                  <a:pt x="938530" y="0"/>
                </a:lnTo>
                <a:lnTo>
                  <a:pt x="938530" y="38608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5" name="object 27"/>
          <p:cNvSpPr/>
          <p:nvPr/>
        </p:nvSpPr>
        <p:spPr>
          <a:xfrm>
            <a:off x="3287713" y="4578350"/>
            <a:ext cx="579437" cy="350838"/>
          </a:xfrm>
          <a:custGeom>
            <a:avLst/>
            <a:gdLst/>
            <a:ahLst/>
            <a:cxnLst/>
            <a:rect l="l" t="t" r="r" b="b"/>
            <a:pathLst>
              <a:path w="638810" h="386079">
                <a:moveTo>
                  <a:pt x="0" y="0"/>
                </a:moveTo>
                <a:lnTo>
                  <a:pt x="638810" y="0"/>
                </a:lnTo>
                <a:lnTo>
                  <a:pt x="638810" y="38608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6" name="object 28"/>
          <p:cNvSpPr/>
          <p:nvPr/>
        </p:nvSpPr>
        <p:spPr>
          <a:xfrm>
            <a:off x="3867150" y="4578350"/>
            <a:ext cx="1716088" cy="350838"/>
          </a:xfrm>
          <a:custGeom>
            <a:avLst/>
            <a:gdLst/>
            <a:ahLst/>
            <a:cxnLst/>
            <a:rect l="l" t="t" r="r" b="b"/>
            <a:pathLst>
              <a:path w="1892300" h="386079">
                <a:moveTo>
                  <a:pt x="0" y="0"/>
                </a:moveTo>
                <a:lnTo>
                  <a:pt x="1892300" y="0"/>
                </a:lnTo>
                <a:lnTo>
                  <a:pt x="1892300" y="38608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7" name="object 29"/>
          <p:cNvSpPr/>
          <p:nvPr/>
        </p:nvSpPr>
        <p:spPr>
          <a:xfrm>
            <a:off x="5583238" y="4578350"/>
            <a:ext cx="1708150" cy="350838"/>
          </a:xfrm>
          <a:custGeom>
            <a:avLst/>
            <a:gdLst/>
            <a:ahLst/>
            <a:cxnLst/>
            <a:rect l="l" t="t" r="r" b="b"/>
            <a:pathLst>
              <a:path w="1883410" h="386079">
                <a:moveTo>
                  <a:pt x="0" y="0"/>
                </a:moveTo>
                <a:lnTo>
                  <a:pt x="1883410" y="0"/>
                </a:lnTo>
                <a:lnTo>
                  <a:pt x="1883410" y="38608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8" name="object 30"/>
          <p:cNvSpPr/>
          <p:nvPr/>
        </p:nvSpPr>
        <p:spPr>
          <a:xfrm>
            <a:off x="7291388" y="4578350"/>
            <a:ext cx="1462087" cy="350838"/>
          </a:xfrm>
          <a:custGeom>
            <a:avLst/>
            <a:gdLst/>
            <a:ahLst/>
            <a:cxnLst/>
            <a:rect l="l" t="t" r="r" b="b"/>
            <a:pathLst>
              <a:path w="1612900" h="386079">
                <a:moveTo>
                  <a:pt x="0" y="0"/>
                </a:moveTo>
                <a:lnTo>
                  <a:pt x="1612900" y="0"/>
                </a:lnTo>
                <a:lnTo>
                  <a:pt x="1612900" y="38608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9" name="object 31"/>
          <p:cNvSpPr/>
          <p:nvPr/>
        </p:nvSpPr>
        <p:spPr>
          <a:xfrm>
            <a:off x="1711325" y="4929188"/>
            <a:ext cx="725488" cy="365125"/>
          </a:xfrm>
          <a:custGeom>
            <a:avLst/>
            <a:gdLst/>
            <a:ahLst/>
            <a:cxnLst/>
            <a:rect l="l" t="t" r="r" b="b"/>
            <a:pathLst>
              <a:path w="801369" h="403860">
                <a:moveTo>
                  <a:pt x="0" y="0"/>
                </a:moveTo>
                <a:lnTo>
                  <a:pt x="0" y="403860"/>
                </a:lnTo>
                <a:lnTo>
                  <a:pt x="801370" y="40386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30" name="object 32"/>
          <p:cNvSpPr/>
          <p:nvPr/>
        </p:nvSpPr>
        <p:spPr>
          <a:xfrm>
            <a:off x="1711325" y="4929188"/>
            <a:ext cx="1576388" cy="365125"/>
          </a:xfrm>
          <a:custGeom>
            <a:avLst/>
            <a:gdLst/>
            <a:ahLst/>
            <a:cxnLst/>
            <a:rect l="l" t="t" r="r" b="b"/>
            <a:pathLst>
              <a:path w="1739900" h="403860">
                <a:moveTo>
                  <a:pt x="0" y="0"/>
                </a:moveTo>
                <a:lnTo>
                  <a:pt x="801370" y="0"/>
                </a:lnTo>
                <a:lnTo>
                  <a:pt x="801370" y="403860"/>
                </a:lnTo>
                <a:lnTo>
                  <a:pt x="1739900" y="40386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31" name="object 33"/>
          <p:cNvSpPr/>
          <p:nvPr/>
        </p:nvSpPr>
        <p:spPr>
          <a:xfrm>
            <a:off x="2436813" y="4929188"/>
            <a:ext cx="1430337" cy="365125"/>
          </a:xfrm>
          <a:custGeom>
            <a:avLst/>
            <a:gdLst/>
            <a:ahLst/>
            <a:cxnLst/>
            <a:rect l="l" t="t" r="r" b="b"/>
            <a:pathLst>
              <a:path w="1577339" h="403860">
                <a:moveTo>
                  <a:pt x="0" y="0"/>
                </a:moveTo>
                <a:lnTo>
                  <a:pt x="938530" y="0"/>
                </a:lnTo>
                <a:lnTo>
                  <a:pt x="938530" y="403860"/>
                </a:lnTo>
                <a:lnTo>
                  <a:pt x="1577340" y="40386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32" name="object 34"/>
          <p:cNvSpPr/>
          <p:nvPr/>
        </p:nvSpPr>
        <p:spPr>
          <a:xfrm>
            <a:off x="3287713" y="4929188"/>
            <a:ext cx="2295525" cy="365125"/>
          </a:xfrm>
          <a:custGeom>
            <a:avLst/>
            <a:gdLst/>
            <a:ahLst/>
            <a:cxnLst/>
            <a:rect l="l" t="t" r="r" b="b"/>
            <a:pathLst>
              <a:path w="2531110" h="403860">
                <a:moveTo>
                  <a:pt x="0" y="0"/>
                </a:moveTo>
                <a:lnTo>
                  <a:pt x="638810" y="0"/>
                </a:lnTo>
                <a:lnTo>
                  <a:pt x="638810" y="403860"/>
                </a:lnTo>
                <a:lnTo>
                  <a:pt x="2531110" y="40386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33" name="object 35"/>
          <p:cNvSpPr/>
          <p:nvPr/>
        </p:nvSpPr>
        <p:spPr>
          <a:xfrm>
            <a:off x="3867150" y="4929188"/>
            <a:ext cx="3424238" cy="365125"/>
          </a:xfrm>
          <a:custGeom>
            <a:avLst/>
            <a:gdLst/>
            <a:ahLst/>
            <a:cxnLst/>
            <a:rect l="l" t="t" r="r" b="b"/>
            <a:pathLst>
              <a:path w="3775710" h="403860">
                <a:moveTo>
                  <a:pt x="0" y="0"/>
                </a:moveTo>
                <a:lnTo>
                  <a:pt x="1892300" y="0"/>
                </a:lnTo>
                <a:lnTo>
                  <a:pt x="1892300" y="403860"/>
                </a:lnTo>
                <a:lnTo>
                  <a:pt x="3775710" y="40386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34" name="object 36"/>
          <p:cNvSpPr/>
          <p:nvPr/>
        </p:nvSpPr>
        <p:spPr>
          <a:xfrm>
            <a:off x="5583238" y="4929188"/>
            <a:ext cx="3170237" cy="365125"/>
          </a:xfrm>
          <a:custGeom>
            <a:avLst/>
            <a:gdLst/>
            <a:ahLst/>
            <a:cxnLst/>
            <a:rect l="l" t="t" r="r" b="b"/>
            <a:pathLst>
              <a:path w="3496309" h="403860">
                <a:moveTo>
                  <a:pt x="0" y="0"/>
                </a:moveTo>
                <a:lnTo>
                  <a:pt x="1883410" y="0"/>
                </a:lnTo>
                <a:lnTo>
                  <a:pt x="1883410" y="403860"/>
                </a:lnTo>
                <a:lnTo>
                  <a:pt x="3496310" y="40386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35" name="object 37"/>
          <p:cNvSpPr/>
          <p:nvPr/>
        </p:nvSpPr>
        <p:spPr>
          <a:xfrm>
            <a:off x="7291388" y="4929188"/>
            <a:ext cx="2925762" cy="365125"/>
          </a:xfrm>
          <a:custGeom>
            <a:avLst/>
            <a:gdLst/>
            <a:ahLst/>
            <a:cxnLst/>
            <a:rect l="l" t="t" r="r" b="b"/>
            <a:pathLst>
              <a:path w="3225800" h="403860">
                <a:moveTo>
                  <a:pt x="0" y="0"/>
                </a:moveTo>
                <a:lnTo>
                  <a:pt x="1612900" y="0"/>
                </a:lnTo>
                <a:lnTo>
                  <a:pt x="1612900" y="403860"/>
                </a:lnTo>
                <a:lnTo>
                  <a:pt x="3225800" y="403860"/>
                </a:lnTo>
              </a:path>
            </a:pathLst>
          </a:custGeom>
          <a:ln w="3175">
            <a:solidFill>
              <a:srgbClr val="FFFFFF"/>
            </a:solidFill>
          </a:ln>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graphicFrame>
        <p:nvGraphicFramePr>
          <p:cNvPr id="36" name="object 38"/>
          <p:cNvGraphicFramePr>
            <a:graphicFrameLocks noGrp="1"/>
          </p:cNvGraphicFramePr>
          <p:nvPr/>
        </p:nvGraphicFramePr>
        <p:xfrm>
          <a:off x="1709738" y="3573463"/>
          <a:ext cx="8505825" cy="1722439"/>
        </p:xfrm>
        <a:graphic>
          <a:graphicData uri="http://schemas.openxmlformats.org/drawingml/2006/table">
            <a:tbl>
              <a:tblPr/>
              <a:tblGrid>
                <a:gridCol w="727075">
                  <a:extLst>
                    <a:ext uri="{9D8B030D-6E8A-4147-A177-3AD203B41FA5}">
                      <a16:colId xmlns:a16="http://schemas.microsoft.com/office/drawing/2014/main" val="3612216927"/>
                    </a:ext>
                  </a:extLst>
                </a:gridCol>
                <a:gridCol w="850900">
                  <a:extLst>
                    <a:ext uri="{9D8B030D-6E8A-4147-A177-3AD203B41FA5}">
                      <a16:colId xmlns:a16="http://schemas.microsoft.com/office/drawing/2014/main" val="4233499840"/>
                    </a:ext>
                  </a:extLst>
                </a:gridCol>
                <a:gridCol w="579437">
                  <a:extLst>
                    <a:ext uri="{9D8B030D-6E8A-4147-A177-3AD203B41FA5}">
                      <a16:colId xmlns:a16="http://schemas.microsoft.com/office/drawing/2014/main" val="801327309"/>
                    </a:ext>
                  </a:extLst>
                </a:gridCol>
                <a:gridCol w="1716088">
                  <a:extLst>
                    <a:ext uri="{9D8B030D-6E8A-4147-A177-3AD203B41FA5}">
                      <a16:colId xmlns:a16="http://schemas.microsoft.com/office/drawing/2014/main" val="3602588494"/>
                    </a:ext>
                  </a:extLst>
                </a:gridCol>
                <a:gridCol w="1708150">
                  <a:extLst>
                    <a:ext uri="{9D8B030D-6E8A-4147-A177-3AD203B41FA5}">
                      <a16:colId xmlns:a16="http://schemas.microsoft.com/office/drawing/2014/main" val="2139435581"/>
                    </a:ext>
                  </a:extLst>
                </a:gridCol>
                <a:gridCol w="1462087">
                  <a:extLst>
                    <a:ext uri="{9D8B030D-6E8A-4147-A177-3AD203B41FA5}">
                      <a16:colId xmlns:a16="http://schemas.microsoft.com/office/drawing/2014/main" val="1325313338"/>
                    </a:ext>
                  </a:extLst>
                </a:gridCol>
                <a:gridCol w="1462088">
                  <a:extLst>
                    <a:ext uri="{9D8B030D-6E8A-4147-A177-3AD203B41FA5}">
                      <a16:colId xmlns:a16="http://schemas.microsoft.com/office/drawing/2014/main" val="2420357823"/>
                    </a:ext>
                  </a:extLst>
                </a:gridCol>
              </a:tblGrid>
              <a:tr h="571500">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a:noFill/>
                    </a:lnT>
                    <a:lnB>
                      <a:noFill/>
                    </a:lnB>
                    <a:lnTlToBr>
                      <a:noFill/>
                    </a:lnTlToBr>
                    <a:lnBlToTr>
                      <a:noFill/>
                    </a:lnBlToTr>
                    <a:solidFill>
                      <a:srgbClr val="B3B3B3"/>
                    </a:solidFill>
                  </a:tcPr>
                </a:tc>
                <a:tc>
                  <a:txBody>
                    <a:bodyPr/>
                    <a:lstStyle>
                      <a:lvl1pPr marL="1588">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1588" marR="0" lvl="0" indent="0" algn="ctr" defTabSz="914400" rtl="0" eaLnBrk="1" fontAlgn="base" latinLnBrk="0" hangingPunct="1">
                        <a:lnSpc>
                          <a:spcPts val="2088"/>
                        </a:lnSpc>
                        <a:spcBef>
                          <a:spcPts val="375"/>
                        </a:spcBef>
                        <a:spcAft>
                          <a:spcPct val="0"/>
                        </a:spcAft>
                        <a:buClrTx/>
                        <a:buSzTx/>
                        <a:buFontTx/>
                        <a:buNone/>
                        <a:tabLst/>
                      </a:pPr>
                      <a:r>
                        <a:rPr kumimoji="0" lang="en-US" altLang="en-US" sz="1600" b="0" i="0" u="none" strike="noStrike" cap="none" normalizeH="0" baseline="0" dirty="0">
                          <a:ln>
                            <a:noFill/>
                          </a:ln>
                          <a:solidFill>
                            <a:schemeClr val="tx1"/>
                          </a:solidFill>
                          <a:effectLst/>
                          <a:latin typeface="Symbol" panose="05050102010706020507" pitchFamily="18" charset="2"/>
                          <a:ea typeface="Symbol" panose="05050102010706020507" pitchFamily="18" charset="2"/>
                          <a:cs typeface="Symbol" panose="05050102010706020507" pitchFamily="18" charset="2"/>
                        </a:rPr>
                        <a:t></a:t>
                      </a:r>
                    </a:p>
                    <a:p>
                      <a:pPr marL="1588" marR="0" lvl="0" indent="0" algn="ctr" defTabSz="914400" rtl="0" eaLnBrk="1" fontAlgn="base" latinLnBrk="0" hangingPunct="1">
                        <a:lnSpc>
                          <a:spcPts val="2088"/>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(g/cm</a:t>
                      </a:r>
                      <a:r>
                        <a:rPr kumimoji="0" lang="en-US" altLang="en-US" sz="1400" b="0" i="0" u="none" strike="noStrike" cap="none" normalizeH="0" baseline="33000" dirty="0">
                          <a:ln>
                            <a:noFill/>
                          </a:ln>
                          <a:solidFill>
                            <a:schemeClr val="tx1"/>
                          </a:solidFill>
                          <a:effectLst/>
                          <a:latin typeface="Arial" panose="020B0604020202020204" pitchFamily="34" charset="0"/>
                          <a:cs typeface="Arial" panose="020B0604020202020204" pitchFamily="34" charset="0"/>
                        </a:rPr>
                        <a:t>3</a:t>
                      </a: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L="0" marR="0" marT="43762" marB="0" horzOverflow="overflow">
                    <a:lnL w="1269"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B3B3B3"/>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188"/>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a:t>
                      </a:r>
                    </a:p>
                  </a:txBody>
                  <a:tcPr marL="0" marR="0" marT="21881"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B3B3B3"/>
                    </a:solidFill>
                  </a:tcPr>
                </a:tc>
                <a:tc>
                  <a:txBody>
                    <a:bodyPr/>
                    <a:lstStyle>
                      <a:lvl1pPr marL="171450" indent="104775">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171450" marR="0" lvl="0" indent="104775" algn="l" defTabSz="914400" rtl="0" eaLnBrk="1" fontAlgn="base" latinLnBrk="0" hangingPunct="1">
                        <a:lnSpc>
                          <a:spcPts val="2013"/>
                        </a:lnSpc>
                        <a:spcBef>
                          <a:spcPts val="375"/>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a:t>
                      </a:r>
                      <a:r>
                        <a:rPr kumimoji="0" lang="en-US" altLang="en-US" sz="1400" b="0" i="0" u="none" strike="noStrike" cap="none" normalizeH="0" baseline="33000" dirty="0">
                          <a:ln>
                            <a:noFill/>
                          </a:ln>
                          <a:solidFill>
                            <a:schemeClr val="tx1"/>
                          </a:solidFill>
                          <a:effectLst/>
                          <a:latin typeface="Arial" panose="020B0604020202020204" pitchFamily="3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Cherenkov  threshold (</a:t>
                      </a:r>
                      <a:r>
                        <a:rPr kumimoji="0" lang="en-US" altLang="en-US"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keV</a:t>
                      </a: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L="0" marR="0" marT="43762"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B3B3B3"/>
                    </a:solidFill>
                  </a:tcPr>
                </a:tc>
                <a:tc>
                  <a:txBody>
                    <a:bodyPr/>
                    <a:lstStyle>
                      <a:lvl1pPr marL="100013" indent="536575">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100013" marR="0" lvl="0" indent="536575" algn="l" defTabSz="914400" rtl="0" eaLnBrk="1" fontAlgn="base" latinLnBrk="0" hangingPunct="1">
                        <a:lnSpc>
                          <a:spcPts val="2013"/>
                        </a:lnSpc>
                        <a:spcBef>
                          <a:spcPts val="375"/>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Cutoff  wavelength (nm)</a:t>
                      </a:r>
                    </a:p>
                  </a:txBody>
                  <a:tcPr marL="0" marR="0" marT="43762"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B3B3B3"/>
                    </a:solidFill>
                  </a:tcPr>
                </a:tc>
                <a:tc>
                  <a:txBody>
                    <a:bodyPr/>
                    <a:lstStyle>
                      <a:lvl1pPr marL="234950" indent="-6350">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234950" marR="0" lvl="0" indent="-6350" algn="l" defTabSz="914400" rtl="0" eaLnBrk="1" fontAlgn="base" latinLnBrk="0" hangingPunct="1">
                        <a:lnSpc>
                          <a:spcPts val="2013"/>
                        </a:lnSpc>
                        <a:spcBef>
                          <a:spcPts val="375"/>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rPr>
                        <a:t>Attenuation  length (cm)</a:t>
                      </a:r>
                    </a:p>
                  </a:txBody>
                  <a:tcPr marL="0" marR="0" marT="43762" marB="0" horzOverflow="overflow">
                    <a:lnL w="1270"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a:noFill/>
                    </a:lnT>
                    <a:lnB>
                      <a:noFill/>
                    </a:lnB>
                    <a:lnTlToBr>
                      <a:noFill/>
                    </a:lnTlToBr>
                    <a:lnBlToTr>
                      <a:noFill/>
                    </a:lnBlToTr>
                    <a:solidFill>
                      <a:srgbClr val="B3B3B3"/>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200"/>
                        </a:spcBef>
                        <a:spcAft>
                          <a:spcPct val="0"/>
                        </a:spcAft>
                        <a:buClrTx/>
                        <a:buSzTx/>
                        <a:buFontTx/>
                        <a:buNone/>
                        <a:tabLst/>
                      </a:pPr>
                      <a:r>
                        <a:rPr kumimoji="0" lang="en-US" altLang="en-US" sz="1600" b="0" i="0" u="none" strike="noStrike" cap="none" normalizeH="0" baseline="0">
                          <a:ln>
                            <a:noFill/>
                          </a:ln>
                          <a:solidFill>
                            <a:schemeClr val="tx1"/>
                          </a:solidFill>
                          <a:effectLst/>
                          <a:latin typeface="Liberation Sans" panose="020B0604020202020204" pitchFamily="34" charset="0"/>
                          <a:cs typeface="Liberation Sans" panose="020B0604020202020204" pitchFamily="34" charset="0"/>
                        </a:rPr>
                        <a:t>Photofraction</a:t>
                      </a:r>
                    </a:p>
                  </a:txBody>
                  <a:tcPr marL="0" marR="0" marT="22457" marB="0" horzOverflow="overflow">
                    <a:lnL w="1269"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w="1270" cap="flat" cmpd="sng" algn="ctr">
                      <a:solidFill>
                        <a:srgbClr val="FFFFFF"/>
                      </a:solidFill>
                      <a:prstDash val="solid"/>
                      <a:round/>
                      <a:headEnd type="none" w="med" len="med"/>
                      <a:tailEnd type="none" w="med" len="med"/>
                    </a:lnT>
                    <a:lnB w="1270" cap="flat" cmpd="sng" algn="ctr">
                      <a:solidFill>
                        <a:srgbClr val="FFFFFF"/>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98401404"/>
                  </a:ext>
                </a:extLst>
              </a:tr>
              <a:tr h="433388">
                <a:tc>
                  <a:txBody>
                    <a:bodyPr/>
                    <a:lstStyle>
                      <a:lvl1pPr marL="88900">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88900" marR="0" lvl="0" indent="0" algn="l" defTabSz="914400" rtl="0" eaLnBrk="1" fontAlgn="base" latinLnBrk="0" hangingPunct="1">
                        <a:lnSpc>
                          <a:spcPct val="100000"/>
                        </a:lnSpc>
                        <a:spcBef>
                          <a:spcPts val="238"/>
                        </a:spcBef>
                        <a:spcAft>
                          <a:spcPct val="0"/>
                        </a:spcAft>
                        <a:buClrTx/>
                        <a:buSzTx/>
                        <a:buFontTx/>
                        <a:buNone/>
                        <a:tabLst/>
                      </a:pPr>
                      <a:r>
                        <a:rPr kumimoji="0" lang="en-US" altLang="en-US" sz="1600" b="1" i="0" u="none" strike="noStrike" cap="none" normalizeH="0" baseline="0">
                          <a:ln>
                            <a:noFill/>
                          </a:ln>
                          <a:solidFill>
                            <a:srgbClr val="000080"/>
                          </a:solidFill>
                          <a:effectLst/>
                          <a:latin typeface="Arial" panose="020B0604020202020204" pitchFamily="34" charset="0"/>
                          <a:cs typeface="Arial" panose="020B0604020202020204" pitchFamily="34" charset="0"/>
                        </a:rPr>
                        <a:t>PbF</a:t>
                      </a:r>
                      <a:r>
                        <a:rPr kumimoji="0" lang="en-US" altLang="en-US" sz="1400" b="1" i="0" u="none" strike="noStrike" cap="none" normalizeH="0" baseline="-33000">
                          <a:ln>
                            <a:noFill/>
                          </a:ln>
                          <a:solidFill>
                            <a:srgbClr val="000080"/>
                          </a:solidFill>
                          <a:effectLst/>
                          <a:latin typeface="Arial" panose="020B0604020202020204" pitchFamily="34" charset="0"/>
                          <a:cs typeface="Arial" panose="020B0604020202020204" pitchFamily="34" charset="0"/>
                        </a:rPr>
                        <a:t>2</a:t>
                      </a:r>
                      <a:endParaRPr kumimoji="0" lang="en-US" altLang="en-US" sz="1400" b="0" i="0" u="none" strike="noStrike" cap="none" normalizeH="0" baseline="-33000">
                        <a:ln>
                          <a:noFill/>
                        </a:ln>
                        <a:solidFill>
                          <a:schemeClr val="tx1"/>
                        </a:solidFill>
                        <a:effectLst/>
                        <a:latin typeface="Arial" panose="020B0604020202020204" pitchFamily="34" charset="0"/>
                        <a:cs typeface="Arial" panose="020B0604020202020204" pitchFamily="34" charset="0"/>
                      </a:endParaRPr>
                    </a:p>
                  </a:txBody>
                  <a:tcPr marL="0" marR="0" marT="27639" marB="0" horzOverflow="overflow">
                    <a:lnL w="1270"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238"/>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cs typeface="Arial" panose="020B0604020202020204" pitchFamily="34" charset="0"/>
                        </a:rPr>
                        <a:t>7.77</a:t>
                      </a: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27639" marB="0" horzOverflow="overflow">
                    <a:lnL w="1269"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238"/>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cs typeface="Arial" panose="020B0604020202020204" pitchFamily="34" charset="0"/>
                        </a:rPr>
                        <a:t>1.82</a:t>
                      </a: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27639"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238"/>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cs typeface="Arial" panose="020B0604020202020204" pitchFamily="34" charset="0"/>
                        </a:rPr>
                        <a:t>101</a:t>
                      </a: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27639"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238"/>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250</a:t>
                      </a:r>
                      <a:endPar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27639"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238"/>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0.91</a:t>
                      </a:r>
                      <a:endPar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27639" marB="0" horzOverflow="overflow">
                    <a:lnL w="1270"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200"/>
                        </a:spcBef>
                        <a:spcAft>
                          <a:spcPct val="0"/>
                        </a:spcAft>
                        <a:buClrTx/>
                        <a:buSzTx/>
                        <a:buFontTx/>
                        <a:buNone/>
                        <a:tabLst/>
                      </a:pPr>
                      <a:r>
                        <a:rPr kumimoji="0" lang="en-US" altLang="en-US" sz="1600" b="1" i="0" u="none" strike="noStrike" cap="none" normalizeH="0" baseline="0">
                          <a:ln>
                            <a:noFill/>
                          </a:ln>
                          <a:solidFill>
                            <a:schemeClr val="tx1"/>
                          </a:solidFill>
                          <a:effectLst/>
                          <a:latin typeface="Liberation Sans" panose="020B0604020202020204" pitchFamily="34" charset="0"/>
                          <a:cs typeface="Liberation Sans" panose="020B0604020202020204" pitchFamily="34" charset="0"/>
                        </a:rPr>
                        <a:t>46%</a:t>
                      </a:r>
                      <a:endParaRPr kumimoji="0" lang="en-US" altLang="en-US" sz="1600" b="0" i="0" u="none" strike="noStrike" cap="none" normalizeH="0" baseline="0">
                        <a:ln>
                          <a:noFill/>
                        </a:ln>
                        <a:solidFill>
                          <a:schemeClr val="tx1"/>
                        </a:solidFill>
                        <a:effectLst/>
                        <a:latin typeface="Liberation Sans" panose="020B0604020202020204" pitchFamily="34" charset="0"/>
                        <a:cs typeface="Liberation Sans" panose="020B0604020202020204" pitchFamily="34" charset="0"/>
                      </a:endParaRPr>
                    </a:p>
                  </a:txBody>
                  <a:tcPr marL="0" marR="0" marT="22457" marB="0" horzOverflow="overflow">
                    <a:lnL w="1269"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w="1270" cap="flat" cmpd="sng" algn="ctr">
                      <a:solidFill>
                        <a:srgbClr val="FFFFFF"/>
                      </a:solidFill>
                      <a:prstDash val="solid"/>
                      <a:round/>
                      <a:headEnd type="none" w="med" len="med"/>
                      <a:tailEnd type="none" w="med" len="med"/>
                    </a:lnT>
                    <a:lnB w="1270" cap="flat" cmpd="sng" algn="ctr">
                      <a:solidFill>
                        <a:srgbClr val="FFFFFF"/>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489802895"/>
                  </a:ext>
                </a:extLst>
              </a:tr>
              <a:tr h="350838">
                <a:tc>
                  <a:txBody>
                    <a:bodyPr/>
                    <a:lstStyle>
                      <a:lvl1pPr marL="88900">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88900" marR="0" lvl="0" indent="0" algn="l" defTabSz="914400" rtl="0" eaLnBrk="1" fontAlgn="base" latinLnBrk="0" hangingPunct="1">
                        <a:lnSpc>
                          <a:spcPct val="100000"/>
                        </a:lnSpc>
                        <a:spcBef>
                          <a:spcPts val="188"/>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rPr>
                        <a:t>LYSO</a:t>
                      </a:r>
                    </a:p>
                  </a:txBody>
                  <a:tcPr marL="0" marR="0" marT="21881" marB="0" horzOverflow="overflow">
                    <a:lnL w="1270"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a:noFill/>
                    </a:lnT>
                    <a:lnB>
                      <a:noFill/>
                    </a:lnB>
                    <a:lnTlToBr>
                      <a:noFill/>
                    </a:lnTlToBr>
                    <a:lnBlToTr>
                      <a:noFill/>
                    </a:lnBlToTr>
                    <a:solidFill>
                      <a:srgbClr val="E6E6E6"/>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188"/>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rPr>
                        <a:t>7.4</a:t>
                      </a:r>
                    </a:p>
                  </a:txBody>
                  <a:tcPr marL="0" marR="0" marT="21881" marB="0" horzOverflow="overflow">
                    <a:lnL w="1269"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E6E6E6"/>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E6E6E6"/>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E6E6E6"/>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E6E6E6"/>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188"/>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1.14</a:t>
                      </a:r>
                    </a:p>
                  </a:txBody>
                  <a:tcPr marL="0" marR="0" marT="21881" marB="0" horzOverflow="overflow">
                    <a:lnL w="1270"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a:noFill/>
                    </a:lnT>
                    <a:lnB>
                      <a:noFill/>
                    </a:lnB>
                    <a:lnTlToBr>
                      <a:noFill/>
                    </a:lnTlToBr>
                    <a:lnBlToTr>
                      <a:noFill/>
                    </a:lnBlToTr>
                    <a:solidFill>
                      <a:srgbClr val="E6E6E6"/>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2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Liberation Sans" panose="020B0604020202020204" pitchFamily="34" charset="0"/>
                          <a:cs typeface="Liberation Sans" panose="020B0604020202020204" pitchFamily="34" charset="0"/>
                        </a:rPr>
                        <a:t>32%</a:t>
                      </a:r>
                    </a:p>
                  </a:txBody>
                  <a:tcPr marL="0" marR="0" marT="22457" marB="0" horzOverflow="overflow">
                    <a:lnL w="1269"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w="1270" cap="flat" cmpd="sng" algn="ctr">
                      <a:solidFill>
                        <a:srgbClr val="FFFFFF"/>
                      </a:solidFill>
                      <a:prstDash val="solid"/>
                      <a:round/>
                      <a:headEnd type="none" w="med" len="med"/>
                      <a:tailEnd type="none" w="med" len="med"/>
                    </a:lnT>
                    <a:lnB w="127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3968921188"/>
                  </a:ext>
                </a:extLst>
              </a:tr>
              <a:tr h="366713">
                <a:tc>
                  <a:txBody>
                    <a:bodyPr/>
                    <a:lstStyle>
                      <a:lvl1pPr marL="65088">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65088" marR="0" lvl="0" indent="0" algn="l" defTabSz="914400" rtl="0" eaLnBrk="1" fontAlgn="base" latinLnBrk="0" hangingPunct="1">
                        <a:lnSpc>
                          <a:spcPct val="100000"/>
                        </a:lnSpc>
                        <a:spcBef>
                          <a:spcPts val="150"/>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rPr>
                        <a:t>LaBr</a:t>
                      </a:r>
                      <a:r>
                        <a:rPr kumimoji="0" lang="en-US" altLang="en-US" sz="1400" b="0" i="0" u="none" strike="noStrike" cap="none" normalizeH="0" baseline="-33000">
                          <a:ln>
                            <a:noFill/>
                          </a:ln>
                          <a:solidFill>
                            <a:schemeClr val="tx1"/>
                          </a:solidFill>
                          <a:effectLst/>
                          <a:latin typeface="Arial" panose="020B0604020202020204" pitchFamily="34" charset="0"/>
                          <a:cs typeface="Arial" panose="020B0604020202020204" pitchFamily="34" charset="0"/>
                        </a:rPr>
                        <a:t>3</a:t>
                      </a:r>
                    </a:p>
                  </a:txBody>
                  <a:tcPr marL="0" marR="0" marT="17275" marB="0" horzOverflow="overflow">
                    <a:lnL>
                      <a:noFill/>
                    </a:lnL>
                    <a:lnR w="1269"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188"/>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rPr>
                        <a:t>5.1</a:t>
                      </a:r>
                    </a:p>
                  </a:txBody>
                  <a:tcPr marL="0" marR="0" marT="21881" marB="0" horzOverflow="overflow">
                    <a:lnL w="1269"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 cap="flat" cmpd="sng" algn="ctr">
                      <a:solidFill>
                        <a:srgbClr val="FFFFFF"/>
                      </a:solidFill>
                      <a:prstDash val="solid"/>
                      <a:round/>
                      <a:headEnd type="none" w="med" len="med"/>
                      <a:tailEnd type="none" w="med" len="med"/>
                    </a:lnL>
                    <a:lnR w="1270"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188"/>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rPr>
                        <a:t>2.23</a:t>
                      </a:r>
                    </a:p>
                  </a:txBody>
                  <a:tcPr marL="0" marR="0" marT="21881" marB="0" horzOverflow="overflow">
                    <a:lnL w="1270"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a:noFill/>
                    </a:lnT>
                    <a:lnB>
                      <a:noFill/>
                    </a:lnB>
                    <a:lnTlToBr>
                      <a:noFill/>
                    </a:lnTlToBr>
                    <a:lnBlToTr>
                      <a:noFill/>
                    </a:lnBlToTr>
                    <a:solidFill>
                      <a:srgbClr val="CCCCCC"/>
                    </a:solidFill>
                  </a:tcPr>
                </a:tc>
                <a:tc>
                  <a:txBody>
                    <a:bodyPr/>
                    <a:lstStyle>
                      <a:lvl1pPr>
                        <a:spcBef>
                          <a:spcPct val="20000"/>
                        </a:spcBef>
                        <a:defRPr sz="2800">
                          <a:solidFill>
                            <a:schemeClr val="accent2"/>
                          </a:solidFill>
                          <a:latin typeface="Tahoma" panose="020B0604030504040204" pitchFamily="34" charset="0"/>
                        </a:defRPr>
                      </a:lvl1pPr>
                      <a:lvl2pPr marL="742950" indent="-285750">
                        <a:spcBef>
                          <a:spcPct val="20000"/>
                        </a:spcBef>
                        <a:defRPr sz="2400">
                          <a:solidFill>
                            <a:schemeClr val="accent2"/>
                          </a:solidFill>
                          <a:latin typeface="Tahoma" panose="020B0604030504040204" pitchFamily="34" charset="0"/>
                        </a:defRPr>
                      </a:lvl2pPr>
                      <a:lvl3pPr marL="1143000" indent="-228600">
                        <a:spcBef>
                          <a:spcPct val="20000"/>
                        </a:spcBef>
                        <a:defRPr sz="2000">
                          <a:solidFill>
                            <a:schemeClr val="accent2"/>
                          </a:solidFill>
                          <a:latin typeface="Tahoma" panose="020B0604030504040204" pitchFamily="34" charset="0"/>
                        </a:defRPr>
                      </a:lvl3pPr>
                      <a:lvl4pPr marL="1600200" indent="-228600">
                        <a:spcBef>
                          <a:spcPct val="20000"/>
                        </a:spcBef>
                        <a:defRPr>
                          <a:solidFill>
                            <a:schemeClr val="accent2"/>
                          </a:solidFill>
                          <a:latin typeface="Tahoma" panose="020B0604030504040204" pitchFamily="34" charset="0"/>
                        </a:defRPr>
                      </a:lvl4pPr>
                      <a:lvl5pPr marL="2057400" indent="-228600">
                        <a:spcBef>
                          <a:spcPct val="20000"/>
                        </a:spcBef>
                        <a:defRPr>
                          <a:solidFill>
                            <a:schemeClr val="accent2"/>
                          </a:solidFill>
                          <a:latin typeface="Tahoma" panose="020B0604030504040204" pitchFamily="34" charset="0"/>
                        </a:defRPr>
                      </a:lvl5pPr>
                      <a:lvl6pPr marL="2514600" indent="-228600" eaLnBrk="0" fontAlgn="base" hangingPunct="0">
                        <a:spcBef>
                          <a:spcPct val="20000"/>
                        </a:spcBef>
                        <a:spcAft>
                          <a:spcPct val="0"/>
                        </a:spcAft>
                        <a:defRPr>
                          <a:solidFill>
                            <a:schemeClr val="accent2"/>
                          </a:solidFill>
                          <a:latin typeface="Tahoma" panose="020B0604030504040204" pitchFamily="34" charset="0"/>
                        </a:defRPr>
                      </a:lvl6pPr>
                      <a:lvl7pPr marL="2971800" indent="-228600" eaLnBrk="0" fontAlgn="base" hangingPunct="0">
                        <a:spcBef>
                          <a:spcPct val="20000"/>
                        </a:spcBef>
                        <a:spcAft>
                          <a:spcPct val="0"/>
                        </a:spcAft>
                        <a:defRPr>
                          <a:solidFill>
                            <a:schemeClr val="accent2"/>
                          </a:solidFill>
                          <a:latin typeface="Tahoma" panose="020B0604030504040204" pitchFamily="34" charset="0"/>
                        </a:defRPr>
                      </a:lvl7pPr>
                      <a:lvl8pPr marL="3429000" indent="-228600" eaLnBrk="0" fontAlgn="base" hangingPunct="0">
                        <a:spcBef>
                          <a:spcPct val="20000"/>
                        </a:spcBef>
                        <a:spcAft>
                          <a:spcPct val="0"/>
                        </a:spcAft>
                        <a:defRPr>
                          <a:solidFill>
                            <a:schemeClr val="accent2"/>
                          </a:solidFill>
                          <a:latin typeface="Tahoma" panose="020B0604030504040204" pitchFamily="34" charset="0"/>
                        </a:defRPr>
                      </a:lvl8pPr>
                      <a:lvl9pPr marL="3886200" indent="-228600" eaLnBrk="0" fontAlgn="base" hangingPunct="0">
                        <a:spcBef>
                          <a:spcPct val="20000"/>
                        </a:spcBef>
                        <a:spcAft>
                          <a:spcPct val="0"/>
                        </a:spcAft>
                        <a:defRPr>
                          <a:solidFill>
                            <a:schemeClr val="accent2"/>
                          </a:solidFill>
                          <a:latin typeface="Tahoma" panose="020B0604030504040204" pitchFamily="34" charset="0"/>
                        </a:defRPr>
                      </a:lvl9pPr>
                    </a:lstStyle>
                    <a:p>
                      <a:pPr marL="0" marR="0" lvl="0" indent="0" algn="ctr" defTabSz="914400" rtl="0" eaLnBrk="1" fontAlgn="base" latinLnBrk="0" hangingPunct="1">
                        <a:lnSpc>
                          <a:spcPct val="100000"/>
                        </a:lnSpc>
                        <a:spcBef>
                          <a:spcPts val="2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Liberation Sans" panose="020B0604020202020204" pitchFamily="34" charset="0"/>
                          <a:cs typeface="Liberation Sans" panose="020B0604020202020204" pitchFamily="34" charset="0"/>
                        </a:rPr>
                        <a:t>15%</a:t>
                      </a:r>
                    </a:p>
                  </a:txBody>
                  <a:tcPr marL="0" marR="0" marT="22457" marB="0" horzOverflow="overflow">
                    <a:lnL w="1269" cap="flat" cmpd="sng" algn="ctr">
                      <a:solidFill>
                        <a:srgbClr val="FFFFFF"/>
                      </a:solidFill>
                      <a:prstDash val="solid"/>
                      <a:round/>
                      <a:headEnd type="none" w="med" len="med"/>
                      <a:tailEnd type="none" w="med" len="med"/>
                    </a:lnL>
                    <a:lnR w="1269" cap="flat" cmpd="sng" algn="ctr">
                      <a:solidFill>
                        <a:srgbClr val="FFFFFF"/>
                      </a:solidFill>
                      <a:prstDash val="solid"/>
                      <a:round/>
                      <a:headEnd type="none" w="med" len="med"/>
                      <a:tailEnd type="none" w="med" len="med"/>
                    </a:lnR>
                    <a:lnT w="1270" cap="flat" cmpd="sng" algn="ctr">
                      <a:solidFill>
                        <a:srgbClr val="FFFFFF"/>
                      </a:solidFill>
                      <a:prstDash val="solid"/>
                      <a:round/>
                      <a:headEnd type="none" w="med" len="med"/>
                      <a:tailEnd type="none" w="med" len="med"/>
                    </a:lnT>
                    <a:lnB>
                      <a:noFill/>
                    </a:lnB>
                    <a:lnTlToBr>
                      <a:noFill/>
                    </a:lnTlToBr>
                    <a:lnBlToTr>
                      <a:noFill/>
                    </a:lnBlToTr>
                    <a:solidFill>
                      <a:srgbClr val="CCCCCC"/>
                    </a:solidFill>
                  </a:tcPr>
                </a:tc>
                <a:extLst>
                  <a:ext uri="{0D108BD9-81ED-4DB2-BD59-A6C34878D82A}">
                    <a16:rowId xmlns:a16="http://schemas.microsoft.com/office/drawing/2014/main" val="218455714"/>
                  </a:ext>
                </a:extLst>
              </a:tr>
            </a:tbl>
          </a:graphicData>
        </a:graphic>
      </p:graphicFrame>
      <p:sp>
        <p:nvSpPr>
          <p:cNvPr id="19525" name="TextBox 37"/>
          <p:cNvSpPr txBox="1">
            <a:spLocks noChangeArrowheads="1"/>
          </p:cNvSpPr>
          <p:nvPr/>
        </p:nvSpPr>
        <p:spPr bwMode="auto">
          <a:xfrm>
            <a:off x="2451143" y="143036"/>
            <a:ext cx="6316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4000" dirty="0" err="1">
                <a:solidFill>
                  <a:srgbClr val="4F81BD"/>
                </a:solidFill>
                <a:cs typeface="Tahoma" panose="020B0604030504040204" pitchFamily="34" charset="0"/>
              </a:rPr>
              <a:t>Cherenkov</a:t>
            </a:r>
            <a:r>
              <a:rPr lang="sl-SI" altLang="en-US" sz="4000" dirty="0">
                <a:solidFill>
                  <a:srgbClr val="4F81BD"/>
                </a:solidFill>
                <a:cs typeface="Tahoma" panose="020B0604030504040204" pitchFamily="34" charset="0"/>
              </a:rPr>
              <a:t> radiator PbF</a:t>
            </a:r>
            <a:r>
              <a:rPr lang="sl-SI" altLang="en-US" baseline="-25000" dirty="0">
                <a:solidFill>
                  <a:srgbClr val="4F81BD"/>
                </a:solidFill>
                <a:cs typeface="Tahoma" panose="020B0604030504040204" pitchFamily="34" charset="0"/>
              </a:rPr>
              <a:t>2</a:t>
            </a:r>
            <a:endParaRPr lang="en-US" altLang="en-US" baseline="-25000" dirty="0">
              <a:solidFill>
                <a:srgbClr val="4F81BD"/>
              </a:solidFill>
              <a:cs typeface="Tahoma" panose="020B0604030504040204" pitchFamily="34" charset="0"/>
            </a:endParaRPr>
          </a:p>
        </p:txBody>
      </p:sp>
      <p:sp>
        <p:nvSpPr>
          <p:cNvPr id="19526" name="TextBox 1"/>
          <p:cNvSpPr txBox="1">
            <a:spLocks noChangeArrowheads="1"/>
          </p:cNvSpPr>
          <p:nvPr/>
        </p:nvSpPr>
        <p:spPr bwMode="auto">
          <a:xfrm>
            <a:off x="695325" y="981075"/>
            <a:ext cx="11161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2400" dirty="0">
                <a:solidFill>
                  <a:srgbClr val="FF0000"/>
                </a:solidFill>
                <a:cs typeface="Tahoma" panose="020B0604030504040204" pitchFamily="34" charset="0"/>
              </a:rPr>
              <a:t>An </a:t>
            </a:r>
            <a:r>
              <a:rPr lang="sl-SI" altLang="en-US" sz="2400" dirty="0" err="1">
                <a:solidFill>
                  <a:srgbClr val="FF0000"/>
                </a:solidFill>
                <a:cs typeface="Tahoma" panose="020B0604030504040204" pitchFamily="34" charset="0"/>
              </a:rPr>
              <a:t>excellent</a:t>
            </a:r>
            <a:r>
              <a:rPr lang="sl-SI" altLang="en-US" sz="2400" dirty="0">
                <a:solidFill>
                  <a:srgbClr val="FF0000"/>
                </a:solidFill>
                <a:cs typeface="Tahoma" panose="020B0604030504040204" pitchFamily="34" charset="0"/>
              </a:rPr>
              <a:t> </a:t>
            </a:r>
            <a:r>
              <a:rPr lang="sl-SI" altLang="en-US" sz="2400" dirty="0" err="1">
                <a:solidFill>
                  <a:srgbClr val="FF0000"/>
                </a:solidFill>
                <a:cs typeface="Tahoma" panose="020B0604030504040204" pitchFamily="34" charset="0"/>
              </a:rPr>
              <a:t>candidate</a:t>
            </a:r>
            <a:r>
              <a:rPr lang="sl-SI" altLang="en-US" sz="2400" dirty="0">
                <a:solidFill>
                  <a:srgbClr val="FF0000"/>
                </a:solidFill>
                <a:cs typeface="Tahoma" panose="020B0604030504040204" pitchFamily="34" charset="0"/>
              </a:rPr>
              <a:t> </a:t>
            </a:r>
            <a:r>
              <a:rPr lang="sl-SI" altLang="en-US" sz="2400" dirty="0" err="1">
                <a:solidFill>
                  <a:srgbClr val="FF0000"/>
                </a:solidFill>
                <a:cs typeface="Tahoma" panose="020B0604030504040204" pitchFamily="34" charset="0"/>
              </a:rPr>
              <a:t>Cherenkov</a:t>
            </a:r>
            <a:r>
              <a:rPr lang="sl-SI" altLang="en-US" sz="2400" dirty="0">
                <a:solidFill>
                  <a:srgbClr val="FF0000"/>
                </a:solidFill>
                <a:cs typeface="Tahoma" panose="020B0604030504040204" pitchFamily="34" charset="0"/>
              </a:rPr>
              <a:t> radiator </a:t>
            </a:r>
            <a:r>
              <a:rPr lang="sl-SI" altLang="en-US" sz="2400" dirty="0" err="1">
                <a:solidFill>
                  <a:srgbClr val="FF0000"/>
                </a:solidFill>
                <a:cs typeface="Tahoma" panose="020B0604030504040204" pitchFamily="34" charset="0"/>
              </a:rPr>
              <a:t>for</a:t>
            </a:r>
            <a:r>
              <a:rPr lang="sl-SI" altLang="en-US" sz="2400" dirty="0">
                <a:solidFill>
                  <a:srgbClr val="FF0000"/>
                </a:solidFill>
                <a:cs typeface="Tahoma" panose="020B0604030504040204" pitchFamily="34" charset="0"/>
              </a:rPr>
              <a:t> </a:t>
            </a:r>
            <a:r>
              <a:rPr lang="sl-SI" altLang="en-US" sz="2400" dirty="0" err="1">
                <a:solidFill>
                  <a:srgbClr val="FF0000"/>
                </a:solidFill>
                <a:cs typeface="Tahoma" panose="020B0604030504040204" pitchFamily="34" charset="0"/>
              </a:rPr>
              <a:t>detection</a:t>
            </a:r>
            <a:r>
              <a:rPr lang="sl-SI" altLang="en-US" sz="2400" dirty="0">
                <a:solidFill>
                  <a:srgbClr val="FF0000"/>
                </a:solidFill>
                <a:cs typeface="Tahoma" panose="020B0604030504040204" pitchFamily="34" charset="0"/>
              </a:rPr>
              <a:t> </a:t>
            </a:r>
            <a:r>
              <a:rPr lang="sl-SI" altLang="en-US" sz="2400" dirty="0" err="1">
                <a:solidFill>
                  <a:srgbClr val="FF0000"/>
                </a:solidFill>
                <a:cs typeface="Tahoma" panose="020B0604030504040204" pitchFamily="34" charset="0"/>
              </a:rPr>
              <a:t>of</a:t>
            </a:r>
            <a:r>
              <a:rPr lang="sl-SI" altLang="en-US" sz="2400" dirty="0">
                <a:solidFill>
                  <a:srgbClr val="FF0000"/>
                </a:solidFill>
                <a:cs typeface="Tahoma" panose="020B0604030504040204" pitchFamily="34" charset="0"/>
              </a:rPr>
              <a:t> </a:t>
            </a:r>
            <a:r>
              <a:rPr lang="sl-SI" altLang="en-US" sz="2400" dirty="0" err="1">
                <a:solidFill>
                  <a:srgbClr val="FF0000"/>
                </a:solidFill>
                <a:cs typeface="Tahoma" panose="020B0604030504040204" pitchFamily="34" charset="0"/>
              </a:rPr>
              <a:t>annihilation</a:t>
            </a:r>
            <a:r>
              <a:rPr lang="sl-SI" altLang="en-US" sz="2400" dirty="0">
                <a:solidFill>
                  <a:srgbClr val="FF0000"/>
                </a:solidFill>
                <a:cs typeface="Tahoma" panose="020B0604030504040204" pitchFamily="34" charset="0"/>
              </a:rPr>
              <a:t> </a:t>
            </a:r>
            <a:r>
              <a:rPr lang="sl-SI" altLang="en-US" sz="2400" dirty="0" err="1">
                <a:solidFill>
                  <a:srgbClr val="FF0000"/>
                </a:solidFill>
                <a:cs typeface="Tahoma" panose="020B0604030504040204" pitchFamily="34" charset="0"/>
              </a:rPr>
              <a:t>gammas</a:t>
            </a:r>
            <a:r>
              <a:rPr lang="sl-SI" altLang="en-US" sz="2400" dirty="0">
                <a:solidFill>
                  <a:srgbClr val="FF0000"/>
                </a:solidFill>
                <a:cs typeface="Tahoma" panose="020B0604030504040204" pitchFamily="34" charset="0"/>
              </a:rPr>
              <a:t>:</a:t>
            </a:r>
            <a:endParaRPr lang="en-US" altLang="en-US" sz="2400" dirty="0">
              <a:solidFill>
                <a:srgbClr val="FF0000"/>
              </a:solidFill>
              <a:cs typeface="Tahoma" panose="020B0604030504040204" pitchFamily="34" charset="0"/>
            </a:endParaRPr>
          </a:p>
        </p:txBody>
      </p:sp>
      <p:pic>
        <p:nvPicPr>
          <p:cNvPr id="37" name="Picture 36"/>
          <p:cNvPicPr/>
          <p:nvPr/>
        </p:nvPicPr>
        <p:blipFill>
          <a:blip r:embed="rId3"/>
          <a:srcRect l="64319"/>
          <a:stretch/>
        </p:blipFill>
        <p:spPr>
          <a:xfrm>
            <a:off x="10317845" y="3717032"/>
            <a:ext cx="1497236" cy="1431920"/>
          </a:xfrm>
          <a:prstGeom prst="rect">
            <a:avLst/>
          </a:prstGeom>
          <a:ln>
            <a:noFill/>
          </a:ln>
        </p:spPr>
      </p:pic>
      <p:sp>
        <p:nvSpPr>
          <p:cNvPr id="2" name="Text Placeholder 9">
            <a:extLst>
              <a:ext uri="{FF2B5EF4-FFF2-40B4-BE49-F238E27FC236}">
                <a16:creationId xmlns:a16="http://schemas.microsoft.com/office/drawing/2014/main" id="{77CAB1E1-2069-F69E-78BD-EB79B57EBCFE}"/>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3" name="Text Placeholder 9">
            <a:extLst>
              <a:ext uri="{FF2B5EF4-FFF2-40B4-BE49-F238E27FC236}">
                <a16:creationId xmlns:a16="http://schemas.microsoft.com/office/drawing/2014/main" id="{FD404747-16CB-BB8D-1D25-0FAB16039324}"/>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4" name="Text Placeholder 9">
            <a:extLst>
              <a:ext uri="{FF2B5EF4-FFF2-40B4-BE49-F238E27FC236}">
                <a16:creationId xmlns:a16="http://schemas.microsoft.com/office/drawing/2014/main" id="{67619C26-E611-1AF8-C441-6EEA1812A9EB}"/>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
        <p:nvSpPr>
          <p:cNvPr id="5" name="Slide Number Placeholder 3">
            <a:extLst>
              <a:ext uri="{FF2B5EF4-FFF2-40B4-BE49-F238E27FC236}">
                <a16:creationId xmlns:a16="http://schemas.microsoft.com/office/drawing/2014/main" id="{3443C44E-6C76-352D-C410-EFA11B5C5C1F}"/>
              </a:ext>
            </a:extLst>
          </p:cNvPr>
          <p:cNvSpPr txBox="1">
            <a:spLocks/>
          </p:cNvSpPr>
          <p:nvPr/>
        </p:nvSpPr>
        <p:spPr>
          <a:xfrm>
            <a:off x="10992544" y="6588549"/>
            <a:ext cx="1180849" cy="224827"/>
          </a:xfrm>
          <a:prstGeom prst="rect">
            <a:avLst/>
          </a:prstGeom>
        </p:spPr>
        <p:txBody>
          <a:bodyPr/>
          <a:lstStyle>
            <a:defPPr>
              <a:defRPr lang="sl-SI"/>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656FE5-7551-496C-A16F-7304A2D951A7}" type="slidenum">
              <a:rPr lang="da-DK" smtClean="0"/>
              <a:pPr/>
              <a:t>91</a:t>
            </a:fld>
            <a:endParaRPr lang="da-DK"/>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Shape 2"/>
          <p:cNvSpPr txBox="1"/>
          <p:nvPr/>
        </p:nvSpPr>
        <p:spPr>
          <a:xfrm>
            <a:off x="1055440" y="1196752"/>
            <a:ext cx="8980774" cy="2423740"/>
          </a:xfrm>
          <a:prstGeom prst="rect">
            <a:avLst/>
          </a:prstGeom>
          <a:noFill/>
          <a:ln>
            <a:noFill/>
          </a:ln>
        </p:spPr>
        <p:txBody>
          <a:bodyPr lIns="0" tIns="0" rIns="0" bIns="0">
            <a:spAutoFit/>
          </a:bodyPr>
          <a:lstStyle/>
          <a:p>
            <a:pPr marL="391910" indent="-293933">
              <a:spcBef>
                <a:spcPts val="259"/>
              </a:spcBef>
              <a:spcAft>
                <a:spcPts val="259"/>
              </a:spcAft>
              <a:buClr>
                <a:srgbClr val="003366"/>
              </a:buClr>
              <a:buSzPct val="45000"/>
              <a:buFont typeface="Wingdings" charset="2"/>
              <a:buChar char=""/>
            </a:pP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PET with scintillators:</a:t>
            </a:r>
          </a:p>
          <a:p>
            <a:pPr marL="783821" lvl="1" indent="-261274">
              <a:spcAft>
                <a:spcPts val="259"/>
              </a:spcAft>
              <a:buClr>
                <a:srgbClr val="003366"/>
              </a:buClr>
              <a:buSzPct val="75000"/>
              <a:buFont typeface="Symbol" charset="2"/>
              <a:buChar char=""/>
            </a:pP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large number of scintillation photons → gamma energy</a:t>
            </a:r>
          </a:p>
          <a:p>
            <a:pPr marL="783821" lvl="1" indent="-261274">
              <a:spcAft>
                <a:spcPts val="259"/>
              </a:spcAft>
              <a:buClr>
                <a:srgbClr val="003366"/>
              </a:buClr>
              <a:buSzPct val="75000"/>
              <a:buFont typeface="Symbol" charset="2"/>
              <a:buChar char=""/>
            </a:pP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only photo-peak accepted → rejection of scattered events</a:t>
            </a:r>
          </a:p>
          <a:p>
            <a:pPr marL="783821" lvl="1" indent="-261274">
              <a:spcAft>
                <a:spcPts val="259"/>
              </a:spcAft>
              <a:buClr>
                <a:srgbClr val="003366"/>
              </a:buClr>
              <a:buSzPct val="75000"/>
              <a:buFont typeface="Symbol" charset="2"/>
              <a:buChar char=""/>
            </a:pPr>
            <a:endParaRPr lang="en-US" spc="-1" dirty="0">
              <a:solidFill>
                <a:srgbClr val="1E3C5A"/>
              </a:solidFill>
              <a:latin typeface="Tahoma" panose="020B0604030504040204" pitchFamily="34" charset="0"/>
              <a:ea typeface="Tahoma" panose="020B0604030504040204" pitchFamily="34" charset="0"/>
              <a:cs typeface="Tahoma" panose="020B0604030504040204" pitchFamily="34" charset="0"/>
            </a:endParaRPr>
          </a:p>
          <a:p>
            <a:pPr marL="391910" indent="-293933">
              <a:spcBef>
                <a:spcPts val="259"/>
              </a:spcBef>
              <a:spcAft>
                <a:spcPts val="259"/>
              </a:spcAft>
              <a:buClr>
                <a:srgbClr val="003366"/>
              </a:buClr>
              <a:buSzPct val="45000"/>
              <a:buFont typeface="Wingdings" charset="2"/>
              <a:buChar char=""/>
            </a:pP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Cherenkov PET:</a:t>
            </a:r>
          </a:p>
          <a:p>
            <a:pPr marL="783821" lvl="1" indent="-261274">
              <a:spcAft>
                <a:spcPts val="259"/>
              </a:spcAft>
              <a:buClr>
                <a:srgbClr val="003366"/>
              </a:buClr>
              <a:buSzPct val="75000"/>
              <a:buFont typeface="Symbol" charset="2"/>
              <a:buChar char=""/>
            </a:pP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only a few Cherenkov photons detected → no energy information</a:t>
            </a:r>
          </a:p>
          <a:p>
            <a:pPr marL="783821" lvl="1" indent="-261274">
              <a:spcAft>
                <a:spcPts val="259"/>
              </a:spcAft>
              <a:buClr>
                <a:srgbClr val="003366"/>
              </a:buClr>
              <a:buSzPct val="75000"/>
              <a:buFont typeface="Symbol" charset="2"/>
              <a:buChar char=""/>
            </a:pP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efficiency drops with gamma energy→ intrinsic suppression</a:t>
            </a:r>
          </a:p>
        </p:txBody>
      </p:sp>
      <p:pic>
        <p:nvPicPr>
          <p:cNvPr id="2" name="Picture 1"/>
          <p:cNvPicPr>
            <a:picLocks noChangeAspect="1"/>
          </p:cNvPicPr>
          <p:nvPr/>
        </p:nvPicPr>
        <p:blipFill>
          <a:blip r:embed="rId2"/>
          <a:stretch>
            <a:fillRect/>
          </a:stretch>
        </p:blipFill>
        <p:spPr>
          <a:xfrm>
            <a:off x="1991544" y="3620492"/>
            <a:ext cx="7733612" cy="2860140"/>
          </a:xfrm>
          <a:prstGeom prst="rect">
            <a:avLst/>
          </a:prstGeom>
        </p:spPr>
      </p:pic>
      <p:sp>
        <p:nvSpPr>
          <p:cNvPr id="3" name="Title 2"/>
          <p:cNvSpPr>
            <a:spLocks noGrp="1"/>
          </p:cNvSpPr>
          <p:nvPr>
            <p:ph type="title"/>
          </p:nvPr>
        </p:nvSpPr>
        <p:spPr>
          <a:xfrm>
            <a:off x="-1320800" y="228600"/>
            <a:ext cx="12385352" cy="533400"/>
          </a:xfrm>
        </p:spPr>
        <p:txBody>
          <a:bodyPr>
            <a:normAutofit fontScale="90000"/>
          </a:bodyPr>
          <a:lstStyle/>
          <a:p>
            <a:r>
              <a:rPr lang="en-US" b="1" spc="-1" dirty="0">
                <a:solidFill>
                  <a:srgbClr val="1E3C5A"/>
                </a:solidFill>
                <a:latin typeface="Trebuchet MS"/>
              </a:rPr>
              <a:t>Intrinsic suppression of scattered events</a:t>
            </a:r>
            <a:endParaRPr lang="en-US" dirty="0"/>
          </a:p>
        </p:txBody>
      </p:sp>
      <p:sp>
        <p:nvSpPr>
          <p:cNvPr id="4" name="Text Placeholder 9">
            <a:extLst>
              <a:ext uri="{FF2B5EF4-FFF2-40B4-BE49-F238E27FC236}">
                <a16:creationId xmlns:a16="http://schemas.microsoft.com/office/drawing/2014/main" id="{6F23E0A8-8EFB-C3B5-9257-FC007AAF1D17}"/>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5" name="Text Placeholder 9">
            <a:extLst>
              <a:ext uri="{FF2B5EF4-FFF2-40B4-BE49-F238E27FC236}">
                <a16:creationId xmlns:a16="http://schemas.microsoft.com/office/drawing/2014/main" id="{6CEB3266-6A07-AD79-8AC3-FF9CABFAEE19}"/>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 name="Text Placeholder 9">
            <a:extLst>
              <a:ext uri="{FF2B5EF4-FFF2-40B4-BE49-F238E27FC236}">
                <a16:creationId xmlns:a16="http://schemas.microsoft.com/office/drawing/2014/main" id="{21D4EB7C-21D0-32E7-92C8-C0AB8DFBD059}"/>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
        <p:nvSpPr>
          <p:cNvPr id="7" name="Slide Number Placeholder 3">
            <a:extLst>
              <a:ext uri="{FF2B5EF4-FFF2-40B4-BE49-F238E27FC236}">
                <a16:creationId xmlns:a16="http://schemas.microsoft.com/office/drawing/2014/main" id="{094066C7-3C79-885B-CDDF-89E1AB9462B0}"/>
              </a:ext>
            </a:extLst>
          </p:cNvPr>
          <p:cNvSpPr txBox="1">
            <a:spLocks/>
          </p:cNvSpPr>
          <p:nvPr/>
        </p:nvSpPr>
        <p:spPr>
          <a:xfrm>
            <a:off x="10992544" y="6588549"/>
            <a:ext cx="1180849" cy="224827"/>
          </a:xfrm>
          <a:prstGeom prst="rect">
            <a:avLst/>
          </a:prstGeom>
        </p:spPr>
        <p:txBody>
          <a:bodyPr/>
          <a:lstStyle>
            <a:defPPr>
              <a:defRPr lang="sl-SI"/>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656FE5-7551-496C-A16F-7304A2D951A7}" type="slidenum">
              <a:rPr lang="da-DK" smtClean="0"/>
              <a:pPr/>
              <a:t>92</a:t>
            </a:fld>
            <a:endParaRPr lang="da-DK" dirty="0"/>
          </a:p>
        </p:txBody>
      </p:sp>
    </p:spTree>
    <p:extLst>
      <p:ext uri="{BB962C8B-B14F-4D97-AF65-F5344CB8AC3E}">
        <p14:creationId xmlns:p14="http://schemas.microsoft.com/office/powerpoint/2010/main" val="11635909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97656" y="113679"/>
            <a:ext cx="8669337" cy="763588"/>
          </a:xfrm>
        </p:spPr>
        <p:txBody>
          <a:bodyPr/>
          <a:lstStyle/>
          <a:p>
            <a:r>
              <a:rPr lang="sl-SI" altLang="en-US" dirty="0" err="1"/>
              <a:t>Excellent</a:t>
            </a:r>
            <a:r>
              <a:rPr lang="sl-SI" altLang="en-US" dirty="0"/>
              <a:t> TOF PET </a:t>
            </a:r>
            <a:r>
              <a:rPr lang="sl-SI" altLang="en-US" dirty="0" err="1"/>
              <a:t>timing</a:t>
            </a:r>
            <a:r>
              <a:rPr lang="sl-SI" altLang="en-US" dirty="0"/>
              <a:t> </a:t>
            </a:r>
            <a:r>
              <a:rPr lang="sl-SI" altLang="en-US" dirty="0" err="1"/>
              <a:t>with</a:t>
            </a:r>
            <a:r>
              <a:rPr lang="sl-SI" altLang="en-US" dirty="0"/>
              <a:t> MCP </a:t>
            </a:r>
            <a:r>
              <a:rPr lang="sl-SI" altLang="en-US" dirty="0" err="1"/>
              <a:t>PMTs</a:t>
            </a:r>
            <a:endParaRPr lang="en-US" altLang="en-US" dirty="0"/>
          </a:p>
        </p:txBody>
      </p:sp>
      <p:sp>
        <p:nvSpPr>
          <p:cNvPr id="5" name="object 5"/>
          <p:cNvSpPr/>
          <p:nvPr/>
        </p:nvSpPr>
        <p:spPr>
          <a:xfrm>
            <a:off x="5724525" y="838200"/>
            <a:ext cx="4430712" cy="1622425"/>
          </a:xfrm>
          <a:prstGeom prst="rect">
            <a:avLst/>
          </a:prstGeom>
          <a:blipFill>
            <a:blip r:embed="rId3" cstate="print"/>
            <a:stretch>
              <a:fillRect/>
            </a:stretch>
          </a:blipFill>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9" name="object 9"/>
          <p:cNvSpPr/>
          <p:nvPr/>
        </p:nvSpPr>
        <p:spPr>
          <a:xfrm>
            <a:off x="6167438" y="4014788"/>
            <a:ext cx="5257800" cy="2857500"/>
          </a:xfrm>
          <a:prstGeom prst="rect">
            <a:avLst/>
          </a:prstGeom>
          <a:blipFill>
            <a:blip r:embed="rId4" cstate="print"/>
            <a:stretch>
              <a:fillRect/>
            </a:stretch>
          </a:blipFill>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1509" name="object 10"/>
          <p:cNvSpPr txBox="1">
            <a:spLocks noChangeArrowheads="1"/>
          </p:cNvSpPr>
          <p:nvPr/>
        </p:nvSpPr>
        <p:spPr bwMode="auto">
          <a:xfrm>
            <a:off x="334963" y="1146175"/>
            <a:ext cx="5473005" cy="135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1113" defTabSz="828675">
              <a:spcBef>
                <a:spcPct val="20000"/>
              </a:spcBef>
              <a:buChar char="•"/>
              <a:defRPr sz="3200">
                <a:solidFill>
                  <a:schemeClr val="accent2"/>
                </a:solidFill>
                <a:latin typeface="Tahoma" panose="020B0604030504040204" pitchFamily="34" charset="0"/>
              </a:defRPr>
            </a:lvl1pPr>
            <a:lvl2pPr marL="742950" indent="-285750" defTabSz="828675">
              <a:spcBef>
                <a:spcPct val="20000"/>
              </a:spcBef>
              <a:buChar char="–"/>
              <a:defRPr sz="2800">
                <a:solidFill>
                  <a:schemeClr val="accent2"/>
                </a:solidFill>
                <a:latin typeface="Tahoma" panose="020B0604030504040204" pitchFamily="34" charset="0"/>
              </a:defRPr>
            </a:lvl2pPr>
            <a:lvl3pPr marL="1143000" indent="-228600" defTabSz="828675">
              <a:spcBef>
                <a:spcPct val="20000"/>
              </a:spcBef>
              <a:buChar char="•"/>
              <a:defRPr sz="2400">
                <a:solidFill>
                  <a:schemeClr val="accent2"/>
                </a:solidFill>
                <a:latin typeface="Tahoma" panose="020B0604030504040204" pitchFamily="34" charset="0"/>
              </a:defRPr>
            </a:lvl3pPr>
            <a:lvl4pPr marL="1600200" indent="-228600" defTabSz="828675">
              <a:spcBef>
                <a:spcPct val="20000"/>
              </a:spcBef>
              <a:buChar char="–"/>
              <a:defRPr sz="2000">
                <a:solidFill>
                  <a:schemeClr val="accent2"/>
                </a:solidFill>
                <a:latin typeface="Tahoma" panose="020B0604030504040204" pitchFamily="34" charset="0"/>
              </a:defRPr>
            </a:lvl4pPr>
            <a:lvl5pPr marL="2057400" indent="-228600" defTabSz="828675">
              <a:spcBef>
                <a:spcPct val="20000"/>
              </a:spcBef>
              <a:buChar char="»"/>
              <a:defRPr sz="2000">
                <a:solidFill>
                  <a:schemeClr val="accent2"/>
                </a:solidFill>
                <a:latin typeface="Tahoma" panose="020B0604030504040204" pitchFamily="34" charset="0"/>
              </a:defRPr>
            </a:lvl5pPr>
            <a:lvl6pPr marL="25146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lnSpc>
                <a:spcPct val="111000"/>
              </a:lnSpc>
              <a:spcBef>
                <a:spcPct val="0"/>
              </a:spcBef>
              <a:buFontTx/>
              <a:buNone/>
            </a:pPr>
            <a:r>
              <a:rPr lang="en-US" altLang="en-US" sz="1900" dirty="0">
                <a:solidFill>
                  <a:schemeClr val="tx1"/>
                </a:solidFill>
                <a:latin typeface="Arial" panose="020B0604020202020204" pitchFamily="34" charset="0"/>
                <a:cs typeface="Arial" panose="020B0604020202020204" pitchFamily="34" charset="0"/>
              </a:rPr>
              <a:t>Pioneering experiment, two detectors in </a:t>
            </a:r>
          </a:p>
          <a:p>
            <a:pPr eaLnBrk="1" hangingPunct="1">
              <a:lnSpc>
                <a:spcPct val="111000"/>
              </a:lnSpc>
              <a:spcBef>
                <a:spcPct val="0"/>
              </a:spcBef>
              <a:buFontTx/>
              <a:buNone/>
            </a:pPr>
            <a:r>
              <a:rPr lang="en-US" altLang="en-US" sz="1900" dirty="0">
                <a:solidFill>
                  <a:schemeClr val="tx1"/>
                </a:solidFill>
                <a:latin typeface="Arial" panose="020B0604020202020204" pitchFamily="34" charset="0"/>
                <a:cs typeface="Arial" panose="020B0604020202020204" pitchFamily="34" charset="0"/>
              </a:rPr>
              <a:t>a back-to-back  configuration:</a:t>
            </a:r>
          </a:p>
          <a:p>
            <a:pPr marL="354013" indent="-342900" eaLnBrk="1" hangingPunct="1">
              <a:lnSpc>
                <a:spcPts val="2763"/>
              </a:lnSpc>
              <a:spcBef>
                <a:spcPts val="50"/>
              </a:spcBef>
              <a:buClr>
                <a:srgbClr val="000000"/>
              </a:buClr>
              <a:buSzPct val="43000"/>
              <a:buFont typeface="Wingdings" panose="05000000000000000000" pitchFamily="2" charset="2"/>
              <a:buChar char="q"/>
            </a:pPr>
            <a:r>
              <a:rPr lang="en-US" altLang="en-US" sz="1900" dirty="0">
                <a:latin typeface="Arial" panose="020B0604020202020204" pitchFamily="34" charset="0"/>
                <a:cs typeface="Arial" panose="020B0604020202020204" pitchFamily="34" charset="0"/>
              </a:rPr>
              <a:t>Cherenkov radiators:  25x25x(5, 15) mm</a:t>
            </a:r>
            <a:r>
              <a:rPr lang="en-US" altLang="en-US" sz="1700" baseline="33000" dirty="0">
                <a:latin typeface="Arial" panose="020B0604020202020204" pitchFamily="34" charset="0"/>
                <a:cs typeface="Arial" panose="020B0604020202020204" pitchFamily="34" charset="0"/>
              </a:rPr>
              <a:t>3 </a:t>
            </a:r>
            <a:r>
              <a:rPr lang="en-US" altLang="en-US" sz="1900" dirty="0">
                <a:latin typeface="Arial" panose="020B0604020202020204" pitchFamily="34" charset="0"/>
                <a:cs typeface="Arial" panose="020B0604020202020204" pitchFamily="34" charset="0"/>
              </a:rPr>
              <a:t>PbF</a:t>
            </a:r>
            <a:r>
              <a:rPr lang="en-US" altLang="en-US" sz="1100" dirty="0">
                <a:latin typeface="Arial" panose="020B0604020202020204" pitchFamily="34" charset="0"/>
                <a:cs typeface="Arial" panose="020B0604020202020204" pitchFamily="34" charset="0"/>
              </a:rPr>
              <a:t>2</a:t>
            </a:r>
          </a:p>
          <a:p>
            <a:pPr marL="354013" indent="-342900" eaLnBrk="1" hangingPunct="1">
              <a:spcBef>
                <a:spcPts val="250"/>
              </a:spcBef>
              <a:buClr>
                <a:srgbClr val="000000"/>
              </a:buClr>
              <a:buSzPct val="43000"/>
              <a:buFont typeface="Wingdings" panose="05000000000000000000" pitchFamily="2" charset="2"/>
              <a:buChar char="q"/>
            </a:pPr>
            <a:r>
              <a:rPr lang="en-US" altLang="en-US" sz="1900" dirty="0">
                <a:latin typeface="Arial" panose="020B0604020202020204" pitchFamily="34" charset="0"/>
                <a:cs typeface="Arial" panose="020B0604020202020204" pitchFamily="34" charset="0"/>
              </a:rPr>
              <a:t>MCP-PMT photodetectors:</a:t>
            </a:r>
          </a:p>
        </p:txBody>
      </p:sp>
      <p:sp>
        <p:nvSpPr>
          <p:cNvPr id="21510" name="object 13"/>
          <p:cNvSpPr txBox="1">
            <a:spLocks noChangeArrowheads="1"/>
          </p:cNvSpPr>
          <p:nvPr/>
        </p:nvSpPr>
        <p:spPr bwMode="auto">
          <a:xfrm>
            <a:off x="622300" y="2492375"/>
            <a:ext cx="46815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4013" indent="-342900" defTabSz="828675">
              <a:spcBef>
                <a:spcPct val="20000"/>
              </a:spcBef>
              <a:buChar char="•"/>
              <a:defRPr sz="3200">
                <a:solidFill>
                  <a:schemeClr val="accent2"/>
                </a:solidFill>
                <a:latin typeface="Tahoma" panose="020B0604030504040204" pitchFamily="34" charset="0"/>
              </a:defRPr>
            </a:lvl1pPr>
            <a:lvl2pPr marL="742950" indent="-285750" defTabSz="828675">
              <a:spcBef>
                <a:spcPct val="20000"/>
              </a:spcBef>
              <a:buChar char="–"/>
              <a:defRPr sz="2800">
                <a:solidFill>
                  <a:schemeClr val="accent2"/>
                </a:solidFill>
                <a:latin typeface="Tahoma" panose="020B0604030504040204" pitchFamily="34" charset="0"/>
              </a:defRPr>
            </a:lvl2pPr>
            <a:lvl3pPr marL="1143000" indent="-228600" defTabSz="828675">
              <a:spcBef>
                <a:spcPct val="20000"/>
              </a:spcBef>
              <a:buChar char="•"/>
              <a:defRPr sz="2400">
                <a:solidFill>
                  <a:schemeClr val="accent2"/>
                </a:solidFill>
                <a:latin typeface="Tahoma" panose="020B0604030504040204" pitchFamily="34" charset="0"/>
              </a:defRPr>
            </a:lvl3pPr>
            <a:lvl4pPr marL="1600200" indent="-228600" defTabSz="828675">
              <a:spcBef>
                <a:spcPct val="20000"/>
              </a:spcBef>
              <a:buChar char="–"/>
              <a:defRPr sz="2000">
                <a:solidFill>
                  <a:schemeClr val="accent2"/>
                </a:solidFill>
                <a:latin typeface="Tahoma" panose="020B0604030504040204" pitchFamily="34" charset="0"/>
              </a:defRPr>
            </a:lvl4pPr>
            <a:lvl5pPr marL="2057400" indent="-228600" defTabSz="828675">
              <a:spcBef>
                <a:spcPct val="20000"/>
              </a:spcBef>
              <a:buChar char="»"/>
              <a:defRPr sz="2000">
                <a:solidFill>
                  <a:schemeClr val="accent2"/>
                </a:solidFill>
                <a:latin typeface="Tahoma" panose="020B0604030504040204" pitchFamily="34" charset="0"/>
              </a:defRPr>
            </a:lvl5pPr>
            <a:lvl6pPr marL="25146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lnSpc>
                <a:spcPct val="111000"/>
              </a:lnSpc>
              <a:spcBef>
                <a:spcPct val="0"/>
              </a:spcBef>
            </a:pPr>
            <a:r>
              <a:rPr lang="en-US" altLang="en-US" sz="1900" dirty="0">
                <a:latin typeface="Arial" panose="020B0604020202020204" pitchFamily="34" charset="0"/>
                <a:cs typeface="Arial" panose="020B0604020202020204" pitchFamily="34" charset="0"/>
              </a:rPr>
              <a:t>single photon timing ~ 50 </a:t>
            </a:r>
            <a:r>
              <a:rPr lang="en-US" altLang="en-US" sz="1900" dirty="0" err="1">
                <a:latin typeface="Arial" panose="020B0604020202020204" pitchFamily="34" charset="0"/>
                <a:cs typeface="Arial" panose="020B0604020202020204" pitchFamily="34" charset="0"/>
              </a:rPr>
              <a:t>ps</a:t>
            </a:r>
            <a:r>
              <a:rPr lang="en-US" altLang="en-US" sz="1900" dirty="0">
                <a:latin typeface="Arial" panose="020B0604020202020204" pitchFamily="34" charset="0"/>
                <a:cs typeface="Arial" panose="020B0604020202020204" pitchFamily="34" charset="0"/>
              </a:rPr>
              <a:t> FWHM  </a:t>
            </a:r>
            <a:endParaRPr lang="sl-SI" altLang="en-US" sz="1900" dirty="0">
              <a:latin typeface="Arial" panose="020B0604020202020204" pitchFamily="34" charset="0"/>
              <a:cs typeface="Arial" panose="020B0604020202020204" pitchFamily="34" charset="0"/>
            </a:endParaRPr>
          </a:p>
          <a:p>
            <a:pPr eaLnBrk="1" hangingPunct="1">
              <a:lnSpc>
                <a:spcPct val="111000"/>
              </a:lnSpc>
              <a:spcBef>
                <a:spcPct val="0"/>
              </a:spcBef>
            </a:pPr>
            <a:r>
              <a:rPr lang="en-US" altLang="en-US" sz="1900" dirty="0">
                <a:latin typeface="Arial" panose="020B0604020202020204" pitchFamily="34" charset="0"/>
                <a:cs typeface="Arial" panose="020B0604020202020204" pitchFamily="34" charset="0"/>
              </a:rPr>
              <a:t>active surface 22.5x22.5 mm</a:t>
            </a:r>
            <a:r>
              <a:rPr lang="en-US" altLang="en-US" sz="1700" baseline="31000" dirty="0">
                <a:latin typeface="Arial" panose="020B0604020202020204" pitchFamily="34" charset="0"/>
                <a:cs typeface="Arial" panose="020B0604020202020204" pitchFamily="34" charset="0"/>
              </a:rPr>
              <a:t>2</a:t>
            </a:r>
          </a:p>
        </p:txBody>
      </p:sp>
      <p:sp>
        <p:nvSpPr>
          <p:cNvPr id="14" name="object 14"/>
          <p:cNvSpPr txBox="1"/>
          <p:nvPr/>
        </p:nvSpPr>
        <p:spPr>
          <a:xfrm>
            <a:off x="963613" y="4602163"/>
            <a:ext cx="92075" cy="131762"/>
          </a:xfrm>
          <a:prstGeom prst="rect">
            <a:avLst/>
          </a:prstGeom>
        </p:spPr>
        <p:txBody>
          <a:bodyPr lIns="0" tIns="0" rIns="0" bIns="0">
            <a:spAutoFit/>
          </a:bodyPr>
          <a:lstStyle/>
          <a:p>
            <a:pPr marL="11516" defTabSz="829178" eaLnBrk="1" fontAlgn="auto" hangingPunct="1">
              <a:spcBef>
                <a:spcPts val="0"/>
              </a:spcBef>
              <a:spcAft>
                <a:spcPts val="0"/>
              </a:spcAft>
              <a:defRPr/>
            </a:pPr>
            <a:r>
              <a:rPr sz="861" spc="-9" dirty="0">
                <a:solidFill>
                  <a:schemeClr val="accent2"/>
                </a:solidFill>
                <a:latin typeface="Segoe UI"/>
                <a:cs typeface="Segoe UI"/>
              </a:rPr>
              <a:t>●</a:t>
            </a:r>
            <a:endParaRPr sz="861">
              <a:solidFill>
                <a:schemeClr val="accent2"/>
              </a:solidFill>
              <a:latin typeface="Segoe UI"/>
              <a:cs typeface="Segoe UI"/>
            </a:endParaRPr>
          </a:p>
        </p:txBody>
      </p:sp>
      <p:sp>
        <p:nvSpPr>
          <p:cNvPr id="15" name="object 15"/>
          <p:cNvSpPr txBox="1"/>
          <p:nvPr/>
        </p:nvSpPr>
        <p:spPr>
          <a:xfrm>
            <a:off x="963613" y="4940300"/>
            <a:ext cx="92075" cy="131763"/>
          </a:xfrm>
          <a:prstGeom prst="rect">
            <a:avLst/>
          </a:prstGeom>
        </p:spPr>
        <p:txBody>
          <a:bodyPr lIns="0" tIns="0" rIns="0" bIns="0">
            <a:spAutoFit/>
          </a:bodyPr>
          <a:lstStyle/>
          <a:p>
            <a:pPr marL="11516" defTabSz="829178" eaLnBrk="1" fontAlgn="auto" hangingPunct="1">
              <a:spcBef>
                <a:spcPts val="0"/>
              </a:spcBef>
              <a:spcAft>
                <a:spcPts val="0"/>
              </a:spcAft>
              <a:defRPr/>
            </a:pPr>
            <a:r>
              <a:rPr sz="861" spc="-9" dirty="0">
                <a:solidFill>
                  <a:schemeClr val="accent2"/>
                </a:solidFill>
                <a:latin typeface="Segoe UI"/>
                <a:cs typeface="Segoe UI"/>
              </a:rPr>
              <a:t>●</a:t>
            </a:r>
            <a:endParaRPr sz="861">
              <a:solidFill>
                <a:schemeClr val="accent2"/>
              </a:solidFill>
              <a:latin typeface="Segoe UI"/>
              <a:cs typeface="Segoe UI"/>
            </a:endParaRPr>
          </a:p>
        </p:txBody>
      </p:sp>
      <p:sp>
        <p:nvSpPr>
          <p:cNvPr id="16" name="object 16"/>
          <p:cNvSpPr txBox="1"/>
          <p:nvPr/>
        </p:nvSpPr>
        <p:spPr>
          <a:xfrm>
            <a:off x="1158875" y="4514850"/>
            <a:ext cx="3363913" cy="652463"/>
          </a:xfrm>
          <a:prstGeom prst="rect">
            <a:avLst/>
          </a:prstGeom>
        </p:spPr>
        <p:txBody>
          <a:bodyPr lIns="0" tIns="0" rIns="0" bIns="0">
            <a:spAutoFit/>
          </a:bodyPr>
          <a:lstStyle/>
          <a:p>
            <a:pPr marL="11516" defTabSz="829178" eaLnBrk="1" fontAlgn="auto" hangingPunct="1">
              <a:spcBef>
                <a:spcPts val="0"/>
              </a:spcBef>
              <a:spcAft>
                <a:spcPts val="0"/>
              </a:spcAft>
              <a:defRPr/>
            </a:pPr>
            <a:r>
              <a:rPr sz="1995" dirty="0">
                <a:solidFill>
                  <a:srgbClr val="FF0000"/>
                </a:solidFill>
                <a:latin typeface="Arial"/>
                <a:cs typeface="Arial"/>
              </a:rPr>
              <a:t>~ </a:t>
            </a:r>
            <a:r>
              <a:rPr sz="1995" spc="-5" dirty="0">
                <a:solidFill>
                  <a:srgbClr val="FF0000"/>
                </a:solidFill>
                <a:latin typeface="Arial"/>
                <a:cs typeface="Arial"/>
              </a:rPr>
              <a:t>70 ps </a:t>
            </a:r>
            <a:r>
              <a:rPr sz="1995" spc="-9" dirty="0">
                <a:solidFill>
                  <a:schemeClr val="accent2"/>
                </a:solidFill>
                <a:latin typeface="Arial"/>
                <a:cs typeface="Arial"/>
              </a:rPr>
              <a:t>FWHM, </a:t>
            </a:r>
            <a:r>
              <a:rPr sz="1995" spc="-5" dirty="0">
                <a:solidFill>
                  <a:schemeClr val="accent2"/>
                </a:solidFill>
                <a:latin typeface="Arial"/>
                <a:cs typeface="Arial"/>
              </a:rPr>
              <a:t>5mm</a:t>
            </a:r>
            <a:r>
              <a:rPr sz="1995" spc="-27" dirty="0">
                <a:solidFill>
                  <a:schemeClr val="accent2"/>
                </a:solidFill>
                <a:latin typeface="Arial"/>
                <a:cs typeface="Arial"/>
              </a:rPr>
              <a:t> </a:t>
            </a:r>
            <a:r>
              <a:rPr sz="1995" spc="-5" dirty="0">
                <a:solidFill>
                  <a:schemeClr val="accent2"/>
                </a:solidFill>
                <a:latin typeface="Arial"/>
                <a:cs typeface="Arial"/>
              </a:rPr>
              <a:t>crystal</a:t>
            </a:r>
            <a:endParaRPr sz="1995" dirty="0">
              <a:solidFill>
                <a:schemeClr val="accent2"/>
              </a:solidFill>
              <a:latin typeface="Arial"/>
              <a:cs typeface="Arial"/>
            </a:endParaRPr>
          </a:p>
          <a:p>
            <a:pPr marL="11516" defTabSz="829178" eaLnBrk="1" fontAlgn="auto" hangingPunct="1">
              <a:spcBef>
                <a:spcPts val="272"/>
              </a:spcBef>
              <a:spcAft>
                <a:spcPts val="0"/>
              </a:spcAft>
              <a:defRPr/>
            </a:pPr>
            <a:r>
              <a:rPr sz="1995" spc="-5" dirty="0">
                <a:solidFill>
                  <a:srgbClr val="FF0000"/>
                </a:solidFill>
                <a:latin typeface="Arial"/>
                <a:cs typeface="Arial"/>
              </a:rPr>
              <a:t>~100 ps </a:t>
            </a:r>
            <a:r>
              <a:rPr sz="1995" spc="-5" dirty="0">
                <a:solidFill>
                  <a:schemeClr val="accent2"/>
                </a:solidFill>
                <a:latin typeface="Arial"/>
                <a:cs typeface="Arial"/>
              </a:rPr>
              <a:t>FWHM 15mm</a:t>
            </a:r>
            <a:r>
              <a:rPr sz="1995" spc="-50" dirty="0">
                <a:solidFill>
                  <a:schemeClr val="accent2"/>
                </a:solidFill>
                <a:latin typeface="Arial"/>
                <a:cs typeface="Arial"/>
              </a:rPr>
              <a:t> </a:t>
            </a:r>
            <a:r>
              <a:rPr sz="1995" spc="-5" dirty="0">
                <a:solidFill>
                  <a:schemeClr val="accent2"/>
                </a:solidFill>
                <a:latin typeface="Arial"/>
                <a:cs typeface="Arial"/>
              </a:rPr>
              <a:t>crystal</a:t>
            </a:r>
            <a:endParaRPr sz="1995" dirty="0">
              <a:solidFill>
                <a:schemeClr val="accent2"/>
              </a:solidFill>
              <a:latin typeface="Arial"/>
              <a:cs typeface="Arial"/>
            </a:endParaRPr>
          </a:p>
        </p:txBody>
      </p:sp>
      <p:sp>
        <p:nvSpPr>
          <p:cNvPr id="17" name="object 17"/>
          <p:cNvSpPr txBox="1"/>
          <p:nvPr/>
        </p:nvSpPr>
        <p:spPr>
          <a:xfrm>
            <a:off x="766763" y="5216525"/>
            <a:ext cx="3270250" cy="306388"/>
          </a:xfrm>
          <a:prstGeom prst="rect">
            <a:avLst/>
          </a:prstGeom>
        </p:spPr>
        <p:txBody>
          <a:bodyPr lIns="0" tIns="0" rIns="0" bIns="0">
            <a:spAutoFit/>
          </a:bodyPr>
          <a:lstStyle/>
          <a:p>
            <a:pPr marL="11516" defTabSz="829178" eaLnBrk="1" fontAlgn="auto" hangingPunct="1">
              <a:spcBef>
                <a:spcPts val="0"/>
              </a:spcBef>
              <a:spcAft>
                <a:spcPts val="0"/>
              </a:spcAft>
              <a:buClr>
                <a:srgbClr val="000000"/>
              </a:buClr>
              <a:buSzPct val="43181"/>
              <a:tabLst>
                <a:tab pos="150864" algn="l"/>
              </a:tabLst>
              <a:defRPr/>
            </a:pPr>
            <a:r>
              <a:rPr sz="1995" spc="-9" dirty="0">
                <a:solidFill>
                  <a:schemeClr val="accent2"/>
                </a:solidFill>
                <a:latin typeface="Arial"/>
                <a:cs typeface="Arial"/>
              </a:rPr>
              <a:t>Efficiency </a:t>
            </a:r>
            <a:r>
              <a:rPr sz="1995" spc="-36" dirty="0">
                <a:solidFill>
                  <a:schemeClr val="accent2"/>
                </a:solidFill>
                <a:latin typeface="Arial"/>
                <a:cs typeface="Arial"/>
              </a:rPr>
              <a:t>(Teflon</a:t>
            </a:r>
            <a:r>
              <a:rPr sz="1995" spc="-23" dirty="0">
                <a:solidFill>
                  <a:schemeClr val="accent2"/>
                </a:solidFill>
                <a:latin typeface="Arial"/>
                <a:cs typeface="Arial"/>
              </a:rPr>
              <a:t> </a:t>
            </a:r>
            <a:r>
              <a:rPr sz="1995" spc="-5" dirty="0">
                <a:solidFill>
                  <a:schemeClr val="accent2"/>
                </a:solidFill>
                <a:latin typeface="Arial"/>
                <a:cs typeface="Arial"/>
              </a:rPr>
              <a:t>wrapped):</a:t>
            </a:r>
            <a:endParaRPr sz="1995" dirty="0">
              <a:solidFill>
                <a:schemeClr val="accent2"/>
              </a:solidFill>
              <a:latin typeface="Arial"/>
              <a:cs typeface="Arial"/>
            </a:endParaRPr>
          </a:p>
        </p:txBody>
      </p:sp>
      <p:sp>
        <p:nvSpPr>
          <p:cNvPr id="18" name="object 18"/>
          <p:cNvSpPr txBox="1"/>
          <p:nvPr/>
        </p:nvSpPr>
        <p:spPr>
          <a:xfrm>
            <a:off x="963613" y="5646738"/>
            <a:ext cx="92075" cy="131762"/>
          </a:xfrm>
          <a:prstGeom prst="rect">
            <a:avLst/>
          </a:prstGeom>
        </p:spPr>
        <p:txBody>
          <a:bodyPr lIns="0" tIns="0" rIns="0" bIns="0">
            <a:spAutoFit/>
          </a:bodyPr>
          <a:lstStyle/>
          <a:p>
            <a:pPr marL="11516" defTabSz="829178" eaLnBrk="1" fontAlgn="auto" hangingPunct="1">
              <a:spcBef>
                <a:spcPts val="0"/>
              </a:spcBef>
              <a:spcAft>
                <a:spcPts val="0"/>
              </a:spcAft>
              <a:defRPr/>
            </a:pPr>
            <a:r>
              <a:rPr sz="861" spc="18" dirty="0">
                <a:solidFill>
                  <a:schemeClr val="accent2"/>
                </a:solidFill>
                <a:latin typeface="Segoe UI"/>
                <a:cs typeface="Segoe UI"/>
              </a:rPr>
              <a:t>●</a:t>
            </a:r>
            <a:endParaRPr sz="861">
              <a:solidFill>
                <a:schemeClr val="accent2"/>
              </a:solidFill>
              <a:latin typeface="Segoe UI"/>
              <a:cs typeface="Segoe UI"/>
            </a:endParaRPr>
          </a:p>
        </p:txBody>
      </p:sp>
      <p:sp>
        <p:nvSpPr>
          <p:cNvPr id="19" name="object 19"/>
          <p:cNvSpPr txBox="1"/>
          <p:nvPr/>
        </p:nvSpPr>
        <p:spPr>
          <a:xfrm>
            <a:off x="1158875" y="5554663"/>
            <a:ext cx="1946275" cy="306387"/>
          </a:xfrm>
          <a:prstGeom prst="rect">
            <a:avLst/>
          </a:prstGeom>
        </p:spPr>
        <p:txBody>
          <a:bodyPr lIns="0" tIns="0" rIns="0" bIns="0">
            <a:spAutoFit/>
          </a:bodyPr>
          <a:lstStyle/>
          <a:p>
            <a:pPr marL="11516" defTabSz="829178" eaLnBrk="1" fontAlgn="auto" hangingPunct="1">
              <a:spcBef>
                <a:spcPts val="0"/>
              </a:spcBef>
              <a:spcAft>
                <a:spcPts val="0"/>
              </a:spcAft>
              <a:defRPr/>
            </a:pPr>
            <a:r>
              <a:rPr sz="1995" dirty="0">
                <a:solidFill>
                  <a:srgbClr val="FF0000"/>
                </a:solidFill>
                <a:latin typeface="Arial"/>
                <a:cs typeface="Arial"/>
              </a:rPr>
              <a:t>~ </a:t>
            </a:r>
            <a:r>
              <a:rPr sz="1995" spc="-5" dirty="0">
                <a:solidFill>
                  <a:srgbClr val="FF0000"/>
                </a:solidFill>
                <a:latin typeface="Arial"/>
                <a:cs typeface="Arial"/>
              </a:rPr>
              <a:t>6%, </a:t>
            </a:r>
            <a:r>
              <a:rPr sz="1995" dirty="0">
                <a:solidFill>
                  <a:schemeClr val="accent2"/>
                </a:solidFill>
                <a:latin typeface="Arial"/>
                <a:cs typeface="Arial"/>
              </a:rPr>
              <a:t>single</a:t>
            </a:r>
            <a:r>
              <a:rPr sz="1995" spc="-73" dirty="0">
                <a:solidFill>
                  <a:schemeClr val="accent2"/>
                </a:solidFill>
                <a:latin typeface="Arial"/>
                <a:cs typeface="Arial"/>
              </a:rPr>
              <a:t> </a:t>
            </a:r>
            <a:r>
              <a:rPr sz="1995" spc="-5" dirty="0">
                <a:solidFill>
                  <a:schemeClr val="accent2"/>
                </a:solidFill>
                <a:latin typeface="Arial"/>
                <a:cs typeface="Arial"/>
              </a:rPr>
              <a:t>side</a:t>
            </a:r>
            <a:endParaRPr sz="1995" dirty="0">
              <a:solidFill>
                <a:schemeClr val="accent2"/>
              </a:solidFill>
              <a:latin typeface="Arial"/>
              <a:cs typeface="Arial"/>
            </a:endParaRPr>
          </a:p>
        </p:txBody>
      </p:sp>
      <p:sp>
        <p:nvSpPr>
          <p:cNvPr id="20" name="object 20"/>
          <p:cNvSpPr txBox="1"/>
          <p:nvPr/>
        </p:nvSpPr>
        <p:spPr>
          <a:xfrm>
            <a:off x="766763" y="5892800"/>
            <a:ext cx="2828925" cy="306388"/>
          </a:xfrm>
          <a:prstGeom prst="rect">
            <a:avLst/>
          </a:prstGeom>
        </p:spPr>
        <p:txBody>
          <a:bodyPr lIns="0" tIns="0" rIns="0" bIns="0">
            <a:spAutoFit/>
          </a:bodyPr>
          <a:lstStyle/>
          <a:p>
            <a:pPr marL="11516" defTabSz="829178" eaLnBrk="1" fontAlgn="auto" hangingPunct="1">
              <a:spcBef>
                <a:spcPts val="0"/>
              </a:spcBef>
              <a:spcAft>
                <a:spcPts val="0"/>
              </a:spcAft>
              <a:defRPr/>
            </a:pPr>
            <a:r>
              <a:rPr sz="1995" spc="-5" dirty="0">
                <a:solidFill>
                  <a:schemeClr val="accent2"/>
                </a:solidFill>
                <a:latin typeface="Arial"/>
                <a:cs typeface="Arial"/>
              </a:rPr>
              <a:t>(typically </a:t>
            </a:r>
            <a:r>
              <a:rPr sz="1995" dirty="0">
                <a:solidFill>
                  <a:schemeClr val="accent2"/>
                </a:solidFill>
                <a:latin typeface="Arial"/>
                <a:cs typeface="Arial"/>
              </a:rPr>
              <a:t>~ </a:t>
            </a:r>
            <a:r>
              <a:rPr sz="1995" spc="-5" dirty="0">
                <a:solidFill>
                  <a:schemeClr val="accent2"/>
                </a:solidFill>
                <a:latin typeface="Arial"/>
                <a:cs typeface="Arial"/>
              </a:rPr>
              <a:t>30% for</a:t>
            </a:r>
            <a:r>
              <a:rPr sz="1995" spc="-77" dirty="0">
                <a:solidFill>
                  <a:schemeClr val="accent2"/>
                </a:solidFill>
                <a:latin typeface="Arial"/>
                <a:cs typeface="Arial"/>
              </a:rPr>
              <a:t> </a:t>
            </a:r>
            <a:r>
              <a:rPr sz="1995" spc="-5" dirty="0">
                <a:solidFill>
                  <a:schemeClr val="accent2"/>
                </a:solidFill>
                <a:latin typeface="Arial"/>
                <a:cs typeface="Arial"/>
              </a:rPr>
              <a:t>LSO)</a:t>
            </a:r>
            <a:endParaRPr sz="1995" dirty="0">
              <a:solidFill>
                <a:schemeClr val="accent2"/>
              </a:solidFill>
              <a:latin typeface="Arial"/>
              <a:cs typeface="Arial"/>
            </a:endParaRPr>
          </a:p>
        </p:txBody>
      </p:sp>
      <p:sp>
        <p:nvSpPr>
          <p:cNvPr id="21" name="object 21"/>
          <p:cNvSpPr/>
          <p:nvPr/>
        </p:nvSpPr>
        <p:spPr>
          <a:xfrm>
            <a:off x="5777283" y="2486971"/>
            <a:ext cx="3744912" cy="1154113"/>
          </a:xfrm>
          <a:prstGeom prst="rect">
            <a:avLst/>
          </a:prstGeom>
          <a:blipFill>
            <a:blip r:embed="rId5" cstate="print"/>
            <a:stretch>
              <a:fillRect/>
            </a:stretch>
          </a:blipFill>
        </p:spPr>
        <p:txBody>
          <a:bodyPr lIns="0" tIns="0" rIns="0" bIns="0"/>
          <a:lstStyle/>
          <a:p>
            <a:pPr defTabSz="829178" eaLnBrk="1" fontAlgn="auto" hangingPunct="1">
              <a:spcBef>
                <a:spcPts val="0"/>
              </a:spcBef>
              <a:spcAft>
                <a:spcPts val="0"/>
              </a:spcAft>
              <a:defRPr/>
            </a:pPr>
            <a:endParaRPr sz="1632">
              <a:solidFill>
                <a:prstClr val="black"/>
              </a:solidFill>
              <a:latin typeface="Calibri"/>
            </a:endParaRPr>
          </a:p>
        </p:txBody>
      </p:sp>
      <p:sp>
        <p:nvSpPr>
          <p:cNvPr id="22" name="object 22"/>
          <p:cNvSpPr txBox="1"/>
          <p:nvPr/>
        </p:nvSpPr>
        <p:spPr>
          <a:xfrm>
            <a:off x="531812" y="3694213"/>
            <a:ext cx="9701213" cy="879475"/>
          </a:xfrm>
          <a:prstGeom prst="rect">
            <a:avLst/>
          </a:prstGeom>
        </p:spPr>
        <p:txBody>
          <a:bodyPr lIns="0" tIns="0" rIns="0" bIns="0">
            <a:spAutoFit/>
          </a:bodyPr>
          <a:lstStyle/>
          <a:p>
            <a:pPr marL="4842629" defTabSz="829178" eaLnBrk="1" fontAlgn="auto" hangingPunct="1">
              <a:spcBef>
                <a:spcPts val="0"/>
              </a:spcBef>
              <a:spcAft>
                <a:spcPts val="0"/>
              </a:spcAft>
              <a:defRPr/>
            </a:pPr>
            <a:r>
              <a:rPr lang="sl-SI" sz="1814" dirty="0">
                <a:solidFill>
                  <a:schemeClr val="accent2"/>
                </a:solidFill>
                <a:latin typeface="Arial"/>
                <a:cs typeface="Arial"/>
              </a:rPr>
              <a:t>        </a:t>
            </a:r>
            <a:r>
              <a:rPr sz="1814" dirty="0">
                <a:solidFill>
                  <a:schemeClr val="accent2"/>
                </a:solidFill>
                <a:latin typeface="Arial"/>
                <a:cs typeface="Arial"/>
              </a:rPr>
              <a:t>black </a:t>
            </a:r>
            <a:r>
              <a:rPr sz="1814" spc="-5" dirty="0">
                <a:solidFill>
                  <a:schemeClr val="accent2"/>
                </a:solidFill>
                <a:latin typeface="Arial"/>
                <a:cs typeface="Arial"/>
              </a:rPr>
              <a:t>painted, </a:t>
            </a:r>
            <a:r>
              <a:rPr sz="1814" spc="-36" dirty="0">
                <a:solidFill>
                  <a:schemeClr val="accent2"/>
                </a:solidFill>
                <a:latin typeface="Arial"/>
                <a:cs typeface="Arial"/>
              </a:rPr>
              <a:t>Teflon </a:t>
            </a:r>
            <a:r>
              <a:rPr sz="1814" dirty="0">
                <a:solidFill>
                  <a:schemeClr val="accent2"/>
                </a:solidFill>
                <a:latin typeface="Arial"/>
                <a:cs typeface="Arial"/>
              </a:rPr>
              <a:t>wraped,</a:t>
            </a:r>
            <a:r>
              <a:rPr sz="1814" spc="-50" dirty="0">
                <a:solidFill>
                  <a:schemeClr val="accent2"/>
                </a:solidFill>
                <a:latin typeface="Arial"/>
                <a:cs typeface="Arial"/>
              </a:rPr>
              <a:t> </a:t>
            </a:r>
            <a:r>
              <a:rPr sz="1814" dirty="0">
                <a:solidFill>
                  <a:schemeClr val="accent2"/>
                </a:solidFill>
                <a:latin typeface="Arial"/>
                <a:cs typeface="Arial"/>
              </a:rPr>
              <a:t>bare</a:t>
            </a:r>
            <a:endParaRPr lang="sl-SI" sz="1814" dirty="0">
              <a:solidFill>
                <a:schemeClr val="accent2"/>
              </a:solidFill>
              <a:latin typeface="Arial"/>
              <a:cs typeface="Arial"/>
            </a:endParaRPr>
          </a:p>
          <a:p>
            <a:pPr marL="4842629" defTabSz="829178" eaLnBrk="1" fontAlgn="auto" hangingPunct="1">
              <a:spcBef>
                <a:spcPts val="0"/>
              </a:spcBef>
              <a:spcAft>
                <a:spcPts val="0"/>
              </a:spcAft>
              <a:defRPr/>
            </a:pPr>
            <a:endParaRPr sz="1814" dirty="0">
              <a:solidFill>
                <a:schemeClr val="accent2"/>
              </a:solidFill>
              <a:latin typeface="Arial"/>
              <a:cs typeface="Arial"/>
            </a:endParaRPr>
          </a:p>
          <a:p>
            <a:pPr marL="11517" defTabSz="829178" eaLnBrk="1" fontAlgn="auto" hangingPunct="1">
              <a:spcBef>
                <a:spcPts val="91"/>
              </a:spcBef>
              <a:spcAft>
                <a:spcPts val="0"/>
              </a:spcAft>
              <a:buClr>
                <a:srgbClr val="000000"/>
              </a:buClr>
              <a:buSzPct val="43181"/>
              <a:tabLst>
                <a:tab pos="146258" algn="l"/>
              </a:tabLst>
              <a:defRPr/>
            </a:pPr>
            <a:r>
              <a:rPr sz="1995" spc="-18" dirty="0">
                <a:solidFill>
                  <a:schemeClr val="accent2"/>
                </a:solidFill>
                <a:latin typeface="Arial"/>
                <a:cs typeface="Arial"/>
              </a:rPr>
              <a:t>Timing </a:t>
            </a:r>
            <a:r>
              <a:rPr sz="1995" spc="-5" dirty="0">
                <a:solidFill>
                  <a:schemeClr val="accent2"/>
                </a:solidFill>
                <a:latin typeface="Arial"/>
                <a:cs typeface="Arial"/>
              </a:rPr>
              <a:t>resolution (black</a:t>
            </a:r>
            <a:r>
              <a:rPr sz="1995" spc="5" dirty="0">
                <a:solidFill>
                  <a:schemeClr val="accent2"/>
                </a:solidFill>
                <a:latin typeface="Arial"/>
                <a:cs typeface="Arial"/>
              </a:rPr>
              <a:t> </a:t>
            </a:r>
            <a:r>
              <a:rPr sz="1995" spc="-5" dirty="0">
                <a:solidFill>
                  <a:schemeClr val="accent2"/>
                </a:solidFill>
                <a:latin typeface="Arial"/>
                <a:cs typeface="Arial"/>
              </a:rPr>
              <a:t>painted):</a:t>
            </a:r>
            <a:endParaRPr sz="1995" dirty="0">
              <a:solidFill>
                <a:schemeClr val="accent2"/>
              </a:solidFill>
              <a:latin typeface="Arial"/>
              <a:cs typeface="Arial"/>
            </a:endParaRPr>
          </a:p>
        </p:txBody>
      </p:sp>
      <p:sp>
        <p:nvSpPr>
          <p:cNvPr id="23" name="object 23"/>
          <p:cNvSpPr txBox="1"/>
          <p:nvPr/>
        </p:nvSpPr>
        <p:spPr>
          <a:xfrm>
            <a:off x="4249738" y="6124575"/>
            <a:ext cx="1979612" cy="217488"/>
          </a:xfrm>
          <a:prstGeom prst="rect">
            <a:avLst/>
          </a:prstGeom>
          <a:solidFill>
            <a:srgbClr val="FFFFCC"/>
          </a:solidFill>
          <a:ln w="35941">
            <a:solidFill>
              <a:srgbClr val="7F0000"/>
            </a:solidFill>
          </a:ln>
        </p:spPr>
        <p:txBody>
          <a:bodyPr lIns="0" tIns="0" rIns="0" bIns="0">
            <a:spAutoFit/>
          </a:bodyPr>
          <a:lstStyle/>
          <a:p>
            <a:pPr marL="47793" defTabSz="829178" eaLnBrk="1" fontAlgn="auto" hangingPunct="1">
              <a:lnSpc>
                <a:spcPts val="1705"/>
              </a:lnSpc>
              <a:spcBef>
                <a:spcPts val="0"/>
              </a:spcBef>
              <a:spcAft>
                <a:spcPts val="0"/>
              </a:spcAft>
              <a:defRPr/>
            </a:pPr>
            <a:r>
              <a:rPr sz="1632" b="1" spc="-5" dirty="0">
                <a:solidFill>
                  <a:schemeClr val="accent2"/>
                </a:solidFill>
                <a:latin typeface="Arial"/>
                <a:cs typeface="Arial"/>
              </a:rPr>
              <a:t>NIM</a:t>
            </a:r>
            <a:r>
              <a:rPr sz="1632" b="1" spc="-127" dirty="0">
                <a:solidFill>
                  <a:schemeClr val="accent2"/>
                </a:solidFill>
                <a:latin typeface="Arial"/>
                <a:cs typeface="Arial"/>
              </a:rPr>
              <a:t> </a:t>
            </a:r>
            <a:r>
              <a:rPr sz="1632" b="1" spc="-18" dirty="0">
                <a:solidFill>
                  <a:schemeClr val="accent2"/>
                </a:solidFill>
                <a:latin typeface="Arial"/>
                <a:cs typeface="Arial"/>
              </a:rPr>
              <a:t>A654(2011)532</a:t>
            </a:r>
            <a:endParaRPr sz="1632" dirty="0">
              <a:solidFill>
                <a:schemeClr val="accent2"/>
              </a:solidFill>
              <a:latin typeface="Arial"/>
              <a:cs typeface="Arial"/>
            </a:endParaRPr>
          </a:p>
        </p:txBody>
      </p:sp>
      <p:sp>
        <p:nvSpPr>
          <p:cNvPr id="21521" name="object 10"/>
          <p:cNvSpPr>
            <a:spLocks/>
          </p:cNvSpPr>
          <p:nvPr/>
        </p:nvSpPr>
        <p:spPr bwMode="auto">
          <a:xfrm>
            <a:off x="10483850" y="1808163"/>
            <a:ext cx="1579563" cy="2052637"/>
          </a:xfrm>
          <a:custGeom>
            <a:avLst/>
            <a:gdLst>
              <a:gd name="T0" fmla="*/ 970544 w 1741170"/>
              <a:gd name="T1" fmla="*/ 0 h 2263140"/>
              <a:gd name="T2" fmla="*/ 0 w 1741170"/>
              <a:gd name="T3" fmla="*/ 0 h 2263140"/>
              <a:gd name="T4" fmla="*/ 0 w 1741170"/>
              <a:gd name="T5" fmla="*/ 1259843 h 2263140"/>
              <a:gd name="T6" fmla="*/ 970544 w 1741170"/>
              <a:gd name="T7" fmla="*/ 1259843 h 2263140"/>
              <a:gd name="T8" fmla="*/ 970544 w 1741170"/>
              <a:gd name="T9" fmla="*/ 0 h 2263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1170" h="2263140">
                <a:moveTo>
                  <a:pt x="1741169" y="0"/>
                </a:moveTo>
                <a:lnTo>
                  <a:pt x="0" y="0"/>
                </a:lnTo>
                <a:lnTo>
                  <a:pt x="0" y="2263140"/>
                </a:lnTo>
                <a:lnTo>
                  <a:pt x="1741169" y="2263140"/>
                </a:lnTo>
                <a:lnTo>
                  <a:pt x="1741169" y="0"/>
                </a:lnTo>
                <a:close/>
              </a:path>
            </a:pathLst>
          </a:custGeom>
          <a:solidFill>
            <a:srgbClr val="82C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1522" name="object 11"/>
          <p:cNvSpPr>
            <a:spLocks/>
          </p:cNvSpPr>
          <p:nvPr/>
        </p:nvSpPr>
        <p:spPr bwMode="auto">
          <a:xfrm>
            <a:off x="10483850" y="1808163"/>
            <a:ext cx="1579563" cy="2052637"/>
          </a:xfrm>
          <a:custGeom>
            <a:avLst/>
            <a:gdLst>
              <a:gd name="T0" fmla="*/ 485627 w 1741170"/>
              <a:gd name="T1" fmla="*/ 1259843 h 2263140"/>
              <a:gd name="T2" fmla="*/ 0 w 1741170"/>
              <a:gd name="T3" fmla="*/ 1259843 h 2263140"/>
              <a:gd name="T4" fmla="*/ 0 w 1741170"/>
              <a:gd name="T5" fmla="*/ 0 h 2263140"/>
              <a:gd name="T6" fmla="*/ 970544 w 1741170"/>
              <a:gd name="T7" fmla="*/ 0 h 2263140"/>
              <a:gd name="T8" fmla="*/ 970544 w 1741170"/>
              <a:gd name="T9" fmla="*/ 1259843 h 2263140"/>
              <a:gd name="T10" fmla="*/ 485627 w 1741170"/>
              <a:gd name="T11" fmla="*/ 1259843 h 2263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1170" h="2263140">
                <a:moveTo>
                  <a:pt x="871219" y="2263140"/>
                </a:moveTo>
                <a:lnTo>
                  <a:pt x="0" y="2263140"/>
                </a:lnTo>
                <a:lnTo>
                  <a:pt x="0" y="0"/>
                </a:lnTo>
                <a:lnTo>
                  <a:pt x="1741169" y="0"/>
                </a:lnTo>
                <a:lnTo>
                  <a:pt x="1741169" y="2263140"/>
                </a:lnTo>
                <a:lnTo>
                  <a:pt x="871219" y="226314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3" name="object 12"/>
          <p:cNvSpPr>
            <a:spLocks/>
          </p:cNvSpPr>
          <p:nvPr/>
        </p:nvSpPr>
        <p:spPr bwMode="auto">
          <a:xfrm>
            <a:off x="9429750" y="2727325"/>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4" name="object 14"/>
          <p:cNvSpPr>
            <a:spLocks/>
          </p:cNvSpPr>
          <p:nvPr/>
        </p:nvSpPr>
        <p:spPr bwMode="auto">
          <a:xfrm>
            <a:off x="9556750" y="2727325"/>
            <a:ext cx="33338" cy="0"/>
          </a:xfrm>
          <a:custGeom>
            <a:avLst/>
            <a:gdLst>
              <a:gd name="T0" fmla="*/ 0 w 36829"/>
              <a:gd name="T1" fmla="*/ 20262 w 36829"/>
              <a:gd name="T2" fmla="*/ 0 60000 65536"/>
              <a:gd name="T3" fmla="*/ 0 60000 65536"/>
            </a:gdLst>
            <a:ahLst/>
            <a:cxnLst>
              <a:cxn ang="T2">
                <a:pos x="T0" y="0"/>
              </a:cxn>
              <a:cxn ang="T3">
                <a:pos x="T1" y="0"/>
              </a:cxn>
            </a:cxnLst>
            <a:rect l="0" t="0" r="r" b="b"/>
            <a:pathLst>
              <a:path w="36829">
                <a:moveTo>
                  <a:pt x="0" y="0"/>
                </a:moveTo>
                <a:lnTo>
                  <a:pt x="3682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5" name="object 15"/>
          <p:cNvSpPr>
            <a:spLocks/>
          </p:cNvSpPr>
          <p:nvPr/>
        </p:nvSpPr>
        <p:spPr bwMode="auto">
          <a:xfrm>
            <a:off x="9621838" y="2727325"/>
            <a:ext cx="31750" cy="0"/>
          </a:xfrm>
          <a:custGeom>
            <a:avLst/>
            <a:gdLst>
              <a:gd name="T0" fmla="*/ 0 w 35559"/>
              <a:gd name="T1" fmla="*/ 18019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6" name="object 16"/>
          <p:cNvSpPr>
            <a:spLocks/>
          </p:cNvSpPr>
          <p:nvPr/>
        </p:nvSpPr>
        <p:spPr bwMode="auto">
          <a:xfrm>
            <a:off x="9685338" y="2727325"/>
            <a:ext cx="33337" cy="0"/>
          </a:xfrm>
          <a:custGeom>
            <a:avLst/>
            <a:gdLst>
              <a:gd name="T0" fmla="*/ 0 w 35559"/>
              <a:gd name="T1" fmla="*/ 24145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7" name="object 17"/>
          <p:cNvSpPr>
            <a:spLocks/>
          </p:cNvSpPr>
          <p:nvPr/>
        </p:nvSpPr>
        <p:spPr bwMode="auto">
          <a:xfrm>
            <a:off x="9750425" y="2727325"/>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8" name="object 18"/>
          <p:cNvSpPr>
            <a:spLocks/>
          </p:cNvSpPr>
          <p:nvPr/>
        </p:nvSpPr>
        <p:spPr bwMode="auto">
          <a:xfrm>
            <a:off x="9815513" y="2727325"/>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9" name="object 19"/>
          <p:cNvSpPr>
            <a:spLocks/>
          </p:cNvSpPr>
          <p:nvPr/>
        </p:nvSpPr>
        <p:spPr bwMode="auto">
          <a:xfrm>
            <a:off x="9879013" y="2727325"/>
            <a:ext cx="33337" cy="0"/>
          </a:xfrm>
          <a:custGeom>
            <a:avLst/>
            <a:gdLst>
              <a:gd name="T0" fmla="*/ 0 w 35559"/>
              <a:gd name="T1" fmla="*/ 24144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0" name="object 20"/>
          <p:cNvSpPr>
            <a:spLocks/>
          </p:cNvSpPr>
          <p:nvPr/>
        </p:nvSpPr>
        <p:spPr bwMode="auto">
          <a:xfrm>
            <a:off x="9944100" y="2727325"/>
            <a:ext cx="31750" cy="0"/>
          </a:xfrm>
          <a:custGeom>
            <a:avLst/>
            <a:gdLst>
              <a:gd name="T0" fmla="*/ 0 w 35559"/>
              <a:gd name="T1" fmla="*/ 18019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1" name="object 21"/>
          <p:cNvSpPr>
            <a:spLocks/>
          </p:cNvSpPr>
          <p:nvPr/>
        </p:nvSpPr>
        <p:spPr bwMode="auto">
          <a:xfrm>
            <a:off x="10007600" y="2727325"/>
            <a:ext cx="31750" cy="0"/>
          </a:xfrm>
          <a:custGeom>
            <a:avLst/>
            <a:gdLst>
              <a:gd name="T0" fmla="*/ 0 w 35559"/>
              <a:gd name="T1" fmla="*/ 18019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2" name="object 22"/>
          <p:cNvSpPr>
            <a:spLocks/>
          </p:cNvSpPr>
          <p:nvPr/>
        </p:nvSpPr>
        <p:spPr bwMode="auto">
          <a:xfrm>
            <a:off x="10071100" y="2727325"/>
            <a:ext cx="33338" cy="0"/>
          </a:xfrm>
          <a:custGeom>
            <a:avLst/>
            <a:gdLst>
              <a:gd name="T0" fmla="*/ 0 w 35559"/>
              <a:gd name="T1" fmla="*/ 24150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3" name="object 23"/>
          <p:cNvSpPr>
            <a:spLocks/>
          </p:cNvSpPr>
          <p:nvPr/>
        </p:nvSpPr>
        <p:spPr bwMode="auto">
          <a:xfrm>
            <a:off x="10136188" y="2727325"/>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4" name="object 24"/>
          <p:cNvSpPr>
            <a:spLocks/>
          </p:cNvSpPr>
          <p:nvPr/>
        </p:nvSpPr>
        <p:spPr bwMode="auto">
          <a:xfrm>
            <a:off x="10201275" y="2727325"/>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5" name="object 25"/>
          <p:cNvSpPr>
            <a:spLocks/>
          </p:cNvSpPr>
          <p:nvPr/>
        </p:nvSpPr>
        <p:spPr bwMode="auto">
          <a:xfrm>
            <a:off x="10264775" y="2727325"/>
            <a:ext cx="33338" cy="0"/>
          </a:xfrm>
          <a:custGeom>
            <a:avLst/>
            <a:gdLst>
              <a:gd name="T0" fmla="*/ 0 w 35559"/>
              <a:gd name="T1" fmla="*/ 24149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6" name="object 26"/>
          <p:cNvSpPr>
            <a:spLocks/>
          </p:cNvSpPr>
          <p:nvPr/>
        </p:nvSpPr>
        <p:spPr bwMode="auto">
          <a:xfrm>
            <a:off x="10329863" y="2727325"/>
            <a:ext cx="31750" cy="0"/>
          </a:xfrm>
          <a:custGeom>
            <a:avLst/>
            <a:gdLst>
              <a:gd name="T0" fmla="*/ 0 w 35559"/>
              <a:gd name="T1" fmla="*/ 18019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7" name="object 27"/>
          <p:cNvSpPr>
            <a:spLocks/>
          </p:cNvSpPr>
          <p:nvPr/>
        </p:nvSpPr>
        <p:spPr bwMode="auto">
          <a:xfrm>
            <a:off x="10393363" y="2727325"/>
            <a:ext cx="31750" cy="0"/>
          </a:xfrm>
          <a:custGeom>
            <a:avLst/>
            <a:gdLst>
              <a:gd name="T0" fmla="*/ 0 w 35559"/>
              <a:gd name="T1" fmla="*/ 18019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8" name="object 28"/>
          <p:cNvSpPr>
            <a:spLocks/>
          </p:cNvSpPr>
          <p:nvPr/>
        </p:nvSpPr>
        <p:spPr bwMode="auto">
          <a:xfrm>
            <a:off x="10456863" y="2727325"/>
            <a:ext cx="33337" cy="0"/>
          </a:xfrm>
          <a:custGeom>
            <a:avLst/>
            <a:gdLst>
              <a:gd name="T0" fmla="*/ 0 w 35559"/>
              <a:gd name="T1" fmla="*/ 24145 w 35559"/>
              <a:gd name="T2" fmla="*/ 0 60000 65536"/>
              <a:gd name="T3" fmla="*/ 0 60000 65536"/>
            </a:gdLst>
            <a:ahLst/>
            <a:cxnLst>
              <a:cxn ang="T2">
                <a:pos x="T0" y="0"/>
              </a:cxn>
              <a:cxn ang="T3">
                <a:pos x="T1" y="0"/>
              </a:cxn>
            </a:cxnLst>
            <a:rect l="0" t="0" r="r" b="b"/>
            <a:pathLst>
              <a:path w="35559">
                <a:moveTo>
                  <a:pt x="0" y="0"/>
                </a:moveTo>
                <a:lnTo>
                  <a:pt x="35560"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39" name="object 29"/>
          <p:cNvSpPr>
            <a:spLocks/>
          </p:cNvSpPr>
          <p:nvPr/>
        </p:nvSpPr>
        <p:spPr bwMode="auto">
          <a:xfrm>
            <a:off x="10521950" y="2727325"/>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40" name="object 30"/>
          <p:cNvSpPr>
            <a:spLocks/>
          </p:cNvSpPr>
          <p:nvPr/>
        </p:nvSpPr>
        <p:spPr bwMode="auto">
          <a:xfrm>
            <a:off x="10587038" y="2727325"/>
            <a:ext cx="31750" cy="0"/>
          </a:xfrm>
          <a:custGeom>
            <a:avLst/>
            <a:gdLst>
              <a:gd name="T0" fmla="*/ 0 w 35559"/>
              <a:gd name="T1" fmla="*/ 18018 w 35559"/>
              <a:gd name="T2" fmla="*/ 0 60000 65536"/>
              <a:gd name="T3" fmla="*/ 0 60000 65536"/>
            </a:gdLst>
            <a:ahLst/>
            <a:cxnLst>
              <a:cxn ang="T2">
                <a:pos x="T0" y="0"/>
              </a:cxn>
              <a:cxn ang="T3">
                <a:pos x="T1" y="0"/>
              </a:cxn>
            </a:cxnLst>
            <a:rect l="0" t="0" r="r" b="b"/>
            <a:pathLst>
              <a:path w="35559">
                <a:moveTo>
                  <a:pt x="0" y="0"/>
                </a:moveTo>
                <a:lnTo>
                  <a:pt x="3555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41" name="object 31"/>
          <p:cNvSpPr>
            <a:spLocks/>
          </p:cNvSpPr>
          <p:nvPr/>
        </p:nvSpPr>
        <p:spPr bwMode="auto">
          <a:xfrm>
            <a:off x="10650538" y="2727325"/>
            <a:ext cx="25400" cy="0"/>
          </a:xfrm>
          <a:custGeom>
            <a:avLst/>
            <a:gdLst>
              <a:gd name="T0" fmla="*/ 0 w 26670"/>
              <a:gd name="T1" fmla="*/ 19901 w 26670"/>
              <a:gd name="T2" fmla="*/ 0 60000 65536"/>
              <a:gd name="T3" fmla="*/ 0 60000 65536"/>
            </a:gdLst>
            <a:ahLst/>
            <a:cxnLst>
              <a:cxn ang="T2">
                <a:pos x="T0" y="0"/>
              </a:cxn>
              <a:cxn ang="T3">
                <a:pos x="T1" y="0"/>
              </a:cxn>
            </a:cxnLst>
            <a:rect l="0" t="0" r="r" b="b"/>
            <a:pathLst>
              <a:path w="26670">
                <a:moveTo>
                  <a:pt x="0" y="0"/>
                </a:moveTo>
                <a:lnTo>
                  <a:pt x="26669" y="0"/>
                </a:lnTo>
              </a:path>
            </a:pathLst>
          </a:custGeom>
          <a:noFill/>
          <a:ln w="17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42" name="object 32"/>
          <p:cNvSpPr>
            <a:spLocks/>
          </p:cNvSpPr>
          <p:nvPr/>
        </p:nvSpPr>
        <p:spPr bwMode="auto">
          <a:xfrm>
            <a:off x="10668000" y="2665413"/>
            <a:ext cx="184150" cy="122237"/>
          </a:xfrm>
          <a:custGeom>
            <a:avLst/>
            <a:gdLst>
              <a:gd name="T0" fmla="*/ 0 w 203200"/>
              <a:gd name="T1" fmla="*/ 0 h 134620"/>
              <a:gd name="T2" fmla="*/ 0 w 203200"/>
              <a:gd name="T3" fmla="*/ 75453 h 134620"/>
              <a:gd name="T4" fmla="*/ 112567 w 203200"/>
              <a:gd name="T5" fmla="*/ 37727 h 134620"/>
              <a:gd name="T6" fmla="*/ 0 w 203200"/>
              <a:gd name="T7" fmla="*/ 0 h 1346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3200" h="134620">
                <a:moveTo>
                  <a:pt x="0" y="0"/>
                </a:moveTo>
                <a:lnTo>
                  <a:pt x="0" y="134620"/>
                </a:lnTo>
                <a:lnTo>
                  <a:pt x="203200" y="673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1543" name="object 33"/>
          <p:cNvSpPr>
            <a:spLocks/>
          </p:cNvSpPr>
          <p:nvPr/>
        </p:nvSpPr>
        <p:spPr bwMode="auto">
          <a:xfrm>
            <a:off x="10850563" y="2525713"/>
            <a:ext cx="268287" cy="203200"/>
          </a:xfrm>
          <a:custGeom>
            <a:avLst/>
            <a:gdLst>
              <a:gd name="T0" fmla="*/ 0 w 295909"/>
              <a:gd name="T1" fmla="*/ 126171 h 223520"/>
              <a:gd name="T2" fmla="*/ 164364 w 295909"/>
              <a:gd name="T3" fmla="*/ 0 h 223520"/>
              <a:gd name="T4" fmla="*/ 0 60000 65536"/>
              <a:gd name="T5" fmla="*/ 0 60000 65536"/>
            </a:gdLst>
            <a:ahLst/>
            <a:cxnLst>
              <a:cxn ang="T4">
                <a:pos x="T0" y="T1"/>
              </a:cxn>
              <a:cxn ang="T5">
                <a:pos x="T2" y="T3"/>
              </a:cxn>
            </a:cxnLst>
            <a:rect l="0" t="0" r="r" b="b"/>
            <a:pathLst>
              <a:path w="295909" h="223520">
                <a:moveTo>
                  <a:pt x="0" y="223520"/>
                </a:moveTo>
                <a:lnTo>
                  <a:pt x="295909"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44" name="object 34"/>
          <p:cNvSpPr>
            <a:spLocks/>
          </p:cNvSpPr>
          <p:nvPr/>
        </p:nvSpPr>
        <p:spPr bwMode="auto">
          <a:xfrm>
            <a:off x="11118850" y="2525713"/>
            <a:ext cx="101600" cy="184150"/>
          </a:xfrm>
          <a:custGeom>
            <a:avLst/>
            <a:gdLst>
              <a:gd name="T0" fmla="*/ 63089 w 111759"/>
              <a:gd name="T1" fmla="*/ 112567 h 203200"/>
              <a:gd name="T2" fmla="*/ 0 w 111759"/>
              <a:gd name="T3" fmla="*/ 0 h 203200"/>
              <a:gd name="T4" fmla="*/ 0 60000 65536"/>
              <a:gd name="T5" fmla="*/ 0 60000 65536"/>
            </a:gdLst>
            <a:ahLst/>
            <a:cxnLst>
              <a:cxn ang="T4">
                <a:pos x="T0" y="T1"/>
              </a:cxn>
              <a:cxn ang="T5">
                <a:pos x="T2" y="T3"/>
              </a:cxn>
            </a:cxnLst>
            <a:rect l="0" t="0" r="r" b="b"/>
            <a:pathLst>
              <a:path w="111759" h="203200">
                <a:moveTo>
                  <a:pt x="111760" y="203200"/>
                </a:moveTo>
                <a:lnTo>
                  <a:pt x="0"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45" name="object 35"/>
          <p:cNvSpPr>
            <a:spLocks/>
          </p:cNvSpPr>
          <p:nvPr/>
        </p:nvSpPr>
        <p:spPr bwMode="auto">
          <a:xfrm>
            <a:off x="10944225" y="2543175"/>
            <a:ext cx="276225" cy="168275"/>
          </a:xfrm>
          <a:custGeom>
            <a:avLst/>
            <a:gdLst>
              <a:gd name="T0" fmla="*/ 168852 w 304800"/>
              <a:gd name="T1" fmla="*/ 107216 h 184150"/>
              <a:gd name="T2" fmla="*/ 0 w 304800"/>
              <a:gd name="T3" fmla="*/ 0 h 184150"/>
              <a:gd name="T4" fmla="*/ 0 60000 65536"/>
              <a:gd name="T5" fmla="*/ 0 60000 65536"/>
            </a:gdLst>
            <a:ahLst/>
            <a:cxnLst>
              <a:cxn ang="T4">
                <a:pos x="T0" y="T1"/>
              </a:cxn>
              <a:cxn ang="T5">
                <a:pos x="T2" y="T3"/>
              </a:cxn>
            </a:cxnLst>
            <a:rect l="0" t="0" r="r" b="b"/>
            <a:pathLst>
              <a:path w="304800" h="184150">
                <a:moveTo>
                  <a:pt x="304800" y="184150"/>
                </a:moveTo>
                <a:lnTo>
                  <a:pt x="0"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46" name="object 36"/>
          <p:cNvSpPr>
            <a:spLocks/>
          </p:cNvSpPr>
          <p:nvPr/>
        </p:nvSpPr>
        <p:spPr bwMode="auto">
          <a:xfrm>
            <a:off x="10944225" y="2543175"/>
            <a:ext cx="104775" cy="227013"/>
          </a:xfrm>
          <a:custGeom>
            <a:avLst/>
            <a:gdLst>
              <a:gd name="T0" fmla="*/ 60755 w 116840"/>
              <a:gd name="T1" fmla="*/ 143218 h 248920"/>
              <a:gd name="T2" fmla="*/ 0 w 116840"/>
              <a:gd name="T3" fmla="*/ 0 h 248920"/>
              <a:gd name="T4" fmla="*/ 0 60000 65536"/>
              <a:gd name="T5" fmla="*/ 0 60000 65536"/>
            </a:gdLst>
            <a:ahLst/>
            <a:cxnLst>
              <a:cxn ang="T4">
                <a:pos x="T0" y="T1"/>
              </a:cxn>
              <a:cxn ang="T5">
                <a:pos x="T2" y="T3"/>
              </a:cxn>
            </a:cxnLst>
            <a:rect l="0" t="0" r="r" b="b"/>
            <a:pathLst>
              <a:path w="116840" h="248920">
                <a:moveTo>
                  <a:pt x="116839" y="248919"/>
                </a:moveTo>
                <a:lnTo>
                  <a:pt x="0"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47" name="object 37"/>
          <p:cNvSpPr>
            <a:spLocks/>
          </p:cNvSpPr>
          <p:nvPr/>
        </p:nvSpPr>
        <p:spPr bwMode="auto">
          <a:xfrm>
            <a:off x="11049000" y="2647950"/>
            <a:ext cx="104775" cy="122238"/>
          </a:xfrm>
          <a:custGeom>
            <a:avLst/>
            <a:gdLst>
              <a:gd name="T0" fmla="*/ 0 w 115570"/>
              <a:gd name="T1" fmla="*/ 75453 h 134620"/>
              <a:gd name="T2" fmla="*/ 64168 w 115570"/>
              <a:gd name="T3" fmla="*/ 0 h 134620"/>
              <a:gd name="T4" fmla="*/ 0 60000 65536"/>
              <a:gd name="T5" fmla="*/ 0 60000 65536"/>
            </a:gdLst>
            <a:ahLst/>
            <a:cxnLst>
              <a:cxn ang="T4">
                <a:pos x="T0" y="T1"/>
              </a:cxn>
              <a:cxn ang="T5">
                <a:pos x="T2" y="T3"/>
              </a:cxn>
            </a:cxnLst>
            <a:rect l="0" t="0" r="r" b="b"/>
            <a:pathLst>
              <a:path w="115570" h="134620">
                <a:moveTo>
                  <a:pt x="0" y="134620"/>
                </a:moveTo>
                <a:lnTo>
                  <a:pt x="115570" y="0"/>
                </a:lnTo>
              </a:path>
            </a:pathLst>
          </a:custGeom>
          <a:noFill/>
          <a:ln w="10782">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48" name="object 38"/>
          <p:cNvSpPr>
            <a:spLocks/>
          </p:cNvSpPr>
          <p:nvPr/>
        </p:nvSpPr>
        <p:spPr bwMode="auto">
          <a:xfrm>
            <a:off x="11120438" y="2562225"/>
            <a:ext cx="109537" cy="117475"/>
          </a:xfrm>
          <a:custGeom>
            <a:avLst/>
            <a:gdLst>
              <a:gd name="T0" fmla="*/ 67567 w 120650"/>
              <a:gd name="T1" fmla="*/ 0 h 129539"/>
              <a:gd name="T2" fmla="*/ 0 w 120650"/>
              <a:gd name="T3" fmla="*/ 39560 h 129539"/>
              <a:gd name="T4" fmla="*/ 37695 w 120650"/>
              <a:gd name="T5" fmla="*/ 72055 h 129539"/>
              <a:gd name="T6" fmla="*/ 67567 w 120650"/>
              <a:gd name="T7" fmla="*/ 0 h 1295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650" h="129539">
                <a:moveTo>
                  <a:pt x="120650" y="0"/>
                </a:moveTo>
                <a:lnTo>
                  <a:pt x="0" y="71120"/>
                </a:lnTo>
                <a:lnTo>
                  <a:pt x="67310" y="129540"/>
                </a:lnTo>
                <a:lnTo>
                  <a:pt x="12065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1549" name="object 39"/>
          <p:cNvSpPr>
            <a:spLocks/>
          </p:cNvSpPr>
          <p:nvPr/>
        </p:nvSpPr>
        <p:spPr bwMode="auto">
          <a:xfrm>
            <a:off x="10939463" y="2473325"/>
            <a:ext cx="1116012" cy="192088"/>
          </a:xfrm>
          <a:custGeom>
            <a:avLst/>
            <a:gdLst>
              <a:gd name="T0" fmla="*/ 0 w 1230629"/>
              <a:gd name="T1" fmla="*/ 117058 h 212089"/>
              <a:gd name="T2" fmla="*/ 684507 w 1230629"/>
              <a:gd name="T3" fmla="*/ 0 h 212089"/>
              <a:gd name="T4" fmla="*/ 0 60000 65536"/>
              <a:gd name="T5" fmla="*/ 0 60000 65536"/>
            </a:gdLst>
            <a:ahLst/>
            <a:cxnLst>
              <a:cxn ang="T4">
                <a:pos x="T0" y="T1"/>
              </a:cxn>
              <a:cxn ang="T5">
                <a:pos x="T2" y="T3"/>
              </a:cxn>
            </a:cxnLst>
            <a:rect l="0" t="0" r="r" b="b"/>
            <a:pathLst>
              <a:path w="1230629" h="212089">
                <a:moveTo>
                  <a:pt x="0" y="212089"/>
                </a:moveTo>
                <a:lnTo>
                  <a:pt x="1230629" y="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50" name="object 40"/>
          <p:cNvSpPr>
            <a:spLocks/>
          </p:cNvSpPr>
          <p:nvPr/>
        </p:nvSpPr>
        <p:spPr bwMode="auto">
          <a:xfrm>
            <a:off x="11120438" y="2568575"/>
            <a:ext cx="952500" cy="593725"/>
          </a:xfrm>
          <a:custGeom>
            <a:avLst/>
            <a:gdLst>
              <a:gd name="T0" fmla="*/ 0 w 1049020"/>
              <a:gd name="T1" fmla="*/ 0 h 654050"/>
              <a:gd name="T2" fmla="*/ 587856 w 1049020"/>
              <a:gd name="T3" fmla="*/ 365981 h 654050"/>
              <a:gd name="T4" fmla="*/ 0 60000 65536"/>
              <a:gd name="T5" fmla="*/ 0 60000 65536"/>
            </a:gdLst>
            <a:ahLst/>
            <a:cxnLst>
              <a:cxn ang="T4">
                <a:pos x="T0" y="T1"/>
              </a:cxn>
              <a:cxn ang="T5">
                <a:pos x="T2" y="T3"/>
              </a:cxn>
            </a:cxnLst>
            <a:rect l="0" t="0" r="r" b="b"/>
            <a:pathLst>
              <a:path w="1049020" h="654050">
                <a:moveTo>
                  <a:pt x="0" y="0"/>
                </a:moveTo>
                <a:lnTo>
                  <a:pt x="1049020" y="65405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51" name="object 41"/>
          <p:cNvSpPr>
            <a:spLocks/>
          </p:cNvSpPr>
          <p:nvPr/>
        </p:nvSpPr>
        <p:spPr bwMode="auto">
          <a:xfrm>
            <a:off x="11007725" y="1808163"/>
            <a:ext cx="314325" cy="779462"/>
          </a:xfrm>
          <a:custGeom>
            <a:avLst/>
            <a:gdLst>
              <a:gd name="T0" fmla="*/ 0 w 345440"/>
              <a:gd name="T1" fmla="*/ 477323 h 859789"/>
              <a:gd name="T2" fmla="*/ 196069 w 345440"/>
              <a:gd name="T3" fmla="*/ 0 h 859789"/>
              <a:gd name="T4" fmla="*/ 0 60000 65536"/>
              <a:gd name="T5" fmla="*/ 0 60000 65536"/>
            </a:gdLst>
            <a:ahLst/>
            <a:cxnLst>
              <a:cxn ang="T4">
                <a:pos x="T0" y="T1"/>
              </a:cxn>
              <a:cxn ang="T5">
                <a:pos x="T2" y="T3"/>
              </a:cxn>
            </a:cxnLst>
            <a:rect l="0" t="0" r="r" b="b"/>
            <a:pathLst>
              <a:path w="345440" h="859789">
                <a:moveTo>
                  <a:pt x="0" y="859790"/>
                </a:moveTo>
                <a:lnTo>
                  <a:pt x="345439" y="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52" name="object 42"/>
          <p:cNvSpPr>
            <a:spLocks/>
          </p:cNvSpPr>
          <p:nvPr/>
        </p:nvSpPr>
        <p:spPr bwMode="auto">
          <a:xfrm>
            <a:off x="11334750" y="1822450"/>
            <a:ext cx="728663" cy="1706563"/>
          </a:xfrm>
          <a:custGeom>
            <a:avLst/>
            <a:gdLst>
              <a:gd name="T0" fmla="*/ 445786 w 803909"/>
              <a:gd name="T1" fmla="*/ 1045863 h 1882139"/>
              <a:gd name="T2" fmla="*/ 0 w 803909"/>
              <a:gd name="T3" fmla="*/ 0 h 1882139"/>
              <a:gd name="T4" fmla="*/ 0 60000 65536"/>
              <a:gd name="T5" fmla="*/ 0 60000 65536"/>
            </a:gdLst>
            <a:ahLst/>
            <a:cxnLst>
              <a:cxn ang="T4">
                <a:pos x="T0" y="T1"/>
              </a:cxn>
              <a:cxn ang="T5">
                <a:pos x="T2" y="T3"/>
              </a:cxn>
            </a:cxnLst>
            <a:rect l="0" t="0" r="r" b="b"/>
            <a:pathLst>
              <a:path w="803909" h="1882139">
                <a:moveTo>
                  <a:pt x="803909" y="1882139"/>
                </a:moveTo>
                <a:lnTo>
                  <a:pt x="0" y="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53" name="object 43"/>
          <p:cNvSpPr>
            <a:spLocks/>
          </p:cNvSpPr>
          <p:nvPr/>
        </p:nvSpPr>
        <p:spPr bwMode="auto">
          <a:xfrm>
            <a:off x="10493375" y="2709863"/>
            <a:ext cx="609600" cy="147637"/>
          </a:xfrm>
          <a:custGeom>
            <a:avLst/>
            <a:gdLst>
              <a:gd name="T0" fmla="*/ 371427 w 673100"/>
              <a:gd name="T1" fmla="*/ 0 h 162560"/>
              <a:gd name="T2" fmla="*/ 0 w 673100"/>
              <a:gd name="T3" fmla="*/ 91225 h 162560"/>
              <a:gd name="T4" fmla="*/ 0 60000 65536"/>
              <a:gd name="T5" fmla="*/ 0 60000 65536"/>
            </a:gdLst>
            <a:ahLst/>
            <a:cxnLst>
              <a:cxn ang="T4">
                <a:pos x="T0" y="T1"/>
              </a:cxn>
              <a:cxn ang="T5">
                <a:pos x="T2" y="T3"/>
              </a:cxn>
            </a:cxnLst>
            <a:rect l="0" t="0" r="r" b="b"/>
            <a:pathLst>
              <a:path w="673100" h="162560">
                <a:moveTo>
                  <a:pt x="673100" y="0"/>
                </a:moveTo>
                <a:lnTo>
                  <a:pt x="0" y="16256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54" name="object 44"/>
          <p:cNvSpPr>
            <a:spLocks/>
          </p:cNvSpPr>
          <p:nvPr/>
        </p:nvSpPr>
        <p:spPr bwMode="auto">
          <a:xfrm>
            <a:off x="10493375" y="2857500"/>
            <a:ext cx="1570038" cy="506413"/>
          </a:xfrm>
          <a:custGeom>
            <a:avLst/>
            <a:gdLst>
              <a:gd name="T0" fmla="*/ 960222 w 1732279"/>
              <a:gd name="T1" fmla="*/ 309559 h 558800"/>
              <a:gd name="T2" fmla="*/ 0 w 1732279"/>
              <a:gd name="T3" fmla="*/ 0 h 558800"/>
              <a:gd name="T4" fmla="*/ 0 60000 65536"/>
              <a:gd name="T5" fmla="*/ 0 60000 65536"/>
            </a:gdLst>
            <a:ahLst/>
            <a:cxnLst>
              <a:cxn ang="T4">
                <a:pos x="T0" y="T1"/>
              </a:cxn>
              <a:cxn ang="T5">
                <a:pos x="T2" y="T3"/>
              </a:cxn>
            </a:cxnLst>
            <a:rect l="0" t="0" r="r" b="b"/>
            <a:pathLst>
              <a:path w="1732279" h="558800">
                <a:moveTo>
                  <a:pt x="1732279" y="558800"/>
                </a:moveTo>
                <a:lnTo>
                  <a:pt x="0" y="0"/>
                </a:lnTo>
              </a:path>
            </a:pathLst>
          </a:custGeom>
          <a:noFill/>
          <a:ln w="31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 name="object 45"/>
          <p:cNvSpPr txBox="1"/>
          <p:nvPr/>
        </p:nvSpPr>
        <p:spPr>
          <a:xfrm>
            <a:off x="9912350" y="2492375"/>
            <a:ext cx="750888" cy="185738"/>
          </a:xfrm>
          <a:prstGeom prst="rect">
            <a:avLst/>
          </a:prstGeom>
        </p:spPr>
        <p:txBody>
          <a:bodyPr lIns="0" tIns="0" rIns="0" bIns="0">
            <a:spAutoFit/>
          </a:bodyPr>
          <a:lstStyle/>
          <a:p>
            <a:pPr marL="11516" defTabSz="829178" eaLnBrk="1" fontAlgn="auto" hangingPunct="1">
              <a:spcBef>
                <a:spcPts val="0"/>
              </a:spcBef>
              <a:spcAft>
                <a:spcPts val="0"/>
              </a:spcAft>
              <a:defRPr/>
            </a:pPr>
            <a:r>
              <a:rPr sz="1200" spc="-18" dirty="0">
                <a:solidFill>
                  <a:prstClr val="black"/>
                </a:solidFill>
                <a:latin typeface="Tahoma" panose="020B0604030504040204" pitchFamily="34" charset="0"/>
                <a:ea typeface="Tahoma" panose="020B0604030504040204" pitchFamily="34" charset="0"/>
                <a:cs typeface="Tahoma" panose="020B0604030504040204" pitchFamily="34" charset="0"/>
              </a:rPr>
              <a:t>511</a:t>
            </a:r>
            <a:r>
              <a:rPr sz="1200" spc="-82"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sz="1200" spc="-5" dirty="0">
                <a:solidFill>
                  <a:prstClr val="black"/>
                </a:solidFill>
                <a:latin typeface="Tahoma" panose="020B0604030504040204" pitchFamily="34" charset="0"/>
                <a:ea typeface="Tahoma" panose="020B0604030504040204" pitchFamily="34" charset="0"/>
                <a:cs typeface="Tahoma" panose="020B0604030504040204" pitchFamily="34" charset="0"/>
              </a:rPr>
              <a:t>keV</a:t>
            </a:r>
            <a:endParaRPr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556" name="object 46"/>
          <p:cNvSpPr txBox="1">
            <a:spLocks noChangeArrowheads="1"/>
          </p:cNvSpPr>
          <p:nvPr/>
        </p:nvSpPr>
        <p:spPr bwMode="auto">
          <a:xfrm>
            <a:off x="10483850" y="1808163"/>
            <a:ext cx="157956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spcBef>
                <a:spcPct val="20000"/>
              </a:spcBef>
              <a:buChar char="•"/>
              <a:defRPr sz="3200">
                <a:solidFill>
                  <a:schemeClr val="accent2"/>
                </a:solidFill>
                <a:latin typeface="Tahoma" panose="020B0604030504040204" pitchFamily="34" charset="0"/>
              </a:defRPr>
            </a:lvl1pPr>
            <a:lvl2pPr marL="742950" indent="-285750" defTabSz="828675">
              <a:spcBef>
                <a:spcPct val="20000"/>
              </a:spcBef>
              <a:buChar char="–"/>
              <a:defRPr sz="2800">
                <a:solidFill>
                  <a:schemeClr val="accent2"/>
                </a:solidFill>
                <a:latin typeface="Tahoma" panose="020B0604030504040204" pitchFamily="34" charset="0"/>
              </a:defRPr>
            </a:lvl2pPr>
            <a:lvl3pPr marL="1143000" indent="-228600" defTabSz="828675">
              <a:spcBef>
                <a:spcPct val="20000"/>
              </a:spcBef>
              <a:buChar char="•"/>
              <a:defRPr sz="2400">
                <a:solidFill>
                  <a:schemeClr val="accent2"/>
                </a:solidFill>
                <a:latin typeface="Tahoma" panose="020B0604030504040204" pitchFamily="34" charset="0"/>
              </a:defRPr>
            </a:lvl3pPr>
            <a:lvl4pPr marL="1600200" indent="-228600" defTabSz="828675">
              <a:spcBef>
                <a:spcPct val="20000"/>
              </a:spcBef>
              <a:buChar char="–"/>
              <a:defRPr sz="2000">
                <a:solidFill>
                  <a:schemeClr val="accent2"/>
                </a:solidFill>
                <a:latin typeface="Tahoma" panose="020B0604030504040204" pitchFamily="34" charset="0"/>
              </a:defRPr>
            </a:lvl4pPr>
            <a:lvl5pPr marL="2057400" indent="-228600" defTabSz="828675">
              <a:spcBef>
                <a:spcPct val="20000"/>
              </a:spcBef>
              <a:buChar char="»"/>
              <a:defRPr sz="2000">
                <a:solidFill>
                  <a:schemeClr val="accent2"/>
                </a:solidFill>
                <a:latin typeface="Tahoma" panose="020B0604030504040204" pitchFamily="34" charset="0"/>
              </a:defRPr>
            </a:lvl5pPr>
            <a:lvl6pPr marL="25146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defTabSz="828675"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en-US" altLang="en-US" sz="1400" dirty="0">
              <a:solidFill>
                <a:srgbClr val="000000"/>
              </a:solidFill>
              <a:cs typeface="Tahoma" panose="020B0604030504040204" pitchFamily="34" charset="0"/>
            </a:endParaRPr>
          </a:p>
          <a:p>
            <a:pPr eaLnBrk="1" hangingPunct="1">
              <a:spcBef>
                <a:spcPts val="25"/>
              </a:spcBef>
              <a:buFontTx/>
              <a:buNone/>
            </a:pPr>
            <a:endParaRPr lang="en-US" altLang="en-US" sz="1400" dirty="0">
              <a:solidFill>
                <a:srgbClr val="000000"/>
              </a:solidFill>
              <a:cs typeface="Tahoma" panose="020B0604030504040204" pitchFamily="34" charset="0"/>
            </a:endParaRPr>
          </a:p>
          <a:p>
            <a:pPr eaLnBrk="1" hangingPunct="1">
              <a:spcBef>
                <a:spcPct val="0"/>
              </a:spcBef>
              <a:buFontTx/>
              <a:buNone/>
            </a:pPr>
            <a:r>
              <a:rPr lang="en-US" altLang="en-US" sz="1400" dirty="0">
                <a:solidFill>
                  <a:srgbClr val="0000FF"/>
                </a:solidFill>
                <a:cs typeface="Tahoma" panose="020B0604030504040204" pitchFamily="34" charset="0"/>
              </a:rPr>
              <a:t>electron</a:t>
            </a:r>
            <a:endParaRPr lang="en-US" altLang="en-US" sz="1400" dirty="0">
              <a:solidFill>
                <a:srgbClr val="000000"/>
              </a:solidFill>
              <a:cs typeface="Tahoma" panose="020B0604030504040204" pitchFamily="34" charset="0"/>
            </a:endParaRPr>
          </a:p>
          <a:p>
            <a:pPr eaLnBrk="1" hangingPunct="1">
              <a:spcBef>
                <a:spcPct val="0"/>
              </a:spcBef>
              <a:buFontTx/>
              <a:buNone/>
            </a:pPr>
            <a:endParaRPr lang="en-US" altLang="en-US" sz="1400" dirty="0">
              <a:solidFill>
                <a:srgbClr val="000000"/>
              </a:solidFill>
              <a:cs typeface="Tahoma" panose="020B0604030504040204" pitchFamily="34" charset="0"/>
            </a:endParaRPr>
          </a:p>
          <a:p>
            <a:pPr eaLnBrk="1" hangingPunct="1">
              <a:spcBef>
                <a:spcPct val="0"/>
              </a:spcBef>
              <a:buFontTx/>
              <a:buNone/>
            </a:pPr>
            <a:endParaRPr lang="en-US" altLang="en-US" sz="1400" dirty="0">
              <a:solidFill>
                <a:srgbClr val="000000"/>
              </a:solidFill>
              <a:cs typeface="Tahoma" panose="020B0604030504040204" pitchFamily="34" charset="0"/>
            </a:endParaRPr>
          </a:p>
          <a:p>
            <a:pPr eaLnBrk="1" hangingPunct="1">
              <a:spcBef>
                <a:spcPct val="0"/>
              </a:spcBef>
              <a:buFontTx/>
              <a:buNone/>
            </a:pPr>
            <a:endParaRPr lang="en-US" altLang="en-US" sz="1400" dirty="0">
              <a:solidFill>
                <a:srgbClr val="000000"/>
              </a:solidFill>
              <a:cs typeface="Tahoma" panose="020B0604030504040204" pitchFamily="34" charset="0"/>
            </a:endParaRPr>
          </a:p>
          <a:p>
            <a:pPr eaLnBrk="1" hangingPunct="1">
              <a:spcBef>
                <a:spcPts val="1175"/>
              </a:spcBef>
              <a:buFontTx/>
              <a:buNone/>
            </a:pPr>
            <a:r>
              <a:rPr lang="en-US" altLang="en-US" sz="1400" dirty="0">
                <a:solidFill>
                  <a:srgbClr val="FF0000"/>
                </a:solidFill>
                <a:cs typeface="Tahoma" panose="020B0604030504040204" pitchFamily="34" charset="0"/>
              </a:rPr>
              <a:t>Cherenkov ph.</a:t>
            </a:r>
            <a:endParaRPr lang="en-US" altLang="en-US" sz="1400" dirty="0">
              <a:solidFill>
                <a:srgbClr val="000000"/>
              </a:solidFill>
              <a:cs typeface="Tahoma" panose="020B0604030504040204" pitchFamily="34" charset="0"/>
            </a:endParaRPr>
          </a:p>
        </p:txBody>
      </p:sp>
      <p:sp>
        <p:nvSpPr>
          <p:cNvPr id="2" name="Rectangle 1"/>
          <p:cNvSpPr/>
          <p:nvPr/>
        </p:nvSpPr>
        <p:spPr>
          <a:xfrm>
            <a:off x="9556750" y="2647950"/>
            <a:ext cx="290513" cy="149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9">
            <a:extLst>
              <a:ext uri="{FF2B5EF4-FFF2-40B4-BE49-F238E27FC236}">
                <a16:creationId xmlns:a16="http://schemas.microsoft.com/office/drawing/2014/main" id="{E6A4C5A9-04C0-7400-D2D9-6DB4A33F2622}"/>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4" name="Text Placeholder 9">
            <a:extLst>
              <a:ext uri="{FF2B5EF4-FFF2-40B4-BE49-F238E27FC236}">
                <a16:creationId xmlns:a16="http://schemas.microsoft.com/office/drawing/2014/main" id="{CD093BD6-A92C-0F2E-1A30-867FC8C96BAA}"/>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 name="Text Placeholder 9">
            <a:extLst>
              <a:ext uri="{FF2B5EF4-FFF2-40B4-BE49-F238E27FC236}">
                <a16:creationId xmlns:a16="http://schemas.microsoft.com/office/drawing/2014/main" id="{F195169D-5218-731A-BFB2-E1AA88365386}"/>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1981200" y="227013"/>
            <a:ext cx="8228013" cy="374650"/>
          </a:xfrm>
        </p:spPr>
        <p:txBody>
          <a:bodyPr>
            <a:normAutofit fontScale="90000"/>
          </a:bodyPr>
          <a:lstStyle/>
          <a:p>
            <a:pPr>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pPr>
            <a:r>
              <a:rPr lang="en-US" altLang="en-US"/>
              <a:t>Reconstruction - experiment</a:t>
            </a:r>
          </a:p>
        </p:txBody>
      </p:sp>
      <p:sp>
        <p:nvSpPr>
          <p:cNvPr id="23555" name="Rectangle 2"/>
          <p:cNvSpPr>
            <a:spLocks noGrp="1" noChangeArrowheads="1"/>
          </p:cNvSpPr>
          <p:nvPr>
            <p:ph type="body" idx="1"/>
          </p:nvPr>
        </p:nvSpPr>
        <p:spPr>
          <a:xfrm>
            <a:off x="1684338" y="1104900"/>
            <a:ext cx="8228012" cy="1244600"/>
          </a:xfrm>
        </p:spPr>
        <p:txBody>
          <a:bodyPr/>
          <a:lstStyle/>
          <a:p>
            <a:pPr marL="95250" indent="0">
              <a:buClr>
                <a:srgbClr val="804C19"/>
              </a:buClr>
              <a:buSzPct val="45000"/>
              <a:buFontTx/>
              <a:buNone/>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pPr>
            <a:r>
              <a:rPr lang="sl-SI" altLang="en-US" sz="2000" dirty="0" err="1"/>
              <a:t>Two</a:t>
            </a:r>
            <a:r>
              <a:rPr lang="sl-SI" altLang="en-US" sz="2000" dirty="0"/>
              <a:t> </a:t>
            </a:r>
            <a:r>
              <a:rPr lang="en-US" altLang="en-US" sz="2000" baseline="33000" dirty="0"/>
              <a:t>22</a:t>
            </a:r>
            <a:r>
              <a:rPr lang="en-US" altLang="en-US" sz="2000" dirty="0"/>
              <a:t>Na point source</a:t>
            </a:r>
            <a:r>
              <a:rPr lang="sl-SI" altLang="en-US" sz="2000" dirty="0"/>
              <a:t>s</a:t>
            </a:r>
            <a:r>
              <a:rPr lang="en-US" altLang="en-US" sz="2000" dirty="0"/>
              <a:t> at +10 mm and -10 mm</a:t>
            </a:r>
            <a:r>
              <a:rPr lang="sl-SI" altLang="en-US" sz="2000" dirty="0"/>
              <a:t> </a:t>
            </a:r>
            <a:r>
              <a:rPr lang="en-US" altLang="en-US" sz="2000" dirty="0"/>
              <a:t>4x4 segmented, black painted PbF</a:t>
            </a:r>
            <a:r>
              <a:rPr lang="en-US" altLang="en-US" sz="2000" baseline="-33000" dirty="0"/>
              <a:t>2</a:t>
            </a:r>
            <a:r>
              <a:rPr lang="en-US" altLang="en-US" sz="2000" dirty="0"/>
              <a:t> radiators</a:t>
            </a:r>
          </a:p>
        </p:txBody>
      </p:sp>
      <p:grpSp>
        <p:nvGrpSpPr>
          <p:cNvPr id="23556" name="Group 3"/>
          <p:cNvGrpSpPr>
            <a:grpSpLocks/>
          </p:cNvGrpSpPr>
          <p:nvPr/>
        </p:nvGrpSpPr>
        <p:grpSpPr bwMode="auto">
          <a:xfrm>
            <a:off x="3810000" y="2133600"/>
            <a:ext cx="2284413" cy="3370263"/>
            <a:chOff x="1587" y="1624"/>
            <a:chExt cx="1586" cy="2341"/>
          </a:xfrm>
        </p:grpSpPr>
        <p:pic>
          <p:nvPicPr>
            <p:cNvPr id="2357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 y="1811"/>
              <a:ext cx="1586" cy="1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7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213"/>
              <a:ext cx="1586" cy="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73" name="Rectangle 6"/>
            <p:cNvSpPr>
              <a:spLocks noChangeArrowheads="1"/>
            </p:cNvSpPr>
            <p:nvPr/>
          </p:nvSpPr>
          <p:spPr bwMode="auto">
            <a:xfrm>
              <a:off x="1733" y="1624"/>
              <a:ext cx="1295" cy="183"/>
            </a:xfrm>
            <a:prstGeom prst="rect">
              <a:avLst/>
            </a:prstGeom>
            <a:solidFill>
              <a:srgbClr val="E6E6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spcBef>
                  <a:spcPct val="20000"/>
                </a:spcBef>
                <a:buChar char="•"/>
                <a:tabLst>
                  <a:tab pos="655638" algn="l"/>
                  <a:tab pos="1312863" algn="l"/>
                </a:tabLst>
                <a:defRPr sz="3200">
                  <a:solidFill>
                    <a:schemeClr val="accent2"/>
                  </a:solidFill>
                  <a:latin typeface="Tahoma" panose="020B0604030504040204" pitchFamily="34" charset="0"/>
                </a:defRPr>
              </a:lvl1pPr>
              <a:lvl2pPr marL="742950" indent="-285750">
                <a:spcBef>
                  <a:spcPct val="20000"/>
                </a:spcBef>
                <a:buChar char="–"/>
                <a:tabLst>
                  <a:tab pos="655638" algn="l"/>
                  <a:tab pos="1312863" algn="l"/>
                </a:tabLst>
                <a:defRPr sz="2800">
                  <a:solidFill>
                    <a:schemeClr val="accent2"/>
                  </a:solidFill>
                  <a:latin typeface="Tahoma" panose="020B0604030504040204" pitchFamily="34" charset="0"/>
                </a:defRPr>
              </a:lvl2pPr>
              <a:lvl3pPr marL="1143000" indent="-228600">
                <a:spcBef>
                  <a:spcPct val="20000"/>
                </a:spcBef>
                <a:buChar char="•"/>
                <a:tabLst>
                  <a:tab pos="655638" algn="l"/>
                  <a:tab pos="1312863" algn="l"/>
                </a:tabLst>
                <a:defRPr sz="2400">
                  <a:solidFill>
                    <a:schemeClr val="accent2"/>
                  </a:solidFill>
                  <a:latin typeface="Tahoma" panose="020B0604030504040204" pitchFamily="34" charset="0"/>
                </a:defRPr>
              </a:lvl3pPr>
              <a:lvl4pPr marL="1600200" indent="-228600">
                <a:spcBef>
                  <a:spcPct val="20000"/>
                </a:spcBef>
                <a:buChar char="–"/>
                <a:tabLst>
                  <a:tab pos="655638" algn="l"/>
                  <a:tab pos="1312863" algn="l"/>
                </a:tabLst>
                <a:defRPr sz="2000">
                  <a:solidFill>
                    <a:schemeClr val="accent2"/>
                  </a:solidFill>
                  <a:latin typeface="Tahoma" panose="020B0604030504040204" pitchFamily="34" charset="0"/>
                </a:defRPr>
              </a:lvl4pPr>
              <a:lvl5pPr marL="2057400" indent="-228600">
                <a:spcBef>
                  <a:spcPct val="20000"/>
                </a:spcBef>
                <a:buChar char="»"/>
                <a:tabLst>
                  <a:tab pos="655638" algn="l"/>
                  <a:tab pos="1312863"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9pPr>
            </a:lstStyle>
            <a:p>
              <a:pPr algn="ctr" eaLnBrk="1" hangingPunct="1">
                <a:spcBef>
                  <a:spcPct val="0"/>
                </a:spcBef>
                <a:buFontTx/>
                <a:buNone/>
              </a:pPr>
              <a:r>
                <a:rPr lang="en-US" altLang="en-US" sz="2000">
                  <a:solidFill>
                    <a:srgbClr val="000000"/>
                  </a:solidFill>
                  <a:cs typeface="Tahoma" panose="020B0604030504040204" pitchFamily="34" charset="0"/>
                </a:rPr>
                <a:t>TOF w. FBP</a:t>
              </a:r>
            </a:p>
          </p:txBody>
        </p:sp>
      </p:grpSp>
      <p:grpSp>
        <p:nvGrpSpPr>
          <p:cNvPr id="23557" name="Group 7"/>
          <p:cNvGrpSpPr>
            <a:grpSpLocks/>
          </p:cNvGrpSpPr>
          <p:nvPr/>
        </p:nvGrpSpPr>
        <p:grpSpPr bwMode="auto">
          <a:xfrm>
            <a:off x="6096000" y="2133600"/>
            <a:ext cx="2284413" cy="3370263"/>
            <a:chOff x="3174" y="1624"/>
            <a:chExt cx="1586" cy="2341"/>
          </a:xfrm>
        </p:grpSpPr>
        <p:pic>
          <p:nvPicPr>
            <p:cNvPr id="2356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4" y="1811"/>
              <a:ext cx="1586" cy="1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6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4" y="3213"/>
              <a:ext cx="1586" cy="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70" name="Rectangle 10"/>
            <p:cNvSpPr>
              <a:spLocks noChangeArrowheads="1"/>
            </p:cNvSpPr>
            <p:nvPr/>
          </p:nvSpPr>
          <p:spPr bwMode="auto">
            <a:xfrm>
              <a:off x="3319" y="1624"/>
              <a:ext cx="1295" cy="183"/>
            </a:xfrm>
            <a:prstGeom prst="rect">
              <a:avLst/>
            </a:prstGeom>
            <a:solidFill>
              <a:srgbClr val="E6E6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spcBef>
                  <a:spcPct val="20000"/>
                </a:spcBef>
                <a:buChar char="•"/>
                <a:tabLst>
                  <a:tab pos="655638" algn="l"/>
                  <a:tab pos="1312863" algn="l"/>
                </a:tabLst>
                <a:defRPr sz="3200">
                  <a:solidFill>
                    <a:schemeClr val="accent2"/>
                  </a:solidFill>
                  <a:latin typeface="Tahoma" panose="020B0604030504040204" pitchFamily="34" charset="0"/>
                </a:defRPr>
              </a:lvl1pPr>
              <a:lvl2pPr marL="742950" indent="-285750">
                <a:spcBef>
                  <a:spcPct val="20000"/>
                </a:spcBef>
                <a:buChar char="–"/>
                <a:tabLst>
                  <a:tab pos="655638" algn="l"/>
                  <a:tab pos="1312863" algn="l"/>
                </a:tabLst>
                <a:defRPr sz="2800">
                  <a:solidFill>
                    <a:schemeClr val="accent2"/>
                  </a:solidFill>
                  <a:latin typeface="Tahoma" panose="020B0604030504040204" pitchFamily="34" charset="0"/>
                </a:defRPr>
              </a:lvl2pPr>
              <a:lvl3pPr marL="1143000" indent="-228600">
                <a:spcBef>
                  <a:spcPct val="20000"/>
                </a:spcBef>
                <a:buChar char="•"/>
                <a:tabLst>
                  <a:tab pos="655638" algn="l"/>
                  <a:tab pos="1312863" algn="l"/>
                </a:tabLst>
                <a:defRPr sz="2400">
                  <a:solidFill>
                    <a:schemeClr val="accent2"/>
                  </a:solidFill>
                  <a:latin typeface="Tahoma" panose="020B0604030504040204" pitchFamily="34" charset="0"/>
                </a:defRPr>
              </a:lvl3pPr>
              <a:lvl4pPr marL="1600200" indent="-228600">
                <a:spcBef>
                  <a:spcPct val="20000"/>
                </a:spcBef>
                <a:buChar char="–"/>
                <a:tabLst>
                  <a:tab pos="655638" algn="l"/>
                  <a:tab pos="1312863" algn="l"/>
                </a:tabLst>
                <a:defRPr sz="2000">
                  <a:solidFill>
                    <a:schemeClr val="accent2"/>
                  </a:solidFill>
                  <a:latin typeface="Tahoma" panose="020B0604030504040204" pitchFamily="34" charset="0"/>
                </a:defRPr>
              </a:lvl4pPr>
              <a:lvl5pPr marL="2057400" indent="-228600">
                <a:spcBef>
                  <a:spcPct val="20000"/>
                </a:spcBef>
                <a:buChar char="»"/>
                <a:tabLst>
                  <a:tab pos="655638" algn="l"/>
                  <a:tab pos="1312863"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9pPr>
            </a:lstStyle>
            <a:p>
              <a:pPr algn="ctr" eaLnBrk="1" hangingPunct="1">
                <a:spcBef>
                  <a:spcPct val="0"/>
                </a:spcBef>
                <a:buFontTx/>
                <a:buNone/>
              </a:pPr>
              <a:r>
                <a:rPr lang="en-US" altLang="en-US" sz="2000">
                  <a:solidFill>
                    <a:srgbClr val="000000"/>
                  </a:solidFill>
                  <a:cs typeface="Tahoma" panose="020B0604030504040204" pitchFamily="34" charset="0"/>
                </a:rPr>
                <a:t>MLP</a:t>
              </a:r>
            </a:p>
          </p:txBody>
        </p:sp>
      </p:grpSp>
      <p:grpSp>
        <p:nvGrpSpPr>
          <p:cNvPr id="23558" name="Group 11"/>
          <p:cNvGrpSpPr>
            <a:grpSpLocks/>
          </p:cNvGrpSpPr>
          <p:nvPr/>
        </p:nvGrpSpPr>
        <p:grpSpPr bwMode="auto">
          <a:xfrm>
            <a:off x="8380413" y="2133600"/>
            <a:ext cx="2284412" cy="3370263"/>
            <a:chOff x="4760" y="1624"/>
            <a:chExt cx="1586" cy="2341"/>
          </a:xfrm>
        </p:grpSpPr>
        <p:pic>
          <p:nvPicPr>
            <p:cNvPr id="23565"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0" y="1811"/>
              <a:ext cx="1586" cy="1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66"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60" y="3213"/>
              <a:ext cx="1586" cy="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67" name="Rectangle 14"/>
            <p:cNvSpPr>
              <a:spLocks noChangeArrowheads="1"/>
            </p:cNvSpPr>
            <p:nvPr/>
          </p:nvSpPr>
          <p:spPr bwMode="auto">
            <a:xfrm>
              <a:off x="4906" y="1624"/>
              <a:ext cx="1295" cy="183"/>
            </a:xfrm>
            <a:prstGeom prst="rect">
              <a:avLst/>
            </a:prstGeom>
            <a:solidFill>
              <a:srgbClr val="E6E6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spcBef>
                  <a:spcPct val="20000"/>
                </a:spcBef>
                <a:buChar char="•"/>
                <a:tabLst>
                  <a:tab pos="655638" algn="l"/>
                  <a:tab pos="1312863" algn="l"/>
                </a:tabLst>
                <a:defRPr sz="3200">
                  <a:solidFill>
                    <a:schemeClr val="accent2"/>
                  </a:solidFill>
                  <a:latin typeface="Tahoma" panose="020B0604030504040204" pitchFamily="34" charset="0"/>
                </a:defRPr>
              </a:lvl1pPr>
              <a:lvl2pPr marL="742950" indent="-285750">
                <a:spcBef>
                  <a:spcPct val="20000"/>
                </a:spcBef>
                <a:buChar char="–"/>
                <a:tabLst>
                  <a:tab pos="655638" algn="l"/>
                  <a:tab pos="1312863" algn="l"/>
                </a:tabLst>
                <a:defRPr sz="2800">
                  <a:solidFill>
                    <a:schemeClr val="accent2"/>
                  </a:solidFill>
                  <a:latin typeface="Tahoma" panose="020B0604030504040204" pitchFamily="34" charset="0"/>
                </a:defRPr>
              </a:lvl2pPr>
              <a:lvl3pPr marL="1143000" indent="-228600">
                <a:spcBef>
                  <a:spcPct val="20000"/>
                </a:spcBef>
                <a:buChar char="•"/>
                <a:tabLst>
                  <a:tab pos="655638" algn="l"/>
                  <a:tab pos="1312863" algn="l"/>
                </a:tabLst>
                <a:defRPr sz="2400">
                  <a:solidFill>
                    <a:schemeClr val="accent2"/>
                  </a:solidFill>
                  <a:latin typeface="Tahoma" panose="020B0604030504040204" pitchFamily="34" charset="0"/>
                </a:defRPr>
              </a:lvl3pPr>
              <a:lvl4pPr marL="1600200" indent="-228600">
                <a:spcBef>
                  <a:spcPct val="20000"/>
                </a:spcBef>
                <a:buChar char="–"/>
                <a:tabLst>
                  <a:tab pos="655638" algn="l"/>
                  <a:tab pos="1312863" algn="l"/>
                </a:tabLst>
                <a:defRPr sz="2000">
                  <a:solidFill>
                    <a:schemeClr val="accent2"/>
                  </a:solidFill>
                  <a:latin typeface="Tahoma" panose="020B0604030504040204" pitchFamily="34" charset="0"/>
                </a:defRPr>
              </a:lvl4pPr>
              <a:lvl5pPr marL="2057400" indent="-228600">
                <a:spcBef>
                  <a:spcPct val="20000"/>
                </a:spcBef>
                <a:buChar char="»"/>
                <a:tabLst>
                  <a:tab pos="655638" algn="l"/>
                  <a:tab pos="1312863"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9pPr>
            </a:lstStyle>
            <a:p>
              <a:pPr algn="ctr" eaLnBrk="1" hangingPunct="1">
                <a:spcBef>
                  <a:spcPct val="0"/>
                </a:spcBef>
                <a:buFontTx/>
                <a:buNone/>
              </a:pPr>
              <a:r>
                <a:rPr lang="en-US" altLang="en-US" sz="2000">
                  <a:solidFill>
                    <a:srgbClr val="000000"/>
                  </a:solidFill>
                  <a:cs typeface="Tahoma" panose="020B0604030504040204" pitchFamily="34" charset="0"/>
                </a:rPr>
                <a:t>Filtered MLP</a:t>
              </a:r>
            </a:p>
          </p:txBody>
        </p:sp>
      </p:grpSp>
      <p:grpSp>
        <p:nvGrpSpPr>
          <p:cNvPr id="23559" name="Group 15"/>
          <p:cNvGrpSpPr>
            <a:grpSpLocks/>
          </p:cNvGrpSpPr>
          <p:nvPr/>
        </p:nvGrpSpPr>
        <p:grpSpPr bwMode="auto">
          <a:xfrm>
            <a:off x="1524000" y="2133600"/>
            <a:ext cx="2284413" cy="3370263"/>
            <a:chOff x="0" y="1624"/>
            <a:chExt cx="1586" cy="2341"/>
          </a:xfrm>
        </p:grpSpPr>
        <p:pic>
          <p:nvPicPr>
            <p:cNvPr id="23562"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811"/>
              <a:ext cx="1586" cy="1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63"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3213"/>
              <a:ext cx="1586" cy="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64" name="Rectangle 18"/>
            <p:cNvSpPr>
              <a:spLocks noChangeArrowheads="1"/>
            </p:cNvSpPr>
            <p:nvPr/>
          </p:nvSpPr>
          <p:spPr bwMode="auto">
            <a:xfrm>
              <a:off x="146" y="1624"/>
              <a:ext cx="1295" cy="183"/>
            </a:xfrm>
            <a:prstGeom prst="rect">
              <a:avLst/>
            </a:prstGeom>
            <a:solidFill>
              <a:srgbClr val="E6E6E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spcBef>
                  <a:spcPct val="20000"/>
                </a:spcBef>
                <a:buChar char="•"/>
                <a:tabLst>
                  <a:tab pos="655638" algn="l"/>
                  <a:tab pos="1312863" algn="l"/>
                </a:tabLst>
                <a:defRPr sz="3200">
                  <a:solidFill>
                    <a:schemeClr val="accent2"/>
                  </a:solidFill>
                  <a:latin typeface="Tahoma" panose="020B0604030504040204" pitchFamily="34" charset="0"/>
                </a:defRPr>
              </a:lvl1pPr>
              <a:lvl2pPr marL="742950" indent="-285750">
                <a:spcBef>
                  <a:spcPct val="20000"/>
                </a:spcBef>
                <a:buChar char="–"/>
                <a:tabLst>
                  <a:tab pos="655638" algn="l"/>
                  <a:tab pos="1312863" algn="l"/>
                </a:tabLst>
                <a:defRPr sz="2800">
                  <a:solidFill>
                    <a:schemeClr val="accent2"/>
                  </a:solidFill>
                  <a:latin typeface="Tahoma" panose="020B0604030504040204" pitchFamily="34" charset="0"/>
                </a:defRPr>
              </a:lvl2pPr>
              <a:lvl3pPr marL="1143000" indent="-228600">
                <a:spcBef>
                  <a:spcPct val="20000"/>
                </a:spcBef>
                <a:buChar char="•"/>
                <a:tabLst>
                  <a:tab pos="655638" algn="l"/>
                  <a:tab pos="1312863" algn="l"/>
                </a:tabLst>
                <a:defRPr sz="2400">
                  <a:solidFill>
                    <a:schemeClr val="accent2"/>
                  </a:solidFill>
                  <a:latin typeface="Tahoma" panose="020B0604030504040204" pitchFamily="34" charset="0"/>
                </a:defRPr>
              </a:lvl3pPr>
              <a:lvl4pPr marL="1600200" indent="-228600">
                <a:spcBef>
                  <a:spcPct val="20000"/>
                </a:spcBef>
                <a:buChar char="–"/>
                <a:tabLst>
                  <a:tab pos="655638" algn="l"/>
                  <a:tab pos="1312863" algn="l"/>
                </a:tabLst>
                <a:defRPr sz="2000">
                  <a:solidFill>
                    <a:schemeClr val="accent2"/>
                  </a:solidFill>
                  <a:latin typeface="Tahoma" panose="020B0604030504040204" pitchFamily="34" charset="0"/>
                </a:defRPr>
              </a:lvl4pPr>
              <a:lvl5pPr marL="2057400" indent="-228600">
                <a:spcBef>
                  <a:spcPct val="20000"/>
                </a:spcBef>
                <a:buChar char="»"/>
                <a:tabLst>
                  <a:tab pos="655638" algn="l"/>
                  <a:tab pos="1312863"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655638" algn="l"/>
                  <a:tab pos="1312863" algn="l"/>
                </a:tabLst>
                <a:defRPr sz="2000">
                  <a:solidFill>
                    <a:schemeClr val="accent2"/>
                  </a:solidFill>
                  <a:latin typeface="Tahoma" panose="020B0604030504040204" pitchFamily="34" charset="0"/>
                </a:defRPr>
              </a:lvl9pPr>
            </a:lstStyle>
            <a:p>
              <a:pPr algn="ctr" eaLnBrk="1" hangingPunct="1">
                <a:spcBef>
                  <a:spcPct val="0"/>
                </a:spcBef>
                <a:buFontTx/>
                <a:buNone/>
              </a:pPr>
              <a:r>
                <a:rPr lang="en-US" altLang="en-US" sz="2000">
                  <a:solidFill>
                    <a:srgbClr val="000000"/>
                  </a:solidFill>
                  <a:cs typeface="Tahoma" panose="020B0604030504040204" pitchFamily="34" charset="0"/>
                </a:rPr>
                <a:t>(non-TOF) FBP</a:t>
              </a:r>
            </a:p>
          </p:txBody>
        </p:sp>
      </p:grpSp>
      <p:sp>
        <p:nvSpPr>
          <p:cNvPr id="23560" name="Text Box 10"/>
          <p:cNvSpPr txBox="1">
            <a:spLocks noChangeArrowheads="1"/>
          </p:cNvSpPr>
          <p:nvPr/>
        </p:nvSpPr>
        <p:spPr bwMode="auto">
          <a:xfrm>
            <a:off x="550863" y="5803900"/>
            <a:ext cx="11233150" cy="36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0795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accent2"/>
                </a:solidFill>
                <a:latin typeface="Tahoma" panose="020B0604030504040204" pitchFamily="34" charset="0"/>
              </a:defRPr>
            </a:lvl9pPr>
          </a:lstStyle>
          <a:p>
            <a:pPr eaLnBrk="1" hangingPunct="1">
              <a:spcBef>
                <a:spcPct val="0"/>
              </a:spcBef>
              <a:spcAft>
                <a:spcPts val="463"/>
              </a:spcAft>
              <a:buClr>
                <a:srgbClr val="804C19"/>
              </a:buClr>
              <a:buSzPct val="45000"/>
              <a:buFontTx/>
              <a:buNone/>
            </a:pPr>
            <a:r>
              <a:rPr lang="sl-SI" altLang="en-US" sz="2000" dirty="0">
                <a:solidFill>
                  <a:srgbClr val="B51405"/>
                </a:solidFill>
                <a:cs typeface="Tahoma" panose="020B0604030504040204" pitchFamily="34" charset="0"/>
                <a:sym typeface="Wingdings" panose="05000000000000000000" pitchFamily="2" charset="2"/>
              </a:rPr>
              <a:t> A s</a:t>
            </a:r>
            <a:r>
              <a:rPr lang="en-US" altLang="en-US" sz="2000" dirty="0" err="1">
                <a:solidFill>
                  <a:srgbClr val="B51405"/>
                </a:solidFill>
                <a:cs typeface="Tahoma" panose="020B0604030504040204" pitchFamily="34" charset="0"/>
              </a:rPr>
              <a:t>imple</a:t>
            </a:r>
            <a:r>
              <a:rPr lang="en-US" altLang="en-US" sz="2000" dirty="0">
                <a:solidFill>
                  <a:srgbClr val="B51405"/>
                </a:solidFill>
                <a:cs typeface="Tahoma" panose="020B0604030504040204" pitchFamily="34" charset="0"/>
              </a:rPr>
              <a:t>, very fast </a:t>
            </a:r>
            <a:r>
              <a:rPr lang="sl-SI" altLang="en-US" sz="2000" dirty="0">
                <a:solidFill>
                  <a:srgbClr val="B51405"/>
                </a:solidFill>
                <a:cs typeface="Tahoma" panose="020B0604030504040204" pitchFamily="34" charset="0"/>
              </a:rPr>
              <a:t>Most-</a:t>
            </a:r>
            <a:r>
              <a:rPr lang="sl-SI" altLang="en-US" sz="2000" dirty="0" err="1">
                <a:solidFill>
                  <a:srgbClr val="B51405"/>
                </a:solidFill>
                <a:cs typeface="Tahoma" panose="020B0604030504040204" pitchFamily="34" charset="0"/>
              </a:rPr>
              <a:t>likely</a:t>
            </a:r>
            <a:r>
              <a:rPr lang="sl-SI" altLang="en-US" sz="2000" dirty="0">
                <a:solidFill>
                  <a:srgbClr val="B51405"/>
                </a:solidFill>
                <a:cs typeface="Tahoma" panose="020B0604030504040204" pitchFamily="34" charset="0"/>
              </a:rPr>
              <a:t>-</a:t>
            </a:r>
            <a:r>
              <a:rPr lang="sl-SI" altLang="en-US" sz="2000" dirty="0" err="1">
                <a:solidFill>
                  <a:srgbClr val="B51405"/>
                </a:solidFill>
                <a:cs typeface="Tahoma" panose="020B0604030504040204" pitchFamily="34" charset="0"/>
              </a:rPr>
              <a:t>point</a:t>
            </a:r>
            <a:r>
              <a:rPr lang="sl-SI" altLang="en-US" sz="2000" dirty="0">
                <a:solidFill>
                  <a:srgbClr val="B51405"/>
                </a:solidFill>
                <a:cs typeface="Tahoma" panose="020B0604030504040204" pitchFamily="34" charset="0"/>
              </a:rPr>
              <a:t> (</a:t>
            </a:r>
            <a:r>
              <a:rPr lang="en-US" altLang="en-US" sz="2000" dirty="0">
                <a:solidFill>
                  <a:srgbClr val="B51405"/>
                </a:solidFill>
                <a:cs typeface="Tahoma" panose="020B0604030504040204" pitchFamily="34" charset="0"/>
              </a:rPr>
              <a:t>MLP</a:t>
            </a:r>
            <a:r>
              <a:rPr lang="sl-SI" altLang="en-US" sz="2000" dirty="0">
                <a:solidFill>
                  <a:srgbClr val="B51405"/>
                </a:solidFill>
                <a:cs typeface="Tahoma" panose="020B0604030504040204" pitchFamily="34" charset="0"/>
              </a:rPr>
              <a:t>)</a:t>
            </a:r>
            <a:r>
              <a:rPr lang="en-US" altLang="en-US" sz="2000" dirty="0">
                <a:solidFill>
                  <a:srgbClr val="B51405"/>
                </a:solidFill>
                <a:cs typeface="Tahoma" panose="020B0604030504040204" pitchFamily="34" charset="0"/>
              </a:rPr>
              <a:t> </a:t>
            </a:r>
            <a:r>
              <a:rPr lang="sl-SI" altLang="en-US" sz="2000" dirty="0" err="1">
                <a:solidFill>
                  <a:srgbClr val="B51405"/>
                </a:solidFill>
                <a:cs typeface="Tahoma" panose="020B0604030504040204" pitchFamily="34" charset="0"/>
              </a:rPr>
              <a:t>method</a:t>
            </a:r>
            <a:r>
              <a:rPr lang="sl-SI" altLang="en-US" sz="2000" dirty="0">
                <a:solidFill>
                  <a:srgbClr val="B51405"/>
                </a:solidFill>
                <a:cs typeface="Tahoma" panose="020B0604030504040204" pitchFamily="34" charset="0"/>
              </a:rPr>
              <a:t> (~</a:t>
            </a:r>
            <a:r>
              <a:rPr lang="sl-SI" altLang="en-US" sz="2000" dirty="0" err="1">
                <a:solidFill>
                  <a:srgbClr val="B51405"/>
                </a:solidFill>
                <a:cs typeface="Tahoma" panose="020B0604030504040204" pitchFamily="34" charset="0"/>
              </a:rPr>
              <a:t>histograming</a:t>
            </a:r>
            <a:r>
              <a:rPr lang="sl-SI" altLang="en-US" sz="2000" dirty="0">
                <a:solidFill>
                  <a:srgbClr val="B51405"/>
                </a:solidFill>
                <a:cs typeface="Tahoma" panose="020B0604030504040204" pitchFamily="34" charset="0"/>
              </a:rPr>
              <a:t> </a:t>
            </a:r>
            <a:r>
              <a:rPr lang="sl-SI" altLang="en-US" sz="2000" dirty="0" err="1">
                <a:solidFill>
                  <a:srgbClr val="B51405"/>
                </a:solidFill>
                <a:cs typeface="Tahoma" panose="020B0604030504040204" pitchFamily="34" charset="0"/>
              </a:rPr>
              <a:t>of</a:t>
            </a:r>
            <a:r>
              <a:rPr lang="sl-SI" altLang="en-US" sz="2000" dirty="0">
                <a:solidFill>
                  <a:srgbClr val="B51405"/>
                </a:solidFill>
                <a:cs typeface="Tahoma" panose="020B0604030504040204" pitchFamily="34" charset="0"/>
              </a:rPr>
              <a:t> </a:t>
            </a:r>
            <a:r>
              <a:rPr lang="sl-SI" altLang="en-US" sz="2000" dirty="0" err="1">
                <a:solidFill>
                  <a:srgbClr val="B51405"/>
                </a:solidFill>
                <a:cs typeface="Tahoma" panose="020B0604030504040204" pitchFamily="34" charset="0"/>
              </a:rPr>
              <a:t>points</a:t>
            </a:r>
            <a:r>
              <a:rPr lang="sl-SI" altLang="en-US" sz="2000" dirty="0">
                <a:solidFill>
                  <a:srgbClr val="B51405"/>
                </a:solidFill>
                <a:cs typeface="Tahoma" panose="020B0604030504040204" pitchFamily="34" charset="0"/>
              </a:rPr>
              <a:t>) </a:t>
            </a:r>
            <a:r>
              <a:rPr lang="sl-SI" altLang="en-US" sz="2000" dirty="0" err="1">
                <a:solidFill>
                  <a:srgbClr val="B51405"/>
                </a:solidFill>
                <a:cs typeface="Tahoma" panose="020B0604030504040204" pitchFamily="34" charset="0"/>
              </a:rPr>
              <a:t>already</a:t>
            </a:r>
            <a:r>
              <a:rPr lang="sl-SI" altLang="en-US" sz="2000" dirty="0">
                <a:solidFill>
                  <a:srgbClr val="B51405"/>
                </a:solidFill>
                <a:cs typeface="Tahoma" panose="020B0604030504040204" pitchFamily="34" charset="0"/>
              </a:rPr>
              <a:t> </a:t>
            </a:r>
            <a:r>
              <a:rPr lang="sl-SI" altLang="en-US" sz="2000" dirty="0" err="1">
                <a:solidFill>
                  <a:srgbClr val="B51405"/>
                </a:solidFill>
                <a:cs typeface="Tahoma" panose="020B0604030504040204" pitchFamily="34" charset="0"/>
              </a:rPr>
              <a:t>gives</a:t>
            </a:r>
            <a:r>
              <a:rPr lang="sl-SI" altLang="en-US" sz="2000" dirty="0">
                <a:solidFill>
                  <a:srgbClr val="B51405"/>
                </a:solidFill>
                <a:cs typeface="Tahoma" panose="020B0604030504040204" pitchFamily="34" charset="0"/>
              </a:rPr>
              <a:t> a </a:t>
            </a:r>
            <a:r>
              <a:rPr lang="sl-SI" altLang="en-US" sz="2000" dirty="0" err="1">
                <a:solidFill>
                  <a:srgbClr val="B51405"/>
                </a:solidFill>
                <a:cs typeface="Tahoma" panose="020B0604030504040204" pitchFamily="34" charset="0"/>
              </a:rPr>
              <a:t>reasonable</a:t>
            </a:r>
            <a:r>
              <a:rPr lang="sl-SI" altLang="en-US" sz="2000" dirty="0">
                <a:solidFill>
                  <a:srgbClr val="B51405"/>
                </a:solidFill>
                <a:cs typeface="Tahoma" panose="020B0604030504040204" pitchFamily="34" charset="0"/>
              </a:rPr>
              <a:t> image</a:t>
            </a:r>
          </a:p>
          <a:p>
            <a:pPr eaLnBrk="1" hangingPunct="1">
              <a:spcBef>
                <a:spcPct val="0"/>
              </a:spcBef>
              <a:spcAft>
                <a:spcPts val="463"/>
              </a:spcAft>
              <a:buClr>
                <a:srgbClr val="804C19"/>
              </a:buClr>
              <a:buSzPct val="45000"/>
              <a:buFont typeface="Wingdings" panose="05000000000000000000" pitchFamily="2" charset="2"/>
              <a:buChar char=""/>
            </a:pPr>
            <a:endParaRPr lang="en-US" altLang="en-US" sz="2000" dirty="0">
              <a:solidFill>
                <a:srgbClr val="B51405"/>
              </a:solidFill>
              <a:cs typeface="Tahoma" panose="020B0604030504040204" pitchFamily="34" charset="0"/>
            </a:endParaRPr>
          </a:p>
        </p:txBody>
      </p:sp>
      <p:sp>
        <p:nvSpPr>
          <p:cNvPr id="23561" name="Rectangle 10"/>
          <p:cNvSpPr>
            <a:spLocks noChangeArrowheads="1"/>
          </p:cNvSpPr>
          <p:nvPr/>
        </p:nvSpPr>
        <p:spPr bwMode="auto">
          <a:xfrm>
            <a:off x="7670800" y="6437313"/>
            <a:ext cx="3825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sl-SI" altLang="en-US" sz="2000">
                <a:cs typeface="Tahoma" panose="020B0604030504040204" pitchFamily="34" charset="0"/>
                <a:sym typeface="Wingdings" panose="05000000000000000000" pitchFamily="2" charset="2"/>
              </a:rPr>
              <a:t> </a:t>
            </a:r>
            <a:r>
              <a:rPr lang="sl-SI" altLang="en-US" sz="2000">
                <a:cs typeface="Tahoma" panose="020B0604030504040204" pitchFamily="34" charset="0"/>
              </a:rPr>
              <a:t>NIM A732 (2013) 595</a:t>
            </a:r>
          </a:p>
        </p:txBody>
      </p:sp>
      <p:sp>
        <p:nvSpPr>
          <p:cNvPr id="2" name="Text Placeholder 9">
            <a:extLst>
              <a:ext uri="{FF2B5EF4-FFF2-40B4-BE49-F238E27FC236}">
                <a16:creationId xmlns:a16="http://schemas.microsoft.com/office/drawing/2014/main" id="{075E0380-20DD-F2B9-55C5-6596E3EFB3D3}"/>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3" name="Text Placeholder 9">
            <a:extLst>
              <a:ext uri="{FF2B5EF4-FFF2-40B4-BE49-F238E27FC236}">
                <a16:creationId xmlns:a16="http://schemas.microsoft.com/office/drawing/2014/main" id="{2AB25872-04AD-AEE4-26B8-FF7CE7E48B51}"/>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4" name="Text Placeholder 9">
            <a:extLst>
              <a:ext uri="{FF2B5EF4-FFF2-40B4-BE49-F238E27FC236}">
                <a16:creationId xmlns:a16="http://schemas.microsoft.com/office/drawing/2014/main" id="{7CAA78F5-F13B-48F4-D2A9-92489935D785}"/>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8276" y="1257122"/>
            <a:ext cx="3511748" cy="389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1"/>
          <p:cNvSpPr>
            <a:spLocks noGrp="1"/>
          </p:cNvSpPr>
          <p:nvPr>
            <p:ph type="title"/>
          </p:nvPr>
        </p:nvSpPr>
        <p:spPr>
          <a:xfrm>
            <a:off x="533400" y="228600"/>
            <a:ext cx="9810750" cy="533400"/>
          </a:xfrm>
        </p:spPr>
        <p:txBody>
          <a:bodyPr>
            <a:normAutofit fontScale="90000"/>
          </a:bodyPr>
          <a:lstStyle/>
          <a:p>
            <a:r>
              <a:rPr lang="sl-SI" altLang="en-US"/>
              <a:t>Cherenkov based PET scanner?</a:t>
            </a:r>
            <a:endParaRPr lang="en-US" altLang="en-US"/>
          </a:p>
        </p:txBody>
      </p:sp>
      <p:sp>
        <p:nvSpPr>
          <p:cNvPr id="3" name="Content Placeholder 2"/>
          <p:cNvSpPr>
            <a:spLocks noGrp="1"/>
          </p:cNvSpPr>
          <p:nvPr>
            <p:ph idx="1"/>
          </p:nvPr>
        </p:nvSpPr>
        <p:spPr>
          <a:xfrm>
            <a:off x="533400" y="1268413"/>
            <a:ext cx="10027095" cy="2808287"/>
          </a:xfrm>
        </p:spPr>
        <p:txBody>
          <a:bodyPr/>
          <a:lstStyle/>
          <a:p>
            <a:pPr marL="0" indent="0">
              <a:buFontTx/>
              <a:buNone/>
              <a:defRPr/>
            </a:pPr>
            <a:r>
              <a:rPr lang="sl-SI" sz="2400" dirty="0"/>
              <a:t>PbF</a:t>
            </a:r>
            <a:r>
              <a:rPr lang="sl-SI" sz="2400" baseline="-25000" dirty="0"/>
              <a:t>2</a:t>
            </a:r>
            <a:r>
              <a:rPr lang="sl-SI" sz="2400" dirty="0"/>
              <a:t> not a </a:t>
            </a:r>
            <a:r>
              <a:rPr lang="sl-SI" sz="2400" dirty="0" err="1"/>
              <a:t>scintillator</a:t>
            </a:r>
            <a:r>
              <a:rPr lang="sl-SI" sz="2400" dirty="0"/>
              <a:t> </a:t>
            </a:r>
            <a:r>
              <a:rPr lang="sl-SI" sz="2400" dirty="0">
                <a:sym typeface="Wingdings" panose="05000000000000000000" pitchFamily="2" charset="2"/>
              </a:rPr>
              <a:t> </a:t>
            </a:r>
            <a:r>
              <a:rPr lang="sl-SI" sz="2400" dirty="0" err="1">
                <a:sym typeface="Wingdings" panose="05000000000000000000" pitchFamily="2" charset="2"/>
              </a:rPr>
              <a:t>considerably</a:t>
            </a:r>
            <a:r>
              <a:rPr lang="sl-SI" sz="2400" dirty="0">
                <a:sym typeface="Wingdings" panose="05000000000000000000" pitchFamily="2" charset="2"/>
              </a:rPr>
              <a:t> </a:t>
            </a:r>
            <a:r>
              <a:rPr lang="sl-SI" sz="2400" dirty="0" err="1">
                <a:solidFill>
                  <a:srgbClr val="FF0000"/>
                </a:solidFill>
                <a:sym typeface="Wingdings" panose="05000000000000000000" pitchFamily="2" charset="2"/>
              </a:rPr>
              <a:t>cheaper</a:t>
            </a:r>
            <a:r>
              <a:rPr lang="sl-SI" sz="2400" dirty="0">
                <a:solidFill>
                  <a:srgbClr val="FF0000"/>
                </a:solidFill>
                <a:sym typeface="Wingdings" panose="05000000000000000000" pitchFamily="2" charset="2"/>
              </a:rPr>
              <a:t>!</a:t>
            </a:r>
          </a:p>
          <a:p>
            <a:pPr marL="0" indent="0">
              <a:buFontTx/>
              <a:buNone/>
              <a:defRPr/>
            </a:pPr>
            <a:r>
              <a:rPr lang="sl-SI" sz="2400" dirty="0" err="1">
                <a:sym typeface="Wingdings" panose="05000000000000000000" pitchFamily="2" charset="2"/>
              </a:rPr>
              <a:t>Smaller</a:t>
            </a:r>
            <a:r>
              <a:rPr lang="sl-SI" sz="2400" dirty="0">
                <a:sym typeface="Wingdings" panose="05000000000000000000" pitchFamily="2" charset="2"/>
              </a:rPr>
              <a:t> </a:t>
            </a:r>
            <a:r>
              <a:rPr lang="sl-SI" sz="2400" dirty="0" err="1">
                <a:sym typeface="Wingdings" panose="05000000000000000000" pitchFamily="2" charset="2"/>
              </a:rPr>
              <a:t>attenuation</a:t>
            </a:r>
            <a:r>
              <a:rPr lang="sl-SI" sz="2400" dirty="0">
                <a:sym typeface="Wingdings" panose="05000000000000000000" pitchFamily="2" charset="2"/>
              </a:rPr>
              <a:t> </a:t>
            </a:r>
            <a:r>
              <a:rPr lang="sl-SI" sz="2400" dirty="0" err="1">
                <a:sym typeface="Wingdings" panose="05000000000000000000" pitchFamily="2" charset="2"/>
              </a:rPr>
              <a:t>length</a:t>
            </a:r>
            <a:r>
              <a:rPr lang="sl-SI" sz="2400" dirty="0">
                <a:sym typeface="Wingdings" panose="05000000000000000000" pitchFamily="2" charset="2"/>
              </a:rPr>
              <a:t> </a:t>
            </a:r>
            <a:r>
              <a:rPr lang="sl-SI" sz="2400" dirty="0" err="1">
                <a:sym typeface="Wingdings" panose="05000000000000000000" pitchFamily="2" charset="2"/>
              </a:rPr>
              <a:t>than</a:t>
            </a:r>
            <a:r>
              <a:rPr lang="sl-SI" sz="2400" dirty="0">
                <a:sym typeface="Wingdings" panose="05000000000000000000" pitchFamily="2" charset="2"/>
              </a:rPr>
              <a:t> LYSO  </a:t>
            </a:r>
            <a:r>
              <a:rPr lang="sl-SI" sz="2400" dirty="0" err="1">
                <a:solidFill>
                  <a:srgbClr val="FF0000"/>
                </a:solidFill>
                <a:sym typeface="Wingdings" panose="05000000000000000000" pitchFamily="2" charset="2"/>
              </a:rPr>
              <a:t>small</a:t>
            </a:r>
            <a:r>
              <a:rPr lang="en-US" sz="2400" dirty="0" err="1">
                <a:solidFill>
                  <a:srgbClr val="FF0000"/>
                </a:solidFill>
                <a:sym typeface="Wingdings" panose="05000000000000000000" pitchFamily="2" charset="2"/>
              </a:rPr>
              <a:t>er</a:t>
            </a:r>
            <a:r>
              <a:rPr lang="sl-SI" sz="2400" dirty="0">
                <a:solidFill>
                  <a:srgbClr val="FF0000"/>
                </a:solidFill>
                <a:sym typeface="Wingdings" panose="05000000000000000000" pitchFamily="2" charset="2"/>
              </a:rPr>
              <a:t> </a:t>
            </a:r>
            <a:r>
              <a:rPr lang="sl-SI" sz="2400" dirty="0" err="1">
                <a:solidFill>
                  <a:srgbClr val="FF0000"/>
                </a:solidFill>
                <a:sym typeface="Wingdings" panose="05000000000000000000" pitchFamily="2" charset="2"/>
              </a:rPr>
              <a:t>parallax</a:t>
            </a:r>
            <a:r>
              <a:rPr lang="sl-SI" sz="2400" dirty="0">
                <a:solidFill>
                  <a:srgbClr val="FF0000"/>
                </a:solidFill>
                <a:sym typeface="Wingdings" panose="05000000000000000000" pitchFamily="2" charset="2"/>
              </a:rPr>
              <a:t> </a:t>
            </a:r>
            <a:r>
              <a:rPr lang="sl-SI" sz="2400" dirty="0" err="1">
                <a:solidFill>
                  <a:srgbClr val="FF0000"/>
                </a:solidFill>
                <a:sym typeface="Wingdings" panose="05000000000000000000" pitchFamily="2" charset="2"/>
              </a:rPr>
              <a:t>error</a:t>
            </a:r>
            <a:endParaRPr lang="sl-SI" sz="2400" dirty="0">
              <a:solidFill>
                <a:srgbClr val="FF0000"/>
              </a:solidFill>
              <a:sym typeface="Wingdings" panose="05000000000000000000" pitchFamily="2" charset="2"/>
            </a:endParaRPr>
          </a:p>
          <a:p>
            <a:pPr marL="0" indent="0">
              <a:buFontTx/>
              <a:buNone/>
              <a:defRPr/>
            </a:pPr>
            <a:endParaRPr lang="sl-SI" sz="2400" dirty="0">
              <a:sym typeface="Wingdings" panose="05000000000000000000" pitchFamily="2" charset="2"/>
            </a:endParaRPr>
          </a:p>
          <a:p>
            <a:pPr>
              <a:buFont typeface="Wingdings" panose="05000000000000000000" pitchFamily="2" charset="2"/>
              <a:buChar char="à"/>
              <a:defRPr/>
            </a:pPr>
            <a:r>
              <a:rPr lang="sl-SI" sz="2400" dirty="0" err="1">
                <a:solidFill>
                  <a:srgbClr val="FF0000"/>
                </a:solidFill>
                <a:sym typeface="Wingdings" panose="05000000000000000000" pitchFamily="2" charset="2"/>
              </a:rPr>
              <a:t>Cheaper</a:t>
            </a:r>
            <a:r>
              <a:rPr lang="sl-SI" sz="2400" dirty="0">
                <a:solidFill>
                  <a:srgbClr val="FF0000"/>
                </a:solidFill>
                <a:sym typeface="Wingdings" panose="05000000000000000000" pitchFamily="2" charset="2"/>
              </a:rPr>
              <a:t> normal </a:t>
            </a:r>
            <a:r>
              <a:rPr lang="sl-SI" sz="2400" dirty="0">
                <a:sym typeface="Wingdings" panose="05000000000000000000" pitchFamily="2" charset="2"/>
              </a:rPr>
              <a:t>scanner </a:t>
            </a:r>
            <a:r>
              <a:rPr lang="sl-SI" sz="2400" dirty="0" err="1">
                <a:sym typeface="Wingdings" panose="05000000000000000000" pitchFamily="2" charset="2"/>
              </a:rPr>
              <a:t>or</a:t>
            </a:r>
            <a:r>
              <a:rPr lang="sl-SI" sz="2400" dirty="0">
                <a:sym typeface="Wingdings" panose="05000000000000000000" pitchFamily="2" charset="2"/>
              </a:rPr>
              <a:t> </a:t>
            </a:r>
          </a:p>
          <a:p>
            <a:pPr marL="0" indent="0">
              <a:buFontTx/>
              <a:buNone/>
              <a:defRPr/>
            </a:pPr>
            <a:r>
              <a:rPr lang="sl-SI" sz="2400" dirty="0">
                <a:sym typeface="Wingdings" panose="05000000000000000000" pitchFamily="2" charset="2"/>
              </a:rPr>
              <a:t> </a:t>
            </a:r>
            <a:r>
              <a:rPr lang="sl-SI" sz="2400" dirty="0">
                <a:solidFill>
                  <a:srgbClr val="FF0000"/>
                </a:solidFill>
                <a:sym typeface="Wingdings" panose="05000000000000000000" pitchFamily="2" charset="2"/>
              </a:rPr>
              <a:t>Total/half </a:t>
            </a:r>
            <a:r>
              <a:rPr lang="sl-SI" sz="2400" dirty="0" err="1">
                <a:solidFill>
                  <a:srgbClr val="FF0000"/>
                </a:solidFill>
                <a:sym typeface="Wingdings" panose="05000000000000000000" pitchFamily="2" charset="2"/>
              </a:rPr>
              <a:t>body</a:t>
            </a:r>
            <a:r>
              <a:rPr lang="sl-SI" sz="2400" dirty="0">
                <a:solidFill>
                  <a:srgbClr val="FF0000"/>
                </a:solidFill>
                <a:sym typeface="Wingdings" panose="05000000000000000000" pitchFamily="2" charset="2"/>
              </a:rPr>
              <a:t> </a:t>
            </a:r>
            <a:r>
              <a:rPr lang="sl-SI" sz="2400" dirty="0">
                <a:sym typeface="Wingdings" panose="05000000000000000000" pitchFamily="2" charset="2"/>
              </a:rPr>
              <a:t>device</a:t>
            </a:r>
          </a:p>
          <a:p>
            <a:pPr>
              <a:buFont typeface="Wingdings" panose="05000000000000000000" pitchFamily="2" charset="2"/>
              <a:buChar char="à"/>
              <a:defRPr/>
            </a:pPr>
            <a:endParaRPr lang="sl-SI" sz="2400" dirty="0">
              <a:sym typeface="Wingdings" panose="05000000000000000000" pitchFamily="2" charset="2"/>
            </a:endParaRPr>
          </a:p>
          <a:p>
            <a:pPr marL="0" indent="0">
              <a:buFontTx/>
              <a:buNone/>
              <a:defRPr/>
            </a:pPr>
            <a:endParaRPr lang="sl-SI" sz="2400" dirty="0">
              <a:sym typeface="Wingdings" panose="05000000000000000000" pitchFamily="2" charset="2"/>
            </a:endParaRPr>
          </a:p>
          <a:p>
            <a:pPr marL="0" indent="0">
              <a:buFontTx/>
              <a:buNone/>
              <a:defRPr/>
            </a:pPr>
            <a:endParaRPr lang="en-US" sz="2400" dirty="0"/>
          </a:p>
        </p:txBody>
      </p:sp>
      <p:sp>
        <p:nvSpPr>
          <p:cNvPr id="27653" name="TextBox 6"/>
          <p:cNvSpPr txBox="1">
            <a:spLocks noChangeArrowheads="1"/>
          </p:cNvSpPr>
          <p:nvPr/>
        </p:nvSpPr>
        <p:spPr bwMode="auto">
          <a:xfrm>
            <a:off x="839416" y="3579170"/>
            <a:ext cx="87852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en-US" sz="2000" dirty="0">
                <a:cs typeface="Tahoma" panose="020B0604030504040204" pitchFamily="34" charset="0"/>
              </a:rPr>
              <a:t>Extending axial FOV 20 cm </a:t>
            </a:r>
            <a:r>
              <a:rPr lang="sl-SI" altLang="en-US" sz="2000" dirty="0">
                <a:cs typeface="Tahoma" panose="020B0604030504040204" pitchFamily="34" charset="0"/>
                <a:sym typeface="Wingdings" panose="05000000000000000000" pitchFamily="2" charset="2"/>
              </a:rPr>
              <a:t></a:t>
            </a:r>
            <a:r>
              <a:rPr lang="en-US" altLang="en-US" sz="2000" dirty="0">
                <a:cs typeface="Tahoma" panose="020B0604030504040204" pitchFamily="34" charset="0"/>
              </a:rPr>
              <a:t> 200 cm</a:t>
            </a:r>
            <a:r>
              <a:rPr lang="sl-SI" altLang="en-US" sz="2000" dirty="0">
                <a:cs typeface="Tahoma" panose="020B0604030504040204" pitchFamily="34" charset="0"/>
              </a:rPr>
              <a:t>:</a:t>
            </a:r>
            <a:r>
              <a:rPr lang="en-US" altLang="en-US" sz="2000" dirty="0">
                <a:cs typeface="Tahoma" panose="020B0604030504040204" pitchFamily="34" charset="0"/>
              </a:rPr>
              <a:t> estimated 6-fold increase in SNR </a:t>
            </a:r>
            <a:r>
              <a:rPr lang="sl-SI" altLang="en-US" sz="2000" dirty="0">
                <a:cs typeface="Tahoma" panose="020B0604030504040204" pitchFamily="34" charset="0"/>
                <a:sym typeface="Wingdings" panose="05000000000000000000" pitchFamily="2" charset="2"/>
              </a:rPr>
              <a:t></a:t>
            </a:r>
            <a:endParaRPr lang="en-US" altLang="en-US" sz="2000" dirty="0">
              <a:cs typeface="Tahoma" panose="020B0604030504040204" pitchFamily="34" charset="0"/>
            </a:endParaRPr>
          </a:p>
          <a:p>
            <a:pPr>
              <a:spcBef>
                <a:spcPct val="0"/>
              </a:spcBef>
            </a:pPr>
            <a:r>
              <a:rPr lang="en-US" altLang="en-US" sz="2000" dirty="0">
                <a:cs typeface="Tahoma" panose="020B0604030504040204" pitchFamily="34" charset="0"/>
              </a:rPr>
              <a:t>Better image quality</a:t>
            </a:r>
          </a:p>
          <a:p>
            <a:pPr>
              <a:spcBef>
                <a:spcPct val="0"/>
              </a:spcBef>
            </a:pPr>
            <a:r>
              <a:rPr lang="en-US" altLang="en-US" sz="2000" dirty="0">
                <a:cs typeface="Tahoma" panose="020B0604030504040204" pitchFamily="34" charset="0"/>
              </a:rPr>
              <a:t>OR</a:t>
            </a:r>
            <a:r>
              <a:rPr lang="sl-SI" altLang="en-US" sz="2000" dirty="0">
                <a:cs typeface="Tahoma" panose="020B0604030504040204" pitchFamily="34" charset="0"/>
              </a:rPr>
              <a:t> </a:t>
            </a:r>
            <a:r>
              <a:rPr lang="en-US" altLang="en-US" sz="2000" dirty="0">
                <a:cs typeface="Tahoma" panose="020B0604030504040204" pitchFamily="34" charset="0"/>
              </a:rPr>
              <a:t>Shorter scanning time</a:t>
            </a:r>
            <a:r>
              <a:rPr lang="sl-SI" altLang="en-US" sz="2000" dirty="0">
                <a:cs typeface="Tahoma" panose="020B0604030504040204" pitchFamily="34" charset="0"/>
              </a:rPr>
              <a:t> </a:t>
            </a:r>
          </a:p>
          <a:p>
            <a:pPr>
              <a:spcBef>
                <a:spcPct val="0"/>
              </a:spcBef>
            </a:pPr>
            <a:r>
              <a:rPr lang="en-US" altLang="en-US" sz="2000" dirty="0">
                <a:cs typeface="Tahoma" panose="020B0604030504040204" pitchFamily="34" charset="0"/>
              </a:rPr>
              <a:t>OR</a:t>
            </a:r>
            <a:r>
              <a:rPr lang="sl-SI" altLang="en-US" sz="2000" dirty="0">
                <a:cs typeface="Tahoma" panose="020B0604030504040204" pitchFamily="34" charset="0"/>
              </a:rPr>
              <a:t> </a:t>
            </a:r>
            <a:r>
              <a:rPr lang="en-US" altLang="en-US" sz="2000" dirty="0">
                <a:cs typeface="Tahoma" panose="020B0604030504040204" pitchFamily="34" charset="0"/>
              </a:rPr>
              <a:t>Less injected activity</a:t>
            </a:r>
            <a:r>
              <a:rPr lang="sl-SI" altLang="en-US" sz="2000" dirty="0">
                <a:cs typeface="Tahoma" panose="020B0604030504040204" pitchFamily="34" charset="0"/>
              </a:rPr>
              <a:t>:</a:t>
            </a:r>
            <a:r>
              <a:rPr lang="en-US" altLang="en-US" sz="2000" dirty="0">
                <a:cs typeface="Tahoma" panose="020B0604030504040204" pitchFamily="34" charset="0"/>
              </a:rPr>
              <a:t>   8 </a:t>
            </a:r>
            <a:r>
              <a:rPr lang="en-US" altLang="en-US" sz="2000" dirty="0" err="1">
                <a:cs typeface="Tahoma" panose="020B0604030504040204" pitchFamily="34" charset="0"/>
              </a:rPr>
              <a:t>mSv</a:t>
            </a:r>
            <a:r>
              <a:rPr lang="en-US" altLang="en-US" sz="2000" dirty="0">
                <a:cs typeface="Tahoma" panose="020B0604030504040204" pitchFamily="34" charset="0"/>
              </a:rPr>
              <a:t> </a:t>
            </a:r>
            <a:r>
              <a:rPr lang="sl-SI" altLang="en-US" sz="2000" dirty="0">
                <a:cs typeface="Tahoma" panose="020B0604030504040204" pitchFamily="34" charset="0"/>
                <a:sym typeface="Wingdings" panose="05000000000000000000" pitchFamily="2" charset="2"/>
              </a:rPr>
              <a:t></a:t>
            </a:r>
            <a:r>
              <a:rPr lang="en-US" altLang="en-US" sz="2000" dirty="0">
                <a:cs typeface="Tahoma" panose="020B0604030504040204" pitchFamily="34" charset="0"/>
              </a:rPr>
              <a:t> 0.2 </a:t>
            </a:r>
            <a:r>
              <a:rPr lang="en-US" altLang="en-US" sz="2000" dirty="0" err="1">
                <a:cs typeface="Tahoma" panose="020B0604030504040204" pitchFamily="34" charset="0"/>
              </a:rPr>
              <a:t>mSv</a:t>
            </a:r>
            <a:endParaRPr lang="sl-SI" altLang="en-US" sz="2000" dirty="0">
              <a:cs typeface="Tahoma" panose="020B0604030504040204" pitchFamily="34" charset="0"/>
            </a:endParaRPr>
          </a:p>
        </p:txBody>
      </p:sp>
      <p:sp>
        <p:nvSpPr>
          <p:cNvPr id="4" name="Rectangle 3"/>
          <p:cNvSpPr/>
          <p:nvPr/>
        </p:nvSpPr>
        <p:spPr>
          <a:xfrm>
            <a:off x="502634" y="5123831"/>
            <a:ext cx="11354006" cy="1959511"/>
          </a:xfrm>
          <a:prstGeom prst="rect">
            <a:avLst/>
          </a:prstGeom>
          <a:solidFill>
            <a:schemeClr val="bg1"/>
          </a:solidFill>
        </p:spPr>
        <p:txBody>
          <a:bodyPr wrap="square">
            <a:spAutoFit/>
          </a:bodyPr>
          <a:lstStyle/>
          <a:p>
            <a:pPr lvl="0">
              <a:spcBef>
                <a:spcPct val="20000"/>
              </a:spcBef>
            </a:pPr>
            <a:r>
              <a:rPr lang="en-US" altLang="en-US" kern="0" dirty="0">
                <a:solidFill>
                  <a:srgbClr val="3333CC"/>
                </a:solidFill>
                <a:latin typeface="Tahoma"/>
                <a:sym typeface="Wingdings" panose="05000000000000000000" pitchFamily="2" charset="2"/>
              </a:rPr>
              <a:t>Is such a </a:t>
            </a:r>
            <a:r>
              <a:rPr lang="sl-SI" altLang="en-US" kern="0" dirty="0">
                <a:solidFill>
                  <a:srgbClr val="3333CC"/>
                </a:solidFill>
                <a:latin typeface="Tahoma"/>
                <a:sym typeface="Wingdings" panose="05000000000000000000" pitchFamily="2" charset="2"/>
              </a:rPr>
              <a:t>PET </a:t>
            </a:r>
            <a:r>
              <a:rPr lang="sl-SI" altLang="en-US" kern="0" dirty="0" err="1">
                <a:solidFill>
                  <a:srgbClr val="3333CC"/>
                </a:solidFill>
                <a:latin typeface="Tahoma"/>
                <a:sym typeface="Wingdings" panose="05000000000000000000" pitchFamily="2" charset="2"/>
              </a:rPr>
              <a:t>scanner</a:t>
            </a:r>
            <a:r>
              <a:rPr lang="sl-SI" altLang="en-US" kern="0" dirty="0">
                <a:solidFill>
                  <a:srgbClr val="3333CC"/>
                </a:solidFill>
                <a:latin typeface="Tahoma"/>
                <a:sym typeface="Wingdings" panose="05000000000000000000" pitchFamily="2" charset="2"/>
              </a:rPr>
              <a:t> </a:t>
            </a:r>
            <a:r>
              <a:rPr lang="sl-SI" altLang="en-US" kern="0" dirty="0" err="1">
                <a:solidFill>
                  <a:srgbClr val="FF0000"/>
                </a:solidFill>
                <a:latin typeface="Tahoma"/>
                <a:sym typeface="Wingdings" panose="05000000000000000000" pitchFamily="2" charset="2"/>
              </a:rPr>
              <a:t>feasible</a:t>
            </a:r>
            <a:r>
              <a:rPr lang="sl-SI" altLang="en-US" kern="0" dirty="0">
                <a:solidFill>
                  <a:srgbClr val="FF0000"/>
                </a:solidFill>
                <a:latin typeface="Tahoma"/>
                <a:sym typeface="Wingdings" panose="05000000000000000000" pitchFamily="2" charset="2"/>
              </a:rPr>
              <a:t>?</a:t>
            </a:r>
            <a:endParaRPr lang="en-US" altLang="en-US" kern="0" dirty="0">
              <a:solidFill>
                <a:srgbClr val="FF0000"/>
              </a:solidFill>
              <a:latin typeface="Tahoma"/>
              <a:sym typeface="Wingdings" panose="05000000000000000000" pitchFamily="2" charset="2"/>
            </a:endParaRPr>
          </a:p>
          <a:p>
            <a:pPr lvl="0">
              <a:spcBef>
                <a:spcPct val="20000"/>
              </a:spcBef>
            </a:pPr>
            <a:r>
              <a:rPr lang="en-US" altLang="en-US" kern="0" dirty="0">
                <a:solidFill>
                  <a:srgbClr val="FF0000"/>
                </a:solidFill>
                <a:latin typeface="Tahoma"/>
                <a:sym typeface="Wingdings" panose="05000000000000000000" pitchFamily="2" charset="2"/>
              </a:rPr>
              <a:t>Can </a:t>
            </a:r>
            <a:r>
              <a:rPr lang="en-US" altLang="en-US" kern="0" dirty="0" err="1">
                <a:solidFill>
                  <a:srgbClr val="FF0000"/>
                </a:solidFill>
                <a:latin typeface="Tahoma"/>
                <a:sym typeface="Wingdings" panose="05000000000000000000" pitchFamily="2" charset="2"/>
              </a:rPr>
              <a:t>SiPMs</a:t>
            </a:r>
            <a:r>
              <a:rPr lang="en-US" altLang="en-US" kern="0" dirty="0">
                <a:solidFill>
                  <a:srgbClr val="FF0000"/>
                </a:solidFill>
                <a:latin typeface="Tahoma"/>
                <a:sym typeface="Wingdings" panose="05000000000000000000" pitchFamily="2" charset="2"/>
              </a:rPr>
              <a:t> be used for light detection?</a:t>
            </a:r>
          </a:p>
          <a:p>
            <a:pPr marL="391910" indent="-293933">
              <a:spcBef>
                <a:spcPts val="257"/>
              </a:spcBef>
              <a:spcAft>
                <a:spcPts val="514"/>
              </a:spcAft>
              <a:buClr>
                <a:srgbClr val="003366"/>
              </a:buClr>
              <a:buSzPct val="45000"/>
              <a:buFont typeface="Wingdings" charset="2"/>
              <a:buChar char=""/>
            </a:pPr>
            <a:r>
              <a:rPr lang="en-US" b="1" spc="-1" dirty="0">
                <a:solidFill>
                  <a:srgbClr val="1E3C5A"/>
                </a:solidFill>
                <a:latin typeface="Tahoma" panose="020B0604030504040204" pitchFamily="34" charset="0"/>
                <a:ea typeface="Tahoma" panose="020B0604030504040204" pitchFamily="34" charset="0"/>
                <a:cs typeface="Tahoma" panose="020B0604030504040204" pitchFamily="34" charset="0"/>
              </a:rPr>
              <a:t>Pro</a:t>
            </a: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 high PDE, low cost, insensitivity to B field (PET/MR)</a:t>
            </a:r>
          </a:p>
          <a:p>
            <a:pPr marL="391910" indent="-293933">
              <a:spcBef>
                <a:spcPts val="257"/>
              </a:spcBef>
              <a:spcAft>
                <a:spcPts val="514"/>
              </a:spcAft>
              <a:buClr>
                <a:srgbClr val="003366"/>
              </a:buClr>
              <a:buSzPct val="45000"/>
              <a:buFont typeface="Wingdings" charset="2"/>
              <a:buChar char=""/>
            </a:pPr>
            <a:r>
              <a:rPr lang="en-US" b="1" spc="-1" dirty="0">
                <a:solidFill>
                  <a:srgbClr val="1E3C5A"/>
                </a:solidFill>
                <a:latin typeface="Tahoma" panose="020B0604030504040204" pitchFamily="34" charset="0"/>
                <a:ea typeface="Tahoma" panose="020B0604030504040204" pitchFamily="34" charset="0"/>
                <a:cs typeface="Tahoma" panose="020B0604030504040204" pitchFamily="34" charset="0"/>
              </a:rPr>
              <a:t>But</a:t>
            </a: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 limited timing (200 </a:t>
            </a:r>
            <a:r>
              <a:rPr lang="en-US" spc="-1" dirty="0" err="1">
                <a:solidFill>
                  <a:srgbClr val="1E3C5A"/>
                </a:solidFill>
                <a:latin typeface="Tahoma" panose="020B0604030504040204" pitchFamily="34" charset="0"/>
                <a:ea typeface="Tahoma" panose="020B0604030504040204" pitchFamily="34" charset="0"/>
                <a:cs typeface="Tahoma" panose="020B0604030504040204" pitchFamily="34" charset="0"/>
              </a:rPr>
              <a:t>ps</a:t>
            </a: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 FWHM SPTR), high dark count rates (~100 kHz/mm</a:t>
            </a:r>
            <a:r>
              <a:rPr lang="en-US" spc="-1" baseline="33000" dirty="0">
                <a:solidFill>
                  <a:srgbClr val="1E3C5A"/>
                </a:solidFill>
                <a:latin typeface="Tahoma" panose="020B0604030504040204" pitchFamily="34" charset="0"/>
                <a:ea typeface="Tahoma" panose="020B0604030504040204" pitchFamily="34" charset="0"/>
                <a:cs typeface="Tahoma" panose="020B0604030504040204" pitchFamily="34" charset="0"/>
              </a:rPr>
              <a:t>2</a:t>
            </a:r>
            <a:r>
              <a:rPr lang="en-US" spc="-1" dirty="0">
                <a:solidFill>
                  <a:srgbClr val="1E3C5A"/>
                </a:solidFill>
                <a:latin typeface="Tahoma" panose="020B0604030504040204" pitchFamily="34" charset="0"/>
                <a:ea typeface="Tahoma" panose="020B0604030504040204" pitchFamily="34" charset="0"/>
                <a:cs typeface="Tahoma" panose="020B0604030504040204" pitchFamily="34" charset="0"/>
              </a:rPr>
              <a:t>)</a:t>
            </a:r>
          </a:p>
          <a:p>
            <a:pPr lvl="0">
              <a:spcBef>
                <a:spcPct val="20000"/>
              </a:spcBef>
            </a:pPr>
            <a:endParaRPr lang="sl-SI" altLang="en-US" kern="0" dirty="0">
              <a:solidFill>
                <a:srgbClr val="FF0000"/>
              </a:solidFill>
              <a:latin typeface="Tahoma"/>
              <a:sym typeface="Wingdings" panose="05000000000000000000" pitchFamily="2" charset="2"/>
            </a:endParaRPr>
          </a:p>
        </p:txBody>
      </p:sp>
      <p:sp>
        <p:nvSpPr>
          <p:cNvPr id="2" name="Text Placeholder 9">
            <a:extLst>
              <a:ext uri="{FF2B5EF4-FFF2-40B4-BE49-F238E27FC236}">
                <a16:creationId xmlns:a16="http://schemas.microsoft.com/office/drawing/2014/main" id="{64453B3C-5CB6-11CC-2C22-FB185618BE64}"/>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5" name="Text Placeholder 9">
            <a:extLst>
              <a:ext uri="{FF2B5EF4-FFF2-40B4-BE49-F238E27FC236}">
                <a16:creationId xmlns:a16="http://schemas.microsoft.com/office/drawing/2014/main" id="{DA271AEF-A7EE-A91E-DC33-494AE9A6756F}"/>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 name="Text Placeholder 9">
            <a:extLst>
              <a:ext uri="{FF2B5EF4-FFF2-40B4-BE49-F238E27FC236}">
                <a16:creationId xmlns:a16="http://schemas.microsoft.com/office/drawing/2014/main" id="{0B8A53D7-6D9C-AC56-3A3D-96CD8E22B0F4}"/>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a:xfrm>
            <a:off x="1981200" y="227013"/>
            <a:ext cx="8228013" cy="374650"/>
          </a:xfrm>
        </p:spPr>
        <p:txBody>
          <a:bodyPr>
            <a:normAutofit fontScale="90000"/>
          </a:bodyPr>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sl-SI" altLang="en-US" dirty="0" err="1"/>
              <a:t>Limitations</a:t>
            </a:r>
            <a:r>
              <a:rPr lang="sl-SI" altLang="en-US" dirty="0"/>
              <a:t> </a:t>
            </a:r>
            <a:r>
              <a:rPr lang="sl-SI" altLang="en-US" dirty="0" err="1"/>
              <a:t>of</a:t>
            </a:r>
            <a:r>
              <a:rPr lang="sl-SI" altLang="en-US" dirty="0"/>
              <a:t> </a:t>
            </a:r>
            <a:r>
              <a:rPr lang="sl-SI" altLang="en-US" dirty="0" err="1"/>
              <a:t>fast</a:t>
            </a:r>
            <a:r>
              <a:rPr lang="sl-SI" altLang="en-US" dirty="0"/>
              <a:t> </a:t>
            </a:r>
            <a:r>
              <a:rPr lang="en-US" altLang="en-US" dirty="0"/>
              <a:t>timing</a:t>
            </a:r>
          </a:p>
        </p:txBody>
      </p:sp>
      <p:sp>
        <p:nvSpPr>
          <p:cNvPr id="41987" name="Rectangle 2"/>
          <p:cNvSpPr>
            <a:spLocks noGrp="1" noChangeArrowheads="1"/>
          </p:cNvSpPr>
          <p:nvPr>
            <p:ph type="body" idx="1"/>
          </p:nvPr>
        </p:nvSpPr>
        <p:spPr>
          <a:xfrm>
            <a:off x="479425" y="605965"/>
            <a:ext cx="11712575" cy="5872162"/>
          </a:xfrm>
          <a:solidFill>
            <a:schemeClr val="bg1"/>
          </a:solidFill>
        </p:spPr>
        <p:txBody>
          <a:bodyPr>
            <a:normAutofit/>
          </a:bodyPr>
          <a:lstStyle/>
          <a:p>
            <a:pPr marL="95250" indent="0">
              <a:buClr>
                <a:srgbClr val="804C19"/>
              </a:buClr>
              <a:buSzPct val="4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en-US" sz="2000" dirty="0"/>
              <a:t>Cherenkov photons are </a:t>
            </a:r>
            <a:r>
              <a:rPr lang="en-US" altLang="en-US" sz="2000" dirty="0">
                <a:solidFill>
                  <a:srgbClr val="FF0000"/>
                </a:solidFill>
              </a:rPr>
              <a:t>produced</a:t>
            </a:r>
            <a:r>
              <a:rPr lang="en-US" altLang="en-US" sz="2000" dirty="0"/>
              <a:t> promptly, but still need </a:t>
            </a:r>
            <a:r>
              <a:rPr lang="sl-SI" altLang="en-US" sz="2000" dirty="0"/>
              <a:t>time </a:t>
            </a:r>
            <a:r>
              <a:rPr lang="en-US" altLang="en-US" sz="2000" dirty="0"/>
              <a:t>to reach the photodetector</a:t>
            </a:r>
            <a:r>
              <a:rPr lang="sl-SI" altLang="en-US" sz="2000" dirty="0"/>
              <a:t>.</a:t>
            </a:r>
          </a:p>
          <a:p>
            <a:pPr marL="95250" indent="0">
              <a:buClr>
                <a:srgbClr val="804C19"/>
              </a:buClr>
              <a:buSzPct val="4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sl-SI" altLang="en-US" sz="2000" dirty="0" err="1">
                <a:solidFill>
                  <a:srgbClr val="FF0000"/>
                </a:solidFill>
              </a:rPr>
              <a:t>Gamma</a:t>
            </a:r>
            <a:r>
              <a:rPr lang="sl-SI" altLang="en-US" sz="2000" dirty="0">
                <a:solidFill>
                  <a:srgbClr val="FF0000"/>
                </a:solidFill>
              </a:rPr>
              <a:t> </a:t>
            </a:r>
            <a:r>
              <a:rPr lang="sl-SI" altLang="en-US" sz="2000" dirty="0" err="1">
                <a:solidFill>
                  <a:srgbClr val="FF0000"/>
                </a:solidFill>
              </a:rPr>
              <a:t>rays</a:t>
            </a:r>
            <a:r>
              <a:rPr lang="sl-SI" altLang="en-US" sz="2000" dirty="0">
                <a:solidFill>
                  <a:srgbClr val="FF0000"/>
                </a:solidFill>
              </a:rPr>
              <a:t> </a:t>
            </a:r>
            <a:r>
              <a:rPr lang="sl-SI" altLang="en-US" sz="2000" dirty="0" err="1">
                <a:solidFill>
                  <a:srgbClr val="FF0000"/>
                </a:solidFill>
              </a:rPr>
              <a:t>travel</a:t>
            </a:r>
            <a:r>
              <a:rPr lang="sl-SI" altLang="en-US" sz="2000" dirty="0">
                <a:solidFill>
                  <a:srgbClr val="FF0000"/>
                </a:solidFill>
              </a:rPr>
              <a:t> </a:t>
            </a:r>
            <a:r>
              <a:rPr lang="sl-SI" altLang="en-US" sz="2000" dirty="0" err="1">
                <a:solidFill>
                  <a:srgbClr val="FF0000"/>
                </a:solidFill>
              </a:rPr>
              <a:t>faster</a:t>
            </a:r>
            <a:r>
              <a:rPr lang="sl-SI" altLang="en-US" sz="2000" dirty="0">
                <a:solidFill>
                  <a:srgbClr val="FF0000"/>
                </a:solidFill>
              </a:rPr>
              <a:t> </a:t>
            </a:r>
            <a:r>
              <a:rPr lang="sl-SI" altLang="en-US" sz="2000" dirty="0" err="1">
                <a:solidFill>
                  <a:srgbClr val="FF0000"/>
                </a:solidFill>
              </a:rPr>
              <a:t>than</a:t>
            </a:r>
            <a:r>
              <a:rPr lang="sl-SI" altLang="en-US" sz="2000" dirty="0">
                <a:solidFill>
                  <a:srgbClr val="FF0000"/>
                </a:solidFill>
              </a:rPr>
              <a:t> </a:t>
            </a:r>
            <a:r>
              <a:rPr lang="sl-SI" altLang="en-US" sz="2000" dirty="0" err="1">
                <a:solidFill>
                  <a:srgbClr val="FF0000"/>
                </a:solidFill>
              </a:rPr>
              <a:t>Cherenkov</a:t>
            </a:r>
            <a:r>
              <a:rPr lang="sl-SI" altLang="en-US" sz="2000" dirty="0">
                <a:solidFill>
                  <a:srgbClr val="FF0000"/>
                </a:solidFill>
              </a:rPr>
              <a:t> </a:t>
            </a:r>
            <a:r>
              <a:rPr lang="sl-SI" altLang="en-US" sz="2000" dirty="0" err="1">
                <a:solidFill>
                  <a:srgbClr val="FF0000"/>
                </a:solidFill>
              </a:rPr>
              <a:t>light</a:t>
            </a:r>
            <a:r>
              <a:rPr lang="sl-SI" altLang="en-US" sz="2000" dirty="0">
                <a:solidFill>
                  <a:srgbClr val="FF0000"/>
                </a:solidFill>
              </a:rPr>
              <a:t>!</a:t>
            </a:r>
          </a:p>
          <a:p>
            <a:pPr marL="95250" indent="0">
              <a:buClr>
                <a:srgbClr val="804C19"/>
              </a:buClr>
              <a:buSzPct val="4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en-US" sz="2000" dirty="0"/>
              <a:t>Radiator dimensions, refractive index → </a:t>
            </a:r>
            <a:r>
              <a:rPr lang="sl-SI" altLang="en-US" sz="2000" dirty="0" err="1"/>
              <a:t>intrinsic</a:t>
            </a:r>
            <a:r>
              <a:rPr lang="sl-SI" altLang="en-US" sz="2000" dirty="0"/>
              <a:t> </a:t>
            </a:r>
            <a:r>
              <a:rPr lang="en-US" altLang="en-US" sz="2000" dirty="0"/>
              <a:t>travel time spread due to different gamma interaction depths</a:t>
            </a:r>
            <a:r>
              <a:rPr lang="sl-SI" altLang="en-US" sz="2000" dirty="0"/>
              <a:t>.</a:t>
            </a: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sl-SI" altLang="en-US" sz="2000" dirty="0">
              <a:sym typeface="Wingdings" panose="05000000000000000000" pitchFamily="2" charset="2"/>
            </a:endParaRP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sl-SI" altLang="en-US" sz="2000" dirty="0">
              <a:sym typeface="Wingdings" panose="05000000000000000000" pitchFamily="2" charset="2"/>
            </a:endParaRP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sl-SI" altLang="en-US" sz="2000" dirty="0">
              <a:sym typeface="Wingdings" panose="05000000000000000000" pitchFamily="2" charset="2"/>
            </a:endParaRP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sl-SI" altLang="en-US" sz="2000" dirty="0">
              <a:sym typeface="Wingdings" panose="05000000000000000000" pitchFamily="2" charset="2"/>
            </a:endParaRP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sl-SI" altLang="en-US" sz="2000" dirty="0" err="1">
                <a:sym typeface="Wingdings" panose="05000000000000000000" pitchFamily="2" charset="2"/>
              </a:rPr>
              <a:t>For</a:t>
            </a:r>
            <a:r>
              <a:rPr lang="sl-SI" altLang="en-US" sz="2000" dirty="0">
                <a:sym typeface="Wingdings" panose="05000000000000000000" pitchFamily="2" charset="2"/>
              </a:rPr>
              <a:t> a 15 mm </a:t>
            </a:r>
            <a:r>
              <a:rPr lang="sl-SI" altLang="en-US" sz="2000" dirty="0" err="1">
                <a:sym typeface="Wingdings" panose="05000000000000000000" pitchFamily="2" charset="2"/>
              </a:rPr>
              <a:t>crystal</a:t>
            </a:r>
            <a:r>
              <a:rPr lang="sl-SI" altLang="en-US" sz="2000" dirty="0">
                <a:sym typeface="Wingdings" panose="05000000000000000000" pitchFamily="2" charset="2"/>
              </a:rPr>
              <a:t> </a:t>
            </a:r>
            <a:r>
              <a:rPr lang="sl-SI" altLang="en-US" sz="2000" dirty="0" err="1">
                <a:sym typeface="Wingdings" panose="05000000000000000000" pitchFamily="2" charset="2"/>
              </a:rPr>
              <a:t>the</a:t>
            </a:r>
            <a:r>
              <a:rPr lang="sl-SI" altLang="en-US" sz="2000" dirty="0">
                <a:sym typeface="Wingdings" panose="05000000000000000000" pitchFamily="2" charset="2"/>
              </a:rPr>
              <a:t> </a:t>
            </a:r>
            <a:r>
              <a:rPr lang="sl-SI" altLang="en-US" sz="2000" dirty="0" err="1">
                <a:sym typeface="Wingdings" panose="05000000000000000000" pitchFamily="2" charset="2"/>
              </a:rPr>
              <a:t>resulting</a:t>
            </a:r>
            <a:r>
              <a:rPr lang="sl-SI" altLang="en-US" sz="2000" dirty="0">
                <a:sym typeface="Wingdings" panose="05000000000000000000" pitchFamily="2" charset="2"/>
              </a:rPr>
              <a:t> </a:t>
            </a:r>
            <a:r>
              <a:rPr lang="sl-SI" altLang="en-US" sz="2000" dirty="0">
                <a:solidFill>
                  <a:srgbClr val="FF0000"/>
                </a:solidFill>
                <a:sym typeface="Wingdings" panose="05000000000000000000" pitchFamily="2" charset="2"/>
              </a:rPr>
              <a:t>FWHM </a:t>
            </a:r>
            <a:r>
              <a:rPr lang="sl-SI" altLang="en-US" sz="2000" dirty="0" err="1">
                <a:solidFill>
                  <a:srgbClr val="FF0000"/>
                </a:solidFill>
                <a:sym typeface="Wingdings" panose="05000000000000000000" pitchFamily="2" charset="2"/>
              </a:rPr>
              <a:t>contribution</a:t>
            </a:r>
            <a:r>
              <a:rPr lang="sl-SI" altLang="en-US" sz="2000" dirty="0">
                <a:solidFill>
                  <a:srgbClr val="FF0000"/>
                </a:solidFill>
                <a:sym typeface="Wingdings" panose="05000000000000000000" pitchFamily="2" charset="2"/>
              </a:rPr>
              <a:t> is ~90-50=</a:t>
            </a:r>
            <a:r>
              <a:rPr lang="sl-SI" altLang="en-US" sz="2000" b="1" dirty="0">
                <a:solidFill>
                  <a:srgbClr val="FF0000"/>
                </a:solidFill>
                <a:sym typeface="Wingdings" panose="05000000000000000000" pitchFamily="2" charset="2"/>
              </a:rPr>
              <a:t>40 </a:t>
            </a:r>
            <a:r>
              <a:rPr lang="sl-SI" altLang="en-US" sz="2000" b="1" dirty="0" err="1">
                <a:solidFill>
                  <a:srgbClr val="FF0000"/>
                </a:solidFill>
                <a:sym typeface="Wingdings" panose="05000000000000000000" pitchFamily="2" charset="2"/>
              </a:rPr>
              <a:t>ps</a:t>
            </a:r>
            <a:r>
              <a:rPr lang="sl-SI" altLang="en-US" sz="2000" b="1" dirty="0">
                <a:solidFill>
                  <a:srgbClr val="FF0000"/>
                </a:solidFill>
                <a:sym typeface="Wingdings" panose="05000000000000000000" pitchFamily="2" charset="2"/>
              </a:rPr>
              <a:t> </a:t>
            </a: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sl-SI" altLang="en-US" sz="2000" dirty="0"/>
              <a:t>It gets even </a:t>
            </a:r>
            <a:r>
              <a:rPr lang="sl-SI" altLang="en-US" sz="2000" dirty="0">
                <a:solidFill>
                  <a:srgbClr val="FF0000"/>
                </a:solidFill>
              </a:rPr>
              <a:t>worse</a:t>
            </a:r>
            <a:r>
              <a:rPr lang="sl-SI" altLang="en-US" sz="2000" dirty="0"/>
              <a:t> if the sensor is on the </a:t>
            </a:r>
            <a:r>
              <a:rPr lang="sl-SI" altLang="en-US" sz="2000" dirty="0">
                <a:solidFill>
                  <a:srgbClr val="FF0000"/>
                </a:solidFill>
              </a:rPr>
              <a:t>upstream side </a:t>
            </a:r>
            <a:r>
              <a:rPr lang="sl-SI" altLang="en-US" sz="2000" dirty="0"/>
              <a:t>of the crystal</a:t>
            </a:r>
            <a:endParaRPr lang="sl-SI" altLang="en-US" dirty="0"/>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sl-SI" altLang="en-US" sz="2000" dirty="0">
              <a:sym typeface="Wingdings" panose="05000000000000000000" pitchFamily="2" charset="2"/>
            </a:endParaRP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sl-SI" altLang="en-US" sz="2000" dirty="0">
              <a:sym typeface="Wingdings" panose="05000000000000000000" pitchFamily="2" charset="2"/>
            </a:endParaRP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sl-SI" altLang="en-US" sz="2000" dirty="0">
              <a:sym typeface="Wingdings" panose="05000000000000000000" pitchFamily="2" charset="2"/>
            </a:endParaRP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sl-SI" altLang="en-US" sz="2000" dirty="0">
              <a:sym typeface="Wingdings" panose="05000000000000000000" pitchFamily="2" charset="2"/>
            </a:endParaRP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sl-SI" altLang="en-US" sz="2000" dirty="0">
                <a:sym typeface="Wingdings" panose="05000000000000000000" pitchFamily="2" charset="2"/>
              </a:rPr>
              <a:t>For a 15 mm long crystal the resulting </a:t>
            </a:r>
            <a:r>
              <a:rPr lang="sl-SI" altLang="en-US" sz="2000" dirty="0">
                <a:solidFill>
                  <a:srgbClr val="FF0000"/>
                </a:solidFill>
                <a:sym typeface="Wingdings" panose="05000000000000000000" pitchFamily="2" charset="2"/>
              </a:rPr>
              <a:t>FWHM contribution is </a:t>
            </a:r>
            <a:r>
              <a:rPr lang="sl-SI" altLang="en-US" sz="2000" b="1" dirty="0">
                <a:solidFill>
                  <a:srgbClr val="FF0000"/>
                </a:solidFill>
                <a:sym typeface="Wingdings" panose="05000000000000000000" pitchFamily="2" charset="2"/>
              </a:rPr>
              <a:t>~140 ps</a:t>
            </a:r>
          </a:p>
          <a:p>
            <a:pPr marL="522288" lvl="1" indent="0">
              <a:buClr>
                <a:srgbClr val="804C19"/>
              </a:buClr>
              <a:buSzPct val="75000"/>
              <a:buFontTx/>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altLang="en-US" sz="2000" dirty="0"/>
          </a:p>
        </p:txBody>
      </p:sp>
      <p:grpSp>
        <p:nvGrpSpPr>
          <p:cNvPr id="41988" name="Group 3"/>
          <p:cNvGrpSpPr>
            <a:grpSpLocks/>
          </p:cNvGrpSpPr>
          <p:nvPr/>
        </p:nvGrpSpPr>
        <p:grpSpPr bwMode="auto">
          <a:xfrm>
            <a:off x="2593975" y="2010914"/>
            <a:ext cx="8039100" cy="1422400"/>
            <a:chOff x="450" y="1508"/>
            <a:chExt cx="5581" cy="989"/>
          </a:xfrm>
        </p:grpSpPr>
        <p:sp>
          <p:nvSpPr>
            <p:cNvPr id="42006" name="Rectangle 4"/>
            <p:cNvSpPr>
              <a:spLocks noChangeArrowheads="1"/>
            </p:cNvSpPr>
            <p:nvPr/>
          </p:nvSpPr>
          <p:spPr bwMode="auto">
            <a:xfrm>
              <a:off x="1751" y="1508"/>
              <a:ext cx="1295" cy="719"/>
            </a:xfrm>
            <a:prstGeom prst="rect">
              <a:avLst/>
            </a:prstGeom>
            <a:solidFill>
              <a:srgbClr val="CCCCFF"/>
            </a:solidFill>
            <a:ln w="3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sl-SI" altLang="en-US" sz="2000">
                <a:solidFill>
                  <a:schemeClr val="tx1"/>
                </a:solidFill>
                <a:cs typeface="Tahoma" panose="020B0604030504040204" pitchFamily="34" charset="0"/>
              </a:endParaRPr>
            </a:p>
          </p:txBody>
        </p:sp>
        <p:sp>
          <p:nvSpPr>
            <p:cNvPr id="42007" name="Rectangle 5"/>
            <p:cNvSpPr>
              <a:spLocks noChangeArrowheads="1"/>
            </p:cNvSpPr>
            <p:nvPr/>
          </p:nvSpPr>
          <p:spPr bwMode="auto">
            <a:xfrm rot="-5400000">
              <a:off x="2759" y="1796"/>
              <a:ext cx="719" cy="143"/>
            </a:xfrm>
            <a:prstGeom prst="rect">
              <a:avLst/>
            </a:prstGeom>
            <a:solidFill>
              <a:srgbClr val="FFFFFF"/>
            </a:solidFill>
            <a:ln w="3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00" tIns="46800" rIns="91800" bIns="46800" anchor="ctr"/>
            <a:lstStyle>
              <a:lvl1pPr>
                <a:spcBef>
                  <a:spcPct val="20000"/>
                </a:spcBef>
                <a:buChar char="•"/>
                <a:tabLst>
                  <a:tab pos="655638" algn="l"/>
                </a:tabLst>
                <a:defRPr sz="3200">
                  <a:solidFill>
                    <a:schemeClr val="accent2"/>
                  </a:solidFill>
                  <a:latin typeface="Tahoma" panose="020B0604030504040204" pitchFamily="34" charset="0"/>
                </a:defRPr>
              </a:lvl1pPr>
              <a:lvl2pPr marL="742950" indent="-285750">
                <a:spcBef>
                  <a:spcPct val="20000"/>
                </a:spcBef>
                <a:buChar char="–"/>
                <a:tabLst>
                  <a:tab pos="655638" algn="l"/>
                </a:tabLst>
                <a:defRPr sz="2800">
                  <a:solidFill>
                    <a:schemeClr val="accent2"/>
                  </a:solidFill>
                  <a:latin typeface="Tahoma" panose="020B0604030504040204" pitchFamily="34" charset="0"/>
                </a:defRPr>
              </a:lvl2pPr>
              <a:lvl3pPr marL="1143000" indent="-228600">
                <a:spcBef>
                  <a:spcPct val="20000"/>
                </a:spcBef>
                <a:buChar char="•"/>
                <a:tabLst>
                  <a:tab pos="655638" algn="l"/>
                </a:tabLst>
                <a:defRPr sz="2400">
                  <a:solidFill>
                    <a:schemeClr val="accent2"/>
                  </a:solidFill>
                  <a:latin typeface="Tahoma" panose="020B0604030504040204" pitchFamily="34" charset="0"/>
                </a:defRPr>
              </a:lvl3pPr>
              <a:lvl4pPr marL="1600200" indent="-228600">
                <a:spcBef>
                  <a:spcPct val="20000"/>
                </a:spcBef>
                <a:buChar char="–"/>
                <a:tabLst>
                  <a:tab pos="655638" algn="l"/>
                </a:tabLst>
                <a:defRPr sz="2000">
                  <a:solidFill>
                    <a:schemeClr val="accent2"/>
                  </a:solidFill>
                  <a:latin typeface="Tahoma" panose="020B0604030504040204" pitchFamily="34" charset="0"/>
                </a:defRPr>
              </a:lvl4pPr>
              <a:lvl5pPr marL="2057400" indent="-228600">
                <a:spcBef>
                  <a:spcPct val="20000"/>
                </a:spcBef>
                <a:buChar char="»"/>
                <a:tabLst>
                  <a:tab pos="655638"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9pPr>
            </a:lstStyle>
            <a:p>
              <a:pPr algn="ctr" eaLnBrk="1" hangingPunct="1">
                <a:spcBef>
                  <a:spcPct val="0"/>
                </a:spcBef>
                <a:buFontTx/>
                <a:buNone/>
              </a:pPr>
              <a:r>
                <a:rPr lang="en-US" altLang="en-US" sz="1100">
                  <a:solidFill>
                    <a:srgbClr val="000000"/>
                  </a:solidFill>
                  <a:cs typeface="Tahoma" panose="020B0604030504040204" pitchFamily="34" charset="0"/>
                </a:rPr>
                <a:t>photodetector</a:t>
              </a:r>
            </a:p>
          </p:txBody>
        </p:sp>
        <p:grpSp>
          <p:nvGrpSpPr>
            <p:cNvPr id="42008" name="Group 6"/>
            <p:cNvGrpSpPr>
              <a:grpSpLocks/>
            </p:cNvGrpSpPr>
            <p:nvPr/>
          </p:nvGrpSpPr>
          <p:grpSpPr bwMode="auto">
            <a:xfrm>
              <a:off x="887" y="1718"/>
              <a:ext cx="917" cy="301"/>
              <a:chOff x="887" y="1718"/>
              <a:chExt cx="917" cy="301"/>
            </a:xfrm>
          </p:grpSpPr>
          <p:sp>
            <p:nvSpPr>
              <p:cNvPr id="42020" name="Line 7"/>
              <p:cNvSpPr>
                <a:spLocks noChangeShapeType="1"/>
              </p:cNvSpPr>
              <p:nvPr/>
            </p:nvSpPr>
            <p:spPr bwMode="auto">
              <a:xfrm>
                <a:off x="887" y="1868"/>
                <a:ext cx="916" cy="0"/>
              </a:xfrm>
              <a:prstGeom prst="line">
                <a:avLst/>
              </a:prstGeom>
              <a:noFill/>
              <a:ln w="360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021" name="Text Box 8"/>
              <p:cNvSpPr txBox="1">
                <a:spLocks noChangeArrowheads="1"/>
              </p:cNvSpPr>
              <p:nvPr/>
            </p:nvSpPr>
            <p:spPr bwMode="auto">
              <a:xfrm>
                <a:off x="887" y="1718"/>
                <a:ext cx="917"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00" tIns="46800" rIns="91800" bIns="46800" anchor="ctr" anchorCtr="1">
                <a:spAutoFit/>
              </a:bodyPr>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algn="ctr" eaLnBrk="1" hangingPunct="1">
                  <a:spcBef>
                    <a:spcPct val="0"/>
                  </a:spcBef>
                  <a:buFontTx/>
                  <a:buNone/>
                </a:pPr>
                <a:endParaRPr lang="en-US" altLang="en-US" sz="1100">
                  <a:solidFill>
                    <a:srgbClr val="000000"/>
                  </a:solidFill>
                  <a:cs typeface="Tahoma" panose="020B0604030504040204" pitchFamily="34" charset="0"/>
                </a:endParaRPr>
              </a:p>
              <a:p>
                <a:pPr algn="ctr" eaLnBrk="1" hangingPunct="1">
                  <a:spcBef>
                    <a:spcPct val="0"/>
                  </a:spcBef>
                  <a:buFontTx/>
                  <a:buNone/>
                </a:pPr>
                <a:r>
                  <a:rPr lang="en-US" altLang="en-US" sz="1100">
                    <a:solidFill>
                      <a:srgbClr val="000000"/>
                    </a:solidFill>
                    <a:cs typeface="Tahoma" panose="020B0604030504040204" pitchFamily="34" charset="0"/>
                  </a:rPr>
                  <a:t>511keV gamma</a:t>
                </a:r>
              </a:p>
            </p:txBody>
          </p:sp>
        </p:grpSp>
        <p:grpSp>
          <p:nvGrpSpPr>
            <p:cNvPr id="42009" name="Group 9"/>
            <p:cNvGrpSpPr>
              <a:grpSpLocks/>
            </p:cNvGrpSpPr>
            <p:nvPr/>
          </p:nvGrpSpPr>
          <p:grpSpPr bwMode="auto">
            <a:xfrm>
              <a:off x="1751" y="1718"/>
              <a:ext cx="1296" cy="301"/>
              <a:chOff x="1751" y="1718"/>
              <a:chExt cx="1296" cy="301"/>
            </a:xfrm>
          </p:grpSpPr>
          <p:sp>
            <p:nvSpPr>
              <p:cNvPr id="42018" name="Line 10"/>
              <p:cNvSpPr>
                <a:spLocks noChangeShapeType="1"/>
              </p:cNvSpPr>
              <p:nvPr/>
            </p:nvSpPr>
            <p:spPr bwMode="auto">
              <a:xfrm>
                <a:off x="1751" y="1868"/>
                <a:ext cx="1295" cy="0"/>
              </a:xfrm>
              <a:prstGeom prst="line">
                <a:avLst/>
              </a:prstGeom>
              <a:noFill/>
              <a:ln w="3600">
                <a:solidFill>
                  <a:srgbClr val="2300D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019" name="Text Box 11"/>
              <p:cNvSpPr txBox="1">
                <a:spLocks noChangeArrowheads="1"/>
              </p:cNvSpPr>
              <p:nvPr/>
            </p:nvSpPr>
            <p:spPr bwMode="auto">
              <a:xfrm>
                <a:off x="1751" y="1718"/>
                <a:ext cx="1296"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00" tIns="46800" rIns="91800" bIns="46800" anchor="ctr" anchorCtr="1">
                <a:spAutoFit/>
              </a:bodyPr>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algn="ctr" eaLnBrk="1" hangingPunct="1">
                  <a:spcBef>
                    <a:spcPct val="0"/>
                  </a:spcBef>
                  <a:buFontTx/>
                  <a:buNone/>
                </a:pPr>
                <a:endParaRPr lang="en-US" altLang="en-US" sz="1100">
                  <a:solidFill>
                    <a:srgbClr val="B51405"/>
                  </a:solidFill>
                  <a:cs typeface="Tahoma" panose="020B0604030504040204" pitchFamily="34" charset="0"/>
                </a:endParaRPr>
              </a:p>
              <a:p>
                <a:pPr algn="ctr" eaLnBrk="1" hangingPunct="1">
                  <a:spcBef>
                    <a:spcPct val="0"/>
                  </a:spcBef>
                  <a:buFontTx/>
                  <a:buNone/>
                </a:pPr>
                <a:r>
                  <a:rPr lang="en-US" altLang="en-US" sz="1100">
                    <a:solidFill>
                      <a:srgbClr val="2300DC"/>
                    </a:solidFill>
                    <a:cs typeface="Tahoma" panose="020B0604030504040204" pitchFamily="34" charset="0"/>
                  </a:rPr>
                  <a:t>Cherenkov photon</a:t>
                </a:r>
              </a:p>
            </p:txBody>
          </p:sp>
        </p:grpSp>
        <p:sp>
          <p:nvSpPr>
            <p:cNvPr id="42010" name="Text Box 12"/>
            <p:cNvSpPr txBox="1">
              <a:spLocks noChangeArrowheads="1"/>
            </p:cNvSpPr>
            <p:nvPr/>
          </p:nvSpPr>
          <p:spPr bwMode="auto">
            <a:xfrm>
              <a:off x="1851" y="2254"/>
              <a:ext cx="1105" cy="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1500" dirty="0">
                  <a:solidFill>
                    <a:srgbClr val="000000"/>
                  </a:solidFill>
                  <a:cs typeface="Tahoma" panose="020B0604030504040204" pitchFamily="34" charset="0"/>
                </a:rPr>
                <a:t>t = </a:t>
              </a:r>
              <a:r>
                <a:rPr lang="en-US" altLang="en-US" sz="1500" dirty="0" err="1">
                  <a:solidFill>
                    <a:srgbClr val="000000"/>
                  </a:solidFill>
                  <a:cs typeface="Tahoma" panose="020B0604030504040204" pitchFamily="34" charset="0"/>
                </a:rPr>
                <a:t>d∙n</a:t>
              </a:r>
              <a:r>
                <a:rPr lang="en-US" altLang="en-US" sz="1500" dirty="0">
                  <a:solidFill>
                    <a:srgbClr val="000000"/>
                  </a:solidFill>
                  <a:cs typeface="Tahoma" panose="020B0604030504040204" pitchFamily="34" charset="0"/>
                </a:rPr>
                <a:t>/c</a:t>
              </a:r>
              <a:r>
                <a:rPr lang="en-US" altLang="en-US" sz="1500" baseline="-33000" dirty="0">
                  <a:solidFill>
                    <a:srgbClr val="000000"/>
                  </a:solidFill>
                  <a:cs typeface="Tahoma" panose="020B0604030504040204" pitchFamily="34" charset="0"/>
                </a:rPr>
                <a:t>0</a:t>
              </a:r>
              <a:r>
                <a:rPr lang="en-US" altLang="en-US" sz="1500" dirty="0">
                  <a:solidFill>
                    <a:srgbClr val="000000"/>
                  </a:solidFill>
                  <a:cs typeface="Tahoma" panose="020B0604030504040204" pitchFamily="34" charset="0"/>
                </a:rPr>
                <a:t> = 90 </a:t>
              </a:r>
              <a:r>
                <a:rPr lang="en-US" altLang="en-US" sz="1500" dirty="0" err="1">
                  <a:solidFill>
                    <a:srgbClr val="000000"/>
                  </a:solidFill>
                  <a:cs typeface="Tahoma" panose="020B0604030504040204" pitchFamily="34" charset="0"/>
                </a:rPr>
                <a:t>ps</a:t>
              </a:r>
              <a:endParaRPr lang="en-US" altLang="en-US" sz="1500" dirty="0">
                <a:solidFill>
                  <a:srgbClr val="000000"/>
                </a:solidFill>
                <a:cs typeface="Tahoma" panose="020B0604030504040204" pitchFamily="34" charset="0"/>
              </a:endParaRPr>
            </a:p>
          </p:txBody>
        </p:sp>
        <p:sp>
          <p:nvSpPr>
            <p:cNvPr id="42011" name="Rectangle 13"/>
            <p:cNvSpPr>
              <a:spLocks noChangeArrowheads="1"/>
            </p:cNvSpPr>
            <p:nvPr/>
          </p:nvSpPr>
          <p:spPr bwMode="auto">
            <a:xfrm>
              <a:off x="3623" y="1508"/>
              <a:ext cx="1295" cy="719"/>
            </a:xfrm>
            <a:prstGeom prst="rect">
              <a:avLst/>
            </a:prstGeom>
            <a:solidFill>
              <a:srgbClr val="CCCCFF"/>
            </a:solidFill>
            <a:ln w="3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sl-SI" altLang="en-US" sz="2000">
                <a:solidFill>
                  <a:schemeClr val="tx1"/>
                </a:solidFill>
                <a:cs typeface="Tahoma" panose="020B0604030504040204" pitchFamily="34" charset="0"/>
              </a:endParaRPr>
            </a:p>
          </p:txBody>
        </p:sp>
        <p:sp>
          <p:nvSpPr>
            <p:cNvPr id="42012" name="Rectangle 14"/>
            <p:cNvSpPr>
              <a:spLocks noChangeArrowheads="1"/>
            </p:cNvSpPr>
            <p:nvPr/>
          </p:nvSpPr>
          <p:spPr bwMode="auto">
            <a:xfrm rot="-5400000">
              <a:off x="4631" y="1796"/>
              <a:ext cx="719" cy="143"/>
            </a:xfrm>
            <a:prstGeom prst="rect">
              <a:avLst/>
            </a:prstGeom>
            <a:solidFill>
              <a:srgbClr val="FFFFFF"/>
            </a:solidFill>
            <a:ln w="3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00" tIns="46800" rIns="91800" bIns="46800" anchor="ctr"/>
            <a:lstStyle>
              <a:lvl1pPr>
                <a:spcBef>
                  <a:spcPct val="20000"/>
                </a:spcBef>
                <a:buChar char="•"/>
                <a:tabLst>
                  <a:tab pos="655638" algn="l"/>
                </a:tabLst>
                <a:defRPr sz="3200">
                  <a:solidFill>
                    <a:schemeClr val="accent2"/>
                  </a:solidFill>
                  <a:latin typeface="Tahoma" panose="020B0604030504040204" pitchFamily="34" charset="0"/>
                </a:defRPr>
              </a:lvl1pPr>
              <a:lvl2pPr marL="742950" indent="-285750">
                <a:spcBef>
                  <a:spcPct val="20000"/>
                </a:spcBef>
                <a:buChar char="–"/>
                <a:tabLst>
                  <a:tab pos="655638" algn="l"/>
                </a:tabLst>
                <a:defRPr sz="2800">
                  <a:solidFill>
                    <a:schemeClr val="accent2"/>
                  </a:solidFill>
                  <a:latin typeface="Tahoma" panose="020B0604030504040204" pitchFamily="34" charset="0"/>
                </a:defRPr>
              </a:lvl2pPr>
              <a:lvl3pPr marL="1143000" indent="-228600">
                <a:spcBef>
                  <a:spcPct val="20000"/>
                </a:spcBef>
                <a:buChar char="•"/>
                <a:tabLst>
                  <a:tab pos="655638" algn="l"/>
                </a:tabLst>
                <a:defRPr sz="2400">
                  <a:solidFill>
                    <a:schemeClr val="accent2"/>
                  </a:solidFill>
                  <a:latin typeface="Tahoma" panose="020B0604030504040204" pitchFamily="34" charset="0"/>
                </a:defRPr>
              </a:lvl3pPr>
              <a:lvl4pPr marL="1600200" indent="-228600">
                <a:spcBef>
                  <a:spcPct val="20000"/>
                </a:spcBef>
                <a:buChar char="–"/>
                <a:tabLst>
                  <a:tab pos="655638" algn="l"/>
                </a:tabLst>
                <a:defRPr sz="2000">
                  <a:solidFill>
                    <a:schemeClr val="accent2"/>
                  </a:solidFill>
                  <a:latin typeface="Tahoma" panose="020B0604030504040204" pitchFamily="34" charset="0"/>
                </a:defRPr>
              </a:lvl4pPr>
              <a:lvl5pPr marL="2057400" indent="-228600">
                <a:spcBef>
                  <a:spcPct val="20000"/>
                </a:spcBef>
                <a:buChar char="»"/>
                <a:tabLst>
                  <a:tab pos="655638"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9pPr>
            </a:lstStyle>
            <a:p>
              <a:pPr algn="ctr" eaLnBrk="1" hangingPunct="1">
                <a:spcBef>
                  <a:spcPct val="0"/>
                </a:spcBef>
                <a:buFontTx/>
                <a:buNone/>
              </a:pPr>
              <a:r>
                <a:rPr lang="en-US" altLang="en-US" sz="1100">
                  <a:solidFill>
                    <a:srgbClr val="000000"/>
                  </a:solidFill>
                  <a:cs typeface="Tahoma" panose="020B0604030504040204" pitchFamily="34" charset="0"/>
                </a:rPr>
                <a:t>photodetector</a:t>
              </a:r>
            </a:p>
          </p:txBody>
        </p:sp>
        <p:sp>
          <p:nvSpPr>
            <p:cNvPr id="42013" name="Line 15"/>
            <p:cNvSpPr>
              <a:spLocks noChangeShapeType="1"/>
            </p:cNvSpPr>
            <p:nvPr/>
          </p:nvSpPr>
          <p:spPr bwMode="auto">
            <a:xfrm>
              <a:off x="3479" y="1868"/>
              <a:ext cx="1340" cy="0"/>
            </a:xfrm>
            <a:prstGeom prst="line">
              <a:avLst/>
            </a:prstGeom>
            <a:noFill/>
            <a:ln w="360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014" name="Line 16"/>
            <p:cNvSpPr>
              <a:spLocks noChangeShapeType="1"/>
            </p:cNvSpPr>
            <p:nvPr/>
          </p:nvSpPr>
          <p:spPr bwMode="auto">
            <a:xfrm>
              <a:off x="4775" y="1868"/>
              <a:ext cx="143" cy="0"/>
            </a:xfrm>
            <a:prstGeom prst="line">
              <a:avLst/>
            </a:prstGeom>
            <a:noFill/>
            <a:ln w="3600">
              <a:solidFill>
                <a:srgbClr val="2300D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015" name="Text Box 17"/>
            <p:cNvSpPr txBox="1">
              <a:spLocks noChangeArrowheads="1"/>
            </p:cNvSpPr>
            <p:nvPr/>
          </p:nvSpPr>
          <p:spPr bwMode="auto">
            <a:xfrm>
              <a:off x="3812" y="2254"/>
              <a:ext cx="987" cy="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1500" dirty="0">
                  <a:solidFill>
                    <a:srgbClr val="000000"/>
                  </a:solidFill>
                  <a:cs typeface="Tahoma" panose="020B0604030504040204" pitchFamily="34" charset="0"/>
                </a:rPr>
                <a:t>t = d/c</a:t>
              </a:r>
              <a:r>
                <a:rPr lang="en-US" altLang="en-US" sz="1500" baseline="-33000" dirty="0">
                  <a:solidFill>
                    <a:srgbClr val="000000"/>
                  </a:solidFill>
                  <a:cs typeface="Tahoma" panose="020B0604030504040204" pitchFamily="34" charset="0"/>
                </a:rPr>
                <a:t>0</a:t>
              </a:r>
              <a:r>
                <a:rPr lang="en-US" altLang="en-US" sz="1500" dirty="0">
                  <a:solidFill>
                    <a:srgbClr val="000000"/>
                  </a:solidFill>
                  <a:cs typeface="Tahoma" panose="020B0604030504040204" pitchFamily="34" charset="0"/>
                </a:rPr>
                <a:t> = 50 </a:t>
              </a:r>
              <a:r>
                <a:rPr lang="en-US" altLang="en-US" sz="1500" dirty="0" err="1">
                  <a:solidFill>
                    <a:srgbClr val="000000"/>
                  </a:solidFill>
                  <a:cs typeface="Tahoma" panose="020B0604030504040204" pitchFamily="34" charset="0"/>
                </a:rPr>
                <a:t>ps</a:t>
              </a:r>
              <a:endParaRPr lang="en-US" altLang="en-US" sz="1500" dirty="0">
                <a:solidFill>
                  <a:srgbClr val="000000"/>
                </a:solidFill>
                <a:cs typeface="Tahoma" panose="020B0604030504040204" pitchFamily="34" charset="0"/>
              </a:endParaRPr>
            </a:p>
          </p:txBody>
        </p:sp>
        <p:sp>
          <p:nvSpPr>
            <p:cNvPr id="42016" name="Text Box 18"/>
            <p:cNvSpPr txBox="1">
              <a:spLocks noChangeArrowheads="1"/>
            </p:cNvSpPr>
            <p:nvPr/>
          </p:nvSpPr>
          <p:spPr bwMode="auto">
            <a:xfrm>
              <a:off x="5185" y="2269"/>
              <a:ext cx="846"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ct val="20000"/>
                </a:spcBef>
                <a:buChar char="•"/>
                <a:tabLst>
                  <a:tab pos="723900" algn="l"/>
                </a:tabLst>
                <a:defRPr sz="3200">
                  <a:solidFill>
                    <a:schemeClr val="accent2"/>
                  </a:solidFill>
                  <a:latin typeface="Tahoma" panose="020B0604030504040204" pitchFamily="34" charset="0"/>
                </a:defRPr>
              </a:lvl1pPr>
              <a:lvl2pPr marL="742950" indent="-285750">
                <a:spcBef>
                  <a:spcPct val="20000"/>
                </a:spcBef>
                <a:buChar char="–"/>
                <a:tabLst>
                  <a:tab pos="723900" algn="l"/>
                </a:tabLst>
                <a:defRPr sz="2800">
                  <a:solidFill>
                    <a:schemeClr val="accent2"/>
                  </a:solidFill>
                  <a:latin typeface="Tahoma" panose="020B0604030504040204" pitchFamily="34" charset="0"/>
                </a:defRPr>
              </a:lvl2pPr>
              <a:lvl3pPr marL="1143000" indent="-228600">
                <a:spcBef>
                  <a:spcPct val="20000"/>
                </a:spcBef>
                <a:buChar char="•"/>
                <a:tabLst>
                  <a:tab pos="723900" algn="l"/>
                </a:tabLst>
                <a:defRPr sz="2400">
                  <a:solidFill>
                    <a:schemeClr val="accent2"/>
                  </a:solidFill>
                  <a:latin typeface="Tahoma" panose="020B0604030504040204" pitchFamily="34" charset="0"/>
                </a:defRPr>
              </a:lvl3pPr>
              <a:lvl4pPr marL="1600200" indent="-228600">
                <a:spcBef>
                  <a:spcPct val="20000"/>
                </a:spcBef>
                <a:buChar char="–"/>
                <a:tabLst>
                  <a:tab pos="723900" algn="l"/>
                </a:tabLst>
                <a:defRPr sz="2000">
                  <a:solidFill>
                    <a:schemeClr val="accent2"/>
                  </a:solidFill>
                  <a:latin typeface="Tahoma" panose="020B0604030504040204" pitchFamily="34" charset="0"/>
                </a:defRPr>
              </a:lvl4pPr>
              <a:lvl5pPr marL="2057400" indent="-228600">
                <a:spcBef>
                  <a:spcPct val="20000"/>
                </a:spcBef>
                <a:buChar char="»"/>
                <a:tabLst>
                  <a:tab pos="7239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1500" dirty="0">
                  <a:solidFill>
                    <a:srgbClr val="000000"/>
                  </a:solidFill>
                  <a:cs typeface="Tahoma" panose="020B0604030504040204" pitchFamily="34" charset="0"/>
                </a:rPr>
                <a:t> → ∆t = 40 </a:t>
              </a:r>
              <a:r>
                <a:rPr lang="en-US" altLang="en-US" sz="1500" dirty="0" err="1">
                  <a:solidFill>
                    <a:srgbClr val="000000"/>
                  </a:solidFill>
                  <a:cs typeface="Tahoma" panose="020B0604030504040204" pitchFamily="34" charset="0"/>
                </a:rPr>
                <a:t>ps</a:t>
              </a:r>
              <a:endParaRPr lang="en-US" altLang="en-US" sz="1500" dirty="0">
                <a:solidFill>
                  <a:srgbClr val="000000"/>
                </a:solidFill>
                <a:cs typeface="Tahoma" panose="020B0604030504040204" pitchFamily="34" charset="0"/>
              </a:endParaRPr>
            </a:p>
          </p:txBody>
        </p:sp>
        <p:sp>
          <p:nvSpPr>
            <p:cNvPr id="42017" name="Text Box 19"/>
            <p:cNvSpPr txBox="1">
              <a:spLocks noChangeArrowheads="1"/>
            </p:cNvSpPr>
            <p:nvPr/>
          </p:nvSpPr>
          <p:spPr bwMode="auto">
            <a:xfrm>
              <a:off x="450" y="2269"/>
              <a:ext cx="1240"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1500" dirty="0">
                  <a:solidFill>
                    <a:srgbClr val="000000"/>
                  </a:solidFill>
                  <a:cs typeface="Tahoma" panose="020B0604030504040204" pitchFamily="34" charset="0"/>
                </a:rPr>
                <a:t>d = 15 mm, n = 1.8:</a:t>
              </a:r>
            </a:p>
          </p:txBody>
        </p:sp>
      </p:grpSp>
      <p:sp>
        <p:nvSpPr>
          <p:cNvPr id="41989" name="Rectangle 4"/>
          <p:cNvSpPr>
            <a:spLocks noChangeArrowheads="1"/>
          </p:cNvSpPr>
          <p:nvPr/>
        </p:nvSpPr>
        <p:spPr bwMode="auto">
          <a:xfrm>
            <a:off x="4044950" y="4296914"/>
            <a:ext cx="1866900" cy="1033462"/>
          </a:xfrm>
          <a:prstGeom prst="rect">
            <a:avLst/>
          </a:prstGeom>
          <a:solidFill>
            <a:srgbClr val="CCCCFF"/>
          </a:solidFill>
          <a:ln w="3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sl-SI" altLang="en-US" sz="2000">
              <a:solidFill>
                <a:schemeClr val="tx1"/>
              </a:solidFill>
              <a:cs typeface="Tahoma" panose="020B0604030504040204" pitchFamily="34" charset="0"/>
            </a:endParaRPr>
          </a:p>
        </p:txBody>
      </p:sp>
      <p:sp>
        <p:nvSpPr>
          <p:cNvPr id="41990" name="Rectangle 5"/>
          <p:cNvSpPr>
            <a:spLocks noChangeArrowheads="1"/>
          </p:cNvSpPr>
          <p:nvPr/>
        </p:nvSpPr>
        <p:spPr bwMode="auto">
          <a:xfrm rot="-5400000">
            <a:off x="3450432" y="4710457"/>
            <a:ext cx="1033462" cy="206375"/>
          </a:xfrm>
          <a:prstGeom prst="rect">
            <a:avLst/>
          </a:prstGeom>
          <a:solidFill>
            <a:srgbClr val="FFFFFF"/>
          </a:solidFill>
          <a:ln w="3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00" tIns="46800" rIns="91800" bIns="46800" anchor="ctr"/>
          <a:lstStyle>
            <a:lvl1pPr>
              <a:spcBef>
                <a:spcPct val="20000"/>
              </a:spcBef>
              <a:buChar char="•"/>
              <a:tabLst>
                <a:tab pos="655638" algn="l"/>
              </a:tabLst>
              <a:defRPr sz="3200">
                <a:solidFill>
                  <a:schemeClr val="accent2"/>
                </a:solidFill>
                <a:latin typeface="Tahoma" panose="020B0604030504040204" pitchFamily="34" charset="0"/>
              </a:defRPr>
            </a:lvl1pPr>
            <a:lvl2pPr marL="742950" indent="-285750">
              <a:spcBef>
                <a:spcPct val="20000"/>
              </a:spcBef>
              <a:buChar char="–"/>
              <a:tabLst>
                <a:tab pos="655638" algn="l"/>
              </a:tabLst>
              <a:defRPr sz="2800">
                <a:solidFill>
                  <a:schemeClr val="accent2"/>
                </a:solidFill>
                <a:latin typeface="Tahoma" panose="020B0604030504040204" pitchFamily="34" charset="0"/>
              </a:defRPr>
            </a:lvl2pPr>
            <a:lvl3pPr marL="1143000" indent="-228600">
              <a:spcBef>
                <a:spcPct val="20000"/>
              </a:spcBef>
              <a:buChar char="•"/>
              <a:tabLst>
                <a:tab pos="655638" algn="l"/>
              </a:tabLst>
              <a:defRPr sz="2400">
                <a:solidFill>
                  <a:schemeClr val="accent2"/>
                </a:solidFill>
                <a:latin typeface="Tahoma" panose="020B0604030504040204" pitchFamily="34" charset="0"/>
              </a:defRPr>
            </a:lvl3pPr>
            <a:lvl4pPr marL="1600200" indent="-228600">
              <a:spcBef>
                <a:spcPct val="20000"/>
              </a:spcBef>
              <a:buChar char="–"/>
              <a:tabLst>
                <a:tab pos="655638" algn="l"/>
              </a:tabLst>
              <a:defRPr sz="2000">
                <a:solidFill>
                  <a:schemeClr val="accent2"/>
                </a:solidFill>
                <a:latin typeface="Tahoma" panose="020B0604030504040204" pitchFamily="34" charset="0"/>
              </a:defRPr>
            </a:lvl4pPr>
            <a:lvl5pPr marL="2057400" indent="-228600">
              <a:spcBef>
                <a:spcPct val="20000"/>
              </a:spcBef>
              <a:buChar char="»"/>
              <a:tabLst>
                <a:tab pos="655638"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9pPr>
          </a:lstStyle>
          <a:p>
            <a:pPr algn="ctr" eaLnBrk="1" hangingPunct="1">
              <a:spcBef>
                <a:spcPct val="0"/>
              </a:spcBef>
              <a:buFontTx/>
              <a:buNone/>
            </a:pPr>
            <a:r>
              <a:rPr lang="en-US" altLang="en-US" sz="1100">
                <a:solidFill>
                  <a:srgbClr val="000000"/>
                </a:solidFill>
                <a:cs typeface="Tahoma" panose="020B0604030504040204" pitchFamily="34" charset="0"/>
              </a:rPr>
              <a:t>photodetector</a:t>
            </a:r>
          </a:p>
        </p:txBody>
      </p:sp>
      <p:grpSp>
        <p:nvGrpSpPr>
          <p:cNvPr id="41991" name="Group 6"/>
          <p:cNvGrpSpPr>
            <a:grpSpLocks/>
          </p:cNvGrpSpPr>
          <p:nvPr/>
        </p:nvGrpSpPr>
        <p:grpSpPr bwMode="auto">
          <a:xfrm>
            <a:off x="2306638" y="4598539"/>
            <a:ext cx="1919287" cy="433387"/>
            <a:chOff x="675" y="1718"/>
            <a:chExt cx="1128" cy="301"/>
          </a:xfrm>
        </p:grpSpPr>
        <p:sp>
          <p:nvSpPr>
            <p:cNvPr id="42004" name="Line 7"/>
            <p:cNvSpPr>
              <a:spLocks noChangeShapeType="1"/>
            </p:cNvSpPr>
            <p:nvPr/>
          </p:nvSpPr>
          <p:spPr bwMode="auto">
            <a:xfrm>
              <a:off x="887" y="1868"/>
              <a:ext cx="916" cy="0"/>
            </a:xfrm>
            <a:prstGeom prst="line">
              <a:avLst/>
            </a:prstGeom>
            <a:noFill/>
            <a:ln w="360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005" name="Text Box 8"/>
            <p:cNvSpPr txBox="1">
              <a:spLocks noChangeArrowheads="1"/>
            </p:cNvSpPr>
            <p:nvPr/>
          </p:nvSpPr>
          <p:spPr bwMode="auto">
            <a:xfrm>
              <a:off x="675" y="1718"/>
              <a:ext cx="917"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00" tIns="46800" rIns="91800" bIns="46800" anchor="ctr" anchorCtr="1">
              <a:spAutoFit/>
            </a:bodyPr>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algn="ctr" eaLnBrk="1" hangingPunct="1">
                <a:spcBef>
                  <a:spcPct val="0"/>
                </a:spcBef>
                <a:buFontTx/>
                <a:buNone/>
              </a:pPr>
              <a:endParaRPr lang="en-US" altLang="en-US" sz="1100">
                <a:solidFill>
                  <a:srgbClr val="000000"/>
                </a:solidFill>
                <a:cs typeface="Tahoma" panose="020B0604030504040204" pitchFamily="34" charset="0"/>
              </a:endParaRPr>
            </a:p>
            <a:p>
              <a:pPr algn="ctr" eaLnBrk="1" hangingPunct="1">
                <a:spcBef>
                  <a:spcPct val="0"/>
                </a:spcBef>
                <a:buFontTx/>
                <a:buNone/>
              </a:pPr>
              <a:r>
                <a:rPr lang="en-US" altLang="en-US" sz="1100">
                  <a:solidFill>
                    <a:srgbClr val="000000"/>
                  </a:solidFill>
                  <a:cs typeface="Tahoma" panose="020B0604030504040204" pitchFamily="34" charset="0"/>
                </a:rPr>
                <a:t>511keV gamma</a:t>
              </a:r>
            </a:p>
          </p:txBody>
        </p:sp>
      </p:grpSp>
      <p:sp>
        <p:nvSpPr>
          <p:cNvPr id="41992" name="Text Box 11"/>
          <p:cNvSpPr txBox="1">
            <a:spLocks noChangeArrowheads="1"/>
          </p:cNvSpPr>
          <p:nvPr/>
        </p:nvSpPr>
        <p:spPr bwMode="auto">
          <a:xfrm>
            <a:off x="3863975" y="4493764"/>
            <a:ext cx="18669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00" tIns="46800" rIns="91800" bIns="46800" anchor="ctr" anchorCtr="1">
            <a:spAutoFit/>
          </a:bodyPr>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algn="ctr" eaLnBrk="1" hangingPunct="1">
              <a:spcBef>
                <a:spcPct val="0"/>
              </a:spcBef>
              <a:buFontTx/>
              <a:buNone/>
            </a:pPr>
            <a:endParaRPr lang="en-US" altLang="en-US" sz="1100">
              <a:solidFill>
                <a:srgbClr val="B51405"/>
              </a:solidFill>
              <a:cs typeface="Tahoma" panose="020B0604030504040204" pitchFamily="34" charset="0"/>
            </a:endParaRPr>
          </a:p>
          <a:p>
            <a:pPr algn="ctr" eaLnBrk="1" hangingPunct="1">
              <a:spcBef>
                <a:spcPct val="0"/>
              </a:spcBef>
              <a:buFontTx/>
              <a:buNone/>
            </a:pPr>
            <a:r>
              <a:rPr lang="en-US" altLang="en-US" sz="1100">
                <a:solidFill>
                  <a:srgbClr val="2300DC"/>
                </a:solidFill>
                <a:cs typeface="Tahoma" panose="020B0604030504040204" pitchFamily="34" charset="0"/>
              </a:rPr>
              <a:t>Cherenkov photon</a:t>
            </a:r>
          </a:p>
        </p:txBody>
      </p:sp>
      <p:sp>
        <p:nvSpPr>
          <p:cNvPr id="41993" name="Text Box 12"/>
          <p:cNvSpPr txBox="1">
            <a:spLocks noChangeArrowheads="1"/>
          </p:cNvSpPr>
          <p:nvPr/>
        </p:nvSpPr>
        <p:spPr bwMode="auto">
          <a:xfrm>
            <a:off x="4189413" y="5370064"/>
            <a:ext cx="1592262"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1500">
                <a:solidFill>
                  <a:srgbClr val="000000"/>
                </a:solidFill>
                <a:cs typeface="Tahoma" panose="020B0604030504040204" pitchFamily="34" charset="0"/>
              </a:rPr>
              <a:t>t = 0 </a:t>
            </a:r>
            <a:r>
              <a:rPr lang="en-US" altLang="en-US" sz="1500" dirty="0" err="1">
                <a:solidFill>
                  <a:srgbClr val="000000"/>
                </a:solidFill>
                <a:cs typeface="Tahoma" panose="020B0604030504040204" pitchFamily="34" charset="0"/>
              </a:rPr>
              <a:t>ps</a:t>
            </a:r>
            <a:endParaRPr lang="en-US" altLang="en-US" sz="1500" dirty="0">
              <a:solidFill>
                <a:srgbClr val="000000"/>
              </a:solidFill>
              <a:cs typeface="Tahoma" panose="020B0604030504040204" pitchFamily="34" charset="0"/>
            </a:endParaRPr>
          </a:p>
        </p:txBody>
      </p:sp>
      <p:sp>
        <p:nvSpPr>
          <p:cNvPr id="41994" name="Rectangle 13"/>
          <p:cNvSpPr>
            <a:spLocks noChangeArrowheads="1"/>
          </p:cNvSpPr>
          <p:nvPr/>
        </p:nvSpPr>
        <p:spPr bwMode="auto">
          <a:xfrm>
            <a:off x="6742113" y="4296914"/>
            <a:ext cx="1865312" cy="1033462"/>
          </a:xfrm>
          <a:prstGeom prst="rect">
            <a:avLst/>
          </a:prstGeom>
          <a:solidFill>
            <a:srgbClr val="CCCCFF"/>
          </a:solidFill>
          <a:ln w="3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sl-SI" altLang="en-US" sz="2000">
              <a:solidFill>
                <a:schemeClr val="tx1"/>
              </a:solidFill>
              <a:cs typeface="Tahoma" panose="020B0604030504040204" pitchFamily="34" charset="0"/>
            </a:endParaRPr>
          </a:p>
        </p:txBody>
      </p:sp>
      <p:sp>
        <p:nvSpPr>
          <p:cNvPr id="41995" name="Rectangle 14"/>
          <p:cNvSpPr>
            <a:spLocks noChangeArrowheads="1"/>
          </p:cNvSpPr>
          <p:nvPr/>
        </p:nvSpPr>
        <p:spPr bwMode="auto">
          <a:xfrm rot="-5400000">
            <a:off x="6123782" y="4710457"/>
            <a:ext cx="1033462" cy="206375"/>
          </a:xfrm>
          <a:prstGeom prst="rect">
            <a:avLst/>
          </a:prstGeom>
          <a:solidFill>
            <a:srgbClr val="FFFFFF"/>
          </a:solidFill>
          <a:ln w="36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00" tIns="46800" rIns="91800" bIns="46800" anchor="ctr"/>
          <a:lstStyle>
            <a:lvl1pPr>
              <a:spcBef>
                <a:spcPct val="20000"/>
              </a:spcBef>
              <a:buChar char="•"/>
              <a:tabLst>
                <a:tab pos="655638" algn="l"/>
              </a:tabLst>
              <a:defRPr sz="3200">
                <a:solidFill>
                  <a:schemeClr val="accent2"/>
                </a:solidFill>
                <a:latin typeface="Tahoma" panose="020B0604030504040204" pitchFamily="34" charset="0"/>
              </a:defRPr>
            </a:lvl1pPr>
            <a:lvl2pPr marL="742950" indent="-285750">
              <a:spcBef>
                <a:spcPct val="20000"/>
              </a:spcBef>
              <a:buChar char="–"/>
              <a:tabLst>
                <a:tab pos="655638" algn="l"/>
              </a:tabLst>
              <a:defRPr sz="2800">
                <a:solidFill>
                  <a:schemeClr val="accent2"/>
                </a:solidFill>
                <a:latin typeface="Tahoma" panose="020B0604030504040204" pitchFamily="34" charset="0"/>
              </a:defRPr>
            </a:lvl2pPr>
            <a:lvl3pPr marL="1143000" indent="-228600">
              <a:spcBef>
                <a:spcPct val="20000"/>
              </a:spcBef>
              <a:buChar char="•"/>
              <a:tabLst>
                <a:tab pos="655638" algn="l"/>
              </a:tabLst>
              <a:defRPr sz="2400">
                <a:solidFill>
                  <a:schemeClr val="accent2"/>
                </a:solidFill>
                <a:latin typeface="Tahoma" panose="020B0604030504040204" pitchFamily="34" charset="0"/>
              </a:defRPr>
            </a:lvl3pPr>
            <a:lvl4pPr marL="1600200" indent="-228600">
              <a:spcBef>
                <a:spcPct val="20000"/>
              </a:spcBef>
              <a:buChar char="–"/>
              <a:tabLst>
                <a:tab pos="655638" algn="l"/>
              </a:tabLst>
              <a:defRPr sz="2000">
                <a:solidFill>
                  <a:schemeClr val="accent2"/>
                </a:solidFill>
                <a:latin typeface="Tahoma" panose="020B0604030504040204" pitchFamily="34" charset="0"/>
              </a:defRPr>
            </a:lvl4pPr>
            <a:lvl5pPr marL="2057400" indent="-228600">
              <a:spcBef>
                <a:spcPct val="20000"/>
              </a:spcBef>
              <a:buChar char="»"/>
              <a:tabLst>
                <a:tab pos="655638"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655638" algn="l"/>
              </a:tabLst>
              <a:defRPr sz="2000">
                <a:solidFill>
                  <a:schemeClr val="accent2"/>
                </a:solidFill>
                <a:latin typeface="Tahoma" panose="020B0604030504040204" pitchFamily="34" charset="0"/>
              </a:defRPr>
            </a:lvl9pPr>
          </a:lstStyle>
          <a:p>
            <a:pPr algn="ctr" eaLnBrk="1" hangingPunct="1">
              <a:spcBef>
                <a:spcPct val="0"/>
              </a:spcBef>
              <a:buFontTx/>
              <a:buNone/>
            </a:pPr>
            <a:r>
              <a:rPr lang="en-US" altLang="en-US" sz="1100">
                <a:solidFill>
                  <a:srgbClr val="000000"/>
                </a:solidFill>
                <a:cs typeface="Tahoma" panose="020B0604030504040204" pitchFamily="34" charset="0"/>
              </a:rPr>
              <a:t>photodetector</a:t>
            </a:r>
          </a:p>
        </p:txBody>
      </p:sp>
      <p:sp>
        <p:nvSpPr>
          <p:cNvPr id="41996" name="Line 15"/>
          <p:cNvSpPr>
            <a:spLocks noChangeShapeType="1"/>
          </p:cNvSpPr>
          <p:nvPr/>
        </p:nvSpPr>
        <p:spPr bwMode="auto">
          <a:xfrm>
            <a:off x="6534150" y="4814439"/>
            <a:ext cx="1930400" cy="0"/>
          </a:xfrm>
          <a:prstGeom prst="line">
            <a:avLst/>
          </a:prstGeom>
          <a:noFill/>
          <a:ln w="360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7" name="Line 16"/>
          <p:cNvSpPr>
            <a:spLocks noChangeShapeType="1"/>
          </p:cNvSpPr>
          <p:nvPr/>
        </p:nvSpPr>
        <p:spPr bwMode="auto">
          <a:xfrm>
            <a:off x="8401050" y="4814439"/>
            <a:ext cx="206375" cy="0"/>
          </a:xfrm>
          <a:prstGeom prst="line">
            <a:avLst/>
          </a:prstGeom>
          <a:noFill/>
          <a:ln w="3600">
            <a:solidFill>
              <a:srgbClr val="2300D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8" name="Text Box 17"/>
          <p:cNvSpPr txBox="1">
            <a:spLocks noChangeArrowheads="1"/>
          </p:cNvSpPr>
          <p:nvPr/>
        </p:nvSpPr>
        <p:spPr bwMode="auto">
          <a:xfrm>
            <a:off x="6167438" y="5370064"/>
            <a:ext cx="142240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1500">
                <a:solidFill>
                  <a:srgbClr val="000000"/>
                </a:solidFill>
                <a:cs typeface="Tahoma" panose="020B0604030504040204" pitchFamily="34" charset="0"/>
              </a:rPr>
              <a:t>t = d/c</a:t>
            </a:r>
            <a:r>
              <a:rPr lang="en-US" altLang="en-US" sz="1500" baseline="-33000">
                <a:solidFill>
                  <a:srgbClr val="000000"/>
                </a:solidFill>
                <a:cs typeface="Tahoma" panose="020B0604030504040204" pitchFamily="34" charset="0"/>
              </a:rPr>
              <a:t>0</a:t>
            </a:r>
            <a:r>
              <a:rPr lang="en-US" altLang="en-US" sz="1500">
                <a:solidFill>
                  <a:srgbClr val="000000"/>
                </a:solidFill>
                <a:cs typeface="Tahoma" panose="020B0604030504040204" pitchFamily="34" charset="0"/>
              </a:rPr>
              <a:t> </a:t>
            </a:r>
            <a:r>
              <a:rPr lang="sl-SI" altLang="en-US" sz="1500">
                <a:solidFill>
                  <a:srgbClr val="000000"/>
                </a:solidFill>
                <a:cs typeface="Tahoma" panose="020B0604030504040204" pitchFamily="34" charset="0"/>
              </a:rPr>
              <a:t>+ </a:t>
            </a:r>
            <a:r>
              <a:rPr lang="en-US" altLang="en-US" sz="1500">
                <a:solidFill>
                  <a:srgbClr val="000000"/>
                </a:solidFill>
                <a:cs typeface="Tahoma" panose="020B0604030504040204" pitchFamily="34" charset="0"/>
              </a:rPr>
              <a:t>d∙n/c</a:t>
            </a:r>
            <a:r>
              <a:rPr lang="en-US" altLang="en-US" sz="1500" baseline="-33000">
                <a:solidFill>
                  <a:srgbClr val="000000"/>
                </a:solidFill>
                <a:cs typeface="Tahoma" panose="020B0604030504040204" pitchFamily="34" charset="0"/>
              </a:rPr>
              <a:t>0</a:t>
            </a:r>
            <a:r>
              <a:rPr lang="en-US" altLang="en-US" sz="1500">
                <a:solidFill>
                  <a:srgbClr val="000000"/>
                </a:solidFill>
                <a:cs typeface="Tahoma" panose="020B0604030504040204" pitchFamily="34" charset="0"/>
              </a:rPr>
              <a:t> = </a:t>
            </a:r>
            <a:r>
              <a:rPr lang="sl-SI" altLang="en-US" sz="1500">
                <a:solidFill>
                  <a:srgbClr val="000000"/>
                </a:solidFill>
                <a:cs typeface="Tahoma" panose="020B0604030504040204" pitchFamily="34" charset="0"/>
              </a:rPr>
              <a:t>(50+90)</a:t>
            </a:r>
            <a:r>
              <a:rPr lang="en-US" altLang="en-US" sz="1500">
                <a:solidFill>
                  <a:srgbClr val="000000"/>
                </a:solidFill>
                <a:cs typeface="Tahoma" panose="020B0604030504040204" pitchFamily="34" charset="0"/>
              </a:rPr>
              <a:t> ps</a:t>
            </a:r>
          </a:p>
        </p:txBody>
      </p:sp>
      <p:sp>
        <p:nvSpPr>
          <p:cNvPr id="41999" name="Text Box 18"/>
          <p:cNvSpPr txBox="1">
            <a:spLocks noChangeArrowheads="1"/>
          </p:cNvSpPr>
          <p:nvPr/>
        </p:nvSpPr>
        <p:spPr bwMode="auto">
          <a:xfrm>
            <a:off x="8991600" y="5392289"/>
            <a:ext cx="121920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ct val="20000"/>
              </a:spcBef>
              <a:buChar char="•"/>
              <a:tabLst>
                <a:tab pos="723900" algn="l"/>
              </a:tabLst>
              <a:defRPr sz="3200">
                <a:solidFill>
                  <a:schemeClr val="accent2"/>
                </a:solidFill>
                <a:latin typeface="Tahoma" panose="020B0604030504040204" pitchFamily="34" charset="0"/>
              </a:defRPr>
            </a:lvl1pPr>
            <a:lvl2pPr marL="742950" indent="-285750">
              <a:spcBef>
                <a:spcPct val="20000"/>
              </a:spcBef>
              <a:buChar char="–"/>
              <a:tabLst>
                <a:tab pos="723900" algn="l"/>
              </a:tabLst>
              <a:defRPr sz="2800">
                <a:solidFill>
                  <a:schemeClr val="accent2"/>
                </a:solidFill>
                <a:latin typeface="Tahoma" panose="020B0604030504040204" pitchFamily="34" charset="0"/>
              </a:defRPr>
            </a:lvl2pPr>
            <a:lvl3pPr marL="1143000" indent="-228600">
              <a:spcBef>
                <a:spcPct val="20000"/>
              </a:spcBef>
              <a:buChar char="•"/>
              <a:tabLst>
                <a:tab pos="723900" algn="l"/>
              </a:tabLst>
              <a:defRPr sz="2400">
                <a:solidFill>
                  <a:schemeClr val="accent2"/>
                </a:solidFill>
                <a:latin typeface="Tahoma" panose="020B0604030504040204" pitchFamily="34" charset="0"/>
              </a:defRPr>
            </a:lvl3pPr>
            <a:lvl4pPr marL="1600200" indent="-228600">
              <a:spcBef>
                <a:spcPct val="20000"/>
              </a:spcBef>
              <a:buChar char="–"/>
              <a:tabLst>
                <a:tab pos="723900" algn="l"/>
              </a:tabLst>
              <a:defRPr sz="2000">
                <a:solidFill>
                  <a:schemeClr val="accent2"/>
                </a:solidFill>
                <a:latin typeface="Tahoma" panose="020B0604030504040204" pitchFamily="34" charset="0"/>
              </a:defRPr>
            </a:lvl4pPr>
            <a:lvl5pPr marL="2057400" indent="-228600">
              <a:spcBef>
                <a:spcPct val="20000"/>
              </a:spcBef>
              <a:buChar char="»"/>
              <a:tabLst>
                <a:tab pos="7239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1500">
                <a:solidFill>
                  <a:srgbClr val="000000"/>
                </a:solidFill>
                <a:cs typeface="Tahoma" panose="020B0604030504040204" pitchFamily="34" charset="0"/>
              </a:rPr>
              <a:t> → ∆t = </a:t>
            </a:r>
            <a:r>
              <a:rPr lang="sl-SI" altLang="en-US" sz="1500">
                <a:solidFill>
                  <a:srgbClr val="000000"/>
                </a:solidFill>
                <a:cs typeface="Tahoma" panose="020B0604030504040204" pitchFamily="34" charset="0"/>
              </a:rPr>
              <a:t>1</a:t>
            </a:r>
            <a:r>
              <a:rPr lang="en-US" altLang="en-US" sz="1500">
                <a:solidFill>
                  <a:srgbClr val="000000"/>
                </a:solidFill>
                <a:cs typeface="Tahoma" panose="020B0604030504040204" pitchFamily="34" charset="0"/>
              </a:rPr>
              <a:t>40 ps</a:t>
            </a:r>
          </a:p>
        </p:txBody>
      </p:sp>
      <p:sp>
        <p:nvSpPr>
          <p:cNvPr id="42000" name="Text Box 19"/>
          <p:cNvSpPr txBox="1">
            <a:spLocks noChangeArrowheads="1"/>
          </p:cNvSpPr>
          <p:nvPr/>
        </p:nvSpPr>
        <p:spPr bwMode="auto">
          <a:xfrm>
            <a:off x="2171700" y="5392289"/>
            <a:ext cx="1785938"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eaLnBrk="1" hangingPunct="1">
              <a:spcBef>
                <a:spcPct val="0"/>
              </a:spcBef>
              <a:buFontTx/>
              <a:buNone/>
            </a:pPr>
            <a:r>
              <a:rPr lang="en-US" altLang="en-US" sz="1500" dirty="0">
                <a:solidFill>
                  <a:srgbClr val="000000"/>
                </a:solidFill>
                <a:cs typeface="Tahoma" panose="020B0604030504040204" pitchFamily="34" charset="0"/>
              </a:rPr>
              <a:t>d = 15 mm, n = 1.8:</a:t>
            </a:r>
          </a:p>
        </p:txBody>
      </p:sp>
      <p:cxnSp>
        <p:nvCxnSpPr>
          <p:cNvPr id="36" name="Straight Arrow Connector 35"/>
          <p:cNvCxnSpPr/>
          <p:nvPr/>
        </p:nvCxnSpPr>
        <p:spPr>
          <a:xfrm flipH="1" flipV="1">
            <a:off x="6742113" y="4782689"/>
            <a:ext cx="1865312"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4008438" y="4743001"/>
            <a:ext cx="236537" cy="396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2003" name="Text Box 11"/>
          <p:cNvSpPr txBox="1">
            <a:spLocks noChangeArrowheads="1"/>
          </p:cNvSpPr>
          <p:nvPr/>
        </p:nvSpPr>
        <p:spPr bwMode="auto">
          <a:xfrm>
            <a:off x="6672263" y="4401689"/>
            <a:ext cx="1866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00" tIns="46800" rIns="91800" bIns="46800" anchor="ctr" anchorCtr="1">
            <a:spAutoFit/>
          </a:bodyPr>
          <a:lstStyle>
            <a:lvl1pPr>
              <a:spcBef>
                <a:spcPct val="20000"/>
              </a:spcBef>
              <a:buChar char="•"/>
              <a:tabLst>
                <a:tab pos="723900" algn="l"/>
                <a:tab pos="1447800" algn="l"/>
              </a:tabLst>
              <a:defRPr sz="3200">
                <a:solidFill>
                  <a:schemeClr val="accent2"/>
                </a:solidFill>
                <a:latin typeface="Tahoma" panose="020B0604030504040204" pitchFamily="34" charset="0"/>
              </a:defRPr>
            </a:lvl1pPr>
            <a:lvl2pPr marL="742950" indent="-285750">
              <a:spcBef>
                <a:spcPct val="20000"/>
              </a:spcBef>
              <a:buChar char="–"/>
              <a:tabLst>
                <a:tab pos="723900" algn="l"/>
                <a:tab pos="1447800" algn="l"/>
              </a:tabLst>
              <a:defRPr sz="2800">
                <a:solidFill>
                  <a:schemeClr val="accent2"/>
                </a:solidFill>
                <a:latin typeface="Tahoma" panose="020B0604030504040204" pitchFamily="34" charset="0"/>
              </a:defRPr>
            </a:lvl2pPr>
            <a:lvl3pPr marL="1143000" indent="-228600">
              <a:spcBef>
                <a:spcPct val="20000"/>
              </a:spcBef>
              <a:buChar char="•"/>
              <a:tabLst>
                <a:tab pos="723900" algn="l"/>
                <a:tab pos="1447800" algn="l"/>
              </a:tabLst>
              <a:defRPr sz="2400">
                <a:solidFill>
                  <a:schemeClr val="accent2"/>
                </a:solidFill>
                <a:latin typeface="Tahoma" panose="020B0604030504040204" pitchFamily="34" charset="0"/>
              </a:defRPr>
            </a:lvl3pPr>
            <a:lvl4pPr marL="1600200" indent="-228600">
              <a:spcBef>
                <a:spcPct val="20000"/>
              </a:spcBef>
              <a:buChar char="–"/>
              <a:tabLst>
                <a:tab pos="723900" algn="l"/>
                <a:tab pos="1447800" algn="l"/>
              </a:tabLst>
              <a:defRPr sz="2000">
                <a:solidFill>
                  <a:schemeClr val="accent2"/>
                </a:solidFill>
                <a:latin typeface="Tahoma" panose="020B0604030504040204" pitchFamily="34" charset="0"/>
              </a:defRPr>
            </a:lvl4pPr>
            <a:lvl5pPr marL="2057400" indent="-228600">
              <a:spcBef>
                <a:spcPct val="20000"/>
              </a:spcBef>
              <a:buChar char="»"/>
              <a:tabLst>
                <a:tab pos="723900" algn="l"/>
                <a:tab pos="1447800" algn="l"/>
              </a:tabLst>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tabLst>
                <a:tab pos="723900" algn="l"/>
                <a:tab pos="1447800" algn="l"/>
              </a:tabLst>
              <a:defRPr sz="2000">
                <a:solidFill>
                  <a:schemeClr val="accent2"/>
                </a:solidFill>
                <a:latin typeface="Tahoma" panose="020B0604030504040204" pitchFamily="34" charset="0"/>
              </a:defRPr>
            </a:lvl9pPr>
          </a:lstStyle>
          <a:p>
            <a:pPr algn="ctr" eaLnBrk="1" hangingPunct="1">
              <a:spcBef>
                <a:spcPct val="0"/>
              </a:spcBef>
              <a:buFontTx/>
              <a:buNone/>
            </a:pPr>
            <a:endParaRPr lang="en-US" altLang="en-US" sz="1100">
              <a:solidFill>
                <a:srgbClr val="B51405"/>
              </a:solidFill>
              <a:cs typeface="Tahoma" panose="020B0604030504040204" pitchFamily="34" charset="0"/>
            </a:endParaRPr>
          </a:p>
          <a:p>
            <a:pPr algn="ctr" eaLnBrk="1" hangingPunct="1">
              <a:spcBef>
                <a:spcPct val="0"/>
              </a:spcBef>
              <a:buFontTx/>
              <a:buNone/>
            </a:pPr>
            <a:r>
              <a:rPr lang="en-US" altLang="en-US" sz="1100">
                <a:solidFill>
                  <a:srgbClr val="2300DC"/>
                </a:solidFill>
                <a:cs typeface="Tahoma" panose="020B0604030504040204" pitchFamily="34" charset="0"/>
              </a:rPr>
              <a:t>Cherenkov photon</a:t>
            </a:r>
          </a:p>
        </p:txBody>
      </p:sp>
      <p:sp>
        <p:nvSpPr>
          <p:cNvPr id="2" name="Text Placeholder 9">
            <a:extLst>
              <a:ext uri="{FF2B5EF4-FFF2-40B4-BE49-F238E27FC236}">
                <a16:creationId xmlns:a16="http://schemas.microsoft.com/office/drawing/2014/main" id="{16582C41-8E5F-E63F-A7CC-C8813BEF642B}"/>
              </a:ext>
            </a:extLst>
          </p:cNvPr>
          <p:cNvSpPr txBox="1">
            <a:spLocks/>
          </p:cNvSpPr>
          <p:nvPr/>
        </p:nvSpPr>
        <p:spPr>
          <a:xfrm>
            <a:off x="64467" y="6548931"/>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3" name="Text Placeholder 9">
            <a:extLst>
              <a:ext uri="{FF2B5EF4-FFF2-40B4-BE49-F238E27FC236}">
                <a16:creationId xmlns:a16="http://schemas.microsoft.com/office/drawing/2014/main" id="{89C02E2F-4FCB-6960-FE3D-93BBE4C364B4}"/>
              </a:ext>
            </a:extLst>
          </p:cNvPr>
          <p:cNvSpPr txBox="1">
            <a:spLocks/>
          </p:cNvSpPr>
          <p:nvPr/>
        </p:nvSpPr>
        <p:spPr>
          <a:xfrm>
            <a:off x="2999656" y="6545023"/>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4" name="Text Placeholder 9">
            <a:extLst>
              <a:ext uri="{FF2B5EF4-FFF2-40B4-BE49-F238E27FC236}">
                <a16:creationId xmlns:a16="http://schemas.microsoft.com/office/drawing/2014/main" id="{9C8EC360-5D1D-0196-55B3-A37C0EEFC4F9}"/>
              </a:ext>
            </a:extLst>
          </p:cNvPr>
          <p:cNvSpPr txBox="1">
            <a:spLocks/>
          </p:cNvSpPr>
          <p:nvPr/>
        </p:nvSpPr>
        <p:spPr>
          <a:xfrm>
            <a:off x="7320409" y="6533326"/>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
        <p:nvSpPr>
          <p:cNvPr id="5" name="Slide Number Placeholder 3">
            <a:extLst>
              <a:ext uri="{FF2B5EF4-FFF2-40B4-BE49-F238E27FC236}">
                <a16:creationId xmlns:a16="http://schemas.microsoft.com/office/drawing/2014/main" id="{34CB6230-4A19-1FE5-51B1-81691B9F3C95}"/>
              </a:ext>
            </a:extLst>
          </p:cNvPr>
          <p:cNvSpPr txBox="1">
            <a:spLocks/>
          </p:cNvSpPr>
          <p:nvPr/>
        </p:nvSpPr>
        <p:spPr>
          <a:xfrm>
            <a:off x="10992544" y="6588549"/>
            <a:ext cx="1180849" cy="224827"/>
          </a:xfrm>
          <a:prstGeom prst="rect">
            <a:avLst/>
          </a:prstGeom>
        </p:spPr>
        <p:txBody>
          <a:bodyPr/>
          <a:lstStyle>
            <a:defPPr>
              <a:defRPr lang="sl-SI"/>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656FE5-7551-496C-A16F-7304A2D951A7}" type="slidenum">
              <a:rPr lang="da-DK" smtClean="0"/>
              <a:pPr/>
              <a:t>96</a:t>
            </a:fld>
            <a:endParaRPr lang="da-DK"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FB62-82D2-4F5B-CBF4-3C466D4D6FBC}"/>
              </a:ext>
            </a:extLst>
          </p:cNvPr>
          <p:cNvSpPr>
            <a:spLocks noGrp="1"/>
          </p:cNvSpPr>
          <p:nvPr>
            <p:ph type="title"/>
          </p:nvPr>
        </p:nvSpPr>
        <p:spPr/>
        <p:txBody>
          <a:bodyPr/>
          <a:lstStyle/>
          <a:p>
            <a:r>
              <a:rPr lang="en-SI" dirty="0"/>
              <a:t>CherPET project</a:t>
            </a:r>
          </a:p>
        </p:txBody>
      </p:sp>
      <p:sp>
        <p:nvSpPr>
          <p:cNvPr id="3" name="Content Placeholder 2">
            <a:extLst>
              <a:ext uri="{FF2B5EF4-FFF2-40B4-BE49-F238E27FC236}">
                <a16:creationId xmlns:a16="http://schemas.microsoft.com/office/drawing/2014/main" id="{C68A6297-98F4-3A05-B8B0-A9628F411F10}"/>
              </a:ext>
            </a:extLst>
          </p:cNvPr>
          <p:cNvSpPr>
            <a:spLocks noGrp="1"/>
          </p:cNvSpPr>
          <p:nvPr>
            <p:ph idx="1"/>
          </p:nvPr>
        </p:nvSpPr>
        <p:spPr>
          <a:xfrm>
            <a:off x="281498" y="1124744"/>
            <a:ext cx="11881320" cy="4896544"/>
          </a:xfrm>
        </p:spPr>
        <p:txBody>
          <a:bodyPr>
            <a:normAutofit/>
          </a:bodyPr>
          <a:lstStyle/>
          <a:p>
            <a:pPr marL="0" indent="0">
              <a:buNone/>
            </a:pPr>
            <a:r>
              <a:rPr lang="sl-SI" sz="2000" dirty="0"/>
              <a:t>European Research Council - Proof of Concept project CherPET running at JSI, for breakthrough innovations:</a:t>
            </a:r>
          </a:p>
          <a:p>
            <a:pPr marL="0" indent="0">
              <a:buNone/>
            </a:pPr>
            <a:endParaRPr lang="sl-SI" sz="2000" dirty="0"/>
          </a:p>
          <a:p>
            <a:pPr marL="0" indent="0">
              <a:buNone/>
            </a:pPr>
            <a:r>
              <a:rPr lang="sl-SI" sz="2000" dirty="0"/>
              <a:t>Development of a PET apparatus based on gamma-ray detection with Cherenkov photons and microchannel plate PMTs</a:t>
            </a:r>
          </a:p>
          <a:p>
            <a:pPr marL="0" indent="0">
              <a:buNone/>
            </a:pPr>
            <a:endParaRPr lang="sl-SI" sz="2000" dirty="0"/>
          </a:p>
          <a:p>
            <a:pPr marL="0" indent="0">
              <a:buNone/>
            </a:pPr>
            <a:r>
              <a:rPr lang="sl-SI" sz="2000" b="1" dirty="0">
                <a:solidFill>
                  <a:srgbClr val="4F81BD"/>
                </a:solidFill>
              </a:rPr>
              <a:t>Vision </a:t>
            </a:r>
            <a:r>
              <a:rPr lang="sl-SI" sz="2000" dirty="0"/>
              <a:t>- to develop breakthrough technology that will make cancer diagnosis and treatment more efficient and less costly.</a:t>
            </a:r>
          </a:p>
          <a:p>
            <a:pPr marL="0" indent="0">
              <a:buNone/>
            </a:pPr>
            <a:r>
              <a:rPr lang="sl-SI" sz="2000" b="1" dirty="0">
                <a:solidFill>
                  <a:srgbClr val="4F81BD"/>
                </a:solidFill>
              </a:rPr>
              <a:t>Objective - </a:t>
            </a:r>
            <a:r>
              <a:rPr lang="sl-SI" sz="2000" dirty="0"/>
              <a:t>To prototype the device</a:t>
            </a:r>
          </a:p>
        </p:txBody>
      </p:sp>
      <p:sp>
        <p:nvSpPr>
          <p:cNvPr id="14" name="Slide Number Placeholder 13">
            <a:extLst>
              <a:ext uri="{FF2B5EF4-FFF2-40B4-BE49-F238E27FC236}">
                <a16:creationId xmlns:a16="http://schemas.microsoft.com/office/drawing/2014/main" id="{52D1333B-EAB0-466B-5619-6DE7A6D69065}"/>
              </a:ext>
            </a:extLst>
          </p:cNvPr>
          <p:cNvSpPr>
            <a:spLocks noGrp="1"/>
          </p:cNvSpPr>
          <p:nvPr>
            <p:ph type="sldNum" sz="quarter" idx="12"/>
          </p:nvPr>
        </p:nvSpPr>
        <p:spPr/>
        <p:txBody>
          <a:bodyPr/>
          <a:lstStyle/>
          <a:p>
            <a:fld id="{3B656FE5-7551-496C-A16F-7304A2D951A7}" type="slidenum">
              <a:rPr lang="da-DK" smtClean="0"/>
              <a:pPr/>
              <a:t>97</a:t>
            </a:fld>
            <a:endParaRPr lang="da-DK" dirty="0"/>
          </a:p>
        </p:txBody>
      </p:sp>
      <p:pic>
        <p:nvPicPr>
          <p:cNvPr id="4" name="Picture 3">
            <a:extLst>
              <a:ext uri="{FF2B5EF4-FFF2-40B4-BE49-F238E27FC236}">
                <a16:creationId xmlns:a16="http://schemas.microsoft.com/office/drawing/2014/main" id="{28FCE497-FF1C-6E2F-95EA-44ECE8F188EC}"/>
              </a:ext>
            </a:extLst>
          </p:cNvPr>
          <p:cNvPicPr>
            <a:picLocks noChangeAspect="1"/>
          </p:cNvPicPr>
          <p:nvPr/>
        </p:nvPicPr>
        <p:blipFill>
          <a:blip r:embed="rId2"/>
          <a:stretch>
            <a:fillRect/>
          </a:stretch>
        </p:blipFill>
        <p:spPr>
          <a:xfrm>
            <a:off x="6421442" y="3471236"/>
            <a:ext cx="2103565" cy="3069796"/>
          </a:xfrm>
          <a:prstGeom prst="rect">
            <a:avLst/>
          </a:prstGeom>
        </p:spPr>
      </p:pic>
      <p:sp>
        <p:nvSpPr>
          <p:cNvPr id="6" name="Text Placeholder 9">
            <a:extLst>
              <a:ext uri="{FF2B5EF4-FFF2-40B4-BE49-F238E27FC236}">
                <a16:creationId xmlns:a16="http://schemas.microsoft.com/office/drawing/2014/main" id="{4D259F19-83BE-3C9E-137D-38D1C4E48B18}"/>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7" name="Text Placeholder 9">
            <a:extLst>
              <a:ext uri="{FF2B5EF4-FFF2-40B4-BE49-F238E27FC236}">
                <a16:creationId xmlns:a16="http://schemas.microsoft.com/office/drawing/2014/main" id="{4EF182FB-7752-47E0-DF49-24294F58C1D2}"/>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8" name="Text Placeholder 9">
            <a:extLst>
              <a:ext uri="{FF2B5EF4-FFF2-40B4-BE49-F238E27FC236}">
                <a16:creationId xmlns:a16="http://schemas.microsoft.com/office/drawing/2014/main" id="{053E27DD-EB88-1514-EEBA-3C27F19C9D47}"/>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25976934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92B4-7156-91CA-0230-FD734196FF19}"/>
              </a:ext>
            </a:extLst>
          </p:cNvPr>
          <p:cNvSpPr>
            <a:spLocks noGrp="1"/>
          </p:cNvSpPr>
          <p:nvPr>
            <p:ph type="title"/>
          </p:nvPr>
        </p:nvSpPr>
        <p:spPr/>
        <p:txBody>
          <a:bodyPr/>
          <a:lstStyle/>
          <a:p>
            <a:r>
              <a:rPr lang="en-SI" dirty="0"/>
              <a:t>Summary</a:t>
            </a:r>
          </a:p>
        </p:txBody>
      </p:sp>
      <p:sp>
        <p:nvSpPr>
          <p:cNvPr id="3" name="Content Placeholder 2">
            <a:extLst>
              <a:ext uri="{FF2B5EF4-FFF2-40B4-BE49-F238E27FC236}">
                <a16:creationId xmlns:a16="http://schemas.microsoft.com/office/drawing/2014/main" id="{704D75B4-6B9B-6210-3C92-5F255A9F5C5C}"/>
              </a:ext>
            </a:extLst>
          </p:cNvPr>
          <p:cNvSpPr>
            <a:spLocks noGrp="1"/>
          </p:cNvSpPr>
          <p:nvPr>
            <p:ph idx="1"/>
          </p:nvPr>
        </p:nvSpPr>
        <p:spPr/>
        <p:txBody>
          <a:bodyPr>
            <a:normAutofit/>
          </a:bodyPr>
          <a:lstStyle/>
          <a:p>
            <a:pPr marL="0" indent="0" algn="l">
              <a:buNone/>
            </a:pPr>
            <a:r>
              <a:rPr lang="en-US" b="1" dirty="0"/>
              <a:t>Fortune is on the side of the brave.</a:t>
            </a:r>
          </a:p>
          <a:p>
            <a:pPr marL="0" indent="0" algn="l">
              <a:buNone/>
            </a:pPr>
            <a:endParaRPr lang="en-US" sz="2000" dirty="0"/>
          </a:p>
          <a:p>
            <a:pPr marL="0" indent="0" algn="l">
              <a:buNone/>
            </a:pPr>
            <a:r>
              <a:rPr lang="en-US" sz="2000" dirty="0"/>
              <a:t>We invite you to get involved if you are interested in contributing to developing breakthrough technologies.</a:t>
            </a:r>
          </a:p>
          <a:p>
            <a:pPr marL="0" indent="0" algn="l">
              <a:buNone/>
            </a:pPr>
            <a:endParaRPr lang="en-US" sz="2000" dirty="0"/>
          </a:p>
          <a:p>
            <a:pPr marL="0" indent="0" algn="l">
              <a:buNone/>
            </a:pPr>
            <a:r>
              <a:rPr lang="en-US" sz="2000" dirty="0"/>
              <a:t>IJS, Department of Experimental Particle Physics</a:t>
            </a:r>
          </a:p>
          <a:p>
            <a:pPr marL="0" indent="0" algn="l">
              <a:buNone/>
            </a:pPr>
            <a:endParaRPr lang="en-US" sz="2000" dirty="0"/>
          </a:p>
          <a:p>
            <a:pPr marL="0" indent="0" algn="l">
              <a:buNone/>
            </a:pPr>
            <a:r>
              <a:rPr lang="en-US" sz="2000" dirty="0"/>
              <a:t>Plenty of opportunities: </a:t>
            </a:r>
          </a:p>
          <a:p>
            <a:pPr algn="l"/>
            <a:r>
              <a:rPr lang="en-US" sz="2000" dirty="0"/>
              <a:t>Student summer work, </a:t>
            </a:r>
          </a:p>
          <a:p>
            <a:pPr algn="l"/>
            <a:r>
              <a:rPr lang="en-US" sz="2000" dirty="0"/>
              <a:t>Research collaboration, </a:t>
            </a:r>
          </a:p>
          <a:p>
            <a:pPr algn="l"/>
            <a:r>
              <a:rPr lang="en-US" sz="2000" dirty="0"/>
              <a:t>PhD training. </a:t>
            </a:r>
          </a:p>
          <a:p>
            <a:pPr marL="0" indent="0" algn="l">
              <a:buNone/>
            </a:pPr>
            <a:endParaRPr lang="en-SI" dirty="0"/>
          </a:p>
          <a:p>
            <a:pPr marL="0" indent="0" algn="l">
              <a:buNone/>
            </a:pPr>
            <a:endParaRPr lang="en-SI" dirty="0"/>
          </a:p>
          <a:p>
            <a:pPr marL="0" indent="0" algn="l">
              <a:buNone/>
            </a:pPr>
            <a:endParaRPr lang="en-SI" dirty="0"/>
          </a:p>
        </p:txBody>
      </p:sp>
      <p:sp>
        <p:nvSpPr>
          <p:cNvPr id="7" name="Slide Number Placeholder 6">
            <a:extLst>
              <a:ext uri="{FF2B5EF4-FFF2-40B4-BE49-F238E27FC236}">
                <a16:creationId xmlns:a16="http://schemas.microsoft.com/office/drawing/2014/main" id="{4836A612-9A6B-086F-2995-A120779447CB}"/>
              </a:ext>
            </a:extLst>
          </p:cNvPr>
          <p:cNvSpPr>
            <a:spLocks noGrp="1"/>
          </p:cNvSpPr>
          <p:nvPr>
            <p:ph type="sldNum" sz="quarter" idx="12"/>
          </p:nvPr>
        </p:nvSpPr>
        <p:spPr/>
        <p:txBody>
          <a:bodyPr/>
          <a:lstStyle/>
          <a:p>
            <a:fld id="{3B656FE5-7551-496C-A16F-7304A2D951A7}" type="slidenum">
              <a:rPr lang="da-DK" smtClean="0"/>
              <a:pPr/>
              <a:t>98</a:t>
            </a:fld>
            <a:endParaRPr lang="da-DK" dirty="0"/>
          </a:p>
        </p:txBody>
      </p:sp>
      <p:sp>
        <p:nvSpPr>
          <p:cNvPr id="4" name="Text Placeholder 9">
            <a:extLst>
              <a:ext uri="{FF2B5EF4-FFF2-40B4-BE49-F238E27FC236}">
                <a16:creationId xmlns:a16="http://schemas.microsoft.com/office/drawing/2014/main" id="{5D861062-B24B-71A3-E03A-B477384A3DD3}"/>
              </a:ext>
            </a:extLst>
          </p:cNvPr>
          <p:cNvSpPr txBox="1">
            <a:spLocks/>
          </p:cNvSpPr>
          <p:nvPr/>
        </p:nvSpPr>
        <p:spPr>
          <a:xfrm>
            <a:off x="64467" y="6544940"/>
            <a:ext cx="2575149" cy="32084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Rok Pestotnik</a:t>
            </a:r>
          </a:p>
        </p:txBody>
      </p:sp>
      <p:sp>
        <p:nvSpPr>
          <p:cNvPr id="5" name="Text Placeholder 9">
            <a:extLst>
              <a:ext uri="{FF2B5EF4-FFF2-40B4-BE49-F238E27FC236}">
                <a16:creationId xmlns:a16="http://schemas.microsoft.com/office/drawing/2014/main" id="{FC53BC00-C49D-A8F6-B189-5676CD4F89F2}"/>
              </a:ext>
            </a:extLst>
          </p:cNvPr>
          <p:cNvSpPr txBox="1">
            <a:spLocks/>
          </p:cNvSpPr>
          <p:nvPr/>
        </p:nvSpPr>
        <p:spPr>
          <a:xfrm>
            <a:off x="2999656" y="6541032"/>
            <a:ext cx="4248745" cy="328665"/>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IJS,Odsek za eksperimentalno fiziko osnovnih delcev</a:t>
            </a:r>
          </a:p>
        </p:txBody>
      </p:sp>
      <p:sp>
        <p:nvSpPr>
          <p:cNvPr id="6" name="Text Placeholder 9">
            <a:extLst>
              <a:ext uri="{FF2B5EF4-FFF2-40B4-BE49-F238E27FC236}">
                <a16:creationId xmlns:a16="http://schemas.microsoft.com/office/drawing/2014/main" id="{820C49BF-059A-21F7-561A-0C5AD3769DD7}"/>
              </a:ext>
            </a:extLst>
          </p:cNvPr>
          <p:cNvSpPr txBox="1">
            <a:spLocks/>
          </p:cNvSpPr>
          <p:nvPr/>
        </p:nvSpPr>
        <p:spPr>
          <a:xfrm>
            <a:off x="7320409" y="6529335"/>
            <a:ext cx="3528665" cy="352058"/>
          </a:xfrm>
          <a:prstGeom prst="rect">
            <a:avLst/>
          </a:prstGeom>
        </p:spPr>
        <p:txBody>
          <a:bodyPr>
            <a:noAutofit/>
          </a:bodyPr>
          <a:lstStyle>
            <a:lvl1pPr marL="0" indent="0" algn="just" defTabSz="914400" rtl="0" eaLnBrk="1" latinLnBrk="0" hangingPunct="1">
              <a:spcBef>
                <a:spcPct val="20000"/>
              </a:spcBef>
              <a:buFont typeface="Arial" pitchFamily="34" charset="0"/>
              <a:buNone/>
              <a:defRPr sz="1400" kern="1200">
                <a:solidFill>
                  <a:schemeClr val="bg1">
                    <a:lumMod val="85000"/>
                  </a:schemeClr>
                </a:solidFill>
                <a:latin typeface="+mn-lt"/>
                <a:ea typeface="+mn-ea"/>
                <a:cs typeface="+mn-cs"/>
              </a:defRPr>
            </a:lvl1pPr>
            <a:lvl2pPr marL="457200" indent="0" algn="just"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just"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just"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l-SI" dirty="0"/>
              <a:t>UL FMF, Izbrana poglavja, 10.12.2024</a:t>
            </a:r>
          </a:p>
        </p:txBody>
      </p:sp>
    </p:spTree>
    <p:extLst>
      <p:ext uri="{BB962C8B-B14F-4D97-AF65-F5344CB8AC3E}">
        <p14:creationId xmlns:p14="http://schemas.microsoft.com/office/powerpoint/2010/main" val="3701631632"/>
      </p:ext>
    </p:extLst>
  </p:cSld>
  <p:clrMapOvr>
    <a:masterClrMapping/>
  </p:clrMapOvr>
</p:sld>
</file>

<file path=ppt/theme/theme1.xml><?xml version="1.0" encoding="utf-8"?>
<a:theme xmlns:a="http://schemas.openxmlformats.org/drawingml/2006/main" name="PlanHab_Final_Meet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59476</TotalTime>
  <Words>7332</Words>
  <Application>Microsoft Macintosh PowerPoint</Application>
  <PresentationFormat>Widescreen</PresentationFormat>
  <Paragraphs>1340</Paragraphs>
  <Slides>98</Slides>
  <Notes>16</Notes>
  <HiddenSlides>0</HiddenSlides>
  <MMClips>2</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19" baseType="lpstr">
      <vt:lpstr>Albertus Medium</vt:lpstr>
      <vt:lpstr>Arial</vt:lpstr>
      <vt:lpstr>Calibri</vt:lpstr>
      <vt:lpstr>Cambria</vt:lpstr>
      <vt:lpstr>Cambria Math</vt:lpstr>
      <vt:lpstr>Century Gothic</vt:lpstr>
      <vt:lpstr>Georgia</vt:lpstr>
      <vt:lpstr>Helvetica</vt:lpstr>
      <vt:lpstr>Liberation Sans</vt:lpstr>
      <vt:lpstr>Lucida Sans Unicode</vt:lpstr>
      <vt:lpstr>Noto Sans Symbols</vt:lpstr>
      <vt:lpstr>OpenSymbol</vt:lpstr>
      <vt:lpstr>Segoe UI</vt:lpstr>
      <vt:lpstr>Symbol</vt:lpstr>
      <vt:lpstr>Tahoma</vt:lpstr>
      <vt:lpstr>Times New Roman</vt:lpstr>
      <vt:lpstr>Titillium</vt:lpstr>
      <vt:lpstr>Trebuchet MS</vt:lpstr>
      <vt:lpstr>Wingdings</vt:lpstr>
      <vt:lpstr>PlanHab_Final_Meeting_Template</vt:lpstr>
      <vt:lpstr>Image</vt:lpstr>
      <vt:lpstr>Advanced PET detectors</vt:lpstr>
      <vt:lpstr>Contents</vt:lpstr>
      <vt:lpstr>Positron emission tomography</vt:lpstr>
      <vt:lpstr>Differences among different imaging modalities</vt:lpstr>
      <vt:lpstr>Resolution of different imaging modalities</vt:lpstr>
      <vt:lpstr>Multimodal techniques</vt:lpstr>
      <vt:lpstr>Types of PET imaging</vt:lpstr>
      <vt:lpstr>Positron annihilation</vt:lpstr>
      <vt:lpstr>Biomarkers for PET imaging</vt:lpstr>
      <vt:lpstr>Radiopharmaceuticals</vt:lpstr>
      <vt:lpstr>Different protocols currently in use</vt:lpstr>
      <vt:lpstr>Gamma-ray detection</vt:lpstr>
      <vt:lpstr>Spatial resolution of a tomograph</vt:lpstr>
      <vt:lpstr>Detector pixels size</vt:lpstr>
      <vt:lpstr>Positron range</vt:lpstr>
      <vt:lpstr>Non-collinearity</vt:lpstr>
      <vt:lpstr>Spatial resolution</vt:lpstr>
      <vt:lpstr>Scintillators for positron tomography</vt:lpstr>
      <vt:lpstr>Conventional photon detector technology for PET</vt:lpstr>
      <vt:lpstr>Photon detector</vt:lpstr>
      <vt:lpstr>Photo effect  </vt:lpstr>
      <vt:lpstr>Light detection sensors</vt:lpstr>
      <vt:lpstr>Photomultiplier  (PMT)</vt:lpstr>
      <vt:lpstr>Solid photocathode </vt:lpstr>
      <vt:lpstr>PowerPoint Presentation</vt:lpstr>
      <vt:lpstr>PowerPoint Presentation</vt:lpstr>
      <vt:lpstr>Transmissive photocathodes</vt:lpstr>
      <vt:lpstr>Multianode photomultiplier</vt:lpstr>
      <vt:lpstr>Photomultiplier with microchannel plates</vt:lpstr>
      <vt:lpstr>Large area picosecond photo-detector - LAPPD</vt:lpstr>
      <vt:lpstr>LAPPD key performances</vt:lpstr>
      <vt:lpstr>Light detection in silicon </vt:lpstr>
      <vt:lpstr>The P-N Junction</vt:lpstr>
      <vt:lpstr>The P-N photodiode during illumination</vt:lpstr>
      <vt:lpstr>Avalanche photodiode</vt:lpstr>
      <vt:lpstr>Geiger mode APD</vt:lpstr>
      <vt:lpstr>Geiger mode – quenching</vt:lpstr>
      <vt:lpstr>Silicon Photomultipliers</vt:lpstr>
      <vt:lpstr>Characteristics of SiPM</vt:lpstr>
      <vt:lpstr>SiPMs as photon detectors</vt:lpstr>
      <vt:lpstr>Digital SiPM</vt:lpstr>
      <vt:lpstr>Time response</vt:lpstr>
      <vt:lpstr>SiPM: time resolution for single photons</vt:lpstr>
      <vt:lpstr>Silicon photomultipliers enable 1-to-1 mapping between crystals and photon sensor</vt:lpstr>
      <vt:lpstr>PET imaging procedure</vt:lpstr>
      <vt:lpstr>Imaging FDG uptake (PET) &amp; anatomical localization (CT)</vt:lpstr>
      <vt:lpstr>Standard detector layout</vt:lpstr>
      <vt:lpstr>Coincidence event</vt:lpstr>
      <vt:lpstr>Event classification</vt:lpstr>
      <vt:lpstr>Measured and true number of events</vt:lpstr>
      <vt:lpstr>Signal to noise ration</vt:lpstr>
      <vt:lpstr>Tomographic image reconstruction</vt:lpstr>
      <vt:lpstr>2D and 3D acquisition</vt:lpstr>
      <vt:lpstr>PET imager simulation</vt:lpstr>
      <vt:lpstr>Medical applications of molecular imaging</vt:lpstr>
      <vt:lpstr>Number of PET scanners around the world</vt:lpstr>
      <vt:lpstr>Tumour detection using FDG and PET images</vt:lpstr>
      <vt:lpstr>What doctors need</vt:lpstr>
      <vt:lpstr>Current situation</vt:lpstr>
      <vt:lpstr>Motivation for further development of PET devices</vt:lpstr>
      <vt:lpstr>Positron tomography with time-of-flight measurement</vt:lpstr>
      <vt:lpstr>Improved image due to time-of-flight measurement</vt:lpstr>
      <vt:lpstr>Essential factors in the design of time-of-flight PET systems</vt:lpstr>
      <vt:lpstr>Essential factors in the design of time-of-flight PET systems</vt:lpstr>
      <vt:lpstr>Different signal detection times for leading-edge discrimination electronics</vt:lpstr>
      <vt:lpstr>State-of-the-art in TOF</vt:lpstr>
      <vt:lpstr>Siemens Biograph Vision 600</vt:lpstr>
      <vt:lpstr>Siemens Biograph Vision</vt:lpstr>
      <vt:lpstr>Detection of small structures with FDG PET</vt:lpstr>
      <vt:lpstr>Improving yield - Explorer Positron Tomograph</vt:lpstr>
      <vt:lpstr>Time-dependent imaging with Explorer</vt:lpstr>
      <vt:lpstr>Low-dose imaging</vt:lpstr>
      <vt:lpstr>Dynamic imaging</vt:lpstr>
      <vt:lpstr>Combined PET/MR system</vt:lpstr>
      <vt:lpstr>PET inserts in standard MRI machines</vt:lpstr>
      <vt:lpstr>Radiofrequency PET MRI insert</vt:lpstr>
      <vt:lpstr>PET-MRI insert / First prototype</vt:lpstr>
      <vt:lpstr>Development of new detectors for PET</vt:lpstr>
      <vt:lpstr>Limitations on timing due to optical travel time</vt:lpstr>
      <vt:lpstr>How to improve the time resolution of the system</vt:lpstr>
      <vt:lpstr>Next generation scalable time-of-flight PET </vt:lpstr>
      <vt:lpstr>Potential benefits</vt:lpstr>
      <vt:lpstr>From Limited-angle panels to Total-body</vt:lpstr>
      <vt:lpstr>PetVision project</vt:lpstr>
      <vt:lpstr>PetVision partners</vt:lpstr>
      <vt:lpstr>PowerPoint Presentation</vt:lpstr>
      <vt:lpstr>Fast CTR PET module</vt:lpstr>
      <vt:lpstr>PowerPoint Presentation</vt:lpstr>
      <vt:lpstr>Timeline</vt:lpstr>
      <vt:lpstr>PowerPoint Presentation</vt:lpstr>
      <vt:lpstr>PowerPoint Presentation</vt:lpstr>
      <vt:lpstr>Intrinsic suppression of scattered events</vt:lpstr>
      <vt:lpstr>Excellent TOF PET timing with MCP PMTs</vt:lpstr>
      <vt:lpstr>Reconstruction - experiment</vt:lpstr>
      <vt:lpstr>Cherenkov based PET scanner?</vt:lpstr>
      <vt:lpstr>Limitations of fast timing</vt:lpstr>
      <vt:lpstr>CherPET project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Marjan Verč</dc:creator>
  <cp:lastModifiedBy>Rok Pestotnik</cp:lastModifiedBy>
  <cp:revision>543</cp:revision>
  <cp:lastPrinted>2020-08-20T09:15:15Z</cp:lastPrinted>
  <dcterms:created xsi:type="dcterms:W3CDTF">2015-09-30T08:48:54Z</dcterms:created>
  <dcterms:modified xsi:type="dcterms:W3CDTF">2024-12-10T12:58:48Z</dcterms:modified>
</cp:coreProperties>
</file>