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7" r:id="rId3"/>
    <p:sldId id="261" r:id="rId4"/>
    <p:sldId id="342" r:id="rId5"/>
    <p:sldId id="264" r:id="rId6"/>
    <p:sldId id="343" r:id="rId7"/>
    <p:sldId id="262" r:id="rId8"/>
    <p:sldId id="263" r:id="rId9"/>
    <p:sldId id="784" r:id="rId10"/>
    <p:sldId id="755" r:id="rId11"/>
    <p:sldId id="270" r:id="rId12"/>
    <p:sldId id="271" r:id="rId13"/>
    <p:sldId id="303" r:id="rId14"/>
    <p:sldId id="256" r:id="rId15"/>
    <p:sldId id="304" r:id="rId16"/>
    <p:sldId id="785" r:id="rId17"/>
    <p:sldId id="305" r:id="rId18"/>
    <p:sldId id="808" r:id="rId19"/>
    <p:sldId id="819" r:id="rId20"/>
    <p:sldId id="1518" r:id="rId21"/>
    <p:sldId id="259" r:id="rId22"/>
    <p:sldId id="815" r:id="rId23"/>
    <p:sldId id="260" r:id="rId24"/>
    <p:sldId id="1519" r:id="rId25"/>
    <p:sldId id="258" r:id="rId2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ADB5"/>
    <a:srgbClr val="207B80"/>
    <a:srgbClr val="0D1F39"/>
    <a:srgbClr val="0C1E32"/>
    <a:srgbClr val="47B0B8"/>
    <a:srgbClr val="0D918E"/>
    <a:srgbClr val="1E7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82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92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3CDC1A-A207-2C47-A0C1-1A3AE3878F8A}" type="datetimeFigureOut">
              <a:rPr lang="sl-SI" smtClean="0"/>
              <a:t>25. 6. 25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6134F-4528-5F43-8E90-DD6A95D3CC4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6373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03C607-B0FF-4A04-B645-CBF97DF28BE8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478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BF5D2-D4A2-4A44-B681-DC9A33F6A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0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8DC6CE-E19D-4463-8938-AB681D6D71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390E1-836E-423B-95D3-102CC7146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707EC-A8DC-4C0C-BB8A-F3CEC56B4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1CE41-17B9-4310-976D-5A9C9F8C7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82196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BF353-28A7-4FCB-9AC6-0ECDDF3C4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8525A5-287F-41B4-8727-18207A740F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03B61-98C7-49C8-813B-385D1DB9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7210C3-ABF2-480C-B2B3-00D124BC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45143-E0F9-4DFE-99D1-0F3C25EE1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66949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FC1E14-D1A3-4515-BBE3-FDD2E52901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BF9BC2-29B1-445E-9BF9-DA2C869CF1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F675F-F647-44A6-86B8-E49B4EC7F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3B556-EAF6-4825-98A8-44D3CCCA4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43D2BB-6677-452E-9083-32A051D4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057325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0CC08-023B-0F46-AD43-3065BE0E150A}" type="datetime3">
              <a:rPr lang="fr-CH" smtClean="0"/>
              <a:t>25/06/2025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Arnaud Marsollier | Communicating the case for CERN’s next flagship collider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71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CFF1C-2F92-C7ED-4900-2C5C1A5C1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73F911-0B1E-4D85-6B58-D17690BE0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0F3C2-1A68-68FC-8455-ABA2E4A27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92092-C6D0-FA21-A598-BE7C44F0D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D8041-DF51-E99C-77FA-876DC7D18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91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228A2-AC5A-2420-47E0-D1513834D6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DE868D-E361-5F9B-8ED7-6C4F7F7D80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BF075-912C-F95E-81DE-DC8731B25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6F306-3255-75D1-DE1C-A77C9B09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17165-2AB2-B71E-90F8-6605B0AA0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0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B74E-8283-99C1-20B9-CF207B474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8B483-9E88-B814-AC6A-13254E099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113085-F5BB-F221-6FBB-16CC2CA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635FE-D2D7-8CE5-29AF-F342CFA1A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0EA52-EEC3-1740-3CCA-282DB4461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8494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FDBC6-DC50-B6C0-6F4F-F67E40F5D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FB024-2510-BDEF-BF41-085D61E5E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32520-58BE-CB4F-C457-44620BFC3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DFDA9D-CFE2-86B2-59E1-A1C5F3118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A545D-D3E7-2A61-0CA4-72730EEAC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AAAB37-6FEE-42FA-D696-9F747308F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976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8BFDA-9343-73A0-61C5-3F1949A3D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4EC12-C606-36FD-64A1-47DAFA695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055986-600B-6785-9836-A9573849F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B71B5-787C-9273-248E-BCFFF232A0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D9208-7DB7-C5E8-220E-4FC7782D26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4AFFA-52EC-5E6E-6E73-0B72DE20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587935-75EE-4325-E0E0-FE1C914F7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4F410A-4505-C464-0EF8-DD94C6929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12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275BE-AA5E-4576-FD50-FA35CE8B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AD467-CA36-5EDA-8956-633BE1E7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78D97-82F9-2130-B911-512BDE8B8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38E746-2C1B-A2E2-26F7-252009483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60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98825-6482-1BF9-CB18-60666F43B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D5731-42C3-ACD5-1E34-9B36554E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E6261-11C2-2222-093B-418BFB9EC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418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80EE1-F614-469F-A847-2ED3CFC9E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9464"/>
            <a:ext cx="10515600" cy="601203"/>
          </a:xfrm>
        </p:spPr>
        <p:txBody>
          <a:bodyPr anchor="b" anchorCtr="0">
            <a:norm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B2B1B-5820-4D6C-A14B-5D115BBC0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10515600" cy="48803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891F-F619-4DB3-ACD2-377833C0D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6CD19-FCB9-47DD-9D23-CA55C15B2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7CDB81-B132-4FF6-B418-A0EEFA809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72BDF0-1212-48CC-B967-FDA145212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D75F1A-49FB-41EA-9655-23AB607A079A}"/>
              </a:ext>
            </a:extLst>
          </p:cNvPr>
          <p:cNvSpPr/>
          <p:nvPr userDrawn="1"/>
        </p:nvSpPr>
        <p:spPr>
          <a:xfrm>
            <a:off x="0" y="999316"/>
            <a:ext cx="12192000" cy="45719"/>
          </a:xfrm>
          <a:prstGeom prst="rect">
            <a:avLst/>
          </a:prstGeom>
          <a:solidFill>
            <a:srgbClr val="0C1E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477600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605A1-00B3-A4D8-1083-56D31EF20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E16915-EBF3-62FA-DFAB-ED2CE9A58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105AF3-5AA0-AF67-DC36-7D754A691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A46E1-E6D1-3277-48D4-BF3D0371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EC852-DD9C-1388-B3B8-D6E4DB007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0C744-D097-6EBB-5A74-91615211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32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2E98B-5B6D-1AFC-2408-4BBF33AC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FD44AF-49AA-7512-A6AB-07355C937C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5A3977-1EC8-84A2-E6DB-E06B2CB7F1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C9F1B7-3598-7B7B-98D8-47AA1CEAE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9DAC41-008A-C028-D36B-CB0253B73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B5B49E-2C32-133B-23C7-A56C1B339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965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AE8D9-14F0-1468-7DF9-6DAFCFD58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4CB27-CFCB-660A-D697-70F1E40B7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4899D-43CE-199C-DA24-6F7BD262A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8E5B0-9AFF-D07E-E32C-5290F7ED6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67D86-AC2D-8DEB-BBFD-7AF4FD487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246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AE1740-D3CC-FC19-806B-AD1EB874C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0CA977-339E-DB83-73EF-F6A08F952B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35AE3-2BAC-282C-E78F-6DED3EF4B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5A0F-2785-0C08-281B-3E3CBF17C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93EE3-0299-F982-EED2-A03254F01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87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029D0-BD71-4330-B1BF-6F9490EB9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D9DA6-DB86-4EC4-AFCA-A4CE54530A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88D77-7687-49E2-867C-B50C4DF3B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794B-A4D7-4716-89BD-CF25B9794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466E0-9BF0-4DD1-A31C-B69D0C28E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EF9A2-26B0-487C-AB24-8AD5056884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63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9CD72-B65A-4B6F-90D9-86A6AFDF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2216"/>
            <a:ext cx="10515600" cy="680777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4F724-5986-4222-AD02-F902368E5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11811"/>
            <a:ext cx="5181600" cy="486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30B003-FC93-4306-BCCC-B0FFFFCF6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1811"/>
            <a:ext cx="5181600" cy="486515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l-S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1D96C-14FD-430C-A8C3-046FB4AB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25. 6. 25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D20DA-A967-4672-BB3D-55B1030BF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75B68-33B9-4405-AA0B-723D7AE3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26F8A5-2E39-4F6C-93C9-10F4549A08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1ECAF1-2909-D3E3-BE0E-AF50E8A1C5AB}"/>
              </a:ext>
            </a:extLst>
          </p:cNvPr>
          <p:cNvSpPr/>
          <p:nvPr userDrawn="1"/>
        </p:nvSpPr>
        <p:spPr>
          <a:xfrm>
            <a:off x="0" y="999316"/>
            <a:ext cx="12192000" cy="45719"/>
          </a:xfrm>
          <a:prstGeom prst="rect">
            <a:avLst/>
          </a:prstGeom>
          <a:solidFill>
            <a:srgbClr val="0C1E3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5292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23FA3-1AFE-4C4C-B4D4-29C48886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54CA9-EECC-45B8-8825-D7E633359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AFFEA-2298-4620-9178-5AC3DC7253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F7F16-816A-4E73-B4F6-3EF14AB1AC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B55A68-6808-41D1-87BC-9F7E8D9011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6ECF40-FDB9-4FAB-A4F2-1A99D04C1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62A150-DAFE-4153-88B1-670A5FBFD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68716-59F4-4B1C-AC43-B2E6CCA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E887CF-D64B-47AD-9209-B32CF94BA2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544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E2E1D-EC9E-4671-8556-000FAA358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D5C4-0A27-40AE-8912-C40D9F497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891FD-C10A-407F-BC60-C88728CC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2D0CED-377F-4C0B-AA4B-0C9ECEB5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30A491-560D-4F64-8431-00BCBD9B14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46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1A1F87-FF1E-447E-824D-0F4AE98D1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394A84-710B-474C-A2B0-09B366B2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0B6F17-2B24-4C9F-A584-AD46105E8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78E2F-DA35-4AC9-9326-5DA6161440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2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42467-5691-4AEA-8E5E-39F36304C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C48C9-FFC6-4A38-BC3C-C6382E32D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E55D2-E3C9-4670-83C3-BE45C9BA6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17D35-F4A8-46E3-9ED1-7EFB58226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47CE8F-E625-4988-ABB3-02465FE40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1ACDE1-BBF6-4BD8-A27E-FF70E073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A483E-A1D5-44E0-AE93-029FD0E0A0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6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B20DF-0787-4980-8541-65754611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595D1-21C7-4843-B407-90C11CEDA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2F3AA-505A-4842-9BC6-81C1E500D8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DAFBA3-807A-4796-8DFD-CD81200B1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B3D4C8-CA9B-4F3A-811F-99B30F43B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C671E5-FCC0-40BC-8FD9-A410AE41C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3A5BC6-98B5-4F1B-8D30-E6E8E12D47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1031" y="200443"/>
            <a:ext cx="982341" cy="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51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467546-D578-4C5D-859C-7A956DB44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l-S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C1C906-F3B7-4051-9C73-E2FCE09995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6DFF0-5774-4A4C-A1DB-EE5FC807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7200" y="6346598"/>
            <a:ext cx="1092200" cy="3748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53803-1315-4E2A-8575-315D8BCA0500}" type="datetimeFigureOut">
              <a:rPr lang="sl-SI" smtClean="0"/>
              <a:t>24. 6. 25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55C3E-7623-474D-BBE0-FD4561AFB7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311900"/>
            <a:ext cx="3107267" cy="409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3B49C-BA31-417D-8E1D-991AEAB0F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583332" y="6356350"/>
            <a:ext cx="7704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1753-C486-4B8C-922D-0A6A933833DD}" type="slidenum">
              <a:rPr lang="sl-SI" smtClean="0"/>
              <a:t>‹#›</a:t>
            </a:fld>
            <a:endParaRPr lang="sl-S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28228-3C7F-D08F-D534-8D4695C8F4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99998" y="6346598"/>
            <a:ext cx="1757041" cy="368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260E3B-70D0-24D3-DF5B-4BB824E36B80}"/>
              </a:ext>
            </a:extLst>
          </p:cNvPr>
          <p:cNvSpPr txBox="1"/>
          <p:nvPr userDrawn="1"/>
        </p:nvSpPr>
        <p:spPr>
          <a:xfrm>
            <a:off x="1881509" y="6230969"/>
            <a:ext cx="402631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b="0" i="0" dirty="0">
                <a:solidFill>
                  <a:srgbClr val="47B0B8"/>
                </a:solidFill>
                <a:effectLst/>
                <a:latin typeface="Work Sans" pitchFamily="2" charset="77"/>
              </a:rPr>
              <a:t>This project has received funding from the European Union’s Horizon Europe research and innovation programme under grant agreement No 101099896</a:t>
            </a:r>
            <a:endParaRPr lang="sl-SI" sz="1100" dirty="0"/>
          </a:p>
        </p:txBody>
      </p:sp>
    </p:spTree>
    <p:extLst>
      <p:ext uri="{BB962C8B-B14F-4D97-AF65-F5344CB8AC3E}">
        <p14:creationId xmlns:p14="http://schemas.microsoft.com/office/powerpoint/2010/main" val="130176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78944F-C124-30C0-F630-99D916EF2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0A3059-92B6-6F93-9E30-1994ECF91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56B43-FE59-6A19-26A1-A67BEF87CD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24/06/2025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B667FB-500C-22FD-369D-C69DEE9AC5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Matthew Chalmers Communicating the case for CERN’s next flagship collider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1CB0-3632-F4AE-FB22-9125A795C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884E9F-3183-9D48-BE49-62D0CD9E9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704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mC_-RAVCjg?feature=oembed" TargetMode="Externa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hotodetectors.ijs.si/" TargetMode="External"/><Relationship Id="rId2" Type="http://schemas.openxmlformats.org/officeDocument/2006/relationships/hyperlink" Target="mailto:Rok.Pestotnik@ijs.s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etvision.org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ksh-YXpV8k?feature=oembed" TargetMode="Externa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B7BF-481C-42AD-AD62-F873FD405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FD330-AB41-45DB-A7E5-731ACCE37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17162-368A-4561-BC59-BB9E0934A1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3F3F24-07EF-4EB4-AEFD-611730A6821A}"/>
              </a:ext>
            </a:extLst>
          </p:cNvPr>
          <p:cNvSpPr/>
          <p:nvPr/>
        </p:nvSpPr>
        <p:spPr>
          <a:xfrm>
            <a:off x="0" y="4118811"/>
            <a:ext cx="12192000" cy="2739189"/>
          </a:xfrm>
          <a:prstGeom prst="rect">
            <a:avLst/>
          </a:prstGeom>
          <a:solidFill>
            <a:srgbClr val="0D1F39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61E97-08C1-4DB8-8CC9-3BE159326D49}"/>
              </a:ext>
            </a:extLst>
          </p:cNvPr>
          <p:cNvSpPr/>
          <p:nvPr/>
        </p:nvSpPr>
        <p:spPr>
          <a:xfrm>
            <a:off x="6753726" y="1379620"/>
            <a:ext cx="5410200" cy="27191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5719-E930-4A61-9769-4423801D0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271" y="2282709"/>
            <a:ext cx="2359166" cy="11462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93DEB-480C-498E-977D-CA02DDB05BA9}"/>
              </a:ext>
            </a:extLst>
          </p:cNvPr>
          <p:cNvSpPr txBox="1"/>
          <p:nvPr/>
        </p:nvSpPr>
        <p:spPr>
          <a:xfrm>
            <a:off x="6783804" y="1585741"/>
            <a:ext cx="42297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3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European</a:t>
            </a:r>
            <a:r>
              <a:rPr lang="sl-SI" sz="13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3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Innovation</a:t>
            </a:r>
            <a:r>
              <a:rPr lang="sl-SI" sz="13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3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Council</a:t>
            </a:r>
            <a:r>
              <a:rPr lang="sl-SI" sz="13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– </a:t>
            </a:r>
            <a:r>
              <a:rPr lang="sl-SI" sz="13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Pathfinder</a:t>
            </a:r>
            <a:r>
              <a:rPr lang="sl-SI" sz="1300" dirty="0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300" dirty="0" err="1">
                <a:solidFill>
                  <a:schemeClr val="bg1">
                    <a:lumMod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project</a:t>
            </a:r>
            <a:endParaRPr lang="sl-SI" sz="1300" dirty="0">
              <a:solidFill>
                <a:schemeClr val="bg1">
                  <a:lumMod val="50000"/>
                </a:schemeClr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08FCA-5834-461F-B142-74A814749DAE}"/>
              </a:ext>
            </a:extLst>
          </p:cNvPr>
          <p:cNvSpPr txBox="1"/>
          <p:nvPr/>
        </p:nvSpPr>
        <p:spPr>
          <a:xfrm>
            <a:off x="6783804" y="3680953"/>
            <a:ext cx="42297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300" b="1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Next</a:t>
            </a:r>
            <a:r>
              <a:rPr lang="sl-SI" sz="1300" b="1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300" b="1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generation</a:t>
            </a:r>
            <a:r>
              <a:rPr lang="sl-SI" sz="1300" b="1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3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Limited-Angle</a:t>
            </a:r>
            <a:r>
              <a:rPr lang="sl-SI" sz="13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TOF </a:t>
            </a:r>
            <a:r>
              <a:rPr lang="sl-SI" sz="1300" b="1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 </a:t>
            </a:r>
            <a:r>
              <a:rPr lang="sl-SI" sz="1300" b="1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imager</a:t>
            </a:r>
            <a:endParaRPr lang="sl-SI" sz="1300" b="1" dirty="0">
              <a:solidFill>
                <a:srgbClr val="0D1F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B16577-F8A4-42AC-812F-020DC28AFCF9}"/>
              </a:ext>
            </a:extLst>
          </p:cNvPr>
          <p:cNvSpPr txBox="1"/>
          <p:nvPr/>
        </p:nvSpPr>
        <p:spPr>
          <a:xfrm>
            <a:off x="557463" y="4539380"/>
            <a:ext cx="113414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High-performing Accessible Medical Imaging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5D305A-A3C9-4327-94BD-53FA1CEEDAED}"/>
              </a:ext>
            </a:extLst>
          </p:cNvPr>
          <p:cNvSpPr txBox="1"/>
          <p:nvPr/>
        </p:nvSpPr>
        <p:spPr>
          <a:xfrm>
            <a:off x="632647" y="5148228"/>
            <a:ext cx="79167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Prof. Dr. Rok Pestotnik</a:t>
            </a:r>
          </a:p>
          <a:p>
            <a:r>
              <a:rPr lang="sl-SI" sz="28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Physics in Ljubljana, 2025</a:t>
            </a:r>
          </a:p>
          <a:p>
            <a:endParaRPr lang="sl-SI" sz="28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069A21-DD49-6580-1C07-11D3B96A525D}"/>
              </a:ext>
            </a:extLst>
          </p:cNvPr>
          <p:cNvSpPr txBox="1"/>
          <p:nvPr/>
        </p:nvSpPr>
        <p:spPr>
          <a:xfrm>
            <a:off x="2643188" y="236552"/>
            <a:ext cx="41105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Physics in Ljubljana, 2025</a:t>
            </a:r>
          </a:p>
          <a:p>
            <a:pPr algn="ctr"/>
            <a:endParaRPr lang="sl-SI" sz="2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2C269C-B955-14D1-2801-7E4BB73315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888" y="206729"/>
            <a:ext cx="4978816" cy="8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622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50664-DDFE-B14D-1ABB-1E6B1F471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Positron emission tomography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68ECB-0146-37ED-3382-C8FBBA7D5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66" y="1014414"/>
            <a:ext cx="11571461" cy="49196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Positron Emission Tomography (PET) is one of the current leading methods in diagnostic functional medical imaging</a:t>
            </a:r>
            <a:r>
              <a:rPr lang="en-SI" dirty="0">
                <a:effectLst/>
              </a:rPr>
              <a:t> </a:t>
            </a:r>
          </a:p>
          <a:p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29904D-6C92-25C1-50E9-8CFD8D6AA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Rok Pestotnik @ EIC T2M Innovation Discovery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147DF9-0DEB-D288-EFB5-5657E767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0ABB-4935-1F42-B1C6-A3D4ED3297C3}" type="slidenum">
              <a:rPr lang="sl-SI" smtClean="0"/>
              <a:t>10</a:t>
            </a:fld>
            <a:endParaRPr lang="sl-S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EE6808-BCDB-5433-291A-AE4348706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866" y="2043789"/>
            <a:ext cx="5526955" cy="351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13597F-E342-EBE0-81FD-6DFF7473D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4596" y="2043788"/>
            <a:ext cx="5191925" cy="351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91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78C66-0197-4D0F-3D70-7333ABA96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PET Accessibility</a:t>
            </a:r>
            <a:endParaRPr lang="sl-SI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7A0C8-0FDB-6A85-F35D-4EB7D283F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Rok Pestotnik @ EIC T2M Innovation Discovery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08621-672D-C582-CB77-ED0314F2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0ABB-4935-1F42-B1C6-A3D4ED3297C3}" type="slidenum">
              <a:rPr lang="sl-SI" smtClean="0"/>
              <a:t>11</a:t>
            </a:fld>
            <a:endParaRPr lang="sl-SI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888738B-38AC-B130-EB3B-8F0FBA0C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6132" y="136525"/>
            <a:ext cx="2066778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l-S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5B583-AB9F-4B9F-D77F-056C21396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612" y="1253330"/>
            <a:ext cx="5635916" cy="4880341"/>
          </a:xfrm>
        </p:spPr>
        <p:txBody>
          <a:bodyPr/>
          <a:lstStyle/>
          <a:p>
            <a:r>
              <a:rPr lang="sl-SI" dirty="0"/>
              <a:t>Enabling health care systems to buy more devices</a:t>
            </a:r>
          </a:p>
          <a:p>
            <a:endParaRPr lang="sl-SI" dirty="0"/>
          </a:p>
          <a:p>
            <a:r>
              <a:rPr lang="sl-SI" dirty="0"/>
              <a:t>Higher throughput of patients – decreased waiting times</a:t>
            </a:r>
          </a:p>
          <a:p>
            <a:endParaRPr lang="sl-SI" dirty="0"/>
          </a:p>
          <a:p>
            <a:r>
              <a:rPr lang="sl-SI" dirty="0"/>
              <a:t>Improve cancer diagnostics and increase cancer survival rate </a:t>
            </a:r>
          </a:p>
          <a:p>
            <a:endParaRPr lang="sl-S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DAB89A-4918-D2BC-C326-3D7E380FB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528" y="1248663"/>
            <a:ext cx="6132095" cy="46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8928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53171-268F-5AD0-71F6-8E04E52BD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239" y="207644"/>
            <a:ext cx="10515600" cy="649288"/>
          </a:xfrm>
        </p:spPr>
        <p:txBody>
          <a:bodyPr/>
          <a:lstStyle/>
          <a:p>
            <a:r>
              <a:rPr lang="sl-SI" dirty="0">
                <a:latin typeface="+mn-lt"/>
              </a:rPr>
              <a:t>Our vision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54412-8721-6961-D321-69F440C05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94" y="1092631"/>
            <a:ext cx="11710532" cy="49196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Develop a </a:t>
            </a:r>
            <a:r>
              <a:rPr lang="en-US" sz="24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flexible, modular PET scanner, based on two planar and opposite detector panels with exquisite TOF resolution </a:t>
            </a:r>
          </a:p>
          <a:p>
            <a:pPr marL="0" indent="0">
              <a:buNone/>
            </a:pPr>
            <a:endParaRPr lang="sl-S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5082F-4338-449F-DC5F-5DEC84BED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Rok Pestotnik @ EIC T2M Innovation Discovery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E98DEF-4166-D81E-9B12-2B75C85B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0ABB-4935-1F42-B1C6-A3D4ED3297C3}" type="slidenum">
              <a:rPr lang="sl-SI" smtClean="0"/>
              <a:t>12</a:t>
            </a:fld>
            <a:endParaRPr lang="sl-SI"/>
          </a:p>
        </p:txBody>
      </p:sp>
      <p:pic>
        <p:nvPicPr>
          <p:cNvPr id="7" name="Google Shape;84;p1">
            <a:extLst>
              <a:ext uri="{FF2B5EF4-FFF2-40B4-BE49-F238E27FC236}">
                <a16:creationId xmlns:a16="http://schemas.microsoft.com/office/drawing/2014/main" id="{0888F4F9-1A9F-907C-472F-EFC57FFE689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996617" y="2936643"/>
            <a:ext cx="2816827" cy="16140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5;p1">
            <a:extLst>
              <a:ext uri="{FF2B5EF4-FFF2-40B4-BE49-F238E27FC236}">
                <a16:creationId xmlns:a16="http://schemas.microsoft.com/office/drawing/2014/main" id="{4FFF49B5-A7A2-E6BA-5DE4-5B3C0046C8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5017" y="4038894"/>
            <a:ext cx="1428846" cy="13103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86;p1">
            <a:extLst>
              <a:ext uri="{FF2B5EF4-FFF2-40B4-BE49-F238E27FC236}">
                <a16:creationId xmlns:a16="http://schemas.microsoft.com/office/drawing/2014/main" id="{39B82C82-D55C-67CF-CD71-BD8C6CB7B6B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8908" y="2641311"/>
            <a:ext cx="1638091" cy="1442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7;p1">
            <a:extLst>
              <a:ext uri="{FF2B5EF4-FFF2-40B4-BE49-F238E27FC236}">
                <a16:creationId xmlns:a16="http://schemas.microsoft.com/office/drawing/2014/main" id="{1E708939-4A47-995A-2C01-F86DC511F5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01" y="2213318"/>
            <a:ext cx="2816827" cy="277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9;p1">
            <a:extLst>
              <a:ext uri="{FF2B5EF4-FFF2-40B4-BE49-F238E27FC236}">
                <a16:creationId xmlns:a16="http://schemas.microsoft.com/office/drawing/2014/main" id="{D0A45F9D-6204-7D33-2C03-D714BCB2BFB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78573" y="2458796"/>
            <a:ext cx="4517909" cy="27755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0;p1">
            <a:extLst>
              <a:ext uri="{FF2B5EF4-FFF2-40B4-BE49-F238E27FC236}">
                <a16:creationId xmlns:a16="http://schemas.microsoft.com/office/drawing/2014/main" id="{BC036DC1-9FEB-397B-6161-52E32F12F4FA}"/>
              </a:ext>
            </a:extLst>
          </p:cNvPr>
          <p:cNvSpPr/>
          <p:nvPr/>
        </p:nvSpPr>
        <p:spPr>
          <a:xfrm>
            <a:off x="8221503" y="2555007"/>
            <a:ext cx="405155" cy="110705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91;p1">
            <a:extLst>
              <a:ext uri="{FF2B5EF4-FFF2-40B4-BE49-F238E27FC236}">
                <a16:creationId xmlns:a16="http://schemas.microsoft.com/office/drawing/2014/main" id="{BB97B263-42C3-3E86-597A-60D97A63F797}"/>
              </a:ext>
            </a:extLst>
          </p:cNvPr>
          <p:cNvSpPr txBox="1"/>
          <p:nvPr/>
        </p:nvSpPr>
        <p:spPr>
          <a:xfrm>
            <a:off x="9169587" y="2054934"/>
            <a:ext cx="2001148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Total body PET imager</a:t>
            </a:r>
            <a:endParaRPr sz="2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92;p1">
            <a:extLst>
              <a:ext uri="{FF2B5EF4-FFF2-40B4-BE49-F238E27FC236}">
                <a16:creationId xmlns:a16="http://schemas.microsoft.com/office/drawing/2014/main" id="{3FF8098F-339F-DC66-702E-0B77B0064A09}"/>
              </a:ext>
            </a:extLst>
          </p:cNvPr>
          <p:cNvSpPr txBox="1"/>
          <p:nvPr/>
        </p:nvSpPr>
        <p:spPr>
          <a:xfrm>
            <a:off x="6090207" y="2054934"/>
            <a:ext cx="2001148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Enabling Modular scanner</a:t>
            </a:r>
            <a:endParaRPr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93;p1">
            <a:extLst>
              <a:ext uri="{FF2B5EF4-FFF2-40B4-BE49-F238E27FC236}">
                <a16:creationId xmlns:a16="http://schemas.microsoft.com/office/drawing/2014/main" id="{67C415E1-C866-FDD6-E572-3EA23B1C2AC8}"/>
              </a:ext>
            </a:extLst>
          </p:cNvPr>
          <p:cNvSpPr txBox="1"/>
          <p:nvPr/>
        </p:nvSpPr>
        <p:spPr>
          <a:xfrm>
            <a:off x="3010826" y="2054934"/>
            <a:ext cx="2001148" cy="7078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Time-of-flight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PET principle</a:t>
            </a:r>
            <a:endParaRPr dirty="0"/>
          </a:p>
        </p:txBody>
      </p:sp>
      <p:sp>
        <p:nvSpPr>
          <p:cNvPr id="16" name="Google Shape;94;p1">
            <a:extLst>
              <a:ext uri="{FF2B5EF4-FFF2-40B4-BE49-F238E27FC236}">
                <a16:creationId xmlns:a16="http://schemas.microsoft.com/office/drawing/2014/main" id="{E666D9E2-49B2-BE85-5EE4-19460C379957}"/>
              </a:ext>
            </a:extLst>
          </p:cNvPr>
          <p:cNvSpPr txBox="1"/>
          <p:nvPr/>
        </p:nvSpPr>
        <p:spPr>
          <a:xfrm>
            <a:off x="2478022" y="4884712"/>
            <a:ext cx="317716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/>
          </a:p>
        </p:txBody>
      </p:sp>
      <p:sp>
        <p:nvSpPr>
          <p:cNvPr id="17" name="Google Shape;95;p1">
            <a:extLst>
              <a:ext uri="{FF2B5EF4-FFF2-40B4-BE49-F238E27FC236}">
                <a16:creationId xmlns:a16="http://schemas.microsoft.com/office/drawing/2014/main" id="{93B06BEA-BF39-3D6C-D4B0-30CFD5E57665}"/>
              </a:ext>
            </a:extLst>
          </p:cNvPr>
          <p:cNvSpPr txBox="1"/>
          <p:nvPr/>
        </p:nvSpPr>
        <p:spPr>
          <a:xfrm>
            <a:off x="5406088" y="4876371"/>
            <a:ext cx="309700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/>
          </a:p>
        </p:txBody>
      </p:sp>
      <p:sp>
        <p:nvSpPr>
          <p:cNvPr id="18" name="Google Shape;96;p1">
            <a:extLst>
              <a:ext uri="{FF2B5EF4-FFF2-40B4-BE49-F238E27FC236}">
                <a16:creationId xmlns:a16="http://schemas.microsoft.com/office/drawing/2014/main" id="{CB7651CF-1AF9-D12A-E4E8-85F19C09CE02}"/>
              </a:ext>
            </a:extLst>
          </p:cNvPr>
          <p:cNvSpPr txBox="1"/>
          <p:nvPr/>
        </p:nvSpPr>
        <p:spPr>
          <a:xfrm>
            <a:off x="7616505" y="4884712"/>
            <a:ext cx="308098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endParaRPr/>
          </a:p>
        </p:txBody>
      </p:sp>
      <p:sp>
        <p:nvSpPr>
          <p:cNvPr id="19" name="Google Shape;97;p1">
            <a:extLst>
              <a:ext uri="{FF2B5EF4-FFF2-40B4-BE49-F238E27FC236}">
                <a16:creationId xmlns:a16="http://schemas.microsoft.com/office/drawing/2014/main" id="{88ECE8E4-6F82-72B1-CE41-2B72F5B53301}"/>
              </a:ext>
            </a:extLst>
          </p:cNvPr>
          <p:cNvSpPr txBox="1"/>
          <p:nvPr/>
        </p:nvSpPr>
        <p:spPr>
          <a:xfrm>
            <a:off x="11397051" y="4865040"/>
            <a:ext cx="327334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endParaRPr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EFA750-A76E-C23C-CBA5-0A7581845E34}"/>
              </a:ext>
            </a:extLst>
          </p:cNvPr>
          <p:cNvSpPr txBox="1"/>
          <p:nvPr/>
        </p:nvSpPr>
        <p:spPr>
          <a:xfrm>
            <a:off x="367693" y="5300869"/>
            <a:ext cx="11356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E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nable total body imaging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very early diagnosis of cancer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its metastases (e.g., prostate and lymph nodes), use of PET in operating rooms, guided surgery, proton therapy, cardiac and brain applications and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effective personalized radionuclide cancer therapy</a:t>
            </a:r>
            <a:r>
              <a:rPr lang="en-SI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sl-SI" dirty="0"/>
          </a:p>
        </p:txBody>
      </p:sp>
      <p:sp>
        <p:nvSpPr>
          <p:cNvPr id="22" name="Google Shape;93;p1">
            <a:extLst>
              <a:ext uri="{FF2B5EF4-FFF2-40B4-BE49-F238E27FC236}">
                <a16:creationId xmlns:a16="http://schemas.microsoft.com/office/drawing/2014/main" id="{FD5471BF-925C-E096-B12E-9B4B8BF8A9BF}"/>
              </a:ext>
            </a:extLst>
          </p:cNvPr>
          <p:cNvSpPr txBox="1"/>
          <p:nvPr/>
        </p:nvSpPr>
        <p:spPr>
          <a:xfrm>
            <a:off x="102187" y="2052730"/>
            <a:ext cx="2001148" cy="40006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Current PET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560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3A0483E6-9247-4118-9B4D-27647AA94F18}"/>
              </a:ext>
            </a:extLst>
          </p:cNvPr>
          <p:cNvSpPr txBox="1"/>
          <p:nvPr/>
        </p:nvSpPr>
        <p:spPr>
          <a:xfrm>
            <a:off x="609247" y="462219"/>
            <a:ext cx="853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2800" b="1" i="0" u="none" strike="noStrike" kern="1200" cap="none" spc="0" normalizeH="0" baseline="0" noProof="0" dirty="0">
                <a:ln>
                  <a:noFill/>
                </a:ln>
                <a:solidFill>
                  <a:srgbClr val="207B8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Project partners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90AB285B-02BC-45DC-8EF8-F40FA5DE475D}"/>
              </a:ext>
            </a:extLst>
          </p:cNvPr>
          <p:cNvSpPr/>
          <p:nvPr/>
        </p:nvSpPr>
        <p:spPr>
          <a:xfrm>
            <a:off x="1424532" y="5060487"/>
            <a:ext cx="2315297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437C863-E8AC-4ECD-A76B-AB35F3103679}"/>
              </a:ext>
            </a:extLst>
          </p:cNvPr>
          <p:cNvCxnSpPr>
            <a:cxnSpLocks/>
          </p:cNvCxnSpPr>
          <p:nvPr/>
        </p:nvCxnSpPr>
        <p:spPr>
          <a:xfrm>
            <a:off x="1516301" y="6217671"/>
            <a:ext cx="2223528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7104666-486F-49C6-BE8D-197D0B08726F}"/>
              </a:ext>
            </a:extLst>
          </p:cNvPr>
          <p:cNvSpPr/>
          <p:nvPr/>
        </p:nvSpPr>
        <p:spPr>
          <a:xfrm>
            <a:off x="1424532" y="3241707"/>
            <a:ext cx="2315297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BB0952-3213-41B8-AA0A-5F29ECCCDDA9}"/>
              </a:ext>
            </a:extLst>
          </p:cNvPr>
          <p:cNvSpPr/>
          <p:nvPr/>
        </p:nvSpPr>
        <p:spPr>
          <a:xfrm>
            <a:off x="1424532" y="1435705"/>
            <a:ext cx="2315297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9C9B35-D2DD-413B-937D-FA97DEF12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59" y="1392603"/>
            <a:ext cx="1222686" cy="1222686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EB7E27DD-09C0-44AB-B4CB-64445A886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8" b="40981"/>
          <a:stretch/>
        </p:blipFill>
        <p:spPr bwMode="auto">
          <a:xfrm>
            <a:off x="2087099" y="4048690"/>
            <a:ext cx="789356" cy="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28633E2-B808-490A-9644-17EAD875139E}"/>
              </a:ext>
            </a:extLst>
          </p:cNvPr>
          <p:cNvGrpSpPr/>
          <p:nvPr/>
        </p:nvGrpSpPr>
        <p:grpSpPr>
          <a:xfrm>
            <a:off x="2014026" y="5814830"/>
            <a:ext cx="683149" cy="232225"/>
            <a:chOff x="728711" y="5828741"/>
            <a:chExt cx="1635030" cy="55906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ABF064-3943-418F-BCDC-CB306E8D874C}"/>
                </a:ext>
              </a:extLst>
            </p:cNvPr>
            <p:cNvSpPr/>
            <p:nvPr/>
          </p:nvSpPr>
          <p:spPr>
            <a:xfrm>
              <a:off x="728711" y="5828741"/>
              <a:ext cx="1635030" cy="559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4">
              <a:extLst>
                <a:ext uri="{FF2B5EF4-FFF2-40B4-BE49-F238E27FC236}">
                  <a16:creationId xmlns:a16="http://schemas.microsoft.com/office/drawing/2014/main" id="{C10B1F16-B8D2-4644-AD41-92AB057150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6789" y="5873648"/>
              <a:ext cx="1138873" cy="491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3026ECE-B460-4696-8F22-457E19A6159E}"/>
              </a:ext>
            </a:extLst>
          </p:cNvPr>
          <p:cNvSpPr txBox="1"/>
          <p:nvPr/>
        </p:nvSpPr>
        <p:spPr>
          <a:xfrm>
            <a:off x="2087099" y="1588896"/>
            <a:ext cx="1500133" cy="367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1" i="0" u="none" strike="noStrike" kern="1200" cap="none" spc="0" normalizeH="0" baseline="0" noProof="0" dirty="0">
                <a:ln>
                  <a:noFill/>
                </a:ln>
                <a:solidFill>
                  <a:srgbClr val="0D91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David </a:t>
            </a:r>
            <a:r>
              <a:rPr kumimoji="0" lang="sl-SI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D918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Gascon</a:t>
            </a:r>
            <a:endParaRPr kumimoji="0" lang="sl-SI" sz="1400" b="1" i="0" u="none" strike="noStrike" kern="1200" cap="none" spc="0" normalizeH="0" baseline="0" noProof="0" dirty="0">
              <a:ln>
                <a:noFill/>
              </a:ln>
              <a:solidFill>
                <a:srgbClr val="0D918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r>
              <a:rPr kumimoji="0" lang="sl-S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D1F3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Chip</a:t>
            </a:r>
            <a:r>
              <a:rPr kumimoji="0" lang="sl-SI" sz="1000" b="0" i="0" u="none" strike="noStrike" kern="1200" cap="none" spc="0" normalizeH="0" baseline="0" noProof="0" dirty="0">
                <a:ln>
                  <a:noFill/>
                </a:ln>
                <a:solidFill>
                  <a:srgbClr val="0D1F39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design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BF71F4-8766-4852-AD89-A725789F4A2A}"/>
              </a:ext>
            </a:extLst>
          </p:cNvPr>
          <p:cNvSpPr txBox="1"/>
          <p:nvPr/>
        </p:nvSpPr>
        <p:spPr>
          <a:xfrm>
            <a:off x="2087099" y="3344279"/>
            <a:ext cx="1500133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Jose </a:t>
            </a:r>
            <a:r>
              <a:rPr lang="sl-SI" sz="1200" b="1" dirty="0" err="1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Benlloch</a:t>
            </a:r>
            <a:endParaRPr lang="sl-SI" sz="1200" b="1" dirty="0">
              <a:solidFill>
                <a:srgbClr val="0D918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Readout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Electronics</a:t>
            </a:r>
            <a:endParaRPr lang="sl-SI" sz="1000" dirty="0">
              <a:solidFill>
                <a:srgbClr val="0D1F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Data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Acquisition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1474972-5BE6-4F53-8EE8-469D09FD024F}"/>
              </a:ext>
            </a:extLst>
          </p:cNvPr>
          <p:cNvSpPr txBox="1"/>
          <p:nvPr/>
        </p:nvSpPr>
        <p:spPr>
          <a:xfrm>
            <a:off x="2087099" y="5169565"/>
            <a:ext cx="180195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Georges El </a:t>
            </a:r>
            <a:r>
              <a:rPr lang="sl-SI" sz="1200" b="1" dirty="0" err="1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Fakhri</a:t>
            </a:r>
            <a:endParaRPr lang="sl-SI" sz="1200" b="1" dirty="0">
              <a:solidFill>
                <a:srgbClr val="0D918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Associated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P. Hospital: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Design &amp;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Validation</a:t>
            </a:r>
            <a:endParaRPr lang="sl-SI" sz="1000" dirty="0">
              <a:solidFill>
                <a:srgbClr val="0D1F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5" name="Picture 2" descr="Ves a Universitat de Barcelona">
            <a:extLst>
              <a:ext uri="{FF2B5EF4-FFF2-40B4-BE49-F238E27FC236}">
                <a16:creationId xmlns:a16="http://schemas.microsoft.com/office/drawing/2014/main" id="{2E65485B-E12B-4B97-9E86-C8E8FFAEC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99" y="2222729"/>
            <a:ext cx="1056024" cy="268268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E5127F5-961D-43AD-BC0C-80363AF0A13F}"/>
              </a:ext>
            </a:extLst>
          </p:cNvPr>
          <p:cNvCxnSpPr>
            <a:cxnSpLocks/>
          </p:cNvCxnSpPr>
          <p:nvPr/>
        </p:nvCxnSpPr>
        <p:spPr>
          <a:xfrm>
            <a:off x="1559302" y="2593025"/>
            <a:ext cx="2180527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191070F-B7FE-48D4-A50A-71ACCBB7C2E2}"/>
              </a:ext>
            </a:extLst>
          </p:cNvPr>
          <p:cNvCxnSpPr>
            <a:cxnSpLocks/>
          </p:cNvCxnSpPr>
          <p:nvPr/>
        </p:nvCxnSpPr>
        <p:spPr>
          <a:xfrm flipV="1">
            <a:off x="1559302" y="4396663"/>
            <a:ext cx="2180527" cy="5672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6C96503-8BF7-48B5-BF82-36EB32DFB716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9491" t="8390" r="4695" b="9994"/>
          <a:stretch/>
        </p:blipFill>
        <p:spPr>
          <a:xfrm>
            <a:off x="714948" y="3204545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5CDB44-AEAD-40F2-AD0B-ECF4BEC4FA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7143" b="14553"/>
          <a:stretch/>
        </p:blipFill>
        <p:spPr>
          <a:xfrm>
            <a:off x="714948" y="5058070"/>
            <a:ext cx="1223308" cy="1169789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7B3BB847-F10A-48A3-B2F9-09706E91F8BF}"/>
              </a:ext>
            </a:extLst>
          </p:cNvPr>
          <p:cNvSpPr/>
          <p:nvPr/>
        </p:nvSpPr>
        <p:spPr>
          <a:xfrm>
            <a:off x="5231276" y="1435705"/>
            <a:ext cx="2524619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A8D491A-5E3C-4764-BC72-71FA01C6F21E}"/>
              </a:ext>
            </a:extLst>
          </p:cNvPr>
          <p:cNvCxnSpPr>
            <a:cxnSpLocks/>
          </p:cNvCxnSpPr>
          <p:nvPr/>
        </p:nvCxnSpPr>
        <p:spPr>
          <a:xfrm>
            <a:off x="5320862" y="2592888"/>
            <a:ext cx="2438757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A1287CBA-1ED8-4E1C-B30B-1E540FC64E6C}"/>
              </a:ext>
            </a:extLst>
          </p:cNvPr>
          <p:cNvSpPr/>
          <p:nvPr/>
        </p:nvSpPr>
        <p:spPr>
          <a:xfrm>
            <a:off x="5095394" y="5060487"/>
            <a:ext cx="2660501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C8B00C07-8E30-40C4-AFE3-4028C0B98E30}"/>
              </a:ext>
            </a:extLst>
          </p:cNvPr>
          <p:cNvCxnSpPr>
            <a:cxnSpLocks/>
          </p:cNvCxnSpPr>
          <p:nvPr/>
        </p:nvCxnSpPr>
        <p:spPr>
          <a:xfrm>
            <a:off x="5093263" y="6204115"/>
            <a:ext cx="2660501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4A68906A-9768-4290-BC79-5DA943725EA1}"/>
              </a:ext>
            </a:extLst>
          </p:cNvPr>
          <p:cNvSpPr/>
          <p:nvPr/>
        </p:nvSpPr>
        <p:spPr>
          <a:xfrm>
            <a:off x="9478707" y="1435705"/>
            <a:ext cx="1997775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848BAA13-B2A0-4152-97D9-DFA6A9F68CEE}"/>
              </a:ext>
            </a:extLst>
          </p:cNvPr>
          <p:cNvCxnSpPr>
            <a:cxnSpLocks/>
          </p:cNvCxnSpPr>
          <p:nvPr/>
        </p:nvCxnSpPr>
        <p:spPr>
          <a:xfrm>
            <a:off x="9298857" y="2592888"/>
            <a:ext cx="2177625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BB5AA6C-2AA9-4E60-887A-AD71082FEBE4}"/>
              </a:ext>
            </a:extLst>
          </p:cNvPr>
          <p:cNvSpPr/>
          <p:nvPr/>
        </p:nvSpPr>
        <p:spPr>
          <a:xfrm>
            <a:off x="9196018" y="3242383"/>
            <a:ext cx="2264587" cy="1155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C37E212-AE7B-4BAA-9520-7B2192C65307}"/>
              </a:ext>
            </a:extLst>
          </p:cNvPr>
          <p:cNvCxnSpPr>
            <a:cxnSpLocks/>
          </p:cNvCxnSpPr>
          <p:nvPr/>
        </p:nvCxnSpPr>
        <p:spPr>
          <a:xfrm>
            <a:off x="9417666" y="4396663"/>
            <a:ext cx="2035672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10B32758-7551-40D7-8C9F-B0C4982B4A0D}"/>
              </a:ext>
            </a:extLst>
          </p:cNvPr>
          <p:cNvSpPr/>
          <p:nvPr/>
        </p:nvSpPr>
        <p:spPr>
          <a:xfrm>
            <a:off x="9104654" y="5060487"/>
            <a:ext cx="2348683" cy="115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C1578A4-3DC4-4D22-9FDA-EB07A68C869B}"/>
              </a:ext>
            </a:extLst>
          </p:cNvPr>
          <p:cNvCxnSpPr>
            <a:cxnSpLocks/>
          </p:cNvCxnSpPr>
          <p:nvPr/>
        </p:nvCxnSpPr>
        <p:spPr>
          <a:xfrm>
            <a:off x="9139278" y="6217671"/>
            <a:ext cx="2314060" cy="0"/>
          </a:xfrm>
          <a:prstGeom prst="line">
            <a:avLst/>
          </a:prstGeom>
          <a:ln w="28575">
            <a:solidFill>
              <a:srgbClr val="0D918E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C3A2568-809F-4930-B16A-3D2437B22399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t="6340" b="10086"/>
          <a:stretch/>
        </p:blipFill>
        <p:spPr>
          <a:xfrm>
            <a:off x="8583029" y="1392292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F02E3D-EADA-40DA-BF00-A35570FC96F7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8583029" y="3204545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B54A86-9C85-420A-9F26-61E20D814BC0}"/>
              </a:ext>
            </a:extLst>
          </p:cNvPr>
          <p:cNvPicPr>
            <a:picLocks/>
          </p:cNvPicPr>
          <p:nvPr/>
        </p:nvPicPr>
        <p:blipFill rotWithShape="1">
          <a:blip r:embed="rId10"/>
          <a:srcRect l="3746" r="2436" b="3655"/>
          <a:stretch/>
        </p:blipFill>
        <p:spPr>
          <a:xfrm>
            <a:off x="8583029" y="5031310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38CC2F9-8CEE-40DE-987A-5785E35A195B}"/>
              </a:ext>
            </a:extLst>
          </p:cNvPr>
          <p:cNvGrpSpPr/>
          <p:nvPr/>
        </p:nvGrpSpPr>
        <p:grpSpPr>
          <a:xfrm>
            <a:off x="9995565" y="2130428"/>
            <a:ext cx="897046" cy="401972"/>
            <a:chOff x="8206997" y="525079"/>
            <a:chExt cx="1259550" cy="64640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3BA84A8-01BC-4915-B121-CE71CBD592D4}"/>
                </a:ext>
              </a:extLst>
            </p:cNvPr>
            <p:cNvSpPr/>
            <p:nvPr/>
          </p:nvSpPr>
          <p:spPr>
            <a:xfrm>
              <a:off x="8206997" y="525079"/>
              <a:ext cx="1259550" cy="6464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8A7BC724-7F95-4DA8-A8C3-85592224D9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90782" y="586618"/>
              <a:ext cx="1088018" cy="52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E9A6AC8-C4CC-410D-A87A-E61559B14568}"/>
              </a:ext>
            </a:extLst>
          </p:cNvPr>
          <p:cNvGrpSpPr/>
          <p:nvPr/>
        </p:nvGrpSpPr>
        <p:grpSpPr>
          <a:xfrm>
            <a:off x="9980496" y="3913882"/>
            <a:ext cx="907397" cy="424906"/>
            <a:chOff x="9489909" y="2839152"/>
            <a:chExt cx="1722268" cy="79207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C4D6324-FBBE-4A7D-80F7-A7A856A678B4}"/>
                </a:ext>
              </a:extLst>
            </p:cNvPr>
            <p:cNvSpPr/>
            <p:nvPr/>
          </p:nvSpPr>
          <p:spPr>
            <a:xfrm>
              <a:off x="9489909" y="2839152"/>
              <a:ext cx="1722267" cy="792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l-SI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678B73DB-A095-4601-BBC5-FBE3AEB854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5058" y="2848350"/>
              <a:ext cx="1677119" cy="782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00ACAA2-AB04-4DC9-A002-A26376BFCABF}"/>
              </a:ext>
            </a:extLst>
          </p:cNvPr>
          <p:cNvSpPr txBox="1"/>
          <p:nvPr/>
        </p:nvSpPr>
        <p:spPr>
          <a:xfrm>
            <a:off x="10050518" y="1487415"/>
            <a:ext cx="150013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Alberto</a:t>
            </a:r>
            <a:r>
              <a:rPr lang="sl-SI" sz="14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Gola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Photo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sensors</a:t>
            </a:r>
            <a:endParaRPr lang="sl-SI" sz="1000" dirty="0">
              <a:solidFill>
                <a:srgbClr val="0D1F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2D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4B7950B-F2B9-4D53-AB30-20E7F8B39DF0}"/>
              </a:ext>
            </a:extLst>
          </p:cNvPr>
          <p:cNvSpPr txBox="1"/>
          <p:nvPr/>
        </p:nvSpPr>
        <p:spPr>
          <a:xfrm>
            <a:off x="10009043" y="3327971"/>
            <a:ext cx="1500133" cy="7349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dirty="0" err="1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Jorge</a:t>
            </a: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200" b="1" dirty="0" err="1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Alamo</a:t>
            </a:r>
            <a:endParaRPr lang="sl-SI" sz="1200" b="1" dirty="0">
              <a:solidFill>
                <a:srgbClr val="0D918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defRPr/>
            </a:pP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SME: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Mechanics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&amp; Software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148D026-073E-415F-8927-2ABA3C47B109}"/>
              </a:ext>
            </a:extLst>
          </p:cNvPr>
          <p:cNvSpPr txBox="1"/>
          <p:nvPr/>
        </p:nvSpPr>
        <p:spPr>
          <a:xfrm>
            <a:off x="10004283" y="5169565"/>
            <a:ext cx="18019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Wolfgang Weber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Hospital: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Validation</a:t>
            </a:r>
            <a:endParaRPr lang="sl-SI" sz="1000" dirty="0">
              <a:solidFill>
                <a:srgbClr val="0D1F3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1201A7C-AC93-4BF1-93F0-6C8F94980EF8}"/>
              </a:ext>
            </a:extLst>
          </p:cNvPr>
          <p:cNvSpPr txBox="1"/>
          <p:nvPr/>
        </p:nvSpPr>
        <p:spPr>
          <a:xfrm>
            <a:off x="5895210" y="1496708"/>
            <a:ext cx="18274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Rok Pestotnik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Coordination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Design 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Integration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Reconstruction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02F51FB-38DC-4E08-8CD7-6AF0F6EBBE5E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24956" t="3332" r="19006" b="3119"/>
          <a:stretch/>
        </p:blipFill>
        <p:spPr>
          <a:xfrm>
            <a:off x="4485147" y="5031310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451B581-A3D6-436C-811B-BA12BC9323B6}"/>
              </a:ext>
            </a:extLst>
          </p:cNvPr>
          <p:cNvSpPr txBox="1"/>
          <p:nvPr/>
        </p:nvSpPr>
        <p:spPr>
          <a:xfrm>
            <a:off x="5929444" y="5169565"/>
            <a:ext cx="199656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200" b="1" dirty="0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Rafael </a:t>
            </a:r>
            <a:r>
              <a:rPr lang="sl-SI" sz="1200" b="1" dirty="0" err="1">
                <a:solidFill>
                  <a:srgbClr val="0D918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Ballabriga</a:t>
            </a:r>
            <a:endParaRPr lang="sl-SI" sz="1200" b="1" dirty="0">
              <a:solidFill>
                <a:srgbClr val="0D918E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Associated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P., </a:t>
            </a:r>
            <a:r>
              <a:rPr lang="sl-SI" sz="1000" dirty="0" err="1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Chip</a:t>
            </a:r>
            <a:r>
              <a:rPr lang="sl-SI" sz="1000" dirty="0">
                <a:solidFill>
                  <a:srgbClr val="0D1F3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design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l-SI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5820AC5-0148-4677-A2F9-9C13FB80E79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10903" r="13486"/>
          <a:stretch/>
        </p:blipFill>
        <p:spPr>
          <a:xfrm>
            <a:off x="5929443" y="5608472"/>
            <a:ext cx="606145" cy="5043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5994E2-CDCF-4499-B9DD-C37F2082CAA7}"/>
              </a:ext>
            </a:extLst>
          </p:cNvPr>
          <p:cNvPicPr>
            <a:picLocks/>
          </p:cNvPicPr>
          <p:nvPr/>
        </p:nvPicPr>
        <p:blipFill rotWithShape="1">
          <a:blip r:embed="rId15"/>
          <a:srcRect t="10416" b="13543"/>
          <a:stretch/>
        </p:blipFill>
        <p:spPr>
          <a:xfrm>
            <a:off x="4485147" y="1392292"/>
            <a:ext cx="1223308" cy="1223308"/>
          </a:xfrm>
          <a:prstGeom prst="ellipse">
            <a:avLst/>
          </a:prstGeom>
          <a:ln w="28575">
            <a:solidFill>
              <a:srgbClr val="0D918E"/>
            </a:solidFill>
          </a:ln>
        </p:spPr>
      </p:pic>
      <p:pic>
        <p:nvPicPr>
          <p:cNvPr id="14" name="Picture 2" descr="https://www.ijs.si/ijsw/Logotip%20IJS?action=AttachFile&amp;do=get&amp;target=IJS_logo_2.jpg">
            <a:extLst>
              <a:ext uri="{FF2B5EF4-FFF2-40B4-BE49-F238E27FC236}">
                <a16:creationId xmlns:a16="http://schemas.microsoft.com/office/drawing/2014/main" id="{3EC8AA5D-0106-4B33-B6A8-8A00FE6B6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210" y="2196542"/>
            <a:ext cx="941218" cy="285699"/>
          </a:xfrm>
          <a:prstGeom prst="rect">
            <a:avLst/>
          </a:prstGeom>
          <a:noFill/>
          <a:ln w="412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12">
            <a:extLst>
              <a:ext uri="{FF2B5EF4-FFF2-40B4-BE49-F238E27FC236}">
                <a16:creationId xmlns:a16="http://schemas.microsoft.com/office/drawing/2014/main" id="{834D3013-AB47-4DEC-8A2B-5CCFE2CD9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819" y="5787036"/>
            <a:ext cx="1065737" cy="31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799C293E-0746-410B-9343-13C5B0BB4AC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385" y="512356"/>
            <a:ext cx="2976603" cy="396467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F44D8450-CF38-448B-A4D1-80F8BD2C660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487" y="3151758"/>
            <a:ext cx="2460669" cy="11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2446-AFCE-9562-2D5C-291B79592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>
                <a:latin typeface="+mn-lt"/>
              </a:rPr>
              <a:t>Breakthrough innovations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EB3CE-7704-9AB0-DB64-24A83E890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841" y="4457014"/>
            <a:ext cx="11620870" cy="16330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Key improvements: 10 x image sensitivity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Images of comparable quality, compared to the state-of-the-art reference scanner, with a fraction of the sensors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91794E-0F09-C643-7A25-F38CF9725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l-SI"/>
              <a:t>Rok Pestotnik @ EIC T2M Innovation Discovery Training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12121-7FE9-AF27-36AF-76FED9F7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8F0ABB-4935-1F42-B1C6-A3D4ED3297C3}" type="slidenum">
              <a:rPr lang="sl-SI" smtClean="0"/>
              <a:t>14</a:t>
            </a:fld>
            <a:endParaRPr lang="sl-SI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21478CE-C022-827D-7622-8D34E08187D3}"/>
              </a:ext>
            </a:extLst>
          </p:cNvPr>
          <p:cNvGrpSpPr>
            <a:grpSpLocks noChangeAspect="1"/>
          </p:cNvGrpSpPr>
          <p:nvPr/>
        </p:nvGrpSpPr>
        <p:grpSpPr>
          <a:xfrm>
            <a:off x="1339206" y="1488023"/>
            <a:ext cx="8536314" cy="2807311"/>
            <a:chOff x="737327" y="3045847"/>
            <a:chExt cx="9699492" cy="31898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7BDC34-863D-3462-84AB-21F6AE8B7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27" y="4615689"/>
              <a:ext cx="4860001" cy="162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6354B6-E1C6-060B-9444-BF96707DE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327" y="3045847"/>
              <a:ext cx="4860001" cy="16200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648D018-49B8-C13D-7ECC-630C5E317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818" y="4615689"/>
              <a:ext cx="4860001" cy="1620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3CE3A72-FD68-0193-68D7-A512D5769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6817" y="3045847"/>
              <a:ext cx="4860001" cy="1620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1763AF-EB7D-04C5-513F-DFD52E8B0519}"/>
              </a:ext>
            </a:extLst>
          </p:cNvPr>
          <p:cNvSpPr txBox="1"/>
          <p:nvPr/>
        </p:nvSpPr>
        <p:spPr>
          <a:xfrm>
            <a:off x="767483" y="1014413"/>
            <a:ext cx="10586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New sensor with improved timing resolution - 200 ps -&gt; 75ps CTR) enabling new geometries</a:t>
            </a:r>
          </a:p>
        </p:txBody>
      </p:sp>
    </p:spTree>
    <p:extLst>
      <p:ext uri="{BB962C8B-B14F-4D97-AF65-F5344CB8AC3E}">
        <p14:creationId xmlns:p14="http://schemas.microsoft.com/office/powerpoint/2010/main" val="243547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54D-AFB4-E56D-3C98-7DBE79EC5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Improvement of image resolution with timing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4FD17-C409-5D31-24F2-3004F36B4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63" y="1239000"/>
            <a:ext cx="11426707" cy="4947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Benefits</a:t>
            </a:r>
            <a:endParaRPr lang="sl-SI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185" y="1288269"/>
            <a:ext cx="8955206" cy="463602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Mobility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2000" dirty="0"/>
              <a:t>P</a:t>
            </a:r>
            <a:r>
              <a:rPr lang="sl-SI" sz="2000" dirty="0"/>
              <a:t>ortable or bed-side PET imaging</a:t>
            </a:r>
            <a:endParaRPr lang="en-US" sz="2000" dirty="0"/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Flexibility 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2000" dirty="0"/>
              <a:t>Adjustable FOV and sensitivity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Modularity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2000" dirty="0"/>
              <a:t>Combining multiple panels → multi-organ/total-body PET scanner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b="1" dirty="0">
                <a:solidFill>
                  <a:srgbClr val="00B0F0"/>
                </a:solidFill>
              </a:rPr>
              <a:t>Accessibility</a:t>
            </a:r>
          </a:p>
          <a:p>
            <a:pPr lvl="1">
              <a:lnSpc>
                <a:spcPct val="100000"/>
              </a:lnSpc>
              <a:buClr>
                <a:schemeClr val="tx1"/>
              </a:buClr>
            </a:pPr>
            <a:r>
              <a:rPr lang="en-US" sz="2000" dirty="0"/>
              <a:t>Reduced manufacturing cost and complexity 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661" y="3179071"/>
            <a:ext cx="1395727" cy="2904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5"/>
          <a:stretch/>
        </p:blipFill>
        <p:spPr>
          <a:xfrm>
            <a:off x="8877375" y="365126"/>
            <a:ext cx="2635128" cy="2076153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10868215" y="899202"/>
            <a:ext cx="1" cy="504000"/>
          </a:xfrm>
          <a:prstGeom prst="straightConnector1">
            <a:avLst/>
          </a:prstGeom>
          <a:ln w="317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841B51-585C-4B8D-9DD8-B0F426D724DD}" type="slidenum">
              <a:rPr lang="sl-SI" smtClean="0"/>
              <a:pPr/>
              <a:t>16</a:t>
            </a:fld>
            <a:endParaRPr lang="sl-S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Rok Pestotnik @ EIC T2M Innovation Discovery Training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4164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E9956-0EE5-6347-68C8-49D41707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Gamma-ray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3FDC0-06DF-9FDE-34F7-B14906999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474" y="1266159"/>
            <a:ext cx="10515600" cy="4351338"/>
          </a:xfrm>
        </p:spPr>
        <p:txBody>
          <a:bodyPr/>
          <a:lstStyle/>
          <a:p>
            <a:r>
              <a:rPr lang="en-US" dirty="0"/>
              <a:t>Gamma photons are detected with scintillation detectors</a:t>
            </a:r>
          </a:p>
          <a:p>
            <a:pPr lvl="1"/>
            <a:r>
              <a:rPr lang="en-US" dirty="0"/>
              <a:t>absorbed in the scintillator that emits visible photons</a:t>
            </a:r>
          </a:p>
          <a:p>
            <a:r>
              <a:rPr lang="en-US" dirty="0"/>
              <a:t>Visible photons are detected with photon sensors </a:t>
            </a:r>
          </a:p>
          <a:p>
            <a:r>
              <a:rPr lang="en-US" dirty="0"/>
              <a:t>silicon photomultipliers</a:t>
            </a:r>
          </a:p>
          <a:p>
            <a:endParaRPr lang="en-US" dirty="0"/>
          </a:p>
          <a:p>
            <a:endParaRPr lang="sl-S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83791-8536-8BF6-1163-06ABAE351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17</a:t>
            </a:fld>
            <a:endParaRPr lang="da-D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6613F7-0B88-AFAB-B0FE-C1694B85E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8989482" y="2442428"/>
            <a:ext cx="3187700" cy="1767156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05482B0-FD7C-7902-9062-3AF03BA8E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Pestotnik, IJS Kolokvij, 5.3.2025</a:t>
            </a:r>
            <a:endParaRPr lang="en-SI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B768C6E6-11CF-E505-21CE-DF9B85A48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39" y="3136615"/>
            <a:ext cx="4202638" cy="178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9D2109C-ED94-69CF-E3E1-670E6128F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42" y="4175318"/>
            <a:ext cx="6420932" cy="192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94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905D7-D7CD-18F1-6D38-C4E7CD9CA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4638"/>
            <a:ext cx="10084231" cy="1373602"/>
          </a:xfrm>
        </p:spPr>
        <p:txBody>
          <a:bodyPr>
            <a:normAutofit/>
          </a:bodyPr>
          <a:lstStyle/>
          <a:p>
            <a:r>
              <a:rPr lang="en-US" dirty="0"/>
              <a:t>Coupling between crystals and photon sensors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12304E-A6E1-0D0D-8DAE-FA8FA5BC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18</a:t>
            </a:fld>
            <a:endParaRPr lang="da-DK"/>
          </a:p>
        </p:txBody>
      </p:sp>
      <p:grpSp>
        <p:nvGrpSpPr>
          <p:cNvPr id="4" name="Group 53">
            <a:extLst>
              <a:ext uri="{FF2B5EF4-FFF2-40B4-BE49-F238E27FC236}">
                <a16:creationId xmlns:a16="http://schemas.microsoft.com/office/drawing/2014/main" id="{424BC66D-FDD9-A692-87DD-38164BA789BF}"/>
              </a:ext>
            </a:extLst>
          </p:cNvPr>
          <p:cNvGrpSpPr>
            <a:grpSpLocks/>
          </p:cNvGrpSpPr>
          <p:nvPr/>
        </p:nvGrpSpPr>
        <p:grpSpPr bwMode="auto">
          <a:xfrm>
            <a:off x="1749323" y="2978562"/>
            <a:ext cx="2788648" cy="1384300"/>
            <a:chOff x="3452" y="2087"/>
            <a:chExt cx="1976" cy="872"/>
          </a:xfrm>
        </p:grpSpPr>
        <p:sp>
          <p:nvSpPr>
            <p:cNvPr id="5" name="Rectangle 46">
              <a:extLst>
                <a:ext uri="{FF2B5EF4-FFF2-40B4-BE49-F238E27FC236}">
                  <a16:creationId xmlns:a16="http://schemas.microsoft.com/office/drawing/2014/main" id="{287ED3B1-FEAF-E013-99D5-C439D0274F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2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6" name="Rectangle 47">
              <a:extLst>
                <a:ext uri="{FF2B5EF4-FFF2-40B4-BE49-F238E27FC236}">
                  <a16:creationId xmlns:a16="http://schemas.microsoft.com/office/drawing/2014/main" id="{B217BC9B-0252-7E9B-B7F2-F8996CF5B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0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" name="Rectangle 48">
              <a:extLst>
                <a:ext uri="{FF2B5EF4-FFF2-40B4-BE49-F238E27FC236}">
                  <a16:creationId xmlns:a16="http://schemas.microsoft.com/office/drawing/2014/main" id="{64FE7AB5-DCA3-209F-A08E-16D37A748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8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" name="Rectangle 49">
              <a:extLst>
                <a:ext uri="{FF2B5EF4-FFF2-40B4-BE49-F238E27FC236}">
                  <a16:creationId xmlns:a16="http://schemas.microsoft.com/office/drawing/2014/main" id="{9E9B4D84-8973-4F19-FCA8-628210307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6" y="2087"/>
              <a:ext cx="248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" name="Rectangle 50">
              <a:extLst>
                <a:ext uri="{FF2B5EF4-FFF2-40B4-BE49-F238E27FC236}">
                  <a16:creationId xmlns:a16="http://schemas.microsoft.com/office/drawing/2014/main" id="{07BFAB4C-9A7D-6C53-37F6-9BEBE018FE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" name="Rectangle 51">
              <a:extLst>
                <a:ext uri="{FF2B5EF4-FFF2-40B4-BE49-F238E27FC236}">
                  <a16:creationId xmlns:a16="http://schemas.microsoft.com/office/drawing/2014/main" id="{9FCE89FB-66B4-D481-9BE6-F2CEE53019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4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" name="Rectangle 52">
              <a:extLst>
                <a:ext uri="{FF2B5EF4-FFF2-40B4-BE49-F238E27FC236}">
                  <a16:creationId xmlns:a16="http://schemas.microsoft.com/office/drawing/2014/main" id="{700E2D97-4799-30BF-AB8C-2A97B35BA8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72" y="2087"/>
              <a:ext cx="256" cy="87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12" name="Rectangle 54">
            <a:extLst>
              <a:ext uri="{FF2B5EF4-FFF2-40B4-BE49-F238E27FC236}">
                <a16:creationId xmlns:a16="http://schemas.microsoft.com/office/drawing/2014/main" id="{E0CB2BB3-1B4B-3BC3-7545-031E6A3EB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6742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3" name="Rectangle 57">
            <a:extLst>
              <a:ext uri="{FF2B5EF4-FFF2-40B4-BE49-F238E27FC236}">
                <a16:creationId xmlns:a16="http://schemas.microsoft.com/office/drawing/2014/main" id="{9394127A-A7C9-578B-2431-6E3E93E0C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185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4" name="Rectangle 60">
            <a:extLst>
              <a:ext uri="{FF2B5EF4-FFF2-40B4-BE49-F238E27FC236}">
                <a16:creationId xmlns:a16="http://schemas.microsoft.com/office/drawing/2014/main" id="{7BAA99F7-3EB5-90B0-BA35-689091C4D8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627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5" name="Rectangle 63">
            <a:extLst>
              <a:ext uri="{FF2B5EF4-FFF2-40B4-BE49-F238E27FC236}">
                <a16:creationId xmlns:a16="http://schemas.microsoft.com/office/drawing/2014/main" id="{B224ECF2-D745-C9BE-3927-61CD863F9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114" y="4362863"/>
            <a:ext cx="395154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6" name="Rectangle 66">
            <a:extLst>
              <a:ext uri="{FF2B5EF4-FFF2-40B4-BE49-F238E27FC236}">
                <a16:creationId xmlns:a16="http://schemas.microsoft.com/office/drawing/2014/main" id="{A5DDA520-0538-CAB3-38BF-31CA0837F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1222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7" name="Rectangle 69">
            <a:extLst>
              <a:ext uri="{FF2B5EF4-FFF2-40B4-BE49-F238E27FC236}">
                <a16:creationId xmlns:a16="http://schemas.microsoft.com/office/drawing/2014/main" id="{DF862D66-F4B7-7524-B2BF-B60D14DA6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7664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8" name="Rectangle 72">
            <a:extLst>
              <a:ext uri="{FF2B5EF4-FFF2-40B4-BE49-F238E27FC236}">
                <a16:creationId xmlns:a16="http://schemas.microsoft.com/office/drawing/2014/main" id="{E2CB330D-FA9C-0F48-E046-C0983990E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4107" y="4362863"/>
            <a:ext cx="406443" cy="1905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19" name="Line 75">
            <a:extLst>
              <a:ext uri="{FF2B5EF4-FFF2-40B4-BE49-F238E27FC236}">
                <a16:creationId xmlns:a16="http://schemas.microsoft.com/office/drawing/2014/main" id="{30C90D50-63E1-34BB-F731-83072D6F393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73499" y="3334163"/>
            <a:ext cx="169351" cy="2413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0" name="Line 76">
            <a:extLst>
              <a:ext uri="{FF2B5EF4-FFF2-40B4-BE49-F238E27FC236}">
                <a16:creationId xmlns:a16="http://schemas.microsoft.com/office/drawing/2014/main" id="{9C14559B-8F43-D865-A846-F791152939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749" y="3588163"/>
            <a:ext cx="293541" cy="431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1" name="Line 77">
            <a:extLst>
              <a:ext uri="{FF2B5EF4-FFF2-40B4-BE49-F238E27FC236}">
                <a16:creationId xmlns:a16="http://schemas.microsoft.com/office/drawing/2014/main" id="{2A9038B4-8948-B3AC-9CFC-4D457D3323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75246" y="4032662"/>
            <a:ext cx="191932" cy="292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2" name="Line 78">
            <a:extLst>
              <a:ext uri="{FF2B5EF4-FFF2-40B4-BE49-F238E27FC236}">
                <a16:creationId xmlns:a16="http://schemas.microsoft.com/office/drawing/2014/main" id="{6E5A9C1E-C841-50F7-7D24-5BD9E4BBE58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686516" y="3003963"/>
            <a:ext cx="67740" cy="292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3" name="Line 79">
            <a:extLst>
              <a:ext uri="{FF2B5EF4-FFF2-40B4-BE49-F238E27FC236}">
                <a16:creationId xmlns:a16="http://schemas.microsoft.com/office/drawing/2014/main" id="{27C29A6A-B715-EE14-BA14-55052E002D2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3498" y="2978562"/>
            <a:ext cx="101611" cy="419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4" name="Line 80">
            <a:extLst>
              <a:ext uri="{FF2B5EF4-FFF2-40B4-BE49-F238E27FC236}">
                <a16:creationId xmlns:a16="http://schemas.microsoft.com/office/drawing/2014/main" id="{D04052D3-990C-E1BD-4FCB-AAC5DB8F1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4905" y="3410363"/>
            <a:ext cx="270962" cy="9271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5" name="Line 81">
            <a:extLst>
              <a:ext uri="{FF2B5EF4-FFF2-40B4-BE49-F238E27FC236}">
                <a16:creationId xmlns:a16="http://schemas.microsoft.com/office/drawing/2014/main" id="{A2E7E845-21B7-F9E1-0D61-12E1E9A87A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5571" y="3308763"/>
            <a:ext cx="124190" cy="1905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6" name="Line 82">
            <a:extLst>
              <a:ext uri="{FF2B5EF4-FFF2-40B4-BE49-F238E27FC236}">
                <a16:creationId xmlns:a16="http://schemas.microsoft.com/office/drawing/2014/main" id="{2B68CF03-EEA3-8CA5-1251-641AFFAD478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62252" y="3511963"/>
            <a:ext cx="327413" cy="5588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27" name="Line 83">
            <a:extLst>
              <a:ext uri="{FF2B5EF4-FFF2-40B4-BE49-F238E27FC236}">
                <a16:creationId xmlns:a16="http://schemas.microsoft.com/office/drawing/2014/main" id="{8D26ACFD-D73E-DB61-470D-B16E0BE48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73498" y="4070763"/>
            <a:ext cx="158061" cy="2667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grpSp>
        <p:nvGrpSpPr>
          <p:cNvPr id="28" name="Group 98">
            <a:extLst>
              <a:ext uri="{FF2B5EF4-FFF2-40B4-BE49-F238E27FC236}">
                <a16:creationId xmlns:a16="http://schemas.microsoft.com/office/drawing/2014/main" id="{C369E5F7-FE7E-DE04-5FEB-4517C134FED5}"/>
              </a:ext>
            </a:extLst>
          </p:cNvPr>
          <p:cNvGrpSpPr>
            <a:grpSpLocks/>
          </p:cNvGrpSpPr>
          <p:nvPr/>
        </p:nvGrpSpPr>
        <p:grpSpPr bwMode="auto">
          <a:xfrm>
            <a:off x="2697688" y="3245262"/>
            <a:ext cx="146771" cy="165100"/>
            <a:chOff x="4124" y="2255"/>
            <a:chExt cx="104" cy="104"/>
          </a:xfrm>
        </p:grpSpPr>
        <p:sp>
          <p:nvSpPr>
            <p:cNvPr id="29" name="Line 84">
              <a:extLst>
                <a:ext uri="{FF2B5EF4-FFF2-40B4-BE49-F238E27FC236}">
                  <a16:creationId xmlns:a16="http://schemas.microsoft.com/office/drawing/2014/main" id="{A36C4F67-D740-311D-057C-265E1DBFBA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48" y="2271"/>
              <a:ext cx="64" cy="8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" name="Line 85">
              <a:extLst>
                <a:ext uri="{FF2B5EF4-FFF2-40B4-BE49-F238E27FC236}">
                  <a16:creationId xmlns:a16="http://schemas.microsoft.com/office/drawing/2014/main" id="{9F779C88-B7D6-C66A-9638-09FEC1460B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4" y="2263"/>
              <a:ext cx="32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1" name="Line 86">
              <a:extLst>
                <a:ext uri="{FF2B5EF4-FFF2-40B4-BE49-F238E27FC236}">
                  <a16:creationId xmlns:a16="http://schemas.microsoft.com/office/drawing/2014/main" id="{45E66A43-012F-4AC9-5260-7492E4CF1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2" y="2255"/>
              <a:ext cx="8" cy="10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2" name="Line 87">
              <a:extLst>
                <a:ext uri="{FF2B5EF4-FFF2-40B4-BE49-F238E27FC236}">
                  <a16:creationId xmlns:a16="http://schemas.microsoft.com/office/drawing/2014/main" id="{518959E4-2DEC-D310-5C1A-DB365E189C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56" y="2263"/>
              <a:ext cx="40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3" name="Line 88">
              <a:extLst>
                <a:ext uri="{FF2B5EF4-FFF2-40B4-BE49-F238E27FC236}">
                  <a16:creationId xmlns:a16="http://schemas.microsoft.com/office/drawing/2014/main" id="{1B6556DA-1150-F9A7-EECF-2F9670816A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40" y="2271"/>
              <a:ext cx="72" cy="8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4" name="Line 89">
              <a:extLst>
                <a:ext uri="{FF2B5EF4-FFF2-40B4-BE49-F238E27FC236}">
                  <a16:creationId xmlns:a16="http://schemas.microsoft.com/office/drawing/2014/main" id="{AD6539C8-3678-F5D2-7A4C-8979AA65B6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32" y="2287"/>
              <a:ext cx="88" cy="4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5" name="Line 90">
              <a:extLst>
                <a:ext uri="{FF2B5EF4-FFF2-40B4-BE49-F238E27FC236}">
                  <a16:creationId xmlns:a16="http://schemas.microsoft.com/office/drawing/2014/main" id="{B2B3BB04-434A-9D96-E798-64D9EFFDDA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4" y="2303"/>
              <a:ext cx="104" cy="1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6" name="Line 91">
              <a:extLst>
                <a:ext uri="{FF2B5EF4-FFF2-40B4-BE49-F238E27FC236}">
                  <a16:creationId xmlns:a16="http://schemas.microsoft.com/office/drawing/2014/main" id="{96C4CF96-BF2C-2946-848B-240EF57160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4" y="2303"/>
              <a:ext cx="104" cy="1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7" name="Line 92">
              <a:extLst>
                <a:ext uri="{FF2B5EF4-FFF2-40B4-BE49-F238E27FC236}">
                  <a16:creationId xmlns:a16="http://schemas.microsoft.com/office/drawing/2014/main" id="{DA561431-E6F2-5D93-6AD5-2C4F119C1C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32" y="2287"/>
              <a:ext cx="88" cy="48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8" name="Line 93">
              <a:extLst>
                <a:ext uri="{FF2B5EF4-FFF2-40B4-BE49-F238E27FC236}">
                  <a16:creationId xmlns:a16="http://schemas.microsoft.com/office/drawing/2014/main" id="{C511B569-4BB9-5B5D-2E58-423490D40D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48" y="2271"/>
              <a:ext cx="64" cy="8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9" name="Line 94">
              <a:extLst>
                <a:ext uri="{FF2B5EF4-FFF2-40B4-BE49-F238E27FC236}">
                  <a16:creationId xmlns:a16="http://schemas.microsoft.com/office/drawing/2014/main" id="{25DF3BEE-3B04-07F8-8132-7C947C7E83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64" y="2263"/>
              <a:ext cx="32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0" name="Line 95">
              <a:extLst>
                <a:ext uri="{FF2B5EF4-FFF2-40B4-BE49-F238E27FC236}">
                  <a16:creationId xmlns:a16="http://schemas.microsoft.com/office/drawing/2014/main" id="{47245A27-98B6-2B58-9814-26D51389A3E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72" y="2255"/>
              <a:ext cx="8" cy="104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1" name="Line 96">
              <a:extLst>
                <a:ext uri="{FF2B5EF4-FFF2-40B4-BE49-F238E27FC236}">
                  <a16:creationId xmlns:a16="http://schemas.microsoft.com/office/drawing/2014/main" id="{5E21DAD3-8F8F-9A91-4C8F-C8231FCC613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56" y="2263"/>
              <a:ext cx="40" cy="96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42" name="Line 97">
              <a:extLst>
                <a:ext uri="{FF2B5EF4-FFF2-40B4-BE49-F238E27FC236}">
                  <a16:creationId xmlns:a16="http://schemas.microsoft.com/office/drawing/2014/main" id="{B84D4FE3-DB5D-7911-BA57-9E7151046E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40" y="2271"/>
              <a:ext cx="72" cy="80"/>
            </a:xfrm>
            <a:prstGeom prst="line">
              <a:avLst/>
            </a:pr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821151" eaLnBrk="0" fontAlgn="base" latinLnBrk="0" hangingPunct="0">
                <a:spcBef>
                  <a:spcPct val="0"/>
                </a:spcBef>
                <a:spcAft>
                  <a:spcPct val="0"/>
                </a:spcAft>
              </a:pPr>
              <a:endParaRPr lang="en-US" sz="2903" b="1">
                <a:solidFill>
                  <a:srgbClr val="000000"/>
                </a:solidFill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43" name="Rectangle 122">
            <a:extLst>
              <a:ext uri="{FF2B5EF4-FFF2-40B4-BE49-F238E27FC236}">
                <a16:creationId xmlns:a16="http://schemas.microsoft.com/office/drawing/2014/main" id="{6DB2EB8A-F85C-D958-4C70-8BACD0E5D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2875" y="2953163"/>
            <a:ext cx="2924129" cy="101600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4" name="Line 123">
            <a:extLst>
              <a:ext uri="{FF2B5EF4-FFF2-40B4-BE49-F238E27FC236}">
                <a16:creationId xmlns:a16="http://schemas.microsoft.com/office/drawing/2014/main" id="{5647782D-C1DA-710A-5623-0648E2AF5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5454" y="3065875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5" name="Line 124">
            <a:extLst>
              <a:ext uri="{FF2B5EF4-FFF2-40B4-BE49-F238E27FC236}">
                <a16:creationId xmlns:a16="http://schemas.microsoft.com/office/drawing/2014/main" id="{A2343934-7142-D316-F308-6D941E66DC0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0604" y="2991263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6" name="Line 125">
            <a:extLst>
              <a:ext uri="{FF2B5EF4-FFF2-40B4-BE49-F238E27FC236}">
                <a16:creationId xmlns:a16="http://schemas.microsoft.com/office/drawing/2014/main" id="{316DC41B-7F40-512C-E6F1-29DD8A9A7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7047" y="3003966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7" name="Line 126">
            <a:extLst>
              <a:ext uri="{FF2B5EF4-FFF2-40B4-BE49-F238E27FC236}">
                <a16:creationId xmlns:a16="http://schemas.microsoft.com/office/drawing/2014/main" id="{AB1D1C59-8D01-1ECE-F04D-7D7EFEDF03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3491" y="3003966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8" name="Line 127">
            <a:extLst>
              <a:ext uri="{FF2B5EF4-FFF2-40B4-BE49-F238E27FC236}">
                <a16:creationId xmlns:a16="http://schemas.microsoft.com/office/drawing/2014/main" id="{EC84417D-9AD8-F47D-9E10-37142B2B28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18642" y="3003966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49" name="Line 128">
            <a:extLst>
              <a:ext uri="{FF2B5EF4-FFF2-40B4-BE49-F238E27FC236}">
                <a16:creationId xmlns:a16="http://schemas.microsoft.com/office/drawing/2014/main" id="{88C46444-9D7D-9F2E-D947-9E44C76B527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6374" y="3003966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0" name="Line 129">
            <a:extLst>
              <a:ext uri="{FF2B5EF4-FFF2-40B4-BE49-F238E27FC236}">
                <a16:creationId xmlns:a16="http://schemas.microsoft.com/office/drawing/2014/main" id="{04A0E77B-2CBC-8A37-D2A8-D95F378B90D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1529" y="2991263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1" name="Freeform 132">
            <a:extLst>
              <a:ext uri="{FF2B5EF4-FFF2-40B4-BE49-F238E27FC236}">
                <a16:creationId xmlns:a16="http://schemas.microsoft.com/office/drawing/2014/main" id="{8A1D1FA3-0637-B4D7-E15D-520681028B01}"/>
              </a:ext>
            </a:extLst>
          </p:cNvPr>
          <p:cNvSpPr>
            <a:spLocks/>
          </p:cNvSpPr>
          <p:nvPr/>
        </p:nvSpPr>
        <p:spPr bwMode="auto">
          <a:xfrm>
            <a:off x="2708978" y="1530768"/>
            <a:ext cx="112901" cy="1714500"/>
          </a:xfrm>
          <a:custGeom>
            <a:avLst/>
            <a:gdLst>
              <a:gd name="T0" fmla="*/ 2147483647 w 80"/>
              <a:gd name="T1" fmla="*/ 2147483647 h 1080"/>
              <a:gd name="T2" fmla="*/ 2147483647 w 80"/>
              <a:gd name="T3" fmla="*/ 2147483647 h 1080"/>
              <a:gd name="T4" fmla="*/ 2147483647 w 80"/>
              <a:gd name="T5" fmla="*/ 2147483647 h 1080"/>
              <a:gd name="T6" fmla="*/ 2147483647 w 80"/>
              <a:gd name="T7" fmla="*/ 2147483647 h 1080"/>
              <a:gd name="T8" fmla="*/ 2147483647 w 80"/>
              <a:gd name="T9" fmla="*/ 2147483647 h 1080"/>
              <a:gd name="T10" fmla="*/ 2147483647 w 80"/>
              <a:gd name="T11" fmla="*/ 2147483647 h 1080"/>
              <a:gd name="T12" fmla="*/ 2147483647 w 80"/>
              <a:gd name="T13" fmla="*/ 2147483647 h 1080"/>
              <a:gd name="T14" fmla="*/ 2147483647 w 80"/>
              <a:gd name="T15" fmla="*/ 2147483647 h 1080"/>
              <a:gd name="T16" fmla="*/ 2147483647 w 80"/>
              <a:gd name="T17" fmla="*/ 2147483647 h 1080"/>
              <a:gd name="T18" fmla="*/ 2147483647 w 80"/>
              <a:gd name="T19" fmla="*/ 2147483647 h 1080"/>
              <a:gd name="T20" fmla="*/ 2147483647 w 80"/>
              <a:gd name="T21" fmla="*/ 2147483647 h 1080"/>
              <a:gd name="T22" fmla="*/ 2147483647 w 80"/>
              <a:gd name="T23" fmla="*/ 2147483647 h 1080"/>
              <a:gd name="T24" fmla="*/ 2147483647 w 80"/>
              <a:gd name="T25" fmla="*/ 2147483647 h 1080"/>
              <a:gd name="T26" fmla="*/ 2147483647 w 80"/>
              <a:gd name="T27" fmla="*/ 2147483647 h 1080"/>
              <a:gd name="T28" fmla="*/ 2147483647 w 80"/>
              <a:gd name="T29" fmla="*/ 2147483647 h 1080"/>
              <a:gd name="T30" fmla="*/ 2147483647 w 80"/>
              <a:gd name="T31" fmla="*/ 2147483647 h 1080"/>
              <a:gd name="T32" fmla="*/ 2147483647 w 80"/>
              <a:gd name="T33" fmla="*/ 2147483647 h 1080"/>
              <a:gd name="T34" fmla="*/ 2147483647 w 80"/>
              <a:gd name="T35" fmla="*/ 2147483647 h 1080"/>
              <a:gd name="T36" fmla="*/ 2147483647 w 80"/>
              <a:gd name="T37" fmla="*/ 2147483647 h 1080"/>
              <a:gd name="T38" fmla="*/ 2147483647 w 80"/>
              <a:gd name="T39" fmla="*/ 2147483647 h 1080"/>
              <a:gd name="T40" fmla="*/ 2147483647 w 80"/>
              <a:gd name="T41" fmla="*/ 2147483647 h 1080"/>
              <a:gd name="T42" fmla="*/ 2147483647 w 80"/>
              <a:gd name="T43" fmla="*/ 2147483647 h 1080"/>
              <a:gd name="T44" fmla="*/ 2147483647 w 80"/>
              <a:gd name="T45" fmla="*/ 2147483647 h 1080"/>
              <a:gd name="T46" fmla="*/ 2147483647 w 80"/>
              <a:gd name="T47" fmla="*/ 2147483647 h 1080"/>
              <a:gd name="T48" fmla="*/ 2147483647 w 80"/>
              <a:gd name="T49" fmla="*/ 2147483647 h 1080"/>
              <a:gd name="T50" fmla="*/ 2147483647 w 80"/>
              <a:gd name="T51" fmla="*/ 2147483647 h 1080"/>
              <a:gd name="T52" fmla="*/ 2147483647 w 80"/>
              <a:gd name="T53" fmla="*/ 2147483647 h 1080"/>
              <a:gd name="T54" fmla="*/ 2147483647 w 80"/>
              <a:gd name="T55" fmla="*/ 2147483647 h 1080"/>
              <a:gd name="T56" fmla="*/ 2147483647 w 80"/>
              <a:gd name="T57" fmla="*/ 2147483647 h 1080"/>
              <a:gd name="T58" fmla="*/ 2147483647 w 80"/>
              <a:gd name="T59" fmla="*/ 2147483647 h 1080"/>
              <a:gd name="T60" fmla="*/ 2147483647 w 80"/>
              <a:gd name="T61" fmla="*/ 2147483647 h 1080"/>
              <a:gd name="T62" fmla="*/ 2147483647 w 80"/>
              <a:gd name="T63" fmla="*/ 2147483647 h 1080"/>
              <a:gd name="T64" fmla="*/ 2147483647 w 80"/>
              <a:gd name="T65" fmla="*/ 2147483647 h 1080"/>
              <a:gd name="T66" fmla="*/ 2147483647 w 80"/>
              <a:gd name="T67" fmla="*/ 2147483647 h 1080"/>
              <a:gd name="T68" fmla="*/ 2147483647 w 80"/>
              <a:gd name="T69" fmla="*/ 2147483647 h 1080"/>
              <a:gd name="T70" fmla="*/ 2147483647 w 80"/>
              <a:gd name="T71" fmla="*/ 2147483647 h 1080"/>
              <a:gd name="T72" fmla="*/ 2147483647 w 80"/>
              <a:gd name="T73" fmla="*/ 2147483647 h 1080"/>
              <a:gd name="T74" fmla="*/ 2147483647 w 80"/>
              <a:gd name="T75" fmla="*/ 2147483647 h 1080"/>
              <a:gd name="T76" fmla="*/ 2147483647 w 80"/>
              <a:gd name="T77" fmla="*/ 2147483647 h 1080"/>
              <a:gd name="T78" fmla="*/ 2147483647 w 80"/>
              <a:gd name="T79" fmla="*/ 2147483647 h 1080"/>
              <a:gd name="T80" fmla="*/ 2147483647 w 80"/>
              <a:gd name="T81" fmla="*/ 2147483647 h 1080"/>
              <a:gd name="T82" fmla="*/ 2147483647 w 80"/>
              <a:gd name="T83" fmla="*/ 2147483647 h 1080"/>
              <a:gd name="T84" fmla="*/ 0 w 80"/>
              <a:gd name="T85" fmla="*/ 2147483647 h 1080"/>
              <a:gd name="T86" fmla="*/ 2147483647 w 80"/>
              <a:gd name="T87" fmla="*/ 2147483647 h 1080"/>
              <a:gd name="T88" fmla="*/ 2147483647 w 80"/>
              <a:gd name="T89" fmla="*/ 2147483647 h 1080"/>
              <a:gd name="T90" fmla="*/ 2147483647 w 80"/>
              <a:gd name="T91" fmla="*/ 2147483647 h 1080"/>
              <a:gd name="T92" fmla="*/ 2147483647 w 80"/>
              <a:gd name="T93" fmla="*/ 2147483647 h 1080"/>
              <a:gd name="T94" fmla="*/ 2147483647 w 80"/>
              <a:gd name="T95" fmla="*/ 2147483647 h 10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0"/>
              <a:gd name="T145" fmla="*/ 0 h 1080"/>
              <a:gd name="T146" fmla="*/ 80 w 80"/>
              <a:gd name="T147" fmla="*/ 1080 h 108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0" h="1080">
                <a:moveTo>
                  <a:pt x="0" y="0"/>
                </a:moveTo>
                <a:lnTo>
                  <a:pt x="8" y="8"/>
                </a:lnTo>
                <a:lnTo>
                  <a:pt x="8" y="16"/>
                </a:lnTo>
                <a:lnTo>
                  <a:pt x="24" y="16"/>
                </a:lnTo>
                <a:lnTo>
                  <a:pt x="24" y="32"/>
                </a:lnTo>
                <a:lnTo>
                  <a:pt x="32" y="40"/>
                </a:lnTo>
                <a:lnTo>
                  <a:pt x="40" y="48"/>
                </a:lnTo>
                <a:lnTo>
                  <a:pt x="48" y="64"/>
                </a:lnTo>
                <a:lnTo>
                  <a:pt x="48" y="72"/>
                </a:lnTo>
                <a:lnTo>
                  <a:pt x="64" y="72"/>
                </a:lnTo>
                <a:lnTo>
                  <a:pt x="64" y="80"/>
                </a:lnTo>
                <a:lnTo>
                  <a:pt x="64" y="88"/>
                </a:lnTo>
                <a:lnTo>
                  <a:pt x="72" y="88"/>
                </a:lnTo>
                <a:lnTo>
                  <a:pt x="72" y="96"/>
                </a:lnTo>
                <a:lnTo>
                  <a:pt x="80" y="96"/>
                </a:lnTo>
                <a:lnTo>
                  <a:pt x="80" y="104"/>
                </a:lnTo>
                <a:lnTo>
                  <a:pt x="80" y="112"/>
                </a:lnTo>
                <a:lnTo>
                  <a:pt x="80" y="120"/>
                </a:lnTo>
                <a:lnTo>
                  <a:pt x="80" y="128"/>
                </a:lnTo>
                <a:lnTo>
                  <a:pt x="72" y="136"/>
                </a:lnTo>
                <a:lnTo>
                  <a:pt x="64" y="144"/>
                </a:lnTo>
                <a:lnTo>
                  <a:pt x="56" y="152"/>
                </a:lnTo>
                <a:lnTo>
                  <a:pt x="56" y="160"/>
                </a:lnTo>
                <a:lnTo>
                  <a:pt x="48" y="160"/>
                </a:lnTo>
                <a:lnTo>
                  <a:pt x="40" y="168"/>
                </a:lnTo>
                <a:lnTo>
                  <a:pt x="32" y="168"/>
                </a:lnTo>
                <a:lnTo>
                  <a:pt x="32" y="176"/>
                </a:lnTo>
                <a:lnTo>
                  <a:pt x="32" y="184"/>
                </a:lnTo>
                <a:lnTo>
                  <a:pt x="24" y="184"/>
                </a:lnTo>
                <a:lnTo>
                  <a:pt x="16" y="192"/>
                </a:lnTo>
                <a:lnTo>
                  <a:pt x="16" y="200"/>
                </a:lnTo>
                <a:lnTo>
                  <a:pt x="16" y="208"/>
                </a:lnTo>
                <a:lnTo>
                  <a:pt x="16" y="216"/>
                </a:lnTo>
                <a:lnTo>
                  <a:pt x="16" y="224"/>
                </a:lnTo>
                <a:lnTo>
                  <a:pt x="16" y="232"/>
                </a:lnTo>
                <a:lnTo>
                  <a:pt x="16" y="240"/>
                </a:lnTo>
                <a:lnTo>
                  <a:pt x="24" y="240"/>
                </a:lnTo>
                <a:lnTo>
                  <a:pt x="24" y="248"/>
                </a:lnTo>
                <a:lnTo>
                  <a:pt x="24" y="256"/>
                </a:lnTo>
                <a:lnTo>
                  <a:pt x="32" y="264"/>
                </a:lnTo>
                <a:lnTo>
                  <a:pt x="32" y="272"/>
                </a:lnTo>
                <a:lnTo>
                  <a:pt x="40" y="272"/>
                </a:lnTo>
                <a:lnTo>
                  <a:pt x="40" y="280"/>
                </a:lnTo>
                <a:lnTo>
                  <a:pt x="40" y="296"/>
                </a:lnTo>
                <a:lnTo>
                  <a:pt x="48" y="296"/>
                </a:lnTo>
                <a:lnTo>
                  <a:pt x="48" y="304"/>
                </a:lnTo>
                <a:lnTo>
                  <a:pt x="48" y="312"/>
                </a:lnTo>
                <a:lnTo>
                  <a:pt x="48" y="320"/>
                </a:lnTo>
                <a:lnTo>
                  <a:pt x="48" y="328"/>
                </a:lnTo>
                <a:lnTo>
                  <a:pt x="56" y="328"/>
                </a:lnTo>
                <a:lnTo>
                  <a:pt x="56" y="344"/>
                </a:lnTo>
                <a:lnTo>
                  <a:pt x="56" y="352"/>
                </a:lnTo>
                <a:lnTo>
                  <a:pt x="48" y="352"/>
                </a:lnTo>
                <a:lnTo>
                  <a:pt x="48" y="360"/>
                </a:lnTo>
                <a:lnTo>
                  <a:pt x="48" y="368"/>
                </a:lnTo>
                <a:lnTo>
                  <a:pt x="40" y="376"/>
                </a:lnTo>
                <a:lnTo>
                  <a:pt x="40" y="384"/>
                </a:lnTo>
                <a:lnTo>
                  <a:pt x="32" y="392"/>
                </a:lnTo>
                <a:lnTo>
                  <a:pt x="32" y="400"/>
                </a:lnTo>
                <a:lnTo>
                  <a:pt x="32" y="408"/>
                </a:lnTo>
                <a:lnTo>
                  <a:pt x="24" y="416"/>
                </a:lnTo>
                <a:lnTo>
                  <a:pt x="24" y="424"/>
                </a:lnTo>
                <a:lnTo>
                  <a:pt x="24" y="440"/>
                </a:lnTo>
                <a:lnTo>
                  <a:pt x="32" y="440"/>
                </a:lnTo>
                <a:lnTo>
                  <a:pt x="32" y="448"/>
                </a:lnTo>
                <a:lnTo>
                  <a:pt x="32" y="456"/>
                </a:lnTo>
                <a:lnTo>
                  <a:pt x="40" y="456"/>
                </a:lnTo>
                <a:lnTo>
                  <a:pt x="40" y="464"/>
                </a:lnTo>
                <a:lnTo>
                  <a:pt x="40" y="472"/>
                </a:lnTo>
                <a:lnTo>
                  <a:pt x="48" y="472"/>
                </a:lnTo>
                <a:lnTo>
                  <a:pt x="56" y="480"/>
                </a:lnTo>
                <a:lnTo>
                  <a:pt x="56" y="488"/>
                </a:lnTo>
                <a:lnTo>
                  <a:pt x="64" y="488"/>
                </a:lnTo>
                <a:lnTo>
                  <a:pt x="64" y="496"/>
                </a:lnTo>
                <a:lnTo>
                  <a:pt x="72" y="504"/>
                </a:lnTo>
                <a:lnTo>
                  <a:pt x="72" y="512"/>
                </a:lnTo>
                <a:lnTo>
                  <a:pt x="72" y="520"/>
                </a:lnTo>
                <a:lnTo>
                  <a:pt x="72" y="528"/>
                </a:lnTo>
                <a:lnTo>
                  <a:pt x="72" y="536"/>
                </a:lnTo>
                <a:lnTo>
                  <a:pt x="64" y="544"/>
                </a:lnTo>
                <a:lnTo>
                  <a:pt x="64" y="552"/>
                </a:lnTo>
                <a:lnTo>
                  <a:pt x="56" y="568"/>
                </a:lnTo>
                <a:lnTo>
                  <a:pt x="56" y="576"/>
                </a:lnTo>
                <a:lnTo>
                  <a:pt x="56" y="584"/>
                </a:lnTo>
                <a:lnTo>
                  <a:pt x="48" y="592"/>
                </a:lnTo>
                <a:lnTo>
                  <a:pt x="48" y="600"/>
                </a:lnTo>
                <a:lnTo>
                  <a:pt x="48" y="608"/>
                </a:lnTo>
                <a:lnTo>
                  <a:pt x="40" y="608"/>
                </a:lnTo>
                <a:lnTo>
                  <a:pt x="40" y="616"/>
                </a:lnTo>
                <a:lnTo>
                  <a:pt x="32" y="616"/>
                </a:lnTo>
                <a:lnTo>
                  <a:pt x="32" y="624"/>
                </a:lnTo>
                <a:lnTo>
                  <a:pt x="32" y="632"/>
                </a:lnTo>
                <a:lnTo>
                  <a:pt x="32" y="640"/>
                </a:lnTo>
                <a:lnTo>
                  <a:pt x="32" y="648"/>
                </a:lnTo>
                <a:lnTo>
                  <a:pt x="32" y="656"/>
                </a:lnTo>
                <a:lnTo>
                  <a:pt x="32" y="664"/>
                </a:lnTo>
                <a:lnTo>
                  <a:pt x="40" y="672"/>
                </a:lnTo>
                <a:lnTo>
                  <a:pt x="40" y="680"/>
                </a:lnTo>
                <a:lnTo>
                  <a:pt x="48" y="680"/>
                </a:lnTo>
                <a:lnTo>
                  <a:pt x="48" y="688"/>
                </a:lnTo>
                <a:lnTo>
                  <a:pt x="56" y="696"/>
                </a:lnTo>
                <a:lnTo>
                  <a:pt x="64" y="696"/>
                </a:lnTo>
                <a:lnTo>
                  <a:pt x="64" y="704"/>
                </a:lnTo>
                <a:lnTo>
                  <a:pt x="64" y="712"/>
                </a:lnTo>
                <a:lnTo>
                  <a:pt x="64" y="720"/>
                </a:lnTo>
                <a:lnTo>
                  <a:pt x="64" y="728"/>
                </a:lnTo>
                <a:lnTo>
                  <a:pt x="64" y="736"/>
                </a:lnTo>
                <a:lnTo>
                  <a:pt x="64" y="744"/>
                </a:lnTo>
                <a:lnTo>
                  <a:pt x="56" y="744"/>
                </a:lnTo>
                <a:lnTo>
                  <a:pt x="56" y="752"/>
                </a:lnTo>
                <a:lnTo>
                  <a:pt x="56" y="760"/>
                </a:lnTo>
                <a:lnTo>
                  <a:pt x="56" y="768"/>
                </a:lnTo>
                <a:lnTo>
                  <a:pt x="48" y="768"/>
                </a:lnTo>
                <a:lnTo>
                  <a:pt x="48" y="776"/>
                </a:lnTo>
                <a:lnTo>
                  <a:pt x="40" y="784"/>
                </a:lnTo>
                <a:lnTo>
                  <a:pt x="32" y="784"/>
                </a:lnTo>
                <a:lnTo>
                  <a:pt x="32" y="792"/>
                </a:lnTo>
                <a:lnTo>
                  <a:pt x="32" y="800"/>
                </a:lnTo>
                <a:lnTo>
                  <a:pt x="32" y="808"/>
                </a:lnTo>
                <a:lnTo>
                  <a:pt x="24" y="808"/>
                </a:lnTo>
                <a:lnTo>
                  <a:pt x="24" y="816"/>
                </a:lnTo>
                <a:lnTo>
                  <a:pt x="24" y="824"/>
                </a:lnTo>
                <a:lnTo>
                  <a:pt x="16" y="824"/>
                </a:lnTo>
                <a:lnTo>
                  <a:pt x="16" y="832"/>
                </a:lnTo>
                <a:lnTo>
                  <a:pt x="16" y="840"/>
                </a:lnTo>
                <a:lnTo>
                  <a:pt x="24" y="848"/>
                </a:lnTo>
                <a:lnTo>
                  <a:pt x="24" y="856"/>
                </a:lnTo>
                <a:lnTo>
                  <a:pt x="32" y="856"/>
                </a:lnTo>
                <a:lnTo>
                  <a:pt x="32" y="864"/>
                </a:lnTo>
                <a:lnTo>
                  <a:pt x="40" y="864"/>
                </a:lnTo>
                <a:lnTo>
                  <a:pt x="40" y="872"/>
                </a:lnTo>
                <a:lnTo>
                  <a:pt x="40" y="880"/>
                </a:lnTo>
                <a:lnTo>
                  <a:pt x="40" y="888"/>
                </a:lnTo>
                <a:lnTo>
                  <a:pt x="40" y="896"/>
                </a:lnTo>
                <a:lnTo>
                  <a:pt x="40" y="904"/>
                </a:lnTo>
                <a:lnTo>
                  <a:pt x="40" y="912"/>
                </a:lnTo>
                <a:lnTo>
                  <a:pt x="40" y="920"/>
                </a:lnTo>
                <a:lnTo>
                  <a:pt x="32" y="928"/>
                </a:lnTo>
                <a:lnTo>
                  <a:pt x="32" y="936"/>
                </a:lnTo>
                <a:lnTo>
                  <a:pt x="24" y="936"/>
                </a:lnTo>
                <a:lnTo>
                  <a:pt x="24" y="944"/>
                </a:lnTo>
                <a:lnTo>
                  <a:pt x="24" y="952"/>
                </a:lnTo>
                <a:lnTo>
                  <a:pt x="16" y="952"/>
                </a:lnTo>
                <a:lnTo>
                  <a:pt x="8" y="960"/>
                </a:lnTo>
                <a:lnTo>
                  <a:pt x="8" y="968"/>
                </a:lnTo>
                <a:lnTo>
                  <a:pt x="8" y="976"/>
                </a:lnTo>
                <a:lnTo>
                  <a:pt x="0" y="976"/>
                </a:lnTo>
                <a:lnTo>
                  <a:pt x="0" y="984"/>
                </a:lnTo>
                <a:lnTo>
                  <a:pt x="0" y="992"/>
                </a:lnTo>
                <a:lnTo>
                  <a:pt x="0" y="1000"/>
                </a:lnTo>
                <a:lnTo>
                  <a:pt x="8" y="1000"/>
                </a:lnTo>
                <a:lnTo>
                  <a:pt x="8" y="1008"/>
                </a:lnTo>
                <a:lnTo>
                  <a:pt x="16" y="1008"/>
                </a:lnTo>
                <a:lnTo>
                  <a:pt x="16" y="1016"/>
                </a:lnTo>
                <a:lnTo>
                  <a:pt x="16" y="1024"/>
                </a:lnTo>
                <a:lnTo>
                  <a:pt x="16" y="1032"/>
                </a:lnTo>
                <a:lnTo>
                  <a:pt x="24" y="1032"/>
                </a:lnTo>
                <a:lnTo>
                  <a:pt x="24" y="1040"/>
                </a:lnTo>
                <a:lnTo>
                  <a:pt x="24" y="1048"/>
                </a:lnTo>
                <a:lnTo>
                  <a:pt x="24" y="1056"/>
                </a:lnTo>
                <a:lnTo>
                  <a:pt x="24" y="1064"/>
                </a:lnTo>
                <a:lnTo>
                  <a:pt x="24" y="1072"/>
                </a:lnTo>
                <a:lnTo>
                  <a:pt x="24" y="1080"/>
                </a:lnTo>
                <a:lnTo>
                  <a:pt x="16" y="1080"/>
                </a:lnTo>
                <a:lnTo>
                  <a:pt x="16" y="1072"/>
                </a:lnTo>
                <a:lnTo>
                  <a:pt x="24" y="1064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2" name="Freeform 133">
            <a:extLst>
              <a:ext uri="{FF2B5EF4-FFF2-40B4-BE49-F238E27FC236}">
                <a16:creationId xmlns:a16="http://schemas.microsoft.com/office/drawing/2014/main" id="{926892E3-9D53-E08C-C17A-BBD1AB648BA4}"/>
              </a:ext>
            </a:extLst>
          </p:cNvPr>
          <p:cNvSpPr>
            <a:spLocks/>
          </p:cNvSpPr>
          <p:nvPr/>
        </p:nvSpPr>
        <p:spPr bwMode="auto">
          <a:xfrm>
            <a:off x="2708978" y="1530768"/>
            <a:ext cx="112901" cy="1714500"/>
          </a:xfrm>
          <a:custGeom>
            <a:avLst/>
            <a:gdLst>
              <a:gd name="T0" fmla="*/ 2147483647 w 80"/>
              <a:gd name="T1" fmla="*/ 2147483647 h 1080"/>
              <a:gd name="T2" fmla="*/ 2147483647 w 80"/>
              <a:gd name="T3" fmla="*/ 2147483647 h 1080"/>
              <a:gd name="T4" fmla="*/ 2147483647 w 80"/>
              <a:gd name="T5" fmla="*/ 2147483647 h 1080"/>
              <a:gd name="T6" fmla="*/ 2147483647 w 80"/>
              <a:gd name="T7" fmla="*/ 2147483647 h 1080"/>
              <a:gd name="T8" fmla="*/ 2147483647 w 80"/>
              <a:gd name="T9" fmla="*/ 2147483647 h 1080"/>
              <a:gd name="T10" fmla="*/ 2147483647 w 80"/>
              <a:gd name="T11" fmla="*/ 2147483647 h 1080"/>
              <a:gd name="T12" fmla="*/ 2147483647 w 80"/>
              <a:gd name="T13" fmla="*/ 2147483647 h 1080"/>
              <a:gd name="T14" fmla="*/ 2147483647 w 80"/>
              <a:gd name="T15" fmla="*/ 2147483647 h 1080"/>
              <a:gd name="T16" fmla="*/ 2147483647 w 80"/>
              <a:gd name="T17" fmla="*/ 2147483647 h 1080"/>
              <a:gd name="T18" fmla="*/ 2147483647 w 80"/>
              <a:gd name="T19" fmla="*/ 2147483647 h 1080"/>
              <a:gd name="T20" fmla="*/ 2147483647 w 80"/>
              <a:gd name="T21" fmla="*/ 2147483647 h 1080"/>
              <a:gd name="T22" fmla="*/ 2147483647 w 80"/>
              <a:gd name="T23" fmla="*/ 2147483647 h 1080"/>
              <a:gd name="T24" fmla="*/ 2147483647 w 80"/>
              <a:gd name="T25" fmla="*/ 2147483647 h 1080"/>
              <a:gd name="T26" fmla="*/ 2147483647 w 80"/>
              <a:gd name="T27" fmla="*/ 2147483647 h 1080"/>
              <a:gd name="T28" fmla="*/ 2147483647 w 80"/>
              <a:gd name="T29" fmla="*/ 2147483647 h 1080"/>
              <a:gd name="T30" fmla="*/ 2147483647 w 80"/>
              <a:gd name="T31" fmla="*/ 2147483647 h 1080"/>
              <a:gd name="T32" fmla="*/ 2147483647 w 80"/>
              <a:gd name="T33" fmla="*/ 2147483647 h 1080"/>
              <a:gd name="T34" fmla="*/ 2147483647 w 80"/>
              <a:gd name="T35" fmla="*/ 2147483647 h 1080"/>
              <a:gd name="T36" fmla="*/ 2147483647 w 80"/>
              <a:gd name="T37" fmla="*/ 2147483647 h 1080"/>
              <a:gd name="T38" fmla="*/ 2147483647 w 80"/>
              <a:gd name="T39" fmla="*/ 2147483647 h 1080"/>
              <a:gd name="T40" fmla="*/ 2147483647 w 80"/>
              <a:gd name="T41" fmla="*/ 2147483647 h 1080"/>
              <a:gd name="T42" fmla="*/ 2147483647 w 80"/>
              <a:gd name="T43" fmla="*/ 2147483647 h 1080"/>
              <a:gd name="T44" fmla="*/ 2147483647 w 80"/>
              <a:gd name="T45" fmla="*/ 2147483647 h 1080"/>
              <a:gd name="T46" fmla="*/ 2147483647 w 80"/>
              <a:gd name="T47" fmla="*/ 2147483647 h 1080"/>
              <a:gd name="T48" fmla="*/ 2147483647 w 80"/>
              <a:gd name="T49" fmla="*/ 2147483647 h 1080"/>
              <a:gd name="T50" fmla="*/ 2147483647 w 80"/>
              <a:gd name="T51" fmla="*/ 2147483647 h 1080"/>
              <a:gd name="T52" fmla="*/ 2147483647 w 80"/>
              <a:gd name="T53" fmla="*/ 2147483647 h 1080"/>
              <a:gd name="T54" fmla="*/ 2147483647 w 80"/>
              <a:gd name="T55" fmla="*/ 2147483647 h 1080"/>
              <a:gd name="T56" fmla="*/ 2147483647 w 80"/>
              <a:gd name="T57" fmla="*/ 2147483647 h 1080"/>
              <a:gd name="T58" fmla="*/ 2147483647 w 80"/>
              <a:gd name="T59" fmla="*/ 2147483647 h 1080"/>
              <a:gd name="T60" fmla="*/ 2147483647 w 80"/>
              <a:gd name="T61" fmla="*/ 2147483647 h 1080"/>
              <a:gd name="T62" fmla="*/ 2147483647 w 80"/>
              <a:gd name="T63" fmla="*/ 2147483647 h 1080"/>
              <a:gd name="T64" fmla="*/ 2147483647 w 80"/>
              <a:gd name="T65" fmla="*/ 2147483647 h 1080"/>
              <a:gd name="T66" fmla="*/ 2147483647 w 80"/>
              <a:gd name="T67" fmla="*/ 2147483647 h 1080"/>
              <a:gd name="T68" fmla="*/ 2147483647 w 80"/>
              <a:gd name="T69" fmla="*/ 2147483647 h 1080"/>
              <a:gd name="T70" fmla="*/ 2147483647 w 80"/>
              <a:gd name="T71" fmla="*/ 2147483647 h 1080"/>
              <a:gd name="T72" fmla="*/ 2147483647 w 80"/>
              <a:gd name="T73" fmla="*/ 2147483647 h 1080"/>
              <a:gd name="T74" fmla="*/ 2147483647 w 80"/>
              <a:gd name="T75" fmla="*/ 2147483647 h 1080"/>
              <a:gd name="T76" fmla="*/ 2147483647 w 80"/>
              <a:gd name="T77" fmla="*/ 2147483647 h 1080"/>
              <a:gd name="T78" fmla="*/ 2147483647 w 80"/>
              <a:gd name="T79" fmla="*/ 2147483647 h 1080"/>
              <a:gd name="T80" fmla="*/ 2147483647 w 80"/>
              <a:gd name="T81" fmla="*/ 2147483647 h 1080"/>
              <a:gd name="T82" fmla="*/ 2147483647 w 80"/>
              <a:gd name="T83" fmla="*/ 2147483647 h 1080"/>
              <a:gd name="T84" fmla="*/ 0 w 80"/>
              <a:gd name="T85" fmla="*/ 2147483647 h 1080"/>
              <a:gd name="T86" fmla="*/ 2147483647 w 80"/>
              <a:gd name="T87" fmla="*/ 2147483647 h 1080"/>
              <a:gd name="T88" fmla="*/ 2147483647 w 80"/>
              <a:gd name="T89" fmla="*/ 2147483647 h 1080"/>
              <a:gd name="T90" fmla="*/ 2147483647 w 80"/>
              <a:gd name="T91" fmla="*/ 2147483647 h 1080"/>
              <a:gd name="T92" fmla="*/ 2147483647 w 80"/>
              <a:gd name="T93" fmla="*/ 2147483647 h 1080"/>
              <a:gd name="T94" fmla="*/ 2147483647 w 80"/>
              <a:gd name="T95" fmla="*/ 2147483647 h 10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80"/>
              <a:gd name="T145" fmla="*/ 0 h 1080"/>
              <a:gd name="T146" fmla="*/ 80 w 80"/>
              <a:gd name="T147" fmla="*/ 1080 h 1080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80" h="1080">
                <a:moveTo>
                  <a:pt x="0" y="0"/>
                </a:moveTo>
                <a:lnTo>
                  <a:pt x="8" y="8"/>
                </a:lnTo>
                <a:lnTo>
                  <a:pt x="8" y="16"/>
                </a:lnTo>
                <a:lnTo>
                  <a:pt x="24" y="16"/>
                </a:lnTo>
                <a:lnTo>
                  <a:pt x="24" y="32"/>
                </a:lnTo>
                <a:lnTo>
                  <a:pt x="32" y="40"/>
                </a:lnTo>
                <a:lnTo>
                  <a:pt x="40" y="48"/>
                </a:lnTo>
                <a:lnTo>
                  <a:pt x="48" y="64"/>
                </a:lnTo>
                <a:lnTo>
                  <a:pt x="48" y="72"/>
                </a:lnTo>
                <a:lnTo>
                  <a:pt x="64" y="72"/>
                </a:lnTo>
                <a:lnTo>
                  <a:pt x="64" y="80"/>
                </a:lnTo>
                <a:lnTo>
                  <a:pt x="64" y="88"/>
                </a:lnTo>
                <a:lnTo>
                  <a:pt x="72" y="88"/>
                </a:lnTo>
                <a:lnTo>
                  <a:pt x="72" y="96"/>
                </a:lnTo>
                <a:lnTo>
                  <a:pt x="80" y="96"/>
                </a:lnTo>
                <a:lnTo>
                  <a:pt x="80" y="104"/>
                </a:lnTo>
                <a:lnTo>
                  <a:pt x="80" y="112"/>
                </a:lnTo>
                <a:lnTo>
                  <a:pt x="80" y="120"/>
                </a:lnTo>
                <a:lnTo>
                  <a:pt x="80" y="128"/>
                </a:lnTo>
                <a:lnTo>
                  <a:pt x="72" y="136"/>
                </a:lnTo>
                <a:lnTo>
                  <a:pt x="64" y="144"/>
                </a:lnTo>
                <a:lnTo>
                  <a:pt x="56" y="152"/>
                </a:lnTo>
                <a:lnTo>
                  <a:pt x="56" y="160"/>
                </a:lnTo>
                <a:lnTo>
                  <a:pt x="48" y="160"/>
                </a:lnTo>
                <a:lnTo>
                  <a:pt x="40" y="168"/>
                </a:lnTo>
                <a:lnTo>
                  <a:pt x="32" y="168"/>
                </a:lnTo>
                <a:lnTo>
                  <a:pt x="32" y="176"/>
                </a:lnTo>
                <a:lnTo>
                  <a:pt x="32" y="184"/>
                </a:lnTo>
                <a:lnTo>
                  <a:pt x="24" y="184"/>
                </a:lnTo>
                <a:lnTo>
                  <a:pt x="16" y="192"/>
                </a:lnTo>
                <a:lnTo>
                  <a:pt x="16" y="200"/>
                </a:lnTo>
                <a:lnTo>
                  <a:pt x="16" y="208"/>
                </a:lnTo>
                <a:lnTo>
                  <a:pt x="16" y="216"/>
                </a:lnTo>
                <a:lnTo>
                  <a:pt x="16" y="224"/>
                </a:lnTo>
                <a:lnTo>
                  <a:pt x="16" y="232"/>
                </a:lnTo>
                <a:lnTo>
                  <a:pt x="16" y="240"/>
                </a:lnTo>
                <a:lnTo>
                  <a:pt x="24" y="240"/>
                </a:lnTo>
                <a:lnTo>
                  <a:pt x="24" y="248"/>
                </a:lnTo>
                <a:lnTo>
                  <a:pt x="24" y="256"/>
                </a:lnTo>
                <a:lnTo>
                  <a:pt x="32" y="264"/>
                </a:lnTo>
                <a:lnTo>
                  <a:pt x="32" y="272"/>
                </a:lnTo>
                <a:lnTo>
                  <a:pt x="40" y="272"/>
                </a:lnTo>
                <a:lnTo>
                  <a:pt x="40" y="280"/>
                </a:lnTo>
                <a:lnTo>
                  <a:pt x="40" y="296"/>
                </a:lnTo>
                <a:lnTo>
                  <a:pt x="48" y="296"/>
                </a:lnTo>
                <a:lnTo>
                  <a:pt x="48" y="304"/>
                </a:lnTo>
                <a:lnTo>
                  <a:pt x="48" y="312"/>
                </a:lnTo>
                <a:lnTo>
                  <a:pt x="48" y="320"/>
                </a:lnTo>
                <a:lnTo>
                  <a:pt x="48" y="328"/>
                </a:lnTo>
                <a:lnTo>
                  <a:pt x="56" y="328"/>
                </a:lnTo>
                <a:lnTo>
                  <a:pt x="56" y="344"/>
                </a:lnTo>
                <a:lnTo>
                  <a:pt x="56" y="352"/>
                </a:lnTo>
                <a:lnTo>
                  <a:pt x="48" y="352"/>
                </a:lnTo>
                <a:lnTo>
                  <a:pt x="48" y="360"/>
                </a:lnTo>
                <a:lnTo>
                  <a:pt x="48" y="368"/>
                </a:lnTo>
                <a:lnTo>
                  <a:pt x="40" y="376"/>
                </a:lnTo>
                <a:lnTo>
                  <a:pt x="40" y="384"/>
                </a:lnTo>
                <a:lnTo>
                  <a:pt x="32" y="392"/>
                </a:lnTo>
                <a:lnTo>
                  <a:pt x="32" y="400"/>
                </a:lnTo>
                <a:lnTo>
                  <a:pt x="32" y="408"/>
                </a:lnTo>
                <a:lnTo>
                  <a:pt x="24" y="416"/>
                </a:lnTo>
                <a:lnTo>
                  <a:pt x="24" y="424"/>
                </a:lnTo>
                <a:lnTo>
                  <a:pt x="24" y="440"/>
                </a:lnTo>
                <a:lnTo>
                  <a:pt x="32" y="440"/>
                </a:lnTo>
                <a:lnTo>
                  <a:pt x="32" y="448"/>
                </a:lnTo>
                <a:lnTo>
                  <a:pt x="32" y="456"/>
                </a:lnTo>
                <a:lnTo>
                  <a:pt x="40" y="456"/>
                </a:lnTo>
                <a:lnTo>
                  <a:pt x="40" y="464"/>
                </a:lnTo>
                <a:lnTo>
                  <a:pt x="40" y="472"/>
                </a:lnTo>
                <a:lnTo>
                  <a:pt x="48" y="472"/>
                </a:lnTo>
                <a:lnTo>
                  <a:pt x="56" y="480"/>
                </a:lnTo>
                <a:lnTo>
                  <a:pt x="56" y="488"/>
                </a:lnTo>
                <a:lnTo>
                  <a:pt x="64" y="488"/>
                </a:lnTo>
                <a:lnTo>
                  <a:pt x="64" y="496"/>
                </a:lnTo>
                <a:lnTo>
                  <a:pt x="72" y="504"/>
                </a:lnTo>
                <a:lnTo>
                  <a:pt x="72" y="512"/>
                </a:lnTo>
                <a:lnTo>
                  <a:pt x="72" y="520"/>
                </a:lnTo>
                <a:lnTo>
                  <a:pt x="72" y="528"/>
                </a:lnTo>
                <a:lnTo>
                  <a:pt x="72" y="536"/>
                </a:lnTo>
                <a:lnTo>
                  <a:pt x="64" y="544"/>
                </a:lnTo>
                <a:lnTo>
                  <a:pt x="64" y="552"/>
                </a:lnTo>
                <a:lnTo>
                  <a:pt x="56" y="568"/>
                </a:lnTo>
                <a:lnTo>
                  <a:pt x="56" y="576"/>
                </a:lnTo>
                <a:lnTo>
                  <a:pt x="56" y="584"/>
                </a:lnTo>
                <a:lnTo>
                  <a:pt x="48" y="592"/>
                </a:lnTo>
                <a:lnTo>
                  <a:pt x="48" y="600"/>
                </a:lnTo>
                <a:lnTo>
                  <a:pt x="48" y="608"/>
                </a:lnTo>
                <a:lnTo>
                  <a:pt x="40" y="608"/>
                </a:lnTo>
                <a:lnTo>
                  <a:pt x="40" y="616"/>
                </a:lnTo>
                <a:lnTo>
                  <a:pt x="32" y="616"/>
                </a:lnTo>
                <a:lnTo>
                  <a:pt x="32" y="624"/>
                </a:lnTo>
                <a:lnTo>
                  <a:pt x="32" y="632"/>
                </a:lnTo>
                <a:lnTo>
                  <a:pt x="32" y="640"/>
                </a:lnTo>
                <a:lnTo>
                  <a:pt x="32" y="648"/>
                </a:lnTo>
                <a:lnTo>
                  <a:pt x="32" y="656"/>
                </a:lnTo>
                <a:lnTo>
                  <a:pt x="32" y="664"/>
                </a:lnTo>
                <a:lnTo>
                  <a:pt x="40" y="672"/>
                </a:lnTo>
                <a:lnTo>
                  <a:pt x="40" y="680"/>
                </a:lnTo>
                <a:lnTo>
                  <a:pt x="48" y="680"/>
                </a:lnTo>
                <a:lnTo>
                  <a:pt x="48" y="688"/>
                </a:lnTo>
                <a:lnTo>
                  <a:pt x="56" y="696"/>
                </a:lnTo>
                <a:lnTo>
                  <a:pt x="64" y="696"/>
                </a:lnTo>
                <a:lnTo>
                  <a:pt x="64" y="704"/>
                </a:lnTo>
                <a:lnTo>
                  <a:pt x="64" y="712"/>
                </a:lnTo>
                <a:lnTo>
                  <a:pt x="64" y="720"/>
                </a:lnTo>
                <a:lnTo>
                  <a:pt x="64" y="728"/>
                </a:lnTo>
                <a:lnTo>
                  <a:pt x="64" y="736"/>
                </a:lnTo>
                <a:lnTo>
                  <a:pt x="64" y="744"/>
                </a:lnTo>
                <a:lnTo>
                  <a:pt x="56" y="744"/>
                </a:lnTo>
                <a:lnTo>
                  <a:pt x="56" y="752"/>
                </a:lnTo>
                <a:lnTo>
                  <a:pt x="56" y="760"/>
                </a:lnTo>
                <a:lnTo>
                  <a:pt x="56" y="768"/>
                </a:lnTo>
                <a:lnTo>
                  <a:pt x="48" y="768"/>
                </a:lnTo>
                <a:lnTo>
                  <a:pt x="48" y="776"/>
                </a:lnTo>
                <a:lnTo>
                  <a:pt x="40" y="784"/>
                </a:lnTo>
                <a:lnTo>
                  <a:pt x="32" y="784"/>
                </a:lnTo>
                <a:lnTo>
                  <a:pt x="32" y="792"/>
                </a:lnTo>
                <a:lnTo>
                  <a:pt x="32" y="800"/>
                </a:lnTo>
                <a:lnTo>
                  <a:pt x="32" y="808"/>
                </a:lnTo>
                <a:lnTo>
                  <a:pt x="24" y="808"/>
                </a:lnTo>
                <a:lnTo>
                  <a:pt x="24" y="816"/>
                </a:lnTo>
                <a:lnTo>
                  <a:pt x="24" y="824"/>
                </a:lnTo>
                <a:lnTo>
                  <a:pt x="16" y="824"/>
                </a:lnTo>
                <a:lnTo>
                  <a:pt x="16" y="832"/>
                </a:lnTo>
                <a:lnTo>
                  <a:pt x="16" y="840"/>
                </a:lnTo>
                <a:lnTo>
                  <a:pt x="24" y="848"/>
                </a:lnTo>
                <a:lnTo>
                  <a:pt x="24" y="856"/>
                </a:lnTo>
                <a:lnTo>
                  <a:pt x="32" y="856"/>
                </a:lnTo>
                <a:lnTo>
                  <a:pt x="32" y="864"/>
                </a:lnTo>
                <a:lnTo>
                  <a:pt x="40" y="864"/>
                </a:lnTo>
                <a:lnTo>
                  <a:pt x="40" y="872"/>
                </a:lnTo>
                <a:lnTo>
                  <a:pt x="40" y="880"/>
                </a:lnTo>
                <a:lnTo>
                  <a:pt x="40" y="888"/>
                </a:lnTo>
                <a:lnTo>
                  <a:pt x="40" y="896"/>
                </a:lnTo>
                <a:lnTo>
                  <a:pt x="40" y="904"/>
                </a:lnTo>
                <a:lnTo>
                  <a:pt x="40" y="912"/>
                </a:lnTo>
                <a:lnTo>
                  <a:pt x="40" y="920"/>
                </a:lnTo>
                <a:lnTo>
                  <a:pt x="32" y="928"/>
                </a:lnTo>
                <a:lnTo>
                  <a:pt x="32" y="936"/>
                </a:lnTo>
                <a:lnTo>
                  <a:pt x="24" y="936"/>
                </a:lnTo>
                <a:lnTo>
                  <a:pt x="24" y="944"/>
                </a:lnTo>
                <a:lnTo>
                  <a:pt x="24" y="952"/>
                </a:lnTo>
                <a:lnTo>
                  <a:pt x="16" y="952"/>
                </a:lnTo>
                <a:lnTo>
                  <a:pt x="8" y="960"/>
                </a:lnTo>
                <a:lnTo>
                  <a:pt x="8" y="968"/>
                </a:lnTo>
                <a:lnTo>
                  <a:pt x="8" y="976"/>
                </a:lnTo>
                <a:lnTo>
                  <a:pt x="0" y="976"/>
                </a:lnTo>
                <a:lnTo>
                  <a:pt x="0" y="984"/>
                </a:lnTo>
                <a:lnTo>
                  <a:pt x="0" y="992"/>
                </a:lnTo>
                <a:lnTo>
                  <a:pt x="0" y="1000"/>
                </a:lnTo>
                <a:lnTo>
                  <a:pt x="8" y="1000"/>
                </a:lnTo>
                <a:lnTo>
                  <a:pt x="8" y="1008"/>
                </a:lnTo>
                <a:lnTo>
                  <a:pt x="16" y="1008"/>
                </a:lnTo>
                <a:lnTo>
                  <a:pt x="16" y="1016"/>
                </a:lnTo>
                <a:lnTo>
                  <a:pt x="16" y="1024"/>
                </a:lnTo>
                <a:lnTo>
                  <a:pt x="16" y="1032"/>
                </a:lnTo>
                <a:lnTo>
                  <a:pt x="24" y="1032"/>
                </a:lnTo>
                <a:lnTo>
                  <a:pt x="24" y="1040"/>
                </a:lnTo>
                <a:lnTo>
                  <a:pt x="24" y="1048"/>
                </a:lnTo>
                <a:lnTo>
                  <a:pt x="24" y="1056"/>
                </a:lnTo>
                <a:lnTo>
                  <a:pt x="24" y="1064"/>
                </a:lnTo>
                <a:lnTo>
                  <a:pt x="24" y="1072"/>
                </a:lnTo>
                <a:lnTo>
                  <a:pt x="24" y="1080"/>
                </a:lnTo>
                <a:lnTo>
                  <a:pt x="16" y="1080"/>
                </a:lnTo>
                <a:lnTo>
                  <a:pt x="16" y="1072"/>
                </a:lnTo>
                <a:lnTo>
                  <a:pt x="24" y="1064"/>
                </a:lnTo>
              </a:path>
            </a:pathLst>
          </a:cu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3" name="Rectangle 143">
            <a:extLst>
              <a:ext uri="{FF2B5EF4-FFF2-40B4-BE49-F238E27FC236}">
                <a16:creationId xmlns:a16="http://schemas.microsoft.com/office/drawing/2014/main" id="{AC431BC0-D2BA-C09F-D4BE-08642D37B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0458" y="2135600"/>
            <a:ext cx="2471115" cy="25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1633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1-1 crystal sensor coupling</a:t>
            </a:r>
            <a:endParaRPr lang="en-US" sz="2903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4" name="Rectangle 145">
            <a:extLst>
              <a:ext uri="{FF2B5EF4-FFF2-40B4-BE49-F238E27FC236}">
                <a16:creationId xmlns:a16="http://schemas.microsoft.com/office/drawing/2014/main" id="{B8C46A9E-DBE8-9DDA-3586-38ACF8B669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75" y="3308763"/>
            <a:ext cx="1171345" cy="100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1633" dirty="0">
                <a:solidFill>
                  <a:srgbClr val="000000"/>
                </a:solidFill>
                <a:latin typeface="Helvetica" charset="0"/>
                <a:ea typeface="ＭＳ Ｐゴシック" charset="0"/>
              </a:rPr>
              <a:t>No light sharing between the crystals</a:t>
            </a:r>
            <a:endParaRPr lang="en-US" sz="2903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5" name="Line 154">
            <a:extLst>
              <a:ext uri="{FF2B5EF4-FFF2-40B4-BE49-F238E27FC236}">
                <a16:creationId xmlns:a16="http://schemas.microsoft.com/office/drawing/2014/main" id="{CE4B3315-35FE-56A3-4C27-D2E1BEE6CE9A}"/>
              </a:ext>
            </a:extLst>
          </p:cNvPr>
          <p:cNvSpPr>
            <a:spLocks noChangeShapeType="1"/>
          </p:cNvSpPr>
          <p:nvPr/>
        </p:nvSpPr>
        <p:spPr bwMode="auto">
          <a:xfrm>
            <a:off x="4537974" y="3003966"/>
            <a:ext cx="1412" cy="1333500"/>
          </a:xfrm>
          <a:prstGeom prst="line">
            <a:avLst/>
          </a:prstGeom>
          <a:noFill/>
          <a:ln w="508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6" name="Arc 159">
            <a:extLst>
              <a:ext uri="{FF2B5EF4-FFF2-40B4-BE49-F238E27FC236}">
                <a16:creationId xmlns:a16="http://schemas.microsoft.com/office/drawing/2014/main" id="{50674673-F08A-8168-9438-79C46BFB7F93}"/>
              </a:ext>
            </a:extLst>
          </p:cNvPr>
          <p:cNvSpPr>
            <a:spLocks/>
          </p:cNvSpPr>
          <p:nvPr/>
        </p:nvSpPr>
        <p:spPr bwMode="auto">
          <a:xfrm>
            <a:off x="1786030" y="4623213"/>
            <a:ext cx="177819" cy="214312"/>
          </a:xfrm>
          <a:custGeom>
            <a:avLst/>
            <a:gdLst>
              <a:gd name="T0" fmla="*/ 2147483647 w 17958"/>
              <a:gd name="T1" fmla="*/ 2147483647 h 19747"/>
              <a:gd name="T2" fmla="*/ 0 w 17958"/>
              <a:gd name="T3" fmla="*/ 2147483647 h 19747"/>
              <a:gd name="T4" fmla="*/ 2147483647 w 17958"/>
              <a:gd name="T5" fmla="*/ 0 h 19747"/>
              <a:gd name="T6" fmla="*/ 0 60000 65536"/>
              <a:gd name="T7" fmla="*/ 0 60000 65536"/>
              <a:gd name="T8" fmla="*/ 0 60000 65536"/>
              <a:gd name="T9" fmla="*/ 0 w 17958"/>
              <a:gd name="T10" fmla="*/ 0 h 19747"/>
              <a:gd name="T11" fmla="*/ 17958 w 17958"/>
              <a:gd name="T12" fmla="*/ 19747 h 197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958" h="19747" fill="none" extrusionOk="0">
                <a:moveTo>
                  <a:pt x="9205" y="19747"/>
                </a:moveTo>
                <a:cubicBezTo>
                  <a:pt x="5465" y="18089"/>
                  <a:pt x="2272" y="15403"/>
                  <a:pt x="-1" y="12002"/>
                </a:cubicBezTo>
              </a:path>
              <a:path w="17958" h="19747" stroke="0" extrusionOk="0">
                <a:moveTo>
                  <a:pt x="9205" y="19747"/>
                </a:moveTo>
                <a:cubicBezTo>
                  <a:pt x="5465" y="18089"/>
                  <a:pt x="2272" y="15403"/>
                  <a:pt x="-1" y="12002"/>
                </a:cubicBezTo>
                <a:lnTo>
                  <a:pt x="17958" y="0"/>
                </a:lnTo>
                <a:lnTo>
                  <a:pt x="9205" y="1974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2102" tIns="41053" rIns="82102" bIns="41053"/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903" b="1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7" name="Rectangle 162">
            <a:extLst>
              <a:ext uri="{FF2B5EF4-FFF2-40B4-BE49-F238E27FC236}">
                <a16:creationId xmlns:a16="http://schemas.microsoft.com/office/drawing/2014/main" id="{16D118BA-FC03-42D4-BCD3-476520301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11" y="4774349"/>
            <a:ext cx="5143317" cy="107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82115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/>
              <a:t>The light is limited and directed to only one photon detector.</a:t>
            </a:r>
          </a:p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lang="en-US" sz="2177" b="1" dirty="0">
              <a:solidFill>
                <a:srgbClr val="000000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8" name="Rectangle 165">
            <a:extLst>
              <a:ext uri="{FF2B5EF4-FFF2-40B4-BE49-F238E27FC236}">
                <a16:creationId xmlns:a16="http://schemas.microsoft.com/office/drawing/2014/main" id="{E7656989-5636-BA46-F908-B72AD8010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7301" y="1864139"/>
            <a:ext cx="1100783" cy="50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defTabSz="821151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sz="1633" b="1" dirty="0">
                <a:solidFill>
                  <a:srgbClr val="000000"/>
                </a:solidFill>
                <a:latin typeface="Helvetica" charset="0"/>
                <a:ea typeface="ＭＳ Ｐゴシック" charset="0"/>
                <a:sym typeface="Symbol" charset="0"/>
              </a:rPr>
              <a:t>511 keV photon</a:t>
            </a:r>
            <a:endParaRPr lang="en-US" sz="2903" b="1" dirty="0">
              <a:solidFill>
                <a:srgbClr val="000000"/>
              </a:solidFill>
              <a:latin typeface="Helvetica" charset="0"/>
              <a:ea typeface="ＭＳ Ｐゴシック" charset="0"/>
            </a:endParaRPr>
          </a:p>
        </p:txBody>
      </p:sp>
      <p:pic>
        <p:nvPicPr>
          <p:cNvPr id="59" name="Picture 19">
            <a:extLst>
              <a:ext uri="{FF2B5EF4-FFF2-40B4-BE49-F238E27FC236}">
                <a16:creationId xmlns:a16="http://schemas.microsoft.com/office/drawing/2014/main" id="{8C2CBAFF-E3F4-4537-7B75-CCA684E17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9" t="23267" r="26556" b="27483"/>
          <a:stretch>
            <a:fillRect/>
          </a:stretch>
        </p:blipFill>
        <p:spPr bwMode="auto">
          <a:xfrm>
            <a:off x="5695472" y="1562550"/>
            <a:ext cx="4824793" cy="373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755CE09D-8F25-52C4-0916-6182952F9F6D}"/>
              </a:ext>
            </a:extLst>
          </p:cNvPr>
          <p:cNvSpPr txBox="1"/>
          <p:nvPr/>
        </p:nvSpPr>
        <p:spPr>
          <a:xfrm>
            <a:off x="4644470" y="5710208"/>
            <a:ext cx="4038341" cy="395102"/>
          </a:xfrm>
          <a:prstGeom prst="rect">
            <a:avLst/>
          </a:prstGeom>
          <a:noFill/>
        </p:spPr>
        <p:txBody>
          <a:bodyPr wrap="none" lIns="82736" tIns="41367" rIns="82736" bIns="41367" rtlCol="0">
            <a:spAutoFit/>
          </a:bodyPr>
          <a:lstStyle/>
          <a:p>
            <a:pPr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2177" b="1" dirty="0">
                <a:solidFill>
                  <a:srgbClr val="000000"/>
                </a:solidFill>
                <a:latin typeface="Arial" charset="0"/>
                <a:ea typeface="ＭＳ Ｐゴシック" charset="0"/>
                <a:sym typeface="Wingdings"/>
              </a:rPr>
              <a:t> Better signal to noise ratio</a:t>
            </a:r>
            <a:endParaRPr lang="en-US" sz="2177" b="1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EE18A0-F552-7150-937D-FA074061CD33}"/>
              </a:ext>
            </a:extLst>
          </p:cNvPr>
          <p:cNvSpPr txBox="1"/>
          <p:nvPr/>
        </p:nvSpPr>
        <p:spPr bwMode="auto">
          <a:xfrm>
            <a:off x="8367485" y="2885066"/>
            <a:ext cx="1659054" cy="784062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600000"/>
            </a:camera>
            <a:lightRig rig="threePt" dir="t"/>
          </a:scene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102" tIns="41053" rIns="82102" bIns="41053" rtlCol="0">
            <a:spAutoFit/>
          </a:bodyPr>
          <a:lstStyle/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4x4 arrays</a:t>
            </a:r>
          </a:p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3x3x20 mm</a:t>
            </a:r>
            <a:r>
              <a:rPr lang="en-US" sz="1633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3</a:t>
            </a:r>
          </a:p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en-US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LYSO crystals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F695067-CCCB-91B2-0B2E-B1A0EF3C16EC}"/>
              </a:ext>
            </a:extLst>
          </p:cNvPr>
          <p:cNvSpPr txBox="1"/>
          <p:nvPr/>
        </p:nvSpPr>
        <p:spPr bwMode="auto">
          <a:xfrm>
            <a:off x="5828481" y="2794646"/>
            <a:ext cx="1259057" cy="78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102" tIns="41053" rIns="82102" bIns="41053" rtlCol="0">
            <a:spAutoFit/>
          </a:bodyPr>
          <a:lstStyle/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sl-SI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4x4 array</a:t>
            </a:r>
          </a:p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sl-SI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3x3 mm</a:t>
            </a:r>
            <a:r>
              <a:rPr lang="sl-SI" sz="1633" baseline="300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</a:t>
            </a:r>
            <a:endParaRPr lang="sl-SI" sz="1633" dirty="0">
              <a:solidFill>
                <a:srgbClr val="000000"/>
              </a:solidFill>
              <a:latin typeface="Arial" charset="0"/>
              <a:ea typeface="ＭＳ Ｐゴシック" charset="0"/>
            </a:endParaRPr>
          </a:p>
          <a:p>
            <a:pPr algn="ctr" defTabSz="404495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sl-SI" sz="1633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SiPM pixels</a:t>
            </a:r>
          </a:p>
        </p:txBody>
      </p:sp>
      <p:sp>
        <p:nvSpPr>
          <p:cNvPr id="66" name="Footer Placeholder 65">
            <a:extLst>
              <a:ext uri="{FF2B5EF4-FFF2-40B4-BE49-F238E27FC236}">
                <a16:creationId xmlns:a16="http://schemas.microsoft.com/office/drawing/2014/main" id="{415425BE-DBD7-55D5-6BED-C2BC6EB50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Pestotnik, IJS Kolokvij, 5.3.2025</a:t>
            </a:r>
            <a:endParaRPr lang="en-SI"/>
          </a:p>
        </p:txBody>
      </p:sp>
    </p:spTree>
    <p:extLst>
      <p:ext uri="{BB962C8B-B14F-4D97-AF65-F5344CB8AC3E}">
        <p14:creationId xmlns:p14="http://schemas.microsoft.com/office/powerpoint/2010/main" val="2764954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518EF-F53B-DE70-9DCE-30517D4A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5205C4A-4BE4-6F3B-5475-2FE6D2E43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PetVision</a:t>
            </a:r>
            <a:r>
              <a:rPr lang="en-GB" dirty="0"/>
              <a:t> detector core technology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83210AB7-7C2A-6D76-107E-F2498C7B7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040" y="1115636"/>
            <a:ext cx="12137231" cy="580526"/>
          </a:xfrm>
        </p:spPr>
        <p:txBody>
          <a:bodyPr/>
          <a:lstStyle/>
          <a:p>
            <a:r>
              <a:rPr lang="en-GB" dirty="0"/>
              <a:t>How to achieve sub-100 ps CTR?</a:t>
            </a:r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B549FD13-63DF-1569-1918-5AF56797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78DAF2-2C4D-4961-ABA0-D37600ACF1D7}" type="slidenum">
              <a:rPr lang="en-GB" smtClean="0"/>
              <a:pPr>
                <a:defRPr/>
              </a:pPr>
              <a:t>19</a:t>
            </a:fld>
            <a:endParaRPr lang="en-GB"/>
          </a:p>
        </p:txBody>
      </p:sp>
      <p:sp>
        <p:nvSpPr>
          <p:cNvPr id="5" name="Google Shape;313;p5">
            <a:extLst>
              <a:ext uri="{FF2B5EF4-FFF2-40B4-BE49-F238E27FC236}">
                <a16:creationId xmlns:a16="http://schemas.microsoft.com/office/drawing/2014/main" id="{AD26D206-5D3F-D7E0-D5F1-CF816FBBE934}"/>
              </a:ext>
            </a:extLst>
          </p:cNvPr>
          <p:cNvSpPr/>
          <p:nvPr/>
        </p:nvSpPr>
        <p:spPr>
          <a:xfrm>
            <a:off x="1040219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14;p5">
            <a:extLst>
              <a:ext uri="{FF2B5EF4-FFF2-40B4-BE49-F238E27FC236}">
                <a16:creationId xmlns:a16="http://schemas.microsoft.com/office/drawing/2014/main" id="{9F6F02CB-61A6-6B9B-EEB7-B3E66F8EDF2E}"/>
              </a:ext>
            </a:extLst>
          </p:cNvPr>
          <p:cNvSpPr/>
          <p:nvPr/>
        </p:nvSpPr>
        <p:spPr>
          <a:xfrm>
            <a:off x="1287869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315;p5">
            <a:extLst>
              <a:ext uri="{FF2B5EF4-FFF2-40B4-BE49-F238E27FC236}">
                <a16:creationId xmlns:a16="http://schemas.microsoft.com/office/drawing/2014/main" id="{7058C623-A943-4083-5223-85885BDDBA71}"/>
              </a:ext>
            </a:extLst>
          </p:cNvPr>
          <p:cNvSpPr/>
          <p:nvPr/>
        </p:nvSpPr>
        <p:spPr>
          <a:xfrm>
            <a:off x="1535519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16;p5">
            <a:extLst>
              <a:ext uri="{FF2B5EF4-FFF2-40B4-BE49-F238E27FC236}">
                <a16:creationId xmlns:a16="http://schemas.microsoft.com/office/drawing/2014/main" id="{1AFF2D03-9356-DBFB-F586-5BA6B848CFC9}"/>
              </a:ext>
            </a:extLst>
          </p:cNvPr>
          <p:cNvSpPr/>
          <p:nvPr/>
        </p:nvSpPr>
        <p:spPr>
          <a:xfrm>
            <a:off x="1780947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7;p5">
            <a:extLst>
              <a:ext uri="{FF2B5EF4-FFF2-40B4-BE49-F238E27FC236}">
                <a16:creationId xmlns:a16="http://schemas.microsoft.com/office/drawing/2014/main" id="{CAB85CB3-5D85-C93D-D8CD-27C888109A4C}"/>
              </a:ext>
            </a:extLst>
          </p:cNvPr>
          <p:cNvSpPr/>
          <p:nvPr/>
        </p:nvSpPr>
        <p:spPr>
          <a:xfrm>
            <a:off x="2026375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18;p5">
            <a:extLst>
              <a:ext uri="{FF2B5EF4-FFF2-40B4-BE49-F238E27FC236}">
                <a16:creationId xmlns:a16="http://schemas.microsoft.com/office/drawing/2014/main" id="{D31C6709-2B95-A920-181A-272E5455AC6C}"/>
              </a:ext>
            </a:extLst>
          </p:cNvPr>
          <p:cNvSpPr/>
          <p:nvPr/>
        </p:nvSpPr>
        <p:spPr>
          <a:xfrm>
            <a:off x="2274025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319;p5">
            <a:extLst>
              <a:ext uri="{FF2B5EF4-FFF2-40B4-BE49-F238E27FC236}">
                <a16:creationId xmlns:a16="http://schemas.microsoft.com/office/drawing/2014/main" id="{8C48D666-E96C-B4CF-FCDF-284E3729A4E4}"/>
              </a:ext>
            </a:extLst>
          </p:cNvPr>
          <p:cNvSpPr/>
          <p:nvPr/>
        </p:nvSpPr>
        <p:spPr>
          <a:xfrm>
            <a:off x="2521675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20;p5">
            <a:extLst>
              <a:ext uri="{FF2B5EF4-FFF2-40B4-BE49-F238E27FC236}">
                <a16:creationId xmlns:a16="http://schemas.microsoft.com/office/drawing/2014/main" id="{ABB99411-7C5E-4B81-7E77-1C4C47CC9867}"/>
              </a:ext>
            </a:extLst>
          </p:cNvPr>
          <p:cNvSpPr/>
          <p:nvPr/>
        </p:nvSpPr>
        <p:spPr>
          <a:xfrm>
            <a:off x="2767103" y="2106046"/>
            <a:ext cx="247650" cy="1076064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21;p5">
            <a:extLst>
              <a:ext uri="{FF2B5EF4-FFF2-40B4-BE49-F238E27FC236}">
                <a16:creationId xmlns:a16="http://schemas.microsoft.com/office/drawing/2014/main" id="{97334AD4-1E64-D569-28BD-BB609BF0A5FF}"/>
              </a:ext>
            </a:extLst>
          </p:cNvPr>
          <p:cNvSpPr txBox="1"/>
          <p:nvPr/>
        </p:nvSpPr>
        <p:spPr>
          <a:xfrm>
            <a:off x="2104916" y="2211622"/>
            <a:ext cx="835739" cy="369332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Scintillation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array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22;p5">
            <a:extLst>
              <a:ext uri="{FF2B5EF4-FFF2-40B4-BE49-F238E27FC236}">
                <a16:creationId xmlns:a16="http://schemas.microsoft.com/office/drawing/2014/main" id="{348137A8-84D0-8E2C-2E75-26BDB64EBA4F}"/>
              </a:ext>
            </a:extLst>
          </p:cNvPr>
          <p:cNvSpPr/>
          <p:nvPr/>
        </p:nvSpPr>
        <p:spPr>
          <a:xfrm>
            <a:off x="1040219" y="31821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323;p5">
            <a:extLst>
              <a:ext uri="{FF2B5EF4-FFF2-40B4-BE49-F238E27FC236}">
                <a16:creationId xmlns:a16="http://schemas.microsoft.com/office/drawing/2014/main" id="{A63A88B4-37BD-06EB-18F4-CCBF3F5BDC78}"/>
              </a:ext>
            </a:extLst>
          </p:cNvPr>
          <p:cNvSpPr/>
          <p:nvPr/>
        </p:nvSpPr>
        <p:spPr>
          <a:xfrm>
            <a:off x="1286758" y="31821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24;p5">
            <a:extLst>
              <a:ext uri="{FF2B5EF4-FFF2-40B4-BE49-F238E27FC236}">
                <a16:creationId xmlns:a16="http://schemas.microsoft.com/office/drawing/2014/main" id="{4799B6BA-0C88-900E-476A-388E5EC271EA}"/>
              </a:ext>
            </a:extLst>
          </p:cNvPr>
          <p:cNvSpPr/>
          <p:nvPr/>
        </p:nvSpPr>
        <p:spPr>
          <a:xfrm>
            <a:off x="1536630" y="318447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25;p5">
            <a:extLst>
              <a:ext uri="{FF2B5EF4-FFF2-40B4-BE49-F238E27FC236}">
                <a16:creationId xmlns:a16="http://schemas.microsoft.com/office/drawing/2014/main" id="{62C54FC1-FE0E-EC97-D679-3B60B98DF00F}"/>
              </a:ext>
            </a:extLst>
          </p:cNvPr>
          <p:cNvSpPr/>
          <p:nvPr/>
        </p:nvSpPr>
        <p:spPr>
          <a:xfrm>
            <a:off x="1784280" y="31821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26;p5">
            <a:extLst>
              <a:ext uri="{FF2B5EF4-FFF2-40B4-BE49-F238E27FC236}">
                <a16:creationId xmlns:a16="http://schemas.microsoft.com/office/drawing/2014/main" id="{3FC14A7A-1AE3-3207-985E-04A4F67F78A3}"/>
              </a:ext>
            </a:extLst>
          </p:cNvPr>
          <p:cNvSpPr/>
          <p:nvPr/>
        </p:nvSpPr>
        <p:spPr>
          <a:xfrm>
            <a:off x="2026375" y="31809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27;p5">
            <a:extLst>
              <a:ext uri="{FF2B5EF4-FFF2-40B4-BE49-F238E27FC236}">
                <a16:creationId xmlns:a16="http://schemas.microsoft.com/office/drawing/2014/main" id="{82F9114F-2679-6730-BF39-2E595C275F9B}"/>
              </a:ext>
            </a:extLst>
          </p:cNvPr>
          <p:cNvSpPr/>
          <p:nvPr/>
        </p:nvSpPr>
        <p:spPr>
          <a:xfrm>
            <a:off x="2272914" y="31809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28;p5">
            <a:extLst>
              <a:ext uri="{FF2B5EF4-FFF2-40B4-BE49-F238E27FC236}">
                <a16:creationId xmlns:a16="http://schemas.microsoft.com/office/drawing/2014/main" id="{2D8FC621-FA1F-587D-A0CE-E90BBF05064F}"/>
              </a:ext>
            </a:extLst>
          </p:cNvPr>
          <p:cNvSpPr/>
          <p:nvPr/>
        </p:nvSpPr>
        <p:spPr>
          <a:xfrm>
            <a:off x="2522786" y="3183293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29;p5">
            <a:extLst>
              <a:ext uri="{FF2B5EF4-FFF2-40B4-BE49-F238E27FC236}">
                <a16:creationId xmlns:a16="http://schemas.microsoft.com/office/drawing/2014/main" id="{CAF1617F-61F6-1FF7-A0D6-613F2042FC44}"/>
              </a:ext>
            </a:extLst>
          </p:cNvPr>
          <p:cNvSpPr/>
          <p:nvPr/>
        </p:nvSpPr>
        <p:spPr>
          <a:xfrm>
            <a:off x="2770436" y="31809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30;p5">
            <a:extLst>
              <a:ext uri="{FF2B5EF4-FFF2-40B4-BE49-F238E27FC236}">
                <a16:creationId xmlns:a16="http://schemas.microsoft.com/office/drawing/2014/main" id="{E60C4E35-6E0F-47C9-A1A3-68877E8A4656}"/>
              </a:ext>
            </a:extLst>
          </p:cNvPr>
          <p:cNvSpPr/>
          <p:nvPr/>
        </p:nvSpPr>
        <p:spPr>
          <a:xfrm>
            <a:off x="1119756" y="3306786"/>
            <a:ext cx="105355" cy="5305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31;p5">
            <a:extLst>
              <a:ext uri="{FF2B5EF4-FFF2-40B4-BE49-F238E27FC236}">
                <a16:creationId xmlns:a16="http://schemas.microsoft.com/office/drawing/2014/main" id="{EB1BE412-FAB8-6DAA-A12B-450E1758ECE7}"/>
              </a:ext>
            </a:extLst>
          </p:cNvPr>
          <p:cNvSpPr/>
          <p:nvPr/>
        </p:nvSpPr>
        <p:spPr>
          <a:xfrm>
            <a:off x="2825552" y="3314538"/>
            <a:ext cx="105355" cy="530573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32;p5">
            <a:extLst>
              <a:ext uri="{FF2B5EF4-FFF2-40B4-BE49-F238E27FC236}">
                <a16:creationId xmlns:a16="http://schemas.microsoft.com/office/drawing/2014/main" id="{16674926-13B9-31D5-FAA6-824B123B3C37}"/>
              </a:ext>
            </a:extLst>
          </p:cNvPr>
          <p:cNvSpPr txBox="1"/>
          <p:nvPr/>
        </p:nvSpPr>
        <p:spPr>
          <a:xfrm>
            <a:off x="1022771" y="3582460"/>
            <a:ext cx="2007208" cy="276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end electronics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33;p5">
            <a:extLst>
              <a:ext uri="{FF2B5EF4-FFF2-40B4-BE49-F238E27FC236}">
                <a16:creationId xmlns:a16="http://schemas.microsoft.com/office/drawing/2014/main" id="{148F4C32-1AF9-774C-FB17-FA993ED3D91C}"/>
              </a:ext>
            </a:extLst>
          </p:cNvPr>
          <p:cNvSpPr/>
          <p:nvPr/>
        </p:nvSpPr>
        <p:spPr>
          <a:xfrm>
            <a:off x="1324858" y="2356095"/>
            <a:ext cx="180975" cy="209550"/>
          </a:xfrm>
          <a:prstGeom prst="irregularSeal1">
            <a:avLst/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34;p5">
            <a:extLst>
              <a:ext uri="{FF2B5EF4-FFF2-40B4-BE49-F238E27FC236}">
                <a16:creationId xmlns:a16="http://schemas.microsoft.com/office/drawing/2014/main" id="{BB84C812-6CA5-AD30-395B-5505B9063B33}"/>
              </a:ext>
            </a:extLst>
          </p:cNvPr>
          <p:cNvSpPr txBox="1"/>
          <p:nvPr/>
        </p:nvSpPr>
        <p:spPr>
          <a:xfrm>
            <a:off x="1303204" y="1852550"/>
            <a:ext cx="101060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Gamma ray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35;p5">
            <a:extLst>
              <a:ext uri="{FF2B5EF4-FFF2-40B4-BE49-F238E27FC236}">
                <a16:creationId xmlns:a16="http://schemas.microsoft.com/office/drawing/2014/main" id="{B5167B9A-DB30-FC96-F711-4F0190A4F949}"/>
              </a:ext>
            </a:extLst>
          </p:cNvPr>
          <p:cNvSpPr/>
          <p:nvPr/>
        </p:nvSpPr>
        <p:spPr>
          <a:xfrm>
            <a:off x="1290039" y="1655652"/>
            <a:ext cx="172578" cy="700442"/>
          </a:xfrm>
          <a:custGeom>
            <a:avLst/>
            <a:gdLst/>
            <a:ahLst/>
            <a:cxnLst/>
            <a:rect l="l" t="t" r="r" b="b"/>
            <a:pathLst>
              <a:path w="172578" h="700442" extrusionOk="0">
                <a:moveTo>
                  <a:pt x="85767" y="0"/>
                </a:moveTo>
                <a:cubicBezTo>
                  <a:pt x="42110" y="19050"/>
                  <a:pt x="-1546" y="38100"/>
                  <a:pt x="42" y="66675"/>
                </a:cubicBezTo>
                <a:cubicBezTo>
                  <a:pt x="1629" y="95250"/>
                  <a:pt x="90530" y="133350"/>
                  <a:pt x="95292" y="171450"/>
                </a:cubicBezTo>
                <a:cubicBezTo>
                  <a:pt x="100055" y="209550"/>
                  <a:pt x="19092" y="257175"/>
                  <a:pt x="28617" y="295275"/>
                </a:cubicBezTo>
                <a:cubicBezTo>
                  <a:pt x="38142" y="333375"/>
                  <a:pt x="150854" y="361950"/>
                  <a:pt x="152442" y="400050"/>
                </a:cubicBezTo>
                <a:cubicBezTo>
                  <a:pt x="154030" y="438150"/>
                  <a:pt x="34967" y="495300"/>
                  <a:pt x="38142" y="523875"/>
                </a:cubicBezTo>
                <a:cubicBezTo>
                  <a:pt x="41317" y="552450"/>
                  <a:pt x="160380" y="544513"/>
                  <a:pt x="171492" y="571500"/>
                </a:cubicBezTo>
                <a:cubicBezTo>
                  <a:pt x="182604" y="598487"/>
                  <a:pt x="104817" y="685800"/>
                  <a:pt x="104817" y="685800"/>
                </a:cubicBezTo>
                <a:cubicBezTo>
                  <a:pt x="98467" y="706437"/>
                  <a:pt x="115929" y="700881"/>
                  <a:pt x="133392" y="695325"/>
                </a:cubicBezTo>
              </a:path>
            </a:pathLst>
          </a:cu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8" name="Google Shape;336;p5">
            <a:extLst>
              <a:ext uri="{FF2B5EF4-FFF2-40B4-BE49-F238E27FC236}">
                <a16:creationId xmlns:a16="http://schemas.microsoft.com/office/drawing/2014/main" id="{A24505D6-8914-8E98-A466-B58B9E96B2D7}"/>
              </a:ext>
            </a:extLst>
          </p:cNvPr>
          <p:cNvCxnSpPr>
            <a:cxnSpLocks/>
          </p:cNvCxnSpPr>
          <p:nvPr/>
        </p:nvCxnSpPr>
        <p:spPr>
          <a:xfrm flipH="1">
            <a:off x="1324858" y="2571221"/>
            <a:ext cx="123825" cy="208031"/>
          </a:xfrm>
          <a:prstGeom prst="straightConnector1">
            <a:avLst/>
          </a:prstGeom>
          <a:noFill/>
          <a:ln w="222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29" name="Google Shape;337;p5">
            <a:extLst>
              <a:ext uri="{FF2B5EF4-FFF2-40B4-BE49-F238E27FC236}">
                <a16:creationId xmlns:a16="http://schemas.microsoft.com/office/drawing/2014/main" id="{853DD511-9FDF-76D5-9EBD-6F4B531605DA}"/>
              </a:ext>
            </a:extLst>
          </p:cNvPr>
          <p:cNvCxnSpPr>
            <a:cxnSpLocks/>
          </p:cNvCxnSpPr>
          <p:nvPr/>
        </p:nvCxnSpPr>
        <p:spPr>
          <a:xfrm flipH="1">
            <a:off x="1378451" y="2982975"/>
            <a:ext cx="123825" cy="208031"/>
          </a:xfrm>
          <a:prstGeom prst="straightConnector1">
            <a:avLst/>
          </a:prstGeom>
          <a:noFill/>
          <a:ln w="222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0" name="Google Shape;338;p5">
            <a:extLst>
              <a:ext uri="{FF2B5EF4-FFF2-40B4-BE49-F238E27FC236}">
                <a16:creationId xmlns:a16="http://schemas.microsoft.com/office/drawing/2014/main" id="{0B2BA233-ADD4-EFB3-4EC6-2702382EF28B}"/>
              </a:ext>
            </a:extLst>
          </p:cNvPr>
          <p:cNvCxnSpPr>
            <a:cxnSpLocks/>
          </p:cNvCxnSpPr>
          <p:nvPr/>
        </p:nvCxnSpPr>
        <p:spPr>
          <a:xfrm>
            <a:off x="1341911" y="2784828"/>
            <a:ext cx="166462" cy="159305"/>
          </a:xfrm>
          <a:prstGeom prst="straightConnector1">
            <a:avLst/>
          </a:prstGeom>
          <a:noFill/>
          <a:ln w="222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1" name="Google Shape;339;p5">
            <a:extLst>
              <a:ext uri="{FF2B5EF4-FFF2-40B4-BE49-F238E27FC236}">
                <a16:creationId xmlns:a16="http://schemas.microsoft.com/office/drawing/2014/main" id="{3DA398E1-7026-F53F-D6AE-4B6047C4085A}"/>
              </a:ext>
            </a:extLst>
          </p:cNvPr>
          <p:cNvSpPr/>
          <p:nvPr/>
        </p:nvSpPr>
        <p:spPr>
          <a:xfrm>
            <a:off x="3560725" y="3148832"/>
            <a:ext cx="247650" cy="28707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40;p5">
            <a:extLst>
              <a:ext uri="{FF2B5EF4-FFF2-40B4-BE49-F238E27FC236}">
                <a16:creationId xmlns:a16="http://schemas.microsoft.com/office/drawing/2014/main" id="{42E8D23F-BDC4-F2FE-EA07-3EFA798838DE}"/>
              </a:ext>
            </a:extLst>
          </p:cNvPr>
          <p:cNvSpPr/>
          <p:nvPr/>
        </p:nvSpPr>
        <p:spPr>
          <a:xfrm>
            <a:off x="3808375" y="3148832"/>
            <a:ext cx="247650" cy="28707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41;p5">
            <a:extLst>
              <a:ext uri="{FF2B5EF4-FFF2-40B4-BE49-F238E27FC236}">
                <a16:creationId xmlns:a16="http://schemas.microsoft.com/office/drawing/2014/main" id="{010D9174-9D6A-F57B-8BCC-84334AF91CC6}"/>
              </a:ext>
            </a:extLst>
          </p:cNvPr>
          <p:cNvSpPr/>
          <p:nvPr/>
        </p:nvSpPr>
        <p:spPr>
          <a:xfrm>
            <a:off x="4056025" y="3150152"/>
            <a:ext cx="247650" cy="28575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2;p5">
            <a:extLst>
              <a:ext uri="{FF2B5EF4-FFF2-40B4-BE49-F238E27FC236}">
                <a16:creationId xmlns:a16="http://schemas.microsoft.com/office/drawing/2014/main" id="{042B3D97-D188-552F-C811-779CDF3D8828}"/>
              </a:ext>
            </a:extLst>
          </p:cNvPr>
          <p:cNvSpPr/>
          <p:nvPr/>
        </p:nvSpPr>
        <p:spPr>
          <a:xfrm>
            <a:off x="4301453" y="3150152"/>
            <a:ext cx="247650" cy="28575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3;p5">
            <a:extLst>
              <a:ext uri="{FF2B5EF4-FFF2-40B4-BE49-F238E27FC236}">
                <a16:creationId xmlns:a16="http://schemas.microsoft.com/office/drawing/2014/main" id="{BC7D675A-0C78-E49C-6EAB-85D174A368ED}"/>
              </a:ext>
            </a:extLst>
          </p:cNvPr>
          <p:cNvSpPr/>
          <p:nvPr/>
        </p:nvSpPr>
        <p:spPr>
          <a:xfrm>
            <a:off x="4546881" y="3150152"/>
            <a:ext cx="247650" cy="28575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44;p5">
            <a:extLst>
              <a:ext uri="{FF2B5EF4-FFF2-40B4-BE49-F238E27FC236}">
                <a16:creationId xmlns:a16="http://schemas.microsoft.com/office/drawing/2014/main" id="{D831D6D6-04E5-6A97-F7EE-851DC927FF1B}"/>
              </a:ext>
            </a:extLst>
          </p:cNvPr>
          <p:cNvSpPr/>
          <p:nvPr/>
        </p:nvSpPr>
        <p:spPr>
          <a:xfrm>
            <a:off x="4794531" y="3150152"/>
            <a:ext cx="247650" cy="28575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45;p5">
            <a:extLst>
              <a:ext uri="{FF2B5EF4-FFF2-40B4-BE49-F238E27FC236}">
                <a16:creationId xmlns:a16="http://schemas.microsoft.com/office/drawing/2014/main" id="{E91A7EA1-96B9-2ABE-E899-2D2697CB7DF1}"/>
              </a:ext>
            </a:extLst>
          </p:cNvPr>
          <p:cNvSpPr/>
          <p:nvPr/>
        </p:nvSpPr>
        <p:spPr>
          <a:xfrm>
            <a:off x="5042181" y="3150152"/>
            <a:ext cx="247650" cy="285758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46;p5">
            <a:extLst>
              <a:ext uri="{FF2B5EF4-FFF2-40B4-BE49-F238E27FC236}">
                <a16:creationId xmlns:a16="http://schemas.microsoft.com/office/drawing/2014/main" id="{3A6C2B54-28ED-F153-42B7-A422FCFE421F}"/>
              </a:ext>
            </a:extLst>
          </p:cNvPr>
          <p:cNvSpPr/>
          <p:nvPr/>
        </p:nvSpPr>
        <p:spPr>
          <a:xfrm>
            <a:off x="5287609" y="3150152"/>
            <a:ext cx="247650" cy="285757"/>
          </a:xfrm>
          <a:prstGeom prst="rect">
            <a:avLst/>
          </a:prstGeom>
          <a:solidFill>
            <a:srgbClr val="DDEAF6"/>
          </a:solidFill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47;p5">
            <a:extLst>
              <a:ext uri="{FF2B5EF4-FFF2-40B4-BE49-F238E27FC236}">
                <a16:creationId xmlns:a16="http://schemas.microsoft.com/office/drawing/2014/main" id="{326621CB-8E46-F733-7D4A-F35D7CEFDA9F}"/>
              </a:ext>
            </a:extLst>
          </p:cNvPr>
          <p:cNvSpPr txBox="1"/>
          <p:nvPr/>
        </p:nvSpPr>
        <p:spPr>
          <a:xfrm>
            <a:off x="4301453" y="2920934"/>
            <a:ext cx="138112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Scintillation array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48;p5">
            <a:extLst>
              <a:ext uri="{FF2B5EF4-FFF2-40B4-BE49-F238E27FC236}">
                <a16:creationId xmlns:a16="http://schemas.microsoft.com/office/drawing/2014/main" id="{2262AACE-F9BB-8468-3480-F193A35F3C24}"/>
              </a:ext>
            </a:extLst>
          </p:cNvPr>
          <p:cNvSpPr/>
          <p:nvPr/>
        </p:nvSpPr>
        <p:spPr>
          <a:xfrm>
            <a:off x="3560725" y="34359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49;p5">
            <a:extLst>
              <a:ext uri="{FF2B5EF4-FFF2-40B4-BE49-F238E27FC236}">
                <a16:creationId xmlns:a16="http://schemas.microsoft.com/office/drawing/2014/main" id="{23C50F76-D750-73F6-DE1F-09B6B13E79DA}"/>
              </a:ext>
            </a:extLst>
          </p:cNvPr>
          <p:cNvSpPr/>
          <p:nvPr/>
        </p:nvSpPr>
        <p:spPr>
          <a:xfrm>
            <a:off x="3807264" y="34359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50;p5">
            <a:extLst>
              <a:ext uri="{FF2B5EF4-FFF2-40B4-BE49-F238E27FC236}">
                <a16:creationId xmlns:a16="http://schemas.microsoft.com/office/drawing/2014/main" id="{B29FFABB-B3DB-5904-7402-06D8A13CD65D}"/>
              </a:ext>
            </a:extLst>
          </p:cNvPr>
          <p:cNvSpPr/>
          <p:nvPr/>
        </p:nvSpPr>
        <p:spPr>
          <a:xfrm>
            <a:off x="4057136" y="343827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51;p5">
            <a:extLst>
              <a:ext uri="{FF2B5EF4-FFF2-40B4-BE49-F238E27FC236}">
                <a16:creationId xmlns:a16="http://schemas.microsoft.com/office/drawing/2014/main" id="{8B31868A-4D7A-18F0-C1BD-732DFF5C9AA1}"/>
              </a:ext>
            </a:extLst>
          </p:cNvPr>
          <p:cNvSpPr/>
          <p:nvPr/>
        </p:nvSpPr>
        <p:spPr>
          <a:xfrm>
            <a:off x="4304786" y="3435909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52;p5">
            <a:extLst>
              <a:ext uri="{FF2B5EF4-FFF2-40B4-BE49-F238E27FC236}">
                <a16:creationId xmlns:a16="http://schemas.microsoft.com/office/drawing/2014/main" id="{BBFF56AE-77A3-6629-32F4-6F5747C9F241}"/>
              </a:ext>
            </a:extLst>
          </p:cNvPr>
          <p:cNvSpPr/>
          <p:nvPr/>
        </p:nvSpPr>
        <p:spPr>
          <a:xfrm>
            <a:off x="4546881" y="34347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53;p5">
            <a:extLst>
              <a:ext uri="{FF2B5EF4-FFF2-40B4-BE49-F238E27FC236}">
                <a16:creationId xmlns:a16="http://schemas.microsoft.com/office/drawing/2014/main" id="{4FA949E1-A992-EEAA-F462-5F574942EB16}"/>
              </a:ext>
            </a:extLst>
          </p:cNvPr>
          <p:cNvSpPr/>
          <p:nvPr/>
        </p:nvSpPr>
        <p:spPr>
          <a:xfrm>
            <a:off x="4793420" y="34347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54;p5">
            <a:extLst>
              <a:ext uri="{FF2B5EF4-FFF2-40B4-BE49-F238E27FC236}">
                <a16:creationId xmlns:a16="http://schemas.microsoft.com/office/drawing/2014/main" id="{5C4C930E-9270-EBE1-F618-18F12A1809EC}"/>
              </a:ext>
            </a:extLst>
          </p:cNvPr>
          <p:cNvSpPr/>
          <p:nvPr/>
        </p:nvSpPr>
        <p:spPr>
          <a:xfrm>
            <a:off x="5043292" y="3437093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55;p5">
            <a:extLst>
              <a:ext uri="{FF2B5EF4-FFF2-40B4-BE49-F238E27FC236}">
                <a16:creationId xmlns:a16="http://schemas.microsoft.com/office/drawing/2014/main" id="{FF863749-5FB3-5D23-BD2C-223D93C7DF9B}"/>
              </a:ext>
            </a:extLst>
          </p:cNvPr>
          <p:cNvSpPr/>
          <p:nvPr/>
        </p:nvSpPr>
        <p:spPr>
          <a:xfrm>
            <a:off x="5290942" y="3434726"/>
            <a:ext cx="247650" cy="133612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356;p5">
            <a:extLst>
              <a:ext uri="{FF2B5EF4-FFF2-40B4-BE49-F238E27FC236}">
                <a16:creationId xmlns:a16="http://schemas.microsoft.com/office/drawing/2014/main" id="{98ACAA7A-D6F0-536D-F944-1CCBF1A2482D}"/>
              </a:ext>
            </a:extLst>
          </p:cNvPr>
          <p:cNvSpPr txBox="1"/>
          <p:nvPr/>
        </p:nvSpPr>
        <p:spPr>
          <a:xfrm>
            <a:off x="3548832" y="3560586"/>
            <a:ext cx="2007208" cy="276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Front end electronics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57;p5">
            <a:extLst>
              <a:ext uri="{FF2B5EF4-FFF2-40B4-BE49-F238E27FC236}">
                <a16:creationId xmlns:a16="http://schemas.microsoft.com/office/drawing/2014/main" id="{84E46A32-3DA5-3B9A-B699-985271C65B54}"/>
              </a:ext>
            </a:extLst>
          </p:cNvPr>
          <p:cNvSpPr/>
          <p:nvPr/>
        </p:nvSpPr>
        <p:spPr>
          <a:xfrm>
            <a:off x="3855161" y="3146465"/>
            <a:ext cx="180975" cy="209550"/>
          </a:xfrm>
          <a:prstGeom prst="irregularSeal1">
            <a:avLst/>
          </a:prstGeom>
          <a:solidFill>
            <a:srgbClr val="FFFF00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58;p5">
            <a:extLst>
              <a:ext uri="{FF2B5EF4-FFF2-40B4-BE49-F238E27FC236}">
                <a16:creationId xmlns:a16="http://schemas.microsoft.com/office/drawing/2014/main" id="{AFA2B3BA-D9DF-1BD7-412B-5590592A5F60}"/>
              </a:ext>
            </a:extLst>
          </p:cNvPr>
          <p:cNvSpPr txBox="1"/>
          <p:nvPr/>
        </p:nvSpPr>
        <p:spPr>
          <a:xfrm>
            <a:off x="3906644" y="2668628"/>
            <a:ext cx="96172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Gamma ray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59;p5">
            <a:extLst>
              <a:ext uri="{FF2B5EF4-FFF2-40B4-BE49-F238E27FC236}">
                <a16:creationId xmlns:a16="http://schemas.microsoft.com/office/drawing/2014/main" id="{77A34DC3-B084-8EE9-E996-7BB1FB4D6929}"/>
              </a:ext>
            </a:extLst>
          </p:cNvPr>
          <p:cNvSpPr/>
          <p:nvPr/>
        </p:nvSpPr>
        <p:spPr>
          <a:xfrm>
            <a:off x="3809314" y="2779252"/>
            <a:ext cx="173595" cy="362754"/>
          </a:xfrm>
          <a:custGeom>
            <a:avLst/>
            <a:gdLst/>
            <a:ahLst/>
            <a:cxnLst/>
            <a:rect l="l" t="t" r="r" b="b"/>
            <a:pathLst>
              <a:path w="172578" h="700442" extrusionOk="0">
                <a:moveTo>
                  <a:pt x="85767" y="0"/>
                </a:moveTo>
                <a:cubicBezTo>
                  <a:pt x="42110" y="19050"/>
                  <a:pt x="-1546" y="38100"/>
                  <a:pt x="42" y="66675"/>
                </a:cubicBezTo>
                <a:cubicBezTo>
                  <a:pt x="1629" y="95250"/>
                  <a:pt x="90530" y="133350"/>
                  <a:pt x="95292" y="171450"/>
                </a:cubicBezTo>
                <a:cubicBezTo>
                  <a:pt x="100055" y="209550"/>
                  <a:pt x="19092" y="257175"/>
                  <a:pt x="28617" y="295275"/>
                </a:cubicBezTo>
                <a:cubicBezTo>
                  <a:pt x="38142" y="333375"/>
                  <a:pt x="150854" y="361950"/>
                  <a:pt x="152442" y="400050"/>
                </a:cubicBezTo>
                <a:cubicBezTo>
                  <a:pt x="154030" y="438150"/>
                  <a:pt x="34967" y="495300"/>
                  <a:pt x="38142" y="523875"/>
                </a:cubicBezTo>
                <a:cubicBezTo>
                  <a:pt x="41317" y="552450"/>
                  <a:pt x="160380" y="544513"/>
                  <a:pt x="171492" y="571500"/>
                </a:cubicBezTo>
                <a:cubicBezTo>
                  <a:pt x="182604" y="598487"/>
                  <a:pt x="104817" y="685800"/>
                  <a:pt x="104817" y="685800"/>
                </a:cubicBezTo>
                <a:cubicBezTo>
                  <a:pt x="98467" y="706437"/>
                  <a:pt x="115929" y="700881"/>
                  <a:pt x="133392" y="695325"/>
                </a:cubicBezTo>
              </a:path>
            </a:pathLst>
          </a:custGeom>
          <a:noFill/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" name="Google Shape;360;p5">
            <a:extLst>
              <a:ext uri="{FF2B5EF4-FFF2-40B4-BE49-F238E27FC236}">
                <a16:creationId xmlns:a16="http://schemas.microsoft.com/office/drawing/2014/main" id="{7650AF00-D005-6B27-212F-3067C0A5307F}"/>
              </a:ext>
            </a:extLst>
          </p:cNvPr>
          <p:cNvCxnSpPr>
            <a:endCxn id="41" idx="0"/>
          </p:cNvCxnSpPr>
          <p:nvPr/>
        </p:nvCxnSpPr>
        <p:spPr>
          <a:xfrm>
            <a:off x="3918489" y="3350109"/>
            <a:ext cx="12600" cy="85800"/>
          </a:xfrm>
          <a:prstGeom prst="straightConnector1">
            <a:avLst/>
          </a:prstGeom>
          <a:noFill/>
          <a:ln w="22225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3" name="Google Shape;361;p5">
            <a:extLst>
              <a:ext uri="{FF2B5EF4-FFF2-40B4-BE49-F238E27FC236}">
                <a16:creationId xmlns:a16="http://schemas.microsoft.com/office/drawing/2014/main" id="{61C4243E-83EB-815A-C6B3-E5C0EBAF1822}"/>
              </a:ext>
            </a:extLst>
          </p:cNvPr>
          <p:cNvSpPr/>
          <p:nvPr/>
        </p:nvSpPr>
        <p:spPr>
          <a:xfrm>
            <a:off x="3108251" y="2644078"/>
            <a:ext cx="383640" cy="48463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62;p5">
            <a:extLst>
              <a:ext uri="{FF2B5EF4-FFF2-40B4-BE49-F238E27FC236}">
                <a16:creationId xmlns:a16="http://schemas.microsoft.com/office/drawing/2014/main" id="{EC17EC2E-D3EC-4128-B38A-C27AF8E0E870}"/>
              </a:ext>
            </a:extLst>
          </p:cNvPr>
          <p:cNvSpPr txBox="1"/>
          <p:nvPr/>
        </p:nvSpPr>
        <p:spPr>
          <a:xfrm>
            <a:off x="3760027" y="3820985"/>
            <a:ext cx="18747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Time, energy, position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63;p5">
            <a:extLst>
              <a:ext uri="{FF2B5EF4-FFF2-40B4-BE49-F238E27FC236}">
                <a16:creationId xmlns:a16="http://schemas.microsoft.com/office/drawing/2014/main" id="{C68A6FB1-DD54-5F7D-8EA5-BE29F9BB4CF1}"/>
              </a:ext>
            </a:extLst>
          </p:cNvPr>
          <p:cNvSpPr/>
          <p:nvPr/>
        </p:nvSpPr>
        <p:spPr>
          <a:xfrm>
            <a:off x="3560725" y="3885948"/>
            <a:ext cx="294436" cy="173014"/>
          </a:xfrm>
          <a:prstGeom prst="rightArrow">
            <a:avLst>
              <a:gd name="adj1" fmla="val 47035"/>
              <a:gd name="adj2" fmla="val 49144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64;p5">
            <a:extLst>
              <a:ext uri="{FF2B5EF4-FFF2-40B4-BE49-F238E27FC236}">
                <a16:creationId xmlns:a16="http://schemas.microsoft.com/office/drawing/2014/main" id="{1CA10C57-90C7-090C-244D-1587AD2D525D}"/>
              </a:ext>
            </a:extLst>
          </p:cNvPr>
          <p:cNvSpPr txBox="1"/>
          <p:nvPr/>
        </p:nvSpPr>
        <p:spPr>
          <a:xfrm>
            <a:off x="1279401" y="3828147"/>
            <a:ext cx="187477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Time, energy, position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65;p5">
            <a:extLst>
              <a:ext uri="{FF2B5EF4-FFF2-40B4-BE49-F238E27FC236}">
                <a16:creationId xmlns:a16="http://schemas.microsoft.com/office/drawing/2014/main" id="{42B16F17-9523-3D46-5760-8FC030C21560}"/>
              </a:ext>
            </a:extLst>
          </p:cNvPr>
          <p:cNvSpPr/>
          <p:nvPr/>
        </p:nvSpPr>
        <p:spPr>
          <a:xfrm>
            <a:off x="1080099" y="3893110"/>
            <a:ext cx="294436" cy="173014"/>
          </a:xfrm>
          <a:prstGeom prst="rightArrow">
            <a:avLst>
              <a:gd name="adj1" fmla="val 47035"/>
              <a:gd name="adj2" fmla="val 49144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66;p5">
            <a:extLst>
              <a:ext uri="{FF2B5EF4-FFF2-40B4-BE49-F238E27FC236}">
                <a16:creationId xmlns:a16="http://schemas.microsoft.com/office/drawing/2014/main" id="{A6EE4F2A-D36D-72EA-38CA-B50F3F99E6B5}"/>
              </a:ext>
            </a:extLst>
          </p:cNvPr>
          <p:cNvSpPr txBox="1"/>
          <p:nvPr/>
        </p:nvSpPr>
        <p:spPr>
          <a:xfrm>
            <a:off x="1603574" y="1655652"/>
            <a:ext cx="125913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Current detector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67;p5">
            <a:extLst>
              <a:ext uri="{FF2B5EF4-FFF2-40B4-BE49-F238E27FC236}">
                <a16:creationId xmlns:a16="http://schemas.microsoft.com/office/drawing/2014/main" id="{4DB1FD86-F6AC-2F48-71A3-08C11E59A1B5}"/>
              </a:ext>
            </a:extLst>
          </p:cNvPr>
          <p:cNvSpPr txBox="1"/>
          <p:nvPr/>
        </p:nvSpPr>
        <p:spPr>
          <a:xfrm>
            <a:off x="3454605" y="1650329"/>
            <a:ext cx="238951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Improved detector</a:t>
            </a: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✔"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Thinner scintillator</a:t>
            </a:r>
            <a:endParaRPr sz="12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✔"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SiPM Improved PDE and timing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✔"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Fast ASIC</a:t>
            </a:r>
            <a:endParaRPr dirty="0"/>
          </a:p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Noto Sans Symbols"/>
              <a:buChar char="✔"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2.5D integration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68;p5">
            <a:extLst>
              <a:ext uri="{FF2B5EF4-FFF2-40B4-BE49-F238E27FC236}">
                <a16:creationId xmlns:a16="http://schemas.microsoft.com/office/drawing/2014/main" id="{634E0157-7D34-C24B-EAFC-886786713F16}"/>
              </a:ext>
            </a:extLst>
          </p:cNvPr>
          <p:cNvSpPr txBox="1"/>
          <p:nvPr/>
        </p:nvSpPr>
        <p:spPr>
          <a:xfrm>
            <a:off x="4616369" y="3214453"/>
            <a:ext cx="863442" cy="184666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Light sensors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69;p5">
            <a:extLst>
              <a:ext uri="{FF2B5EF4-FFF2-40B4-BE49-F238E27FC236}">
                <a16:creationId xmlns:a16="http://schemas.microsoft.com/office/drawing/2014/main" id="{C117702B-62D5-440B-6876-E2CFFADA4E3D}"/>
              </a:ext>
            </a:extLst>
          </p:cNvPr>
          <p:cNvSpPr txBox="1"/>
          <p:nvPr/>
        </p:nvSpPr>
        <p:spPr>
          <a:xfrm>
            <a:off x="2074444" y="2971325"/>
            <a:ext cx="863442" cy="184666"/>
          </a:xfrm>
          <a:prstGeom prst="rect">
            <a:avLst/>
          </a:prstGeom>
          <a:solidFill>
            <a:srgbClr val="DDEAF6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Light sensors</a:t>
            </a:r>
            <a:endParaRPr sz="1200" b="1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" name="Google Shape;386;p5" descr="C:\Users\rok\AppData\Local\Microsoft\Windows\INetCache\Content.MSO\7DEBEDFC.tmp">
            <a:extLst>
              <a:ext uri="{FF2B5EF4-FFF2-40B4-BE49-F238E27FC236}">
                <a16:creationId xmlns:a16="http://schemas.microsoft.com/office/drawing/2014/main" id="{AA58FE3B-87B0-ED58-4D4D-7C08895FEA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19686" y="2129549"/>
            <a:ext cx="2101734" cy="20504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387;p5">
            <a:extLst>
              <a:ext uri="{FF2B5EF4-FFF2-40B4-BE49-F238E27FC236}">
                <a16:creationId xmlns:a16="http://schemas.microsoft.com/office/drawing/2014/main" id="{C1FFF21F-B2C3-8970-DD62-19B2A22CDF5B}"/>
              </a:ext>
            </a:extLst>
          </p:cNvPr>
          <p:cNvSpPr txBox="1"/>
          <p:nvPr/>
        </p:nvSpPr>
        <p:spPr>
          <a:xfrm>
            <a:off x="6235595" y="1999205"/>
            <a:ext cx="1015835" cy="46166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mini SiPM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(~3mm)</a:t>
            </a:r>
            <a:endParaRPr sz="12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88;p5">
            <a:extLst>
              <a:ext uri="{FF2B5EF4-FFF2-40B4-BE49-F238E27FC236}">
                <a16:creationId xmlns:a16="http://schemas.microsoft.com/office/drawing/2014/main" id="{8504D7B0-F328-BE49-64C8-CDBF4F79DAF0}"/>
              </a:ext>
            </a:extLst>
          </p:cNvPr>
          <p:cNvSpPr txBox="1"/>
          <p:nvPr/>
        </p:nvSpPr>
        <p:spPr>
          <a:xfrm>
            <a:off x="7001509" y="2073122"/>
            <a:ext cx="422600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TSV</a:t>
            </a:r>
            <a:endParaRPr sz="12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89;p5">
            <a:extLst>
              <a:ext uri="{FF2B5EF4-FFF2-40B4-BE49-F238E27FC236}">
                <a16:creationId xmlns:a16="http://schemas.microsoft.com/office/drawing/2014/main" id="{D657B153-EC4B-4D79-C504-2C047CF441BF}"/>
              </a:ext>
            </a:extLst>
          </p:cNvPr>
          <p:cNvSpPr txBox="1"/>
          <p:nvPr/>
        </p:nvSpPr>
        <p:spPr>
          <a:xfrm>
            <a:off x="7527940" y="2746166"/>
            <a:ext cx="621983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SiPM array</a:t>
            </a:r>
            <a:endParaRPr/>
          </a:p>
        </p:txBody>
      </p:sp>
      <p:sp>
        <p:nvSpPr>
          <p:cNvPr id="66" name="Google Shape;390;p5">
            <a:extLst>
              <a:ext uri="{FF2B5EF4-FFF2-40B4-BE49-F238E27FC236}">
                <a16:creationId xmlns:a16="http://schemas.microsoft.com/office/drawing/2014/main" id="{08FAEFAF-3A0D-8632-6E35-991557F70A65}"/>
              </a:ext>
            </a:extLst>
          </p:cNvPr>
          <p:cNvSpPr txBox="1"/>
          <p:nvPr/>
        </p:nvSpPr>
        <p:spPr>
          <a:xfrm>
            <a:off x="7527940" y="3132514"/>
            <a:ext cx="677455" cy="36933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PCB interposer</a:t>
            </a:r>
            <a:endParaRPr/>
          </a:p>
        </p:txBody>
      </p:sp>
      <p:sp>
        <p:nvSpPr>
          <p:cNvPr id="67" name="Google Shape;391;p5">
            <a:extLst>
              <a:ext uri="{FF2B5EF4-FFF2-40B4-BE49-F238E27FC236}">
                <a16:creationId xmlns:a16="http://schemas.microsoft.com/office/drawing/2014/main" id="{9AD5A27A-E71C-A77F-7755-611FEB382F8A}"/>
              </a:ext>
            </a:extLst>
          </p:cNvPr>
          <p:cNvSpPr txBox="1"/>
          <p:nvPr/>
        </p:nvSpPr>
        <p:spPr>
          <a:xfrm>
            <a:off x="7528911" y="3543451"/>
            <a:ext cx="772371" cy="1846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FEE ASIC</a:t>
            </a:r>
            <a:endParaRPr/>
          </a:p>
        </p:txBody>
      </p:sp>
      <p:sp>
        <p:nvSpPr>
          <p:cNvPr id="68" name="Google Shape;392;p5">
            <a:extLst>
              <a:ext uri="{FF2B5EF4-FFF2-40B4-BE49-F238E27FC236}">
                <a16:creationId xmlns:a16="http://schemas.microsoft.com/office/drawing/2014/main" id="{D3FBFCD1-1B33-3785-28FC-032807E7A57E}"/>
              </a:ext>
            </a:extLst>
          </p:cNvPr>
          <p:cNvSpPr txBox="1"/>
          <p:nvPr/>
        </p:nvSpPr>
        <p:spPr>
          <a:xfrm>
            <a:off x="5819686" y="1614651"/>
            <a:ext cx="168382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Integrated Photon detector module</a:t>
            </a:r>
            <a:endParaRPr sz="1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93;p5">
            <a:extLst>
              <a:ext uri="{FF2B5EF4-FFF2-40B4-BE49-F238E27FC236}">
                <a16:creationId xmlns:a16="http://schemas.microsoft.com/office/drawing/2014/main" id="{33C674F8-8C78-C377-E26E-20B831FC8459}"/>
              </a:ext>
            </a:extLst>
          </p:cNvPr>
          <p:cNvSpPr txBox="1"/>
          <p:nvPr/>
        </p:nvSpPr>
        <p:spPr>
          <a:xfrm>
            <a:off x="6220242" y="3900403"/>
            <a:ext cx="1015835" cy="2769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~3mm</a:t>
            </a:r>
            <a:endParaRPr sz="12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" name="Picture 17">
            <a:extLst>
              <a:ext uri="{FF2B5EF4-FFF2-40B4-BE49-F238E27FC236}">
                <a16:creationId xmlns:a16="http://schemas.microsoft.com/office/drawing/2014/main" id="{4C868839-44E8-7608-AC55-0C3EFEF25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8036">
            <a:off x="8079809" y="1111379"/>
            <a:ext cx="3449928" cy="2093160"/>
          </a:xfrm>
          <a:prstGeom prst="rect">
            <a:avLst/>
          </a:prstGeom>
          <a:noFill/>
        </p:spPr>
      </p:pic>
      <p:pic>
        <p:nvPicPr>
          <p:cNvPr id="71" name="Picture 16">
            <a:extLst>
              <a:ext uri="{FF2B5EF4-FFF2-40B4-BE49-F238E27FC236}">
                <a16:creationId xmlns:a16="http://schemas.microsoft.com/office/drawing/2014/main" id="{B466AAF4-1415-2AB6-2D3D-3AAB822997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8249">
            <a:off x="8058528" y="3373746"/>
            <a:ext cx="3407720" cy="2113234"/>
          </a:xfrm>
          <a:prstGeom prst="rect">
            <a:avLst/>
          </a:prstGeom>
        </p:spPr>
      </p:pic>
      <p:sp>
        <p:nvSpPr>
          <p:cNvPr id="72" name="Oval 71">
            <a:extLst>
              <a:ext uri="{FF2B5EF4-FFF2-40B4-BE49-F238E27FC236}">
                <a16:creationId xmlns:a16="http://schemas.microsoft.com/office/drawing/2014/main" id="{BCC0C38A-0C6A-597F-58EE-6239399BCD3A}"/>
              </a:ext>
            </a:extLst>
          </p:cNvPr>
          <p:cNvSpPr/>
          <p:nvPr/>
        </p:nvSpPr>
        <p:spPr bwMode="auto">
          <a:xfrm>
            <a:off x="607102" y="1458249"/>
            <a:ext cx="2651152" cy="384497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Arial" pitchFamily="34" charset="0"/>
            </a:endParaRPr>
          </a:p>
        </p:txBody>
      </p:sp>
      <p:pic>
        <p:nvPicPr>
          <p:cNvPr id="73" name="Google Shape;122;p4">
            <a:extLst>
              <a:ext uri="{FF2B5EF4-FFF2-40B4-BE49-F238E27FC236}">
                <a16:creationId xmlns:a16="http://schemas.microsoft.com/office/drawing/2014/main" id="{4DDB1A43-A61C-B148-2170-9C770D78942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431164" y="5443806"/>
            <a:ext cx="1344829" cy="127766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CuadroTexto 20">
            <a:extLst>
              <a:ext uri="{FF2B5EF4-FFF2-40B4-BE49-F238E27FC236}">
                <a16:creationId xmlns:a16="http://schemas.microsoft.com/office/drawing/2014/main" id="{1FE500C5-0509-A24F-EB40-FC3017132774}"/>
              </a:ext>
            </a:extLst>
          </p:cNvPr>
          <p:cNvSpPr txBox="1"/>
          <p:nvPr/>
        </p:nvSpPr>
        <p:spPr>
          <a:xfrm>
            <a:off x="9910534" y="6173018"/>
            <a:ext cx="2281466" cy="49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0000"/>
              </a:lnSpc>
              <a:buNone/>
            </a:pPr>
            <a:r>
              <a:rPr lang="en-US" sz="1200" b="0" kern="0" dirty="0" err="1">
                <a:solidFill>
                  <a:schemeClr val="tx1"/>
                </a:solidFill>
              </a:rPr>
              <a:t>PetVision</a:t>
            </a:r>
            <a:r>
              <a:rPr lang="en-US" sz="1200" b="0" kern="0" dirty="0">
                <a:solidFill>
                  <a:schemeClr val="tx1"/>
                </a:solidFill>
              </a:rPr>
              <a:t> ASIC: 16 </a:t>
            </a:r>
            <a:r>
              <a:rPr lang="en-US" sz="1200" b="0" kern="0" dirty="0" err="1">
                <a:solidFill>
                  <a:schemeClr val="tx1"/>
                </a:solidFill>
              </a:rPr>
              <a:t>ch</a:t>
            </a:r>
            <a:r>
              <a:rPr lang="en-US" sz="1200" b="0" kern="0" dirty="0">
                <a:solidFill>
                  <a:schemeClr val="tx1"/>
                </a:solidFill>
              </a:rPr>
              <a:t> die </a:t>
            </a:r>
          </a:p>
          <a:p>
            <a:pPr marL="0" lvl="1" algn="ctr">
              <a:lnSpc>
                <a:spcPct val="100000"/>
              </a:lnSpc>
              <a:buNone/>
            </a:pPr>
            <a:r>
              <a:rPr lang="en-US" sz="1200" b="0" kern="0" dirty="0">
                <a:solidFill>
                  <a:schemeClr val="tx1"/>
                </a:solidFill>
              </a:rPr>
              <a:t>4x4  mm</a:t>
            </a:r>
            <a:r>
              <a:rPr lang="en-US" sz="1200" b="0" kern="0" baseline="30000" dirty="0">
                <a:solidFill>
                  <a:schemeClr val="tx1"/>
                </a:solidFill>
              </a:rPr>
              <a:t>2</a:t>
            </a:r>
            <a:r>
              <a:rPr lang="en-US" sz="1200" b="0" kern="0" dirty="0">
                <a:solidFill>
                  <a:schemeClr val="tx1"/>
                </a:solidFill>
              </a:rPr>
              <a:t> // 100 pads</a:t>
            </a:r>
          </a:p>
        </p:txBody>
      </p:sp>
      <p:pic>
        <p:nvPicPr>
          <p:cNvPr id="76" name="Imatge 62">
            <a:extLst>
              <a:ext uri="{FF2B5EF4-FFF2-40B4-BE49-F238E27FC236}">
                <a16:creationId xmlns:a16="http://schemas.microsoft.com/office/drawing/2014/main" id="{A24CA6F4-15B0-4EE9-F9D8-C2CB888C4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308" y="4376711"/>
            <a:ext cx="1874779" cy="1934072"/>
          </a:xfrm>
          <a:prstGeom prst="rect">
            <a:avLst/>
          </a:prstGeom>
        </p:spPr>
      </p:pic>
      <p:sp>
        <p:nvSpPr>
          <p:cNvPr id="77" name="CuadroTexto 20">
            <a:extLst>
              <a:ext uri="{FF2B5EF4-FFF2-40B4-BE49-F238E27FC236}">
                <a16:creationId xmlns:a16="http://schemas.microsoft.com/office/drawing/2014/main" id="{3BFAAF82-6289-DD1E-DBEF-3DF3D3ABCEB0}"/>
              </a:ext>
            </a:extLst>
          </p:cNvPr>
          <p:cNvSpPr txBox="1"/>
          <p:nvPr/>
        </p:nvSpPr>
        <p:spPr>
          <a:xfrm>
            <a:off x="5760389" y="6269129"/>
            <a:ext cx="2281466" cy="7201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lnSpc>
                <a:spcPct val="100000"/>
              </a:lnSpc>
              <a:buNone/>
            </a:pPr>
            <a:r>
              <a:rPr lang="en-US" sz="1200" b="0" kern="0" dirty="0" err="1">
                <a:solidFill>
                  <a:schemeClr val="tx1"/>
                </a:solidFill>
              </a:rPr>
              <a:t>PetVision</a:t>
            </a:r>
            <a:r>
              <a:rPr lang="en-US" sz="1200" b="0" kern="0" dirty="0">
                <a:solidFill>
                  <a:schemeClr val="tx1"/>
                </a:solidFill>
              </a:rPr>
              <a:t> </a:t>
            </a:r>
            <a:r>
              <a:rPr lang="en-US" sz="1200" b="0" kern="0" dirty="0" err="1">
                <a:solidFill>
                  <a:schemeClr val="tx1"/>
                </a:solidFill>
              </a:rPr>
              <a:t>SiP</a:t>
            </a:r>
            <a:r>
              <a:rPr lang="en-US" sz="1200" b="0" kern="0" dirty="0">
                <a:solidFill>
                  <a:schemeClr val="tx1"/>
                </a:solidFill>
              </a:rPr>
              <a:t>: </a:t>
            </a:r>
          </a:p>
          <a:p>
            <a:pPr marL="0" lvl="1" algn="ctr">
              <a:lnSpc>
                <a:spcPct val="100000"/>
              </a:lnSpc>
              <a:buNone/>
            </a:pPr>
            <a:r>
              <a:rPr lang="en-US" sz="1200" b="0" kern="0" dirty="0">
                <a:solidFill>
                  <a:schemeClr val="tx1"/>
                </a:solidFill>
              </a:rPr>
              <a:t>64 </a:t>
            </a:r>
            <a:r>
              <a:rPr lang="en-US" sz="1200" b="0" kern="0" dirty="0" err="1">
                <a:solidFill>
                  <a:schemeClr val="tx1"/>
                </a:solidFill>
              </a:rPr>
              <a:t>ch</a:t>
            </a:r>
            <a:r>
              <a:rPr lang="en-US" sz="1200" b="0" kern="0" dirty="0">
                <a:solidFill>
                  <a:schemeClr val="tx1"/>
                </a:solidFill>
              </a:rPr>
              <a:t> BGA</a:t>
            </a:r>
          </a:p>
          <a:p>
            <a:pPr marL="0" lvl="1" algn="ctr">
              <a:lnSpc>
                <a:spcPct val="100000"/>
              </a:lnSpc>
              <a:buNone/>
            </a:pPr>
            <a:r>
              <a:rPr lang="en-US" sz="1200" b="0" kern="0" dirty="0">
                <a:solidFill>
                  <a:schemeClr val="tx1"/>
                </a:solidFill>
              </a:rPr>
              <a:t>&lt; 15 x 15  mm</a:t>
            </a:r>
            <a:r>
              <a:rPr lang="en-US" sz="1200" b="0" kern="0" baseline="30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78" name="Connector de fletxa recta 65">
            <a:extLst>
              <a:ext uri="{FF2B5EF4-FFF2-40B4-BE49-F238E27FC236}">
                <a16:creationId xmlns:a16="http://schemas.microsoft.com/office/drawing/2014/main" id="{9661F8EB-E136-D44C-CCAE-85AB995DA054}"/>
              </a:ext>
            </a:extLst>
          </p:cNvPr>
          <p:cNvCxnSpPr>
            <a:cxnSpLocks/>
          </p:cNvCxnSpPr>
          <p:nvPr/>
        </p:nvCxnSpPr>
        <p:spPr bwMode="auto">
          <a:xfrm flipV="1">
            <a:off x="6355829" y="4045390"/>
            <a:ext cx="1686026" cy="6843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9" name="Imagen 8">
            <a:extLst>
              <a:ext uri="{FF2B5EF4-FFF2-40B4-BE49-F238E27FC236}">
                <a16:creationId xmlns:a16="http://schemas.microsoft.com/office/drawing/2014/main" id="{8F7CB597-389B-70BD-8526-340466D2F4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40" y="4259809"/>
            <a:ext cx="5372253" cy="20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61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3D95A-F242-FCA3-C6D7-4E7231651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77926-4DCB-8125-58A6-A3A99CCA2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Motivation</a:t>
            </a:r>
          </a:p>
          <a:p>
            <a:r>
              <a:rPr lang="sl-SI" dirty="0"/>
              <a:t>Background</a:t>
            </a:r>
          </a:p>
          <a:p>
            <a:r>
              <a:rPr lang="sl-SI" dirty="0"/>
              <a:t>Key developments</a:t>
            </a:r>
          </a:p>
          <a:p>
            <a:pPr lvl="1"/>
            <a:r>
              <a:rPr lang="sl-SI" dirty="0"/>
              <a:t>Sensors</a:t>
            </a:r>
          </a:p>
          <a:p>
            <a:pPr lvl="1"/>
            <a:r>
              <a:rPr lang="sl-SI" dirty="0"/>
              <a:t>Electronics</a:t>
            </a:r>
          </a:p>
          <a:p>
            <a:pPr lvl="1"/>
            <a:r>
              <a:rPr lang="sl-SI" dirty="0"/>
              <a:t>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92875-5C4A-D810-D7B2-1A3A67EF1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1" y="1564042"/>
            <a:ext cx="4978816" cy="8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345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FE1AF6AA-9A4B-4585-9EB1-A5809B4783F9}"/>
              </a:ext>
            </a:extLst>
          </p:cNvPr>
          <p:cNvGrpSpPr/>
          <p:nvPr/>
        </p:nvGrpSpPr>
        <p:grpSpPr>
          <a:xfrm>
            <a:off x="951932" y="1560182"/>
            <a:ext cx="7782674" cy="3878545"/>
            <a:chOff x="951932" y="1560182"/>
            <a:chExt cx="7782674" cy="387854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BB9A9E7D-6CAB-4381-9A71-CBC88DDAF751}"/>
                </a:ext>
              </a:extLst>
            </p:cNvPr>
            <p:cNvCxnSpPr>
              <a:cxnSpLocks/>
            </p:cNvCxnSpPr>
            <p:nvPr/>
          </p:nvCxnSpPr>
          <p:spPr>
            <a:xfrm>
              <a:off x="951932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0F8F407-F59A-49CA-B092-D4956E390CD7}"/>
                </a:ext>
              </a:extLst>
            </p:cNvPr>
            <p:cNvCxnSpPr>
              <a:cxnSpLocks/>
            </p:cNvCxnSpPr>
            <p:nvPr/>
          </p:nvCxnSpPr>
          <p:spPr>
            <a:xfrm>
              <a:off x="2897600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0ED7DA8-87C3-40FD-8909-2AF9F2676D40}"/>
                </a:ext>
              </a:extLst>
            </p:cNvPr>
            <p:cNvCxnSpPr>
              <a:cxnSpLocks/>
            </p:cNvCxnSpPr>
            <p:nvPr/>
          </p:nvCxnSpPr>
          <p:spPr>
            <a:xfrm>
              <a:off x="4843269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042B5FA-A8EF-48D3-A182-78BE39BA865D}"/>
                </a:ext>
              </a:extLst>
            </p:cNvPr>
            <p:cNvCxnSpPr>
              <a:cxnSpLocks/>
            </p:cNvCxnSpPr>
            <p:nvPr/>
          </p:nvCxnSpPr>
          <p:spPr>
            <a:xfrm>
              <a:off x="6788937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A75F016B-88CE-48FA-9F77-9F4C08FA22B3}"/>
                </a:ext>
              </a:extLst>
            </p:cNvPr>
            <p:cNvCxnSpPr>
              <a:cxnSpLocks/>
            </p:cNvCxnSpPr>
            <p:nvPr/>
          </p:nvCxnSpPr>
          <p:spPr>
            <a:xfrm>
              <a:off x="8734606" y="1560182"/>
              <a:ext cx="0" cy="3878545"/>
            </a:xfrm>
            <a:prstGeom prst="line">
              <a:avLst/>
            </a:prstGeom>
            <a:ln w="28575">
              <a:solidFill>
                <a:srgbClr val="3DADB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ight Arrow 22">
            <a:extLst>
              <a:ext uri="{FF2B5EF4-FFF2-40B4-BE49-F238E27FC236}">
                <a16:creationId xmlns:a16="http://schemas.microsoft.com/office/drawing/2014/main" id="{473452BF-89F0-42BD-B36B-8E11F9300F3E}"/>
              </a:ext>
            </a:extLst>
          </p:cNvPr>
          <p:cNvSpPr/>
          <p:nvPr/>
        </p:nvSpPr>
        <p:spPr>
          <a:xfrm>
            <a:off x="8614882" y="5023799"/>
            <a:ext cx="2632450" cy="450624"/>
          </a:xfrm>
          <a:prstGeom prst="rightArrow">
            <a:avLst>
              <a:gd name="adj1" fmla="val 100000"/>
              <a:gd name="adj2" fmla="val 50000"/>
            </a:avLst>
          </a:prstGeom>
          <a:gradFill>
            <a:gsLst>
              <a:gs pos="30000">
                <a:schemeClr val="accent1">
                  <a:lumMod val="5000"/>
                  <a:lumOff val="95000"/>
                </a:schemeClr>
              </a:gs>
              <a:gs pos="75000">
                <a:schemeClr val="tx1"/>
              </a:gs>
            </a:gsLst>
            <a:lin ang="0" scaled="0"/>
          </a:gradFill>
          <a:ln>
            <a:solidFill>
              <a:schemeClr val="lt1">
                <a:hueOff val="0"/>
                <a:satOff val="0"/>
                <a:lumOff val="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2000" dirty="0">
                <a:solidFill>
                  <a:srgbClr val="0C1E32"/>
                </a:solidFill>
                <a:latin typeface="Roboto"/>
              </a:rPr>
              <a:t>      </a:t>
            </a:r>
            <a:r>
              <a:rPr lang="sl-SI" sz="2000" dirty="0" err="1">
                <a:solidFill>
                  <a:srgbClr val="0C1E32"/>
                </a:solidFill>
                <a:latin typeface="Roboto"/>
              </a:rPr>
              <a:t>Year</a:t>
            </a:r>
            <a:r>
              <a:rPr lang="sl-SI" sz="2000" dirty="0">
                <a:solidFill>
                  <a:srgbClr val="0C1E32"/>
                </a:solidFill>
                <a:latin typeface="Roboto"/>
              </a:rPr>
              <a:t> 6-7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9F7D253-68CC-465B-ACDE-3EB42A964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40"/>
            <a:ext cx="10515600" cy="60120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207B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PetVision</a:t>
            </a:r>
            <a:r>
              <a:rPr lang="en-US" sz="2800" dirty="0">
                <a:solidFill>
                  <a:srgbClr val="207B8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Milestones</a:t>
            </a:r>
            <a:endParaRPr lang="sl-SI" dirty="0">
              <a:solidFill>
                <a:srgbClr val="207B8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F6EA27-DC67-403F-97B7-9EA50A766E4E}"/>
              </a:ext>
            </a:extLst>
          </p:cNvPr>
          <p:cNvSpPr txBox="1">
            <a:spLocks/>
          </p:cNvSpPr>
          <p:nvPr/>
        </p:nvSpPr>
        <p:spPr>
          <a:xfrm>
            <a:off x="56784" y="1249447"/>
            <a:ext cx="8955206" cy="514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None/>
            </a:pPr>
            <a:r>
              <a:rPr lang="en-US" sz="2400">
                <a:solidFill>
                  <a:srgbClr val="00B0F0"/>
                </a:solidFill>
              </a:rPr>
              <a:t> </a:t>
            </a:r>
            <a:endParaRPr lang="sl-SI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F0A6A0-02FF-420F-83DD-DD1CA109E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84" y="3511003"/>
            <a:ext cx="1797245" cy="1168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C5D81-FCBD-4039-9745-4464D4BF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909" y="3541137"/>
            <a:ext cx="1787638" cy="11085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75F4E7-B5EC-41CE-9A97-D42C331DC0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683" y="3549819"/>
            <a:ext cx="1798518" cy="1091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5ED102-3BA9-409A-9903-3482F2BB9B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70" t="23349" r="39527"/>
          <a:stretch/>
        </p:blipFill>
        <p:spPr>
          <a:xfrm>
            <a:off x="6956969" y="3452637"/>
            <a:ext cx="1458611" cy="12855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48EDE3-ECA7-4E7E-8673-72F854AC6433}"/>
              </a:ext>
            </a:extLst>
          </p:cNvPr>
          <p:cNvSpPr txBox="1"/>
          <p:nvPr/>
        </p:nvSpPr>
        <p:spPr>
          <a:xfrm>
            <a:off x="1016428" y="1620386"/>
            <a:ext cx="17781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Photo Sensor</a:t>
            </a:r>
            <a:r>
              <a:rPr lang="sl-SI" sz="1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with improved performance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5E866A-1E59-4FEB-B2E9-7F7030ADFEFE}"/>
              </a:ext>
            </a:extLst>
          </p:cNvPr>
          <p:cNvSpPr txBox="1"/>
          <p:nvPr/>
        </p:nvSpPr>
        <p:spPr>
          <a:xfrm>
            <a:off x="2968631" y="1620386"/>
            <a:ext cx="19813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ASIC chip and integration into a digital module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95684-6181-43A8-9262-7E2C2B77BAEE}"/>
              </a:ext>
            </a:extLst>
          </p:cNvPr>
          <p:cNvSpPr txBox="1"/>
          <p:nvPr/>
        </p:nvSpPr>
        <p:spPr>
          <a:xfrm>
            <a:off x="4927210" y="1620386"/>
            <a:ext cx="14787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Integration of the prototype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24F966-AAB4-4CCD-900C-F4AB759F3C29}"/>
              </a:ext>
            </a:extLst>
          </p:cNvPr>
          <p:cNvSpPr txBox="1"/>
          <p:nvPr/>
        </p:nvSpPr>
        <p:spPr>
          <a:xfrm>
            <a:off x="6919377" y="1620386"/>
            <a:ext cx="1613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Validation in two hospitals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D65555E-8179-44D2-B50B-B6753978903F}"/>
              </a:ext>
            </a:extLst>
          </p:cNvPr>
          <p:cNvSpPr/>
          <p:nvPr/>
        </p:nvSpPr>
        <p:spPr>
          <a:xfrm>
            <a:off x="684804" y="4814439"/>
            <a:ext cx="8006381" cy="878158"/>
          </a:xfrm>
          <a:prstGeom prst="rect">
            <a:avLst/>
          </a:prstGeom>
          <a:noFill/>
        </p:spPr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AD41A97-1EBB-4279-85E7-23DDCAE8CECB}"/>
              </a:ext>
            </a:extLst>
          </p:cNvPr>
          <p:cNvSpPr/>
          <p:nvPr/>
        </p:nvSpPr>
        <p:spPr>
          <a:xfrm>
            <a:off x="684805" y="5048017"/>
            <a:ext cx="2474498" cy="411000"/>
          </a:xfrm>
          <a:custGeom>
            <a:avLst/>
            <a:gdLst>
              <a:gd name="connsiteX0" fmla="*/ 0 w 2438989"/>
              <a:gd name="connsiteY0" fmla="*/ 0 h 411000"/>
              <a:gd name="connsiteX1" fmla="*/ 2233489 w 2438989"/>
              <a:gd name="connsiteY1" fmla="*/ 0 h 411000"/>
              <a:gd name="connsiteX2" fmla="*/ 2438989 w 2438989"/>
              <a:gd name="connsiteY2" fmla="*/ 205500 h 411000"/>
              <a:gd name="connsiteX3" fmla="*/ 2233489 w 2438989"/>
              <a:gd name="connsiteY3" fmla="*/ 411000 h 411000"/>
              <a:gd name="connsiteX4" fmla="*/ 0 w 2438989"/>
              <a:gd name="connsiteY4" fmla="*/ 411000 h 411000"/>
              <a:gd name="connsiteX5" fmla="*/ 205500 w 2438989"/>
              <a:gd name="connsiteY5" fmla="*/ 205500 h 411000"/>
              <a:gd name="connsiteX6" fmla="*/ 0 w 2438989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38989" h="411000">
                <a:moveTo>
                  <a:pt x="0" y="0"/>
                </a:moveTo>
                <a:lnTo>
                  <a:pt x="2233489" y="0"/>
                </a:lnTo>
                <a:lnTo>
                  <a:pt x="2438989" y="205500"/>
                </a:lnTo>
                <a:lnTo>
                  <a:pt x="2233489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0C1E32"/>
                </a:solidFill>
              </a:rPr>
              <a:t>Year 2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E27B9BB5-D08F-4843-9481-58A5E618AF5E}"/>
              </a:ext>
            </a:extLst>
          </p:cNvPr>
          <p:cNvSpPr/>
          <p:nvPr/>
        </p:nvSpPr>
        <p:spPr>
          <a:xfrm>
            <a:off x="2874166" y="5048017"/>
            <a:ext cx="2288597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3</a:t>
            </a: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7B3D526C-7B33-4454-BC11-B9A829E9AD47}"/>
              </a:ext>
            </a:extLst>
          </p:cNvPr>
          <p:cNvSpPr/>
          <p:nvPr/>
        </p:nvSpPr>
        <p:spPr>
          <a:xfrm>
            <a:off x="4799848" y="5048017"/>
            <a:ext cx="2237553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4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BF7EFE76-3B04-4220-945B-39038C2A5C7B}"/>
              </a:ext>
            </a:extLst>
          </p:cNvPr>
          <p:cNvSpPr/>
          <p:nvPr/>
        </p:nvSpPr>
        <p:spPr>
          <a:xfrm>
            <a:off x="6788936" y="5048017"/>
            <a:ext cx="2223053" cy="411000"/>
          </a:xfrm>
          <a:custGeom>
            <a:avLst/>
            <a:gdLst>
              <a:gd name="connsiteX0" fmla="*/ 0 w 2060235"/>
              <a:gd name="connsiteY0" fmla="*/ 0 h 411000"/>
              <a:gd name="connsiteX1" fmla="*/ 1854735 w 2060235"/>
              <a:gd name="connsiteY1" fmla="*/ 0 h 411000"/>
              <a:gd name="connsiteX2" fmla="*/ 2060235 w 2060235"/>
              <a:gd name="connsiteY2" fmla="*/ 205500 h 411000"/>
              <a:gd name="connsiteX3" fmla="*/ 1854735 w 2060235"/>
              <a:gd name="connsiteY3" fmla="*/ 411000 h 411000"/>
              <a:gd name="connsiteX4" fmla="*/ 0 w 2060235"/>
              <a:gd name="connsiteY4" fmla="*/ 411000 h 411000"/>
              <a:gd name="connsiteX5" fmla="*/ 205500 w 2060235"/>
              <a:gd name="connsiteY5" fmla="*/ 205500 h 411000"/>
              <a:gd name="connsiteX6" fmla="*/ 0 w 2060235"/>
              <a:gd name="connsiteY6" fmla="*/ 0 h 41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60235" h="411000">
                <a:moveTo>
                  <a:pt x="0" y="0"/>
                </a:moveTo>
                <a:lnTo>
                  <a:pt x="1854735" y="0"/>
                </a:lnTo>
                <a:lnTo>
                  <a:pt x="2060235" y="205500"/>
                </a:lnTo>
                <a:lnTo>
                  <a:pt x="1854735" y="411000"/>
                </a:lnTo>
                <a:lnTo>
                  <a:pt x="0" y="411000"/>
                </a:lnTo>
                <a:lnTo>
                  <a:pt x="205500" y="2055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207B80"/>
              </a:gs>
              <a:gs pos="100000">
                <a:srgbClr val="47B0B8"/>
              </a:gs>
            </a:gsLst>
            <a:lin ang="10800000" scaled="0"/>
          </a:gra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85510" tIns="26670" rIns="232170" bIns="26670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 dirty="0">
                <a:solidFill>
                  <a:srgbClr val="0C1E32"/>
                </a:solidFill>
                <a:latin typeface="Roboto"/>
                <a:ea typeface="+mn-ea"/>
                <a:cs typeface="+mn-cs"/>
              </a:rPr>
              <a:t>Year 5</a:t>
            </a:r>
          </a:p>
        </p:txBody>
      </p:sp>
      <p:sp>
        <p:nvSpPr>
          <p:cNvPr id="20" name="Bent-Up Arrow 26">
            <a:extLst>
              <a:ext uri="{FF2B5EF4-FFF2-40B4-BE49-F238E27FC236}">
                <a16:creationId xmlns:a16="http://schemas.microsoft.com/office/drawing/2014/main" id="{21F6EEEB-774B-4BFF-AABA-EEA9D830D706}"/>
              </a:ext>
            </a:extLst>
          </p:cNvPr>
          <p:cNvSpPr/>
          <p:nvPr/>
        </p:nvSpPr>
        <p:spPr>
          <a:xfrm>
            <a:off x="4376791" y="5502899"/>
            <a:ext cx="6484566" cy="766011"/>
          </a:xfrm>
          <a:prstGeom prst="bentUpArrow">
            <a:avLst>
              <a:gd name="adj1" fmla="val 42592"/>
              <a:gd name="adj2" fmla="val 27561"/>
              <a:gd name="adj3" fmla="val 31632"/>
            </a:avLst>
          </a:prstGeom>
          <a:gradFill>
            <a:gsLst>
              <a:gs pos="26000">
                <a:schemeClr val="bg1"/>
              </a:gs>
              <a:gs pos="100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7CBA12-C0F1-403B-8D4F-D7B8E8B46315}"/>
              </a:ext>
            </a:extLst>
          </p:cNvPr>
          <p:cNvSpPr txBox="1"/>
          <p:nvPr/>
        </p:nvSpPr>
        <p:spPr>
          <a:xfrm>
            <a:off x="8956071" y="1620386"/>
            <a:ext cx="2439019" cy="1393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Exploitation</a:t>
            </a:r>
          </a:p>
          <a:p>
            <a:r>
              <a:rPr lang="sl-SI" sz="1400" dirty="0">
                <a:latin typeface="Roboto" panose="02000000000000000000" pitchFamily="2" charset="0"/>
                <a:ea typeface="Roboto" panose="02000000000000000000" pitchFamily="2" charset="0"/>
              </a:rPr>
              <a:t>Certification </a:t>
            </a:r>
          </a:p>
          <a:p>
            <a:r>
              <a:rPr lang="sl-SI" sz="1400" dirty="0">
                <a:latin typeface="Roboto" panose="02000000000000000000" pitchFamily="2" charset="0"/>
                <a:ea typeface="Roboto" panose="02000000000000000000" pitchFamily="2" charset="0"/>
              </a:rPr>
              <a:t>Product launch</a:t>
            </a:r>
          </a:p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Business model:</a:t>
            </a:r>
          </a:p>
          <a:p>
            <a:r>
              <a:rPr lang="sl-SI" sz="1400" dirty="0">
                <a:latin typeface="Roboto" panose="02000000000000000000" pitchFamily="2" charset="0"/>
                <a:ea typeface="Roboto" panose="02000000000000000000" pitchFamily="2" charset="0"/>
              </a:rPr>
              <a:t>License or Start-up company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20FF47-3F16-4D91-9A7C-FEB44C0ADDAF}"/>
              </a:ext>
            </a:extLst>
          </p:cNvPr>
          <p:cNvSpPr txBox="1"/>
          <p:nvPr/>
        </p:nvSpPr>
        <p:spPr>
          <a:xfrm>
            <a:off x="4244648" y="5957014"/>
            <a:ext cx="6616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1400" b="1" dirty="0">
                <a:latin typeface="Roboto" panose="02000000000000000000" pitchFamily="2" charset="0"/>
                <a:ea typeface="Roboto" panose="02000000000000000000" pitchFamily="2" charset="0"/>
              </a:rPr>
              <a:t>Further funding: EIC Transition, Accelerator,  ...</a:t>
            </a:r>
          </a:p>
        </p:txBody>
      </p:sp>
    </p:spTree>
    <p:extLst>
      <p:ext uri="{BB962C8B-B14F-4D97-AF65-F5344CB8AC3E}">
        <p14:creationId xmlns:p14="http://schemas.microsoft.com/office/powerpoint/2010/main" val="1796681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DEA1A-A097-1EE3-E630-F92A6073F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Dynamic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A50E5-03DC-B468-D27A-3C7C47AD6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67" y="1320485"/>
            <a:ext cx="7904769" cy="4896544"/>
          </a:xfrm>
        </p:spPr>
        <p:txBody>
          <a:bodyPr>
            <a:normAutofit/>
          </a:bodyPr>
          <a:lstStyle/>
          <a:p>
            <a:r>
              <a:rPr lang="sl-SI" sz="2400" dirty="0"/>
              <a:t>Imaging after administration of a standard dose of FDG</a:t>
            </a:r>
          </a:p>
          <a:p>
            <a:r>
              <a:rPr lang="sl-SI" sz="2400" dirty="0"/>
              <a:t>Time dependence of activity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80AE4-120E-663D-9504-CF38E1C5D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21</a:t>
            </a:fld>
            <a:endParaRPr lang="da-DK" dirty="0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02802331-5819-24EB-B1D4-C1032DE88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320485"/>
            <a:ext cx="4677651" cy="4937109"/>
          </a:xfrm>
          <a:prstGeom prst="rect">
            <a:avLst/>
          </a:prstGeom>
        </p:spPr>
      </p:pic>
      <p:pic>
        <p:nvPicPr>
          <p:cNvPr id="6" name="Online Media 5" descr="Cardiac motion-capture using the EXPLORER Total Body PET scanner">
            <a:hlinkClick r:id="" action="ppaction://media"/>
            <a:extLst>
              <a:ext uri="{FF2B5EF4-FFF2-40B4-BE49-F238E27FC236}">
                <a16:creationId xmlns:a16="http://schemas.microsoft.com/office/drawing/2014/main" id="{51350C09-5CBB-025D-4068-1CBBBC91855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31877" y="2381250"/>
            <a:ext cx="6860785" cy="3876344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2D6FA004-57CE-B171-6F5C-F1B2327C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R. Pestotnik, IJS </a:t>
            </a:r>
            <a:r>
              <a:rPr lang="en-US" dirty="0" err="1"/>
              <a:t>Kolokvij</a:t>
            </a:r>
            <a:r>
              <a:rPr lang="en-US" dirty="0"/>
              <a:t>, 5.3.2025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5704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49FA-376A-48A1-93E3-635A59A06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Join the team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C66D7-B6FA-4DC5-BB1A-BE6B0272EB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0"/>
            <a:ext cx="5405438" cy="4880341"/>
          </a:xfrm>
        </p:spPr>
        <p:txBody>
          <a:bodyPr>
            <a:normAutofit lnSpcReduction="10000"/>
          </a:bodyPr>
          <a:lstStyle/>
          <a:p>
            <a:r>
              <a:rPr lang="sl-SI" sz="2400" dirty="0"/>
              <a:t>If you are proactive and like teamwork</a:t>
            </a:r>
          </a:p>
          <a:p>
            <a:r>
              <a:rPr lang="sl-SI" sz="2400" dirty="0"/>
              <a:t>If you want to contribute </a:t>
            </a:r>
          </a:p>
          <a:p>
            <a:pPr lvl="1"/>
            <a:r>
              <a:rPr lang="sl-SI" sz="2000" dirty="0"/>
              <a:t>to the goals of the PetVision project</a:t>
            </a:r>
          </a:p>
          <a:p>
            <a:pPr lvl="1"/>
            <a:r>
              <a:rPr lang="sl-SI" sz="2000" dirty="0"/>
              <a:t>Explore the area of High Energy Physics </a:t>
            </a:r>
          </a:p>
          <a:p>
            <a:pPr marL="457200" lvl="1" indent="0">
              <a:buNone/>
            </a:pPr>
            <a:endParaRPr lang="sl-SI" sz="2000" dirty="0"/>
          </a:p>
          <a:p>
            <a:pPr marL="457200" lvl="1" indent="0">
              <a:buNone/>
            </a:pPr>
            <a:r>
              <a:rPr lang="sl-SI" sz="2000" dirty="0"/>
              <a:t>Join the team</a:t>
            </a:r>
          </a:p>
          <a:p>
            <a:pPr marL="457200" lvl="1" indent="0">
              <a:buNone/>
            </a:pPr>
            <a:endParaRPr lang="sl-SI" sz="2000" dirty="0"/>
          </a:p>
          <a:p>
            <a:pPr marL="457200" lvl="1" indent="0">
              <a:buNone/>
            </a:pPr>
            <a:r>
              <a:rPr lang="sl-SI" sz="2000" dirty="0"/>
              <a:t>Contact </a:t>
            </a:r>
            <a:r>
              <a:rPr lang="sl-SI" sz="2000" dirty="0">
                <a:hlinkClick r:id="rId2"/>
              </a:rPr>
              <a:t>Rok.Pestotnik@ijs.si</a:t>
            </a:r>
            <a:endParaRPr lang="sl-SI" sz="2000" dirty="0"/>
          </a:p>
          <a:p>
            <a:pPr marL="457200" lvl="1" indent="0">
              <a:buNone/>
            </a:pPr>
            <a:r>
              <a:rPr lang="sl-SI" sz="2000" dirty="0">
                <a:hlinkClick r:id="rId3"/>
              </a:rPr>
              <a:t>https://photodetectors.ijs.si</a:t>
            </a:r>
            <a:endParaRPr lang="sl-SI" sz="2000" dirty="0"/>
          </a:p>
          <a:p>
            <a:pPr marL="457200" lvl="1" indent="0">
              <a:buNone/>
            </a:pPr>
            <a:endParaRPr lang="sl-SI" sz="2000" dirty="0"/>
          </a:p>
          <a:p>
            <a:pPr marL="457200" lvl="1" indent="0">
              <a:buNone/>
            </a:pPr>
            <a:endParaRPr lang="sl-SI" sz="2000" dirty="0"/>
          </a:p>
          <a:p>
            <a:pPr marL="457200" lvl="1" indent="0">
              <a:buNone/>
            </a:pPr>
            <a:r>
              <a:rPr lang="sl-SI" sz="2000" dirty="0"/>
              <a:t>Summer work experience</a:t>
            </a:r>
          </a:p>
          <a:p>
            <a:pPr marL="457200" lvl="1" indent="0">
              <a:buNone/>
            </a:pPr>
            <a:r>
              <a:rPr lang="sl-SI" sz="2000" dirty="0"/>
              <a:t>PhD and postdoc positions available</a:t>
            </a:r>
          </a:p>
          <a:p>
            <a:pPr marL="457200" lvl="1" indent="0">
              <a:buNone/>
            </a:pPr>
            <a:r>
              <a:rPr lang="sl-SI" sz="2000" dirty="0"/>
              <a:t> </a:t>
            </a:r>
          </a:p>
          <a:p>
            <a:endParaRPr lang="sl-SI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A46A5F-1AE1-2DAF-699C-BC43F5BA0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824" y="1108147"/>
            <a:ext cx="5253037" cy="40874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F32343-E839-D5AD-6EF4-9ADB45675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5788" y="4094354"/>
            <a:ext cx="2168524" cy="252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93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196B3-AEF1-6713-87C1-36051D959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>
                <a:hlinkClick r:id="rId3"/>
              </a:rPr>
              <a:t>More info https://petvision.org</a:t>
            </a:r>
            <a:endParaRPr lang="sl-SI" dirty="0"/>
          </a:p>
        </p:txBody>
      </p:sp>
      <p:pic>
        <p:nvPicPr>
          <p:cNvPr id="4" name="Online Media 3" descr="PetVision: Next generation PET imager">
            <a:hlinkClick r:id="" action="ppaction://media"/>
            <a:extLst>
              <a:ext uri="{FF2B5EF4-FFF2-40B4-BE49-F238E27FC236}">
                <a16:creationId xmlns:a16="http://schemas.microsoft.com/office/drawing/2014/main" id="{FEEACF7C-00E3-69A9-B0F9-23D8AF57048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43025" y="1117592"/>
            <a:ext cx="8843963" cy="49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EB7BF-481C-42AD-AD62-F873FD4051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FD330-AB41-45DB-A7E5-731ACCE378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A3640-BE7E-42E8-BC10-B5E31250D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07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2707A98-59DE-4434-B941-A55EA7120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48" y="265387"/>
            <a:ext cx="9732152" cy="634082"/>
          </a:xfrm>
        </p:spPr>
        <p:txBody>
          <a:bodyPr>
            <a:noAutofit/>
          </a:bodyPr>
          <a:lstStyle/>
          <a:p>
            <a:r>
              <a:rPr lang="sl-SI" dirty="0"/>
              <a:t>Background – Experimental Particle Physics Department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5E0BDD-16B5-48E1-AFD3-7D3CEEB59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74144"/>
            <a:ext cx="11858624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sz="2400" dirty="0"/>
              <a:t>International collaborative research for measuring fundamental particles.</a:t>
            </a:r>
          </a:p>
          <a:p>
            <a:r>
              <a:rPr lang="sl-SI" sz="2400" dirty="0"/>
              <a:t>Study fundamental constituents of nature and their interaction.</a:t>
            </a:r>
          </a:p>
          <a:p>
            <a:r>
              <a:rPr lang="sl-SI" sz="2400" dirty="0"/>
              <a:t>Develop technologically demanding particle detectors</a:t>
            </a:r>
          </a:p>
          <a:p>
            <a:r>
              <a:rPr lang="sl-SI" sz="2400" dirty="0"/>
              <a:t>Complexity and costs of experiments </a:t>
            </a:r>
          </a:p>
          <a:p>
            <a:pPr lvl="1"/>
            <a:r>
              <a:rPr lang="sl-SI" sz="2000" dirty="0"/>
              <a:t>Joining large collaborations in international particle physics centres:</a:t>
            </a:r>
          </a:p>
          <a:p>
            <a:pPr lvl="1"/>
            <a:r>
              <a:rPr lang="sl-SI" sz="2000" dirty="0"/>
              <a:t>Requires efficient collaboration between individuals and management of resources.  </a:t>
            </a:r>
          </a:p>
          <a:p>
            <a:r>
              <a:rPr lang="sl-SI" sz="2400" dirty="0"/>
              <a:t>Collaboration on experiments at CERN near Geneva and at KEK in Tsukuba, Japan.</a:t>
            </a:r>
          </a:p>
        </p:txBody>
      </p:sp>
      <p:pic>
        <p:nvPicPr>
          <p:cNvPr id="1028" name="Picture 4" descr="Higgs boson candidate">
            <a:extLst>
              <a:ext uri="{FF2B5EF4-FFF2-40B4-BE49-F238E27FC236}">
                <a16:creationId xmlns:a16="http://schemas.microsoft.com/office/drawing/2014/main" id="{1A3A2D8F-3E05-3409-6907-E52E495CD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050768"/>
            <a:ext cx="3196447" cy="21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elle II Experiment">
            <a:extLst>
              <a:ext uri="{FF2B5EF4-FFF2-40B4-BE49-F238E27FC236}">
                <a16:creationId xmlns:a16="http://schemas.microsoft.com/office/drawing/2014/main" id="{98075AEB-1B37-4756-BFBB-F8991EA5F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302" y="4036976"/>
            <a:ext cx="3753052" cy="211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s LHCb spotted physics beyond the Standard Model? – Physics World">
            <a:extLst>
              <a:ext uri="{FF2B5EF4-FFF2-40B4-BE49-F238E27FC236}">
                <a16:creationId xmlns:a16="http://schemas.microsoft.com/office/drawing/2014/main" id="{7F715662-ADE7-96BD-4839-A910A717C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785" y="4054028"/>
            <a:ext cx="3146782" cy="20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elle II">
            <a:extLst>
              <a:ext uri="{FF2B5EF4-FFF2-40B4-BE49-F238E27FC236}">
                <a16:creationId xmlns:a16="http://schemas.microsoft.com/office/drawing/2014/main" id="{E22B4DC8-8971-1842-CD26-64928937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133" y="4365104"/>
            <a:ext cx="477912" cy="389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HCb Experiment at CERN | Ferney-Voltaire">
            <a:extLst>
              <a:ext uri="{FF2B5EF4-FFF2-40B4-BE49-F238E27FC236}">
                <a16:creationId xmlns:a16="http://schemas.microsoft.com/office/drawing/2014/main" id="{BFCD02E5-BD9B-F719-8784-910F5C5FE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45" y="4365104"/>
            <a:ext cx="506438" cy="5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752622C-AC8D-4208-E759-CF94EA0F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078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A92C422-C063-ED06-3D59-980504A134CE}"/>
              </a:ext>
            </a:extLst>
          </p:cNvPr>
          <p:cNvSpPr txBox="1"/>
          <p:nvPr/>
        </p:nvSpPr>
        <p:spPr>
          <a:xfrm>
            <a:off x="3555999" y="85785"/>
            <a:ext cx="84855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Experimental High Energy Physics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5D74F7-948E-22D8-61E5-893818B0D1AB}"/>
              </a:ext>
            </a:extLst>
          </p:cNvPr>
          <p:cNvSpPr txBox="1"/>
          <p:nvPr/>
        </p:nvSpPr>
        <p:spPr>
          <a:xfrm>
            <a:off x="3886200" y="1039892"/>
            <a:ext cx="770096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b="1" i="1" dirty="0">
                <a:solidFill>
                  <a:srgbClr val="FFC000"/>
                </a:solidFill>
              </a:rPr>
              <a:t>Pushes the limits of technology &amp; innovation</a:t>
            </a:r>
          </a:p>
          <a:p>
            <a:pPr lvl="0">
              <a:defRPr/>
            </a:pPr>
            <a:endParaRPr lang="en-US" b="1" i="1" dirty="0">
              <a:solidFill>
                <a:srgbClr val="FFC000"/>
              </a:solidFill>
            </a:endParaRPr>
          </a:p>
          <a:p>
            <a:pPr lvl="0">
              <a:defRPr/>
            </a:pPr>
            <a:r>
              <a:rPr lang="en-US" b="1" i="1" dirty="0">
                <a:solidFill>
                  <a:srgbClr val="FFC000"/>
                </a:solidFill>
              </a:rPr>
              <a:t>Inspires &amp; trains new generations of researchers, </a:t>
            </a:r>
          </a:p>
          <a:p>
            <a:pPr lvl="0">
              <a:defRPr/>
            </a:pPr>
            <a:endParaRPr lang="en-US" b="1" i="1" dirty="0">
              <a:solidFill>
                <a:srgbClr val="FFC000"/>
              </a:solidFill>
            </a:endParaRPr>
          </a:p>
          <a:p>
            <a:pPr lvl="0">
              <a:defRPr/>
            </a:pPr>
            <a:r>
              <a:rPr lang="en-US" b="1" i="1" dirty="0">
                <a:solidFill>
                  <a:srgbClr val="FFC000"/>
                </a:solidFill>
              </a:rPr>
              <a:t>Driving progress and synergies across disciplines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Particle physics is the foundation for advancing understanding across </a:t>
            </a:r>
            <a:r>
              <a:rPr lang="en-US" dirty="0">
                <a:solidFill>
                  <a:prstClr val="white"/>
                </a:solidFill>
              </a:rPr>
              <a:t>disciplines.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Core technology &amp; innovation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SC, vacuum,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cryo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electronics, big data, AI, 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Cosmology &amp;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astroparticle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nuclear science, condensed matter, AMO, quantum technologies, life sciences &amp; others via synchrotron X-ray facilities,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Energy/environment (fusion, power transmission)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ICT (Web, Grid, networking)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white"/>
                </a:solidFill>
              </a:rPr>
              <a:t>Health (cancer therapy, imaging, radioisotopes)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A97656-8BCF-A85B-AF88-C9FDE099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367"/>
            <a:ext cx="3136859" cy="4439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D28BF9-6898-51EF-A5D3-B08FC928C07C}"/>
              </a:ext>
            </a:extLst>
          </p:cNvPr>
          <p:cNvSpPr txBox="1"/>
          <p:nvPr/>
        </p:nvSpPr>
        <p:spPr>
          <a:xfrm>
            <a:off x="11195054" y="6611779"/>
            <a:ext cx="10502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*NAS brochure!</a:t>
            </a:r>
          </a:p>
        </p:txBody>
      </p:sp>
    </p:spTree>
    <p:extLst>
      <p:ext uri="{BB962C8B-B14F-4D97-AF65-F5344CB8AC3E}">
        <p14:creationId xmlns:p14="http://schemas.microsoft.com/office/powerpoint/2010/main" val="1674775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205F-4F47-A8B6-52E1-D39EF35EC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685" y="224681"/>
            <a:ext cx="10965797" cy="634082"/>
          </a:xfrm>
        </p:spPr>
        <p:txBody>
          <a:bodyPr>
            <a:noAutofit/>
          </a:bodyPr>
          <a:lstStyle/>
          <a:p>
            <a:r>
              <a:rPr lang="en-GB" dirty="0"/>
              <a:t>From the development of particle detectors to medical applications</a:t>
            </a:r>
            <a:endParaRPr lang="en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E9302-5301-2B06-3F86-B0E52F109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427" y="1221938"/>
            <a:ext cx="1097280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 Department is developing detectors for extreme conditions:</a:t>
            </a:r>
          </a:p>
          <a:p>
            <a:r>
              <a:rPr lang="en-GB" sz="2400" dirty="0"/>
              <a:t>high radiation load - gamma radiation, charged particles, neutrons;</a:t>
            </a:r>
          </a:p>
          <a:p>
            <a:r>
              <a:rPr lang="en-GB" sz="2400" dirty="0"/>
              <a:t>high event rates - e.g. collisions every 25 ns at the LHC;</a:t>
            </a:r>
          </a:p>
          <a:p>
            <a:r>
              <a:rPr lang="en-GB" sz="2400" dirty="0"/>
              <a:t>barely detectable signals – need high efficiency for single photon detection.</a:t>
            </a:r>
          </a:p>
          <a:p>
            <a:pPr marL="0" indent="0">
              <a:buNone/>
            </a:pPr>
            <a:r>
              <a:rPr lang="en-GB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Impact</a:t>
            </a:r>
          </a:p>
          <a:p>
            <a:pPr marL="0" indent="0">
              <a:buNone/>
            </a:pPr>
            <a:r>
              <a:rPr lang="en-GB" sz="2400" dirty="0"/>
              <a:t>Long term: e.g., Internet, GPS, understanding of the Nature </a:t>
            </a:r>
          </a:p>
          <a:p>
            <a:pPr marL="0" indent="0">
              <a:buNone/>
            </a:pPr>
            <a:r>
              <a:rPr lang="en-GB" sz="2400" dirty="0">
                <a:solidFill>
                  <a:srgbClr val="FF0000"/>
                </a:solidFill>
              </a:rPr>
              <a:t>Short term:  Transferring the knowledge and technologies to medical diagnostics.</a:t>
            </a:r>
            <a:endParaRPr lang="en-SI" sz="24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1E6F6-CA20-598F-D160-C6A499E5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0146" y="4821563"/>
            <a:ext cx="1282344" cy="138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38DBF-BE1A-2802-6CDC-0E2FA399C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8" y="4857174"/>
            <a:ext cx="2034702" cy="13577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639190-8287-DF54-903F-796BAE167AB7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826378" y="4821563"/>
            <a:ext cx="1410930" cy="1393326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78560C-F415-4729-4CA5-1874AFEB3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7524" y="4770979"/>
            <a:ext cx="3902534" cy="13933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37B27E-3D35-2ECE-0137-E5A4E378D3CB}"/>
              </a:ext>
            </a:extLst>
          </p:cNvPr>
          <p:cNvPicPr/>
          <p:nvPr/>
        </p:nvPicPr>
        <p:blipFill>
          <a:blip r:embed="rId6"/>
          <a:srcRect l="10032" t="9960" r="10032" b="14936"/>
          <a:stretch/>
        </p:blipFill>
        <p:spPr>
          <a:xfrm>
            <a:off x="5360362" y="4830209"/>
            <a:ext cx="1410930" cy="1305820"/>
          </a:xfrm>
          <a:prstGeom prst="rect">
            <a:avLst/>
          </a:prstGeom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7D4334-F397-56D3-9C6C-5C642A007D59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6831639" y="4915982"/>
            <a:ext cx="1410930" cy="1202500"/>
          </a:xfrm>
          <a:prstGeom prst="rect">
            <a:avLst/>
          </a:prstGeom>
          <a:ln>
            <a:noFill/>
          </a:ln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B450AD5-0A3D-238C-D62D-7FBD7593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596015A-F5A3-298B-47D1-22C0461683ED}"/>
              </a:ext>
            </a:extLst>
          </p:cNvPr>
          <p:cNvSpPr txBox="1">
            <a:spLocks/>
          </p:cNvSpPr>
          <p:nvPr/>
        </p:nvSpPr>
        <p:spPr>
          <a:xfrm>
            <a:off x="64467" y="6544940"/>
            <a:ext cx="2575149" cy="32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Rok Pestotnik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3B69F86-BBA1-23EB-A0A3-6BF10185F22A}"/>
              </a:ext>
            </a:extLst>
          </p:cNvPr>
          <p:cNvSpPr txBox="1">
            <a:spLocks/>
          </p:cNvSpPr>
          <p:nvPr/>
        </p:nvSpPr>
        <p:spPr>
          <a:xfrm>
            <a:off x="2999656" y="6541032"/>
            <a:ext cx="4248745" cy="328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JSI, Department for Experimental Particle Physics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6DBF9C1-F1A0-DAC3-6C92-319CEE88D9C4}"/>
              </a:ext>
            </a:extLst>
          </p:cNvPr>
          <p:cNvSpPr txBox="1">
            <a:spLocks/>
          </p:cNvSpPr>
          <p:nvPr/>
        </p:nvSpPr>
        <p:spPr>
          <a:xfrm>
            <a:off x="7320409" y="6529335"/>
            <a:ext cx="3528665" cy="3520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EIC Regional Info Day, Ljubljana, 8.6.2023</a:t>
            </a:r>
          </a:p>
        </p:txBody>
      </p:sp>
    </p:spTree>
    <p:extLst>
      <p:ext uri="{BB962C8B-B14F-4D97-AF65-F5344CB8AC3E}">
        <p14:creationId xmlns:p14="http://schemas.microsoft.com/office/powerpoint/2010/main" val="3072915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DD8BB-D651-D0CC-980F-1249FF457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WHO Resolution on Strengthening Medical Imaging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BD18A-BB23-B68D-E130-AD6223025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4" y="1253330"/>
            <a:ext cx="7858124" cy="48803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/>
              <a:t>Vision: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r>
              <a:rPr lang="en-US" sz="2000" dirty="0"/>
              <a:t>Better care for more people through sustainable, collaborative, and technology-enabled imaging solutions</a:t>
            </a:r>
          </a:p>
          <a:p>
            <a:r>
              <a:rPr lang="en-US" sz="2000" dirty="0"/>
              <a:t>Adopted May 2025.</a:t>
            </a:r>
          </a:p>
          <a:p>
            <a:r>
              <a:rPr lang="en-US" sz="2000" dirty="0"/>
              <a:t>Addresses critical global disparities in access to medical imaging.</a:t>
            </a:r>
          </a:p>
          <a:p>
            <a:pPr marL="0" indent="0">
              <a:buNone/>
            </a:pPr>
            <a:r>
              <a:rPr lang="en-US" sz="2000" dirty="0"/>
              <a:t>Imaging is vital for:</a:t>
            </a:r>
          </a:p>
          <a:p>
            <a:pPr lvl="1"/>
            <a:r>
              <a:rPr lang="en-US" sz="1800" dirty="0"/>
              <a:t>Early disease detection</a:t>
            </a:r>
          </a:p>
          <a:p>
            <a:pPr lvl="1"/>
            <a:r>
              <a:rPr lang="en-US" sz="1800" dirty="0"/>
              <a:t>Accurate diagnoses</a:t>
            </a:r>
          </a:p>
          <a:p>
            <a:pPr lvl="1"/>
            <a:r>
              <a:rPr lang="en-US" sz="1800" dirty="0"/>
              <a:t>Tailored treatment and patient care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Global Health Challenge</a:t>
            </a:r>
            <a:endParaRPr lang="en-US" sz="2000" dirty="0"/>
          </a:p>
          <a:p>
            <a:r>
              <a:rPr lang="en-US" sz="2000" dirty="0"/>
              <a:t>High-income countries (e.g., Germany) have advanced imaging capacity.</a:t>
            </a:r>
          </a:p>
          <a:p>
            <a:r>
              <a:rPr lang="en-US" sz="2000" dirty="0"/>
              <a:t>Many low- and middle-income countries lack basic imaging services.</a:t>
            </a:r>
          </a:p>
          <a:p>
            <a:r>
              <a:rPr lang="en-US" sz="2000" dirty="0"/>
              <a:t>Rising global burden of non-communicable diseases (NCDs) demands urgent action:</a:t>
            </a:r>
          </a:p>
          <a:p>
            <a:pPr lvl="1"/>
            <a:r>
              <a:rPr lang="en-US" sz="1800" dirty="0"/>
              <a:t>74% of global deaths are linked to NCDs (e.g., heart disease, cancer, stroke)</a:t>
            </a:r>
          </a:p>
          <a:p>
            <a:endParaRPr lang="sl-SI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6F8684-10C2-28DF-B81D-5939BE1E2CCC}"/>
              </a:ext>
            </a:extLst>
          </p:cNvPr>
          <p:cNvSpPr txBox="1">
            <a:spLocks/>
          </p:cNvSpPr>
          <p:nvPr/>
        </p:nvSpPr>
        <p:spPr>
          <a:xfrm>
            <a:off x="8072438" y="1268519"/>
            <a:ext cx="4019550" cy="4865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Key Goals: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1. Strengthen Imaging Infrastructure</a:t>
            </a:r>
            <a:endParaRPr lang="en-US" sz="1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2. Develop Healthcare IT &amp; AI Strategies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3. Build and Train the Workforce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4. Enable Innovative Service Models</a:t>
            </a:r>
            <a:endParaRPr lang="en-US" sz="1800" dirty="0"/>
          </a:p>
          <a:p>
            <a:pPr marL="0" indent="0">
              <a:buNone/>
            </a:pPr>
            <a:r>
              <a:rPr lang="en-US" sz="1800" b="1" dirty="0"/>
              <a:t>5. Expand Image-Guided Treatment Capabilities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5850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F914F-DDFE-343D-6DCC-F47D7958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Key Goals of the WHO Resolution</a:t>
            </a:r>
            <a:endParaRPr lang="sl-S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ED36-2B13-E7C1-4510-81B52B6B44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2369" y="1311811"/>
            <a:ext cx="5527431" cy="4865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1. Strengthen Imaging Infrastructure</a:t>
            </a:r>
            <a:endParaRPr lang="en-US" sz="1800" dirty="0"/>
          </a:p>
          <a:p>
            <a:r>
              <a:rPr lang="en-US" sz="1800" dirty="0"/>
              <a:t>Invest in cost-effective, scalable imaging systems.</a:t>
            </a:r>
          </a:p>
          <a:p>
            <a:r>
              <a:rPr lang="en-US" sz="1800" dirty="0"/>
              <a:t>Enhance access in remote and underserved regions.</a:t>
            </a:r>
          </a:p>
          <a:p>
            <a:pPr marL="0" indent="0">
              <a:buNone/>
            </a:pPr>
            <a:r>
              <a:rPr lang="en-US" sz="1800" b="1" dirty="0"/>
              <a:t>2. Develop Healthcare IT &amp; AI Strategies</a:t>
            </a:r>
            <a:endParaRPr lang="en-US" sz="1800" dirty="0"/>
          </a:p>
          <a:p>
            <a:r>
              <a:rPr lang="en-US" sz="1800" dirty="0"/>
              <a:t>Integrate AI, data management, and cloud solutions.</a:t>
            </a:r>
          </a:p>
          <a:p>
            <a:r>
              <a:rPr lang="en-US" sz="1800" dirty="0"/>
              <a:t>Boost productivity and accuracy in diagnosis and treatment.</a:t>
            </a:r>
          </a:p>
          <a:p>
            <a:pPr marL="0" indent="0">
              <a:buNone/>
            </a:pPr>
            <a:r>
              <a:rPr lang="en-US" sz="1800" dirty="0"/>
              <a:t>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CB935-B83B-A9F7-46AC-A87B3132F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11811"/>
            <a:ext cx="5890846" cy="486515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/>
              <a:t>3. Build and Train the Workforce</a:t>
            </a:r>
            <a:endParaRPr lang="en-US" sz="1800" dirty="0"/>
          </a:p>
          <a:p>
            <a:r>
              <a:rPr lang="en-US" sz="1800" dirty="0"/>
              <a:t>Support clinical education and technical training.</a:t>
            </a:r>
          </a:p>
          <a:p>
            <a:r>
              <a:rPr lang="en-US" sz="1800" dirty="0"/>
              <a:t>Improve service delivery and maintenance support.</a:t>
            </a:r>
          </a:p>
          <a:p>
            <a:pPr marL="0" indent="0">
              <a:buNone/>
            </a:pPr>
            <a:r>
              <a:rPr lang="en-US" sz="1800" b="1" dirty="0"/>
              <a:t>4. Enable Innovative Service Models</a:t>
            </a:r>
            <a:endParaRPr lang="en-US" sz="1800" dirty="0"/>
          </a:p>
          <a:p>
            <a:r>
              <a:rPr lang="en-US" sz="1800" dirty="0"/>
              <a:t>Promote telehealth and mobile imaging in remote settings.</a:t>
            </a:r>
          </a:p>
          <a:p>
            <a:r>
              <a:rPr lang="en-US" sz="1800" dirty="0"/>
              <a:t>Use central command centers and AI to support local staff.</a:t>
            </a:r>
          </a:p>
          <a:p>
            <a:pPr marL="0" indent="0">
              <a:buNone/>
            </a:pPr>
            <a:r>
              <a:rPr lang="en-US" sz="1800" b="1" dirty="0"/>
              <a:t>5. Expand Image-Guided Treatment Capabilities</a:t>
            </a:r>
            <a:endParaRPr lang="en-US" sz="1800" dirty="0"/>
          </a:p>
          <a:p>
            <a:r>
              <a:rPr lang="en-US" sz="1800" dirty="0"/>
              <a:t>Utilize imaging in minimally invasive therapies and cancer care</a:t>
            </a:r>
            <a:endParaRPr lang="sl-SI" sz="18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29D96CD-84E0-D806-2110-2E8080189503}"/>
              </a:ext>
            </a:extLst>
          </p:cNvPr>
          <p:cNvSpPr txBox="1">
            <a:spLocks/>
          </p:cNvSpPr>
          <p:nvPr/>
        </p:nvSpPr>
        <p:spPr>
          <a:xfrm>
            <a:off x="612531" y="5029200"/>
            <a:ext cx="10966939" cy="1147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 dirty="0"/>
              <a:t>Vision: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Better care for more people through sustainable, collaborative, and technology-enabled imaging solutions</a:t>
            </a:r>
          </a:p>
        </p:txBody>
      </p:sp>
    </p:spTree>
    <p:extLst>
      <p:ext uri="{BB962C8B-B14F-4D97-AF65-F5344CB8AC3E}">
        <p14:creationId xmlns:p14="http://schemas.microsoft.com/office/powerpoint/2010/main" val="3875830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D22A0-913C-03A7-F047-C90FDB4F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7286600" cy="634082"/>
          </a:xfrm>
        </p:spPr>
        <p:txBody>
          <a:bodyPr/>
          <a:lstStyle/>
          <a:p>
            <a:r>
              <a:rPr lang="en-SI" dirty="0"/>
              <a:t>Positron emission tomography - PET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024E8-438B-9C48-4DAA-7EC49B617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340768"/>
            <a:ext cx="10972800" cy="17749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sz="2400" b="1" dirty="0"/>
              <a:t>Diagnostic method for in vivo imaging of biological processes </a:t>
            </a:r>
          </a:p>
          <a:p>
            <a:pPr marL="0" indent="0">
              <a:buNone/>
            </a:pPr>
            <a:r>
              <a:rPr lang="sl-SI" sz="2400" dirty="0"/>
              <a:t>A radioactive marker is injected into the patient, which decays in the body by beta+ decay.</a:t>
            </a:r>
          </a:p>
          <a:p>
            <a:pPr marL="0" indent="0">
              <a:buNone/>
            </a:pPr>
            <a:r>
              <a:rPr lang="sl-SI" sz="2400" dirty="0"/>
              <a:t>The </a:t>
            </a:r>
            <a:r>
              <a:rPr lang="sl-SI" sz="2400" b="1" dirty="0"/>
              <a:t>annihilation of the positron </a:t>
            </a:r>
            <a:r>
              <a:rPr lang="sl-SI" sz="2400" dirty="0"/>
              <a:t>produces gamma rays, which are emitted and detected by gamma-ray detectors.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9E0D7D-9427-AB9A-23BB-8B46AE412907}"/>
              </a:ext>
            </a:extLst>
          </p:cNvPr>
          <p:cNvGrpSpPr/>
          <p:nvPr/>
        </p:nvGrpSpPr>
        <p:grpSpPr>
          <a:xfrm>
            <a:off x="1047512" y="3337512"/>
            <a:ext cx="4055040" cy="2899800"/>
            <a:chOff x="516960" y="3657600"/>
            <a:chExt cx="4055040" cy="28998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9F13C7-A656-7F44-9229-90441BDC7D9A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1211040" y="3657600"/>
              <a:ext cx="2882160" cy="28051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" name="TextShape 4">
              <a:extLst>
                <a:ext uri="{FF2B5EF4-FFF2-40B4-BE49-F238E27FC236}">
                  <a16:creationId xmlns:a16="http://schemas.microsoft.com/office/drawing/2014/main" id="{75E00EB8-1A03-DEF5-449E-18FDDA5B656A}"/>
                </a:ext>
              </a:extLst>
            </p:cNvPr>
            <p:cNvSpPr txBox="1"/>
            <p:nvPr/>
          </p:nvSpPr>
          <p:spPr>
            <a:xfrm>
              <a:off x="3206880" y="6203520"/>
              <a:ext cx="1365120" cy="35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200" b="0" strike="noStrike" spc="-1">
                  <a:solidFill>
                    <a:srgbClr val="000000"/>
                  </a:solidFill>
                  <a:latin typeface="Trebuchet MS"/>
                </a:rPr>
                <a:t>detector ring</a:t>
              </a:r>
              <a:endParaRPr lang="en-US" sz="12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  <p:sp>
          <p:nvSpPr>
            <p:cNvPr id="7" name="TextShape 5">
              <a:extLst>
                <a:ext uri="{FF2B5EF4-FFF2-40B4-BE49-F238E27FC236}">
                  <a16:creationId xmlns:a16="http://schemas.microsoft.com/office/drawing/2014/main" id="{262C2FF0-21EE-BB0C-D557-984C180F1E90}"/>
                </a:ext>
              </a:extLst>
            </p:cNvPr>
            <p:cNvSpPr txBox="1"/>
            <p:nvPr/>
          </p:nvSpPr>
          <p:spPr>
            <a:xfrm>
              <a:off x="2848680" y="5340240"/>
              <a:ext cx="858240" cy="3538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200" b="0" strike="noStrike" spc="-1">
                  <a:solidFill>
                    <a:srgbClr val="000000"/>
                  </a:solidFill>
                  <a:latin typeface="Trebuchet MS"/>
                </a:rPr>
                <a:t>patient</a:t>
              </a:r>
              <a:endParaRPr lang="en-US" sz="12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  <p:sp>
          <p:nvSpPr>
            <p:cNvPr id="8" name="TextShape 6">
              <a:extLst>
                <a:ext uri="{FF2B5EF4-FFF2-40B4-BE49-F238E27FC236}">
                  <a16:creationId xmlns:a16="http://schemas.microsoft.com/office/drawing/2014/main" id="{D0157F32-588B-D9AD-9BA0-FEAD36AEF29B}"/>
                </a:ext>
              </a:extLst>
            </p:cNvPr>
            <p:cNvSpPr txBox="1"/>
            <p:nvPr/>
          </p:nvSpPr>
          <p:spPr>
            <a:xfrm rot="18650400">
              <a:off x="1862280" y="4791600"/>
              <a:ext cx="1812240" cy="31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000" b="0" strike="noStrike" spc="-1" dirty="0">
                  <a:solidFill>
                    <a:srgbClr val="000000"/>
                  </a:solidFill>
                  <a:latin typeface="Trebuchet MS"/>
                </a:rPr>
                <a:t>line of response (LOR)</a:t>
              </a:r>
              <a:endParaRPr lang="en-US" sz="1000" b="0" strike="noStrike" spc="-1" dirty="0">
                <a:solidFill>
                  <a:srgbClr val="1E3C5A"/>
                </a:solidFill>
                <a:latin typeface="Trebuchet MS"/>
              </a:endParaRPr>
            </a:p>
          </p:txBody>
        </p:sp>
        <p:sp>
          <p:nvSpPr>
            <p:cNvPr id="9" name="TextShape 7">
              <a:extLst>
                <a:ext uri="{FF2B5EF4-FFF2-40B4-BE49-F238E27FC236}">
                  <a16:creationId xmlns:a16="http://schemas.microsoft.com/office/drawing/2014/main" id="{1B159ECF-150D-C5CF-4582-584EDA0C8D5A}"/>
                </a:ext>
              </a:extLst>
            </p:cNvPr>
            <p:cNvSpPr txBox="1"/>
            <p:nvPr/>
          </p:nvSpPr>
          <p:spPr>
            <a:xfrm>
              <a:off x="516960" y="3892320"/>
              <a:ext cx="1434960" cy="83412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200" b="0" strike="noStrike" spc="-1">
                  <a:solidFill>
                    <a:srgbClr val="000000"/>
                  </a:solidFill>
                  <a:latin typeface="Trebuchet MS"/>
                </a:rPr>
                <a:t>reconstructed</a:t>
              </a:r>
              <a:endParaRPr lang="en-US" sz="1200" b="0" strike="noStrike" spc="-1">
                <a:solidFill>
                  <a:srgbClr val="1E3C5A"/>
                </a:solidFill>
                <a:latin typeface="Trebuchet MS"/>
              </a:endParaRPr>
            </a:p>
            <a:p>
              <a:r>
                <a:rPr lang="en-US" sz="1200" b="0" strike="noStrike" spc="-1">
                  <a:solidFill>
                    <a:srgbClr val="000000"/>
                  </a:solidFill>
                  <a:latin typeface="Trebuchet MS"/>
                </a:rPr>
                <a:t>position with</a:t>
              </a:r>
              <a:br/>
              <a:r>
                <a:rPr lang="en-US" sz="1200" b="0" strike="noStrike" spc="-1">
                  <a:solidFill>
                    <a:srgbClr val="000000"/>
                  </a:solidFill>
                  <a:latin typeface="Trebuchet MS"/>
                </a:rPr>
                <a:t>TOF</a:t>
              </a:r>
              <a:endParaRPr lang="en-US" sz="12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  <p:sp>
          <p:nvSpPr>
            <p:cNvPr id="10" name="Line 8">
              <a:extLst>
                <a:ext uri="{FF2B5EF4-FFF2-40B4-BE49-F238E27FC236}">
                  <a16:creationId xmlns:a16="http://schemas.microsoft.com/office/drawing/2014/main" id="{ABBDA979-2344-C8E1-BD4B-8346BE3B3B73}"/>
                </a:ext>
              </a:extLst>
            </p:cNvPr>
            <p:cNvSpPr/>
            <p:nvPr/>
          </p:nvSpPr>
          <p:spPr>
            <a:xfrm>
              <a:off x="968400" y="4431600"/>
              <a:ext cx="1019520" cy="520560"/>
            </a:xfrm>
            <a:prstGeom prst="line">
              <a:avLst/>
            </a:prstGeom>
            <a:ln>
              <a:solidFill>
                <a:srgbClr val="000000"/>
              </a:solidFill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TextShape 9">
              <a:extLst>
                <a:ext uri="{FF2B5EF4-FFF2-40B4-BE49-F238E27FC236}">
                  <a16:creationId xmlns:a16="http://schemas.microsoft.com/office/drawing/2014/main" id="{A37D9F52-32E0-0FFB-7588-8F5AA4627CA7}"/>
                </a:ext>
              </a:extLst>
            </p:cNvPr>
            <p:cNvSpPr txBox="1"/>
            <p:nvPr/>
          </p:nvSpPr>
          <p:spPr>
            <a:xfrm rot="18649200">
              <a:off x="2665080" y="4003920"/>
              <a:ext cx="812880" cy="31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000" b="0" strike="noStrike" spc="-1">
                  <a:solidFill>
                    <a:srgbClr val="000000"/>
                  </a:solidFill>
                  <a:latin typeface="Trebuchet MS"/>
                </a:rPr>
                <a:t>511 keV</a:t>
              </a:r>
              <a:endParaRPr lang="en-US" sz="10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  <p:sp>
          <p:nvSpPr>
            <p:cNvPr id="12" name="TextShape 10">
              <a:extLst>
                <a:ext uri="{FF2B5EF4-FFF2-40B4-BE49-F238E27FC236}">
                  <a16:creationId xmlns:a16="http://schemas.microsoft.com/office/drawing/2014/main" id="{3D508142-E8B5-5C93-7EDC-4B7969437036}"/>
                </a:ext>
              </a:extLst>
            </p:cNvPr>
            <p:cNvSpPr txBox="1"/>
            <p:nvPr/>
          </p:nvSpPr>
          <p:spPr>
            <a:xfrm rot="18649200">
              <a:off x="1516680" y="5343120"/>
              <a:ext cx="812880" cy="3153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000" b="0" strike="noStrike" spc="-1">
                  <a:solidFill>
                    <a:srgbClr val="000000"/>
                  </a:solidFill>
                  <a:latin typeface="Trebuchet MS"/>
                </a:rPr>
                <a:t>511 keV</a:t>
              </a:r>
              <a:endParaRPr lang="en-US" sz="10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</p:grpSp>
      <p:grpSp>
        <p:nvGrpSpPr>
          <p:cNvPr id="13" name="Group 11">
            <a:extLst>
              <a:ext uri="{FF2B5EF4-FFF2-40B4-BE49-F238E27FC236}">
                <a16:creationId xmlns:a16="http://schemas.microsoft.com/office/drawing/2014/main" id="{CFF97D46-FAEF-B1C1-FE3E-447DF76CD1E3}"/>
              </a:ext>
            </a:extLst>
          </p:cNvPr>
          <p:cNvGrpSpPr/>
          <p:nvPr/>
        </p:nvGrpSpPr>
        <p:grpSpPr>
          <a:xfrm>
            <a:off x="5834772" y="4247642"/>
            <a:ext cx="5029200" cy="2018160"/>
            <a:chOff x="4957200" y="4078800"/>
            <a:chExt cx="5029200" cy="201816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4AA999-38B9-E828-FFBB-BA70DAB13075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4957200" y="4078800"/>
              <a:ext cx="5029200" cy="16552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5" name="TextShape 12">
              <a:extLst>
                <a:ext uri="{FF2B5EF4-FFF2-40B4-BE49-F238E27FC236}">
                  <a16:creationId xmlns:a16="http://schemas.microsoft.com/office/drawing/2014/main" id="{BD0BAE69-8CEB-912A-F3FD-6963FE22C8DB}"/>
                </a:ext>
              </a:extLst>
            </p:cNvPr>
            <p:cNvSpPr txBox="1"/>
            <p:nvPr/>
          </p:nvSpPr>
          <p:spPr>
            <a:xfrm>
              <a:off x="5014440" y="5710680"/>
              <a:ext cx="4870080" cy="38628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tIns="45000" rIns="90000" bIns="45000">
              <a:spAutoFit/>
            </a:bodyPr>
            <a:lstStyle/>
            <a:p>
              <a:r>
                <a:rPr lang="en-US" sz="1000" b="0" strike="noStrike" spc="-1">
                  <a:solidFill>
                    <a:srgbClr val="000000"/>
                  </a:solidFill>
                  <a:latin typeface="Trebuchet MS"/>
                </a:rPr>
                <a:t>Philips Gemini TF PET/CT, TOF resolution of 600 ps</a:t>
              </a:r>
              <a:endParaRPr lang="en-US" sz="1000" b="0" strike="noStrike" spc="-1">
                <a:solidFill>
                  <a:srgbClr val="1E3C5A"/>
                </a:solidFill>
                <a:latin typeface="Trebuchet MS"/>
              </a:endParaRPr>
            </a:p>
            <a:p>
              <a:r>
                <a:rPr lang="en-US" sz="1000" b="0" strike="noStrike" spc="-1">
                  <a:solidFill>
                    <a:srgbClr val="000000"/>
                  </a:solidFill>
                  <a:latin typeface="Trebuchet MS"/>
                </a:rPr>
                <a:t>[PET Center of Excellence Newsletter, Vol.3 Issue 3 (2006)]</a:t>
              </a:r>
              <a:endParaRPr lang="en-US" sz="1000" b="0" strike="noStrike" spc="-1">
                <a:solidFill>
                  <a:srgbClr val="1E3C5A"/>
                </a:solidFill>
                <a:latin typeface="Trebuchet MS"/>
              </a:endParaRPr>
            </a:p>
          </p:txBody>
        </p:sp>
      </p:grp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FC84974-ED10-420F-578A-5250754F2FDC}"/>
              </a:ext>
            </a:extLst>
          </p:cNvPr>
          <p:cNvSpPr txBox="1">
            <a:spLocks/>
          </p:cNvSpPr>
          <p:nvPr/>
        </p:nvSpPr>
        <p:spPr>
          <a:xfrm>
            <a:off x="4856313" y="3003792"/>
            <a:ext cx="6767842" cy="2805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l-SI" sz="2000" dirty="0"/>
              <a:t>By reconstructing the events, we get a picture of the distribution of sources in the body —important information for doctors when diagnosing, for example, cancer.</a:t>
            </a:r>
            <a:endParaRPr lang="sl-SI" sz="2000" b="1" dirty="0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9841209-11EE-096E-48A2-9FAF7B0D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6FE5-7551-496C-A16F-7304A2D951A7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91D4E-F38E-C139-C1B9-0A29820C4CE8}"/>
              </a:ext>
            </a:extLst>
          </p:cNvPr>
          <p:cNvSpPr txBox="1">
            <a:spLocks/>
          </p:cNvSpPr>
          <p:nvPr/>
        </p:nvSpPr>
        <p:spPr>
          <a:xfrm>
            <a:off x="64467" y="6544940"/>
            <a:ext cx="2575149" cy="32084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Rok Pestotnik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C7C212F6-5014-9DE1-919F-EB8BB812A9AC}"/>
              </a:ext>
            </a:extLst>
          </p:cNvPr>
          <p:cNvSpPr txBox="1">
            <a:spLocks/>
          </p:cNvSpPr>
          <p:nvPr/>
        </p:nvSpPr>
        <p:spPr>
          <a:xfrm>
            <a:off x="2999656" y="6541032"/>
            <a:ext cx="4248745" cy="3286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JSI, Department for Experimental Particle Physics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65764060-80FA-EC02-466C-0362D73F6F94}"/>
              </a:ext>
            </a:extLst>
          </p:cNvPr>
          <p:cNvSpPr txBox="1">
            <a:spLocks/>
          </p:cNvSpPr>
          <p:nvPr/>
        </p:nvSpPr>
        <p:spPr>
          <a:xfrm>
            <a:off x="7320409" y="6529335"/>
            <a:ext cx="3528665" cy="35205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/>
              <a:t>EIC Regional Info Day, Ljubljana, 8.6.2023</a:t>
            </a:r>
          </a:p>
        </p:txBody>
      </p:sp>
    </p:spTree>
    <p:extLst>
      <p:ext uri="{BB962C8B-B14F-4D97-AF65-F5344CB8AC3E}">
        <p14:creationId xmlns:p14="http://schemas.microsoft.com/office/powerpoint/2010/main" val="381229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/>
          <p:cNvSpPr txBox="1">
            <a:spLocks noChangeArrowheads="1"/>
          </p:cNvSpPr>
          <p:nvPr/>
        </p:nvSpPr>
        <p:spPr bwMode="auto">
          <a:xfrm>
            <a:off x="1879600" y="92075"/>
            <a:ext cx="5724525" cy="6477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3600" dirty="0">
              <a:solidFill>
                <a:srgbClr val="FF0000"/>
              </a:solidFill>
              <a:cs typeface="Tahoma" panose="020B0604030504040204" pitchFamily="34" charset="0"/>
            </a:endParaRPr>
          </a:p>
        </p:txBody>
      </p:sp>
      <p:sp>
        <p:nvSpPr>
          <p:cNvPr id="17411" name="object 8"/>
          <p:cNvSpPr txBox="1">
            <a:spLocks noChangeArrowheads="1"/>
          </p:cNvSpPr>
          <p:nvPr/>
        </p:nvSpPr>
        <p:spPr bwMode="auto">
          <a:xfrm>
            <a:off x="623392" y="1225551"/>
            <a:ext cx="11376645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lnSpc>
                <a:spcPct val="111000"/>
              </a:lnSpc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To improve the contrast of images, Time-of-Flight difference of annihilation gammas is used </a:t>
            </a:r>
            <a:endParaRPr lang="sl-SI" altLang="en-US" sz="2000" dirty="0">
              <a:solidFill>
                <a:srgbClr val="007F00"/>
              </a:solidFill>
              <a:cs typeface="Tahoma" panose="020B0604030504040204" pitchFamily="34" charset="0"/>
            </a:endParaRPr>
          </a:p>
          <a:p>
            <a:pPr>
              <a:lnSpc>
                <a:spcPct val="111000"/>
              </a:lnSpc>
              <a:spcBef>
                <a:spcPct val="0"/>
              </a:spcBef>
              <a:buFontTx/>
              <a:buNone/>
            </a:pPr>
            <a:endParaRPr lang="en-US" altLang="en-US" sz="20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17412" name="object 9"/>
          <p:cNvSpPr txBox="1">
            <a:spLocks noChangeArrowheads="1"/>
          </p:cNvSpPr>
          <p:nvPr/>
        </p:nvSpPr>
        <p:spPr bwMode="auto">
          <a:xfrm>
            <a:off x="1736725" y="2085975"/>
            <a:ext cx="10953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sl-SI" altLang="en-US" sz="2000">
              <a:solidFill>
                <a:schemeClr val="tx1"/>
              </a:solidFill>
              <a:cs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17413" name="object 10"/>
          <p:cNvSpPr txBox="1">
            <a:spLocks noChangeArrowheads="1"/>
          </p:cNvSpPr>
          <p:nvPr/>
        </p:nvSpPr>
        <p:spPr bwMode="auto">
          <a:xfrm>
            <a:off x="1697038" y="2081213"/>
            <a:ext cx="94392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663700" algn="l"/>
                <a:tab pos="2066925" algn="l"/>
                <a:tab pos="3130550" algn="l"/>
                <a:tab pos="4327525" algn="l"/>
                <a:tab pos="4816475" algn="l"/>
                <a:tab pos="5387975" algn="l"/>
                <a:tab pos="6010275" algn="l"/>
                <a:tab pos="64135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localization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of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source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position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sl-SI" altLang="en-US" sz="2000" dirty="0" err="1">
                <a:solidFill>
                  <a:srgbClr val="007F00"/>
                </a:solidFill>
                <a:cs typeface="Tahoma" panose="020B0604030504040204" pitchFamily="34" charset="0"/>
              </a:rPr>
              <a:t>al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on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g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the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line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of</a:t>
            </a:r>
            <a:r>
              <a:rPr lang="sl-SI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solidFill>
                  <a:srgbClr val="007F00"/>
                </a:solidFill>
                <a:cs typeface="Tahoma" panose="020B0604030504040204" pitchFamily="34" charset="0"/>
              </a:rPr>
              <a:t>response:</a:t>
            </a:r>
            <a:endParaRPr lang="en-US" altLang="en-US" sz="2000" dirty="0">
              <a:solidFill>
                <a:schemeClr val="tx1"/>
              </a:solidFill>
              <a:cs typeface="Tahoma" panose="020B0604030504040204" pitchFamily="34" charset="0"/>
            </a:endParaRPr>
          </a:p>
        </p:txBody>
      </p:sp>
      <p:sp>
        <p:nvSpPr>
          <p:cNvPr id="17414" name="object 11"/>
          <p:cNvSpPr txBox="1">
            <a:spLocks noChangeArrowheads="1"/>
          </p:cNvSpPr>
          <p:nvPr/>
        </p:nvSpPr>
        <p:spPr bwMode="auto">
          <a:xfrm>
            <a:off x="1738313" y="2473325"/>
            <a:ext cx="41671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12700">
              <a:spcBef>
                <a:spcPct val="20000"/>
              </a:spcBef>
              <a:buChar char="•"/>
              <a:tabLst>
                <a:tab pos="3314700" algn="l"/>
              </a:tabLst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314700" algn="l"/>
              </a:tabLst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314700" algn="l"/>
              </a:tabLst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314700" algn="l"/>
              </a:tabLst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7F0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</a:t>
            </a:r>
            <a:r>
              <a:rPr lang="en-US" altLang="en-US" sz="2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~ 66ps </a:t>
            </a:r>
            <a:r>
              <a:rPr lang="en-US" altLang="en-US" sz="2000" b="1" dirty="0">
                <a:solidFill>
                  <a:srgbClr val="7F0000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→ </a:t>
            </a:r>
            <a:r>
              <a:rPr lang="en-US" altLang="en-US" sz="2000" dirty="0">
                <a:solidFill>
                  <a:srgbClr val="7F0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</a:t>
            </a:r>
            <a:r>
              <a:rPr lang="en-US" altLang="en-US" sz="2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= c</a:t>
            </a:r>
            <a:r>
              <a:rPr lang="en-US" altLang="en-US" sz="2000" baseline="-33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en-US" altLang="en-US" sz="2000" dirty="0">
                <a:solidFill>
                  <a:srgbClr val="7F0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</a:t>
            </a:r>
            <a:r>
              <a:rPr lang="en-US" altLang="en-US" sz="2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altLang="en-US" sz="2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/2 </a:t>
            </a:r>
            <a:r>
              <a:rPr lang="en-US" altLang="en-US" sz="20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1cm</a:t>
            </a:r>
            <a:endParaRPr lang="en-US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5" name="object 107"/>
          <p:cNvSpPr>
            <a:spLocks noChangeArrowheads="1"/>
          </p:cNvSpPr>
          <p:nvPr/>
        </p:nvSpPr>
        <p:spPr bwMode="auto">
          <a:xfrm>
            <a:off x="5862638" y="3049588"/>
            <a:ext cx="3546475" cy="1625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17416" name="object 109"/>
          <p:cNvSpPr>
            <a:spLocks noChangeArrowheads="1"/>
          </p:cNvSpPr>
          <p:nvPr/>
        </p:nvSpPr>
        <p:spPr bwMode="auto">
          <a:xfrm>
            <a:off x="2032000" y="2928938"/>
            <a:ext cx="3789363" cy="179546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17417" name="object 110"/>
          <p:cNvSpPr txBox="1">
            <a:spLocks noChangeArrowheads="1"/>
          </p:cNvSpPr>
          <p:nvPr/>
        </p:nvSpPr>
        <p:spPr bwMode="auto">
          <a:xfrm>
            <a:off x="1127448" y="5353998"/>
            <a:ext cx="10107868" cy="650499"/>
          </a:xfrm>
          <a:prstGeom prst="rect">
            <a:avLst/>
          </a:prstGeom>
          <a:noFill/>
          <a:ln w="508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111000"/>
              </a:lnSpc>
              <a:spcBef>
                <a:spcPts val="263"/>
              </a:spcBef>
              <a:buClr>
                <a:srgbClr val="000000"/>
              </a:buClr>
              <a:buSzPct val="44000"/>
              <a:buFontTx/>
              <a:buNone/>
            </a:pPr>
            <a:r>
              <a:rPr lang="en-US" altLang="en-US" sz="2000" dirty="0">
                <a:cs typeface="Tahoma" panose="020B0604030504040204" pitchFamily="34" charset="0"/>
              </a:rPr>
              <a:t>PET systems based on </a:t>
            </a:r>
            <a:r>
              <a:rPr lang="en-US" altLang="en-US" sz="2000" dirty="0" err="1">
                <a:cs typeface="Tahoma" panose="020B0604030504040204" pitchFamily="34" charset="0"/>
              </a:rPr>
              <a:t>SiPM</a:t>
            </a:r>
            <a:r>
              <a:rPr lang="en-US" altLang="en-US" sz="2000" dirty="0">
                <a:cs typeface="Tahoma" panose="020B0604030504040204" pitchFamily="34" charset="0"/>
              </a:rPr>
              <a:t> readout are  reaching CRT of </a:t>
            </a:r>
            <a:r>
              <a:rPr lang="sl-SI" altLang="en-US" sz="2000" dirty="0">
                <a:cs typeface="Tahoma" panose="020B0604030504040204" pitchFamily="34" charset="0"/>
              </a:rPr>
              <a:t>~</a:t>
            </a:r>
            <a:r>
              <a:rPr lang="en-US" altLang="en-US" sz="2000" dirty="0">
                <a:cs typeface="Tahoma" panose="020B0604030504040204" pitchFamily="34" charset="0"/>
              </a:rPr>
              <a:t>200 </a:t>
            </a:r>
            <a:r>
              <a:rPr lang="en-US" altLang="en-US" sz="2000" dirty="0" err="1">
                <a:cs typeface="Tahoma" panose="020B0604030504040204" pitchFamily="34" charset="0"/>
              </a:rPr>
              <a:t>ps</a:t>
            </a:r>
            <a:r>
              <a:rPr lang="sl-SI" altLang="en-US" sz="2000" dirty="0">
                <a:cs typeface="Tahoma" panose="020B0604030504040204" pitchFamily="34" charset="0"/>
              </a:rPr>
              <a:t>, </a:t>
            </a:r>
            <a:r>
              <a:rPr lang="sl-SI" altLang="en-US" sz="2000" dirty="0" err="1">
                <a:cs typeface="Tahoma" panose="020B0604030504040204" pitchFamily="34" charset="0"/>
              </a:rPr>
              <a:t>and</a:t>
            </a:r>
            <a:r>
              <a:rPr lang="en-US" altLang="en-US" sz="2000" dirty="0">
                <a:cs typeface="Tahoma" panose="020B0604030504040204" pitchFamily="34" charset="0"/>
              </a:rPr>
              <a:t> </a:t>
            </a:r>
            <a:r>
              <a:rPr lang="sl-SI" altLang="en-US" sz="2000" dirty="0" err="1">
                <a:cs typeface="Tahoma" panose="020B0604030504040204" pitchFamily="34" charset="0"/>
              </a:rPr>
              <a:t>only</a:t>
            </a:r>
            <a:r>
              <a:rPr lang="sl-SI" altLang="en-US" sz="2000" dirty="0">
                <a:cs typeface="Tahoma" panose="020B0604030504040204" pitchFamily="34" charset="0"/>
              </a:rPr>
              <a:t> </a:t>
            </a:r>
            <a:r>
              <a:rPr lang="sl-SI" altLang="en-US" sz="2000" dirty="0" err="1">
                <a:cs typeface="Tahoma" panose="020B0604030504040204" pitchFamily="34" charset="0"/>
              </a:rPr>
              <a:t>with</a:t>
            </a:r>
            <a:r>
              <a:rPr lang="sl-SI" altLang="en-US" sz="2000" dirty="0"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cs typeface="Tahoma" panose="020B0604030504040204" pitchFamily="34" charset="0"/>
              </a:rPr>
              <a:t>small crystals</a:t>
            </a:r>
            <a:r>
              <a:rPr lang="sl-SI" altLang="en-US" sz="2000" dirty="0">
                <a:cs typeface="Tahoma" panose="020B0604030504040204" pitchFamily="34" charset="0"/>
              </a:rPr>
              <a:t> </a:t>
            </a:r>
            <a:r>
              <a:rPr lang="en-US" altLang="en-US" sz="2000" dirty="0">
                <a:cs typeface="Tahoma" panose="020B0604030504040204" pitchFamily="34" charset="0"/>
              </a:rPr>
              <a:t>~3x3x3 mm</a:t>
            </a:r>
            <a:r>
              <a:rPr lang="en-US" altLang="en-US" sz="2000" baseline="33000" dirty="0">
                <a:cs typeface="Tahoma" panose="020B0604030504040204" pitchFamily="34" charset="0"/>
              </a:rPr>
              <a:t>3  </a:t>
            </a:r>
            <a:r>
              <a:rPr lang="sl-SI" altLang="en-US" sz="2000" dirty="0">
                <a:cs typeface="Tahoma" panose="020B0604030504040204" pitchFamily="34" charset="0"/>
              </a:rPr>
              <a:t>CRT&lt;</a:t>
            </a:r>
            <a:r>
              <a:rPr lang="en-US" altLang="en-US" sz="2000" dirty="0">
                <a:cs typeface="Tahoma" panose="020B0604030504040204" pitchFamily="34" charset="0"/>
              </a:rPr>
              <a:t>100 </a:t>
            </a:r>
            <a:r>
              <a:rPr lang="en-US" altLang="en-US" sz="2000" dirty="0" err="1">
                <a:cs typeface="Tahoma" panose="020B0604030504040204" pitchFamily="34" charset="0"/>
              </a:rPr>
              <a:t>ps</a:t>
            </a:r>
            <a:endParaRPr lang="en-US" altLang="en-US" sz="2000" dirty="0">
              <a:cs typeface="Tahoma" panose="020B0604030504040204" pitchFamily="34" charset="0"/>
            </a:endParaRPr>
          </a:p>
        </p:txBody>
      </p:sp>
      <p:sp>
        <p:nvSpPr>
          <p:cNvPr id="110" name="object 108"/>
          <p:cNvSpPr txBox="1"/>
          <p:nvPr/>
        </p:nvSpPr>
        <p:spPr>
          <a:xfrm>
            <a:off x="8153400" y="4294188"/>
            <a:ext cx="1216025" cy="3063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lang="sl-SI" spc="-5" dirty="0">
                <a:solidFill>
                  <a:srgbClr val="00007F"/>
                </a:solidFill>
                <a:latin typeface="Arial"/>
                <a:cs typeface="Arial"/>
              </a:rPr>
              <a:t>n</a:t>
            </a:r>
            <a:r>
              <a:rPr spc="-5" dirty="0">
                <a:solidFill>
                  <a:srgbClr val="00007F"/>
                </a:solidFill>
                <a:latin typeface="Arial"/>
                <a:cs typeface="Arial"/>
              </a:rPr>
              <a:t>o</a:t>
            </a:r>
            <a:r>
              <a:rPr lang="sl-SI" spc="-5" dirty="0">
                <a:solidFill>
                  <a:srgbClr val="00007F"/>
                </a:solidFill>
                <a:latin typeface="Arial"/>
                <a:cs typeface="Arial"/>
              </a:rPr>
              <a:t>n </a:t>
            </a:r>
            <a:r>
              <a:rPr spc="-20" dirty="0">
                <a:solidFill>
                  <a:srgbClr val="00007F"/>
                </a:solidFill>
                <a:latin typeface="Arial"/>
                <a:cs typeface="Arial"/>
              </a:rPr>
              <a:t>TOF</a:t>
            </a:r>
            <a:endParaRPr dirty="0">
              <a:latin typeface="Arial"/>
              <a:cs typeface="Arial"/>
            </a:endParaRPr>
          </a:p>
        </p:txBody>
      </p:sp>
      <p:sp>
        <p:nvSpPr>
          <p:cNvPr id="112" name="object 108"/>
          <p:cNvSpPr txBox="1"/>
          <p:nvPr/>
        </p:nvSpPr>
        <p:spPr>
          <a:xfrm>
            <a:off x="4303713" y="4365625"/>
            <a:ext cx="1216025" cy="306388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>
              <a:defRPr/>
            </a:pPr>
            <a:r>
              <a:rPr spc="-20" dirty="0">
                <a:solidFill>
                  <a:srgbClr val="00007F"/>
                </a:solidFill>
                <a:latin typeface="Arial"/>
                <a:cs typeface="Arial"/>
              </a:rPr>
              <a:t>TOF</a:t>
            </a:r>
            <a:endParaRPr dirty="0">
              <a:latin typeface="Arial"/>
              <a:cs typeface="Arial"/>
            </a:endParaRPr>
          </a:p>
        </p:txBody>
      </p:sp>
      <p:sp>
        <p:nvSpPr>
          <p:cNvPr id="17420" name="Rectangle 1"/>
          <p:cNvSpPr>
            <a:spLocks noChangeArrowheads="1"/>
          </p:cNvSpPr>
          <p:nvPr/>
        </p:nvSpPr>
        <p:spPr bwMode="auto">
          <a:xfrm>
            <a:off x="7635875" y="2564884"/>
            <a:ext cx="416718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accent2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accent2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accent2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accent2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7F0000"/>
                </a:solidFill>
                <a:latin typeface="Symbol" panose="05050102010706020507" pitchFamily="18" charset="2"/>
                <a:ea typeface="Symbol" panose="05050102010706020507" pitchFamily="18" charset="2"/>
                <a:cs typeface="Symbol" panose="05050102010706020507" pitchFamily="18" charset="2"/>
              </a:rPr>
              <a:t></a:t>
            </a:r>
            <a:r>
              <a:rPr lang="en-US" altLang="en-US" sz="1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sl-SI" altLang="en-US" sz="1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sl-SI" altLang="en-US" sz="1800" dirty="0" err="1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coincidence</a:t>
            </a:r>
            <a:r>
              <a:rPr lang="sl-SI" altLang="en-US" sz="1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en-US" sz="1800" dirty="0" err="1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resolving</a:t>
            </a:r>
            <a:r>
              <a:rPr lang="sl-SI" altLang="en-US" sz="1800" dirty="0">
                <a:solidFill>
                  <a:srgbClr val="7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time, CRT</a:t>
            </a:r>
            <a:endParaRPr lang="en-US" altLang="en-US" sz="1800" dirty="0">
              <a:solidFill>
                <a:schemeClr val="tx1"/>
              </a:solidFill>
              <a:latin typeface="Symbol" panose="05050102010706020507" pitchFamily="18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8AD24-13F1-E916-24F4-7427AC8E2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dirty="0"/>
              <a:t>Time Of Flight-PET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arwin projekt">
      <a:dk1>
        <a:srgbClr val="071051"/>
      </a:dk1>
      <a:lt1>
        <a:sysClr val="window" lastClr="FFFFFF"/>
      </a:lt1>
      <a:dk2>
        <a:srgbClr val="071051"/>
      </a:dk2>
      <a:lt2>
        <a:srgbClr val="F2F2F2"/>
      </a:lt2>
      <a:accent1>
        <a:srgbClr val="243973"/>
      </a:accent1>
      <a:accent2>
        <a:srgbClr val="3B9B94"/>
      </a:accent2>
      <a:accent3>
        <a:srgbClr val="38B993"/>
      </a:accent3>
      <a:accent4>
        <a:srgbClr val="ADF1DA"/>
      </a:accent4>
      <a:accent5>
        <a:srgbClr val="D8D8D8"/>
      </a:accent5>
      <a:accent6>
        <a:srgbClr val="A5A5A5"/>
      </a:accent6>
      <a:hlink>
        <a:srgbClr val="2D5BC1"/>
      </a:hlink>
      <a:folHlink>
        <a:srgbClr val="2D5BC1"/>
      </a:folHlink>
    </a:clrScheme>
    <a:fontScheme name="Custom 1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9723</TotalTime>
  <Words>1478</Words>
  <Application>Microsoft Macintosh PowerPoint</Application>
  <PresentationFormat>Widescreen</PresentationFormat>
  <Paragraphs>276</Paragraphs>
  <Slides>24</Slides>
  <Notes>1</Notes>
  <HiddenSlides>1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Aptos</vt:lpstr>
      <vt:lpstr>Aptos Display</vt:lpstr>
      <vt:lpstr>Arial</vt:lpstr>
      <vt:lpstr>Arial Black</vt:lpstr>
      <vt:lpstr>Calibri</vt:lpstr>
      <vt:lpstr>Helvetica</vt:lpstr>
      <vt:lpstr>Noto Sans Symbols</vt:lpstr>
      <vt:lpstr>Roboto</vt:lpstr>
      <vt:lpstr>Symbol</vt:lpstr>
      <vt:lpstr>Tahoma</vt:lpstr>
      <vt:lpstr>Times New Roman</vt:lpstr>
      <vt:lpstr>Trebuchet MS</vt:lpstr>
      <vt:lpstr>Work Sans</vt:lpstr>
      <vt:lpstr>Office Theme</vt:lpstr>
      <vt:lpstr>1_Office Theme</vt:lpstr>
      <vt:lpstr>PowerPoint Presentation</vt:lpstr>
      <vt:lpstr>Content</vt:lpstr>
      <vt:lpstr>Background – Experimental Particle Physics Department</vt:lpstr>
      <vt:lpstr>PowerPoint Presentation</vt:lpstr>
      <vt:lpstr>From the development of particle detectors to medical applications</vt:lpstr>
      <vt:lpstr>WHO Resolution on Strengthening Medical Imaging</vt:lpstr>
      <vt:lpstr>Key Goals of the WHO Resolution</vt:lpstr>
      <vt:lpstr>Positron emission tomography - PET</vt:lpstr>
      <vt:lpstr>Time Of Flight-PET</vt:lpstr>
      <vt:lpstr>Positron emission tomography</vt:lpstr>
      <vt:lpstr>PET Accessibility</vt:lpstr>
      <vt:lpstr>Our vision </vt:lpstr>
      <vt:lpstr>PowerPoint Presentation</vt:lpstr>
      <vt:lpstr>Breakthrough innovations</vt:lpstr>
      <vt:lpstr>Improvement of image resolution with timing</vt:lpstr>
      <vt:lpstr>Benefits</vt:lpstr>
      <vt:lpstr>Gamma-ray detection</vt:lpstr>
      <vt:lpstr>Coupling between crystals and photon sensors</vt:lpstr>
      <vt:lpstr>PetVision detector core technology</vt:lpstr>
      <vt:lpstr>PetVision Milestones</vt:lpstr>
      <vt:lpstr>Dynamic imaging</vt:lpstr>
      <vt:lpstr>Join the team </vt:lpstr>
      <vt:lpstr>More info https://petvision.org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Lenka</dc:creator>
  <cp:lastModifiedBy>Rok Pestotnik</cp:lastModifiedBy>
  <cp:revision>19</cp:revision>
  <dcterms:created xsi:type="dcterms:W3CDTF">2025-06-17T06:56:43Z</dcterms:created>
  <dcterms:modified xsi:type="dcterms:W3CDTF">2025-07-01T10:50:50Z</dcterms:modified>
</cp:coreProperties>
</file>