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65" r:id="rId1"/>
    <p:sldMasterId id="2147483997" r:id="rId2"/>
  </p:sldMasterIdLst>
  <p:notesMasterIdLst>
    <p:notesMasterId r:id="rId118"/>
  </p:notesMasterIdLst>
  <p:sldIdLst>
    <p:sldId id="256" r:id="rId3"/>
    <p:sldId id="793" r:id="rId4"/>
    <p:sldId id="790" r:id="rId5"/>
    <p:sldId id="260" r:id="rId6"/>
    <p:sldId id="794" r:id="rId7"/>
    <p:sldId id="792" r:id="rId8"/>
    <p:sldId id="789" r:id="rId9"/>
    <p:sldId id="791" r:id="rId10"/>
    <p:sldId id="795" r:id="rId11"/>
    <p:sldId id="796" r:id="rId12"/>
    <p:sldId id="798" r:id="rId13"/>
    <p:sldId id="278" r:id="rId14"/>
    <p:sldId id="799" r:id="rId15"/>
    <p:sldId id="991" r:id="rId16"/>
    <p:sldId id="1018" r:id="rId17"/>
    <p:sldId id="1017" r:id="rId18"/>
    <p:sldId id="993" r:id="rId19"/>
    <p:sldId id="797" r:id="rId20"/>
    <p:sldId id="800" r:id="rId21"/>
    <p:sldId id="801" r:id="rId22"/>
    <p:sldId id="802" r:id="rId23"/>
    <p:sldId id="803" r:id="rId24"/>
    <p:sldId id="313" r:id="rId25"/>
    <p:sldId id="805" r:id="rId26"/>
    <p:sldId id="806" r:id="rId27"/>
    <p:sldId id="289" r:id="rId28"/>
    <p:sldId id="1028" r:id="rId29"/>
    <p:sldId id="1024" r:id="rId30"/>
    <p:sldId id="1026" r:id="rId31"/>
    <p:sldId id="1025" r:id="rId32"/>
    <p:sldId id="1021" r:id="rId33"/>
    <p:sldId id="287" r:id="rId34"/>
    <p:sldId id="288" r:id="rId35"/>
    <p:sldId id="1019" r:id="rId36"/>
    <p:sldId id="1020" r:id="rId37"/>
    <p:sldId id="311" r:id="rId38"/>
    <p:sldId id="310" r:id="rId39"/>
    <p:sldId id="804" r:id="rId40"/>
    <p:sldId id="808" r:id="rId41"/>
    <p:sldId id="809" r:id="rId42"/>
    <p:sldId id="810" r:id="rId43"/>
    <p:sldId id="811" r:id="rId44"/>
    <p:sldId id="294" r:id="rId45"/>
    <p:sldId id="812" r:id="rId46"/>
    <p:sldId id="297" r:id="rId47"/>
    <p:sldId id="813" r:id="rId48"/>
    <p:sldId id="814" r:id="rId49"/>
    <p:sldId id="300" r:id="rId50"/>
    <p:sldId id="815" r:id="rId51"/>
    <p:sldId id="816" r:id="rId52"/>
    <p:sldId id="1022" r:id="rId53"/>
    <p:sldId id="259" r:id="rId54"/>
    <p:sldId id="257" r:id="rId55"/>
    <p:sldId id="378" r:id="rId56"/>
    <p:sldId id="258" r:id="rId57"/>
    <p:sldId id="349" r:id="rId58"/>
    <p:sldId id="744" r:id="rId59"/>
    <p:sldId id="736" r:id="rId60"/>
    <p:sldId id="750" r:id="rId61"/>
    <p:sldId id="768" r:id="rId62"/>
    <p:sldId id="379" r:id="rId63"/>
    <p:sldId id="380" r:id="rId64"/>
    <p:sldId id="381" r:id="rId65"/>
    <p:sldId id="383" r:id="rId66"/>
    <p:sldId id="737" r:id="rId67"/>
    <p:sldId id="384" r:id="rId68"/>
    <p:sldId id="386" r:id="rId69"/>
    <p:sldId id="742" r:id="rId70"/>
    <p:sldId id="388" r:id="rId71"/>
    <p:sldId id="770" r:id="rId72"/>
    <p:sldId id="353" r:id="rId73"/>
    <p:sldId id="444" r:id="rId74"/>
    <p:sldId id="653" r:id="rId75"/>
    <p:sldId id="363" r:id="rId76"/>
    <p:sldId id="756" r:id="rId77"/>
    <p:sldId id="703" r:id="rId78"/>
    <p:sldId id="702" r:id="rId79"/>
    <p:sldId id="704" r:id="rId80"/>
    <p:sldId id="650" r:id="rId81"/>
    <p:sldId id="651" r:id="rId82"/>
    <p:sldId id="778" r:id="rId83"/>
    <p:sldId id="382" r:id="rId84"/>
    <p:sldId id="276" r:id="rId85"/>
    <p:sldId id="277" r:id="rId86"/>
    <p:sldId id="784" r:id="rId87"/>
    <p:sldId id="295" r:id="rId88"/>
    <p:sldId id="279" r:id="rId89"/>
    <p:sldId id="296" r:id="rId90"/>
    <p:sldId id="291" r:id="rId91"/>
    <p:sldId id="282" r:id="rId92"/>
    <p:sldId id="285" r:id="rId93"/>
    <p:sldId id="298" r:id="rId94"/>
    <p:sldId id="281" r:id="rId95"/>
    <p:sldId id="760" r:id="rId96"/>
    <p:sldId id="761" r:id="rId97"/>
    <p:sldId id="646" r:id="rId98"/>
    <p:sldId id="690" r:id="rId99"/>
    <p:sldId id="707" r:id="rId100"/>
    <p:sldId id="350" r:id="rId101"/>
    <p:sldId id="708" r:id="rId102"/>
    <p:sldId id="699" r:id="rId103"/>
    <p:sldId id="365" r:id="rId104"/>
    <p:sldId id="369" r:id="rId105"/>
    <p:sldId id="371" r:id="rId106"/>
    <p:sldId id="372" r:id="rId107"/>
    <p:sldId id="373" r:id="rId108"/>
    <p:sldId id="374" r:id="rId109"/>
    <p:sldId id="375" r:id="rId110"/>
    <p:sldId id="376" r:id="rId111"/>
    <p:sldId id="781" r:id="rId112"/>
    <p:sldId id="777" r:id="rId113"/>
    <p:sldId id="783" r:id="rId114"/>
    <p:sldId id="710" r:id="rId115"/>
    <p:sldId id="670" r:id="rId116"/>
    <p:sldId id="280" r:id="rId1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57455EBD-B899-374F-B28B-9C0076FD89D6}">
          <p14:sldIdLst>
            <p14:sldId id="256"/>
            <p14:sldId id="793"/>
            <p14:sldId id="790"/>
            <p14:sldId id="260"/>
            <p14:sldId id="794"/>
            <p14:sldId id="792"/>
            <p14:sldId id="789"/>
            <p14:sldId id="791"/>
            <p14:sldId id="795"/>
            <p14:sldId id="796"/>
            <p14:sldId id="798"/>
            <p14:sldId id="278"/>
            <p14:sldId id="799"/>
            <p14:sldId id="991"/>
            <p14:sldId id="1018"/>
            <p14:sldId id="1017"/>
            <p14:sldId id="993"/>
            <p14:sldId id="797"/>
            <p14:sldId id="800"/>
            <p14:sldId id="801"/>
            <p14:sldId id="802"/>
            <p14:sldId id="803"/>
            <p14:sldId id="313"/>
            <p14:sldId id="805"/>
            <p14:sldId id="806"/>
            <p14:sldId id="289"/>
            <p14:sldId id="1028"/>
            <p14:sldId id="1024"/>
            <p14:sldId id="1026"/>
            <p14:sldId id="1025"/>
            <p14:sldId id="1021"/>
            <p14:sldId id="287"/>
            <p14:sldId id="288"/>
            <p14:sldId id="1019"/>
            <p14:sldId id="1020"/>
            <p14:sldId id="311"/>
            <p14:sldId id="310"/>
            <p14:sldId id="804"/>
            <p14:sldId id="808"/>
            <p14:sldId id="809"/>
            <p14:sldId id="810"/>
            <p14:sldId id="811"/>
            <p14:sldId id="294"/>
            <p14:sldId id="812"/>
            <p14:sldId id="297"/>
            <p14:sldId id="813"/>
            <p14:sldId id="814"/>
            <p14:sldId id="300"/>
            <p14:sldId id="815"/>
            <p14:sldId id="816"/>
            <p14:sldId id="1022"/>
            <p14:sldId id="259"/>
            <p14:sldId id="257"/>
            <p14:sldId id="378"/>
            <p14:sldId id="258"/>
            <p14:sldId id="349"/>
            <p14:sldId id="744"/>
            <p14:sldId id="736"/>
            <p14:sldId id="750"/>
            <p14:sldId id="768"/>
            <p14:sldId id="379"/>
            <p14:sldId id="380"/>
            <p14:sldId id="381"/>
            <p14:sldId id="383"/>
            <p14:sldId id="737"/>
            <p14:sldId id="384"/>
            <p14:sldId id="386"/>
            <p14:sldId id="742"/>
            <p14:sldId id="388"/>
            <p14:sldId id="770"/>
            <p14:sldId id="353"/>
            <p14:sldId id="444"/>
            <p14:sldId id="653"/>
            <p14:sldId id="363"/>
            <p14:sldId id="756"/>
            <p14:sldId id="703"/>
            <p14:sldId id="702"/>
            <p14:sldId id="704"/>
            <p14:sldId id="650"/>
            <p14:sldId id="651"/>
            <p14:sldId id="778"/>
            <p14:sldId id="382"/>
            <p14:sldId id="276"/>
            <p14:sldId id="277"/>
            <p14:sldId id="784"/>
            <p14:sldId id="295"/>
            <p14:sldId id="279"/>
            <p14:sldId id="296"/>
            <p14:sldId id="291"/>
            <p14:sldId id="282"/>
            <p14:sldId id="285"/>
            <p14:sldId id="298"/>
            <p14:sldId id="281"/>
            <p14:sldId id="760"/>
            <p14:sldId id="761"/>
            <p14:sldId id="646"/>
            <p14:sldId id="690"/>
            <p14:sldId id="707"/>
            <p14:sldId id="350"/>
            <p14:sldId id="708"/>
            <p14:sldId id="699"/>
            <p14:sldId id="365"/>
            <p14:sldId id="369"/>
            <p14:sldId id="371"/>
            <p14:sldId id="372"/>
            <p14:sldId id="373"/>
            <p14:sldId id="374"/>
            <p14:sldId id="375"/>
            <p14:sldId id="376"/>
            <p14:sldId id="781"/>
            <p14:sldId id="777"/>
            <p14:sldId id="783"/>
            <p14:sldId id="710"/>
            <p14:sldId id="670"/>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403"/>
    <p:restoredTop sz="96327"/>
  </p:normalViewPr>
  <p:slideViewPr>
    <p:cSldViewPr snapToGrid="0" snapToObjects="1">
      <p:cViewPr varScale="1">
        <p:scale>
          <a:sx n="104" d="100"/>
          <a:sy n="104" d="100"/>
        </p:scale>
        <p:origin x="232" y="72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presProps" Target="pres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E0761-4EA8-D043-94D5-E19F3DF21926}" type="datetimeFigureOut">
              <a:rPr lang="en-SI" smtClean="0"/>
              <a:t>18. 3. 25</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9D94D-40AF-8348-9A54-DADEC95BF472}" type="slidenum">
              <a:rPr lang="en-SI" smtClean="0"/>
              <a:t>‹#›</a:t>
            </a:fld>
            <a:endParaRPr lang="en-SI"/>
          </a:p>
        </p:txBody>
      </p:sp>
    </p:spTree>
    <p:extLst>
      <p:ext uri="{BB962C8B-B14F-4D97-AF65-F5344CB8AC3E}">
        <p14:creationId xmlns:p14="http://schemas.microsoft.com/office/powerpoint/2010/main" val="373690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C739D94D-40AF-8348-9A54-DADEC95BF472}" type="slidenum">
              <a:rPr lang="en-SI" smtClean="0"/>
              <a:t>1</a:t>
            </a:fld>
            <a:endParaRPr lang="en-SI"/>
          </a:p>
        </p:txBody>
      </p:sp>
    </p:spTree>
    <p:extLst>
      <p:ext uri="{BB962C8B-B14F-4D97-AF65-F5344CB8AC3E}">
        <p14:creationId xmlns:p14="http://schemas.microsoft.com/office/powerpoint/2010/main" val="952299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C739D94D-40AF-8348-9A54-DADEC95BF472}" type="slidenum">
              <a:rPr lang="en-SI" smtClean="0"/>
              <a:t>54</a:t>
            </a:fld>
            <a:endParaRPr lang="en-SI"/>
          </a:p>
        </p:txBody>
      </p:sp>
    </p:spTree>
    <p:extLst>
      <p:ext uri="{BB962C8B-B14F-4D97-AF65-F5344CB8AC3E}">
        <p14:creationId xmlns:p14="http://schemas.microsoft.com/office/powerpoint/2010/main" val="3515622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10A5271-8AB5-C640-8E45-952603FF2AFB}"/>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11E7B2FF-2871-4840-A335-F245AEDCEF2A}"/>
              </a:ext>
            </a:extLst>
          </p:cNvPr>
          <p:cNvSpPr>
            <a:spLocks noGrp="1"/>
          </p:cNvSpPr>
          <p:nvPr>
            <p:ph type="body" idx="1"/>
          </p:nvPr>
        </p:nvSpPr>
        <p:spPr>
          <a:noFill/>
        </p:spPr>
        <p:txBody>
          <a:bodyPr/>
          <a:lstStyle/>
          <a:p>
            <a:endParaRPr lang="en-US" altLang="en-US"/>
          </a:p>
        </p:txBody>
      </p:sp>
      <p:sp>
        <p:nvSpPr>
          <p:cNvPr id="7172" name="Slide Number Placeholder 3">
            <a:extLst>
              <a:ext uri="{FF2B5EF4-FFF2-40B4-BE49-F238E27FC236}">
                <a16:creationId xmlns:a16="http://schemas.microsoft.com/office/drawing/2014/main" id="{B98121CF-1C78-5042-BE33-B5CC45A84154}"/>
              </a:ext>
            </a:extLst>
          </p:cNvPr>
          <p:cNvSpPr>
            <a:spLocks noGrp="1"/>
          </p:cNvSpPr>
          <p:nvPr>
            <p:ph type="sldNum" sz="quarter" idx="5"/>
          </p:nvPr>
        </p:nvSpPr>
        <p:spPr>
          <a:noFill/>
        </p:spPr>
        <p:txBody>
          <a:bodyPr/>
          <a:lstStyle>
            <a:lvl1pPr>
              <a:defRPr>
                <a:solidFill>
                  <a:schemeClr val="tx1"/>
                </a:solidFill>
                <a:latin typeface="Arial Rounded MT Bold" panose="020F0704030504030204" pitchFamily="34" charset="77"/>
              </a:defRPr>
            </a:lvl1pPr>
            <a:lvl2pPr marL="742950" indent="-285750">
              <a:defRPr>
                <a:solidFill>
                  <a:schemeClr val="tx1"/>
                </a:solidFill>
                <a:latin typeface="Arial Rounded MT Bold" panose="020F0704030504030204" pitchFamily="34" charset="77"/>
              </a:defRPr>
            </a:lvl2pPr>
            <a:lvl3pPr marL="1143000" indent="-228600">
              <a:defRPr>
                <a:solidFill>
                  <a:schemeClr val="tx1"/>
                </a:solidFill>
                <a:latin typeface="Arial Rounded MT Bold" panose="020F0704030504030204" pitchFamily="34" charset="77"/>
              </a:defRPr>
            </a:lvl3pPr>
            <a:lvl4pPr marL="1600200" indent="-228600">
              <a:defRPr>
                <a:solidFill>
                  <a:schemeClr val="tx1"/>
                </a:solidFill>
                <a:latin typeface="Arial Rounded MT Bold" panose="020F0704030504030204" pitchFamily="34" charset="77"/>
              </a:defRPr>
            </a:lvl4pPr>
            <a:lvl5pPr marL="2057400" indent="-228600">
              <a:defRPr>
                <a:solidFill>
                  <a:schemeClr val="tx1"/>
                </a:solidFill>
                <a:latin typeface="Arial Rounded MT Bold" panose="020F0704030504030204" pitchFamily="34" charset="77"/>
              </a:defRPr>
            </a:lvl5pPr>
            <a:lvl6pPr marL="2514600" indent="-228600" eaLnBrk="0" fontAlgn="base" hangingPunct="0">
              <a:spcBef>
                <a:spcPct val="0"/>
              </a:spcBef>
              <a:spcAft>
                <a:spcPct val="0"/>
              </a:spcAft>
              <a:defRPr>
                <a:solidFill>
                  <a:schemeClr val="tx1"/>
                </a:solidFill>
                <a:latin typeface="Arial Rounded MT Bold" panose="020F0704030504030204" pitchFamily="34" charset="77"/>
              </a:defRPr>
            </a:lvl6pPr>
            <a:lvl7pPr marL="2971800" indent="-228600" eaLnBrk="0" fontAlgn="base" hangingPunct="0">
              <a:spcBef>
                <a:spcPct val="0"/>
              </a:spcBef>
              <a:spcAft>
                <a:spcPct val="0"/>
              </a:spcAft>
              <a:defRPr>
                <a:solidFill>
                  <a:schemeClr val="tx1"/>
                </a:solidFill>
                <a:latin typeface="Arial Rounded MT Bold" panose="020F0704030504030204" pitchFamily="34" charset="77"/>
              </a:defRPr>
            </a:lvl7pPr>
            <a:lvl8pPr marL="3429000" indent="-228600" eaLnBrk="0" fontAlgn="base" hangingPunct="0">
              <a:spcBef>
                <a:spcPct val="0"/>
              </a:spcBef>
              <a:spcAft>
                <a:spcPct val="0"/>
              </a:spcAft>
              <a:defRPr>
                <a:solidFill>
                  <a:schemeClr val="tx1"/>
                </a:solidFill>
                <a:latin typeface="Arial Rounded MT Bold" panose="020F0704030504030204" pitchFamily="34" charset="77"/>
              </a:defRPr>
            </a:lvl8pPr>
            <a:lvl9pPr marL="3886200" indent="-228600" eaLnBrk="0" fontAlgn="base" hangingPunct="0">
              <a:spcBef>
                <a:spcPct val="0"/>
              </a:spcBef>
              <a:spcAft>
                <a:spcPct val="0"/>
              </a:spcAft>
              <a:defRPr>
                <a:solidFill>
                  <a:schemeClr val="tx1"/>
                </a:solidFill>
                <a:latin typeface="Arial Rounded MT Bold" panose="020F0704030504030204" pitchFamily="34" charset="77"/>
              </a:defRPr>
            </a:lvl9pPr>
          </a:lstStyle>
          <a:p>
            <a:fld id="{F41F3141-771F-AE47-96A1-523FD6AAED1C}" type="slidenum">
              <a:rPr lang="en-GB" altLang="en-US">
                <a:latin typeface="Arial" panose="020B0604020202020204" pitchFamily="34" charset="0"/>
              </a:rPr>
              <a:pPr/>
              <a:t>56</a:t>
            </a:fld>
            <a:endParaRPr lang="en-GB"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F2808D6-E879-F041-8B62-C699DFFEB1D1}"/>
              </a:ext>
            </a:extLst>
          </p:cNvPr>
          <p:cNvSpPr>
            <a:spLocks noGrp="1" noChangeArrowheads="1"/>
          </p:cNvSpPr>
          <p:nvPr>
            <p:ph type="sldNum" sz="quarter" idx="5"/>
          </p:nvPr>
        </p:nvSpPr>
        <p:spPr>
          <a:ln/>
        </p:spPr>
        <p:txBody>
          <a:bodyPr/>
          <a:lstStyle/>
          <a:p>
            <a:fld id="{72905F27-88B1-4342-AE1D-C017BC8FF2C2}" type="slidenum">
              <a:rPr lang="en-US" altLang="en-SI"/>
              <a:pPr/>
              <a:t>85</a:t>
            </a:fld>
            <a:endParaRPr lang="en-US" altLang="en-SI"/>
          </a:p>
        </p:txBody>
      </p:sp>
      <p:sp>
        <p:nvSpPr>
          <p:cNvPr id="110594" name="Rectangle 2">
            <a:extLst>
              <a:ext uri="{FF2B5EF4-FFF2-40B4-BE49-F238E27FC236}">
                <a16:creationId xmlns:a16="http://schemas.microsoft.com/office/drawing/2014/main" id="{06FDF598-3EAA-CC41-9FE8-833D2B4B19A1}"/>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CAB1A692-1931-4647-9AEF-9A5AE5E4FB65}"/>
              </a:ext>
            </a:extLst>
          </p:cNvPr>
          <p:cNvSpPr>
            <a:spLocks noGrp="1" noChangeArrowheads="1"/>
          </p:cNvSpPr>
          <p:nvPr>
            <p:ph type="body" idx="1"/>
          </p:nvPr>
        </p:nvSpPr>
        <p:spPr/>
        <p:txBody>
          <a:bodyPr/>
          <a:lstStyle/>
          <a:p>
            <a:endParaRPr lang="en-SI" altLang="en-SI"/>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2DBE1AE-AD8C-794A-B618-21C3F89B9F5A}"/>
              </a:ext>
            </a:extLst>
          </p:cNvPr>
          <p:cNvSpPr>
            <a:spLocks noGrp="1" noChangeArrowheads="1"/>
          </p:cNvSpPr>
          <p:nvPr>
            <p:ph type="sldNum" sz="quarter" idx="5"/>
          </p:nvPr>
        </p:nvSpPr>
        <p:spPr>
          <a:ln/>
        </p:spPr>
        <p:txBody>
          <a:bodyPr/>
          <a:lstStyle/>
          <a:p>
            <a:fld id="{1B29E1E4-5A1D-A240-A5E9-FC0D3409776B}" type="slidenum">
              <a:rPr lang="en-US" altLang="en-SI"/>
              <a:pPr/>
              <a:t>87</a:t>
            </a:fld>
            <a:endParaRPr lang="en-US" altLang="en-SI"/>
          </a:p>
        </p:txBody>
      </p:sp>
      <p:sp>
        <p:nvSpPr>
          <p:cNvPr id="111618" name="Rectangle 2">
            <a:extLst>
              <a:ext uri="{FF2B5EF4-FFF2-40B4-BE49-F238E27FC236}">
                <a16:creationId xmlns:a16="http://schemas.microsoft.com/office/drawing/2014/main" id="{76E6AECD-48AA-BC4D-B60C-A462C2788CC2}"/>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378A8BBC-A27D-314C-942F-D0160C340500}"/>
              </a:ext>
            </a:extLst>
          </p:cNvPr>
          <p:cNvSpPr>
            <a:spLocks noGrp="1" noChangeArrowheads="1"/>
          </p:cNvSpPr>
          <p:nvPr>
            <p:ph type="body" idx="1"/>
          </p:nvPr>
        </p:nvSpPr>
        <p:spPr/>
        <p:txBody>
          <a:bodyPr/>
          <a:lstStyle/>
          <a:p>
            <a:endParaRPr lang="en-SI" altLang="en-SI"/>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0CC7E9-EAD8-804D-996F-4D7BF5ACBB53}"/>
              </a:ext>
            </a:extLst>
          </p:cNvPr>
          <p:cNvSpPr>
            <a:spLocks noGrp="1" noChangeArrowheads="1"/>
          </p:cNvSpPr>
          <p:nvPr>
            <p:ph type="sldNum" sz="quarter" idx="5"/>
          </p:nvPr>
        </p:nvSpPr>
        <p:spPr>
          <a:ln/>
        </p:spPr>
        <p:txBody>
          <a:bodyPr/>
          <a:lstStyle/>
          <a:p>
            <a:fld id="{22CC4B22-E705-2941-9CDB-92897BB9C985}" type="slidenum">
              <a:rPr lang="en-US" altLang="en-SI"/>
              <a:pPr/>
              <a:t>90</a:t>
            </a:fld>
            <a:endParaRPr lang="en-US" altLang="en-SI"/>
          </a:p>
        </p:txBody>
      </p:sp>
      <p:sp>
        <p:nvSpPr>
          <p:cNvPr id="112642" name="Rectangle 2">
            <a:extLst>
              <a:ext uri="{FF2B5EF4-FFF2-40B4-BE49-F238E27FC236}">
                <a16:creationId xmlns:a16="http://schemas.microsoft.com/office/drawing/2014/main" id="{388D4209-9788-4F4C-8E5E-5787284DDA83}"/>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9F425E45-8E45-F648-B68A-A5FB17F7AE79}"/>
              </a:ext>
            </a:extLst>
          </p:cNvPr>
          <p:cNvSpPr>
            <a:spLocks noGrp="1" noChangeArrowheads="1"/>
          </p:cNvSpPr>
          <p:nvPr>
            <p:ph type="body" idx="1"/>
          </p:nvPr>
        </p:nvSpPr>
        <p:spPr/>
        <p:txBody>
          <a:bodyPr/>
          <a:lstStyle/>
          <a:p>
            <a:endParaRPr lang="en-SI" altLang="en-SI"/>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83C575D-818A-B64B-BC12-7BE6FF48AAC7}"/>
              </a:ext>
            </a:extLst>
          </p:cNvPr>
          <p:cNvSpPr>
            <a:spLocks noGrp="1" noChangeArrowheads="1"/>
          </p:cNvSpPr>
          <p:nvPr>
            <p:ph type="sldNum" sz="quarter" idx="5"/>
          </p:nvPr>
        </p:nvSpPr>
        <p:spPr>
          <a:ln/>
        </p:spPr>
        <p:txBody>
          <a:bodyPr/>
          <a:lstStyle/>
          <a:p>
            <a:fld id="{B71F75E1-1094-EC45-A2BD-2D4A9D6ADAB0}" type="slidenum">
              <a:rPr lang="en-US" altLang="en-SI"/>
              <a:pPr/>
              <a:t>91</a:t>
            </a:fld>
            <a:endParaRPr lang="en-US" altLang="en-SI"/>
          </a:p>
        </p:txBody>
      </p:sp>
      <p:sp>
        <p:nvSpPr>
          <p:cNvPr id="113666" name="Rectangle 2">
            <a:extLst>
              <a:ext uri="{FF2B5EF4-FFF2-40B4-BE49-F238E27FC236}">
                <a16:creationId xmlns:a16="http://schemas.microsoft.com/office/drawing/2014/main" id="{C3B554AE-8F0B-2641-9F88-36A787605B0D}"/>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9FAB3929-40B9-9546-82D6-E238FB6F8EA5}"/>
              </a:ext>
            </a:extLst>
          </p:cNvPr>
          <p:cNvSpPr>
            <a:spLocks noGrp="1" noChangeArrowheads="1"/>
          </p:cNvSpPr>
          <p:nvPr>
            <p:ph type="body" idx="1"/>
          </p:nvPr>
        </p:nvSpPr>
        <p:spPr/>
        <p:txBody>
          <a:bodyPr/>
          <a:lstStyle/>
          <a:p>
            <a:endParaRPr lang="en-SI" altLang="en-SI"/>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419EA6-77F9-CA46-BB54-F1FAFB630D84}"/>
              </a:ext>
            </a:extLst>
          </p:cNvPr>
          <p:cNvSpPr>
            <a:spLocks noGrp="1" noChangeArrowheads="1"/>
          </p:cNvSpPr>
          <p:nvPr>
            <p:ph type="sldNum" sz="quarter" idx="5"/>
          </p:nvPr>
        </p:nvSpPr>
        <p:spPr>
          <a:ln/>
        </p:spPr>
        <p:txBody>
          <a:bodyPr/>
          <a:lstStyle/>
          <a:p>
            <a:fld id="{215A90C2-1A56-6E45-A0CB-A99F998F29E5}" type="slidenum">
              <a:rPr lang="en-US" altLang="en-SI"/>
              <a:pPr/>
              <a:t>93</a:t>
            </a:fld>
            <a:endParaRPr lang="en-US" altLang="en-SI"/>
          </a:p>
        </p:txBody>
      </p:sp>
      <p:sp>
        <p:nvSpPr>
          <p:cNvPr id="114690" name="Rectangle 2">
            <a:extLst>
              <a:ext uri="{FF2B5EF4-FFF2-40B4-BE49-F238E27FC236}">
                <a16:creationId xmlns:a16="http://schemas.microsoft.com/office/drawing/2014/main" id="{D92C2477-9F3D-1142-8451-0CF6CE6855E8}"/>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D9ABF017-EE4D-9E43-A69B-343792E43694}"/>
              </a:ext>
            </a:extLst>
          </p:cNvPr>
          <p:cNvSpPr>
            <a:spLocks noGrp="1" noChangeArrowheads="1"/>
          </p:cNvSpPr>
          <p:nvPr>
            <p:ph type="body" idx="1"/>
          </p:nvPr>
        </p:nvSpPr>
        <p:spPr/>
        <p:txBody>
          <a:bodyPr/>
          <a:lstStyle/>
          <a:p>
            <a:endParaRPr lang="en-SI" altLang="en-SI"/>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22F8310-2CE2-0147-87D7-4520C7F884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3300">
              <a:spcBef>
                <a:spcPct val="30000"/>
              </a:spcBef>
              <a:defRPr sz="1200">
                <a:solidFill>
                  <a:schemeClr val="tx1"/>
                </a:solidFill>
                <a:latin typeface="Times New Roman" panose="02020603050405020304" pitchFamily="18" charset="0"/>
              </a:defRPr>
            </a:lvl1pPr>
            <a:lvl2pPr marL="742950" indent="-285750" defTabSz="1003300">
              <a:spcBef>
                <a:spcPct val="30000"/>
              </a:spcBef>
              <a:defRPr sz="1200">
                <a:solidFill>
                  <a:schemeClr val="tx1"/>
                </a:solidFill>
                <a:latin typeface="Times New Roman" panose="02020603050405020304" pitchFamily="18" charset="0"/>
              </a:defRPr>
            </a:lvl2pPr>
            <a:lvl3pPr marL="1143000" indent="-228600" defTabSz="1003300">
              <a:spcBef>
                <a:spcPct val="30000"/>
              </a:spcBef>
              <a:defRPr sz="1200">
                <a:solidFill>
                  <a:schemeClr val="tx1"/>
                </a:solidFill>
                <a:latin typeface="Times New Roman" panose="02020603050405020304" pitchFamily="18" charset="0"/>
              </a:defRPr>
            </a:lvl3pPr>
            <a:lvl4pPr marL="1600200" indent="-228600" defTabSz="1003300">
              <a:spcBef>
                <a:spcPct val="30000"/>
              </a:spcBef>
              <a:defRPr sz="1200">
                <a:solidFill>
                  <a:schemeClr val="tx1"/>
                </a:solidFill>
                <a:latin typeface="Times New Roman" panose="02020603050405020304" pitchFamily="18" charset="0"/>
              </a:defRPr>
            </a:lvl4pPr>
            <a:lvl5pPr marL="2057400" indent="-228600" defTabSz="1003300">
              <a:spcBef>
                <a:spcPct val="30000"/>
              </a:spcBef>
              <a:defRPr sz="1200">
                <a:solidFill>
                  <a:schemeClr val="tx1"/>
                </a:solidFill>
                <a:latin typeface="Times New Roman" panose="02020603050405020304" pitchFamily="18" charset="0"/>
              </a:defRPr>
            </a:lvl5pPr>
            <a:lvl6pPr marL="2514600" indent="-228600" defTabSz="10033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10033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10033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10033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C15CD8-D6E1-A04D-B787-FEF4A17F26C8}" type="slidenum">
              <a:rPr lang="en-GB" altLang="sl-SI">
                <a:latin typeface="Symbol" pitchFamily="2" charset="2"/>
              </a:rPr>
              <a:pPr>
                <a:spcBef>
                  <a:spcPct val="0"/>
                </a:spcBef>
              </a:pPr>
              <a:t>95</a:t>
            </a:fld>
            <a:endParaRPr lang="en-GB" altLang="sl-SI">
              <a:latin typeface="Symbol" pitchFamily="2" charset="2"/>
            </a:endParaRPr>
          </a:p>
        </p:txBody>
      </p:sp>
      <p:sp>
        <p:nvSpPr>
          <p:cNvPr id="53251" name="Rectangle 2">
            <a:extLst>
              <a:ext uri="{FF2B5EF4-FFF2-40B4-BE49-F238E27FC236}">
                <a16:creationId xmlns:a16="http://schemas.microsoft.com/office/drawing/2014/main" id="{FC921FF5-9896-6943-BF0A-06BB99A6EB58}"/>
              </a:ext>
            </a:extLst>
          </p:cNvPr>
          <p:cNvSpPr>
            <a:spLocks noGrp="1" noRot="1" noChangeAspect="1" noChangeArrowheads="1" noTextEdit="1"/>
          </p:cNvSpPr>
          <p:nvPr>
            <p:ph type="sldImg"/>
          </p:nvPr>
        </p:nvSpPr>
        <p:spPr>
          <a:xfrm>
            <a:off x="711200" y="922338"/>
            <a:ext cx="5903913" cy="3322637"/>
          </a:xfrm>
          <a:solidFill>
            <a:srgbClr val="FFFFFF"/>
          </a:solidFill>
          <a:ln/>
        </p:spPr>
      </p:sp>
      <p:sp>
        <p:nvSpPr>
          <p:cNvPr id="53252" name="Rectangle 3">
            <a:extLst>
              <a:ext uri="{FF2B5EF4-FFF2-40B4-BE49-F238E27FC236}">
                <a16:creationId xmlns:a16="http://schemas.microsoft.com/office/drawing/2014/main" id="{C4F157E0-F433-2D40-A343-63BBCE06A962}"/>
              </a:ext>
            </a:extLst>
          </p:cNvPr>
          <p:cNvSpPr>
            <a:spLocks noGrp="1" noChangeArrowheads="1"/>
          </p:cNvSpPr>
          <p:nvPr>
            <p:ph type="body" idx="1"/>
          </p:nvPr>
        </p:nvSpPr>
        <p:spPr>
          <a:xfrm>
            <a:off x="1131888" y="4568825"/>
            <a:ext cx="5065712" cy="3689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747" tIns="42373" rIns="84747" bIns="42373" anchor="ctr"/>
          <a:lstStyle/>
          <a:p>
            <a:endParaRPr lang="en-GB" altLang="sl-SI">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スライド イメージ プレースホルダ 1">
            <a:extLst>
              <a:ext uri="{FF2B5EF4-FFF2-40B4-BE49-F238E27FC236}">
                <a16:creationId xmlns:a16="http://schemas.microsoft.com/office/drawing/2014/main" id="{15F5070E-C6A2-B84E-A879-EF597437B1FC}"/>
              </a:ext>
            </a:extLst>
          </p:cNvPr>
          <p:cNvSpPr>
            <a:spLocks noGrp="1" noRot="1" noChangeAspect="1" noTextEdit="1"/>
          </p:cNvSpPr>
          <p:nvPr>
            <p:ph type="sldImg"/>
          </p:nvPr>
        </p:nvSpPr>
        <p:spPr>
          <a:ln/>
        </p:spPr>
      </p:sp>
      <p:sp>
        <p:nvSpPr>
          <p:cNvPr id="82947" name="ノート プレースホルダ 2">
            <a:extLst>
              <a:ext uri="{FF2B5EF4-FFF2-40B4-BE49-F238E27FC236}">
                <a16:creationId xmlns:a16="http://schemas.microsoft.com/office/drawing/2014/main" id="{9D8374AC-F4E4-F04B-A671-55881252B1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latin typeface="Times New Roman" panose="02020603050405020304" pitchFamily="18" charset="0"/>
            </a:endParaRPr>
          </a:p>
        </p:txBody>
      </p:sp>
      <p:sp>
        <p:nvSpPr>
          <p:cNvPr id="82948" name="スライド番号プレースホルダ 3">
            <a:extLst>
              <a:ext uri="{FF2B5EF4-FFF2-40B4-BE49-F238E27FC236}">
                <a16:creationId xmlns:a16="http://schemas.microsoft.com/office/drawing/2014/main" id="{7BC95AA2-1115-A84D-863C-65C4A42E56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1363" indent="-284163">
              <a:spcBef>
                <a:spcPct val="30000"/>
              </a:spcBef>
              <a:defRPr sz="1200">
                <a:solidFill>
                  <a:schemeClr val="tx1"/>
                </a:solidFill>
                <a:latin typeface="Times New Roman" panose="02020603050405020304" pitchFamily="18" charset="0"/>
              </a:defRPr>
            </a:lvl2pPr>
            <a:lvl3pPr marL="1141413" indent="-227013">
              <a:spcBef>
                <a:spcPct val="30000"/>
              </a:spcBef>
              <a:defRPr sz="1200">
                <a:solidFill>
                  <a:schemeClr val="tx1"/>
                </a:solidFill>
                <a:latin typeface="Times New Roman" panose="02020603050405020304" pitchFamily="18" charset="0"/>
              </a:defRPr>
            </a:lvl3pPr>
            <a:lvl4pPr marL="1598613" indent="-227013">
              <a:spcBef>
                <a:spcPct val="30000"/>
              </a:spcBef>
              <a:defRPr sz="1200">
                <a:solidFill>
                  <a:schemeClr val="tx1"/>
                </a:solidFill>
                <a:latin typeface="Times New Roman" panose="02020603050405020304" pitchFamily="18" charset="0"/>
              </a:defRPr>
            </a:lvl4pPr>
            <a:lvl5pPr marL="2055813" indent="-227013">
              <a:spcBef>
                <a:spcPct val="30000"/>
              </a:spcBef>
              <a:defRPr sz="1200">
                <a:solidFill>
                  <a:schemeClr val="tx1"/>
                </a:solidFill>
                <a:latin typeface="Times New Roman" panose="02020603050405020304" pitchFamily="18" charset="0"/>
              </a:defRPr>
            </a:lvl5pPr>
            <a:lvl6pPr marL="2513013" indent="-227013" eaLnBrk="0" fontAlgn="base" hangingPunct="0">
              <a:spcBef>
                <a:spcPct val="30000"/>
              </a:spcBef>
              <a:spcAft>
                <a:spcPct val="0"/>
              </a:spcAft>
              <a:defRPr sz="1200">
                <a:solidFill>
                  <a:schemeClr val="tx1"/>
                </a:solidFill>
                <a:latin typeface="Times New Roman" panose="02020603050405020304" pitchFamily="18" charset="0"/>
              </a:defRPr>
            </a:lvl6pPr>
            <a:lvl7pPr marL="2970213" indent="-227013" eaLnBrk="0" fontAlgn="base" hangingPunct="0">
              <a:spcBef>
                <a:spcPct val="30000"/>
              </a:spcBef>
              <a:spcAft>
                <a:spcPct val="0"/>
              </a:spcAft>
              <a:defRPr sz="1200">
                <a:solidFill>
                  <a:schemeClr val="tx1"/>
                </a:solidFill>
                <a:latin typeface="Times New Roman" panose="02020603050405020304" pitchFamily="18" charset="0"/>
              </a:defRPr>
            </a:lvl7pPr>
            <a:lvl8pPr marL="3427413" indent="-227013" eaLnBrk="0" fontAlgn="base" hangingPunct="0">
              <a:spcBef>
                <a:spcPct val="30000"/>
              </a:spcBef>
              <a:spcAft>
                <a:spcPct val="0"/>
              </a:spcAft>
              <a:defRPr sz="1200">
                <a:solidFill>
                  <a:schemeClr val="tx1"/>
                </a:solidFill>
                <a:latin typeface="Times New Roman" panose="02020603050405020304" pitchFamily="18" charset="0"/>
              </a:defRPr>
            </a:lvl8pPr>
            <a:lvl9pPr marL="3884613" indent="-2270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DAE711-88FF-9042-8342-F22BEAB416B9}" type="slidenum">
              <a:rPr kumimoji="1" lang="ja-JP" altLang="en-US">
                <a:latin typeface="Symbol" pitchFamily="2" charset="2"/>
              </a:rPr>
              <a:pPr>
                <a:spcBef>
                  <a:spcPct val="0"/>
                </a:spcBef>
              </a:pPr>
              <a:t>113</a:t>
            </a:fld>
            <a:endParaRPr kumimoji="1" lang="ja-JP" altLang="en-US">
              <a:latin typeface="Symbol" pitchFamily="2" charset="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PlaceHolder 1"/>
          <p:cNvSpPr>
            <a:spLocks noGrp="1" noRot="1" noChangeAspect="1"/>
          </p:cNvSpPr>
          <p:nvPr>
            <p:ph type="sldImg"/>
          </p:nvPr>
        </p:nvSpPr>
        <p:spPr>
          <a:xfrm>
            <a:off x="1009650" y="903288"/>
            <a:ext cx="5500688" cy="3095625"/>
          </a:xfrm>
          <a:prstGeom prst="rect">
            <a:avLst/>
          </a:prstGeom>
        </p:spPr>
      </p:sp>
      <p:sp>
        <p:nvSpPr>
          <p:cNvPr id="492" name="PlaceHolder 2"/>
          <p:cNvSpPr>
            <a:spLocks noGrp="1"/>
          </p:cNvSpPr>
          <p:nvPr>
            <p:ph type="body"/>
          </p:nvPr>
        </p:nvSpPr>
        <p:spPr>
          <a:xfrm>
            <a:off x="1146600" y="4299120"/>
            <a:ext cx="5232240" cy="3436200"/>
          </a:xfrm>
          <a:prstGeom prst="rect">
            <a:avLst/>
          </a:prstGeom>
        </p:spPr>
        <p:txBody>
          <a:bodyPr lIns="0" tIns="0" rIns="0" bIns="0">
            <a:spAutoFit/>
          </a:bodyPr>
          <a:lstStyle/>
          <a:p>
            <a:r>
              <a:rPr lang="en-US" sz="2000" b="0" strike="noStrike" spc="-1">
                <a:solidFill>
                  <a:srgbClr val="000000"/>
                </a:solidFill>
                <a:latin typeface="Times New Roman"/>
              </a:rPr>
              <a:t>Spectrometer Belle is taking data at the KEKB electron-positron collider which is operating in the KEK Laboratory in Tsukuba, about 60 km from Tokyo. In order to efficiently measure particles coming from the decay of Y(4S), Belle is capable of good vertexing, PID and detection of photons, muons and  long-living neutral kaons.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PlaceHolder 1"/>
          <p:cNvSpPr>
            <a:spLocks noGrp="1" noRot="1" noChangeAspect="1"/>
          </p:cNvSpPr>
          <p:nvPr>
            <p:ph type="sldImg"/>
          </p:nvPr>
        </p:nvSpPr>
        <p:spPr>
          <a:xfrm>
            <a:off x="1009650" y="903288"/>
            <a:ext cx="5500688" cy="3095625"/>
          </a:xfrm>
          <a:prstGeom prst="rect">
            <a:avLst/>
          </a:prstGeom>
        </p:spPr>
      </p:sp>
      <p:sp>
        <p:nvSpPr>
          <p:cNvPr id="494" name="PlaceHolder 2"/>
          <p:cNvSpPr>
            <a:spLocks noGrp="1"/>
          </p:cNvSpPr>
          <p:nvPr>
            <p:ph type="body"/>
          </p:nvPr>
        </p:nvSpPr>
        <p:spPr>
          <a:xfrm>
            <a:off x="1146600" y="4299120"/>
            <a:ext cx="5232240" cy="3436200"/>
          </a:xfrm>
          <a:prstGeom prst="rect">
            <a:avLst/>
          </a:prstGeom>
        </p:spPr>
        <p:txBody>
          <a:bodyPr lIns="0" tIns="0" rIns="0" bIns="0">
            <a:spAutoFit/>
          </a:bodyPr>
          <a:lstStyle/>
          <a:p>
            <a:r>
              <a:rPr lang="en-US" sz="2000" b="0" strike="noStrike" spc="-1">
                <a:solidFill>
                  <a:srgbClr val="000000"/>
                </a:solidFill>
                <a:latin typeface="Times New Roman"/>
              </a:rPr>
              <a:t>Spectrometer Belle is taking data at the KEKB electron-positron collider which is operating in the KEK Laboratory in Tsukuba, about 60 km from Tokyo. In order to efficiently measure particles coming from the decay of Y(4S), Belle is capable of good vertexing, PID and detection of photons, muons and  long-living neutral kaons.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B816FB0-3C59-4DA5-8AB4-CAC49D20BB87}" type="slidenum">
              <a:rPr lang="en-US" smtClean="0">
                <a:latin typeface="Arial" pitchFamily="34" charset="0"/>
              </a:rPr>
              <a:t>14</a:t>
            </a:fld>
            <a:endParaRPr lang="en-US">
              <a:latin typeface="Arial"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sl-SI">
              <a:latin typeface="Arial" pitchFamily="34" charset="0"/>
            </a:endParaRPr>
          </a:p>
        </p:txBody>
      </p:sp>
    </p:spTree>
    <p:extLst>
      <p:ext uri="{BB962C8B-B14F-4D97-AF65-F5344CB8AC3E}">
        <p14:creationId xmlns:p14="http://schemas.microsoft.com/office/powerpoint/2010/main" val="194944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CE23B-CF5C-2F5F-48EA-7CBEB9E37CAB}"/>
            </a:ext>
          </a:extLst>
        </p:cNvPr>
        <p:cNvGrpSpPr/>
        <p:nvPr/>
      </p:nvGrpSpPr>
      <p:grpSpPr>
        <a:xfrm>
          <a:off x="0" y="0"/>
          <a:ext cx="0" cy="0"/>
          <a:chOff x="0" y="0"/>
          <a:chExt cx="0" cy="0"/>
        </a:xfrm>
      </p:grpSpPr>
      <p:sp>
        <p:nvSpPr>
          <p:cNvPr id="27650" name="Rectangle 7">
            <a:extLst>
              <a:ext uri="{FF2B5EF4-FFF2-40B4-BE49-F238E27FC236}">
                <a16:creationId xmlns:a16="http://schemas.microsoft.com/office/drawing/2014/main" id="{0E6A4D3C-8069-462F-0124-E8765C854E74}"/>
              </a:ext>
            </a:extLst>
          </p:cNvPr>
          <p:cNvSpPr>
            <a:spLocks noGrp="1" noChangeArrowheads="1"/>
          </p:cNvSpPr>
          <p:nvPr>
            <p:ph type="sldNum" sz="quarter" idx="5"/>
          </p:nvPr>
        </p:nvSpPr>
        <p:spPr>
          <a:noFill/>
        </p:spPr>
        <p:txBody>
          <a:bodyPr/>
          <a:lstStyle/>
          <a:p>
            <a:fld id="{FB816FB0-3C59-4DA5-8AB4-CAC49D20BB87}" type="slidenum">
              <a:rPr lang="en-US" smtClean="0">
                <a:latin typeface="Arial" pitchFamily="34" charset="0"/>
              </a:rPr>
              <a:t>15</a:t>
            </a:fld>
            <a:endParaRPr lang="en-US">
              <a:latin typeface="Arial" pitchFamily="34" charset="0"/>
            </a:endParaRPr>
          </a:p>
        </p:txBody>
      </p:sp>
      <p:sp>
        <p:nvSpPr>
          <p:cNvPr id="27651" name="Rectangle 2">
            <a:extLst>
              <a:ext uri="{FF2B5EF4-FFF2-40B4-BE49-F238E27FC236}">
                <a16:creationId xmlns:a16="http://schemas.microsoft.com/office/drawing/2014/main" id="{C1653009-290C-327F-9007-FCDF82BE1172}"/>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9975E445-9517-B87A-4F90-90B2BDAB08BC}"/>
              </a:ext>
            </a:extLst>
          </p:cNvPr>
          <p:cNvSpPr>
            <a:spLocks noGrp="1" noChangeArrowheads="1"/>
          </p:cNvSpPr>
          <p:nvPr>
            <p:ph type="body" idx="1"/>
          </p:nvPr>
        </p:nvSpPr>
        <p:spPr>
          <a:noFill/>
          <a:ln/>
        </p:spPr>
        <p:txBody>
          <a:bodyPr/>
          <a:lstStyle/>
          <a:p>
            <a:pPr eaLnBrk="1" hangingPunct="1"/>
            <a:endParaRPr lang="sl-SI">
              <a:latin typeface="Arial" pitchFamily="34" charset="0"/>
            </a:endParaRPr>
          </a:p>
        </p:txBody>
      </p:sp>
    </p:spTree>
    <p:extLst>
      <p:ext uri="{BB962C8B-B14F-4D97-AF65-F5344CB8AC3E}">
        <p14:creationId xmlns:p14="http://schemas.microsoft.com/office/powerpoint/2010/main" val="232565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B816FB0-3C59-4DA5-8AB4-CAC49D20BB87}" type="slidenum">
              <a:rPr lang="en-US" smtClean="0">
                <a:latin typeface="Arial" pitchFamily="34" charset="0"/>
              </a:rPr>
              <a:t>16</a:t>
            </a:fld>
            <a:endParaRPr lang="en-US">
              <a:latin typeface="Arial"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sl-SI">
              <a:latin typeface="Arial" pitchFamily="34" charset="0"/>
            </a:endParaRPr>
          </a:p>
        </p:txBody>
      </p:sp>
    </p:spTree>
    <p:extLst>
      <p:ext uri="{BB962C8B-B14F-4D97-AF65-F5344CB8AC3E}">
        <p14:creationId xmlns:p14="http://schemas.microsoft.com/office/powerpoint/2010/main" val="1949443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B816FB0-3C59-4DA5-8AB4-CAC49D20BB87}" type="slidenum">
              <a:rPr lang="en-US" smtClean="0">
                <a:latin typeface="Arial" pitchFamily="34" charset="0"/>
              </a:rPr>
              <a:t>17</a:t>
            </a:fld>
            <a:endParaRPr lang="en-US">
              <a:latin typeface="Arial"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sl-SI">
              <a:latin typeface="Arial" pitchFamily="34" charset="0"/>
            </a:endParaRPr>
          </a:p>
        </p:txBody>
      </p:sp>
    </p:spTree>
    <p:extLst>
      <p:ext uri="{BB962C8B-B14F-4D97-AF65-F5344CB8AC3E}">
        <p14:creationId xmlns:p14="http://schemas.microsoft.com/office/powerpoint/2010/main" val="1675370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846045C8-6759-94A6-3352-A0C31EE591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Times New Roman" panose="02020603050405020304" pitchFamily="18" charset="0"/>
              </a:defRPr>
            </a:lvl1pPr>
            <a:lvl2pPr marL="742950" indent="-285750" defTabSz="920750" eaLnBrk="0" hangingPunct="0">
              <a:defRPr sz="2400">
                <a:solidFill>
                  <a:schemeClr val="tx1"/>
                </a:solidFill>
                <a:latin typeface="Times New Roman" panose="02020603050405020304" pitchFamily="18" charset="0"/>
              </a:defRPr>
            </a:lvl2pPr>
            <a:lvl3pPr marL="1143000" indent="-228600" defTabSz="920750" eaLnBrk="0" hangingPunct="0">
              <a:defRPr sz="2400">
                <a:solidFill>
                  <a:schemeClr val="tx1"/>
                </a:solidFill>
                <a:latin typeface="Times New Roman" panose="02020603050405020304" pitchFamily="18" charset="0"/>
              </a:defRPr>
            </a:lvl3pPr>
            <a:lvl4pPr marL="1600200" indent="-228600" defTabSz="920750" eaLnBrk="0" hangingPunct="0">
              <a:defRPr sz="2400">
                <a:solidFill>
                  <a:schemeClr val="tx1"/>
                </a:solidFill>
                <a:latin typeface="Times New Roman" panose="02020603050405020304" pitchFamily="18" charset="0"/>
              </a:defRPr>
            </a:lvl4pPr>
            <a:lvl5pPr marL="2057400" indent="-228600" defTabSz="920750" eaLnBrk="0" hangingPunct="0">
              <a:defRPr sz="2400">
                <a:solidFill>
                  <a:schemeClr val="tx1"/>
                </a:solidFill>
                <a:latin typeface="Times New Roman" panose="02020603050405020304" pitchFamily="18" charset="0"/>
              </a:defRPr>
            </a:lvl5pPr>
            <a:lvl6pPr marL="2514600" indent="-228600" defTabSz="92075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075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075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075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D09BBED-8B6D-9A44-8D4E-C104ACA3A44E}" type="slidenum">
              <a:rPr lang="en-GB" altLang="en-SI" sz="1200"/>
              <a:pPr eaLnBrk="1" hangingPunct="1"/>
              <a:t>37</a:t>
            </a:fld>
            <a:endParaRPr lang="en-GB" altLang="en-SI" sz="1200"/>
          </a:p>
        </p:txBody>
      </p:sp>
      <p:sp>
        <p:nvSpPr>
          <p:cNvPr id="22531" name="Rectangle 2">
            <a:extLst>
              <a:ext uri="{FF2B5EF4-FFF2-40B4-BE49-F238E27FC236}">
                <a16:creationId xmlns:a16="http://schemas.microsoft.com/office/drawing/2014/main" id="{FBC0904C-6623-805A-2F9F-9AF3F22A79F2}"/>
              </a:ext>
            </a:extLst>
          </p:cNvPr>
          <p:cNvSpPr>
            <a:spLocks noChangeArrowheads="1" noTextEdit="1"/>
          </p:cNvSpPr>
          <p:nvPr>
            <p:ph type="sldImg"/>
          </p:nvPr>
        </p:nvSpPr>
        <p:spPr>
          <a:ln/>
        </p:spPr>
      </p:sp>
      <p:sp>
        <p:nvSpPr>
          <p:cNvPr id="22532" name="Rectangle 3">
            <a:extLst>
              <a:ext uri="{FF2B5EF4-FFF2-40B4-BE49-F238E27FC236}">
                <a16:creationId xmlns:a16="http://schemas.microsoft.com/office/drawing/2014/main" id="{6A6C9DF4-542E-FBD2-2E62-182F790CDD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SI"/>
              <a:t>PMTs potential problems when operated in B field!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2143080" y="695160"/>
            <a:ext cx="2571840" cy="342900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498" name="PlaceHolder 2"/>
          <p:cNvSpPr>
            <a:spLocks noGrp="1"/>
          </p:cNvSpPr>
          <p:nvPr>
            <p:ph type="body"/>
          </p:nvPr>
        </p:nvSpPr>
        <p:spPr>
          <a:xfrm>
            <a:off x="685440" y="4343040"/>
            <a:ext cx="5481720" cy="4110840"/>
          </a:xfrm>
          <a:prstGeom prst="rect">
            <a:avLst/>
          </a:prstGeom>
        </p:spPr>
        <p:txBody>
          <a:bodyPr lIns="0" tIns="0" rIns="0" bIns="0">
            <a:spAutoFit/>
          </a:bodyPr>
          <a:lstStyle/>
          <a:p>
            <a:endParaRPr lang="en-US"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title="freepik_edit_A-169-medical-background-inspired-by-modern-hospit.png"/>
          <p:cNvPicPr preferRelativeResize="0"/>
          <p:nvPr/>
        </p:nvPicPr>
        <p:blipFill>
          <a:blip r:embed="rId2">
            <a:alphaModFix amt="70000"/>
          </a:blip>
          <a:stretch>
            <a:fillRect/>
          </a:stretch>
        </p:blipFill>
        <p:spPr>
          <a:xfrm>
            <a:off x="1" y="-53576"/>
            <a:ext cx="12192004" cy="6965155"/>
          </a:xfrm>
          <a:prstGeom prst="rect">
            <a:avLst/>
          </a:prstGeom>
          <a:noFill/>
          <a:ln>
            <a:noFill/>
          </a:ln>
          <a:effectLst>
            <a:outerShdw blurRad="57150" dist="19050" dir="5400000" algn="bl" rotWithShape="0">
              <a:srgbClr val="000000">
                <a:alpha val="50000"/>
              </a:srgbClr>
            </a:outerShdw>
          </a:effectLst>
        </p:spPr>
      </p:pic>
      <p:sp>
        <p:nvSpPr>
          <p:cNvPr id="10" name="Google Shape;10;p2"/>
          <p:cNvSpPr txBox="1">
            <a:spLocks noGrp="1"/>
          </p:cNvSpPr>
          <p:nvPr>
            <p:ph type="ctrTitle"/>
          </p:nvPr>
        </p:nvSpPr>
        <p:spPr>
          <a:xfrm>
            <a:off x="1131600" y="2215467"/>
            <a:ext cx="7131600" cy="3164000"/>
          </a:xfrm>
          <a:prstGeom prst="rect">
            <a:avLst/>
          </a:prstGeom>
        </p:spPr>
        <p:txBody>
          <a:bodyPr spcFirstLastPara="1" wrap="square" lIns="91425" tIns="91425" rIns="91425" bIns="91425" anchor="t" anchorCtr="0">
            <a:noAutofit/>
          </a:bodyPr>
          <a:lstStyle>
            <a:lvl1pPr lvl="0" algn="l">
              <a:lnSpc>
                <a:spcPct val="90000"/>
              </a:lnSpc>
              <a:spcBef>
                <a:spcPts val="0"/>
              </a:spcBef>
              <a:spcAft>
                <a:spcPts val="0"/>
              </a:spcAft>
              <a:buSzPts val="5200"/>
              <a:buNone/>
              <a:defRPr sz="11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1" name="Google Shape;11;p2"/>
          <p:cNvSpPr txBox="1">
            <a:spLocks noGrp="1"/>
          </p:cNvSpPr>
          <p:nvPr>
            <p:ph type="subTitle" idx="1"/>
          </p:nvPr>
        </p:nvSpPr>
        <p:spPr>
          <a:xfrm>
            <a:off x="1183400" y="1132492"/>
            <a:ext cx="6994800" cy="900000"/>
          </a:xfrm>
          <a:prstGeom prst="rect">
            <a:avLst/>
          </a:prstGeom>
          <a:noFill/>
        </p:spPr>
        <p:txBody>
          <a:bodyPr spcFirstLastPara="1" wrap="square" lIns="91425" tIns="91425" rIns="91425" bIns="91425" anchor="b" anchorCtr="0">
            <a:noAutofit/>
          </a:bodyPr>
          <a:lstStyle>
            <a:lvl1pPr lvl="0">
              <a:lnSpc>
                <a:spcPct val="100000"/>
              </a:lnSpc>
              <a:spcBef>
                <a:spcPts val="0"/>
              </a:spcBef>
              <a:spcAft>
                <a:spcPts val="0"/>
              </a:spcAft>
              <a:buSzPts val="1400"/>
              <a:buNone/>
              <a:defRPr sz="1467"/>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r>
              <a:rPr lang="en-US"/>
              <a:t>Click to edit Master subtitle style</a:t>
            </a:r>
            <a:endParaRPr/>
          </a:p>
        </p:txBody>
      </p:sp>
    </p:spTree>
    <p:extLst>
      <p:ext uri="{BB962C8B-B14F-4D97-AF65-F5344CB8AC3E}">
        <p14:creationId xmlns:p14="http://schemas.microsoft.com/office/powerpoint/2010/main" val="3773345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2950767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
        <p:cNvGrpSpPr/>
        <p:nvPr/>
      </p:nvGrpSpPr>
      <p:grpSpPr>
        <a:xfrm>
          <a:off x="0" y="0"/>
          <a:ext cx="0" cy="0"/>
          <a:chOff x="0" y="0"/>
          <a:chExt cx="0" cy="0"/>
        </a:xfrm>
      </p:grpSpPr>
      <p:pic>
        <p:nvPicPr>
          <p:cNvPr id="48" name="Google Shape;48;p13" title="freepik_edit_A-169-medical-background-inspired-by-modern-hospit (6).png"/>
          <p:cNvPicPr preferRelativeResize="0"/>
          <p:nvPr/>
        </p:nvPicPr>
        <p:blipFill>
          <a:blip r:embed="rId2">
            <a:alphaModFix amt="69000"/>
          </a:blip>
          <a:stretch>
            <a:fillRect/>
          </a:stretch>
        </p:blipFill>
        <p:spPr>
          <a:xfrm flipH="1">
            <a:off x="1" y="1"/>
            <a:ext cx="12192004" cy="6965177"/>
          </a:xfrm>
          <a:prstGeom prst="rect">
            <a:avLst/>
          </a:prstGeom>
          <a:noFill/>
          <a:ln>
            <a:noFill/>
          </a:ln>
        </p:spPr>
      </p:pic>
      <p:sp>
        <p:nvSpPr>
          <p:cNvPr id="49" name="Google Shape;49;p13"/>
          <p:cNvSpPr txBox="1">
            <a:spLocks noGrp="1"/>
          </p:cNvSpPr>
          <p:nvPr>
            <p:ph type="title"/>
          </p:nvPr>
        </p:nvSpPr>
        <p:spPr>
          <a:xfrm>
            <a:off x="1359000" y="3809567"/>
            <a:ext cx="9474000" cy="49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lang="en-US"/>
              <a:t>Click to edit Master title style</a:t>
            </a:r>
            <a:endParaRPr/>
          </a:p>
        </p:txBody>
      </p:sp>
      <p:sp>
        <p:nvSpPr>
          <p:cNvPr id="50" name="Google Shape;50;p13"/>
          <p:cNvSpPr txBox="1">
            <a:spLocks noGrp="1"/>
          </p:cNvSpPr>
          <p:nvPr>
            <p:ph type="subTitle" idx="1"/>
          </p:nvPr>
        </p:nvSpPr>
        <p:spPr>
          <a:xfrm>
            <a:off x="1359000" y="1540833"/>
            <a:ext cx="9474000" cy="234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r>
              <a:rPr lang="en-US"/>
              <a:t>Click to edit Master subtitle style</a:t>
            </a:r>
            <a:endParaRPr/>
          </a:p>
        </p:txBody>
      </p:sp>
    </p:spTree>
    <p:extLst>
      <p:ext uri="{BB962C8B-B14F-4D97-AF65-F5344CB8AC3E}">
        <p14:creationId xmlns:p14="http://schemas.microsoft.com/office/powerpoint/2010/main" val="255675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1"/>
        <p:cNvGrpSpPr/>
        <p:nvPr/>
      </p:nvGrpSpPr>
      <p:grpSpPr>
        <a:xfrm>
          <a:off x="0" y="0"/>
          <a:ext cx="0" cy="0"/>
          <a:chOff x="0" y="0"/>
          <a:chExt cx="0" cy="0"/>
        </a:xfrm>
      </p:grpSpPr>
      <p:pic>
        <p:nvPicPr>
          <p:cNvPr id="52" name="Google Shape;52;p14" title="freepik_edit_A-169-medical-background-inspired-by-modern-hospit (10).png"/>
          <p:cNvPicPr preferRelativeResize="0"/>
          <p:nvPr/>
        </p:nvPicPr>
        <p:blipFill>
          <a:blip r:embed="rId2">
            <a:alphaModFix amt="70000"/>
          </a:blip>
          <a:stretch>
            <a:fillRect/>
          </a:stretch>
        </p:blipFill>
        <p:spPr>
          <a:xfrm flipH="1">
            <a:off x="1" y="-39199"/>
            <a:ext cx="12192004" cy="7012764"/>
          </a:xfrm>
          <a:prstGeom prst="rect">
            <a:avLst/>
          </a:prstGeom>
          <a:noFill/>
          <a:ln>
            <a:noFill/>
          </a:ln>
        </p:spPr>
      </p:pic>
      <p:sp>
        <p:nvSpPr>
          <p:cNvPr id="53" name="Google Shape;53;p14"/>
          <p:cNvSpPr txBox="1">
            <a:spLocks noGrp="1"/>
          </p:cNvSpPr>
          <p:nvPr>
            <p:ph type="subTitle" idx="1"/>
          </p:nvPr>
        </p:nvSpPr>
        <p:spPr>
          <a:xfrm>
            <a:off x="960000" y="3984567"/>
            <a:ext cx="3280400" cy="54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54" name="Google Shape;54;p14"/>
          <p:cNvSpPr txBox="1">
            <a:spLocks noGrp="1"/>
          </p:cNvSpPr>
          <p:nvPr>
            <p:ph type="subTitle" idx="2"/>
          </p:nvPr>
        </p:nvSpPr>
        <p:spPr>
          <a:xfrm>
            <a:off x="960000" y="5183035"/>
            <a:ext cx="3280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55" name="Google Shape;55;p14"/>
          <p:cNvSpPr txBox="1">
            <a:spLocks noGrp="1"/>
          </p:cNvSpPr>
          <p:nvPr>
            <p:ph type="subTitle" idx="3"/>
          </p:nvPr>
        </p:nvSpPr>
        <p:spPr>
          <a:xfrm>
            <a:off x="4455800" y="5183035"/>
            <a:ext cx="3280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56" name="Google Shape;56;p14"/>
          <p:cNvSpPr txBox="1">
            <a:spLocks noGrp="1"/>
          </p:cNvSpPr>
          <p:nvPr>
            <p:ph type="subTitle" idx="4"/>
          </p:nvPr>
        </p:nvSpPr>
        <p:spPr>
          <a:xfrm>
            <a:off x="7964419" y="5183035"/>
            <a:ext cx="3280400" cy="7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57" name="Google Shape;57;p14"/>
          <p:cNvSpPr txBox="1">
            <a:spLocks noGrp="1"/>
          </p:cNvSpPr>
          <p:nvPr>
            <p:ph type="title"/>
          </p:nvPr>
        </p:nvSpPr>
        <p:spPr>
          <a:xfrm>
            <a:off x="960000" y="593367"/>
            <a:ext cx="102720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58" name="Google Shape;58;p14"/>
          <p:cNvSpPr txBox="1">
            <a:spLocks noGrp="1"/>
          </p:cNvSpPr>
          <p:nvPr>
            <p:ph type="subTitle" idx="5"/>
          </p:nvPr>
        </p:nvSpPr>
        <p:spPr>
          <a:xfrm>
            <a:off x="4455800" y="3984567"/>
            <a:ext cx="3280400" cy="54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59" name="Google Shape;59;p14"/>
          <p:cNvSpPr txBox="1">
            <a:spLocks noGrp="1"/>
          </p:cNvSpPr>
          <p:nvPr>
            <p:ph type="subTitle" idx="6"/>
          </p:nvPr>
        </p:nvSpPr>
        <p:spPr>
          <a:xfrm>
            <a:off x="7964419" y="3984567"/>
            <a:ext cx="3280400" cy="542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60" name="Google Shape;60;p14"/>
          <p:cNvSpPr txBox="1">
            <a:spLocks noGrp="1"/>
          </p:cNvSpPr>
          <p:nvPr>
            <p:ph type="subTitle" idx="7"/>
          </p:nvPr>
        </p:nvSpPr>
        <p:spPr>
          <a:xfrm>
            <a:off x="960000" y="4484633"/>
            <a:ext cx="3280400" cy="691200"/>
          </a:xfrm>
          <a:prstGeom prst="rect">
            <a:avLst/>
          </a:prstGeom>
          <a:solidFill>
            <a:schemeClr val="dk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1" name="Google Shape;61;p14"/>
          <p:cNvSpPr txBox="1">
            <a:spLocks noGrp="1"/>
          </p:cNvSpPr>
          <p:nvPr>
            <p:ph type="subTitle" idx="8"/>
          </p:nvPr>
        </p:nvSpPr>
        <p:spPr>
          <a:xfrm>
            <a:off x="4455800" y="4522267"/>
            <a:ext cx="3280400" cy="694800"/>
          </a:xfrm>
          <a:prstGeom prst="rect">
            <a:avLst/>
          </a:prstGeom>
          <a:solidFill>
            <a:schemeClr val="dk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2" name="Google Shape;62;p14"/>
          <p:cNvSpPr txBox="1">
            <a:spLocks noGrp="1"/>
          </p:cNvSpPr>
          <p:nvPr>
            <p:ph type="subTitle" idx="9"/>
          </p:nvPr>
        </p:nvSpPr>
        <p:spPr>
          <a:xfrm>
            <a:off x="7964419" y="4522267"/>
            <a:ext cx="3280400" cy="694800"/>
          </a:xfrm>
          <a:prstGeom prst="rect">
            <a:avLst/>
          </a:prstGeom>
          <a:solidFill>
            <a:schemeClr val="dk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3448483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
        <p:cNvGrpSpPr/>
        <p:nvPr/>
      </p:nvGrpSpPr>
      <p:grpSpPr>
        <a:xfrm>
          <a:off x="0" y="0"/>
          <a:ext cx="0" cy="0"/>
          <a:chOff x="0" y="0"/>
          <a:chExt cx="0" cy="0"/>
        </a:xfrm>
      </p:grpSpPr>
      <p:pic>
        <p:nvPicPr>
          <p:cNvPr id="64" name="Google Shape;64;p15" title="freepik_edit_A-169-medical-background-inspired-by-modern-hospit (8).png"/>
          <p:cNvPicPr preferRelativeResize="0"/>
          <p:nvPr/>
        </p:nvPicPr>
        <p:blipFill>
          <a:blip r:embed="rId2">
            <a:alphaModFix amt="70000"/>
          </a:blip>
          <a:stretch>
            <a:fillRect/>
          </a:stretch>
        </p:blipFill>
        <p:spPr>
          <a:xfrm flipH="1">
            <a:off x="-1418068" y="-925767"/>
            <a:ext cx="13624941" cy="7783768"/>
          </a:xfrm>
          <a:prstGeom prst="rect">
            <a:avLst/>
          </a:prstGeom>
          <a:noFill/>
          <a:ln>
            <a:noFill/>
          </a:ln>
        </p:spPr>
      </p:pic>
      <p:sp>
        <p:nvSpPr>
          <p:cNvPr id="65" name="Google Shape;65;p15"/>
          <p:cNvSpPr txBox="1">
            <a:spLocks noGrp="1"/>
          </p:cNvSpPr>
          <p:nvPr>
            <p:ph type="subTitle" idx="1"/>
          </p:nvPr>
        </p:nvSpPr>
        <p:spPr>
          <a:xfrm>
            <a:off x="2780633" y="2067167"/>
            <a:ext cx="3275200" cy="48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66" name="Google Shape;66;p15"/>
          <p:cNvSpPr txBox="1">
            <a:spLocks noGrp="1"/>
          </p:cNvSpPr>
          <p:nvPr>
            <p:ph type="subTitle" idx="2"/>
          </p:nvPr>
        </p:nvSpPr>
        <p:spPr>
          <a:xfrm>
            <a:off x="2780633" y="2357576"/>
            <a:ext cx="32752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7" name="Google Shape;67;p15"/>
          <p:cNvSpPr txBox="1">
            <a:spLocks noGrp="1"/>
          </p:cNvSpPr>
          <p:nvPr>
            <p:ph type="subTitle" idx="3"/>
          </p:nvPr>
        </p:nvSpPr>
        <p:spPr>
          <a:xfrm>
            <a:off x="7700001" y="2357577"/>
            <a:ext cx="361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8" name="Google Shape;68;p15"/>
          <p:cNvSpPr txBox="1">
            <a:spLocks noGrp="1"/>
          </p:cNvSpPr>
          <p:nvPr>
            <p:ph type="subTitle" idx="4"/>
          </p:nvPr>
        </p:nvSpPr>
        <p:spPr>
          <a:xfrm>
            <a:off x="2780633" y="4396203"/>
            <a:ext cx="32752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69" name="Google Shape;69;p15"/>
          <p:cNvSpPr txBox="1">
            <a:spLocks noGrp="1"/>
          </p:cNvSpPr>
          <p:nvPr>
            <p:ph type="subTitle" idx="5"/>
          </p:nvPr>
        </p:nvSpPr>
        <p:spPr>
          <a:xfrm>
            <a:off x="7700001" y="4396215"/>
            <a:ext cx="361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70" name="Google Shape;70;p15"/>
          <p:cNvSpPr txBox="1">
            <a:spLocks noGrp="1"/>
          </p:cNvSpPr>
          <p:nvPr>
            <p:ph type="title"/>
          </p:nvPr>
        </p:nvSpPr>
        <p:spPr>
          <a:xfrm>
            <a:off x="960000" y="593367"/>
            <a:ext cx="102720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71" name="Google Shape;71;p15"/>
          <p:cNvSpPr txBox="1">
            <a:spLocks noGrp="1"/>
          </p:cNvSpPr>
          <p:nvPr>
            <p:ph type="subTitle" idx="6"/>
          </p:nvPr>
        </p:nvSpPr>
        <p:spPr>
          <a:xfrm>
            <a:off x="2780633" y="4108793"/>
            <a:ext cx="3275200" cy="48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72" name="Google Shape;72;p15"/>
          <p:cNvSpPr txBox="1">
            <a:spLocks noGrp="1"/>
          </p:cNvSpPr>
          <p:nvPr>
            <p:ph type="subTitle" idx="7"/>
          </p:nvPr>
        </p:nvSpPr>
        <p:spPr>
          <a:xfrm>
            <a:off x="7700001" y="2067167"/>
            <a:ext cx="3619600" cy="48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73" name="Google Shape;73;p15"/>
          <p:cNvSpPr txBox="1">
            <a:spLocks noGrp="1"/>
          </p:cNvSpPr>
          <p:nvPr>
            <p:ph type="subTitle" idx="8"/>
          </p:nvPr>
        </p:nvSpPr>
        <p:spPr>
          <a:xfrm>
            <a:off x="7700001" y="4108804"/>
            <a:ext cx="3619600" cy="487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Tree>
    <p:extLst>
      <p:ext uri="{BB962C8B-B14F-4D97-AF65-F5344CB8AC3E}">
        <p14:creationId xmlns:p14="http://schemas.microsoft.com/office/powerpoint/2010/main" val="257147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4"/>
        <p:cNvGrpSpPr/>
        <p:nvPr/>
      </p:nvGrpSpPr>
      <p:grpSpPr>
        <a:xfrm>
          <a:off x="0" y="0"/>
          <a:ext cx="0" cy="0"/>
          <a:chOff x="0" y="0"/>
          <a:chExt cx="0" cy="0"/>
        </a:xfrm>
      </p:grpSpPr>
      <p:pic>
        <p:nvPicPr>
          <p:cNvPr id="75" name="Google Shape;75;p16" title="freepik_edit_A-169-medical-background-inspired-by-modern-hospit (10).png"/>
          <p:cNvPicPr preferRelativeResize="0"/>
          <p:nvPr/>
        </p:nvPicPr>
        <p:blipFill>
          <a:blip r:embed="rId2">
            <a:alphaModFix amt="70000"/>
          </a:blip>
          <a:stretch>
            <a:fillRect/>
          </a:stretch>
        </p:blipFill>
        <p:spPr>
          <a:xfrm flipH="1">
            <a:off x="1" y="-39199"/>
            <a:ext cx="12192004" cy="7012764"/>
          </a:xfrm>
          <a:prstGeom prst="rect">
            <a:avLst/>
          </a:prstGeom>
          <a:noFill/>
          <a:ln>
            <a:noFill/>
          </a:ln>
        </p:spPr>
      </p:pic>
      <p:sp>
        <p:nvSpPr>
          <p:cNvPr id="76" name="Google Shape;76;p16"/>
          <p:cNvSpPr txBox="1">
            <a:spLocks noGrp="1"/>
          </p:cNvSpPr>
          <p:nvPr>
            <p:ph type="title"/>
          </p:nvPr>
        </p:nvSpPr>
        <p:spPr>
          <a:xfrm>
            <a:off x="960000" y="593367"/>
            <a:ext cx="102720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77" name="Google Shape;77;p16"/>
          <p:cNvSpPr txBox="1">
            <a:spLocks noGrp="1"/>
          </p:cNvSpPr>
          <p:nvPr>
            <p:ph type="subTitle" idx="1"/>
          </p:nvPr>
        </p:nvSpPr>
        <p:spPr>
          <a:xfrm>
            <a:off x="1160765" y="2831080"/>
            <a:ext cx="31888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78" name="Google Shape;78;p16"/>
          <p:cNvSpPr txBox="1">
            <a:spLocks noGrp="1"/>
          </p:cNvSpPr>
          <p:nvPr>
            <p:ph type="subTitle" idx="2"/>
          </p:nvPr>
        </p:nvSpPr>
        <p:spPr>
          <a:xfrm>
            <a:off x="4501600" y="2831080"/>
            <a:ext cx="31888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79" name="Google Shape;79;p16"/>
          <p:cNvSpPr txBox="1">
            <a:spLocks noGrp="1"/>
          </p:cNvSpPr>
          <p:nvPr>
            <p:ph type="subTitle" idx="3"/>
          </p:nvPr>
        </p:nvSpPr>
        <p:spPr>
          <a:xfrm>
            <a:off x="7842435" y="2831080"/>
            <a:ext cx="31888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80" name="Google Shape;80;p16"/>
          <p:cNvSpPr txBox="1">
            <a:spLocks noGrp="1"/>
          </p:cNvSpPr>
          <p:nvPr>
            <p:ph type="subTitle" idx="4"/>
          </p:nvPr>
        </p:nvSpPr>
        <p:spPr>
          <a:xfrm>
            <a:off x="1160765" y="5259040"/>
            <a:ext cx="31888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81" name="Google Shape;81;p16"/>
          <p:cNvSpPr txBox="1">
            <a:spLocks noGrp="1"/>
          </p:cNvSpPr>
          <p:nvPr>
            <p:ph type="subTitle" idx="5"/>
          </p:nvPr>
        </p:nvSpPr>
        <p:spPr>
          <a:xfrm>
            <a:off x="4501600" y="5259040"/>
            <a:ext cx="31888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82" name="Google Shape;82;p16"/>
          <p:cNvSpPr txBox="1">
            <a:spLocks noGrp="1"/>
          </p:cNvSpPr>
          <p:nvPr>
            <p:ph type="subTitle" idx="6"/>
          </p:nvPr>
        </p:nvSpPr>
        <p:spPr>
          <a:xfrm>
            <a:off x="7842435" y="5259040"/>
            <a:ext cx="31888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83" name="Google Shape;83;p16"/>
          <p:cNvSpPr txBox="1">
            <a:spLocks noGrp="1"/>
          </p:cNvSpPr>
          <p:nvPr>
            <p:ph type="subTitle" idx="7"/>
          </p:nvPr>
        </p:nvSpPr>
        <p:spPr>
          <a:xfrm>
            <a:off x="1160765" y="2559072"/>
            <a:ext cx="3188800" cy="48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84" name="Google Shape;84;p16"/>
          <p:cNvSpPr txBox="1">
            <a:spLocks noGrp="1"/>
          </p:cNvSpPr>
          <p:nvPr>
            <p:ph type="subTitle" idx="8"/>
          </p:nvPr>
        </p:nvSpPr>
        <p:spPr>
          <a:xfrm>
            <a:off x="4501600" y="2559072"/>
            <a:ext cx="3188800" cy="48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85" name="Google Shape;85;p16"/>
          <p:cNvSpPr txBox="1">
            <a:spLocks noGrp="1"/>
          </p:cNvSpPr>
          <p:nvPr>
            <p:ph type="subTitle" idx="9"/>
          </p:nvPr>
        </p:nvSpPr>
        <p:spPr>
          <a:xfrm>
            <a:off x="7842435" y="2559072"/>
            <a:ext cx="3188800" cy="48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86" name="Google Shape;86;p16"/>
          <p:cNvSpPr txBox="1">
            <a:spLocks noGrp="1"/>
          </p:cNvSpPr>
          <p:nvPr>
            <p:ph type="subTitle" idx="13"/>
          </p:nvPr>
        </p:nvSpPr>
        <p:spPr>
          <a:xfrm>
            <a:off x="1160765" y="4980905"/>
            <a:ext cx="3188800" cy="48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87" name="Google Shape;87;p16"/>
          <p:cNvSpPr txBox="1">
            <a:spLocks noGrp="1"/>
          </p:cNvSpPr>
          <p:nvPr>
            <p:ph type="subTitle" idx="14"/>
          </p:nvPr>
        </p:nvSpPr>
        <p:spPr>
          <a:xfrm>
            <a:off x="4501600" y="4980905"/>
            <a:ext cx="3188800" cy="48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88" name="Google Shape;88;p16"/>
          <p:cNvSpPr txBox="1">
            <a:spLocks noGrp="1"/>
          </p:cNvSpPr>
          <p:nvPr>
            <p:ph type="subTitle" idx="15"/>
          </p:nvPr>
        </p:nvSpPr>
        <p:spPr>
          <a:xfrm>
            <a:off x="7842435" y="4980905"/>
            <a:ext cx="3188800" cy="487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800"/>
              <a:buFont typeface="Raleway"/>
              <a:buNone/>
              <a:defRPr sz="2400">
                <a:latin typeface="DM Sans Black"/>
                <a:ea typeface="DM Sans Black"/>
                <a:cs typeface="DM Sans Black"/>
                <a:sym typeface="DM Sans Black"/>
              </a:defRPr>
            </a:lvl1pPr>
            <a:lvl2pPr lvl="1"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Tree>
    <p:extLst>
      <p:ext uri="{BB962C8B-B14F-4D97-AF65-F5344CB8AC3E}">
        <p14:creationId xmlns:p14="http://schemas.microsoft.com/office/powerpoint/2010/main" val="1497435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
        <p:cNvGrpSpPr/>
        <p:nvPr/>
      </p:nvGrpSpPr>
      <p:grpSpPr>
        <a:xfrm>
          <a:off x="0" y="0"/>
          <a:ext cx="0" cy="0"/>
          <a:chOff x="0" y="0"/>
          <a:chExt cx="0" cy="0"/>
        </a:xfrm>
      </p:grpSpPr>
      <p:pic>
        <p:nvPicPr>
          <p:cNvPr id="90" name="Google Shape;90;p17" title="freepik_edit_A-169-medical-background-inspired-by-modern-hospit (10).png"/>
          <p:cNvPicPr preferRelativeResize="0"/>
          <p:nvPr/>
        </p:nvPicPr>
        <p:blipFill>
          <a:blip r:embed="rId2">
            <a:alphaModFix amt="70000"/>
          </a:blip>
          <a:stretch>
            <a:fillRect/>
          </a:stretch>
        </p:blipFill>
        <p:spPr>
          <a:xfrm>
            <a:off x="1" y="-39199"/>
            <a:ext cx="12192004" cy="7012764"/>
          </a:xfrm>
          <a:prstGeom prst="rect">
            <a:avLst/>
          </a:prstGeom>
          <a:noFill/>
          <a:ln>
            <a:noFill/>
          </a:ln>
        </p:spPr>
      </p:pic>
      <p:sp>
        <p:nvSpPr>
          <p:cNvPr id="91" name="Google Shape;91;p17"/>
          <p:cNvSpPr txBox="1">
            <a:spLocks noGrp="1"/>
          </p:cNvSpPr>
          <p:nvPr>
            <p:ph type="title"/>
          </p:nvPr>
        </p:nvSpPr>
        <p:spPr>
          <a:xfrm>
            <a:off x="957000" y="593367"/>
            <a:ext cx="102780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2620301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2"/>
        <p:cNvGrpSpPr/>
        <p:nvPr/>
      </p:nvGrpSpPr>
      <p:grpSpPr>
        <a:xfrm>
          <a:off x="0" y="0"/>
          <a:ext cx="0" cy="0"/>
          <a:chOff x="0" y="0"/>
          <a:chExt cx="0" cy="0"/>
        </a:xfrm>
      </p:grpSpPr>
      <p:pic>
        <p:nvPicPr>
          <p:cNvPr id="93" name="Google Shape;93;p18" title="freepik_edit_A-169-medical-background-inspired-by-modern-hospit (4).png"/>
          <p:cNvPicPr preferRelativeResize="0"/>
          <p:nvPr/>
        </p:nvPicPr>
        <p:blipFill>
          <a:blip r:embed="rId2">
            <a:alphaModFix amt="70000"/>
          </a:blip>
          <a:stretch>
            <a:fillRect/>
          </a:stretch>
        </p:blipFill>
        <p:spPr>
          <a:xfrm flipH="1">
            <a:off x="1" y="0"/>
            <a:ext cx="12192004" cy="6965123"/>
          </a:xfrm>
          <a:prstGeom prst="rect">
            <a:avLst/>
          </a:prstGeom>
          <a:noFill/>
          <a:ln>
            <a:noFill/>
          </a:ln>
        </p:spPr>
      </p:pic>
      <p:sp>
        <p:nvSpPr>
          <p:cNvPr id="94" name="Google Shape;94;p18"/>
          <p:cNvSpPr txBox="1">
            <a:spLocks noGrp="1"/>
          </p:cNvSpPr>
          <p:nvPr>
            <p:ph type="title"/>
          </p:nvPr>
        </p:nvSpPr>
        <p:spPr>
          <a:xfrm>
            <a:off x="5419033" y="593367"/>
            <a:ext cx="5812800" cy="763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2718762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
        <p:cNvGrpSpPr/>
        <p:nvPr/>
      </p:nvGrpSpPr>
      <p:grpSpPr>
        <a:xfrm>
          <a:off x="0" y="0"/>
          <a:ext cx="0" cy="0"/>
          <a:chOff x="0" y="0"/>
          <a:chExt cx="0" cy="0"/>
        </a:xfrm>
      </p:grpSpPr>
      <p:pic>
        <p:nvPicPr>
          <p:cNvPr id="96" name="Google Shape;96;p19" title="freepik_edit_empty.png"/>
          <p:cNvPicPr preferRelativeResize="0"/>
          <p:nvPr/>
        </p:nvPicPr>
        <p:blipFill>
          <a:blip r:embed="rId2">
            <a:alphaModFix amt="70000"/>
          </a:blip>
          <a:stretch>
            <a:fillRect/>
          </a:stretch>
        </p:blipFill>
        <p:spPr>
          <a:xfrm>
            <a:off x="51901" y="0"/>
            <a:ext cx="12191996" cy="6959213"/>
          </a:xfrm>
          <a:prstGeom prst="rect">
            <a:avLst/>
          </a:prstGeom>
          <a:noFill/>
          <a:ln>
            <a:noFill/>
          </a:ln>
        </p:spPr>
      </p:pic>
      <p:sp>
        <p:nvSpPr>
          <p:cNvPr id="97" name="Google Shape;97;p19"/>
          <p:cNvSpPr txBox="1">
            <a:spLocks noGrp="1"/>
          </p:cNvSpPr>
          <p:nvPr>
            <p:ph type="title"/>
          </p:nvPr>
        </p:nvSpPr>
        <p:spPr>
          <a:xfrm>
            <a:off x="957000" y="593367"/>
            <a:ext cx="102780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64034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8"/>
        <p:cNvGrpSpPr/>
        <p:nvPr/>
      </p:nvGrpSpPr>
      <p:grpSpPr>
        <a:xfrm>
          <a:off x="0" y="0"/>
          <a:ext cx="0" cy="0"/>
          <a:chOff x="0" y="0"/>
          <a:chExt cx="0" cy="0"/>
        </a:xfrm>
      </p:grpSpPr>
      <p:pic>
        <p:nvPicPr>
          <p:cNvPr id="99" name="Google Shape;99;p20" title="freepik_edit_empty.png"/>
          <p:cNvPicPr preferRelativeResize="0"/>
          <p:nvPr/>
        </p:nvPicPr>
        <p:blipFill>
          <a:blip r:embed="rId2">
            <a:alphaModFix amt="70000"/>
          </a:blip>
          <a:stretch>
            <a:fillRect/>
          </a:stretch>
        </p:blipFill>
        <p:spPr>
          <a:xfrm flipH="1">
            <a:off x="51901" y="0"/>
            <a:ext cx="12191996" cy="6959213"/>
          </a:xfrm>
          <a:prstGeom prst="rect">
            <a:avLst/>
          </a:prstGeom>
          <a:noFill/>
          <a:ln>
            <a:noFill/>
          </a:ln>
        </p:spPr>
      </p:pic>
      <p:sp>
        <p:nvSpPr>
          <p:cNvPr id="100" name="Google Shape;100;p20"/>
          <p:cNvSpPr txBox="1">
            <a:spLocks noGrp="1"/>
          </p:cNvSpPr>
          <p:nvPr>
            <p:ph type="title"/>
          </p:nvPr>
        </p:nvSpPr>
        <p:spPr>
          <a:xfrm>
            <a:off x="957000" y="593367"/>
            <a:ext cx="102780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911333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1"/>
        <p:cNvGrpSpPr/>
        <p:nvPr/>
      </p:nvGrpSpPr>
      <p:grpSpPr>
        <a:xfrm>
          <a:off x="0" y="0"/>
          <a:ext cx="0" cy="0"/>
          <a:chOff x="0" y="0"/>
          <a:chExt cx="0" cy="0"/>
        </a:xfrm>
      </p:grpSpPr>
      <p:pic>
        <p:nvPicPr>
          <p:cNvPr id="102" name="Google Shape;102;p21" title="freepik_edit_A-169-medical-background-inspired-by-modern-hospit (1).png"/>
          <p:cNvPicPr preferRelativeResize="0"/>
          <p:nvPr/>
        </p:nvPicPr>
        <p:blipFill>
          <a:blip r:embed="rId2">
            <a:alphaModFix amt="70000"/>
          </a:blip>
          <a:stretch>
            <a:fillRect/>
          </a:stretch>
        </p:blipFill>
        <p:spPr>
          <a:xfrm flipH="1">
            <a:off x="1" y="0"/>
            <a:ext cx="12192004" cy="6965155"/>
          </a:xfrm>
          <a:prstGeom prst="rect">
            <a:avLst/>
          </a:prstGeom>
          <a:noFill/>
          <a:ln>
            <a:noFill/>
          </a:ln>
        </p:spPr>
      </p:pic>
      <p:sp>
        <p:nvSpPr>
          <p:cNvPr id="103" name="Google Shape;103;p21"/>
          <p:cNvSpPr txBox="1">
            <a:spLocks noGrp="1"/>
          </p:cNvSpPr>
          <p:nvPr>
            <p:ph type="title"/>
          </p:nvPr>
        </p:nvSpPr>
        <p:spPr>
          <a:xfrm>
            <a:off x="2476400" y="651367"/>
            <a:ext cx="7239200" cy="14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6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04" name="Google Shape;104;p21"/>
          <p:cNvSpPr txBox="1">
            <a:spLocks noGrp="1"/>
          </p:cNvSpPr>
          <p:nvPr>
            <p:ph type="subTitle" idx="1"/>
          </p:nvPr>
        </p:nvSpPr>
        <p:spPr>
          <a:xfrm>
            <a:off x="3130533" y="1934773"/>
            <a:ext cx="5930800" cy="14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
        <p:nvSpPr>
          <p:cNvPr id="105" name="Google Shape;105;p21"/>
          <p:cNvSpPr txBox="1"/>
          <p:nvPr/>
        </p:nvSpPr>
        <p:spPr>
          <a:xfrm>
            <a:off x="2652000" y="4574473"/>
            <a:ext cx="6888000" cy="731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lt1"/>
                </a:solidFill>
                <a:latin typeface="Inter"/>
                <a:ea typeface="Inter"/>
                <a:cs typeface="Inter"/>
                <a:sym typeface="Inter"/>
              </a:rPr>
              <a:t>CREDITS:</a:t>
            </a:r>
            <a:r>
              <a:rPr lang="en" sz="1600">
                <a:solidFill>
                  <a:schemeClr val="lt1"/>
                </a:solidFill>
                <a:latin typeface="Inter"/>
                <a:ea typeface="Inter"/>
                <a:cs typeface="Inter"/>
                <a:sym typeface="Inter"/>
              </a:rPr>
              <a:t> This presentation template was created by </a:t>
            </a:r>
            <a:r>
              <a:rPr lang="en" sz="1600" b="1" u="sng">
                <a:solidFill>
                  <a:schemeClr val="lt1"/>
                </a:solidFill>
                <a:latin typeface="Inter"/>
                <a:ea typeface="Inter"/>
                <a:cs typeface="Inter"/>
                <a:sym typeface="Inter"/>
                <a:hlinkClick r:id="rId3">
                  <a:extLst>
                    <a:ext uri="{A12FA001-AC4F-418D-AE19-62706E023703}">
                      <ahyp:hlinkClr xmlns:ahyp="http://schemas.microsoft.com/office/drawing/2018/hyperlinkcolor" val="tx"/>
                    </a:ext>
                  </a:extLst>
                </a:hlinkClick>
              </a:rPr>
              <a:t>Slidesgo</a:t>
            </a:r>
            <a:r>
              <a:rPr lang="en" sz="1600">
                <a:solidFill>
                  <a:schemeClr val="lt1"/>
                </a:solidFill>
                <a:latin typeface="Inter"/>
                <a:ea typeface="Inter"/>
                <a:cs typeface="Inter"/>
                <a:sym typeface="Inter"/>
              </a:rPr>
              <a:t>, and includes icons, infographics &amp; images by </a:t>
            </a:r>
            <a:r>
              <a:rPr lang="en" sz="1600" b="1" u="sng">
                <a:solidFill>
                  <a:schemeClr val="lt1"/>
                </a:solidFill>
                <a:latin typeface="Inter"/>
                <a:ea typeface="Inter"/>
                <a:cs typeface="Inter"/>
                <a:sym typeface="Inter"/>
                <a:hlinkClick r:id="rId4">
                  <a:extLst>
                    <a:ext uri="{A12FA001-AC4F-418D-AE19-62706E023703}">
                      <ahyp:hlinkClr xmlns:ahyp="http://schemas.microsoft.com/office/drawing/2018/hyperlinkcolor" val="tx"/>
                    </a:ext>
                  </a:extLst>
                </a:hlinkClick>
              </a:rPr>
              <a:t>Freepik</a:t>
            </a:r>
            <a:r>
              <a:rPr lang="en" sz="1600" u="sng">
                <a:solidFill>
                  <a:schemeClr val="lt1"/>
                </a:solidFill>
                <a:latin typeface="Inter"/>
                <a:ea typeface="Inter"/>
                <a:cs typeface="Inter"/>
                <a:sym typeface="Inter"/>
              </a:rPr>
              <a:t> </a:t>
            </a:r>
            <a:endParaRPr sz="1600" b="1" u="sng">
              <a:solidFill>
                <a:schemeClr val="lt1"/>
              </a:solidFill>
              <a:latin typeface="Inter"/>
              <a:ea typeface="Inter"/>
              <a:cs typeface="Inter"/>
              <a:sym typeface="Inter"/>
            </a:endParaRPr>
          </a:p>
        </p:txBody>
      </p:sp>
    </p:spTree>
    <p:extLst>
      <p:ext uri="{BB962C8B-B14F-4D97-AF65-F5344CB8AC3E}">
        <p14:creationId xmlns:p14="http://schemas.microsoft.com/office/powerpoint/2010/main" val="165652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pic>
        <p:nvPicPr>
          <p:cNvPr id="18" name="Google Shape;18;p4" title="freepik_edit_A-169-medical-background-inspired-by-modern-hospit (4).png"/>
          <p:cNvPicPr preferRelativeResize="0"/>
          <p:nvPr/>
        </p:nvPicPr>
        <p:blipFill>
          <a:blip r:embed="rId2">
            <a:alphaModFix amt="70000"/>
          </a:blip>
          <a:stretch>
            <a:fillRect/>
          </a:stretch>
        </p:blipFill>
        <p:spPr>
          <a:xfrm>
            <a:off x="1" y="0"/>
            <a:ext cx="12192004" cy="6965123"/>
          </a:xfrm>
          <a:prstGeom prst="rect">
            <a:avLst/>
          </a:prstGeom>
          <a:noFill/>
          <a:ln>
            <a:noFill/>
          </a:ln>
        </p:spPr>
      </p:pic>
      <p:sp>
        <p:nvSpPr>
          <p:cNvPr id="19" name="Google Shape;19;p4"/>
          <p:cNvSpPr txBox="1">
            <a:spLocks noGrp="1"/>
          </p:cNvSpPr>
          <p:nvPr>
            <p:ph type="title"/>
          </p:nvPr>
        </p:nvSpPr>
        <p:spPr>
          <a:xfrm>
            <a:off x="953467" y="713333"/>
            <a:ext cx="5579600" cy="1447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20" name="Google Shape;20;p4"/>
          <p:cNvSpPr txBox="1">
            <a:spLocks noGrp="1"/>
          </p:cNvSpPr>
          <p:nvPr>
            <p:ph type="body" idx="1"/>
          </p:nvPr>
        </p:nvSpPr>
        <p:spPr>
          <a:xfrm>
            <a:off x="953467" y="2317467"/>
            <a:ext cx="5579600" cy="382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1333"/>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pPr lvl="0"/>
            <a:r>
              <a:rPr lang="en-US"/>
              <a:t>Click to edit Master text styles</a:t>
            </a:r>
          </a:p>
        </p:txBody>
      </p:sp>
    </p:spTree>
    <p:extLst>
      <p:ext uri="{BB962C8B-B14F-4D97-AF65-F5344CB8AC3E}">
        <p14:creationId xmlns:p14="http://schemas.microsoft.com/office/powerpoint/2010/main" val="3529475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SI"/>
          </a:p>
        </p:txBody>
      </p:sp>
      <p:sp>
        <p:nvSpPr>
          <p:cNvPr id="5" name="Footer Placeholder 4"/>
          <p:cNvSpPr>
            <a:spLocks noGrp="1"/>
          </p:cNvSpPr>
          <p:nvPr>
            <p:ph type="ftr" sz="quarter" idx="11"/>
          </p:nvPr>
        </p:nvSpPr>
        <p:spPr/>
        <p:txBody>
          <a:bodyPr/>
          <a:lstStyle/>
          <a:p>
            <a:r>
              <a:rPr lang="en-GB"/>
              <a:t>R. Pestotnik, UL FMF 19.4.2025</a:t>
            </a:r>
            <a:endParaRPr lang="en-SI"/>
          </a:p>
        </p:txBody>
      </p:sp>
      <p:sp>
        <p:nvSpPr>
          <p:cNvPr id="6" name="Slide Number Placeholder 5"/>
          <p:cNvSpPr>
            <a:spLocks noGrp="1"/>
          </p:cNvSpPr>
          <p:nvPr>
            <p:ph type="sldNum" sz="quarter" idx="12"/>
          </p:nvPr>
        </p:nvSpPr>
        <p:spPr/>
        <p:txBody>
          <a:bodyPr/>
          <a:lstStyle/>
          <a:p>
            <a:fld id="{7254E3D2-0D2C-B040-A5A3-AD14F48ED497}" type="slidenum">
              <a:rPr lang="en-SI" smtClean="0"/>
              <a:t>‹#›</a:t>
            </a:fld>
            <a:endParaRPr lang="en-SI"/>
          </a:p>
        </p:txBody>
      </p:sp>
    </p:spTree>
    <p:extLst>
      <p:ext uri="{BB962C8B-B14F-4D97-AF65-F5344CB8AC3E}">
        <p14:creationId xmlns:p14="http://schemas.microsoft.com/office/powerpoint/2010/main" val="3734725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SI"/>
          </a:p>
        </p:txBody>
      </p:sp>
      <p:sp>
        <p:nvSpPr>
          <p:cNvPr id="4" name="Footer Placeholder 3"/>
          <p:cNvSpPr>
            <a:spLocks noGrp="1"/>
          </p:cNvSpPr>
          <p:nvPr>
            <p:ph type="ftr" sz="quarter" idx="11"/>
          </p:nvPr>
        </p:nvSpPr>
        <p:spPr/>
        <p:txBody>
          <a:bodyPr/>
          <a:lstStyle/>
          <a:p>
            <a:r>
              <a:rPr lang="en-GB"/>
              <a:t>R. Pestotnik, UL FMF 19.4.2025</a:t>
            </a:r>
            <a:endParaRPr lang="en-SI"/>
          </a:p>
        </p:txBody>
      </p:sp>
      <p:sp>
        <p:nvSpPr>
          <p:cNvPr id="5" name="Slide Number Placeholder 4"/>
          <p:cNvSpPr>
            <a:spLocks noGrp="1"/>
          </p:cNvSpPr>
          <p:nvPr>
            <p:ph type="sldNum" sz="quarter" idx="12"/>
          </p:nvPr>
        </p:nvSpPr>
        <p:spPr/>
        <p:txBody>
          <a:bodyPr/>
          <a:lstStyle/>
          <a:p>
            <a:fld id="{7254E3D2-0D2C-B040-A5A3-AD14F48ED497}" type="slidenum">
              <a:rPr lang="en-SI" smtClean="0"/>
              <a:t>‹#›</a:t>
            </a:fld>
            <a:endParaRPr lang="en-SI"/>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4640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D54AC-B05A-F14C-86A8-2C84B4744023}"/>
              </a:ext>
            </a:extLst>
          </p:cNvPr>
          <p:cNvSpPr>
            <a:spLocks noGrp="1"/>
          </p:cNvSpPr>
          <p:nvPr>
            <p:ph type="title"/>
          </p:nvPr>
        </p:nvSpPr>
        <p:spPr>
          <a:xfrm>
            <a:off x="1534585" y="214314"/>
            <a:ext cx="10390716" cy="1462087"/>
          </a:xfrm>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95925F04-210F-804E-B181-6C8EE0FF66AF}"/>
              </a:ext>
            </a:extLst>
          </p:cNvPr>
          <p:cNvSpPr>
            <a:spLocks noGrp="1"/>
          </p:cNvSpPr>
          <p:nvPr>
            <p:ph sz="half" idx="1"/>
          </p:nvPr>
        </p:nvSpPr>
        <p:spPr>
          <a:xfrm>
            <a:off x="1576917" y="2017713"/>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Text Placeholder 3">
            <a:extLst>
              <a:ext uri="{FF2B5EF4-FFF2-40B4-BE49-F238E27FC236}">
                <a16:creationId xmlns:a16="http://schemas.microsoft.com/office/drawing/2014/main" id="{309242E4-A56D-7F44-AF4A-3EC345E8DFAD}"/>
              </a:ext>
            </a:extLst>
          </p:cNvPr>
          <p:cNvSpPr>
            <a:spLocks noGrp="1"/>
          </p:cNvSpPr>
          <p:nvPr>
            <p:ph type="body" sz="half" idx="2"/>
          </p:nvPr>
        </p:nvSpPr>
        <p:spPr>
          <a:xfrm>
            <a:off x="6860117" y="2017713"/>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Date Placeholder 4">
            <a:extLst>
              <a:ext uri="{FF2B5EF4-FFF2-40B4-BE49-F238E27FC236}">
                <a16:creationId xmlns:a16="http://schemas.microsoft.com/office/drawing/2014/main" id="{B7C4D27C-5BFF-9E40-A954-1F854A4E3997}"/>
              </a:ext>
            </a:extLst>
          </p:cNvPr>
          <p:cNvSpPr>
            <a:spLocks noGrp="1"/>
          </p:cNvSpPr>
          <p:nvPr>
            <p:ph type="dt" sz="half" idx="10"/>
          </p:nvPr>
        </p:nvSpPr>
        <p:spPr>
          <a:xfrm>
            <a:off x="1549400" y="6243638"/>
            <a:ext cx="2540000" cy="457200"/>
          </a:xfrm>
        </p:spPr>
        <p:txBody>
          <a:bodyPr/>
          <a:lstStyle>
            <a:lvl1pPr>
              <a:defRPr/>
            </a:lvl1pPr>
          </a:lstStyle>
          <a:p>
            <a:endParaRPr lang="en-US" altLang="en-SI"/>
          </a:p>
        </p:txBody>
      </p:sp>
      <p:sp>
        <p:nvSpPr>
          <p:cNvPr id="6" name="Footer Placeholder 5">
            <a:extLst>
              <a:ext uri="{FF2B5EF4-FFF2-40B4-BE49-F238E27FC236}">
                <a16:creationId xmlns:a16="http://schemas.microsoft.com/office/drawing/2014/main" id="{3CC142DA-4C73-A445-87F1-7494C402530E}"/>
              </a:ext>
            </a:extLst>
          </p:cNvPr>
          <p:cNvSpPr>
            <a:spLocks noGrp="1"/>
          </p:cNvSpPr>
          <p:nvPr>
            <p:ph type="ftr" sz="quarter" idx="11"/>
          </p:nvPr>
        </p:nvSpPr>
        <p:spPr>
          <a:xfrm>
            <a:off x="4876800" y="6243638"/>
            <a:ext cx="3860800" cy="457200"/>
          </a:xfrm>
        </p:spPr>
        <p:txBody>
          <a:bodyPr/>
          <a:lstStyle>
            <a:lvl1pPr>
              <a:defRPr/>
            </a:lvl1pPr>
          </a:lstStyle>
          <a:p>
            <a:r>
              <a:rPr lang="en-US" altLang="en-SI"/>
              <a:t>R. Pestotnik, UL FMF 19.4.2025</a:t>
            </a:r>
          </a:p>
        </p:txBody>
      </p:sp>
      <p:sp>
        <p:nvSpPr>
          <p:cNvPr id="7" name="Slide Number Placeholder 6">
            <a:extLst>
              <a:ext uri="{FF2B5EF4-FFF2-40B4-BE49-F238E27FC236}">
                <a16:creationId xmlns:a16="http://schemas.microsoft.com/office/drawing/2014/main" id="{40DC9FC5-B89B-C64B-8B3E-20E378AC7DFF}"/>
              </a:ext>
            </a:extLst>
          </p:cNvPr>
          <p:cNvSpPr>
            <a:spLocks noGrp="1"/>
          </p:cNvSpPr>
          <p:nvPr>
            <p:ph type="sldNum" sz="quarter" idx="12"/>
          </p:nvPr>
        </p:nvSpPr>
        <p:spPr>
          <a:xfrm>
            <a:off x="9389533" y="6243638"/>
            <a:ext cx="2540000" cy="457200"/>
          </a:xfrm>
        </p:spPr>
        <p:txBody>
          <a:bodyPr/>
          <a:lstStyle>
            <a:lvl1pPr>
              <a:defRPr/>
            </a:lvl1pPr>
          </a:lstStyle>
          <a:p>
            <a:fld id="{8DC52419-BA77-2644-99F4-7AAA283AC3C4}" type="slidenum">
              <a:rPr lang="en-US" altLang="en-SI"/>
              <a:pPr/>
              <a:t>‹#›</a:t>
            </a:fld>
            <a:endParaRPr lang="en-US" altLang="en-SI"/>
          </a:p>
        </p:txBody>
      </p:sp>
    </p:spTree>
    <p:extLst>
      <p:ext uri="{BB962C8B-B14F-4D97-AF65-F5344CB8AC3E}">
        <p14:creationId xmlns:p14="http://schemas.microsoft.com/office/powerpoint/2010/main" val="3407343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11588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268413"/>
            <a:ext cx="5384800" cy="4857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268413"/>
            <a:ext cx="5384800" cy="4857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B809EDB1-8BAD-024C-B906-312500396DB5}"/>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28CB4EAC-D874-8042-927D-AB0AACB8A656}"/>
              </a:ext>
            </a:extLst>
          </p:cNvPr>
          <p:cNvSpPr>
            <a:spLocks noGrp="1" noChangeArrowheads="1"/>
          </p:cNvSpPr>
          <p:nvPr>
            <p:ph type="ftr" sz="quarter" idx="11"/>
          </p:nvPr>
        </p:nvSpPr>
        <p:spPr>
          <a:ln/>
        </p:spPr>
        <p:txBody>
          <a:bodyPr/>
          <a:lstStyle>
            <a:lvl1pPr>
              <a:defRPr/>
            </a:lvl1pPr>
          </a:lstStyle>
          <a:p>
            <a:pPr>
              <a:defRPr/>
            </a:pPr>
            <a:r>
              <a:rPr lang="en-GB" altLang="en-US"/>
              <a:t>R. Pestotnik, UL FMF 19.4.2025</a:t>
            </a:r>
          </a:p>
        </p:txBody>
      </p:sp>
      <p:sp>
        <p:nvSpPr>
          <p:cNvPr id="7" name="Rectangle 6">
            <a:extLst>
              <a:ext uri="{FF2B5EF4-FFF2-40B4-BE49-F238E27FC236}">
                <a16:creationId xmlns:a16="http://schemas.microsoft.com/office/drawing/2014/main" id="{63AD7FA2-8C36-6744-A9F3-031F257F1FCD}"/>
              </a:ext>
            </a:extLst>
          </p:cNvPr>
          <p:cNvSpPr>
            <a:spLocks noGrp="1" noChangeArrowheads="1"/>
          </p:cNvSpPr>
          <p:nvPr>
            <p:ph type="sldNum" sz="quarter" idx="12"/>
          </p:nvPr>
        </p:nvSpPr>
        <p:spPr>
          <a:ln/>
        </p:spPr>
        <p:txBody>
          <a:bodyPr/>
          <a:lstStyle>
            <a:lvl1pPr>
              <a:defRPr/>
            </a:lvl1pPr>
          </a:lstStyle>
          <a:p>
            <a:fld id="{AC14E6DA-5FF2-F940-8ADB-B2480ED5776C}" type="slidenum">
              <a:rPr lang="en-GB" altLang="en-US"/>
              <a:pPr/>
              <a:t>‹#›</a:t>
            </a:fld>
            <a:endParaRPr lang="en-GB" altLang="en-US"/>
          </a:p>
        </p:txBody>
      </p:sp>
    </p:spTree>
    <p:extLst>
      <p:ext uri="{BB962C8B-B14F-4D97-AF65-F5344CB8AC3E}">
        <p14:creationId xmlns:p14="http://schemas.microsoft.com/office/powerpoint/2010/main" val="3615959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SI"/>
          </a:p>
        </p:txBody>
      </p:sp>
      <p:sp>
        <p:nvSpPr>
          <p:cNvPr id="4" name="Footer Placeholder 3"/>
          <p:cNvSpPr>
            <a:spLocks noGrp="1"/>
          </p:cNvSpPr>
          <p:nvPr>
            <p:ph type="ftr" sz="quarter" idx="11"/>
          </p:nvPr>
        </p:nvSpPr>
        <p:spPr/>
        <p:txBody>
          <a:bodyPr/>
          <a:lstStyle/>
          <a:p>
            <a:r>
              <a:rPr lang="en-GB"/>
              <a:t>R. Pestotnik, UL FMF 19.4.2025</a:t>
            </a:r>
            <a:endParaRPr lang="en-SI"/>
          </a:p>
        </p:txBody>
      </p:sp>
      <p:sp>
        <p:nvSpPr>
          <p:cNvPr id="5" name="Slide Number Placeholder 4"/>
          <p:cNvSpPr>
            <a:spLocks noGrp="1"/>
          </p:cNvSpPr>
          <p:nvPr>
            <p:ph type="sldNum" sz="quarter" idx="12"/>
          </p:nvPr>
        </p:nvSpPr>
        <p:spPr/>
        <p:txBody>
          <a:bodyPr/>
          <a:lstStyle/>
          <a:p>
            <a:fld id="{7254E3D2-0D2C-B040-A5A3-AD14F48ED497}" type="slidenum">
              <a:rPr lang="en-SI" smtClean="0"/>
              <a:t>‹#›</a:t>
            </a:fld>
            <a:endParaRPr lang="en-SI"/>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0004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SI"/>
          </a:p>
        </p:txBody>
      </p:sp>
      <p:sp>
        <p:nvSpPr>
          <p:cNvPr id="4" name="Footer Placeholder 3"/>
          <p:cNvSpPr>
            <a:spLocks noGrp="1"/>
          </p:cNvSpPr>
          <p:nvPr>
            <p:ph type="ftr" sz="quarter" idx="11"/>
          </p:nvPr>
        </p:nvSpPr>
        <p:spPr/>
        <p:txBody>
          <a:bodyPr/>
          <a:lstStyle/>
          <a:p>
            <a:r>
              <a:rPr lang="en-GB"/>
              <a:t>R. Pestotnik, UL FMF 19.4.2025</a:t>
            </a:r>
            <a:endParaRPr lang="en-SI"/>
          </a:p>
        </p:txBody>
      </p:sp>
      <p:sp>
        <p:nvSpPr>
          <p:cNvPr id="5" name="Slide Number Placeholder 4"/>
          <p:cNvSpPr>
            <a:spLocks noGrp="1"/>
          </p:cNvSpPr>
          <p:nvPr>
            <p:ph type="sldNum" sz="quarter" idx="12"/>
          </p:nvPr>
        </p:nvSpPr>
        <p:spPr/>
        <p:txBody>
          <a:bodyPr/>
          <a:lstStyle/>
          <a:p>
            <a:fld id="{7254E3D2-0D2C-B040-A5A3-AD14F48ED497}" type="slidenum">
              <a:rPr lang="en-SI" smtClean="0"/>
              <a:t>‹#›</a:t>
            </a:fld>
            <a:endParaRPr lang="en-SI"/>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65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SI"/>
          </a:p>
        </p:txBody>
      </p:sp>
      <p:sp>
        <p:nvSpPr>
          <p:cNvPr id="4" name="Footer Placeholder 3"/>
          <p:cNvSpPr>
            <a:spLocks noGrp="1"/>
          </p:cNvSpPr>
          <p:nvPr>
            <p:ph type="ftr" sz="quarter" idx="11"/>
          </p:nvPr>
        </p:nvSpPr>
        <p:spPr/>
        <p:txBody>
          <a:bodyPr/>
          <a:lstStyle/>
          <a:p>
            <a:r>
              <a:rPr lang="en-GB"/>
              <a:t>R. Pestotnik, UL FMF 19.4.2025</a:t>
            </a:r>
            <a:endParaRPr lang="en-SI"/>
          </a:p>
        </p:txBody>
      </p:sp>
      <p:sp>
        <p:nvSpPr>
          <p:cNvPr id="5" name="Slide Number Placeholder 4"/>
          <p:cNvSpPr>
            <a:spLocks noGrp="1"/>
          </p:cNvSpPr>
          <p:nvPr>
            <p:ph type="sldNum" sz="quarter" idx="12"/>
          </p:nvPr>
        </p:nvSpPr>
        <p:spPr/>
        <p:txBody>
          <a:bodyPr/>
          <a:lstStyle/>
          <a:p>
            <a:fld id="{7254E3D2-0D2C-B040-A5A3-AD14F48ED497}" type="slidenum">
              <a:rPr lang="en-SI" smtClean="0"/>
              <a:t>‹#›</a:t>
            </a:fld>
            <a:endParaRPr lang="en-SI"/>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611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タイトルとコンテンツ">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Title 6"/>
          <p:cNvSpPr>
            <a:spLocks noGrp="1"/>
          </p:cNvSpPr>
          <p:nvPr>
            <p:ph type="title"/>
          </p:nvPr>
        </p:nvSpPr>
        <p:spPr>
          <a:xfrm>
            <a:off x="609600" y="-24"/>
            <a:ext cx="10972800" cy="785818"/>
          </a:xfrm>
          <a:prstGeom prst="rect">
            <a:avLst/>
          </a:prstGeom>
        </p:spPr>
        <p:txBody>
          <a:bodyPr anchor="b">
            <a:normAutofit/>
          </a:bodyPr>
          <a:lstStyle/>
          <a:p>
            <a:r>
              <a:rPr lang="ja-JP" altLang="en-US"/>
              <a:t>マスタ タイトルの書式設定</a:t>
            </a:r>
            <a:endParaRPr lang="en-US"/>
          </a:p>
        </p:txBody>
      </p:sp>
      <p:sp>
        <p:nvSpPr>
          <p:cNvPr id="4" name="Date Placeholder 7">
            <a:extLst>
              <a:ext uri="{FF2B5EF4-FFF2-40B4-BE49-F238E27FC236}">
                <a16:creationId xmlns:a16="http://schemas.microsoft.com/office/drawing/2014/main" id="{ECA0C974-C753-BC48-AE6C-F837C7AEB0FA}"/>
              </a:ext>
            </a:extLst>
          </p:cNvPr>
          <p:cNvSpPr>
            <a:spLocks noGrp="1"/>
          </p:cNvSpPr>
          <p:nvPr>
            <p:ph type="dt" sz="half" idx="10"/>
          </p:nvPr>
        </p:nvSpPr>
        <p:spPr>
          <a:xfrm>
            <a:off x="609600" y="6245225"/>
            <a:ext cx="2844800" cy="476250"/>
          </a:xfrm>
          <a:prstGeom prst="rect">
            <a:avLst/>
          </a:prstGeom>
        </p:spPr>
        <p:txBody>
          <a:bodyPr/>
          <a:lstStyle>
            <a:lvl1pPr eaLnBrk="1" hangingPunct="1">
              <a:defRPr>
                <a:solidFill>
                  <a:prstClr val="black"/>
                </a:solidFill>
              </a:defRPr>
            </a:lvl1pPr>
          </a:lstStyle>
          <a:p>
            <a:pPr>
              <a:defRPr/>
            </a:pPr>
            <a:endParaRPr lang="en-US" dirty="0"/>
          </a:p>
        </p:txBody>
      </p:sp>
      <p:sp>
        <p:nvSpPr>
          <p:cNvPr id="5" name="Slide Number Placeholder 8">
            <a:extLst>
              <a:ext uri="{FF2B5EF4-FFF2-40B4-BE49-F238E27FC236}">
                <a16:creationId xmlns:a16="http://schemas.microsoft.com/office/drawing/2014/main" id="{7B0549D0-8F26-6A48-A8EE-A72B22D9B546}"/>
              </a:ext>
            </a:extLst>
          </p:cNvPr>
          <p:cNvSpPr>
            <a:spLocks noGrp="1"/>
          </p:cNvSpPr>
          <p:nvPr>
            <p:ph type="sldNum" sz="quarter" idx="11"/>
          </p:nvPr>
        </p:nvSpPr>
        <p:spPr>
          <a:xfrm>
            <a:off x="8191500" y="6492876"/>
            <a:ext cx="3905251"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4D68F739-A350-3E4A-B1A9-19FB0CB22700}" type="slidenum">
              <a:rPr lang="en-US" altLang="en-SI"/>
              <a:pPr/>
              <a:t>‹#›</a:t>
            </a:fld>
            <a:endParaRPr lang="en-US" altLang="en-SI"/>
          </a:p>
        </p:txBody>
      </p:sp>
      <p:sp>
        <p:nvSpPr>
          <p:cNvPr id="6" name="Footer Placeholder 9">
            <a:extLst>
              <a:ext uri="{FF2B5EF4-FFF2-40B4-BE49-F238E27FC236}">
                <a16:creationId xmlns:a16="http://schemas.microsoft.com/office/drawing/2014/main" id="{6DAC6D6D-F2A2-7141-A1FE-4D5F5C126E39}"/>
              </a:ext>
            </a:extLst>
          </p:cNvPr>
          <p:cNvSpPr>
            <a:spLocks noGrp="1"/>
          </p:cNvSpPr>
          <p:nvPr>
            <p:ph type="ftr" sz="quarter" idx="12"/>
          </p:nvPr>
        </p:nvSpPr>
        <p:spPr>
          <a:xfrm>
            <a:off x="4165600" y="6245225"/>
            <a:ext cx="3860800" cy="476250"/>
          </a:xfrm>
          <a:prstGeom prst="rect">
            <a:avLst/>
          </a:prstGeom>
        </p:spPr>
        <p:txBody>
          <a:bodyPr/>
          <a:lstStyle>
            <a:lvl1pPr eaLnBrk="1" hangingPunct="1">
              <a:defRPr>
                <a:solidFill>
                  <a:prstClr val="black"/>
                </a:solidFill>
              </a:defRPr>
            </a:lvl1pPr>
          </a:lstStyle>
          <a:p>
            <a:pPr>
              <a:defRPr/>
            </a:pPr>
            <a:r>
              <a:rPr lang="en-US"/>
              <a:t>R. Pestotnik, UL FMF 19.4.2025</a:t>
            </a:r>
          </a:p>
        </p:txBody>
      </p:sp>
    </p:spTree>
    <p:extLst>
      <p:ext uri="{BB962C8B-B14F-4D97-AF65-F5344CB8AC3E}">
        <p14:creationId xmlns:p14="http://schemas.microsoft.com/office/powerpoint/2010/main" val="3970160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SI"/>
          </a:p>
        </p:txBody>
      </p:sp>
      <p:sp>
        <p:nvSpPr>
          <p:cNvPr id="4" name="Footer Placeholder 3"/>
          <p:cNvSpPr>
            <a:spLocks noGrp="1"/>
          </p:cNvSpPr>
          <p:nvPr>
            <p:ph type="ftr" sz="quarter" idx="11"/>
          </p:nvPr>
        </p:nvSpPr>
        <p:spPr/>
        <p:txBody>
          <a:bodyPr/>
          <a:lstStyle/>
          <a:p>
            <a:r>
              <a:rPr lang="en-GB"/>
              <a:t>R. Pestotnik, UL FMF 19.4.2025</a:t>
            </a:r>
            <a:endParaRPr lang="en-SI"/>
          </a:p>
        </p:txBody>
      </p:sp>
      <p:sp>
        <p:nvSpPr>
          <p:cNvPr id="5" name="Slide Number Placeholder 4"/>
          <p:cNvSpPr>
            <a:spLocks noGrp="1"/>
          </p:cNvSpPr>
          <p:nvPr>
            <p:ph type="sldNum" sz="quarter" idx="12"/>
          </p:nvPr>
        </p:nvSpPr>
        <p:spPr/>
        <p:txBody>
          <a:bodyPr/>
          <a:lstStyle/>
          <a:p>
            <a:fld id="{7254E3D2-0D2C-B040-A5A3-AD14F48ED497}" type="slidenum">
              <a:rPr lang="en-SI" smtClean="0"/>
              <a:t>‹#›</a:t>
            </a:fld>
            <a:endParaRPr lang="en-SI"/>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3788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2438400" y="468462"/>
            <a:ext cx="7823040" cy="586957"/>
          </a:xfrm>
          <a:prstGeom prst="rect">
            <a:avLst/>
          </a:prstGeom>
        </p:spPr>
        <p:txBody>
          <a:bodyPr lIns="90000" tIns="46800" rIns="90000" bIns="46800" anchor="ctr">
            <a:spAutoFit/>
          </a:bodyPr>
          <a:lstStyle/>
          <a:p>
            <a:pPr algn="ctr"/>
            <a:endParaRPr lang="en-US" sz="3200" b="0" strike="noStrike" spc="-1">
              <a:solidFill>
                <a:srgbClr val="000000"/>
              </a:solidFill>
              <a:latin typeface="Tahoma"/>
            </a:endParaRPr>
          </a:p>
        </p:txBody>
      </p:sp>
      <p:sp>
        <p:nvSpPr>
          <p:cNvPr id="10" name="PlaceHolder 2"/>
          <p:cNvSpPr>
            <a:spLocks noGrp="1"/>
          </p:cNvSpPr>
          <p:nvPr>
            <p:ph type="body"/>
          </p:nvPr>
        </p:nvSpPr>
        <p:spPr>
          <a:xfrm>
            <a:off x="914400" y="1981080"/>
            <a:ext cx="10363200" cy="3977640"/>
          </a:xfrm>
          <a:prstGeom prst="rect">
            <a:avLst/>
          </a:prstGeom>
        </p:spPr>
        <p:txBody>
          <a:bodyPr lIns="90000" tIns="46800" rIns="90000" bIns="46800">
            <a:normAutofit/>
          </a:bodyPr>
          <a:lstStyle/>
          <a:p>
            <a:endParaRPr lang="en-US" sz="3200" b="0" strike="noStrike" spc="-1">
              <a:solidFill>
                <a:srgbClr val="000000"/>
              </a:solidFill>
              <a:latin typeface="Tahoma"/>
            </a:endParaRPr>
          </a:p>
        </p:txBody>
      </p:sp>
    </p:spTree>
    <p:extLst>
      <p:ext uri="{BB962C8B-B14F-4D97-AF65-F5344CB8AC3E}">
        <p14:creationId xmlns:p14="http://schemas.microsoft.com/office/powerpoint/2010/main" val="642648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pic>
        <p:nvPicPr>
          <p:cNvPr id="22" name="Google Shape;22;p5" title="freepik_edit_A-169-medical-background-inspired-by-modern-hospit (2).png"/>
          <p:cNvPicPr preferRelativeResize="0"/>
          <p:nvPr/>
        </p:nvPicPr>
        <p:blipFill>
          <a:blip r:embed="rId2">
            <a:alphaModFix amt="70000"/>
          </a:blip>
          <a:stretch>
            <a:fillRect/>
          </a:stretch>
        </p:blipFill>
        <p:spPr>
          <a:xfrm>
            <a:off x="1" y="0"/>
            <a:ext cx="12192004" cy="6965155"/>
          </a:xfrm>
          <a:prstGeom prst="rect">
            <a:avLst/>
          </a:prstGeom>
          <a:noFill/>
          <a:ln>
            <a:noFill/>
          </a:ln>
        </p:spPr>
      </p:pic>
      <p:sp>
        <p:nvSpPr>
          <p:cNvPr id="23" name="Google Shape;23;p5"/>
          <p:cNvSpPr txBox="1">
            <a:spLocks noGrp="1"/>
          </p:cNvSpPr>
          <p:nvPr>
            <p:ph type="subTitle" idx="1"/>
          </p:nvPr>
        </p:nvSpPr>
        <p:spPr>
          <a:xfrm>
            <a:off x="1905200" y="2587733"/>
            <a:ext cx="3136000" cy="475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24" name="Google Shape;24;p5"/>
          <p:cNvSpPr txBox="1">
            <a:spLocks noGrp="1"/>
          </p:cNvSpPr>
          <p:nvPr>
            <p:ph type="subTitle" idx="2"/>
          </p:nvPr>
        </p:nvSpPr>
        <p:spPr>
          <a:xfrm>
            <a:off x="1905200" y="4152567"/>
            <a:ext cx="3136000" cy="47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800"/>
              <a:buFont typeface="Raleway"/>
              <a:buNone/>
              <a:defRPr sz="2400" b="1">
                <a:solidFill>
                  <a:schemeClr val="dk1"/>
                </a:solidFill>
                <a:latin typeface="Raleway"/>
                <a:ea typeface="Raleway"/>
                <a:cs typeface="Raleway"/>
                <a:sym typeface="Raleway"/>
              </a:defRPr>
            </a:lvl9pPr>
          </a:lstStyle>
          <a:p>
            <a:r>
              <a:rPr lang="en-US"/>
              <a:t>Click to edit Master subtitle style</a:t>
            </a:r>
            <a:endParaRPr/>
          </a:p>
        </p:txBody>
      </p:sp>
      <p:sp>
        <p:nvSpPr>
          <p:cNvPr id="25" name="Google Shape;25;p5"/>
          <p:cNvSpPr txBox="1">
            <a:spLocks noGrp="1"/>
          </p:cNvSpPr>
          <p:nvPr>
            <p:ph type="subTitle" idx="3"/>
          </p:nvPr>
        </p:nvSpPr>
        <p:spPr>
          <a:xfrm>
            <a:off x="1905200" y="3063333"/>
            <a:ext cx="3136000" cy="64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26" name="Google Shape;26;p5"/>
          <p:cNvSpPr txBox="1">
            <a:spLocks noGrp="1"/>
          </p:cNvSpPr>
          <p:nvPr>
            <p:ph type="subTitle" idx="4"/>
          </p:nvPr>
        </p:nvSpPr>
        <p:spPr>
          <a:xfrm>
            <a:off x="1905200" y="4628167"/>
            <a:ext cx="3136000" cy="64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3904705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2438400" y="468462"/>
            <a:ext cx="7823040" cy="586957"/>
          </a:xfrm>
          <a:prstGeom prst="rect">
            <a:avLst/>
          </a:prstGeom>
        </p:spPr>
        <p:txBody>
          <a:bodyPr lIns="90000" tIns="46800" rIns="90000" bIns="46800" anchor="ctr">
            <a:spAutoFit/>
          </a:bodyPr>
          <a:lstStyle/>
          <a:p>
            <a:pPr algn="ctr"/>
            <a:endParaRPr lang="en-US" sz="3200" b="0" strike="noStrike" spc="-1">
              <a:solidFill>
                <a:srgbClr val="000000"/>
              </a:solidFill>
              <a:latin typeface="Tahoma"/>
            </a:endParaRPr>
          </a:p>
        </p:txBody>
      </p:sp>
      <p:sp>
        <p:nvSpPr>
          <p:cNvPr id="8" name="PlaceHolder 2"/>
          <p:cNvSpPr>
            <a:spLocks noGrp="1"/>
          </p:cNvSpPr>
          <p:nvPr>
            <p:ph type="subTitle"/>
          </p:nvPr>
        </p:nvSpPr>
        <p:spPr>
          <a:xfrm>
            <a:off x="914400" y="3672383"/>
            <a:ext cx="10363200" cy="595035"/>
          </a:xfrm>
          <a:prstGeom prst="rect">
            <a:avLst/>
          </a:prstGeom>
        </p:spPr>
        <p:txBody>
          <a:bodyPr lIns="0" tIns="0" rIns="0" bIns="0" anchor="ctr">
            <a:spAutoFit/>
          </a:bodyPr>
          <a:lstStyle>
            <a:lvl1pPr algn="ctr">
              <a:spcBef>
                <a:spcPts val="799"/>
              </a:spcBef>
              <a:defRPr/>
            </a:lvl1pPr>
          </a:lstStyle>
          <a:p>
            <a:pPr algn="ctr">
              <a:spcBef>
                <a:spcPts val="799"/>
              </a:spcBef>
            </a:pPr>
            <a:endParaRPr lang="en-US" sz="3200" b="0" strike="noStrike" spc="-1">
              <a:solidFill>
                <a:srgbClr val="000000"/>
              </a:solidFill>
              <a:latin typeface="Tahoma"/>
            </a:endParaRPr>
          </a:p>
        </p:txBody>
      </p:sp>
    </p:spTree>
    <p:extLst>
      <p:ext uri="{BB962C8B-B14F-4D97-AF65-F5344CB8AC3E}">
        <p14:creationId xmlns:p14="http://schemas.microsoft.com/office/powerpoint/2010/main" val="3103135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432D-B0EC-9EF6-FEF2-6DB021B5F1C5}"/>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F8DB14EF-7BD2-4B40-333E-051304CF43B6}"/>
              </a:ext>
            </a:extLst>
          </p:cNvPr>
          <p:cNvSpPr>
            <a:spLocks noGrp="1"/>
          </p:cNvSpPr>
          <p:nvPr>
            <p:ph sz="half" idx="1"/>
          </p:nvPr>
        </p:nvSpPr>
        <p:spPr>
          <a:xfrm>
            <a:off x="608641" y="1604329"/>
            <a:ext cx="5393279" cy="4524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0F04C522-8C29-9999-C5DD-3AC4F91F384A}"/>
              </a:ext>
            </a:extLst>
          </p:cNvPr>
          <p:cNvSpPr>
            <a:spLocks noGrp="1"/>
          </p:cNvSpPr>
          <p:nvPr>
            <p:ph sz="half" idx="2"/>
          </p:nvPr>
        </p:nvSpPr>
        <p:spPr>
          <a:xfrm>
            <a:off x="6186240" y="1604329"/>
            <a:ext cx="5393281" cy="4524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Footer Placeholder 4">
            <a:extLst>
              <a:ext uri="{FF2B5EF4-FFF2-40B4-BE49-F238E27FC236}">
                <a16:creationId xmlns:a16="http://schemas.microsoft.com/office/drawing/2014/main" id="{6BE95847-B3BB-C662-2515-559CC688373F}"/>
              </a:ext>
            </a:extLst>
          </p:cNvPr>
          <p:cNvSpPr>
            <a:spLocks noGrp="1"/>
          </p:cNvSpPr>
          <p:nvPr>
            <p:ph type="ftr" idx="10"/>
          </p:nvPr>
        </p:nvSpPr>
        <p:spPr/>
        <p:txBody>
          <a:bodyPr/>
          <a:lstStyle>
            <a:lvl1pPr>
              <a:defRPr/>
            </a:lvl1pPr>
          </a:lstStyle>
          <a:p>
            <a:endParaRPr lang="en-GB" altLang="en-SI"/>
          </a:p>
        </p:txBody>
      </p:sp>
    </p:spTree>
    <p:extLst>
      <p:ext uri="{BB962C8B-B14F-4D97-AF65-F5344CB8AC3E}">
        <p14:creationId xmlns:p14="http://schemas.microsoft.com/office/powerpoint/2010/main" val="2430720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2281568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964600" y="681367"/>
            <a:ext cx="10262800" cy="643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solidFill>
                  <a:schemeClr val="lt1"/>
                </a:solidFill>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a:t>Click to edit Master title style</a:t>
            </a:r>
            <a:endParaRPr/>
          </a:p>
        </p:txBody>
      </p:sp>
    </p:spTree>
    <p:extLst>
      <p:ext uri="{BB962C8B-B14F-4D97-AF65-F5344CB8AC3E}">
        <p14:creationId xmlns:p14="http://schemas.microsoft.com/office/powerpoint/2010/main" val="158518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pic>
        <p:nvPicPr>
          <p:cNvPr id="29" name="Google Shape;29;p6" title="freepik_edit_A-169-medical-background-inspired-by-modern-hospit (10).png"/>
          <p:cNvPicPr preferRelativeResize="0"/>
          <p:nvPr/>
        </p:nvPicPr>
        <p:blipFill>
          <a:blip r:embed="rId2">
            <a:alphaModFix amt="70000"/>
          </a:blip>
          <a:stretch>
            <a:fillRect/>
          </a:stretch>
        </p:blipFill>
        <p:spPr>
          <a:xfrm>
            <a:off x="1" y="-39199"/>
            <a:ext cx="12192004" cy="7012764"/>
          </a:xfrm>
          <a:prstGeom prst="rect">
            <a:avLst/>
          </a:prstGeom>
          <a:noFill/>
          <a:ln>
            <a:noFill/>
          </a:ln>
        </p:spPr>
      </p:pic>
      <p:sp>
        <p:nvSpPr>
          <p:cNvPr id="30" name="Google Shape;30;p6"/>
          <p:cNvSpPr txBox="1">
            <a:spLocks noGrp="1"/>
          </p:cNvSpPr>
          <p:nvPr>
            <p:ph type="title"/>
          </p:nvPr>
        </p:nvSpPr>
        <p:spPr>
          <a:xfrm>
            <a:off x="960000" y="593367"/>
            <a:ext cx="102720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3132819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pic>
        <p:nvPicPr>
          <p:cNvPr id="32" name="Google Shape;32;p7" title="freepik_edit_A-169-medical-background-inspired-by-modern-hospit (6).png"/>
          <p:cNvPicPr preferRelativeResize="0"/>
          <p:nvPr/>
        </p:nvPicPr>
        <p:blipFill>
          <a:blip r:embed="rId2">
            <a:alphaModFix amt="70000"/>
          </a:blip>
          <a:stretch>
            <a:fillRect/>
          </a:stretch>
        </p:blipFill>
        <p:spPr>
          <a:xfrm>
            <a:off x="1" y="0"/>
            <a:ext cx="12192004" cy="6965147"/>
          </a:xfrm>
          <a:prstGeom prst="rect">
            <a:avLst/>
          </a:prstGeom>
          <a:noFill/>
          <a:ln>
            <a:noFill/>
          </a:ln>
        </p:spPr>
      </p:pic>
      <p:sp>
        <p:nvSpPr>
          <p:cNvPr id="33" name="Google Shape;33;p7"/>
          <p:cNvSpPr txBox="1">
            <a:spLocks noGrp="1"/>
          </p:cNvSpPr>
          <p:nvPr>
            <p:ph type="title"/>
          </p:nvPr>
        </p:nvSpPr>
        <p:spPr>
          <a:xfrm>
            <a:off x="960000" y="593367"/>
            <a:ext cx="102720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4" name="Google Shape;34;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164839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r>
              <a:rPr lang="en-US"/>
              <a:t>Click to edit Master title style</a:t>
            </a:r>
            <a:endParaRPr/>
          </a:p>
        </p:txBody>
      </p:sp>
    </p:spTree>
    <p:extLst>
      <p:ext uri="{BB962C8B-B14F-4D97-AF65-F5344CB8AC3E}">
        <p14:creationId xmlns:p14="http://schemas.microsoft.com/office/powerpoint/2010/main" val="224005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pic>
        <p:nvPicPr>
          <p:cNvPr id="38" name="Google Shape;38;p9" title="freepik_edit_A-169-medical-background-inspired-by-modern-hospit (5).png"/>
          <p:cNvPicPr preferRelativeResize="0"/>
          <p:nvPr/>
        </p:nvPicPr>
        <p:blipFill>
          <a:blip r:embed="rId2">
            <a:alphaModFix amt="70000"/>
          </a:blip>
          <a:stretch>
            <a:fillRect/>
          </a:stretch>
        </p:blipFill>
        <p:spPr>
          <a:xfrm>
            <a:off x="1" y="0"/>
            <a:ext cx="12192004" cy="6965181"/>
          </a:xfrm>
          <a:prstGeom prst="rect">
            <a:avLst/>
          </a:prstGeom>
          <a:noFill/>
          <a:ln>
            <a:noFill/>
          </a:ln>
        </p:spPr>
      </p:pic>
      <p:sp>
        <p:nvSpPr>
          <p:cNvPr id="39" name="Google Shape;39;p9"/>
          <p:cNvSpPr txBox="1">
            <a:spLocks noGrp="1"/>
          </p:cNvSpPr>
          <p:nvPr>
            <p:ph type="title"/>
          </p:nvPr>
        </p:nvSpPr>
        <p:spPr>
          <a:xfrm>
            <a:off x="478533" y="676965"/>
            <a:ext cx="7794800" cy="196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40" name="Google Shape;40;p9"/>
          <p:cNvSpPr txBox="1">
            <a:spLocks noGrp="1"/>
          </p:cNvSpPr>
          <p:nvPr>
            <p:ph type="subTitle" idx="1"/>
          </p:nvPr>
        </p:nvSpPr>
        <p:spPr>
          <a:xfrm>
            <a:off x="478533" y="2538433"/>
            <a:ext cx="5954800" cy="23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717001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1311404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5" name="Google Shape;4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spTree>
    <p:extLst>
      <p:ext uri="{BB962C8B-B14F-4D97-AF65-F5344CB8AC3E}">
        <p14:creationId xmlns:p14="http://schemas.microsoft.com/office/powerpoint/2010/main" val="1578782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1pPr>
            <a:lvl2pPr lvl="1"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1pPr>
            <a:lvl2pPr marL="914400" lvl="1"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2pPr>
            <a:lvl3pPr marL="1371600" lvl="2"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3pPr>
            <a:lvl4pPr marL="1828800" lvl="3"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4pPr>
            <a:lvl5pPr marL="2286000" lvl="4"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5pPr>
            <a:lvl6pPr marL="2743200" lvl="5"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6pPr>
            <a:lvl7pPr marL="3200400" lvl="6"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7pPr>
            <a:lvl8pPr marL="3657600" lvl="7" indent="-3175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8pPr>
            <a:lvl9pPr marL="4114800" lvl="8" indent="-317500">
              <a:lnSpc>
                <a:spcPct val="100000"/>
              </a:lnSpc>
              <a:spcBef>
                <a:spcPts val="1600"/>
              </a:spcBef>
              <a:spcAft>
                <a:spcPts val="1600"/>
              </a:spcAft>
              <a:buClr>
                <a:schemeClr val="lt1"/>
              </a:buClr>
              <a:buSzPts val="1400"/>
              <a:buFont typeface="Inter"/>
              <a:buChar char="■"/>
              <a:defRPr>
                <a:solidFill>
                  <a:schemeClr val="lt1"/>
                </a:solidFill>
                <a:latin typeface="Inter"/>
                <a:ea typeface="Inter"/>
                <a:cs typeface="Inter"/>
                <a:sym typeface="Inter"/>
              </a:defRPr>
            </a:lvl9pPr>
          </a:lstStyle>
          <a:p>
            <a:endParaRPr/>
          </a:p>
        </p:txBody>
      </p:sp>
    </p:spTree>
    <p:extLst>
      <p:ext uri="{BB962C8B-B14F-4D97-AF65-F5344CB8AC3E}">
        <p14:creationId xmlns:p14="http://schemas.microsoft.com/office/powerpoint/2010/main" val="906175477"/>
      </p:ext>
    </p:extLst>
  </p:cSld>
  <p:clrMap bg1="lt1" tx1="dk1" bg2="dk2" tx2="lt2" accent1="accent1" accent2="accent2" accent3="accent3" accent4="accent4" accent5="accent5" accent6="accent6" hlink="hlink" folHlink="folHlink"/>
  <p:sldLayoutIdLst>
    <p:sldLayoutId id="2147483966"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84" r:id="rId18"/>
    <p:sldLayoutId id="2147483985" r:id="rId19"/>
    <p:sldLayoutId id="2147483986" r:id="rId20"/>
    <p:sldLayoutId id="2147483987" r:id="rId21"/>
    <p:sldLayoutId id="2147483988" r:id="rId22"/>
    <p:sldLayoutId id="2147483989" r:id="rId23"/>
    <p:sldLayoutId id="2147483991" r:id="rId24"/>
    <p:sldLayoutId id="2147483992" r:id="rId25"/>
    <p:sldLayoutId id="2147483993" r:id="rId26"/>
    <p:sldLayoutId id="2147483994" r:id="rId27"/>
    <p:sldLayoutId id="2147483995" r:id="rId28"/>
    <p:sldLayoutId id="2147484000" r:id="rId29"/>
    <p:sldLayoutId id="2147484001" r:id="rId30"/>
    <p:sldLayoutId id="2147484002" r:id="rId3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08" name="Google Shape;108;p22"/>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523208515"/>
      </p:ext>
    </p:extLst>
  </p:cSld>
  <p:clrMap bg1="lt1" tx1="dk1" bg2="dk2" tx2="lt2" accent1="accent1" accent2="accent2" accent3="accent3" accent4="accent4" accent5="accent5" accent6="accent6" hlink="hlink" folHlink="folHlink"/>
  <p:sldLayoutIdLst>
    <p:sldLayoutId id="2147483998" r:id="rId1"/>
    <p:sldLayoutId id="2147483999" r:id="rId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24.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jpeg"/><Relationship Id="rId9" Type="http://schemas.openxmlformats.org/officeDocument/2006/relationships/image" Target="../media/image19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0.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0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0.xml"/><Relationship Id="rId5" Type="http://schemas.openxmlformats.org/officeDocument/2006/relationships/image" Target="../media/image200.png"/><Relationship Id="rId4" Type="http://schemas.openxmlformats.org/officeDocument/2006/relationships/image" Target="../media/image199.png"/></Relationships>
</file>

<file path=ppt/slides/_rels/slide10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0.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0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0.xml"/><Relationship Id="rId5" Type="http://schemas.openxmlformats.org/officeDocument/2006/relationships/image" Target="../media/image209.png"/><Relationship Id="rId4" Type="http://schemas.openxmlformats.org/officeDocument/2006/relationships/image" Target="../media/image208.png"/></Relationships>
</file>

<file path=ppt/slides/_rels/slide10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0.xml"/><Relationship Id="rId4" Type="http://schemas.openxmlformats.org/officeDocument/2006/relationships/image" Target="../media/image212.png"/></Relationships>
</file>

<file path=ppt/slides/_rels/slide10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0.xml"/><Relationship Id="rId4" Type="http://schemas.openxmlformats.org/officeDocument/2006/relationships/image" Target="../media/image215.png"/></Relationships>
</file>

<file path=ppt/slides/_rels/slide10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0.xml"/><Relationship Id="rId4" Type="http://schemas.openxmlformats.org/officeDocument/2006/relationships/image" Target="../media/image2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25.xml"/><Relationship Id="rId5" Type="http://schemas.openxmlformats.org/officeDocument/2006/relationships/image" Target="../media/image222.png"/><Relationship Id="rId4" Type="http://schemas.openxmlformats.org/officeDocument/2006/relationships/image" Target="../media/image221.jpeg"/></Relationships>
</file>

<file path=ppt/slides/_rels/slide11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jpeg"/><Relationship Id="rId1" Type="http://schemas.openxmlformats.org/officeDocument/2006/relationships/slideLayout" Target="../slideLayouts/slideLayout26.xml"/><Relationship Id="rId4" Type="http://schemas.openxmlformats.org/officeDocument/2006/relationships/image" Target="../media/image225.png"/></Relationships>
</file>

<file path=ppt/slides/_rels/slide11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227.png"/></Relationships>
</file>

<file path=ppt/slides/_rels/slide11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png"/><Relationship Id="rId1" Type="http://schemas.openxmlformats.org/officeDocument/2006/relationships/slideLayout" Target="../slideLayouts/slideLayout28.xml"/><Relationship Id="rId5" Type="http://schemas.openxmlformats.org/officeDocument/2006/relationships/image" Target="../media/image231.png"/><Relationship Id="rId4" Type="http://schemas.openxmlformats.org/officeDocument/2006/relationships/image" Target="../media/image230.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36.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7.xml"/><Relationship Id="rId7" Type="http://schemas.openxmlformats.org/officeDocument/2006/relationships/image" Target="../media/image5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5.xml"/><Relationship Id="rId11" Type="http://schemas.openxmlformats.org/officeDocument/2006/relationships/image" Target="../media/image61.png"/><Relationship Id="rId5" Type="http://schemas.openxmlformats.org/officeDocument/2006/relationships/tags" Target="../tags/tag9.xml"/><Relationship Id="rId10" Type="http://schemas.openxmlformats.org/officeDocument/2006/relationships/image" Target="../media/image60.png"/><Relationship Id="rId4" Type="http://schemas.openxmlformats.org/officeDocument/2006/relationships/tags" Target="../tags/tag8.xml"/><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0.xml"/><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0.xml"/><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jpeg"/><Relationship Id="rId2" Type="http://schemas.openxmlformats.org/officeDocument/2006/relationships/image" Target="../media/image119.png"/><Relationship Id="rId1" Type="http://schemas.openxmlformats.org/officeDocument/2006/relationships/slideLayout" Target="../slideLayouts/slideLayout20.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25.jpeg"/><Relationship Id="rId1" Type="http://schemas.openxmlformats.org/officeDocument/2006/relationships/slideLayout" Target="../slideLayouts/slideLayout21.xml"/><Relationship Id="rId4" Type="http://schemas.openxmlformats.org/officeDocument/2006/relationships/image" Target="../media/image126.png"/></Relationships>
</file>

<file path=ppt/slides/_rels/slide7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20.xml"/><Relationship Id="rId4" Type="http://schemas.openxmlformats.org/officeDocument/2006/relationships/image" Target="../media/image130.png"/></Relationships>
</file>

<file path=ppt/slides/_rels/slide7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png"/><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7.emf"/><Relationship Id="rId2" Type="http://schemas.openxmlformats.org/officeDocument/2006/relationships/image" Target="../media/image134.png"/><Relationship Id="rId1" Type="http://schemas.openxmlformats.org/officeDocument/2006/relationships/slideLayout" Target="../slideLayouts/slideLayout20.xml"/><Relationship Id="rId6" Type="http://schemas.openxmlformats.org/officeDocument/2006/relationships/image" Target="../media/image136.emf"/><Relationship Id="rId5" Type="http://schemas.openxmlformats.org/officeDocument/2006/relationships/oleObject" Target="../embeddings/oleObject4.bin"/><Relationship Id="rId4" Type="http://schemas.openxmlformats.org/officeDocument/2006/relationships/image" Target="../media/image135.emf"/></Relationships>
</file>

<file path=ppt/slides/_rels/slide78.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png"/><Relationship Id="rId1" Type="http://schemas.openxmlformats.org/officeDocument/2006/relationships/slideLayout" Target="../slideLayouts/slideLayout20.xml"/><Relationship Id="rId4" Type="http://schemas.openxmlformats.org/officeDocument/2006/relationships/image" Target="../media/image143.png"/></Relationships>
</file>

<file path=ppt/slides/_rels/slide8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upload.wikimedia.org/wikipedia/commons/f/fa/Pn-junction-equilibrium-graphs.png" TargetMode="External"/><Relationship Id="rId1" Type="http://schemas.openxmlformats.org/officeDocument/2006/relationships/slideLayout" Target="../slideLayouts/slideLayout22.xml"/><Relationship Id="rId4" Type="http://schemas.openxmlformats.org/officeDocument/2006/relationships/image" Target="../media/image148.emf"/></Relationships>
</file>

<file path=ppt/slides/_rels/slide8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0.xml"/><Relationship Id="rId4" Type="http://schemas.openxmlformats.org/officeDocument/2006/relationships/image" Target="../media/image151.png"/></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154.png"/></Relationships>
</file>

<file path=ppt/slides/_rels/slide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4.JPG"/><Relationship Id="rId1" Type="http://schemas.openxmlformats.org/officeDocument/2006/relationships/slideLayout" Target="../slideLayouts/slideLayout5.xml"/><Relationship Id="rId6" Type="http://schemas.openxmlformats.org/officeDocument/2006/relationships/image" Target="../media/image26.wmf"/><Relationship Id="rId5" Type="http://schemas.openxmlformats.org/officeDocument/2006/relationships/oleObject" Target="../embeddings/oleObject2.bin"/><Relationship Id="rId4" Type="http://schemas.openxmlformats.org/officeDocument/2006/relationships/image" Target="../media/image25.wmf"/></Relationships>
</file>

<file path=ppt/slides/_rels/slide9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159.emf"/><Relationship Id="rId7" Type="http://schemas.openxmlformats.org/officeDocument/2006/relationships/image" Target="../media/image163.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9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0.xml"/><Relationship Id="rId4" Type="http://schemas.openxmlformats.org/officeDocument/2006/relationships/image" Target="../media/image170.jpeg"/></Relationships>
</file>

<file path=ppt/slides/_rels/slide95.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74.png"/><Relationship Id="rId5" Type="http://schemas.openxmlformats.org/officeDocument/2006/relationships/image" Target="../media/image173.emf"/><Relationship Id="rId4" Type="http://schemas.openxmlformats.org/officeDocument/2006/relationships/image" Target="../media/image172.jpeg"/></Relationships>
</file>

<file path=ppt/slides/_rels/slide9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0.xml"/><Relationship Id="rId4" Type="http://schemas.openxmlformats.org/officeDocument/2006/relationships/image" Target="../media/image178.png"/></Relationships>
</file>

<file path=ppt/slides/_rels/slide98.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emf"/><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BF606-E7FB-3443-8D70-386D865BE40E}"/>
              </a:ext>
            </a:extLst>
          </p:cNvPr>
          <p:cNvSpPr>
            <a:spLocks noGrp="1"/>
          </p:cNvSpPr>
          <p:nvPr>
            <p:ph type="ctrTitle"/>
          </p:nvPr>
        </p:nvSpPr>
        <p:spPr>
          <a:xfrm>
            <a:off x="185351" y="1534319"/>
            <a:ext cx="11917017" cy="1381125"/>
          </a:xfrm>
        </p:spPr>
        <p:txBody>
          <a:bodyPr>
            <a:normAutofit/>
          </a:bodyPr>
          <a:lstStyle/>
          <a:p>
            <a:r>
              <a:rPr lang="en-SI" sz="4800" dirty="0"/>
              <a:t>How do we measure what we can’t see</a:t>
            </a:r>
          </a:p>
        </p:txBody>
      </p:sp>
      <p:sp>
        <p:nvSpPr>
          <p:cNvPr id="3" name="Subtitle 2">
            <a:extLst>
              <a:ext uri="{FF2B5EF4-FFF2-40B4-BE49-F238E27FC236}">
                <a16:creationId xmlns:a16="http://schemas.microsoft.com/office/drawing/2014/main" id="{8357606E-D655-004A-9065-AEDCE1EBDA23}"/>
              </a:ext>
            </a:extLst>
          </p:cNvPr>
          <p:cNvSpPr>
            <a:spLocks noGrp="1"/>
          </p:cNvSpPr>
          <p:nvPr>
            <p:ph type="subTitle" idx="1"/>
          </p:nvPr>
        </p:nvSpPr>
        <p:spPr>
          <a:xfrm>
            <a:off x="1465569" y="2601119"/>
            <a:ext cx="7125094" cy="1042626"/>
          </a:xfrm>
        </p:spPr>
        <p:txBody>
          <a:bodyPr/>
          <a:lstStyle/>
          <a:p>
            <a:r>
              <a:rPr lang="en-SI" sz="2400" dirty="0"/>
              <a:t>Assoc. Prof. Dr. Rok Pestotnik</a:t>
            </a:r>
          </a:p>
          <a:p>
            <a:r>
              <a:rPr lang="en-SI" sz="2400" dirty="0"/>
              <a:t>Jožef S</a:t>
            </a:r>
            <a:r>
              <a:rPr lang="en-GB" sz="2400" dirty="0"/>
              <a:t>t</a:t>
            </a:r>
            <a:r>
              <a:rPr lang="en-SI" sz="2400" dirty="0"/>
              <a:t>efan Institute, Ljubljana, Slovenia</a:t>
            </a:r>
          </a:p>
        </p:txBody>
      </p:sp>
      <p:sp>
        <p:nvSpPr>
          <p:cNvPr id="4" name="Subtitle 2">
            <a:extLst>
              <a:ext uri="{FF2B5EF4-FFF2-40B4-BE49-F238E27FC236}">
                <a16:creationId xmlns:a16="http://schemas.microsoft.com/office/drawing/2014/main" id="{171F2223-43D9-8D43-B9A4-ADC50DA88EC7}"/>
              </a:ext>
            </a:extLst>
          </p:cNvPr>
          <p:cNvSpPr txBox="1">
            <a:spLocks/>
          </p:cNvSpPr>
          <p:nvPr/>
        </p:nvSpPr>
        <p:spPr>
          <a:xfrm>
            <a:off x="1465569" y="21705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l-SI" dirty="0"/>
              <a:t>University of Ljubljana, Faculty of Mathematics and Physics</a:t>
            </a:r>
          </a:p>
          <a:p>
            <a:r>
              <a:rPr lang="sl-SI" dirty="0"/>
              <a:t>Selected topics in contemporary physics</a:t>
            </a:r>
          </a:p>
          <a:p>
            <a:r>
              <a:rPr lang="sl-SI" dirty="0"/>
              <a:t>March 19, 2025</a:t>
            </a:r>
            <a:endParaRPr lang="en-SI" dirty="0"/>
          </a:p>
        </p:txBody>
      </p:sp>
      <p:sp>
        <p:nvSpPr>
          <p:cNvPr id="7" name="Rectangle 6">
            <a:extLst>
              <a:ext uri="{FF2B5EF4-FFF2-40B4-BE49-F238E27FC236}">
                <a16:creationId xmlns:a16="http://schemas.microsoft.com/office/drawing/2014/main" id="{41251573-F9F1-3740-99F6-CAC85CA2C36E}"/>
              </a:ext>
            </a:extLst>
          </p:cNvPr>
          <p:cNvSpPr/>
          <p:nvPr/>
        </p:nvSpPr>
        <p:spPr>
          <a:xfrm>
            <a:off x="924686" y="3942557"/>
            <a:ext cx="8703659" cy="2062103"/>
          </a:xfrm>
          <a:prstGeom prst="rect">
            <a:avLst/>
          </a:prstGeom>
        </p:spPr>
        <p:txBody>
          <a:bodyPr wrap="square">
            <a:spAutoFit/>
          </a:bodyPr>
          <a:lstStyle/>
          <a:p>
            <a:r>
              <a:rPr lang="en-SI" sz="3200" b="1" dirty="0"/>
              <a:t>Outline</a:t>
            </a:r>
          </a:p>
          <a:p>
            <a:r>
              <a:rPr lang="en-SI" sz="3200" dirty="0"/>
              <a:t>High energy physics experiments</a:t>
            </a:r>
          </a:p>
          <a:p>
            <a:r>
              <a:rPr lang="en-SI" sz="3200" dirty="0"/>
              <a:t>Particle identification</a:t>
            </a:r>
          </a:p>
          <a:p>
            <a:r>
              <a:rPr lang="en-SI" sz="3200" dirty="0"/>
              <a:t>Detection of photons</a:t>
            </a:r>
          </a:p>
        </p:txBody>
      </p:sp>
      <p:pic>
        <p:nvPicPr>
          <p:cNvPr id="6" name="Picture 5">
            <a:extLst>
              <a:ext uri="{FF2B5EF4-FFF2-40B4-BE49-F238E27FC236}">
                <a16:creationId xmlns:a16="http://schemas.microsoft.com/office/drawing/2014/main" id="{930FF830-EA27-A7A7-BDC2-638B3CE70F96}"/>
              </a:ext>
            </a:extLst>
          </p:cNvPr>
          <p:cNvPicPr/>
          <p:nvPr/>
        </p:nvPicPr>
        <p:blipFill>
          <a:blip r:embed="rId3"/>
          <a:stretch/>
        </p:blipFill>
        <p:spPr>
          <a:xfrm>
            <a:off x="8590663" y="3877279"/>
            <a:ext cx="3200400" cy="2445120"/>
          </a:xfrm>
          <a:prstGeom prst="rect">
            <a:avLst/>
          </a:prstGeom>
          <a:ln>
            <a:noFill/>
          </a:ln>
        </p:spPr>
      </p:pic>
    </p:spTree>
    <p:extLst>
      <p:ext uri="{BB962C8B-B14F-4D97-AF65-F5344CB8AC3E}">
        <p14:creationId xmlns:p14="http://schemas.microsoft.com/office/powerpoint/2010/main" val="2394850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8E5A-5029-F9E1-0466-0BC4AB866E61}"/>
              </a:ext>
            </a:extLst>
          </p:cNvPr>
          <p:cNvSpPr>
            <a:spLocks noGrp="1"/>
          </p:cNvSpPr>
          <p:nvPr>
            <p:ph type="title"/>
          </p:nvPr>
        </p:nvSpPr>
        <p:spPr/>
        <p:txBody>
          <a:bodyPr/>
          <a:lstStyle/>
          <a:p>
            <a:endParaRPr lang="sl-SI"/>
          </a:p>
        </p:txBody>
      </p:sp>
      <p:sp>
        <p:nvSpPr>
          <p:cNvPr id="3" name="Text Placeholder 2">
            <a:extLst>
              <a:ext uri="{FF2B5EF4-FFF2-40B4-BE49-F238E27FC236}">
                <a16:creationId xmlns:a16="http://schemas.microsoft.com/office/drawing/2014/main" id="{BDC8463F-6A89-7E6A-1CA3-B80060BDAAE3}"/>
              </a:ext>
            </a:extLst>
          </p:cNvPr>
          <p:cNvSpPr>
            <a:spLocks noGrp="1"/>
          </p:cNvSpPr>
          <p:nvPr>
            <p:ph type="body" idx="1"/>
          </p:nvPr>
        </p:nvSpPr>
        <p:spPr/>
        <p:txBody>
          <a:bodyPr/>
          <a:lstStyle/>
          <a:p>
            <a:endParaRPr lang="sl-SI"/>
          </a:p>
        </p:txBody>
      </p:sp>
      <p:pic>
        <p:nvPicPr>
          <p:cNvPr id="4" name="Picture 3">
            <a:extLst>
              <a:ext uri="{FF2B5EF4-FFF2-40B4-BE49-F238E27FC236}">
                <a16:creationId xmlns:a16="http://schemas.microsoft.com/office/drawing/2014/main" id="{E50CEBA5-02D3-3FB7-E1EF-27E517101E59}"/>
              </a:ext>
            </a:extLst>
          </p:cNvPr>
          <p:cNvPicPr/>
          <p:nvPr/>
        </p:nvPicPr>
        <p:blipFill>
          <a:blip r:embed="rId2"/>
          <a:stretch/>
        </p:blipFill>
        <p:spPr>
          <a:xfrm>
            <a:off x="3718559" y="228600"/>
            <a:ext cx="5351299" cy="6400800"/>
          </a:xfrm>
          <a:prstGeom prst="rect">
            <a:avLst/>
          </a:prstGeom>
          <a:ln>
            <a:noFill/>
          </a:ln>
        </p:spPr>
      </p:pic>
    </p:spTree>
    <p:extLst>
      <p:ext uri="{BB962C8B-B14F-4D97-AF65-F5344CB8AC3E}">
        <p14:creationId xmlns:p14="http://schemas.microsoft.com/office/powerpoint/2010/main" val="5828746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895B697A-47C2-274E-BD05-B7AA02953DC4}"/>
              </a:ext>
            </a:extLst>
          </p:cNvPr>
          <p:cNvSpPr/>
          <p:nvPr/>
        </p:nvSpPr>
        <p:spPr>
          <a:xfrm>
            <a:off x="7298095" y="908051"/>
            <a:ext cx="4555973" cy="267490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2" name="TextBox 1">
            <a:extLst>
              <a:ext uri="{FF2B5EF4-FFF2-40B4-BE49-F238E27FC236}">
                <a16:creationId xmlns:a16="http://schemas.microsoft.com/office/drawing/2014/main" id="{FBDCDF96-AA2C-664C-AE8B-31F7ADA0C23C}"/>
              </a:ext>
            </a:extLst>
          </p:cNvPr>
          <p:cNvSpPr txBox="1"/>
          <p:nvPr/>
        </p:nvSpPr>
        <p:spPr>
          <a:xfrm>
            <a:off x="900054" y="143973"/>
            <a:ext cx="9361904" cy="563488"/>
          </a:xfrm>
          <a:prstGeom prst="rect">
            <a:avLst/>
          </a:prstGeom>
          <a:solidFill>
            <a:schemeClr val="bg2"/>
          </a:solidFill>
          <a:ln w="72000">
            <a:noFill/>
            <a:prstDash val="solid"/>
            <a:round/>
          </a:ln>
        </p:spPr>
        <p:txBody>
          <a:bodyPr wrap="none" lIns="72000" tIns="0" rIns="72000" bIns="0" compatLnSpc="0">
            <a:spAutoFit/>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buNone/>
              <a:defRPr/>
            </a:pPr>
            <a:r>
              <a:rPr lang="en-US" sz="3600" kern="0" dirty="0">
                <a:solidFill>
                  <a:srgbClr val="0000FF"/>
                </a:solidFill>
                <a:ea typeface="Lucida Sans Unicode" pitchFamily="2"/>
                <a:cs typeface="Tahoma" pitchFamily="2"/>
              </a:rPr>
              <a:t>Hybrid Avalanche Photon Detector – Belle II RICH</a:t>
            </a:r>
          </a:p>
        </p:txBody>
      </p:sp>
      <p:grpSp>
        <p:nvGrpSpPr>
          <p:cNvPr id="70659" name="Group 2">
            <a:extLst>
              <a:ext uri="{FF2B5EF4-FFF2-40B4-BE49-F238E27FC236}">
                <a16:creationId xmlns:a16="http://schemas.microsoft.com/office/drawing/2014/main" id="{88AFC509-7C0F-844A-BA01-03E242571C77}"/>
              </a:ext>
            </a:extLst>
          </p:cNvPr>
          <p:cNvGrpSpPr>
            <a:grpSpLocks/>
          </p:cNvGrpSpPr>
          <p:nvPr/>
        </p:nvGrpSpPr>
        <p:grpSpPr bwMode="auto">
          <a:xfrm>
            <a:off x="7380401" y="1063094"/>
            <a:ext cx="4310063" cy="2017942"/>
            <a:chOff x="5349600" y="1542960"/>
            <a:chExt cx="4309560" cy="2017847"/>
          </a:xfrm>
          <a:noFill/>
        </p:grpSpPr>
        <p:sp>
          <p:nvSpPr>
            <p:cNvPr id="4" name="Straight Connector 3">
              <a:extLst>
                <a:ext uri="{FF2B5EF4-FFF2-40B4-BE49-F238E27FC236}">
                  <a16:creationId xmlns:a16="http://schemas.microsoft.com/office/drawing/2014/main" id="{06D791CF-FACB-6744-961C-BA13E9B9556B}"/>
                </a:ext>
              </a:extLst>
            </p:cNvPr>
            <p:cNvSpPr/>
            <p:nvPr/>
          </p:nvSpPr>
          <p:spPr>
            <a:xfrm>
              <a:off x="6595643" y="2346197"/>
              <a:ext cx="2946056" cy="6350"/>
            </a:xfrm>
            <a:prstGeom prst="line">
              <a:avLst/>
            </a:prstGeom>
            <a:grpFill/>
            <a:ln w="32400">
              <a:solidFill>
                <a:srgbClr val="3333CC"/>
              </a:solidFill>
              <a:prstDash val="solid"/>
            </a:ln>
          </p:spPr>
          <p:txBody>
            <a:bodyPr wrap="none" lIns="16200" tIns="16200" rIns="16200" bIns="16200" anchor="ctr" anchorCtr="1" compatLnSpc="0"/>
            <a:lstStyle/>
            <a:p>
              <a:pPr>
                <a:defRPr/>
              </a:pPr>
              <a:endParaRPr lang="en-US">
                <a:latin typeface="Times New Roman" pitchFamily="18"/>
                <a:ea typeface="MS Gothic" pitchFamily="2"/>
                <a:cs typeface="Tahoma" pitchFamily="2"/>
              </a:endParaRPr>
            </a:p>
          </p:txBody>
        </p:sp>
        <p:sp>
          <p:nvSpPr>
            <p:cNvPr id="5" name="Freeform 4">
              <a:extLst>
                <a:ext uri="{FF2B5EF4-FFF2-40B4-BE49-F238E27FC236}">
                  <a16:creationId xmlns:a16="http://schemas.microsoft.com/office/drawing/2014/main" id="{DCD2366D-F750-0547-8751-123218EBE66D}"/>
                </a:ext>
              </a:extLst>
            </p:cNvPr>
            <p:cNvSpPr/>
            <p:nvPr/>
          </p:nvSpPr>
          <p:spPr>
            <a:xfrm>
              <a:off x="6595643" y="2100147"/>
              <a:ext cx="2950818" cy="233351"/>
            </a:xfrm>
            <a:custGeom>
              <a:avLst/>
              <a:gdLst/>
              <a:ahLst/>
              <a:cxnLst>
                <a:cxn ang="3cd4">
                  <a:pos x="hc" y="t"/>
                </a:cxn>
                <a:cxn ang="cd2">
                  <a:pos x="l" y="vc"/>
                </a:cxn>
                <a:cxn ang="cd4">
                  <a:pos x="hc" y="b"/>
                </a:cxn>
                <a:cxn ang="0">
                  <a:pos x="r" y="vc"/>
                </a:cxn>
              </a:cxnLst>
              <a:rect l="l" t="t" r="r" b="b"/>
              <a:pathLst>
                <a:path w="8201" h="648">
                  <a:moveTo>
                    <a:pt x="0" y="0"/>
                  </a:moveTo>
                  <a:lnTo>
                    <a:pt x="0" y="648"/>
                  </a:lnTo>
                  <a:lnTo>
                    <a:pt x="8201" y="648"/>
                  </a:lnTo>
                  <a:lnTo>
                    <a:pt x="820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6" name="Freeform 5">
              <a:extLst>
                <a:ext uri="{FF2B5EF4-FFF2-40B4-BE49-F238E27FC236}">
                  <a16:creationId xmlns:a16="http://schemas.microsoft.com/office/drawing/2014/main" id="{EF6DE950-59D1-3942-AABD-7E5800899BDB}"/>
                </a:ext>
              </a:extLst>
            </p:cNvPr>
            <p:cNvSpPr/>
            <p:nvPr/>
          </p:nvSpPr>
          <p:spPr>
            <a:xfrm>
              <a:off x="6595643" y="2100147"/>
              <a:ext cx="2950818" cy="233351"/>
            </a:xfrm>
            <a:custGeom>
              <a:avLst/>
              <a:gdLst/>
              <a:ahLst/>
              <a:cxnLst>
                <a:cxn ang="3cd4">
                  <a:pos x="hc" y="t"/>
                </a:cxn>
                <a:cxn ang="cd2">
                  <a:pos x="l" y="vc"/>
                </a:cxn>
                <a:cxn ang="cd4">
                  <a:pos x="hc" y="b"/>
                </a:cxn>
                <a:cxn ang="0">
                  <a:pos x="r" y="vc"/>
                </a:cxn>
              </a:cxnLst>
              <a:rect l="l" t="t" r="r" b="b"/>
              <a:pathLst>
                <a:path w="8201" h="648" fill="none">
                  <a:moveTo>
                    <a:pt x="0" y="0"/>
                  </a:moveTo>
                  <a:lnTo>
                    <a:pt x="0" y="648"/>
                  </a:lnTo>
                  <a:lnTo>
                    <a:pt x="8201" y="648"/>
                  </a:lnTo>
                  <a:lnTo>
                    <a:pt x="8201" y="0"/>
                  </a:lnTo>
                  <a:lnTo>
                    <a:pt x="0" y="0"/>
                  </a:lnTo>
                </a:path>
              </a:pathLst>
            </a:cu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7" name="Freeform 6">
              <a:extLst>
                <a:ext uri="{FF2B5EF4-FFF2-40B4-BE49-F238E27FC236}">
                  <a16:creationId xmlns:a16="http://schemas.microsoft.com/office/drawing/2014/main" id="{D9E5C897-4541-1F41-A2E1-F0A04D0F90FD}"/>
                </a:ext>
              </a:extLst>
            </p:cNvPr>
            <p:cNvSpPr/>
            <p:nvPr/>
          </p:nvSpPr>
          <p:spPr>
            <a:xfrm>
              <a:off x="6617865" y="2941482"/>
              <a:ext cx="1419059" cy="71434"/>
            </a:xfrm>
            <a:custGeom>
              <a:avLst/>
              <a:gdLst/>
              <a:ahLst/>
              <a:cxnLst>
                <a:cxn ang="3cd4">
                  <a:pos x="hc" y="t"/>
                </a:cxn>
                <a:cxn ang="cd2">
                  <a:pos x="l" y="vc"/>
                </a:cxn>
                <a:cxn ang="cd4">
                  <a:pos x="hc" y="b"/>
                </a:cxn>
                <a:cxn ang="0">
                  <a:pos x="r" y="vc"/>
                </a:cxn>
              </a:cxnLst>
              <a:rect l="l" t="t" r="r" b="b"/>
              <a:pathLst>
                <a:path w="3941" h="198">
                  <a:moveTo>
                    <a:pt x="0" y="0"/>
                  </a:moveTo>
                  <a:lnTo>
                    <a:pt x="0" y="198"/>
                  </a:lnTo>
                  <a:lnTo>
                    <a:pt x="3941" y="198"/>
                  </a:lnTo>
                  <a:lnTo>
                    <a:pt x="394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8" name="Straight Connector 7">
              <a:extLst>
                <a:ext uri="{FF2B5EF4-FFF2-40B4-BE49-F238E27FC236}">
                  <a16:creationId xmlns:a16="http://schemas.microsoft.com/office/drawing/2014/main" id="{73481C0C-EDBD-0C42-9E21-8ED956BD5A30}"/>
                </a:ext>
              </a:extLst>
            </p:cNvPr>
            <p:cNvSpPr/>
            <p:nvPr/>
          </p:nvSpPr>
          <p:spPr>
            <a:xfrm>
              <a:off x="7313109"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9" name="Straight Connector 8">
              <a:extLst>
                <a:ext uri="{FF2B5EF4-FFF2-40B4-BE49-F238E27FC236}">
                  <a16:creationId xmlns:a16="http://schemas.microsoft.com/office/drawing/2014/main" id="{BA8F6BE2-62F6-5144-BA2D-90BDFF29DCE5}"/>
                </a:ext>
              </a:extLst>
            </p:cNvPr>
            <p:cNvSpPr/>
            <p:nvPr/>
          </p:nvSpPr>
          <p:spPr>
            <a:xfrm>
              <a:off x="7563905"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10" name="Straight Connector 9">
              <a:extLst>
                <a:ext uri="{FF2B5EF4-FFF2-40B4-BE49-F238E27FC236}">
                  <a16:creationId xmlns:a16="http://schemas.microsoft.com/office/drawing/2014/main" id="{639EDCAA-3692-E94B-96FC-7B6237F45AE2}"/>
                </a:ext>
              </a:extLst>
            </p:cNvPr>
            <p:cNvSpPr/>
            <p:nvPr/>
          </p:nvSpPr>
          <p:spPr>
            <a:xfrm>
              <a:off x="7806763"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11" name="Straight Connector 10">
              <a:extLst>
                <a:ext uri="{FF2B5EF4-FFF2-40B4-BE49-F238E27FC236}">
                  <a16:creationId xmlns:a16="http://schemas.microsoft.com/office/drawing/2014/main" id="{E8F7D11C-9789-5C41-9113-7D16883320CE}"/>
                </a:ext>
              </a:extLst>
            </p:cNvPr>
            <p:cNvSpPr/>
            <p:nvPr/>
          </p:nvSpPr>
          <p:spPr>
            <a:xfrm>
              <a:off x="6852788"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12" name="Straight Connector 11">
              <a:extLst>
                <a:ext uri="{FF2B5EF4-FFF2-40B4-BE49-F238E27FC236}">
                  <a16:creationId xmlns:a16="http://schemas.microsoft.com/office/drawing/2014/main" id="{44696F5F-DB2A-3145-BE49-DE4A2FA2F026}"/>
                </a:ext>
              </a:extLst>
            </p:cNvPr>
            <p:cNvSpPr/>
            <p:nvPr/>
          </p:nvSpPr>
          <p:spPr>
            <a:xfrm>
              <a:off x="7095646"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13" name="Freeform 12">
              <a:extLst>
                <a:ext uri="{FF2B5EF4-FFF2-40B4-BE49-F238E27FC236}">
                  <a16:creationId xmlns:a16="http://schemas.microsoft.com/office/drawing/2014/main" id="{0D98675D-AEA9-CF44-9D13-9B4AFD83C6E2}"/>
                </a:ext>
              </a:extLst>
            </p:cNvPr>
            <p:cNvSpPr/>
            <p:nvPr/>
          </p:nvSpPr>
          <p:spPr>
            <a:xfrm>
              <a:off x="8075020" y="2941482"/>
              <a:ext cx="1417472" cy="71434"/>
            </a:xfrm>
            <a:custGeom>
              <a:avLst/>
              <a:gdLst/>
              <a:ahLst/>
              <a:cxnLst>
                <a:cxn ang="3cd4">
                  <a:pos x="hc" y="t"/>
                </a:cxn>
                <a:cxn ang="cd2">
                  <a:pos x="l" y="vc"/>
                </a:cxn>
                <a:cxn ang="cd4">
                  <a:pos x="hc" y="b"/>
                </a:cxn>
                <a:cxn ang="0">
                  <a:pos x="r" y="vc"/>
                </a:cxn>
              </a:cxnLst>
              <a:rect l="l" t="t" r="r" b="b"/>
              <a:pathLst>
                <a:path w="3941" h="198">
                  <a:moveTo>
                    <a:pt x="0" y="0"/>
                  </a:moveTo>
                  <a:lnTo>
                    <a:pt x="0" y="198"/>
                  </a:lnTo>
                  <a:lnTo>
                    <a:pt x="3941" y="198"/>
                  </a:lnTo>
                  <a:lnTo>
                    <a:pt x="394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14" name="Straight Connector 13">
              <a:extLst>
                <a:ext uri="{FF2B5EF4-FFF2-40B4-BE49-F238E27FC236}">
                  <a16:creationId xmlns:a16="http://schemas.microsoft.com/office/drawing/2014/main" id="{B4282A38-3FBF-B54F-B5B1-0E1B55BD5381}"/>
                </a:ext>
              </a:extLst>
            </p:cNvPr>
            <p:cNvSpPr/>
            <p:nvPr/>
          </p:nvSpPr>
          <p:spPr>
            <a:xfrm>
              <a:off x="8770264"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15" name="Straight Connector 14">
              <a:extLst>
                <a:ext uri="{FF2B5EF4-FFF2-40B4-BE49-F238E27FC236}">
                  <a16:creationId xmlns:a16="http://schemas.microsoft.com/office/drawing/2014/main" id="{881C863E-4E48-CE4F-8B2E-0E584C501CF0}"/>
                </a:ext>
              </a:extLst>
            </p:cNvPr>
            <p:cNvSpPr/>
            <p:nvPr/>
          </p:nvSpPr>
          <p:spPr>
            <a:xfrm>
              <a:off x="9021059"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16" name="Straight Connector 15">
              <a:extLst>
                <a:ext uri="{FF2B5EF4-FFF2-40B4-BE49-F238E27FC236}">
                  <a16:creationId xmlns:a16="http://schemas.microsoft.com/office/drawing/2014/main" id="{0D1BC219-7A8B-C14A-87B1-218851175C84}"/>
                </a:ext>
              </a:extLst>
            </p:cNvPr>
            <p:cNvSpPr/>
            <p:nvPr/>
          </p:nvSpPr>
          <p:spPr>
            <a:xfrm>
              <a:off x="9262331"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17" name="Straight Connector 16">
              <a:extLst>
                <a:ext uri="{FF2B5EF4-FFF2-40B4-BE49-F238E27FC236}">
                  <a16:creationId xmlns:a16="http://schemas.microsoft.com/office/drawing/2014/main" id="{289C8F37-C4EB-6D4C-AE01-A9AC68D07BB6}"/>
                </a:ext>
              </a:extLst>
            </p:cNvPr>
            <p:cNvSpPr/>
            <p:nvPr/>
          </p:nvSpPr>
          <p:spPr>
            <a:xfrm>
              <a:off x="8309942"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18" name="Straight Connector 17">
              <a:extLst>
                <a:ext uri="{FF2B5EF4-FFF2-40B4-BE49-F238E27FC236}">
                  <a16:creationId xmlns:a16="http://schemas.microsoft.com/office/drawing/2014/main" id="{F9E0CE49-A233-4246-8AA7-5538E9B48446}"/>
                </a:ext>
              </a:extLst>
            </p:cNvPr>
            <p:cNvSpPr/>
            <p:nvPr/>
          </p:nvSpPr>
          <p:spPr>
            <a:xfrm>
              <a:off x="8551214"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19" name="Freeform 18">
              <a:extLst>
                <a:ext uri="{FF2B5EF4-FFF2-40B4-BE49-F238E27FC236}">
                  <a16:creationId xmlns:a16="http://schemas.microsoft.com/office/drawing/2014/main" id="{EB243CC5-2ED7-FE4C-B49D-01A6C1CD50BA}"/>
                </a:ext>
              </a:extLst>
            </p:cNvPr>
            <p:cNvSpPr/>
            <p:nvPr/>
          </p:nvSpPr>
          <p:spPr>
            <a:xfrm>
              <a:off x="6471832" y="2111258"/>
              <a:ext cx="107937" cy="1087387"/>
            </a:xfrm>
            <a:custGeom>
              <a:avLst/>
              <a:gdLst/>
              <a:ahLst/>
              <a:cxnLst>
                <a:cxn ang="3cd4">
                  <a:pos x="hc" y="t"/>
                </a:cxn>
                <a:cxn ang="cd2">
                  <a:pos x="l" y="vc"/>
                </a:cxn>
                <a:cxn ang="cd4">
                  <a:pos x="hc" y="b"/>
                </a:cxn>
                <a:cxn ang="0">
                  <a:pos x="r" y="vc"/>
                </a:cxn>
              </a:cxnLst>
              <a:rect l="l" t="t" r="r" b="b"/>
              <a:pathLst>
                <a:path w="299" h="3021">
                  <a:moveTo>
                    <a:pt x="0" y="0"/>
                  </a:moveTo>
                  <a:lnTo>
                    <a:pt x="0" y="3021"/>
                  </a:lnTo>
                  <a:lnTo>
                    <a:pt x="299" y="3021"/>
                  </a:lnTo>
                  <a:lnTo>
                    <a:pt x="299"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20" name="Freeform 19">
              <a:extLst>
                <a:ext uri="{FF2B5EF4-FFF2-40B4-BE49-F238E27FC236}">
                  <a16:creationId xmlns:a16="http://schemas.microsoft.com/office/drawing/2014/main" id="{5A0B2BE4-584D-6C4D-8FD0-E662259BE731}"/>
                </a:ext>
              </a:extLst>
            </p:cNvPr>
            <p:cNvSpPr/>
            <p:nvPr/>
          </p:nvSpPr>
          <p:spPr>
            <a:xfrm>
              <a:off x="9551223" y="2111258"/>
              <a:ext cx="107937" cy="1087387"/>
            </a:xfrm>
            <a:custGeom>
              <a:avLst/>
              <a:gdLst/>
              <a:ahLst/>
              <a:cxnLst>
                <a:cxn ang="3cd4">
                  <a:pos x="hc" y="t"/>
                </a:cxn>
                <a:cxn ang="cd2">
                  <a:pos x="l" y="vc"/>
                </a:cxn>
                <a:cxn ang="cd4">
                  <a:pos x="hc" y="b"/>
                </a:cxn>
                <a:cxn ang="0">
                  <a:pos x="r" y="vc"/>
                </a:cxn>
              </a:cxnLst>
              <a:rect l="l" t="t" r="r" b="b"/>
              <a:pathLst>
                <a:path w="299" h="3021">
                  <a:moveTo>
                    <a:pt x="0" y="0"/>
                  </a:moveTo>
                  <a:lnTo>
                    <a:pt x="0" y="3021"/>
                  </a:lnTo>
                  <a:lnTo>
                    <a:pt x="299" y="3021"/>
                  </a:lnTo>
                  <a:lnTo>
                    <a:pt x="299"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21" name="Freeform 20">
              <a:extLst>
                <a:ext uri="{FF2B5EF4-FFF2-40B4-BE49-F238E27FC236}">
                  <a16:creationId xmlns:a16="http://schemas.microsoft.com/office/drawing/2014/main" id="{89937656-C8A8-3A41-8544-CFC3A95A1D63}"/>
                </a:ext>
              </a:extLst>
            </p:cNvPr>
            <p:cNvSpPr/>
            <p:nvPr/>
          </p:nvSpPr>
          <p:spPr>
            <a:xfrm>
              <a:off x="6471832" y="3109749"/>
              <a:ext cx="3171455" cy="87308"/>
            </a:xfrm>
            <a:custGeom>
              <a:avLst/>
              <a:gdLst/>
              <a:ahLst/>
              <a:cxnLst>
                <a:cxn ang="3cd4">
                  <a:pos x="hc" y="t"/>
                </a:cxn>
                <a:cxn ang="cd2">
                  <a:pos x="l" y="vc"/>
                </a:cxn>
                <a:cxn ang="cd4">
                  <a:pos x="hc" y="b"/>
                </a:cxn>
                <a:cxn ang="0">
                  <a:pos x="r" y="vc"/>
                </a:cxn>
              </a:cxnLst>
              <a:rect l="l" t="t" r="r" b="b"/>
              <a:pathLst>
                <a:path w="8811" h="243">
                  <a:moveTo>
                    <a:pt x="0" y="0"/>
                  </a:moveTo>
                  <a:lnTo>
                    <a:pt x="0" y="243"/>
                  </a:lnTo>
                  <a:lnTo>
                    <a:pt x="8811" y="243"/>
                  </a:lnTo>
                  <a:lnTo>
                    <a:pt x="881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22" name="Freeform 21">
              <a:extLst>
                <a:ext uri="{FF2B5EF4-FFF2-40B4-BE49-F238E27FC236}">
                  <a16:creationId xmlns:a16="http://schemas.microsoft.com/office/drawing/2014/main" id="{58737470-8D1E-AA49-AA66-53A4FA8F61F5}"/>
                </a:ext>
              </a:extLst>
            </p:cNvPr>
            <p:cNvSpPr/>
            <p:nvPr/>
          </p:nvSpPr>
          <p:spPr>
            <a:xfrm>
              <a:off x="6173417" y="2371596"/>
              <a:ext cx="92064" cy="617509"/>
            </a:xfrm>
            <a:custGeom>
              <a:avLst/>
              <a:gdLst/>
              <a:ahLst/>
              <a:cxnLst>
                <a:cxn ang="3cd4">
                  <a:pos x="hc" y="t"/>
                </a:cxn>
                <a:cxn ang="cd2">
                  <a:pos x="l" y="vc"/>
                </a:cxn>
                <a:cxn ang="cd4">
                  <a:pos x="hc" y="b"/>
                </a:cxn>
                <a:cxn ang="0">
                  <a:pos x="r" y="vc"/>
                </a:cxn>
              </a:cxnLst>
              <a:rect l="l" t="t" r="r" b="b"/>
              <a:pathLst>
                <a:path w="255" h="1719">
                  <a:moveTo>
                    <a:pt x="144" y="32"/>
                  </a:moveTo>
                  <a:lnTo>
                    <a:pt x="144" y="1687"/>
                  </a:lnTo>
                  <a:lnTo>
                    <a:pt x="144" y="1687"/>
                  </a:lnTo>
                  <a:cubicBezTo>
                    <a:pt x="144" y="1696"/>
                    <a:pt x="137" y="1703"/>
                    <a:pt x="127" y="1703"/>
                  </a:cubicBezTo>
                  <a:cubicBezTo>
                    <a:pt x="119" y="1703"/>
                    <a:pt x="111" y="1696"/>
                    <a:pt x="111" y="1687"/>
                  </a:cubicBezTo>
                  <a:lnTo>
                    <a:pt x="111" y="32"/>
                  </a:lnTo>
                  <a:lnTo>
                    <a:pt x="111" y="32"/>
                  </a:lnTo>
                  <a:cubicBezTo>
                    <a:pt x="111" y="22"/>
                    <a:pt x="119" y="16"/>
                    <a:pt x="127" y="16"/>
                  </a:cubicBezTo>
                  <a:cubicBezTo>
                    <a:pt x="137" y="16"/>
                    <a:pt x="144" y="22"/>
                    <a:pt x="144" y="32"/>
                  </a:cubicBezTo>
                  <a:close/>
                  <a:moveTo>
                    <a:pt x="2" y="215"/>
                  </a:moveTo>
                  <a:lnTo>
                    <a:pt x="2" y="215"/>
                  </a:lnTo>
                  <a:lnTo>
                    <a:pt x="127" y="0"/>
                  </a:lnTo>
                  <a:lnTo>
                    <a:pt x="253" y="215"/>
                  </a:lnTo>
                  <a:lnTo>
                    <a:pt x="253" y="215"/>
                  </a:lnTo>
                  <a:cubicBezTo>
                    <a:pt x="257" y="222"/>
                    <a:pt x="255" y="232"/>
                    <a:pt x="248" y="236"/>
                  </a:cubicBezTo>
                  <a:cubicBezTo>
                    <a:pt x="239" y="241"/>
                    <a:pt x="230" y="237"/>
                    <a:pt x="225" y="231"/>
                  </a:cubicBezTo>
                  <a:lnTo>
                    <a:pt x="225" y="231"/>
                  </a:lnTo>
                  <a:lnTo>
                    <a:pt x="114" y="40"/>
                  </a:lnTo>
                  <a:lnTo>
                    <a:pt x="141" y="40"/>
                  </a:lnTo>
                  <a:lnTo>
                    <a:pt x="30" y="231"/>
                  </a:lnTo>
                  <a:lnTo>
                    <a:pt x="30" y="231"/>
                  </a:lnTo>
                  <a:cubicBezTo>
                    <a:pt x="25" y="237"/>
                    <a:pt x="16" y="241"/>
                    <a:pt x="7" y="236"/>
                  </a:cubicBezTo>
                  <a:cubicBezTo>
                    <a:pt x="0" y="232"/>
                    <a:pt x="-2" y="222"/>
                    <a:pt x="2" y="215"/>
                  </a:cubicBezTo>
                  <a:close/>
                  <a:moveTo>
                    <a:pt x="253" y="1504"/>
                  </a:moveTo>
                  <a:lnTo>
                    <a:pt x="253" y="1504"/>
                  </a:lnTo>
                  <a:lnTo>
                    <a:pt x="127" y="1719"/>
                  </a:lnTo>
                  <a:lnTo>
                    <a:pt x="2" y="1504"/>
                  </a:lnTo>
                  <a:lnTo>
                    <a:pt x="2" y="1504"/>
                  </a:lnTo>
                  <a:cubicBezTo>
                    <a:pt x="-2" y="1497"/>
                    <a:pt x="0" y="1487"/>
                    <a:pt x="7" y="1482"/>
                  </a:cubicBezTo>
                  <a:cubicBezTo>
                    <a:pt x="16" y="1478"/>
                    <a:pt x="25" y="1481"/>
                    <a:pt x="30" y="1488"/>
                  </a:cubicBezTo>
                  <a:lnTo>
                    <a:pt x="30" y="1488"/>
                  </a:lnTo>
                  <a:lnTo>
                    <a:pt x="141" y="1679"/>
                  </a:lnTo>
                  <a:lnTo>
                    <a:pt x="114" y="1679"/>
                  </a:lnTo>
                  <a:lnTo>
                    <a:pt x="225" y="1488"/>
                  </a:lnTo>
                  <a:lnTo>
                    <a:pt x="225" y="1488"/>
                  </a:lnTo>
                  <a:cubicBezTo>
                    <a:pt x="230" y="1481"/>
                    <a:pt x="239" y="1478"/>
                    <a:pt x="248" y="1482"/>
                  </a:cubicBezTo>
                  <a:cubicBezTo>
                    <a:pt x="255" y="1487"/>
                    <a:pt x="257" y="1497"/>
                    <a:pt x="253" y="1504"/>
                  </a:cubicBezTo>
                  <a:close/>
                </a:path>
              </a:pathLst>
            </a:cu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23" name="Freeform 22">
              <a:extLst>
                <a:ext uri="{FF2B5EF4-FFF2-40B4-BE49-F238E27FC236}">
                  <a16:creationId xmlns:a16="http://schemas.microsoft.com/office/drawing/2014/main" id="{F060FAF1-E911-A24D-BC05-5A7178A110ED}"/>
                </a:ext>
              </a:extLst>
            </p:cNvPr>
            <p:cNvSpPr/>
            <p:nvPr/>
          </p:nvSpPr>
          <p:spPr>
            <a:xfrm>
              <a:off x="7538508" y="2428743"/>
              <a:ext cx="317463" cy="430193"/>
            </a:xfrm>
            <a:custGeom>
              <a:avLst/>
              <a:gdLst/>
              <a:ahLst/>
              <a:cxnLst>
                <a:cxn ang="3cd4">
                  <a:pos x="hc" y="t"/>
                </a:cxn>
                <a:cxn ang="cd2">
                  <a:pos x="l" y="vc"/>
                </a:cxn>
                <a:cxn ang="cd4">
                  <a:pos x="hc" y="b"/>
                </a:cxn>
                <a:cxn ang="0">
                  <a:pos x="r" y="vc"/>
                </a:cxn>
              </a:cxnLst>
              <a:rect l="l" t="t" r="r" b="b"/>
              <a:pathLst>
                <a:path w="884" h="1194">
                  <a:moveTo>
                    <a:pt x="884" y="896"/>
                  </a:moveTo>
                  <a:lnTo>
                    <a:pt x="663" y="896"/>
                  </a:lnTo>
                  <a:lnTo>
                    <a:pt x="663" y="0"/>
                  </a:lnTo>
                  <a:lnTo>
                    <a:pt x="221" y="0"/>
                  </a:lnTo>
                  <a:lnTo>
                    <a:pt x="221" y="896"/>
                  </a:lnTo>
                  <a:lnTo>
                    <a:pt x="0" y="896"/>
                  </a:lnTo>
                  <a:lnTo>
                    <a:pt x="442" y="1194"/>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24" name="Freeform 23">
              <a:extLst>
                <a:ext uri="{FF2B5EF4-FFF2-40B4-BE49-F238E27FC236}">
                  <a16:creationId xmlns:a16="http://schemas.microsoft.com/office/drawing/2014/main" id="{EEE215B9-D784-3044-9AF0-F07BC4AE39AF}"/>
                </a:ext>
              </a:extLst>
            </p:cNvPr>
            <p:cNvSpPr/>
            <p:nvPr/>
          </p:nvSpPr>
          <p:spPr>
            <a:xfrm>
              <a:off x="7538508" y="2428743"/>
              <a:ext cx="317463" cy="430193"/>
            </a:xfrm>
            <a:custGeom>
              <a:avLst/>
              <a:gdLst/>
              <a:ahLst/>
              <a:cxnLst>
                <a:cxn ang="3cd4">
                  <a:pos x="hc" y="t"/>
                </a:cxn>
                <a:cxn ang="cd2">
                  <a:pos x="l" y="vc"/>
                </a:cxn>
                <a:cxn ang="cd4">
                  <a:pos x="hc" y="b"/>
                </a:cxn>
                <a:cxn ang="0">
                  <a:pos x="r" y="vc"/>
                </a:cxn>
              </a:cxnLst>
              <a:rect l="l" t="t" r="r" b="b"/>
              <a:pathLst>
                <a:path w="884" h="1194">
                  <a:moveTo>
                    <a:pt x="884" y="896"/>
                  </a:moveTo>
                  <a:lnTo>
                    <a:pt x="663" y="896"/>
                  </a:lnTo>
                  <a:lnTo>
                    <a:pt x="663" y="0"/>
                  </a:lnTo>
                  <a:lnTo>
                    <a:pt x="221" y="0"/>
                  </a:lnTo>
                  <a:lnTo>
                    <a:pt x="221" y="896"/>
                  </a:lnTo>
                  <a:lnTo>
                    <a:pt x="0" y="896"/>
                  </a:lnTo>
                  <a:lnTo>
                    <a:pt x="442" y="1194"/>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25" name="Freeform 24">
              <a:extLst>
                <a:ext uri="{FF2B5EF4-FFF2-40B4-BE49-F238E27FC236}">
                  <a16:creationId xmlns:a16="http://schemas.microsoft.com/office/drawing/2014/main" id="{49A1F720-66B3-4344-ABAB-811793E4DEA9}"/>
                </a:ext>
              </a:extLst>
            </p:cNvPr>
            <p:cNvSpPr/>
            <p:nvPr/>
          </p:nvSpPr>
          <p:spPr>
            <a:xfrm>
              <a:off x="7538508" y="2428743"/>
              <a:ext cx="317463" cy="430193"/>
            </a:xfrm>
            <a:custGeom>
              <a:avLst/>
              <a:gdLst/>
              <a:ahLst/>
              <a:cxnLst>
                <a:cxn ang="3cd4">
                  <a:pos x="hc" y="t"/>
                </a:cxn>
                <a:cxn ang="cd2">
                  <a:pos x="l" y="vc"/>
                </a:cxn>
                <a:cxn ang="cd4">
                  <a:pos x="hc" y="b"/>
                </a:cxn>
                <a:cxn ang="0">
                  <a:pos x="r" y="vc"/>
                </a:cxn>
              </a:cxnLst>
              <a:rect l="l" t="t" r="r" b="b"/>
              <a:pathLst>
                <a:path w="884" h="1194" fill="none">
                  <a:moveTo>
                    <a:pt x="884" y="896"/>
                  </a:moveTo>
                  <a:lnTo>
                    <a:pt x="663" y="896"/>
                  </a:lnTo>
                  <a:lnTo>
                    <a:pt x="663" y="0"/>
                  </a:lnTo>
                  <a:lnTo>
                    <a:pt x="221" y="0"/>
                  </a:lnTo>
                  <a:lnTo>
                    <a:pt x="221" y="896"/>
                  </a:lnTo>
                  <a:lnTo>
                    <a:pt x="0" y="896"/>
                  </a:lnTo>
                  <a:lnTo>
                    <a:pt x="442" y="1194"/>
                  </a:lnTo>
                  <a:lnTo>
                    <a:pt x="884" y="896"/>
                  </a:lnTo>
                </a:path>
              </a:pathLst>
            </a:cu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26" name="Freeform 25">
              <a:extLst>
                <a:ext uri="{FF2B5EF4-FFF2-40B4-BE49-F238E27FC236}">
                  <a16:creationId xmlns:a16="http://schemas.microsoft.com/office/drawing/2014/main" id="{CE7D7BDC-5A43-2340-85BE-DAE1397948D5}"/>
                </a:ext>
              </a:extLst>
            </p:cNvPr>
            <p:cNvSpPr/>
            <p:nvPr/>
          </p:nvSpPr>
          <p:spPr>
            <a:xfrm>
              <a:off x="7644857" y="1574709"/>
              <a:ext cx="101588" cy="714341"/>
            </a:xfrm>
            <a:custGeom>
              <a:avLst/>
              <a:gdLst/>
              <a:ahLst/>
              <a:cxnLst>
                <a:cxn ang="3cd4">
                  <a:pos x="hc" y="t"/>
                </a:cxn>
                <a:cxn ang="cd2">
                  <a:pos x="l" y="vc"/>
                </a:cxn>
                <a:cxn ang="cd4">
                  <a:pos x="hc" y="b"/>
                </a:cxn>
                <a:cxn ang="0">
                  <a:pos x="r" y="vc"/>
                </a:cxn>
              </a:cxnLst>
              <a:rect l="l" t="t" r="r" b="b"/>
              <a:pathLst>
                <a:path w="286" h="1985">
                  <a:moveTo>
                    <a:pt x="192" y="0"/>
                  </a:moveTo>
                  <a:lnTo>
                    <a:pt x="192" y="95"/>
                  </a:lnTo>
                  <a:lnTo>
                    <a:pt x="96" y="95"/>
                  </a:lnTo>
                  <a:lnTo>
                    <a:pt x="96" y="0"/>
                  </a:lnTo>
                  <a:close/>
                  <a:moveTo>
                    <a:pt x="192" y="192"/>
                  </a:moveTo>
                  <a:lnTo>
                    <a:pt x="192" y="286"/>
                  </a:lnTo>
                  <a:lnTo>
                    <a:pt x="96" y="286"/>
                  </a:lnTo>
                  <a:lnTo>
                    <a:pt x="96" y="192"/>
                  </a:lnTo>
                  <a:close/>
                  <a:moveTo>
                    <a:pt x="192" y="381"/>
                  </a:moveTo>
                  <a:lnTo>
                    <a:pt x="192" y="478"/>
                  </a:lnTo>
                  <a:lnTo>
                    <a:pt x="96" y="478"/>
                  </a:lnTo>
                  <a:lnTo>
                    <a:pt x="96" y="381"/>
                  </a:lnTo>
                  <a:close/>
                  <a:moveTo>
                    <a:pt x="192" y="573"/>
                  </a:moveTo>
                  <a:lnTo>
                    <a:pt x="192" y="668"/>
                  </a:lnTo>
                  <a:lnTo>
                    <a:pt x="96" y="668"/>
                  </a:lnTo>
                  <a:lnTo>
                    <a:pt x="96" y="573"/>
                  </a:lnTo>
                  <a:close/>
                  <a:moveTo>
                    <a:pt x="192" y="765"/>
                  </a:moveTo>
                  <a:lnTo>
                    <a:pt x="192" y="859"/>
                  </a:lnTo>
                  <a:lnTo>
                    <a:pt x="96" y="859"/>
                  </a:lnTo>
                  <a:lnTo>
                    <a:pt x="96" y="765"/>
                  </a:lnTo>
                  <a:close/>
                  <a:moveTo>
                    <a:pt x="192" y="954"/>
                  </a:moveTo>
                  <a:lnTo>
                    <a:pt x="192" y="1051"/>
                  </a:lnTo>
                  <a:lnTo>
                    <a:pt x="96" y="1051"/>
                  </a:lnTo>
                  <a:lnTo>
                    <a:pt x="96" y="954"/>
                  </a:lnTo>
                  <a:close/>
                  <a:moveTo>
                    <a:pt x="192" y="1146"/>
                  </a:moveTo>
                  <a:lnTo>
                    <a:pt x="192" y="1241"/>
                  </a:lnTo>
                  <a:lnTo>
                    <a:pt x="96" y="1241"/>
                  </a:lnTo>
                  <a:lnTo>
                    <a:pt x="96" y="1146"/>
                  </a:lnTo>
                  <a:close/>
                  <a:moveTo>
                    <a:pt x="192" y="1337"/>
                  </a:moveTo>
                  <a:lnTo>
                    <a:pt x="192" y="1432"/>
                  </a:lnTo>
                  <a:lnTo>
                    <a:pt x="96" y="1432"/>
                  </a:lnTo>
                  <a:lnTo>
                    <a:pt x="96" y="1337"/>
                  </a:lnTo>
                  <a:close/>
                  <a:moveTo>
                    <a:pt x="192" y="1527"/>
                  </a:moveTo>
                  <a:lnTo>
                    <a:pt x="192" y="1624"/>
                  </a:lnTo>
                  <a:lnTo>
                    <a:pt x="96" y="1624"/>
                  </a:lnTo>
                  <a:lnTo>
                    <a:pt x="96" y="1527"/>
                  </a:lnTo>
                  <a:close/>
                  <a:moveTo>
                    <a:pt x="192" y="1719"/>
                  </a:moveTo>
                  <a:lnTo>
                    <a:pt x="192" y="1747"/>
                  </a:lnTo>
                  <a:lnTo>
                    <a:pt x="96" y="1747"/>
                  </a:lnTo>
                  <a:lnTo>
                    <a:pt x="96" y="1719"/>
                  </a:lnTo>
                  <a:close/>
                  <a:moveTo>
                    <a:pt x="286" y="1699"/>
                  </a:moveTo>
                  <a:lnTo>
                    <a:pt x="144" y="1985"/>
                  </a:lnTo>
                  <a:lnTo>
                    <a:pt x="0" y="1699"/>
                  </a:lnTo>
                  <a:close/>
                </a:path>
              </a:pathLst>
            </a:cu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27" name="Straight Connector 26">
              <a:extLst>
                <a:ext uri="{FF2B5EF4-FFF2-40B4-BE49-F238E27FC236}">
                  <a16:creationId xmlns:a16="http://schemas.microsoft.com/office/drawing/2014/main" id="{AF98DC7D-5125-1D4A-8160-35E0F581C99B}"/>
                </a:ext>
              </a:extLst>
            </p:cNvPr>
            <p:cNvSpPr/>
            <p:nvPr/>
          </p:nvSpPr>
          <p:spPr>
            <a:xfrm>
              <a:off x="6595643" y="2346197"/>
              <a:ext cx="2946056" cy="6350"/>
            </a:xfrm>
            <a:prstGeom prst="line">
              <a:avLst/>
            </a:prstGeom>
            <a:grpFill/>
            <a:ln w="32400">
              <a:solidFill>
                <a:srgbClr val="3333CC"/>
              </a:solidFill>
              <a:prstDash val="solid"/>
            </a:ln>
          </p:spPr>
          <p:txBody>
            <a:bodyPr wrap="none" lIns="16200" tIns="16200" rIns="16200" bIns="16200" anchor="ctr" anchorCtr="1" compatLnSpc="0"/>
            <a:lstStyle/>
            <a:p>
              <a:pPr>
                <a:defRPr/>
              </a:pPr>
              <a:endParaRPr lang="en-US">
                <a:latin typeface="Times New Roman" pitchFamily="18"/>
                <a:ea typeface="MS Gothic" pitchFamily="2"/>
                <a:cs typeface="Tahoma" pitchFamily="2"/>
              </a:endParaRPr>
            </a:p>
          </p:txBody>
        </p:sp>
        <p:sp>
          <p:nvSpPr>
            <p:cNvPr id="28" name="Freeform 27">
              <a:extLst>
                <a:ext uri="{FF2B5EF4-FFF2-40B4-BE49-F238E27FC236}">
                  <a16:creationId xmlns:a16="http://schemas.microsoft.com/office/drawing/2014/main" id="{D3D8CC19-BC8E-2547-BF3A-36D72F3F973C}"/>
                </a:ext>
              </a:extLst>
            </p:cNvPr>
            <p:cNvSpPr/>
            <p:nvPr/>
          </p:nvSpPr>
          <p:spPr>
            <a:xfrm>
              <a:off x="6595643" y="2100147"/>
              <a:ext cx="2950818" cy="233351"/>
            </a:xfrm>
            <a:custGeom>
              <a:avLst/>
              <a:gdLst/>
              <a:ahLst/>
              <a:cxnLst>
                <a:cxn ang="3cd4">
                  <a:pos x="hc" y="t"/>
                </a:cxn>
                <a:cxn ang="cd2">
                  <a:pos x="l" y="vc"/>
                </a:cxn>
                <a:cxn ang="cd4">
                  <a:pos x="hc" y="b"/>
                </a:cxn>
                <a:cxn ang="0">
                  <a:pos x="r" y="vc"/>
                </a:cxn>
              </a:cxnLst>
              <a:rect l="l" t="t" r="r" b="b"/>
              <a:pathLst>
                <a:path w="8201" h="648">
                  <a:moveTo>
                    <a:pt x="0" y="0"/>
                  </a:moveTo>
                  <a:lnTo>
                    <a:pt x="0" y="648"/>
                  </a:lnTo>
                  <a:lnTo>
                    <a:pt x="8201" y="648"/>
                  </a:lnTo>
                  <a:lnTo>
                    <a:pt x="820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29" name="Freeform 28">
              <a:extLst>
                <a:ext uri="{FF2B5EF4-FFF2-40B4-BE49-F238E27FC236}">
                  <a16:creationId xmlns:a16="http://schemas.microsoft.com/office/drawing/2014/main" id="{B883E1DE-C9E9-CD4D-83C0-462674992743}"/>
                </a:ext>
              </a:extLst>
            </p:cNvPr>
            <p:cNvSpPr/>
            <p:nvPr/>
          </p:nvSpPr>
          <p:spPr>
            <a:xfrm>
              <a:off x="6595643" y="2100147"/>
              <a:ext cx="2950818" cy="233351"/>
            </a:xfrm>
            <a:custGeom>
              <a:avLst/>
              <a:gdLst/>
              <a:ahLst/>
              <a:cxnLst>
                <a:cxn ang="3cd4">
                  <a:pos x="hc" y="t"/>
                </a:cxn>
                <a:cxn ang="cd2">
                  <a:pos x="l" y="vc"/>
                </a:cxn>
                <a:cxn ang="cd4">
                  <a:pos x="hc" y="b"/>
                </a:cxn>
                <a:cxn ang="0">
                  <a:pos x="r" y="vc"/>
                </a:cxn>
              </a:cxnLst>
              <a:rect l="l" t="t" r="r" b="b"/>
              <a:pathLst>
                <a:path w="8201" h="648" fill="none">
                  <a:moveTo>
                    <a:pt x="0" y="0"/>
                  </a:moveTo>
                  <a:lnTo>
                    <a:pt x="0" y="648"/>
                  </a:lnTo>
                  <a:lnTo>
                    <a:pt x="8201" y="648"/>
                  </a:lnTo>
                  <a:lnTo>
                    <a:pt x="8201" y="0"/>
                  </a:lnTo>
                  <a:lnTo>
                    <a:pt x="0" y="0"/>
                  </a:lnTo>
                </a:path>
              </a:pathLst>
            </a:cu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30" name="Freeform 29">
              <a:extLst>
                <a:ext uri="{FF2B5EF4-FFF2-40B4-BE49-F238E27FC236}">
                  <a16:creationId xmlns:a16="http://schemas.microsoft.com/office/drawing/2014/main" id="{E068E691-1055-7D45-ABB5-F139A7563AFC}"/>
                </a:ext>
              </a:extLst>
            </p:cNvPr>
            <p:cNvSpPr/>
            <p:nvPr/>
          </p:nvSpPr>
          <p:spPr>
            <a:xfrm>
              <a:off x="6617865" y="2941482"/>
              <a:ext cx="1419059" cy="71434"/>
            </a:xfrm>
            <a:custGeom>
              <a:avLst/>
              <a:gdLst/>
              <a:ahLst/>
              <a:cxnLst>
                <a:cxn ang="3cd4">
                  <a:pos x="hc" y="t"/>
                </a:cxn>
                <a:cxn ang="cd2">
                  <a:pos x="l" y="vc"/>
                </a:cxn>
                <a:cxn ang="cd4">
                  <a:pos x="hc" y="b"/>
                </a:cxn>
                <a:cxn ang="0">
                  <a:pos x="r" y="vc"/>
                </a:cxn>
              </a:cxnLst>
              <a:rect l="l" t="t" r="r" b="b"/>
              <a:pathLst>
                <a:path w="3941" h="198">
                  <a:moveTo>
                    <a:pt x="0" y="0"/>
                  </a:moveTo>
                  <a:lnTo>
                    <a:pt x="0" y="198"/>
                  </a:lnTo>
                  <a:lnTo>
                    <a:pt x="3941" y="198"/>
                  </a:lnTo>
                  <a:lnTo>
                    <a:pt x="394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31" name="Straight Connector 30">
              <a:extLst>
                <a:ext uri="{FF2B5EF4-FFF2-40B4-BE49-F238E27FC236}">
                  <a16:creationId xmlns:a16="http://schemas.microsoft.com/office/drawing/2014/main" id="{3D8C486B-AF7D-8842-B995-E50D7F1E67F2}"/>
                </a:ext>
              </a:extLst>
            </p:cNvPr>
            <p:cNvSpPr/>
            <p:nvPr/>
          </p:nvSpPr>
          <p:spPr>
            <a:xfrm>
              <a:off x="7313109"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32" name="Straight Connector 31">
              <a:extLst>
                <a:ext uri="{FF2B5EF4-FFF2-40B4-BE49-F238E27FC236}">
                  <a16:creationId xmlns:a16="http://schemas.microsoft.com/office/drawing/2014/main" id="{F4F06DC8-6C81-264D-B6CF-FCEC4B147778}"/>
                </a:ext>
              </a:extLst>
            </p:cNvPr>
            <p:cNvSpPr/>
            <p:nvPr/>
          </p:nvSpPr>
          <p:spPr>
            <a:xfrm>
              <a:off x="7563905"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33" name="Straight Connector 32">
              <a:extLst>
                <a:ext uri="{FF2B5EF4-FFF2-40B4-BE49-F238E27FC236}">
                  <a16:creationId xmlns:a16="http://schemas.microsoft.com/office/drawing/2014/main" id="{8740F526-AFF3-0344-B824-6C84B360915E}"/>
                </a:ext>
              </a:extLst>
            </p:cNvPr>
            <p:cNvSpPr/>
            <p:nvPr/>
          </p:nvSpPr>
          <p:spPr>
            <a:xfrm>
              <a:off x="7806763"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34" name="Straight Connector 33">
              <a:extLst>
                <a:ext uri="{FF2B5EF4-FFF2-40B4-BE49-F238E27FC236}">
                  <a16:creationId xmlns:a16="http://schemas.microsoft.com/office/drawing/2014/main" id="{6F230DA2-8FB3-224E-8F4F-65B0638E13D6}"/>
                </a:ext>
              </a:extLst>
            </p:cNvPr>
            <p:cNvSpPr/>
            <p:nvPr/>
          </p:nvSpPr>
          <p:spPr>
            <a:xfrm>
              <a:off x="6852788"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35" name="Straight Connector 34">
              <a:extLst>
                <a:ext uri="{FF2B5EF4-FFF2-40B4-BE49-F238E27FC236}">
                  <a16:creationId xmlns:a16="http://schemas.microsoft.com/office/drawing/2014/main" id="{86B54AE7-5953-5846-A5D3-D5DEF8E5882A}"/>
                </a:ext>
              </a:extLst>
            </p:cNvPr>
            <p:cNvSpPr/>
            <p:nvPr/>
          </p:nvSpPr>
          <p:spPr>
            <a:xfrm>
              <a:off x="7095646"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36" name="Freeform 35">
              <a:extLst>
                <a:ext uri="{FF2B5EF4-FFF2-40B4-BE49-F238E27FC236}">
                  <a16:creationId xmlns:a16="http://schemas.microsoft.com/office/drawing/2014/main" id="{1DA5E8C7-91CA-C844-BDD0-9188A830E6EB}"/>
                </a:ext>
              </a:extLst>
            </p:cNvPr>
            <p:cNvSpPr/>
            <p:nvPr/>
          </p:nvSpPr>
          <p:spPr>
            <a:xfrm>
              <a:off x="8075020" y="2941482"/>
              <a:ext cx="1417472" cy="71434"/>
            </a:xfrm>
            <a:custGeom>
              <a:avLst/>
              <a:gdLst/>
              <a:ahLst/>
              <a:cxnLst>
                <a:cxn ang="3cd4">
                  <a:pos x="hc" y="t"/>
                </a:cxn>
                <a:cxn ang="cd2">
                  <a:pos x="l" y="vc"/>
                </a:cxn>
                <a:cxn ang="cd4">
                  <a:pos x="hc" y="b"/>
                </a:cxn>
                <a:cxn ang="0">
                  <a:pos x="r" y="vc"/>
                </a:cxn>
              </a:cxnLst>
              <a:rect l="l" t="t" r="r" b="b"/>
              <a:pathLst>
                <a:path w="3941" h="198">
                  <a:moveTo>
                    <a:pt x="0" y="0"/>
                  </a:moveTo>
                  <a:lnTo>
                    <a:pt x="0" y="198"/>
                  </a:lnTo>
                  <a:lnTo>
                    <a:pt x="3941" y="198"/>
                  </a:lnTo>
                  <a:lnTo>
                    <a:pt x="394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37" name="Straight Connector 36">
              <a:extLst>
                <a:ext uri="{FF2B5EF4-FFF2-40B4-BE49-F238E27FC236}">
                  <a16:creationId xmlns:a16="http://schemas.microsoft.com/office/drawing/2014/main" id="{49555D2D-6E7F-B04B-8221-9C93771CC974}"/>
                </a:ext>
              </a:extLst>
            </p:cNvPr>
            <p:cNvSpPr/>
            <p:nvPr/>
          </p:nvSpPr>
          <p:spPr>
            <a:xfrm>
              <a:off x="8770264"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38" name="Straight Connector 37">
              <a:extLst>
                <a:ext uri="{FF2B5EF4-FFF2-40B4-BE49-F238E27FC236}">
                  <a16:creationId xmlns:a16="http://schemas.microsoft.com/office/drawing/2014/main" id="{11B6A4A9-ED7E-E449-B99F-54917557D74A}"/>
                </a:ext>
              </a:extLst>
            </p:cNvPr>
            <p:cNvSpPr/>
            <p:nvPr/>
          </p:nvSpPr>
          <p:spPr>
            <a:xfrm>
              <a:off x="9021059"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39" name="Straight Connector 38">
              <a:extLst>
                <a:ext uri="{FF2B5EF4-FFF2-40B4-BE49-F238E27FC236}">
                  <a16:creationId xmlns:a16="http://schemas.microsoft.com/office/drawing/2014/main" id="{B6922673-6AF1-B649-9C39-72D81E3E656F}"/>
                </a:ext>
              </a:extLst>
            </p:cNvPr>
            <p:cNvSpPr/>
            <p:nvPr/>
          </p:nvSpPr>
          <p:spPr>
            <a:xfrm>
              <a:off x="9262331"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40" name="Straight Connector 39">
              <a:extLst>
                <a:ext uri="{FF2B5EF4-FFF2-40B4-BE49-F238E27FC236}">
                  <a16:creationId xmlns:a16="http://schemas.microsoft.com/office/drawing/2014/main" id="{8E0A98EE-F455-5A4F-A6F6-A744D1A53EDB}"/>
                </a:ext>
              </a:extLst>
            </p:cNvPr>
            <p:cNvSpPr/>
            <p:nvPr/>
          </p:nvSpPr>
          <p:spPr>
            <a:xfrm>
              <a:off x="8309942"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41" name="Straight Connector 40">
              <a:extLst>
                <a:ext uri="{FF2B5EF4-FFF2-40B4-BE49-F238E27FC236}">
                  <a16:creationId xmlns:a16="http://schemas.microsoft.com/office/drawing/2014/main" id="{634CF2D9-A278-1846-B4F0-8A3284B50BE7}"/>
                </a:ext>
              </a:extLst>
            </p:cNvPr>
            <p:cNvSpPr/>
            <p:nvPr/>
          </p:nvSpPr>
          <p:spPr>
            <a:xfrm>
              <a:off x="8551214"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42" name="Freeform 41">
              <a:extLst>
                <a:ext uri="{FF2B5EF4-FFF2-40B4-BE49-F238E27FC236}">
                  <a16:creationId xmlns:a16="http://schemas.microsoft.com/office/drawing/2014/main" id="{7D619F0F-AE7E-3E48-BFE1-E6D46FB8FBAA}"/>
                </a:ext>
              </a:extLst>
            </p:cNvPr>
            <p:cNvSpPr/>
            <p:nvPr/>
          </p:nvSpPr>
          <p:spPr>
            <a:xfrm>
              <a:off x="6471832" y="2111258"/>
              <a:ext cx="107937" cy="1087387"/>
            </a:xfrm>
            <a:custGeom>
              <a:avLst/>
              <a:gdLst/>
              <a:ahLst/>
              <a:cxnLst>
                <a:cxn ang="3cd4">
                  <a:pos x="hc" y="t"/>
                </a:cxn>
                <a:cxn ang="cd2">
                  <a:pos x="l" y="vc"/>
                </a:cxn>
                <a:cxn ang="cd4">
                  <a:pos x="hc" y="b"/>
                </a:cxn>
                <a:cxn ang="0">
                  <a:pos x="r" y="vc"/>
                </a:cxn>
              </a:cxnLst>
              <a:rect l="l" t="t" r="r" b="b"/>
              <a:pathLst>
                <a:path w="299" h="3021">
                  <a:moveTo>
                    <a:pt x="0" y="0"/>
                  </a:moveTo>
                  <a:lnTo>
                    <a:pt x="0" y="3021"/>
                  </a:lnTo>
                  <a:lnTo>
                    <a:pt x="299" y="3021"/>
                  </a:lnTo>
                  <a:lnTo>
                    <a:pt x="299"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43" name="Freeform 42">
              <a:extLst>
                <a:ext uri="{FF2B5EF4-FFF2-40B4-BE49-F238E27FC236}">
                  <a16:creationId xmlns:a16="http://schemas.microsoft.com/office/drawing/2014/main" id="{E7D10265-3D03-2547-9003-BE963245421E}"/>
                </a:ext>
              </a:extLst>
            </p:cNvPr>
            <p:cNvSpPr/>
            <p:nvPr/>
          </p:nvSpPr>
          <p:spPr>
            <a:xfrm>
              <a:off x="9551223" y="2111258"/>
              <a:ext cx="107937" cy="1087387"/>
            </a:xfrm>
            <a:custGeom>
              <a:avLst/>
              <a:gdLst/>
              <a:ahLst/>
              <a:cxnLst>
                <a:cxn ang="3cd4">
                  <a:pos x="hc" y="t"/>
                </a:cxn>
                <a:cxn ang="cd2">
                  <a:pos x="l" y="vc"/>
                </a:cxn>
                <a:cxn ang="cd4">
                  <a:pos x="hc" y="b"/>
                </a:cxn>
                <a:cxn ang="0">
                  <a:pos x="r" y="vc"/>
                </a:cxn>
              </a:cxnLst>
              <a:rect l="l" t="t" r="r" b="b"/>
              <a:pathLst>
                <a:path w="299" h="3021">
                  <a:moveTo>
                    <a:pt x="0" y="0"/>
                  </a:moveTo>
                  <a:lnTo>
                    <a:pt x="0" y="3021"/>
                  </a:lnTo>
                  <a:lnTo>
                    <a:pt x="299" y="3021"/>
                  </a:lnTo>
                  <a:lnTo>
                    <a:pt x="299"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44" name="Freeform 43">
              <a:extLst>
                <a:ext uri="{FF2B5EF4-FFF2-40B4-BE49-F238E27FC236}">
                  <a16:creationId xmlns:a16="http://schemas.microsoft.com/office/drawing/2014/main" id="{43C6E39C-12D8-F944-92E8-3AFCCB1A637B}"/>
                </a:ext>
              </a:extLst>
            </p:cNvPr>
            <p:cNvSpPr/>
            <p:nvPr/>
          </p:nvSpPr>
          <p:spPr>
            <a:xfrm>
              <a:off x="6471832" y="3109749"/>
              <a:ext cx="3171455" cy="87308"/>
            </a:xfrm>
            <a:custGeom>
              <a:avLst/>
              <a:gdLst/>
              <a:ahLst/>
              <a:cxnLst>
                <a:cxn ang="3cd4">
                  <a:pos x="hc" y="t"/>
                </a:cxn>
                <a:cxn ang="cd2">
                  <a:pos x="l" y="vc"/>
                </a:cxn>
                <a:cxn ang="cd4">
                  <a:pos x="hc" y="b"/>
                </a:cxn>
                <a:cxn ang="0">
                  <a:pos x="r" y="vc"/>
                </a:cxn>
              </a:cxnLst>
              <a:rect l="l" t="t" r="r" b="b"/>
              <a:pathLst>
                <a:path w="8811" h="243">
                  <a:moveTo>
                    <a:pt x="0" y="0"/>
                  </a:moveTo>
                  <a:lnTo>
                    <a:pt x="0" y="243"/>
                  </a:lnTo>
                  <a:lnTo>
                    <a:pt x="8811" y="243"/>
                  </a:lnTo>
                  <a:lnTo>
                    <a:pt x="881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45" name="Straight Connector 44">
              <a:extLst>
                <a:ext uri="{FF2B5EF4-FFF2-40B4-BE49-F238E27FC236}">
                  <a16:creationId xmlns:a16="http://schemas.microsoft.com/office/drawing/2014/main" id="{0608F6D5-3363-1840-94F2-50B39EE4607E}"/>
                </a:ext>
              </a:extLst>
            </p:cNvPr>
            <p:cNvSpPr/>
            <p:nvPr/>
          </p:nvSpPr>
          <p:spPr>
            <a:xfrm>
              <a:off x="6595643" y="2346197"/>
              <a:ext cx="2946056" cy="6350"/>
            </a:xfrm>
            <a:prstGeom prst="line">
              <a:avLst/>
            </a:prstGeom>
            <a:grpFill/>
            <a:ln w="32400">
              <a:solidFill>
                <a:srgbClr val="3333CC"/>
              </a:solidFill>
              <a:prstDash val="solid"/>
            </a:ln>
          </p:spPr>
          <p:txBody>
            <a:bodyPr wrap="none" lIns="16200" tIns="16200" rIns="16200" bIns="16200" anchor="ctr" anchorCtr="1" compatLnSpc="0"/>
            <a:lstStyle/>
            <a:p>
              <a:pPr>
                <a:defRPr/>
              </a:pPr>
              <a:endParaRPr lang="en-US">
                <a:latin typeface="Times New Roman" pitchFamily="18"/>
                <a:ea typeface="MS Gothic" pitchFamily="2"/>
                <a:cs typeface="Tahoma" pitchFamily="2"/>
              </a:endParaRPr>
            </a:p>
          </p:txBody>
        </p:sp>
        <p:sp>
          <p:nvSpPr>
            <p:cNvPr id="46" name="Freeform 45">
              <a:extLst>
                <a:ext uri="{FF2B5EF4-FFF2-40B4-BE49-F238E27FC236}">
                  <a16:creationId xmlns:a16="http://schemas.microsoft.com/office/drawing/2014/main" id="{968C5085-AC21-044E-BA25-D204EE88A980}"/>
                </a:ext>
              </a:extLst>
            </p:cNvPr>
            <p:cNvSpPr/>
            <p:nvPr/>
          </p:nvSpPr>
          <p:spPr>
            <a:xfrm>
              <a:off x="6595643" y="2100147"/>
              <a:ext cx="2950818" cy="233351"/>
            </a:xfrm>
            <a:custGeom>
              <a:avLst/>
              <a:gdLst/>
              <a:ahLst/>
              <a:cxnLst>
                <a:cxn ang="3cd4">
                  <a:pos x="hc" y="t"/>
                </a:cxn>
                <a:cxn ang="cd2">
                  <a:pos x="l" y="vc"/>
                </a:cxn>
                <a:cxn ang="cd4">
                  <a:pos x="hc" y="b"/>
                </a:cxn>
                <a:cxn ang="0">
                  <a:pos x="r" y="vc"/>
                </a:cxn>
              </a:cxnLst>
              <a:rect l="l" t="t" r="r" b="b"/>
              <a:pathLst>
                <a:path w="8201" h="648">
                  <a:moveTo>
                    <a:pt x="0" y="0"/>
                  </a:moveTo>
                  <a:lnTo>
                    <a:pt x="0" y="648"/>
                  </a:lnTo>
                  <a:lnTo>
                    <a:pt x="8201" y="648"/>
                  </a:lnTo>
                  <a:lnTo>
                    <a:pt x="820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47" name="Freeform 46">
              <a:extLst>
                <a:ext uri="{FF2B5EF4-FFF2-40B4-BE49-F238E27FC236}">
                  <a16:creationId xmlns:a16="http://schemas.microsoft.com/office/drawing/2014/main" id="{262EC206-7443-3C41-9900-D544DCCC41DB}"/>
                </a:ext>
              </a:extLst>
            </p:cNvPr>
            <p:cNvSpPr/>
            <p:nvPr/>
          </p:nvSpPr>
          <p:spPr>
            <a:xfrm>
              <a:off x="6595643" y="2100147"/>
              <a:ext cx="2950818" cy="233351"/>
            </a:xfrm>
            <a:custGeom>
              <a:avLst/>
              <a:gdLst/>
              <a:ahLst/>
              <a:cxnLst>
                <a:cxn ang="3cd4">
                  <a:pos x="hc" y="t"/>
                </a:cxn>
                <a:cxn ang="cd2">
                  <a:pos x="l" y="vc"/>
                </a:cxn>
                <a:cxn ang="cd4">
                  <a:pos x="hc" y="b"/>
                </a:cxn>
                <a:cxn ang="0">
                  <a:pos x="r" y="vc"/>
                </a:cxn>
              </a:cxnLst>
              <a:rect l="l" t="t" r="r" b="b"/>
              <a:pathLst>
                <a:path w="8201" h="648" fill="none">
                  <a:moveTo>
                    <a:pt x="0" y="0"/>
                  </a:moveTo>
                  <a:lnTo>
                    <a:pt x="0" y="648"/>
                  </a:lnTo>
                  <a:lnTo>
                    <a:pt x="8201" y="648"/>
                  </a:lnTo>
                  <a:lnTo>
                    <a:pt x="8201" y="0"/>
                  </a:lnTo>
                  <a:lnTo>
                    <a:pt x="0" y="0"/>
                  </a:lnTo>
                </a:path>
              </a:pathLst>
            </a:cu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48" name="Freeform 47">
              <a:extLst>
                <a:ext uri="{FF2B5EF4-FFF2-40B4-BE49-F238E27FC236}">
                  <a16:creationId xmlns:a16="http://schemas.microsoft.com/office/drawing/2014/main" id="{D22DDF10-E1A3-9944-8D03-31BD8501EC8A}"/>
                </a:ext>
              </a:extLst>
            </p:cNvPr>
            <p:cNvSpPr/>
            <p:nvPr/>
          </p:nvSpPr>
          <p:spPr>
            <a:xfrm>
              <a:off x="6617865" y="2941482"/>
              <a:ext cx="1419059" cy="71434"/>
            </a:xfrm>
            <a:custGeom>
              <a:avLst/>
              <a:gdLst/>
              <a:ahLst/>
              <a:cxnLst>
                <a:cxn ang="3cd4">
                  <a:pos x="hc" y="t"/>
                </a:cxn>
                <a:cxn ang="cd2">
                  <a:pos x="l" y="vc"/>
                </a:cxn>
                <a:cxn ang="cd4">
                  <a:pos x="hc" y="b"/>
                </a:cxn>
                <a:cxn ang="0">
                  <a:pos x="r" y="vc"/>
                </a:cxn>
              </a:cxnLst>
              <a:rect l="l" t="t" r="r" b="b"/>
              <a:pathLst>
                <a:path w="3941" h="198">
                  <a:moveTo>
                    <a:pt x="0" y="0"/>
                  </a:moveTo>
                  <a:lnTo>
                    <a:pt x="0" y="198"/>
                  </a:lnTo>
                  <a:lnTo>
                    <a:pt x="3941" y="198"/>
                  </a:lnTo>
                  <a:lnTo>
                    <a:pt x="394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49" name="Straight Connector 48">
              <a:extLst>
                <a:ext uri="{FF2B5EF4-FFF2-40B4-BE49-F238E27FC236}">
                  <a16:creationId xmlns:a16="http://schemas.microsoft.com/office/drawing/2014/main" id="{ECA7EB35-AC3B-2F49-9AF5-C271DAB8AA5B}"/>
                </a:ext>
              </a:extLst>
            </p:cNvPr>
            <p:cNvSpPr/>
            <p:nvPr/>
          </p:nvSpPr>
          <p:spPr>
            <a:xfrm>
              <a:off x="7313109"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50" name="Straight Connector 49">
              <a:extLst>
                <a:ext uri="{FF2B5EF4-FFF2-40B4-BE49-F238E27FC236}">
                  <a16:creationId xmlns:a16="http://schemas.microsoft.com/office/drawing/2014/main" id="{1EEF6B1D-BBBC-F74C-9220-E6393BD222F9}"/>
                </a:ext>
              </a:extLst>
            </p:cNvPr>
            <p:cNvSpPr/>
            <p:nvPr/>
          </p:nvSpPr>
          <p:spPr>
            <a:xfrm>
              <a:off x="7563905"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51" name="Straight Connector 50">
              <a:extLst>
                <a:ext uri="{FF2B5EF4-FFF2-40B4-BE49-F238E27FC236}">
                  <a16:creationId xmlns:a16="http://schemas.microsoft.com/office/drawing/2014/main" id="{04FD792C-22E0-AF47-B4B3-80EFFB8FA18D}"/>
                </a:ext>
              </a:extLst>
            </p:cNvPr>
            <p:cNvSpPr/>
            <p:nvPr/>
          </p:nvSpPr>
          <p:spPr>
            <a:xfrm>
              <a:off x="7806763"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52" name="Straight Connector 51">
              <a:extLst>
                <a:ext uri="{FF2B5EF4-FFF2-40B4-BE49-F238E27FC236}">
                  <a16:creationId xmlns:a16="http://schemas.microsoft.com/office/drawing/2014/main" id="{FB494A7C-751D-A943-9942-6CE9D71E598A}"/>
                </a:ext>
              </a:extLst>
            </p:cNvPr>
            <p:cNvSpPr/>
            <p:nvPr/>
          </p:nvSpPr>
          <p:spPr>
            <a:xfrm>
              <a:off x="6852788"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53" name="Straight Connector 52">
              <a:extLst>
                <a:ext uri="{FF2B5EF4-FFF2-40B4-BE49-F238E27FC236}">
                  <a16:creationId xmlns:a16="http://schemas.microsoft.com/office/drawing/2014/main" id="{EA125B40-7A53-9A41-B410-B1729508F5F2}"/>
                </a:ext>
              </a:extLst>
            </p:cNvPr>
            <p:cNvSpPr/>
            <p:nvPr/>
          </p:nvSpPr>
          <p:spPr>
            <a:xfrm>
              <a:off x="7095646"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54" name="Freeform 53">
              <a:extLst>
                <a:ext uri="{FF2B5EF4-FFF2-40B4-BE49-F238E27FC236}">
                  <a16:creationId xmlns:a16="http://schemas.microsoft.com/office/drawing/2014/main" id="{9E64C682-E050-B54D-ACB9-A9810E70ABF6}"/>
                </a:ext>
              </a:extLst>
            </p:cNvPr>
            <p:cNvSpPr/>
            <p:nvPr/>
          </p:nvSpPr>
          <p:spPr>
            <a:xfrm>
              <a:off x="8075020" y="2941482"/>
              <a:ext cx="1417472" cy="71434"/>
            </a:xfrm>
            <a:custGeom>
              <a:avLst/>
              <a:gdLst/>
              <a:ahLst/>
              <a:cxnLst>
                <a:cxn ang="3cd4">
                  <a:pos x="hc" y="t"/>
                </a:cxn>
                <a:cxn ang="cd2">
                  <a:pos x="l" y="vc"/>
                </a:cxn>
                <a:cxn ang="cd4">
                  <a:pos x="hc" y="b"/>
                </a:cxn>
                <a:cxn ang="0">
                  <a:pos x="r" y="vc"/>
                </a:cxn>
              </a:cxnLst>
              <a:rect l="l" t="t" r="r" b="b"/>
              <a:pathLst>
                <a:path w="3941" h="198">
                  <a:moveTo>
                    <a:pt x="0" y="0"/>
                  </a:moveTo>
                  <a:lnTo>
                    <a:pt x="0" y="198"/>
                  </a:lnTo>
                  <a:lnTo>
                    <a:pt x="3941" y="198"/>
                  </a:lnTo>
                  <a:lnTo>
                    <a:pt x="394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55" name="Straight Connector 54">
              <a:extLst>
                <a:ext uri="{FF2B5EF4-FFF2-40B4-BE49-F238E27FC236}">
                  <a16:creationId xmlns:a16="http://schemas.microsoft.com/office/drawing/2014/main" id="{3CE0F0A0-DF35-984F-82CF-25BC89D9F03C}"/>
                </a:ext>
              </a:extLst>
            </p:cNvPr>
            <p:cNvSpPr/>
            <p:nvPr/>
          </p:nvSpPr>
          <p:spPr>
            <a:xfrm>
              <a:off x="8770264"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56" name="Straight Connector 55">
              <a:extLst>
                <a:ext uri="{FF2B5EF4-FFF2-40B4-BE49-F238E27FC236}">
                  <a16:creationId xmlns:a16="http://schemas.microsoft.com/office/drawing/2014/main" id="{08D95037-C4A7-F943-98B6-E888618708F5}"/>
                </a:ext>
              </a:extLst>
            </p:cNvPr>
            <p:cNvSpPr/>
            <p:nvPr/>
          </p:nvSpPr>
          <p:spPr>
            <a:xfrm>
              <a:off x="9021059"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57" name="Straight Connector 56">
              <a:extLst>
                <a:ext uri="{FF2B5EF4-FFF2-40B4-BE49-F238E27FC236}">
                  <a16:creationId xmlns:a16="http://schemas.microsoft.com/office/drawing/2014/main" id="{E53593F7-DE13-0B43-AB9E-26DCDD15DC7A}"/>
                </a:ext>
              </a:extLst>
            </p:cNvPr>
            <p:cNvSpPr/>
            <p:nvPr/>
          </p:nvSpPr>
          <p:spPr>
            <a:xfrm>
              <a:off x="9262331"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58" name="Straight Connector 57">
              <a:extLst>
                <a:ext uri="{FF2B5EF4-FFF2-40B4-BE49-F238E27FC236}">
                  <a16:creationId xmlns:a16="http://schemas.microsoft.com/office/drawing/2014/main" id="{D0FC73B9-B019-C34B-A886-48F3874D3B9B}"/>
                </a:ext>
              </a:extLst>
            </p:cNvPr>
            <p:cNvSpPr/>
            <p:nvPr/>
          </p:nvSpPr>
          <p:spPr>
            <a:xfrm>
              <a:off x="8309942"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59" name="Straight Connector 58">
              <a:extLst>
                <a:ext uri="{FF2B5EF4-FFF2-40B4-BE49-F238E27FC236}">
                  <a16:creationId xmlns:a16="http://schemas.microsoft.com/office/drawing/2014/main" id="{96A5B96E-063C-1D43-8C53-EE91B68454BD}"/>
                </a:ext>
              </a:extLst>
            </p:cNvPr>
            <p:cNvSpPr/>
            <p:nvPr/>
          </p:nvSpPr>
          <p:spPr>
            <a:xfrm>
              <a:off x="8551214"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60" name="Freeform 59">
              <a:extLst>
                <a:ext uri="{FF2B5EF4-FFF2-40B4-BE49-F238E27FC236}">
                  <a16:creationId xmlns:a16="http://schemas.microsoft.com/office/drawing/2014/main" id="{2A6B2A8B-672D-9147-A426-F6FF91EDDBF3}"/>
                </a:ext>
              </a:extLst>
            </p:cNvPr>
            <p:cNvSpPr/>
            <p:nvPr/>
          </p:nvSpPr>
          <p:spPr>
            <a:xfrm>
              <a:off x="6617865" y="2941482"/>
              <a:ext cx="1419059" cy="71434"/>
            </a:xfrm>
            <a:custGeom>
              <a:avLst/>
              <a:gdLst/>
              <a:ahLst/>
              <a:cxnLst>
                <a:cxn ang="3cd4">
                  <a:pos x="hc" y="t"/>
                </a:cxn>
                <a:cxn ang="cd2">
                  <a:pos x="l" y="vc"/>
                </a:cxn>
                <a:cxn ang="cd4">
                  <a:pos x="hc" y="b"/>
                </a:cxn>
                <a:cxn ang="0">
                  <a:pos x="r" y="vc"/>
                </a:cxn>
              </a:cxnLst>
              <a:rect l="l" t="t" r="r" b="b"/>
              <a:pathLst>
                <a:path w="3941" h="198">
                  <a:moveTo>
                    <a:pt x="0" y="0"/>
                  </a:moveTo>
                  <a:lnTo>
                    <a:pt x="0" y="198"/>
                  </a:lnTo>
                  <a:lnTo>
                    <a:pt x="3941" y="198"/>
                  </a:lnTo>
                  <a:lnTo>
                    <a:pt x="394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61" name="Straight Connector 60">
              <a:extLst>
                <a:ext uri="{FF2B5EF4-FFF2-40B4-BE49-F238E27FC236}">
                  <a16:creationId xmlns:a16="http://schemas.microsoft.com/office/drawing/2014/main" id="{E80D688B-12EE-1941-97C6-C286083DFEF8}"/>
                </a:ext>
              </a:extLst>
            </p:cNvPr>
            <p:cNvSpPr/>
            <p:nvPr/>
          </p:nvSpPr>
          <p:spPr>
            <a:xfrm>
              <a:off x="7313109"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62" name="Straight Connector 61">
              <a:extLst>
                <a:ext uri="{FF2B5EF4-FFF2-40B4-BE49-F238E27FC236}">
                  <a16:creationId xmlns:a16="http://schemas.microsoft.com/office/drawing/2014/main" id="{571C3702-0681-E948-A0FC-DF25EBFC6EB1}"/>
                </a:ext>
              </a:extLst>
            </p:cNvPr>
            <p:cNvSpPr/>
            <p:nvPr/>
          </p:nvSpPr>
          <p:spPr>
            <a:xfrm>
              <a:off x="7563905"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63" name="Straight Connector 62">
              <a:extLst>
                <a:ext uri="{FF2B5EF4-FFF2-40B4-BE49-F238E27FC236}">
                  <a16:creationId xmlns:a16="http://schemas.microsoft.com/office/drawing/2014/main" id="{A26E0D29-E5E9-C749-9E1A-B9E9B50FEF07}"/>
                </a:ext>
              </a:extLst>
            </p:cNvPr>
            <p:cNvSpPr/>
            <p:nvPr/>
          </p:nvSpPr>
          <p:spPr>
            <a:xfrm>
              <a:off x="7806763"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64" name="Straight Connector 63">
              <a:extLst>
                <a:ext uri="{FF2B5EF4-FFF2-40B4-BE49-F238E27FC236}">
                  <a16:creationId xmlns:a16="http://schemas.microsoft.com/office/drawing/2014/main" id="{452C46CB-F16B-4648-AC5B-4B8004CECDF4}"/>
                </a:ext>
              </a:extLst>
            </p:cNvPr>
            <p:cNvSpPr/>
            <p:nvPr/>
          </p:nvSpPr>
          <p:spPr>
            <a:xfrm>
              <a:off x="6852788"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65" name="Straight Connector 64">
              <a:extLst>
                <a:ext uri="{FF2B5EF4-FFF2-40B4-BE49-F238E27FC236}">
                  <a16:creationId xmlns:a16="http://schemas.microsoft.com/office/drawing/2014/main" id="{82CD6FDA-BDC5-4249-AD99-334D87223CCB}"/>
                </a:ext>
              </a:extLst>
            </p:cNvPr>
            <p:cNvSpPr/>
            <p:nvPr/>
          </p:nvSpPr>
          <p:spPr>
            <a:xfrm>
              <a:off x="7095646"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66" name="Freeform 65">
              <a:extLst>
                <a:ext uri="{FF2B5EF4-FFF2-40B4-BE49-F238E27FC236}">
                  <a16:creationId xmlns:a16="http://schemas.microsoft.com/office/drawing/2014/main" id="{258987F4-5275-C74E-99A7-8DCA4F5F7157}"/>
                </a:ext>
              </a:extLst>
            </p:cNvPr>
            <p:cNvSpPr/>
            <p:nvPr/>
          </p:nvSpPr>
          <p:spPr>
            <a:xfrm>
              <a:off x="6617865" y="2941482"/>
              <a:ext cx="1419059" cy="71434"/>
            </a:xfrm>
            <a:custGeom>
              <a:avLst/>
              <a:gdLst/>
              <a:ahLst/>
              <a:cxnLst>
                <a:cxn ang="3cd4">
                  <a:pos x="hc" y="t"/>
                </a:cxn>
                <a:cxn ang="cd2">
                  <a:pos x="l" y="vc"/>
                </a:cxn>
                <a:cxn ang="cd4">
                  <a:pos x="hc" y="b"/>
                </a:cxn>
                <a:cxn ang="0">
                  <a:pos x="r" y="vc"/>
                </a:cxn>
              </a:cxnLst>
              <a:rect l="l" t="t" r="r" b="b"/>
              <a:pathLst>
                <a:path w="3941" h="198">
                  <a:moveTo>
                    <a:pt x="0" y="0"/>
                  </a:moveTo>
                  <a:lnTo>
                    <a:pt x="0" y="198"/>
                  </a:lnTo>
                  <a:lnTo>
                    <a:pt x="3941" y="198"/>
                  </a:lnTo>
                  <a:lnTo>
                    <a:pt x="394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67" name="Straight Connector 66">
              <a:extLst>
                <a:ext uri="{FF2B5EF4-FFF2-40B4-BE49-F238E27FC236}">
                  <a16:creationId xmlns:a16="http://schemas.microsoft.com/office/drawing/2014/main" id="{62174E8D-E39F-6F4F-9539-4FFFC619D805}"/>
                </a:ext>
              </a:extLst>
            </p:cNvPr>
            <p:cNvSpPr/>
            <p:nvPr/>
          </p:nvSpPr>
          <p:spPr>
            <a:xfrm>
              <a:off x="7313109"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68" name="Straight Connector 67">
              <a:extLst>
                <a:ext uri="{FF2B5EF4-FFF2-40B4-BE49-F238E27FC236}">
                  <a16:creationId xmlns:a16="http://schemas.microsoft.com/office/drawing/2014/main" id="{5A6ADBD4-18F3-194D-9E9D-83BBCFF548B0}"/>
                </a:ext>
              </a:extLst>
            </p:cNvPr>
            <p:cNvSpPr/>
            <p:nvPr/>
          </p:nvSpPr>
          <p:spPr>
            <a:xfrm>
              <a:off x="7563905"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69" name="Straight Connector 68">
              <a:extLst>
                <a:ext uri="{FF2B5EF4-FFF2-40B4-BE49-F238E27FC236}">
                  <a16:creationId xmlns:a16="http://schemas.microsoft.com/office/drawing/2014/main" id="{E05617B7-91E3-DE47-9A33-6EC8C92DE6C7}"/>
                </a:ext>
              </a:extLst>
            </p:cNvPr>
            <p:cNvSpPr/>
            <p:nvPr/>
          </p:nvSpPr>
          <p:spPr>
            <a:xfrm>
              <a:off x="7806763"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70" name="Straight Connector 69">
              <a:extLst>
                <a:ext uri="{FF2B5EF4-FFF2-40B4-BE49-F238E27FC236}">
                  <a16:creationId xmlns:a16="http://schemas.microsoft.com/office/drawing/2014/main" id="{E49D34AF-3FCC-9D4D-B657-E8CB3EBDB12E}"/>
                </a:ext>
              </a:extLst>
            </p:cNvPr>
            <p:cNvSpPr/>
            <p:nvPr/>
          </p:nvSpPr>
          <p:spPr>
            <a:xfrm>
              <a:off x="7563905"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71" name="Straight Connector 70">
              <a:extLst>
                <a:ext uri="{FF2B5EF4-FFF2-40B4-BE49-F238E27FC236}">
                  <a16:creationId xmlns:a16="http://schemas.microsoft.com/office/drawing/2014/main" id="{CC13C3FE-BB36-2B4D-B97B-EF87DD849014}"/>
                </a:ext>
              </a:extLst>
            </p:cNvPr>
            <p:cNvSpPr/>
            <p:nvPr/>
          </p:nvSpPr>
          <p:spPr>
            <a:xfrm>
              <a:off x="7806763"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72" name="Straight Connector 71">
              <a:extLst>
                <a:ext uri="{FF2B5EF4-FFF2-40B4-BE49-F238E27FC236}">
                  <a16:creationId xmlns:a16="http://schemas.microsoft.com/office/drawing/2014/main" id="{A36AAF0B-48B8-B143-966C-6543A9ACA00B}"/>
                </a:ext>
              </a:extLst>
            </p:cNvPr>
            <p:cNvSpPr/>
            <p:nvPr/>
          </p:nvSpPr>
          <p:spPr>
            <a:xfrm>
              <a:off x="6852788"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73" name="Straight Connector 72">
              <a:extLst>
                <a:ext uri="{FF2B5EF4-FFF2-40B4-BE49-F238E27FC236}">
                  <a16:creationId xmlns:a16="http://schemas.microsoft.com/office/drawing/2014/main" id="{C1DDEF5D-368B-364A-97DC-8976080A1706}"/>
                </a:ext>
              </a:extLst>
            </p:cNvPr>
            <p:cNvSpPr/>
            <p:nvPr/>
          </p:nvSpPr>
          <p:spPr>
            <a:xfrm>
              <a:off x="7095646"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74" name="Straight Connector 73">
              <a:extLst>
                <a:ext uri="{FF2B5EF4-FFF2-40B4-BE49-F238E27FC236}">
                  <a16:creationId xmlns:a16="http://schemas.microsoft.com/office/drawing/2014/main" id="{0F5D90D7-A1AD-5C42-9BB6-2811D19A122E}"/>
                </a:ext>
              </a:extLst>
            </p:cNvPr>
            <p:cNvSpPr/>
            <p:nvPr/>
          </p:nvSpPr>
          <p:spPr>
            <a:xfrm>
              <a:off x="6852788"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75" name="Straight Connector 74">
              <a:extLst>
                <a:ext uri="{FF2B5EF4-FFF2-40B4-BE49-F238E27FC236}">
                  <a16:creationId xmlns:a16="http://schemas.microsoft.com/office/drawing/2014/main" id="{9ED252EB-D769-F746-BD9E-B29D544495B5}"/>
                </a:ext>
              </a:extLst>
            </p:cNvPr>
            <p:cNvSpPr/>
            <p:nvPr/>
          </p:nvSpPr>
          <p:spPr>
            <a:xfrm>
              <a:off x="7095646"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76" name="Freeform 75">
              <a:extLst>
                <a:ext uri="{FF2B5EF4-FFF2-40B4-BE49-F238E27FC236}">
                  <a16:creationId xmlns:a16="http://schemas.microsoft.com/office/drawing/2014/main" id="{73A04C2E-142F-274E-8873-78484D9994EA}"/>
                </a:ext>
              </a:extLst>
            </p:cNvPr>
            <p:cNvSpPr/>
            <p:nvPr/>
          </p:nvSpPr>
          <p:spPr>
            <a:xfrm>
              <a:off x="8075020" y="2941482"/>
              <a:ext cx="1417472" cy="71434"/>
            </a:xfrm>
            <a:custGeom>
              <a:avLst/>
              <a:gdLst/>
              <a:ahLst/>
              <a:cxnLst>
                <a:cxn ang="3cd4">
                  <a:pos x="hc" y="t"/>
                </a:cxn>
                <a:cxn ang="cd2">
                  <a:pos x="l" y="vc"/>
                </a:cxn>
                <a:cxn ang="cd4">
                  <a:pos x="hc" y="b"/>
                </a:cxn>
                <a:cxn ang="0">
                  <a:pos x="r" y="vc"/>
                </a:cxn>
              </a:cxnLst>
              <a:rect l="l" t="t" r="r" b="b"/>
              <a:pathLst>
                <a:path w="3941" h="198">
                  <a:moveTo>
                    <a:pt x="0" y="0"/>
                  </a:moveTo>
                  <a:lnTo>
                    <a:pt x="0" y="198"/>
                  </a:lnTo>
                  <a:lnTo>
                    <a:pt x="3941" y="198"/>
                  </a:lnTo>
                  <a:lnTo>
                    <a:pt x="394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77" name="Straight Connector 76">
              <a:extLst>
                <a:ext uri="{FF2B5EF4-FFF2-40B4-BE49-F238E27FC236}">
                  <a16:creationId xmlns:a16="http://schemas.microsoft.com/office/drawing/2014/main" id="{13239027-760A-BB42-889A-553E85D4A6B9}"/>
                </a:ext>
              </a:extLst>
            </p:cNvPr>
            <p:cNvSpPr/>
            <p:nvPr/>
          </p:nvSpPr>
          <p:spPr>
            <a:xfrm>
              <a:off x="8770264"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78" name="Straight Connector 77">
              <a:extLst>
                <a:ext uri="{FF2B5EF4-FFF2-40B4-BE49-F238E27FC236}">
                  <a16:creationId xmlns:a16="http://schemas.microsoft.com/office/drawing/2014/main" id="{64B78661-E2C1-9F44-A3DA-3718FBB8EAFC}"/>
                </a:ext>
              </a:extLst>
            </p:cNvPr>
            <p:cNvSpPr/>
            <p:nvPr/>
          </p:nvSpPr>
          <p:spPr>
            <a:xfrm>
              <a:off x="9021059"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79" name="Straight Connector 78">
              <a:extLst>
                <a:ext uri="{FF2B5EF4-FFF2-40B4-BE49-F238E27FC236}">
                  <a16:creationId xmlns:a16="http://schemas.microsoft.com/office/drawing/2014/main" id="{3B74F7B6-45D5-D144-81AD-001144C41D94}"/>
                </a:ext>
              </a:extLst>
            </p:cNvPr>
            <p:cNvSpPr/>
            <p:nvPr/>
          </p:nvSpPr>
          <p:spPr>
            <a:xfrm>
              <a:off x="9262331"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80" name="Straight Connector 79">
              <a:extLst>
                <a:ext uri="{FF2B5EF4-FFF2-40B4-BE49-F238E27FC236}">
                  <a16:creationId xmlns:a16="http://schemas.microsoft.com/office/drawing/2014/main" id="{5641F712-F0E8-9946-ADEF-35437A3F83CE}"/>
                </a:ext>
              </a:extLst>
            </p:cNvPr>
            <p:cNvSpPr/>
            <p:nvPr/>
          </p:nvSpPr>
          <p:spPr>
            <a:xfrm>
              <a:off x="8309942"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81" name="Straight Connector 80">
              <a:extLst>
                <a:ext uri="{FF2B5EF4-FFF2-40B4-BE49-F238E27FC236}">
                  <a16:creationId xmlns:a16="http://schemas.microsoft.com/office/drawing/2014/main" id="{47270128-239D-B24F-963A-25B5C09A2B18}"/>
                </a:ext>
              </a:extLst>
            </p:cNvPr>
            <p:cNvSpPr/>
            <p:nvPr/>
          </p:nvSpPr>
          <p:spPr>
            <a:xfrm>
              <a:off x="8551214"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82" name="Freeform 81">
              <a:extLst>
                <a:ext uri="{FF2B5EF4-FFF2-40B4-BE49-F238E27FC236}">
                  <a16:creationId xmlns:a16="http://schemas.microsoft.com/office/drawing/2014/main" id="{DABEE3AB-6351-2F43-9375-C4DA52B35614}"/>
                </a:ext>
              </a:extLst>
            </p:cNvPr>
            <p:cNvSpPr/>
            <p:nvPr/>
          </p:nvSpPr>
          <p:spPr>
            <a:xfrm>
              <a:off x="8075020" y="2941482"/>
              <a:ext cx="1417472" cy="71434"/>
            </a:xfrm>
            <a:custGeom>
              <a:avLst/>
              <a:gdLst/>
              <a:ahLst/>
              <a:cxnLst>
                <a:cxn ang="3cd4">
                  <a:pos x="hc" y="t"/>
                </a:cxn>
                <a:cxn ang="cd2">
                  <a:pos x="l" y="vc"/>
                </a:cxn>
                <a:cxn ang="cd4">
                  <a:pos x="hc" y="b"/>
                </a:cxn>
                <a:cxn ang="0">
                  <a:pos x="r" y="vc"/>
                </a:cxn>
              </a:cxnLst>
              <a:rect l="l" t="t" r="r" b="b"/>
              <a:pathLst>
                <a:path w="3941" h="198">
                  <a:moveTo>
                    <a:pt x="0" y="0"/>
                  </a:moveTo>
                  <a:lnTo>
                    <a:pt x="0" y="198"/>
                  </a:lnTo>
                  <a:lnTo>
                    <a:pt x="3941" y="198"/>
                  </a:lnTo>
                  <a:lnTo>
                    <a:pt x="394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83" name="Straight Connector 82">
              <a:extLst>
                <a:ext uri="{FF2B5EF4-FFF2-40B4-BE49-F238E27FC236}">
                  <a16:creationId xmlns:a16="http://schemas.microsoft.com/office/drawing/2014/main" id="{2D6BB71B-224E-854D-B9D4-2E9A0DA479E6}"/>
                </a:ext>
              </a:extLst>
            </p:cNvPr>
            <p:cNvSpPr/>
            <p:nvPr/>
          </p:nvSpPr>
          <p:spPr>
            <a:xfrm>
              <a:off x="8770264"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84" name="Straight Connector 83">
              <a:extLst>
                <a:ext uri="{FF2B5EF4-FFF2-40B4-BE49-F238E27FC236}">
                  <a16:creationId xmlns:a16="http://schemas.microsoft.com/office/drawing/2014/main" id="{7739E8CC-0138-4742-870E-07B2B335ABAB}"/>
                </a:ext>
              </a:extLst>
            </p:cNvPr>
            <p:cNvSpPr/>
            <p:nvPr/>
          </p:nvSpPr>
          <p:spPr>
            <a:xfrm>
              <a:off x="9021059"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85" name="Straight Connector 84">
              <a:extLst>
                <a:ext uri="{FF2B5EF4-FFF2-40B4-BE49-F238E27FC236}">
                  <a16:creationId xmlns:a16="http://schemas.microsoft.com/office/drawing/2014/main" id="{7263185F-AD73-9449-B7EA-BB06E97528B9}"/>
                </a:ext>
              </a:extLst>
            </p:cNvPr>
            <p:cNvSpPr/>
            <p:nvPr/>
          </p:nvSpPr>
          <p:spPr>
            <a:xfrm>
              <a:off x="9262331"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86" name="Straight Connector 85">
              <a:extLst>
                <a:ext uri="{FF2B5EF4-FFF2-40B4-BE49-F238E27FC236}">
                  <a16:creationId xmlns:a16="http://schemas.microsoft.com/office/drawing/2014/main" id="{B42D846B-AF51-584A-B1B2-2B60211E3D53}"/>
                </a:ext>
              </a:extLst>
            </p:cNvPr>
            <p:cNvSpPr/>
            <p:nvPr/>
          </p:nvSpPr>
          <p:spPr>
            <a:xfrm>
              <a:off x="9021059"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87" name="Straight Connector 86">
              <a:extLst>
                <a:ext uri="{FF2B5EF4-FFF2-40B4-BE49-F238E27FC236}">
                  <a16:creationId xmlns:a16="http://schemas.microsoft.com/office/drawing/2014/main" id="{5450FF96-AC7E-4247-9673-98E1A2442B9C}"/>
                </a:ext>
              </a:extLst>
            </p:cNvPr>
            <p:cNvSpPr/>
            <p:nvPr/>
          </p:nvSpPr>
          <p:spPr>
            <a:xfrm>
              <a:off x="9262331"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88" name="Straight Connector 87">
              <a:extLst>
                <a:ext uri="{FF2B5EF4-FFF2-40B4-BE49-F238E27FC236}">
                  <a16:creationId xmlns:a16="http://schemas.microsoft.com/office/drawing/2014/main" id="{DCDEEC20-4264-DA43-B31A-AB976D7CB108}"/>
                </a:ext>
              </a:extLst>
            </p:cNvPr>
            <p:cNvSpPr/>
            <p:nvPr/>
          </p:nvSpPr>
          <p:spPr>
            <a:xfrm>
              <a:off x="8309942"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89" name="Straight Connector 88">
              <a:extLst>
                <a:ext uri="{FF2B5EF4-FFF2-40B4-BE49-F238E27FC236}">
                  <a16:creationId xmlns:a16="http://schemas.microsoft.com/office/drawing/2014/main" id="{47549B8B-4AEB-BD49-8EA9-206A62B966B5}"/>
                </a:ext>
              </a:extLst>
            </p:cNvPr>
            <p:cNvSpPr/>
            <p:nvPr/>
          </p:nvSpPr>
          <p:spPr>
            <a:xfrm>
              <a:off x="8551214"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90" name="Straight Connector 89">
              <a:extLst>
                <a:ext uri="{FF2B5EF4-FFF2-40B4-BE49-F238E27FC236}">
                  <a16:creationId xmlns:a16="http://schemas.microsoft.com/office/drawing/2014/main" id="{0A66DD6D-3903-7540-9FFD-CD372FEBBAC1}"/>
                </a:ext>
              </a:extLst>
            </p:cNvPr>
            <p:cNvSpPr/>
            <p:nvPr/>
          </p:nvSpPr>
          <p:spPr>
            <a:xfrm>
              <a:off x="8309942" y="2938307"/>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91" name="Straight Connector 90">
              <a:extLst>
                <a:ext uri="{FF2B5EF4-FFF2-40B4-BE49-F238E27FC236}">
                  <a16:creationId xmlns:a16="http://schemas.microsoft.com/office/drawing/2014/main" id="{D6F51B98-D3C4-524C-8106-E71938107098}"/>
                </a:ext>
              </a:extLst>
            </p:cNvPr>
            <p:cNvSpPr/>
            <p:nvPr/>
          </p:nvSpPr>
          <p:spPr>
            <a:xfrm>
              <a:off x="8551214" y="2941482"/>
              <a:ext cx="0" cy="74608"/>
            </a:xfrm>
            <a:prstGeom prst="line">
              <a:avLst/>
            </a:pr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92" name="Freeform 91">
              <a:extLst>
                <a:ext uri="{FF2B5EF4-FFF2-40B4-BE49-F238E27FC236}">
                  <a16:creationId xmlns:a16="http://schemas.microsoft.com/office/drawing/2014/main" id="{F9DA36C8-7B9C-FF44-9102-05E22249D5C0}"/>
                </a:ext>
              </a:extLst>
            </p:cNvPr>
            <p:cNvSpPr/>
            <p:nvPr/>
          </p:nvSpPr>
          <p:spPr>
            <a:xfrm>
              <a:off x="6471832" y="2111258"/>
              <a:ext cx="107937" cy="1087387"/>
            </a:xfrm>
            <a:custGeom>
              <a:avLst/>
              <a:gdLst/>
              <a:ahLst/>
              <a:cxnLst>
                <a:cxn ang="3cd4">
                  <a:pos x="hc" y="t"/>
                </a:cxn>
                <a:cxn ang="cd2">
                  <a:pos x="l" y="vc"/>
                </a:cxn>
                <a:cxn ang="cd4">
                  <a:pos x="hc" y="b"/>
                </a:cxn>
                <a:cxn ang="0">
                  <a:pos x="r" y="vc"/>
                </a:cxn>
              </a:cxnLst>
              <a:rect l="l" t="t" r="r" b="b"/>
              <a:pathLst>
                <a:path w="299" h="3021">
                  <a:moveTo>
                    <a:pt x="0" y="0"/>
                  </a:moveTo>
                  <a:lnTo>
                    <a:pt x="0" y="3021"/>
                  </a:lnTo>
                  <a:lnTo>
                    <a:pt x="299" y="3021"/>
                  </a:lnTo>
                  <a:lnTo>
                    <a:pt x="299"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93" name="Freeform 92">
              <a:extLst>
                <a:ext uri="{FF2B5EF4-FFF2-40B4-BE49-F238E27FC236}">
                  <a16:creationId xmlns:a16="http://schemas.microsoft.com/office/drawing/2014/main" id="{FC9F2400-8759-2C4B-9799-DC53BB864827}"/>
                </a:ext>
              </a:extLst>
            </p:cNvPr>
            <p:cNvSpPr/>
            <p:nvPr/>
          </p:nvSpPr>
          <p:spPr>
            <a:xfrm>
              <a:off x="9551223" y="2111258"/>
              <a:ext cx="107937" cy="1087387"/>
            </a:xfrm>
            <a:custGeom>
              <a:avLst/>
              <a:gdLst/>
              <a:ahLst/>
              <a:cxnLst>
                <a:cxn ang="3cd4">
                  <a:pos x="hc" y="t"/>
                </a:cxn>
                <a:cxn ang="cd2">
                  <a:pos x="l" y="vc"/>
                </a:cxn>
                <a:cxn ang="cd4">
                  <a:pos x="hc" y="b"/>
                </a:cxn>
                <a:cxn ang="0">
                  <a:pos x="r" y="vc"/>
                </a:cxn>
              </a:cxnLst>
              <a:rect l="l" t="t" r="r" b="b"/>
              <a:pathLst>
                <a:path w="299" h="3021">
                  <a:moveTo>
                    <a:pt x="0" y="0"/>
                  </a:moveTo>
                  <a:lnTo>
                    <a:pt x="0" y="3021"/>
                  </a:lnTo>
                  <a:lnTo>
                    <a:pt x="299" y="3021"/>
                  </a:lnTo>
                  <a:lnTo>
                    <a:pt x="299"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94" name="Freeform 93">
              <a:extLst>
                <a:ext uri="{FF2B5EF4-FFF2-40B4-BE49-F238E27FC236}">
                  <a16:creationId xmlns:a16="http://schemas.microsoft.com/office/drawing/2014/main" id="{E860698B-085E-4044-9664-1E55CE315ECC}"/>
                </a:ext>
              </a:extLst>
            </p:cNvPr>
            <p:cNvSpPr/>
            <p:nvPr/>
          </p:nvSpPr>
          <p:spPr>
            <a:xfrm>
              <a:off x="6471832" y="3124035"/>
              <a:ext cx="3171455" cy="85721"/>
            </a:xfrm>
            <a:custGeom>
              <a:avLst/>
              <a:gdLst/>
              <a:ahLst/>
              <a:cxnLst>
                <a:cxn ang="3cd4">
                  <a:pos x="hc" y="t"/>
                </a:cxn>
                <a:cxn ang="cd2">
                  <a:pos x="l" y="vc"/>
                </a:cxn>
                <a:cxn ang="cd4">
                  <a:pos x="hc" y="b"/>
                </a:cxn>
                <a:cxn ang="0">
                  <a:pos x="r" y="vc"/>
                </a:cxn>
              </a:cxnLst>
              <a:rect l="l" t="t" r="r" b="b"/>
              <a:pathLst>
                <a:path w="8811" h="243">
                  <a:moveTo>
                    <a:pt x="0" y="0"/>
                  </a:moveTo>
                  <a:lnTo>
                    <a:pt x="0" y="243"/>
                  </a:lnTo>
                  <a:lnTo>
                    <a:pt x="8811" y="243"/>
                  </a:lnTo>
                  <a:lnTo>
                    <a:pt x="8811" y="0"/>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95" name="Freeform 94">
              <a:extLst>
                <a:ext uri="{FF2B5EF4-FFF2-40B4-BE49-F238E27FC236}">
                  <a16:creationId xmlns:a16="http://schemas.microsoft.com/office/drawing/2014/main" id="{2B29B999-0BD3-3C47-92DB-06953E1C8BD4}"/>
                </a:ext>
              </a:extLst>
            </p:cNvPr>
            <p:cNvSpPr/>
            <p:nvPr/>
          </p:nvSpPr>
          <p:spPr>
            <a:xfrm>
              <a:off x="6173417" y="2371596"/>
              <a:ext cx="92064" cy="617509"/>
            </a:xfrm>
            <a:custGeom>
              <a:avLst/>
              <a:gdLst/>
              <a:ahLst/>
              <a:cxnLst>
                <a:cxn ang="3cd4">
                  <a:pos x="hc" y="t"/>
                </a:cxn>
                <a:cxn ang="cd2">
                  <a:pos x="l" y="vc"/>
                </a:cxn>
                <a:cxn ang="cd4">
                  <a:pos x="hc" y="b"/>
                </a:cxn>
                <a:cxn ang="0">
                  <a:pos x="r" y="vc"/>
                </a:cxn>
              </a:cxnLst>
              <a:rect l="l" t="t" r="r" b="b"/>
              <a:pathLst>
                <a:path w="255" h="1719">
                  <a:moveTo>
                    <a:pt x="144" y="32"/>
                  </a:moveTo>
                  <a:lnTo>
                    <a:pt x="144" y="1687"/>
                  </a:lnTo>
                  <a:lnTo>
                    <a:pt x="144" y="1687"/>
                  </a:lnTo>
                  <a:cubicBezTo>
                    <a:pt x="144" y="1696"/>
                    <a:pt x="137" y="1703"/>
                    <a:pt x="127" y="1703"/>
                  </a:cubicBezTo>
                  <a:cubicBezTo>
                    <a:pt x="119" y="1703"/>
                    <a:pt x="111" y="1696"/>
                    <a:pt x="111" y="1687"/>
                  </a:cubicBezTo>
                  <a:lnTo>
                    <a:pt x="111" y="32"/>
                  </a:lnTo>
                  <a:lnTo>
                    <a:pt x="111" y="32"/>
                  </a:lnTo>
                  <a:cubicBezTo>
                    <a:pt x="111" y="22"/>
                    <a:pt x="119" y="16"/>
                    <a:pt x="127" y="16"/>
                  </a:cubicBezTo>
                  <a:cubicBezTo>
                    <a:pt x="137" y="16"/>
                    <a:pt x="144" y="22"/>
                    <a:pt x="144" y="32"/>
                  </a:cubicBezTo>
                  <a:close/>
                  <a:moveTo>
                    <a:pt x="2" y="215"/>
                  </a:moveTo>
                  <a:lnTo>
                    <a:pt x="2" y="215"/>
                  </a:lnTo>
                  <a:lnTo>
                    <a:pt x="127" y="0"/>
                  </a:lnTo>
                  <a:lnTo>
                    <a:pt x="253" y="215"/>
                  </a:lnTo>
                  <a:lnTo>
                    <a:pt x="253" y="215"/>
                  </a:lnTo>
                  <a:cubicBezTo>
                    <a:pt x="257" y="222"/>
                    <a:pt x="255" y="232"/>
                    <a:pt x="248" y="236"/>
                  </a:cubicBezTo>
                  <a:cubicBezTo>
                    <a:pt x="239" y="241"/>
                    <a:pt x="230" y="237"/>
                    <a:pt x="225" y="231"/>
                  </a:cubicBezTo>
                  <a:lnTo>
                    <a:pt x="225" y="231"/>
                  </a:lnTo>
                  <a:lnTo>
                    <a:pt x="114" y="40"/>
                  </a:lnTo>
                  <a:lnTo>
                    <a:pt x="141" y="40"/>
                  </a:lnTo>
                  <a:lnTo>
                    <a:pt x="30" y="231"/>
                  </a:lnTo>
                  <a:lnTo>
                    <a:pt x="30" y="231"/>
                  </a:lnTo>
                  <a:cubicBezTo>
                    <a:pt x="25" y="237"/>
                    <a:pt x="16" y="241"/>
                    <a:pt x="7" y="236"/>
                  </a:cubicBezTo>
                  <a:cubicBezTo>
                    <a:pt x="0" y="232"/>
                    <a:pt x="-2" y="222"/>
                    <a:pt x="2" y="215"/>
                  </a:cubicBezTo>
                  <a:close/>
                  <a:moveTo>
                    <a:pt x="253" y="1504"/>
                  </a:moveTo>
                  <a:lnTo>
                    <a:pt x="253" y="1504"/>
                  </a:lnTo>
                  <a:lnTo>
                    <a:pt x="127" y="1719"/>
                  </a:lnTo>
                  <a:lnTo>
                    <a:pt x="2" y="1504"/>
                  </a:lnTo>
                  <a:lnTo>
                    <a:pt x="2" y="1504"/>
                  </a:lnTo>
                  <a:cubicBezTo>
                    <a:pt x="-2" y="1497"/>
                    <a:pt x="0" y="1487"/>
                    <a:pt x="7" y="1482"/>
                  </a:cubicBezTo>
                  <a:cubicBezTo>
                    <a:pt x="16" y="1478"/>
                    <a:pt x="25" y="1481"/>
                    <a:pt x="30" y="1488"/>
                  </a:cubicBezTo>
                  <a:lnTo>
                    <a:pt x="30" y="1488"/>
                  </a:lnTo>
                  <a:lnTo>
                    <a:pt x="141" y="1679"/>
                  </a:lnTo>
                  <a:lnTo>
                    <a:pt x="114" y="1679"/>
                  </a:lnTo>
                  <a:lnTo>
                    <a:pt x="225" y="1488"/>
                  </a:lnTo>
                  <a:lnTo>
                    <a:pt x="225" y="1488"/>
                  </a:lnTo>
                  <a:cubicBezTo>
                    <a:pt x="230" y="1481"/>
                    <a:pt x="239" y="1478"/>
                    <a:pt x="248" y="1482"/>
                  </a:cubicBezTo>
                  <a:cubicBezTo>
                    <a:pt x="255" y="1487"/>
                    <a:pt x="257" y="1497"/>
                    <a:pt x="253" y="1504"/>
                  </a:cubicBezTo>
                  <a:close/>
                </a:path>
              </a:pathLst>
            </a:cu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96" name="Freeform 95">
              <a:extLst>
                <a:ext uri="{FF2B5EF4-FFF2-40B4-BE49-F238E27FC236}">
                  <a16:creationId xmlns:a16="http://schemas.microsoft.com/office/drawing/2014/main" id="{BB054E5D-D47F-8840-8125-B73722083B2B}"/>
                </a:ext>
              </a:extLst>
            </p:cNvPr>
            <p:cNvSpPr/>
            <p:nvPr/>
          </p:nvSpPr>
          <p:spPr>
            <a:xfrm>
              <a:off x="7538508" y="2428743"/>
              <a:ext cx="317463" cy="430193"/>
            </a:xfrm>
            <a:custGeom>
              <a:avLst/>
              <a:gdLst/>
              <a:ahLst/>
              <a:cxnLst>
                <a:cxn ang="3cd4">
                  <a:pos x="hc" y="t"/>
                </a:cxn>
                <a:cxn ang="cd2">
                  <a:pos x="l" y="vc"/>
                </a:cxn>
                <a:cxn ang="cd4">
                  <a:pos x="hc" y="b"/>
                </a:cxn>
                <a:cxn ang="0">
                  <a:pos x="r" y="vc"/>
                </a:cxn>
              </a:cxnLst>
              <a:rect l="l" t="t" r="r" b="b"/>
              <a:pathLst>
                <a:path w="884" h="1194">
                  <a:moveTo>
                    <a:pt x="884" y="896"/>
                  </a:moveTo>
                  <a:lnTo>
                    <a:pt x="663" y="896"/>
                  </a:lnTo>
                  <a:lnTo>
                    <a:pt x="663" y="0"/>
                  </a:lnTo>
                  <a:lnTo>
                    <a:pt x="221" y="0"/>
                  </a:lnTo>
                  <a:lnTo>
                    <a:pt x="221" y="896"/>
                  </a:lnTo>
                  <a:lnTo>
                    <a:pt x="0" y="896"/>
                  </a:lnTo>
                  <a:lnTo>
                    <a:pt x="442" y="1194"/>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97" name="Freeform 96">
              <a:extLst>
                <a:ext uri="{FF2B5EF4-FFF2-40B4-BE49-F238E27FC236}">
                  <a16:creationId xmlns:a16="http://schemas.microsoft.com/office/drawing/2014/main" id="{0A2DDC04-7C04-2F4C-ACC5-9257E1A38055}"/>
                </a:ext>
              </a:extLst>
            </p:cNvPr>
            <p:cNvSpPr/>
            <p:nvPr/>
          </p:nvSpPr>
          <p:spPr>
            <a:xfrm>
              <a:off x="7538508" y="2428743"/>
              <a:ext cx="317463" cy="430193"/>
            </a:xfrm>
            <a:custGeom>
              <a:avLst/>
              <a:gdLst/>
              <a:ahLst/>
              <a:cxnLst>
                <a:cxn ang="3cd4">
                  <a:pos x="hc" y="t"/>
                </a:cxn>
                <a:cxn ang="cd2">
                  <a:pos x="l" y="vc"/>
                </a:cxn>
                <a:cxn ang="cd4">
                  <a:pos x="hc" y="b"/>
                </a:cxn>
                <a:cxn ang="0">
                  <a:pos x="r" y="vc"/>
                </a:cxn>
              </a:cxnLst>
              <a:rect l="l" t="t" r="r" b="b"/>
              <a:pathLst>
                <a:path w="884" h="1194">
                  <a:moveTo>
                    <a:pt x="884" y="896"/>
                  </a:moveTo>
                  <a:lnTo>
                    <a:pt x="663" y="896"/>
                  </a:lnTo>
                  <a:lnTo>
                    <a:pt x="663" y="0"/>
                  </a:lnTo>
                  <a:lnTo>
                    <a:pt x="221" y="0"/>
                  </a:lnTo>
                  <a:lnTo>
                    <a:pt x="221" y="896"/>
                  </a:lnTo>
                  <a:lnTo>
                    <a:pt x="0" y="896"/>
                  </a:lnTo>
                  <a:lnTo>
                    <a:pt x="442" y="1194"/>
                  </a:lnTo>
                  <a:close/>
                </a:path>
              </a:pathLst>
            </a:custGeom>
            <a:grpFill/>
            <a:ln>
              <a:noFill/>
              <a:prstDash val="solid"/>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98" name="Freeform 97">
              <a:extLst>
                <a:ext uri="{FF2B5EF4-FFF2-40B4-BE49-F238E27FC236}">
                  <a16:creationId xmlns:a16="http://schemas.microsoft.com/office/drawing/2014/main" id="{7B262725-57B0-7542-ACD9-4D32A121CE4E}"/>
                </a:ext>
              </a:extLst>
            </p:cNvPr>
            <p:cNvSpPr/>
            <p:nvPr/>
          </p:nvSpPr>
          <p:spPr>
            <a:xfrm>
              <a:off x="7538508" y="2428743"/>
              <a:ext cx="317463" cy="430193"/>
            </a:xfrm>
            <a:custGeom>
              <a:avLst/>
              <a:gdLst/>
              <a:ahLst/>
              <a:cxnLst>
                <a:cxn ang="3cd4">
                  <a:pos x="hc" y="t"/>
                </a:cxn>
                <a:cxn ang="cd2">
                  <a:pos x="l" y="vc"/>
                </a:cxn>
                <a:cxn ang="cd4">
                  <a:pos x="hc" y="b"/>
                </a:cxn>
                <a:cxn ang="0">
                  <a:pos x="r" y="vc"/>
                </a:cxn>
              </a:cxnLst>
              <a:rect l="l" t="t" r="r" b="b"/>
              <a:pathLst>
                <a:path w="884" h="1194" fill="none">
                  <a:moveTo>
                    <a:pt x="884" y="896"/>
                  </a:moveTo>
                  <a:lnTo>
                    <a:pt x="663" y="896"/>
                  </a:lnTo>
                  <a:lnTo>
                    <a:pt x="663" y="0"/>
                  </a:lnTo>
                  <a:lnTo>
                    <a:pt x="221" y="0"/>
                  </a:lnTo>
                  <a:lnTo>
                    <a:pt x="221" y="896"/>
                  </a:lnTo>
                  <a:lnTo>
                    <a:pt x="0" y="896"/>
                  </a:lnTo>
                  <a:lnTo>
                    <a:pt x="442" y="1194"/>
                  </a:lnTo>
                  <a:lnTo>
                    <a:pt x="884" y="896"/>
                  </a:lnTo>
                </a:path>
              </a:pathLst>
            </a:cu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99" name="Freeform 98">
              <a:extLst>
                <a:ext uri="{FF2B5EF4-FFF2-40B4-BE49-F238E27FC236}">
                  <a16:creationId xmlns:a16="http://schemas.microsoft.com/office/drawing/2014/main" id="{E33E729B-AF95-5747-9450-6672226061F5}"/>
                </a:ext>
              </a:extLst>
            </p:cNvPr>
            <p:cNvSpPr/>
            <p:nvPr/>
          </p:nvSpPr>
          <p:spPr>
            <a:xfrm>
              <a:off x="7644857" y="1574709"/>
              <a:ext cx="101588" cy="714341"/>
            </a:xfrm>
            <a:custGeom>
              <a:avLst/>
              <a:gdLst/>
              <a:ahLst/>
              <a:cxnLst>
                <a:cxn ang="3cd4">
                  <a:pos x="hc" y="t"/>
                </a:cxn>
                <a:cxn ang="cd2">
                  <a:pos x="l" y="vc"/>
                </a:cxn>
                <a:cxn ang="cd4">
                  <a:pos x="hc" y="b"/>
                </a:cxn>
                <a:cxn ang="0">
                  <a:pos x="r" y="vc"/>
                </a:cxn>
              </a:cxnLst>
              <a:rect l="l" t="t" r="r" b="b"/>
              <a:pathLst>
                <a:path w="286" h="1985">
                  <a:moveTo>
                    <a:pt x="192" y="0"/>
                  </a:moveTo>
                  <a:lnTo>
                    <a:pt x="192" y="95"/>
                  </a:lnTo>
                  <a:lnTo>
                    <a:pt x="96" y="95"/>
                  </a:lnTo>
                  <a:lnTo>
                    <a:pt x="96" y="0"/>
                  </a:lnTo>
                  <a:close/>
                  <a:moveTo>
                    <a:pt x="192" y="192"/>
                  </a:moveTo>
                  <a:lnTo>
                    <a:pt x="192" y="286"/>
                  </a:lnTo>
                  <a:lnTo>
                    <a:pt x="96" y="286"/>
                  </a:lnTo>
                  <a:lnTo>
                    <a:pt x="96" y="192"/>
                  </a:lnTo>
                  <a:close/>
                  <a:moveTo>
                    <a:pt x="192" y="381"/>
                  </a:moveTo>
                  <a:lnTo>
                    <a:pt x="192" y="478"/>
                  </a:lnTo>
                  <a:lnTo>
                    <a:pt x="96" y="478"/>
                  </a:lnTo>
                  <a:lnTo>
                    <a:pt x="96" y="381"/>
                  </a:lnTo>
                  <a:close/>
                  <a:moveTo>
                    <a:pt x="192" y="573"/>
                  </a:moveTo>
                  <a:lnTo>
                    <a:pt x="192" y="668"/>
                  </a:lnTo>
                  <a:lnTo>
                    <a:pt x="96" y="668"/>
                  </a:lnTo>
                  <a:lnTo>
                    <a:pt x="96" y="573"/>
                  </a:lnTo>
                  <a:close/>
                  <a:moveTo>
                    <a:pt x="192" y="765"/>
                  </a:moveTo>
                  <a:lnTo>
                    <a:pt x="192" y="859"/>
                  </a:lnTo>
                  <a:lnTo>
                    <a:pt x="96" y="859"/>
                  </a:lnTo>
                  <a:lnTo>
                    <a:pt x="96" y="765"/>
                  </a:lnTo>
                  <a:close/>
                  <a:moveTo>
                    <a:pt x="192" y="954"/>
                  </a:moveTo>
                  <a:lnTo>
                    <a:pt x="192" y="1051"/>
                  </a:lnTo>
                  <a:lnTo>
                    <a:pt x="96" y="1051"/>
                  </a:lnTo>
                  <a:lnTo>
                    <a:pt x="96" y="954"/>
                  </a:lnTo>
                  <a:close/>
                  <a:moveTo>
                    <a:pt x="192" y="1146"/>
                  </a:moveTo>
                  <a:lnTo>
                    <a:pt x="192" y="1241"/>
                  </a:lnTo>
                  <a:lnTo>
                    <a:pt x="96" y="1241"/>
                  </a:lnTo>
                  <a:lnTo>
                    <a:pt x="96" y="1146"/>
                  </a:lnTo>
                  <a:close/>
                  <a:moveTo>
                    <a:pt x="192" y="1337"/>
                  </a:moveTo>
                  <a:lnTo>
                    <a:pt x="192" y="1432"/>
                  </a:lnTo>
                  <a:lnTo>
                    <a:pt x="96" y="1432"/>
                  </a:lnTo>
                  <a:lnTo>
                    <a:pt x="96" y="1337"/>
                  </a:lnTo>
                  <a:close/>
                  <a:moveTo>
                    <a:pt x="192" y="1527"/>
                  </a:moveTo>
                  <a:lnTo>
                    <a:pt x="192" y="1624"/>
                  </a:lnTo>
                  <a:lnTo>
                    <a:pt x="96" y="1624"/>
                  </a:lnTo>
                  <a:lnTo>
                    <a:pt x="96" y="1527"/>
                  </a:lnTo>
                  <a:close/>
                  <a:moveTo>
                    <a:pt x="192" y="1719"/>
                  </a:moveTo>
                  <a:lnTo>
                    <a:pt x="192" y="1747"/>
                  </a:lnTo>
                  <a:lnTo>
                    <a:pt x="96" y="1747"/>
                  </a:lnTo>
                  <a:lnTo>
                    <a:pt x="96" y="1719"/>
                  </a:lnTo>
                  <a:close/>
                  <a:moveTo>
                    <a:pt x="286" y="1699"/>
                  </a:moveTo>
                  <a:lnTo>
                    <a:pt x="144" y="1985"/>
                  </a:lnTo>
                  <a:lnTo>
                    <a:pt x="0" y="1699"/>
                  </a:lnTo>
                  <a:close/>
                </a:path>
              </a:pathLst>
            </a:custGeom>
            <a:grpFill/>
            <a:ln w="7920">
              <a:solidFill>
                <a:srgbClr val="000000"/>
              </a:solidFill>
              <a:prstDash val="solid"/>
            </a:ln>
          </p:spPr>
          <p:txBody>
            <a:bodyPr wrap="none" lIns="3960" tIns="3960" rIns="3960" bIns="3960" anchor="ctr" anchorCtr="1" compatLnSpc="0"/>
            <a:lstStyle/>
            <a:p>
              <a:pPr>
                <a:defRPr/>
              </a:pPr>
              <a:endParaRPr lang="en-US">
                <a:latin typeface="Times New Roman" pitchFamily="18"/>
                <a:ea typeface="MS Gothic" pitchFamily="2"/>
                <a:cs typeface="Tahoma" pitchFamily="2"/>
              </a:endParaRPr>
            </a:p>
          </p:txBody>
        </p:sp>
        <p:sp>
          <p:nvSpPr>
            <p:cNvPr id="100" name="TextBox 99">
              <a:extLst>
                <a:ext uri="{FF2B5EF4-FFF2-40B4-BE49-F238E27FC236}">
                  <a16:creationId xmlns:a16="http://schemas.microsoft.com/office/drawing/2014/main" id="{B9D8B7CB-02DD-2142-BE3E-1A9668346066}"/>
                </a:ext>
              </a:extLst>
            </p:cNvPr>
            <p:cNvSpPr txBox="1"/>
            <p:nvPr/>
          </p:nvSpPr>
          <p:spPr>
            <a:xfrm>
              <a:off x="5501982" y="2573199"/>
              <a:ext cx="653693" cy="227231"/>
            </a:xfrm>
            <a:prstGeom prst="rect">
              <a:avLst/>
            </a:prstGeom>
            <a:grpFill/>
            <a:ln>
              <a:noFill/>
            </a:ln>
          </p:spPr>
          <p:txBody>
            <a:bodyPr wrap="none" lIns="0" tIns="0" rIns="0" bIns="0" compatLnSpc="0">
              <a:spAutoFit/>
            </a:bodyPr>
            <a:lstStyle/>
            <a:p>
              <a:pPr>
                <a:defRPr/>
              </a:pPr>
              <a:r>
                <a:rPr lang="en-US" sz="1600" b="1">
                  <a:latin typeface="Times New Roman" pitchFamily="18"/>
                  <a:ea typeface="MS Gothic" pitchFamily="2"/>
                  <a:cs typeface="Tahoma" pitchFamily="2"/>
                </a:rPr>
                <a:t>~20mm</a:t>
              </a:r>
            </a:p>
          </p:txBody>
        </p:sp>
        <p:sp>
          <p:nvSpPr>
            <p:cNvPr id="101" name="TextBox 100">
              <a:extLst>
                <a:ext uri="{FF2B5EF4-FFF2-40B4-BE49-F238E27FC236}">
                  <a16:creationId xmlns:a16="http://schemas.microsoft.com/office/drawing/2014/main" id="{E9A4B565-A7B5-D645-86D7-656590F12DF8}"/>
                </a:ext>
              </a:extLst>
            </p:cNvPr>
            <p:cNvSpPr txBox="1"/>
            <p:nvPr/>
          </p:nvSpPr>
          <p:spPr>
            <a:xfrm>
              <a:off x="5349600" y="1542960"/>
              <a:ext cx="1256094" cy="454462"/>
            </a:xfrm>
            <a:prstGeom prst="rect">
              <a:avLst/>
            </a:prstGeom>
            <a:grpFill/>
            <a:ln>
              <a:noFill/>
            </a:ln>
          </p:spPr>
          <p:txBody>
            <a:bodyPr wrap="none" lIns="0" tIns="0" rIns="0" bIns="0" compatLnSpc="0">
              <a:spAutoFit/>
            </a:bodyPr>
            <a:lstStyle/>
            <a:p>
              <a:pPr>
                <a:defRPr/>
              </a:pPr>
              <a:r>
                <a:rPr lang="en-US" sz="1600" b="1">
                  <a:latin typeface="Times New Roman" pitchFamily="18"/>
                  <a:ea typeface="MS Gothic" pitchFamily="2"/>
                  <a:cs typeface="Tahoma" pitchFamily="2"/>
                </a:rPr>
                <a:t>Super Bialkali</a:t>
              </a:r>
            </a:p>
            <a:p>
              <a:pPr>
                <a:defRPr/>
              </a:pPr>
              <a:r>
                <a:rPr lang="en-US" sz="1600" b="1">
                  <a:latin typeface="Times New Roman" pitchFamily="18"/>
                  <a:ea typeface="MS Gothic" pitchFamily="2"/>
                  <a:cs typeface="Tahoma" pitchFamily="2"/>
                </a:rPr>
                <a:t>photocathode</a:t>
              </a:r>
            </a:p>
          </p:txBody>
        </p:sp>
        <p:sp>
          <p:nvSpPr>
            <p:cNvPr id="102" name="Straight Connector 101">
              <a:extLst>
                <a:ext uri="{FF2B5EF4-FFF2-40B4-BE49-F238E27FC236}">
                  <a16:creationId xmlns:a16="http://schemas.microsoft.com/office/drawing/2014/main" id="{BE4A40F6-0124-ED47-B3BC-2BA886C96377}"/>
                </a:ext>
              </a:extLst>
            </p:cNvPr>
            <p:cNvSpPr/>
            <p:nvPr/>
          </p:nvSpPr>
          <p:spPr>
            <a:xfrm>
              <a:off x="6692468" y="1944579"/>
              <a:ext cx="504766" cy="371457"/>
            </a:xfrm>
            <a:prstGeom prst="line">
              <a:avLst/>
            </a:prstGeom>
            <a:grpFill/>
            <a:ln w="0">
              <a:solidFill>
                <a:srgbClr val="000000"/>
              </a:solidFill>
              <a:prstDash val="solid"/>
              <a:tailEnd type="arrow"/>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sp>
          <p:nvSpPr>
            <p:cNvPr id="103" name="TextBox 102">
              <a:extLst>
                <a:ext uri="{FF2B5EF4-FFF2-40B4-BE49-F238E27FC236}">
                  <a16:creationId xmlns:a16="http://schemas.microsoft.com/office/drawing/2014/main" id="{9C95AD52-B14E-0145-A670-7C298E2C5034}"/>
                </a:ext>
              </a:extLst>
            </p:cNvPr>
            <p:cNvSpPr txBox="1"/>
            <p:nvPr/>
          </p:nvSpPr>
          <p:spPr>
            <a:xfrm>
              <a:off x="7748033" y="1696941"/>
              <a:ext cx="615866" cy="227231"/>
            </a:xfrm>
            <a:prstGeom prst="rect">
              <a:avLst/>
            </a:prstGeom>
            <a:grpFill/>
            <a:ln>
              <a:noFill/>
            </a:ln>
          </p:spPr>
          <p:txBody>
            <a:bodyPr wrap="none" lIns="0" tIns="0" rIns="0" bIns="0" compatLnSpc="0">
              <a:spAutoFit/>
            </a:bodyPr>
            <a:lstStyle/>
            <a:p>
              <a:pPr>
                <a:defRPr/>
              </a:pPr>
              <a:r>
                <a:rPr lang="en-US" sz="1600" b="1">
                  <a:latin typeface="Times New Roman" pitchFamily="18"/>
                  <a:ea typeface="MS Gothic" pitchFamily="2"/>
                  <a:cs typeface="Tahoma" pitchFamily="2"/>
                </a:rPr>
                <a:t>photon</a:t>
              </a:r>
            </a:p>
          </p:txBody>
        </p:sp>
        <p:sp>
          <p:nvSpPr>
            <p:cNvPr id="104" name="TextBox 103">
              <a:extLst>
                <a:ext uri="{FF2B5EF4-FFF2-40B4-BE49-F238E27FC236}">
                  <a16:creationId xmlns:a16="http://schemas.microsoft.com/office/drawing/2014/main" id="{423FF1EF-0AF8-BC44-B400-3E7C60B6BB47}"/>
                </a:ext>
              </a:extLst>
            </p:cNvPr>
            <p:cNvSpPr txBox="1"/>
            <p:nvPr/>
          </p:nvSpPr>
          <p:spPr>
            <a:xfrm>
              <a:off x="7852796" y="2438268"/>
              <a:ext cx="1204228" cy="227231"/>
            </a:xfrm>
            <a:prstGeom prst="rect">
              <a:avLst/>
            </a:prstGeom>
            <a:grpFill/>
            <a:ln>
              <a:noFill/>
            </a:ln>
          </p:spPr>
          <p:txBody>
            <a:bodyPr wrap="none" lIns="0" tIns="0" rIns="0" bIns="0" compatLnSpc="0">
              <a:spAutoFit/>
            </a:bodyPr>
            <a:lstStyle/>
            <a:p>
              <a:pPr>
                <a:defRPr/>
              </a:pPr>
              <a:r>
                <a:rPr lang="en-US" sz="1600" b="1">
                  <a:latin typeface="Times New Roman" pitchFamily="18"/>
                  <a:ea typeface="MS Gothic" pitchFamily="2"/>
                  <a:cs typeface="Tahoma" pitchFamily="2"/>
                </a:rPr>
                <a:t>photoelectron</a:t>
              </a:r>
            </a:p>
          </p:txBody>
        </p:sp>
        <p:sp>
          <p:nvSpPr>
            <p:cNvPr id="105" name="TextBox 104">
              <a:extLst>
                <a:ext uri="{FF2B5EF4-FFF2-40B4-BE49-F238E27FC236}">
                  <a16:creationId xmlns:a16="http://schemas.microsoft.com/office/drawing/2014/main" id="{C81C4EE8-4BFD-7F48-AC84-239A175D5028}"/>
                </a:ext>
              </a:extLst>
            </p:cNvPr>
            <p:cNvSpPr txBox="1"/>
            <p:nvPr/>
          </p:nvSpPr>
          <p:spPr>
            <a:xfrm>
              <a:off x="6063892" y="3333576"/>
              <a:ext cx="1681355" cy="227231"/>
            </a:xfrm>
            <a:prstGeom prst="rect">
              <a:avLst/>
            </a:prstGeom>
            <a:grpFill/>
            <a:ln>
              <a:noFill/>
            </a:ln>
          </p:spPr>
          <p:txBody>
            <a:bodyPr wrap="none" lIns="0" tIns="0" rIns="0" bIns="0" compatLnSpc="0">
              <a:spAutoFit/>
            </a:bodyPr>
            <a:lstStyle/>
            <a:p>
              <a:pPr>
                <a:defRPr/>
              </a:pPr>
              <a:r>
                <a:rPr lang="en-US" sz="1600" b="1">
                  <a:latin typeface="Times New Roman" pitchFamily="18"/>
                  <a:ea typeface="MS Gothic" pitchFamily="2"/>
                  <a:cs typeface="Tahoma" pitchFamily="2"/>
                </a:rPr>
                <a:t>multi-channel APD</a:t>
              </a:r>
            </a:p>
          </p:txBody>
        </p:sp>
        <p:sp>
          <p:nvSpPr>
            <p:cNvPr id="106" name="Straight Connector 105">
              <a:extLst>
                <a:ext uri="{FF2B5EF4-FFF2-40B4-BE49-F238E27FC236}">
                  <a16:creationId xmlns:a16="http://schemas.microsoft.com/office/drawing/2014/main" id="{639D769C-CDEA-B646-B00E-5BF9E1AAF8F8}"/>
                </a:ext>
              </a:extLst>
            </p:cNvPr>
            <p:cNvSpPr/>
            <p:nvPr/>
          </p:nvSpPr>
          <p:spPr>
            <a:xfrm flipV="1">
              <a:off x="6740088" y="3039902"/>
              <a:ext cx="552386" cy="293673"/>
            </a:xfrm>
            <a:prstGeom prst="line">
              <a:avLst/>
            </a:prstGeom>
            <a:grpFill/>
            <a:ln w="0">
              <a:solidFill>
                <a:srgbClr val="000000"/>
              </a:solidFill>
              <a:prstDash val="solid"/>
              <a:tailEnd type="arrow"/>
            </a:ln>
          </p:spPr>
          <p:txBody>
            <a:bodyPr wrap="none" lIns="0" tIns="0" rIns="0" bIns="0" anchor="ctr" anchorCtr="1" compatLnSpc="0"/>
            <a:lstStyle/>
            <a:p>
              <a:pPr>
                <a:defRPr/>
              </a:pPr>
              <a:endParaRPr lang="en-US">
                <a:latin typeface="Times New Roman" pitchFamily="18"/>
                <a:ea typeface="MS Gothic" pitchFamily="2"/>
                <a:cs typeface="Tahoma" pitchFamily="2"/>
              </a:endParaRPr>
            </a:p>
          </p:txBody>
        </p:sp>
      </p:grpSp>
      <p:sp>
        <p:nvSpPr>
          <p:cNvPr id="107" name="TextBox 106">
            <a:extLst>
              <a:ext uri="{FF2B5EF4-FFF2-40B4-BE49-F238E27FC236}">
                <a16:creationId xmlns:a16="http://schemas.microsoft.com/office/drawing/2014/main" id="{2876A62F-0537-3C4E-AF81-D4776A23504F}"/>
              </a:ext>
            </a:extLst>
          </p:cNvPr>
          <p:cNvSpPr txBox="1"/>
          <p:nvPr/>
        </p:nvSpPr>
        <p:spPr>
          <a:xfrm>
            <a:off x="337931" y="908051"/>
            <a:ext cx="6901426" cy="4612225"/>
          </a:xfrm>
          <a:prstGeom prst="rect">
            <a:avLst/>
          </a:prstGeom>
          <a:noFill/>
          <a:ln>
            <a:noFill/>
          </a:ln>
        </p:spPr>
        <p:txBody>
          <a:bodyPr wrap="square" lIns="0" tIns="0" rIns="0" bIns="0" compatLnSpc="0">
            <a:spAutoFit/>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lnSpc>
                <a:spcPct val="120000"/>
              </a:lnSpc>
              <a:buNone/>
              <a:defRPr/>
            </a:pPr>
            <a:r>
              <a:rPr lang="en-US" sz="2000" kern="0" dirty="0">
                <a:solidFill>
                  <a:srgbClr val="008000"/>
                </a:solidFill>
                <a:ea typeface="Lucida Sans Unicode" pitchFamily="2"/>
                <a:cs typeface="Tahoma" pitchFamily="2"/>
              </a:rPr>
              <a:t>Hybrid avalanche photo-detector developed in cooperation with </a:t>
            </a:r>
            <a:r>
              <a:rPr lang="sl-SI" sz="2000" kern="0" dirty="0">
                <a:solidFill>
                  <a:srgbClr val="008000"/>
                </a:solidFill>
                <a:ea typeface="Lucida Sans Unicode" pitchFamily="2"/>
                <a:cs typeface="Tahoma" pitchFamily="2"/>
              </a:rPr>
              <a:t> </a:t>
            </a:r>
            <a:r>
              <a:rPr lang="en-US" sz="2000" kern="0" dirty="0">
                <a:solidFill>
                  <a:srgbClr val="008000"/>
                </a:solidFill>
                <a:ea typeface="Lucida Sans Unicode" pitchFamily="2"/>
                <a:cs typeface="Tahoma" pitchFamily="2"/>
              </a:rPr>
              <a:t>Hamamatsu Photonics K.K. (proximity focusing configuration):</a:t>
            </a:r>
          </a:p>
          <a:p>
            <a:pPr>
              <a:lnSpc>
                <a:spcPct val="120000"/>
              </a:lnSpc>
              <a:defRPr/>
            </a:pPr>
            <a:r>
              <a:rPr lang="en-US" sz="2000" kern="0" dirty="0">
                <a:solidFill>
                  <a:srgbClr val="008000"/>
                </a:solidFill>
                <a:ea typeface="Lucida Sans Unicode" pitchFamily="2"/>
                <a:cs typeface="Tahoma" pitchFamily="2"/>
              </a:rPr>
              <a:t> 12 x12 channels (~ 5 x 5 mm</a:t>
            </a:r>
            <a:r>
              <a:rPr lang="en-US" sz="2000" kern="0" baseline="33000" dirty="0">
                <a:solidFill>
                  <a:srgbClr val="008000"/>
                </a:solidFill>
                <a:ea typeface="Lucida Sans Unicode" pitchFamily="2"/>
                <a:cs typeface="Tahoma" pitchFamily="2"/>
              </a:rPr>
              <a:t>2</a:t>
            </a:r>
            <a:r>
              <a:rPr lang="en-US" sz="2000" kern="0" dirty="0">
                <a:solidFill>
                  <a:srgbClr val="008000"/>
                </a:solidFill>
                <a:ea typeface="Lucida Sans Unicode" pitchFamily="2"/>
                <a:cs typeface="Tahoma" pitchFamily="2"/>
              </a:rPr>
              <a:t>)</a:t>
            </a:r>
          </a:p>
          <a:p>
            <a:pPr>
              <a:lnSpc>
                <a:spcPct val="120000"/>
              </a:lnSpc>
              <a:defRPr/>
            </a:pPr>
            <a:r>
              <a:rPr lang="en-US" sz="2000" kern="0" dirty="0">
                <a:solidFill>
                  <a:srgbClr val="008000"/>
                </a:solidFill>
                <a:ea typeface="Lucida Sans Unicode" pitchFamily="2"/>
                <a:cs typeface="Tahoma" pitchFamily="2"/>
              </a:rPr>
              <a:t> size ~ 72 mm x 72 mm</a:t>
            </a:r>
          </a:p>
          <a:p>
            <a:pPr>
              <a:lnSpc>
                <a:spcPct val="120000"/>
              </a:lnSpc>
              <a:defRPr/>
            </a:pPr>
            <a:r>
              <a:rPr lang="en-US" sz="2000" kern="0" dirty="0">
                <a:solidFill>
                  <a:srgbClr val="008000"/>
                </a:solidFill>
                <a:ea typeface="Lucida Sans Unicode" pitchFamily="2"/>
                <a:cs typeface="Tahoma" pitchFamily="2"/>
              </a:rPr>
              <a:t> </a:t>
            </a:r>
            <a:r>
              <a:rPr lang="en-US" sz="2000" kern="0" dirty="0">
                <a:solidFill>
                  <a:srgbClr val="FF0000"/>
                </a:solidFill>
                <a:ea typeface="Lucida Sans Unicode" pitchFamily="2"/>
                <a:cs typeface="Tahoma" pitchFamily="2"/>
              </a:rPr>
              <a:t>~ 65% effective area</a:t>
            </a:r>
          </a:p>
          <a:p>
            <a:pPr>
              <a:lnSpc>
                <a:spcPct val="120000"/>
              </a:lnSpc>
              <a:defRPr/>
            </a:pPr>
            <a:r>
              <a:rPr lang="en-US" sz="2000" kern="0" dirty="0">
                <a:solidFill>
                  <a:srgbClr val="008000"/>
                </a:solidFill>
                <a:ea typeface="Lucida Sans Unicode" pitchFamily="2"/>
                <a:cs typeface="Tahoma" pitchFamily="2"/>
              </a:rPr>
              <a:t> total gain &gt; 4.5x10</a:t>
            </a:r>
            <a:r>
              <a:rPr lang="en-US" sz="2000" kern="0" baseline="33000" dirty="0">
                <a:solidFill>
                  <a:srgbClr val="008000"/>
                </a:solidFill>
                <a:ea typeface="Lucida Sans Unicode" pitchFamily="2"/>
                <a:cs typeface="Tahoma" pitchFamily="2"/>
              </a:rPr>
              <a:t>4 </a:t>
            </a:r>
            <a:r>
              <a:rPr lang="en-US" sz="2000" kern="0" dirty="0">
                <a:solidFill>
                  <a:srgbClr val="008000"/>
                </a:solidFill>
                <a:ea typeface="Lucida Sans Unicode" pitchFamily="2"/>
                <a:cs typeface="Tahoma" pitchFamily="2"/>
              </a:rPr>
              <a:t>(two steps:</a:t>
            </a:r>
            <a:br>
              <a:rPr lang="en-US" sz="2000" kern="0" dirty="0">
                <a:solidFill>
                  <a:srgbClr val="008000"/>
                </a:solidFill>
                <a:ea typeface="Lucida Sans Unicode" pitchFamily="2"/>
                <a:cs typeface="Tahoma" pitchFamily="2"/>
              </a:rPr>
            </a:br>
            <a:r>
              <a:rPr lang="en-US" sz="2000" kern="0" dirty="0">
                <a:solidFill>
                  <a:srgbClr val="008000"/>
                </a:solidFill>
                <a:ea typeface="Lucida Sans Unicode" pitchFamily="2"/>
                <a:cs typeface="Tahoma" pitchFamily="2"/>
              </a:rPr>
              <a:t>bombardment &gt; 1500, avalanche &gt; 30)</a:t>
            </a:r>
          </a:p>
          <a:p>
            <a:pPr>
              <a:lnSpc>
                <a:spcPct val="120000"/>
              </a:lnSpc>
              <a:defRPr/>
            </a:pPr>
            <a:r>
              <a:rPr lang="en-US" sz="2000" kern="0" dirty="0">
                <a:solidFill>
                  <a:srgbClr val="008000"/>
                </a:solidFill>
                <a:ea typeface="Lucida Sans Unicode" pitchFamily="2"/>
                <a:cs typeface="Tahoma" pitchFamily="2"/>
              </a:rPr>
              <a:t> detector capacitance ~ 80pF/</a:t>
            </a:r>
            <a:r>
              <a:rPr lang="en-US" sz="2000" kern="0" dirty="0" err="1">
                <a:solidFill>
                  <a:srgbClr val="008000"/>
                </a:solidFill>
                <a:ea typeface="Lucida Sans Unicode" pitchFamily="2"/>
                <a:cs typeface="Tahoma" pitchFamily="2"/>
              </a:rPr>
              <a:t>ch.</a:t>
            </a:r>
            <a:endParaRPr lang="en-US" sz="2000" kern="0" dirty="0">
              <a:solidFill>
                <a:srgbClr val="008000"/>
              </a:solidFill>
              <a:ea typeface="Lucida Sans Unicode" pitchFamily="2"/>
              <a:cs typeface="Tahoma" pitchFamily="2"/>
            </a:endParaRPr>
          </a:p>
          <a:p>
            <a:pPr>
              <a:lnSpc>
                <a:spcPct val="120000"/>
              </a:lnSpc>
              <a:defRPr/>
            </a:pPr>
            <a:r>
              <a:rPr lang="en-US" sz="2000" kern="0" dirty="0">
                <a:solidFill>
                  <a:srgbClr val="008000"/>
                </a:solidFill>
                <a:ea typeface="Lucida Sans Unicode" pitchFamily="2"/>
                <a:cs typeface="Tahoma" pitchFamily="2"/>
              </a:rPr>
              <a:t> super bi-alkali photocathode,</a:t>
            </a:r>
            <a:br>
              <a:rPr lang="en-US" sz="2000" kern="0" dirty="0">
                <a:solidFill>
                  <a:srgbClr val="008000"/>
                </a:solidFill>
                <a:ea typeface="Lucida Sans Unicode" pitchFamily="2"/>
                <a:cs typeface="Tahoma" pitchFamily="2"/>
              </a:rPr>
            </a:br>
            <a:r>
              <a:rPr lang="en-US" sz="2000" kern="0" dirty="0">
                <a:solidFill>
                  <a:srgbClr val="008000"/>
                </a:solidFill>
                <a:ea typeface="Lucida Sans Unicode" pitchFamily="2"/>
                <a:cs typeface="Tahoma" pitchFamily="2"/>
              </a:rPr>
              <a:t>typical peak QE ~ 28% (&gt; 24%)</a:t>
            </a:r>
          </a:p>
          <a:p>
            <a:pPr>
              <a:lnSpc>
                <a:spcPct val="120000"/>
              </a:lnSpc>
              <a:defRPr/>
            </a:pPr>
            <a:r>
              <a:rPr lang="en-US" sz="2000" kern="0" dirty="0">
                <a:solidFill>
                  <a:srgbClr val="008000"/>
                </a:solidFill>
                <a:ea typeface="Lucida Sans Unicode" pitchFamily="2"/>
                <a:cs typeface="Tahoma" pitchFamily="2"/>
              </a:rPr>
              <a:t> </a:t>
            </a:r>
            <a:r>
              <a:rPr lang="en-US" sz="2000" kern="0" dirty="0">
                <a:solidFill>
                  <a:srgbClr val="0000FF"/>
                </a:solidFill>
                <a:ea typeface="Lucida Sans Unicode" pitchFamily="2"/>
                <a:cs typeface="Tahoma" pitchFamily="2"/>
              </a:rPr>
              <a:t>works in mag. field</a:t>
            </a:r>
            <a:r>
              <a:rPr lang="en-US" sz="2000" kern="0" dirty="0">
                <a:solidFill>
                  <a:srgbClr val="008000"/>
                </a:solidFill>
                <a:ea typeface="Lucida Sans Unicode" pitchFamily="2"/>
                <a:cs typeface="Tahoma" pitchFamily="2"/>
              </a:rPr>
              <a:t> (~ perpendicular</a:t>
            </a:r>
            <a:br>
              <a:rPr lang="en-US" sz="2000" kern="0" dirty="0">
                <a:solidFill>
                  <a:srgbClr val="008000"/>
                </a:solidFill>
                <a:ea typeface="Lucida Sans Unicode" pitchFamily="2"/>
                <a:cs typeface="Tahoma" pitchFamily="2"/>
              </a:rPr>
            </a:br>
            <a:r>
              <a:rPr lang="en-US" sz="2000" kern="0" dirty="0">
                <a:solidFill>
                  <a:srgbClr val="008000"/>
                </a:solidFill>
                <a:ea typeface="Lucida Sans Unicode" pitchFamily="2"/>
                <a:cs typeface="Tahoma" pitchFamily="2"/>
              </a:rPr>
              <a:t>to the entrance window)</a:t>
            </a:r>
          </a:p>
        </p:txBody>
      </p:sp>
      <p:pic>
        <p:nvPicPr>
          <p:cNvPr id="70661" name="Picture 2">
            <a:extLst>
              <a:ext uri="{FF2B5EF4-FFF2-40B4-BE49-F238E27FC236}">
                <a16:creationId xmlns:a16="http://schemas.microsoft.com/office/drawing/2014/main" id="{FFEC6F8D-84FB-BB4A-8007-71F1776489B4}"/>
              </a:ext>
            </a:extLst>
          </p:cNvPr>
          <p:cNvPicPr>
            <a:picLocks noChangeAspect="1"/>
          </p:cNvPicPr>
          <p:nvPr/>
        </p:nvPicPr>
        <p:blipFill>
          <a:blip r:embed="rId2">
            <a:extLst>
              <a:ext uri="{28A0092B-C50C-407E-A947-70E740481C1C}">
                <a14:useLocalDpi xmlns:a14="http://schemas.microsoft.com/office/drawing/2010/main" val="0"/>
              </a:ext>
            </a:extLst>
          </a:blip>
          <a:srcRect l="7954" t="5267" r="17740" b="1662"/>
          <a:stretch>
            <a:fillRect/>
          </a:stretch>
        </p:blipFill>
        <p:spPr bwMode="auto">
          <a:xfrm>
            <a:off x="4456470" y="1872719"/>
            <a:ext cx="284162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2" name="Group 108">
            <a:extLst>
              <a:ext uri="{FF2B5EF4-FFF2-40B4-BE49-F238E27FC236}">
                <a16:creationId xmlns:a16="http://schemas.microsoft.com/office/drawing/2014/main" id="{9B04EB84-39BD-4D4E-B5C8-6AF670A7C0C6}"/>
              </a:ext>
            </a:extLst>
          </p:cNvPr>
          <p:cNvGrpSpPr>
            <a:grpSpLocks/>
          </p:cNvGrpSpPr>
          <p:nvPr/>
        </p:nvGrpSpPr>
        <p:grpSpPr bwMode="auto">
          <a:xfrm>
            <a:off x="7424445" y="3895244"/>
            <a:ext cx="4703763" cy="2831405"/>
            <a:chOff x="114480" y="5232600"/>
            <a:chExt cx="5056560" cy="3407298"/>
          </a:xfrm>
        </p:grpSpPr>
        <p:pic>
          <p:nvPicPr>
            <p:cNvPr id="70663" name="Picture 109">
              <a:extLst>
                <a:ext uri="{FF2B5EF4-FFF2-40B4-BE49-F238E27FC236}">
                  <a16:creationId xmlns:a16="http://schemas.microsoft.com/office/drawing/2014/main" id="{BF5B5416-E7C7-454F-B7AE-206A5B1D3238}"/>
                </a:ext>
              </a:extLst>
            </p:cNvPr>
            <p:cNvPicPr>
              <a:picLocks noChangeAspect="1"/>
            </p:cNvPicPr>
            <p:nvPr/>
          </p:nvPicPr>
          <p:blipFill rotWithShape="1">
            <a:blip r:embed="rId3">
              <a:extLst>
                <a:ext uri="{28A0092B-C50C-407E-A947-70E740481C1C}">
                  <a14:useLocalDpi xmlns:a14="http://schemas.microsoft.com/office/drawing/2010/main" val="0"/>
                </a:ext>
              </a:extLst>
            </a:blip>
            <a:srcRect t="-1" b="1089"/>
            <a:stretch/>
          </p:blipFill>
          <p:spPr bwMode="auto">
            <a:xfrm>
              <a:off x="114480" y="5232600"/>
              <a:ext cx="5056560" cy="340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Box 110">
              <a:extLst>
                <a:ext uri="{FF2B5EF4-FFF2-40B4-BE49-F238E27FC236}">
                  <a16:creationId xmlns:a16="http://schemas.microsoft.com/office/drawing/2014/main" id="{BB9BF665-FAC9-934B-87AE-A896064D80E1}"/>
                </a:ext>
              </a:extLst>
            </p:cNvPr>
            <p:cNvSpPr txBox="1"/>
            <p:nvPr/>
          </p:nvSpPr>
          <p:spPr>
            <a:xfrm>
              <a:off x="3433754" y="5738854"/>
              <a:ext cx="96501" cy="239201"/>
            </a:xfrm>
            <a:prstGeom prst="rect">
              <a:avLst/>
            </a:prstGeom>
            <a:solidFill>
              <a:srgbClr val="FFFFFF"/>
            </a:solidFill>
            <a:ln>
              <a:noFill/>
            </a:ln>
          </p:spPr>
          <p:txBody>
            <a:bodyPr wrap="none" lIns="0" tIns="0" rIns="0" bIns="0" compatLnSpc="0">
              <a:spAutoFit/>
            </a:bodyPr>
            <a:lstStyle/>
            <a:p>
              <a:pPr>
                <a:defRPr/>
              </a:pPr>
              <a:r>
                <a:rPr lang="en-US" sz="1400">
                  <a:latin typeface="Times New Roman" pitchFamily="18"/>
                  <a:ea typeface="MS Gothic" pitchFamily="2"/>
                  <a:cs typeface="Tahoma" pitchFamily="2"/>
                </a:rPr>
                <a:t>3</a:t>
              </a:r>
            </a:p>
          </p:txBody>
        </p:sp>
      </p:grpSp>
      <p:sp>
        <p:nvSpPr>
          <p:cNvPr id="3" name="TextBox 2">
            <a:extLst>
              <a:ext uri="{FF2B5EF4-FFF2-40B4-BE49-F238E27FC236}">
                <a16:creationId xmlns:a16="http://schemas.microsoft.com/office/drawing/2014/main" id="{227D0C76-8EDA-954B-80DF-3271AEADD944}"/>
              </a:ext>
            </a:extLst>
          </p:cNvPr>
          <p:cNvSpPr txBox="1"/>
          <p:nvPr/>
        </p:nvSpPr>
        <p:spPr>
          <a:xfrm>
            <a:off x="11094267" y="1964049"/>
            <a:ext cx="603250" cy="369332"/>
          </a:xfrm>
          <a:prstGeom prst="rect">
            <a:avLst/>
          </a:prstGeom>
          <a:noFill/>
        </p:spPr>
        <p:txBody>
          <a:bodyPr wrap="square" rtlCol="0">
            <a:spAutoFit/>
          </a:bodyPr>
          <a:lstStyle/>
          <a:p>
            <a:r>
              <a:rPr lang="en-SI" dirty="0"/>
              <a:t>8kV</a:t>
            </a:r>
          </a:p>
        </p:txBody>
      </p:sp>
      <p:sp>
        <p:nvSpPr>
          <p:cNvPr id="113" name="TextBox 112">
            <a:extLst>
              <a:ext uri="{FF2B5EF4-FFF2-40B4-BE49-F238E27FC236}">
                <a16:creationId xmlns:a16="http://schemas.microsoft.com/office/drawing/2014/main" id="{E37B35BC-9606-D24B-B608-52FCCF54B09F}"/>
              </a:ext>
            </a:extLst>
          </p:cNvPr>
          <p:cNvSpPr txBox="1"/>
          <p:nvPr/>
        </p:nvSpPr>
        <p:spPr>
          <a:xfrm>
            <a:off x="9984241" y="2843336"/>
            <a:ext cx="1869827" cy="369332"/>
          </a:xfrm>
          <a:prstGeom prst="rect">
            <a:avLst/>
          </a:prstGeom>
          <a:noFill/>
        </p:spPr>
        <p:txBody>
          <a:bodyPr wrap="square" rtlCol="0">
            <a:spAutoFit/>
          </a:bodyPr>
          <a:lstStyle/>
          <a:p>
            <a:r>
              <a:rPr lang="en-GB" dirty="0"/>
              <a:t>R</a:t>
            </a:r>
            <a:r>
              <a:rPr lang="en-SI" dirty="0"/>
              <a:t>everse bias 300V</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2">
            <a:extLst>
              <a:ext uri="{FF2B5EF4-FFF2-40B4-BE49-F238E27FC236}">
                <a16:creationId xmlns:a16="http://schemas.microsoft.com/office/drawing/2014/main" id="{11EF08C2-CB92-0045-9208-2B9B8E5EBBAE}"/>
              </a:ext>
            </a:extLst>
          </p:cNvPr>
          <p:cNvGrpSpPr>
            <a:grpSpLocks/>
          </p:cNvGrpSpPr>
          <p:nvPr/>
        </p:nvGrpSpPr>
        <p:grpSpPr bwMode="auto">
          <a:xfrm>
            <a:off x="4146550" y="4241800"/>
            <a:ext cx="3194050" cy="2990850"/>
            <a:chOff x="3061440" y="4181760"/>
            <a:chExt cx="3374280" cy="3312360"/>
          </a:xfrm>
        </p:grpSpPr>
        <p:pic>
          <p:nvPicPr>
            <p:cNvPr id="72728" name="Picture 23">
              <a:extLst>
                <a:ext uri="{FF2B5EF4-FFF2-40B4-BE49-F238E27FC236}">
                  <a16:creationId xmlns:a16="http://schemas.microsoft.com/office/drawing/2014/main" id="{A6DDFBC1-97D2-0D48-BDD6-0411E754271C}"/>
                </a:ext>
              </a:extLst>
            </p:cNvPr>
            <p:cNvPicPr>
              <a:picLocks noChangeAspect="1"/>
            </p:cNvPicPr>
            <p:nvPr/>
          </p:nvPicPr>
          <p:blipFill>
            <a:blip r:embed="rId2">
              <a:extLst>
                <a:ext uri="{28A0092B-C50C-407E-A947-70E740481C1C}">
                  <a14:useLocalDpi xmlns:a14="http://schemas.microsoft.com/office/drawing/2010/main" val="0"/>
                </a:ext>
              </a:extLst>
            </a:blip>
            <a:srcRect l="2525" t="4022" r="15863"/>
            <a:stretch>
              <a:fillRect/>
            </a:stretch>
          </p:blipFill>
          <p:spPr bwMode="auto">
            <a:xfrm>
              <a:off x="3353400" y="4181760"/>
              <a:ext cx="3082320" cy="288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24">
              <a:extLst>
                <a:ext uri="{FF2B5EF4-FFF2-40B4-BE49-F238E27FC236}">
                  <a16:creationId xmlns:a16="http://schemas.microsoft.com/office/drawing/2014/main" id="{D2AE50EA-B0B2-B04C-A7A6-787585F5BBA4}"/>
                </a:ext>
              </a:extLst>
            </p:cNvPr>
            <p:cNvSpPr/>
            <p:nvPr/>
          </p:nvSpPr>
          <p:spPr>
            <a:xfrm>
              <a:off x="3061440" y="4584378"/>
              <a:ext cx="2911407" cy="2909742"/>
            </a:xfrm>
            <a:custGeom>
              <a:avLst/>
              <a:gdLst>
                <a:gd name="stAng" fmla="val 14562599"/>
                <a:gd name="enAng" fmla="val 1691999"/>
                <a:gd name="sw1" fmla="+- enAng 0 stAng"/>
                <a:gd name="sw2" fmla="+- sw1 21600000 0"/>
                <a:gd name="swAng" fmla="?: sw1 sw1 sw2"/>
                <a:gd name="wt1" fmla="sin 10800 stAng"/>
                <a:gd name="ht1" fmla="cos 10800 stAng"/>
                <a:gd name="dx1" fmla="cat2 10800 ht1 wt1"/>
                <a:gd name="dy1" fmla="sat2 10800 ht1 wt1"/>
                <a:gd name="x1" fmla="+- 10800 dx1 0"/>
                <a:gd name="y1" fmla="+- 10800 dy1 0"/>
                <a:gd name="wt2" fmla="sin 10800 enAng"/>
                <a:gd name="ht2" fmla="cos 10800 enAng"/>
                <a:gd name="dx2" fmla="cat2 10800 ht2 wt2"/>
                <a:gd name="dy2" fmla="sat2 10800 ht2 wt2"/>
                <a:gd name="x2" fmla="+- 10800 dx2 0"/>
                <a:gd name="y2" fmla="+- 10800 dy2 0"/>
                <a:gd name="idx" fmla="cos 10800 2700000"/>
                <a:gd name="idy" fmla="sin 10800 2700000"/>
                <a:gd name="il" fmla="+- 10800 0 idx"/>
                <a:gd name="ir" fmla="+- 10800 idx 0"/>
                <a:gd name="it" fmla="+- 10800 0 idy"/>
                <a:gd name="ib" fmla="+- 10800 idy 0"/>
                <a:gd name="low" fmla="val 0"/>
                <a:gd name="mid" fmla="val 10800"/>
                <a:gd name="high" fmla="val 21600"/>
              </a:gdLst>
              <a:ahLst/>
              <a:cxnLst>
                <a:cxn ang="0">
                  <a:pos x="high" y="mid"/>
                </a:cxn>
                <a:cxn ang="cd4">
                  <a:pos x="mid" y="high"/>
                </a:cxn>
                <a:cxn ang="cd2">
                  <a:pos x="low" y="mid"/>
                </a:cxn>
                <a:cxn ang="3cd4">
                  <a:pos x="mid" y="low"/>
                </a:cxn>
              </a:cxnLst>
              <a:rect l="il" t="it" r="ir" b="ib"/>
              <a:pathLst>
                <a:path w="21600" h="21600" fill="none">
                  <a:moveTo>
                    <a:pt x="x1" y="y1"/>
                  </a:moveTo>
                  <a:arcTo wR="mid" hR="mid" stAng="stAng" swAng="swAng"/>
                </a:path>
              </a:pathLst>
            </a:custGeom>
            <a:noFill/>
            <a:ln w="36000">
              <a:solidFill>
                <a:srgbClr val="FF0000"/>
              </a:solidFill>
              <a:prstDash val="solid"/>
            </a:ln>
          </p:spPr>
          <p:txBody>
            <a:bodyPr wrap="none" lIns="18000" tIns="18000" rIns="18000" bIns="18000" anchor="ctr" anchorCtr="1" compatLnSpc="0"/>
            <a:lstStyle/>
            <a:p>
              <a:pPr>
                <a:defRPr/>
              </a:pPr>
              <a:endParaRPr lang="en-US">
                <a:latin typeface="Times New Roman" pitchFamily="18"/>
                <a:ea typeface="MS Gothic" pitchFamily="2"/>
                <a:cs typeface="Tahoma" pitchFamily="2"/>
              </a:endParaRPr>
            </a:p>
          </p:txBody>
        </p:sp>
      </p:grpSp>
      <p:sp>
        <p:nvSpPr>
          <p:cNvPr id="72707" name="Title 1">
            <a:extLst>
              <a:ext uri="{FF2B5EF4-FFF2-40B4-BE49-F238E27FC236}">
                <a16:creationId xmlns:a16="http://schemas.microsoft.com/office/drawing/2014/main" id="{93FFE476-AC63-A44C-8CD8-747C7C39D422}"/>
              </a:ext>
            </a:extLst>
          </p:cNvPr>
          <p:cNvSpPr>
            <a:spLocks noGrp="1"/>
          </p:cNvSpPr>
          <p:nvPr>
            <p:ph type="title"/>
          </p:nvPr>
        </p:nvSpPr>
        <p:spPr>
          <a:xfrm>
            <a:off x="995318" y="83520"/>
            <a:ext cx="6019800" cy="533400"/>
          </a:xfrm>
        </p:spPr>
        <p:txBody>
          <a:bodyPr>
            <a:normAutofit fontScale="90000"/>
          </a:bodyPr>
          <a:lstStyle/>
          <a:p>
            <a:r>
              <a:rPr lang="en-US" altLang="en-US" sz="3200" dirty="0">
                <a:solidFill>
                  <a:srgbClr val="0000FF"/>
                </a:solidFill>
                <a:ea typeface="Lucida Sans Unicode" panose="020B0602030504020204" pitchFamily="34" charset="0"/>
                <a:cs typeface="Tahoma" panose="020B0604030504040204" pitchFamily="34" charset="0"/>
              </a:rPr>
              <a:t>HAPD performance @ B=0T</a:t>
            </a:r>
            <a:endParaRPr lang="en-US" altLang="en-US" sz="3200" dirty="0">
              <a:ea typeface="Lucida Sans Unicode" panose="020B0602030504020204" pitchFamily="34" charset="0"/>
              <a:cs typeface="Tahoma" panose="020B0604030504040204" pitchFamily="34" charset="0"/>
            </a:endParaRPr>
          </a:p>
        </p:txBody>
      </p:sp>
      <p:pic>
        <p:nvPicPr>
          <p:cNvPr id="72708" name="Picture 2">
            <a:extLst>
              <a:ext uri="{FF2B5EF4-FFF2-40B4-BE49-F238E27FC236}">
                <a16:creationId xmlns:a16="http://schemas.microsoft.com/office/drawing/2014/main" id="{52A7472C-4F17-BD49-9E18-D9CC4BEEB9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751" y="4308476"/>
            <a:ext cx="2614613"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09" name="Group 4">
            <a:extLst>
              <a:ext uri="{FF2B5EF4-FFF2-40B4-BE49-F238E27FC236}">
                <a16:creationId xmlns:a16="http://schemas.microsoft.com/office/drawing/2014/main" id="{361469E4-1629-5B48-B266-7119074A6913}"/>
              </a:ext>
            </a:extLst>
          </p:cNvPr>
          <p:cNvGrpSpPr>
            <a:grpSpLocks/>
          </p:cNvGrpSpPr>
          <p:nvPr/>
        </p:nvGrpSpPr>
        <p:grpSpPr bwMode="auto">
          <a:xfrm>
            <a:off x="6819900" y="465138"/>
            <a:ext cx="3848100" cy="3395662"/>
            <a:chOff x="5304239" y="106560"/>
            <a:chExt cx="4730759" cy="3943080"/>
          </a:xfrm>
        </p:grpSpPr>
        <p:pic>
          <p:nvPicPr>
            <p:cNvPr id="72721" name="Picture 5">
              <a:extLst>
                <a:ext uri="{FF2B5EF4-FFF2-40B4-BE49-F238E27FC236}">
                  <a16:creationId xmlns:a16="http://schemas.microsoft.com/office/drawing/2014/main" id="{72C3273D-4EFD-DD4C-8E79-06A1FC2491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04239" y="106560"/>
              <a:ext cx="4730759" cy="394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9AFA92B-7AA7-D741-AC1C-33A13BDEC60A}"/>
                </a:ext>
              </a:extLst>
            </p:cNvPr>
            <p:cNvSpPr txBox="1"/>
            <p:nvPr/>
          </p:nvSpPr>
          <p:spPr>
            <a:xfrm>
              <a:off x="5801906" y="224539"/>
              <a:ext cx="456570" cy="290756"/>
            </a:xfrm>
            <a:prstGeom prst="rect">
              <a:avLst/>
            </a:prstGeom>
            <a:noFill/>
            <a:ln>
              <a:noFill/>
            </a:ln>
          </p:spPr>
          <p:txBody>
            <a:bodyPr wrap="none" lIns="0" tIns="0" rIns="0" bIns="0" compatLnSpc="0">
              <a:spAutoFit/>
            </a:bodyPr>
            <a:lstStyle/>
            <a:p>
              <a:pPr>
                <a:defRPr/>
              </a:pPr>
              <a:r>
                <a:rPr lang="en-US" sz="1600" dirty="0">
                  <a:solidFill>
                    <a:srgbClr val="FF0000"/>
                  </a:solidFill>
                  <a:ea typeface="MS Gothic" pitchFamily="2"/>
                  <a:cs typeface="Tahoma" pitchFamily="2"/>
                </a:rPr>
                <a:t>1ph.</a:t>
              </a:r>
            </a:p>
          </p:txBody>
        </p:sp>
        <p:sp>
          <p:nvSpPr>
            <p:cNvPr id="8" name="TextBox 7">
              <a:extLst>
                <a:ext uri="{FF2B5EF4-FFF2-40B4-BE49-F238E27FC236}">
                  <a16:creationId xmlns:a16="http://schemas.microsoft.com/office/drawing/2014/main" id="{58007D2E-4A16-904C-97E9-3C5BAF978D8B}"/>
                </a:ext>
              </a:extLst>
            </p:cNvPr>
            <p:cNvSpPr txBox="1"/>
            <p:nvPr/>
          </p:nvSpPr>
          <p:spPr>
            <a:xfrm>
              <a:off x="6414719" y="217165"/>
              <a:ext cx="456570" cy="290756"/>
            </a:xfrm>
            <a:prstGeom prst="rect">
              <a:avLst/>
            </a:prstGeom>
            <a:noFill/>
            <a:ln>
              <a:noFill/>
            </a:ln>
          </p:spPr>
          <p:txBody>
            <a:bodyPr wrap="none" lIns="0" tIns="0" rIns="0" bIns="0" compatLnSpc="0">
              <a:spAutoFit/>
            </a:bodyPr>
            <a:lstStyle/>
            <a:p>
              <a:pPr>
                <a:defRPr/>
              </a:pPr>
              <a:r>
                <a:rPr lang="en-US" sz="1600" dirty="0">
                  <a:solidFill>
                    <a:srgbClr val="FF0000"/>
                  </a:solidFill>
                  <a:ea typeface="MS Gothic" pitchFamily="2"/>
                  <a:cs typeface="Tahoma" pitchFamily="2"/>
                </a:rPr>
                <a:t>2ph.</a:t>
              </a:r>
            </a:p>
          </p:txBody>
        </p:sp>
        <p:sp>
          <p:nvSpPr>
            <p:cNvPr id="9" name="TextBox 8">
              <a:extLst>
                <a:ext uri="{FF2B5EF4-FFF2-40B4-BE49-F238E27FC236}">
                  <a16:creationId xmlns:a16="http://schemas.microsoft.com/office/drawing/2014/main" id="{0355457C-A51E-1D48-BDED-DBF0BB743C3B}"/>
                </a:ext>
              </a:extLst>
            </p:cNvPr>
            <p:cNvSpPr txBox="1"/>
            <p:nvPr/>
          </p:nvSpPr>
          <p:spPr>
            <a:xfrm>
              <a:off x="6481074" y="1131503"/>
              <a:ext cx="456570" cy="290756"/>
            </a:xfrm>
            <a:prstGeom prst="rect">
              <a:avLst/>
            </a:prstGeom>
            <a:noFill/>
            <a:ln>
              <a:noFill/>
            </a:ln>
          </p:spPr>
          <p:txBody>
            <a:bodyPr wrap="none" lIns="0" tIns="0" rIns="0" bIns="0" compatLnSpc="0">
              <a:spAutoFit/>
            </a:bodyPr>
            <a:lstStyle/>
            <a:p>
              <a:pPr>
                <a:defRPr/>
              </a:pPr>
              <a:r>
                <a:rPr lang="en-US" sz="1600" dirty="0">
                  <a:solidFill>
                    <a:srgbClr val="FF0000"/>
                  </a:solidFill>
                  <a:ea typeface="MS Gothic" pitchFamily="2"/>
                  <a:cs typeface="Tahoma" pitchFamily="2"/>
                </a:rPr>
                <a:t>3ph.</a:t>
              </a:r>
            </a:p>
          </p:txBody>
        </p:sp>
        <p:sp>
          <p:nvSpPr>
            <p:cNvPr id="10" name="TextBox 9">
              <a:extLst>
                <a:ext uri="{FF2B5EF4-FFF2-40B4-BE49-F238E27FC236}">
                  <a16:creationId xmlns:a16="http://schemas.microsoft.com/office/drawing/2014/main" id="{09169746-015E-6B43-94C1-6BAC410567E5}"/>
                </a:ext>
              </a:extLst>
            </p:cNvPr>
            <p:cNvSpPr txBox="1"/>
            <p:nvPr/>
          </p:nvSpPr>
          <p:spPr>
            <a:xfrm>
              <a:off x="6785529" y="2079022"/>
              <a:ext cx="456570" cy="290756"/>
            </a:xfrm>
            <a:prstGeom prst="rect">
              <a:avLst/>
            </a:prstGeom>
            <a:noFill/>
            <a:ln>
              <a:noFill/>
            </a:ln>
          </p:spPr>
          <p:txBody>
            <a:bodyPr wrap="none" lIns="0" tIns="0" rIns="0" bIns="0" compatLnSpc="0">
              <a:spAutoFit/>
            </a:bodyPr>
            <a:lstStyle/>
            <a:p>
              <a:pPr>
                <a:defRPr/>
              </a:pPr>
              <a:r>
                <a:rPr lang="en-US" sz="1600" dirty="0">
                  <a:solidFill>
                    <a:srgbClr val="FF0000"/>
                  </a:solidFill>
                  <a:ea typeface="MS Gothic" pitchFamily="2"/>
                  <a:cs typeface="Tahoma" pitchFamily="2"/>
                </a:rPr>
                <a:t>4ph.</a:t>
              </a:r>
            </a:p>
          </p:txBody>
        </p:sp>
        <p:sp>
          <p:nvSpPr>
            <p:cNvPr id="11" name="TextBox 10">
              <a:extLst>
                <a:ext uri="{FF2B5EF4-FFF2-40B4-BE49-F238E27FC236}">
                  <a16:creationId xmlns:a16="http://schemas.microsoft.com/office/drawing/2014/main" id="{A8BA6ECB-2C04-6C45-B51E-A185011F59EA}"/>
                </a:ext>
              </a:extLst>
            </p:cNvPr>
            <p:cNvSpPr txBox="1"/>
            <p:nvPr/>
          </p:nvSpPr>
          <p:spPr>
            <a:xfrm>
              <a:off x="7158291" y="2825608"/>
              <a:ext cx="214964" cy="327090"/>
            </a:xfrm>
            <a:prstGeom prst="rect">
              <a:avLst/>
            </a:prstGeom>
            <a:noFill/>
            <a:ln>
              <a:noFill/>
            </a:ln>
          </p:spPr>
          <p:txBody>
            <a:bodyPr wrap="none" lIns="0" tIns="0" rIns="0" bIns="0" compatLnSpc="0">
              <a:spAutoFit/>
            </a:bodyPr>
            <a:lstStyle/>
            <a:p>
              <a:pPr>
                <a:defRPr/>
              </a:pPr>
              <a:r>
                <a:rPr lang="en-US">
                  <a:ea typeface="MS Gothic" pitchFamily="2"/>
                  <a:cs typeface="Tahoma" pitchFamily="2"/>
                </a:rPr>
                <a:t>...</a:t>
              </a:r>
            </a:p>
          </p:txBody>
        </p:sp>
        <p:sp>
          <p:nvSpPr>
            <p:cNvPr id="12" name="TextBox 11">
              <a:extLst>
                <a:ext uri="{FF2B5EF4-FFF2-40B4-BE49-F238E27FC236}">
                  <a16:creationId xmlns:a16="http://schemas.microsoft.com/office/drawing/2014/main" id="{AFDBAB14-84BC-C845-8C0F-74B3A139B2A1}"/>
                </a:ext>
              </a:extLst>
            </p:cNvPr>
            <p:cNvSpPr txBox="1"/>
            <p:nvPr/>
          </p:nvSpPr>
          <p:spPr>
            <a:xfrm>
              <a:off x="5667243" y="1579454"/>
              <a:ext cx="456570" cy="290756"/>
            </a:xfrm>
            <a:prstGeom prst="rect">
              <a:avLst/>
            </a:prstGeom>
            <a:noFill/>
            <a:ln>
              <a:noFill/>
            </a:ln>
          </p:spPr>
          <p:txBody>
            <a:bodyPr wrap="none" lIns="0" tIns="0" rIns="0" bIns="0" compatLnSpc="0">
              <a:spAutoFit/>
            </a:bodyPr>
            <a:lstStyle/>
            <a:p>
              <a:pPr>
                <a:defRPr/>
              </a:pPr>
              <a:r>
                <a:rPr lang="en-US" sz="1600" dirty="0">
                  <a:solidFill>
                    <a:srgbClr val="FF0000"/>
                  </a:solidFill>
                  <a:ea typeface="MS Gothic" pitchFamily="2"/>
                  <a:cs typeface="Tahoma" pitchFamily="2"/>
                </a:rPr>
                <a:t>0ph.</a:t>
              </a:r>
            </a:p>
          </p:txBody>
        </p:sp>
      </p:grpSp>
      <p:pic>
        <p:nvPicPr>
          <p:cNvPr id="72710" name="Picture 12">
            <a:extLst>
              <a:ext uri="{FF2B5EF4-FFF2-40B4-BE49-F238E27FC236}">
                <a16:creationId xmlns:a16="http://schemas.microsoft.com/office/drawing/2014/main" id="{A368B413-5DC2-8242-996A-3C97E8CF4011}"/>
              </a:ext>
            </a:extLst>
          </p:cNvPr>
          <p:cNvPicPr>
            <a:picLocks noChangeAspect="1"/>
          </p:cNvPicPr>
          <p:nvPr/>
        </p:nvPicPr>
        <p:blipFill>
          <a:blip r:embed="rId5">
            <a:extLst>
              <a:ext uri="{28A0092B-C50C-407E-A947-70E740481C1C}">
                <a14:useLocalDpi xmlns:a14="http://schemas.microsoft.com/office/drawing/2010/main" val="0"/>
              </a:ext>
            </a:extLst>
          </a:blip>
          <a:srcRect l="3983" t="841" r="12456" b="5421"/>
          <a:stretch>
            <a:fillRect/>
          </a:stretch>
        </p:blipFill>
        <p:spPr bwMode="auto">
          <a:xfrm>
            <a:off x="1651000" y="4281488"/>
            <a:ext cx="2497138"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3">
            <a:extLst>
              <a:ext uri="{FF2B5EF4-FFF2-40B4-BE49-F238E27FC236}">
                <a16:creationId xmlns:a16="http://schemas.microsoft.com/office/drawing/2014/main" id="{6AD82150-193D-AA4D-B449-6DFDA2892F50}"/>
              </a:ext>
            </a:extLst>
          </p:cNvPr>
          <p:cNvPicPr>
            <a:picLocks noChangeAspect="1"/>
          </p:cNvPicPr>
          <p:nvPr/>
        </p:nvPicPr>
        <p:blipFill>
          <a:blip r:embed="rId6">
            <a:extLst>
              <a:ext uri="{28A0092B-C50C-407E-A947-70E740481C1C}">
                <a14:useLocalDpi xmlns:a14="http://schemas.microsoft.com/office/drawing/2010/main" val="0"/>
              </a:ext>
            </a:extLst>
          </a:blip>
          <a:srcRect t="17992"/>
          <a:stretch>
            <a:fillRect/>
          </a:stretch>
        </p:blipFill>
        <p:spPr bwMode="auto">
          <a:xfrm>
            <a:off x="6415088" y="4143376"/>
            <a:ext cx="9001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6">
            <a:extLst>
              <a:ext uri="{FF2B5EF4-FFF2-40B4-BE49-F238E27FC236}">
                <a16:creationId xmlns:a16="http://schemas.microsoft.com/office/drawing/2014/main" id="{CE86F7CD-8A36-1F42-B36F-182D06D02AAB}"/>
              </a:ext>
            </a:extLst>
          </p:cNvPr>
          <p:cNvPicPr>
            <a:picLocks noChangeAspect="1"/>
          </p:cNvPicPr>
          <p:nvPr/>
        </p:nvPicPr>
        <p:blipFill>
          <a:blip r:embed="rId7">
            <a:extLst>
              <a:ext uri="{28A0092B-C50C-407E-A947-70E740481C1C}">
                <a14:useLocalDpi xmlns:a14="http://schemas.microsoft.com/office/drawing/2010/main" val="0"/>
              </a:ext>
            </a:extLst>
          </a:blip>
          <a:srcRect t="14539"/>
          <a:stretch>
            <a:fillRect/>
          </a:stretch>
        </p:blipFill>
        <p:spPr bwMode="auto">
          <a:xfrm>
            <a:off x="3403600" y="4149726"/>
            <a:ext cx="820738"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TextBox 15">
            <a:extLst>
              <a:ext uri="{FF2B5EF4-FFF2-40B4-BE49-F238E27FC236}">
                <a16:creationId xmlns:a16="http://schemas.microsoft.com/office/drawing/2014/main" id="{06AF1E98-A6F9-A04E-9174-9127F392B7AA}"/>
              </a:ext>
            </a:extLst>
          </p:cNvPr>
          <p:cNvSpPr txBox="1">
            <a:spLocks noChangeArrowheads="1"/>
          </p:cNvSpPr>
          <p:nvPr/>
        </p:nvSpPr>
        <p:spPr bwMode="auto">
          <a:xfrm>
            <a:off x="261257" y="1016000"/>
            <a:ext cx="6153831"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Clr>
                <a:srgbClr val="000000"/>
              </a:buClr>
              <a:buSzPct val="45000"/>
              <a:buFont typeface="StarSymbol"/>
              <a:buChar char="●"/>
            </a:pPr>
            <a:r>
              <a:rPr lang="en-US" altLang="en-US" sz="2000" dirty="0">
                <a:solidFill>
                  <a:schemeClr val="tx1"/>
                </a:solidFill>
                <a:ea typeface="MS Gothic" panose="020B0609070205080204" pitchFamily="49" charset="-128"/>
                <a:cs typeface="Tahoma" panose="020B0604030504040204" pitchFamily="34" charset="0"/>
              </a:rPr>
              <a:t> </a:t>
            </a:r>
            <a:r>
              <a:rPr lang="en-US" altLang="en-US" sz="2000" dirty="0">
                <a:solidFill>
                  <a:srgbClr val="000080"/>
                </a:solidFill>
                <a:ea typeface="MS Gothic" panose="020B0609070205080204" pitchFamily="49" charset="-128"/>
                <a:cs typeface="Tahoma" panose="020B0604030504040204" pitchFamily="34" charset="0"/>
              </a:rPr>
              <a:t>excellent photon counting affected only by </a:t>
            </a:r>
          </a:p>
          <a:p>
            <a:pPr>
              <a:spcBef>
                <a:spcPct val="0"/>
              </a:spcBef>
              <a:buClr>
                <a:srgbClr val="000000"/>
              </a:buClr>
              <a:buSzPct val="45000"/>
              <a:buFontTx/>
              <a:buNone/>
            </a:pPr>
            <a:r>
              <a:rPr lang="en-US" altLang="en-US" sz="2000" dirty="0">
                <a:solidFill>
                  <a:srgbClr val="000080"/>
                </a:solidFill>
                <a:ea typeface="MS Gothic" panose="020B0609070205080204" pitchFamily="49" charset="-128"/>
                <a:cs typeface="Tahoma" panose="020B0604030504040204" pitchFamily="34" charset="0"/>
              </a:rPr>
              <a:t>photo-electron back-scattering </a:t>
            </a:r>
            <a:r>
              <a:rPr lang="en-US" altLang="en-US" sz="2000" dirty="0">
                <a:solidFill>
                  <a:srgbClr val="000080"/>
                </a:solidFill>
                <a:ea typeface="MS Gothic" panose="020B0609070205080204" pitchFamily="49" charset="-128"/>
              </a:rPr>
              <a:t>→ high single </a:t>
            </a:r>
          </a:p>
          <a:p>
            <a:pPr>
              <a:spcBef>
                <a:spcPct val="0"/>
              </a:spcBef>
              <a:buClr>
                <a:srgbClr val="000000"/>
              </a:buClr>
              <a:buSzPct val="45000"/>
              <a:buFontTx/>
              <a:buNone/>
            </a:pPr>
            <a:r>
              <a:rPr lang="en-US" altLang="en-US" sz="2000" dirty="0">
                <a:solidFill>
                  <a:srgbClr val="000080"/>
                </a:solidFill>
                <a:ea typeface="MS Gothic" panose="020B0609070205080204" pitchFamily="49" charset="-128"/>
              </a:rPr>
              <a:t>photon counting efficiency</a:t>
            </a:r>
          </a:p>
          <a:p>
            <a:pPr>
              <a:spcBef>
                <a:spcPct val="0"/>
              </a:spcBef>
              <a:buClr>
                <a:srgbClr val="000000"/>
              </a:buClr>
              <a:buSzPct val="45000"/>
              <a:buFont typeface="StarSymbol"/>
              <a:buChar char="●"/>
            </a:pPr>
            <a:r>
              <a:rPr lang="en-US" altLang="en-US" sz="2000" dirty="0">
                <a:solidFill>
                  <a:srgbClr val="008000"/>
                </a:solidFill>
                <a:ea typeface="MS Gothic" panose="020B0609070205080204" pitchFamily="49" charset="-128"/>
              </a:rPr>
              <a:t> sharp transition between channels</a:t>
            </a:r>
          </a:p>
          <a:p>
            <a:pPr>
              <a:spcBef>
                <a:spcPct val="0"/>
              </a:spcBef>
              <a:buClr>
                <a:srgbClr val="000000"/>
              </a:buClr>
              <a:buSzPct val="45000"/>
              <a:buFont typeface="StarSymbol"/>
              <a:buChar char="●"/>
            </a:pPr>
            <a:r>
              <a:rPr lang="en-US" altLang="en-US" sz="2000" dirty="0">
                <a:solidFill>
                  <a:schemeClr val="tx1"/>
                </a:solidFill>
                <a:ea typeface="MS Gothic" panose="020B0609070205080204" pitchFamily="49" charset="-128"/>
              </a:rPr>
              <a:t> image distortion due to a non-uniform </a:t>
            </a:r>
          </a:p>
          <a:p>
            <a:pPr>
              <a:spcBef>
                <a:spcPct val="0"/>
              </a:spcBef>
              <a:buClr>
                <a:srgbClr val="000000"/>
              </a:buClr>
              <a:buSzPct val="45000"/>
              <a:buFontTx/>
              <a:buNone/>
            </a:pPr>
            <a:r>
              <a:rPr lang="en-US" altLang="en-US" sz="2000" dirty="0">
                <a:solidFill>
                  <a:schemeClr val="tx1"/>
                </a:solidFill>
                <a:ea typeface="MS Gothic" panose="020B0609070205080204" pitchFamily="49" charset="-128"/>
              </a:rPr>
              <a:t>electric field at the edges</a:t>
            </a:r>
          </a:p>
          <a:p>
            <a:pPr>
              <a:spcBef>
                <a:spcPct val="0"/>
              </a:spcBef>
              <a:buClr>
                <a:srgbClr val="000000"/>
              </a:buClr>
              <a:buSzPct val="45000"/>
              <a:buFont typeface="StarSymbol"/>
              <a:buChar char="●"/>
            </a:pPr>
            <a:r>
              <a:rPr lang="en-US" altLang="en-US" sz="2000" dirty="0">
                <a:solidFill>
                  <a:schemeClr val="tx1"/>
                </a:solidFill>
                <a:ea typeface="MS Gothic" panose="020B0609070205080204" pitchFamily="49" charset="-128"/>
              </a:rPr>
              <a:t> back-scattering induced cross-talk</a:t>
            </a:r>
          </a:p>
          <a:p>
            <a:pPr>
              <a:spcBef>
                <a:spcPct val="0"/>
              </a:spcBef>
              <a:buClr>
                <a:srgbClr val="000000"/>
              </a:buClr>
              <a:buSzPct val="45000"/>
              <a:buFont typeface="StarSymbol"/>
              <a:buChar char="●"/>
            </a:pPr>
            <a:r>
              <a:rPr lang="en-US" altLang="en-US" sz="2000" dirty="0">
                <a:solidFill>
                  <a:schemeClr val="tx1"/>
                </a:solidFill>
                <a:ea typeface="MS Gothic" panose="020B0609070205080204" pitchFamily="49" charset="-128"/>
              </a:rPr>
              <a:t> </a:t>
            </a:r>
            <a:r>
              <a:rPr lang="en-US" altLang="en-US" sz="2000" dirty="0">
                <a:solidFill>
                  <a:srgbClr val="800000"/>
                </a:solidFill>
                <a:ea typeface="MS Gothic" panose="020B0609070205080204" pitchFamily="49" charset="-128"/>
              </a:rPr>
              <a:t>optical cross-talk by reflection from APD </a:t>
            </a:r>
          </a:p>
          <a:p>
            <a:pPr>
              <a:spcBef>
                <a:spcPct val="0"/>
              </a:spcBef>
              <a:buClr>
                <a:srgbClr val="000000"/>
              </a:buClr>
              <a:buSzPct val="45000"/>
              <a:buFontTx/>
              <a:buNone/>
            </a:pPr>
            <a:r>
              <a:rPr lang="en-US" altLang="en-US" sz="2000" dirty="0">
                <a:solidFill>
                  <a:srgbClr val="800000"/>
                </a:solidFill>
                <a:ea typeface="MS Gothic" panose="020B0609070205080204" pitchFamily="49" charset="-128"/>
              </a:rPr>
              <a:t>surface </a:t>
            </a:r>
            <a:r>
              <a:rPr lang="en-US" altLang="en-US" sz="2000" dirty="0">
                <a:solidFill>
                  <a:srgbClr val="800000"/>
                </a:solidFill>
              </a:rPr>
              <a:t>→ weak echo ring</a:t>
            </a:r>
          </a:p>
        </p:txBody>
      </p:sp>
      <p:grpSp>
        <p:nvGrpSpPr>
          <p:cNvPr id="72714" name="Group 16">
            <a:extLst>
              <a:ext uri="{FF2B5EF4-FFF2-40B4-BE49-F238E27FC236}">
                <a16:creationId xmlns:a16="http://schemas.microsoft.com/office/drawing/2014/main" id="{670EBD32-221A-4F4A-A1D3-2E7685FD095A}"/>
              </a:ext>
            </a:extLst>
          </p:cNvPr>
          <p:cNvGrpSpPr>
            <a:grpSpLocks/>
          </p:cNvGrpSpPr>
          <p:nvPr/>
        </p:nvGrpSpPr>
        <p:grpSpPr bwMode="auto">
          <a:xfrm>
            <a:off x="9696450" y="4132263"/>
            <a:ext cx="820738" cy="830262"/>
            <a:chOff x="9173879" y="4123080"/>
            <a:chExt cx="820800" cy="830160"/>
          </a:xfrm>
        </p:grpSpPr>
        <p:pic>
          <p:nvPicPr>
            <p:cNvPr id="72717" name="Picture 7">
              <a:extLst>
                <a:ext uri="{FF2B5EF4-FFF2-40B4-BE49-F238E27FC236}">
                  <a16:creationId xmlns:a16="http://schemas.microsoft.com/office/drawing/2014/main" id="{3ADC1DF8-28B6-A44A-A8DB-61915DCD409E}"/>
                </a:ext>
              </a:extLst>
            </p:cNvPr>
            <p:cNvPicPr>
              <a:picLocks noChangeAspect="1"/>
            </p:cNvPicPr>
            <p:nvPr/>
          </p:nvPicPr>
          <p:blipFill>
            <a:blip r:embed="rId8">
              <a:extLst>
                <a:ext uri="{28A0092B-C50C-407E-A947-70E740481C1C}">
                  <a14:useLocalDpi xmlns:a14="http://schemas.microsoft.com/office/drawing/2010/main" val="0"/>
                </a:ext>
              </a:extLst>
            </a:blip>
            <a:srcRect t="16821"/>
            <a:stretch>
              <a:fillRect/>
            </a:stretch>
          </p:blipFill>
          <p:spPr bwMode="auto">
            <a:xfrm>
              <a:off x="9173879" y="4180320"/>
              <a:ext cx="820800" cy="77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traight Connector 18">
              <a:extLst>
                <a:ext uri="{FF2B5EF4-FFF2-40B4-BE49-F238E27FC236}">
                  <a16:creationId xmlns:a16="http://schemas.microsoft.com/office/drawing/2014/main" id="{7DA89475-9903-6140-8563-CFF51569152B}"/>
                </a:ext>
              </a:extLst>
            </p:cNvPr>
            <p:cNvSpPr/>
            <p:nvPr/>
          </p:nvSpPr>
          <p:spPr>
            <a:xfrm>
              <a:off x="9184993" y="4123080"/>
              <a:ext cx="336575" cy="701589"/>
            </a:xfrm>
            <a:prstGeom prst="line">
              <a:avLst/>
            </a:prstGeom>
            <a:noFill/>
            <a:ln w="0">
              <a:solidFill>
                <a:srgbClr val="000080"/>
              </a:solidFill>
              <a:custDash>
                <a:ds d="566929" sp="566929"/>
              </a:custDash>
              <a:tailEnd type="arrow"/>
            </a:ln>
          </p:spPr>
          <p:txBody>
            <a:bodyPr wrap="none" lIns="0" tIns="0" rIns="0" bIns="0" anchor="ctr" anchorCtr="1" compatLnSpc="0"/>
            <a:lstStyle/>
            <a:p>
              <a:pPr>
                <a:defRPr/>
              </a:pPr>
              <a:endParaRPr lang="en-US">
                <a:ea typeface="Lucida Sans Unicode" pitchFamily="2"/>
                <a:cs typeface="Tahoma" pitchFamily="2"/>
              </a:endParaRPr>
            </a:p>
          </p:txBody>
        </p:sp>
        <p:sp>
          <p:nvSpPr>
            <p:cNvPr id="20" name="Straight Connector 19">
              <a:extLst>
                <a:ext uri="{FF2B5EF4-FFF2-40B4-BE49-F238E27FC236}">
                  <a16:creationId xmlns:a16="http://schemas.microsoft.com/office/drawing/2014/main" id="{F907A587-5418-6641-B035-182441F76247}"/>
                </a:ext>
              </a:extLst>
            </p:cNvPr>
            <p:cNvSpPr/>
            <p:nvPr/>
          </p:nvSpPr>
          <p:spPr>
            <a:xfrm flipV="1">
              <a:off x="9515218" y="4253239"/>
              <a:ext cx="274658" cy="571430"/>
            </a:xfrm>
            <a:prstGeom prst="line">
              <a:avLst/>
            </a:prstGeom>
            <a:noFill/>
            <a:ln w="0">
              <a:solidFill>
                <a:srgbClr val="000080"/>
              </a:solidFill>
              <a:custDash>
                <a:ds d="566929" sp="566929"/>
              </a:custDash>
              <a:tailEnd type="arrow"/>
            </a:ln>
          </p:spPr>
          <p:txBody>
            <a:bodyPr wrap="none" lIns="0" tIns="0" rIns="0" bIns="0" anchor="ctr" anchorCtr="1" compatLnSpc="0"/>
            <a:lstStyle/>
            <a:p>
              <a:pPr>
                <a:defRPr/>
              </a:pPr>
              <a:endParaRPr lang="en-US">
                <a:ea typeface="Lucida Sans Unicode" pitchFamily="2"/>
                <a:cs typeface="Tahoma" pitchFamily="2"/>
              </a:endParaRPr>
            </a:p>
          </p:txBody>
        </p:sp>
        <p:sp>
          <p:nvSpPr>
            <p:cNvPr id="21" name="Straight Connector 20">
              <a:extLst>
                <a:ext uri="{FF2B5EF4-FFF2-40B4-BE49-F238E27FC236}">
                  <a16:creationId xmlns:a16="http://schemas.microsoft.com/office/drawing/2014/main" id="{5147068D-9BDC-E04B-89D0-C3AD4462F806}"/>
                </a:ext>
              </a:extLst>
            </p:cNvPr>
            <p:cNvSpPr/>
            <p:nvPr/>
          </p:nvSpPr>
          <p:spPr>
            <a:xfrm>
              <a:off x="9251673" y="4280223"/>
              <a:ext cx="0" cy="534922"/>
            </a:xfrm>
            <a:prstGeom prst="line">
              <a:avLst/>
            </a:prstGeom>
            <a:noFill/>
            <a:ln w="36000">
              <a:solidFill>
                <a:schemeClr val="accent1">
                  <a:shade val="50000"/>
                </a:schemeClr>
              </a:solidFill>
              <a:prstDash val="solid"/>
              <a:tailEnd type="arrow"/>
            </a:ln>
          </p:spPr>
          <p:txBody>
            <a:bodyPr wrap="none" lIns="18000" tIns="18000" rIns="18000" bIns="18000" anchor="ctr" anchorCtr="1" compatLnSpc="0"/>
            <a:lstStyle/>
            <a:p>
              <a:pPr>
                <a:defRPr/>
              </a:pPr>
              <a:endParaRPr lang="en-US">
                <a:ea typeface="Lucida Sans Unicode" pitchFamily="2"/>
                <a:cs typeface="Tahoma" pitchFamily="2"/>
              </a:endParaRPr>
            </a:p>
          </p:txBody>
        </p:sp>
      </p:grpSp>
      <p:pic>
        <p:nvPicPr>
          <p:cNvPr id="72715" name="Picture 21">
            <a:extLst>
              <a:ext uri="{FF2B5EF4-FFF2-40B4-BE49-F238E27FC236}">
                <a16:creationId xmlns:a16="http://schemas.microsoft.com/office/drawing/2014/main" id="{F4BC8CDF-D962-BA4F-BF37-71396CD69EB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567738" y="144464"/>
            <a:ext cx="19494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6" name="Rectangle 1">
            <a:extLst>
              <a:ext uri="{FF2B5EF4-FFF2-40B4-BE49-F238E27FC236}">
                <a16:creationId xmlns:a16="http://schemas.microsoft.com/office/drawing/2014/main" id="{DEB1CE18-0827-B34D-9934-0CB1C0857727}"/>
              </a:ext>
            </a:extLst>
          </p:cNvPr>
          <p:cNvSpPr>
            <a:spLocks noChangeArrowheads="1"/>
          </p:cNvSpPr>
          <p:nvPr/>
        </p:nvSpPr>
        <p:spPr bwMode="auto">
          <a:xfrm>
            <a:off x="7751764" y="4092576"/>
            <a:ext cx="2384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en-US" sz="1400">
                <a:solidFill>
                  <a:srgbClr val="800000"/>
                </a:solidFill>
              </a:rPr>
              <a:t>Illumination at an angle</a:t>
            </a:r>
            <a:endParaRPr lang="en-US" altLang="en-US" sz="1400">
              <a:solidFill>
                <a:schemeClr val="tx1"/>
              </a:solidFill>
            </a:endParaRPr>
          </a:p>
        </p:txBody>
      </p:sp>
      <p:sp>
        <p:nvSpPr>
          <p:cNvPr id="4" name="Slide Number Placeholder 3">
            <a:extLst>
              <a:ext uri="{FF2B5EF4-FFF2-40B4-BE49-F238E27FC236}">
                <a16:creationId xmlns:a16="http://schemas.microsoft.com/office/drawing/2014/main" id="{D19E4AB1-4A37-076C-68F4-95B5B43AB5F3}"/>
              </a:ext>
            </a:extLst>
          </p:cNvPr>
          <p:cNvSpPr>
            <a:spLocks noGrp="1"/>
          </p:cNvSpPr>
          <p:nvPr>
            <p:ph type="sldNum" sz="quarter" idx="12"/>
          </p:nvPr>
        </p:nvSpPr>
        <p:spPr/>
        <p:txBody>
          <a:bodyPr/>
          <a:lstStyle/>
          <a:p>
            <a:fld id="{7254E3D2-0D2C-B040-A5A3-AD14F48ED497}" type="slidenum">
              <a:rPr lang="en-SI" smtClean="0"/>
              <a:t>101</a:t>
            </a:fld>
            <a:endParaRPr lang="en-SI"/>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C9DF-8189-394B-AB8A-F9329E47E1E3}"/>
              </a:ext>
            </a:extLst>
          </p:cNvPr>
          <p:cNvSpPr>
            <a:spLocks noGrp="1"/>
          </p:cNvSpPr>
          <p:nvPr>
            <p:ph type="title"/>
          </p:nvPr>
        </p:nvSpPr>
        <p:spPr/>
        <p:txBody>
          <a:bodyPr/>
          <a:lstStyle/>
          <a:p>
            <a:r>
              <a:rPr lang="en-SI" dirty="0"/>
              <a:t>Characteristics</a:t>
            </a:r>
          </a:p>
        </p:txBody>
      </p:sp>
      <p:sp>
        <p:nvSpPr>
          <p:cNvPr id="3" name="Content Placeholder 2">
            <a:extLst>
              <a:ext uri="{FF2B5EF4-FFF2-40B4-BE49-F238E27FC236}">
                <a16:creationId xmlns:a16="http://schemas.microsoft.com/office/drawing/2014/main" id="{84EA9AAF-CD65-5D47-846D-6DC731494C7F}"/>
              </a:ext>
            </a:extLst>
          </p:cNvPr>
          <p:cNvSpPr>
            <a:spLocks noGrp="1"/>
          </p:cNvSpPr>
          <p:nvPr>
            <p:ph idx="1"/>
          </p:nvPr>
        </p:nvSpPr>
        <p:spPr/>
        <p:txBody>
          <a:bodyPr>
            <a:normAutofit/>
          </a:bodyPr>
          <a:lstStyle/>
          <a:p>
            <a:r>
              <a:rPr lang="en-GB" dirty="0"/>
              <a:t>Sensitivity</a:t>
            </a:r>
          </a:p>
          <a:p>
            <a:r>
              <a:rPr lang="en-GB" dirty="0"/>
              <a:t>Linearity</a:t>
            </a:r>
          </a:p>
          <a:p>
            <a:r>
              <a:rPr lang="en-GB" dirty="0"/>
              <a:t>Signal fluctuations</a:t>
            </a:r>
          </a:p>
          <a:p>
            <a:r>
              <a:rPr lang="en-GB" dirty="0"/>
              <a:t>Time response</a:t>
            </a:r>
          </a:p>
          <a:p>
            <a:r>
              <a:rPr lang="en-GB" dirty="0"/>
              <a:t>Rate capability / aging</a:t>
            </a:r>
          </a:p>
          <a:p>
            <a:r>
              <a:rPr lang="en-GB" dirty="0"/>
              <a:t>Dark count rate</a:t>
            </a:r>
          </a:p>
          <a:p>
            <a:r>
              <a:rPr lang="en-GB" dirty="0"/>
              <a:t>Operation in magnetic field</a:t>
            </a:r>
          </a:p>
          <a:p>
            <a:r>
              <a:rPr lang="en-GB" dirty="0"/>
              <a:t>Radiation tolerance </a:t>
            </a:r>
          </a:p>
          <a:p>
            <a:endParaRPr lang="en-SI" dirty="0"/>
          </a:p>
        </p:txBody>
      </p:sp>
      <p:sp>
        <p:nvSpPr>
          <p:cNvPr id="6" name="Slide Number Placeholder 5">
            <a:extLst>
              <a:ext uri="{FF2B5EF4-FFF2-40B4-BE49-F238E27FC236}">
                <a16:creationId xmlns:a16="http://schemas.microsoft.com/office/drawing/2014/main" id="{AA40CF0F-1053-24BF-4AAA-9CAC7EB8F2A9}"/>
              </a:ext>
            </a:extLst>
          </p:cNvPr>
          <p:cNvSpPr>
            <a:spLocks noGrp="1"/>
          </p:cNvSpPr>
          <p:nvPr>
            <p:ph type="sldNum" sz="quarter" idx="12"/>
          </p:nvPr>
        </p:nvSpPr>
        <p:spPr/>
        <p:txBody>
          <a:bodyPr/>
          <a:lstStyle/>
          <a:p>
            <a:fld id="{7254E3D2-0D2C-B040-A5A3-AD14F48ED497}" type="slidenum">
              <a:rPr lang="en-SI" smtClean="0"/>
              <a:t>102</a:t>
            </a:fld>
            <a:endParaRPr lang="en-SI"/>
          </a:p>
        </p:txBody>
      </p:sp>
    </p:spTree>
    <p:extLst>
      <p:ext uri="{BB962C8B-B14F-4D97-AF65-F5344CB8AC3E}">
        <p14:creationId xmlns:p14="http://schemas.microsoft.com/office/powerpoint/2010/main" val="23006597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BC982-EFC8-5A4E-B036-A19901AE5494}"/>
              </a:ext>
            </a:extLst>
          </p:cNvPr>
          <p:cNvSpPr>
            <a:spLocks noGrp="1"/>
          </p:cNvSpPr>
          <p:nvPr>
            <p:ph type="title"/>
          </p:nvPr>
        </p:nvSpPr>
        <p:spPr>
          <a:xfrm>
            <a:off x="677333" y="445478"/>
            <a:ext cx="11234549" cy="664773"/>
          </a:xfrm>
        </p:spPr>
        <p:txBody>
          <a:bodyPr>
            <a:normAutofit fontScale="90000"/>
          </a:bodyPr>
          <a:lstStyle/>
          <a:p>
            <a:r>
              <a:rPr lang="en-GB" sz="3200" b="1" dirty="0"/>
              <a:t>Statistical fluctuations –excess noise factor (ENF) </a:t>
            </a:r>
            <a:endParaRPr lang="en-SI" sz="3200" dirty="0"/>
          </a:p>
        </p:txBody>
      </p:sp>
      <p:pic>
        <p:nvPicPr>
          <p:cNvPr id="5" name="Content Placeholder 4">
            <a:extLst>
              <a:ext uri="{FF2B5EF4-FFF2-40B4-BE49-F238E27FC236}">
                <a16:creationId xmlns:a16="http://schemas.microsoft.com/office/drawing/2014/main" id="{06DE85FD-DA69-5F4B-B952-DFA9FAA3CC69}"/>
              </a:ext>
            </a:extLst>
          </p:cNvPr>
          <p:cNvPicPr>
            <a:picLocks noGrp="1" noChangeAspect="1"/>
          </p:cNvPicPr>
          <p:nvPr>
            <p:ph idx="1"/>
          </p:nvPr>
        </p:nvPicPr>
        <p:blipFill>
          <a:blip r:embed="rId2"/>
          <a:stretch>
            <a:fillRect/>
          </a:stretch>
        </p:blipFill>
        <p:spPr>
          <a:xfrm>
            <a:off x="838201" y="1422645"/>
            <a:ext cx="2717800" cy="1814555"/>
          </a:xfrm>
          <a:prstGeom prst="rect">
            <a:avLst/>
          </a:prstGeom>
        </p:spPr>
      </p:pic>
      <p:sp>
        <p:nvSpPr>
          <p:cNvPr id="4" name="Rectangle 3">
            <a:extLst>
              <a:ext uri="{FF2B5EF4-FFF2-40B4-BE49-F238E27FC236}">
                <a16:creationId xmlns:a16="http://schemas.microsoft.com/office/drawing/2014/main" id="{35239092-150D-5A4A-9ED7-B4BD5AF7A96B}"/>
              </a:ext>
            </a:extLst>
          </p:cNvPr>
          <p:cNvSpPr/>
          <p:nvPr/>
        </p:nvSpPr>
        <p:spPr>
          <a:xfrm>
            <a:off x="3593229" y="1675240"/>
            <a:ext cx="5368637" cy="1477328"/>
          </a:xfrm>
          <a:prstGeom prst="rect">
            <a:avLst/>
          </a:prstGeom>
        </p:spPr>
        <p:txBody>
          <a:bodyPr wrap="square">
            <a:spAutoFit/>
          </a:bodyPr>
          <a:lstStyle/>
          <a:p>
            <a:r>
              <a:rPr lang="en-GB" dirty="0">
                <a:effectLst/>
                <a:latin typeface="Arial" panose="020B0604020202020204" pitchFamily="34" charset="0"/>
              </a:rPr>
              <a:t>Statistical fluctuation of the</a:t>
            </a:r>
          </a:p>
          <a:p>
            <a:r>
              <a:rPr lang="en-GB" dirty="0">
                <a:effectLst/>
                <a:latin typeface="Arial" panose="020B0604020202020204" pitchFamily="34" charset="0"/>
              </a:rPr>
              <a:t>avalanche multiplication influence the energy resolution of a photo-detector to a given photon signal beyond what would be expected from simple photoelectron statistics (Poisson distribution).</a:t>
            </a:r>
          </a:p>
        </p:txBody>
      </p:sp>
      <p:pic>
        <p:nvPicPr>
          <p:cNvPr id="7" name="Picture 6">
            <a:extLst>
              <a:ext uri="{FF2B5EF4-FFF2-40B4-BE49-F238E27FC236}">
                <a16:creationId xmlns:a16="http://schemas.microsoft.com/office/drawing/2014/main" id="{9B53BDB6-B853-BD47-A4A1-744C5669578D}"/>
              </a:ext>
            </a:extLst>
          </p:cNvPr>
          <p:cNvPicPr>
            <a:picLocks noChangeAspect="1"/>
          </p:cNvPicPr>
          <p:nvPr/>
        </p:nvPicPr>
        <p:blipFill>
          <a:blip r:embed="rId3"/>
          <a:stretch>
            <a:fillRect/>
          </a:stretch>
        </p:blipFill>
        <p:spPr>
          <a:xfrm>
            <a:off x="8885524" y="1274373"/>
            <a:ext cx="2622408" cy="2172610"/>
          </a:xfrm>
          <a:prstGeom prst="rect">
            <a:avLst/>
          </a:prstGeom>
        </p:spPr>
      </p:pic>
      <p:sp>
        <p:nvSpPr>
          <p:cNvPr id="8" name="Rectangle 7">
            <a:extLst>
              <a:ext uri="{FF2B5EF4-FFF2-40B4-BE49-F238E27FC236}">
                <a16:creationId xmlns:a16="http://schemas.microsoft.com/office/drawing/2014/main" id="{305CE488-C165-2142-B299-98423B9FFE1A}"/>
              </a:ext>
            </a:extLst>
          </p:cNvPr>
          <p:cNvSpPr/>
          <p:nvPr/>
        </p:nvSpPr>
        <p:spPr>
          <a:xfrm>
            <a:off x="684068" y="3309074"/>
            <a:ext cx="9219765" cy="3970318"/>
          </a:xfrm>
          <a:prstGeom prst="rect">
            <a:avLst/>
          </a:prstGeom>
        </p:spPr>
        <p:txBody>
          <a:bodyPr wrap="square">
            <a:spAutoFit/>
          </a:bodyPr>
          <a:lstStyle/>
          <a:p>
            <a:r>
              <a:rPr lang="en-GB" dirty="0">
                <a:effectLst/>
                <a:latin typeface="Arial" panose="020B0604020202020204" pitchFamily="34" charset="0"/>
              </a:rPr>
              <a:t>If photons are Poisson distributed so are photoelectrons with average </a:t>
            </a:r>
            <a:r>
              <a:rPr lang="en-GB" dirty="0">
                <a:effectLst/>
                <a:latin typeface="Helvetica" pitchFamily="2" charset="0"/>
              </a:rPr>
              <a:t>𝑛</a:t>
            </a:r>
            <a:r>
              <a:rPr lang="en-GB" baseline="-25000" dirty="0">
                <a:effectLst/>
                <a:latin typeface="Helvetica" pitchFamily="2" charset="0"/>
              </a:rPr>
              <a:t>𝑝𝑒</a:t>
            </a:r>
            <a:r>
              <a:rPr lang="en-GB" dirty="0">
                <a:effectLst/>
                <a:latin typeface="Helvetica" pitchFamily="2" charset="0"/>
              </a:rPr>
              <a:t>=𝑃𝐷𝐸⋅𝑛</a:t>
            </a:r>
            <a:r>
              <a:rPr lang="en-GB" baseline="-25000" dirty="0">
                <a:effectLst/>
                <a:latin typeface="Helvetica" pitchFamily="2" charset="0"/>
              </a:rPr>
              <a:t>𝛾</a:t>
            </a:r>
          </a:p>
          <a:p>
            <a:r>
              <a:rPr lang="en-GB" dirty="0"/>
              <a:t>After multiplication with average gain and variance 𝑀,𝜎</a:t>
            </a:r>
            <a:r>
              <a:rPr lang="en-GB" baseline="-25000" dirty="0"/>
              <a:t>𝑀</a:t>
            </a:r>
            <a:r>
              <a:rPr lang="en-GB" baseline="30000" dirty="0"/>
              <a:t>2</a:t>
            </a:r>
            <a:r>
              <a:rPr lang="en-GB" dirty="0"/>
              <a:t> we get average output signal 𝑛=𝑀⋅𝑛</a:t>
            </a:r>
            <a:r>
              <a:rPr lang="en-GB" baseline="-25000" dirty="0"/>
              <a:t>𝑝𝑒</a:t>
            </a:r>
            <a:r>
              <a:rPr lang="en-GB" dirty="0"/>
              <a:t> and</a:t>
            </a:r>
            <a:br>
              <a:rPr lang="en-GB" dirty="0"/>
            </a:br>
            <a:endParaRPr lang="en-GB" dirty="0"/>
          </a:p>
          <a:p>
            <a:r>
              <a:rPr lang="en-GB" dirty="0"/>
              <a:t>Excess noise factor is </a:t>
            </a:r>
          </a:p>
          <a:p>
            <a:endParaRPr lang="en-GB" dirty="0"/>
          </a:p>
          <a:p>
            <a:endParaRPr lang="en-GB" dirty="0"/>
          </a:p>
          <a:p>
            <a:r>
              <a:rPr lang="en-GB" dirty="0"/>
              <a:t>Impact on photon counting capability and energy resolution</a:t>
            </a:r>
          </a:p>
          <a:p>
            <a:endParaRPr lang="en-GB" dirty="0"/>
          </a:p>
          <a:p>
            <a:endParaRPr lang="en-GB" b="1" dirty="0"/>
          </a:p>
          <a:p>
            <a:r>
              <a:rPr lang="en-GB" b="1" dirty="0"/>
              <a:t>multiplication fluctuations are characterized by Excess Noise Factor-ENF</a:t>
            </a:r>
            <a:endParaRPr lang="en-GB" dirty="0"/>
          </a:p>
          <a:p>
            <a:endParaRPr lang="en-GB" dirty="0"/>
          </a:p>
          <a:p>
            <a:endParaRPr lang="en-GB" dirty="0"/>
          </a:p>
          <a:p>
            <a:endParaRPr lang="en-GB" dirty="0">
              <a:effectLst/>
              <a:latin typeface="Arial" panose="020B0604020202020204" pitchFamily="34" charset="0"/>
            </a:endParaRPr>
          </a:p>
        </p:txBody>
      </p:sp>
      <p:pic>
        <p:nvPicPr>
          <p:cNvPr id="9" name="Picture 8">
            <a:extLst>
              <a:ext uri="{FF2B5EF4-FFF2-40B4-BE49-F238E27FC236}">
                <a16:creationId xmlns:a16="http://schemas.microsoft.com/office/drawing/2014/main" id="{964C8A1A-5736-9E47-A248-B56B8541ABF1}"/>
              </a:ext>
            </a:extLst>
          </p:cNvPr>
          <p:cNvPicPr>
            <a:picLocks noChangeAspect="1"/>
          </p:cNvPicPr>
          <p:nvPr/>
        </p:nvPicPr>
        <p:blipFill>
          <a:blip r:embed="rId4"/>
          <a:stretch>
            <a:fillRect/>
          </a:stretch>
        </p:blipFill>
        <p:spPr>
          <a:xfrm>
            <a:off x="2835053" y="3876710"/>
            <a:ext cx="6126813" cy="666648"/>
          </a:xfrm>
          <a:prstGeom prst="rect">
            <a:avLst/>
          </a:prstGeom>
        </p:spPr>
      </p:pic>
      <p:pic>
        <p:nvPicPr>
          <p:cNvPr id="10" name="Picture 9">
            <a:extLst>
              <a:ext uri="{FF2B5EF4-FFF2-40B4-BE49-F238E27FC236}">
                <a16:creationId xmlns:a16="http://schemas.microsoft.com/office/drawing/2014/main" id="{9307A4B4-5D3E-0341-A2A5-73CCEB09867C}"/>
              </a:ext>
            </a:extLst>
          </p:cNvPr>
          <p:cNvPicPr>
            <a:picLocks noChangeAspect="1"/>
          </p:cNvPicPr>
          <p:nvPr/>
        </p:nvPicPr>
        <p:blipFill>
          <a:blip r:embed="rId5"/>
          <a:stretch>
            <a:fillRect/>
          </a:stretch>
        </p:blipFill>
        <p:spPr>
          <a:xfrm>
            <a:off x="3954753" y="4688031"/>
            <a:ext cx="3854877" cy="645692"/>
          </a:xfrm>
          <a:prstGeom prst="rect">
            <a:avLst/>
          </a:prstGeom>
        </p:spPr>
      </p:pic>
      <p:pic>
        <p:nvPicPr>
          <p:cNvPr id="11" name="Picture 10">
            <a:extLst>
              <a:ext uri="{FF2B5EF4-FFF2-40B4-BE49-F238E27FC236}">
                <a16:creationId xmlns:a16="http://schemas.microsoft.com/office/drawing/2014/main" id="{3575E2CA-410A-E148-B623-6D0791580594}"/>
              </a:ext>
            </a:extLst>
          </p:cNvPr>
          <p:cNvPicPr>
            <a:picLocks noChangeAspect="1"/>
          </p:cNvPicPr>
          <p:nvPr/>
        </p:nvPicPr>
        <p:blipFill>
          <a:blip r:embed="rId6"/>
          <a:stretch>
            <a:fillRect/>
          </a:stretch>
        </p:blipFill>
        <p:spPr>
          <a:xfrm>
            <a:off x="6615830" y="5266574"/>
            <a:ext cx="1821588" cy="726697"/>
          </a:xfrm>
          <a:prstGeom prst="rect">
            <a:avLst/>
          </a:prstGeom>
        </p:spPr>
      </p:pic>
      <p:graphicFrame>
        <p:nvGraphicFramePr>
          <p:cNvPr id="12" name="Table 12">
            <a:extLst>
              <a:ext uri="{FF2B5EF4-FFF2-40B4-BE49-F238E27FC236}">
                <a16:creationId xmlns:a16="http://schemas.microsoft.com/office/drawing/2014/main" id="{14DA2B9F-7815-C147-A791-AE54006FE6D3}"/>
              </a:ext>
            </a:extLst>
          </p:cNvPr>
          <p:cNvGraphicFramePr>
            <a:graphicFrameLocks noGrp="1"/>
          </p:cNvGraphicFramePr>
          <p:nvPr>
            <p:extLst>
              <p:ext uri="{D42A27DB-BD31-4B8C-83A1-F6EECF244321}">
                <p14:modId xmlns:p14="http://schemas.microsoft.com/office/powerpoint/2010/main" val="274893270"/>
              </p:ext>
            </p:extLst>
          </p:nvPr>
        </p:nvGraphicFramePr>
        <p:xfrm>
          <a:off x="9289473" y="4233935"/>
          <a:ext cx="2622410" cy="2423287"/>
        </p:xfrm>
        <a:graphic>
          <a:graphicData uri="http://schemas.openxmlformats.org/drawingml/2006/table">
            <a:tbl>
              <a:tblPr firstRow="1" bandRow="1">
                <a:tableStyleId>{5C22544A-7EE6-4342-B048-85BDC9FD1C3A}</a:tableStyleId>
              </a:tblPr>
              <a:tblGrid>
                <a:gridCol w="1520685">
                  <a:extLst>
                    <a:ext uri="{9D8B030D-6E8A-4147-A177-3AD203B41FA5}">
                      <a16:colId xmlns:a16="http://schemas.microsoft.com/office/drawing/2014/main" val="2422623041"/>
                    </a:ext>
                  </a:extLst>
                </a:gridCol>
                <a:gridCol w="1101725">
                  <a:extLst>
                    <a:ext uri="{9D8B030D-6E8A-4147-A177-3AD203B41FA5}">
                      <a16:colId xmlns:a16="http://schemas.microsoft.com/office/drawing/2014/main" val="2540859708"/>
                    </a:ext>
                  </a:extLst>
                </a:gridCol>
              </a:tblGrid>
              <a:tr h="370840">
                <a:tc>
                  <a:txBody>
                    <a:bodyPr/>
                    <a:lstStyle/>
                    <a:p>
                      <a:r>
                        <a:rPr lang="en-GB" dirty="0">
                          <a:effectLst/>
                          <a:latin typeface="Calibri" panose="020F0502020204030204" pitchFamily="34" charset="0"/>
                        </a:rPr>
                        <a:t>sensor</a:t>
                      </a:r>
                    </a:p>
                  </a:txBody>
                  <a:tcPr marL="47625" marR="47625" marT="0" marB="0"/>
                </a:tc>
                <a:tc>
                  <a:txBody>
                    <a:bodyPr/>
                    <a:lstStyle/>
                    <a:p>
                      <a:r>
                        <a:rPr lang="en-GB">
                          <a:effectLst/>
                          <a:latin typeface="Calibri" panose="020F0502020204030204" pitchFamily="34" charset="0"/>
                        </a:rPr>
                        <a:t>ENF</a:t>
                      </a:r>
                    </a:p>
                  </a:txBody>
                  <a:tcPr marL="47625" marR="47625" marT="0" marB="0"/>
                </a:tc>
                <a:extLst>
                  <a:ext uri="{0D108BD9-81ED-4DB2-BD59-A6C34878D82A}">
                    <a16:rowId xmlns:a16="http://schemas.microsoft.com/office/drawing/2014/main" val="4080587570"/>
                  </a:ext>
                </a:extLst>
              </a:tr>
              <a:tr h="370840">
                <a:tc>
                  <a:txBody>
                    <a:bodyPr/>
                    <a:lstStyle/>
                    <a:p>
                      <a:r>
                        <a:rPr lang="en-GB">
                          <a:effectLst/>
                          <a:latin typeface="Calibri" panose="020F0502020204030204" pitchFamily="34" charset="0"/>
                        </a:rPr>
                        <a:t>PMT</a:t>
                      </a:r>
                    </a:p>
                  </a:txBody>
                  <a:tcPr marL="47625" marR="47625" marT="0" marB="0"/>
                </a:tc>
                <a:tc>
                  <a:txBody>
                    <a:bodyPr/>
                    <a:lstStyle/>
                    <a:p>
                      <a:r>
                        <a:rPr lang="en-SI">
                          <a:effectLst/>
                          <a:latin typeface="Calibri" panose="020F0502020204030204" pitchFamily="34" charset="0"/>
                        </a:rPr>
                        <a:t>1-1.5</a:t>
                      </a:r>
                    </a:p>
                  </a:txBody>
                  <a:tcPr marL="47625" marR="47625" marT="0" marB="0"/>
                </a:tc>
                <a:extLst>
                  <a:ext uri="{0D108BD9-81ED-4DB2-BD59-A6C34878D82A}">
                    <a16:rowId xmlns:a16="http://schemas.microsoft.com/office/drawing/2014/main" val="3517072369"/>
                  </a:ext>
                </a:extLst>
              </a:tr>
              <a:tr h="370840">
                <a:tc>
                  <a:txBody>
                    <a:bodyPr/>
                    <a:lstStyle/>
                    <a:p>
                      <a:r>
                        <a:rPr lang="en-GB">
                          <a:effectLst/>
                          <a:latin typeface="Calibri" panose="020F0502020204030204" pitchFamily="34" charset="0"/>
                        </a:rPr>
                        <a:t>APD(Si)</a:t>
                      </a:r>
                    </a:p>
                  </a:txBody>
                  <a:tcPr marL="47625" marR="47625" marT="0" marB="0"/>
                </a:tc>
                <a:tc>
                  <a:txBody>
                    <a:bodyPr/>
                    <a:lstStyle/>
                    <a:p>
                      <a:r>
                        <a:rPr lang="en-GB">
                          <a:effectLst/>
                          <a:latin typeface="Calibri" panose="020F0502020204030204" pitchFamily="34" charset="0"/>
                        </a:rPr>
                        <a:t>~3 @ gain=50</a:t>
                      </a:r>
                    </a:p>
                  </a:txBody>
                  <a:tcPr marL="47625" marR="47625" marT="0" marB="0"/>
                </a:tc>
                <a:extLst>
                  <a:ext uri="{0D108BD9-81ED-4DB2-BD59-A6C34878D82A}">
                    <a16:rowId xmlns:a16="http://schemas.microsoft.com/office/drawing/2014/main" val="3628961383"/>
                  </a:ext>
                </a:extLst>
              </a:tr>
              <a:tr h="370840">
                <a:tc>
                  <a:txBody>
                    <a:bodyPr/>
                    <a:lstStyle/>
                    <a:p>
                      <a:r>
                        <a:rPr lang="en-GB">
                          <a:effectLst/>
                          <a:latin typeface="Calibri" panose="020F0502020204030204" pitchFamily="34" charset="0"/>
                        </a:rPr>
                        <a:t>HPD, HAPD</a:t>
                      </a:r>
                    </a:p>
                  </a:txBody>
                  <a:tcPr marL="47625" marR="47625" marT="0" marB="0"/>
                </a:tc>
                <a:tc>
                  <a:txBody>
                    <a:bodyPr/>
                    <a:lstStyle/>
                    <a:p>
                      <a:r>
                        <a:rPr lang="en-SI">
                          <a:effectLst/>
                          <a:latin typeface="Calibri" panose="020F0502020204030204" pitchFamily="34" charset="0"/>
                        </a:rPr>
                        <a:t>~1</a:t>
                      </a:r>
                    </a:p>
                  </a:txBody>
                  <a:tcPr marL="47625" marR="47625" marT="0" marB="0"/>
                </a:tc>
                <a:extLst>
                  <a:ext uri="{0D108BD9-81ED-4DB2-BD59-A6C34878D82A}">
                    <a16:rowId xmlns:a16="http://schemas.microsoft.com/office/drawing/2014/main" val="928219364"/>
                  </a:ext>
                </a:extLst>
              </a:tr>
              <a:tr h="370840">
                <a:tc>
                  <a:txBody>
                    <a:bodyPr/>
                    <a:lstStyle/>
                    <a:p>
                      <a:r>
                        <a:rPr lang="en-GB">
                          <a:effectLst/>
                          <a:latin typeface="Calibri" panose="020F0502020204030204" pitchFamily="34" charset="0"/>
                        </a:rPr>
                        <a:t>SiPM</a:t>
                      </a:r>
                    </a:p>
                  </a:txBody>
                  <a:tcPr marL="47625" marR="47625" marT="0" marB="0"/>
                </a:tc>
                <a:tc>
                  <a:txBody>
                    <a:bodyPr/>
                    <a:lstStyle/>
                    <a:p>
                      <a:r>
                        <a:rPr lang="en-SI">
                          <a:effectLst/>
                          <a:latin typeface="Calibri" panose="020F0502020204030204" pitchFamily="34" charset="0"/>
                        </a:rPr>
                        <a:t>1-1.5</a:t>
                      </a:r>
                    </a:p>
                  </a:txBody>
                  <a:tcPr marL="47625" marR="47625" marT="0" marB="0"/>
                </a:tc>
                <a:extLst>
                  <a:ext uri="{0D108BD9-81ED-4DB2-BD59-A6C34878D82A}">
                    <a16:rowId xmlns:a16="http://schemas.microsoft.com/office/drawing/2014/main" val="3035710956"/>
                  </a:ext>
                </a:extLst>
              </a:tr>
              <a:tr h="370840">
                <a:tc>
                  <a:txBody>
                    <a:bodyPr/>
                    <a:lstStyle/>
                    <a:p>
                      <a:r>
                        <a:rPr lang="en-GB">
                          <a:effectLst/>
                          <a:latin typeface="Calibri" panose="020F0502020204030204" pitchFamily="34" charset="0"/>
                        </a:rPr>
                        <a:t>MCP-PMT</a:t>
                      </a:r>
                    </a:p>
                  </a:txBody>
                  <a:tcPr marL="47625" marR="47625" marT="0" marB="0"/>
                </a:tc>
                <a:tc>
                  <a:txBody>
                    <a:bodyPr/>
                    <a:lstStyle/>
                    <a:p>
                      <a:r>
                        <a:rPr lang="en-SI" dirty="0">
                          <a:effectLst/>
                          <a:latin typeface="Calibri" panose="020F0502020204030204" pitchFamily="34" charset="0"/>
                        </a:rPr>
                        <a:t>1-1.5</a:t>
                      </a:r>
                    </a:p>
                  </a:txBody>
                  <a:tcPr marL="47625" marR="47625" marT="0" marB="0"/>
                </a:tc>
                <a:extLst>
                  <a:ext uri="{0D108BD9-81ED-4DB2-BD59-A6C34878D82A}">
                    <a16:rowId xmlns:a16="http://schemas.microsoft.com/office/drawing/2014/main" val="2524607884"/>
                  </a:ext>
                </a:extLst>
              </a:tr>
            </a:tbl>
          </a:graphicData>
        </a:graphic>
      </p:graphicFrame>
      <p:sp>
        <p:nvSpPr>
          <p:cNvPr id="3" name="Slide Number Placeholder 2">
            <a:extLst>
              <a:ext uri="{FF2B5EF4-FFF2-40B4-BE49-F238E27FC236}">
                <a16:creationId xmlns:a16="http://schemas.microsoft.com/office/drawing/2014/main" id="{D366EA89-C98B-18AF-C193-E24981889450}"/>
              </a:ext>
            </a:extLst>
          </p:cNvPr>
          <p:cNvSpPr>
            <a:spLocks noGrp="1"/>
          </p:cNvSpPr>
          <p:nvPr>
            <p:ph type="sldNum" sz="quarter" idx="12"/>
          </p:nvPr>
        </p:nvSpPr>
        <p:spPr/>
        <p:txBody>
          <a:bodyPr/>
          <a:lstStyle/>
          <a:p>
            <a:fld id="{7254E3D2-0D2C-B040-A5A3-AD14F48ED497}" type="slidenum">
              <a:rPr lang="en-SI" smtClean="0"/>
              <a:t>103</a:t>
            </a:fld>
            <a:endParaRPr lang="en-SI"/>
          </a:p>
        </p:txBody>
      </p:sp>
    </p:spTree>
    <p:extLst>
      <p:ext uri="{BB962C8B-B14F-4D97-AF65-F5344CB8AC3E}">
        <p14:creationId xmlns:p14="http://schemas.microsoft.com/office/powerpoint/2010/main" val="3575913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905F-A227-3A46-9B6C-A1183AD0FFCE}"/>
              </a:ext>
            </a:extLst>
          </p:cNvPr>
          <p:cNvSpPr>
            <a:spLocks noGrp="1"/>
          </p:cNvSpPr>
          <p:nvPr>
            <p:ph type="title"/>
          </p:nvPr>
        </p:nvSpPr>
        <p:spPr>
          <a:xfrm>
            <a:off x="687279" y="93484"/>
            <a:ext cx="10515600" cy="578529"/>
          </a:xfrm>
        </p:spPr>
        <p:txBody>
          <a:bodyPr>
            <a:normAutofit fontScale="90000"/>
          </a:bodyPr>
          <a:lstStyle/>
          <a:p>
            <a:r>
              <a:rPr lang="en-SI" dirty="0"/>
              <a:t>Time response</a:t>
            </a:r>
          </a:p>
        </p:txBody>
      </p:sp>
      <p:pic>
        <p:nvPicPr>
          <p:cNvPr id="4" name="Content Placeholder 3">
            <a:extLst>
              <a:ext uri="{FF2B5EF4-FFF2-40B4-BE49-F238E27FC236}">
                <a16:creationId xmlns:a16="http://schemas.microsoft.com/office/drawing/2014/main" id="{703E64BF-9D21-FC41-9AB8-F13C368BA22A}"/>
              </a:ext>
            </a:extLst>
          </p:cNvPr>
          <p:cNvPicPr>
            <a:picLocks noGrp="1" noChangeAspect="1"/>
          </p:cNvPicPr>
          <p:nvPr>
            <p:ph idx="1"/>
          </p:nvPr>
        </p:nvPicPr>
        <p:blipFill>
          <a:blip r:embed="rId2"/>
          <a:stretch>
            <a:fillRect/>
          </a:stretch>
        </p:blipFill>
        <p:spPr>
          <a:xfrm>
            <a:off x="464127" y="1003178"/>
            <a:ext cx="1689004" cy="1825336"/>
          </a:xfrm>
          <a:prstGeom prst="rect">
            <a:avLst/>
          </a:prstGeom>
        </p:spPr>
      </p:pic>
      <p:pic>
        <p:nvPicPr>
          <p:cNvPr id="5" name="Picture 4">
            <a:extLst>
              <a:ext uri="{FF2B5EF4-FFF2-40B4-BE49-F238E27FC236}">
                <a16:creationId xmlns:a16="http://schemas.microsoft.com/office/drawing/2014/main" id="{7C741D24-7F44-4446-91E3-6E417C7D9558}"/>
              </a:ext>
            </a:extLst>
          </p:cNvPr>
          <p:cNvPicPr>
            <a:picLocks noChangeAspect="1"/>
          </p:cNvPicPr>
          <p:nvPr/>
        </p:nvPicPr>
        <p:blipFill>
          <a:blip r:embed="rId3"/>
          <a:stretch>
            <a:fillRect/>
          </a:stretch>
        </p:blipFill>
        <p:spPr>
          <a:xfrm>
            <a:off x="3368858" y="1003178"/>
            <a:ext cx="2865581" cy="1825336"/>
          </a:xfrm>
          <a:prstGeom prst="rect">
            <a:avLst/>
          </a:prstGeom>
        </p:spPr>
      </p:pic>
      <p:sp>
        <p:nvSpPr>
          <p:cNvPr id="6" name="Rectangle 5">
            <a:extLst>
              <a:ext uri="{FF2B5EF4-FFF2-40B4-BE49-F238E27FC236}">
                <a16:creationId xmlns:a16="http://schemas.microsoft.com/office/drawing/2014/main" id="{AF59AAF2-08C7-A34D-B61A-2831BFCFF9F2}"/>
              </a:ext>
            </a:extLst>
          </p:cNvPr>
          <p:cNvSpPr/>
          <p:nvPr/>
        </p:nvSpPr>
        <p:spPr>
          <a:xfrm>
            <a:off x="6603895" y="828625"/>
            <a:ext cx="5390564" cy="2308324"/>
          </a:xfrm>
          <a:prstGeom prst="rect">
            <a:avLst/>
          </a:prstGeom>
        </p:spPr>
        <p:txBody>
          <a:bodyPr wrap="square">
            <a:spAutoFit/>
          </a:bodyPr>
          <a:lstStyle/>
          <a:p>
            <a:r>
              <a:rPr lang="en-GB" dirty="0">
                <a:effectLst/>
                <a:latin typeface="Arial" panose="020B0604020202020204" pitchFamily="34" charset="0"/>
              </a:rPr>
              <a:t>●Rise time, fall time (or decay time)</a:t>
            </a:r>
          </a:p>
          <a:p>
            <a:r>
              <a:rPr lang="en-GB" dirty="0">
                <a:effectLst/>
                <a:latin typeface="Arial" panose="020B0604020202020204" pitchFamily="34" charset="0"/>
              </a:rPr>
              <a:t>●Duration</a:t>
            </a:r>
          </a:p>
          <a:p>
            <a:r>
              <a:rPr lang="en-GB" dirty="0">
                <a:effectLst/>
                <a:latin typeface="Arial" panose="020B0604020202020204" pitchFamily="34" charset="0"/>
              </a:rPr>
              <a:t>●Transit time (</a:t>
            </a:r>
            <a:r>
              <a:rPr lang="el-GR" dirty="0">
                <a:effectLst/>
                <a:latin typeface="Arial" panose="020B0604020202020204" pitchFamily="34" charset="0"/>
              </a:rPr>
              <a:t>Δ</a:t>
            </a:r>
            <a:r>
              <a:rPr lang="en-GB" dirty="0">
                <a:effectLst/>
                <a:latin typeface="Arial" panose="020B0604020202020204" pitchFamily="34" charset="0"/>
              </a:rPr>
              <a:t>t): time between the arrival of the photon and the electrical signal</a:t>
            </a:r>
          </a:p>
          <a:p>
            <a:r>
              <a:rPr lang="en-GB" dirty="0">
                <a:effectLst/>
                <a:latin typeface="Arial" panose="020B0604020202020204" pitchFamily="34" charset="0"/>
              </a:rPr>
              <a:t>→ trigger decision time</a:t>
            </a:r>
          </a:p>
          <a:p>
            <a:r>
              <a:rPr lang="en-GB" dirty="0">
                <a:effectLst/>
                <a:latin typeface="Arial" panose="020B0604020202020204" pitchFamily="34" charset="0"/>
              </a:rPr>
              <a:t>●Transit time spread (TTS): transit time variation between different events</a:t>
            </a:r>
          </a:p>
          <a:p>
            <a:r>
              <a:rPr lang="en-GB" dirty="0">
                <a:effectLst/>
                <a:latin typeface="Arial" panose="020B0604020202020204" pitchFamily="34" charset="0"/>
              </a:rPr>
              <a:t>→timing resolution</a:t>
            </a:r>
          </a:p>
        </p:txBody>
      </p:sp>
      <p:sp>
        <p:nvSpPr>
          <p:cNvPr id="7" name="Rectangle 6">
            <a:extLst>
              <a:ext uri="{FF2B5EF4-FFF2-40B4-BE49-F238E27FC236}">
                <a16:creationId xmlns:a16="http://schemas.microsoft.com/office/drawing/2014/main" id="{8723C1C0-D740-EE45-B728-FD9422C55114}"/>
              </a:ext>
            </a:extLst>
          </p:cNvPr>
          <p:cNvSpPr/>
          <p:nvPr/>
        </p:nvSpPr>
        <p:spPr>
          <a:xfrm>
            <a:off x="7450167" y="382748"/>
            <a:ext cx="3903633" cy="369332"/>
          </a:xfrm>
          <a:prstGeom prst="rect">
            <a:avLst/>
          </a:prstGeom>
        </p:spPr>
        <p:txBody>
          <a:bodyPr wrap="none">
            <a:spAutoFit/>
          </a:bodyPr>
          <a:lstStyle/>
          <a:p>
            <a:r>
              <a:rPr lang="en-GB" dirty="0">
                <a:effectLst/>
                <a:latin typeface="Arial" panose="020B0604020202020204" pitchFamily="34" charset="0"/>
              </a:rPr>
              <a:t>Light travels 3 mm in 10ps (vacuum)</a:t>
            </a:r>
          </a:p>
        </p:txBody>
      </p:sp>
      <p:sp>
        <p:nvSpPr>
          <p:cNvPr id="8" name="Rectangle 7">
            <a:extLst>
              <a:ext uri="{FF2B5EF4-FFF2-40B4-BE49-F238E27FC236}">
                <a16:creationId xmlns:a16="http://schemas.microsoft.com/office/drawing/2014/main" id="{003744CA-059F-5D42-823E-90E1718D55ED}"/>
              </a:ext>
            </a:extLst>
          </p:cNvPr>
          <p:cNvSpPr/>
          <p:nvPr/>
        </p:nvSpPr>
        <p:spPr>
          <a:xfrm>
            <a:off x="507894" y="5079077"/>
            <a:ext cx="6096000" cy="1477328"/>
          </a:xfrm>
          <a:prstGeom prst="rect">
            <a:avLst/>
          </a:prstGeom>
        </p:spPr>
        <p:txBody>
          <a:bodyPr>
            <a:spAutoFit/>
          </a:bodyPr>
          <a:lstStyle/>
          <a:p>
            <a:r>
              <a:rPr lang="en-GB" dirty="0">
                <a:effectLst/>
                <a:latin typeface="Arial" panose="020B0604020202020204" pitchFamily="34" charset="0"/>
              </a:rPr>
              <a:t>Applications requiring good timing:</a:t>
            </a:r>
          </a:p>
          <a:p>
            <a:r>
              <a:rPr lang="en-GB" dirty="0">
                <a:effectLst/>
                <a:latin typeface="Arial" panose="020B0604020202020204" pitchFamily="34" charset="0"/>
              </a:rPr>
              <a:t>●Cherenkov light based TOF systems</a:t>
            </a:r>
          </a:p>
          <a:p>
            <a:r>
              <a:rPr lang="en-GB" dirty="0">
                <a:effectLst/>
                <a:latin typeface="Arial" panose="020B0604020202020204" pitchFamily="34" charset="0"/>
              </a:rPr>
              <a:t>●Time-Of-Propagation counter (Belle II)</a:t>
            </a:r>
          </a:p>
          <a:p>
            <a:r>
              <a:rPr lang="en-GB" dirty="0">
                <a:effectLst/>
                <a:latin typeface="Arial" panose="020B0604020202020204" pitchFamily="34" charset="0"/>
              </a:rPr>
              <a:t>●Focusing DIRC with chromatic correction (</a:t>
            </a:r>
            <a:r>
              <a:rPr lang="en-GB" dirty="0" err="1">
                <a:effectLst/>
                <a:latin typeface="Arial" panose="020B0604020202020204" pitchFamily="34" charset="0"/>
              </a:rPr>
              <a:t>SuperB</a:t>
            </a:r>
            <a:r>
              <a:rPr lang="en-GB" dirty="0">
                <a:effectLst/>
                <a:latin typeface="Arial" panose="020B0604020202020204" pitchFamily="34" charset="0"/>
              </a:rPr>
              <a:t>)</a:t>
            </a:r>
          </a:p>
          <a:p>
            <a:r>
              <a:rPr lang="en-GB" dirty="0">
                <a:effectLst/>
                <a:latin typeface="Arial" panose="020B0604020202020204" pitchFamily="34" charset="0"/>
              </a:rPr>
              <a:t>●TOF PET</a:t>
            </a:r>
          </a:p>
        </p:txBody>
      </p:sp>
      <p:sp>
        <p:nvSpPr>
          <p:cNvPr id="9" name="Rectangle 8">
            <a:extLst>
              <a:ext uri="{FF2B5EF4-FFF2-40B4-BE49-F238E27FC236}">
                <a16:creationId xmlns:a16="http://schemas.microsoft.com/office/drawing/2014/main" id="{0EA4DA6A-BD71-364C-8576-1F2044C33052}"/>
              </a:ext>
            </a:extLst>
          </p:cNvPr>
          <p:cNvSpPr/>
          <p:nvPr/>
        </p:nvSpPr>
        <p:spPr>
          <a:xfrm>
            <a:off x="409068" y="2828514"/>
            <a:ext cx="2351926" cy="369332"/>
          </a:xfrm>
          <a:prstGeom prst="rect">
            <a:avLst/>
          </a:prstGeom>
        </p:spPr>
        <p:txBody>
          <a:bodyPr wrap="none">
            <a:spAutoFit/>
          </a:bodyPr>
          <a:lstStyle/>
          <a:p>
            <a:r>
              <a:rPr lang="en-GB" dirty="0">
                <a:effectLst/>
                <a:latin typeface="Arial" panose="020B0604020202020204" pitchFamily="34" charset="0"/>
              </a:rPr>
              <a:t>Some typical signals:</a:t>
            </a:r>
          </a:p>
        </p:txBody>
      </p:sp>
      <p:pic>
        <p:nvPicPr>
          <p:cNvPr id="10" name="Picture 9">
            <a:extLst>
              <a:ext uri="{FF2B5EF4-FFF2-40B4-BE49-F238E27FC236}">
                <a16:creationId xmlns:a16="http://schemas.microsoft.com/office/drawing/2014/main" id="{B1621767-07CB-4B4C-A3D4-0B2BC3614C68}"/>
              </a:ext>
            </a:extLst>
          </p:cNvPr>
          <p:cNvPicPr>
            <a:picLocks noChangeAspect="1"/>
          </p:cNvPicPr>
          <p:nvPr/>
        </p:nvPicPr>
        <p:blipFill>
          <a:blip r:embed="rId4"/>
          <a:stretch>
            <a:fillRect/>
          </a:stretch>
        </p:blipFill>
        <p:spPr>
          <a:xfrm>
            <a:off x="409068" y="3226230"/>
            <a:ext cx="5473700" cy="1702133"/>
          </a:xfrm>
          <a:prstGeom prst="rect">
            <a:avLst/>
          </a:prstGeom>
        </p:spPr>
      </p:pic>
      <p:pic>
        <p:nvPicPr>
          <p:cNvPr id="11" name="Picture 10">
            <a:extLst>
              <a:ext uri="{FF2B5EF4-FFF2-40B4-BE49-F238E27FC236}">
                <a16:creationId xmlns:a16="http://schemas.microsoft.com/office/drawing/2014/main" id="{623C60AA-EA9D-974B-916D-31DB8DBC6450}"/>
              </a:ext>
            </a:extLst>
          </p:cNvPr>
          <p:cNvPicPr>
            <a:picLocks noChangeAspect="1"/>
          </p:cNvPicPr>
          <p:nvPr/>
        </p:nvPicPr>
        <p:blipFill>
          <a:blip r:embed="rId5"/>
          <a:stretch>
            <a:fillRect/>
          </a:stretch>
        </p:blipFill>
        <p:spPr>
          <a:xfrm>
            <a:off x="7795790" y="3111198"/>
            <a:ext cx="3853044" cy="3653318"/>
          </a:xfrm>
          <a:prstGeom prst="rect">
            <a:avLst/>
          </a:prstGeom>
        </p:spPr>
      </p:pic>
      <p:sp>
        <p:nvSpPr>
          <p:cNvPr id="3" name="Slide Number Placeholder 2">
            <a:extLst>
              <a:ext uri="{FF2B5EF4-FFF2-40B4-BE49-F238E27FC236}">
                <a16:creationId xmlns:a16="http://schemas.microsoft.com/office/drawing/2014/main" id="{BAB52771-6E1E-E9A7-2133-B190E84C411F}"/>
              </a:ext>
            </a:extLst>
          </p:cNvPr>
          <p:cNvSpPr>
            <a:spLocks noGrp="1"/>
          </p:cNvSpPr>
          <p:nvPr>
            <p:ph type="sldNum" sz="quarter" idx="12"/>
          </p:nvPr>
        </p:nvSpPr>
        <p:spPr/>
        <p:txBody>
          <a:bodyPr/>
          <a:lstStyle/>
          <a:p>
            <a:fld id="{7254E3D2-0D2C-B040-A5A3-AD14F48ED497}" type="slidenum">
              <a:rPr lang="en-SI" smtClean="0"/>
              <a:t>104</a:t>
            </a:fld>
            <a:endParaRPr lang="en-SI"/>
          </a:p>
        </p:txBody>
      </p:sp>
    </p:spTree>
    <p:extLst>
      <p:ext uri="{BB962C8B-B14F-4D97-AF65-F5344CB8AC3E}">
        <p14:creationId xmlns:p14="http://schemas.microsoft.com/office/powerpoint/2010/main" val="16563121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8056-BB54-7A44-A1A4-983B6B3A9BEF}"/>
              </a:ext>
            </a:extLst>
          </p:cNvPr>
          <p:cNvSpPr>
            <a:spLocks noGrp="1"/>
          </p:cNvSpPr>
          <p:nvPr>
            <p:ph type="title"/>
          </p:nvPr>
        </p:nvSpPr>
        <p:spPr>
          <a:xfrm>
            <a:off x="822737" y="141412"/>
            <a:ext cx="10515600" cy="739047"/>
          </a:xfrm>
        </p:spPr>
        <p:txBody>
          <a:bodyPr>
            <a:normAutofit/>
          </a:bodyPr>
          <a:lstStyle/>
          <a:p>
            <a:r>
              <a:rPr lang="en-SI" dirty="0"/>
              <a:t>How to measure timing properties</a:t>
            </a:r>
          </a:p>
        </p:txBody>
      </p:sp>
      <p:sp>
        <p:nvSpPr>
          <p:cNvPr id="3" name="Content Placeholder 2">
            <a:extLst>
              <a:ext uri="{FF2B5EF4-FFF2-40B4-BE49-F238E27FC236}">
                <a16:creationId xmlns:a16="http://schemas.microsoft.com/office/drawing/2014/main" id="{57B761D1-6620-3141-9411-1DBDD17567F4}"/>
              </a:ext>
            </a:extLst>
          </p:cNvPr>
          <p:cNvSpPr>
            <a:spLocks noGrp="1"/>
          </p:cNvSpPr>
          <p:nvPr>
            <p:ph idx="1"/>
          </p:nvPr>
        </p:nvSpPr>
        <p:spPr>
          <a:xfrm>
            <a:off x="252515" y="828264"/>
            <a:ext cx="9164139" cy="4351338"/>
          </a:xfrm>
        </p:spPr>
        <p:txBody>
          <a:bodyPr>
            <a:normAutofit/>
          </a:bodyPr>
          <a:lstStyle/>
          <a:p>
            <a:pPr marL="0" indent="0">
              <a:buNone/>
            </a:pPr>
            <a:r>
              <a:rPr lang="en-GB" sz="2000" dirty="0"/>
              <a:t>Use laser light source with very short light pulse (~10 </a:t>
            </a:r>
            <a:r>
              <a:rPr lang="en-GB" sz="2000" dirty="0" err="1"/>
              <a:t>ps</a:t>
            </a:r>
            <a:r>
              <a:rPr lang="en-GB" sz="2000" dirty="0"/>
              <a:t> or less)</a:t>
            </a:r>
          </a:p>
          <a:p>
            <a:r>
              <a:rPr lang="en-GB" sz="2000" dirty="0"/>
              <a:t>attenuate light to low intensity → single photon level</a:t>
            </a:r>
          </a:p>
          <a:p>
            <a:r>
              <a:rPr lang="en-GB" sz="2000" dirty="0"/>
              <a:t>Measure the delay between the laser trigger pulse and signal from the photosensor</a:t>
            </a:r>
          </a:p>
          <a:p>
            <a:pPr marL="0" indent="0">
              <a:buNone/>
            </a:pPr>
            <a:r>
              <a:rPr lang="en-GB" sz="2000" dirty="0">
                <a:solidFill>
                  <a:srgbClr val="FF0000"/>
                </a:solidFill>
              </a:rPr>
              <a:t>Leading edge discriminator:</a:t>
            </a:r>
          </a:p>
          <a:p>
            <a:r>
              <a:rPr lang="en-GB" sz="2000" dirty="0"/>
              <a:t>measure also pulse charge</a:t>
            </a:r>
          </a:p>
          <a:p>
            <a:r>
              <a:rPr lang="en-GB" sz="2000" dirty="0"/>
              <a:t>make the time-walk correction</a:t>
            </a:r>
          </a:p>
          <a:p>
            <a:pPr lvl="1"/>
            <a:r>
              <a:rPr lang="en-GB" sz="1800" dirty="0"/>
              <a:t>𝑇𝐷𝐶=𝑃1+𝑃2𝐴𝐷𝐶−𝑃3</a:t>
            </a:r>
          </a:p>
          <a:p>
            <a:pPr marL="0" indent="0">
              <a:buNone/>
            </a:pPr>
            <a:r>
              <a:rPr lang="en-GB" sz="2000" dirty="0">
                <a:solidFill>
                  <a:srgbClr val="FF0000"/>
                </a:solidFill>
              </a:rPr>
              <a:t>Constant fraction discriminator:</a:t>
            </a:r>
          </a:p>
          <a:p>
            <a:r>
              <a:rPr lang="en-GB" sz="2000" dirty="0"/>
              <a:t>triggers at constant fraction of the signal</a:t>
            </a:r>
          </a:p>
          <a:p>
            <a:r>
              <a:rPr lang="en-GB" sz="2000" dirty="0"/>
              <a:t>adjust fraction and delay</a:t>
            </a:r>
          </a:p>
          <a:p>
            <a:endParaRPr lang="en-SI" sz="2000" dirty="0"/>
          </a:p>
        </p:txBody>
      </p:sp>
      <p:pic>
        <p:nvPicPr>
          <p:cNvPr id="4" name="Picture 3">
            <a:extLst>
              <a:ext uri="{FF2B5EF4-FFF2-40B4-BE49-F238E27FC236}">
                <a16:creationId xmlns:a16="http://schemas.microsoft.com/office/drawing/2014/main" id="{17F974AB-7E65-A542-ABE6-EB6C6C96426D}"/>
              </a:ext>
            </a:extLst>
          </p:cNvPr>
          <p:cNvPicPr>
            <a:picLocks noChangeAspect="1"/>
          </p:cNvPicPr>
          <p:nvPr/>
        </p:nvPicPr>
        <p:blipFill>
          <a:blip r:embed="rId2"/>
          <a:stretch>
            <a:fillRect/>
          </a:stretch>
        </p:blipFill>
        <p:spPr>
          <a:xfrm>
            <a:off x="4048018" y="2119817"/>
            <a:ext cx="3671455" cy="1541873"/>
          </a:xfrm>
          <a:prstGeom prst="rect">
            <a:avLst/>
          </a:prstGeom>
        </p:spPr>
      </p:pic>
      <p:pic>
        <p:nvPicPr>
          <p:cNvPr id="5" name="Picture 4">
            <a:extLst>
              <a:ext uri="{FF2B5EF4-FFF2-40B4-BE49-F238E27FC236}">
                <a16:creationId xmlns:a16="http://schemas.microsoft.com/office/drawing/2014/main" id="{2D3BBF70-78D9-7649-8260-F32AEB3BE19D}"/>
              </a:ext>
            </a:extLst>
          </p:cNvPr>
          <p:cNvPicPr>
            <a:picLocks noChangeAspect="1"/>
          </p:cNvPicPr>
          <p:nvPr/>
        </p:nvPicPr>
        <p:blipFill>
          <a:blip r:embed="rId3"/>
          <a:stretch>
            <a:fillRect/>
          </a:stretch>
        </p:blipFill>
        <p:spPr>
          <a:xfrm>
            <a:off x="4193237" y="4443854"/>
            <a:ext cx="3154198" cy="1884431"/>
          </a:xfrm>
          <a:prstGeom prst="rect">
            <a:avLst/>
          </a:prstGeom>
        </p:spPr>
      </p:pic>
      <p:pic>
        <p:nvPicPr>
          <p:cNvPr id="6" name="Picture 5">
            <a:extLst>
              <a:ext uri="{FF2B5EF4-FFF2-40B4-BE49-F238E27FC236}">
                <a16:creationId xmlns:a16="http://schemas.microsoft.com/office/drawing/2014/main" id="{566BD892-0E41-B64D-8D55-EF35D9AB74C5}"/>
              </a:ext>
            </a:extLst>
          </p:cNvPr>
          <p:cNvPicPr>
            <a:picLocks noChangeAspect="1"/>
          </p:cNvPicPr>
          <p:nvPr/>
        </p:nvPicPr>
        <p:blipFill>
          <a:blip r:embed="rId4"/>
          <a:stretch>
            <a:fillRect/>
          </a:stretch>
        </p:blipFill>
        <p:spPr>
          <a:xfrm>
            <a:off x="9789450" y="3003933"/>
            <a:ext cx="2150035" cy="1709071"/>
          </a:xfrm>
          <a:prstGeom prst="rect">
            <a:avLst/>
          </a:prstGeom>
        </p:spPr>
      </p:pic>
      <p:pic>
        <p:nvPicPr>
          <p:cNvPr id="7" name="Picture 6">
            <a:extLst>
              <a:ext uri="{FF2B5EF4-FFF2-40B4-BE49-F238E27FC236}">
                <a16:creationId xmlns:a16="http://schemas.microsoft.com/office/drawing/2014/main" id="{C03A9F32-29C1-6044-91D6-5AABAD41BE99}"/>
              </a:ext>
            </a:extLst>
          </p:cNvPr>
          <p:cNvPicPr>
            <a:picLocks noChangeAspect="1"/>
          </p:cNvPicPr>
          <p:nvPr/>
        </p:nvPicPr>
        <p:blipFill>
          <a:blip r:embed="rId5"/>
          <a:stretch>
            <a:fillRect/>
          </a:stretch>
        </p:blipFill>
        <p:spPr>
          <a:xfrm>
            <a:off x="7928201" y="3003682"/>
            <a:ext cx="1715471" cy="1833508"/>
          </a:xfrm>
          <a:prstGeom prst="rect">
            <a:avLst/>
          </a:prstGeom>
        </p:spPr>
      </p:pic>
      <p:pic>
        <p:nvPicPr>
          <p:cNvPr id="8" name="Picture 7">
            <a:extLst>
              <a:ext uri="{FF2B5EF4-FFF2-40B4-BE49-F238E27FC236}">
                <a16:creationId xmlns:a16="http://schemas.microsoft.com/office/drawing/2014/main" id="{E025F72D-99A2-FF48-AF16-31B726097D34}"/>
              </a:ext>
            </a:extLst>
          </p:cNvPr>
          <p:cNvPicPr>
            <a:picLocks noChangeAspect="1"/>
          </p:cNvPicPr>
          <p:nvPr/>
        </p:nvPicPr>
        <p:blipFill>
          <a:blip r:embed="rId6"/>
          <a:stretch>
            <a:fillRect/>
          </a:stretch>
        </p:blipFill>
        <p:spPr>
          <a:xfrm>
            <a:off x="9553617" y="1224192"/>
            <a:ext cx="2385868" cy="1436008"/>
          </a:xfrm>
          <a:prstGeom prst="rect">
            <a:avLst/>
          </a:prstGeom>
        </p:spPr>
      </p:pic>
      <p:sp>
        <p:nvSpPr>
          <p:cNvPr id="11" name="Slide Number Placeholder 10">
            <a:extLst>
              <a:ext uri="{FF2B5EF4-FFF2-40B4-BE49-F238E27FC236}">
                <a16:creationId xmlns:a16="http://schemas.microsoft.com/office/drawing/2014/main" id="{8EA29254-2D11-CE0E-068D-6635FBC24D96}"/>
              </a:ext>
            </a:extLst>
          </p:cNvPr>
          <p:cNvSpPr>
            <a:spLocks noGrp="1"/>
          </p:cNvSpPr>
          <p:nvPr>
            <p:ph type="sldNum" sz="quarter" idx="12"/>
          </p:nvPr>
        </p:nvSpPr>
        <p:spPr/>
        <p:txBody>
          <a:bodyPr/>
          <a:lstStyle/>
          <a:p>
            <a:fld id="{7254E3D2-0D2C-B040-A5A3-AD14F48ED497}" type="slidenum">
              <a:rPr lang="en-SI" smtClean="0"/>
              <a:t>105</a:t>
            </a:fld>
            <a:endParaRPr lang="en-SI"/>
          </a:p>
        </p:txBody>
      </p:sp>
    </p:spTree>
    <p:extLst>
      <p:ext uri="{BB962C8B-B14F-4D97-AF65-F5344CB8AC3E}">
        <p14:creationId xmlns:p14="http://schemas.microsoft.com/office/powerpoint/2010/main" val="39527126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31DD2-B46D-274D-8DB9-8C2F54A98738}"/>
              </a:ext>
            </a:extLst>
          </p:cNvPr>
          <p:cNvSpPr>
            <a:spLocks noGrp="1"/>
          </p:cNvSpPr>
          <p:nvPr>
            <p:ph type="title"/>
          </p:nvPr>
        </p:nvSpPr>
        <p:spPr>
          <a:xfrm>
            <a:off x="831271" y="39121"/>
            <a:ext cx="10515600" cy="908555"/>
          </a:xfrm>
        </p:spPr>
        <p:txBody>
          <a:bodyPr/>
          <a:lstStyle/>
          <a:p>
            <a:r>
              <a:rPr lang="en-GB" b="1" dirty="0"/>
              <a:t>High rate operation, aging </a:t>
            </a:r>
            <a:endParaRPr lang="en-SI" dirty="0"/>
          </a:p>
        </p:txBody>
      </p:sp>
      <p:sp>
        <p:nvSpPr>
          <p:cNvPr id="3" name="Content Placeholder 2">
            <a:extLst>
              <a:ext uri="{FF2B5EF4-FFF2-40B4-BE49-F238E27FC236}">
                <a16:creationId xmlns:a16="http://schemas.microsoft.com/office/drawing/2014/main" id="{AA46685A-11E7-154F-B987-8CA1D9B3B503}"/>
              </a:ext>
            </a:extLst>
          </p:cNvPr>
          <p:cNvSpPr>
            <a:spLocks noGrp="1"/>
          </p:cNvSpPr>
          <p:nvPr>
            <p:ph idx="1"/>
          </p:nvPr>
        </p:nvSpPr>
        <p:spPr>
          <a:xfrm>
            <a:off x="422563" y="1501775"/>
            <a:ext cx="5915891" cy="1387362"/>
          </a:xfrm>
        </p:spPr>
        <p:txBody>
          <a:bodyPr>
            <a:normAutofit lnSpcReduction="10000"/>
          </a:bodyPr>
          <a:lstStyle/>
          <a:p>
            <a:r>
              <a:rPr lang="en-GB" sz="2000" dirty="0"/>
              <a:t>Rate capability: inversely proportional to the time needed, after the arrival of one photon, to get ready to receive the next</a:t>
            </a:r>
          </a:p>
          <a:p>
            <a:r>
              <a:rPr lang="en-GB" sz="2000" dirty="0"/>
              <a:t>Requirements in calorimeters: 100 kHz →few MHz</a:t>
            </a:r>
          </a:p>
          <a:p>
            <a:endParaRPr lang="en-SI" sz="2000" dirty="0"/>
          </a:p>
        </p:txBody>
      </p:sp>
      <p:pic>
        <p:nvPicPr>
          <p:cNvPr id="4" name="Picture 3">
            <a:extLst>
              <a:ext uri="{FF2B5EF4-FFF2-40B4-BE49-F238E27FC236}">
                <a16:creationId xmlns:a16="http://schemas.microsoft.com/office/drawing/2014/main" id="{F9521E76-9069-4549-BB0A-4599012FDA36}"/>
              </a:ext>
            </a:extLst>
          </p:cNvPr>
          <p:cNvPicPr>
            <a:picLocks noChangeAspect="1"/>
          </p:cNvPicPr>
          <p:nvPr/>
        </p:nvPicPr>
        <p:blipFill>
          <a:blip r:embed="rId2"/>
          <a:stretch>
            <a:fillRect/>
          </a:stretch>
        </p:blipFill>
        <p:spPr>
          <a:xfrm>
            <a:off x="6754091" y="1158565"/>
            <a:ext cx="2871992" cy="2304473"/>
          </a:xfrm>
          <a:prstGeom prst="rect">
            <a:avLst/>
          </a:prstGeom>
        </p:spPr>
      </p:pic>
      <p:pic>
        <p:nvPicPr>
          <p:cNvPr id="5" name="Picture 4">
            <a:extLst>
              <a:ext uri="{FF2B5EF4-FFF2-40B4-BE49-F238E27FC236}">
                <a16:creationId xmlns:a16="http://schemas.microsoft.com/office/drawing/2014/main" id="{374790AC-679B-BE40-8264-E96880FB2950}"/>
              </a:ext>
            </a:extLst>
          </p:cNvPr>
          <p:cNvPicPr>
            <a:picLocks noChangeAspect="1"/>
          </p:cNvPicPr>
          <p:nvPr/>
        </p:nvPicPr>
        <p:blipFill>
          <a:blip r:embed="rId3"/>
          <a:stretch>
            <a:fillRect/>
          </a:stretch>
        </p:blipFill>
        <p:spPr>
          <a:xfrm>
            <a:off x="9683115" y="1408617"/>
            <a:ext cx="2534543" cy="1804370"/>
          </a:xfrm>
          <a:prstGeom prst="rect">
            <a:avLst/>
          </a:prstGeom>
        </p:spPr>
      </p:pic>
      <p:sp>
        <p:nvSpPr>
          <p:cNvPr id="6" name="Rectangle 5">
            <a:extLst>
              <a:ext uri="{FF2B5EF4-FFF2-40B4-BE49-F238E27FC236}">
                <a16:creationId xmlns:a16="http://schemas.microsoft.com/office/drawing/2014/main" id="{D2573841-80E3-7049-B55F-3099EA4CBCC4}"/>
              </a:ext>
            </a:extLst>
          </p:cNvPr>
          <p:cNvSpPr/>
          <p:nvPr/>
        </p:nvSpPr>
        <p:spPr>
          <a:xfrm>
            <a:off x="422563" y="3523151"/>
            <a:ext cx="11333017" cy="646331"/>
          </a:xfrm>
          <a:prstGeom prst="rect">
            <a:avLst/>
          </a:prstGeom>
        </p:spPr>
        <p:txBody>
          <a:bodyPr wrap="square">
            <a:spAutoFit/>
          </a:bodyPr>
          <a:lstStyle/>
          <a:p>
            <a:r>
              <a:rPr lang="en-GB" dirty="0">
                <a:effectLst/>
                <a:latin typeface="Arial" panose="020B0604020202020204" pitchFamily="34" charset="0"/>
              </a:rPr>
              <a:t>Aging(long-term operation at high counting rates): how is the photo-detector </a:t>
            </a:r>
            <a:r>
              <a:rPr lang="en-GB" dirty="0" err="1">
                <a:effectLst/>
                <a:latin typeface="Arial" panose="020B0604020202020204" pitchFamily="34" charset="0"/>
              </a:rPr>
              <a:t>behavior</a:t>
            </a:r>
            <a:r>
              <a:rPr lang="en-GB" dirty="0">
                <a:effectLst/>
                <a:latin typeface="Arial" panose="020B0604020202020204" pitchFamily="34" charset="0"/>
              </a:rPr>
              <a:t> changed when operated at high counting rate during several years ? </a:t>
            </a:r>
          </a:p>
        </p:txBody>
      </p:sp>
      <p:pic>
        <p:nvPicPr>
          <p:cNvPr id="7" name="Picture 6">
            <a:extLst>
              <a:ext uri="{FF2B5EF4-FFF2-40B4-BE49-F238E27FC236}">
                <a16:creationId xmlns:a16="http://schemas.microsoft.com/office/drawing/2014/main" id="{C489A87F-79BA-144C-A48D-1489EB328A63}"/>
              </a:ext>
            </a:extLst>
          </p:cNvPr>
          <p:cNvPicPr>
            <a:picLocks noChangeAspect="1"/>
          </p:cNvPicPr>
          <p:nvPr/>
        </p:nvPicPr>
        <p:blipFill>
          <a:blip r:embed="rId4"/>
          <a:stretch>
            <a:fillRect/>
          </a:stretch>
        </p:blipFill>
        <p:spPr>
          <a:xfrm>
            <a:off x="1528040" y="4304419"/>
            <a:ext cx="2981614" cy="2060182"/>
          </a:xfrm>
          <a:prstGeom prst="rect">
            <a:avLst/>
          </a:prstGeom>
        </p:spPr>
      </p:pic>
      <p:pic>
        <p:nvPicPr>
          <p:cNvPr id="8" name="Picture 7">
            <a:extLst>
              <a:ext uri="{FF2B5EF4-FFF2-40B4-BE49-F238E27FC236}">
                <a16:creationId xmlns:a16="http://schemas.microsoft.com/office/drawing/2014/main" id="{3EF9509C-61F0-4C45-AEE0-8AEBD7CE4F62}"/>
              </a:ext>
            </a:extLst>
          </p:cNvPr>
          <p:cNvPicPr>
            <a:picLocks noChangeAspect="1"/>
          </p:cNvPicPr>
          <p:nvPr/>
        </p:nvPicPr>
        <p:blipFill>
          <a:blip r:embed="rId5"/>
          <a:stretch>
            <a:fillRect/>
          </a:stretch>
        </p:blipFill>
        <p:spPr>
          <a:xfrm>
            <a:off x="5061784" y="4179269"/>
            <a:ext cx="2871992" cy="2310481"/>
          </a:xfrm>
          <a:prstGeom prst="rect">
            <a:avLst/>
          </a:prstGeom>
        </p:spPr>
      </p:pic>
      <p:sp>
        <p:nvSpPr>
          <p:cNvPr id="9" name="Rectangle 8">
            <a:extLst>
              <a:ext uri="{FF2B5EF4-FFF2-40B4-BE49-F238E27FC236}">
                <a16:creationId xmlns:a16="http://schemas.microsoft.com/office/drawing/2014/main" id="{FD9D8AFB-1645-8B42-8920-2CE91E9475DF}"/>
              </a:ext>
            </a:extLst>
          </p:cNvPr>
          <p:cNvSpPr/>
          <p:nvPr/>
        </p:nvSpPr>
        <p:spPr>
          <a:xfrm>
            <a:off x="8347362" y="4308966"/>
            <a:ext cx="3269675" cy="1477328"/>
          </a:xfrm>
          <a:prstGeom prst="rect">
            <a:avLst/>
          </a:prstGeom>
        </p:spPr>
        <p:txBody>
          <a:bodyPr wrap="square">
            <a:spAutoFit/>
          </a:bodyPr>
          <a:lstStyle/>
          <a:p>
            <a:r>
              <a:rPr lang="en-GB" dirty="0">
                <a:effectLst/>
                <a:latin typeface="Arial" panose="020B0604020202020204" pitchFamily="34" charset="0"/>
              </a:rPr>
              <a:t>Parameter affected (generally in a negative way):</a:t>
            </a:r>
          </a:p>
          <a:p>
            <a:r>
              <a:rPr lang="en-GB" dirty="0">
                <a:effectLst/>
                <a:latin typeface="Arial" panose="020B0604020202020204" pitchFamily="34" charset="0"/>
              </a:rPr>
              <a:t>●gain</a:t>
            </a:r>
          </a:p>
          <a:p>
            <a:r>
              <a:rPr lang="en-GB" dirty="0">
                <a:effectLst/>
                <a:latin typeface="Arial" panose="020B0604020202020204" pitchFamily="34" charset="0"/>
              </a:rPr>
              <a:t>●quantum efficiency</a:t>
            </a:r>
          </a:p>
          <a:p>
            <a:r>
              <a:rPr lang="en-GB" dirty="0">
                <a:effectLst/>
                <a:latin typeface="Arial" panose="020B0604020202020204" pitchFamily="34" charset="0"/>
              </a:rPr>
              <a:t>●dark current</a:t>
            </a:r>
          </a:p>
        </p:txBody>
      </p:sp>
      <p:sp>
        <p:nvSpPr>
          <p:cNvPr id="12" name="Slide Number Placeholder 11">
            <a:extLst>
              <a:ext uri="{FF2B5EF4-FFF2-40B4-BE49-F238E27FC236}">
                <a16:creationId xmlns:a16="http://schemas.microsoft.com/office/drawing/2014/main" id="{46A7E43C-3507-A275-4B83-A57CC5705B7F}"/>
              </a:ext>
            </a:extLst>
          </p:cNvPr>
          <p:cNvSpPr>
            <a:spLocks noGrp="1"/>
          </p:cNvSpPr>
          <p:nvPr>
            <p:ph type="sldNum" sz="quarter" idx="12"/>
          </p:nvPr>
        </p:nvSpPr>
        <p:spPr/>
        <p:txBody>
          <a:bodyPr/>
          <a:lstStyle/>
          <a:p>
            <a:fld id="{7254E3D2-0D2C-B040-A5A3-AD14F48ED497}" type="slidenum">
              <a:rPr lang="en-SI" smtClean="0"/>
              <a:t>106</a:t>
            </a:fld>
            <a:endParaRPr lang="en-SI"/>
          </a:p>
        </p:txBody>
      </p:sp>
    </p:spTree>
    <p:extLst>
      <p:ext uri="{BB962C8B-B14F-4D97-AF65-F5344CB8AC3E}">
        <p14:creationId xmlns:p14="http://schemas.microsoft.com/office/powerpoint/2010/main" val="455039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53A29-FB98-C74E-804A-B26FCA9BFE45}"/>
              </a:ext>
            </a:extLst>
          </p:cNvPr>
          <p:cNvSpPr>
            <a:spLocks noGrp="1"/>
          </p:cNvSpPr>
          <p:nvPr>
            <p:ph type="title"/>
          </p:nvPr>
        </p:nvSpPr>
        <p:spPr>
          <a:xfrm>
            <a:off x="530112" y="122637"/>
            <a:ext cx="10515600" cy="504515"/>
          </a:xfrm>
        </p:spPr>
        <p:txBody>
          <a:bodyPr/>
          <a:lstStyle/>
          <a:p>
            <a:r>
              <a:rPr lang="en-GB" b="1" dirty="0"/>
              <a:t>Dark count rate (DCR) </a:t>
            </a:r>
            <a:endParaRPr lang="en-SI" dirty="0"/>
          </a:p>
        </p:txBody>
      </p:sp>
      <p:sp>
        <p:nvSpPr>
          <p:cNvPr id="3" name="Content Placeholder 2">
            <a:extLst>
              <a:ext uri="{FF2B5EF4-FFF2-40B4-BE49-F238E27FC236}">
                <a16:creationId xmlns:a16="http://schemas.microsoft.com/office/drawing/2014/main" id="{6DBF9794-B29D-B446-86A7-754382B956E7}"/>
              </a:ext>
            </a:extLst>
          </p:cNvPr>
          <p:cNvSpPr>
            <a:spLocks noGrp="1"/>
          </p:cNvSpPr>
          <p:nvPr>
            <p:ph idx="1"/>
          </p:nvPr>
        </p:nvSpPr>
        <p:spPr>
          <a:xfrm>
            <a:off x="97335" y="504686"/>
            <a:ext cx="7685793" cy="4351338"/>
          </a:xfrm>
        </p:spPr>
        <p:txBody>
          <a:bodyPr>
            <a:normAutofit/>
          </a:bodyPr>
          <a:lstStyle/>
          <a:p>
            <a:r>
              <a:rPr lang="en-GB" sz="2000" dirty="0"/>
              <a:t>Sensors produce signals even in total darkness!</a:t>
            </a:r>
          </a:p>
          <a:p>
            <a:r>
              <a:rPr lang="en-GB" sz="2000" dirty="0">
                <a:solidFill>
                  <a:schemeClr val="accent1"/>
                </a:solidFill>
              </a:rPr>
              <a:t>DCR of PMTs:</a:t>
            </a:r>
          </a:p>
          <a:p>
            <a:pPr lvl="1"/>
            <a:r>
              <a:rPr lang="en-GB" sz="1800" dirty="0"/>
              <a:t>depends on the cathode type, the cathode area, and the temperature.</a:t>
            </a:r>
          </a:p>
          <a:p>
            <a:pPr lvl="1"/>
            <a:r>
              <a:rPr lang="en-GB" sz="1800" dirty="0"/>
              <a:t>few kHz (threshold = 0.5 </a:t>
            </a:r>
            <a:r>
              <a:rPr lang="en-GB" sz="1800" dirty="0" err="1"/>
              <a:t>p.e.</a:t>
            </a:r>
            <a:r>
              <a:rPr lang="en-GB" sz="1800" dirty="0"/>
              <a:t>)</a:t>
            </a:r>
          </a:p>
          <a:p>
            <a:pPr lvl="1"/>
            <a:r>
              <a:rPr lang="en-GB" sz="1800" dirty="0"/>
              <a:t>is highest for cathodes with high sensitivity at long wavelengths.</a:t>
            </a:r>
          </a:p>
          <a:p>
            <a:pPr lvl="1"/>
            <a:r>
              <a:rPr lang="en-GB" sz="1800" dirty="0"/>
              <a:t>Temporarily increases considerably after exposure to daylight</a:t>
            </a:r>
          </a:p>
          <a:p>
            <a:pPr marL="0" indent="0">
              <a:buNone/>
            </a:pPr>
            <a:endParaRPr lang="en-SI" sz="2000" dirty="0"/>
          </a:p>
        </p:txBody>
      </p:sp>
      <p:pic>
        <p:nvPicPr>
          <p:cNvPr id="4" name="Picture 3">
            <a:extLst>
              <a:ext uri="{FF2B5EF4-FFF2-40B4-BE49-F238E27FC236}">
                <a16:creationId xmlns:a16="http://schemas.microsoft.com/office/drawing/2014/main" id="{D57BCE05-3751-DE46-B6B2-5CEF6D6CF61D}"/>
              </a:ext>
            </a:extLst>
          </p:cNvPr>
          <p:cNvPicPr>
            <a:picLocks noChangeAspect="1"/>
          </p:cNvPicPr>
          <p:nvPr/>
        </p:nvPicPr>
        <p:blipFill>
          <a:blip r:embed="rId2"/>
          <a:stretch>
            <a:fillRect/>
          </a:stretch>
        </p:blipFill>
        <p:spPr>
          <a:xfrm>
            <a:off x="7207470" y="1781004"/>
            <a:ext cx="2811361" cy="2151712"/>
          </a:xfrm>
          <a:prstGeom prst="rect">
            <a:avLst/>
          </a:prstGeom>
        </p:spPr>
      </p:pic>
      <p:pic>
        <p:nvPicPr>
          <p:cNvPr id="5" name="Picture 4">
            <a:extLst>
              <a:ext uri="{FF2B5EF4-FFF2-40B4-BE49-F238E27FC236}">
                <a16:creationId xmlns:a16="http://schemas.microsoft.com/office/drawing/2014/main" id="{C0BEB041-36AC-D848-B6CD-280449960CD2}"/>
              </a:ext>
            </a:extLst>
          </p:cNvPr>
          <p:cNvPicPr>
            <a:picLocks noChangeAspect="1"/>
          </p:cNvPicPr>
          <p:nvPr/>
        </p:nvPicPr>
        <p:blipFill>
          <a:blip r:embed="rId3"/>
          <a:stretch>
            <a:fillRect/>
          </a:stretch>
        </p:blipFill>
        <p:spPr>
          <a:xfrm>
            <a:off x="9821181" y="1365799"/>
            <a:ext cx="2370819" cy="2689802"/>
          </a:xfrm>
          <a:prstGeom prst="rect">
            <a:avLst/>
          </a:prstGeom>
        </p:spPr>
      </p:pic>
      <p:sp>
        <p:nvSpPr>
          <p:cNvPr id="6" name="TextBox 5">
            <a:extLst>
              <a:ext uri="{FF2B5EF4-FFF2-40B4-BE49-F238E27FC236}">
                <a16:creationId xmlns:a16="http://schemas.microsoft.com/office/drawing/2014/main" id="{4E883E3E-94D5-2641-B8CB-BD655B4EA2EC}"/>
              </a:ext>
            </a:extLst>
          </p:cNvPr>
          <p:cNvSpPr txBox="1"/>
          <p:nvPr/>
        </p:nvSpPr>
        <p:spPr>
          <a:xfrm>
            <a:off x="10046317" y="504686"/>
            <a:ext cx="1920546" cy="523220"/>
          </a:xfrm>
          <a:prstGeom prst="rect">
            <a:avLst/>
          </a:prstGeom>
          <a:noFill/>
        </p:spPr>
        <p:txBody>
          <a:bodyPr wrap="square" rtlCol="0">
            <a:spAutoFit/>
          </a:bodyPr>
          <a:lstStyle/>
          <a:p>
            <a:r>
              <a:rPr lang="en-SI" sz="1400" dirty="0"/>
              <a:t>DCR of different photocathodes</a:t>
            </a:r>
          </a:p>
        </p:txBody>
      </p:sp>
      <p:sp>
        <p:nvSpPr>
          <p:cNvPr id="7" name="Rectangle 6">
            <a:extLst>
              <a:ext uri="{FF2B5EF4-FFF2-40B4-BE49-F238E27FC236}">
                <a16:creationId xmlns:a16="http://schemas.microsoft.com/office/drawing/2014/main" id="{6ADE3299-1A58-6649-A4B8-80B38B5CC513}"/>
              </a:ext>
            </a:extLst>
          </p:cNvPr>
          <p:cNvSpPr/>
          <p:nvPr/>
        </p:nvSpPr>
        <p:spPr>
          <a:xfrm>
            <a:off x="3991463" y="3887780"/>
            <a:ext cx="8444346" cy="2308324"/>
          </a:xfrm>
          <a:prstGeom prst="rect">
            <a:avLst/>
          </a:prstGeom>
        </p:spPr>
        <p:txBody>
          <a:bodyPr wrap="square">
            <a:spAutoFit/>
          </a:bodyPr>
          <a:lstStyle/>
          <a:p>
            <a:r>
              <a:rPr lang="en-GB" dirty="0">
                <a:solidFill>
                  <a:schemeClr val="accent1"/>
                </a:solidFill>
                <a:effectLst/>
              </a:rPr>
              <a:t>DCR of </a:t>
            </a:r>
            <a:r>
              <a:rPr lang="en-GB" dirty="0" err="1">
                <a:solidFill>
                  <a:schemeClr val="accent1"/>
                </a:solidFill>
                <a:effectLst/>
              </a:rPr>
              <a:t>SiPMs</a:t>
            </a:r>
            <a:r>
              <a:rPr lang="en-GB" dirty="0">
                <a:solidFill>
                  <a:schemeClr val="accent1"/>
                </a:solidFill>
                <a:effectLst/>
              </a:rPr>
              <a:t>:</a:t>
            </a:r>
          </a:p>
          <a:p>
            <a:r>
              <a:rPr lang="en-GB" dirty="0">
                <a:effectLst/>
              </a:rPr>
              <a:t>●depends on the pixel size, the bias voltage, the temperature</a:t>
            </a:r>
          </a:p>
          <a:p>
            <a:r>
              <a:rPr lang="en-GB" dirty="0">
                <a:effectLst/>
              </a:rPr>
              <a:t>●quite high (~0.1–2MHz/mm² at room temp, threshold = 0.5 </a:t>
            </a:r>
            <a:r>
              <a:rPr lang="en-GB" dirty="0" err="1">
                <a:effectLst/>
              </a:rPr>
              <a:t>p.e.</a:t>
            </a:r>
            <a:r>
              <a:rPr lang="en-GB" dirty="0">
                <a:effectLst/>
              </a:rPr>
              <a:t>)</a:t>
            </a:r>
          </a:p>
          <a:p>
            <a:br>
              <a:rPr lang="en-GB" dirty="0">
                <a:effectLst/>
              </a:rPr>
            </a:br>
            <a:endParaRPr lang="en-GB" dirty="0">
              <a:effectLst/>
            </a:endParaRPr>
          </a:p>
          <a:p>
            <a:r>
              <a:rPr lang="en-GB" dirty="0">
                <a:effectLst/>
              </a:rPr>
              <a:t>DCR depends strongly on the threshold level → not a problem for detection of many photon signals (threshold &gt;10).</a:t>
            </a:r>
          </a:p>
          <a:p>
            <a:r>
              <a:rPr lang="en-GB" dirty="0">
                <a:effectLst/>
              </a:rPr>
              <a:t>Can be efficiently reduced by lowering the temperature.</a:t>
            </a:r>
          </a:p>
        </p:txBody>
      </p:sp>
      <p:pic>
        <p:nvPicPr>
          <p:cNvPr id="8" name="Picture 7">
            <a:extLst>
              <a:ext uri="{FF2B5EF4-FFF2-40B4-BE49-F238E27FC236}">
                <a16:creationId xmlns:a16="http://schemas.microsoft.com/office/drawing/2014/main" id="{82337082-BC4A-A24E-8523-15858AFCD61F}"/>
              </a:ext>
            </a:extLst>
          </p:cNvPr>
          <p:cNvPicPr>
            <a:picLocks noChangeAspect="1"/>
          </p:cNvPicPr>
          <p:nvPr/>
        </p:nvPicPr>
        <p:blipFill>
          <a:blip r:embed="rId4"/>
          <a:stretch>
            <a:fillRect/>
          </a:stretch>
        </p:blipFill>
        <p:spPr>
          <a:xfrm>
            <a:off x="260950" y="3292899"/>
            <a:ext cx="3317901" cy="2931025"/>
          </a:xfrm>
          <a:prstGeom prst="rect">
            <a:avLst/>
          </a:prstGeom>
        </p:spPr>
      </p:pic>
      <p:sp>
        <p:nvSpPr>
          <p:cNvPr id="11" name="Slide Number Placeholder 10">
            <a:extLst>
              <a:ext uri="{FF2B5EF4-FFF2-40B4-BE49-F238E27FC236}">
                <a16:creationId xmlns:a16="http://schemas.microsoft.com/office/drawing/2014/main" id="{31396A09-04BE-221B-33FB-899090416539}"/>
              </a:ext>
            </a:extLst>
          </p:cNvPr>
          <p:cNvSpPr>
            <a:spLocks noGrp="1"/>
          </p:cNvSpPr>
          <p:nvPr>
            <p:ph type="sldNum" sz="quarter" idx="12"/>
          </p:nvPr>
        </p:nvSpPr>
        <p:spPr/>
        <p:txBody>
          <a:bodyPr/>
          <a:lstStyle/>
          <a:p>
            <a:fld id="{7254E3D2-0D2C-B040-A5A3-AD14F48ED497}" type="slidenum">
              <a:rPr lang="en-SI" smtClean="0"/>
              <a:t>107</a:t>
            </a:fld>
            <a:endParaRPr lang="en-SI"/>
          </a:p>
        </p:txBody>
      </p:sp>
    </p:spTree>
    <p:extLst>
      <p:ext uri="{BB962C8B-B14F-4D97-AF65-F5344CB8AC3E}">
        <p14:creationId xmlns:p14="http://schemas.microsoft.com/office/powerpoint/2010/main" val="33617255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62DEA-858A-9B49-9652-040C069ED2F6}"/>
              </a:ext>
            </a:extLst>
          </p:cNvPr>
          <p:cNvSpPr>
            <a:spLocks noGrp="1"/>
          </p:cNvSpPr>
          <p:nvPr>
            <p:ph type="title"/>
          </p:nvPr>
        </p:nvSpPr>
        <p:spPr>
          <a:xfrm>
            <a:off x="780780" y="143867"/>
            <a:ext cx="7847405" cy="551395"/>
          </a:xfrm>
        </p:spPr>
        <p:txBody>
          <a:bodyPr>
            <a:normAutofit fontScale="90000"/>
          </a:bodyPr>
          <a:lstStyle/>
          <a:p>
            <a:r>
              <a:rPr lang="en-SI" dirty="0"/>
              <a:t>Operation in a magnetic field</a:t>
            </a:r>
          </a:p>
        </p:txBody>
      </p:sp>
      <p:sp>
        <p:nvSpPr>
          <p:cNvPr id="3" name="Content Placeholder 2">
            <a:extLst>
              <a:ext uri="{FF2B5EF4-FFF2-40B4-BE49-F238E27FC236}">
                <a16:creationId xmlns:a16="http://schemas.microsoft.com/office/drawing/2014/main" id="{80161647-22C4-AF47-BEEF-EF853FBA1415}"/>
              </a:ext>
            </a:extLst>
          </p:cNvPr>
          <p:cNvSpPr>
            <a:spLocks noGrp="1"/>
          </p:cNvSpPr>
          <p:nvPr>
            <p:ph idx="1"/>
          </p:nvPr>
        </p:nvSpPr>
        <p:spPr>
          <a:xfrm>
            <a:off x="568036" y="807246"/>
            <a:ext cx="10515600" cy="4351338"/>
          </a:xfrm>
        </p:spPr>
        <p:txBody>
          <a:bodyPr/>
          <a:lstStyle/>
          <a:p>
            <a:r>
              <a:rPr lang="en-GB" dirty="0"/>
              <a:t>B curves the trajectory of charged particles</a:t>
            </a:r>
          </a:p>
          <a:p>
            <a:r>
              <a:rPr lang="en-GB" dirty="0"/>
              <a:t>in combination with tracking provides particle momentum</a:t>
            </a:r>
          </a:p>
          <a:p>
            <a:r>
              <a:rPr lang="en-GB" dirty="0"/>
              <a:t>separates particle tracks → easier reconstruction</a:t>
            </a:r>
          </a:p>
          <a:p>
            <a:r>
              <a:rPr lang="en-GB" dirty="0"/>
              <a:t>combination PET + MRI</a:t>
            </a:r>
          </a:p>
          <a:p>
            <a:endParaRPr lang="en-SI" dirty="0"/>
          </a:p>
        </p:txBody>
      </p:sp>
      <p:sp>
        <p:nvSpPr>
          <p:cNvPr id="4" name="Rectangle 3">
            <a:extLst>
              <a:ext uri="{FF2B5EF4-FFF2-40B4-BE49-F238E27FC236}">
                <a16:creationId xmlns:a16="http://schemas.microsoft.com/office/drawing/2014/main" id="{BBC8F1FC-CE96-C041-B3A1-84CAC4BEF449}"/>
              </a:ext>
            </a:extLst>
          </p:cNvPr>
          <p:cNvSpPr/>
          <p:nvPr/>
        </p:nvSpPr>
        <p:spPr>
          <a:xfrm>
            <a:off x="7734553" y="281808"/>
            <a:ext cx="6096000" cy="369332"/>
          </a:xfrm>
          <a:prstGeom prst="rect">
            <a:avLst/>
          </a:prstGeom>
        </p:spPr>
        <p:txBody>
          <a:bodyPr>
            <a:spAutoFit/>
          </a:bodyPr>
          <a:lstStyle/>
          <a:p>
            <a:r>
              <a:rPr lang="en-GB" dirty="0">
                <a:effectLst/>
                <a:latin typeface="Arial" panose="020B0604020202020204" pitchFamily="34" charset="0"/>
              </a:rPr>
              <a:t>Earth’s magnetic field = 25-65 </a:t>
            </a:r>
            <a:r>
              <a:rPr lang="el-GR" dirty="0">
                <a:effectLst/>
                <a:latin typeface="Arial" panose="020B0604020202020204" pitchFamily="34" charset="0"/>
              </a:rPr>
              <a:t>μ</a:t>
            </a:r>
            <a:r>
              <a:rPr lang="en-GB" dirty="0">
                <a:effectLst/>
                <a:latin typeface="Arial" panose="020B0604020202020204" pitchFamily="34" charset="0"/>
              </a:rPr>
              <a:t>T</a:t>
            </a:r>
          </a:p>
        </p:txBody>
      </p:sp>
      <p:pic>
        <p:nvPicPr>
          <p:cNvPr id="5" name="Picture 4">
            <a:extLst>
              <a:ext uri="{FF2B5EF4-FFF2-40B4-BE49-F238E27FC236}">
                <a16:creationId xmlns:a16="http://schemas.microsoft.com/office/drawing/2014/main" id="{F5C87DCC-521B-DE49-AA51-81FD8EC2C9E2}"/>
              </a:ext>
            </a:extLst>
          </p:cNvPr>
          <p:cNvPicPr>
            <a:picLocks noChangeAspect="1"/>
          </p:cNvPicPr>
          <p:nvPr/>
        </p:nvPicPr>
        <p:blipFill>
          <a:blip r:embed="rId2"/>
          <a:stretch>
            <a:fillRect/>
          </a:stretch>
        </p:blipFill>
        <p:spPr>
          <a:xfrm>
            <a:off x="642185" y="2862554"/>
            <a:ext cx="2441864" cy="2466781"/>
          </a:xfrm>
          <a:prstGeom prst="rect">
            <a:avLst/>
          </a:prstGeom>
        </p:spPr>
      </p:pic>
      <p:pic>
        <p:nvPicPr>
          <p:cNvPr id="6" name="Picture 5">
            <a:extLst>
              <a:ext uri="{FF2B5EF4-FFF2-40B4-BE49-F238E27FC236}">
                <a16:creationId xmlns:a16="http://schemas.microsoft.com/office/drawing/2014/main" id="{2836F2D1-E742-384F-82FD-EE4B7B93E966}"/>
              </a:ext>
            </a:extLst>
          </p:cNvPr>
          <p:cNvPicPr>
            <a:picLocks noChangeAspect="1"/>
          </p:cNvPicPr>
          <p:nvPr/>
        </p:nvPicPr>
        <p:blipFill>
          <a:blip r:embed="rId3"/>
          <a:stretch>
            <a:fillRect/>
          </a:stretch>
        </p:blipFill>
        <p:spPr>
          <a:xfrm>
            <a:off x="4604635" y="2474884"/>
            <a:ext cx="2193281" cy="2909454"/>
          </a:xfrm>
          <a:prstGeom prst="rect">
            <a:avLst/>
          </a:prstGeom>
        </p:spPr>
      </p:pic>
      <p:pic>
        <p:nvPicPr>
          <p:cNvPr id="7" name="Picture 6">
            <a:extLst>
              <a:ext uri="{FF2B5EF4-FFF2-40B4-BE49-F238E27FC236}">
                <a16:creationId xmlns:a16="http://schemas.microsoft.com/office/drawing/2014/main" id="{963432A9-E5A0-5E4B-9D5C-A0ECD779AAB1}"/>
              </a:ext>
            </a:extLst>
          </p:cNvPr>
          <p:cNvPicPr>
            <a:picLocks noChangeAspect="1"/>
          </p:cNvPicPr>
          <p:nvPr/>
        </p:nvPicPr>
        <p:blipFill>
          <a:blip r:embed="rId4"/>
          <a:stretch>
            <a:fillRect/>
          </a:stretch>
        </p:blipFill>
        <p:spPr>
          <a:xfrm>
            <a:off x="7876309" y="2777178"/>
            <a:ext cx="3008081" cy="2466781"/>
          </a:xfrm>
          <a:prstGeom prst="rect">
            <a:avLst/>
          </a:prstGeom>
        </p:spPr>
      </p:pic>
      <p:sp>
        <p:nvSpPr>
          <p:cNvPr id="8" name="Rectangle 7">
            <a:extLst>
              <a:ext uri="{FF2B5EF4-FFF2-40B4-BE49-F238E27FC236}">
                <a16:creationId xmlns:a16="http://schemas.microsoft.com/office/drawing/2014/main" id="{4CABEEC0-3BFD-964A-BF2A-7D90D461FDC8}"/>
              </a:ext>
            </a:extLst>
          </p:cNvPr>
          <p:cNvSpPr/>
          <p:nvPr/>
        </p:nvSpPr>
        <p:spPr>
          <a:xfrm>
            <a:off x="347645" y="5384338"/>
            <a:ext cx="3928070" cy="646331"/>
          </a:xfrm>
          <a:prstGeom prst="rect">
            <a:avLst/>
          </a:prstGeom>
        </p:spPr>
        <p:txBody>
          <a:bodyPr wrap="square">
            <a:spAutoFit/>
          </a:bodyPr>
          <a:lstStyle/>
          <a:p>
            <a:r>
              <a:rPr lang="en-GB" dirty="0">
                <a:effectLst/>
                <a:latin typeface="Arial" panose="020B0604020202020204" pitchFamily="34" charset="0"/>
              </a:rPr>
              <a:t>PMT very sensitive to magnetic</a:t>
            </a:r>
          </a:p>
          <a:p>
            <a:r>
              <a:rPr lang="en-GB" dirty="0">
                <a:effectLst/>
                <a:latin typeface="Arial" panose="020B0604020202020204" pitchFamily="34" charset="0"/>
              </a:rPr>
              <a:t>Field → shielding required (</a:t>
            </a:r>
            <a:r>
              <a:rPr lang="el-GR" dirty="0">
                <a:effectLst/>
                <a:latin typeface="Arial" panose="020B0604020202020204" pitchFamily="34" charset="0"/>
              </a:rPr>
              <a:t>μ </a:t>
            </a:r>
            <a:r>
              <a:rPr lang="en-GB" dirty="0">
                <a:effectLst/>
                <a:latin typeface="Arial" panose="020B0604020202020204" pitchFamily="34" charset="0"/>
              </a:rPr>
              <a:t>metal)</a:t>
            </a:r>
          </a:p>
        </p:txBody>
      </p:sp>
      <p:sp>
        <p:nvSpPr>
          <p:cNvPr id="9" name="Rectangle 8">
            <a:extLst>
              <a:ext uri="{FF2B5EF4-FFF2-40B4-BE49-F238E27FC236}">
                <a16:creationId xmlns:a16="http://schemas.microsoft.com/office/drawing/2014/main" id="{5778CD1E-654E-8449-8B0E-13F1D4CA4A0D}"/>
              </a:ext>
            </a:extLst>
          </p:cNvPr>
          <p:cNvSpPr/>
          <p:nvPr/>
        </p:nvSpPr>
        <p:spPr>
          <a:xfrm>
            <a:off x="4460488" y="5433020"/>
            <a:ext cx="3545620" cy="646331"/>
          </a:xfrm>
          <a:prstGeom prst="rect">
            <a:avLst/>
          </a:prstGeom>
        </p:spPr>
        <p:txBody>
          <a:bodyPr wrap="square">
            <a:spAutoFit/>
          </a:bodyPr>
          <a:lstStyle/>
          <a:p>
            <a:r>
              <a:rPr lang="en-GB" dirty="0">
                <a:effectLst/>
                <a:latin typeface="Arial" panose="020B0604020202020204" pitchFamily="34" charset="0"/>
              </a:rPr>
              <a:t>MCP-PMT tolerant to magnetic field up to ~ 2T (6 </a:t>
            </a:r>
            <a:r>
              <a:rPr lang="el-GR" dirty="0">
                <a:effectLst/>
                <a:latin typeface="Arial" panose="020B0604020202020204" pitchFamily="34" charset="0"/>
              </a:rPr>
              <a:t>μ</a:t>
            </a:r>
            <a:r>
              <a:rPr lang="en-GB" dirty="0">
                <a:effectLst/>
                <a:latin typeface="Arial" panose="020B0604020202020204" pitchFamily="34" charset="0"/>
              </a:rPr>
              <a:t>m pores).</a:t>
            </a:r>
          </a:p>
        </p:txBody>
      </p:sp>
      <p:sp>
        <p:nvSpPr>
          <p:cNvPr id="10" name="Rectangle 9">
            <a:extLst>
              <a:ext uri="{FF2B5EF4-FFF2-40B4-BE49-F238E27FC236}">
                <a16:creationId xmlns:a16="http://schemas.microsoft.com/office/drawing/2014/main" id="{77F4A6A9-A1CB-9048-883F-744D4F6142D9}"/>
              </a:ext>
            </a:extLst>
          </p:cNvPr>
          <p:cNvSpPr/>
          <p:nvPr/>
        </p:nvSpPr>
        <p:spPr>
          <a:xfrm>
            <a:off x="8447593" y="5268356"/>
            <a:ext cx="2441864" cy="923330"/>
          </a:xfrm>
          <a:prstGeom prst="rect">
            <a:avLst/>
          </a:prstGeom>
        </p:spPr>
        <p:txBody>
          <a:bodyPr wrap="square">
            <a:spAutoFit/>
          </a:bodyPr>
          <a:lstStyle/>
          <a:p>
            <a:r>
              <a:rPr lang="en-GB" dirty="0">
                <a:effectLst/>
                <a:latin typeface="Arial" panose="020B0604020202020204" pitchFamily="34" charset="0"/>
              </a:rPr>
              <a:t>PD, APD, SiPM insensitive to magnetic field</a:t>
            </a:r>
          </a:p>
        </p:txBody>
      </p:sp>
      <p:sp>
        <p:nvSpPr>
          <p:cNvPr id="11" name="Rectangle 10">
            <a:extLst>
              <a:ext uri="{FF2B5EF4-FFF2-40B4-BE49-F238E27FC236}">
                <a16:creationId xmlns:a16="http://schemas.microsoft.com/office/drawing/2014/main" id="{F77F39BE-DD8F-454D-8293-8AAA3F77A760}"/>
              </a:ext>
            </a:extLst>
          </p:cNvPr>
          <p:cNvSpPr/>
          <p:nvPr/>
        </p:nvSpPr>
        <p:spPr>
          <a:xfrm>
            <a:off x="8447593" y="997556"/>
            <a:ext cx="2293727" cy="1477328"/>
          </a:xfrm>
          <a:prstGeom prst="rect">
            <a:avLst/>
          </a:prstGeom>
        </p:spPr>
        <p:txBody>
          <a:bodyPr wrap="square">
            <a:spAutoFit/>
          </a:bodyPr>
          <a:lstStyle/>
          <a:p>
            <a:r>
              <a:rPr lang="en-GB" dirty="0">
                <a:effectLst/>
                <a:latin typeface="Arial" panose="020B0604020202020204" pitchFamily="34" charset="0"/>
              </a:rPr>
              <a:t>Typical requirements 1.5T @ Belle II, </a:t>
            </a:r>
          </a:p>
          <a:p>
            <a:r>
              <a:rPr lang="en-GB" dirty="0">
                <a:effectLst/>
                <a:latin typeface="Arial" panose="020B0604020202020204" pitchFamily="34" charset="0"/>
              </a:rPr>
              <a:t>2T @ PANDA, </a:t>
            </a:r>
          </a:p>
          <a:p>
            <a:r>
              <a:rPr lang="en-GB" dirty="0">
                <a:effectLst/>
                <a:latin typeface="Arial" panose="020B0604020202020204" pitchFamily="34" charset="0"/>
              </a:rPr>
              <a:t>4T </a:t>
            </a:r>
            <a:r>
              <a:rPr lang="en-GB" dirty="0">
                <a:latin typeface="Arial" panose="020B0604020202020204" pitchFamily="34" charset="0"/>
              </a:rPr>
              <a:t>@ </a:t>
            </a:r>
            <a:r>
              <a:rPr lang="en-GB" dirty="0">
                <a:effectLst/>
                <a:latin typeface="Arial" panose="020B0604020202020204" pitchFamily="34" charset="0"/>
              </a:rPr>
              <a:t>CMS, ILC, </a:t>
            </a:r>
          </a:p>
          <a:p>
            <a:r>
              <a:rPr lang="en-GB" dirty="0">
                <a:effectLst/>
                <a:latin typeface="Arial" panose="020B0604020202020204" pitchFamily="34" charset="0"/>
              </a:rPr>
              <a:t>1.5 T </a:t>
            </a:r>
            <a:r>
              <a:rPr lang="en-GB" dirty="0">
                <a:latin typeface="Arial" panose="020B0604020202020204" pitchFamily="34" charset="0"/>
              </a:rPr>
              <a:t>@ </a:t>
            </a:r>
            <a:r>
              <a:rPr lang="en-GB" dirty="0">
                <a:effectLst/>
                <a:latin typeface="Arial" panose="020B0604020202020204" pitchFamily="34" charset="0"/>
              </a:rPr>
              <a:t>MRI </a:t>
            </a:r>
          </a:p>
        </p:txBody>
      </p:sp>
      <p:sp>
        <p:nvSpPr>
          <p:cNvPr id="14" name="Slide Number Placeholder 13">
            <a:extLst>
              <a:ext uri="{FF2B5EF4-FFF2-40B4-BE49-F238E27FC236}">
                <a16:creationId xmlns:a16="http://schemas.microsoft.com/office/drawing/2014/main" id="{0A371B19-B9E4-F358-FD41-D04305F86A5E}"/>
              </a:ext>
            </a:extLst>
          </p:cNvPr>
          <p:cNvSpPr>
            <a:spLocks noGrp="1"/>
          </p:cNvSpPr>
          <p:nvPr>
            <p:ph type="sldNum" sz="quarter" idx="12"/>
          </p:nvPr>
        </p:nvSpPr>
        <p:spPr/>
        <p:txBody>
          <a:bodyPr/>
          <a:lstStyle/>
          <a:p>
            <a:fld id="{7254E3D2-0D2C-B040-A5A3-AD14F48ED497}" type="slidenum">
              <a:rPr lang="en-SI" smtClean="0"/>
              <a:t>108</a:t>
            </a:fld>
            <a:endParaRPr lang="en-SI"/>
          </a:p>
        </p:txBody>
      </p:sp>
    </p:spTree>
    <p:extLst>
      <p:ext uri="{BB962C8B-B14F-4D97-AF65-F5344CB8AC3E}">
        <p14:creationId xmlns:p14="http://schemas.microsoft.com/office/powerpoint/2010/main" val="41892592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EDE9-A362-944C-A549-887A42FDEA3F}"/>
              </a:ext>
            </a:extLst>
          </p:cNvPr>
          <p:cNvSpPr>
            <a:spLocks noGrp="1"/>
          </p:cNvSpPr>
          <p:nvPr>
            <p:ph type="title"/>
          </p:nvPr>
        </p:nvSpPr>
        <p:spPr>
          <a:xfrm>
            <a:off x="838200" y="365126"/>
            <a:ext cx="10515600" cy="365126"/>
          </a:xfrm>
        </p:spPr>
        <p:txBody>
          <a:bodyPr>
            <a:normAutofit fontScale="90000"/>
          </a:bodyPr>
          <a:lstStyle/>
          <a:p>
            <a:r>
              <a:rPr lang="en-SI" dirty="0"/>
              <a:t>Radiation tolerance</a:t>
            </a:r>
          </a:p>
        </p:txBody>
      </p:sp>
      <p:sp>
        <p:nvSpPr>
          <p:cNvPr id="3" name="Content Placeholder 2">
            <a:extLst>
              <a:ext uri="{FF2B5EF4-FFF2-40B4-BE49-F238E27FC236}">
                <a16:creationId xmlns:a16="http://schemas.microsoft.com/office/drawing/2014/main" id="{037D66ED-4F1C-2E4C-B476-71880A9CCFB0}"/>
              </a:ext>
            </a:extLst>
          </p:cNvPr>
          <p:cNvSpPr>
            <a:spLocks noGrp="1"/>
          </p:cNvSpPr>
          <p:nvPr>
            <p:ph idx="1"/>
          </p:nvPr>
        </p:nvSpPr>
        <p:spPr>
          <a:xfrm>
            <a:off x="203200" y="908423"/>
            <a:ext cx="11645900" cy="4351338"/>
          </a:xfrm>
        </p:spPr>
        <p:txBody>
          <a:bodyPr>
            <a:normAutofit/>
          </a:bodyPr>
          <a:lstStyle/>
          <a:p>
            <a:r>
              <a:rPr lang="en-GB" sz="2000" dirty="0"/>
              <a:t>Damages caused by:</a:t>
            </a:r>
          </a:p>
          <a:p>
            <a:r>
              <a:rPr lang="en-GB" sz="2000" dirty="0"/>
              <a:t>ionizing radiation: energy deposited in the detector material by particles and by photons from electromagnetic showers(the unit of absorbed dose is Gray [</a:t>
            </a:r>
            <a:r>
              <a:rPr lang="en-GB" sz="2000" dirty="0" err="1"/>
              <a:t>Gy</a:t>
            </a:r>
            <a:r>
              <a:rPr lang="en-GB" sz="2000" dirty="0"/>
              <a:t>] →1 </a:t>
            </a:r>
            <a:r>
              <a:rPr lang="en-GB" sz="2000" dirty="0" err="1"/>
              <a:t>Gy</a:t>
            </a:r>
            <a:r>
              <a:rPr lang="en-GB" sz="2000" dirty="0"/>
              <a:t>= 1 J/kg = 100 rad ).</a:t>
            </a:r>
          </a:p>
          <a:p>
            <a:r>
              <a:rPr lang="en-GB" sz="2000" dirty="0"/>
              <a:t>neutrons created in hadronic shower, also in the forward shielding of the detectors and in beam collimators (fluence[1 MeV eq. n/cm2])</a:t>
            </a:r>
            <a:br>
              <a:rPr lang="en-GB" sz="2000" dirty="0"/>
            </a:br>
            <a:r>
              <a:rPr lang="en-GB" sz="2000" b="1" dirty="0"/>
              <a:t>→ Result is degradation of DCR, gain, QE ...</a:t>
            </a:r>
            <a:endParaRPr lang="en-GB" sz="2000" dirty="0"/>
          </a:p>
          <a:p>
            <a:endParaRPr lang="en-SI" sz="2000" dirty="0"/>
          </a:p>
        </p:txBody>
      </p:sp>
      <p:pic>
        <p:nvPicPr>
          <p:cNvPr id="4" name="Picture 3">
            <a:extLst>
              <a:ext uri="{FF2B5EF4-FFF2-40B4-BE49-F238E27FC236}">
                <a16:creationId xmlns:a16="http://schemas.microsoft.com/office/drawing/2014/main" id="{40DFAA91-8F68-D848-9A9C-2E01C72A7824}"/>
              </a:ext>
            </a:extLst>
          </p:cNvPr>
          <p:cNvPicPr>
            <a:picLocks noChangeAspect="1"/>
          </p:cNvPicPr>
          <p:nvPr/>
        </p:nvPicPr>
        <p:blipFill>
          <a:blip r:embed="rId2"/>
          <a:stretch>
            <a:fillRect/>
          </a:stretch>
        </p:blipFill>
        <p:spPr>
          <a:xfrm>
            <a:off x="748990" y="3089524"/>
            <a:ext cx="2570018" cy="2170237"/>
          </a:xfrm>
          <a:prstGeom prst="rect">
            <a:avLst/>
          </a:prstGeom>
        </p:spPr>
      </p:pic>
      <p:pic>
        <p:nvPicPr>
          <p:cNvPr id="5" name="Picture 4">
            <a:extLst>
              <a:ext uri="{FF2B5EF4-FFF2-40B4-BE49-F238E27FC236}">
                <a16:creationId xmlns:a16="http://schemas.microsoft.com/office/drawing/2014/main" id="{4B0AC2CB-031F-C44D-AA6F-08A3D4EBBCFE}"/>
              </a:ext>
            </a:extLst>
          </p:cNvPr>
          <p:cNvPicPr>
            <a:picLocks noChangeAspect="1"/>
          </p:cNvPicPr>
          <p:nvPr/>
        </p:nvPicPr>
        <p:blipFill>
          <a:blip r:embed="rId3"/>
          <a:stretch>
            <a:fillRect/>
          </a:stretch>
        </p:blipFill>
        <p:spPr>
          <a:xfrm>
            <a:off x="4066734" y="3089524"/>
            <a:ext cx="2604284" cy="2170237"/>
          </a:xfrm>
          <a:prstGeom prst="rect">
            <a:avLst/>
          </a:prstGeom>
        </p:spPr>
      </p:pic>
      <p:pic>
        <p:nvPicPr>
          <p:cNvPr id="6" name="Picture 5">
            <a:extLst>
              <a:ext uri="{FF2B5EF4-FFF2-40B4-BE49-F238E27FC236}">
                <a16:creationId xmlns:a16="http://schemas.microsoft.com/office/drawing/2014/main" id="{D7E45B96-900E-AD44-9E1C-B87A2B1B5EE4}"/>
              </a:ext>
            </a:extLst>
          </p:cNvPr>
          <p:cNvPicPr>
            <a:picLocks noChangeAspect="1"/>
          </p:cNvPicPr>
          <p:nvPr/>
        </p:nvPicPr>
        <p:blipFill>
          <a:blip r:embed="rId4"/>
          <a:stretch>
            <a:fillRect/>
          </a:stretch>
        </p:blipFill>
        <p:spPr>
          <a:xfrm>
            <a:off x="7216808" y="2645145"/>
            <a:ext cx="2787494" cy="2679242"/>
          </a:xfrm>
          <a:prstGeom prst="rect">
            <a:avLst/>
          </a:prstGeom>
        </p:spPr>
      </p:pic>
      <p:sp>
        <p:nvSpPr>
          <p:cNvPr id="7" name="Rectangle 6">
            <a:extLst>
              <a:ext uri="{FF2B5EF4-FFF2-40B4-BE49-F238E27FC236}">
                <a16:creationId xmlns:a16="http://schemas.microsoft.com/office/drawing/2014/main" id="{455BEBAC-8A9C-694B-AAD2-50E32C1F3D22}"/>
              </a:ext>
            </a:extLst>
          </p:cNvPr>
          <p:cNvSpPr/>
          <p:nvPr/>
        </p:nvSpPr>
        <p:spPr>
          <a:xfrm>
            <a:off x="748990" y="5160230"/>
            <a:ext cx="10515600" cy="1477328"/>
          </a:xfrm>
          <a:prstGeom prst="rect">
            <a:avLst/>
          </a:prstGeom>
        </p:spPr>
        <p:txBody>
          <a:bodyPr wrap="square">
            <a:spAutoFit/>
          </a:bodyPr>
          <a:lstStyle/>
          <a:p>
            <a:br>
              <a:rPr lang="en-GB" dirty="0">
                <a:effectLst/>
                <a:latin typeface="Arial" panose="020B0604020202020204" pitchFamily="34" charset="0"/>
              </a:rPr>
            </a:br>
            <a:endParaRPr lang="en-GB" dirty="0">
              <a:effectLst/>
              <a:latin typeface="Arial" panose="020B0604020202020204" pitchFamily="34" charset="0"/>
            </a:endParaRPr>
          </a:p>
          <a:p>
            <a:r>
              <a:rPr lang="en-GB" dirty="0">
                <a:effectLst/>
                <a:latin typeface="Arial" panose="020B0604020202020204" pitchFamily="34" charset="0"/>
              </a:rPr>
              <a:t>Belle II ARICH photon detector 10</a:t>
            </a:r>
            <a:r>
              <a:rPr lang="en-GB" baseline="30000" dirty="0">
                <a:effectLst/>
                <a:latin typeface="Arial" panose="020B0604020202020204" pitchFamily="34" charset="0"/>
              </a:rPr>
              <a:t>11</a:t>
            </a:r>
            <a:r>
              <a:rPr lang="en-GB" dirty="0">
                <a:effectLst/>
                <a:latin typeface="Arial" panose="020B0604020202020204" pitchFamily="34" charset="0"/>
              </a:rPr>
              <a:t>n/cm</a:t>
            </a:r>
            <a:r>
              <a:rPr lang="en-GB" baseline="30000" dirty="0">
                <a:effectLst/>
                <a:latin typeface="Arial" panose="020B0604020202020204" pitchFamily="34" charset="0"/>
              </a:rPr>
              <a:t>2</a:t>
            </a:r>
            <a:r>
              <a:rPr lang="en-GB" dirty="0">
                <a:effectLst/>
                <a:latin typeface="Arial" panose="020B0604020202020204" pitchFamily="34" charset="0"/>
              </a:rPr>
              <a:t>+ 10 </a:t>
            </a:r>
            <a:r>
              <a:rPr lang="en-GB" dirty="0" err="1">
                <a:effectLst/>
                <a:latin typeface="Arial" panose="020B0604020202020204" pitchFamily="34" charset="0"/>
              </a:rPr>
              <a:t>Gy</a:t>
            </a:r>
            <a:r>
              <a:rPr lang="en-GB" dirty="0">
                <a:effectLst/>
                <a:latin typeface="Arial" panose="020B0604020202020204" pitchFamily="34" charset="0"/>
              </a:rPr>
              <a:t>/ year</a:t>
            </a:r>
          </a:p>
          <a:p>
            <a:r>
              <a:rPr lang="en-GB" dirty="0">
                <a:effectLst/>
                <a:latin typeface="Arial" panose="020B0604020202020204" pitchFamily="34" charset="0"/>
              </a:rPr>
              <a:t>●At LHC, the ionizing dose is ~ 2x10</a:t>
            </a:r>
            <a:r>
              <a:rPr lang="en-GB" baseline="30000" dirty="0">
                <a:effectLst/>
                <a:latin typeface="Arial" panose="020B0604020202020204" pitchFamily="34" charset="0"/>
              </a:rPr>
              <a:t>6</a:t>
            </a:r>
            <a:r>
              <a:rPr lang="en-GB" dirty="0">
                <a:effectLst/>
                <a:latin typeface="Arial" panose="020B0604020202020204" pitchFamily="34" charset="0"/>
              </a:rPr>
              <a:t>Gy/ </a:t>
            </a:r>
            <a:r>
              <a:rPr lang="en-GB" dirty="0" err="1">
                <a:effectLst/>
                <a:latin typeface="Arial" panose="020B0604020202020204" pitchFamily="34" charset="0"/>
              </a:rPr>
              <a:t>r</a:t>
            </a:r>
            <a:r>
              <a:rPr lang="en-GB" baseline="-25000" dirty="0" err="1">
                <a:effectLst/>
                <a:latin typeface="Arial" panose="020B0604020202020204" pitchFamily="34" charset="0"/>
              </a:rPr>
              <a:t>T</a:t>
            </a:r>
            <a:r>
              <a:rPr lang="en-GB" dirty="0">
                <a:effectLst/>
                <a:latin typeface="Arial" panose="020B0604020202020204" pitchFamily="34" charset="0"/>
              </a:rPr>
              <a:t>**2/ year (</a:t>
            </a:r>
            <a:r>
              <a:rPr lang="en-GB" dirty="0" err="1">
                <a:effectLst/>
                <a:latin typeface="Arial" panose="020B0604020202020204" pitchFamily="34" charset="0"/>
              </a:rPr>
              <a:t>r</a:t>
            </a:r>
            <a:r>
              <a:rPr lang="en-GB" baseline="-25000" dirty="0" err="1">
                <a:effectLst/>
                <a:latin typeface="Arial" panose="020B0604020202020204" pitchFamily="34" charset="0"/>
              </a:rPr>
              <a:t>T</a:t>
            </a:r>
            <a:r>
              <a:rPr lang="en-GB" dirty="0">
                <a:effectLst/>
                <a:latin typeface="Arial" panose="020B0604020202020204" pitchFamily="34" charset="0"/>
              </a:rPr>
              <a:t>= transverse distance to the beam)</a:t>
            </a:r>
          </a:p>
          <a:p>
            <a:r>
              <a:rPr lang="en-GB" dirty="0">
                <a:effectLst/>
                <a:latin typeface="Arial" panose="020B0604020202020204" pitchFamily="34" charset="0"/>
              </a:rPr>
              <a:t>→ CMS ECAL (10 years) 2x10</a:t>
            </a:r>
            <a:r>
              <a:rPr lang="en-GB" baseline="30000" dirty="0">
                <a:effectLst/>
                <a:latin typeface="Arial" panose="020B0604020202020204" pitchFamily="34" charset="0"/>
              </a:rPr>
              <a:t>13</a:t>
            </a:r>
            <a:r>
              <a:rPr lang="en-GB" dirty="0">
                <a:effectLst/>
                <a:latin typeface="Arial" panose="020B0604020202020204" pitchFamily="34" charset="0"/>
              </a:rPr>
              <a:t>n/cm</a:t>
            </a:r>
            <a:r>
              <a:rPr lang="en-GB" baseline="30000" dirty="0">
                <a:effectLst/>
                <a:latin typeface="Arial" panose="020B0604020202020204" pitchFamily="34" charset="0"/>
              </a:rPr>
              <a:t>2</a:t>
            </a:r>
            <a:r>
              <a:rPr lang="en-GB" baseline="30000" dirty="0">
                <a:latin typeface="Arial" panose="020B0604020202020204" pitchFamily="34" charset="0"/>
              </a:rPr>
              <a:t>   </a:t>
            </a:r>
            <a:r>
              <a:rPr lang="en-GB" dirty="0">
                <a:effectLst/>
                <a:latin typeface="Arial" panose="020B0604020202020204" pitchFamily="34" charset="0"/>
              </a:rPr>
              <a:t>+  250 </a:t>
            </a:r>
            <a:r>
              <a:rPr lang="en-GB" dirty="0" err="1">
                <a:effectLst/>
                <a:latin typeface="Arial" panose="020B0604020202020204" pitchFamily="34" charset="0"/>
              </a:rPr>
              <a:t>krad</a:t>
            </a:r>
            <a:endParaRPr lang="en-GB" dirty="0">
              <a:effectLst/>
              <a:latin typeface="Arial" panose="020B0604020202020204" pitchFamily="34" charset="0"/>
            </a:endParaRPr>
          </a:p>
        </p:txBody>
      </p:sp>
      <p:sp>
        <p:nvSpPr>
          <p:cNvPr id="10" name="Slide Number Placeholder 9">
            <a:extLst>
              <a:ext uri="{FF2B5EF4-FFF2-40B4-BE49-F238E27FC236}">
                <a16:creationId xmlns:a16="http://schemas.microsoft.com/office/drawing/2014/main" id="{A69613B2-8E8B-E296-A8A7-85C391D7698F}"/>
              </a:ext>
            </a:extLst>
          </p:cNvPr>
          <p:cNvSpPr>
            <a:spLocks noGrp="1"/>
          </p:cNvSpPr>
          <p:nvPr>
            <p:ph type="sldNum" sz="quarter" idx="12"/>
          </p:nvPr>
        </p:nvSpPr>
        <p:spPr/>
        <p:txBody>
          <a:bodyPr/>
          <a:lstStyle/>
          <a:p>
            <a:fld id="{7254E3D2-0D2C-B040-A5A3-AD14F48ED497}" type="slidenum">
              <a:rPr lang="en-SI" smtClean="0"/>
              <a:t>109</a:t>
            </a:fld>
            <a:endParaRPr lang="en-SI"/>
          </a:p>
        </p:txBody>
      </p:sp>
    </p:spTree>
    <p:extLst>
      <p:ext uri="{BB962C8B-B14F-4D97-AF65-F5344CB8AC3E}">
        <p14:creationId xmlns:p14="http://schemas.microsoft.com/office/powerpoint/2010/main" val="663385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extShape 1"/>
          <p:cNvSpPr txBox="1"/>
          <p:nvPr/>
        </p:nvSpPr>
        <p:spPr>
          <a:xfrm>
            <a:off x="1833960" y="6550920"/>
            <a:ext cx="8602200" cy="366120"/>
          </a:xfrm>
          <a:prstGeom prst="rect">
            <a:avLst/>
          </a:prstGeom>
          <a:noFill/>
          <a:ln>
            <a:noFill/>
          </a:ln>
        </p:spPr>
      </p:sp>
      <p:sp>
        <p:nvSpPr>
          <p:cNvPr id="255" name="Line 2"/>
          <p:cNvSpPr/>
          <p:nvPr/>
        </p:nvSpPr>
        <p:spPr>
          <a:xfrm>
            <a:off x="1597440" y="6649560"/>
            <a:ext cx="8750520" cy="0"/>
          </a:xfrm>
          <a:prstGeom prst="line">
            <a:avLst/>
          </a:prstGeom>
          <a:ln w="25200">
            <a:solidFill>
              <a:srgbClr val="0000FF"/>
            </a:solidFill>
            <a:round/>
          </a:ln>
        </p:spPr>
        <p:style>
          <a:lnRef idx="0">
            <a:scrgbClr r="0" g="0" b="0"/>
          </a:lnRef>
          <a:fillRef idx="0">
            <a:scrgbClr r="0" g="0" b="0"/>
          </a:fillRef>
          <a:effectRef idx="0">
            <a:scrgbClr r="0" g="0" b="0"/>
          </a:effectRef>
          <a:fontRef idx="minor"/>
        </p:style>
      </p:sp>
      <p:sp>
        <p:nvSpPr>
          <p:cNvPr id="256" name="TextShape 3"/>
          <p:cNvSpPr txBox="1"/>
          <p:nvPr/>
        </p:nvSpPr>
        <p:spPr>
          <a:xfrm>
            <a:off x="756172" y="1630557"/>
            <a:ext cx="9977708" cy="3693319"/>
          </a:xfrm>
          <a:prstGeom prst="rect">
            <a:avLst/>
          </a:prstGeom>
          <a:noFill/>
          <a:ln>
            <a:noFill/>
          </a:ln>
        </p:spPr>
        <p:txBody>
          <a:bodyPr wrap="square" lIns="0" tIns="0" rIns="0" bIns="0">
            <a:spAutoFit/>
          </a:bodyPr>
          <a:lstStyle/>
          <a:p>
            <a:r>
              <a:rPr lang="en-US" sz="2400" b="1" spc="-1" dirty="0"/>
              <a:t>Experimental verification </a:t>
            </a:r>
            <a:r>
              <a:rPr lang="en-US" sz="2400" spc="-1" dirty="0"/>
              <a:t>of the basic laws of nature, </a:t>
            </a:r>
          </a:p>
          <a:p>
            <a:r>
              <a:rPr lang="en-US" sz="2400" spc="-1" dirty="0"/>
              <a:t>testing </a:t>
            </a:r>
            <a:r>
              <a:rPr lang="en-US" sz="2400" b="1" spc="-1" dirty="0"/>
              <a:t>theoretical predictions </a:t>
            </a:r>
            <a:r>
              <a:rPr lang="en-US" sz="2400" spc="-1" dirty="0"/>
              <a:t>measurements of processes </a:t>
            </a:r>
          </a:p>
          <a:p>
            <a:r>
              <a:rPr lang="en-US" sz="2400" b="1" spc="-1" dirty="0"/>
              <a:t>at the highest achievable energies </a:t>
            </a:r>
            <a:r>
              <a:rPr lang="en-US" sz="2400" spc="-1" dirty="0"/>
              <a:t>in the world of elementary particles</a:t>
            </a:r>
          </a:p>
          <a:p>
            <a:r>
              <a:rPr lang="en-US" sz="2400" spc="-1" dirty="0"/>
              <a:t> </a:t>
            </a:r>
          </a:p>
          <a:p>
            <a:r>
              <a:rPr lang="en-US" sz="2400" spc="-1" dirty="0"/>
              <a:t>Features:</a:t>
            </a:r>
          </a:p>
          <a:p>
            <a:pPr marL="342900" indent="-342900">
              <a:buFont typeface="Wingdings" pitchFamily="2" charset="2"/>
              <a:buChar char="q"/>
            </a:pPr>
            <a:r>
              <a:rPr lang="en-US" sz="2400" spc="-1" dirty="0"/>
              <a:t>Experiments in only a few research </a:t>
            </a:r>
            <a:r>
              <a:rPr lang="en-US" sz="2400" spc="-1" dirty="0" err="1"/>
              <a:t>centres</a:t>
            </a:r>
            <a:r>
              <a:rPr lang="en-US" sz="2400" spc="-1" dirty="0"/>
              <a:t> around the world.</a:t>
            </a:r>
          </a:p>
          <a:p>
            <a:pPr marL="342900" indent="-342900">
              <a:buFont typeface="Wingdings" pitchFamily="2" charset="2"/>
              <a:buChar char="q"/>
            </a:pPr>
            <a:r>
              <a:rPr lang="en-US" sz="2400" spc="-1" dirty="0"/>
              <a:t>Data analysis is carried out using vast computing resources, </a:t>
            </a:r>
          </a:p>
          <a:p>
            <a:pPr marL="342900" indent="-342900">
              <a:buFont typeface="Wingdings" pitchFamily="2" charset="2"/>
              <a:buChar char="q"/>
            </a:pPr>
            <a:r>
              <a:rPr lang="en-US" sz="2400" spc="-1" dirty="0"/>
              <a:t>Development of particle detectors and applications</a:t>
            </a:r>
          </a:p>
          <a:p>
            <a:pPr marL="342900" indent="-342900">
              <a:buFont typeface="Wingdings" pitchFamily="2" charset="2"/>
              <a:buChar char="q"/>
            </a:pPr>
            <a:r>
              <a:rPr lang="en-US" sz="2400" spc="-1" dirty="0"/>
              <a:t> Work is carried out in international collaborations:</a:t>
            </a:r>
          </a:p>
          <a:p>
            <a:r>
              <a:rPr lang="en-US" sz="2400" spc="-1" dirty="0"/>
              <a:t>Atlas (CERN), Belle II(KEK), Pierre Auger, etc.	</a:t>
            </a:r>
          </a:p>
        </p:txBody>
      </p:sp>
      <p:sp>
        <p:nvSpPr>
          <p:cNvPr id="258" name="TextShape 5"/>
          <p:cNvSpPr txBox="1"/>
          <p:nvPr/>
        </p:nvSpPr>
        <p:spPr>
          <a:xfrm>
            <a:off x="1443000" y="319777"/>
            <a:ext cx="9290880" cy="463846"/>
          </a:xfrm>
          <a:prstGeom prst="rect">
            <a:avLst/>
          </a:prstGeom>
          <a:noFill/>
          <a:ln>
            <a:noFill/>
          </a:ln>
        </p:spPr>
        <p:txBody>
          <a:bodyPr lIns="90000" tIns="46800" rIns="90000" bIns="46800" anchor="ctr">
            <a:spAutoFit/>
          </a:bodyPr>
          <a:lstStyle/>
          <a:p>
            <a:pPr algn="ctr"/>
            <a:r>
              <a:rPr lang="en-US" sz="2400" b="1" spc="-1" dirty="0" err="1">
                <a:solidFill>
                  <a:srgbClr val="FFFFFF"/>
                </a:solidFill>
                <a:latin typeface="Arial Black"/>
                <a:ea typeface="msgothic"/>
              </a:rPr>
              <a:t>Eksperimentalna</a:t>
            </a:r>
            <a:r>
              <a:rPr lang="en-US" sz="2400" b="1" spc="-1" dirty="0">
                <a:solidFill>
                  <a:srgbClr val="FFFFFF"/>
                </a:solidFill>
                <a:latin typeface="Arial Black"/>
                <a:ea typeface="msgothic"/>
              </a:rPr>
              <a:t> </a:t>
            </a:r>
            <a:r>
              <a:rPr lang="en-US" sz="2400" b="1" spc="-1" dirty="0" err="1">
                <a:solidFill>
                  <a:srgbClr val="FFFFFF"/>
                </a:solidFill>
                <a:latin typeface="Arial Black"/>
                <a:ea typeface="msgothic"/>
              </a:rPr>
              <a:t>fizika</a:t>
            </a:r>
            <a:r>
              <a:rPr lang="en-US" sz="2400" b="1" spc="-1" dirty="0">
                <a:solidFill>
                  <a:srgbClr val="FFFFFF"/>
                </a:solidFill>
                <a:latin typeface="Arial Black"/>
                <a:ea typeface="msgothic"/>
              </a:rPr>
              <a:t> </a:t>
            </a:r>
            <a:r>
              <a:rPr lang="en-US" sz="2400" b="1" spc="-1" dirty="0" err="1">
                <a:solidFill>
                  <a:srgbClr val="FFFFFF"/>
                </a:solidFill>
                <a:latin typeface="Arial Black"/>
                <a:ea typeface="msgothic"/>
              </a:rPr>
              <a:t>osnovnih</a:t>
            </a:r>
            <a:r>
              <a:rPr lang="en-US" sz="2400" b="1" spc="-1" dirty="0">
                <a:solidFill>
                  <a:srgbClr val="FFFFFF"/>
                </a:solidFill>
                <a:latin typeface="Arial Black"/>
                <a:ea typeface="msgothic"/>
              </a:rPr>
              <a:t> </a:t>
            </a:r>
            <a:r>
              <a:rPr lang="en-US" sz="2400" b="1" spc="-1" dirty="0" err="1">
                <a:solidFill>
                  <a:srgbClr val="FFFFFF"/>
                </a:solidFill>
                <a:latin typeface="Arial Black"/>
                <a:ea typeface="msgothic"/>
              </a:rPr>
              <a:t>delcev</a:t>
            </a:r>
            <a:endParaRPr lang="en-US" sz="2400" spc="-1" dirty="0">
              <a:latin typeface="Tahoma"/>
            </a:endParaRPr>
          </a:p>
        </p:txBody>
      </p:sp>
      <p:sp>
        <p:nvSpPr>
          <p:cNvPr id="2" name="Title 1">
            <a:extLst>
              <a:ext uri="{FF2B5EF4-FFF2-40B4-BE49-F238E27FC236}">
                <a16:creationId xmlns:a16="http://schemas.microsoft.com/office/drawing/2014/main" id="{FE088E0B-F739-CDCD-54B1-43484BEBDE10}"/>
              </a:ext>
            </a:extLst>
          </p:cNvPr>
          <p:cNvSpPr>
            <a:spLocks noGrp="1"/>
          </p:cNvSpPr>
          <p:nvPr>
            <p:ph type="title"/>
          </p:nvPr>
        </p:nvSpPr>
        <p:spPr/>
        <p:txBody>
          <a:bodyPr/>
          <a:lstStyle/>
          <a:p>
            <a:r>
              <a:rPr lang="sl-SI" dirty="0"/>
              <a:t>Experimental elementary particle physics</a:t>
            </a:r>
            <a:br>
              <a:rPr lang="sl-SI" dirty="0"/>
            </a:br>
            <a:endParaRPr lang="sl-SI"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B0952-3704-404E-B01B-A7515787423C}"/>
              </a:ext>
            </a:extLst>
          </p:cNvPr>
          <p:cNvSpPr>
            <a:spLocks noGrp="1"/>
          </p:cNvSpPr>
          <p:nvPr>
            <p:ph type="title"/>
          </p:nvPr>
        </p:nvSpPr>
        <p:spPr>
          <a:xfrm>
            <a:off x="154820" y="283873"/>
            <a:ext cx="9866258" cy="1320800"/>
          </a:xfrm>
        </p:spPr>
        <p:txBody>
          <a:bodyPr>
            <a:normAutofit/>
          </a:bodyPr>
          <a:lstStyle/>
          <a:p>
            <a:r>
              <a:rPr lang="en-SI" dirty="0"/>
              <a:t>Single photon detectors application examples</a:t>
            </a:r>
          </a:p>
        </p:txBody>
      </p:sp>
      <p:sp>
        <p:nvSpPr>
          <p:cNvPr id="3" name="Content Placeholder 2">
            <a:extLst>
              <a:ext uri="{FF2B5EF4-FFF2-40B4-BE49-F238E27FC236}">
                <a16:creationId xmlns:a16="http://schemas.microsoft.com/office/drawing/2014/main" id="{61004797-236E-F542-A005-A26659DC74B4}"/>
              </a:ext>
            </a:extLst>
          </p:cNvPr>
          <p:cNvSpPr>
            <a:spLocks noGrp="1"/>
          </p:cNvSpPr>
          <p:nvPr>
            <p:ph idx="1"/>
          </p:nvPr>
        </p:nvSpPr>
        <p:spPr>
          <a:xfrm>
            <a:off x="838200" y="1562389"/>
            <a:ext cx="4883727" cy="4351338"/>
          </a:xfrm>
        </p:spPr>
        <p:txBody>
          <a:bodyPr>
            <a:normAutofit/>
          </a:bodyPr>
          <a:lstStyle/>
          <a:p>
            <a:r>
              <a:rPr lang="en-GB" dirty="0" err="1"/>
              <a:t>fiber</a:t>
            </a:r>
            <a:r>
              <a:rPr lang="en-GB" dirty="0"/>
              <a:t>-optic communication</a:t>
            </a:r>
          </a:p>
          <a:p>
            <a:r>
              <a:rPr lang="en-GB" dirty="0"/>
              <a:t>quantum information science</a:t>
            </a:r>
          </a:p>
          <a:p>
            <a:r>
              <a:rPr lang="en-GB" dirty="0"/>
              <a:t>quantum encryption</a:t>
            </a:r>
          </a:p>
          <a:p>
            <a:r>
              <a:rPr lang="en-GB" dirty="0"/>
              <a:t>medical imaging</a:t>
            </a:r>
          </a:p>
          <a:p>
            <a:r>
              <a:rPr lang="en-GB" dirty="0"/>
              <a:t>light detection and ranging</a:t>
            </a:r>
          </a:p>
          <a:p>
            <a:r>
              <a:rPr lang="en-GB" dirty="0"/>
              <a:t>DNA sequencing</a:t>
            </a:r>
          </a:p>
          <a:p>
            <a:r>
              <a:rPr lang="en-GB" dirty="0"/>
              <a:t>astrophysics</a:t>
            </a:r>
          </a:p>
          <a:p>
            <a:r>
              <a:rPr lang="en-GB" dirty="0"/>
              <a:t>materials science</a:t>
            </a:r>
          </a:p>
        </p:txBody>
      </p:sp>
      <p:sp>
        <p:nvSpPr>
          <p:cNvPr id="6" name="Slide Number Placeholder 5">
            <a:extLst>
              <a:ext uri="{FF2B5EF4-FFF2-40B4-BE49-F238E27FC236}">
                <a16:creationId xmlns:a16="http://schemas.microsoft.com/office/drawing/2014/main" id="{52C69AB8-3342-3AD5-A1B3-3DD41467A4BB}"/>
              </a:ext>
            </a:extLst>
          </p:cNvPr>
          <p:cNvSpPr>
            <a:spLocks noGrp="1"/>
          </p:cNvSpPr>
          <p:nvPr>
            <p:ph type="sldNum" sz="quarter" idx="12"/>
          </p:nvPr>
        </p:nvSpPr>
        <p:spPr/>
        <p:txBody>
          <a:bodyPr/>
          <a:lstStyle/>
          <a:p>
            <a:fld id="{7254E3D2-0D2C-B040-A5A3-AD14F48ED497}" type="slidenum">
              <a:rPr lang="en-SI" smtClean="0"/>
              <a:t>110</a:t>
            </a:fld>
            <a:endParaRPr lang="en-SI"/>
          </a:p>
        </p:txBody>
      </p:sp>
    </p:spTree>
    <p:extLst>
      <p:ext uri="{BB962C8B-B14F-4D97-AF65-F5344CB8AC3E}">
        <p14:creationId xmlns:p14="http://schemas.microsoft.com/office/powerpoint/2010/main" val="8065828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9" descr="C:\herab\talk_mat_2004\Hera-B-logo.gif">
            <a:extLst>
              <a:ext uri="{FF2B5EF4-FFF2-40B4-BE49-F238E27FC236}">
                <a16:creationId xmlns:a16="http://schemas.microsoft.com/office/drawing/2014/main" id="{80B1B8C4-D363-834C-B858-196EA936A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0" y="76201"/>
            <a:ext cx="990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a:extLst>
              <a:ext uri="{FF2B5EF4-FFF2-40B4-BE49-F238E27FC236}">
                <a16:creationId xmlns:a16="http://schemas.microsoft.com/office/drawing/2014/main" id="{643BC236-AC84-1A42-A161-B919F80E8B61}"/>
              </a:ext>
            </a:extLst>
          </p:cNvPr>
          <p:cNvSpPr>
            <a:spLocks noGrp="1" noChangeArrowheads="1"/>
          </p:cNvSpPr>
          <p:nvPr>
            <p:ph type="title"/>
          </p:nvPr>
        </p:nvSpPr>
        <p:spPr>
          <a:xfrm>
            <a:off x="2895600" y="76200"/>
            <a:ext cx="5715000" cy="685800"/>
          </a:xfrm>
        </p:spPr>
        <p:txBody>
          <a:bodyPr>
            <a:normAutofit/>
          </a:bodyPr>
          <a:lstStyle/>
          <a:p>
            <a:pPr eaLnBrk="1" hangingPunct="1"/>
            <a:r>
              <a:rPr lang="sl-SI" altLang="sl-SI"/>
              <a:t>HERA-B RICH</a:t>
            </a:r>
            <a:endParaRPr lang="en-GB" altLang="sl-SI"/>
          </a:p>
        </p:txBody>
      </p:sp>
      <p:pic>
        <p:nvPicPr>
          <p:cNvPr id="80900" name="Picture 5" descr="C:\ppt\sola\efjod\slike\herab_typ_event.jpg">
            <a:extLst>
              <a:ext uri="{FF2B5EF4-FFF2-40B4-BE49-F238E27FC236}">
                <a16:creationId xmlns:a16="http://schemas.microsoft.com/office/drawing/2014/main" id="{48EF090A-B414-6A49-9387-A4FF361B2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0544" y="835025"/>
            <a:ext cx="27289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6">
            <a:extLst>
              <a:ext uri="{FF2B5EF4-FFF2-40B4-BE49-F238E27FC236}">
                <a16:creationId xmlns:a16="http://schemas.microsoft.com/office/drawing/2014/main" id="{4A367E9A-5097-544C-BD20-97005BF7AFC1}"/>
              </a:ext>
            </a:extLst>
          </p:cNvPr>
          <p:cNvSpPr txBox="1">
            <a:spLocks noChangeArrowheads="1"/>
          </p:cNvSpPr>
          <p:nvPr/>
        </p:nvSpPr>
        <p:spPr bwMode="auto">
          <a:xfrm>
            <a:off x="3657600" y="990601"/>
            <a:ext cx="4191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marL="342900" indent="-342900" eaLnBrk="1" hangingPunct="1">
              <a:spcBef>
                <a:spcPct val="50000"/>
              </a:spcBef>
              <a:buFont typeface="Wingdings" pitchFamily="2" charset="2"/>
              <a:buChar char="ß"/>
            </a:pPr>
            <a:r>
              <a:rPr lang="sl-SI" altLang="sl-SI" sz="2400" dirty="0">
                <a:solidFill>
                  <a:schemeClr val="tx1"/>
                </a:solidFill>
              </a:rPr>
              <a:t>Little noise, </a:t>
            </a:r>
          </a:p>
          <a:p>
            <a:pPr eaLnBrk="1" hangingPunct="1">
              <a:spcBef>
                <a:spcPct val="50000"/>
              </a:spcBef>
              <a:buNone/>
            </a:pPr>
            <a:r>
              <a:rPr lang="sl-SI" altLang="sl-SI" sz="2400" dirty="0">
                <a:solidFill>
                  <a:schemeClr val="tx1"/>
                </a:solidFill>
              </a:rPr>
              <a:t>~30 photons per ring</a:t>
            </a:r>
          </a:p>
          <a:p>
            <a:pPr eaLnBrk="1" hangingPunct="1">
              <a:spcBef>
                <a:spcPct val="50000"/>
              </a:spcBef>
              <a:buFontTx/>
              <a:buNone/>
            </a:pPr>
            <a:r>
              <a:rPr lang="sl-SI" altLang="sl-SI" sz="2400" dirty="0">
                <a:solidFill>
                  <a:schemeClr val="tx1"/>
                </a:solidFill>
              </a:rPr>
              <a:t>             Typical event </a:t>
            </a:r>
            <a:r>
              <a:rPr lang="sl-SI" altLang="sl-SI" sz="2400" dirty="0">
                <a:solidFill>
                  <a:schemeClr val="tx1"/>
                </a:solidFill>
                <a:sym typeface="Wingdings" pitchFamily="2" charset="2"/>
              </a:rPr>
              <a:t></a:t>
            </a:r>
          </a:p>
          <a:p>
            <a:pPr eaLnBrk="1" hangingPunct="1">
              <a:spcBef>
                <a:spcPct val="50000"/>
              </a:spcBef>
              <a:buFontTx/>
              <a:buNone/>
            </a:pPr>
            <a:r>
              <a:rPr lang="sl-SI" altLang="sl-SI" sz="2400" dirty="0">
                <a:solidFill>
                  <a:schemeClr val="tx1"/>
                </a:solidFill>
                <a:sym typeface="Wingdings" pitchFamily="2" charset="2"/>
              </a:rPr>
              <a:t>V</a:t>
            </a:r>
            <a:r>
              <a:rPr lang="sl-SI" altLang="sl-SI" sz="2400" dirty="0">
                <a:solidFill>
                  <a:schemeClr val="tx1"/>
                </a:solidFill>
              </a:rPr>
              <a:t>er</a:t>
            </a:r>
            <a:r>
              <a:rPr lang="en-GB" altLang="sl-SI" sz="2400" dirty="0">
                <a:solidFill>
                  <a:schemeClr val="tx1"/>
                </a:solidFill>
              </a:rPr>
              <a:t>y </a:t>
            </a:r>
            <a:r>
              <a:rPr lang="sl-SI" altLang="sl-SI" sz="2400" dirty="0">
                <a:solidFill>
                  <a:schemeClr val="tx1"/>
                </a:solidFill>
              </a:rPr>
              <a:t>good performance:</a:t>
            </a:r>
            <a:endParaRPr lang="en-GB" altLang="sl-SI" sz="2400" dirty="0">
              <a:solidFill>
                <a:schemeClr val="tx1"/>
              </a:solidFill>
            </a:endParaRPr>
          </a:p>
        </p:txBody>
      </p:sp>
      <p:pic>
        <p:nvPicPr>
          <p:cNvPr id="80902" name="Picture 7" descr="C:\ppt\sola\efjod\slike\dva_ringa.jpg">
            <a:extLst>
              <a:ext uri="{FF2B5EF4-FFF2-40B4-BE49-F238E27FC236}">
                <a16:creationId xmlns:a16="http://schemas.microsoft.com/office/drawing/2014/main" id="{774925F4-5726-5D49-9A32-0A1D4338BA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87" y="663576"/>
            <a:ext cx="2587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Text Box 13">
            <a:extLst>
              <a:ext uri="{FF2B5EF4-FFF2-40B4-BE49-F238E27FC236}">
                <a16:creationId xmlns:a16="http://schemas.microsoft.com/office/drawing/2014/main" id="{113730C9-BAAF-164D-B2DF-F1FE9C070298}"/>
              </a:ext>
            </a:extLst>
          </p:cNvPr>
          <p:cNvSpPr txBox="1">
            <a:spLocks noChangeArrowheads="1"/>
          </p:cNvSpPr>
          <p:nvPr/>
        </p:nvSpPr>
        <p:spPr bwMode="auto">
          <a:xfrm>
            <a:off x="5791200" y="5176838"/>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50000"/>
              </a:spcBef>
              <a:buFontTx/>
              <a:buNone/>
            </a:pPr>
            <a:r>
              <a:rPr lang="sl-SI" altLang="sl-SI" sz="2400">
                <a:solidFill>
                  <a:srgbClr val="FF0000"/>
                </a:solidFill>
              </a:rPr>
              <a:t>K</a:t>
            </a:r>
            <a:r>
              <a:rPr lang="sl-SI" altLang="sl-SI" sz="2400">
                <a:solidFill>
                  <a:srgbClr val="FF0000"/>
                </a:solidFill>
                <a:sym typeface="Wingdings" pitchFamily="2" charset="2"/>
              </a:rPr>
              <a:t>K</a:t>
            </a:r>
            <a:endParaRPr lang="en-GB" altLang="sl-SI" sz="2400">
              <a:solidFill>
                <a:srgbClr val="FF0000"/>
              </a:solidFill>
            </a:endParaRPr>
          </a:p>
        </p:txBody>
      </p:sp>
      <p:sp>
        <p:nvSpPr>
          <p:cNvPr id="80904" name="Text Box 14">
            <a:extLst>
              <a:ext uri="{FF2B5EF4-FFF2-40B4-BE49-F238E27FC236}">
                <a16:creationId xmlns:a16="http://schemas.microsoft.com/office/drawing/2014/main" id="{5C3AEB2D-70F9-F349-8250-F6F8E81F0AF7}"/>
              </a:ext>
            </a:extLst>
          </p:cNvPr>
          <p:cNvSpPr txBox="1">
            <a:spLocks noChangeArrowheads="1"/>
          </p:cNvSpPr>
          <p:nvPr/>
        </p:nvSpPr>
        <p:spPr bwMode="auto">
          <a:xfrm>
            <a:off x="9067800" y="4033838"/>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50000"/>
              </a:spcBef>
              <a:buFontTx/>
              <a:buNone/>
            </a:pPr>
            <a:r>
              <a:rPr lang="sl-SI" altLang="sl-SI" sz="2400">
                <a:solidFill>
                  <a:srgbClr val="FF0000"/>
                </a:solidFill>
              </a:rPr>
              <a:t>p</a:t>
            </a:r>
            <a:r>
              <a:rPr lang="sl-SI" altLang="sl-SI" sz="2400">
                <a:solidFill>
                  <a:srgbClr val="FF0000"/>
                </a:solidFill>
                <a:sym typeface="Wingdings" pitchFamily="2" charset="2"/>
              </a:rPr>
              <a:t>K</a:t>
            </a:r>
            <a:endParaRPr lang="en-GB" altLang="sl-SI" sz="2400">
              <a:solidFill>
                <a:srgbClr val="FF0000"/>
              </a:solidFill>
            </a:endParaRPr>
          </a:p>
        </p:txBody>
      </p:sp>
      <p:sp>
        <p:nvSpPr>
          <p:cNvPr id="80905" name="Text Box 15">
            <a:extLst>
              <a:ext uri="{FF2B5EF4-FFF2-40B4-BE49-F238E27FC236}">
                <a16:creationId xmlns:a16="http://schemas.microsoft.com/office/drawing/2014/main" id="{B4E35039-58B9-9540-BFD9-E3921CF297C1}"/>
              </a:ext>
            </a:extLst>
          </p:cNvPr>
          <p:cNvSpPr txBox="1">
            <a:spLocks noChangeArrowheads="1"/>
          </p:cNvSpPr>
          <p:nvPr/>
        </p:nvSpPr>
        <p:spPr bwMode="auto">
          <a:xfrm>
            <a:off x="2590800" y="4033838"/>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50000"/>
              </a:spcBef>
              <a:buFontTx/>
              <a:buNone/>
            </a:pPr>
            <a:r>
              <a:rPr lang="sl-SI" altLang="sl-SI" sz="2400" b="1">
                <a:solidFill>
                  <a:srgbClr val="FF0000"/>
                </a:solidFill>
                <a:latin typeface="Symbol" pitchFamily="2" charset="2"/>
              </a:rPr>
              <a:t>p</a:t>
            </a:r>
            <a:r>
              <a:rPr lang="sl-SI" altLang="sl-SI" sz="2400">
                <a:solidFill>
                  <a:srgbClr val="FF0000"/>
                </a:solidFill>
                <a:sym typeface="Wingdings" pitchFamily="2" charset="2"/>
              </a:rPr>
              <a:t>K</a:t>
            </a:r>
            <a:endParaRPr lang="en-GB" altLang="sl-SI" sz="2400">
              <a:solidFill>
                <a:srgbClr val="FF0000"/>
              </a:solidFill>
            </a:endParaRPr>
          </a:p>
        </p:txBody>
      </p:sp>
      <p:pic>
        <p:nvPicPr>
          <p:cNvPr id="80906" name="Picture 2">
            <a:extLst>
              <a:ext uri="{FF2B5EF4-FFF2-40B4-BE49-F238E27FC236}">
                <a16:creationId xmlns:a16="http://schemas.microsoft.com/office/drawing/2014/main" id="{6A43878A-B41A-F244-8F71-5C16E89827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576" y="3521075"/>
            <a:ext cx="911542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7" name="Rectangle 8">
            <a:extLst>
              <a:ext uri="{FF2B5EF4-FFF2-40B4-BE49-F238E27FC236}">
                <a16:creationId xmlns:a16="http://schemas.microsoft.com/office/drawing/2014/main" id="{8666AA15-E663-B44A-AA7D-3024EA9C1EB3}"/>
              </a:ext>
            </a:extLst>
          </p:cNvPr>
          <p:cNvSpPr>
            <a:spLocks noChangeArrowheads="1"/>
          </p:cNvSpPr>
          <p:nvPr/>
        </p:nvSpPr>
        <p:spPr bwMode="auto">
          <a:xfrm>
            <a:off x="5791200" y="6453188"/>
            <a:ext cx="48768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50000"/>
              </a:spcBef>
              <a:buFontTx/>
              <a:buNone/>
            </a:pPr>
            <a:r>
              <a:rPr lang="sl-SI" altLang="sl-SI" sz="2000"/>
              <a:t>Kaon efficiency and pion fake probability</a:t>
            </a:r>
            <a:endParaRPr lang="en-US" altLang="sl-SI" sz="2000"/>
          </a:p>
        </p:txBody>
      </p:sp>
      <p:sp>
        <p:nvSpPr>
          <p:cNvPr id="4" name="Slide Number Placeholder 3">
            <a:extLst>
              <a:ext uri="{FF2B5EF4-FFF2-40B4-BE49-F238E27FC236}">
                <a16:creationId xmlns:a16="http://schemas.microsoft.com/office/drawing/2014/main" id="{65081628-650A-1CBE-DF06-606ED12E1B10}"/>
              </a:ext>
            </a:extLst>
          </p:cNvPr>
          <p:cNvSpPr>
            <a:spLocks noGrp="1"/>
          </p:cNvSpPr>
          <p:nvPr>
            <p:ph type="sldNum" sz="quarter" idx="12"/>
          </p:nvPr>
        </p:nvSpPr>
        <p:spPr/>
        <p:txBody>
          <a:bodyPr/>
          <a:lstStyle/>
          <a:p>
            <a:fld id="{7254E3D2-0D2C-B040-A5A3-AD14F48ED497}" type="slidenum">
              <a:rPr lang="en-SI" smtClean="0"/>
              <a:t>111</a:t>
            </a:fld>
            <a:endParaRPr lang="en-SI"/>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8B14-813E-D34A-A90F-B242D436C70D}"/>
              </a:ext>
            </a:extLst>
          </p:cNvPr>
          <p:cNvSpPr>
            <a:spLocks noGrp="1"/>
          </p:cNvSpPr>
          <p:nvPr>
            <p:ph type="title"/>
          </p:nvPr>
        </p:nvSpPr>
        <p:spPr>
          <a:xfrm>
            <a:off x="838200" y="365125"/>
            <a:ext cx="6664569" cy="889517"/>
          </a:xfrm>
        </p:spPr>
        <p:txBody>
          <a:bodyPr/>
          <a:lstStyle/>
          <a:p>
            <a:r>
              <a:rPr lang="en-SI" dirty="0"/>
              <a:t>LHCb RICH</a:t>
            </a:r>
          </a:p>
        </p:txBody>
      </p:sp>
      <p:pic>
        <p:nvPicPr>
          <p:cNvPr id="76804" name="Picture 4">
            <a:extLst>
              <a:ext uri="{FF2B5EF4-FFF2-40B4-BE49-F238E27FC236}">
                <a16:creationId xmlns:a16="http://schemas.microsoft.com/office/drawing/2014/main" id="{25529998-64C1-E442-884F-7A3050F59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FC8C85-0D5A-EC4E-866B-4E15C03A4EAB}"/>
              </a:ext>
            </a:extLst>
          </p:cNvPr>
          <p:cNvSpPr txBox="1"/>
          <p:nvPr/>
        </p:nvSpPr>
        <p:spPr>
          <a:xfrm>
            <a:off x="616688" y="1509823"/>
            <a:ext cx="5975498" cy="369332"/>
          </a:xfrm>
          <a:prstGeom prst="rect">
            <a:avLst/>
          </a:prstGeom>
          <a:noFill/>
        </p:spPr>
        <p:txBody>
          <a:bodyPr wrap="square" rtlCol="0">
            <a:spAutoFit/>
          </a:bodyPr>
          <a:lstStyle/>
          <a:p>
            <a:r>
              <a:rPr lang="en-SI" sz="1800" dirty="0"/>
              <a:t>MA-PMTs – 64 ch 2”x2” + 64 ch 1”x1”</a:t>
            </a:r>
          </a:p>
        </p:txBody>
      </p:sp>
      <p:pic>
        <p:nvPicPr>
          <p:cNvPr id="10" name="Picture 9">
            <a:extLst>
              <a:ext uri="{FF2B5EF4-FFF2-40B4-BE49-F238E27FC236}">
                <a16:creationId xmlns:a16="http://schemas.microsoft.com/office/drawing/2014/main" id="{BECC271A-4E2C-FC4C-87DA-07571F041724}"/>
              </a:ext>
            </a:extLst>
          </p:cNvPr>
          <p:cNvPicPr>
            <a:picLocks noChangeAspect="1"/>
          </p:cNvPicPr>
          <p:nvPr/>
        </p:nvPicPr>
        <p:blipFill>
          <a:blip r:embed="rId3"/>
          <a:stretch>
            <a:fillRect/>
          </a:stretch>
        </p:blipFill>
        <p:spPr>
          <a:xfrm>
            <a:off x="97092" y="2485122"/>
            <a:ext cx="3741493" cy="2863055"/>
          </a:xfrm>
          <a:prstGeom prst="rect">
            <a:avLst/>
          </a:prstGeom>
        </p:spPr>
      </p:pic>
      <p:pic>
        <p:nvPicPr>
          <p:cNvPr id="11" name="Picture 10">
            <a:extLst>
              <a:ext uri="{FF2B5EF4-FFF2-40B4-BE49-F238E27FC236}">
                <a16:creationId xmlns:a16="http://schemas.microsoft.com/office/drawing/2014/main" id="{42A0CB81-AC50-4449-BF07-AA42F1F3DD40}"/>
              </a:ext>
            </a:extLst>
          </p:cNvPr>
          <p:cNvPicPr>
            <a:picLocks noChangeAspect="1"/>
          </p:cNvPicPr>
          <p:nvPr/>
        </p:nvPicPr>
        <p:blipFill>
          <a:blip r:embed="rId4"/>
          <a:stretch>
            <a:fillRect/>
          </a:stretch>
        </p:blipFill>
        <p:spPr>
          <a:xfrm>
            <a:off x="3905257" y="2889870"/>
            <a:ext cx="3009900" cy="2451100"/>
          </a:xfrm>
          <a:prstGeom prst="rect">
            <a:avLst/>
          </a:prstGeom>
        </p:spPr>
      </p:pic>
      <p:sp>
        <p:nvSpPr>
          <p:cNvPr id="5" name="Slide Number Placeholder 4">
            <a:extLst>
              <a:ext uri="{FF2B5EF4-FFF2-40B4-BE49-F238E27FC236}">
                <a16:creationId xmlns:a16="http://schemas.microsoft.com/office/drawing/2014/main" id="{24A1CDC4-5050-6A4D-C56A-5107778DD107}"/>
              </a:ext>
            </a:extLst>
          </p:cNvPr>
          <p:cNvSpPr>
            <a:spLocks noGrp="1"/>
          </p:cNvSpPr>
          <p:nvPr>
            <p:ph type="sldNum" sz="quarter" idx="12"/>
          </p:nvPr>
        </p:nvSpPr>
        <p:spPr/>
        <p:txBody>
          <a:bodyPr/>
          <a:lstStyle/>
          <a:p>
            <a:fld id="{7254E3D2-0D2C-B040-A5A3-AD14F48ED497}" type="slidenum">
              <a:rPr lang="en-SI" smtClean="0"/>
              <a:t>112</a:t>
            </a:fld>
            <a:endParaRPr lang="en-SI"/>
          </a:p>
        </p:txBody>
      </p:sp>
    </p:spTree>
    <p:extLst>
      <p:ext uri="{BB962C8B-B14F-4D97-AF65-F5344CB8AC3E}">
        <p14:creationId xmlns:p14="http://schemas.microsoft.com/office/powerpoint/2010/main" val="23512265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C497F703-6B63-EC40-B4A5-3B2506D1F498}"/>
              </a:ext>
            </a:extLst>
          </p:cNvPr>
          <p:cNvSpPr/>
          <p:nvPr/>
        </p:nvSpPr>
        <p:spPr>
          <a:xfrm>
            <a:off x="1703388" y="981076"/>
            <a:ext cx="4392612" cy="1655763"/>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ja-JP" altLang="en-US">
              <a:solidFill>
                <a:srgbClr val="000000"/>
              </a:solidFill>
              <a:ea typeface="MS PGothic" panose="020B0600070205080204" pitchFamily="34" charset="-128"/>
              <a:cs typeface="Tahoma" panose="020B0604030504040204" pitchFamily="34" charset="0"/>
            </a:endParaRPr>
          </a:p>
        </p:txBody>
      </p:sp>
      <p:pic>
        <p:nvPicPr>
          <p:cNvPr id="81923" name="図 4" descr="top-1bar.gif">
            <a:extLst>
              <a:ext uri="{FF2B5EF4-FFF2-40B4-BE49-F238E27FC236}">
                <a16:creationId xmlns:a16="http://schemas.microsoft.com/office/drawing/2014/main" id="{625D56FB-D6C9-1241-88E1-F6D7EA3328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196975"/>
            <a:ext cx="319405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4" name="グループ化 16">
            <a:extLst>
              <a:ext uri="{FF2B5EF4-FFF2-40B4-BE49-F238E27FC236}">
                <a16:creationId xmlns:a16="http://schemas.microsoft.com/office/drawing/2014/main" id="{2B7E49B0-D754-124E-BC06-95D36A7EB6AB}"/>
              </a:ext>
            </a:extLst>
          </p:cNvPr>
          <p:cNvGrpSpPr>
            <a:grpSpLocks/>
          </p:cNvGrpSpPr>
          <p:nvPr/>
        </p:nvGrpSpPr>
        <p:grpSpPr bwMode="auto">
          <a:xfrm>
            <a:off x="1774826" y="2924176"/>
            <a:ext cx="7694613" cy="3565525"/>
            <a:chOff x="790575" y="3292475"/>
            <a:chExt cx="7694613" cy="3565525"/>
          </a:xfrm>
        </p:grpSpPr>
        <p:pic>
          <p:nvPicPr>
            <p:cNvPr id="81964" name="Picture 1028">
              <a:extLst>
                <a:ext uri="{FF2B5EF4-FFF2-40B4-BE49-F238E27FC236}">
                  <a16:creationId xmlns:a16="http://schemas.microsoft.com/office/drawing/2014/main" id="{794CF1DA-7C1E-DA4E-B957-92FE6DD1E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3292475"/>
              <a:ext cx="7694613"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238D2494-5339-E243-A790-A5E47BCA0628}"/>
                </a:ext>
              </a:extLst>
            </p:cNvPr>
            <p:cNvSpPr/>
            <p:nvPr/>
          </p:nvSpPr>
          <p:spPr>
            <a:xfrm>
              <a:off x="7451725" y="4070350"/>
              <a:ext cx="92075" cy="16557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ja-JP" altLang="en-US">
                <a:solidFill>
                  <a:srgbClr val="FFFFFF"/>
                </a:solidFill>
                <a:ea typeface="MS PGothic" panose="020B0600070205080204" pitchFamily="34" charset="-128"/>
                <a:cs typeface="Tahoma" panose="020B0604030504040204" pitchFamily="34" charset="0"/>
              </a:endParaRPr>
            </a:p>
          </p:txBody>
        </p:sp>
        <p:sp>
          <p:nvSpPr>
            <p:cNvPr id="15" name="正方形/長方形 14">
              <a:extLst>
                <a:ext uri="{FF2B5EF4-FFF2-40B4-BE49-F238E27FC236}">
                  <a16:creationId xmlns:a16="http://schemas.microsoft.com/office/drawing/2014/main" id="{251E1EB4-97E6-A748-9051-CBF5C5E19083}"/>
                </a:ext>
              </a:extLst>
            </p:cNvPr>
            <p:cNvSpPr/>
            <p:nvPr/>
          </p:nvSpPr>
          <p:spPr>
            <a:xfrm>
              <a:off x="7899400" y="4070350"/>
              <a:ext cx="163513" cy="165576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ja-JP" altLang="en-US">
                <a:solidFill>
                  <a:srgbClr val="FFFFFF"/>
                </a:solidFill>
                <a:ea typeface="MS PGothic" panose="020B0600070205080204" pitchFamily="34" charset="-128"/>
                <a:cs typeface="Tahoma" panose="020B0604030504040204" pitchFamily="34" charset="0"/>
              </a:endParaRPr>
            </a:p>
          </p:txBody>
        </p:sp>
        <p:sp>
          <p:nvSpPr>
            <p:cNvPr id="16" name="正方形/長方形 15">
              <a:extLst>
                <a:ext uri="{FF2B5EF4-FFF2-40B4-BE49-F238E27FC236}">
                  <a16:creationId xmlns:a16="http://schemas.microsoft.com/office/drawing/2014/main" id="{F09592CA-3E71-A242-BB15-31785B02C334}"/>
                </a:ext>
              </a:extLst>
            </p:cNvPr>
            <p:cNvSpPr/>
            <p:nvPr/>
          </p:nvSpPr>
          <p:spPr>
            <a:xfrm>
              <a:off x="7804150" y="5013325"/>
              <a:ext cx="80963" cy="503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ja-JP" altLang="en-US">
                <a:solidFill>
                  <a:srgbClr val="FFFFFF"/>
                </a:solidFill>
                <a:ea typeface="MS PGothic" panose="020B0600070205080204" pitchFamily="34" charset="-128"/>
                <a:cs typeface="Tahoma" panose="020B0604030504040204" pitchFamily="34" charset="0"/>
              </a:endParaRPr>
            </a:p>
          </p:txBody>
        </p:sp>
      </p:grpSp>
      <p:sp>
        <p:nvSpPr>
          <p:cNvPr id="81925" name="テキスト ボックス 17">
            <a:extLst>
              <a:ext uri="{FF2B5EF4-FFF2-40B4-BE49-F238E27FC236}">
                <a16:creationId xmlns:a16="http://schemas.microsoft.com/office/drawing/2014/main" id="{0F9F15DE-B6D1-F14B-BAF0-5A71A22E1930}"/>
              </a:ext>
            </a:extLst>
          </p:cNvPr>
          <p:cNvSpPr txBox="1">
            <a:spLocks noChangeArrowheads="1"/>
          </p:cNvSpPr>
          <p:nvPr/>
        </p:nvSpPr>
        <p:spPr bwMode="auto">
          <a:xfrm>
            <a:off x="7573964" y="5653088"/>
            <a:ext cx="1023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kumimoji="1" lang="en-US" altLang="ja-JP" sz="800" b="1">
                <a:solidFill>
                  <a:schemeClr val="tx1"/>
                </a:solidFill>
                <a:ea typeface="MS PGothic" panose="020B0600070205080204" pitchFamily="34" charset="-128"/>
                <a:cs typeface="Tahoma" panose="020B0604030504040204" pitchFamily="34" charset="0"/>
              </a:rPr>
              <a:t>Aerogel radiator</a:t>
            </a:r>
            <a:endParaRPr kumimoji="1" lang="ja-JP" altLang="en-US" sz="800" b="1">
              <a:solidFill>
                <a:schemeClr val="tx1"/>
              </a:solidFill>
              <a:ea typeface="MS PGothic" panose="020B0600070205080204" pitchFamily="34" charset="-128"/>
              <a:cs typeface="Tahoma" panose="020B0604030504040204" pitchFamily="34" charset="0"/>
            </a:endParaRPr>
          </a:p>
        </p:txBody>
      </p:sp>
      <p:cxnSp>
        <p:nvCxnSpPr>
          <p:cNvPr id="20" name="直線矢印コネクタ 19">
            <a:extLst>
              <a:ext uri="{FF2B5EF4-FFF2-40B4-BE49-F238E27FC236}">
                <a16:creationId xmlns:a16="http://schemas.microsoft.com/office/drawing/2014/main" id="{70365641-B18F-B740-8BF4-B6E59D7409DC}"/>
              </a:ext>
            </a:extLst>
          </p:cNvPr>
          <p:cNvCxnSpPr>
            <a:stCxn id="81925" idx="3"/>
          </p:cNvCxnSpPr>
          <p:nvPr/>
        </p:nvCxnSpPr>
        <p:spPr>
          <a:xfrm flipH="1" flipV="1">
            <a:off x="8483600" y="5357814"/>
            <a:ext cx="114300" cy="4032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927" name="テキスト ボックス 22">
            <a:extLst>
              <a:ext uri="{FF2B5EF4-FFF2-40B4-BE49-F238E27FC236}">
                <a16:creationId xmlns:a16="http://schemas.microsoft.com/office/drawing/2014/main" id="{97E94148-8D17-4546-9D72-B0114B097A7C}"/>
              </a:ext>
            </a:extLst>
          </p:cNvPr>
          <p:cNvSpPr txBox="1">
            <a:spLocks noChangeArrowheads="1"/>
          </p:cNvSpPr>
          <p:nvPr/>
        </p:nvSpPr>
        <p:spPr bwMode="auto">
          <a:xfrm>
            <a:off x="9013826" y="5726113"/>
            <a:ext cx="16748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kumimoji="1" lang="en-US" altLang="ja-JP" sz="800" b="1">
                <a:solidFill>
                  <a:schemeClr val="tx1"/>
                </a:solidFill>
                <a:ea typeface="MS PGothic" panose="020B0600070205080204" pitchFamily="34" charset="-128"/>
                <a:cs typeface="Tahoma" panose="020B0604030504040204" pitchFamily="34" charset="0"/>
              </a:rPr>
              <a:t>Hamamatsu HAPD + readout</a:t>
            </a:r>
            <a:endParaRPr kumimoji="1" lang="ja-JP" altLang="en-US" sz="800" b="1">
              <a:solidFill>
                <a:schemeClr val="tx1"/>
              </a:solidFill>
              <a:ea typeface="MS PGothic" panose="020B0600070205080204" pitchFamily="34" charset="-128"/>
              <a:cs typeface="Tahoma" panose="020B0604030504040204" pitchFamily="34" charset="0"/>
            </a:endParaRPr>
          </a:p>
        </p:txBody>
      </p:sp>
      <p:cxnSp>
        <p:nvCxnSpPr>
          <p:cNvPr id="24" name="直線矢印コネクタ 23">
            <a:extLst>
              <a:ext uri="{FF2B5EF4-FFF2-40B4-BE49-F238E27FC236}">
                <a16:creationId xmlns:a16="http://schemas.microsoft.com/office/drawing/2014/main" id="{1C6735F2-8306-6E47-B2C0-689578818F4F}"/>
              </a:ext>
            </a:extLst>
          </p:cNvPr>
          <p:cNvCxnSpPr>
            <a:stCxn id="81927" idx="1"/>
          </p:cNvCxnSpPr>
          <p:nvPr/>
        </p:nvCxnSpPr>
        <p:spPr>
          <a:xfrm rot="10800000">
            <a:off x="9002713" y="5357813"/>
            <a:ext cx="11112" cy="4762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角丸四角形 52">
            <a:extLst>
              <a:ext uri="{FF2B5EF4-FFF2-40B4-BE49-F238E27FC236}">
                <a16:creationId xmlns:a16="http://schemas.microsoft.com/office/drawing/2014/main" id="{AA03A5E6-F39B-444F-B644-22800C0BA161}"/>
              </a:ext>
            </a:extLst>
          </p:cNvPr>
          <p:cNvSpPr/>
          <p:nvPr/>
        </p:nvSpPr>
        <p:spPr>
          <a:xfrm>
            <a:off x="1847851" y="836614"/>
            <a:ext cx="3960813" cy="2889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lgn="ctr" eaLnBrk="1" hangingPunct="1">
              <a:defRPr/>
            </a:pPr>
            <a:r>
              <a:rPr kumimoji="1" lang="en-US" altLang="ja-JP" sz="1400">
                <a:solidFill>
                  <a:srgbClr val="000000"/>
                </a:solidFill>
                <a:ea typeface="MS PGothic" panose="020B0600070205080204" pitchFamily="34" charset="-128"/>
                <a:cs typeface="Tahoma" panose="020B0604030504040204" pitchFamily="34" charset="0"/>
              </a:rPr>
              <a:t>Barrel PID: Time of Propagation Counter (TOP)</a:t>
            </a:r>
            <a:endParaRPr kumimoji="1" lang="ja-JP" altLang="en-US" sz="1400">
              <a:solidFill>
                <a:srgbClr val="000000"/>
              </a:solidFill>
              <a:ea typeface="MS PGothic" panose="020B0600070205080204" pitchFamily="34" charset="-128"/>
              <a:cs typeface="Tahoma" panose="020B0604030504040204" pitchFamily="34" charset="0"/>
            </a:endParaRPr>
          </a:p>
        </p:txBody>
      </p:sp>
      <p:grpSp>
        <p:nvGrpSpPr>
          <p:cNvPr id="81930" name="グループ化 59">
            <a:extLst>
              <a:ext uri="{FF2B5EF4-FFF2-40B4-BE49-F238E27FC236}">
                <a16:creationId xmlns:a16="http://schemas.microsoft.com/office/drawing/2014/main" id="{73B6728E-F419-AF44-9C07-927524D31D84}"/>
              </a:ext>
            </a:extLst>
          </p:cNvPr>
          <p:cNvGrpSpPr>
            <a:grpSpLocks/>
          </p:cNvGrpSpPr>
          <p:nvPr/>
        </p:nvGrpSpPr>
        <p:grpSpPr bwMode="auto">
          <a:xfrm>
            <a:off x="7493000" y="693738"/>
            <a:ext cx="3175000" cy="2692400"/>
            <a:chOff x="5688632" y="116632"/>
            <a:chExt cx="3175359" cy="2691681"/>
          </a:xfrm>
        </p:grpSpPr>
        <p:sp>
          <p:nvSpPr>
            <p:cNvPr id="56" name="正方形/長方形 55">
              <a:extLst>
                <a:ext uri="{FF2B5EF4-FFF2-40B4-BE49-F238E27FC236}">
                  <a16:creationId xmlns:a16="http://schemas.microsoft.com/office/drawing/2014/main" id="{79925E5C-F5AB-1745-92DB-C571C3AE6BBE}"/>
                </a:ext>
              </a:extLst>
            </p:cNvPr>
            <p:cNvSpPr/>
            <p:nvPr/>
          </p:nvSpPr>
          <p:spPr>
            <a:xfrm>
              <a:off x="5723561" y="188050"/>
              <a:ext cx="3024530" cy="2593282"/>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lgn="ctr" eaLnBrk="1" hangingPunct="1">
                <a:defRPr/>
              </a:pPr>
              <a:endParaRPr kumimoji="1" lang="ja-JP" altLang="en-US">
                <a:solidFill>
                  <a:srgbClr val="000000"/>
                </a:solidFill>
                <a:ea typeface="MS PGothic" panose="020B0600070205080204" pitchFamily="34" charset="-128"/>
                <a:cs typeface="Tahoma" panose="020B0604030504040204" pitchFamily="34" charset="0"/>
              </a:endParaRPr>
            </a:p>
          </p:txBody>
        </p:sp>
        <p:grpSp>
          <p:nvGrpSpPr>
            <p:cNvPr id="81939" name="グループ化 27">
              <a:extLst>
                <a:ext uri="{FF2B5EF4-FFF2-40B4-BE49-F238E27FC236}">
                  <a16:creationId xmlns:a16="http://schemas.microsoft.com/office/drawing/2014/main" id="{5D51A6AB-F430-D248-A0CD-E0A1AAC5A655}"/>
                </a:ext>
              </a:extLst>
            </p:cNvPr>
            <p:cNvGrpSpPr>
              <a:grpSpLocks/>
            </p:cNvGrpSpPr>
            <p:nvPr/>
          </p:nvGrpSpPr>
          <p:grpSpPr bwMode="auto">
            <a:xfrm>
              <a:off x="5878977" y="485757"/>
              <a:ext cx="2985014" cy="2322556"/>
              <a:chOff x="4770447" y="3252788"/>
              <a:chExt cx="4771806" cy="3712808"/>
            </a:xfrm>
          </p:grpSpPr>
          <p:sp>
            <p:nvSpPr>
              <p:cNvPr id="81941" name="Rectangle 5">
                <a:extLst>
                  <a:ext uri="{FF2B5EF4-FFF2-40B4-BE49-F238E27FC236}">
                    <a16:creationId xmlns:a16="http://schemas.microsoft.com/office/drawing/2014/main" id="{9A815E30-0457-EE42-90AC-F99FD3E9E260}"/>
                  </a:ext>
                </a:extLst>
              </p:cNvPr>
              <p:cNvSpPr>
                <a:spLocks noChangeArrowheads="1"/>
              </p:cNvSpPr>
              <p:nvPr/>
            </p:nvSpPr>
            <p:spPr bwMode="auto">
              <a:xfrm>
                <a:off x="7769234" y="3252788"/>
                <a:ext cx="511175" cy="2725737"/>
              </a:xfrm>
              <a:prstGeom prst="rect">
                <a:avLst/>
              </a:prstGeom>
              <a:solidFill>
                <a:srgbClr val="FFCC99"/>
              </a:solidFill>
              <a:ln w="9525">
                <a:solidFill>
                  <a:schemeClr val="tx1"/>
                </a:solidFill>
                <a:miter lim="800000"/>
                <a:headEnd/>
                <a:tailEnd/>
              </a:ln>
            </p:spPr>
            <p:txBody>
              <a:bodyPr wrap="none" lIns="91350" tIns="45677" rIns="91350" bIns="45677"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ja-JP" altLang="en-US" sz="900">
                  <a:solidFill>
                    <a:srgbClr val="000000"/>
                  </a:solidFill>
                  <a:ea typeface="MS PGothic" panose="020B0600070205080204" pitchFamily="34" charset="-128"/>
                  <a:cs typeface="Tahoma" panose="020B0604030504040204" pitchFamily="34" charset="0"/>
                </a:endParaRPr>
              </a:p>
            </p:txBody>
          </p:sp>
          <p:sp>
            <p:nvSpPr>
              <p:cNvPr id="81942" name="AutoShape 6">
                <a:extLst>
                  <a:ext uri="{FF2B5EF4-FFF2-40B4-BE49-F238E27FC236}">
                    <a16:creationId xmlns:a16="http://schemas.microsoft.com/office/drawing/2014/main" id="{64EAE4CB-E5C2-D746-9634-23165942592E}"/>
                  </a:ext>
                </a:extLst>
              </p:cNvPr>
              <p:cNvSpPr>
                <a:spLocks noChangeArrowheads="1"/>
              </p:cNvSpPr>
              <p:nvPr/>
            </p:nvSpPr>
            <p:spPr bwMode="auto">
              <a:xfrm>
                <a:off x="8280409" y="3443292"/>
                <a:ext cx="219075" cy="379412"/>
              </a:xfrm>
              <a:prstGeom prst="flowChartPunchedTape">
                <a:avLst/>
              </a:prstGeom>
              <a:solidFill>
                <a:srgbClr val="FFFF99"/>
              </a:solidFill>
              <a:ln w="9525">
                <a:solidFill>
                  <a:schemeClr val="tx1"/>
                </a:solidFill>
                <a:miter lim="800000"/>
                <a:headEnd/>
                <a:tailEnd/>
              </a:ln>
            </p:spPr>
            <p:txBody>
              <a:bodyPr wrap="none" lIns="91350" tIns="45677" rIns="91350" bIns="45677"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ja-JP" altLang="en-US" sz="900">
                  <a:solidFill>
                    <a:srgbClr val="000000"/>
                  </a:solidFill>
                  <a:ea typeface="MS PGothic" panose="020B0600070205080204" pitchFamily="34" charset="-128"/>
                  <a:cs typeface="Tahoma" panose="020B0604030504040204" pitchFamily="34" charset="0"/>
                </a:endParaRPr>
              </a:p>
            </p:txBody>
          </p:sp>
          <p:sp>
            <p:nvSpPr>
              <p:cNvPr id="81943" name="AutoShape 7">
                <a:extLst>
                  <a:ext uri="{FF2B5EF4-FFF2-40B4-BE49-F238E27FC236}">
                    <a16:creationId xmlns:a16="http://schemas.microsoft.com/office/drawing/2014/main" id="{69B1E175-8E7C-534A-AE42-CCCE9873151D}"/>
                  </a:ext>
                </a:extLst>
              </p:cNvPr>
              <p:cNvSpPr>
                <a:spLocks noChangeArrowheads="1"/>
              </p:cNvSpPr>
              <p:nvPr/>
            </p:nvSpPr>
            <p:spPr bwMode="auto">
              <a:xfrm>
                <a:off x="8280409" y="3886200"/>
                <a:ext cx="219075" cy="381000"/>
              </a:xfrm>
              <a:prstGeom prst="flowChartPunchedTape">
                <a:avLst/>
              </a:prstGeom>
              <a:solidFill>
                <a:srgbClr val="FFFF99"/>
              </a:solidFill>
              <a:ln w="9525">
                <a:solidFill>
                  <a:schemeClr val="tx1"/>
                </a:solidFill>
                <a:miter lim="800000"/>
                <a:headEnd/>
                <a:tailEnd/>
              </a:ln>
            </p:spPr>
            <p:txBody>
              <a:bodyPr wrap="none" lIns="91350" tIns="45677" rIns="91350" bIns="45677"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ja-JP" altLang="en-US" sz="900">
                  <a:solidFill>
                    <a:srgbClr val="000000"/>
                  </a:solidFill>
                  <a:ea typeface="MS PGothic" panose="020B0600070205080204" pitchFamily="34" charset="-128"/>
                  <a:cs typeface="Tahoma" panose="020B0604030504040204" pitchFamily="34" charset="0"/>
                </a:endParaRPr>
              </a:p>
            </p:txBody>
          </p:sp>
          <p:sp>
            <p:nvSpPr>
              <p:cNvPr id="81944" name="AutoShape 8">
                <a:extLst>
                  <a:ext uri="{FF2B5EF4-FFF2-40B4-BE49-F238E27FC236}">
                    <a16:creationId xmlns:a16="http://schemas.microsoft.com/office/drawing/2014/main" id="{084AAD8A-C6DF-C445-92A2-A60B8610270F}"/>
                  </a:ext>
                </a:extLst>
              </p:cNvPr>
              <p:cNvSpPr>
                <a:spLocks noChangeArrowheads="1"/>
              </p:cNvSpPr>
              <p:nvPr/>
            </p:nvSpPr>
            <p:spPr bwMode="auto">
              <a:xfrm>
                <a:off x="8280409" y="4330709"/>
                <a:ext cx="219075" cy="379413"/>
              </a:xfrm>
              <a:prstGeom prst="flowChartPunchedTape">
                <a:avLst/>
              </a:prstGeom>
              <a:solidFill>
                <a:srgbClr val="FFFF99"/>
              </a:solidFill>
              <a:ln w="9525">
                <a:solidFill>
                  <a:schemeClr val="tx1"/>
                </a:solidFill>
                <a:miter lim="800000"/>
                <a:headEnd/>
                <a:tailEnd/>
              </a:ln>
            </p:spPr>
            <p:txBody>
              <a:bodyPr wrap="none" lIns="91350" tIns="45677" rIns="91350" bIns="45677"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ja-JP" altLang="en-US" sz="900">
                  <a:solidFill>
                    <a:srgbClr val="000000"/>
                  </a:solidFill>
                  <a:ea typeface="MS PGothic" panose="020B0600070205080204" pitchFamily="34" charset="-128"/>
                  <a:cs typeface="Tahoma" panose="020B0604030504040204" pitchFamily="34" charset="0"/>
                </a:endParaRPr>
              </a:p>
            </p:txBody>
          </p:sp>
          <p:sp>
            <p:nvSpPr>
              <p:cNvPr id="81945" name="AutoShape 9">
                <a:extLst>
                  <a:ext uri="{FF2B5EF4-FFF2-40B4-BE49-F238E27FC236}">
                    <a16:creationId xmlns:a16="http://schemas.microsoft.com/office/drawing/2014/main" id="{6B6FAD3F-98E9-F747-88D0-99B2572AE7C3}"/>
                  </a:ext>
                </a:extLst>
              </p:cNvPr>
              <p:cNvSpPr>
                <a:spLocks noChangeArrowheads="1"/>
              </p:cNvSpPr>
              <p:nvPr/>
            </p:nvSpPr>
            <p:spPr bwMode="auto">
              <a:xfrm>
                <a:off x="8280409" y="4773613"/>
                <a:ext cx="219075" cy="381000"/>
              </a:xfrm>
              <a:prstGeom prst="flowChartPunchedTape">
                <a:avLst/>
              </a:prstGeom>
              <a:solidFill>
                <a:srgbClr val="FFFF99"/>
              </a:solidFill>
              <a:ln w="9525">
                <a:solidFill>
                  <a:schemeClr val="tx1"/>
                </a:solidFill>
                <a:miter lim="800000"/>
                <a:headEnd/>
                <a:tailEnd/>
              </a:ln>
            </p:spPr>
            <p:txBody>
              <a:bodyPr wrap="none" lIns="91350" tIns="45677" rIns="91350" bIns="45677"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ja-JP" altLang="en-US" sz="900">
                  <a:solidFill>
                    <a:srgbClr val="000000"/>
                  </a:solidFill>
                  <a:ea typeface="MS PGothic" panose="020B0600070205080204" pitchFamily="34" charset="-128"/>
                  <a:cs typeface="Tahoma" panose="020B0604030504040204" pitchFamily="34" charset="0"/>
                </a:endParaRPr>
              </a:p>
            </p:txBody>
          </p:sp>
          <p:sp>
            <p:nvSpPr>
              <p:cNvPr id="81946" name="AutoShape 10">
                <a:extLst>
                  <a:ext uri="{FF2B5EF4-FFF2-40B4-BE49-F238E27FC236}">
                    <a16:creationId xmlns:a16="http://schemas.microsoft.com/office/drawing/2014/main" id="{51DA6215-9FBF-E741-84C2-CCA06CF95A7C}"/>
                  </a:ext>
                </a:extLst>
              </p:cNvPr>
              <p:cNvSpPr>
                <a:spLocks noChangeArrowheads="1"/>
              </p:cNvSpPr>
              <p:nvPr/>
            </p:nvSpPr>
            <p:spPr bwMode="auto">
              <a:xfrm>
                <a:off x="8280409" y="5218113"/>
                <a:ext cx="219075" cy="379412"/>
              </a:xfrm>
              <a:prstGeom prst="flowChartPunchedTape">
                <a:avLst/>
              </a:prstGeom>
              <a:solidFill>
                <a:srgbClr val="FFFF99"/>
              </a:solidFill>
              <a:ln w="9525">
                <a:solidFill>
                  <a:schemeClr val="tx1"/>
                </a:solidFill>
                <a:miter lim="800000"/>
                <a:headEnd/>
                <a:tailEnd/>
              </a:ln>
            </p:spPr>
            <p:txBody>
              <a:bodyPr wrap="none" lIns="91350" tIns="45677" rIns="91350" bIns="45677"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ja-JP" altLang="en-US" sz="900">
                  <a:solidFill>
                    <a:srgbClr val="000000"/>
                  </a:solidFill>
                  <a:ea typeface="MS PGothic" panose="020B0600070205080204" pitchFamily="34" charset="-128"/>
                  <a:cs typeface="Tahoma" panose="020B0604030504040204" pitchFamily="34" charset="0"/>
                </a:endParaRPr>
              </a:p>
            </p:txBody>
          </p:sp>
          <p:sp>
            <p:nvSpPr>
              <p:cNvPr id="81947" name="Line 11">
                <a:extLst>
                  <a:ext uri="{FF2B5EF4-FFF2-40B4-BE49-F238E27FC236}">
                    <a16:creationId xmlns:a16="http://schemas.microsoft.com/office/drawing/2014/main" id="{54AF96EF-1924-CA44-8F16-6CFC76EEA18A}"/>
                  </a:ext>
                </a:extLst>
              </p:cNvPr>
              <p:cNvSpPr>
                <a:spLocks noChangeShapeType="1"/>
              </p:cNvSpPr>
              <p:nvPr/>
            </p:nvSpPr>
            <p:spPr bwMode="auto">
              <a:xfrm>
                <a:off x="4916488" y="4456113"/>
                <a:ext cx="40957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350" tIns="45677" rIns="91350" bIns="45677" anchor="ctr"/>
              <a:lstStyle/>
              <a:p>
                <a:endParaRPr lang="en-SI"/>
              </a:p>
            </p:txBody>
          </p:sp>
          <p:sp>
            <p:nvSpPr>
              <p:cNvPr id="81948" name="Text Box 16">
                <a:extLst>
                  <a:ext uri="{FF2B5EF4-FFF2-40B4-BE49-F238E27FC236}">
                    <a16:creationId xmlns:a16="http://schemas.microsoft.com/office/drawing/2014/main" id="{2F05F08E-924C-304D-991A-130F7C4A562C}"/>
                  </a:ext>
                </a:extLst>
              </p:cNvPr>
              <p:cNvSpPr txBox="1">
                <a:spLocks noChangeArrowheads="1"/>
              </p:cNvSpPr>
              <p:nvPr/>
            </p:nvSpPr>
            <p:spPr bwMode="auto">
              <a:xfrm>
                <a:off x="4770447" y="5207001"/>
                <a:ext cx="2626825" cy="54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7" rIns="91350" bIns="45677">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en-US" altLang="ja-JP" sz="1600">
                    <a:solidFill>
                      <a:srgbClr val="000000"/>
                    </a:solidFill>
                    <a:ea typeface="Osaka"/>
                    <a:cs typeface="Tahoma" panose="020B0604030504040204" pitchFamily="34" charset="0"/>
                  </a:rPr>
                  <a:t>Aerogel radiator</a:t>
                </a:r>
              </a:p>
            </p:txBody>
          </p:sp>
          <p:sp>
            <p:nvSpPr>
              <p:cNvPr id="81949" name="Text Box 17">
                <a:extLst>
                  <a:ext uri="{FF2B5EF4-FFF2-40B4-BE49-F238E27FC236}">
                    <a16:creationId xmlns:a16="http://schemas.microsoft.com/office/drawing/2014/main" id="{016A6E40-A9DD-504D-8FA8-6C043B2F4197}"/>
                  </a:ext>
                </a:extLst>
              </p:cNvPr>
              <p:cNvSpPr txBox="1">
                <a:spLocks noChangeArrowheads="1"/>
              </p:cNvSpPr>
              <p:nvPr/>
            </p:nvSpPr>
            <p:spPr bwMode="auto">
              <a:xfrm>
                <a:off x="6479796" y="6030920"/>
                <a:ext cx="3062457" cy="93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7" rIns="91350" bIns="45677">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en-US" altLang="ja-JP" sz="1600">
                    <a:solidFill>
                      <a:srgbClr val="000000"/>
                    </a:solidFill>
                    <a:ea typeface="Osaka"/>
                    <a:cs typeface="Tahoma" panose="020B0604030504040204" pitchFamily="34" charset="0"/>
                  </a:rPr>
                  <a:t>Hamamatsu HAPD</a:t>
                </a:r>
              </a:p>
              <a:p>
                <a:pPr eaLnBrk="1" hangingPunct="1">
                  <a:spcBef>
                    <a:spcPct val="0"/>
                  </a:spcBef>
                  <a:buFontTx/>
                  <a:buNone/>
                </a:pPr>
                <a:r>
                  <a:rPr lang="en-US" altLang="ja-JP" sz="1600">
                    <a:solidFill>
                      <a:srgbClr val="000000"/>
                    </a:solidFill>
                    <a:ea typeface="Osaka"/>
                    <a:cs typeface="Tahoma" panose="020B0604030504040204" pitchFamily="34" charset="0"/>
                  </a:rPr>
                  <a:t>+ new ASIC</a:t>
                </a:r>
                <a:endParaRPr lang="en-US" altLang="ja-JP" sz="2400">
                  <a:solidFill>
                    <a:srgbClr val="000000"/>
                  </a:solidFill>
                  <a:ea typeface="Osaka"/>
                  <a:cs typeface="Tahoma" panose="020B0604030504040204" pitchFamily="34" charset="0"/>
                </a:endParaRPr>
              </a:p>
            </p:txBody>
          </p:sp>
          <p:sp>
            <p:nvSpPr>
              <p:cNvPr id="81950" name="Text Box 19">
                <a:extLst>
                  <a:ext uri="{FF2B5EF4-FFF2-40B4-BE49-F238E27FC236}">
                    <a16:creationId xmlns:a16="http://schemas.microsoft.com/office/drawing/2014/main" id="{3DA27C39-60BC-0C4D-9562-62F8E35F2C63}"/>
                  </a:ext>
                </a:extLst>
              </p:cNvPr>
              <p:cNvSpPr txBox="1">
                <a:spLocks noChangeArrowheads="1"/>
              </p:cNvSpPr>
              <p:nvPr/>
            </p:nvSpPr>
            <p:spPr bwMode="auto">
              <a:xfrm rot="-904990">
                <a:off x="5870881" y="3726737"/>
                <a:ext cx="1876260" cy="36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en-US" altLang="ja-JP" sz="900">
                    <a:solidFill>
                      <a:srgbClr val="000000"/>
                    </a:solidFill>
                    <a:ea typeface="Osaka"/>
                    <a:cs typeface="Tahoma" panose="020B0604030504040204" pitchFamily="34" charset="0"/>
                  </a:rPr>
                  <a:t>Cherenkov photon</a:t>
                </a:r>
              </a:p>
            </p:txBody>
          </p:sp>
          <p:sp>
            <p:nvSpPr>
              <p:cNvPr id="81951" name="Line 20">
                <a:extLst>
                  <a:ext uri="{FF2B5EF4-FFF2-40B4-BE49-F238E27FC236}">
                    <a16:creationId xmlns:a16="http://schemas.microsoft.com/office/drawing/2014/main" id="{B8814008-0FF5-CB4B-B5D5-860FED50388C}"/>
                  </a:ext>
                </a:extLst>
              </p:cNvPr>
              <p:cNvSpPr>
                <a:spLocks noChangeShapeType="1"/>
              </p:cNvSpPr>
              <p:nvPr/>
            </p:nvSpPr>
            <p:spPr bwMode="auto">
              <a:xfrm>
                <a:off x="5502279" y="3659015"/>
                <a:ext cx="21939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lIns="91350" tIns="45677" rIns="91350" bIns="45677" anchor="ctr"/>
              <a:lstStyle/>
              <a:p>
                <a:endParaRPr lang="en-SI"/>
              </a:p>
            </p:txBody>
          </p:sp>
          <p:sp>
            <p:nvSpPr>
              <p:cNvPr id="81952" name="Text Box 21">
                <a:extLst>
                  <a:ext uri="{FF2B5EF4-FFF2-40B4-BE49-F238E27FC236}">
                    <a16:creationId xmlns:a16="http://schemas.microsoft.com/office/drawing/2014/main" id="{6504B967-F1CC-BD4F-B1C1-4DA435C033A3}"/>
                  </a:ext>
                </a:extLst>
              </p:cNvPr>
              <p:cNvSpPr txBox="1">
                <a:spLocks noChangeArrowheads="1"/>
              </p:cNvSpPr>
              <p:nvPr/>
            </p:nvSpPr>
            <p:spPr bwMode="auto">
              <a:xfrm>
                <a:off x="5907097" y="3329841"/>
                <a:ext cx="1112366" cy="44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7" rIns="91350" bIns="45677">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en-US" altLang="ja-JP" sz="1200">
                    <a:solidFill>
                      <a:srgbClr val="000000"/>
                    </a:solidFill>
                    <a:ea typeface="Osaka"/>
                    <a:cs typeface="Tahoma" panose="020B0604030504040204" pitchFamily="34" charset="0"/>
                  </a:rPr>
                  <a:t>200mm</a:t>
                </a:r>
                <a:endParaRPr lang="en-US" altLang="ja-JP" sz="1400">
                  <a:solidFill>
                    <a:srgbClr val="000000"/>
                  </a:solidFill>
                  <a:ea typeface="Osaka"/>
                  <a:cs typeface="Tahoma" panose="020B0604030504040204" pitchFamily="34" charset="0"/>
                </a:endParaRPr>
              </a:p>
            </p:txBody>
          </p:sp>
          <p:sp>
            <p:nvSpPr>
              <p:cNvPr id="81953" name="Text Box 22">
                <a:extLst>
                  <a:ext uri="{FF2B5EF4-FFF2-40B4-BE49-F238E27FC236}">
                    <a16:creationId xmlns:a16="http://schemas.microsoft.com/office/drawing/2014/main" id="{3BC0AF58-C652-CE41-8041-B4AE6193FA69}"/>
                  </a:ext>
                </a:extLst>
              </p:cNvPr>
              <p:cNvSpPr txBox="1">
                <a:spLocks noChangeArrowheads="1"/>
              </p:cNvSpPr>
              <p:nvPr/>
            </p:nvSpPr>
            <p:spPr bwMode="auto">
              <a:xfrm>
                <a:off x="4868241" y="5655597"/>
                <a:ext cx="1086741" cy="44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7" rIns="91350" bIns="45677">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en-US" altLang="ja-JP" sz="1200">
                    <a:solidFill>
                      <a:srgbClr val="000000"/>
                    </a:solidFill>
                    <a:ea typeface="MS PGothic" panose="020B0600070205080204" pitchFamily="34" charset="-128"/>
                    <a:cs typeface="Tahoma" panose="020B0604030504040204" pitchFamily="34" charset="0"/>
                  </a:rPr>
                  <a:t>n~1.05</a:t>
                </a:r>
                <a:endParaRPr lang="en-US" altLang="ja-JP" sz="1400">
                  <a:solidFill>
                    <a:srgbClr val="000000"/>
                  </a:solidFill>
                  <a:ea typeface="MS PGothic" panose="020B0600070205080204" pitchFamily="34" charset="-128"/>
                  <a:cs typeface="Tahoma" panose="020B0604030504040204" pitchFamily="34" charset="0"/>
                </a:endParaRPr>
              </a:p>
            </p:txBody>
          </p:sp>
          <p:grpSp>
            <p:nvGrpSpPr>
              <p:cNvPr id="81954" name="グループ化 28">
                <a:extLst>
                  <a:ext uri="{FF2B5EF4-FFF2-40B4-BE49-F238E27FC236}">
                    <a16:creationId xmlns:a16="http://schemas.microsoft.com/office/drawing/2014/main" id="{5C0F9FBE-8092-C847-959C-37A630B8DA50}"/>
                  </a:ext>
                </a:extLst>
              </p:cNvPr>
              <p:cNvGrpSpPr>
                <a:grpSpLocks/>
              </p:cNvGrpSpPr>
              <p:nvPr/>
            </p:nvGrpSpPr>
            <p:grpSpPr bwMode="auto">
              <a:xfrm>
                <a:off x="5502274" y="3761511"/>
                <a:ext cx="365126" cy="1395413"/>
                <a:chOff x="122237" y="1905000"/>
                <a:chExt cx="365126" cy="1395413"/>
              </a:xfrm>
            </p:grpSpPr>
            <p:sp>
              <p:nvSpPr>
                <p:cNvPr id="51" name="Rectangle 4">
                  <a:extLst>
                    <a:ext uri="{FF2B5EF4-FFF2-40B4-BE49-F238E27FC236}">
                      <a16:creationId xmlns:a16="http://schemas.microsoft.com/office/drawing/2014/main" id="{B31B90A9-9C1E-9B4A-B007-4E9C6DE4EEB4}"/>
                    </a:ext>
                  </a:extLst>
                </p:cNvPr>
                <p:cNvSpPr>
                  <a:spLocks noChangeArrowheads="1"/>
                </p:cNvSpPr>
                <p:nvPr/>
              </p:nvSpPr>
              <p:spPr bwMode="auto">
                <a:xfrm>
                  <a:off x="304389" y="1904752"/>
                  <a:ext cx="182739" cy="1395394"/>
                </a:xfrm>
                <a:prstGeom prst="rect">
                  <a:avLst/>
                </a:prstGeom>
                <a:solidFill>
                  <a:schemeClr val="bg1">
                    <a:lumMod val="65000"/>
                  </a:schemeClr>
                </a:solidFill>
                <a:ln w="9525">
                  <a:solidFill>
                    <a:schemeClr val="tx1"/>
                  </a:solidFill>
                  <a:miter lim="800000"/>
                  <a:headEnd/>
                  <a:tailEnd/>
                </a:ln>
                <a:effectLst/>
              </p:spPr>
              <p:txBody>
                <a:bodyPr wrap="none" anchor="ct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defRPr/>
                  </a:pPr>
                  <a:endParaRPr lang="ja-JP" altLang="en-US" sz="900">
                    <a:solidFill>
                      <a:srgbClr val="7F7F7F"/>
                    </a:solidFill>
                    <a:ea typeface="MS PGothic" panose="020B0600070205080204" pitchFamily="34" charset="-128"/>
                    <a:cs typeface="Tahoma" panose="020B0604030504040204" pitchFamily="34" charset="0"/>
                  </a:endParaRPr>
                </a:p>
              </p:txBody>
            </p:sp>
            <p:sp>
              <p:nvSpPr>
                <p:cNvPr id="52" name="Rectangle 4">
                  <a:extLst>
                    <a:ext uri="{FF2B5EF4-FFF2-40B4-BE49-F238E27FC236}">
                      <a16:creationId xmlns:a16="http://schemas.microsoft.com/office/drawing/2014/main" id="{291436A4-4550-7249-A83C-07444AB9ACA7}"/>
                    </a:ext>
                  </a:extLst>
                </p:cNvPr>
                <p:cNvSpPr>
                  <a:spLocks noChangeArrowheads="1"/>
                </p:cNvSpPr>
                <p:nvPr/>
              </p:nvSpPr>
              <p:spPr bwMode="auto">
                <a:xfrm>
                  <a:off x="121650" y="1904752"/>
                  <a:ext cx="182739" cy="1395394"/>
                </a:xfrm>
                <a:prstGeom prst="rect">
                  <a:avLst/>
                </a:prstGeom>
                <a:solidFill>
                  <a:schemeClr val="bg1">
                    <a:lumMod val="90000"/>
                  </a:schemeClr>
                </a:solidFill>
                <a:ln w="9525">
                  <a:solidFill>
                    <a:schemeClr val="tx1"/>
                  </a:solidFill>
                  <a:miter lim="800000"/>
                  <a:headEnd/>
                  <a:tailEnd/>
                </a:ln>
                <a:effectLst/>
              </p:spPr>
              <p:txBody>
                <a:bodyPr wrap="none" anchor="ct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defRPr/>
                  </a:pPr>
                  <a:endParaRPr lang="ja-JP" altLang="en-US" sz="900">
                    <a:solidFill>
                      <a:srgbClr val="000000"/>
                    </a:solidFill>
                    <a:ea typeface="MS PGothic" panose="020B0600070205080204" pitchFamily="34" charset="-128"/>
                    <a:cs typeface="Tahoma" panose="020B0604030504040204" pitchFamily="34" charset="0"/>
                  </a:endParaRPr>
                </a:p>
              </p:txBody>
            </p:sp>
          </p:grpSp>
          <p:grpSp>
            <p:nvGrpSpPr>
              <p:cNvPr id="81955" name="グループ化 37">
                <a:extLst>
                  <a:ext uri="{FF2B5EF4-FFF2-40B4-BE49-F238E27FC236}">
                    <a16:creationId xmlns:a16="http://schemas.microsoft.com/office/drawing/2014/main" id="{12FB517C-7BF7-894D-AE17-FFC01AE988C3}"/>
                  </a:ext>
                </a:extLst>
              </p:cNvPr>
              <p:cNvGrpSpPr>
                <a:grpSpLocks/>
              </p:cNvGrpSpPr>
              <p:nvPr/>
            </p:nvGrpSpPr>
            <p:grpSpPr bwMode="auto">
              <a:xfrm>
                <a:off x="5486400" y="3810002"/>
                <a:ext cx="2286000" cy="1293817"/>
                <a:chOff x="5486400" y="3810000"/>
                <a:chExt cx="2286000" cy="1293817"/>
              </a:xfrm>
            </p:grpSpPr>
            <p:grpSp>
              <p:nvGrpSpPr>
                <p:cNvPr id="81956" name="グループ化 33">
                  <a:extLst>
                    <a:ext uri="{FF2B5EF4-FFF2-40B4-BE49-F238E27FC236}">
                      <a16:creationId xmlns:a16="http://schemas.microsoft.com/office/drawing/2014/main" id="{5DA9F34A-1F81-0F4F-B2C5-57DA986699FC}"/>
                    </a:ext>
                  </a:extLst>
                </p:cNvPr>
                <p:cNvGrpSpPr>
                  <a:grpSpLocks/>
                </p:cNvGrpSpPr>
                <p:nvPr/>
              </p:nvGrpSpPr>
              <p:grpSpPr bwMode="auto">
                <a:xfrm>
                  <a:off x="5486400" y="3810000"/>
                  <a:ext cx="2286000" cy="646113"/>
                  <a:chOff x="5486400" y="3810000"/>
                  <a:chExt cx="2286000" cy="646113"/>
                </a:xfrm>
              </p:grpSpPr>
              <p:sp>
                <p:nvSpPr>
                  <p:cNvPr id="81960" name="Line 12">
                    <a:extLst>
                      <a:ext uri="{FF2B5EF4-FFF2-40B4-BE49-F238E27FC236}">
                        <a16:creationId xmlns:a16="http://schemas.microsoft.com/office/drawing/2014/main" id="{C51444C1-EC79-734E-A7D1-8FAADD1F7E8C}"/>
                      </a:ext>
                    </a:extLst>
                  </p:cNvPr>
                  <p:cNvSpPr>
                    <a:spLocks noChangeShapeType="1"/>
                  </p:cNvSpPr>
                  <p:nvPr/>
                </p:nvSpPr>
                <p:spPr bwMode="auto">
                  <a:xfrm flipV="1">
                    <a:off x="5867400" y="3810000"/>
                    <a:ext cx="1905000" cy="646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81961" name="Line 13">
                    <a:extLst>
                      <a:ext uri="{FF2B5EF4-FFF2-40B4-BE49-F238E27FC236}">
                        <a16:creationId xmlns:a16="http://schemas.microsoft.com/office/drawing/2014/main" id="{D2DC0BCE-E25B-FC4B-B773-38DFE210C824}"/>
                      </a:ext>
                    </a:extLst>
                  </p:cNvPr>
                  <p:cNvSpPr>
                    <a:spLocks noChangeShapeType="1"/>
                  </p:cNvSpPr>
                  <p:nvPr/>
                </p:nvSpPr>
                <p:spPr bwMode="auto">
                  <a:xfrm flipV="1">
                    <a:off x="5486400" y="3810000"/>
                    <a:ext cx="2270125" cy="646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grpSp>
            <p:grpSp>
              <p:nvGrpSpPr>
                <p:cNvPr id="81957" name="グループ化 34">
                  <a:extLst>
                    <a:ext uri="{FF2B5EF4-FFF2-40B4-BE49-F238E27FC236}">
                      <a16:creationId xmlns:a16="http://schemas.microsoft.com/office/drawing/2014/main" id="{0B55AFB8-AF6A-8942-BECE-CF8A4A2CB089}"/>
                    </a:ext>
                  </a:extLst>
                </p:cNvPr>
                <p:cNvGrpSpPr>
                  <a:grpSpLocks/>
                </p:cNvGrpSpPr>
                <p:nvPr/>
              </p:nvGrpSpPr>
              <p:grpSpPr bwMode="auto">
                <a:xfrm flipV="1">
                  <a:off x="5486400" y="4457704"/>
                  <a:ext cx="2286000" cy="646113"/>
                  <a:chOff x="5486400" y="3810000"/>
                  <a:chExt cx="2286000" cy="646113"/>
                </a:xfrm>
              </p:grpSpPr>
              <p:sp>
                <p:nvSpPr>
                  <p:cNvPr id="81958" name="Line 12">
                    <a:extLst>
                      <a:ext uri="{FF2B5EF4-FFF2-40B4-BE49-F238E27FC236}">
                        <a16:creationId xmlns:a16="http://schemas.microsoft.com/office/drawing/2014/main" id="{AE082971-234E-7E43-B8B5-86F1A0C232DC}"/>
                      </a:ext>
                    </a:extLst>
                  </p:cNvPr>
                  <p:cNvSpPr>
                    <a:spLocks noChangeShapeType="1"/>
                  </p:cNvSpPr>
                  <p:nvPr/>
                </p:nvSpPr>
                <p:spPr bwMode="auto">
                  <a:xfrm flipV="1">
                    <a:off x="5867400" y="3810000"/>
                    <a:ext cx="1905000" cy="646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81959" name="Line 13">
                    <a:extLst>
                      <a:ext uri="{FF2B5EF4-FFF2-40B4-BE49-F238E27FC236}">
                        <a16:creationId xmlns:a16="http://schemas.microsoft.com/office/drawing/2014/main" id="{FD0A51C8-5E4B-A748-8EA9-366820E5BB05}"/>
                      </a:ext>
                    </a:extLst>
                  </p:cNvPr>
                  <p:cNvSpPr>
                    <a:spLocks noChangeShapeType="1"/>
                  </p:cNvSpPr>
                  <p:nvPr/>
                </p:nvSpPr>
                <p:spPr bwMode="auto">
                  <a:xfrm flipV="1">
                    <a:off x="5486400" y="3810000"/>
                    <a:ext cx="2270125" cy="646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grpSp>
          </p:grpSp>
        </p:grpSp>
        <p:sp>
          <p:nvSpPr>
            <p:cNvPr id="54" name="角丸四角形 53">
              <a:extLst>
                <a:ext uri="{FF2B5EF4-FFF2-40B4-BE49-F238E27FC236}">
                  <a16:creationId xmlns:a16="http://schemas.microsoft.com/office/drawing/2014/main" id="{0929B5EE-F829-FE41-9B7A-D76F9CB4C08E}"/>
                </a:ext>
              </a:extLst>
            </p:cNvPr>
            <p:cNvSpPr/>
            <p:nvPr/>
          </p:nvSpPr>
          <p:spPr>
            <a:xfrm>
              <a:off x="5688632" y="116632"/>
              <a:ext cx="3059459" cy="28726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lgn="ctr" eaLnBrk="1" hangingPunct="1">
                <a:defRPr/>
              </a:pPr>
              <a:r>
                <a:rPr kumimoji="1" lang="en-US" altLang="ja-JP" sz="1400">
                  <a:solidFill>
                    <a:srgbClr val="000000"/>
                  </a:solidFill>
                  <a:ea typeface="MS PGothic" panose="020B0600070205080204" pitchFamily="34" charset="-128"/>
                  <a:cs typeface="Tahoma" panose="020B0604030504040204" pitchFamily="34" charset="0"/>
                </a:rPr>
                <a:t>Endcap PID: Aerogel RICH (ARICH)</a:t>
              </a:r>
              <a:endParaRPr kumimoji="1" lang="ja-JP" altLang="en-US" sz="1400">
                <a:solidFill>
                  <a:srgbClr val="000000"/>
                </a:solidFill>
                <a:ea typeface="MS PGothic" panose="020B0600070205080204" pitchFamily="34" charset="-128"/>
                <a:cs typeface="Tahoma" panose="020B0604030504040204" pitchFamily="34" charset="0"/>
              </a:endParaRPr>
            </a:p>
          </p:txBody>
        </p:sp>
      </p:grpSp>
      <p:sp>
        <p:nvSpPr>
          <p:cNvPr id="81931" name="Line 20">
            <a:extLst>
              <a:ext uri="{FF2B5EF4-FFF2-40B4-BE49-F238E27FC236}">
                <a16:creationId xmlns:a16="http://schemas.microsoft.com/office/drawing/2014/main" id="{1FC607BD-D832-CA42-B211-69A9897DB7F4}"/>
              </a:ext>
            </a:extLst>
          </p:cNvPr>
          <p:cNvSpPr>
            <a:spLocks noChangeShapeType="1"/>
          </p:cNvSpPr>
          <p:nvPr/>
        </p:nvSpPr>
        <p:spPr bwMode="auto">
          <a:xfrm>
            <a:off x="8399464" y="5876925"/>
            <a:ext cx="5048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lIns="91350" tIns="45677" rIns="91350" bIns="45677" anchor="ctr"/>
          <a:lstStyle/>
          <a:p>
            <a:endParaRPr lang="en-SI"/>
          </a:p>
        </p:txBody>
      </p:sp>
      <p:sp>
        <p:nvSpPr>
          <p:cNvPr id="81932" name="Text Box 21">
            <a:extLst>
              <a:ext uri="{FF2B5EF4-FFF2-40B4-BE49-F238E27FC236}">
                <a16:creationId xmlns:a16="http://schemas.microsoft.com/office/drawing/2014/main" id="{353268E2-D535-3A40-B175-1AA44A7CCC40}"/>
              </a:ext>
            </a:extLst>
          </p:cNvPr>
          <p:cNvSpPr txBox="1">
            <a:spLocks noChangeArrowheads="1"/>
          </p:cNvSpPr>
          <p:nvPr/>
        </p:nvSpPr>
        <p:spPr bwMode="auto">
          <a:xfrm>
            <a:off x="8472489" y="5949950"/>
            <a:ext cx="3762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7" rIns="91350" bIns="45677">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en-US" altLang="ja-JP" sz="900">
                <a:solidFill>
                  <a:srgbClr val="000000"/>
                </a:solidFill>
                <a:ea typeface="Osaka"/>
                <a:cs typeface="Tahoma" panose="020B0604030504040204" pitchFamily="34" charset="0"/>
              </a:rPr>
              <a:t>200</a:t>
            </a:r>
            <a:endParaRPr lang="en-US" altLang="ja-JP" sz="1000">
              <a:solidFill>
                <a:srgbClr val="000000"/>
              </a:solidFill>
              <a:ea typeface="Osaka"/>
              <a:cs typeface="Tahoma" panose="020B0604030504040204" pitchFamily="34" charset="0"/>
            </a:endParaRPr>
          </a:p>
        </p:txBody>
      </p:sp>
      <p:sp>
        <p:nvSpPr>
          <p:cNvPr id="125965" name="Rectangle 1026">
            <a:extLst>
              <a:ext uri="{FF2B5EF4-FFF2-40B4-BE49-F238E27FC236}">
                <a16:creationId xmlns:a16="http://schemas.microsoft.com/office/drawing/2014/main" id="{38E3D203-E7E8-004A-94F2-8DE65763F34C}"/>
              </a:ext>
            </a:extLst>
          </p:cNvPr>
          <p:cNvSpPr>
            <a:spLocks noGrp="1" noChangeArrowheads="1"/>
          </p:cNvSpPr>
          <p:nvPr>
            <p:ph type="title"/>
          </p:nvPr>
        </p:nvSpPr>
        <p:spPr>
          <a:xfrm>
            <a:off x="2197101" y="-166688"/>
            <a:ext cx="7570354" cy="785813"/>
          </a:xfrm>
        </p:spPr>
        <p:txBody>
          <a:bodyPr>
            <a:normAutofit/>
          </a:bodyPr>
          <a:lstStyle/>
          <a:p>
            <a:pPr>
              <a:defRPr/>
            </a:pPr>
            <a:r>
              <a:rPr lang="sl-SI" altLang="ja-JP" dirty="0">
                <a:ea typeface="ＭＳ Ｐゴシック" panose="020B0600070205080204" pitchFamily="34" charset="-128"/>
                <a:cs typeface="Tahoma" panose="020B0604030504040204" pitchFamily="34" charset="0"/>
              </a:rPr>
              <a:t>Belle II </a:t>
            </a:r>
            <a:r>
              <a:rPr lang="sl-SI" altLang="ja-JP" dirty="0" err="1">
                <a:ea typeface="ＭＳ Ｐゴシック" panose="020B0600070205080204" pitchFamily="34" charset="-128"/>
                <a:cs typeface="Tahoma" panose="020B0604030504040204" pitchFamily="34" charset="0"/>
              </a:rPr>
              <a:t>Cherenkov</a:t>
            </a:r>
            <a:r>
              <a:rPr lang="sl-SI" altLang="ja-JP" dirty="0">
                <a:ea typeface="ＭＳ Ｐゴシック" panose="020B0600070205080204" pitchFamily="34" charset="-128"/>
                <a:cs typeface="Tahoma" panose="020B0604030504040204" pitchFamily="34" charset="0"/>
              </a:rPr>
              <a:t> </a:t>
            </a:r>
            <a:r>
              <a:rPr lang="sl-SI" altLang="ja-JP" dirty="0" err="1">
                <a:ea typeface="ＭＳ Ｐゴシック" panose="020B0600070205080204" pitchFamily="34" charset="-128"/>
                <a:cs typeface="Tahoma" panose="020B0604030504040204" pitchFamily="34" charset="0"/>
              </a:rPr>
              <a:t>detectors</a:t>
            </a:r>
            <a:r>
              <a:rPr lang="sl-SI" altLang="ja-JP" dirty="0">
                <a:ea typeface="ＭＳ Ｐゴシック" panose="020B0600070205080204" pitchFamily="34" charset="-128"/>
                <a:cs typeface="Tahoma" panose="020B0604030504040204" pitchFamily="34" charset="0"/>
              </a:rPr>
              <a:t> </a:t>
            </a:r>
            <a:endParaRPr lang="en-US" altLang="ja-JP" dirty="0">
              <a:ea typeface="ＭＳ Ｐゴシック" panose="020B0600070205080204" pitchFamily="34" charset="-128"/>
              <a:cs typeface="Tahoma" panose="020B0604030504040204" pitchFamily="34" charset="0"/>
            </a:endParaRPr>
          </a:p>
        </p:txBody>
      </p:sp>
      <p:sp>
        <p:nvSpPr>
          <p:cNvPr id="81934" name="Text Box 16">
            <a:extLst>
              <a:ext uri="{FF2B5EF4-FFF2-40B4-BE49-F238E27FC236}">
                <a16:creationId xmlns:a16="http://schemas.microsoft.com/office/drawing/2014/main" id="{4C0836A5-4FAF-E04B-A552-84DF2944F36F}"/>
              </a:ext>
            </a:extLst>
          </p:cNvPr>
          <p:cNvSpPr txBox="1">
            <a:spLocks noChangeArrowheads="1"/>
          </p:cNvSpPr>
          <p:nvPr/>
        </p:nvSpPr>
        <p:spPr bwMode="auto">
          <a:xfrm>
            <a:off x="2782888" y="1628775"/>
            <a:ext cx="1555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7" rIns="91350" bIns="45677">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en-US" altLang="ja-JP" sz="1600">
                <a:solidFill>
                  <a:srgbClr val="000000"/>
                </a:solidFill>
                <a:ea typeface="Osaka"/>
                <a:cs typeface="Tahoma" panose="020B0604030504040204" pitchFamily="34" charset="0"/>
              </a:rPr>
              <a:t>Quartz radiator</a:t>
            </a:r>
          </a:p>
        </p:txBody>
      </p:sp>
      <p:sp>
        <p:nvSpPr>
          <p:cNvPr id="81935" name="Text Box 16">
            <a:extLst>
              <a:ext uri="{FF2B5EF4-FFF2-40B4-BE49-F238E27FC236}">
                <a16:creationId xmlns:a16="http://schemas.microsoft.com/office/drawing/2014/main" id="{C5074220-8D77-E048-92E1-363EA2C92229}"/>
              </a:ext>
            </a:extLst>
          </p:cNvPr>
          <p:cNvSpPr txBox="1">
            <a:spLocks noChangeArrowheads="1"/>
          </p:cNvSpPr>
          <p:nvPr/>
        </p:nvSpPr>
        <p:spPr bwMode="auto">
          <a:xfrm>
            <a:off x="4414839" y="1773239"/>
            <a:ext cx="1609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7" rIns="91350" bIns="45677">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en-US" altLang="ja-JP" sz="1600">
                <a:solidFill>
                  <a:srgbClr val="000000"/>
                </a:solidFill>
                <a:ea typeface="Osaka"/>
                <a:cs typeface="Tahoma" panose="020B0604030504040204" pitchFamily="34" charset="0"/>
              </a:rPr>
              <a:t>Focusing mirror</a:t>
            </a:r>
          </a:p>
        </p:txBody>
      </p:sp>
      <p:sp>
        <p:nvSpPr>
          <p:cNvPr id="81936" name="Text Box 16">
            <a:extLst>
              <a:ext uri="{FF2B5EF4-FFF2-40B4-BE49-F238E27FC236}">
                <a16:creationId xmlns:a16="http://schemas.microsoft.com/office/drawing/2014/main" id="{498A8C54-5EEB-4F4C-AE0C-D9DB95D15CA5}"/>
              </a:ext>
            </a:extLst>
          </p:cNvPr>
          <p:cNvSpPr txBox="1">
            <a:spLocks noChangeArrowheads="1"/>
          </p:cNvSpPr>
          <p:nvPr/>
        </p:nvSpPr>
        <p:spPr bwMode="auto">
          <a:xfrm>
            <a:off x="1847851" y="1989138"/>
            <a:ext cx="4187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7" rIns="91350" bIns="45677">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en-US" altLang="ja-JP" sz="1600">
                <a:solidFill>
                  <a:srgbClr val="000000"/>
                </a:solidFill>
                <a:ea typeface="Osaka"/>
                <a:cs typeface="Tahoma" panose="020B0604030504040204" pitchFamily="34" charset="0"/>
              </a:rPr>
              <a:t>Small expansion block</a:t>
            </a:r>
          </a:p>
          <a:p>
            <a:pPr eaLnBrk="1" hangingPunct="1">
              <a:spcBef>
                <a:spcPct val="0"/>
              </a:spcBef>
              <a:buFontTx/>
              <a:buNone/>
            </a:pPr>
            <a:r>
              <a:rPr lang="en-US" altLang="ja-JP" sz="1600">
                <a:solidFill>
                  <a:srgbClr val="000000"/>
                </a:solidFill>
                <a:ea typeface="Osaka"/>
                <a:cs typeface="Tahoma" panose="020B0604030504040204" pitchFamily="34" charset="0"/>
              </a:rPr>
              <a:t>Hamamatsu MCP-PMT (measure t, x and y)</a:t>
            </a:r>
          </a:p>
        </p:txBody>
      </p:sp>
      <p:sp>
        <p:nvSpPr>
          <p:cNvPr id="4" name="Slide Number Placeholder 3">
            <a:extLst>
              <a:ext uri="{FF2B5EF4-FFF2-40B4-BE49-F238E27FC236}">
                <a16:creationId xmlns:a16="http://schemas.microsoft.com/office/drawing/2014/main" id="{04493B92-64CB-AE9A-C73C-55078E916934}"/>
              </a:ext>
            </a:extLst>
          </p:cNvPr>
          <p:cNvSpPr>
            <a:spLocks noGrp="1"/>
          </p:cNvSpPr>
          <p:nvPr>
            <p:ph type="sldNum" sz="quarter" idx="11"/>
          </p:nvPr>
        </p:nvSpPr>
        <p:spPr/>
        <p:txBody>
          <a:bodyPr/>
          <a:lstStyle/>
          <a:p>
            <a:fld id="{4D68F739-A350-3E4A-B1A9-19FB0CB22700}" type="slidenum">
              <a:rPr lang="en-US" altLang="en-SI" smtClean="0"/>
              <a:pPr/>
              <a:t>113</a:t>
            </a:fld>
            <a:endParaRPr lang="en-US" altLang="en-SI"/>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8">
            <a:extLst>
              <a:ext uri="{FF2B5EF4-FFF2-40B4-BE49-F238E27FC236}">
                <a16:creationId xmlns:a16="http://schemas.microsoft.com/office/drawing/2014/main" id="{9174002E-34A1-6C40-9B24-77045311F3D2}"/>
              </a:ext>
            </a:extLst>
          </p:cNvPr>
          <p:cNvSpPr>
            <a:spLocks noChangeArrowheads="1"/>
          </p:cNvSpPr>
          <p:nvPr/>
        </p:nvSpPr>
        <p:spPr bwMode="auto">
          <a:xfrm>
            <a:off x="1646238" y="4568825"/>
            <a:ext cx="8610600" cy="1981200"/>
          </a:xfrm>
          <a:prstGeom prst="rect">
            <a:avLst/>
          </a:prstGeom>
          <a:solidFill>
            <a:schemeClr val="bg2">
              <a:alpha val="70195"/>
            </a:schemeClr>
          </a:solidFill>
          <a:ln>
            <a:noFill/>
          </a:ln>
        </p:spPr>
        <p:txBody>
          <a:bodyPr/>
          <a:lstStyle>
            <a:lvl1pPr marL="342900" indent="-342900">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lnSpc>
                <a:spcPct val="90000"/>
              </a:lnSpc>
              <a:buFontTx/>
              <a:buNone/>
            </a:pPr>
            <a:r>
              <a:rPr lang="en-US" altLang="ja-JP" sz="2000" dirty="0">
                <a:solidFill>
                  <a:srgbClr val="FF9900"/>
                </a:solidFill>
                <a:ea typeface="MS PGothic" panose="020B0600070205080204" pitchFamily="34" charset="-128"/>
              </a:rPr>
              <a:t>Instead of a 2D image in</a:t>
            </a:r>
            <a:r>
              <a:rPr lang="sl-SI" altLang="ja-JP" sz="2000" dirty="0">
                <a:solidFill>
                  <a:srgbClr val="FF9900"/>
                </a:solidFill>
                <a:ea typeface="MS PGothic" panose="020B0600070205080204" pitchFamily="34" charset="-128"/>
              </a:rPr>
              <a:t> two coordinates </a:t>
            </a:r>
            <a:r>
              <a:rPr lang="en-US" altLang="ja-JP" sz="2000" dirty="0">
                <a:solidFill>
                  <a:srgbClr val="FF9900"/>
                </a:solidFill>
                <a:ea typeface="MS PGothic" panose="020B0600070205080204" pitchFamily="34" charset="-128"/>
              </a:rPr>
              <a:t>(‘ring’) </a:t>
            </a:r>
            <a:r>
              <a:rPr lang="sl-SI" altLang="ja-JP" sz="2000" dirty="0">
                <a:solidFill>
                  <a:srgbClr val="FF9900"/>
                </a:solidFill>
                <a:ea typeface="MS PGothic" panose="020B0600070205080204" pitchFamily="34" charset="-128"/>
              </a:rPr>
              <a:t>m</a:t>
            </a:r>
            <a:r>
              <a:rPr lang="en-US" altLang="ja-JP" sz="2000" dirty="0" err="1">
                <a:solidFill>
                  <a:srgbClr val="FF9900"/>
                </a:solidFill>
                <a:ea typeface="MS PGothic" panose="020B0600070205080204" pitchFamily="34" charset="-128"/>
              </a:rPr>
              <a:t>easur</a:t>
            </a:r>
            <a:r>
              <a:rPr lang="sl-SI" altLang="ja-JP" sz="2000" dirty="0">
                <a:solidFill>
                  <a:srgbClr val="FF9900"/>
                </a:solidFill>
                <a:ea typeface="MS PGothic" panose="020B0600070205080204" pitchFamily="34" charset="-128"/>
              </a:rPr>
              <a:t>e: </a:t>
            </a:r>
            <a:endParaRPr lang="en-US" altLang="ja-JP" sz="2000" dirty="0">
              <a:solidFill>
                <a:srgbClr val="FF9900"/>
              </a:solidFill>
              <a:ea typeface="MS PGothic" panose="020B0600070205080204" pitchFamily="34" charset="-128"/>
            </a:endParaRPr>
          </a:p>
          <a:p>
            <a:pPr lvl="1" eaLnBrk="1" hangingPunct="1">
              <a:lnSpc>
                <a:spcPct val="90000"/>
              </a:lnSpc>
            </a:pPr>
            <a:r>
              <a:rPr lang="sl-SI" altLang="ja-JP" sz="2000" dirty="0">
                <a:solidFill>
                  <a:schemeClr val="tx2"/>
                </a:solidFill>
                <a:ea typeface="MS PGothic" panose="020B0600070205080204" pitchFamily="34" charset="-128"/>
              </a:rPr>
              <a:t>One (or two coordinates) with a few mm precision</a:t>
            </a:r>
            <a:endParaRPr lang="en-US" altLang="ja-JP" sz="2000" dirty="0">
              <a:ea typeface="MS PGothic" panose="020B0600070205080204" pitchFamily="34" charset="-128"/>
            </a:endParaRPr>
          </a:p>
          <a:p>
            <a:pPr lvl="1" eaLnBrk="1" hangingPunct="1">
              <a:lnSpc>
                <a:spcPct val="90000"/>
              </a:lnSpc>
            </a:pPr>
            <a:r>
              <a:rPr lang="sl-SI" altLang="ja-JP" sz="2000" dirty="0">
                <a:solidFill>
                  <a:srgbClr val="CC0000"/>
                </a:solidFill>
              </a:rPr>
              <a:t>Time-of-arrival</a:t>
            </a:r>
          </a:p>
          <a:p>
            <a:pPr lvl="1" eaLnBrk="1" hangingPunct="1">
              <a:lnSpc>
                <a:spcPct val="90000"/>
              </a:lnSpc>
              <a:buFontTx/>
              <a:buNone/>
            </a:pPr>
            <a:r>
              <a:rPr lang="sl-SI" altLang="ja-JP" sz="2000" dirty="0">
                <a:solidFill>
                  <a:schemeClr val="tx1"/>
                </a:solidFill>
                <a:sym typeface="Wingdings" pitchFamily="2" charset="2"/>
              </a:rPr>
              <a:t> </a:t>
            </a:r>
            <a:r>
              <a:rPr lang="sl-SI" altLang="ja-JP" sz="2000" dirty="0">
                <a:solidFill>
                  <a:schemeClr val="tx1"/>
                </a:solidFill>
              </a:rPr>
              <a:t>Excellent</a:t>
            </a:r>
            <a:r>
              <a:rPr lang="en-US" altLang="ja-JP" sz="2000" dirty="0">
                <a:solidFill>
                  <a:schemeClr val="tx1"/>
                </a:solidFill>
                <a:ea typeface="MS PGothic" panose="020B0600070205080204" pitchFamily="34" charset="-128"/>
              </a:rPr>
              <a:t> time resolution &lt; </a:t>
            </a:r>
            <a:r>
              <a:rPr lang="sl-SI" altLang="ja-JP" sz="2000" dirty="0">
                <a:solidFill>
                  <a:schemeClr val="tx1"/>
                </a:solidFill>
                <a:ea typeface="MS PGothic" panose="020B0600070205080204" pitchFamily="34" charset="-128"/>
              </a:rPr>
              <a:t>10</a:t>
            </a:r>
            <a:r>
              <a:rPr lang="en-US" altLang="ja-JP" sz="2000" dirty="0">
                <a:solidFill>
                  <a:schemeClr val="tx1"/>
                </a:solidFill>
                <a:ea typeface="MS PGothic" panose="020B0600070205080204" pitchFamily="34" charset="-128"/>
              </a:rPr>
              <a:t>0ps</a:t>
            </a:r>
            <a:r>
              <a:rPr lang="sl-SI" altLang="ja-JP" sz="2000" dirty="0">
                <a:solidFill>
                  <a:schemeClr val="tx1"/>
                </a:solidFill>
                <a:ea typeface="MS PGothic" panose="020B0600070205080204" pitchFamily="34" charset="-128"/>
              </a:rPr>
              <a:t> (incl. read-out)</a:t>
            </a:r>
            <a:endParaRPr lang="en-US" altLang="ja-JP" sz="2000" dirty="0">
              <a:solidFill>
                <a:schemeClr val="tx1"/>
              </a:solidFill>
              <a:ea typeface="MS PGothic" panose="020B0600070205080204" pitchFamily="34" charset="-128"/>
            </a:endParaRPr>
          </a:p>
          <a:p>
            <a:pPr lvl="2" eaLnBrk="1" hangingPunct="1">
              <a:lnSpc>
                <a:spcPct val="90000"/>
              </a:lnSpc>
              <a:buFontTx/>
              <a:buNone/>
            </a:pPr>
            <a:r>
              <a:rPr lang="sl-SI" altLang="ja-JP" sz="2000" dirty="0">
                <a:solidFill>
                  <a:schemeClr val="tx1"/>
                </a:solidFill>
              </a:rPr>
              <a:t>required for s</a:t>
            </a:r>
            <a:r>
              <a:rPr lang="en-US" altLang="ja-JP" sz="2000" dirty="0">
                <a:solidFill>
                  <a:schemeClr val="tx1"/>
                </a:solidFill>
                <a:ea typeface="MS PGothic" panose="020B0600070205080204" pitchFamily="34" charset="-128"/>
              </a:rPr>
              <a:t>ingle photon</a:t>
            </a:r>
            <a:r>
              <a:rPr lang="sl-SI" altLang="ja-JP" sz="2000" dirty="0">
                <a:solidFill>
                  <a:schemeClr val="tx1"/>
                </a:solidFill>
              </a:rPr>
              <a:t>s</a:t>
            </a:r>
            <a:r>
              <a:rPr lang="en-US" altLang="ja-JP" sz="2000" dirty="0">
                <a:solidFill>
                  <a:schemeClr val="tx1"/>
                </a:solidFill>
                <a:ea typeface="MS PGothic" panose="020B0600070205080204" pitchFamily="34" charset="-128"/>
              </a:rPr>
              <a:t> </a:t>
            </a:r>
            <a:r>
              <a:rPr lang="sl-SI" altLang="ja-JP" sz="2000" dirty="0">
                <a:solidFill>
                  <a:schemeClr val="tx1"/>
                </a:solidFill>
              </a:rPr>
              <a:t>in</a:t>
            </a:r>
            <a:r>
              <a:rPr lang="en-US" altLang="ja-JP" sz="2000" dirty="0">
                <a:solidFill>
                  <a:schemeClr val="tx1"/>
                </a:solidFill>
                <a:ea typeface="MS PGothic" panose="020B0600070205080204" pitchFamily="34" charset="-128"/>
              </a:rPr>
              <a:t> 1.5T</a:t>
            </a:r>
            <a:r>
              <a:rPr lang="sl-SI" altLang="ja-JP" sz="2000" dirty="0">
                <a:solidFill>
                  <a:schemeClr val="tx1"/>
                </a:solidFill>
              </a:rPr>
              <a:t> B field</a:t>
            </a:r>
            <a:endParaRPr lang="en-US" altLang="ja-JP" sz="2000" dirty="0">
              <a:solidFill>
                <a:schemeClr val="tx1"/>
              </a:solidFill>
              <a:ea typeface="MS PGothic" panose="020B0600070205080204" pitchFamily="34" charset="-128"/>
            </a:endParaRPr>
          </a:p>
        </p:txBody>
      </p:sp>
      <p:sp>
        <p:nvSpPr>
          <p:cNvPr id="83971" name="Rectangle 1033">
            <a:extLst>
              <a:ext uri="{FF2B5EF4-FFF2-40B4-BE49-F238E27FC236}">
                <a16:creationId xmlns:a16="http://schemas.microsoft.com/office/drawing/2014/main" id="{562A49A4-2EC7-DB47-8A3B-42C6D609F145}"/>
              </a:ext>
            </a:extLst>
          </p:cNvPr>
          <p:cNvSpPr>
            <a:spLocks noGrp="1" noChangeArrowheads="1"/>
          </p:cNvSpPr>
          <p:nvPr>
            <p:ph type="title"/>
          </p:nvPr>
        </p:nvSpPr>
        <p:spPr>
          <a:xfrm>
            <a:off x="2351088" y="-100013"/>
            <a:ext cx="7345362" cy="757238"/>
          </a:xfrm>
          <a:solidFill>
            <a:schemeClr val="bg2">
              <a:alpha val="70195"/>
            </a:schemeClr>
          </a:solidFill>
        </p:spPr>
        <p:txBody>
          <a:bodyPr>
            <a:normAutofit fontScale="90000"/>
          </a:bodyPr>
          <a:lstStyle/>
          <a:p>
            <a:pPr eaLnBrk="1" hangingPunct="1"/>
            <a:r>
              <a:rPr lang="en-US" altLang="ja-JP" sz="3200" dirty="0">
                <a:ea typeface="MS PGothic" panose="020B0600070205080204" pitchFamily="34" charset="-128"/>
              </a:rPr>
              <a:t>T</a:t>
            </a:r>
            <a:r>
              <a:rPr lang="sl-SI" altLang="ja-JP" sz="3200" dirty="0"/>
              <a:t>ime-</a:t>
            </a:r>
            <a:r>
              <a:rPr lang="en-US" altLang="ja-JP" sz="3200" dirty="0">
                <a:ea typeface="MS PGothic" panose="020B0600070205080204" pitchFamily="34" charset="-128"/>
              </a:rPr>
              <a:t>O</a:t>
            </a:r>
            <a:r>
              <a:rPr lang="sl-SI" altLang="ja-JP" sz="3200" dirty="0"/>
              <a:t>f-</a:t>
            </a:r>
            <a:r>
              <a:rPr lang="en-US" altLang="ja-JP" sz="3200" dirty="0">
                <a:ea typeface="MS PGothic" panose="020B0600070205080204" pitchFamily="34" charset="-128"/>
              </a:rPr>
              <a:t>P</a:t>
            </a:r>
            <a:r>
              <a:rPr lang="sl-SI" altLang="ja-JP" sz="3200" dirty="0"/>
              <a:t>ropagation (TOP) </a:t>
            </a:r>
            <a:r>
              <a:rPr lang="en-US" altLang="ja-JP" sz="3200" dirty="0">
                <a:ea typeface="MS PGothic" panose="020B0600070205080204" pitchFamily="34" charset="-128"/>
              </a:rPr>
              <a:t> counter</a:t>
            </a:r>
          </a:p>
        </p:txBody>
      </p:sp>
      <p:pic>
        <p:nvPicPr>
          <p:cNvPr id="83972" name="Picture 4">
            <a:extLst>
              <a:ext uri="{FF2B5EF4-FFF2-40B4-BE49-F238E27FC236}">
                <a16:creationId xmlns:a16="http://schemas.microsoft.com/office/drawing/2014/main" id="{29442EB8-7AA2-614F-8755-288A6AFC4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601" y="2905363"/>
            <a:ext cx="4671435" cy="141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3973" name="Picture 5">
            <a:extLst>
              <a:ext uri="{FF2B5EF4-FFF2-40B4-BE49-F238E27FC236}">
                <a16:creationId xmlns:a16="http://schemas.microsoft.com/office/drawing/2014/main" id="{C70933F7-3BBB-7345-9E89-BF690CBC9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513" y="1268413"/>
            <a:ext cx="16002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3974" name="TextBox 10">
            <a:extLst>
              <a:ext uri="{FF2B5EF4-FFF2-40B4-BE49-F238E27FC236}">
                <a16:creationId xmlns:a16="http://schemas.microsoft.com/office/drawing/2014/main" id="{40C4FCD6-83B2-284C-A0C7-D55AC42809E2}"/>
              </a:ext>
            </a:extLst>
          </p:cNvPr>
          <p:cNvSpPr txBox="1">
            <a:spLocks noChangeArrowheads="1"/>
          </p:cNvSpPr>
          <p:nvPr/>
        </p:nvSpPr>
        <p:spPr bwMode="auto">
          <a:xfrm>
            <a:off x="6959601" y="1681163"/>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sl-SI" altLang="sl-SI" sz="1800">
                <a:solidFill>
                  <a:schemeClr val="tx1"/>
                </a:solidFill>
              </a:rPr>
              <a:t>Hamamatsu SL10 MCP-PMT</a:t>
            </a:r>
          </a:p>
        </p:txBody>
      </p:sp>
      <p:pic>
        <p:nvPicPr>
          <p:cNvPr id="83975" name="Picture 1">
            <a:extLst>
              <a:ext uri="{FF2B5EF4-FFF2-40B4-BE49-F238E27FC236}">
                <a16:creationId xmlns:a16="http://schemas.microsoft.com/office/drawing/2014/main" id="{2AF602CB-DCE4-1741-8FDF-5A45078FE2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3689" y="1020764"/>
            <a:ext cx="5229225"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3" descr="belle2-logo.gif">
            <a:extLst>
              <a:ext uri="{FF2B5EF4-FFF2-40B4-BE49-F238E27FC236}">
                <a16:creationId xmlns:a16="http://schemas.microsoft.com/office/drawing/2014/main" id="{73AD1CEE-F67D-D043-A3A0-12BC1F5D92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63689" y="44450"/>
            <a:ext cx="860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A6161859-2AB3-59B4-9E9D-CD97DE229F19}"/>
              </a:ext>
            </a:extLst>
          </p:cNvPr>
          <p:cNvSpPr>
            <a:spLocks noGrp="1"/>
          </p:cNvSpPr>
          <p:nvPr>
            <p:ph type="sldNum" sz="quarter" idx="12"/>
          </p:nvPr>
        </p:nvSpPr>
        <p:spPr/>
        <p:txBody>
          <a:bodyPr/>
          <a:lstStyle/>
          <a:p>
            <a:fld id="{7254E3D2-0D2C-B040-A5A3-AD14F48ED497}" type="slidenum">
              <a:rPr lang="en-SI" smtClean="0"/>
              <a:t>114</a:t>
            </a:fld>
            <a:endParaRPr lang="en-SI"/>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2F5B4F34-3A39-7C49-9B04-2529E6DD25D4}"/>
              </a:ext>
            </a:extLst>
          </p:cNvPr>
          <p:cNvSpPr>
            <a:spLocks noGrp="1" noChangeArrowheads="1"/>
          </p:cNvSpPr>
          <p:nvPr>
            <p:ph type="title"/>
          </p:nvPr>
        </p:nvSpPr>
        <p:spPr>
          <a:xfrm>
            <a:off x="-37744" y="186525"/>
            <a:ext cx="10272000" cy="763600"/>
          </a:xfrm>
        </p:spPr>
        <p:txBody>
          <a:bodyPr>
            <a:normAutofit/>
          </a:bodyPr>
          <a:lstStyle/>
          <a:p>
            <a:pPr eaLnBrk="1" hangingPunct="1"/>
            <a:r>
              <a:rPr lang="sl-SI" altLang="sl-SI"/>
              <a:t>Summary</a:t>
            </a:r>
            <a:endParaRPr lang="en-GB" altLang="sl-SI"/>
          </a:p>
        </p:txBody>
      </p:sp>
      <p:sp>
        <p:nvSpPr>
          <p:cNvPr id="83971" name="Rectangle 3">
            <a:extLst>
              <a:ext uri="{FF2B5EF4-FFF2-40B4-BE49-F238E27FC236}">
                <a16:creationId xmlns:a16="http://schemas.microsoft.com/office/drawing/2014/main" id="{7BB68DAF-F301-B344-8AE8-03219920E955}"/>
              </a:ext>
            </a:extLst>
          </p:cNvPr>
          <p:cNvSpPr>
            <a:spLocks noGrp="1" noChangeArrowheads="1"/>
          </p:cNvSpPr>
          <p:nvPr>
            <p:ph idx="4294967295"/>
          </p:nvPr>
        </p:nvSpPr>
        <p:spPr>
          <a:xfrm>
            <a:off x="1008185" y="1125538"/>
            <a:ext cx="9188328" cy="5164137"/>
          </a:xfrm>
          <a:noFill/>
        </p:spPr>
        <p:txBody>
          <a:bodyPr/>
          <a:lstStyle/>
          <a:p>
            <a:pPr eaLnBrk="1" hangingPunct="1">
              <a:lnSpc>
                <a:spcPct val="90000"/>
              </a:lnSpc>
              <a:defRPr/>
            </a:pPr>
            <a:r>
              <a:rPr lang="en-US" altLang="sl-SI" sz="2400" dirty="0">
                <a:solidFill>
                  <a:schemeClr val="tx1"/>
                </a:solidFill>
              </a:rPr>
              <a:t>Low light level d</a:t>
            </a:r>
            <a:r>
              <a:rPr lang="sl-SI" altLang="sl-SI" sz="2400" dirty="0">
                <a:solidFill>
                  <a:schemeClr val="tx1"/>
                </a:solidFill>
              </a:rPr>
              <a:t>etection is in the heart of </a:t>
            </a:r>
            <a:r>
              <a:rPr lang="en-US" altLang="sl-SI" sz="2400" dirty="0">
                <a:solidFill>
                  <a:schemeClr val="tx1"/>
                </a:solidFill>
              </a:rPr>
              <a:t>many detectors</a:t>
            </a:r>
            <a:endParaRPr lang="sl-SI" altLang="sl-SI" sz="2400" dirty="0">
              <a:solidFill>
                <a:schemeClr val="tx1"/>
              </a:solidFill>
            </a:endParaRPr>
          </a:p>
          <a:p>
            <a:pPr eaLnBrk="1" hangingPunct="1">
              <a:lnSpc>
                <a:spcPct val="90000"/>
              </a:lnSpc>
              <a:defRPr/>
            </a:pPr>
            <a:endParaRPr lang="sl-SI" altLang="sl-SI" sz="2400" dirty="0">
              <a:solidFill>
                <a:schemeClr val="tx1"/>
              </a:solidFill>
            </a:endParaRPr>
          </a:p>
          <a:p>
            <a:pPr eaLnBrk="1" hangingPunct="1">
              <a:lnSpc>
                <a:spcPct val="90000"/>
              </a:lnSpc>
              <a:defRPr/>
            </a:pPr>
            <a:r>
              <a:rPr lang="sl-SI" altLang="sl-SI" sz="2400" dirty="0">
                <a:solidFill>
                  <a:schemeClr val="tx1"/>
                </a:solidFill>
              </a:rPr>
              <a:t>New methods require very fast timing</a:t>
            </a:r>
          </a:p>
          <a:p>
            <a:pPr eaLnBrk="1" hangingPunct="1">
              <a:lnSpc>
                <a:spcPct val="90000"/>
              </a:lnSpc>
              <a:defRPr/>
            </a:pPr>
            <a:endParaRPr lang="sl-SI" altLang="sl-SI" sz="2400" dirty="0">
              <a:solidFill>
                <a:schemeClr val="tx1"/>
              </a:solidFill>
            </a:endParaRPr>
          </a:p>
          <a:p>
            <a:pPr eaLnBrk="1" hangingPunct="1">
              <a:lnSpc>
                <a:spcPct val="90000"/>
              </a:lnSpc>
              <a:defRPr/>
            </a:pPr>
            <a:r>
              <a:rPr lang="sl-SI" altLang="sl-SI" sz="2400" dirty="0">
                <a:solidFill>
                  <a:schemeClr val="tx1"/>
                </a:solidFill>
              </a:rPr>
              <a:t>A </a:t>
            </a:r>
            <a:r>
              <a:rPr lang="sl-SI" altLang="sl-SI" sz="2400" dirty="0" err="1">
                <a:solidFill>
                  <a:schemeClr val="tx1"/>
                </a:solidFill>
              </a:rPr>
              <a:t>number</a:t>
            </a:r>
            <a:r>
              <a:rPr lang="sl-SI" altLang="sl-SI" sz="2400" dirty="0">
                <a:solidFill>
                  <a:schemeClr val="tx1"/>
                </a:solidFill>
              </a:rPr>
              <a:t> </a:t>
            </a:r>
            <a:r>
              <a:rPr lang="sl-SI" altLang="sl-SI" sz="2400" dirty="0" err="1">
                <a:solidFill>
                  <a:schemeClr val="tx1"/>
                </a:solidFill>
              </a:rPr>
              <a:t>of</a:t>
            </a:r>
            <a:r>
              <a:rPr lang="sl-SI" altLang="sl-SI" sz="2400" dirty="0">
                <a:solidFill>
                  <a:schemeClr val="tx1"/>
                </a:solidFill>
              </a:rPr>
              <a:t> </a:t>
            </a:r>
            <a:r>
              <a:rPr lang="sl-SI" altLang="sl-SI" sz="2400" dirty="0" err="1">
                <a:solidFill>
                  <a:schemeClr val="tx1"/>
                </a:solidFill>
              </a:rPr>
              <a:t>new</a:t>
            </a:r>
            <a:r>
              <a:rPr lang="sl-SI" altLang="sl-SI" sz="2400" dirty="0">
                <a:solidFill>
                  <a:schemeClr val="tx1"/>
                </a:solidFill>
              </a:rPr>
              <a:t> </a:t>
            </a:r>
            <a:r>
              <a:rPr lang="sl-SI" altLang="sl-SI" sz="2400" dirty="0" err="1">
                <a:solidFill>
                  <a:schemeClr val="tx1"/>
                </a:solidFill>
              </a:rPr>
              <a:t>detectors</a:t>
            </a:r>
            <a:r>
              <a:rPr lang="sl-SI" altLang="sl-SI" sz="2400" dirty="0">
                <a:solidFill>
                  <a:schemeClr val="tx1"/>
                </a:solidFill>
              </a:rPr>
              <a:t> </a:t>
            </a:r>
            <a:r>
              <a:rPr lang="sl-SI" altLang="sl-SI" sz="2400" dirty="0" err="1">
                <a:solidFill>
                  <a:schemeClr val="tx1"/>
                </a:solidFill>
              </a:rPr>
              <a:t>has</a:t>
            </a:r>
            <a:r>
              <a:rPr lang="sl-SI" altLang="sl-SI" sz="2400" dirty="0">
                <a:solidFill>
                  <a:schemeClr val="tx1"/>
                </a:solidFill>
              </a:rPr>
              <a:t> </a:t>
            </a:r>
            <a:r>
              <a:rPr lang="sl-SI" altLang="sl-SI" sz="2400" dirty="0" err="1">
                <a:solidFill>
                  <a:schemeClr val="tx1"/>
                </a:solidFill>
              </a:rPr>
              <a:t>been</a:t>
            </a:r>
            <a:r>
              <a:rPr lang="sl-SI" altLang="sl-SI" sz="2400" dirty="0">
                <a:solidFill>
                  <a:schemeClr val="tx1"/>
                </a:solidFill>
              </a:rPr>
              <a:t> </a:t>
            </a:r>
            <a:r>
              <a:rPr lang="sl-SI" altLang="sl-SI" sz="2400" dirty="0" err="1">
                <a:solidFill>
                  <a:schemeClr val="tx1"/>
                </a:solidFill>
              </a:rPr>
              <a:t>developed</a:t>
            </a:r>
            <a:r>
              <a:rPr lang="sl-SI" altLang="sl-SI" sz="2400" dirty="0">
                <a:solidFill>
                  <a:schemeClr val="tx1"/>
                </a:solidFill>
              </a:rPr>
              <a:t> </a:t>
            </a:r>
            <a:r>
              <a:rPr lang="sl-SI" altLang="sl-SI" sz="2400" dirty="0" err="1">
                <a:solidFill>
                  <a:schemeClr val="tx1"/>
                </a:solidFill>
              </a:rPr>
              <a:t>recently</a:t>
            </a:r>
            <a:r>
              <a:rPr lang="sl-SI" altLang="sl-SI" sz="2400" dirty="0">
                <a:solidFill>
                  <a:schemeClr val="tx1"/>
                </a:solidFill>
              </a:rPr>
              <a:t> to </a:t>
            </a:r>
            <a:r>
              <a:rPr lang="sl-SI" altLang="sl-SI" sz="2400" dirty="0" err="1">
                <a:solidFill>
                  <a:schemeClr val="tx1"/>
                </a:solidFill>
              </a:rPr>
              <a:t>cope</a:t>
            </a:r>
            <a:r>
              <a:rPr lang="sl-SI" altLang="sl-SI" sz="2400" dirty="0">
                <a:solidFill>
                  <a:schemeClr val="tx1"/>
                </a:solidFill>
              </a:rPr>
              <a:t> </a:t>
            </a:r>
            <a:r>
              <a:rPr lang="sl-SI" altLang="sl-SI" sz="2400" dirty="0" err="1">
                <a:solidFill>
                  <a:schemeClr val="tx1"/>
                </a:solidFill>
              </a:rPr>
              <a:t>with</a:t>
            </a:r>
            <a:r>
              <a:rPr lang="sl-SI" altLang="sl-SI" sz="2400" dirty="0">
                <a:solidFill>
                  <a:schemeClr val="tx1"/>
                </a:solidFill>
              </a:rPr>
              <a:t> </a:t>
            </a:r>
            <a:r>
              <a:rPr lang="sl-SI" altLang="sl-SI" sz="2400" dirty="0" err="1">
                <a:solidFill>
                  <a:schemeClr val="tx1"/>
                </a:solidFill>
              </a:rPr>
              <a:t>these</a:t>
            </a:r>
            <a:r>
              <a:rPr lang="sl-SI" altLang="sl-SI" sz="2400" dirty="0">
                <a:solidFill>
                  <a:schemeClr val="tx1"/>
                </a:solidFill>
              </a:rPr>
              <a:t> </a:t>
            </a:r>
            <a:r>
              <a:rPr lang="sl-SI" altLang="sl-SI" sz="2400" dirty="0" err="1">
                <a:solidFill>
                  <a:schemeClr val="tx1"/>
                </a:solidFill>
              </a:rPr>
              <a:t>requirements</a:t>
            </a:r>
            <a:endParaRPr lang="sl-SI" altLang="sl-SI" sz="2400" dirty="0">
              <a:solidFill>
                <a:schemeClr val="tx1"/>
              </a:solidFill>
            </a:endParaRPr>
          </a:p>
          <a:p>
            <a:pPr eaLnBrk="1" hangingPunct="1">
              <a:lnSpc>
                <a:spcPct val="90000"/>
              </a:lnSpc>
              <a:defRPr/>
            </a:pPr>
            <a:endParaRPr lang="sl-SI" altLang="sl-SI" sz="2400" dirty="0">
              <a:solidFill>
                <a:schemeClr val="tx1"/>
              </a:solidFill>
            </a:endParaRPr>
          </a:p>
          <a:p>
            <a:pPr eaLnBrk="1" hangingPunct="1">
              <a:lnSpc>
                <a:spcPct val="90000"/>
              </a:lnSpc>
              <a:defRPr/>
            </a:pPr>
            <a:r>
              <a:rPr lang="sl-SI" altLang="sl-SI" sz="2400" dirty="0">
                <a:solidFill>
                  <a:schemeClr val="tx1"/>
                </a:solidFill>
              </a:rPr>
              <a:t>A </a:t>
            </a:r>
            <a:r>
              <a:rPr lang="sl-SI" altLang="sl-SI" sz="2400" dirty="0" err="1">
                <a:solidFill>
                  <a:schemeClr val="tx1"/>
                </a:solidFill>
              </a:rPr>
              <a:t>very</a:t>
            </a:r>
            <a:r>
              <a:rPr lang="sl-SI" altLang="sl-SI" sz="2400" dirty="0">
                <a:solidFill>
                  <a:schemeClr val="tx1"/>
                </a:solidFill>
              </a:rPr>
              <a:t> </a:t>
            </a:r>
            <a:r>
              <a:rPr lang="sl-SI" altLang="sl-SI" sz="2400" dirty="0" err="1">
                <a:solidFill>
                  <a:schemeClr val="tx1"/>
                </a:solidFill>
              </a:rPr>
              <a:t>active</a:t>
            </a:r>
            <a:r>
              <a:rPr lang="sl-SI" altLang="sl-SI" sz="2400" dirty="0">
                <a:solidFill>
                  <a:schemeClr val="tx1"/>
                </a:solidFill>
              </a:rPr>
              <a:t> </a:t>
            </a:r>
            <a:r>
              <a:rPr lang="sl-SI" altLang="sl-SI" sz="2400" dirty="0" err="1">
                <a:solidFill>
                  <a:schemeClr val="tx1"/>
                </a:solidFill>
              </a:rPr>
              <a:t>field</a:t>
            </a:r>
            <a:r>
              <a:rPr lang="sl-SI" altLang="sl-SI" sz="2400" dirty="0">
                <a:solidFill>
                  <a:schemeClr val="tx1"/>
                </a:solidFill>
              </a:rPr>
              <a:t>!</a:t>
            </a:r>
          </a:p>
          <a:p>
            <a:pPr marL="0" indent="0">
              <a:buNone/>
              <a:defRPr/>
            </a:pPr>
            <a:endParaRPr lang="sl-SI" altLang="sl-SI" sz="2400" dirty="0">
              <a:solidFill>
                <a:schemeClr val="tx1"/>
              </a:solidFill>
            </a:endParaRPr>
          </a:p>
        </p:txBody>
      </p:sp>
      <p:sp>
        <p:nvSpPr>
          <p:cNvPr id="4" name="Slide Number Placeholder 3">
            <a:extLst>
              <a:ext uri="{FF2B5EF4-FFF2-40B4-BE49-F238E27FC236}">
                <a16:creationId xmlns:a16="http://schemas.microsoft.com/office/drawing/2014/main" id="{8DE0DBB3-8AFC-5262-AE20-D9247B25DE1D}"/>
              </a:ext>
            </a:extLst>
          </p:cNvPr>
          <p:cNvSpPr>
            <a:spLocks noGrp="1"/>
          </p:cNvSpPr>
          <p:nvPr>
            <p:ph type="sldNum" sz="quarter" idx="4294967295"/>
          </p:nvPr>
        </p:nvSpPr>
        <p:spPr>
          <a:xfrm>
            <a:off x="0" y="0"/>
            <a:ext cx="0" cy="0"/>
          </a:xfrm>
        </p:spPr>
        <p:txBody>
          <a:bodyPr/>
          <a:lstStyle/>
          <a:p>
            <a:fld id="{7254E3D2-0D2C-B040-A5A3-AD14F48ED497}" type="slidenum">
              <a:rPr lang="en-SI" smtClean="0"/>
              <a:t>115</a:t>
            </a:fld>
            <a:endParaRPr lang="en-SI"/>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extShape 1"/>
          <p:cNvSpPr txBox="1"/>
          <p:nvPr/>
        </p:nvSpPr>
        <p:spPr>
          <a:xfrm>
            <a:off x="1833960" y="6550920"/>
            <a:ext cx="8602200" cy="366120"/>
          </a:xfrm>
          <a:prstGeom prst="rect">
            <a:avLst/>
          </a:prstGeom>
          <a:noFill/>
          <a:ln>
            <a:noFill/>
          </a:ln>
        </p:spPr>
      </p:sp>
      <p:sp>
        <p:nvSpPr>
          <p:cNvPr id="260" name="Line 2"/>
          <p:cNvSpPr/>
          <p:nvPr/>
        </p:nvSpPr>
        <p:spPr>
          <a:xfrm>
            <a:off x="1597440" y="6649560"/>
            <a:ext cx="8750520" cy="0"/>
          </a:xfrm>
          <a:prstGeom prst="line">
            <a:avLst/>
          </a:prstGeom>
          <a:ln w="25200">
            <a:solidFill>
              <a:srgbClr val="0000FF"/>
            </a:solidFill>
            <a:round/>
          </a:ln>
        </p:spPr>
        <p:style>
          <a:lnRef idx="0">
            <a:scrgbClr r="0" g="0" b="0"/>
          </a:lnRef>
          <a:fillRef idx="0">
            <a:scrgbClr r="0" g="0" b="0"/>
          </a:fillRef>
          <a:effectRef idx="0">
            <a:scrgbClr r="0" g="0" b="0"/>
          </a:effectRef>
          <a:fontRef idx="minor"/>
        </p:style>
      </p:sp>
      <p:pic>
        <p:nvPicPr>
          <p:cNvPr id="263" name="Picture 262"/>
          <p:cNvPicPr/>
          <p:nvPr/>
        </p:nvPicPr>
        <p:blipFill>
          <a:blip r:embed="rId3"/>
          <a:stretch/>
        </p:blipFill>
        <p:spPr>
          <a:xfrm>
            <a:off x="1590240" y="1952640"/>
            <a:ext cx="8955720" cy="4472640"/>
          </a:xfrm>
          <a:prstGeom prst="rect">
            <a:avLst/>
          </a:prstGeom>
          <a:ln>
            <a:noFill/>
          </a:ln>
        </p:spPr>
      </p:pic>
      <p:sp>
        <p:nvSpPr>
          <p:cNvPr id="264" name="Line 5"/>
          <p:cNvSpPr/>
          <p:nvPr/>
        </p:nvSpPr>
        <p:spPr>
          <a:xfrm flipV="1">
            <a:off x="6067920" y="1504800"/>
            <a:ext cx="372960" cy="1267920"/>
          </a:xfrm>
          <a:prstGeom prst="line">
            <a:avLst/>
          </a:prstGeom>
          <a:ln w="28440">
            <a:solidFill>
              <a:srgbClr val="FF0000"/>
            </a:solidFill>
            <a:miter/>
          </a:ln>
        </p:spPr>
        <p:style>
          <a:lnRef idx="0">
            <a:scrgbClr r="0" g="0" b="0"/>
          </a:lnRef>
          <a:fillRef idx="0">
            <a:scrgbClr r="0" g="0" b="0"/>
          </a:fillRef>
          <a:effectRef idx="0">
            <a:scrgbClr r="0" g="0" b="0"/>
          </a:effectRef>
          <a:fontRef idx="minor"/>
        </p:style>
      </p:sp>
      <p:sp>
        <p:nvSpPr>
          <p:cNvPr id="265" name="Line 6"/>
          <p:cNvSpPr/>
          <p:nvPr/>
        </p:nvSpPr>
        <p:spPr>
          <a:xfrm flipH="1" flipV="1">
            <a:off x="5620080" y="1580040"/>
            <a:ext cx="372960" cy="1342080"/>
          </a:xfrm>
          <a:prstGeom prst="line">
            <a:avLst/>
          </a:prstGeom>
          <a:ln w="28440">
            <a:solidFill>
              <a:srgbClr val="FF0000"/>
            </a:solidFill>
            <a:miter/>
          </a:ln>
        </p:spPr>
        <p:style>
          <a:lnRef idx="0">
            <a:scrgbClr r="0" g="0" b="0"/>
          </a:lnRef>
          <a:fillRef idx="0">
            <a:scrgbClr r="0" g="0" b="0"/>
          </a:fillRef>
          <a:effectRef idx="0">
            <a:scrgbClr r="0" g="0" b="0"/>
          </a:effectRef>
          <a:fontRef idx="minor"/>
        </p:style>
      </p:sp>
      <p:sp>
        <p:nvSpPr>
          <p:cNvPr id="266" name="Line 7"/>
          <p:cNvSpPr/>
          <p:nvPr/>
        </p:nvSpPr>
        <p:spPr>
          <a:xfrm flipH="1" flipV="1">
            <a:off x="3157320" y="1653840"/>
            <a:ext cx="671760" cy="141660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267" name="Line 8"/>
          <p:cNvSpPr/>
          <p:nvPr/>
        </p:nvSpPr>
        <p:spPr>
          <a:xfrm flipH="1" flipV="1">
            <a:off x="2262000" y="1952280"/>
            <a:ext cx="895320" cy="126792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268" name="Line 9"/>
          <p:cNvSpPr/>
          <p:nvPr/>
        </p:nvSpPr>
        <p:spPr>
          <a:xfrm flipV="1">
            <a:off x="8904000" y="2251080"/>
            <a:ext cx="746640" cy="969480"/>
          </a:xfrm>
          <a:prstGeom prst="line">
            <a:avLst/>
          </a:prstGeom>
          <a:ln w="28440">
            <a:solidFill>
              <a:srgbClr val="FF0000"/>
            </a:solidFill>
            <a:miter/>
          </a:ln>
        </p:spPr>
        <p:style>
          <a:lnRef idx="0">
            <a:scrgbClr r="0" g="0" b="0"/>
          </a:lnRef>
          <a:fillRef idx="0">
            <a:scrgbClr r="0" g="0" b="0"/>
          </a:fillRef>
          <a:effectRef idx="0">
            <a:scrgbClr r="0" g="0" b="0"/>
          </a:effectRef>
          <a:fontRef idx="minor"/>
        </p:style>
      </p:sp>
      <p:sp>
        <p:nvSpPr>
          <p:cNvPr id="269" name="Line 10"/>
          <p:cNvSpPr/>
          <p:nvPr/>
        </p:nvSpPr>
        <p:spPr>
          <a:xfrm flipV="1">
            <a:off x="6142800" y="1579680"/>
            <a:ext cx="969840" cy="149148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270" name="Line 11"/>
          <p:cNvSpPr/>
          <p:nvPr/>
        </p:nvSpPr>
        <p:spPr>
          <a:xfrm flipV="1">
            <a:off x="7486320" y="1504800"/>
            <a:ext cx="895320" cy="126792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271" name="Line 12"/>
          <p:cNvSpPr/>
          <p:nvPr/>
        </p:nvSpPr>
        <p:spPr>
          <a:xfrm flipV="1">
            <a:off x="4127880" y="1729080"/>
            <a:ext cx="596880" cy="141696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272" name="Line 13"/>
          <p:cNvSpPr/>
          <p:nvPr/>
        </p:nvSpPr>
        <p:spPr>
          <a:xfrm flipH="1" flipV="1">
            <a:off x="3903240" y="1728720"/>
            <a:ext cx="223920" cy="1342080"/>
          </a:xfrm>
          <a:prstGeom prst="line">
            <a:avLst/>
          </a:prstGeom>
          <a:ln w="28440">
            <a:solidFill>
              <a:srgbClr val="000000"/>
            </a:solidFill>
            <a:miter/>
          </a:ln>
        </p:spPr>
        <p:style>
          <a:lnRef idx="0">
            <a:scrgbClr r="0" g="0" b="0"/>
          </a:lnRef>
          <a:fillRef idx="0">
            <a:scrgbClr r="0" g="0" b="0"/>
          </a:fillRef>
          <a:effectRef idx="0">
            <a:scrgbClr r="0" g="0" b="0"/>
          </a:effectRef>
          <a:fontRef idx="minor"/>
        </p:style>
      </p:sp>
      <p:sp>
        <p:nvSpPr>
          <p:cNvPr id="273" name="CustomShape 14"/>
          <p:cNvSpPr/>
          <p:nvPr/>
        </p:nvSpPr>
        <p:spPr>
          <a:xfrm>
            <a:off x="1569000" y="1654561"/>
            <a:ext cx="809622"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spcBef>
                <a:spcPts val="567"/>
              </a:spcBef>
            </a:pPr>
            <a:r>
              <a:rPr lang="sl-SI" sz="1800" b="1" spc="-1">
                <a:latin typeface="Arial"/>
              </a:rPr>
              <a:t>SLAC</a:t>
            </a:r>
            <a:endParaRPr lang="en-US" sz="1800" spc="-1">
              <a:latin typeface="Arial"/>
            </a:endParaRPr>
          </a:p>
        </p:txBody>
      </p:sp>
      <p:sp>
        <p:nvSpPr>
          <p:cNvPr id="274" name="CustomShape 15"/>
          <p:cNvSpPr/>
          <p:nvPr/>
        </p:nvSpPr>
        <p:spPr>
          <a:xfrm>
            <a:off x="2395200" y="1355761"/>
            <a:ext cx="1142534"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spcBef>
                <a:spcPts val="567"/>
              </a:spcBef>
            </a:pPr>
            <a:r>
              <a:rPr lang="sl-SI" sz="1800" b="1" spc="-1">
                <a:latin typeface="Arial"/>
              </a:rPr>
              <a:t>Fermilab</a:t>
            </a:r>
            <a:endParaRPr lang="en-US" sz="1800" spc="-1">
              <a:latin typeface="Arial"/>
            </a:endParaRPr>
          </a:p>
        </p:txBody>
      </p:sp>
      <p:sp>
        <p:nvSpPr>
          <p:cNvPr id="275" name="CustomShape 16"/>
          <p:cNvSpPr/>
          <p:nvPr/>
        </p:nvSpPr>
        <p:spPr>
          <a:xfrm>
            <a:off x="3500400" y="1355761"/>
            <a:ext cx="975950"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spcBef>
                <a:spcPts val="567"/>
              </a:spcBef>
            </a:pPr>
            <a:r>
              <a:rPr lang="sl-SI" sz="1800" b="1" spc="-1">
                <a:latin typeface="Arial"/>
              </a:rPr>
              <a:t>Cornell</a:t>
            </a:r>
            <a:endParaRPr lang="en-US" sz="1800" spc="-1">
              <a:latin typeface="Arial"/>
            </a:endParaRPr>
          </a:p>
        </p:txBody>
      </p:sp>
      <p:sp>
        <p:nvSpPr>
          <p:cNvPr id="276" name="CustomShape 17"/>
          <p:cNvSpPr/>
          <p:nvPr/>
        </p:nvSpPr>
        <p:spPr>
          <a:xfrm>
            <a:off x="4414440" y="1355761"/>
            <a:ext cx="655862"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spcBef>
                <a:spcPts val="567"/>
              </a:spcBef>
            </a:pPr>
            <a:r>
              <a:rPr lang="sl-SI" sz="1800" b="1" spc="-1">
                <a:latin typeface="Arial"/>
              </a:rPr>
              <a:t>BNL</a:t>
            </a:r>
            <a:endParaRPr lang="en-US" sz="1800" spc="-1">
              <a:latin typeface="Arial"/>
            </a:endParaRPr>
          </a:p>
        </p:txBody>
      </p:sp>
      <p:sp>
        <p:nvSpPr>
          <p:cNvPr id="277" name="CustomShape 18"/>
          <p:cNvSpPr/>
          <p:nvPr/>
        </p:nvSpPr>
        <p:spPr>
          <a:xfrm>
            <a:off x="5151000" y="1281601"/>
            <a:ext cx="835270"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spcBef>
                <a:spcPts val="567"/>
              </a:spcBef>
            </a:pPr>
            <a:r>
              <a:rPr lang="sl-SI" sz="1800" b="1" spc="-1">
                <a:solidFill>
                  <a:srgbClr val="FF0000"/>
                </a:solidFill>
                <a:latin typeface="Arial"/>
              </a:rPr>
              <a:t>CERN</a:t>
            </a:r>
            <a:endParaRPr lang="en-US" sz="1800" spc="-1">
              <a:latin typeface="Arial"/>
            </a:endParaRPr>
          </a:p>
        </p:txBody>
      </p:sp>
      <p:sp>
        <p:nvSpPr>
          <p:cNvPr id="278" name="CustomShape 19"/>
          <p:cNvSpPr/>
          <p:nvPr/>
        </p:nvSpPr>
        <p:spPr>
          <a:xfrm>
            <a:off x="6131280" y="1132561"/>
            <a:ext cx="809622"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spcBef>
                <a:spcPts val="567"/>
              </a:spcBef>
            </a:pPr>
            <a:r>
              <a:rPr lang="sl-SI" sz="1800" b="1" spc="-1">
                <a:solidFill>
                  <a:srgbClr val="FF0000"/>
                </a:solidFill>
                <a:latin typeface="Arial"/>
              </a:rPr>
              <a:t>DESY</a:t>
            </a:r>
            <a:endParaRPr lang="en-US" sz="1800" spc="-1">
              <a:latin typeface="Arial"/>
            </a:endParaRPr>
          </a:p>
        </p:txBody>
      </p:sp>
      <p:sp>
        <p:nvSpPr>
          <p:cNvPr id="279" name="CustomShape 20"/>
          <p:cNvSpPr/>
          <p:nvPr/>
        </p:nvSpPr>
        <p:spPr>
          <a:xfrm>
            <a:off x="6892680" y="1132561"/>
            <a:ext cx="1065590"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spcBef>
                <a:spcPts val="567"/>
              </a:spcBef>
            </a:pPr>
            <a:r>
              <a:rPr lang="sl-SI" sz="1800" b="1" spc="-1">
                <a:latin typeface="Arial"/>
              </a:rPr>
              <a:t>Frascati</a:t>
            </a:r>
            <a:endParaRPr lang="en-US" sz="1800" spc="-1">
              <a:latin typeface="Arial"/>
            </a:endParaRPr>
          </a:p>
        </p:txBody>
      </p:sp>
      <p:sp>
        <p:nvSpPr>
          <p:cNvPr id="280" name="CustomShape 21"/>
          <p:cNvSpPr/>
          <p:nvPr/>
        </p:nvSpPr>
        <p:spPr>
          <a:xfrm>
            <a:off x="8043960" y="1132561"/>
            <a:ext cx="1501222"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spcBef>
                <a:spcPts val="567"/>
              </a:spcBef>
            </a:pPr>
            <a:r>
              <a:rPr lang="sl-SI" sz="1800" b="1" spc="-1">
                <a:latin typeface="Arial"/>
              </a:rPr>
              <a:t>Novosibirsk</a:t>
            </a:r>
            <a:endParaRPr lang="en-US" sz="1800" spc="-1">
              <a:latin typeface="Arial"/>
            </a:endParaRPr>
          </a:p>
        </p:txBody>
      </p:sp>
      <p:sp>
        <p:nvSpPr>
          <p:cNvPr id="281" name="CustomShape 22"/>
          <p:cNvSpPr/>
          <p:nvPr/>
        </p:nvSpPr>
        <p:spPr>
          <a:xfrm>
            <a:off x="9406200" y="1910881"/>
            <a:ext cx="668686"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spcBef>
                <a:spcPts val="567"/>
              </a:spcBef>
            </a:pPr>
            <a:r>
              <a:rPr lang="sl-SI" sz="1800" b="1" spc="-1">
                <a:solidFill>
                  <a:srgbClr val="FF0000"/>
                </a:solidFill>
                <a:latin typeface="Arial"/>
              </a:rPr>
              <a:t>KEK</a:t>
            </a:r>
            <a:endParaRPr lang="en-US" sz="1800" spc="-1">
              <a:latin typeface="Arial"/>
            </a:endParaRPr>
          </a:p>
        </p:txBody>
      </p:sp>
      <p:sp>
        <p:nvSpPr>
          <p:cNvPr id="282" name="Line 23"/>
          <p:cNvSpPr/>
          <p:nvPr/>
        </p:nvSpPr>
        <p:spPr>
          <a:xfrm flipH="1">
            <a:off x="2146080" y="5148720"/>
            <a:ext cx="2139840" cy="654480"/>
          </a:xfrm>
          <a:prstGeom prst="line">
            <a:avLst/>
          </a:prstGeom>
          <a:ln w="28440">
            <a:solidFill>
              <a:srgbClr val="FF0000"/>
            </a:solidFill>
            <a:miter/>
          </a:ln>
        </p:spPr>
        <p:style>
          <a:lnRef idx="0">
            <a:scrgbClr r="0" g="0" b="0"/>
          </a:lnRef>
          <a:fillRef idx="0">
            <a:scrgbClr r="0" g="0" b="0"/>
          </a:fillRef>
          <a:effectRef idx="0">
            <a:scrgbClr r="0" g="0" b="0"/>
          </a:effectRef>
          <a:fontRef idx="minor"/>
        </p:style>
      </p:sp>
      <p:sp>
        <p:nvSpPr>
          <p:cNvPr id="283" name="CustomShape 24"/>
          <p:cNvSpPr/>
          <p:nvPr/>
        </p:nvSpPr>
        <p:spPr>
          <a:xfrm>
            <a:off x="1557841" y="5409000"/>
            <a:ext cx="899005" cy="725456"/>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spcBef>
                <a:spcPts val="567"/>
              </a:spcBef>
            </a:pPr>
            <a:r>
              <a:rPr lang="sl-SI" sz="1800" b="1" spc="-1">
                <a:solidFill>
                  <a:srgbClr val="FF0000"/>
                </a:solidFill>
                <a:latin typeface="Arial"/>
              </a:rPr>
              <a:t>Pierre </a:t>
            </a:r>
            <a:endParaRPr lang="en-US" sz="1800" spc="-1">
              <a:latin typeface="Arial"/>
            </a:endParaRPr>
          </a:p>
          <a:p>
            <a:pPr>
              <a:spcBef>
                <a:spcPts val="567"/>
              </a:spcBef>
            </a:pPr>
            <a:r>
              <a:rPr lang="sl-SI" sz="1800" b="1" spc="-1">
                <a:solidFill>
                  <a:srgbClr val="FF0000"/>
                </a:solidFill>
                <a:latin typeface="Arial"/>
              </a:rPr>
              <a:t>Auger</a:t>
            </a:r>
            <a:endParaRPr lang="en-US" sz="1800" spc="-1">
              <a:latin typeface="Arial"/>
            </a:endParaRPr>
          </a:p>
        </p:txBody>
      </p:sp>
      <p:sp>
        <p:nvSpPr>
          <p:cNvPr id="2" name="Title 1">
            <a:extLst>
              <a:ext uri="{FF2B5EF4-FFF2-40B4-BE49-F238E27FC236}">
                <a16:creationId xmlns:a16="http://schemas.microsoft.com/office/drawing/2014/main" id="{0E8AB5D1-F463-3736-F1CD-66FFFA1EBB51}"/>
              </a:ext>
            </a:extLst>
          </p:cNvPr>
          <p:cNvSpPr>
            <a:spLocks noGrp="1"/>
          </p:cNvSpPr>
          <p:nvPr>
            <p:ph type="title"/>
          </p:nvPr>
        </p:nvSpPr>
        <p:spPr>
          <a:xfrm>
            <a:off x="478533" y="676965"/>
            <a:ext cx="7794800" cy="371513"/>
          </a:xfrm>
        </p:spPr>
        <p:txBody>
          <a:bodyPr/>
          <a:lstStyle/>
          <a:p>
            <a:r>
              <a:rPr lang="sl-SI" dirty="0"/>
              <a:t>Research centers</a:t>
            </a:r>
          </a:p>
        </p:txBody>
      </p:sp>
      <p:sp>
        <p:nvSpPr>
          <p:cNvPr id="3" name="Subtitle 2">
            <a:extLst>
              <a:ext uri="{FF2B5EF4-FFF2-40B4-BE49-F238E27FC236}">
                <a16:creationId xmlns:a16="http://schemas.microsoft.com/office/drawing/2014/main" id="{D4CC2329-E42F-DF9A-3F81-9F2E7CCE1A11}"/>
              </a:ext>
            </a:extLst>
          </p:cNvPr>
          <p:cNvSpPr>
            <a:spLocks noGrp="1"/>
          </p:cNvSpPr>
          <p:nvPr>
            <p:ph type="subTitle" idx="1"/>
          </p:nvPr>
        </p:nvSpPr>
        <p:spPr/>
        <p:txBody>
          <a:bodyPr/>
          <a:lstStyle/>
          <a:p>
            <a:endParaRPr lang="sl-SI"/>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ustomShape 2"/>
          <p:cNvSpPr/>
          <p:nvPr/>
        </p:nvSpPr>
        <p:spPr>
          <a:xfrm>
            <a:off x="1796880" y="1856520"/>
            <a:ext cx="8671680" cy="4190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342720" indent="-342720">
              <a:spcBef>
                <a:spcPts val="598"/>
              </a:spcBef>
              <a:buClr>
                <a:srgbClr val="FF3300"/>
              </a:buClr>
              <a:buFont typeface="Tahoma"/>
              <a:buChar char="•"/>
            </a:pPr>
            <a:endParaRPr lang="en-US" sz="2000" spc="-1" dirty="0">
              <a:latin typeface="Times New Roman"/>
            </a:endParaRPr>
          </a:p>
        </p:txBody>
      </p:sp>
      <p:sp>
        <p:nvSpPr>
          <p:cNvPr id="2" name="Title 1">
            <a:extLst>
              <a:ext uri="{FF2B5EF4-FFF2-40B4-BE49-F238E27FC236}">
                <a16:creationId xmlns:a16="http://schemas.microsoft.com/office/drawing/2014/main" id="{04C749C3-7726-964B-E6E1-C95DE22D84E0}"/>
              </a:ext>
            </a:extLst>
          </p:cNvPr>
          <p:cNvSpPr>
            <a:spLocks noGrp="1"/>
          </p:cNvSpPr>
          <p:nvPr>
            <p:ph type="title"/>
          </p:nvPr>
        </p:nvSpPr>
        <p:spPr>
          <a:xfrm>
            <a:off x="953466" y="713333"/>
            <a:ext cx="8845441" cy="1447200"/>
          </a:xfrm>
        </p:spPr>
        <p:txBody>
          <a:bodyPr/>
          <a:lstStyle/>
          <a:p>
            <a:r>
              <a:rPr lang="en-US" sz="3200" spc="-1" dirty="0">
                <a:latin typeface="Tahoma"/>
              </a:rPr>
              <a:t>Open questions in fundamental particle physics (and cosmology)</a:t>
            </a:r>
            <a:br>
              <a:rPr lang="en-US" sz="3200" spc="-1" dirty="0">
                <a:latin typeface="Tahoma"/>
              </a:rPr>
            </a:br>
            <a:endParaRPr lang="sl-SI" dirty="0"/>
          </a:p>
        </p:txBody>
      </p:sp>
      <p:sp>
        <p:nvSpPr>
          <p:cNvPr id="3" name="Text Placeholder 2">
            <a:extLst>
              <a:ext uri="{FF2B5EF4-FFF2-40B4-BE49-F238E27FC236}">
                <a16:creationId xmlns:a16="http://schemas.microsoft.com/office/drawing/2014/main" id="{883E2125-71CD-C4C0-BB35-7BB04C191EBD}"/>
              </a:ext>
            </a:extLst>
          </p:cNvPr>
          <p:cNvSpPr>
            <a:spLocks noGrp="1"/>
          </p:cNvSpPr>
          <p:nvPr>
            <p:ph type="body" idx="1"/>
          </p:nvPr>
        </p:nvSpPr>
        <p:spPr>
          <a:xfrm>
            <a:off x="953467" y="2317467"/>
            <a:ext cx="8993722" cy="3827200"/>
          </a:xfrm>
        </p:spPr>
        <p:txBody>
          <a:bodyPr/>
          <a:lstStyle/>
          <a:p>
            <a:pPr marL="186262" indent="0">
              <a:buNone/>
            </a:pPr>
            <a:r>
              <a:rPr lang="sl-SI" dirty="0"/>
              <a:t>Why does the Universe consists of mostly matter and only a sample of anti-matter? </a:t>
            </a:r>
          </a:p>
          <a:p>
            <a:r>
              <a:rPr lang="sl-SI" dirty="0"/>
              <a:t>Where did all the antiparticles from the Big Bang go? </a:t>
            </a:r>
          </a:p>
          <a:p>
            <a:r>
              <a:rPr lang="sl-SI" dirty="0"/>
              <a:t>CP symmetry breaking measurements between particles and anti-particles</a:t>
            </a:r>
          </a:p>
          <a:p>
            <a:pPr marL="186262" indent="0">
              <a:buNone/>
            </a:pPr>
            <a:endParaRPr lang="sl-SI" dirty="0"/>
          </a:p>
          <a:p>
            <a:pPr marL="186262" indent="0">
              <a:buNone/>
            </a:pPr>
            <a:r>
              <a:rPr lang="sl-SI" dirty="0"/>
              <a:t>Where do particles get their mass?</a:t>
            </a:r>
          </a:p>
          <a:p>
            <a:r>
              <a:rPr lang="sl-SI" dirty="0"/>
              <a:t>The search for the Higgs boson</a:t>
            </a:r>
          </a:p>
          <a:p>
            <a:endParaRPr lang="sl-SI" dirty="0"/>
          </a:p>
          <a:p>
            <a:pPr marL="186262" indent="0">
              <a:buNone/>
            </a:pPr>
            <a:r>
              <a:rPr lang="sl-SI" dirty="0"/>
              <a:t>Why do particles have different masses, why are there multiple generations?</a:t>
            </a:r>
          </a:p>
          <a:p>
            <a:r>
              <a:rPr lang="sl-SI" dirty="0"/>
              <a:t>search for supersymmetric partners and their interactions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794131" y="333683"/>
            <a:ext cx="10272000" cy="763600"/>
          </a:xfrm>
        </p:spPr>
        <p:txBody>
          <a:bodyPr/>
          <a:lstStyle/>
          <a:p>
            <a:r>
              <a:rPr lang="sl-SI" sz="2800" dirty="0">
                <a:latin typeface="Copperplate Gothic Light" panose="020E0507020206020404" pitchFamily="34" charset="0"/>
              </a:rPr>
              <a:t>An experimental approach to NF detection </a:t>
            </a:r>
            <a:br>
              <a:rPr lang="sl-SI" sz="2800" dirty="0">
                <a:latin typeface="Copperplate Gothic Light" panose="020E0507020206020404" pitchFamily="34" charset="0"/>
              </a:rPr>
            </a:br>
            <a:r>
              <a:rPr lang="sl-SI" sz="2800" dirty="0">
                <a:latin typeface="Copperplate Gothic Light" panose="020E0507020206020404" pitchFamily="34" charset="0"/>
              </a:rPr>
              <a:t>The triple approach</a:t>
            </a:r>
          </a:p>
        </p:txBody>
      </p:sp>
      <p:sp>
        <p:nvSpPr>
          <p:cNvPr id="6" name="Text Box 4"/>
          <p:cNvSpPr txBox="1">
            <a:spLocks noChangeArrowheads="1"/>
          </p:cNvSpPr>
          <p:nvPr/>
        </p:nvSpPr>
        <p:spPr bwMode="auto">
          <a:xfrm>
            <a:off x="1524001" y="514006"/>
            <a:ext cx="279244" cy="461665"/>
          </a:xfrm>
          <a:prstGeom prst="rect">
            <a:avLst/>
          </a:prstGeom>
          <a:noFill/>
          <a:ln w="28575" algn="ctr">
            <a:noFill/>
            <a:miter lim="800000"/>
            <a:headEnd/>
            <a:tailEnd/>
          </a:ln>
        </p:spPr>
        <p:txBody>
          <a:bodyPr wrap="none">
            <a:spAutoFit/>
          </a:bodyPr>
          <a:lstStyle/>
          <a:p>
            <a:r>
              <a:rPr lang="sl-SI" sz="2400" dirty="0">
                <a:solidFill>
                  <a:schemeClr val="bg1"/>
                </a:solidFill>
                <a:latin typeface="Copperplate Gothic Light" panose="020E0507020206020404" pitchFamily="34" charset="0"/>
              </a:rPr>
              <a:t> </a:t>
            </a:r>
            <a:endParaRPr lang="en-US" sz="2400" dirty="0">
              <a:solidFill>
                <a:schemeClr val="bg1"/>
              </a:solidFill>
              <a:latin typeface="Copperplate Gothic Light" panose="020E0507020206020404" pitchFamily="34" charset="0"/>
            </a:endParaRPr>
          </a:p>
        </p:txBody>
      </p:sp>
      <p:sp>
        <p:nvSpPr>
          <p:cNvPr id="8" name="Oval 7"/>
          <p:cNvSpPr/>
          <p:nvPr/>
        </p:nvSpPr>
        <p:spPr bwMode="auto">
          <a:xfrm>
            <a:off x="4115346" y="1738263"/>
            <a:ext cx="3348136" cy="2582241"/>
          </a:xfrm>
          <a:prstGeom prst="ellipse">
            <a:avLst/>
          </a:prstGeom>
          <a:solidFill>
            <a:srgbClr val="669900">
              <a:alpha val="51000"/>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chemeClr val="bg1"/>
              </a:solidFill>
              <a:latin typeface="Copperplate Gothic Light" panose="020E0507020206020404" pitchFamily="34" charset="0"/>
            </a:endParaRPr>
          </a:p>
        </p:txBody>
      </p:sp>
      <p:sp>
        <p:nvSpPr>
          <p:cNvPr id="9" name="Oval 8"/>
          <p:cNvSpPr/>
          <p:nvPr/>
        </p:nvSpPr>
        <p:spPr bwMode="auto">
          <a:xfrm>
            <a:off x="3441482" y="2661843"/>
            <a:ext cx="3348136" cy="2582241"/>
          </a:xfrm>
          <a:prstGeom prst="ellipse">
            <a:avLst/>
          </a:prstGeom>
          <a:solidFill>
            <a:srgbClr val="008000">
              <a:alpha val="49000"/>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chemeClr val="bg1"/>
              </a:solidFill>
              <a:latin typeface="Copperplate Gothic Light" panose="020E0507020206020404" pitchFamily="34" charset="0"/>
            </a:endParaRPr>
          </a:p>
        </p:txBody>
      </p:sp>
      <p:sp>
        <p:nvSpPr>
          <p:cNvPr id="10" name="Oval 9"/>
          <p:cNvSpPr/>
          <p:nvPr/>
        </p:nvSpPr>
        <p:spPr bwMode="auto">
          <a:xfrm>
            <a:off x="4675370" y="2683877"/>
            <a:ext cx="3348136" cy="2582241"/>
          </a:xfrm>
          <a:prstGeom prst="ellipse">
            <a:avLst/>
          </a:prstGeom>
          <a:solidFill>
            <a:srgbClr val="00CC00">
              <a:alpha val="51000"/>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chemeClr val="bg1"/>
              </a:solidFill>
              <a:latin typeface="Copperplate Gothic Light" panose="020E0507020206020404" pitchFamily="34" charset="0"/>
            </a:endParaRPr>
          </a:p>
        </p:txBody>
      </p:sp>
      <p:sp>
        <p:nvSpPr>
          <p:cNvPr id="11" name="TextBox 10"/>
          <p:cNvSpPr txBox="1"/>
          <p:nvPr/>
        </p:nvSpPr>
        <p:spPr>
          <a:xfrm>
            <a:off x="4877945" y="1253461"/>
            <a:ext cx="1822936" cy="307777"/>
          </a:xfrm>
          <a:prstGeom prst="rect">
            <a:avLst/>
          </a:prstGeom>
          <a:noFill/>
        </p:spPr>
        <p:txBody>
          <a:bodyPr wrap="none" rtlCol="0">
            <a:spAutoFit/>
          </a:bodyPr>
          <a:lstStyle/>
          <a:p>
            <a:pPr algn="ctr"/>
            <a:r>
              <a:rPr lang="sl-SI" dirty="0">
                <a:solidFill>
                  <a:schemeClr val="bg1"/>
                </a:solidFill>
                <a:latin typeface="Copperplate Gothic Light" panose="020E0507020206020404" pitchFamily="34" charset="0"/>
              </a:rPr>
              <a:t>Energy FRONTIER</a:t>
            </a:r>
          </a:p>
        </p:txBody>
      </p:sp>
      <p:sp>
        <p:nvSpPr>
          <p:cNvPr id="12" name="TextBox 11"/>
          <p:cNvSpPr txBox="1"/>
          <p:nvPr/>
        </p:nvSpPr>
        <p:spPr>
          <a:xfrm>
            <a:off x="2186546" y="5167514"/>
            <a:ext cx="2534586" cy="307777"/>
          </a:xfrm>
          <a:prstGeom prst="rect">
            <a:avLst/>
          </a:prstGeom>
          <a:noFill/>
        </p:spPr>
        <p:txBody>
          <a:bodyPr wrap="square" rtlCol="0">
            <a:spAutoFit/>
          </a:bodyPr>
          <a:lstStyle/>
          <a:p>
            <a:pPr algn="ctr"/>
            <a:r>
              <a:rPr lang="sl-SI" dirty="0">
                <a:solidFill>
                  <a:schemeClr val="bg1"/>
                </a:solidFill>
                <a:latin typeface="Copperplate Gothic Light" panose="020E0507020206020404" pitchFamily="34" charset="0"/>
              </a:rPr>
              <a:t>Precision FRONTIER</a:t>
            </a:r>
          </a:p>
        </p:txBody>
      </p:sp>
      <p:sp>
        <p:nvSpPr>
          <p:cNvPr id="13" name="TextBox 12"/>
          <p:cNvSpPr txBox="1"/>
          <p:nvPr/>
        </p:nvSpPr>
        <p:spPr>
          <a:xfrm>
            <a:off x="6766177" y="5195210"/>
            <a:ext cx="3034863" cy="307777"/>
          </a:xfrm>
          <a:prstGeom prst="rect">
            <a:avLst/>
          </a:prstGeom>
          <a:noFill/>
        </p:spPr>
        <p:txBody>
          <a:bodyPr wrap="square" rtlCol="0">
            <a:spAutoFit/>
          </a:bodyPr>
          <a:lstStyle/>
          <a:p>
            <a:pPr algn="ctr"/>
            <a:r>
              <a:rPr lang="sl-SI" dirty="0">
                <a:solidFill>
                  <a:schemeClr val="bg1"/>
                </a:solidFill>
                <a:latin typeface="Copperplate Gothic Light" panose="020E0507020206020404" pitchFamily="34" charset="0"/>
              </a:rPr>
              <a:t>Cosmological FRONTIER</a:t>
            </a:r>
          </a:p>
        </p:txBody>
      </p:sp>
      <p:sp>
        <p:nvSpPr>
          <p:cNvPr id="14" name="TextBox 13"/>
          <p:cNvSpPr txBox="1"/>
          <p:nvPr/>
        </p:nvSpPr>
        <p:spPr>
          <a:xfrm>
            <a:off x="5073542" y="4451505"/>
            <a:ext cx="1324313" cy="307777"/>
          </a:xfrm>
          <a:prstGeom prst="rect">
            <a:avLst/>
          </a:prstGeom>
          <a:noFill/>
        </p:spPr>
        <p:txBody>
          <a:bodyPr wrap="square" rtlCol="0">
            <a:spAutoFit/>
          </a:bodyPr>
          <a:lstStyle/>
          <a:p>
            <a:r>
              <a:rPr lang="sl-SI" dirty="0">
                <a:solidFill>
                  <a:schemeClr val="bg1"/>
                </a:solidFill>
                <a:latin typeface="Copperplate Gothic Light" panose="020E0507020206020404" pitchFamily="34" charset="0"/>
              </a:rPr>
              <a:t>neutrinOS</a:t>
            </a:r>
          </a:p>
        </p:txBody>
      </p:sp>
      <p:sp>
        <p:nvSpPr>
          <p:cNvPr id="15" name="TextBox 14"/>
          <p:cNvSpPr txBox="1"/>
          <p:nvPr/>
        </p:nvSpPr>
        <p:spPr>
          <a:xfrm>
            <a:off x="4721132" y="2138140"/>
            <a:ext cx="2547696" cy="307777"/>
          </a:xfrm>
          <a:prstGeom prst="rect">
            <a:avLst/>
          </a:prstGeom>
          <a:noFill/>
        </p:spPr>
        <p:txBody>
          <a:bodyPr wrap="square" rtlCol="0">
            <a:spAutoFit/>
          </a:bodyPr>
          <a:lstStyle/>
          <a:p>
            <a:r>
              <a:rPr lang="sl-SI" dirty="0">
                <a:solidFill>
                  <a:schemeClr val="bg1"/>
                </a:solidFill>
                <a:latin typeface="Copperplate Gothic Light" panose="020E0507020206020404" pitchFamily="34" charset="0"/>
              </a:rPr>
              <a:t>origin of the mass</a:t>
            </a:r>
          </a:p>
        </p:txBody>
      </p:sp>
      <p:sp>
        <p:nvSpPr>
          <p:cNvPr id="16" name="TextBox 15"/>
          <p:cNvSpPr txBox="1"/>
          <p:nvPr/>
        </p:nvSpPr>
        <p:spPr>
          <a:xfrm>
            <a:off x="3606734" y="4142222"/>
            <a:ext cx="1460632" cy="523220"/>
          </a:xfrm>
          <a:prstGeom prst="rect">
            <a:avLst/>
          </a:prstGeom>
          <a:noFill/>
        </p:spPr>
        <p:txBody>
          <a:bodyPr wrap="square" rtlCol="0">
            <a:spAutoFit/>
          </a:bodyPr>
          <a:lstStyle/>
          <a:p>
            <a:r>
              <a:rPr lang="sl-SI" dirty="0">
                <a:solidFill>
                  <a:schemeClr val="bg1"/>
                </a:solidFill>
                <a:latin typeface="Copperplate Gothic Light" panose="020E0507020206020404" pitchFamily="34" charset="0"/>
              </a:rPr>
              <a:t>MATTER / </a:t>
            </a:r>
          </a:p>
          <a:p>
            <a:r>
              <a:rPr lang="sl-SI" dirty="0">
                <a:solidFill>
                  <a:schemeClr val="bg1"/>
                </a:solidFill>
                <a:latin typeface="Copperplate Gothic Light" panose="020E0507020206020404" pitchFamily="34" charset="0"/>
              </a:rPr>
              <a:t>anti-MATTER</a:t>
            </a:r>
          </a:p>
        </p:txBody>
      </p:sp>
      <p:sp>
        <p:nvSpPr>
          <p:cNvPr id="17" name="TextBox 16"/>
          <p:cNvSpPr txBox="1"/>
          <p:nvPr/>
        </p:nvSpPr>
        <p:spPr>
          <a:xfrm>
            <a:off x="6793642" y="4104432"/>
            <a:ext cx="1132067" cy="523220"/>
          </a:xfrm>
          <a:prstGeom prst="rect">
            <a:avLst/>
          </a:prstGeom>
          <a:noFill/>
        </p:spPr>
        <p:txBody>
          <a:bodyPr wrap="square" rtlCol="0">
            <a:spAutoFit/>
          </a:bodyPr>
          <a:lstStyle/>
          <a:p>
            <a:r>
              <a:rPr lang="sl-SI" dirty="0">
                <a:solidFill>
                  <a:schemeClr val="bg1"/>
                </a:solidFill>
                <a:latin typeface="Copperplate Gothic Light" panose="020E0507020206020404" pitchFamily="34" charset="0"/>
              </a:rPr>
              <a:t>dark </a:t>
            </a:r>
          </a:p>
          <a:p>
            <a:r>
              <a:rPr lang="sl-SI" dirty="0">
                <a:solidFill>
                  <a:schemeClr val="bg1"/>
                </a:solidFill>
                <a:latin typeface="Copperplate Gothic Light" panose="020E0507020206020404" pitchFamily="34" charset="0"/>
              </a:rPr>
              <a:t>energy</a:t>
            </a:r>
          </a:p>
        </p:txBody>
      </p:sp>
      <p:sp>
        <p:nvSpPr>
          <p:cNvPr id="18" name="TextBox 17"/>
          <p:cNvSpPr txBox="1"/>
          <p:nvPr/>
        </p:nvSpPr>
        <p:spPr>
          <a:xfrm>
            <a:off x="6573760" y="2940232"/>
            <a:ext cx="893944" cy="523220"/>
          </a:xfrm>
          <a:prstGeom prst="rect">
            <a:avLst/>
          </a:prstGeom>
          <a:noFill/>
        </p:spPr>
        <p:txBody>
          <a:bodyPr wrap="square" rtlCol="0">
            <a:spAutoFit/>
          </a:bodyPr>
          <a:lstStyle/>
          <a:p>
            <a:r>
              <a:rPr lang="sl-SI" dirty="0">
                <a:solidFill>
                  <a:schemeClr val="bg1"/>
                </a:solidFill>
                <a:latin typeface="Copperplate Gothic Light" panose="020E0507020206020404" pitchFamily="34" charset="0"/>
              </a:rPr>
              <a:t>dark </a:t>
            </a:r>
          </a:p>
          <a:p>
            <a:r>
              <a:rPr lang="sl-SI" dirty="0">
                <a:solidFill>
                  <a:schemeClr val="bg1"/>
                </a:solidFill>
                <a:latin typeface="Copperplate Gothic Light" panose="020E0507020206020404" pitchFamily="34" charset="0"/>
              </a:rPr>
              <a:t>.</a:t>
            </a:r>
          </a:p>
        </p:txBody>
      </p:sp>
      <p:sp>
        <p:nvSpPr>
          <p:cNvPr id="19" name="TextBox 18"/>
          <p:cNvSpPr txBox="1"/>
          <p:nvPr/>
        </p:nvSpPr>
        <p:spPr>
          <a:xfrm>
            <a:off x="4133706" y="3005650"/>
            <a:ext cx="1153563" cy="307777"/>
          </a:xfrm>
          <a:prstGeom prst="rect">
            <a:avLst/>
          </a:prstGeom>
          <a:noFill/>
        </p:spPr>
        <p:txBody>
          <a:bodyPr wrap="square" rtlCol="0">
            <a:spAutoFit/>
          </a:bodyPr>
          <a:lstStyle/>
          <a:p>
            <a:r>
              <a:rPr lang="sl-SI" dirty="0">
                <a:solidFill>
                  <a:schemeClr val="bg1"/>
                </a:solidFill>
                <a:latin typeface="Copperplate Gothic Light" panose="020E0507020206020404" pitchFamily="34" charset="0"/>
              </a:rPr>
              <a:t>hierarhY</a:t>
            </a:r>
          </a:p>
        </p:txBody>
      </p:sp>
      <p:sp>
        <p:nvSpPr>
          <p:cNvPr id="20" name="TextBox 19"/>
          <p:cNvSpPr txBox="1"/>
          <p:nvPr/>
        </p:nvSpPr>
        <p:spPr>
          <a:xfrm>
            <a:off x="5361011" y="3452680"/>
            <a:ext cx="856805" cy="461665"/>
          </a:xfrm>
          <a:prstGeom prst="rect">
            <a:avLst/>
          </a:prstGeom>
          <a:noFill/>
        </p:spPr>
        <p:txBody>
          <a:bodyPr wrap="square" rtlCol="0">
            <a:spAutoFit/>
          </a:bodyPr>
          <a:lstStyle/>
          <a:p>
            <a:r>
              <a:rPr lang="sl-SI" sz="2400" b="1" dirty="0">
                <a:solidFill>
                  <a:schemeClr val="bg2"/>
                </a:solidFill>
                <a:latin typeface="Copperplate Gothic Light" panose="020E0507020206020404" pitchFamily="34" charset="0"/>
              </a:rPr>
              <a:t>NF</a:t>
            </a:r>
          </a:p>
        </p:txBody>
      </p:sp>
      <p:sp>
        <p:nvSpPr>
          <p:cNvPr id="21" name="TextBox 20"/>
          <p:cNvSpPr txBox="1"/>
          <p:nvPr/>
        </p:nvSpPr>
        <p:spPr>
          <a:xfrm>
            <a:off x="871217" y="5769530"/>
            <a:ext cx="10151009" cy="707886"/>
          </a:xfrm>
          <a:prstGeom prst="rect">
            <a:avLst/>
          </a:prstGeom>
          <a:solidFill>
            <a:srgbClr val="009900">
              <a:alpha val="50980"/>
            </a:srgbClr>
          </a:solidFill>
        </p:spPr>
        <p:txBody>
          <a:bodyPr wrap="square" rtlCol="0">
            <a:spAutoFit/>
          </a:bodyPr>
          <a:lstStyle/>
          <a:p>
            <a:r>
              <a:rPr lang="sl-SI" sz="2000" dirty="0">
                <a:solidFill>
                  <a:schemeClr val="bg1"/>
                </a:solidFill>
                <a:latin typeface="Copperplate Gothic Light" panose="020E0507020206020404" pitchFamily="34" charset="0"/>
              </a:rPr>
              <a:t>The discovery, and the interpretation of the NF would </a:t>
            </a:r>
          </a:p>
          <a:p>
            <a:r>
              <a:rPr lang="sl-SI" sz="2000" dirty="0">
                <a:solidFill>
                  <a:schemeClr val="bg1"/>
                </a:solidFill>
                <a:latin typeface="Copperplate Gothic Light" panose="020E0507020206020404" pitchFamily="34" charset="0"/>
              </a:rPr>
              <a:t>represent a major scientific breakthrough</a:t>
            </a:r>
          </a:p>
        </p:txBody>
      </p:sp>
      <p:pic>
        <p:nvPicPr>
          <p:cNvPr id="2" name="Picture 1" descr="AMS_ISS.jpg">
            <a:extLst>
              <a:ext uri="{FF2B5EF4-FFF2-40B4-BE49-F238E27FC236}">
                <a16:creationId xmlns:a16="http://schemas.microsoft.com/office/drawing/2014/main" id="{07695F6E-4AFF-5967-B160-11555D5B9841}"/>
              </a:ext>
            </a:extLst>
          </p:cNvPr>
          <p:cNvPicPr>
            <a:picLocks noChangeAspect="1"/>
          </p:cNvPicPr>
          <p:nvPr/>
        </p:nvPicPr>
        <p:blipFill>
          <a:blip r:embed="rId4" cstate="print"/>
          <a:stretch>
            <a:fillRect/>
          </a:stretch>
        </p:blipFill>
        <p:spPr>
          <a:xfrm>
            <a:off x="8283608" y="3914077"/>
            <a:ext cx="3034864" cy="1053276"/>
          </a:xfrm>
          <a:prstGeom prst="rect">
            <a:avLst/>
          </a:prstGeom>
        </p:spPr>
      </p:pic>
      <p:pic>
        <p:nvPicPr>
          <p:cNvPr id="4" name="Picture 3">
            <a:extLst>
              <a:ext uri="{FF2B5EF4-FFF2-40B4-BE49-F238E27FC236}">
                <a16:creationId xmlns:a16="http://schemas.microsoft.com/office/drawing/2014/main" id="{C056E60B-5246-8F92-9E87-69FA3A34A4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571" y="3226100"/>
            <a:ext cx="2560666" cy="1741253"/>
          </a:xfrm>
          <a:prstGeom prst="rect">
            <a:avLst/>
          </a:prstGeom>
        </p:spPr>
      </p:pic>
      <p:pic>
        <p:nvPicPr>
          <p:cNvPr id="66562" name="Picture 2" descr="ATLAS | CERN">
            <a:extLst>
              <a:ext uri="{FF2B5EF4-FFF2-40B4-BE49-F238E27FC236}">
                <a16:creationId xmlns:a16="http://schemas.microsoft.com/office/drawing/2014/main" id="{835BAB56-5A71-909D-3D39-CB26B3A1E6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268" y="904284"/>
            <a:ext cx="2800577" cy="18745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0012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grpId="1" nodeType="clickEffect">
                                  <p:stCondLst>
                                    <p:cond delay="0"/>
                                  </p:stCondLst>
                                  <p:childTnLst>
                                    <p:animScale>
                                      <p:cBhvr>
                                        <p:cTn id="74" dur="2000" fill="hold"/>
                                        <p:tgtEl>
                                          <p:spTgt spid="9"/>
                                        </p:tgtEl>
                                      </p:cBhvr>
                                      <p:by x="150000" y="150000"/>
                                    </p:animScale>
                                  </p:childTnLst>
                                </p:cTn>
                              </p:par>
                              <p:par>
                                <p:cTn id="75" presetID="6" presetClass="emph" presetSubtype="0" fill="hold" grpId="1" nodeType="withEffect">
                                  <p:stCondLst>
                                    <p:cond delay="0"/>
                                  </p:stCondLst>
                                  <p:childTnLst>
                                    <p:animScale>
                                      <p:cBhvr>
                                        <p:cTn id="76" dur="2000" fill="hold"/>
                                        <p:tgtEl>
                                          <p:spTgt spid="12"/>
                                        </p:tgtEl>
                                      </p:cBhvr>
                                      <p:by x="150000" y="150000"/>
                                    </p:animScale>
                                  </p:childTnLst>
                                </p:cTn>
                              </p:par>
                              <p:par>
                                <p:cTn id="77" presetID="2" presetClass="entr" presetSubtype="4"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additive="base">
                                        <p:cTn id="79" dur="500" fill="hold"/>
                                        <p:tgtEl>
                                          <p:spTgt spid="2"/>
                                        </p:tgtEl>
                                        <p:attrNameLst>
                                          <p:attrName>ppt_x</p:attrName>
                                        </p:attrNameLst>
                                      </p:cBhvr>
                                      <p:tavLst>
                                        <p:tav tm="0">
                                          <p:val>
                                            <p:strVal val="#ppt_x"/>
                                          </p:val>
                                        </p:tav>
                                        <p:tav tm="100000">
                                          <p:val>
                                            <p:strVal val="#ppt_x"/>
                                          </p:val>
                                        </p:tav>
                                      </p:tavLst>
                                    </p:anim>
                                    <p:anim calcmode="lin" valueType="num">
                                      <p:cBhvr additive="base">
                                        <p:cTn id="80" dur="500" fill="hold"/>
                                        <p:tgtEl>
                                          <p:spTgt spid="2"/>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nodeType="clickEffect">
                                  <p:stCondLst>
                                    <p:cond delay="0"/>
                                  </p:stCondLst>
                                  <p:childTnLst>
                                    <p:anim calcmode="lin" valueType="num">
                                      <p:cBhvr additive="base">
                                        <p:cTn id="88" dur="500"/>
                                        <p:tgtEl>
                                          <p:spTgt spid="2"/>
                                        </p:tgtEl>
                                        <p:attrNameLst>
                                          <p:attrName>ppt_x</p:attrName>
                                        </p:attrNameLst>
                                      </p:cBhvr>
                                      <p:tavLst>
                                        <p:tav tm="0">
                                          <p:val>
                                            <p:strVal val="ppt_x"/>
                                          </p:val>
                                        </p:tav>
                                        <p:tav tm="100000">
                                          <p:val>
                                            <p:strVal val="ppt_x"/>
                                          </p:val>
                                        </p:tav>
                                      </p:tavLst>
                                    </p:anim>
                                    <p:anim calcmode="lin" valueType="num">
                                      <p:cBhvr additive="base">
                                        <p:cTn id="89" dur="500"/>
                                        <p:tgtEl>
                                          <p:spTgt spid="2"/>
                                        </p:tgtEl>
                                        <p:attrNameLst>
                                          <p:attrName>ppt_y</p:attrName>
                                        </p:attrNameLst>
                                      </p:cBhvr>
                                      <p:tavLst>
                                        <p:tav tm="0">
                                          <p:val>
                                            <p:strVal val="ppt_y"/>
                                          </p:val>
                                        </p:tav>
                                        <p:tav tm="100000">
                                          <p:val>
                                            <p:strVal val="1+ppt_h/2"/>
                                          </p:val>
                                        </p:tav>
                                      </p:tavLst>
                                    </p:anim>
                                    <p:set>
                                      <p:cBhvr>
                                        <p:cTn id="90" dur="1" fill="hold">
                                          <p:stCondLst>
                                            <p:cond delay="499"/>
                                          </p:stCondLst>
                                        </p:cTn>
                                        <p:tgtEl>
                                          <p:spTgt spid="2"/>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4"/>
                                        </p:tgtEl>
                                        <p:attrNameLst>
                                          <p:attrName>ppt_x</p:attrName>
                                        </p:attrNameLst>
                                      </p:cBhvr>
                                      <p:tavLst>
                                        <p:tav tm="0">
                                          <p:val>
                                            <p:strVal val="ppt_x"/>
                                          </p:val>
                                        </p:tav>
                                        <p:tav tm="100000">
                                          <p:val>
                                            <p:strVal val="ppt_x"/>
                                          </p:val>
                                        </p:tav>
                                      </p:tavLst>
                                    </p:anim>
                                    <p:anim calcmode="lin" valueType="num">
                                      <p:cBhvr additive="base">
                                        <p:cTn id="93" dur="500"/>
                                        <p:tgtEl>
                                          <p:spTgt spid="4"/>
                                        </p:tgtEl>
                                        <p:attrNameLst>
                                          <p:attrName>ppt_y</p:attrName>
                                        </p:attrNameLst>
                                      </p:cBhvr>
                                      <p:tavLst>
                                        <p:tav tm="0">
                                          <p:val>
                                            <p:strVal val="ppt_y"/>
                                          </p:val>
                                        </p:tav>
                                        <p:tav tm="100000">
                                          <p:val>
                                            <p:strVal val="1+ppt_h/2"/>
                                          </p:val>
                                        </p:tav>
                                      </p:tavLst>
                                    </p:anim>
                                    <p:set>
                                      <p:cBhvr>
                                        <p:cTn id="9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1" grpId="0"/>
      <p:bldP spid="12" grpId="0"/>
      <p:bldP spid="12" grpId="1"/>
      <p:bldP spid="13" grpId="0"/>
      <p:bldP spid="14" grpId="0"/>
      <p:bldP spid="15" grpId="0"/>
      <p:bldP spid="16" grpId="0"/>
      <p:bldP spid="17" grpId="0"/>
      <p:bldP spid="18" grpId="0"/>
      <p:bldP spid="19" grpId="0"/>
      <p:bldP spid="20"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BD54DE6-08DB-AC1A-9362-103DE6B90A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5A8E13-FEDC-06C4-4604-48C10A3D1CA1}"/>
              </a:ext>
            </a:extLst>
          </p:cNvPr>
          <p:cNvSpPr>
            <a:spLocks noGrp="1"/>
          </p:cNvSpPr>
          <p:nvPr>
            <p:ph type="title"/>
          </p:nvPr>
        </p:nvSpPr>
        <p:spPr>
          <a:xfrm>
            <a:off x="720026" y="8590"/>
            <a:ext cx="10272000" cy="763600"/>
          </a:xfrm>
        </p:spPr>
        <p:txBody>
          <a:bodyPr/>
          <a:lstStyle/>
          <a:p>
            <a:r>
              <a:rPr lang="sl-SI" sz="2800" dirty="0">
                <a:latin typeface="+mj-lt"/>
              </a:rPr>
              <a:t>Cosmological frontier</a:t>
            </a:r>
          </a:p>
        </p:txBody>
      </p:sp>
      <p:sp>
        <p:nvSpPr>
          <p:cNvPr id="15" name="TextBox 14">
            <a:extLst>
              <a:ext uri="{FF2B5EF4-FFF2-40B4-BE49-F238E27FC236}">
                <a16:creationId xmlns:a16="http://schemas.microsoft.com/office/drawing/2014/main" id="{51A7A402-6C79-D346-EA54-4BDB223A12B1}"/>
              </a:ext>
            </a:extLst>
          </p:cNvPr>
          <p:cNvSpPr txBox="1"/>
          <p:nvPr/>
        </p:nvSpPr>
        <p:spPr>
          <a:xfrm>
            <a:off x="514091" y="1188826"/>
            <a:ext cx="6666198" cy="3785652"/>
          </a:xfrm>
          <a:prstGeom prst="rect">
            <a:avLst/>
          </a:prstGeom>
          <a:noFill/>
        </p:spPr>
        <p:txBody>
          <a:bodyPr wrap="square" rtlCol="0">
            <a:spAutoFit/>
          </a:bodyPr>
          <a:lstStyle/>
          <a:p>
            <a:r>
              <a:rPr lang="sl-SI" sz="2400" dirty="0">
                <a:solidFill>
                  <a:schemeClr val="bg1"/>
                </a:solidFill>
                <a:effectLst>
                  <a:outerShdw blurRad="38100" dist="38100" dir="2700000" algn="tl">
                    <a:srgbClr val="000000">
                      <a:alpha val="43137"/>
                    </a:srgbClr>
                  </a:outerShdw>
                </a:effectLst>
                <a:latin typeface="+mj-lt"/>
              </a:rPr>
              <a:t>Observation and analysis of the cosmic microwave background (CMB). </a:t>
            </a:r>
          </a:p>
          <a:p>
            <a:endParaRPr lang="sl-SI" sz="2400" dirty="0">
              <a:solidFill>
                <a:schemeClr val="bg1"/>
              </a:solidFill>
              <a:effectLst>
                <a:outerShdw blurRad="38100" dist="38100" dir="2700000" algn="tl">
                  <a:srgbClr val="000000">
                    <a:alpha val="43137"/>
                  </a:srgbClr>
                </a:outerShdw>
              </a:effectLst>
              <a:latin typeface="+mj-lt"/>
            </a:endParaRPr>
          </a:p>
          <a:p>
            <a:r>
              <a:rPr lang="sl-SI" sz="2400" dirty="0">
                <a:solidFill>
                  <a:schemeClr val="bg1"/>
                </a:solidFill>
                <a:effectLst>
                  <a:outerShdw blurRad="38100" dist="38100" dir="2700000" algn="tl">
                    <a:srgbClr val="000000">
                      <a:alpha val="43137"/>
                    </a:srgbClr>
                  </a:outerShdw>
                </a:effectLst>
                <a:latin typeface="+mj-lt"/>
              </a:rPr>
              <a:t>The CMB provides insights into the early universe.</a:t>
            </a:r>
          </a:p>
          <a:p>
            <a:endParaRPr lang="sl-SI" sz="2400" dirty="0">
              <a:solidFill>
                <a:schemeClr val="bg1"/>
              </a:solidFill>
              <a:effectLst>
                <a:outerShdw blurRad="38100" dist="38100" dir="2700000" algn="tl">
                  <a:srgbClr val="000000">
                    <a:alpha val="43137"/>
                  </a:srgbClr>
                </a:outerShdw>
              </a:effectLst>
              <a:latin typeface="+mj-lt"/>
            </a:endParaRPr>
          </a:p>
          <a:p>
            <a:pPr marL="285750" indent="-285750">
              <a:buFont typeface="Arial" panose="020B0604020202020204" pitchFamily="34" charset="0"/>
              <a:buChar char="•"/>
            </a:pPr>
            <a:r>
              <a:rPr lang="sl-SI" sz="2400" dirty="0">
                <a:solidFill>
                  <a:schemeClr val="bg1"/>
                </a:solidFill>
                <a:effectLst>
                  <a:outerShdw blurRad="38100" dist="38100" dir="2700000" algn="tl">
                    <a:srgbClr val="000000">
                      <a:alpha val="43137"/>
                    </a:srgbClr>
                  </a:outerShdw>
                </a:effectLst>
                <a:latin typeface="+mj-lt"/>
              </a:rPr>
              <a:t>Temperature Fluctuations</a:t>
            </a:r>
          </a:p>
          <a:p>
            <a:pPr marL="285750" indent="-285750">
              <a:buFont typeface="Arial" panose="020B0604020202020204" pitchFamily="34" charset="0"/>
              <a:buChar char="•"/>
            </a:pPr>
            <a:r>
              <a:rPr lang="sl-SI" sz="2400" dirty="0">
                <a:solidFill>
                  <a:schemeClr val="bg1"/>
                </a:solidFill>
                <a:effectLst>
                  <a:outerShdw blurRad="38100" dist="38100" dir="2700000" algn="tl">
                    <a:srgbClr val="000000">
                      <a:alpha val="43137"/>
                    </a:srgbClr>
                  </a:outerShdw>
                </a:effectLst>
                <a:latin typeface="+mj-lt"/>
              </a:rPr>
              <a:t>Baryon Acoustic Oscilltions</a:t>
            </a:r>
          </a:p>
          <a:p>
            <a:pPr marL="285750" indent="-285750">
              <a:buFont typeface="Arial" panose="020B0604020202020204" pitchFamily="34" charset="0"/>
              <a:buChar char="•"/>
            </a:pPr>
            <a:r>
              <a:rPr lang="sl-SI" sz="2400" dirty="0">
                <a:solidFill>
                  <a:schemeClr val="bg1"/>
                </a:solidFill>
                <a:effectLst>
                  <a:outerShdw blurRad="38100" dist="38100" dir="2700000" algn="tl">
                    <a:srgbClr val="000000">
                      <a:alpha val="43137"/>
                    </a:srgbClr>
                  </a:outerShdw>
                </a:effectLst>
                <a:latin typeface="+mj-lt"/>
              </a:rPr>
              <a:t>Polarization of the CMB</a:t>
            </a:r>
          </a:p>
          <a:p>
            <a:pPr marL="285750" indent="-285750">
              <a:buFont typeface="Arial" panose="020B0604020202020204" pitchFamily="34" charset="0"/>
              <a:buChar char="•"/>
            </a:pPr>
            <a:r>
              <a:rPr lang="sl-SI" sz="2400" dirty="0">
                <a:solidFill>
                  <a:schemeClr val="bg1"/>
                </a:solidFill>
                <a:effectLst>
                  <a:outerShdw blurRad="38100" dist="38100" dir="2700000" algn="tl">
                    <a:srgbClr val="000000">
                      <a:alpha val="43137"/>
                    </a:srgbClr>
                  </a:outerShdw>
                </a:effectLst>
                <a:latin typeface="+mj-lt"/>
              </a:rPr>
              <a:t>Spectral Analysis</a:t>
            </a:r>
          </a:p>
        </p:txBody>
      </p:sp>
      <p:sp>
        <p:nvSpPr>
          <p:cNvPr id="30" name="Text Box 4">
            <a:extLst>
              <a:ext uri="{FF2B5EF4-FFF2-40B4-BE49-F238E27FC236}">
                <a16:creationId xmlns:a16="http://schemas.microsoft.com/office/drawing/2014/main" id="{7615EEAA-FD70-1B8E-B6F6-88F099798A9B}"/>
              </a:ext>
            </a:extLst>
          </p:cNvPr>
          <p:cNvSpPr txBox="1">
            <a:spLocks noChangeArrowheads="1"/>
          </p:cNvSpPr>
          <p:nvPr/>
        </p:nvSpPr>
        <p:spPr bwMode="auto">
          <a:xfrm>
            <a:off x="1524001" y="425226"/>
            <a:ext cx="279244" cy="461665"/>
          </a:xfrm>
          <a:prstGeom prst="rect">
            <a:avLst/>
          </a:prstGeom>
          <a:noFill/>
          <a:ln w="28575" algn="ctr">
            <a:noFill/>
            <a:miter lim="800000"/>
            <a:headEnd/>
            <a:tailEnd/>
          </a:ln>
        </p:spPr>
        <p:txBody>
          <a:bodyPr wrap="none">
            <a:spAutoFit/>
          </a:bodyPr>
          <a:lstStyle/>
          <a:p>
            <a:r>
              <a:rPr lang="sl-SI" sz="2400" dirty="0">
                <a:solidFill>
                  <a:schemeClr val="bg1"/>
                </a:solidFill>
                <a:latin typeface="Copperplate Gothic Light" panose="020E0507020206020404" pitchFamily="34" charset="0"/>
              </a:rPr>
              <a:t> </a:t>
            </a:r>
            <a:endParaRPr lang="en-US" sz="2400" dirty="0">
              <a:solidFill>
                <a:schemeClr val="bg1"/>
              </a:solidFill>
              <a:latin typeface="Copperplate Gothic Light" panose="020E0507020206020404" pitchFamily="34" charset="0"/>
            </a:endParaRPr>
          </a:p>
        </p:txBody>
      </p:sp>
      <p:pic>
        <p:nvPicPr>
          <p:cNvPr id="67586" name="Picture 2" descr="Cosmological Frontiers in Fundamental Physics 2025">
            <a:extLst>
              <a:ext uri="{FF2B5EF4-FFF2-40B4-BE49-F238E27FC236}">
                <a16:creationId xmlns:a16="http://schemas.microsoft.com/office/drawing/2014/main" id="{3AF7A3A5-C692-5618-E1BB-80B7A2DD3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289" y="1944174"/>
            <a:ext cx="3341636" cy="26698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752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anim calcmode="lin" valueType="num">
                                      <p:cBhvr additive="base">
                                        <p:cTn id="11"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anim calcmode="lin" valueType="num">
                                      <p:cBhvr additive="base">
                                        <p:cTn id="15"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anim calcmode="lin" valueType="num">
                                      <p:cBhvr additive="base">
                                        <p:cTn id="19"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xEl>
                                              <p:pRg st="6" end="6"/>
                                            </p:txEl>
                                          </p:spTgt>
                                        </p:tgtEl>
                                        <p:attrNameLst>
                                          <p:attrName>style.visibility</p:attrName>
                                        </p:attrNameLst>
                                      </p:cBhvr>
                                      <p:to>
                                        <p:strVal val="visible"/>
                                      </p:to>
                                    </p:set>
                                    <p:anim calcmode="lin" valueType="num">
                                      <p:cBhvr additive="base">
                                        <p:cTn id="23"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xEl>
                                              <p:pRg st="7" end="7"/>
                                            </p:txEl>
                                          </p:spTgt>
                                        </p:tgtEl>
                                        <p:attrNameLst>
                                          <p:attrName>style.visibility</p:attrName>
                                        </p:attrNameLst>
                                      </p:cBhvr>
                                      <p:to>
                                        <p:strVal val="visible"/>
                                      </p:to>
                                    </p:set>
                                    <p:anim calcmode="lin" valueType="num">
                                      <p:cBhvr additive="base">
                                        <p:cTn id="27"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542371" y="238517"/>
            <a:ext cx="10272000" cy="668457"/>
          </a:xfrm>
        </p:spPr>
        <p:txBody>
          <a:bodyPr/>
          <a:lstStyle/>
          <a:p>
            <a:r>
              <a:rPr lang="sl-SI" sz="3200" dirty="0">
                <a:latin typeface="+mj-lt"/>
              </a:rPr>
              <a:t>Energy frontier</a:t>
            </a:r>
          </a:p>
        </p:txBody>
      </p:sp>
      <p:sp>
        <p:nvSpPr>
          <p:cNvPr id="21" name="TextBox 20"/>
          <p:cNvSpPr txBox="1"/>
          <p:nvPr/>
        </p:nvSpPr>
        <p:spPr>
          <a:xfrm>
            <a:off x="396002" y="3341582"/>
            <a:ext cx="10272000" cy="400110"/>
          </a:xfrm>
          <a:prstGeom prst="rect">
            <a:avLst/>
          </a:prstGeom>
          <a:solidFill>
            <a:srgbClr val="009900">
              <a:alpha val="50980"/>
            </a:srgbClr>
          </a:solidFill>
        </p:spPr>
        <p:txBody>
          <a:bodyPr wrap="square" rtlCol="0">
            <a:spAutoFit/>
          </a:bodyPr>
          <a:lstStyle/>
          <a:p>
            <a:pPr algn="ctr"/>
            <a:r>
              <a:rPr lang="sl-SI" sz="2000" dirty="0">
                <a:solidFill>
                  <a:schemeClr val="bg1"/>
                </a:solidFill>
                <a:latin typeface="+mn-lt"/>
              </a:rPr>
              <a:t>Production of  unknown particles and processes at the highest achievable energies</a:t>
            </a:r>
          </a:p>
        </p:txBody>
      </p:sp>
      <p:cxnSp>
        <p:nvCxnSpPr>
          <p:cNvPr id="4" name="Straight Arrow Connector 3"/>
          <p:cNvCxnSpPr/>
          <p:nvPr/>
        </p:nvCxnSpPr>
        <p:spPr bwMode="auto">
          <a:xfrm flipV="1">
            <a:off x="3748955" y="2521258"/>
            <a:ext cx="1553592" cy="8878"/>
          </a:xfrm>
          <a:prstGeom prst="straightConnector1">
            <a:avLst/>
          </a:prstGeom>
          <a:noFill/>
          <a:ln w="19050" cap="flat" cmpd="sng" algn="ctr">
            <a:solidFill>
              <a:schemeClr val="bg1"/>
            </a:solidFill>
            <a:prstDash val="solid"/>
            <a:round/>
            <a:headEnd type="none" w="med" len="med"/>
            <a:tailEnd type="arrow"/>
          </a:ln>
          <a:effectLst/>
        </p:spPr>
      </p:cxnSp>
      <p:cxnSp>
        <p:nvCxnSpPr>
          <p:cNvPr id="22" name="Straight Arrow Connector 21"/>
          <p:cNvCxnSpPr/>
          <p:nvPr/>
        </p:nvCxnSpPr>
        <p:spPr bwMode="auto">
          <a:xfrm flipV="1">
            <a:off x="5654357" y="2512380"/>
            <a:ext cx="1553592" cy="8878"/>
          </a:xfrm>
          <a:prstGeom prst="straightConnector1">
            <a:avLst/>
          </a:prstGeom>
          <a:noFill/>
          <a:ln w="19050" cap="flat" cmpd="sng" algn="ctr">
            <a:solidFill>
              <a:schemeClr val="bg1"/>
            </a:solidFill>
            <a:prstDash val="solid"/>
            <a:round/>
            <a:headEnd type="arrow" w="med" len="med"/>
            <a:tailEnd type="none" w="med" len="med"/>
          </a:ln>
          <a:effectLst/>
        </p:spPr>
      </p:cxnSp>
      <p:sp>
        <p:nvSpPr>
          <p:cNvPr id="5" name="TextBox 4"/>
          <p:cNvSpPr txBox="1"/>
          <p:nvPr/>
        </p:nvSpPr>
        <p:spPr>
          <a:xfrm>
            <a:off x="4327654" y="2622443"/>
            <a:ext cx="1127293" cy="523220"/>
          </a:xfrm>
          <a:prstGeom prst="rect">
            <a:avLst/>
          </a:prstGeom>
          <a:noFill/>
        </p:spPr>
        <p:txBody>
          <a:bodyPr wrap="square" rtlCol="0">
            <a:spAutoFit/>
          </a:bodyPr>
          <a:lstStyle/>
          <a:p>
            <a:r>
              <a:rPr lang="sl-SI" i="1" dirty="0">
                <a:solidFill>
                  <a:schemeClr val="bg1"/>
                </a:solidFill>
              </a:rPr>
              <a:t>p, E/2</a:t>
            </a:r>
          </a:p>
          <a:p>
            <a:endParaRPr lang="sl-SI" i="1" dirty="0">
              <a:solidFill>
                <a:schemeClr val="bg1"/>
              </a:solidFill>
            </a:endParaRPr>
          </a:p>
        </p:txBody>
      </p:sp>
      <p:sp>
        <p:nvSpPr>
          <p:cNvPr id="23" name="TextBox 22"/>
          <p:cNvSpPr txBox="1"/>
          <p:nvPr/>
        </p:nvSpPr>
        <p:spPr>
          <a:xfrm>
            <a:off x="6248495" y="2622444"/>
            <a:ext cx="1356709" cy="307777"/>
          </a:xfrm>
          <a:prstGeom prst="rect">
            <a:avLst/>
          </a:prstGeom>
          <a:noFill/>
        </p:spPr>
        <p:txBody>
          <a:bodyPr wrap="square" rtlCol="0">
            <a:spAutoFit/>
          </a:bodyPr>
          <a:lstStyle/>
          <a:p>
            <a:r>
              <a:rPr lang="sl-SI" i="1" dirty="0">
                <a:solidFill>
                  <a:schemeClr val="bg1"/>
                </a:solidFill>
              </a:rPr>
              <a:t>p, E/2</a:t>
            </a:r>
          </a:p>
        </p:txBody>
      </p:sp>
      <p:grpSp>
        <p:nvGrpSpPr>
          <p:cNvPr id="32" name="Group 31"/>
          <p:cNvGrpSpPr/>
          <p:nvPr/>
        </p:nvGrpSpPr>
        <p:grpSpPr>
          <a:xfrm>
            <a:off x="5302547" y="1697115"/>
            <a:ext cx="901050" cy="896644"/>
            <a:chOff x="6778134" y="1997476"/>
            <a:chExt cx="901050" cy="896644"/>
          </a:xfrm>
        </p:grpSpPr>
        <p:sp>
          <p:nvSpPr>
            <p:cNvPr id="24" name="Oval 23"/>
            <p:cNvSpPr/>
            <p:nvPr/>
          </p:nvSpPr>
          <p:spPr bwMode="auto">
            <a:xfrm>
              <a:off x="6778134" y="1997476"/>
              <a:ext cx="901050" cy="896644"/>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sp>
          <p:nvSpPr>
            <p:cNvPr id="25" name="Oval 24"/>
            <p:cNvSpPr/>
            <p:nvPr/>
          </p:nvSpPr>
          <p:spPr bwMode="auto">
            <a:xfrm>
              <a:off x="6930534" y="2115221"/>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sp>
          <p:nvSpPr>
            <p:cNvPr id="26" name="Oval 25"/>
            <p:cNvSpPr/>
            <p:nvPr/>
          </p:nvSpPr>
          <p:spPr bwMode="auto">
            <a:xfrm>
              <a:off x="7235711" y="2297837"/>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sp>
          <p:nvSpPr>
            <p:cNvPr id="27" name="Oval 26"/>
            <p:cNvSpPr/>
            <p:nvPr/>
          </p:nvSpPr>
          <p:spPr bwMode="auto">
            <a:xfrm>
              <a:off x="6943127" y="2486603"/>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grpSp>
      <p:grpSp>
        <p:nvGrpSpPr>
          <p:cNvPr id="33" name="Group 32"/>
          <p:cNvGrpSpPr/>
          <p:nvPr/>
        </p:nvGrpSpPr>
        <p:grpSpPr>
          <a:xfrm>
            <a:off x="4510312" y="2358787"/>
            <a:ext cx="901050" cy="896644"/>
            <a:chOff x="3328022" y="2976355"/>
            <a:chExt cx="901050" cy="896644"/>
          </a:xfrm>
        </p:grpSpPr>
        <p:sp>
          <p:nvSpPr>
            <p:cNvPr id="28" name="Oval 27"/>
            <p:cNvSpPr/>
            <p:nvPr/>
          </p:nvSpPr>
          <p:spPr bwMode="auto">
            <a:xfrm>
              <a:off x="3328022" y="2976355"/>
              <a:ext cx="901050" cy="896644"/>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sp>
          <p:nvSpPr>
            <p:cNvPr id="29" name="Oval 28"/>
            <p:cNvSpPr/>
            <p:nvPr/>
          </p:nvSpPr>
          <p:spPr bwMode="auto">
            <a:xfrm>
              <a:off x="3480422" y="3094100"/>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sp>
          <p:nvSpPr>
            <p:cNvPr id="30" name="Oval 29"/>
            <p:cNvSpPr/>
            <p:nvPr/>
          </p:nvSpPr>
          <p:spPr bwMode="auto">
            <a:xfrm>
              <a:off x="3785599" y="3276716"/>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sp>
          <p:nvSpPr>
            <p:cNvPr id="31" name="Oval 30"/>
            <p:cNvSpPr/>
            <p:nvPr/>
          </p:nvSpPr>
          <p:spPr bwMode="auto">
            <a:xfrm>
              <a:off x="3493015" y="3465482"/>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grpSp>
      <p:grpSp>
        <p:nvGrpSpPr>
          <p:cNvPr id="37" name="Group 36"/>
          <p:cNvGrpSpPr/>
          <p:nvPr/>
        </p:nvGrpSpPr>
        <p:grpSpPr>
          <a:xfrm rot="20064427">
            <a:off x="4794013" y="2394796"/>
            <a:ext cx="943998" cy="202958"/>
            <a:chOff x="6116715" y="2060848"/>
            <a:chExt cx="943998" cy="202958"/>
          </a:xfrm>
        </p:grpSpPr>
        <p:sp>
          <p:nvSpPr>
            <p:cNvPr id="34" name="Freeform 33"/>
            <p:cNvSpPr/>
            <p:nvPr/>
          </p:nvSpPr>
          <p:spPr bwMode="auto">
            <a:xfrm>
              <a:off x="6116715" y="2077343"/>
              <a:ext cx="328473" cy="186463"/>
            </a:xfrm>
            <a:custGeom>
              <a:avLst/>
              <a:gdLst>
                <a:gd name="connsiteX0" fmla="*/ 0 w 328473"/>
                <a:gd name="connsiteY0" fmla="*/ 97686 h 186463"/>
                <a:gd name="connsiteX1" fmla="*/ 115409 w 328473"/>
                <a:gd name="connsiteY1" fmla="*/ 32 h 186463"/>
                <a:gd name="connsiteX2" fmla="*/ 168675 w 328473"/>
                <a:gd name="connsiteY2" fmla="*/ 106564 h 186463"/>
                <a:gd name="connsiteX3" fmla="*/ 239697 w 328473"/>
                <a:gd name="connsiteY3" fmla="*/ 186463 h 186463"/>
                <a:gd name="connsiteX4" fmla="*/ 301840 w 328473"/>
                <a:gd name="connsiteY4" fmla="*/ 106564 h 186463"/>
                <a:gd name="connsiteX5" fmla="*/ 328473 w 328473"/>
                <a:gd name="connsiteY5" fmla="*/ 71053 h 18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73" h="186463">
                  <a:moveTo>
                    <a:pt x="0" y="97686"/>
                  </a:moveTo>
                  <a:cubicBezTo>
                    <a:pt x="43648" y="48119"/>
                    <a:pt x="87297" y="-1448"/>
                    <a:pt x="115409" y="32"/>
                  </a:cubicBezTo>
                  <a:cubicBezTo>
                    <a:pt x="143521" y="1512"/>
                    <a:pt x="147960" y="75492"/>
                    <a:pt x="168675" y="106564"/>
                  </a:cubicBezTo>
                  <a:cubicBezTo>
                    <a:pt x="189390" y="137636"/>
                    <a:pt x="217503" y="186463"/>
                    <a:pt x="239697" y="186463"/>
                  </a:cubicBezTo>
                  <a:cubicBezTo>
                    <a:pt x="261891" y="186463"/>
                    <a:pt x="287044" y="125799"/>
                    <a:pt x="301840" y="106564"/>
                  </a:cubicBezTo>
                  <a:cubicBezTo>
                    <a:pt x="316636" y="87329"/>
                    <a:pt x="328473" y="71053"/>
                    <a:pt x="328473" y="71053"/>
                  </a:cubicBezTo>
                </a:path>
              </a:pathLst>
            </a:custGeom>
            <a:noFill/>
            <a:ln w="28575" cap="flat" cmpd="sng" algn="ctr">
              <a:solidFill>
                <a:srgbClr val="FFFF00"/>
              </a:solidFill>
              <a:prstDash val="solid"/>
              <a:round/>
              <a:headEnd type="none" w="med" len="med"/>
              <a:tailEnd type="none" w="med" len="med"/>
            </a:ln>
            <a:effectLst/>
          </p:spPr>
          <p:txBody>
            <a:bodyPr rtlCol="0" anchor="ctr"/>
            <a:lstStyle/>
            <a:p>
              <a:pPr algn="ctr"/>
              <a:endParaRPr lang="sl-SI"/>
            </a:p>
          </p:txBody>
        </p:sp>
        <p:sp>
          <p:nvSpPr>
            <p:cNvPr id="35" name="Freeform 34"/>
            <p:cNvSpPr/>
            <p:nvPr/>
          </p:nvSpPr>
          <p:spPr bwMode="auto">
            <a:xfrm>
              <a:off x="6433351" y="2061067"/>
              <a:ext cx="328473" cy="186463"/>
            </a:xfrm>
            <a:custGeom>
              <a:avLst/>
              <a:gdLst>
                <a:gd name="connsiteX0" fmla="*/ 0 w 328473"/>
                <a:gd name="connsiteY0" fmla="*/ 97686 h 186463"/>
                <a:gd name="connsiteX1" fmla="*/ 115409 w 328473"/>
                <a:gd name="connsiteY1" fmla="*/ 32 h 186463"/>
                <a:gd name="connsiteX2" fmla="*/ 168675 w 328473"/>
                <a:gd name="connsiteY2" fmla="*/ 106564 h 186463"/>
                <a:gd name="connsiteX3" fmla="*/ 239697 w 328473"/>
                <a:gd name="connsiteY3" fmla="*/ 186463 h 186463"/>
                <a:gd name="connsiteX4" fmla="*/ 301840 w 328473"/>
                <a:gd name="connsiteY4" fmla="*/ 106564 h 186463"/>
                <a:gd name="connsiteX5" fmla="*/ 328473 w 328473"/>
                <a:gd name="connsiteY5" fmla="*/ 71053 h 18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73" h="186463">
                  <a:moveTo>
                    <a:pt x="0" y="97686"/>
                  </a:moveTo>
                  <a:cubicBezTo>
                    <a:pt x="43648" y="48119"/>
                    <a:pt x="87297" y="-1448"/>
                    <a:pt x="115409" y="32"/>
                  </a:cubicBezTo>
                  <a:cubicBezTo>
                    <a:pt x="143521" y="1512"/>
                    <a:pt x="147960" y="75492"/>
                    <a:pt x="168675" y="106564"/>
                  </a:cubicBezTo>
                  <a:cubicBezTo>
                    <a:pt x="189390" y="137636"/>
                    <a:pt x="217503" y="186463"/>
                    <a:pt x="239697" y="186463"/>
                  </a:cubicBezTo>
                  <a:cubicBezTo>
                    <a:pt x="261891" y="186463"/>
                    <a:pt x="287044" y="125799"/>
                    <a:pt x="301840" y="106564"/>
                  </a:cubicBezTo>
                  <a:cubicBezTo>
                    <a:pt x="316636" y="87329"/>
                    <a:pt x="328473" y="71053"/>
                    <a:pt x="328473" y="71053"/>
                  </a:cubicBezTo>
                </a:path>
              </a:pathLst>
            </a:custGeom>
            <a:noFill/>
            <a:ln w="28575" cap="flat" cmpd="sng" algn="ctr">
              <a:solidFill>
                <a:srgbClr val="FFFF00"/>
              </a:solidFill>
              <a:prstDash val="solid"/>
              <a:round/>
              <a:headEnd type="none" w="med" len="med"/>
              <a:tailEnd type="none" w="med" len="med"/>
            </a:ln>
            <a:effectLst/>
          </p:spPr>
          <p:txBody>
            <a:bodyPr rtlCol="0" anchor="ctr"/>
            <a:lstStyle/>
            <a:p>
              <a:pPr algn="ctr"/>
              <a:endParaRPr lang="sl-SI"/>
            </a:p>
          </p:txBody>
        </p:sp>
        <p:sp>
          <p:nvSpPr>
            <p:cNvPr id="36" name="Freeform 35"/>
            <p:cNvSpPr/>
            <p:nvPr/>
          </p:nvSpPr>
          <p:spPr bwMode="auto">
            <a:xfrm>
              <a:off x="6732240" y="2060848"/>
              <a:ext cx="328473" cy="186463"/>
            </a:xfrm>
            <a:custGeom>
              <a:avLst/>
              <a:gdLst>
                <a:gd name="connsiteX0" fmla="*/ 0 w 328473"/>
                <a:gd name="connsiteY0" fmla="*/ 97686 h 186463"/>
                <a:gd name="connsiteX1" fmla="*/ 115409 w 328473"/>
                <a:gd name="connsiteY1" fmla="*/ 32 h 186463"/>
                <a:gd name="connsiteX2" fmla="*/ 168675 w 328473"/>
                <a:gd name="connsiteY2" fmla="*/ 106564 h 186463"/>
                <a:gd name="connsiteX3" fmla="*/ 239697 w 328473"/>
                <a:gd name="connsiteY3" fmla="*/ 186463 h 186463"/>
                <a:gd name="connsiteX4" fmla="*/ 301840 w 328473"/>
                <a:gd name="connsiteY4" fmla="*/ 106564 h 186463"/>
                <a:gd name="connsiteX5" fmla="*/ 328473 w 328473"/>
                <a:gd name="connsiteY5" fmla="*/ 71053 h 18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73" h="186463">
                  <a:moveTo>
                    <a:pt x="0" y="97686"/>
                  </a:moveTo>
                  <a:cubicBezTo>
                    <a:pt x="43648" y="48119"/>
                    <a:pt x="87297" y="-1448"/>
                    <a:pt x="115409" y="32"/>
                  </a:cubicBezTo>
                  <a:cubicBezTo>
                    <a:pt x="143521" y="1512"/>
                    <a:pt x="147960" y="75492"/>
                    <a:pt x="168675" y="106564"/>
                  </a:cubicBezTo>
                  <a:cubicBezTo>
                    <a:pt x="189390" y="137636"/>
                    <a:pt x="217503" y="186463"/>
                    <a:pt x="239697" y="186463"/>
                  </a:cubicBezTo>
                  <a:cubicBezTo>
                    <a:pt x="261891" y="186463"/>
                    <a:pt x="287044" y="125799"/>
                    <a:pt x="301840" y="106564"/>
                  </a:cubicBezTo>
                  <a:cubicBezTo>
                    <a:pt x="316636" y="87329"/>
                    <a:pt x="328473" y="71053"/>
                    <a:pt x="328473" y="71053"/>
                  </a:cubicBezTo>
                </a:path>
              </a:pathLst>
            </a:custGeom>
            <a:noFill/>
            <a:ln w="28575" cap="flat" cmpd="sng" algn="ctr">
              <a:solidFill>
                <a:srgbClr val="FFFF00"/>
              </a:solidFill>
              <a:prstDash val="solid"/>
              <a:round/>
              <a:headEnd type="none" w="med" len="med"/>
              <a:tailEnd type="none" w="med" len="med"/>
            </a:ln>
            <a:effectLst/>
          </p:spPr>
          <p:txBody>
            <a:bodyPr rtlCol="0" anchor="ctr"/>
            <a:lstStyle/>
            <a:p>
              <a:pPr algn="ctr"/>
              <a:endParaRPr lang="sl-SI"/>
            </a:p>
          </p:txBody>
        </p:sp>
      </p:grpSp>
      <p:grpSp>
        <p:nvGrpSpPr>
          <p:cNvPr id="40" name="Group 39"/>
          <p:cNvGrpSpPr/>
          <p:nvPr/>
        </p:nvGrpSpPr>
        <p:grpSpPr>
          <a:xfrm>
            <a:off x="4824367" y="2059059"/>
            <a:ext cx="715260" cy="954316"/>
            <a:chOff x="6345162" y="1450589"/>
            <a:chExt cx="715260" cy="954316"/>
          </a:xfrm>
        </p:grpSpPr>
        <p:sp>
          <p:nvSpPr>
            <p:cNvPr id="38" name="5-Point Star 37"/>
            <p:cNvSpPr/>
            <p:nvPr/>
          </p:nvSpPr>
          <p:spPr bwMode="auto">
            <a:xfrm>
              <a:off x="6471821" y="1450589"/>
              <a:ext cx="585927" cy="660193"/>
            </a:xfrm>
            <a:prstGeom prst="star5">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sp>
          <p:nvSpPr>
            <p:cNvPr id="39" name="TextBox 38"/>
            <p:cNvSpPr txBox="1"/>
            <p:nvPr/>
          </p:nvSpPr>
          <p:spPr>
            <a:xfrm>
              <a:off x="6345162" y="2097128"/>
              <a:ext cx="715260" cy="307777"/>
            </a:xfrm>
            <a:prstGeom prst="rect">
              <a:avLst/>
            </a:prstGeom>
            <a:noFill/>
          </p:spPr>
          <p:txBody>
            <a:bodyPr wrap="none" rtlCol="0">
              <a:spAutoFit/>
            </a:bodyPr>
            <a:lstStyle/>
            <a:p>
              <a:r>
                <a:rPr lang="sl-SI" i="1" dirty="0">
                  <a:solidFill>
                    <a:schemeClr val="bg1"/>
                  </a:solidFill>
                </a:rPr>
                <a:t>E=mc</a:t>
              </a:r>
              <a:r>
                <a:rPr lang="sl-SI" i="1" baseline="30000" dirty="0">
                  <a:solidFill>
                    <a:schemeClr val="bg1"/>
                  </a:solidFill>
                </a:rPr>
                <a:t>2</a:t>
              </a:r>
            </a:p>
          </p:txBody>
        </p:sp>
      </p:grpSp>
      <p:grpSp>
        <p:nvGrpSpPr>
          <p:cNvPr id="49" name="Group 48"/>
          <p:cNvGrpSpPr/>
          <p:nvPr/>
        </p:nvGrpSpPr>
        <p:grpSpPr>
          <a:xfrm>
            <a:off x="4211597" y="2059059"/>
            <a:ext cx="715755" cy="942154"/>
            <a:chOff x="2651544" y="3343657"/>
            <a:chExt cx="715755" cy="942154"/>
          </a:xfrm>
        </p:grpSpPr>
        <p:sp>
          <p:nvSpPr>
            <p:cNvPr id="44" name="Oval 43"/>
            <p:cNvSpPr/>
            <p:nvPr/>
          </p:nvSpPr>
          <p:spPr bwMode="auto">
            <a:xfrm>
              <a:off x="2651544" y="3989889"/>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sp>
          <p:nvSpPr>
            <p:cNvPr id="45" name="Oval 44"/>
            <p:cNvSpPr/>
            <p:nvPr/>
          </p:nvSpPr>
          <p:spPr bwMode="auto">
            <a:xfrm>
              <a:off x="2651545" y="3343657"/>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cxnSp>
          <p:nvCxnSpPr>
            <p:cNvPr id="47" name="Straight Arrow Connector 46"/>
            <p:cNvCxnSpPr>
              <a:stCxn id="45" idx="6"/>
            </p:cNvCxnSpPr>
            <p:nvPr/>
          </p:nvCxnSpPr>
          <p:spPr bwMode="auto">
            <a:xfrm>
              <a:off x="2949670" y="3491618"/>
              <a:ext cx="417629" cy="325780"/>
            </a:xfrm>
            <a:prstGeom prst="straightConnector1">
              <a:avLst/>
            </a:prstGeom>
            <a:noFill/>
            <a:ln w="19050" cap="flat" cmpd="sng" algn="ctr">
              <a:solidFill>
                <a:schemeClr val="bg1"/>
              </a:solidFill>
              <a:prstDash val="solid"/>
              <a:round/>
              <a:headEnd type="none" w="med" len="med"/>
              <a:tailEnd type="arrow"/>
            </a:ln>
            <a:effectLst/>
          </p:spPr>
        </p:cxnSp>
        <p:cxnSp>
          <p:nvCxnSpPr>
            <p:cNvPr id="48" name="Straight Arrow Connector 47"/>
            <p:cNvCxnSpPr/>
            <p:nvPr/>
          </p:nvCxnSpPr>
          <p:spPr bwMode="auto">
            <a:xfrm flipV="1">
              <a:off x="2942490" y="3806908"/>
              <a:ext cx="417629" cy="325780"/>
            </a:xfrm>
            <a:prstGeom prst="straightConnector1">
              <a:avLst/>
            </a:prstGeom>
            <a:noFill/>
            <a:ln w="19050" cap="flat" cmpd="sng" algn="ctr">
              <a:solidFill>
                <a:schemeClr val="bg1"/>
              </a:solidFill>
              <a:prstDash val="solid"/>
              <a:round/>
              <a:headEnd type="none" w="med" len="med"/>
              <a:tailEnd type="arrow"/>
            </a:ln>
            <a:effectLst/>
          </p:spPr>
        </p:cxnSp>
      </p:grpSp>
      <p:grpSp>
        <p:nvGrpSpPr>
          <p:cNvPr id="8" name="Group 7"/>
          <p:cNvGrpSpPr/>
          <p:nvPr/>
        </p:nvGrpSpPr>
        <p:grpSpPr>
          <a:xfrm>
            <a:off x="4869575" y="2207021"/>
            <a:ext cx="715260" cy="878631"/>
            <a:chOff x="3887362" y="3442840"/>
            <a:chExt cx="715260" cy="878631"/>
          </a:xfrm>
        </p:grpSpPr>
        <p:sp>
          <p:nvSpPr>
            <p:cNvPr id="41" name="Oval 40"/>
            <p:cNvSpPr/>
            <p:nvPr/>
          </p:nvSpPr>
          <p:spPr bwMode="auto">
            <a:xfrm>
              <a:off x="4016016" y="3442840"/>
              <a:ext cx="575147" cy="57085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a:spcBef>
                  <a:spcPct val="0"/>
                </a:spcBef>
                <a:spcAft>
                  <a:spcPct val="0"/>
                </a:spcAft>
                <a:buClrTx/>
              </a:pPr>
              <a:endParaRPr lang="sl-SI" sz="1800">
                <a:solidFill>
                  <a:srgbClr val="3333CC"/>
                </a:solidFill>
                <a:latin typeface="Arial" charset="0"/>
              </a:endParaRPr>
            </a:p>
          </p:txBody>
        </p:sp>
        <p:sp>
          <p:nvSpPr>
            <p:cNvPr id="2" name="TextBox 1"/>
            <p:cNvSpPr txBox="1"/>
            <p:nvPr/>
          </p:nvSpPr>
          <p:spPr>
            <a:xfrm>
              <a:off x="4119083" y="3466657"/>
              <a:ext cx="343364" cy="523220"/>
            </a:xfrm>
            <a:prstGeom prst="rect">
              <a:avLst/>
            </a:prstGeom>
            <a:noFill/>
          </p:spPr>
          <p:txBody>
            <a:bodyPr wrap="none" rtlCol="0">
              <a:spAutoFit/>
            </a:bodyPr>
            <a:lstStyle/>
            <a:p>
              <a:r>
                <a:rPr lang="sl-SI" sz="2800" dirty="0">
                  <a:solidFill>
                    <a:srgbClr val="FF0000"/>
                  </a:solidFill>
                  <a:latin typeface="Copperplate Gothic Light" pitchFamily="34" charset="0"/>
                </a:rPr>
                <a:t>?</a:t>
              </a:r>
            </a:p>
          </p:txBody>
        </p:sp>
        <p:sp>
          <p:nvSpPr>
            <p:cNvPr id="42" name="TextBox 41"/>
            <p:cNvSpPr txBox="1"/>
            <p:nvPr/>
          </p:nvSpPr>
          <p:spPr>
            <a:xfrm>
              <a:off x="3887362" y="4013694"/>
              <a:ext cx="715260" cy="307777"/>
            </a:xfrm>
            <a:prstGeom prst="rect">
              <a:avLst/>
            </a:prstGeom>
            <a:noFill/>
          </p:spPr>
          <p:txBody>
            <a:bodyPr wrap="none" rtlCol="0">
              <a:spAutoFit/>
            </a:bodyPr>
            <a:lstStyle/>
            <a:p>
              <a:r>
                <a:rPr lang="sl-SI" i="1" dirty="0">
                  <a:solidFill>
                    <a:schemeClr val="bg1"/>
                  </a:solidFill>
                </a:rPr>
                <a:t>E=mc</a:t>
              </a:r>
              <a:r>
                <a:rPr lang="sl-SI" i="1" baseline="30000" dirty="0">
                  <a:solidFill>
                    <a:schemeClr val="bg1"/>
                  </a:solidFill>
                </a:rPr>
                <a:t>2</a:t>
              </a:r>
            </a:p>
          </p:txBody>
        </p:sp>
      </p:grpSp>
      <p:pic>
        <p:nvPicPr>
          <p:cNvPr id="43" name="Picture 6" descr="lhc_skica"/>
          <p:cNvPicPr>
            <a:picLocks noChangeAspect="1" noChangeArrowheads="1"/>
          </p:cNvPicPr>
          <p:nvPr/>
        </p:nvPicPr>
        <p:blipFill>
          <a:blip r:embed="rId4" cstate="print"/>
          <a:srcRect/>
          <a:stretch>
            <a:fillRect/>
          </a:stretch>
        </p:blipFill>
        <p:spPr bwMode="auto">
          <a:xfrm>
            <a:off x="521734" y="4022649"/>
            <a:ext cx="3019781" cy="2438815"/>
          </a:xfrm>
          <a:prstGeom prst="rect">
            <a:avLst/>
          </a:prstGeom>
          <a:noFill/>
          <a:ln w="9525">
            <a:noFill/>
            <a:miter lim="800000"/>
            <a:headEnd/>
            <a:tailEnd/>
          </a:ln>
        </p:spPr>
      </p:pic>
      <p:pic>
        <p:nvPicPr>
          <p:cNvPr id="46" name="Picture 45" descr="lhc_magnets.jpg"/>
          <p:cNvPicPr>
            <a:picLocks noChangeAspect="1"/>
          </p:cNvPicPr>
          <p:nvPr/>
        </p:nvPicPr>
        <p:blipFill>
          <a:blip r:embed="rId5" cstate="print"/>
          <a:stretch>
            <a:fillRect/>
          </a:stretch>
        </p:blipFill>
        <p:spPr>
          <a:xfrm>
            <a:off x="8037714" y="4122362"/>
            <a:ext cx="3560172" cy="2411804"/>
          </a:xfrm>
          <a:prstGeom prst="rect">
            <a:avLst/>
          </a:prstGeom>
        </p:spPr>
      </p:pic>
      <p:sp>
        <p:nvSpPr>
          <p:cNvPr id="9" name="TextBox 8"/>
          <p:cNvSpPr txBox="1"/>
          <p:nvPr/>
        </p:nvSpPr>
        <p:spPr>
          <a:xfrm>
            <a:off x="3748956" y="4122362"/>
            <a:ext cx="4288758" cy="2585323"/>
          </a:xfrm>
          <a:prstGeom prst="rect">
            <a:avLst/>
          </a:prstGeom>
          <a:noFill/>
        </p:spPr>
        <p:txBody>
          <a:bodyPr wrap="square" rtlCol="0">
            <a:spAutoFit/>
          </a:bodyPr>
          <a:lstStyle/>
          <a:p>
            <a:pPr algn="ctr"/>
            <a:r>
              <a:rPr lang="sl-SI" sz="1800" dirty="0">
                <a:solidFill>
                  <a:schemeClr val="bg1"/>
                </a:solidFill>
                <a:latin typeface="+mn-lt"/>
              </a:rPr>
              <a:t>Large Hadron Collder</a:t>
            </a:r>
          </a:p>
          <a:p>
            <a:pPr algn="ctr"/>
            <a:endParaRPr lang="sl-SI" sz="1800" dirty="0">
              <a:solidFill>
                <a:schemeClr val="bg1"/>
              </a:solidFill>
              <a:latin typeface="+mn-lt"/>
            </a:endParaRPr>
          </a:p>
          <a:p>
            <a:r>
              <a:rPr lang="sl-SI" sz="1800" i="1" dirty="0">
                <a:solidFill>
                  <a:schemeClr val="bg1"/>
                </a:solidFill>
                <a:latin typeface="+mn-lt"/>
              </a:rPr>
              <a:t>mc</a:t>
            </a:r>
            <a:r>
              <a:rPr lang="sl-SI" sz="1800" i="1" baseline="30000" dirty="0">
                <a:solidFill>
                  <a:schemeClr val="bg1"/>
                </a:solidFill>
                <a:latin typeface="+mn-lt"/>
              </a:rPr>
              <a:t>2 </a:t>
            </a:r>
            <a:r>
              <a:rPr lang="sl-SI" sz="1800" dirty="0">
                <a:solidFill>
                  <a:schemeClr val="bg1"/>
                </a:solidFill>
                <a:latin typeface="+mn-lt"/>
              </a:rPr>
              <a:t> =13 TeV</a:t>
            </a:r>
          </a:p>
          <a:p>
            <a:r>
              <a:rPr lang="sl-SI" sz="1800" dirty="0">
                <a:solidFill>
                  <a:schemeClr val="bg1"/>
                </a:solidFill>
                <a:latin typeface="+mn-lt"/>
              </a:rPr>
              <a:t>T=tera=10</a:t>
            </a:r>
            <a:r>
              <a:rPr lang="sl-SI" sz="1800" baseline="30000" dirty="0">
                <a:solidFill>
                  <a:schemeClr val="bg1"/>
                </a:solidFill>
                <a:latin typeface="+mn-lt"/>
              </a:rPr>
              <a:t>12</a:t>
            </a:r>
          </a:p>
          <a:p>
            <a:endParaRPr lang="sl-SI" sz="1800" dirty="0">
              <a:solidFill>
                <a:schemeClr val="bg1"/>
              </a:solidFill>
              <a:latin typeface="+mn-lt"/>
            </a:endParaRPr>
          </a:p>
          <a:p>
            <a:r>
              <a:rPr lang="sl-SI" sz="1800" dirty="0">
                <a:solidFill>
                  <a:schemeClr val="bg1"/>
                </a:solidFill>
                <a:latin typeface="+mn-lt"/>
              </a:rPr>
              <a:t>the </a:t>
            </a:r>
            <a:r>
              <a:rPr lang="sl-SI" sz="1800" i="1" dirty="0">
                <a:solidFill>
                  <a:schemeClr val="bg1"/>
                </a:solidFill>
                <a:latin typeface="+mn-lt"/>
              </a:rPr>
              <a:t>p </a:t>
            </a:r>
            <a:r>
              <a:rPr lang="sl-SI" sz="1800" dirty="0">
                <a:solidFill>
                  <a:schemeClr val="bg1"/>
                </a:solidFill>
                <a:latin typeface="+mn-lt"/>
              </a:rPr>
              <a:t>bunch  in the LHC has</a:t>
            </a:r>
          </a:p>
          <a:p>
            <a:r>
              <a:rPr lang="sl-SI" sz="1800" dirty="0">
                <a:solidFill>
                  <a:schemeClr val="bg1"/>
                </a:solidFill>
                <a:latin typeface="+mn-lt"/>
              </a:rPr>
              <a:t>energy of more than 1500 kg</a:t>
            </a:r>
          </a:p>
          <a:p>
            <a:r>
              <a:rPr lang="sl-SI" sz="1800" dirty="0">
                <a:solidFill>
                  <a:schemeClr val="bg1"/>
                </a:solidFill>
                <a:latin typeface="+mn-lt"/>
              </a:rPr>
              <a:t>car at 45 km/h</a:t>
            </a:r>
          </a:p>
          <a:p>
            <a:endParaRPr lang="sl-SI" sz="1800" dirty="0">
              <a:solidFill>
                <a:schemeClr val="bg1"/>
              </a:solidFill>
              <a:latin typeface="+mn-lt"/>
            </a:endParaRPr>
          </a:p>
        </p:txBody>
      </p:sp>
    </p:spTree>
    <p:custDataLst>
      <p:tags r:id="rId1"/>
    </p:custDataLst>
    <p:extLst>
      <p:ext uri="{BB962C8B-B14F-4D97-AF65-F5344CB8AC3E}">
        <p14:creationId xmlns:p14="http://schemas.microsoft.com/office/powerpoint/2010/main" val="237312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1+#ppt_w/2"/>
                                          </p:val>
                                        </p:tav>
                                        <p:tav tm="100000">
                                          <p:val>
                                            <p:strVal val="#ppt_x"/>
                                          </p:val>
                                        </p:tav>
                                      </p:tavLst>
                                    </p:anim>
                                    <p:anim calcmode="lin" valueType="num">
                                      <p:cBhvr additive="base">
                                        <p:cTn id="8" dur="2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000" fill="hold"/>
                                        <p:tgtEl>
                                          <p:spTgt spid="23"/>
                                        </p:tgtEl>
                                        <p:attrNameLst>
                                          <p:attrName>ppt_x</p:attrName>
                                        </p:attrNameLst>
                                      </p:cBhvr>
                                      <p:tavLst>
                                        <p:tav tm="0">
                                          <p:val>
                                            <p:strVal val="1+#ppt_w/2"/>
                                          </p:val>
                                        </p:tav>
                                        <p:tav tm="100000">
                                          <p:val>
                                            <p:strVal val="#ppt_x"/>
                                          </p:val>
                                        </p:tav>
                                      </p:tavLst>
                                    </p:anim>
                                    <p:anim calcmode="lin" valueType="num">
                                      <p:cBhvr additive="base">
                                        <p:cTn id="12" dur="20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0-#ppt_w/2"/>
                                          </p:val>
                                        </p:tav>
                                        <p:tav tm="100000">
                                          <p:val>
                                            <p:strVal val="#ppt_x"/>
                                          </p:val>
                                        </p:tav>
                                      </p:tavLst>
                                    </p:anim>
                                    <p:anim calcmode="lin" valueType="num">
                                      <p:cBhvr additive="base">
                                        <p:cTn id="16" dur="2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22"/>
                                        </p:tgtEl>
                                      </p:cBhvr>
                                    </p:animEffect>
                                    <p:set>
                                      <p:cBhvr>
                                        <p:cTn id="25" dur="1" fill="hold">
                                          <p:stCondLst>
                                            <p:cond delay="999"/>
                                          </p:stCondLst>
                                        </p:cTn>
                                        <p:tgtEl>
                                          <p:spTgt spid="2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23"/>
                                        </p:tgtEl>
                                      </p:cBhvr>
                                    </p:animEffect>
                                    <p:set>
                                      <p:cBhvr>
                                        <p:cTn id="28" dur="1" fill="hold">
                                          <p:stCondLst>
                                            <p:cond delay="999"/>
                                          </p:stCondLst>
                                        </p:cTn>
                                        <p:tgtEl>
                                          <p:spTgt spid="2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
                                        </p:tgtEl>
                                      </p:cBhvr>
                                    </p:animEffect>
                                    <p:set>
                                      <p:cBhvr>
                                        <p:cTn id="31" dur="1" fill="hold">
                                          <p:stCondLst>
                                            <p:cond delay="999"/>
                                          </p:stCondLst>
                                        </p:cTn>
                                        <p:tgtEl>
                                          <p:spTgt spid="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childTnLst>
                                </p:cTn>
                              </p:par>
                              <p:par>
                                <p:cTn id="38" presetID="10"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7"/>
                                        </p:tgtEl>
                                      </p:cBhvr>
                                    </p:animEffect>
                                    <p:set>
                                      <p:cBhvr>
                                        <p:cTn id="55" dur="1" fill="hold">
                                          <p:stCondLst>
                                            <p:cond delay="499"/>
                                          </p:stCondLst>
                                        </p:cTn>
                                        <p:tgtEl>
                                          <p:spTgt spid="37"/>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1000"/>
                                        <p:tgtEl>
                                          <p:spTgt spid="49"/>
                                        </p:tgtEl>
                                      </p:cBhvr>
                                    </p:animEffect>
                                  </p:childTnLst>
                                </p:cTn>
                              </p:par>
                              <p:par>
                                <p:cTn id="59" presetID="10"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10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1000"/>
                                        <p:tgtEl>
                                          <p:spTgt spid="40"/>
                                        </p:tgtEl>
                                      </p:cBhvr>
                                    </p:animEffect>
                                    <p:set>
                                      <p:cBhvr>
                                        <p:cTn id="66" dur="1" fill="hold">
                                          <p:stCondLst>
                                            <p:cond delay="999"/>
                                          </p:stCondLst>
                                        </p:cTn>
                                        <p:tgtEl>
                                          <p:spTgt spid="40"/>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1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500" fill="hold"/>
                                        <p:tgtEl>
                                          <p:spTgt spid="21"/>
                                        </p:tgtEl>
                                        <p:attrNameLst>
                                          <p:attrName>ppt_w</p:attrName>
                                        </p:attrNameLst>
                                      </p:cBhvr>
                                      <p:tavLst>
                                        <p:tav tm="0">
                                          <p:val>
                                            <p:fltVal val="0"/>
                                          </p:val>
                                        </p:tav>
                                        <p:tav tm="100000">
                                          <p:val>
                                            <p:strVal val="#ppt_w"/>
                                          </p:val>
                                        </p:tav>
                                      </p:tavLst>
                                    </p:anim>
                                    <p:anim calcmode="lin" valueType="num">
                                      <p:cBhvr>
                                        <p:cTn id="75" dur="500" fill="hold"/>
                                        <p:tgtEl>
                                          <p:spTgt spid="21"/>
                                        </p:tgtEl>
                                        <p:attrNameLst>
                                          <p:attrName>ppt_h</p:attrName>
                                        </p:attrNameLst>
                                      </p:cBhvr>
                                      <p:tavLst>
                                        <p:tav tm="0">
                                          <p:val>
                                            <p:fltVal val="0"/>
                                          </p:val>
                                        </p:tav>
                                        <p:tav tm="100000">
                                          <p:val>
                                            <p:strVal val="#ppt_h"/>
                                          </p:val>
                                        </p:tav>
                                      </p:tavLst>
                                    </p:anim>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additive="base">
                                        <p:cTn id="87" dur="500" fill="hold"/>
                                        <p:tgtEl>
                                          <p:spTgt spid="9"/>
                                        </p:tgtEl>
                                        <p:attrNameLst>
                                          <p:attrName>ppt_x</p:attrName>
                                        </p:attrNameLst>
                                      </p:cBhvr>
                                      <p:tavLst>
                                        <p:tav tm="0">
                                          <p:val>
                                            <p:strVal val="#ppt_x"/>
                                          </p:val>
                                        </p:tav>
                                        <p:tav tm="100000">
                                          <p:val>
                                            <p:strVal val="#ppt_x"/>
                                          </p:val>
                                        </p:tav>
                                      </p:tavLst>
                                    </p:anim>
                                    <p:anim calcmode="lin" valueType="num">
                                      <p:cBhvr additive="base">
                                        <p:cTn id="8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P spid="5" grpId="1"/>
      <p:bldP spid="23" grpId="0"/>
      <p:bldP spid="23" grpId="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720026" y="8590"/>
            <a:ext cx="10272000" cy="763600"/>
          </a:xfrm>
        </p:spPr>
        <p:txBody>
          <a:bodyPr/>
          <a:lstStyle/>
          <a:p>
            <a:r>
              <a:rPr lang="sl-SI" sz="2800" dirty="0">
                <a:latin typeface="+mj-lt"/>
              </a:rPr>
              <a:t>Precision frontier</a:t>
            </a:r>
          </a:p>
        </p:txBody>
      </p:sp>
      <p:sp>
        <p:nvSpPr>
          <p:cNvPr id="32" name="TextBox 31"/>
          <p:cNvSpPr txBox="1"/>
          <p:nvPr/>
        </p:nvSpPr>
        <p:spPr>
          <a:xfrm>
            <a:off x="1207069" y="5735001"/>
            <a:ext cx="3249608" cy="400110"/>
          </a:xfrm>
          <a:prstGeom prst="rect">
            <a:avLst/>
          </a:prstGeom>
          <a:solidFill>
            <a:srgbClr val="009900">
              <a:alpha val="50980"/>
            </a:srgbClr>
          </a:solidFill>
        </p:spPr>
        <p:txBody>
          <a:bodyPr wrap="none" rtlCol="0">
            <a:spAutoFit/>
          </a:bodyPr>
          <a:lstStyle/>
          <a:p>
            <a:r>
              <a:rPr lang="sl-SI" sz="2000" dirty="0">
                <a:solidFill>
                  <a:schemeClr val="bg1"/>
                </a:solidFill>
                <a:effectLst>
                  <a:outerShdw blurRad="38100" dist="38100" dir="2700000" algn="tl">
                    <a:srgbClr val="000000">
                      <a:alpha val="43137"/>
                    </a:srgbClr>
                  </a:outerShdw>
                </a:effectLst>
                <a:latin typeface="Copperplate Gothic Light" panose="020E0507020206020404" pitchFamily="34" charset="0"/>
              </a:rPr>
              <a:t>What is "very" precise ?</a:t>
            </a:r>
          </a:p>
        </p:txBody>
      </p:sp>
      <p:sp>
        <p:nvSpPr>
          <p:cNvPr id="15" name="TextBox 14"/>
          <p:cNvSpPr txBox="1"/>
          <p:nvPr/>
        </p:nvSpPr>
        <p:spPr>
          <a:xfrm>
            <a:off x="1207069" y="818059"/>
            <a:ext cx="8186857" cy="1938992"/>
          </a:xfrm>
          <a:prstGeom prst="rect">
            <a:avLst/>
          </a:prstGeom>
          <a:noFill/>
        </p:spPr>
        <p:txBody>
          <a:bodyPr wrap="none" rtlCol="0">
            <a:spAutoFit/>
          </a:bodyPr>
          <a:lstStyle/>
          <a:p>
            <a:r>
              <a:rPr lang="sl-SI" sz="2000" dirty="0">
                <a:solidFill>
                  <a:schemeClr val="bg1"/>
                </a:solidFill>
                <a:effectLst>
                  <a:outerShdw blurRad="38100" dist="38100" dir="2700000" algn="tl">
                    <a:srgbClr val="000000">
                      <a:alpha val="43137"/>
                    </a:srgbClr>
                  </a:outerShdw>
                </a:effectLst>
                <a:latin typeface="+mj-lt"/>
              </a:rPr>
              <a:t>measure (rare) processes with high precision and compare the results </a:t>
            </a:r>
          </a:p>
          <a:p>
            <a:r>
              <a:rPr lang="sl-SI" sz="2000" dirty="0">
                <a:solidFill>
                  <a:schemeClr val="bg1"/>
                </a:solidFill>
                <a:effectLst>
                  <a:outerShdw blurRad="38100" dist="38100" dir="2700000" algn="tl">
                    <a:srgbClr val="000000">
                      <a:alpha val="43137"/>
                    </a:srgbClr>
                  </a:outerShdw>
                </a:effectLst>
                <a:latin typeface="+mj-lt"/>
              </a:rPr>
              <a:t>with very accurate predictions in the context of the SM </a:t>
            </a:r>
          </a:p>
          <a:p>
            <a:endParaRPr lang="sl-SI" sz="2000" dirty="0">
              <a:solidFill>
                <a:schemeClr val="bg1"/>
              </a:solidFill>
              <a:effectLst>
                <a:outerShdw blurRad="38100" dist="38100" dir="2700000" algn="tl">
                  <a:srgbClr val="000000">
                    <a:alpha val="43137"/>
                  </a:srgbClr>
                </a:outerShdw>
              </a:effectLst>
              <a:latin typeface="+mj-lt"/>
            </a:endParaRPr>
          </a:p>
          <a:p>
            <a:r>
              <a:rPr lang="sl-SI" sz="2000" dirty="0">
                <a:solidFill>
                  <a:schemeClr val="bg1"/>
                </a:solidFill>
                <a:effectLst>
                  <a:outerShdw blurRad="38100" dist="38100" dir="2700000" algn="tl">
                    <a:srgbClr val="000000">
                      <a:alpha val="43137"/>
                    </a:srgbClr>
                  </a:outerShdw>
                </a:effectLst>
                <a:latin typeface="+mj-lt"/>
              </a:rPr>
              <a:t>undiscovered particles may contribute to known processes</a:t>
            </a:r>
          </a:p>
          <a:p>
            <a:endParaRPr lang="sl-SI" sz="2000" dirty="0">
              <a:solidFill>
                <a:schemeClr val="bg1"/>
              </a:solidFill>
              <a:effectLst>
                <a:outerShdw blurRad="38100" dist="38100" dir="2700000" algn="tl">
                  <a:srgbClr val="000000">
                    <a:alpha val="43137"/>
                  </a:srgbClr>
                </a:outerShdw>
              </a:effectLst>
              <a:latin typeface="+mj-lt"/>
            </a:endParaRPr>
          </a:p>
          <a:p>
            <a:r>
              <a:rPr lang="sl-SI" sz="2000" dirty="0">
                <a:solidFill>
                  <a:schemeClr val="bg1"/>
                </a:solidFill>
                <a:effectLst>
                  <a:outerShdw blurRad="38100" dist="38100" dir="2700000" algn="tl">
                    <a:srgbClr val="000000">
                      <a:alpha val="43137"/>
                    </a:srgbClr>
                  </a:outerShdw>
                </a:effectLst>
                <a:latin typeface="+mj-lt"/>
              </a:rPr>
              <a:t>example: </a:t>
            </a:r>
            <a:r>
              <a:rPr lang="sl-SI" sz="2000" i="1" dirty="0">
                <a:solidFill>
                  <a:schemeClr val="bg1"/>
                </a:solidFill>
                <a:effectLst>
                  <a:outerShdw blurRad="38100" dist="38100" dir="2700000" algn="tl">
                    <a:srgbClr val="000000">
                      <a:alpha val="43137"/>
                    </a:srgbClr>
                  </a:outerShdw>
                </a:effectLst>
                <a:latin typeface="+mj-lt"/>
              </a:rPr>
              <a:t>Z</a:t>
            </a:r>
            <a:r>
              <a:rPr lang="sl-SI" sz="2000" i="1" baseline="30000" dirty="0">
                <a:solidFill>
                  <a:schemeClr val="bg1"/>
                </a:solidFill>
                <a:effectLst>
                  <a:outerShdw blurRad="38100" dist="38100" dir="2700000" algn="tl">
                    <a:srgbClr val="000000">
                      <a:alpha val="43137"/>
                    </a:srgbClr>
                  </a:outerShdw>
                </a:effectLst>
                <a:latin typeface="+mj-lt"/>
              </a:rPr>
              <a:t>0</a:t>
            </a:r>
            <a:r>
              <a:rPr lang="sl-SI" sz="2000" dirty="0">
                <a:solidFill>
                  <a:schemeClr val="bg1"/>
                </a:solidFill>
                <a:effectLst>
                  <a:outerShdw blurRad="38100" dist="38100" dir="2700000" algn="tl">
                    <a:srgbClr val="000000">
                      <a:alpha val="43137"/>
                    </a:srgbClr>
                  </a:outerShdw>
                </a:effectLst>
                <a:latin typeface="+mj-lt"/>
                <a:cs typeface="Calibri" panose="020F0502020204030204" pitchFamily="34" charset="0"/>
              </a:rPr>
              <a:t> → </a:t>
            </a:r>
            <a:r>
              <a:rPr lang="sl-SI" sz="2000" i="1" dirty="0">
                <a:solidFill>
                  <a:schemeClr val="bg1"/>
                </a:solidFill>
                <a:effectLst>
                  <a:outerShdw blurRad="38100" dist="38100" dir="2700000" algn="tl">
                    <a:srgbClr val="000000">
                      <a:alpha val="43137"/>
                    </a:srgbClr>
                  </a:outerShdw>
                </a:effectLst>
                <a:latin typeface="+mj-lt"/>
              </a:rPr>
              <a:t>e e</a:t>
            </a:r>
            <a:r>
              <a:rPr lang="sl-SI" sz="2000" i="1" baseline="30000" dirty="0">
                <a:solidFill>
                  <a:schemeClr val="bg1"/>
                </a:solidFill>
                <a:effectLst>
                  <a:outerShdw blurRad="38100" dist="38100" dir="2700000" algn="tl">
                    <a:srgbClr val="000000">
                      <a:alpha val="43137"/>
                    </a:srgbClr>
                  </a:outerShdw>
                </a:effectLst>
                <a:latin typeface="+mj-lt"/>
              </a:rPr>
              <a:t>+-</a:t>
            </a:r>
            <a:r>
              <a:rPr lang="sl-SI" sz="2000" dirty="0">
                <a:solidFill>
                  <a:schemeClr val="bg1"/>
                </a:solidFill>
                <a:effectLst>
                  <a:outerShdw blurRad="38100" dist="38100" dir="2700000" algn="tl">
                    <a:srgbClr val="000000">
                      <a:alpha val="43137"/>
                    </a:srgbClr>
                  </a:outerShdw>
                </a:effectLst>
                <a:latin typeface="+mj-lt"/>
              </a:rPr>
              <a:t> = </a:t>
            </a:r>
            <a:r>
              <a:rPr lang="sl-SI" sz="2000" i="1" dirty="0">
                <a:solidFill>
                  <a:schemeClr val="bg1"/>
                </a:solidFill>
                <a:effectLst>
                  <a:outerShdw blurRad="38100" dist="38100" dir="2700000" algn="tl">
                    <a:srgbClr val="000000">
                      <a:alpha val="43137"/>
                    </a:srgbClr>
                  </a:outerShdw>
                </a:effectLst>
                <a:latin typeface="+mj-lt"/>
              </a:rPr>
              <a:t>f(m</a:t>
            </a:r>
            <a:r>
              <a:rPr lang="sl-SI" sz="2000" i="1" baseline="-25000" dirty="0">
                <a:solidFill>
                  <a:schemeClr val="bg1"/>
                </a:solidFill>
                <a:effectLst>
                  <a:outerShdw blurRad="38100" dist="38100" dir="2700000" algn="tl">
                    <a:srgbClr val="000000">
                      <a:alpha val="43137"/>
                    </a:srgbClr>
                  </a:outerShdw>
                </a:effectLst>
                <a:latin typeface="+mj-lt"/>
              </a:rPr>
              <a:t>H</a:t>
            </a:r>
            <a:r>
              <a:rPr lang="sl-SI" sz="2000" dirty="0">
                <a:solidFill>
                  <a:schemeClr val="bg1"/>
                </a:solidFill>
                <a:effectLst>
                  <a:outerShdw blurRad="38100" dist="38100" dir="2700000" algn="tl">
                    <a:srgbClr val="000000">
                      <a:alpha val="43137"/>
                    </a:srgbClr>
                  </a:outerShdw>
                </a:effectLst>
                <a:latin typeface="+mj-lt"/>
              </a:rPr>
              <a:t> )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7024" y="2966536"/>
            <a:ext cx="3381375" cy="22945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2732" y="3245260"/>
            <a:ext cx="2555532" cy="1752915"/>
          </a:xfrm>
          <a:prstGeom prst="rect">
            <a:avLst/>
          </a:prstGeom>
        </p:spPr>
      </p:pic>
      <p:grpSp>
        <p:nvGrpSpPr>
          <p:cNvPr id="17" name="Group 16"/>
          <p:cNvGrpSpPr/>
          <p:nvPr/>
        </p:nvGrpSpPr>
        <p:grpSpPr>
          <a:xfrm>
            <a:off x="1964668" y="3437928"/>
            <a:ext cx="1764283" cy="1190662"/>
            <a:chOff x="466726" y="3305175"/>
            <a:chExt cx="1764283" cy="1190662"/>
          </a:xfrm>
        </p:grpSpPr>
        <p:grpSp>
          <p:nvGrpSpPr>
            <p:cNvPr id="11" name="Group 10"/>
            <p:cNvGrpSpPr/>
            <p:nvPr/>
          </p:nvGrpSpPr>
          <p:grpSpPr>
            <a:xfrm>
              <a:off x="466726" y="3933825"/>
              <a:ext cx="285750" cy="85725"/>
              <a:chOff x="466725" y="3933825"/>
              <a:chExt cx="350179" cy="205297"/>
            </a:xfrm>
          </p:grpSpPr>
          <p:sp>
            <p:nvSpPr>
              <p:cNvPr id="10" name="Freeform 9"/>
              <p:cNvSpPr/>
              <p:nvPr/>
            </p:nvSpPr>
            <p:spPr bwMode="auto">
              <a:xfrm>
                <a:off x="466725" y="3933825"/>
                <a:ext cx="180975" cy="114300"/>
              </a:xfrm>
              <a:custGeom>
                <a:avLst/>
                <a:gdLst>
                  <a:gd name="connsiteX0" fmla="*/ 0 w 285750"/>
                  <a:gd name="connsiteY0" fmla="*/ 85725 h 85725"/>
                  <a:gd name="connsiteX1" fmla="*/ 142875 w 285750"/>
                  <a:gd name="connsiteY1" fmla="*/ 0 h 85725"/>
                  <a:gd name="connsiteX2" fmla="*/ 285750 w 285750"/>
                  <a:gd name="connsiteY2" fmla="*/ 85725 h 85725"/>
                  <a:gd name="connsiteX3" fmla="*/ 285750 w 285750"/>
                  <a:gd name="connsiteY3" fmla="*/ 85725 h 85725"/>
                </a:gdLst>
                <a:ahLst/>
                <a:cxnLst>
                  <a:cxn ang="0">
                    <a:pos x="connsiteX0" y="connsiteY0"/>
                  </a:cxn>
                  <a:cxn ang="0">
                    <a:pos x="connsiteX1" y="connsiteY1"/>
                  </a:cxn>
                  <a:cxn ang="0">
                    <a:pos x="connsiteX2" y="connsiteY2"/>
                  </a:cxn>
                  <a:cxn ang="0">
                    <a:pos x="connsiteX3" y="connsiteY3"/>
                  </a:cxn>
                </a:cxnLst>
                <a:rect l="l" t="t" r="r" b="b"/>
                <a:pathLst>
                  <a:path w="285750" h="85725">
                    <a:moveTo>
                      <a:pt x="0" y="85725"/>
                    </a:moveTo>
                    <a:cubicBezTo>
                      <a:pt x="47625" y="42862"/>
                      <a:pt x="95250" y="0"/>
                      <a:pt x="142875" y="0"/>
                    </a:cubicBezTo>
                    <a:cubicBezTo>
                      <a:pt x="190500" y="0"/>
                      <a:pt x="285750" y="85725"/>
                      <a:pt x="285750" y="85725"/>
                    </a:cubicBezTo>
                    <a:lnTo>
                      <a:pt x="285750" y="85725"/>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0" name="Freeform 19"/>
              <p:cNvSpPr/>
              <p:nvPr/>
            </p:nvSpPr>
            <p:spPr bwMode="auto">
              <a:xfrm flipV="1">
                <a:off x="635929" y="4024822"/>
                <a:ext cx="180975" cy="114300"/>
              </a:xfrm>
              <a:custGeom>
                <a:avLst/>
                <a:gdLst>
                  <a:gd name="connsiteX0" fmla="*/ 0 w 285750"/>
                  <a:gd name="connsiteY0" fmla="*/ 85725 h 85725"/>
                  <a:gd name="connsiteX1" fmla="*/ 142875 w 285750"/>
                  <a:gd name="connsiteY1" fmla="*/ 0 h 85725"/>
                  <a:gd name="connsiteX2" fmla="*/ 285750 w 285750"/>
                  <a:gd name="connsiteY2" fmla="*/ 85725 h 85725"/>
                  <a:gd name="connsiteX3" fmla="*/ 285750 w 285750"/>
                  <a:gd name="connsiteY3" fmla="*/ 85725 h 85725"/>
                </a:gdLst>
                <a:ahLst/>
                <a:cxnLst>
                  <a:cxn ang="0">
                    <a:pos x="connsiteX0" y="connsiteY0"/>
                  </a:cxn>
                  <a:cxn ang="0">
                    <a:pos x="connsiteX1" y="connsiteY1"/>
                  </a:cxn>
                  <a:cxn ang="0">
                    <a:pos x="connsiteX2" y="connsiteY2"/>
                  </a:cxn>
                  <a:cxn ang="0">
                    <a:pos x="connsiteX3" y="connsiteY3"/>
                  </a:cxn>
                </a:cxnLst>
                <a:rect l="l" t="t" r="r" b="b"/>
                <a:pathLst>
                  <a:path w="285750" h="85725">
                    <a:moveTo>
                      <a:pt x="0" y="85725"/>
                    </a:moveTo>
                    <a:cubicBezTo>
                      <a:pt x="47625" y="42862"/>
                      <a:pt x="95250" y="0"/>
                      <a:pt x="142875" y="0"/>
                    </a:cubicBezTo>
                    <a:cubicBezTo>
                      <a:pt x="190500" y="0"/>
                      <a:pt x="285750" y="85725"/>
                      <a:pt x="285750" y="85725"/>
                    </a:cubicBezTo>
                    <a:lnTo>
                      <a:pt x="285750" y="85725"/>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grpSp>
        <p:grpSp>
          <p:nvGrpSpPr>
            <p:cNvPr id="25" name="Group 24"/>
            <p:cNvGrpSpPr/>
            <p:nvPr/>
          </p:nvGrpSpPr>
          <p:grpSpPr>
            <a:xfrm>
              <a:off x="747673" y="3933876"/>
              <a:ext cx="285750" cy="85725"/>
              <a:chOff x="466725" y="3933825"/>
              <a:chExt cx="350179" cy="205297"/>
            </a:xfrm>
          </p:grpSpPr>
          <p:sp>
            <p:nvSpPr>
              <p:cNvPr id="27" name="Freeform 26"/>
              <p:cNvSpPr/>
              <p:nvPr/>
            </p:nvSpPr>
            <p:spPr bwMode="auto">
              <a:xfrm>
                <a:off x="466725" y="3933825"/>
                <a:ext cx="180975" cy="114300"/>
              </a:xfrm>
              <a:custGeom>
                <a:avLst/>
                <a:gdLst>
                  <a:gd name="connsiteX0" fmla="*/ 0 w 285750"/>
                  <a:gd name="connsiteY0" fmla="*/ 85725 h 85725"/>
                  <a:gd name="connsiteX1" fmla="*/ 142875 w 285750"/>
                  <a:gd name="connsiteY1" fmla="*/ 0 h 85725"/>
                  <a:gd name="connsiteX2" fmla="*/ 285750 w 285750"/>
                  <a:gd name="connsiteY2" fmla="*/ 85725 h 85725"/>
                  <a:gd name="connsiteX3" fmla="*/ 285750 w 285750"/>
                  <a:gd name="connsiteY3" fmla="*/ 85725 h 85725"/>
                </a:gdLst>
                <a:ahLst/>
                <a:cxnLst>
                  <a:cxn ang="0">
                    <a:pos x="connsiteX0" y="connsiteY0"/>
                  </a:cxn>
                  <a:cxn ang="0">
                    <a:pos x="connsiteX1" y="connsiteY1"/>
                  </a:cxn>
                  <a:cxn ang="0">
                    <a:pos x="connsiteX2" y="connsiteY2"/>
                  </a:cxn>
                  <a:cxn ang="0">
                    <a:pos x="connsiteX3" y="connsiteY3"/>
                  </a:cxn>
                </a:cxnLst>
                <a:rect l="l" t="t" r="r" b="b"/>
                <a:pathLst>
                  <a:path w="285750" h="85725">
                    <a:moveTo>
                      <a:pt x="0" y="85725"/>
                    </a:moveTo>
                    <a:cubicBezTo>
                      <a:pt x="47625" y="42862"/>
                      <a:pt x="95250" y="0"/>
                      <a:pt x="142875" y="0"/>
                    </a:cubicBezTo>
                    <a:cubicBezTo>
                      <a:pt x="190500" y="0"/>
                      <a:pt x="285750" y="85725"/>
                      <a:pt x="285750" y="85725"/>
                    </a:cubicBezTo>
                    <a:lnTo>
                      <a:pt x="285750" y="85725"/>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28" name="Freeform 27"/>
              <p:cNvSpPr/>
              <p:nvPr/>
            </p:nvSpPr>
            <p:spPr bwMode="auto">
              <a:xfrm flipV="1">
                <a:off x="635929" y="4024822"/>
                <a:ext cx="180975" cy="114300"/>
              </a:xfrm>
              <a:custGeom>
                <a:avLst/>
                <a:gdLst>
                  <a:gd name="connsiteX0" fmla="*/ 0 w 285750"/>
                  <a:gd name="connsiteY0" fmla="*/ 85725 h 85725"/>
                  <a:gd name="connsiteX1" fmla="*/ 142875 w 285750"/>
                  <a:gd name="connsiteY1" fmla="*/ 0 h 85725"/>
                  <a:gd name="connsiteX2" fmla="*/ 285750 w 285750"/>
                  <a:gd name="connsiteY2" fmla="*/ 85725 h 85725"/>
                  <a:gd name="connsiteX3" fmla="*/ 285750 w 285750"/>
                  <a:gd name="connsiteY3" fmla="*/ 85725 h 85725"/>
                </a:gdLst>
                <a:ahLst/>
                <a:cxnLst>
                  <a:cxn ang="0">
                    <a:pos x="connsiteX0" y="connsiteY0"/>
                  </a:cxn>
                  <a:cxn ang="0">
                    <a:pos x="connsiteX1" y="connsiteY1"/>
                  </a:cxn>
                  <a:cxn ang="0">
                    <a:pos x="connsiteX2" y="connsiteY2"/>
                  </a:cxn>
                  <a:cxn ang="0">
                    <a:pos x="connsiteX3" y="connsiteY3"/>
                  </a:cxn>
                </a:cxnLst>
                <a:rect l="l" t="t" r="r" b="b"/>
                <a:pathLst>
                  <a:path w="285750" h="85725">
                    <a:moveTo>
                      <a:pt x="0" y="85725"/>
                    </a:moveTo>
                    <a:cubicBezTo>
                      <a:pt x="47625" y="42862"/>
                      <a:pt x="95250" y="0"/>
                      <a:pt x="142875" y="0"/>
                    </a:cubicBezTo>
                    <a:cubicBezTo>
                      <a:pt x="190500" y="0"/>
                      <a:pt x="285750" y="85725"/>
                      <a:pt x="285750" y="85725"/>
                    </a:cubicBezTo>
                    <a:lnTo>
                      <a:pt x="285750" y="85725"/>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grpSp>
        <p:grpSp>
          <p:nvGrpSpPr>
            <p:cNvPr id="33" name="Group 32"/>
            <p:cNvGrpSpPr/>
            <p:nvPr/>
          </p:nvGrpSpPr>
          <p:grpSpPr>
            <a:xfrm>
              <a:off x="1023817" y="3933825"/>
              <a:ext cx="285750" cy="85725"/>
              <a:chOff x="466725" y="3933825"/>
              <a:chExt cx="350179" cy="205297"/>
            </a:xfrm>
          </p:grpSpPr>
          <p:sp>
            <p:nvSpPr>
              <p:cNvPr id="34" name="Freeform 33"/>
              <p:cNvSpPr/>
              <p:nvPr/>
            </p:nvSpPr>
            <p:spPr bwMode="auto">
              <a:xfrm>
                <a:off x="466725" y="3933825"/>
                <a:ext cx="180975" cy="114300"/>
              </a:xfrm>
              <a:custGeom>
                <a:avLst/>
                <a:gdLst>
                  <a:gd name="connsiteX0" fmla="*/ 0 w 285750"/>
                  <a:gd name="connsiteY0" fmla="*/ 85725 h 85725"/>
                  <a:gd name="connsiteX1" fmla="*/ 142875 w 285750"/>
                  <a:gd name="connsiteY1" fmla="*/ 0 h 85725"/>
                  <a:gd name="connsiteX2" fmla="*/ 285750 w 285750"/>
                  <a:gd name="connsiteY2" fmla="*/ 85725 h 85725"/>
                  <a:gd name="connsiteX3" fmla="*/ 285750 w 285750"/>
                  <a:gd name="connsiteY3" fmla="*/ 85725 h 85725"/>
                </a:gdLst>
                <a:ahLst/>
                <a:cxnLst>
                  <a:cxn ang="0">
                    <a:pos x="connsiteX0" y="connsiteY0"/>
                  </a:cxn>
                  <a:cxn ang="0">
                    <a:pos x="connsiteX1" y="connsiteY1"/>
                  </a:cxn>
                  <a:cxn ang="0">
                    <a:pos x="connsiteX2" y="connsiteY2"/>
                  </a:cxn>
                  <a:cxn ang="0">
                    <a:pos x="connsiteX3" y="connsiteY3"/>
                  </a:cxn>
                </a:cxnLst>
                <a:rect l="l" t="t" r="r" b="b"/>
                <a:pathLst>
                  <a:path w="285750" h="85725">
                    <a:moveTo>
                      <a:pt x="0" y="85725"/>
                    </a:moveTo>
                    <a:cubicBezTo>
                      <a:pt x="47625" y="42862"/>
                      <a:pt x="95250" y="0"/>
                      <a:pt x="142875" y="0"/>
                    </a:cubicBezTo>
                    <a:cubicBezTo>
                      <a:pt x="190500" y="0"/>
                      <a:pt x="285750" y="85725"/>
                      <a:pt x="285750" y="85725"/>
                    </a:cubicBezTo>
                    <a:lnTo>
                      <a:pt x="285750" y="85725"/>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sp>
            <p:nvSpPr>
              <p:cNvPr id="35" name="Freeform 34"/>
              <p:cNvSpPr/>
              <p:nvPr/>
            </p:nvSpPr>
            <p:spPr bwMode="auto">
              <a:xfrm flipV="1">
                <a:off x="635929" y="4024822"/>
                <a:ext cx="180975" cy="114300"/>
              </a:xfrm>
              <a:custGeom>
                <a:avLst/>
                <a:gdLst>
                  <a:gd name="connsiteX0" fmla="*/ 0 w 285750"/>
                  <a:gd name="connsiteY0" fmla="*/ 85725 h 85725"/>
                  <a:gd name="connsiteX1" fmla="*/ 142875 w 285750"/>
                  <a:gd name="connsiteY1" fmla="*/ 0 h 85725"/>
                  <a:gd name="connsiteX2" fmla="*/ 285750 w 285750"/>
                  <a:gd name="connsiteY2" fmla="*/ 85725 h 85725"/>
                  <a:gd name="connsiteX3" fmla="*/ 285750 w 285750"/>
                  <a:gd name="connsiteY3" fmla="*/ 85725 h 85725"/>
                </a:gdLst>
                <a:ahLst/>
                <a:cxnLst>
                  <a:cxn ang="0">
                    <a:pos x="connsiteX0" y="connsiteY0"/>
                  </a:cxn>
                  <a:cxn ang="0">
                    <a:pos x="connsiteX1" y="connsiteY1"/>
                  </a:cxn>
                  <a:cxn ang="0">
                    <a:pos x="connsiteX2" y="connsiteY2"/>
                  </a:cxn>
                  <a:cxn ang="0">
                    <a:pos x="connsiteX3" y="connsiteY3"/>
                  </a:cxn>
                </a:cxnLst>
                <a:rect l="l" t="t" r="r" b="b"/>
                <a:pathLst>
                  <a:path w="285750" h="85725">
                    <a:moveTo>
                      <a:pt x="0" y="85725"/>
                    </a:moveTo>
                    <a:cubicBezTo>
                      <a:pt x="47625" y="42862"/>
                      <a:pt x="95250" y="0"/>
                      <a:pt x="142875" y="0"/>
                    </a:cubicBezTo>
                    <a:cubicBezTo>
                      <a:pt x="190500" y="0"/>
                      <a:pt x="285750" y="85725"/>
                      <a:pt x="285750" y="85725"/>
                    </a:cubicBezTo>
                    <a:lnTo>
                      <a:pt x="285750" y="85725"/>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a:p>
            </p:txBody>
          </p:sp>
        </p:grpSp>
        <p:cxnSp>
          <p:nvCxnSpPr>
            <p:cNvPr id="13" name="Straight Arrow Connector 12"/>
            <p:cNvCxnSpPr>
              <a:stCxn id="35" idx="2"/>
            </p:cNvCxnSpPr>
            <p:nvPr/>
          </p:nvCxnSpPr>
          <p:spPr bwMode="auto">
            <a:xfrm flipV="1">
              <a:off x="1309567" y="3676650"/>
              <a:ext cx="566858" cy="295172"/>
            </a:xfrm>
            <a:prstGeom prst="straightConnector1">
              <a:avLst/>
            </a:prstGeom>
            <a:noFill/>
            <a:ln w="19050" cap="flat" cmpd="sng" algn="ctr">
              <a:solidFill>
                <a:schemeClr val="bg1"/>
              </a:solidFill>
              <a:prstDash val="solid"/>
              <a:round/>
              <a:headEnd type="none" w="med" len="med"/>
              <a:tailEnd type="triangle"/>
            </a:ln>
            <a:effectLst/>
          </p:spPr>
        </p:cxnSp>
        <p:cxnSp>
          <p:nvCxnSpPr>
            <p:cNvPr id="36" name="Straight Arrow Connector 35"/>
            <p:cNvCxnSpPr/>
            <p:nvPr/>
          </p:nvCxnSpPr>
          <p:spPr bwMode="auto">
            <a:xfrm>
              <a:off x="1320077" y="3957689"/>
              <a:ext cx="566858" cy="295172"/>
            </a:xfrm>
            <a:prstGeom prst="straightConnector1">
              <a:avLst/>
            </a:prstGeom>
            <a:noFill/>
            <a:ln w="19050" cap="flat" cmpd="sng" algn="ctr">
              <a:solidFill>
                <a:schemeClr val="bg1"/>
              </a:solidFill>
              <a:prstDash val="solid"/>
              <a:round/>
              <a:headEnd type="none" w="med" len="med"/>
              <a:tailEnd type="triangle"/>
            </a:ln>
            <a:effectLst/>
          </p:spPr>
        </p:cxnSp>
        <p:sp>
          <p:nvSpPr>
            <p:cNvPr id="14" name="TextBox 13"/>
            <p:cNvSpPr txBox="1"/>
            <p:nvPr/>
          </p:nvSpPr>
          <p:spPr>
            <a:xfrm>
              <a:off x="730121" y="3545469"/>
              <a:ext cx="830677" cy="307777"/>
            </a:xfrm>
            <a:prstGeom prst="rect">
              <a:avLst/>
            </a:prstGeom>
            <a:noFill/>
          </p:spPr>
          <p:txBody>
            <a:bodyPr wrap="none" rtlCol="0">
              <a:spAutoFit/>
            </a:bodyPr>
            <a:lstStyle/>
            <a:p>
              <a:r>
                <a:rPr lang="sl-SI" i="1" dirty="0">
                  <a:solidFill>
                    <a:schemeClr val="bg1"/>
                  </a:solidFill>
                  <a:effectLst>
                    <a:outerShdw blurRad="38100" dist="38100" dir="2700000" algn="tl">
                      <a:srgbClr val="000000">
                        <a:alpha val="43137"/>
                      </a:srgbClr>
                    </a:outerShdw>
                  </a:effectLst>
                  <a:latin typeface="Copperplate Gothic Light" panose="020E0507020206020404" pitchFamily="34" charset="0"/>
                </a:rPr>
                <a:t>FROM </a:t>
              </a:r>
              <a:r>
                <a:rPr lang="sl-SI" i="1" baseline="30000" dirty="0">
                  <a:solidFill>
                    <a:schemeClr val="bg1"/>
                  </a:solidFill>
                  <a:effectLst>
                    <a:outerShdw blurRad="38100" dist="38100" dir="2700000" algn="tl">
                      <a:srgbClr val="000000">
                        <a:alpha val="43137"/>
                      </a:srgbClr>
                    </a:outerShdw>
                  </a:effectLst>
                  <a:latin typeface="Copperplate Gothic Light" panose="020E0507020206020404" pitchFamily="34" charset="0"/>
                </a:rPr>
                <a:t>0</a:t>
              </a:r>
              <a:endParaRPr lang="en-US" dirty="0"/>
            </a:p>
          </p:txBody>
        </p:sp>
        <p:sp>
          <p:nvSpPr>
            <p:cNvPr id="16" name="TextBox 15"/>
            <p:cNvSpPr txBox="1"/>
            <p:nvPr/>
          </p:nvSpPr>
          <p:spPr>
            <a:xfrm>
              <a:off x="1876425" y="3305175"/>
              <a:ext cx="354584" cy="307777"/>
            </a:xfrm>
            <a:prstGeom prst="rect">
              <a:avLst/>
            </a:prstGeom>
            <a:noFill/>
          </p:spPr>
          <p:txBody>
            <a:bodyPr wrap="none" rtlCol="0">
              <a:spAutoFit/>
            </a:bodyPr>
            <a:lstStyle/>
            <a:p>
              <a:r>
                <a:rPr lang="sl-SI" i="1" dirty="0">
                  <a:solidFill>
                    <a:schemeClr val="bg1"/>
                  </a:solidFill>
                  <a:effectLst>
                    <a:outerShdw blurRad="38100" dist="38100" dir="2700000" algn="tl">
                      <a:srgbClr val="000000">
                        <a:alpha val="43137"/>
                      </a:srgbClr>
                    </a:outerShdw>
                  </a:effectLst>
                </a:rPr>
                <a:t>e</a:t>
              </a:r>
              <a:r>
                <a:rPr lang="sl-SI" i="1" baseline="30000" dirty="0">
                  <a:solidFill>
                    <a:schemeClr val="bg1"/>
                  </a:solidFill>
                  <a:effectLst>
                    <a:outerShdw blurRad="38100" dist="38100" dir="2700000" algn="tl">
                      <a:srgbClr val="000000">
                        <a:alpha val="43137"/>
                      </a:srgbClr>
                    </a:outerShdw>
                  </a:effectLst>
                </a:rPr>
                <a:t>+</a:t>
              </a:r>
              <a:endParaRPr lang="en-US" dirty="0"/>
            </a:p>
          </p:txBody>
        </p:sp>
        <p:sp>
          <p:nvSpPr>
            <p:cNvPr id="37" name="TextBox 36"/>
            <p:cNvSpPr txBox="1"/>
            <p:nvPr/>
          </p:nvSpPr>
          <p:spPr>
            <a:xfrm>
              <a:off x="1839637" y="4188060"/>
              <a:ext cx="324128" cy="307777"/>
            </a:xfrm>
            <a:prstGeom prst="rect">
              <a:avLst/>
            </a:prstGeom>
            <a:noFill/>
          </p:spPr>
          <p:txBody>
            <a:bodyPr wrap="none" rtlCol="0">
              <a:spAutoFit/>
            </a:bodyPr>
            <a:lstStyle/>
            <a:p>
              <a:r>
                <a:rPr lang="sl-SI" i="1" dirty="0">
                  <a:solidFill>
                    <a:schemeClr val="bg1"/>
                  </a:solidFill>
                  <a:effectLst>
                    <a:outerShdw blurRad="38100" dist="38100" dir="2700000" algn="tl">
                      <a:srgbClr val="000000">
                        <a:alpha val="43137"/>
                      </a:srgbClr>
                    </a:outerShdw>
                  </a:effectLst>
                </a:rPr>
                <a:t>e</a:t>
              </a:r>
              <a:r>
                <a:rPr lang="sl-SI" i="1" baseline="30000" dirty="0">
                  <a:solidFill>
                    <a:schemeClr val="bg1"/>
                  </a:solidFill>
                  <a:effectLst>
                    <a:outerShdw blurRad="38100" dist="38100" dir="2700000" algn="tl">
                      <a:srgbClr val="000000">
                        <a:alpha val="43137"/>
                      </a:srgbClr>
                    </a:outerShdw>
                  </a:effectLst>
                </a:rPr>
                <a:t>-</a:t>
              </a:r>
              <a:endParaRPr lang="en-US" dirty="0"/>
            </a:p>
          </p:txBody>
        </p:sp>
      </p:grpSp>
      <p:sp>
        <p:nvSpPr>
          <p:cNvPr id="18" name="TextBox 17"/>
          <p:cNvSpPr txBox="1"/>
          <p:nvPr/>
        </p:nvSpPr>
        <p:spPr>
          <a:xfrm>
            <a:off x="1797045" y="2694924"/>
            <a:ext cx="1924050" cy="338554"/>
          </a:xfrm>
          <a:prstGeom prst="rect">
            <a:avLst/>
          </a:prstGeom>
          <a:noFill/>
        </p:spPr>
        <p:txBody>
          <a:bodyPr wrap="square" rtlCol="0">
            <a:spAutoFit/>
          </a:bodyPr>
          <a:lstStyle/>
          <a:p>
            <a:r>
              <a:rPr lang="sl-SI" sz="1600" dirty="0">
                <a:solidFill>
                  <a:schemeClr val="bg1"/>
                </a:solidFill>
                <a:latin typeface="Copperplate Gothic Light" panose="020E0507020206020404" pitchFamily="34" charset="0"/>
              </a:rPr>
              <a:t>basic order</a:t>
            </a:r>
            <a:endParaRPr lang="en-US" sz="1600" dirty="0">
              <a:solidFill>
                <a:schemeClr val="bg1"/>
              </a:solidFill>
              <a:latin typeface="Copperplate Gothic Light" panose="020E0507020206020404" pitchFamily="34" charset="0"/>
            </a:endParaRPr>
          </a:p>
        </p:txBody>
      </p:sp>
      <p:sp>
        <p:nvSpPr>
          <p:cNvPr id="38" name="TextBox 37"/>
          <p:cNvSpPr txBox="1"/>
          <p:nvPr/>
        </p:nvSpPr>
        <p:spPr>
          <a:xfrm>
            <a:off x="3931976" y="2694924"/>
            <a:ext cx="1924050" cy="338554"/>
          </a:xfrm>
          <a:prstGeom prst="rect">
            <a:avLst/>
          </a:prstGeom>
          <a:noFill/>
        </p:spPr>
        <p:txBody>
          <a:bodyPr wrap="square" rtlCol="0">
            <a:spAutoFit/>
          </a:bodyPr>
          <a:lstStyle/>
          <a:p>
            <a:r>
              <a:rPr lang="sl-SI" sz="1600" dirty="0">
                <a:solidFill>
                  <a:schemeClr val="bg1"/>
                </a:solidFill>
                <a:latin typeface="Copperplate Gothic Light" panose="020E0507020206020404" pitchFamily="34" charset="0"/>
              </a:rPr>
              <a:t>higher order</a:t>
            </a:r>
            <a:endParaRPr lang="en-US" sz="1600" dirty="0">
              <a:solidFill>
                <a:schemeClr val="bg1"/>
              </a:solidFill>
              <a:latin typeface="Copperplate Gothic Light" panose="020E0507020206020404" pitchFamily="34" charset="0"/>
            </a:endParaRPr>
          </a:p>
        </p:txBody>
      </p:sp>
      <p:sp>
        <p:nvSpPr>
          <p:cNvPr id="39" name="TextBox 38"/>
          <p:cNvSpPr txBox="1"/>
          <p:nvPr/>
        </p:nvSpPr>
        <p:spPr>
          <a:xfrm>
            <a:off x="6664320" y="2664484"/>
            <a:ext cx="3333030" cy="338554"/>
          </a:xfrm>
          <a:prstGeom prst="rect">
            <a:avLst/>
          </a:prstGeom>
          <a:noFill/>
        </p:spPr>
        <p:txBody>
          <a:bodyPr wrap="square" rtlCol="0">
            <a:spAutoFit/>
          </a:bodyPr>
          <a:lstStyle/>
          <a:p>
            <a:r>
              <a:rPr lang="sl-SI" sz="1600" dirty="0">
                <a:solidFill>
                  <a:schemeClr val="bg1"/>
                </a:solidFill>
                <a:latin typeface="Copperplate Gothic Light" panose="020E0507020206020404" pitchFamily="34" charset="0"/>
              </a:rPr>
              <a:t>+ other variables</a:t>
            </a:r>
            <a:endParaRPr lang="en-US" sz="1600" dirty="0">
              <a:solidFill>
                <a:schemeClr val="bg1"/>
              </a:solidFill>
              <a:latin typeface="Copperplate Gothic Light" panose="020E0507020206020404" pitchFamily="34" charset="0"/>
            </a:endParaRPr>
          </a:p>
        </p:txBody>
      </p:sp>
      <p:sp>
        <p:nvSpPr>
          <p:cNvPr id="43" name="TextBox 42"/>
          <p:cNvSpPr txBox="1"/>
          <p:nvPr/>
        </p:nvSpPr>
        <p:spPr>
          <a:xfrm>
            <a:off x="6777024" y="5278986"/>
            <a:ext cx="3132589" cy="246221"/>
          </a:xfrm>
          <a:prstGeom prst="rect">
            <a:avLst/>
          </a:prstGeom>
          <a:noFill/>
        </p:spPr>
        <p:txBody>
          <a:bodyPr wrap="none" rtlCol="0">
            <a:spAutoFit/>
          </a:bodyPr>
          <a:lstStyle/>
          <a:p>
            <a:r>
              <a:rPr lang="da-DK" sz="1000" dirty="0">
                <a:solidFill>
                  <a:srgbClr val="66FF33"/>
                </a:solidFill>
                <a:latin typeface="Copperplate Gothic Light" panose="020E0507020206020404" pitchFamily="34" charset="0"/>
              </a:rPr>
              <a:t>J. Haller et al.</a:t>
            </a:r>
            <a:r>
              <a:rPr lang="sl-SI" sz="1000" dirty="0">
                <a:solidFill>
                  <a:srgbClr val="66FF33"/>
                </a:solidFill>
                <a:latin typeface="Copperplate Gothic Light" panose="020E0507020206020404" pitchFamily="34" charset="0"/>
              </a:rPr>
              <a:t>, </a:t>
            </a:r>
            <a:r>
              <a:rPr lang="da-DK" sz="1000" dirty="0">
                <a:solidFill>
                  <a:srgbClr val="66FF33"/>
                </a:solidFill>
                <a:latin typeface="Copperplate Gothic Light" panose="020E0507020206020404" pitchFamily="34" charset="0"/>
              </a:rPr>
              <a:t>Eur. Phys. J. C78, 675 (2018)</a:t>
            </a:r>
            <a:endParaRPr lang="en-US" sz="1000" dirty="0">
              <a:solidFill>
                <a:srgbClr val="66FF33"/>
              </a:solidFill>
              <a:latin typeface="Copperplate Gothic Light" panose="020E0507020206020404" pitchFamily="34" charset="0"/>
            </a:endParaRPr>
          </a:p>
        </p:txBody>
      </p:sp>
      <p:sp>
        <p:nvSpPr>
          <p:cNvPr id="30" name="Text Box 4"/>
          <p:cNvSpPr txBox="1">
            <a:spLocks noChangeArrowheads="1"/>
          </p:cNvSpPr>
          <p:nvPr/>
        </p:nvSpPr>
        <p:spPr bwMode="auto">
          <a:xfrm>
            <a:off x="1524001" y="425226"/>
            <a:ext cx="279244" cy="461665"/>
          </a:xfrm>
          <a:prstGeom prst="rect">
            <a:avLst/>
          </a:prstGeom>
          <a:noFill/>
          <a:ln w="28575" algn="ctr">
            <a:noFill/>
            <a:miter lim="800000"/>
            <a:headEnd/>
            <a:tailEnd/>
          </a:ln>
        </p:spPr>
        <p:txBody>
          <a:bodyPr wrap="none">
            <a:spAutoFit/>
          </a:bodyPr>
          <a:lstStyle/>
          <a:p>
            <a:r>
              <a:rPr lang="sl-SI" sz="2400" dirty="0">
                <a:solidFill>
                  <a:schemeClr val="bg1"/>
                </a:solidFill>
                <a:latin typeface="Copperplate Gothic Light" panose="020E0507020206020404" pitchFamily="34" charset="0"/>
              </a:rPr>
              <a:t> </a:t>
            </a:r>
            <a:endParaRPr lang="en-US" sz="2400" dirty="0">
              <a:solidFill>
                <a:schemeClr val="bg1"/>
              </a:solidFill>
              <a:latin typeface="Copperplate Gothic Light" panose="020E0507020206020404" pitchFamily="34" charset="0"/>
            </a:endParaRPr>
          </a:p>
        </p:txBody>
      </p:sp>
    </p:spTree>
    <p:custDataLst>
      <p:tags r:id="rId1"/>
    </p:custDataLst>
    <p:extLst>
      <p:ext uri="{BB962C8B-B14F-4D97-AF65-F5344CB8AC3E}">
        <p14:creationId xmlns:p14="http://schemas.microsoft.com/office/powerpoint/2010/main" val="368723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 calcmode="lin" valueType="num">
                                      <p:cBhvr additive="base">
                                        <p:cTn id="17"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xEl>
                                              <p:pRg st="5" end="5"/>
                                            </p:txEl>
                                          </p:spTgt>
                                        </p:tgtEl>
                                        <p:attrNameLst>
                                          <p:attrName>style.visibility</p:attrName>
                                        </p:attrNameLst>
                                      </p:cBhvr>
                                      <p:to>
                                        <p:strVal val="visible"/>
                                      </p:to>
                                    </p:set>
                                    <p:anim calcmode="lin" valueType="num">
                                      <p:cBhvr additive="base">
                                        <p:cTn id="21"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Effect transition="in" filter="fade">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8" grpId="0"/>
      <p:bldP spid="38" grpId="0"/>
      <p:bldP spid="39"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68A2-8A38-BD5C-B68F-984B125EDB49}"/>
              </a:ext>
            </a:extLst>
          </p:cNvPr>
          <p:cNvSpPr>
            <a:spLocks noGrp="1"/>
          </p:cNvSpPr>
          <p:nvPr>
            <p:ph type="title"/>
          </p:nvPr>
        </p:nvSpPr>
        <p:spPr/>
        <p:txBody>
          <a:bodyPr/>
          <a:lstStyle/>
          <a:p>
            <a:r>
              <a:rPr lang="sl-SI" dirty="0"/>
              <a:t>CP symetry</a:t>
            </a:r>
          </a:p>
        </p:txBody>
      </p:sp>
      <p:sp>
        <p:nvSpPr>
          <p:cNvPr id="3" name="Text Placeholder 2">
            <a:extLst>
              <a:ext uri="{FF2B5EF4-FFF2-40B4-BE49-F238E27FC236}">
                <a16:creationId xmlns:a16="http://schemas.microsoft.com/office/drawing/2014/main" id="{532566D7-FBBF-21E8-6550-FAECBA3852BC}"/>
              </a:ext>
            </a:extLst>
          </p:cNvPr>
          <p:cNvSpPr>
            <a:spLocks noGrp="1"/>
          </p:cNvSpPr>
          <p:nvPr>
            <p:ph type="body" idx="1"/>
          </p:nvPr>
        </p:nvSpPr>
        <p:spPr>
          <a:xfrm>
            <a:off x="959999" y="1536633"/>
            <a:ext cx="10939557" cy="4555200"/>
          </a:xfrm>
        </p:spPr>
        <p:txBody>
          <a:bodyPr/>
          <a:lstStyle/>
          <a:p>
            <a:r>
              <a:rPr lang="sl-SI" sz="2400" dirty="0"/>
              <a:t>CP Symmetry operation: converts a particle to an anti-particle</a:t>
            </a:r>
          </a:p>
          <a:p>
            <a:endParaRPr lang="sl-SI" sz="2400" dirty="0"/>
          </a:p>
          <a:p>
            <a:r>
              <a:rPr lang="sl-SI" sz="2400" dirty="0"/>
              <a:t>If a particle and an antiparticle do not always behave in the same way</a:t>
            </a:r>
          </a:p>
          <a:p>
            <a:pPr lvl="1"/>
            <a:r>
              <a:rPr lang="sl-SI" sz="2400" dirty="0"/>
              <a:t>e.g. if they decay differently - this is a violation of CP symmetry. </a:t>
            </a:r>
          </a:p>
          <a:p>
            <a:endParaRPr lang="sl-SI" sz="2400" dirty="0"/>
          </a:p>
          <a:p>
            <a:r>
              <a:rPr lang="sl-SI" sz="2400" dirty="0"/>
              <a:t>At the time of the universe creation : equal number of particles and anti-particles,</a:t>
            </a:r>
          </a:p>
          <a:p>
            <a:r>
              <a:rPr lang="sl-SI" sz="2400" dirty="0"/>
              <a:t>Today :  composed almost exclusively of matter (=particles), not anti-matter,</a:t>
            </a:r>
          </a:p>
          <a:p>
            <a:pPr lvl="1"/>
            <a:r>
              <a:rPr lang="sl-SI" sz="2400" dirty="0"/>
              <a:t> This symmetry is clearly broken!</a:t>
            </a:r>
          </a:p>
          <a:p>
            <a:pPr marL="186262" indent="0">
              <a:buNone/>
            </a:pPr>
            <a:endParaRPr lang="sl-SI" sz="2400" dirty="0"/>
          </a:p>
          <a:p>
            <a:pPr marL="186262" indent="0">
              <a:buNone/>
            </a:pPr>
            <a:r>
              <a:rPr lang="sl-SI" sz="2400" dirty="0"/>
              <a:t>Very important: to understand how and why this symmetry is broken.</a:t>
            </a:r>
          </a:p>
        </p:txBody>
      </p:sp>
    </p:spTree>
    <p:extLst>
      <p:ext uri="{BB962C8B-B14F-4D97-AF65-F5344CB8AC3E}">
        <p14:creationId xmlns:p14="http://schemas.microsoft.com/office/powerpoint/2010/main" val="721686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D3E2-DD69-71BC-A6EC-AC9C106D1CB4}"/>
              </a:ext>
            </a:extLst>
          </p:cNvPr>
          <p:cNvSpPr>
            <a:spLocks noGrp="1"/>
          </p:cNvSpPr>
          <p:nvPr>
            <p:ph type="title"/>
          </p:nvPr>
        </p:nvSpPr>
        <p:spPr/>
        <p:txBody>
          <a:bodyPr/>
          <a:lstStyle/>
          <a:p>
            <a:r>
              <a:rPr lang="sl-SI" dirty="0"/>
              <a:t>How to measure CP violation in B mesons?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0036885A-6AD0-1522-1028-7F37177FC0D2}"/>
                  </a:ext>
                </a:extLst>
              </p:cNvPr>
              <p:cNvSpPr>
                <a:spLocks noGrp="1"/>
              </p:cNvSpPr>
              <p:nvPr>
                <p:ph type="body" idx="1"/>
              </p:nvPr>
            </p:nvSpPr>
            <p:spPr>
              <a:xfrm>
                <a:off x="959999" y="1536633"/>
                <a:ext cx="10519428" cy="4555200"/>
              </a:xfrm>
            </p:spPr>
            <p:txBody>
              <a:bodyPr/>
              <a:lstStyle/>
              <a:p>
                <a:r>
                  <a:rPr lang="en-US" sz="2000" b="0" strike="noStrike" spc="-1" dirty="0">
                    <a:solidFill>
                      <a:srgbClr val="000000"/>
                    </a:solidFill>
                    <a:latin typeface="Tahoma"/>
                  </a:rPr>
                  <a:t>B</a:t>
                </a:r>
                <a:r>
                  <a:rPr lang="en-US" sz="2000" spc="-1" baseline="30000" dirty="0">
                    <a:solidFill>
                      <a:srgbClr val="000000"/>
                    </a:solidFill>
                    <a:latin typeface="Tahoma"/>
                  </a:rPr>
                  <a:t>0</a:t>
                </a:r>
                <a:r>
                  <a:rPr lang="en-US" sz="2000" b="0" strike="noStrike" spc="-1" dirty="0">
                    <a:solidFill>
                      <a:srgbClr val="000000"/>
                    </a:solidFill>
                    <a:latin typeface="Tahoma"/>
                  </a:rPr>
                  <a:t>:  quark </a:t>
                </a:r>
                <a:r>
                  <a:rPr lang="en-US" sz="2000" b="0" strike="noStrike" spc="-1" dirty="0">
                    <a:solidFill>
                      <a:srgbClr val="FF3300"/>
                    </a:solidFill>
                    <a:latin typeface="Tahoma"/>
                  </a:rPr>
                  <a:t>d</a:t>
                </a:r>
                <a:r>
                  <a:rPr lang="en-US" sz="2000" b="0" strike="noStrike" spc="-1" dirty="0">
                    <a:solidFill>
                      <a:srgbClr val="000000"/>
                    </a:solidFill>
                    <a:latin typeface="Tahoma"/>
                  </a:rPr>
                  <a:t> + anti quark  </a:t>
                </a:r>
                <a:r>
                  <a:rPr lang="en-US" sz="2000" b="0" strike="noStrike" spc="-1" dirty="0">
                    <a:solidFill>
                      <a:srgbClr val="3333CC"/>
                    </a:solidFill>
                    <a:latin typeface="Tahoma"/>
                  </a:rPr>
                  <a:t>b</a:t>
                </a:r>
              </a:p>
              <a:p>
                <a:r>
                  <a:rPr lang="en-US" sz="2000" b="0" strike="noStrike" spc="-1" dirty="0">
                    <a:solidFill>
                      <a:srgbClr val="3333CC"/>
                    </a:solidFill>
                    <a:latin typeface="Tahoma"/>
                  </a:rPr>
                  <a:t>First, we need to create them: we use a collision reaction between an electron and a positron with a sufficiently high energy: </a:t>
                </a:r>
              </a:p>
              <a:p>
                <a:pPr marL="186262" indent="0">
                  <a:buNone/>
                </a:pPr>
                <a:endParaRPr lang="en-US" sz="2000" b="0" strike="noStrike" spc="-1" dirty="0">
                  <a:solidFill>
                    <a:srgbClr val="3333CC"/>
                  </a:solidFill>
                  <a:latin typeface="Tahoma"/>
                </a:endParaRPr>
              </a:p>
              <a:p>
                <a:pPr marL="186262" indent="0">
                  <a:buNone/>
                </a:pPr>
                <a:r>
                  <a:rPr lang="en-US" sz="2000" b="0" strike="noStrike" spc="-1" dirty="0">
                    <a:solidFill>
                      <a:srgbClr val="3333CC"/>
                    </a:solidFill>
                    <a:latin typeface="Tahoma"/>
                  </a:rPr>
                  <a:t>    </a:t>
                </a:r>
                <a14:m>
                  <m:oMath xmlns:m="http://schemas.openxmlformats.org/officeDocument/2006/math">
                    <m:sSup>
                      <m:sSupPr>
                        <m:ctrlPr>
                          <a:rPr lang="en-US" sz="2000" b="0" i="0" strike="noStrike" spc="-1" smtClean="0">
                            <a:solidFill>
                              <a:srgbClr val="3333CC"/>
                            </a:solidFill>
                            <a:latin typeface="Cambria Math" panose="02040503050406030204" pitchFamily="18" charset="0"/>
                          </a:rPr>
                        </m:ctrlPr>
                      </m:sSupPr>
                      <m:e>
                        <m:r>
                          <m:rPr>
                            <m:sty m:val="p"/>
                          </m:rPr>
                          <a:rPr lang="en-US" sz="2000" b="0" i="0" strike="noStrike" spc="-1" smtClean="0">
                            <a:solidFill>
                              <a:srgbClr val="3333CC"/>
                            </a:solidFill>
                            <a:latin typeface="Cambria Math" panose="02040503050406030204" pitchFamily="18" charset="0"/>
                          </a:rPr>
                          <m:t>e</m:t>
                        </m:r>
                      </m:e>
                      <m:sup>
                        <m:r>
                          <a:rPr lang="en-US" sz="2000" b="0" i="0" strike="noStrike" spc="-1" smtClean="0">
                            <a:solidFill>
                              <a:srgbClr val="3333CC"/>
                            </a:solidFill>
                            <a:latin typeface="Cambria Math" panose="02040503050406030204" pitchFamily="18" charset="0"/>
                          </a:rPr>
                          <m:t>+</m:t>
                        </m:r>
                      </m:sup>
                    </m:sSup>
                    <m:sSup>
                      <m:sSupPr>
                        <m:ctrlPr>
                          <a:rPr lang="en-US" sz="2000" b="0" i="1" strike="noStrike" spc="-1" smtClean="0">
                            <a:solidFill>
                              <a:srgbClr val="3333CC"/>
                            </a:solidFill>
                            <a:latin typeface="Cambria Math" panose="02040503050406030204" pitchFamily="18" charset="0"/>
                          </a:rPr>
                        </m:ctrlPr>
                      </m:sSupPr>
                      <m:e>
                        <m:r>
                          <a:rPr lang="en-US" sz="2000" b="0" i="1" strike="noStrike" spc="-1" smtClean="0">
                            <a:solidFill>
                              <a:srgbClr val="3333CC"/>
                            </a:solidFill>
                            <a:latin typeface="Cambria Math" panose="02040503050406030204" pitchFamily="18" charset="0"/>
                          </a:rPr>
                          <m:t>𝑒</m:t>
                        </m:r>
                      </m:e>
                      <m:sup>
                        <m:r>
                          <a:rPr lang="en-US" sz="2000" b="0" i="1" strike="noStrike" spc="-1" smtClean="0">
                            <a:solidFill>
                              <a:srgbClr val="3333CC"/>
                            </a:solidFill>
                            <a:latin typeface="Cambria Math" panose="02040503050406030204" pitchFamily="18" charset="0"/>
                          </a:rPr>
                          <m:t>−</m:t>
                        </m:r>
                      </m:sup>
                    </m:sSup>
                    <m:r>
                      <a:rPr lang="en-US" sz="2000" b="0" i="1" strike="noStrike" spc="-1" smtClean="0">
                        <a:solidFill>
                          <a:srgbClr val="3333CC"/>
                        </a:solidFill>
                        <a:latin typeface="Cambria Math" panose="02040503050406030204" pitchFamily="18" charset="0"/>
                      </a:rPr>
                      <m:t>→</m:t>
                    </m:r>
                    <m:sSup>
                      <m:sSupPr>
                        <m:ctrlPr>
                          <a:rPr lang="en-US" sz="2000" b="0" i="1" strike="noStrike" spc="-1" smtClean="0">
                            <a:solidFill>
                              <a:srgbClr val="3333CC"/>
                            </a:solidFill>
                            <a:latin typeface="Cambria Math" panose="02040503050406030204" pitchFamily="18" charset="0"/>
                          </a:rPr>
                        </m:ctrlPr>
                      </m:sSupPr>
                      <m:e>
                        <m:r>
                          <a:rPr lang="en-US" sz="2000" b="0" i="1" strike="noStrike" spc="-1" smtClean="0">
                            <a:solidFill>
                              <a:srgbClr val="3333CC"/>
                            </a:solidFill>
                            <a:latin typeface="Cambria Math" panose="02040503050406030204" pitchFamily="18" charset="0"/>
                          </a:rPr>
                          <m:t>𝐵</m:t>
                        </m:r>
                      </m:e>
                      <m:sup>
                        <m:r>
                          <a:rPr lang="en-US" sz="2000" b="0" i="1" strike="noStrike" spc="-1" smtClean="0">
                            <a:solidFill>
                              <a:srgbClr val="3333CC"/>
                            </a:solidFill>
                            <a:latin typeface="Cambria Math" panose="02040503050406030204" pitchFamily="18" charset="0"/>
                          </a:rPr>
                          <m:t>0</m:t>
                        </m:r>
                      </m:sup>
                    </m:sSup>
                    <m:acc>
                      <m:accPr>
                        <m:chr m:val="̅"/>
                        <m:ctrlPr>
                          <a:rPr lang="en-US" sz="2000" b="0" i="1" strike="noStrike" spc="-1" smtClean="0">
                            <a:solidFill>
                              <a:srgbClr val="3333CC"/>
                            </a:solidFill>
                            <a:latin typeface="Cambria Math" panose="02040503050406030204" pitchFamily="18" charset="0"/>
                          </a:rPr>
                        </m:ctrlPr>
                      </m:accPr>
                      <m:e>
                        <m:sSup>
                          <m:sSupPr>
                            <m:ctrlPr>
                              <a:rPr lang="en-US" sz="2000" b="0" i="1" strike="noStrike" spc="-1" smtClean="0">
                                <a:solidFill>
                                  <a:srgbClr val="3333CC"/>
                                </a:solidFill>
                                <a:latin typeface="Cambria Math" panose="02040503050406030204" pitchFamily="18" charset="0"/>
                              </a:rPr>
                            </m:ctrlPr>
                          </m:sSupPr>
                          <m:e>
                            <m:r>
                              <a:rPr lang="en-US" sz="2000" b="0" i="1" strike="noStrike" spc="-1" smtClean="0">
                                <a:solidFill>
                                  <a:srgbClr val="3333CC"/>
                                </a:solidFill>
                                <a:latin typeface="Cambria Math" panose="02040503050406030204" pitchFamily="18" charset="0"/>
                              </a:rPr>
                              <m:t>𝐵</m:t>
                            </m:r>
                          </m:e>
                          <m:sup>
                            <m:r>
                              <a:rPr lang="en-US" sz="2000" b="0" i="1" strike="noStrike" spc="-1" smtClean="0">
                                <a:solidFill>
                                  <a:srgbClr val="3333CC"/>
                                </a:solidFill>
                                <a:latin typeface="Cambria Math" panose="02040503050406030204" pitchFamily="18" charset="0"/>
                              </a:rPr>
                              <m:t>0</m:t>
                            </m:r>
                          </m:sup>
                        </m:sSup>
                      </m:e>
                    </m:acc>
                  </m:oMath>
                </a14:m>
                <a:endParaRPr lang="en-US" sz="2000" b="0" strike="noStrike" spc="-1" dirty="0">
                  <a:solidFill>
                    <a:srgbClr val="3333CC"/>
                  </a:solidFill>
                  <a:latin typeface="Tahoma"/>
                </a:endParaRPr>
              </a:p>
              <a:p>
                <a:endParaRPr lang="en-US" sz="2000" b="0" strike="noStrike" spc="-1" dirty="0">
                  <a:solidFill>
                    <a:srgbClr val="3333CC"/>
                  </a:solidFill>
                  <a:latin typeface="Tahoma"/>
                </a:endParaRPr>
              </a:p>
              <a:p>
                <a:r>
                  <a:rPr lang="en-US" sz="2000" b="0" strike="noStrike" spc="-1" dirty="0">
                    <a:solidFill>
                      <a:srgbClr val="3333CC"/>
                    </a:solidFill>
                    <a:latin typeface="Tahoma"/>
                  </a:rPr>
                  <a:t>Then we choose a suitable decay type:</a:t>
                </a:r>
                <a14:m>
                  <m:oMath xmlns:m="http://schemas.openxmlformats.org/officeDocument/2006/math">
                    <m:sSup>
                      <m:sSupPr>
                        <m:ctrlPr>
                          <a:rPr lang="en-US" sz="2000" b="0" i="1" strike="noStrike" spc="-1" smtClean="0">
                            <a:solidFill>
                              <a:srgbClr val="3333CC"/>
                            </a:solidFill>
                            <a:latin typeface="Cambria Math" panose="02040503050406030204" pitchFamily="18" charset="0"/>
                          </a:rPr>
                        </m:ctrlPr>
                      </m:sSupPr>
                      <m:e>
                        <m:r>
                          <a:rPr lang="en-US" sz="2000" b="0" i="1" strike="noStrike" spc="-1" smtClean="0">
                            <a:solidFill>
                              <a:srgbClr val="3333CC"/>
                            </a:solidFill>
                            <a:latin typeface="Cambria Math" panose="02040503050406030204" pitchFamily="18" charset="0"/>
                          </a:rPr>
                          <m:t>  </m:t>
                        </m:r>
                        <m:r>
                          <a:rPr lang="en-US" sz="2000" b="0" i="1" strike="noStrike" spc="-1" smtClean="0">
                            <a:solidFill>
                              <a:srgbClr val="3333CC"/>
                            </a:solidFill>
                            <a:latin typeface="Cambria Math" panose="02040503050406030204" pitchFamily="18" charset="0"/>
                          </a:rPr>
                          <m:t>𝐵</m:t>
                        </m:r>
                      </m:e>
                      <m:sup>
                        <m:r>
                          <a:rPr lang="en-US" sz="2000" b="0" i="1" strike="noStrike" spc="-1" smtClean="0">
                            <a:solidFill>
                              <a:srgbClr val="3333CC"/>
                            </a:solidFill>
                            <a:latin typeface="Cambria Math" panose="02040503050406030204" pitchFamily="18" charset="0"/>
                          </a:rPr>
                          <m:t>0</m:t>
                        </m:r>
                      </m:sup>
                    </m:sSup>
                    <m:r>
                      <a:rPr lang="en-US" sz="2000" b="0" i="1" strike="noStrike" spc="-1" smtClean="0">
                        <a:solidFill>
                          <a:srgbClr val="3333CC"/>
                        </a:solidFill>
                        <a:latin typeface="Cambria Math" panose="02040503050406030204" pitchFamily="18" charset="0"/>
                      </a:rPr>
                      <m:t>→</m:t>
                    </m:r>
                    <m:r>
                      <a:rPr lang="en-US" sz="2000" b="0" i="1" strike="noStrike" spc="-1" smtClean="0">
                        <a:solidFill>
                          <a:srgbClr val="3333CC"/>
                        </a:solidFill>
                        <a:latin typeface="Cambria Math" panose="02040503050406030204" pitchFamily="18" charset="0"/>
                      </a:rPr>
                      <m:t>𝐽</m:t>
                    </m:r>
                    <m:r>
                      <a:rPr lang="en-US" sz="2000" b="0" i="1" strike="noStrike" spc="-1" smtClean="0">
                        <a:solidFill>
                          <a:srgbClr val="3333CC"/>
                        </a:solidFill>
                        <a:latin typeface="Cambria Math" panose="02040503050406030204" pitchFamily="18" charset="0"/>
                      </a:rPr>
                      <m:t>/</m:t>
                    </m:r>
                    <m:r>
                      <m:rPr>
                        <m:sty m:val="p"/>
                      </m:rPr>
                      <a:rPr lang="en-US" sz="2000" b="0" i="0" strike="noStrike" spc="-1" smtClean="0">
                        <a:solidFill>
                          <a:srgbClr val="3333CC"/>
                        </a:solidFill>
                        <a:latin typeface="Cambria Math" panose="02040503050406030204" pitchFamily="18" charset="0"/>
                      </a:rPr>
                      <m:t>Ψ</m:t>
                    </m:r>
                    <m:sSub>
                      <m:sSubPr>
                        <m:ctrlPr>
                          <a:rPr lang="en-US" sz="2000" b="0" i="1" strike="noStrike" spc="-1" smtClean="0">
                            <a:solidFill>
                              <a:srgbClr val="3333CC"/>
                            </a:solidFill>
                            <a:latin typeface="Cambria Math" panose="02040503050406030204" pitchFamily="18" charset="0"/>
                          </a:rPr>
                        </m:ctrlPr>
                      </m:sSubPr>
                      <m:e>
                        <m:r>
                          <a:rPr lang="en-US" sz="2000" b="0" i="1" strike="noStrike" spc="-1" smtClean="0">
                            <a:solidFill>
                              <a:srgbClr val="3333CC"/>
                            </a:solidFill>
                            <a:latin typeface="Cambria Math" panose="02040503050406030204" pitchFamily="18" charset="0"/>
                          </a:rPr>
                          <m:t> </m:t>
                        </m:r>
                        <m:r>
                          <a:rPr lang="en-US" sz="2000" b="0" i="1" strike="noStrike" spc="-1" smtClean="0">
                            <a:solidFill>
                              <a:srgbClr val="3333CC"/>
                            </a:solidFill>
                            <a:latin typeface="Cambria Math" panose="02040503050406030204" pitchFamily="18" charset="0"/>
                          </a:rPr>
                          <m:t>𝐾</m:t>
                        </m:r>
                      </m:e>
                      <m:sub>
                        <m:r>
                          <a:rPr lang="en-US" sz="2000" b="0" i="1" strike="noStrike" spc="-1" smtClean="0">
                            <a:solidFill>
                              <a:srgbClr val="3333CC"/>
                            </a:solidFill>
                            <a:latin typeface="Cambria Math" panose="02040503050406030204" pitchFamily="18" charset="0"/>
                          </a:rPr>
                          <m:t>𝑆</m:t>
                        </m:r>
                      </m:sub>
                    </m:sSub>
                  </m:oMath>
                </a14:m>
                <a:r>
                  <a:rPr lang="en-US" sz="2000" b="0" strike="noStrike" spc="-1" dirty="0">
                    <a:solidFill>
                      <a:srgbClr val="3333CC"/>
                    </a:solidFill>
                    <a:latin typeface="Tahoma"/>
                  </a:rPr>
                  <a:t>, </a:t>
                </a:r>
              </a:p>
              <a:p>
                <a:r>
                  <a:rPr lang="en-US" sz="2000" spc="-1" dirty="0">
                    <a:solidFill>
                      <a:srgbClr val="3333CC"/>
                    </a:solidFill>
                    <a:latin typeface="Tahoma"/>
                  </a:rPr>
                  <a:t>T</a:t>
                </a:r>
                <a:r>
                  <a:rPr lang="en-US" sz="2000" b="0" strike="noStrike" spc="-1" dirty="0">
                    <a:solidFill>
                      <a:srgbClr val="3333CC"/>
                    </a:solidFill>
                    <a:latin typeface="Tahoma"/>
                  </a:rPr>
                  <a:t>he decay products further decay to </a:t>
                </a:r>
              </a:p>
              <a:p>
                <a:pPr marL="186262" indent="0">
                  <a:buNone/>
                </a:pPr>
                <a:r>
                  <a:rPr lang="en-US" sz="2000" b="0" strike="noStrike" spc="-1" dirty="0">
                    <a:solidFill>
                      <a:srgbClr val="3333CC"/>
                    </a:solidFill>
                    <a:latin typeface="Tahoma"/>
                  </a:rPr>
                  <a:t>							</a:t>
                </a:r>
                <a14:m>
                  <m:oMath xmlns:m="http://schemas.openxmlformats.org/officeDocument/2006/math">
                    <m:r>
                      <a:rPr lang="en-US" sz="2000" b="0" i="1" strike="noStrike" spc="-1" smtClean="0">
                        <a:solidFill>
                          <a:srgbClr val="3333CC"/>
                        </a:solidFill>
                        <a:latin typeface="Cambria Math" panose="02040503050406030204" pitchFamily="18" charset="0"/>
                      </a:rPr>
                      <m:t>𝐽</m:t>
                    </m:r>
                    <m:r>
                      <a:rPr lang="en-US" sz="2000" b="0" i="1" strike="noStrike" spc="-1" smtClean="0">
                        <a:solidFill>
                          <a:srgbClr val="3333CC"/>
                        </a:solidFill>
                        <a:latin typeface="Cambria Math" panose="02040503050406030204" pitchFamily="18" charset="0"/>
                      </a:rPr>
                      <m:t>/</m:t>
                    </m:r>
                    <m:r>
                      <m:rPr>
                        <m:sty m:val="p"/>
                      </m:rPr>
                      <a:rPr lang="en-US" sz="2000" b="0" i="0" strike="noStrike" spc="-1" smtClean="0">
                        <a:solidFill>
                          <a:srgbClr val="3333CC"/>
                        </a:solidFill>
                        <a:latin typeface="Cambria Math" panose="02040503050406030204" pitchFamily="18" charset="0"/>
                      </a:rPr>
                      <m:t>Ψ</m:t>
                    </m:r>
                    <m:sSub>
                      <m:sSubPr>
                        <m:ctrlPr>
                          <a:rPr lang="en-US" sz="2000" b="0" i="1" strike="noStrike" spc="-1" smtClean="0">
                            <a:solidFill>
                              <a:srgbClr val="3333CC"/>
                            </a:solidFill>
                            <a:latin typeface="Cambria Math" panose="02040503050406030204" pitchFamily="18" charset="0"/>
                          </a:rPr>
                        </m:ctrlPr>
                      </m:sSubPr>
                      <m:e>
                        <m:r>
                          <a:rPr lang="en-US" sz="2000" b="0" i="1" strike="noStrike" spc="-1" smtClean="0">
                            <a:solidFill>
                              <a:srgbClr val="3333CC"/>
                            </a:solidFill>
                            <a:latin typeface="Cambria Math" panose="02040503050406030204" pitchFamily="18" charset="0"/>
                          </a:rPr>
                          <m:t>→</m:t>
                        </m:r>
                        <m:sSup>
                          <m:sSupPr>
                            <m:ctrlPr>
                              <a:rPr lang="en-US" sz="2000" b="0" i="1" strike="noStrike" spc="-1" smtClean="0">
                                <a:solidFill>
                                  <a:srgbClr val="3333CC"/>
                                </a:solidFill>
                                <a:latin typeface="Cambria Math" panose="02040503050406030204" pitchFamily="18" charset="0"/>
                              </a:rPr>
                            </m:ctrlPr>
                          </m:sSupPr>
                          <m:e>
                            <m:r>
                              <a:rPr lang="en-US" sz="2000" b="0" i="1" strike="noStrike" spc="-1" smtClean="0">
                                <a:solidFill>
                                  <a:srgbClr val="3333CC"/>
                                </a:solidFill>
                                <a:latin typeface="Cambria Math" panose="02040503050406030204" pitchFamily="18" charset="0"/>
                              </a:rPr>
                              <m:t>𝜇</m:t>
                            </m:r>
                          </m:e>
                          <m:sup>
                            <m:r>
                              <a:rPr lang="en-US" sz="2000" b="0" i="1" strike="noStrike" spc="-1" smtClean="0">
                                <a:solidFill>
                                  <a:srgbClr val="3333CC"/>
                                </a:solidFill>
                                <a:latin typeface="Cambria Math" panose="02040503050406030204" pitchFamily="18" charset="0"/>
                              </a:rPr>
                              <m:t>−</m:t>
                            </m:r>
                          </m:sup>
                        </m:sSup>
                        <m:sSup>
                          <m:sSupPr>
                            <m:ctrlPr>
                              <a:rPr lang="en-US" sz="2000" b="0" i="1" strike="noStrike" spc="-1" smtClean="0">
                                <a:solidFill>
                                  <a:srgbClr val="3333CC"/>
                                </a:solidFill>
                                <a:latin typeface="Cambria Math" panose="02040503050406030204" pitchFamily="18" charset="0"/>
                              </a:rPr>
                            </m:ctrlPr>
                          </m:sSupPr>
                          <m:e>
                            <m:r>
                              <a:rPr lang="en-US" sz="2000" b="0" i="1" strike="noStrike" spc="-1" smtClean="0">
                                <a:solidFill>
                                  <a:srgbClr val="3333CC"/>
                                </a:solidFill>
                                <a:latin typeface="Cambria Math" panose="02040503050406030204" pitchFamily="18" charset="0"/>
                              </a:rPr>
                              <m:t>𝜇</m:t>
                            </m:r>
                          </m:e>
                          <m:sup>
                            <m:r>
                              <a:rPr lang="en-US" sz="2000" b="0" i="1" strike="noStrike" spc="-1" smtClean="0">
                                <a:solidFill>
                                  <a:srgbClr val="3333CC"/>
                                </a:solidFill>
                                <a:latin typeface="Cambria Math" panose="02040503050406030204" pitchFamily="18" charset="0"/>
                              </a:rPr>
                              <m:t>+</m:t>
                            </m:r>
                          </m:sup>
                        </m:sSup>
                      </m:e>
                      <m:sub/>
                    </m:sSub>
                  </m:oMath>
                </a14:m>
                <a:r>
                  <a:rPr lang="en-US" sz="2000" b="0" strike="noStrike" spc="-1" dirty="0">
                    <a:solidFill>
                      <a:srgbClr val="3333CC"/>
                    </a:solidFill>
                    <a:latin typeface="Tahoma"/>
                  </a:rPr>
                  <a:t> </a:t>
                </a:r>
              </a:p>
              <a:p>
                <a:pPr marL="186262" indent="0">
                  <a:buNone/>
                </a:pPr>
                <a:r>
                  <a:rPr lang="en-US" sz="2000" b="0" strike="noStrike" spc="-1" dirty="0">
                    <a:solidFill>
                      <a:srgbClr val="3333CC"/>
                    </a:solidFill>
                    <a:latin typeface="Tahoma"/>
                  </a:rPr>
                  <a:t>							</a:t>
                </a:r>
                <a:r>
                  <a:rPr lang="en-US" sz="2000" b="0" strike="noStrike" spc="-1" dirty="0">
                    <a:solidFill>
                      <a:srgbClr val="3333CC"/>
                    </a:solidFill>
                  </a:rPr>
                  <a:t> </a:t>
                </a:r>
                <a14:m>
                  <m:oMath xmlns:m="http://schemas.openxmlformats.org/officeDocument/2006/math">
                    <m:sSub>
                      <m:sSubPr>
                        <m:ctrlPr>
                          <a:rPr lang="en-US" sz="2000" b="0" i="1" strike="noStrike" spc="-1" smtClean="0">
                            <a:solidFill>
                              <a:srgbClr val="3333CC"/>
                            </a:solidFill>
                            <a:latin typeface="Cambria Math" panose="02040503050406030204" pitchFamily="18" charset="0"/>
                          </a:rPr>
                        </m:ctrlPr>
                      </m:sSubPr>
                      <m:e>
                        <m:r>
                          <a:rPr lang="en-US" sz="2000" b="0" i="1" strike="noStrike" spc="-1" smtClean="0">
                            <a:solidFill>
                              <a:srgbClr val="3333CC"/>
                            </a:solidFill>
                            <a:latin typeface="Cambria Math" panose="02040503050406030204" pitchFamily="18" charset="0"/>
                          </a:rPr>
                          <m:t>𝐾</m:t>
                        </m:r>
                      </m:e>
                      <m:sub>
                        <m:r>
                          <a:rPr lang="en-US" sz="2000" b="0" i="1" strike="noStrike" spc="-1" smtClean="0">
                            <a:solidFill>
                              <a:srgbClr val="3333CC"/>
                            </a:solidFill>
                            <a:latin typeface="Cambria Math" panose="02040503050406030204" pitchFamily="18" charset="0"/>
                          </a:rPr>
                          <m:t>𝑆</m:t>
                        </m:r>
                      </m:sub>
                    </m:sSub>
                    <m:r>
                      <a:rPr lang="en-US" sz="2000" b="0" i="1" strike="noStrike" spc="-1" smtClean="0">
                        <a:solidFill>
                          <a:srgbClr val="3333CC"/>
                        </a:solidFill>
                        <a:latin typeface="Cambria Math" panose="02040503050406030204" pitchFamily="18" charset="0"/>
                      </a:rPr>
                      <m:t>→</m:t>
                    </m:r>
                    <m:sSup>
                      <m:sSupPr>
                        <m:ctrlPr>
                          <a:rPr lang="en-US" sz="2000" b="0" i="1" strike="noStrike" spc="-1" smtClean="0">
                            <a:solidFill>
                              <a:srgbClr val="3333CC"/>
                            </a:solidFill>
                            <a:latin typeface="Cambria Math" panose="02040503050406030204" pitchFamily="18" charset="0"/>
                          </a:rPr>
                        </m:ctrlPr>
                      </m:sSupPr>
                      <m:e>
                        <m:r>
                          <a:rPr lang="en-US" sz="2000" b="0" i="1" strike="noStrike" spc="-1" smtClean="0">
                            <a:solidFill>
                              <a:srgbClr val="3333CC"/>
                            </a:solidFill>
                            <a:latin typeface="Cambria Math" panose="02040503050406030204" pitchFamily="18" charset="0"/>
                          </a:rPr>
                          <m:t>𝜋</m:t>
                        </m:r>
                      </m:e>
                      <m:sup>
                        <m:r>
                          <a:rPr lang="en-US" sz="2000" b="0" i="1" strike="noStrike" spc="-1" smtClean="0">
                            <a:solidFill>
                              <a:srgbClr val="3333CC"/>
                            </a:solidFill>
                            <a:latin typeface="Cambria Math" panose="02040503050406030204" pitchFamily="18" charset="0"/>
                          </a:rPr>
                          <m:t>−</m:t>
                        </m:r>
                      </m:sup>
                    </m:sSup>
                    <m:sSup>
                      <m:sSupPr>
                        <m:ctrlPr>
                          <a:rPr lang="en-US" sz="2000" b="0" i="1" strike="noStrike" spc="-1" smtClean="0">
                            <a:solidFill>
                              <a:srgbClr val="3333CC"/>
                            </a:solidFill>
                            <a:latin typeface="Cambria Math" panose="02040503050406030204" pitchFamily="18" charset="0"/>
                          </a:rPr>
                        </m:ctrlPr>
                      </m:sSupPr>
                      <m:e>
                        <m:r>
                          <a:rPr lang="en-US" sz="2000" b="0" i="1" strike="noStrike" spc="-1" smtClean="0">
                            <a:solidFill>
                              <a:srgbClr val="3333CC"/>
                            </a:solidFill>
                            <a:latin typeface="Cambria Math" panose="02040503050406030204" pitchFamily="18" charset="0"/>
                          </a:rPr>
                          <m:t>𝜋</m:t>
                        </m:r>
                      </m:e>
                      <m:sup>
                        <m:r>
                          <a:rPr lang="en-US" sz="2000" b="0" i="1" strike="noStrike" spc="-1" smtClean="0">
                            <a:solidFill>
                              <a:srgbClr val="3333CC"/>
                            </a:solidFill>
                            <a:latin typeface="Cambria Math" panose="02040503050406030204" pitchFamily="18" charset="0"/>
                          </a:rPr>
                          <m:t>+</m:t>
                        </m:r>
                      </m:sup>
                    </m:sSup>
                  </m:oMath>
                </a14:m>
                <a:endParaRPr lang="en-US" sz="2000" b="0" strike="noStrike" spc="-1" dirty="0">
                  <a:solidFill>
                    <a:srgbClr val="3333CC"/>
                  </a:solidFill>
                  <a:latin typeface="Tahoma"/>
                </a:endParaRPr>
              </a:p>
              <a:p>
                <a:r>
                  <a:rPr lang="en-US" sz="2000" b="0" strike="noStrike" spc="-1" dirty="0">
                    <a:solidFill>
                      <a:srgbClr val="3333CC"/>
                    </a:solidFill>
                    <a:latin typeface="Tahoma"/>
                  </a:rPr>
                  <a:t>We need to measure where this happened and determine whether</a:t>
                </a:r>
              </a:p>
              <a:p>
                <a:pPr marL="186262" indent="0">
                  <a:buNone/>
                </a:pPr>
                <a:r>
                  <a:rPr lang="en-US" sz="2000" b="0" strike="noStrike" spc="-1" dirty="0">
                    <a:solidFill>
                      <a:srgbClr val="3333CC"/>
                    </a:solidFill>
                    <a:latin typeface="Tahoma"/>
                  </a:rPr>
                  <a:t> </a:t>
                </a:r>
                <a14:m>
                  <m:oMath xmlns:m="http://schemas.openxmlformats.org/officeDocument/2006/math">
                    <m:sSup>
                      <m:sSupPr>
                        <m:ctrlPr>
                          <a:rPr lang="en-US" sz="2000" b="0" i="1" strike="noStrike" spc="-1" smtClean="0">
                            <a:solidFill>
                              <a:srgbClr val="3333CC"/>
                            </a:solidFill>
                            <a:latin typeface="Cambria Math" panose="02040503050406030204" pitchFamily="18" charset="0"/>
                          </a:rPr>
                        </m:ctrlPr>
                      </m:sSupPr>
                      <m:e>
                        <m:r>
                          <a:rPr lang="en-US" sz="2000" b="0" i="1" strike="noStrike" spc="-1" smtClean="0">
                            <a:solidFill>
                              <a:srgbClr val="3333CC"/>
                            </a:solidFill>
                            <a:latin typeface="Cambria Math" panose="02040503050406030204" pitchFamily="18" charset="0"/>
                          </a:rPr>
                          <m:t>  </m:t>
                        </m:r>
                        <m:r>
                          <a:rPr lang="en-US" sz="2000" b="0" i="1" strike="noStrike" spc="-1" smtClean="0">
                            <a:solidFill>
                              <a:srgbClr val="3333CC"/>
                            </a:solidFill>
                            <a:latin typeface="Cambria Math" panose="02040503050406030204" pitchFamily="18" charset="0"/>
                          </a:rPr>
                          <m:t>𝐵</m:t>
                        </m:r>
                      </m:e>
                      <m:sup>
                        <m:r>
                          <a:rPr lang="en-US" sz="2000" b="0" i="1" strike="noStrike" spc="-1" smtClean="0">
                            <a:solidFill>
                              <a:srgbClr val="3333CC"/>
                            </a:solidFill>
                            <a:latin typeface="Cambria Math" panose="02040503050406030204" pitchFamily="18" charset="0"/>
                          </a:rPr>
                          <m:t>0</m:t>
                        </m:r>
                      </m:sup>
                    </m:sSup>
                  </m:oMath>
                </a14:m>
                <a:r>
                  <a:rPr lang="en-US" sz="2000" b="0" strike="noStrike" spc="-1" dirty="0">
                    <a:solidFill>
                      <a:srgbClr val="3333CC"/>
                    </a:solidFill>
                    <a:latin typeface="Tahoma"/>
                  </a:rPr>
                  <a:t> or its anti-particle </a:t>
                </a:r>
                <a14:m>
                  <m:oMath xmlns:m="http://schemas.openxmlformats.org/officeDocument/2006/math">
                    <m:acc>
                      <m:accPr>
                        <m:chr m:val="̅"/>
                        <m:ctrlPr>
                          <a:rPr lang="en-US" sz="2000" i="1" spc="-1">
                            <a:solidFill>
                              <a:srgbClr val="3333CC"/>
                            </a:solidFill>
                            <a:latin typeface="Cambria Math" panose="02040503050406030204" pitchFamily="18" charset="0"/>
                          </a:rPr>
                        </m:ctrlPr>
                      </m:accPr>
                      <m:e>
                        <m:sSup>
                          <m:sSupPr>
                            <m:ctrlPr>
                              <a:rPr lang="en-US" sz="2000" i="1" spc="-1">
                                <a:solidFill>
                                  <a:srgbClr val="3333CC"/>
                                </a:solidFill>
                                <a:latin typeface="Cambria Math" panose="02040503050406030204" pitchFamily="18" charset="0"/>
                              </a:rPr>
                            </m:ctrlPr>
                          </m:sSupPr>
                          <m:e>
                            <m:r>
                              <a:rPr lang="en-US" sz="2000" i="1" spc="-1">
                                <a:solidFill>
                                  <a:srgbClr val="3333CC"/>
                                </a:solidFill>
                                <a:latin typeface="Cambria Math" panose="02040503050406030204" pitchFamily="18" charset="0"/>
                              </a:rPr>
                              <m:t>𝐵</m:t>
                            </m:r>
                          </m:e>
                          <m:sup>
                            <m:r>
                              <a:rPr lang="en-US" sz="2000" i="1" spc="-1">
                                <a:solidFill>
                                  <a:srgbClr val="3333CC"/>
                                </a:solidFill>
                                <a:latin typeface="Cambria Math" panose="02040503050406030204" pitchFamily="18" charset="0"/>
                              </a:rPr>
                              <m:t>0</m:t>
                            </m:r>
                          </m:sup>
                        </m:sSup>
                      </m:e>
                    </m:acc>
                  </m:oMath>
                </a14:m>
                <a:r>
                  <a:rPr lang="en-US" sz="2000" b="0" strike="noStrike" spc="-1" dirty="0">
                    <a:solidFill>
                      <a:srgbClr val="3333CC"/>
                    </a:solidFill>
                    <a:latin typeface="Tahoma"/>
                  </a:rPr>
                  <a:t> decayed to the final state </a:t>
                </a:r>
                <a14:m>
                  <m:oMath xmlns:m="http://schemas.openxmlformats.org/officeDocument/2006/math">
                    <m:r>
                      <a:rPr lang="en-US" sz="2000" i="1" spc="-1">
                        <a:solidFill>
                          <a:srgbClr val="3333CC"/>
                        </a:solidFill>
                        <a:latin typeface="Cambria Math" panose="02040503050406030204" pitchFamily="18" charset="0"/>
                      </a:rPr>
                      <m:t>𝐽</m:t>
                    </m:r>
                    <m:r>
                      <a:rPr lang="en-US" sz="2000" i="1" spc="-1">
                        <a:solidFill>
                          <a:srgbClr val="3333CC"/>
                        </a:solidFill>
                        <a:latin typeface="Cambria Math" panose="02040503050406030204" pitchFamily="18" charset="0"/>
                      </a:rPr>
                      <m:t>/</m:t>
                    </m:r>
                    <m:r>
                      <m:rPr>
                        <m:sty m:val="p"/>
                      </m:rPr>
                      <a:rPr lang="en-US" sz="2000" spc="-1">
                        <a:solidFill>
                          <a:srgbClr val="3333CC"/>
                        </a:solidFill>
                        <a:latin typeface="Cambria Math" panose="02040503050406030204" pitchFamily="18" charset="0"/>
                      </a:rPr>
                      <m:t>Ψ</m:t>
                    </m:r>
                    <m:sSub>
                      <m:sSubPr>
                        <m:ctrlPr>
                          <a:rPr lang="en-US" sz="2000" i="1" spc="-1">
                            <a:solidFill>
                              <a:srgbClr val="3333CC"/>
                            </a:solidFill>
                            <a:latin typeface="Cambria Math" panose="02040503050406030204" pitchFamily="18" charset="0"/>
                          </a:rPr>
                        </m:ctrlPr>
                      </m:sSubPr>
                      <m:e>
                        <m:r>
                          <a:rPr lang="en-US" sz="2000" i="1" spc="-1">
                            <a:solidFill>
                              <a:srgbClr val="3333CC"/>
                            </a:solidFill>
                            <a:latin typeface="Cambria Math" panose="02040503050406030204" pitchFamily="18" charset="0"/>
                          </a:rPr>
                          <m:t> </m:t>
                        </m:r>
                        <m:r>
                          <a:rPr lang="en-US" sz="2000" i="1" spc="-1">
                            <a:solidFill>
                              <a:srgbClr val="3333CC"/>
                            </a:solidFill>
                            <a:latin typeface="Cambria Math" panose="02040503050406030204" pitchFamily="18" charset="0"/>
                          </a:rPr>
                          <m:t>𝐾</m:t>
                        </m:r>
                      </m:e>
                      <m:sub>
                        <m:r>
                          <a:rPr lang="en-US" sz="2000" i="1" spc="-1">
                            <a:solidFill>
                              <a:srgbClr val="3333CC"/>
                            </a:solidFill>
                            <a:latin typeface="Cambria Math" panose="02040503050406030204" pitchFamily="18" charset="0"/>
                          </a:rPr>
                          <m:t>𝑆</m:t>
                        </m:r>
                      </m:sub>
                    </m:sSub>
                  </m:oMath>
                </a14:m>
                <a:r>
                  <a:rPr lang="en-US" sz="2000" b="0" strike="noStrike" spc="-1" dirty="0">
                    <a:solidFill>
                      <a:srgbClr val="3333CC"/>
                    </a:solidFill>
                    <a:latin typeface="Tahoma"/>
                  </a:rPr>
                  <a:t> .</a:t>
                </a:r>
                <a:r>
                  <a:rPr lang="en-US" sz="2000" b="0" strike="noStrike" spc="-1" dirty="0">
                    <a:solidFill>
                      <a:srgbClr val="000000"/>
                    </a:solidFill>
                    <a:latin typeface="Tahoma"/>
                  </a:rPr>
                  <a:t>	</a:t>
                </a:r>
              </a:p>
              <a:p>
                <a:endParaRPr lang="sl-SI" dirty="0"/>
              </a:p>
            </p:txBody>
          </p:sp>
        </mc:Choice>
        <mc:Fallback>
          <p:sp>
            <p:nvSpPr>
              <p:cNvPr id="3" name="Text Placeholder 2">
                <a:extLst>
                  <a:ext uri="{FF2B5EF4-FFF2-40B4-BE49-F238E27FC236}">
                    <a16:creationId xmlns:a16="http://schemas.microsoft.com/office/drawing/2014/main" id="{0036885A-6AD0-1522-1028-7F37177FC0D2}"/>
                  </a:ext>
                </a:extLst>
              </p:cNvPr>
              <p:cNvSpPr>
                <a:spLocks noGrp="1" noRot="1" noChangeAspect="1" noMove="1" noResize="1" noEditPoints="1" noAdjustHandles="1" noChangeArrowheads="1" noChangeShapeType="1" noTextEdit="1"/>
              </p:cNvSpPr>
              <p:nvPr>
                <p:ph type="body" idx="1"/>
              </p:nvPr>
            </p:nvSpPr>
            <p:spPr>
              <a:xfrm>
                <a:off x="959999" y="1536633"/>
                <a:ext cx="10519428" cy="4555200"/>
              </a:xfrm>
              <a:blipFill>
                <a:blip r:embed="rId2"/>
                <a:stretch>
                  <a:fillRect/>
                </a:stretch>
              </a:blipFill>
            </p:spPr>
            <p:txBody>
              <a:bodyPr/>
              <a:lstStyle/>
              <a:p>
                <a:r>
                  <a:rPr lang="sl-SI">
                    <a:noFill/>
                  </a:rPr>
                  <a:t> </a:t>
                </a:r>
              </a:p>
            </p:txBody>
          </p:sp>
        </mc:Fallback>
      </mc:AlternateContent>
    </p:spTree>
    <p:extLst>
      <p:ext uri="{BB962C8B-B14F-4D97-AF65-F5344CB8AC3E}">
        <p14:creationId xmlns:p14="http://schemas.microsoft.com/office/powerpoint/2010/main" val="3688867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8CC03-FB17-FEA8-15FF-217D657B6680}"/>
              </a:ext>
            </a:extLst>
          </p:cNvPr>
          <p:cNvSpPr>
            <a:spLocks noGrp="1"/>
          </p:cNvSpPr>
          <p:nvPr>
            <p:ph type="title"/>
          </p:nvPr>
        </p:nvSpPr>
        <p:spPr/>
        <p:txBody>
          <a:bodyPr/>
          <a:lstStyle/>
          <a:p>
            <a:r>
              <a:rPr lang="sl-SI" dirty="0"/>
              <a:t>What should be the description of the basic building blocks of nature?</a:t>
            </a:r>
          </a:p>
        </p:txBody>
      </p:sp>
      <p:sp>
        <p:nvSpPr>
          <p:cNvPr id="3" name="Text Placeholder 2">
            <a:extLst>
              <a:ext uri="{FF2B5EF4-FFF2-40B4-BE49-F238E27FC236}">
                <a16:creationId xmlns:a16="http://schemas.microsoft.com/office/drawing/2014/main" id="{FA3EAF02-0A1D-2F7E-1F58-6A6E7CCE978D}"/>
              </a:ext>
            </a:extLst>
          </p:cNvPr>
          <p:cNvSpPr>
            <a:spLocks noGrp="1"/>
          </p:cNvSpPr>
          <p:nvPr>
            <p:ph type="body" idx="1"/>
          </p:nvPr>
        </p:nvSpPr>
        <p:spPr>
          <a:xfrm>
            <a:off x="960000" y="1536633"/>
            <a:ext cx="7726800" cy="4555200"/>
          </a:xfrm>
        </p:spPr>
        <p:txBody>
          <a:bodyPr/>
          <a:lstStyle/>
          <a:p>
            <a:pPr marL="186262" indent="0">
              <a:buNone/>
            </a:pPr>
            <a:r>
              <a:rPr lang="sl-SI" sz="2400" dirty="0"/>
              <a:t>Two requirements:</a:t>
            </a:r>
          </a:p>
          <a:p>
            <a:r>
              <a:rPr lang="sl-SI" sz="2400" b="1" dirty="0"/>
              <a:t>Simple</a:t>
            </a:r>
            <a:r>
              <a:rPr lang="sl-SI" sz="2400" dirty="0"/>
              <a:t> (low number of basic building blocks of matter)</a:t>
            </a:r>
          </a:p>
          <a:p>
            <a:r>
              <a:rPr lang="sl-SI" sz="2400" b="1" dirty="0"/>
              <a:t>Correct</a:t>
            </a:r>
          </a:p>
        </p:txBody>
      </p:sp>
    </p:spTree>
    <p:extLst>
      <p:ext uri="{BB962C8B-B14F-4D97-AF65-F5344CB8AC3E}">
        <p14:creationId xmlns:p14="http://schemas.microsoft.com/office/powerpoint/2010/main" val="564965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extShape 2"/>
          <p:cNvSpPr txBox="1"/>
          <p:nvPr/>
        </p:nvSpPr>
        <p:spPr>
          <a:xfrm>
            <a:off x="2209440" y="1981080"/>
            <a:ext cx="3809880" cy="4205520"/>
          </a:xfrm>
          <a:prstGeom prst="rect">
            <a:avLst/>
          </a:prstGeom>
          <a:noFill/>
          <a:ln>
            <a:noFill/>
          </a:ln>
        </p:spPr>
        <p:txBody>
          <a:bodyPr lIns="90000" tIns="46800" rIns="90000" bIns="46800">
            <a:normAutofit/>
          </a:bodyPr>
          <a:lstStyle/>
          <a:p>
            <a:endParaRPr lang="en-US" sz="3200" spc="-1">
              <a:latin typeface="Tahoma"/>
            </a:endParaRPr>
          </a:p>
        </p:txBody>
      </p:sp>
      <p:pic>
        <p:nvPicPr>
          <p:cNvPr id="297" name="Picture 296"/>
          <p:cNvPicPr/>
          <p:nvPr/>
        </p:nvPicPr>
        <p:blipFill>
          <a:blip r:embed="rId2"/>
          <a:stretch/>
        </p:blipFill>
        <p:spPr>
          <a:xfrm>
            <a:off x="6171960" y="1981080"/>
            <a:ext cx="3809880" cy="4115160"/>
          </a:xfrm>
          <a:prstGeom prst="rect">
            <a:avLst/>
          </a:prstGeom>
          <a:ln>
            <a:noFill/>
          </a:ln>
        </p:spPr>
      </p:pic>
      <p:pic>
        <p:nvPicPr>
          <p:cNvPr id="298" name="Picture 297"/>
          <p:cNvPicPr/>
          <p:nvPr/>
        </p:nvPicPr>
        <p:blipFill>
          <a:blip r:embed="rId3"/>
          <a:stretch/>
        </p:blipFill>
        <p:spPr>
          <a:xfrm>
            <a:off x="1757460" y="1463040"/>
            <a:ext cx="8458200" cy="4908600"/>
          </a:xfrm>
          <a:prstGeom prst="rect">
            <a:avLst/>
          </a:prstGeom>
          <a:ln>
            <a:noFill/>
          </a:ln>
        </p:spPr>
      </p:pic>
      <p:sp>
        <p:nvSpPr>
          <p:cNvPr id="299" name="CustomShape 3"/>
          <p:cNvSpPr/>
          <p:nvPr/>
        </p:nvSpPr>
        <p:spPr>
          <a:xfrm>
            <a:off x="2289001" y="4267081"/>
            <a:ext cx="1508852" cy="34073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en-US" sz="1600" b="1" i="1" spc="-1" dirty="0">
                <a:solidFill>
                  <a:srgbClr val="FFFF00"/>
                </a:solidFill>
                <a:latin typeface="Times New Roman"/>
                <a:ea typeface="ＭＳ Ｐゴシック"/>
              </a:rPr>
              <a:t>~</a:t>
            </a:r>
            <a:r>
              <a:rPr lang="sl-SI" sz="1600" b="1" i="1" spc="-1" dirty="0">
                <a:solidFill>
                  <a:srgbClr val="FFFF00"/>
                </a:solidFill>
                <a:latin typeface="Times New Roman"/>
              </a:rPr>
              <a:t>diameter </a:t>
            </a:r>
            <a:r>
              <a:rPr lang="en-US" sz="1600" b="1" i="1" spc="-1" dirty="0">
                <a:solidFill>
                  <a:srgbClr val="FFFF00"/>
                </a:solidFill>
                <a:latin typeface="Times New Roman"/>
                <a:ea typeface="ＭＳ Ｐゴシック"/>
              </a:rPr>
              <a:t>1 km</a:t>
            </a:r>
            <a:endParaRPr lang="en-US" sz="1600" spc="-1" dirty="0">
              <a:latin typeface="Times New Roman"/>
            </a:endParaRPr>
          </a:p>
        </p:txBody>
      </p:sp>
      <p:pic>
        <p:nvPicPr>
          <p:cNvPr id="300" name="Picture 299"/>
          <p:cNvPicPr/>
          <p:nvPr/>
        </p:nvPicPr>
        <p:blipFill>
          <a:blip r:embed="rId4"/>
          <a:stretch/>
        </p:blipFill>
        <p:spPr>
          <a:xfrm>
            <a:off x="1828920" y="1447920"/>
            <a:ext cx="2253960" cy="944280"/>
          </a:xfrm>
          <a:prstGeom prst="rect">
            <a:avLst/>
          </a:prstGeom>
          <a:ln>
            <a:noFill/>
          </a:ln>
        </p:spPr>
      </p:pic>
      <p:sp>
        <p:nvSpPr>
          <p:cNvPr id="301" name="CustomShape 4"/>
          <p:cNvSpPr/>
          <p:nvPr/>
        </p:nvSpPr>
        <p:spPr>
          <a:xfrm>
            <a:off x="3444960" y="3614760"/>
            <a:ext cx="3457440" cy="795240"/>
          </a:xfrm>
          <a:prstGeom prst="ellipse">
            <a:avLst/>
          </a:prstGeom>
          <a:noFill/>
          <a:ln w="28440">
            <a:solidFill>
              <a:srgbClr val="FFFF00"/>
            </a:solidFill>
            <a:miter/>
          </a:ln>
        </p:spPr>
        <p:style>
          <a:lnRef idx="0">
            <a:scrgbClr r="0" g="0" b="0"/>
          </a:lnRef>
          <a:fillRef idx="0">
            <a:scrgbClr r="0" g="0" b="0"/>
          </a:fillRef>
          <a:effectRef idx="0">
            <a:scrgbClr r="0" g="0" b="0"/>
          </a:effectRef>
          <a:fontRef idx="minor"/>
        </p:style>
      </p:sp>
      <p:sp>
        <p:nvSpPr>
          <p:cNvPr id="302" name="Line 5"/>
          <p:cNvSpPr/>
          <p:nvPr/>
        </p:nvSpPr>
        <p:spPr>
          <a:xfrm>
            <a:off x="4543320" y="4370400"/>
            <a:ext cx="1816200" cy="868320"/>
          </a:xfrm>
          <a:prstGeom prst="line">
            <a:avLst/>
          </a:prstGeom>
          <a:ln w="28440">
            <a:solidFill>
              <a:srgbClr val="FFFF00"/>
            </a:solidFill>
            <a:miter/>
          </a:ln>
        </p:spPr>
        <p:style>
          <a:lnRef idx="0">
            <a:scrgbClr r="0" g="0" b="0"/>
          </a:lnRef>
          <a:fillRef idx="0">
            <a:scrgbClr r="0" g="0" b="0"/>
          </a:fillRef>
          <a:effectRef idx="0">
            <a:scrgbClr r="0" g="0" b="0"/>
          </a:effectRef>
          <a:fontRef idx="minor"/>
        </p:style>
      </p:sp>
      <p:sp>
        <p:nvSpPr>
          <p:cNvPr id="303" name="CustomShape 6"/>
          <p:cNvSpPr/>
          <p:nvPr/>
        </p:nvSpPr>
        <p:spPr>
          <a:xfrm>
            <a:off x="5327760" y="1843200"/>
            <a:ext cx="1468440" cy="368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800" b="1" i="1" spc="-1">
                <a:solidFill>
                  <a:srgbClr val="FF9933"/>
                </a:solidFill>
                <a:latin typeface="Times New Roman"/>
                <a:ea typeface="ＭＳ Ｐゴシック"/>
              </a:rPr>
              <a:t>Tsukuba</a:t>
            </a:r>
            <a:r>
              <a:rPr lang="sl-SI" sz="1800" b="1" i="1" spc="-1">
                <a:solidFill>
                  <a:srgbClr val="FF9933"/>
                </a:solidFill>
                <a:latin typeface="Times New Roman"/>
              </a:rPr>
              <a:t>-san</a:t>
            </a:r>
            <a:r>
              <a:rPr lang="en-US" sz="1800" b="1" i="1" spc="-1">
                <a:solidFill>
                  <a:srgbClr val="FF9933"/>
                </a:solidFill>
                <a:latin typeface="Times New Roman"/>
                <a:ea typeface="ＭＳ Ｐゴシック"/>
              </a:rPr>
              <a:t> </a:t>
            </a:r>
            <a:endParaRPr lang="en-US" sz="1800" spc="-1">
              <a:latin typeface="Times New Roman"/>
            </a:endParaRPr>
          </a:p>
        </p:txBody>
      </p:sp>
      <p:sp>
        <p:nvSpPr>
          <p:cNvPr id="304" name="CustomShape 7"/>
          <p:cNvSpPr/>
          <p:nvPr/>
        </p:nvSpPr>
        <p:spPr>
          <a:xfrm>
            <a:off x="2957880" y="3414600"/>
            <a:ext cx="877320" cy="3988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en-US" sz="2000" b="1" i="1" spc="-1">
                <a:solidFill>
                  <a:srgbClr val="FFFF00"/>
                </a:solidFill>
                <a:latin typeface="Garamond"/>
                <a:ea typeface="ＭＳ Ｐゴシック"/>
              </a:rPr>
              <a:t>KEKB</a:t>
            </a:r>
            <a:endParaRPr lang="en-US" sz="2000" spc="-1">
              <a:latin typeface="Times New Roman"/>
            </a:endParaRPr>
          </a:p>
        </p:txBody>
      </p:sp>
      <p:sp>
        <p:nvSpPr>
          <p:cNvPr id="305" name="CustomShape 8"/>
          <p:cNvSpPr/>
          <p:nvPr/>
        </p:nvSpPr>
        <p:spPr>
          <a:xfrm>
            <a:off x="5642040" y="3544920"/>
            <a:ext cx="689040" cy="241200"/>
          </a:xfrm>
          <a:prstGeom prst="ellipse">
            <a:avLst/>
          </a:prstGeom>
          <a:noFill/>
          <a:ln w="28440">
            <a:solidFill>
              <a:srgbClr val="FF9933"/>
            </a:solidFill>
            <a:miter/>
          </a:ln>
        </p:spPr>
        <p:style>
          <a:lnRef idx="0">
            <a:scrgbClr r="0" g="0" b="0"/>
          </a:lnRef>
          <a:fillRef idx="0">
            <a:scrgbClr r="0" g="0" b="0"/>
          </a:fillRef>
          <a:effectRef idx="0">
            <a:scrgbClr r="0" g="0" b="0"/>
          </a:effectRef>
          <a:fontRef idx="minor"/>
        </p:style>
      </p:sp>
      <p:sp>
        <p:nvSpPr>
          <p:cNvPr id="306" name="CustomShape 9"/>
          <p:cNvSpPr/>
          <p:nvPr/>
        </p:nvSpPr>
        <p:spPr>
          <a:xfrm>
            <a:off x="6058201" y="3200401"/>
            <a:ext cx="686063" cy="402291"/>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en-US" sz="2000" b="1" i="1" spc="-1" dirty="0">
                <a:solidFill>
                  <a:srgbClr val="FFFF00"/>
                </a:solidFill>
                <a:latin typeface="Garamond"/>
                <a:ea typeface="ＭＳ Ｐゴシック"/>
              </a:rPr>
              <a:t>Belle</a:t>
            </a:r>
            <a:endParaRPr lang="en-US" sz="2000" spc="-1" dirty="0">
              <a:latin typeface="Times New Roman"/>
            </a:endParaRPr>
          </a:p>
        </p:txBody>
      </p:sp>
      <p:sp>
        <p:nvSpPr>
          <p:cNvPr id="2" name="Title 1">
            <a:extLst>
              <a:ext uri="{FF2B5EF4-FFF2-40B4-BE49-F238E27FC236}">
                <a16:creationId xmlns:a16="http://schemas.microsoft.com/office/drawing/2014/main" id="{62F4CE5F-6E5C-A41D-A1A3-1C7D2123848B}"/>
              </a:ext>
            </a:extLst>
          </p:cNvPr>
          <p:cNvSpPr>
            <a:spLocks noGrp="1"/>
          </p:cNvSpPr>
          <p:nvPr>
            <p:ph type="title"/>
          </p:nvPr>
        </p:nvSpPr>
        <p:spPr>
          <a:xfrm>
            <a:off x="960000" y="268215"/>
            <a:ext cx="10272000" cy="558993"/>
          </a:xfrm>
        </p:spPr>
        <p:txBody>
          <a:bodyPr/>
          <a:lstStyle/>
          <a:p>
            <a:r>
              <a:rPr lang="sl-SI" dirty="0"/>
              <a:t>KEK-B accelerator and Belle II in Tsukuba</a:t>
            </a:r>
          </a:p>
        </p:txBody>
      </p:sp>
      <p:sp>
        <p:nvSpPr>
          <p:cNvPr id="3" name="Text Placeholder 2">
            <a:extLst>
              <a:ext uri="{FF2B5EF4-FFF2-40B4-BE49-F238E27FC236}">
                <a16:creationId xmlns:a16="http://schemas.microsoft.com/office/drawing/2014/main" id="{57725FC5-CDA2-580F-541D-9741A01CC91E}"/>
              </a:ext>
            </a:extLst>
          </p:cNvPr>
          <p:cNvSpPr>
            <a:spLocks noGrp="1"/>
          </p:cNvSpPr>
          <p:nvPr>
            <p:ph type="body" idx="1"/>
          </p:nvPr>
        </p:nvSpPr>
        <p:spPr>
          <a:xfrm>
            <a:off x="955770" y="782736"/>
            <a:ext cx="9026070" cy="1801288"/>
          </a:xfrm>
        </p:spPr>
        <p:txBody>
          <a:bodyPr/>
          <a:lstStyle/>
          <a:p>
            <a:r>
              <a:rPr lang="sl-SI" dirty="0"/>
              <a:t>400 researchers from 14 states; 12 from Slovenia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41917-8426-2D17-8266-48E9A311F712}"/>
              </a:ext>
            </a:extLst>
          </p:cNvPr>
          <p:cNvSpPr>
            <a:spLocks noGrp="1"/>
          </p:cNvSpPr>
          <p:nvPr>
            <p:ph type="title"/>
          </p:nvPr>
        </p:nvSpPr>
        <p:spPr/>
        <p:txBody>
          <a:bodyPr/>
          <a:lstStyle/>
          <a:p>
            <a:r>
              <a:rPr lang="sl-SI" dirty="0"/>
              <a:t>Accelerator KEK-B</a:t>
            </a:r>
            <a:br>
              <a:rPr lang="sl-SI" dirty="0"/>
            </a:br>
            <a:r>
              <a:rPr lang="sl-SI" dirty="0"/>
              <a:t>accelerates electrons and positron until its collision </a:t>
            </a:r>
          </a:p>
        </p:txBody>
      </p:sp>
      <p:sp>
        <p:nvSpPr>
          <p:cNvPr id="3" name="Text Placeholder 2">
            <a:extLst>
              <a:ext uri="{FF2B5EF4-FFF2-40B4-BE49-F238E27FC236}">
                <a16:creationId xmlns:a16="http://schemas.microsoft.com/office/drawing/2014/main" id="{37CC4832-B8B2-698E-0A58-1B9C6B3F912A}"/>
              </a:ext>
            </a:extLst>
          </p:cNvPr>
          <p:cNvSpPr>
            <a:spLocks noGrp="1"/>
          </p:cNvSpPr>
          <p:nvPr>
            <p:ph type="body" idx="1"/>
          </p:nvPr>
        </p:nvSpPr>
        <p:spPr/>
        <p:txBody>
          <a:bodyPr/>
          <a:lstStyle/>
          <a:p>
            <a:endParaRPr lang="sl-SI"/>
          </a:p>
        </p:txBody>
      </p:sp>
      <p:pic>
        <p:nvPicPr>
          <p:cNvPr id="4" name="Picture 3">
            <a:extLst>
              <a:ext uri="{FF2B5EF4-FFF2-40B4-BE49-F238E27FC236}">
                <a16:creationId xmlns:a16="http://schemas.microsoft.com/office/drawing/2014/main" id="{275959CE-FF45-8105-8029-772C46C11F97}"/>
              </a:ext>
            </a:extLst>
          </p:cNvPr>
          <p:cNvPicPr/>
          <p:nvPr/>
        </p:nvPicPr>
        <p:blipFill>
          <a:blip r:embed="rId2"/>
          <a:stretch/>
        </p:blipFill>
        <p:spPr>
          <a:xfrm>
            <a:off x="152280" y="1523880"/>
            <a:ext cx="5715000" cy="3916440"/>
          </a:xfrm>
          <a:prstGeom prst="rect">
            <a:avLst/>
          </a:prstGeom>
          <a:ln>
            <a:noFill/>
          </a:ln>
        </p:spPr>
      </p:pic>
      <p:grpSp>
        <p:nvGrpSpPr>
          <p:cNvPr id="5" name="Group 2">
            <a:extLst>
              <a:ext uri="{FF2B5EF4-FFF2-40B4-BE49-F238E27FC236}">
                <a16:creationId xmlns:a16="http://schemas.microsoft.com/office/drawing/2014/main" id="{B8A2A1E2-D0C1-4531-49E3-F8E425614992}"/>
              </a:ext>
            </a:extLst>
          </p:cNvPr>
          <p:cNvGrpSpPr/>
          <p:nvPr/>
        </p:nvGrpSpPr>
        <p:grpSpPr>
          <a:xfrm>
            <a:off x="5999964" y="1356967"/>
            <a:ext cx="5959507" cy="5311255"/>
            <a:chOff x="3183204" y="1549080"/>
            <a:chExt cx="5959507" cy="5311255"/>
          </a:xfrm>
        </p:grpSpPr>
        <p:pic>
          <p:nvPicPr>
            <p:cNvPr id="6" name="Picture 5">
              <a:extLst>
                <a:ext uri="{FF2B5EF4-FFF2-40B4-BE49-F238E27FC236}">
                  <a16:creationId xmlns:a16="http://schemas.microsoft.com/office/drawing/2014/main" id="{9C1343F5-AD16-8C3A-4324-FD7360637633}"/>
                </a:ext>
              </a:extLst>
            </p:cNvPr>
            <p:cNvPicPr/>
            <p:nvPr/>
          </p:nvPicPr>
          <p:blipFill>
            <a:blip r:embed="rId3"/>
            <a:stretch/>
          </p:blipFill>
          <p:spPr>
            <a:xfrm>
              <a:off x="3183204" y="1549080"/>
              <a:ext cx="5715000" cy="5311255"/>
            </a:xfrm>
            <a:prstGeom prst="rect">
              <a:avLst/>
            </a:prstGeom>
            <a:ln>
              <a:noFill/>
            </a:ln>
          </p:spPr>
        </p:pic>
        <p:sp>
          <p:nvSpPr>
            <p:cNvPr id="7" name="CustomShape 3">
              <a:extLst>
                <a:ext uri="{FF2B5EF4-FFF2-40B4-BE49-F238E27FC236}">
                  <a16:creationId xmlns:a16="http://schemas.microsoft.com/office/drawing/2014/main" id="{84912ED6-92B6-A451-3961-C05FC84A1A51}"/>
                </a:ext>
              </a:extLst>
            </p:cNvPr>
            <p:cNvSpPr/>
            <p:nvPr/>
          </p:nvSpPr>
          <p:spPr>
            <a:xfrm>
              <a:off x="6759360" y="5384520"/>
              <a:ext cx="1717306" cy="402291"/>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sl-SI" sz="2000" b="0" strike="noStrike" spc="-1" dirty="0">
                  <a:solidFill>
                    <a:srgbClr val="000000"/>
                  </a:solidFill>
                  <a:latin typeface="Arial"/>
                </a:rPr>
                <a:t>Source of  </a:t>
              </a:r>
              <a:r>
                <a:rPr lang="en-US" sz="2000" b="0" strike="noStrike" spc="-1" dirty="0">
                  <a:solidFill>
                    <a:srgbClr val="000000"/>
                  </a:solidFill>
                  <a:latin typeface="Arial"/>
                  <a:ea typeface="ＭＳ Ｐゴシック"/>
                </a:rPr>
                <a:t>e</a:t>
              </a:r>
              <a:r>
                <a:rPr lang="en-US" sz="2000" b="0" strike="noStrike" spc="-1" baseline="30000" dirty="0">
                  <a:solidFill>
                    <a:srgbClr val="000000"/>
                  </a:solidFill>
                  <a:latin typeface="Arial"/>
                  <a:ea typeface="ＭＳ Ｐゴシック"/>
                </a:rPr>
                <a:t>+</a:t>
              </a:r>
              <a:endParaRPr lang="en-US" sz="2000" b="0" strike="noStrike" spc="-1" dirty="0">
                <a:solidFill>
                  <a:srgbClr val="000000"/>
                </a:solidFill>
                <a:latin typeface="Times New Roman"/>
              </a:endParaRPr>
            </a:p>
          </p:txBody>
        </p:sp>
        <p:sp>
          <p:nvSpPr>
            <p:cNvPr id="8" name="CustomShape 4">
              <a:extLst>
                <a:ext uri="{FF2B5EF4-FFF2-40B4-BE49-F238E27FC236}">
                  <a16:creationId xmlns:a16="http://schemas.microsoft.com/office/drawing/2014/main" id="{BE9E1693-BD7E-37B8-9F5F-2D8D918DB998}"/>
                </a:ext>
              </a:extLst>
            </p:cNvPr>
            <p:cNvSpPr/>
            <p:nvPr/>
          </p:nvSpPr>
          <p:spPr>
            <a:xfrm>
              <a:off x="6805440" y="4392360"/>
              <a:ext cx="1717306" cy="402291"/>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pPr>
              <a:r>
                <a:rPr lang="en-US" sz="2000" b="0" strike="noStrike" spc="-1" dirty="0">
                  <a:solidFill>
                    <a:srgbClr val="000000"/>
                  </a:solidFill>
                  <a:latin typeface="Arial"/>
                  <a:ea typeface="ＭＳ Ｐゴシック"/>
                </a:rPr>
                <a:t>RF </a:t>
              </a:r>
              <a:r>
                <a:rPr lang="sl-SI" sz="2000" b="0" strike="noStrike" spc="-1" dirty="0">
                  <a:solidFill>
                    <a:srgbClr val="000000"/>
                  </a:solidFill>
                  <a:latin typeface="Arial"/>
                </a:rPr>
                <a:t>cavity</a:t>
              </a:r>
              <a:endParaRPr lang="en-US" sz="2000" b="0" strike="noStrike" spc="-1" dirty="0">
                <a:solidFill>
                  <a:srgbClr val="000000"/>
                </a:solidFill>
                <a:latin typeface="Times New Roman"/>
              </a:endParaRPr>
            </a:p>
          </p:txBody>
        </p:sp>
        <p:sp>
          <p:nvSpPr>
            <p:cNvPr id="9" name="CustomShape 5">
              <a:extLst>
                <a:ext uri="{FF2B5EF4-FFF2-40B4-BE49-F238E27FC236}">
                  <a16:creationId xmlns:a16="http://schemas.microsoft.com/office/drawing/2014/main" id="{FBB1DE5C-8F71-DADC-71A8-A0AD1C49D11D}"/>
                </a:ext>
              </a:extLst>
            </p:cNvPr>
            <p:cNvSpPr/>
            <p:nvPr/>
          </p:nvSpPr>
          <p:spPr>
            <a:xfrm>
              <a:off x="7183800" y="1784160"/>
              <a:ext cx="1958911" cy="315857"/>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70000"/>
                </a:lnSpc>
              </a:pPr>
              <a:r>
                <a:rPr lang="en-US" sz="2000" b="0" strike="noStrike" spc="-1" dirty="0">
                  <a:solidFill>
                    <a:srgbClr val="000000"/>
                  </a:solidFill>
                  <a:latin typeface="Arial"/>
                  <a:ea typeface="ＭＳ Ｐゴシック"/>
                </a:rPr>
                <a:t>Belle II detector</a:t>
              </a:r>
              <a:endParaRPr lang="en-US" sz="2000" b="0" strike="noStrike" spc="-1" dirty="0">
                <a:solidFill>
                  <a:srgbClr val="000000"/>
                </a:solidFill>
                <a:latin typeface="Times New Roman"/>
              </a:endParaRPr>
            </a:p>
          </p:txBody>
        </p:sp>
      </p:grpSp>
      <p:sp>
        <p:nvSpPr>
          <p:cNvPr id="10" name="CustomShape 6">
            <a:extLst>
              <a:ext uri="{FF2B5EF4-FFF2-40B4-BE49-F238E27FC236}">
                <a16:creationId xmlns:a16="http://schemas.microsoft.com/office/drawing/2014/main" id="{73AF5DED-54E8-05CE-6F82-C6288885B1B6}"/>
              </a:ext>
            </a:extLst>
          </p:cNvPr>
          <p:cNvSpPr/>
          <p:nvPr/>
        </p:nvSpPr>
        <p:spPr>
          <a:xfrm>
            <a:off x="7134179" y="5493871"/>
            <a:ext cx="1618048" cy="402291"/>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sl-SI" sz="2000" b="0" strike="noStrike" spc="-1" dirty="0">
                <a:solidFill>
                  <a:srgbClr val="000000"/>
                </a:solidFill>
                <a:latin typeface="Arial"/>
              </a:rPr>
              <a:t>Source of  </a:t>
            </a:r>
            <a:r>
              <a:rPr lang="en-US" sz="2000" b="0" strike="noStrike" spc="-1" dirty="0">
                <a:solidFill>
                  <a:srgbClr val="000000"/>
                </a:solidFill>
                <a:latin typeface="Arial"/>
                <a:ea typeface="ＭＳ Ｐゴシック"/>
              </a:rPr>
              <a:t>e</a:t>
            </a:r>
            <a:r>
              <a:rPr lang="sl-SI" sz="2000" b="0" strike="noStrike" spc="-1" baseline="30000" dirty="0">
                <a:solidFill>
                  <a:srgbClr val="000000"/>
                </a:solidFill>
                <a:latin typeface="Arial"/>
              </a:rPr>
              <a:t>-</a:t>
            </a:r>
            <a:endParaRPr lang="en-US" sz="2000" b="0" strike="noStrike" spc="-1" dirty="0">
              <a:solidFill>
                <a:srgbClr val="000000"/>
              </a:solidFill>
              <a:latin typeface="Times New Roman"/>
            </a:endParaRPr>
          </a:p>
        </p:txBody>
      </p:sp>
    </p:spTree>
    <p:extLst>
      <p:ext uri="{BB962C8B-B14F-4D97-AF65-F5344CB8AC3E}">
        <p14:creationId xmlns:p14="http://schemas.microsoft.com/office/powerpoint/2010/main" val="26668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repl">
                                        <p:cTn id="7" dur="500" fill="hold"/>
                                        <p:tgtEl>
                                          <p:spTgt spid="4"/>
                                        </p:tgtEl>
                                        <p:attrNameLst>
                                          <p:attrName>ppt_x</p:attrName>
                                        </p:attrNameLst>
                                      </p:cBhvr>
                                      <p:tavLst>
                                        <p:tav tm="0">
                                          <p:val>
                                            <p:strVal val="0-#ppt_w/2"/>
                                          </p:val>
                                        </p:tav>
                                        <p:tav tm="100000">
                                          <p:val>
                                            <p:strVal val="#ppt_x"/>
                                          </p:val>
                                        </p:tav>
                                      </p:tavLst>
                                    </p:anim>
                                    <p:anim calcmode="lin" valueType="num">
                                      <p:cBhvr additive="repl">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51D920-C08F-8218-7C8D-950EE3171A33}"/>
              </a:ext>
            </a:extLst>
          </p:cNvPr>
          <p:cNvSpPr>
            <a:spLocks noGrp="1"/>
          </p:cNvSpPr>
          <p:nvPr>
            <p:ph type="title"/>
          </p:nvPr>
        </p:nvSpPr>
        <p:spPr>
          <a:xfrm>
            <a:off x="953466" y="713333"/>
            <a:ext cx="8672448" cy="596483"/>
          </a:xfrm>
        </p:spPr>
        <p:txBody>
          <a:bodyPr/>
          <a:lstStyle/>
          <a:p>
            <a:r>
              <a:rPr lang="sl-SI" dirty="0"/>
              <a:t>How do we accelerate charged particles?</a:t>
            </a:r>
          </a:p>
        </p:txBody>
      </p:sp>
      <p:sp>
        <p:nvSpPr>
          <p:cNvPr id="5" name="Text Placeholder 4">
            <a:extLst>
              <a:ext uri="{FF2B5EF4-FFF2-40B4-BE49-F238E27FC236}">
                <a16:creationId xmlns:a16="http://schemas.microsoft.com/office/drawing/2014/main" id="{76DF2267-FBEC-1DA6-9374-4699035EC444}"/>
              </a:ext>
            </a:extLst>
          </p:cNvPr>
          <p:cNvSpPr>
            <a:spLocks noGrp="1"/>
          </p:cNvSpPr>
          <p:nvPr>
            <p:ph type="body" idx="1"/>
          </p:nvPr>
        </p:nvSpPr>
        <p:spPr>
          <a:xfrm>
            <a:off x="817543" y="1637846"/>
            <a:ext cx="8202890" cy="3827200"/>
          </a:xfrm>
        </p:spPr>
        <p:txBody>
          <a:bodyPr/>
          <a:lstStyle/>
          <a:p>
            <a:pPr marL="186262" indent="0">
              <a:buNone/>
            </a:pPr>
            <a:r>
              <a:rPr lang="sl-SI" dirty="0"/>
              <a:t>By electromagnetic waves </a:t>
            </a:r>
          </a:p>
          <a:p>
            <a:r>
              <a:rPr lang="sl-SI" dirty="0"/>
              <a:t>typical frequency 500 MHz  </a:t>
            </a:r>
          </a:p>
          <a:p>
            <a:r>
              <a:rPr lang="sl-SI" dirty="0"/>
              <a:t>for comparison: mobile phones 900 and 1800 MHz respectively</a:t>
            </a:r>
          </a:p>
        </p:txBody>
      </p:sp>
      <p:pic>
        <p:nvPicPr>
          <p:cNvPr id="6" name="pospesevanje-princip">
            <a:extLst>
              <a:ext uri="{FF2B5EF4-FFF2-40B4-BE49-F238E27FC236}">
                <a16:creationId xmlns:a16="http://schemas.microsoft.com/office/drawing/2014/main" id="{6F704518-ADBF-45D9-30DC-5AD2F252992B}"/>
              </a:ext>
            </a:extLst>
          </p:cNvPr>
          <p:cNvPicPr/>
          <p:nvPr/>
        </p:nvPicPr>
        <p:blipFill>
          <a:blip r:embed="rId2"/>
          <a:stretch/>
        </p:blipFill>
        <p:spPr>
          <a:xfrm>
            <a:off x="1466698" y="2656756"/>
            <a:ext cx="5168880" cy="3870360"/>
          </a:xfrm>
          <a:prstGeom prst="rect">
            <a:avLst/>
          </a:prstGeom>
          <a:ln>
            <a:noFill/>
          </a:ln>
        </p:spPr>
      </p:pic>
      <p:sp>
        <p:nvSpPr>
          <p:cNvPr id="7" name="CustomShape 3">
            <a:extLst>
              <a:ext uri="{FF2B5EF4-FFF2-40B4-BE49-F238E27FC236}">
                <a16:creationId xmlns:a16="http://schemas.microsoft.com/office/drawing/2014/main" id="{07E4651F-B8A5-0F33-9BA0-5865EAE39F76}"/>
              </a:ext>
            </a:extLst>
          </p:cNvPr>
          <p:cNvSpPr/>
          <p:nvPr/>
        </p:nvSpPr>
        <p:spPr>
          <a:xfrm>
            <a:off x="3511498" y="3164356"/>
            <a:ext cx="380880" cy="409680"/>
          </a:xfrm>
          <a:custGeom>
            <a:avLst/>
            <a:gdLst/>
            <a:ahLst/>
            <a:cxnLst/>
            <a:rect l="0" t="0" r="r" b="b"/>
            <a:pathLst>
              <a:path w="1060" h="1140">
                <a:moveTo>
                  <a:pt x="0" y="284"/>
                </a:moveTo>
                <a:lnTo>
                  <a:pt x="794" y="284"/>
                </a:lnTo>
                <a:lnTo>
                  <a:pt x="794" y="0"/>
                </a:lnTo>
                <a:lnTo>
                  <a:pt x="1059" y="569"/>
                </a:lnTo>
                <a:lnTo>
                  <a:pt x="794" y="1139"/>
                </a:lnTo>
                <a:lnTo>
                  <a:pt x="794" y="854"/>
                </a:lnTo>
                <a:lnTo>
                  <a:pt x="0" y="854"/>
                </a:lnTo>
                <a:lnTo>
                  <a:pt x="0" y="284"/>
                </a:lnTo>
              </a:path>
            </a:pathLst>
          </a:custGeom>
          <a:solidFill>
            <a:srgbClr val="00CC99"/>
          </a:solidFill>
          <a:ln w="9360">
            <a:solidFill>
              <a:srgbClr val="000000"/>
            </a:solidFill>
            <a:miter/>
          </a:ln>
        </p:spPr>
        <p:style>
          <a:lnRef idx="0">
            <a:scrgbClr r="0" g="0" b="0"/>
          </a:lnRef>
          <a:fillRef idx="0">
            <a:scrgbClr r="0" g="0" b="0"/>
          </a:fillRef>
          <a:effectRef idx="0">
            <a:scrgbClr r="0" g="0" b="0"/>
          </a:effectRef>
          <a:fontRef idx="minor"/>
        </p:style>
      </p:sp>
      <p:sp>
        <p:nvSpPr>
          <p:cNvPr id="8" name="CustomShape 4">
            <a:extLst>
              <a:ext uri="{FF2B5EF4-FFF2-40B4-BE49-F238E27FC236}">
                <a16:creationId xmlns:a16="http://schemas.microsoft.com/office/drawing/2014/main" id="{50583B9F-B89F-49B1-B765-F232201BE378}"/>
              </a:ext>
            </a:extLst>
          </p:cNvPr>
          <p:cNvSpPr/>
          <p:nvPr/>
        </p:nvSpPr>
        <p:spPr>
          <a:xfrm>
            <a:off x="3740098" y="4002436"/>
            <a:ext cx="380880" cy="409680"/>
          </a:xfrm>
          <a:custGeom>
            <a:avLst/>
            <a:gdLst/>
            <a:ahLst/>
            <a:cxnLst/>
            <a:rect l="0" t="0" r="r" b="b"/>
            <a:pathLst>
              <a:path w="1060" h="1140">
                <a:moveTo>
                  <a:pt x="0" y="284"/>
                </a:moveTo>
                <a:lnTo>
                  <a:pt x="794" y="284"/>
                </a:lnTo>
                <a:lnTo>
                  <a:pt x="794" y="0"/>
                </a:lnTo>
                <a:lnTo>
                  <a:pt x="1059" y="569"/>
                </a:lnTo>
                <a:lnTo>
                  <a:pt x="794" y="1139"/>
                </a:lnTo>
                <a:lnTo>
                  <a:pt x="794" y="854"/>
                </a:lnTo>
                <a:lnTo>
                  <a:pt x="0" y="854"/>
                </a:lnTo>
                <a:lnTo>
                  <a:pt x="0" y="284"/>
                </a:lnTo>
              </a:path>
            </a:pathLst>
          </a:custGeom>
          <a:solidFill>
            <a:srgbClr val="00CC99"/>
          </a:solidFill>
          <a:ln w="9360">
            <a:solidFill>
              <a:srgbClr val="000000"/>
            </a:solidFill>
            <a:miter/>
          </a:ln>
        </p:spPr>
        <p:style>
          <a:lnRef idx="0">
            <a:scrgbClr r="0" g="0" b="0"/>
          </a:lnRef>
          <a:fillRef idx="0">
            <a:scrgbClr r="0" g="0" b="0"/>
          </a:fillRef>
          <a:effectRef idx="0">
            <a:scrgbClr r="0" g="0" b="0"/>
          </a:effectRef>
          <a:fontRef idx="minor"/>
        </p:style>
      </p:sp>
      <p:sp>
        <p:nvSpPr>
          <p:cNvPr id="9" name="CustomShape 5">
            <a:extLst>
              <a:ext uri="{FF2B5EF4-FFF2-40B4-BE49-F238E27FC236}">
                <a16:creationId xmlns:a16="http://schemas.microsoft.com/office/drawing/2014/main" id="{D3FB3A17-4D80-FB20-1D63-9A1C66A5C353}"/>
              </a:ext>
            </a:extLst>
          </p:cNvPr>
          <p:cNvSpPr/>
          <p:nvPr/>
        </p:nvSpPr>
        <p:spPr>
          <a:xfrm>
            <a:off x="4425898" y="3621556"/>
            <a:ext cx="1981080" cy="4597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pPr>
            <a:r>
              <a:rPr lang="sl-SI" sz="2400" b="0" strike="noStrike" spc="-1" dirty="0">
                <a:solidFill>
                  <a:srgbClr val="FF3300"/>
                </a:solidFill>
                <a:latin typeface="Tahoma"/>
              </a:rPr>
              <a:t>electron</a:t>
            </a:r>
            <a:endParaRPr lang="en-US" sz="2400" b="0" strike="noStrike" spc="-1" dirty="0">
              <a:solidFill>
                <a:srgbClr val="000000"/>
              </a:solidFill>
              <a:latin typeface="Times New Roman"/>
            </a:endParaRPr>
          </a:p>
        </p:txBody>
      </p:sp>
      <p:pic>
        <p:nvPicPr>
          <p:cNvPr id="10" name="surfingwave-1">
            <a:extLst>
              <a:ext uri="{FF2B5EF4-FFF2-40B4-BE49-F238E27FC236}">
                <a16:creationId xmlns:a16="http://schemas.microsoft.com/office/drawing/2014/main" id="{01824CA9-F1CD-A4CD-79CE-07A3B23E10DE}"/>
              </a:ext>
            </a:extLst>
          </p:cNvPr>
          <p:cNvPicPr/>
          <p:nvPr/>
        </p:nvPicPr>
        <p:blipFill>
          <a:blip r:embed="rId3"/>
          <a:stretch/>
        </p:blipFill>
        <p:spPr>
          <a:xfrm>
            <a:off x="6635578" y="3113596"/>
            <a:ext cx="4019400" cy="2679480"/>
          </a:xfrm>
          <a:prstGeom prst="rect">
            <a:avLst/>
          </a:prstGeom>
          <a:ln>
            <a:noFill/>
          </a:ln>
        </p:spPr>
      </p:pic>
      <p:sp>
        <p:nvSpPr>
          <p:cNvPr id="11" name="CustomShape 6">
            <a:extLst>
              <a:ext uri="{FF2B5EF4-FFF2-40B4-BE49-F238E27FC236}">
                <a16:creationId xmlns:a16="http://schemas.microsoft.com/office/drawing/2014/main" id="{539FE803-9868-25C3-5FB9-EE812BD11D8F}"/>
              </a:ext>
            </a:extLst>
          </p:cNvPr>
          <p:cNvSpPr/>
          <p:nvPr/>
        </p:nvSpPr>
        <p:spPr>
          <a:xfrm>
            <a:off x="6977568" y="6035356"/>
            <a:ext cx="4647960" cy="429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pPr>
            <a:r>
              <a:rPr lang="sl-SI" sz="2200" b="0" strike="noStrike" spc="-1" dirty="0">
                <a:solidFill>
                  <a:srgbClr val="3333CC"/>
                </a:solidFill>
                <a:latin typeface="Tahoma"/>
              </a:rPr>
              <a:t>... Similar to wavesurfing</a:t>
            </a:r>
            <a:endParaRPr lang="en-US" sz="2200" b="0" strike="noStrike" spc="-1" dirty="0">
              <a:solidFill>
                <a:srgbClr val="000000"/>
              </a:solidFill>
              <a:latin typeface="Times New Roman"/>
            </a:endParaRPr>
          </a:p>
        </p:txBody>
      </p:sp>
    </p:spTree>
    <p:extLst>
      <p:ext uri="{BB962C8B-B14F-4D97-AF65-F5344CB8AC3E}">
        <p14:creationId xmlns:p14="http://schemas.microsoft.com/office/powerpoint/2010/main" val="2219366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6">
            <a:extLst>
              <a:ext uri="{FF2B5EF4-FFF2-40B4-BE49-F238E27FC236}">
                <a16:creationId xmlns:a16="http://schemas.microsoft.com/office/drawing/2014/main" id="{72B0E6D5-1D8E-D71F-A680-03AD40877268}"/>
              </a:ext>
            </a:extLst>
          </p:cNvPr>
          <p:cNvGrpSpPr>
            <a:grpSpLocks/>
          </p:cNvGrpSpPr>
          <p:nvPr/>
        </p:nvGrpSpPr>
        <p:grpSpPr bwMode="auto">
          <a:xfrm>
            <a:off x="3703820" y="1554814"/>
            <a:ext cx="7848600" cy="5097463"/>
            <a:chOff x="816" y="803"/>
            <a:chExt cx="4944" cy="3211"/>
          </a:xfrm>
        </p:grpSpPr>
        <p:pic>
          <p:nvPicPr>
            <p:cNvPr id="15365" name="Picture 3">
              <a:extLst>
                <a:ext uri="{FF2B5EF4-FFF2-40B4-BE49-F238E27FC236}">
                  <a16:creationId xmlns:a16="http://schemas.microsoft.com/office/drawing/2014/main" id="{06A1BA70-BF8C-4384-ACF0-7C9A588FB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 y="864"/>
              <a:ext cx="4910" cy="3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4">
              <a:extLst>
                <a:ext uri="{FF2B5EF4-FFF2-40B4-BE49-F238E27FC236}">
                  <a16:creationId xmlns:a16="http://schemas.microsoft.com/office/drawing/2014/main" id="{D32F549E-6EE7-BC27-9F15-7B3A232E8398}"/>
                </a:ext>
              </a:extLst>
            </p:cNvPr>
            <p:cNvSpPr>
              <a:spLocks noChangeAspect="1" noChangeArrowheads="1"/>
            </p:cNvSpPr>
            <p:nvPr/>
          </p:nvSpPr>
          <p:spPr bwMode="auto">
            <a:xfrm rot="1080000">
              <a:off x="4638" y="3783"/>
              <a:ext cx="10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1800"/>
                <a:t>Muon detectors</a:t>
              </a:r>
            </a:p>
          </p:txBody>
        </p:sp>
        <p:sp>
          <p:nvSpPr>
            <p:cNvPr id="15367" name="Line 6">
              <a:extLst>
                <a:ext uri="{FF2B5EF4-FFF2-40B4-BE49-F238E27FC236}">
                  <a16:creationId xmlns:a16="http://schemas.microsoft.com/office/drawing/2014/main" id="{EB61BE52-1217-1F62-F0AF-CFD25B0376EC}"/>
                </a:ext>
              </a:extLst>
            </p:cNvPr>
            <p:cNvSpPr>
              <a:spLocks noChangeAspect="1" noChangeShapeType="1"/>
            </p:cNvSpPr>
            <p:nvPr/>
          </p:nvSpPr>
          <p:spPr bwMode="auto">
            <a:xfrm flipH="1" flipV="1">
              <a:off x="933" y="2557"/>
              <a:ext cx="298" cy="1043"/>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15368" name="Text Box 7">
              <a:extLst>
                <a:ext uri="{FF2B5EF4-FFF2-40B4-BE49-F238E27FC236}">
                  <a16:creationId xmlns:a16="http://schemas.microsoft.com/office/drawing/2014/main" id="{29AC2ED2-93E6-E002-35AE-F5F2B3FA513F}"/>
                </a:ext>
              </a:extLst>
            </p:cNvPr>
            <p:cNvSpPr txBox="1">
              <a:spLocks noChangeAspect="1" noChangeArrowheads="1"/>
            </p:cNvSpPr>
            <p:nvPr/>
          </p:nvSpPr>
          <p:spPr bwMode="auto">
            <a:xfrm>
              <a:off x="816" y="3600"/>
              <a:ext cx="985" cy="23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SI" sz="1800"/>
                <a:t>Collision point</a:t>
              </a:r>
            </a:p>
          </p:txBody>
        </p:sp>
        <p:sp>
          <p:nvSpPr>
            <p:cNvPr id="15369" name="AutoShape 8">
              <a:extLst>
                <a:ext uri="{FF2B5EF4-FFF2-40B4-BE49-F238E27FC236}">
                  <a16:creationId xmlns:a16="http://schemas.microsoft.com/office/drawing/2014/main" id="{BEA1B349-1127-2EB8-FDD3-8DC515619544}"/>
                </a:ext>
              </a:extLst>
            </p:cNvPr>
            <p:cNvSpPr>
              <a:spLocks noChangeAspect="1" noChangeArrowheads="1"/>
            </p:cNvSpPr>
            <p:nvPr/>
          </p:nvSpPr>
          <p:spPr bwMode="auto">
            <a:xfrm>
              <a:off x="850" y="2349"/>
              <a:ext cx="125" cy="166"/>
            </a:xfrm>
            <a:prstGeom prst="irregularSeal1">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5370" name="Text Box 9">
              <a:extLst>
                <a:ext uri="{FF2B5EF4-FFF2-40B4-BE49-F238E27FC236}">
                  <a16:creationId xmlns:a16="http://schemas.microsoft.com/office/drawing/2014/main" id="{95AF538B-7EA9-0EF4-9F4F-C4E5E2A95CA3}"/>
                </a:ext>
              </a:extLst>
            </p:cNvPr>
            <p:cNvSpPr txBox="1">
              <a:spLocks noChangeAspect="1" noChangeArrowheads="1"/>
            </p:cNvSpPr>
            <p:nvPr/>
          </p:nvSpPr>
          <p:spPr bwMode="auto">
            <a:xfrm rot="1080000">
              <a:off x="1401" y="2890"/>
              <a:ext cx="2032"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GB" altLang="en-SI" sz="1800"/>
                <a:t>Tracking detector(s)</a:t>
              </a:r>
            </a:p>
            <a:p>
              <a:pPr algn="ctr" eaLnBrk="1" hangingPunct="1">
                <a:spcBef>
                  <a:spcPct val="50000"/>
                </a:spcBef>
              </a:pPr>
              <a:r>
                <a:rPr lang="en-GB" altLang="en-SI" sz="1800"/>
                <a:t>(charged particle trajectory)</a:t>
              </a:r>
            </a:p>
          </p:txBody>
        </p:sp>
        <p:sp>
          <p:nvSpPr>
            <p:cNvPr id="15371" name="Text Box 10">
              <a:extLst>
                <a:ext uri="{FF2B5EF4-FFF2-40B4-BE49-F238E27FC236}">
                  <a16:creationId xmlns:a16="http://schemas.microsoft.com/office/drawing/2014/main" id="{633157BD-86D8-5336-2A93-9DF88DCD15A6}"/>
                </a:ext>
              </a:extLst>
            </p:cNvPr>
            <p:cNvSpPr txBox="1">
              <a:spLocks noChangeAspect="1" noChangeArrowheads="1"/>
            </p:cNvSpPr>
            <p:nvPr/>
          </p:nvSpPr>
          <p:spPr bwMode="auto">
            <a:xfrm rot="1080000">
              <a:off x="3605" y="3431"/>
              <a:ext cx="999"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GB" altLang="en-SI" sz="1800"/>
                <a:t>Calorimeters</a:t>
              </a:r>
            </a:p>
            <a:p>
              <a:pPr algn="ctr" eaLnBrk="1" hangingPunct="1">
                <a:spcBef>
                  <a:spcPct val="50000"/>
                </a:spcBef>
              </a:pPr>
              <a:r>
                <a:rPr lang="en-GB" altLang="en-SI" sz="1800"/>
                <a:t>(Energy)</a:t>
              </a:r>
            </a:p>
          </p:txBody>
        </p:sp>
        <p:sp>
          <p:nvSpPr>
            <p:cNvPr id="15372" name="Text Box 11">
              <a:extLst>
                <a:ext uri="{FF2B5EF4-FFF2-40B4-BE49-F238E27FC236}">
                  <a16:creationId xmlns:a16="http://schemas.microsoft.com/office/drawing/2014/main" id="{0D233524-7048-4250-21DF-22DB0E7C0D7B}"/>
                </a:ext>
              </a:extLst>
            </p:cNvPr>
            <p:cNvSpPr txBox="1">
              <a:spLocks noChangeAspect="1" noChangeArrowheads="1"/>
            </p:cNvSpPr>
            <p:nvPr/>
          </p:nvSpPr>
          <p:spPr bwMode="auto">
            <a:xfrm>
              <a:off x="2304" y="3648"/>
              <a:ext cx="1104" cy="233"/>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1800"/>
                <a:t>Solenoid magnet</a:t>
              </a:r>
            </a:p>
          </p:txBody>
        </p:sp>
        <p:sp>
          <p:nvSpPr>
            <p:cNvPr id="15373" name="Line 12">
              <a:extLst>
                <a:ext uri="{FF2B5EF4-FFF2-40B4-BE49-F238E27FC236}">
                  <a16:creationId xmlns:a16="http://schemas.microsoft.com/office/drawing/2014/main" id="{9AD0A835-6510-1119-4648-F7AA25073404}"/>
                </a:ext>
              </a:extLst>
            </p:cNvPr>
            <p:cNvSpPr>
              <a:spLocks noChangeAspect="1" noChangeShapeType="1"/>
            </p:cNvSpPr>
            <p:nvPr/>
          </p:nvSpPr>
          <p:spPr bwMode="auto">
            <a:xfrm flipV="1">
              <a:off x="3291" y="3305"/>
              <a:ext cx="305" cy="343"/>
            </a:xfrm>
            <a:prstGeom prst="line">
              <a:avLst/>
            </a:prstGeom>
            <a:noFill/>
            <a:ln w="254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15374" name="Text Box 13">
              <a:extLst>
                <a:ext uri="{FF2B5EF4-FFF2-40B4-BE49-F238E27FC236}">
                  <a16:creationId xmlns:a16="http://schemas.microsoft.com/office/drawing/2014/main" id="{8CD7739C-D38A-7047-4861-B371F0A8FA3F}"/>
                </a:ext>
              </a:extLst>
            </p:cNvPr>
            <p:cNvSpPr txBox="1">
              <a:spLocks noChangeAspect="1" noChangeArrowheads="1"/>
            </p:cNvSpPr>
            <p:nvPr/>
          </p:nvSpPr>
          <p:spPr bwMode="auto">
            <a:xfrm>
              <a:off x="850" y="1352"/>
              <a:ext cx="1262" cy="233"/>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GB" altLang="en-SI" sz="1800"/>
                <a:t>Vertex detector(s)</a:t>
              </a:r>
            </a:p>
          </p:txBody>
        </p:sp>
        <p:sp>
          <p:nvSpPr>
            <p:cNvPr id="15375" name="Line 14">
              <a:extLst>
                <a:ext uri="{FF2B5EF4-FFF2-40B4-BE49-F238E27FC236}">
                  <a16:creationId xmlns:a16="http://schemas.microsoft.com/office/drawing/2014/main" id="{8E83D370-AE31-7766-3B94-5A5186EBB46A}"/>
                </a:ext>
              </a:extLst>
            </p:cNvPr>
            <p:cNvSpPr>
              <a:spLocks noChangeAspect="1" noChangeShapeType="1"/>
            </p:cNvSpPr>
            <p:nvPr/>
          </p:nvSpPr>
          <p:spPr bwMode="auto">
            <a:xfrm flipH="1">
              <a:off x="1166" y="1584"/>
              <a:ext cx="154" cy="720"/>
            </a:xfrm>
            <a:prstGeom prst="line">
              <a:avLst/>
            </a:prstGeom>
            <a:noFill/>
            <a:ln w="254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15376" name="Line 17">
              <a:extLst>
                <a:ext uri="{FF2B5EF4-FFF2-40B4-BE49-F238E27FC236}">
                  <a16:creationId xmlns:a16="http://schemas.microsoft.com/office/drawing/2014/main" id="{87A1AF28-F713-5F56-4207-98EA65FD69C3}"/>
                </a:ext>
              </a:extLst>
            </p:cNvPr>
            <p:cNvSpPr>
              <a:spLocks noChangeShapeType="1"/>
            </p:cNvSpPr>
            <p:nvPr/>
          </p:nvSpPr>
          <p:spPr bwMode="auto">
            <a:xfrm flipV="1">
              <a:off x="946" y="1427"/>
              <a:ext cx="2592" cy="864"/>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15377" name="Line 18">
              <a:extLst>
                <a:ext uri="{FF2B5EF4-FFF2-40B4-BE49-F238E27FC236}">
                  <a16:creationId xmlns:a16="http://schemas.microsoft.com/office/drawing/2014/main" id="{3E753DF9-F02B-C77C-A660-262E5BB59B48}"/>
                </a:ext>
              </a:extLst>
            </p:cNvPr>
            <p:cNvSpPr>
              <a:spLocks noChangeShapeType="1"/>
            </p:cNvSpPr>
            <p:nvPr/>
          </p:nvSpPr>
          <p:spPr bwMode="auto">
            <a:xfrm flipV="1">
              <a:off x="3682" y="803"/>
              <a:ext cx="1728" cy="57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15378" name="Text Box 19">
              <a:extLst>
                <a:ext uri="{FF2B5EF4-FFF2-40B4-BE49-F238E27FC236}">
                  <a16:creationId xmlns:a16="http://schemas.microsoft.com/office/drawing/2014/main" id="{E2633C39-E565-F0EF-C4D4-5667F2B381AA}"/>
                </a:ext>
              </a:extLst>
            </p:cNvPr>
            <p:cNvSpPr txBox="1">
              <a:spLocks noChangeArrowheads="1"/>
            </p:cNvSpPr>
            <p:nvPr/>
          </p:nvSpPr>
          <p:spPr bwMode="auto">
            <a:xfrm rot="-1086254">
              <a:off x="1618" y="1571"/>
              <a:ext cx="14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1800"/>
                <a:t>Low density detectors</a:t>
              </a:r>
            </a:p>
          </p:txBody>
        </p:sp>
        <p:sp>
          <p:nvSpPr>
            <p:cNvPr id="15379" name="Text Box 20">
              <a:extLst>
                <a:ext uri="{FF2B5EF4-FFF2-40B4-BE49-F238E27FC236}">
                  <a16:creationId xmlns:a16="http://schemas.microsoft.com/office/drawing/2014/main" id="{D24945B7-ECF8-F67F-1D91-50F80359CD9A}"/>
                </a:ext>
              </a:extLst>
            </p:cNvPr>
            <p:cNvSpPr txBox="1">
              <a:spLocks noChangeArrowheads="1"/>
            </p:cNvSpPr>
            <p:nvPr/>
          </p:nvSpPr>
          <p:spPr bwMode="auto">
            <a:xfrm rot="-1086254">
              <a:off x="3826" y="851"/>
              <a:ext cx="14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1800"/>
                <a:t>High density detectors</a:t>
              </a:r>
            </a:p>
          </p:txBody>
        </p:sp>
      </p:grpSp>
      <p:sp>
        <p:nvSpPr>
          <p:cNvPr id="15363" name="Rectangle 22">
            <a:extLst>
              <a:ext uri="{FF2B5EF4-FFF2-40B4-BE49-F238E27FC236}">
                <a16:creationId xmlns:a16="http://schemas.microsoft.com/office/drawing/2014/main" id="{65FA1068-AC6E-0DEB-511B-990D8F291A68}"/>
              </a:ext>
            </a:extLst>
          </p:cNvPr>
          <p:cNvSpPr>
            <a:spLocks noChangeArrowheads="1"/>
          </p:cNvSpPr>
          <p:nvPr/>
        </p:nvSpPr>
        <p:spPr bwMode="auto">
          <a:xfrm>
            <a:off x="4419600" y="0"/>
            <a:ext cx="4648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SI" sz="3200" dirty="0">
                <a:solidFill>
                  <a:schemeClr val="tx2"/>
                </a:solidFill>
              </a:rPr>
              <a:t>Global detector layout:</a:t>
            </a:r>
          </a:p>
          <a:p>
            <a:pPr eaLnBrk="1" hangingPunct="1">
              <a:buFontTx/>
              <a:buChar char="•"/>
            </a:pPr>
            <a:r>
              <a:rPr lang="en-GB" altLang="en-SI" sz="2000" dirty="0">
                <a:solidFill>
                  <a:schemeClr val="tx2"/>
                </a:solidFill>
              </a:rPr>
              <a:t> barrel-shape surrounding  beam-pipe  </a:t>
            </a:r>
          </a:p>
          <a:p>
            <a:pPr eaLnBrk="1" hangingPunct="1">
              <a:buFontTx/>
              <a:buChar char="•"/>
            </a:pPr>
            <a:r>
              <a:rPr lang="en-GB" altLang="en-SI" sz="2000" dirty="0">
                <a:solidFill>
                  <a:schemeClr val="tx2"/>
                </a:solidFill>
              </a:rPr>
              <a:t> 2 cone- or wheel-shaped end-caps </a:t>
            </a:r>
          </a:p>
          <a:p>
            <a:pPr eaLnBrk="1" hangingPunct="1"/>
            <a:r>
              <a:rPr lang="en-GB" altLang="en-SI" sz="2000" dirty="0">
                <a:solidFill>
                  <a:schemeClr val="tx2"/>
                </a:solidFill>
              </a:rPr>
              <a:t>Nearly 4</a:t>
            </a:r>
            <a:r>
              <a:rPr lang="en-GB" altLang="en-SI" sz="2000" dirty="0">
                <a:solidFill>
                  <a:schemeClr val="tx2"/>
                </a:solidFill>
                <a:latin typeface="Symbol" pitchFamily="2" charset="2"/>
              </a:rPr>
              <a:t>p </a:t>
            </a:r>
            <a:r>
              <a:rPr lang="en-GB" altLang="en-SI" sz="2000" dirty="0">
                <a:solidFill>
                  <a:schemeClr val="tx2"/>
                </a:solidFill>
              </a:rPr>
              <a:t>coverage and good accessibility!</a:t>
            </a:r>
            <a:endParaRPr lang="en-GB" altLang="en-SI" dirty="0">
              <a:solidFill>
                <a:schemeClr val="tx2"/>
              </a:solidFill>
            </a:endParaRPr>
          </a:p>
        </p:txBody>
      </p:sp>
      <p:pic>
        <p:nvPicPr>
          <p:cNvPr id="15364" name="Picture 24" descr="C:\Documents and Settings\vossebeld\My Documents\My Pictures\delphirgb_a5_mod.GIF">
            <a:extLst>
              <a:ext uri="{FF2B5EF4-FFF2-40B4-BE49-F238E27FC236}">
                <a16:creationId xmlns:a16="http://schemas.microsoft.com/office/drawing/2014/main" id="{B7CABB4E-F680-2302-2575-7DED9BAC7A27}"/>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t="6863" r="20610"/>
          <a:stretch>
            <a:fillRect/>
          </a:stretch>
        </p:blipFill>
        <p:spPr bwMode="auto">
          <a:xfrm>
            <a:off x="1524000" y="30164"/>
            <a:ext cx="28194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
            <a:extLst>
              <a:ext uri="{FF2B5EF4-FFF2-40B4-BE49-F238E27FC236}">
                <a16:creationId xmlns:a16="http://schemas.microsoft.com/office/drawing/2014/main" id="{F5DE2886-885E-3F43-800B-45295EA80A2F}"/>
              </a:ext>
            </a:extLst>
          </p:cNvPr>
          <p:cNvSpPr txBox="1">
            <a:spLocks/>
          </p:cNvSpPr>
          <p:nvPr/>
        </p:nvSpPr>
        <p:spPr>
          <a:xfrm>
            <a:off x="456945" y="2794652"/>
            <a:ext cx="3648513" cy="382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1pPr>
            <a:lvl2pPr marL="914400" marR="0" lvl="1"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2pPr>
            <a:lvl3pPr marL="1371600" marR="0" lvl="2"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3pPr>
            <a:lvl4pPr marL="1828800" marR="0" lvl="3"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4pPr>
            <a:lvl5pPr marL="2286000" marR="0" lvl="4"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5pPr>
            <a:lvl6pPr marL="2743200" marR="0" lvl="5"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6pPr>
            <a:lvl7pPr marL="3200400" marR="0" lvl="6"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7pPr>
            <a:lvl8pPr marL="3657600" marR="0" lvl="7"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8pPr>
            <a:lvl9pPr marL="4114800" marR="0" lvl="8" indent="-317500" algn="l" rtl="0" eaLnBrk="1" hangingPunct="1">
              <a:lnSpc>
                <a:spcPct val="100000"/>
              </a:lnSpc>
              <a:spcBef>
                <a:spcPts val="1600"/>
              </a:spcBef>
              <a:spcAft>
                <a:spcPts val="1600"/>
              </a:spcAft>
              <a:buClr>
                <a:schemeClr val="lt1"/>
              </a:buClr>
              <a:buSzPts val="1400"/>
              <a:buFont typeface="Inter"/>
              <a:buChar char="■"/>
              <a:defRPr sz="1867" b="0" i="0" u="none" strike="noStrike" cap="none">
                <a:solidFill>
                  <a:schemeClr val="lt1"/>
                </a:solidFill>
                <a:latin typeface="Inter"/>
                <a:ea typeface="Inter"/>
                <a:cs typeface="Inter"/>
                <a:sym typeface="Inter"/>
              </a:defRPr>
            </a:lvl9pPr>
          </a:lstStyle>
          <a:p>
            <a:pPr marL="186262" indent="0">
              <a:buFont typeface="Inter"/>
              <a:buNone/>
            </a:pPr>
            <a:r>
              <a:rPr lang="en-GB" altLang="en-SI" sz="2400" dirty="0"/>
              <a:t>Measure </a:t>
            </a:r>
          </a:p>
          <a:p>
            <a:r>
              <a:rPr lang="en-GB" altLang="en-SI" sz="2400" dirty="0"/>
              <a:t>Direction</a:t>
            </a:r>
          </a:p>
          <a:p>
            <a:r>
              <a:rPr lang="en-GB" altLang="en-SI" sz="2400" dirty="0"/>
              <a:t>Energy</a:t>
            </a:r>
          </a:p>
          <a:p>
            <a:r>
              <a:rPr lang="en-GB" altLang="en-SI" sz="2400" dirty="0"/>
              <a:t>Charge</a:t>
            </a:r>
          </a:p>
          <a:p>
            <a:r>
              <a:rPr lang="en-GB" altLang="en-SI" sz="2400" dirty="0"/>
              <a:t>Particle identity</a:t>
            </a:r>
          </a:p>
          <a:p>
            <a:r>
              <a:rPr lang="en-GB" altLang="en-SI" sz="2400" dirty="0"/>
              <a:t>Lifetime</a:t>
            </a:r>
          </a:p>
          <a:p>
            <a:endParaRPr lang="en-GB" sz="2400" dirty="0"/>
          </a:p>
          <a:p>
            <a:pPr marL="186262" indent="0">
              <a:buFont typeface="Inter"/>
              <a:buNone/>
            </a:pPr>
            <a:r>
              <a:rPr lang="en-GB" sz="2400" dirty="0"/>
              <a:t>Of all particles produced in an interaction</a:t>
            </a:r>
            <a:endParaRPr lang="sl-SI" sz="2400" dirty="0"/>
          </a:p>
        </p:txBody>
      </p:sp>
      <p:sp>
        <p:nvSpPr>
          <p:cNvPr id="3" name="Slide Number Placeholder 2">
            <a:extLst>
              <a:ext uri="{FF2B5EF4-FFF2-40B4-BE49-F238E27FC236}">
                <a16:creationId xmlns:a16="http://schemas.microsoft.com/office/drawing/2014/main" id="{613647F9-41B9-4EAC-3526-33D25A7CF8D9}"/>
              </a:ext>
            </a:extLst>
          </p:cNvPr>
          <p:cNvSpPr>
            <a:spLocks noGrp="1"/>
          </p:cNvSpPr>
          <p:nvPr>
            <p:ph type="sldNum" sz="quarter" idx="12"/>
          </p:nvPr>
        </p:nvSpPr>
        <p:spPr/>
        <p:txBody>
          <a:bodyPr/>
          <a:lstStyle/>
          <a:p>
            <a:fld id="{7254E3D2-0D2C-B040-A5A3-AD14F48ED497}" type="slidenum">
              <a:rPr lang="en-SI" smtClean="0"/>
              <a:t>23</a:t>
            </a:fld>
            <a:endParaRPr lang="en-SI"/>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6C5A-7C8D-C24F-39A4-B17617C49C84}"/>
              </a:ext>
            </a:extLst>
          </p:cNvPr>
          <p:cNvSpPr>
            <a:spLocks noGrp="1"/>
          </p:cNvSpPr>
          <p:nvPr>
            <p:ph type="title"/>
          </p:nvPr>
        </p:nvSpPr>
        <p:spPr>
          <a:xfrm>
            <a:off x="953467" y="371842"/>
            <a:ext cx="9883409" cy="682981"/>
          </a:xfrm>
        </p:spPr>
        <p:txBody>
          <a:bodyPr/>
          <a:lstStyle/>
          <a:p>
            <a:r>
              <a:rPr lang="en-SI" sz="3200" dirty="0"/>
              <a:t>How do we measure what we can’t see?</a:t>
            </a:r>
            <a:endParaRPr lang="sl-SI" dirty="0"/>
          </a:p>
        </p:txBody>
      </p:sp>
      <p:sp>
        <p:nvSpPr>
          <p:cNvPr id="3" name="Text Placeholder 2">
            <a:extLst>
              <a:ext uri="{FF2B5EF4-FFF2-40B4-BE49-F238E27FC236}">
                <a16:creationId xmlns:a16="http://schemas.microsoft.com/office/drawing/2014/main" id="{FDB038A4-3177-3989-9980-147BB9AFB1F2}"/>
              </a:ext>
            </a:extLst>
          </p:cNvPr>
          <p:cNvSpPr>
            <a:spLocks noGrp="1"/>
          </p:cNvSpPr>
          <p:nvPr>
            <p:ph type="body" idx="1"/>
          </p:nvPr>
        </p:nvSpPr>
        <p:spPr>
          <a:xfrm>
            <a:off x="644548" y="1242429"/>
            <a:ext cx="5579600" cy="3827200"/>
          </a:xfrm>
        </p:spPr>
        <p:txBody>
          <a:bodyPr/>
          <a:lstStyle/>
          <a:p>
            <a:endParaRPr lang="sl-SI"/>
          </a:p>
        </p:txBody>
      </p:sp>
      <p:pic>
        <p:nvPicPr>
          <p:cNvPr id="4" name="Picture 3">
            <a:extLst>
              <a:ext uri="{FF2B5EF4-FFF2-40B4-BE49-F238E27FC236}">
                <a16:creationId xmlns:a16="http://schemas.microsoft.com/office/drawing/2014/main" id="{13936CD0-CDE7-3FD0-0125-F3BE875778FE}"/>
              </a:ext>
            </a:extLst>
          </p:cNvPr>
          <p:cNvPicPr/>
          <p:nvPr/>
        </p:nvPicPr>
        <p:blipFill>
          <a:blip r:embed="rId2"/>
          <a:stretch/>
        </p:blipFill>
        <p:spPr>
          <a:xfrm>
            <a:off x="548640" y="1188720"/>
            <a:ext cx="2721960" cy="2377440"/>
          </a:xfrm>
          <a:prstGeom prst="rect">
            <a:avLst/>
          </a:prstGeom>
          <a:ln>
            <a:noFill/>
          </a:ln>
        </p:spPr>
      </p:pic>
      <p:pic>
        <p:nvPicPr>
          <p:cNvPr id="5" name="Picture 4">
            <a:extLst>
              <a:ext uri="{FF2B5EF4-FFF2-40B4-BE49-F238E27FC236}">
                <a16:creationId xmlns:a16="http://schemas.microsoft.com/office/drawing/2014/main" id="{5BA3F529-7B8C-D2DF-53C9-D6AEFE46D067}"/>
              </a:ext>
            </a:extLst>
          </p:cNvPr>
          <p:cNvPicPr/>
          <p:nvPr/>
        </p:nvPicPr>
        <p:blipFill>
          <a:blip r:embed="rId3"/>
          <a:stretch/>
        </p:blipFill>
        <p:spPr>
          <a:xfrm>
            <a:off x="4023360" y="3566160"/>
            <a:ext cx="4937760" cy="3017520"/>
          </a:xfrm>
          <a:prstGeom prst="rect">
            <a:avLst/>
          </a:prstGeom>
          <a:ln>
            <a:noFill/>
          </a:ln>
        </p:spPr>
      </p:pic>
      <p:pic>
        <p:nvPicPr>
          <p:cNvPr id="6" name="Picture 5">
            <a:extLst>
              <a:ext uri="{FF2B5EF4-FFF2-40B4-BE49-F238E27FC236}">
                <a16:creationId xmlns:a16="http://schemas.microsoft.com/office/drawing/2014/main" id="{DEE55F8A-9E77-11D0-9E34-618956187B4B}"/>
              </a:ext>
            </a:extLst>
          </p:cNvPr>
          <p:cNvPicPr/>
          <p:nvPr/>
        </p:nvPicPr>
        <p:blipFill>
          <a:blip r:embed="rId4"/>
          <a:stretch/>
        </p:blipFill>
        <p:spPr>
          <a:xfrm>
            <a:off x="343080" y="4100040"/>
            <a:ext cx="3314520" cy="2209320"/>
          </a:xfrm>
          <a:prstGeom prst="rect">
            <a:avLst/>
          </a:prstGeom>
          <a:ln>
            <a:noFill/>
          </a:ln>
        </p:spPr>
      </p:pic>
      <p:pic>
        <p:nvPicPr>
          <p:cNvPr id="7" name="Picture 6">
            <a:extLst>
              <a:ext uri="{FF2B5EF4-FFF2-40B4-BE49-F238E27FC236}">
                <a16:creationId xmlns:a16="http://schemas.microsoft.com/office/drawing/2014/main" id="{5B808CF7-1176-48CE-1F19-D10989E5C541}"/>
              </a:ext>
            </a:extLst>
          </p:cNvPr>
          <p:cNvPicPr/>
          <p:nvPr/>
        </p:nvPicPr>
        <p:blipFill>
          <a:blip r:embed="rId5"/>
          <a:stretch/>
        </p:blipFill>
        <p:spPr>
          <a:xfrm>
            <a:off x="3270600" y="1474920"/>
            <a:ext cx="2933280" cy="2091240"/>
          </a:xfrm>
          <a:prstGeom prst="rect">
            <a:avLst/>
          </a:prstGeom>
          <a:ln>
            <a:noFill/>
          </a:ln>
        </p:spPr>
      </p:pic>
      <p:sp>
        <p:nvSpPr>
          <p:cNvPr id="8" name="TextShape 2">
            <a:extLst>
              <a:ext uri="{FF2B5EF4-FFF2-40B4-BE49-F238E27FC236}">
                <a16:creationId xmlns:a16="http://schemas.microsoft.com/office/drawing/2014/main" id="{57D5D0EB-55C8-9B49-588C-1C9E97EE0974}"/>
              </a:ext>
            </a:extLst>
          </p:cNvPr>
          <p:cNvSpPr txBox="1"/>
          <p:nvPr/>
        </p:nvSpPr>
        <p:spPr>
          <a:xfrm>
            <a:off x="1920240" y="3840480"/>
            <a:ext cx="1828800" cy="456120"/>
          </a:xfrm>
          <a:prstGeom prst="rect">
            <a:avLst/>
          </a:prstGeom>
          <a:noFill/>
          <a:ln>
            <a:noFill/>
          </a:ln>
        </p:spPr>
        <p:txBody>
          <a:bodyPr lIns="90000" tIns="45000" rIns="90000" bIns="45000">
            <a:spAutoFit/>
          </a:bodyPr>
          <a:lstStyle/>
          <a:p>
            <a:r>
              <a:rPr lang="en-US" sz="2400" b="0" strike="noStrike" spc="-1" dirty="0">
                <a:solidFill>
                  <a:srgbClr val="000000"/>
                </a:solidFill>
                <a:latin typeface="Times New Roman"/>
              </a:rPr>
              <a:t>gas</a:t>
            </a:r>
          </a:p>
        </p:txBody>
      </p:sp>
      <p:sp>
        <p:nvSpPr>
          <p:cNvPr id="9" name="TextShape 3">
            <a:extLst>
              <a:ext uri="{FF2B5EF4-FFF2-40B4-BE49-F238E27FC236}">
                <a16:creationId xmlns:a16="http://schemas.microsoft.com/office/drawing/2014/main" id="{99526626-2608-9444-F32E-8E625F6875C0}"/>
              </a:ext>
            </a:extLst>
          </p:cNvPr>
          <p:cNvSpPr txBox="1"/>
          <p:nvPr/>
        </p:nvSpPr>
        <p:spPr>
          <a:xfrm>
            <a:off x="3840480" y="1296360"/>
            <a:ext cx="1828800" cy="456120"/>
          </a:xfrm>
          <a:prstGeom prst="rect">
            <a:avLst/>
          </a:prstGeom>
          <a:noFill/>
          <a:ln>
            <a:noFill/>
          </a:ln>
        </p:spPr>
        <p:txBody>
          <a:bodyPr lIns="90000" tIns="45000" rIns="90000" bIns="45000">
            <a:spAutoFit/>
          </a:bodyPr>
          <a:lstStyle/>
          <a:p>
            <a:r>
              <a:rPr lang="en-US" sz="2400" b="0" strike="noStrike" spc="-1" dirty="0">
                <a:solidFill>
                  <a:srgbClr val="000000"/>
                </a:solidFill>
                <a:latin typeface="Times New Roman"/>
              </a:rPr>
              <a:t>solid</a:t>
            </a:r>
          </a:p>
        </p:txBody>
      </p:sp>
      <p:sp>
        <p:nvSpPr>
          <p:cNvPr id="10" name="TextShape 4">
            <a:extLst>
              <a:ext uri="{FF2B5EF4-FFF2-40B4-BE49-F238E27FC236}">
                <a16:creationId xmlns:a16="http://schemas.microsoft.com/office/drawing/2014/main" id="{D60F31B7-E985-F738-F74C-FE08CCA2CAD5}"/>
              </a:ext>
            </a:extLst>
          </p:cNvPr>
          <p:cNvSpPr txBox="1"/>
          <p:nvPr/>
        </p:nvSpPr>
        <p:spPr>
          <a:xfrm>
            <a:off x="6309360" y="1097280"/>
            <a:ext cx="3365981" cy="2245315"/>
          </a:xfrm>
          <a:prstGeom prst="rect">
            <a:avLst/>
          </a:prstGeom>
          <a:noFill/>
          <a:ln>
            <a:noFill/>
          </a:ln>
        </p:spPr>
        <p:txBody>
          <a:bodyPr wrap="square" lIns="90000" tIns="45000" rIns="90000" bIns="45000">
            <a:spAutoFit/>
          </a:bodyPr>
          <a:lstStyle/>
          <a:p>
            <a:r>
              <a:rPr lang="en-US" sz="2000" spc="-1" dirty="0"/>
              <a:t>F</a:t>
            </a:r>
            <a:r>
              <a:rPr lang="en-US" sz="2000" b="0" strike="noStrike" spc="-1" dirty="0">
                <a:solidFill>
                  <a:srgbClr val="000000"/>
                </a:solidFill>
                <a:latin typeface="Arial"/>
              </a:rPr>
              <a:t>rom the track curvature in the magnetic field, we determine the momentum p</a:t>
            </a:r>
          </a:p>
          <a:p>
            <a:endParaRPr lang="en-US" sz="2000" b="0" strike="noStrike" spc="-1" dirty="0">
              <a:solidFill>
                <a:srgbClr val="000000"/>
              </a:solidFill>
              <a:latin typeface="Times New Roman"/>
            </a:endParaRPr>
          </a:p>
          <a:p>
            <a:r>
              <a:rPr lang="en-US" sz="2000" b="0" strike="noStrike" spc="-1" dirty="0">
                <a:solidFill>
                  <a:srgbClr val="000000"/>
                </a:solidFill>
                <a:latin typeface="Arial"/>
              </a:rPr>
              <a:t>p = m v </a:t>
            </a:r>
            <a:r>
              <a:rPr lang="en-US" sz="2000" b="0" strike="noStrike" spc="-1" dirty="0" err="1">
                <a:solidFill>
                  <a:srgbClr val="000000"/>
                </a:solidFill>
                <a:latin typeface="Arial"/>
                <a:ea typeface="Arial"/>
              </a:rPr>
              <a:t>γ</a:t>
            </a:r>
            <a:r>
              <a:rPr lang="en-US" sz="2000" b="0" strike="noStrike" spc="-1" dirty="0">
                <a:solidFill>
                  <a:srgbClr val="000000"/>
                </a:solidFill>
                <a:latin typeface="Arial"/>
              </a:rPr>
              <a:t> </a:t>
            </a:r>
            <a:endParaRPr lang="en-US" sz="2000" b="0" strike="noStrike" spc="-1" dirty="0">
              <a:solidFill>
                <a:srgbClr val="000000"/>
              </a:solidFill>
              <a:latin typeface="Times New Roman"/>
            </a:endParaRPr>
          </a:p>
          <a:p>
            <a:r>
              <a:rPr lang="en-US" sz="2000" b="0" strike="noStrike" spc="-1" dirty="0">
                <a:solidFill>
                  <a:srgbClr val="000000"/>
                </a:solidFill>
                <a:latin typeface="Arial"/>
              </a:rPr>
              <a:t>p = e B R</a:t>
            </a:r>
            <a:endParaRPr lang="en-US" sz="2000" b="0" strike="noStrike" spc="-1" dirty="0">
              <a:solidFill>
                <a:srgbClr val="000000"/>
              </a:solidFill>
              <a:latin typeface="Times New Roman"/>
            </a:endParaRPr>
          </a:p>
          <a:p>
            <a:endParaRPr lang="en-US" sz="2000" b="0" strike="noStrike" spc="-1" dirty="0">
              <a:solidFill>
                <a:srgbClr val="000000"/>
              </a:solidFill>
              <a:latin typeface="Times New Roman"/>
            </a:endParaRPr>
          </a:p>
        </p:txBody>
      </p:sp>
    </p:spTree>
    <p:extLst>
      <p:ext uri="{BB962C8B-B14F-4D97-AF65-F5344CB8AC3E}">
        <p14:creationId xmlns:p14="http://schemas.microsoft.com/office/powerpoint/2010/main" val="1722657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7CC3-D582-FF02-0C64-6B9A3EB2A5BD}"/>
              </a:ext>
            </a:extLst>
          </p:cNvPr>
          <p:cNvSpPr>
            <a:spLocks noGrp="1"/>
          </p:cNvSpPr>
          <p:nvPr>
            <p:ph type="title"/>
          </p:nvPr>
        </p:nvSpPr>
        <p:spPr/>
        <p:txBody>
          <a:bodyPr/>
          <a:lstStyle/>
          <a:p>
            <a:r>
              <a:rPr lang="sl-SI" dirty="0"/>
              <a:t>Particle identification</a:t>
            </a:r>
          </a:p>
        </p:txBody>
      </p:sp>
      <p:sp>
        <p:nvSpPr>
          <p:cNvPr id="3" name="Content Placeholder 2">
            <a:extLst>
              <a:ext uri="{FF2B5EF4-FFF2-40B4-BE49-F238E27FC236}">
                <a16:creationId xmlns:a16="http://schemas.microsoft.com/office/drawing/2014/main" id="{574C190A-E8D8-B5EE-C6B9-6DC34CFD126F}"/>
              </a:ext>
            </a:extLst>
          </p:cNvPr>
          <p:cNvSpPr>
            <a:spLocks noGrp="1"/>
          </p:cNvSpPr>
          <p:nvPr>
            <p:ph idx="4294967295"/>
          </p:nvPr>
        </p:nvSpPr>
        <p:spPr>
          <a:xfrm>
            <a:off x="850900" y="1357313"/>
            <a:ext cx="11341100" cy="4554537"/>
          </a:xfrm>
        </p:spPr>
        <p:txBody>
          <a:bodyPr/>
          <a:lstStyle/>
          <a:p>
            <a:pPr marL="139700" indent="0">
              <a:buNone/>
            </a:pPr>
            <a:r>
              <a:rPr lang="sl-SI" dirty="0"/>
              <a:t>Given a known particle's momentum, we need to measure its mass = identity</a:t>
            </a:r>
          </a:p>
          <a:p>
            <a:r>
              <a:rPr lang="sl-SI" dirty="0"/>
              <a:t>Cherenkov detectors</a:t>
            </a:r>
          </a:p>
          <a:p>
            <a:r>
              <a:rPr lang="sl-SI" dirty="0"/>
              <a:t>Calorimeters</a:t>
            </a:r>
          </a:p>
          <a:p>
            <a:r>
              <a:rPr lang="sl-SI" dirty="0"/>
              <a:t>Muon detectors</a:t>
            </a:r>
          </a:p>
          <a:p>
            <a:r>
              <a:rPr lang="sl-SI" dirty="0"/>
              <a:t>...</a:t>
            </a:r>
          </a:p>
        </p:txBody>
      </p:sp>
      <p:pic>
        <p:nvPicPr>
          <p:cNvPr id="5" name="Picture 4">
            <a:extLst>
              <a:ext uri="{FF2B5EF4-FFF2-40B4-BE49-F238E27FC236}">
                <a16:creationId xmlns:a16="http://schemas.microsoft.com/office/drawing/2014/main" id="{43F876AB-0244-3D3F-5B09-FB1759104226}"/>
              </a:ext>
            </a:extLst>
          </p:cNvPr>
          <p:cNvPicPr/>
          <p:nvPr/>
        </p:nvPicPr>
        <p:blipFill>
          <a:blip r:embed="rId2"/>
          <a:stretch/>
        </p:blipFill>
        <p:spPr>
          <a:xfrm>
            <a:off x="9542520" y="2767913"/>
            <a:ext cx="2390400" cy="3628800"/>
          </a:xfrm>
          <a:prstGeom prst="rect">
            <a:avLst/>
          </a:prstGeom>
          <a:ln>
            <a:noFill/>
          </a:ln>
        </p:spPr>
      </p:pic>
      <p:pic>
        <p:nvPicPr>
          <p:cNvPr id="6" name="Picture 5">
            <a:extLst>
              <a:ext uri="{FF2B5EF4-FFF2-40B4-BE49-F238E27FC236}">
                <a16:creationId xmlns:a16="http://schemas.microsoft.com/office/drawing/2014/main" id="{44AB35FF-C6D6-F592-94F3-2774F62517EB}"/>
              </a:ext>
            </a:extLst>
          </p:cNvPr>
          <p:cNvPicPr/>
          <p:nvPr/>
        </p:nvPicPr>
        <p:blipFill>
          <a:blip r:embed="rId3"/>
          <a:stretch/>
        </p:blipFill>
        <p:spPr>
          <a:xfrm>
            <a:off x="440574" y="4201637"/>
            <a:ext cx="3200400" cy="1536840"/>
          </a:xfrm>
          <a:prstGeom prst="rect">
            <a:avLst/>
          </a:prstGeom>
          <a:ln>
            <a:noFill/>
          </a:ln>
        </p:spPr>
      </p:pic>
      <p:pic>
        <p:nvPicPr>
          <p:cNvPr id="7" name="Picture 6">
            <a:extLst>
              <a:ext uri="{FF2B5EF4-FFF2-40B4-BE49-F238E27FC236}">
                <a16:creationId xmlns:a16="http://schemas.microsoft.com/office/drawing/2014/main" id="{BC6FA38D-32E8-969D-68ED-99EDD76D9B8C}"/>
              </a:ext>
            </a:extLst>
          </p:cNvPr>
          <p:cNvPicPr/>
          <p:nvPr/>
        </p:nvPicPr>
        <p:blipFill>
          <a:blip r:embed="rId4"/>
          <a:stretch/>
        </p:blipFill>
        <p:spPr>
          <a:xfrm>
            <a:off x="3769456" y="2812397"/>
            <a:ext cx="2194560" cy="2926080"/>
          </a:xfrm>
          <a:prstGeom prst="rect">
            <a:avLst/>
          </a:prstGeom>
          <a:ln>
            <a:noFill/>
          </a:ln>
        </p:spPr>
      </p:pic>
      <p:pic>
        <p:nvPicPr>
          <p:cNvPr id="9" name="Picture 3">
            <a:extLst>
              <a:ext uri="{FF2B5EF4-FFF2-40B4-BE49-F238E27FC236}">
                <a16:creationId xmlns:a16="http://schemas.microsoft.com/office/drawing/2014/main" id="{6AD525DD-CA2A-1181-DCD3-5263B8126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60" y="2387237"/>
            <a:ext cx="2343844" cy="362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96252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extShape 1"/>
          <p:cNvSpPr txBox="1"/>
          <p:nvPr/>
        </p:nvSpPr>
        <p:spPr>
          <a:xfrm>
            <a:off x="2470298" y="418680"/>
            <a:ext cx="7884142" cy="365400"/>
          </a:xfrm>
          <a:prstGeom prst="rect">
            <a:avLst/>
          </a:prstGeom>
          <a:noFill/>
          <a:ln>
            <a:noFill/>
          </a:ln>
        </p:spPr>
        <p:txBody>
          <a:bodyPr lIns="0" tIns="0" rIns="0" bIns="0" anchor="ctr"/>
          <a:lstStyle/>
          <a:p>
            <a:endParaRPr lang="en-US" sz="2400" spc="-1" dirty="0"/>
          </a:p>
        </p:txBody>
      </p:sp>
      <p:sp>
        <p:nvSpPr>
          <p:cNvPr id="2" name="TextBox 1"/>
          <p:cNvSpPr txBox="1"/>
          <p:nvPr/>
        </p:nvSpPr>
        <p:spPr>
          <a:xfrm>
            <a:off x="5200787" y="4043290"/>
            <a:ext cx="6413157"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a:t>For each particle hypothesis (</a:t>
            </a:r>
            <a:r>
              <a:rPr lang="en-US" sz="1800" dirty="0" err="1"/>
              <a:t>e,mu,pi,K,p</a:t>
            </a:r>
            <a:r>
              <a:rPr lang="en-US" sz="1800" dirty="0"/>
              <a:t>) evaluate a likelihood function</a:t>
            </a:r>
          </a:p>
          <a:p>
            <a:pPr marL="285750" indent="-285750">
              <a:buFont typeface="Arial" panose="020B0604020202020204" pitchFamily="34" charset="0"/>
              <a:buChar char="•"/>
            </a:pPr>
            <a:r>
              <a:rPr lang="en-US" sz="1800" dirty="0"/>
              <a:t>Determine threshold based on the sample of independently identified particles </a:t>
            </a:r>
          </a:p>
          <a:p>
            <a:pPr marL="285750" indent="-285750">
              <a:buFont typeface="Arial" panose="020B0604020202020204" pitchFamily="34" charset="0"/>
              <a:buChar char="•"/>
            </a:pPr>
            <a:r>
              <a:rPr lang="en-US" sz="1800" dirty="0"/>
              <a:t>Determine the identity</a:t>
            </a:r>
          </a:p>
          <a:p>
            <a:pPr marL="285750" indent="-285750">
              <a:buFont typeface="Arial" panose="020B0604020202020204" pitchFamily="34" charset="0"/>
              <a:buChar char="•"/>
            </a:pPr>
            <a:r>
              <a:rPr lang="en-US" sz="1800" dirty="0"/>
              <a:t>How do we construct the likelihood function?  </a:t>
            </a:r>
          </a:p>
          <a:p>
            <a:endParaRPr lang="en-US" sz="1800" dirty="0"/>
          </a:p>
        </p:txBody>
      </p:sp>
      <p:pic>
        <p:nvPicPr>
          <p:cNvPr id="3" name="Picture 2"/>
          <p:cNvPicPr>
            <a:picLocks noChangeAspect="1"/>
          </p:cNvPicPr>
          <p:nvPr/>
        </p:nvPicPr>
        <p:blipFill>
          <a:blip r:embed="rId2"/>
          <a:stretch>
            <a:fillRect/>
          </a:stretch>
        </p:blipFill>
        <p:spPr>
          <a:xfrm>
            <a:off x="614339" y="1189454"/>
            <a:ext cx="6991308" cy="2253013"/>
          </a:xfrm>
          <a:prstGeom prst="rect">
            <a:avLst/>
          </a:prstGeom>
        </p:spPr>
      </p:pic>
      <p:pic>
        <p:nvPicPr>
          <p:cNvPr id="4" name="Picture 3"/>
          <p:cNvPicPr>
            <a:picLocks noChangeAspect="1"/>
          </p:cNvPicPr>
          <p:nvPr/>
        </p:nvPicPr>
        <p:blipFill>
          <a:blip r:embed="rId3"/>
          <a:stretch>
            <a:fillRect/>
          </a:stretch>
        </p:blipFill>
        <p:spPr>
          <a:xfrm>
            <a:off x="614339" y="3833493"/>
            <a:ext cx="4204179" cy="2450921"/>
          </a:xfrm>
          <a:prstGeom prst="rect">
            <a:avLst/>
          </a:prstGeom>
        </p:spPr>
      </p:pic>
      <p:sp>
        <p:nvSpPr>
          <p:cNvPr id="6" name="Title 5">
            <a:extLst>
              <a:ext uri="{FF2B5EF4-FFF2-40B4-BE49-F238E27FC236}">
                <a16:creationId xmlns:a16="http://schemas.microsoft.com/office/drawing/2014/main" id="{D1E162AE-4BC2-BD2B-C138-043DB6FB983E}"/>
              </a:ext>
            </a:extLst>
          </p:cNvPr>
          <p:cNvSpPr>
            <a:spLocks noGrp="1"/>
          </p:cNvSpPr>
          <p:nvPr>
            <p:ph type="title"/>
          </p:nvPr>
        </p:nvSpPr>
        <p:spPr>
          <a:xfrm>
            <a:off x="4399005" y="219580"/>
            <a:ext cx="6991308" cy="763600"/>
          </a:xfrm>
        </p:spPr>
        <p:txBody>
          <a:bodyPr/>
          <a:lstStyle/>
          <a:p>
            <a:r>
              <a:rPr lang="sl-SI" dirty="0"/>
              <a:t>Particle identification </a:t>
            </a:r>
          </a:p>
        </p:txBody>
      </p:sp>
      <p:sp>
        <p:nvSpPr>
          <p:cNvPr id="5" name="Slide Number Placeholder 4"/>
          <p:cNvSpPr>
            <a:spLocks noGrp="1"/>
          </p:cNvSpPr>
          <p:nvPr>
            <p:ph type="sldNum" idx="4294967295"/>
          </p:nvPr>
        </p:nvSpPr>
        <p:spPr>
          <a:xfrm>
            <a:off x="11390313" y="6675438"/>
            <a:ext cx="801687" cy="182562"/>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2E41A53-62FE-41B9-A76C-50805B729373}" type="slidenum">
              <a:rPr lang="en-US" sz="1400" spc="-1" smtClean="0">
                <a:latin typeface="Times New Roman"/>
              </a:rPr>
              <a:pPr algn="r"/>
              <a:t>26</a:t>
            </a:fld>
            <a:endParaRPr lang="en-US" spc="-1">
              <a:latin typeface="Times New Roman"/>
            </a:endParaRPr>
          </a:p>
        </p:txBody>
      </p:sp>
      <p:sp>
        <p:nvSpPr>
          <p:cNvPr id="7" name="Rectangle 29">
            <a:extLst>
              <a:ext uri="{FF2B5EF4-FFF2-40B4-BE49-F238E27FC236}">
                <a16:creationId xmlns:a16="http://schemas.microsoft.com/office/drawing/2014/main" id="{5A79AE2F-2A4E-5B8B-A0C1-3A0AADD6DFF8}"/>
              </a:ext>
            </a:extLst>
          </p:cNvPr>
          <p:cNvSpPr>
            <a:spLocks noChangeArrowheads="1"/>
          </p:cNvSpPr>
          <p:nvPr/>
        </p:nvSpPr>
        <p:spPr bwMode="auto">
          <a:xfrm>
            <a:off x="9383683" y="1816322"/>
            <a:ext cx="539750" cy="1512887"/>
          </a:xfrm>
          <a:prstGeom prst="rect">
            <a:avLst/>
          </a:prstGeom>
          <a:solidFill>
            <a:srgbClr val="FFFF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sp>
        <p:nvSpPr>
          <p:cNvPr id="8" name="Rectangle 30">
            <a:extLst>
              <a:ext uri="{FF2B5EF4-FFF2-40B4-BE49-F238E27FC236}">
                <a16:creationId xmlns:a16="http://schemas.microsoft.com/office/drawing/2014/main" id="{C1D3C746-232F-F7F9-C61D-94ACD4F25D12}"/>
              </a:ext>
            </a:extLst>
          </p:cNvPr>
          <p:cNvSpPr>
            <a:spLocks noChangeArrowheads="1"/>
          </p:cNvSpPr>
          <p:nvPr/>
        </p:nvSpPr>
        <p:spPr bwMode="auto">
          <a:xfrm>
            <a:off x="11287096" y="1816322"/>
            <a:ext cx="231775" cy="1512887"/>
          </a:xfrm>
          <a:prstGeom prst="rect">
            <a:avLst/>
          </a:prstGeom>
          <a:solidFill>
            <a:srgbClr val="FF33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sp>
        <p:nvSpPr>
          <p:cNvPr id="9" name="Line 31">
            <a:extLst>
              <a:ext uri="{FF2B5EF4-FFF2-40B4-BE49-F238E27FC236}">
                <a16:creationId xmlns:a16="http://schemas.microsoft.com/office/drawing/2014/main" id="{55E0B064-47E3-6C88-6010-8C7DA00B1ACE}"/>
              </a:ext>
            </a:extLst>
          </p:cNvPr>
          <p:cNvSpPr>
            <a:spLocks noChangeShapeType="1"/>
          </p:cNvSpPr>
          <p:nvPr/>
        </p:nvSpPr>
        <p:spPr bwMode="auto">
          <a:xfrm flipV="1">
            <a:off x="9278908" y="2530697"/>
            <a:ext cx="2366963" cy="793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10" name="Text Box 32">
            <a:extLst>
              <a:ext uri="{FF2B5EF4-FFF2-40B4-BE49-F238E27FC236}">
                <a16:creationId xmlns:a16="http://schemas.microsoft.com/office/drawing/2014/main" id="{22F85A03-7E5F-3E90-33DC-5EF003B1817D}"/>
              </a:ext>
            </a:extLst>
          </p:cNvPr>
          <p:cNvSpPr txBox="1">
            <a:spLocks noChangeArrowheads="1"/>
          </p:cNvSpPr>
          <p:nvPr/>
        </p:nvSpPr>
        <p:spPr bwMode="auto">
          <a:xfrm>
            <a:off x="9124921" y="3329209"/>
            <a:ext cx="12350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1536700" indent="-215900" defTabSz="449263" fontAlgn="base" hangingPunct="0">
              <a:lnSpc>
                <a:spcPct val="97000"/>
              </a:lnSpc>
              <a:spcBef>
                <a:spcPct val="0"/>
              </a:spcBef>
              <a:spcAft>
                <a:spcPct val="0"/>
              </a:spcAft>
              <a:buClr>
                <a:srgbClr val="000000"/>
              </a:buClr>
              <a:buSzPct val="45000"/>
              <a:buFont typeface="Wingdings" pitchFamily="2" charset="2"/>
              <a:tabLst>
                <a:tab pos="723900" algn="l"/>
              </a:tabLst>
              <a:defRPr>
                <a:solidFill>
                  <a:srgbClr val="000000"/>
                </a:solidFill>
                <a:latin typeface="Arial" panose="020B0604020202020204" pitchFamily="34" charset="0"/>
                <a:ea typeface="DejaVu Sans" charset="0"/>
                <a:cs typeface="DejaVu Sans" charset="0"/>
              </a:defRPr>
            </a:lvl6pPr>
            <a:lvl7pPr marL="1993900" indent="-215900" defTabSz="449263" fontAlgn="base" hangingPunct="0">
              <a:lnSpc>
                <a:spcPct val="97000"/>
              </a:lnSpc>
              <a:spcBef>
                <a:spcPct val="0"/>
              </a:spcBef>
              <a:spcAft>
                <a:spcPct val="0"/>
              </a:spcAft>
              <a:buClr>
                <a:srgbClr val="000000"/>
              </a:buClr>
              <a:buSzPct val="45000"/>
              <a:buFont typeface="Wingdings" pitchFamily="2" charset="2"/>
              <a:tabLst>
                <a:tab pos="723900" algn="l"/>
              </a:tabLst>
              <a:defRPr>
                <a:solidFill>
                  <a:srgbClr val="000000"/>
                </a:solidFill>
                <a:latin typeface="Arial" panose="020B0604020202020204" pitchFamily="34" charset="0"/>
                <a:ea typeface="DejaVu Sans" charset="0"/>
                <a:cs typeface="DejaVu Sans" charset="0"/>
              </a:defRPr>
            </a:lvl7pPr>
            <a:lvl8pPr marL="2451100" indent="-215900" defTabSz="449263" fontAlgn="base" hangingPunct="0">
              <a:lnSpc>
                <a:spcPct val="97000"/>
              </a:lnSpc>
              <a:spcBef>
                <a:spcPct val="0"/>
              </a:spcBef>
              <a:spcAft>
                <a:spcPct val="0"/>
              </a:spcAft>
              <a:buClr>
                <a:srgbClr val="000000"/>
              </a:buClr>
              <a:buSzPct val="45000"/>
              <a:buFont typeface="Wingdings" pitchFamily="2" charset="2"/>
              <a:tabLst>
                <a:tab pos="723900" algn="l"/>
              </a:tabLst>
              <a:defRPr>
                <a:solidFill>
                  <a:srgbClr val="000000"/>
                </a:solidFill>
                <a:latin typeface="Arial" panose="020B0604020202020204" pitchFamily="34" charset="0"/>
                <a:ea typeface="DejaVu Sans" charset="0"/>
                <a:cs typeface="DejaVu Sans" charset="0"/>
              </a:defRPr>
            </a:lvl8pPr>
            <a:lvl9pPr marL="2908300" indent="-215900" defTabSz="449263" fontAlgn="base" hangingPunct="0">
              <a:lnSpc>
                <a:spcPct val="97000"/>
              </a:lnSpc>
              <a:spcBef>
                <a:spcPct val="0"/>
              </a:spcBef>
              <a:spcAft>
                <a:spcPct val="0"/>
              </a:spcAft>
              <a:buClr>
                <a:srgbClr val="000000"/>
              </a:buClr>
              <a:buSzPct val="45000"/>
              <a:buFont typeface="Wingdings" pitchFamily="2" charset="2"/>
              <a:tabLst>
                <a:tab pos="723900" algn="l"/>
              </a:tabLst>
              <a:defRPr>
                <a:solidFill>
                  <a:srgbClr val="000000"/>
                </a:solidFill>
                <a:latin typeface="Arial" panose="020B0604020202020204" pitchFamily="34" charset="0"/>
                <a:ea typeface="DejaVu Sans" charset="0"/>
                <a:cs typeface="DejaVu Sans" charset="0"/>
              </a:defRPr>
            </a:lvl9pPr>
          </a:lstStyle>
          <a:p>
            <a:pPr algn="ctr">
              <a:lnSpc>
                <a:spcPct val="98000"/>
              </a:lnSpc>
            </a:pPr>
            <a:r>
              <a:rPr lang="en-GB" altLang="en-SI">
                <a:ea typeface="ＭＳ Ｐゴシック" panose="020B0600070205080204" pitchFamily="34" charset="-128"/>
              </a:rPr>
              <a:t>Aerogel</a:t>
            </a:r>
          </a:p>
          <a:p>
            <a:pPr algn="ctr"/>
            <a:r>
              <a:rPr lang="en-GB" altLang="en-SI">
                <a:ea typeface="ＭＳ Ｐゴシック" panose="020B0600070205080204" pitchFamily="34" charset="-128"/>
              </a:rPr>
              <a:t>tile</a:t>
            </a:r>
          </a:p>
        </p:txBody>
      </p:sp>
      <p:sp>
        <p:nvSpPr>
          <p:cNvPr id="11" name="Text Box 33">
            <a:extLst>
              <a:ext uri="{FF2B5EF4-FFF2-40B4-BE49-F238E27FC236}">
                <a16:creationId xmlns:a16="http://schemas.microsoft.com/office/drawing/2014/main" id="{5094580F-0F42-FE42-20CE-54FB4648CDDE}"/>
              </a:ext>
            </a:extLst>
          </p:cNvPr>
          <p:cNvSpPr txBox="1">
            <a:spLocks noChangeArrowheads="1"/>
          </p:cNvSpPr>
          <p:nvPr/>
        </p:nvSpPr>
        <p:spPr bwMode="auto">
          <a:xfrm>
            <a:off x="9201121" y="1313084"/>
            <a:ext cx="722312"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a:lnSpc>
                <a:spcPct val="98000"/>
              </a:lnSpc>
            </a:pPr>
            <a:r>
              <a:rPr lang="en-GB" altLang="en-SI">
                <a:solidFill>
                  <a:srgbClr val="000000"/>
                </a:solidFill>
                <a:ea typeface="ＭＳ Ｐゴシック" panose="020B0600070205080204" pitchFamily="34" charset="-128"/>
              </a:rPr>
              <a:t>n</a:t>
            </a:r>
            <a:r>
              <a:rPr lang="en-GB" altLang="en-SI" baseline="-25000">
                <a:solidFill>
                  <a:srgbClr val="000000"/>
                </a:solidFill>
                <a:ea typeface="ＭＳ Ｐゴシック" panose="020B0600070205080204" pitchFamily="34" charset="-128"/>
              </a:rPr>
              <a:t>1</a:t>
            </a:r>
          </a:p>
        </p:txBody>
      </p:sp>
      <p:sp>
        <p:nvSpPr>
          <p:cNvPr id="12" name="Line 34">
            <a:extLst>
              <a:ext uri="{FF2B5EF4-FFF2-40B4-BE49-F238E27FC236}">
                <a16:creationId xmlns:a16="http://schemas.microsoft.com/office/drawing/2014/main" id="{7D4061F8-B219-55D1-7611-47DFB72E6D07}"/>
              </a:ext>
            </a:extLst>
          </p:cNvPr>
          <p:cNvSpPr>
            <a:spLocks noChangeShapeType="1"/>
          </p:cNvSpPr>
          <p:nvPr/>
        </p:nvSpPr>
        <p:spPr bwMode="auto">
          <a:xfrm flipV="1">
            <a:off x="9588471" y="2029047"/>
            <a:ext cx="1698625" cy="50800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13" name="Line 35">
            <a:extLst>
              <a:ext uri="{FF2B5EF4-FFF2-40B4-BE49-F238E27FC236}">
                <a16:creationId xmlns:a16="http://schemas.microsoft.com/office/drawing/2014/main" id="{32D63DDB-718C-0967-2A82-68EE85CCEF86}"/>
              </a:ext>
            </a:extLst>
          </p:cNvPr>
          <p:cNvSpPr>
            <a:spLocks noChangeShapeType="1"/>
          </p:cNvSpPr>
          <p:nvPr/>
        </p:nvSpPr>
        <p:spPr bwMode="auto">
          <a:xfrm>
            <a:off x="9588471" y="2537047"/>
            <a:ext cx="1698625" cy="43180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l-SI"/>
          </a:p>
        </p:txBody>
      </p:sp>
      <p:sp>
        <p:nvSpPr>
          <p:cNvPr id="14" name="Text Box 36">
            <a:extLst>
              <a:ext uri="{FF2B5EF4-FFF2-40B4-BE49-F238E27FC236}">
                <a16:creationId xmlns:a16="http://schemas.microsoft.com/office/drawing/2014/main" id="{830BC8A7-A6FF-E386-7AF2-F16133456101}"/>
              </a:ext>
            </a:extLst>
          </p:cNvPr>
          <p:cNvSpPr txBox="1">
            <a:spLocks noChangeArrowheads="1"/>
          </p:cNvSpPr>
          <p:nvPr/>
        </p:nvSpPr>
        <p:spPr bwMode="auto">
          <a:xfrm>
            <a:off x="10564783" y="1090834"/>
            <a:ext cx="1158875" cy="727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1536700" indent="-215900" defTabSz="449263" fontAlgn="base" hangingPunct="0">
              <a:lnSpc>
                <a:spcPct val="97000"/>
              </a:lnSpc>
              <a:spcBef>
                <a:spcPct val="0"/>
              </a:spcBef>
              <a:spcAft>
                <a:spcPct val="0"/>
              </a:spcAft>
              <a:buClr>
                <a:srgbClr val="000000"/>
              </a:buClr>
              <a:buSzPct val="45000"/>
              <a:buFont typeface="Wingdings" pitchFamily="2" charset="2"/>
              <a:tabLst>
                <a:tab pos="723900" algn="l"/>
              </a:tabLst>
              <a:defRPr>
                <a:solidFill>
                  <a:srgbClr val="000000"/>
                </a:solidFill>
                <a:latin typeface="Arial" panose="020B0604020202020204" pitchFamily="34" charset="0"/>
                <a:ea typeface="DejaVu Sans" charset="0"/>
                <a:cs typeface="DejaVu Sans" charset="0"/>
              </a:defRPr>
            </a:lvl6pPr>
            <a:lvl7pPr marL="1993900" indent="-215900" defTabSz="449263" fontAlgn="base" hangingPunct="0">
              <a:lnSpc>
                <a:spcPct val="97000"/>
              </a:lnSpc>
              <a:spcBef>
                <a:spcPct val="0"/>
              </a:spcBef>
              <a:spcAft>
                <a:spcPct val="0"/>
              </a:spcAft>
              <a:buClr>
                <a:srgbClr val="000000"/>
              </a:buClr>
              <a:buSzPct val="45000"/>
              <a:buFont typeface="Wingdings" pitchFamily="2" charset="2"/>
              <a:tabLst>
                <a:tab pos="723900" algn="l"/>
              </a:tabLst>
              <a:defRPr>
                <a:solidFill>
                  <a:srgbClr val="000000"/>
                </a:solidFill>
                <a:latin typeface="Arial" panose="020B0604020202020204" pitchFamily="34" charset="0"/>
                <a:ea typeface="DejaVu Sans" charset="0"/>
                <a:cs typeface="DejaVu Sans" charset="0"/>
              </a:defRPr>
            </a:lvl7pPr>
            <a:lvl8pPr marL="2451100" indent="-215900" defTabSz="449263" fontAlgn="base" hangingPunct="0">
              <a:lnSpc>
                <a:spcPct val="97000"/>
              </a:lnSpc>
              <a:spcBef>
                <a:spcPct val="0"/>
              </a:spcBef>
              <a:spcAft>
                <a:spcPct val="0"/>
              </a:spcAft>
              <a:buClr>
                <a:srgbClr val="000000"/>
              </a:buClr>
              <a:buSzPct val="45000"/>
              <a:buFont typeface="Wingdings" pitchFamily="2" charset="2"/>
              <a:tabLst>
                <a:tab pos="723900" algn="l"/>
              </a:tabLst>
              <a:defRPr>
                <a:solidFill>
                  <a:srgbClr val="000000"/>
                </a:solidFill>
                <a:latin typeface="Arial" panose="020B0604020202020204" pitchFamily="34" charset="0"/>
                <a:ea typeface="DejaVu Sans" charset="0"/>
                <a:cs typeface="DejaVu Sans" charset="0"/>
              </a:defRPr>
            </a:lvl8pPr>
            <a:lvl9pPr marL="2908300" indent="-215900" defTabSz="449263" fontAlgn="base" hangingPunct="0">
              <a:lnSpc>
                <a:spcPct val="97000"/>
              </a:lnSpc>
              <a:spcBef>
                <a:spcPct val="0"/>
              </a:spcBef>
              <a:spcAft>
                <a:spcPct val="0"/>
              </a:spcAft>
              <a:buClr>
                <a:srgbClr val="000000"/>
              </a:buClr>
              <a:buSzPct val="45000"/>
              <a:buFont typeface="Wingdings" pitchFamily="2" charset="2"/>
              <a:tabLst>
                <a:tab pos="723900" algn="l"/>
              </a:tabLst>
              <a:defRPr>
                <a:solidFill>
                  <a:srgbClr val="000000"/>
                </a:solidFill>
                <a:latin typeface="Arial" panose="020B0604020202020204" pitchFamily="34" charset="0"/>
                <a:ea typeface="DejaVu Sans" charset="0"/>
                <a:cs typeface="DejaVu Sans" charset="0"/>
              </a:defRPr>
            </a:lvl9pPr>
          </a:lstStyle>
          <a:p>
            <a:pPr algn="ctr">
              <a:lnSpc>
                <a:spcPct val="98000"/>
              </a:lnSpc>
            </a:pPr>
            <a:r>
              <a:rPr lang="en-GB" altLang="en-SI" dirty="0" err="1">
                <a:ea typeface="ＭＳ Ｐゴシック" panose="020B0600070205080204" pitchFamily="34" charset="-128"/>
              </a:rPr>
              <a:t>Granuar</a:t>
            </a:r>
            <a:r>
              <a:rPr lang="en-GB" altLang="en-SI" dirty="0">
                <a:ea typeface="ＭＳ Ｐゴシック" panose="020B0600070205080204" pitchFamily="34" charset="-128"/>
              </a:rPr>
              <a:t> Photon detector</a:t>
            </a:r>
          </a:p>
        </p:txBody>
      </p:sp>
      <p:sp>
        <p:nvSpPr>
          <p:cNvPr id="15" name="Rectangle 37">
            <a:extLst>
              <a:ext uri="{FF2B5EF4-FFF2-40B4-BE49-F238E27FC236}">
                <a16:creationId xmlns:a16="http://schemas.microsoft.com/office/drawing/2014/main" id="{53759ABF-D2AD-46C6-34FB-4575AE19AC2E}"/>
              </a:ext>
            </a:extLst>
          </p:cNvPr>
          <p:cNvSpPr>
            <a:spLocks noChangeArrowheads="1"/>
          </p:cNvSpPr>
          <p:nvPr/>
        </p:nvSpPr>
        <p:spPr bwMode="auto">
          <a:xfrm>
            <a:off x="8805833" y="1054322"/>
            <a:ext cx="3097213" cy="2879725"/>
          </a:xfrm>
          <a:prstGeom prst="rect">
            <a:avLst/>
          </a:prstGeom>
          <a:noFill/>
          <a:ln w="255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spTree>
    <p:extLst>
      <p:ext uri="{BB962C8B-B14F-4D97-AF65-F5344CB8AC3E}">
        <p14:creationId xmlns:p14="http://schemas.microsoft.com/office/powerpoint/2010/main" val="93249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947160" y="4181092"/>
            <a:ext cx="1898748" cy="62372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Shape 1"/>
          <p:cNvSpPr txBox="1"/>
          <p:nvPr/>
        </p:nvSpPr>
        <p:spPr>
          <a:xfrm>
            <a:off x="2642880" y="89280"/>
            <a:ext cx="7567920" cy="712130"/>
          </a:xfrm>
          <a:prstGeom prst="rect">
            <a:avLst/>
          </a:prstGeom>
          <a:noFill/>
          <a:ln>
            <a:noFill/>
          </a:ln>
        </p:spPr>
        <p:txBody>
          <a:bodyPr tIns="91440" bIns="91440" anchor="b"/>
          <a:lstStyle/>
          <a:p>
            <a:pPr>
              <a:lnSpc>
                <a:spcPct val="100000"/>
              </a:lnSpc>
            </a:pPr>
            <a:endParaRPr lang="en-US" sz="2400" spc="-1" dirty="0"/>
          </a:p>
        </p:txBody>
      </p:sp>
      <p:sp>
        <p:nvSpPr>
          <p:cNvPr id="132" name="TextShape 2"/>
          <p:cNvSpPr txBox="1"/>
          <p:nvPr/>
        </p:nvSpPr>
        <p:spPr>
          <a:xfrm>
            <a:off x="1408735" y="1448183"/>
            <a:ext cx="8630234" cy="1087919"/>
          </a:xfrm>
          <a:prstGeom prst="rect">
            <a:avLst/>
          </a:prstGeom>
          <a:noFill/>
          <a:ln>
            <a:noFill/>
          </a:ln>
        </p:spPr>
        <p:txBody>
          <a:bodyPr tIns="91440" bIns="91440">
            <a:normAutofit/>
          </a:bodyPr>
          <a:lstStyle/>
          <a:p>
            <a:r>
              <a:rPr lang="en-US" sz="1600" spc="-1" dirty="0"/>
              <a:t> </a:t>
            </a:r>
            <a:r>
              <a:rPr lang="en-US" sz="1600" i="1" spc="-1" dirty="0"/>
              <a:t>p</a:t>
            </a:r>
            <a:r>
              <a:rPr lang="en-US" sz="1600" i="1" spc="-1" baseline="-25000" dirty="0"/>
              <a:t>i</a:t>
            </a:r>
            <a:r>
              <a:rPr lang="en-US" sz="1600" spc="-1" dirty="0"/>
              <a:t> – probability that a </a:t>
            </a:r>
            <a:r>
              <a:rPr lang="en-US" sz="1600" spc="-1" dirty="0" err="1"/>
              <a:t>a</a:t>
            </a:r>
            <a:r>
              <a:rPr lang="en-US" sz="1600" spc="-1" dirty="0"/>
              <a:t> pixel </a:t>
            </a:r>
            <a:r>
              <a:rPr lang="en-US" sz="1600" spc="-1" dirty="0" err="1"/>
              <a:t>i</a:t>
            </a:r>
            <a:r>
              <a:rPr lang="en-US" sz="1600" spc="-1" dirty="0"/>
              <a:t> was hit distributed binomially</a:t>
            </a:r>
          </a:p>
          <a:p>
            <a:r>
              <a:rPr lang="en-US" sz="1600" spc="-1" dirty="0"/>
              <a:t> </a:t>
            </a:r>
            <a:r>
              <a:rPr lang="en-US" sz="1600" i="1" spc="-1" dirty="0" err="1"/>
              <a:t>n</a:t>
            </a:r>
            <a:r>
              <a:rPr lang="en-US" sz="1600" i="1" spc="-1" baseline="-25000" dirty="0" err="1"/>
              <a:t>i</a:t>
            </a:r>
            <a:r>
              <a:rPr lang="en-US" sz="1600" spc="-1" dirty="0"/>
              <a:t> - expected i.e. calculated average number of hits on the particular pixel</a:t>
            </a:r>
          </a:p>
          <a:p>
            <a:r>
              <a:rPr lang="en-US" sz="1600" spc="-1" dirty="0"/>
              <a:t> </a:t>
            </a:r>
            <a:r>
              <a:rPr lang="en-US" sz="1600" i="1" spc="-1" dirty="0"/>
              <a:t>m</a:t>
            </a:r>
            <a:r>
              <a:rPr lang="en-US" sz="1600" i="1" spc="-1" baseline="-25000" dirty="0"/>
              <a:t>i</a:t>
            </a:r>
            <a:r>
              <a:rPr lang="en-US" sz="1600" spc="-1" dirty="0"/>
              <a:t> – measured number of photons in the particular pixel</a:t>
            </a:r>
          </a:p>
        </p:txBody>
      </p:sp>
      <p:sp>
        <p:nvSpPr>
          <p:cNvPr id="3" name="TextBox 2"/>
          <p:cNvSpPr txBox="1"/>
          <p:nvPr/>
        </p:nvSpPr>
        <p:spPr>
          <a:xfrm>
            <a:off x="5657851" y="2971800"/>
            <a:ext cx="65" cy="215444"/>
          </a:xfrm>
          <a:prstGeom prst="rect">
            <a:avLst/>
          </a:prstGeom>
          <a:noFill/>
        </p:spPr>
        <p:txBody>
          <a:bodyPr wrap="none" lIns="0" tIns="0" rIns="0" bIns="0" rtlCol="0">
            <a:spAutoFit/>
          </a:bodyPr>
          <a:lstStyle/>
          <a:p>
            <a:endParaRPr lang="en-US" i="1" dirty="0"/>
          </a:p>
        </p:txBody>
      </p:sp>
      <p:sp>
        <p:nvSpPr>
          <p:cNvPr id="4" name="TextBox 3"/>
          <p:cNvSpPr txBox="1"/>
          <p:nvPr/>
        </p:nvSpPr>
        <p:spPr>
          <a:xfrm>
            <a:off x="5653548" y="2971800"/>
            <a:ext cx="149080" cy="215444"/>
          </a:xfrm>
          <a:prstGeom prst="rect">
            <a:avLst/>
          </a:prstGeom>
          <a:noFill/>
        </p:spPr>
        <p:txBody>
          <a:bodyPr wrap="none" lIns="0" tIns="0" rIns="0" bIns="0" rtlCol="0">
            <a:spAutoFit/>
          </a:bodyPr>
          <a:lstStyle/>
          <a:p>
            <a:r>
              <a:rPr lang="en-US" dirty="0"/>
              <a:t>   </a:t>
            </a:r>
          </a:p>
        </p:txBody>
      </p:sp>
      <p:pic>
        <p:nvPicPr>
          <p:cNvPr id="11" name="Picture 10"/>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932513" y="3423861"/>
            <a:ext cx="6629228" cy="582168"/>
          </a:xfrm>
          <a:prstGeom prst="rect">
            <a:avLst/>
          </a:prstGeom>
        </p:spPr>
      </p:pic>
      <p:pic>
        <p:nvPicPr>
          <p:cNvPr id="13" name="Picture 1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932513" y="2601582"/>
            <a:ext cx="1591056" cy="554736"/>
          </a:xfrm>
          <a:prstGeom prst="rect">
            <a:avLst/>
          </a:prstGeom>
        </p:spPr>
      </p:pic>
      <p:pic>
        <p:nvPicPr>
          <p:cNvPr id="6" name="Picture 5"/>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5014436" y="2489847"/>
            <a:ext cx="4750308" cy="758952"/>
          </a:xfrm>
          <a:prstGeom prst="rect">
            <a:avLst/>
          </a:prstGeom>
        </p:spPr>
      </p:pic>
      <p:pic>
        <p:nvPicPr>
          <p:cNvPr id="29" name="Picture 28"/>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015760" y="5831678"/>
            <a:ext cx="3637788" cy="547116"/>
          </a:xfrm>
          <a:prstGeom prst="rect">
            <a:avLst/>
          </a:prstGeom>
        </p:spPr>
      </p:pic>
      <p:pic>
        <p:nvPicPr>
          <p:cNvPr id="28" name="Picture 27"/>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1967279" y="4247017"/>
            <a:ext cx="5836920" cy="547116"/>
          </a:xfrm>
          <a:prstGeom prst="rect">
            <a:avLst/>
          </a:prstGeom>
          <a:noFill/>
        </p:spPr>
      </p:pic>
      <p:sp>
        <p:nvSpPr>
          <p:cNvPr id="24" name="Rectangle 23"/>
          <p:cNvSpPr/>
          <p:nvPr/>
        </p:nvSpPr>
        <p:spPr>
          <a:xfrm>
            <a:off x="1652847" y="5118981"/>
            <a:ext cx="8930093" cy="523220"/>
          </a:xfrm>
          <a:prstGeom prst="rect">
            <a:avLst/>
          </a:prstGeom>
        </p:spPr>
        <p:txBody>
          <a:bodyPr wrap="square">
            <a:spAutoFit/>
          </a:bodyPr>
          <a:lstStyle/>
          <a:p>
            <a:r>
              <a:rPr lang="en-US" dirty="0"/>
              <a:t>For a given hypothesis:</a:t>
            </a:r>
          </a:p>
          <a:p>
            <a:r>
              <a:rPr lang="en-US" dirty="0"/>
              <a:t>N  number of expected hits = sum of expected average number of hits on the detector </a:t>
            </a:r>
          </a:p>
        </p:txBody>
      </p:sp>
      <p:sp>
        <p:nvSpPr>
          <p:cNvPr id="31" name="Rectangle 30"/>
          <p:cNvSpPr/>
          <p:nvPr/>
        </p:nvSpPr>
        <p:spPr>
          <a:xfrm>
            <a:off x="2642880" y="4927531"/>
            <a:ext cx="2258304" cy="523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275742" y="924963"/>
            <a:ext cx="4307198" cy="523220"/>
          </a:xfrm>
          <a:prstGeom prst="rect">
            <a:avLst/>
          </a:prstGeom>
          <a:solidFill>
            <a:srgbClr val="FFFFFF"/>
          </a:solidFill>
        </p:spPr>
        <p:txBody>
          <a:bodyPr wrap="square">
            <a:spAutoFit/>
          </a:bodyPr>
          <a:lstStyle/>
          <a:p>
            <a:r>
              <a:rPr lang="en-US" dirty="0"/>
              <a:t>Small number of tracks, overlap of rings from different particles not very likely</a:t>
            </a:r>
          </a:p>
        </p:txBody>
      </p:sp>
      <p:sp>
        <p:nvSpPr>
          <p:cNvPr id="5" name="Title 4">
            <a:extLst>
              <a:ext uri="{FF2B5EF4-FFF2-40B4-BE49-F238E27FC236}">
                <a16:creationId xmlns:a16="http://schemas.microsoft.com/office/drawing/2014/main" id="{F2F7A364-E553-E9BF-AB7A-1F86480662A6}"/>
              </a:ext>
            </a:extLst>
          </p:cNvPr>
          <p:cNvSpPr>
            <a:spLocks noGrp="1"/>
          </p:cNvSpPr>
          <p:nvPr>
            <p:ph type="title"/>
          </p:nvPr>
        </p:nvSpPr>
        <p:spPr>
          <a:xfrm>
            <a:off x="777260" y="99889"/>
            <a:ext cx="10278000" cy="763600"/>
          </a:xfrm>
        </p:spPr>
        <p:txBody>
          <a:bodyPr/>
          <a:lstStyle/>
          <a:p>
            <a:r>
              <a:rPr lang="sl-SI" dirty="0"/>
              <a:t>Likelihood construction (example of Belle II ARICH)</a:t>
            </a:r>
          </a:p>
        </p:txBody>
      </p:sp>
      <p:sp>
        <p:nvSpPr>
          <p:cNvPr id="2" name="Slide Number Placeholder 1"/>
          <p:cNvSpPr>
            <a:spLocks noGrp="1"/>
          </p:cNvSpPr>
          <p:nvPr>
            <p:ph type="sldNum" idx="4294967295"/>
          </p:nvPr>
        </p:nvSpPr>
        <p:spPr>
          <a:xfrm>
            <a:off x="11390313" y="6675438"/>
            <a:ext cx="801687" cy="182562"/>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2E41A53-62FE-41B9-A76C-50805B729373}" type="slidenum">
              <a:rPr lang="en-US" sz="1400" spc="-1" smtClean="0">
                <a:latin typeface="Times New Roman"/>
              </a:rPr>
              <a:pPr algn="r"/>
              <a:t>27</a:t>
            </a:fld>
            <a:endParaRPr lang="en-US" spc="-1">
              <a:latin typeface="Times New Roman"/>
            </a:endParaRPr>
          </a:p>
        </p:txBody>
      </p:sp>
    </p:spTree>
    <p:extLst>
      <p:ext uri="{BB962C8B-B14F-4D97-AF65-F5344CB8AC3E}">
        <p14:creationId xmlns:p14="http://schemas.microsoft.com/office/powerpoint/2010/main" val="3909571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7D9C-FE60-9947-4EBF-EDE1C4820A10}"/>
              </a:ext>
            </a:extLst>
          </p:cNvPr>
          <p:cNvSpPr>
            <a:spLocks noGrp="1"/>
          </p:cNvSpPr>
          <p:nvPr>
            <p:ph type="title"/>
          </p:nvPr>
        </p:nvSpPr>
        <p:spPr>
          <a:xfrm>
            <a:off x="712865" y="272091"/>
            <a:ext cx="10272000" cy="763600"/>
          </a:xfrm>
        </p:spPr>
        <p:txBody>
          <a:bodyPr/>
          <a:lstStyle/>
          <a:p>
            <a:r>
              <a:rPr lang="sl-SI" dirty="0"/>
              <a:t>Data path</a:t>
            </a:r>
          </a:p>
        </p:txBody>
      </p:sp>
      <p:sp>
        <p:nvSpPr>
          <p:cNvPr id="3" name="TextBox 2">
            <a:extLst>
              <a:ext uri="{FF2B5EF4-FFF2-40B4-BE49-F238E27FC236}">
                <a16:creationId xmlns:a16="http://schemas.microsoft.com/office/drawing/2014/main" id="{3675DCB8-A92E-4C1F-DB86-EFFCB6FBFA33}"/>
              </a:ext>
            </a:extLst>
          </p:cNvPr>
          <p:cNvSpPr txBox="1"/>
          <p:nvPr/>
        </p:nvSpPr>
        <p:spPr>
          <a:xfrm>
            <a:off x="712865" y="990094"/>
            <a:ext cx="9493816" cy="923330"/>
          </a:xfrm>
          <a:prstGeom prst="rect">
            <a:avLst/>
          </a:prstGeom>
          <a:noFill/>
        </p:spPr>
        <p:txBody>
          <a:bodyPr wrap="square" rtlCol="0">
            <a:spAutoFit/>
          </a:bodyPr>
          <a:lstStyle/>
          <a:p>
            <a:r>
              <a:rPr lang="sl-SI" sz="1800" dirty="0"/>
              <a:t>From the hits in the detector particle properties have to be reconstructed</a:t>
            </a:r>
          </a:p>
          <a:p>
            <a:endParaRPr lang="sl-SI" sz="1800" dirty="0"/>
          </a:p>
          <a:p>
            <a:r>
              <a:rPr lang="sl-SI" sz="1800" dirty="0"/>
              <a:t>  </a:t>
            </a:r>
          </a:p>
        </p:txBody>
      </p:sp>
      <p:sp>
        <p:nvSpPr>
          <p:cNvPr id="5" name="Text Placeholder 2">
            <a:extLst>
              <a:ext uri="{FF2B5EF4-FFF2-40B4-BE49-F238E27FC236}">
                <a16:creationId xmlns:a16="http://schemas.microsoft.com/office/drawing/2014/main" id="{D9DACA72-ACA9-F901-620E-DAF0C6ECD55C}"/>
              </a:ext>
            </a:extLst>
          </p:cNvPr>
          <p:cNvSpPr txBox="1">
            <a:spLocks/>
          </p:cNvSpPr>
          <p:nvPr/>
        </p:nvSpPr>
        <p:spPr>
          <a:xfrm>
            <a:off x="254914" y="1753694"/>
            <a:ext cx="3648513" cy="382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1pPr>
            <a:lvl2pPr marL="914400" marR="0" lvl="1"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2pPr>
            <a:lvl3pPr marL="1371600" marR="0" lvl="2"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3pPr>
            <a:lvl4pPr marL="1828800" marR="0" lvl="3"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4pPr>
            <a:lvl5pPr marL="2286000" marR="0" lvl="4"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5pPr>
            <a:lvl6pPr marL="2743200" marR="0" lvl="5"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6pPr>
            <a:lvl7pPr marL="3200400" marR="0" lvl="6"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7pPr>
            <a:lvl8pPr marL="3657600" marR="0" lvl="7" indent="-317500" algn="l" rtl="0" eaLnBrk="1" hangingPunct="1">
              <a:lnSpc>
                <a:spcPct val="100000"/>
              </a:lnSpc>
              <a:spcBef>
                <a:spcPts val="1600"/>
              </a:spcBef>
              <a:spcAft>
                <a:spcPts val="0"/>
              </a:spcAft>
              <a:buClr>
                <a:schemeClr val="lt1"/>
              </a:buClr>
              <a:buSzPts val="1400"/>
              <a:buFont typeface="Inter"/>
              <a:buChar char="○"/>
              <a:defRPr sz="1867" b="0" i="0" u="none" strike="noStrike" cap="none">
                <a:solidFill>
                  <a:schemeClr val="lt1"/>
                </a:solidFill>
                <a:latin typeface="Inter"/>
                <a:ea typeface="Inter"/>
                <a:cs typeface="Inter"/>
                <a:sym typeface="Inter"/>
              </a:defRPr>
            </a:lvl8pPr>
            <a:lvl9pPr marL="4114800" marR="0" lvl="8" indent="-317500" algn="l" rtl="0" eaLnBrk="1" hangingPunct="1">
              <a:lnSpc>
                <a:spcPct val="100000"/>
              </a:lnSpc>
              <a:spcBef>
                <a:spcPts val="1600"/>
              </a:spcBef>
              <a:spcAft>
                <a:spcPts val="1600"/>
              </a:spcAft>
              <a:buClr>
                <a:schemeClr val="lt1"/>
              </a:buClr>
              <a:buSzPts val="1400"/>
              <a:buFont typeface="Inter"/>
              <a:buChar char="■"/>
              <a:defRPr sz="1867" b="0" i="0" u="none" strike="noStrike" cap="none">
                <a:solidFill>
                  <a:schemeClr val="lt1"/>
                </a:solidFill>
                <a:latin typeface="Inter"/>
                <a:ea typeface="Inter"/>
                <a:cs typeface="Inter"/>
                <a:sym typeface="Inter"/>
              </a:defRPr>
            </a:lvl9pPr>
          </a:lstStyle>
          <a:p>
            <a:r>
              <a:rPr lang="en-GB" altLang="en-SI" sz="1800" dirty="0"/>
              <a:t>Direction</a:t>
            </a:r>
          </a:p>
          <a:p>
            <a:r>
              <a:rPr lang="en-GB" altLang="en-SI" sz="1800" dirty="0"/>
              <a:t>Energy</a:t>
            </a:r>
          </a:p>
          <a:p>
            <a:r>
              <a:rPr lang="en-GB" altLang="en-SI" sz="1800" dirty="0"/>
              <a:t>Charge</a:t>
            </a:r>
          </a:p>
          <a:p>
            <a:r>
              <a:rPr lang="en-GB" altLang="en-SI" sz="1800" dirty="0"/>
              <a:t>Particle identity</a:t>
            </a:r>
          </a:p>
          <a:p>
            <a:r>
              <a:rPr lang="en-GB" altLang="en-SI" sz="1800" dirty="0"/>
              <a:t>Lifetime</a:t>
            </a:r>
          </a:p>
          <a:p>
            <a:endParaRPr lang="en-GB" sz="2400" dirty="0"/>
          </a:p>
        </p:txBody>
      </p:sp>
      <p:sp>
        <p:nvSpPr>
          <p:cNvPr id="7" name="TextBox 6">
            <a:extLst>
              <a:ext uri="{FF2B5EF4-FFF2-40B4-BE49-F238E27FC236}">
                <a16:creationId xmlns:a16="http://schemas.microsoft.com/office/drawing/2014/main" id="{40B9A85C-99CB-0338-EB96-1FE3961F41F0}"/>
              </a:ext>
            </a:extLst>
          </p:cNvPr>
          <p:cNvSpPr txBox="1"/>
          <p:nvPr/>
        </p:nvSpPr>
        <p:spPr>
          <a:xfrm>
            <a:off x="2799836" y="5752113"/>
            <a:ext cx="6098058" cy="307777"/>
          </a:xfrm>
          <a:prstGeom prst="rect">
            <a:avLst/>
          </a:prstGeom>
          <a:noFill/>
        </p:spPr>
        <p:txBody>
          <a:bodyPr wrap="square">
            <a:spAutoFit/>
          </a:bodyPr>
          <a:lstStyle/>
          <a:p>
            <a:pPr marL="186262" indent="0">
              <a:buFont typeface="Inter"/>
              <a:buNone/>
            </a:pPr>
            <a:r>
              <a:rPr lang="en-GB" dirty="0"/>
              <a:t>For each of the events for all</a:t>
            </a:r>
            <a:r>
              <a:rPr lang="en-GB" sz="1400" dirty="0"/>
              <a:t> particles produced in an interaction</a:t>
            </a:r>
            <a:endParaRPr lang="sl-SI" sz="1400" dirty="0"/>
          </a:p>
        </p:txBody>
      </p:sp>
      <p:pic>
        <p:nvPicPr>
          <p:cNvPr id="8" name="Picture 7">
            <a:extLst>
              <a:ext uri="{FF2B5EF4-FFF2-40B4-BE49-F238E27FC236}">
                <a16:creationId xmlns:a16="http://schemas.microsoft.com/office/drawing/2014/main" id="{61844111-C1F1-F7CA-4B7D-6DDC69E1DABF}"/>
              </a:ext>
            </a:extLst>
          </p:cNvPr>
          <p:cNvPicPr>
            <a:picLocks noChangeAspect="1"/>
          </p:cNvPicPr>
          <p:nvPr/>
        </p:nvPicPr>
        <p:blipFill>
          <a:blip r:embed="rId2"/>
          <a:stretch>
            <a:fillRect/>
          </a:stretch>
        </p:blipFill>
        <p:spPr>
          <a:xfrm>
            <a:off x="2371189" y="1527356"/>
            <a:ext cx="7772400" cy="4139147"/>
          </a:xfrm>
          <a:prstGeom prst="rect">
            <a:avLst/>
          </a:prstGeom>
        </p:spPr>
      </p:pic>
    </p:spTree>
    <p:extLst>
      <p:ext uri="{BB962C8B-B14F-4D97-AF65-F5344CB8AC3E}">
        <p14:creationId xmlns:p14="http://schemas.microsoft.com/office/powerpoint/2010/main" val="962413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B04C1-32B4-F453-6E20-F0EBA37ACE9E}"/>
              </a:ext>
            </a:extLst>
          </p:cNvPr>
          <p:cNvSpPr>
            <a:spLocks noGrp="1"/>
          </p:cNvSpPr>
          <p:nvPr>
            <p:ph type="title"/>
          </p:nvPr>
        </p:nvSpPr>
        <p:spPr/>
        <p:txBody>
          <a:bodyPr/>
          <a:lstStyle/>
          <a:p>
            <a:r>
              <a:rPr lang="sl-SI" dirty="0"/>
              <a:t>Data processing</a:t>
            </a:r>
          </a:p>
        </p:txBody>
      </p:sp>
      <p:pic>
        <p:nvPicPr>
          <p:cNvPr id="3" name="Picture 2">
            <a:extLst>
              <a:ext uri="{FF2B5EF4-FFF2-40B4-BE49-F238E27FC236}">
                <a16:creationId xmlns:a16="http://schemas.microsoft.com/office/drawing/2014/main" id="{CBB34A58-5D4C-DEAB-3214-3143272AEA35}"/>
              </a:ext>
            </a:extLst>
          </p:cNvPr>
          <p:cNvPicPr>
            <a:picLocks noChangeAspect="1"/>
          </p:cNvPicPr>
          <p:nvPr/>
        </p:nvPicPr>
        <p:blipFill>
          <a:blip r:embed="rId2"/>
          <a:stretch>
            <a:fillRect/>
          </a:stretch>
        </p:blipFill>
        <p:spPr>
          <a:xfrm>
            <a:off x="1950309" y="1476220"/>
            <a:ext cx="7772400" cy="4449257"/>
          </a:xfrm>
          <a:prstGeom prst="rect">
            <a:avLst/>
          </a:prstGeom>
        </p:spPr>
      </p:pic>
    </p:spTree>
    <p:extLst>
      <p:ext uri="{BB962C8B-B14F-4D97-AF65-F5344CB8AC3E}">
        <p14:creationId xmlns:p14="http://schemas.microsoft.com/office/powerpoint/2010/main" val="2559136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7105B-B48B-7AE0-9041-896058F58C5D}"/>
              </a:ext>
            </a:extLst>
          </p:cNvPr>
          <p:cNvSpPr>
            <a:spLocks noGrp="1"/>
          </p:cNvSpPr>
          <p:nvPr>
            <p:ph type="title"/>
          </p:nvPr>
        </p:nvSpPr>
        <p:spPr/>
        <p:txBody>
          <a:bodyPr/>
          <a:lstStyle/>
          <a:p>
            <a:r>
              <a:rPr lang="sl-SI" dirty="0"/>
              <a:t>Elementary Particles</a:t>
            </a:r>
          </a:p>
        </p:txBody>
      </p:sp>
      <p:sp>
        <p:nvSpPr>
          <p:cNvPr id="3" name="Text Placeholder 2">
            <a:extLst>
              <a:ext uri="{FF2B5EF4-FFF2-40B4-BE49-F238E27FC236}">
                <a16:creationId xmlns:a16="http://schemas.microsoft.com/office/drawing/2014/main" id="{18AE8055-05E8-2DC4-834C-D38F0660FDC6}"/>
              </a:ext>
            </a:extLst>
          </p:cNvPr>
          <p:cNvSpPr>
            <a:spLocks noGrp="1"/>
          </p:cNvSpPr>
          <p:nvPr>
            <p:ph type="body" idx="1"/>
          </p:nvPr>
        </p:nvSpPr>
        <p:spPr>
          <a:xfrm>
            <a:off x="539869" y="1561346"/>
            <a:ext cx="5848573" cy="4555200"/>
          </a:xfrm>
        </p:spPr>
        <p:txBody>
          <a:bodyPr/>
          <a:lstStyle/>
          <a:p>
            <a:pPr>
              <a:buFont typeface="Wingdings" pitchFamily="2" charset="2"/>
              <a:buChar char="q"/>
            </a:pPr>
            <a:r>
              <a:rPr lang="sl-SI" dirty="0"/>
              <a:t>We investigate the properties of interactions by studying the processes between the basic  particles</a:t>
            </a:r>
          </a:p>
          <a:p>
            <a:pPr>
              <a:buFont typeface="Wingdings" pitchFamily="2" charset="2"/>
              <a:buChar char="q"/>
            </a:pPr>
            <a:endParaRPr lang="sl-SI" dirty="0"/>
          </a:p>
          <a:p>
            <a:pPr>
              <a:buFont typeface="Wingdings" pitchFamily="2" charset="2"/>
              <a:buChar char="q"/>
            </a:pPr>
            <a:r>
              <a:rPr lang="sl-SI" dirty="0"/>
              <a:t>The concept of fundamental particles has changed throughout the history of human research, but especially through experimental capabilities.</a:t>
            </a:r>
          </a:p>
          <a:p>
            <a:pPr>
              <a:buFont typeface="Wingdings" pitchFamily="2" charset="2"/>
              <a:buChar char="q"/>
            </a:pPr>
            <a:endParaRPr lang="sl-SI" dirty="0"/>
          </a:p>
          <a:p>
            <a:pPr>
              <a:buFont typeface="Wingdings" pitchFamily="2" charset="2"/>
              <a:buChar char="q"/>
            </a:pPr>
            <a:r>
              <a:rPr lang="en-US" b="1" i="0" dirty="0">
                <a:solidFill>
                  <a:srgbClr val="0A5167"/>
                </a:solidFill>
                <a:effectLst/>
                <a:latin typeface="Georgia" panose="02040502050405020303" pitchFamily="18" charset="0"/>
              </a:rPr>
              <a:t>Empedocles (c. 492—432 B.C.E.) </a:t>
            </a:r>
            <a:r>
              <a:rPr lang="en-US" b="0" i="0" dirty="0">
                <a:solidFill>
                  <a:srgbClr val="000000"/>
                </a:solidFill>
                <a:effectLst/>
                <a:latin typeface="Georgia" panose="02040502050405020303" pitchFamily="18" charset="0"/>
              </a:rPr>
              <a:t>one of the most important of the philosophers working before Socrates </a:t>
            </a:r>
          </a:p>
          <a:p>
            <a:pPr>
              <a:buFont typeface="Wingdings" pitchFamily="2" charset="2"/>
              <a:buChar char="q"/>
            </a:pPr>
            <a:r>
              <a:rPr lang="en-US" dirty="0">
                <a:solidFill>
                  <a:srgbClr val="000000"/>
                </a:solidFill>
                <a:latin typeface="Georgia" panose="02040502050405020303" pitchFamily="18" charset="0"/>
              </a:rPr>
              <a:t>Simple, but wrong</a:t>
            </a:r>
            <a:endParaRPr lang="en-US" b="1" i="0" dirty="0">
              <a:solidFill>
                <a:srgbClr val="0A5167"/>
              </a:solidFill>
              <a:effectLst/>
              <a:latin typeface="Georgia" panose="02040502050405020303" pitchFamily="18" charset="0"/>
            </a:endParaRPr>
          </a:p>
          <a:p>
            <a:pPr marL="186262" indent="0">
              <a:buNone/>
            </a:pPr>
            <a:endParaRPr lang="sl-SI" dirty="0"/>
          </a:p>
        </p:txBody>
      </p:sp>
      <p:pic>
        <p:nvPicPr>
          <p:cNvPr id="4" name="Picture 3">
            <a:extLst>
              <a:ext uri="{FF2B5EF4-FFF2-40B4-BE49-F238E27FC236}">
                <a16:creationId xmlns:a16="http://schemas.microsoft.com/office/drawing/2014/main" id="{71602A09-705A-1731-2676-98D4EE82361F}"/>
              </a:ext>
            </a:extLst>
          </p:cNvPr>
          <p:cNvPicPr>
            <a:picLocks noChangeAspect="1"/>
          </p:cNvPicPr>
          <p:nvPr/>
        </p:nvPicPr>
        <p:blipFill>
          <a:blip r:embed="rId2"/>
          <a:stretch>
            <a:fillRect/>
          </a:stretch>
        </p:blipFill>
        <p:spPr>
          <a:xfrm>
            <a:off x="6798263" y="2113006"/>
            <a:ext cx="5014506" cy="3212636"/>
          </a:xfrm>
          <a:prstGeom prst="rect">
            <a:avLst/>
          </a:prstGeom>
        </p:spPr>
      </p:pic>
    </p:spTree>
    <p:extLst>
      <p:ext uri="{BB962C8B-B14F-4D97-AF65-F5344CB8AC3E}">
        <p14:creationId xmlns:p14="http://schemas.microsoft.com/office/powerpoint/2010/main" val="3787065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787E-572F-E379-B3A3-5AB81EE30A2A}"/>
              </a:ext>
            </a:extLst>
          </p:cNvPr>
          <p:cNvSpPr>
            <a:spLocks noGrp="1"/>
          </p:cNvSpPr>
          <p:nvPr>
            <p:ph type="title"/>
          </p:nvPr>
        </p:nvSpPr>
        <p:spPr>
          <a:xfrm>
            <a:off x="953466" y="713333"/>
            <a:ext cx="7436771" cy="584126"/>
          </a:xfrm>
        </p:spPr>
        <p:txBody>
          <a:bodyPr/>
          <a:lstStyle/>
          <a:p>
            <a:r>
              <a:rPr lang="sl-SI" dirty="0"/>
              <a:t>Analysis and role of simulation</a:t>
            </a:r>
          </a:p>
        </p:txBody>
      </p:sp>
      <p:sp>
        <p:nvSpPr>
          <p:cNvPr id="3" name="Text Placeholder 2">
            <a:extLst>
              <a:ext uri="{FF2B5EF4-FFF2-40B4-BE49-F238E27FC236}">
                <a16:creationId xmlns:a16="http://schemas.microsoft.com/office/drawing/2014/main" id="{8224639F-7CBB-A5A0-EE16-986D68C50EA1}"/>
              </a:ext>
            </a:extLst>
          </p:cNvPr>
          <p:cNvSpPr>
            <a:spLocks noGrp="1"/>
          </p:cNvSpPr>
          <p:nvPr>
            <p:ph type="body" idx="1"/>
          </p:nvPr>
        </p:nvSpPr>
        <p:spPr>
          <a:xfrm>
            <a:off x="953466" y="1390711"/>
            <a:ext cx="6954857" cy="3827200"/>
          </a:xfrm>
        </p:spPr>
        <p:txBody>
          <a:bodyPr/>
          <a:lstStyle/>
          <a:p>
            <a:r>
              <a:rPr lang="sl-SI" dirty="0"/>
              <a:t>Comparison of measured and expected response</a:t>
            </a:r>
          </a:p>
          <a:p>
            <a:r>
              <a:rPr lang="sl-SI" dirty="0"/>
              <a:t>Expected response: Simulation </a:t>
            </a:r>
          </a:p>
          <a:p>
            <a:endParaRPr lang="sl-SI" dirty="0"/>
          </a:p>
          <a:p>
            <a:r>
              <a:rPr lang="sl-SI" dirty="0"/>
              <a:t>Simulation = doing ‘virtual’ experiment</a:t>
            </a:r>
          </a:p>
          <a:p>
            <a:r>
              <a:rPr lang="sl-SI" dirty="0"/>
              <a:t>take all the known physics </a:t>
            </a:r>
          </a:p>
          <a:p>
            <a:r>
              <a:rPr lang="sl-SI" dirty="0"/>
              <a:t>start from your ‘initial condition’ (two protons colliding)</a:t>
            </a:r>
          </a:p>
          <a:p>
            <a:r>
              <a:rPr lang="sl-SI" dirty="0"/>
              <a:t>calculate the ‘final state’ of your detector to get the ‘experimental’ results  </a:t>
            </a:r>
          </a:p>
          <a:p>
            <a:pPr lvl="1"/>
            <a:r>
              <a:rPr lang="sl-SI" dirty="0"/>
              <a:t>solve equations of motion, etc</a:t>
            </a:r>
          </a:p>
          <a:p>
            <a:pPr lvl="1"/>
            <a:r>
              <a:rPr lang="sl-SI" dirty="0"/>
              <a:t>IMPOSSIBLE to be done analytically</a:t>
            </a:r>
          </a:p>
        </p:txBody>
      </p:sp>
    </p:spTree>
    <p:extLst>
      <p:ext uri="{BB962C8B-B14F-4D97-AF65-F5344CB8AC3E}">
        <p14:creationId xmlns:p14="http://schemas.microsoft.com/office/powerpoint/2010/main" val="885800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7">
            <a:extLst>
              <a:ext uri="{FF2B5EF4-FFF2-40B4-BE49-F238E27FC236}">
                <a16:creationId xmlns:a16="http://schemas.microsoft.com/office/drawing/2014/main" id="{C4A3B1BA-A9B9-D54D-7FCD-DD673D16C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44958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8680488C-7032-82E1-7EDD-C4FE466CE18B}"/>
              </a:ext>
            </a:extLst>
          </p:cNvPr>
          <p:cNvSpPr>
            <a:spLocks noGrp="1" noChangeArrowheads="1"/>
          </p:cNvSpPr>
          <p:nvPr>
            <p:ph type="title"/>
          </p:nvPr>
        </p:nvSpPr>
        <p:spPr>
          <a:xfrm>
            <a:off x="1676399" y="152400"/>
            <a:ext cx="9221449" cy="533400"/>
          </a:xfrm>
        </p:spPr>
        <p:txBody>
          <a:bodyPr/>
          <a:lstStyle/>
          <a:p>
            <a:pPr algn="l" eaLnBrk="1" hangingPunct="1"/>
            <a:r>
              <a:rPr lang="en-GB" altLang="en-SI" sz="3200" dirty="0"/>
              <a:t>Particle signatures</a:t>
            </a:r>
          </a:p>
        </p:txBody>
      </p:sp>
      <p:sp>
        <p:nvSpPr>
          <p:cNvPr id="16388" name="Text Box 4">
            <a:extLst>
              <a:ext uri="{FF2B5EF4-FFF2-40B4-BE49-F238E27FC236}">
                <a16:creationId xmlns:a16="http://schemas.microsoft.com/office/drawing/2014/main" id="{DB3FFF33-DD63-55E9-9D3C-E7A16D58C2A0}"/>
              </a:ext>
            </a:extLst>
          </p:cNvPr>
          <p:cNvSpPr txBox="1">
            <a:spLocks noChangeArrowheads="1"/>
          </p:cNvSpPr>
          <p:nvPr/>
        </p:nvSpPr>
        <p:spPr bwMode="auto">
          <a:xfrm>
            <a:off x="1524000" y="3657601"/>
            <a:ext cx="4648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2000"/>
              <a:t>Electrons: </a:t>
            </a:r>
          </a:p>
          <a:p>
            <a:pPr eaLnBrk="1" hangingPunct="1">
              <a:spcBef>
                <a:spcPct val="50000"/>
              </a:spcBef>
              <a:buFontTx/>
              <a:buChar char="•"/>
            </a:pPr>
            <a:r>
              <a:rPr lang="en-GB" altLang="en-SI" sz="2000"/>
              <a:t> leave a bent track</a:t>
            </a:r>
          </a:p>
          <a:p>
            <a:pPr eaLnBrk="1" hangingPunct="1">
              <a:spcBef>
                <a:spcPct val="50000"/>
              </a:spcBef>
              <a:buFontTx/>
              <a:buChar char="•"/>
            </a:pPr>
            <a:r>
              <a:rPr lang="en-GB" altLang="en-SI" sz="2000"/>
              <a:t> stopped in first layer of calorimeter </a:t>
            </a:r>
          </a:p>
          <a:p>
            <a:pPr eaLnBrk="1" hangingPunct="1">
              <a:spcBef>
                <a:spcPct val="50000"/>
              </a:spcBef>
            </a:pPr>
            <a:r>
              <a:rPr lang="en-GB" altLang="en-SI" sz="2000"/>
              <a:t>(Calorimeter and tracking information)</a:t>
            </a:r>
          </a:p>
        </p:txBody>
      </p:sp>
      <p:sp>
        <p:nvSpPr>
          <p:cNvPr id="16389" name="Text Box 5">
            <a:extLst>
              <a:ext uri="{FF2B5EF4-FFF2-40B4-BE49-F238E27FC236}">
                <a16:creationId xmlns:a16="http://schemas.microsoft.com/office/drawing/2014/main" id="{BF44A0E3-AC42-FAA2-DA6D-230A56D0A7DA}"/>
              </a:ext>
            </a:extLst>
          </p:cNvPr>
          <p:cNvSpPr txBox="1">
            <a:spLocks noChangeArrowheads="1"/>
          </p:cNvSpPr>
          <p:nvPr/>
        </p:nvSpPr>
        <p:spPr bwMode="auto">
          <a:xfrm>
            <a:off x="6096000" y="3657601"/>
            <a:ext cx="3810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2000"/>
              <a:t>Photons: </a:t>
            </a:r>
          </a:p>
          <a:p>
            <a:pPr eaLnBrk="1" hangingPunct="1">
              <a:spcBef>
                <a:spcPct val="50000"/>
              </a:spcBef>
              <a:buFontTx/>
              <a:buChar char="•"/>
            </a:pPr>
            <a:r>
              <a:rPr lang="en-GB" altLang="en-SI" sz="2000"/>
              <a:t> no track</a:t>
            </a:r>
          </a:p>
          <a:p>
            <a:pPr eaLnBrk="1" hangingPunct="1">
              <a:spcBef>
                <a:spcPct val="50000"/>
              </a:spcBef>
              <a:buFontTx/>
              <a:buChar char="•"/>
            </a:pPr>
            <a:r>
              <a:rPr lang="en-GB" altLang="en-SI" sz="2000"/>
              <a:t> stopped in first layer calorimeter</a:t>
            </a:r>
          </a:p>
          <a:p>
            <a:pPr eaLnBrk="1" hangingPunct="1">
              <a:spcBef>
                <a:spcPct val="50000"/>
              </a:spcBef>
            </a:pPr>
            <a:r>
              <a:rPr lang="en-GB" altLang="en-SI" sz="2000"/>
              <a:t>(Only calorimeter information!)</a:t>
            </a:r>
          </a:p>
        </p:txBody>
      </p:sp>
      <p:sp>
        <p:nvSpPr>
          <p:cNvPr id="16390" name="Text Box 23">
            <a:extLst>
              <a:ext uri="{FF2B5EF4-FFF2-40B4-BE49-F238E27FC236}">
                <a16:creationId xmlns:a16="http://schemas.microsoft.com/office/drawing/2014/main" id="{957D4798-1E41-FEBF-0058-E0274CA3B39E}"/>
              </a:ext>
            </a:extLst>
          </p:cNvPr>
          <p:cNvSpPr txBox="1">
            <a:spLocks noChangeArrowheads="1"/>
          </p:cNvSpPr>
          <p:nvPr/>
        </p:nvSpPr>
        <p:spPr bwMode="auto">
          <a:xfrm>
            <a:off x="2209800" y="56388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a:t>First layer of calorimeter: “</a:t>
            </a:r>
            <a:r>
              <a:rPr lang="en-GB" altLang="en-SI" i="1"/>
              <a:t>Electro-magnetic calorimeter</a:t>
            </a:r>
            <a:r>
              <a:rPr lang="en-GB" altLang="en-SI"/>
              <a:t>”</a:t>
            </a:r>
          </a:p>
        </p:txBody>
      </p:sp>
      <p:pic>
        <p:nvPicPr>
          <p:cNvPr id="16391" name="Picture 32">
            <a:extLst>
              <a:ext uri="{FF2B5EF4-FFF2-40B4-BE49-F238E27FC236}">
                <a16:creationId xmlns:a16="http://schemas.microsoft.com/office/drawing/2014/main" id="{95CDBD65-A6C6-B66B-462C-6C9DEE9C6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62000"/>
            <a:ext cx="45720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2">
            <a:extLst>
              <a:ext uri="{FF2B5EF4-FFF2-40B4-BE49-F238E27FC236}">
                <a16:creationId xmlns:a16="http://schemas.microsoft.com/office/drawing/2014/main" id="{2809C061-C794-F3C9-8120-A79F4AB9C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587688"/>
            <a:ext cx="46482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a:extLst>
              <a:ext uri="{FF2B5EF4-FFF2-40B4-BE49-F238E27FC236}">
                <a16:creationId xmlns:a16="http://schemas.microsoft.com/office/drawing/2014/main" id="{6DB7BD8F-B414-D984-E07F-2E1BC15EEDFD}"/>
              </a:ext>
            </a:extLst>
          </p:cNvPr>
          <p:cNvSpPr>
            <a:spLocks noGrp="1" noChangeArrowheads="1"/>
          </p:cNvSpPr>
          <p:nvPr>
            <p:ph type="title"/>
          </p:nvPr>
        </p:nvSpPr>
        <p:spPr>
          <a:xfrm>
            <a:off x="1676399" y="152400"/>
            <a:ext cx="8846695" cy="533400"/>
          </a:xfrm>
        </p:spPr>
        <p:txBody>
          <a:bodyPr/>
          <a:lstStyle/>
          <a:p>
            <a:pPr algn="l" eaLnBrk="1" hangingPunct="1"/>
            <a:r>
              <a:rPr lang="en-GB" altLang="en-SI" sz="3200" dirty="0"/>
              <a:t>Particle signatures</a:t>
            </a:r>
          </a:p>
        </p:txBody>
      </p:sp>
      <p:sp>
        <p:nvSpPr>
          <p:cNvPr id="17412" name="Text Box 5">
            <a:extLst>
              <a:ext uri="{FF2B5EF4-FFF2-40B4-BE49-F238E27FC236}">
                <a16:creationId xmlns:a16="http://schemas.microsoft.com/office/drawing/2014/main" id="{1FEECAF8-EECA-5A52-A385-2EA2D9BDAA08}"/>
              </a:ext>
            </a:extLst>
          </p:cNvPr>
          <p:cNvSpPr txBox="1">
            <a:spLocks noChangeArrowheads="1"/>
          </p:cNvSpPr>
          <p:nvPr/>
        </p:nvSpPr>
        <p:spPr bwMode="auto">
          <a:xfrm>
            <a:off x="1524000" y="3657601"/>
            <a:ext cx="4648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2000"/>
              <a:t>Charged hadrons: </a:t>
            </a:r>
          </a:p>
          <a:p>
            <a:pPr eaLnBrk="1" hangingPunct="1">
              <a:spcBef>
                <a:spcPct val="50000"/>
              </a:spcBef>
              <a:buFontTx/>
              <a:buChar char="•"/>
            </a:pPr>
            <a:r>
              <a:rPr lang="en-GB" altLang="en-SI" sz="2000"/>
              <a:t> leave a  bent track </a:t>
            </a:r>
          </a:p>
          <a:p>
            <a:pPr eaLnBrk="1" hangingPunct="1">
              <a:spcBef>
                <a:spcPct val="50000"/>
              </a:spcBef>
              <a:buFontTx/>
              <a:buChar char="•"/>
            </a:pPr>
            <a:r>
              <a:rPr lang="en-GB" altLang="en-SI" sz="2000"/>
              <a:t> stopped deep in calorimeter </a:t>
            </a:r>
          </a:p>
          <a:p>
            <a:pPr eaLnBrk="1" hangingPunct="1">
              <a:spcBef>
                <a:spcPct val="50000"/>
              </a:spcBef>
            </a:pPr>
            <a:r>
              <a:rPr lang="en-GB" altLang="en-SI" sz="2000"/>
              <a:t>(Calorimeter and tracking information)</a:t>
            </a:r>
          </a:p>
        </p:txBody>
      </p:sp>
      <p:sp>
        <p:nvSpPr>
          <p:cNvPr id="17413" name="Text Box 6">
            <a:extLst>
              <a:ext uri="{FF2B5EF4-FFF2-40B4-BE49-F238E27FC236}">
                <a16:creationId xmlns:a16="http://schemas.microsoft.com/office/drawing/2014/main" id="{72C96E4E-75C8-62F7-22FD-B1414DF741EA}"/>
              </a:ext>
            </a:extLst>
          </p:cNvPr>
          <p:cNvSpPr txBox="1">
            <a:spLocks noChangeArrowheads="1"/>
          </p:cNvSpPr>
          <p:nvPr/>
        </p:nvSpPr>
        <p:spPr bwMode="auto">
          <a:xfrm>
            <a:off x="6096000" y="3657601"/>
            <a:ext cx="3810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2000"/>
              <a:t>Neutral hadrons: </a:t>
            </a:r>
          </a:p>
          <a:p>
            <a:pPr eaLnBrk="1" hangingPunct="1">
              <a:spcBef>
                <a:spcPct val="50000"/>
              </a:spcBef>
              <a:buFontTx/>
              <a:buChar char="•"/>
            </a:pPr>
            <a:r>
              <a:rPr lang="en-GB" altLang="en-SI" sz="2000"/>
              <a:t> no track</a:t>
            </a:r>
          </a:p>
          <a:p>
            <a:pPr eaLnBrk="1" hangingPunct="1">
              <a:spcBef>
                <a:spcPct val="50000"/>
              </a:spcBef>
              <a:buFontTx/>
              <a:buChar char="•"/>
            </a:pPr>
            <a:r>
              <a:rPr lang="en-GB" altLang="en-SI" sz="2000"/>
              <a:t> stopped deep in calorimeter</a:t>
            </a:r>
          </a:p>
          <a:p>
            <a:pPr eaLnBrk="1" hangingPunct="1">
              <a:spcBef>
                <a:spcPct val="50000"/>
              </a:spcBef>
            </a:pPr>
            <a:r>
              <a:rPr lang="en-GB" altLang="en-SI" sz="2000"/>
              <a:t>(Only calorimeter information!)</a:t>
            </a:r>
          </a:p>
        </p:txBody>
      </p:sp>
      <p:sp>
        <p:nvSpPr>
          <p:cNvPr id="17414" name="Text Box 7">
            <a:extLst>
              <a:ext uri="{FF2B5EF4-FFF2-40B4-BE49-F238E27FC236}">
                <a16:creationId xmlns:a16="http://schemas.microsoft.com/office/drawing/2014/main" id="{7D1CBFA0-3272-DBEC-185E-888E50F1325C}"/>
              </a:ext>
            </a:extLst>
          </p:cNvPr>
          <p:cNvSpPr txBox="1">
            <a:spLocks noChangeArrowheads="1"/>
          </p:cNvSpPr>
          <p:nvPr/>
        </p:nvSpPr>
        <p:spPr bwMode="auto">
          <a:xfrm>
            <a:off x="2209800" y="56388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a:t>Second (+) layers of calorimeter: “</a:t>
            </a:r>
            <a:r>
              <a:rPr lang="en-GB" altLang="en-SI" i="1"/>
              <a:t>Hadron calorimeter</a:t>
            </a:r>
            <a:r>
              <a:rPr lang="en-GB" altLang="en-SI"/>
              <a:t>”</a:t>
            </a:r>
          </a:p>
        </p:txBody>
      </p:sp>
      <p:pic>
        <p:nvPicPr>
          <p:cNvPr id="17415" name="Picture 18">
            <a:extLst>
              <a:ext uri="{FF2B5EF4-FFF2-40B4-BE49-F238E27FC236}">
                <a16:creationId xmlns:a16="http://schemas.microsoft.com/office/drawing/2014/main" id="{297E0624-EA0B-7EA6-CF18-207E69930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53" r="1353"/>
          <a:stretch>
            <a:fillRect/>
          </a:stretch>
        </p:blipFill>
        <p:spPr bwMode="auto">
          <a:xfrm>
            <a:off x="6219826" y="762001"/>
            <a:ext cx="44481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a:extLst>
              <a:ext uri="{FF2B5EF4-FFF2-40B4-BE49-F238E27FC236}">
                <a16:creationId xmlns:a16="http://schemas.microsoft.com/office/drawing/2014/main" id="{BFF7DDFD-CEA3-7B1F-413C-C64076C76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2493" y="974724"/>
            <a:ext cx="6296025"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4">
            <a:extLst>
              <a:ext uri="{FF2B5EF4-FFF2-40B4-BE49-F238E27FC236}">
                <a16:creationId xmlns:a16="http://schemas.microsoft.com/office/drawing/2014/main" id="{647197B5-3D74-2E24-9D1E-3735D6743555}"/>
              </a:ext>
            </a:extLst>
          </p:cNvPr>
          <p:cNvSpPr>
            <a:spLocks noGrp="1" noChangeArrowheads="1"/>
          </p:cNvSpPr>
          <p:nvPr>
            <p:ph type="title"/>
          </p:nvPr>
        </p:nvSpPr>
        <p:spPr>
          <a:xfrm>
            <a:off x="1676400" y="152400"/>
            <a:ext cx="7827364" cy="533400"/>
          </a:xfrm>
        </p:spPr>
        <p:txBody>
          <a:bodyPr/>
          <a:lstStyle/>
          <a:p>
            <a:pPr algn="l" eaLnBrk="1" hangingPunct="1"/>
            <a:r>
              <a:rPr lang="en-GB" altLang="en-SI" sz="3200" dirty="0"/>
              <a:t>Particle signatures</a:t>
            </a:r>
          </a:p>
        </p:txBody>
      </p:sp>
      <p:sp>
        <p:nvSpPr>
          <p:cNvPr id="18436" name="Text Box 5">
            <a:extLst>
              <a:ext uri="{FF2B5EF4-FFF2-40B4-BE49-F238E27FC236}">
                <a16:creationId xmlns:a16="http://schemas.microsoft.com/office/drawing/2014/main" id="{1FD4A458-4D09-688A-6AAA-F2D644353876}"/>
              </a:ext>
            </a:extLst>
          </p:cNvPr>
          <p:cNvSpPr txBox="1">
            <a:spLocks noChangeArrowheads="1"/>
          </p:cNvSpPr>
          <p:nvPr/>
        </p:nvSpPr>
        <p:spPr bwMode="auto">
          <a:xfrm>
            <a:off x="1524000" y="3657601"/>
            <a:ext cx="70104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2000" dirty="0"/>
              <a:t>Muons: </a:t>
            </a:r>
          </a:p>
          <a:p>
            <a:pPr eaLnBrk="1" hangingPunct="1">
              <a:spcBef>
                <a:spcPct val="50000"/>
              </a:spcBef>
              <a:buFontTx/>
              <a:buChar char="•"/>
            </a:pPr>
            <a:r>
              <a:rPr lang="en-GB" altLang="en-SI" sz="2000" dirty="0"/>
              <a:t> leave a bent track</a:t>
            </a:r>
          </a:p>
          <a:p>
            <a:pPr eaLnBrk="1" hangingPunct="1">
              <a:spcBef>
                <a:spcPct val="50000"/>
              </a:spcBef>
              <a:buFontTx/>
              <a:buChar char="•"/>
            </a:pPr>
            <a:r>
              <a:rPr lang="en-GB" altLang="en-SI" sz="2000" dirty="0"/>
              <a:t> not stopped in calorimeter </a:t>
            </a:r>
          </a:p>
          <a:p>
            <a:pPr eaLnBrk="1" hangingPunct="1">
              <a:spcBef>
                <a:spcPct val="50000"/>
              </a:spcBef>
              <a:buFontTx/>
              <a:buChar char="•"/>
            </a:pPr>
            <a:r>
              <a:rPr lang="en-GB" altLang="en-SI" sz="2000" dirty="0"/>
              <a:t> track in muon detectors</a:t>
            </a:r>
          </a:p>
          <a:p>
            <a:pPr eaLnBrk="1" hangingPunct="1">
              <a:spcBef>
                <a:spcPct val="50000"/>
              </a:spcBef>
            </a:pPr>
            <a:r>
              <a:rPr lang="en-GB" altLang="en-SI" sz="2000" dirty="0"/>
              <a:t>(Calorimeter, tracking and muon-detector information)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4C67083-A97B-F2C8-7AA5-54FD804FB0FE}"/>
              </a:ext>
            </a:extLst>
          </p:cNvPr>
          <p:cNvSpPr>
            <a:spLocks noGrp="1" noChangeArrowheads="1"/>
          </p:cNvSpPr>
          <p:nvPr>
            <p:ph type="ctrTitle"/>
          </p:nvPr>
        </p:nvSpPr>
        <p:spPr>
          <a:xfrm>
            <a:off x="2133600" y="0"/>
            <a:ext cx="7772400" cy="838200"/>
          </a:xfrm>
        </p:spPr>
        <p:txBody>
          <a:bodyPr/>
          <a:lstStyle/>
          <a:p>
            <a:pPr eaLnBrk="1" hangingPunct="1"/>
            <a:r>
              <a:rPr lang="en-GB" altLang="en-SI" sz="2800" dirty="0"/>
              <a:t>The ideal detector</a:t>
            </a:r>
          </a:p>
        </p:txBody>
      </p:sp>
      <p:sp>
        <p:nvSpPr>
          <p:cNvPr id="10243" name="Rectangle 3">
            <a:extLst>
              <a:ext uri="{FF2B5EF4-FFF2-40B4-BE49-F238E27FC236}">
                <a16:creationId xmlns:a16="http://schemas.microsoft.com/office/drawing/2014/main" id="{03DFC8D0-5BEE-2196-3F50-3657D04952F3}"/>
              </a:ext>
            </a:extLst>
          </p:cNvPr>
          <p:cNvSpPr>
            <a:spLocks noGrp="1" noChangeArrowheads="1"/>
          </p:cNvSpPr>
          <p:nvPr>
            <p:ph type="subTitle" idx="1"/>
          </p:nvPr>
        </p:nvSpPr>
        <p:spPr>
          <a:xfrm>
            <a:off x="494675" y="609600"/>
            <a:ext cx="10732958" cy="5638800"/>
          </a:xfrm>
        </p:spPr>
        <p:txBody>
          <a:bodyPr/>
          <a:lstStyle/>
          <a:p>
            <a:pPr algn="l" eaLnBrk="1" hangingPunct="1"/>
            <a:r>
              <a:rPr lang="en-GB" altLang="en-SI" sz="2400" dirty="0"/>
              <a:t>An apparatus that provides (for all types of particles):</a:t>
            </a:r>
          </a:p>
          <a:p>
            <a:pPr algn="l" eaLnBrk="1" hangingPunct="1">
              <a:buFontTx/>
              <a:buChar char="•"/>
            </a:pPr>
            <a:r>
              <a:rPr lang="en-GB" altLang="en-SI" sz="2400" dirty="0"/>
              <a:t> good particle identification</a:t>
            </a:r>
          </a:p>
          <a:p>
            <a:pPr algn="l" eaLnBrk="1" hangingPunct="1">
              <a:buFontTx/>
              <a:buChar char="•"/>
            </a:pPr>
            <a:r>
              <a:rPr lang="en-GB" altLang="en-SI" sz="2400" dirty="0"/>
              <a:t> precise measurement of energy/momentum</a:t>
            </a:r>
          </a:p>
          <a:p>
            <a:pPr algn="l" eaLnBrk="1" hangingPunct="1">
              <a:buFontTx/>
              <a:buChar char="•"/>
            </a:pPr>
            <a:r>
              <a:rPr lang="en-GB" altLang="en-SI" sz="2400" dirty="0"/>
              <a:t> precise measurement of trajectory (direction/origin) </a:t>
            </a:r>
          </a:p>
          <a:p>
            <a:pPr algn="l" eaLnBrk="1" hangingPunct="1">
              <a:buFontTx/>
              <a:buChar char="•"/>
            </a:pPr>
            <a:r>
              <a:rPr lang="en-GB" altLang="en-SI" sz="2400" dirty="0"/>
              <a:t> coverage of the full (4</a:t>
            </a:r>
            <a:r>
              <a:rPr lang="en-GB" altLang="en-SI" sz="2400" dirty="0">
                <a:latin typeface="Symbol" pitchFamily="2" charset="2"/>
              </a:rPr>
              <a:t>p)</a:t>
            </a:r>
            <a:r>
              <a:rPr lang="en-GB" altLang="en-SI" sz="2400" dirty="0"/>
              <a:t> angular region</a:t>
            </a:r>
          </a:p>
          <a:p>
            <a:pPr algn="l" eaLnBrk="1" hangingPunct="1">
              <a:buFontTx/>
              <a:buChar char="•"/>
            </a:pPr>
            <a:endParaRPr lang="en-GB" altLang="en-SI" sz="2400" dirty="0"/>
          </a:p>
          <a:p>
            <a:pPr algn="l" eaLnBrk="1" hangingPunct="1"/>
            <a:r>
              <a:rPr lang="en-GB" altLang="en-SI" sz="2400" dirty="0"/>
              <a:t>In addition (in some cases) it should be able to:</a:t>
            </a:r>
          </a:p>
          <a:p>
            <a:pPr algn="l" eaLnBrk="1" hangingPunct="1">
              <a:buFontTx/>
              <a:buChar char="•"/>
            </a:pPr>
            <a:r>
              <a:rPr lang="en-GB" altLang="en-SI" sz="2400" dirty="0"/>
              <a:t> take data at a high rate </a:t>
            </a:r>
          </a:p>
          <a:p>
            <a:pPr algn="l" eaLnBrk="1" hangingPunct="1">
              <a:buFontTx/>
              <a:buChar char="•"/>
            </a:pPr>
            <a:r>
              <a:rPr lang="en-GB" altLang="en-SI" sz="2400" dirty="0"/>
              <a:t> cope with a high particle densities</a:t>
            </a:r>
          </a:p>
          <a:p>
            <a:pPr algn="l" eaLnBrk="1" hangingPunct="1">
              <a:buFontTx/>
              <a:buChar char="•"/>
            </a:pPr>
            <a:r>
              <a:rPr lang="en-GB" altLang="en-SI" sz="2400" dirty="0"/>
              <a:t> survive high radiation doses</a:t>
            </a:r>
          </a:p>
          <a:p>
            <a:pPr algn="l" eaLnBrk="1" hangingPunct="1">
              <a:buFontTx/>
              <a:buChar char="•"/>
            </a:pPr>
            <a:r>
              <a:rPr lang="en-GB" altLang="en-SI" sz="2400" dirty="0"/>
              <a:t> survive 10+ years of operation (with little/no intervention)</a:t>
            </a:r>
          </a:p>
          <a:p>
            <a:pPr algn="l" eaLnBrk="1" hangingPunct="1">
              <a:buFontTx/>
              <a:buChar char="•"/>
            </a:pPr>
            <a:endParaRPr lang="en-GB" altLang="en-SI" sz="2400" dirty="0"/>
          </a:p>
          <a:p>
            <a:pPr algn="l" eaLnBrk="1" hangingPunct="1"/>
            <a:r>
              <a:rPr lang="en-GB" altLang="en-SI" sz="2400" dirty="0"/>
              <a:t>A real detector will always be a compromise between the various requirements, existing technology and the availability of money, space, time etc…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706A7F6-D28C-0E3E-244B-C6F2596D0C7D}"/>
              </a:ext>
            </a:extLst>
          </p:cNvPr>
          <p:cNvSpPr>
            <a:spLocks noGrp="1" noChangeArrowheads="1"/>
          </p:cNvSpPr>
          <p:nvPr>
            <p:ph type="title"/>
          </p:nvPr>
        </p:nvSpPr>
        <p:spPr>
          <a:xfrm>
            <a:off x="803565" y="233648"/>
            <a:ext cx="9569628" cy="890614"/>
          </a:xfrm>
        </p:spPr>
        <p:txBody>
          <a:bodyPr/>
          <a:lstStyle/>
          <a:p>
            <a:pPr eaLnBrk="1" hangingPunct="1"/>
            <a:r>
              <a:rPr lang="en-GB" altLang="en-SI" sz="3200" dirty="0"/>
              <a:t>Particle detection techniques: the physics</a:t>
            </a:r>
          </a:p>
        </p:txBody>
      </p:sp>
      <p:sp>
        <p:nvSpPr>
          <p:cNvPr id="11267" name="Rectangle 3">
            <a:extLst>
              <a:ext uri="{FF2B5EF4-FFF2-40B4-BE49-F238E27FC236}">
                <a16:creationId xmlns:a16="http://schemas.microsoft.com/office/drawing/2014/main" id="{224788BD-72FA-E037-26D7-CEE05B494A66}"/>
              </a:ext>
            </a:extLst>
          </p:cNvPr>
          <p:cNvSpPr>
            <a:spLocks noGrp="1" noChangeArrowheads="1"/>
          </p:cNvSpPr>
          <p:nvPr>
            <p:ph type="body" idx="1"/>
          </p:nvPr>
        </p:nvSpPr>
        <p:spPr>
          <a:xfrm>
            <a:off x="518752" y="1124261"/>
            <a:ext cx="8955031" cy="5171607"/>
          </a:xfrm>
        </p:spPr>
        <p:txBody>
          <a:bodyPr/>
          <a:lstStyle/>
          <a:p>
            <a:pPr eaLnBrk="1" hangingPunct="1">
              <a:buFontTx/>
              <a:buNone/>
            </a:pPr>
            <a:r>
              <a:rPr lang="en-GB" altLang="en-SI" sz="2400" dirty="0"/>
              <a:t>Detect/measure properties particles through their  interaction with matter: </a:t>
            </a:r>
          </a:p>
          <a:p>
            <a:pPr eaLnBrk="1" hangingPunct="1"/>
            <a:r>
              <a:rPr lang="en-GB" altLang="en-SI" sz="2400" dirty="0"/>
              <a:t>Ionisation of atomic electrons</a:t>
            </a:r>
          </a:p>
          <a:p>
            <a:pPr eaLnBrk="1" hangingPunct="1"/>
            <a:r>
              <a:rPr lang="en-GB" altLang="en-SI" sz="2400" dirty="0"/>
              <a:t>Bremsstrahlung and photon conversions</a:t>
            </a:r>
          </a:p>
          <a:p>
            <a:pPr eaLnBrk="1" hangingPunct="1"/>
            <a:r>
              <a:rPr lang="en-GB" altLang="en-SI" sz="2400" dirty="0"/>
              <a:t>Inelastic nuclear interactions</a:t>
            </a:r>
          </a:p>
          <a:p>
            <a:pPr eaLnBrk="1" hangingPunct="1"/>
            <a:r>
              <a:rPr lang="en-GB" altLang="en-SI" sz="2400" dirty="0"/>
              <a:t>Cherenkov or transition radiation</a:t>
            </a:r>
          </a:p>
          <a:p>
            <a:pPr eaLnBrk="1" hangingPunct="1"/>
            <a:r>
              <a:rPr lang="en-GB" altLang="en-SI" sz="2400" dirty="0"/>
              <a:t>Emission of scintillation or fluorescence light</a:t>
            </a:r>
          </a:p>
          <a:p>
            <a:pPr eaLnBrk="1" hangingPunct="1">
              <a:buFontTx/>
              <a:buNone/>
            </a:pPr>
            <a:endParaRPr lang="en-GB" altLang="en-SI" sz="2400" dirty="0"/>
          </a:p>
          <a:p>
            <a:pPr eaLnBrk="1" hangingPunct="1">
              <a:buFontTx/>
              <a:buNone/>
            </a:pPr>
            <a:r>
              <a:rPr lang="en-GB" altLang="en-SI" sz="2400" dirty="0"/>
              <a:t>How can we “visualise” these processes?</a:t>
            </a:r>
          </a:p>
          <a:p>
            <a:pPr eaLnBrk="1" hangingPunct="1"/>
            <a:r>
              <a:rPr lang="en-GB" altLang="en-SI" sz="2400" dirty="0"/>
              <a:t>Photographic techniques</a:t>
            </a:r>
          </a:p>
          <a:p>
            <a:pPr eaLnBrk="1" hangingPunct="1"/>
            <a:r>
              <a:rPr lang="en-GB" altLang="en-SI" sz="2400" dirty="0"/>
              <a:t>By collection of induced charge (from ionisation)</a:t>
            </a:r>
          </a:p>
          <a:p>
            <a:pPr eaLnBrk="1" hangingPunct="1"/>
            <a:r>
              <a:rPr lang="en-GB" altLang="en-SI" sz="2400" dirty="0"/>
              <a:t>By detection of photons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mahslide.jpg">
            <a:extLst>
              <a:ext uri="{FF2B5EF4-FFF2-40B4-BE49-F238E27FC236}">
                <a16:creationId xmlns:a16="http://schemas.microsoft.com/office/drawing/2014/main" id="{96331B57-CB0A-1978-9C7B-A5496C2FF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85" r="5611"/>
          <a:stretch>
            <a:fillRect/>
          </a:stretch>
        </p:blipFill>
        <p:spPr bwMode="auto">
          <a:xfrm>
            <a:off x="1524000" y="3578226"/>
            <a:ext cx="37338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a:extLst>
              <a:ext uri="{FF2B5EF4-FFF2-40B4-BE49-F238E27FC236}">
                <a16:creationId xmlns:a16="http://schemas.microsoft.com/office/drawing/2014/main" id="{7226B39E-8D45-15EB-99B5-784447AF4B38}"/>
              </a:ext>
            </a:extLst>
          </p:cNvPr>
          <p:cNvSpPr>
            <a:spLocks noGrp="1" noChangeArrowheads="1"/>
          </p:cNvSpPr>
          <p:nvPr>
            <p:ph type="title"/>
          </p:nvPr>
        </p:nvSpPr>
        <p:spPr>
          <a:xfrm>
            <a:off x="1524000" y="164476"/>
            <a:ext cx="8305800" cy="457200"/>
          </a:xfrm>
        </p:spPr>
        <p:txBody>
          <a:bodyPr/>
          <a:lstStyle/>
          <a:p>
            <a:pPr algn="l" eaLnBrk="1" hangingPunct="1"/>
            <a:r>
              <a:rPr lang="en-GB" altLang="en-SI" sz="3200" dirty="0"/>
              <a:t>Basic detection techniques: Electrical</a:t>
            </a:r>
          </a:p>
        </p:txBody>
      </p:sp>
      <p:grpSp>
        <p:nvGrpSpPr>
          <p:cNvPr id="13316" name="Group 4">
            <a:extLst>
              <a:ext uri="{FF2B5EF4-FFF2-40B4-BE49-F238E27FC236}">
                <a16:creationId xmlns:a16="http://schemas.microsoft.com/office/drawing/2014/main" id="{99998A9E-4433-11EA-7CB7-D31D4443F9B4}"/>
              </a:ext>
            </a:extLst>
          </p:cNvPr>
          <p:cNvGrpSpPr>
            <a:grpSpLocks/>
          </p:cNvGrpSpPr>
          <p:nvPr/>
        </p:nvGrpSpPr>
        <p:grpSpPr bwMode="auto">
          <a:xfrm>
            <a:off x="6324600" y="1066800"/>
            <a:ext cx="3962400" cy="3048000"/>
            <a:chOff x="96" y="672"/>
            <a:chExt cx="2352" cy="1728"/>
          </a:xfrm>
        </p:grpSpPr>
        <p:sp>
          <p:nvSpPr>
            <p:cNvPr id="13321" name="Rectangle 5">
              <a:extLst>
                <a:ext uri="{FF2B5EF4-FFF2-40B4-BE49-F238E27FC236}">
                  <a16:creationId xmlns:a16="http://schemas.microsoft.com/office/drawing/2014/main" id="{7FFDC749-F858-E270-9E31-E43AFC7EF2D2}"/>
                </a:ext>
              </a:extLst>
            </p:cNvPr>
            <p:cNvSpPr>
              <a:spLocks noChangeArrowheads="1"/>
            </p:cNvSpPr>
            <p:nvPr/>
          </p:nvSpPr>
          <p:spPr bwMode="auto">
            <a:xfrm>
              <a:off x="432" y="1248"/>
              <a:ext cx="2016" cy="48"/>
            </a:xfrm>
            <a:prstGeom prst="rect">
              <a:avLst/>
            </a:prstGeom>
            <a:solidFill>
              <a:schemeClr val="accent1"/>
            </a:solidFill>
            <a:ln w="9525">
              <a:miter lim="800000"/>
              <a:headEnd/>
              <a:tailEnd/>
            </a:ln>
            <a:scene3d>
              <a:camera prst="legacyPerspectiveTopRight"/>
              <a:lightRig rig="legacyFlat3" dir="b"/>
            </a:scene3d>
            <a:sp3d extrusionH="36306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22" name="Rectangle 6">
              <a:extLst>
                <a:ext uri="{FF2B5EF4-FFF2-40B4-BE49-F238E27FC236}">
                  <a16:creationId xmlns:a16="http://schemas.microsoft.com/office/drawing/2014/main" id="{8BA37FFE-9313-97C4-4560-503F2D0B0510}"/>
                </a:ext>
              </a:extLst>
            </p:cNvPr>
            <p:cNvSpPr>
              <a:spLocks noChangeArrowheads="1"/>
            </p:cNvSpPr>
            <p:nvPr/>
          </p:nvSpPr>
          <p:spPr bwMode="auto">
            <a:xfrm>
              <a:off x="432" y="1920"/>
              <a:ext cx="2016" cy="48"/>
            </a:xfrm>
            <a:prstGeom prst="rect">
              <a:avLst/>
            </a:prstGeom>
            <a:solidFill>
              <a:schemeClr val="accent1"/>
            </a:solidFill>
            <a:ln w="9525">
              <a:miter lim="800000"/>
              <a:headEnd/>
              <a:tailEnd/>
            </a:ln>
            <a:scene3d>
              <a:camera prst="legacyPerspectiveTopRight"/>
              <a:lightRig rig="legacyFlat3" dir="b"/>
            </a:scene3d>
            <a:sp3d extrusionH="36306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23" name="Line 7">
              <a:extLst>
                <a:ext uri="{FF2B5EF4-FFF2-40B4-BE49-F238E27FC236}">
                  <a16:creationId xmlns:a16="http://schemas.microsoft.com/office/drawing/2014/main" id="{742C9893-E8F1-C3F9-9CDA-9E3C5F30FD45}"/>
                </a:ext>
              </a:extLst>
            </p:cNvPr>
            <p:cNvSpPr>
              <a:spLocks noChangeShapeType="1"/>
            </p:cNvSpPr>
            <p:nvPr/>
          </p:nvSpPr>
          <p:spPr bwMode="auto">
            <a:xfrm>
              <a:off x="1824" y="1968"/>
              <a:ext cx="192"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13324" name="Line 8">
              <a:extLst>
                <a:ext uri="{FF2B5EF4-FFF2-40B4-BE49-F238E27FC236}">
                  <a16:creationId xmlns:a16="http://schemas.microsoft.com/office/drawing/2014/main" id="{6613EF0E-C028-DA22-8370-4879F62F4146}"/>
                </a:ext>
              </a:extLst>
            </p:cNvPr>
            <p:cNvSpPr>
              <a:spLocks noChangeShapeType="1"/>
            </p:cNvSpPr>
            <p:nvPr/>
          </p:nvSpPr>
          <p:spPr bwMode="auto">
            <a:xfrm>
              <a:off x="1536" y="1296"/>
              <a:ext cx="192"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13325" name="Line 9">
              <a:extLst>
                <a:ext uri="{FF2B5EF4-FFF2-40B4-BE49-F238E27FC236}">
                  <a16:creationId xmlns:a16="http://schemas.microsoft.com/office/drawing/2014/main" id="{87125BFD-1DEA-30F6-7B13-DA2A10C873A9}"/>
                </a:ext>
              </a:extLst>
            </p:cNvPr>
            <p:cNvSpPr>
              <a:spLocks noChangeShapeType="1"/>
            </p:cNvSpPr>
            <p:nvPr/>
          </p:nvSpPr>
          <p:spPr bwMode="auto">
            <a:xfrm>
              <a:off x="1296" y="672"/>
              <a:ext cx="192"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13326" name="Oval 10">
              <a:extLst>
                <a:ext uri="{FF2B5EF4-FFF2-40B4-BE49-F238E27FC236}">
                  <a16:creationId xmlns:a16="http://schemas.microsoft.com/office/drawing/2014/main" id="{45FCDD6E-B2D7-7E8F-610B-C253E603A2B4}"/>
                </a:ext>
              </a:extLst>
            </p:cNvPr>
            <p:cNvSpPr>
              <a:spLocks noChangeArrowheads="1"/>
            </p:cNvSpPr>
            <p:nvPr/>
          </p:nvSpPr>
          <p:spPr bwMode="auto">
            <a:xfrm>
              <a:off x="1584" y="1344"/>
              <a:ext cx="48" cy="48"/>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27" name="Oval 11">
              <a:extLst>
                <a:ext uri="{FF2B5EF4-FFF2-40B4-BE49-F238E27FC236}">
                  <a16:creationId xmlns:a16="http://schemas.microsoft.com/office/drawing/2014/main" id="{F23955F8-4665-8A00-60FD-348E91B89393}"/>
                </a:ext>
              </a:extLst>
            </p:cNvPr>
            <p:cNvSpPr>
              <a:spLocks noChangeArrowheads="1"/>
            </p:cNvSpPr>
            <p:nvPr/>
          </p:nvSpPr>
          <p:spPr bwMode="auto">
            <a:xfrm>
              <a:off x="1488" y="1344"/>
              <a:ext cx="48" cy="48"/>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28" name="Oval 12">
              <a:extLst>
                <a:ext uri="{FF2B5EF4-FFF2-40B4-BE49-F238E27FC236}">
                  <a16:creationId xmlns:a16="http://schemas.microsoft.com/office/drawing/2014/main" id="{D8A0AEF3-6866-0169-CCAB-8626235089C7}"/>
                </a:ext>
              </a:extLst>
            </p:cNvPr>
            <p:cNvSpPr>
              <a:spLocks noChangeArrowheads="1"/>
            </p:cNvSpPr>
            <p:nvPr/>
          </p:nvSpPr>
          <p:spPr bwMode="auto">
            <a:xfrm>
              <a:off x="1632" y="1392"/>
              <a:ext cx="48" cy="48"/>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29" name="Oval 13">
              <a:extLst>
                <a:ext uri="{FF2B5EF4-FFF2-40B4-BE49-F238E27FC236}">
                  <a16:creationId xmlns:a16="http://schemas.microsoft.com/office/drawing/2014/main" id="{144594C3-CE69-6E7A-23B4-9D2D26AE967E}"/>
                </a:ext>
              </a:extLst>
            </p:cNvPr>
            <p:cNvSpPr>
              <a:spLocks noChangeArrowheads="1"/>
            </p:cNvSpPr>
            <p:nvPr/>
          </p:nvSpPr>
          <p:spPr bwMode="auto">
            <a:xfrm>
              <a:off x="1536" y="1392"/>
              <a:ext cx="48" cy="48"/>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30" name="Oval 14">
              <a:extLst>
                <a:ext uri="{FF2B5EF4-FFF2-40B4-BE49-F238E27FC236}">
                  <a16:creationId xmlns:a16="http://schemas.microsoft.com/office/drawing/2014/main" id="{BAC43E5A-5542-2C68-B3C8-4FA5CC7E28B2}"/>
                </a:ext>
              </a:extLst>
            </p:cNvPr>
            <p:cNvSpPr>
              <a:spLocks noChangeArrowheads="1"/>
            </p:cNvSpPr>
            <p:nvPr/>
          </p:nvSpPr>
          <p:spPr bwMode="auto">
            <a:xfrm>
              <a:off x="1536" y="1536"/>
              <a:ext cx="48" cy="48"/>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31" name="Oval 15">
              <a:extLst>
                <a:ext uri="{FF2B5EF4-FFF2-40B4-BE49-F238E27FC236}">
                  <a16:creationId xmlns:a16="http://schemas.microsoft.com/office/drawing/2014/main" id="{66DC33B0-FAA1-DC8A-867C-981E7815BF13}"/>
                </a:ext>
              </a:extLst>
            </p:cNvPr>
            <p:cNvSpPr>
              <a:spLocks noChangeArrowheads="1"/>
            </p:cNvSpPr>
            <p:nvPr/>
          </p:nvSpPr>
          <p:spPr bwMode="auto">
            <a:xfrm>
              <a:off x="1632" y="1632"/>
              <a:ext cx="48" cy="48"/>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32" name="Oval 16">
              <a:extLst>
                <a:ext uri="{FF2B5EF4-FFF2-40B4-BE49-F238E27FC236}">
                  <a16:creationId xmlns:a16="http://schemas.microsoft.com/office/drawing/2014/main" id="{E6069F88-747B-4731-BC82-7344938B26AE}"/>
                </a:ext>
              </a:extLst>
            </p:cNvPr>
            <p:cNvSpPr>
              <a:spLocks noChangeArrowheads="1"/>
            </p:cNvSpPr>
            <p:nvPr/>
          </p:nvSpPr>
          <p:spPr bwMode="auto">
            <a:xfrm>
              <a:off x="1632" y="1488"/>
              <a:ext cx="48" cy="48"/>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33" name="Oval 17">
              <a:extLst>
                <a:ext uri="{FF2B5EF4-FFF2-40B4-BE49-F238E27FC236}">
                  <a16:creationId xmlns:a16="http://schemas.microsoft.com/office/drawing/2014/main" id="{EA959E4E-7195-0943-3841-B1CD6A6DDBFD}"/>
                </a:ext>
              </a:extLst>
            </p:cNvPr>
            <p:cNvSpPr>
              <a:spLocks noChangeArrowheads="1"/>
            </p:cNvSpPr>
            <p:nvPr/>
          </p:nvSpPr>
          <p:spPr bwMode="auto">
            <a:xfrm>
              <a:off x="1728" y="1584"/>
              <a:ext cx="48" cy="48"/>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34" name="Oval 18">
              <a:extLst>
                <a:ext uri="{FF2B5EF4-FFF2-40B4-BE49-F238E27FC236}">
                  <a16:creationId xmlns:a16="http://schemas.microsoft.com/office/drawing/2014/main" id="{23702D14-ECB6-F2CD-970C-A81B9432660F}"/>
                </a:ext>
              </a:extLst>
            </p:cNvPr>
            <p:cNvSpPr>
              <a:spLocks noChangeArrowheads="1"/>
            </p:cNvSpPr>
            <p:nvPr/>
          </p:nvSpPr>
          <p:spPr bwMode="auto">
            <a:xfrm>
              <a:off x="1632" y="1536"/>
              <a:ext cx="48" cy="48"/>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35" name="Oval 19">
              <a:extLst>
                <a:ext uri="{FF2B5EF4-FFF2-40B4-BE49-F238E27FC236}">
                  <a16:creationId xmlns:a16="http://schemas.microsoft.com/office/drawing/2014/main" id="{7696C840-A5AF-DAF9-08D5-C1092EE6FD14}"/>
                </a:ext>
              </a:extLst>
            </p:cNvPr>
            <p:cNvSpPr>
              <a:spLocks noChangeArrowheads="1"/>
            </p:cNvSpPr>
            <p:nvPr/>
          </p:nvSpPr>
          <p:spPr bwMode="auto">
            <a:xfrm>
              <a:off x="1536" y="1440"/>
              <a:ext cx="48" cy="4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36" name="Oval 20">
              <a:extLst>
                <a:ext uri="{FF2B5EF4-FFF2-40B4-BE49-F238E27FC236}">
                  <a16:creationId xmlns:a16="http://schemas.microsoft.com/office/drawing/2014/main" id="{D8064D4E-3331-7000-5EC6-3AEED482F8F7}"/>
                </a:ext>
              </a:extLst>
            </p:cNvPr>
            <p:cNvSpPr>
              <a:spLocks noChangeArrowheads="1"/>
            </p:cNvSpPr>
            <p:nvPr/>
          </p:nvSpPr>
          <p:spPr bwMode="auto">
            <a:xfrm>
              <a:off x="1728" y="1632"/>
              <a:ext cx="48" cy="4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37" name="Oval 21">
              <a:extLst>
                <a:ext uri="{FF2B5EF4-FFF2-40B4-BE49-F238E27FC236}">
                  <a16:creationId xmlns:a16="http://schemas.microsoft.com/office/drawing/2014/main" id="{2C0D605F-BE9C-F819-EAE8-449177FEA7E8}"/>
                </a:ext>
              </a:extLst>
            </p:cNvPr>
            <p:cNvSpPr>
              <a:spLocks noChangeArrowheads="1"/>
            </p:cNvSpPr>
            <p:nvPr/>
          </p:nvSpPr>
          <p:spPr bwMode="auto">
            <a:xfrm>
              <a:off x="1680" y="1536"/>
              <a:ext cx="48" cy="4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38" name="Oval 22">
              <a:extLst>
                <a:ext uri="{FF2B5EF4-FFF2-40B4-BE49-F238E27FC236}">
                  <a16:creationId xmlns:a16="http://schemas.microsoft.com/office/drawing/2014/main" id="{C772CC6B-F5EA-8CCC-9C16-040E3376981F}"/>
                </a:ext>
              </a:extLst>
            </p:cNvPr>
            <p:cNvSpPr>
              <a:spLocks noChangeArrowheads="1"/>
            </p:cNvSpPr>
            <p:nvPr/>
          </p:nvSpPr>
          <p:spPr bwMode="auto">
            <a:xfrm>
              <a:off x="1584" y="1440"/>
              <a:ext cx="48" cy="4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39" name="Oval 23">
              <a:extLst>
                <a:ext uri="{FF2B5EF4-FFF2-40B4-BE49-F238E27FC236}">
                  <a16:creationId xmlns:a16="http://schemas.microsoft.com/office/drawing/2014/main" id="{BBB4D663-E118-A5C3-3105-3017143CABCE}"/>
                </a:ext>
              </a:extLst>
            </p:cNvPr>
            <p:cNvSpPr>
              <a:spLocks noChangeArrowheads="1"/>
            </p:cNvSpPr>
            <p:nvPr/>
          </p:nvSpPr>
          <p:spPr bwMode="auto">
            <a:xfrm>
              <a:off x="1488" y="1296"/>
              <a:ext cx="48" cy="4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40" name="Oval 24">
              <a:extLst>
                <a:ext uri="{FF2B5EF4-FFF2-40B4-BE49-F238E27FC236}">
                  <a16:creationId xmlns:a16="http://schemas.microsoft.com/office/drawing/2014/main" id="{0BD787B3-ECA0-3ED2-C6CA-6CAC3BF43D06}"/>
                </a:ext>
              </a:extLst>
            </p:cNvPr>
            <p:cNvSpPr>
              <a:spLocks noChangeArrowheads="1"/>
            </p:cNvSpPr>
            <p:nvPr/>
          </p:nvSpPr>
          <p:spPr bwMode="auto">
            <a:xfrm>
              <a:off x="1584" y="1584"/>
              <a:ext cx="48" cy="4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41" name="Oval 25">
              <a:extLst>
                <a:ext uri="{FF2B5EF4-FFF2-40B4-BE49-F238E27FC236}">
                  <a16:creationId xmlns:a16="http://schemas.microsoft.com/office/drawing/2014/main" id="{1BE9A9AE-DC12-F38A-2E4A-FF194BDB3A22}"/>
                </a:ext>
              </a:extLst>
            </p:cNvPr>
            <p:cNvSpPr>
              <a:spLocks noChangeArrowheads="1"/>
            </p:cNvSpPr>
            <p:nvPr/>
          </p:nvSpPr>
          <p:spPr bwMode="auto">
            <a:xfrm>
              <a:off x="1584" y="1344"/>
              <a:ext cx="48" cy="4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42" name="Oval 26">
              <a:extLst>
                <a:ext uri="{FF2B5EF4-FFF2-40B4-BE49-F238E27FC236}">
                  <a16:creationId xmlns:a16="http://schemas.microsoft.com/office/drawing/2014/main" id="{50AFDBF0-4488-C1E7-2B6B-54C63CFB22E9}"/>
                </a:ext>
              </a:extLst>
            </p:cNvPr>
            <p:cNvSpPr>
              <a:spLocks noChangeArrowheads="1"/>
            </p:cNvSpPr>
            <p:nvPr/>
          </p:nvSpPr>
          <p:spPr bwMode="auto">
            <a:xfrm>
              <a:off x="1680" y="1728"/>
              <a:ext cx="48" cy="48"/>
            </a:xfrm>
            <a:prstGeom prst="ellipse">
              <a:avLst/>
            </a:prstGeom>
            <a:solidFill>
              <a:srgbClr val="FF00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43" name="Oval 27">
              <a:extLst>
                <a:ext uri="{FF2B5EF4-FFF2-40B4-BE49-F238E27FC236}">
                  <a16:creationId xmlns:a16="http://schemas.microsoft.com/office/drawing/2014/main" id="{F806ED17-B34B-8AD2-3F14-F114AA12B1BF}"/>
                </a:ext>
              </a:extLst>
            </p:cNvPr>
            <p:cNvSpPr>
              <a:spLocks noChangeArrowheads="1"/>
            </p:cNvSpPr>
            <p:nvPr/>
          </p:nvSpPr>
          <p:spPr bwMode="auto">
            <a:xfrm>
              <a:off x="1632" y="1680"/>
              <a:ext cx="48" cy="48"/>
            </a:xfrm>
            <a:prstGeom prst="ellipse">
              <a:avLst/>
            </a:prstGeom>
            <a:solidFill>
              <a:srgbClr val="00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SI" altLang="en-SI"/>
            </a:p>
          </p:txBody>
        </p:sp>
        <p:sp>
          <p:nvSpPr>
            <p:cNvPr id="13344" name="Text Box 28">
              <a:extLst>
                <a:ext uri="{FF2B5EF4-FFF2-40B4-BE49-F238E27FC236}">
                  <a16:creationId xmlns:a16="http://schemas.microsoft.com/office/drawing/2014/main" id="{19EF3100-E4F9-FC60-2696-493D25600927}"/>
                </a:ext>
              </a:extLst>
            </p:cNvPr>
            <p:cNvSpPr txBox="1">
              <a:spLocks noChangeArrowheads="1"/>
            </p:cNvSpPr>
            <p:nvPr/>
          </p:nvSpPr>
          <p:spPr bwMode="auto">
            <a:xfrm>
              <a:off x="96" y="1440"/>
              <a:ext cx="240"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a:t>V</a:t>
              </a:r>
            </a:p>
          </p:txBody>
        </p:sp>
        <p:sp>
          <p:nvSpPr>
            <p:cNvPr id="13345" name="Line 29">
              <a:extLst>
                <a:ext uri="{FF2B5EF4-FFF2-40B4-BE49-F238E27FC236}">
                  <a16:creationId xmlns:a16="http://schemas.microsoft.com/office/drawing/2014/main" id="{6B30E0F7-41D4-77C3-A4D2-D6CB5805CBAD}"/>
                </a:ext>
              </a:extLst>
            </p:cNvPr>
            <p:cNvSpPr>
              <a:spLocks noChangeShapeType="1"/>
            </p:cNvSpPr>
            <p:nvPr/>
          </p:nvSpPr>
          <p:spPr bwMode="auto">
            <a:xfrm>
              <a:off x="432" y="1296"/>
              <a:ext cx="0" cy="624"/>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13346" name="Text Box 30">
              <a:extLst>
                <a:ext uri="{FF2B5EF4-FFF2-40B4-BE49-F238E27FC236}">
                  <a16:creationId xmlns:a16="http://schemas.microsoft.com/office/drawing/2014/main" id="{A0F78BD3-B7DC-7D87-ED31-06344F8CD413}"/>
                </a:ext>
              </a:extLst>
            </p:cNvPr>
            <p:cNvSpPr txBox="1">
              <a:spLocks noChangeArrowheads="1"/>
            </p:cNvSpPr>
            <p:nvPr/>
          </p:nvSpPr>
          <p:spPr bwMode="auto">
            <a:xfrm>
              <a:off x="432" y="1632"/>
              <a:ext cx="170"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SI"/>
                <a:t>-</a:t>
              </a:r>
            </a:p>
          </p:txBody>
        </p:sp>
        <p:sp>
          <p:nvSpPr>
            <p:cNvPr id="13347" name="Text Box 31">
              <a:extLst>
                <a:ext uri="{FF2B5EF4-FFF2-40B4-BE49-F238E27FC236}">
                  <a16:creationId xmlns:a16="http://schemas.microsoft.com/office/drawing/2014/main" id="{16516B87-7F3B-B546-5966-8C62D31D4596}"/>
                </a:ext>
              </a:extLst>
            </p:cNvPr>
            <p:cNvSpPr txBox="1">
              <a:spLocks noChangeArrowheads="1"/>
            </p:cNvSpPr>
            <p:nvPr/>
          </p:nvSpPr>
          <p:spPr bwMode="auto">
            <a:xfrm>
              <a:off x="768" y="864"/>
              <a:ext cx="212"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SI"/>
                <a:t>+</a:t>
              </a:r>
            </a:p>
          </p:txBody>
        </p:sp>
        <p:sp>
          <p:nvSpPr>
            <p:cNvPr id="13348" name="Text Box 32">
              <a:extLst>
                <a:ext uri="{FF2B5EF4-FFF2-40B4-BE49-F238E27FC236}">
                  <a16:creationId xmlns:a16="http://schemas.microsoft.com/office/drawing/2014/main" id="{75620DB8-8FB1-A0D6-BCFA-46DE6F29DB7A}"/>
                </a:ext>
              </a:extLst>
            </p:cNvPr>
            <p:cNvSpPr txBox="1">
              <a:spLocks noChangeArrowheads="1"/>
            </p:cNvSpPr>
            <p:nvPr/>
          </p:nvSpPr>
          <p:spPr bwMode="auto">
            <a:xfrm>
              <a:off x="960" y="816"/>
              <a:ext cx="212"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SI"/>
                <a:t>+</a:t>
              </a:r>
            </a:p>
          </p:txBody>
        </p:sp>
        <p:sp>
          <p:nvSpPr>
            <p:cNvPr id="13349" name="Text Box 33">
              <a:extLst>
                <a:ext uri="{FF2B5EF4-FFF2-40B4-BE49-F238E27FC236}">
                  <a16:creationId xmlns:a16="http://schemas.microsoft.com/office/drawing/2014/main" id="{EEBFE833-BCE0-04E4-AD40-890D0F7DF85A}"/>
                </a:ext>
              </a:extLst>
            </p:cNvPr>
            <p:cNvSpPr txBox="1">
              <a:spLocks noChangeArrowheads="1"/>
            </p:cNvSpPr>
            <p:nvPr/>
          </p:nvSpPr>
          <p:spPr bwMode="auto">
            <a:xfrm>
              <a:off x="576" y="912"/>
              <a:ext cx="211"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SI"/>
                <a:t>+</a:t>
              </a:r>
            </a:p>
          </p:txBody>
        </p:sp>
        <p:sp>
          <p:nvSpPr>
            <p:cNvPr id="13350" name="Text Box 34">
              <a:extLst>
                <a:ext uri="{FF2B5EF4-FFF2-40B4-BE49-F238E27FC236}">
                  <a16:creationId xmlns:a16="http://schemas.microsoft.com/office/drawing/2014/main" id="{AC8B1360-8470-830F-A33E-07F774D41B9C}"/>
                </a:ext>
              </a:extLst>
            </p:cNvPr>
            <p:cNvSpPr txBox="1">
              <a:spLocks noChangeArrowheads="1"/>
            </p:cNvSpPr>
            <p:nvPr/>
          </p:nvSpPr>
          <p:spPr bwMode="auto">
            <a:xfrm>
              <a:off x="432" y="960"/>
              <a:ext cx="212"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SI"/>
                <a:t>+</a:t>
              </a:r>
            </a:p>
          </p:txBody>
        </p:sp>
        <p:sp>
          <p:nvSpPr>
            <p:cNvPr id="13351" name="Text Box 35">
              <a:extLst>
                <a:ext uri="{FF2B5EF4-FFF2-40B4-BE49-F238E27FC236}">
                  <a16:creationId xmlns:a16="http://schemas.microsoft.com/office/drawing/2014/main" id="{F4E57FC9-775D-97C3-C6B8-748754791762}"/>
                </a:ext>
              </a:extLst>
            </p:cNvPr>
            <p:cNvSpPr txBox="1">
              <a:spLocks noChangeArrowheads="1"/>
            </p:cNvSpPr>
            <p:nvPr/>
          </p:nvSpPr>
          <p:spPr bwMode="auto">
            <a:xfrm>
              <a:off x="624" y="1584"/>
              <a:ext cx="17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SI"/>
                <a:t>-</a:t>
              </a:r>
            </a:p>
          </p:txBody>
        </p:sp>
        <p:sp>
          <p:nvSpPr>
            <p:cNvPr id="13352" name="Text Box 36">
              <a:extLst>
                <a:ext uri="{FF2B5EF4-FFF2-40B4-BE49-F238E27FC236}">
                  <a16:creationId xmlns:a16="http://schemas.microsoft.com/office/drawing/2014/main" id="{8A825BB3-9B50-B3E3-6583-915D2BFF25EE}"/>
                </a:ext>
              </a:extLst>
            </p:cNvPr>
            <p:cNvSpPr txBox="1">
              <a:spLocks noChangeArrowheads="1"/>
            </p:cNvSpPr>
            <p:nvPr/>
          </p:nvSpPr>
          <p:spPr bwMode="auto">
            <a:xfrm>
              <a:off x="864" y="1536"/>
              <a:ext cx="17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SI"/>
                <a:t>-</a:t>
              </a:r>
            </a:p>
          </p:txBody>
        </p:sp>
        <p:sp>
          <p:nvSpPr>
            <p:cNvPr id="13353" name="Text Box 37">
              <a:extLst>
                <a:ext uri="{FF2B5EF4-FFF2-40B4-BE49-F238E27FC236}">
                  <a16:creationId xmlns:a16="http://schemas.microsoft.com/office/drawing/2014/main" id="{9566E201-BF17-9D6D-8FEE-3B7DA12D4122}"/>
                </a:ext>
              </a:extLst>
            </p:cNvPr>
            <p:cNvSpPr txBox="1">
              <a:spLocks noChangeArrowheads="1"/>
            </p:cNvSpPr>
            <p:nvPr/>
          </p:nvSpPr>
          <p:spPr bwMode="auto">
            <a:xfrm>
              <a:off x="1056" y="1488"/>
              <a:ext cx="170"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SI"/>
                <a:t>-</a:t>
              </a:r>
            </a:p>
          </p:txBody>
        </p:sp>
      </p:grpSp>
      <p:sp>
        <p:nvSpPr>
          <p:cNvPr id="13317" name="Text Box 38">
            <a:extLst>
              <a:ext uri="{FF2B5EF4-FFF2-40B4-BE49-F238E27FC236}">
                <a16:creationId xmlns:a16="http://schemas.microsoft.com/office/drawing/2014/main" id="{5AE8BF9C-9560-984D-DE4A-7ABB2CFB1510}"/>
              </a:ext>
            </a:extLst>
          </p:cNvPr>
          <p:cNvSpPr txBox="1">
            <a:spLocks noChangeArrowheads="1"/>
          </p:cNvSpPr>
          <p:nvPr/>
        </p:nvSpPr>
        <p:spPr bwMode="auto">
          <a:xfrm>
            <a:off x="383148" y="1166813"/>
            <a:ext cx="6876736" cy="2235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2000" dirty="0"/>
              <a:t>Particle causes ionisation in a material.  </a:t>
            </a:r>
          </a:p>
          <a:p>
            <a:pPr eaLnBrk="1" hangingPunct="1">
              <a:spcBef>
                <a:spcPct val="50000"/>
              </a:spcBef>
            </a:pPr>
            <a:r>
              <a:rPr lang="en-GB" altLang="en-SI" sz="2000" dirty="0"/>
              <a:t>Charge is separated/collected by an electric field.</a:t>
            </a:r>
          </a:p>
          <a:p>
            <a:pPr eaLnBrk="1" hangingPunct="1">
              <a:spcBef>
                <a:spcPct val="50000"/>
              </a:spcBef>
            </a:pPr>
            <a:r>
              <a:rPr lang="en-GB" altLang="en-SI" sz="2000" dirty="0"/>
              <a:t>Requirement on material:</a:t>
            </a:r>
          </a:p>
          <a:p>
            <a:pPr eaLnBrk="1" hangingPunct="1">
              <a:spcBef>
                <a:spcPct val="50000"/>
              </a:spcBef>
              <a:buFontTx/>
              <a:buChar char="•"/>
            </a:pPr>
            <a:r>
              <a:rPr lang="en-GB" altLang="en-SI" sz="2000" dirty="0"/>
              <a:t> no/few free charge carriers (non-conducting)</a:t>
            </a:r>
          </a:p>
          <a:p>
            <a:pPr eaLnBrk="1" hangingPunct="1">
              <a:spcBef>
                <a:spcPct val="50000"/>
              </a:spcBef>
              <a:buFontTx/>
              <a:buChar char="•"/>
            </a:pPr>
            <a:r>
              <a:rPr lang="en-GB" altLang="en-SI" sz="2000" dirty="0"/>
              <a:t> mechanism for transport of charge</a:t>
            </a:r>
          </a:p>
        </p:txBody>
      </p:sp>
      <p:sp>
        <p:nvSpPr>
          <p:cNvPr id="13318" name="Text Box 39">
            <a:extLst>
              <a:ext uri="{FF2B5EF4-FFF2-40B4-BE49-F238E27FC236}">
                <a16:creationId xmlns:a16="http://schemas.microsoft.com/office/drawing/2014/main" id="{A9A30441-2C2D-A78B-A99E-8FEA0AE2C04D}"/>
              </a:ext>
            </a:extLst>
          </p:cNvPr>
          <p:cNvSpPr txBox="1">
            <a:spLocks noChangeArrowheads="1"/>
          </p:cNvSpPr>
          <p:nvPr/>
        </p:nvSpPr>
        <p:spPr bwMode="auto">
          <a:xfrm>
            <a:off x="5334000" y="5461000"/>
            <a:ext cx="5334000" cy="116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2000" u="sng"/>
              <a:t>Silicon strip detectors, CCDs, ..</a:t>
            </a:r>
          </a:p>
          <a:p>
            <a:pPr eaLnBrk="1" hangingPunct="1">
              <a:spcBef>
                <a:spcPct val="50000"/>
              </a:spcBef>
            </a:pPr>
            <a:r>
              <a:rPr lang="en-GB" altLang="en-SI" sz="2000"/>
              <a:t>Using a semi-conducting material:  Mostly in the form of a reverse-biased pn-junction diode.</a:t>
            </a:r>
          </a:p>
        </p:txBody>
      </p:sp>
      <p:sp>
        <p:nvSpPr>
          <p:cNvPr id="13319" name="Text Box 40">
            <a:extLst>
              <a:ext uri="{FF2B5EF4-FFF2-40B4-BE49-F238E27FC236}">
                <a16:creationId xmlns:a16="http://schemas.microsoft.com/office/drawing/2014/main" id="{9AF7C296-80EF-B353-0B35-89B1EDD0865B}"/>
              </a:ext>
            </a:extLst>
          </p:cNvPr>
          <p:cNvSpPr txBox="1">
            <a:spLocks noChangeArrowheads="1"/>
          </p:cNvSpPr>
          <p:nvPr/>
        </p:nvSpPr>
        <p:spPr bwMode="auto">
          <a:xfrm>
            <a:off x="1524000" y="533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dirty="0"/>
              <a:t>We can also electrically collect the charge produced by the ionisation</a:t>
            </a:r>
          </a:p>
        </p:txBody>
      </p:sp>
      <p:sp>
        <p:nvSpPr>
          <p:cNvPr id="13320" name="Text Box 42">
            <a:extLst>
              <a:ext uri="{FF2B5EF4-FFF2-40B4-BE49-F238E27FC236}">
                <a16:creationId xmlns:a16="http://schemas.microsoft.com/office/drawing/2014/main" id="{11490659-2107-924A-B621-964792E31850}"/>
              </a:ext>
            </a:extLst>
          </p:cNvPr>
          <p:cNvSpPr txBox="1">
            <a:spLocks noChangeArrowheads="1"/>
          </p:cNvSpPr>
          <p:nvPr/>
        </p:nvSpPr>
        <p:spPr bwMode="auto">
          <a:xfrm>
            <a:off x="5486400" y="3657600"/>
            <a:ext cx="4800600" cy="147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2000" u="sng"/>
              <a:t>Proportional chambers, Drift chambers, ..</a:t>
            </a:r>
          </a:p>
          <a:p>
            <a:pPr eaLnBrk="1" hangingPunct="1">
              <a:spcBef>
                <a:spcPct val="50000"/>
              </a:spcBef>
            </a:pPr>
            <a:r>
              <a:rPr lang="en-GB" altLang="en-SI" sz="2000"/>
              <a:t>Insulating gas/liquid between anode and cathode (transport through drift). Sometimes combined with very low conductivity solids.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33C48E2F-68E3-9F73-34EA-A74A7A2B9313}"/>
              </a:ext>
            </a:extLst>
          </p:cNvPr>
          <p:cNvSpPr>
            <a:spLocks noGrp="1" noChangeArrowheads="1"/>
          </p:cNvSpPr>
          <p:nvPr>
            <p:ph type="title"/>
          </p:nvPr>
        </p:nvSpPr>
        <p:spPr>
          <a:xfrm>
            <a:off x="1524000" y="100807"/>
            <a:ext cx="9144000" cy="457200"/>
          </a:xfrm>
        </p:spPr>
        <p:txBody>
          <a:bodyPr/>
          <a:lstStyle/>
          <a:p>
            <a:pPr algn="l" eaLnBrk="1" hangingPunct="1"/>
            <a:r>
              <a:rPr lang="en-GB" altLang="en-SI" sz="3200" dirty="0"/>
              <a:t>Basic detection techniques: Photo-detection</a:t>
            </a:r>
          </a:p>
        </p:txBody>
      </p:sp>
      <p:pic>
        <p:nvPicPr>
          <p:cNvPr id="14339" name="Picture 39" descr="C:\Documents and Settings\vossebeld\My Documents\My Pictures\PMT3.jpg">
            <a:extLst>
              <a:ext uri="{FF2B5EF4-FFF2-40B4-BE49-F238E27FC236}">
                <a16:creationId xmlns:a16="http://schemas.microsoft.com/office/drawing/2014/main" id="{27E0AF37-E0D2-9CD8-61D5-6251A1E7C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124200"/>
            <a:ext cx="297180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0" descr="C:\Documents and Settings\vossebeld\My Documents\My Pictures\PMT2.jpg">
            <a:extLst>
              <a:ext uri="{FF2B5EF4-FFF2-40B4-BE49-F238E27FC236}">
                <a16:creationId xmlns:a16="http://schemas.microsoft.com/office/drawing/2014/main" id="{EA6AA42D-6122-FFA3-71A2-379CA8FC6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97" t="6938" r="9863" b="10406"/>
          <a:stretch>
            <a:fillRect/>
          </a:stretch>
        </p:blipFill>
        <p:spPr bwMode="auto">
          <a:xfrm>
            <a:off x="1524000" y="3276600"/>
            <a:ext cx="2413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41">
            <a:extLst>
              <a:ext uri="{FF2B5EF4-FFF2-40B4-BE49-F238E27FC236}">
                <a16:creationId xmlns:a16="http://schemas.microsoft.com/office/drawing/2014/main" id="{84D3025E-B74D-8F3B-84E1-9A82ACB07A3F}"/>
              </a:ext>
            </a:extLst>
          </p:cNvPr>
          <p:cNvSpPr txBox="1">
            <a:spLocks noChangeArrowheads="1"/>
          </p:cNvSpPr>
          <p:nvPr/>
        </p:nvSpPr>
        <p:spPr bwMode="auto">
          <a:xfrm>
            <a:off x="6629400" y="5994400"/>
            <a:ext cx="4038600" cy="86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2000" u="sng"/>
              <a:t>Semi-conductor devices: </a:t>
            </a:r>
          </a:p>
          <a:p>
            <a:pPr eaLnBrk="1" hangingPunct="1">
              <a:spcBef>
                <a:spcPct val="50000"/>
              </a:spcBef>
            </a:pPr>
            <a:r>
              <a:rPr lang="en-GB" altLang="en-SI" sz="2000"/>
              <a:t>Photo-diodes or CCD’s</a:t>
            </a:r>
          </a:p>
        </p:txBody>
      </p:sp>
      <p:sp>
        <p:nvSpPr>
          <p:cNvPr id="14342" name="Text Box 42">
            <a:extLst>
              <a:ext uri="{FF2B5EF4-FFF2-40B4-BE49-F238E27FC236}">
                <a16:creationId xmlns:a16="http://schemas.microsoft.com/office/drawing/2014/main" id="{A6997646-3B56-31F3-5970-0F482A55362D}"/>
              </a:ext>
            </a:extLst>
          </p:cNvPr>
          <p:cNvSpPr txBox="1">
            <a:spLocks noChangeArrowheads="1"/>
          </p:cNvSpPr>
          <p:nvPr/>
        </p:nvSpPr>
        <p:spPr bwMode="auto">
          <a:xfrm>
            <a:off x="4191000" y="1295400"/>
            <a:ext cx="6477000" cy="177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2000" u="sng"/>
              <a:t>Photo-Multiplier Tube (PMT): </a:t>
            </a:r>
          </a:p>
          <a:p>
            <a:pPr eaLnBrk="1" hangingPunct="1">
              <a:spcBef>
                <a:spcPct val="50000"/>
              </a:spcBef>
            </a:pPr>
            <a:r>
              <a:rPr lang="en-GB" altLang="en-SI" sz="2000"/>
              <a:t>Electrons from photo-electric effect</a:t>
            </a:r>
          </a:p>
          <a:p>
            <a:pPr eaLnBrk="1" hangingPunct="1">
              <a:spcBef>
                <a:spcPct val="50000"/>
              </a:spcBef>
            </a:pPr>
            <a:r>
              <a:rPr lang="en-GB" altLang="en-SI" sz="2000"/>
              <a:t>“Electron multiplier” provides charge cascade</a:t>
            </a:r>
          </a:p>
          <a:p>
            <a:pPr eaLnBrk="1" hangingPunct="1">
              <a:spcBef>
                <a:spcPct val="50000"/>
              </a:spcBef>
            </a:pPr>
            <a:r>
              <a:rPr lang="en-GB" altLang="en-SI" sz="2000"/>
              <a:t>Very sensitive, but also bulky and expensive.</a:t>
            </a:r>
          </a:p>
        </p:txBody>
      </p:sp>
      <p:sp>
        <p:nvSpPr>
          <p:cNvPr id="14343" name="Text Box 43">
            <a:extLst>
              <a:ext uri="{FF2B5EF4-FFF2-40B4-BE49-F238E27FC236}">
                <a16:creationId xmlns:a16="http://schemas.microsoft.com/office/drawing/2014/main" id="{F2859035-9535-5A8E-9C96-A8E8B2F9869B}"/>
              </a:ext>
            </a:extLst>
          </p:cNvPr>
          <p:cNvSpPr txBox="1">
            <a:spLocks noChangeArrowheads="1"/>
          </p:cNvSpPr>
          <p:nvPr/>
        </p:nvSpPr>
        <p:spPr bwMode="auto">
          <a:xfrm>
            <a:off x="1524000" y="457201"/>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a:t>Charged particles can produce photons via scintillation, Cherenkov or transition-radiation etc. To detect these: </a:t>
            </a:r>
          </a:p>
        </p:txBody>
      </p:sp>
      <p:pic>
        <p:nvPicPr>
          <p:cNvPr id="14344" name="Picture 45" descr="C:\Documents and Settings\vossebeld\My Documents\My Pictures\pmtassy.gif">
            <a:extLst>
              <a:ext uri="{FF2B5EF4-FFF2-40B4-BE49-F238E27FC236}">
                <a16:creationId xmlns:a16="http://schemas.microsoft.com/office/drawing/2014/main" id="{A01B3A5B-9961-1457-0B76-27006F241F20}"/>
              </a:ext>
            </a:extLst>
          </p:cNvPr>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1676400" y="1371600"/>
            <a:ext cx="2274888"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7" descr="C:\Documents and Settings\vossebeld\My Documents\My Pictures\photodiodes.gif">
            <a:extLst>
              <a:ext uri="{FF2B5EF4-FFF2-40B4-BE49-F238E27FC236}">
                <a16:creationId xmlns:a16="http://schemas.microsoft.com/office/drawing/2014/main" id="{51C32D17-2A4D-2710-438B-8B5953D4D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495800"/>
            <a:ext cx="18288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48" descr="C:\Documents and Settings\vossebeld\My Documents\My Pictures\ccdevices.gif">
            <a:extLst>
              <a:ext uri="{FF2B5EF4-FFF2-40B4-BE49-F238E27FC236}">
                <a16:creationId xmlns:a16="http://schemas.microsoft.com/office/drawing/2014/main" id="{3DEFE2C2-6417-2EAA-353E-77C01075BC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0" y="4522789"/>
            <a:ext cx="2133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 Box 50">
            <a:extLst>
              <a:ext uri="{FF2B5EF4-FFF2-40B4-BE49-F238E27FC236}">
                <a16:creationId xmlns:a16="http://schemas.microsoft.com/office/drawing/2014/main" id="{0050E7C4-1155-459C-663A-6A5ED4994CD8}"/>
              </a:ext>
            </a:extLst>
          </p:cNvPr>
          <p:cNvSpPr txBox="1">
            <a:spLocks noChangeArrowheads="1"/>
          </p:cNvSpPr>
          <p:nvPr/>
        </p:nvSpPr>
        <p:spPr bwMode="auto">
          <a:xfrm>
            <a:off x="8001000" y="4267201"/>
            <a:ext cx="990600" cy="28416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SI" sz="1200"/>
              <a:t>Hamamatsu</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6FC42-42F2-8EE7-1D5A-789BE2ED981D}"/>
              </a:ext>
            </a:extLst>
          </p:cNvPr>
          <p:cNvSpPr>
            <a:spLocks noGrp="1"/>
          </p:cNvSpPr>
          <p:nvPr>
            <p:ph type="title"/>
          </p:nvPr>
        </p:nvSpPr>
        <p:spPr>
          <a:xfrm>
            <a:off x="792829" y="407773"/>
            <a:ext cx="5579600" cy="615938"/>
          </a:xfrm>
        </p:spPr>
        <p:txBody>
          <a:bodyPr/>
          <a:lstStyle/>
          <a:p>
            <a:r>
              <a:rPr lang="sl-SI" dirty="0"/>
              <a:t>Spectrometer Belle II</a:t>
            </a:r>
          </a:p>
        </p:txBody>
      </p:sp>
      <p:pic>
        <p:nvPicPr>
          <p:cNvPr id="64514" name="Picture 2">
            <a:extLst>
              <a:ext uri="{FF2B5EF4-FFF2-40B4-BE49-F238E27FC236}">
                <a16:creationId xmlns:a16="http://schemas.microsoft.com/office/drawing/2014/main" id="{3FA24717-64E2-AC3C-26E8-0364B7FCD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237" y="0"/>
            <a:ext cx="7116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EC687681-97C5-26C1-6615-A0C74C8C8A01}"/>
              </a:ext>
            </a:extLst>
          </p:cNvPr>
          <p:cNvSpPr>
            <a:spLocks noGrp="1"/>
          </p:cNvSpPr>
          <p:nvPr>
            <p:ph type="body" idx="1"/>
          </p:nvPr>
        </p:nvSpPr>
        <p:spPr/>
        <p:txBody>
          <a:bodyPr/>
          <a:lstStyle/>
          <a:p>
            <a:endParaRPr lang="sl-SI"/>
          </a:p>
        </p:txBody>
      </p:sp>
    </p:spTree>
    <p:extLst>
      <p:ext uri="{BB962C8B-B14F-4D97-AF65-F5344CB8AC3E}">
        <p14:creationId xmlns:p14="http://schemas.microsoft.com/office/powerpoint/2010/main" val="158376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7961-88F7-F943-7D96-BDACCACEBC69}"/>
              </a:ext>
            </a:extLst>
          </p:cNvPr>
          <p:cNvSpPr>
            <a:spLocks noGrp="1"/>
          </p:cNvSpPr>
          <p:nvPr>
            <p:ph type="title"/>
          </p:nvPr>
        </p:nvSpPr>
        <p:spPr/>
        <p:txBody>
          <a:bodyPr/>
          <a:lstStyle/>
          <a:p>
            <a:r>
              <a:rPr lang="sl-SI" dirty="0"/>
              <a:t>What do we measure with the detector?</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7545DD16-B6F0-A07B-C6AE-0261B3E05A3F}"/>
                  </a:ext>
                </a:extLst>
              </p:cNvPr>
              <p:cNvSpPr>
                <a:spLocks noGrp="1"/>
              </p:cNvSpPr>
              <p:nvPr>
                <p:ph type="body" idx="1"/>
              </p:nvPr>
            </p:nvSpPr>
            <p:spPr/>
            <p:txBody>
              <a:bodyPr/>
              <a:lstStyle/>
              <a:p>
                <a:r>
                  <a:rPr lang="sl-SI" dirty="0"/>
                  <a:t>tracks of charged particles in a magnetic field </a:t>
                </a:r>
              </a:p>
              <a:p>
                <a:r>
                  <a:rPr lang="sl-SI" dirty="0"/>
                  <a:t>the coordinates of the point from which the traces originate</a:t>
                </a:r>
              </a:p>
              <a:p>
                <a:r>
                  <a:rPr lang="sl-SI" dirty="0"/>
                  <a:t>the type of particle</a:t>
                </a:r>
              </a:p>
              <a:p>
                <a:endParaRPr lang="sl-SI" dirty="0"/>
              </a:p>
              <a:p>
                <a:endParaRPr lang="sl-SI" dirty="0"/>
              </a:p>
              <a:p>
                <a:endParaRPr lang="sl-SI" dirty="0"/>
              </a:p>
              <a:p>
                <a:endParaRPr lang="sl-SI" dirty="0"/>
              </a:p>
              <a:p>
                <a14:m>
                  <m:oMath xmlns:m="http://schemas.openxmlformats.org/officeDocument/2006/math">
                    <m:sSup>
                      <m:sSupPr>
                        <m:ctrlPr>
                          <a:rPr lang="en-US" sz="1800" b="0" i="1" strike="noStrike" spc="-1" smtClean="0">
                            <a:solidFill>
                              <a:srgbClr val="3333CC"/>
                            </a:solidFill>
                            <a:latin typeface="Cambria Math" panose="02040503050406030204" pitchFamily="18" charset="0"/>
                          </a:rPr>
                        </m:ctrlPr>
                      </m:sSupPr>
                      <m:e>
                        <m:r>
                          <a:rPr lang="en-US" sz="1800" b="0" i="1" strike="noStrike" spc="-1" smtClean="0">
                            <a:solidFill>
                              <a:srgbClr val="3333CC"/>
                            </a:solidFill>
                            <a:latin typeface="Cambria Math" panose="02040503050406030204" pitchFamily="18" charset="0"/>
                          </a:rPr>
                          <m:t>  </m:t>
                        </m:r>
                        <m:r>
                          <a:rPr lang="en-US" sz="1800" b="0" i="1" strike="noStrike" spc="-1" smtClean="0">
                            <a:solidFill>
                              <a:srgbClr val="3333CC"/>
                            </a:solidFill>
                            <a:latin typeface="Cambria Math" panose="02040503050406030204" pitchFamily="18" charset="0"/>
                          </a:rPr>
                          <m:t>𝐵</m:t>
                        </m:r>
                      </m:e>
                      <m:sup>
                        <m:r>
                          <a:rPr lang="en-US" sz="1800" b="0" i="1" strike="noStrike" spc="-1" smtClean="0">
                            <a:solidFill>
                              <a:srgbClr val="3333CC"/>
                            </a:solidFill>
                            <a:latin typeface="Cambria Math" panose="02040503050406030204" pitchFamily="18" charset="0"/>
                          </a:rPr>
                          <m:t>0</m:t>
                        </m:r>
                      </m:sup>
                    </m:sSup>
                    <m:r>
                      <a:rPr lang="en-US" sz="1800" b="0" i="1" strike="noStrike" spc="-1" smtClean="0">
                        <a:solidFill>
                          <a:srgbClr val="3333CC"/>
                        </a:solidFill>
                        <a:latin typeface="Cambria Math" panose="02040503050406030204" pitchFamily="18" charset="0"/>
                      </a:rPr>
                      <m:t>→</m:t>
                    </m:r>
                    <m:r>
                      <a:rPr lang="en-US" sz="1800" b="0" i="1" strike="noStrike" spc="-1" smtClean="0">
                        <a:solidFill>
                          <a:srgbClr val="3333CC"/>
                        </a:solidFill>
                        <a:latin typeface="Cambria Math" panose="02040503050406030204" pitchFamily="18" charset="0"/>
                      </a:rPr>
                      <m:t>𝐽</m:t>
                    </m:r>
                    <m:r>
                      <a:rPr lang="en-US" sz="1800" b="0" i="1" strike="noStrike" spc="-1" smtClean="0">
                        <a:solidFill>
                          <a:srgbClr val="3333CC"/>
                        </a:solidFill>
                        <a:latin typeface="Cambria Math" panose="02040503050406030204" pitchFamily="18" charset="0"/>
                      </a:rPr>
                      <m:t>/</m:t>
                    </m:r>
                    <m:r>
                      <m:rPr>
                        <m:sty m:val="p"/>
                      </m:rPr>
                      <a:rPr lang="en-US" sz="1800" b="0" i="0" strike="noStrike" spc="-1" smtClean="0">
                        <a:solidFill>
                          <a:srgbClr val="3333CC"/>
                        </a:solidFill>
                        <a:latin typeface="Cambria Math" panose="02040503050406030204" pitchFamily="18" charset="0"/>
                      </a:rPr>
                      <m:t>Ψ</m:t>
                    </m:r>
                    <m:sSub>
                      <m:sSubPr>
                        <m:ctrlPr>
                          <a:rPr lang="en-US" sz="1800" b="0" i="1" strike="noStrike" spc="-1" smtClean="0">
                            <a:solidFill>
                              <a:srgbClr val="3333CC"/>
                            </a:solidFill>
                            <a:latin typeface="Cambria Math" panose="02040503050406030204" pitchFamily="18" charset="0"/>
                          </a:rPr>
                        </m:ctrlPr>
                      </m:sSubPr>
                      <m:e>
                        <m:r>
                          <a:rPr lang="en-US" sz="1800" b="0" i="1" strike="noStrike" spc="-1" smtClean="0">
                            <a:solidFill>
                              <a:srgbClr val="3333CC"/>
                            </a:solidFill>
                            <a:latin typeface="Cambria Math" panose="02040503050406030204" pitchFamily="18" charset="0"/>
                          </a:rPr>
                          <m:t> </m:t>
                        </m:r>
                        <m:r>
                          <a:rPr lang="en-US" sz="1800" b="0" i="1" strike="noStrike" spc="-1" smtClean="0">
                            <a:solidFill>
                              <a:srgbClr val="3333CC"/>
                            </a:solidFill>
                            <a:latin typeface="Cambria Math" panose="02040503050406030204" pitchFamily="18" charset="0"/>
                          </a:rPr>
                          <m:t>𝐾</m:t>
                        </m:r>
                      </m:e>
                      <m:sub>
                        <m:r>
                          <a:rPr lang="en-US" sz="1800" b="0" i="1" strike="noStrike" spc="-1" smtClean="0">
                            <a:solidFill>
                              <a:srgbClr val="3333CC"/>
                            </a:solidFill>
                            <a:latin typeface="Cambria Math" panose="02040503050406030204" pitchFamily="18" charset="0"/>
                          </a:rPr>
                          <m:t>𝑆</m:t>
                        </m:r>
                      </m:sub>
                    </m:sSub>
                  </m:oMath>
                </a14:m>
                <a:r>
                  <a:rPr lang="en-US" sz="1800" b="0" strike="noStrike" spc="-1" dirty="0">
                    <a:solidFill>
                      <a:srgbClr val="3333CC"/>
                    </a:solidFill>
                    <a:latin typeface="Tahoma"/>
                  </a:rPr>
                  <a:t>, </a:t>
                </a:r>
              </a:p>
              <a:p>
                <a:pPr marL="186262" indent="0" algn="ctr">
                  <a:buNone/>
                </a:pPr>
                <a14:m>
                  <m:oMath xmlns:m="http://schemas.openxmlformats.org/officeDocument/2006/math">
                    <m:r>
                      <a:rPr lang="en-US" sz="1800" b="0" i="1" strike="noStrike" spc="-1" smtClean="0">
                        <a:solidFill>
                          <a:srgbClr val="3333CC"/>
                        </a:solidFill>
                        <a:latin typeface="Cambria Math" panose="02040503050406030204" pitchFamily="18" charset="0"/>
                      </a:rPr>
                      <m:t>𝐽</m:t>
                    </m:r>
                    <m:r>
                      <a:rPr lang="en-US" sz="1800" b="0" i="1" strike="noStrike" spc="-1" smtClean="0">
                        <a:solidFill>
                          <a:srgbClr val="3333CC"/>
                        </a:solidFill>
                        <a:latin typeface="Cambria Math" panose="02040503050406030204" pitchFamily="18" charset="0"/>
                      </a:rPr>
                      <m:t>/</m:t>
                    </m:r>
                    <m:r>
                      <m:rPr>
                        <m:sty m:val="p"/>
                      </m:rPr>
                      <a:rPr lang="en-US" sz="1800" b="0" i="0" strike="noStrike" spc="-1" smtClean="0">
                        <a:solidFill>
                          <a:srgbClr val="3333CC"/>
                        </a:solidFill>
                        <a:latin typeface="Cambria Math" panose="02040503050406030204" pitchFamily="18" charset="0"/>
                      </a:rPr>
                      <m:t>Ψ</m:t>
                    </m:r>
                    <m:sSub>
                      <m:sSubPr>
                        <m:ctrlPr>
                          <a:rPr lang="en-US" sz="1800" b="0" i="1" strike="noStrike" spc="-1" smtClean="0">
                            <a:solidFill>
                              <a:srgbClr val="3333CC"/>
                            </a:solidFill>
                            <a:latin typeface="Cambria Math" panose="02040503050406030204" pitchFamily="18" charset="0"/>
                          </a:rPr>
                        </m:ctrlPr>
                      </m:sSubPr>
                      <m:e>
                        <m:r>
                          <a:rPr lang="en-US" sz="1800" b="0" i="1" strike="noStrike" spc="-1" smtClean="0">
                            <a:solidFill>
                              <a:srgbClr val="3333CC"/>
                            </a:solidFill>
                            <a:latin typeface="Cambria Math" panose="02040503050406030204" pitchFamily="18" charset="0"/>
                          </a:rPr>
                          <m:t>→</m:t>
                        </m:r>
                        <m:sSup>
                          <m:sSupPr>
                            <m:ctrlPr>
                              <a:rPr lang="en-US" sz="1800" b="0" i="1" strike="noStrike" spc="-1" smtClean="0">
                                <a:solidFill>
                                  <a:srgbClr val="3333CC"/>
                                </a:solidFill>
                                <a:latin typeface="Cambria Math" panose="02040503050406030204" pitchFamily="18" charset="0"/>
                              </a:rPr>
                            </m:ctrlPr>
                          </m:sSupPr>
                          <m:e>
                            <m:r>
                              <a:rPr lang="en-US" sz="1800" b="0" i="1" strike="noStrike" spc="-1" smtClean="0">
                                <a:solidFill>
                                  <a:srgbClr val="3333CC"/>
                                </a:solidFill>
                                <a:latin typeface="Cambria Math" panose="02040503050406030204" pitchFamily="18" charset="0"/>
                              </a:rPr>
                              <m:t>𝜇</m:t>
                            </m:r>
                          </m:e>
                          <m:sup>
                            <m:r>
                              <a:rPr lang="en-US" sz="1800" b="0" i="1" strike="noStrike" spc="-1" smtClean="0">
                                <a:solidFill>
                                  <a:srgbClr val="3333CC"/>
                                </a:solidFill>
                                <a:latin typeface="Cambria Math" panose="02040503050406030204" pitchFamily="18" charset="0"/>
                              </a:rPr>
                              <m:t>−</m:t>
                            </m:r>
                          </m:sup>
                        </m:sSup>
                        <m:sSup>
                          <m:sSupPr>
                            <m:ctrlPr>
                              <a:rPr lang="en-US" sz="1800" b="0" i="1" strike="noStrike" spc="-1" smtClean="0">
                                <a:solidFill>
                                  <a:srgbClr val="3333CC"/>
                                </a:solidFill>
                                <a:latin typeface="Cambria Math" panose="02040503050406030204" pitchFamily="18" charset="0"/>
                              </a:rPr>
                            </m:ctrlPr>
                          </m:sSupPr>
                          <m:e>
                            <m:r>
                              <a:rPr lang="en-US" sz="1800" b="0" i="1" strike="noStrike" spc="-1" smtClean="0">
                                <a:solidFill>
                                  <a:srgbClr val="3333CC"/>
                                </a:solidFill>
                                <a:latin typeface="Cambria Math" panose="02040503050406030204" pitchFamily="18" charset="0"/>
                              </a:rPr>
                              <m:t>𝜇</m:t>
                            </m:r>
                          </m:e>
                          <m:sup>
                            <m:r>
                              <a:rPr lang="en-US" sz="1800" b="0" i="1" strike="noStrike" spc="-1" smtClean="0">
                                <a:solidFill>
                                  <a:srgbClr val="3333CC"/>
                                </a:solidFill>
                                <a:latin typeface="Cambria Math" panose="02040503050406030204" pitchFamily="18" charset="0"/>
                              </a:rPr>
                              <m:t>+</m:t>
                            </m:r>
                          </m:sup>
                        </m:sSup>
                      </m:e>
                      <m:sub/>
                    </m:sSub>
                  </m:oMath>
                </a14:m>
                <a:r>
                  <a:rPr lang="en-US" sz="1800" b="0" strike="noStrike" spc="-1" dirty="0">
                    <a:solidFill>
                      <a:srgbClr val="3333CC"/>
                    </a:solidFill>
                    <a:latin typeface="Tahoma"/>
                  </a:rPr>
                  <a:t> 	</a:t>
                </a:r>
              </a:p>
              <a:p>
                <a:pPr marL="186262" indent="0" algn="ctr">
                  <a:buNone/>
                </a:pPr>
                <a:endParaRPr lang="en-US" sz="1800" spc="-1" dirty="0">
                  <a:solidFill>
                    <a:srgbClr val="3333CC"/>
                  </a:solidFill>
                  <a:latin typeface="Tahoma"/>
                </a:endParaRPr>
              </a:p>
              <a:p>
                <a:pPr marL="186262" indent="0" algn="ctr">
                  <a:buNone/>
                </a:pPr>
                <a:r>
                  <a:rPr lang="en-US" sz="1800" b="0" strike="noStrike" spc="-1" dirty="0">
                    <a:solidFill>
                      <a:srgbClr val="3333CC"/>
                    </a:solidFill>
                  </a:rPr>
                  <a:t> </a:t>
                </a:r>
              </a:p>
              <a:p>
                <a:pPr marL="186262" indent="0">
                  <a:buNone/>
                </a:pPr>
                <a14:m>
                  <m:oMathPara xmlns:m="http://schemas.openxmlformats.org/officeDocument/2006/math">
                    <m:oMathParaPr>
                      <m:jc m:val="centerGroup"/>
                    </m:oMathParaPr>
                    <m:oMath xmlns:m="http://schemas.openxmlformats.org/officeDocument/2006/math">
                      <m:sSub>
                        <m:sSubPr>
                          <m:ctrlPr>
                            <a:rPr lang="en-US" sz="1800" b="0" i="1" strike="noStrike" spc="-1" smtClean="0">
                              <a:solidFill>
                                <a:srgbClr val="3333CC"/>
                              </a:solidFill>
                              <a:latin typeface="Cambria Math" panose="02040503050406030204" pitchFamily="18" charset="0"/>
                            </a:rPr>
                          </m:ctrlPr>
                        </m:sSubPr>
                        <m:e>
                          <m:r>
                            <a:rPr lang="en-US" sz="1800" b="0" i="1" strike="noStrike" spc="-1" smtClean="0">
                              <a:solidFill>
                                <a:srgbClr val="3333CC"/>
                              </a:solidFill>
                              <a:latin typeface="Cambria Math" panose="02040503050406030204" pitchFamily="18" charset="0"/>
                            </a:rPr>
                            <m:t>𝐾</m:t>
                          </m:r>
                        </m:e>
                        <m:sub>
                          <m:r>
                            <a:rPr lang="en-US" sz="1800" b="0" i="1" strike="noStrike" spc="-1" smtClean="0">
                              <a:solidFill>
                                <a:srgbClr val="3333CC"/>
                              </a:solidFill>
                              <a:latin typeface="Cambria Math" panose="02040503050406030204" pitchFamily="18" charset="0"/>
                            </a:rPr>
                            <m:t>𝑆</m:t>
                          </m:r>
                        </m:sub>
                      </m:sSub>
                      <m:r>
                        <a:rPr lang="en-US" sz="1800" b="0" i="1" strike="noStrike" spc="-1" smtClean="0">
                          <a:solidFill>
                            <a:srgbClr val="3333CC"/>
                          </a:solidFill>
                          <a:latin typeface="Cambria Math" panose="02040503050406030204" pitchFamily="18" charset="0"/>
                        </a:rPr>
                        <m:t>→</m:t>
                      </m:r>
                      <m:sSup>
                        <m:sSupPr>
                          <m:ctrlPr>
                            <a:rPr lang="en-US" sz="1800" b="0" i="1" strike="noStrike" spc="-1" smtClean="0">
                              <a:solidFill>
                                <a:srgbClr val="3333CC"/>
                              </a:solidFill>
                              <a:latin typeface="Cambria Math" panose="02040503050406030204" pitchFamily="18" charset="0"/>
                            </a:rPr>
                          </m:ctrlPr>
                        </m:sSupPr>
                        <m:e>
                          <m:r>
                            <a:rPr lang="en-US" sz="1800" b="0" i="1" strike="noStrike" spc="-1" smtClean="0">
                              <a:solidFill>
                                <a:srgbClr val="3333CC"/>
                              </a:solidFill>
                              <a:latin typeface="Cambria Math" panose="02040503050406030204" pitchFamily="18" charset="0"/>
                            </a:rPr>
                            <m:t>𝜋</m:t>
                          </m:r>
                        </m:e>
                        <m:sup>
                          <m:r>
                            <a:rPr lang="en-US" sz="1800" b="0" i="1" strike="noStrike" spc="-1" smtClean="0">
                              <a:solidFill>
                                <a:srgbClr val="3333CC"/>
                              </a:solidFill>
                              <a:latin typeface="Cambria Math" panose="02040503050406030204" pitchFamily="18" charset="0"/>
                            </a:rPr>
                            <m:t>−</m:t>
                          </m:r>
                        </m:sup>
                      </m:sSup>
                      <m:sSup>
                        <m:sSupPr>
                          <m:ctrlPr>
                            <a:rPr lang="en-US" sz="1800" b="0" i="1" strike="noStrike" spc="-1" smtClean="0">
                              <a:solidFill>
                                <a:srgbClr val="3333CC"/>
                              </a:solidFill>
                              <a:latin typeface="Cambria Math" panose="02040503050406030204" pitchFamily="18" charset="0"/>
                            </a:rPr>
                          </m:ctrlPr>
                        </m:sSupPr>
                        <m:e>
                          <m:r>
                            <a:rPr lang="en-US" sz="1800" b="0" i="1" strike="noStrike" spc="-1" smtClean="0">
                              <a:solidFill>
                                <a:srgbClr val="3333CC"/>
                              </a:solidFill>
                              <a:latin typeface="Cambria Math" panose="02040503050406030204" pitchFamily="18" charset="0"/>
                            </a:rPr>
                            <m:t>𝜋</m:t>
                          </m:r>
                        </m:e>
                        <m:sup>
                          <m:r>
                            <a:rPr lang="en-US" sz="1800" b="0" i="1" strike="noStrike" spc="-1" smtClean="0">
                              <a:solidFill>
                                <a:srgbClr val="3333CC"/>
                              </a:solidFill>
                              <a:latin typeface="Cambria Math" panose="02040503050406030204" pitchFamily="18" charset="0"/>
                            </a:rPr>
                            <m:t>+</m:t>
                          </m:r>
                        </m:sup>
                      </m:sSup>
                    </m:oMath>
                  </m:oMathPara>
                </a14:m>
                <a:endParaRPr lang="en-US" sz="1800" b="0" strike="noStrike" spc="-1" dirty="0">
                  <a:solidFill>
                    <a:srgbClr val="3333CC"/>
                  </a:solidFill>
                  <a:latin typeface="Tahoma"/>
                </a:endParaRPr>
              </a:p>
              <a:p>
                <a:pPr marL="186262" indent="0">
                  <a:buNone/>
                </a:pPr>
                <a:r>
                  <a:rPr lang="sl-SI" dirty="0"/>
                  <a:t> </a:t>
                </a:r>
              </a:p>
            </p:txBody>
          </p:sp>
        </mc:Choice>
        <mc:Fallback>
          <p:sp>
            <p:nvSpPr>
              <p:cNvPr id="3" name="Text Placeholder 2">
                <a:extLst>
                  <a:ext uri="{FF2B5EF4-FFF2-40B4-BE49-F238E27FC236}">
                    <a16:creationId xmlns:a16="http://schemas.microsoft.com/office/drawing/2014/main" id="{7545DD16-B6F0-A07B-C6AE-0261B3E05A3F}"/>
                  </a:ext>
                </a:extLst>
              </p:cNvPr>
              <p:cNvSpPr>
                <a:spLocks noGrp="1" noRot="1" noChangeAspect="1" noMove="1" noResize="1" noEditPoints="1" noAdjustHandles="1" noChangeArrowheads="1" noChangeShapeType="1" noTextEdit="1"/>
              </p:cNvSpPr>
              <p:nvPr>
                <p:ph type="body" idx="1"/>
              </p:nvPr>
            </p:nvSpPr>
            <p:spPr>
              <a:blipFill>
                <a:blip r:embed="rId2"/>
                <a:stretch>
                  <a:fillRect b="-2500"/>
                </a:stretch>
              </a:blipFill>
            </p:spPr>
            <p:txBody>
              <a:bodyPr/>
              <a:lstStyle/>
              <a:p>
                <a:r>
                  <a:rPr lang="sl-SI">
                    <a:noFill/>
                  </a:rPr>
                  <a:t> </a:t>
                </a:r>
              </a:p>
            </p:txBody>
          </p:sp>
        </mc:Fallback>
      </mc:AlternateContent>
      <p:pic>
        <p:nvPicPr>
          <p:cNvPr id="4" name="run037.farm6.evt0762.tsukamoto_di_e.xy">
            <a:extLst>
              <a:ext uri="{FF2B5EF4-FFF2-40B4-BE49-F238E27FC236}">
                <a16:creationId xmlns:a16="http://schemas.microsoft.com/office/drawing/2014/main" id="{92C06A90-E3D0-837A-BC62-233D95D95718}"/>
              </a:ext>
            </a:extLst>
          </p:cNvPr>
          <p:cNvPicPr/>
          <p:nvPr/>
        </p:nvPicPr>
        <p:blipFill>
          <a:blip r:embed="rId3"/>
          <a:stretch/>
        </p:blipFill>
        <p:spPr>
          <a:xfrm>
            <a:off x="5657215" y="1356967"/>
            <a:ext cx="5334120" cy="5334120"/>
          </a:xfrm>
          <a:prstGeom prst="rect">
            <a:avLst/>
          </a:prstGeom>
          <a:ln>
            <a:noFill/>
          </a:ln>
        </p:spPr>
      </p:pic>
      <p:sp>
        <p:nvSpPr>
          <p:cNvPr id="5" name="Line 3">
            <a:extLst>
              <a:ext uri="{FF2B5EF4-FFF2-40B4-BE49-F238E27FC236}">
                <a16:creationId xmlns:a16="http://schemas.microsoft.com/office/drawing/2014/main" id="{019C3F60-7952-C05F-CDFB-0D49B45FFA3E}"/>
              </a:ext>
            </a:extLst>
          </p:cNvPr>
          <p:cNvSpPr/>
          <p:nvPr/>
        </p:nvSpPr>
        <p:spPr>
          <a:xfrm flipV="1">
            <a:off x="3249828" y="3261726"/>
            <a:ext cx="4617428" cy="1668619"/>
          </a:xfrm>
          <a:prstGeom prst="line">
            <a:avLst/>
          </a:prstGeom>
          <a:ln w="9360">
            <a:solidFill>
              <a:srgbClr val="000000"/>
            </a:solidFill>
            <a:miter/>
            <a:tailEnd type="triangle" w="med" len="med"/>
          </a:ln>
        </p:spPr>
        <p:style>
          <a:lnRef idx="0">
            <a:scrgbClr r="0" g="0" b="0"/>
          </a:lnRef>
          <a:fillRef idx="0">
            <a:scrgbClr r="0" g="0" b="0"/>
          </a:fillRef>
          <a:effectRef idx="0">
            <a:scrgbClr r="0" g="0" b="0"/>
          </a:effectRef>
          <a:fontRef idx="minor"/>
        </p:style>
      </p:sp>
      <p:sp>
        <p:nvSpPr>
          <p:cNvPr id="6" name="Line 4">
            <a:extLst>
              <a:ext uri="{FF2B5EF4-FFF2-40B4-BE49-F238E27FC236}">
                <a16:creationId xmlns:a16="http://schemas.microsoft.com/office/drawing/2014/main" id="{C625B227-841E-EA1F-23F0-888497824770}"/>
              </a:ext>
            </a:extLst>
          </p:cNvPr>
          <p:cNvSpPr/>
          <p:nvPr/>
        </p:nvSpPr>
        <p:spPr>
          <a:xfrm flipV="1">
            <a:off x="3707027" y="3490687"/>
            <a:ext cx="4617428" cy="1439658"/>
          </a:xfrm>
          <a:prstGeom prst="line">
            <a:avLst/>
          </a:prstGeom>
          <a:ln w="9360">
            <a:solidFill>
              <a:srgbClr val="000000"/>
            </a:solidFill>
            <a:miter/>
            <a:tailEnd type="triangle" w="med" len="med"/>
          </a:ln>
        </p:spPr>
        <p:style>
          <a:lnRef idx="0">
            <a:scrgbClr r="0" g="0" b="0"/>
          </a:lnRef>
          <a:fillRef idx="0">
            <a:scrgbClr r="0" g="0" b="0"/>
          </a:fillRef>
          <a:effectRef idx="0">
            <a:scrgbClr r="0" g="0" b="0"/>
          </a:effectRef>
          <a:fontRef idx="minor"/>
        </p:style>
      </p:sp>
      <p:sp>
        <p:nvSpPr>
          <p:cNvPr id="7" name="Line 5">
            <a:extLst>
              <a:ext uri="{FF2B5EF4-FFF2-40B4-BE49-F238E27FC236}">
                <a16:creationId xmlns:a16="http://schemas.microsoft.com/office/drawing/2014/main" id="{A2FF69F0-4060-A71D-3F7B-35212AD93028}"/>
              </a:ext>
            </a:extLst>
          </p:cNvPr>
          <p:cNvSpPr/>
          <p:nvPr/>
        </p:nvSpPr>
        <p:spPr>
          <a:xfrm flipV="1">
            <a:off x="3249828" y="4557007"/>
            <a:ext cx="5074627" cy="1295280"/>
          </a:xfrm>
          <a:prstGeom prst="line">
            <a:avLst/>
          </a:prstGeom>
          <a:ln w="9360">
            <a:solidFill>
              <a:srgbClr val="000000"/>
            </a:solidFill>
            <a:miter/>
            <a:tailEnd type="triangle" w="med" len="med"/>
          </a:ln>
        </p:spPr>
        <p:style>
          <a:lnRef idx="0">
            <a:scrgbClr r="0" g="0" b="0"/>
          </a:lnRef>
          <a:fillRef idx="0">
            <a:scrgbClr r="0" g="0" b="0"/>
          </a:fillRef>
          <a:effectRef idx="0">
            <a:scrgbClr r="0" g="0" b="0"/>
          </a:effectRef>
          <a:fontRef idx="minor"/>
        </p:style>
      </p:sp>
      <p:sp>
        <p:nvSpPr>
          <p:cNvPr id="8" name="Line 6">
            <a:extLst>
              <a:ext uri="{FF2B5EF4-FFF2-40B4-BE49-F238E27FC236}">
                <a16:creationId xmlns:a16="http://schemas.microsoft.com/office/drawing/2014/main" id="{D93BC434-EA7A-EF0E-3C8A-4057547BDB87}"/>
              </a:ext>
            </a:extLst>
          </p:cNvPr>
          <p:cNvSpPr/>
          <p:nvPr/>
        </p:nvSpPr>
        <p:spPr>
          <a:xfrm flipV="1">
            <a:off x="3707027" y="4710007"/>
            <a:ext cx="4998308" cy="1321946"/>
          </a:xfrm>
          <a:prstGeom prst="line">
            <a:avLst/>
          </a:prstGeom>
          <a:ln w="9360">
            <a:solidFill>
              <a:srgbClr val="000000"/>
            </a:solidFill>
            <a:miter/>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954434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Shape 2"/>
          <p:cNvSpPr txBox="1"/>
          <p:nvPr/>
        </p:nvSpPr>
        <p:spPr>
          <a:xfrm>
            <a:off x="1904880" y="1447560"/>
            <a:ext cx="7848720" cy="1067040"/>
          </a:xfrm>
          <a:prstGeom prst="rect">
            <a:avLst/>
          </a:prstGeom>
          <a:noFill/>
          <a:ln>
            <a:noFill/>
          </a:ln>
        </p:spPr>
        <p:txBody>
          <a:bodyPr lIns="90000" tIns="46800" rIns="90000" bIns="46800">
            <a:normAutofit/>
          </a:bodyPr>
          <a:lstStyle/>
          <a:p>
            <a:pPr marL="342720" indent="-342720">
              <a:spcBef>
                <a:spcPts val="697"/>
              </a:spcBef>
            </a:pPr>
            <a:r>
              <a:rPr lang="sl-SI" sz="2800" spc="-1" dirty="0"/>
              <a:t>Periodic system of elements :</a:t>
            </a:r>
            <a:endParaRPr lang="en-US" sz="2800" spc="-1" dirty="0">
              <a:latin typeface="Tahoma"/>
            </a:endParaRPr>
          </a:p>
          <a:p>
            <a:pPr marL="342720" indent="-342720">
              <a:spcBef>
                <a:spcPts val="697"/>
              </a:spcBef>
            </a:pPr>
            <a:endParaRPr lang="en-US" sz="2800" spc="-1" dirty="0">
              <a:latin typeface="Tahoma"/>
            </a:endParaRPr>
          </a:p>
        </p:txBody>
      </p:sp>
      <p:sp>
        <p:nvSpPr>
          <p:cNvPr id="119" name="CustomShape 3"/>
          <p:cNvSpPr/>
          <p:nvPr/>
        </p:nvSpPr>
        <p:spPr>
          <a:xfrm>
            <a:off x="292735" y="5715000"/>
            <a:ext cx="9994385" cy="525401"/>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spcBef>
                <a:spcPts val="1749"/>
              </a:spcBef>
            </a:pPr>
            <a:r>
              <a:rPr lang="sl-SI" sz="2800" spc="-1" dirty="0">
                <a:solidFill>
                  <a:srgbClr val="3333CC"/>
                </a:solidFill>
                <a:latin typeface="Arial"/>
              </a:rPr>
              <a:t> ~more than 100 of elements </a:t>
            </a:r>
            <a:r>
              <a:rPr lang="sl-SI" sz="2800" spc="-1" dirty="0">
                <a:solidFill>
                  <a:srgbClr val="3333CC"/>
                </a:solidFill>
                <a:latin typeface="Tahoma"/>
              </a:rPr>
              <a:t>    </a:t>
            </a:r>
            <a:r>
              <a:rPr lang="sl-SI" sz="2800" spc="-1" dirty="0">
                <a:solidFill>
                  <a:srgbClr val="FF3300"/>
                </a:solidFill>
                <a:latin typeface="Arial"/>
              </a:rPr>
              <a:t>Correct, but complex...</a:t>
            </a:r>
            <a:endParaRPr lang="en-US" sz="2800" spc="-1" dirty="0">
              <a:latin typeface="Times New Roman"/>
            </a:endParaRPr>
          </a:p>
        </p:txBody>
      </p:sp>
      <p:pic>
        <p:nvPicPr>
          <p:cNvPr id="121" name="Picture 120"/>
          <p:cNvPicPr/>
          <p:nvPr/>
        </p:nvPicPr>
        <p:blipFill>
          <a:blip r:embed="rId2"/>
          <a:stretch/>
        </p:blipFill>
        <p:spPr>
          <a:xfrm>
            <a:off x="1904880" y="2097536"/>
            <a:ext cx="6787080" cy="3210840"/>
          </a:xfrm>
          <a:prstGeom prst="rect">
            <a:avLst/>
          </a:prstGeom>
          <a:ln>
            <a:noFill/>
          </a:ln>
        </p:spPr>
      </p:pic>
      <p:sp>
        <p:nvSpPr>
          <p:cNvPr id="2" name="Title 1">
            <a:extLst>
              <a:ext uri="{FF2B5EF4-FFF2-40B4-BE49-F238E27FC236}">
                <a16:creationId xmlns:a16="http://schemas.microsoft.com/office/drawing/2014/main" id="{527DA971-73D7-59E2-D4A2-46385DBCB4FA}"/>
              </a:ext>
            </a:extLst>
          </p:cNvPr>
          <p:cNvSpPr>
            <a:spLocks noGrp="1"/>
          </p:cNvSpPr>
          <p:nvPr>
            <p:ph type="title"/>
          </p:nvPr>
        </p:nvSpPr>
        <p:spPr>
          <a:xfrm>
            <a:off x="292735" y="507900"/>
            <a:ext cx="10272000" cy="763600"/>
          </a:xfrm>
        </p:spPr>
        <p:txBody>
          <a:bodyPr/>
          <a:lstStyle/>
          <a:p>
            <a:r>
              <a:rPr lang="sl-SI" dirty="0"/>
              <a:t>Description of nature by D.I. Mendeliev</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repl">
                                        <p:cTn id="7" dur="500" fill="hold"/>
                                        <p:tgtEl>
                                          <p:spTgt spid="119"/>
                                        </p:tgtEl>
                                        <p:attrNameLst>
                                          <p:attrName>ppt_x</p:attrName>
                                        </p:attrNameLst>
                                      </p:cBhvr>
                                      <p:tavLst>
                                        <p:tav tm="0">
                                          <p:val>
                                            <p:strVal val="0-#ppt_w/2"/>
                                          </p:val>
                                        </p:tav>
                                        <p:tav tm="100000">
                                          <p:val>
                                            <p:strVal val="#ppt_x"/>
                                          </p:val>
                                        </p:tav>
                                      </p:tavLst>
                                    </p:anim>
                                    <p:anim calcmode="lin" valueType="num">
                                      <p:cBhvr additive="repl">
                                        <p:cTn id="8" dur="50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D582-A1BE-8594-8DE7-E28EB8EC401A}"/>
              </a:ext>
            </a:extLst>
          </p:cNvPr>
          <p:cNvSpPr>
            <a:spLocks noGrp="1"/>
          </p:cNvSpPr>
          <p:nvPr>
            <p:ph type="title"/>
          </p:nvPr>
        </p:nvSpPr>
        <p:spPr/>
        <p:txBody>
          <a:bodyPr/>
          <a:lstStyle/>
          <a:p>
            <a:r>
              <a:rPr lang="sl-SI" dirty="0"/>
              <a:t>Measurement result: CP symmetry broken!</a:t>
            </a:r>
          </a:p>
        </p:txBody>
      </p:sp>
      <p:sp>
        <p:nvSpPr>
          <p:cNvPr id="3" name="Text Placeholder 2">
            <a:extLst>
              <a:ext uri="{FF2B5EF4-FFF2-40B4-BE49-F238E27FC236}">
                <a16:creationId xmlns:a16="http://schemas.microsoft.com/office/drawing/2014/main" id="{96B27D9D-1856-3F19-AEC6-0221C9710912}"/>
              </a:ext>
            </a:extLst>
          </p:cNvPr>
          <p:cNvSpPr>
            <a:spLocks noGrp="1"/>
          </p:cNvSpPr>
          <p:nvPr>
            <p:ph type="body" idx="1"/>
          </p:nvPr>
        </p:nvSpPr>
        <p:spPr>
          <a:xfrm>
            <a:off x="321276" y="1536633"/>
            <a:ext cx="5774724" cy="4555200"/>
          </a:xfrm>
        </p:spPr>
        <p:txBody>
          <a:bodyPr/>
          <a:lstStyle/>
          <a:p>
            <a:pPr marL="186262" indent="0">
              <a:buNone/>
            </a:pPr>
            <a:r>
              <a:rPr lang="sl-SI" sz="2400" dirty="0"/>
              <a:t>The Difference between particles and antiparticles:</a:t>
            </a:r>
          </a:p>
          <a:p>
            <a:pPr marL="186262" indent="0">
              <a:buNone/>
            </a:pPr>
            <a:r>
              <a:rPr lang="sl-SI" sz="2400" dirty="0"/>
              <a:t> </a:t>
            </a:r>
          </a:p>
          <a:p>
            <a:r>
              <a:rPr lang="sl-SI" sz="2400" dirty="0">
                <a:solidFill>
                  <a:schemeClr val="tx1"/>
                </a:solidFill>
              </a:rPr>
              <a:t>Blue: time course of anti-B decay</a:t>
            </a:r>
          </a:p>
          <a:p>
            <a:r>
              <a:rPr lang="sl-SI" sz="2400" dirty="0">
                <a:solidFill>
                  <a:srgbClr val="FF0000"/>
                </a:solidFill>
              </a:rPr>
              <a:t>Red: same for B</a:t>
            </a:r>
          </a:p>
          <a:p>
            <a:endParaRPr lang="sl-SI" sz="2400" dirty="0">
              <a:solidFill>
                <a:srgbClr val="FF0000"/>
              </a:solidFill>
            </a:endParaRPr>
          </a:p>
          <a:p>
            <a:endParaRPr lang="sl-SI" sz="2400" dirty="0">
              <a:solidFill>
                <a:srgbClr val="FF0000"/>
              </a:solidFill>
            </a:endParaRPr>
          </a:p>
          <a:p>
            <a:endParaRPr lang="sl-SI" sz="2400" dirty="0">
              <a:solidFill>
                <a:srgbClr val="FF0000"/>
              </a:solidFill>
            </a:endParaRPr>
          </a:p>
          <a:p>
            <a:pPr marL="186262" indent="0">
              <a:buNone/>
            </a:pPr>
            <a:r>
              <a:rPr lang="sl-SI" sz="2400" dirty="0">
                <a:solidFill>
                  <a:srgbClr val="FF0000"/>
                </a:solidFill>
              </a:rPr>
              <a:t>The relative difference between between the two distributions</a:t>
            </a:r>
          </a:p>
        </p:txBody>
      </p:sp>
      <p:pic>
        <p:nvPicPr>
          <p:cNvPr id="4" name="Picture 3">
            <a:extLst>
              <a:ext uri="{FF2B5EF4-FFF2-40B4-BE49-F238E27FC236}">
                <a16:creationId xmlns:a16="http://schemas.microsoft.com/office/drawing/2014/main" id="{66871E25-FA61-2FFA-53FC-D96293B0AFB8}"/>
              </a:ext>
            </a:extLst>
          </p:cNvPr>
          <p:cNvPicPr/>
          <p:nvPr/>
        </p:nvPicPr>
        <p:blipFill>
          <a:blip r:embed="rId2"/>
          <a:srcRect t="21058" r="10524"/>
          <a:stretch/>
        </p:blipFill>
        <p:spPr>
          <a:xfrm>
            <a:off x="6643235" y="1356967"/>
            <a:ext cx="4910040" cy="5105160"/>
          </a:xfrm>
          <a:prstGeom prst="rect">
            <a:avLst/>
          </a:prstGeom>
          <a:ln>
            <a:noFill/>
          </a:ln>
        </p:spPr>
      </p:pic>
    </p:spTree>
    <p:extLst>
      <p:ext uri="{BB962C8B-B14F-4D97-AF65-F5344CB8AC3E}">
        <p14:creationId xmlns:p14="http://schemas.microsoft.com/office/powerpoint/2010/main" val="224897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1B77-F97C-0927-3D07-6F663CEB3B72}"/>
              </a:ext>
            </a:extLst>
          </p:cNvPr>
          <p:cNvSpPr>
            <a:spLocks noGrp="1"/>
          </p:cNvSpPr>
          <p:nvPr>
            <p:ph type="title"/>
          </p:nvPr>
        </p:nvSpPr>
        <p:spPr/>
        <p:txBody>
          <a:bodyPr/>
          <a:lstStyle/>
          <a:p>
            <a:r>
              <a:rPr lang="sl-SI" dirty="0"/>
              <a:t>Origin of mass in the Standard Model</a:t>
            </a:r>
          </a:p>
        </p:txBody>
      </p:sp>
      <p:sp>
        <p:nvSpPr>
          <p:cNvPr id="3" name="Text Placeholder 2">
            <a:extLst>
              <a:ext uri="{FF2B5EF4-FFF2-40B4-BE49-F238E27FC236}">
                <a16:creationId xmlns:a16="http://schemas.microsoft.com/office/drawing/2014/main" id="{AED4C552-F946-135E-AEEC-D7BA89A5D486}"/>
              </a:ext>
            </a:extLst>
          </p:cNvPr>
          <p:cNvSpPr>
            <a:spLocks noGrp="1"/>
          </p:cNvSpPr>
          <p:nvPr>
            <p:ph type="body" idx="1"/>
          </p:nvPr>
        </p:nvSpPr>
        <p:spPr>
          <a:xfrm>
            <a:off x="107383" y="1450136"/>
            <a:ext cx="7096605" cy="4555200"/>
          </a:xfrm>
        </p:spPr>
        <p:txBody>
          <a:bodyPr/>
          <a:lstStyle/>
          <a:p>
            <a:pPr marL="186262" indent="0">
              <a:buNone/>
            </a:pPr>
            <a:r>
              <a:rPr lang="sl-SI" sz="2400" dirty="0"/>
              <a:t>The Standard Model is a very rigorously tested theory.</a:t>
            </a:r>
          </a:p>
          <a:p>
            <a:pPr marL="186262" indent="0">
              <a:buNone/>
            </a:pPr>
            <a:endParaRPr lang="sl-SI" sz="2400" dirty="0"/>
          </a:p>
          <a:p>
            <a:pPr marL="186262" indent="0">
              <a:buNone/>
            </a:pPr>
            <a:r>
              <a:rPr lang="sl-SI" sz="2400" dirty="0"/>
              <a:t>The long missing particle predicted by the Standard Model:  </a:t>
            </a:r>
          </a:p>
          <a:p>
            <a:pPr lvl="1">
              <a:buFont typeface="Courier New" panose="02070309020205020404" pitchFamily="49" charset="0"/>
              <a:buChar char="o"/>
            </a:pPr>
            <a:r>
              <a:rPr lang="sl-SI" sz="2400" dirty="0"/>
              <a:t>The Higgs boson</a:t>
            </a:r>
          </a:p>
          <a:p>
            <a:pPr marL="186262" indent="0">
              <a:buNone/>
            </a:pPr>
            <a:endParaRPr lang="sl-SI" sz="2400" dirty="0"/>
          </a:p>
          <a:p>
            <a:pPr marL="186262" indent="0">
              <a:buNone/>
            </a:pPr>
            <a:r>
              <a:rPr lang="sl-SI" sz="2400" dirty="0"/>
              <a:t>The Higgs boson is responsible for the mass of particles: </a:t>
            </a:r>
          </a:p>
          <a:p>
            <a:pPr lvl="1"/>
            <a:r>
              <a:rPr lang="sl-SI" sz="2400" dirty="0"/>
              <a:t>The mass of a particle depends on how strongly it is coupled to the Higgs. </a:t>
            </a:r>
          </a:p>
          <a:p>
            <a:pPr lvl="1"/>
            <a:endParaRPr lang="sl-SI" sz="2400" dirty="0"/>
          </a:p>
          <a:p>
            <a:pPr lvl="1"/>
            <a:r>
              <a:rPr lang="sl-SI" sz="2400" dirty="0"/>
              <a:t>Very massive: m</a:t>
            </a:r>
            <a:r>
              <a:rPr lang="sl-SI" sz="2400" baseline="-25000" dirty="0">
                <a:solidFill>
                  <a:schemeClr val="bg1"/>
                </a:solidFill>
              </a:rPr>
              <a:t>Higgs</a:t>
            </a:r>
            <a:r>
              <a:rPr lang="sl-SI" sz="2400" dirty="0"/>
              <a:t> &gt; 120 m</a:t>
            </a:r>
            <a:r>
              <a:rPr lang="sl-SI" sz="2400" baseline="-25000" dirty="0"/>
              <a:t>p</a:t>
            </a:r>
          </a:p>
        </p:txBody>
      </p:sp>
      <p:pic>
        <p:nvPicPr>
          <p:cNvPr id="4" name="Picture 3">
            <a:extLst>
              <a:ext uri="{FF2B5EF4-FFF2-40B4-BE49-F238E27FC236}">
                <a16:creationId xmlns:a16="http://schemas.microsoft.com/office/drawing/2014/main" id="{8F188BC2-0DB3-63E0-1F8D-9065962F16F8}"/>
              </a:ext>
            </a:extLst>
          </p:cNvPr>
          <p:cNvPicPr/>
          <p:nvPr/>
        </p:nvPicPr>
        <p:blipFill>
          <a:blip r:embed="rId2"/>
          <a:stretch/>
        </p:blipFill>
        <p:spPr>
          <a:xfrm>
            <a:off x="7863840" y="2368605"/>
            <a:ext cx="3474720" cy="2487600"/>
          </a:xfrm>
          <a:prstGeom prst="rect">
            <a:avLst/>
          </a:prstGeom>
          <a:ln>
            <a:noFill/>
          </a:ln>
        </p:spPr>
      </p:pic>
    </p:spTree>
    <p:extLst>
      <p:ext uri="{BB962C8B-B14F-4D97-AF65-F5344CB8AC3E}">
        <p14:creationId xmlns:p14="http://schemas.microsoft.com/office/powerpoint/2010/main" val="3955292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026E3D-F20E-D4E9-9F81-8C71F66487EE}"/>
              </a:ext>
            </a:extLst>
          </p:cNvPr>
          <p:cNvPicPr/>
          <p:nvPr/>
        </p:nvPicPr>
        <p:blipFill>
          <a:blip r:embed="rId2">
            <a:lum bright="-12000" contrast="8000"/>
          </a:blip>
          <a:stretch/>
        </p:blipFill>
        <p:spPr>
          <a:xfrm>
            <a:off x="1371600" y="1260360"/>
            <a:ext cx="7718400" cy="5229360"/>
          </a:xfrm>
          <a:prstGeom prst="rect">
            <a:avLst/>
          </a:prstGeom>
          <a:ln>
            <a:noFill/>
          </a:ln>
        </p:spPr>
      </p:pic>
      <p:sp>
        <p:nvSpPr>
          <p:cNvPr id="2" name="Title 1">
            <a:extLst>
              <a:ext uri="{FF2B5EF4-FFF2-40B4-BE49-F238E27FC236}">
                <a16:creationId xmlns:a16="http://schemas.microsoft.com/office/drawing/2014/main" id="{D6EB8453-4D55-853E-CD5B-87BC6FDA8A26}"/>
              </a:ext>
            </a:extLst>
          </p:cNvPr>
          <p:cNvSpPr>
            <a:spLocks noGrp="1"/>
          </p:cNvSpPr>
          <p:nvPr>
            <p:ph type="title"/>
          </p:nvPr>
        </p:nvSpPr>
        <p:spPr>
          <a:xfrm>
            <a:off x="960000" y="132532"/>
            <a:ext cx="10272000" cy="463643"/>
          </a:xfrm>
        </p:spPr>
        <p:txBody>
          <a:bodyPr/>
          <a:lstStyle/>
          <a:p>
            <a:r>
              <a:rPr lang="sl-SI" sz="2400" dirty="0"/>
              <a:t>CERN and Large Hadron Collider / LHC</a:t>
            </a:r>
          </a:p>
        </p:txBody>
      </p:sp>
      <p:sp>
        <p:nvSpPr>
          <p:cNvPr id="3" name="Text Placeholder 2">
            <a:extLst>
              <a:ext uri="{FF2B5EF4-FFF2-40B4-BE49-F238E27FC236}">
                <a16:creationId xmlns:a16="http://schemas.microsoft.com/office/drawing/2014/main" id="{47C4C84B-542A-A0AF-766D-05452301ABF7}"/>
              </a:ext>
            </a:extLst>
          </p:cNvPr>
          <p:cNvSpPr>
            <a:spLocks noGrp="1"/>
          </p:cNvSpPr>
          <p:nvPr>
            <p:ph type="body" idx="1"/>
          </p:nvPr>
        </p:nvSpPr>
        <p:spPr>
          <a:xfrm>
            <a:off x="1371600" y="709260"/>
            <a:ext cx="5935070" cy="4555200"/>
          </a:xfrm>
        </p:spPr>
        <p:txBody>
          <a:bodyPr/>
          <a:lstStyle/>
          <a:p>
            <a:r>
              <a:rPr lang="sl-SI" sz="2400" dirty="0"/>
              <a:t>the largest experimental facility on Earth</a:t>
            </a:r>
          </a:p>
        </p:txBody>
      </p:sp>
      <p:sp>
        <p:nvSpPr>
          <p:cNvPr id="4" name="CustomShape 1">
            <a:extLst>
              <a:ext uri="{FF2B5EF4-FFF2-40B4-BE49-F238E27FC236}">
                <a16:creationId xmlns:a16="http://schemas.microsoft.com/office/drawing/2014/main" id="{F9BCCB25-9BA9-020F-3B10-62E97210E99E}"/>
              </a:ext>
            </a:extLst>
          </p:cNvPr>
          <p:cNvSpPr/>
          <p:nvPr/>
        </p:nvSpPr>
        <p:spPr>
          <a:xfrm rot="17889600">
            <a:off x="5391498" y="2910424"/>
            <a:ext cx="1427483" cy="371513"/>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en-US" sz="1800" b="0" strike="noStrike" spc="-1" dirty="0">
                <a:solidFill>
                  <a:srgbClr val="FFCC00"/>
                </a:solidFill>
                <a:latin typeface="Tahoma"/>
              </a:rPr>
              <a:t>Geneva lake</a:t>
            </a:r>
            <a:endParaRPr lang="en-US" sz="1800" b="0" strike="noStrike" spc="-1" dirty="0">
              <a:solidFill>
                <a:srgbClr val="000000"/>
              </a:solidFill>
              <a:latin typeface="Times New Roman"/>
            </a:endParaRPr>
          </a:p>
        </p:txBody>
      </p:sp>
      <p:sp>
        <p:nvSpPr>
          <p:cNvPr id="5" name="CustomShape 2">
            <a:extLst>
              <a:ext uri="{FF2B5EF4-FFF2-40B4-BE49-F238E27FC236}">
                <a16:creationId xmlns:a16="http://schemas.microsoft.com/office/drawing/2014/main" id="{CD890D40-F3AE-06F5-0890-9304CBF3C28F}"/>
              </a:ext>
            </a:extLst>
          </p:cNvPr>
          <p:cNvSpPr/>
          <p:nvPr/>
        </p:nvSpPr>
        <p:spPr>
          <a:xfrm rot="2592600">
            <a:off x="4723920" y="4267080"/>
            <a:ext cx="152640" cy="762120"/>
          </a:xfrm>
          <a:custGeom>
            <a:avLst/>
            <a:gdLst/>
            <a:ahLst/>
            <a:cxnLst/>
            <a:rect l="0" t="0" r="r" b="b"/>
            <a:pathLst>
              <a:path w="428" h="2120">
                <a:moveTo>
                  <a:pt x="0" y="0"/>
                </a:moveTo>
                <a:cubicBezTo>
                  <a:pt x="106" y="0"/>
                  <a:pt x="212" y="88"/>
                  <a:pt x="212" y="175"/>
                </a:cubicBezTo>
                <a:lnTo>
                  <a:pt x="213" y="853"/>
                </a:lnTo>
                <a:cubicBezTo>
                  <a:pt x="213" y="941"/>
                  <a:pt x="320" y="1029"/>
                  <a:pt x="427" y="1028"/>
                </a:cubicBezTo>
                <a:cubicBezTo>
                  <a:pt x="320" y="1029"/>
                  <a:pt x="213" y="1117"/>
                  <a:pt x="213" y="1206"/>
                </a:cubicBezTo>
                <a:lnTo>
                  <a:pt x="215" y="1941"/>
                </a:lnTo>
                <a:cubicBezTo>
                  <a:pt x="215" y="2029"/>
                  <a:pt x="109" y="2118"/>
                  <a:pt x="3" y="2119"/>
                </a:cubicBezTo>
              </a:path>
            </a:pathLst>
          </a:custGeom>
          <a:noFill/>
          <a:ln w="38160">
            <a:solidFill>
              <a:srgbClr val="FF6600"/>
            </a:solidFill>
            <a:miter/>
          </a:ln>
        </p:spPr>
        <p:style>
          <a:lnRef idx="0">
            <a:scrgbClr r="0" g="0" b="0"/>
          </a:lnRef>
          <a:fillRef idx="0">
            <a:scrgbClr r="0" g="0" b="0"/>
          </a:fillRef>
          <a:effectRef idx="0">
            <a:scrgbClr r="0" g="0" b="0"/>
          </a:effectRef>
          <a:fontRef idx="minor"/>
        </p:style>
      </p:sp>
      <p:sp>
        <p:nvSpPr>
          <p:cNvPr id="6" name="CustomShape 3">
            <a:extLst>
              <a:ext uri="{FF2B5EF4-FFF2-40B4-BE49-F238E27FC236}">
                <a16:creationId xmlns:a16="http://schemas.microsoft.com/office/drawing/2014/main" id="{DF5DAE7E-E1C8-B0C4-053C-EEDF16826120}"/>
              </a:ext>
            </a:extLst>
          </p:cNvPr>
          <p:cNvSpPr/>
          <p:nvPr/>
        </p:nvSpPr>
        <p:spPr>
          <a:xfrm rot="21554400">
            <a:off x="5561548" y="5078703"/>
            <a:ext cx="1686785" cy="371513"/>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en-US" sz="1800" b="0" strike="noStrike" spc="-1" dirty="0">
                <a:solidFill>
                  <a:srgbClr val="3333CC"/>
                </a:solidFill>
                <a:latin typeface="Tahoma"/>
              </a:rPr>
              <a:t>Geneva airport</a:t>
            </a:r>
          </a:p>
        </p:txBody>
      </p:sp>
      <p:sp>
        <p:nvSpPr>
          <p:cNvPr id="7" name="Line 6">
            <a:extLst>
              <a:ext uri="{FF2B5EF4-FFF2-40B4-BE49-F238E27FC236}">
                <a16:creationId xmlns:a16="http://schemas.microsoft.com/office/drawing/2014/main" id="{0E39C262-C8CA-717E-B7B4-2D0F9CAAD264}"/>
              </a:ext>
            </a:extLst>
          </p:cNvPr>
          <p:cNvSpPr/>
          <p:nvPr/>
        </p:nvSpPr>
        <p:spPr>
          <a:xfrm>
            <a:off x="4876920" y="4724280"/>
            <a:ext cx="914400" cy="457200"/>
          </a:xfrm>
          <a:prstGeom prst="line">
            <a:avLst/>
          </a:prstGeom>
          <a:ln w="9360">
            <a:solidFill>
              <a:srgbClr val="FF3300"/>
            </a:solidFill>
            <a:miter/>
            <a:tailEnd type="triangle" w="med" len="med"/>
          </a:ln>
        </p:spPr>
        <p:style>
          <a:lnRef idx="0">
            <a:scrgbClr r="0" g="0" b="0"/>
          </a:lnRef>
          <a:fillRef idx="0">
            <a:scrgbClr r="0" g="0" b="0"/>
          </a:fillRef>
          <a:effectRef idx="0">
            <a:scrgbClr r="0" g="0" b="0"/>
          </a:effectRef>
          <a:fontRef idx="minor"/>
        </p:style>
      </p:sp>
      <p:sp>
        <p:nvSpPr>
          <p:cNvPr id="8" name="CustomShape 7">
            <a:extLst>
              <a:ext uri="{FF2B5EF4-FFF2-40B4-BE49-F238E27FC236}">
                <a16:creationId xmlns:a16="http://schemas.microsoft.com/office/drawing/2014/main" id="{BFFC7DE4-0A37-75C5-1E40-AFFC1F5832D0}"/>
              </a:ext>
            </a:extLst>
          </p:cNvPr>
          <p:cNvSpPr/>
          <p:nvPr/>
        </p:nvSpPr>
        <p:spPr>
          <a:xfrm>
            <a:off x="2362320" y="2895480"/>
            <a:ext cx="761760" cy="429120"/>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lIns="90000" tIns="46800" rIns="90000" bIns="46800">
            <a:spAutoFit/>
          </a:bodyPr>
          <a:lstStyle/>
          <a:p>
            <a:pPr>
              <a:lnSpc>
                <a:spcPct val="100000"/>
              </a:lnSpc>
              <a:spcBef>
                <a:spcPts val="1500"/>
              </a:spcBef>
            </a:pPr>
            <a:r>
              <a:rPr lang="sl-SI" sz="2200" b="0" strike="noStrike" spc="-1">
                <a:solidFill>
                  <a:srgbClr val="000000"/>
                </a:solidFill>
                <a:latin typeface="Tahoma"/>
              </a:rPr>
              <a:t>LHC</a:t>
            </a:r>
            <a:endParaRPr lang="en-US" sz="2200" b="0" strike="noStrike" spc="-1">
              <a:solidFill>
                <a:srgbClr val="000000"/>
              </a:solidFill>
              <a:latin typeface="Times New Roman"/>
            </a:endParaRPr>
          </a:p>
        </p:txBody>
      </p:sp>
    </p:spTree>
    <p:extLst>
      <p:ext uri="{BB962C8B-B14F-4D97-AF65-F5344CB8AC3E}">
        <p14:creationId xmlns:p14="http://schemas.microsoft.com/office/powerpoint/2010/main" val="674840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Picture 398"/>
          <p:cNvPicPr/>
          <p:nvPr/>
        </p:nvPicPr>
        <p:blipFill>
          <a:blip r:embed="rId2"/>
          <a:stretch/>
        </p:blipFill>
        <p:spPr>
          <a:xfrm>
            <a:off x="2209800" y="701640"/>
            <a:ext cx="8272440" cy="5789520"/>
          </a:xfrm>
          <a:prstGeom prst="rect">
            <a:avLst/>
          </a:prstGeom>
          <a:ln>
            <a:noFill/>
          </a:ln>
        </p:spPr>
      </p:pic>
      <p:sp>
        <p:nvSpPr>
          <p:cNvPr id="400" name="CustomShape 1"/>
          <p:cNvSpPr/>
          <p:nvPr/>
        </p:nvSpPr>
        <p:spPr>
          <a:xfrm>
            <a:off x="5638800" y="5791320"/>
            <a:ext cx="76320" cy="304560"/>
          </a:xfrm>
          <a:custGeom>
            <a:avLst/>
            <a:gdLst/>
            <a:ahLst/>
            <a:cxnLst/>
            <a:rect l="0" t="0" r="r" b="b"/>
            <a:pathLst>
              <a:path w="213" h="848">
                <a:moveTo>
                  <a:pt x="212" y="0"/>
                </a:moveTo>
                <a:cubicBezTo>
                  <a:pt x="159" y="0"/>
                  <a:pt x="106" y="35"/>
                  <a:pt x="106" y="70"/>
                </a:cubicBezTo>
                <a:lnTo>
                  <a:pt x="106" y="352"/>
                </a:lnTo>
                <a:cubicBezTo>
                  <a:pt x="106" y="388"/>
                  <a:pt x="53" y="423"/>
                  <a:pt x="0" y="423"/>
                </a:cubicBezTo>
                <a:cubicBezTo>
                  <a:pt x="53" y="423"/>
                  <a:pt x="106" y="458"/>
                  <a:pt x="106" y="494"/>
                </a:cubicBezTo>
                <a:lnTo>
                  <a:pt x="106" y="776"/>
                </a:lnTo>
                <a:cubicBezTo>
                  <a:pt x="106" y="811"/>
                  <a:pt x="159" y="847"/>
                  <a:pt x="212" y="847"/>
                </a:cubicBezTo>
              </a:path>
            </a:pathLst>
          </a:custGeom>
          <a:noFill/>
          <a:ln w="28440">
            <a:solidFill>
              <a:srgbClr val="FF0000"/>
            </a:solidFill>
            <a:miter/>
          </a:ln>
        </p:spPr>
        <p:style>
          <a:lnRef idx="0">
            <a:scrgbClr r="0" g="0" b="0"/>
          </a:lnRef>
          <a:fillRef idx="0">
            <a:scrgbClr r="0" g="0" b="0"/>
          </a:fillRef>
          <a:effectRef idx="0">
            <a:scrgbClr r="0" g="0" b="0"/>
          </a:effectRef>
          <a:fontRef idx="minor"/>
        </p:style>
      </p:sp>
      <p:sp>
        <p:nvSpPr>
          <p:cNvPr id="401" name="Line 2"/>
          <p:cNvSpPr/>
          <p:nvPr/>
        </p:nvSpPr>
        <p:spPr>
          <a:xfrm>
            <a:off x="5715120" y="6248520"/>
            <a:ext cx="0" cy="228600"/>
          </a:xfrm>
          <a:prstGeom prst="line">
            <a:avLst/>
          </a:prstGeom>
          <a:ln w="28440">
            <a:solidFill>
              <a:srgbClr val="FF0000"/>
            </a:solidFill>
            <a:miter/>
          </a:ln>
        </p:spPr>
        <p:style>
          <a:lnRef idx="0">
            <a:scrgbClr r="0" g="0" b="0"/>
          </a:lnRef>
          <a:fillRef idx="0">
            <a:scrgbClr r="0" g="0" b="0"/>
          </a:fillRef>
          <a:effectRef idx="0">
            <a:scrgbClr r="0" g="0" b="0"/>
          </a:effectRef>
          <a:fontRef idx="minor"/>
        </p:style>
      </p:sp>
      <p:sp>
        <p:nvSpPr>
          <p:cNvPr id="402" name="Line 3"/>
          <p:cNvSpPr/>
          <p:nvPr/>
        </p:nvSpPr>
        <p:spPr>
          <a:xfrm flipH="1">
            <a:off x="4419120" y="6477120"/>
            <a:ext cx="1295640" cy="0"/>
          </a:xfrm>
          <a:prstGeom prst="line">
            <a:avLst/>
          </a:prstGeom>
          <a:ln w="28440">
            <a:solidFill>
              <a:srgbClr val="FF0000"/>
            </a:solidFill>
            <a:miter/>
            <a:tailEnd type="triangle" w="med" len="med"/>
          </a:ln>
        </p:spPr>
        <p:style>
          <a:lnRef idx="0">
            <a:scrgbClr r="0" g="0" b="0"/>
          </a:lnRef>
          <a:fillRef idx="0">
            <a:scrgbClr r="0" g="0" b="0"/>
          </a:fillRef>
          <a:effectRef idx="0">
            <a:scrgbClr r="0" g="0" b="0"/>
          </a:effectRef>
          <a:fontRef idx="minor"/>
        </p:style>
      </p:sp>
      <p:sp>
        <p:nvSpPr>
          <p:cNvPr id="403" name="CustomShape 4"/>
          <p:cNvSpPr/>
          <p:nvPr/>
        </p:nvSpPr>
        <p:spPr>
          <a:xfrm>
            <a:off x="2318520" y="6338880"/>
            <a:ext cx="2404418" cy="371513"/>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solid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en-US" sz="1800" b="1" spc="-1" dirty="0">
                <a:solidFill>
                  <a:srgbClr val="008000"/>
                </a:solidFill>
                <a:latin typeface="Tahoma"/>
              </a:rPr>
              <a:t>Man standing here</a:t>
            </a:r>
            <a:endParaRPr lang="en-US" sz="1800" spc="-1" dirty="0">
              <a:latin typeface="Times New Roman"/>
            </a:endParaRPr>
          </a:p>
        </p:txBody>
      </p:sp>
      <p:sp>
        <p:nvSpPr>
          <p:cNvPr id="405" name="TextShape 6"/>
          <p:cNvSpPr txBox="1"/>
          <p:nvPr/>
        </p:nvSpPr>
        <p:spPr>
          <a:xfrm>
            <a:off x="147457" y="701640"/>
            <a:ext cx="2560320" cy="644877"/>
          </a:xfrm>
          <a:prstGeom prst="rect">
            <a:avLst/>
          </a:prstGeom>
          <a:noFill/>
          <a:ln>
            <a:noFill/>
          </a:ln>
        </p:spPr>
        <p:txBody>
          <a:bodyPr lIns="90000" tIns="45000" rIns="90000" bIns="45000">
            <a:spAutoFit/>
          </a:bodyPr>
          <a:lstStyle/>
          <a:p>
            <a:pPr>
              <a:lnSpc>
                <a:spcPct val="100000"/>
              </a:lnSpc>
            </a:pPr>
            <a:r>
              <a:rPr lang="en-US" sz="1800" spc="-1" dirty="0">
                <a:latin typeface="Tahoma"/>
                <a:ea typeface="Tahoma"/>
              </a:rPr>
              <a:t>~3000 </a:t>
            </a:r>
            <a:r>
              <a:rPr lang="sl-SI" sz="1800" spc="-1" dirty="0">
                <a:latin typeface="Tahoma"/>
                <a:ea typeface="Tahoma"/>
              </a:rPr>
              <a:t>researchers </a:t>
            </a:r>
            <a:endParaRPr lang="en-US" sz="1800" spc="-1" dirty="0">
              <a:latin typeface="Times New Roman"/>
            </a:endParaRPr>
          </a:p>
          <a:p>
            <a:pPr>
              <a:lnSpc>
                <a:spcPct val="100000"/>
              </a:lnSpc>
            </a:pPr>
            <a:r>
              <a:rPr lang="en-US" sz="1800" spc="-1" dirty="0">
                <a:latin typeface="Tahoma"/>
                <a:ea typeface="Tahoma"/>
              </a:rPr>
              <a:t>15</a:t>
            </a:r>
            <a:r>
              <a:rPr lang="sl-SI" sz="1800" spc="-1" dirty="0">
                <a:latin typeface="Tahoma"/>
                <a:ea typeface="Tahoma"/>
              </a:rPr>
              <a:t> from Slovenia</a:t>
            </a:r>
          </a:p>
        </p:txBody>
      </p:sp>
      <p:sp>
        <p:nvSpPr>
          <p:cNvPr id="2" name="Title 1">
            <a:extLst>
              <a:ext uri="{FF2B5EF4-FFF2-40B4-BE49-F238E27FC236}">
                <a16:creationId xmlns:a16="http://schemas.microsoft.com/office/drawing/2014/main" id="{EA2E75E2-3712-D67E-8A1C-3A5E7231DA43}"/>
              </a:ext>
            </a:extLst>
          </p:cNvPr>
          <p:cNvSpPr>
            <a:spLocks noGrp="1"/>
          </p:cNvSpPr>
          <p:nvPr>
            <p:ph type="title"/>
          </p:nvPr>
        </p:nvSpPr>
        <p:spPr>
          <a:xfrm>
            <a:off x="1210020" y="-115219"/>
            <a:ext cx="10272000" cy="763600"/>
          </a:xfrm>
        </p:spPr>
        <p:txBody>
          <a:bodyPr/>
          <a:lstStyle/>
          <a:p>
            <a:r>
              <a:rPr lang="sl-SI" dirty="0"/>
              <a:t>ATLAS at LHC</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 name="Picture 405"/>
          <p:cNvPicPr/>
          <p:nvPr/>
        </p:nvPicPr>
        <p:blipFill>
          <a:blip r:embed="rId3"/>
          <a:stretch/>
        </p:blipFill>
        <p:spPr>
          <a:xfrm>
            <a:off x="1524000" y="418320"/>
            <a:ext cx="9143640" cy="6097320"/>
          </a:xfrm>
          <a:prstGeom prst="rect">
            <a:avLst/>
          </a:prstGeom>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2"/>
          <p:cNvSpPr/>
          <p:nvPr/>
        </p:nvSpPr>
        <p:spPr>
          <a:xfrm>
            <a:off x="2024040" y="914401"/>
            <a:ext cx="8777060" cy="1787285"/>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en-US" sz="2200" spc="-1" dirty="0">
                <a:latin typeface="Times New Roman"/>
              </a:rPr>
              <a:t>LHC started operating in 2009</a:t>
            </a:r>
          </a:p>
          <a:p>
            <a:pPr>
              <a:lnSpc>
                <a:spcPct val="100000"/>
              </a:lnSpc>
            </a:pPr>
            <a:r>
              <a:rPr lang="en-US" sz="2200" spc="-1" dirty="0">
                <a:latin typeface="Times New Roman"/>
              </a:rPr>
              <a:t>2012 Both major scientific groups (ATLAS, CMS) :</a:t>
            </a:r>
          </a:p>
          <a:p>
            <a:pPr>
              <a:lnSpc>
                <a:spcPct val="100000"/>
              </a:lnSpc>
            </a:pPr>
            <a:r>
              <a:rPr lang="en-US" sz="2200" spc="-1" dirty="0">
                <a:latin typeface="Times New Roman"/>
              </a:rPr>
              <a:t> a particle with a mass of 126 GeV/c2 was observed with a probability of 5</a:t>
            </a:r>
            <a:r>
              <a:rPr lang="el-GR" sz="2200" spc="-1" dirty="0">
                <a:latin typeface="Times New Roman"/>
              </a:rPr>
              <a:t>σ</a:t>
            </a:r>
          </a:p>
          <a:p>
            <a:pPr>
              <a:lnSpc>
                <a:spcPct val="100000"/>
              </a:lnSpc>
            </a:pPr>
            <a:r>
              <a:rPr lang="el-GR" sz="2200" spc="-1" dirty="0">
                <a:latin typeface="Times New Roman"/>
              </a:rPr>
              <a:t>2013 </a:t>
            </a:r>
            <a:r>
              <a:rPr lang="en-US" sz="2200" spc="-1" dirty="0">
                <a:latin typeface="Times New Roman"/>
              </a:rPr>
              <a:t>Nobel Prize: François Englert and Peter W. Higgs</a:t>
            </a:r>
          </a:p>
          <a:p>
            <a:pPr>
              <a:lnSpc>
                <a:spcPct val="100000"/>
              </a:lnSpc>
            </a:pPr>
            <a:r>
              <a:rPr lang="en-US" sz="2200" spc="-1" dirty="0">
                <a:latin typeface="Times New Roman"/>
              </a:rPr>
              <a:t>2018 H decay into a pair of b and anti-b quarks observed </a:t>
            </a:r>
          </a:p>
        </p:txBody>
      </p:sp>
      <p:pic>
        <p:nvPicPr>
          <p:cNvPr id="419" name="Picture 418"/>
          <p:cNvPicPr/>
          <p:nvPr/>
        </p:nvPicPr>
        <p:blipFill>
          <a:blip r:embed="rId2"/>
          <a:stretch/>
        </p:blipFill>
        <p:spPr>
          <a:xfrm>
            <a:off x="1554960" y="3108960"/>
            <a:ext cx="5729760" cy="3654360"/>
          </a:xfrm>
          <a:prstGeom prst="rect">
            <a:avLst/>
          </a:prstGeom>
          <a:ln>
            <a:noFill/>
          </a:ln>
        </p:spPr>
      </p:pic>
      <p:pic>
        <p:nvPicPr>
          <p:cNvPr id="420" name="Picture 419"/>
          <p:cNvPicPr/>
          <p:nvPr/>
        </p:nvPicPr>
        <p:blipFill>
          <a:blip r:embed="rId3"/>
          <a:stretch/>
        </p:blipFill>
        <p:spPr>
          <a:xfrm>
            <a:off x="5547360" y="3108960"/>
            <a:ext cx="5029200" cy="3566160"/>
          </a:xfrm>
          <a:prstGeom prst="rect">
            <a:avLst/>
          </a:prstGeom>
          <a:ln>
            <a:noFill/>
          </a:ln>
        </p:spPr>
      </p:pic>
      <p:sp>
        <p:nvSpPr>
          <p:cNvPr id="421" name="TextShape 3"/>
          <p:cNvSpPr txBox="1"/>
          <p:nvPr/>
        </p:nvSpPr>
        <p:spPr>
          <a:xfrm>
            <a:off x="1524000" y="2743200"/>
            <a:ext cx="4206240" cy="398655"/>
          </a:xfrm>
          <a:prstGeom prst="rect">
            <a:avLst/>
          </a:prstGeom>
          <a:solidFill>
            <a:srgbClr val="99FF33"/>
          </a:solidFill>
          <a:ln>
            <a:noFill/>
          </a:ln>
        </p:spPr>
        <p:txBody>
          <a:bodyPr lIns="90000" tIns="45000" rIns="90000" bIns="45000">
            <a:spAutoFit/>
          </a:bodyPr>
          <a:lstStyle/>
          <a:p>
            <a:r>
              <a:rPr lang="en-US" sz="2000" spc="-1" dirty="0">
                <a:latin typeface="Times New Roman"/>
              </a:rPr>
              <a:t>Decay of  Higgs boson to 4 muons</a:t>
            </a:r>
          </a:p>
        </p:txBody>
      </p:sp>
      <p:sp>
        <p:nvSpPr>
          <p:cNvPr id="2" name="Title 1">
            <a:extLst>
              <a:ext uri="{FF2B5EF4-FFF2-40B4-BE49-F238E27FC236}">
                <a16:creationId xmlns:a16="http://schemas.microsoft.com/office/drawing/2014/main" id="{26DE0D04-44C4-A0EF-22B6-5298E1A32DFD}"/>
              </a:ext>
            </a:extLst>
          </p:cNvPr>
          <p:cNvSpPr>
            <a:spLocks noGrp="1"/>
          </p:cNvSpPr>
          <p:nvPr>
            <p:ph type="title"/>
          </p:nvPr>
        </p:nvSpPr>
        <p:spPr>
          <a:xfrm>
            <a:off x="960000" y="62601"/>
            <a:ext cx="10272000" cy="763600"/>
          </a:xfrm>
        </p:spPr>
        <p:txBody>
          <a:bodyPr/>
          <a:lstStyle/>
          <a:p>
            <a:r>
              <a:rPr lang="sl-SI" dirty="0"/>
              <a:t>Discovery of the Higgs boson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FE59C-7309-C948-B40B-5FD9381E485C}"/>
              </a:ext>
            </a:extLst>
          </p:cNvPr>
          <p:cNvSpPr>
            <a:spLocks noGrp="1"/>
          </p:cNvSpPr>
          <p:nvPr>
            <p:ph type="title"/>
          </p:nvPr>
        </p:nvSpPr>
        <p:spPr>
          <a:xfrm>
            <a:off x="953466" y="713333"/>
            <a:ext cx="8220513" cy="755703"/>
          </a:xfrm>
        </p:spPr>
        <p:txBody>
          <a:bodyPr/>
          <a:lstStyle/>
          <a:p>
            <a:r>
              <a:rPr lang="sl-SI" dirty="0"/>
              <a:t>The Standard Model: the definitive theory? </a:t>
            </a:r>
          </a:p>
        </p:txBody>
      </p:sp>
      <p:sp>
        <p:nvSpPr>
          <p:cNvPr id="3" name="Text Placeholder 2">
            <a:extLst>
              <a:ext uri="{FF2B5EF4-FFF2-40B4-BE49-F238E27FC236}">
                <a16:creationId xmlns:a16="http://schemas.microsoft.com/office/drawing/2014/main" id="{581C43FE-F91B-42A1-E21D-D5198FB9902D}"/>
              </a:ext>
            </a:extLst>
          </p:cNvPr>
          <p:cNvSpPr>
            <a:spLocks noGrp="1"/>
          </p:cNvSpPr>
          <p:nvPr>
            <p:ph type="body" idx="1"/>
          </p:nvPr>
        </p:nvSpPr>
        <p:spPr>
          <a:xfrm>
            <a:off x="953467" y="2317467"/>
            <a:ext cx="7201992" cy="3827200"/>
          </a:xfrm>
        </p:spPr>
        <p:txBody>
          <a:bodyPr/>
          <a:lstStyle/>
          <a:p>
            <a:r>
              <a:rPr lang="sl-SI" dirty="0"/>
              <a:t>12  fundamental particles</a:t>
            </a:r>
          </a:p>
          <a:p>
            <a:r>
              <a:rPr lang="sl-SI" dirty="0"/>
              <a:t>3 types of interactions, 1+3+8 force carriers</a:t>
            </a:r>
          </a:p>
          <a:p>
            <a:r>
              <a:rPr lang="sl-SI" dirty="0"/>
              <a:t>particle that provides the mass for all the others (Higgs)</a:t>
            </a:r>
          </a:p>
          <a:p>
            <a:endParaRPr lang="sl-SI" dirty="0"/>
          </a:p>
          <a:p>
            <a:r>
              <a:rPr lang="sl-SI" dirty="0"/>
              <a:t>Correct, but with too many particles</a:t>
            </a:r>
          </a:p>
        </p:txBody>
      </p:sp>
    </p:spTree>
    <p:extLst>
      <p:ext uri="{BB962C8B-B14F-4D97-AF65-F5344CB8AC3E}">
        <p14:creationId xmlns:p14="http://schemas.microsoft.com/office/powerpoint/2010/main" val="1061176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9D68-8BE8-4052-7A79-E5C4B5A299CF}"/>
              </a:ext>
            </a:extLst>
          </p:cNvPr>
          <p:cNvSpPr>
            <a:spLocks noGrp="1"/>
          </p:cNvSpPr>
          <p:nvPr>
            <p:ph type="title"/>
          </p:nvPr>
        </p:nvSpPr>
        <p:spPr>
          <a:xfrm>
            <a:off x="1214724" y="180571"/>
            <a:ext cx="8872704" cy="563924"/>
          </a:xfrm>
        </p:spPr>
        <p:txBody>
          <a:bodyPr/>
          <a:lstStyle/>
          <a:p>
            <a:r>
              <a:rPr lang="sl-SI" dirty="0"/>
              <a:t>The Standard Model is not a definitive theory </a:t>
            </a:r>
          </a:p>
        </p:txBody>
      </p:sp>
      <p:sp>
        <p:nvSpPr>
          <p:cNvPr id="3" name="Text Placeholder 2">
            <a:extLst>
              <a:ext uri="{FF2B5EF4-FFF2-40B4-BE49-F238E27FC236}">
                <a16:creationId xmlns:a16="http://schemas.microsoft.com/office/drawing/2014/main" id="{66B89294-A042-1D61-195D-ABC534D59765}"/>
              </a:ext>
            </a:extLst>
          </p:cNvPr>
          <p:cNvSpPr>
            <a:spLocks noGrp="1"/>
          </p:cNvSpPr>
          <p:nvPr>
            <p:ph type="body" idx="1"/>
          </p:nvPr>
        </p:nvSpPr>
        <p:spPr>
          <a:xfrm>
            <a:off x="232229" y="744495"/>
            <a:ext cx="6604000" cy="3827200"/>
          </a:xfrm>
        </p:spPr>
        <p:txBody>
          <a:bodyPr/>
          <a:lstStyle/>
          <a:p>
            <a:r>
              <a:rPr lang="sl-SI" dirty="0"/>
              <a:t>Neutrinos have a (small) mass</a:t>
            </a:r>
          </a:p>
          <a:p>
            <a:r>
              <a:rPr lang="sl-SI" dirty="0"/>
              <a:t>The observable Universe –  complete dominance of substance over anti-substance; </a:t>
            </a:r>
          </a:p>
          <a:p>
            <a:pPr lvl="1"/>
            <a:r>
              <a:rPr lang="sl-SI" dirty="0"/>
              <a:t>one conditions for such an evolution of the Universe - violation of CP symmetry; </a:t>
            </a:r>
          </a:p>
          <a:p>
            <a:pPr lvl="1"/>
            <a:r>
              <a:rPr lang="sl-SI" dirty="0"/>
              <a:t>measured CP symmetry breaking ~10</a:t>
            </a:r>
            <a:r>
              <a:rPr lang="sl-SI" baseline="30000" dirty="0"/>
              <a:t>10</a:t>
            </a:r>
            <a:r>
              <a:rPr lang="sl-SI" dirty="0"/>
              <a:t> too small to explain the asymmetries</a:t>
            </a:r>
          </a:p>
          <a:p>
            <a:endParaRPr lang="sl-SI" dirty="0"/>
          </a:p>
          <a:p>
            <a:r>
              <a:rPr lang="sl-SI" dirty="0"/>
              <a:t>Gravity is not yet included</a:t>
            </a:r>
          </a:p>
          <a:p>
            <a:r>
              <a:rPr lang="sl-SI" dirty="0"/>
              <a:t>Most of the Universe is made of matter unknown to us.... </a:t>
            </a:r>
          </a:p>
        </p:txBody>
      </p:sp>
      <p:pic>
        <p:nvPicPr>
          <p:cNvPr id="4" name="Picture 3">
            <a:extLst>
              <a:ext uri="{FF2B5EF4-FFF2-40B4-BE49-F238E27FC236}">
                <a16:creationId xmlns:a16="http://schemas.microsoft.com/office/drawing/2014/main" id="{47EECFDA-C8BA-A300-0BCC-7D4E018931CF}"/>
              </a:ext>
            </a:extLst>
          </p:cNvPr>
          <p:cNvPicPr>
            <a:picLocks noChangeAspect="1"/>
          </p:cNvPicPr>
          <p:nvPr/>
        </p:nvPicPr>
        <p:blipFill>
          <a:blip r:embed="rId2"/>
          <a:stretch>
            <a:fillRect/>
          </a:stretch>
        </p:blipFill>
        <p:spPr>
          <a:xfrm>
            <a:off x="7102418" y="1654988"/>
            <a:ext cx="4958953" cy="3285950"/>
          </a:xfrm>
          <a:prstGeom prst="rect">
            <a:avLst/>
          </a:prstGeom>
        </p:spPr>
      </p:pic>
      <p:sp>
        <p:nvSpPr>
          <p:cNvPr id="5" name="TextBox 4">
            <a:extLst>
              <a:ext uri="{FF2B5EF4-FFF2-40B4-BE49-F238E27FC236}">
                <a16:creationId xmlns:a16="http://schemas.microsoft.com/office/drawing/2014/main" id="{6C27D655-378D-8F20-9723-C3FEA4874904}"/>
              </a:ext>
            </a:extLst>
          </p:cNvPr>
          <p:cNvSpPr txBox="1"/>
          <p:nvPr/>
        </p:nvSpPr>
        <p:spPr>
          <a:xfrm>
            <a:off x="984855" y="5343599"/>
            <a:ext cx="9332442" cy="1015663"/>
          </a:xfrm>
          <a:prstGeom prst="rect">
            <a:avLst/>
          </a:prstGeom>
          <a:solidFill>
            <a:srgbClr val="009900">
              <a:alpha val="50980"/>
            </a:srgbClr>
          </a:solidFill>
        </p:spPr>
        <p:txBody>
          <a:bodyPr wrap="square" rtlCol="0">
            <a:spAutoFit/>
          </a:bodyPr>
          <a:lstStyle/>
          <a:p>
            <a:r>
              <a:rPr lang="sl-SI" sz="2000" dirty="0">
                <a:solidFill>
                  <a:schemeClr val="bg1"/>
                </a:solidFill>
                <a:latin typeface="Copperplate Gothic Light" panose="020E0507020206020404" pitchFamily="34" charset="0"/>
              </a:rPr>
              <a:t> several proposed (and yet unconfirmed) solutions: </a:t>
            </a:r>
          </a:p>
          <a:p>
            <a:r>
              <a:rPr lang="sl-SI" sz="2000" dirty="0">
                <a:solidFill>
                  <a:schemeClr val="bg1"/>
                </a:solidFill>
                <a:latin typeface="Copperplate Gothic Light" panose="020E0507020206020404" pitchFamily="34" charset="0"/>
              </a:rPr>
              <a:t>Super symmetric theories, Extra dimensions...    </a:t>
            </a:r>
          </a:p>
          <a:p>
            <a:r>
              <a:rPr lang="sl-SI" sz="2000" dirty="0">
                <a:solidFill>
                  <a:schemeClr val="bg1"/>
                </a:solidFill>
                <a:latin typeface="Calibri" panose="020F0502020204030204" pitchFamily="34" charset="0"/>
                <a:cs typeface="Calibri" panose="020F0502020204030204" pitchFamily="34" charset="0"/>
              </a:rPr>
              <a:t>→ </a:t>
            </a:r>
            <a:r>
              <a:rPr lang="sl-SI" sz="2000" dirty="0">
                <a:solidFill>
                  <a:schemeClr val="bg1"/>
                </a:solidFill>
                <a:latin typeface="Copperplate Gothic Light" panose="020E0507020206020404" pitchFamily="34" charset="0"/>
              </a:rPr>
              <a:t>"New Physics" (</a:t>
            </a:r>
            <a:r>
              <a:rPr lang="sl-SI" sz="2000" dirty="0">
                <a:solidFill>
                  <a:schemeClr val="bg2"/>
                </a:solidFill>
                <a:latin typeface="Copperplate Gothic Light" panose="020E0507020206020404" pitchFamily="34" charset="0"/>
              </a:rPr>
              <a:t>NP</a:t>
            </a:r>
            <a:r>
              <a:rPr lang="sl-SI" sz="2000" dirty="0">
                <a:solidFill>
                  <a:schemeClr val="bg1"/>
                </a:solidFill>
                <a:latin typeface="Copperplate Gothic Light" panose="020E0507020206020404" pitchFamily="34" charset="0"/>
              </a:rPr>
              <a:t>)</a:t>
            </a:r>
          </a:p>
        </p:txBody>
      </p:sp>
    </p:spTree>
    <p:extLst>
      <p:ext uri="{BB962C8B-B14F-4D97-AF65-F5344CB8AC3E}">
        <p14:creationId xmlns:p14="http://schemas.microsoft.com/office/powerpoint/2010/main" val="283423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darkmatter2-nasa-exp"/>
          <p:cNvPicPr/>
          <p:nvPr/>
        </p:nvPicPr>
        <p:blipFill>
          <a:blip r:embed="rId2"/>
          <a:stretch/>
        </p:blipFill>
        <p:spPr>
          <a:xfrm>
            <a:off x="2743140" y="984143"/>
            <a:ext cx="7162920" cy="5173920"/>
          </a:xfrm>
          <a:prstGeom prst="rect">
            <a:avLst/>
          </a:prstGeom>
          <a:ln>
            <a:noFill/>
          </a:ln>
        </p:spPr>
      </p:pic>
      <p:sp>
        <p:nvSpPr>
          <p:cNvPr id="437" name="CustomShape 2"/>
          <p:cNvSpPr/>
          <p:nvPr/>
        </p:nvSpPr>
        <p:spPr>
          <a:xfrm>
            <a:off x="1524000" y="6324480"/>
            <a:ext cx="9943070" cy="457200"/>
          </a:xfrm>
          <a:prstGeom prst="rect">
            <a:avLst/>
          </a:prstGeom>
          <a:solidFill>
            <a:srgbClr val="FFFF00"/>
          </a:solidFill>
          <a:ln>
            <a:noFill/>
          </a:ln>
        </p:spPr>
        <p:style>
          <a:lnRef idx="0">
            <a:scrgbClr r="0" g="0" b="0"/>
          </a:lnRef>
          <a:fillRef idx="0">
            <a:scrgbClr r="0" g="0" b="0"/>
          </a:fillRef>
          <a:effectRef idx="0">
            <a:scrgbClr r="0" g="0" b="0"/>
          </a:effectRef>
          <a:fontRef idx="minor"/>
        </p:style>
        <p:txBody>
          <a:bodyPr lIns="90000" tIns="46800" rIns="90000" bIns="46800">
            <a:noAutofit/>
          </a:bodyPr>
          <a:lstStyle/>
          <a:p>
            <a:pPr marL="342720" indent="-342720">
              <a:spcBef>
                <a:spcPts val="499"/>
              </a:spcBef>
            </a:pPr>
            <a:r>
              <a:rPr lang="sl-SI" sz="1800" spc="-1" dirty="0">
                <a:latin typeface="Tahoma"/>
              </a:rPr>
              <a:t>When two galaxy clusters collide, ordinary matter slows down, but dark matter does not. </a:t>
            </a:r>
            <a:endParaRPr lang="en-US" sz="1800" spc="-1" dirty="0">
              <a:latin typeface="Times New Roman"/>
            </a:endParaRPr>
          </a:p>
        </p:txBody>
      </p:sp>
      <p:sp>
        <p:nvSpPr>
          <p:cNvPr id="438" name="Line 3"/>
          <p:cNvSpPr/>
          <p:nvPr/>
        </p:nvSpPr>
        <p:spPr>
          <a:xfrm flipV="1">
            <a:off x="5943720" y="3581280"/>
            <a:ext cx="761760" cy="2819520"/>
          </a:xfrm>
          <a:prstGeom prst="line">
            <a:avLst/>
          </a:prstGeom>
          <a:ln w="38160">
            <a:solidFill>
              <a:srgbClr val="FF3300"/>
            </a:solidFill>
            <a:miter/>
            <a:tailEnd type="triangle" w="med" len="med"/>
          </a:ln>
        </p:spPr>
        <p:style>
          <a:lnRef idx="0">
            <a:scrgbClr r="0" g="0" b="0"/>
          </a:lnRef>
          <a:fillRef idx="0">
            <a:scrgbClr r="0" g="0" b="0"/>
          </a:fillRef>
          <a:effectRef idx="0">
            <a:scrgbClr r="0" g="0" b="0"/>
          </a:effectRef>
          <a:fontRef idx="minor"/>
        </p:style>
      </p:sp>
      <p:sp>
        <p:nvSpPr>
          <p:cNvPr id="439" name="Line 4"/>
          <p:cNvSpPr/>
          <p:nvPr/>
        </p:nvSpPr>
        <p:spPr>
          <a:xfrm flipH="1" flipV="1">
            <a:off x="7695840" y="3657600"/>
            <a:ext cx="685800" cy="2743200"/>
          </a:xfrm>
          <a:prstGeom prst="line">
            <a:avLst/>
          </a:prstGeom>
          <a:ln w="38160">
            <a:solidFill>
              <a:srgbClr val="0000CC"/>
            </a:solidFill>
            <a:miter/>
            <a:tailEnd type="triangle" w="med" len="med"/>
          </a:ln>
        </p:spPr>
        <p:style>
          <a:lnRef idx="0">
            <a:scrgbClr r="0" g="0" b="0"/>
          </a:lnRef>
          <a:fillRef idx="0">
            <a:scrgbClr r="0" g="0" b="0"/>
          </a:fillRef>
          <a:effectRef idx="0">
            <a:scrgbClr r="0" g="0" b="0"/>
          </a:effectRef>
          <a:fontRef idx="minor"/>
        </p:style>
      </p:sp>
      <p:pic>
        <p:nvPicPr>
          <p:cNvPr id="440" name="Picture 439"/>
          <p:cNvPicPr/>
          <p:nvPr/>
        </p:nvPicPr>
        <p:blipFill>
          <a:blip r:embed="rId3"/>
          <a:stretch/>
        </p:blipFill>
        <p:spPr>
          <a:xfrm>
            <a:off x="1615440" y="4275720"/>
            <a:ext cx="2651760" cy="2048760"/>
          </a:xfrm>
          <a:prstGeom prst="rect">
            <a:avLst/>
          </a:prstGeom>
          <a:ln>
            <a:noFill/>
          </a:ln>
        </p:spPr>
      </p:pic>
      <p:sp>
        <p:nvSpPr>
          <p:cNvPr id="2" name="Title 1">
            <a:extLst>
              <a:ext uri="{FF2B5EF4-FFF2-40B4-BE49-F238E27FC236}">
                <a16:creationId xmlns:a16="http://schemas.microsoft.com/office/drawing/2014/main" id="{133B8A32-A8CC-6F94-2560-FEFAC00210A0}"/>
              </a:ext>
            </a:extLst>
          </p:cNvPr>
          <p:cNvSpPr>
            <a:spLocks noGrp="1"/>
          </p:cNvSpPr>
          <p:nvPr>
            <p:ph type="title"/>
          </p:nvPr>
        </p:nvSpPr>
        <p:spPr>
          <a:xfrm>
            <a:off x="1902940" y="76320"/>
            <a:ext cx="9365963" cy="763600"/>
          </a:xfrm>
        </p:spPr>
        <p:txBody>
          <a:bodyPr/>
          <a:lstStyle/>
          <a:p>
            <a:r>
              <a:rPr lang="sl-SI" dirty="0"/>
              <a:t>Direct evidence for the existence of dark matter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0AC26B-8290-71EB-B32B-83801C908E18}"/>
              </a:ext>
            </a:extLst>
          </p:cNvPr>
          <p:cNvSpPr>
            <a:spLocks noGrp="1"/>
          </p:cNvSpPr>
          <p:nvPr>
            <p:ph type="title"/>
          </p:nvPr>
        </p:nvSpPr>
        <p:spPr/>
        <p:txBody>
          <a:bodyPr/>
          <a:lstStyle/>
          <a:p>
            <a:r>
              <a:rPr lang="sl-SI" dirty="0"/>
              <a:t>Physics beyond the Standard Model</a:t>
            </a:r>
          </a:p>
        </p:txBody>
      </p:sp>
      <p:sp>
        <p:nvSpPr>
          <p:cNvPr id="9" name="Text Placeholder 8">
            <a:extLst>
              <a:ext uri="{FF2B5EF4-FFF2-40B4-BE49-F238E27FC236}">
                <a16:creationId xmlns:a16="http://schemas.microsoft.com/office/drawing/2014/main" id="{491AA8AB-D476-2F9B-A021-9DE03DC63652}"/>
              </a:ext>
            </a:extLst>
          </p:cNvPr>
          <p:cNvSpPr>
            <a:spLocks noGrp="1"/>
          </p:cNvSpPr>
          <p:nvPr>
            <p:ph type="body" idx="1"/>
          </p:nvPr>
        </p:nvSpPr>
        <p:spPr>
          <a:xfrm>
            <a:off x="379232" y="1462492"/>
            <a:ext cx="7429454" cy="4555200"/>
          </a:xfrm>
        </p:spPr>
        <p:txBody>
          <a:bodyPr/>
          <a:lstStyle/>
          <a:p>
            <a:pPr marL="186262" indent="0">
              <a:buNone/>
            </a:pPr>
            <a:r>
              <a:rPr lang="sl-SI" dirty="0"/>
              <a:t>Search for deviations from the extremely well-tested Standard Model.</a:t>
            </a:r>
          </a:p>
          <a:p>
            <a:endParaRPr lang="sl-SI" dirty="0"/>
          </a:p>
          <a:p>
            <a:pPr marL="186262" indent="0">
              <a:buNone/>
            </a:pPr>
            <a:r>
              <a:rPr lang="sl-SI" dirty="0"/>
              <a:t>Two possibilities:</a:t>
            </a:r>
          </a:p>
          <a:p>
            <a:r>
              <a:rPr lang="sl-SI" dirty="0"/>
              <a:t>Direct search for new particles, supersymmetric partners: particles must be massive </a:t>
            </a:r>
          </a:p>
          <a:p>
            <a:pPr lvl="1"/>
            <a:r>
              <a:rPr lang="sl-SI" dirty="0"/>
              <a:t>search at high energies (LHC)</a:t>
            </a:r>
          </a:p>
          <a:p>
            <a:r>
              <a:rPr lang="sl-SI" dirty="0"/>
              <a:t>Search for deviations from the probability of processes (e.g. in rare B meson decays) </a:t>
            </a:r>
          </a:p>
          <a:p>
            <a:pPr lvl="1"/>
            <a:r>
              <a:rPr lang="sl-SI" dirty="0"/>
              <a:t>Precise Belle II measurements at lower energies</a:t>
            </a:r>
          </a:p>
          <a:p>
            <a:endParaRPr lang="sl-SI" dirty="0"/>
          </a:p>
          <a:p>
            <a:pPr marL="186262" indent="0">
              <a:buNone/>
            </a:pPr>
            <a:r>
              <a:rPr lang="sl-SI" dirty="0"/>
              <a:t>Both approaches are complementary. </a:t>
            </a:r>
          </a:p>
          <a:p>
            <a:pPr marL="186262" indent="0">
              <a:buNone/>
            </a:pPr>
            <a:endParaRPr lang="sl-SI" dirty="0"/>
          </a:p>
          <a:p>
            <a:pPr marL="186262" indent="0">
              <a:buNone/>
            </a:pPr>
            <a:endParaRPr lang="sl-SI" dirty="0"/>
          </a:p>
        </p:txBody>
      </p:sp>
      <p:pic>
        <p:nvPicPr>
          <p:cNvPr id="10" name="Picture 9">
            <a:extLst>
              <a:ext uri="{FF2B5EF4-FFF2-40B4-BE49-F238E27FC236}">
                <a16:creationId xmlns:a16="http://schemas.microsoft.com/office/drawing/2014/main" id="{2D8DF73F-EC5E-35C8-59BA-010C4143AF59}"/>
              </a:ext>
            </a:extLst>
          </p:cNvPr>
          <p:cNvPicPr/>
          <p:nvPr/>
        </p:nvPicPr>
        <p:blipFill>
          <a:blip r:embed="rId2"/>
          <a:stretch/>
        </p:blipFill>
        <p:spPr>
          <a:xfrm>
            <a:off x="7929038" y="1645868"/>
            <a:ext cx="2785591" cy="1964063"/>
          </a:xfrm>
          <a:prstGeom prst="rect">
            <a:avLst/>
          </a:prstGeom>
          <a:ln>
            <a:noFill/>
          </a:ln>
        </p:spPr>
      </p:pic>
      <p:pic>
        <p:nvPicPr>
          <p:cNvPr id="11" name="run037.farm6.evt0762.tsukamoto_di_e.xy">
            <a:extLst>
              <a:ext uri="{FF2B5EF4-FFF2-40B4-BE49-F238E27FC236}">
                <a16:creationId xmlns:a16="http://schemas.microsoft.com/office/drawing/2014/main" id="{7C8BBA3A-DADF-7E79-BD61-6E7C7104A51E}"/>
              </a:ext>
            </a:extLst>
          </p:cNvPr>
          <p:cNvPicPr/>
          <p:nvPr/>
        </p:nvPicPr>
        <p:blipFill>
          <a:blip r:embed="rId3"/>
          <a:stretch/>
        </p:blipFill>
        <p:spPr>
          <a:xfrm>
            <a:off x="7955322" y="3898832"/>
            <a:ext cx="2733024" cy="2699675"/>
          </a:xfrm>
          <a:prstGeom prst="rect">
            <a:avLst/>
          </a:prstGeom>
          <a:ln>
            <a:noFill/>
          </a:ln>
        </p:spPr>
      </p:pic>
      <p:sp>
        <p:nvSpPr>
          <p:cNvPr id="12" name="TextBox 11">
            <a:extLst>
              <a:ext uri="{FF2B5EF4-FFF2-40B4-BE49-F238E27FC236}">
                <a16:creationId xmlns:a16="http://schemas.microsoft.com/office/drawing/2014/main" id="{110461BE-FFE2-7F16-E1EA-C02A983F8E6A}"/>
              </a:ext>
            </a:extLst>
          </p:cNvPr>
          <p:cNvSpPr txBox="1"/>
          <p:nvPr/>
        </p:nvSpPr>
        <p:spPr>
          <a:xfrm>
            <a:off x="629588" y="5537216"/>
            <a:ext cx="7179098" cy="307777"/>
          </a:xfrm>
          <a:prstGeom prst="rect">
            <a:avLst/>
          </a:prstGeom>
          <a:solidFill>
            <a:srgbClr val="009900">
              <a:alpha val="50980"/>
            </a:srgbClr>
          </a:solidFill>
        </p:spPr>
        <p:txBody>
          <a:bodyPr wrap="square" rtlCol="0">
            <a:spAutoFit/>
          </a:bodyPr>
          <a:lstStyle/>
          <a:p>
            <a:r>
              <a:rPr lang="sl-SI" dirty="0">
                <a:solidFill>
                  <a:schemeClr val="bg1"/>
                </a:solidFill>
                <a:latin typeface="Copperplate Gothic Light" panose="020E0507020206020404" pitchFamily="34" charset="0"/>
              </a:rPr>
              <a:t>no discoveries of new  particles with mass ~500 GeV/c</a:t>
            </a:r>
            <a:r>
              <a:rPr lang="sl-SI" baseline="30000" dirty="0">
                <a:solidFill>
                  <a:schemeClr val="bg1"/>
                </a:solidFill>
                <a:latin typeface="Copperplate Gothic Light" panose="020E0507020206020404" pitchFamily="34" charset="0"/>
              </a:rPr>
              <a:t>2  </a:t>
            </a:r>
            <a:r>
              <a:rPr lang="sl-SI" dirty="0">
                <a:solidFill>
                  <a:schemeClr val="bg1"/>
                </a:solidFill>
                <a:latin typeface="Copperplate Gothic Light" panose="020E0507020206020404" pitchFamily="34" charset="0"/>
              </a:rPr>
              <a:t> - 1TeV/c</a:t>
            </a:r>
            <a:r>
              <a:rPr lang="sl-SI" baseline="30000" dirty="0">
                <a:solidFill>
                  <a:schemeClr val="bg1"/>
                </a:solidFill>
                <a:latin typeface="Copperplate Gothic Light" panose="020E0507020206020404" pitchFamily="34" charset="0"/>
              </a:rPr>
              <a:t>2</a:t>
            </a:r>
          </a:p>
        </p:txBody>
      </p:sp>
    </p:spTree>
    <p:extLst>
      <p:ext uri="{BB962C8B-B14F-4D97-AF65-F5344CB8AC3E}">
        <p14:creationId xmlns:p14="http://schemas.microsoft.com/office/powerpoint/2010/main" val="135839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repl">
                                        <p:cTn id="7" dur="500" fill="hold"/>
                                        <p:tgtEl>
                                          <p:spTgt spid="10"/>
                                        </p:tgtEl>
                                        <p:attrNameLst>
                                          <p:attrName>ppt_x</p:attrName>
                                        </p:attrNameLst>
                                      </p:cBhvr>
                                      <p:tavLst>
                                        <p:tav tm="0">
                                          <p:val>
                                            <p:strVal val="0-#ppt_w/2"/>
                                          </p:val>
                                        </p:tav>
                                        <p:tav tm="100000">
                                          <p:val>
                                            <p:strVal val="#ppt_x"/>
                                          </p:val>
                                        </p:tav>
                                      </p:tavLst>
                                    </p:anim>
                                    <p:anim calcmode="lin" valueType="num">
                                      <p:cBhvr additive="repl">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repl">
                                        <p:cTn id="13" dur="500" fill="hold"/>
                                        <p:tgtEl>
                                          <p:spTgt spid="11"/>
                                        </p:tgtEl>
                                        <p:attrNameLst>
                                          <p:attrName>ppt_x</p:attrName>
                                        </p:attrNameLst>
                                      </p:cBhvr>
                                      <p:tavLst>
                                        <p:tav tm="0">
                                          <p:val>
                                            <p:strVal val="0-#ppt_w/2"/>
                                          </p:val>
                                        </p:tav>
                                        <p:tav tm="100000">
                                          <p:val>
                                            <p:strVal val="#ppt_x"/>
                                          </p:val>
                                        </p:tav>
                                      </p:tavLst>
                                    </p:anim>
                                    <p:anim calcmode="lin" valueType="num">
                                      <p:cBhvr additive="repl">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F8246-5A60-8A44-326E-19429C65125B}"/>
              </a:ext>
            </a:extLst>
          </p:cNvPr>
          <p:cNvSpPr>
            <a:spLocks noGrp="1"/>
          </p:cNvSpPr>
          <p:nvPr>
            <p:ph type="title"/>
          </p:nvPr>
        </p:nvSpPr>
        <p:spPr/>
        <p:txBody>
          <a:bodyPr/>
          <a:lstStyle/>
          <a:p>
            <a:r>
              <a:rPr lang="sl-SI" dirty="0"/>
              <a:t>How do we see the world today?</a:t>
            </a:r>
          </a:p>
        </p:txBody>
      </p:sp>
      <p:pic>
        <p:nvPicPr>
          <p:cNvPr id="3" name="Picture 2">
            <a:extLst>
              <a:ext uri="{FF2B5EF4-FFF2-40B4-BE49-F238E27FC236}">
                <a16:creationId xmlns:a16="http://schemas.microsoft.com/office/drawing/2014/main" id="{6D1ED99F-E4FF-A5E4-9FB3-B650F050B1F2}"/>
              </a:ext>
            </a:extLst>
          </p:cNvPr>
          <p:cNvPicPr/>
          <p:nvPr/>
        </p:nvPicPr>
        <p:blipFill>
          <a:blip r:embed="rId2"/>
          <a:stretch/>
        </p:blipFill>
        <p:spPr>
          <a:xfrm>
            <a:off x="1742302" y="1488727"/>
            <a:ext cx="7955280" cy="1504080"/>
          </a:xfrm>
          <a:prstGeom prst="rect">
            <a:avLst/>
          </a:prstGeom>
          <a:ln>
            <a:noFill/>
          </a:ln>
        </p:spPr>
      </p:pic>
      <p:sp>
        <p:nvSpPr>
          <p:cNvPr id="4" name="TextBox 3">
            <a:extLst>
              <a:ext uri="{FF2B5EF4-FFF2-40B4-BE49-F238E27FC236}">
                <a16:creationId xmlns:a16="http://schemas.microsoft.com/office/drawing/2014/main" id="{8F011999-E8CD-1493-60DD-E0DBB4EF963A}"/>
              </a:ext>
            </a:extLst>
          </p:cNvPr>
          <p:cNvSpPr txBox="1"/>
          <p:nvPr/>
        </p:nvSpPr>
        <p:spPr>
          <a:xfrm>
            <a:off x="1907882" y="3211467"/>
            <a:ext cx="7624120" cy="3046988"/>
          </a:xfrm>
          <a:prstGeom prst="rect">
            <a:avLst/>
          </a:prstGeom>
          <a:noFill/>
        </p:spPr>
        <p:txBody>
          <a:bodyPr wrap="square" rtlCol="0">
            <a:spAutoFit/>
          </a:bodyPr>
          <a:lstStyle/>
          <a:p>
            <a:r>
              <a:rPr lang="sl-SI" sz="2400" dirty="0">
                <a:solidFill>
                  <a:schemeClr val="tx1"/>
                </a:solidFill>
              </a:rPr>
              <a:t>Basic particles</a:t>
            </a:r>
          </a:p>
          <a:p>
            <a:endParaRPr lang="sl-SI" sz="2400" dirty="0">
              <a:solidFill>
                <a:schemeClr val="tx1"/>
              </a:solidFill>
            </a:endParaRPr>
          </a:p>
          <a:p>
            <a:r>
              <a:rPr lang="sl-SI" sz="2400" dirty="0">
                <a:solidFill>
                  <a:schemeClr val="tx1"/>
                </a:solidFill>
              </a:rPr>
              <a:t>The forces (interactions) between them:</a:t>
            </a:r>
          </a:p>
          <a:p>
            <a:r>
              <a:rPr lang="sl-SI" sz="2400" dirty="0">
                <a:solidFill>
                  <a:schemeClr val="tx1"/>
                </a:solidFill>
              </a:rPr>
              <a:t> </a:t>
            </a:r>
          </a:p>
          <a:p>
            <a:pPr marL="342900" indent="-342900">
              <a:buFont typeface="Wingdings" pitchFamily="2" charset="2"/>
              <a:buChar char="q"/>
            </a:pPr>
            <a:r>
              <a:rPr lang="sl-SI" sz="2400" dirty="0">
                <a:solidFill>
                  <a:schemeClr val="tx1"/>
                </a:solidFill>
              </a:rPr>
              <a:t>Gravity</a:t>
            </a:r>
          </a:p>
          <a:p>
            <a:pPr marL="342900" indent="-342900">
              <a:buFont typeface="Wingdings" pitchFamily="2" charset="2"/>
              <a:buChar char="q"/>
            </a:pPr>
            <a:r>
              <a:rPr lang="sl-SI" sz="2400" dirty="0">
                <a:solidFill>
                  <a:schemeClr val="tx1"/>
                </a:solidFill>
              </a:rPr>
              <a:t>Electromagnetic interaction</a:t>
            </a:r>
          </a:p>
          <a:p>
            <a:pPr marL="342900" indent="-342900">
              <a:buFont typeface="Wingdings" pitchFamily="2" charset="2"/>
              <a:buChar char="q"/>
            </a:pPr>
            <a:r>
              <a:rPr lang="sl-SI" sz="2400" dirty="0">
                <a:solidFill>
                  <a:schemeClr val="tx1"/>
                </a:solidFill>
              </a:rPr>
              <a:t>Weak interaction (beta decay)</a:t>
            </a:r>
          </a:p>
          <a:p>
            <a:pPr marL="342900" indent="-342900">
              <a:buFont typeface="Wingdings" pitchFamily="2" charset="2"/>
              <a:buChar char="q"/>
            </a:pPr>
            <a:r>
              <a:rPr lang="sl-SI" sz="2400" dirty="0">
                <a:solidFill>
                  <a:schemeClr val="tx1"/>
                </a:solidFill>
              </a:rPr>
              <a:t>Strong interaction (binds quarks in the nucleus)</a:t>
            </a:r>
          </a:p>
        </p:txBody>
      </p:sp>
    </p:spTree>
    <p:extLst>
      <p:ext uri="{BB962C8B-B14F-4D97-AF65-F5344CB8AC3E}">
        <p14:creationId xmlns:p14="http://schemas.microsoft.com/office/powerpoint/2010/main" val="22369378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138D-649F-85C2-5151-B9963B2E3DDE}"/>
              </a:ext>
            </a:extLst>
          </p:cNvPr>
          <p:cNvSpPr>
            <a:spLocks noGrp="1"/>
          </p:cNvSpPr>
          <p:nvPr>
            <p:ph type="title"/>
          </p:nvPr>
        </p:nvSpPr>
        <p:spPr/>
        <p:txBody>
          <a:bodyPr/>
          <a:lstStyle/>
          <a:p>
            <a:r>
              <a:rPr lang="sl-SI" dirty="0"/>
              <a:t>What will the future bring us?</a:t>
            </a:r>
          </a:p>
        </p:txBody>
      </p:sp>
      <p:sp>
        <p:nvSpPr>
          <p:cNvPr id="3" name="Text Placeholder 2">
            <a:extLst>
              <a:ext uri="{FF2B5EF4-FFF2-40B4-BE49-F238E27FC236}">
                <a16:creationId xmlns:a16="http://schemas.microsoft.com/office/drawing/2014/main" id="{9411BA30-B0F0-D2AF-715D-1DBA55C1C2A9}"/>
              </a:ext>
            </a:extLst>
          </p:cNvPr>
          <p:cNvSpPr>
            <a:spLocks noGrp="1"/>
          </p:cNvSpPr>
          <p:nvPr>
            <p:ph type="body" idx="1"/>
          </p:nvPr>
        </p:nvSpPr>
        <p:spPr>
          <a:xfrm>
            <a:off x="193881" y="1548989"/>
            <a:ext cx="6231632" cy="4555200"/>
          </a:xfrm>
        </p:spPr>
        <p:txBody>
          <a:bodyPr/>
          <a:lstStyle/>
          <a:p>
            <a:pPr marL="186262" indent="0">
              <a:buNone/>
            </a:pPr>
            <a:r>
              <a:rPr lang="sl-SI" sz="2400" dirty="0"/>
              <a:t>We don't really know - </a:t>
            </a:r>
          </a:p>
          <a:p>
            <a:pPr marL="186262" indent="0">
              <a:buNone/>
            </a:pPr>
            <a:r>
              <a:rPr lang="sl-SI" sz="2400" dirty="0"/>
              <a:t>If we did, research would not be necessary ...  </a:t>
            </a:r>
          </a:p>
          <a:p>
            <a:pPr marL="186262" indent="0">
              <a:buNone/>
            </a:pPr>
            <a:endParaRPr lang="sl-SI" sz="2400" dirty="0"/>
          </a:p>
          <a:p>
            <a:pPr marL="186262" indent="0">
              <a:buNone/>
            </a:pPr>
            <a:r>
              <a:rPr lang="sl-SI" sz="2400" dirty="0"/>
              <a:t>We expect very interesting results in the next few years in fundamental particle physics!</a:t>
            </a:r>
          </a:p>
        </p:txBody>
      </p:sp>
    </p:spTree>
    <p:extLst>
      <p:ext uri="{BB962C8B-B14F-4D97-AF65-F5344CB8AC3E}">
        <p14:creationId xmlns:p14="http://schemas.microsoft.com/office/powerpoint/2010/main" val="2011314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AC1BF-C7CE-8D51-60B8-E7201ACF30AB}"/>
              </a:ext>
            </a:extLst>
          </p:cNvPr>
          <p:cNvSpPr>
            <a:spLocks noGrp="1"/>
          </p:cNvSpPr>
          <p:nvPr>
            <p:ph type="title"/>
          </p:nvPr>
        </p:nvSpPr>
        <p:spPr/>
        <p:txBody>
          <a:bodyPr/>
          <a:lstStyle/>
          <a:p>
            <a:r>
              <a:rPr lang="sl-SI" dirty="0"/>
              <a:t>Detection of low light levels</a:t>
            </a:r>
          </a:p>
        </p:txBody>
      </p:sp>
      <p:sp>
        <p:nvSpPr>
          <p:cNvPr id="3" name="Text Placeholder 2">
            <a:extLst>
              <a:ext uri="{FF2B5EF4-FFF2-40B4-BE49-F238E27FC236}">
                <a16:creationId xmlns:a16="http://schemas.microsoft.com/office/drawing/2014/main" id="{0F8279D7-1A07-9B7F-9A81-DC8F49C6FD54}"/>
              </a:ext>
            </a:extLst>
          </p:cNvPr>
          <p:cNvSpPr>
            <a:spLocks noGrp="1"/>
          </p:cNvSpPr>
          <p:nvPr>
            <p:ph type="body" idx="1"/>
          </p:nvPr>
        </p:nvSpPr>
        <p:spPr>
          <a:xfrm>
            <a:off x="953467" y="2317467"/>
            <a:ext cx="5912028" cy="3827200"/>
          </a:xfrm>
        </p:spPr>
        <p:txBody>
          <a:bodyPr/>
          <a:lstStyle/>
          <a:p>
            <a:pPr marL="186262" indent="0">
              <a:buNone/>
            </a:pPr>
            <a:r>
              <a:rPr lang="sl-SI" sz="2400" dirty="0"/>
              <a:t>Detection of photons crucial in </a:t>
            </a:r>
          </a:p>
          <a:p>
            <a:pPr marL="186262" indent="0">
              <a:buNone/>
            </a:pPr>
            <a:endParaRPr lang="sl-SI" sz="2400" dirty="0"/>
          </a:p>
          <a:p>
            <a:r>
              <a:rPr lang="sl-SI" sz="2400" dirty="0"/>
              <a:t>Cherenkov detectors, </a:t>
            </a:r>
          </a:p>
          <a:p>
            <a:r>
              <a:rPr lang="sl-SI" sz="2400" dirty="0"/>
              <a:t>calorimeters, </a:t>
            </a:r>
          </a:p>
          <a:p>
            <a:r>
              <a:rPr lang="sl-SI" sz="2400" dirty="0"/>
              <a:t>fiber trackers, </a:t>
            </a:r>
          </a:p>
          <a:p>
            <a:r>
              <a:rPr lang="sl-SI" sz="2400" dirty="0"/>
              <a:t>etc.</a:t>
            </a:r>
          </a:p>
          <a:p>
            <a:pPr marL="186262" indent="0">
              <a:buNone/>
            </a:pPr>
            <a:endParaRPr lang="sl-SI" sz="2400" dirty="0"/>
          </a:p>
        </p:txBody>
      </p:sp>
    </p:spTree>
    <p:extLst>
      <p:ext uri="{BB962C8B-B14F-4D97-AF65-F5344CB8AC3E}">
        <p14:creationId xmlns:p14="http://schemas.microsoft.com/office/powerpoint/2010/main" val="1753833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D79FF-983D-444D-A9AD-FE7B67B7C820}"/>
              </a:ext>
            </a:extLst>
          </p:cNvPr>
          <p:cNvSpPr>
            <a:spLocks noGrp="1"/>
          </p:cNvSpPr>
          <p:nvPr>
            <p:ph type="title"/>
          </p:nvPr>
        </p:nvSpPr>
        <p:spPr>
          <a:xfrm>
            <a:off x="368851" y="713333"/>
            <a:ext cx="5579600" cy="860634"/>
          </a:xfrm>
        </p:spPr>
        <p:txBody>
          <a:bodyPr>
            <a:normAutofit/>
          </a:bodyPr>
          <a:lstStyle/>
          <a:p>
            <a:r>
              <a:rPr lang="en-GB" dirty="0"/>
              <a:t>Photon detection in human</a:t>
            </a:r>
            <a:endParaRPr lang="en-SI" dirty="0"/>
          </a:p>
        </p:txBody>
      </p:sp>
      <p:sp>
        <p:nvSpPr>
          <p:cNvPr id="3" name="Content Placeholder 2">
            <a:extLst>
              <a:ext uri="{FF2B5EF4-FFF2-40B4-BE49-F238E27FC236}">
                <a16:creationId xmlns:a16="http://schemas.microsoft.com/office/drawing/2014/main" id="{A3F959DD-10EF-E945-B001-8E7B10694162}"/>
              </a:ext>
            </a:extLst>
          </p:cNvPr>
          <p:cNvSpPr>
            <a:spLocks noGrp="1"/>
          </p:cNvSpPr>
          <p:nvPr>
            <p:ph type="body" idx="1"/>
          </p:nvPr>
        </p:nvSpPr>
        <p:spPr>
          <a:xfrm>
            <a:off x="0" y="2288989"/>
            <a:ext cx="5579600" cy="3827200"/>
          </a:xfrm>
        </p:spPr>
        <p:txBody>
          <a:bodyPr>
            <a:normAutofit/>
          </a:bodyPr>
          <a:lstStyle/>
          <a:p>
            <a:r>
              <a:rPr lang="en-GB" sz="2400" b="1" dirty="0"/>
              <a:t>Photoreceptor cell</a:t>
            </a:r>
            <a:r>
              <a:rPr lang="en-GB" sz="2400" dirty="0"/>
              <a:t> : specialized type of neuroepithelial cell found in the retina that is capable of visual phototransduction</a:t>
            </a:r>
          </a:p>
          <a:p>
            <a:r>
              <a:rPr lang="en-GB" sz="2400" b="1" dirty="0"/>
              <a:t>Photoreceptor proteins </a:t>
            </a:r>
            <a:r>
              <a:rPr lang="en-GB" sz="2400" dirty="0"/>
              <a:t>in the cell absorb photons, triggering a change in the cell's membrane potential.</a:t>
            </a:r>
          </a:p>
          <a:p>
            <a:endParaRPr lang="en-GB" sz="2400" dirty="0"/>
          </a:p>
        </p:txBody>
      </p:sp>
      <p:pic>
        <p:nvPicPr>
          <p:cNvPr id="1028" name="Picture 4">
            <a:extLst>
              <a:ext uri="{FF2B5EF4-FFF2-40B4-BE49-F238E27FC236}">
                <a16:creationId xmlns:a16="http://schemas.microsoft.com/office/drawing/2014/main" id="{F9D24EE1-EAEC-F64A-B87F-2F544E048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7951" y="0"/>
            <a:ext cx="4344049" cy="63809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8093F85-B9B3-CB4A-A317-2964AF2EE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227" y="2755763"/>
            <a:ext cx="3560340" cy="336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262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E06C7-BAA0-3A48-A9EB-82A33607FBD1}"/>
              </a:ext>
            </a:extLst>
          </p:cNvPr>
          <p:cNvSpPr>
            <a:spLocks noGrp="1"/>
          </p:cNvSpPr>
          <p:nvPr>
            <p:ph type="title"/>
          </p:nvPr>
        </p:nvSpPr>
        <p:spPr>
          <a:xfrm>
            <a:off x="953467" y="713333"/>
            <a:ext cx="5579600" cy="725723"/>
          </a:xfrm>
        </p:spPr>
        <p:txBody>
          <a:bodyPr/>
          <a:lstStyle/>
          <a:p>
            <a:r>
              <a:rPr lang="en-SI" dirty="0"/>
              <a:t>Photodetector</a:t>
            </a:r>
          </a:p>
        </p:txBody>
      </p:sp>
      <p:sp>
        <p:nvSpPr>
          <p:cNvPr id="3" name="Content Placeholder 2">
            <a:extLst>
              <a:ext uri="{FF2B5EF4-FFF2-40B4-BE49-F238E27FC236}">
                <a16:creationId xmlns:a16="http://schemas.microsoft.com/office/drawing/2014/main" id="{9339E2C5-6DC5-7344-BD7C-E1C618382396}"/>
              </a:ext>
            </a:extLst>
          </p:cNvPr>
          <p:cNvSpPr>
            <a:spLocks noGrp="1"/>
          </p:cNvSpPr>
          <p:nvPr>
            <p:ph type="body" idx="1"/>
          </p:nvPr>
        </p:nvSpPr>
        <p:spPr>
          <a:xfrm>
            <a:off x="348557" y="1515400"/>
            <a:ext cx="5747443" cy="3827200"/>
          </a:xfrm>
        </p:spPr>
        <p:txBody>
          <a:bodyPr>
            <a:noAutofit/>
          </a:bodyPr>
          <a:lstStyle/>
          <a:p>
            <a:endParaRPr lang="en-SI" sz="2400" dirty="0">
              <a:solidFill>
                <a:schemeClr val="bg1"/>
              </a:solidFill>
              <a:latin typeface="+mn-lt"/>
            </a:endParaRPr>
          </a:p>
          <a:p>
            <a:pPr marL="186262" indent="0">
              <a:buNone/>
            </a:pPr>
            <a:r>
              <a:rPr lang="en-SI" sz="2400" dirty="0">
                <a:solidFill>
                  <a:schemeClr val="bg1"/>
                </a:solidFill>
                <a:latin typeface="+mn-lt"/>
              </a:rPr>
              <a:t>A device t</a:t>
            </a:r>
            <a:r>
              <a:rPr lang="en-GB" sz="2400" dirty="0">
                <a:solidFill>
                  <a:schemeClr val="bg1"/>
                </a:solidFill>
                <a:latin typeface="+mn-lt"/>
              </a:rPr>
              <a:t>ha</a:t>
            </a:r>
            <a:r>
              <a:rPr lang="en-SI" sz="2400" dirty="0">
                <a:solidFill>
                  <a:schemeClr val="bg1"/>
                </a:solidFill>
                <a:latin typeface="+mn-lt"/>
              </a:rPr>
              <a:t>t can detect photons</a:t>
            </a:r>
          </a:p>
          <a:p>
            <a:pPr marL="186262" indent="0">
              <a:buNone/>
            </a:pPr>
            <a:endParaRPr lang="en-GB" altLang="en-US" sz="2400" i="1" dirty="0">
              <a:solidFill>
                <a:schemeClr val="bg1"/>
              </a:solidFill>
              <a:latin typeface="+mn-lt"/>
            </a:endParaRPr>
          </a:p>
          <a:p>
            <a:pPr marL="186262" indent="0">
              <a:buNone/>
            </a:pPr>
            <a:r>
              <a:rPr lang="en-GB" altLang="en-US" sz="2400" i="1" dirty="0">
                <a:solidFill>
                  <a:schemeClr val="bg1"/>
                </a:solidFill>
                <a:latin typeface="+mn-lt"/>
              </a:rPr>
              <a:t>Requirements</a:t>
            </a:r>
            <a:r>
              <a:rPr lang="en-GB" altLang="en-US" sz="2400" dirty="0">
                <a:solidFill>
                  <a:schemeClr val="bg1"/>
                </a:solidFill>
                <a:latin typeface="+mn-lt"/>
              </a:rPr>
              <a:t>:  </a:t>
            </a:r>
          </a:p>
          <a:p>
            <a:r>
              <a:rPr lang="en-GB" altLang="en-US" sz="2400" dirty="0">
                <a:solidFill>
                  <a:schemeClr val="bg1"/>
                </a:solidFill>
                <a:latin typeface="+mn-lt"/>
              </a:rPr>
              <a:t>single photon sensitivity, </a:t>
            </a:r>
          </a:p>
          <a:p>
            <a:r>
              <a:rPr lang="en-GB" altLang="en-US" sz="2400" dirty="0">
                <a:solidFill>
                  <a:schemeClr val="bg1"/>
                </a:solidFill>
                <a:latin typeface="+mn-lt"/>
              </a:rPr>
              <a:t>high efficiency, </a:t>
            </a:r>
          </a:p>
          <a:p>
            <a:r>
              <a:rPr lang="en-GB" altLang="en-US" sz="2400" dirty="0">
                <a:solidFill>
                  <a:schemeClr val="bg1"/>
                </a:solidFill>
                <a:latin typeface="+mn-lt"/>
              </a:rPr>
              <a:t>good spatial granularity</a:t>
            </a:r>
            <a:endParaRPr lang="en-SI" sz="2400" dirty="0">
              <a:solidFill>
                <a:schemeClr val="bg1"/>
              </a:solidFill>
              <a:latin typeface="+mn-lt"/>
            </a:endParaRPr>
          </a:p>
        </p:txBody>
      </p:sp>
      <p:sp>
        <p:nvSpPr>
          <p:cNvPr id="7" name="TextBox 6">
            <a:extLst>
              <a:ext uri="{FF2B5EF4-FFF2-40B4-BE49-F238E27FC236}">
                <a16:creationId xmlns:a16="http://schemas.microsoft.com/office/drawing/2014/main" id="{C1EE29C3-1E23-E69C-CA51-8DC9696410CB}"/>
              </a:ext>
            </a:extLst>
          </p:cNvPr>
          <p:cNvSpPr txBox="1"/>
          <p:nvPr/>
        </p:nvSpPr>
        <p:spPr>
          <a:xfrm>
            <a:off x="5726242" y="2459504"/>
            <a:ext cx="5066676" cy="1938992"/>
          </a:xfrm>
          <a:prstGeom prst="rect">
            <a:avLst/>
          </a:prstGeom>
          <a:noFill/>
        </p:spPr>
        <p:txBody>
          <a:bodyPr wrap="square">
            <a:spAutoFit/>
          </a:bodyPr>
          <a:lstStyle/>
          <a:p>
            <a:r>
              <a:rPr lang="en-GB" sz="2400" dirty="0">
                <a:solidFill>
                  <a:schemeClr val="bg1"/>
                </a:solidFill>
                <a:latin typeface="+mn-lt"/>
              </a:rPr>
              <a:t>Detection mechanism:</a:t>
            </a:r>
          </a:p>
          <a:p>
            <a:pPr marL="342900" lvl="1" indent="-342900">
              <a:lnSpc>
                <a:spcPct val="100000"/>
              </a:lnSpc>
              <a:buFont typeface="Arial" panose="020B0604020202020204" pitchFamily="34" charset="0"/>
              <a:buChar char="•"/>
            </a:pPr>
            <a:r>
              <a:rPr lang="en-GB" sz="2400" dirty="0">
                <a:solidFill>
                  <a:schemeClr val="bg1"/>
                </a:solidFill>
                <a:latin typeface="+mn-lt"/>
              </a:rPr>
              <a:t>Photo-chemical</a:t>
            </a:r>
          </a:p>
          <a:p>
            <a:pPr marL="342900" lvl="1" indent="-342900">
              <a:lnSpc>
                <a:spcPct val="100000"/>
              </a:lnSpc>
              <a:buFont typeface="Arial" panose="020B0604020202020204" pitchFamily="34" charset="0"/>
              <a:buChar char="•"/>
            </a:pPr>
            <a:r>
              <a:rPr lang="en-GB" sz="2400" dirty="0">
                <a:solidFill>
                  <a:schemeClr val="bg1"/>
                </a:solidFill>
                <a:latin typeface="+mn-lt"/>
              </a:rPr>
              <a:t>Thermal</a:t>
            </a:r>
          </a:p>
          <a:p>
            <a:pPr marL="342900" lvl="1" indent="-342900">
              <a:lnSpc>
                <a:spcPct val="100000"/>
              </a:lnSpc>
              <a:buFont typeface="Arial" panose="020B0604020202020204" pitchFamily="34" charset="0"/>
              <a:buChar char="•"/>
            </a:pPr>
            <a:r>
              <a:rPr lang="en-GB" sz="2400" dirty="0">
                <a:solidFill>
                  <a:schemeClr val="bg1"/>
                </a:solidFill>
                <a:latin typeface="+mn-lt"/>
              </a:rPr>
              <a:t>Photo-voltaic</a:t>
            </a:r>
          </a:p>
          <a:p>
            <a:pPr marL="342900" lvl="1" indent="-342900">
              <a:lnSpc>
                <a:spcPct val="100000"/>
              </a:lnSpc>
              <a:buFont typeface="Arial" panose="020B0604020202020204" pitchFamily="34" charset="0"/>
              <a:buChar char="•"/>
            </a:pPr>
            <a:r>
              <a:rPr lang="en-GB" sz="2400" dirty="0">
                <a:solidFill>
                  <a:schemeClr val="bg1"/>
                </a:solidFill>
                <a:latin typeface="+mn-lt"/>
              </a:rPr>
              <a:t>Photo effect</a:t>
            </a:r>
          </a:p>
        </p:txBody>
      </p:sp>
    </p:spTree>
    <p:extLst>
      <p:ext uri="{BB962C8B-B14F-4D97-AF65-F5344CB8AC3E}">
        <p14:creationId xmlns:p14="http://schemas.microsoft.com/office/powerpoint/2010/main" val="1184390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AE5A-8CAC-1047-8A57-3813FACF0D0C}"/>
              </a:ext>
            </a:extLst>
          </p:cNvPr>
          <p:cNvSpPr>
            <a:spLocks noGrp="1"/>
          </p:cNvSpPr>
          <p:nvPr>
            <p:ph type="title"/>
          </p:nvPr>
        </p:nvSpPr>
        <p:spPr>
          <a:xfrm>
            <a:off x="478533" y="676965"/>
            <a:ext cx="7794800" cy="640196"/>
          </a:xfrm>
        </p:spPr>
        <p:txBody>
          <a:bodyPr/>
          <a:lstStyle/>
          <a:p>
            <a:r>
              <a:rPr lang="en-GB" sz="3600" b="1" dirty="0"/>
              <a:t>Photo-effect </a:t>
            </a:r>
            <a:endParaRPr lang="en-SI" sz="3600" dirty="0"/>
          </a:p>
        </p:txBody>
      </p:sp>
      <p:sp>
        <p:nvSpPr>
          <p:cNvPr id="3" name="Content Placeholder 2">
            <a:extLst>
              <a:ext uri="{FF2B5EF4-FFF2-40B4-BE49-F238E27FC236}">
                <a16:creationId xmlns:a16="http://schemas.microsoft.com/office/drawing/2014/main" id="{625011BF-F651-854A-A2DF-4311943FFC41}"/>
              </a:ext>
            </a:extLst>
          </p:cNvPr>
          <p:cNvSpPr>
            <a:spLocks noGrp="1"/>
          </p:cNvSpPr>
          <p:nvPr>
            <p:ph type="subTitle" idx="1"/>
          </p:nvPr>
        </p:nvSpPr>
        <p:spPr>
          <a:xfrm>
            <a:off x="155217" y="1294873"/>
            <a:ext cx="7488073" cy="2354800"/>
          </a:xfrm>
        </p:spPr>
        <p:txBody>
          <a:bodyPr>
            <a:noAutofit/>
          </a:bodyPr>
          <a:lstStyle/>
          <a:p>
            <a:r>
              <a:rPr lang="en-GB" sz="2000" dirty="0"/>
              <a:t>First we need to convert light into detectable electronic signal</a:t>
            </a:r>
          </a:p>
          <a:p>
            <a:pPr marL="0" indent="0">
              <a:buNone/>
            </a:pPr>
            <a:endParaRPr lang="en-GB" sz="2000" dirty="0"/>
          </a:p>
          <a:p>
            <a:pPr marL="0" indent="0">
              <a:buNone/>
            </a:pPr>
            <a:r>
              <a:rPr lang="en-GB" sz="2000" dirty="0"/>
              <a:t>Principle:</a:t>
            </a:r>
          </a:p>
          <a:p>
            <a:r>
              <a:rPr lang="en-GB" sz="2000" dirty="0"/>
              <a:t>Use photoelectric effect to ‘convert’ photons to photoelectrons</a:t>
            </a:r>
          </a:p>
          <a:p>
            <a:endParaRPr lang="en-GB" sz="2000" dirty="0"/>
          </a:p>
          <a:p>
            <a:r>
              <a:rPr lang="en-GB" sz="2000" b="1" dirty="0"/>
              <a:t>External photelectric effect </a:t>
            </a:r>
            <a:r>
              <a:rPr lang="en-GB" sz="2000" dirty="0"/>
              <a:t>– emission of free electrons from metal surface due to energy absorption  </a:t>
            </a:r>
          </a:p>
          <a:p>
            <a:r>
              <a:rPr lang="en-GB" sz="2000" dirty="0"/>
              <a:t>Photon detection involves often materials like K, Na, Rb, Cs (alkali metals). They have the smallest electronegativity →highest tendency to release electrons.</a:t>
            </a:r>
          </a:p>
          <a:p>
            <a:r>
              <a:rPr lang="en-GB" sz="2000" dirty="0"/>
              <a:t>Most photo-detectors make use </a:t>
            </a:r>
            <a:r>
              <a:rPr lang="en-GB" sz="2000" dirty="0">
                <a:solidFill>
                  <a:schemeClr val="bg1"/>
                </a:solidFill>
              </a:rPr>
              <a:t>of solid or gaseous photosensitive materials.</a:t>
            </a:r>
          </a:p>
          <a:p>
            <a:endParaRPr lang="en-GB" sz="2000" dirty="0"/>
          </a:p>
          <a:p>
            <a:r>
              <a:rPr lang="en-GB" sz="2000" b="1" dirty="0"/>
              <a:t>Internal photoelectric effect </a:t>
            </a:r>
            <a:r>
              <a:rPr lang="en-GB" sz="2000" dirty="0"/>
              <a:t>– free charge carriers are generated by absorption of incident photons in semiconductor junction detector</a:t>
            </a:r>
          </a:p>
          <a:p>
            <a:endParaRPr lang="en-SI" sz="2000" dirty="0"/>
          </a:p>
        </p:txBody>
      </p:sp>
      <p:pic>
        <p:nvPicPr>
          <p:cNvPr id="4" name="Picture 3">
            <a:extLst>
              <a:ext uri="{FF2B5EF4-FFF2-40B4-BE49-F238E27FC236}">
                <a16:creationId xmlns:a16="http://schemas.microsoft.com/office/drawing/2014/main" id="{BD2D2A19-A59A-6845-97B7-8DA3429C9948}"/>
              </a:ext>
            </a:extLst>
          </p:cNvPr>
          <p:cNvPicPr>
            <a:picLocks noChangeAspect="1"/>
          </p:cNvPicPr>
          <p:nvPr/>
        </p:nvPicPr>
        <p:blipFill>
          <a:blip r:embed="rId3"/>
          <a:stretch>
            <a:fillRect/>
          </a:stretch>
        </p:blipFill>
        <p:spPr>
          <a:xfrm>
            <a:off x="8688863" y="4449791"/>
            <a:ext cx="2804390" cy="1453889"/>
          </a:xfrm>
          <a:prstGeom prst="rect">
            <a:avLst/>
          </a:prstGeom>
        </p:spPr>
      </p:pic>
      <p:pic>
        <p:nvPicPr>
          <p:cNvPr id="7" name="Picture 1">
            <a:extLst>
              <a:ext uri="{FF2B5EF4-FFF2-40B4-BE49-F238E27FC236}">
                <a16:creationId xmlns:a16="http://schemas.microsoft.com/office/drawing/2014/main" id="{CB246C5E-E501-9C4A-B33A-E136C487C7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32575" y="527737"/>
            <a:ext cx="3938239" cy="30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a:extLst>
              <a:ext uri="{FF2B5EF4-FFF2-40B4-BE49-F238E27FC236}">
                <a16:creationId xmlns:a16="http://schemas.microsoft.com/office/drawing/2014/main" id="{B7519D89-E0EA-804F-846F-5BEBE7E53228}"/>
              </a:ext>
            </a:extLst>
          </p:cNvPr>
          <p:cNvSpPr txBox="1">
            <a:spLocks noChangeArrowheads="1"/>
          </p:cNvSpPr>
          <p:nvPr/>
        </p:nvSpPr>
        <p:spPr bwMode="auto">
          <a:xfrm>
            <a:off x="8294284" y="111294"/>
            <a:ext cx="35935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FontTx/>
              <a:buNone/>
            </a:pPr>
            <a:r>
              <a:rPr lang="fr-CH" altLang="en-US" sz="1800" dirty="0">
                <a:latin typeface="Calibri" panose="020F0502020204030204" pitchFamily="34" charset="0"/>
              </a:rPr>
              <a:t>Interactions of gammas </a:t>
            </a:r>
            <a:r>
              <a:rPr lang="fr-CH" altLang="en-US" sz="1800" dirty="0" err="1">
                <a:latin typeface="Calibri" panose="020F0502020204030204" pitchFamily="34" charset="0"/>
              </a:rPr>
              <a:t>with</a:t>
            </a:r>
            <a:r>
              <a:rPr lang="fr-CH" altLang="en-US" sz="1800" dirty="0">
                <a:latin typeface="Calibri" panose="020F0502020204030204" pitchFamily="34" charset="0"/>
              </a:rPr>
              <a:t> </a:t>
            </a:r>
            <a:r>
              <a:rPr lang="fr-CH" altLang="en-US" sz="1800" dirty="0" err="1">
                <a:latin typeface="Calibri" panose="020F0502020204030204" pitchFamily="34" charset="0"/>
              </a:rPr>
              <a:t>matter</a:t>
            </a:r>
            <a:r>
              <a:rPr lang="fr-CH" altLang="en-US" sz="1800" dirty="0">
                <a:latin typeface="Calibri" panose="020F0502020204030204" pitchFamily="34" charset="0"/>
              </a:rPr>
              <a:t> </a:t>
            </a:r>
            <a:endParaRPr lang="en-GB" altLang="en-US" sz="1800" dirty="0">
              <a:latin typeface="Calibri" panose="020F0502020204030204" pitchFamily="34" charset="0"/>
            </a:endParaRPr>
          </a:p>
        </p:txBody>
      </p:sp>
      <p:sp>
        <p:nvSpPr>
          <p:cNvPr id="9" name="TextBox 3">
            <a:extLst>
              <a:ext uri="{FF2B5EF4-FFF2-40B4-BE49-F238E27FC236}">
                <a16:creationId xmlns:a16="http://schemas.microsoft.com/office/drawing/2014/main" id="{AA9A307C-BA12-E149-B8C7-535A31E5666A}"/>
              </a:ext>
            </a:extLst>
          </p:cNvPr>
          <p:cNvSpPr txBox="1">
            <a:spLocks noChangeArrowheads="1"/>
          </p:cNvSpPr>
          <p:nvPr/>
        </p:nvSpPr>
        <p:spPr bwMode="auto">
          <a:xfrm>
            <a:off x="9802566" y="977436"/>
            <a:ext cx="12938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FontTx/>
              <a:buNone/>
            </a:pPr>
            <a:r>
              <a:rPr lang="fr-CH" altLang="en-US" sz="1600">
                <a:solidFill>
                  <a:srgbClr val="FF0000"/>
                </a:solidFill>
                <a:latin typeface="Calibri" panose="020F0502020204030204" pitchFamily="34" charset="0"/>
              </a:rPr>
              <a:t>Photoelectric</a:t>
            </a:r>
            <a:endParaRPr lang="en-GB" altLang="en-US" sz="1600">
              <a:solidFill>
                <a:srgbClr val="FF0000"/>
              </a:solidFill>
              <a:latin typeface="Calibri" panose="020F0502020204030204" pitchFamily="34" charset="0"/>
            </a:endParaRPr>
          </a:p>
        </p:txBody>
      </p:sp>
      <p:sp>
        <p:nvSpPr>
          <p:cNvPr id="10" name="TextBox 13">
            <a:extLst>
              <a:ext uri="{FF2B5EF4-FFF2-40B4-BE49-F238E27FC236}">
                <a16:creationId xmlns:a16="http://schemas.microsoft.com/office/drawing/2014/main" id="{E000E732-3D15-0B4A-A0A7-A14E2138848D}"/>
              </a:ext>
            </a:extLst>
          </p:cNvPr>
          <p:cNvSpPr txBox="1">
            <a:spLocks noChangeArrowheads="1"/>
          </p:cNvSpPr>
          <p:nvPr/>
        </p:nvSpPr>
        <p:spPr bwMode="auto">
          <a:xfrm>
            <a:off x="10174040" y="1569574"/>
            <a:ext cx="12779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FontTx/>
              <a:buNone/>
            </a:pPr>
            <a:r>
              <a:rPr lang="fr-CH" altLang="en-US" sz="1600" dirty="0">
                <a:solidFill>
                  <a:srgbClr val="FF0000"/>
                </a:solidFill>
                <a:latin typeface="Calibri" panose="020F0502020204030204" pitchFamily="34" charset="0"/>
              </a:rPr>
              <a:t>Pair </a:t>
            </a:r>
            <a:r>
              <a:rPr lang="fr-CH" altLang="en-US" sz="1600" dirty="0" err="1">
                <a:solidFill>
                  <a:srgbClr val="FF0000"/>
                </a:solidFill>
                <a:latin typeface="Calibri" panose="020F0502020204030204" pitchFamily="34" charset="0"/>
              </a:rPr>
              <a:t>product</a:t>
            </a:r>
            <a:r>
              <a:rPr lang="fr-CH" altLang="en-US" sz="1600" baseline="30000" dirty="0" err="1">
                <a:solidFill>
                  <a:srgbClr val="FF0000"/>
                </a:solidFill>
                <a:latin typeface="Calibri" panose="020F0502020204030204" pitchFamily="34" charset="0"/>
              </a:rPr>
              <a:t>n</a:t>
            </a:r>
            <a:endParaRPr lang="en-GB" altLang="en-US" sz="1600" baseline="30000" dirty="0">
              <a:solidFill>
                <a:srgbClr val="FF0000"/>
              </a:solidFill>
              <a:latin typeface="Calibri" panose="020F0502020204030204" pitchFamily="34" charset="0"/>
            </a:endParaRPr>
          </a:p>
        </p:txBody>
      </p:sp>
      <p:cxnSp>
        <p:nvCxnSpPr>
          <p:cNvPr id="11" name="Straight Arrow Connector 10">
            <a:extLst>
              <a:ext uri="{FF2B5EF4-FFF2-40B4-BE49-F238E27FC236}">
                <a16:creationId xmlns:a16="http://schemas.microsoft.com/office/drawing/2014/main" id="{54B17FFE-6669-DE4E-9BE2-AE39504F4E7E}"/>
              </a:ext>
            </a:extLst>
          </p:cNvPr>
          <p:cNvCxnSpPr/>
          <p:nvPr/>
        </p:nvCxnSpPr>
        <p:spPr>
          <a:xfrm flipH="1">
            <a:off x="9478715" y="1244136"/>
            <a:ext cx="323850" cy="730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AB91DC7-1846-DF45-A7A2-6AE963C4D829}"/>
              </a:ext>
            </a:extLst>
          </p:cNvPr>
          <p:cNvCxnSpPr/>
          <p:nvPr/>
        </p:nvCxnSpPr>
        <p:spPr>
          <a:xfrm>
            <a:off x="10480429" y="1902949"/>
            <a:ext cx="185737" cy="3190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Frame 13">
            <a:extLst>
              <a:ext uri="{FF2B5EF4-FFF2-40B4-BE49-F238E27FC236}">
                <a16:creationId xmlns:a16="http://schemas.microsoft.com/office/drawing/2014/main" id="{4261E135-FA74-7742-928E-BD874E1951E3}"/>
              </a:ext>
            </a:extLst>
          </p:cNvPr>
          <p:cNvSpPr/>
          <p:nvPr/>
        </p:nvSpPr>
        <p:spPr>
          <a:xfrm>
            <a:off x="7921984" y="55849"/>
            <a:ext cx="4114799" cy="3735566"/>
          </a:xfrm>
          <a:prstGeom prst="frame">
            <a:avLst>
              <a:gd name="adj1" fmla="val 26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dirty="0">
              <a:solidFill>
                <a:schemeClr val="tx1"/>
              </a:solidFill>
            </a:endParaRPr>
          </a:p>
        </p:txBody>
      </p:sp>
      <p:sp>
        <p:nvSpPr>
          <p:cNvPr id="15" name="TextBox 13">
            <a:extLst>
              <a:ext uri="{FF2B5EF4-FFF2-40B4-BE49-F238E27FC236}">
                <a16:creationId xmlns:a16="http://schemas.microsoft.com/office/drawing/2014/main" id="{725EB8A9-23E6-A345-A13B-11A9DE3BE388}"/>
              </a:ext>
            </a:extLst>
          </p:cNvPr>
          <p:cNvSpPr txBox="1">
            <a:spLocks noChangeArrowheads="1"/>
          </p:cNvSpPr>
          <p:nvPr/>
        </p:nvSpPr>
        <p:spPr bwMode="auto">
          <a:xfrm>
            <a:off x="9162624" y="2556020"/>
            <a:ext cx="9560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ct val="0"/>
              </a:spcAft>
              <a:buFontTx/>
              <a:buNone/>
            </a:pPr>
            <a:r>
              <a:rPr lang="fr-CH" altLang="en-US" sz="1600" dirty="0">
                <a:solidFill>
                  <a:srgbClr val="FF0000"/>
                </a:solidFill>
                <a:latin typeface="Calibri" panose="020F0502020204030204" pitchFamily="34" charset="0"/>
              </a:rPr>
              <a:t>Compton</a:t>
            </a:r>
            <a:endParaRPr lang="en-GB" altLang="en-US" sz="1600" baseline="300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4119953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ECDA4-6701-D94A-9F9B-7401AE2C007D}"/>
              </a:ext>
            </a:extLst>
          </p:cNvPr>
          <p:cNvSpPr>
            <a:spLocks noGrp="1"/>
          </p:cNvSpPr>
          <p:nvPr>
            <p:ph type="title"/>
          </p:nvPr>
        </p:nvSpPr>
        <p:spPr/>
        <p:txBody>
          <a:bodyPr/>
          <a:lstStyle/>
          <a:p>
            <a:r>
              <a:rPr lang="en-SI" dirty="0"/>
              <a:t>Detection of light by sensors</a:t>
            </a:r>
            <a:br>
              <a:rPr lang="en-SI" dirty="0"/>
            </a:br>
            <a:endParaRPr lang="en-SI" dirty="0"/>
          </a:p>
        </p:txBody>
      </p:sp>
      <p:sp>
        <p:nvSpPr>
          <p:cNvPr id="3" name="Content Placeholder 2">
            <a:extLst>
              <a:ext uri="{FF2B5EF4-FFF2-40B4-BE49-F238E27FC236}">
                <a16:creationId xmlns:a16="http://schemas.microsoft.com/office/drawing/2014/main" id="{4AA0D94E-1C3D-3E41-8EBF-6063FC94F29A}"/>
              </a:ext>
            </a:extLst>
          </p:cNvPr>
          <p:cNvSpPr>
            <a:spLocks noGrp="1"/>
          </p:cNvSpPr>
          <p:nvPr>
            <p:ph type="body" idx="1"/>
          </p:nvPr>
        </p:nvSpPr>
        <p:spPr>
          <a:xfrm>
            <a:off x="-1" y="1753824"/>
            <a:ext cx="4886793" cy="3827200"/>
          </a:xfrm>
        </p:spPr>
        <p:txBody>
          <a:bodyPr>
            <a:noAutofit/>
          </a:bodyPr>
          <a:lstStyle/>
          <a:p>
            <a:pPr marL="0" indent="0">
              <a:buNone/>
            </a:pPr>
            <a:r>
              <a:rPr lang="en-SI" sz="1800" dirty="0">
                <a:solidFill>
                  <a:schemeClr val="bg1"/>
                </a:solidFill>
                <a:latin typeface="+mn-lt"/>
              </a:rPr>
              <a:t>Types:</a:t>
            </a:r>
          </a:p>
          <a:p>
            <a:pPr marL="457200" lvl="1" indent="0">
              <a:buNone/>
            </a:pPr>
            <a:r>
              <a:rPr lang="en-US" sz="1800" dirty="0">
                <a:solidFill>
                  <a:schemeClr val="bg1"/>
                </a:solidFill>
                <a:latin typeface="+mn-lt"/>
              </a:rPr>
              <a:t>Vacuum </a:t>
            </a:r>
          </a:p>
          <a:p>
            <a:pPr lvl="1"/>
            <a:r>
              <a:rPr lang="en-US" sz="1800" dirty="0">
                <a:solidFill>
                  <a:schemeClr val="bg1"/>
                </a:solidFill>
                <a:latin typeface="+mn-lt"/>
              </a:rPr>
              <a:t>	Photomultiplier tubes (PMT)</a:t>
            </a:r>
          </a:p>
          <a:p>
            <a:pPr lvl="1"/>
            <a:r>
              <a:rPr lang="en-US" sz="1800" dirty="0">
                <a:solidFill>
                  <a:schemeClr val="bg1"/>
                </a:solidFill>
                <a:latin typeface="+mn-lt"/>
              </a:rPr>
              <a:t>	Microchannel plate photomultiplier tubes (MCP-PMT)</a:t>
            </a:r>
          </a:p>
          <a:p>
            <a:pPr marL="457200" lvl="1" indent="0">
              <a:buNone/>
            </a:pPr>
            <a:r>
              <a:rPr lang="en-US" sz="1800" dirty="0">
                <a:solidFill>
                  <a:schemeClr val="bg1"/>
                </a:solidFill>
                <a:latin typeface="+mn-lt"/>
              </a:rPr>
              <a:t>Solid-state photon detectors </a:t>
            </a:r>
          </a:p>
          <a:p>
            <a:pPr marL="457200" lvl="1" indent="0">
              <a:buNone/>
            </a:pPr>
            <a:r>
              <a:rPr lang="en-US" sz="1800" dirty="0">
                <a:solidFill>
                  <a:schemeClr val="bg1"/>
                </a:solidFill>
                <a:latin typeface="+mn-lt"/>
              </a:rPr>
              <a:t>Hybrid detectors </a:t>
            </a:r>
          </a:p>
          <a:p>
            <a:pPr lvl="1"/>
            <a:r>
              <a:rPr lang="en-US" sz="1800" dirty="0">
                <a:solidFill>
                  <a:schemeClr val="bg1"/>
                </a:solidFill>
                <a:latin typeface="+mn-lt"/>
              </a:rPr>
              <a:t>	HPDs and HAPDs </a:t>
            </a:r>
          </a:p>
          <a:p>
            <a:pPr lvl="1"/>
            <a:r>
              <a:rPr lang="en-US" sz="1800" dirty="0">
                <a:solidFill>
                  <a:schemeClr val="bg1"/>
                </a:solidFill>
                <a:latin typeface="+mn-lt"/>
              </a:rPr>
              <a:t>	Other hybrid photosensors </a:t>
            </a:r>
          </a:p>
          <a:p>
            <a:pPr marL="457200" lvl="1" indent="0">
              <a:buNone/>
            </a:pPr>
            <a:r>
              <a:rPr lang="en-US" sz="1800" dirty="0">
                <a:solidFill>
                  <a:schemeClr val="bg1"/>
                </a:solidFill>
                <a:latin typeface="+mn-lt"/>
              </a:rPr>
              <a:t>Gaseous photon detectors</a:t>
            </a:r>
          </a:p>
        </p:txBody>
      </p:sp>
      <p:pic>
        <p:nvPicPr>
          <p:cNvPr id="7" name="Content Placeholder 3">
            <a:extLst>
              <a:ext uri="{FF2B5EF4-FFF2-40B4-BE49-F238E27FC236}">
                <a16:creationId xmlns:a16="http://schemas.microsoft.com/office/drawing/2014/main" id="{8F40480C-D8C3-8A47-8651-07145B5C5E58}"/>
              </a:ext>
            </a:extLst>
          </p:cNvPr>
          <p:cNvPicPr>
            <a:picLocks noChangeAspect="1"/>
          </p:cNvPicPr>
          <p:nvPr/>
        </p:nvPicPr>
        <p:blipFill>
          <a:blip r:embed="rId2"/>
          <a:stretch>
            <a:fillRect/>
          </a:stretch>
        </p:blipFill>
        <p:spPr>
          <a:xfrm>
            <a:off x="5003216" y="1793329"/>
            <a:ext cx="6989915" cy="4351338"/>
          </a:xfrm>
          <a:prstGeom prst="rect">
            <a:avLst/>
          </a:prstGeom>
        </p:spPr>
      </p:pic>
    </p:spTree>
    <p:extLst>
      <p:ext uri="{BB962C8B-B14F-4D97-AF65-F5344CB8AC3E}">
        <p14:creationId xmlns:p14="http://schemas.microsoft.com/office/powerpoint/2010/main" val="3711379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5">
            <a:extLst>
              <a:ext uri="{FF2B5EF4-FFF2-40B4-BE49-F238E27FC236}">
                <a16:creationId xmlns:a16="http://schemas.microsoft.com/office/drawing/2014/main" id="{D6016DE7-B9B4-7840-A2BA-DA179D593221}"/>
              </a:ext>
            </a:extLst>
          </p:cNvPr>
          <p:cNvSpPr>
            <a:spLocks noGrp="1" noChangeArrowheads="1"/>
          </p:cNvSpPr>
          <p:nvPr>
            <p:ph type="title"/>
          </p:nvPr>
        </p:nvSpPr>
        <p:spPr>
          <a:xfrm>
            <a:off x="193350" y="49938"/>
            <a:ext cx="5579600" cy="1447200"/>
          </a:xfrm>
        </p:spPr>
        <p:txBody>
          <a:bodyPr>
            <a:normAutofit/>
          </a:bodyPr>
          <a:lstStyle/>
          <a:p>
            <a:pPr eaLnBrk="1" hangingPunct="1"/>
            <a:r>
              <a:rPr lang="en-GB" altLang="en-US" sz="3200" dirty="0"/>
              <a:t>Photon multiplier tube PMT</a:t>
            </a:r>
          </a:p>
        </p:txBody>
      </p:sp>
      <p:sp>
        <p:nvSpPr>
          <p:cNvPr id="6151" name="Rectangle 6">
            <a:extLst>
              <a:ext uri="{FF2B5EF4-FFF2-40B4-BE49-F238E27FC236}">
                <a16:creationId xmlns:a16="http://schemas.microsoft.com/office/drawing/2014/main" id="{B4442815-DA0B-0746-A182-D338A3A15E7D}"/>
              </a:ext>
            </a:extLst>
          </p:cNvPr>
          <p:cNvSpPr>
            <a:spLocks noGrp="1" noChangeArrowheads="1"/>
          </p:cNvSpPr>
          <p:nvPr>
            <p:ph type="body" idx="1"/>
          </p:nvPr>
        </p:nvSpPr>
        <p:spPr>
          <a:xfrm>
            <a:off x="274397" y="1515400"/>
            <a:ext cx="6023215" cy="3827200"/>
          </a:xfrm>
        </p:spPr>
        <p:txBody>
          <a:bodyPr>
            <a:normAutofit fontScale="92500" lnSpcReduction="10000"/>
          </a:bodyPr>
          <a:lstStyle/>
          <a:p>
            <a:pPr eaLnBrk="1" hangingPunct="1"/>
            <a:r>
              <a:rPr lang="en-GB" altLang="en-US" dirty="0">
                <a:solidFill>
                  <a:schemeClr val="bg1"/>
                </a:solidFill>
              </a:rPr>
              <a:t>After the photo conversion, the photoelectron signal needs to be amplified to give a measurable electronic pulse</a:t>
            </a:r>
          </a:p>
          <a:p>
            <a:pPr eaLnBrk="1" hangingPunct="1"/>
            <a:endParaRPr lang="en-GB" altLang="en-US" dirty="0">
              <a:solidFill>
                <a:schemeClr val="bg1"/>
              </a:solidFill>
            </a:endParaRPr>
          </a:p>
          <a:p>
            <a:pPr eaLnBrk="1" hangingPunct="1"/>
            <a:r>
              <a:rPr lang="en-GB" altLang="en-US" dirty="0">
                <a:solidFill>
                  <a:schemeClr val="bg1"/>
                </a:solidFill>
              </a:rPr>
              <a:t>Achieved in traditional photomultiplier</a:t>
            </a:r>
            <a:br>
              <a:rPr lang="en-GB" altLang="en-US" dirty="0">
                <a:solidFill>
                  <a:schemeClr val="bg1"/>
                </a:solidFill>
              </a:rPr>
            </a:br>
            <a:r>
              <a:rPr lang="en-GB" altLang="en-US" dirty="0">
                <a:solidFill>
                  <a:schemeClr val="bg1"/>
                </a:solidFill>
              </a:rPr>
              <a:t>by dynode chain </a:t>
            </a:r>
          </a:p>
          <a:p>
            <a:pPr lvl="1"/>
            <a:r>
              <a:rPr lang="en-GB" altLang="en-US" dirty="0">
                <a:solidFill>
                  <a:schemeClr val="bg1"/>
                </a:solidFill>
              </a:rPr>
              <a:t> exponential multiplication of the charge at each dynode:  e.g. if number of electrons is tripled on each stage of a 12 dynode chain </a:t>
            </a:r>
          </a:p>
          <a:p>
            <a:pPr lvl="1"/>
            <a:endParaRPr lang="en-GB" altLang="en-US" dirty="0">
              <a:solidFill>
                <a:schemeClr val="bg1"/>
              </a:solidFill>
            </a:endParaRPr>
          </a:p>
          <a:p>
            <a:pPr lvl="1"/>
            <a:endParaRPr lang="en-GB" altLang="en-US" dirty="0">
              <a:solidFill>
                <a:schemeClr val="bg1"/>
              </a:solidFill>
            </a:endParaRPr>
          </a:p>
          <a:p>
            <a:pPr lvl="1"/>
            <a:r>
              <a:rPr lang="en-GB" altLang="en-US" dirty="0">
                <a:solidFill>
                  <a:schemeClr val="bg1"/>
                </a:solidFill>
              </a:rPr>
              <a:t>Gain = 3</a:t>
            </a:r>
            <a:r>
              <a:rPr lang="en-GB" altLang="en-US" baseline="30000" dirty="0">
                <a:solidFill>
                  <a:schemeClr val="bg1"/>
                </a:solidFill>
              </a:rPr>
              <a:t>12</a:t>
            </a:r>
            <a:r>
              <a:rPr lang="en-GB" altLang="en-US" dirty="0">
                <a:solidFill>
                  <a:schemeClr val="bg1"/>
                </a:solidFill>
              </a:rPr>
              <a:t> ~ 10</a:t>
            </a:r>
            <a:r>
              <a:rPr lang="en-GB" altLang="en-US" baseline="30000" dirty="0">
                <a:solidFill>
                  <a:schemeClr val="bg1"/>
                </a:solidFill>
              </a:rPr>
              <a:t>6</a:t>
            </a:r>
            <a:r>
              <a:rPr lang="en-GB" altLang="en-US" dirty="0">
                <a:solidFill>
                  <a:schemeClr val="bg1"/>
                </a:solidFill>
              </a:rPr>
              <a:t> </a:t>
            </a:r>
          </a:p>
        </p:txBody>
      </p:sp>
      <p:pic>
        <p:nvPicPr>
          <p:cNvPr id="18" name="Picture 2">
            <a:extLst>
              <a:ext uri="{FF2B5EF4-FFF2-40B4-BE49-F238E27FC236}">
                <a16:creationId xmlns:a16="http://schemas.microsoft.com/office/drawing/2014/main" id="{F903A284-9992-204C-9945-7F638C68E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308" y="3108507"/>
            <a:ext cx="5397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A55AB131-BAA4-EF40-9419-3CC6266D6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309" y="284214"/>
            <a:ext cx="5434342" cy="258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374895FC-37A7-0749-8352-80569B7E875C}"/>
              </a:ext>
            </a:extLst>
          </p:cNvPr>
          <p:cNvPicPr>
            <a:picLocks noChangeAspect="1"/>
          </p:cNvPicPr>
          <p:nvPr/>
        </p:nvPicPr>
        <p:blipFill>
          <a:blip r:embed="rId5"/>
          <a:stretch>
            <a:fillRect/>
          </a:stretch>
        </p:blipFill>
        <p:spPr>
          <a:xfrm>
            <a:off x="1627108" y="3996934"/>
            <a:ext cx="1521698" cy="64491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elft\scint12.jpg">
            <a:extLst>
              <a:ext uri="{FF2B5EF4-FFF2-40B4-BE49-F238E27FC236}">
                <a16:creationId xmlns:a16="http://schemas.microsoft.com/office/drawing/2014/main" id="{A650F18B-DD64-EC43-9130-106E741075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450"/>
          <a:stretch/>
        </p:blipFill>
        <p:spPr bwMode="auto">
          <a:xfrm>
            <a:off x="246711" y="2835431"/>
            <a:ext cx="6911327" cy="353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3">
            <a:extLst>
              <a:ext uri="{FF2B5EF4-FFF2-40B4-BE49-F238E27FC236}">
                <a16:creationId xmlns:a16="http://schemas.microsoft.com/office/drawing/2014/main" id="{7B36FDDA-D6E1-3B45-A5EB-E5F571F3CF98}"/>
              </a:ext>
            </a:extLst>
          </p:cNvPr>
          <p:cNvSpPr txBox="1">
            <a:spLocks noChangeArrowheads="1"/>
          </p:cNvSpPr>
          <p:nvPr/>
        </p:nvSpPr>
        <p:spPr bwMode="auto">
          <a:xfrm>
            <a:off x="615175" y="1089122"/>
            <a:ext cx="10961649" cy="1938992"/>
          </a:xfrm>
          <a:prstGeom prst="rect">
            <a:avLst/>
          </a:prstGeom>
          <a:noFill/>
          <a:ln>
            <a:noFill/>
          </a:ln>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pPr>
            <a:r>
              <a:rPr lang="sl-SI" altLang="sl-SI" sz="2000" dirty="0">
                <a:solidFill>
                  <a:schemeClr val="tx1"/>
                </a:solidFill>
                <a:latin typeface="Albertus Medium"/>
              </a:rPr>
              <a:t> se</a:t>
            </a:r>
            <a:r>
              <a:rPr lang="en-US" altLang="sl-SI" sz="2000" dirty="0">
                <a:solidFill>
                  <a:schemeClr val="tx1"/>
                </a:solidFill>
                <a:latin typeface="Albertus Medium"/>
              </a:rPr>
              <a:t>co</a:t>
            </a:r>
            <a:r>
              <a:rPr lang="sl-SI" altLang="sl-SI" sz="2000" dirty="0">
                <a:solidFill>
                  <a:schemeClr val="tx1"/>
                </a:solidFill>
                <a:latin typeface="Albertus Medium"/>
              </a:rPr>
              <a:t>ndar</a:t>
            </a:r>
            <a:r>
              <a:rPr lang="en-US" altLang="sl-SI" sz="2000" dirty="0">
                <a:solidFill>
                  <a:schemeClr val="tx1"/>
                </a:solidFill>
                <a:latin typeface="Albertus Medium"/>
              </a:rPr>
              <a:t>y</a:t>
            </a:r>
            <a:r>
              <a:rPr lang="sl-SI" altLang="sl-SI" sz="2000" dirty="0">
                <a:solidFill>
                  <a:schemeClr val="tx1"/>
                </a:solidFill>
                <a:latin typeface="Albertus Medium"/>
              </a:rPr>
              <a:t> emmis</a:t>
            </a:r>
            <a:r>
              <a:rPr lang="en-US" altLang="sl-SI" sz="2000" dirty="0">
                <a:solidFill>
                  <a:schemeClr val="tx1"/>
                </a:solidFill>
                <a:latin typeface="Albertus Medium"/>
              </a:rPr>
              <a:t>ion: number of secondary electrons per incoming electron </a:t>
            </a:r>
            <a:r>
              <a:rPr lang="sl-SI" altLang="sl-SI" sz="2000" b="1" dirty="0">
                <a:solidFill>
                  <a:schemeClr val="tx1"/>
                </a:solidFill>
                <a:latin typeface="Albertus Medium"/>
                <a:sym typeface="Symbol" pitchFamily="2" charset="2"/>
              </a:rPr>
              <a:t> </a:t>
            </a:r>
            <a:r>
              <a:rPr lang="sl-SI" altLang="sl-SI" sz="2000" dirty="0">
                <a:solidFill>
                  <a:schemeClr val="tx1"/>
                </a:solidFill>
                <a:latin typeface="Albertus Medium"/>
                <a:sym typeface="Symbol" pitchFamily="2" charset="2"/>
              </a:rPr>
              <a:t> 3-5</a:t>
            </a:r>
          </a:p>
          <a:p>
            <a:pPr>
              <a:spcBef>
                <a:spcPct val="0"/>
              </a:spcBef>
            </a:pPr>
            <a:endParaRPr lang="sl-SI" altLang="sl-SI" sz="2000" dirty="0">
              <a:solidFill>
                <a:schemeClr val="tx1"/>
              </a:solidFill>
              <a:latin typeface="Albertus Medium"/>
              <a:sym typeface="Symbol" pitchFamily="2" charset="2"/>
            </a:endParaRPr>
          </a:p>
          <a:p>
            <a:pPr>
              <a:spcBef>
                <a:spcPct val="0"/>
              </a:spcBef>
            </a:pPr>
            <a:r>
              <a:rPr lang="sl-SI" altLang="sl-SI" sz="2000" dirty="0">
                <a:solidFill>
                  <a:schemeClr val="tx1"/>
                </a:solidFill>
                <a:latin typeface="Albertus Medium"/>
                <a:sym typeface="Symbol" pitchFamily="2" charset="2"/>
              </a:rPr>
              <a:t> d</a:t>
            </a:r>
            <a:r>
              <a:rPr lang="en-US" altLang="sl-SI" sz="2000" dirty="0">
                <a:solidFill>
                  <a:schemeClr val="tx1"/>
                </a:solidFill>
                <a:latin typeface="Albertus Medium"/>
                <a:sym typeface="Symbol" pitchFamily="2" charset="2"/>
              </a:rPr>
              <a:t>y</a:t>
            </a:r>
            <a:r>
              <a:rPr lang="sl-SI" altLang="sl-SI" sz="2000" dirty="0">
                <a:solidFill>
                  <a:schemeClr val="tx1"/>
                </a:solidFill>
                <a:latin typeface="Albertus Medium"/>
                <a:sym typeface="Symbol" pitchFamily="2" charset="2"/>
              </a:rPr>
              <a:t>node </a:t>
            </a:r>
            <a:r>
              <a:rPr lang="en-US" altLang="sl-SI" sz="2000" dirty="0">
                <a:solidFill>
                  <a:schemeClr val="tx1"/>
                </a:solidFill>
                <a:latin typeface="Albertus Medium"/>
                <a:sym typeface="Symbol" pitchFamily="2" charset="2"/>
              </a:rPr>
              <a:t>material: usually semiconductors or isolators</a:t>
            </a:r>
            <a:r>
              <a:rPr lang="sl-SI" altLang="sl-SI" sz="2000" dirty="0">
                <a:solidFill>
                  <a:schemeClr val="tx1"/>
                </a:solidFill>
                <a:latin typeface="Albertus Medium"/>
                <a:sym typeface="Symbol" pitchFamily="2" charset="2"/>
              </a:rPr>
              <a:t> (</a:t>
            </a:r>
            <a:r>
              <a:rPr lang="en-US" altLang="sl-SI" sz="2000" dirty="0">
                <a:solidFill>
                  <a:schemeClr val="tx1"/>
                </a:solidFill>
                <a:latin typeface="Albertus Medium"/>
                <a:sym typeface="Symbol" pitchFamily="2" charset="2"/>
              </a:rPr>
              <a:t>same reason as for the photocathode</a:t>
            </a:r>
            <a:r>
              <a:rPr lang="sl-SI" altLang="sl-SI" sz="2000" dirty="0">
                <a:solidFill>
                  <a:schemeClr val="tx1"/>
                </a:solidFill>
                <a:latin typeface="Albertus Medium"/>
                <a:sym typeface="Symbol" pitchFamily="2" charset="2"/>
              </a:rPr>
              <a:t>)</a:t>
            </a:r>
          </a:p>
          <a:p>
            <a:pPr>
              <a:spcBef>
                <a:spcPct val="0"/>
              </a:spcBef>
              <a:buNone/>
            </a:pPr>
            <a:endParaRPr lang="sl-SI" altLang="sl-SI" sz="2000" dirty="0">
              <a:solidFill>
                <a:schemeClr val="tx1"/>
              </a:solidFill>
              <a:latin typeface="Albertus Medium"/>
              <a:sym typeface="Symbol" pitchFamily="2" charset="2"/>
            </a:endParaRPr>
          </a:p>
          <a:p>
            <a:pPr>
              <a:spcBef>
                <a:spcPct val="0"/>
              </a:spcBef>
            </a:pPr>
            <a:r>
              <a:rPr lang="sl-SI" altLang="sl-SI" sz="2000" dirty="0">
                <a:solidFill>
                  <a:schemeClr val="tx1"/>
                </a:solidFill>
                <a:latin typeface="Albertus Medium"/>
                <a:sym typeface="Symbol" pitchFamily="2" charset="2"/>
              </a:rPr>
              <a:t> </a:t>
            </a:r>
            <a:r>
              <a:rPr lang="en-US" altLang="sl-SI" sz="2000" dirty="0">
                <a:solidFill>
                  <a:schemeClr val="tx1"/>
                </a:solidFill>
                <a:latin typeface="Albertus Medium"/>
                <a:sym typeface="Symbol" pitchFamily="2" charset="2"/>
              </a:rPr>
              <a:t>semiconductor on a metal substrate (electric contact needed for E field for acceleration)</a:t>
            </a:r>
            <a:endParaRPr lang="sl-SI" altLang="sl-SI" sz="2000" dirty="0">
              <a:solidFill>
                <a:schemeClr val="tx1"/>
              </a:solidFill>
              <a:latin typeface="Albertus Medium"/>
              <a:sym typeface="Symbol" pitchFamily="2" charset="2"/>
            </a:endParaRPr>
          </a:p>
          <a:p>
            <a:pPr>
              <a:spcBef>
                <a:spcPct val="0"/>
              </a:spcBef>
              <a:buFont typeface="Wingdings" pitchFamily="2" charset="2"/>
              <a:buNone/>
            </a:pPr>
            <a:endParaRPr lang="en-GB" altLang="sl-SI" sz="2000" dirty="0">
              <a:solidFill>
                <a:schemeClr val="tx1"/>
              </a:solidFill>
              <a:latin typeface="Albertus Medium"/>
            </a:endParaRPr>
          </a:p>
        </p:txBody>
      </p:sp>
      <p:sp>
        <p:nvSpPr>
          <p:cNvPr id="23557" name="Text Box 5">
            <a:extLst>
              <a:ext uri="{FF2B5EF4-FFF2-40B4-BE49-F238E27FC236}">
                <a16:creationId xmlns:a16="http://schemas.microsoft.com/office/drawing/2014/main" id="{1DCECFCD-38D8-2A49-AB28-E8C7BF3409DB}"/>
              </a:ext>
            </a:extLst>
          </p:cNvPr>
          <p:cNvSpPr txBox="1">
            <a:spLocks noChangeArrowheads="1"/>
          </p:cNvSpPr>
          <p:nvPr/>
        </p:nvSpPr>
        <p:spPr bwMode="auto">
          <a:xfrm>
            <a:off x="6501161" y="3467101"/>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pPr>
            <a:r>
              <a:rPr lang="sl-SI" altLang="sl-SI" sz="1800">
                <a:solidFill>
                  <a:srgbClr val="000000"/>
                </a:solidFill>
                <a:latin typeface="Albertus Medium"/>
              </a:rPr>
              <a:t> 10-14 d</a:t>
            </a:r>
            <a:r>
              <a:rPr lang="en-US" altLang="sl-SI" sz="1800">
                <a:solidFill>
                  <a:srgbClr val="000000"/>
                </a:solidFill>
                <a:latin typeface="Albertus Medium"/>
              </a:rPr>
              <a:t>ynodes</a:t>
            </a:r>
            <a:r>
              <a:rPr lang="sl-SI" altLang="sl-SI" sz="1800">
                <a:solidFill>
                  <a:srgbClr val="000000"/>
                </a:solidFill>
                <a:latin typeface="Albertus Medium"/>
              </a:rPr>
              <a:t> </a:t>
            </a:r>
            <a:endParaRPr lang="en-GB" altLang="sl-SI" sz="1800">
              <a:solidFill>
                <a:srgbClr val="000000"/>
              </a:solidFill>
              <a:latin typeface="Albertus Medium"/>
            </a:endParaRPr>
          </a:p>
        </p:txBody>
      </p:sp>
      <p:sp>
        <p:nvSpPr>
          <p:cNvPr id="23558" name="AutoShape 7">
            <a:extLst>
              <a:ext uri="{FF2B5EF4-FFF2-40B4-BE49-F238E27FC236}">
                <a16:creationId xmlns:a16="http://schemas.microsoft.com/office/drawing/2014/main" id="{6F97C016-C409-D349-896E-35B048C49E5F}"/>
              </a:ext>
            </a:extLst>
          </p:cNvPr>
          <p:cNvSpPr>
            <a:spLocks noChangeArrowheads="1"/>
          </p:cNvSpPr>
          <p:nvPr/>
        </p:nvSpPr>
        <p:spPr bwMode="auto">
          <a:xfrm>
            <a:off x="8329961" y="3619500"/>
            <a:ext cx="457200" cy="76200"/>
          </a:xfrm>
          <a:prstGeom prst="rightArrow">
            <a:avLst>
              <a:gd name="adj1" fmla="val 50000"/>
              <a:gd name="adj2" fmla="val 150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endParaRPr lang="sl-SI" altLang="sl-SI" sz="1800">
              <a:solidFill>
                <a:schemeClr val="tx1"/>
              </a:solidFill>
              <a:latin typeface="Albertus Medium"/>
            </a:endParaRPr>
          </a:p>
        </p:txBody>
      </p:sp>
      <p:sp>
        <p:nvSpPr>
          <p:cNvPr id="23559" name="Text Box 8">
            <a:extLst>
              <a:ext uri="{FF2B5EF4-FFF2-40B4-BE49-F238E27FC236}">
                <a16:creationId xmlns:a16="http://schemas.microsoft.com/office/drawing/2014/main" id="{B911AAF0-BA3E-5B40-990D-D05E721EE19D}"/>
              </a:ext>
            </a:extLst>
          </p:cNvPr>
          <p:cNvSpPr txBox="1">
            <a:spLocks noChangeArrowheads="1"/>
          </p:cNvSpPr>
          <p:nvPr/>
        </p:nvSpPr>
        <p:spPr bwMode="auto">
          <a:xfrm>
            <a:off x="8999887" y="3429000"/>
            <a:ext cx="13051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dirty="0">
                <a:solidFill>
                  <a:srgbClr val="000000"/>
                </a:solidFill>
                <a:latin typeface="Albertus Medium"/>
              </a:rPr>
              <a:t>G =10</a:t>
            </a:r>
            <a:r>
              <a:rPr lang="sl-SI" altLang="sl-SI" sz="1800" baseline="30000" dirty="0">
                <a:solidFill>
                  <a:srgbClr val="000000"/>
                </a:solidFill>
                <a:latin typeface="Albertus Medium"/>
              </a:rPr>
              <a:t>7</a:t>
            </a:r>
            <a:r>
              <a:rPr lang="sl-SI" altLang="sl-SI" sz="1800" dirty="0">
                <a:solidFill>
                  <a:srgbClr val="000000"/>
                </a:solidFill>
                <a:latin typeface="Albertus Medium"/>
              </a:rPr>
              <a:t>-10</a:t>
            </a:r>
            <a:r>
              <a:rPr lang="sl-SI" altLang="sl-SI" sz="1800" baseline="30000" dirty="0">
                <a:solidFill>
                  <a:srgbClr val="000000"/>
                </a:solidFill>
                <a:latin typeface="Albertus Medium"/>
              </a:rPr>
              <a:t>8</a:t>
            </a:r>
            <a:endParaRPr lang="en-GB" altLang="sl-SI" sz="1800" dirty="0">
              <a:solidFill>
                <a:srgbClr val="000000"/>
              </a:solidFill>
              <a:latin typeface="Albertus Medium"/>
            </a:endParaRPr>
          </a:p>
        </p:txBody>
      </p:sp>
      <p:sp>
        <p:nvSpPr>
          <p:cNvPr id="23560" name="Text Box 9">
            <a:extLst>
              <a:ext uri="{FF2B5EF4-FFF2-40B4-BE49-F238E27FC236}">
                <a16:creationId xmlns:a16="http://schemas.microsoft.com/office/drawing/2014/main" id="{CD010658-DCA5-3C46-BBDA-1DF91E166296}"/>
              </a:ext>
            </a:extLst>
          </p:cNvPr>
          <p:cNvSpPr txBox="1">
            <a:spLocks noChangeArrowheads="1"/>
          </p:cNvSpPr>
          <p:nvPr/>
        </p:nvSpPr>
        <p:spPr bwMode="auto">
          <a:xfrm>
            <a:off x="6501161" y="4038601"/>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pPr>
            <a:r>
              <a:rPr lang="sl-SI" altLang="sl-SI" sz="1800">
                <a:solidFill>
                  <a:schemeClr val="tx1"/>
                </a:solidFill>
                <a:latin typeface="Albertus Medium"/>
              </a:rPr>
              <a:t> </a:t>
            </a:r>
            <a:r>
              <a:rPr lang="sl-SI" altLang="sl-SI" sz="1800">
                <a:solidFill>
                  <a:srgbClr val="000000"/>
                </a:solidFill>
                <a:latin typeface="Albertus Medium"/>
              </a:rPr>
              <a:t>GaP dinode</a:t>
            </a:r>
            <a:r>
              <a:rPr lang="sl-SI" altLang="sl-SI" sz="1800">
                <a:solidFill>
                  <a:schemeClr val="tx1"/>
                </a:solidFill>
                <a:latin typeface="Albertus Medium"/>
              </a:rPr>
              <a:t> </a:t>
            </a:r>
            <a:endParaRPr lang="en-GB" altLang="sl-SI" sz="1800">
              <a:solidFill>
                <a:schemeClr val="tx1"/>
              </a:solidFill>
              <a:latin typeface="Albertus Medium"/>
            </a:endParaRPr>
          </a:p>
        </p:txBody>
      </p:sp>
      <p:sp>
        <p:nvSpPr>
          <p:cNvPr id="23561" name="AutoShape 10">
            <a:extLst>
              <a:ext uri="{FF2B5EF4-FFF2-40B4-BE49-F238E27FC236}">
                <a16:creationId xmlns:a16="http://schemas.microsoft.com/office/drawing/2014/main" id="{FC40CDD9-73F0-784B-848E-617907418425}"/>
              </a:ext>
            </a:extLst>
          </p:cNvPr>
          <p:cNvSpPr>
            <a:spLocks noChangeArrowheads="1"/>
          </p:cNvSpPr>
          <p:nvPr/>
        </p:nvSpPr>
        <p:spPr bwMode="auto">
          <a:xfrm>
            <a:off x="8101361" y="4229100"/>
            <a:ext cx="304800" cy="76200"/>
          </a:xfrm>
          <a:prstGeom prst="rightArrow">
            <a:avLst>
              <a:gd name="adj1" fmla="val 50000"/>
              <a:gd name="adj2" fmla="val 100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endParaRPr lang="sl-SI" altLang="sl-SI" sz="1800">
              <a:solidFill>
                <a:schemeClr val="tx1"/>
              </a:solidFill>
              <a:latin typeface="Albertus Medium"/>
            </a:endParaRPr>
          </a:p>
        </p:txBody>
      </p:sp>
      <p:sp>
        <p:nvSpPr>
          <p:cNvPr id="23562" name="Text Box 11">
            <a:extLst>
              <a:ext uri="{FF2B5EF4-FFF2-40B4-BE49-F238E27FC236}">
                <a16:creationId xmlns:a16="http://schemas.microsoft.com/office/drawing/2014/main" id="{025F0424-3A9E-BE47-BDCC-E8F5AA3CCA81}"/>
              </a:ext>
            </a:extLst>
          </p:cNvPr>
          <p:cNvSpPr txBox="1">
            <a:spLocks noChangeArrowheads="1"/>
          </p:cNvSpPr>
          <p:nvPr/>
        </p:nvSpPr>
        <p:spPr bwMode="auto">
          <a:xfrm>
            <a:off x="8398224" y="4083050"/>
            <a:ext cx="124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dirty="0">
                <a:solidFill>
                  <a:srgbClr val="000000"/>
                </a:solidFill>
                <a:latin typeface="Albertus Medium"/>
              </a:rPr>
              <a:t>5 d</a:t>
            </a:r>
            <a:r>
              <a:rPr lang="en-US" altLang="sl-SI" sz="1800" dirty="0">
                <a:solidFill>
                  <a:srgbClr val="000000"/>
                </a:solidFill>
                <a:latin typeface="Albertus Medium"/>
              </a:rPr>
              <a:t>y</a:t>
            </a:r>
            <a:r>
              <a:rPr lang="sl-SI" altLang="sl-SI" sz="1800" dirty="0">
                <a:solidFill>
                  <a:srgbClr val="000000"/>
                </a:solidFill>
                <a:latin typeface="Albertus Medium"/>
              </a:rPr>
              <a:t>nod</a:t>
            </a:r>
            <a:r>
              <a:rPr lang="en-US" altLang="sl-SI" sz="1800" dirty="0">
                <a:solidFill>
                  <a:srgbClr val="000000"/>
                </a:solidFill>
                <a:latin typeface="Albertus Medium"/>
              </a:rPr>
              <a:t>es</a:t>
            </a:r>
            <a:endParaRPr lang="en-GB" altLang="sl-SI" sz="1800" dirty="0">
              <a:solidFill>
                <a:srgbClr val="000000"/>
              </a:solidFill>
              <a:latin typeface="Albertus Medium"/>
            </a:endParaRPr>
          </a:p>
        </p:txBody>
      </p:sp>
      <p:sp>
        <p:nvSpPr>
          <p:cNvPr id="23563" name="AutoShape 12">
            <a:extLst>
              <a:ext uri="{FF2B5EF4-FFF2-40B4-BE49-F238E27FC236}">
                <a16:creationId xmlns:a16="http://schemas.microsoft.com/office/drawing/2014/main" id="{DE045507-783D-1E4E-A640-D3448F100504}"/>
              </a:ext>
            </a:extLst>
          </p:cNvPr>
          <p:cNvSpPr>
            <a:spLocks noChangeArrowheads="1"/>
          </p:cNvSpPr>
          <p:nvPr/>
        </p:nvSpPr>
        <p:spPr bwMode="auto">
          <a:xfrm>
            <a:off x="9572974" y="4152900"/>
            <a:ext cx="304800" cy="76200"/>
          </a:xfrm>
          <a:prstGeom prst="rightArrow">
            <a:avLst>
              <a:gd name="adj1" fmla="val 50000"/>
              <a:gd name="adj2" fmla="val 100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endParaRPr lang="sl-SI" altLang="sl-SI" sz="1800">
              <a:solidFill>
                <a:schemeClr val="tx1"/>
              </a:solidFill>
              <a:latin typeface="Albertus Medium"/>
            </a:endParaRPr>
          </a:p>
        </p:txBody>
      </p:sp>
      <p:sp>
        <p:nvSpPr>
          <p:cNvPr id="23564" name="Text Box 13">
            <a:extLst>
              <a:ext uri="{FF2B5EF4-FFF2-40B4-BE49-F238E27FC236}">
                <a16:creationId xmlns:a16="http://schemas.microsoft.com/office/drawing/2014/main" id="{D18AE58D-8864-A148-960D-637CF73A1E26}"/>
              </a:ext>
            </a:extLst>
          </p:cNvPr>
          <p:cNvSpPr txBox="1">
            <a:spLocks noChangeArrowheads="1"/>
          </p:cNvSpPr>
          <p:nvPr/>
        </p:nvSpPr>
        <p:spPr bwMode="auto">
          <a:xfrm>
            <a:off x="9838087" y="4038600"/>
            <a:ext cx="9492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800">
                <a:solidFill>
                  <a:srgbClr val="000000"/>
                </a:solidFill>
                <a:latin typeface="Albertus Medium"/>
              </a:rPr>
              <a:t>same</a:t>
            </a:r>
            <a:r>
              <a:rPr lang="sl-SI" altLang="sl-SI" sz="1800">
                <a:solidFill>
                  <a:srgbClr val="000000"/>
                </a:solidFill>
                <a:latin typeface="Albertus Medium"/>
              </a:rPr>
              <a:t> G</a:t>
            </a:r>
            <a:endParaRPr lang="en-GB" altLang="sl-SI" sz="1800">
              <a:solidFill>
                <a:srgbClr val="000000"/>
              </a:solidFill>
              <a:latin typeface="Albertus Medium"/>
            </a:endParaRPr>
          </a:p>
        </p:txBody>
      </p:sp>
      <p:sp>
        <p:nvSpPr>
          <p:cNvPr id="8" name="Title 7">
            <a:extLst>
              <a:ext uri="{FF2B5EF4-FFF2-40B4-BE49-F238E27FC236}">
                <a16:creationId xmlns:a16="http://schemas.microsoft.com/office/drawing/2014/main" id="{F4952CC4-2C47-BC45-A11B-8C813FB0C0E0}"/>
              </a:ext>
            </a:extLst>
          </p:cNvPr>
          <p:cNvSpPr>
            <a:spLocks noGrp="1"/>
          </p:cNvSpPr>
          <p:nvPr>
            <p:ph type="title"/>
          </p:nvPr>
        </p:nvSpPr>
        <p:spPr/>
        <p:txBody>
          <a:bodyPr/>
          <a:lstStyle/>
          <a:p>
            <a:r>
              <a:rPr lang="sl-SI" dirty="0"/>
              <a:t>Multiplication system  (dynodes)</a:t>
            </a:r>
            <a:br>
              <a:rPr lang="sl-SI" dirty="0"/>
            </a:br>
            <a:endParaRPr lang="sl-SI"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a:extLst>
              <a:ext uri="{FF2B5EF4-FFF2-40B4-BE49-F238E27FC236}">
                <a16:creationId xmlns:a16="http://schemas.microsoft.com/office/drawing/2014/main" id="{8EC06A36-D663-E845-B46A-3907E0FA1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12" y="1138868"/>
            <a:ext cx="5371903" cy="255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D3A3F7A0-B87D-45DA-A8AE-182389C1C6D1}"/>
              </a:ext>
            </a:extLst>
          </p:cNvPr>
          <p:cNvSpPr>
            <a:spLocks noGrp="1"/>
          </p:cNvSpPr>
          <p:nvPr>
            <p:ph type="title"/>
          </p:nvPr>
        </p:nvSpPr>
        <p:spPr>
          <a:xfrm>
            <a:off x="596212" y="174755"/>
            <a:ext cx="6256111" cy="763600"/>
          </a:xfrm>
        </p:spPr>
        <p:txBody>
          <a:bodyPr/>
          <a:lstStyle/>
          <a:p>
            <a:r>
              <a:rPr lang="sl-SI" dirty="0"/>
              <a:t>Photomultipler gain</a:t>
            </a:r>
          </a:p>
        </p:txBody>
      </p:sp>
      <p:pic>
        <p:nvPicPr>
          <p:cNvPr id="13316" name="Picture 4">
            <a:extLst>
              <a:ext uri="{FF2B5EF4-FFF2-40B4-BE49-F238E27FC236}">
                <a16:creationId xmlns:a16="http://schemas.microsoft.com/office/drawing/2014/main" id="{1D966E52-8EBC-4C40-AEF4-069975A7F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954" y="898802"/>
            <a:ext cx="3762096" cy="5020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B565EA-CDB1-1443-8F9A-683A2E6A1E4D}"/>
              </a:ext>
            </a:extLst>
          </p:cNvPr>
          <p:cNvSpPr txBox="1"/>
          <p:nvPr/>
        </p:nvSpPr>
        <p:spPr>
          <a:xfrm>
            <a:off x="436169" y="4165319"/>
            <a:ext cx="6779942" cy="1754326"/>
          </a:xfrm>
          <a:prstGeom prst="rect">
            <a:avLst/>
          </a:prstGeom>
          <a:noFill/>
        </p:spPr>
        <p:txBody>
          <a:bodyPr wrap="square" rtlCol="0">
            <a:spAutoFit/>
          </a:bodyPr>
          <a:lstStyle/>
          <a:p>
            <a:r>
              <a:rPr lang="en-SI" sz="1800" dirty="0"/>
              <a:t>Gain depends on: </a:t>
            </a:r>
          </a:p>
          <a:p>
            <a:pPr marL="285750" indent="-285750">
              <a:buFont typeface="Wingdings" pitchFamily="2" charset="2"/>
              <a:buChar char="Ø"/>
            </a:pPr>
            <a:r>
              <a:rPr lang="en-SI" sz="1800" dirty="0"/>
              <a:t>the number of dynodes</a:t>
            </a:r>
          </a:p>
          <a:p>
            <a:pPr marL="285750" indent="-285750">
              <a:buFont typeface="Wingdings" pitchFamily="2" charset="2"/>
              <a:buChar char="Ø"/>
            </a:pPr>
            <a:r>
              <a:rPr lang="en-GB" sz="1800" dirty="0"/>
              <a:t>secondary-emission ratio characterised by </a:t>
            </a:r>
          </a:p>
          <a:p>
            <a:pPr marL="742950" lvl="1" indent="-285750">
              <a:buFont typeface="Wingdings" pitchFamily="2" charset="2"/>
              <a:buChar char="Ø"/>
            </a:pPr>
            <a:r>
              <a:rPr lang="en-GB" sz="1800" dirty="0"/>
              <a:t>properties of the material </a:t>
            </a:r>
          </a:p>
          <a:p>
            <a:pPr marL="742950" lvl="1" indent="-285750">
              <a:buFont typeface="Wingdings" pitchFamily="2" charset="2"/>
              <a:buChar char="Ø"/>
            </a:pPr>
            <a:r>
              <a:rPr lang="en-GB" sz="1800" dirty="0"/>
              <a:t>the energy and angle of incidence of the primary electrons</a:t>
            </a:r>
            <a:endParaRPr lang="en-SI" sz="1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7" descr="C:\delft\slidod3.jpg">
            <a:extLst>
              <a:ext uri="{FF2B5EF4-FFF2-40B4-BE49-F238E27FC236}">
                <a16:creationId xmlns:a16="http://schemas.microsoft.com/office/drawing/2014/main" id="{7799ABDE-4FA0-2340-90A1-B478FFCF3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496" y="2314775"/>
            <a:ext cx="4901852" cy="417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026" descr="C:\Documents and Settings\KRIZAN\My Documents\My Pictures\hera-b\pmt-pulse-height.jpg">
            <a:extLst>
              <a:ext uri="{FF2B5EF4-FFF2-40B4-BE49-F238E27FC236}">
                <a16:creationId xmlns:a16="http://schemas.microsoft.com/office/drawing/2014/main" id="{2CA95B6C-9B44-744C-91DB-14FDA6A10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156" y="2314775"/>
            <a:ext cx="5560943" cy="417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E94DE320-9634-3249-ADEA-EC670BC2AF97}"/>
              </a:ext>
            </a:extLst>
          </p:cNvPr>
          <p:cNvCxnSpPr/>
          <p:nvPr/>
        </p:nvCxnSpPr>
        <p:spPr>
          <a:xfrm>
            <a:off x="1984917" y="4527395"/>
            <a:ext cx="0" cy="858644"/>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8" name="Straight Arrow Connector 7">
            <a:extLst>
              <a:ext uri="{FF2B5EF4-FFF2-40B4-BE49-F238E27FC236}">
                <a16:creationId xmlns:a16="http://schemas.microsoft.com/office/drawing/2014/main" id="{DF8EBE5F-32CC-D64C-A569-AA4EB2A3E335}"/>
              </a:ext>
            </a:extLst>
          </p:cNvPr>
          <p:cNvCxnSpPr>
            <a:cxnSpLocks/>
          </p:cNvCxnSpPr>
          <p:nvPr/>
        </p:nvCxnSpPr>
        <p:spPr>
          <a:xfrm>
            <a:off x="3363951" y="2810107"/>
            <a:ext cx="0" cy="2575932"/>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sp>
        <p:nvSpPr>
          <p:cNvPr id="5" name="Doughnut 4">
            <a:extLst>
              <a:ext uri="{FF2B5EF4-FFF2-40B4-BE49-F238E27FC236}">
                <a16:creationId xmlns:a16="http://schemas.microsoft.com/office/drawing/2014/main" id="{D3DBB59C-948D-9747-8BC5-9A782CFCB440}"/>
              </a:ext>
            </a:extLst>
          </p:cNvPr>
          <p:cNvSpPr/>
          <p:nvPr/>
        </p:nvSpPr>
        <p:spPr>
          <a:xfrm>
            <a:off x="7694341" y="2938346"/>
            <a:ext cx="825191" cy="490654"/>
          </a:xfrm>
          <a:prstGeom prst="donut">
            <a:avLst>
              <a:gd name="adj" fmla="val 82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solidFill>
                <a:schemeClr val="tx1"/>
              </a:solidFill>
            </a:endParaRPr>
          </a:p>
        </p:txBody>
      </p:sp>
      <p:sp>
        <p:nvSpPr>
          <p:cNvPr id="11" name="Doughnut 10">
            <a:extLst>
              <a:ext uri="{FF2B5EF4-FFF2-40B4-BE49-F238E27FC236}">
                <a16:creationId xmlns:a16="http://schemas.microsoft.com/office/drawing/2014/main" id="{EB046EDA-4DBD-654F-A173-7AE82EC7C371}"/>
              </a:ext>
            </a:extLst>
          </p:cNvPr>
          <p:cNvSpPr/>
          <p:nvPr/>
        </p:nvSpPr>
        <p:spPr>
          <a:xfrm>
            <a:off x="8265803" y="4155045"/>
            <a:ext cx="825191" cy="490654"/>
          </a:xfrm>
          <a:prstGeom prst="donut">
            <a:avLst>
              <a:gd name="adj" fmla="val 82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solidFill>
                <a:schemeClr val="tx1"/>
              </a:solidFill>
            </a:endParaRPr>
          </a:p>
        </p:txBody>
      </p:sp>
      <p:sp>
        <p:nvSpPr>
          <p:cNvPr id="12" name="Doughnut 11">
            <a:extLst>
              <a:ext uri="{FF2B5EF4-FFF2-40B4-BE49-F238E27FC236}">
                <a16:creationId xmlns:a16="http://schemas.microsoft.com/office/drawing/2014/main" id="{690D5E54-71D0-154E-8E8C-EAC86C6AE307}"/>
              </a:ext>
            </a:extLst>
          </p:cNvPr>
          <p:cNvSpPr/>
          <p:nvPr/>
        </p:nvSpPr>
        <p:spPr>
          <a:xfrm>
            <a:off x="9176383" y="4466063"/>
            <a:ext cx="825191" cy="490654"/>
          </a:xfrm>
          <a:prstGeom prst="donut">
            <a:avLst>
              <a:gd name="adj" fmla="val 82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solidFill>
                <a:schemeClr val="tx1"/>
              </a:solidFill>
            </a:endParaRPr>
          </a:p>
        </p:txBody>
      </p:sp>
      <p:pic>
        <p:nvPicPr>
          <p:cNvPr id="28674" name="Picture 2" descr="Figure C-1: Example of a PMT pulse (in black) likely produced by a single photon. The oscilloscope base line offset is obtained from the horizontal line (in red) that is fitted to the baseline, excluding the pulse region (area in blue). The pulse integral is computed between -15 ns and 20 ns (area in blue), after the fitted line is subtracted to the full wave.">
            <a:extLst>
              <a:ext uri="{FF2B5EF4-FFF2-40B4-BE49-F238E27FC236}">
                <a16:creationId xmlns:a16="http://schemas.microsoft.com/office/drawing/2014/main" id="{65E25ECE-3F13-5E43-B530-C7167B921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1845" y="747740"/>
            <a:ext cx="6161049" cy="202952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B53C6EFF-9068-1149-AF6A-526095070076}"/>
              </a:ext>
            </a:extLst>
          </p:cNvPr>
          <p:cNvCxnSpPr>
            <a:cxnSpLocks/>
          </p:cNvCxnSpPr>
          <p:nvPr/>
        </p:nvCxnSpPr>
        <p:spPr>
          <a:xfrm>
            <a:off x="8441473" y="1113585"/>
            <a:ext cx="0" cy="804425"/>
          </a:xfrm>
          <a:prstGeom prst="straightConnector1">
            <a:avLst/>
          </a:prstGeom>
          <a:ln w="4762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872940F-41A2-AA41-844A-B75E941D35C3}"/>
              </a:ext>
            </a:extLst>
          </p:cNvPr>
          <p:cNvCxnSpPr>
            <a:cxnSpLocks/>
          </p:cNvCxnSpPr>
          <p:nvPr/>
        </p:nvCxnSpPr>
        <p:spPr>
          <a:xfrm>
            <a:off x="1538868" y="5571893"/>
            <a:ext cx="1338147" cy="0"/>
          </a:xfrm>
          <a:prstGeom prst="straightConnector1">
            <a:avLst/>
          </a:prstGeom>
          <a:ln w="47625">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A7DCC4E-9598-1F40-9E37-1E21D1091876}"/>
              </a:ext>
            </a:extLst>
          </p:cNvPr>
          <p:cNvSpPr txBox="1"/>
          <p:nvPr/>
        </p:nvSpPr>
        <p:spPr>
          <a:xfrm>
            <a:off x="7605131" y="1098075"/>
            <a:ext cx="1003610" cy="646331"/>
          </a:xfrm>
          <a:prstGeom prst="rect">
            <a:avLst/>
          </a:prstGeom>
          <a:noFill/>
        </p:spPr>
        <p:txBody>
          <a:bodyPr wrap="square" rtlCol="0">
            <a:spAutoFit/>
          </a:bodyPr>
          <a:lstStyle/>
          <a:p>
            <a:r>
              <a:rPr lang="en-GB" dirty="0"/>
              <a:t>P</a:t>
            </a:r>
            <a:r>
              <a:rPr lang="en-SI" dirty="0"/>
              <a:t>ulse height</a:t>
            </a:r>
          </a:p>
        </p:txBody>
      </p:sp>
      <p:sp>
        <p:nvSpPr>
          <p:cNvPr id="21" name="TextBox 20">
            <a:extLst>
              <a:ext uri="{FF2B5EF4-FFF2-40B4-BE49-F238E27FC236}">
                <a16:creationId xmlns:a16="http://schemas.microsoft.com/office/drawing/2014/main" id="{5FF83EC0-F57D-6843-B951-E79107C2AE8A}"/>
              </a:ext>
            </a:extLst>
          </p:cNvPr>
          <p:cNvSpPr txBox="1"/>
          <p:nvPr/>
        </p:nvSpPr>
        <p:spPr>
          <a:xfrm>
            <a:off x="1457110" y="5573082"/>
            <a:ext cx="1906841" cy="369332"/>
          </a:xfrm>
          <a:prstGeom prst="rect">
            <a:avLst/>
          </a:prstGeom>
          <a:noFill/>
        </p:spPr>
        <p:txBody>
          <a:bodyPr wrap="square" rtlCol="0">
            <a:spAutoFit/>
          </a:bodyPr>
          <a:lstStyle/>
          <a:p>
            <a:r>
              <a:rPr lang="en-GB" dirty="0"/>
              <a:t>P</a:t>
            </a:r>
            <a:r>
              <a:rPr lang="en-SI" dirty="0"/>
              <a:t>ulse height</a:t>
            </a:r>
          </a:p>
        </p:txBody>
      </p:sp>
      <p:sp>
        <p:nvSpPr>
          <p:cNvPr id="2" name="Title 1">
            <a:extLst>
              <a:ext uri="{FF2B5EF4-FFF2-40B4-BE49-F238E27FC236}">
                <a16:creationId xmlns:a16="http://schemas.microsoft.com/office/drawing/2014/main" id="{21F3DE81-DD91-9DE8-29F2-4D13EF49DCF0}"/>
              </a:ext>
            </a:extLst>
          </p:cNvPr>
          <p:cNvSpPr>
            <a:spLocks noGrp="1"/>
          </p:cNvSpPr>
          <p:nvPr>
            <p:ph type="title"/>
          </p:nvPr>
        </p:nvSpPr>
        <p:spPr>
          <a:xfrm>
            <a:off x="960000" y="86809"/>
            <a:ext cx="10272000" cy="763600"/>
          </a:xfrm>
        </p:spPr>
        <p:txBody>
          <a:bodyPr/>
          <a:lstStyle/>
          <a:p>
            <a:pPr>
              <a:spcBef>
                <a:spcPct val="0"/>
              </a:spcBef>
            </a:pPr>
            <a:r>
              <a:rPr lang="en-US" altLang="sl-SI" dirty="0">
                <a:solidFill>
                  <a:schemeClr val="bg1"/>
                </a:solidFill>
                <a:latin typeface="+mj-lt"/>
              </a:rPr>
              <a:t>Pulse height distributions for single photoelectrons</a:t>
            </a:r>
            <a:endParaRPr lang="sl-SI" dirty="0">
              <a:solidFill>
                <a:schemeClr val="bg1"/>
              </a:solidFill>
            </a:endParaRPr>
          </a:p>
        </p:txBody>
      </p:sp>
      <p:sp>
        <p:nvSpPr>
          <p:cNvPr id="6" name="TextBox 5">
            <a:extLst>
              <a:ext uri="{FF2B5EF4-FFF2-40B4-BE49-F238E27FC236}">
                <a16:creationId xmlns:a16="http://schemas.microsoft.com/office/drawing/2014/main" id="{B0682E7A-6F2D-2C7B-CD7D-8F7DF2688105}"/>
              </a:ext>
            </a:extLst>
          </p:cNvPr>
          <p:cNvSpPr txBox="1"/>
          <p:nvPr/>
        </p:nvSpPr>
        <p:spPr>
          <a:xfrm>
            <a:off x="1453108" y="1428601"/>
            <a:ext cx="6107722" cy="369332"/>
          </a:xfrm>
          <a:prstGeom prst="rect">
            <a:avLst/>
          </a:prstGeom>
          <a:noFill/>
        </p:spPr>
        <p:txBody>
          <a:bodyPr wrap="square">
            <a:spAutoFit/>
          </a:bodyPr>
          <a:lstStyle/>
          <a:p>
            <a:r>
              <a:rPr lang="sl-SI" sz="1800" dirty="0"/>
              <a:t>(multiple photons: convolution)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Shape 1"/>
          <p:cNvSpPr txBox="1"/>
          <p:nvPr/>
        </p:nvSpPr>
        <p:spPr>
          <a:xfrm>
            <a:off x="2362080" y="377557"/>
            <a:ext cx="7848720" cy="463846"/>
          </a:xfrm>
          <a:prstGeom prst="rect">
            <a:avLst/>
          </a:prstGeom>
          <a:noFill/>
          <a:ln>
            <a:noFill/>
          </a:ln>
        </p:spPr>
        <p:txBody>
          <a:bodyPr lIns="90000" tIns="46800" rIns="90000" bIns="46800" anchor="ctr">
            <a:spAutoFit/>
          </a:bodyPr>
          <a:lstStyle/>
          <a:p>
            <a:r>
              <a:rPr lang="en-US" sz="2400" b="1" spc="-1">
                <a:solidFill>
                  <a:srgbClr val="FF3300"/>
                </a:solidFill>
                <a:latin typeface="Tahoma"/>
              </a:rPr>
              <a:t>DELCI</a:t>
            </a:r>
            <a:r>
              <a:rPr lang="sl-SI" sz="2400" b="1" spc="-1">
                <a:solidFill>
                  <a:srgbClr val="FF3300"/>
                </a:solidFill>
                <a:latin typeface="Tahoma"/>
              </a:rPr>
              <a:t> </a:t>
            </a:r>
            <a:r>
              <a:rPr lang="en-US" sz="2400" b="1" spc="-1">
                <a:solidFill>
                  <a:srgbClr val="3333CC"/>
                </a:solidFill>
                <a:latin typeface="Tahoma"/>
              </a:rPr>
              <a:t>in</a:t>
            </a:r>
            <a:r>
              <a:rPr lang="sl-SI" sz="2400" b="1" spc="-1">
                <a:solidFill>
                  <a:srgbClr val="FF3300"/>
                </a:solidFill>
                <a:latin typeface="Tahoma"/>
              </a:rPr>
              <a:t> </a:t>
            </a:r>
            <a:r>
              <a:rPr lang="en-US" sz="2400" b="1" spc="-1">
                <a:solidFill>
                  <a:srgbClr val="FF3300"/>
                </a:solidFill>
                <a:latin typeface="Tahoma"/>
              </a:rPr>
              <a:t>SILE,</a:t>
            </a:r>
            <a:r>
              <a:rPr lang="sl-SI" sz="2400" b="1" spc="-1">
                <a:solidFill>
                  <a:srgbClr val="FF3300"/>
                </a:solidFill>
                <a:latin typeface="Tahoma"/>
              </a:rPr>
              <a:t> </a:t>
            </a:r>
            <a:r>
              <a:rPr lang="en-US" sz="2400" b="1" spc="-1">
                <a:solidFill>
                  <a:srgbClr val="3333CC"/>
                </a:solidFill>
                <a:latin typeface="Tahoma"/>
              </a:rPr>
              <a:t>urejeni po</a:t>
            </a:r>
            <a:r>
              <a:rPr lang="sl-SI" sz="2400" b="1" spc="-1">
                <a:solidFill>
                  <a:srgbClr val="FF3300"/>
                </a:solidFill>
                <a:latin typeface="Tahoma"/>
              </a:rPr>
              <a:t> </a:t>
            </a:r>
            <a:r>
              <a:rPr lang="en-US" sz="2400" b="1" spc="-1">
                <a:solidFill>
                  <a:srgbClr val="FF3300"/>
                </a:solidFill>
                <a:latin typeface="Tahoma"/>
              </a:rPr>
              <a:t>NADSTROPJIH</a:t>
            </a:r>
            <a:endParaRPr lang="en-US" sz="2400" spc="-1">
              <a:latin typeface="Tahoma"/>
            </a:endParaRPr>
          </a:p>
        </p:txBody>
      </p:sp>
      <p:graphicFrame>
        <p:nvGraphicFramePr>
          <p:cNvPr id="97" name="Table 2"/>
          <p:cNvGraphicFramePr/>
          <p:nvPr>
            <p:extLst>
              <p:ext uri="{D42A27DB-BD31-4B8C-83A1-F6EECF244321}">
                <p14:modId xmlns:p14="http://schemas.microsoft.com/office/powerpoint/2010/main" val="1293920215"/>
              </p:ext>
            </p:extLst>
          </p:nvPr>
        </p:nvGraphicFramePr>
        <p:xfrm>
          <a:off x="296563" y="0"/>
          <a:ext cx="11590639" cy="6750018"/>
        </p:xfrm>
        <a:graphic>
          <a:graphicData uri="http://schemas.openxmlformats.org/drawingml/2006/table">
            <a:tbl>
              <a:tblPr/>
              <a:tblGrid>
                <a:gridCol w="1696323">
                  <a:extLst>
                    <a:ext uri="{9D8B030D-6E8A-4147-A177-3AD203B41FA5}">
                      <a16:colId xmlns:a16="http://schemas.microsoft.com/office/drawing/2014/main" val="20000"/>
                    </a:ext>
                  </a:extLst>
                </a:gridCol>
                <a:gridCol w="2283338">
                  <a:extLst>
                    <a:ext uri="{9D8B030D-6E8A-4147-A177-3AD203B41FA5}">
                      <a16:colId xmlns:a16="http://schemas.microsoft.com/office/drawing/2014/main" val="20001"/>
                    </a:ext>
                  </a:extLst>
                </a:gridCol>
                <a:gridCol w="1726888">
                  <a:extLst>
                    <a:ext uri="{9D8B030D-6E8A-4147-A177-3AD203B41FA5}">
                      <a16:colId xmlns:a16="http://schemas.microsoft.com/office/drawing/2014/main" val="20002"/>
                    </a:ext>
                  </a:extLst>
                </a:gridCol>
                <a:gridCol w="1698120">
                  <a:extLst>
                    <a:ext uri="{9D8B030D-6E8A-4147-A177-3AD203B41FA5}">
                      <a16:colId xmlns:a16="http://schemas.microsoft.com/office/drawing/2014/main" val="20003"/>
                    </a:ext>
                  </a:extLst>
                </a:gridCol>
                <a:gridCol w="2283338">
                  <a:extLst>
                    <a:ext uri="{9D8B030D-6E8A-4147-A177-3AD203B41FA5}">
                      <a16:colId xmlns:a16="http://schemas.microsoft.com/office/drawing/2014/main" val="20004"/>
                    </a:ext>
                  </a:extLst>
                </a:gridCol>
                <a:gridCol w="1902632">
                  <a:extLst>
                    <a:ext uri="{9D8B030D-6E8A-4147-A177-3AD203B41FA5}">
                      <a16:colId xmlns:a16="http://schemas.microsoft.com/office/drawing/2014/main" val="20005"/>
                    </a:ext>
                  </a:extLst>
                </a:gridCol>
              </a:tblGrid>
              <a:tr h="391892">
                <a:tc>
                  <a:txBody>
                    <a:bodyPr/>
                    <a:lstStyle/>
                    <a:p>
                      <a:pPr algn="ctr">
                        <a:lnSpc>
                          <a:spcPct val="100000"/>
                        </a:lnSpc>
                        <a:spcBef>
                          <a:spcPts val="499"/>
                        </a:spcBef>
                      </a:pPr>
                      <a:r>
                        <a:rPr lang="en-US" sz="2000" b="1" strike="noStrike" spc="-1" dirty="0">
                          <a:solidFill>
                            <a:srgbClr val="FF3300"/>
                          </a:solidFill>
                          <a:latin typeface="Tahoma"/>
                        </a:rPr>
                        <a:t>Particles</a:t>
                      </a:r>
                      <a:endParaRPr lang="en-US" sz="2000" b="0" strike="noStrike" spc="-1" dirty="0">
                        <a:solidFill>
                          <a:srgbClr val="000000"/>
                        </a:solidFill>
                        <a:latin typeface="Times New Roman"/>
                      </a:endParaRPr>
                    </a:p>
                  </a:txBody>
                  <a:tcPr marL="90000" marR="90000">
                    <a:lnL w="13680">
                      <a:solidFill>
                        <a:srgbClr val="000000"/>
                      </a:solidFill>
                    </a:lnL>
                    <a:lnT w="13680">
                      <a:solidFill>
                        <a:srgbClr val="000000"/>
                      </a:solidFill>
                    </a:lnT>
                    <a:lnB w="5760">
                      <a:solidFill>
                        <a:srgbClr val="000000"/>
                      </a:solidFill>
                    </a:lnB>
                    <a:solidFill>
                      <a:srgbClr val="FFFFFF"/>
                    </a:solidFill>
                  </a:tcPr>
                </a:tc>
                <a:tc>
                  <a:txBody>
                    <a:bodyPr/>
                    <a:lstStyle/>
                    <a:p>
                      <a:pPr algn="ctr">
                        <a:lnSpc>
                          <a:spcPct val="100000"/>
                        </a:lnSpc>
                        <a:spcBef>
                          <a:spcPts val="499"/>
                        </a:spcBef>
                      </a:pPr>
                      <a:r>
                        <a:rPr lang="sl-SI" sz="2000" b="1" strike="noStrike" spc="-1" dirty="0">
                          <a:solidFill>
                            <a:srgbClr val="3333CC"/>
                          </a:solidFill>
                          <a:latin typeface="Tahoma"/>
                        </a:rPr>
                        <a:t> and</a:t>
                      </a:r>
                      <a:endParaRPr lang="en-US" sz="2000" b="0" strike="noStrike" spc="-1" dirty="0">
                        <a:solidFill>
                          <a:srgbClr val="000000"/>
                        </a:solidFill>
                        <a:latin typeface="Times New Roman"/>
                      </a:endParaRPr>
                    </a:p>
                  </a:txBody>
                  <a:tcPr marL="90000" marR="90000">
                    <a:lnT w="13680">
                      <a:solidFill>
                        <a:srgbClr val="000000"/>
                      </a:solidFill>
                    </a:lnT>
                    <a:lnB w="5760">
                      <a:solidFill>
                        <a:srgbClr val="000000"/>
                      </a:solidFill>
                    </a:lnB>
                    <a:solidFill>
                      <a:srgbClr val="FFFFFF"/>
                    </a:solidFill>
                  </a:tcPr>
                </a:tc>
                <a:tc>
                  <a:txBody>
                    <a:bodyPr/>
                    <a:lstStyle/>
                    <a:p>
                      <a:pPr algn="ctr">
                        <a:lnSpc>
                          <a:spcPct val="100000"/>
                        </a:lnSpc>
                        <a:spcBef>
                          <a:spcPts val="499"/>
                        </a:spcBef>
                      </a:pPr>
                      <a:r>
                        <a:rPr lang="en-US" sz="2000" b="1" strike="noStrike" spc="-1" dirty="0">
                          <a:solidFill>
                            <a:srgbClr val="3333CC"/>
                          </a:solidFill>
                          <a:latin typeface="Tahoma"/>
                        </a:rPr>
                        <a:t>Forces</a:t>
                      </a:r>
                      <a:endParaRPr lang="en-US" sz="2000" b="0" strike="noStrike" spc="-1" dirty="0">
                        <a:solidFill>
                          <a:srgbClr val="000000"/>
                        </a:solidFill>
                        <a:latin typeface="Times New Roman"/>
                      </a:endParaRPr>
                    </a:p>
                  </a:txBody>
                  <a:tcPr marL="90000" marR="90000">
                    <a:lnT w="13680">
                      <a:solidFill>
                        <a:srgbClr val="000000"/>
                      </a:solidFill>
                    </a:lnT>
                    <a:lnB w="5760">
                      <a:solidFill>
                        <a:srgbClr val="000000"/>
                      </a:solidFill>
                    </a:lnB>
                    <a:solidFill>
                      <a:srgbClr val="FFFFFF"/>
                    </a:solidFill>
                  </a:tcPr>
                </a:tc>
                <a:tc>
                  <a:txBody>
                    <a:bodyPr/>
                    <a:lstStyle/>
                    <a:p>
                      <a:pPr algn="ctr">
                        <a:lnSpc>
                          <a:spcPct val="100000"/>
                        </a:lnSpc>
                        <a:spcBef>
                          <a:spcPts val="499"/>
                        </a:spcBef>
                      </a:pPr>
                      <a:endParaRPr lang="en-US" sz="2000" b="0" strike="noStrike" spc="-1" dirty="0">
                        <a:solidFill>
                          <a:srgbClr val="000000"/>
                        </a:solidFill>
                        <a:latin typeface="Times New Roman"/>
                      </a:endParaRPr>
                    </a:p>
                  </a:txBody>
                  <a:tcPr marL="90000" marR="90000">
                    <a:lnT w="13680">
                      <a:solidFill>
                        <a:srgbClr val="000000"/>
                      </a:solidFill>
                    </a:lnT>
                    <a:lnB w="5760">
                      <a:solidFill>
                        <a:srgbClr val="000000"/>
                      </a:solidFill>
                    </a:lnB>
                    <a:solidFill>
                      <a:srgbClr val="FFFFFF"/>
                    </a:solidFill>
                  </a:tcPr>
                </a:tc>
                <a:tc>
                  <a:txBody>
                    <a:bodyPr/>
                    <a:lstStyle/>
                    <a:p>
                      <a:pPr algn="ctr">
                        <a:lnSpc>
                          <a:spcPct val="100000"/>
                        </a:lnSpc>
                        <a:spcBef>
                          <a:spcPts val="499"/>
                        </a:spcBef>
                      </a:pPr>
                      <a:endParaRPr lang="en-US" sz="2000" b="0" strike="noStrike" spc="-1" dirty="0">
                        <a:solidFill>
                          <a:srgbClr val="000000"/>
                        </a:solidFill>
                        <a:latin typeface="Times New Roman"/>
                      </a:endParaRPr>
                    </a:p>
                  </a:txBody>
                  <a:tcPr marL="90000" marR="90000">
                    <a:lnT w="13680">
                      <a:solidFill>
                        <a:srgbClr val="000000"/>
                      </a:solidFill>
                    </a:lnT>
                    <a:lnB w="5760">
                      <a:solidFill>
                        <a:srgbClr val="000000"/>
                      </a:solidFill>
                    </a:lnB>
                    <a:solidFill>
                      <a:srgbClr val="FFFFFF"/>
                    </a:solidFill>
                  </a:tcPr>
                </a:tc>
                <a:tc>
                  <a:txBody>
                    <a:bodyPr/>
                    <a:lstStyle/>
                    <a:p>
                      <a:endParaRPr lang="en-SI"/>
                    </a:p>
                  </a:txBody>
                  <a:tcPr marL="90000" marR="90000">
                    <a:lnR w="13680">
                      <a:solidFill>
                        <a:srgbClr val="000000"/>
                      </a:solidFill>
                    </a:lnR>
                    <a:lnT w="13680">
                      <a:solidFill>
                        <a:srgbClr val="000000"/>
                      </a:solidFill>
                    </a:lnT>
                    <a:lnB w="5760">
                      <a:solidFill>
                        <a:srgbClr val="000000"/>
                      </a:solidFill>
                    </a:lnB>
                    <a:solidFill>
                      <a:srgbClr val="FFFFFF"/>
                    </a:solidFill>
                  </a:tcPr>
                </a:tc>
                <a:extLst>
                  <a:ext uri="{0D108BD9-81ED-4DB2-BD59-A6C34878D82A}">
                    <a16:rowId xmlns:a16="http://schemas.microsoft.com/office/drawing/2014/main" val="10000"/>
                  </a:ext>
                </a:extLst>
              </a:tr>
              <a:tr h="531634">
                <a:tc>
                  <a:txBody>
                    <a:bodyPr/>
                    <a:lstStyle/>
                    <a:p>
                      <a:pPr algn="ctr">
                        <a:lnSpc>
                          <a:spcPct val="100000"/>
                        </a:lnSpc>
                        <a:spcBef>
                          <a:spcPts val="400"/>
                        </a:spcBef>
                      </a:pPr>
                      <a:r>
                        <a:rPr lang="sl-SI" sz="1600" b="0" strike="noStrike" spc="-1" dirty="0">
                          <a:solidFill>
                            <a:srgbClr val="000000"/>
                          </a:solidFill>
                          <a:latin typeface="Tahoma"/>
                        </a:rPr>
                        <a:t>Dimension(m)</a:t>
                      </a:r>
                      <a:endParaRPr lang="en-US" sz="1600" b="0" strike="noStrike" spc="-1" dirty="0">
                        <a:solidFill>
                          <a:srgbClr val="000000"/>
                        </a:solidFill>
                        <a:latin typeface="Times New Roman"/>
                      </a:endParaRPr>
                    </a:p>
                  </a:txBody>
                  <a:tcPr marL="90000" marR="90000">
                    <a:lnL w="1368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000000"/>
                          </a:solidFill>
                          <a:latin typeface="Tahoma"/>
                        </a:rPr>
                        <a:t>Object</a:t>
                      </a:r>
                      <a:endParaRPr lang="en-US" sz="1600" b="0" strike="noStrike" spc="-1" dirty="0">
                        <a:solidFill>
                          <a:srgbClr val="000000"/>
                        </a:solidFill>
                        <a:latin typeface="Times New Roman"/>
                      </a:endParaRPr>
                    </a:p>
                  </a:txBody>
                  <a:tcPr marL="90000" marR="90000">
                    <a:lnL w="5760">
                      <a:solidFill>
                        <a:srgbClr val="000000"/>
                      </a:solidFill>
                    </a:lnL>
                    <a:lnT w="5760">
                      <a:solidFill>
                        <a:srgbClr val="000000"/>
                      </a:solidFill>
                    </a:lnT>
                    <a:lnB w="5760">
                      <a:solidFill>
                        <a:srgbClr val="000000"/>
                      </a:solidFill>
                    </a:lnB>
                    <a:solidFill>
                      <a:srgbClr val="FFFFFF"/>
                    </a:solidFill>
                  </a:tcPr>
                </a:tc>
                <a:tc>
                  <a:txBody>
                    <a:bodyPr/>
                    <a:lstStyle/>
                    <a:p>
                      <a:endParaRPr lang="en-SI"/>
                    </a:p>
                  </a:txBody>
                  <a:tcPr marL="90000" marR="90000">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000000"/>
                          </a:solidFill>
                          <a:latin typeface="Tahoma"/>
                        </a:rPr>
                        <a:t>Forces</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000000"/>
                          </a:solidFill>
                          <a:latin typeface="Tahoma"/>
                        </a:rPr>
                        <a:t>Meaning</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000000"/>
                          </a:solidFill>
                          <a:latin typeface="Tahoma"/>
                        </a:rPr>
                        <a:t>Experts</a:t>
                      </a:r>
                      <a:endParaRPr lang="en-US" sz="1600" b="0" strike="noStrike" spc="-1" dirty="0">
                        <a:solidFill>
                          <a:srgbClr val="000000"/>
                        </a:solidFill>
                        <a:latin typeface="Times New Roman"/>
                      </a:endParaRPr>
                    </a:p>
                  </a:txBody>
                  <a:tcPr marL="90000" marR="90000">
                    <a:lnL w="5760">
                      <a:solidFill>
                        <a:srgbClr val="000000"/>
                      </a:solidFill>
                    </a:lnL>
                    <a:lnR w="13680">
                      <a:solidFill>
                        <a:srgbClr val="000000"/>
                      </a:solidFill>
                    </a:lnR>
                    <a:lnT w="5760">
                      <a:solidFill>
                        <a:srgbClr val="000000"/>
                      </a:solidFill>
                    </a:lnT>
                    <a:lnB w="5760">
                      <a:solidFill>
                        <a:srgbClr val="000000"/>
                      </a:solidFill>
                    </a:lnB>
                    <a:solidFill>
                      <a:srgbClr val="FFFFFF"/>
                    </a:solidFill>
                  </a:tcPr>
                </a:tc>
                <a:extLst>
                  <a:ext uri="{0D108BD9-81ED-4DB2-BD59-A6C34878D82A}">
                    <a16:rowId xmlns:a16="http://schemas.microsoft.com/office/drawing/2014/main" val="10001"/>
                  </a:ext>
                </a:extLst>
              </a:tr>
              <a:tr h="699448">
                <a:tc>
                  <a:txBody>
                    <a:bodyPr/>
                    <a:lstStyle/>
                    <a:p>
                      <a:pPr algn="ctr">
                        <a:lnSpc>
                          <a:spcPct val="100000"/>
                        </a:lnSpc>
                        <a:spcBef>
                          <a:spcPts val="598"/>
                        </a:spcBef>
                      </a:pPr>
                      <a:r>
                        <a:rPr lang="sl-SI" sz="2400" b="0" strike="noStrike" spc="-1">
                          <a:solidFill>
                            <a:srgbClr val="FF3300"/>
                          </a:solidFill>
                          <a:latin typeface="Tahoma"/>
                        </a:rPr>
                        <a:t>10</a:t>
                      </a:r>
                      <a:r>
                        <a:rPr lang="sl-SI" sz="2400" b="0" strike="noStrike" spc="-1" baseline="30000">
                          <a:solidFill>
                            <a:srgbClr val="FF3300"/>
                          </a:solidFill>
                          <a:latin typeface="Tahoma"/>
                        </a:rPr>
                        <a:t>21</a:t>
                      </a:r>
                      <a:endParaRPr lang="en-US" sz="2400" b="0" strike="noStrike" spc="-1">
                        <a:solidFill>
                          <a:srgbClr val="000000"/>
                        </a:solidFill>
                        <a:latin typeface="Times New Roman"/>
                      </a:endParaRPr>
                    </a:p>
                  </a:txBody>
                  <a:tcPr marL="90000" marR="90000">
                    <a:lnL w="1368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en-US" sz="1600" b="0" strike="noStrike" spc="-1" dirty="0">
                          <a:solidFill>
                            <a:srgbClr val="3333CC"/>
                          </a:solidFill>
                          <a:latin typeface="Tahoma"/>
                        </a:rPr>
                        <a:t>Galaxy clusters</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endParaRPr lang="en-SI"/>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    Gravitation</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solidFill>
                      <a:srgbClr val="FFFFFF"/>
                    </a:solidFill>
                  </a:tcPr>
                </a:tc>
                <a:tc>
                  <a:txBody>
                    <a:bodyPr/>
                    <a:lstStyle/>
                    <a:p>
                      <a:endParaRPr lang="en-SI" dirty="0"/>
                    </a:p>
                  </a:txBody>
                  <a:tcPr marL="90000" marR="90000">
                    <a:lnL w="5760">
                      <a:solidFill>
                        <a:srgbClr val="000000"/>
                      </a:solidFill>
                    </a:lnL>
                    <a:lnR w="5760">
                      <a:solidFill>
                        <a:srgbClr val="000000"/>
                      </a:solidFill>
                    </a:lnR>
                    <a:lnT w="5760">
                      <a:solidFill>
                        <a:srgbClr val="000000"/>
                      </a:solidFill>
                    </a:lnT>
                    <a:solidFill>
                      <a:srgbClr val="FFFFFF"/>
                    </a:solidFill>
                  </a:tcPr>
                </a:tc>
                <a:tc>
                  <a:txBody>
                    <a:bodyPr/>
                    <a:lstStyle/>
                    <a:p>
                      <a:pPr algn="ctr">
                        <a:lnSpc>
                          <a:spcPct val="100000"/>
                        </a:lnSpc>
                        <a:spcBef>
                          <a:spcPts val="400"/>
                        </a:spcBef>
                      </a:pPr>
                      <a:r>
                        <a:rPr lang="en-US" sz="1600" b="0" strike="noStrike" spc="-1" dirty="0">
                          <a:solidFill>
                            <a:srgbClr val="3333CC"/>
                          </a:solidFill>
                          <a:latin typeface="Tahoma"/>
                        </a:rPr>
                        <a:t>Philosopher</a:t>
                      </a:r>
                      <a:endParaRPr lang="en-US" sz="1600" b="0" strike="noStrike" spc="-1" dirty="0">
                        <a:solidFill>
                          <a:srgbClr val="000000"/>
                        </a:solidFill>
                        <a:latin typeface="Times New Roman"/>
                      </a:endParaRPr>
                    </a:p>
                    <a:p>
                      <a:pPr algn="ctr">
                        <a:lnSpc>
                          <a:spcPct val="100000"/>
                        </a:lnSpc>
                        <a:spcBef>
                          <a:spcPts val="400"/>
                        </a:spcBef>
                      </a:pPr>
                      <a:endParaRPr lang="en-US" sz="1600" b="0" strike="noStrike" spc="-1" dirty="0">
                        <a:solidFill>
                          <a:srgbClr val="000000"/>
                        </a:solidFill>
                        <a:latin typeface="Times New Roman"/>
                      </a:endParaRPr>
                    </a:p>
                  </a:txBody>
                  <a:tcPr marL="90000" marR="90000">
                    <a:lnL w="5760">
                      <a:solidFill>
                        <a:srgbClr val="000000"/>
                      </a:solidFill>
                    </a:lnL>
                    <a:lnR w="13680">
                      <a:solidFill>
                        <a:srgbClr val="000000"/>
                      </a:solidFill>
                    </a:lnR>
                    <a:lnT w="5760">
                      <a:solidFill>
                        <a:srgbClr val="000000"/>
                      </a:solidFill>
                    </a:lnT>
                    <a:solidFill>
                      <a:srgbClr val="FFFFFF"/>
                    </a:solidFill>
                  </a:tcPr>
                </a:tc>
                <a:extLst>
                  <a:ext uri="{0D108BD9-81ED-4DB2-BD59-A6C34878D82A}">
                    <a16:rowId xmlns:a16="http://schemas.microsoft.com/office/drawing/2014/main" val="10002"/>
                  </a:ext>
                </a:extLst>
              </a:tr>
              <a:tr h="889294">
                <a:tc>
                  <a:txBody>
                    <a:bodyPr/>
                    <a:lstStyle/>
                    <a:p>
                      <a:pPr algn="ctr">
                        <a:lnSpc>
                          <a:spcPct val="100000"/>
                        </a:lnSpc>
                        <a:spcBef>
                          <a:spcPts val="598"/>
                        </a:spcBef>
                      </a:pPr>
                      <a:r>
                        <a:rPr lang="sl-SI" sz="2400" b="0" strike="noStrike" spc="-1">
                          <a:solidFill>
                            <a:srgbClr val="FF3300"/>
                          </a:solidFill>
                          <a:latin typeface="Tahoma"/>
                        </a:rPr>
                        <a:t>10</a:t>
                      </a:r>
                      <a:r>
                        <a:rPr lang="sl-SI" sz="2400" b="0" strike="noStrike" spc="-1" baseline="30000">
                          <a:solidFill>
                            <a:srgbClr val="FF3300"/>
                          </a:solidFill>
                          <a:latin typeface="Tahoma"/>
                        </a:rPr>
                        <a:t>14</a:t>
                      </a:r>
                      <a:endParaRPr lang="en-US" sz="2400" b="0" strike="noStrike" spc="-1">
                        <a:solidFill>
                          <a:srgbClr val="000000"/>
                        </a:solidFill>
                        <a:latin typeface="Times New Roman"/>
                      </a:endParaRPr>
                    </a:p>
                    <a:p>
                      <a:pPr algn="ctr">
                        <a:lnSpc>
                          <a:spcPct val="100000"/>
                        </a:lnSpc>
                        <a:spcBef>
                          <a:spcPts val="598"/>
                        </a:spcBef>
                      </a:pPr>
                      <a:endParaRPr lang="en-US" sz="2400" b="0" strike="noStrike" spc="-1">
                        <a:solidFill>
                          <a:srgbClr val="000000"/>
                        </a:solidFill>
                        <a:latin typeface="Times New Roman"/>
                      </a:endParaRPr>
                    </a:p>
                  </a:txBody>
                  <a:tcPr marL="90000" marR="90000">
                    <a:lnL w="1368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en-US" sz="1600" b="0" strike="noStrike" spc="-1" dirty="0">
                          <a:solidFill>
                            <a:srgbClr val="3333CC"/>
                          </a:solidFill>
                          <a:latin typeface="Tahoma"/>
                        </a:rPr>
                        <a:t>Galaxies, Stars, Planets</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endParaRPr lang="en-SI"/>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endParaRPr lang="en-SI"/>
                    </a:p>
                  </a:txBody>
                  <a:tcPr marL="90000" marR="90000">
                    <a:lnL w="5760">
                      <a:solidFill>
                        <a:srgbClr val="000000"/>
                      </a:solidFill>
                    </a:lnL>
                    <a:lnR w="5760">
                      <a:solidFill>
                        <a:srgbClr val="000000"/>
                      </a:solidFill>
                    </a:lnR>
                    <a:lnB w="5760">
                      <a:solidFill>
                        <a:srgbClr val="000000"/>
                      </a:solidFill>
                    </a:lnB>
                    <a:solidFill>
                      <a:srgbClr val="FFFFFF"/>
                    </a:solidFill>
                  </a:tcPr>
                </a:tc>
                <a:tc>
                  <a:txBody>
                    <a:bodyPr/>
                    <a:lstStyle/>
                    <a:p>
                      <a:endParaRPr lang="en-SI"/>
                    </a:p>
                  </a:txBody>
                  <a:tcPr marL="90000" marR="90000">
                    <a:lnL w="5760">
                      <a:solidFill>
                        <a:srgbClr val="000000"/>
                      </a:solidFill>
                    </a:lnL>
                    <a:lnR w="5760">
                      <a:solidFill>
                        <a:srgbClr val="000000"/>
                      </a:solidFill>
                    </a:lnR>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Cosmologist, astophysicist, astronomer</a:t>
                      </a:r>
                      <a:endParaRPr lang="en-US" sz="1600" b="0" strike="noStrike" spc="-1" dirty="0">
                        <a:solidFill>
                          <a:srgbClr val="000000"/>
                        </a:solidFill>
                        <a:latin typeface="Times New Roman"/>
                      </a:endParaRPr>
                    </a:p>
                  </a:txBody>
                  <a:tcPr marL="90000" marR="90000">
                    <a:lnL w="5760">
                      <a:solidFill>
                        <a:srgbClr val="000000"/>
                      </a:solidFill>
                    </a:lnL>
                    <a:lnR w="13680">
                      <a:solidFill>
                        <a:srgbClr val="000000"/>
                      </a:solidFill>
                    </a:lnR>
                    <a:lnB w="5760">
                      <a:solidFill>
                        <a:srgbClr val="000000"/>
                      </a:solidFill>
                    </a:lnB>
                    <a:solidFill>
                      <a:srgbClr val="FFFFFF"/>
                    </a:solidFill>
                  </a:tcPr>
                </a:tc>
                <a:extLst>
                  <a:ext uri="{0D108BD9-81ED-4DB2-BD59-A6C34878D82A}">
                    <a16:rowId xmlns:a16="http://schemas.microsoft.com/office/drawing/2014/main" val="10003"/>
                  </a:ext>
                </a:extLst>
              </a:tr>
              <a:tr h="572766">
                <a:tc>
                  <a:txBody>
                    <a:bodyPr/>
                    <a:lstStyle/>
                    <a:p>
                      <a:pPr algn="ctr">
                        <a:lnSpc>
                          <a:spcPct val="100000"/>
                        </a:lnSpc>
                        <a:spcBef>
                          <a:spcPts val="598"/>
                        </a:spcBef>
                      </a:pPr>
                      <a:r>
                        <a:rPr lang="sl-SI" sz="2400" b="0" strike="noStrike" spc="-1" dirty="0">
                          <a:solidFill>
                            <a:srgbClr val="FF3300"/>
                          </a:solidFill>
                          <a:latin typeface="Tahoma"/>
                        </a:rPr>
                        <a:t>1</a:t>
                      </a:r>
                      <a:endParaRPr lang="en-US" sz="2400" b="0" strike="noStrike" spc="-1" dirty="0">
                        <a:solidFill>
                          <a:srgbClr val="000000"/>
                        </a:solidFill>
                        <a:latin typeface="Times New Roman"/>
                      </a:endParaRPr>
                    </a:p>
                  </a:txBody>
                  <a:tcPr marL="90000" marR="90000">
                    <a:lnL w="1368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Living beings</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endParaRPr lang="en-SI"/>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instincts</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Conservation of spicies</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biologist Sociologist</a:t>
                      </a:r>
                      <a:endParaRPr lang="en-US" sz="1600" b="0" strike="noStrike" spc="-1" dirty="0">
                        <a:solidFill>
                          <a:srgbClr val="000000"/>
                        </a:solidFill>
                        <a:latin typeface="Times New Roman"/>
                      </a:endParaRPr>
                    </a:p>
                  </a:txBody>
                  <a:tcPr marL="90000" marR="90000">
                    <a:lnL w="5760">
                      <a:solidFill>
                        <a:srgbClr val="000000"/>
                      </a:solidFill>
                    </a:lnL>
                    <a:lnR w="13680">
                      <a:solidFill>
                        <a:srgbClr val="000000"/>
                      </a:solidFill>
                    </a:lnR>
                    <a:lnT w="5760">
                      <a:solidFill>
                        <a:srgbClr val="000000"/>
                      </a:solidFill>
                    </a:lnT>
                    <a:lnB w="5760">
                      <a:solidFill>
                        <a:srgbClr val="000000"/>
                      </a:solidFill>
                    </a:lnB>
                    <a:solidFill>
                      <a:srgbClr val="FFFFFF"/>
                    </a:solidFill>
                  </a:tcPr>
                </a:tc>
                <a:extLst>
                  <a:ext uri="{0D108BD9-81ED-4DB2-BD59-A6C34878D82A}">
                    <a16:rowId xmlns:a16="http://schemas.microsoft.com/office/drawing/2014/main" val="10004"/>
                  </a:ext>
                </a:extLst>
              </a:tr>
              <a:tr h="699448">
                <a:tc>
                  <a:txBody>
                    <a:bodyPr/>
                    <a:lstStyle/>
                    <a:p>
                      <a:pPr algn="ctr">
                        <a:lnSpc>
                          <a:spcPct val="100000"/>
                        </a:lnSpc>
                        <a:spcBef>
                          <a:spcPts val="598"/>
                        </a:spcBef>
                      </a:pPr>
                      <a:r>
                        <a:rPr lang="sl-SI" sz="2400" b="0" strike="noStrike" spc="-1">
                          <a:solidFill>
                            <a:srgbClr val="FF3300"/>
                          </a:solidFill>
                          <a:latin typeface="Tahoma"/>
                        </a:rPr>
                        <a:t>10</a:t>
                      </a:r>
                      <a:r>
                        <a:rPr lang="sl-SI" sz="2400" b="0" strike="noStrike" spc="-1" baseline="30000">
                          <a:solidFill>
                            <a:srgbClr val="FF3300"/>
                          </a:solidFill>
                          <a:latin typeface="Tahoma"/>
                        </a:rPr>
                        <a:t>-8</a:t>
                      </a:r>
                      <a:endParaRPr lang="en-US" sz="2400" b="0" strike="noStrike" spc="-1">
                        <a:solidFill>
                          <a:srgbClr val="000000"/>
                        </a:solidFill>
                        <a:latin typeface="Times New Roman"/>
                      </a:endParaRPr>
                    </a:p>
                  </a:txBody>
                  <a:tcPr marL="90000" marR="90000">
                    <a:lnL w="1368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Molecules</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endParaRPr lang="en-SI"/>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electromagnetic</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Diversity of life</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Chemist, physicist</a:t>
                      </a:r>
                      <a:endParaRPr lang="en-US" sz="1600" b="0" strike="noStrike" spc="-1" dirty="0">
                        <a:solidFill>
                          <a:srgbClr val="000000"/>
                        </a:solidFill>
                        <a:latin typeface="Times New Roman"/>
                      </a:endParaRPr>
                    </a:p>
                  </a:txBody>
                  <a:tcPr marL="90000" marR="90000">
                    <a:lnL w="5760">
                      <a:solidFill>
                        <a:srgbClr val="000000"/>
                      </a:solidFill>
                    </a:lnL>
                    <a:lnR w="13680">
                      <a:solidFill>
                        <a:srgbClr val="000000"/>
                      </a:solidFill>
                    </a:lnR>
                    <a:lnT w="5760">
                      <a:solidFill>
                        <a:srgbClr val="000000"/>
                      </a:solidFill>
                    </a:lnT>
                    <a:lnB w="5760">
                      <a:solidFill>
                        <a:srgbClr val="000000"/>
                      </a:solidFill>
                    </a:lnB>
                    <a:solidFill>
                      <a:srgbClr val="FFFFFF"/>
                    </a:solidFill>
                  </a:tcPr>
                </a:tc>
                <a:extLst>
                  <a:ext uri="{0D108BD9-81ED-4DB2-BD59-A6C34878D82A}">
                    <a16:rowId xmlns:a16="http://schemas.microsoft.com/office/drawing/2014/main" val="10005"/>
                  </a:ext>
                </a:extLst>
              </a:tr>
              <a:tr h="531634">
                <a:tc>
                  <a:txBody>
                    <a:bodyPr/>
                    <a:lstStyle/>
                    <a:p>
                      <a:pPr algn="ctr">
                        <a:lnSpc>
                          <a:spcPct val="100000"/>
                        </a:lnSpc>
                        <a:spcBef>
                          <a:spcPts val="598"/>
                        </a:spcBef>
                      </a:pPr>
                      <a:r>
                        <a:rPr lang="sl-SI" sz="2400" b="0" strike="noStrike" spc="-1">
                          <a:solidFill>
                            <a:srgbClr val="FF3300"/>
                          </a:solidFill>
                          <a:latin typeface="Tahoma"/>
                        </a:rPr>
                        <a:t>10</a:t>
                      </a:r>
                      <a:r>
                        <a:rPr lang="sl-SI" sz="2400" b="0" strike="noStrike" spc="-1" baseline="30000">
                          <a:solidFill>
                            <a:srgbClr val="FF3300"/>
                          </a:solidFill>
                          <a:latin typeface="Tahoma"/>
                        </a:rPr>
                        <a:t>-10</a:t>
                      </a:r>
                      <a:endParaRPr lang="en-US" sz="2400" b="0" strike="noStrike" spc="-1">
                        <a:solidFill>
                          <a:srgbClr val="000000"/>
                        </a:solidFill>
                        <a:latin typeface="Times New Roman"/>
                      </a:endParaRPr>
                    </a:p>
                  </a:txBody>
                  <a:tcPr marL="90000" marR="90000">
                    <a:lnL w="1368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atoms</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endParaRPr lang="en-SI"/>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endParaRPr lang="en-SI"/>
                    </a:p>
                  </a:txBody>
                  <a:tcPr marL="90000" marR="90000">
                    <a:lnL w="5760">
                      <a:solidFill>
                        <a:srgbClr val="000000"/>
                      </a:solidFill>
                    </a:lnL>
                    <a:lnR w="5760">
                      <a:solidFill>
                        <a:srgbClr val="000000"/>
                      </a:solidFill>
                    </a:lnR>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 energy</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Atomic physicist</a:t>
                      </a:r>
                      <a:endParaRPr lang="en-US" sz="1600" b="0" strike="noStrike" spc="-1" dirty="0">
                        <a:solidFill>
                          <a:srgbClr val="000000"/>
                        </a:solidFill>
                        <a:latin typeface="Times New Roman"/>
                      </a:endParaRPr>
                    </a:p>
                  </a:txBody>
                  <a:tcPr marL="90000" marR="90000">
                    <a:lnL w="5760">
                      <a:solidFill>
                        <a:srgbClr val="000000"/>
                      </a:solidFill>
                    </a:lnL>
                    <a:lnR w="13680">
                      <a:solidFill>
                        <a:srgbClr val="000000"/>
                      </a:solidFill>
                    </a:lnR>
                    <a:lnT w="5760">
                      <a:solidFill>
                        <a:srgbClr val="000000"/>
                      </a:solidFill>
                    </a:lnT>
                    <a:lnB w="5760">
                      <a:solidFill>
                        <a:srgbClr val="000000"/>
                      </a:solidFill>
                    </a:lnB>
                    <a:solidFill>
                      <a:srgbClr val="FFFFFF"/>
                    </a:solidFill>
                  </a:tcPr>
                </a:tc>
                <a:extLst>
                  <a:ext uri="{0D108BD9-81ED-4DB2-BD59-A6C34878D82A}">
                    <a16:rowId xmlns:a16="http://schemas.microsoft.com/office/drawing/2014/main" val="10006"/>
                  </a:ext>
                </a:extLst>
              </a:tr>
              <a:tr h="755481">
                <a:tc>
                  <a:txBody>
                    <a:bodyPr/>
                    <a:lstStyle/>
                    <a:p>
                      <a:pPr algn="ctr">
                        <a:lnSpc>
                          <a:spcPct val="100000"/>
                        </a:lnSpc>
                        <a:spcBef>
                          <a:spcPts val="598"/>
                        </a:spcBef>
                      </a:pPr>
                      <a:r>
                        <a:rPr lang="sl-SI" sz="2400" b="0" strike="noStrike" spc="-1">
                          <a:solidFill>
                            <a:srgbClr val="FF3300"/>
                          </a:solidFill>
                          <a:latin typeface="Tahoma"/>
                        </a:rPr>
                        <a:t>10</a:t>
                      </a:r>
                      <a:r>
                        <a:rPr lang="sl-SI" sz="2400" b="0" strike="noStrike" spc="-1" baseline="30000">
                          <a:solidFill>
                            <a:srgbClr val="FF3300"/>
                          </a:solidFill>
                          <a:latin typeface="Tahoma"/>
                        </a:rPr>
                        <a:t>-14</a:t>
                      </a:r>
                      <a:endParaRPr lang="en-US" sz="2400" b="0" strike="noStrike" spc="-1">
                        <a:solidFill>
                          <a:srgbClr val="000000"/>
                        </a:solidFill>
                        <a:latin typeface="Times New Roman"/>
                      </a:endParaRPr>
                    </a:p>
                  </a:txBody>
                  <a:tcPr marL="90000" marR="90000">
                    <a:lnL w="1368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en-US" sz="1600" b="0" strike="noStrike" spc="-1" dirty="0">
                          <a:solidFill>
                            <a:srgbClr val="3333CC"/>
                          </a:solidFill>
                          <a:latin typeface="Tahoma"/>
                        </a:rPr>
                        <a:t>nucleus</a:t>
                      </a:r>
                      <a:endParaRPr lang="en-US" sz="1600" b="0" strike="noStrike" spc="-1" dirty="0">
                        <a:solidFill>
                          <a:srgbClr val="000000"/>
                        </a:solidFill>
                        <a:latin typeface="Times New Roman"/>
                      </a:endParaRPr>
                    </a:p>
                    <a:p>
                      <a:pPr algn="ctr">
                        <a:lnSpc>
                          <a:spcPct val="100000"/>
                        </a:lnSpc>
                        <a:spcBef>
                          <a:spcPts val="400"/>
                        </a:spcBef>
                      </a:pP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endParaRPr lang="en-SI"/>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nuclear</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Chemical elelments, sun, reactor</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Nuclear physicist</a:t>
                      </a:r>
                      <a:endParaRPr lang="en-US" sz="1600" b="0" strike="noStrike" spc="-1" dirty="0">
                        <a:solidFill>
                          <a:srgbClr val="000000"/>
                        </a:solidFill>
                        <a:latin typeface="Times New Roman"/>
                      </a:endParaRPr>
                    </a:p>
                  </a:txBody>
                  <a:tcPr marL="90000" marR="90000">
                    <a:lnL w="5760">
                      <a:solidFill>
                        <a:srgbClr val="000000"/>
                      </a:solidFill>
                    </a:lnL>
                    <a:lnR w="13680">
                      <a:solidFill>
                        <a:srgbClr val="000000"/>
                      </a:solidFill>
                    </a:lnR>
                    <a:lnT w="5760">
                      <a:solidFill>
                        <a:srgbClr val="000000"/>
                      </a:solidFill>
                    </a:lnT>
                    <a:lnB w="5760">
                      <a:solidFill>
                        <a:srgbClr val="000000"/>
                      </a:solidFill>
                    </a:lnB>
                    <a:solidFill>
                      <a:srgbClr val="FFFFFF"/>
                    </a:solidFill>
                  </a:tcPr>
                </a:tc>
                <a:extLst>
                  <a:ext uri="{0D108BD9-81ED-4DB2-BD59-A6C34878D82A}">
                    <a16:rowId xmlns:a16="http://schemas.microsoft.com/office/drawing/2014/main" val="10007"/>
                  </a:ext>
                </a:extLst>
              </a:tr>
              <a:tr h="906013">
                <a:tc>
                  <a:txBody>
                    <a:bodyPr/>
                    <a:lstStyle/>
                    <a:p>
                      <a:pPr algn="ctr">
                        <a:lnSpc>
                          <a:spcPct val="100000"/>
                        </a:lnSpc>
                        <a:spcBef>
                          <a:spcPts val="598"/>
                        </a:spcBef>
                      </a:pPr>
                      <a:r>
                        <a:rPr lang="sl-SI" sz="2400" b="0" strike="noStrike" spc="-1">
                          <a:solidFill>
                            <a:srgbClr val="FF3300"/>
                          </a:solidFill>
                          <a:latin typeface="Tahoma"/>
                        </a:rPr>
                        <a:t>10</a:t>
                      </a:r>
                      <a:r>
                        <a:rPr lang="sl-SI" sz="2400" b="0" strike="noStrike" spc="-1" baseline="30000">
                          <a:solidFill>
                            <a:srgbClr val="FF3300"/>
                          </a:solidFill>
                          <a:latin typeface="Tahoma"/>
                        </a:rPr>
                        <a:t>-15</a:t>
                      </a:r>
                      <a:endParaRPr lang="en-US" sz="2400" b="0" strike="noStrike" spc="-1">
                        <a:solidFill>
                          <a:srgbClr val="000000"/>
                        </a:solidFill>
                        <a:latin typeface="Times New Roman"/>
                      </a:endParaRPr>
                    </a:p>
                  </a:txBody>
                  <a:tcPr marL="90000" marR="90000">
                    <a:lnL w="1368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nukleons</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endParaRPr lang="en-SI"/>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en-US" sz="1600" b="0" strike="noStrike" spc="-1" dirty="0">
                          <a:solidFill>
                            <a:srgbClr val="3333CC"/>
                          </a:solidFill>
                          <a:latin typeface="Tahoma"/>
                        </a:rPr>
                        <a:t>Strong, weak</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My salary</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576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                          particle physicist</a:t>
                      </a:r>
                      <a:endParaRPr lang="en-US" sz="1600" b="0" strike="noStrike" spc="-1" dirty="0">
                        <a:solidFill>
                          <a:srgbClr val="000000"/>
                        </a:solidFill>
                        <a:latin typeface="Times New Roman"/>
                      </a:endParaRPr>
                    </a:p>
                  </a:txBody>
                  <a:tcPr marL="90000" marR="90000">
                    <a:lnL w="5760">
                      <a:solidFill>
                        <a:srgbClr val="000000"/>
                      </a:solidFill>
                    </a:lnL>
                    <a:lnR w="13680">
                      <a:solidFill>
                        <a:srgbClr val="000000"/>
                      </a:solidFill>
                    </a:lnR>
                    <a:lnT w="5760">
                      <a:solidFill>
                        <a:srgbClr val="000000"/>
                      </a:solidFill>
                    </a:lnT>
                    <a:solidFill>
                      <a:srgbClr val="FFFFFF"/>
                    </a:solidFill>
                  </a:tcPr>
                </a:tc>
                <a:extLst>
                  <a:ext uri="{0D108BD9-81ED-4DB2-BD59-A6C34878D82A}">
                    <a16:rowId xmlns:a16="http://schemas.microsoft.com/office/drawing/2014/main" val="10008"/>
                  </a:ext>
                </a:extLst>
              </a:tr>
              <a:tr h="743590">
                <a:tc>
                  <a:txBody>
                    <a:bodyPr/>
                    <a:lstStyle/>
                    <a:p>
                      <a:pPr algn="ctr">
                        <a:lnSpc>
                          <a:spcPct val="100000"/>
                        </a:lnSpc>
                        <a:spcBef>
                          <a:spcPts val="598"/>
                        </a:spcBef>
                      </a:pPr>
                      <a:r>
                        <a:rPr lang="sl-SI" sz="2400" b="0" strike="noStrike" spc="-1">
                          <a:solidFill>
                            <a:srgbClr val="FF3300"/>
                          </a:solidFill>
                          <a:latin typeface="Tahoma"/>
                        </a:rPr>
                        <a:t>10</a:t>
                      </a:r>
                      <a:r>
                        <a:rPr lang="sl-SI" sz="2400" b="0" strike="noStrike" spc="-1" baseline="30000">
                          <a:solidFill>
                            <a:srgbClr val="FF3300"/>
                          </a:solidFill>
                          <a:latin typeface="Tahoma"/>
                        </a:rPr>
                        <a:t>-18</a:t>
                      </a:r>
                      <a:endParaRPr lang="en-US" sz="2400" b="0" strike="noStrike" spc="-1">
                        <a:solidFill>
                          <a:srgbClr val="000000"/>
                        </a:solidFill>
                        <a:latin typeface="Times New Roman"/>
                      </a:endParaRPr>
                    </a:p>
                  </a:txBody>
                  <a:tcPr marL="90000" marR="90000">
                    <a:lnL w="13680">
                      <a:solidFill>
                        <a:srgbClr val="000000"/>
                      </a:solidFill>
                    </a:lnL>
                    <a:lnR w="5760">
                      <a:solidFill>
                        <a:srgbClr val="000000"/>
                      </a:solidFill>
                    </a:lnR>
                    <a:lnT w="5760">
                      <a:solidFill>
                        <a:srgbClr val="000000"/>
                      </a:solidFill>
                    </a:lnT>
                    <a:lnB w="13680">
                      <a:solidFill>
                        <a:srgbClr val="000000"/>
                      </a:solidFill>
                    </a:lnB>
                    <a:solidFill>
                      <a:srgbClr val="FFFFFF"/>
                    </a:solidFill>
                  </a:tcPr>
                </a:tc>
                <a:tc>
                  <a:txBody>
                    <a:bodyPr/>
                    <a:lstStyle/>
                    <a:p>
                      <a:pPr algn="ctr">
                        <a:lnSpc>
                          <a:spcPct val="100000"/>
                        </a:lnSpc>
                        <a:spcBef>
                          <a:spcPts val="400"/>
                        </a:spcBef>
                      </a:pPr>
                      <a:r>
                        <a:rPr lang="sl-SI" sz="1600" b="0" strike="noStrike" spc="-1" dirty="0">
                          <a:solidFill>
                            <a:srgbClr val="3333CC"/>
                          </a:solidFill>
                          <a:latin typeface="Tahoma"/>
                        </a:rPr>
                        <a:t>quarks</a:t>
                      </a:r>
                      <a:endParaRPr lang="en-US" sz="1600" b="0" strike="noStrike" spc="-1" dirty="0">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13680">
                      <a:solidFill>
                        <a:srgbClr val="000000"/>
                      </a:solidFill>
                    </a:lnB>
                    <a:solidFill>
                      <a:srgbClr val="FFFFFF"/>
                    </a:solidFill>
                  </a:tcPr>
                </a:tc>
                <a:tc>
                  <a:txBody>
                    <a:bodyPr/>
                    <a:lstStyle/>
                    <a:p>
                      <a:endParaRPr lang="en-SI"/>
                    </a:p>
                  </a:txBody>
                  <a:tcPr marL="90000" marR="90000">
                    <a:lnL w="5760">
                      <a:solidFill>
                        <a:srgbClr val="000000"/>
                      </a:solidFill>
                    </a:lnL>
                    <a:lnR w="5760">
                      <a:solidFill>
                        <a:srgbClr val="000000"/>
                      </a:solidFill>
                    </a:lnR>
                    <a:lnT w="5760">
                      <a:solidFill>
                        <a:srgbClr val="000000"/>
                      </a:solidFill>
                    </a:lnT>
                    <a:lnB w="13680">
                      <a:solidFill>
                        <a:srgbClr val="000000"/>
                      </a:solidFill>
                    </a:lnB>
                    <a:solidFill>
                      <a:srgbClr val="FFFFFF"/>
                    </a:solidFill>
                  </a:tcPr>
                </a:tc>
                <a:tc>
                  <a:txBody>
                    <a:bodyPr/>
                    <a:lstStyle/>
                    <a:p>
                      <a:pPr algn="ctr">
                        <a:lnSpc>
                          <a:spcPct val="100000"/>
                        </a:lnSpc>
                        <a:spcBef>
                          <a:spcPts val="448"/>
                        </a:spcBef>
                      </a:pPr>
                      <a:r>
                        <a:rPr lang="sl-SI" sz="1800" b="0" strike="noStrike" spc="-1">
                          <a:solidFill>
                            <a:srgbClr val="3333CC"/>
                          </a:solidFill>
                          <a:latin typeface="Tahoma"/>
                        </a:rPr>
                        <a:t>               ?</a:t>
                      </a:r>
                      <a:endParaRPr lang="en-US" sz="1800" b="0" strike="noStrike" spc="-1">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13680">
                      <a:solidFill>
                        <a:srgbClr val="000000"/>
                      </a:solidFill>
                    </a:lnB>
                    <a:solidFill>
                      <a:srgbClr val="FFFFFF"/>
                    </a:solidFill>
                  </a:tcPr>
                </a:tc>
                <a:tc>
                  <a:txBody>
                    <a:bodyPr/>
                    <a:lstStyle/>
                    <a:p>
                      <a:pPr algn="ctr">
                        <a:lnSpc>
                          <a:spcPct val="100000"/>
                        </a:lnSpc>
                        <a:spcBef>
                          <a:spcPts val="400"/>
                        </a:spcBef>
                      </a:pPr>
                      <a:r>
                        <a:rPr lang="sl-SI" sz="1600" b="0" strike="noStrike" spc="-1">
                          <a:solidFill>
                            <a:srgbClr val="3333CC"/>
                          </a:solidFill>
                          <a:latin typeface="Tahoma"/>
                        </a:rPr>
                        <a:t>                                  ?</a:t>
                      </a:r>
                      <a:endParaRPr lang="en-US" sz="1600" b="0" strike="noStrike" spc="-1">
                        <a:solidFill>
                          <a:srgbClr val="000000"/>
                        </a:solidFill>
                        <a:latin typeface="Times New Roman"/>
                      </a:endParaRPr>
                    </a:p>
                  </a:txBody>
                  <a:tcPr marL="90000" marR="90000">
                    <a:lnL w="5760">
                      <a:solidFill>
                        <a:srgbClr val="000000"/>
                      </a:solidFill>
                    </a:lnL>
                    <a:lnR w="5760">
                      <a:solidFill>
                        <a:srgbClr val="000000"/>
                      </a:solidFill>
                    </a:lnR>
                    <a:lnT w="5760">
                      <a:solidFill>
                        <a:srgbClr val="000000"/>
                      </a:solidFill>
                    </a:lnT>
                    <a:lnB w="13680">
                      <a:solidFill>
                        <a:srgbClr val="000000"/>
                      </a:solidFill>
                    </a:lnB>
                    <a:solidFill>
                      <a:srgbClr val="FFFFFF"/>
                    </a:solidFill>
                  </a:tcPr>
                </a:tc>
                <a:tc>
                  <a:txBody>
                    <a:bodyPr/>
                    <a:lstStyle/>
                    <a:p>
                      <a:pPr algn="ctr">
                        <a:lnSpc>
                          <a:spcPct val="100000"/>
                        </a:lnSpc>
                        <a:spcBef>
                          <a:spcPts val="400"/>
                        </a:spcBef>
                      </a:pPr>
                      <a:endParaRPr lang="en-US" sz="2400" b="0" strike="noStrike" spc="-1" dirty="0">
                        <a:solidFill>
                          <a:srgbClr val="000000"/>
                        </a:solidFill>
                        <a:latin typeface="Times New Roman"/>
                      </a:endParaRPr>
                    </a:p>
                    <a:p>
                      <a:pPr algn="ctr">
                        <a:lnSpc>
                          <a:spcPct val="100000"/>
                        </a:lnSpc>
                        <a:spcBef>
                          <a:spcPts val="400"/>
                        </a:spcBef>
                      </a:pPr>
                      <a:r>
                        <a:rPr lang="sl-SI" sz="1600" b="0" strike="noStrike" spc="-1" dirty="0">
                          <a:solidFill>
                            <a:srgbClr val="3333CC"/>
                          </a:solidFill>
                          <a:latin typeface="Tahoma"/>
                        </a:rPr>
                        <a:t>Philosopher</a:t>
                      </a:r>
                      <a:endParaRPr lang="en-US" sz="1600" b="0" strike="noStrike" spc="-1" dirty="0">
                        <a:solidFill>
                          <a:srgbClr val="000000"/>
                        </a:solidFill>
                        <a:latin typeface="Times New Roman"/>
                      </a:endParaRPr>
                    </a:p>
                  </a:txBody>
                  <a:tcPr marL="90000" marR="90000">
                    <a:lnL w="5760">
                      <a:solidFill>
                        <a:srgbClr val="000000"/>
                      </a:solidFill>
                    </a:lnL>
                    <a:lnR w="13680">
                      <a:solidFill>
                        <a:srgbClr val="000000"/>
                      </a:solidFill>
                    </a:lnR>
                    <a:lnB w="13680">
                      <a:solidFill>
                        <a:srgbClr val="000000"/>
                      </a:solidFill>
                    </a:lnB>
                    <a:solidFill>
                      <a:srgbClr val="FFFFFF"/>
                    </a:solidFill>
                  </a:tcPr>
                </a:tc>
                <a:extLst>
                  <a:ext uri="{0D108BD9-81ED-4DB2-BD59-A6C34878D82A}">
                    <a16:rowId xmlns:a16="http://schemas.microsoft.com/office/drawing/2014/main" val="10009"/>
                  </a:ext>
                </a:extLst>
              </a:tr>
            </a:tbl>
          </a:graphicData>
        </a:graphic>
      </p:graphicFrame>
      <p:pic>
        <p:nvPicPr>
          <p:cNvPr id="98" name="osoncje"/>
          <p:cNvPicPr/>
          <p:nvPr/>
        </p:nvPicPr>
        <p:blipFill>
          <a:blip r:embed="rId2"/>
          <a:stretch/>
        </p:blipFill>
        <p:spPr>
          <a:xfrm>
            <a:off x="4752300" y="1682280"/>
            <a:ext cx="779400" cy="779400"/>
          </a:xfrm>
          <a:prstGeom prst="rect">
            <a:avLst/>
          </a:prstGeom>
          <a:ln>
            <a:noFill/>
          </a:ln>
        </p:spPr>
      </p:pic>
      <p:pic>
        <p:nvPicPr>
          <p:cNvPr id="99" name="atom"/>
          <p:cNvPicPr/>
          <p:nvPr/>
        </p:nvPicPr>
        <p:blipFill>
          <a:blip r:embed="rId3"/>
          <a:stretch/>
        </p:blipFill>
        <p:spPr>
          <a:xfrm>
            <a:off x="4876680" y="3778135"/>
            <a:ext cx="609480" cy="609840"/>
          </a:xfrm>
          <a:prstGeom prst="rect">
            <a:avLst/>
          </a:prstGeom>
          <a:ln>
            <a:noFill/>
          </a:ln>
        </p:spPr>
      </p:pic>
      <p:pic>
        <p:nvPicPr>
          <p:cNvPr id="100" name="molekula"/>
          <p:cNvPicPr/>
          <p:nvPr/>
        </p:nvPicPr>
        <p:blipFill>
          <a:blip r:embed="rId4"/>
          <a:stretch/>
        </p:blipFill>
        <p:spPr>
          <a:xfrm>
            <a:off x="4752300" y="3184430"/>
            <a:ext cx="685800" cy="611280"/>
          </a:xfrm>
          <a:prstGeom prst="rect">
            <a:avLst/>
          </a:prstGeom>
          <a:ln>
            <a:noFill/>
          </a:ln>
        </p:spPr>
      </p:pic>
      <p:pic>
        <p:nvPicPr>
          <p:cNvPr id="101" name="nukleon"/>
          <p:cNvPicPr/>
          <p:nvPr/>
        </p:nvPicPr>
        <p:blipFill>
          <a:blip r:embed="rId5"/>
          <a:stretch/>
        </p:blipFill>
        <p:spPr>
          <a:xfrm>
            <a:off x="4778822" y="5128153"/>
            <a:ext cx="914400" cy="682920"/>
          </a:xfrm>
          <a:prstGeom prst="rect">
            <a:avLst/>
          </a:prstGeom>
          <a:ln>
            <a:noFill/>
          </a:ln>
        </p:spPr>
      </p:pic>
      <p:pic>
        <p:nvPicPr>
          <p:cNvPr id="102" name="jata-galaksij"/>
          <p:cNvPicPr/>
          <p:nvPr/>
        </p:nvPicPr>
        <p:blipFill>
          <a:blip r:embed="rId6"/>
          <a:stretch/>
        </p:blipFill>
        <p:spPr>
          <a:xfrm>
            <a:off x="4619640" y="973080"/>
            <a:ext cx="1044720" cy="591840"/>
          </a:xfrm>
          <a:prstGeom prst="rect">
            <a:avLst/>
          </a:prstGeom>
          <a:ln>
            <a:noFill/>
          </a:ln>
        </p:spPr>
      </p:pic>
      <p:pic>
        <p:nvPicPr>
          <p:cNvPr id="103" name="ziva-bitja"/>
          <p:cNvPicPr/>
          <p:nvPr/>
        </p:nvPicPr>
        <p:blipFill>
          <a:blip r:embed="rId7"/>
          <a:stretch/>
        </p:blipFill>
        <p:spPr>
          <a:xfrm>
            <a:off x="4691280" y="2506680"/>
            <a:ext cx="1163520" cy="574560"/>
          </a:xfrm>
          <a:prstGeom prst="rect">
            <a:avLst/>
          </a:prstGeom>
          <a:ln>
            <a:noFill/>
          </a:ln>
        </p:spPr>
      </p:pic>
      <p:pic>
        <p:nvPicPr>
          <p:cNvPr id="104" name="jedro"/>
          <p:cNvPicPr/>
          <p:nvPr/>
        </p:nvPicPr>
        <p:blipFill>
          <a:blip r:embed="rId8"/>
          <a:stretch/>
        </p:blipFill>
        <p:spPr>
          <a:xfrm>
            <a:off x="4931282" y="4445737"/>
            <a:ext cx="609480" cy="601560"/>
          </a:xfrm>
          <a:prstGeom prst="rect">
            <a:avLst/>
          </a:prstGeom>
          <a:ln>
            <a:noFill/>
          </a:ln>
        </p:spPr>
      </p:pic>
      <p:pic>
        <p:nvPicPr>
          <p:cNvPr id="105" name="kvark"/>
          <p:cNvPicPr/>
          <p:nvPr/>
        </p:nvPicPr>
        <p:blipFill>
          <a:blip r:embed="rId9"/>
          <a:stretch/>
        </p:blipFill>
        <p:spPr>
          <a:xfrm>
            <a:off x="5181420" y="6311340"/>
            <a:ext cx="136440" cy="136800"/>
          </a:xfrm>
          <a:prstGeom prst="rect">
            <a:avLst/>
          </a:prstGeom>
          <a:ln>
            <a:noFill/>
          </a:ln>
        </p:spPr>
      </p:pic>
      <p:sp>
        <p:nvSpPr>
          <p:cNvPr id="106" name="CustomShape 3"/>
          <p:cNvSpPr/>
          <p:nvPr/>
        </p:nvSpPr>
        <p:spPr>
          <a:xfrm>
            <a:off x="9372720" y="1143000"/>
            <a:ext cx="152280" cy="228600"/>
          </a:xfrm>
          <a:custGeom>
            <a:avLst/>
            <a:gdLst/>
            <a:ahLst/>
            <a:cxnLst/>
            <a:rect l="0" t="0" r="r" b="b"/>
            <a:pathLst>
              <a:path w="425" h="637">
                <a:moveTo>
                  <a:pt x="106" y="636"/>
                </a:moveTo>
                <a:lnTo>
                  <a:pt x="106" y="159"/>
                </a:lnTo>
                <a:lnTo>
                  <a:pt x="0" y="159"/>
                </a:lnTo>
                <a:lnTo>
                  <a:pt x="212" y="0"/>
                </a:lnTo>
                <a:lnTo>
                  <a:pt x="424" y="159"/>
                </a:lnTo>
                <a:lnTo>
                  <a:pt x="318" y="159"/>
                </a:lnTo>
                <a:lnTo>
                  <a:pt x="318" y="636"/>
                </a:lnTo>
                <a:lnTo>
                  <a:pt x="106" y="636"/>
                </a:lnTo>
              </a:path>
            </a:pathLst>
          </a:custGeom>
          <a:solidFill>
            <a:srgbClr val="00CC99"/>
          </a:solidFill>
          <a:ln w="9360">
            <a:solidFill>
              <a:srgbClr val="000000"/>
            </a:solidFill>
            <a:miter/>
          </a:ln>
        </p:spPr>
        <p:style>
          <a:lnRef idx="0">
            <a:scrgbClr r="0" g="0" b="0"/>
          </a:lnRef>
          <a:fillRef idx="0">
            <a:scrgbClr r="0" g="0" b="0"/>
          </a:fillRef>
          <a:effectRef idx="0">
            <a:scrgbClr r="0" g="0" b="0"/>
          </a:effectRef>
          <a:fontRef idx="minor"/>
        </p:style>
      </p:sp>
      <p:sp>
        <p:nvSpPr>
          <p:cNvPr id="107" name="CustomShape 4"/>
          <p:cNvSpPr/>
          <p:nvPr/>
        </p:nvSpPr>
        <p:spPr>
          <a:xfrm>
            <a:off x="9457158" y="6343142"/>
            <a:ext cx="228600" cy="228600"/>
          </a:xfrm>
          <a:custGeom>
            <a:avLst/>
            <a:gdLst/>
            <a:ahLst/>
            <a:cxnLst/>
            <a:rect l="0" t="0" r="r" b="b"/>
            <a:pathLst>
              <a:path w="637" h="637">
                <a:moveTo>
                  <a:pt x="159" y="0"/>
                </a:moveTo>
                <a:lnTo>
                  <a:pt x="159" y="477"/>
                </a:lnTo>
                <a:lnTo>
                  <a:pt x="0" y="477"/>
                </a:lnTo>
                <a:lnTo>
                  <a:pt x="318" y="636"/>
                </a:lnTo>
                <a:lnTo>
                  <a:pt x="636" y="477"/>
                </a:lnTo>
                <a:lnTo>
                  <a:pt x="477" y="477"/>
                </a:lnTo>
                <a:lnTo>
                  <a:pt x="477" y="0"/>
                </a:lnTo>
                <a:lnTo>
                  <a:pt x="159" y="0"/>
                </a:lnTo>
              </a:path>
            </a:pathLst>
          </a:custGeom>
          <a:solidFill>
            <a:srgbClr val="00CC99"/>
          </a:solidFill>
          <a:ln w="9360">
            <a:solidFill>
              <a:srgbClr val="000000"/>
            </a:solidFill>
            <a:miter/>
          </a:ln>
        </p:spPr>
        <p:style>
          <a:lnRef idx="0">
            <a:scrgbClr r="0" g="0" b="0"/>
          </a:lnRef>
          <a:fillRef idx="0">
            <a:scrgbClr r="0" g="0" b="0"/>
          </a:fillRef>
          <a:effectRef idx="0">
            <a:scrgbClr r="0" g="0" b="0"/>
          </a:effectRef>
          <a:fontRef idx="minor"/>
        </p:style>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delft\scint10.jpg">
            <a:extLst>
              <a:ext uri="{FF2B5EF4-FFF2-40B4-BE49-F238E27FC236}">
                <a16:creationId xmlns:a16="http://schemas.microsoft.com/office/drawing/2014/main" id="{8D43B998-8487-E94B-BAA0-78721C71A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83" y="543410"/>
            <a:ext cx="3492500"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5">
            <a:extLst>
              <a:ext uri="{FF2B5EF4-FFF2-40B4-BE49-F238E27FC236}">
                <a16:creationId xmlns:a16="http://schemas.microsoft.com/office/drawing/2014/main" id="{24B47AA9-9705-2840-A123-E0B2777369F9}"/>
              </a:ext>
            </a:extLst>
          </p:cNvPr>
          <p:cNvSpPr txBox="1">
            <a:spLocks noChangeArrowheads="1"/>
          </p:cNvSpPr>
          <p:nvPr/>
        </p:nvSpPr>
        <p:spPr bwMode="auto">
          <a:xfrm>
            <a:off x="3809962" y="3359636"/>
            <a:ext cx="389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2800">
                <a:solidFill>
                  <a:schemeClr val="tx1"/>
                </a:solidFill>
                <a:latin typeface="Albertus Medium"/>
              </a:rPr>
              <a:t>+</a:t>
            </a:r>
            <a:endParaRPr lang="en-GB" altLang="sl-SI" sz="2800">
              <a:solidFill>
                <a:schemeClr val="tx1"/>
              </a:solidFill>
              <a:latin typeface="Albertus Medium"/>
            </a:endParaRPr>
          </a:p>
        </p:txBody>
      </p:sp>
      <p:sp>
        <p:nvSpPr>
          <p:cNvPr id="14341" name="Rectangle 6">
            <a:extLst>
              <a:ext uri="{FF2B5EF4-FFF2-40B4-BE49-F238E27FC236}">
                <a16:creationId xmlns:a16="http://schemas.microsoft.com/office/drawing/2014/main" id="{DF3407CA-3D09-F74A-9A18-7A239FE07F67}"/>
              </a:ext>
            </a:extLst>
          </p:cNvPr>
          <p:cNvSpPr>
            <a:spLocks noChangeArrowheads="1"/>
          </p:cNvSpPr>
          <p:nvPr/>
        </p:nvSpPr>
        <p:spPr bwMode="auto">
          <a:xfrm>
            <a:off x="5105362" y="3131036"/>
            <a:ext cx="16764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endParaRPr lang="sl-SI" altLang="sl-SI" sz="1800">
              <a:solidFill>
                <a:schemeClr val="tx1"/>
              </a:solidFill>
              <a:latin typeface="Albertus Medium"/>
            </a:endParaRPr>
          </a:p>
        </p:txBody>
      </p:sp>
      <p:sp>
        <p:nvSpPr>
          <p:cNvPr id="14342" name="Line 7">
            <a:extLst>
              <a:ext uri="{FF2B5EF4-FFF2-40B4-BE49-F238E27FC236}">
                <a16:creationId xmlns:a16="http://schemas.microsoft.com/office/drawing/2014/main" id="{65365B73-1B65-9740-89BB-979D7D03A545}"/>
              </a:ext>
            </a:extLst>
          </p:cNvPr>
          <p:cNvSpPr>
            <a:spLocks noChangeShapeType="1"/>
          </p:cNvSpPr>
          <p:nvPr/>
        </p:nvSpPr>
        <p:spPr bwMode="auto">
          <a:xfrm>
            <a:off x="5410162" y="3131036"/>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4343" name="Line 8">
            <a:extLst>
              <a:ext uri="{FF2B5EF4-FFF2-40B4-BE49-F238E27FC236}">
                <a16:creationId xmlns:a16="http://schemas.microsoft.com/office/drawing/2014/main" id="{BDBCBA1E-3897-AB40-B74B-F7AB5DFAEF5E}"/>
              </a:ext>
            </a:extLst>
          </p:cNvPr>
          <p:cNvSpPr>
            <a:spLocks noChangeShapeType="1"/>
          </p:cNvSpPr>
          <p:nvPr/>
        </p:nvSpPr>
        <p:spPr bwMode="auto">
          <a:xfrm>
            <a:off x="5638762" y="3131036"/>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4344" name="Line 9">
            <a:extLst>
              <a:ext uri="{FF2B5EF4-FFF2-40B4-BE49-F238E27FC236}">
                <a16:creationId xmlns:a16="http://schemas.microsoft.com/office/drawing/2014/main" id="{B270602F-B7C4-FC4C-9279-1064CC4FD4C2}"/>
              </a:ext>
            </a:extLst>
          </p:cNvPr>
          <p:cNvSpPr>
            <a:spLocks noChangeShapeType="1"/>
          </p:cNvSpPr>
          <p:nvPr/>
        </p:nvSpPr>
        <p:spPr bwMode="auto">
          <a:xfrm>
            <a:off x="5867362" y="3131036"/>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4345" name="Line 10">
            <a:extLst>
              <a:ext uri="{FF2B5EF4-FFF2-40B4-BE49-F238E27FC236}">
                <a16:creationId xmlns:a16="http://schemas.microsoft.com/office/drawing/2014/main" id="{AD7F28B6-5D6A-434E-9936-79F2929AFA5C}"/>
              </a:ext>
            </a:extLst>
          </p:cNvPr>
          <p:cNvSpPr>
            <a:spLocks noChangeShapeType="1"/>
          </p:cNvSpPr>
          <p:nvPr/>
        </p:nvSpPr>
        <p:spPr bwMode="auto">
          <a:xfrm>
            <a:off x="6095962" y="3131036"/>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4346" name="Line 11">
            <a:extLst>
              <a:ext uri="{FF2B5EF4-FFF2-40B4-BE49-F238E27FC236}">
                <a16:creationId xmlns:a16="http://schemas.microsoft.com/office/drawing/2014/main" id="{D84314DB-36DA-1B47-A6FC-438FF89DAA57}"/>
              </a:ext>
            </a:extLst>
          </p:cNvPr>
          <p:cNvSpPr>
            <a:spLocks noChangeShapeType="1"/>
          </p:cNvSpPr>
          <p:nvPr/>
        </p:nvSpPr>
        <p:spPr bwMode="auto">
          <a:xfrm>
            <a:off x="6324562" y="3131036"/>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4347" name="Line 12">
            <a:extLst>
              <a:ext uri="{FF2B5EF4-FFF2-40B4-BE49-F238E27FC236}">
                <a16:creationId xmlns:a16="http://schemas.microsoft.com/office/drawing/2014/main" id="{992C1A5B-59B6-0544-BF76-90B5DD9F8C68}"/>
              </a:ext>
            </a:extLst>
          </p:cNvPr>
          <p:cNvSpPr>
            <a:spLocks noChangeShapeType="1"/>
          </p:cNvSpPr>
          <p:nvPr/>
        </p:nvSpPr>
        <p:spPr bwMode="auto">
          <a:xfrm>
            <a:off x="6553162" y="3131036"/>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4348" name="Line 13">
            <a:extLst>
              <a:ext uri="{FF2B5EF4-FFF2-40B4-BE49-F238E27FC236}">
                <a16:creationId xmlns:a16="http://schemas.microsoft.com/office/drawing/2014/main" id="{6B69B0E8-4B7F-6A4C-9BC6-E349EAE7283A}"/>
              </a:ext>
            </a:extLst>
          </p:cNvPr>
          <p:cNvSpPr>
            <a:spLocks noChangeShapeType="1"/>
          </p:cNvSpPr>
          <p:nvPr/>
        </p:nvSpPr>
        <p:spPr bwMode="auto">
          <a:xfrm>
            <a:off x="4724362" y="2445236"/>
            <a:ext cx="3048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4349" name="Text Box 14">
            <a:extLst>
              <a:ext uri="{FF2B5EF4-FFF2-40B4-BE49-F238E27FC236}">
                <a16:creationId xmlns:a16="http://schemas.microsoft.com/office/drawing/2014/main" id="{BC4CD384-5E8E-7F4F-B9E2-5595943A51BD}"/>
              </a:ext>
            </a:extLst>
          </p:cNvPr>
          <p:cNvSpPr txBox="1">
            <a:spLocks noChangeArrowheads="1"/>
          </p:cNvSpPr>
          <p:nvPr/>
        </p:nvSpPr>
        <p:spPr bwMode="auto">
          <a:xfrm>
            <a:off x="4495762" y="1835636"/>
            <a:ext cx="104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a:solidFill>
                  <a:schemeClr val="tx1"/>
                </a:solidFill>
                <a:latin typeface="Albertus Medium"/>
              </a:rPr>
              <a:t>B</a:t>
            </a:r>
            <a:r>
              <a:rPr lang="en-US" altLang="sl-SI" sz="1800">
                <a:solidFill>
                  <a:schemeClr val="tx1"/>
                </a:solidFill>
                <a:latin typeface="Albertus Medium"/>
              </a:rPr>
              <a:t>ase</a:t>
            </a:r>
            <a:endParaRPr lang="sl-SI" altLang="sl-SI" sz="1800">
              <a:solidFill>
                <a:schemeClr val="tx1"/>
              </a:solidFill>
              <a:latin typeface="Albertus Medium"/>
            </a:endParaRPr>
          </a:p>
          <a:p>
            <a:pPr>
              <a:spcBef>
                <a:spcPct val="0"/>
              </a:spcBef>
              <a:buFontTx/>
              <a:buNone/>
            </a:pPr>
            <a:r>
              <a:rPr lang="sl-SI" altLang="sl-SI" sz="1400">
                <a:solidFill>
                  <a:schemeClr val="tx1"/>
                </a:solidFill>
                <a:latin typeface="Albertus Medium"/>
              </a:rPr>
              <a:t>(</a:t>
            </a:r>
            <a:r>
              <a:rPr lang="en-US" altLang="sl-SI" sz="1000">
                <a:solidFill>
                  <a:schemeClr val="tx1"/>
                </a:solidFill>
                <a:latin typeface="Albertus Medium"/>
              </a:rPr>
              <a:t>resistor chain</a:t>
            </a:r>
            <a:r>
              <a:rPr lang="sl-SI" altLang="sl-SI" sz="1000">
                <a:solidFill>
                  <a:schemeClr val="tx1"/>
                </a:solidFill>
                <a:latin typeface="Albertus Medium"/>
              </a:rPr>
              <a:t>)</a:t>
            </a:r>
            <a:endParaRPr lang="en-GB" altLang="sl-SI" sz="1400">
              <a:solidFill>
                <a:schemeClr val="tx1"/>
              </a:solidFill>
              <a:latin typeface="Albertus Medium"/>
            </a:endParaRPr>
          </a:p>
        </p:txBody>
      </p:sp>
      <p:sp>
        <p:nvSpPr>
          <p:cNvPr id="14350" name="Rectangle 16">
            <a:extLst>
              <a:ext uri="{FF2B5EF4-FFF2-40B4-BE49-F238E27FC236}">
                <a16:creationId xmlns:a16="http://schemas.microsoft.com/office/drawing/2014/main" id="{4CE8855C-BDA4-7C40-90F2-324DE402634C}"/>
              </a:ext>
            </a:extLst>
          </p:cNvPr>
          <p:cNvSpPr>
            <a:spLocks noChangeArrowheads="1"/>
          </p:cNvSpPr>
          <p:nvPr/>
        </p:nvSpPr>
        <p:spPr bwMode="auto">
          <a:xfrm>
            <a:off x="5181562" y="4045436"/>
            <a:ext cx="152400" cy="381000"/>
          </a:xfrm>
          <a:prstGeom prst="rect">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endParaRPr lang="sl-SI" altLang="sl-SI" sz="1800">
              <a:solidFill>
                <a:schemeClr val="tx1"/>
              </a:solidFill>
              <a:latin typeface="Albertus Medium"/>
            </a:endParaRPr>
          </a:p>
        </p:txBody>
      </p:sp>
      <p:sp>
        <p:nvSpPr>
          <p:cNvPr id="14351" name="Rectangle 17">
            <a:extLst>
              <a:ext uri="{FF2B5EF4-FFF2-40B4-BE49-F238E27FC236}">
                <a16:creationId xmlns:a16="http://schemas.microsoft.com/office/drawing/2014/main" id="{BC235691-8C74-014E-9B20-EB7C9175B9D5}"/>
              </a:ext>
            </a:extLst>
          </p:cNvPr>
          <p:cNvSpPr>
            <a:spLocks noChangeArrowheads="1"/>
          </p:cNvSpPr>
          <p:nvPr/>
        </p:nvSpPr>
        <p:spPr bwMode="auto">
          <a:xfrm>
            <a:off x="5867362" y="4045436"/>
            <a:ext cx="152400" cy="381000"/>
          </a:xfrm>
          <a:prstGeom prst="rect">
            <a:avLst/>
          </a:prstGeom>
          <a:solidFill>
            <a:srgbClr val="18B814"/>
          </a:solidFill>
          <a:ln w="9525">
            <a:solidFill>
              <a:srgbClr val="18B814"/>
            </a:solidFill>
            <a:miter lim="800000"/>
            <a:headEnd/>
            <a:tailEnd/>
          </a:ln>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endParaRPr lang="sl-SI" altLang="sl-SI" sz="1800">
              <a:solidFill>
                <a:schemeClr val="tx1"/>
              </a:solidFill>
              <a:latin typeface="Albertus Medium"/>
            </a:endParaRPr>
          </a:p>
        </p:txBody>
      </p:sp>
      <p:sp>
        <p:nvSpPr>
          <p:cNvPr id="14352" name="Rectangle 18">
            <a:extLst>
              <a:ext uri="{FF2B5EF4-FFF2-40B4-BE49-F238E27FC236}">
                <a16:creationId xmlns:a16="http://schemas.microsoft.com/office/drawing/2014/main" id="{0C0AE986-F2C1-684A-BEE3-2C2469F983A3}"/>
              </a:ext>
            </a:extLst>
          </p:cNvPr>
          <p:cNvSpPr>
            <a:spLocks noChangeArrowheads="1"/>
          </p:cNvSpPr>
          <p:nvPr/>
        </p:nvSpPr>
        <p:spPr bwMode="auto">
          <a:xfrm>
            <a:off x="6476962" y="4045436"/>
            <a:ext cx="152400" cy="381000"/>
          </a:xfrm>
          <a:prstGeom prst="rect">
            <a:avLst/>
          </a:prstGeom>
          <a:solidFill>
            <a:srgbClr val="BA1E12"/>
          </a:solidFill>
          <a:ln w="9525">
            <a:solidFill>
              <a:schemeClr val="tx1"/>
            </a:solidFill>
            <a:miter lim="800000"/>
            <a:headEnd/>
            <a:tailEnd/>
          </a:ln>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endParaRPr lang="sl-SI" altLang="sl-SI" sz="1800">
              <a:solidFill>
                <a:schemeClr val="tx1"/>
              </a:solidFill>
              <a:latin typeface="Albertus Medium"/>
            </a:endParaRPr>
          </a:p>
        </p:txBody>
      </p:sp>
      <p:sp>
        <p:nvSpPr>
          <p:cNvPr id="14353" name="Line 19">
            <a:extLst>
              <a:ext uri="{FF2B5EF4-FFF2-40B4-BE49-F238E27FC236}">
                <a16:creationId xmlns:a16="http://schemas.microsoft.com/office/drawing/2014/main" id="{05F6E54E-14C1-4341-BA98-E36F151FC049}"/>
              </a:ext>
            </a:extLst>
          </p:cNvPr>
          <p:cNvSpPr>
            <a:spLocks noChangeShapeType="1"/>
          </p:cNvSpPr>
          <p:nvPr/>
        </p:nvSpPr>
        <p:spPr bwMode="auto">
          <a:xfrm flipH="1" flipV="1">
            <a:off x="6705562" y="4426436"/>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4354" name="Text Box 20">
            <a:extLst>
              <a:ext uri="{FF2B5EF4-FFF2-40B4-BE49-F238E27FC236}">
                <a16:creationId xmlns:a16="http://schemas.microsoft.com/office/drawing/2014/main" id="{62F7533C-2E3F-F74F-8EAD-609E50FA7037}"/>
              </a:ext>
            </a:extLst>
          </p:cNvPr>
          <p:cNvSpPr txBox="1">
            <a:spLocks noChangeArrowheads="1"/>
          </p:cNvSpPr>
          <p:nvPr/>
        </p:nvSpPr>
        <p:spPr bwMode="auto">
          <a:xfrm>
            <a:off x="7067009" y="4696310"/>
            <a:ext cx="184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600">
                <a:solidFill>
                  <a:schemeClr val="tx1"/>
                </a:solidFill>
                <a:latin typeface="Albertus Medium"/>
              </a:rPr>
              <a:t>High voltage</a:t>
            </a:r>
            <a:endParaRPr lang="en-GB" altLang="sl-SI" sz="1600">
              <a:solidFill>
                <a:schemeClr val="tx1"/>
              </a:solidFill>
              <a:latin typeface="Albertus Medium"/>
            </a:endParaRPr>
          </a:p>
        </p:txBody>
      </p:sp>
      <p:sp>
        <p:nvSpPr>
          <p:cNvPr id="14355" name="Line 21">
            <a:extLst>
              <a:ext uri="{FF2B5EF4-FFF2-40B4-BE49-F238E27FC236}">
                <a16:creationId xmlns:a16="http://schemas.microsoft.com/office/drawing/2014/main" id="{C5A765CD-AE6D-EA40-A41A-D0531D1E438A}"/>
              </a:ext>
            </a:extLst>
          </p:cNvPr>
          <p:cNvSpPr>
            <a:spLocks noChangeShapeType="1"/>
          </p:cNvSpPr>
          <p:nvPr/>
        </p:nvSpPr>
        <p:spPr bwMode="auto">
          <a:xfrm flipV="1">
            <a:off x="4952962" y="4426436"/>
            <a:ext cx="228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4356" name="Text Box 22">
            <a:extLst>
              <a:ext uri="{FF2B5EF4-FFF2-40B4-BE49-F238E27FC236}">
                <a16:creationId xmlns:a16="http://schemas.microsoft.com/office/drawing/2014/main" id="{939B45D4-B1B9-7446-904C-064B0BBCDE08}"/>
              </a:ext>
            </a:extLst>
          </p:cNvPr>
          <p:cNvSpPr txBox="1">
            <a:spLocks noChangeArrowheads="1"/>
          </p:cNvSpPr>
          <p:nvPr/>
        </p:nvSpPr>
        <p:spPr bwMode="auto">
          <a:xfrm>
            <a:off x="4114762" y="4807437"/>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400">
                <a:solidFill>
                  <a:schemeClr val="tx1"/>
                </a:solidFill>
                <a:latin typeface="Albertus Medium"/>
              </a:rPr>
              <a:t>Anod</a:t>
            </a:r>
            <a:r>
              <a:rPr lang="en-US" altLang="sl-SI" sz="1400">
                <a:solidFill>
                  <a:schemeClr val="tx1"/>
                </a:solidFill>
                <a:latin typeface="Albertus Medium"/>
              </a:rPr>
              <a:t>e </a:t>
            </a:r>
            <a:r>
              <a:rPr lang="sl-SI" altLang="sl-SI" sz="1400">
                <a:solidFill>
                  <a:schemeClr val="tx1"/>
                </a:solidFill>
                <a:latin typeface="Albertus Medium"/>
              </a:rPr>
              <a:t> signal</a:t>
            </a:r>
            <a:endParaRPr lang="en-GB" altLang="sl-SI" sz="1400">
              <a:solidFill>
                <a:schemeClr val="tx1"/>
              </a:solidFill>
              <a:latin typeface="Albertus Medium"/>
            </a:endParaRPr>
          </a:p>
        </p:txBody>
      </p:sp>
      <p:sp>
        <p:nvSpPr>
          <p:cNvPr id="14357" name="Line 23">
            <a:extLst>
              <a:ext uri="{FF2B5EF4-FFF2-40B4-BE49-F238E27FC236}">
                <a16:creationId xmlns:a16="http://schemas.microsoft.com/office/drawing/2014/main" id="{0D89C339-AC28-BB4C-AB86-E8305E706F1B}"/>
              </a:ext>
            </a:extLst>
          </p:cNvPr>
          <p:cNvSpPr>
            <a:spLocks noChangeShapeType="1"/>
          </p:cNvSpPr>
          <p:nvPr/>
        </p:nvSpPr>
        <p:spPr bwMode="auto">
          <a:xfrm flipH="1" flipV="1">
            <a:off x="5943562" y="4502636"/>
            <a:ext cx="76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4358" name="Text Box 24">
            <a:extLst>
              <a:ext uri="{FF2B5EF4-FFF2-40B4-BE49-F238E27FC236}">
                <a16:creationId xmlns:a16="http://schemas.microsoft.com/office/drawing/2014/main" id="{7A161F5C-80A3-1E4F-8BA0-49D1D101783D}"/>
              </a:ext>
            </a:extLst>
          </p:cNvPr>
          <p:cNvSpPr txBox="1">
            <a:spLocks noChangeArrowheads="1"/>
          </p:cNvSpPr>
          <p:nvPr/>
        </p:nvSpPr>
        <p:spPr bwMode="auto">
          <a:xfrm>
            <a:off x="5699088" y="5150336"/>
            <a:ext cx="1311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400">
                <a:solidFill>
                  <a:schemeClr val="tx1"/>
                </a:solidFill>
                <a:latin typeface="Albertus Medium"/>
              </a:rPr>
              <a:t>Last</a:t>
            </a:r>
            <a:r>
              <a:rPr lang="sl-SI" altLang="sl-SI" sz="1400">
                <a:solidFill>
                  <a:schemeClr val="tx1"/>
                </a:solidFill>
                <a:latin typeface="Albertus Medium"/>
              </a:rPr>
              <a:t> d</a:t>
            </a:r>
            <a:r>
              <a:rPr lang="en-US" altLang="sl-SI" sz="1400">
                <a:solidFill>
                  <a:schemeClr val="tx1"/>
                </a:solidFill>
                <a:latin typeface="Albertus Medium"/>
              </a:rPr>
              <a:t>y</a:t>
            </a:r>
            <a:r>
              <a:rPr lang="sl-SI" altLang="sl-SI" sz="1400">
                <a:solidFill>
                  <a:schemeClr val="tx1"/>
                </a:solidFill>
                <a:latin typeface="Albertus Medium"/>
              </a:rPr>
              <a:t>nod</a:t>
            </a:r>
            <a:r>
              <a:rPr lang="en-US" altLang="sl-SI" sz="1400">
                <a:solidFill>
                  <a:schemeClr val="tx1"/>
                </a:solidFill>
                <a:latin typeface="Albertus Medium"/>
              </a:rPr>
              <a:t>e</a:t>
            </a:r>
            <a:endParaRPr lang="en-GB" altLang="sl-SI" sz="1400">
              <a:solidFill>
                <a:schemeClr val="tx1"/>
              </a:solidFill>
              <a:latin typeface="Albertus Medium"/>
            </a:endParaRPr>
          </a:p>
        </p:txBody>
      </p:sp>
      <p:sp>
        <p:nvSpPr>
          <p:cNvPr id="14359" name="Line 25">
            <a:extLst>
              <a:ext uri="{FF2B5EF4-FFF2-40B4-BE49-F238E27FC236}">
                <a16:creationId xmlns:a16="http://schemas.microsoft.com/office/drawing/2014/main" id="{7B28E29C-7E00-AB4D-A8B7-EF2673317B21}"/>
              </a:ext>
            </a:extLst>
          </p:cNvPr>
          <p:cNvSpPr>
            <a:spLocks noChangeShapeType="1"/>
          </p:cNvSpPr>
          <p:nvPr/>
        </p:nvSpPr>
        <p:spPr bwMode="auto">
          <a:xfrm flipH="1">
            <a:off x="5562562" y="2521436"/>
            <a:ext cx="838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4360" name="Line 26">
            <a:extLst>
              <a:ext uri="{FF2B5EF4-FFF2-40B4-BE49-F238E27FC236}">
                <a16:creationId xmlns:a16="http://schemas.microsoft.com/office/drawing/2014/main" id="{A38EFFAC-750D-8C45-895E-990EAAB14E0B}"/>
              </a:ext>
            </a:extLst>
          </p:cNvPr>
          <p:cNvSpPr>
            <a:spLocks noChangeShapeType="1"/>
          </p:cNvSpPr>
          <p:nvPr/>
        </p:nvSpPr>
        <p:spPr bwMode="auto">
          <a:xfrm flipH="1">
            <a:off x="6095962" y="2597636"/>
            <a:ext cx="3048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4361" name="Line 27">
            <a:extLst>
              <a:ext uri="{FF2B5EF4-FFF2-40B4-BE49-F238E27FC236}">
                <a16:creationId xmlns:a16="http://schemas.microsoft.com/office/drawing/2014/main" id="{1FB335A1-1ACB-084B-820D-AA1AD44CF4B7}"/>
              </a:ext>
            </a:extLst>
          </p:cNvPr>
          <p:cNvSpPr>
            <a:spLocks noChangeShapeType="1"/>
          </p:cNvSpPr>
          <p:nvPr/>
        </p:nvSpPr>
        <p:spPr bwMode="auto">
          <a:xfrm>
            <a:off x="6476962" y="2673836"/>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4362" name="Text Box 28">
            <a:extLst>
              <a:ext uri="{FF2B5EF4-FFF2-40B4-BE49-F238E27FC236}">
                <a16:creationId xmlns:a16="http://schemas.microsoft.com/office/drawing/2014/main" id="{D481C6E4-2D72-BB4E-A0DD-A15F32855D82}"/>
              </a:ext>
            </a:extLst>
          </p:cNvPr>
          <p:cNvSpPr txBox="1">
            <a:spLocks noChangeArrowheads="1"/>
          </p:cNvSpPr>
          <p:nvPr/>
        </p:nvSpPr>
        <p:spPr bwMode="auto">
          <a:xfrm>
            <a:off x="6399176" y="2307125"/>
            <a:ext cx="1920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400">
                <a:solidFill>
                  <a:schemeClr val="tx1"/>
                </a:solidFill>
                <a:latin typeface="Albertus Medium"/>
              </a:rPr>
              <a:t>Contacts to the tube</a:t>
            </a:r>
            <a:endParaRPr lang="en-GB" altLang="sl-SI" sz="1400">
              <a:solidFill>
                <a:schemeClr val="tx1"/>
              </a:solidFill>
              <a:latin typeface="Albertus Medium"/>
            </a:endParaRPr>
          </a:p>
        </p:txBody>
      </p:sp>
      <p:sp>
        <p:nvSpPr>
          <p:cNvPr id="14363" name="Line 29">
            <a:extLst>
              <a:ext uri="{FF2B5EF4-FFF2-40B4-BE49-F238E27FC236}">
                <a16:creationId xmlns:a16="http://schemas.microsoft.com/office/drawing/2014/main" id="{4696F5A3-256B-3340-95AF-82DD0C128ADE}"/>
              </a:ext>
            </a:extLst>
          </p:cNvPr>
          <p:cNvSpPr>
            <a:spLocks noChangeShapeType="1"/>
          </p:cNvSpPr>
          <p:nvPr/>
        </p:nvSpPr>
        <p:spPr bwMode="auto">
          <a:xfrm flipH="1">
            <a:off x="3886162" y="768836"/>
            <a:ext cx="12954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4364" name="Text Box 30">
            <a:extLst>
              <a:ext uri="{FF2B5EF4-FFF2-40B4-BE49-F238E27FC236}">
                <a16:creationId xmlns:a16="http://schemas.microsoft.com/office/drawing/2014/main" id="{61458E83-182B-D142-8B66-EEF6078B13BA}"/>
              </a:ext>
            </a:extLst>
          </p:cNvPr>
          <p:cNvSpPr txBox="1">
            <a:spLocks noChangeArrowheads="1"/>
          </p:cNvSpPr>
          <p:nvPr/>
        </p:nvSpPr>
        <p:spPr bwMode="auto">
          <a:xfrm>
            <a:off x="4274328" y="5491891"/>
            <a:ext cx="2325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AutoNum type="arabicParenR"/>
            </a:pPr>
            <a:r>
              <a:rPr lang="sl-SI" altLang="sl-SI" sz="1800" dirty="0">
                <a:solidFill>
                  <a:schemeClr val="bg1"/>
                </a:solidFill>
                <a:highlight>
                  <a:srgbClr val="FFFF00"/>
                </a:highlight>
                <a:latin typeface="Albertus Medium"/>
              </a:rPr>
              <a:t>Me</a:t>
            </a:r>
            <a:r>
              <a:rPr lang="en-US" altLang="sl-SI" sz="1800" dirty="0" err="1">
                <a:solidFill>
                  <a:schemeClr val="bg1"/>
                </a:solidFill>
                <a:highlight>
                  <a:srgbClr val="FFFF00"/>
                </a:highlight>
                <a:latin typeface="Albertus Medium"/>
              </a:rPr>
              <a:t>asure</a:t>
            </a:r>
            <a:r>
              <a:rPr lang="en-US" altLang="sl-SI" sz="1800" dirty="0">
                <a:solidFill>
                  <a:schemeClr val="bg1"/>
                </a:solidFill>
                <a:highlight>
                  <a:srgbClr val="FFFF00"/>
                </a:highlight>
                <a:latin typeface="Albertus Medium"/>
              </a:rPr>
              <a:t> pulses</a:t>
            </a:r>
            <a:endParaRPr lang="sl-SI" altLang="sl-SI" sz="1800" dirty="0">
              <a:solidFill>
                <a:schemeClr val="bg1"/>
              </a:solidFill>
              <a:highlight>
                <a:srgbClr val="FFFF00"/>
              </a:highlight>
              <a:latin typeface="Albertus Medium"/>
            </a:endParaRPr>
          </a:p>
          <a:p>
            <a:pPr>
              <a:spcBef>
                <a:spcPct val="0"/>
              </a:spcBef>
              <a:buFontTx/>
              <a:buAutoNum type="arabicParenR"/>
            </a:pPr>
            <a:r>
              <a:rPr lang="en-US" altLang="sl-SI" sz="1800" dirty="0">
                <a:solidFill>
                  <a:schemeClr val="bg1"/>
                </a:solidFill>
                <a:highlight>
                  <a:srgbClr val="FFFF00"/>
                </a:highlight>
                <a:latin typeface="Albertus Medium"/>
              </a:rPr>
              <a:t>Measure current</a:t>
            </a:r>
            <a:endParaRPr lang="en-GB" altLang="sl-SI" sz="1800" dirty="0">
              <a:solidFill>
                <a:schemeClr val="bg1"/>
              </a:solidFill>
              <a:highlight>
                <a:srgbClr val="FFFF00"/>
              </a:highlight>
              <a:latin typeface="Albertus Medium"/>
            </a:endParaRPr>
          </a:p>
        </p:txBody>
      </p:sp>
      <p:pic>
        <p:nvPicPr>
          <p:cNvPr id="4" name="Picture 2" descr="PMT example">
            <a:extLst>
              <a:ext uri="{FF2B5EF4-FFF2-40B4-BE49-F238E27FC236}">
                <a16:creationId xmlns:a16="http://schemas.microsoft.com/office/drawing/2014/main" id="{9E82E513-AB5A-604B-A6A6-1F7355C4F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434813" y="1837861"/>
            <a:ext cx="3663806" cy="318227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02B24AB-CD28-A3A6-C952-C5CC9A16C0EE}"/>
              </a:ext>
            </a:extLst>
          </p:cNvPr>
          <p:cNvSpPr>
            <a:spLocks noGrp="1"/>
          </p:cNvSpPr>
          <p:nvPr>
            <p:ph type="title"/>
          </p:nvPr>
        </p:nvSpPr>
        <p:spPr>
          <a:xfrm>
            <a:off x="1112362" y="-90198"/>
            <a:ext cx="10272000" cy="763600"/>
          </a:xfrm>
        </p:spPr>
        <p:txBody>
          <a:bodyPr/>
          <a:lstStyle/>
          <a:p>
            <a:r>
              <a:rPr lang="sl-SI" dirty="0"/>
              <a:t>Photomultipler tube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594CE-9407-D448-A325-28F38AA317AB}"/>
              </a:ext>
            </a:extLst>
          </p:cNvPr>
          <p:cNvSpPr>
            <a:spLocks noGrp="1"/>
          </p:cNvSpPr>
          <p:nvPr>
            <p:ph type="title"/>
          </p:nvPr>
        </p:nvSpPr>
        <p:spPr/>
        <p:txBody>
          <a:bodyPr>
            <a:normAutofit fontScale="90000"/>
          </a:bodyPr>
          <a:lstStyle/>
          <a:p>
            <a:r>
              <a:rPr lang="en-GB" b="1" dirty="0"/>
              <a:t>How to detect visible, near UV and near IR light </a:t>
            </a:r>
            <a:br>
              <a:rPr lang="en-GB" dirty="0"/>
            </a:br>
            <a:endParaRPr lang="en-SI" dirty="0"/>
          </a:p>
        </p:txBody>
      </p:sp>
      <p:pic>
        <p:nvPicPr>
          <p:cNvPr id="4" name="Picture 3">
            <a:extLst>
              <a:ext uri="{FF2B5EF4-FFF2-40B4-BE49-F238E27FC236}">
                <a16:creationId xmlns:a16="http://schemas.microsoft.com/office/drawing/2014/main" id="{CA8760D8-CDC9-484F-AFAF-65DEF7FA1AA0}"/>
              </a:ext>
            </a:extLst>
          </p:cNvPr>
          <p:cNvPicPr>
            <a:picLocks noChangeAspect="1"/>
          </p:cNvPicPr>
          <p:nvPr/>
        </p:nvPicPr>
        <p:blipFill>
          <a:blip r:embed="rId2"/>
          <a:stretch>
            <a:fillRect/>
          </a:stretch>
        </p:blipFill>
        <p:spPr>
          <a:xfrm>
            <a:off x="1050089" y="1356967"/>
            <a:ext cx="9470736" cy="1957015"/>
          </a:xfrm>
          <a:prstGeom prst="rect">
            <a:avLst/>
          </a:prstGeom>
        </p:spPr>
      </p:pic>
      <p:sp>
        <p:nvSpPr>
          <p:cNvPr id="5" name="Rectangle 4">
            <a:extLst>
              <a:ext uri="{FF2B5EF4-FFF2-40B4-BE49-F238E27FC236}">
                <a16:creationId xmlns:a16="http://schemas.microsoft.com/office/drawing/2014/main" id="{634D8D17-7B18-B944-97CE-9663A4E1DFCE}"/>
              </a:ext>
            </a:extLst>
          </p:cNvPr>
          <p:cNvSpPr/>
          <p:nvPr/>
        </p:nvSpPr>
        <p:spPr>
          <a:xfrm>
            <a:off x="1028123" y="4180229"/>
            <a:ext cx="1749197" cy="369332"/>
          </a:xfrm>
          <a:prstGeom prst="rect">
            <a:avLst/>
          </a:prstGeom>
        </p:spPr>
        <p:txBody>
          <a:bodyPr wrap="none">
            <a:spAutoFit/>
          </a:bodyPr>
          <a:lstStyle/>
          <a:p>
            <a:r>
              <a:rPr lang="en-GB" sz="1800" dirty="0">
                <a:effectLst/>
                <a:latin typeface="Arial" panose="020B0604020202020204" pitchFamily="34" charset="0"/>
              </a:rPr>
              <a:t>Photon energy</a:t>
            </a:r>
            <a:r>
              <a:rPr lang="en-GB" dirty="0">
                <a:effectLst/>
                <a:latin typeface="Arial" panose="020B0604020202020204" pitchFamily="34" charset="0"/>
              </a:rPr>
              <a:t>:</a:t>
            </a:r>
          </a:p>
        </p:txBody>
      </p:sp>
      <p:pic>
        <p:nvPicPr>
          <p:cNvPr id="6" name="Picture 5">
            <a:extLst>
              <a:ext uri="{FF2B5EF4-FFF2-40B4-BE49-F238E27FC236}">
                <a16:creationId xmlns:a16="http://schemas.microsoft.com/office/drawing/2014/main" id="{E7A07AD3-0527-B94D-B01B-8BC625FF6ADB}"/>
              </a:ext>
            </a:extLst>
          </p:cNvPr>
          <p:cNvPicPr>
            <a:picLocks noChangeAspect="1"/>
          </p:cNvPicPr>
          <p:nvPr/>
        </p:nvPicPr>
        <p:blipFill>
          <a:blip r:embed="rId3"/>
          <a:stretch>
            <a:fillRect/>
          </a:stretch>
        </p:blipFill>
        <p:spPr>
          <a:xfrm>
            <a:off x="4186886" y="3903230"/>
            <a:ext cx="5080000" cy="1016000"/>
          </a:xfrm>
          <a:prstGeom prst="rect">
            <a:avLst/>
          </a:prstGeom>
        </p:spPr>
      </p:pic>
      <p:sp>
        <p:nvSpPr>
          <p:cNvPr id="7" name="Rectangle 6">
            <a:extLst>
              <a:ext uri="{FF2B5EF4-FFF2-40B4-BE49-F238E27FC236}">
                <a16:creationId xmlns:a16="http://schemas.microsoft.com/office/drawing/2014/main" id="{F81A827A-4547-5447-815D-C2D26F6B3C4B}"/>
              </a:ext>
            </a:extLst>
          </p:cNvPr>
          <p:cNvSpPr/>
          <p:nvPr/>
        </p:nvSpPr>
        <p:spPr>
          <a:xfrm>
            <a:off x="1050089" y="4919230"/>
            <a:ext cx="6096000" cy="923330"/>
          </a:xfrm>
          <a:prstGeom prst="rect">
            <a:avLst/>
          </a:prstGeom>
        </p:spPr>
        <p:txBody>
          <a:bodyPr>
            <a:spAutoFit/>
          </a:bodyPr>
          <a:lstStyle/>
          <a:p>
            <a:br>
              <a:rPr lang="en-GB" sz="1800" dirty="0">
                <a:effectLst/>
                <a:latin typeface="Arial" panose="020B0604020202020204" pitchFamily="34" charset="0"/>
              </a:rPr>
            </a:br>
            <a:endParaRPr lang="en-GB" sz="1800" dirty="0">
              <a:effectLst/>
              <a:latin typeface="Arial" panose="020B0604020202020204" pitchFamily="34" charset="0"/>
            </a:endParaRPr>
          </a:p>
          <a:p>
            <a:r>
              <a:rPr lang="en-GB" sz="1800" dirty="0">
                <a:effectLst/>
                <a:latin typeface="Arial" panose="020B0604020202020204" pitchFamily="34" charset="0"/>
              </a:rPr>
              <a:t>visible range 400 nm –780 nm → 3.1 -1.6 eV, </a:t>
            </a:r>
            <a:r>
              <a:rPr lang="el-GR" sz="1800" dirty="0">
                <a:effectLst/>
                <a:latin typeface="Helvetica" pitchFamily="2" charset="0"/>
              </a:rPr>
              <a:t>Δ𝐸𝛾≈1.5𝑒𝑉</a:t>
            </a:r>
            <a:endParaRPr lang="el-GR" sz="1800" dirty="0">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0EC161E4-6C78-1A16-CD3F-78BDE40223BB}"/>
              </a:ext>
            </a:extLst>
          </p:cNvPr>
          <p:cNvSpPr>
            <a:spLocks noGrp="1"/>
          </p:cNvSpPr>
          <p:nvPr>
            <p:ph type="sldNum" sz="quarter" idx="12"/>
          </p:nvPr>
        </p:nvSpPr>
        <p:spPr/>
        <p:txBody>
          <a:bodyPr/>
          <a:lstStyle/>
          <a:p>
            <a:fld id="{7254E3D2-0D2C-B040-A5A3-AD14F48ED497}" type="slidenum">
              <a:rPr lang="en-SI" smtClean="0"/>
              <a:t>61</a:t>
            </a:fld>
            <a:endParaRPr lang="en-SI"/>
          </a:p>
        </p:txBody>
      </p:sp>
    </p:spTree>
    <p:extLst>
      <p:ext uri="{BB962C8B-B14F-4D97-AF65-F5344CB8AC3E}">
        <p14:creationId xmlns:p14="http://schemas.microsoft.com/office/powerpoint/2010/main" val="1478374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B3E8-4247-3B42-8E43-F86DBC25688B}"/>
              </a:ext>
            </a:extLst>
          </p:cNvPr>
          <p:cNvSpPr>
            <a:spLocks noGrp="1"/>
          </p:cNvSpPr>
          <p:nvPr>
            <p:ph type="title"/>
          </p:nvPr>
        </p:nvSpPr>
        <p:spPr>
          <a:xfrm>
            <a:off x="838200" y="136525"/>
            <a:ext cx="10515600" cy="877521"/>
          </a:xfrm>
        </p:spPr>
        <p:txBody>
          <a:bodyPr/>
          <a:lstStyle/>
          <a:p>
            <a:r>
              <a:rPr lang="en-GB" b="1" dirty="0"/>
              <a:t>Solid photocathode </a:t>
            </a:r>
            <a:endParaRPr lang="en-SI" dirty="0"/>
          </a:p>
        </p:txBody>
      </p:sp>
      <p:sp>
        <p:nvSpPr>
          <p:cNvPr id="3" name="Content Placeholder 2">
            <a:extLst>
              <a:ext uri="{FF2B5EF4-FFF2-40B4-BE49-F238E27FC236}">
                <a16:creationId xmlns:a16="http://schemas.microsoft.com/office/drawing/2014/main" id="{93950D59-F241-4642-A5A4-2A0A5AB91E50}"/>
              </a:ext>
            </a:extLst>
          </p:cNvPr>
          <p:cNvSpPr>
            <a:spLocks noGrp="1"/>
          </p:cNvSpPr>
          <p:nvPr>
            <p:ph idx="1"/>
          </p:nvPr>
        </p:nvSpPr>
        <p:spPr>
          <a:xfrm>
            <a:off x="199293" y="893396"/>
            <a:ext cx="11793414" cy="771281"/>
          </a:xfrm>
        </p:spPr>
        <p:txBody>
          <a:bodyPr>
            <a:normAutofit lnSpcReduction="10000"/>
          </a:bodyPr>
          <a:lstStyle/>
          <a:p>
            <a:pPr marL="0" indent="0">
              <a:buNone/>
            </a:pPr>
            <a:r>
              <a:rPr lang="en-GB" sz="2000" dirty="0">
                <a:solidFill>
                  <a:schemeClr val="bg1"/>
                </a:solidFill>
              </a:rPr>
              <a:t>Photon can’t transfer its total energy to a free electron due to momentum and energy conservation </a:t>
            </a:r>
          </a:p>
          <a:p>
            <a:pPr marL="0" indent="0">
              <a:buNone/>
            </a:pPr>
            <a:r>
              <a:rPr lang="en-GB" sz="2000" dirty="0">
                <a:solidFill>
                  <a:schemeClr val="bg1"/>
                </a:solidFill>
              </a:rPr>
              <a:t>	</a:t>
            </a: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lvl="1"/>
            <a:endParaRPr lang="en-GB" sz="1800" dirty="0">
              <a:solidFill>
                <a:schemeClr val="bg1"/>
              </a:solidFill>
            </a:endParaRPr>
          </a:p>
          <a:p>
            <a:pPr marL="457200" lvl="1" indent="0">
              <a:buNone/>
            </a:pPr>
            <a:endParaRPr lang="en-GB" sz="1800" dirty="0">
              <a:solidFill>
                <a:schemeClr val="bg1"/>
              </a:solidFill>
            </a:endParaRPr>
          </a:p>
          <a:p>
            <a:pPr lvl="1"/>
            <a:endParaRPr lang="en-GB" sz="1800" dirty="0">
              <a:solidFill>
                <a:schemeClr val="bg1"/>
              </a:solidFill>
            </a:endParaRPr>
          </a:p>
        </p:txBody>
      </p:sp>
      <p:pic>
        <p:nvPicPr>
          <p:cNvPr id="5" name="Picture 4">
            <a:extLst>
              <a:ext uri="{FF2B5EF4-FFF2-40B4-BE49-F238E27FC236}">
                <a16:creationId xmlns:a16="http://schemas.microsoft.com/office/drawing/2014/main" id="{8C8BF2FF-1414-6247-8C8F-D849AD377F27}"/>
              </a:ext>
            </a:extLst>
          </p:cNvPr>
          <p:cNvPicPr>
            <a:picLocks noChangeAspect="1"/>
          </p:cNvPicPr>
          <p:nvPr/>
        </p:nvPicPr>
        <p:blipFill>
          <a:blip r:embed="rId2"/>
          <a:stretch>
            <a:fillRect/>
          </a:stretch>
        </p:blipFill>
        <p:spPr>
          <a:xfrm>
            <a:off x="7950116" y="1271583"/>
            <a:ext cx="4042591" cy="2651756"/>
          </a:xfrm>
          <a:prstGeom prst="rect">
            <a:avLst/>
          </a:prstGeom>
        </p:spPr>
      </p:pic>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C43C3B05-84CB-264A-A79D-70D67F5AA470}"/>
                  </a:ext>
                </a:extLst>
              </p:cNvPr>
              <p:cNvSpPr/>
              <p:nvPr/>
            </p:nvSpPr>
            <p:spPr>
              <a:xfrm>
                <a:off x="199293" y="1664677"/>
                <a:ext cx="8235580" cy="3438890"/>
              </a:xfrm>
              <a:prstGeom prst="rect">
                <a:avLst/>
              </a:prstGeom>
            </p:spPr>
            <p:txBody>
              <a:bodyPr wrap="square">
                <a:spAutoFit/>
              </a:bodyPr>
              <a:lstStyle/>
              <a:p>
                <a:r>
                  <a:rPr lang="en-GB" sz="1800" dirty="0">
                    <a:solidFill>
                      <a:schemeClr val="bg1"/>
                    </a:solidFill>
                  </a:rPr>
                  <a:t>Available energy few eV</a:t>
                </a:r>
              </a:p>
              <a:p>
                <a:r>
                  <a:rPr lang="en-GB" sz="1800" dirty="0">
                    <a:solidFill>
                      <a:schemeClr val="bg1"/>
                    </a:solidFill>
                  </a:rPr>
                  <a:t> → good materials are semiconductors.</a:t>
                </a:r>
              </a:p>
              <a:p>
                <a:endParaRPr lang="en-GB" sz="1800" dirty="0">
                  <a:solidFill>
                    <a:schemeClr val="bg1"/>
                  </a:solidFill>
                </a:endParaRPr>
              </a:p>
              <a:p>
                <a:r>
                  <a:rPr lang="en-GB" sz="1800" dirty="0">
                    <a:solidFill>
                      <a:schemeClr val="bg1"/>
                    </a:solidFill>
                  </a:rPr>
                  <a:t>Light has to enter a photosensitive material</a:t>
                </a:r>
              </a:p>
              <a:p>
                <a:r>
                  <a:rPr lang="en-GB" sz="1800" dirty="0">
                    <a:solidFill>
                      <a:schemeClr val="bg1"/>
                    </a:solidFill>
                  </a:rPr>
                  <a:t> → low reflectivity 𝑅</a:t>
                </a:r>
              </a:p>
              <a:p>
                <a:endParaRPr lang="en-GB" sz="1800" dirty="0">
                  <a:solidFill>
                    <a:schemeClr val="bg1"/>
                  </a:solidFill>
                </a:endParaRPr>
              </a:p>
              <a:p>
                <a:r>
                  <a:rPr lang="en-GB" sz="1800" dirty="0">
                    <a:solidFill>
                      <a:schemeClr val="bg1"/>
                    </a:solidFill>
                  </a:rPr>
                  <a:t>Absorbed photons transfer energy to electrons (e-) in the material; </a:t>
                </a:r>
              </a:p>
              <a:p>
                <a:r>
                  <a:rPr lang="en-GB" sz="1800" dirty="0">
                    <a:solidFill>
                      <a:schemeClr val="bg1"/>
                    </a:solidFill>
                  </a:rPr>
                  <a:t>If</a:t>
                </a:r>
                <a14:m>
                  <m:oMath xmlns:m="http://schemas.openxmlformats.org/officeDocument/2006/math">
                    <m:r>
                      <a:rPr lang="en-US" sz="1800" b="0" i="0" smtClean="0">
                        <a:solidFill>
                          <a:schemeClr val="bg1"/>
                        </a:solidFill>
                        <a:latin typeface="Cambria Math" panose="02040503050406030204" pitchFamily="18" charset="0"/>
                        <a:ea typeface="Cambria Math" panose="02040503050406030204" pitchFamily="18" charset="0"/>
                      </a:rPr>
                      <m:t> </m:t>
                    </m:r>
                    <m:sSub>
                      <m:sSubPr>
                        <m:ctrlPr>
                          <a:rPr lang="en-US" sz="1800" b="0" i="1" smtClean="0">
                            <a:solidFill>
                              <a:schemeClr val="bg1"/>
                            </a:solidFill>
                            <a:latin typeface="Cambria Math" panose="02040503050406030204" pitchFamily="18" charset="0"/>
                            <a:ea typeface="Cambria Math" panose="02040503050406030204" pitchFamily="18" charset="0"/>
                          </a:rPr>
                        </m:ctrlPr>
                      </m:sSubPr>
                      <m:e>
                        <m:r>
                          <m:rPr>
                            <m:sty m:val="p"/>
                          </m:rPr>
                          <a:rPr lang="en-US" sz="1800" b="0" i="0" smtClean="0">
                            <a:solidFill>
                              <a:schemeClr val="bg1"/>
                            </a:solidFill>
                            <a:latin typeface="Cambria Math" panose="02040503050406030204" pitchFamily="18" charset="0"/>
                            <a:ea typeface="Cambria Math" panose="02040503050406030204" pitchFamily="18" charset="0"/>
                          </a:rPr>
                          <m:t>E</m:t>
                        </m:r>
                      </m:e>
                      <m:sub>
                        <m:r>
                          <a:rPr lang="en-US" sz="1800" b="0" i="1" smtClean="0">
                            <a:solidFill>
                              <a:schemeClr val="bg1"/>
                            </a:solidFill>
                            <a:latin typeface="Cambria Math" panose="02040503050406030204" pitchFamily="18" charset="0"/>
                            <a:ea typeface="Cambria Math" panose="02040503050406030204" pitchFamily="18" charset="0"/>
                          </a:rPr>
                          <m:t>𝛾</m:t>
                        </m:r>
                      </m:sub>
                    </m:sSub>
                    <m:r>
                      <a:rPr lang="en-US" sz="1800" b="0" i="1" smtClean="0">
                        <a:solidFill>
                          <a:schemeClr val="bg1"/>
                        </a:solidFill>
                        <a:latin typeface="Cambria Math" panose="02040503050406030204" pitchFamily="18" charset="0"/>
                      </a:rPr>
                      <m:t>&gt;</m:t>
                    </m:r>
                    <m:sSub>
                      <m:sSubPr>
                        <m:ctrlPr>
                          <a:rPr lang="en-US" sz="1800" b="0" i="1" smtClean="0">
                            <a:solidFill>
                              <a:schemeClr val="bg1"/>
                            </a:solidFill>
                            <a:latin typeface="Cambria Math" panose="02040503050406030204" pitchFamily="18" charset="0"/>
                          </a:rPr>
                        </m:ctrlPr>
                      </m:sSubPr>
                      <m:e>
                        <m:r>
                          <a:rPr lang="en-US" sz="1800" b="0" i="1" smtClean="0">
                            <a:solidFill>
                              <a:schemeClr val="bg1"/>
                            </a:solidFill>
                            <a:latin typeface="Cambria Math" panose="02040503050406030204" pitchFamily="18" charset="0"/>
                          </a:rPr>
                          <m:t>𝐸</m:t>
                        </m:r>
                      </m:e>
                      <m:sub>
                        <m:r>
                          <a:rPr lang="en-US" sz="1800" b="0" i="1" smtClean="0">
                            <a:solidFill>
                              <a:schemeClr val="bg1"/>
                            </a:solidFill>
                            <a:latin typeface="Cambria Math" panose="02040503050406030204" pitchFamily="18" charset="0"/>
                          </a:rPr>
                          <m:t>𝑔</m:t>
                        </m:r>
                      </m:sub>
                    </m:sSub>
                  </m:oMath>
                </a14:m>
                <a:r>
                  <a:rPr lang="en-GB" sz="1800" dirty="0">
                    <a:solidFill>
                      <a:schemeClr val="bg1"/>
                    </a:solidFill>
                  </a:rPr>
                  <a:t>, electrons are raised to conductance band.</a:t>
                </a:r>
              </a:p>
              <a:p>
                <a:r>
                  <a:rPr lang="en-GB" sz="1800" dirty="0">
                    <a:solidFill>
                      <a:schemeClr val="bg1"/>
                    </a:solidFill>
                  </a:rPr>
                  <a:t>→ In a Si-photodiode, these electrons(holes) can create a photo-current.</a:t>
                </a:r>
              </a:p>
              <a:p>
                <a:r>
                  <a:rPr lang="en-GB" sz="1800" dirty="0">
                    <a:solidFill>
                      <a:schemeClr val="bg1"/>
                    </a:solidFill>
                  </a:rPr>
                  <a:t>→ Photoconductive effect.</a:t>
                </a:r>
              </a:p>
              <a:p>
                <a:r>
                  <a:rPr lang="en-GB" sz="1800" dirty="0">
                    <a:solidFill>
                      <a:schemeClr val="bg1"/>
                    </a:solidFill>
                  </a:rPr>
                  <a:t>However, if the detection method requires</a:t>
                </a:r>
              </a:p>
              <a:p>
                <a:r>
                  <a:rPr lang="en-GB" sz="1800" b="1" dirty="0">
                    <a:solidFill>
                      <a:schemeClr val="bg1"/>
                    </a:solidFill>
                  </a:rPr>
                  <a:t>extraction</a:t>
                </a:r>
                <a:r>
                  <a:rPr lang="en-GB" sz="1800" dirty="0">
                    <a:solidFill>
                      <a:schemeClr val="bg1"/>
                    </a:solidFill>
                  </a:rPr>
                  <a:t> of the electron into vacuum, 2 more steps must be accomplished:</a:t>
                </a:r>
              </a:p>
            </p:txBody>
          </p:sp>
        </mc:Choice>
        <mc:Fallback>
          <p:sp>
            <p:nvSpPr>
              <p:cNvPr id="8" name="Rectangle 7">
                <a:extLst>
                  <a:ext uri="{FF2B5EF4-FFF2-40B4-BE49-F238E27FC236}">
                    <a16:creationId xmlns:a16="http://schemas.microsoft.com/office/drawing/2014/main" id="{C43C3B05-84CB-264A-A79D-70D67F5AA470}"/>
                  </a:ext>
                </a:extLst>
              </p:cNvPr>
              <p:cNvSpPr>
                <a:spLocks noRot="1" noChangeAspect="1" noMove="1" noResize="1" noEditPoints="1" noAdjustHandles="1" noChangeArrowheads="1" noChangeShapeType="1" noTextEdit="1"/>
              </p:cNvSpPr>
              <p:nvPr/>
            </p:nvSpPr>
            <p:spPr>
              <a:xfrm>
                <a:off x="199293" y="1664677"/>
                <a:ext cx="8235580" cy="3438890"/>
              </a:xfrm>
              <a:prstGeom prst="rect">
                <a:avLst/>
              </a:prstGeom>
              <a:blipFill>
                <a:blip r:embed="rId3"/>
                <a:stretch>
                  <a:fillRect l="-615" t="-738" b="-2214"/>
                </a:stretch>
              </a:blipFill>
            </p:spPr>
            <p:txBody>
              <a:bodyPr/>
              <a:lstStyle/>
              <a:p>
                <a:r>
                  <a:rPr lang="sl-SI">
                    <a:noFill/>
                  </a:rPr>
                  <a:t> </a:t>
                </a:r>
              </a:p>
            </p:txBody>
          </p:sp>
        </mc:Fallback>
      </mc:AlternateContent>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2C458A2A-2F4A-B04B-A3C5-9AC68FD8B844}"/>
                  </a:ext>
                </a:extLst>
              </p:cNvPr>
              <p:cNvSpPr/>
              <p:nvPr/>
            </p:nvSpPr>
            <p:spPr>
              <a:xfrm>
                <a:off x="199293" y="5087441"/>
                <a:ext cx="11459307" cy="1754326"/>
              </a:xfrm>
              <a:prstGeom prst="rect">
                <a:avLst/>
              </a:prstGeom>
            </p:spPr>
            <p:txBody>
              <a:bodyPr wrap="square">
                <a:spAutoFit/>
              </a:bodyPr>
              <a:lstStyle/>
              <a:p>
                <a:pPr marL="285750" indent="-285750">
                  <a:buFont typeface="Arial" panose="020B0604020202020204" pitchFamily="34" charset="0"/>
                  <a:buChar char="•"/>
                </a:pPr>
                <a:r>
                  <a:rPr lang="en-GB" sz="1800" dirty="0">
                    <a:solidFill>
                      <a:schemeClr val="bg1"/>
                    </a:solidFill>
                  </a:rPr>
                  <a:t>Energized electrons diffuse through the material, losing part of their energy (~random walk) due to electron-phonon scattering. </a:t>
                </a:r>
                <a14:m>
                  <m:oMath xmlns:m="http://schemas.openxmlformats.org/officeDocument/2006/math">
                    <m:r>
                      <m:rPr>
                        <m:sty m:val="p"/>
                      </m:rPr>
                      <a:rPr lang="el-GR" sz="1800" i="1" smtClean="0">
                        <a:solidFill>
                          <a:schemeClr val="bg1"/>
                        </a:solidFill>
                        <a:latin typeface="Cambria Math" panose="02040503050406030204" pitchFamily="18" charset="0"/>
                        <a:ea typeface="Cambria Math" panose="02040503050406030204" pitchFamily="18" charset="0"/>
                      </a:rPr>
                      <m:t>Δ</m:t>
                    </m:r>
                  </m:oMath>
                </a14:m>
                <a:r>
                  <a:rPr lang="en-GB" sz="1800" dirty="0">
                    <a:solidFill>
                      <a:schemeClr val="bg1"/>
                    </a:solidFill>
                  </a:rPr>
                  <a:t>E ~ 0.05 eV per collision. </a:t>
                </a:r>
              </a:p>
              <a:p>
                <a:pPr marL="285750" indent="-285750">
                  <a:buFont typeface="Arial" panose="020B0604020202020204" pitchFamily="34" charset="0"/>
                  <a:buChar char="•"/>
                </a:pPr>
                <a:r>
                  <a:rPr lang="en-GB" sz="1800" dirty="0">
                    <a:solidFill>
                      <a:schemeClr val="bg1"/>
                    </a:solidFill>
                  </a:rPr>
                  <a:t>Only electrons reaching the surface with sufficient excess energy escape from it</a:t>
                </a:r>
              </a:p>
              <a:p>
                <a:pPr marL="285750" indent="-285750">
                  <a:buFont typeface="Arial" panose="020B0604020202020204" pitchFamily="34" charset="0"/>
                  <a:buChar char="•"/>
                </a:pPr>
                <a:endParaRPr lang="en-GB" sz="1800" dirty="0">
                  <a:solidFill>
                    <a:schemeClr val="bg1"/>
                  </a:solidFill>
                </a:endParaRPr>
              </a:p>
              <a:p>
                <a:pPr lvl="1"/>
                <a:r>
                  <a:rPr lang="en-GB" sz="1800" dirty="0">
                    <a:solidFill>
                      <a:schemeClr val="bg1"/>
                    </a:solidFill>
                  </a:rPr>
                  <a:t>→ minimum required energy 𝐸𝛾&gt;𝐸𝑔+𝐸𝐴</a:t>
                </a:r>
              </a:p>
              <a:p>
                <a:r>
                  <a:rPr lang="en-GB" sz="1800" dirty="0">
                    <a:solidFill>
                      <a:schemeClr val="bg1"/>
                    </a:solidFill>
                  </a:rPr>
                  <a:t>→ Photoelectric effect</a:t>
                </a:r>
              </a:p>
            </p:txBody>
          </p:sp>
        </mc:Choice>
        <mc:Fallback>
          <p:sp>
            <p:nvSpPr>
              <p:cNvPr id="9" name="Rectangle 8">
                <a:extLst>
                  <a:ext uri="{FF2B5EF4-FFF2-40B4-BE49-F238E27FC236}">
                    <a16:creationId xmlns:a16="http://schemas.microsoft.com/office/drawing/2014/main" id="{2C458A2A-2F4A-B04B-A3C5-9AC68FD8B844}"/>
                  </a:ext>
                </a:extLst>
              </p:cNvPr>
              <p:cNvSpPr>
                <a:spLocks noRot="1" noChangeAspect="1" noMove="1" noResize="1" noEditPoints="1" noAdjustHandles="1" noChangeArrowheads="1" noChangeShapeType="1" noTextEdit="1"/>
              </p:cNvSpPr>
              <p:nvPr/>
            </p:nvSpPr>
            <p:spPr>
              <a:xfrm>
                <a:off x="199293" y="5087441"/>
                <a:ext cx="11459307" cy="1754326"/>
              </a:xfrm>
              <a:prstGeom prst="rect">
                <a:avLst/>
              </a:prstGeom>
              <a:blipFill>
                <a:blip r:embed="rId4"/>
                <a:stretch>
                  <a:fillRect l="-442" t="-1439" b="-5036"/>
                </a:stretch>
              </a:blipFill>
            </p:spPr>
            <p:txBody>
              <a:bodyPr/>
              <a:lstStyle/>
              <a:p>
                <a:r>
                  <a:rPr lang="sl-SI">
                    <a:noFill/>
                  </a:rPr>
                  <a:t> </a:t>
                </a:r>
              </a:p>
            </p:txBody>
          </p:sp>
        </mc:Fallback>
      </mc:AlternateContent>
      <p:sp>
        <p:nvSpPr>
          <p:cNvPr id="4" name="Slide Number Placeholder 3">
            <a:extLst>
              <a:ext uri="{FF2B5EF4-FFF2-40B4-BE49-F238E27FC236}">
                <a16:creationId xmlns:a16="http://schemas.microsoft.com/office/drawing/2014/main" id="{CD0DBBB1-9DC9-0A23-A2C6-C0C3F69C76BA}"/>
              </a:ext>
            </a:extLst>
          </p:cNvPr>
          <p:cNvSpPr>
            <a:spLocks noGrp="1"/>
          </p:cNvSpPr>
          <p:nvPr>
            <p:ph type="sldNum" sz="quarter" idx="12"/>
          </p:nvPr>
        </p:nvSpPr>
        <p:spPr/>
        <p:txBody>
          <a:bodyPr/>
          <a:lstStyle/>
          <a:p>
            <a:fld id="{7254E3D2-0D2C-B040-A5A3-AD14F48ED497}" type="slidenum">
              <a:rPr lang="en-SI" smtClean="0"/>
              <a:t>62</a:t>
            </a:fld>
            <a:endParaRPr lang="en-SI"/>
          </a:p>
        </p:txBody>
      </p:sp>
    </p:spTree>
    <p:extLst>
      <p:ext uri="{BB962C8B-B14F-4D97-AF65-F5344CB8AC3E}">
        <p14:creationId xmlns:p14="http://schemas.microsoft.com/office/powerpoint/2010/main" val="3615875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CC31-6C40-8447-8259-D1714D4F72DE}"/>
              </a:ext>
            </a:extLst>
          </p:cNvPr>
          <p:cNvSpPr>
            <a:spLocks noGrp="1"/>
          </p:cNvSpPr>
          <p:nvPr>
            <p:ph type="title"/>
          </p:nvPr>
        </p:nvSpPr>
        <p:spPr>
          <a:xfrm>
            <a:off x="360092" y="343189"/>
            <a:ext cx="9940903" cy="661152"/>
          </a:xfrm>
        </p:spPr>
        <p:txBody>
          <a:bodyPr>
            <a:normAutofit/>
          </a:bodyPr>
          <a:lstStyle/>
          <a:p>
            <a:r>
              <a:rPr lang="en-GB" b="1" dirty="0"/>
              <a:t>Photosensitive materials - photocathodes </a:t>
            </a:r>
            <a:endParaRPr lang="en-SI" dirty="0"/>
          </a:p>
        </p:txBody>
      </p:sp>
      <p:pic>
        <p:nvPicPr>
          <p:cNvPr id="4" name="Content Placeholder 3">
            <a:extLst>
              <a:ext uri="{FF2B5EF4-FFF2-40B4-BE49-F238E27FC236}">
                <a16:creationId xmlns:a16="http://schemas.microsoft.com/office/drawing/2014/main" id="{454984CA-38A9-334B-B87B-079F0EC250E8}"/>
              </a:ext>
            </a:extLst>
          </p:cNvPr>
          <p:cNvPicPr>
            <a:picLocks noGrp="1" noChangeAspect="1"/>
          </p:cNvPicPr>
          <p:nvPr>
            <p:ph idx="1"/>
          </p:nvPr>
        </p:nvPicPr>
        <p:blipFill>
          <a:blip r:embed="rId2"/>
          <a:stretch>
            <a:fillRect/>
          </a:stretch>
        </p:blipFill>
        <p:spPr>
          <a:xfrm>
            <a:off x="1745039" y="1197370"/>
            <a:ext cx="7171007" cy="4843992"/>
          </a:xfrm>
          <a:prstGeom prst="rect">
            <a:avLst/>
          </a:prstGeom>
        </p:spPr>
      </p:pic>
      <p:sp>
        <p:nvSpPr>
          <p:cNvPr id="3" name="Slide Number Placeholder 2">
            <a:extLst>
              <a:ext uri="{FF2B5EF4-FFF2-40B4-BE49-F238E27FC236}">
                <a16:creationId xmlns:a16="http://schemas.microsoft.com/office/drawing/2014/main" id="{7D946BB6-B322-A59E-E618-59C3D366A74D}"/>
              </a:ext>
            </a:extLst>
          </p:cNvPr>
          <p:cNvSpPr>
            <a:spLocks noGrp="1"/>
          </p:cNvSpPr>
          <p:nvPr>
            <p:ph type="sldNum" sz="quarter" idx="12"/>
          </p:nvPr>
        </p:nvSpPr>
        <p:spPr/>
        <p:txBody>
          <a:bodyPr/>
          <a:lstStyle/>
          <a:p>
            <a:fld id="{7254E3D2-0D2C-B040-A5A3-AD14F48ED497}" type="slidenum">
              <a:rPr lang="en-SI" smtClean="0"/>
              <a:t>63</a:t>
            </a:fld>
            <a:endParaRPr lang="en-SI"/>
          </a:p>
        </p:txBody>
      </p:sp>
    </p:spTree>
    <p:extLst>
      <p:ext uri="{BB962C8B-B14F-4D97-AF65-F5344CB8AC3E}">
        <p14:creationId xmlns:p14="http://schemas.microsoft.com/office/powerpoint/2010/main" val="3297555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A741-24F7-7247-8200-03985BB54AC8}"/>
              </a:ext>
            </a:extLst>
          </p:cNvPr>
          <p:cNvSpPr>
            <a:spLocks noGrp="1"/>
          </p:cNvSpPr>
          <p:nvPr>
            <p:ph type="title"/>
          </p:nvPr>
        </p:nvSpPr>
        <p:spPr>
          <a:xfrm>
            <a:off x="712350" y="259663"/>
            <a:ext cx="10452577" cy="605148"/>
          </a:xfrm>
        </p:spPr>
        <p:txBody>
          <a:bodyPr>
            <a:normAutofit fontScale="90000"/>
          </a:bodyPr>
          <a:lstStyle/>
          <a:p>
            <a:r>
              <a:rPr lang="en-GB" b="1" dirty="0"/>
              <a:t>Transmission vs. reflection mode photocathode </a:t>
            </a:r>
            <a:endParaRPr lang="en-SI" dirty="0"/>
          </a:p>
        </p:txBody>
      </p:sp>
      <p:sp>
        <p:nvSpPr>
          <p:cNvPr id="10" name="Rectangle 9">
            <a:extLst>
              <a:ext uri="{FF2B5EF4-FFF2-40B4-BE49-F238E27FC236}">
                <a16:creationId xmlns:a16="http://schemas.microsoft.com/office/drawing/2014/main" id="{FB142B0C-0C1C-A445-A609-004343FC81A4}"/>
              </a:ext>
            </a:extLst>
          </p:cNvPr>
          <p:cNvSpPr/>
          <p:nvPr/>
        </p:nvSpPr>
        <p:spPr>
          <a:xfrm>
            <a:off x="826905" y="6127234"/>
            <a:ext cx="8305800" cy="369332"/>
          </a:xfrm>
          <a:prstGeom prst="rect">
            <a:avLst/>
          </a:prstGeom>
        </p:spPr>
        <p:txBody>
          <a:bodyPr wrap="square">
            <a:spAutoFit/>
          </a:bodyPr>
          <a:lstStyle/>
          <a:p>
            <a:r>
              <a:rPr lang="en-GB" dirty="0">
                <a:effectLst/>
                <a:latin typeface="Arial" panose="020B0604020202020204" pitchFamily="34" charset="0"/>
              </a:rPr>
              <a:t>Thickness of transmission mode photo-cathode needs to be optimized!</a:t>
            </a:r>
          </a:p>
        </p:txBody>
      </p:sp>
      <p:sp>
        <p:nvSpPr>
          <p:cNvPr id="3" name="Slide Number Placeholder 2">
            <a:extLst>
              <a:ext uri="{FF2B5EF4-FFF2-40B4-BE49-F238E27FC236}">
                <a16:creationId xmlns:a16="http://schemas.microsoft.com/office/drawing/2014/main" id="{7DC6A172-A27E-13B2-6456-FD92F5FE1DD3}"/>
              </a:ext>
            </a:extLst>
          </p:cNvPr>
          <p:cNvSpPr>
            <a:spLocks noGrp="1"/>
          </p:cNvSpPr>
          <p:nvPr>
            <p:ph type="sldNum" sz="quarter" idx="12"/>
          </p:nvPr>
        </p:nvSpPr>
        <p:spPr/>
        <p:txBody>
          <a:bodyPr/>
          <a:lstStyle/>
          <a:p>
            <a:fld id="{7254E3D2-0D2C-B040-A5A3-AD14F48ED497}" type="slidenum">
              <a:rPr lang="en-SI" smtClean="0"/>
              <a:t>64</a:t>
            </a:fld>
            <a:endParaRPr lang="en-SI"/>
          </a:p>
        </p:txBody>
      </p:sp>
      <p:pic>
        <p:nvPicPr>
          <p:cNvPr id="9" name="Picture 8">
            <a:extLst>
              <a:ext uri="{FF2B5EF4-FFF2-40B4-BE49-F238E27FC236}">
                <a16:creationId xmlns:a16="http://schemas.microsoft.com/office/drawing/2014/main" id="{F7B9D543-8511-15DA-AABF-E3B8B78D2AB7}"/>
              </a:ext>
            </a:extLst>
          </p:cNvPr>
          <p:cNvPicPr>
            <a:picLocks noChangeAspect="1"/>
          </p:cNvPicPr>
          <p:nvPr/>
        </p:nvPicPr>
        <p:blipFill>
          <a:blip r:embed="rId2"/>
          <a:stretch>
            <a:fillRect/>
          </a:stretch>
        </p:blipFill>
        <p:spPr>
          <a:xfrm>
            <a:off x="6509688" y="1744172"/>
            <a:ext cx="3143977" cy="3010596"/>
          </a:xfrm>
          <a:prstGeom prst="rect">
            <a:avLst/>
          </a:prstGeom>
        </p:spPr>
      </p:pic>
      <p:pic>
        <p:nvPicPr>
          <p:cNvPr id="15" name="Picture 14">
            <a:extLst>
              <a:ext uri="{FF2B5EF4-FFF2-40B4-BE49-F238E27FC236}">
                <a16:creationId xmlns:a16="http://schemas.microsoft.com/office/drawing/2014/main" id="{3A7B92F2-03DE-7854-5F8C-ED7CF411A799}"/>
              </a:ext>
            </a:extLst>
          </p:cNvPr>
          <p:cNvPicPr>
            <a:picLocks noChangeAspect="1"/>
          </p:cNvPicPr>
          <p:nvPr/>
        </p:nvPicPr>
        <p:blipFill>
          <a:blip r:embed="rId3"/>
          <a:stretch>
            <a:fillRect/>
          </a:stretch>
        </p:blipFill>
        <p:spPr>
          <a:xfrm>
            <a:off x="2190958" y="1858157"/>
            <a:ext cx="2426011" cy="2874128"/>
          </a:xfrm>
          <a:prstGeom prst="rect">
            <a:avLst/>
          </a:prstGeom>
        </p:spPr>
      </p:pic>
    </p:spTree>
    <p:extLst>
      <p:ext uri="{BB962C8B-B14F-4D97-AF65-F5344CB8AC3E}">
        <p14:creationId xmlns:p14="http://schemas.microsoft.com/office/powerpoint/2010/main" val="3140719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AF07C2C2-F697-5A47-AADD-6895D9726AB3}"/>
              </a:ext>
            </a:extLst>
          </p:cNvPr>
          <p:cNvSpPr txBox="1">
            <a:spLocks noChangeArrowheads="1"/>
          </p:cNvSpPr>
          <p:nvPr/>
        </p:nvSpPr>
        <p:spPr bwMode="auto">
          <a:xfrm>
            <a:off x="427464" y="185854"/>
            <a:ext cx="72389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dirty="0">
                <a:solidFill>
                  <a:schemeClr val="accent1"/>
                </a:solidFill>
                <a:latin typeface="+mn-lt"/>
              </a:rPr>
              <a:t>Photocathode sensitivity</a:t>
            </a:r>
            <a:endParaRPr lang="en-GB" altLang="sl-SI" dirty="0">
              <a:solidFill>
                <a:schemeClr val="accent1"/>
              </a:solidFill>
              <a:latin typeface="+mn-lt"/>
            </a:endParaRPr>
          </a:p>
        </p:txBody>
      </p:sp>
      <p:sp>
        <p:nvSpPr>
          <p:cNvPr id="15363" name="Text Box 3">
            <a:extLst>
              <a:ext uri="{FF2B5EF4-FFF2-40B4-BE49-F238E27FC236}">
                <a16:creationId xmlns:a16="http://schemas.microsoft.com/office/drawing/2014/main" id="{53DBBE99-69CF-064E-B403-41FEFA7BD52E}"/>
              </a:ext>
            </a:extLst>
          </p:cNvPr>
          <p:cNvSpPr txBox="1">
            <a:spLocks noChangeArrowheads="1"/>
          </p:cNvSpPr>
          <p:nvPr/>
        </p:nvSpPr>
        <p:spPr bwMode="auto">
          <a:xfrm>
            <a:off x="792590" y="1085967"/>
            <a:ext cx="2682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u="sng">
                <a:solidFill>
                  <a:srgbClr val="18B814"/>
                </a:solidFill>
                <a:latin typeface="Albertus Medium"/>
              </a:rPr>
              <a:t>Photoef</a:t>
            </a:r>
            <a:r>
              <a:rPr lang="en-US" altLang="sl-SI" sz="1800" u="sng">
                <a:solidFill>
                  <a:srgbClr val="18B814"/>
                </a:solidFill>
                <a:latin typeface="Albertus Medium"/>
              </a:rPr>
              <a:t>f</a:t>
            </a:r>
            <a:r>
              <a:rPr lang="sl-SI" altLang="sl-SI" sz="1800" u="sng">
                <a:solidFill>
                  <a:srgbClr val="18B814"/>
                </a:solidFill>
                <a:latin typeface="Albertus Medium"/>
              </a:rPr>
              <a:t>e</a:t>
            </a:r>
            <a:r>
              <a:rPr lang="en-US" altLang="sl-SI" sz="1800" u="sng">
                <a:solidFill>
                  <a:srgbClr val="18B814"/>
                </a:solidFill>
                <a:latin typeface="Albertus Medium"/>
              </a:rPr>
              <a:t>c</a:t>
            </a:r>
            <a:r>
              <a:rPr lang="sl-SI" altLang="sl-SI" sz="1800" u="sng">
                <a:solidFill>
                  <a:srgbClr val="18B814"/>
                </a:solidFill>
                <a:latin typeface="Albertus Medium"/>
              </a:rPr>
              <a:t>t</a:t>
            </a:r>
            <a:r>
              <a:rPr lang="sl-SI" altLang="sl-SI" sz="1800">
                <a:solidFill>
                  <a:srgbClr val="18B814"/>
                </a:solidFill>
                <a:latin typeface="Albertus Medium"/>
              </a:rPr>
              <a:t> </a:t>
            </a:r>
            <a:r>
              <a:rPr lang="sl-SI" altLang="sl-SI" sz="1800">
                <a:solidFill>
                  <a:schemeClr val="tx1"/>
                </a:solidFill>
                <a:latin typeface="Albertus Medium"/>
              </a:rPr>
              <a:t>:    E</a:t>
            </a:r>
            <a:r>
              <a:rPr lang="sl-SI" altLang="sl-SI" sz="1800" baseline="-25000">
                <a:solidFill>
                  <a:schemeClr val="tx1"/>
                </a:solidFill>
                <a:latin typeface="Albertus Medium"/>
              </a:rPr>
              <a:t>e </a:t>
            </a:r>
            <a:r>
              <a:rPr lang="sl-SI" altLang="sl-SI" sz="1800">
                <a:solidFill>
                  <a:schemeClr val="tx1"/>
                </a:solidFill>
                <a:latin typeface="Albertus Medium"/>
              </a:rPr>
              <a:t>=h</a:t>
            </a:r>
            <a:r>
              <a:rPr lang="sl-SI" altLang="sl-SI" sz="1800" b="1">
                <a:solidFill>
                  <a:schemeClr val="tx1"/>
                </a:solidFill>
                <a:latin typeface="Albertus Medium"/>
                <a:sym typeface="Symbol" pitchFamily="2" charset="2"/>
              </a:rPr>
              <a:t> - </a:t>
            </a:r>
            <a:endParaRPr lang="en-GB" altLang="sl-SI" sz="1800" b="1">
              <a:solidFill>
                <a:schemeClr val="tx1"/>
              </a:solidFill>
              <a:latin typeface="Albertus Medium"/>
            </a:endParaRPr>
          </a:p>
        </p:txBody>
      </p:sp>
      <p:sp>
        <p:nvSpPr>
          <p:cNvPr id="15364" name="Line 5">
            <a:extLst>
              <a:ext uri="{FF2B5EF4-FFF2-40B4-BE49-F238E27FC236}">
                <a16:creationId xmlns:a16="http://schemas.microsoft.com/office/drawing/2014/main" id="{B24D6614-A923-DD48-893D-8623B6DA499E}"/>
              </a:ext>
            </a:extLst>
          </p:cNvPr>
          <p:cNvSpPr>
            <a:spLocks noChangeShapeType="1"/>
          </p:cNvSpPr>
          <p:nvPr/>
        </p:nvSpPr>
        <p:spPr bwMode="auto">
          <a:xfrm flipH="1" flipV="1">
            <a:off x="3323064" y="1352667"/>
            <a:ext cx="838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5365" name="Text Box 6">
            <a:extLst>
              <a:ext uri="{FF2B5EF4-FFF2-40B4-BE49-F238E27FC236}">
                <a16:creationId xmlns:a16="http://schemas.microsoft.com/office/drawing/2014/main" id="{200AE5B7-1647-6740-9D54-B36961318097}"/>
              </a:ext>
            </a:extLst>
          </p:cNvPr>
          <p:cNvSpPr txBox="1">
            <a:spLocks noChangeArrowheads="1"/>
          </p:cNvSpPr>
          <p:nvPr/>
        </p:nvSpPr>
        <p:spPr bwMode="auto">
          <a:xfrm>
            <a:off x="4221589" y="1490779"/>
            <a:ext cx="14830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600">
                <a:solidFill>
                  <a:schemeClr val="tx1"/>
                </a:solidFill>
                <a:latin typeface="Albertus Medium"/>
              </a:rPr>
              <a:t>Work function</a:t>
            </a:r>
            <a:endParaRPr lang="en-GB" altLang="sl-SI" sz="1600">
              <a:solidFill>
                <a:schemeClr val="tx1"/>
              </a:solidFill>
              <a:latin typeface="Albertus Medium"/>
            </a:endParaRPr>
          </a:p>
        </p:txBody>
      </p:sp>
      <p:sp>
        <p:nvSpPr>
          <p:cNvPr id="15366" name="Text Box 7">
            <a:extLst>
              <a:ext uri="{FF2B5EF4-FFF2-40B4-BE49-F238E27FC236}">
                <a16:creationId xmlns:a16="http://schemas.microsoft.com/office/drawing/2014/main" id="{F79D0B35-C283-5E4F-80BF-0044AD6A0B21}"/>
              </a:ext>
            </a:extLst>
          </p:cNvPr>
          <p:cNvSpPr txBox="1">
            <a:spLocks noChangeArrowheads="1"/>
          </p:cNvSpPr>
          <p:nvPr/>
        </p:nvSpPr>
        <p:spPr bwMode="auto">
          <a:xfrm>
            <a:off x="3345290" y="2106729"/>
            <a:ext cx="1577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50000"/>
              </a:spcBef>
              <a:buFontTx/>
              <a:buNone/>
            </a:pPr>
            <a:r>
              <a:rPr lang="en-US" altLang="sl-SI" sz="1600">
                <a:solidFill>
                  <a:schemeClr val="tx1"/>
                </a:solidFill>
                <a:latin typeface="Albertus Medium"/>
              </a:rPr>
              <a:t>E</a:t>
            </a:r>
            <a:r>
              <a:rPr lang="sl-SI" altLang="sl-SI" sz="1600">
                <a:solidFill>
                  <a:schemeClr val="tx1"/>
                </a:solidFill>
                <a:latin typeface="Albertus Medium"/>
              </a:rPr>
              <a:t>nerg</a:t>
            </a:r>
            <a:r>
              <a:rPr lang="en-US" altLang="sl-SI" sz="1600">
                <a:solidFill>
                  <a:schemeClr val="tx1"/>
                </a:solidFill>
                <a:latin typeface="Albertus Medium"/>
              </a:rPr>
              <a:t>y of the ph</a:t>
            </a:r>
            <a:r>
              <a:rPr lang="sl-SI" altLang="sl-SI" sz="1600">
                <a:solidFill>
                  <a:schemeClr val="tx1"/>
                </a:solidFill>
                <a:latin typeface="Albertus Medium"/>
              </a:rPr>
              <a:t>oton</a:t>
            </a:r>
            <a:endParaRPr lang="en-GB" altLang="sl-SI" sz="1600">
              <a:solidFill>
                <a:schemeClr val="tx1"/>
              </a:solidFill>
              <a:latin typeface="Albertus Medium"/>
            </a:endParaRPr>
          </a:p>
        </p:txBody>
      </p:sp>
      <p:sp>
        <p:nvSpPr>
          <p:cNvPr id="15367" name="Line 8">
            <a:extLst>
              <a:ext uri="{FF2B5EF4-FFF2-40B4-BE49-F238E27FC236}">
                <a16:creationId xmlns:a16="http://schemas.microsoft.com/office/drawing/2014/main" id="{A06384BA-E520-8245-9654-ADAC1A291DCC}"/>
              </a:ext>
            </a:extLst>
          </p:cNvPr>
          <p:cNvSpPr>
            <a:spLocks noChangeShapeType="1"/>
          </p:cNvSpPr>
          <p:nvPr/>
        </p:nvSpPr>
        <p:spPr bwMode="auto">
          <a:xfrm flipH="1" flipV="1">
            <a:off x="2865864" y="1428867"/>
            <a:ext cx="6096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5368" name="Text Box 9">
            <a:extLst>
              <a:ext uri="{FF2B5EF4-FFF2-40B4-BE49-F238E27FC236}">
                <a16:creationId xmlns:a16="http://schemas.microsoft.com/office/drawing/2014/main" id="{E43E9897-8995-6441-89C9-CBF7029C2B4E}"/>
              </a:ext>
            </a:extLst>
          </p:cNvPr>
          <p:cNvSpPr txBox="1">
            <a:spLocks noChangeArrowheads="1"/>
          </p:cNvSpPr>
          <p:nvPr/>
        </p:nvSpPr>
        <p:spPr bwMode="auto">
          <a:xfrm>
            <a:off x="868789" y="1973379"/>
            <a:ext cx="1752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400">
                <a:solidFill>
                  <a:schemeClr val="tx1"/>
                </a:solidFill>
                <a:latin typeface="Albertus Medium"/>
              </a:rPr>
              <a:t>M</a:t>
            </a:r>
            <a:r>
              <a:rPr lang="sl-SI" altLang="sl-SI" sz="1400">
                <a:solidFill>
                  <a:schemeClr val="tx1"/>
                </a:solidFill>
                <a:latin typeface="Albertus Medium"/>
              </a:rPr>
              <a:t>a</a:t>
            </a:r>
            <a:r>
              <a:rPr lang="en-US" altLang="sl-SI" sz="1400">
                <a:solidFill>
                  <a:schemeClr val="tx1"/>
                </a:solidFill>
                <a:latin typeface="Albertus Medium"/>
              </a:rPr>
              <a:t>x kinetic </a:t>
            </a:r>
            <a:endParaRPr lang="sl-SI" altLang="sl-SI" sz="1400">
              <a:solidFill>
                <a:schemeClr val="tx1"/>
              </a:solidFill>
              <a:latin typeface="Albertus Medium"/>
            </a:endParaRPr>
          </a:p>
          <a:p>
            <a:pPr>
              <a:spcBef>
                <a:spcPct val="0"/>
              </a:spcBef>
              <a:buFontTx/>
              <a:buNone/>
            </a:pPr>
            <a:r>
              <a:rPr lang="sl-SI" altLang="sl-SI" sz="1400">
                <a:solidFill>
                  <a:schemeClr val="tx1"/>
                </a:solidFill>
                <a:latin typeface="Albertus Medium"/>
              </a:rPr>
              <a:t>energ</a:t>
            </a:r>
            <a:r>
              <a:rPr lang="en-US" altLang="sl-SI" sz="1400">
                <a:solidFill>
                  <a:schemeClr val="tx1"/>
                </a:solidFill>
                <a:latin typeface="Albertus Medium"/>
              </a:rPr>
              <a:t>y</a:t>
            </a:r>
            <a:r>
              <a:rPr lang="sl-SI" altLang="sl-SI" sz="1400">
                <a:solidFill>
                  <a:schemeClr val="tx1"/>
                </a:solidFill>
                <a:latin typeface="Albertus Medium"/>
              </a:rPr>
              <a:t> </a:t>
            </a:r>
            <a:r>
              <a:rPr lang="en-US" altLang="sl-SI" sz="1400">
                <a:solidFill>
                  <a:schemeClr val="tx1"/>
                </a:solidFill>
                <a:latin typeface="Albertus Medium"/>
              </a:rPr>
              <a:t>of the photo-</a:t>
            </a:r>
            <a:r>
              <a:rPr lang="sl-SI" altLang="sl-SI" sz="1400">
                <a:solidFill>
                  <a:schemeClr val="tx1"/>
                </a:solidFill>
                <a:latin typeface="Albertus Medium"/>
              </a:rPr>
              <a:t>ele</a:t>
            </a:r>
            <a:r>
              <a:rPr lang="en-US" altLang="sl-SI" sz="1400">
                <a:solidFill>
                  <a:schemeClr val="tx1"/>
                </a:solidFill>
                <a:latin typeface="Albertus Medium"/>
              </a:rPr>
              <a:t>c</a:t>
            </a:r>
            <a:r>
              <a:rPr lang="sl-SI" altLang="sl-SI" sz="1400">
                <a:solidFill>
                  <a:schemeClr val="tx1"/>
                </a:solidFill>
                <a:latin typeface="Albertus Medium"/>
              </a:rPr>
              <a:t>tron</a:t>
            </a:r>
            <a:endParaRPr lang="en-GB" altLang="sl-SI" sz="1400">
              <a:solidFill>
                <a:schemeClr val="tx1"/>
              </a:solidFill>
              <a:latin typeface="Albertus Medium"/>
            </a:endParaRPr>
          </a:p>
        </p:txBody>
      </p:sp>
      <p:sp>
        <p:nvSpPr>
          <p:cNvPr id="15369" name="Line 10">
            <a:extLst>
              <a:ext uri="{FF2B5EF4-FFF2-40B4-BE49-F238E27FC236}">
                <a16:creationId xmlns:a16="http://schemas.microsoft.com/office/drawing/2014/main" id="{6055AA8C-601E-6245-A3A1-507E9168E9D2}"/>
              </a:ext>
            </a:extLst>
          </p:cNvPr>
          <p:cNvSpPr>
            <a:spLocks noChangeShapeType="1"/>
          </p:cNvSpPr>
          <p:nvPr/>
        </p:nvSpPr>
        <p:spPr bwMode="auto">
          <a:xfrm flipV="1">
            <a:off x="1875264" y="1428867"/>
            <a:ext cx="381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5372" name="Text Box 13">
            <a:extLst>
              <a:ext uri="{FF2B5EF4-FFF2-40B4-BE49-F238E27FC236}">
                <a16:creationId xmlns:a16="http://schemas.microsoft.com/office/drawing/2014/main" id="{B013CBE3-3B2B-4642-99A4-C58EBE02C41D}"/>
              </a:ext>
            </a:extLst>
          </p:cNvPr>
          <p:cNvSpPr txBox="1">
            <a:spLocks noChangeArrowheads="1"/>
          </p:cNvSpPr>
          <p:nvPr/>
        </p:nvSpPr>
        <p:spPr bwMode="auto">
          <a:xfrm>
            <a:off x="229028" y="3042581"/>
            <a:ext cx="253047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dirty="0">
                <a:solidFill>
                  <a:schemeClr val="accent6"/>
                </a:solidFill>
                <a:latin typeface="+mj-lt"/>
              </a:rPr>
              <a:t>Quantum Efficiency</a:t>
            </a:r>
            <a:endParaRPr lang="en-GB" altLang="sl-SI" sz="1800" dirty="0">
              <a:solidFill>
                <a:schemeClr val="accent6"/>
              </a:solidFill>
              <a:latin typeface="+mj-lt"/>
            </a:endParaRPr>
          </a:p>
        </p:txBody>
      </p:sp>
      <p:sp>
        <p:nvSpPr>
          <p:cNvPr id="15373" name="Text Box 14">
            <a:extLst>
              <a:ext uri="{FF2B5EF4-FFF2-40B4-BE49-F238E27FC236}">
                <a16:creationId xmlns:a16="http://schemas.microsoft.com/office/drawing/2014/main" id="{C77ACC15-5F2E-2942-BBD5-E2436712A5E6}"/>
              </a:ext>
            </a:extLst>
          </p:cNvPr>
          <p:cNvSpPr txBox="1">
            <a:spLocks noChangeArrowheads="1"/>
          </p:cNvSpPr>
          <p:nvPr/>
        </p:nvSpPr>
        <p:spPr bwMode="auto">
          <a:xfrm>
            <a:off x="276653" y="3714867"/>
            <a:ext cx="10807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GB" altLang="sl-SI" sz="1800" b="1" dirty="0">
                <a:solidFill>
                  <a:schemeClr val="tx1"/>
                </a:solidFill>
                <a:latin typeface="Albertus Medium"/>
                <a:sym typeface="Symbol" pitchFamily="2" charset="2"/>
              </a:rPr>
              <a:t>QE</a:t>
            </a:r>
            <a:r>
              <a:rPr lang="sl-SI" altLang="sl-SI" sz="1800" b="1" dirty="0">
                <a:solidFill>
                  <a:schemeClr val="tx1"/>
                </a:solidFill>
                <a:latin typeface="Albertus Medium"/>
                <a:sym typeface="Symbol" pitchFamily="2" charset="2"/>
              </a:rPr>
              <a:t>( )  =</a:t>
            </a:r>
            <a:endParaRPr lang="en-GB" altLang="sl-SI" sz="1800" b="1" dirty="0">
              <a:solidFill>
                <a:schemeClr val="tx1"/>
              </a:solidFill>
              <a:latin typeface="Albertus Medium"/>
            </a:endParaRPr>
          </a:p>
        </p:txBody>
      </p:sp>
      <p:sp>
        <p:nvSpPr>
          <p:cNvPr id="15374" name="Line 15">
            <a:extLst>
              <a:ext uri="{FF2B5EF4-FFF2-40B4-BE49-F238E27FC236}">
                <a16:creationId xmlns:a16="http://schemas.microsoft.com/office/drawing/2014/main" id="{D55A6DCE-CB78-DD41-A171-2CFFDBB7C30C}"/>
              </a:ext>
            </a:extLst>
          </p:cNvPr>
          <p:cNvSpPr>
            <a:spLocks noChangeShapeType="1"/>
          </p:cNvSpPr>
          <p:nvPr/>
        </p:nvSpPr>
        <p:spPr bwMode="auto">
          <a:xfrm>
            <a:off x="1494265" y="3943467"/>
            <a:ext cx="48879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5375" name="Text Box 16">
            <a:extLst>
              <a:ext uri="{FF2B5EF4-FFF2-40B4-BE49-F238E27FC236}">
                <a16:creationId xmlns:a16="http://schemas.microsoft.com/office/drawing/2014/main" id="{7D779F80-16D5-1344-9066-9335B0BEBA8A}"/>
              </a:ext>
            </a:extLst>
          </p:cNvPr>
          <p:cNvSpPr txBox="1">
            <a:spLocks noChangeArrowheads="1"/>
          </p:cNvSpPr>
          <p:nvPr/>
        </p:nvSpPr>
        <p:spPr bwMode="auto">
          <a:xfrm>
            <a:off x="1554590" y="3524367"/>
            <a:ext cx="49423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800" dirty="0">
                <a:solidFill>
                  <a:schemeClr val="tx1"/>
                </a:solidFill>
                <a:latin typeface="Albertus Medium"/>
              </a:rPr>
              <a:t>Number of </a:t>
            </a:r>
            <a:r>
              <a:rPr lang="en-US" altLang="sl-SI" sz="1800" dirty="0" err="1">
                <a:solidFill>
                  <a:schemeClr val="tx1"/>
                </a:solidFill>
                <a:latin typeface="Albertus Medium"/>
              </a:rPr>
              <a:t>ph</a:t>
            </a:r>
            <a:r>
              <a:rPr lang="sl-SI" altLang="sl-SI" sz="1800" dirty="0">
                <a:solidFill>
                  <a:schemeClr val="tx1"/>
                </a:solidFill>
                <a:latin typeface="Albertus Medium"/>
              </a:rPr>
              <a:t>otoelectron</a:t>
            </a:r>
            <a:r>
              <a:rPr lang="en-US" altLang="sl-SI" sz="1800" dirty="0">
                <a:solidFill>
                  <a:schemeClr val="tx1"/>
                </a:solidFill>
                <a:latin typeface="Albertus Medium"/>
              </a:rPr>
              <a:t>s</a:t>
            </a:r>
            <a:r>
              <a:rPr lang="sl-SI" altLang="sl-SI" sz="1800" dirty="0">
                <a:solidFill>
                  <a:schemeClr val="tx1"/>
                </a:solidFill>
                <a:latin typeface="Albertus Medium"/>
              </a:rPr>
              <a:t> </a:t>
            </a:r>
            <a:r>
              <a:rPr lang="en-US" altLang="sl-SI" sz="1800" dirty="0">
                <a:solidFill>
                  <a:schemeClr val="tx1"/>
                </a:solidFill>
                <a:latin typeface="Albertus Medium"/>
              </a:rPr>
              <a:t>exiting the c</a:t>
            </a:r>
            <a:r>
              <a:rPr lang="sl-SI" altLang="sl-SI" sz="1800" dirty="0">
                <a:solidFill>
                  <a:schemeClr val="tx1"/>
                </a:solidFill>
                <a:latin typeface="Albertus Medium"/>
              </a:rPr>
              <a:t>at</a:t>
            </a:r>
            <a:r>
              <a:rPr lang="en-US" altLang="sl-SI" sz="1800" dirty="0">
                <a:solidFill>
                  <a:schemeClr val="tx1"/>
                </a:solidFill>
                <a:latin typeface="Albertus Medium"/>
              </a:rPr>
              <a:t>h</a:t>
            </a:r>
            <a:r>
              <a:rPr lang="sl-SI" altLang="sl-SI" sz="1800" dirty="0">
                <a:solidFill>
                  <a:schemeClr val="tx1"/>
                </a:solidFill>
                <a:latin typeface="Albertus Medium"/>
              </a:rPr>
              <a:t>ode</a:t>
            </a:r>
            <a:endParaRPr lang="en-GB" altLang="sl-SI" sz="1800" dirty="0">
              <a:solidFill>
                <a:schemeClr val="tx1"/>
              </a:solidFill>
              <a:latin typeface="Albertus Medium"/>
            </a:endParaRPr>
          </a:p>
        </p:txBody>
      </p:sp>
      <p:sp>
        <p:nvSpPr>
          <p:cNvPr id="15376" name="Text Box 17">
            <a:extLst>
              <a:ext uri="{FF2B5EF4-FFF2-40B4-BE49-F238E27FC236}">
                <a16:creationId xmlns:a16="http://schemas.microsoft.com/office/drawing/2014/main" id="{F4E01492-F989-9141-A2AB-93FAF9776BBE}"/>
              </a:ext>
            </a:extLst>
          </p:cNvPr>
          <p:cNvSpPr txBox="1">
            <a:spLocks noChangeArrowheads="1"/>
          </p:cNvSpPr>
          <p:nvPr/>
        </p:nvSpPr>
        <p:spPr bwMode="auto">
          <a:xfrm>
            <a:off x="1799065" y="4019668"/>
            <a:ext cx="3376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50000"/>
              </a:spcBef>
              <a:buFontTx/>
              <a:buNone/>
            </a:pPr>
            <a:r>
              <a:rPr lang="en-US" altLang="sl-SI" sz="1800" dirty="0">
                <a:solidFill>
                  <a:schemeClr val="tx1"/>
                </a:solidFill>
                <a:latin typeface="Albertus Medium"/>
              </a:rPr>
              <a:t>Number of incoming </a:t>
            </a:r>
            <a:r>
              <a:rPr lang="en-US" altLang="sl-SI" sz="1800" dirty="0" err="1">
                <a:solidFill>
                  <a:schemeClr val="tx1"/>
                </a:solidFill>
                <a:latin typeface="Albertus Medium"/>
              </a:rPr>
              <a:t>ph</a:t>
            </a:r>
            <a:r>
              <a:rPr lang="sl-SI" altLang="sl-SI" sz="1800" dirty="0">
                <a:solidFill>
                  <a:schemeClr val="tx1"/>
                </a:solidFill>
                <a:latin typeface="Albertus Medium"/>
              </a:rPr>
              <a:t>oton</a:t>
            </a:r>
            <a:r>
              <a:rPr lang="en-US" altLang="sl-SI" sz="1800" dirty="0">
                <a:solidFill>
                  <a:schemeClr val="tx1"/>
                </a:solidFill>
                <a:latin typeface="Albertus Medium"/>
              </a:rPr>
              <a:t>s</a:t>
            </a:r>
            <a:endParaRPr lang="en-GB" altLang="sl-SI" sz="1800" dirty="0">
              <a:solidFill>
                <a:schemeClr val="tx1"/>
              </a:solidFill>
              <a:latin typeface="Albertus Medium"/>
            </a:endParaRPr>
          </a:p>
        </p:txBody>
      </p:sp>
      <p:sp>
        <p:nvSpPr>
          <p:cNvPr id="15377" name="Text Box 18">
            <a:extLst>
              <a:ext uri="{FF2B5EF4-FFF2-40B4-BE49-F238E27FC236}">
                <a16:creationId xmlns:a16="http://schemas.microsoft.com/office/drawing/2014/main" id="{8B592BB1-F85A-8747-83E4-8E20AD1822C2}"/>
              </a:ext>
            </a:extLst>
          </p:cNvPr>
          <p:cNvSpPr txBox="1">
            <a:spLocks noChangeArrowheads="1"/>
          </p:cNvSpPr>
          <p:nvPr/>
        </p:nvSpPr>
        <p:spPr bwMode="auto">
          <a:xfrm>
            <a:off x="427465" y="3752967"/>
            <a:ext cx="701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endParaRPr lang="en-GB" altLang="sl-SI" sz="1800">
              <a:solidFill>
                <a:schemeClr val="tx1"/>
              </a:solidFill>
              <a:latin typeface="Albertus Medium"/>
            </a:endParaRPr>
          </a:p>
        </p:txBody>
      </p:sp>
      <p:sp>
        <p:nvSpPr>
          <p:cNvPr id="15378" name="Text Box 19">
            <a:extLst>
              <a:ext uri="{FF2B5EF4-FFF2-40B4-BE49-F238E27FC236}">
                <a16:creationId xmlns:a16="http://schemas.microsoft.com/office/drawing/2014/main" id="{8583D209-5B41-E24B-AA5F-22946C848DE7}"/>
              </a:ext>
            </a:extLst>
          </p:cNvPr>
          <p:cNvSpPr txBox="1">
            <a:spLocks noChangeArrowheads="1"/>
          </p:cNvSpPr>
          <p:nvPr/>
        </p:nvSpPr>
        <p:spPr bwMode="auto">
          <a:xfrm>
            <a:off x="579864" y="4781668"/>
            <a:ext cx="419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800" dirty="0">
                <a:solidFill>
                  <a:schemeClr val="accent6"/>
                </a:solidFill>
                <a:latin typeface="Albertus Medium"/>
              </a:rPr>
              <a:t>Spectral sensitivity                     </a:t>
            </a:r>
            <a:r>
              <a:rPr lang="sl-SI" altLang="sl-SI" sz="1800" dirty="0">
                <a:solidFill>
                  <a:schemeClr val="accent6"/>
                </a:solidFill>
                <a:latin typeface="Albertus Medium"/>
              </a:rPr>
              <a:t> </a:t>
            </a:r>
            <a:r>
              <a:rPr lang="sl-SI" altLang="sl-SI" sz="1800" dirty="0">
                <a:solidFill>
                  <a:srgbClr val="000000"/>
                </a:solidFill>
                <a:latin typeface="Albertus Medium"/>
              </a:rPr>
              <a:t>E( </a:t>
            </a:r>
            <a:r>
              <a:rPr lang="sl-SI" altLang="sl-SI" sz="1800" b="1" dirty="0">
                <a:solidFill>
                  <a:srgbClr val="000000"/>
                </a:solidFill>
                <a:latin typeface="Albertus Medium"/>
                <a:sym typeface="Symbol" pitchFamily="2" charset="2"/>
              </a:rPr>
              <a:t></a:t>
            </a:r>
            <a:r>
              <a:rPr lang="sl-SI" altLang="sl-SI" sz="1800" dirty="0">
                <a:solidFill>
                  <a:srgbClr val="000000"/>
                </a:solidFill>
                <a:latin typeface="Albertus Medium"/>
              </a:rPr>
              <a:t>)=</a:t>
            </a:r>
            <a:endParaRPr lang="en-GB" altLang="sl-SI" sz="1800" dirty="0">
              <a:solidFill>
                <a:srgbClr val="000000"/>
              </a:solidFill>
              <a:latin typeface="Albertus Medium"/>
            </a:endParaRPr>
          </a:p>
        </p:txBody>
      </p:sp>
      <p:sp>
        <p:nvSpPr>
          <p:cNvPr id="15379" name="Line 20">
            <a:extLst>
              <a:ext uri="{FF2B5EF4-FFF2-40B4-BE49-F238E27FC236}">
                <a16:creationId xmlns:a16="http://schemas.microsoft.com/office/drawing/2014/main" id="{443BF08B-CFBC-1945-A506-CC52A39953C1}"/>
              </a:ext>
            </a:extLst>
          </p:cNvPr>
          <p:cNvSpPr>
            <a:spLocks noChangeShapeType="1"/>
          </p:cNvSpPr>
          <p:nvPr/>
        </p:nvSpPr>
        <p:spPr bwMode="auto">
          <a:xfrm flipV="1">
            <a:off x="4618464" y="5010267"/>
            <a:ext cx="76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5380" name="Text Box 21">
            <a:extLst>
              <a:ext uri="{FF2B5EF4-FFF2-40B4-BE49-F238E27FC236}">
                <a16:creationId xmlns:a16="http://schemas.microsoft.com/office/drawing/2014/main" id="{C313FBE7-3F16-324B-AB38-5E0F21DE4870}"/>
              </a:ext>
            </a:extLst>
          </p:cNvPr>
          <p:cNvSpPr txBox="1">
            <a:spLocks noChangeArrowheads="1"/>
          </p:cNvSpPr>
          <p:nvPr/>
        </p:nvSpPr>
        <p:spPr bwMode="auto">
          <a:xfrm>
            <a:off x="4847065" y="4553067"/>
            <a:ext cx="328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dirty="0">
                <a:solidFill>
                  <a:srgbClr val="000000"/>
                </a:solidFill>
                <a:latin typeface="Albertus Medium"/>
              </a:rPr>
              <a:t>I</a:t>
            </a:r>
            <a:r>
              <a:rPr lang="sl-SI" altLang="sl-SI" sz="1800" baseline="-25000" dirty="0">
                <a:solidFill>
                  <a:srgbClr val="000000"/>
                </a:solidFill>
                <a:latin typeface="Albertus Medium"/>
              </a:rPr>
              <a:t>k</a:t>
            </a:r>
            <a:endParaRPr lang="en-GB" altLang="sl-SI" sz="1800" dirty="0">
              <a:solidFill>
                <a:srgbClr val="000000"/>
              </a:solidFill>
              <a:latin typeface="Albertus Medium"/>
            </a:endParaRPr>
          </a:p>
        </p:txBody>
      </p:sp>
      <p:sp>
        <p:nvSpPr>
          <p:cNvPr id="15381" name="Text Box 22">
            <a:extLst>
              <a:ext uri="{FF2B5EF4-FFF2-40B4-BE49-F238E27FC236}">
                <a16:creationId xmlns:a16="http://schemas.microsoft.com/office/drawing/2014/main" id="{483331D5-425F-D746-B59A-0460CFAFF0F6}"/>
              </a:ext>
            </a:extLst>
          </p:cNvPr>
          <p:cNvSpPr txBox="1">
            <a:spLocks noChangeArrowheads="1"/>
          </p:cNvSpPr>
          <p:nvPr/>
        </p:nvSpPr>
        <p:spPr bwMode="auto">
          <a:xfrm>
            <a:off x="4678789" y="5048367"/>
            <a:ext cx="64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a:solidFill>
                  <a:srgbClr val="000000"/>
                </a:solidFill>
                <a:latin typeface="Albertus Medium"/>
              </a:rPr>
              <a:t>P( </a:t>
            </a:r>
            <a:r>
              <a:rPr lang="sl-SI" altLang="sl-SI" sz="1800" b="1">
                <a:solidFill>
                  <a:srgbClr val="000000"/>
                </a:solidFill>
                <a:latin typeface="Albertus Medium"/>
                <a:sym typeface="Symbol" pitchFamily="2" charset="2"/>
              </a:rPr>
              <a:t></a:t>
            </a:r>
            <a:r>
              <a:rPr lang="sl-SI" altLang="sl-SI" sz="1800">
                <a:solidFill>
                  <a:srgbClr val="000000"/>
                </a:solidFill>
                <a:latin typeface="Albertus Medium"/>
              </a:rPr>
              <a:t>)</a:t>
            </a:r>
            <a:endParaRPr lang="en-GB" altLang="sl-SI" sz="1800">
              <a:solidFill>
                <a:srgbClr val="000000"/>
              </a:solidFill>
              <a:latin typeface="Albertus Medium"/>
            </a:endParaRPr>
          </a:p>
        </p:txBody>
      </p:sp>
      <p:sp>
        <p:nvSpPr>
          <p:cNvPr id="15382" name="Line 23">
            <a:extLst>
              <a:ext uri="{FF2B5EF4-FFF2-40B4-BE49-F238E27FC236}">
                <a16:creationId xmlns:a16="http://schemas.microsoft.com/office/drawing/2014/main" id="{6DA6F0A3-388D-474E-9F5A-935D9EE9E89F}"/>
              </a:ext>
            </a:extLst>
          </p:cNvPr>
          <p:cNvSpPr>
            <a:spLocks noChangeShapeType="1"/>
          </p:cNvSpPr>
          <p:nvPr/>
        </p:nvSpPr>
        <p:spPr bwMode="auto">
          <a:xfrm flipH="1">
            <a:off x="5151864" y="4629267"/>
            <a:ext cx="685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5383" name="Text Box 24">
            <a:extLst>
              <a:ext uri="{FF2B5EF4-FFF2-40B4-BE49-F238E27FC236}">
                <a16:creationId xmlns:a16="http://schemas.microsoft.com/office/drawing/2014/main" id="{9FDE18F8-4A20-C342-B6D0-95BE11C41D8C}"/>
              </a:ext>
            </a:extLst>
          </p:cNvPr>
          <p:cNvSpPr txBox="1">
            <a:spLocks noChangeArrowheads="1"/>
          </p:cNvSpPr>
          <p:nvPr/>
        </p:nvSpPr>
        <p:spPr bwMode="auto">
          <a:xfrm>
            <a:off x="5821790" y="4487980"/>
            <a:ext cx="2233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400">
                <a:solidFill>
                  <a:schemeClr val="tx1"/>
                </a:solidFill>
                <a:latin typeface="Albertus Medium"/>
              </a:rPr>
              <a:t>Pho</a:t>
            </a:r>
            <a:r>
              <a:rPr lang="sl-SI" altLang="sl-SI" sz="1400">
                <a:solidFill>
                  <a:schemeClr val="tx1"/>
                </a:solidFill>
                <a:latin typeface="Albertus Medium"/>
              </a:rPr>
              <a:t>toele</a:t>
            </a:r>
            <a:r>
              <a:rPr lang="en-US" altLang="sl-SI" sz="1400">
                <a:solidFill>
                  <a:schemeClr val="tx1"/>
                </a:solidFill>
                <a:latin typeface="Albertus Medium"/>
              </a:rPr>
              <a:t>c</a:t>
            </a:r>
            <a:r>
              <a:rPr lang="sl-SI" altLang="sl-SI" sz="1400">
                <a:solidFill>
                  <a:schemeClr val="tx1"/>
                </a:solidFill>
                <a:latin typeface="Albertus Medium"/>
              </a:rPr>
              <a:t>tron</a:t>
            </a:r>
            <a:r>
              <a:rPr lang="en-US" altLang="sl-SI" sz="1400">
                <a:solidFill>
                  <a:schemeClr val="tx1"/>
                </a:solidFill>
                <a:latin typeface="Albertus Medium"/>
              </a:rPr>
              <a:t> current </a:t>
            </a:r>
            <a:r>
              <a:rPr lang="sl-SI" altLang="sl-SI" sz="1400">
                <a:solidFill>
                  <a:schemeClr val="tx1"/>
                </a:solidFill>
                <a:latin typeface="Albertus Medium"/>
              </a:rPr>
              <a:t>(A)</a:t>
            </a:r>
            <a:endParaRPr lang="en-GB" altLang="sl-SI" sz="1400">
              <a:solidFill>
                <a:schemeClr val="tx1"/>
              </a:solidFill>
              <a:latin typeface="Albertus Medium"/>
            </a:endParaRPr>
          </a:p>
        </p:txBody>
      </p:sp>
      <p:sp>
        <p:nvSpPr>
          <p:cNvPr id="15384" name="Line 25">
            <a:extLst>
              <a:ext uri="{FF2B5EF4-FFF2-40B4-BE49-F238E27FC236}">
                <a16:creationId xmlns:a16="http://schemas.microsoft.com/office/drawing/2014/main" id="{4003D6EB-46A7-D840-9B3D-CAAEBDA3C24D}"/>
              </a:ext>
            </a:extLst>
          </p:cNvPr>
          <p:cNvSpPr>
            <a:spLocks noChangeShapeType="1"/>
          </p:cNvSpPr>
          <p:nvPr/>
        </p:nvSpPr>
        <p:spPr bwMode="auto">
          <a:xfrm flipH="1">
            <a:off x="5380464" y="5238867"/>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SI"/>
          </a:p>
        </p:txBody>
      </p:sp>
      <p:sp>
        <p:nvSpPr>
          <p:cNvPr id="15385" name="Text Box 26">
            <a:extLst>
              <a:ext uri="{FF2B5EF4-FFF2-40B4-BE49-F238E27FC236}">
                <a16:creationId xmlns:a16="http://schemas.microsoft.com/office/drawing/2014/main" id="{9E891368-4026-6F4B-807E-6B790757B4A2}"/>
              </a:ext>
            </a:extLst>
          </p:cNvPr>
          <p:cNvSpPr txBox="1">
            <a:spLocks noChangeArrowheads="1"/>
          </p:cNvSpPr>
          <p:nvPr/>
        </p:nvSpPr>
        <p:spPr bwMode="auto">
          <a:xfrm>
            <a:off x="5897990" y="5097580"/>
            <a:ext cx="22381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400">
                <a:solidFill>
                  <a:schemeClr val="tx1"/>
                </a:solidFill>
                <a:latin typeface="Albertus Medium"/>
              </a:rPr>
              <a:t>Incoming light power</a:t>
            </a:r>
            <a:r>
              <a:rPr lang="sl-SI" altLang="sl-SI" sz="1400">
                <a:solidFill>
                  <a:schemeClr val="tx1"/>
                </a:solidFill>
                <a:latin typeface="Albertus Medium"/>
              </a:rPr>
              <a:t> (W)</a:t>
            </a:r>
            <a:endParaRPr lang="en-GB" altLang="sl-SI" sz="1400">
              <a:solidFill>
                <a:schemeClr val="tx1"/>
              </a:solidFill>
              <a:latin typeface="Albertus Medium"/>
            </a:endParaRPr>
          </a:p>
        </p:txBody>
      </p:sp>
      <p:sp>
        <p:nvSpPr>
          <p:cNvPr id="15386" name="Text Box 27">
            <a:extLst>
              <a:ext uri="{FF2B5EF4-FFF2-40B4-BE49-F238E27FC236}">
                <a16:creationId xmlns:a16="http://schemas.microsoft.com/office/drawing/2014/main" id="{81F53ED9-B648-8042-8594-00D4A80D54AD}"/>
              </a:ext>
            </a:extLst>
          </p:cNvPr>
          <p:cNvSpPr txBox="1">
            <a:spLocks noChangeArrowheads="1"/>
          </p:cNvSpPr>
          <p:nvPr/>
        </p:nvSpPr>
        <p:spPr bwMode="auto">
          <a:xfrm>
            <a:off x="487790" y="5581767"/>
            <a:ext cx="10807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b="1" dirty="0">
                <a:solidFill>
                  <a:schemeClr val="tx1"/>
                </a:solidFill>
                <a:latin typeface="Albertus Medium"/>
                <a:sym typeface="Symbol" pitchFamily="2" charset="2"/>
              </a:rPr>
              <a:t>QE</a:t>
            </a:r>
            <a:r>
              <a:rPr lang="sl-SI" altLang="sl-SI" sz="1800" b="1" dirty="0">
                <a:solidFill>
                  <a:schemeClr val="tx1"/>
                </a:solidFill>
                <a:latin typeface="Albertus Medium"/>
              </a:rPr>
              <a:t>( </a:t>
            </a:r>
            <a:r>
              <a:rPr lang="sl-SI" altLang="sl-SI" sz="1800" b="1" dirty="0">
                <a:solidFill>
                  <a:schemeClr val="tx1"/>
                </a:solidFill>
                <a:latin typeface="Albertus Medium"/>
                <a:sym typeface="Symbol" pitchFamily="2" charset="2"/>
              </a:rPr>
              <a:t></a:t>
            </a:r>
            <a:r>
              <a:rPr lang="sl-SI" altLang="sl-SI" sz="1800" b="1" dirty="0">
                <a:solidFill>
                  <a:schemeClr val="tx1"/>
                </a:solidFill>
                <a:latin typeface="Albertus Medium"/>
              </a:rPr>
              <a:t>)  =</a:t>
            </a:r>
            <a:endParaRPr lang="en-GB" altLang="sl-SI" sz="1800" b="1" dirty="0">
              <a:solidFill>
                <a:schemeClr val="tx1"/>
              </a:solidFill>
              <a:latin typeface="Albertus Medium"/>
            </a:endParaRPr>
          </a:p>
        </p:txBody>
      </p:sp>
      <p:sp>
        <p:nvSpPr>
          <p:cNvPr id="15387" name="Line 28">
            <a:extLst>
              <a:ext uri="{FF2B5EF4-FFF2-40B4-BE49-F238E27FC236}">
                <a16:creationId xmlns:a16="http://schemas.microsoft.com/office/drawing/2014/main" id="{737ED813-5717-A946-A6A4-D8B388EF52D3}"/>
              </a:ext>
            </a:extLst>
          </p:cNvPr>
          <p:cNvSpPr>
            <a:spLocks noChangeShapeType="1"/>
          </p:cNvSpPr>
          <p:nvPr/>
        </p:nvSpPr>
        <p:spPr bwMode="auto">
          <a:xfrm>
            <a:off x="1570464" y="5772267"/>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5388" name="Text Box 29">
            <a:extLst>
              <a:ext uri="{FF2B5EF4-FFF2-40B4-BE49-F238E27FC236}">
                <a16:creationId xmlns:a16="http://schemas.microsoft.com/office/drawing/2014/main" id="{45F63131-B3E1-754F-9B64-1BE2BE544DD5}"/>
              </a:ext>
            </a:extLst>
          </p:cNvPr>
          <p:cNvSpPr txBox="1">
            <a:spLocks noChangeArrowheads="1"/>
          </p:cNvSpPr>
          <p:nvPr/>
        </p:nvSpPr>
        <p:spPr bwMode="auto">
          <a:xfrm>
            <a:off x="1646665" y="5391267"/>
            <a:ext cx="67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a:solidFill>
                  <a:schemeClr val="tx1"/>
                </a:solidFill>
                <a:latin typeface="Albertus Medium"/>
              </a:rPr>
              <a:t>I</a:t>
            </a:r>
            <a:r>
              <a:rPr lang="sl-SI" altLang="sl-SI" sz="1800" baseline="-25000">
                <a:solidFill>
                  <a:schemeClr val="tx1"/>
                </a:solidFill>
                <a:latin typeface="Albertus Medium"/>
              </a:rPr>
              <a:t>k </a:t>
            </a:r>
            <a:r>
              <a:rPr lang="sl-SI" altLang="sl-SI" sz="1800">
                <a:solidFill>
                  <a:schemeClr val="tx1"/>
                </a:solidFill>
                <a:latin typeface="Albertus Medium"/>
              </a:rPr>
              <a:t>/e</a:t>
            </a:r>
            <a:r>
              <a:rPr lang="sl-SI" altLang="sl-SI" sz="1800" baseline="-25000">
                <a:solidFill>
                  <a:schemeClr val="tx1"/>
                </a:solidFill>
                <a:latin typeface="Albertus Medium"/>
              </a:rPr>
              <a:t>o</a:t>
            </a:r>
            <a:endParaRPr lang="en-GB" altLang="sl-SI" sz="1800">
              <a:solidFill>
                <a:schemeClr val="tx1"/>
              </a:solidFill>
              <a:latin typeface="Albertus Medium"/>
            </a:endParaRPr>
          </a:p>
        </p:txBody>
      </p:sp>
      <p:sp>
        <p:nvSpPr>
          <p:cNvPr id="15389" name="Text Box 30">
            <a:extLst>
              <a:ext uri="{FF2B5EF4-FFF2-40B4-BE49-F238E27FC236}">
                <a16:creationId xmlns:a16="http://schemas.microsoft.com/office/drawing/2014/main" id="{0E407468-43D0-7445-A448-6A68EC4A7DF8}"/>
              </a:ext>
            </a:extLst>
          </p:cNvPr>
          <p:cNvSpPr txBox="1">
            <a:spLocks noChangeArrowheads="1"/>
          </p:cNvSpPr>
          <p:nvPr/>
        </p:nvSpPr>
        <p:spPr bwMode="auto">
          <a:xfrm>
            <a:off x="1494265" y="5848467"/>
            <a:ext cx="102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a:solidFill>
                  <a:schemeClr val="tx1"/>
                </a:solidFill>
                <a:latin typeface="Albertus Medium"/>
              </a:rPr>
              <a:t>P(</a:t>
            </a:r>
            <a:r>
              <a:rPr lang="sl-SI" altLang="sl-SI" sz="1800" b="1">
                <a:solidFill>
                  <a:schemeClr val="tx1"/>
                </a:solidFill>
                <a:latin typeface="Albertus Medium"/>
                <a:sym typeface="Symbol" pitchFamily="2" charset="2"/>
              </a:rPr>
              <a:t></a:t>
            </a:r>
            <a:r>
              <a:rPr lang="sl-SI" altLang="sl-SI" sz="1800" b="1">
                <a:solidFill>
                  <a:schemeClr val="tx1"/>
                </a:solidFill>
                <a:latin typeface="Albertus Medium"/>
              </a:rPr>
              <a:t> </a:t>
            </a:r>
            <a:r>
              <a:rPr lang="sl-SI" altLang="sl-SI" sz="1800">
                <a:solidFill>
                  <a:schemeClr val="tx1"/>
                </a:solidFill>
                <a:latin typeface="Albertus Medium"/>
              </a:rPr>
              <a:t>)/h</a:t>
            </a:r>
            <a:r>
              <a:rPr lang="sl-SI" altLang="sl-SI" sz="1800" b="1">
                <a:solidFill>
                  <a:schemeClr val="tx1"/>
                </a:solidFill>
                <a:latin typeface="Albertus Medium"/>
                <a:sym typeface="Symbol" pitchFamily="2" charset="2"/>
              </a:rPr>
              <a:t></a:t>
            </a:r>
            <a:endParaRPr lang="en-GB" altLang="sl-SI" sz="1800" b="1">
              <a:solidFill>
                <a:schemeClr val="tx1"/>
              </a:solidFill>
              <a:latin typeface="Albertus Medium"/>
            </a:endParaRPr>
          </a:p>
        </p:txBody>
      </p:sp>
      <p:sp>
        <p:nvSpPr>
          <p:cNvPr id="15390" name="Text Box 31">
            <a:extLst>
              <a:ext uri="{FF2B5EF4-FFF2-40B4-BE49-F238E27FC236}">
                <a16:creationId xmlns:a16="http://schemas.microsoft.com/office/drawing/2014/main" id="{B1C06591-C355-2149-BC52-3E3C0BE004F3}"/>
              </a:ext>
            </a:extLst>
          </p:cNvPr>
          <p:cNvSpPr txBox="1">
            <a:spLocks noChangeArrowheads="1"/>
          </p:cNvSpPr>
          <p:nvPr/>
        </p:nvSpPr>
        <p:spPr bwMode="auto">
          <a:xfrm>
            <a:off x="2621389" y="5581767"/>
            <a:ext cx="373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a:solidFill>
                  <a:schemeClr val="tx1"/>
                </a:solidFill>
                <a:latin typeface="Albertus Medium"/>
              </a:rPr>
              <a:t>= </a:t>
            </a:r>
            <a:endParaRPr lang="en-GB" altLang="sl-SI" sz="1800">
              <a:solidFill>
                <a:schemeClr val="tx1"/>
              </a:solidFill>
              <a:latin typeface="Albertus Medium"/>
            </a:endParaRPr>
          </a:p>
        </p:txBody>
      </p:sp>
      <p:sp>
        <p:nvSpPr>
          <p:cNvPr id="15391" name="Line 32">
            <a:extLst>
              <a:ext uri="{FF2B5EF4-FFF2-40B4-BE49-F238E27FC236}">
                <a16:creationId xmlns:a16="http://schemas.microsoft.com/office/drawing/2014/main" id="{AC8B3CA5-1B69-D845-B78B-36EA872694CD}"/>
              </a:ext>
            </a:extLst>
          </p:cNvPr>
          <p:cNvSpPr>
            <a:spLocks noChangeShapeType="1"/>
          </p:cNvSpPr>
          <p:nvPr/>
        </p:nvSpPr>
        <p:spPr bwMode="auto">
          <a:xfrm>
            <a:off x="3094464" y="5772267"/>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SI"/>
          </a:p>
        </p:txBody>
      </p:sp>
      <p:sp>
        <p:nvSpPr>
          <p:cNvPr id="15392" name="Text Box 33">
            <a:extLst>
              <a:ext uri="{FF2B5EF4-FFF2-40B4-BE49-F238E27FC236}">
                <a16:creationId xmlns:a16="http://schemas.microsoft.com/office/drawing/2014/main" id="{8613FB25-5403-044A-8C66-8AF145415929}"/>
              </a:ext>
            </a:extLst>
          </p:cNvPr>
          <p:cNvSpPr txBox="1">
            <a:spLocks noChangeArrowheads="1"/>
          </p:cNvSpPr>
          <p:nvPr/>
        </p:nvSpPr>
        <p:spPr bwMode="auto">
          <a:xfrm>
            <a:off x="3170664" y="5391267"/>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50000"/>
              </a:spcBef>
              <a:buFontTx/>
              <a:buNone/>
            </a:pPr>
            <a:r>
              <a:rPr lang="sl-SI" altLang="sl-SI" sz="1800">
                <a:solidFill>
                  <a:schemeClr val="tx1"/>
                </a:solidFill>
                <a:latin typeface="Albertus Medium"/>
              </a:rPr>
              <a:t>hc</a:t>
            </a:r>
            <a:endParaRPr lang="en-GB" altLang="sl-SI" sz="1800">
              <a:solidFill>
                <a:schemeClr val="tx1"/>
              </a:solidFill>
              <a:latin typeface="Albertus Medium"/>
            </a:endParaRPr>
          </a:p>
        </p:txBody>
      </p:sp>
      <p:sp>
        <p:nvSpPr>
          <p:cNvPr id="15393" name="Text Box 34">
            <a:extLst>
              <a:ext uri="{FF2B5EF4-FFF2-40B4-BE49-F238E27FC236}">
                <a16:creationId xmlns:a16="http://schemas.microsoft.com/office/drawing/2014/main" id="{1FD4ACC6-2EA7-BA49-9262-7834C9DBB486}"/>
              </a:ext>
            </a:extLst>
          </p:cNvPr>
          <p:cNvSpPr txBox="1">
            <a:spLocks noChangeArrowheads="1"/>
          </p:cNvSpPr>
          <p:nvPr/>
        </p:nvSpPr>
        <p:spPr bwMode="auto">
          <a:xfrm>
            <a:off x="3154789" y="5810367"/>
            <a:ext cx="585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GB" altLang="sl-SI" sz="1800" b="1">
                <a:solidFill>
                  <a:schemeClr val="tx1"/>
                </a:solidFill>
                <a:latin typeface="Albertus Medium"/>
                <a:sym typeface="Symbol" pitchFamily="2" charset="2"/>
              </a:rPr>
              <a:t></a:t>
            </a:r>
            <a:r>
              <a:rPr lang="sl-SI" altLang="sl-SI" sz="1800">
                <a:solidFill>
                  <a:schemeClr val="tx1"/>
                </a:solidFill>
                <a:latin typeface="Albertus Medium"/>
                <a:sym typeface="Symbol" pitchFamily="2" charset="2"/>
              </a:rPr>
              <a:t> e</a:t>
            </a:r>
            <a:r>
              <a:rPr lang="sl-SI" altLang="sl-SI" sz="1800" baseline="-25000">
                <a:solidFill>
                  <a:schemeClr val="tx1"/>
                </a:solidFill>
                <a:latin typeface="Albertus Medium"/>
                <a:sym typeface="Symbol" pitchFamily="2" charset="2"/>
              </a:rPr>
              <a:t>0</a:t>
            </a:r>
            <a:endParaRPr lang="en-GB" altLang="sl-SI" sz="1800">
              <a:solidFill>
                <a:schemeClr val="tx1"/>
              </a:solidFill>
              <a:latin typeface="Albertus Medium"/>
            </a:endParaRPr>
          </a:p>
        </p:txBody>
      </p:sp>
      <p:sp>
        <p:nvSpPr>
          <p:cNvPr id="15394" name="Text Box 35">
            <a:extLst>
              <a:ext uri="{FF2B5EF4-FFF2-40B4-BE49-F238E27FC236}">
                <a16:creationId xmlns:a16="http://schemas.microsoft.com/office/drawing/2014/main" id="{B5401DB7-5ED1-AC40-940E-66324AB678F3}"/>
              </a:ext>
            </a:extLst>
          </p:cNvPr>
          <p:cNvSpPr txBox="1">
            <a:spLocks noChangeArrowheads="1"/>
          </p:cNvSpPr>
          <p:nvPr/>
        </p:nvSpPr>
        <p:spPr bwMode="auto">
          <a:xfrm>
            <a:off x="3704065" y="5543667"/>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800">
                <a:solidFill>
                  <a:schemeClr val="tx1"/>
                </a:solidFill>
                <a:latin typeface="Albertus Medium"/>
              </a:rPr>
              <a:t>E(</a:t>
            </a:r>
            <a:r>
              <a:rPr lang="sl-SI" altLang="sl-SI" sz="1800" b="1">
                <a:solidFill>
                  <a:schemeClr val="tx1"/>
                </a:solidFill>
                <a:latin typeface="Albertus Medium"/>
                <a:sym typeface="Symbol" pitchFamily="2" charset="2"/>
              </a:rPr>
              <a:t>)</a:t>
            </a:r>
            <a:endParaRPr lang="en-GB" altLang="sl-SI" sz="1800">
              <a:solidFill>
                <a:schemeClr val="tx1"/>
              </a:solidFill>
              <a:latin typeface="Albertus Medium"/>
            </a:endParaRPr>
          </a:p>
        </p:txBody>
      </p:sp>
      <p:grpSp>
        <p:nvGrpSpPr>
          <p:cNvPr id="7" name="Group 6">
            <a:extLst>
              <a:ext uri="{FF2B5EF4-FFF2-40B4-BE49-F238E27FC236}">
                <a16:creationId xmlns:a16="http://schemas.microsoft.com/office/drawing/2014/main" id="{91BF7E91-0913-4342-A7E8-2BF65BF53E94}"/>
              </a:ext>
            </a:extLst>
          </p:cNvPr>
          <p:cNvGrpSpPr/>
          <p:nvPr/>
        </p:nvGrpSpPr>
        <p:grpSpPr>
          <a:xfrm>
            <a:off x="5686316" y="629796"/>
            <a:ext cx="3012141" cy="2572868"/>
            <a:chOff x="7017046" y="811202"/>
            <a:chExt cx="3012141" cy="2572868"/>
          </a:xfrm>
        </p:grpSpPr>
        <p:sp>
          <p:nvSpPr>
            <p:cNvPr id="4" name="Rectangle 3">
              <a:extLst>
                <a:ext uri="{FF2B5EF4-FFF2-40B4-BE49-F238E27FC236}">
                  <a16:creationId xmlns:a16="http://schemas.microsoft.com/office/drawing/2014/main" id="{97265CB3-1B35-8B48-B513-0F8649F9059A}"/>
                </a:ext>
              </a:extLst>
            </p:cNvPr>
            <p:cNvSpPr/>
            <p:nvPr/>
          </p:nvSpPr>
          <p:spPr>
            <a:xfrm>
              <a:off x="7017046" y="1990832"/>
              <a:ext cx="3012141" cy="408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I" dirty="0"/>
                <a:t>Photocathode</a:t>
              </a:r>
            </a:p>
          </p:txBody>
        </p:sp>
        <p:sp>
          <p:nvSpPr>
            <p:cNvPr id="5" name="Down Arrow 4">
              <a:extLst>
                <a:ext uri="{FF2B5EF4-FFF2-40B4-BE49-F238E27FC236}">
                  <a16:creationId xmlns:a16="http://schemas.microsoft.com/office/drawing/2014/main" id="{FED64133-99AD-9442-820D-9DB322BE74EB}"/>
                </a:ext>
              </a:extLst>
            </p:cNvPr>
            <p:cNvSpPr/>
            <p:nvPr/>
          </p:nvSpPr>
          <p:spPr>
            <a:xfrm>
              <a:off x="7419004" y="1298831"/>
              <a:ext cx="247426" cy="47666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39" name="Down Arrow 38">
              <a:extLst>
                <a:ext uri="{FF2B5EF4-FFF2-40B4-BE49-F238E27FC236}">
                  <a16:creationId xmlns:a16="http://schemas.microsoft.com/office/drawing/2014/main" id="{9F7BE5BE-AACF-F64A-A501-E3E80C8058AF}"/>
                </a:ext>
              </a:extLst>
            </p:cNvPr>
            <p:cNvSpPr/>
            <p:nvPr/>
          </p:nvSpPr>
          <p:spPr>
            <a:xfrm>
              <a:off x="7835448" y="1296789"/>
              <a:ext cx="247426" cy="47666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0" name="Down Arrow 39">
              <a:extLst>
                <a:ext uri="{FF2B5EF4-FFF2-40B4-BE49-F238E27FC236}">
                  <a16:creationId xmlns:a16="http://schemas.microsoft.com/office/drawing/2014/main" id="{5B633761-BB26-5E48-A51C-841B0A1B5F1B}"/>
                </a:ext>
              </a:extLst>
            </p:cNvPr>
            <p:cNvSpPr/>
            <p:nvPr/>
          </p:nvSpPr>
          <p:spPr>
            <a:xfrm>
              <a:off x="8243821" y="1302459"/>
              <a:ext cx="247426" cy="47666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1" name="Down Arrow 40">
              <a:extLst>
                <a:ext uri="{FF2B5EF4-FFF2-40B4-BE49-F238E27FC236}">
                  <a16:creationId xmlns:a16="http://schemas.microsoft.com/office/drawing/2014/main" id="{6D34505B-213F-C74E-AA21-1968B95B4956}"/>
                </a:ext>
              </a:extLst>
            </p:cNvPr>
            <p:cNvSpPr/>
            <p:nvPr/>
          </p:nvSpPr>
          <p:spPr>
            <a:xfrm>
              <a:off x="8623330" y="1296789"/>
              <a:ext cx="247426" cy="47666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2" name="Down Arrow 41">
              <a:extLst>
                <a:ext uri="{FF2B5EF4-FFF2-40B4-BE49-F238E27FC236}">
                  <a16:creationId xmlns:a16="http://schemas.microsoft.com/office/drawing/2014/main" id="{38CA8E72-00BB-894A-AED3-772ABACA9E69}"/>
                </a:ext>
              </a:extLst>
            </p:cNvPr>
            <p:cNvSpPr/>
            <p:nvPr/>
          </p:nvSpPr>
          <p:spPr>
            <a:xfrm>
              <a:off x="9033534" y="1298831"/>
              <a:ext cx="247426" cy="476666"/>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6" name="TextBox 5">
              <a:extLst>
                <a:ext uri="{FF2B5EF4-FFF2-40B4-BE49-F238E27FC236}">
                  <a16:creationId xmlns:a16="http://schemas.microsoft.com/office/drawing/2014/main" id="{FC65807E-794C-814C-8109-B67FF9E55646}"/>
                </a:ext>
              </a:extLst>
            </p:cNvPr>
            <p:cNvSpPr txBox="1"/>
            <p:nvPr/>
          </p:nvSpPr>
          <p:spPr>
            <a:xfrm>
              <a:off x="7745771" y="811202"/>
              <a:ext cx="1325146" cy="376893"/>
            </a:xfrm>
            <a:prstGeom prst="rect">
              <a:avLst/>
            </a:prstGeom>
            <a:noFill/>
          </p:spPr>
          <p:txBody>
            <a:bodyPr wrap="square" rtlCol="0">
              <a:spAutoFit/>
            </a:bodyPr>
            <a:lstStyle/>
            <a:p>
              <a:r>
                <a:rPr lang="en-SI" dirty="0"/>
                <a:t>photons</a:t>
              </a:r>
            </a:p>
          </p:txBody>
        </p:sp>
        <p:sp>
          <p:nvSpPr>
            <p:cNvPr id="44" name="Down Arrow 43">
              <a:extLst>
                <a:ext uri="{FF2B5EF4-FFF2-40B4-BE49-F238E27FC236}">
                  <a16:creationId xmlns:a16="http://schemas.microsoft.com/office/drawing/2014/main" id="{AC7134D9-014C-7D48-AFE9-001B7F0FFCEC}"/>
                </a:ext>
              </a:extLst>
            </p:cNvPr>
            <p:cNvSpPr/>
            <p:nvPr/>
          </p:nvSpPr>
          <p:spPr>
            <a:xfrm>
              <a:off x="7419004" y="2479546"/>
              <a:ext cx="247426" cy="4766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6" name="Down Arrow 45">
              <a:extLst>
                <a:ext uri="{FF2B5EF4-FFF2-40B4-BE49-F238E27FC236}">
                  <a16:creationId xmlns:a16="http://schemas.microsoft.com/office/drawing/2014/main" id="{8970EEF9-4F86-DF4D-9F14-4A9E8B2621A8}"/>
                </a:ext>
              </a:extLst>
            </p:cNvPr>
            <p:cNvSpPr/>
            <p:nvPr/>
          </p:nvSpPr>
          <p:spPr>
            <a:xfrm>
              <a:off x="8243821" y="2483174"/>
              <a:ext cx="247426" cy="4766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8" name="Down Arrow 47">
              <a:extLst>
                <a:ext uri="{FF2B5EF4-FFF2-40B4-BE49-F238E27FC236}">
                  <a16:creationId xmlns:a16="http://schemas.microsoft.com/office/drawing/2014/main" id="{BEEA5E6E-F24D-F04F-9632-D060E5973FE1}"/>
                </a:ext>
              </a:extLst>
            </p:cNvPr>
            <p:cNvSpPr/>
            <p:nvPr/>
          </p:nvSpPr>
          <p:spPr>
            <a:xfrm>
              <a:off x="9033534" y="2479546"/>
              <a:ext cx="247426" cy="4766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49" name="TextBox 48">
              <a:extLst>
                <a:ext uri="{FF2B5EF4-FFF2-40B4-BE49-F238E27FC236}">
                  <a16:creationId xmlns:a16="http://schemas.microsoft.com/office/drawing/2014/main" id="{437A0042-A2AF-604C-89A8-278ACD1823E1}"/>
                </a:ext>
              </a:extLst>
            </p:cNvPr>
            <p:cNvSpPr txBox="1"/>
            <p:nvPr/>
          </p:nvSpPr>
          <p:spPr>
            <a:xfrm>
              <a:off x="7496721" y="3014738"/>
              <a:ext cx="1660526" cy="369332"/>
            </a:xfrm>
            <a:prstGeom prst="rect">
              <a:avLst/>
            </a:prstGeom>
            <a:noFill/>
          </p:spPr>
          <p:txBody>
            <a:bodyPr wrap="square" rtlCol="0">
              <a:spAutoFit/>
            </a:bodyPr>
            <a:lstStyle/>
            <a:p>
              <a:r>
                <a:rPr lang="en-GB" dirty="0"/>
                <a:t>p</a:t>
              </a:r>
              <a:r>
                <a:rPr lang="en-SI" dirty="0"/>
                <a:t>hoto electrons</a:t>
              </a:r>
            </a:p>
          </p:txBody>
        </p:sp>
      </p:grpSp>
      <p:sp>
        <p:nvSpPr>
          <p:cNvPr id="8" name="Text Box 7">
            <a:extLst>
              <a:ext uri="{FF2B5EF4-FFF2-40B4-BE49-F238E27FC236}">
                <a16:creationId xmlns:a16="http://schemas.microsoft.com/office/drawing/2014/main" id="{B3118318-D0A2-783C-1F56-E8FD19E0716A}"/>
              </a:ext>
            </a:extLst>
          </p:cNvPr>
          <p:cNvSpPr txBox="1">
            <a:spLocks noChangeArrowheads="1"/>
          </p:cNvSpPr>
          <p:nvPr/>
        </p:nvSpPr>
        <p:spPr bwMode="auto">
          <a:xfrm>
            <a:off x="8391613" y="2981452"/>
            <a:ext cx="341650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1800" u="sng" dirty="0">
                <a:solidFill>
                  <a:schemeClr val="tx1"/>
                </a:solidFill>
                <a:latin typeface="Albertus Medium"/>
              </a:rPr>
              <a:t>Quantum  efficiency is a product of</a:t>
            </a:r>
            <a:r>
              <a:rPr lang="sl-SI" altLang="sl-SI" sz="1800" dirty="0">
                <a:solidFill>
                  <a:schemeClr val="tx1"/>
                </a:solidFill>
                <a:latin typeface="Albertus Medium"/>
              </a:rPr>
              <a:t>:</a:t>
            </a:r>
          </a:p>
          <a:p>
            <a:pPr>
              <a:spcBef>
                <a:spcPct val="0"/>
              </a:spcBef>
              <a:buFontTx/>
              <a:buNone/>
            </a:pPr>
            <a:endParaRPr lang="sl-SI" altLang="sl-SI" sz="1800" dirty="0">
              <a:solidFill>
                <a:schemeClr val="tx1"/>
              </a:solidFill>
              <a:latin typeface="Albertus Medium"/>
            </a:endParaRPr>
          </a:p>
          <a:p>
            <a:pPr>
              <a:spcBef>
                <a:spcPct val="0"/>
              </a:spcBef>
            </a:pPr>
            <a:r>
              <a:rPr lang="sl-SI" altLang="sl-SI" sz="1800" dirty="0">
                <a:solidFill>
                  <a:schemeClr val="tx1"/>
                </a:solidFill>
                <a:latin typeface="Albertus Medium"/>
              </a:rPr>
              <a:t>Transmis</a:t>
            </a:r>
            <a:r>
              <a:rPr lang="en-US" altLang="sl-SI" sz="1800" dirty="0" err="1">
                <a:solidFill>
                  <a:schemeClr val="tx1"/>
                </a:solidFill>
                <a:latin typeface="Albertus Medium"/>
              </a:rPr>
              <a:t>sion</a:t>
            </a:r>
            <a:r>
              <a:rPr lang="en-US" altLang="sl-SI" sz="1800" dirty="0">
                <a:solidFill>
                  <a:schemeClr val="tx1"/>
                </a:solidFill>
                <a:latin typeface="Albertus Medium"/>
              </a:rPr>
              <a:t> probability (window)</a:t>
            </a:r>
            <a:endParaRPr lang="sl-SI" altLang="sl-SI" sz="1800" dirty="0">
              <a:solidFill>
                <a:schemeClr val="tx1"/>
              </a:solidFill>
              <a:latin typeface="Albertus Medium"/>
            </a:endParaRPr>
          </a:p>
          <a:p>
            <a:pPr>
              <a:spcBef>
                <a:spcPct val="0"/>
              </a:spcBef>
            </a:pPr>
            <a:endParaRPr lang="sl-SI" altLang="sl-SI" sz="1800" dirty="0">
              <a:solidFill>
                <a:schemeClr val="tx1"/>
              </a:solidFill>
              <a:latin typeface="Albertus Medium"/>
            </a:endParaRPr>
          </a:p>
          <a:p>
            <a:pPr>
              <a:spcBef>
                <a:spcPct val="0"/>
              </a:spcBef>
            </a:pPr>
            <a:r>
              <a:rPr lang="sl-SI" altLang="sl-SI" sz="1800" dirty="0">
                <a:solidFill>
                  <a:schemeClr val="tx1"/>
                </a:solidFill>
                <a:latin typeface="Albertus Medium"/>
              </a:rPr>
              <a:t> </a:t>
            </a:r>
            <a:r>
              <a:rPr lang="en-US" altLang="sl-SI" sz="1800" dirty="0">
                <a:solidFill>
                  <a:schemeClr val="tx1"/>
                </a:solidFill>
                <a:latin typeface="Albertus Medium"/>
              </a:rPr>
              <a:t>Probability for</a:t>
            </a:r>
            <a:r>
              <a:rPr lang="sl-SI" altLang="sl-SI" sz="1800" dirty="0">
                <a:solidFill>
                  <a:schemeClr val="tx1"/>
                </a:solidFill>
                <a:latin typeface="Albertus Medium"/>
              </a:rPr>
              <a:t> absorp</a:t>
            </a:r>
            <a:r>
              <a:rPr lang="en-US" altLang="sl-SI" sz="1800" dirty="0" err="1">
                <a:solidFill>
                  <a:schemeClr val="tx1"/>
                </a:solidFill>
                <a:latin typeface="Albertus Medium"/>
              </a:rPr>
              <a:t>tion</a:t>
            </a:r>
            <a:r>
              <a:rPr lang="en-US" altLang="sl-SI" sz="1800" dirty="0">
                <a:solidFill>
                  <a:schemeClr val="tx1"/>
                </a:solidFill>
                <a:latin typeface="Albertus Medium"/>
              </a:rPr>
              <a:t> and photo</a:t>
            </a:r>
            <a:r>
              <a:rPr lang="sl-SI" altLang="sl-SI" sz="1800" dirty="0">
                <a:solidFill>
                  <a:schemeClr val="tx1"/>
                </a:solidFill>
                <a:latin typeface="Albertus Medium"/>
              </a:rPr>
              <a:t>e</a:t>
            </a:r>
            <a:r>
              <a:rPr lang="en-US" altLang="sl-SI" sz="1800" dirty="0">
                <a:solidFill>
                  <a:schemeClr val="tx1"/>
                </a:solidFill>
                <a:latin typeface="Albertus Medium"/>
              </a:rPr>
              <a:t>f</a:t>
            </a:r>
            <a:r>
              <a:rPr lang="sl-SI" altLang="sl-SI" sz="1800" dirty="0">
                <a:solidFill>
                  <a:schemeClr val="tx1"/>
                </a:solidFill>
                <a:latin typeface="Albertus Medium"/>
              </a:rPr>
              <a:t>fe</a:t>
            </a:r>
            <a:r>
              <a:rPr lang="en-US" altLang="sl-SI" sz="1800" dirty="0">
                <a:solidFill>
                  <a:schemeClr val="tx1"/>
                </a:solidFill>
                <a:latin typeface="Albertus Medium"/>
              </a:rPr>
              <a:t>c</a:t>
            </a:r>
            <a:r>
              <a:rPr lang="sl-SI" altLang="sl-SI" sz="1800" dirty="0">
                <a:solidFill>
                  <a:schemeClr val="tx1"/>
                </a:solidFill>
                <a:latin typeface="Albertus Medium"/>
              </a:rPr>
              <a:t>t</a:t>
            </a:r>
          </a:p>
          <a:p>
            <a:pPr>
              <a:spcBef>
                <a:spcPct val="0"/>
              </a:spcBef>
            </a:pPr>
            <a:endParaRPr lang="sl-SI" altLang="sl-SI" sz="1800" dirty="0">
              <a:solidFill>
                <a:schemeClr val="tx1"/>
              </a:solidFill>
              <a:latin typeface="Albertus Medium"/>
            </a:endParaRPr>
          </a:p>
          <a:p>
            <a:pPr>
              <a:spcBef>
                <a:spcPct val="0"/>
              </a:spcBef>
            </a:pPr>
            <a:r>
              <a:rPr lang="sl-SI" altLang="sl-SI" sz="1800" dirty="0">
                <a:solidFill>
                  <a:schemeClr val="tx1"/>
                </a:solidFill>
                <a:latin typeface="Albertus Medium"/>
              </a:rPr>
              <a:t> </a:t>
            </a:r>
            <a:r>
              <a:rPr lang="en-US" altLang="sl-SI" sz="1800" dirty="0">
                <a:solidFill>
                  <a:schemeClr val="tx1"/>
                </a:solidFill>
                <a:latin typeface="Albertus Medium"/>
              </a:rPr>
              <a:t>Probability for the electron to exit the photocathode</a:t>
            </a:r>
            <a:r>
              <a:rPr lang="sl-SI" altLang="sl-SI" sz="1800" dirty="0">
                <a:solidFill>
                  <a:schemeClr val="tx1"/>
                </a:solidFill>
                <a:latin typeface="Albertus Medium"/>
              </a:rPr>
              <a:t> </a:t>
            </a:r>
            <a:endParaRPr lang="en-US" altLang="sl-SI" sz="1800" dirty="0">
              <a:solidFill>
                <a:schemeClr val="tx1"/>
              </a:solidFill>
              <a:latin typeface="Albertus Medium"/>
            </a:endParaRPr>
          </a:p>
          <a:p>
            <a:pPr>
              <a:spcBef>
                <a:spcPct val="0"/>
              </a:spcBef>
              <a:buFont typeface="Wingdings" pitchFamily="2" charset="2"/>
              <a:buNone/>
            </a:pPr>
            <a:endParaRPr lang="sl-SI" altLang="sl-SI" sz="1800" dirty="0">
              <a:solidFill>
                <a:schemeClr val="tx1"/>
              </a:solidFill>
              <a:latin typeface="Albertus Medium"/>
            </a:endParaRPr>
          </a:p>
          <a:p>
            <a:pPr>
              <a:spcBef>
                <a:spcPct val="0"/>
              </a:spcBef>
            </a:pPr>
            <a:endParaRPr lang="sl-SI" altLang="sl-SI" sz="1800" dirty="0">
              <a:solidFill>
                <a:schemeClr val="tx1"/>
              </a:solidFill>
              <a:latin typeface="Albertus Medium"/>
            </a:endParaRPr>
          </a:p>
          <a:p>
            <a:pPr>
              <a:spcBef>
                <a:spcPct val="0"/>
              </a:spcBef>
            </a:pPr>
            <a:endParaRPr lang="en-GB" altLang="sl-SI" sz="1800" dirty="0">
              <a:solidFill>
                <a:schemeClr val="tx1"/>
              </a:solidFill>
              <a:latin typeface="Albertus Medium"/>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7804-1F8E-544B-BCA5-83F837E8774C}"/>
              </a:ext>
            </a:extLst>
          </p:cNvPr>
          <p:cNvSpPr>
            <a:spLocks noGrp="1"/>
          </p:cNvSpPr>
          <p:nvPr>
            <p:ph type="title"/>
          </p:nvPr>
        </p:nvSpPr>
        <p:spPr>
          <a:xfrm>
            <a:off x="838199" y="136525"/>
            <a:ext cx="10515600" cy="662781"/>
          </a:xfrm>
        </p:spPr>
        <p:txBody>
          <a:bodyPr>
            <a:normAutofit/>
          </a:bodyPr>
          <a:lstStyle/>
          <a:p>
            <a:r>
              <a:rPr lang="en-GB" b="1" dirty="0"/>
              <a:t>Transmission mode photo-cathodes </a:t>
            </a:r>
            <a:endParaRPr lang="en-SI" dirty="0"/>
          </a:p>
        </p:txBody>
      </p:sp>
      <p:pic>
        <p:nvPicPr>
          <p:cNvPr id="4" name="Content Placeholder 3">
            <a:extLst>
              <a:ext uri="{FF2B5EF4-FFF2-40B4-BE49-F238E27FC236}">
                <a16:creationId xmlns:a16="http://schemas.microsoft.com/office/drawing/2014/main" id="{363CD2F5-973A-A046-9077-5CB5B035B0C8}"/>
              </a:ext>
            </a:extLst>
          </p:cNvPr>
          <p:cNvPicPr>
            <a:picLocks noGrp="1" noChangeAspect="1"/>
          </p:cNvPicPr>
          <p:nvPr>
            <p:ph idx="1"/>
          </p:nvPr>
        </p:nvPicPr>
        <p:blipFill>
          <a:blip r:embed="rId2"/>
          <a:stretch>
            <a:fillRect/>
          </a:stretch>
        </p:blipFill>
        <p:spPr>
          <a:xfrm>
            <a:off x="1511175" y="682398"/>
            <a:ext cx="7762827" cy="5254483"/>
          </a:xfrm>
          <a:prstGeom prst="rect">
            <a:avLst/>
          </a:prstGeom>
        </p:spPr>
      </p:pic>
      <p:sp>
        <p:nvSpPr>
          <p:cNvPr id="5" name="Rectangle 4">
            <a:extLst>
              <a:ext uri="{FF2B5EF4-FFF2-40B4-BE49-F238E27FC236}">
                <a16:creationId xmlns:a16="http://schemas.microsoft.com/office/drawing/2014/main" id="{111FD9AC-96C0-D94B-8C30-4353357EB0FE}"/>
              </a:ext>
            </a:extLst>
          </p:cNvPr>
          <p:cNvSpPr/>
          <p:nvPr/>
        </p:nvSpPr>
        <p:spPr>
          <a:xfrm>
            <a:off x="1710733" y="5936881"/>
            <a:ext cx="7363709" cy="369332"/>
          </a:xfrm>
          <a:prstGeom prst="rect">
            <a:avLst/>
          </a:prstGeom>
        </p:spPr>
        <p:txBody>
          <a:bodyPr wrap="square">
            <a:spAutoFit/>
          </a:bodyPr>
          <a:lstStyle/>
          <a:p>
            <a:r>
              <a:rPr lang="en-GB" dirty="0">
                <a:solidFill>
                  <a:srgbClr val="FF0000"/>
                </a:solidFill>
                <a:effectLst/>
                <a:latin typeface="Arial" panose="020B0604020202020204" pitchFamily="34" charset="0"/>
              </a:rPr>
              <a:t>Bi-alkali: Sb-K-Cs, Sb-Rb-Cs, Na-K-Sb         </a:t>
            </a:r>
            <a:r>
              <a:rPr lang="en-GB" dirty="0">
                <a:solidFill>
                  <a:schemeClr val="accent6"/>
                </a:solidFill>
                <a:effectLst/>
                <a:latin typeface="Arial" panose="020B0604020202020204" pitchFamily="34" charset="0"/>
              </a:rPr>
              <a:t>Multi-alkali: Sb-Na-K-Cs</a:t>
            </a:r>
          </a:p>
        </p:txBody>
      </p:sp>
      <p:sp>
        <p:nvSpPr>
          <p:cNvPr id="3" name="Slide Number Placeholder 2">
            <a:extLst>
              <a:ext uri="{FF2B5EF4-FFF2-40B4-BE49-F238E27FC236}">
                <a16:creationId xmlns:a16="http://schemas.microsoft.com/office/drawing/2014/main" id="{021D16CF-81A7-754C-B985-539147D9BA64}"/>
              </a:ext>
            </a:extLst>
          </p:cNvPr>
          <p:cNvSpPr>
            <a:spLocks noGrp="1"/>
          </p:cNvSpPr>
          <p:nvPr>
            <p:ph type="sldNum" sz="quarter" idx="12"/>
          </p:nvPr>
        </p:nvSpPr>
        <p:spPr/>
        <p:txBody>
          <a:bodyPr/>
          <a:lstStyle/>
          <a:p>
            <a:fld id="{7254E3D2-0D2C-B040-A5A3-AD14F48ED497}" type="slidenum">
              <a:rPr lang="en-SI" smtClean="0"/>
              <a:t>66</a:t>
            </a:fld>
            <a:endParaRPr lang="en-SI"/>
          </a:p>
        </p:txBody>
      </p:sp>
    </p:spTree>
    <p:extLst>
      <p:ext uri="{BB962C8B-B14F-4D97-AF65-F5344CB8AC3E}">
        <p14:creationId xmlns:p14="http://schemas.microsoft.com/office/powerpoint/2010/main" val="42303856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21F2-4D4E-224C-919C-F6C09FAA25AA}"/>
              </a:ext>
            </a:extLst>
          </p:cNvPr>
          <p:cNvSpPr>
            <a:spLocks noGrp="1"/>
          </p:cNvSpPr>
          <p:nvPr>
            <p:ph type="title"/>
          </p:nvPr>
        </p:nvSpPr>
        <p:spPr>
          <a:xfrm>
            <a:off x="677334" y="219159"/>
            <a:ext cx="8596668" cy="1320800"/>
          </a:xfrm>
        </p:spPr>
        <p:txBody>
          <a:bodyPr>
            <a:normAutofit/>
          </a:bodyPr>
          <a:lstStyle/>
          <a:p>
            <a:r>
              <a:rPr lang="en-GB" b="1" dirty="0"/>
              <a:t>Recent photocathode improvements </a:t>
            </a:r>
            <a:br>
              <a:rPr lang="en-GB" dirty="0"/>
            </a:br>
            <a:endParaRPr lang="en-SI" dirty="0"/>
          </a:p>
        </p:txBody>
      </p:sp>
      <p:pic>
        <p:nvPicPr>
          <p:cNvPr id="4" name="Content Placeholder 3">
            <a:extLst>
              <a:ext uri="{FF2B5EF4-FFF2-40B4-BE49-F238E27FC236}">
                <a16:creationId xmlns:a16="http://schemas.microsoft.com/office/drawing/2014/main" id="{48AD1F1B-877A-904B-878A-F39A4DC3802D}"/>
              </a:ext>
            </a:extLst>
          </p:cNvPr>
          <p:cNvPicPr>
            <a:picLocks noGrp="1" noChangeAspect="1"/>
          </p:cNvPicPr>
          <p:nvPr>
            <p:ph idx="1"/>
          </p:nvPr>
        </p:nvPicPr>
        <p:blipFill>
          <a:blip r:embed="rId2"/>
          <a:stretch>
            <a:fillRect/>
          </a:stretch>
        </p:blipFill>
        <p:spPr>
          <a:xfrm>
            <a:off x="2561693" y="1535098"/>
            <a:ext cx="4114800" cy="4924578"/>
          </a:xfrm>
          <a:prstGeom prst="rect">
            <a:avLst/>
          </a:prstGeom>
        </p:spPr>
      </p:pic>
      <p:pic>
        <p:nvPicPr>
          <p:cNvPr id="5" name="Picture 4">
            <a:extLst>
              <a:ext uri="{FF2B5EF4-FFF2-40B4-BE49-F238E27FC236}">
                <a16:creationId xmlns:a16="http://schemas.microsoft.com/office/drawing/2014/main" id="{02600844-6256-C347-A747-96ACBCE9063E}"/>
              </a:ext>
            </a:extLst>
          </p:cNvPr>
          <p:cNvPicPr>
            <a:picLocks noChangeAspect="1"/>
          </p:cNvPicPr>
          <p:nvPr/>
        </p:nvPicPr>
        <p:blipFill>
          <a:blip r:embed="rId3"/>
          <a:stretch>
            <a:fillRect/>
          </a:stretch>
        </p:blipFill>
        <p:spPr>
          <a:xfrm>
            <a:off x="7162195" y="1535098"/>
            <a:ext cx="3635820" cy="4763507"/>
          </a:xfrm>
          <a:prstGeom prst="rect">
            <a:avLst/>
          </a:prstGeom>
        </p:spPr>
      </p:pic>
      <p:sp>
        <p:nvSpPr>
          <p:cNvPr id="6" name="Rectangle 5">
            <a:extLst>
              <a:ext uri="{FF2B5EF4-FFF2-40B4-BE49-F238E27FC236}">
                <a16:creationId xmlns:a16="http://schemas.microsoft.com/office/drawing/2014/main" id="{86F61AB5-534C-6546-ABB8-E22C5D96A274}"/>
              </a:ext>
            </a:extLst>
          </p:cNvPr>
          <p:cNvSpPr/>
          <p:nvPr/>
        </p:nvSpPr>
        <p:spPr>
          <a:xfrm>
            <a:off x="864583" y="1078294"/>
            <a:ext cx="5231418" cy="923330"/>
          </a:xfrm>
          <a:prstGeom prst="rect">
            <a:avLst/>
          </a:prstGeom>
        </p:spPr>
        <p:txBody>
          <a:bodyPr wrap="square">
            <a:spAutoFit/>
          </a:bodyPr>
          <a:lstStyle/>
          <a:p>
            <a:r>
              <a:rPr lang="en-GB" dirty="0">
                <a:effectLst/>
                <a:latin typeface="Arial" panose="020B0604020202020204" pitchFamily="34" charset="0"/>
              </a:rPr>
              <a:t>Recent improvements of bi-alkali photocathodes:</a:t>
            </a:r>
          </a:p>
          <a:p>
            <a:r>
              <a:rPr lang="en-GB" dirty="0">
                <a:effectLst/>
                <a:latin typeface="Arial" panose="020B0604020202020204" pitchFamily="34" charset="0"/>
              </a:rPr>
              <a:t>•</a:t>
            </a:r>
            <a:r>
              <a:rPr lang="en-GB" dirty="0">
                <a:solidFill>
                  <a:srgbClr val="FF0000"/>
                </a:solidFill>
                <a:effectLst/>
                <a:latin typeface="Arial" panose="020B0604020202020204" pitchFamily="34" charset="0"/>
              </a:rPr>
              <a:t>Peak QE &gt; 40%</a:t>
            </a:r>
          </a:p>
          <a:p>
            <a:r>
              <a:rPr lang="en-GB" dirty="0">
                <a:effectLst/>
                <a:latin typeface="Arial" panose="020B0604020202020204" pitchFamily="34" charset="0"/>
              </a:rPr>
              <a:t>•𝜆</a:t>
            </a:r>
            <a:r>
              <a:rPr lang="en-GB" baseline="-25000" dirty="0">
                <a:effectLst/>
                <a:latin typeface="Arial" panose="020B0604020202020204" pitchFamily="34" charset="0"/>
              </a:rPr>
              <a:t>𝑝𝑒𝑎𝑘</a:t>
            </a:r>
            <a:r>
              <a:rPr lang="en-GB" dirty="0">
                <a:effectLst/>
                <a:latin typeface="Arial" panose="020B0604020202020204" pitchFamily="34" charset="0"/>
              </a:rPr>
              <a:t>→350nm</a:t>
            </a:r>
          </a:p>
        </p:txBody>
      </p:sp>
      <p:sp>
        <p:nvSpPr>
          <p:cNvPr id="7" name="Rectangle 6">
            <a:extLst>
              <a:ext uri="{FF2B5EF4-FFF2-40B4-BE49-F238E27FC236}">
                <a16:creationId xmlns:a16="http://schemas.microsoft.com/office/drawing/2014/main" id="{9C74FA14-4BCF-BD47-AF63-6EA9EF35FED4}"/>
              </a:ext>
            </a:extLst>
          </p:cNvPr>
          <p:cNvSpPr/>
          <p:nvPr/>
        </p:nvSpPr>
        <p:spPr>
          <a:xfrm>
            <a:off x="6355711" y="1078294"/>
            <a:ext cx="3454792" cy="369332"/>
          </a:xfrm>
          <a:prstGeom prst="rect">
            <a:avLst/>
          </a:prstGeom>
        </p:spPr>
        <p:txBody>
          <a:bodyPr wrap="none">
            <a:spAutoFit/>
          </a:bodyPr>
          <a:lstStyle/>
          <a:p>
            <a:r>
              <a:rPr lang="en-GB" dirty="0">
                <a:solidFill>
                  <a:schemeClr val="accent6"/>
                </a:solidFill>
                <a:effectLst/>
                <a:latin typeface="Arial" panose="020B0604020202020204" pitchFamily="34" charset="0"/>
              </a:rPr>
              <a:t>New UV sensitive photocathode</a:t>
            </a:r>
          </a:p>
        </p:txBody>
      </p:sp>
      <p:sp>
        <p:nvSpPr>
          <p:cNvPr id="3" name="Slide Number Placeholder 2">
            <a:extLst>
              <a:ext uri="{FF2B5EF4-FFF2-40B4-BE49-F238E27FC236}">
                <a16:creationId xmlns:a16="http://schemas.microsoft.com/office/drawing/2014/main" id="{C532A503-64F2-42D6-CA46-0A0D3B7825E9}"/>
              </a:ext>
            </a:extLst>
          </p:cNvPr>
          <p:cNvSpPr>
            <a:spLocks noGrp="1"/>
          </p:cNvSpPr>
          <p:nvPr>
            <p:ph type="sldNum" sz="quarter" idx="12"/>
          </p:nvPr>
        </p:nvSpPr>
        <p:spPr/>
        <p:txBody>
          <a:bodyPr/>
          <a:lstStyle/>
          <a:p>
            <a:fld id="{7254E3D2-0D2C-B040-A5A3-AD14F48ED497}" type="slidenum">
              <a:rPr lang="en-SI" smtClean="0"/>
              <a:t>67</a:t>
            </a:fld>
            <a:endParaRPr lang="en-SI"/>
          </a:p>
        </p:txBody>
      </p:sp>
    </p:spTree>
    <p:extLst>
      <p:ext uri="{BB962C8B-B14F-4D97-AF65-F5344CB8AC3E}">
        <p14:creationId xmlns:p14="http://schemas.microsoft.com/office/powerpoint/2010/main" val="7403054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026">
            <a:extLst>
              <a:ext uri="{FF2B5EF4-FFF2-40B4-BE49-F238E27FC236}">
                <a16:creationId xmlns:a16="http://schemas.microsoft.com/office/drawing/2014/main" id="{FACE520F-3DE6-7C41-80EE-1A75EFC322A4}"/>
              </a:ext>
            </a:extLst>
          </p:cNvPr>
          <p:cNvSpPr txBox="1">
            <a:spLocks noChangeArrowheads="1"/>
          </p:cNvSpPr>
          <p:nvPr/>
        </p:nvSpPr>
        <p:spPr bwMode="auto">
          <a:xfrm>
            <a:off x="1981201" y="228601"/>
            <a:ext cx="5502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2800" dirty="0">
                <a:solidFill>
                  <a:schemeClr val="accent1"/>
                </a:solidFill>
                <a:latin typeface="+mn-lt"/>
              </a:rPr>
              <a:t>  </a:t>
            </a:r>
            <a:r>
              <a:rPr lang="en-US" altLang="sl-SI" sz="2800" dirty="0">
                <a:solidFill>
                  <a:schemeClr val="accent1"/>
                </a:solidFill>
                <a:latin typeface="+mn-lt"/>
              </a:rPr>
              <a:t>Collection of </a:t>
            </a:r>
            <a:r>
              <a:rPr lang="en-US" altLang="sl-SI" sz="2800" dirty="0" err="1">
                <a:solidFill>
                  <a:schemeClr val="accent1"/>
                </a:solidFill>
                <a:latin typeface="+mn-lt"/>
              </a:rPr>
              <a:t>ph</a:t>
            </a:r>
            <a:r>
              <a:rPr lang="sl-SI" altLang="sl-SI" sz="2800" dirty="0">
                <a:solidFill>
                  <a:schemeClr val="accent1"/>
                </a:solidFill>
                <a:latin typeface="+mn-lt"/>
              </a:rPr>
              <a:t>otoele</a:t>
            </a:r>
            <a:r>
              <a:rPr lang="en-US" altLang="sl-SI" sz="2800" dirty="0">
                <a:solidFill>
                  <a:schemeClr val="accent1"/>
                </a:solidFill>
                <a:latin typeface="+mn-lt"/>
              </a:rPr>
              <a:t>c</a:t>
            </a:r>
            <a:r>
              <a:rPr lang="sl-SI" altLang="sl-SI" sz="2800" dirty="0">
                <a:solidFill>
                  <a:schemeClr val="accent1"/>
                </a:solidFill>
                <a:latin typeface="+mn-lt"/>
              </a:rPr>
              <a:t>tron</a:t>
            </a:r>
            <a:r>
              <a:rPr lang="en-US" altLang="sl-SI" sz="2800" dirty="0">
                <a:solidFill>
                  <a:schemeClr val="accent1"/>
                </a:solidFill>
                <a:latin typeface="+mn-lt"/>
              </a:rPr>
              <a:t>s</a:t>
            </a:r>
            <a:endParaRPr lang="en-GB" altLang="sl-SI" sz="2800" dirty="0">
              <a:solidFill>
                <a:schemeClr val="accent1"/>
              </a:solidFill>
              <a:latin typeface="+mn-lt"/>
            </a:endParaRPr>
          </a:p>
        </p:txBody>
      </p:sp>
      <p:sp>
        <p:nvSpPr>
          <p:cNvPr id="21507" name="Text Box 1027">
            <a:extLst>
              <a:ext uri="{FF2B5EF4-FFF2-40B4-BE49-F238E27FC236}">
                <a16:creationId xmlns:a16="http://schemas.microsoft.com/office/drawing/2014/main" id="{798F98F1-DE11-294A-A004-23584725B481}"/>
              </a:ext>
            </a:extLst>
          </p:cNvPr>
          <p:cNvSpPr txBox="1">
            <a:spLocks noChangeArrowheads="1"/>
          </p:cNvSpPr>
          <p:nvPr/>
        </p:nvSpPr>
        <p:spPr bwMode="auto">
          <a:xfrm>
            <a:off x="1048216" y="1154847"/>
            <a:ext cx="95826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 typeface="Wingdings" pitchFamily="2" charset="2"/>
              <a:buNone/>
            </a:pPr>
            <a:r>
              <a:rPr lang="en-US" altLang="sl-SI" sz="2000" dirty="0">
                <a:solidFill>
                  <a:schemeClr val="tx1"/>
                </a:solidFill>
                <a:latin typeface="Albertus Medium"/>
              </a:rPr>
              <a:t>Use a suitably formed electric filed between the</a:t>
            </a:r>
            <a:r>
              <a:rPr lang="sl-SI" altLang="sl-SI" sz="2000" dirty="0">
                <a:solidFill>
                  <a:schemeClr val="tx1"/>
                </a:solidFill>
                <a:latin typeface="Albertus Medium"/>
              </a:rPr>
              <a:t> </a:t>
            </a:r>
            <a:r>
              <a:rPr lang="en-US" altLang="sl-SI" sz="2000" dirty="0" err="1">
                <a:solidFill>
                  <a:schemeClr val="tx1"/>
                </a:solidFill>
                <a:latin typeface="Albertus Medium"/>
              </a:rPr>
              <a:t>ph</a:t>
            </a:r>
            <a:r>
              <a:rPr lang="sl-SI" altLang="sl-SI" sz="2000" dirty="0">
                <a:solidFill>
                  <a:schemeClr val="tx1"/>
                </a:solidFill>
                <a:latin typeface="Albertus Medium"/>
              </a:rPr>
              <a:t>oto</a:t>
            </a:r>
            <a:r>
              <a:rPr lang="en-US" altLang="sl-SI" sz="2000" dirty="0">
                <a:solidFill>
                  <a:schemeClr val="tx1"/>
                </a:solidFill>
                <a:latin typeface="Albertus Medium"/>
              </a:rPr>
              <a:t>c</a:t>
            </a:r>
            <a:r>
              <a:rPr lang="sl-SI" altLang="sl-SI" sz="2000" dirty="0">
                <a:solidFill>
                  <a:schemeClr val="tx1"/>
                </a:solidFill>
                <a:latin typeface="Albertus Medium"/>
              </a:rPr>
              <a:t>at</a:t>
            </a:r>
            <a:r>
              <a:rPr lang="en-US" altLang="sl-SI" sz="2000" dirty="0">
                <a:solidFill>
                  <a:schemeClr val="tx1"/>
                </a:solidFill>
                <a:latin typeface="Albertus Medium"/>
              </a:rPr>
              <a:t>h</a:t>
            </a:r>
            <a:r>
              <a:rPr lang="sl-SI" altLang="sl-SI" sz="2000" dirty="0">
                <a:solidFill>
                  <a:schemeClr val="tx1"/>
                </a:solidFill>
                <a:latin typeface="Albertus Medium"/>
              </a:rPr>
              <a:t>od</a:t>
            </a:r>
            <a:r>
              <a:rPr lang="en-US" altLang="sl-SI" sz="2000" dirty="0">
                <a:solidFill>
                  <a:schemeClr val="tx1"/>
                </a:solidFill>
                <a:latin typeface="Albertus Medium"/>
              </a:rPr>
              <a:t>e and the first </a:t>
            </a:r>
            <a:r>
              <a:rPr lang="en-US" altLang="sl-SI" sz="2000" dirty="0" err="1">
                <a:solidFill>
                  <a:schemeClr val="tx1"/>
                </a:solidFill>
                <a:latin typeface="Albertus Medium"/>
              </a:rPr>
              <a:t>dy</a:t>
            </a:r>
            <a:r>
              <a:rPr lang="sl-SI" altLang="sl-SI" sz="2000" dirty="0">
                <a:solidFill>
                  <a:schemeClr val="tx1"/>
                </a:solidFill>
                <a:latin typeface="Albertus Medium"/>
              </a:rPr>
              <a:t>nod</a:t>
            </a:r>
            <a:r>
              <a:rPr lang="en-US" altLang="sl-SI" sz="2000" dirty="0">
                <a:solidFill>
                  <a:schemeClr val="tx1"/>
                </a:solidFill>
                <a:latin typeface="Albertus Medium"/>
              </a:rPr>
              <a:t>e</a:t>
            </a:r>
            <a:r>
              <a:rPr lang="sl-SI" altLang="sl-SI" sz="2000" dirty="0">
                <a:solidFill>
                  <a:schemeClr val="tx1"/>
                </a:solidFill>
                <a:latin typeface="Albertus Medium"/>
              </a:rPr>
              <a:t> </a:t>
            </a:r>
            <a:endParaRPr lang="en-GB" altLang="sl-SI" sz="2000" dirty="0">
              <a:solidFill>
                <a:schemeClr val="tx1"/>
              </a:solidFill>
              <a:latin typeface="Albertus Medium"/>
            </a:endParaRPr>
          </a:p>
        </p:txBody>
      </p:sp>
      <p:sp>
        <p:nvSpPr>
          <p:cNvPr id="21508" name="Text Box 1028">
            <a:extLst>
              <a:ext uri="{FF2B5EF4-FFF2-40B4-BE49-F238E27FC236}">
                <a16:creationId xmlns:a16="http://schemas.microsoft.com/office/drawing/2014/main" id="{7EDF8FB8-70C3-464E-AF35-B5B9D2814A08}"/>
              </a:ext>
            </a:extLst>
          </p:cNvPr>
          <p:cNvSpPr txBox="1">
            <a:spLocks noChangeArrowheads="1"/>
          </p:cNvSpPr>
          <p:nvPr/>
        </p:nvSpPr>
        <p:spPr bwMode="auto">
          <a:xfrm>
            <a:off x="503665" y="1997839"/>
            <a:ext cx="6769971"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en-US" altLang="sl-SI" sz="2000" dirty="0">
                <a:solidFill>
                  <a:schemeClr val="tx1"/>
                </a:solidFill>
                <a:latin typeface="Albertus Medium"/>
              </a:rPr>
              <a:t>Requirements</a:t>
            </a:r>
            <a:r>
              <a:rPr lang="sl-SI" altLang="sl-SI" sz="2000" dirty="0">
                <a:solidFill>
                  <a:schemeClr val="tx1"/>
                </a:solidFill>
                <a:latin typeface="Albertus Medium"/>
              </a:rPr>
              <a:t>:</a:t>
            </a:r>
          </a:p>
          <a:p>
            <a:pPr>
              <a:spcBef>
                <a:spcPct val="0"/>
              </a:spcBef>
            </a:pPr>
            <a:endParaRPr lang="sl-SI" altLang="sl-SI" sz="2000" dirty="0">
              <a:solidFill>
                <a:schemeClr val="tx1"/>
              </a:solidFill>
              <a:latin typeface="Albertus Medium"/>
            </a:endParaRPr>
          </a:p>
          <a:p>
            <a:pPr>
              <a:spcBef>
                <a:spcPct val="0"/>
              </a:spcBef>
            </a:pPr>
            <a:r>
              <a:rPr lang="sl-SI" altLang="sl-SI" sz="2000" dirty="0">
                <a:solidFill>
                  <a:schemeClr val="tx1"/>
                </a:solidFill>
                <a:latin typeface="Albertus Medium"/>
              </a:rPr>
              <a:t> </a:t>
            </a:r>
            <a:r>
              <a:rPr lang="en-US" altLang="sl-SI" sz="2000" dirty="0">
                <a:solidFill>
                  <a:schemeClr val="tx1"/>
                </a:solidFill>
                <a:latin typeface="Albertus Medium"/>
              </a:rPr>
              <a:t>high efficiency for the photo-</a:t>
            </a:r>
            <a:r>
              <a:rPr lang="sl-SI" altLang="sl-SI" sz="2000" dirty="0">
                <a:solidFill>
                  <a:schemeClr val="tx1"/>
                </a:solidFill>
                <a:latin typeface="Albertus Medium"/>
              </a:rPr>
              <a:t>ele</a:t>
            </a:r>
            <a:r>
              <a:rPr lang="en-US" altLang="sl-SI" sz="2000" dirty="0">
                <a:solidFill>
                  <a:schemeClr val="tx1"/>
                </a:solidFill>
                <a:latin typeface="Albertus Medium"/>
              </a:rPr>
              <a:t>c</a:t>
            </a:r>
            <a:r>
              <a:rPr lang="sl-SI" altLang="sl-SI" sz="2000" dirty="0">
                <a:solidFill>
                  <a:schemeClr val="tx1"/>
                </a:solidFill>
                <a:latin typeface="Albertus Medium"/>
              </a:rPr>
              <a:t>tron</a:t>
            </a:r>
            <a:r>
              <a:rPr lang="en-US" altLang="sl-SI" sz="2000" dirty="0">
                <a:solidFill>
                  <a:schemeClr val="tx1"/>
                </a:solidFill>
                <a:latin typeface="Albertus Medium"/>
              </a:rPr>
              <a:t> collection</a:t>
            </a:r>
            <a:r>
              <a:rPr lang="sl-SI" altLang="sl-SI" sz="2000" dirty="0">
                <a:solidFill>
                  <a:schemeClr val="tx1"/>
                </a:solidFill>
                <a:latin typeface="Albertus Medium"/>
              </a:rPr>
              <a:t> </a:t>
            </a:r>
            <a:r>
              <a:rPr lang="sl-SI" altLang="sl-SI" sz="2000" dirty="0">
                <a:solidFill>
                  <a:schemeClr val="tx1"/>
                </a:solidFill>
                <a:latin typeface="Albertus Medium"/>
                <a:sym typeface="Symbol" pitchFamily="2" charset="2"/>
              </a:rPr>
              <a:t>(</a:t>
            </a:r>
            <a:r>
              <a:rPr lang="en-US" altLang="sl-SI" sz="2000" dirty="0">
                <a:solidFill>
                  <a:schemeClr val="tx1"/>
                </a:solidFill>
                <a:latin typeface="Albertus Medium"/>
                <a:sym typeface="Symbol" pitchFamily="2" charset="2"/>
              </a:rPr>
              <a:t>for different paths, exit energies, directions</a:t>
            </a:r>
            <a:r>
              <a:rPr lang="sl-SI" altLang="sl-SI" sz="2000" dirty="0">
                <a:solidFill>
                  <a:schemeClr val="tx1"/>
                </a:solidFill>
                <a:latin typeface="Albertus Medium"/>
                <a:sym typeface="Symbol" pitchFamily="2" charset="2"/>
              </a:rPr>
              <a:t>).</a:t>
            </a:r>
            <a:endParaRPr lang="en-GB" altLang="sl-SI" sz="2000" dirty="0">
              <a:solidFill>
                <a:schemeClr val="tx1"/>
              </a:solidFill>
              <a:latin typeface="Albertus Medium"/>
            </a:endParaRPr>
          </a:p>
          <a:p>
            <a:pPr>
              <a:spcBef>
                <a:spcPct val="0"/>
              </a:spcBef>
            </a:pPr>
            <a:endParaRPr lang="sl-SI" altLang="sl-SI" sz="2000" dirty="0">
              <a:solidFill>
                <a:schemeClr val="tx1"/>
              </a:solidFill>
              <a:latin typeface="Albertus Medium"/>
            </a:endParaRPr>
          </a:p>
          <a:p>
            <a:pPr>
              <a:spcBef>
                <a:spcPct val="0"/>
              </a:spcBef>
            </a:pPr>
            <a:r>
              <a:rPr lang="sl-SI" altLang="sl-SI" sz="2000" dirty="0">
                <a:solidFill>
                  <a:schemeClr val="tx1"/>
                </a:solidFill>
                <a:latin typeface="Albertus Medium"/>
              </a:rPr>
              <a:t> </a:t>
            </a:r>
            <a:r>
              <a:rPr lang="en-US" altLang="sl-SI" sz="2000" dirty="0">
                <a:solidFill>
                  <a:schemeClr val="tx1"/>
                </a:solidFill>
                <a:latin typeface="Albertus Medium"/>
              </a:rPr>
              <a:t>the collection efficiency should not depend on the photoelectron exit point</a:t>
            </a:r>
          </a:p>
          <a:p>
            <a:pPr>
              <a:spcBef>
                <a:spcPct val="0"/>
              </a:spcBef>
            </a:pPr>
            <a:endParaRPr lang="sl-SI" altLang="sl-SI" sz="2000" dirty="0">
              <a:solidFill>
                <a:schemeClr val="tx1"/>
              </a:solidFill>
              <a:latin typeface="Albertus Medium"/>
            </a:endParaRPr>
          </a:p>
          <a:p>
            <a:pPr>
              <a:spcBef>
                <a:spcPct val="0"/>
              </a:spcBef>
            </a:pPr>
            <a:r>
              <a:rPr lang="sl-SI" altLang="sl-SI" sz="2000" dirty="0">
                <a:solidFill>
                  <a:schemeClr val="tx1"/>
                </a:solidFill>
                <a:latin typeface="Albertus Medium"/>
              </a:rPr>
              <a:t> </a:t>
            </a:r>
            <a:r>
              <a:rPr lang="en-US" altLang="sl-SI" sz="2000" dirty="0">
                <a:solidFill>
                  <a:schemeClr val="tx1"/>
                </a:solidFill>
                <a:latin typeface="Albertus Medium"/>
              </a:rPr>
              <a:t>the time of flight to the first dynode should also not depend on the photoelectron exit point </a:t>
            </a:r>
            <a:r>
              <a:rPr lang="sl-SI" altLang="sl-SI" sz="2000" dirty="0">
                <a:solidFill>
                  <a:schemeClr val="tx1"/>
                </a:solidFill>
                <a:latin typeface="Albertus Medium"/>
              </a:rPr>
              <a:t>(</a:t>
            </a:r>
            <a:r>
              <a:rPr lang="en-US" altLang="sl-SI" sz="2000" dirty="0">
                <a:solidFill>
                  <a:schemeClr val="tx1"/>
                </a:solidFill>
                <a:latin typeface="Albertus Medium"/>
              </a:rPr>
              <a:t>impact on time resolution</a:t>
            </a:r>
            <a:r>
              <a:rPr lang="sl-SI" altLang="sl-SI" sz="2000" dirty="0">
                <a:solidFill>
                  <a:schemeClr val="tx1"/>
                </a:solidFill>
                <a:latin typeface="Albertus Medium"/>
                <a:sym typeface="Symbol" pitchFamily="2" charset="2"/>
              </a:rPr>
              <a:t>)</a:t>
            </a:r>
            <a:endParaRPr lang="en-GB" altLang="sl-SI" sz="2000" dirty="0">
              <a:solidFill>
                <a:schemeClr val="tx1"/>
              </a:solidFill>
              <a:latin typeface="Albertus Medium"/>
              <a:sym typeface="Symbol" pitchFamily="2" charset="2"/>
            </a:endParaRPr>
          </a:p>
        </p:txBody>
      </p:sp>
      <p:pic>
        <p:nvPicPr>
          <p:cNvPr id="2" name="Picture 1">
            <a:extLst>
              <a:ext uri="{FF2B5EF4-FFF2-40B4-BE49-F238E27FC236}">
                <a16:creationId xmlns:a16="http://schemas.microsoft.com/office/drawing/2014/main" id="{42ABE583-6CFC-5845-8433-70F4F22A4C15}"/>
              </a:ext>
            </a:extLst>
          </p:cNvPr>
          <p:cNvPicPr>
            <a:picLocks noChangeAspect="1"/>
          </p:cNvPicPr>
          <p:nvPr/>
        </p:nvPicPr>
        <p:blipFill>
          <a:blip r:embed="rId2"/>
          <a:stretch>
            <a:fillRect/>
          </a:stretch>
        </p:blipFill>
        <p:spPr>
          <a:xfrm>
            <a:off x="8016586" y="2261177"/>
            <a:ext cx="3491640" cy="402253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DD49-93C8-9D45-8362-3CB4F6B983E4}"/>
              </a:ext>
            </a:extLst>
          </p:cNvPr>
          <p:cNvSpPr>
            <a:spLocks noGrp="1"/>
          </p:cNvSpPr>
          <p:nvPr>
            <p:ph type="title"/>
          </p:nvPr>
        </p:nvSpPr>
        <p:spPr>
          <a:xfrm>
            <a:off x="953467" y="593367"/>
            <a:ext cx="6021479" cy="763600"/>
          </a:xfrm>
        </p:spPr>
        <p:txBody>
          <a:bodyPr/>
          <a:lstStyle/>
          <a:p>
            <a:r>
              <a:rPr lang="en-GB" b="1" dirty="0"/>
              <a:t>Window transmission </a:t>
            </a:r>
            <a:endParaRPr lang="en-SI"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99E6299-6FA9-9F46-9C21-199E8F9B9B1F}"/>
                  </a:ext>
                </a:extLst>
              </p:cNvPr>
              <p:cNvSpPr>
                <a:spLocks noGrp="1"/>
              </p:cNvSpPr>
              <p:nvPr>
                <p:ph idx="1"/>
              </p:nvPr>
            </p:nvSpPr>
            <p:spPr>
              <a:xfrm>
                <a:off x="341835" y="1553526"/>
                <a:ext cx="6234811" cy="4351338"/>
              </a:xfrm>
            </p:spPr>
            <p:txBody>
              <a:bodyPr>
                <a:normAutofit lnSpcReduction="10000"/>
              </a:bodyPr>
              <a:lstStyle/>
              <a:p>
                <a:r>
                  <a:rPr lang="en-GB" sz="2400" dirty="0"/>
                  <a:t>2 types of losses: </a:t>
                </a:r>
              </a:p>
              <a:p>
                <a:r>
                  <a:rPr lang="en-GB" sz="2400" b="1" dirty="0"/>
                  <a:t>Fresnel reflection </a:t>
                </a:r>
                <a:r>
                  <a:rPr lang="en-GB" sz="2400" dirty="0"/>
                  <a:t>at interface air/window and window/photocathode</a:t>
                </a:r>
                <a:br>
                  <a:rPr lang="en-GB" sz="2400" dirty="0"/>
                </a:br>
                <a:endParaRPr lang="en-GB" sz="2400" dirty="0"/>
              </a:p>
              <a:p>
                <a:r>
                  <a:rPr lang="en-GB" sz="2400" dirty="0"/>
                  <a:t>𝑅</a:t>
                </a:r>
                <a:r>
                  <a:rPr lang="en-GB" sz="2400" baseline="-25000" dirty="0"/>
                  <a:t>𝐹𝑟𝑒𝑠𝑛𝑒𝑙 </a:t>
                </a:r>
                <a:r>
                  <a:rPr lang="en-GB" sz="2400" dirty="0"/>
                  <a:t>= </a:t>
                </a:r>
                <a14:m>
                  <m:oMath xmlns:m="http://schemas.openxmlformats.org/officeDocument/2006/math">
                    <m:f>
                      <m:fPr>
                        <m:ctrlPr>
                          <a:rPr lang="en-GB" sz="2400" i="1" smtClean="0">
                            <a:latin typeface="Cambria Math" panose="02040503050406030204" pitchFamily="18" charset="0"/>
                          </a:rPr>
                        </m:ctrlPr>
                      </m:fPr>
                      <m:num>
                        <m:sSup>
                          <m:sSupPr>
                            <m:ctrlPr>
                              <a:rPr lang="en-GB" sz="2400" i="1" smtClean="0">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−1)</m:t>
                            </m:r>
                          </m:e>
                          <m:sup>
                            <m:r>
                              <a:rPr lang="en-US" sz="2400" b="0" i="1" smtClean="0">
                                <a:latin typeface="Cambria Math" panose="02040503050406030204" pitchFamily="18" charset="0"/>
                              </a:rPr>
                              <m:t>2</m:t>
                            </m:r>
                          </m:sup>
                        </m:sSup>
                      </m:num>
                      <m:den>
                        <m:sSup>
                          <m:sSupPr>
                            <m:ctrlPr>
                              <a:rPr lang="en-GB" sz="2400" i="1" smtClean="0">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+1)</m:t>
                            </m:r>
                          </m:e>
                          <m:sup>
                            <m:r>
                              <a:rPr lang="en-US" sz="2400" b="0" i="1" smtClean="0">
                                <a:latin typeface="Cambria Math" panose="02040503050406030204" pitchFamily="18" charset="0"/>
                              </a:rPr>
                              <m:t>2</m:t>
                            </m:r>
                          </m:sup>
                        </m:sSup>
                      </m:den>
                    </m:f>
                  </m:oMath>
                </a14:m>
                <a:r>
                  <a:rPr lang="en-GB" sz="2400" dirty="0"/>
                  <a:t>(normal incidence)</a:t>
                </a:r>
              </a:p>
              <a:p>
                <a:r>
                  <a:rPr lang="en-GB" sz="2400" dirty="0"/>
                  <a:t>n = refractive index (wavelength dependent!)</a:t>
                </a:r>
              </a:p>
              <a:p>
                <a:r>
                  <a:rPr lang="en-GB" sz="2400" dirty="0"/>
                  <a:t>n</a:t>
                </a:r>
                <a:r>
                  <a:rPr lang="en-GB" sz="2400" baseline="-25000" dirty="0"/>
                  <a:t>𝑔𝑙𝑎𝑠𝑠</a:t>
                </a:r>
                <a:r>
                  <a:rPr lang="en-GB" sz="2400" dirty="0"/>
                  <a:t>≈1.5  →𝑅</a:t>
                </a:r>
                <a:r>
                  <a:rPr lang="en-GB" sz="2400" baseline="-25000" dirty="0"/>
                  <a:t>𝐹𝑟𝑒𝑠𝑛𝑒𝑙</a:t>
                </a:r>
                <a:r>
                  <a:rPr lang="en-GB" sz="2400" dirty="0"/>
                  <a:t>= 0.04 (per interface) </a:t>
                </a:r>
              </a:p>
              <a:p>
                <a:r>
                  <a:rPr lang="en-GB" sz="2400" b="1" dirty="0"/>
                  <a:t>Bulk absorption </a:t>
                </a:r>
                <a:r>
                  <a:rPr lang="en-GB" sz="2400" dirty="0"/>
                  <a:t>due to impurities or intrinsic cut-off limit. Absorption is proportional to window thickness (for low absorption)</a:t>
                </a:r>
              </a:p>
              <a:p>
                <a:endParaRPr lang="en-SI" sz="2400" dirty="0"/>
              </a:p>
            </p:txBody>
          </p:sp>
        </mc:Choice>
        <mc:Fallback>
          <p:sp>
            <p:nvSpPr>
              <p:cNvPr id="3" name="Content Placeholder 2">
                <a:extLst>
                  <a:ext uri="{FF2B5EF4-FFF2-40B4-BE49-F238E27FC236}">
                    <a16:creationId xmlns:a16="http://schemas.microsoft.com/office/drawing/2014/main" id="{A99E6299-6FA9-9F46-9C21-199E8F9B9B1F}"/>
                  </a:ext>
                </a:extLst>
              </p:cNvPr>
              <p:cNvSpPr>
                <a:spLocks noGrp="1" noRot="1" noChangeAspect="1" noMove="1" noResize="1" noEditPoints="1" noAdjustHandles="1" noChangeArrowheads="1" noChangeShapeType="1" noTextEdit="1"/>
              </p:cNvSpPr>
              <p:nvPr>
                <p:ph idx="1"/>
              </p:nvPr>
            </p:nvSpPr>
            <p:spPr>
              <a:xfrm>
                <a:off x="341835" y="1553526"/>
                <a:ext cx="6234811" cy="4351338"/>
              </a:xfrm>
              <a:blipFill>
                <a:blip r:embed="rId2"/>
                <a:stretch>
                  <a:fillRect t="-581" r="-2439"/>
                </a:stretch>
              </a:blipFill>
            </p:spPr>
            <p:txBody>
              <a:bodyPr/>
              <a:lstStyle/>
              <a:p>
                <a:r>
                  <a:rPr lang="sl-SI">
                    <a:noFill/>
                  </a:rPr>
                  <a:t> </a:t>
                </a:r>
              </a:p>
            </p:txBody>
          </p:sp>
        </mc:Fallback>
      </mc:AlternateContent>
      <p:pic>
        <p:nvPicPr>
          <p:cNvPr id="4" name="Picture 3">
            <a:extLst>
              <a:ext uri="{FF2B5EF4-FFF2-40B4-BE49-F238E27FC236}">
                <a16:creationId xmlns:a16="http://schemas.microsoft.com/office/drawing/2014/main" id="{C05D86A9-1D81-8949-9D6C-1E02704D8E77}"/>
              </a:ext>
            </a:extLst>
          </p:cNvPr>
          <p:cNvPicPr>
            <a:picLocks noChangeAspect="1"/>
          </p:cNvPicPr>
          <p:nvPr/>
        </p:nvPicPr>
        <p:blipFill>
          <a:blip r:embed="rId3"/>
          <a:stretch>
            <a:fillRect/>
          </a:stretch>
        </p:blipFill>
        <p:spPr>
          <a:xfrm>
            <a:off x="6508216" y="186672"/>
            <a:ext cx="5551055" cy="3008032"/>
          </a:xfrm>
          <a:prstGeom prst="rect">
            <a:avLst/>
          </a:prstGeom>
        </p:spPr>
      </p:pic>
      <p:pic>
        <p:nvPicPr>
          <p:cNvPr id="7" name="Picture 6">
            <a:extLst>
              <a:ext uri="{FF2B5EF4-FFF2-40B4-BE49-F238E27FC236}">
                <a16:creationId xmlns:a16="http://schemas.microsoft.com/office/drawing/2014/main" id="{1391C759-9D83-244E-8B32-AAFDE0155F6F}"/>
              </a:ext>
            </a:extLst>
          </p:cNvPr>
          <p:cNvPicPr>
            <a:picLocks noChangeAspect="1"/>
          </p:cNvPicPr>
          <p:nvPr/>
        </p:nvPicPr>
        <p:blipFill>
          <a:blip r:embed="rId4"/>
          <a:stretch>
            <a:fillRect/>
          </a:stretch>
        </p:blipFill>
        <p:spPr>
          <a:xfrm>
            <a:off x="6974946" y="3139320"/>
            <a:ext cx="4773131" cy="3564216"/>
          </a:xfrm>
          <a:prstGeom prst="rect">
            <a:avLst/>
          </a:prstGeom>
        </p:spPr>
      </p:pic>
      <p:sp>
        <p:nvSpPr>
          <p:cNvPr id="8" name="Slide Number Placeholder 7">
            <a:extLst>
              <a:ext uri="{FF2B5EF4-FFF2-40B4-BE49-F238E27FC236}">
                <a16:creationId xmlns:a16="http://schemas.microsoft.com/office/drawing/2014/main" id="{9FD738DE-AA72-0396-8000-9D1588DEFD49}"/>
              </a:ext>
            </a:extLst>
          </p:cNvPr>
          <p:cNvSpPr>
            <a:spLocks noGrp="1"/>
          </p:cNvSpPr>
          <p:nvPr>
            <p:ph type="sldNum" sz="quarter" idx="12"/>
          </p:nvPr>
        </p:nvSpPr>
        <p:spPr/>
        <p:txBody>
          <a:bodyPr/>
          <a:lstStyle/>
          <a:p>
            <a:fld id="{7254E3D2-0D2C-B040-A5A3-AD14F48ED497}" type="slidenum">
              <a:rPr lang="en-SI" smtClean="0"/>
              <a:t>69</a:t>
            </a:fld>
            <a:endParaRPr lang="en-SI"/>
          </a:p>
        </p:txBody>
      </p:sp>
    </p:spTree>
    <p:extLst>
      <p:ext uri="{BB962C8B-B14F-4D97-AF65-F5344CB8AC3E}">
        <p14:creationId xmlns:p14="http://schemas.microsoft.com/office/powerpoint/2010/main" val="408197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2669-DEA0-6A26-F9C3-6D9EAF180FCB}"/>
              </a:ext>
            </a:extLst>
          </p:cNvPr>
          <p:cNvSpPr>
            <a:spLocks noGrp="1"/>
          </p:cNvSpPr>
          <p:nvPr>
            <p:ph type="title"/>
          </p:nvPr>
        </p:nvSpPr>
        <p:spPr/>
        <p:txBody>
          <a:bodyPr/>
          <a:lstStyle/>
          <a:p>
            <a:r>
              <a:rPr lang="sl-SI" dirty="0"/>
              <a:t>Particle physics</a:t>
            </a:r>
          </a:p>
        </p:txBody>
      </p:sp>
      <p:sp>
        <p:nvSpPr>
          <p:cNvPr id="3" name="Text Placeholder 2">
            <a:extLst>
              <a:ext uri="{FF2B5EF4-FFF2-40B4-BE49-F238E27FC236}">
                <a16:creationId xmlns:a16="http://schemas.microsoft.com/office/drawing/2014/main" id="{142F1958-BD5D-6784-5AE5-AADAFFAABAC7}"/>
              </a:ext>
            </a:extLst>
          </p:cNvPr>
          <p:cNvSpPr>
            <a:spLocks noGrp="1"/>
          </p:cNvSpPr>
          <p:nvPr>
            <p:ph type="body" idx="1"/>
          </p:nvPr>
        </p:nvSpPr>
        <p:spPr>
          <a:xfrm>
            <a:off x="494270" y="1536633"/>
            <a:ext cx="5226908" cy="4555200"/>
          </a:xfrm>
        </p:spPr>
        <p:txBody>
          <a:bodyPr/>
          <a:lstStyle/>
          <a:p>
            <a:pPr marL="186262" indent="0">
              <a:buNone/>
            </a:pPr>
            <a:r>
              <a:rPr lang="sl-SI" sz="2400" dirty="0"/>
              <a:t>Standard Model (SM) of interactions between basic particles:</a:t>
            </a:r>
          </a:p>
          <a:p>
            <a:r>
              <a:rPr lang="sl-SI" sz="2400" dirty="0"/>
              <a:t>strong, </a:t>
            </a:r>
          </a:p>
          <a:p>
            <a:r>
              <a:rPr lang="sl-SI" sz="2400" dirty="0"/>
              <a:t>electromagnetic, </a:t>
            </a:r>
          </a:p>
          <a:p>
            <a:r>
              <a:rPr lang="sl-SI" sz="2400" dirty="0"/>
              <a:t>weak, </a:t>
            </a:r>
          </a:p>
          <a:p>
            <a:r>
              <a:rPr lang="sl-SI" sz="2400" dirty="0"/>
              <a:t>gravitational</a:t>
            </a:r>
          </a:p>
        </p:txBody>
      </p:sp>
      <p:pic>
        <p:nvPicPr>
          <p:cNvPr id="4" name="Picture 3">
            <a:extLst>
              <a:ext uri="{FF2B5EF4-FFF2-40B4-BE49-F238E27FC236}">
                <a16:creationId xmlns:a16="http://schemas.microsoft.com/office/drawing/2014/main" id="{1B22C272-430D-AC5A-4BEE-3A84D204D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92" y="1465282"/>
            <a:ext cx="4416338" cy="2978197"/>
          </a:xfrm>
          <a:prstGeom prst="rect">
            <a:avLst/>
          </a:prstGeom>
        </p:spPr>
      </p:pic>
      <p:sp>
        <p:nvSpPr>
          <p:cNvPr id="8" name="TextBox 7">
            <a:extLst>
              <a:ext uri="{FF2B5EF4-FFF2-40B4-BE49-F238E27FC236}">
                <a16:creationId xmlns:a16="http://schemas.microsoft.com/office/drawing/2014/main" id="{D4E11D18-CB8D-03BA-6DF4-01ABECB132C8}"/>
              </a:ext>
            </a:extLst>
          </p:cNvPr>
          <p:cNvSpPr txBox="1"/>
          <p:nvPr/>
        </p:nvSpPr>
        <p:spPr>
          <a:xfrm>
            <a:off x="494270" y="4514830"/>
            <a:ext cx="10737730" cy="1569660"/>
          </a:xfrm>
          <a:prstGeom prst="rect">
            <a:avLst/>
          </a:prstGeom>
          <a:noFill/>
        </p:spPr>
        <p:txBody>
          <a:bodyPr wrap="square">
            <a:spAutoFit/>
          </a:bodyPr>
          <a:lstStyle/>
          <a:p>
            <a:pPr marL="186262" indent="0">
              <a:buNone/>
            </a:pPr>
            <a:r>
              <a:rPr lang="sl-SI" sz="2400" dirty="0"/>
              <a:t>Theory describing three of the four known fundamental forces </a:t>
            </a:r>
          </a:p>
          <a:p>
            <a:pPr marL="186262" indent="0">
              <a:buNone/>
            </a:pPr>
            <a:r>
              <a:rPr lang="sl-SI" sz="2400" dirty="0"/>
              <a:t>electromagnetic, weak and strong interactions – excluding gravity) </a:t>
            </a:r>
          </a:p>
          <a:p>
            <a:pPr marL="186262" indent="0">
              <a:buNone/>
            </a:pPr>
            <a:r>
              <a:rPr lang="sl-SI" sz="2400" dirty="0"/>
              <a:t>in the universe and </a:t>
            </a:r>
          </a:p>
          <a:p>
            <a:pPr marL="186262" indent="0">
              <a:buNone/>
            </a:pPr>
            <a:r>
              <a:rPr lang="sl-SI" sz="2400" dirty="0"/>
              <a:t>classifying all known elementary particle</a:t>
            </a:r>
          </a:p>
        </p:txBody>
      </p:sp>
    </p:spTree>
    <p:extLst>
      <p:ext uri="{BB962C8B-B14F-4D97-AF65-F5344CB8AC3E}">
        <p14:creationId xmlns:p14="http://schemas.microsoft.com/office/powerpoint/2010/main" val="680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3C6DE-BE86-CD4A-B0F8-9B49984656D5}"/>
              </a:ext>
            </a:extLst>
          </p:cNvPr>
          <p:cNvSpPr>
            <a:spLocks noGrp="1"/>
          </p:cNvSpPr>
          <p:nvPr>
            <p:ph type="title"/>
          </p:nvPr>
        </p:nvSpPr>
        <p:spPr/>
        <p:txBody>
          <a:bodyPr/>
          <a:lstStyle/>
          <a:p>
            <a:r>
              <a:rPr lang="en-SI" dirty="0"/>
              <a:t>Overview of photodetectors</a:t>
            </a:r>
          </a:p>
        </p:txBody>
      </p:sp>
      <p:pic>
        <p:nvPicPr>
          <p:cNvPr id="6" name="Content Placeholder 3">
            <a:extLst>
              <a:ext uri="{FF2B5EF4-FFF2-40B4-BE49-F238E27FC236}">
                <a16:creationId xmlns:a16="http://schemas.microsoft.com/office/drawing/2014/main" id="{1736DE33-53FA-F84A-9E80-CC307387A9B5}"/>
              </a:ext>
            </a:extLst>
          </p:cNvPr>
          <p:cNvPicPr>
            <a:picLocks noGrp="1" noChangeAspect="1"/>
          </p:cNvPicPr>
          <p:nvPr>
            <p:ph idx="1"/>
          </p:nvPr>
        </p:nvPicPr>
        <p:blipFill>
          <a:blip r:embed="rId2"/>
          <a:stretch>
            <a:fillRect/>
          </a:stretch>
        </p:blipFill>
        <p:spPr>
          <a:xfrm>
            <a:off x="1585750" y="1396263"/>
            <a:ext cx="8398927" cy="5228471"/>
          </a:xfrm>
          <a:prstGeom prst="rect">
            <a:avLst/>
          </a:prstGeom>
        </p:spPr>
      </p:pic>
      <p:sp>
        <p:nvSpPr>
          <p:cNvPr id="3" name="Slide Number Placeholder 2">
            <a:extLst>
              <a:ext uri="{FF2B5EF4-FFF2-40B4-BE49-F238E27FC236}">
                <a16:creationId xmlns:a16="http://schemas.microsoft.com/office/drawing/2014/main" id="{C6453499-25DD-50F6-91BF-C7B553F3750A}"/>
              </a:ext>
            </a:extLst>
          </p:cNvPr>
          <p:cNvSpPr>
            <a:spLocks noGrp="1"/>
          </p:cNvSpPr>
          <p:nvPr>
            <p:ph type="sldNum" sz="quarter" idx="12"/>
          </p:nvPr>
        </p:nvSpPr>
        <p:spPr/>
        <p:txBody>
          <a:bodyPr/>
          <a:lstStyle/>
          <a:p>
            <a:fld id="{7254E3D2-0D2C-B040-A5A3-AD14F48ED497}" type="slidenum">
              <a:rPr lang="en-SI" smtClean="0"/>
              <a:t>70</a:t>
            </a:fld>
            <a:endParaRPr lang="en-SI"/>
          </a:p>
        </p:txBody>
      </p:sp>
    </p:spTree>
    <p:extLst>
      <p:ext uri="{BB962C8B-B14F-4D97-AF65-F5344CB8AC3E}">
        <p14:creationId xmlns:p14="http://schemas.microsoft.com/office/powerpoint/2010/main" val="31341927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A8ED74B-DF14-E24F-89B1-ECFEFFE6FC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6430" y="3262086"/>
            <a:ext cx="306705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2">
            <a:extLst>
              <a:ext uri="{FF2B5EF4-FFF2-40B4-BE49-F238E27FC236}">
                <a16:creationId xmlns:a16="http://schemas.microsoft.com/office/drawing/2014/main" id="{B91AA5C1-D127-3F4E-8F66-6AC478ECF840}"/>
              </a:ext>
            </a:extLst>
          </p:cNvPr>
          <p:cNvSpPr>
            <a:spLocks noGrp="1" noChangeArrowheads="1"/>
          </p:cNvSpPr>
          <p:nvPr>
            <p:ph type="title"/>
          </p:nvPr>
        </p:nvSpPr>
        <p:spPr>
          <a:xfrm>
            <a:off x="838200" y="57151"/>
            <a:ext cx="6480409" cy="908050"/>
          </a:xfrm>
        </p:spPr>
        <p:txBody>
          <a:bodyPr/>
          <a:lstStyle/>
          <a:p>
            <a:pPr eaLnBrk="1" hangingPunct="1"/>
            <a:r>
              <a:rPr lang="en-US" altLang="en-US" dirty="0" err="1"/>
              <a:t>Multianode</a:t>
            </a:r>
            <a:r>
              <a:rPr lang="en-US" altLang="en-US" dirty="0"/>
              <a:t> PMT</a:t>
            </a:r>
          </a:p>
        </p:txBody>
      </p:sp>
      <p:sp>
        <p:nvSpPr>
          <p:cNvPr id="9223" name="Rectangle 3">
            <a:extLst>
              <a:ext uri="{FF2B5EF4-FFF2-40B4-BE49-F238E27FC236}">
                <a16:creationId xmlns:a16="http://schemas.microsoft.com/office/drawing/2014/main" id="{26324BAA-22CF-854F-82EB-59F97C05D294}"/>
              </a:ext>
            </a:extLst>
          </p:cNvPr>
          <p:cNvSpPr>
            <a:spLocks noGrp="1" noChangeArrowheads="1"/>
          </p:cNvSpPr>
          <p:nvPr>
            <p:ph idx="1"/>
          </p:nvPr>
        </p:nvSpPr>
        <p:spPr>
          <a:xfrm>
            <a:off x="278780" y="1125539"/>
            <a:ext cx="7123733" cy="2808287"/>
          </a:xfrm>
        </p:spPr>
        <p:txBody>
          <a:bodyPr>
            <a:normAutofit/>
          </a:bodyPr>
          <a:lstStyle/>
          <a:p>
            <a:pPr eaLnBrk="1" hangingPunct="1"/>
            <a:r>
              <a:rPr lang="en-GB" altLang="en-US" dirty="0">
                <a:solidFill>
                  <a:schemeClr val="bg1"/>
                </a:solidFill>
              </a:rPr>
              <a:t>The </a:t>
            </a:r>
            <a:r>
              <a:rPr lang="en-GB" altLang="en-US" b="1" dirty="0">
                <a:solidFill>
                  <a:schemeClr val="bg1"/>
                </a:solidFill>
              </a:rPr>
              <a:t>multi-anode</a:t>
            </a:r>
            <a:r>
              <a:rPr lang="en-GB" altLang="en-US" dirty="0">
                <a:solidFill>
                  <a:schemeClr val="bg1"/>
                </a:solidFill>
              </a:rPr>
              <a:t> photomultiplier is a marvel </a:t>
            </a:r>
            <a:br>
              <a:rPr lang="en-GB" altLang="en-US" dirty="0">
                <a:solidFill>
                  <a:schemeClr val="bg1"/>
                </a:solidFill>
              </a:rPr>
            </a:br>
            <a:r>
              <a:rPr lang="en-GB" altLang="en-US" dirty="0">
                <a:solidFill>
                  <a:schemeClr val="bg1"/>
                </a:solidFill>
              </a:rPr>
              <a:t>of miniaturization </a:t>
            </a:r>
            <a:r>
              <a:rPr lang="en-GB" altLang="en-US" dirty="0">
                <a:solidFill>
                  <a:schemeClr val="bg1"/>
                </a:solidFill>
                <a:cs typeface="Times New Roman" panose="02020603050405020304" pitchFamily="18" charset="0"/>
              </a:rPr>
              <a:t>→ </a:t>
            </a:r>
            <a:r>
              <a:rPr lang="en-GB" altLang="en-US" dirty="0">
                <a:solidFill>
                  <a:schemeClr val="bg1"/>
                </a:solidFill>
              </a:rPr>
              <a:t>up to 64 pixels in a single tube, each with size ~ 2</a:t>
            </a:r>
            <a:r>
              <a:rPr lang="en-GB" altLang="en-US" dirty="0">
                <a:solidFill>
                  <a:schemeClr val="bg1"/>
                </a:solidFill>
                <a:sym typeface="Symbol" pitchFamily="2" charset="2"/>
              </a:rPr>
              <a:t></a:t>
            </a:r>
            <a:r>
              <a:rPr lang="en-GB" altLang="en-US" dirty="0">
                <a:solidFill>
                  <a:schemeClr val="bg1"/>
                </a:solidFill>
              </a:rPr>
              <a:t>2 mm</a:t>
            </a:r>
            <a:r>
              <a:rPr lang="en-GB" altLang="en-US" baseline="30000" dirty="0">
                <a:solidFill>
                  <a:schemeClr val="bg1"/>
                </a:solidFill>
              </a:rPr>
              <a:t>2</a:t>
            </a:r>
          </a:p>
          <a:p>
            <a:pPr eaLnBrk="1" hangingPunct="1"/>
            <a:r>
              <a:rPr lang="en-GB" altLang="en-US" dirty="0">
                <a:solidFill>
                  <a:schemeClr val="bg1"/>
                </a:solidFill>
              </a:rPr>
              <a:t>Dynode structure formed from a stack of perforated metal foils  </a:t>
            </a:r>
          </a:p>
          <a:p>
            <a:pPr eaLnBrk="1" hangingPunct="1"/>
            <a:r>
              <a:rPr lang="en-GB" altLang="en-US" dirty="0">
                <a:solidFill>
                  <a:schemeClr val="bg1"/>
                </a:solidFill>
              </a:rPr>
              <a:t>Signal width dominated by fluctuations in the charge multiplication of the first dynodes</a:t>
            </a:r>
            <a:endParaRPr lang="en-US" altLang="en-US" dirty="0">
              <a:solidFill>
                <a:schemeClr val="bg1"/>
              </a:solidFill>
            </a:endParaRPr>
          </a:p>
        </p:txBody>
      </p:sp>
      <p:pic>
        <p:nvPicPr>
          <p:cNvPr id="9224" name="Picture 4">
            <a:extLst>
              <a:ext uri="{FF2B5EF4-FFF2-40B4-BE49-F238E27FC236}">
                <a16:creationId xmlns:a16="http://schemas.microsoft.com/office/drawing/2014/main" id="{3DD5B994-0DE3-3640-B06C-49143DE38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530"/>
          <a:stretch>
            <a:fillRect/>
          </a:stretch>
        </p:blipFill>
        <p:spPr bwMode="auto">
          <a:xfrm>
            <a:off x="7421254" y="766763"/>
            <a:ext cx="2136775"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5">
            <a:extLst>
              <a:ext uri="{FF2B5EF4-FFF2-40B4-BE49-F238E27FC236}">
                <a16:creationId xmlns:a16="http://schemas.microsoft.com/office/drawing/2014/main" id="{57F259DA-78F9-0240-B08F-22D7F98B4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3866" b="74857"/>
          <a:stretch>
            <a:fillRect/>
          </a:stretch>
        </p:blipFill>
        <p:spPr bwMode="auto">
          <a:xfrm>
            <a:off x="884238" y="3897313"/>
            <a:ext cx="4032250"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6" name="Text Box 8">
            <a:extLst>
              <a:ext uri="{FF2B5EF4-FFF2-40B4-BE49-F238E27FC236}">
                <a16:creationId xmlns:a16="http://schemas.microsoft.com/office/drawing/2014/main" id="{6766D745-F7FB-4149-AA92-D07183962151}"/>
              </a:ext>
            </a:extLst>
          </p:cNvPr>
          <p:cNvSpPr txBox="1">
            <a:spLocks noChangeArrowheads="1"/>
          </p:cNvSpPr>
          <p:nvPr/>
        </p:nvSpPr>
        <p:spPr bwMode="auto">
          <a:xfrm>
            <a:off x="866506" y="5532406"/>
            <a:ext cx="41385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en-US" altLang="en-US" dirty="0">
                <a:latin typeface="Calibri" panose="020F0502020204030204" pitchFamily="34" charset="0"/>
              </a:rPr>
              <a:t>Multi-anode PM  </a:t>
            </a:r>
            <a:r>
              <a:rPr lang="en-US" altLang="en-US" dirty="0">
                <a:solidFill>
                  <a:srgbClr val="808080"/>
                </a:solidFill>
                <a:latin typeface="Calibri" panose="020F0502020204030204" pitchFamily="34" charset="0"/>
              </a:rPr>
              <a:t>(Hamamatsu R5900)</a:t>
            </a:r>
          </a:p>
          <a:p>
            <a:pPr>
              <a:spcBef>
                <a:spcPct val="0"/>
              </a:spcBef>
              <a:spcAft>
                <a:spcPct val="0"/>
              </a:spcAft>
              <a:buNone/>
            </a:pPr>
            <a:r>
              <a:rPr lang="sl-SI" altLang="sl-SI" dirty="0">
                <a:solidFill>
                  <a:srgbClr val="FF0000"/>
                </a:solidFill>
              </a:rPr>
              <a:t>metal foil dynodes</a:t>
            </a:r>
            <a:endParaRPr lang="en-US" altLang="en-US" dirty="0">
              <a:solidFill>
                <a:srgbClr val="FF0000"/>
              </a:solidFill>
              <a:latin typeface="Calibri" panose="020F0502020204030204" pitchFamily="34" charset="0"/>
            </a:endParaRPr>
          </a:p>
        </p:txBody>
      </p:sp>
      <p:sp>
        <p:nvSpPr>
          <p:cNvPr id="9227" name="Text Box 9">
            <a:extLst>
              <a:ext uri="{FF2B5EF4-FFF2-40B4-BE49-F238E27FC236}">
                <a16:creationId xmlns:a16="http://schemas.microsoft.com/office/drawing/2014/main" id="{7E18CB1F-71F2-D94B-ABCC-476F12339491}"/>
              </a:ext>
            </a:extLst>
          </p:cNvPr>
          <p:cNvSpPr txBox="1">
            <a:spLocks noChangeArrowheads="1"/>
          </p:cNvSpPr>
          <p:nvPr/>
        </p:nvSpPr>
        <p:spPr bwMode="auto">
          <a:xfrm>
            <a:off x="7401531" y="4195536"/>
            <a:ext cx="10382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en-US" altLang="en-US" sz="1800">
                <a:solidFill>
                  <a:srgbClr val="FF0000"/>
                </a:solidFill>
                <a:latin typeface="Calibri" panose="020F0502020204030204" pitchFamily="34" charset="0"/>
              </a:rPr>
              <a:t>1 photon</a:t>
            </a:r>
          </a:p>
        </p:txBody>
      </p:sp>
      <p:sp>
        <p:nvSpPr>
          <p:cNvPr id="9228" name="Text Box 10">
            <a:extLst>
              <a:ext uri="{FF2B5EF4-FFF2-40B4-BE49-F238E27FC236}">
                <a16:creationId xmlns:a16="http://schemas.microsoft.com/office/drawing/2014/main" id="{F47725BE-7F4F-214F-9EEE-48E3F60FD511}"/>
              </a:ext>
            </a:extLst>
          </p:cNvPr>
          <p:cNvSpPr txBox="1">
            <a:spLocks noChangeArrowheads="1"/>
          </p:cNvSpPr>
          <p:nvPr/>
        </p:nvSpPr>
        <p:spPr bwMode="auto">
          <a:xfrm>
            <a:off x="6804630" y="3495449"/>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en-US" altLang="en-US" sz="1800">
                <a:solidFill>
                  <a:srgbClr val="FF0000"/>
                </a:solidFill>
                <a:latin typeface="Calibri" panose="020F0502020204030204" pitchFamily="34" charset="0"/>
              </a:rPr>
              <a:t>Noise</a:t>
            </a:r>
          </a:p>
        </p:txBody>
      </p:sp>
      <p:sp>
        <p:nvSpPr>
          <p:cNvPr id="9229" name="Line 11">
            <a:extLst>
              <a:ext uri="{FF2B5EF4-FFF2-40B4-BE49-F238E27FC236}">
                <a16:creationId xmlns:a16="http://schemas.microsoft.com/office/drawing/2014/main" id="{D3B2AF3C-36BF-B34A-A9B4-78836D36FFCA}"/>
              </a:ext>
            </a:extLst>
          </p:cNvPr>
          <p:cNvSpPr>
            <a:spLocks noChangeShapeType="1"/>
          </p:cNvSpPr>
          <p:nvPr/>
        </p:nvSpPr>
        <p:spPr bwMode="auto">
          <a:xfrm flipH="1">
            <a:off x="6680805" y="3835174"/>
            <a:ext cx="215900" cy="2159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I"/>
          </a:p>
        </p:txBody>
      </p:sp>
      <p:sp>
        <p:nvSpPr>
          <p:cNvPr id="9230" name="Line 12">
            <a:extLst>
              <a:ext uri="{FF2B5EF4-FFF2-40B4-BE49-F238E27FC236}">
                <a16:creationId xmlns:a16="http://schemas.microsoft.com/office/drawing/2014/main" id="{E24F94AF-9722-3B4C-9906-7D6A329ADCED}"/>
              </a:ext>
            </a:extLst>
          </p:cNvPr>
          <p:cNvSpPr>
            <a:spLocks noChangeShapeType="1"/>
          </p:cNvSpPr>
          <p:nvPr/>
        </p:nvSpPr>
        <p:spPr bwMode="auto">
          <a:xfrm flipH="1">
            <a:off x="7284055" y="4527324"/>
            <a:ext cx="215900" cy="2159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I"/>
          </a:p>
        </p:txBody>
      </p:sp>
      <p:sp>
        <p:nvSpPr>
          <p:cNvPr id="9231" name="Text Box 13">
            <a:extLst>
              <a:ext uri="{FF2B5EF4-FFF2-40B4-BE49-F238E27FC236}">
                <a16:creationId xmlns:a16="http://schemas.microsoft.com/office/drawing/2014/main" id="{628129D8-EA60-D74D-AEF3-A5A64E632C05}"/>
              </a:ext>
            </a:extLst>
          </p:cNvPr>
          <p:cNvSpPr txBox="1">
            <a:spLocks noChangeArrowheads="1"/>
          </p:cNvSpPr>
          <p:nvPr/>
        </p:nvSpPr>
        <p:spPr bwMode="auto">
          <a:xfrm>
            <a:off x="8030180" y="5810024"/>
            <a:ext cx="7381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en-US" altLang="en-US" sz="1800">
                <a:latin typeface="Calibri" panose="020F0502020204030204" pitchFamily="34" charset="0"/>
              </a:rPr>
              <a:t>Signal</a:t>
            </a:r>
          </a:p>
        </p:txBody>
      </p:sp>
      <p:sp>
        <p:nvSpPr>
          <p:cNvPr id="2" name="Rectangle 1">
            <a:extLst>
              <a:ext uri="{FF2B5EF4-FFF2-40B4-BE49-F238E27FC236}">
                <a16:creationId xmlns:a16="http://schemas.microsoft.com/office/drawing/2014/main" id="{EF7D14A4-F249-9F40-81AA-FAD837465E81}"/>
              </a:ext>
            </a:extLst>
          </p:cNvPr>
          <p:cNvSpPr/>
          <p:nvPr/>
        </p:nvSpPr>
        <p:spPr>
          <a:xfrm>
            <a:off x="7833331" y="3546250"/>
            <a:ext cx="695325" cy="217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8" name="Picture 8" descr="C:\delft\slidod9.jpg">
            <a:extLst>
              <a:ext uri="{FF2B5EF4-FFF2-40B4-BE49-F238E27FC236}">
                <a16:creationId xmlns:a16="http://schemas.microsoft.com/office/drawing/2014/main" id="{B2A6815E-B359-044A-A47D-8B9CD16BA7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4900" y="4053313"/>
            <a:ext cx="1905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C:\delft\slidod10.jpg">
            <a:extLst>
              <a:ext uri="{FF2B5EF4-FFF2-40B4-BE49-F238E27FC236}">
                <a16:creationId xmlns:a16="http://schemas.microsoft.com/office/drawing/2014/main" id="{3F0B1A3F-414B-E442-B2C9-D793E97BB9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4900" y="2116138"/>
            <a:ext cx="18288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delft\slidod7.jpg">
            <a:extLst>
              <a:ext uri="{FF2B5EF4-FFF2-40B4-BE49-F238E27FC236}">
                <a16:creationId xmlns:a16="http://schemas.microsoft.com/office/drawing/2014/main" id="{797A0BAB-798E-704F-847B-68B8DB34AF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722" t="15318" r="21293" b="22676"/>
          <a:stretch/>
        </p:blipFill>
        <p:spPr bwMode="auto">
          <a:xfrm>
            <a:off x="9660674" y="297910"/>
            <a:ext cx="2252546"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EF9CE2DE-F72A-E9B4-EE7D-6388A17BE03F}"/>
              </a:ext>
            </a:extLst>
          </p:cNvPr>
          <p:cNvSpPr>
            <a:spLocks noGrp="1"/>
          </p:cNvSpPr>
          <p:nvPr>
            <p:ph type="sldNum" sz="quarter" idx="12"/>
          </p:nvPr>
        </p:nvSpPr>
        <p:spPr/>
        <p:txBody>
          <a:bodyPr/>
          <a:lstStyle/>
          <a:p>
            <a:fld id="{7254E3D2-0D2C-B040-A5A3-AD14F48ED497}" type="slidenum">
              <a:rPr lang="en-SI" smtClean="0"/>
              <a:t>71</a:t>
            </a:fld>
            <a:endParaRPr lang="en-SI"/>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Documents and Settings\KRIZAN\My Documents\My Pictures\hera-b\mapmt-schematics-3d.jpg">
            <a:extLst>
              <a:ext uri="{FF2B5EF4-FFF2-40B4-BE49-F238E27FC236}">
                <a16:creationId xmlns:a16="http://schemas.microsoft.com/office/drawing/2014/main" id="{A39278B7-DD8C-E149-BD83-86650FC0C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241426"/>
            <a:ext cx="33655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1">
            <a:extLst>
              <a:ext uri="{FF2B5EF4-FFF2-40B4-BE49-F238E27FC236}">
                <a16:creationId xmlns:a16="http://schemas.microsoft.com/office/drawing/2014/main" id="{85572318-0276-3040-AEF4-E323FC2BF22E}"/>
              </a:ext>
            </a:extLst>
          </p:cNvPr>
          <p:cNvSpPr txBox="1">
            <a:spLocks noChangeArrowheads="1"/>
          </p:cNvSpPr>
          <p:nvPr/>
        </p:nvSpPr>
        <p:spPr bwMode="auto">
          <a:xfrm>
            <a:off x="1631950" y="179389"/>
            <a:ext cx="9467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None/>
            </a:pPr>
            <a:r>
              <a:rPr lang="sl-SI" altLang="sl-SI" sz="2800" dirty="0">
                <a:solidFill>
                  <a:schemeClr val="tx1"/>
                </a:solidFill>
              </a:rPr>
              <a:t>Example - Multianode PMT Hamamatsu R5900</a:t>
            </a:r>
            <a:endParaRPr lang="en-US" altLang="sl-SI" sz="2800" dirty="0">
              <a:solidFill>
                <a:schemeClr val="tx1"/>
              </a:solidFill>
            </a:endParaRPr>
          </a:p>
        </p:txBody>
      </p:sp>
      <p:pic>
        <p:nvPicPr>
          <p:cNvPr id="31749" name="Picture 1026" descr="C:\Documents and Settings\KRIZAN\My Documents\My Pictures\hera-b\pmt-pulse-height.jpg">
            <a:extLst>
              <a:ext uri="{FF2B5EF4-FFF2-40B4-BE49-F238E27FC236}">
                <a16:creationId xmlns:a16="http://schemas.microsoft.com/office/drawing/2014/main" id="{8963CC52-0D6B-DF47-AF83-FAEBBCA14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88" y="3471864"/>
            <a:ext cx="4456112"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1031">
            <a:extLst>
              <a:ext uri="{FF2B5EF4-FFF2-40B4-BE49-F238E27FC236}">
                <a16:creationId xmlns:a16="http://schemas.microsoft.com/office/drawing/2014/main" id="{50E7D147-7FF2-2246-9E4D-BB93CC4210D9}"/>
              </a:ext>
            </a:extLst>
          </p:cNvPr>
          <p:cNvSpPr>
            <a:spLocks noChangeArrowheads="1"/>
          </p:cNvSpPr>
          <p:nvPr/>
        </p:nvSpPr>
        <p:spPr bwMode="auto">
          <a:xfrm>
            <a:off x="1703389" y="4041775"/>
            <a:ext cx="4967287"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endParaRPr lang="sl-SI" altLang="sl-SI" sz="2000" dirty="0"/>
          </a:p>
          <a:p>
            <a:pPr>
              <a:spcBef>
                <a:spcPct val="0"/>
              </a:spcBef>
            </a:pPr>
            <a:r>
              <a:rPr lang="sl-SI" altLang="sl-SI" sz="2000" dirty="0">
                <a:solidFill>
                  <a:srgbClr val="FF0000"/>
                </a:solidFill>
              </a:rPr>
              <a:t>Excellent single photon pulse height spectrum</a:t>
            </a:r>
          </a:p>
          <a:p>
            <a:pPr>
              <a:spcBef>
                <a:spcPct val="0"/>
              </a:spcBef>
              <a:buFontTx/>
              <a:buNone/>
            </a:pPr>
            <a:endParaRPr lang="sl-SI" altLang="sl-SI" sz="2000" dirty="0">
              <a:solidFill>
                <a:srgbClr val="FF0000"/>
              </a:solidFill>
            </a:endParaRPr>
          </a:p>
          <a:p>
            <a:pPr>
              <a:spcBef>
                <a:spcPct val="0"/>
              </a:spcBef>
            </a:pPr>
            <a:r>
              <a:rPr lang="sl-SI" altLang="sl-SI" sz="2000" dirty="0">
                <a:solidFill>
                  <a:srgbClr val="FF0000"/>
                </a:solidFill>
              </a:rPr>
              <a:t>Low noise (few Hz/ch)</a:t>
            </a:r>
          </a:p>
          <a:p>
            <a:pPr>
              <a:spcBef>
                <a:spcPct val="0"/>
              </a:spcBef>
              <a:buFontTx/>
              <a:buNone/>
            </a:pPr>
            <a:endParaRPr lang="sl-SI" altLang="sl-SI" sz="2000" dirty="0">
              <a:solidFill>
                <a:srgbClr val="FF0000"/>
              </a:solidFill>
            </a:endParaRPr>
          </a:p>
          <a:p>
            <a:pPr>
              <a:spcBef>
                <a:spcPct val="0"/>
              </a:spcBef>
            </a:pPr>
            <a:r>
              <a:rPr lang="sl-SI" altLang="sl-SI" sz="2000" dirty="0">
                <a:solidFill>
                  <a:srgbClr val="FF0000"/>
                </a:solidFill>
              </a:rPr>
              <a:t>Low cross-talk (&lt;1%)</a:t>
            </a:r>
          </a:p>
          <a:p>
            <a:pPr>
              <a:spcBef>
                <a:spcPct val="0"/>
              </a:spcBef>
              <a:buFontTx/>
              <a:buNone/>
            </a:pPr>
            <a:endParaRPr lang="sl-SI" altLang="sl-SI" sz="1800" dirty="0">
              <a:solidFill>
                <a:srgbClr val="FF0000"/>
              </a:solidFill>
            </a:endParaRPr>
          </a:p>
          <a:p>
            <a:pPr>
              <a:spcBef>
                <a:spcPct val="0"/>
              </a:spcBef>
              <a:buFontTx/>
              <a:buNone/>
            </a:pPr>
            <a:endParaRPr lang="sl-SI" altLang="sl-SI" sz="1800" dirty="0"/>
          </a:p>
        </p:txBody>
      </p:sp>
      <p:sp>
        <p:nvSpPr>
          <p:cNvPr id="31751" name="Rectangle 1032">
            <a:extLst>
              <a:ext uri="{FF2B5EF4-FFF2-40B4-BE49-F238E27FC236}">
                <a16:creationId xmlns:a16="http://schemas.microsoft.com/office/drawing/2014/main" id="{E79814B5-C7AD-044F-B4A6-0E8AA8637EF6}"/>
              </a:ext>
            </a:extLst>
          </p:cNvPr>
          <p:cNvSpPr>
            <a:spLocks noChangeArrowheads="1"/>
          </p:cNvSpPr>
          <p:nvPr/>
        </p:nvSpPr>
        <p:spPr bwMode="auto">
          <a:xfrm>
            <a:off x="8231188" y="4050506"/>
            <a:ext cx="2206625"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sl-SI" altLang="sl-SI" sz="1800" dirty="0"/>
              <a:t>single photon pulse height spectrum</a:t>
            </a:r>
            <a:endParaRPr lang="en-GB" altLang="sl-SI" sz="1800" dirty="0"/>
          </a:p>
        </p:txBody>
      </p:sp>
      <p:pic>
        <p:nvPicPr>
          <p:cNvPr id="31753" name="Picture 2">
            <a:extLst>
              <a:ext uri="{FF2B5EF4-FFF2-40B4-BE49-F238E27FC236}">
                <a16:creationId xmlns:a16="http://schemas.microsoft.com/office/drawing/2014/main" id="{E4BBF81E-F215-7B43-97F2-E05219DB9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1501776"/>
            <a:ext cx="4716462" cy="207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6CF76347-3D97-499F-87B0-8D3620035E17}"/>
              </a:ext>
            </a:extLst>
          </p:cNvPr>
          <p:cNvSpPr>
            <a:spLocks noGrp="1"/>
          </p:cNvSpPr>
          <p:nvPr>
            <p:ph type="sldNum" sz="quarter" idx="12"/>
          </p:nvPr>
        </p:nvSpPr>
        <p:spPr/>
        <p:txBody>
          <a:bodyPr/>
          <a:lstStyle/>
          <a:p>
            <a:fld id="{7254E3D2-0D2C-B040-A5A3-AD14F48ED497}" type="slidenum">
              <a:rPr lang="en-SI" smtClean="0"/>
              <a:t>72</a:t>
            </a:fld>
            <a:endParaRPr lang="en-SI"/>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D1E4604E-5C7F-BE42-92E9-DCCEE27E96B0}"/>
              </a:ext>
            </a:extLst>
          </p:cNvPr>
          <p:cNvSpPr>
            <a:spLocks noGrp="1"/>
          </p:cNvSpPr>
          <p:nvPr>
            <p:ph type="title"/>
          </p:nvPr>
        </p:nvSpPr>
        <p:spPr/>
        <p:txBody>
          <a:bodyPr/>
          <a:lstStyle/>
          <a:p>
            <a:r>
              <a:rPr lang="sl-SI" altLang="sl-SI" dirty="0"/>
              <a:t>Flat panel multianode PMTs</a:t>
            </a:r>
            <a:endParaRPr lang="en-US" altLang="sl-SI" dirty="0"/>
          </a:p>
        </p:txBody>
      </p:sp>
      <p:sp>
        <p:nvSpPr>
          <p:cNvPr id="33795" name="Content Placeholder 2">
            <a:extLst>
              <a:ext uri="{FF2B5EF4-FFF2-40B4-BE49-F238E27FC236}">
                <a16:creationId xmlns:a16="http://schemas.microsoft.com/office/drawing/2014/main" id="{327AAEB1-B861-6940-B297-839C5B6F4D0B}"/>
              </a:ext>
            </a:extLst>
          </p:cNvPr>
          <p:cNvSpPr>
            <a:spLocks noGrp="1"/>
          </p:cNvSpPr>
          <p:nvPr>
            <p:ph idx="1"/>
          </p:nvPr>
        </p:nvSpPr>
        <p:spPr>
          <a:xfrm>
            <a:off x="885825" y="1493528"/>
            <a:ext cx="7772400" cy="4114800"/>
          </a:xfrm>
        </p:spPr>
        <p:txBody>
          <a:bodyPr>
            <a:normAutofit/>
          </a:bodyPr>
          <a:lstStyle/>
          <a:p>
            <a:pPr marL="0" indent="0">
              <a:buNone/>
            </a:pPr>
            <a:r>
              <a:rPr lang="sl-SI" altLang="sl-SI" sz="2400" dirty="0"/>
              <a:t>Problem of vacuum based sensors: active area fraction</a:t>
            </a:r>
          </a:p>
          <a:p>
            <a:pPr marL="0" indent="0">
              <a:buNone/>
            </a:pPr>
            <a:r>
              <a:rPr lang="sl-SI" altLang="sl-SI" sz="2400" dirty="0"/>
              <a:t>One possible solution: make a larger sensor</a:t>
            </a:r>
          </a:p>
          <a:p>
            <a:pPr marL="0" indent="0">
              <a:buNone/>
            </a:pPr>
            <a:r>
              <a:rPr lang="sl-SI" altLang="sl-SI" sz="2400" dirty="0"/>
              <a:t>Hamamatsu: flat panel PMT H8500</a:t>
            </a:r>
          </a:p>
          <a:p>
            <a:pPr marL="0" indent="0">
              <a:buNone/>
            </a:pPr>
            <a:r>
              <a:rPr lang="sl-SI" altLang="sl-SI" sz="2400" dirty="0"/>
              <a:t>● 52 x 52mm², 89% effective coverage</a:t>
            </a:r>
          </a:p>
          <a:p>
            <a:pPr marL="0" indent="0">
              <a:buNone/>
            </a:pPr>
            <a:r>
              <a:rPr lang="sl-SI" altLang="sl-SI" sz="2400" dirty="0"/>
              <a:t>● 64 channels, pixel size 5.8 x 5.8 mm2</a:t>
            </a:r>
          </a:p>
          <a:p>
            <a:pPr marL="0" indent="0">
              <a:buNone/>
            </a:pPr>
            <a:r>
              <a:rPr lang="sl-SI" altLang="sl-SI" sz="2400" dirty="0"/>
              <a:t>● 12 dynodes, metal foil type</a:t>
            </a:r>
          </a:p>
          <a:p>
            <a:pPr marL="0" indent="0">
              <a:buNone/>
            </a:pPr>
            <a:r>
              <a:rPr lang="sl-SI" altLang="sl-SI" sz="2400" dirty="0"/>
              <a:t>● Bialkali cathode, max 25% quantum efficiency</a:t>
            </a:r>
          </a:p>
          <a:p>
            <a:pPr marL="0" indent="0">
              <a:buNone/>
            </a:pPr>
            <a:r>
              <a:rPr lang="sl-SI" altLang="sl-SI" sz="2400" dirty="0"/>
              <a:t>● single photon pulse height distribution not as good as in the smaller R5900 (and related tubes like 7600) </a:t>
            </a:r>
          </a:p>
        </p:txBody>
      </p:sp>
      <p:pic>
        <p:nvPicPr>
          <p:cNvPr id="33796" name="Picture 2">
            <a:extLst>
              <a:ext uri="{FF2B5EF4-FFF2-40B4-BE49-F238E27FC236}">
                <a16:creationId xmlns:a16="http://schemas.microsoft.com/office/drawing/2014/main" id="{0964E860-CAAA-A64D-A09E-DE622A219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8150" y="2178710"/>
            <a:ext cx="324802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55E523FA-4CAA-62A4-B52D-C798AC07C4FC}"/>
              </a:ext>
            </a:extLst>
          </p:cNvPr>
          <p:cNvSpPr>
            <a:spLocks noGrp="1"/>
          </p:cNvSpPr>
          <p:nvPr>
            <p:ph type="sldNum" sz="quarter" idx="12"/>
          </p:nvPr>
        </p:nvSpPr>
        <p:spPr/>
        <p:txBody>
          <a:bodyPr/>
          <a:lstStyle/>
          <a:p>
            <a:fld id="{7254E3D2-0D2C-B040-A5A3-AD14F48ED497}" type="slidenum">
              <a:rPr lang="en-SI" smtClean="0"/>
              <a:t>73</a:t>
            </a:fld>
            <a:endParaRPr lang="en-SI"/>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1608E1F-1FF0-E848-856F-D9E8D78E0A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41" t="5356" r="39136" b="10788"/>
          <a:stretch/>
        </p:blipFill>
        <p:spPr bwMode="auto">
          <a:xfrm>
            <a:off x="6489617" y="51996"/>
            <a:ext cx="3441847" cy="2318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5" name="Rectangle 2">
            <a:extLst>
              <a:ext uri="{FF2B5EF4-FFF2-40B4-BE49-F238E27FC236}">
                <a16:creationId xmlns:a16="http://schemas.microsoft.com/office/drawing/2014/main" id="{09828F60-7EE7-8748-9A08-A0565FEC4BAA}"/>
              </a:ext>
            </a:extLst>
          </p:cNvPr>
          <p:cNvSpPr>
            <a:spLocks noGrp="1" noChangeArrowheads="1"/>
          </p:cNvSpPr>
          <p:nvPr>
            <p:ph type="title"/>
          </p:nvPr>
        </p:nvSpPr>
        <p:spPr>
          <a:xfrm>
            <a:off x="790575" y="-20636"/>
            <a:ext cx="7199182" cy="1063626"/>
          </a:xfrm>
        </p:spPr>
        <p:txBody>
          <a:bodyPr/>
          <a:lstStyle/>
          <a:p>
            <a:pPr eaLnBrk="1" hangingPunct="1"/>
            <a:r>
              <a:rPr lang="en-GB" altLang="en-US" dirty="0"/>
              <a:t>Micro-Channel Plate PMTs</a:t>
            </a:r>
          </a:p>
        </p:txBody>
      </p:sp>
      <p:sp>
        <p:nvSpPr>
          <p:cNvPr id="10246" name="Rectangle 3">
            <a:extLst>
              <a:ext uri="{FF2B5EF4-FFF2-40B4-BE49-F238E27FC236}">
                <a16:creationId xmlns:a16="http://schemas.microsoft.com/office/drawing/2014/main" id="{5384B3F3-0A61-D64F-8E00-4624558F64C5}"/>
              </a:ext>
            </a:extLst>
          </p:cNvPr>
          <p:cNvSpPr>
            <a:spLocks noGrp="1" noChangeArrowheads="1"/>
          </p:cNvSpPr>
          <p:nvPr>
            <p:ph idx="1"/>
          </p:nvPr>
        </p:nvSpPr>
        <p:spPr>
          <a:xfrm>
            <a:off x="115302" y="1012033"/>
            <a:ext cx="6052376" cy="3240087"/>
          </a:xfrm>
        </p:spPr>
        <p:txBody>
          <a:bodyPr>
            <a:normAutofit/>
          </a:bodyPr>
          <a:lstStyle/>
          <a:p>
            <a:pPr eaLnBrk="1" hangingPunct="1"/>
            <a:r>
              <a:rPr lang="en-GB" altLang="en-US" dirty="0">
                <a:solidFill>
                  <a:schemeClr val="tx1"/>
                </a:solidFill>
              </a:rPr>
              <a:t>Time-of-flight detectors - timing precision at the </a:t>
            </a:r>
            <a:r>
              <a:rPr lang="en-GB" altLang="en-US" i="1" dirty="0">
                <a:solidFill>
                  <a:schemeClr val="tx1"/>
                </a:solidFill>
              </a:rPr>
              <a:t>picosecond</a:t>
            </a:r>
            <a:r>
              <a:rPr lang="en-GB" altLang="en-US" dirty="0">
                <a:solidFill>
                  <a:schemeClr val="tx1"/>
                </a:solidFill>
              </a:rPr>
              <a:t> (10</a:t>
            </a:r>
            <a:r>
              <a:rPr lang="en-GB" altLang="en-US" baseline="30000" dirty="0">
                <a:solidFill>
                  <a:schemeClr val="tx1"/>
                </a:solidFill>
              </a:rPr>
              <a:t>-12</a:t>
            </a:r>
            <a:r>
              <a:rPr lang="en-GB" altLang="en-US" dirty="0">
                <a:solidFill>
                  <a:schemeClr val="tx1"/>
                </a:solidFill>
              </a:rPr>
              <a:t> s) level</a:t>
            </a:r>
          </a:p>
          <a:p>
            <a:pPr eaLnBrk="1" hangingPunct="1"/>
            <a:r>
              <a:rPr lang="en-GB" altLang="en-US" dirty="0">
                <a:solidFill>
                  <a:srgbClr val="008000"/>
                </a:solidFill>
              </a:rPr>
              <a:t>1 </a:t>
            </a:r>
            <a:r>
              <a:rPr lang="en-GB" altLang="en-US" dirty="0" err="1">
                <a:solidFill>
                  <a:srgbClr val="008000"/>
                </a:solidFill>
              </a:rPr>
              <a:t>ps</a:t>
            </a:r>
            <a:r>
              <a:rPr lang="en-GB" altLang="en-US" dirty="0">
                <a:solidFill>
                  <a:srgbClr val="008000"/>
                </a:solidFill>
              </a:rPr>
              <a:t> </a:t>
            </a:r>
            <a:r>
              <a:rPr lang="en-GB" altLang="en-US" dirty="0">
                <a:solidFill>
                  <a:srgbClr val="008000"/>
                </a:solidFill>
                <a:sym typeface="Symbol" pitchFamily="2" charset="2"/>
              </a:rPr>
              <a:t></a:t>
            </a:r>
            <a:r>
              <a:rPr lang="en-GB" altLang="en-US" dirty="0">
                <a:solidFill>
                  <a:srgbClr val="008000"/>
                </a:solidFill>
              </a:rPr>
              <a:t> 0.3 mm for a relativistic particle </a:t>
            </a:r>
            <a:br>
              <a:rPr lang="en-GB" altLang="en-US" dirty="0">
                <a:solidFill>
                  <a:srgbClr val="008000"/>
                </a:solidFill>
              </a:rPr>
            </a:br>
            <a:r>
              <a:rPr lang="en-GB" altLang="en-US" dirty="0">
                <a:solidFill>
                  <a:srgbClr val="008000"/>
                </a:solidFill>
                <a:cs typeface="Times New Roman" panose="02020603050405020304" pitchFamily="18" charset="0"/>
              </a:rPr>
              <a:t>→ </a:t>
            </a:r>
            <a:r>
              <a:rPr lang="en-GB" altLang="en-US" dirty="0">
                <a:solidFill>
                  <a:srgbClr val="008000"/>
                </a:solidFill>
              </a:rPr>
              <a:t>requires small feature sizes</a:t>
            </a:r>
          </a:p>
          <a:p>
            <a:pPr eaLnBrk="1" hangingPunct="1"/>
            <a:r>
              <a:rPr lang="en-GB" altLang="en-US" b="1" dirty="0">
                <a:solidFill>
                  <a:srgbClr val="7030A0"/>
                </a:solidFill>
              </a:rPr>
              <a:t>Micro-channel plate </a:t>
            </a:r>
            <a:r>
              <a:rPr lang="en-GB" altLang="en-US" dirty="0">
                <a:solidFill>
                  <a:srgbClr val="7030A0"/>
                </a:solidFill>
              </a:rPr>
              <a:t>(MCP) photon detectors employ electron multiplication in small </a:t>
            </a:r>
            <a:br>
              <a:rPr lang="en-GB" altLang="en-US" dirty="0">
                <a:solidFill>
                  <a:srgbClr val="7030A0"/>
                </a:solidFill>
              </a:rPr>
            </a:br>
            <a:r>
              <a:rPr lang="en-GB" altLang="en-US" dirty="0">
                <a:solidFill>
                  <a:srgbClr val="7030A0"/>
                </a:solidFill>
              </a:rPr>
              <a:t>(~ 10 </a:t>
            </a:r>
            <a:r>
              <a:rPr lang="en-GB" altLang="en-US" dirty="0">
                <a:solidFill>
                  <a:srgbClr val="7030A0"/>
                </a:solidFill>
                <a:latin typeface="Symbol" pitchFamily="2" charset="2"/>
              </a:rPr>
              <a:t>m</a:t>
            </a:r>
            <a:r>
              <a:rPr lang="en-GB" altLang="en-US" dirty="0">
                <a:solidFill>
                  <a:srgbClr val="7030A0"/>
                </a:solidFill>
              </a:rPr>
              <a:t>m) pores, used in image intensifiers</a:t>
            </a:r>
          </a:p>
          <a:p>
            <a:pPr eaLnBrk="1" hangingPunct="1"/>
            <a:r>
              <a:rPr lang="en-GB" altLang="en-US" dirty="0">
                <a:solidFill>
                  <a:srgbClr val="FF0000"/>
                </a:solidFill>
              </a:rPr>
              <a:t>Timing precision of ~ 10 </a:t>
            </a:r>
            <a:r>
              <a:rPr lang="en-GB" altLang="en-US" dirty="0" err="1">
                <a:solidFill>
                  <a:srgbClr val="FF0000"/>
                </a:solidFill>
              </a:rPr>
              <a:t>ps</a:t>
            </a:r>
            <a:r>
              <a:rPr lang="en-GB" altLang="en-US" dirty="0">
                <a:solidFill>
                  <a:srgbClr val="FF0000"/>
                </a:solidFill>
              </a:rPr>
              <a:t> achieved</a:t>
            </a:r>
          </a:p>
        </p:txBody>
      </p:sp>
      <p:pic>
        <p:nvPicPr>
          <p:cNvPr id="10247" name="Picture 4" descr="MCP">
            <a:extLst>
              <a:ext uri="{FF2B5EF4-FFF2-40B4-BE49-F238E27FC236}">
                <a16:creationId xmlns:a16="http://schemas.microsoft.com/office/drawing/2014/main" id="{3166F510-5F76-374A-BEEA-9A40B71B8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609" b="55284"/>
          <a:stretch>
            <a:fillRect/>
          </a:stretch>
        </p:blipFill>
        <p:spPr bwMode="auto">
          <a:xfrm>
            <a:off x="2289268" y="3978732"/>
            <a:ext cx="230505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10">
            <a:extLst>
              <a:ext uri="{FF2B5EF4-FFF2-40B4-BE49-F238E27FC236}">
                <a16:creationId xmlns:a16="http://schemas.microsoft.com/office/drawing/2014/main" id="{1F49680E-0D36-1540-9EF1-A048D0E4EB88}"/>
              </a:ext>
            </a:extLst>
          </p:cNvPr>
          <p:cNvSpPr txBox="1">
            <a:spLocks noChangeArrowheads="1"/>
          </p:cNvSpPr>
          <p:nvPr/>
        </p:nvSpPr>
        <p:spPr bwMode="auto">
          <a:xfrm>
            <a:off x="10246156" y="2779010"/>
            <a:ext cx="12155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en-GB" altLang="en-US" sz="1800" dirty="0">
                <a:solidFill>
                  <a:schemeClr val="bg1"/>
                </a:solidFill>
                <a:latin typeface="Calibri" panose="020F0502020204030204" pitchFamily="34" charset="0"/>
              </a:rPr>
              <a:t>glass pores</a:t>
            </a:r>
          </a:p>
        </p:txBody>
      </p:sp>
      <p:sp>
        <p:nvSpPr>
          <p:cNvPr id="10253" name="Text Box 11">
            <a:extLst>
              <a:ext uri="{FF2B5EF4-FFF2-40B4-BE49-F238E27FC236}">
                <a16:creationId xmlns:a16="http://schemas.microsoft.com/office/drawing/2014/main" id="{6295EBBF-71EA-5A41-BD3E-115215395C20}"/>
              </a:ext>
            </a:extLst>
          </p:cNvPr>
          <p:cNvSpPr txBox="1">
            <a:spLocks noChangeArrowheads="1"/>
          </p:cNvSpPr>
          <p:nvPr/>
        </p:nvSpPr>
        <p:spPr bwMode="auto">
          <a:xfrm>
            <a:off x="468762" y="4133682"/>
            <a:ext cx="230505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dirty="0">
                <a:latin typeface="Calibri" panose="020F0502020204030204" pitchFamily="34" charset="0"/>
              </a:rPr>
              <a:t>MCP detector</a:t>
            </a:r>
            <a:br>
              <a:rPr lang="en-GB" altLang="en-US" dirty="0">
                <a:latin typeface="Calibri" panose="020F0502020204030204" pitchFamily="34" charset="0"/>
              </a:rPr>
            </a:br>
            <a:r>
              <a:rPr lang="en-GB" altLang="en-US" dirty="0">
                <a:solidFill>
                  <a:srgbClr val="808080"/>
                </a:solidFill>
                <a:latin typeface="Calibri" panose="020F0502020204030204" pitchFamily="34" charset="0"/>
              </a:rPr>
              <a:t>(</a:t>
            </a:r>
            <a:r>
              <a:rPr lang="en-GB" altLang="en-US" dirty="0" err="1">
                <a:solidFill>
                  <a:srgbClr val="808080"/>
                </a:solidFill>
                <a:latin typeface="Calibri" panose="020F0502020204030204" pitchFamily="34" charset="0"/>
              </a:rPr>
              <a:t>Photonis</a:t>
            </a:r>
            <a:r>
              <a:rPr lang="en-GB" altLang="en-US" dirty="0">
                <a:solidFill>
                  <a:srgbClr val="808080"/>
                </a:solidFill>
                <a:latin typeface="Calibri" panose="020F0502020204030204" pitchFamily="34" charset="0"/>
              </a:rPr>
              <a:t>) </a:t>
            </a:r>
            <a:br>
              <a:rPr lang="en-GB" altLang="en-US" dirty="0">
                <a:latin typeface="Calibri" panose="020F0502020204030204" pitchFamily="34" charset="0"/>
              </a:rPr>
            </a:br>
            <a:r>
              <a:rPr lang="en-GB" altLang="en-US" dirty="0">
                <a:solidFill>
                  <a:srgbClr val="008000"/>
                </a:solidFill>
                <a:latin typeface="Calibri" panose="020F0502020204030204" pitchFamily="34" charset="0"/>
              </a:rPr>
              <a:t>6</a:t>
            </a:r>
            <a:r>
              <a:rPr lang="en-GB" altLang="en-US" sz="2400" dirty="0">
                <a:solidFill>
                  <a:srgbClr val="008000"/>
                </a:solidFill>
                <a:latin typeface="Calibri" panose="020F0502020204030204" pitchFamily="34" charset="0"/>
              </a:rPr>
              <a:t> </a:t>
            </a:r>
            <a:r>
              <a:rPr lang="en-GB" altLang="en-US" dirty="0">
                <a:solidFill>
                  <a:srgbClr val="008000"/>
                </a:solidFill>
                <a:latin typeface="Calibri" panose="020F0502020204030204" pitchFamily="34" charset="0"/>
              </a:rPr>
              <a:t>cm width</a:t>
            </a:r>
            <a:br>
              <a:rPr lang="en-GB" altLang="en-US" dirty="0">
                <a:solidFill>
                  <a:srgbClr val="008000"/>
                </a:solidFill>
                <a:latin typeface="Calibri" panose="020F0502020204030204" pitchFamily="34" charset="0"/>
              </a:rPr>
            </a:br>
            <a:r>
              <a:rPr lang="en-GB" altLang="en-US" dirty="0">
                <a:solidFill>
                  <a:srgbClr val="008000"/>
                </a:solidFill>
                <a:latin typeface="Calibri" panose="020F0502020204030204" pitchFamily="34" charset="0"/>
              </a:rPr>
              <a:t>Up to 1024</a:t>
            </a:r>
            <a:r>
              <a:rPr lang="en-GB" altLang="en-US" dirty="0">
                <a:solidFill>
                  <a:srgbClr val="008000"/>
                </a:solidFill>
                <a:latin typeface="Calibri" panose="020F0502020204030204" pitchFamily="34" charset="0"/>
                <a:sym typeface="Symbol" pitchFamily="2" charset="2"/>
              </a:rPr>
              <a:t> </a:t>
            </a:r>
            <a:br>
              <a:rPr lang="en-GB" altLang="en-US" dirty="0">
                <a:solidFill>
                  <a:srgbClr val="008000"/>
                </a:solidFill>
                <a:latin typeface="Calibri" panose="020F0502020204030204" pitchFamily="34" charset="0"/>
                <a:sym typeface="Symbol" pitchFamily="2" charset="2"/>
              </a:rPr>
            </a:br>
            <a:r>
              <a:rPr lang="en-GB" altLang="en-US" dirty="0">
                <a:solidFill>
                  <a:srgbClr val="008000"/>
                </a:solidFill>
                <a:latin typeface="Calibri" panose="020F0502020204030204" pitchFamily="34" charset="0"/>
                <a:sym typeface="Symbol" pitchFamily="2" charset="2"/>
              </a:rPr>
              <a:t>anode pads</a:t>
            </a:r>
          </a:p>
        </p:txBody>
      </p:sp>
      <p:sp>
        <p:nvSpPr>
          <p:cNvPr id="10254" name="Line 12">
            <a:extLst>
              <a:ext uri="{FF2B5EF4-FFF2-40B4-BE49-F238E27FC236}">
                <a16:creationId xmlns:a16="http://schemas.microsoft.com/office/drawing/2014/main" id="{1A9EB3EC-62C7-8F4B-8ECC-8C2C62E58309}"/>
              </a:ext>
            </a:extLst>
          </p:cNvPr>
          <p:cNvSpPr>
            <a:spLocks noChangeShapeType="1"/>
          </p:cNvSpPr>
          <p:nvPr/>
        </p:nvSpPr>
        <p:spPr bwMode="auto">
          <a:xfrm flipH="1" flipV="1">
            <a:off x="8210540" y="1911272"/>
            <a:ext cx="1720924" cy="8677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I"/>
          </a:p>
        </p:txBody>
      </p:sp>
      <p:sp>
        <p:nvSpPr>
          <p:cNvPr id="2" name="Rectangle 1">
            <a:extLst>
              <a:ext uri="{FF2B5EF4-FFF2-40B4-BE49-F238E27FC236}">
                <a16:creationId xmlns:a16="http://schemas.microsoft.com/office/drawing/2014/main" id="{7B199986-07EC-D246-92FE-BC37319A1D31}"/>
              </a:ext>
            </a:extLst>
          </p:cNvPr>
          <p:cNvSpPr/>
          <p:nvPr/>
        </p:nvSpPr>
        <p:spPr>
          <a:xfrm>
            <a:off x="419789" y="6105526"/>
            <a:ext cx="3421962" cy="369332"/>
          </a:xfrm>
          <a:prstGeom prst="rect">
            <a:avLst/>
          </a:prstGeom>
        </p:spPr>
        <p:txBody>
          <a:bodyPr wrap="none">
            <a:spAutoFit/>
          </a:bodyPr>
          <a:lstStyle/>
          <a:p>
            <a:r>
              <a:rPr lang="sl-SI" altLang="sl-SI" dirty="0">
                <a:solidFill>
                  <a:srgbClr val="FF0000"/>
                </a:solidFill>
              </a:rPr>
              <a:t>Immune to an axial magnetic field </a:t>
            </a:r>
            <a:endParaRPr lang="en-US" altLang="sl-SI" dirty="0">
              <a:solidFill>
                <a:srgbClr val="FF0000"/>
              </a:solidFill>
            </a:endParaRPr>
          </a:p>
        </p:txBody>
      </p:sp>
      <p:pic>
        <p:nvPicPr>
          <p:cNvPr id="3" name="Picture 2">
            <a:extLst>
              <a:ext uri="{FF2B5EF4-FFF2-40B4-BE49-F238E27FC236}">
                <a16:creationId xmlns:a16="http://schemas.microsoft.com/office/drawing/2014/main" id="{1D4E268F-932C-2747-956E-3A8017317F10}"/>
              </a:ext>
            </a:extLst>
          </p:cNvPr>
          <p:cNvPicPr>
            <a:picLocks noChangeAspect="1"/>
          </p:cNvPicPr>
          <p:nvPr/>
        </p:nvPicPr>
        <p:blipFill>
          <a:blip r:embed="rId4"/>
          <a:stretch>
            <a:fillRect/>
          </a:stretch>
        </p:blipFill>
        <p:spPr>
          <a:xfrm>
            <a:off x="9602161" y="2261086"/>
            <a:ext cx="2503580" cy="4161934"/>
          </a:xfrm>
          <a:prstGeom prst="rect">
            <a:avLst/>
          </a:prstGeom>
        </p:spPr>
      </p:pic>
      <p:sp>
        <p:nvSpPr>
          <p:cNvPr id="4" name="Rectangle 3">
            <a:extLst>
              <a:ext uri="{FF2B5EF4-FFF2-40B4-BE49-F238E27FC236}">
                <a16:creationId xmlns:a16="http://schemas.microsoft.com/office/drawing/2014/main" id="{C8094225-B7F1-5D44-BDE1-92D22B5337B6}"/>
              </a:ext>
            </a:extLst>
          </p:cNvPr>
          <p:cNvSpPr/>
          <p:nvPr/>
        </p:nvSpPr>
        <p:spPr>
          <a:xfrm>
            <a:off x="4577160" y="3957410"/>
            <a:ext cx="5546076" cy="2554545"/>
          </a:xfrm>
          <a:prstGeom prst="rect">
            <a:avLst/>
          </a:prstGeom>
        </p:spPr>
        <p:txBody>
          <a:bodyPr wrap="square">
            <a:spAutoFit/>
          </a:bodyPr>
          <a:lstStyle/>
          <a:p>
            <a:r>
              <a:rPr lang="en-US" altLang="en-SI" sz="2000" dirty="0"/>
              <a:t>MCP is an array of millions of capillaries (~10 um diameter) in a glass plate (d=1mm).</a:t>
            </a:r>
          </a:p>
          <a:p>
            <a:endParaRPr lang="en-US" altLang="en-SI" sz="2000" dirty="0"/>
          </a:p>
          <a:p>
            <a:r>
              <a:rPr lang="en-US" altLang="en-SI" sz="2000" dirty="0"/>
              <a:t>Both faces of the plate are coated by thin metal, and act as electrodes.</a:t>
            </a:r>
          </a:p>
          <a:p>
            <a:endParaRPr lang="en-US" altLang="en-SI" sz="2000" dirty="0"/>
          </a:p>
          <a:p>
            <a:r>
              <a:rPr lang="en-US" altLang="en-SI" sz="2000" dirty="0"/>
              <a:t>The inner side of each tube is coated with electron-emissive material.</a:t>
            </a:r>
          </a:p>
        </p:txBody>
      </p:sp>
      <p:sp>
        <p:nvSpPr>
          <p:cNvPr id="5" name="Slide Number Placeholder 4">
            <a:extLst>
              <a:ext uri="{FF2B5EF4-FFF2-40B4-BE49-F238E27FC236}">
                <a16:creationId xmlns:a16="http://schemas.microsoft.com/office/drawing/2014/main" id="{8D9AA86D-CD01-29B5-41AC-28B625A52618}"/>
              </a:ext>
            </a:extLst>
          </p:cNvPr>
          <p:cNvSpPr>
            <a:spLocks noGrp="1"/>
          </p:cNvSpPr>
          <p:nvPr>
            <p:ph type="sldNum" sz="quarter" idx="12"/>
          </p:nvPr>
        </p:nvSpPr>
        <p:spPr/>
        <p:txBody>
          <a:bodyPr/>
          <a:lstStyle/>
          <a:p>
            <a:fld id="{7254E3D2-0D2C-B040-A5A3-AD14F48ED497}" type="slidenum">
              <a:rPr lang="en-SI" smtClean="0"/>
              <a:t>74</a:t>
            </a:fld>
            <a:endParaRPr lang="en-SI"/>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47878682-36B0-A84A-809A-8E16A21A2512}"/>
              </a:ext>
            </a:extLst>
          </p:cNvPr>
          <p:cNvSpPr txBox="1">
            <a:spLocks noChangeArrowheads="1"/>
          </p:cNvSpPr>
          <p:nvPr/>
        </p:nvSpPr>
        <p:spPr bwMode="auto">
          <a:xfrm>
            <a:off x="5102762" y="2071044"/>
            <a:ext cx="635522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pPr>
            <a:r>
              <a:rPr lang="sl-SI" altLang="sl-SI" sz="2800" dirty="0">
                <a:solidFill>
                  <a:schemeClr val="tx1"/>
                </a:solidFill>
                <a:latin typeface="Albertus Medium"/>
              </a:rPr>
              <a:t> </a:t>
            </a:r>
            <a:r>
              <a:rPr lang="en-US" altLang="sl-SI" sz="2800" dirty="0">
                <a:solidFill>
                  <a:schemeClr val="tx1"/>
                </a:solidFill>
                <a:latin typeface="Albertus Medium"/>
              </a:rPr>
              <a:t>pore diameter</a:t>
            </a:r>
            <a:r>
              <a:rPr lang="sl-SI" altLang="sl-SI" sz="2800" dirty="0">
                <a:solidFill>
                  <a:schemeClr val="tx1"/>
                </a:solidFill>
                <a:latin typeface="Albertus Medium"/>
              </a:rPr>
              <a:t> 10-100 </a:t>
            </a:r>
            <a:r>
              <a:rPr lang="sl-SI" altLang="sl-SI" sz="2800" b="1" dirty="0">
                <a:solidFill>
                  <a:schemeClr val="tx1"/>
                </a:solidFill>
                <a:latin typeface="Albertus Medium"/>
                <a:sym typeface="Symbol" pitchFamily="2" charset="2"/>
              </a:rPr>
              <a:t></a:t>
            </a:r>
            <a:r>
              <a:rPr lang="sl-SI" altLang="sl-SI" sz="2800" dirty="0">
                <a:solidFill>
                  <a:schemeClr val="tx1"/>
                </a:solidFill>
                <a:latin typeface="Albertus Medium"/>
                <a:sym typeface="Symbol" pitchFamily="2" charset="2"/>
              </a:rPr>
              <a:t>m</a:t>
            </a:r>
          </a:p>
          <a:p>
            <a:pPr>
              <a:spcBef>
                <a:spcPct val="0"/>
              </a:spcBef>
            </a:pPr>
            <a:r>
              <a:rPr lang="sl-SI" altLang="sl-SI" sz="2800" dirty="0">
                <a:solidFill>
                  <a:schemeClr val="tx1"/>
                </a:solidFill>
                <a:latin typeface="Albertus Medium"/>
                <a:sym typeface="Symbol" pitchFamily="2" charset="2"/>
              </a:rPr>
              <a:t> </a:t>
            </a:r>
            <a:r>
              <a:rPr lang="en-US" altLang="sl-SI" sz="2800" dirty="0">
                <a:solidFill>
                  <a:schemeClr val="tx1"/>
                </a:solidFill>
                <a:latin typeface="Albertus Medium"/>
                <a:sym typeface="Symbol" pitchFamily="2" charset="2"/>
              </a:rPr>
              <a:t>channel length</a:t>
            </a:r>
            <a:r>
              <a:rPr lang="sl-SI" altLang="sl-SI" sz="2800" dirty="0">
                <a:solidFill>
                  <a:schemeClr val="tx1"/>
                </a:solidFill>
                <a:latin typeface="Albertus Medium"/>
                <a:sym typeface="Symbol" pitchFamily="2" charset="2"/>
              </a:rPr>
              <a:t>  1mm</a:t>
            </a:r>
          </a:p>
          <a:p>
            <a:pPr>
              <a:spcBef>
                <a:spcPct val="0"/>
              </a:spcBef>
            </a:pPr>
            <a:r>
              <a:rPr lang="en-US" altLang="sl-SI" sz="2800" dirty="0">
                <a:solidFill>
                  <a:schemeClr val="tx1"/>
                </a:solidFill>
                <a:latin typeface="Albertus Medium"/>
                <a:sym typeface="Symbol" pitchFamily="2" charset="2"/>
              </a:rPr>
              <a:t> multiplication </a:t>
            </a:r>
            <a:r>
              <a:rPr lang="sl-SI" altLang="sl-SI" sz="2800" dirty="0">
                <a:solidFill>
                  <a:schemeClr val="tx1"/>
                </a:solidFill>
                <a:latin typeface="Albertus Medium"/>
                <a:sym typeface="Symbol" pitchFamily="2" charset="2"/>
              </a:rPr>
              <a:t>G  10</a:t>
            </a:r>
            <a:r>
              <a:rPr lang="sl-SI" altLang="sl-SI" sz="2800" baseline="30000" dirty="0">
                <a:solidFill>
                  <a:schemeClr val="tx1"/>
                </a:solidFill>
                <a:latin typeface="Albertus Medium"/>
                <a:sym typeface="Symbol" pitchFamily="2" charset="2"/>
              </a:rPr>
              <a:t>5</a:t>
            </a:r>
            <a:r>
              <a:rPr lang="sl-SI" altLang="sl-SI" sz="2800" dirty="0">
                <a:solidFill>
                  <a:schemeClr val="tx1"/>
                </a:solidFill>
                <a:latin typeface="Albertus Medium"/>
                <a:sym typeface="Symbol" pitchFamily="2" charset="2"/>
              </a:rPr>
              <a:t>-10</a:t>
            </a:r>
            <a:r>
              <a:rPr lang="sl-SI" altLang="sl-SI" sz="2800" baseline="30000" dirty="0">
                <a:solidFill>
                  <a:schemeClr val="tx1"/>
                </a:solidFill>
                <a:latin typeface="Albertus Medium"/>
                <a:sym typeface="Symbol" pitchFamily="2" charset="2"/>
              </a:rPr>
              <a:t>7 </a:t>
            </a:r>
            <a:r>
              <a:rPr lang="sl-SI" altLang="sl-SI" sz="2800" dirty="0">
                <a:solidFill>
                  <a:schemeClr val="tx1"/>
                </a:solidFill>
                <a:latin typeface="Albertus Medium"/>
                <a:sym typeface="Symbol" pitchFamily="2" charset="2"/>
              </a:rPr>
              <a:t>(“chevron”)</a:t>
            </a:r>
          </a:p>
          <a:p>
            <a:pPr>
              <a:spcBef>
                <a:spcPct val="0"/>
              </a:spcBef>
            </a:pPr>
            <a:r>
              <a:rPr lang="sl-SI" altLang="sl-SI" sz="2800" dirty="0">
                <a:solidFill>
                  <a:schemeClr val="tx1"/>
                </a:solidFill>
                <a:latin typeface="Albertus Medium"/>
                <a:sym typeface="Symbol" pitchFamily="2" charset="2"/>
              </a:rPr>
              <a:t> </a:t>
            </a:r>
            <a:r>
              <a:rPr lang="en-US" altLang="sl-SI" sz="2800" dirty="0">
                <a:solidFill>
                  <a:schemeClr val="tx1"/>
                </a:solidFill>
                <a:latin typeface="Albertus Medium"/>
                <a:sym typeface="Symbol" pitchFamily="2" charset="2"/>
              </a:rPr>
              <a:t>time resolution</a:t>
            </a:r>
            <a:r>
              <a:rPr lang="sl-SI" altLang="sl-SI" sz="2800" dirty="0">
                <a:solidFill>
                  <a:schemeClr val="tx1"/>
                </a:solidFill>
                <a:latin typeface="Albertus Medium"/>
                <a:sym typeface="Symbol" pitchFamily="2" charset="2"/>
              </a:rPr>
              <a:t> &lt;100 ps</a:t>
            </a:r>
          </a:p>
          <a:p>
            <a:pPr>
              <a:spcBef>
                <a:spcPct val="0"/>
              </a:spcBef>
            </a:pPr>
            <a:r>
              <a:rPr lang="sl-SI" altLang="sl-SI" sz="2800" dirty="0">
                <a:solidFill>
                  <a:schemeClr val="tx1"/>
                </a:solidFill>
                <a:latin typeface="Albertus Medium"/>
                <a:sym typeface="Symbol" pitchFamily="2" charset="2"/>
              </a:rPr>
              <a:t> </a:t>
            </a:r>
            <a:r>
              <a:rPr lang="en-US" altLang="sl-SI" sz="2800" dirty="0">
                <a:solidFill>
                  <a:schemeClr val="tx1"/>
                </a:solidFill>
                <a:latin typeface="Albertus Medium"/>
                <a:sym typeface="Symbol" pitchFamily="2" charset="2"/>
              </a:rPr>
              <a:t>spatial sensitivity</a:t>
            </a:r>
            <a:endParaRPr lang="sl-SI" altLang="sl-SI" sz="2800" dirty="0">
              <a:solidFill>
                <a:schemeClr val="tx1"/>
              </a:solidFill>
              <a:latin typeface="Albertus Medium"/>
              <a:sym typeface="Symbol" pitchFamily="2" charset="2"/>
            </a:endParaRPr>
          </a:p>
          <a:p>
            <a:pPr>
              <a:spcBef>
                <a:spcPct val="0"/>
              </a:spcBef>
            </a:pPr>
            <a:r>
              <a:rPr lang="sl-SI" altLang="sl-SI" sz="2800" dirty="0">
                <a:solidFill>
                  <a:schemeClr val="tx1"/>
                </a:solidFill>
                <a:latin typeface="Albertus Medium"/>
                <a:sym typeface="Symbol" pitchFamily="2" charset="2"/>
              </a:rPr>
              <a:t> 25</a:t>
            </a:r>
            <a:r>
              <a:rPr lang="sl-SI" altLang="sl-SI" sz="2800" b="1" dirty="0">
                <a:solidFill>
                  <a:schemeClr val="tx1"/>
                </a:solidFill>
                <a:latin typeface="Albertus Medium"/>
                <a:sym typeface="Symbol" pitchFamily="2" charset="2"/>
              </a:rPr>
              <a:t> </a:t>
            </a:r>
            <a:r>
              <a:rPr lang="sl-SI" altLang="sl-SI" sz="2800" dirty="0">
                <a:solidFill>
                  <a:schemeClr val="tx1"/>
                </a:solidFill>
                <a:latin typeface="Albertus Medium"/>
                <a:sym typeface="Symbol" pitchFamily="2" charset="2"/>
              </a:rPr>
              <a:t>m</a:t>
            </a:r>
            <a:r>
              <a:rPr lang="en-US" altLang="sl-SI" sz="2800" dirty="0">
                <a:solidFill>
                  <a:schemeClr val="tx1"/>
                </a:solidFill>
                <a:latin typeface="Albertus Medium"/>
                <a:sym typeface="Symbol" pitchFamily="2" charset="2"/>
              </a:rPr>
              <a:t> pores</a:t>
            </a:r>
            <a:r>
              <a:rPr lang="sl-SI" altLang="sl-SI" sz="2800" dirty="0">
                <a:solidFill>
                  <a:schemeClr val="tx1"/>
                </a:solidFill>
                <a:latin typeface="Albertus Medium"/>
                <a:sym typeface="Symbol" pitchFamily="2" charset="2"/>
              </a:rPr>
              <a:t>: </a:t>
            </a:r>
            <a:r>
              <a:rPr lang="en-US" altLang="sl-SI" sz="2800" dirty="0">
                <a:solidFill>
                  <a:schemeClr val="tx1"/>
                </a:solidFill>
                <a:latin typeface="Albertus Medium"/>
                <a:sym typeface="Symbol" pitchFamily="2" charset="2"/>
              </a:rPr>
              <a:t>up to</a:t>
            </a:r>
            <a:r>
              <a:rPr lang="sl-SI" altLang="sl-SI" sz="2800" dirty="0">
                <a:solidFill>
                  <a:schemeClr val="tx1"/>
                </a:solidFill>
                <a:latin typeface="Albertus Medium"/>
                <a:sym typeface="Symbol" pitchFamily="2" charset="2"/>
              </a:rPr>
              <a:t> B  0.8T</a:t>
            </a:r>
          </a:p>
          <a:p>
            <a:pPr>
              <a:spcBef>
                <a:spcPct val="0"/>
              </a:spcBef>
            </a:pPr>
            <a:r>
              <a:rPr lang="sl-SI" altLang="sl-SI" sz="2800" dirty="0">
                <a:solidFill>
                  <a:schemeClr val="tx1"/>
                </a:solidFill>
                <a:latin typeface="Albertus Medium"/>
                <a:sym typeface="Symbol" pitchFamily="2" charset="2"/>
              </a:rPr>
              <a:t> </a:t>
            </a:r>
            <a:r>
              <a:rPr lang="en-US" altLang="sl-SI" sz="2800" dirty="0">
                <a:solidFill>
                  <a:schemeClr val="tx1"/>
                </a:solidFill>
                <a:latin typeface="Albertus Medium"/>
                <a:sym typeface="Symbol" pitchFamily="2" charset="2"/>
              </a:rPr>
              <a:t>1</a:t>
            </a:r>
            <a:r>
              <a:rPr lang="sl-SI" altLang="sl-SI" sz="2800" dirty="0">
                <a:solidFill>
                  <a:schemeClr val="tx1"/>
                </a:solidFill>
                <a:latin typeface="Albertus Medium"/>
                <a:sym typeface="Symbol" pitchFamily="2" charset="2"/>
              </a:rPr>
              <a:t>0</a:t>
            </a:r>
            <a:r>
              <a:rPr lang="sl-SI" altLang="sl-SI" sz="2800" b="1" dirty="0">
                <a:solidFill>
                  <a:schemeClr val="tx1"/>
                </a:solidFill>
                <a:latin typeface="Albertus Medium"/>
                <a:sym typeface="Symbol" pitchFamily="2" charset="2"/>
              </a:rPr>
              <a:t> </a:t>
            </a:r>
            <a:r>
              <a:rPr lang="sl-SI" altLang="sl-SI" sz="2800" dirty="0">
                <a:solidFill>
                  <a:schemeClr val="tx1"/>
                </a:solidFill>
                <a:latin typeface="Albertus Medium"/>
                <a:sym typeface="Symbol" pitchFamily="2" charset="2"/>
              </a:rPr>
              <a:t>m: </a:t>
            </a:r>
            <a:r>
              <a:rPr lang="en-US" altLang="sl-SI" sz="2800" dirty="0">
                <a:solidFill>
                  <a:schemeClr val="tx1"/>
                </a:solidFill>
                <a:latin typeface="Albertus Medium"/>
                <a:sym typeface="Symbol" pitchFamily="2" charset="2"/>
              </a:rPr>
              <a:t>up to</a:t>
            </a:r>
            <a:r>
              <a:rPr lang="sl-SI" altLang="sl-SI" sz="2800" dirty="0">
                <a:solidFill>
                  <a:schemeClr val="tx1"/>
                </a:solidFill>
                <a:latin typeface="Albertus Medium"/>
                <a:sym typeface="Symbol" pitchFamily="2" charset="2"/>
              </a:rPr>
              <a:t> B1.5T</a:t>
            </a:r>
            <a:endParaRPr lang="en-GB" altLang="sl-SI" sz="2800" dirty="0">
              <a:solidFill>
                <a:schemeClr val="tx1"/>
              </a:solidFill>
              <a:latin typeface="Albertus Medium"/>
              <a:sym typeface="Symbol" pitchFamily="2" charset="2"/>
            </a:endParaRPr>
          </a:p>
          <a:p>
            <a:pPr>
              <a:spcBef>
                <a:spcPct val="0"/>
              </a:spcBef>
            </a:pPr>
            <a:endParaRPr lang="en-GB" altLang="sl-SI" sz="2800" dirty="0">
              <a:solidFill>
                <a:srgbClr val="18B814"/>
              </a:solidFill>
              <a:latin typeface="Albertus Medium"/>
              <a:sym typeface="Symbol" pitchFamily="2" charset="2"/>
            </a:endParaRPr>
          </a:p>
        </p:txBody>
      </p:sp>
      <p:pic>
        <p:nvPicPr>
          <p:cNvPr id="38915" name="Picture 3" descr="C:\delft\slidod12.jpg">
            <a:extLst>
              <a:ext uri="{FF2B5EF4-FFF2-40B4-BE49-F238E27FC236}">
                <a16:creationId xmlns:a16="http://schemas.microsoft.com/office/drawing/2014/main" id="{C8F1E1DA-3BC8-9F41-BD5A-BC7FEEEBA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91" y="119844"/>
            <a:ext cx="5353554" cy="675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a:extLst>
              <a:ext uri="{FF2B5EF4-FFF2-40B4-BE49-F238E27FC236}">
                <a16:creationId xmlns:a16="http://schemas.microsoft.com/office/drawing/2014/main" id="{7067C796-5B88-2A42-B429-05AAEFEB7B1D}"/>
              </a:ext>
            </a:extLst>
          </p:cNvPr>
          <p:cNvSpPr txBox="1">
            <a:spLocks noChangeArrowheads="1"/>
          </p:cNvSpPr>
          <p:nvPr/>
        </p:nvSpPr>
        <p:spPr bwMode="auto">
          <a:xfrm>
            <a:off x="5307453" y="169070"/>
            <a:ext cx="29402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dirty="0">
                <a:solidFill>
                  <a:schemeClr val="accent1"/>
                </a:solidFill>
                <a:latin typeface="+mn-lt"/>
              </a:rPr>
              <a:t>Micro</a:t>
            </a:r>
            <a:r>
              <a:rPr lang="sl-SI" altLang="sl-SI" dirty="0">
                <a:solidFill>
                  <a:schemeClr val="accent1"/>
                </a:solidFill>
                <a:latin typeface="Albertus Medium"/>
              </a:rPr>
              <a:t> </a:t>
            </a:r>
            <a:r>
              <a:rPr lang="sl-SI" altLang="sl-SI" dirty="0">
                <a:solidFill>
                  <a:schemeClr val="accent1"/>
                </a:solidFill>
                <a:latin typeface="+mn-lt"/>
              </a:rPr>
              <a:t>channels</a:t>
            </a:r>
            <a:endParaRPr lang="en-GB" altLang="sl-SI" dirty="0">
              <a:solidFill>
                <a:schemeClr val="accent1"/>
              </a:solidFill>
              <a:latin typeface="+mn-l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2E5F94BE-C99A-D44E-AA63-2A6FFBC74B46}"/>
              </a:ext>
            </a:extLst>
          </p:cNvPr>
          <p:cNvSpPr>
            <a:spLocks noGrp="1"/>
          </p:cNvSpPr>
          <p:nvPr>
            <p:ph type="title"/>
          </p:nvPr>
        </p:nvSpPr>
        <p:spPr>
          <a:xfrm>
            <a:off x="1600200" y="115888"/>
            <a:ext cx="6019800" cy="533400"/>
          </a:xfrm>
        </p:spPr>
        <p:txBody>
          <a:bodyPr>
            <a:normAutofit fontScale="90000"/>
          </a:bodyPr>
          <a:lstStyle/>
          <a:p>
            <a:r>
              <a:rPr lang="sl-SI" altLang="sl-SI"/>
              <a:t>MCP PMT timing</a:t>
            </a:r>
          </a:p>
        </p:txBody>
      </p:sp>
      <p:sp>
        <p:nvSpPr>
          <p:cNvPr id="39939" name="Content Placeholder 2">
            <a:extLst>
              <a:ext uri="{FF2B5EF4-FFF2-40B4-BE49-F238E27FC236}">
                <a16:creationId xmlns:a16="http://schemas.microsoft.com/office/drawing/2014/main" id="{086E7DE5-F22F-C94C-98E5-6F643A5A0E66}"/>
              </a:ext>
            </a:extLst>
          </p:cNvPr>
          <p:cNvSpPr>
            <a:spLocks noGrp="1"/>
          </p:cNvSpPr>
          <p:nvPr>
            <p:ph idx="1"/>
          </p:nvPr>
        </p:nvSpPr>
        <p:spPr>
          <a:xfrm>
            <a:off x="6738938" y="2428876"/>
            <a:ext cx="3243262" cy="3667125"/>
          </a:xfrm>
        </p:spPr>
        <p:txBody>
          <a:bodyPr/>
          <a:lstStyle/>
          <a:p>
            <a:endParaRPr lang="sl-SI" altLang="sl-SI"/>
          </a:p>
        </p:txBody>
      </p:sp>
      <p:pic>
        <p:nvPicPr>
          <p:cNvPr id="39940" name="Picture 11">
            <a:extLst>
              <a:ext uri="{FF2B5EF4-FFF2-40B4-BE49-F238E27FC236}">
                <a16:creationId xmlns:a16="http://schemas.microsoft.com/office/drawing/2014/main" id="{36670DC8-9B6E-D945-A735-F409983D6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937" y="2425368"/>
            <a:ext cx="89503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19">
            <a:extLst>
              <a:ext uri="{FF2B5EF4-FFF2-40B4-BE49-F238E27FC236}">
                <a16:creationId xmlns:a16="http://schemas.microsoft.com/office/drawing/2014/main" id="{F6B78CB3-6055-094C-9DDB-64C6FBF53851}"/>
              </a:ext>
            </a:extLst>
          </p:cNvPr>
          <p:cNvSpPr txBox="1">
            <a:spLocks noChangeArrowheads="1"/>
          </p:cNvSpPr>
          <p:nvPr/>
        </p:nvSpPr>
        <p:spPr bwMode="auto">
          <a:xfrm>
            <a:off x="1558926" y="1098551"/>
            <a:ext cx="4513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50000"/>
              </a:spcBef>
              <a:buFontTx/>
              <a:buNone/>
            </a:pPr>
            <a:r>
              <a:rPr lang="en-US" altLang="sl-SI" sz="2000"/>
              <a:t>MCP PMTs: main peak with excellent timing accompanied with a tail</a:t>
            </a:r>
            <a:endParaRPr lang="sl-SI" altLang="sl-SI" sz="2000"/>
          </a:p>
        </p:txBody>
      </p:sp>
      <p:sp>
        <p:nvSpPr>
          <p:cNvPr id="9" name="Text Box 19">
            <a:extLst>
              <a:ext uri="{FF2B5EF4-FFF2-40B4-BE49-F238E27FC236}">
                <a16:creationId xmlns:a16="http://schemas.microsoft.com/office/drawing/2014/main" id="{FD665BE0-C988-1A45-9AA3-23CA60C24032}"/>
              </a:ext>
            </a:extLst>
          </p:cNvPr>
          <p:cNvSpPr txBox="1">
            <a:spLocks noChangeArrowheads="1"/>
          </p:cNvSpPr>
          <p:nvPr/>
        </p:nvSpPr>
        <p:spPr bwMode="auto">
          <a:xfrm>
            <a:off x="6096000" y="3860800"/>
            <a:ext cx="4533900" cy="2400300"/>
          </a:xfrm>
          <a:prstGeom prst="rect">
            <a:avLst/>
          </a:prstGeom>
          <a:solidFill>
            <a:schemeClr val="bg2"/>
          </a:solidFill>
          <a:ln>
            <a:noFill/>
          </a:ln>
        </p:spPr>
        <p:txBody>
          <a:bodyPr>
            <a:spAutoFit/>
          </a:bodyPr>
          <a:lstStyle>
            <a:lvl1pPr>
              <a:spcBef>
                <a:spcPct val="20000"/>
              </a:spcBef>
              <a:buChar char="•"/>
              <a:defRPr sz="3200">
                <a:solidFill>
                  <a:schemeClr val="accent2"/>
                </a:solidFill>
                <a:latin typeface="Tahoma" pitchFamily="34" charset="0"/>
              </a:defRPr>
            </a:lvl1pPr>
            <a:lvl2pPr marL="742950" indent="-285750">
              <a:spcBef>
                <a:spcPct val="20000"/>
              </a:spcBef>
              <a:buChar char="–"/>
              <a:defRPr sz="2800">
                <a:solidFill>
                  <a:schemeClr val="accent2"/>
                </a:solidFill>
                <a:latin typeface="Tahoma" pitchFamily="34" charset="0"/>
              </a:defRPr>
            </a:lvl2pPr>
            <a:lvl3pPr marL="1143000" indent="-228600">
              <a:spcBef>
                <a:spcPct val="20000"/>
              </a:spcBef>
              <a:buChar char="•"/>
              <a:defRPr sz="2400">
                <a:solidFill>
                  <a:schemeClr val="accent2"/>
                </a:solidFill>
                <a:latin typeface="Tahoma" pitchFamily="34" charset="0"/>
              </a:defRPr>
            </a:lvl3pPr>
            <a:lvl4pPr marL="1600200" indent="-228600">
              <a:spcBef>
                <a:spcPct val="20000"/>
              </a:spcBef>
              <a:buChar char="–"/>
              <a:defRPr sz="2000">
                <a:solidFill>
                  <a:schemeClr val="accent2"/>
                </a:solidFill>
                <a:latin typeface="Tahoma" pitchFamily="34" charset="0"/>
              </a:defRPr>
            </a:lvl4pPr>
            <a:lvl5pPr marL="2057400" indent="-228600">
              <a:spcBef>
                <a:spcPct val="20000"/>
              </a:spcBef>
              <a:buChar char="»"/>
              <a:defRPr sz="2000">
                <a:solidFill>
                  <a:schemeClr val="accent2"/>
                </a:solidFill>
                <a:latin typeface="Tahoma" pitchFamily="34" charset="0"/>
              </a:defRPr>
            </a:lvl5pPr>
            <a:lvl6pPr marL="2514600" indent="-228600" eaLnBrk="0" fontAlgn="base" hangingPunct="0">
              <a:spcBef>
                <a:spcPct val="20000"/>
              </a:spcBef>
              <a:spcAft>
                <a:spcPct val="0"/>
              </a:spcAft>
              <a:buChar char="»"/>
              <a:defRPr sz="2000">
                <a:solidFill>
                  <a:schemeClr val="accent2"/>
                </a:solidFill>
                <a:latin typeface="Tahoma" pitchFamily="34" charset="0"/>
              </a:defRPr>
            </a:lvl6pPr>
            <a:lvl7pPr marL="2971800" indent="-228600" eaLnBrk="0" fontAlgn="base" hangingPunct="0">
              <a:spcBef>
                <a:spcPct val="20000"/>
              </a:spcBef>
              <a:spcAft>
                <a:spcPct val="0"/>
              </a:spcAft>
              <a:buChar char="»"/>
              <a:defRPr sz="2000">
                <a:solidFill>
                  <a:schemeClr val="accent2"/>
                </a:solidFill>
                <a:latin typeface="Tahoma" pitchFamily="34" charset="0"/>
              </a:defRPr>
            </a:lvl7pPr>
            <a:lvl8pPr marL="3429000" indent="-228600" eaLnBrk="0" fontAlgn="base" hangingPunct="0">
              <a:spcBef>
                <a:spcPct val="20000"/>
              </a:spcBef>
              <a:spcAft>
                <a:spcPct val="0"/>
              </a:spcAft>
              <a:buChar char="»"/>
              <a:defRPr sz="2000">
                <a:solidFill>
                  <a:schemeClr val="accent2"/>
                </a:solidFill>
                <a:latin typeface="Tahoma" pitchFamily="34" charset="0"/>
              </a:defRPr>
            </a:lvl8pPr>
            <a:lvl9pPr marL="3886200" indent="-228600" eaLnBrk="0" fontAlgn="base" hangingPunct="0">
              <a:spcBef>
                <a:spcPct val="20000"/>
              </a:spcBef>
              <a:spcAft>
                <a:spcPct val="0"/>
              </a:spcAft>
              <a:buChar char="»"/>
              <a:defRPr sz="2000">
                <a:solidFill>
                  <a:schemeClr val="accent2"/>
                </a:solidFill>
                <a:latin typeface="Tahoma" pitchFamily="34" charset="0"/>
              </a:defRPr>
            </a:lvl9pPr>
          </a:lstStyle>
          <a:p>
            <a:pPr eaLnBrk="1" hangingPunct="1">
              <a:spcBef>
                <a:spcPct val="50000"/>
              </a:spcBef>
              <a:buFontTx/>
              <a:buNone/>
              <a:defRPr/>
            </a:pPr>
            <a:r>
              <a:rPr lang="sl-SI" altLang="sl-SI" sz="2000" dirty="0" err="1">
                <a:solidFill>
                  <a:schemeClr val="tx1"/>
                </a:solidFill>
              </a:rPr>
              <a:t>Tails</a:t>
            </a:r>
            <a:r>
              <a:rPr lang="sl-SI" altLang="sl-SI" sz="2000" dirty="0">
                <a:solidFill>
                  <a:schemeClr val="tx1"/>
                </a:solidFill>
              </a:rPr>
              <a:t> </a:t>
            </a:r>
            <a:r>
              <a:rPr lang="sl-SI" altLang="sl-SI" sz="2000" dirty="0" err="1">
                <a:solidFill>
                  <a:schemeClr val="tx1"/>
                </a:solidFill>
              </a:rPr>
              <a:t>understood</a:t>
            </a:r>
            <a:r>
              <a:rPr lang="sl-SI" altLang="sl-SI" sz="2000" dirty="0">
                <a:solidFill>
                  <a:schemeClr val="tx1"/>
                </a:solidFill>
              </a:rPr>
              <a:t> (</a:t>
            </a:r>
            <a:r>
              <a:rPr lang="sl-SI" altLang="sl-SI" sz="2000" dirty="0" err="1">
                <a:solidFill>
                  <a:schemeClr val="tx1"/>
                </a:solidFill>
              </a:rPr>
              <a:t>scattering</a:t>
            </a:r>
            <a:r>
              <a:rPr lang="sl-SI" altLang="sl-SI" sz="2000" dirty="0">
                <a:solidFill>
                  <a:schemeClr val="tx1"/>
                </a:solidFill>
              </a:rPr>
              <a:t> </a:t>
            </a:r>
            <a:r>
              <a:rPr lang="sl-SI" altLang="sl-SI" sz="2000" dirty="0" err="1">
                <a:solidFill>
                  <a:schemeClr val="tx1"/>
                </a:solidFill>
              </a:rPr>
              <a:t>of</a:t>
            </a:r>
            <a:r>
              <a:rPr lang="sl-SI" altLang="sl-SI" sz="2000" dirty="0">
                <a:solidFill>
                  <a:schemeClr val="tx1"/>
                </a:solidFill>
              </a:rPr>
              <a:t> </a:t>
            </a:r>
            <a:r>
              <a:rPr lang="sl-SI" altLang="sl-SI" sz="2000" dirty="0" err="1">
                <a:solidFill>
                  <a:schemeClr val="tx1"/>
                </a:solidFill>
              </a:rPr>
              <a:t>photoelectrons</a:t>
            </a:r>
            <a:r>
              <a:rPr lang="sl-SI" altLang="sl-SI" sz="2000" dirty="0">
                <a:solidFill>
                  <a:schemeClr val="tx1"/>
                </a:solidFill>
              </a:rPr>
              <a:t> </a:t>
            </a:r>
            <a:r>
              <a:rPr lang="sl-SI" altLang="sl-SI" sz="2000" dirty="0" err="1">
                <a:solidFill>
                  <a:schemeClr val="tx1"/>
                </a:solidFill>
              </a:rPr>
              <a:t>off</a:t>
            </a:r>
            <a:r>
              <a:rPr lang="sl-SI" altLang="sl-SI" sz="2000" dirty="0">
                <a:solidFill>
                  <a:schemeClr val="tx1"/>
                </a:solidFill>
              </a:rPr>
              <a:t> the MCP)</a:t>
            </a:r>
            <a:endParaRPr lang="en-US" altLang="sl-SI" sz="2000" dirty="0">
              <a:solidFill>
                <a:schemeClr val="tx1"/>
              </a:solidFill>
            </a:endParaRPr>
          </a:p>
          <a:p>
            <a:pPr marL="342900" indent="-342900">
              <a:spcBef>
                <a:spcPct val="50000"/>
              </a:spcBef>
              <a:buFontTx/>
              <a:buChar char="-"/>
              <a:defRPr/>
            </a:pPr>
            <a:r>
              <a:rPr lang="en-US" altLang="sl-SI" sz="2000" dirty="0">
                <a:solidFill>
                  <a:schemeClr val="tx1"/>
                </a:solidFill>
              </a:rPr>
              <a:t>Inelastic back-scattering</a:t>
            </a:r>
          </a:p>
          <a:p>
            <a:pPr marL="342900" indent="-342900">
              <a:spcBef>
                <a:spcPct val="50000"/>
              </a:spcBef>
              <a:buFontTx/>
              <a:buChar char="-"/>
              <a:defRPr/>
            </a:pPr>
            <a:r>
              <a:rPr lang="en-US" altLang="sl-SI" sz="2000" dirty="0">
                <a:solidFill>
                  <a:schemeClr val="tx1"/>
                </a:solidFill>
              </a:rPr>
              <a:t>Elastic back-scattering</a:t>
            </a:r>
          </a:p>
          <a:p>
            <a:pPr eaLnBrk="1" hangingPunct="1">
              <a:spcBef>
                <a:spcPct val="50000"/>
              </a:spcBef>
              <a:buFontTx/>
              <a:buNone/>
              <a:defRPr/>
            </a:pPr>
            <a:r>
              <a:rPr lang="sl-SI" altLang="sl-SI" sz="2000" dirty="0">
                <a:solidFill>
                  <a:schemeClr val="tx1"/>
                </a:solidFill>
                <a:sym typeface="Wingdings" panose="05000000000000000000" pitchFamily="2" charset="2"/>
              </a:rPr>
              <a:t>good agreement </a:t>
            </a:r>
            <a:r>
              <a:rPr lang="sl-SI" altLang="sl-SI" sz="2000" dirty="0" err="1">
                <a:solidFill>
                  <a:schemeClr val="tx1"/>
                </a:solidFill>
                <a:sym typeface="Wingdings" panose="05000000000000000000" pitchFamily="2" charset="2"/>
              </a:rPr>
              <a:t>with</a:t>
            </a:r>
            <a:r>
              <a:rPr lang="sl-SI" altLang="sl-SI" sz="2000" dirty="0">
                <a:solidFill>
                  <a:schemeClr val="tx1"/>
                </a:solidFill>
                <a:sym typeface="Wingdings" panose="05000000000000000000" pitchFamily="2" charset="2"/>
              </a:rPr>
              <a:t> a </a:t>
            </a:r>
            <a:r>
              <a:rPr lang="sl-SI" altLang="sl-SI" sz="2000" dirty="0" err="1">
                <a:solidFill>
                  <a:schemeClr val="tx1"/>
                </a:solidFill>
                <a:sym typeface="Wingdings" panose="05000000000000000000" pitchFamily="2" charset="2"/>
              </a:rPr>
              <a:t>simple</a:t>
            </a:r>
            <a:r>
              <a:rPr lang="sl-SI" altLang="sl-SI" sz="2000" dirty="0">
                <a:solidFill>
                  <a:schemeClr val="tx1"/>
                </a:solidFill>
                <a:sym typeface="Wingdings" panose="05000000000000000000" pitchFamily="2" charset="2"/>
              </a:rPr>
              <a:t> model				</a:t>
            </a:r>
            <a:endParaRPr lang="en-US" altLang="sl-SI" sz="2000" dirty="0">
              <a:solidFill>
                <a:schemeClr val="tx1"/>
              </a:solidFill>
            </a:endParaRPr>
          </a:p>
        </p:txBody>
      </p:sp>
      <p:cxnSp>
        <p:nvCxnSpPr>
          <p:cNvPr id="3" name="Straight Arrow Connector 2">
            <a:extLst>
              <a:ext uri="{FF2B5EF4-FFF2-40B4-BE49-F238E27FC236}">
                <a16:creationId xmlns:a16="http://schemas.microsoft.com/office/drawing/2014/main" id="{F3D24282-CC0C-D945-953A-5437E502A8A3}"/>
              </a:ext>
            </a:extLst>
          </p:cNvPr>
          <p:cNvCxnSpPr/>
          <p:nvPr/>
        </p:nvCxnSpPr>
        <p:spPr>
          <a:xfrm flipH="1" flipV="1">
            <a:off x="3216276" y="4237039"/>
            <a:ext cx="2879725" cy="560387"/>
          </a:xfrm>
          <a:prstGeom prst="straightConnector1">
            <a:avLst/>
          </a:prstGeom>
          <a:ln w="38100">
            <a:solidFill>
              <a:srgbClr val="CC33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03CF96A-8F8E-7145-A176-B197343FF63C}"/>
              </a:ext>
            </a:extLst>
          </p:cNvPr>
          <p:cNvCxnSpPr/>
          <p:nvPr/>
        </p:nvCxnSpPr>
        <p:spPr>
          <a:xfrm flipH="1" flipV="1">
            <a:off x="4440238" y="4797425"/>
            <a:ext cx="1693862" cy="431800"/>
          </a:xfrm>
          <a:prstGeom prst="straightConnector1">
            <a:avLst/>
          </a:prstGeom>
          <a:ln w="38100">
            <a:solidFill>
              <a:srgbClr val="CC3300"/>
            </a:solidFill>
            <a:tailEnd type="arrow"/>
          </a:ln>
        </p:spPr>
        <p:style>
          <a:lnRef idx="1">
            <a:schemeClr val="accent1"/>
          </a:lnRef>
          <a:fillRef idx="0">
            <a:schemeClr val="accent1"/>
          </a:fillRef>
          <a:effectRef idx="0">
            <a:schemeClr val="accent1"/>
          </a:effectRef>
          <a:fontRef idx="minor">
            <a:schemeClr val="tx1"/>
          </a:fontRef>
        </p:style>
      </p:cxnSp>
      <p:pic>
        <p:nvPicPr>
          <p:cNvPr id="39945" name="Picture 3">
            <a:extLst>
              <a:ext uri="{FF2B5EF4-FFF2-40B4-BE49-F238E27FC236}">
                <a16:creationId xmlns:a16="http://schemas.microsoft.com/office/drawing/2014/main" id="{5B6AA0C0-C66B-7D48-BFBF-E9D6C00F43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2813" y="649288"/>
            <a:ext cx="4565650"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18">
            <a:extLst>
              <a:ext uri="{FF2B5EF4-FFF2-40B4-BE49-F238E27FC236}">
                <a16:creationId xmlns:a16="http://schemas.microsoft.com/office/drawing/2014/main" id="{DAAD79A3-2E3F-EC46-9BF9-AA08EE156467}"/>
              </a:ext>
            </a:extLst>
          </p:cNvPr>
          <p:cNvSpPr txBox="1">
            <a:spLocks noChangeArrowheads="1"/>
          </p:cNvSpPr>
          <p:nvPr/>
        </p:nvSpPr>
        <p:spPr bwMode="auto">
          <a:xfrm>
            <a:off x="7843838" y="2413001"/>
            <a:ext cx="1035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07988">
              <a:spcBef>
                <a:spcPct val="20000"/>
              </a:spcBef>
              <a:buChar char="•"/>
              <a:tabLst>
                <a:tab pos="657225" algn="l"/>
              </a:tabLst>
              <a:defRPr sz="3200">
                <a:solidFill>
                  <a:schemeClr val="accent2"/>
                </a:solidFill>
                <a:latin typeface="Tahoma" panose="020B0604030504040204" pitchFamily="34" charset="0"/>
              </a:defRPr>
            </a:lvl1pPr>
            <a:lvl2pPr marL="742950" indent="-285750" defTabSz="407988">
              <a:spcBef>
                <a:spcPct val="20000"/>
              </a:spcBef>
              <a:buChar char="–"/>
              <a:tabLst>
                <a:tab pos="657225"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9pPr>
          </a:lstStyle>
          <a:p>
            <a:pPr eaLnBrk="1">
              <a:lnSpc>
                <a:spcPct val="108000"/>
              </a:lnSpc>
              <a:spcBef>
                <a:spcPct val="0"/>
              </a:spcBef>
              <a:buClr>
                <a:srgbClr val="000000"/>
              </a:buClr>
              <a:buSzPct val="45000"/>
              <a:buFont typeface="Wingdings" pitchFamily="2" charset="2"/>
              <a:buNone/>
            </a:pPr>
            <a:r>
              <a:rPr lang="en-GB" altLang="sl-SI" sz="1600" b="1">
                <a:solidFill>
                  <a:srgbClr val="FF0000"/>
                </a:solidFill>
                <a:latin typeface="Symbol" pitchFamily="2" charset="2"/>
                <a:ea typeface="MS Gothic" panose="020B0609070205080204" pitchFamily="49" charset="-128"/>
              </a:rPr>
              <a:t>s</a:t>
            </a:r>
            <a:r>
              <a:rPr lang="en-GB" altLang="sl-SI" sz="1600">
                <a:solidFill>
                  <a:srgbClr val="FF0000"/>
                </a:solidFill>
                <a:latin typeface="Arial" panose="020B0604020202020204" pitchFamily="34" charset="0"/>
                <a:ea typeface="MS Gothic" panose="020B0609070205080204" pitchFamily="49" charset="-128"/>
              </a:rPr>
              <a:t> = </a:t>
            </a:r>
            <a:r>
              <a:rPr lang="sl-SI" altLang="sl-SI" sz="1600">
                <a:solidFill>
                  <a:srgbClr val="FF0000"/>
                </a:solidFill>
                <a:latin typeface="Arial" panose="020B0604020202020204" pitchFamily="34" charset="0"/>
                <a:ea typeface="MS Gothic" panose="020B0609070205080204" pitchFamily="49" charset="-128"/>
              </a:rPr>
              <a:t>40 </a:t>
            </a:r>
            <a:r>
              <a:rPr lang="en-GB" altLang="sl-SI" sz="1600">
                <a:solidFill>
                  <a:srgbClr val="FF0000"/>
                </a:solidFill>
                <a:latin typeface="Arial" panose="020B0604020202020204" pitchFamily="34" charset="0"/>
                <a:ea typeface="MS Gothic" panose="020B0609070205080204" pitchFamily="49" charset="-128"/>
              </a:rPr>
              <a:t>ps</a:t>
            </a:r>
          </a:p>
        </p:txBody>
      </p:sp>
      <p:sp>
        <p:nvSpPr>
          <p:cNvPr id="39947" name="Rectangle 1">
            <a:extLst>
              <a:ext uri="{FF2B5EF4-FFF2-40B4-BE49-F238E27FC236}">
                <a16:creationId xmlns:a16="http://schemas.microsoft.com/office/drawing/2014/main" id="{DA146A29-5459-9B44-A997-32B58180AF31}"/>
              </a:ext>
            </a:extLst>
          </p:cNvPr>
          <p:cNvSpPr>
            <a:spLocks noChangeArrowheads="1"/>
          </p:cNvSpPr>
          <p:nvPr/>
        </p:nvSpPr>
        <p:spPr bwMode="auto">
          <a:xfrm>
            <a:off x="7391401" y="6169026"/>
            <a:ext cx="29765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buFont typeface="Wingdings" pitchFamily="2" charset="2"/>
              <a:buChar char="à"/>
            </a:pPr>
            <a:r>
              <a:rPr lang="en-US" altLang="en-US" sz="1800">
                <a:solidFill>
                  <a:schemeClr val="tx1"/>
                </a:solidFill>
              </a:rPr>
              <a:t>NIMA</a:t>
            </a:r>
            <a:r>
              <a:rPr lang="sl-SI" altLang="en-US" sz="1800">
                <a:solidFill>
                  <a:schemeClr val="tx1"/>
                </a:solidFill>
              </a:rPr>
              <a:t> </a:t>
            </a:r>
            <a:r>
              <a:rPr lang="en-US" altLang="en-US" sz="1800">
                <a:solidFill>
                  <a:schemeClr val="tx1"/>
                </a:solidFill>
              </a:rPr>
              <a:t>595 (2008) 169 </a:t>
            </a:r>
            <a:endParaRPr lang="sl-SI" altLang="en-US" sz="1800">
              <a:solidFill>
                <a:schemeClr val="tx1"/>
              </a:solidFill>
            </a:endParaRPr>
          </a:p>
          <a:p>
            <a:pPr>
              <a:buFont typeface="Wingdings" pitchFamily="2" charset="2"/>
              <a:buChar char="à"/>
            </a:pPr>
            <a:r>
              <a:rPr lang="en-US" altLang="en-US" sz="1800">
                <a:solidFill>
                  <a:schemeClr val="tx1"/>
                </a:solidFill>
              </a:rPr>
              <a:t>JINST</a:t>
            </a:r>
            <a:r>
              <a:rPr lang="sl-SI" altLang="en-US" sz="1800">
                <a:solidFill>
                  <a:schemeClr val="tx1"/>
                </a:solidFill>
              </a:rPr>
              <a:t> </a:t>
            </a:r>
            <a:r>
              <a:rPr lang="en-US" altLang="en-US" sz="1800">
                <a:solidFill>
                  <a:schemeClr val="tx1"/>
                </a:solidFill>
              </a:rPr>
              <a:t>4 (2009) P11017</a:t>
            </a:r>
          </a:p>
        </p:txBody>
      </p:sp>
      <p:sp>
        <p:nvSpPr>
          <p:cNvPr id="39948" name="TextBox 10">
            <a:extLst>
              <a:ext uri="{FF2B5EF4-FFF2-40B4-BE49-F238E27FC236}">
                <a16:creationId xmlns:a16="http://schemas.microsoft.com/office/drawing/2014/main" id="{98F78C37-A2CB-DC4F-B28C-243371EAE8C6}"/>
              </a:ext>
            </a:extLst>
          </p:cNvPr>
          <p:cNvSpPr txBox="1">
            <a:spLocks noChangeArrowheads="1"/>
          </p:cNvSpPr>
          <p:nvPr/>
        </p:nvSpPr>
        <p:spPr bwMode="auto">
          <a:xfrm>
            <a:off x="8452645" y="3328987"/>
            <a:ext cx="2116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en-US" sz="1600" dirty="0">
                <a:solidFill>
                  <a:schemeClr val="tx1"/>
                </a:solidFill>
              </a:rPr>
              <a:t>Photonis XP</a:t>
            </a:r>
            <a:r>
              <a:rPr lang="en-GB" altLang="sl-SI" sz="1600" dirty="0">
                <a:solidFill>
                  <a:schemeClr val="tx1"/>
                </a:solidFill>
                <a:latin typeface="Arial" panose="020B0604020202020204" pitchFamily="34" charset="0"/>
                <a:cs typeface="Lucida Sans Unicode" panose="020B0602030504020204" pitchFamily="34" charset="0"/>
              </a:rPr>
              <a:t>85011</a:t>
            </a:r>
            <a:endParaRPr lang="en-US" altLang="en-US" sz="1600" dirty="0">
              <a:solidFill>
                <a:schemeClr val="tx1"/>
              </a:solidFill>
            </a:endParaRPr>
          </a:p>
        </p:txBody>
      </p:sp>
      <p:sp>
        <p:nvSpPr>
          <p:cNvPr id="5" name="Slide Number Placeholder 4">
            <a:extLst>
              <a:ext uri="{FF2B5EF4-FFF2-40B4-BE49-F238E27FC236}">
                <a16:creationId xmlns:a16="http://schemas.microsoft.com/office/drawing/2014/main" id="{27A14787-5B16-AC86-79DF-8F4F724F98E3}"/>
              </a:ext>
            </a:extLst>
          </p:cNvPr>
          <p:cNvSpPr>
            <a:spLocks noGrp="1"/>
          </p:cNvSpPr>
          <p:nvPr>
            <p:ph type="sldNum" sz="quarter" idx="12"/>
          </p:nvPr>
        </p:nvSpPr>
        <p:spPr/>
        <p:txBody>
          <a:bodyPr/>
          <a:lstStyle/>
          <a:p>
            <a:fld id="{7254E3D2-0D2C-B040-A5A3-AD14F48ED497}" type="slidenum">
              <a:rPr lang="en-SI" smtClean="0"/>
              <a:t>76</a:t>
            </a:fld>
            <a:endParaRPr lang="en-SI"/>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8419EA2D-844E-9B47-8909-1FA93FF4CA32}"/>
              </a:ext>
            </a:extLst>
          </p:cNvPr>
          <p:cNvSpPr>
            <a:spLocks noGrp="1"/>
          </p:cNvSpPr>
          <p:nvPr>
            <p:ph type="title"/>
          </p:nvPr>
        </p:nvSpPr>
        <p:spPr>
          <a:xfrm>
            <a:off x="1592264" y="239713"/>
            <a:ext cx="9001125" cy="792162"/>
          </a:xfrm>
          <a:solidFill>
            <a:schemeClr val="bg2"/>
          </a:solidFill>
        </p:spPr>
        <p:txBody>
          <a:bodyPr>
            <a:normAutofit/>
          </a:bodyPr>
          <a:lstStyle/>
          <a:p>
            <a:r>
              <a:rPr lang="sl-SI" altLang="en-US" dirty="0"/>
              <a:t>Elastically backscattered photoelectrons</a:t>
            </a:r>
            <a:endParaRPr lang="en-US" altLang="en-US" dirty="0"/>
          </a:p>
        </p:txBody>
      </p:sp>
      <p:sp>
        <p:nvSpPr>
          <p:cNvPr id="40963" name="Text Box 3">
            <a:extLst>
              <a:ext uri="{FF2B5EF4-FFF2-40B4-BE49-F238E27FC236}">
                <a16:creationId xmlns:a16="http://schemas.microsoft.com/office/drawing/2014/main" id="{52D62991-0728-8241-B2E1-06EC32732429}"/>
              </a:ext>
            </a:extLst>
          </p:cNvPr>
          <p:cNvSpPr txBox="1">
            <a:spLocks noChangeArrowheads="1"/>
          </p:cNvSpPr>
          <p:nvPr/>
        </p:nvSpPr>
        <p:spPr bwMode="auto">
          <a:xfrm>
            <a:off x="212329" y="1307149"/>
            <a:ext cx="3445271" cy="2195541"/>
          </a:xfrm>
          <a:prstGeom prst="rect">
            <a:avLst/>
          </a:prstGeom>
          <a:solidFill>
            <a:schemeClr val="tx1"/>
          </a:solidFill>
          <a:ln>
            <a:noFill/>
          </a:ln>
        </p:spPr>
        <p:txBody>
          <a:bodyPr lIns="0" tIns="0" rIns="0" bIns="0"/>
          <a:lstStyle>
            <a:lvl1pPr defTabSz="407988">
              <a:spcBef>
                <a:spcPct val="20000"/>
              </a:spcBef>
              <a:buChar char="•"/>
              <a:tabLst>
                <a:tab pos="657225" algn="l"/>
                <a:tab pos="1312863" algn="l"/>
                <a:tab pos="1970088" algn="l"/>
                <a:tab pos="2627313" algn="l"/>
                <a:tab pos="3282950" algn="l"/>
                <a:tab pos="3940175" algn="l"/>
                <a:tab pos="4595813" algn="l"/>
                <a:tab pos="5253038" algn="l"/>
              </a:tabLst>
              <a:defRPr sz="3200">
                <a:solidFill>
                  <a:schemeClr val="accent2"/>
                </a:solidFill>
                <a:latin typeface="Tahoma" panose="020B0604030504040204" pitchFamily="34" charset="0"/>
              </a:defRPr>
            </a:lvl1pPr>
            <a:lvl2pPr marL="742950" indent="-285750" defTabSz="407988">
              <a:spcBef>
                <a:spcPct val="20000"/>
              </a:spcBef>
              <a:buChar char="–"/>
              <a:tabLst>
                <a:tab pos="657225" algn="l"/>
                <a:tab pos="1312863" algn="l"/>
                <a:tab pos="1970088" algn="l"/>
                <a:tab pos="2627313" algn="l"/>
                <a:tab pos="3282950" algn="l"/>
                <a:tab pos="3940175" algn="l"/>
                <a:tab pos="4595813" algn="l"/>
                <a:tab pos="5253038"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 pos="1312863" algn="l"/>
                <a:tab pos="1970088" algn="l"/>
                <a:tab pos="2627313" algn="l"/>
                <a:tab pos="3282950" algn="l"/>
                <a:tab pos="3940175" algn="l"/>
                <a:tab pos="4595813" algn="l"/>
                <a:tab pos="5253038"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9pPr>
          </a:lstStyle>
          <a:p>
            <a:pPr algn="just" eaLnBrk="1">
              <a:lnSpc>
                <a:spcPct val="93000"/>
              </a:lnSpc>
              <a:spcBef>
                <a:spcPct val="0"/>
              </a:spcBef>
              <a:buClr>
                <a:srgbClr val="000000"/>
              </a:buClr>
              <a:buSzPct val="45000"/>
              <a:buFont typeface="Wingdings" pitchFamily="2" charset="2"/>
              <a:buNone/>
            </a:pPr>
            <a:r>
              <a:rPr lang="sl-SI" altLang="en-US" sz="2000" dirty="0">
                <a:latin typeface="Arial" panose="020B0604020202020204" pitchFamily="34" charset="0"/>
              </a:rPr>
              <a:t>simple model: a</a:t>
            </a:r>
            <a:r>
              <a:rPr lang="en-GB" altLang="en-US" sz="2000" dirty="0" err="1">
                <a:latin typeface="Arial" panose="020B0604020202020204" pitchFamily="34" charset="0"/>
                <a:cs typeface="Lucida Sans Unicode" panose="020B0602030504020204" pitchFamily="34" charset="0"/>
              </a:rPr>
              <a:t>ssum</a:t>
            </a:r>
            <a:r>
              <a:rPr lang="sl-SI" altLang="en-US" sz="2000" dirty="0">
                <a:latin typeface="Arial" panose="020B0604020202020204" pitchFamily="34" charset="0"/>
                <a:cs typeface="Lucida Sans Unicode" panose="020B0602030504020204" pitchFamily="34" charset="0"/>
              </a:rPr>
              <a:t>e</a:t>
            </a:r>
            <a:r>
              <a:rPr lang="en-GB" altLang="en-US" sz="2000" dirty="0">
                <a:latin typeface="Arial" panose="020B0604020202020204" pitchFamily="34" charset="0"/>
                <a:cs typeface="Lucida Sans Unicode" panose="020B0602030504020204" pitchFamily="34" charset="0"/>
              </a:rPr>
              <a:t> that </a:t>
            </a:r>
            <a:r>
              <a:rPr lang="sl-SI" altLang="en-US" sz="2000" dirty="0">
                <a:latin typeface="Arial" panose="020B0604020202020204" pitchFamily="34" charset="0"/>
                <a:cs typeface="Lucida Sans Unicode" panose="020B0602030504020204" pitchFamily="34" charset="0"/>
              </a:rPr>
              <a:t>the photoelectron </a:t>
            </a:r>
            <a:r>
              <a:rPr lang="en-GB" altLang="en-US" sz="2000" dirty="0">
                <a:latin typeface="Arial" panose="020B0604020202020204" pitchFamily="34" charset="0"/>
                <a:cs typeface="Lucida Sans Unicode" panose="020B0602030504020204" pitchFamily="34" charset="0"/>
              </a:rPr>
              <a:t>back</a:t>
            </a:r>
            <a:r>
              <a:rPr lang="sl-SI" altLang="en-US" sz="2000" dirty="0">
                <a:latin typeface="Arial" panose="020B0604020202020204" pitchFamily="34" charset="0"/>
              </a:rPr>
              <a:t>-</a:t>
            </a:r>
            <a:r>
              <a:rPr lang="en-GB" altLang="en-US" sz="2000" dirty="0">
                <a:latin typeface="Arial" panose="020B0604020202020204" pitchFamily="34" charset="0"/>
                <a:cs typeface="Lucida Sans Unicode" panose="020B0602030504020204" pitchFamily="34" charset="0"/>
              </a:rPr>
              <a:t>scattering</a:t>
            </a:r>
            <a:r>
              <a:rPr lang="sl-SI" altLang="en-US" sz="2000" dirty="0">
                <a:latin typeface="Arial" panose="020B0604020202020204" pitchFamily="34" charset="0"/>
              </a:rPr>
              <a:t> by the angle </a:t>
            </a:r>
            <a:r>
              <a:rPr lang="sl-SI" altLang="en-US" sz="2000" b="1" dirty="0">
                <a:latin typeface="Symbol" pitchFamily="2" charset="2"/>
              </a:rPr>
              <a:t>b</a:t>
            </a:r>
            <a:r>
              <a:rPr lang="en-GB" altLang="en-US" sz="2000" dirty="0">
                <a:latin typeface="Arial" panose="020B0604020202020204" pitchFamily="34" charset="0"/>
                <a:cs typeface="Lucida Sans Unicode" panose="020B0602030504020204" pitchFamily="34" charset="0"/>
              </a:rPr>
              <a:t> is uniform over the solid angle</a:t>
            </a:r>
            <a:r>
              <a:rPr lang="sl-SI" altLang="en-US" sz="2000" dirty="0">
                <a:latin typeface="Arial" panose="020B0604020202020204" pitchFamily="34" charset="0"/>
                <a:cs typeface="Lucida Sans Unicode" panose="020B0602030504020204" pitchFamily="34" charset="0"/>
              </a:rPr>
              <a:t>.</a:t>
            </a:r>
            <a:r>
              <a:rPr lang="en-GB" altLang="en-US" sz="2000" dirty="0">
                <a:latin typeface="Arial" panose="020B0604020202020204" pitchFamily="34" charset="0"/>
                <a:cs typeface="Lucida Sans Unicode" panose="020B0602030504020204" pitchFamily="34" charset="0"/>
              </a:rPr>
              <a:t> </a:t>
            </a:r>
          </a:p>
        </p:txBody>
      </p:sp>
      <p:grpSp>
        <p:nvGrpSpPr>
          <p:cNvPr id="7" name="Group 6">
            <a:extLst>
              <a:ext uri="{FF2B5EF4-FFF2-40B4-BE49-F238E27FC236}">
                <a16:creationId xmlns:a16="http://schemas.microsoft.com/office/drawing/2014/main" id="{166B0414-8B8D-C74C-A743-5461C0E845CC}"/>
              </a:ext>
            </a:extLst>
          </p:cNvPr>
          <p:cNvGrpSpPr/>
          <p:nvPr/>
        </p:nvGrpSpPr>
        <p:grpSpPr>
          <a:xfrm>
            <a:off x="2824211" y="4396807"/>
            <a:ext cx="5237162" cy="2492375"/>
            <a:chOff x="1617663" y="4321176"/>
            <a:chExt cx="5237162" cy="2492375"/>
          </a:xfrm>
        </p:grpSpPr>
        <p:pic>
          <p:nvPicPr>
            <p:cNvPr id="40964" name="Picture 6">
              <a:extLst>
                <a:ext uri="{FF2B5EF4-FFF2-40B4-BE49-F238E27FC236}">
                  <a16:creationId xmlns:a16="http://schemas.microsoft.com/office/drawing/2014/main" id="{A463AC76-513F-BA48-A103-22C43FA6C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663" y="4321176"/>
              <a:ext cx="52371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65" name="Line 9">
              <a:extLst>
                <a:ext uri="{FF2B5EF4-FFF2-40B4-BE49-F238E27FC236}">
                  <a16:creationId xmlns:a16="http://schemas.microsoft.com/office/drawing/2014/main" id="{81B24993-415D-FA4E-AED8-1FC248FF3B47}"/>
                </a:ext>
              </a:extLst>
            </p:cNvPr>
            <p:cNvSpPr>
              <a:spLocks noChangeShapeType="1"/>
            </p:cNvSpPr>
            <p:nvPr/>
          </p:nvSpPr>
          <p:spPr bwMode="auto">
            <a:xfrm>
              <a:off x="1992314" y="5221289"/>
              <a:ext cx="2084387" cy="1587"/>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SI"/>
            </a:p>
          </p:txBody>
        </p:sp>
        <p:sp>
          <p:nvSpPr>
            <p:cNvPr id="40966" name="Text Box 10">
              <a:extLst>
                <a:ext uri="{FF2B5EF4-FFF2-40B4-BE49-F238E27FC236}">
                  <a16:creationId xmlns:a16="http://schemas.microsoft.com/office/drawing/2014/main" id="{F4D9B37E-9753-C049-ADA4-DF7D77F06CA6}"/>
                </a:ext>
              </a:extLst>
            </p:cNvPr>
            <p:cNvSpPr txBox="1">
              <a:spLocks noChangeArrowheads="1"/>
            </p:cNvSpPr>
            <p:nvPr/>
          </p:nvSpPr>
          <p:spPr bwMode="auto">
            <a:xfrm>
              <a:off x="2643188" y="4937125"/>
              <a:ext cx="81121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defTabSz="407988">
                <a:spcBef>
                  <a:spcPct val="20000"/>
                </a:spcBef>
                <a:buChar char="•"/>
                <a:tabLst>
                  <a:tab pos="657225" algn="l"/>
                </a:tabLst>
                <a:defRPr sz="3200">
                  <a:solidFill>
                    <a:schemeClr val="accent2"/>
                  </a:solidFill>
                  <a:latin typeface="Tahoma" panose="020B0604030504040204" pitchFamily="34" charset="0"/>
                </a:defRPr>
              </a:lvl1pPr>
              <a:lvl2pPr marL="742950" indent="-285750" defTabSz="407988">
                <a:spcBef>
                  <a:spcPct val="20000"/>
                </a:spcBef>
                <a:buChar char="–"/>
                <a:tabLst>
                  <a:tab pos="657225"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9pPr>
            </a:lstStyle>
            <a:p>
              <a:pPr eaLnBrk="1">
                <a:lnSpc>
                  <a:spcPct val="95000"/>
                </a:lnSpc>
                <a:spcBef>
                  <a:spcPct val="0"/>
                </a:spcBef>
                <a:buClr>
                  <a:srgbClr val="000000"/>
                </a:buClr>
                <a:buSzPct val="45000"/>
                <a:buFont typeface="Wingdings" pitchFamily="2" charset="2"/>
                <a:buNone/>
              </a:pPr>
              <a:r>
                <a:rPr lang="en-GB" altLang="en-US" sz="2200">
                  <a:solidFill>
                    <a:srgbClr val="D60093"/>
                  </a:solidFill>
                  <a:ea typeface="MS Gothic" panose="020B0609070205080204" pitchFamily="49" charset="-128"/>
                </a:rPr>
                <a:t>~ 2.8ns</a:t>
              </a:r>
            </a:p>
          </p:txBody>
        </p:sp>
        <p:sp>
          <p:nvSpPr>
            <p:cNvPr id="40967" name="Text Box 12">
              <a:extLst>
                <a:ext uri="{FF2B5EF4-FFF2-40B4-BE49-F238E27FC236}">
                  <a16:creationId xmlns:a16="http://schemas.microsoft.com/office/drawing/2014/main" id="{3445E061-59C5-B646-B945-20F81108C02B}"/>
                </a:ext>
              </a:extLst>
            </p:cNvPr>
            <p:cNvSpPr txBox="1">
              <a:spLocks noChangeArrowheads="1"/>
            </p:cNvSpPr>
            <p:nvPr/>
          </p:nvSpPr>
          <p:spPr bwMode="auto">
            <a:xfrm>
              <a:off x="5448300" y="5668963"/>
              <a:ext cx="9207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lstStyle>
              <a:lvl1pPr defTabSz="407988">
                <a:spcBef>
                  <a:spcPct val="20000"/>
                </a:spcBef>
                <a:buChar char="•"/>
                <a:tabLst>
                  <a:tab pos="657225" algn="l"/>
                </a:tabLst>
                <a:defRPr sz="3200">
                  <a:solidFill>
                    <a:schemeClr val="accent2"/>
                  </a:solidFill>
                  <a:latin typeface="Tahoma" panose="020B0604030504040204" pitchFamily="34" charset="0"/>
                </a:defRPr>
              </a:lvl1pPr>
              <a:lvl2pPr marL="742950" indent="-285750" defTabSz="407988">
                <a:spcBef>
                  <a:spcPct val="20000"/>
                </a:spcBef>
                <a:buChar char="–"/>
                <a:tabLst>
                  <a:tab pos="657225"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9pPr>
            </a:lstStyle>
            <a:p>
              <a:pPr eaLnBrk="1">
                <a:lnSpc>
                  <a:spcPct val="95000"/>
                </a:lnSpc>
                <a:spcBef>
                  <a:spcPct val="0"/>
                </a:spcBef>
                <a:buClr>
                  <a:srgbClr val="000000"/>
                </a:buClr>
                <a:buSzPct val="45000"/>
                <a:buFont typeface="Wingdings" pitchFamily="2" charset="2"/>
                <a:buNone/>
              </a:pPr>
              <a:r>
                <a:rPr lang="en-GB" altLang="en-US" sz="2200" dirty="0">
                  <a:solidFill>
                    <a:srgbClr val="D60093"/>
                  </a:solidFill>
                  <a:ea typeface="MS Gothic" panose="020B0609070205080204" pitchFamily="49" charset="-128"/>
                </a:rPr>
                <a:t>~ 12mm</a:t>
              </a:r>
            </a:p>
          </p:txBody>
        </p:sp>
        <p:graphicFrame>
          <p:nvGraphicFramePr>
            <p:cNvPr id="40968" name="Object 14">
              <a:extLst>
                <a:ext uri="{FF2B5EF4-FFF2-40B4-BE49-F238E27FC236}">
                  <a16:creationId xmlns:a16="http://schemas.microsoft.com/office/drawing/2014/main" id="{BEEF33AE-4DA5-FE40-BCEE-F0C91E317FC5}"/>
                </a:ext>
              </a:extLst>
            </p:cNvPr>
            <p:cNvGraphicFramePr>
              <a:graphicFrameLocks noChangeAspect="1"/>
            </p:cNvGraphicFramePr>
            <p:nvPr>
              <p:extLst>
                <p:ext uri="{D42A27DB-BD31-4B8C-83A1-F6EECF244321}">
                  <p14:modId xmlns:p14="http://schemas.microsoft.com/office/powerpoint/2010/main" val="672741271"/>
                </p:ext>
              </p:extLst>
            </p:nvPr>
          </p:nvGraphicFramePr>
          <p:xfrm>
            <a:off x="4872038" y="4683125"/>
            <a:ext cx="1739900" cy="565150"/>
          </p:xfrm>
          <a:graphic>
            <a:graphicData uri="http://schemas.openxmlformats.org/presentationml/2006/ole">
              <mc:AlternateContent xmlns:mc="http://schemas.openxmlformats.org/markup-compatibility/2006">
                <mc:Choice xmlns:v="urn:schemas-microsoft-com:vml" Requires="v">
                  <p:oleObj name="Equation" r:id="rId3" imgW="13462000" imgH="5270500" progId="Equation.3">
                    <p:embed/>
                  </p:oleObj>
                </mc:Choice>
                <mc:Fallback>
                  <p:oleObj name="Equation" r:id="rId3" imgW="13462000" imgH="5270500" progId="Equation.3">
                    <p:embed/>
                    <p:pic>
                      <p:nvPicPr>
                        <p:cNvPr id="40968" name="Object 14">
                          <a:extLst>
                            <a:ext uri="{FF2B5EF4-FFF2-40B4-BE49-F238E27FC236}">
                              <a16:creationId xmlns:a16="http://schemas.microsoft.com/office/drawing/2014/main" id="{BEEF33AE-4DA5-FE40-BCEE-F0C91E317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8" y="4683125"/>
                          <a:ext cx="1739900" cy="565150"/>
                        </a:xfrm>
                        <a:prstGeom prst="rect">
                          <a:avLst/>
                        </a:prstGeom>
                        <a:solidFill>
                          <a:schemeClr val="bg2"/>
                        </a:solidFill>
                        <a:ln w="9525">
                          <a:solidFill>
                            <a:srgbClr val="FF6600"/>
                          </a:solidFill>
                          <a:miter lim="800000"/>
                          <a:headEnd/>
                          <a:tailEnd/>
                        </a:ln>
                      </p:spPr>
                    </p:pic>
                  </p:oleObj>
                </mc:Fallback>
              </mc:AlternateContent>
            </a:graphicData>
          </a:graphic>
        </p:graphicFrame>
        <p:graphicFrame>
          <p:nvGraphicFramePr>
            <p:cNvPr id="40969" name="Object 16">
              <a:extLst>
                <a:ext uri="{FF2B5EF4-FFF2-40B4-BE49-F238E27FC236}">
                  <a16:creationId xmlns:a16="http://schemas.microsoft.com/office/drawing/2014/main" id="{37A2FA92-05AD-AE47-B31D-420E71CC6FED}"/>
                </a:ext>
              </a:extLst>
            </p:cNvPr>
            <p:cNvGraphicFramePr>
              <a:graphicFrameLocks noChangeAspect="1"/>
            </p:cNvGraphicFramePr>
            <p:nvPr>
              <p:extLst>
                <p:ext uri="{D42A27DB-BD31-4B8C-83A1-F6EECF244321}">
                  <p14:modId xmlns:p14="http://schemas.microsoft.com/office/powerpoint/2010/main" val="602560588"/>
                </p:ext>
              </p:extLst>
            </p:nvPr>
          </p:nvGraphicFramePr>
          <p:xfrm>
            <a:off x="2208213" y="5784851"/>
            <a:ext cx="1670050" cy="544513"/>
          </p:xfrm>
          <a:graphic>
            <a:graphicData uri="http://schemas.openxmlformats.org/presentationml/2006/ole">
              <mc:AlternateContent xmlns:mc="http://schemas.openxmlformats.org/markup-compatibility/2006">
                <mc:Choice xmlns:v="urn:schemas-microsoft-com:vml" Requires="v">
                  <p:oleObj name="Equation" r:id="rId5" imgW="13462000" imgH="5270500" progId="Equation.3">
                    <p:embed/>
                  </p:oleObj>
                </mc:Choice>
                <mc:Fallback>
                  <p:oleObj name="Equation" r:id="rId5" imgW="13462000" imgH="5270500" progId="Equation.3">
                    <p:embed/>
                    <p:pic>
                      <p:nvPicPr>
                        <p:cNvPr id="40969" name="Object 16">
                          <a:extLst>
                            <a:ext uri="{FF2B5EF4-FFF2-40B4-BE49-F238E27FC236}">
                              <a16:creationId xmlns:a16="http://schemas.microsoft.com/office/drawing/2014/main" id="{37A2FA92-05AD-AE47-B31D-420E71CC6F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213" y="5784851"/>
                          <a:ext cx="1670050" cy="544513"/>
                        </a:xfrm>
                        <a:prstGeom prst="rect">
                          <a:avLst/>
                        </a:prstGeom>
                        <a:solidFill>
                          <a:schemeClr val="bg2"/>
                        </a:solidFill>
                        <a:ln w="9525">
                          <a:solidFill>
                            <a:srgbClr val="FF6600"/>
                          </a:solidFill>
                          <a:miter lim="800000"/>
                          <a:headEnd/>
                          <a:tailEnd/>
                        </a:ln>
                        <a:effectLst/>
                      </p:spPr>
                    </p:pic>
                  </p:oleObj>
                </mc:Fallback>
              </mc:AlternateContent>
            </a:graphicData>
          </a:graphic>
        </p:graphicFrame>
      </p:grpSp>
      <p:pic>
        <p:nvPicPr>
          <p:cNvPr id="40971" name="Picture 1">
            <a:extLst>
              <a:ext uri="{FF2B5EF4-FFF2-40B4-BE49-F238E27FC236}">
                <a16:creationId xmlns:a16="http://schemas.microsoft.com/office/drawing/2014/main" id="{41F8A97F-3CBF-634C-8286-4B55390BDA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78263" y="1134552"/>
            <a:ext cx="784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FFD0D881-B141-6B41-B3C5-1B60527619E2}"/>
              </a:ext>
            </a:extLst>
          </p:cNvPr>
          <p:cNvSpPr/>
          <p:nvPr/>
        </p:nvSpPr>
        <p:spPr>
          <a:xfrm rot="16200000" flipH="1">
            <a:off x="1398242" y="3069300"/>
            <a:ext cx="345337" cy="771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801D888A-A068-8948-9B45-5D510223E69F}"/>
              </a:ext>
            </a:extLst>
          </p:cNvPr>
          <p:cNvSpPr/>
          <p:nvPr/>
        </p:nvSpPr>
        <p:spPr>
          <a:xfrm>
            <a:off x="212329" y="4635337"/>
            <a:ext cx="2576560" cy="923330"/>
          </a:xfrm>
          <a:prstGeom prst="rect">
            <a:avLst/>
          </a:prstGeom>
        </p:spPr>
        <p:txBody>
          <a:bodyPr wrap="square">
            <a:spAutoFit/>
          </a:bodyPr>
          <a:lstStyle/>
          <a:p>
            <a:r>
              <a:rPr lang="en-SI" dirty="0"/>
              <a:t>time required for the photoelectron to return to the MCP</a:t>
            </a:r>
          </a:p>
        </p:txBody>
      </p:sp>
      <p:sp>
        <p:nvSpPr>
          <p:cNvPr id="4" name="Rectangle 3">
            <a:extLst>
              <a:ext uri="{FF2B5EF4-FFF2-40B4-BE49-F238E27FC236}">
                <a16:creationId xmlns:a16="http://schemas.microsoft.com/office/drawing/2014/main" id="{0D251119-FB00-094B-98BE-93A8639B49A5}"/>
              </a:ext>
            </a:extLst>
          </p:cNvPr>
          <p:cNvSpPr/>
          <p:nvPr/>
        </p:nvSpPr>
        <p:spPr>
          <a:xfrm>
            <a:off x="8544982" y="5023595"/>
            <a:ext cx="3104141" cy="1477328"/>
          </a:xfrm>
          <a:prstGeom prst="rect">
            <a:avLst/>
          </a:prstGeom>
        </p:spPr>
        <p:txBody>
          <a:bodyPr wrap="square">
            <a:spAutoFit/>
          </a:bodyPr>
          <a:lstStyle/>
          <a:p>
            <a:r>
              <a:rPr lang="en-SI" sz="1800" dirty="0"/>
              <a:t>lateral distance travelled between point of backscattering and point where charge multiplication in the MCP begins</a:t>
            </a:r>
          </a:p>
        </p:txBody>
      </p:sp>
      <p:sp>
        <p:nvSpPr>
          <p:cNvPr id="8" name="Slide Number Placeholder 7">
            <a:extLst>
              <a:ext uri="{FF2B5EF4-FFF2-40B4-BE49-F238E27FC236}">
                <a16:creationId xmlns:a16="http://schemas.microsoft.com/office/drawing/2014/main" id="{7A3BB4A0-9987-96A1-3DEE-203E6C276A9D}"/>
              </a:ext>
            </a:extLst>
          </p:cNvPr>
          <p:cNvSpPr>
            <a:spLocks noGrp="1"/>
          </p:cNvSpPr>
          <p:nvPr>
            <p:ph type="sldNum" sz="quarter" idx="12"/>
          </p:nvPr>
        </p:nvSpPr>
        <p:spPr/>
        <p:txBody>
          <a:bodyPr/>
          <a:lstStyle/>
          <a:p>
            <a:fld id="{7254E3D2-0D2C-B040-A5A3-AD14F48ED497}" type="slidenum">
              <a:rPr lang="en-SI" smtClean="0"/>
              <a:t>77</a:t>
            </a:fld>
            <a:endParaRPr lang="en-SI"/>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37984CE8-6283-C749-AFF6-905EC63EF5EC}"/>
              </a:ext>
            </a:extLst>
          </p:cNvPr>
          <p:cNvSpPr>
            <a:spLocks noGrp="1"/>
          </p:cNvSpPr>
          <p:nvPr>
            <p:ph type="title"/>
          </p:nvPr>
        </p:nvSpPr>
        <p:spPr>
          <a:xfrm>
            <a:off x="838200" y="365125"/>
            <a:ext cx="10515600" cy="609601"/>
          </a:xfrm>
        </p:spPr>
        <p:txBody>
          <a:bodyPr>
            <a:normAutofit fontScale="90000"/>
          </a:bodyPr>
          <a:lstStyle/>
          <a:p>
            <a:r>
              <a:rPr lang="sl-SI" altLang="en-US" dirty="0"/>
              <a:t>MCP PMTs in magnetic field</a:t>
            </a:r>
            <a:endParaRPr lang="en-US" altLang="en-US" dirty="0"/>
          </a:p>
        </p:txBody>
      </p:sp>
      <p:sp>
        <p:nvSpPr>
          <p:cNvPr id="44035" name="Content Placeholder 2">
            <a:extLst>
              <a:ext uri="{FF2B5EF4-FFF2-40B4-BE49-F238E27FC236}">
                <a16:creationId xmlns:a16="http://schemas.microsoft.com/office/drawing/2014/main" id="{392E314C-1853-6140-BE25-C82E8E0608E1}"/>
              </a:ext>
            </a:extLst>
          </p:cNvPr>
          <p:cNvSpPr>
            <a:spLocks noGrp="1"/>
          </p:cNvSpPr>
          <p:nvPr>
            <p:ph idx="1"/>
          </p:nvPr>
        </p:nvSpPr>
        <p:spPr>
          <a:xfrm>
            <a:off x="2351088" y="974726"/>
            <a:ext cx="7581900" cy="720725"/>
          </a:xfrm>
        </p:spPr>
        <p:txBody>
          <a:bodyPr/>
          <a:lstStyle/>
          <a:p>
            <a:pPr marL="0" indent="0">
              <a:buNone/>
            </a:pPr>
            <a:r>
              <a:rPr lang="sl-SI" altLang="en-US" sz="2400"/>
              <a:t>Gain vs B field for different tilt angles</a:t>
            </a:r>
            <a:endParaRPr lang="en-US" altLang="en-US" sz="2400"/>
          </a:p>
        </p:txBody>
      </p:sp>
      <p:pic>
        <p:nvPicPr>
          <p:cNvPr id="44036" name="Picture 3">
            <a:extLst>
              <a:ext uri="{FF2B5EF4-FFF2-40B4-BE49-F238E27FC236}">
                <a16:creationId xmlns:a16="http://schemas.microsoft.com/office/drawing/2014/main" id="{4CF4EE73-613A-0547-B5A0-64BAF2E0A0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39082" y="1732757"/>
            <a:ext cx="4408487"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a:extLst>
              <a:ext uri="{FF2B5EF4-FFF2-40B4-BE49-F238E27FC236}">
                <a16:creationId xmlns:a16="http://schemas.microsoft.com/office/drawing/2014/main" id="{61AD345D-6EED-2C4A-8D5F-B6F625172C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33282" y="1631157"/>
            <a:ext cx="4486275"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5">
            <a:extLst>
              <a:ext uri="{FF2B5EF4-FFF2-40B4-BE49-F238E27FC236}">
                <a16:creationId xmlns:a16="http://schemas.microsoft.com/office/drawing/2014/main" id="{47C157BF-1458-F044-819F-92F8AC952C52}"/>
              </a:ext>
            </a:extLst>
          </p:cNvPr>
          <p:cNvSpPr>
            <a:spLocks noChangeArrowheads="1"/>
          </p:cNvSpPr>
          <p:nvPr/>
        </p:nvSpPr>
        <p:spPr bwMode="auto">
          <a:xfrm>
            <a:off x="7515226" y="6454775"/>
            <a:ext cx="30448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en-US" sz="2000">
                <a:solidFill>
                  <a:schemeClr val="tx1"/>
                </a:solidFill>
                <a:sym typeface="Wingdings" pitchFamily="2" charset="2"/>
              </a:rPr>
              <a:t> </a:t>
            </a:r>
            <a:r>
              <a:rPr lang="en-US" altLang="en-US" sz="2000">
                <a:solidFill>
                  <a:schemeClr val="tx1"/>
                </a:solidFill>
              </a:rPr>
              <a:t>NIMA</a:t>
            </a:r>
            <a:r>
              <a:rPr lang="sl-SI" altLang="en-US" sz="2000">
                <a:solidFill>
                  <a:schemeClr val="tx1"/>
                </a:solidFill>
              </a:rPr>
              <a:t> 63</a:t>
            </a:r>
            <a:r>
              <a:rPr lang="en-US" altLang="en-US" sz="2000">
                <a:solidFill>
                  <a:schemeClr val="tx1"/>
                </a:solidFill>
              </a:rPr>
              <a:t>9 (20</a:t>
            </a:r>
            <a:r>
              <a:rPr lang="sl-SI" altLang="en-US" sz="2000">
                <a:solidFill>
                  <a:schemeClr val="tx1"/>
                </a:solidFill>
              </a:rPr>
              <a:t>11</a:t>
            </a:r>
            <a:r>
              <a:rPr lang="en-US" altLang="en-US" sz="2000">
                <a:solidFill>
                  <a:schemeClr val="tx1"/>
                </a:solidFill>
              </a:rPr>
              <a:t>) 1</a:t>
            </a:r>
            <a:r>
              <a:rPr lang="sl-SI" altLang="en-US" sz="2000">
                <a:solidFill>
                  <a:schemeClr val="tx1"/>
                </a:solidFill>
              </a:rPr>
              <a:t>44</a:t>
            </a:r>
            <a:r>
              <a:rPr lang="en-US" altLang="en-US" sz="2000">
                <a:solidFill>
                  <a:schemeClr val="tx1"/>
                </a:solidFill>
              </a:rPr>
              <a:t> </a:t>
            </a:r>
            <a:endParaRPr lang="sl-SI" altLang="en-US" sz="2000">
              <a:solidFill>
                <a:schemeClr val="tx1"/>
              </a:solidFill>
            </a:endParaRPr>
          </a:p>
        </p:txBody>
      </p:sp>
      <p:sp>
        <p:nvSpPr>
          <p:cNvPr id="4" name="Slide Number Placeholder 3">
            <a:extLst>
              <a:ext uri="{FF2B5EF4-FFF2-40B4-BE49-F238E27FC236}">
                <a16:creationId xmlns:a16="http://schemas.microsoft.com/office/drawing/2014/main" id="{D154D17B-32B9-ED1F-FFD0-B6F18436ACD8}"/>
              </a:ext>
            </a:extLst>
          </p:cNvPr>
          <p:cNvSpPr>
            <a:spLocks noGrp="1"/>
          </p:cNvSpPr>
          <p:nvPr>
            <p:ph type="sldNum" sz="quarter" idx="12"/>
          </p:nvPr>
        </p:nvSpPr>
        <p:spPr/>
        <p:txBody>
          <a:bodyPr/>
          <a:lstStyle/>
          <a:p>
            <a:fld id="{7254E3D2-0D2C-B040-A5A3-AD14F48ED497}" type="slidenum">
              <a:rPr lang="en-SI" smtClean="0"/>
              <a:t>78</a:t>
            </a:fld>
            <a:endParaRPr lang="en-SI"/>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F4821695-A7FD-0C41-B607-2143E8381375}"/>
              </a:ext>
            </a:extLst>
          </p:cNvPr>
          <p:cNvSpPr>
            <a:spLocks noGrp="1"/>
          </p:cNvSpPr>
          <p:nvPr>
            <p:ph type="title"/>
          </p:nvPr>
        </p:nvSpPr>
        <p:spPr>
          <a:xfrm>
            <a:off x="838200" y="365126"/>
            <a:ext cx="10515600" cy="696914"/>
          </a:xfrm>
        </p:spPr>
        <p:txBody>
          <a:bodyPr>
            <a:normAutofit/>
          </a:bodyPr>
          <a:lstStyle/>
          <a:p>
            <a:r>
              <a:rPr lang="sl-SI" altLang="sl-SI" dirty="0"/>
              <a:t>MCP PMTs ageing</a:t>
            </a:r>
            <a:endParaRPr lang="en-US" altLang="sl-SI" dirty="0"/>
          </a:p>
        </p:txBody>
      </p:sp>
      <p:sp>
        <p:nvSpPr>
          <p:cNvPr id="3" name="Content Placeholder 2">
            <a:extLst>
              <a:ext uri="{FF2B5EF4-FFF2-40B4-BE49-F238E27FC236}">
                <a16:creationId xmlns:a16="http://schemas.microsoft.com/office/drawing/2014/main" id="{9DCEE1A4-B1FE-8545-9F5D-B1D410A9FB36}"/>
              </a:ext>
            </a:extLst>
          </p:cNvPr>
          <p:cNvSpPr>
            <a:spLocks noGrp="1"/>
          </p:cNvSpPr>
          <p:nvPr>
            <p:ph idx="1"/>
          </p:nvPr>
        </p:nvSpPr>
        <p:spPr>
          <a:xfrm>
            <a:off x="383351" y="1869929"/>
            <a:ext cx="6035549" cy="3401865"/>
          </a:xfrm>
        </p:spPr>
        <p:txBody>
          <a:bodyPr>
            <a:normAutofit/>
          </a:bodyPr>
          <a:lstStyle/>
          <a:p>
            <a:pPr marL="0" indent="0">
              <a:buNone/>
              <a:defRPr/>
            </a:pPr>
            <a:r>
              <a:rPr lang="sl-SI" sz="2400" dirty="0"/>
              <a:t>a serious problem in some aplications</a:t>
            </a:r>
          </a:p>
          <a:p>
            <a:pPr marL="0" indent="0">
              <a:buNone/>
              <a:defRPr/>
            </a:pPr>
            <a:endParaRPr lang="sl-SI" sz="2400" dirty="0"/>
          </a:p>
          <a:p>
            <a:pPr marL="0" indent="0">
              <a:buNone/>
              <a:defRPr/>
            </a:pPr>
            <a:r>
              <a:rPr lang="sl-SI" sz="2400" dirty="0"/>
              <a:t>Cures:</a:t>
            </a:r>
          </a:p>
          <a:p>
            <a:pPr>
              <a:defRPr/>
            </a:pPr>
            <a:r>
              <a:rPr lang="sl-SI" sz="2400" dirty="0"/>
              <a:t>Better cleaning of the MCPs, better vacuum</a:t>
            </a:r>
          </a:p>
          <a:p>
            <a:pPr>
              <a:defRPr/>
            </a:pPr>
            <a:r>
              <a:rPr lang="sl-SI" sz="2400" dirty="0"/>
              <a:t>Al foil between PC and first MCP</a:t>
            </a:r>
          </a:p>
          <a:p>
            <a:pPr>
              <a:defRPr/>
            </a:pPr>
            <a:r>
              <a:rPr lang="sl-SI" sz="2400" dirty="0"/>
              <a:t>Al foil between two MPC stages</a:t>
            </a:r>
          </a:p>
          <a:p>
            <a:pPr>
              <a:defRPr/>
            </a:pPr>
            <a:r>
              <a:rPr lang="sl-SI" sz="2400" dirty="0"/>
              <a:t>Atomic layer deposition (ALD)</a:t>
            </a:r>
          </a:p>
          <a:p>
            <a:pPr marL="0" indent="0">
              <a:buNone/>
              <a:defRPr/>
            </a:pPr>
            <a:endParaRPr lang="sl-SI" sz="2400" dirty="0"/>
          </a:p>
          <a:p>
            <a:pPr marL="0" indent="0">
              <a:buNone/>
              <a:defRPr/>
            </a:pPr>
            <a:endParaRPr lang="sl-SI" sz="2400" dirty="0"/>
          </a:p>
          <a:p>
            <a:pPr marL="0" indent="0">
              <a:buNone/>
              <a:defRPr/>
            </a:pPr>
            <a:endParaRPr lang="sl-SI" sz="2400" dirty="0"/>
          </a:p>
          <a:p>
            <a:pPr marL="0" indent="0">
              <a:buNone/>
              <a:defRPr/>
            </a:pPr>
            <a:endParaRPr lang="sl-SI" sz="2400" dirty="0"/>
          </a:p>
          <a:p>
            <a:pPr marL="0" indent="0">
              <a:buNone/>
              <a:defRPr/>
            </a:pPr>
            <a:endParaRPr lang="sl-SI" sz="2400" dirty="0"/>
          </a:p>
        </p:txBody>
      </p:sp>
      <p:pic>
        <p:nvPicPr>
          <p:cNvPr id="46083" name="Picture 2">
            <a:extLst>
              <a:ext uri="{FF2B5EF4-FFF2-40B4-BE49-F238E27FC236}">
                <a16:creationId xmlns:a16="http://schemas.microsoft.com/office/drawing/2014/main" id="{75DD107D-EA0D-364A-A24B-67D1136CF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524" y="1296842"/>
            <a:ext cx="5826125" cy="374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a:extLst>
              <a:ext uri="{FF2B5EF4-FFF2-40B4-BE49-F238E27FC236}">
                <a16:creationId xmlns:a16="http://schemas.microsoft.com/office/drawing/2014/main" id="{F45B6835-055D-9443-9547-F4DA468470F8}"/>
              </a:ext>
            </a:extLst>
          </p:cNvPr>
          <p:cNvCxnSpPr/>
          <p:nvPr/>
        </p:nvCxnSpPr>
        <p:spPr>
          <a:xfrm flipV="1">
            <a:off x="8028811" y="4028929"/>
            <a:ext cx="215900" cy="287338"/>
          </a:xfrm>
          <a:prstGeom prst="straightConnector1">
            <a:avLst/>
          </a:prstGeom>
          <a:ln w="38100">
            <a:solidFill>
              <a:srgbClr val="00CC66"/>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17C7804-2ABB-964E-99F9-5B25DBA05E2A}"/>
              </a:ext>
            </a:extLst>
          </p:cNvPr>
          <p:cNvCxnSpPr/>
          <p:nvPr/>
        </p:nvCxnSpPr>
        <p:spPr>
          <a:xfrm flipH="1" flipV="1">
            <a:off x="7884349" y="3641579"/>
            <a:ext cx="288925" cy="242888"/>
          </a:xfrm>
          <a:prstGeom prst="straightConnector1">
            <a:avLst/>
          </a:prstGeom>
          <a:ln w="38100">
            <a:solidFill>
              <a:srgbClr val="00CC6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12B7F40-2DE5-6B40-BE4D-9B197AE30579}"/>
              </a:ext>
            </a:extLst>
          </p:cNvPr>
          <p:cNvCxnSpPr/>
          <p:nvPr/>
        </p:nvCxnSpPr>
        <p:spPr>
          <a:xfrm flipV="1">
            <a:off x="7812911" y="3228829"/>
            <a:ext cx="0" cy="369888"/>
          </a:xfrm>
          <a:prstGeom prst="straightConnector1">
            <a:avLst/>
          </a:prstGeom>
          <a:ln w="38100">
            <a:solidFill>
              <a:srgbClr val="00CC66"/>
            </a:solidFill>
            <a:tailEnd type="triangle"/>
          </a:ln>
        </p:spPr>
        <p:style>
          <a:lnRef idx="1">
            <a:schemeClr val="accent1"/>
          </a:lnRef>
          <a:fillRef idx="0">
            <a:schemeClr val="accent1"/>
          </a:fillRef>
          <a:effectRef idx="0">
            <a:schemeClr val="accent1"/>
          </a:effectRef>
          <a:fontRef idx="minor">
            <a:schemeClr val="tx1"/>
          </a:fontRef>
        </p:style>
      </p:cxnSp>
      <p:sp>
        <p:nvSpPr>
          <p:cNvPr id="46088" name="TextBox 8">
            <a:extLst>
              <a:ext uri="{FF2B5EF4-FFF2-40B4-BE49-F238E27FC236}">
                <a16:creationId xmlns:a16="http://schemas.microsoft.com/office/drawing/2014/main" id="{E122C308-6220-994F-8F0E-0E8ED377B7E8}"/>
              </a:ext>
            </a:extLst>
          </p:cNvPr>
          <p:cNvSpPr txBox="1">
            <a:spLocks noChangeArrowheads="1"/>
          </p:cNvSpPr>
          <p:nvPr/>
        </p:nvSpPr>
        <p:spPr bwMode="auto">
          <a:xfrm>
            <a:off x="7071548" y="3197079"/>
            <a:ext cx="661988" cy="369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en-US" sz="1800" b="1">
                <a:solidFill>
                  <a:srgbClr val="00CC66"/>
                </a:solidFill>
              </a:rPr>
              <a:t>ions</a:t>
            </a:r>
            <a:endParaRPr lang="en-US" altLang="en-US" sz="1800" b="1">
              <a:solidFill>
                <a:srgbClr val="00CC66"/>
              </a:solidFill>
            </a:endParaRPr>
          </a:p>
        </p:txBody>
      </p:sp>
      <p:sp>
        <p:nvSpPr>
          <p:cNvPr id="6" name="Slide Number Placeholder 5">
            <a:extLst>
              <a:ext uri="{FF2B5EF4-FFF2-40B4-BE49-F238E27FC236}">
                <a16:creationId xmlns:a16="http://schemas.microsoft.com/office/drawing/2014/main" id="{67EC3636-D131-913A-EA14-5F090C646946}"/>
              </a:ext>
            </a:extLst>
          </p:cNvPr>
          <p:cNvSpPr>
            <a:spLocks noGrp="1"/>
          </p:cNvSpPr>
          <p:nvPr>
            <p:ph type="sldNum" sz="quarter" idx="12"/>
          </p:nvPr>
        </p:nvSpPr>
        <p:spPr/>
        <p:txBody>
          <a:bodyPr/>
          <a:lstStyle/>
          <a:p>
            <a:fld id="{7254E3D2-0D2C-B040-A5A3-AD14F48ED497}" type="slidenum">
              <a:rPr lang="en-SI" smtClean="0"/>
              <a:t>79</a:t>
            </a:fld>
            <a:endParaRPr lang="en-SI"/>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4184-AB53-F67F-63A3-A615FAF03189}"/>
              </a:ext>
            </a:extLst>
          </p:cNvPr>
          <p:cNvSpPr>
            <a:spLocks noGrp="1"/>
          </p:cNvSpPr>
          <p:nvPr>
            <p:ph type="title"/>
          </p:nvPr>
        </p:nvSpPr>
        <p:spPr>
          <a:xfrm>
            <a:off x="960000" y="296563"/>
            <a:ext cx="10272000" cy="763600"/>
          </a:xfrm>
        </p:spPr>
        <p:txBody>
          <a:bodyPr/>
          <a:lstStyle/>
          <a:p>
            <a:r>
              <a:rPr lang="sl-SI" dirty="0"/>
              <a:t>Standard model of elementary particles</a:t>
            </a:r>
          </a:p>
        </p:txBody>
      </p:sp>
      <p:sp>
        <p:nvSpPr>
          <p:cNvPr id="3" name="Text Placeholder 2">
            <a:extLst>
              <a:ext uri="{FF2B5EF4-FFF2-40B4-BE49-F238E27FC236}">
                <a16:creationId xmlns:a16="http://schemas.microsoft.com/office/drawing/2014/main" id="{9AD37B8B-8F94-D9A5-F4CD-288B15FE04F2}"/>
              </a:ext>
            </a:extLst>
          </p:cNvPr>
          <p:cNvSpPr>
            <a:spLocks noGrp="1"/>
          </p:cNvSpPr>
          <p:nvPr>
            <p:ph type="body" idx="1"/>
          </p:nvPr>
        </p:nvSpPr>
        <p:spPr>
          <a:xfrm>
            <a:off x="5560541" y="1530690"/>
            <a:ext cx="6512010" cy="4555200"/>
          </a:xfrm>
        </p:spPr>
        <p:txBody>
          <a:bodyPr/>
          <a:lstStyle/>
          <a:p>
            <a:pPr marL="186262" indent="0">
              <a:buNone/>
            </a:pPr>
            <a:r>
              <a:rPr lang="sl-SI" sz="2400" dirty="0"/>
              <a:t>Each particle has its antiparticle, e.g. e- and e+</a:t>
            </a:r>
          </a:p>
          <a:p>
            <a:pPr marL="186262" indent="0">
              <a:buNone/>
            </a:pPr>
            <a:r>
              <a:rPr lang="sl-SI" sz="2400" dirty="0"/>
              <a:t>Quarks make up heavier particles - hadrons, e.g. </a:t>
            </a:r>
          </a:p>
          <a:p>
            <a:pPr marL="186262" indent="0">
              <a:buNone/>
            </a:pPr>
            <a:r>
              <a:rPr lang="sl-SI" sz="2400" dirty="0"/>
              <a:t>p = uud, </a:t>
            </a:r>
          </a:p>
          <a:p>
            <a:pPr marL="186262" indent="0">
              <a:buNone/>
            </a:pPr>
            <a:r>
              <a:rPr lang="sl-SI" sz="2400" dirty="0"/>
              <a:t>n = udd</a:t>
            </a:r>
          </a:p>
          <a:p>
            <a:pPr marL="186262" indent="0">
              <a:buNone/>
            </a:pPr>
            <a:endParaRPr lang="sl-SI" sz="2400" dirty="0"/>
          </a:p>
        </p:txBody>
      </p:sp>
      <p:pic>
        <p:nvPicPr>
          <p:cNvPr id="62466" name="Picture 2">
            <a:extLst>
              <a:ext uri="{FF2B5EF4-FFF2-40B4-BE49-F238E27FC236}">
                <a16:creationId xmlns:a16="http://schemas.microsoft.com/office/drawing/2014/main" id="{9BEEF41B-E90E-A29F-8A2F-821E4A048A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90"/>
          <a:stretch/>
        </p:blipFill>
        <p:spPr bwMode="auto">
          <a:xfrm>
            <a:off x="172775" y="1530690"/>
            <a:ext cx="5177262" cy="4555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247083-9295-94AC-249E-FE4CDFCD37C9}"/>
              </a:ext>
            </a:extLst>
          </p:cNvPr>
          <p:cNvSpPr txBox="1"/>
          <p:nvPr/>
        </p:nvSpPr>
        <p:spPr>
          <a:xfrm>
            <a:off x="5898292" y="4403360"/>
            <a:ext cx="5601730" cy="1569660"/>
          </a:xfrm>
          <a:prstGeom prst="rect">
            <a:avLst/>
          </a:prstGeom>
          <a:noFill/>
        </p:spPr>
        <p:txBody>
          <a:bodyPr wrap="square">
            <a:spAutoFit/>
          </a:bodyPr>
          <a:lstStyle/>
          <a:p>
            <a:r>
              <a:rPr lang="sl-SI" sz="2400" dirty="0"/>
              <a:t>Particle physics is concerned with the detection and measurement of </a:t>
            </a:r>
          </a:p>
          <a:p>
            <a:r>
              <a:rPr lang="sl-SI" sz="2400" dirty="0"/>
              <a:t>properties of basic forces (=interactions) in nature</a:t>
            </a:r>
          </a:p>
        </p:txBody>
      </p:sp>
    </p:spTree>
    <p:extLst>
      <p:ext uri="{BB962C8B-B14F-4D97-AF65-F5344CB8AC3E}">
        <p14:creationId xmlns:p14="http://schemas.microsoft.com/office/powerpoint/2010/main" val="364908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B5D02100-6191-8840-B1BD-23E28929DDCE}"/>
              </a:ext>
            </a:extLst>
          </p:cNvPr>
          <p:cNvSpPr>
            <a:spLocks noGrp="1"/>
          </p:cNvSpPr>
          <p:nvPr>
            <p:ph type="title"/>
          </p:nvPr>
        </p:nvSpPr>
        <p:spPr>
          <a:xfrm>
            <a:off x="489097" y="303308"/>
            <a:ext cx="6019801" cy="1085706"/>
          </a:xfrm>
        </p:spPr>
        <p:txBody>
          <a:bodyPr>
            <a:normAutofit fontScale="90000"/>
          </a:bodyPr>
          <a:lstStyle/>
          <a:p>
            <a:r>
              <a:rPr lang="sl-SI" altLang="sl-SI" dirty="0"/>
              <a:t>MCP PMTs ageing, </a:t>
            </a:r>
            <a:br>
              <a:rPr lang="en-US" altLang="sl-SI" dirty="0"/>
            </a:br>
            <a:r>
              <a:rPr lang="sl-SI" altLang="sl-SI" dirty="0"/>
              <a:t>cure</a:t>
            </a:r>
            <a:endParaRPr lang="en-US" altLang="sl-SI" dirty="0"/>
          </a:p>
        </p:txBody>
      </p:sp>
      <p:pic>
        <p:nvPicPr>
          <p:cNvPr id="47107" name="Picture 2">
            <a:extLst>
              <a:ext uri="{FF2B5EF4-FFF2-40B4-BE49-F238E27FC236}">
                <a16:creationId xmlns:a16="http://schemas.microsoft.com/office/drawing/2014/main" id="{10F88382-D09F-344E-8B9A-171548BA2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1122" y="3471863"/>
            <a:ext cx="6913563"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8" name="Rectangle 1">
            <a:extLst>
              <a:ext uri="{FF2B5EF4-FFF2-40B4-BE49-F238E27FC236}">
                <a16:creationId xmlns:a16="http://schemas.microsoft.com/office/drawing/2014/main" id="{2D1ABCC6-7D4F-6C49-AA72-72AF69FD9DCF}"/>
              </a:ext>
            </a:extLst>
          </p:cNvPr>
          <p:cNvSpPr>
            <a:spLocks noChangeArrowheads="1"/>
          </p:cNvSpPr>
          <p:nvPr/>
        </p:nvSpPr>
        <p:spPr bwMode="auto">
          <a:xfrm>
            <a:off x="6508898" y="6502769"/>
            <a:ext cx="2747963"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sl-SI" sz="1600" dirty="0">
                <a:solidFill>
                  <a:schemeClr val="tx1"/>
                </a:solidFill>
              </a:rPr>
              <a:t>Hamamatsu, ALD deposition</a:t>
            </a:r>
          </a:p>
        </p:txBody>
      </p:sp>
      <p:pic>
        <p:nvPicPr>
          <p:cNvPr id="47109" name="Picture 4">
            <a:extLst>
              <a:ext uri="{FF2B5EF4-FFF2-40B4-BE49-F238E27FC236}">
                <a16:creationId xmlns:a16="http://schemas.microsoft.com/office/drawing/2014/main" id="{BFDB8EFA-F9DE-E746-B17E-85B52F80FE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2248" y="303308"/>
            <a:ext cx="5882228" cy="319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90FA14E-18CF-D94D-96BD-B483D423856E}"/>
              </a:ext>
            </a:extLst>
          </p:cNvPr>
          <p:cNvPicPr>
            <a:picLocks noChangeAspect="1"/>
          </p:cNvPicPr>
          <p:nvPr/>
        </p:nvPicPr>
        <p:blipFill>
          <a:blip r:embed="rId4"/>
          <a:stretch>
            <a:fillRect/>
          </a:stretch>
        </p:blipFill>
        <p:spPr>
          <a:xfrm>
            <a:off x="973859" y="2417041"/>
            <a:ext cx="3441700" cy="1358900"/>
          </a:xfrm>
          <a:prstGeom prst="rect">
            <a:avLst/>
          </a:prstGeom>
        </p:spPr>
      </p:pic>
      <p:sp>
        <p:nvSpPr>
          <p:cNvPr id="3" name="Rectangle 2">
            <a:extLst>
              <a:ext uri="{FF2B5EF4-FFF2-40B4-BE49-F238E27FC236}">
                <a16:creationId xmlns:a16="http://schemas.microsoft.com/office/drawing/2014/main" id="{64A7974F-55D1-D941-9680-81E20E211ED5}"/>
              </a:ext>
            </a:extLst>
          </p:cNvPr>
          <p:cNvSpPr/>
          <p:nvPr/>
        </p:nvSpPr>
        <p:spPr>
          <a:xfrm>
            <a:off x="1149927" y="4218361"/>
            <a:ext cx="3089564" cy="1200329"/>
          </a:xfrm>
          <a:prstGeom prst="rect">
            <a:avLst/>
          </a:prstGeom>
        </p:spPr>
        <p:txBody>
          <a:bodyPr wrap="square">
            <a:spAutoFit/>
          </a:bodyPr>
          <a:lstStyle/>
          <a:p>
            <a:r>
              <a:rPr lang="en-SI" dirty="0"/>
              <a:t>Three-step deposition process </a:t>
            </a:r>
          </a:p>
          <a:p>
            <a:pPr marL="285750" indent="-285750">
              <a:buFont typeface="Arial" panose="020B0604020202020204" pitchFamily="34" charset="0"/>
              <a:buChar char="•"/>
            </a:pPr>
            <a:r>
              <a:rPr lang="en-SI" dirty="0"/>
              <a:t>Resistive layer </a:t>
            </a:r>
          </a:p>
          <a:p>
            <a:pPr marL="285750" indent="-285750">
              <a:buFont typeface="Arial" panose="020B0604020202020204" pitchFamily="34" charset="0"/>
              <a:buChar char="•"/>
            </a:pPr>
            <a:r>
              <a:rPr lang="en-SI" dirty="0"/>
              <a:t>Secondary emission layer </a:t>
            </a:r>
          </a:p>
          <a:p>
            <a:pPr marL="285750" indent="-285750">
              <a:buFont typeface="Arial" panose="020B0604020202020204" pitchFamily="34" charset="0"/>
              <a:buChar char="•"/>
            </a:pPr>
            <a:r>
              <a:rPr lang="en-SI" dirty="0"/>
              <a:t>Electrode layer </a:t>
            </a:r>
          </a:p>
        </p:txBody>
      </p:sp>
      <p:sp>
        <p:nvSpPr>
          <p:cNvPr id="4" name="Rectangle 3">
            <a:extLst>
              <a:ext uri="{FF2B5EF4-FFF2-40B4-BE49-F238E27FC236}">
                <a16:creationId xmlns:a16="http://schemas.microsoft.com/office/drawing/2014/main" id="{5C1CDD86-3B7A-724A-AEAD-9DA895EA529E}"/>
              </a:ext>
            </a:extLst>
          </p:cNvPr>
          <p:cNvSpPr/>
          <p:nvPr/>
        </p:nvSpPr>
        <p:spPr>
          <a:xfrm>
            <a:off x="1149927" y="1876440"/>
            <a:ext cx="2500236" cy="369332"/>
          </a:xfrm>
          <a:prstGeom prst="rect">
            <a:avLst/>
          </a:prstGeom>
        </p:spPr>
        <p:txBody>
          <a:bodyPr wrap="none">
            <a:spAutoFit/>
          </a:bodyPr>
          <a:lstStyle/>
          <a:p>
            <a:r>
              <a:rPr lang="en-SI" dirty="0"/>
              <a:t>Atomic Layer deposition </a:t>
            </a:r>
          </a:p>
        </p:txBody>
      </p:sp>
      <p:sp>
        <p:nvSpPr>
          <p:cNvPr id="7" name="Slide Number Placeholder 6">
            <a:extLst>
              <a:ext uri="{FF2B5EF4-FFF2-40B4-BE49-F238E27FC236}">
                <a16:creationId xmlns:a16="http://schemas.microsoft.com/office/drawing/2014/main" id="{0C5FD0EE-969A-5797-C5A8-CACDD5B86BFA}"/>
              </a:ext>
            </a:extLst>
          </p:cNvPr>
          <p:cNvSpPr>
            <a:spLocks noGrp="1"/>
          </p:cNvSpPr>
          <p:nvPr>
            <p:ph type="sldNum" sz="quarter" idx="12"/>
          </p:nvPr>
        </p:nvSpPr>
        <p:spPr/>
        <p:txBody>
          <a:bodyPr/>
          <a:lstStyle/>
          <a:p>
            <a:fld id="{7254E3D2-0D2C-B040-A5A3-AD14F48ED497}" type="slidenum">
              <a:rPr lang="en-SI" smtClean="0"/>
              <a:t>80</a:t>
            </a:fld>
            <a:endParaRPr lang="en-SI"/>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32A243-5DF0-1E4D-9411-58EEEF0D3239}"/>
              </a:ext>
            </a:extLst>
          </p:cNvPr>
          <p:cNvSpPr>
            <a:spLocks noGrp="1"/>
          </p:cNvSpPr>
          <p:nvPr>
            <p:ph type="title"/>
          </p:nvPr>
        </p:nvSpPr>
        <p:spPr>
          <a:xfrm>
            <a:off x="953467" y="593367"/>
            <a:ext cx="5441122" cy="763600"/>
          </a:xfrm>
        </p:spPr>
        <p:txBody>
          <a:bodyPr/>
          <a:lstStyle/>
          <a:p>
            <a:r>
              <a:rPr lang="en-SI" dirty="0"/>
              <a:t>PMT vs MCP-PMT</a:t>
            </a:r>
          </a:p>
        </p:txBody>
      </p:sp>
      <p:sp>
        <p:nvSpPr>
          <p:cNvPr id="6" name="Content Placeholder 5">
            <a:extLst>
              <a:ext uri="{FF2B5EF4-FFF2-40B4-BE49-F238E27FC236}">
                <a16:creationId xmlns:a16="http://schemas.microsoft.com/office/drawing/2014/main" id="{27EDD377-B9BC-5A49-A53E-C3BA256C5F9B}"/>
              </a:ext>
            </a:extLst>
          </p:cNvPr>
          <p:cNvSpPr>
            <a:spLocks noGrp="1"/>
          </p:cNvSpPr>
          <p:nvPr>
            <p:ph idx="1"/>
          </p:nvPr>
        </p:nvSpPr>
        <p:spPr>
          <a:xfrm>
            <a:off x="301070" y="1434204"/>
            <a:ext cx="4926496" cy="3493397"/>
          </a:xfrm>
        </p:spPr>
        <p:txBody>
          <a:bodyPr>
            <a:noAutofit/>
          </a:bodyPr>
          <a:lstStyle/>
          <a:p>
            <a:pPr marL="0" indent="0">
              <a:buNone/>
            </a:pPr>
            <a:r>
              <a:rPr lang="en-GB" sz="2400" dirty="0">
                <a:solidFill>
                  <a:schemeClr val="accent6"/>
                </a:solidFill>
              </a:rPr>
              <a:t>Standard photomultipliers</a:t>
            </a:r>
          </a:p>
          <a:p>
            <a:r>
              <a:rPr lang="en-GB" sz="2400" dirty="0"/>
              <a:t>Successful technology over decades</a:t>
            </a:r>
          </a:p>
          <a:p>
            <a:r>
              <a:rPr lang="en-GB" sz="2400" dirty="0"/>
              <a:t>Large area available at low cost</a:t>
            </a:r>
          </a:p>
          <a:p>
            <a:r>
              <a:rPr lang="en-GB" sz="2400" dirty="0"/>
              <a:t>Rather fast: ns timing</a:t>
            </a:r>
          </a:p>
          <a:p>
            <a:r>
              <a:rPr lang="en-GB" sz="2400" dirty="0"/>
              <a:t>But……</a:t>
            </a:r>
          </a:p>
          <a:p>
            <a:pPr lvl="1"/>
            <a:r>
              <a:rPr lang="en-GB" sz="2400" dirty="0"/>
              <a:t>Bulky</a:t>
            </a:r>
          </a:p>
          <a:p>
            <a:pPr lvl="1"/>
            <a:r>
              <a:rPr lang="en-GB" sz="2400" dirty="0"/>
              <a:t>Limited position resolution</a:t>
            </a:r>
          </a:p>
          <a:p>
            <a:pPr lvl="1"/>
            <a:r>
              <a:rPr lang="en-GB" sz="2400" dirty="0"/>
              <a:t>Low magnetic field tolerance</a:t>
            </a:r>
          </a:p>
          <a:p>
            <a:endParaRPr lang="en-SI" sz="2400" dirty="0"/>
          </a:p>
        </p:txBody>
      </p:sp>
      <p:pic>
        <p:nvPicPr>
          <p:cNvPr id="4" name="Picture 3">
            <a:extLst>
              <a:ext uri="{FF2B5EF4-FFF2-40B4-BE49-F238E27FC236}">
                <a16:creationId xmlns:a16="http://schemas.microsoft.com/office/drawing/2014/main" id="{5A148262-49F8-2F4B-A6FF-43C038AEF4E6}"/>
              </a:ext>
            </a:extLst>
          </p:cNvPr>
          <p:cNvPicPr>
            <a:picLocks noChangeAspect="1"/>
          </p:cNvPicPr>
          <p:nvPr/>
        </p:nvPicPr>
        <p:blipFill>
          <a:blip r:embed="rId2"/>
          <a:stretch>
            <a:fillRect/>
          </a:stretch>
        </p:blipFill>
        <p:spPr>
          <a:xfrm>
            <a:off x="5432839" y="136525"/>
            <a:ext cx="5441122" cy="2777536"/>
          </a:xfrm>
          <a:prstGeom prst="rect">
            <a:avLst/>
          </a:prstGeom>
        </p:spPr>
      </p:pic>
      <p:sp>
        <p:nvSpPr>
          <p:cNvPr id="7" name="Content Placeholder 5">
            <a:extLst>
              <a:ext uri="{FF2B5EF4-FFF2-40B4-BE49-F238E27FC236}">
                <a16:creationId xmlns:a16="http://schemas.microsoft.com/office/drawing/2014/main" id="{FF66ACD8-DD04-7A4E-B330-4FD79C11ABAD}"/>
              </a:ext>
            </a:extLst>
          </p:cNvPr>
          <p:cNvSpPr txBox="1">
            <a:spLocks/>
          </p:cNvSpPr>
          <p:nvPr/>
        </p:nvSpPr>
        <p:spPr>
          <a:xfrm>
            <a:off x="6510132" y="2914061"/>
            <a:ext cx="4926496" cy="3493397"/>
          </a:xfrm>
          <a:prstGeom prst="rect">
            <a:avLst/>
          </a:prstGeom>
          <a:solidFill>
            <a:srgbClr val="FFC000"/>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dirty="0">
                <a:solidFill>
                  <a:schemeClr val="accent6"/>
                </a:solidFill>
              </a:rPr>
              <a:t>MCP-based photomultipliers</a:t>
            </a:r>
          </a:p>
          <a:p>
            <a:r>
              <a:rPr lang="en-GB" sz="2600" dirty="0"/>
              <a:t>Compact design</a:t>
            </a:r>
          </a:p>
          <a:p>
            <a:r>
              <a:rPr lang="en-GB" sz="2600" dirty="0"/>
              <a:t>Picosecond-level time resolution</a:t>
            </a:r>
          </a:p>
          <a:p>
            <a:r>
              <a:rPr lang="en-GB" sz="2600" dirty="0"/>
              <a:t>Micron‐level spatial resolution</a:t>
            </a:r>
          </a:p>
          <a:p>
            <a:r>
              <a:rPr lang="en-GB" sz="2600" dirty="0"/>
              <a:t>Good magnetic field tolerance</a:t>
            </a:r>
          </a:p>
          <a:p>
            <a:r>
              <a:rPr lang="en-GB" sz="2600" dirty="0"/>
              <a:t>But……</a:t>
            </a:r>
          </a:p>
          <a:p>
            <a:pPr lvl="1"/>
            <a:r>
              <a:rPr lang="en-GB" sz="2600" dirty="0"/>
              <a:t>Few vendors, high cost</a:t>
            </a:r>
          </a:p>
          <a:p>
            <a:pPr lvl="1"/>
            <a:r>
              <a:rPr lang="en-GB" sz="2600" dirty="0"/>
              <a:t>Limited sizes</a:t>
            </a:r>
          </a:p>
          <a:p>
            <a:endParaRPr lang="en-SI" dirty="0"/>
          </a:p>
        </p:txBody>
      </p:sp>
      <p:sp>
        <p:nvSpPr>
          <p:cNvPr id="8" name="Slide Number Placeholder 7">
            <a:extLst>
              <a:ext uri="{FF2B5EF4-FFF2-40B4-BE49-F238E27FC236}">
                <a16:creationId xmlns:a16="http://schemas.microsoft.com/office/drawing/2014/main" id="{D9DDCB66-8816-437F-50FC-C5FAC9585A05}"/>
              </a:ext>
            </a:extLst>
          </p:cNvPr>
          <p:cNvSpPr>
            <a:spLocks noGrp="1"/>
          </p:cNvSpPr>
          <p:nvPr>
            <p:ph type="sldNum" sz="quarter" idx="12"/>
          </p:nvPr>
        </p:nvSpPr>
        <p:spPr/>
        <p:txBody>
          <a:bodyPr/>
          <a:lstStyle/>
          <a:p>
            <a:fld id="{7254E3D2-0D2C-B040-A5A3-AD14F48ED497}" type="slidenum">
              <a:rPr lang="en-SI" smtClean="0"/>
              <a:t>81</a:t>
            </a:fld>
            <a:endParaRPr lang="en-SI"/>
          </a:p>
        </p:txBody>
      </p:sp>
    </p:spTree>
    <p:extLst>
      <p:ext uri="{BB962C8B-B14F-4D97-AF65-F5344CB8AC3E}">
        <p14:creationId xmlns:p14="http://schemas.microsoft.com/office/powerpoint/2010/main" val="25898790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CEF4-3E30-6449-8939-70006206854D}"/>
              </a:ext>
            </a:extLst>
          </p:cNvPr>
          <p:cNvSpPr>
            <a:spLocks noGrp="1"/>
          </p:cNvSpPr>
          <p:nvPr>
            <p:ph type="title"/>
          </p:nvPr>
        </p:nvSpPr>
        <p:spPr/>
        <p:txBody>
          <a:bodyPr/>
          <a:lstStyle/>
          <a:p>
            <a:r>
              <a:rPr lang="en-GB" b="1" dirty="0"/>
              <a:t>Light detection in silicon </a:t>
            </a:r>
            <a:endParaRPr lang="en-SI"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4D71A0D-7701-A442-8249-A7BFEBF11F18}"/>
                  </a:ext>
                </a:extLst>
              </p:cNvPr>
              <p:cNvSpPr>
                <a:spLocks noGrp="1"/>
              </p:cNvSpPr>
              <p:nvPr>
                <p:ph idx="1"/>
              </p:nvPr>
            </p:nvSpPr>
            <p:spPr>
              <a:xfrm>
                <a:off x="387270" y="1397887"/>
                <a:ext cx="4935008" cy="4351338"/>
              </a:xfrm>
            </p:spPr>
            <p:txBody>
              <a:bodyPr>
                <a:normAutofit/>
              </a:bodyPr>
              <a:lstStyle/>
              <a:p>
                <a:pPr marL="0" indent="0">
                  <a:buNone/>
                </a:pPr>
                <a:r>
                  <a:rPr lang="en-GB" sz="2000" dirty="0"/>
                  <a:t>Two main contributions:</a:t>
                </a:r>
              </a:p>
              <a:p>
                <a:r>
                  <a:rPr lang="en-GB" sz="2000" dirty="0"/>
                  <a:t>Reflection at the entry surface due to high refractive index 𝑛≈5 :</a:t>
                </a:r>
              </a:p>
              <a:p>
                <a:endParaRPr lang="en-GB" sz="2000" dirty="0"/>
              </a:p>
              <a:p>
                <a:pPr marL="0" indent="0">
                  <a:buNone/>
                </a:pPr>
                <a:r>
                  <a:rPr lang="en-GB" sz="2000" dirty="0"/>
                  <a:t>→</a:t>
                </a:r>
                <a14:m>
                  <m:oMath xmlns:m="http://schemas.openxmlformats.org/officeDocument/2006/math">
                    <m:r>
                      <a:rPr lang="en-GB" sz="2000" i="1" dirty="0" smtClean="0">
                        <a:latin typeface="Cambria Math" panose="02040503050406030204" pitchFamily="18" charset="0"/>
                      </a:rPr>
                      <m:t>𝑅</m:t>
                    </m:r>
                    <m:r>
                      <a:rPr lang="en-GB" sz="2000" i="1" dirty="0" smtClean="0">
                        <a:latin typeface="Cambria Math" panose="02040503050406030204" pitchFamily="18" charset="0"/>
                      </a:rPr>
                      <m:t>≈</m:t>
                    </m:r>
                    <m:sSup>
                      <m:sSupPr>
                        <m:ctrlPr>
                          <a:rPr lang="en-GB" sz="2000" i="1" dirty="0" smtClean="0">
                            <a:latin typeface="Cambria Math" panose="02040503050406030204" pitchFamily="18" charset="0"/>
                          </a:rPr>
                        </m:ctrlPr>
                      </m:sSupPr>
                      <m:e>
                        <m:f>
                          <m:fPr>
                            <m:ctrlPr>
                              <a:rPr lang="en-GB" sz="2000" i="1" dirty="0" smtClean="0">
                                <a:latin typeface="Cambria Math" panose="02040503050406030204" pitchFamily="18" charset="0"/>
                              </a:rPr>
                            </m:ctrlPr>
                          </m:fPr>
                          <m:num>
                            <m:r>
                              <a:rPr lang="en-US" sz="2000" b="0" i="1" dirty="0" smtClean="0">
                                <a:latin typeface="Cambria Math" panose="02040503050406030204" pitchFamily="18" charset="0"/>
                              </a:rPr>
                              <m:t>4</m:t>
                            </m:r>
                          </m:num>
                          <m:den>
                            <m:r>
                              <a:rPr lang="en-US" sz="2000" b="0" i="1" dirty="0" smtClean="0">
                                <a:latin typeface="Cambria Math" panose="02040503050406030204" pitchFamily="18" charset="0"/>
                              </a:rPr>
                              <m:t>6</m:t>
                            </m:r>
                          </m:den>
                        </m:f>
                      </m:e>
                      <m:sup>
                        <m:r>
                          <a:rPr lang="en-US" sz="2000" b="0" i="1" dirty="0" smtClean="0">
                            <a:latin typeface="Cambria Math" panose="02040503050406030204" pitchFamily="18" charset="0"/>
                          </a:rPr>
                          <m:t>2</m:t>
                        </m:r>
                      </m:sup>
                    </m:sSup>
                    <m:r>
                      <a:rPr lang="en-GB" sz="2000" i="1" dirty="0" smtClean="0">
                        <a:latin typeface="Cambria Math" panose="02040503050406030204" pitchFamily="18" charset="0"/>
                      </a:rPr>
                      <m:t>=44%</m:t>
                    </m:r>
                  </m:oMath>
                </a14:m>
                <a:endParaRPr lang="en-GB" sz="2000" dirty="0"/>
              </a:p>
              <a:p>
                <a:pPr marL="0" indent="0">
                  <a:buNone/>
                </a:pPr>
                <a:r>
                  <a:rPr lang="en-GB" sz="2000" dirty="0">
                    <a:solidFill>
                      <a:schemeClr val="accent6"/>
                    </a:solidFill>
                  </a:rPr>
                  <a:t>→ antireflective coating </a:t>
                </a:r>
              </a:p>
              <a:p>
                <a:r>
                  <a:rPr lang="en-GB" sz="2000" dirty="0"/>
                  <a:t>Large variation in absorption length</a:t>
                </a:r>
              </a:p>
              <a:p>
                <a:pPr marL="0" indent="0">
                  <a:buNone/>
                </a:pPr>
                <a:r>
                  <a:rPr lang="en-GB" sz="2000" dirty="0">
                    <a:solidFill>
                      <a:schemeClr val="accent6"/>
                    </a:solidFill>
                  </a:rPr>
                  <a:t>→ loss of efficiency:</a:t>
                </a:r>
              </a:p>
              <a:p>
                <a:r>
                  <a:rPr lang="en-GB" sz="2000" dirty="0"/>
                  <a:t>absorption at the surface for short 𝜆</a:t>
                </a:r>
              </a:p>
              <a:p>
                <a:r>
                  <a:rPr lang="en-GB" sz="2000" dirty="0"/>
                  <a:t>transparent for long 𝜆</a:t>
                </a:r>
              </a:p>
              <a:p>
                <a:endParaRPr lang="en-SI" sz="2000" dirty="0"/>
              </a:p>
            </p:txBody>
          </p:sp>
        </mc:Choice>
        <mc:Fallback>
          <p:sp>
            <p:nvSpPr>
              <p:cNvPr id="3" name="Content Placeholder 2">
                <a:extLst>
                  <a:ext uri="{FF2B5EF4-FFF2-40B4-BE49-F238E27FC236}">
                    <a16:creationId xmlns:a16="http://schemas.microsoft.com/office/drawing/2014/main" id="{54D71A0D-7701-A442-8249-A7BFEBF11F18}"/>
                  </a:ext>
                </a:extLst>
              </p:cNvPr>
              <p:cNvSpPr>
                <a:spLocks noGrp="1" noRot="1" noChangeAspect="1" noMove="1" noResize="1" noEditPoints="1" noAdjustHandles="1" noChangeArrowheads="1" noChangeShapeType="1" noTextEdit="1"/>
              </p:cNvSpPr>
              <p:nvPr>
                <p:ph idx="1"/>
              </p:nvPr>
            </p:nvSpPr>
            <p:spPr>
              <a:xfrm>
                <a:off x="387270" y="1397887"/>
                <a:ext cx="4935008" cy="4351338"/>
              </a:xfrm>
              <a:blipFill>
                <a:blip r:embed="rId2"/>
                <a:stretch>
                  <a:fillRect l="-1282"/>
                </a:stretch>
              </a:blipFill>
            </p:spPr>
            <p:txBody>
              <a:bodyPr/>
              <a:lstStyle/>
              <a:p>
                <a:r>
                  <a:rPr lang="sl-SI">
                    <a:noFill/>
                  </a:rPr>
                  <a:t> </a:t>
                </a:r>
              </a:p>
            </p:txBody>
          </p:sp>
        </mc:Fallback>
      </mc:AlternateContent>
      <p:pic>
        <p:nvPicPr>
          <p:cNvPr id="4" name="Picture 3">
            <a:extLst>
              <a:ext uri="{FF2B5EF4-FFF2-40B4-BE49-F238E27FC236}">
                <a16:creationId xmlns:a16="http://schemas.microsoft.com/office/drawing/2014/main" id="{DA16CFF0-2331-4241-B445-BBA6BF4AB473}"/>
              </a:ext>
            </a:extLst>
          </p:cNvPr>
          <p:cNvPicPr>
            <a:picLocks noChangeAspect="1"/>
          </p:cNvPicPr>
          <p:nvPr/>
        </p:nvPicPr>
        <p:blipFill>
          <a:blip r:embed="rId3"/>
          <a:stretch>
            <a:fillRect/>
          </a:stretch>
        </p:blipFill>
        <p:spPr>
          <a:xfrm>
            <a:off x="5322277" y="1501550"/>
            <a:ext cx="6869723" cy="5175981"/>
          </a:xfrm>
          <a:prstGeom prst="rect">
            <a:avLst/>
          </a:prstGeom>
        </p:spPr>
      </p:pic>
      <p:sp>
        <p:nvSpPr>
          <p:cNvPr id="7" name="Slide Number Placeholder 6">
            <a:extLst>
              <a:ext uri="{FF2B5EF4-FFF2-40B4-BE49-F238E27FC236}">
                <a16:creationId xmlns:a16="http://schemas.microsoft.com/office/drawing/2014/main" id="{B726EBD9-8374-B3CB-BF26-2BF28C64DF00}"/>
              </a:ext>
            </a:extLst>
          </p:cNvPr>
          <p:cNvSpPr>
            <a:spLocks noGrp="1"/>
          </p:cNvSpPr>
          <p:nvPr>
            <p:ph type="sldNum" sz="quarter" idx="12"/>
          </p:nvPr>
        </p:nvSpPr>
        <p:spPr/>
        <p:txBody>
          <a:bodyPr/>
          <a:lstStyle/>
          <a:p>
            <a:fld id="{7254E3D2-0D2C-B040-A5A3-AD14F48ED497}" type="slidenum">
              <a:rPr lang="en-SI" smtClean="0"/>
              <a:t>82</a:t>
            </a:fld>
            <a:endParaRPr lang="en-SI"/>
          </a:p>
        </p:txBody>
      </p:sp>
    </p:spTree>
    <p:extLst>
      <p:ext uri="{BB962C8B-B14F-4D97-AF65-F5344CB8AC3E}">
        <p14:creationId xmlns:p14="http://schemas.microsoft.com/office/powerpoint/2010/main" val="22187357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725EDA67-3CAC-2C42-91D2-35F951704BAC}"/>
              </a:ext>
            </a:extLst>
          </p:cNvPr>
          <p:cNvSpPr>
            <a:spLocks noGrp="1" noChangeArrowheads="1"/>
          </p:cNvSpPr>
          <p:nvPr>
            <p:ph type="title"/>
          </p:nvPr>
        </p:nvSpPr>
        <p:spPr/>
        <p:txBody>
          <a:bodyPr/>
          <a:lstStyle/>
          <a:p>
            <a:r>
              <a:rPr lang="en-US" altLang="en-SI"/>
              <a:t>The P-N Junction</a:t>
            </a:r>
          </a:p>
        </p:txBody>
      </p:sp>
      <p:sp>
        <p:nvSpPr>
          <p:cNvPr id="91142" name="Rectangle 6">
            <a:extLst>
              <a:ext uri="{FF2B5EF4-FFF2-40B4-BE49-F238E27FC236}">
                <a16:creationId xmlns:a16="http://schemas.microsoft.com/office/drawing/2014/main" id="{C8D8D8A3-E439-344E-93CF-364E6777F893}"/>
              </a:ext>
            </a:extLst>
          </p:cNvPr>
          <p:cNvSpPr>
            <a:spLocks noGrp="1" noChangeArrowheads="1"/>
          </p:cNvSpPr>
          <p:nvPr>
            <p:ph type="body" sz="half" idx="2"/>
          </p:nvPr>
        </p:nvSpPr>
        <p:spPr>
          <a:xfrm>
            <a:off x="4711334" y="2303951"/>
            <a:ext cx="3422995" cy="2779712"/>
          </a:xfrm>
        </p:spPr>
        <p:txBody>
          <a:bodyPr>
            <a:normAutofit fontScale="92500"/>
          </a:bodyPr>
          <a:lstStyle/>
          <a:p>
            <a:r>
              <a:rPr lang="en-US" altLang="en-SI" sz="2400" dirty="0"/>
              <a:t>Electrons and holes diffuse to area of lower concentration</a:t>
            </a:r>
          </a:p>
          <a:p>
            <a:r>
              <a:rPr lang="en-US" altLang="en-SI" sz="2400" dirty="0"/>
              <a:t>Electric field is built up in the depletion layer</a:t>
            </a:r>
          </a:p>
          <a:p>
            <a:r>
              <a:rPr lang="en-US" altLang="en-SI" sz="2400" dirty="0"/>
              <a:t>Drift of minority carriers</a:t>
            </a:r>
          </a:p>
          <a:p>
            <a:r>
              <a:rPr lang="en-US" altLang="en-SI" sz="2400" dirty="0"/>
              <a:t>Capacitance</a:t>
            </a:r>
          </a:p>
        </p:txBody>
      </p:sp>
      <p:pic>
        <p:nvPicPr>
          <p:cNvPr id="91144" name="Picture 8">
            <a:hlinkClick r:id="rId2"/>
            <a:extLst>
              <a:ext uri="{FF2B5EF4-FFF2-40B4-BE49-F238E27FC236}">
                <a16:creationId xmlns:a16="http://schemas.microsoft.com/office/drawing/2014/main" id="{C379666A-D1F8-F348-A946-3C2CA1CF7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28" y="1793630"/>
            <a:ext cx="3946525" cy="4103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79CA744-8E97-544C-AAD5-F24A281D8F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60009" y="1969354"/>
            <a:ext cx="3508275" cy="328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E2033BF6-B89E-4CFC-6933-037DB5A34E80}"/>
              </a:ext>
            </a:extLst>
          </p:cNvPr>
          <p:cNvSpPr>
            <a:spLocks noGrp="1"/>
          </p:cNvSpPr>
          <p:nvPr>
            <p:ph type="sldNum" sz="quarter" idx="12"/>
          </p:nvPr>
        </p:nvSpPr>
        <p:spPr/>
        <p:txBody>
          <a:bodyPr/>
          <a:lstStyle/>
          <a:p>
            <a:fld id="{8DC52419-BA77-2644-99F4-7AAA283AC3C4}" type="slidenum">
              <a:rPr lang="en-US" altLang="en-SI" smtClean="0"/>
              <a:pPr/>
              <a:t>83</a:t>
            </a:fld>
            <a:endParaRPr lang="en-US" altLang="en-SI"/>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9AC9060C-2CDC-DE43-93BB-2B64B4362D7D}"/>
              </a:ext>
            </a:extLst>
          </p:cNvPr>
          <p:cNvSpPr>
            <a:spLocks noGrp="1" noChangeArrowheads="1"/>
          </p:cNvSpPr>
          <p:nvPr>
            <p:ph type="title"/>
          </p:nvPr>
        </p:nvSpPr>
        <p:spPr>
          <a:xfrm>
            <a:off x="659614" y="109112"/>
            <a:ext cx="8596668" cy="758396"/>
          </a:xfrm>
        </p:spPr>
        <p:txBody>
          <a:bodyPr/>
          <a:lstStyle/>
          <a:p>
            <a:r>
              <a:rPr lang="en-US" altLang="en-SI" dirty="0"/>
              <a:t>Biased P-N junction</a:t>
            </a:r>
          </a:p>
        </p:txBody>
      </p:sp>
      <p:sp>
        <p:nvSpPr>
          <p:cNvPr id="93188" name="Rectangle 4">
            <a:extLst>
              <a:ext uri="{FF2B5EF4-FFF2-40B4-BE49-F238E27FC236}">
                <a16:creationId xmlns:a16="http://schemas.microsoft.com/office/drawing/2014/main" id="{1B5D22AB-F4DA-F248-8B61-67FFCCEA1491}"/>
              </a:ext>
            </a:extLst>
          </p:cNvPr>
          <p:cNvSpPr>
            <a:spLocks noGrp="1" noChangeArrowheads="1"/>
          </p:cNvSpPr>
          <p:nvPr>
            <p:ph idx="1"/>
          </p:nvPr>
        </p:nvSpPr>
        <p:spPr>
          <a:xfrm>
            <a:off x="659614" y="945724"/>
            <a:ext cx="11072447" cy="1123950"/>
          </a:xfrm>
        </p:spPr>
        <p:txBody>
          <a:bodyPr/>
          <a:lstStyle/>
          <a:p>
            <a:r>
              <a:rPr lang="en-US" altLang="en-SI" dirty="0"/>
              <a:t>When connected to a voltage source, the I-V curve of a P-N junction is given by:</a:t>
            </a:r>
          </a:p>
        </p:txBody>
      </p:sp>
      <p:pic>
        <p:nvPicPr>
          <p:cNvPr id="93192" name="Picture 8">
            <a:extLst>
              <a:ext uri="{FF2B5EF4-FFF2-40B4-BE49-F238E27FC236}">
                <a16:creationId xmlns:a16="http://schemas.microsoft.com/office/drawing/2014/main" id="{A3CFFC05-FE96-4647-A272-91F8C49B2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764" y="1554761"/>
            <a:ext cx="3920271" cy="394197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93" name="Text Box 9">
            <a:extLst>
              <a:ext uri="{FF2B5EF4-FFF2-40B4-BE49-F238E27FC236}">
                <a16:creationId xmlns:a16="http://schemas.microsoft.com/office/drawing/2014/main" id="{AD441293-ACBE-9C4A-AED9-9BCB16A21341}"/>
              </a:ext>
            </a:extLst>
          </p:cNvPr>
          <p:cNvSpPr txBox="1">
            <a:spLocks noChangeArrowheads="1"/>
          </p:cNvSpPr>
          <p:nvPr/>
        </p:nvSpPr>
        <p:spPr bwMode="auto">
          <a:xfrm>
            <a:off x="5351295" y="1358723"/>
            <a:ext cx="4037012" cy="120032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SI" u="sng" dirty="0">
                <a:latin typeface="Tahoma" panose="020B0604030504040204" pitchFamily="34" charset="0"/>
              </a:rPr>
              <a:t>We’ll focus on reverse biasing:</a:t>
            </a:r>
          </a:p>
          <a:p>
            <a:pPr>
              <a:spcBef>
                <a:spcPct val="50000"/>
              </a:spcBef>
              <a:buFontTx/>
              <a:buAutoNum type="arabicPeriod"/>
            </a:pPr>
            <a:r>
              <a:rPr lang="en-US" altLang="en-SI" dirty="0">
                <a:latin typeface="Tahoma" panose="020B0604030504040204" pitchFamily="34" charset="0"/>
              </a:rPr>
              <a:t>larger electric field in the junction</a:t>
            </a:r>
          </a:p>
          <a:p>
            <a:pPr>
              <a:spcBef>
                <a:spcPct val="50000"/>
              </a:spcBef>
              <a:buFontTx/>
              <a:buAutoNum type="arabicPeriod"/>
            </a:pPr>
            <a:r>
              <a:rPr lang="en-US" altLang="en-SI" dirty="0">
                <a:latin typeface="Tahoma" panose="020B0604030504040204" pitchFamily="34" charset="0"/>
              </a:rPr>
              <a:t>extended space charge region</a:t>
            </a:r>
          </a:p>
        </p:txBody>
      </p:sp>
      <p:pic>
        <p:nvPicPr>
          <p:cNvPr id="9" name="Picture 8">
            <a:extLst>
              <a:ext uri="{FF2B5EF4-FFF2-40B4-BE49-F238E27FC236}">
                <a16:creationId xmlns:a16="http://schemas.microsoft.com/office/drawing/2014/main" id="{11483F7B-1DB4-C640-9CF7-F65115E86232}"/>
              </a:ext>
            </a:extLst>
          </p:cNvPr>
          <p:cNvPicPr>
            <a:picLocks noChangeAspect="1"/>
          </p:cNvPicPr>
          <p:nvPr/>
        </p:nvPicPr>
        <p:blipFill rotWithShape="1">
          <a:blip r:embed="rId3">
            <a:extLst>
              <a:ext uri="{28A0092B-C50C-407E-A947-70E740481C1C}">
                <a14:useLocalDpi xmlns:a14="http://schemas.microsoft.com/office/drawing/2010/main" val="0"/>
              </a:ext>
            </a:extLst>
          </a:blip>
          <a:srcRect t="6351" b="17203"/>
          <a:stretch/>
        </p:blipFill>
        <p:spPr bwMode="auto">
          <a:xfrm>
            <a:off x="5351295" y="2513465"/>
            <a:ext cx="3762375" cy="1707268"/>
          </a:xfrm>
          <a:prstGeom prst="rect">
            <a:avLst/>
          </a:prstGeom>
          <a:noFill/>
          <a:ln>
            <a:noFill/>
          </a:ln>
        </p:spPr>
      </p:pic>
      <p:pic>
        <p:nvPicPr>
          <p:cNvPr id="10" name="Picture 9">
            <a:extLst>
              <a:ext uri="{FF2B5EF4-FFF2-40B4-BE49-F238E27FC236}">
                <a16:creationId xmlns:a16="http://schemas.microsoft.com/office/drawing/2014/main" id="{13C463CA-0513-BE45-B6B1-C843D1A92D5F}"/>
              </a:ext>
            </a:extLst>
          </p:cNvPr>
          <p:cNvPicPr>
            <a:picLocks noChangeAspect="1"/>
          </p:cNvPicPr>
          <p:nvPr/>
        </p:nvPicPr>
        <p:blipFill rotWithShape="1">
          <a:blip r:embed="rId4">
            <a:extLst>
              <a:ext uri="{28A0092B-C50C-407E-A947-70E740481C1C}">
                <a14:useLocalDpi xmlns:a14="http://schemas.microsoft.com/office/drawing/2010/main" val="0"/>
              </a:ext>
            </a:extLst>
          </a:blip>
          <a:srcRect l="-367" r="367" b="20477"/>
          <a:stretch/>
        </p:blipFill>
        <p:spPr bwMode="auto">
          <a:xfrm>
            <a:off x="5247106" y="4298949"/>
            <a:ext cx="3890010" cy="1972926"/>
          </a:xfrm>
          <a:prstGeom prst="rect">
            <a:avLst/>
          </a:prstGeom>
          <a:noFill/>
          <a:ln>
            <a:noFill/>
          </a:ln>
        </p:spPr>
      </p:pic>
      <p:sp>
        <p:nvSpPr>
          <p:cNvPr id="4" name="Slide Number Placeholder 3">
            <a:extLst>
              <a:ext uri="{FF2B5EF4-FFF2-40B4-BE49-F238E27FC236}">
                <a16:creationId xmlns:a16="http://schemas.microsoft.com/office/drawing/2014/main" id="{A19A029D-20C4-78EB-C3C5-4437757B4E91}"/>
              </a:ext>
            </a:extLst>
          </p:cNvPr>
          <p:cNvSpPr>
            <a:spLocks noGrp="1"/>
          </p:cNvSpPr>
          <p:nvPr>
            <p:ph type="sldNum" sz="quarter" idx="12"/>
          </p:nvPr>
        </p:nvSpPr>
        <p:spPr/>
        <p:txBody>
          <a:bodyPr/>
          <a:lstStyle/>
          <a:p>
            <a:fld id="{7254E3D2-0D2C-B040-A5A3-AD14F48ED497}" type="slidenum">
              <a:rPr lang="en-SI" smtClean="0"/>
              <a:t>84</a:t>
            </a:fld>
            <a:endParaRPr lang="en-SI"/>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17C1A892-E206-0445-B49D-F3105B508138}"/>
              </a:ext>
            </a:extLst>
          </p:cNvPr>
          <p:cNvSpPr>
            <a:spLocks noGrp="1" noChangeArrowheads="1"/>
          </p:cNvSpPr>
          <p:nvPr>
            <p:ph type="title"/>
          </p:nvPr>
        </p:nvSpPr>
        <p:spPr/>
        <p:txBody>
          <a:bodyPr/>
          <a:lstStyle/>
          <a:p>
            <a:r>
              <a:rPr lang="en-US" altLang="en-SI" dirty="0"/>
              <a:t>The P-N photodiode during illumination</a:t>
            </a:r>
          </a:p>
        </p:txBody>
      </p:sp>
      <p:sp>
        <p:nvSpPr>
          <p:cNvPr id="98307" name="Rectangle 3">
            <a:extLst>
              <a:ext uri="{FF2B5EF4-FFF2-40B4-BE49-F238E27FC236}">
                <a16:creationId xmlns:a16="http://schemas.microsoft.com/office/drawing/2014/main" id="{6FD8DBEF-3441-E044-A5BC-07BA5F1B27C6}"/>
              </a:ext>
            </a:extLst>
          </p:cNvPr>
          <p:cNvSpPr>
            <a:spLocks noGrp="1" noChangeArrowheads="1"/>
          </p:cNvSpPr>
          <p:nvPr>
            <p:ph idx="1"/>
          </p:nvPr>
        </p:nvSpPr>
        <p:spPr>
          <a:xfrm>
            <a:off x="838200" y="1436687"/>
            <a:ext cx="9640888" cy="835025"/>
          </a:xfrm>
        </p:spPr>
        <p:txBody>
          <a:bodyPr/>
          <a:lstStyle/>
          <a:p>
            <a:pPr>
              <a:lnSpc>
                <a:spcPct val="80000"/>
              </a:lnSpc>
            </a:pPr>
            <a:r>
              <a:rPr lang="en-US" altLang="en-SI" sz="2000" dirty="0"/>
              <a:t>Electrons and holes generated in the depletion area due to photon absorption are drifted outwards by the electric field</a:t>
            </a:r>
          </a:p>
        </p:txBody>
      </p:sp>
      <p:pic>
        <p:nvPicPr>
          <p:cNvPr id="98310" name="Picture 6">
            <a:extLst>
              <a:ext uri="{FF2B5EF4-FFF2-40B4-BE49-F238E27FC236}">
                <a16:creationId xmlns:a16="http://schemas.microsoft.com/office/drawing/2014/main" id="{5E254182-2A9F-B548-9BCE-FD84B14C6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464" y="2081433"/>
            <a:ext cx="7056927" cy="380889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a:extLst>
              <a:ext uri="{FF2B5EF4-FFF2-40B4-BE49-F238E27FC236}">
                <a16:creationId xmlns:a16="http://schemas.microsoft.com/office/drawing/2014/main" id="{8C31697B-C7D2-774B-A9C9-8A3B2CD321A4}"/>
              </a:ext>
            </a:extLst>
          </p:cNvPr>
          <p:cNvSpPr txBox="1">
            <a:spLocks noChangeArrowheads="1"/>
          </p:cNvSpPr>
          <p:nvPr/>
        </p:nvSpPr>
        <p:spPr bwMode="auto">
          <a:xfrm>
            <a:off x="8214391" y="1977207"/>
            <a:ext cx="4004972"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SI" sz="1800" u="sng" dirty="0"/>
              <a:t>Reverse biasing:</a:t>
            </a:r>
          </a:p>
          <a:p>
            <a:pPr>
              <a:spcBef>
                <a:spcPct val="50000"/>
              </a:spcBef>
              <a:buFontTx/>
              <a:buChar char="•"/>
            </a:pPr>
            <a:r>
              <a:rPr lang="en-US" altLang="en-SI" sz="1800" dirty="0"/>
              <a:t>Electric field in the junction increases quantum efficiency</a:t>
            </a:r>
          </a:p>
          <a:p>
            <a:pPr>
              <a:spcBef>
                <a:spcPct val="50000"/>
              </a:spcBef>
              <a:buFontTx/>
              <a:buChar char="•"/>
            </a:pPr>
            <a:r>
              <a:rPr lang="en-US" altLang="en-SI" sz="1800" dirty="0"/>
              <a:t>Larger depletion layer</a:t>
            </a:r>
          </a:p>
          <a:p>
            <a:pPr>
              <a:spcBef>
                <a:spcPct val="50000"/>
              </a:spcBef>
              <a:buFontTx/>
              <a:buChar char="•"/>
            </a:pPr>
            <a:r>
              <a:rPr lang="en-US" altLang="en-SI" sz="1800" dirty="0"/>
              <a:t>Better signal </a:t>
            </a:r>
          </a:p>
        </p:txBody>
      </p:sp>
      <p:sp>
        <p:nvSpPr>
          <p:cNvPr id="4" name="Slide Number Placeholder 3">
            <a:extLst>
              <a:ext uri="{FF2B5EF4-FFF2-40B4-BE49-F238E27FC236}">
                <a16:creationId xmlns:a16="http://schemas.microsoft.com/office/drawing/2014/main" id="{059A4386-78AD-6FEF-5A79-EE4F040AEAE2}"/>
              </a:ext>
            </a:extLst>
          </p:cNvPr>
          <p:cNvSpPr>
            <a:spLocks noGrp="1"/>
          </p:cNvSpPr>
          <p:nvPr>
            <p:ph type="sldNum" sz="quarter" idx="12"/>
          </p:nvPr>
        </p:nvSpPr>
        <p:spPr/>
        <p:txBody>
          <a:bodyPr/>
          <a:lstStyle/>
          <a:p>
            <a:fld id="{7254E3D2-0D2C-B040-A5A3-AD14F48ED497}" type="slidenum">
              <a:rPr lang="en-SI" smtClean="0"/>
              <a:t>85</a:t>
            </a:fld>
            <a:endParaRPr lang="en-SI"/>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ECF8ABF9-3293-0F48-9B5E-2ECB4527B347}"/>
              </a:ext>
            </a:extLst>
          </p:cNvPr>
          <p:cNvSpPr>
            <a:spLocks noGrp="1" noChangeArrowheads="1"/>
          </p:cNvSpPr>
          <p:nvPr>
            <p:ph type="title"/>
          </p:nvPr>
        </p:nvSpPr>
        <p:spPr/>
        <p:txBody>
          <a:bodyPr/>
          <a:lstStyle/>
          <a:p>
            <a:r>
              <a:rPr lang="en-US" altLang="en-SI"/>
              <a:t>Summary: P-N photodiode</a:t>
            </a:r>
          </a:p>
        </p:txBody>
      </p:sp>
      <p:sp>
        <p:nvSpPr>
          <p:cNvPr id="129027" name="Rectangle 3">
            <a:extLst>
              <a:ext uri="{FF2B5EF4-FFF2-40B4-BE49-F238E27FC236}">
                <a16:creationId xmlns:a16="http://schemas.microsoft.com/office/drawing/2014/main" id="{2E0223D8-44C6-4E41-9A96-C5669149A081}"/>
              </a:ext>
            </a:extLst>
          </p:cNvPr>
          <p:cNvSpPr>
            <a:spLocks noGrp="1" noChangeArrowheads="1"/>
          </p:cNvSpPr>
          <p:nvPr>
            <p:ph idx="1"/>
          </p:nvPr>
        </p:nvSpPr>
        <p:spPr>
          <a:xfrm>
            <a:off x="678873" y="2017713"/>
            <a:ext cx="10335491" cy="2995612"/>
          </a:xfrm>
        </p:spPr>
        <p:txBody>
          <a:bodyPr>
            <a:normAutofit/>
          </a:bodyPr>
          <a:lstStyle/>
          <a:p>
            <a:r>
              <a:rPr lang="en-US" altLang="en-SI" dirty="0"/>
              <a:t>Simple and cheap solid state device</a:t>
            </a:r>
          </a:p>
          <a:p>
            <a:r>
              <a:rPr lang="en-US" altLang="sl-SI" dirty="0">
                <a:solidFill>
                  <a:schemeClr val="hlink"/>
                </a:solidFill>
                <a:latin typeface="Albertus Medium"/>
              </a:rPr>
              <a:t>High QE (also in the IR region)</a:t>
            </a:r>
            <a:r>
              <a:rPr lang="sl-SI" altLang="sl-SI" dirty="0">
                <a:solidFill>
                  <a:schemeClr val="hlink"/>
                </a:solidFill>
                <a:latin typeface="Albertus Medium"/>
              </a:rPr>
              <a:t>,</a:t>
            </a:r>
          </a:p>
          <a:p>
            <a:r>
              <a:rPr lang="en-US" altLang="sl-SI" dirty="0">
                <a:solidFill>
                  <a:schemeClr val="hlink"/>
                </a:solidFill>
                <a:latin typeface="Albertus Medium"/>
              </a:rPr>
              <a:t>No multiplication  -</a:t>
            </a:r>
            <a:r>
              <a:rPr lang="en-US" altLang="en-SI" dirty="0"/>
              <a:t>No internal gain, linear response</a:t>
            </a:r>
          </a:p>
          <a:p>
            <a:r>
              <a:rPr lang="en-US" altLang="en-SI" dirty="0"/>
              <a:t>Noise (“dark” current) is at the level of several hundred electrons, and consequently the smallest detectable light needs to consist of even more photons</a:t>
            </a:r>
          </a:p>
          <a:p>
            <a:pPr marL="0" indent="0">
              <a:spcBef>
                <a:spcPct val="0"/>
              </a:spcBef>
              <a:buNone/>
            </a:pPr>
            <a:r>
              <a:rPr lang="sl-SI" altLang="sl-SI" dirty="0">
                <a:solidFill>
                  <a:schemeClr val="hlink"/>
                </a:solidFill>
                <a:latin typeface="Albertus Medium"/>
              </a:rPr>
              <a:t> </a:t>
            </a:r>
          </a:p>
          <a:p>
            <a:pPr>
              <a:spcBef>
                <a:spcPct val="0"/>
              </a:spcBef>
            </a:pPr>
            <a:r>
              <a:rPr lang="sl-SI" altLang="sl-SI" dirty="0">
                <a:solidFill>
                  <a:schemeClr val="hlink"/>
                </a:solidFill>
                <a:latin typeface="Albertus Medium"/>
              </a:rPr>
              <a:t> </a:t>
            </a:r>
            <a:r>
              <a:rPr lang="en-US" altLang="sl-SI" dirty="0">
                <a:solidFill>
                  <a:schemeClr val="hlink"/>
                </a:solidFill>
                <a:latin typeface="Albertus Medium"/>
              </a:rPr>
              <a:t>Can be used in cases with large light yields (calorimeters)</a:t>
            </a:r>
            <a:endParaRPr lang="en-GB" altLang="sl-SI" dirty="0">
              <a:solidFill>
                <a:schemeClr val="hlink"/>
              </a:solidFill>
              <a:latin typeface="Albertus Medium"/>
            </a:endParaRPr>
          </a:p>
          <a:p>
            <a:endParaRPr lang="en-US" altLang="en-SI" dirty="0"/>
          </a:p>
        </p:txBody>
      </p:sp>
      <p:sp>
        <p:nvSpPr>
          <p:cNvPr id="4" name="Slide Number Placeholder 3">
            <a:extLst>
              <a:ext uri="{FF2B5EF4-FFF2-40B4-BE49-F238E27FC236}">
                <a16:creationId xmlns:a16="http://schemas.microsoft.com/office/drawing/2014/main" id="{D48EEE82-FCFF-7D62-EB41-FEE56425CCB5}"/>
              </a:ext>
            </a:extLst>
          </p:cNvPr>
          <p:cNvSpPr>
            <a:spLocks noGrp="1"/>
          </p:cNvSpPr>
          <p:nvPr>
            <p:ph type="sldNum" sz="quarter" idx="12"/>
          </p:nvPr>
        </p:nvSpPr>
        <p:spPr/>
        <p:txBody>
          <a:bodyPr/>
          <a:lstStyle/>
          <a:p>
            <a:fld id="{7254E3D2-0D2C-B040-A5A3-AD14F48ED497}" type="slidenum">
              <a:rPr lang="en-SI" smtClean="0"/>
              <a:t>86</a:t>
            </a:fld>
            <a:endParaRPr lang="en-SI"/>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01D9BA07-D696-9149-AAAC-23286D4DC9C7}"/>
              </a:ext>
            </a:extLst>
          </p:cNvPr>
          <p:cNvSpPr>
            <a:spLocks noGrp="1" noChangeArrowheads="1"/>
          </p:cNvSpPr>
          <p:nvPr>
            <p:ph type="title"/>
          </p:nvPr>
        </p:nvSpPr>
        <p:spPr/>
        <p:txBody>
          <a:bodyPr/>
          <a:lstStyle/>
          <a:p>
            <a:r>
              <a:rPr lang="en-US" altLang="en-SI"/>
              <a:t>Avalanche photodiode</a:t>
            </a:r>
          </a:p>
        </p:txBody>
      </p:sp>
      <p:sp>
        <p:nvSpPr>
          <p:cNvPr id="97283" name="Rectangle 3">
            <a:extLst>
              <a:ext uri="{FF2B5EF4-FFF2-40B4-BE49-F238E27FC236}">
                <a16:creationId xmlns:a16="http://schemas.microsoft.com/office/drawing/2014/main" id="{E844E427-41E9-6740-A740-989CF55ACBC6}"/>
              </a:ext>
            </a:extLst>
          </p:cNvPr>
          <p:cNvSpPr>
            <a:spLocks noGrp="1" noChangeArrowheads="1"/>
          </p:cNvSpPr>
          <p:nvPr>
            <p:ph idx="1"/>
          </p:nvPr>
        </p:nvSpPr>
        <p:spPr>
          <a:xfrm>
            <a:off x="130627" y="1287079"/>
            <a:ext cx="11897249" cy="3168650"/>
          </a:xfrm>
        </p:spPr>
        <p:txBody>
          <a:bodyPr/>
          <a:lstStyle/>
          <a:p>
            <a:pPr>
              <a:lnSpc>
                <a:spcPct val="80000"/>
              </a:lnSpc>
            </a:pPr>
            <a:r>
              <a:rPr lang="en-US" altLang="en-SI" sz="2000" dirty="0"/>
              <a:t>High reverse-bias voltage enhances the field in the depletion layer</a:t>
            </a:r>
          </a:p>
          <a:p>
            <a:pPr>
              <a:lnSpc>
                <a:spcPct val="80000"/>
              </a:lnSpc>
            </a:pPr>
            <a:endParaRPr lang="en-US" altLang="en-SI" sz="2000" dirty="0"/>
          </a:p>
          <a:p>
            <a:pPr>
              <a:lnSpc>
                <a:spcPct val="80000"/>
              </a:lnSpc>
            </a:pPr>
            <a:r>
              <a:rPr lang="en-US" altLang="en-SI" sz="2000" dirty="0"/>
              <a:t>Electrons and holes excited by the photons are accelerated in the strong field generated by the reverse bias.</a:t>
            </a:r>
          </a:p>
          <a:p>
            <a:pPr>
              <a:lnSpc>
                <a:spcPct val="80000"/>
              </a:lnSpc>
            </a:pPr>
            <a:endParaRPr lang="en-US" altLang="en-SI" sz="2000" dirty="0"/>
          </a:p>
          <a:p>
            <a:pPr>
              <a:lnSpc>
                <a:spcPct val="80000"/>
              </a:lnSpc>
            </a:pPr>
            <a:r>
              <a:rPr lang="en-US" altLang="en-SI" sz="2000" dirty="0"/>
              <a:t>Collisions causing </a:t>
            </a:r>
            <a:r>
              <a:rPr lang="en-US" altLang="en-SI" sz="2000" dirty="0">
                <a:solidFill>
                  <a:schemeClr val="hlink"/>
                </a:solidFill>
              </a:rPr>
              <a:t>impact-ionization</a:t>
            </a:r>
            <a:r>
              <a:rPr lang="en-US" altLang="en-SI" sz="2000" dirty="0"/>
              <a:t> of more electron-hole pairs, thus contributing to the gain of the junction.</a:t>
            </a:r>
          </a:p>
        </p:txBody>
      </p:sp>
      <p:pic>
        <p:nvPicPr>
          <p:cNvPr id="97286" name="Picture 6">
            <a:extLst>
              <a:ext uri="{FF2B5EF4-FFF2-40B4-BE49-F238E27FC236}">
                <a16:creationId xmlns:a16="http://schemas.microsoft.com/office/drawing/2014/main" id="{BDCFA284-C30A-F740-B52F-3A27B4C3D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3" y="3352800"/>
            <a:ext cx="3710761" cy="266310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a:extLst>
              <a:ext uri="{FF2B5EF4-FFF2-40B4-BE49-F238E27FC236}">
                <a16:creationId xmlns:a16="http://schemas.microsoft.com/office/drawing/2014/main" id="{B8A551EF-4DD9-864F-9221-C321742D2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322"/>
          <a:stretch>
            <a:fillRect/>
          </a:stretch>
        </p:blipFill>
        <p:spPr bwMode="auto">
          <a:xfrm>
            <a:off x="5949537" y="3182730"/>
            <a:ext cx="4500748" cy="283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7357192F-DD6A-8427-362F-D0ECC69821BB}"/>
              </a:ext>
            </a:extLst>
          </p:cNvPr>
          <p:cNvSpPr>
            <a:spLocks noGrp="1"/>
          </p:cNvSpPr>
          <p:nvPr>
            <p:ph type="sldNum" sz="quarter" idx="12"/>
          </p:nvPr>
        </p:nvSpPr>
        <p:spPr/>
        <p:txBody>
          <a:bodyPr/>
          <a:lstStyle/>
          <a:p>
            <a:fld id="{7254E3D2-0D2C-B040-A5A3-AD14F48ED497}" type="slidenum">
              <a:rPr lang="en-SI" smtClean="0"/>
              <a:t>87</a:t>
            </a:fld>
            <a:endParaRPr lang="en-SI"/>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3863DBAC-3D81-D842-9584-BB8C98E27F35}"/>
              </a:ext>
            </a:extLst>
          </p:cNvPr>
          <p:cNvSpPr>
            <a:spLocks noGrp="1" noChangeArrowheads="1"/>
          </p:cNvSpPr>
          <p:nvPr>
            <p:ph type="title"/>
          </p:nvPr>
        </p:nvSpPr>
        <p:spPr/>
        <p:txBody>
          <a:bodyPr/>
          <a:lstStyle/>
          <a:p>
            <a:r>
              <a:rPr lang="en-US" altLang="en-SI"/>
              <a:t>Avalanche photodiode</a:t>
            </a:r>
          </a:p>
        </p:txBody>
      </p:sp>
      <p:pic>
        <p:nvPicPr>
          <p:cNvPr id="131076" name="Picture 4">
            <a:extLst>
              <a:ext uri="{FF2B5EF4-FFF2-40B4-BE49-F238E27FC236}">
                <a16:creationId xmlns:a16="http://schemas.microsoft.com/office/drawing/2014/main" id="{E14A7579-62FE-4643-BE6E-21A44B2D7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82" y="1690688"/>
            <a:ext cx="5116481" cy="433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7" name="Picture 5">
            <a:extLst>
              <a:ext uri="{FF2B5EF4-FFF2-40B4-BE49-F238E27FC236}">
                <a16:creationId xmlns:a16="http://schemas.microsoft.com/office/drawing/2014/main" id="{ED6A932B-11AC-054E-8936-CD81FBF37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37" y="1665039"/>
            <a:ext cx="4781117" cy="435634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8" name="Text Box 6">
            <a:extLst>
              <a:ext uri="{FF2B5EF4-FFF2-40B4-BE49-F238E27FC236}">
                <a16:creationId xmlns:a16="http://schemas.microsoft.com/office/drawing/2014/main" id="{9E84BF42-055D-454D-8D4E-2024F8635D56}"/>
              </a:ext>
            </a:extLst>
          </p:cNvPr>
          <p:cNvSpPr txBox="1">
            <a:spLocks noChangeArrowheads="1"/>
          </p:cNvSpPr>
          <p:nvPr/>
        </p:nvSpPr>
        <p:spPr bwMode="auto">
          <a:xfrm>
            <a:off x="2927351" y="6092826"/>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SI"/>
              <a:t>P-N photodiode</a:t>
            </a:r>
          </a:p>
        </p:txBody>
      </p:sp>
      <p:sp>
        <p:nvSpPr>
          <p:cNvPr id="131079" name="Text Box 7">
            <a:extLst>
              <a:ext uri="{FF2B5EF4-FFF2-40B4-BE49-F238E27FC236}">
                <a16:creationId xmlns:a16="http://schemas.microsoft.com/office/drawing/2014/main" id="{10889EBA-85C3-4C48-A46E-9BC2FFCF0311}"/>
              </a:ext>
            </a:extLst>
          </p:cNvPr>
          <p:cNvSpPr txBox="1">
            <a:spLocks noChangeArrowheads="1"/>
          </p:cNvSpPr>
          <p:nvPr/>
        </p:nvSpPr>
        <p:spPr bwMode="auto">
          <a:xfrm>
            <a:off x="6888164" y="6092826"/>
            <a:ext cx="2447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SI"/>
              <a:t>Avalanche photodiode</a:t>
            </a:r>
          </a:p>
        </p:txBody>
      </p:sp>
      <p:sp>
        <p:nvSpPr>
          <p:cNvPr id="4" name="Slide Number Placeholder 3">
            <a:extLst>
              <a:ext uri="{FF2B5EF4-FFF2-40B4-BE49-F238E27FC236}">
                <a16:creationId xmlns:a16="http://schemas.microsoft.com/office/drawing/2014/main" id="{D7F3FFE1-4F7D-CE84-FFF8-CA59E9D5863C}"/>
              </a:ext>
            </a:extLst>
          </p:cNvPr>
          <p:cNvSpPr>
            <a:spLocks noGrp="1"/>
          </p:cNvSpPr>
          <p:nvPr>
            <p:ph type="sldNum" sz="quarter" idx="12"/>
          </p:nvPr>
        </p:nvSpPr>
        <p:spPr/>
        <p:txBody>
          <a:bodyPr/>
          <a:lstStyle/>
          <a:p>
            <a:fld id="{7254E3D2-0D2C-B040-A5A3-AD14F48ED497}" type="slidenum">
              <a:rPr lang="en-SI" smtClean="0"/>
              <a:t>88</a:t>
            </a:fld>
            <a:endParaRPr lang="en-SI"/>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8E58C541-DB38-F947-9966-27A0B994CF17}"/>
              </a:ext>
            </a:extLst>
          </p:cNvPr>
          <p:cNvSpPr>
            <a:spLocks noGrp="1" noChangeArrowheads="1"/>
          </p:cNvSpPr>
          <p:nvPr>
            <p:ph type="title"/>
          </p:nvPr>
        </p:nvSpPr>
        <p:spPr/>
        <p:txBody>
          <a:bodyPr/>
          <a:lstStyle/>
          <a:p>
            <a:r>
              <a:rPr lang="en-US" altLang="en-SI"/>
              <a:t>Summary: APD</a:t>
            </a:r>
          </a:p>
        </p:txBody>
      </p:sp>
      <p:sp>
        <p:nvSpPr>
          <p:cNvPr id="124931" name="Rectangle 3">
            <a:extLst>
              <a:ext uri="{FF2B5EF4-FFF2-40B4-BE49-F238E27FC236}">
                <a16:creationId xmlns:a16="http://schemas.microsoft.com/office/drawing/2014/main" id="{833B0C3F-548C-CF4C-AF87-FCA776F4FFE7}"/>
              </a:ext>
            </a:extLst>
          </p:cNvPr>
          <p:cNvSpPr>
            <a:spLocks noGrp="1" noChangeArrowheads="1"/>
          </p:cNvSpPr>
          <p:nvPr>
            <p:ph idx="1"/>
          </p:nvPr>
        </p:nvSpPr>
        <p:spPr>
          <a:xfrm>
            <a:off x="138546" y="1686503"/>
            <a:ext cx="7466702" cy="4063133"/>
          </a:xfrm>
        </p:spPr>
        <p:txBody>
          <a:bodyPr>
            <a:normAutofit fontScale="62500" lnSpcReduction="20000"/>
          </a:bodyPr>
          <a:lstStyle/>
          <a:p>
            <a:pPr>
              <a:lnSpc>
                <a:spcPct val="120000"/>
              </a:lnSpc>
            </a:pPr>
            <a:r>
              <a:rPr lang="en-US" altLang="en-SI" sz="3600" dirty="0"/>
              <a:t>High reverse-bias voltage, but </a:t>
            </a:r>
            <a:r>
              <a:rPr lang="en-US" altLang="en-SI" sz="3600" i="1" dirty="0"/>
              <a:t>below</a:t>
            </a:r>
            <a:r>
              <a:rPr lang="en-US" altLang="en-SI" sz="3600" dirty="0"/>
              <a:t> the breakdown voltage.</a:t>
            </a:r>
          </a:p>
          <a:p>
            <a:pPr>
              <a:lnSpc>
                <a:spcPct val="120000"/>
              </a:lnSpc>
            </a:pPr>
            <a:r>
              <a:rPr lang="sl-SI" altLang="sl-SI" sz="3600" dirty="0"/>
              <a:t>region with </a:t>
            </a:r>
            <a:r>
              <a:rPr lang="en-US" altLang="sl-SI" sz="3600" dirty="0"/>
              <a:t>high</a:t>
            </a:r>
            <a:r>
              <a:rPr lang="sl-SI" altLang="sl-SI" sz="3600" dirty="0"/>
              <a:t> E </a:t>
            </a:r>
            <a:r>
              <a:rPr lang="en-US" altLang="sl-SI" sz="3600" dirty="0"/>
              <a:t>field -&gt; multiplication in an avalanche</a:t>
            </a:r>
            <a:r>
              <a:rPr lang="sl-SI" altLang="sl-SI" sz="3600" dirty="0"/>
              <a:t>, </a:t>
            </a:r>
          </a:p>
          <a:p>
            <a:pPr lvl="1">
              <a:lnSpc>
                <a:spcPct val="120000"/>
              </a:lnSpc>
            </a:pPr>
            <a:r>
              <a:rPr lang="sl-SI" altLang="sl-SI" sz="3200" dirty="0"/>
              <a:t>G </a:t>
            </a:r>
            <a:r>
              <a:rPr lang="sl-SI" altLang="sl-SI" sz="3200" dirty="0">
                <a:sym typeface="Symbol" pitchFamily="2" charset="2"/>
              </a:rPr>
              <a:t></a:t>
            </a:r>
            <a:r>
              <a:rPr lang="sl-SI" altLang="sl-SI" sz="3200" dirty="0"/>
              <a:t> </a:t>
            </a:r>
            <a:r>
              <a:rPr lang="sl-SI" altLang="sl-SI" sz="3200" dirty="0">
                <a:sym typeface="Symbol" pitchFamily="2" charset="2"/>
              </a:rPr>
              <a:t>10</a:t>
            </a:r>
            <a:r>
              <a:rPr lang="sl-SI" altLang="sl-SI" sz="3200" baseline="30000" dirty="0">
                <a:sym typeface="Symbol" pitchFamily="2" charset="2"/>
              </a:rPr>
              <a:t>2</a:t>
            </a:r>
            <a:r>
              <a:rPr lang="sl-SI" altLang="sl-SI" sz="3200" dirty="0">
                <a:sym typeface="Symbol" pitchFamily="2" charset="2"/>
              </a:rPr>
              <a:t>-10</a:t>
            </a:r>
            <a:r>
              <a:rPr lang="sl-SI" altLang="sl-SI" sz="3200" baseline="30000" dirty="0">
                <a:sym typeface="Symbol" pitchFamily="2" charset="2"/>
              </a:rPr>
              <a:t>3.</a:t>
            </a:r>
            <a:endParaRPr lang="en-US" altLang="en-SI" sz="3200" dirty="0"/>
          </a:p>
          <a:p>
            <a:pPr>
              <a:lnSpc>
                <a:spcPct val="120000"/>
              </a:lnSpc>
            </a:pPr>
            <a:r>
              <a:rPr lang="en-US" altLang="en-SI" sz="3600" dirty="0"/>
              <a:t>Detection of weak signals (~20 photons)</a:t>
            </a:r>
          </a:p>
          <a:p>
            <a:pPr>
              <a:lnSpc>
                <a:spcPct val="120000"/>
              </a:lnSpc>
            </a:pPr>
            <a:r>
              <a:rPr lang="en-US" altLang="en-SI" sz="3600" dirty="0"/>
              <a:t>Average photocurrent is proportional to the incident photon flux </a:t>
            </a:r>
            <a:r>
              <a:rPr lang="en-US" altLang="en-SI" sz="3600" i="1" dirty="0"/>
              <a:t>(linear mode)</a:t>
            </a:r>
          </a:p>
          <a:p>
            <a:pPr marL="0" indent="0">
              <a:lnSpc>
                <a:spcPct val="120000"/>
              </a:lnSpc>
              <a:spcBef>
                <a:spcPct val="0"/>
              </a:spcBef>
              <a:buNone/>
            </a:pPr>
            <a:endParaRPr lang="sl-SI" altLang="sl-SI" sz="3600" baseline="30000" dirty="0">
              <a:sym typeface="Symbol" pitchFamily="2" charset="2"/>
            </a:endParaRPr>
          </a:p>
          <a:p>
            <a:pPr>
              <a:lnSpc>
                <a:spcPct val="120000"/>
              </a:lnSpc>
              <a:spcBef>
                <a:spcPct val="0"/>
              </a:spcBef>
            </a:pPr>
            <a:r>
              <a:rPr lang="sl-SI" altLang="sl-SI" sz="3600" baseline="30000" dirty="0">
                <a:sym typeface="Symbol" pitchFamily="2" charset="2"/>
              </a:rPr>
              <a:t> </a:t>
            </a:r>
            <a:r>
              <a:rPr lang="en-US" altLang="sl-SI" sz="3600" dirty="0">
                <a:sym typeface="Symbol" pitchFamily="2" charset="2"/>
              </a:rPr>
              <a:t>signal/noise still poor compared to a </a:t>
            </a:r>
            <a:r>
              <a:rPr lang="sl-SI" altLang="sl-SI" sz="3600" dirty="0">
                <a:sym typeface="Symbol" pitchFamily="2" charset="2"/>
              </a:rPr>
              <a:t>P</a:t>
            </a:r>
            <a:r>
              <a:rPr lang="en-US" altLang="sl-SI" sz="3600" dirty="0">
                <a:sym typeface="Symbol" pitchFamily="2" charset="2"/>
              </a:rPr>
              <a:t>MT </a:t>
            </a:r>
          </a:p>
          <a:p>
            <a:pPr>
              <a:lnSpc>
                <a:spcPct val="120000"/>
              </a:lnSpc>
              <a:spcBef>
                <a:spcPct val="0"/>
              </a:spcBef>
            </a:pPr>
            <a:r>
              <a:rPr lang="en-US" altLang="sl-SI" sz="3600" dirty="0">
                <a:sym typeface="Symbol" pitchFamily="2" charset="2"/>
              </a:rPr>
              <a:t> used for calorimeters</a:t>
            </a:r>
            <a:endParaRPr lang="en-GB" altLang="sl-SI" sz="3600" dirty="0">
              <a:sym typeface="Symbol" pitchFamily="2" charset="2"/>
            </a:endParaRPr>
          </a:p>
          <a:p>
            <a:pPr>
              <a:lnSpc>
                <a:spcPct val="80000"/>
              </a:lnSpc>
            </a:pPr>
            <a:endParaRPr lang="en-US" altLang="en-SI" i="1" dirty="0"/>
          </a:p>
        </p:txBody>
      </p:sp>
      <p:pic>
        <p:nvPicPr>
          <p:cNvPr id="2" name="Picture 1">
            <a:extLst>
              <a:ext uri="{FF2B5EF4-FFF2-40B4-BE49-F238E27FC236}">
                <a16:creationId xmlns:a16="http://schemas.microsoft.com/office/drawing/2014/main" id="{DB05655F-A372-854B-8D97-4FA92F99DB87}"/>
              </a:ext>
            </a:extLst>
          </p:cNvPr>
          <p:cNvPicPr>
            <a:picLocks noChangeAspect="1"/>
          </p:cNvPicPr>
          <p:nvPr/>
        </p:nvPicPr>
        <p:blipFill>
          <a:blip r:embed="rId2"/>
          <a:stretch>
            <a:fillRect/>
          </a:stretch>
        </p:blipFill>
        <p:spPr>
          <a:xfrm>
            <a:off x="7605248" y="739197"/>
            <a:ext cx="3748551" cy="5010439"/>
          </a:xfrm>
          <a:prstGeom prst="rect">
            <a:avLst/>
          </a:prstGeom>
        </p:spPr>
      </p:pic>
      <p:sp>
        <p:nvSpPr>
          <p:cNvPr id="5" name="Slide Number Placeholder 4">
            <a:extLst>
              <a:ext uri="{FF2B5EF4-FFF2-40B4-BE49-F238E27FC236}">
                <a16:creationId xmlns:a16="http://schemas.microsoft.com/office/drawing/2014/main" id="{887B29F9-6F40-124C-840C-0E8983B7F8C7}"/>
              </a:ext>
            </a:extLst>
          </p:cNvPr>
          <p:cNvSpPr>
            <a:spLocks noGrp="1"/>
          </p:cNvSpPr>
          <p:nvPr>
            <p:ph type="sldNum" sz="quarter" idx="12"/>
          </p:nvPr>
        </p:nvSpPr>
        <p:spPr/>
        <p:txBody>
          <a:bodyPr/>
          <a:lstStyle/>
          <a:p>
            <a:fld id="{7254E3D2-0D2C-B040-A5A3-AD14F48ED497}" type="slidenum">
              <a:rPr lang="en-SI" smtClean="0"/>
              <a:t>89</a:t>
            </a:fld>
            <a:endParaRPr lang="en-SI"/>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EE77-E81F-ABB6-C5F4-610819CF99C6}"/>
              </a:ext>
            </a:extLst>
          </p:cNvPr>
          <p:cNvSpPr>
            <a:spLocks noGrp="1"/>
          </p:cNvSpPr>
          <p:nvPr>
            <p:ph type="title"/>
          </p:nvPr>
        </p:nvSpPr>
        <p:spPr/>
        <p:txBody>
          <a:bodyPr/>
          <a:lstStyle/>
          <a:p>
            <a:r>
              <a:rPr lang="sl-SI" dirty="0"/>
              <a:t>Baryons and mesons: bound states of quarks and antiquarks</a:t>
            </a:r>
          </a:p>
        </p:txBody>
      </p:sp>
      <p:sp>
        <p:nvSpPr>
          <p:cNvPr id="3" name="Text Placeholder 2">
            <a:extLst>
              <a:ext uri="{FF2B5EF4-FFF2-40B4-BE49-F238E27FC236}">
                <a16:creationId xmlns:a16="http://schemas.microsoft.com/office/drawing/2014/main" id="{E53EC5A9-BB92-40FE-B417-1205E1E2C4BA}"/>
              </a:ext>
            </a:extLst>
          </p:cNvPr>
          <p:cNvSpPr>
            <a:spLocks noGrp="1"/>
          </p:cNvSpPr>
          <p:nvPr>
            <p:ph type="body" idx="1"/>
          </p:nvPr>
        </p:nvSpPr>
        <p:spPr/>
        <p:txBody>
          <a:bodyPr/>
          <a:lstStyle/>
          <a:p>
            <a:endParaRPr lang="sl-SI" dirty="0"/>
          </a:p>
        </p:txBody>
      </p:sp>
      <p:sp>
        <p:nvSpPr>
          <p:cNvPr id="5" name="CustomShape 7">
            <a:extLst>
              <a:ext uri="{FF2B5EF4-FFF2-40B4-BE49-F238E27FC236}">
                <a16:creationId xmlns:a16="http://schemas.microsoft.com/office/drawing/2014/main" id="{E8A51386-E6B3-7107-ED85-A97F52CBFB8C}"/>
              </a:ext>
            </a:extLst>
          </p:cNvPr>
          <p:cNvSpPr/>
          <p:nvPr/>
        </p:nvSpPr>
        <p:spPr>
          <a:xfrm>
            <a:off x="31800" y="1348393"/>
            <a:ext cx="5041557" cy="2556727"/>
          </a:xfrm>
          <a:custGeom>
            <a:avLst/>
            <a:gdLst/>
            <a:ahLst/>
            <a:cxnLst/>
            <a:rect l="l" t="t" r="r" b="b"/>
            <a:pathLst>
              <a:path w="21600" h="21600">
                <a:moveTo>
                  <a:pt x="0" y="0"/>
                </a:moveTo>
                <a:lnTo>
                  <a:pt x="21600" y="0"/>
                </a:lnTo>
                <a:lnTo>
                  <a:pt x="21600" y="21600"/>
                </a:lnTo>
                <a:lnTo>
                  <a:pt x="0" y="21600"/>
                </a:lnTo>
                <a:lnTo>
                  <a:pt x="0" y="0"/>
                </a:lnTo>
                <a:close/>
              </a:path>
            </a:pathLst>
          </a:custGeom>
          <a:solidFill>
            <a:srgbClr val="CCCCFF"/>
          </a:solid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nSpc>
                <a:spcPct val="100000"/>
              </a:lnSpc>
            </a:pPr>
            <a:r>
              <a:rPr lang="sl-SI" sz="2400" b="1" strike="noStrike" spc="-1" dirty="0">
                <a:solidFill>
                  <a:srgbClr val="000000"/>
                </a:solidFill>
                <a:latin typeface="Tahoma"/>
              </a:rPr>
              <a:t>Barions</a:t>
            </a:r>
            <a:r>
              <a:rPr lang="sl-SI" sz="2400" b="0" strike="noStrike" spc="-1" dirty="0">
                <a:solidFill>
                  <a:srgbClr val="000000"/>
                </a:solidFill>
                <a:latin typeface="Tahoma"/>
              </a:rPr>
              <a:t>       </a:t>
            </a:r>
            <a:r>
              <a:rPr lang="en-US" sz="2400" b="0" strike="noStrike" spc="-1" dirty="0">
                <a:solidFill>
                  <a:srgbClr val="000000"/>
                </a:solidFill>
                <a:latin typeface="Tahoma"/>
              </a:rPr>
              <a:t> </a:t>
            </a:r>
            <a:r>
              <a:rPr lang="sl-SI" sz="2400" b="0" strike="noStrike" spc="-1" dirty="0">
                <a:solidFill>
                  <a:srgbClr val="000000"/>
                </a:solidFill>
                <a:latin typeface="Tahoma"/>
              </a:rPr>
              <a:t>                mass</a:t>
            </a:r>
            <a:endParaRPr lang="en-US" sz="2400" b="0" strike="noStrike" spc="-1" dirty="0">
              <a:solidFill>
                <a:srgbClr val="000000"/>
              </a:solidFill>
              <a:latin typeface="Times New Roman"/>
            </a:endParaRPr>
          </a:p>
          <a:p>
            <a:pPr>
              <a:lnSpc>
                <a:spcPct val="100000"/>
              </a:lnSpc>
            </a:pPr>
            <a:r>
              <a:rPr lang="en-US" sz="2400" b="0" strike="noStrike" spc="-1" dirty="0">
                <a:solidFill>
                  <a:srgbClr val="000000"/>
                </a:solidFill>
                <a:latin typeface="Tahoma"/>
              </a:rPr>
              <a:t>proton: </a:t>
            </a:r>
            <a:r>
              <a:rPr lang="en-US" sz="2400" b="0" strike="noStrike" spc="-1" dirty="0" err="1">
                <a:solidFill>
                  <a:srgbClr val="3333CC"/>
                </a:solidFill>
                <a:latin typeface="Tahoma"/>
              </a:rPr>
              <a:t>uud</a:t>
            </a:r>
            <a:r>
              <a:rPr lang="en-US" sz="2400" b="0" strike="noStrike" spc="-1" dirty="0">
                <a:solidFill>
                  <a:srgbClr val="000000"/>
                </a:solidFill>
                <a:latin typeface="Tahoma"/>
              </a:rPr>
              <a:t> </a:t>
            </a:r>
            <a:r>
              <a:rPr lang="sl-SI" sz="2400" b="0" strike="noStrike" spc="-1" dirty="0">
                <a:solidFill>
                  <a:srgbClr val="000000"/>
                </a:solidFill>
                <a:latin typeface="Tahoma"/>
              </a:rPr>
              <a:t>			</a:t>
            </a:r>
            <a:r>
              <a:rPr lang="en-US" sz="2400" b="0" strike="noStrike" spc="-1" dirty="0">
                <a:solidFill>
                  <a:srgbClr val="000000"/>
                </a:solidFill>
                <a:latin typeface="Tahoma"/>
              </a:rPr>
              <a:t>1 </a:t>
            </a:r>
            <a:r>
              <a:rPr lang="en-US" sz="2400" b="0" strike="noStrike" spc="-1" dirty="0" err="1">
                <a:solidFill>
                  <a:srgbClr val="000000"/>
                </a:solidFill>
                <a:latin typeface="Tahoma"/>
              </a:rPr>
              <a:t>m</a:t>
            </a:r>
            <a:r>
              <a:rPr lang="en-US" sz="2400" b="0" strike="noStrike" spc="-1" baseline="-25000" dirty="0" err="1">
                <a:solidFill>
                  <a:srgbClr val="000000"/>
                </a:solidFill>
                <a:latin typeface="Tahoma"/>
              </a:rPr>
              <a:t>p</a:t>
            </a:r>
            <a:endParaRPr lang="en-US" sz="2400" b="0" strike="noStrike" spc="-1" dirty="0">
              <a:solidFill>
                <a:srgbClr val="000000"/>
              </a:solidFill>
              <a:latin typeface="Times New Roman"/>
            </a:endParaRPr>
          </a:p>
          <a:p>
            <a:pPr>
              <a:lnSpc>
                <a:spcPct val="100000"/>
              </a:lnSpc>
            </a:pPr>
            <a:r>
              <a:rPr lang="en-US" sz="2400" b="0" strike="noStrike" spc="-1" dirty="0">
                <a:solidFill>
                  <a:srgbClr val="000000"/>
                </a:solidFill>
                <a:latin typeface="Tahoma"/>
              </a:rPr>
              <a:t>neutron: </a:t>
            </a:r>
            <a:r>
              <a:rPr lang="en-US" sz="2400" b="0" strike="noStrike" spc="-1" dirty="0" err="1">
                <a:solidFill>
                  <a:srgbClr val="3333CC"/>
                </a:solidFill>
                <a:latin typeface="Tahoma"/>
              </a:rPr>
              <a:t>udd</a:t>
            </a:r>
            <a:r>
              <a:rPr lang="sl-SI" sz="2400" b="0" strike="noStrike" spc="-1" dirty="0">
                <a:solidFill>
                  <a:srgbClr val="3333CC"/>
                </a:solidFill>
                <a:latin typeface="Tahoma"/>
              </a:rPr>
              <a:t>		       </a:t>
            </a:r>
            <a:r>
              <a:rPr lang="sl-SI" sz="2400" b="0" strike="noStrike" spc="-1" dirty="0">
                <a:solidFill>
                  <a:srgbClr val="000000"/>
                </a:solidFill>
                <a:latin typeface="Tahoma"/>
              </a:rPr>
              <a:t>~</a:t>
            </a:r>
            <a:r>
              <a:rPr lang="en-US" sz="2400" b="0" strike="noStrike" spc="-1" dirty="0">
                <a:solidFill>
                  <a:srgbClr val="000000"/>
                </a:solidFill>
                <a:latin typeface="Tahoma"/>
              </a:rPr>
              <a:t>1 </a:t>
            </a:r>
            <a:r>
              <a:rPr lang="en-US" sz="2400" b="0" strike="noStrike" spc="-1" dirty="0" err="1">
                <a:solidFill>
                  <a:srgbClr val="000000"/>
                </a:solidFill>
                <a:latin typeface="Tahoma"/>
              </a:rPr>
              <a:t>m</a:t>
            </a:r>
            <a:r>
              <a:rPr lang="en-US" sz="2400" b="0" strike="noStrike" spc="-1" baseline="-25000" dirty="0" err="1">
                <a:solidFill>
                  <a:srgbClr val="000000"/>
                </a:solidFill>
                <a:latin typeface="Tahoma"/>
              </a:rPr>
              <a:t>p</a:t>
            </a:r>
            <a:endParaRPr lang="en-US" sz="2400" b="0" strike="noStrike" spc="-1" dirty="0">
              <a:solidFill>
                <a:srgbClr val="000000"/>
              </a:solidFill>
              <a:latin typeface="Times New Roman"/>
            </a:endParaRPr>
          </a:p>
          <a:p>
            <a:r>
              <a:rPr lang="sl-SI" sz="2400" b="0" strike="noStrike" spc="-1" dirty="0">
                <a:solidFill>
                  <a:srgbClr val="000000"/>
                </a:solidFill>
                <a:latin typeface="Symbol"/>
              </a:rPr>
              <a:t>𝛬</a:t>
            </a:r>
            <a:r>
              <a:rPr lang="en-US" sz="2400" b="0" strike="noStrike" spc="-1" dirty="0">
                <a:solidFill>
                  <a:srgbClr val="000000"/>
                </a:solidFill>
                <a:latin typeface="Tahoma"/>
              </a:rPr>
              <a:t>: </a:t>
            </a:r>
            <a:r>
              <a:rPr lang="en-US" sz="2400" b="0" strike="noStrike" spc="-1" dirty="0" err="1">
                <a:solidFill>
                  <a:srgbClr val="3333CC"/>
                </a:solidFill>
                <a:latin typeface="Tahoma"/>
              </a:rPr>
              <a:t>ud</a:t>
            </a:r>
            <a:r>
              <a:rPr lang="sl-SI" sz="2400" b="0" strike="noStrike" spc="-1" dirty="0">
                <a:solidFill>
                  <a:srgbClr val="3333CC"/>
                </a:solidFill>
                <a:latin typeface="Tahoma"/>
              </a:rPr>
              <a:t>s			       </a:t>
            </a:r>
            <a:r>
              <a:rPr lang="en-US" sz="2400" b="0" strike="noStrike" spc="-1" dirty="0">
                <a:solidFill>
                  <a:srgbClr val="000000"/>
                </a:solidFill>
                <a:latin typeface="Tahoma"/>
              </a:rPr>
              <a:t>1</a:t>
            </a:r>
            <a:r>
              <a:rPr lang="sl-SI" sz="2400" b="0" strike="noStrike" spc="-1" dirty="0">
                <a:solidFill>
                  <a:srgbClr val="000000"/>
                </a:solidFill>
                <a:latin typeface="Tahoma"/>
              </a:rPr>
              <a:t>.2</a:t>
            </a:r>
            <a:r>
              <a:rPr lang="en-US" sz="2400" b="0" strike="noStrike" spc="-1" dirty="0">
                <a:solidFill>
                  <a:srgbClr val="000000"/>
                </a:solidFill>
                <a:latin typeface="Tahoma"/>
              </a:rPr>
              <a:t> </a:t>
            </a:r>
            <a:r>
              <a:rPr lang="en-US" sz="2400" b="0" strike="noStrike" spc="-1" dirty="0" err="1">
                <a:solidFill>
                  <a:srgbClr val="000000"/>
                </a:solidFill>
                <a:latin typeface="Tahoma"/>
              </a:rPr>
              <a:t>m</a:t>
            </a:r>
            <a:r>
              <a:rPr lang="en-US" sz="2400" b="0" strike="noStrike" spc="-1" baseline="-25000" dirty="0" err="1">
                <a:solidFill>
                  <a:srgbClr val="000000"/>
                </a:solidFill>
                <a:latin typeface="Tahoma"/>
              </a:rPr>
              <a:t>p</a:t>
            </a:r>
            <a:endParaRPr lang="en-US" sz="2400" b="0" strike="noStrike" spc="-1" baseline="-25000" dirty="0">
              <a:solidFill>
                <a:srgbClr val="000000"/>
              </a:solidFill>
              <a:latin typeface="Tahoma"/>
            </a:endParaRPr>
          </a:p>
          <a:p>
            <a:endParaRPr lang="en-US" sz="2400" spc="-1" baseline="-25000" dirty="0">
              <a:latin typeface="Tahoma"/>
            </a:endParaRPr>
          </a:p>
          <a:p>
            <a:endParaRPr lang="en-US" sz="2400" b="0" strike="noStrike" spc="-1" dirty="0">
              <a:solidFill>
                <a:srgbClr val="000000"/>
              </a:solidFill>
              <a:latin typeface="Times New Roman"/>
            </a:endParaRPr>
          </a:p>
          <a:p>
            <a:endParaRPr lang="en-US" sz="2400" b="0" strike="noStrike" spc="-1" dirty="0">
              <a:solidFill>
                <a:srgbClr val="000000"/>
              </a:solidFill>
              <a:latin typeface="Times New Roman"/>
            </a:endParaRPr>
          </a:p>
        </p:txBody>
      </p:sp>
      <p:sp>
        <p:nvSpPr>
          <p:cNvPr id="6" name="TextShape 2">
            <a:extLst>
              <a:ext uri="{FF2B5EF4-FFF2-40B4-BE49-F238E27FC236}">
                <a16:creationId xmlns:a16="http://schemas.microsoft.com/office/drawing/2014/main" id="{623578A0-2470-ADCD-0447-6BBF99717D51}"/>
              </a:ext>
            </a:extLst>
          </p:cNvPr>
          <p:cNvSpPr txBox="1"/>
          <p:nvPr/>
        </p:nvSpPr>
        <p:spPr>
          <a:xfrm>
            <a:off x="5498519" y="1325647"/>
            <a:ext cx="6806880" cy="2591280"/>
          </a:xfrm>
          <a:prstGeom prst="rect">
            <a:avLst/>
          </a:prstGeom>
          <a:solidFill>
            <a:srgbClr val="FFFF00"/>
          </a:solidFill>
          <a:ln>
            <a:noFill/>
          </a:ln>
        </p:spPr>
        <p:txBody>
          <a:bodyPr lIns="90000" tIns="46800" rIns="90000" bIns="46800">
            <a:normAutofit/>
          </a:bodyPr>
          <a:lstStyle/>
          <a:p>
            <a:pPr marL="342720" indent="-342720">
              <a:spcBef>
                <a:spcPts val="697"/>
              </a:spcBef>
            </a:pPr>
            <a:r>
              <a:rPr lang="en-US" sz="2400" b="1" strike="noStrike" spc="-1" dirty="0">
                <a:solidFill>
                  <a:srgbClr val="000000"/>
                </a:solidFill>
                <a:latin typeface="Tahoma"/>
              </a:rPr>
              <a:t>Meson</a:t>
            </a:r>
            <a:r>
              <a:rPr lang="sl-SI" sz="2400" b="1" spc="-1" dirty="0">
                <a:latin typeface="Tahoma"/>
              </a:rPr>
              <a:t>s</a:t>
            </a:r>
            <a:r>
              <a:rPr lang="sl-SI" sz="2400" b="0" strike="noStrike" spc="-1" dirty="0">
                <a:solidFill>
                  <a:srgbClr val="000000"/>
                </a:solidFill>
                <a:latin typeface="Tahoma"/>
              </a:rPr>
              <a:t>				mass</a:t>
            </a:r>
            <a:endParaRPr lang="en-US" sz="2400" b="0" strike="noStrike" spc="-1" dirty="0">
              <a:solidFill>
                <a:srgbClr val="000000"/>
              </a:solidFill>
              <a:latin typeface="Tahoma"/>
            </a:endParaRPr>
          </a:p>
          <a:p>
            <a:pPr marL="342720" indent="-342720">
              <a:lnSpc>
                <a:spcPct val="100000"/>
              </a:lnSpc>
              <a:spcBef>
                <a:spcPts val="697"/>
              </a:spcBef>
            </a:pPr>
            <a:r>
              <a:rPr lang="en-US" sz="2400" b="0" strike="noStrike" spc="-1" dirty="0">
                <a:solidFill>
                  <a:srgbClr val="000000"/>
                </a:solidFill>
                <a:latin typeface="Symbol"/>
              </a:rPr>
              <a:t>𝛑</a:t>
            </a:r>
            <a:r>
              <a:rPr lang="en-US" sz="2400" b="0" strike="noStrike" spc="-1" baseline="30000" dirty="0">
                <a:solidFill>
                  <a:srgbClr val="000000"/>
                </a:solidFill>
                <a:latin typeface="Tahoma"/>
              </a:rPr>
              <a:t>+</a:t>
            </a:r>
            <a:r>
              <a:rPr lang="en-US" sz="2400" b="0" strike="noStrike" spc="-1" dirty="0">
                <a:solidFill>
                  <a:srgbClr val="000000"/>
                </a:solidFill>
                <a:latin typeface="Tahoma"/>
              </a:rPr>
              <a:t>:  quark </a:t>
            </a:r>
            <a:r>
              <a:rPr lang="en-US" sz="2400" b="0" strike="noStrike" spc="-1" dirty="0">
                <a:solidFill>
                  <a:srgbClr val="FF3300"/>
                </a:solidFill>
                <a:latin typeface="Tahoma"/>
              </a:rPr>
              <a:t>u</a:t>
            </a:r>
            <a:r>
              <a:rPr lang="en-US" sz="2400" b="0" strike="noStrike" spc="-1" dirty="0">
                <a:solidFill>
                  <a:srgbClr val="000000"/>
                </a:solidFill>
                <a:latin typeface="Tahoma"/>
              </a:rPr>
              <a:t> + antiquark </a:t>
            </a:r>
            <a:r>
              <a:rPr lang="en-US" sz="2400" b="0" strike="noStrike" spc="-1" dirty="0">
                <a:solidFill>
                  <a:srgbClr val="3333CC"/>
                </a:solidFill>
                <a:latin typeface="Tahoma"/>
              </a:rPr>
              <a:t>d</a:t>
            </a:r>
            <a:r>
              <a:rPr lang="en-US" sz="2400" b="0" strike="noStrike" spc="-1" dirty="0">
                <a:solidFill>
                  <a:srgbClr val="000000"/>
                </a:solidFill>
                <a:latin typeface="Tahoma"/>
              </a:rPr>
              <a:t>		1/7 </a:t>
            </a:r>
            <a:r>
              <a:rPr lang="en-US" sz="2400" b="0" strike="noStrike" spc="-1" dirty="0" err="1">
                <a:solidFill>
                  <a:srgbClr val="000000"/>
                </a:solidFill>
                <a:latin typeface="Tahoma"/>
              </a:rPr>
              <a:t>m</a:t>
            </a:r>
            <a:r>
              <a:rPr lang="en-US" sz="2400" b="0" strike="noStrike" spc="-1" baseline="-25000" dirty="0" err="1">
                <a:solidFill>
                  <a:srgbClr val="000000"/>
                </a:solidFill>
                <a:latin typeface="Tahoma"/>
              </a:rPr>
              <a:t>p</a:t>
            </a:r>
            <a:endParaRPr lang="en-US" sz="2400" b="0" strike="noStrike" spc="-1" dirty="0">
              <a:solidFill>
                <a:srgbClr val="000000"/>
              </a:solidFill>
              <a:latin typeface="Tahoma"/>
            </a:endParaRPr>
          </a:p>
          <a:p>
            <a:pPr marL="342720" indent="-342720">
              <a:spcBef>
                <a:spcPts val="697"/>
              </a:spcBef>
            </a:pPr>
            <a:r>
              <a:rPr lang="en-US" sz="2400" b="0" strike="noStrike" spc="-1" dirty="0">
                <a:solidFill>
                  <a:srgbClr val="000000"/>
                </a:solidFill>
                <a:latin typeface="Tahoma"/>
              </a:rPr>
              <a:t>K</a:t>
            </a:r>
            <a:r>
              <a:rPr lang="en-US" sz="2400" b="0" strike="noStrike" spc="-1" baseline="-25000" dirty="0">
                <a:solidFill>
                  <a:srgbClr val="000000"/>
                </a:solidFill>
                <a:latin typeface="Tahoma"/>
              </a:rPr>
              <a:t>S</a:t>
            </a:r>
            <a:r>
              <a:rPr lang="en-US" sz="2400" b="0" strike="noStrike" spc="-1" dirty="0">
                <a:solidFill>
                  <a:srgbClr val="000000"/>
                </a:solidFill>
                <a:latin typeface="Tahoma"/>
              </a:rPr>
              <a:t>:  </a:t>
            </a:r>
            <a:r>
              <a:rPr lang="en-US" sz="2400" spc="-1" dirty="0">
                <a:latin typeface="Tahoma"/>
              </a:rPr>
              <a:t>qu</a:t>
            </a:r>
            <a:r>
              <a:rPr lang="en-US" sz="2400" b="0" strike="noStrike" spc="-1" dirty="0">
                <a:solidFill>
                  <a:srgbClr val="000000"/>
                </a:solidFill>
                <a:latin typeface="Tahoma"/>
              </a:rPr>
              <a:t>ark </a:t>
            </a:r>
            <a:r>
              <a:rPr lang="en-US" sz="2400" b="0" strike="noStrike" spc="-1" dirty="0">
                <a:solidFill>
                  <a:srgbClr val="FF3300"/>
                </a:solidFill>
                <a:latin typeface="Tahoma"/>
              </a:rPr>
              <a:t>d </a:t>
            </a:r>
            <a:r>
              <a:rPr lang="en-US" sz="2400" b="0" strike="noStrike" spc="-1" dirty="0">
                <a:solidFill>
                  <a:srgbClr val="000000"/>
                </a:solidFill>
                <a:latin typeface="Tahoma"/>
              </a:rPr>
              <a:t>+ antiquark </a:t>
            </a:r>
            <a:r>
              <a:rPr lang="en-US" sz="2400" b="0" strike="noStrike" spc="-1" dirty="0">
                <a:solidFill>
                  <a:srgbClr val="3333CC"/>
                </a:solidFill>
                <a:latin typeface="Tahoma"/>
              </a:rPr>
              <a:t>s</a:t>
            </a:r>
            <a:r>
              <a:rPr lang="en-US" sz="2400" b="0" strike="noStrike" spc="-1" dirty="0">
                <a:solidFill>
                  <a:srgbClr val="000000"/>
                </a:solidFill>
                <a:latin typeface="Tahoma"/>
              </a:rPr>
              <a:t>		1/2 </a:t>
            </a:r>
            <a:r>
              <a:rPr lang="en-US" sz="2400" b="0" strike="noStrike" spc="-1" dirty="0" err="1">
                <a:solidFill>
                  <a:srgbClr val="000000"/>
                </a:solidFill>
                <a:latin typeface="Tahoma"/>
              </a:rPr>
              <a:t>m</a:t>
            </a:r>
            <a:r>
              <a:rPr lang="en-US" sz="2400" b="0" strike="noStrike" spc="-1" baseline="-25000" dirty="0" err="1">
                <a:solidFill>
                  <a:srgbClr val="000000"/>
                </a:solidFill>
                <a:latin typeface="Tahoma"/>
              </a:rPr>
              <a:t>p</a:t>
            </a:r>
            <a:endParaRPr lang="en-US" sz="2400" b="0" strike="noStrike" spc="-1" dirty="0">
              <a:solidFill>
                <a:srgbClr val="000000"/>
              </a:solidFill>
              <a:latin typeface="Tahoma"/>
            </a:endParaRPr>
          </a:p>
          <a:p>
            <a:pPr marL="342720" indent="-342720">
              <a:spcBef>
                <a:spcPts val="697"/>
              </a:spcBef>
            </a:pPr>
            <a:r>
              <a:rPr lang="en-US" sz="2400" b="0" strike="noStrike" spc="-1" dirty="0">
                <a:solidFill>
                  <a:srgbClr val="000000"/>
                </a:solidFill>
                <a:latin typeface="Tahoma"/>
              </a:rPr>
              <a:t>J/</a:t>
            </a:r>
            <a:r>
              <a:rPr lang="en-US" sz="2400" b="0" strike="noStrike" spc="-1" dirty="0">
                <a:solidFill>
                  <a:srgbClr val="000000"/>
                </a:solidFill>
                <a:latin typeface="Symbol"/>
              </a:rPr>
              <a:t>𝜓</a:t>
            </a:r>
            <a:r>
              <a:rPr lang="en-US" sz="2400" b="0" strike="noStrike" spc="-1" dirty="0">
                <a:solidFill>
                  <a:srgbClr val="000000"/>
                </a:solidFill>
                <a:latin typeface="Tahoma"/>
              </a:rPr>
              <a:t>:  </a:t>
            </a:r>
            <a:r>
              <a:rPr lang="en-US" sz="2400" spc="-1" dirty="0">
                <a:latin typeface="Tahoma"/>
              </a:rPr>
              <a:t>qu</a:t>
            </a:r>
            <a:r>
              <a:rPr lang="en-US" sz="2400" b="0" strike="noStrike" spc="-1" dirty="0">
                <a:solidFill>
                  <a:srgbClr val="000000"/>
                </a:solidFill>
                <a:latin typeface="Tahoma"/>
              </a:rPr>
              <a:t>ark </a:t>
            </a:r>
            <a:r>
              <a:rPr lang="en-US" sz="2400" b="0" strike="noStrike" spc="-1" dirty="0">
                <a:solidFill>
                  <a:srgbClr val="FF3300"/>
                </a:solidFill>
                <a:latin typeface="Tahoma"/>
              </a:rPr>
              <a:t>c</a:t>
            </a:r>
            <a:r>
              <a:rPr lang="en-US" sz="2400" b="0" strike="noStrike" spc="-1" dirty="0">
                <a:solidFill>
                  <a:srgbClr val="000000"/>
                </a:solidFill>
                <a:latin typeface="Tahoma"/>
              </a:rPr>
              <a:t> + antiquark </a:t>
            </a:r>
            <a:r>
              <a:rPr lang="en-US" sz="2400" b="0" strike="noStrike" spc="-1" dirty="0">
                <a:solidFill>
                  <a:srgbClr val="3333CC"/>
                </a:solidFill>
                <a:latin typeface="Tahoma"/>
              </a:rPr>
              <a:t>c</a:t>
            </a:r>
            <a:r>
              <a:rPr lang="en-US" sz="2400" b="0" strike="noStrike" spc="-1" dirty="0">
                <a:solidFill>
                  <a:srgbClr val="000000"/>
                </a:solidFill>
                <a:latin typeface="Tahoma"/>
              </a:rPr>
              <a:t>	3 </a:t>
            </a:r>
            <a:r>
              <a:rPr lang="en-US" sz="2400" b="0" strike="noStrike" spc="-1" dirty="0" err="1">
                <a:solidFill>
                  <a:srgbClr val="000000"/>
                </a:solidFill>
                <a:latin typeface="Tahoma"/>
              </a:rPr>
              <a:t>m</a:t>
            </a:r>
            <a:r>
              <a:rPr lang="en-US" sz="2400" b="0" strike="noStrike" spc="-1" baseline="-25000" dirty="0" err="1">
                <a:solidFill>
                  <a:srgbClr val="000000"/>
                </a:solidFill>
                <a:latin typeface="Tahoma"/>
              </a:rPr>
              <a:t>p</a:t>
            </a:r>
            <a:endParaRPr lang="en-US" sz="2400" b="0" strike="noStrike" spc="-1" dirty="0">
              <a:solidFill>
                <a:srgbClr val="000000"/>
              </a:solidFill>
              <a:latin typeface="Tahoma"/>
            </a:endParaRPr>
          </a:p>
          <a:p>
            <a:pPr marL="342720" indent="-342720">
              <a:spcBef>
                <a:spcPts val="697"/>
              </a:spcBef>
            </a:pPr>
            <a:r>
              <a:rPr lang="en-US" sz="2400" b="0" strike="noStrike" spc="-1" dirty="0">
                <a:solidFill>
                  <a:srgbClr val="000000"/>
                </a:solidFill>
                <a:latin typeface="Tahoma"/>
              </a:rPr>
              <a:t>B</a:t>
            </a:r>
            <a:r>
              <a:rPr lang="en-US" sz="1986" b="0" strike="noStrike" spc="-1" baseline="101000" dirty="0">
                <a:solidFill>
                  <a:srgbClr val="000000"/>
                </a:solidFill>
                <a:latin typeface="Tahoma"/>
              </a:rPr>
              <a:t>0</a:t>
            </a:r>
            <a:r>
              <a:rPr lang="en-US" sz="2400" b="0" strike="noStrike" spc="-1" baseline="30000" dirty="0">
                <a:solidFill>
                  <a:srgbClr val="000000"/>
                </a:solidFill>
                <a:latin typeface="Tahoma"/>
              </a:rPr>
              <a:t> </a:t>
            </a:r>
            <a:r>
              <a:rPr lang="en-US" sz="2400" b="0" strike="noStrike" spc="-1" dirty="0">
                <a:solidFill>
                  <a:srgbClr val="000000"/>
                </a:solidFill>
                <a:latin typeface="Tahoma"/>
              </a:rPr>
              <a:t>:  quark </a:t>
            </a:r>
            <a:r>
              <a:rPr lang="en-US" sz="2400" b="0" strike="noStrike" spc="-1" dirty="0">
                <a:solidFill>
                  <a:srgbClr val="FF3300"/>
                </a:solidFill>
                <a:latin typeface="Tahoma"/>
              </a:rPr>
              <a:t>d</a:t>
            </a:r>
            <a:r>
              <a:rPr lang="en-US" sz="2400" b="0" strike="noStrike" spc="-1" dirty="0">
                <a:solidFill>
                  <a:srgbClr val="000000"/>
                </a:solidFill>
                <a:latin typeface="Tahoma"/>
              </a:rPr>
              <a:t> + antiquark </a:t>
            </a:r>
            <a:r>
              <a:rPr lang="en-US" sz="2400" b="0" strike="noStrike" spc="-1" dirty="0">
                <a:solidFill>
                  <a:srgbClr val="3333CC"/>
                </a:solidFill>
                <a:latin typeface="Tahoma"/>
              </a:rPr>
              <a:t>b</a:t>
            </a:r>
            <a:r>
              <a:rPr lang="en-US" sz="2400" b="0" strike="noStrike" spc="-1" dirty="0">
                <a:solidFill>
                  <a:srgbClr val="000000"/>
                </a:solidFill>
                <a:latin typeface="Tahoma"/>
              </a:rPr>
              <a:t>		5.5 </a:t>
            </a:r>
            <a:r>
              <a:rPr lang="en-US" sz="2400" b="0" strike="noStrike" spc="-1" dirty="0" err="1">
                <a:solidFill>
                  <a:srgbClr val="000000"/>
                </a:solidFill>
                <a:latin typeface="Tahoma"/>
              </a:rPr>
              <a:t>m</a:t>
            </a:r>
            <a:r>
              <a:rPr lang="en-US" sz="2400" b="0" strike="noStrike" spc="-1" baseline="-25000" dirty="0" err="1">
                <a:solidFill>
                  <a:srgbClr val="000000"/>
                </a:solidFill>
                <a:latin typeface="Tahoma"/>
              </a:rPr>
              <a:t>p</a:t>
            </a:r>
            <a:endParaRPr lang="en-US" sz="2400" b="0" strike="noStrike" spc="-1" dirty="0">
              <a:solidFill>
                <a:srgbClr val="000000"/>
              </a:solidFill>
              <a:latin typeface="Tahoma"/>
            </a:endParaRPr>
          </a:p>
        </p:txBody>
      </p:sp>
      <p:pic>
        <p:nvPicPr>
          <p:cNvPr id="8" name="Picture 7">
            <a:extLst>
              <a:ext uri="{FF2B5EF4-FFF2-40B4-BE49-F238E27FC236}">
                <a16:creationId xmlns:a16="http://schemas.microsoft.com/office/drawing/2014/main" id="{6231C706-86C1-7100-1063-EF7097772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2119" y="3875622"/>
            <a:ext cx="6719840" cy="2656347"/>
          </a:xfrm>
          <a:prstGeom prst="rect">
            <a:avLst/>
          </a:prstGeom>
        </p:spPr>
      </p:pic>
      <p:grpSp>
        <p:nvGrpSpPr>
          <p:cNvPr id="9" name="Group 8">
            <a:extLst>
              <a:ext uri="{FF2B5EF4-FFF2-40B4-BE49-F238E27FC236}">
                <a16:creationId xmlns:a16="http://schemas.microsoft.com/office/drawing/2014/main" id="{F20E80CA-4B77-5E1B-BA6C-E4A719E71301}"/>
              </a:ext>
            </a:extLst>
          </p:cNvPr>
          <p:cNvGrpSpPr/>
          <p:nvPr/>
        </p:nvGrpSpPr>
        <p:grpSpPr>
          <a:xfrm>
            <a:off x="9630487" y="5307431"/>
            <a:ext cx="901050" cy="896644"/>
            <a:chOff x="1130597" y="1792365"/>
            <a:chExt cx="901050" cy="896644"/>
          </a:xfrm>
        </p:grpSpPr>
        <p:grpSp>
          <p:nvGrpSpPr>
            <p:cNvPr id="10" name="Group 9">
              <a:extLst>
                <a:ext uri="{FF2B5EF4-FFF2-40B4-BE49-F238E27FC236}">
                  <a16:creationId xmlns:a16="http://schemas.microsoft.com/office/drawing/2014/main" id="{2A69AAE1-3750-3DA1-37C8-C087C829C75C}"/>
                </a:ext>
              </a:extLst>
            </p:cNvPr>
            <p:cNvGrpSpPr/>
            <p:nvPr/>
          </p:nvGrpSpPr>
          <p:grpSpPr>
            <a:xfrm>
              <a:off x="1130597" y="1792365"/>
              <a:ext cx="901050" cy="896644"/>
              <a:chOff x="6778134" y="1997476"/>
              <a:chExt cx="901050" cy="896644"/>
            </a:xfrm>
          </p:grpSpPr>
          <p:sp>
            <p:nvSpPr>
              <p:cNvPr id="14" name="Oval 13">
                <a:extLst>
                  <a:ext uri="{FF2B5EF4-FFF2-40B4-BE49-F238E27FC236}">
                    <a16:creationId xmlns:a16="http://schemas.microsoft.com/office/drawing/2014/main" id="{DC40791B-2460-E82F-AF09-C84252720ED4}"/>
                  </a:ext>
                </a:extLst>
              </p:cNvPr>
              <p:cNvSpPr/>
              <p:nvPr/>
            </p:nvSpPr>
            <p:spPr bwMode="auto">
              <a:xfrm>
                <a:off x="6778134" y="1997476"/>
                <a:ext cx="901050" cy="896644"/>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a:ln>
                    <a:noFill/>
                  </a:ln>
                  <a:solidFill>
                    <a:srgbClr val="3333CC"/>
                  </a:solidFill>
                  <a:effectLst/>
                  <a:latin typeface="Arial" charset="0"/>
                </a:endParaRPr>
              </a:p>
            </p:txBody>
          </p:sp>
          <p:sp>
            <p:nvSpPr>
              <p:cNvPr id="15" name="Oval 14">
                <a:extLst>
                  <a:ext uri="{FF2B5EF4-FFF2-40B4-BE49-F238E27FC236}">
                    <a16:creationId xmlns:a16="http://schemas.microsoft.com/office/drawing/2014/main" id="{B8E526D8-8E36-7332-D440-239091401B04}"/>
                  </a:ext>
                </a:extLst>
              </p:cNvPr>
              <p:cNvSpPr/>
              <p:nvPr/>
            </p:nvSpPr>
            <p:spPr bwMode="auto">
              <a:xfrm>
                <a:off x="6930534" y="2115221"/>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a:ln>
                    <a:noFill/>
                  </a:ln>
                  <a:solidFill>
                    <a:srgbClr val="3333CC"/>
                  </a:solidFill>
                  <a:effectLst/>
                  <a:latin typeface="Arial" charset="0"/>
                </a:endParaRPr>
              </a:p>
            </p:txBody>
          </p:sp>
          <p:sp>
            <p:nvSpPr>
              <p:cNvPr id="16" name="Oval 15">
                <a:extLst>
                  <a:ext uri="{FF2B5EF4-FFF2-40B4-BE49-F238E27FC236}">
                    <a16:creationId xmlns:a16="http://schemas.microsoft.com/office/drawing/2014/main" id="{CA92CB4C-151F-40D1-DE6B-7610155C119D}"/>
                  </a:ext>
                </a:extLst>
              </p:cNvPr>
              <p:cNvSpPr/>
              <p:nvPr/>
            </p:nvSpPr>
            <p:spPr bwMode="auto">
              <a:xfrm>
                <a:off x="7235711" y="2297837"/>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a:ln>
                    <a:noFill/>
                  </a:ln>
                  <a:solidFill>
                    <a:srgbClr val="3333CC"/>
                  </a:solidFill>
                  <a:effectLst/>
                  <a:latin typeface="Arial" charset="0"/>
                </a:endParaRPr>
              </a:p>
            </p:txBody>
          </p:sp>
          <p:sp>
            <p:nvSpPr>
              <p:cNvPr id="17" name="Oval 16">
                <a:extLst>
                  <a:ext uri="{FF2B5EF4-FFF2-40B4-BE49-F238E27FC236}">
                    <a16:creationId xmlns:a16="http://schemas.microsoft.com/office/drawing/2014/main" id="{8D16C211-B1DF-B5E8-D245-63A384973A4E}"/>
                  </a:ext>
                </a:extLst>
              </p:cNvPr>
              <p:cNvSpPr/>
              <p:nvPr/>
            </p:nvSpPr>
            <p:spPr bwMode="auto">
              <a:xfrm>
                <a:off x="6943127" y="2486603"/>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a:ln>
                    <a:noFill/>
                  </a:ln>
                  <a:solidFill>
                    <a:srgbClr val="3333CC"/>
                  </a:solidFill>
                  <a:effectLst/>
                  <a:latin typeface="Arial" charset="0"/>
                </a:endParaRPr>
              </a:p>
            </p:txBody>
          </p:sp>
        </p:grpSp>
        <p:sp>
          <p:nvSpPr>
            <p:cNvPr id="11" name="TextBox 10">
              <a:extLst>
                <a:ext uri="{FF2B5EF4-FFF2-40B4-BE49-F238E27FC236}">
                  <a16:creationId xmlns:a16="http://schemas.microsoft.com/office/drawing/2014/main" id="{4612A1E2-8A3B-04ED-B461-D02E9197FFF3}"/>
                </a:ext>
              </a:extLst>
            </p:cNvPr>
            <p:cNvSpPr txBox="1"/>
            <p:nvPr/>
          </p:nvSpPr>
          <p:spPr>
            <a:xfrm>
              <a:off x="1268216" y="1852263"/>
              <a:ext cx="312906" cy="369332"/>
            </a:xfrm>
            <a:prstGeom prst="rect">
              <a:avLst/>
            </a:prstGeom>
            <a:noFill/>
          </p:spPr>
          <p:txBody>
            <a:bodyPr wrap="none" rtlCol="0">
              <a:spAutoFit/>
            </a:bodyPr>
            <a:lstStyle/>
            <a:p>
              <a:r>
                <a:rPr lang="sl-SI" i="1" dirty="0">
                  <a:solidFill>
                    <a:schemeClr val="bg1"/>
                  </a:solidFill>
                </a:rPr>
                <a:t>u</a:t>
              </a:r>
              <a:endParaRPr lang="en-US" i="1" dirty="0">
                <a:solidFill>
                  <a:schemeClr val="bg1"/>
                </a:solidFill>
              </a:endParaRPr>
            </a:p>
          </p:txBody>
        </p:sp>
        <p:sp>
          <p:nvSpPr>
            <p:cNvPr id="12" name="TextBox 11">
              <a:extLst>
                <a:ext uri="{FF2B5EF4-FFF2-40B4-BE49-F238E27FC236}">
                  <a16:creationId xmlns:a16="http://schemas.microsoft.com/office/drawing/2014/main" id="{F2A19BF2-83D3-747C-15DE-D26CD3E4C194}"/>
                </a:ext>
              </a:extLst>
            </p:cNvPr>
            <p:cNvSpPr txBox="1"/>
            <p:nvPr/>
          </p:nvSpPr>
          <p:spPr>
            <a:xfrm>
              <a:off x="1573393" y="2041992"/>
              <a:ext cx="312906" cy="369332"/>
            </a:xfrm>
            <a:prstGeom prst="rect">
              <a:avLst/>
            </a:prstGeom>
            <a:noFill/>
          </p:spPr>
          <p:txBody>
            <a:bodyPr wrap="none" rtlCol="0">
              <a:spAutoFit/>
            </a:bodyPr>
            <a:lstStyle/>
            <a:p>
              <a:r>
                <a:rPr lang="sl-SI" i="1" dirty="0">
                  <a:solidFill>
                    <a:schemeClr val="bg1"/>
                  </a:solidFill>
                </a:rPr>
                <a:t>u</a:t>
              </a:r>
              <a:endParaRPr lang="en-US" i="1" dirty="0">
                <a:solidFill>
                  <a:schemeClr val="bg1"/>
                </a:solidFill>
              </a:endParaRPr>
            </a:p>
          </p:txBody>
        </p:sp>
        <p:sp>
          <p:nvSpPr>
            <p:cNvPr id="13" name="TextBox 12">
              <a:extLst>
                <a:ext uri="{FF2B5EF4-FFF2-40B4-BE49-F238E27FC236}">
                  <a16:creationId xmlns:a16="http://schemas.microsoft.com/office/drawing/2014/main" id="{45B54406-A489-10D6-5A14-57A20DF9A154}"/>
                </a:ext>
              </a:extLst>
            </p:cNvPr>
            <p:cNvSpPr txBox="1"/>
            <p:nvPr/>
          </p:nvSpPr>
          <p:spPr>
            <a:xfrm>
              <a:off x="1275606" y="2254716"/>
              <a:ext cx="312906" cy="369332"/>
            </a:xfrm>
            <a:prstGeom prst="rect">
              <a:avLst/>
            </a:prstGeom>
            <a:noFill/>
          </p:spPr>
          <p:txBody>
            <a:bodyPr wrap="none" rtlCol="0">
              <a:spAutoFit/>
            </a:bodyPr>
            <a:lstStyle/>
            <a:p>
              <a:r>
                <a:rPr lang="sl-SI" i="1" dirty="0">
                  <a:solidFill>
                    <a:schemeClr val="bg1"/>
                  </a:solidFill>
                </a:rPr>
                <a:t>d</a:t>
              </a:r>
              <a:endParaRPr lang="en-US" i="1" dirty="0">
                <a:solidFill>
                  <a:schemeClr val="bg1"/>
                </a:solidFill>
              </a:endParaRPr>
            </a:p>
          </p:txBody>
        </p:sp>
      </p:grpSp>
      <p:grpSp>
        <p:nvGrpSpPr>
          <p:cNvPr id="18" name="Group 17">
            <a:extLst>
              <a:ext uri="{FF2B5EF4-FFF2-40B4-BE49-F238E27FC236}">
                <a16:creationId xmlns:a16="http://schemas.microsoft.com/office/drawing/2014/main" id="{E5EE0E0D-5E25-EA44-AD5F-38B45F569719}"/>
              </a:ext>
            </a:extLst>
          </p:cNvPr>
          <p:cNvGrpSpPr/>
          <p:nvPr/>
        </p:nvGrpSpPr>
        <p:grpSpPr>
          <a:xfrm>
            <a:off x="183473" y="5225316"/>
            <a:ext cx="771324" cy="687466"/>
            <a:chOff x="675215" y="2812180"/>
            <a:chExt cx="771324" cy="687466"/>
          </a:xfrm>
        </p:grpSpPr>
        <p:sp>
          <p:nvSpPr>
            <p:cNvPr id="19" name="Oval 18">
              <a:extLst>
                <a:ext uri="{FF2B5EF4-FFF2-40B4-BE49-F238E27FC236}">
                  <a16:creationId xmlns:a16="http://schemas.microsoft.com/office/drawing/2014/main" id="{8BC55DE5-1450-A4B0-97F0-7E7B030F3FB6}"/>
                </a:ext>
              </a:extLst>
            </p:cNvPr>
            <p:cNvSpPr/>
            <p:nvPr/>
          </p:nvSpPr>
          <p:spPr bwMode="auto">
            <a:xfrm>
              <a:off x="675215" y="2812180"/>
              <a:ext cx="771324" cy="687466"/>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a:ln>
                  <a:noFill/>
                </a:ln>
                <a:solidFill>
                  <a:srgbClr val="3333CC"/>
                </a:solidFill>
                <a:effectLst/>
                <a:latin typeface="Arial" charset="0"/>
              </a:endParaRPr>
            </a:p>
          </p:txBody>
        </p:sp>
        <p:grpSp>
          <p:nvGrpSpPr>
            <p:cNvPr id="20" name="Group 19">
              <a:extLst>
                <a:ext uri="{FF2B5EF4-FFF2-40B4-BE49-F238E27FC236}">
                  <a16:creationId xmlns:a16="http://schemas.microsoft.com/office/drawing/2014/main" id="{CD8DC70E-EF6D-1FE3-A9B2-1A6933403FF1}"/>
                </a:ext>
              </a:extLst>
            </p:cNvPr>
            <p:cNvGrpSpPr/>
            <p:nvPr/>
          </p:nvGrpSpPr>
          <p:grpSpPr>
            <a:xfrm>
              <a:off x="778810" y="2894295"/>
              <a:ext cx="594973" cy="590703"/>
              <a:chOff x="2617097" y="3332688"/>
              <a:chExt cx="594973" cy="590703"/>
            </a:xfrm>
          </p:grpSpPr>
          <p:sp>
            <p:nvSpPr>
              <p:cNvPr id="21" name="Oval 20">
                <a:extLst>
                  <a:ext uri="{FF2B5EF4-FFF2-40B4-BE49-F238E27FC236}">
                    <a16:creationId xmlns:a16="http://schemas.microsoft.com/office/drawing/2014/main" id="{A53B0EAF-4E01-9526-6E5E-9FFC486F2783}"/>
                  </a:ext>
                </a:extLst>
              </p:cNvPr>
              <p:cNvSpPr/>
              <p:nvPr/>
            </p:nvSpPr>
            <p:spPr bwMode="auto">
              <a:xfrm>
                <a:off x="2621361" y="3554059"/>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a:ln>
                    <a:noFill/>
                  </a:ln>
                  <a:solidFill>
                    <a:srgbClr val="3333CC"/>
                  </a:solidFill>
                  <a:effectLst/>
                  <a:latin typeface="Arial" charset="0"/>
                </a:endParaRPr>
              </a:p>
            </p:txBody>
          </p:sp>
          <p:grpSp>
            <p:nvGrpSpPr>
              <p:cNvPr id="22" name="Group 21">
                <a:extLst>
                  <a:ext uri="{FF2B5EF4-FFF2-40B4-BE49-F238E27FC236}">
                    <a16:creationId xmlns:a16="http://schemas.microsoft.com/office/drawing/2014/main" id="{05AD6F55-17BB-89B2-7FBF-B0698D4E5A79}"/>
                  </a:ext>
                </a:extLst>
              </p:cNvPr>
              <p:cNvGrpSpPr/>
              <p:nvPr/>
            </p:nvGrpSpPr>
            <p:grpSpPr>
              <a:xfrm>
                <a:off x="2899164" y="3332688"/>
                <a:ext cx="312906" cy="369332"/>
                <a:chOff x="2899164" y="3332688"/>
                <a:chExt cx="312906" cy="369332"/>
              </a:xfrm>
            </p:grpSpPr>
            <p:sp>
              <p:nvSpPr>
                <p:cNvPr id="25" name="Oval 24">
                  <a:extLst>
                    <a:ext uri="{FF2B5EF4-FFF2-40B4-BE49-F238E27FC236}">
                      <a16:creationId xmlns:a16="http://schemas.microsoft.com/office/drawing/2014/main" id="{827A4EAA-8DD6-B79A-FD68-B42A2F82BAF3}"/>
                    </a:ext>
                  </a:extLst>
                </p:cNvPr>
                <p:cNvSpPr/>
                <p:nvPr/>
              </p:nvSpPr>
              <p:spPr bwMode="auto">
                <a:xfrm>
                  <a:off x="2913945" y="3365293"/>
                  <a:ext cx="298125" cy="295922"/>
                </a:xfrm>
                <a:prstGeom prst="ellipse">
                  <a:avLst/>
                </a:prstGeom>
                <a:noFill/>
                <a:ln w="28575" cap="flat" cmpd="sng" algn="ctr">
                  <a:solidFill>
                    <a:srgbClr val="66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a:ln>
                      <a:noFill/>
                    </a:ln>
                    <a:solidFill>
                      <a:srgbClr val="3333CC"/>
                    </a:solidFill>
                    <a:effectLst/>
                    <a:latin typeface="Arial" charset="0"/>
                  </a:endParaRPr>
                </a:p>
              </p:txBody>
            </p:sp>
            <p:sp>
              <p:nvSpPr>
                <p:cNvPr id="26" name="TextBox 25">
                  <a:extLst>
                    <a:ext uri="{FF2B5EF4-FFF2-40B4-BE49-F238E27FC236}">
                      <a16:creationId xmlns:a16="http://schemas.microsoft.com/office/drawing/2014/main" id="{BDDBC1C1-3822-BD38-1D7B-28ECA10B4B19}"/>
                    </a:ext>
                  </a:extLst>
                </p:cNvPr>
                <p:cNvSpPr txBox="1"/>
                <p:nvPr/>
              </p:nvSpPr>
              <p:spPr>
                <a:xfrm>
                  <a:off x="2899164" y="3332688"/>
                  <a:ext cx="312906" cy="369332"/>
                </a:xfrm>
                <a:prstGeom prst="rect">
                  <a:avLst/>
                </a:prstGeom>
                <a:noFill/>
              </p:spPr>
              <p:txBody>
                <a:bodyPr wrap="none" rtlCol="0">
                  <a:spAutoFit/>
                </a:bodyPr>
                <a:lstStyle/>
                <a:p>
                  <a:r>
                    <a:rPr lang="sl-SI" i="1" dirty="0">
                      <a:solidFill>
                        <a:schemeClr val="bg1"/>
                      </a:solidFill>
                    </a:rPr>
                    <a:t>u</a:t>
                  </a:r>
                  <a:endParaRPr lang="en-US" i="1" dirty="0">
                    <a:solidFill>
                      <a:schemeClr val="bg1"/>
                    </a:solidFill>
                  </a:endParaRPr>
                </a:p>
              </p:txBody>
            </p:sp>
          </p:grpSp>
          <p:sp>
            <p:nvSpPr>
              <p:cNvPr id="23" name="TextBox 22">
                <a:extLst>
                  <a:ext uri="{FF2B5EF4-FFF2-40B4-BE49-F238E27FC236}">
                    <a16:creationId xmlns:a16="http://schemas.microsoft.com/office/drawing/2014/main" id="{BD9F7F82-D11C-D9FE-A16C-BADF79A8CF2B}"/>
                  </a:ext>
                </a:extLst>
              </p:cNvPr>
              <p:cNvSpPr txBox="1"/>
              <p:nvPr/>
            </p:nvSpPr>
            <p:spPr>
              <a:xfrm>
                <a:off x="2617097" y="3554059"/>
                <a:ext cx="312906" cy="369332"/>
              </a:xfrm>
              <a:prstGeom prst="rect">
                <a:avLst/>
              </a:prstGeom>
              <a:noFill/>
            </p:spPr>
            <p:txBody>
              <a:bodyPr wrap="none" rtlCol="0">
                <a:spAutoFit/>
              </a:bodyPr>
              <a:lstStyle/>
              <a:p>
                <a:r>
                  <a:rPr lang="sl-SI" i="1" dirty="0">
                    <a:solidFill>
                      <a:schemeClr val="bg1"/>
                    </a:solidFill>
                  </a:rPr>
                  <a:t>d</a:t>
                </a:r>
                <a:endParaRPr lang="en-US" i="1" dirty="0">
                  <a:solidFill>
                    <a:schemeClr val="bg1"/>
                  </a:solidFill>
                </a:endParaRPr>
              </a:p>
            </p:txBody>
          </p:sp>
          <p:cxnSp>
            <p:nvCxnSpPr>
              <p:cNvPr id="24" name="Straight Connector 23">
                <a:extLst>
                  <a:ext uri="{FF2B5EF4-FFF2-40B4-BE49-F238E27FC236}">
                    <a16:creationId xmlns:a16="http://schemas.microsoft.com/office/drawing/2014/main" id="{23B24B62-94C4-16AD-0B86-DE64B08787B7}"/>
                  </a:ext>
                </a:extLst>
              </p:cNvPr>
              <p:cNvCxnSpPr/>
              <p:nvPr/>
            </p:nvCxnSpPr>
            <p:spPr bwMode="auto">
              <a:xfrm flipV="1">
                <a:off x="2725711" y="3645931"/>
                <a:ext cx="142875" cy="5759"/>
              </a:xfrm>
              <a:prstGeom prst="line">
                <a:avLst/>
              </a:prstGeom>
              <a:noFill/>
              <a:ln w="19050" cap="flat" cmpd="sng" algn="ctr">
                <a:solidFill>
                  <a:schemeClr val="bg1"/>
                </a:solidFill>
                <a:prstDash val="solid"/>
                <a:round/>
                <a:headEnd type="none" w="med" len="med"/>
                <a:tailEnd type="none" w="med" len="med"/>
              </a:ln>
              <a:effectLst/>
            </p:spPr>
          </p:cxnSp>
        </p:grpSp>
      </p:grpSp>
      <p:sp>
        <p:nvSpPr>
          <p:cNvPr id="28" name="TextBox 27">
            <a:extLst>
              <a:ext uri="{FF2B5EF4-FFF2-40B4-BE49-F238E27FC236}">
                <a16:creationId xmlns:a16="http://schemas.microsoft.com/office/drawing/2014/main" id="{837A2AD8-DDD3-21BD-0467-73D4D454A92D}"/>
              </a:ext>
            </a:extLst>
          </p:cNvPr>
          <p:cNvSpPr txBox="1"/>
          <p:nvPr/>
        </p:nvSpPr>
        <p:spPr>
          <a:xfrm>
            <a:off x="1106679" y="5415160"/>
            <a:ext cx="6147486" cy="369332"/>
          </a:xfrm>
          <a:prstGeom prst="rect">
            <a:avLst/>
          </a:prstGeom>
          <a:noFill/>
        </p:spPr>
        <p:txBody>
          <a:bodyPr wrap="square">
            <a:spAutoFit/>
          </a:bodyPr>
          <a:lstStyle/>
          <a:p>
            <a:r>
              <a:rPr lang="sl-SI" sz="1800" dirty="0">
                <a:solidFill>
                  <a:schemeClr val="bg1"/>
                </a:solidFill>
                <a:effectLst>
                  <a:outerShdw blurRad="38100" dist="38100" dir="2700000" algn="tl">
                    <a:srgbClr val="000000">
                      <a:alpha val="43137"/>
                    </a:srgbClr>
                  </a:outerShdw>
                </a:effectLst>
                <a:latin typeface="Copperplate Gothic Light" panose="020E0507020206020404" pitchFamily="34" charset="0"/>
              </a:rPr>
              <a:t>= pion</a:t>
            </a:r>
            <a:endParaRPr lang="sl-SI" sz="1800" dirty="0"/>
          </a:p>
        </p:txBody>
      </p:sp>
      <p:sp>
        <p:nvSpPr>
          <p:cNvPr id="30" name="TextBox 29">
            <a:extLst>
              <a:ext uri="{FF2B5EF4-FFF2-40B4-BE49-F238E27FC236}">
                <a16:creationId xmlns:a16="http://schemas.microsoft.com/office/drawing/2014/main" id="{A9F81D0A-ABE9-12DA-A116-31BFC4300E7F}"/>
              </a:ext>
            </a:extLst>
          </p:cNvPr>
          <p:cNvSpPr txBox="1"/>
          <p:nvPr/>
        </p:nvSpPr>
        <p:spPr>
          <a:xfrm>
            <a:off x="10822819" y="5713468"/>
            <a:ext cx="6147486" cy="369332"/>
          </a:xfrm>
          <a:prstGeom prst="rect">
            <a:avLst/>
          </a:prstGeom>
          <a:noFill/>
        </p:spPr>
        <p:txBody>
          <a:bodyPr wrap="square">
            <a:spAutoFit/>
          </a:bodyPr>
          <a:lstStyle/>
          <a:p>
            <a:r>
              <a:rPr lang="sl-SI" dirty="0">
                <a:solidFill>
                  <a:schemeClr val="bg1"/>
                </a:solidFill>
                <a:effectLst>
                  <a:outerShdw blurRad="38100" dist="38100" dir="2700000" algn="tl">
                    <a:srgbClr val="000000">
                      <a:alpha val="43137"/>
                    </a:srgbClr>
                  </a:outerShdw>
                </a:effectLst>
                <a:latin typeface="Copperplate Gothic Light" panose="020E0507020206020404" pitchFamily="34" charset="0"/>
              </a:rPr>
              <a:t> </a:t>
            </a:r>
            <a:r>
              <a:rPr lang="sl-SI" sz="1800" dirty="0">
                <a:solidFill>
                  <a:schemeClr val="bg1"/>
                </a:solidFill>
                <a:effectLst>
                  <a:outerShdw blurRad="38100" dist="38100" dir="2700000" algn="tl">
                    <a:srgbClr val="000000">
                      <a:alpha val="43137"/>
                    </a:srgbClr>
                  </a:outerShdw>
                </a:effectLst>
                <a:latin typeface="Copperplate Gothic Light" panose="020E0507020206020404" pitchFamily="34" charset="0"/>
              </a:rPr>
              <a:t>= proton</a:t>
            </a:r>
            <a:endParaRPr lang="sl-SI" sz="1800" dirty="0"/>
          </a:p>
        </p:txBody>
      </p:sp>
      <p:graphicFrame>
        <p:nvGraphicFramePr>
          <p:cNvPr id="32" name="Object 31">
            <a:extLst>
              <a:ext uri="{FF2B5EF4-FFF2-40B4-BE49-F238E27FC236}">
                <a16:creationId xmlns:a16="http://schemas.microsoft.com/office/drawing/2014/main" id="{096BEA74-9489-3FE7-214D-BC69B89E1F53}"/>
              </a:ext>
            </a:extLst>
          </p:cNvPr>
          <p:cNvGraphicFramePr>
            <a:graphicFrameLocks noChangeAspect="1"/>
          </p:cNvGraphicFramePr>
          <p:nvPr>
            <p:extLst>
              <p:ext uri="{D42A27DB-BD31-4B8C-83A1-F6EECF244321}">
                <p14:modId xmlns:p14="http://schemas.microsoft.com/office/powerpoint/2010/main" val="1315260788"/>
              </p:ext>
            </p:extLst>
          </p:nvPr>
        </p:nvGraphicFramePr>
        <p:xfrm>
          <a:off x="8012652" y="6449296"/>
          <a:ext cx="4148464" cy="441326"/>
        </p:xfrm>
        <a:graphic>
          <a:graphicData uri="http://schemas.openxmlformats.org/presentationml/2006/ole">
            <mc:AlternateContent xmlns:mc="http://schemas.openxmlformats.org/markup-compatibility/2006">
              <mc:Choice xmlns:v="urn:schemas-microsoft-com:vml" Requires="v">
                <p:oleObj name="Equation" r:id="rId3" imgW="2387520" imgH="253800" progId="Equation.DSMT4">
                  <p:embed/>
                </p:oleObj>
              </mc:Choice>
              <mc:Fallback>
                <p:oleObj name="Equation" r:id="rId3" imgW="2387520" imgH="253800" progId="Equation.DSMT4">
                  <p:embed/>
                  <p:pic>
                    <p:nvPicPr>
                      <p:cNvPr id="15" name="Object 14"/>
                      <p:cNvPicPr/>
                      <p:nvPr/>
                    </p:nvPicPr>
                    <p:blipFill>
                      <a:blip r:embed="rId4"/>
                      <a:stretch>
                        <a:fillRect/>
                      </a:stretch>
                    </p:blipFill>
                    <p:spPr>
                      <a:xfrm>
                        <a:off x="8012652" y="6449296"/>
                        <a:ext cx="4148464" cy="441326"/>
                      </a:xfrm>
                      <a:prstGeom prst="rect">
                        <a:avLst/>
                      </a:prstGeom>
                      <a:solidFill>
                        <a:srgbClr val="FFFFFF"/>
                      </a:solidFill>
                    </p:spPr>
                  </p:pic>
                </p:oleObj>
              </mc:Fallback>
            </mc:AlternateContent>
          </a:graphicData>
        </a:graphic>
      </p:graphicFrame>
      <p:graphicFrame>
        <p:nvGraphicFramePr>
          <p:cNvPr id="34" name="Object 33">
            <a:extLst>
              <a:ext uri="{FF2B5EF4-FFF2-40B4-BE49-F238E27FC236}">
                <a16:creationId xmlns:a16="http://schemas.microsoft.com/office/drawing/2014/main" id="{5D520189-758E-EEAE-F186-AA5220AC3F41}"/>
              </a:ext>
            </a:extLst>
          </p:cNvPr>
          <p:cNvGraphicFramePr>
            <a:graphicFrameLocks noChangeAspect="1"/>
          </p:cNvGraphicFramePr>
          <p:nvPr>
            <p:extLst>
              <p:ext uri="{D42A27DB-BD31-4B8C-83A1-F6EECF244321}">
                <p14:modId xmlns:p14="http://schemas.microsoft.com/office/powerpoint/2010/main" val="1390888049"/>
              </p:ext>
            </p:extLst>
          </p:nvPr>
        </p:nvGraphicFramePr>
        <p:xfrm>
          <a:off x="14797" y="6421196"/>
          <a:ext cx="3200400" cy="485775"/>
        </p:xfrm>
        <a:graphic>
          <a:graphicData uri="http://schemas.openxmlformats.org/presentationml/2006/ole">
            <mc:AlternateContent xmlns:mc="http://schemas.openxmlformats.org/markup-compatibility/2006">
              <mc:Choice xmlns:v="urn:schemas-microsoft-com:vml" Requires="v">
                <p:oleObj name="Equation" r:id="rId5" imgW="1841400" imgH="279360" progId="Equation.DSMT4">
                  <p:embed/>
                </p:oleObj>
              </mc:Choice>
              <mc:Fallback>
                <p:oleObj name="Equation" r:id="rId5" imgW="1841400" imgH="279360" progId="Equation.DSMT4">
                  <p:embed/>
                  <p:pic>
                    <p:nvPicPr>
                      <p:cNvPr id="32" name="Object 31"/>
                      <p:cNvPicPr/>
                      <p:nvPr/>
                    </p:nvPicPr>
                    <p:blipFill>
                      <a:blip r:embed="rId6"/>
                      <a:stretch>
                        <a:fillRect/>
                      </a:stretch>
                    </p:blipFill>
                    <p:spPr>
                      <a:xfrm>
                        <a:off x="14797" y="6421196"/>
                        <a:ext cx="3200400" cy="485775"/>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18762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92FE36A-C187-2E49-9E1F-C3B913C1AC37}"/>
              </a:ext>
            </a:extLst>
          </p:cNvPr>
          <p:cNvSpPr>
            <a:spLocks noGrp="1" noChangeArrowheads="1"/>
          </p:cNvSpPr>
          <p:nvPr>
            <p:ph type="title"/>
          </p:nvPr>
        </p:nvSpPr>
        <p:spPr/>
        <p:txBody>
          <a:bodyPr/>
          <a:lstStyle/>
          <a:p>
            <a:r>
              <a:rPr lang="en-US" altLang="en-SI" dirty="0"/>
              <a:t>Geiger mode APD</a:t>
            </a:r>
          </a:p>
        </p:txBody>
      </p:sp>
      <p:sp>
        <p:nvSpPr>
          <p:cNvPr id="100355" name="Rectangle 3">
            <a:extLst>
              <a:ext uri="{FF2B5EF4-FFF2-40B4-BE49-F238E27FC236}">
                <a16:creationId xmlns:a16="http://schemas.microsoft.com/office/drawing/2014/main" id="{6D424238-DC5E-9541-B9C1-D41C9FC2DB5A}"/>
              </a:ext>
            </a:extLst>
          </p:cNvPr>
          <p:cNvSpPr>
            <a:spLocks noGrp="1" noChangeArrowheads="1"/>
          </p:cNvSpPr>
          <p:nvPr>
            <p:ph idx="1"/>
          </p:nvPr>
        </p:nvSpPr>
        <p:spPr>
          <a:xfrm>
            <a:off x="5915891" y="2191179"/>
            <a:ext cx="6065093" cy="3600234"/>
          </a:xfrm>
        </p:spPr>
        <p:txBody>
          <a:bodyPr>
            <a:normAutofit/>
          </a:bodyPr>
          <a:lstStyle/>
          <a:p>
            <a:r>
              <a:rPr lang="en-US" altLang="en-SI" sz="2000" dirty="0"/>
              <a:t>In the Geiger mode, the APD is biased above its breakdown voltage for operation in very high gain.</a:t>
            </a:r>
          </a:p>
          <a:p>
            <a:endParaRPr lang="en-US" altLang="en-SI" sz="2000" dirty="0"/>
          </a:p>
          <a:p>
            <a:r>
              <a:rPr lang="en-US" altLang="en-SI" sz="2000" dirty="0"/>
              <a:t>Electrons and holes multiply by impact ionization faster than they can be collected, resulting in an exponential growth in the current</a:t>
            </a:r>
          </a:p>
          <a:p>
            <a:endParaRPr lang="en-US" altLang="en-SI" sz="2000" dirty="0"/>
          </a:p>
          <a:p>
            <a:r>
              <a:rPr lang="en-US" altLang="en-SI" sz="2000" dirty="0"/>
              <a:t>Individual photon counting</a:t>
            </a:r>
          </a:p>
        </p:txBody>
      </p:sp>
      <p:pic>
        <p:nvPicPr>
          <p:cNvPr id="100356" name="Picture 4">
            <a:extLst>
              <a:ext uri="{FF2B5EF4-FFF2-40B4-BE49-F238E27FC236}">
                <a16:creationId xmlns:a16="http://schemas.microsoft.com/office/drawing/2014/main" id="{16085235-D177-F44C-9E78-57270118C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05" y="1929606"/>
            <a:ext cx="4946650" cy="412338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3D357E83-F423-8188-9DA5-4C652954860A}"/>
              </a:ext>
            </a:extLst>
          </p:cNvPr>
          <p:cNvSpPr>
            <a:spLocks noGrp="1"/>
          </p:cNvSpPr>
          <p:nvPr>
            <p:ph type="sldNum" sz="quarter" idx="12"/>
          </p:nvPr>
        </p:nvSpPr>
        <p:spPr/>
        <p:txBody>
          <a:bodyPr/>
          <a:lstStyle/>
          <a:p>
            <a:fld id="{7254E3D2-0D2C-B040-A5A3-AD14F48ED497}" type="slidenum">
              <a:rPr lang="en-SI" smtClean="0"/>
              <a:t>90</a:t>
            </a:fld>
            <a:endParaRPr lang="en-SI"/>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8988C993-35B6-F249-9212-B72606EB7E02}"/>
              </a:ext>
            </a:extLst>
          </p:cNvPr>
          <p:cNvSpPr>
            <a:spLocks noGrp="1" noChangeArrowheads="1"/>
          </p:cNvSpPr>
          <p:nvPr>
            <p:ph type="title"/>
          </p:nvPr>
        </p:nvSpPr>
        <p:spPr>
          <a:xfrm>
            <a:off x="2674939" y="311817"/>
            <a:ext cx="7793037" cy="695325"/>
          </a:xfrm>
        </p:spPr>
        <p:txBody>
          <a:bodyPr>
            <a:normAutofit/>
          </a:bodyPr>
          <a:lstStyle/>
          <a:p>
            <a:r>
              <a:rPr lang="en-US" altLang="en-SI" dirty="0"/>
              <a:t>Geiger mode – quenching</a:t>
            </a:r>
          </a:p>
        </p:txBody>
      </p:sp>
      <p:sp>
        <p:nvSpPr>
          <p:cNvPr id="103427" name="Rectangle 3">
            <a:extLst>
              <a:ext uri="{FF2B5EF4-FFF2-40B4-BE49-F238E27FC236}">
                <a16:creationId xmlns:a16="http://schemas.microsoft.com/office/drawing/2014/main" id="{764906BB-11EC-5540-8508-A24C7067F539}"/>
              </a:ext>
            </a:extLst>
          </p:cNvPr>
          <p:cNvSpPr>
            <a:spLocks noGrp="1" noChangeArrowheads="1"/>
          </p:cNvSpPr>
          <p:nvPr>
            <p:ph idx="1"/>
          </p:nvPr>
        </p:nvSpPr>
        <p:spPr>
          <a:xfrm>
            <a:off x="4227746" y="1221040"/>
            <a:ext cx="3835401" cy="1800225"/>
          </a:xfrm>
        </p:spPr>
        <p:txBody>
          <a:bodyPr>
            <a:normAutofit fontScale="92500" lnSpcReduction="20000"/>
          </a:bodyPr>
          <a:lstStyle/>
          <a:p>
            <a:pPr>
              <a:lnSpc>
                <a:spcPct val="90000"/>
              </a:lnSpc>
            </a:pPr>
            <a:r>
              <a:rPr lang="en-US" altLang="en-SI" sz="2000" dirty="0"/>
              <a:t>Shutting off an avalanche current is called quenching</a:t>
            </a:r>
          </a:p>
          <a:p>
            <a:pPr>
              <a:lnSpc>
                <a:spcPct val="90000"/>
              </a:lnSpc>
            </a:pPr>
            <a:r>
              <a:rPr lang="en-US" altLang="en-SI" sz="2000" dirty="0"/>
              <a:t>Passive quenching </a:t>
            </a:r>
          </a:p>
          <a:p>
            <a:pPr lvl="1"/>
            <a:r>
              <a:rPr lang="en-US" altLang="en-SI" sz="1600" dirty="0"/>
              <a:t>slower, ~10ns dead time</a:t>
            </a:r>
          </a:p>
          <a:p>
            <a:pPr>
              <a:lnSpc>
                <a:spcPct val="90000"/>
              </a:lnSpc>
            </a:pPr>
            <a:r>
              <a:rPr lang="en-US" altLang="en-SI" sz="2000" dirty="0"/>
              <a:t>Active quenching </a:t>
            </a:r>
          </a:p>
          <a:p>
            <a:pPr lvl="1"/>
            <a:r>
              <a:rPr lang="en-US" altLang="en-SI" sz="1600" dirty="0"/>
              <a:t>faster</a:t>
            </a:r>
          </a:p>
        </p:txBody>
      </p:sp>
      <p:pic>
        <p:nvPicPr>
          <p:cNvPr id="103430" name="Picture 6">
            <a:extLst>
              <a:ext uri="{FF2B5EF4-FFF2-40B4-BE49-F238E27FC236}">
                <a16:creationId xmlns:a16="http://schemas.microsoft.com/office/drawing/2014/main" id="{00A0D192-9BCE-EF41-9F38-783738461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23" y="1007143"/>
            <a:ext cx="3223278" cy="262154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1" name="Picture 7">
            <a:extLst>
              <a:ext uri="{FF2B5EF4-FFF2-40B4-BE49-F238E27FC236}">
                <a16:creationId xmlns:a16="http://schemas.microsoft.com/office/drawing/2014/main" id="{369E2567-AD14-5A44-ADA0-2632B7EF7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62" y="3983002"/>
            <a:ext cx="3611437" cy="26638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CFA88A33-02D1-794F-BD0A-D57EF72B8632}"/>
              </a:ext>
            </a:extLst>
          </p:cNvPr>
          <p:cNvPicPr>
            <a:picLocks noChangeAspect="1"/>
          </p:cNvPicPr>
          <p:nvPr/>
        </p:nvPicPr>
        <p:blipFill>
          <a:blip r:embed="rId5"/>
          <a:stretch>
            <a:fillRect/>
          </a:stretch>
        </p:blipFill>
        <p:spPr>
          <a:xfrm>
            <a:off x="8334710" y="3648969"/>
            <a:ext cx="3492500" cy="3213100"/>
          </a:xfrm>
          <a:prstGeom prst="rect">
            <a:avLst/>
          </a:prstGeom>
        </p:spPr>
      </p:pic>
      <p:pic>
        <p:nvPicPr>
          <p:cNvPr id="3" name="Picture 2">
            <a:extLst>
              <a:ext uri="{FF2B5EF4-FFF2-40B4-BE49-F238E27FC236}">
                <a16:creationId xmlns:a16="http://schemas.microsoft.com/office/drawing/2014/main" id="{8A61190E-7EED-564D-AB07-5F9B1A45CBC5}"/>
              </a:ext>
            </a:extLst>
          </p:cNvPr>
          <p:cNvPicPr>
            <a:picLocks noChangeAspect="1"/>
          </p:cNvPicPr>
          <p:nvPr/>
        </p:nvPicPr>
        <p:blipFill>
          <a:blip r:embed="rId6"/>
          <a:stretch>
            <a:fillRect/>
          </a:stretch>
        </p:blipFill>
        <p:spPr>
          <a:xfrm>
            <a:off x="8334710" y="985802"/>
            <a:ext cx="3835400" cy="2997200"/>
          </a:xfrm>
          <a:prstGeom prst="rect">
            <a:avLst/>
          </a:prstGeom>
        </p:spPr>
      </p:pic>
      <p:sp>
        <p:nvSpPr>
          <p:cNvPr id="4" name="Right Arrow 3">
            <a:extLst>
              <a:ext uri="{FF2B5EF4-FFF2-40B4-BE49-F238E27FC236}">
                <a16:creationId xmlns:a16="http://schemas.microsoft.com/office/drawing/2014/main" id="{BE6D7C4A-D7A0-EC4D-BDB9-736DB89F5FC0}"/>
              </a:ext>
            </a:extLst>
          </p:cNvPr>
          <p:cNvSpPr/>
          <p:nvPr/>
        </p:nvSpPr>
        <p:spPr>
          <a:xfrm>
            <a:off x="7433181" y="2496302"/>
            <a:ext cx="765747" cy="350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sp>
        <p:nvSpPr>
          <p:cNvPr id="9" name="Right Arrow 8">
            <a:extLst>
              <a:ext uri="{FF2B5EF4-FFF2-40B4-BE49-F238E27FC236}">
                <a16:creationId xmlns:a16="http://schemas.microsoft.com/office/drawing/2014/main" id="{EF6CD41A-450A-9A43-A79C-214B405A7664}"/>
              </a:ext>
            </a:extLst>
          </p:cNvPr>
          <p:cNvSpPr/>
          <p:nvPr/>
        </p:nvSpPr>
        <p:spPr>
          <a:xfrm rot="10800000">
            <a:off x="3573982" y="1971900"/>
            <a:ext cx="765747" cy="3508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92162" name="Picture 2" descr="Active/passive quenching strategy. ">
            <a:extLst>
              <a:ext uri="{FF2B5EF4-FFF2-40B4-BE49-F238E27FC236}">
                <a16:creationId xmlns:a16="http://schemas.microsoft.com/office/drawing/2014/main" id="{98CE8F8D-CD94-744E-A97F-AA8A4F831C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707"/>
          <a:stretch/>
        </p:blipFill>
        <p:spPr bwMode="auto">
          <a:xfrm>
            <a:off x="4358572" y="3983002"/>
            <a:ext cx="3776364" cy="245853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A6A3A7FC-DBAE-AC50-A66E-1A87B4DD4B64}"/>
              </a:ext>
            </a:extLst>
          </p:cNvPr>
          <p:cNvSpPr>
            <a:spLocks noGrp="1"/>
          </p:cNvSpPr>
          <p:nvPr>
            <p:ph type="sldNum" sz="quarter" idx="12"/>
          </p:nvPr>
        </p:nvSpPr>
        <p:spPr/>
        <p:txBody>
          <a:bodyPr/>
          <a:lstStyle/>
          <a:p>
            <a:fld id="{7254E3D2-0D2C-B040-A5A3-AD14F48ED497}" type="slidenum">
              <a:rPr lang="en-SI" smtClean="0"/>
              <a:t>91</a:t>
            </a:fld>
            <a:endParaRPr lang="en-SI"/>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9D923BA2-BCB3-6241-8D7D-DDC5A10D3BFF}"/>
              </a:ext>
            </a:extLst>
          </p:cNvPr>
          <p:cNvSpPr>
            <a:spLocks noGrp="1" noChangeArrowheads="1"/>
          </p:cNvSpPr>
          <p:nvPr>
            <p:ph type="title"/>
          </p:nvPr>
        </p:nvSpPr>
        <p:spPr/>
        <p:txBody>
          <a:bodyPr/>
          <a:lstStyle/>
          <a:p>
            <a:r>
              <a:rPr lang="en-US" altLang="en-SI" dirty="0"/>
              <a:t>Summary: Geiger mode</a:t>
            </a:r>
          </a:p>
        </p:txBody>
      </p:sp>
      <p:sp>
        <p:nvSpPr>
          <p:cNvPr id="133123" name="Rectangle 3">
            <a:extLst>
              <a:ext uri="{FF2B5EF4-FFF2-40B4-BE49-F238E27FC236}">
                <a16:creationId xmlns:a16="http://schemas.microsoft.com/office/drawing/2014/main" id="{65448DA9-153B-CA41-801A-4DB1D3922C3C}"/>
              </a:ext>
            </a:extLst>
          </p:cNvPr>
          <p:cNvSpPr>
            <a:spLocks noGrp="1" noChangeArrowheads="1"/>
          </p:cNvSpPr>
          <p:nvPr>
            <p:ph idx="1"/>
          </p:nvPr>
        </p:nvSpPr>
        <p:spPr>
          <a:xfrm>
            <a:off x="677334" y="1543148"/>
            <a:ext cx="9031578" cy="2274887"/>
          </a:xfrm>
        </p:spPr>
        <p:txBody>
          <a:bodyPr>
            <a:normAutofit/>
          </a:bodyPr>
          <a:lstStyle/>
          <a:p>
            <a:pPr>
              <a:lnSpc>
                <a:spcPct val="80000"/>
              </a:lnSpc>
            </a:pPr>
            <a:r>
              <a:rPr lang="en-US" altLang="en-SI" sz="2400" dirty="0"/>
              <a:t>High detection efficiency (80%).</a:t>
            </a:r>
          </a:p>
          <a:p>
            <a:pPr>
              <a:lnSpc>
                <a:spcPct val="80000"/>
              </a:lnSpc>
            </a:pPr>
            <a:r>
              <a:rPr lang="en-US" altLang="en-SI" sz="2400" dirty="0"/>
              <a:t>Dark counts rate (at room temperature) below 1 kHz. Cooling reduces it exponentially.</a:t>
            </a:r>
          </a:p>
          <a:p>
            <a:pPr>
              <a:lnSpc>
                <a:spcPct val="80000"/>
              </a:lnSpc>
            </a:pPr>
            <a:r>
              <a:rPr lang="en-US" altLang="en-SI" sz="2400" dirty="0"/>
              <a:t>After-pulsing caused by carrier trapping and delayed release.</a:t>
            </a:r>
          </a:p>
          <a:p>
            <a:pPr>
              <a:lnSpc>
                <a:spcPct val="80000"/>
              </a:lnSpc>
            </a:pPr>
            <a:r>
              <a:rPr lang="en-US" altLang="en-SI" sz="2400" dirty="0"/>
              <a:t>Correction factor for intensity (due to dead time).</a:t>
            </a:r>
          </a:p>
        </p:txBody>
      </p:sp>
      <p:sp>
        <p:nvSpPr>
          <p:cNvPr id="4" name="Slide Number Placeholder 3">
            <a:extLst>
              <a:ext uri="{FF2B5EF4-FFF2-40B4-BE49-F238E27FC236}">
                <a16:creationId xmlns:a16="http://schemas.microsoft.com/office/drawing/2014/main" id="{38B18012-FE74-C508-9DEE-C2A8FF36F952}"/>
              </a:ext>
            </a:extLst>
          </p:cNvPr>
          <p:cNvSpPr>
            <a:spLocks noGrp="1"/>
          </p:cNvSpPr>
          <p:nvPr>
            <p:ph type="sldNum" sz="quarter" idx="12"/>
          </p:nvPr>
        </p:nvSpPr>
        <p:spPr/>
        <p:txBody>
          <a:bodyPr/>
          <a:lstStyle/>
          <a:p>
            <a:fld id="{7254E3D2-0D2C-B040-A5A3-AD14F48ED497}" type="slidenum">
              <a:rPr lang="en-SI" smtClean="0"/>
              <a:t>92</a:t>
            </a:fld>
            <a:endParaRPr lang="en-SI"/>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C58CF4EC-1230-644F-97F1-8FE0A10B8A12}"/>
              </a:ext>
            </a:extLst>
          </p:cNvPr>
          <p:cNvSpPr>
            <a:spLocks noGrp="1" noChangeArrowheads="1"/>
          </p:cNvSpPr>
          <p:nvPr>
            <p:ph type="title"/>
          </p:nvPr>
        </p:nvSpPr>
        <p:spPr>
          <a:xfrm>
            <a:off x="979944" y="39236"/>
            <a:ext cx="10285200" cy="763600"/>
          </a:xfrm>
        </p:spPr>
        <p:txBody>
          <a:bodyPr/>
          <a:lstStyle/>
          <a:p>
            <a:r>
              <a:rPr lang="en-US" altLang="en-SI" dirty="0"/>
              <a:t>Silicon Photomultipliers</a:t>
            </a:r>
          </a:p>
        </p:txBody>
      </p:sp>
      <p:sp>
        <p:nvSpPr>
          <p:cNvPr id="99331" name="Rectangle 3">
            <a:extLst>
              <a:ext uri="{FF2B5EF4-FFF2-40B4-BE49-F238E27FC236}">
                <a16:creationId xmlns:a16="http://schemas.microsoft.com/office/drawing/2014/main" id="{1AF98103-FB6A-484E-96BD-A88B218C9320}"/>
              </a:ext>
            </a:extLst>
          </p:cNvPr>
          <p:cNvSpPr>
            <a:spLocks noGrp="1" noChangeArrowheads="1"/>
          </p:cNvSpPr>
          <p:nvPr>
            <p:ph idx="1"/>
          </p:nvPr>
        </p:nvSpPr>
        <p:spPr>
          <a:xfrm>
            <a:off x="244856" y="1018238"/>
            <a:ext cx="6612498" cy="2707483"/>
          </a:xfrm>
        </p:spPr>
        <p:txBody>
          <a:bodyPr>
            <a:noAutofit/>
          </a:bodyPr>
          <a:lstStyle/>
          <a:p>
            <a:pPr>
              <a:lnSpc>
                <a:spcPct val="150000"/>
              </a:lnSpc>
            </a:pPr>
            <a:r>
              <a:rPr lang="en-US" altLang="en-US" sz="1800" dirty="0">
                <a:solidFill>
                  <a:schemeClr val="tx1"/>
                </a:solidFill>
              </a:rPr>
              <a:t>Array of Geiger mode APDs (above the breakdown voltage) </a:t>
            </a:r>
            <a:r>
              <a:rPr lang="en-US" altLang="en-US" sz="1800" dirty="0">
                <a:solidFill>
                  <a:srgbClr val="808080"/>
                </a:solidFill>
                <a:cs typeface="Times New Roman" panose="02020603050405020304" pitchFamily="18" charset="0"/>
              </a:rPr>
              <a:t>→</a:t>
            </a:r>
            <a:r>
              <a:rPr lang="en-US" altLang="en-US" sz="1800" dirty="0">
                <a:solidFill>
                  <a:schemeClr val="accent2"/>
                </a:solidFill>
                <a:cs typeface="Times New Roman" panose="02020603050405020304" pitchFamily="18" charset="0"/>
              </a:rPr>
              <a:t> </a:t>
            </a:r>
            <a:r>
              <a:rPr lang="en-US" altLang="en-US" sz="1800" dirty="0">
                <a:solidFill>
                  <a:srgbClr val="808080"/>
                </a:solidFill>
              </a:rPr>
              <a:t>large gain, binary signal, long recovery</a:t>
            </a:r>
          </a:p>
          <a:p>
            <a:pPr>
              <a:lnSpc>
                <a:spcPct val="150000"/>
              </a:lnSpc>
            </a:pPr>
            <a:r>
              <a:rPr lang="en-US" altLang="en-SI" sz="1800" dirty="0"/>
              <a:t>Microcell =  GAPD (~20um) </a:t>
            </a:r>
          </a:p>
          <a:p>
            <a:pPr>
              <a:lnSpc>
                <a:spcPct val="150000"/>
              </a:lnSpc>
            </a:pPr>
            <a:r>
              <a:rPr lang="en-US" altLang="en-SI" sz="1800" dirty="0"/>
              <a:t>made on a silicon substrate, with 100-5000 pixels/mm</a:t>
            </a:r>
            <a:r>
              <a:rPr lang="en-US" altLang="en-SI" sz="1800" baseline="30000" dirty="0"/>
              <a:t>2</a:t>
            </a:r>
            <a:r>
              <a:rPr lang="en-US" altLang="en-SI" sz="1800" dirty="0"/>
              <a:t>. Total area 1-40mm</a:t>
            </a:r>
            <a:r>
              <a:rPr lang="en-US" altLang="en-SI" sz="1800" baseline="30000" dirty="0"/>
              <a:t>2</a:t>
            </a:r>
            <a:r>
              <a:rPr lang="en-US" altLang="en-SI" sz="1800" dirty="0"/>
              <a:t>.</a:t>
            </a:r>
            <a:endParaRPr lang="en-US" altLang="en-SI" sz="1800" baseline="30000" dirty="0"/>
          </a:p>
          <a:p>
            <a:pPr>
              <a:lnSpc>
                <a:spcPct val="150000"/>
              </a:lnSpc>
            </a:pPr>
            <a:r>
              <a:rPr lang="en-US" altLang="en-SI" sz="1800" dirty="0"/>
              <a:t>The independently operating pixels are connected to the same readout line</a:t>
            </a:r>
          </a:p>
        </p:txBody>
      </p:sp>
      <p:pic>
        <p:nvPicPr>
          <p:cNvPr id="99332" name="Picture 4">
            <a:extLst>
              <a:ext uri="{FF2B5EF4-FFF2-40B4-BE49-F238E27FC236}">
                <a16:creationId xmlns:a16="http://schemas.microsoft.com/office/drawing/2014/main" id="{83672FA4-ED5E-A14B-BE1A-80A0D3FBF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030519"/>
            <a:ext cx="3181429" cy="2184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a:extLst>
              <a:ext uri="{FF2B5EF4-FFF2-40B4-BE49-F238E27FC236}">
                <a16:creationId xmlns:a16="http://schemas.microsoft.com/office/drawing/2014/main" id="{3124608D-5B0A-604C-BB31-C9EE6065A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785" y="3931087"/>
            <a:ext cx="4133850" cy="2428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4" name="Picture 2">
            <a:extLst>
              <a:ext uri="{FF2B5EF4-FFF2-40B4-BE49-F238E27FC236}">
                <a16:creationId xmlns:a16="http://schemas.microsoft.com/office/drawing/2014/main" id="{B3DA4A96-711C-C546-B72E-784788249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672" y="1018238"/>
            <a:ext cx="4607284" cy="19549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F250536-EB1C-164C-9A30-581E9B2145FF}"/>
              </a:ext>
            </a:extLst>
          </p:cNvPr>
          <p:cNvPicPr>
            <a:picLocks noChangeAspect="1"/>
          </p:cNvPicPr>
          <p:nvPr/>
        </p:nvPicPr>
        <p:blipFill>
          <a:blip r:embed="rId6"/>
          <a:stretch>
            <a:fillRect/>
          </a:stretch>
        </p:blipFill>
        <p:spPr>
          <a:xfrm>
            <a:off x="8819790" y="3088126"/>
            <a:ext cx="3127355" cy="3104856"/>
          </a:xfrm>
          <a:prstGeom prst="rect">
            <a:avLst/>
          </a:prstGeom>
        </p:spPr>
      </p:pic>
      <p:sp>
        <p:nvSpPr>
          <p:cNvPr id="5" name="Slide Number Placeholder 4">
            <a:extLst>
              <a:ext uri="{FF2B5EF4-FFF2-40B4-BE49-F238E27FC236}">
                <a16:creationId xmlns:a16="http://schemas.microsoft.com/office/drawing/2014/main" id="{55045E12-B7A8-B526-4E10-2E6C0A5F22D2}"/>
              </a:ext>
            </a:extLst>
          </p:cNvPr>
          <p:cNvSpPr>
            <a:spLocks noGrp="1"/>
          </p:cNvSpPr>
          <p:nvPr>
            <p:ph type="sldNum" sz="quarter" idx="12"/>
          </p:nvPr>
        </p:nvSpPr>
        <p:spPr/>
        <p:txBody>
          <a:bodyPr/>
          <a:lstStyle/>
          <a:p>
            <a:fld id="{7254E3D2-0D2C-B040-A5A3-AD14F48ED497}" type="slidenum">
              <a:rPr lang="en-SI" smtClean="0"/>
              <a:t>93</a:t>
            </a:fld>
            <a:endParaRPr lang="en-SI"/>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EAF7072E-CB28-4743-8ED3-469B09CC0725}"/>
              </a:ext>
            </a:extLst>
          </p:cNvPr>
          <p:cNvSpPr>
            <a:spLocks noGrp="1"/>
          </p:cNvSpPr>
          <p:nvPr>
            <p:ph type="title"/>
          </p:nvPr>
        </p:nvSpPr>
        <p:spPr>
          <a:xfrm>
            <a:off x="720437" y="82551"/>
            <a:ext cx="9768178" cy="1324117"/>
          </a:xfrm>
        </p:spPr>
        <p:txBody>
          <a:bodyPr>
            <a:normAutofit/>
          </a:bodyPr>
          <a:lstStyle/>
          <a:p>
            <a:r>
              <a:rPr lang="en-GB" altLang="sl-SI" dirty="0">
                <a:solidFill>
                  <a:srgbClr val="000080"/>
                </a:solidFill>
                <a:cs typeface="Lucida Sans Unicode" panose="020B0602030504020204" pitchFamily="34" charset="0"/>
              </a:rPr>
              <a:t>Characteristics of </a:t>
            </a:r>
            <a:r>
              <a:rPr lang="sl-SI" altLang="sl-SI" dirty="0"/>
              <a:t>SiPM</a:t>
            </a:r>
          </a:p>
        </p:txBody>
      </p:sp>
      <p:sp>
        <p:nvSpPr>
          <p:cNvPr id="51205" name="Text Box 4">
            <a:extLst>
              <a:ext uri="{FF2B5EF4-FFF2-40B4-BE49-F238E27FC236}">
                <a16:creationId xmlns:a16="http://schemas.microsoft.com/office/drawing/2014/main" id="{53436EE5-8B76-A94E-8092-59C3C571D77E}"/>
              </a:ext>
            </a:extLst>
          </p:cNvPr>
          <p:cNvSpPr txBox="1">
            <a:spLocks noChangeArrowheads="1"/>
          </p:cNvSpPr>
          <p:nvPr/>
        </p:nvSpPr>
        <p:spPr bwMode="auto">
          <a:xfrm>
            <a:off x="720437" y="1406668"/>
            <a:ext cx="9997456"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07988">
              <a:spcBef>
                <a:spcPct val="20000"/>
              </a:spcBef>
              <a:buChar char="•"/>
              <a:tabLst>
                <a:tab pos="657225" algn="l"/>
                <a:tab pos="1312863" algn="l"/>
                <a:tab pos="1970088" algn="l"/>
                <a:tab pos="2627313" algn="l"/>
                <a:tab pos="3282950" algn="l"/>
                <a:tab pos="3940175" algn="l"/>
                <a:tab pos="4595813" algn="l"/>
                <a:tab pos="5253038" algn="l"/>
              </a:tabLst>
              <a:defRPr sz="3200">
                <a:solidFill>
                  <a:schemeClr val="accent2"/>
                </a:solidFill>
                <a:latin typeface="Tahoma" panose="020B0604030504040204" pitchFamily="34" charset="0"/>
              </a:defRPr>
            </a:lvl1pPr>
            <a:lvl2pPr marL="742950" indent="-285750" defTabSz="407988">
              <a:spcBef>
                <a:spcPct val="20000"/>
              </a:spcBef>
              <a:buChar char="–"/>
              <a:tabLst>
                <a:tab pos="657225" algn="l"/>
                <a:tab pos="1312863" algn="l"/>
                <a:tab pos="1970088" algn="l"/>
                <a:tab pos="2627313" algn="l"/>
                <a:tab pos="3282950" algn="l"/>
                <a:tab pos="3940175" algn="l"/>
                <a:tab pos="4595813" algn="l"/>
                <a:tab pos="5253038"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 pos="1312863" algn="l"/>
                <a:tab pos="1970088" algn="l"/>
                <a:tab pos="2627313" algn="l"/>
                <a:tab pos="3282950" algn="l"/>
                <a:tab pos="3940175" algn="l"/>
                <a:tab pos="4595813" algn="l"/>
                <a:tab pos="5253038"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Lst>
              <a:defRPr sz="2000">
                <a:solidFill>
                  <a:schemeClr val="accent2"/>
                </a:solidFill>
                <a:latin typeface="Tahoma" panose="020B0604030504040204" pitchFamily="34" charset="0"/>
              </a:defRPr>
            </a:lvl9pPr>
          </a:lstStyle>
          <a:p>
            <a:pPr marL="342900" indent="-342900">
              <a:lnSpc>
                <a:spcPct val="93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low operation voltage ~ 10-100 V </a:t>
            </a: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 gain ~ 10</a:t>
            </a:r>
            <a:r>
              <a:rPr lang="en-GB" altLang="sl-SI" sz="2000" baseline="33000" dirty="0">
                <a:solidFill>
                  <a:srgbClr val="008000"/>
                </a:solidFill>
                <a:cs typeface="Lucida Sans Unicode" panose="020B0602030504020204" pitchFamily="34" charset="0"/>
              </a:rPr>
              <a:t>6 </a:t>
            </a:r>
            <a:r>
              <a:rPr lang="en-GB" altLang="sl-SI" sz="2000" dirty="0">
                <a:solidFill>
                  <a:srgbClr val="008000"/>
                </a:solidFill>
                <a:cs typeface="Lucida Sans Unicode" panose="020B0602030504020204" pitchFamily="34" charset="0"/>
              </a:rPr>
              <a:t> </a:t>
            </a: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 peak PDE up to 65%(@400nm)</a:t>
            </a:r>
            <a:r>
              <a:rPr lang="sl-SI" altLang="sl-SI" sz="2000" dirty="0">
                <a:solidFill>
                  <a:srgbClr val="008000"/>
                </a:solidFill>
                <a:cs typeface="Lucida Sans Unicode" panose="020B0602030504020204" pitchFamily="34" charset="0"/>
              </a:rPr>
              <a:t> </a:t>
            </a:r>
            <a:br>
              <a:rPr lang="en-GB" altLang="sl-SI" sz="2000" dirty="0">
                <a:solidFill>
                  <a:srgbClr val="008000"/>
                </a:solidFill>
                <a:cs typeface="Lucida Sans Unicode" panose="020B0602030504020204" pitchFamily="34" charset="0"/>
              </a:rPr>
            </a:br>
            <a:r>
              <a:rPr lang="en-GB" altLang="sl-SI" sz="2000" dirty="0">
                <a:solidFill>
                  <a:srgbClr val="008000"/>
                </a:solidFill>
                <a:cs typeface="Lucida Sans Unicode" panose="020B0602030504020204" pitchFamily="34" charset="0"/>
              </a:rPr>
              <a:t>   PDE = QE x </a:t>
            </a:r>
            <a:r>
              <a:rPr lang="en-GB" altLang="sl-SI" sz="2000" dirty="0" err="1">
                <a:solidFill>
                  <a:srgbClr val="008000"/>
                </a:solidFill>
              </a:rPr>
              <a:t>ε</a:t>
            </a:r>
            <a:r>
              <a:rPr lang="en-GB" altLang="sl-SI" sz="2000" baseline="-33000" dirty="0" err="1">
                <a:solidFill>
                  <a:srgbClr val="008000"/>
                </a:solidFill>
              </a:rPr>
              <a:t>geiger</a:t>
            </a:r>
            <a:r>
              <a:rPr lang="en-GB" altLang="sl-SI" sz="2000" dirty="0">
                <a:solidFill>
                  <a:srgbClr val="008000"/>
                </a:solidFill>
              </a:rPr>
              <a:t> x </a:t>
            </a:r>
            <a:r>
              <a:rPr lang="en-GB" altLang="sl-SI" sz="2000" dirty="0" err="1">
                <a:solidFill>
                  <a:srgbClr val="008000"/>
                </a:solidFill>
              </a:rPr>
              <a:t>ε</a:t>
            </a:r>
            <a:r>
              <a:rPr lang="en-GB" altLang="sl-SI" sz="2000" baseline="-33000" dirty="0" err="1">
                <a:solidFill>
                  <a:srgbClr val="008000"/>
                </a:solidFill>
              </a:rPr>
              <a:t>geo</a:t>
            </a:r>
            <a:r>
              <a:rPr lang="en-GB" altLang="sl-SI" sz="2000" dirty="0">
                <a:solidFill>
                  <a:srgbClr val="008000"/>
                </a:solidFill>
                <a:cs typeface="Lucida Sans Unicode" panose="020B0602030504020204" pitchFamily="34" charset="0"/>
              </a:rPr>
              <a:t> </a:t>
            </a:r>
            <a:r>
              <a:rPr lang="sl-SI" altLang="sl-SI" sz="2000" dirty="0">
                <a:solidFill>
                  <a:srgbClr val="008000"/>
                </a:solidFill>
                <a:cs typeface="Lucida Sans Unicode" panose="020B0602030504020204" pitchFamily="34" charset="0"/>
              </a:rPr>
              <a:t>(up to 5x PMT!)</a:t>
            </a:r>
            <a:endParaRPr lang="en-GB" altLang="sl-SI" sz="2000" dirty="0">
              <a:solidFill>
                <a:srgbClr val="008000"/>
              </a:solidFill>
              <a:cs typeface="Lucida Sans Unicode" panose="020B0602030504020204" pitchFamily="34" charset="0"/>
            </a:endParaRPr>
          </a:p>
          <a:p>
            <a:pPr marL="342900" indent="-342900" algn="just">
              <a:lnSpc>
                <a:spcPct val="112000"/>
              </a:lnSpc>
              <a:spcBef>
                <a:spcPct val="0"/>
              </a:spcBef>
              <a:buClr>
                <a:srgbClr val="000000"/>
              </a:buClr>
              <a:buSzPct val="45000"/>
              <a:buFont typeface="Wingdings" pitchFamily="2" charset="2"/>
              <a:buChar char="q"/>
            </a:pPr>
            <a:r>
              <a:rPr lang="en-GB" altLang="sl-SI" sz="2000" dirty="0">
                <a:solidFill>
                  <a:srgbClr val="008000"/>
                </a:solidFill>
              </a:rPr>
              <a:t> </a:t>
            </a:r>
            <a:r>
              <a:rPr lang="en-GB" altLang="sl-SI" sz="2000" dirty="0" err="1">
                <a:solidFill>
                  <a:srgbClr val="008000"/>
                </a:solidFill>
              </a:rPr>
              <a:t>ε</a:t>
            </a:r>
            <a:r>
              <a:rPr lang="en-GB" altLang="sl-SI" sz="2000" baseline="-33000" dirty="0" err="1">
                <a:solidFill>
                  <a:srgbClr val="008000"/>
                </a:solidFill>
              </a:rPr>
              <a:t>geo</a:t>
            </a:r>
            <a:r>
              <a:rPr lang="en-GB" altLang="sl-SI" sz="2000" dirty="0">
                <a:solidFill>
                  <a:srgbClr val="008000"/>
                </a:solidFill>
                <a:cs typeface="Lucida Sans Unicode" panose="020B0602030504020204" pitchFamily="34" charset="0"/>
              </a:rPr>
              <a:t>  – dead space between the cells</a:t>
            </a: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 time resolution ~ 100 </a:t>
            </a:r>
            <a:r>
              <a:rPr lang="en-GB" altLang="sl-SI" sz="2000" dirty="0" err="1">
                <a:solidFill>
                  <a:srgbClr val="008000"/>
                </a:solidFill>
                <a:cs typeface="Lucida Sans Unicode" panose="020B0602030504020204" pitchFamily="34" charset="0"/>
              </a:rPr>
              <a:t>ps</a:t>
            </a:r>
            <a:endParaRPr lang="en-GB" altLang="sl-SI" sz="2000" dirty="0">
              <a:solidFill>
                <a:srgbClr val="008000"/>
              </a:solidFill>
              <a:cs typeface="Lucida Sans Unicode" panose="020B0602030504020204" pitchFamily="34" charset="0"/>
            </a:endParaRP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 works in high magnetic field</a:t>
            </a: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008000"/>
                </a:solidFill>
                <a:cs typeface="Lucida Sans Unicode" panose="020B0602030504020204" pitchFamily="34" charset="0"/>
              </a:rPr>
              <a:t> </a:t>
            </a:r>
            <a:r>
              <a:rPr lang="en-GB" altLang="sl-SI" sz="2000" dirty="0">
                <a:solidFill>
                  <a:srgbClr val="FF0000"/>
                </a:solidFill>
                <a:cs typeface="Lucida Sans Unicode" panose="020B0602030504020204" pitchFamily="34" charset="0"/>
              </a:rPr>
              <a:t>dark counts ~ few 100 kHz/mm</a:t>
            </a:r>
            <a:r>
              <a:rPr lang="en-GB" altLang="sl-SI" sz="2000" baseline="33000" dirty="0">
                <a:solidFill>
                  <a:srgbClr val="FF0000"/>
                </a:solidFill>
                <a:cs typeface="Lucida Sans Unicode" panose="020B0602030504020204" pitchFamily="34" charset="0"/>
              </a:rPr>
              <a:t>2 </a:t>
            </a:r>
            <a:r>
              <a:rPr lang="en-GB" altLang="sl-SI" sz="2000" dirty="0">
                <a:solidFill>
                  <a:srgbClr val="FF0000"/>
                </a:solidFill>
                <a:cs typeface="Lucida Sans Unicode" panose="020B0602030504020204" pitchFamily="34" charset="0"/>
              </a:rPr>
              <a:t> </a:t>
            </a:r>
          </a:p>
          <a:p>
            <a:pPr marL="342900" indent="-342900">
              <a:lnSpc>
                <a:spcPct val="112000"/>
              </a:lnSpc>
              <a:spcBef>
                <a:spcPct val="0"/>
              </a:spcBef>
              <a:buClr>
                <a:srgbClr val="000000"/>
              </a:buClr>
              <a:buSzPct val="45000"/>
              <a:buFont typeface="Wingdings" pitchFamily="2" charset="2"/>
              <a:buChar char="q"/>
            </a:pPr>
            <a:r>
              <a:rPr lang="en-GB" altLang="sl-SI" sz="2000" dirty="0">
                <a:solidFill>
                  <a:srgbClr val="FF0000"/>
                </a:solidFill>
                <a:cs typeface="Lucida Sans Unicode" panose="020B0602030504020204" pitchFamily="34" charset="0"/>
              </a:rPr>
              <a:t> radiation damage (</a:t>
            </a:r>
            <a:r>
              <a:rPr lang="en-GB" altLang="sl-SI" sz="2000" dirty="0" err="1">
                <a:solidFill>
                  <a:srgbClr val="FF0000"/>
                </a:solidFill>
                <a:cs typeface="Lucida Sans Unicode" panose="020B0602030504020204" pitchFamily="34" charset="0"/>
              </a:rPr>
              <a:t>p,n</a:t>
            </a:r>
            <a:r>
              <a:rPr lang="en-GB" altLang="sl-SI" sz="2000" dirty="0">
                <a:solidFill>
                  <a:srgbClr val="FF0000"/>
                </a:solidFill>
                <a:cs typeface="Lucida Sans Unicode" panose="020B0602030504020204" pitchFamily="34" charset="0"/>
              </a:rPr>
              <a:t>)</a:t>
            </a:r>
            <a:r>
              <a:rPr lang="en-GB" altLang="sl-SI" sz="2000" dirty="0">
                <a:solidFill>
                  <a:srgbClr val="008000"/>
                </a:solidFill>
                <a:cs typeface="Lucida Sans Unicode" panose="020B0602030504020204" pitchFamily="34" charset="0"/>
              </a:rPr>
              <a:t> </a:t>
            </a:r>
          </a:p>
        </p:txBody>
      </p:sp>
      <p:pic>
        <p:nvPicPr>
          <p:cNvPr id="9" name="Picture 9">
            <a:extLst>
              <a:ext uri="{FF2B5EF4-FFF2-40B4-BE49-F238E27FC236}">
                <a16:creationId xmlns:a16="http://schemas.microsoft.com/office/drawing/2014/main" id="{BA2B41AD-0E47-E043-AC98-E3AF9AC24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1489" y="1229157"/>
            <a:ext cx="3527425"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1">
            <a:extLst>
              <a:ext uri="{FF2B5EF4-FFF2-40B4-BE49-F238E27FC236}">
                <a16:creationId xmlns:a16="http://schemas.microsoft.com/office/drawing/2014/main" id="{9F3B52D1-52D0-D24F-9D95-756832F7F2DB}"/>
              </a:ext>
            </a:extLst>
          </p:cNvPr>
          <p:cNvSpPr txBox="1">
            <a:spLocks noChangeArrowheads="1"/>
          </p:cNvSpPr>
          <p:nvPr/>
        </p:nvSpPr>
        <p:spPr bwMode="auto">
          <a:xfrm>
            <a:off x="7851489" y="365847"/>
            <a:ext cx="1549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spcAft>
                <a:spcPct val="20000"/>
              </a:spcAft>
              <a:buChar char="•"/>
              <a:defRPr sz="20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ct val="0"/>
              </a:spcAft>
              <a:buFontTx/>
              <a:buNone/>
            </a:pPr>
            <a:r>
              <a:rPr lang="en-US" altLang="en-US" sz="1800">
                <a:solidFill>
                  <a:srgbClr val="CC00CC"/>
                </a:solidFill>
                <a:latin typeface="Calibri" panose="020F0502020204030204" pitchFamily="34" charset="0"/>
              </a:rPr>
              <a:t>Traditional PM</a:t>
            </a:r>
          </a:p>
        </p:txBody>
      </p:sp>
      <p:pic>
        <p:nvPicPr>
          <p:cNvPr id="44034" name="Picture 2">
            <a:extLst>
              <a:ext uri="{FF2B5EF4-FFF2-40B4-BE49-F238E27FC236}">
                <a16:creationId xmlns:a16="http://schemas.microsoft.com/office/drawing/2014/main" id="{B98349F3-2D4E-A549-8571-E1A8F010C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421" y="4486843"/>
            <a:ext cx="6087869" cy="18287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B7C8C59D-1E44-4B40-AFA1-18D0E99F7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226" y="4428869"/>
            <a:ext cx="183197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Slide Number Placeholder 1">
            <a:extLst>
              <a:ext uri="{FF2B5EF4-FFF2-40B4-BE49-F238E27FC236}">
                <a16:creationId xmlns:a16="http://schemas.microsoft.com/office/drawing/2014/main" id="{3BEF6EB9-D10A-6A6D-8D07-2ADCC28310BF}"/>
              </a:ext>
            </a:extLst>
          </p:cNvPr>
          <p:cNvSpPr>
            <a:spLocks noGrp="1"/>
          </p:cNvSpPr>
          <p:nvPr>
            <p:ph type="sldNum" sz="quarter" idx="12"/>
          </p:nvPr>
        </p:nvSpPr>
        <p:spPr/>
        <p:txBody>
          <a:bodyPr/>
          <a:lstStyle/>
          <a:p>
            <a:fld id="{7254E3D2-0D2C-B040-A5A3-AD14F48ED497}" type="slidenum">
              <a:rPr lang="en-SI" smtClean="0"/>
              <a:t>94</a:t>
            </a:fld>
            <a:endParaRPr lang="en-SI"/>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D2EA1A0E-65C5-E148-BD5F-5D8993C75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4969"/>
            <a:ext cx="5637213"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52227" name="Group 5">
            <a:extLst>
              <a:ext uri="{FF2B5EF4-FFF2-40B4-BE49-F238E27FC236}">
                <a16:creationId xmlns:a16="http://schemas.microsoft.com/office/drawing/2014/main" id="{37961208-D245-2A46-8DDD-200B18890C5E}"/>
              </a:ext>
            </a:extLst>
          </p:cNvPr>
          <p:cNvGrpSpPr>
            <a:grpSpLocks/>
          </p:cNvGrpSpPr>
          <p:nvPr/>
        </p:nvGrpSpPr>
        <p:grpSpPr bwMode="auto">
          <a:xfrm>
            <a:off x="356834" y="3001574"/>
            <a:ext cx="4565649" cy="3090861"/>
            <a:chOff x="3518" y="1880"/>
            <a:chExt cx="2851" cy="2291"/>
          </a:xfrm>
        </p:grpSpPr>
        <p:pic>
          <p:nvPicPr>
            <p:cNvPr id="52235" name="Picture 6">
              <a:extLst>
                <a:ext uri="{FF2B5EF4-FFF2-40B4-BE49-F238E27FC236}">
                  <a16:creationId xmlns:a16="http://schemas.microsoft.com/office/drawing/2014/main" id="{5A15726A-64A1-D048-A31B-DD30EABA3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8" y="1880"/>
              <a:ext cx="2852" cy="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2236" name="Text Box 7">
              <a:extLst>
                <a:ext uri="{FF2B5EF4-FFF2-40B4-BE49-F238E27FC236}">
                  <a16:creationId xmlns:a16="http://schemas.microsoft.com/office/drawing/2014/main" id="{BA201650-7657-3540-8164-3C98F81E191C}"/>
                </a:ext>
              </a:extLst>
            </p:cNvPr>
            <p:cNvSpPr txBox="1">
              <a:spLocks noChangeArrowheads="1"/>
            </p:cNvSpPr>
            <p:nvPr/>
          </p:nvSpPr>
          <p:spPr bwMode="auto">
            <a:xfrm>
              <a:off x="5146" y="2727"/>
              <a:ext cx="593" cy="1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342900" indent="-342900" defTabSz="407988">
                <a:spcBef>
                  <a:spcPct val="20000"/>
                </a:spcBef>
                <a:buChar char="•"/>
                <a:tabLst>
                  <a:tab pos="657225" algn="l"/>
                </a:tabLst>
                <a:defRPr sz="3200">
                  <a:solidFill>
                    <a:schemeClr val="accent2"/>
                  </a:solidFill>
                  <a:latin typeface="Tahoma" panose="020B0604030504040204" pitchFamily="34" charset="0"/>
                </a:defRPr>
              </a:lvl1pPr>
              <a:lvl2pPr marL="392113" indent="-196850" defTabSz="407988">
                <a:spcBef>
                  <a:spcPct val="20000"/>
                </a:spcBef>
                <a:buChar char="–"/>
                <a:tabLst>
                  <a:tab pos="657225"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9pPr>
            </a:lstStyle>
            <a:p>
              <a:pPr lvl="1" eaLnBrk="1">
                <a:lnSpc>
                  <a:spcPct val="93000"/>
                </a:lnSpc>
                <a:spcBef>
                  <a:spcPct val="0"/>
                </a:spcBef>
                <a:buClr>
                  <a:srgbClr val="000000"/>
                </a:buClr>
                <a:buSzPct val="45000"/>
                <a:buFont typeface="Wingdings" pitchFamily="2" charset="2"/>
                <a:buNone/>
              </a:pPr>
              <a:r>
                <a:rPr lang="en-GB" altLang="sl-SI" sz="1600" dirty="0">
                  <a:solidFill>
                    <a:srgbClr val="008000"/>
                  </a:solidFill>
                  <a:latin typeface="Arial" panose="020B0604020202020204" pitchFamily="34" charset="0"/>
                  <a:cs typeface="Lucida Sans Unicode" panose="020B0602030504020204" pitchFamily="34" charset="0"/>
                </a:rPr>
                <a:t>50 um</a:t>
              </a:r>
            </a:p>
          </p:txBody>
        </p:sp>
        <p:sp>
          <p:nvSpPr>
            <p:cNvPr id="52237" name="Text Box 8">
              <a:extLst>
                <a:ext uri="{FF2B5EF4-FFF2-40B4-BE49-F238E27FC236}">
                  <a16:creationId xmlns:a16="http://schemas.microsoft.com/office/drawing/2014/main" id="{C78F042F-A825-5849-8131-E824460B8AFE}"/>
                </a:ext>
              </a:extLst>
            </p:cNvPr>
            <p:cNvSpPr txBox="1">
              <a:spLocks noChangeArrowheads="1"/>
            </p:cNvSpPr>
            <p:nvPr/>
          </p:nvSpPr>
          <p:spPr bwMode="auto">
            <a:xfrm>
              <a:off x="4883" y="2342"/>
              <a:ext cx="653" cy="1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342900" indent="-342900" defTabSz="407988">
                <a:spcBef>
                  <a:spcPct val="20000"/>
                </a:spcBef>
                <a:buChar char="•"/>
                <a:tabLst>
                  <a:tab pos="657225" algn="l"/>
                </a:tabLst>
                <a:defRPr sz="3200">
                  <a:solidFill>
                    <a:schemeClr val="accent2"/>
                  </a:solidFill>
                  <a:latin typeface="Tahoma" panose="020B0604030504040204" pitchFamily="34" charset="0"/>
                </a:defRPr>
              </a:lvl1pPr>
              <a:lvl2pPr marL="392113" indent="-196850" defTabSz="407988">
                <a:spcBef>
                  <a:spcPct val="20000"/>
                </a:spcBef>
                <a:buChar char="–"/>
                <a:tabLst>
                  <a:tab pos="657225"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9pPr>
            </a:lstStyle>
            <a:p>
              <a:pPr lvl="1" eaLnBrk="1">
                <a:lnSpc>
                  <a:spcPct val="93000"/>
                </a:lnSpc>
                <a:spcBef>
                  <a:spcPct val="0"/>
                </a:spcBef>
                <a:buClr>
                  <a:srgbClr val="000000"/>
                </a:buClr>
                <a:buSzPct val="45000"/>
                <a:buFont typeface="Wingdings" pitchFamily="2" charset="2"/>
                <a:buNone/>
              </a:pPr>
              <a:r>
                <a:rPr lang="en-GB" altLang="sl-SI" sz="1600" dirty="0">
                  <a:solidFill>
                    <a:srgbClr val="008000"/>
                  </a:solidFill>
                  <a:latin typeface="Arial" panose="020B0604020202020204" pitchFamily="34" charset="0"/>
                  <a:cs typeface="Lucida Sans Unicode" panose="020B0602030504020204" pitchFamily="34" charset="0"/>
                </a:rPr>
                <a:t>100 um</a:t>
              </a:r>
            </a:p>
          </p:txBody>
        </p:sp>
        <p:sp>
          <p:nvSpPr>
            <p:cNvPr id="52238" name="Text Box 9">
              <a:extLst>
                <a:ext uri="{FF2B5EF4-FFF2-40B4-BE49-F238E27FC236}">
                  <a16:creationId xmlns:a16="http://schemas.microsoft.com/office/drawing/2014/main" id="{AEC4200C-E72D-F94A-AAC6-5C85B06DA0B0}"/>
                </a:ext>
              </a:extLst>
            </p:cNvPr>
            <p:cNvSpPr txBox="1">
              <a:spLocks noChangeArrowheads="1"/>
            </p:cNvSpPr>
            <p:nvPr/>
          </p:nvSpPr>
          <p:spPr bwMode="auto">
            <a:xfrm>
              <a:off x="5441" y="3090"/>
              <a:ext cx="629" cy="16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342900" indent="-342900" defTabSz="407988">
                <a:spcBef>
                  <a:spcPct val="20000"/>
                </a:spcBef>
                <a:buChar char="•"/>
                <a:tabLst>
                  <a:tab pos="657225" algn="l"/>
                </a:tabLst>
                <a:defRPr sz="3200">
                  <a:solidFill>
                    <a:schemeClr val="accent2"/>
                  </a:solidFill>
                  <a:latin typeface="Tahoma" panose="020B0604030504040204" pitchFamily="34" charset="0"/>
                </a:defRPr>
              </a:lvl1pPr>
              <a:lvl2pPr marL="392113" indent="-196850" defTabSz="407988">
                <a:spcBef>
                  <a:spcPct val="20000"/>
                </a:spcBef>
                <a:buChar char="–"/>
                <a:tabLst>
                  <a:tab pos="657225" algn="l"/>
                </a:tabLst>
                <a:defRPr sz="2800">
                  <a:solidFill>
                    <a:schemeClr val="accent2"/>
                  </a:solidFill>
                  <a:latin typeface="Tahoma" panose="020B0604030504040204" pitchFamily="34" charset="0"/>
                </a:defRPr>
              </a:lvl2pPr>
              <a:lvl3pPr marL="1143000" indent="-228600" defTabSz="407988">
                <a:spcBef>
                  <a:spcPct val="20000"/>
                </a:spcBef>
                <a:buChar char="•"/>
                <a:tabLst>
                  <a:tab pos="657225" algn="l"/>
                </a:tabLst>
                <a:defRPr sz="2400">
                  <a:solidFill>
                    <a:schemeClr val="accent2"/>
                  </a:solidFill>
                  <a:latin typeface="Tahoma" panose="020B0604030504040204" pitchFamily="34" charset="0"/>
                </a:defRPr>
              </a:lvl3pPr>
              <a:lvl4pPr marL="1600200" indent="-228600" defTabSz="407988">
                <a:spcBef>
                  <a:spcPct val="20000"/>
                </a:spcBef>
                <a:buChar char="–"/>
                <a:tabLst>
                  <a:tab pos="657225" algn="l"/>
                </a:tabLst>
                <a:defRPr sz="2000">
                  <a:solidFill>
                    <a:schemeClr val="accent2"/>
                  </a:solidFill>
                  <a:latin typeface="Tahoma" panose="020B0604030504040204" pitchFamily="34" charset="0"/>
                </a:defRPr>
              </a:lvl4pPr>
              <a:lvl5pPr marL="2057400" indent="-228600" defTabSz="407988">
                <a:spcBef>
                  <a:spcPct val="20000"/>
                </a:spcBef>
                <a:buChar char="»"/>
                <a:tabLst>
                  <a:tab pos="657225" algn="l"/>
                </a:tabLst>
                <a:defRPr sz="2000">
                  <a:solidFill>
                    <a:schemeClr val="accent2"/>
                  </a:solidFill>
                  <a:latin typeface="Tahoma" panose="020B0604030504040204" pitchFamily="34" charset="0"/>
                </a:defRPr>
              </a:lvl5pPr>
              <a:lvl6pPr marL="25146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6pPr>
              <a:lvl7pPr marL="29718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7pPr>
              <a:lvl8pPr marL="34290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8pPr>
              <a:lvl9pPr marL="3886200" indent="-228600" defTabSz="407988" eaLnBrk="0" fontAlgn="base" hangingPunct="0">
                <a:spcBef>
                  <a:spcPct val="20000"/>
                </a:spcBef>
                <a:spcAft>
                  <a:spcPct val="0"/>
                </a:spcAft>
                <a:buChar char="»"/>
                <a:tabLst>
                  <a:tab pos="657225" algn="l"/>
                </a:tabLst>
                <a:defRPr sz="2000">
                  <a:solidFill>
                    <a:schemeClr val="accent2"/>
                  </a:solidFill>
                  <a:latin typeface="Tahoma" panose="020B0604030504040204" pitchFamily="34" charset="0"/>
                </a:defRPr>
              </a:lvl9pPr>
            </a:lstStyle>
            <a:p>
              <a:pPr lvl="1" eaLnBrk="1">
                <a:lnSpc>
                  <a:spcPct val="93000"/>
                </a:lnSpc>
                <a:spcBef>
                  <a:spcPct val="0"/>
                </a:spcBef>
                <a:buClr>
                  <a:srgbClr val="000000"/>
                </a:buClr>
                <a:buSzPct val="45000"/>
                <a:buFont typeface="Wingdings" pitchFamily="2" charset="2"/>
                <a:buNone/>
              </a:pPr>
              <a:r>
                <a:rPr lang="en-GB" altLang="sl-SI" sz="1600" dirty="0">
                  <a:solidFill>
                    <a:srgbClr val="008000"/>
                  </a:solidFill>
                  <a:latin typeface="Arial" panose="020B0604020202020204" pitchFamily="34" charset="0"/>
                  <a:cs typeface="Lucida Sans Unicode" panose="020B0602030504020204" pitchFamily="34" charset="0"/>
                </a:rPr>
                <a:t>25 um </a:t>
              </a:r>
            </a:p>
          </p:txBody>
        </p:sp>
      </p:grpSp>
      <p:sp>
        <p:nvSpPr>
          <p:cNvPr id="52229" name="Rectangle 11">
            <a:extLst>
              <a:ext uri="{FF2B5EF4-FFF2-40B4-BE49-F238E27FC236}">
                <a16:creationId xmlns:a16="http://schemas.microsoft.com/office/drawing/2014/main" id="{8A7519FC-C593-0A4A-B66D-0A77A0876C71}"/>
              </a:ext>
            </a:extLst>
          </p:cNvPr>
          <p:cNvSpPr>
            <a:spLocks noGrp="1" noChangeArrowheads="1"/>
          </p:cNvSpPr>
          <p:nvPr>
            <p:ph type="title" idx="4294967295"/>
          </p:nvPr>
        </p:nvSpPr>
        <p:spPr>
          <a:xfrm>
            <a:off x="0" y="207963"/>
            <a:ext cx="6019800" cy="533400"/>
          </a:xfrm>
        </p:spPr>
        <p:txBody>
          <a:bodyPr>
            <a:normAutofit fontScale="90000"/>
          </a:bodyPr>
          <a:lstStyle/>
          <a:p>
            <a:pPr eaLnBrk="1" hangingPunct="1"/>
            <a:r>
              <a:rPr lang="en-GB" altLang="sl-SI" sz="3000" dirty="0" err="1">
                <a:solidFill>
                  <a:srgbClr val="0000FF"/>
                </a:solidFill>
                <a:cs typeface="Lucida Sans Unicode" panose="020B0602030504020204" pitchFamily="34" charset="0"/>
              </a:rPr>
              <a:t>SiPMs</a:t>
            </a:r>
            <a:r>
              <a:rPr lang="en-GB" altLang="sl-SI" sz="3000" dirty="0">
                <a:solidFill>
                  <a:srgbClr val="0000FF"/>
                </a:solidFill>
                <a:cs typeface="Lucida Sans Unicode" panose="020B0602030504020204" pitchFamily="34" charset="0"/>
              </a:rPr>
              <a:t> </a:t>
            </a:r>
            <a:r>
              <a:rPr lang="sl-SI" altLang="sl-SI" sz="3000" dirty="0">
                <a:solidFill>
                  <a:srgbClr val="0000FF"/>
                </a:solidFill>
              </a:rPr>
              <a:t>as photon detectors</a:t>
            </a:r>
            <a:endParaRPr lang="en-GB" altLang="sl-SI" dirty="0"/>
          </a:p>
        </p:txBody>
      </p:sp>
      <p:sp>
        <p:nvSpPr>
          <p:cNvPr id="52230" name="AutoShape 12">
            <a:extLst>
              <a:ext uri="{FF2B5EF4-FFF2-40B4-BE49-F238E27FC236}">
                <a16:creationId xmlns:a16="http://schemas.microsoft.com/office/drawing/2014/main" id="{F31ABE1F-9AB7-954D-A9D9-504E93E78C17}"/>
              </a:ext>
            </a:extLst>
          </p:cNvPr>
          <p:cNvSpPr>
            <a:spLocks noChangeArrowheads="1"/>
          </p:cNvSpPr>
          <p:nvPr/>
        </p:nvSpPr>
        <p:spPr bwMode="auto">
          <a:xfrm>
            <a:off x="8386763" y="3178175"/>
            <a:ext cx="1447800" cy="152400"/>
          </a:xfrm>
          <a:prstGeom prst="leftRightArrow">
            <a:avLst>
              <a:gd name="adj1" fmla="val 50000"/>
              <a:gd name="adj2" fmla="val 190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endParaRPr lang="sl-SI" altLang="sl-SI" sz="2400">
              <a:solidFill>
                <a:schemeClr val="tx1"/>
              </a:solidFill>
            </a:endParaRPr>
          </a:p>
        </p:txBody>
      </p:sp>
      <p:sp>
        <p:nvSpPr>
          <p:cNvPr id="52231" name="Rectangle 13">
            <a:extLst>
              <a:ext uri="{FF2B5EF4-FFF2-40B4-BE49-F238E27FC236}">
                <a16:creationId xmlns:a16="http://schemas.microsoft.com/office/drawing/2014/main" id="{EB18F7AB-69AE-3F44-A5A9-2DE7D72A6D1B}"/>
              </a:ext>
            </a:extLst>
          </p:cNvPr>
          <p:cNvSpPr>
            <a:spLocks noChangeArrowheads="1"/>
          </p:cNvSpPr>
          <p:nvPr/>
        </p:nvSpPr>
        <p:spPr bwMode="auto">
          <a:xfrm>
            <a:off x="8728075" y="2849564"/>
            <a:ext cx="827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sl-SI" altLang="sl-SI" sz="2000">
                <a:solidFill>
                  <a:srgbClr val="FF0000"/>
                </a:solidFill>
              </a:rPr>
              <a:t>1 </a:t>
            </a:r>
            <a:r>
              <a:rPr lang="en-GB" altLang="sl-SI" sz="2000">
                <a:solidFill>
                  <a:srgbClr val="FF0000"/>
                </a:solidFill>
                <a:cs typeface="Lucida Sans Unicode" panose="020B0602030504020204" pitchFamily="34" charset="0"/>
              </a:rPr>
              <a:t>mm</a:t>
            </a:r>
          </a:p>
        </p:txBody>
      </p:sp>
      <p:sp>
        <p:nvSpPr>
          <p:cNvPr id="52232" name="Line 14">
            <a:extLst>
              <a:ext uri="{FF2B5EF4-FFF2-40B4-BE49-F238E27FC236}">
                <a16:creationId xmlns:a16="http://schemas.microsoft.com/office/drawing/2014/main" id="{67388630-60C3-174D-84F1-EA570A691703}"/>
              </a:ext>
            </a:extLst>
          </p:cNvPr>
          <p:cNvSpPr>
            <a:spLocks noChangeShapeType="1"/>
          </p:cNvSpPr>
          <p:nvPr/>
        </p:nvSpPr>
        <p:spPr bwMode="auto">
          <a:xfrm flipV="1">
            <a:off x="1870076" y="871148"/>
            <a:ext cx="14478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SI"/>
          </a:p>
        </p:txBody>
      </p:sp>
      <p:sp>
        <p:nvSpPr>
          <p:cNvPr id="52233" name="Line 15">
            <a:extLst>
              <a:ext uri="{FF2B5EF4-FFF2-40B4-BE49-F238E27FC236}">
                <a16:creationId xmlns:a16="http://schemas.microsoft.com/office/drawing/2014/main" id="{76F2A9BA-86F7-B444-8000-747A882114DE}"/>
              </a:ext>
            </a:extLst>
          </p:cNvPr>
          <p:cNvSpPr>
            <a:spLocks noChangeShapeType="1"/>
          </p:cNvSpPr>
          <p:nvPr/>
        </p:nvSpPr>
        <p:spPr bwMode="auto">
          <a:xfrm>
            <a:off x="1847851" y="1745861"/>
            <a:ext cx="1371600" cy="914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SI"/>
          </a:p>
        </p:txBody>
      </p:sp>
      <p:pic>
        <p:nvPicPr>
          <p:cNvPr id="52234" name="Picture 1">
            <a:extLst>
              <a:ext uri="{FF2B5EF4-FFF2-40B4-BE49-F238E27FC236}">
                <a16:creationId xmlns:a16="http://schemas.microsoft.com/office/drawing/2014/main" id="{09D8681E-2D4B-A442-8537-D980337684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3716339"/>
            <a:ext cx="42545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EC1A5EE-97FD-CF4A-811B-8B9AB71AFD11}"/>
              </a:ext>
            </a:extLst>
          </p:cNvPr>
          <p:cNvPicPr>
            <a:picLocks noChangeAspect="1"/>
          </p:cNvPicPr>
          <p:nvPr/>
        </p:nvPicPr>
        <p:blipFill>
          <a:blip r:embed="rId6"/>
          <a:stretch>
            <a:fillRect/>
          </a:stretch>
        </p:blipFill>
        <p:spPr>
          <a:xfrm>
            <a:off x="5766089" y="163206"/>
            <a:ext cx="4754451" cy="3429000"/>
          </a:xfrm>
          <a:prstGeom prst="rect">
            <a:avLst/>
          </a:prstGeom>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2">
            <a:extLst>
              <a:ext uri="{FF2B5EF4-FFF2-40B4-BE49-F238E27FC236}">
                <a16:creationId xmlns:a16="http://schemas.microsoft.com/office/drawing/2014/main" id="{6429140F-C6F1-544E-ACB2-D53AE2CCFACA}"/>
              </a:ext>
            </a:extLst>
          </p:cNvPr>
          <p:cNvSpPr>
            <a:spLocks noGrp="1"/>
          </p:cNvSpPr>
          <p:nvPr>
            <p:ph type="title"/>
          </p:nvPr>
        </p:nvSpPr>
        <p:spPr>
          <a:xfrm>
            <a:off x="838200" y="240434"/>
            <a:ext cx="10515600" cy="492125"/>
          </a:xfrm>
        </p:spPr>
        <p:txBody>
          <a:bodyPr>
            <a:normAutofit fontScale="90000"/>
          </a:bodyPr>
          <a:lstStyle/>
          <a:p>
            <a:r>
              <a:rPr lang="sl-SI" altLang="sl-SI" dirty="0"/>
              <a:t>Radiation damage</a:t>
            </a:r>
          </a:p>
        </p:txBody>
      </p:sp>
      <p:sp>
        <p:nvSpPr>
          <p:cNvPr id="65538" name="Content Placeholder 1">
            <a:extLst>
              <a:ext uri="{FF2B5EF4-FFF2-40B4-BE49-F238E27FC236}">
                <a16:creationId xmlns:a16="http://schemas.microsoft.com/office/drawing/2014/main" id="{77158030-9BBE-B541-A942-7638D25999FE}"/>
              </a:ext>
            </a:extLst>
          </p:cNvPr>
          <p:cNvSpPr>
            <a:spLocks noGrp="1"/>
          </p:cNvSpPr>
          <p:nvPr>
            <p:ph idx="1"/>
          </p:nvPr>
        </p:nvSpPr>
        <p:spPr>
          <a:xfrm>
            <a:off x="6238876" y="1071563"/>
            <a:ext cx="5742109" cy="4114800"/>
          </a:xfrm>
        </p:spPr>
        <p:txBody>
          <a:bodyPr/>
          <a:lstStyle/>
          <a:p>
            <a:pPr>
              <a:buFontTx/>
              <a:buNone/>
            </a:pPr>
            <a:endParaRPr lang="sl-SI" altLang="sl-SI" sz="2400" dirty="0">
              <a:solidFill>
                <a:schemeClr val="tx1"/>
              </a:solidFill>
            </a:endParaRPr>
          </a:p>
          <a:p>
            <a:pPr>
              <a:buFontTx/>
              <a:buNone/>
            </a:pPr>
            <a:endParaRPr lang="sl-SI" altLang="sl-SI" sz="2400" dirty="0">
              <a:solidFill>
                <a:schemeClr val="tx1"/>
              </a:solidFill>
            </a:endParaRPr>
          </a:p>
          <a:p>
            <a:pPr>
              <a:buFontTx/>
              <a:buNone/>
            </a:pPr>
            <a:r>
              <a:rPr lang="sl-SI" altLang="sl-SI" sz="2400" dirty="0">
                <a:solidFill>
                  <a:schemeClr val="tx1"/>
                </a:solidFill>
              </a:rPr>
              <a:t>Expected fluence at 50/ab at Belle II:        </a:t>
            </a:r>
          </a:p>
          <a:p>
            <a:pPr>
              <a:buFontTx/>
              <a:buNone/>
            </a:pPr>
            <a:r>
              <a:rPr lang="sl-SI" altLang="sl-SI" sz="2400" dirty="0">
                <a:solidFill>
                  <a:schemeClr val="tx1"/>
                </a:solidFill>
                <a:sym typeface="Wingdings" pitchFamily="2" charset="2"/>
              </a:rPr>
              <a:t>2-20 </a:t>
            </a:r>
            <a:r>
              <a:rPr lang="sl-SI" altLang="sl-SI" sz="2400" dirty="0">
                <a:solidFill>
                  <a:schemeClr val="tx1"/>
                </a:solidFill>
              </a:rPr>
              <a:t>10</a:t>
            </a:r>
            <a:r>
              <a:rPr lang="sl-SI" altLang="sl-SI" sz="2400" baseline="30000" dirty="0">
                <a:solidFill>
                  <a:schemeClr val="tx1"/>
                </a:solidFill>
              </a:rPr>
              <a:t>11 </a:t>
            </a:r>
            <a:r>
              <a:rPr lang="sl-SI" altLang="sl-SI" sz="2400" dirty="0">
                <a:solidFill>
                  <a:schemeClr val="tx1"/>
                </a:solidFill>
              </a:rPr>
              <a:t>n cm</a:t>
            </a:r>
            <a:r>
              <a:rPr lang="sl-SI" altLang="sl-SI" sz="2400" baseline="30000" dirty="0">
                <a:solidFill>
                  <a:schemeClr val="tx1"/>
                </a:solidFill>
              </a:rPr>
              <a:t>-2</a:t>
            </a:r>
          </a:p>
          <a:p>
            <a:pPr>
              <a:buFontTx/>
              <a:buNone/>
            </a:pPr>
            <a:endParaRPr lang="sl-SI" altLang="sl-SI" sz="2400" dirty="0">
              <a:solidFill>
                <a:schemeClr val="tx1"/>
              </a:solidFill>
            </a:endParaRPr>
          </a:p>
          <a:p>
            <a:pPr>
              <a:buFontTx/>
              <a:buNone/>
            </a:pPr>
            <a:r>
              <a:rPr lang="sl-SI" altLang="sl-SI" sz="2400" dirty="0">
                <a:solidFill>
                  <a:schemeClr val="tx1"/>
                </a:solidFill>
                <a:sym typeface="Wingdings" pitchFamily="2" charset="2"/>
              </a:rPr>
              <a:t> Worst than the lowest line</a:t>
            </a:r>
            <a:endParaRPr lang="sl-SI" altLang="sl-SI" sz="2400" dirty="0">
              <a:solidFill>
                <a:schemeClr val="tx1"/>
              </a:solidFill>
            </a:endParaRPr>
          </a:p>
        </p:txBody>
      </p:sp>
      <p:pic>
        <p:nvPicPr>
          <p:cNvPr id="65540" name="Picture 2">
            <a:extLst>
              <a:ext uri="{FF2B5EF4-FFF2-40B4-BE49-F238E27FC236}">
                <a16:creationId xmlns:a16="http://schemas.microsoft.com/office/drawing/2014/main" id="{3FEB9A8E-828A-B142-8C48-5357EF373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176" y="857250"/>
            <a:ext cx="45640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41" name="Rectangle 4">
            <a:extLst>
              <a:ext uri="{FF2B5EF4-FFF2-40B4-BE49-F238E27FC236}">
                <a16:creationId xmlns:a16="http://schemas.microsoft.com/office/drawing/2014/main" id="{56FA3CC1-AF55-BD45-9C72-62D7C1BC5B9C}"/>
              </a:ext>
            </a:extLst>
          </p:cNvPr>
          <p:cNvSpPr>
            <a:spLocks noChangeArrowheads="1"/>
          </p:cNvSpPr>
          <p:nvPr/>
        </p:nvSpPr>
        <p:spPr bwMode="auto">
          <a:xfrm>
            <a:off x="401782" y="4848226"/>
            <a:ext cx="11125200" cy="1323439"/>
          </a:xfrm>
          <a:prstGeom prst="rect">
            <a:avLst/>
          </a:prstGeom>
          <a:solidFill>
            <a:schemeClr val="bg2"/>
          </a:solidFill>
          <a:ln>
            <a:noFill/>
          </a:ln>
        </p:spPr>
        <p:txBody>
          <a:bodyPr wrap="squar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eaLnBrk="1" hangingPunct="1">
              <a:spcBef>
                <a:spcPct val="0"/>
              </a:spcBef>
              <a:buFontTx/>
              <a:buNone/>
            </a:pPr>
            <a:r>
              <a:rPr lang="sl-SI" altLang="sl-SI" sz="2000" dirty="0">
                <a:solidFill>
                  <a:schemeClr val="tx1"/>
                </a:solidFill>
                <a:sym typeface="Wingdings" pitchFamily="2" charset="2"/>
              </a:rPr>
              <a:t>Very hard to use present SiPMs as single photon detectors in many because of radiation damage by neutrons</a:t>
            </a:r>
          </a:p>
          <a:p>
            <a:pPr eaLnBrk="1" hangingPunct="1">
              <a:spcBef>
                <a:spcPct val="0"/>
              </a:spcBef>
              <a:buFontTx/>
              <a:buNone/>
            </a:pPr>
            <a:endParaRPr lang="sl-SI" altLang="sl-SI" sz="2000" dirty="0">
              <a:solidFill>
                <a:schemeClr val="tx1"/>
              </a:solidFill>
              <a:sym typeface="Wingdings" pitchFamily="2" charset="2"/>
            </a:endParaRPr>
          </a:p>
          <a:p>
            <a:pPr eaLnBrk="1" hangingPunct="1">
              <a:spcBef>
                <a:spcPct val="0"/>
              </a:spcBef>
              <a:buFont typeface="Wingdings" pitchFamily="2" charset="2"/>
              <a:buChar char="à"/>
            </a:pPr>
            <a:r>
              <a:rPr lang="sl-SI" altLang="sl-SI" sz="2000" dirty="0">
                <a:solidFill>
                  <a:schemeClr val="tx1"/>
                </a:solidFill>
                <a:sym typeface="Wingdings" pitchFamily="2" charset="2"/>
              </a:rPr>
              <a:t>   Also: could only be used with a sofisticated electronics – wave-form sampling   </a:t>
            </a:r>
          </a:p>
        </p:txBody>
      </p:sp>
      <p:sp>
        <p:nvSpPr>
          <p:cNvPr id="4" name="Slide Number Placeholder 3">
            <a:extLst>
              <a:ext uri="{FF2B5EF4-FFF2-40B4-BE49-F238E27FC236}">
                <a16:creationId xmlns:a16="http://schemas.microsoft.com/office/drawing/2014/main" id="{51FA4FB3-424F-EA6B-C5F9-C95E89D1D5A6}"/>
              </a:ext>
            </a:extLst>
          </p:cNvPr>
          <p:cNvSpPr>
            <a:spLocks noGrp="1"/>
          </p:cNvSpPr>
          <p:nvPr>
            <p:ph type="sldNum" sz="quarter" idx="12"/>
          </p:nvPr>
        </p:nvSpPr>
        <p:spPr/>
        <p:txBody>
          <a:bodyPr/>
          <a:lstStyle/>
          <a:p>
            <a:fld id="{7254E3D2-0D2C-B040-A5A3-AD14F48ED497}" type="slidenum">
              <a:rPr lang="en-SI" smtClean="0"/>
              <a:t>96</a:t>
            </a:fld>
            <a:endParaRPr lang="en-SI"/>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9E6BDC2A-E87E-A341-9721-F7C75600D9E1}"/>
              </a:ext>
            </a:extLst>
          </p:cNvPr>
          <p:cNvSpPr>
            <a:spLocks noGrp="1"/>
          </p:cNvSpPr>
          <p:nvPr>
            <p:ph type="title"/>
          </p:nvPr>
        </p:nvSpPr>
        <p:spPr>
          <a:xfrm>
            <a:off x="838200" y="365126"/>
            <a:ext cx="10515600" cy="654410"/>
          </a:xfrm>
        </p:spPr>
        <p:txBody>
          <a:bodyPr>
            <a:normAutofit/>
          </a:bodyPr>
          <a:lstStyle/>
          <a:p>
            <a:r>
              <a:rPr lang="sl-SI" altLang="sl-SI" dirty="0"/>
              <a:t>Digital SiPM</a:t>
            </a:r>
            <a:endParaRPr lang="en-US" altLang="sl-SI" dirty="0"/>
          </a:p>
        </p:txBody>
      </p:sp>
      <p:sp>
        <p:nvSpPr>
          <p:cNvPr id="63491" name="Content Placeholder 2">
            <a:extLst>
              <a:ext uri="{FF2B5EF4-FFF2-40B4-BE49-F238E27FC236}">
                <a16:creationId xmlns:a16="http://schemas.microsoft.com/office/drawing/2014/main" id="{EFE4989E-A454-5042-9A34-23F532EA5CEE}"/>
              </a:ext>
            </a:extLst>
          </p:cNvPr>
          <p:cNvSpPr>
            <a:spLocks noGrp="1"/>
          </p:cNvSpPr>
          <p:nvPr>
            <p:ph idx="1"/>
          </p:nvPr>
        </p:nvSpPr>
        <p:spPr>
          <a:xfrm>
            <a:off x="717079" y="5105503"/>
            <a:ext cx="10270235" cy="2193670"/>
          </a:xfrm>
        </p:spPr>
        <p:txBody>
          <a:bodyPr>
            <a:normAutofit/>
          </a:bodyPr>
          <a:lstStyle/>
          <a:p>
            <a:r>
              <a:rPr lang="sl-SI" altLang="sl-SI" dirty="0"/>
              <a:t>New perspectives: 3D integration</a:t>
            </a:r>
          </a:p>
          <a:p>
            <a:r>
              <a:rPr lang="en-GB" dirty="0"/>
              <a:t>advanced photon-detection structures,</a:t>
            </a:r>
          </a:p>
          <a:p>
            <a:pPr lvl="1"/>
            <a:r>
              <a:rPr lang="en-GB" dirty="0"/>
              <a:t>improved detection efficiency </a:t>
            </a:r>
          </a:p>
        </p:txBody>
      </p:sp>
      <p:sp>
        <p:nvSpPr>
          <p:cNvPr id="4" name="Заголовок 4">
            <a:extLst>
              <a:ext uri="{FF2B5EF4-FFF2-40B4-BE49-F238E27FC236}">
                <a16:creationId xmlns:a16="http://schemas.microsoft.com/office/drawing/2014/main" id="{F817DE08-88EE-694E-8EA1-8F985E9CD133}"/>
              </a:ext>
            </a:extLst>
          </p:cNvPr>
          <p:cNvSpPr txBox="1">
            <a:spLocks/>
          </p:cNvSpPr>
          <p:nvPr/>
        </p:nvSpPr>
        <p:spPr bwMode="auto">
          <a:xfrm>
            <a:off x="959321" y="730384"/>
            <a:ext cx="10515600" cy="664081"/>
          </a:xfrm>
          <a:prstGeom prst="rect">
            <a:avLst/>
          </a:prstGeom>
          <a:noFill/>
          <a:ln>
            <a:noFill/>
          </a:ln>
        </p:spPr>
        <p:txBody>
          <a:bodyPr anchor="ctr">
            <a:normAutofit/>
          </a:bodyPr>
          <a:lstStyle>
            <a:lvl1pPr algn="ctr" rtl="0" eaLnBrk="0" fontAlgn="base" hangingPunct="0">
              <a:spcBef>
                <a:spcPct val="0"/>
              </a:spcBef>
              <a:spcAft>
                <a:spcPct val="0"/>
              </a:spcAft>
              <a:defRPr sz="3600">
                <a:solidFill>
                  <a:schemeClr val="accent2"/>
                </a:solidFill>
                <a:latin typeface="+mj-lt"/>
                <a:ea typeface="+mj-ea"/>
                <a:cs typeface="+mj-cs"/>
              </a:defRPr>
            </a:lvl1pPr>
            <a:lvl2pPr algn="ctr" rtl="0" eaLnBrk="0" fontAlgn="base" hangingPunct="0">
              <a:spcBef>
                <a:spcPct val="0"/>
              </a:spcBef>
              <a:spcAft>
                <a:spcPct val="0"/>
              </a:spcAft>
              <a:defRPr sz="3600">
                <a:solidFill>
                  <a:schemeClr val="accent2"/>
                </a:solidFill>
                <a:latin typeface="Tahoma" pitchFamily="34" charset="0"/>
              </a:defRPr>
            </a:lvl2pPr>
            <a:lvl3pPr algn="ctr" rtl="0" eaLnBrk="0" fontAlgn="base" hangingPunct="0">
              <a:spcBef>
                <a:spcPct val="0"/>
              </a:spcBef>
              <a:spcAft>
                <a:spcPct val="0"/>
              </a:spcAft>
              <a:defRPr sz="3600">
                <a:solidFill>
                  <a:schemeClr val="accent2"/>
                </a:solidFill>
                <a:latin typeface="Tahoma" pitchFamily="34" charset="0"/>
              </a:defRPr>
            </a:lvl3pPr>
            <a:lvl4pPr algn="ctr" rtl="0" eaLnBrk="0" fontAlgn="base" hangingPunct="0">
              <a:spcBef>
                <a:spcPct val="0"/>
              </a:spcBef>
              <a:spcAft>
                <a:spcPct val="0"/>
              </a:spcAft>
              <a:defRPr sz="3600">
                <a:solidFill>
                  <a:schemeClr val="accent2"/>
                </a:solidFill>
                <a:latin typeface="Tahoma" pitchFamily="34" charset="0"/>
              </a:defRPr>
            </a:lvl4pPr>
            <a:lvl5pPr algn="ctr" rtl="0" eaLnBrk="0" fontAlgn="base" hangingPunct="0">
              <a:spcBef>
                <a:spcPct val="0"/>
              </a:spcBef>
              <a:spcAft>
                <a:spcPct val="0"/>
              </a:spcAft>
              <a:defRPr sz="3600">
                <a:solidFill>
                  <a:schemeClr val="accent2"/>
                </a:solidFill>
                <a:latin typeface="Tahoma" pitchFamily="34" charset="0"/>
              </a:defRPr>
            </a:lvl5pPr>
            <a:lvl6pPr marL="457200" algn="ctr" rtl="0" fontAlgn="base">
              <a:spcBef>
                <a:spcPct val="0"/>
              </a:spcBef>
              <a:spcAft>
                <a:spcPct val="0"/>
              </a:spcAft>
              <a:defRPr sz="3600">
                <a:solidFill>
                  <a:schemeClr val="accent2"/>
                </a:solidFill>
                <a:latin typeface="Tahoma" pitchFamily="34" charset="0"/>
              </a:defRPr>
            </a:lvl6pPr>
            <a:lvl7pPr marL="914400" algn="ctr" rtl="0" fontAlgn="base">
              <a:spcBef>
                <a:spcPct val="0"/>
              </a:spcBef>
              <a:spcAft>
                <a:spcPct val="0"/>
              </a:spcAft>
              <a:defRPr sz="3600">
                <a:solidFill>
                  <a:schemeClr val="accent2"/>
                </a:solidFill>
                <a:latin typeface="Tahoma" pitchFamily="34" charset="0"/>
              </a:defRPr>
            </a:lvl7pPr>
            <a:lvl8pPr marL="1371600" algn="ctr" rtl="0" fontAlgn="base">
              <a:spcBef>
                <a:spcPct val="0"/>
              </a:spcBef>
              <a:spcAft>
                <a:spcPct val="0"/>
              </a:spcAft>
              <a:defRPr sz="3600">
                <a:solidFill>
                  <a:schemeClr val="accent2"/>
                </a:solidFill>
                <a:latin typeface="Tahoma" pitchFamily="34" charset="0"/>
              </a:defRPr>
            </a:lvl8pPr>
            <a:lvl9pPr marL="1828800" algn="ctr" rtl="0" fontAlgn="base">
              <a:spcBef>
                <a:spcPct val="0"/>
              </a:spcBef>
              <a:spcAft>
                <a:spcPct val="0"/>
              </a:spcAft>
              <a:defRPr sz="3600">
                <a:solidFill>
                  <a:schemeClr val="accent2"/>
                </a:solidFill>
                <a:latin typeface="Tahoma" pitchFamily="34" charset="0"/>
              </a:defRPr>
            </a:lvl9pPr>
          </a:lstStyle>
          <a:p>
            <a:pPr algn="l">
              <a:defRPr/>
            </a:pPr>
            <a:r>
              <a:rPr lang="en-US" sz="2000" kern="0" dirty="0">
                <a:solidFill>
                  <a:schemeClr val="tx1"/>
                </a:solidFill>
              </a:rPr>
              <a:t>DPC: Front-end Digitization </a:t>
            </a:r>
            <a:r>
              <a:rPr lang="sl-SI" sz="2000" kern="0" dirty="0">
                <a:solidFill>
                  <a:schemeClr val="tx1"/>
                </a:solidFill>
              </a:rPr>
              <a:t> </a:t>
            </a:r>
            <a:r>
              <a:rPr lang="en-US" sz="2000" kern="0" dirty="0">
                <a:solidFill>
                  <a:schemeClr val="tx1"/>
                </a:solidFill>
              </a:rPr>
              <a:t>by Integration of SPAD &amp; CMOS Electronics </a:t>
            </a:r>
          </a:p>
        </p:txBody>
      </p:sp>
      <p:pic>
        <p:nvPicPr>
          <p:cNvPr id="63493" name="Grafik 6" descr="SiPM_Analog_digital_1.jpg">
            <a:extLst>
              <a:ext uri="{FF2B5EF4-FFF2-40B4-BE49-F238E27FC236}">
                <a16:creationId xmlns:a16="http://schemas.microsoft.com/office/drawing/2014/main" id="{3ABDBEA5-BC46-404F-8BC6-5A0A639021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7747" y="1310559"/>
            <a:ext cx="6412883" cy="378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2">
            <a:extLst>
              <a:ext uri="{FF2B5EF4-FFF2-40B4-BE49-F238E27FC236}">
                <a16:creationId xmlns:a16="http://schemas.microsoft.com/office/drawing/2014/main" id="{C04BFE65-906F-B948-889A-F5402CC428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43" b="16837"/>
          <a:stretch/>
        </p:blipFill>
        <p:spPr bwMode="auto">
          <a:xfrm>
            <a:off x="8095491" y="4237282"/>
            <a:ext cx="3379430" cy="23933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828707-ADBF-9B4E-80C8-F1581E275777}"/>
              </a:ext>
            </a:extLst>
          </p:cNvPr>
          <p:cNvPicPr>
            <a:picLocks noChangeAspect="1"/>
          </p:cNvPicPr>
          <p:nvPr/>
        </p:nvPicPr>
        <p:blipFill>
          <a:blip r:embed="rId4"/>
          <a:stretch>
            <a:fillRect/>
          </a:stretch>
        </p:blipFill>
        <p:spPr>
          <a:xfrm>
            <a:off x="7833046" y="1293752"/>
            <a:ext cx="2875015" cy="3061891"/>
          </a:xfrm>
          <a:prstGeom prst="rect">
            <a:avLst/>
          </a:prstGeom>
        </p:spPr>
      </p:pic>
      <p:sp>
        <p:nvSpPr>
          <p:cNvPr id="6" name="Slide Number Placeholder 5">
            <a:extLst>
              <a:ext uri="{FF2B5EF4-FFF2-40B4-BE49-F238E27FC236}">
                <a16:creationId xmlns:a16="http://schemas.microsoft.com/office/drawing/2014/main" id="{63BB5BBD-3EBB-178F-81AD-CF3E9B1B64AF}"/>
              </a:ext>
            </a:extLst>
          </p:cNvPr>
          <p:cNvSpPr>
            <a:spLocks noGrp="1"/>
          </p:cNvSpPr>
          <p:nvPr>
            <p:ph type="sldNum" sz="quarter" idx="12"/>
          </p:nvPr>
        </p:nvSpPr>
        <p:spPr/>
        <p:txBody>
          <a:bodyPr/>
          <a:lstStyle/>
          <a:p>
            <a:fld id="{7254E3D2-0D2C-B040-A5A3-AD14F48ED497}" type="slidenum">
              <a:rPr lang="en-SI" smtClean="0"/>
              <a:t>97</a:t>
            </a:fld>
            <a:endParaRPr lang="en-SI"/>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13FE2C01-55B7-7348-A551-6E65457C4153}"/>
              </a:ext>
            </a:extLst>
          </p:cNvPr>
          <p:cNvSpPr>
            <a:spLocks noGrp="1"/>
          </p:cNvSpPr>
          <p:nvPr>
            <p:ph type="title"/>
          </p:nvPr>
        </p:nvSpPr>
        <p:spPr>
          <a:xfrm>
            <a:off x="1524001" y="188913"/>
            <a:ext cx="8964613" cy="533400"/>
          </a:xfrm>
        </p:spPr>
        <p:txBody>
          <a:bodyPr>
            <a:normAutofit fontScale="90000"/>
          </a:bodyPr>
          <a:lstStyle/>
          <a:p>
            <a:r>
              <a:rPr lang="sl-SI" altLang="en-US"/>
              <a:t>SiPM: time resolution for single photons</a:t>
            </a:r>
            <a:endParaRPr lang="en-US" altLang="en-US"/>
          </a:p>
        </p:txBody>
      </p:sp>
      <p:sp>
        <p:nvSpPr>
          <p:cNvPr id="62467" name="Content Placeholder 2">
            <a:extLst>
              <a:ext uri="{FF2B5EF4-FFF2-40B4-BE49-F238E27FC236}">
                <a16:creationId xmlns:a16="http://schemas.microsoft.com/office/drawing/2014/main" id="{DB189FDA-CFB4-084B-8A27-2C7DC08575F2}"/>
              </a:ext>
            </a:extLst>
          </p:cNvPr>
          <p:cNvSpPr>
            <a:spLocks noGrp="1"/>
          </p:cNvSpPr>
          <p:nvPr>
            <p:ph idx="1"/>
          </p:nvPr>
        </p:nvSpPr>
        <p:spPr>
          <a:xfrm>
            <a:off x="1973263" y="4894264"/>
            <a:ext cx="8367712" cy="852487"/>
          </a:xfrm>
        </p:spPr>
        <p:txBody>
          <a:bodyPr>
            <a:normAutofit/>
          </a:bodyPr>
          <a:lstStyle/>
          <a:p>
            <a:pPr marL="0" indent="0">
              <a:buNone/>
            </a:pPr>
            <a:r>
              <a:rPr lang="sl-SI" altLang="en-US" sz="2000" dirty="0"/>
              <a:t>Analog SiPMs: typically 80 ps (sigma), 200 ps FWHM</a:t>
            </a:r>
          </a:p>
          <a:p>
            <a:pPr marL="0" indent="0">
              <a:buNone/>
            </a:pPr>
            <a:r>
              <a:rPr lang="sl-SI" altLang="en-US" sz="2000" dirty="0"/>
              <a:t>Digital SiPMs: main peak 48 ps (sigma)!</a:t>
            </a:r>
            <a:endParaRPr lang="en-US" altLang="en-US" sz="2000" dirty="0"/>
          </a:p>
        </p:txBody>
      </p:sp>
      <p:pic>
        <p:nvPicPr>
          <p:cNvPr id="62468" name="Picture 1">
            <a:extLst>
              <a:ext uri="{FF2B5EF4-FFF2-40B4-BE49-F238E27FC236}">
                <a16:creationId xmlns:a16="http://schemas.microsoft.com/office/drawing/2014/main" id="{011238A2-C52C-504F-897C-1461578417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1268413"/>
            <a:ext cx="90217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2">
            <a:extLst>
              <a:ext uri="{FF2B5EF4-FFF2-40B4-BE49-F238E27FC236}">
                <a16:creationId xmlns:a16="http://schemas.microsoft.com/office/drawing/2014/main" id="{A8F1535C-BF19-E246-AA61-522DC8A9B458}"/>
              </a:ext>
            </a:extLst>
          </p:cNvPr>
          <p:cNvSpPr>
            <a:spLocks noChangeArrowheads="1"/>
          </p:cNvSpPr>
          <p:nvPr/>
        </p:nvSpPr>
        <p:spPr bwMode="auto">
          <a:xfrm>
            <a:off x="2063751" y="1038225"/>
            <a:ext cx="2627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en-US" sz="2000" dirty="0">
                <a:solidFill>
                  <a:schemeClr val="tx1"/>
                </a:solidFill>
              </a:rPr>
              <a:t>Very fast analog SiPM</a:t>
            </a:r>
            <a:endParaRPr lang="en-US" altLang="en-US" sz="2000" dirty="0">
              <a:solidFill>
                <a:schemeClr val="tx1"/>
              </a:solidFill>
            </a:endParaRPr>
          </a:p>
        </p:txBody>
      </p:sp>
      <p:sp>
        <p:nvSpPr>
          <p:cNvPr id="62470" name="Rectangle 5">
            <a:extLst>
              <a:ext uri="{FF2B5EF4-FFF2-40B4-BE49-F238E27FC236}">
                <a16:creationId xmlns:a16="http://schemas.microsoft.com/office/drawing/2014/main" id="{51E35ADA-6D31-A64F-85E8-E723DB52AD3C}"/>
              </a:ext>
            </a:extLst>
          </p:cNvPr>
          <p:cNvSpPr>
            <a:spLocks noChangeArrowheads="1"/>
          </p:cNvSpPr>
          <p:nvPr/>
        </p:nvSpPr>
        <p:spPr bwMode="auto">
          <a:xfrm>
            <a:off x="7069139" y="981075"/>
            <a:ext cx="1520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Tahoma" panose="020B0604030504040204" pitchFamily="34" charset="0"/>
              </a:defRPr>
            </a:lvl1pPr>
            <a:lvl2pPr marL="742950" indent="-285750">
              <a:spcBef>
                <a:spcPct val="20000"/>
              </a:spcBef>
              <a:buChar char="–"/>
              <a:defRPr sz="2800">
                <a:solidFill>
                  <a:schemeClr val="accent2"/>
                </a:solidFill>
                <a:latin typeface="Tahoma" panose="020B0604030504040204" pitchFamily="34" charset="0"/>
              </a:defRPr>
            </a:lvl2pPr>
            <a:lvl3pPr marL="1143000" indent="-228600">
              <a:spcBef>
                <a:spcPct val="20000"/>
              </a:spcBef>
              <a:buChar char="•"/>
              <a:defRPr sz="2400">
                <a:solidFill>
                  <a:schemeClr val="accent2"/>
                </a:solidFill>
                <a:latin typeface="Tahoma" panose="020B0604030504040204" pitchFamily="34" charset="0"/>
              </a:defRPr>
            </a:lvl3pPr>
            <a:lvl4pPr marL="1600200" indent="-228600">
              <a:spcBef>
                <a:spcPct val="20000"/>
              </a:spcBef>
              <a:buChar char="–"/>
              <a:defRPr sz="2000">
                <a:solidFill>
                  <a:schemeClr val="accent2"/>
                </a:solidFill>
                <a:latin typeface="Tahoma" panose="020B0604030504040204" pitchFamily="34" charset="0"/>
              </a:defRPr>
            </a:lvl4pPr>
            <a:lvl5pPr marL="2057400" indent="-228600">
              <a:spcBef>
                <a:spcPct val="20000"/>
              </a:spcBef>
              <a:buChar char="»"/>
              <a:defRPr sz="2000">
                <a:solidFill>
                  <a:schemeClr val="accent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accent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accent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accent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accent2"/>
                </a:solidFill>
                <a:latin typeface="Tahoma" panose="020B0604030504040204" pitchFamily="34" charset="0"/>
              </a:defRPr>
            </a:lvl9pPr>
          </a:lstStyle>
          <a:p>
            <a:pPr>
              <a:spcBef>
                <a:spcPct val="0"/>
              </a:spcBef>
              <a:buFontTx/>
              <a:buNone/>
            </a:pPr>
            <a:r>
              <a:rPr lang="sl-SI" altLang="en-US" sz="2000" dirty="0">
                <a:solidFill>
                  <a:schemeClr val="tx1"/>
                </a:solidFill>
              </a:rPr>
              <a:t>Digital SiPM</a:t>
            </a:r>
            <a:endParaRPr lang="en-US" altLang="en-US" sz="2000" dirty="0">
              <a:solidFill>
                <a:schemeClr val="tx1"/>
              </a:solidFill>
            </a:endParaRPr>
          </a:p>
        </p:txBody>
      </p:sp>
      <p:sp>
        <p:nvSpPr>
          <p:cNvPr id="4" name="Slide Number Placeholder 3">
            <a:extLst>
              <a:ext uri="{FF2B5EF4-FFF2-40B4-BE49-F238E27FC236}">
                <a16:creationId xmlns:a16="http://schemas.microsoft.com/office/drawing/2014/main" id="{B05F954A-643D-B5CA-7DDA-0299D6FB5CA8}"/>
              </a:ext>
            </a:extLst>
          </p:cNvPr>
          <p:cNvSpPr>
            <a:spLocks noGrp="1"/>
          </p:cNvSpPr>
          <p:nvPr>
            <p:ph type="sldNum" sz="quarter" idx="12"/>
          </p:nvPr>
        </p:nvSpPr>
        <p:spPr/>
        <p:txBody>
          <a:bodyPr/>
          <a:lstStyle/>
          <a:p>
            <a:fld id="{7254E3D2-0D2C-B040-A5A3-AD14F48ED497}" type="slidenum">
              <a:rPr lang="en-SI" smtClean="0"/>
              <a:t>98</a:t>
            </a:fld>
            <a:endParaRPr lang="en-SI"/>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a:extLst>
              <a:ext uri="{FF2B5EF4-FFF2-40B4-BE49-F238E27FC236}">
                <a16:creationId xmlns:a16="http://schemas.microsoft.com/office/drawing/2014/main" id="{CA7A8CFD-A8FC-9740-8460-C6C47633A2FD}"/>
              </a:ext>
            </a:extLst>
          </p:cNvPr>
          <p:cNvSpPr>
            <a:spLocks noGrp="1" noChangeArrowheads="1"/>
          </p:cNvSpPr>
          <p:nvPr>
            <p:ph type="title"/>
          </p:nvPr>
        </p:nvSpPr>
        <p:spPr>
          <a:xfrm>
            <a:off x="624417" y="115888"/>
            <a:ext cx="6392609" cy="1143000"/>
          </a:xfrm>
        </p:spPr>
        <p:txBody>
          <a:bodyPr/>
          <a:lstStyle/>
          <a:p>
            <a:pPr eaLnBrk="1" hangingPunct="1"/>
            <a:r>
              <a:rPr lang="en-GB" altLang="en-US" dirty="0">
                <a:latin typeface="Calibri" panose="020F0502020204030204" pitchFamily="34" charset="0"/>
              </a:rPr>
              <a:t>Hybrid Photon Detectors</a:t>
            </a:r>
          </a:p>
        </p:txBody>
      </p:sp>
      <p:sp>
        <p:nvSpPr>
          <p:cNvPr id="12294" name="Rectangle 3">
            <a:extLst>
              <a:ext uri="{FF2B5EF4-FFF2-40B4-BE49-F238E27FC236}">
                <a16:creationId xmlns:a16="http://schemas.microsoft.com/office/drawing/2014/main" id="{4321C26B-B939-F643-9599-50FC28919FD8}"/>
              </a:ext>
            </a:extLst>
          </p:cNvPr>
          <p:cNvSpPr>
            <a:spLocks noGrp="1" noChangeArrowheads="1"/>
          </p:cNvSpPr>
          <p:nvPr>
            <p:ph type="body" sz="half" idx="1"/>
          </p:nvPr>
        </p:nvSpPr>
        <p:spPr>
          <a:xfrm>
            <a:off x="87313" y="1215232"/>
            <a:ext cx="6929713" cy="5184775"/>
          </a:xfrm>
        </p:spPr>
        <p:txBody>
          <a:bodyPr>
            <a:normAutofit/>
          </a:bodyPr>
          <a:lstStyle/>
          <a:p>
            <a:pPr eaLnBrk="1" hangingPunct="1"/>
            <a:r>
              <a:rPr lang="en-GB" altLang="en-US" sz="2400" dirty="0">
                <a:solidFill>
                  <a:schemeClr val="tx1"/>
                </a:solidFill>
                <a:latin typeface="Calibri" panose="020F0502020204030204" pitchFamily="34" charset="0"/>
              </a:rPr>
              <a:t>Developed from PMT: Instead of using a dynode chain to provide the amplification, accelerate the photoelectrons with electric field </a:t>
            </a:r>
            <a:br>
              <a:rPr lang="en-GB" altLang="en-US" sz="2400" dirty="0">
                <a:solidFill>
                  <a:schemeClr val="tx1"/>
                </a:solidFill>
                <a:latin typeface="Calibri" panose="020F0502020204030204" pitchFamily="34" charset="0"/>
              </a:rPr>
            </a:br>
            <a:r>
              <a:rPr lang="en-GB" altLang="en-US" sz="2400" dirty="0">
                <a:solidFill>
                  <a:schemeClr val="tx1"/>
                </a:solidFill>
                <a:latin typeface="Calibri" panose="020F0502020204030204" pitchFamily="34" charset="0"/>
              </a:rPr>
              <a:t>and use a silicon sensor as anode</a:t>
            </a:r>
          </a:p>
          <a:p>
            <a:pPr eaLnBrk="1" hangingPunct="1"/>
            <a:r>
              <a:rPr lang="en-GB" altLang="en-US" sz="2400" dirty="0">
                <a:solidFill>
                  <a:srgbClr val="7030A0"/>
                </a:solidFill>
                <a:latin typeface="Calibri" panose="020F0502020204030204" pitchFamily="34" charset="0"/>
              </a:rPr>
              <a:t>It takes 3.6 eV to create an electron-hole </a:t>
            </a:r>
            <a:br>
              <a:rPr lang="en-GB" altLang="en-US" sz="2400" dirty="0">
                <a:solidFill>
                  <a:srgbClr val="7030A0"/>
                </a:solidFill>
                <a:latin typeface="Calibri" panose="020F0502020204030204" pitchFamily="34" charset="0"/>
              </a:rPr>
            </a:br>
            <a:r>
              <a:rPr lang="en-GB" altLang="en-US" sz="2400" dirty="0">
                <a:solidFill>
                  <a:srgbClr val="7030A0"/>
                </a:solidFill>
                <a:latin typeface="Calibri" panose="020F0502020204030204" pitchFamily="34" charset="0"/>
              </a:rPr>
              <a:t>pair in silicon:  for accelerating voltage 20 kV </a:t>
            </a:r>
            <a:br>
              <a:rPr lang="en-GB" altLang="en-US" sz="2400" dirty="0">
                <a:solidFill>
                  <a:srgbClr val="7030A0"/>
                </a:solidFill>
                <a:latin typeface="Calibri" panose="020F0502020204030204" pitchFamily="34" charset="0"/>
              </a:rPr>
            </a:br>
            <a:r>
              <a:rPr lang="en-GB" altLang="en-US" sz="2400" dirty="0">
                <a:solidFill>
                  <a:srgbClr val="7030A0"/>
                </a:solidFill>
                <a:latin typeface="Calibri" panose="020F0502020204030204" pitchFamily="34" charset="0"/>
                <a:cs typeface="Times New Roman" panose="02020603050405020304" pitchFamily="18" charset="0"/>
              </a:rPr>
              <a:t>→ </a:t>
            </a:r>
            <a:r>
              <a:rPr lang="en-GB" altLang="en-US" sz="2400" dirty="0">
                <a:solidFill>
                  <a:srgbClr val="7030A0"/>
                </a:solidFill>
                <a:latin typeface="Calibri" panose="020F0502020204030204" pitchFamily="34" charset="0"/>
              </a:rPr>
              <a:t>~ 5000 e</a:t>
            </a:r>
            <a:r>
              <a:rPr lang="en-GB" altLang="en-US" sz="2400" baseline="30000" dirty="0">
                <a:solidFill>
                  <a:srgbClr val="7030A0"/>
                </a:solidFill>
                <a:latin typeface="Calibri" panose="020F0502020204030204" pitchFamily="34" charset="0"/>
              </a:rPr>
              <a:t>-</a:t>
            </a:r>
            <a:r>
              <a:rPr lang="en-GB" altLang="en-US" sz="2400" dirty="0">
                <a:solidFill>
                  <a:srgbClr val="7030A0"/>
                </a:solidFill>
                <a:latin typeface="Calibri" panose="020F0502020204030204" pitchFamily="34" charset="0"/>
              </a:rPr>
              <a:t> signal, enough to be detected using low-noise electronics</a:t>
            </a:r>
          </a:p>
          <a:p>
            <a:pPr eaLnBrk="1" hangingPunct="1"/>
            <a:r>
              <a:rPr lang="en-GB" altLang="en-US" sz="2400" i="1" dirty="0">
                <a:solidFill>
                  <a:srgbClr val="008000"/>
                </a:solidFill>
                <a:latin typeface="Calibri" panose="020F0502020204030204" pitchFamily="34" charset="0"/>
              </a:rPr>
              <a:t>Advantages:</a:t>
            </a:r>
            <a:r>
              <a:rPr lang="en-GB" altLang="en-US" sz="2400" dirty="0">
                <a:solidFill>
                  <a:srgbClr val="008000"/>
                </a:solidFill>
                <a:latin typeface="Calibri" panose="020F0502020204030204" pitchFamily="34" charset="0"/>
              </a:rPr>
              <a:t> very good energy resolution (sensitivity to number of individual photons), silicon sensor can be segmented as required</a:t>
            </a:r>
          </a:p>
          <a:p>
            <a:pPr eaLnBrk="1" hangingPunct="1">
              <a:buFontTx/>
              <a:buNone/>
            </a:pPr>
            <a:r>
              <a:rPr lang="en-GB" altLang="en-US" sz="2400" i="1" dirty="0">
                <a:solidFill>
                  <a:srgbClr val="008000"/>
                </a:solidFill>
                <a:latin typeface="Calibri" panose="020F0502020204030204" pitchFamily="34" charset="0"/>
              </a:rPr>
              <a:t>	Disadvantages:</a:t>
            </a:r>
            <a:r>
              <a:rPr lang="en-GB" altLang="en-US" sz="2400" dirty="0">
                <a:solidFill>
                  <a:srgbClr val="008000"/>
                </a:solidFill>
                <a:latin typeface="Calibri" panose="020F0502020204030204" pitchFamily="34" charset="0"/>
              </a:rPr>
              <a:t> requires high voltage, </a:t>
            </a:r>
            <a:br>
              <a:rPr lang="en-GB" altLang="en-US" sz="2400" dirty="0">
                <a:solidFill>
                  <a:srgbClr val="008000"/>
                </a:solidFill>
                <a:latin typeface="Calibri" panose="020F0502020204030204" pitchFamily="34" charset="0"/>
              </a:rPr>
            </a:br>
            <a:r>
              <a:rPr lang="en-GB" altLang="en-US" sz="2400" dirty="0">
                <a:solidFill>
                  <a:srgbClr val="008000"/>
                </a:solidFill>
                <a:latin typeface="Calibri" panose="020F0502020204030204" pitchFamily="34" charset="0"/>
              </a:rPr>
              <a:t>ion feedback </a:t>
            </a:r>
            <a:r>
              <a:rPr lang="en-GB" altLang="en-US" sz="2400" dirty="0">
                <a:solidFill>
                  <a:srgbClr val="008000"/>
                </a:solidFill>
                <a:latin typeface="Calibri" panose="020F0502020204030204" pitchFamily="34" charset="0"/>
                <a:cs typeface="Times New Roman" panose="02020603050405020304" pitchFamily="18" charset="0"/>
              </a:rPr>
              <a:t>→ requires very good vacuum</a:t>
            </a:r>
          </a:p>
        </p:txBody>
      </p:sp>
      <p:pic>
        <p:nvPicPr>
          <p:cNvPr id="12295" name="Picture 4" descr="beaune16">
            <a:extLst>
              <a:ext uri="{FF2B5EF4-FFF2-40B4-BE49-F238E27FC236}">
                <a16:creationId xmlns:a16="http://schemas.microsoft.com/office/drawing/2014/main" id="{2572D908-0831-3A4F-B42D-C2283D02B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7" t="5975" r="5887" b="1707"/>
          <a:stretch>
            <a:fillRect/>
          </a:stretch>
        </p:blipFill>
        <p:spPr bwMode="auto">
          <a:xfrm>
            <a:off x="8223761" y="3786787"/>
            <a:ext cx="3477187" cy="240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BEBF7156-60C2-C540-AD98-39C98F4C9D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45" t="3428" r="6585" b="4978"/>
          <a:stretch/>
        </p:blipFill>
        <p:spPr bwMode="auto">
          <a:xfrm>
            <a:off x="7017027" y="133875"/>
            <a:ext cx="5174974" cy="3407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3D337309-8ED0-1DA2-C39A-43BC7DF23D9D}"/>
              </a:ext>
            </a:extLst>
          </p:cNvPr>
          <p:cNvSpPr>
            <a:spLocks noGrp="1"/>
          </p:cNvSpPr>
          <p:nvPr>
            <p:ph type="sldNum" sz="quarter" idx="12"/>
          </p:nvPr>
        </p:nvSpPr>
        <p:spPr/>
        <p:txBody>
          <a:bodyPr/>
          <a:lstStyle/>
          <a:p>
            <a:fld id="{AC14E6DA-5FF2-F940-8ADB-B2480ED5776C}" type="slidenum">
              <a:rPr lang="en-GB" altLang="en-US" smtClean="0"/>
              <a:pPr/>
              <a:t>99</a:t>
            </a:fld>
            <a:endParaRPr lang="en-GB" alt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4|17|64.2"/>
</p:tagLst>
</file>

<file path=ppt/tags/tag2.xml><?xml version="1.0" encoding="utf-8"?>
<p:tagLst xmlns:a="http://schemas.openxmlformats.org/drawingml/2006/main" xmlns:r="http://schemas.openxmlformats.org/officeDocument/2006/relationships" xmlns:p="http://schemas.openxmlformats.org/presentationml/2006/main">
  <p:tag name="TIMING" val="|5.4|17|64.2"/>
</p:tagLst>
</file>

<file path=ppt/tags/tag3.xml><?xml version="1.0" encoding="utf-8"?>
<p:tagLst xmlns:a="http://schemas.openxmlformats.org/drawingml/2006/main" xmlns:r="http://schemas.openxmlformats.org/officeDocument/2006/relationships" xmlns:p="http://schemas.openxmlformats.org/presentationml/2006/main">
  <p:tag name="TIMING" val="|5.4|17|64.2"/>
</p:tagLst>
</file>

<file path=ppt/tags/tag4.xml><?xml version="1.0" encoding="utf-8"?>
<p:tagLst xmlns:a="http://schemas.openxmlformats.org/drawingml/2006/main" xmlns:r="http://schemas.openxmlformats.org/officeDocument/2006/relationships" xmlns:p="http://schemas.openxmlformats.org/presentationml/2006/main">
  <p:tag name="TIMING" val="|5.4|17|64.2"/>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286.5"/>
  <p:tag name="ORIGINALWIDTH" val="3389.25"/>
  <p:tag name="LATEXADDIN" val="\documentclass{article}&#10;\usepackage{amsmath}&#10;\pagestyle{empty}&#10;\begin{document}&#10;&#10;\begin{eqnarray}&#10;  L &amp; = &amp; \prod_{\text{all pixels}} p_i =  \prod_{\text{not hit i}} p_i  \prod_{\text{hit i}} p_i = \prod_{\text{not hit i}} e^{-n_i} \prod_{\text{hit}\, i} \left( e^{n_i}-1 \right)  \nonumber&#10;\end{eqnarray}&#10;&#10;&#10;\end{document}"/>
  <p:tag name="IGUANATEXSIZE" val="20"/>
  <p:tag name="IGUANATEXCURSOR" val="232"/>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273"/>
  <p:tag name="ORIGINALWIDTH" val="783"/>
  <p:tag name="LATEXADDIN" val="\documentclass{article}&#10;\usepackage{amsmath}&#10;\pagestyle{empty}&#10;\begin{document}&#10;&#10;\begin{eqnarray}&#10; p_i  = \frac{e^{-n_i} {n_i}^{m_i}}{m_i!} \nonumber  &#10;\end{eqnarray} &#10;&#10;&#10;\end{document}"/>
  <p:tag name="IGUANATEXSIZE" val="20"/>
  <p:tag name="IGUANATEXCURSOR" val="149"/>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373.5"/>
  <p:tag name="ORIGINALWIDTH" val="2337.75"/>
  <p:tag name="LATEXADDIN" val="\documentclass{article}&#10;\usepackage{amsmath}&#10;\pagestyle{empty}&#10;\begin{document}&#10;&#10;\begin{equation}&#10; p_i =&#10;\begin{cases}&#10;  e^{-n_i}  &amp;  \text{for $m_i=0$ non hit pixels}, \nonumber \\&#10;1-  e^{-n_i} &amp; \text{for $m_i&gt;0$ hit pixels}.&#10;\end{cases}&#10;\label{prob1}&#10;\end{equation}&#10;&#10;&#10;\end{document}"/>
  <p:tag name="IGUANATEXSIZE" val="20"/>
  <p:tag name="IGUANATEXCURSOR" val="225"/>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269.25"/>
  <p:tag name="ORIGINALWIDTH" val="1790.25"/>
  <p:tag name="LATEXADDIN" val="\documentclass{article}&#10;\usepackage{amsmath}&#10;\pagestyle{empty}&#10;\begin{document}&#10;&#10;\begin{equation}&#10;ln  L =-N + \sum_{\text{hit}\, i} n_i +  ln\left( e^{n_i}-1 \right)\nonumber&#10;\end{equation}&#10;\end{document}"/>
  <p:tag name="IGUANATEXSIZE" val="20"/>
  <p:tag name="IGUANATEXCURSOR" val="138"/>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269.25"/>
  <p:tag name="ORIGINALWIDTH" val="2872.5"/>
  <p:tag name="LATEXADDIN" val="\documentclass{article}&#10;\usepackage{amsmath}&#10;\pagestyle{empty}&#10;\begin{document}&#10;&#10;\begin{equation}&#10;ln  L = - \sum_{\text{not hit i}} n_i  - &#10;\sum_{\text{hit i}} n_i&#10;+ \sum_{\text{hit i}} n_i +&#10;\sum_{\text{hit}\, i} ln\left( e^{n_i}-1 \right)\nonumber&#10;\end{equation}&#10;\end{document}"/>
  <p:tag name="IGUANATEXSIZE" val="20"/>
  <p:tag name="IGUANATEXCURSOR" val="191"/>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Medical Conference Style Presentation by Slidesgo">
  <a:themeElements>
    <a:clrScheme name="Simple Light">
      <a:dk1>
        <a:srgbClr val="04289B"/>
      </a:dk1>
      <a:lt1>
        <a:srgbClr val="000000"/>
      </a:lt1>
      <a:dk2>
        <a:srgbClr val="FFFFFF"/>
      </a:dk2>
      <a:lt2>
        <a:srgbClr val="11437E"/>
      </a:lt2>
      <a:accent1>
        <a:srgbClr val="4D8EE0"/>
      </a:accent1>
      <a:accent2>
        <a:srgbClr val="E2E2E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Medical Conference Style Presentation by Slidesgo</Template>
  <TotalTime>17484</TotalTime>
  <Words>6364</Words>
  <Application>Microsoft Macintosh PowerPoint</Application>
  <PresentationFormat>Widescreen</PresentationFormat>
  <Paragraphs>1138</Paragraphs>
  <Slides>115</Slides>
  <Notes>18</Notes>
  <HiddenSlides>0</HiddenSlides>
  <MMClips>0</MMClips>
  <ScaleCrop>false</ScaleCrop>
  <HeadingPairs>
    <vt:vector size="8" baseType="variant">
      <vt:variant>
        <vt:lpstr>Fonts Used</vt:lpstr>
      </vt:variant>
      <vt:variant>
        <vt:i4>26</vt:i4>
      </vt:variant>
      <vt:variant>
        <vt:lpstr>Theme</vt:lpstr>
      </vt:variant>
      <vt:variant>
        <vt:i4>2</vt:i4>
      </vt:variant>
      <vt:variant>
        <vt:lpstr>Embedded OLE Servers</vt:lpstr>
      </vt:variant>
      <vt:variant>
        <vt:i4>1</vt:i4>
      </vt:variant>
      <vt:variant>
        <vt:lpstr>Slide Titles</vt:lpstr>
      </vt:variant>
      <vt:variant>
        <vt:i4>115</vt:i4>
      </vt:variant>
    </vt:vector>
  </HeadingPairs>
  <TitlesOfParts>
    <vt:vector size="144" baseType="lpstr">
      <vt:lpstr>MS Gothic</vt:lpstr>
      <vt:lpstr>ＭＳ Ｐゴシック</vt:lpstr>
      <vt:lpstr>ＭＳ Ｐゴシック</vt:lpstr>
      <vt:lpstr>Albertus Medium</vt:lpstr>
      <vt:lpstr>Arial</vt:lpstr>
      <vt:lpstr>Arial Black</vt:lpstr>
      <vt:lpstr>Calibri</vt:lpstr>
      <vt:lpstr>Cambria Math</vt:lpstr>
      <vt:lpstr>Copperplate Gothic Light</vt:lpstr>
      <vt:lpstr>Courier New</vt:lpstr>
      <vt:lpstr>DM Sans</vt:lpstr>
      <vt:lpstr>DM Sans Black</vt:lpstr>
      <vt:lpstr>Garamond</vt:lpstr>
      <vt:lpstr>Georgia</vt:lpstr>
      <vt:lpstr>Helvetica</vt:lpstr>
      <vt:lpstr>Inter</vt:lpstr>
      <vt:lpstr>Lucida Sans Unicode</vt:lpstr>
      <vt:lpstr>Osaka</vt:lpstr>
      <vt:lpstr>Proxima Nova</vt:lpstr>
      <vt:lpstr>Proxima Nova Semibold</vt:lpstr>
      <vt:lpstr>Raleway</vt:lpstr>
      <vt:lpstr>StarSymbol</vt:lpstr>
      <vt:lpstr>Symbol</vt:lpstr>
      <vt:lpstr>Tahoma</vt:lpstr>
      <vt:lpstr>Times New Roman</vt:lpstr>
      <vt:lpstr>Wingdings</vt:lpstr>
      <vt:lpstr>Medical Conference Style Presentation by Slidesgo</vt:lpstr>
      <vt:lpstr>Slidesgo Final Pages</vt:lpstr>
      <vt:lpstr>Equation</vt:lpstr>
      <vt:lpstr>How do we measure what we can’t see</vt:lpstr>
      <vt:lpstr>What should be the description of the basic building blocks of nature?</vt:lpstr>
      <vt:lpstr>Elementary Particles</vt:lpstr>
      <vt:lpstr>Description of nature by D.I. Mendeliev</vt:lpstr>
      <vt:lpstr>How do we see the world today?</vt:lpstr>
      <vt:lpstr>PowerPoint Presentation</vt:lpstr>
      <vt:lpstr>Particle physics</vt:lpstr>
      <vt:lpstr>Standard model of elementary particles</vt:lpstr>
      <vt:lpstr>Baryons and mesons: bound states of quarks and antiquarks</vt:lpstr>
      <vt:lpstr>PowerPoint Presentation</vt:lpstr>
      <vt:lpstr>Experimental elementary particle physics </vt:lpstr>
      <vt:lpstr>Research centers</vt:lpstr>
      <vt:lpstr>Open questions in fundamental particle physics (and cosmology) </vt:lpstr>
      <vt:lpstr>An experimental approach to NF detection  The triple approach</vt:lpstr>
      <vt:lpstr>Cosmological frontier</vt:lpstr>
      <vt:lpstr>Energy frontier</vt:lpstr>
      <vt:lpstr>Precision frontier</vt:lpstr>
      <vt:lpstr>CP symetry</vt:lpstr>
      <vt:lpstr>How to measure CP violation in B mesons?</vt:lpstr>
      <vt:lpstr>KEK-B accelerator and Belle II in Tsukuba</vt:lpstr>
      <vt:lpstr>Accelerator KEK-B accelerates electrons and positron until its collision </vt:lpstr>
      <vt:lpstr>How do we accelerate charged particles?</vt:lpstr>
      <vt:lpstr>PowerPoint Presentation</vt:lpstr>
      <vt:lpstr>How do we measure what we can’t see?</vt:lpstr>
      <vt:lpstr>Particle identification</vt:lpstr>
      <vt:lpstr>Particle identification </vt:lpstr>
      <vt:lpstr>Likelihood construction (example of Belle II ARICH)</vt:lpstr>
      <vt:lpstr>Data path</vt:lpstr>
      <vt:lpstr>Data processing</vt:lpstr>
      <vt:lpstr>Analysis and role of simulation</vt:lpstr>
      <vt:lpstr>Particle signatures</vt:lpstr>
      <vt:lpstr>Particle signatures</vt:lpstr>
      <vt:lpstr>Particle signatures</vt:lpstr>
      <vt:lpstr>The ideal detector</vt:lpstr>
      <vt:lpstr>Particle detection techniques: the physics</vt:lpstr>
      <vt:lpstr>Basic detection techniques: Electrical</vt:lpstr>
      <vt:lpstr>Basic detection techniques: Photo-detection</vt:lpstr>
      <vt:lpstr>Spectrometer Belle II</vt:lpstr>
      <vt:lpstr>What do we measure with the detector?</vt:lpstr>
      <vt:lpstr>Measurement result: CP symmetry broken!</vt:lpstr>
      <vt:lpstr>Origin of mass in the Standard Model</vt:lpstr>
      <vt:lpstr>CERN and Large Hadron Collider / LHC</vt:lpstr>
      <vt:lpstr>ATLAS at LHC</vt:lpstr>
      <vt:lpstr>PowerPoint Presentation</vt:lpstr>
      <vt:lpstr>Discovery of the Higgs boson</vt:lpstr>
      <vt:lpstr>The Standard Model: the definitive theory? </vt:lpstr>
      <vt:lpstr>The Standard Model is not a definitive theory </vt:lpstr>
      <vt:lpstr>Direct evidence for the existence of dark matter </vt:lpstr>
      <vt:lpstr>Physics beyond the Standard Model</vt:lpstr>
      <vt:lpstr>What will the future bring us?</vt:lpstr>
      <vt:lpstr>Detection of low light levels</vt:lpstr>
      <vt:lpstr>Photon detection in human</vt:lpstr>
      <vt:lpstr>Photodetector</vt:lpstr>
      <vt:lpstr>Photo-effect </vt:lpstr>
      <vt:lpstr>Detection of light by sensors </vt:lpstr>
      <vt:lpstr>Photon multiplier tube PMT</vt:lpstr>
      <vt:lpstr>Multiplication system  (dynodes) </vt:lpstr>
      <vt:lpstr>Photomultipler gain</vt:lpstr>
      <vt:lpstr>Pulse height distributions for single photoelectrons</vt:lpstr>
      <vt:lpstr>Photomultipler tube</vt:lpstr>
      <vt:lpstr>How to detect visible, near UV and near IR light  </vt:lpstr>
      <vt:lpstr>Solid photocathode </vt:lpstr>
      <vt:lpstr>Photosensitive materials - photocathodes </vt:lpstr>
      <vt:lpstr>Transmission vs. reflection mode photocathode </vt:lpstr>
      <vt:lpstr>PowerPoint Presentation</vt:lpstr>
      <vt:lpstr>Transmission mode photo-cathodes </vt:lpstr>
      <vt:lpstr>Recent photocathode improvements  </vt:lpstr>
      <vt:lpstr>PowerPoint Presentation</vt:lpstr>
      <vt:lpstr>Window transmission </vt:lpstr>
      <vt:lpstr>Overview of photodetectors</vt:lpstr>
      <vt:lpstr>Multianode PMT</vt:lpstr>
      <vt:lpstr>PowerPoint Presentation</vt:lpstr>
      <vt:lpstr>Flat panel multianode PMTs</vt:lpstr>
      <vt:lpstr>Micro-Channel Plate PMTs</vt:lpstr>
      <vt:lpstr>PowerPoint Presentation</vt:lpstr>
      <vt:lpstr>MCP PMT timing</vt:lpstr>
      <vt:lpstr>Elastically backscattered photoelectrons</vt:lpstr>
      <vt:lpstr>MCP PMTs in magnetic field</vt:lpstr>
      <vt:lpstr>MCP PMTs ageing</vt:lpstr>
      <vt:lpstr>MCP PMTs ageing,  cure</vt:lpstr>
      <vt:lpstr>PMT vs MCP-PMT</vt:lpstr>
      <vt:lpstr>Light detection in silicon </vt:lpstr>
      <vt:lpstr>The P-N Junction</vt:lpstr>
      <vt:lpstr>Biased P-N junction</vt:lpstr>
      <vt:lpstr>The P-N photodiode during illumination</vt:lpstr>
      <vt:lpstr>Summary: P-N photodiode</vt:lpstr>
      <vt:lpstr>Avalanche photodiode</vt:lpstr>
      <vt:lpstr>Avalanche photodiode</vt:lpstr>
      <vt:lpstr>Summary: APD</vt:lpstr>
      <vt:lpstr>Geiger mode APD</vt:lpstr>
      <vt:lpstr>Geiger mode – quenching</vt:lpstr>
      <vt:lpstr>Summary: Geiger mode</vt:lpstr>
      <vt:lpstr>Silicon Photomultipliers</vt:lpstr>
      <vt:lpstr>Characteristics of SiPM</vt:lpstr>
      <vt:lpstr>SiPMs as photon detectors</vt:lpstr>
      <vt:lpstr>Radiation damage</vt:lpstr>
      <vt:lpstr>Digital SiPM</vt:lpstr>
      <vt:lpstr>SiPM: time resolution for single photons</vt:lpstr>
      <vt:lpstr>Hybrid Photon Detectors</vt:lpstr>
      <vt:lpstr>PowerPoint Presentation</vt:lpstr>
      <vt:lpstr>HAPD performance @ B=0T</vt:lpstr>
      <vt:lpstr>Characteristics</vt:lpstr>
      <vt:lpstr>Statistical fluctuations –excess noise factor (ENF) </vt:lpstr>
      <vt:lpstr>Time response</vt:lpstr>
      <vt:lpstr>How to measure timing properties</vt:lpstr>
      <vt:lpstr>High rate operation, aging </vt:lpstr>
      <vt:lpstr>Dark count rate (DCR) </vt:lpstr>
      <vt:lpstr>Operation in a magnetic field</vt:lpstr>
      <vt:lpstr>Radiation tolerance</vt:lpstr>
      <vt:lpstr>Single photon detectors application examples</vt:lpstr>
      <vt:lpstr>HERA-B RICH</vt:lpstr>
      <vt:lpstr>LHCb RICH</vt:lpstr>
      <vt:lpstr>Belle II Cherenkov detectors </vt:lpstr>
      <vt:lpstr>Time-Of-Propagation (TOP)  counter</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photodetectors for single photons</dc:title>
  <dc:creator>Microsoft Office User</dc:creator>
  <cp:lastModifiedBy>Rok Pestotnik</cp:lastModifiedBy>
  <cp:revision>19</cp:revision>
  <dcterms:created xsi:type="dcterms:W3CDTF">2022-03-04T12:08:55Z</dcterms:created>
  <dcterms:modified xsi:type="dcterms:W3CDTF">2025-03-19T08:58:30Z</dcterms:modified>
</cp:coreProperties>
</file>