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202" r:id="rId1"/>
  </p:sldMasterIdLst>
  <p:notesMasterIdLst>
    <p:notesMasterId r:id="rId38"/>
  </p:notesMasterIdLst>
  <p:sldIdLst>
    <p:sldId id="256" r:id="rId2"/>
    <p:sldId id="260" r:id="rId3"/>
    <p:sldId id="301" r:id="rId4"/>
    <p:sldId id="298" r:id="rId5"/>
    <p:sldId id="286" r:id="rId6"/>
    <p:sldId id="1380" r:id="rId7"/>
    <p:sldId id="1387" r:id="rId8"/>
    <p:sldId id="1388" r:id="rId9"/>
    <p:sldId id="1389" r:id="rId10"/>
    <p:sldId id="1391" r:id="rId11"/>
    <p:sldId id="1386" r:id="rId12"/>
    <p:sldId id="1383" r:id="rId13"/>
    <p:sldId id="1407" r:id="rId14"/>
    <p:sldId id="1408" r:id="rId15"/>
    <p:sldId id="590" r:id="rId16"/>
    <p:sldId id="1381" r:id="rId17"/>
    <p:sldId id="1405" r:id="rId18"/>
    <p:sldId id="1406" r:id="rId19"/>
    <p:sldId id="1384" r:id="rId20"/>
    <p:sldId id="598" r:id="rId21"/>
    <p:sldId id="1398" r:id="rId22"/>
    <p:sldId id="1399" r:id="rId23"/>
    <p:sldId id="1401" r:id="rId24"/>
    <p:sldId id="1377" r:id="rId25"/>
    <p:sldId id="1400" r:id="rId26"/>
    <p:sldId id="288" r:id="rId27"/>
    <p:sldId id="1394" r:id="rId28"/>
    <p:sldId id="471" r:id="rId29"/>
    <p:sldId id="1404" r:id="rId30"/>
    <p:sldId id="1403" r:id="rId31"/>
    <p:sldId id="1385" r:id="rId32"/>
    <p:sldId id="319" r:id="rId33"/>
    <p:sldId id="323" r:id="rId34"/>
    <p:sldId id="280" r:id="rId35"/>
    <p:sldId id="283" r:id="rId36"/>
    <p:sldId id="1396"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516"/>
    <p:restoredTop sz="94712"/>
  </p:normalViewPr>
  <p:slideViewPr>
    <p:cSldViewPr snapToGrid="0" snapToObjects="1">
      <p:cViewPr>
        <p:scale>
          <a:sx n="86" d="100"/>
          <a:sy n="86" d="100"/>
        </p:scale>
        <p:origin x="344" y="208"/>
      </p:cViewPr>
      <p:guideLst>
        <p:guide orient="horz" pos="2160"/>
        <p:guide pos="384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91943C-0095-ED4B-A5AB-36D36CD89E91}" type="datetimeFigureOut">
              <a:rPr lang="sl-SI" smtClean="0"/>
              <a:t>15. 9. 25</a:t>
            </a:fld>
            <a:endParaRPr lang="sl-S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229BB7-B4E4-7641-B762-F6138A74A943}" type="slidenum">
              <a:rPr lang="sl-SI" smtClean="0"/>
              <a:t>‹#›</a:t>
            </a:fld>
            <a:endParaRPr lang="sl-SI"/>
          </a:p>
        </p:txBody>
      </p:sp>
    </p:spTree>
    <p:extLst>
      <p:ext uri="{BB962C8B-B14F-4D97-AF65-F5344CB8AC3E}">
        <p14:creationId xmlns:p14="http://schemas.microsoft.com/office/powerpoint/2010/main" val="1947993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2884389B-EB86-78C3-1A77-CEB77050590B}"/>
              </a:ext>
            </a:extLst>
          </p:cNvPr>
          <p:cNvSpPr txBox="1">
            <a:spLocks noGrp="1"/>
          </p:cNvSpPr>
          <p:nvPr>
            <p:ph type="sldNum" sz="quarter" idx="5"/>
          </p:nvPr>
        </p:nvSpPr>
        <p:spPr>
          <a:ln/>
        </p:spPr>
        <p:txBody>
          <a:bodyPr lIns="0" tIns="0" rIns="0" bIns="0" anchor="b" anchorCtr="0">
            <a:noAutofit/>
          </a:bodyPr>
          <a:lstStyle/>
          <a:p>
            <a:pPr lvl="0"/>
            <a:fld id="{5935E535-062B-4045-9D71-880DB4353986}" type="slidenum">
              <a:t>12</a:t>
            </a:fld>
            <a:endParaRPr lang="en-US"/>
          </a:p>
        </p:txBody>
      </p:sp>
      <p:sp>
        <p:nvSpPr>
          <p:cNvPr id="2" name="Slide Image Placeholder 1">
            <a:extLst>
              <a:ext uri="{FF2B5EF4-FFF2-40B4-BE49-F238E27FC236}">
                <a16:creationId xmlns:a16="http://schemas.microsoft.com/office/drawing/2014/main" id="{939FBE8A-B3BB-64F4-A65F-D529CF276BEB}"/>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7EEA854C-FC7F-C437-CE6D-9A1FB27DFB60}"/>
              </a:ext>
            </a:extLst>
          </p:cNvPr>
          <p:cNvSpPr txBox="1">
            <a:spLocks noGrp="1"/>
          </p:cNvSpPr>
          <p:nvPr>
            <p:ph type="body" sz="quarter" idx="1"/>
          </p:nvPr>
        </p:nvSpPr>
        <p:spPr/>
        <p:txBody>
          <a:bodyPr>
            <a:spAutoFit/>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4E30B4E-C8DD-F54C-808D-3A8282C627F5}"/>
              </a:ext>
            </a:extLst>
          </p:cNvPr>
          <p:cNvSpPr txBox="1">
            <a:spLocks noGrp="1"/>
          </p:cNvSpPr>
          <p:nvPr>
            <p:ph type="sldNum" sz="quarter" idx="5"/>
          </p:nvPr>
        </p:nvSpPr>
        <p:spPr>
          <a:ln/>
        </p:spPr>
        <p:txBody>
          <a:bodyPr vert="horz" lIns="0" tIns="0" rIns="0" bIns="0" anchor="b" anchorCtr="0">
            <a:noAutofit/>
          </a:bodyPr>
          <a:lstStyle/>
          <a:p>
            <a:pPr lvl="0"/>
            <a:fld id="{F7A7AB46-0B31-BD43-8324-15EDBD6E0515}" type="slidenum">
              <a:t>15</a:t>
            </a:fld>
            <a:endParaRPr lang="en-US"/>
          </a:p>
        </p:txBody>
      </p:sp>
      <p:sp>
        <p:nvSpPr>
          <p:cNvPr id="2" name="Slide Image Placeholder 1">
            <a:extLst>
              <a:ext uri="{FF2B5EF4-FFF2-40B4-BE49-F238E27FC236}">
                <a16:creationId xmlns:a16="http://schemas.microsoft.com/office/drawing/2014/main" id="{A3C68498-9CC5-38FF-07FB-B411FD5934A7}"/>
              </a:ext>
            </a:extLst>
          </p:cNvPr>
          <p:cNvSpPr>
            <a:spLocks noGrp="1" noRot="1" noChangeAspect="1" noResize="1"/>
          </p:cNvSpPr>
          <p:nvPr>
            <p:ph type="sldImg"/>
          </p:nvPr>
        </p:nvSpPr>
        <p:spPr>
          <a:xfrm>
            <a:off x="533400" y="763588"/>
            <a:ext cx="6704013" cy="3771900"/>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6B1F8168-0943-3FF1-DB23-F20E86430D4A}"/>
              </a:ext>
            </a:extLst>
          </p:cNvPr>
          <p:cNvSpPr txBox="1">
            <a:spLocks noGrp="1"/>
          </p:cNvSpPr>
          <p:nvPr>
            <p:ph type="body" sz="quarter" idx="1"/>
          </p:nvPr>
        </p:nvSpPr>
        <p:spPr/>
        <p:txBody>
          <a:bodyPr vert="horz"/>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495300" y="1027113"/>
            <a:ext cx="6578600" cy="3700462"/>
          </a:xfrm>
          <a:solidFill>
            <a:srgbClr val="99CCFF"/>
          </a:solidFill>
          <a:ln w="25400">
            <a:solidFill>
              <a:srgbClr val="000000"/>
            </a:solidFill>
            <a:prstDash val="solid"/>
          </a:ln>
        </p:spPr>
      </p:sp>
      <p:sp>
        <p:nvSpPr>
          <p:cNvPr id="3" name="Notes Placeholder 2"/>
          <p:cNvSpPr txBox="1">
            <a:spLocks noGrp="1"/>
          </p:cNvSpPr>
          <p:nvPr>
            <p:ph type="body" sz="quarter" idx="1"/>
          </p:nvPr>
        </p:nvSpPr>
        <p:spPr/>
        <p:txBody>
          <a:bodyPr>
            <a:spAutoFit/>
          </a:bodyPr>
          <a:lstStyle/>
          <a:p>
            <a:endParaRPr lang="en-US"/>
          </a:p>
        </p:txBody>
      </p:sp>
    </p:spTree>
    <p:extLst>
      <p:ext uri="{BB962C8B-B14F-4D97-AF65-F5344CB8AC3E}">
        <p14:creationId xmlns:p14="http://schemas.microsoft.com/office/powerpoint/2010/main" val="1392140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p:nvSpPr>
        <p:spPr>
          <a:xfrm>
            <a:off x="0" y="1"/>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19" y="6"/>
            <a:ext cx="12191983" cy="4571997"/>
          </a:xfrm>
          <a:custGeom>
            <a:avLst/>
            <a:gdLst/>
            <a:ahLst/>
            <a:cxnLst/>
            <a:rect l="l" t="t" r="r" b="b"/>
            <a:pathLst>
              <a:path w="9143987" h="4571997">
                <a:moveTo>
                  <a:pt x="1" y="4316132"/>
                </a:moveTo>
                <a:lnTo>
                  <a:pt x="255863" y="4571994"/>
                </a:lnTo>
                <a:lnTo>
                  <a:pt x="203619" y="4571994"/>
                </a:lnTo>
                <a:lnTo>
                  <a:pt x="1" y="4368376"/>
                </a:lnTo>
                <a:close/>
                <a:moveTo>
                  <a:pt x="9143985" y="4208793"/>
                </a:moveTo>
                <a:lnTo>
                  <a:pt x="9143985" y="4261037"/>
                </a:lnTo>
                <a:lnTo>
                  <a:pt x="8833027" y="4571996"/>
                </a:lnTo>
                <a:lnTo>
                  <a:pt x="8780783" y="4571996"/>
                </a:lnTo>
                <a:close/>
                <a:moveTo>
                  <a:pt x="8664832" y="4076819"/>
                </a:moveTo>
                <a:lnTo>
                  <a:pt x="8775657" y="4076819"/>
                </a:lnTo>
                <a:lnTo>
                  <a:pt x="8775657" y="4187644"/>
                </a:lnTo>
                <a:lnTo>
                  <a:pt x="8664832" y="4187644"/>
                </a:lnTo>
                <a:close/>
                <a:moveTo>
                  <a:pt x="7614024" y="4076819"/>
                </a:moveTo>
                <a:lnTo>
                  <a:pt x="7724849" y="4076819"/>
                </a:lnTo>
                <a:lnTo>
                  <a:pt x="7724849" y="4187644"/>
                </a:lnTo>
                <a:lnTo>
                  <a:pt x="7614024" y="4187644"/>
                </a:lnTo>
                <a:close/>
                <a:moveTo>
                  <a:pt x="6563216" y="4076819"/>
                </a:moveTo>
                <a:lnTo>
                  <a:pt x="6674041" y="4076819"/>
                </a:lnTo>
                <a:lnTo>
                  <a:pt x="6674041" y="4187644"/>
                </a:lnTo>
                <a:lnTo>
                  <a:pt x="6563216" y="4187644"/>
                </a:lnTo>
                <a:close/>
                <a:moveTo>
                  <a:pt x="5512408" y="4076819"/>
                </a:moveTo>
                <a:lnTo>
                  <a:pt x="5623233" y="4076819"/>
                </a:lnTo>
                <a:lnTo>
                  <a:pt x="5623233" y="4187644"/>
                </a:lnTo>
                <a:lnTo>
                  <a:pt x="5512408" y="4187644"/>
                </a:lnTo>
                <a:close/>
                <a:moveTo>
                  <a:pt x="4461600" y="4076819"/>
                </a:moveTo>
                <a:lnTo>
                  <a:pt x="4572425" y="4076819"/>
                </a:lnTo>
                <a:lnTo>
                  <a:pt x="4572425" y="4187644"/>
                </a:lnTo>
                <a:lnTo>
                  <a:pt x="4461600" y="4187644"/>
                </a:lnTo>
                <a:close/>
                <a:moveTo>
                  <a:pt x="3410793" y="4076819"/>
                </a:moveTo>
                <a:lnTo>
                  <a:pt x="3521618" y="4076819"/>
                </a:lnTo>
                <a:lnTo>
                  <a:pt x="3521618" y="4187644"/>
                </a:lnTo>
                <a:lnTo>
                  <a:pt x="3410793" y="4187644"/>
                </a:lnTo>
                <a:close/>
                <a:moveTo>
                  <a:pt x="2359985" y="4076819"/>
                </a:moveTo>
                <a:lnTo>
                  <a:pt x="2470810" y="4076819"/>
                </a:lnTo>
                <a:lnTo>
                  <a:pt x="2470810" y="4187644"/>
                </a:lnTo>
                <a:lnTo>
                  <a:pt x="2359985" y="4187644"/>
                </a:lnTo>
                <a:close/>
                <a:moveTo>
                  <a:pt x="1309177" y="4076819"/>
                </a:moveTo>
                <a:lnTo>
                  <a:pt x="1420002" y="4076819"/>
                </a:lnTo>
                <a:lnTo>
                  <a:pt x="1420002" y="4187644"/>
                </a:lnTo>
                <a:lnTo>
                  <a:pt x="1309177" y="4187644"/>
                </a:lnTo>
                <a:close/>
                <a:moveTo>
                  <a:pt x="258369" y="4076819"/>
                </a:moveTo>
                <a:lnTo>
                  <a:pt x="369194" y="4076819"/>
                </a:lnTo>
                <a:lnTo>
                  <a:pt x="369194" y="4187644"/>
                </a:lnTo>
                <a:lnTo>
                  <a:pt x="258369" y="4187644"/>
                </a:lnTo>
                <a:close/>
                <a:moveTo>
                  <a:pt x="8139428" y="3551212"/>
                </a:moveTo>
                <a:lnTo>
                  <a:pt x="8250253" y="3551212"/>
                </a:lnTo>
                <a:lnTo>
                  <a:pt x="8250253" y="3662037"/>
                </a:lnTo>
                <a:lnTo>
                  <a:pt x="8139428" y="3662037"/>
                </a:lnTo>
                <a:close/>
                <a:moveTo>
                  <a:pt x="7088620" y="3551212"/>
                </a:moveTo>
                <a:lnTo>
                  <a:pt x="7199445" y="3551212"/>
                </a:lnTo>
                <a:lnTo>
                  <a:pt x="7199445" y="3662037"/>
                </a:lnTo>
                <a:lnTo>
                  <a:pt x="7088620" y="3662037"/>
                </a:lnTo>
                <a:close/>
                <a:moveTo>
                  <a:pt x="6037812" y="3551212"/>
                </a:moveTo>
                <a:lnTo>
                  <a:pt x="6148637" y="3551212"/>
                </a:lnTo>
                <a:lnTo>
                  <a:pt x="6148637" y="3662037"/>
                </a:lnTo>
                <a:lnTo>
                  <a:pt x="6037812" y="3662037"/>
                </a:lnTo>
                <a:close/>
                <a:moveTo>
                  <a:pt x="4987004" y="3551212"/>
                </a:moveTo>
                <a:lnTo>
                  <a:pt x="5097829" y="3551212"/>
                </a:lnTo>
                <a:lnTo>
                  <a:pt x="5097829" y="3662037"/>
                </a:lnTo>
                <a:lnTo>
                  <a:pt x="4987004" y="3662037"/>
                </a:lnTo>
                <a:close/>
                <a:moveTo>
                  <a:pt x="3936204" y="3551212"/>
                </a:moveTo>
                <a:lnTo>
                  <a:pt x="4047028" y="3551212"/>
                </a:lnTo>
                <a:lnTo>
                  <a:pt x="4047028" y="3662037"/>
                </a:lnTo>
                <a:lnTo>
                  <a:pt x="3936204" y="3662037"/>
                </a:lnTo>
                <a:close/>
                <a:moveTo>
                  <a:pt x="2885395" y="3551212"/>
                </a:moveTo>
                <a:lnTo>
                  <a:pt x="2996220" y="3551212"/>
                </a:lnTo>
                <a:lnTo>
                  <a:pt x="2996220" y="3662037"/>
                </a:lnTo>
                <a:lnTo>
                  <a:pt x="2885395" y="3662037"/>
                </a:lnTo>
                <a:close/>
                <a:moveTo>
                  <a:pt x="1834587" y="3551212"/>
                </a:moveTo>
                <a:lnTo>
                  <a:pt x="1945412" y="3551212"/>
                </a:lnTo>
                <a:lnTo>
                  <a:pt x="1945412" y="3662037"/>
                </a:lnTo>
                <a:lnTo>
                  <a:pt x="1834587" y="3662037"/>
                </a:lnTo>
                <a:close/>
                <a:moveTo>
                  <a:pt x="783778" y="3551212"/>
                </a:moveTo>
                <a:lnTo>
                  <a:pt x="894603" y="3551212"/>
                </a:lnTo>
                <a:lnTo>
                  <a:pt x="894603" y="3662037"/>
                </a:lnTo>
                <a:lnTo>
                  <a:pt x="783778" y="3662037"/>
                </a:lnTo>
                <a:close/>
                <a:moveTo>
                  <a:pt x="2942310" y="3107962"/>
                </a:moveTo>
                <a:lnTo>
                  <a:pt x="2470818" y="3579456"/>
                </a:lnTo>
                <a:lnTo>
                  <a:pt x="2470818" y="3634904"/>
                </a:lnTo>
                <a:lnTo>
                  <a:pt x="2942310" y="4106399"/>
                </a:lnTo>
                <a:lnTo>
                  <a:pt x="3410800" y="3637911"/>
                </a:lnTo>
                <a:lnTo>
                  <a:pt x="3410800" y="3576450"/>
                </a:lnTo>
                <a:close/>
                <a:moveTo>
                  <a:pt x="8195700" y="3107962"/>
                </a:moveTo>
                <a:lnTo>
                  <a:pt x="7724849" y="3578813"/>
                </a:lnTo>
                <a:lnTo>
                  <a:pt x="7724849" y="3635545"/>
                </a:lnTo>
                <a:lnTo>
                  <a:pt x="8195702" y="4106398"/>
                </a:lnTo>
                <a:lnTo>
                  <a:pt x="8664832" y="3637268"/>
                </a:lnTo>
                <a:lnTo>
                  <a:pt x="8664832" y="3577094"/>
                </a:lnTo>
                <a:close/>
                <a:moveTo>
                  <a:pt x="5043655" y="3107962"/>
                </a:moveTo>
                <a:lnTo>
                  <a:pt x="4572425" y="3579192"/>
                </a:lnTo>
                <a:lnTo>
                  <a:pt x="4572425" y="3635169"/>
                </a:lnTo>
                <a:lnTo>
                  <a:pt x="5043654" y="4106399"/>
                </a:lnTo>
                <a:lnTo>
                  <a:pt x="5512408" y="3637645"/>
                </a:lnTo>
                <a:lnTo>
                  <a:pt x="5512408" y="3576714"/>
                </a:lnTo>
                <a:close/>
                <a:moveTo>
                  <a:pt x="840943" y="3107962"/>
                </a:moveTo>
                <a:lnTo>
                  <a:pt x="369199" y="3579705"/>
                </a:lnTo>
                <a:lnTo>
                  <a:pt x="369199" y="3634656"/>
                </a:lnTo>
                <a:lnTo>
                  <a:pt x="840943" y="4106401"/>
                </a:lnTo>
                <a:lnTo>
                  <a:pt x="1309186" y="3638165"/>
                </a:lnTo>
                <a:lnTo>
                  <a:pt x="1309186" y="3576196"/>
                </a:lnTo>
                <a:close/>
                <a:moveTo>
                  <a:pt x="3992991" y="3107961"/>
                </a:moveTo>
                <a:lnTo>
                  <a:pt x="3521625" y="3579327"/>
                </a:lnTo>
                <a:lnTo>
                  <a:pt x="3521625" y="3635034"/>
                </a:lnTo>
                <a:lnTo>
                  <a:pt x="3992992" y="4106400"/>
                </a:lnTo>
                <a:lnTo>
                  <a:pt x="4461600" y="3637773"/>
                </a:lnTo>
                <a:lnTo>
                  <a:pt x="4461600" y="3576588"/>
                </a:lnTo>
                <a:close/>
                <a:moveTo>
                  <a:pt x="1891629" y="3107961"/>
                </a:moveTo>
                <a:lnTo>
                  <a:pt x="1420011" y="3579585"/>
                </a:lnTo>
                <a:lnTo>
                  <a:pt x="1420011" y="3634777"/>
                </a:lnTo>
                <a:lnTo>
                  <a:pt x="1891629" y="4106400"/>
                </a:lnTo>
                <a:lnTo>
                  <a:pt x="2359993" y="3638038"/>
                </a:lnTo>
                <a:lnTo>
                  <a:pt x="2359993" y="3576322"/>
                </a:lnTo>
                <a:close/>
                <a:moveTo>
                  <a:pt x="6094336" y="3107961"/>
                </a:moveTo>
                <a:lnTo>
                  <a:pt x="5623233" y="3579064"/>
                </a:lnTo>
                <a:lnTo>
                  <a:pt x="5623233" y="3635295"/>
                </a:lnTo>
                <a:lnTo>
                  <a:pt x="6094336" y="4106399"/>
                </a:lnTo>
                <a:lnTo>
                  <a:pt x="6563216" y="3637520"/>
                </a:lnTo>
                <a:lnTo>
                  <a:pt x="6563216" y="3576841"/>
                </a:lnTo>
                <a:close/>
                <a:moveTo>
                  <a:pt x="7145019" y="3107960"/>
                </a:moveTo>
                <a:lnTo>
                  <a:pt x="6674041" y="3578938"/>
                </a:lnTo>
                <a:lnTo>
                  <a:pt x="6674041" y="3635421"/>
                </a:lnTo>
                <a:lnTo>
                  <a:pt x="7145018" y="4106399"/>
                </a:lnTo>
                <a:lnTo>
                  <a:pt x="7614024" y="3637394"/>
                </a:lnTo>
                <a:lnTo>
                  <a:pt x="7614024" y="3576965"/>
                </a:lnTo>
                <a:close/>
                <a:moveTo>
                  <a:pt x="8664832" y="3027337"/>
                </a:moveTo>
                <a:lnTo>
                  <a:pt x="8775657" y="3027337"/>
                </a:lnTo>
                <a:lnTo>
                  <a:pt x="8775657" y="3138162"/>
                </a:lnTo>
                <a:lnTo>
                  <a:pt x="8664832" y="3138162"/>
                </a:lnTo>
                <a:close/>
                <a:moveTo>
                  <a:pt x="7614024" y="3027337"/>
                </a:moveTo>
                <a:lnTo>
                  <a:pt x="7724849" y="3027337"/>
                </a:lnTo>
                <a:lnTo>
                  <a:pt x="7724849" y="3138162"/>
                </a:lnTo>
                <a:lnTo>
                  <a:pt x="7614024" y="3138162"/>
                </a:lnTo>
                <a:close/>
                <a:moveTo>
                  <a:pt x="6563216" y="3027337"/>
                </a:moveTo>
                <a:lnTo>
                  <a:pt x="6674041" y="3027337"/>
                </a:lnTo>
                <a:lnTo>
                  <a:pt x="6674041" y="3138162"/>
                </a:lnTo>
                <a:lnTo>
                  <a:pt x="6563216" y="3138162"/>
                </a:lnTo>
                <a:close/>
                <a:moveTo>
                  <a:pt x="5512408" y="3027337"/>
                </a:moveTo>
                <a:lnTo>
                  <a:pt x="5623233" y="3027337"/>
                </a:lnTo>
                <a:lnTo>
                  <a:pt x="5623233" y="3138162"/>
                </a:lnTo>
                <a:lnTo>
                  <a:pt x="5512408" y="3138162"/>
                </a:lnTo>
                <a:close/>
                <a:moveTo>
                  <a:pt x="4461600" y="3027337"/>
                </a:moveTo>
                <a:lnTo>
                  <a:pt x="4572425" y="3027337"/>
                </a:lnTo>
                <a:lnTo>
                  <a:pt x="4572425" y="3138162"/>
                </a:lnTo>
                <a:lnTo>
                  <a:pt x="4461600" y="3138162"/>
                </a:lnTo>
                <a:close/>
                <a:moveTo>
                  <a:pt x="3410798" y="3027337"/>
                </a:moveTo>
                <a:lnTo>
                  <a:pt x="3521622" y="3027337"/>
                </a:lnTo>
                <a:lnTo>
                  <a:pt x="3521622" y="3138162"/>
                </a:lnTo>
                <a:lnTo>
                  <a:pt x="3410798" y="3138162"/>
                </a:lnTo>
                <a:close/>
                <a:moveTo>
                  <a:pt x="2359990" y="3027337"/>
                </a:moveTo>
                <a:lnTo>
                  <a:pt x="2470815" y="3027337"/>
                </a:lnTo>
                <a:lnTo>
                  <a:pt x="2470815" y="3138162"/>
                </a:lnTo>
                <a:lnTo>
                  <a:pt x="2359990" y="3138162"/>
                </a:lnTo>
                <a:close/>
                <a:moveTo>
                  <a:pt x="1309183" y="3027337"/>
                </a:moveTo>
                <a:lnTo>
                  <a:pt x="1420008" y="3027337"/>
                </a:lnTo>
                <a:lnTo>
                  <a:pt x="1420008" y="3138162"/>
                </a:lnTo>
                <a:lnTo>
                  <a:pt x="1309183" y="3138162"/>
                </a:lnTo>
                <a:close/>
                <a:moveTo>
                  <a:pt x="258373" y="3027337"/>
                </a:moveTo>
                <a:lnTo>
                  <a:pt x="369197" y="3027337"/>
                </a:lnTo>
                <a:lnTo>
                  <a:pt x="369197" y="3138162"/>
                </a:lnTo>
                <a:lnTo>
                  <a:pt x="258373" y="3138162"/>
                </a:lnTo>
                <a:close/>
                <a:moveTo>
                  <a:pt x="7642081" y="2610898"/>
                </a:moveTo>
                <a:lnTo>
                  <a:pt x="7171142" y="3081837"/>
                </a:lnTo>
                <a:lnTo>
                  <a:pt x="7640516" y="3551212"/>
                </a:lnTo>
                <a:lnTo>
                  <a:pt x="7700206" y="3551212"/>
                </a:lnTo>
                <a:lnTo>
                  <a:pt x="8169578" y="3081840"/>
                </a:lnTo>
                <a:lnTo>
                  <a:pt x="7698636" y="2610898"/>
                </a:lnTo>
                <a:close/>
                <a:moveTo>
                  <a:pt x="6591400" y="2610898"/>
                </a:moveTo>
                <a:lnTo>
                  <a:pt x="6120458" y="3081839"/>
                </a:lnTo>
                <a:lnTo>
                  <a:pt x="6589831" y="3551212"/>
                </a:lnTo>
                <a:lnTo>
                  <a:pt x="6649523" y="3551212"/>
                </a:lnTo>
                <a:lnTo>
                  <a:pt x="7118897" y="3081838"/>
                </a:lnTo>
                <a:lnTo>
                  <a:pt x="6647958" y="2610898"/>
                </a:lnTo>
                <a:close/>
                <a:moveTo>
                  <a:pt x="5540719" y="2610898"/>
                </a:moveTo>
                <a:lnTo>
                  <a:pt x="5069777" y="3081840"/>
                </a:lnTo>
                <a:lnTo>
                  <a:pt x="5539149" y="3551212"/>
                </a:lnTo>
                <a:lnTo>
                  <a:pt x="5598841" y="3551212"/>
                </a:lnTo>
                <a:lnTo>
                  <a:pt x="6068214" y="3081839"/>
                </a:lnTo>
                <a:lnTo>
                  <a:pt x="5597273" y="2610898"/>
                </a:lnTo>
                <a:close/>
                <a:moveTo>
                  <a:pt x="4490037" y="2610898"/>
                </a:moveTo>
                <a:lnTo>
                  <a:pt x="4019113" y="3081839"/>
                </a:lnTo>
                <a:lnTo>
                  <a:pt x="4488468" y="3551212"/>
                </a:lnTo>
                <a:lnTo>
                  <a:pt x="4548161" y="3551212"/>
                </a:lnTo>
                <a:lnTo>
                  <a:pt x="5017533" y="3081840"/>
                </a:lnTo>
                <a:lnTo>
                  <a:pt x="4546591" y="2610898"/>
                </a:lnTo>
                <a:close/>
                <a:moveTo>
                  <a:pt x="3439375" y="2610898"/>
                </a:moveTo>
                <a:lnTo>
                  <a:pt x="2968432" y="3081840"/>
                </a:lnTo>
                <a:lnTo>
                  <a:pt x="3437804" y="3551212"/>
                </a:lnTo>
                <a:lnTo>
                  <a:pt x="3497496" y="3551212"/>
                </a:lnTo>
                <a:lnTo>
                  <a:pt x="3966869" y="3081840"/>
                </a:lnTo>
                <a:lnTo>
                  <a:pt x="3495925" y="2610898"/>
                </a:lnTo>
                <a:close/>
                <a:moveTo>
                  <a:pt x="2388694" y="2610898"/>
                </a:moveTo>
                <a:lnTo>
                  <a:pt x="1917751" y="3081839"/>
                </a:lnTo>
                <a:lnTo>
                  <a:pt x="2387125" y="3551212"/>
                </a:lnTo>
                <a:lnTo>
                  <a:pt x="2446818" y="3551212"/>
                </a:lnTo>
                <a:lnTo>
                  <a:pt x="2916188" y="3081841"/>
                </a:lnTo>
                <a:lnTo>
                  <a:pt x="2445246" y="2610898"/>
                </a:lnTo>
                <a:close/>
                <a:moveTo>
                  <a:pt x="1338016" y="2610898"/>
                </a:moveTo>
                <a:lnTo>
                  <a:pt x="867065" y="3081840"/>
                </a:lnTo>
                <a:lnTo>
                  <a:pt x="1336446" y="3551212"/>
                </a:lnTo>
                <a:lnTo>
                  <a:pt x="1396142" y="3551212"/>
                </a:lnTo>
                <a:lnTo>
                  <a:pt x="1865507" y="3081839"/>
                </a:lnTo>
                <a:lnTo>
                  <a:pt x="1394572" y="2610898"/>
                </a:lnTo>
                <a:close/>
                <a:moveTo>
                  <a:pt x="8139428" y="2500073"/>
                </a:moveTo>
                <a:lnTo>
                  <a:pt x="8250253" y="2500073"/>
                </a:lnTo>
                <a:lnTo>
                  <a:pt x="8250253" y="2610898"/>
                </a:lnTo>
                <a:lnTo>
                  <a:pt x="8139428" y="2610898"/>
                </a:lnTo>
                <a:close/>
                <a:moveTo>
                  <a:pt x="7088620" y="2500073"/>
                </a:moveTo>
                <a:lnTo>
                  <a:pt x="7199445" y="2500073"/>
                </a:lnTo>
                <a:lnTo>
                  <a:pt x="7199445" y="2610898"/>
                </a:lnTo>
                <a:lnTo>
                  <a:pt x="7088620" y="2610898"/>
                </a:lnTo>
                <a:close/>
                <a:moveTo>
                  <a:pt x="6037812" y="2500073"/>
                </a:moveTo>
                <a:lnTo>
                  <a:pt x="6148637" y="2500073"/>
                </a:lnTo>
                <a:lnTo>
                  <a:pt x="6148637" y="2610898"/>
                </a:lnTo>
                <a:lnTo>
                  <a:pt x="6037812" y="2610898"/>
                </a:lnTo>
                <a:close/>
                <a:moveTo>
                  <a:pt x="4987004" y="2500073"/>
                </a:moveTo>
                <a:lnTo>
                  <a:pt x="5097829" y="2500073"/>
                </a:lnTo>
                <a:lnTo>
                  <a:pt x="5097829" y="2610898"/>
                </a:lnTo>
                <a:lnTo>
                  <a:pt x="4987004" y="2610898"/>
                </a:lnTo>
                <a:close/>
                <a:moveTo>
                  <a:pt x="3936207" y="2500073"/>
                </a:moveTo>
                <a:lnTo>
                  <a:pt x="4047031" y="2500073"/>
                </a:lnTo>
                <a:lnTo>
                  <a:pt x="4047031" y="2610898"/>
                </a:lnTo>
                <a:lnTo>
                  <a:pt x="3936207" y="2610898"/>
                </a:lnTo>
                <a:close/>
                <a:moveTo>
                  <a:pt x="2885399" y="2500073"/>
                </a:moveTo>
                <a:lnTo>
                  <a:pt x="2996223" y="2500073"/>
                </a:lnTo>
                <a:lnTo>
                  <a:pt x="2996223" y="2610898"/>
                </a:lnTo>
                <a:lnTo>
                  <a:pt x="2885399" y="2610898"/>
                </a:lnTo>
                <a:close/>
                <a:moveTo>
                  <a:pt x="1834589" y="2500073"/>
                </a:moveTo>
                <a:lnTo>
                  <a:pt x="1945415" y="2500073"/>
                </a:lnTo>
                <a:lnTo>
                  <a:pt x="1945415" y="2610898"/>
                </a:lnTo>
                <a:lnTo>
                  <a:pt x="1834589" y="2610898"/>
                </a:lnTo>
                <a:close/>
                <a:moveTo>
                  <a:pt x="783780" y="2500073"/>
                </a:moveTo>
                <a:lnTo>
                  <a:pt x="894605" y="2500073"/>
                </a:lnTo>
                <a:lnTo>
                  <a:pt x="894605" y="2610898"/>
                </a:lnTo>
                <a:lnTo>
                  <a:pt x="783780" y="2610898"/>
                </a:lnTo>
                <a:close/>
                <a:moveTo>
                  <a:pt x="1891628" y="2057290"/>
                </a:moveTo>
                <a:lnTo>
                  <a:pt x="1420016" y="2528900"/>
                </a:lnTo>
                <a:lnTo>
                  <a:pt x="1420016" y="2584097"/>
                </a:lnTo>
                <a:lnTo>
                  <a:pt x="1891629" y="3055718"/>
                </a:lnTo>
                <a:lnTo>
                  <a:pt x="2359995" y="2587353"/>
                </a:lnTo>
                <a:lnTo>
                  <a:pt x="2359995" y="2525647"/>
                </a:lnTo>
                <a:close/>
                <a:moveTo>
                  <a:pt x="2942310" y="2057290"/>
                </a:moveTo>
                <a:lnTo>
                  <a:pt x="2470820" y="2528772"/>
                </a:lnTo>
                <a:lnTo>
                  <a:pt x="2470820" y="2584228"/>
                </a:lnTo>
                <a:lnTo>
                  <a:pt x="2942310" y="3055719"/>
                </a:lnTo>
                <a:lnTo>
                  <a:pt x="3410803" y="2587227"/>
                </a:lnTo>
                <a:lnTo>
                  <a:pt x="3410803" y="2525772"/>
                </a:lnTo>
                <a:close/>
                <a:moveTo>
                  <a:pt x="3992992" y="2057289"/>
                </a:moveTo>
                <a:lnTo>
                  <a:pt x="3521627" y="2528644"/>
                </a:lnTo>
                <a:lnTo>
                  <a:pt x="3521627" y="2584355"/>
                </a:lnTo>
                <a:lnTo>
                  <a:pt x="3992992" y="3055718"/>
                </a:lnTo>
                <a:lnTo>
                  <a:pt x="4461600" y="2587092"/>
                </a:lnTo>
                <a:lnTo>
                  <a:pt x="4461600" y="2525906"/>
                </a:lnTo>
                <a:close/>
                <a:moveTo>
                  <a:pt x="7145018" y="2057289"/>
                </a:moveTo>
                <a:lnTo>
                  <a:pt x="6674041" y="2528257"/>
                </a:lnTo>
                <a:lnTo>
                  <a:pt x="6674041" y="2584737"/>
                </a:lnTo>
                <a:lnTo>
                  <a:pt x="7145020" y="3055716"/>
                </a:lnTo>
                <a:lnTo>
                  <a:pt x="7614024" y="2586712"/>
                </a:lnTo>
                <a:lnTo>
                  <a:pt x="7614024" y="2526286"/>
                </a:lnTo>
                <a:close/>
                <a:moveTo>
                  <a:pt x="5043655" y="2057288"/>
                </a:moveTo>
                <a:lnTo>
                  <a:pt x="4572425" y="2528510"/>
                </a:lnTo>
                <a:lnTo>
                  <a:pt x="4572425" y="2584487"/>
                </a:lnTo>
                <a:lnTo>
                  <a:pt x="5043655" y="3055718"/>
                </a:lnTo>
                <a:lnTo>
                  <a:pt x="5512408" y="2586964"/>
                </a:lnTo>
                <a:lnTo>
                  <a:pt x="5512408" y="2526033"/>
                </a:lnTo>
                <a:close/>
                <a:moveTo>
                  <a:pt x="840943" y="2057288"/>
                </a:moveTo>
                <a:lnTo>
                  <a:pt x="369202" y="2529021"/>
                </a:lnTo>
                <a:lnTo>
                  <a:pt x="369202" y="2583976"/>
                </a:lnTo>
                <a:lnTo>
                  <a:pt x="840943" y="3055718"/>
                </a:lnTo>
                <a:lnTo>
                  <a:pt x="1309190" y="2587479"/>
                </a:lnTo>
                <a:lnTo>
                  <a:pt x="1309190" y="2525518"/>
                </a:lnTo>
                <a:close/>
                <a:moveTo>
                  <a:pt x="8195701" y="2057287"/>
                </a:moveTo>
                <a:lnTo>
                  <a:pt x="7724849" y="2528130"/>
                </a:lnTo>
                <a:lnTo>
                  <a:pt x="7724849" y="2584867"/>
                </a:lnTo>
                <a:lnTo>
                  <a:pt x="8195700" y="3055717"/>
                </a:lnTo>
                <a:lnTo>
                  <a:pt x="8664832" y="2586585"/>
                </a:lnTo>
                <a:lnTo>
                  <a:pt x="8664832" y="2526410"/>
                </a:lnTo>
                <a:close/>
                <a:moveTo>
                  <a:pt x="6094339" y="2057287"/>
                </a:moveTo>
                <a:lnTo>
                  <a:pt x="5623233" y="2528385"/>
                </a:lnTo>
                <a:lnTo>
                  <a:pt x="5623233" y="2584613"/>
                </a:lnTo>
                <a:lnTo>
                  <a:pt x="6094336" y="3055717"/>
                </a:lnTo>
                <a:lnTo>
                  <a:pt x="6563216" y="2586838"/>
                </a:lnTo>
                <a:lnTo>
                  <a:pt x="6563216" y="2526156"/>
                </a:lnTo>
                <a:close/>
                <a:moveTo>
                  <a:pt x="1309181" y="1973451"/>
                </a:moveTo>
                <a:lnTo>
                  <a:pt x="1420005" y="1973451"/>
                </a:lnTo>
                <a:lnTo>
                  <a:pt x="1420005" y="2084276"/>
                </a:lnTo>
                <a:lnTo>
                  <a:pt x="1309181" y="2084276"/>
                </a:lnTo>
                <a:close/>
                <a:moveTo>
                  <a:pt x="258371" y="1973451"/>
                </a:moveTo>
                <a:lnTo>
                  <a:pt x="369196" y="1973451"/>
                </a:lnTo>
                <a:lnTo>
                  <a:pt x="369196" y="2084276"/>
                </a:lnTo>
                <a:lnTo>
                  <a:pt x="258371" y="2084276"/>
                </a:lnTo>
                <a:close/>
                <a:moveTo>
                  <a:pt x="3410796" y="1973451"/>
                </a:moveTo>
                <a:lnTo>
                  <a:pt x="3521621" y="1973451"/>
                </a:lnTo>
                <a:lnTo>
                  <a:pt x="3521621" y="2084276"/>
                </a:lnTo>
                <a:lnTo>
                  <a:pt x="3410796" y="2084276"/>
                </a:lnTo>
                <a:close/>
                <a:moveTo>
                  <a:pt x="2359988" y="1973451"/>
                </a:moveTo>
                <a:lnTo>
                  <a:pt x="2470813" y="1973451"/>
                </a:lnTo>
                <a:lnTo>
                  <a:pt x="2470813" y="2084276"/>
                </a:lnTo>
                <a:lnTo>
                  <a:pt x="2359988" y="2084276"/>
                </a:lnTo>
                <a:close/>
                <a:moveTo>
                  <a:pt x="4461600" y="1973451"/>
                </a:moveTo>
                <a:lnTo>
                  <a:pt x="4572425" y="1973451"/>
                </a:lnTo>
                <a:lnTo>
                  <a:pt x="4572425" y="2084276"/>
                </a:lnTo>
                <a:lnTo>
                  <a:pt x="4461600" y="2084276"/>
                </a:lnTo>
                <a:close/>
                <a:moveTo>
                  <a:pt x="6563216" y="1973451"/>
                </a:moveTo>
                <a:lnTo>
                  <a:pt x="6674041" y="1973451"/>
                </a:lnTo>
                <a:lnTo>
                  <a:pt x="6674041" y="2084276"/>
                </a:lnTo>
                <a:lnTo>
                  <a:pt x="6563216" y="2084276"/>
                </a:lnTo>
                <a:close/>
                <a:moveTo>
                  <a:pt x="5512408" y="1973451"/>
                </a:moveTo>
                <a:lnTo>
                  <a:pt x="5623233" y="1973451"/>
                </a:lnTo>
                <a:lnTo>
                  <a:pt x="5623233" y="2084276"/>
                </a:lnTo>
                <a:lnTo>
                  <a:pt x="5512408" y="2084276"/>
                </a:lnTo>
                <a:close/>
                <a:moveTo>
                  <a:pt x="8664832" y="1973450"/>
                </a:moveTo>
                <a:lnTo>
                  <a:pt x="8775657" y="1973450"/>
                </a:lnTo>
                <a:lnTo>
                  <a:pt x="8775657" y="2084275"/>
                </a:lnTo>
                <a:lnTo>
                  <a:pt x="8664832" y="2084275"/>
                </a:lnTo>
                <a:close/>
                <a:moveTo>
                  <a:pt x="7614024" y="1973450"/>
                </a:moveTo>
                <a:lnTo>
                  <a:pt x="7724849" y="1973450"/>
                </a:lnTo>
                <a:lnTo>
                  <a:pt x="7724849" y="2084275"/>
                </a:lnTo>
                <a:lnTo>
                  <a:pt x="7614024" y="2084275"/>
                </a:lnTo>
                <a:close/>
                <a:moveTo>
                  <a:pt x="1340281" y="1557960"/>
                </a:moveTo>
                <a:lnTo>
                  <a:pt x="867065" y="2031167"/>
                </a:lnTo>
                <a:lnTo>
                  <a:pt x="1335989" y="2500073"/>
                </a:lnTo>
                <a:lnTo>
                  <a:pt x="1396599" y="2500073"/>
                </a:lnTo>
                <a:lnTo>
                  <a:pt x="1865505" y="2031168"/>
                </a:lnTo>
                <a:lnTo>
                  <a:pt x="1392304" y="1557960"/>
                </a:lnTo>
                <a:close/>
                <a:moveTo>
                  <a:pt x="3441642" y="1557959"/>
                </a:moveTo>
                <a:lnTo>
                  <a:pt x="2968432" y="2031168"/>
                </a:lnTo>
                <a:lnTo>
                  <a:pt x="3437347" y="2500073"/>
                </a:lnTo>
                <a:lnTo>
                  <a:pt x="3497954" y="2500073"/>
                </a:lnTo>
                <a:lnTo>
                  <a:pt x="3966871" y="2031167"/>
                </a:lnTo>
                <a:lnTo>
                  <a:pt x="3493660" y="1557959"/>
                </a:lnTo>
                <a:close/>
                <a:moveTo>
                  <a:pt x="2390960" y="1557959"/>
                </a:moveTo>
                <a:lnTo>
                  <a:pt x="1917749" y="2031168"/>
                </a:lnTo>
                <a:lnTo>
                  <a:pt x="2386666" y="2500073"/>
                </a:lnTo>
                <a:lnTo>
                  <a:pt x="2447276" y="2500073"/>
                </a:lnTo>
                <a:lnTo>
                  <a:pt x="2916188" y="2031168"/>
                </a:lnTo>
                <a:lnTo>
                  <a:pt x="2442982" y="1557959"/>
                </a:lnTo>
                <a:close/>
                <a:moveTo>
                  <a:pt x="5542984" y="1557959"/>
                </a:moveTo>
                <a:lnTo>
                  <a:pt x="5069777" y="2031166"/>
                </a:lnTo>
                <a:lnTo>
                  <a:pt x="5538692" y="2500073"/>
                </a:lnTo>
                <a:lnTo>
                  <a:pt x="5599300" y="2500073"/>
                </a:lnTo>
                <a:lnTo>
                  <a:pt x="6068216" y="2031165"/>
                </a:lnTo>
                <a:lnTo>
                  <a:pt x="5595011" y="1557959"/>
                </a:lnTo>
                <a:close/>
                <a:moveTo>
                  <a:pt x="4492304" y="1557959"/>
                </a:moveTo>
                <a:lnTo>
                  <a:pt x="4019114" y="2031167"/>
                </a:lnTo>
                <a:lnTo>
                  <a:pt x="4488010" y="2500073"/>
                </a:lnTo>
                <a:lnTo>
                  <a:pt x="4548618" y="2500073"/>
                </a:lnTo>
                <a:lnTo>
                  <a:pt x="5017533" y="2031166"/>
                </a:lnTo>
                <a:lnTo>
                  <a:pt x="4544326" y="1557959"/>
                </a:lnTo>
                <a:close/>
                <a:moveTo>
                  <a:pt x="7644348" y="1557959"/>
                </a:moveTo>
                <a:lnTo>
                  <a:pt x="7171139" y="2031167"/>
                </a:lnTo>
                <a:lnTo>
                  <a:pt x="7640054" y="2500073"/>
                </a:lnTo>
                <a:lnTo>
                  <a:pt x="7700663" y="2500073"/>
                </a:lnTo>
                <a:lnTo>
                  <a:pt x="8169579" y="2031166"/>
                </a:lnTo>
                <a:lnTo>
                  <a:pt x="7696373" y="1557959"/>
                </a:lnTo>
                <a:close/>
                <a:moveTo>
                  <a:pt x="6593666" y="1557959"/>
                </a:moveTo>
                <a:lnTo>
                  <a:pt x="6120461" y="2031165"/>
                </a:lnTo>
                <a:lnTo>
                  <a:pt x="6589377" y="2500073"/>
                </a:lnTo>
                <a:lnTo>
                  <a:pt x="6649981" y="2500073"/>
                </a:lnTo>
                <a:lnTo>
                  <a:pt x="7118896" y="2031167"/>
                </a:lnTo>
                <a:lnTo>
                  <a:pt x="6645688" y="1557959"/>
                </a:lnTo>
                <a:close/>
                <a:moveTo>
                  <a:pt x="783783" y="1447135"/>
                </a:moveTo>
                <a:lnTo>
                  <a:pt x="894607" y="1447135"/>
                </a:lnTo>
                <a:lnTo>
                  <a:pt x="894607" y="1557960"/>
                </a:lnTo>
                <a:lnTo>
                  <a:pt x="783783" y="1557960"/>
                </a:lnTo>
                <a:close/>
                <a:moveTo>
                  <a:pt x="3936210" y="1447134"/>
                </a:moveTo>
                <a:lnTo>
                  <a:pt x="4047034" y="1447134"/>
                </a:lnTo>
                <a:lnTo>
                  <a:pt x="4047034" y="1557959"/>
                </a:lnTo>
                <a:lnTo>
                  <a:pt x="3936210" y="1557959"/>
                </a:lnTo>
                <a:close/>
                <a:moveTo>
                  <a:pt x="2885402" y="1447134"/>
                </a:moveTo>
                <a:lnTo>
                  <a:pt x="2996226" y="1447134"/>
                </a:lnTo>
                <a:lnTo>
                  <a:pt x="2996226" y="1557959"/>
                </a:lnTo>
                <a:lnTo>
                  <a:pt x="2885402" y="1557959"/>
                </a:lnTo>
                <a:close/>
                <a:moveTo>
                  <a:pt x="1834592" y="1447134"/>
                </a:moveTo>
                <a:lnTo>
                  <a:pt x="1945417" y="1447134"/>
                </a:lnTo>
                <a:lnTo>
                  <a:pt x="1945417" y="1557959"/>
                </a:lnTo>
                <a:lnTo>
                  <a:pt x="1834592" y="1557959"/>
                </a:lnTo>
                <a:close/>
                <a:moveTo>
                  <a:pt x="6037812" y="1447134"/>
                </a:moveTo>
                <a:lnTo>
                  <a:pt x="6148637" y="1447134"/>
                </a:lnTo>
                <a:lnTo>
                  <a:pt x="6148637" y="1557959"/>
                </a:lnTo>
                <a:lnTo>
                  <a:pt x="6037812" y="1557959"/>
                </a:lnTo>
                <a:close/>
                <a:moveTo>
                  <a:pt x="4987004" y="1447134"/>
                </a:moveTo>
                <a:lnTo>
                  <a:pt x="5097829" y="1447134"/>
                </a:lnTo>
                <a:lnTo>
                  <a:pt x="5097829" y="1557959"/>
                </a:lnTo>
                <a:lnTo>
                  <a:pt x="4987004" y="1557959"/>
                </a:lnTo>
                <a:close/>
                <a:moveTo>
                  <a:pt x="8139428" y="1447134"/>
                </a:moveTo>
                <a:lnTo>
                  <a:pt x="8250253" y="1447134"/>
                </a:lnTo>
                <a:lnTo>
                  <a:pt x="8250253" y="1557959"/>
                </a:lnTo>
                <a:lnTo>
                  <a:pt x="8139428" y="1557959"/>
                </a:lnTo>
                <a:close/>
                <a:moveTo>
                  <a:pt x="7088620" y="1447134"/>
                </a:moveTo>
                <a:lnTo>
                  <a:pt x="7199445" y="1447134"/>
                </a:lnTo>
                <a:lnTo>
                  <a:pt x="7199445" y="1557959"/>
                </a:lnTo>
                <a:lnTo>
                  <a:pt x="7088620" y="1557959"/>
                </a:lnTo>
                <a:close/>
                <a:moveTo>
                  <a:pt x="2942311" y="1006606"/>
                </a:moveTo>
                <a:lnTo>
                  <a:pt x="2470823" y="1478096"/>
                </a:lnTo>
                <a:lnTo>
                  <a:pt x="2470823" y="1533557"/>
                </a:lnTo>
                <a:lnTo>
                  <a:pt x="2942310" y="2005046"/>
                </a:lnTo>
                <a:lnTo>
                  <a:pt x="3410807" y="1536551"/>
                </a:lnTo>
                <a:lnTo>
                  <a:pt x="3410807" y="1475102"/>
                </a:lnTo>
                <a:close/>
                <a:moveTo>
                  <a:pt x="1891628" y="1006606"/>
                </a:moveTo>
                <a:lnTo>
                  <a:pt x="1420020" y="1478222"/>
                </a:lnTo>
                <a:lnTo>
                  <a:pt x="1420020" y="1533430"/>
                </a:lnTo>
                <a:lnTo>
                  <a:pt x="1891628" y="2005046"/>
                </a:lnTo>
                <a:lnTo>
                  <a:pt x="2359999" y="1536677"/>
                </a:lnTo>
                <a:lnTo>
                  <a:pt x="2359999" y="1474976"/>
                </a:lnTo>
                <a:close/>
                <a:moveTo>
                  <a:pt x="840942" y="1006606"/>
                </a:moveTo>
                <a:lnTo>
                  <a:pt x="369204" y="1478346"/>
                </a:lnTo>
                <a:lnTo>
                  <a:pt x="369204" y="1533304"/>
                </a:lnTo>
                <a:lnTo>
                  <a:pt x="840943" y="2005045"/>
                </a:lnTo>
                <a:lnTo>
                  <a:pt x="1309193" y="1536802"/>
                </a:lnTo>
                <a:lnTo>
                  <a:pt x="1309193" y="1474850"/>
                </a:lnTo>
                <a:close/>
                <a:moveTo>
                  <a:pt x="3992992" y="1006606"/>
                </a:moveTo>
                <a:lnTo>
                  <a:pt x="3521631" y="1477968"/>
                </a:lnTo>
                <a:lnTo>
                  <a:pt x="3521631" y="1533684"/>
                </a:lnTo>
                <a:lnTo>
                  <a:pt x="3992992" y="2005046"/>
                </a:lnTo>
                <a:lnTo>
                  <a:pt x="4461600" y="1536420"/>
                </a:lnTo>
                <a:lnTo>
                  <a:pt x="4461600" y="1475233"/>
                </a:lnTo>
                <a:close/>
                <a:moveTo>
                  <a:pt x="6094336" y="1006605"/>
                </a:moveTo>
                <a:lnTo>
                  <a:pt x="5623233" y="1477710"/>
                </a:lnTo>
                <a:lnTo>
                  <a:pt x="5623233" y="1533937"/>
                </a:lnTo>
                <a:lnTo>
                  <a:pt x="6094338" y="2005043"/>
                </a:lnTo>
                <a:lnTo>
                  <a:pt x="6563216" y="1536165"/>
                </a:lnTo>
                <a:lnTo>
                  <a:pt x="6563216" y="1475486"/>
                </a:lnTo>
                <a:close/>
                <a:moveTo>
                  <a:pt x="7145020" y="1006604"/>
                </a:moveTo>
                <a:lnTo>
                  <a:pt x="6674041" y="1477584"/>
                </a:lnTo>
                <a:lnTo>
                  <a:pt x="6674041" y="1534069"/>
                </a:lnTo>
                <a:lnTo>
                  <a:pt x="7145018" y="2005045"/>
                </a:lnTo>
                <a:lnTo>
                  <a:pt x="7614024" y="1536039"/>
                </a:lnTo>
                <a:lnTo>
                  <a:pt x="7614024" y="1475610"/>
                </a:lnTo>
                <a:close/>
                <a:moveTo>
                  <a:pt x="8195701" y="1006604"/>
                </a:moveTo>
                <a:lnTo>
                  <a:pt x="7724849" y="1477457"/>
                </a:lnTo>
                <a:lnTo>
                  <a:pt x="7724849" y="1534190"/>
                </a:lnTo>
                <a:lnTo>
                  <a:pt x="8195702" y="2005044"/>
                </a:lnTo>
                <a:lnTo>
                  <a:pt x="8664832" y="1535914"/>
                </a:lnTo>
                <a:lnTo>
                  <a:pt x="8664832" y="1475735"/>
                </a:lnTo>
                <a:close/>
                <a:moveTo>
                  <a:pt x="5043657" y="1006604"/>
                </a:moveTo>
                <a:lnTo>
                  <a:pt x="4572425" y="1477838"/>
                </a:lnTo>
                <a:lnTo>
                  <a:pt x="4572425" y="1533814"/>
                </a:lnTo>
                <a:lnTo>
                  <a:pt x="5043655" y="2005045"/>
                </a:lnTo>
                <a:lnTo>
                  <a:pt x="5512408" y="1536292"/>
                </a:lnTo>
                <a:lnTo>
                  <a:pt x="5512408" y="1475356"/>
                </a:lnTo>
                <a:close/>
                <a:moveTo>
                  <a:pt x="2359987" y="922636"/>
                </a:moveTo>
                <a:lnTo>
                  <a:pt x="2470812" y="922636"/>
                </a:lnTo>
                <a:lnTo>
                  <a:pt x="2470812" y="1033461"/>
                </a:lnTo>
                <a:lnTo>
                  <a:pt x="2359987" y="1033461"/>
                </a:lnTo>
                <a:close/>
                <a:moveTo>
                  <a:pt x="1309178" y="922636"/>
                </a:moveTo>
                <a:lnTo>
                  <a:pt x="1420004" y="922636"/>
                </a:lnTo>
                <a:lnTo>
                  <a:pt x="1420004" y="1033461"/>
                </a:lnTo>
                <a:lnTo>
                  <a:pt x="1309178" y="1033461"/>
                </a:lnTo>
                <a:close/>
                <a:moveTo>
                  <a:pt x="258370" y="922636"/>
                </a:moveTo>
                <a:lnTo>
                  <a:pt x="369195" y="922636"/>
                </a:lnTo>
                <a:lnTo>
                  <a:pt x="369195" y="1033461"/>
                </a:lnTo>
                <a:lnTo>
                  <a:pt x="258370" y="1033461"/>
                </a:lnTo>
                <a:close/>
                <a:moveTo>
                  <a:pt x="4461600" y="922636"/>
                </a:moveTo>
                <a:lnTo>
                  <a:pt x="4572425" y="922636"/>
                </a:lnTo>
                <a:lnTo>
                  <a:pt x="4572425" y="1033461"/>
                </a:lnTo>
                <a:lnTo>
                  <a:pt x="4461600" y="1033461"/>
                </a:lnTo>
                <a:close/>
                <a:moveTo>
                  <a:pt x="3410794" y="922636"/>
                </a:moveTo>
                <a:lnTo>
                  <a:pt x="3521620" y="922636"/>
                </a:lnTo>
                <a:lnTo>
                  <a:pt x="3521620" y="1033461"/>
                </a:lnTo>
                <a:lnTo>
                  <a:pt x="3410794" y="1033461"/>
                </a:lnTo>
                <a:close/>
                <a:moveTo>
                  <a:pt x="7614024" y="922636"/>
                </a:moveTo>
                <a:lnTo>
                  <a:pt x="7724849" y="922636"/>
                </a:lnTo>
                <a:lnTo>
                  <a:pt x="7724849" y="1033461"/>
                </a:lnTo>
                <a:lnTo>
                  <a:pt x="7614024" y="1033461"/>
                </a:lnTo>
                <a:close/>
                <a:moveTo>
                  <a:pt x="6563216" y="922636"/>
                </a:moveTo>
                <a:lnTo>
                  <a:pt x="6674041" y="922636"/>
                </a:lnTo>
                <a:lnTo>
                  <a:pt x="6674041" y="1033461"/>
                </a:lnTo>
                <a:lnTo>
                  <a:pt x="6563216" y="1033461"/>
                </a:lnTo>
                <a:close/>
                <a:moveTo>
                  <a:pt x="5512408" y="922636"/>
                </a:moveTo>
                <a:lnTo>
                  <a:pt x="5623233" y="922636"/>
                </a:lnTo>
                <a:lnTo>
                  <a:pt x="5623233" y="1033461"/>
                </a:lnTo>
                <a:lnTo>
                  <a:pt x="5512408" y="1033461"/>
                </a:lnTo>
                <a:close/>
                <a:moveTo>
                  <a:pt x="8664832" y="922635"/>
                </a:moveTo>
                <a:lnTo>
                  <a:pt x="8775657" y="922635"/>
                </a:lnTo>
                <a:lnTo>
                  <a:pt x="8775657" y="1033460"/>
                </a:lnTo>
                <a:lnTo>
                  <a:pt x="8664832" y="1033460"/>
                </a:lnTo>
                <a:close/>
                <a:moveTo>
                  <a:pt x="1337494" y="510063"/>
                </a:moveTo>
                <a:lnTo>
                  <a:pt x="867064" y="980485"/>
                </a:lnTo>
                <a:lnTo>
                  <a:pt x="1333721" y="1447135"/>
                </a:lnTo>
                <a:lnTo>
                  <a:pt x="1398862" y="1447135"/>
                </a:lnTo>
                <a:lnTo>
                  <a:pt x="1865505" y="980485"/>
                </a:lnTo>
                <a:lnTo>
                  <a:pt x="1395091" y="510063"/>
                </a:lnTo>
                <a:close/>
                <a:moveTo>
                  <a:pt x="2388172" y="510063"/>
                </a:moveTo>
                <a:lnTo>
                  <a:pt x="1917749" y="980485"/>
                </a:lnTo>
                <a:lnTo>
                  <a:pt x="2384400" y="1447135"/>
                </a:lnTo>
                <a:lnTo>
                  <a:pt x="2449540" y="1447135"/>
                </a:lnTo>
                <a:lnTo>
                  <a:pt x="2916188" y="980485"/>
                </a:lnTo>
                <a:lnTo>
                  <a:pt x="2445768" y="510063"/>
                </a:lnTo>
                <a:close/>
                <a:moveTo>
                  <a:pt x="3438854" y="510063"/>
                </a:moveTo>
                <a:lnTo>
                  <a:pt x="2968432" y="980485"/>
                </a:lnTo>
                <a:lnTo>
                  <a:pt x="3435082" y="1447134"/>
                </a:lnTo>
                <a:lnTo>
                  <a:pt x="3500221" y="1447134"/>
                </a:lnTo>
                <a:lnTo>
                  <a:pt x="3966871" y="980485"/>
                </a:lnTo>
                <a:lnTo>
                  <a:pt x="3496446" y="510063"/>
                </a:lnTo>
                <a:close/>
                <a:moveTo>
                  <a:pt x="4489516" y="510063"/>
                </a:moveTo>
                <a:lnTo>
                  <a:pt x="4019114" y="980485"/>
                </a:lnTo>
                <a:lnTo>
                  <a:pt x="4485745" y="1447134"/>
                </a:lnTo>
                <a:lnTo>
                  <a:pt x="4550885" y="1447134"/>
                </a:lnTo>
                <a:lnTo>
                  <a:pt x="5017536" y="980482"/>
                </a:lnTo>
                <a:lnTo>
                  <a:pt x="4547117" y="510063"/>
                </a:lnTo>
                <a:close/>
                <a:moveTo>
                  <a:pt x="5540197" y="510063"/>
                </a:moveTo>
                <a:lnTo>
                  <a:pt x="5069779" y="980483"/>
                </a:lnTo>
                <a:lnTo>
                  <a:pt x="5536430" y="1447134"/>
                </a:lnTo>
                <a:lnTo>
                  <a:pt x="5601565" y="1447134"/>
                </a:lnTo>
                <a:lnTo>
                  <a:pt x="6068214" y="980484"/>
                </a:lnTo>
                <a:lnTo>
                  <a:pt x="5597794" y="510063"/>
                </a:lnTo>
                <a:close/>
                <a:moveTo>
                  <a:pt x="6590878" y="510062"/>
                </a:moveTo>
                <a:lnTo>
                  <a:pt x="6120457" y="980484"/>
                </a:lnTo>
                <a:lnTo>
                  <a:pt x="6587106" y="1447134"/>
                </a:lnTo>
                <a:lnTo>
                  <a:pt x="6652247" y="1447134"/>
                </a:lnTo>
                <a:lnTo>
                  <a:pt x="7118898" y="980483"/>
                </a:lnTo>
                <a:lnTo>
                  <a:pt x="6648479" y="510062"/>
                </a:lnTo>
                <a:close/>
                <a:moveTo>
                  <a:pt x="7641560" y="510062"/>
                </a:moveTo>
                <a:lnTo>
                  <a:pt x="7171142" y="980482"/>
                </a:lnTo>
                <a:lnTo>
                  <a:pt x="7637793" y="1447134"/>
                </a:lnTo>
                <a:lnTo>
                  <a:pt x="7702929" y="1447134"/>
                </a:lnTo>
                <a:lnTo>
                  <a:pt x="8169579" y="980483"/>
                </a:lnTo>
                <a:lnTo>
                  <a:pt x="7699160" y="510062"/>
                </a:lnTo>
                <a:close/>
                <a:moveTo>
                  <a:pt x="783785" y="399238"/>
                </a:moveTo>
                <a:lnTo>
                  <a:pt x="894609" y="399238"/>
                </a:lnTo>
                <a:lnTo>
                  <a:pt x="894609" y="510063"/>
                </a:lnTo>
                <a:lnTo>
                  <a:pt x="783785" y="510063"/>
                </a:lnTo>
                <a:close/>
                <a:moveTo>
                  <a:pt x="1834594" y="399238"/>
                </a:moveTo>
                <a:lnTo>
                  <a:pt x="1945420" y="399238"/>
                </a:lnTo>
                <a:lnTo>
                  <a:pt x="1945420" y="510063"/>
                </a:lnTo>
                <a:lnTo>
                  <a:pt x="1834594" y="510063"/>
                </a:lnTo>
                <a:close/>
                <a:moveTo>
                  <a:pt x="3936212" y="399238"/>
                </a:moveTo>
                <a:lnTo>
                  <a:pt x="4047037" y="399238"/>
                </a:lnTo>
                <a:lnTo>
                  <a:pt x="4047037" y="510063"/>
                </a:lnTo>
                <a:lnTo>
                  <a:pt x="3936212" y="510063"/>
                </a:lnTo>
                <a:close/>
                <a:moveTo>
                  <a:pt x="2885405" y="399238"/>
                </a:moveTo>
                <a:lnTo>
                  <a:pt x="2996229" y="399238"/>
                </a:lnTo>
                <a:lnTo>
                  <a:pt x="2996229" y="510063"/>
                </a:lnTo>
                <a:lnTo>
                  <a:pt x="2885405" y="510063"/>
                </a:lnTo>
                <a:close/>
                <a:moveTo>
                  <a:pt x="4987004" y="399238"/>
                </a:moveTo>
                <a:lnTo>
                  <a:pt x="5097829" y="399238"/>
                </a:lnTo>
                <a:lnTo>
                  <a:pt x="5097829" y="510063"/>
                </a:lnTo>
                <a:lnTo>
                  <a:pt x="4987004" y="510063"/>
                </a:lnTo>
                <a:close/>
                <a:moveTo>
                  <a:pt x="6037812" y="399238"/>
                </a:moveTo>
                <a:lnTo>
                  <a:pt x="6148637" y="399238"/>
                </a:lnTo>
                <a:lnTo>
                  <a:pt x="6148637" y="510062"/>
                </a:lnTo>
                <a:lnTo>
                  <a:pt x="6037812" y="510062"/>
                </a:lnTo>
                <a:close/>
                <a:moveTo>
                  <a:pt x="7088620" y="399237"/>
                </a:moveTo>
                <a:lnTo>
                  <a:pt x="7199445" y="399237"/>
                </a:lnTo>
                <a:lnTo>
                  <a:pt x="7199445" y="510062"/>
                </a:lnTo>
                <a:lnTo>
                  <a:pt x="7088620" y="510062"/>
                </a:lnTo>
                <a:close/>
                <a:moveTo>
                  <a:pt x="8139428" y="399237"/>
                </a:moveTo>
                <a:lnTo>
                  <a:pt x="8250253" y="399237"/>
                </a:lnTo>
                <a:lnTo>
                  <a:pt x="8250253" y="510062"/>
                </a:lnTo>
                <a:lnTo>
                  <a:pt x="8139428" y="510062"/>
                </a:lnTo>
                <a:close/>
                <a:moveTo>
                  <a:pt x="6138416" y="0"/>
                </a:moveTo>
                <a:lnTo>
                  <a:pt x="6190660" y="0"/>
                </a:lnTo>
                <a:lnTo>
                  <a:pt x="6589898" y="399238"/>
                </a:lnTo>
                <a:lnTo>
                  <a:pt x="6649459" y="399238"/>
                </a:lnTo>
                <a:lnTo>
                  <a:pt x="7048695" y="2"/>
                </a:lnTo>
                <a:lnTo>
                  <a:pt x="7100939" y="2"/>
                </a:lnTo>
                <a:lnTo>
                  <a:pt x="6674041" y="426899"/>
                </a:lnTo>
                <a:lnTo>
                  <a:pt x="6674041" y="483380"/>
                </a:lnTo>
                <a:lnTo>
                  <a:pt x="7145020" y="954361"/>
                </a:lnTo>
                <a:lnTo>
                  <a:pt x="7614024" y="485355"/>
                </a:lnTo>
                <a:lnTo>
                  <a:pt x="7614024" y="424926"/>
                </a:lnTo>
                <a:lnTo>
                  <a:pt x="7189097" y="1"/>
                </a:lnTo>
                <a:lnTo>
                  <a:pt x="7241340" y="1"/>
                </a:lnTo>
                <a:lnTo>
                  <a:pt x="7640577" y="399237"/>
                </a:lnTo>
                <a:lnTo>
                  <a:pt x="7700142" y="399237"/>
                </a:lnTo>
                <a:lnTo>
                  <a:pt x="8099378" y="1"/>
                </a:lnTo>
                <a:lnTo>
                  <a:pt x="8151622" y="1"/>
                </a:lnTo>
                <a:lnTo>
                  <a:pt x="7724849" y="426774"/>
                </a:lnTo>
                <a:lnTo>
                  <a:pt x="7724849" y="483509"/>
                </a:lnTo>
                <a:lnTo>
                  <a:pt x="8195700" y="954363"/>
                </a:lnTo>
                <a:lnTo>
                  <a:pt x="8664832" y="485228"/>
                </a:lnTo>
                <a:lnTo>
                  <a:pt x="8664832" y="425054"/>
                </a:lnTo>
                <a:lnTo>
                  <a:pt x="8239778" y="1"/>
                </a:lnTo>
                <a:lnTo>
                  <a:pt x="8292022" y="1"/>
                </a:lnTo>
                <a:lnTo>
                  <a:pt x="8691259" y="399237"/>
                </a:lnTo>
                <a:lnTo>
                  <a:pt x="8750823" y="399237"/>
                </a:lnTo>
                <a:lnTo>
                  <a:pt x="9143986" y="6075"/>
                </a:lnTo>
                <a:lnTo>
                  <a:pt x="9143986" y="58319"/>
                </a:lnTo>
                <a:lnTo>
                  <a:pt x="8775657" y="426647"/>
                </a:lnTo>
                <a:lnTo>
                  <a:pt x="8775657" y="483635"/>
                </a:lnTo>
                <a:lnTo>
                  <a:pt x="9143986" y="851966"/>
                </a:lnTo>
                <a:lnTo>
                  <a:pt x="9143986" y="904210"/>
                </a:lnTo>
                <a:lnTo>
                  <a:pt x="8749840" y="510062"/>
                </a:lnTo>
                <a:lnTo>
                  <a:pt x="8692242" y="510062"/>
                </a:lnTo>
                <a:lnTo>
                  <a:pt x="8221822" y="980484"/>
                </a:lnTo>
                <a:lnTo>
                  <a:pt x="8688471" y="1447133"/>
                </a:lnTo>
                <a:lnTo>
                  <a:pt x="8753611" y="1447133"/>
                </a:lnTo>
                <a:lnTo>
                  <a:pt x="9143986" y="1056762"/>
                </a:lnTo>
                <a:lnTo>
                  <a:pt x="9143986" y="1109003"/>
                </a:lnTo>
                <a:lnTo>
                  <a:pt x="8775657" y="1477331"/>
                </a:lnTo>
                <a:lnTo>
                  <a:pt x="8775657" y="1534319"/>
                </a:lnTo>
                <a:lnTo>
                  <a:pt x="9143986" y="1902649"/>
                </a:lnTo>
                <a:lnTo>
                  <a:pt x="9143987" y="1954891"/>
                </a:lnTo>
                <a:lnTo>
                  <a:pt x="8747055" y="1557959"/>
                </a:lnTo>
                <a:lnTo>
                  <a:pt x="8695029" y="1557959"/>
                </a:lnTo>
                <a:lnTo>
                  <a:pt x="8221823" y="2031165"/>
                </a:lnTo>
                <a:lnTo>
                  <a:pt x="8690741" y="2500073"/>
                </a:lnTo>
                <a:lnTo>
                  <a:pt x="8751345" y="2500073"/>
                </a:lnTo>
                <a:lnTo>
                  <a:pt x="9143986" y="2107432"/>
                </a:lnTo>
                <a:lnTo>
                  <a:pt x="9143986" y="2159677"/>
                </a:lnTo>
                <a:lnTo>
                  <a:pt x="8775657" y="2528005"/>
                </a:lnTo>
                <a:lnTo>
                  <a:pt x="8775657" y="2584989"/>
                </a:lnTo>
                <a:lnTo>
                  <a:pt x="9143987" y="2953319"/>
                </a:lnTo>
                <a:lnTo>
                  <a:pt x="9143987" y="3005564"/>
                </a:lnTo>
                <a:lnTo>
                  <a:pt x="8749321" y="2610898"/>
                </a:lnTo>
                <a:lnTo>
                  <a:pt x="8692765" y="2610898"/>
                </a:lnTo>
                <a:lnTo>
                  <a:pt x="8221822" y="3081840"/>
                </a:lnTo>
                <a:lnTo>
                  <a:pt x="8691194" y="3551212"/>
                </a:lnTo>
                <a:lnTo>
                  <a:pt x="8750888" y="3551212"/>
                </a:lnTo>
                <a:lnTo>
                  <a:pt x="9143986" y="3158114"/>
                </a:lnTo>
                <a:lnTo>
                  <a:pt x="9143986" y="3210356"/>
                </a:lnTo>
                <a:lnTo>
                  <a:pt x="8775657" y="3578686"/>
                </a:lnTo>
                <a:lnTo>
                  <a:pt x="8775657" y="3635674"/>
                </a:lnTo>
                <a:lnTo>
                  <a:pt x="9143986" y="4004003"/>
                </a:lnTo>
                <a:lnTo>
                  <a:pt x="9143986" y="4056248"/>
                </a:lnTo>
                <a:lnTo>
                  <a:pt x="8749774" y="3662037"/>
                </a:lnTo>
                <a:lnTo>
                  <a:pt x="8692306" y="3662037"/>
                </a:lnTo>
                <a:lnTo>
                  <a:pt x="8221823" y="4132519"/>
                </a:lnTo>
                <a:lnTo>
                  <a:pt x="8661299" y="4571995"/>
                </a:lnTo>
                <a:lnTo>
                  <a:pt x="8609053" y="4571995"/>
                </a:lnTo>
                <a:lnTo>
                  <a:pt x="8195700" y="4158642"/>
                </a:lnTo>
                <a:lnTo>
                  <a:pt x="7782346" y="4571997"/>
                </a:lnTo>
                <a:lnTo>
                  <a:pt x="7730103" y="4571997"/>
                </a:lnTo>
                <a:lnTo>
                  <a:pt x="8169579" y="4132521"/>
                </a:lnTo>
                <a:lnTo>
                  <a:pt x="7699096" y="3662037"/>
                </a:lnTo>
                <a:lnTo>
                  <a:pt x="7641624" y="3662037"/>
                </a:lnTo>
                <a:lnTo>
                  <a:pt x="7171140" y="4132521"/>
                </a:lnTo>
                <a:lnTo>
                  <a:pt x="7610615" y="4571996"/>
                </a:lnTo>
                <a:lnTo>
                  <a:pt x="7558371" y="4571996"/>
                </a:lnTo>
                <a:lnTo>
                  <a:pt x="7145018" y="4158643"/>
                </a:lnTo>
                <a:lnTo>
                  <a:pt x="6731665" y="4571996"/>
                </a:lnTo>
                <a:lnTo>
                  <a:pt x="6679421" y="4571997"/>
                </a:lnTo>
                <a:lnTo>
                  <a:pt x="7118896" y="4132521"/>
                </a:lnTo>
                <a:lnTo>
                  <a:pt x="6648412" y="3662037"/>
                </a:lnTo>
                <a:lnTo>
                  <a:pt x="6590942" y="3662037"/>
                </a:lnTo>
                <a:lnTo>
                  <a:pt x="6120458" y="4132521"/>
                </a:lnTo>
                <a:lnTo>
                  <a:pt x="6559933" y="4571996"/>
                </a:lnTo>
                <a:lnTo>
                  <a:pt x="6507689" y="4571996"/>
                </a:lnTo>
                <a:lnTo>
                  <a:pt x="6094336" y="4158643"/>
                </a:lnTo>
                <a:lnTo>
                  <a:pt x="5680986" y="4571994"/>
                </a:lnTo>
                <a:lnTo>
                  <a:pt x="5628742" y="4571994"/>
                </a:lnTo>
                <a:lnTo>
                  <a:pt x="6068215" y="4132521"/>
                </a:lnTo>
                <a:lnTo>
                  <a:pt x="5597730" y="3662037"/>
                </a:lnTo>
                <a:lnTo>
                  <a:pt x="5540260" y="3662037"/>
                </a:lnTo>
                <a:lnTo>
                  <a:pt x="5069776" y="4132521"/>
                </a:lnTo>
                <a:lnTo>
                  <a:pt x="5509251" y="4571996"/>
                </a:lnTo>
                <a:lnTo>
                  <a:pt x="5457007" y="4571996"/>
                </a:lnTo>
                <a:lnTo>
                  <a:pt x="5043654" y="4158643"/>
                </a:lnTo>
                <a:lnTo>
                  <a:pt x="4630302" y="4571995"/>
                </a:lnTo>
                <a:lnTo>
                  <a:pt x="4578058" y="4571995"/>
                </a:lnTo>
                <a:lnTo>
                  <a:pt x="5017532" y="4132521"/>
                </a:lnTo>
                <a:lnTo>
                  <a:pt x="4547048" y="3662037"/>
                </a:lnTo>
                <a:lnTo>
                  <a:pt x="4489581" y="3662037"/>
                </a:lnTo>
                <a:lnTo>
                  <a:pt x="4019114" y="4132522"/>
                </a:lnTo>
                <a:lnTo>
                  <a:pt x="4458569" y="4571996"/>
                </a:lnTo>
                <a:lnTo>
                  <a:pt x="4406325" y="4571996"/>
                </a:lnTo>
                <a:lnTo>
                  <a:pt x="3992992" y="4158644"/>
                </a:lnTo>
                <a:lnTo>
                  <a:pt x="3579640" y="4571995"/>
                </a:lnTo>
                <a:lnTo>
                  <a:pt x="3527396" y="4571995"/>
                </a:lnTo>
                <a:lnTo>
                  <a:pt x="3966870" y="4132522"/>
                </a:lnTo>
                <a:lnTo>
                  <a:pt x="3496383" y="3662037"/>
                </a:lnTo>
                <a:lnTo>
                  <a:pt x="3438916" y="3662037"/>
                </a:lnTo>
                <a:lnTo>
                  <a:pt x="2968432" y="4132520"/>
                </a:lnTo>
                <a:lnTo>
                  <a:pt x="3407909" y="4571995"/>
                </a:lnTo>
                <a:lnTo>
                  <a:pt x="3355664" y="4571995"/>
                </a:lnTo>
                <a:lnTo>
                  <a:pt x="2942310" y="4158642"/>
                </a:lnTo>
                <a:lnTo>
                  <a:pt x="2528960" y="4571994"/>
                </a:lnTo>
                <a:lnTo>
                  <a:pt x="2476716" y="4571994"/>
                </a:lnTo>
                <a:lnTo>
                  <a:pt x="2916189" y="4132521"/>
                </a:lnTo>
                <a:lnTo>
                  <a:pt x="2445706" y="3662037"/>
                </a:lnTo>
                <a:lnTo>
                  <a:pt x="2388237" y="3662037"/>
                </a:lnTo>
                <a:lnTo>
                  <a:pt x="1917750" y="4132522"/>
                </a:lnTo>
                <a:lnTo>
                  <a:pt x="2357226" y="4571995"/>
                </a:lnTo>
                <a:lnTo>
                  <a:pt x="2304983" y="4571996"/>
                </a:lnTo>
                <a:lnTo>
                  <a:pt x="1891628" y="4158644"/>
                </a:lnTo>
                <a:lnTo>
                  <a:pt x="1478287" y="4571994"/>
                </a:lnTo>
                <a:lnTo>
                  <a:pt x="1426043" y="4571994"/>
                </a:lnTo>
                <a:lnTo>
                  <a:pt x="1865506" y="4132522"/>
                </a:lnTo>
                <a:lnTo>
                  <a:pt x="1395028" y="3662037"/>
                </a:lnTo>
                <a:lnTo>
                  <a:pt x="1337560" y="3662037"/>
                </a:lnTo>
                <a:lnTo>
                  <a:pt x="867065" y="4132523"/>
                </a:lnTo>
                <a:lnTo>
                  <a:pt x="1306545" y="4571995"/>
                </a:lnTo>
                <a:lnTo>
                  <a:pt x="1254301" y="4571995"/>
                </a:lnTo>
                <a:lnTo>
                  <a:pt x="840943" y="4158645"/>
                </a:lnTo>
                <a:lnTo>
                  <a:pt x="427592" y="4571996"/>
                </a:lnTo>
                <a:lnTo>
                  <a:pt x="375348" y="4571996"/>
                </a:lnTo>
                <a:lnTo>
                  <a:pt x="814821" y="4132522"/>
                </a:lnTo>
                <a:lnTo>
                  <a:pt x="344336" y="3662037"/>
                </a:lnTo>
                <a:lnTo>
                  <a:pt x="286868" y="3662037"/>
                </a:lnTo>
                <a:lnTo>
                  <a:pt x="2" y="3948903"/>
                </a:lnTo>
                <a:lnTo>
                  <a:pt x="2" y="3896659"/>
                </a:lnTo>
                <a:lnTo>
                  <a:pt x="258375" y="3638287"/>
                </a:lnTo>
                <a:lnTo>
                  <a:pt x="258375" y="3576075"/>
                </a:lnTo>
                <a:lnTo>
                  <a:pt x="1" y="3317701"/>
                </a:lnTo>
                <a:lnTo>
                  <a:pt x="1" y="3265457"/>
                </a:lnTo>
                <a:lnTo>
                  <a:pt x="285755" y="3551212"/>
                </a:lnTo>
                <a:lnTo>
                  <a:pt x="345449" y="3551212"/>
                </a:lnTo>
                <a:lnTo>
                  <a:pt x="814821" y="3081840"/>
                </a:lnTo>
                <a:lnTo>
                  <a:pt x="343879" y="2610898"/>
                </a:lnTo>
                <a:lnTo>
                  <a:pt x="287325" y="2610898"/>
                </a:lnTo>
                <a:lnTo>
                  <a:pt x="4" y="2898220"/>
                </a:lnTo>
                <a:lnTo>
                  <a:pt x="4" y="2845976"/>
                </a:lnTo>
                <a:lnTo>
                  <a:pt x="258377" y="2587602"/>
                </a:lnTo>
                <a:lnTo>
                  <a:pt x="258377" y="2525395"/>
                </a:lnTo>
                <a:lnTo>
                  <a:pt x="1" y="2267018"/>
                </a:lnTo>
                <a:lnTo>
                  <a:pt x="0" y="2214773"/>
                </a:lnTo>
                <a:lnTo>
                  <a:pt x="285299" y="2500073"/>
                </a:lnTo>
                <a:lnTo>
                  <a:pt x="345906" y="2500073"/>
                </a:lnTo>
                <a:lnTo>
                  <a:pt x="814821" y="2031167"/>
                </a:lnTo>
                <a:lnTo>
                  <a:pt x="341615" y="1557960"/>
                </a:lnTo>
                <a:lnTo>
                  <a:pt x="289591" y="1557960"/>
                </a:lnTo>
                <a:lnTo>
                  <a:pt x="1" y="1847551"/>
                </a:lnTo>
                <a:lnTo>
                  <a:pt x="1" y="1795307"/>
                </a:lnTo>
                <a:lnTo>
                  <a:pt x="258379" y="1536928"/>
                </a:lnTo>
                <a:lnTo>
                  <a:pt x="258379" y="1474723"/>
                </a:lnTo>
                <a:lnTo>
                  <a:pt x="1" y="1216345"/>
                </a:lnTo>
                <a:lnTo>
                  <a:pt x="1" y="1164102"/>
                </a:lnTo>
                <a:lnTo>
                  <a:pt x="283034" y="1447135"/>
                </a:lnTo>
                <a:lnTo>
                  <a:pt x="348172" y="1447135"/>
                </a:lnTo>
                <a:lnTo>
                  <a:pt x="814820" y="980485"/>
                </a:lnTo>
                <a:lnTo>
                  <a:pt x="344400" y="510063"/>
                </a:lnTo>
                <a:lnTo>
                  <a:pt x="286802" y="510063"/>
                </a:lnTo>
                <a:lnTo>
                  <a:pt x="2" y="796868"/>
                </a:lnTo>
                <a:lnTo>
                  <a:pt x="2" y="744627"/>
                </a:lnTo>
                <a:lnTo>
                  <a:pt x="258382" y="486240"/>
                </a:lnTo>
                <a:lnTo>
                  <a:pt x="258382" y="424044"/>
                </a:lnTo>
                <a:lnTo>
                  <a:pt x="2" y="165665"/>
                </a:lnTo>
                <a:lnTo>
                  <a:pt x="2" y="113421"/>
                </a:lnTo>
                <a:lnTo>
                  <a:pt x="285819" y="399238"/>
                </a:lnTo>
                <a:lnTo>
                  <a:pt x="345383" y="399238"/>
                </a:lnTo>
                <a:lnTo>
                  <a:pt x="744619" y="2"/>
                </a:lnTo>
                <a:lnTo>
                  <a:pt x="796863" y="2"/>
                </a:lnTo>
                <a:lnTo>
                  <a:pt x="369206" y="427659"/>
                </a:lnTo>
                <a:lnTo>
                  <a:pt x="369206" y="482625"/>
                </a:lnTo>
                <a:lnTo>
                  <a:pt x="840942" y="954363"/>
                </a:lnTo>
                <a:lnTo>
                  <a:pt x="1309198" y="486115"/>
                </a:lnTo>
                <a:lnTo>
                  <a:pt x="1309198" y="424170"/>
                </a:lnTo>
                <a:lnTo>
                  <a:pt x="885018" y="1"/>
                </a:lnTo>
                <a:lnTo>
                  <a:pt x="937262" y="1"/>
                </a:lnTo>
                <a:lnTo>
                  <a:pt x="1336510" y="399238"/>
                </a:lnTo>
                <a:lnTo>
                  <a:pt x="1396075" y="399238"/>
                </a:lnTo>
                <a:lnTo>
                  <a:pt x="1795305" y="3"/>
                </a:lnTo>
                <a:lnTo>
                  <a:pt x="1847547" y="3"/>
                </a:lnTo>
                <a:lnTo>
                  <a:pt x="1420024" y="427535"/>
                </a:lnTo>
                <a:lnTo>
                  <a:pt x="1420024" y="482750"/>
                </a:lnTo>
                <a:lnTo>
                  <a:pt x="1891628" y="954364"/>
                </a:lnTo>
                <a:lnTo>
                  <a:pt x="2360002" y="485990"/>
                </a:lnTo>
                <a:lnTo>
                  <a:pt x="2360002" y="424295"/>
                </a:lnTo>
                <a:lnTo>
                  <a:pt x="1935703" y="1"/>
                </a:lnTo>
                <a:lnTo>
                  <a:pt x="1987946" y="1"/>
                </a:lnTo>
                <a:lnTo>
                  <a:pt x="2387188" y="399238"/>
                </a:lnTo>
                <a:lnTo>
                  <a:pt x="2446753" y="399238"/>
                </a:lnTo>
                <a:lnTo>
                  <a:pt x="2845989" y="2"/>
                </a:lnTo>
                <a:lnTo>
                  <a:pt x="2898233" y="2"/>
                </a:lnTo>
                <a:lnTo>
                  <a:pt x="2470826" y="427409"/>
                </a:lnTo>
                <a:lnTo>
                  <a:pt x="2470826" y="482876"/>
                </a:lnTo>
                <a:lnTo>
                  <a:pt x="2942310" y="954364"/>
                </a:lnTo>
                <a:lnTo>
                  <a:pt x="3410810" y="485864"/>
                </a:lnTo>
                <a:lnTo>
                  <a:pt x="3410810" y="424421"/>
                </a:lnTo>
                <a:lnTo>
                  <a:pt x="2986387" y="1"/>
                </a:lnTo>
                <a:lnTo>
                  <a:pt x="3038634" y="1"/>
                </a:lnTo>
                <a:lnTo>
                  <a:pt x="3437870" y="399238"/>
                </a:lnTo>
                <a:lnTo>
                  <a:pt x="3497432" y="399238"/>
                </a:lnTo>
                <a:lnTo>
                  <a:pt x="3896671" y="2"/>
                </a:lnTo>
                <a:lnTo>
                  <a:pt x="3948916" y="2"/>
                </a:lnTo>
                <a:lnTo>
                  <a:pt x="3521633" y="427284"/>
                </a:lnTo>
                <a:lnTo>
                  <a:pt x="3521633" y="483002"/>
                </a:lnTo>
                <a:lnTo>
                  <a:pt x="3992992" y="954363"/>
                </a:lnTo>
                <a:lnTo>
                  <a:pt x="4461600" y="485736"/>
                </a:lnTo>
                <a:lnTo>
                  <a:pt x="4461600" y="424545"/>
                </a:lnTo>
                <a:lnTo>
                  <a:pt x="4037073" y="1"/>
                </a:lnTo>
                <a:lnTo>
                  <a:pt x="4089316" y="1"/>
                </a:lnTo>
                <a:lnTo>
                  <a:pt x="4488536" y="399238"/>
                </a:lnTo>
                <a:lnTo>
                  <a:pt x="4548098" y="399238"/>
                </a:lnTo>
                <a:lnTo>
                  <a:pt x="4947332" y="4"/>
                </a:lnTo>
                <a:lnTo>
                  <a:pt x="4999576" y="4"/>
                </a:lnTo>
                <a:lnTo>
                  <a:pt x="4572425" y="427154"/>
                </a:lnTo>
                <a:lnTo>
                  <a:pt x="4572425" y="483127"/>
                </a:lnTo>
                <a:lnTo>
                  <a:pt x="5043657" y="954361"/>
                </a:lnTo>
                <a:lnTo>
                  <a:pt x="5512408" y="485609"/>
                </a:lnTo>
                <a:lnTo>
                  <a:pt x="5512408" y="424676"/>
                </a:lnTo>
                <a:lnTo>
                  <a:pt x="5087732" y="1"/>
                </a:lnTo>
                <a:lnTo>
                  <a:pt x="5139975" y="1"/>
                </a:lnTo>
                <a:lnTo>
                  <a:pt x="5539212" y="399238"/>
                </a:lnTo>
                <a:lnTo>
                  <a:pt x="5598779" y="399238"/>
                </a:lnTo>
                <a:lnTo>
                  <a:pt x="5998015" y="2"/>
                </a:lnTo>
                <a:lnTo>
                  <a:pt x="6050259" y="2"/>
                </a:lnTo>
                <a:lnTo>
                  <a:pt x="5623233" y="427027"/>
                </a:lnTo>
                <a:lnTo>
                  <a:pt x="5623233" y="483258"/>
                </a:lnTo>
                <a:lnTo>
                  <a:pt x="6094336" y="954363"/>
                </a:lnTo>
                <a:lnTo>
                  <a:pt x="6563216" y="485481"/>
                </a:lnTo>
                <a:lnTo>
                  <a:pt x="6563216" y="4247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44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66B3976-BF5A-1A48-8983-AAA5BE82C1A4}" type="datetime1">
              <a:rPr lang="en-US" smtClean="0"/>
              <a:t>9/16/25</a:t>
            </a:fld>
            <a:endParaRPr lang="en-US"/>
          </a:p>
        </p:txBody>
      </p:sp>
      <p:sp>
        <p:nvSpPr>
          <p:cNvPr id="5" name="Footer Placeholder 4"/>
          <p:cNvSpPr>
            <a:spLocks noGrp="1"/>
          </p:cNvSpPr>
          <p:nvPr>
            <p:ph type="ftr" sz="quarter" idx="11"/>
          </p:nvPr>
        </p:nvSpPr>
        <p:spPr/>
        <p:txBody>
          <a:bodyPr/>
          <a:lstStyle/>
          <a:p>
            <a:r>
              <a:rPr lang="en-US"/>
              <a:t>Pestotnik SiPM RadHard@ RICH 2025</a:t>
            </a:r>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0452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787784-343E-E645-BC51-AE9CEC3BFBBD}" type="datetime1">
              <a:rPr lang="en-US" smtClean="0"/>
              <a:t>9/16/25</a:t>
            </a:fld>
            <a:endParaRPr lang="en-US"/>
          </a:p>
        </p:txBody>
      </p:sp>
      <p:sp>
        <p:nvSpPr>
          <p:cNvPr id="5" name="Footer Placeholder 4"/>
          <p:cNvSpPr>
            <a:spLocks noGrp="1"/>
          </p:cNvSpPr>
          <p:nvPr>
            <p:ph type="ftr" sz="quarter" idx="11"/>
          </p:nvPr>
        </p:nvSpPr>
        <p:spPr/>
        <p:txBody>
          <a:bodyPr/>
          <a:lstStyle/>
          <a:p>
            <a:r>
              <a:rPr lang="en-US"/>
              <a:t>Pestotnik SiPM RadHard@ RICH 2025</a:t>
            </a:r>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6078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8B3D58-77BB-D349-AE03-6375347C8A52}" type="datetime1">
              <a:rPr lang="en-US" smtClean="0"/>
              <a:t>9/16/25</a:t>
            </a:fld>
            <a:endParaRPr lang="en-US"/>
          </a:p>
        </p:txBody>
      </p:sp>
      <p:sp>
        <p:nvSpPr>
          <p:cNvPr id="5" name="Footer Placeholder 4"/>
          <p:cNvSpPr>
            <a:spLocks noGrp="1"/>
          </p:cNvSpPr>
          <p:nvPr>
            <p:ph type="ftr" sz="quarter" idx="11"/>
          </p:nvPr>
        </p:nvSpPr>
        <p:spPr/>
        <p:txBody>
          <a:bodyPr/>
          <a:lstStyle/>
          <a:p>
            <a:r>
              <a:rPr lang="en-US"/>
              <a:t>Pestotnik SiPM RadHard@ RICH 2025</a:t>
            </a:r>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0057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44CA48-111E-4B4B-88D8-29FD30340329}" type="datetime1">
              <a:rPr lang="en-US" smtClean="0"/>
              <a:t>9/16/25</a:t>
            </a:fld>
            <a:endParaRPr lang="en-US"/>
          </a:p>
        </p:txBody>
      </p:sp>
      <p:sp>
        <p:nvSpPr>
          <p:cNvPr id="5" name="Footer Placeholder 4"/>
          <p:cNvSpPr>
            <a:spLocks noGrp="1"/>
          </p:cNvSpPr>
          <p:nvPr>
            <p:ph type="ftr" sz="quarter" idx="11"/>
          </p:nvPr>
        </p:nvSpPr>
        <p:spPr/>
        <p:txBody>
          <a:bodyPr/>
          <a:lstStyle/>
          <a:p>
            <a:r>
              <a:rPr lang="en-US"/>
              <a:t>Pestotnik SiPM RadHard@ RICH 2025</a:t>
            </a:r>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899132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44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9D9CD6-4336-4945-A2A2-08F1A43EE95C}" type="datetime1">
              <a:rPr lang="en-US" smtClean="0"/>
              <a:t>9/16/25</a:t>
            </a:fld>
            <a:endParaRPr lang="en-US"/>
          </a:p>
        </p:txBody>
      </p:sp>
      <p:sp>
        <p:nvSpPr>
          <p:cNvPr id="5" name="Footer Placeholder 4"/>
          <p:cNvSpPr>
            <a:spLocks noGrp="1"/>
          </p:cNvSpPr>
          <p:nvPr>
            <p:ph type="ftr" sz="quarter" idx="11"/>
          </p:nvPr>
        </p:nvSpPr>
        <p:spPr/>
        <p:txBody>
          <a:bodyPr/>
          <a:lstStyle/>
          <a:p>
            <a:r>
              <a:rPr lang="en-US"/>
              <a:t>Pestotnik SiPM RadHard@ RICH 2025</a:t>
            </a:r>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0" y="1"/>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19" y="6"/>
            <a:ext cx="12191983" cy="4571997"/>
          </a:xfrm>
          <a:custGeom>
            <a:avLst/>
            <a:gdLst/>
            <a:ahLst/>
            <a:cxnLst/>
            <a:rect l="l" t="t" r="r" b="b"/>
            <a:pathLst>
              <a:path w="9143987" h="4571997">
                <a:moveTo>
                  <a:pt x="1" y="4316132"/>
                </a:moveTo>
                <a:lnTo>
                  <a:pt x="255863" y="4571994"/>
                </a:lnTo>
                <a:lnTo>
                  <a:pt x="203619" y="4571994"/>
                </a:lnTo>
                <a:lnTo>
                  <a:pt x="1" y="4368376"/>
                </a:lnTo>
                <a:close/>
                <a:moveTo>
                  <a:pt x="9143985" y="4208793"/>
                </a:moveTo>
                <a:lnTo>
                  <a:pt x="9143985" y="4261037"/>
                </a:lnTo>
                <a:lnTo>
                  <a:pt x="8833027" y="4571996"/>
                </a:lnTo>
                <a:lnTo>
                  <a:pt x="8780783" y="4571996"/>
                </a:lnTo>
                <a:close/>
                <a:moveTo>
                  <a:pt x="8664832" y="4076819"/>
                </a:moveTo>
                <a:lnTo>
                  <a:pt x="8775657" y="4076819"/>
                </a:lnTo>
                <a:lnTo>
                  <a:pt x="8775657" y="4187644"/>
                </a:lnTo>
                <a:lnTo>
                  <a:pt x="8664832" y="4187644"/>
                </a:lnTo>
                <a:close/>
                <a:moveTo>
                  <a:pt x="7614024" y="4076819"/>
                </a:moveTo>
                <a:lnTo>
                  <a:pt x="7724849" y="4076819"/>
                </a:lnTo>
                <a:lnTo>
                  <a:pt x="7724849" y="4187644"/>
                </a:lnTo>
                <a:lnTo>
                  <a:pt x="7614024" y="4187644"/>
                </a:lnTo>
                <a:close/>
                <a:moveTo>
                  <a:pt x="6563216" y="4076819"/>
                </a:moveTo>
                <a:lnTo>
                  <a:pt x="6674041" y="4076819"/>
                </a:lnTo>
                <a:lnTo>
                  <a:pt x="6674041" y="4187644"/>
                </a:lnTo>
                <a:lnTo>
                  <a:pt x="6563216" y="4187644"/>
                </a:lnTo>
                <a:close/>
                <a:moveTo>
                  <a:pt x="5512408" y="4076819"/>
                </a:moveTo>
                <a:lnTo>
                  <a:pt x="5623233" y="4076819"/>
                </a:lnTo>
                <a:lnTo>
                  <a:pt x="5623233" y="4187644"/>
                </a:lnTo>
                <a:lnTo>
                  <a:pt x="5512408" y="4187644"/>
                </a:lnTo>
                <a:close/>
                <a:moveTo>
                  <a:pt x="4461600" y="4076819"/>
                </a:moveTo>
                <a:lnTo>
                  <a:pt x="4572425" y="4076819"/>
                </a:lnTo>
                <a:lnTo>
                  <a:pt x="4572425" y="4187644"/>
                </a:lnTo>
                <a:lnTo>
                  <a:pt x="4461600" y="4187644"/>
                </a:lnTo>
                <a:close/>
                <a:moveTo>
                  <a:pt x="3410793" y="4076819"/>
                </a:moveTo>
                <a:lnTo>
                  <a:pt x="3521618" y="4076819"/>
                </a:lnTo>
                <a:lnTo>
                  <a:pt x="3521618" y="4187644"/>
                </a:lnTo>
                <a:lnTo>
                  <a:pt x="3410793" y="4187644"/>
                </a:lnTo>
                <a:close/>
                <a:moveTo>
                  <a:pt x="2359985" y="4076819"/>
                </a:moveTo>
                <a:lnTo>
                  <a:pt x="2470810" y="4076819"/>
                </a:lnTo>
                <a:lnTo>
                  <a:pt x="2470810" y="4187644"/>
                </a:lnTo>
                <a:lnTo>
                  <a:pt x="2359985" y="4187644"/>
                </a:lnTo>
                <a:close/>
                <a:moveTo>
                  <a:pt x="1309177" y="4076819"/>
                </a:moveTo>
                <a:lnTo>
                  <a:pt x="1420002" y="4076819"/>
                </a:lnTo>
                <a:lnTo>
                  <a:pt x="1420002" y="4187644"/>
                </a:lnTo>
                <a:lnTo>
                  <a:pt x="1309177" y="4187644"/>
                </a:lnTo>
                <a:close/>
                <a:moveTo>
                  <a:pt x="258369" y="4076819"/>
                </a:moveTo>
                <a:lnTo>
                  <a:pt x="369194" y="4076819"/>
                </a:lnTo>
                <a:lnTo>
                  <a:pt x="369194" y="4187644"/>
                </a:lnTo>
                <a:lnTo>
                  <a:pt x="258369" y="4187644"/>
                </a:lnTo>
                <a:close/>
                <a:moveTo>
                  <a:pt x="8139428" y="3551212"/>
                </a:moveTo>
                <a:lnTo>
                  <a:pt x="8250253" y="3551212"/>
                </a:lnTo>
                <a:lnTo>
                  <a:pt x="8250253" y="3662037"/>
                </a:lnTo>
                <a:lnTo>
                  <a:pt x="8139428" y="3662037"/>
                </a:lnTo>
                <a:close/>
                <a:moveTo>
                  <a:pt x="7088620" y="3551212"/>
                </a:moveTo>
                <a:lnTo>
                  <a:pt x="7199445" y="3551212"/>
                </a:lnTo>
                <a:lnTo>
                  <a:pt x="7199445" y="3662037"/>
                </a:lnTo>
                <a:lnTo>
                  <a:pt x="7088620" y="3662037"/>
                </a:lnTo>
                <a:close/>
                <a:moveTo>
                  <a:pt x="6037812" y="3551212"/>
                </a:moveTo>
                <a:lnTo>
                  <a:pt x="6148637" y="3551212"/>
                </a:lnTo>
                <a:lnTo>
                  <a:pt x="6148637" y="3662037"/>
                </a:lnTo>
                <a:lnTo>
                  <a:pt x="6037812" y="3662037"/>
                </a:lnTo>
                <a:close/>
                <a:moveTo>
                  <a:pt x="4987004" y="3551212"/>
                </a:moveTo>
                <a:lnTo>
                  <a:pt x="5097829" y="3551212"/>
                </a:lnTo>
                <a:lnTo>
                  <a:pt x="5097829" y="3662037"/>
                </a:lnTo>
                <a:lnTo>
                  <a:pt x="4987004" y="3662037"/>
                </a:lnTo>
                <a:close/>
                <a:moveTo>
                  <a:pt x="3936204" y="3551212"/>
                </a:moveTo>
                <a:lnTo>
                  <a:pt x="4047028" y="3551212"/>
                </a:lnTo>
                <a:lnTo>
                  <a:pt x="4047028" y="3662037"/>
                </a:lnTo>
                <a:lnTo>
                  <a:pt x="3936204" y="3662037"/>
                </a:lnTo>
                <a:close/>
                <a:moveTo>
                  <a:pt x="2885395" y="3551212"/>
                </a:moveTo>
                <a:lnTo>
                  <a:pt x="2996220" y="3551212"/>
                </a:lnTo>
                <a:lnTo>
                  <a:pt x="2996220" y="3662037"/>
                </a:lnTo>
                <a:lnTo>
                  <a:pt x="2885395" y="3662037"/>
                </a:lnTo>
                <a:close/>
                <a:moveTo>
                  <a:pt x="1834587" y="3551212"/>
                </a:moveTo>
                <a:lnTo>
                  <a:pt x="1945412" y="3551212"/>
                </a:lnTo>
                <a:lnTo>
                  <a:pt x="1945412" y="3662037"/>
                </a:lnTo>
                <a:lnTo>
                  <a:pt x="1834587" y="3662037"/>
                </a:lnTo>
                <a:close/>
                <a:moveTo>
                  <a:pt x="783778" y="3551212"/>
                </a:moveTo>
                <a:lnTo>
                  <a:pt x="894603" y="3551212"/>
                </a:lnTo>
                <a:lnTo>
                  <a:pt x="894603" y="3662037"/>
                </a:lnTo>
                <a:lnTo>
                  <a:pt x="783778" y="3662037"/>
                </a:lnTo>
                <a:close/>
                <a:moveTo>
                  <a:pt x="2942310" y="3107962"/>
                </a:moveTo>
                <a:lnTo>
                  <a:pt x="2470818" y="3579456"/>
                </a:lnTo>
                <a:lnTo>
                  <a:pt x="2470818" y="3634904"/>
                </a:lnTo>
                <a:lnTo>
                  <a:pt x="2942310" y="4106399"/>
                </a:lnTo>
                <a:lnTo>
                  <a:pt x="3410800" y="3637911"/>
                </a:lnTo>
                <a:lnTo>
                  <a:pt x="3410800" y="3576450"/>
                </a:lnTo>
                <a:close/>
                <a:moveTo>
                  <a:pt x="8195700" y="3107962"/>
                </a:moveTo>
                <a:lnTo>
                  <a:pt x="7724849" y="3578813"/>
                </a:lnTo>
                <a:lnTo>
                  <a:pt x="7724849" y="3635545"/>
                </a:lnTo>
                <a:lnTo>
                  <a:pt x="8195702" y="4106398"/>
                </a:lnTo>
                <a:lnTo>
                  <a:pt x="8664832" y="3637268"/>
                </a:lnTo>
                <a:lnTo>
                  <a:pt x="8664832" y="3577094"/>
                </a:lnTo>
                <a:close/>
                <a:moveTo>
                  <a:pt x="5043655" y="3107962"/>
                </a:moveTo>
                <a:lnTo>
                  <a:pt x="4572425" y="3579192"/>
                </a:lnTo>
                <a:lnTo>
                  <a:pt x="4572425" y="3635169"/>
                </a:lnTo>
                <a:lnTo>
                  <a:pt x="5043654" y="4106399"/>
                </a:lnTo>
                <a:lnTo>
                  <a:pt x="5512408" y="3637645"/>
                </a:lnTo>
                <a:lnTo>
                  <a:pt x="5512408" y="3576714"/>
                </a:lnTo>
                <a:close/>
                <a:moveTo>
                  <a:pt x="840943" y="3107962"/>
                </a:moveTo>
                <a:lnTo>
                  <a:pt x="369199" y="3579705"/>
                </a:lnTo>
                <a:lnTo>
                  <a:pt x="369199" y="3634656"/>
                </a:lnTo>
                <a:lnTo>
                  <a:pt x="840943" y="4106401"/>
                </a:lnTo>
                <a:lnTo>
                  <a:pt x="1309186" y="3638165"/>
                </a:lnTo>
                <a:lnTo>
                  <a:pt x="1309186" y="3576196"/>
                </a:lnTo>
                <a:close/>
                <a:moveTo>
                  <a:pt x="3992991" y="3107961"/>
                </a:moveTo>
                <a:lnTo>
                  <a:pt x="3521625" y="3579327"/>
                </a:lnTo>
                <a:lnTo>
                  <a:pt x="3521625" y="3635034"/>
                </a:lnTo>
                <a:lnTo>
                  <a:pt x="3992992" y="4106400"/>
                </a:lnTo>
                <a:lnTo>
                  <a:pt x="4461600" y="3637773"/>
                </a:lnTo>
                <a:lnTo>
                  <a:pt x="4461600" y="3576588"/>
                </a:lnTo>
                <a:close/>
                <a:moveTo>
                  <a:pt x="1891629" y="3107961"/>
                </a:moveTo>
                <a:lnTo>
                  <a:pt x="1420011" y="3579585"/>
                </a:lnTo>
                <a:lnTo>
                  <a:pt x="1420011" y="3634777"/>
                </a:lnTo>
                <a:lnTo>
                  <a:pt x="1891629" y="4106400"/>
                </a:lnTo>
                <a:lnTo>
                  <a:pt x="2359993" y="3638038"/>
                </a:lnTo>
                <a:lnTo>
                  <a:pt x="2359993" y="3576322"/>
                </a:lnTo>
                <a:close/>
                <a:moveTo>
                  <a:pt x="6094336" y="3107961"/>
                </a:moveTo>
                <a:lnTo>
                  <a:pt x="5623233" y="3579064"/>
                </a:lnTo>
                <a:lnTo>
                  <a:pt x="5623233" y="3635295"/>
                </a:lnTo>
                <a:lnTo>
                  <a:pt x="6094336" y="4106399"/>
                </a:lnTo>
                <a:lnTo>
                  <a:pt x="6563216" y="3637520"/>
                </a:lnTo>
                <a:lnTo>
                  <a:pt x="6563216" y="3576841"/>
                </a:lnTo>
                <a:close/>
                <a:moveTo>
                  <a:pt x="7145019" y="3107960"/>
                </a:moveTo>
                <a:lnTo>
                  <a:pt x="6674041" y="3578938"/>
                </a:lnTo>
                <a:lnTo>
                  <a:pt x="6674041" y="3635421"/>
                </a:lnTo>
                <a:lnTo>
                  <a:pt x="7145018" y="4106399"/>
                </a:lnTo>
                <a:lnTo>
                  <a:pt x="7614024" y="3637394"/>
                </a:lnTo>
                <a:lnTo>
                  <a:pt x="7614024" y="3576965"/>
                </a:lnTo>
                <a:close/>
                <a:moveTo>
                  <a:pt x="8664832" y="3027337"/>
                </a:moveTo>
                <a:lnTo>
                  <a:pt x="8775657" y="3027337"/>
                </a:lnTo>
                <a:lnTo>
                  <a:pt x="8775657" y="3138162"/>
                </a:lnTo>
                <a:lnTo>
                  <a:pt x="8664832" y="3138162"/>
                </a:lnTo>
                <a:close/>
                <a:moveTo>
                  <a:pt x="7614024" y="3027337"/>
                </a:moveTo>
                <a:lnTo>
                  <a:pt x="7724849" y="3027337"/>
                </a:lnTo>
                <a:lnTo>
                  <a:pt x="7724849" y="3138162"/>
                </a:lnTo>
                <a:lnTo>
                  <a:pt x="7614024" y="3138162"/>
                </a:lnTo>
                <a:close/>
                <a:moveTo>
                  <a:pt x="6563216" y="3027337"/>
                </a:moveTo>
                <a:lnTo>
                  <a:pt x="6674041" y="3027337"/>
                </a:lnTo>
                <a:lnTo>
                  <a:pt x="6674041" y="3138162"/>
                </a:lnTo>
                <a:lnTo>
                  <a:pt x="6563216" y="3138162"/>
                </a:lnTo>
                <a:close/>
                <a:moveTo>
                  <a:pt x="5512408" y="3027337"/>
                </a:moveTo>
                <a:lnTo>
                  <a:pt x="5623233" y="3027337"/>
                </a:lnTo>
                <a:lnTo>
                  <a:pt x="5623233" y="3138162"/>
                </a:lnTo>
                <a:lnTo>
                  <a:pt x="5512408" y="3138162"/>
                </a:lnTo>
                <a:close/>
                <a:moveTo>
                  <a:pt x="4461600" y="3027337"/>
                </a:moveTo>
                <a:lnTo>
                  <a:pt x="4572425" y="3027337"/>
                </a:lnTo>
                <a:lnTo>
                  <a:pt x="4572425" y="3138162"/>
                </a:lnTo>
                <a:lnTo>
                  <a:pt x="4461600" y="3138162"/>
                </a:lnTo>
                <a:close/>
                <a:moveTo>
                  <a:pt x="3410798" y="3027337"/>
                </a:moveTo>
                <a:lnTo>
                  <a:pt x="3521622" y="3027337"/>
                </a:lnTo>
                <a:lnTo>
                  <a:pt x="3521622" y="3138162"/>
                </a:lnTo>
                <a:lnTo>
                  <a:pt x="3410798" y="3138162"/>
                </a:lnTo>
                <a:close/>
                <a:moveTo>
                  <a:pt x="2359990" y="3027337"/>
                </a:moveTo>
                <a:lnTo>
                  <a:pt x="2470815" y="3027337"/>
                </a:lnTo>
                <a:lnTo>
                  <a:pt x="2470815" y="3138162"/>
                </a:lnTo>
                <a:lnTo>
                  <a:pt x="2359990" y="3138162"/>
                </a:lnTo>
                <a:close/>
                <a:moveTo>
                  <a:pt x="1309183" y="3027337"/>
                </a:moveTo>
                <a:lnTo>
                  <a:pt x="1420008" y="3027337"/>
                </a:lnTo>
                <a:lnTo>
                  <a:pt x="1420008" y="3138162"/>
                </a:lnTo>
                <a:lnTo>
                  <a:pt x="1309183" y="3138162"/>
                </a:lnTo>
                <a:close/>
                <a:moveTo>
                  <a:pt x="258373" y="3027337"/>
                </a:moveTo>
                <a:lnTo>
                  <a:pt x="369197" y="3027337"/>
                </a:lnTo>
                <a:lnTo>
                  <a:pt x="369197" y="3138162"/>
                </a:lnTo>
                <a:lnTo>
                  <a:pt x="258373" y="3138162"/>
                </a:lnTo>
                <a:close/>
                <a:moveTo>
                  <a:pt x="7642081" y="2610898"/>
                </a:moveTo>
                <a:lnTo>
                  <a:pt x="7171142" y="3081837"/>
                </a:lnTo>
                <a:lnTo>
                  <a:pt x="7640516" y="3551212"/>
                </a:lnTo>
                <a:lnTo>
                  <a:pt x="7700206" y="3551212"/>
                </a:lnTo>
                <a:lnTo>
                  <a:pt x="8169578" y="3081840"/>
                </a:lnTo>
                <a:lnTo>
                  <a:pt x="7698636" y="2610898"/>
                </a:lnTo>
                <a:close/>
                <a:moveTo>
                  <a:pt x="6591400" y="2610898"/>
                </a:moveTo>
                <a:lnTo>
                  <a:pt x="6120458" y="3081839"/>
                </a:lnTo>
                <a:lnTo>
                  <a:pt x="6589831" y="3551212"/>
                </a:lnTo>
                <a:lnTo>
                  <a:pt x="6649523" y="3551212"/>
                </a:lnTo>
                <a:lnTo>
                  <a:pt x="7118897" y="3081838"/>
                </a:lnTo>
                <a:lnTo>
                  <a:pt x="6647958" y="2610898"/>
                </a:lnTo>
                <a:close/>
                <a:moveTo>
                  <a:pt x="5540719" y="2610898"/>
                </a:moveTo>
                <a:lnTo>
                  <a:pt x="5069777" y="3081840"/>
                </a:lnTo>
                <a:lnTo>
                  <a:pt x="5539149" y="3551212"/>
                </a:lnTo>
                <a:lnTo>
                  <a:pt x="5598841" y="3551212"/>
                </a:lnTo>
                <a:lnTo>
                  <a:pt x="6068214" y="3081839"/>
                </a:lnTo>
                <a:lnTo>
                  <a:pt x="5597273" y="2610898"/>
                </a:lnTo>
                <a:close/>
                <a:moveTo>
                  <a:pt x="4490037" y="2610898"/>
                </a:moveTo>
                <a:lnTo>
                  <a:pt x="4019113" y="3081839"/>
                </a:lnTo>
                <a:lnTo>
                  <a:pt x="4488468" y="3551212"/>
                </a:lnTo>
                <a:lnTo>
                  <a:pt x="4548161" y="3551212"/>
                </a:lnTo>
                <a:lnTo>
                  <a:pt x="5017533" y="3081840"/>
                </a:lnTo>
                <a:lnTo>
                  <a:pt x="4546591" y="2610898"/>
                </a:lnTo>
                <a:close/>
                <a:moveTo>
                  <a:pt x="3439375" y="2610898"/>
                </a:moveTo>
                <a:lnTo>
                  <a:pt x="2968432" y="3081840"/>
                </a:lnTo>
                <a:lnTo>
                  <a:pt x="3437804" y="3551212"/>
                </a:lnTo>
                <a:lnTo>
                  <a:pt x="3497496" y="3551212"/>
                </a:lnTo>
                <a:lnTo>
                  <a:pt x="3966869" y="3081840"/>
                </a:lnTo>
                <a:lnTo>
                  <a:pt x="3495925" y="2610898"/>
                </a:lnTo>
                <a:close/>
                <a:moveTo>
                  <a:pt x="2388694" y="2610898"/>
                </a:moveTo>
                <a:lnTo>
                  <a:pt x="1917751" y="3081839"/>
                </a:lnTo>
                <a:lnTo>
                  <a:pt x="2387125" y="3551212"/>
                </a:lnTo>
                <a:lnTo>
                  <a:pt x="2446818" y="3551212"/>
                </a:lnTo>
                <a:lnTo>
                  <a:pt x="2916188" y="3081841"/>
                </a:lnTo>
                <a:lnTo>
                  <a:pt x="2445246" y="2610898"/>
                </a:lnTo>
                <a:close/>
                <a:moveTo>
                  <a:pt x="1338016" y="2610898"/>
                </a:moveTo>
                <a:lnTo>
                  <a:pt x="867065" y="3081840"/>
                </a:lnTo>
                <a:lnTo>
                  <a:pt x="1336446" y="3551212"/>
                </a:lnTo>
                <a:lnTo>
                  <a:pt x="1396142" y="3551212"/>
                </a:lnTo>
                <a:lnTo>
                  <a:pt x="1865507" y="3081839"/>
                </a:lnTo>
                <a:lnTo>
                  <a:pt x="1394572" y="2610898"/>
                </a:lnTo>
                <a:close/>
                <a:moveTo>
                  <a:pt x="8139428" y="2500073"/>
                </a:moveTo>
                <a:lnTo>
                  <a:pt x="8250253" y="2500073"/>
                </a:lnTo>
                <a:lnTo>
                  <a:pt x="8250253" y="2610898"/>
                </a:lnTo>
                <a:lnTo>
                  <a:pt x="8139428" y="2610898"/>
                </a:lnTo>
                <a:close/>
                <a:moveTo>
                  <a:pt x="7088620" y="2500073"/>
                </a:moveTo>
                <a:lnTo>
                  <a:pt x="7199445" y="2500073"/>
                </a:lnTo>
                <a:lnTo>
                  <a:pt x="7199445" y="2610898"/>
                </a:lnTo>
                <a:lnTo>
                  <a:pt x="7088620" y="2610898"/>
                </a:lnTo>
                <a:close/>
                <a:moveTo>
                  <a:pt x="6037812" y="2500073"/>
                </a:moveTo>
                <a:lnTo>
                  <a:pt x="6148637" y="2500073"/>
                </a:lnTo>
                <a:lnTo>
                  <a:pt x="6148637" y="2610898"/>
                </a:lnTo>
                <a:lnTo>
                  <a:pt x="6037812" y="2610898"/>
                </a:lnTo>
                <a:close/>
                <a:moveTo>
                  <a:pt x="4987004" y="2500073"/>
                </a:moveTo>
                <a:lnTo>
                  <a:pt x="5097829" y="2500073"/>
                </a:lnTo>
                <a:lnTo>
                  <a:pt x="5097829" y="2610898"/>
                </a:lnTo>
                <a:lnTo>
                  <a:pt x="4987004" y="2610898"/>
                </a:lnTo>
                <a:close/>
                <a:moveTo>
                  <a:pt x="3936207" y="2500073"/>
                </a:moveTo>
                <a:lnTo>
                  <a:pt x="4047031" y="2500073"/>
                </a:lnTo>
                <a:lnTo>
                  <a:pt x="4047031" y="2610898"/>
                </a:lnTo>
                <a:lnTo>
                  <a:pt x="3936207" y="2610898"/>
                </a:lnTo>
                <a:close/>
                <a:moveTo>
                  <a:pt x="2885399" y="2500073"/>
                </a:moveTo>
                <a:lnTo>
                  <a:pt x="2996223" y="2500073"/>
                </a:lnTo>
                <a:lnTo>
                  <a:pt x="2996223" y="2610898"/>
                </a:lnTo>
                <a:lnTo>
                  <a:pt x="2885399" y="2610898"/>
                </a:lnTo>
                <a:close/>
                <a:moveTo>
                  <a:pt x="1834589" y="2500073"/>
                </a:moveTo>
                <a:lnTo>
                  <a:pt x="1945415" y="2500073"/>
                </a:lnTo>
                <a:lnTo>
                  <a:pt x="1945415" y="2610898"/>
                </a:lnTo>
                <a:lnTo>
                  <a:pt x="1834589" y="2610898"/>
                </a:lnTo>
                <a:close/>
                <a:moveTo>
                  <a:pt x="783780" y="2500073"/>
                </a:moveTo>
                <a:lnTo>
                  <a:pt x="894605" y="2500073"/>
                </a:lnTo>
                <a:lnTo>
                  <a:pt x="894605" y="2610898"/>
                </a:lnTo>
                <a:lnTo>
                  <a:pt x="783780" y="2610898"/>
                </a:lnTo>
                <a:close/>
                <a:moveTo>
                  <a:pt x="1891628" y="2057290"/>
                </a:moveTo>
                <a:lnTo>
                  <a:pt x="1420016" y="2528900"/>
                </a:lnTo>
                <a:lnTo>
                  <a:pt x="1420016" y="2584097"/>
                </a:lnTo>
                <a:lnTo>
                  <a:pt x="1891629" y="3055718"/>
                </a:lnTo>
                <a:lnTo>
                  <a:pt x="2359995" y="2587353"/>
                </a:lnTo>
                <a:lnTo>
                  <a:pt x="2359995" y="2525647"/>
                </a:lnTo>
                <a:close/>
                <a:moveTo>
                  <a:pt x="2942310" y="2057290"/>
                </a:moveTo>
                <a:lnTo>
                  <a:pt x="2470820" y="2528772"/>
                </a:lnTo>
                <a:lnTo>
                  <a:pt x="2470820" y="2584228"/>
                </a:lnTo>
                <a:lnTo>
                  <a:pt x="2942310" y="3055719"/>
                </a:lnTo>
                <a:lnTo>
                  <a:pt x="3410803" y="2587227"/>
                </a:lnTo>
                <a:lnTo>
                  <a:pt x="3410803" y="2525772"/>
                </a:lnTo>
                <a:close/>
                <a:moveTo>
                  <a:pt x="3992992" y="2057289"/>
                </a:moveTo>
                <a:lnTo>
                  <a:pt x="3521627" y="2528644"/>
                </a:lnTo>
                <a:lnTo>
                  <a:pt x="3521627" y="2584355"/>
                </a:lnTo>
                <a:lnTo>
                  <a:pt x="3992992" y="3055718"/>
                </a:lnTo>
                <a:lnTo>
                  <a:pt x="4461600" y="2587092"/>
                </a:lnTo>
                <a:lnTo>
                  <a:pt x="4461600" y="2525906"/>
                </a:lnTo>
                <a:close/>
                <a:moveTo>
                  <a:pt x="7145018" y="2057289"/>
                </a:moveTo>
                <a:lnTo>
                  <a:pt x="6674041" y="2528257"/>
                </a:lnTo>
                <a:lnTo>
                  <a:pt x="6674041" y="2584737"/>
                </a:lnTo>
                <a:lnTo>
                  <a:pt x="7145020" y="3055716"/>
                </a:lnTo>
                <a:lnTo>
                  <a:pt x="7614024" y="2586712"/>
                </a:lnTo>
                <a:lnTo>
                  <a:pt x="7614024" y="2526286"/>
                </a:lnTo>
                <a:close/>
                <a:moveTo>
                  <a:pt x="5043655" y="2057288"/>
                </a:moveTo>
                <a:lnTo>
                  <a:pt x="4572425" y="2528510"/>
                </a:lnTo>
                <a:lnTo>
                  <a:pt x="4572425" y="2584487"/>
                </a:lnTo>
                <a:lnTo>
                  <a:pt x="5043655" y="3055718"/>
                </a:lnTo>
                <a:lnTo>
                  <a:pt x="5512408" y="2586964"/>
                </a:lnTo>
                <a:lnTo>
                  <a:pt x="5512408" y="2526033"/>
                </a:lnTo>
                <a:close/>
                <a:moveTo>
                  <a:pt x="840943" y="2057288"/>
                </a:moveTo>
                <a:lnTo>
                  <a:pt x="369202" y="2529021"/>
                </a:lnTo>
                <a:lnTo>
                  <a:pt x="369202" y="2583976"/>
                </a:lnTo>
                <a:lnTo>
                  <a:pt x="840943" y="3055718"/>
                </a:lnTo>
                <a:lnTo>
                  <a:pt x="1309190" y="2587479"/>
                </a:lnTo>
                <a:lnTo>
                  <a:pt x="1309190" y="2525518"/>
                </a:lnTo>
                <a:close/>
                <a:moveTo>
                  <a:pt x="8195701" y="2057287"/>
                </a:moveTo>
                <a:lnTo>
                  <a:pt x="7724849" y="2528130"/>
                </a:lnTo>
                <a:lnTo>
                  <a:pt x="7724849" y="2584867"/>
                </a:lnTo>
                <a:lnTo>
                  <a:pt x="8195700" y="3055717"/>
                </a:lnTo>
                <a:lnTo>
                  <a:pt x="8664832" y="2586585"/>
                </a:lnTo>
                <a:lnTo>
                  <a:pt x="8664832" y="2526410"/>
                </a:lnTo>
                <a:close/>
                <a:moveTo>
                  <a:pt x="6094339" y="2057287"/>
                </a:moveTo>
                <a:lnTo>
                  <a:pt x="5623233" y="2528385"/>
                </a:lnTo>
                <a:lnTo>
                  <a:pt x="5623233" y="2584613"/>
                </a:lnTo>
                <a:lnTo>
                  <a:pt x="6094336" y="3055717"/>
                </a:lnTo>
                <a:lnTo>
                  <a:pt x="6563216" y="2586838"/>
                </a:lnTo>
                <a:lnTo>
                  <a:pt x="6563216" y="2526156"/>
                </a:lnTo>
                <a:close/>
                <a:moveTo>
                  <a:pt x="1309181" y="1973451"/>
                </a:moveTo>
                <a:lnTo>
                  <a:pt x="1420005" y="1973451"/>
                </a:lnTo>
                <a:lnTo>
                  <a:pt x="1420005" y="2084276"/>
                </a:lnTo>
                <a:lnTo>
                  <a:pt x="1309181" y="2084276"/>
                </a:lnTo>
                <a:close/>
                <a:moveTo>
                  <a:pt x="258371" y="1973451"/>
                </a:moveTo>
                <a:lnTo>
                  <a:pt x="369196" y="1973451"/>
                </a:lnTo>
                <a:lnTo>
                  <a:pt x="369196" y="2084276"/>
                </a:lnTo>
                <a:lnTo>
                  <a:pt x="258371" y="2084276"/>
                </a:lnTo>
                <a:close/>
                <a:moveTo>
                  <a:pt x="3410796" y="1973451"/>
                </a:moveTo>
                <a:lnTo>
                  <a:pt x="3521621" y="1973451"/>
                </a:lnTo>
                <a:lnTo>
                  <a:pt x="3521621" y="2084276"/>
                </a:lnTo>
                <a:lnTo>
                  <a:pt x="3410796" y="2084276"/>
                </a:lnTo>
                <a:close/>
                <a:moveTo>
                  <a:pt x="2359988" y="1973451"/>
                </a:moveTo>
                <a:lnTo>
                  <a:pt x="2470813" y="1973451"/>
                </a:lnTo>
                <a:lnTo>
                  <a:pt x="2470813" y="2084276"/>
                </a:lnTo>
                <a:lnTo>
                  <a:pt x="2359988" y="2084276"/>
                </a:lnTo>
                <a:close/>
                <a:moveTo>
                  <a:pt x="4461600" y="1973451"/>
                </a:moveTo>
                <a:lnTo>
                  <a:pt x="4572425" y="1973451"/>
                </a:lnTo>
                <a:lnTo>
                  <a:pt x="4572425" y="2084276"/>
                </a:lnTo>
                <a:lnTo>
                  <a:pt x="4461600" y="2084276"/>
                </a:lnTo>
                <a:close/>
                <a:moveTo>
                  <a:pt x="6563216" y="1973451"/>
                </a:moveTo>
                <a:lnTo>
                  <a:pt x="6674041" y="1973451"/>
                </a:lnTo>
                <a:lnTo>
                  <a:pt x="6674041" y="2084276"/>
                </a:lnTo>
                <a:lnTo>
                  <a:pt x="6563216" y="2084276"/>
                </a:lnTo>
                <a:close/>
                <a:moveTo>
                  <a:pt x="5512408" y="1973451"/>
                </a:moveTo>
                <a:lnTo>
                  <a:pt x="5623233" y="1973451"/>
                </a:lnTo>
                <a:lnTo>
                  <a:pt x="5623233" y="2084276"/>
                </a:lnTo>
                <a:lnTo>
                  <a:pt x="5512408" y="2084276"/>
                </a:lnTo>
                <a:close/>
                <a:moveTo>
                  <a:pt x="8664832" y="1973450"/>
                </a:moveTo>
                <a:lnTo>
                  <a:pt x="8775657" y="1973450"/>
                </a:lnTo>
                <a:lnTo>
                  <a:pt x="8775657" y="2084275"/>
                </a:lnTo>
                <a:lnTo>
                  <a:pt x="8664832" y="2084275"/>
                </a:lnTo>
                <a:close/>
                <a:moveTo>
                  <a:pt x="7614024" y="1973450"/>
                </a:moveTo>
                <a:lnTo>
                  <a:pt x="7724849" y="1973450"/>
                </a:lnTo>
                <a:lnTo>
                  <a:pt x="7724849" y="2084275"/>
                </a:lnTo>
                <a:lnTo>
                  <a:pt x="7614024" y="2084275"/>
                </a:lnTo>
                <a:close/>
                <a:moveTo>
                  <a:pt x="1340281" y="1557960"/>
                </a:moveTo>
                <a:lnTo>
                  <a:pt x="867065" y="2031167"/>
                </a:lnTo>
                <a:lnTo>
                  <a:pt x="1335989" y="2500073"/>
                </a:lnTo>
                <a:lnTo>
                  <a:pt x="1396599" y="2500073"/>
                </a:lnTo>
                <a:lnTo>
                  <a:pt x="1865505" y="2031168"/>
                </a:lnTo>
                <a:lnTo>
                  <a:pt x="1392304" y="1557960"/>
                </a:lnTo>
                <a:close/>
                <a:moveTo>
                  <a:pt x="3441642" y="1557959"/>
                </a:moveTo>
                <a:lnTo>
                  <a:pt x="2968432" y="2031168"/>
                </a:lnTo>
                <a:lnTo>
                  <a:pt x="3437347" y="2500073"/>
                </a:lnTo>
                <a:lnTo>
                  <a:pt x="3497954" y="2500073"/>
                </a:lnTo>
                <a:lnTo>
                  <a:pt x="3966871" y="2031167"/>
                </a:lnTo>
                <a:lnTo>
                  <a:pt x="3493660" y="1557959"/>
                </a:lnTo>
                <a:close/>
                <a:moveTo>
                  <a:pt x="2390960" y="1557959"/>
                </a:moveTo>
                <a:lnTo>
                  <a:pt x="1917749" y="2031168"/>
                </a:lnTo>
                <a:lnTo>
                  <a:pt x="2386666" y="2500073"/>
                </a:lnTo>
                <a:lnTo>
                  <a:pt x="2447276" y="2500073"/>
                </a:lnTo>
                <a:lnTo>
                  <a:pt x="2916188" y="2031168"/>
                </a:lnTo>
                <a:lnTo>
                  <a:pt x="2442982" y="1557959"/>
                </a:lnTo>
                <a:close/>
                <a:moveTo>
                  <a:pt x="5542984" y="1557959"/>
                </a:moveTo>
                <a:lnTo>
                  <a:pt x="5069777" y="2031166"/>
                </a:lnTo>
                <a:lnTo>
                  <a:pt x="5538692" y="2500073"/>
                </a:lnTo>
                <a:lnTo>
                  <a:pt x="5599300" y="2500073"/>
                </a:lnTo>
                <a:lnTo>
                  <a:pt x="6068216" y="2031165"/>
                </a:lnTo>
                <a:lnTo>
                  <a:pt x="5595011" y="1557959"/>
                </a:lnTo>
                <a:close/>
                <a:moveTo>
                  <a:pt x="4492304" y="1557959"/>
                </a:moveTo>
                <a:lnTo>
                  <a:pt x="4019114" y="2031167"/>
                </a:lnTo>
                <a:lnTo>
                  <a:pt x="4488010" y="2500073"/>
                </a:lnTo>
                <a:lnTo>
                  <a:pt x="4548618" y="2500073"/>
                </a:lnTo>
                <a:lnTo>
                  <a:pt x="5017533" y="2031166"/>
                </a:lnTo>
                <a:lnTo>
                  <a:pt x="4544326" y="1557959"/>
                </a:lnTo>
                <a:close/>
                <a:moveTo>
                  <a:pt x="7644348" y="1557959"/>
                </a:moveTo>
                <a:lnTo>
                  <a:pt x="7171139" y="2031167"/>
                </a:lnTo>
                <a:lnTo>
                  <a:pt x="7640054" y="2500073"/>
                </a:lnTo>
                <a:lnTo>
                  <a:pt x="7700663" y="2500073"/>
                </a:lnTo>
                <a:lnTo>
                  <a:pt x="8169579" y="2031166"/>
                </a:lnTo>
                <a:lnTo>
                  <a:pt x="7696373" y="1557959"/>
                </a:lnTo>
                <a:close/>
                <a:moveTo>
                  <a:pt x="6593666" y="1557959"/>
                </a:moveTo>
                <a:lnTo>
                  <a:pt x="6120461" y="2031165"/>
                </a:lnTo>
                <a:lnTo>
                  <a:pt x="6589377" y="2500073"/>
                </a:lnTo>
                <a:lnTo>
                  <a:pt x="6649981" y="2500073"/>
                </a:lnTo>
                <a:lnTo>
                  <a:pt x="7118896" y="2031167"/>
                </a:lnTo>
                <a:lnTo>
                  <a:pt x="6645688" y="1557959"/>
                </a:lnTo>
                <a:close/>
                <a:moveTo>
                  <a:pt x="783783" y="1447135"/>
                </a:moveTo>
                <a:lnTo>
                  <a:pt x="894607" y="1447135"/>
                </a:lnTo>
                <a:lnTo>
                  <a:pt x="894607" y="1557960"/>
                </a:lnTo>
                <a:lnTo>
                  <a:pt x="783783" y="1557960"/>
                </a:lnTo>
                <a:close/>
                <a:moveTo>
                  <a:pt x="3936210" y="1447134"/>
                </a:moveTo>
                <a:lnTo>
                  <a:pt x="4047034" y="1447134"/>
                </a:lnTo>
                <a:lnTo>
                  <a:pt x="4047034" y="1557959"/>
                </a:lnTo>
                <a:lnTo>
                  <a:pt x="3936210" y="1557959"/>
                </a:lnTo>
                <a:close/>
                <a:moveTo>
                  <a:pt x="2885402" y="1447134"/>
                </a:moveTo>
                <a:lnTo>
                  <a:pt x="2996226" y="1447134"/>
                </a:lnTo>
                <a:lnTo>
                  <a:pt x="2996226" y="1557959"/>
                </a:lnTo>
                <a:lnTo>
                  <a:pt x="2885402" y="1557959"/>
                </a:lnTo>
                <a:close/>
                <a:moveTo>
                  <a:pt x="1834592" y="1447134"/>
                </a:moveTo>
                <a:lnTo>
                  <a:pt x="1945417" y="1447134"/>
                </a:lnTo>
                <a:lnTo>
                  <a:pt x="1945417" y="1557959"/>
                </a:lnTo>
                <a:lnTo>
                  <a:pt x="1834592" y="1557959"/>
                </a:lnTo>
                <a:close/>
                <a:moveTo>
                  <a:pt x="6037812" y="1447134"/>
                </a:moveTo>
                <a:lnTo>
                  <a:pt x="6148637" y="1447134"/>
                </a:lnTo>
                <a:lnTo>
                  <a:pt x="6148637" y="1557959"/>
                </a:lnTo>
                <a:lnTo>
                  <a:pt x="6037812" y="1557959"/>
                </a:lnTo>
                <a:close/>
                <a:moveTo>
                  <a:pt x="4987004" y="1447134"/>
                </a:moveTo>
                <a:lnTo>
                  <a:pt x="5097829" y="1447134"/>
                </a:lnTo>
                <a:lnTo>
                  <a:pt x="5097829" y="1557959"/>
                </a:lnTo>
                <a:lnTo>
                  <a:pt x="4987004" y="1557959"/>
                </a:lnTo>
                <a:close/>
                <a:moveTo>
                  <a:pt x="8139428" y="1447134"/>
                </a:moveTo>
                <a:lnTo>
                  <a:pt x="8250253" y="1447134"/>
                </a:lnTo>
                <a:lnTo>
                  <a:pt x="8250253" y="1557959"/>
                </a:lnTo>
                <a:lnTo>
                  <a:pt x="8139428" y="1557959"/>
                </a:lnTo>
                <a:close/>
                <a:moveTo>
                  <a:pt x="7088620" y="1447134"/>
                </a:moveTo>
                <a:lnTo>
                  <a:pt x="7199445" y="1447134"/>
                </a:lnTo>
                <a:lnTo>
                  <a:pt x="7199445" y="1557959"/>
                </a:lnTo>
                <a:lnTo>
                  <a:pt x="7088620" y="1557959"/>
                </a:lnTo>
                <a:close/>
                <a:moveTo>
                  <a:pt x="2942311" y="1006606"/>
                </a:moveTo>
                <a:lnTo>
                  <a:pt x="2470823" y="1478096"/>
                </a:lnTo>
                <a:lnTo>
                  <a:pt x="2470823" y="1533557"/>
                </a:lnTo>
                <a:lnTo>
                  <a:pt x="2942310" y="2005046"/>
                </a:lnTo>
                <a:lnTo>
                  <a:pt x="3410807" y="1536551"/>
                </a:lnTo>
                <a:lnTo>
                  <a:pt x="3410807" y="1475102"/>
                </a:lnTo>
                <a:close/>
                <a:moveTo>
                  <a:pt x="1891628" y="1006606"/>
                </a:moveTo>
                <a:lnTo>
                  <a:pt x="1420020" y="1478222"/>
                </a:lnTo>
                <a:lnTo>
                  <a:pt x="1420020" y="1533430"/>
                </a:lnTo>
                <a:lnTo>
                  <a:pt x="1891628" y="2005046"/>
                </a:lnTo>
                <a:lnTo>
                  <a:pt x="2359999" y="1536677"/>
                </a:lnTo>
                <a:lnTo>
                  <a:pt x="2359999" y="1474976"/>
                </a:lnTo>
                <a:close/>
                <a:moveTo>
                  <a:pt x="840942" y="1006606"/>
                </a:moveTo>
                <a:lnTo>
                  <a:pt x="369204" y="1478346"/>
                </a:lnTo>
                <a:lnTo>
                  <a:pt x="369204" y="1533304"/>
                </a:lnTo>
                <a:lnTo>
                  <a:pt x="840943" y="2005045"/>
                </a:lnTo>
                <a:lnTo>
                  <a:pt x="1309193" y="1536802"/>
                </a:lnTo>
                <a:lnTo>
                  <a:pt x="1309193" y="1474850"/>
                </a:lnTo>
                <a:close/>
                <a:moveTo>
                  <a:pt x="3992992" y="1006606"/>
                </a:moveTo>
                <a:lnTo>
                  <a:pt x="3521631" y="1477968"/>
                </a:lnTo>
                <a:lnTo>
                  <a:pt x="3521631" y="1533684"/>
                </a:lnTo>
                <a:lnTo>
                  <a:pt x="3992992" y="2005046"/>
                </a:lnTo>
                <a:lnTo>
                  <a:pt x="4461600" y="1536420"/>
                </a:lnTo>
                <a:lnTo>
                  <a:pt x="4461600" y="1475233"/>
                </a:lnTo>
                <a:close/>
                <a:moveTo>
                  <a:pt x="6094336" y="1006605"/>
                </a:moveTo>
                <a:lnTo>
                  <a:pt x="5623233" y="1477710"/>
                </a:lnTo>
                <a:lnTo>
                  <a:pt x="5623233" y="1533937"/>
                </a:lnTo>
                <a:lnTo>
                  <a:pt x="6094338" y="2005043"/>
                </a:lnTo>
                <a:lnTo>
                  <a:pt x="6563216" y="1536165"/>
                </a:lnTo>
                <a:lnTo>
                  <a:pt x="6563216" y="1475486"/>
                </a:lnTo>
                <a:close/>
                <a:moveTo>
                  <a:pt x="7145020" y="1006604"/>
                </a:moveTo>
                <a:lnTo>
                  <a:pt x="6674041" y="1477584"/>
                </a:lnTo>
                <a:lnTo>
                  <a:pt x="6674041" y="1534069"/>
                </a:lnTo>
                <a:lnTo>
                  <a:pt x="7145018" y="2005045"/>
                </a:lnTo>
                <a:lnTo>
                  <a:pt x="7614024" y="1536039"/>
                </a:lnTo>
                <a:lnTo>
                  <a:pt x="7614024" y="1475610"/>
                </a:lnTo>
                <a:close/>
                <a:moveTo>
                  <a:pt x="8195701" y="1006604"/>
                </a:moveTo>
                <a:lnTo>
                  <a:pt x="7724849" y="1477457"/>
                </a:lnTo>
                <a:lnTo>
                  <a:pt x="7724849" y="1534190"/>
                </a:lnTo>
                <a:lnTo>
                  <a:pt x="8195702" y="2005044"/>
                </a:lnTo>
                <a:lnTo>
                  <a:pt x="8664832" y="1535914"/>
                </a:lnTo>
                <a:lnTo>
                  <a:pt x="8664832" y="1475735"/>
                </a:lnTo>
                <a:close/>
                <a:moveTo>
                  <a:pt x="5043657" y="1006604"/>
                </a:moveTo>
                <a:lnTo>
                  <a:pt x="4572425" y="1477838"/>
                </a:lnTo>
                <a:lnTo>
                  <a:pt x="4572425" y="1533814"/>
                </a:lnTo>
                <a:lnTo>
                  <a:pt x="5043655" y="2005045"/>
                </a:lnTo>
                <a:lnTo>
                  <a:pt x="5512408" y="1536292"/>
                </a:lnTo>
                <a:lnTo>
                  <a:pt x="5512408" y="1475356"/>
                </a:lnTo>
                <a:close/>
                <a:moveTo>
                  <a:pt x="2359987" y="922636"/>
                </a:moveTo>
                <a:lnTo>
                  <a:pt x="2470812" y="922636"/>
                </a:lnTo>
                <a:lnTo>
                  <a:pt x="2470812" y="1033461"/>
                </a:lnTo>
                <a:lnTo>
                  <a:pt x="2359987" y="1033461"/>
                </a:lnTo>
                <a:close/>
                <a:moveTo>
                  <a:pt x="1309178" y="922636"/>
                </a:moveTo>
                <a:lnTo>
                  <a:pt x="1420004" y="922636"/>
                </a:lnTo>
                <a:lnTo>
                  <a:pt x="1420004" y="1033461"/>
                </a:lnTo>
                <a:lnTo>
                  <a:pt x="1309178" y="1033461"/>
                </a:lnTo>
                <a:close/>
                <a:moveTo>
                  <a:pt x="258370" y="922636"/>
                </a:moveTo>
                <a:lnTo>
                  <a:pt x="369195" y="922636"/>
                </a:lnTo>
                <a:lnTo>
                  <a:pt x="369195" y="1033461"/>
                </a:lnTo>
                <a:lnTo>
                  <a:pt x="258370" y="1033461"/>
                </a:lnTo>
                <a:close/>
                <a:moveTo>
                  <a:pt x="4461600" y="922636"/>
                </a:moveTo>
                <a:lnTo>
                  <a:pt x="4572425" y="922636"/>
                </a:lnTo>
                <a:lnTo>
                  <a:pt x="4572425" y="1033461"/>
                </a:lnTo>
                <a:lnTo>
                  <a:pt x="4461600" y="1033461"/>
                </a:lnTo>
                <a:close/>
                <a:moveTo>
                  <a:pt x="3410794" y="922636"/>
                </a:moveTo>
                <a:lnTo>
                  <a:pt x="3521620" y="922636"/>
                </a:lnTo>
                <a:lnTo>
                  <a:pt x="3521620" y="1033461"/>
                </a:lnTo>
                <a:lnTo>
                  <a:pt x="3410794" y="1033461"/>
                </a:lnTo>
                <a:close/>
                <a:moveTo>
                  <a:pt x="7614024" y="922636"/>
                </a:moveTo>
                <a:lnTo>
                  <a:pt x="7724849" y="922636"/>
                </a:lnTo>
                <a:lnTo>
                  <a:pt x="7724849" y="1033461"/>
                </a:lnTo>
                <a:lnTo>
                  <a:pt x="7614024" y="1033461"/>
                </a:lnTo>
                <a:close/>
                <a:moveTo>
                  <a:pt x="6563216" y="922636"/>
                </a:moveTo>
                <a:lnTo>
                  <a:pt x="6674041" y="922636"/>
                </a:lnTo>
                <a:lnTo>
                  <a:pt x="6674041" y="1033461"/>
                </a:lnTo>
                <a:lnTo>
                  <a:pt x="6563216" y="1033461"/>
                </a:lnTo>
                <a:close/>
                <a:moveTo>
                  <a:pt x="5512408" y="922636"/>
                </a:moveTo>
                <a:lnTo>
                  <a:pt x="5623233" y="922636"/>
                </a:lnTo>
                <a:lnTo>
                  <a:pt x="5623233" y="1033461"/>
                </a:lnTo>
                <a:lnTo>
                  <a:pt x="5512408" y="1033461"/>
                </a:lnTo>
                <a:close/>
                <a:moveTo>
                  <a:pt x="8664832" y="922635"/>
                </a:moveTo>
                <a:lnTo>
                  <a:pt x="8775657" y="922635"/>
                </a:lnTo>
                <a:lnTo>
                  <a:pt x="8775657" y="1033460"/>
                </a:lnTo>
                <a:lnTo>
                  <a:pt x="8664832" y="1033460"/>
                </a:lnTo>
                <a:close/>
                <a:moveTo>
                  <a:pt x="1337494" y="510063"/>
                </a:moveTo>
                <a:lnTo>
                  <a:pt x="867064" y="980485"/>
                </a:lnTo>
                <a:lnTo>
                  <a:pt x="1333721" y="1447135"/>
                </a:lnTo>
                <a:lnTo>
                  <a:pt x="1398862" y="1447135"/>
                </a:lnTo>
                <a:lnTo>
                  <a:pt x="1865505" y="980485"/>
                </a:lnTo>
                <a:lnTo>
                  <a:pt x="1395091" y="510063"/>
                </a:lnTo>
                <a:close/>
                <a:moveTo>
                  <a:pt x="2388172" y="510063"/>
                </a:moveTo>
                <a:lnTo>
                  <a:pt x="1917749" y="980485"/>
                </a:lnTo>
                <a:lnTo>
                  <a:pt x="2384400" y="1447135"/>
                </a:lnTo>
                <a:lnTo>
                  <a:pt x="2449540" y="1447135"/>
                </a:lnTo>
                <a:lnTo>
                  <a:pt x="2916188" y="980485"/>
                </a:lnTo>
                <a:lnTo>
                  <a:pt x="2445768" y="510063"/>
                </a:lnTo>
                <a:close/>
                <a:moveTo>
                  <a:pt x="3438854" y="510063"/>
                </a:moveTo>
                <a:lnTo>
                  <a:pt x="2968432" y="980485"/>
                </a:lnTo>
                <a:lnTo>
                  <a:pt x="3435082" y="1447134"/>
                </a:lnTo>
                <a:lnTo>
                  <a:pt x="3500221" y="1447134"/>
                </a:lnTo>
                <a:lnTo>
                  <a:pt x="3966871" y="980485"/>
                </a:lnTo>
                <a:lnTo>
                  <a:pt x="3496446" y="510063"/>
                </a:lnTo>
                <a:close/>
                <a:moveTo>
                  <a:pt x="4489516" y="510063"/>
                </a:moveTo>
                <a:lnTo>
                  <a:pt x="4019114" y="980485"/>
                </a:lnTo>
                <a:lnTo>
                  <a:pt x="4485745" y="1447134"/>
                </a:lnTo>
                <a:lnTo>
                  <a:pt x="4550885" y="1447134"/>
                </a:lnTo>
                <a:lnTo>
                  <a:pt x="5017536" y="980482"/>
                </a:lnTo>
                <a:lnTo>
                  <a:pt x="4547117" y="510063"/>
                </a:lnTo>
                <a:close/>
                <a:moveTo>
                  <a:pt x="5540197" y="510063"/>
                </a:moveTo>
                <a:lnTo>
                  <a:pt x="5069779" y="980483"/>
                </a:lnTo>
                <a:lnTo>
                  <a:pt x="5536430" y="1447134"/>
                </a:lnTo>
                <a:lnTo>
                  <a:pt x="5601565" y="1447134"/>
                </a:lnTo>
                <a:lnTo>
                  <a:pt x="6068214" y="980484"/>
                </a:lnTo>
                <a:lnTo>
                  <a:pt x="5597794" y="510063"/>
                </a:lnTo>
                <a:close/>
                <a:moveTo>
                  <a:pt x="6590878" y="510062"/>
                </a:moveTo>
                <a:lnTo>
                  <a:pt x="6120457" y="980484"/>
                </a:lnTo>
                <a:lnTo>
                  <a:pt x="6587106" y="1447134"/>
                </a:lnTo>
                <a:lnTo>
                  <a:pt x="6652247" y="1447134"/>
                </a:lnTo>
                <a:lnTo>
                  <a:pt x="7118898" y="980483"/>
                </a:lnTo>
                <a:lnTo>
                  <a:pt x="6648479" y="510062"/>
                </a:lnTo>
                <a:close/>
                <a:moveTo>
                  <a:pt x="7641560" y="510062"/>
                </a:moveTo>
                <a:lnTo>
                  <a:pt x="7171142" y="980482"/>
                </a:lnTo>
                <a:lnTo>
                  <a:pt x="7637793" y="1447134"/>
                </a:lnTo>
                <a:lnTo>
                  <a:pt x="7702929" y="1447134"/>
                </a:lnTo>
                <a:lnTo>
                  <a:pt x="8169579" y="980483"/>
                </a:lnTo>
                <a:lnTo>
                  <a:pt x="7699160" y="510062"/>
                </a:lnTo>
                <a:close/>
                <a:moveTo>
                  <a:pt x="783785" y="399238"/>
                </a:moveTo>
                <a:lnTo>
                  <a:pt x="894609" y="399238"/>
                </a:lnTo>
                <a:lnTo>
                  <a:pt x="894609" y="510063"/>
                </a:lnTo>
                <a:lnTo>
                  <a:pt x="783785" y="510063"/>
                </a:lnTo>
                <a:close/>
                <a:moveTo>
                  <a:pt x="1834594" y="399238"/>
                </a:moveTo>
                <a:lnTo>
                  <a:pt x="1945420" y="399238"/>
                </a:lnTo>
                <a:lnTo>
                  <a:pt x="1945420" y="510063"/>
                </a:lnTo>
                <a:lnTo>
                  <a:pt x="1834594" y="510063"/>
                </a:lnTo>
                <a:close/>
                <a:moveTo>
                  <a:pt x="3936212" y="399238"/>
                </a:moveTo>
                <a:lnTo>
                  <a:pt x="4047037" y="399238"/>
                </a:lnTo>
                <a:lnTo>
                  <a:pt x="4047037" y="510063"/>
                </a:lnTo>
                <a:lnTo>
                  <a:pt x="3936212" y="510063"/>
                </a:lnTo>
                <a:close/>
                <a:moveTo>
                  <a:pt x="2885405" y="399238"/>
                </a:moveTo>
                <a:lnTo>
                  <a:pt x="2996229" y="399238"/>
                </a:lnTo>
                <a:lnTo>
                  <a:pt x="2996229" y="510063"/>
                </a:lnTo>
                <a:lnTo>
                  <a:pt x="2885405" y="510063"/>
                </a:lnTo>
                <a:close/>
                <a:moveTo>
                  <a:pt x="4987004" y="399238"/>
                </a:moveTo>
                <a:lnTo>
                  <a:pt x="5097829" y="399238"/>
                </a:lnTo>
                <a:lnTo>
                  <a:pt x="5097829" y="510063"/>
                </a:lnTo>
                <a:lnTo>
                  <a:pt x="4987004" y="510063"/>
                </a:lnTo>
                <a:close/>
                <a:moveTo>
                  <a:pt x="6037812" y="399238"/>
                </a:moveTo>
                <a:lnTo>
                  <a:pt x="6148637" y="399238"/>
                </a:lnTo>
                <a:lnTo>
                  <a:pt x="6148637" y="510062"/>
                </a:lnTo>
                <a:lnTo>
                  <a:pt x="6037812" y="510062"/>
                </a:lnTo>
                <a:close/>
                <a:moveTo>
                  <a:pt x="7088620" y="399237"/>
                </a:moveTo>
                <a:lnTo>
                  <a:pt x="7199445" y="399237"/>
                </a:lnTo>
                <a:lnTo>
                  <a:pt x="7199445" y="510062"/>
                </a:lnTo>
                <a:lnTo>
                  <a:pt x="7088620" y="510062"/>
                </a:lnTo>
                <a:close/>
                <a:moveTo>
                  <a:pt x="8139428" y="399237"/>
                </a:moveTo>
                <a:lnTo>
                  <a:pt x="8250253" y="399237"/>
                </a:lnTo>
                <a:lnTo>
                  <a:pt x="8250253" y="510062"/>
                </a:lnTo>
                <a:lnTo>
                  <a:pt x="8139428" y="510062"/>
                </a:lnTo>
                <a:close/>
                <a:moveTo>
                  <a:pt x="6138416" y="0"/>
                </a:moveTo>
                <a:lnTo>
                  <a:pt x="6190660" y="0"/>
                </a:lnTo>
                <a:lnTo>
                  <a:pt x="6589898" y="399238"/>
                </a:lnTo>
                <a:lnTo>
                  <a:pt x="6649459" y="399238"/>
                </a:lnTo>
                <a:lnTo>
                  <a:pt x="7048695" y="2"/>
                </a:lnTo>
                <a:lnTo>
                  <a:pt x="7100939" y="2"/>
                </a:lnTo>
                <a:lnTo>
                  <a:pt x="6674041" y="426899"/>
                </a:lnTo>
                <a:lnTo>
                  <a:pt x="6674041" y="483380"/>
                </a:lnTo>
                <a:lnTo>
                  <a:pt x="7145020" y="954361"/>
                </a:lnTo>
                <a:lnTo>
                  <a:pt x="7614024" y="485355"/>
                </a:lnTo>
                <a:lnTo>
                  <a:pt x="7614024" y="424926"/>
                </a:lnTo>
                <a:lnTo>
                  <a:pt x="7189097" y="1"/>
                </a:lnTo>
                <a:lnTo>
                  <a:pt x="7241340" y="1"/>
                </a:lnTo>
                <a:lnTo>
                  <a:pt x="7640577" y="399237"/>
                </a:lnTo>
                <a:lnTo>
                  <a:pt x="7700142" y="399237"/>
                </a:lnTo>
                <a:lnTo>
                  <a:pt x="8099378" y="1"/>
                </a:lnTo>
                <a:lnTo>
                  <a:pt x="8151622" y="1"/>
                </a:lnTo>
                <a:lnTo>
                  <a:pt x="7724849" y="426774"/>
                </a:lnTo>
                <a:lnTo>
                  <a:pt x="7724849" y="483509"/>
                </a:lnTo>
                <a:lnTo>
                  <a:pt x="8195700" y="954363"/>
                </a:lnTo>
                <a:lnTo>
                  <a:pt x="8664832" y="485228"/>
                </a:lnTo>
                <a:lnTo>
                  <a:pt x="8664832" y="425054"/>
                </a:lnTo>
                <a:lnTo>
                  <a:pt x="8239778" y="1"/>
                </a:lnTo>
                <a:lnTo>
                  <a:pt x="8292022" y="1"/>
                </a:lnTo>
                <a:lnTo>
                  <a:pt x="8691259" y="399237"/>
                </a:lnTo>
                <a:lnTo>
                  <a:pt x="8750823" y="399237"/>
                </a:lnTo>
                <a:lnTo>
                  <a:pt x="9143986" y="6075"/>
                </a:lnTo>
                <a:lnTo>
                  <a:pt x="9143986" y="58319"/>
                </a:lnTo>
                <a:lnTo>
                  <a:pt x="8775657" y="426647"/>
                </a:lnTo>
                <a:lnTo>
                  <a:pt x="8775657" y="483635"/>
                </a:lnTo>
                <a:lnTo>
                  <a:pt x="9143986" y="851966"/>
                </a:lnTo>
                <a:lnTo>
                  <a:pt x="9143986" y="904210"/>
                </a:lnTo>
                <a:lnTo>
                  <a:pt x="8749840" y="510062"/>
                </a:lnTo>
                <a:lnTo>
                  <a:pt x="8692242" y="510062"/>
                </a:lnTo>
                <a:lnTo>
                  <a:pt x="8221822" y="980484"/>
                </a:lnTo>
                <a:lnTo>
                  <a:pt x="8688471" y="1447133"/>
                </a:lnTo>
                <a:lnTo>
                  <a:pt x="8753611" y="1447133"/>
                </a:lnTo>
                <a:lnTo>
                  <a:pt x="9143986" y="1056762"/>
                </a:lnTo>
                <a:lnTo>
                  <a:pt x="9143986" y="1109003"/>
                </a:lnTo>
                <a:lnTo>
                  <a:pt x="8775657" y="1477331"/>
                </a:lnTo>
                <a:lnTo>
                  <a:pt x="8775657" y="1534319"/>
                </a:lnTo>
                <a:lnTo>
                  <a:pt x="9143986" y="1902649"/>
                </a:lnTo>
                <a:lnTo>
                  <a:pt x="9143987" y="1954891"/>
                </a:lnTo>
                <a:lnTo>
                  <a:pt x="8747055" y="1557959"/>
                </a:lnTo>
                <a:lnTo>
                  <a:pt x="8695029" y="1557959"/>
                </a:lnTo>
                <a:lnTo>
                  <a:pt x="8221823" y="2031165"/>
                </a:lnTo>
                <a:lnTo>
                  <a:pt x="8690741" y="2500073"/>
                </a:lnTo>
                <a:lnTo>
                  <a:pt x="8751345" y="2500073"/>
                </a:lnTo>
                <a:lnTo>
                  <a:pt x="9143986" y="2107432"/>
                </a:lnTo>
                <a:lnTo>
                  <a:pt x="9143986" y="2159677"/>
                </a:lnTo>
                <a:lnTo>
                  <a:pt x="8775657" y="2528005"/>
                </a:lnTo>
                <a:lnTo>
                  <a:pt x="8775657" y="2584989"/>
                </a:lnTo>
                <a:lnTo>
                  <a:pt x="9143987" y="2953319"/>
                </a:lnTo>
                <a:lnTo>
                  <a:pt x="9143987" y="3005564"/>
                </a:lnTo>
                <a:lnTo>
                  <a:pt x="8749321" y="2610898"/>
                </a:lnTo>
                <a:lnTo>
                  <a:pt x="8692765" y="2610898"/>
                </a:lnTo>
                <a:lnTo>
                  <a:pt x="8221822" y="3081840"/>
                </a:lnTo>
                <a:lnTo>
                  <a:pt x="8691194" y="3551212"/>
                </a:lnTo>
                <a:lnTo>
                  <a:pt x="8750888" y="3551212"/>
                </a:lnTo>
                <a:lnTo>
                  <a:pt x="9143986" y="3158114"/>
                </a:lnTo>
                <a:lnTo>
                  <a:pt x="9143986" y="3210356"/>
                </a:lnTo>
                <a:lnTo>
                  <a:pt x="8775657" y="3578686"/>
                </a:lnTo>
                <a:lnTo>
                  <a:pt x="8775657" y="3635674"/>
                </a:lnTo>
                <a:lnTo>
                  <a:pt x="9143986" y="4004003"/>
                </a:lnTo>
                <a:lnTo>
                  <a:pt x="9143986" y="4056248"/>
                </a:lnTo>
                <a:lnTo>
                  <a:pt x="8749774" y="3662037"/>
                </a:lnTo>
                <a:lnTo>
                  <a:pt x="8692306" y="3662037"/>
                </a:lnTo>
                <a:lnTo>
                  <a:pt x="8221823" y="4132519"/>
                </a:lnTo>
                <a:lnTo>
                  <a:pt x="8661299" y="4571995"/>
                </a:lnTo>
                <a:lnTo>
                  <a:pt x="8609053" y="4571995"/>
                </a:lnTo>
                <a:lnTo>
                  <a:pt x="8195700" y="4158642"/>
                </a:lnTo>
                <a:lnTo>
                  <a:pt x="7782346" y="4571997"/>
                </a:lnTo>
                <a:lnTo>
                  <a:pt x="7730103" y="4571997"/>
                </a:lnTo>
                <a:lnTo>
                  <a:pt x="8169579" y="4132521"/>
                </a:lnTo>
                <a:lnTo>
                  <a:pt x="7699096" y="3662037"/>
                </a:lnTo>
                <a:lnTo>
                  <a:pt x="7641624" y="3662037"/>
                </a:lnTo>
                <a:lnTo>
                  <a:pt x="7171140" y="4132521"/>
                </a:lnTo>
                <a:lnTo>
                  <a:pt x="7610615" y="4571996"/>
                </a:lnTo>
                <a:lnTo>
                  <a:pt x="7558371" y="4571996"/>
                </a:lnTo>
                <a:lnTo>
                  <a:pt x="7145018" y="4158643"/>
                </a:lnTo>
                <a:lnTo>
                  <a:pt x="6731665" y="4571996"/>
                </a:lnTo>
                <a:lnTo>
                  <a:pt x="6679421" y="4571997"/>
                </a:lnTo>
                <a:lnTo>
                  <a:pt x="7118896" y="4132521"/>
                </a:lnTo>
                <a:lnTo>
                  <a:pt x="6648412" y="3662037"/>
                </a:lnTo>
                <a:lnTo>
                  <a:pt x="6590942" y="3662037"/>
                </a:lnTo>
                <a:lnTo>
                  <a:pt x="6120458" y="4132521"/>
                </a:lnTo>
                <a:lnTo>
                  <a:pt x="6559933" y="4571996"/>
                </a:lnTo>
                <a:lnTo>
                  <a:pt x="6507689" y="4571996"/>
                </a:lnTo>
                <a:lnTo>
                  <a:pt x="6094336" y="4158643"/>
                </a:lnTo>
                <a:lnTo>
                  <a:pt x="5680986" y="4571994"/>
                </a:lnTo>
                <a:lnTo>
                  <a:pt x="5628742" y="4571994"/>
                </a:lnTo>
                <a:lnTo>
                  <a:pt x="6068215" y="4132521"/>
                </a:lnTo>
                <a:lnTo>
                  <a:pt x="5597730" y="3662037"/>
                </a:lnTo>
                <a:lnTo>
                  <a:pt x="5540260" y="3662037"/>
                </a:lnTo>
                <a:lnTo>
                  <a:pt x="5069776" y="4132521"/>
                </a:lnTo>
                <a:lnTo>
                  <a:pt x="5509251" y="4571996"/>
                </a:lnTo>
                <a:lnTo>
                  <a:pt x="5457007" y="4571996"/>
                </a:lnTo>
                <a:lnTo>
                  <a:pt x="5043654" y="4158643"/>
                </a:lnTo>
                <a:lnTo>
                  <a:pt x="4630302" y="4571995"/>
                </a:lnTo>
                <a:lnTo>
                  <a:pt x="4578058" y="4571995"/>
                </a:lnTo>
                <a:lnTo>
                  <a:pt x="5017532" y="4132521"/>
                </a:lnTo>
                <a:lnTo>
                  <a:pt x="4547048" y="3662037"/>
                </a:lnTo>
                <a:lnTo>
                  <a:pt x="4489581" y="3662037"/>
                </a:lnTo>
                <a:lnTo>
                  <a:pt x="4019114" y="4132522"/>
                </a:lnTo>
                <a:lnTo>
                  <a:pt x="4458569" y="4571996"/>
                </a:lnTo>
                <a:lnTo>
                  <a:pt x="4406325" y="4571996"/>
                </a:lnTo>
                <a:lnTo>
                  <a:pt x="3992992" y="4158644"/>
                </a:lnTo>
                <a:lnTo>
                  <a:pt x="3579640" y="4571995"/>
                </a:lnTo>
                <a:lnTo>
                  <a:pt x="3527396" y="4571995"/>
                </a:lnTo>
                <a:lnTo>
                  <a:pt x="3966870" y="4132522"/>
                </a:lnTo>
                <a:lnTo>
                  <a:pt x="3496383" y="3662037"/>
                </a:lnTo>
                <a:lnTo>
                  <a:pt x="3438916" y="3662037"/>
                </a:lnTo>
                <a:lnTo>
                  <a:pt x="2968432" y="4132520"/>
                </a:lnTo>
                <a:lnTo>
                  <a:pt x="3407909" y="4571995"/>
                </a:lnTo>
                <a:lnTo>
                  <a:pt x="3355664" y="4571995"/>
                </a:lnTo>
                <a:lnTo>
                  <a:pt x="2942310" y="4158642"/>
                </a:lnTo>
                <a:lnTo>
                  <a:pt x="2528960" y="4571994"/>
                </a:lnTo>
                <a:lnTo>
                  <a:pt x="2476716" y="4571994"/>
                </a:lnTo>
                <a:lnTo>
                  <a:pt x="2916189" y="4132521"/>
                </a:lnTo>
                <a:lnTo>
                  <a:pt x="2445706" y="3662037"/>
                </a:lnTo>
                <a:lnTo>
                  <a:pt x="2388237" y="3662037"/>
                </a:lnTo>
                <a:lnTo>
                  <a:pt x="1917750" y="4132522"/>
                </a:lnTo>
                <a:lnTo>
                  <a:pt x="2357226" y="4571995"/>
                </a:lnTo>
                <a:lnTo>
                  <a:pt x="2304983" y="4571996"/>
                </a:lnTo>
                <a:lnTo>
                  <a:pt x="1891628" y="4158644"/>
                </a:lnTo>
                <a:lnTo>
                  <a:pt x="1478287" y="4571994"/>
                </a:lnTo>
                <a:lnTo>
                  <a:pt x="1426043" y="4571994"/>
                </a:lnTo>
                <a:lnTo>
                  <a:pt x="1865506" y="4132522"/>
                </a:lnTo>
                <a:lnTo>
                  <a:pt x="1395028" y="3662037"/>
                </a:lnTo>
                <a:lnTo>
                  <a:pt x="1337560" y="3662037"/>
                </a:lnTo>
                <a:lnTo>
                  <a:pt x="867065" y="4132523"/>
                </a:lnTo>
                <a:lnTo>
                  <a:pt x="1306545" y="4571995"/>
                </a:lnTo>
                <a:lnTo>
                  <a:pt x="1254301" y="4571995"/>
                </a:lnTo>
                <a:lnTo>
                  <a:pt x="840943" y="4158645"/>
                </a:lnTo>
                <a:lnTo>
                  <a:pt x="427592" y="4571996"/>
                </a:lnTo>
                <a:lnTo>
                  <a:pt x="375348" y="4571996"/>
                </a:lnTo>
                <a:lnTo>
                  <a:pt x="814821" y="4132522"/>
                </a:lnTo>
                <a:lnTo>
                  <a:pt x="344336" y="3662037"/>
                </a:lnTo>
                <a:lnTo>
                  <a:pt x="286868" y="3662037"/>
                </a:lnTo>
                <a:lnTo>
                  <a:pt x="2" y="3948903"/>
                </a:lnTo>
                <a:lnTo>
                  <a:pt x="2" y="3896659"/>
                </a:lnTo>
                <a:lnTo>
                  <a:pt x="258375" y="3638287"/>
                </a:lnTo>
                <a:lnTo>
                  <a:pt x="258375" y="3576075"/>
                </a:lnTo>
                <a:lnTo>
                  <a:pt x="1" y="3317701"/>
                </a:lnTo>
                <a:lnTo>
                  <a:pt x="1" y="3265457"/>
                </a:lnTo>
                <a:lnTo>
                  <a:pt x="285755" y="3551212"/>
                </a:lnTo>
                <a:lnTo>
                  <a:pt x="345449" y="3551212"/>
                </a:lnTo>
                <a:lnTo>
                  <a:pt x="814821" y="3081840"/>
                </a:lnTo>
                <a:lnTo>
                  <a:pt x="343879" y="2610898"/>
                </a:lnTo>
                <a:lnTo>
                  <a:pt x="287325" y="2610898"/>
                </a:lnTo>
                <a:lnTo>
                  <a:pt x="4" y="2898220"/>
                </a:lnTo>
                <a:lnTo>
                  <a:pt x="4" y="2845976"/>
                </a:lnTo>
                <a:lnTo>
                  <a:pt x="258377" y="2587602"/>
                </a:lnTo>
                <a:lnTo>
                  <a:pt x="258377" y="2525395"/>
                </a:lnTo>
                <a:lnTo>
                  <a:pt x="1" y="2267018"/>
                </a:lnTo>
                <a:lnTo>
                  <a:pt x="0" y="2214773"/>
                </a:lnTo>
                <a:lnTo>
                  <a:pt x="285299" y="2500073"/>
                </a:lnTo>
                <a:lnTo>
                  <a:pt x="345906" y="2500073"/>
                </a:lnTo>
                <a:lnTo>
                  <a:pt x="814821" y="2031167"/>
                </a:lnTo>
                <a:lnTo>
                  <a:pt x="341615" y="1557960"/>
                </a:lnTo>
                <a:lnTo>
                  <a:pt x="289591" y="1557960"/>
                </a:lnTo>
                <a:lnTo>
                  <a:pt x="1" y="1847551"/>
                </a:lnTo>
                <a:lnTo>
                  <a:pt x="1" y="1795307"/>
                </a:lnTo>
                <a:lnTo>
                  <a:pt x="258379" y="1536928"/>
                </a:lnTo>
                <a:lnTo>
                  <a:pt x="258379" y="1474723"/>
                </a:lnTo>
                <a:lnTo>
                  <a:pt x="1" y="1216345"/>
                </a:lnTo>
                <a:lnTo>
                  <a:pt x="1" y="1164102"/>
                </a:lnTo>
                <a:lnTo>
                  <a:pt x="283034" y="1447135"/>
                </a:lnTo>
                <a:lnTo>
                  <a:pt x="348172" y="1447135"/>
                </a:lnTo>
                <a:lnTo>
                  <a:pt x="814820" y="980485"/>
                </a:lnTo>
                <a:lnTo>
                  <a:pt x="344400" y="510063"/>
                </a:lnTo>
                <a:lnTo>
                  <a:pt x="286802" y="510063"/>
                </a:lnTo>
                <a:lnTo>
                  <a:pt x="2" y="796868"/>
                </a:lnTo>
                <a:lnTo>
                  <a:pt x="2" y="744627"/>
                </a:lnTo>
                <a:lnTo>
                  <a:pt x="258382" y="486240"/>
                </a:lnTo>
                <a:lnTo>
                  <a:pt x="258382" y="424044"/>
                </a:lnTo>
                <a:lnTo>
                  <a:pt x="2" y="165665"/>
                </a:lnTo>
                <a:lnTo>
                  <a:pt x="2" y="113421"/>
                </a:lnTo>
                <a:lnTo>
                  <a:pt x="285819" y="399238"/>
                </a:lnTo>
                <a:lnTo>
                  <a:pt x="345383" y="399238"/>
                </a:lnTo>
                <a:lnTo>
                  <a:pt x="744619" y="2"/>
                </a:lnTo>
                <a:lnTo>
                  <a:pt x="796863" y="2"/>
                </a:lnTo>
                <a:lnTo>
                  <a:pt x="369206" y="427659"/>
                </a:lnTo>
                <a:lnTo>
                  <a:pt x="369206" y="482625"/>
                </a:lnTo>
                <a:lnTo>
                  <a:pt x="840942" y="954363"/>
                </a:lnTo>
                <a:lnTo>
                  <a:pt x="1309198" y="486115"/>
                </a:lnTo>
                <a:lnTo>
                  <a:pt x="1309198" y="424170"/>
                </a:lnTo>
                <a:lnTo>
                  <a:pt x="885018" y="1"/>
                </a:lnTo>
                <a:lnTo>
                  <a:pt x="937262" y="1"/>
                </a:lnTo>
                <a:lnTo>
                  <a:pt x="1336510" y="399238"/>
                </a:lnTo>
                <a:lnTo>
                  <a:pt x="1396075" y="399238"/>
                </a:lnTo>
                <a:lnTo>
                  <a:pt x="1795305" y="3"/>
                </a:lnTo>
                <a:lnTo>
                  <a:pt x="1847547" y="3"/>
                </a:lnTo>
                <a:lnTo>
                  <a:pt x="1420024" y="427535"/>
                </a:lnTo>
                <a:lnTo>
                  <a:pt x="1420024" y="482750"/>
                </a:lnTo>
                <a:lnTo>
                  <a:pt x="1891628" y="954364"/>
                </a:lnTo>
                <a:lnTo>
                  <a:pt x="2360002" y="485990"/>
                </a:lnTo>
                <a:lnTo>
                  <a:pt x="2360002" y="424295"/>
                </a:lnTo>
                <a:lnTo>
                  <a:pt x="1935703" y="1"/>
                </a:lnTo>
                <a:lnTo>
                  <a:pt x="1987946" y="1"/>
                </a:lnTo>
                <a:lnTo>
                  <a:pt x="2387188" y="399238"/>
                </a:lnTo>
                <a:lnTo>
                  <a:pt x="2446753" y="399238"/>
                </a:lnTo>
                <a:lnTo>
                  <a:pt x="2845989" y="2"/>
                </a:lnTo>
                <a:lnTo>
                  <a:pt x="2898233" y="2"/>
                </a:lnTo>
                <a:lnTo>
                  <a:pt x="2470826" y="427409"/>
                </a:lnTo>
                <a:lnTo>
                  <a:pt x="2470826" y="482876"/>
                </a:lnTo>
                <a:lnTo>
                  <a:pt x="2942310" y="954364"/>
                </a:lnTo>
                <a:lnTo>
                  <a:pt x="3410810" y="485864"/>
                </a:lnTo>
                <a:lnTo>
                  <a:pt x="3410810" y="424421"/>
                </a:lnTo>
                <a:lnTo>
                  <a:pt x="2986387" y="1"/>
                </a:lnTo>
                <a:lnTo>
                  <a:pt x="3038634" y="1"/>
                </a:lnTo>
                <a:lnTo>
                  <a:pt x="3437870" y="399238"/>
                </a:lnTo>
                <a:lnTo>
                  <a:pt x="3497432" y="399238"/>
                </a:lnTo>
                <a:lnTo>
                  <a:pt x="3896671" y="2"/>
                </a:lnTo>
                <a:lnTo>
                  <a:pt x="3948916" y="2"/>
                </a:lnTo>
                <a:lnTo>
                  <a:pt x="3521633" y="427284"/>
                </a:lnTo>
                <a:lnTo>
                  <a:pt x="3521633" y="483002"/>
                </a:lnTo>
                <a:lnTo>
                  <a:pt x="3992992" y="954363"/>
                </a:lnTo>
                <a:lnTo>
                  <a:pt x="4461600" y="485736"/>
                </a:lnTo>
                <a:lnTo>
                  <a:pt x="4461600" y="424545"/>
                </a:lnTo>
                <a:lnTo>
                  <a:pt x="4037073" y="1"/>
                </a:lnTo>
                <a:lnTo>
                  <a:pt x="4089316" y="1"/>
                </a:lnTo>
                <a:lnTo>
                  <a:pt x="4488536" y="399238"/>
                </a:lnTo>
                <a:lnTo>
                  <a:pt x="4548098" y="399238"/>
                </a:lnTo>
                <a:lnTo>
                  <a:pt x="4947332" y="4"/>
                </a:lnTo>
                <a:lnTo>
                  <a:pt x="4999576" y="4"/>
                </a:lnTo>
                <a:lnTo>
                  <a:pt x="4572425" y="427154"/>
                </a:lnTo>
                <a:lnTo>
                  <a:pt x="4572425" y="483127"/>
                </a:lnTo>
                <a:lnTo>
                  <a:pt x="5043657" y="954361"/>
                </a:lnTo>
                <a:lnTo>
                  <a:pt x="5512408" y="485609"/>
                </a:lnTo>
                <a:lnTo>
                  <a:pt x="5512408" y="424676"/>
                </a:lnTo>
                <a:lnTo>
                  <a:pt x="5087732" y="1"/>
                </a:lnTo>
                <a:lnTo>
                  <a:pt x="5139975" y="1"/>
                </a:lnTo>
                <a:lnTo>
                  <a:pt x="5539212" y="399238"/>
                </a:lnTo>
                <a:lnTo>
                  <a:pt x="5598779" y="399238"/>
                </a:lnTo>
                <a:lnTo>
                  <a:pt x="5998015" y="2"/>
                </a:lnTo>
                <a:lnTo>
                  <a:pt x="6050259" y="2"/>
                </a:lnTo>
                <a:lnTo>
                  <a:pt x="5623233" y="427027"/>
                </a:lnTo>
                <a:lnTo>
                  <a:pt x="5623233" y="483258"/>
                </a:lnTo>
                <a:lnTo>
                  <a:pt x="6094336" y="954363"/>
                </a:lnTo>
                <a:lnTo>
                  <a:pt x="6563216" y="485481"/>
                </a:lnTo>
                <a:lnTo>
                  <a:pt x="6563216" y="4247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6884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lvl1pPr>
              <a:defRPr sz="2200"/>
            </a:lvl1pPr>
            <a:lvl2pPr>
              <a:defRPr sz="18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lvl1pPr>
              <a:defRPr sz="2200"/>
            </a:lvl1pPr>
            <a:lvl2pPr>
              <a:defRPr sz="18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D8BDEF-68F0-1A44-9252-A5EE05FC1A7D}" type="datetime1">
              <a:rPr lang="en-US" smtClean="0"/>
              <a:t>9/16/25</a:t>
            </a:fld>
            <a:endParaRPr lang="en-US"/>
          </a:p>
        </p:txBody>
      </p:sp>
      <p:sp>
        <p:nvSpPr>
          <p:cNvPr id="6" name="Footer Placeholder 5"/>
          <p:cNvSpPr>
            <a:spLocks noGrp="1"/>
          </p:cNvSpPr>
          <p:nvPr>
            <p:ph type="ftr" sz="quarter" idx="11"/>
          </p:nvPr>
        </p:nvSpPr>
        <p:spPr/>
        <p:txBody>
          <a:bodyPr/>
          <a:lstStyle/>
          <a:p>
            <a:r>
              <a:rPr lang="en-US"/>
              <a:t>Pestotnik SiPM RadHard@ RICH 2025</a:t>
            </a:r>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21842766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lvl1pPr>
              <a:defRPr sz="2200"/>
            </a:lvl1pPr>
            <a:lvl2pPr>
              <a:defRPr sz="18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89320" y="2967788"/>
            <a:ext cx="4754880" cy="3341572"/>
          </a:xfrm>
        </p:spPr>
        <p:txBody>
          <a:bodyPr/>
          <a:lstStyle>
            <a:lvl1pPr>
              <a:defRPr sz="2200"/>
            </a:lvl1pPr>
            <a:lvl2pPr>
              <a:defRPr sz="18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0AE1AC-C1A7-264F-9A80-78A63BE3B469}" type="datetime1">
              <a:rPr lang="en-US" smtClean="0"/>
              <a:t>9/16/25</a:t>
            </a:fld>
            <a:endParaRPr lang="en-US"/>
          </a:p>
        </p:txBody>
      </p:sp>
      <p:sp>
        <p:nvSpPr>
          <p:cNvPr id="8" name="Footer Placeholder 7"/>
          <p:cNvSpPr>
            <a:spLocks noGrp="1"/>
          </p:cNvSpPr>
          <p:nvPr>
            <p:ph type="ftr" sz="quarter" idx="11"/>
          </p:nvPr>
        </p:nvSpPr>
        <p:spPr/>
        <p:txBody>
          <a:bodyPr/>
          <a:lstStyle/>
          <a:p>
            <a:r>
              <a:rPr lang="en-US"/>
              <a:t>Pestotnik SiPM RadHard@ RICH 2025</a:t>
            </a:r>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290994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387C265-8141-C347-9FC2-0A3549C70AF9}" type="datetime1">
              <a:rPr lang="en-US" smtClean="0"/>
              <a:t>9/16/25</a:t>
            </a:fld>
            <a:endParaRPr lang="en-US"/>
          </a:p>
        </p:txBody>
      </p:sp>
      <p:sp>
        <p:nvSpPr>
          <p:cNvPr id="4" name="Footer Placeholder 3"/>
          <p:cNvSpPr>
            <a:spLocks noGrp="1"/>
          </p:cNvSpPr>
          <p:nvPr>
            <p:ph type="ftr" sz="quarter" idx="11"/>
          </p:nvPr>
        </p:nvSpPr>
        <p:spPr/>
        <p:txBody>
          <a:bodyPr/>
          <a:lstStyle/>
          <a:p>
            <a:r>
              <a:rPr lang="en-US"/>
              <a:t>Pestotnik SiPM RadHard@ RICH 2025</a:t>
            </a:r>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245720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F3179D-72EE-8F45-9AB9-0AB47117361F}" type="datetime1">
              <a:rPr lang="en-US" smtClean="0"/>
              <a:t>9/16/25</a:t>
            </a:fld>
            <a:endParaRPr lang="en-US"/>
          </a:p>
        </p:txBody>
      </p:sp>
      <p:sp>
        <p:nvSpPr>
          <p:cNvPr id="3" name="Footer Placeholder 2"/>
          <p:cNvSpPr>
            <a:spLocks noGrp="1"/>
          </p:cNvSpPr>
          <p:nvPr>
            <p:ph type="ftr" sz="quarter" idx="11"/>
          </p:nvPr>
        </p:nvSpPr>
        <p:spPr/>
        <p:txBody>
          <a:bodyPr/>
          <a:lstStyle/>
          <a:p>
            <a:r>
              <a:rPr lang="en-US"/>
              <a:t>Pestotnik SiPM RadHard@ RICH 2025</a:t>
            </a:r>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09747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36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2ACF6E-4B62-AB48-B11B-07DAB706803F}" type="datetime1">
              <a:rPr lang="en-US" smtClean="0"/>
              <a:t>9/16/25</a:t>
            </a:fld>
            <a:endParaRPr lang="en-US"/>
          </a:p>
        </p:txBody>
      </p:sp>
      <p:sp>
        <p:nvSpPr>
          <p:cNvPr id="6" name="Footer Placeholder 5"/>
          <p:cNvSpPr>
            <a:spLocks noGrp="1"/>
          </p:cNvSpPr>
          <p:nvPr>
            <p:ph type="ftr" sz="quarter" idx="11"/>
          </p:nvPr>
        </p:nvSpPr>
        <p:spPr/>
        <p:txBody>
          <a:bodyPr/>
          <a:lstStyle/>
          <a:p>
            <a:r>
              <a:rPr lang="en-US"/>
              <a:t>Pestotnik SiPM RadHard@ RICH 2025</a:t>
            </a:r>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49804693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44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E4AE7D4-604D-2647-8DB6-9D16017774F4}" type="datetime1">
              <a:rPr lang="en-US" smtClean="0"/>
              <a:t>9/16/25</a:t>
            </a:fld>
            <a:endParaRPr lang="en-US"/>
          </a:p>
        </p:txBody>
      </p:sp>
      <p:sp>
        <p:nvSpPr>
          <p:cNvPr id="6" name="Footer Placeholder 5"/>
          <p:cNvSpPr>
            <a:spLocks noGrp="1"/>
          </p:cNvSpPr>
          <p:nvPr>
            <p:ph type="ftr" sz="quarter" idx="11"/>
          </p:nvPr>
        </p:nvSpPr>
        <p:spPr/>
        <p:txBody>
          <a:bodyPr/>
          <a:lstStyle/>
          <a:p>
            <a:r>
              <a:rPr lang="en-US"/>
              <a:t>Pestotnik SiPM RadHard@ RICH 2025</a:t>
            </a:r>
            <a:endParaRPr lang="en-US" dirty="0"/>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0515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2"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8"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0A56836D-3641-C646-B00C-4D6D9A968278}" type="datetime1">
              <a:rPr lang="en-US" smtClean="0"/>
              <a:t>9/16/25</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a:t>Pestotnik SiPM RadHard@ RICH 2025</a:t>
            </a: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C1FF6DA9-008F-8B48-92A6-B652298478BF}"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9486554"/>
      </p:ext>
    </p:extLst>
  </p:cSld>
  <p:clrMap bg1="lt1" tx1="dk1" bg2="lt2" tx2="dk2" accent1="accent1" accent2="accent2" accent3="accent3" accent4="accent4" accent5="accent5" accent6="accent6" hlink="hlink" folHlink="folHlink"/>
  <p:sldLayoutIdLst>
    <p:sldLayoutId id="2147484203" r:id="rId1"/>
    <p:sldLayoutId id="2147484204" r:id="rId2"/>
    <p:sldLayoutId id="2147484205" r:id="rId3"/>
    <p:sldLayoutId id="2147484206" r:id="rId4"/>
    <p:sldLayoutId id="2147484207" r:id="rId5"/>
    <p:sldLayoutId id="2147484208" r:id="rId6"/>
    <p:sldLayoutId id="2147484209" r:id="rId7"/>
    <p:sldLayoutId id="2147484210" r:id="rId8"/>
    <p:sldLayoutId id="2147484211" r:id="rId9"/>
    <p:sldLayoutId id="2147484212" r:id="rId10"/>
    <p:sldLayoutId id="2147484213" r:id="rId11"/>
  </p:sldLayoutIdLst>
  <p:hf hdr="0" dt="0"/>
  <p:txStyles>
    <p:title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hyperlink" Target="https://drd4.web.cern.ch/"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3.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3.pn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png"/><Relationship Id="rId7" Type="http://schemas.openxmlformats.org/officeDocument/2006/relationships/image" Target="../media/image38.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3.png"/><Relationship Id="rId4" Type="http://schemas.openxmlformats.org/officeDocument/2006/relationships/image" Target="../media/image74.png"/><Relationship Id="rId9" Type="http://schemas.openxmlformats.org/officeDocument/2006/relationships/image" Target="../media/image78.png"/></Relationships>
</file>

<file path=ppt/slides/_rels/slide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6.png"/><Relationship Id="rId7" Type="http://schemas.openxmlformats.org/officeDocument/2006/relationships/image" Target="../media/image38.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25.png"/><Relationship Id="rId4" Type="http://schemas.openxmlformats.org/officeDocument/2006/relationships/image" Target="../media/image80.png"/></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86.png"/><Relationship Id="rId4" Type="http://schemas.openxmlformats.org/officeDocument/2006/relationships/image" Target="../media/image85.png"/></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t>SiPM Radiation Hardness and Perspectives for New Developments</a:t>
            </a:r>
          </a:p>
        </p:txBody>
      </p:sp>
      <p:sp>
        <p:nvSpPr>
          <p:cNvPr id="3" name="Subtitle 2"/>
          <p:cNvSpPr>
            <a:spLocks noGrp="1"/>
          </p:cNvSpPr>
          <p:nvPr>
            <p:ph type="subTitle" idx="1"/>
          </p:nvPr>
        </p:nvSpPr>
        <p:spPr/>
        <p:txBody>
          <a:bodyPr>
            <a:normAutofit/>
          </a:bodyPr>
          <a:lstStyle/>
          <a:p>
            <a:r>
              <a:rPr dirty="0"/>
              <a:t>Rok Pestotnik</a:t>
            </a:r>
          </a:p>
          <a:p>
            <a:r>
              <a:rPr dirty="0"/>
              <a:t>Jožef Stefan Institute, Ljubljana, Slovenia</a:t>
            </a:r>
          </a:p>
        </p:txBody>
      </p:sp>
      <p:sp>
        <p:nvSpPr>
          <p:cNvPr id="7" name="TextBox 6">
            <a:extLst>
              <a:ext uri="{FF2B5EF4-FFF2-40B4-BE49-F238E27FC236}">
                <a16:creationId xmlns:a16="http://schemas.microsoft.com/office/drawing/2014/main" id="{A93E8CD1-A53A-108E-1616-1A57DF124988}"/>
              </a:ext>
            </a:extLst>
          </p:cNvPr>
          <p:cNvSpPr txBox="1"/>
          <p:nvPr/>
        </p:nvSpPr>
        <p:spPr>
          <a:xfrm>
            <a:off x="1866901" y="250157"/>
            <a:ext cx="8372103" cy="369332"/>
          </a:xfrm>
          <a:prstGeom prst="rect">
            <a:avLst/>
          </a:prstGeom>
          <a:solidFill>
            <a:schemeClr val="bg1"/>
          </a:solidFill>
        </p:spPr>
        <p:txBody>
          <a:bodyPr wrap="square">
            <a:spAutoFit/>
          </a:bodyPr>
          <a:lstStyle/>
          <a:p>
            <a:r>
              <a:rPr lang="en-US" dirty="0"/>
              <a:t>XII International Workshop on Ring Imaging Cherenkov Detectors - RICH2025</a:t>
            </a:r>
          </a:p>
        </p:txBody>
      </p:sp>
      <p:pic>
        <p:nvPicPr>
          <p:cNvPr id="8" name="Picture 7">
            <a:extLst>
              <a:ext uri="{FF2B5EF4-FFF2-40B4-BE49-F238E27FC236}">
                <a16:creationId xmlns:a16="http://schemas.microsoft.com/office/drawing/2014/main" id="{02622624-B1C7-EE98-801E-3DC8D158CA1F}"/>
              </a:ext>
            </a:extLst>
          </p:cNvPr>
          <p:cNvPicPr>
            <a:picLocks noChangeAspect="1"/>
          </p:cNvPicPr>
          <p:nvPr/>
        </p:nvPicPr>
        <p:blipFill>
          <a:blip r:embed="rId2"/>
          <a:stretch>
            <a:fillRect/>
          </a:stretch>
        </p:blipFill>
        <p:spPr>
          <a:xfrm>
            <a:off x="2166751" y="857193"/>
            <a:ext cx="7772400" cy="1302268"/>
          </a:xfrm>
          <a:prstGeom prst="rect">
            <a:avLst/>
          </a:prstGeom>
          <a:ln w="127000">
            <a:solidFill>
              <a:schemeClr val="bg1"/>
            </a:solidFill>
          </a:ln>
        </p:spPr>
      </p:pic>
      <p:pic>
        <p:nvPicPr>
          <p:cNvPr id="10" name="Picture 9">
            <a:extLst>
              <a:ext uri="{FF2B5EF4-FFF2-40B4-BE49-F238E27FC236}">
                <a16:creationId xmlns:a16="http://schemas.microsoft.com/office/drawing/2014/main" id="{50ABC6F0-A9AA-7DC2-0065-6C9427EDFF97}"/>
              </a:ext>
            </a:extLst>
          </p:cNvPr>
          <p:cNvPicPr>
            <a:picLocks noChangeAspect="1"/>
          </p:cNvPicPr>
          <p:nvPr/>
        </p:nvPicPr>
        <p:blipFill>
          <a:blip r:embed="rId3"/>
          <a:stretch>
            <a:fillRect/>
          </a:stretch>
        </p:blipFill>
        <p:spPr>
          <a:xfrm>
            <a:off x="10716752" y="6087390"/>
            <a:ext cx="1269962" cy="671573"/>
          </a:xfrm>
          <a:prstGeom prst="rect">
            <a:avLst/>
          </a:prstGeom>
        </p:spPr>
      </p:pic>
      <p:pic>
        <p:nvPicPr>
          <p:cNvPr id="4" name="Picture 3">
            <a:extLst>
              <a:ext uri="{FF2B5EF4-FFF2-40B4-BE49-F238E27FC236}">
                <a16:creationId xmlns:a16="http://schemas.microsoft.com/office/drawing/2014/main" id="{C6E8717F-3076-BBEB-1589-7FAD5F6AD5B5}"/>
              </a:ext>
            </a:extLst>
          </p:cNvPr>
          <p:cNvPicPr>
            <a:picLocks noChangeAspect="1"/>
          </p:cNvPicPr>
          <p:nvPr/>
        </p:nvPicPr>
        <p:blipFill>
          <a:blip r:embed="rId4"/>
          <a:srcRect b="36522"/>
          <a:stretch>
            <a:fillRect/>
          </a:stretch>
        </p:blipFill>
        <p:spPr>
          <a:xfrm>
            <a:off x="6693767" y="2397165"/>
            <a:ext cx="5117233" cy="2019129"/>
          </a:xfrm>
          <a:prstGeom prst="rect">
            <a:avLst/>
          </a:prstGeom>
        </p:spPr>
      </p:pic>
      <p:sp>
        <p:nvSpPr>
          <p:cNvPr id="6" name="TextBox 5">
            <a:extLst>
              <a:ext uri="{FF2B5EF4-FFF2-40B4-BE49-F238E27FC236}">
                <a16:creationId xmlns:a16="http://schemas.microsoft.com/office/drawing/2014/main" id="{4242D7B0-8C4E-AF1F-AD42-5644AD765D90}"/>
              </a:ext>
            </a:extLst>
          </p:cNvPr>
          <p:cNvSpPr txBox="1"/>
          <p:nvPr/>
        </p:nvSpPr>
        <p:spPr>
          <a:xfrm>
            <a:off x="224590" y="2419434"/>
            <a:ext cx="6208294" cy="1938992"/>
          </a:xfrm>
          <a:prstGeom prst="rect">
            <a:avLst/>
          </a:prstGeom>
          <a:solidFill>
            <a:schemeClr val="bg1"/>
          </a:solidFill>
        </p:spPr>
        <p:txBody>
          <a:bodyPr wrap="square">
            <a:spAutoFit/>
          </a:bodyPr>
          <a:lstStyle/>
          <a:p>
            <a:endParaRPr lang="en-US" sz="2400" dirty="0"/>
          </a:p>
          <a:p>
            <a:r>
              <a:rPr lang="en-US" sz="2400" dirty="0"/>
              <a:t>- Radiation damage mechanisms in SiPMs</a:t>
            </a:r>
          </a:p>
          <a:p>
            <a:r>
              <a:rPr lang="en-US" sz="2400" dirty="0"/>
              <a:t>- Experimental results</a:t>
            </a:r>
          </a:p>
          <a:p>
            <a:r>
              <a:rPr lang="en-US" sz="2400" dirty="0"/>
              <a:t>- Mitigation </a:t>
            </a:r>
            <a:r>
              <a:rPr lang="en-US" sz="2400" dirty="0" err="1"/>
              <a:t>startegies</a:t>
            </a:r>
            <a:endParaRPr lang="en-US" sz="2400" dirty="0"/>
          </a:p>
          <a:p>
            <a:endParaRPr lang="en-US"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D3E7B-B3E2-2786-3047-2D539F2004B1}"/>
              </a:ext>
            </a:extLst>
          </p:cNvPr>
          <p:cNvSpPr>
            <a:spLocks noGrp="1"/>
          </p:cNvSpPr>
          <p:nvPr>
            <p:ph type="title"/>
          </p:nvPr>
        </p:nvSpPr>
        <p:spPr>
          <a:xfrm>
            <a:off x="1024128" y="585216"/>
            <a:ext cx="9720072" cy="721070"/>
          </a:xfrm>
        </p:spPr>
        <p:txBody>
          <a:bodyPr>
            <a:normAutofit/>
          </a:bodyPr>
          <a:lstStyle/>
          <a:p>
            <a:r>
              <a:rPr lang="en-US" dirty="0"/>
              <a:t>Damage from Thermal Neutrons </a:t>
            </a:r>
            <a:endParaRPr lang="sl-SI" dirty="0"/>
          </a:p>
        </p:txBody>
      </p:sp>
      <p:sp>
        <p:nvSpPr>
          <p:cNvPr id="3" name="Content Placeholder 2">
            <a:extLst>
              <a:ext uri="{FF2B5EF4-FFF2-40B4-BE49-F238E27FC236}">
                <a16:creationId xmlns:a16="http://schemas.microsoft.com/office/drawing/2014/main" id="{B5FC8148-FEA5-2A03-6E19-132472758A1F}"/>
              </a:ext>
            </a:extLst>
          </p:cNvPr>
          <p:cNvSpPr>
            <a:spLocks noGrp="1"/>
          </p:cNvSpPr>
          <p:nvPr>
            <p:ph idx="1"/>
          </p:nvPr>
        </p:nvSpPr>
        <p:spPr>
          <a:xfrm>
            <a:off x="1024128" y="1518557"/>
            <a:ext cx="10558272" cy="4790803"/>
          </a:xfrm>
        </p:spPr>
        <p:txBody>
          <a:bodyPr/>
          <a:lstStyle/>
          <a:p>
            <a:r>
              <a:rPr lang="sl-SI" dirty="0"/>
              <a:t>Capture of thermal neutrons may alter the nucleus, transforming it into another isotope or element.</a:t>
            </a:r>
          </a:p>
          <a:p>
            <a:pPr marL="0" indent="0">
              <a:buNone/>
            </a:pPr>
            <a:endParaRPr lang="sl-SI" dirty="0"/>
          </a:p>
          <a:p>
            <a:r>
              <a:rPr lang="en-US" dirty="0"/>
              <a:t>Each absorbed neutron typically generates a few isolated defects (~2–5 per event)</a:t>
            </a:r>
            <a:r>
              <a:rPr lang="sl-SI" dirty="0"/>
              <a:t> </a:t>
            </a:r>
            <a:r>
              <a:rPr lang="en-US" dirty="0"/>
              <a:t>neutrons (</a:t>
            </a:r>
            <a:r>
              <a:rPr lang="en-US" dirty="0" err="1"/>
              <a:t>neq</a:t>
            </a:r>
            <a:r>
              <a:rPr lang="en-US" dirty="0"/>
              <a:t>/cm²)</a:t>
            </a:r>
            <a:endParaRPr lang="sl-SI" dirty="0"/>
          </a:p>
        </p:txBody>
      </p:sp>
      <p:sp>
        <p:nvSpPr>
          <p:cNvPr id="4" name="Footer Placeholder 3">
            <a:extLst>
              <a:ext uri="{FF2B5EF4-FFF2-40B4-BE49-F238E27FC236}">
                <a16:creationId xmlns:a16="http://schemas.microsoft.com/office/drawing/2014/main" id="{8B4BBF27-35DF-4D75-EABC-1930C1A8707C}"/>
              </a:ext>
            </a:extLst>
          </p:cNvPr>
          <p:cNvSpPr>
            <a:spLocks noGrp="1"/>
          </p:cNvSpPr>
          <p:nvPr>
            <p:ph type="ftr" sz="quarter" idx="11"/>
          </p:nvPr>
        </p:nvSpPr>
        <p:spPr/>
        <p:txBody>
          <a:bodyPr/>
          <a:lstStyle/>
          <a:p>
            <a:r>
              <a:rPr lang="en-US"/>
              <a:t>Pestotnik SiPM RadHard@ RICH 2025</a:t>
            </a:r>
          </a:p>
        </p:txBody>
      </p:sp>
      <p:sp>
        <p:nvSpPr>
          <p:cNvPr id="5" name="Slide Number Placeholder 4">
            <a:extLst>
              <a:ext uri="{FF2B5EF4-FFF2-40B4-BE49-F238E27FC236}">
                <a16:creationId xmlns:a16="http://schemas.microsoft.com/office/drawing/2014/main" id="{EBDB0907-01C7-EA6D-45F7-DE0A643E05AA}"/>
              </a:ext>
            </a:extLst>
          </p:cNvPr>
          <p:cNvSpPr>
            <a:spLocks noGrp="1"/>
          </p:cNvSpPr>
          <p:nvPr>
            <p:ph type="sldNum" sz="quarter" idx="12"/>
          </p:nvPr>
        </p:nvSpPr>
        <p:spPr/>
        <p:txBody>
          <a:bodyPr/>
          <a:lstStyle/>
          <a:p>
            <a:fld id="{C1FF6DA9-008F-8B48-92A6-B652298478BF}" type="slidenum">
              <a:rPr lang="en-US" smtClean="0"/>
              <a:t>10</a:t>
            </a:fld>
            <a:endParaRPr lang="en-US"/>
          </a:p>
        </p:txBody>
      </p:sp>
      <p:pic>
        <p:nvPicPr>
          <p:cNvPr id="7" name="Picture 6">
            <a:extLst>
              <a:ext uri="{FF2B5EF4-FFF2-40B4-BE49-F238E27FC236}">
                <a16:creationId xmlns:a16="http://schemas.microsoft.com/office/drawing/2014/main" id="{37AAC675-9970-7F15-66D6-CD11CB4FE4BB}"/>
              </a:ext>
            </a:extLst>
          </p:cNvPr>
          <p:cNvPicPr>
            <a:picLocks noChangeAspect="1"/>
          </p:cNvPicPr>
          <p:nvPr/>
        </p:nvPicPr>
        <p:blipFill>
          <a:blip r:embed="rId2"/>
          <a:stretch>
            <a:fillRect/>
          </a:stretch>
        </p:blipFill>
        <p:spPr>
          <a:xfrm>
            <a:off x="3755553" y="1814516"/>
            <a:ext cx="4608739" cy="589087"/>
          </a:xfrm>
          <a:prstGeom prst="rect">
            <a:avLst/>
          </a:prstGeom>
        </p:spPr>
      </p:pic>
      <p:pic>
        <p:nvPicPr>
          <p:cNvPr id="8" name="Picture 7">
            <a:extLst>
              <a:ext uri="{FF2B5EF4-FFF2-40B4-BE49-F238E27FC236}">
                <a16:creationId xmlns:a16="http://schemas.microsoft.com/office/drawing/2014/main" id="{9C58B7E5-6AA8-5CDB-74B8-456D09C74782}"/>
              </a:ext>
            </a:extLst>
          </p:cNvPr>
          <p:cNvPicPr>
            <a:picLocks noChangeAspect="1"/>
          </p:cNvPicPr>
          <p:nvPr/>
        </p:nvPicPr>
        <p:blipFill>
          <a:blip r:embed="rId3"/>
          <a:stretch>
            <a:fillRect/>
          </a:stretch>
        </p:blipFill>
        <p:spPr>
          <a:xfrm>
            <a:off x="1024128" y="3429000"/>
            <a:ext cx="3402539" cy="2280273"/>
          </a:xfrm>
          <a:prstGeom prst="rect">
            <a:avLst/>
          </a:prstGeom>
        </p:spPr>
      </p:pic>
      <p:sp>
        <p:nvSpPr>
          <p:cNvPr id="10" name="TextBox 9">
            <a:extLst>
              <a:ext uri="{FF2B5EF4-FFF2-40B4-BE49-F238E27FC236}">
                <a16:creationId xmlns:a16="http://schemas.microsoft.com/office/drawing/2014/main" id="{614E9277-B6C5-D916-D1BF-05C8002AC900}"/>
              </a:ext>
            </a:extLst>
          </p:cNvPr>
          <p:cNvSpPr txBox="1"/>
          <p:nvPr/>
        </p:nvSpPr>
        <p:spPr>
          <a:xfrm>
            <a:off x="826561" y="5631083"/>
            <a:ext cx="4608739" cy="923330"/>
          </a:xfrm>
          <a:prstGeom prst="rect">
            <a:avLst/>
          </a:prstGeom>
          <a:noFill/>
        </p:spPr>
        <p:txBody>
          <a:bodyPr wrap="square">
            <a:spAutoFit/>
          </a:bodyPr>
          <a:lstStyle/>
          <a:p>
            <a:r>
              <a:rPr lang="en-US" dirty="0"/>
              <a:t>Thermal neutrons are created when fast neutrons from particle collisions lose energy through successive interactions and slow down.</a:t>
            </a:r>
            <a:endParaRPr lang="sl-SI" dirty="0"/>
          </a:p>
        </p:txBody>
      </p:sp>
      <p:sp>
        <p:nvSpPr>
          <p:cNvPr id="12" name="TextBox 11">
            <a:extLst>
              <a:ext uri="{FF2B5EF4-FFF2-40B4-BE49-F238E27FC236}">
                <a16:creationId xmlns:a16="http://schemas.microsoft.com/office/drawing/2014/main" id="{EE7EE04A-7E45-7BA7-5DA1-07506A5D231D}"/>
              </a:ext>
            </a:extLst>
          </p:cNvPr>
          <p:cNvSpPr txBox="1"/>
          <p:nvPr/>
        </p:nvSpPr>
        <p:spPr>
          <a:xfrm>
            <a:off x="9396691" y="3585117"/>
            <a:ext cx="2498729" cy="2031325"/>
          </a:xfrm>
          <a:prstGeom prst="rect">
            <a:avLst/>
          </a:prstGeom>
          <a:noFill/>
        </p:spPr>
        <p:txBody>
          <a:bodyPr wrap="square">
            <a:spAutoFit/>
          </a:bodyPr>
          <a:lstStyle/>
          <a:p>
            <a:r>
              <a:rPr lang="en-US" dirty="0"/>
              <a:t>Radiation damage depends on particle energy</a:t>
            </a:r>
          </a:p>
          <a:p>
            <a:endParaRPr lang="en-US" dirty="0"/>
          </a:p>
          <a:p>
            <a:r>
              <a:rPr lang="en-US" dirty="0"/>
              <a:t>Commonly normalized to the equivalent damage caused by 1 MeV n</a:t>
            </a:r>
            <a:endParaRPr lang="sl-SI" dirty="0"/>
          </a:p>
        </p:txBody>
      </p:sp>
      <p:pic>
        <p:nvPicPr>
          <p:cNvPr id="17" name="Picture 16">
            <a:extLst>
              <a:ext uri="{FF2B5EF4-FFF2-40B4-BE49-F238E27FC236}">
                <a16:creationId xmlns:a16="http://schemas.microsoft.com/office/drawing/2014/main" id="{7A4B5CB5-7416-F066-302C-B53D20CFF051}"/>
              </a:ext>
            </a:extLst>
          </p:cNvPr>
          <p:cNvPicPr>
            <a:picLocks noChangeAspect="1"/>
          </p:cNvPicPr>
          <p:nvPr/>
        </p:nvPicPr>
        <p:blipFill>
          <a:blip r:embed="rId4"/>
          <a:stretch>
            <a:fillRect/>
          </a:stretch>
        </p:blipFill>
        <p:spPr>
          <a:xfrm>
            <a:off x="5234870" y="3206377"/>
            <a:ext cx="4063038" cy="2823259"/>
          </a:xfrm>
          <a:prstGeom prst="rect">
            <a:avLst/>
          </a:prstGeom>
        </p:spPr>
      </p:pic>
      <p:sp>
        <p:nvSpPr>
          <p:cNvPr id="18" name="TextBox 17">
            <a:extLst>
              <a:ext uri="{FF2B5EF4-FFF2-40B4-BE49-F238E27FC236}">
                <a16:creationId xmlns:a16="http://schemas.microsoft.com/office/drawing/2014/main" id="{5CA8B94E-9B4F-DB4D-FD12-4665B4FDD4B4}"/>
              </a:ext>
            </a:extLst>
          </p:cNvPr>
          <p:cNvSpPr txBox="1"/>
          <p:nvPr/>
        </p:nvSpPr>
        <p:spPr>
          <a:xfrm>
            <a:off x="5884164" y="6007699"/>
            <a:ext cx="4151538" cy="369332"/>
          </a:xfrm>
          <a:prstGeom prst="rect">
            <a:avLst/>
          </a:prstGeom>
          <a:noFill/>
        </p:spPr>
        <p:txBody>
          <a:bodyPr wrap="square">
            <a:spAutoFit/>
          </a:bodyPr>
          <a:lstStyle/>
          <a:p>
            <a:pPr>
              <a:buNone/>
            </a:pPr>
            <a:r>
              <a:rPr lang="en-US" dirty="0">
                <a:solidFill>
                  <a:srgbClr val="006FC0"/>
                </a:solidFill>
                <a:effectLst/>
                <a:latin typeface="Helvetica" pitchFamily="2" charset="0"/>
              </a:rPr>
              <a:t>M. Moll,, Ph.D.,1999</a:t>
            </a:r>
          </a:p>
        </p:txBody>
      </p:sp>
      <p:pic>
        <p:nvPicPr>
          <p:cNvPr id="19" name="Picture 18">
            <a:extLst>
              <a:ext uri="{FF2B5EF4-FFF2-40B4-BE49-F238E27FC236}">
                <a16:creationId xmlns:a16="http://schemas.microsoft.com/office/drawing/2014/main" id="{830CFA8F-3B65-F9C5-ABF7-C775AB9FD57C}"/>
              </a:ext>
            </a:extLst>
          </p:cNvPr>
          <p:cNvPicPr>
            <a:picLocks noChangeAspect="1"/>
          </p:cNvPicPr>
          <p:nvPr/>
        </p:nvPicPr>
        <p:blipFill>
          <a:blip r:embed="rId5"/>
          <a:stretch>
            <a:fillRect/>
          </a:stretch>
        </p:blipFill>
        <p:spPr>
          <a:xfrm>
            <a:off x="10837333" y="44210"/>
            <a:ext cx="1269962" cy="671573"/>
          </a:xfrm>
          <a:prstGeom prst="rect">
            <a:avLst/>
          </a:prstGeom>
        </p:spPr>
      </p:pic>
    </p:spTree>
    <p:extLst>
      <p:ext uri="{BB962C8B-B14F-4D97-AF65-F5344CB8AC3E}">
        <p14:creationId xmlns:p14="http://schemas.microsoft.com/office/powerpoint/2010/main" val="4161292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A91E2-0F62-A273-E1D9-7F889BE0EC45}"/>
              </a:ext>
            </a:extLst>
          </p:cNvPr>
          <p:cNvSpPr>
            <a:spLocks noGrp="1"/>
          </p:cNvSpPr>
          <p:nvPr>
            <p:ph type="title"/>
          </p:nvPr>
        </p:nvSpPr>
        <p:spPr>
          <a:xfrm>
            <a:off x="1024319" y="134538"/>
            <a:ext cx="9720072" cy="868027"/>
          </a:xfrm>
        </p:spPr>
        <p:txBody>
          <a:bodyPr/>
          <a:lstStyle/>
          <a:p>
            <a:r>
              <a:rPr lang="sl-SI" dirty="0"/>
              <a:t>Effects of radiation in Silicon photodetectors</a:t>
            </a:r>
          </a:p>
        </p:txBody>
      </p:sp>
      <p:sp>
        <p:nvSpPr>
          <p:cNvPr id="3" name="Content Placeholder 2">
            <a:extLst>
              <a:ext uri="{FF2B5EF4-FFF2-40B4-BE49-F238E27FC236}">
                <a16:creationId xmlns:a16="http://schemas.microsoft.com/office/drawing/2014/main" id="{F99B3FFC-613B-C9CB-83E6-188495F1C1C1}"/>
              </a:ext>
            </a:extLst>
          </p:cNvPr>
          <p:cNvSpPr>
            <a:spLocks noGrp="1"/>
          </p:cNvSpPr>
          <p:nvPr>
            <p:ph idx="1"/>
          </p:nvPr>
        </p:nvSpPr>
        <p:spPr>
          <a:xfrm>
            <a:off x="370985" y="1002565"/>
            <a:ext cx="11227457" cy="5286883"/>
          </a:xfrm>
        </p:spPr>
        <p:txBody>
          <a:bodyPr>
            <a:normAutofit/>
          </a:bodyPr>
          <a:lstStyle/>
          <a:p>
            <a:r>
              <a:rPr lang="en-US" b="1" dirty="0"/>
              <a:t>Non-Ionizing Energy Loss (NIEL) – Displacement Damage</a:t>
            </a:r>
            <a:endParaRPr lang="en-US" dirty="0"/>
          </a:p>
          <a:p>
            <a:pPr lvl="1"/>
            <a:r>
              <a:rPr lang="en-US" dirty="0"/>
              <a:t>These defects act as </a:t>
            </a:r>
            <a:r>
              <a:rPr lang="en-US" b="1" dirty="0"/>
              <a:t>generation–recombination centers</a:t>
            </a:r>
            <a:r>
              <a:rPr lang="en-US" dirty="0"/>
              <a:t> in the depletion region.</a:t>
            </a:r>
          </a:p>
          <a:p>
            <a:pPr lvl="1"/>
            <a:r>
              <a:rPr lang="en-US" dirty="0"/>
              <a:t>Effect: </a:t>
            </a:r>
            <a:r>
              <a:rPr lang="en-US" b="1" dirty="0"/>
              <a:t>increased leakage current and dark count rate (DCR)</a:t>
            </a:r>
            <a:r>
              <a:rPr lang="en-US" dirty="0"/>
              <a:t>, reduced carrier lifetime → overall </a:t>
            </a:r>
            <a:r>
              <a:rPr lang="en-US" b="1" dirty="0"/>
              <a:t>increased noise</a:t>
            </a:r>
            <a:r>
              <a:rPr lang="en-US" dirty="0"/>
              <a:t>.</a:t>
            </a:r>
          </a:p>
          <a:p>
            <a:r>
              <a:rPr lang="en-US" b="1" dirty="0"/>
              <a:t>Ionizing Energy Loss (IEL) – Ionization Dose Effects</a:t>
            </a:r>
            <a:endParaRPr lang="en-US" dirty="0"/>
          </a:p>
          <a:p>
            <a:pPr lvl="1"/>
            <a:r>
              <a:rPr lang="en-US" dirty="0"/>
              <a:t>create </a:t>
            </a:r>
            <a:r>
              <a:rPr lang="en-US" b="1" dirty="0"/>
              <a:t>trapped charges (+ in </a:t>
            </a:r>
            <a:r>
              <a:rPr lang="en-US" b="1" dirty="0" err="1"/>
              <a:t>SiO</a:t>
            </a:r>
            <a:r>
              <a:rPr lang="en-US" b="1" dirty="0"/>
              <a:t>₂) and interface states</a:t>
            </a:r>
            <a:r>
              <a:rPr lang="en-US" dirty="0"/>
              <a:t>.</a:t>
            </a:r>
          </a:p>
          <a:p>
            <a:pPr lvl="1"/>
            <a:r>
              <a:rPr lang="en-US" dirty="0"/>
              <a:t>Consequences: </a:t>
            </a:r>
            <a:r>
              <a:rPr lang="en-US" b="1" dirty="0"/>
              <a:t>shift of breakdown voltage</a:t>
            </a:r>
            <a:r>
              <a:rPr lang="en-US" dirty="0"/>
              <a:t>, higher surface leakage, reduced stability of gain, and PDE degradation.</a:t>
            </a:r>
          </a:p>
          <a:p>
            <a:r>
              <a:rPr lang="en-US" b="1" dirty="0"/>
              <a:t>Single Event Effects (SEE)</a:t>
            </a:r>
            <a:endParaRPr lang="en-US" dirty="0"/>
          </a:p>
          <a:p>
            <a:pPr lvl="1"/>
            <a:r>
              <a:rPr lang="en-US" dirty="0"/>
              <a:t>Heavy ions or high-energy protons produce localized dense ionization tracks.</a:t>
            </a:r>
          </a:p>
          <a:p>
            <a:pPr lvl="1"/>
            <a:r>
              <a:rPr lang="en-US" dirty="0"/>
              <a:t>These can cause </a:t>
            </a:r>
            <a:r>
              <a:rPr lang="en-US" b="1" dirty="0"/>
              <a:t>transients, logic upsets, or even catastrophic failures (ruptures)</a:t>
            </a:r>
            <a:r>
              <a:rPr lang="en-US" dirty="0"/>
              <a:t> in the device.</a:t>
            </a:r>
          </a:p>
          <a:p>
            <a:pPr lvl="1"/>
            <a:r>
              <a:rPr lang="en-US" dirty="0"/>
              <a:t>In SiPMs, this may appear as large transient noise pulses or permanent damage to microcells.</a:t>
            </a:r>
          </a:p>
          <a:p>
            <a:pPr marL="128016" lvl="1" indent="0">
              <a:buNone/>
            </a:pPr>
            <a:r>
              <a:rPr lang="en-US" sz="2000" b="1" dirty="0"/>
              <a:t>Transmission loss in the optical window</a:t>
            </a:r>
            <a:r>
              <a:rPr lang="en-US" sz="2000" dirty="0"/>
              <a:t> </a:t>
            </a:r>
          </a:p>
          <a:p>
            <a:pPr marL="128016" lvl="1" indent="0">
              <a:buNone/>
            </a:pPr>
            <a:r>
              <a:rPr lang="en-US" dirty="0"/>
              <a:t>→ reduced light reaching the active area.</a:t>
            </a:r>
          </a:p>
          <a:p>
            <a:pPr lvl="1"/>
            <a:endParaRPr lang="en-US" dirty="0"/>
          </a:p>
          <a:p>
            <a:endParaRPr lang="sl-SI" dirty="0"/>
          </a:p>
        </p:txBody>
      </p:sp>
      <p:sp>
        <p:nvSpPr>
          <p:cNvPr id="4" name="Footer Placeholder 3">
            <a:extLst>
              <a:ext uri="{FF2B5EF4-FFF2-40B4-BE49-F238E27FC236}">
                <a16:creationId xmlns:a16="http://schemas.microsoft.com/office/drawing/2014/main" id="{628C32AC-719B-5ECF-DBB1-0939AD29D46B}"/>
              </a:ext>
            </a:extLst>
          </p:cNvPr>
          <p:cNvSpPr>
            <a:spLocks noGrp="1"/>
          </p:cNvSpPr>
          <p:nvPr>
            <p:ph type="ftr" sz="quarter" idx="11"/>
          </p:nvPr>
        </p:nvSpPr>
        <p:spPr/>
        <p:txBody>
          <a:bodyPr/>
          <a:lstStyle/>
          <a:p>
            <a:r>
              <a:rPr lang="en-US"/>
              <a:t>Pestotnik SiPM RadHard@ RICH 2025</a:t>
            </a:r>
          </a:p>
        </p:txBody>
      </p:sp>
      <p:sp>
        <p:nvSpPr>
          <p:cNvPr id="5" name="Slide Number Placeholder 4">
            <a:extLst>
              <a:ext uri="{FF2B5EF4-FFF2-40B4-BE49-F238E27FC236}">
                <a16:creationId xmlns:a16="http://schemas.microsoft.com/office/drawing/2014/main" id="{D46A3CA2-0D51-79A7-6955-6455E3E77487}"/>
              </a:ext>
            </a:extLst>
          </p:cNvPr>
          <p:cNvSpPr>
            <a:spLocks noGrp="1"/>
          </p:cNvSpPr>
          <p:nvPr>
            <p:ph type="sldNum" sz="quarter" idx="12"/>
          </p:nvPr>
        </p:nvSpPr>
        <p:spPr/>
        <p:txBody>
          <a:bodyPr/>
          <a:lstStyle/>
          <a:p>
            <a:fld id="{C1FF6DA9-008F-8B48-92A6-B652298478BF}" type="slidenum">
              <a:rPr lang="en-US" smtClean="0"/>
              <a:t>11</a:t>
            </a:fld>
            <a:endParaRPr lang="en-US"/>
          </a:p>
        </p:txBody>
      </p:sp>
      <p:pic>
        <p:nvPicPr>
          <p:cNvPr id="8" name="Picture 7">
            <a:extLst>
              <a:ext uri="{FF2B5EF4-FFF2-40B4-BE49-F238E27FC236}">
                <a16:creationId xmlns:a16="http://schemas.microsoft.com/office/drawing/2014/main" id="{194E64EE-11CD-64E0-9290-588A842FCC41}"/>
              </a:ext>
            </a:extLst>
          </p:cNvPr>
          <p:cNvPicPr>
            <a:picLocks noChangeAspect="1"/>
          </p:cNvPicPr>
          <p:nvPr/>
        </p:nvPicPr>
        <p:blipFill>
          <a:blip r:embed="rId2"/>
          <a:stretch>
            <a:fillRect/>
          </a:stretch>
        </p:blipFill>
        <p:spPr>
          <a:xfrm>
            <a:off x="10837333" y="44210"/>
            <a:ext cx="1269962" cy="671573"/>
          </a:xfrm>
          <a:prstGeom prst="rect">
            <a:avLst/>
          </a:prstGeom>
        </p:spPr>
      </p:pic>
      <p:sp>
        <p:nvSpPr>
          <p:cNvPr id="10" name="TextBox 9">
            <a:extLst>
              <a:ext uri="{FF2B5EF4-FFF2-40B4-BE49-F238E27FC236}">
                <a16:creationId xmlns:a16="http://schemas.microsoft.com/office/drawing/2014/main" id="{A550E181-C06E-4A28-FB21-E1192C292A24}"/>
              </a:ext>
            </a:extLst>
          </p:cNvPr>
          <p:cNvSpPr txBox="1"/>
          <p:nvPr/>
        </p:nvSpPr>
        <p:spPr>
          <a:xfrm>
            <a:off x="370985" y="5260592"/>
            <a:ext cx="7053485" cy="923330"/>
          </a:xfrm>
          <a:prstGeom prst="rect">
            <a:avLst/>
          </a:prstGeom>
          <a:solidFill>
            <a:srgbClr val="92D050"/>
          </a:solidFill>
        </p:spPr>
        <p:txBody>
          <a:bodyPr wrap="square">
            <a:spAutoFit/>
          </a:bodyPr>
          <a:lstStyle/>
          <a:p>
            <a:r>
              <a:rPr lang="en-US" b="1" dirty="0"/>
              <a:t>Impact:</a:t>
            </a:r>
            <a:br>
              <a:rPr lang="en-US" dirty="0"/>
            </a:br>
            <a:r>
              <a:rPr lang="en-US" dirty="0"/>
              <a:t>The operational consequences for SiPMs for  RICH experiments strongly depend on the accumulated </a:t>
            </a:r>
            <a:r>
              <a:rPr lang="en-US" b="1" dirty="0"/>
              <a:t>dose levels</a:t>
            </a:r>
            <a:r>
              <a:rPr lang="en-US" dirty="0"/>
              <a:t> and radiation environment.</a:t>
            </a:r>
          </a:p>
        </p:txBody>
      </p:sp>
      <p:sp>
        <p:nvSpPr>
          <p:cNvPr id="11" name="TextBox 10">
            <a:extLst>
              <a:ext uri="{FF2B5EF4-FFF2-40B4-BE49-F238E27FC236}">
                <a16:creationId xmlns:a16="http://schemas.microsoft.com/office/drawing/2014/main" id="{5B0EB548-C978-CD1F-A8C5-3E2F72320219}"/>
              </a:ext>
            </a:extLst>
          </p:cNvPr>
          <p:cNvSpPr txBox="1"/>
          <p:nvPr/>
        </p:nvSpPr>
        <p:spPr>
          <a:xfrm>
            <a:off x="7759884" y="5260592"/>
            <a:ext cx="4347411" cy="923330"/>
          </a:xfrm>
          <a:prstGeom prst="rect">
            <a:avLst/>
          </a:prstGeom>
          <a:solidFill>
            <a:srgbClr val="92D050"/>
          </a:solidFill>
        </p:spPr>
        <p:txBody>
          <a:bodyPr wrap="square">
            <a:spAutoFit/>
          </a:bodyPr>
          <a:lstStyle/>
          <a:p>
            <a:r>
              <a:rPr lang="en-US" b="1" dirty="0"/>
              <a:t>For RICH applications where single photon detection is needed, the limiting factor is SiPM sensitivity to neutrons.</a:t>
            </a:r>
            <a:endParaRPr lang="en-US" dirty="0"/>
          </a:p>
        </p:txBody>
      </p:sp>
    </p:spTree>
    <p:extLst>
      <p:ext uri="{BB962C8B-B14F-4D97-AF65-F5344CB8AC3E}">
        <p14:creationId xmlns:p14="http://schemas.microsoft.com/office/powerpoint/2010/main" val="119301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8C511CD-E980-3114-1438-CA558AC10084}"/>
              </a:ext>
            </a:extLst>
          </p:cNvPr>
          <p:cNvSpPr txBox="1"/>
          <p:nvPr/>
        </p:nvSpPr>
        <p:spPr>
          <a:xfrm>
            <a:off x="886515" y="-125704"/>
            <a:ext cx="8395859" cy="943832"/>
          </a:xfrm>
          <a:prstGeom prst="rect">
            <a:avLst/>
          </a:prstGeom>
          <a:noFill/>
          <a:ln>
            <a:noFill/>
          </a:ln>
        </p:spPr>
        <p:txBody>
          <a:bodyPr vert="horz" wrap="none" lIns="81646" tIns="40823" rIns="81646" bIns="40823" anchorCtr="0" compatLnSpc="0"/>
          <a:lstStyle/>
          <a:p>
            <a:pPr algn="just" hangingPunct="0"/>
            <a:endParaRPr lang="en-US" sz="1134" dirty="0">
              <a:solidFill>
                <a:srgbClr val="000000"/>
              </a:solidFill>
              <a:latin typeface="Times New Roman" pitchFamily="18"/>
              <a:ea typeface="Noto Sans CJK SC Regular" pitchFamily="2"/>
              <a:cs typeface="FreeSans" pitchFamily="2"/>
            </a:endParaRPr>
          </a:p>
        </p:txBody>
      </p:sp>
      <p:sp>
        <p:nvSpPr>
          <p:cNvPr id="35" name="Title 34">
            <a:extLst>
              <a:ext uri="{FF2B5EF4-FFF2-40B4-BE49-F238E27FC236}">
                <a16:creationId xmlns:a16="http://schemas.microsoft.com/office/drawing/2014/main" id="{AB6FE5D6-43A7-CCA3-FE35-830FCB45B3E4}"/>
              </a:ext>
            </a:extLst>
          </p:cNvPr>
          <p:cNvSpPr>
            <a:spLocks noGrp="1"/>
          </p:cNvSpPr>
          <p:nvPr>
            <p:ph type="title"/>
          </p:nvPr>
        </p:nvSpPr>
        <p:spPr>
          <a:xfrm>
            <a:off x="340663" y="112976"/>
            <a:ext cx="10972800" cy="896520"/>
          </a:xfrm>
        </p:spPr>
        <p:txBody>
          <a:bodyPr>
            <a:normAutofit fontScale="90000"/>
          </a:bodyPr>
          <a:lstStyle/>
          <a:p>
            <a:r>
              <a:rPr lang="sl-SI" dirty="0"/>
              <a:t>Characterisation OF SiPMS </a:t>
            </a:r>
            <a:br>
              <a:rPr lang="sl-SI" dirty="0"/>
            </a:br>
            <a:r>
              <a:rPr lang="sl-SI" dirty="0"/>
              <a:t>before and after the neutron irradiation</a:t>
            </a:r>
          </a:p>
        </p:txBody>
      </p:sp>
      <p:sp>
        <p:nvSpPr>
          <p:cNvPr id="32" name="Slide Number Placeholder 31">
            <a:extLst>
              <a:ext uri="{FF2B5EF4-FFF2-40B4-BE49-F238E27FC236}">
                <a16:creationId xmlns:a16="http://schemas.microsoft.com/office/drawing/2014/main" id="{D3200F24-F78F-00D3-5042-0358C547E756}"/>
              </a:ext>
            </a:extLst>
          </p:cNvPr>
          <p:cNvSpPr>
            <a:spLocks noGrp="1"/>
          </p:cNvSpPr>
          <p:nvPr>
            <p:ph type="sldNum" sz="quarter" idx="12"/>
          </p:nvPr>
        </p:nvSpPr>
        <p:spPr/>
        <p:txBody>
          <a:bodyPr/>
          <a:lstStyle/>
          <a:p>
            <a:fld id="{3B656FE5-7551-496C-A16F-7304A2D951A7}" type="slidenum">
              <a:rPr lang="da-DK" smtClean="0"/>
              <a:pPr/>
              <a:t>12</a:t>
            </a:fld>
            <a:endParaRPr lang="da-DK"/>
          </a:p>
        </p:txBody>
      </p:sp>
      <p:pic>
        <p:nvPicPr>
          <p:cNvPr id="18" name="Picture 17">
            <a:extLst>
              <a:ext uri="{FF2B5EF4-FFF2-40B4-BE49-F238E27FC236}">
                <a16:creationId xmlns:a16="http://schemas.microsoft.com/office/drawing/2014/main" id="{2AEFC259-5BB9-2135-F510-73B9330D303B}"/>
              </a:ext>
            </a:extLst>
          </p:cNvPr>
          <p:cNvPicPr>
            <a:picLocks noChangeAspect="1"/>
          </p:cNvPicPr>
          <p:nvPr/>
        </p:nvPicPr>
        <p:blipFill>
          <a:blip r:embed="rId3"/>
          <a:stretch>
            <a:fillRect/>
          </a:stretch>
        </p:blipFill>
        <p:spPr>
          <a:xfrm>
            <a:off x="374064" y="1790535"/>
            <a:ext cx="8466681" cy="4414358"/>
          </a:xfrm>
          <a:prstGeom prst="rect">
            <a:avLst/>
          </a:prstGeom>
        </p:spPr>
      </p:pic>
      <p:sp>
        <p:nvSpPr>
          <p:cNvPr id="20" name="TextBox 19">
            <a:extLst>
              <a:ext uri="{FF2B5EF4-FFF2-40B4-BE49-F238E27FC236}">
                <a16:creationId xmlns:a16="http://schemas.microsoft.com/office/drawing/2014/main" id="{9200A5C1-2872-FE2B-6913-A64CAD2D64F6}"/>
              </a:ext>
            </a:extLst>
          </p:cNvPr>
          <p:cNvSpPr txBox="1"/>
          <p:nvPr/>
        </p:nvSpPr>
        <p:spPr>
          <a:xfrm>
            <a:off x="775255" y="1790911"/>
            <a:ext cx="1960819" cy="354664"/>
          </a:xfrm>
          <a:prstGeom prst="rect">
            <a:avLst/>
          </a:prstGeom>
          <a:noFill/>
          <a:ln>
            <a:noFill/>
          </a:ln>
        </p:spPr>
        <p:txBody>
          <a:bodyPr vert="horz" wrap="none" lIns="81646" tIns="40823" rIns="81646" bIns="40823" anchorCtr="0" compatLnSpc="0"/>
          <a:lstStyle/>
          <a:p>
            <a:pPr algn="ctr" hangingPunct="0"/>
            <a:r>
              <a:rPr lang="en-US" sz="1996" b="1" dirty="0">
                <a:solidFill>
                  <a:srgbClr val="000000"/>
                </a:solidFill>
                <a:latin typeface="Times New Roman" pitchFamily="18"/>
                <a:ea typeface="Noto Sans CJK SC Regular" pitchFamily="2"/>
                <a:cs typeface="FreeSans" pitchFamily="2"/>
              </a:rPr>
              <a:t>After Irradiation</a:t>
            </a:r>
          </a:p>
        </p:txBody>
      </p:sp>
      <p:sp>
        <p:nvSpPr>
          <p:cNvPr id="21" name="TextBox 20">
            <a:extLst>
              <a:ext uri="{FF2B5EF4-FFF2-40B4-BE49-F238E27FC236}">
                <a16:creationId xmlns:a16="http://schemas.microsoft.com/office/drawing/2014/main" id="{1AC049E2-557F-78A8-8A88-849D9E50E2DF}"/>
              </a:ext>
            </a:extLst>
          </p:cNvPr>
          <p:cNvSpPr txBox="1"/>
          <p:nvPr/>
        </p:nvSpPr>
        <p:spPr>
          <a:xfrm>
            <a:off x="7757284" y="1054677"/>
            <a:ext cx="4434716" cy="1477328"/>
          </a:xfrm>
          <a:prstGeom prst="rect">
            <a:avLst/>
          </a:prstGeom>
          <a:noFill/>
        </p:spPr>
        <p:txBody>
          <a:bodyPr wrap="square" rtlCol="0">
            <a:spAutoFit/>
          </a:bodyPr>
          <a:lstStyle/>
          <a:p>
            <a:pPr marL="285750" indent="-285750">
              <a:buFont typeface="Arial" panose="020B0604020202020204" pitchFamily="34" charset="0"/>
              <a:buChar char="•"/>
            </a:pPr>
            <a:r>
              <a:rPr lang="sl-SI" dirty="0"/>
              <a:t>I-V dependance</a:t>
            </a:r>
          </a:p>
          <a:p>
            <a:pPr marL="285750" indent="-285750">
              <a:buFont typeface="Arial" panose="020B0604020202020204" pitchFamily="34" charset="0"/>
              <a:buChar char="•"/>
            </a:pPr>
            <a:r>
              <a:rPr lang="sl-SI" dirty="0"/>
              <a:t>Dark Count Rate (DCR)</a:t>
            </a:r>
          </a:p>
          <a:p>
            <a:pPr marL="285750" indent="-285750">
              <a:buFont typeface="Arial" panose="020B0604020202020204" pitchFamily="34" charset="0"/>
              <a:buChar char="•"/>
            </a:pPr>
            <a:r>
              <a:rPr lang="sl-SI" dirty="0"/>
              <a:t>Waveform acquisition:</a:t>
            </a:r>
          </a:p>
          <a:p>
            <a:pPr marL="742950" lvl="1" indent="-285750">
              <a:buFont typeface="Arial" panose="020B0604020202020204" pitchFamily="34" charset="0"/>
              <a:buChar char="•"/>
            </a:pPr>
            <a:r>
              <a:rPr lang="sl-SI" dirty="0"/>
              <a:t>Single Photon Time Resolution (SPTR)</a:t>
            </a:r>
          </a:p>
          <a:p>
            <a:pPr marL="742950" lvl="1" indent="-285750">
              <a:buFont typeface="Arial" panose="020B0604020202020204" pitchFamily="34" charset="0"/>
              <a:buChar char="•"/>
            </a:pPr>
            <a:r>
              <a:rPr lang="sl-SI" dirty="0"/>
              <a:t>Pulse height distributions </a:t>
            </a:r>
          </a:p>
        </p:txBody>
      </p:sp>
      <p:sp>
        <p:nvSpPr>
          <p:cNvPr id="29" name="TextBox 28">
            <a:extLst>
              <a:ext uri="{FF2B5EF4-FFF2-40B4-BE49-F238E27FC236}">
                <a16:creationId xmlns:a16="http://schemas.microsoft.com/office/drawing/2014/main" id="{AF1DB43B-3466-2F75-8F35-781F3AF73E7E}"/>
              </a:ext>
            </a:extLst>
          </p:cNvPr>
          <p:cNvSpPr txBox="1"/>
          <p:nvPr/>
        </p:nvSpPr>
        <p:spPr>
          <a:xfrm>
            <a:off x="374064" y="989622"/>
            <a:ext cx="7064415" cy="646331"/>
          </a:xfrm>
          <a:prstGeom prst="rect">
            <a:avLst/>
          </a:prstGeom>
          <a:noFill/>
        </p:spPr>
        <p:txBody>
          <a:bodyPr wrap="square">
            <a:spAutoFit/>
          </a:bodyPr>
          <a:lstStyle/>
          <a:p>
            <a:r>
              <a:rPr lang="sl-SI" dirty="0"/>
              <a:t>Characterization of irradiated SiPMs at different temperatures</a:t>
            </a:r>
          </a:p>
          <a:p>
            <a:r>
              <a:rPr lang="sl-SI" b="1" dirty="0"/>
              <a:t>Pulse height distributions for different temperatures and overvoltages</a:t>
            </a:r>
          </a:p>
        </p:txBody>
      </p:sp>
      <p:sp>
        <p:nvSpPr>
          <p:cNvPr id="31" name="Right Arrow 30">
            <a:extLst>
              <a:ext uri="{FF2B5EF4-FFF2-40B4-BE49-F238E27FC236}">
                <a16:creationId xmlns:a16="http://schemas.microsoft.com/office/drawing/2014/main" id="{48E3C067-5B39-6822-DD57-8951E9F8FF8E}"/>
              </a:ext>
            </a:extLst>
          </p:cNvPr>
          <p:cNvSpPr/>
          <p:nvPr/>
        </p:nvSpPr>
        <p:spPr>
          <a:xfrm>
            <a:off x="6752899" y="1478381"/>
            <a:ext cx="1004385" cy="46078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33" name="Picture 32">
            <a:extLst>
              <a:ext uri="{FF2B5EF4-FFF2-40B4-BE49-F238E27FC236}">
                <a16:creationId xmlns:a16="http://schemas.microsoft.com/office/drawing/2014/main" id="{3E889176-5B1F-B51E-EB46-A28CE1FBBC4E}"/>
              </a:ext>
            </a:extLst>
          </p:cNvPr>
          <p:cNvPicPr>
            <a:picLocks noChangeAspect="1"/>
          </p:cNvPicPr>
          <p:nvPr/>
        </p:nvPicPr>
        <p:blipFill>
          <a:blip r:embed="rId4"/>
          <a:stretch>
            <a:fillRect/>
          </a:stretch>
        </p:blipFill>
        <p:spPr>
          <a:xfrm>
            <a:off x="8294221" y="2634354"/>
            <a:ext cx="3360842" cy="2275353"/>
          </a:xfrm>
          <a:prstGeom prst="rect">
            <a:avLst/>
          </a:prstGeom>
        </p:spPr>
      </p:pic>
      <p:pic>
        <p:nvPicPr>
          <p:cNvPr id="2" name="Picture 1">
            <a:extLst>
              <a:ext uri="{FF2B5EF4-FFF2-40B4-BE49-F238E27FC236}">
                <a16:creationId xmlns:a16="http://schemas.microsoft.com/office/drawing/2014/main" id="{BEF5A1ED-FA8B-1724-B444-B331FB7A4CAF}"/>
              </a:ext>
            </a:extLst>
          </p:cNvPr>
          <p:cNvPicPr>
            <a:picLocks noChangeAspect="1"/>
          </p:cNvPicPr>
          <p:nvPr/>
        </p:nvPicPr>
        <p:blipFill>
          <a:blip r:embed="rId5"/>
          <a:stretch>
            <a:fillRect/>
          </a:stretch>
        </p:blipFill>
        <p:spPr>
          <a:xfrm>
            <a:off x="10837333" y="44210"/>
            <a:ext cx="1269962" cy="671573"/>
          </a:xfrm>
          <a:prstGeom prst="rect">
            <a:avLst/>
          </a:prstGeom>
        </p:spPr>
      </p:pic>
      <p:sp>
        <p:nvSpPr>
          <p:cNvPr id="3" name="Right Arrow 2">
            <a:extLst>
              <a:ext uri="{FF2B5EF4-FFF2-40B4-BE49-F238E27FC236}">
                <a16:creationId xmlns:a16="http://schemas.microsoft.com/office/drawing/2014/main" id="{E429DA48-A427-27CC-B5C7-E0290A309ED8}"/>
              </a:ext>
            </a:extLst>
          </p:cNvPr>
          <p:cNvSpPr/>
          <p:nvPr/>
        </p:nvSpPr>
        <p:spPr>
          <a:xfrm rot="16200000">
            <a:off x="-212841" y="2875849"/>
            <a:ext cx="881743" cy="2221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8645B89-4C1B-C113-378F-DEFFD4EEF6E3}"/>
              </a:ext>
            </a:extLst>
          </p:cNvPr>
          <p:cNvSpPr txBox="1"/>
          <p:nvPr/>
        </p:nvSpPr>
        <p:spPr>
          <a:xfrm rot="16200000">
            <a:off x="-537984" y="4247637"/>
            <a:ext cx="1604460" cy="369332"/>
          </a:xfrm>
          <a:prstGeom prst="rect">
            <a:avLst/>
          </a:prstGeom>
          <a:solidFill>
            <a:schemeClr val="accent1"/>
          </a:solidFill>
        </p:spPr>
        <p:txBody>
          <a:bodyPr wrap="square" rtlCol="0">
            <a:spAutoFit/>
          </a:bodyPr>
          <a:lstStyle/>
          <a:p>
            <a:r>
              <a:rPr lang="en-US" dirty="0">
                <a:solidFill>
                  <a:schemeClr val="bg1"/>
                </a:solidFill>
              </a:rPr>
              <a:t>Temperature</a:t>
            </a:r>
          </a:p>
        </p:txBody>
      </p:sp>
      <p:sp>
        <p:nvSpPr>
          <p:cNvPr id="5" name="TextBox 4">
            <a:extLst>
              <a:ext uri="{FF2B5EF4-FFF2-40B4-BE49-F238E27FC236}">
                <a16:creationId xmlns:a16="http://schemas.microsoft.com/office/drawing/2014/main" id="{75CB70FD-32B2-1CA3-5EC4-AD3EBAE717E7}"/>
              </a:ext>
            </a:extLst>
          </p:cNvPr>
          <p:cNvSpPr txBox="1"/>
          <p:nvPr/>
        </p:nvSpPr>
        <p:spPr>
          <a:xfrm>
            <a:off x="5621595" y="6204893"/>
            <a:ext cx="1604460" cy="369332"/>
          </a:xfrm>
          <a:prstGeom prst="rect">
            <a:avLst/>
          </a:prstGeom>
          <a:solidFill>
            <a:schemeClr val="accent1"/>
          </a:solidFill>
        </p:spPr>
        <p:txBody>
          <a:bodyPr wrap="square" rtlCol="0">
            <a:spAutoFit/>
          </a:bodyPr>
          <a:lstStyle/>
          <a:p>
            <a:r>
              <a:rPr lang="en-US" dirty="0" err="1">
                <a:solidFill>
                  <a:schemeClr val="bg1"/>
                </a:solidFill>
              </a:rPr>
              <a:t>OverVoltage</a:t>
            </a:r>
            <a:endParaRPr lang="en-US" dirty="0">
              <a:solidFill>
                <a:schemeClr val="bg1"/>
              </a:solidFill>
            </a:endParaRPr>
          </a:p>
        </p:txBody>
      </p:sp>
      <p:sp>
        <p:nvSpPr>
          <p:cNvPr id="6" name="Right Arrow 5">
            <a:extLst>
              <a:ext uri="{FF2B5EF4-FFF2-40B4-BE49-F238E27FC236}">
                <a16:creationId xmlns:a16="http://schemas.microsoft.com/office/drawing/2014/main" id="{68534F1D-E540-EBFE-F103-83CDF2482501}"/>
              </a:ext>
            </a:extLst>
          </p:cNvPr>
          <p:cNvSpPr/>
          <p:nvPr/>
        </p:nvSpPr>
        <p:spPr>
          <a:xfrm>
            <a:off x="7389341" y="6299210"/>
            <a:ext cx="881743" cy="2221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B129D9B5-80B4-A119-0893-77BCD60C3B80}"/>
              </a:ext>
            </a:extLst>
          </p:cNvPr>
          <p:cNvSpPr>
            <a:spLocks noGrp="1"/>
          </p:cNvSpPr>
          <p:nvPr>
            <p:ph type="ftr" sz="quarter" idx="11"/>
          </p:nvPr>
        </p:nvSpPr>
        <p:spPr/>
        <p:txBody>
          <a:bodyPr/>
          <a:lstStyle/>
          <a:p>
            <a:r>
              <a:rPr lang="en-US"/>
              <a:t>Pestotnik SiPM RadHard@ RICH 2025</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7834F-4BB2-8F95-7BA9-40439D7227EC}"/>
              </a:ext>
            </a:extLst>
          </p:cNvPr>
          <p:cNvSpPr>
            <a:spLocks noGrp="1"/>
          </p:cNvSpPr>
          <p:nvPr>
            <p:ph type="title"/>
          </p:nvPr>
        </p:nvSpPr>
        <p:spPr/>
        <p:txBody>
          <a:bodyPr/>
          <a:lstStyle/>
          <a:p>
            <a:r>
              <a:rPr lang="sl-SI" dirty="0"/>
              <a:t>Impact Of neutron irradiation on I-V</a:t>
            </a:r>
          </a:p>
        </p:txBody>
      </p:sp>
      <p:sp>
        <p:nvSpPr>
          <p:cNvPr id="3" name="Content Placeholder 2">
            <a:extLst>
              <a:ext uri="{FF2B5EF4-FFF2-40B4-BE49-F238E27FC236}">
                <a16:creationId xmlns:a16="http://schemas.microsoft.com/office/drawing/2014/main" id="{81201CAA-F1C3-38B7-9BEE-BF3C39C17F5C}"/>
              </a:ext>
            </a:extLst>
          </p:cNvPr>
          <p:cNvSpPr>
            <a:spLocks noGrp="1"/>
          </p:cNvSpPr>
          <p:nvPr>
            <p:ph idx="1"/>
          </p:nvPr>
        </p:nvSpPr>
        <p:spPr>
          <a:xfrm>
            <a:off x="1024128" y="1666280"/>
            <a:ext cx="9720072" cy="964625"/>
          </a:xfrm>
        </p:spPr>
        <p:txBody>
          <a:bodyPr>
            <a:normAutofit fontScale="92500" lnSpcReduction="20000"/>
          </a:bodyPr>
          <a:lstStyle/>
          <a:p>
            <a:r>
              <a:rPr lang="en-US" dirty="0"/>
              <a:t>Defect-induced leakage depends strongly on temperature. Approximate doubling of leakage current every 7–10 °C rise.</a:t>
            </a:r>
          </a:p>
          <a:p>
            <a:r>
              <a:rPr lang="sl-SI" dirty="0"/>
              <a:t>Similar behavior of different technologies and different producers.</a:t>
            </a:r>
          </a:p>
        </p:txBody>
      </p:sp>
      <p:sp>
        <p:nvSpPr>
          <p:cNvPr id="4" name="Footer Placeholder 3">
            <a:extLst>
              <a:ext uri="{FF2B5EF4-FFF2-40B4-BE49-F238E27FC236}">
                <a16:creationId xmlns:a16="http://schemas.microsoft.com/office/drawing/2014/main" id="{E856A20E-26A7-97CD-07C1-C6278EA25E96}"/>
              </a:ext>
            </a:extLst>
          </p:cNvPr>
          <p:cNvSpPr>
            <a:spLocks noGrp="1"/>
          </p:cNvSpPr>
          <p:nvPr>
            <p:ph type="ftr" sz="quarter" idx="11"/>
          </p:nvPr>
        </p:nvSpPr>
        <p:spPr/>
        <p:txBody>
          <a:bodyPr/>
          <a:lstStyle/>
          <a:p>
            <a:r>
              <a:rPr lang="en-US"/>
              <a:t>Pestotnik SiPM RadHard@ RICH 2025</a:t>
            </a:r>
          </a:p>
        </p:txBody>
      </p:sp>
      <p:sp>
        <p:nvSpPr>
          <p:cNvPr id="5" name="Slide Number Placeholder 4">
            <a:extLst>
              <a:ext uri="{FF2B5EF4-FFF2-40B4-BE49-F238E27FC236}">
                <a16:creationId xmlns:a16="http://schemas.microsoft.com/office/drawing/2014/main" id="{1D7C23D0-3F1F-A638-8DA4-0FF30E6F3C33}"/>
              </a:ext>
            </a:extLst>
          </p:cNvPr>
          <p:cNvSpPr>
            <a:spLocks noGrp="1"/>
          </p:cNvSpPr>
          <p:nvPr>
            <p:ph type="sldNum" sz="quarter" idx="12"/>
          </p:nvPr>
        </p:nvSpPr>
        <p:spPr/>
        <p:txBody>
          <a:bodyPr/>
          <a:lstStyle/>
          <a:p>
            <a:fld id="{C1FF6DA9-008F-8B48-92A6-B652298478BF}" type="slidenum">
              <a:rPr lang="en-US" smtClean="0"/>
              <a:t>13</a:t>
            </a:fld>
            <a:endParaRPr lang="en-US"/>
          </a:p>
        </p:txBody>
      </p:sp>
      <p:pic>
        <p:nvPicPr>
          <p:cNvPr id="6" name="Picture 5">
            <a:extLst>
              <a:ext uri="{FF2B5EF4-FFF2-40B4-BE49-F238E27FC236}">
                <a16:creationId xmlns:a16="http://schemas.microsoft.com/office/drawing/2014/main" id="{FC36520D-7444-4C95-4487-7317978FF274}"/>
              </a:ext>
            </a:extLst>
          </p:cNvPr>
          <p:cNvPicPr>
            <a:picLocks noChangeAspect="1"/>
          </p:cNvPicPr>
          <p:nvPr/>
        </p:nvPicPr>
        <p:blipFill>
          <a:blip r:embed="rId2"/>
          <a:stretch>
            <a:fillRect/>
          </a:stretch>
        </p:blipFill>
        <p:spPr>
          <a:xfrm>
            <a:off x="224589" y="2837886"/>
            <a:ext cx="5659575" cy="3824037"/>
          </a:xfrm>
          <a:prstGeom prst="rect">
            <a:avLst/>
          </a:prstGeom>
        </p:spPr>
      </p:pic>
      <p:pic>
        <p:nvPicPr>
          <p:cNvPr id="7" name="Picture 6">
            <a:extLst>
              <a:ext uri="{FF2B5EF4-FFF2-40B4-BE49-F238E27FC236}">
                <a16:creationId xmlns:a16="http://schemas.microsoft.com/office/drawing/2014/main" id="{0579402F-D7F9-DA5F-1985-1C489435BFA1}"/>
              </a:ext>
            </a:extLst>
          </p:cNvPr>
          <p:cNvPicPr>
            <a:picLocks noChangeAspect="1"/>
          </p:cNvPicPr>
          <p:nvPr/>
        </p:nvPicPr>
        <p:blipFill>
          <a:blip r:embed="rId3"/>
          <a:stretch>
            <a:fillRect/>
          </a:stretch>
        </p:blipFill>
        <p:spPr>
          <a:xfrm>
            <a:off x="5980416" y="2906001"/>
            <a:ext cx="5659575" cy="3844048"/>
          </a:xfrm>
          <a:prstGeom prst="rect">
            <a:avLst/>
          </a:prstGeom>
        </p:spPr>
      </p:pic>
      <p:pic>
        <p:nvPicPr>
          <p:cNvPr id="8" name="Picture 7">
            <a:extLst>
              <a:ext uri="{FF2B5EF4-FFF2-40B4-BE49-F238E27FC236}">
                <a16:creationId xmlns:a16="http://schemas.microsoft.com/office/drawing/2014/main" id="{F69187FA-4500-3C67-C617-DD35600B00E8}"/>
              </a:ext>
            </a:extLst>
          </p:cNvPr>
          <p:cNvPicPr>
            <a:picLocks noChangeAspect="1"/>
          </p:cNvPicPr>
          <p:nvPr/>
        </p:nvPicPr>
        <p:blipFill>
          <a:blip r:embed="rId4"/>
          <a:stretch>
            <a:fillRect/>
          </a:stretch>
        </p:blipFill>
        <p:spPr>
          <a:xfrm>
            <a:off x="10837333" y="44210"/>
            <a:ext cx="1269962" cy="671573"/>
          </a:xfrm>
          <a:prstGeom prst="rect">
            <a:avLst/>
          </a:prstGeom>
        </p:spPr>
      </p:pic>
    </p:spTree>
    <p:extLst>
      <p:ext uri="{BB962C8B-B14F-4D97-AF65-F5344CB8AC3E}">
        <p14:creationId xmlns:p14="http://schemas.microsoft.com/office/powerpoint/2010/main" val="3656953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B0CE2-4043-87FD-1EFE-3E552CF8930E}"/>
              </a:ext>
            </a:extLst>
          </p:cNvPr>
          <p:cNvSpPr>
            <a:spLocks noGrp="1"/>
          </p:cNvSpPr>
          <p:nvPr>
            <p:ph type="title"/>
          </p:nvPr>
        </p:nvSpPr>
        <p:spPr>
          <a:xfrm>
            <a:off x="1024128" y="585216"/>
            <a:ext cx="9720072" cy="799268"/>
          </a:xfrm>
        </p:spPr>
        <p:txBody>
          <a:bodyPr/>
          <a:lstStyle/>
          <a:p>
            <a:r>
              <a:rPr lang="sl-SI" dirty="0"/>
              <a:t>I-V and DCR at Liquid Nitrogen temperature</a:t>
            </a:r>
          </a:p>
        </p:txBody>
      </p:sp>
      <p:sp>
        <p:nvSpPr>
          <p:cNvPr id="4" name="Footer Placeholder 3">
            <a:extLst>
              <a:ext uri="{FF2B5EF4-FFF2-40B4-BE49-F238E27FC236}">
                <a16:creationId xmlns:a16="http://schemas.microsoft.com/office/drawing/2014/main" id="{05EA1D3E-9863-1552-9E74-F5888F71D10F}"/>
              </a:ext>
            </a:extLst>
          </p:cNvPr>
          <p:cNvSpPr>
            <a:spLocks noGrp="1"/>
          </p:cNvSpPr>
          <p:nvPr>
            <p:ph type="ftr" sz="quarter" idx="11"/>
          </p:nvPr>
        </p:nvSpPr>
        <p:spPr/>
        <p:txBody>
          <a:bodyPr/>
          <a:lstStyle/>
          <a:p>
            <a:r>
              <a:rPr lang="en-US"/>
              <a:t>Pestotnik SiPM RadHard@ RICH 2025</a:t>
            </a:r>
          </a:p>
        </p:txBody>
      </p:sp>
      <p:sp>
        <p:nvSpPr>
          <p:cNvPr id="5" name="Slide Number Placeholder 4">
            <a:extLst>
              <a:ext uri="{FF2B5EF4-FFF2-40B4-BE49-F238E27FC236}">
                <a16:creationId xmlns:a16="http://schemas.microsoft.com/office/drawing/2014/main" id="{0C1B819F-08B5-264B-E9EB-ACD73A975086}"/>
              </a:ext>
            </a:extLst>
          </p:cNvPr>
          <p:cNvSpPr>
            <a:spLocks noGrp="1"/>
          </p:cNvSpPr>
          <p:nvPr>
            <p:ph type="sldNum" sz="quarter" idx="12"/>
          </p:nvPr>
        </p:nvSpPr>
        <p:spPr/>
        <p:txBody>
          <a:bodyPr/>
          <a:lstStyle/>
          <a:p>
            <a:fld id="{C1FF6DA9-008F-8B48-92A6-B652298478BF}" type="slidenum">
              <a:rPr lang="en-US" smtClean="0"/>
              <a:t>14</a:t>
            </a:fld>
            <a:endParaRPr lang="en-US"/>
          </a:p>
        </p:txBody>
      </p:sp>
      <p:grpSp>
        <p:nvGrpSpPr>
          <p:cNvPr id="6" name="Group 5">
            <a:extLst>
              <a:ext uri="{FF2B5EF4-FFF2-40B4-BE49-F238E27FC236}">
                <a16:creationId xmlns:a16="http://schemas.microsoft.com/office/drawing/2014/main" id="{64DEDD8B-9D03-6D72-73B2-F6C4D4984022}"/>
              </a:ext>
            </a:extLst>
          </p:cNvPr>
          <p:cNvGrpSpPr/>
          <p:nvPr/>
        </p:nvGrpSpPr>
        <p:grpSpPr>
          <a:xfrm>
            <a:off x="380999" y="2493979"/>
            <a:ext cx="4628145" cy="3244869"/>
            <a:chOff x="3143672" y="3689163"/>
            <a:chExt cx="3613770" cy="2581264"/>
          </a:xfrm>
        </p:grpSpPr>
        <p:pic>
          <p:nvPicPr>
            <p:cNvPr id="7" name="Picture 6">
              <a:extLst>
                <a:ext uri="{FF2B5EF4-FFF2-40B4-BE49-F238E27FC236}">
                  <a16:creationId xmlns:a16="http://schemas.microsoft.com/office/drawing/2014/main" id="{1FBBC74A-B239-B3F6-FE33-DD744D520EB7}"/>
                </a:ext>
              </a:extLst>
            </p:cNvPr>
            <p:cNvPicPr>
              <a:picLocks noChangeAspect="1"/>
            </p:cNvPicPr>
            <p:nvPr/>
          </p:nvPicPr>
          <p:blipFill>
            <a:blip r:embed="rId2"/>
            <a:stretch>
              <a:fillRect/>
            </a:stretch>
          </p:blipFill>
          <p:spPr>
            <a:xfrm>
              <a:off x="3143672" y="3689163"/>
              <a:ext cx="3613770" cy="2581264"/>
            </a:xfrm>
            <a:prstGeom prst="rect">
              <a:avLst/>
            </a:prstGeom>
          </p:spPr>
        </p:pic>
        <p:sp>
          <p:nvSpPr>
            <p:cNvPr id="8" name="TextBox 7">
              <a:extLst>
                <a:ext uri="{FF2B5EF4-FFF2-40B4-BE49-F238E27FC236}">
                  <a16:creationId xmlns:a16="http://schemas.microsoft.com/office/drawing/2014/main" id="{7A7CFC52-9EEB-AC55-40BD-1F540117CD96}"/>
                </a:ext>
              </a:extLst>
            </p:cNvPr>
            <p:cNvSpPr txBox="1"/>
            <p:nvPr/>
          </p:nvSpPr>
          <p:spPr>
            <a:xfrm>
              <a:off x="4563617" y="3949233"/>
              <a:ext cx="1388367" cy="646331"/>
            </a:xfrm>
            <a:prstGeom prst="rect">
              <a:avLst/>
            </a:prstGeom>
            <a:noFill/>
          </p:spPr>
          <p:txBody>
            <a:bodyPr wrap="square" rtlCol="0">
              <a:spAutoFit/>
            </a:bodyPr>
            <a:lstStyle/>
            <a:p>
              <a:r>
                <a:rPr lang="sl-SI" dirty="0"/>
                <a:t>LN temperature</a:t>
              </a:r>
            </a:p>
          </p:txBody>
        </p:sp>
      </p:grpSp>
      <p:sp>
        <p:nvSpPr>
          <p:cNvPr id="9" name="Content Placeholder 8">
            <a:extLst>
              <a:ext uri="{FF2B5EF4-FFF2-40B4-BE49-F238E27FC236}">
                <a16:creationId xmlns:a16="http://schemas.microsoft.com/office/drawing/2014/main" id="{9A6CB671-FB3F-DA41-5B44-3FF98F8EED7B}"/>
              </a:ext>
            </a:extLst>
          </p:cNvPr>
          <p:cNvSpPr txBox="1">
            <a:spLocks noGrp="1"/>
          </p:cNvSpPr>
          <p:nvPr>
            <p:ph idx="1"/>
          </p:nvPr>
        </p:nvSpPr>
        <p:spPr>
          <a:xfrm>
            <a:off x="883038" y="1524430"/>
            <a:ext cx="3319149" cy="646331"/>
          </a:xfrm>
          <a:prstGeom prst="rect">
            <a:avLst/>
          </a:prstGeom>
          <a:noFill/>
        </p:spPr>
        <p:txBody>
          <a:bodyPr wrap="square" rtlCol="0">
            <a:spAutoFit/>
          </a:bodyPr>
          <a:lstStyle/>
          <a:p>
            <a:r>
              <a:rPr lang="sl-SI" dirty="0"/>
              <a:t>1x1 mm2 FBK NUV-HD-RH - Damage visible already  at LN</a:t>
            </a:r>
          </a:p>
        </p:txBody>
      </p:sp>
      <p:sp>
        <p:nvSpPr>
          <p:cNvPr id="11" name="TextBox 10">
            <a:extLst>
              <a:ext uri="{FF2B5EF4-FFF2-40B4-BE49-F238E27FC236}">
                <a16:creationId xmlns:a16="http://schemas.microsoft.com/office/drawing/2014/main" id="{26D2C782-9326-07D1-456E-B7393C1C1345}"/>
              </a:ext>
            </a:extLst>
          </p:cNvPr>
          <p:cNvSpPr txBox="1"/>
          <p:nvPr/>
        </p:nvSpPr>
        <p:spPr>
          <a:xfrm>
            <a:off x="5697330" y="2186017"/>
            <a:ext cx="6096000" cy="369332"/>
          </a:xfrm>
          <a:prstGeom prst="rect">
            <a:avLst/>
          </a:prstGeom>
          <a:noFill/>
        </p:spPr>
        <p:txBody>
          <a:bodyPr wrap="square">
            <a:spAutoFit/>
          </a:bodyPr>
          <a:lstStyle/>
          <a:p>
            <a:pPr>
              <a:buNone/>
            </a:pPr>
            <a:r>
              <a:rPr lang="en-US" b="1" dirty="0">
                <a:solidFill>
                  <a:srgbClr val="1165B3"/>
                </a:solidFill>
                <a:effectLst/>
                <a:latin typeface="Arial" panose="020B0604020202020204" pitchFamily="34" charset="0"/>
              </a:rPr>
              <a:t>DCR at LN after irradiation</a:t>
            </a:r>
            <a:endParaRPr lang="en-US" dirty="0">
              <a:solidFill>
                <a:srgbClr val="1165B3"/>
              </a:solidFill>
              <a:effectLst/>
              <a:latin typeface="Arial" panose="020B0604020202020204" pitchFamily="34" charset="0"/>
            </a:endParaRPr>
          </a:p>
        </p:txBody>
      </p:sp>
      <p:pic>
        <p:nvPicPr>
          <p:cNvPr id="12" name="Picture 11">
            <a:extLst>
              <a:ext uri="{FF2B5EF4-FFF2-40B4-BE49-F238E27FC236}">
                <a16:creationId xmlns:a16="http://schemas.microsoft.com/office/drawing/2014/main" id="{0AEB5B06-88B2-F6B0-1D18-FB1B386ECB95}"/>
              </a:ext>
            </a:extLst>
          </p:cNvPr>
          <p:cNvPicPr>
            <a:picLocks noChangeAspect="1"/>
          </p:cNvPicPr>
          <p:nvPr/>
        </p:nvPicPr>
        <p:blipFill>
          <a:blip r:embed="rId3"/>
          <a:stretch>
            <a:fillRect/>
          </a:stretch>
        </p:blipFill>
        <p:spPr>
          <a:xfrm>
            <a:off x="5009145" y="2619912"/>
            <a:ext cx="4444417" cy="3337079"/>
          </a:xfrm>
          <a:prstGeom prst="rect">
            <a:avLst/>
          </a:prstGeom>
        </p:spPr>
      </p:pic>
      <p:sp>
        <p:nvSpPr>
          <p:cNvPr id="14" name="TextBox 13">
            <a:extLst>
              <a:ext uri="{FF2B5EF4-FFF2-40B4-BE49-F238E27FC236}">
                <a16:creationId xmlns:a16="http://schemas.microsoft.com/office/drawing/2014/main" id="{707BFEBC-C955-DF64-5C49-C7119D02D54D}"/>
              </a:ext>
            </a:extLst>
          </p:cNvPr>
          <p:cNvSpPr txBox="1"/>
          <p:nvPr/>
        </p:nvSpPr>
        <p:spPr>
          <a:xfrm>
            <a:off x="8037097" y="4038317"/>
            <a:ext cx="1556082" cy="923330"/>
          </a:xfrm>
          <a:prstGeom prst="rect">
            <a:avLst/>
          </a:prstGeom>
          <a:noFill/>
        </p:spPr>
        <p:txBody>
          <a:bodyPr wrap="square">
            <a:spAutoFit/>
          </a:bodyPr>
          <a:lstStyle/>
          <a:p>
            <a:pPr>
              <a:buNone/>
            </a:pPr>
            <a:r>
              <a:rPr lang="en-US" dirty="0">
                <a:solidFill>
                  <a:srgbClr val="FF00FF"/>
                </a:solidFill>
                <a:effectLst/>
                <a:latin typeface="Arial" panose="020B0604020202020204" pitchFamily="34" charset="0"/>
              </a:rPr>
              <a:t>Very fast DCR increase</a:t>
            </a:r>
          </a:p>
        </p:txBody>
      </p:sp>
      <p:sp>
        <p:nvSpPr>
          <p:cNvPr id="16" name="TextBox 15">
            <a:extLst>
              <a:ext uri="{FF2B5EF4-FFF2-40B4-BE49-F238E27FC236}">
                <a16:creationId xmlns:a16="http://schemas.microsoft.com/office/drawing/2014/main" id="{7A0E102B-4595-4BD8-367E-3E4B46935DF8}"/>
              </a:ext>
            </a:extLst>
          </p:cNvPr>
          <p:cNvSpPr txBox="1"/>
          <p:nvPr/>
        </p:nvSpPr>
        <p:spPr>
          <a:xfrm>
            <a:off x="9473440" y="1677923"/>
            <a:ext cx="2357438" cy="4426853"/>
          </a:xfrm>
          <a:prstGeom prst="rect">
            <a:avLst/>
          </a:prstGeom>
          <a:noFill/>
        </p:spPr>
        <p:txBody>
          <a:bodyPr wrap="square">
            <a:spAutoFit/>
          </a:bodyPr>
          <a:lstStyle/>
          <a:p>
            <a:pPr>
              <a:buNone/>
            </a:pPr>
            <a:br>
              <a:rPr lang="en-US" dirty="0">
                <a:effectLst/>
                <a:latin typeface="Arial" panose="020B0604020202020204" pitchFamily="34" charset="0"/>
              </a:rPr>
            </a:br>
            <a:endParaRPr lang="en-US" dirty="0">
              <a:effectLst/>
              <a:latin typeface="Arial" panose="020B0604020202020204" pitchFamily="34" charset="0"/>
            </a:endParaRPr>
          </a:p>
          <a:p>
            <a:pPr>
              <a:spcAft>
                <a:spcPts val="1418"/>
              </a:spcAft>
              <a:buNone/>
            </a:pPr>
            <a:r>
              <a:rPr lang="en-US" dirty="0">
                <a:solidFill>
                  <a:srgbClr val="44536A"/>
                </a:solidFill>
                <a:effectLst/>
                <a:latin typeface="Arial" panose="020B0604020202020204" pitchFamily="34" charset="0"/>
              </a:rPr>
              <a:t>Cooling is </a:t>
            </a:r>
            <a:r>
              <a:rPr lang="en-US" i="1" dirty="0">
                <a:solidFill>
                  <a:srgbClr val="00AF50"/>
                </a:solidFill>
                <a:effectLst/>
                <a:latin typeface="Arial" panose="020B0604020202020204" pitchFamily="34" charset="0"/>
              </a:rPr>
              <a:t>extremely effective in reducing </a:t>
            </a:r>
            <a:r>
              <a:rPr lang="en-US" i="1" dirty="0" err="1">
                <a:solidFill>
                  <a:srgbClr val="00AF50"/>
                </a:solidFill>
                <a:effectLst/>
                <a:latin typeface="Arial" panose="020B0604020202020204" pitchFamily="34" charset="0"/>
              </a:rPr>
              <a:t>Idark</a:t>
            </a:r>
            <a:r>
              <a:rPr lang="en-US" i="1" dirty="0">
                <a:solidFill>
                  <a:srgbClr val="00AF50"/>
                </a:solidFill>
                <a:effectLst/>
                <a:latin typeface="Arial" panose="020B0604020202020204" pitchFamily="34" charset="0"/>
              </a:rPr>
              <a:t> &amp; DCR after irradiation up to ~</a:t>
            </a:r>
            <a:r>
              <a:rPr lang="en-US" dirty="0">
                <a:solidFill>
                  <a:srgbClr val="00AF50"/>
                </a:solidFill>
                <a:effectLst/>
                <a:latin typeface="Microsoft Sans Serif" panose="020B0604020202020204" pitchFamily="34" charset="0"/>
              </a:rPr>
              <a:t>1∙10</a:t>
            </a:r>
            <a:r>
              <a:rPr lang="en-US" baseline="30000" dirty="0">
                <a:solidFill>
                  <a:srgbClr val="00AF50"/>
                </a:solidFill>
                <a:effectLst/>
                <a:latin typeface="Microsoft Sans Serif" panose="020B0604020202020204" pitchFamily="34" charset="0"/>
              </a:rPr>
              <a:t>12</a:t>
            </a:r>
            <a:r>
              <a:rPr lang="en-US" dirty="0">
                <a:solidFill>
                  <a:srgbClr val="00AF50"/>
                </a:solidFill>
                <a:effectLst/>
                <a:latin typeface="Microsoft Sans Serif" panose="020B0604020202020204" pitchFamily="34" charset="0"/>
              </a:rPr>
              <a:t>neq/cm2</a:t>
            </a:r>
            <a:endParaRPr lang="en-US" dirty="0">
              <a:solidFill>
                <a:srgbClr val="00AF50"/>
              </a:solidFill>
              <a:effectLst/>
              <a:latin typeface="Arial" panose="020B0604020202020204" pitchFamily="34" charset="0"/>
            </a:endParaRPr>
          </a:p>
          <a:p>
            <a:pPr>
              <a:buNone/>
            </a:pPr>
            <a:r>
              <a:rPr lang="en-US" dirty="0">
                <a:solidFill>
                  <a:srgbClr val="44536A"/>
                </a:solidFill>
                <a:latin typeface="Arial" panose="020B0604020202020204" pitchFamily="34" charset="0"/>
              </a:rPr>
              <a:t>What happens at the higher doses (~10**13 n/cm2)  is still </a:t>
            </a:r>
            <a:r>
              <a:rPr lang="en-US" dirty="0">
                <a:solidFill>
                  <a:srgbClr val="44536A"/>
                </a:solidFill>
                <a:effectLst/>
                <a:latin typeface="Arial" panose="020B0604020202020204" pitchFamily="34" charset="0"/>
              </a:rPr>
              <a:t>not resolved:</a:t>
            </a:r>
          </a:p>
          <a:p>
            <a:pPr>
              <a:buNone/>
            </a:pPr>
            <a:endParaRPr lang="en-US" dirty="0">
              <a:solidFill>
                <a:srgbClr val="44536A"/>
              </a:solidFill>
              <a:effectLst/>
              <a:latin typeface="Arial" panose="020B0604020202020204" pitchFamily="34" charset="0"/>
            </a:endParaRPr>
          </a:p>
          <a:p>
            <a:pPr>
              <a:buNone/>
            </a:pPr>
            <a:r>
              <a:rPr lang="en-US" dirty="0">
                <a:solidFill>
                  <a:srgbClr val="44536A"/>
                </a:solidFill>
                <a:effectLst/>
                <a:latin typeface="Arial" panose="020B0604020202020204" pitchFamily="34" charset="0"/>
              </a:rPr>
              <a:t>Further investigations needed</a:t>
            </a:r>
          </a:p>
        </p:txBody>
      </p:sp>
      <p:sp>
        <p:nvSpPr>
          <p:cNvPr id="17" name="TextBox 16">
            <a:extLst>
              <a:ext uri="{FF2B5EF4-FFF2-40B4-BE49-F238E27FC236}">
                <a16:creationId xmlns:a16="http://schemas.microsoft.com/office/drawing/2014/main" id="{D79B0AF5-C791-387E-C285-7822FEAB34D0}"/>
              </a:ext>
            </a:extLst>
          </p:cNvPr>
          <p:cNvSpPr txBox="1"/>
          <p:nvPr/>
        </p:nvSpPr>
        <p:spPr>
          <a:xfrm>
            <a:off x="5518484" y="5956991"/>
            <a:ext cx="2871537" cy="369332"/>
          </a:xfrm>
          <a:prstGeom prst="rect">
            <a:avLst/>
          </a:prstGeom>
          <a:noFill/>
        </p:spPr>
        <p:txBody>
          <a:bodyPr wrap="square" rtlCol="0">
            <a:spAutoFit/>
          </a:bodyPr>
          <a:lstStyle/>
          <a:p>
            <a:r>
              <a:rPr lang="sl-SI" dirty="0"/>
              <a:t>A. Gola: RICH 2022</a:t>
            </a:r>
          </a:p>
        </p:txBody>
      </p:sp>
      <p:sp>
        <p:nvSpPr>
          <p:cNvPr id="18" name="TextBox 17">
            <a:extLst>
              <a:ext uri="{FF2B5EF4-FFF2-40B4-BE49-F238E27FC236}">
                <a16:creationId xmlns:a16="http://schemas.microsoft.com/office/drawing/2014/main" id="{2DABBF8D-12B4-2E38-2217-F5E23F284801}"/>
              </a:ext>
            </a:extLst>
          </p:cNvPr>
          <p:cNvSpPr txBox="1"/>
          <p:nvPr/>
        </p:nvSpPr>
        <p:spPr>
          <a:xfrm>
            <a:off x="1024128" y="2178389"/>
            <a:ext cx="6096000" cy="369332"/>
          </a:xfrm>
          <a:prstGeom prst="rect">
            <a:avLst/>
          </a:prstGeom>
          <a:noFill/>
        </p:spPr>
        <p:txBody>
          <a:bodyPr wrap="square">
            <a:spAutoFit/>
          </a:bodyPr>
          <a:lstStyle/>
          <a:p>
            <a:pPr>
              <a:buNone/>
            </a:pPr>
            <a:r>
              <a:rPr lang="en-US" b="1" dirty="0">
                <a:solidFill>
                  <a:srgbClr val="1165B3"/>
                </a:solidFill>
                <a:effectLst/>
                <a:latin typeface="Arial" panose="020B0604020202020204" pitchFamily="34" charset="0"/>
              </a:rPr>
              <a:t>I-V at LN after irradiation</a:t>
            </a:r>
            <a:endParaRPr lang="en-US" dirty="0">
              <a:solidFill>
                <a:srgbClr val="1165B3"/>
              </a:solidFill>
              <a:effectLst/>
              <a:latin typeface="Arial" panose="020B0604020202020204" pitchFamily="34" charset="0"/>
            </a:endParaRPr>
          </a:p>
        </p:txBody>
      </p:sp>
      <p:pic>
        <p:nvPicPr>
          <p:cNvPr id="19" name="Picture 18">
            <a:extLst>
              <a:ext uri="{FF2B5EF4-FFF2-40B4-BE49-F238E27FC236}">
                <a16:creationId xmlns:a16="http://schemas.microsoft.com/office/drawing/2014/main" id="{00F96476-2BD9-D521-A314-70BE9FE0E1EE}"/>
              </a:ext>
            </a:extLst>
          </p:cNvPr>
          <p:cNvPicPr>
            <a:picLocks noChangeAspect="1"/>
          </p:cNvPicPr>
          <p:nvPr/>
        </p:nvPicPr>
        <p:blipFill>
          <a:blip r:embed="rId4"/>
          <a:stretch>
            <a:fillRect/>
          </a:stretch>
        </p:blipFill>
        <p:spPr>
          <a:xfrm>
            <a:off x="10837333" y="44210"/>
            <a:ext cx="1269962" cy="671573"/>
          </a:xfrm>
          <a:prstGeom prst="rect">
            <a:avLst/>
          </a:prstGeom>
        </p:spPr>
      </p:pic>
    </p:spTree>
    <p:extLst>
      <p:ext uri="{BB962C8B-B14F-4D97-AF65-F5344CB8AC3E}">
        <p14:creationId xmlns:p14="http://schemas.microsoft.com/office/powerpoint/2010/main" val="3056178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0180E-73E1-AC37-2FD4-E6D3DAED10A6}"/>
              </a:ext>
            </a:extLst>
          </p:cNvPr>
          <p:cNvSpPr txBox="1">
            <a:spLocks noGrp="1"/>
          </p:cNvSpPr>
          <p:nvPr>
            <p:ph type="title"/>
          </p:nvPr>
        </p:nvSpPr>
        <p:spPr>
          <a:xfrm>
            <a:off x="609600" y="274638"/>
            <a:ext cx="8582744" cy="634082"/>
          </a:xfrm>
        </p:spPr>
        <p:txBody>
          <a:bodyPr vert="horz">
            <a:normAutofit fontScale="90000"/>
          </a:bodyPr>
          <a:lstStyle/>
          <a:p>
            <a:pPr lvl="0"/>
            <a:r>
              <a:rPr lang="sl-SI" dirty="0"/>
              <a:t>Radiation Damage Mitigation</a:t>
            </a:r>
            <a:r>
              <a:rPr lang="en-US" dirty="0"/>
              <a:t> Strategies</a:t>
            </a:r>
          </a:p>
        </p:txBody>
      </p:sp>
      <p:sp>
        <p:nvSpPr>
          <p:cNvPr id="3" name="Text Placeholder 2">
            <a:extLst>
              <a:ext uri="{FF2B5EF4-FFF2-40B4-BE49-F238E27FC236}">
                <a16:creationId xmlns:a16="http://schemas.microsoft.com/office/drawing/2014/main" id="{A2CF18E7-5406-EA52-1CF2-1FD4059B5605}"/>
              </a:ext>
            </a:extLst>
          </p:cNvPr>
          <p:cNvSpPr txBox="1">
            <a:spLocks noGrp="1"/>
          </p:cNvSpPr>
          <p:nvPr>
            <p:ph idx="1"/>
          </p:nvPr>
        </p:nvSpPr>
        <p:spPr>
          <a:xfrm>
            <a:off x="160421" y="1165392"/>
            <a:ext cx="5935579" cy="5417970"/>
          </a:xfrm>
        </p:spPr>
        <p:txBody>
          <a:bodyPr vert="horz">
            <a:normAutofit fontScale="92500" lnSpcReduction="10000"/>
          </a:bodyPr>
          <a:lstStyle/>
          <a:p>
            <a:pPr marL="0" indent="0">
              <a:buSzPct val="45000"/>
              <a:buNone/>
            </a:pPr>
            <a:r>
              <a:rPr lang="en-US" sz="2200" b="1" dirty="0"/>
              <a:t>To enable the operation of SiPMs in the single photon regime:</a:t>
            </a:r>
          </a:p>
          <a:p>
            <a:pPr>
              <a:buFont typeface="Courier New" panose="02070309020205020404" pitchFamily="49" charset="0"/>
              <a:buChar char="o"/>
            </a:pPr>
            <a:r>
              <a:rPr lang="en-US" sz="2200" dirty="0"/>
              <a:t>Shielding of the sensors</a:t>
            </a:r>
          </a:p>
          <a:p>
            <a:pPr marL="0" indent="0">
              <a:buNone/>
            </a:pPr>
            <a:r>
              <a:rPr lang="en-US" sz="2200" b="1" dirty="0"/>
              <a:t>Change of operation parameters:</a:t>
            </a:r>
          </a:p>
          <a:p>
            <a:pPr>
              <a:buFont typeface="Courier New" panose="02070309020205020404" pitchFamily="49" charset="0"/>
              <a:buChar char="o"/>
            </a:pPr>
            <a:r>
              <a:rPr lang="en-US" sz="2200" dirty="0"/>
              <a:t>Operation at low temperatures</a:t>
            </a:r>
          </a:p>
          <a:p>
            <a:pPr>
              <a:buFont typeface="Courier New" panose="02070309020205020404" pitchFamily="49" charset="0"/>
              <a:buChar char="o"/>
            </a:pPr>
            <a:r>
              <a:rPr lang="en-US" sz="2200" dirty="0"/>
              <a:t>Operation at lower bias: </a:t>
            </a:r>
          </a:p>
          <a:p>
            <a:pPr lvl="1">
              <a:buFont typeface="Courier New" panose="02070309020205020404" pitchFamily="49" charset="0"/>
              <a:buChar char="o"/>
            </a:pPr>
            <a:r>
              <a:rPr lang="en-US" sz="2000" dirty="0">
                <a:solidFill>
                  <a:srgbClr val="0070C0"/>
                </a:solidFill>
              </a:rPr>
              <a:t>Working at a lower bias decreases the DCR, but the PDE also drops</a:t>
            </a:r>
            <a:r>
              <a:rPr lang="en-US" sz="1800" dirty="0">
                <a:solidFill>
                  <a:srgbClr val="0070C0"/>
                </a:solidFill>
              </a:rPr>
              <a:t> </a:t>
            </a:r>
          </a:p>
          <a:p>
            <a:pPr>
              <a:buFont typeface="Courier New" panose="02070309020205020404" pitchFamily="49" charset="0"/>
              <a:buChar char="o"/>
            </a:pPr>
            <a:r>
              <a:rPr lang="en-US" sz="2200" dirty="0"/>
              <a:t>Annealing (in the oven / with forward bias?)</a:t>
            </a:r>
          </a:p>
          <a:p>
            <a:pPr marL="0" indent="0">
              <a:buNone/>
            </a:pPr>
            <a:r>
              <a:rPr lang="en-US" sz="2200" b="1" dirty="0"/>
              <a:t>Design changes of the detector:</a:t>
            </a:r>
          </a:p>
          <a:p>
            <a:pPr>
              <a:buFont typeface="Courier New" panose="02070309020205020404" pitchFamily="49" charset="0"/>
              <a:buChar char="o"/>
            </a:pPr>
            <a:r>
              <a:rPr lang="en-US" sz="2200" dirty="0"/>
              <a:t>Smaller sensor size: </a:t>
            </a:r>
          </a:p>
          <a:p>
            <a:pPr lvl="1">
              <a:buFont typeface="Courier New" panose="02070309020205020404" pitchFamily="49" charset="0"/>
              <a:buChar char="o"/>
            </a:pPr>
            <a:r>
              <a:rPr lang="en-US" sz="1800" dirty="0"/>
              <a:t>smaller active volume, lower C, smaller DCR</a:t>
            </a:r>
          </a:p>
          <a:p>
            <a:pPr>
              <a:buFont typeface="Courier New" panose="02070309020205020404" pitchFamily="49" charset="0"/>
              <a:buChar char="o"/>
            </a:pPr>
            <a:r>
              <a:rPr lang="en-US" sz="2200" dirty="0"/>
              <a:t>light collection – focus photons on a smaller sensitive area</a:t>
            </a:r>
          </a:p>
          <a:p>
            <a:pPr marL="0" lvl="0" indent="0">
              <a:buSzPct val="45000"/>
              <a:buNone/>
            </a:pPr>
            <a:endParaRPr lang="en-US" dirty="0"/>
          </a:p>
        </p:txBody>
      </p:sp>
      <p:sp>
        <p:nvSpPr>
          <p:cNvPr id="10" name="Slide Number Placeholder 9">
            <a:extLst>
              <a:ext uri="{FF2B5EF4-FFF2-40B4-BE49-F238E27FC236}">
                <a16:creationId xmlns:a16="http://schemas.microsoft.com/office/drawing/2014/main" id="{155898A8-28B0-0700-0382-77DC68ABB9C9}"/>
              </a:ext>
            </a:extLst>
          </p:cNvPr>
          <p:cNvSpPr>
            <a:spLocks noGrp="1"/>
          </p:cNvSpPr>
          <p:nvPr>
            <p:ph type="sldNum" sz="quarter" idx="12"/>
          </p:nvPr>
        </p:nvSpPr>
        <p:spPr/>
        <p:txBody>
          <a:bodyPr/>
          <a:lstStyle/>
          <a:p>
            <a:fld id="{3B656FE5-7551-496C-A16F-7304A2D951A7}" type="slidenum">
              <a:rPr lang="da-DK" smtClean="0"/>
              <a:pPr/>
              <a:t>15</a:t>
            </a:fld>
            <a:endParaRPr lang="da-DK"/>
          </a:p>
        </p:txBody>
      </p:sp>
      <p:sp>
        <p:nvSpPr>
          <p:cNvPr id="4" name="Text Placeholder 2">
            <a:extLst>
              <a:ext uri="{FF2B5EF4-FFF2-40B4-BE49-F238E27FC236}">
                <a16:creationId xmlns:a16="http://schemas.microsoft.com/office/drawing/2014/main" id="{0629B8B8-8BF6-D18D-5F05-B6037F30BEE3}"/>
              </a:ext>
            </a:extLst>
          </p:cNvPr>
          <p:cNvSpPr txBox="1">
            <a:spLocks/>
          </p:cNvSpPr>
          <p:nvPr/>
        </p:nvSpPr>
        <p:spPr>
          <a:xfrm>
            <a:off x="6455160" y="1052734"/>
            <a:ext cx="5474368" cy="5417970"/>
          </a:xfrm>
          <a:prstGeom prst="rect">
            <a:avLst/>
          </a:prstGeom>
        </p:spPr>
        <p:txBody>
          <a:bodyPr vert="horz" lIns="45720" tIns="45720" rIns="4572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marL="0" indent="0">
              <a:buNone/>
            </a:pPr>
            <a:r>
              <a:rPr lang="en-US" sz="2200" b="1" dirty="0"/>
              <a:t>Change of internal design </a:t>
            </a:r>
            <a:r>
              <a:rPr lang="en-US" sz="2200" dirty="0"/>
              <a:t>of SiPMs to reduce the active volume: </a:t>
            </a:r>
          </a:p>
          <a:p>
            <a:pPr>
              <a:buFont typeface="Courier New" panose="02070309020205020404" pitchFamily="49" charset="0"/>
              <a:buChar char="o"/>
            </a:pPr>
            <a:r>
              <a:rPr lang="en-US" sz="2200" dirty="0"/>
              <a:t>Incremental changes in the electric field</a:t>
            </a:r>
          </a:p>
          <a:p>
            <a:pPr lvl="1">
              <a:buFont typeface="Courier New" panose="02070309020205020404" pitchFamily="49" charset="0"/>
              <a:buChar char="o"/>
            </a:pPr>
            <a:r>
              <a:rPr lang="en-US" sz="1800" dirty="0"/>
              <a:t>Faster increase of PDE vs. bias allows using lower over-voltage.</a:t>
            </a:r>
          </a:p>
          <a:p>
            <a:pPr>
              <a:buFont typeface="Courier New" panose="02070309020205020404" pitchFamily="49" charset="0"/>
              <a:buChar char="o"/>
            </a:pPr>
            <a:r>
              <a:rPr lang="en-US" dirty="0"/>
              <a:t>reduction of cross-talk and after-pulsing</a:t>
            </a:r>
          </a:p>
          <a:p>
            <a:pPr>
              <a:buFont typeface="Courier New" panose="02070309020205020404" pitchFamily="49" charset="0"/>
              <a:buChar char="o"/>
            </a:pPr>
            <a:r>
              <a:rPr lang="en-US" sz="2200" dirty="0"/>
              <a:t>Smaller cells: More cells and faster recharge: lower PDE loss and better baseline integrity</a:t>
            </a:r>
          </a:p>
          <a:p>
            <a:pPr>
              <a:buFont typeface="Courier New" panose="02070309020205020404" pitchFamily="49" charset="0"/>
              <a:buChar char="o"/>
            </a:pPr>
            <a:r>
              <a:rPr lang="en-US" sz="2200" dirty="0"/>
              <a:t>Back Side Illuminated SiPMs</a:t>
            </a:r>
          </a:p>
          <a:p>
            <a:pPr>
              <a:buFont typeface="Courier New" panose="02070309020205020404" pitchFamily="49" charset="0"/>
              <a:buChar char="o"/>
            </a:pPr>
            <a:r>
              <a:rPr lang="en-US" sz="2200" dirty="0"/>
              <a:t>Use of new materials</a:t>
            </a:r>
          </a:p>
          <a:p>
            <a:pPr marL="0" indent="0">
              <a:buNone/>
            </a:pPr>
            <a:r>
              <a:rPr lang="en-US" sz="2200" b="1" dirty="0"/>
              <a:t>Electronics: </a:t>
            </a:r>
          </a:p>
          <a:p>
            <a:pPr>
              <a:buFont typeface="Courier New" panose="02070309020205020404" pitchFamily="49" charset="0"/>
              <a:buChar char="o"/>
            </a:pPr>
            <a:r>
              <a:rPr lang="en-US" sz="2200" dirty="0"/>
              <a:t>Gating to limit the acquisition to a narrow time window</a:t>
            </a:r>
          </a:p>
          <a:p>
            <a:pPr>
              <a:buFont typeface="Courier New" panose="02070309020205020404" pitchFamily="49" charset="0"/>
              <a:buChar char="o"/>
            </a:pPr>
            <a:r>
              <a:rPr lang="en-US" sz="2200" dirty="0"/>
              <a:t>Use of fast/integrated electronics</a:t>
            </a:r>
          </a:p>
          <a:p>
            <a:pPr>
              <a:buSzPct val="45000"/>
              <a:buFont typeface="Wingdings" pitchFamily="2" charset="2"/>
              <a:buChar char="q"/>
            </a:pPr>
            <a:endParaRPr lang="en-US" dirty="0"/>
          </a:p>
          <a:p>
            <a:pPr marL="0" indent="0">
              <a:buSzPct val="45000"/>
              <a:buFont typeface="Tw Cen MT" panose="020B0602020104020603" pitchFamily="34" charset="0"/>
              <a:buNone/>
            </a:pPr>
            <a:endParaRPr lang="en-US" dirty="0"/>
          </a:p>
          <a:p>
            <a:pPr marL="0" indent="0">
              <a:buSzPct val="45000"/>
              <a:buFont typeface="Tw Cen MT" panose="020B0602020104020603" pitchFamily="34" charset="0"/>
              <a:buNone/>
            </a:pPr>
            <a:endParaRPr lang="en-US" dirty="0"/>
          </a:p>
        </p:txBody>
      </p:sp>
      <p:sp>
        <p:nvSpPr>
          <p:cNvPr id="5" name="Footer Placeholder 4">
            <a:extLst>
              <a:ext uri="{FF2B5EF4-FFF2-40B4-BE49-F238E27FC236}">
                <a16:creationId xmlns:a16="http://schemas.microsoft.com/office/drawing/2014/main" id="{8A8C76D3-54C4-01CC-118F-C70F526B1FF2}"/>
              </a:ext>
            </a:extLst>
          </p:cNvPr>
          <p:cNvSpPr>
            <a:spLocks noGrp="1"/>
          </p:cNvSpPr>
          <p:nvPr>
            <p:ph type="ftr" sz="quarter" idx="11"/>
          </p:nvPr>
        </p:nvSpPr>
        <p:spPr/>
        <p:txBody>
          <a:bodyPr/>
          <a:lstStyle/>
          <a:p>
            <a:r>
              <a:rPr lang="en-US"/>
              <a:t>Pestotnik SiPM RadHard@ RICH 2025</a:t>
            </a:r>
          </a:p>
        </p:txBody>
      </p:sp>
      <p:pic>
        <p:nvPicPr>
          <p:cNvPr id="6" name="Picture 5">
            <a:extLst>
              <a:ext uri="{FF2B5EF4-FFF2-40B4-BE49-F238E27FC236}">
                <a16:creationId xmlns:a16="http://schemas.microsoft.com/office/drawing/2014/main" id="{75BB5646-35D4-36ED-B945-2632EC574CFE}"/>
              </a:ext>
            </a:extLst>
          </p:cNvPr>
          <p:cNvPicPr>
            <a:picLocks noChangeAspect="1"/>
          </p:cNvPicPr>
          <p:nvPr/>
        </p:nvPicPr>
        <p:blipFill>
          <a:blip r:embed="rId3"/>
          <a:stretch>
            <a:fillRect/>
          </a:stretch>
        </p:blipFill>
        <p:spPr>
          <a:xfrm>
            <a:off x="10837333" y="44210"/>
            <a:ext cx="1269962" cy="67157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CBB50-5967-B142-C83A-57C3EBF7D1A0}"/>
              </a:ext>
            </a:extLst>
          </p:cNvPr>
          <p:cNvSpPr>
            <a:spLocks noGrp="1"/>
          </p:cNvSpPr>
          <p:nvPr>
            <p:ph type="title"/>
          </p:nvPr>
        </p:nvSpPr>
        <p:spPr/>
        <p:txBody>
          <a:bodyPr>
            <a:normAutofit fontScale="90000"/>
          </a:bodyPr>
          <a:lstStyle/>
          <a:p>
            <a:r>
              <a:rPr lang="en-US" b="1" dirty="0"/>
              <a:t>Collaboration on the Research and Development for Photon Detectors and Particle Identification Techniques</a:t>
            </a:r>
            <a:endParaRPr lang="sl-SI" dirty="0"/>
          </a:p>
        </p:txBody>
      </p:sp>
      <p:sp>
        <p:nvSpPr>
          <p:cNvPr id="3" name="Content Placeholder 2">
            <a:extLst>
              <a:ext uri="{FF2B5EF4-FFF2-40B4-BE49-F238E27FC236}">
                <a16:creationId xmlns:a16="http://schemas.microsoft.com/office/drawing/2014/main" id="{69752334-1A41-FEA3-F80C-E4FEF6E17702}"/>
              </a:ext>
            </a:extLst>
          </p:cNvPr>
          <p:cNvSpPr>
            <a:spLocks noGrp="1"/>
          </p:cNvSpPr>
          <p:nvPr>
            <p:ph idx="1"/>
          </p:nvPr>
        </p:nvSpPr>
        <p:spPr>
          <a:xfrm>
            <a:off x="382443" y="2218243"/>
            <a:ext cx="7116982" cy="4023360"/>
          </a:xfrm>
        </p:spPr>
        <p:txBody>
          <a:bodyPr>
            <a:normAutofit lnSpcReduction="10000"/>
          </a:bodyPr>
          <a:lstStyle/>
          <a:p>
            <a:pPr marL="0" lvl="0" indent="0">
              <a:lnSpc>
                <a:spcPct val="100000"/>
              </a:lnSpc>
              <a:spcBef>
                <a:spcPts val="0"/>
              </a:spcBef>
              <a:spcAft>
                <a:spcPts val="0"/>
              </a:spcAft>
              <a:buClrTx/>
              <a:buSzTx/>
              <a:buNone/>
              <a:defRPr/>
            </a:pPr>
            <a:r>
              <a:rPr lang="sl-SI" sz="2400" b="1" dirty="0">
                <a:solidFill>
                  <a:srgbClr val="0070C0"/>
                </a:solidFill>
                <a:latin typeface="Calibri" panose="020F0502020204030204"/>
              </a:rPr>
              <a:t>Task 4.3 - Fast radiation hard SiPMs </a:t>
            </a:r>
          </a:p>
          <a:p>
            <a:pPr marL="0" lvl="0" indent="0">
              <a:lnSpc>
                <a:spcPct val="100000"/>
              </a:lnSpc>
              <a:spcBef>
                <a:spcPts val="0"/>
              </a:spcBef>
              <a:spcAft>
                <a:spcPts val="0"/>
              </a:spcAft>
              <a:buClrTx/>
              <a:buSzTx/>
              <a:buNone/>
              <a:defRPr/>
            </a:pPr>
            <a:endParaRPr lang="sl-SI" sz="2400" b="1" dirty="0">
              <a:solidFill>
                <a:srgbClr val="0070C0"/>
              </a:solidFill>
              <a:latin typeface="Calibri" panose="020F0502020204030204"/>
            </a:endParaRPr>
          </a:p>
          <a:p>
            <a:pPr marL="285750" lvl="0" indent="-285750">
              <a:lnSpc>
                <a:spcPct val="100000"/>
              </a:lnSpc>
              <a:spcBef>
                <a:spcPts val="0"/>
              </a:spcBef>
              <a:spcAft>
                <a:spcPts val="0"/>
              </a:spcAft>
              <a:buClrTx/>
              <a:buSzTx/>
              <a:buFont typeface="Arial" panose="020B0604020202020204" pitchFamily="34" charset="0"/>
              <a:buChar char="•"/>
              <a:defRPr/>
            </a:pPr>
            <a:r>
              <a:rPr lang="sl-SI" sz="2400" b="1" dirty="0">
                <a:solidFill>
                  <a:srgbClr val="0070C0"/>
                </a:solidFill>
                <a:latin typeface="Calibri" panose="020F0502020204030204"/>
              </a:rPr>
              <a:t>Standardize procedures for quantification </a:t>
            </a:r>
            <a:r>
              <a:rPr lang="sl-SI" sz="2400" dirty="0">
                <a:solidFill>
                  <a:srgbClr val="0070C0"/>
                </a:solidFill>
                <a:latin typeface="Calibri" panose="020F0502020204030204"/>
              </a:rPr>
              <a:t>of radiation effects.</a:t>
            </a:r>
          </a:p>
          <a:p>
            <a:pPr marL="285750" lvl="0" indent="-285750">
              <a:lnSpc>
                <a:spcPct val="100000"/>
              </a:lnSpc>
              <a:spcBef>
                <a:spcPts val="0"/>
              </a:spcBef>
              <a:spcAft>
                <a:spcPts val="0"/>
              </a:spcAft>
              <a:buClrTx/>
              <a:buSzTx/>
              <a:buFont typeface="Arial" panose="020B0604020202020204" pitchFamily="34" charset="0"/>
              <a:buChar char="•"/>
              <a:defRPr/>
            </a:pPr>
            <a:r>
              <a:rPr lang="sl-SI" sz="2400" b="1" dirty="0">
                <a:solidFill>
                  <a:srgbClr val="0070C0"/>
                </a:solidFill>
                <a:latin typeface="Calibri" panose="020F0502020204030204"/>
              </a:rPr>
              <a:t>Characterize the irradiated SiPMs </a:t>
            </a:r>
            <a:r>
              <a:rPr lang="sl-SI" sz="2400" dirty="0">
                <a:solidFill>
                  <a:srgbClr val="0070C0"/>
                </a:solidFill>
                <a:latin typeface="Calibri" panose="020F0502020204030204"/>
              </a:rPr>
              <a:t>in a wide range of temperatures down to -200 deg..</a:t>
            </a:r>
          </a:p>
          <a:p>
            <a:pPr marL="285750" lvl="0" indent="-285750">
              <a:lnSpc>
                <a:spcPct val="100000"/>
              </a:lnSpc>
              <a:spcBef>
                <a:spcPts val="0"/>
              </a:spcBef>
              <a:spcAft>
                <a:spcPts val="0"/>
              </a:spcAft>
              <a:buClrTx/>
              <a:buSzTx/>
              <a:buFont typeface="Arial" panose="020B0604020202020204" pitchFamily="34" charset="0"/>
              <a:buChar char="•"/>
              <a:defRPr/>
            </a:pPr>
            <a:r>
              <a:rPr lang="sl-SI" sz="2400" b="1" dirty="0">
                <a:solidFill>
                  <a:srgbClr val="0070C0"/>
                </a:solidFill>
                <a:latin typeface="Calibri" panose="020F0502020204030204"/>
              </a:rPr>
              <a:t>Study of  annealing</a:t>
            </a:r>
            <a:r>
              <a:rPr lang="sl-SI" sz="2400" dirty="0">
                <a:solidFill>
                  <a:srgbClr val="0070C0"/>
                </a:solidFill>
                <a:latin typeface="Calibri" panose="020F0502020204030204"/>
              </a:rPr>
              <a:t>.</a:t>
            </a:r>
          </a:p>
          <a:p>
            <a:pPr marL="285750" lvl="0" indent="-285750">
              <a:lnSpc>
                <a:spcPct val="100000"/>
              </a:lnSpc>
              <a:spcBef>
                <a:spcPts val="0"/>
              </a:spcBef>
              <a:spcAft>
                <a:spcPts val="0"/>
              </a:spcAft>
              <a:buClrTx/>
              <a:buSzTx/>
              <a:buFont typeface="Arial" panose="020B0604020202020204" pitchFamily="34" charset="0"/>
              <a:buChar char="•"/>
              <a:defRPr/>
            </a:pPr>
            <a:r>
              <a:rPr lang="sl-SI" sz="2400" b="1" dirty="0">
                <a:solidFill>
                  <a:srgbClr val="0070C0"/>
                </a:solidFill>
                <a:latin typeface="Calibri" panose="020F0502020204030204"/>
              </a:rPr>
              <a:t>Study and quantify other measures </a:t>
            </a:r>
            <a:r>
              <a:rPr lang="sl-SI" sz="2400" dirty="0">
                <a:solidFill>
                  <a:srgbClr val="0070C0"/>
                </a:solidFill>
                <a:latin typeface="Calibri" panose="020F0502020204030204"/>
              </a:rPr>
              <a:t>enabling the use of SiPM in highly irradiated areas:</a:t>
            </a:r>
          </a:p>
          <a:p>
            <a:pPr marL="742950" lvl="1" indent="-285750">
              <a:lnSpc>
                <a:spcPct val="100000"/>
              </a:lnSpc>
              <a:spcBef>
                <a:spcPts val="0"/>
              </a:spcBef>
              <a:spcAft>
                <a:spcPts val="0"/>
              </a:spcAft>
              <a:buClrTx/>
              <a:buFont typeface="Arial" panose="020B0604020202020204" pitchFamily="34" charset="0"/>
              <a:buChar char="•"/>
              <a:defRPr/>
            </a:pPr>
            <a:r>
              <a:rPr lang="sl-SI" sz="2400" dirty="0">
                <a:solidFill>
                  <a:srgbClr val="0070C0"/>
                </a:solidFill>
                <a:latin typeface="Calibri" panose="020F0502020204030204"/>
              </a:rPr>
              <a:t>smaller SiPMs</a:t>
            </a:r>
          </a:p>
          <a:p>
            <a:pPr marL="742950" lvl="1" indent="-285750">
              <a:lnSpc>
                <a:spcPct val="100000"/>
              </a:lnSpc>
              <a:spcBef>
                <a:spcPts val="0"/>
              </a:spcBef>
              <a:spcAft>
                <a:spcPts val="0"/>
              </a:spcAft>
              <a:buClrTx/>
              <a:buFont typeface="Arial" panose="020B0604020202020204" pitchFamily="34" charset="0"/>
              <a:buChar char="•"/>
              <a:defRPr/>
            </a:pPr>
            <a:r>
              <a:rPr lang="sl-SI" sz="2400" dirty="0">
                <a:solidFill>
                  <a:srgbClr val="0070C0"/>
                </a:solidFill>
                <a:latin typeface="Calibri" panose="020F0502020204030204"/>
              </a:rPr>
              <a:t>macro- and micro-light collectors</a:t>
            </a:r>
            <a:endParaRPr lang="sl-SI" sz="2400" dirty="0"/>
          </a:p>
          <a:p>
            <a:pPr marL="742950" lvl="1" indent="-285750">
              <a:lnSpc>
                <a:spcPct val="100000"/>
              </a:lnSpc>
              <a:spcBef>
                <a:spcPts val="0"/>
              </a:spcBef>
              <a:spcAft>
                <a:spcPts val="0"/>
              </a:spcAft>
              <a:buClrTx/>
              <a:buFont typeface="Arial" panose="020B0604020202020204" pitchFamily="34" charset="0"/>
              <a:buChar char="•"/>
              <a:defRPr/>
            </a:pPr>
            <a:endParaRPr lang="sl-SI" sz="2400" dirty="0">
              <a:solidFill>
                <a:srgbClr val="0070C0"/>
              </a:solidFill>
              <a:latin typeface="Calibri" panose="020F0502020204030204"/>
            </a:endParaRPr>
          </a:p>
          <a:p>
            <a:pPr marL="0" indent="0">
              <a:buNone/>
            </a:pPr>
            <a:endParaRPr lang="sl-SI" dirty="0"/>
          </a:p>
        </p:txBody>
      </p:sp>
      <p:sp>
        <p:nvSpPr>
          <p:cNvPr id="4" name="Footer Placeholder 3">
            <a:extLst>
              <a:ext uri="{FF2B5EF4-FFF2-40B4-BE49-F238E27FC236}">
                <a16:creationId xmlns:a16="http://schemas.microsoft.com/office/drawing/2014/main" id="{8DB881C4-A546-C834-2B85-DB64389079A9}"/>
              </a:ext>
            </a:extLst>
          </p:cNvPr>
          <p:cNvSpPr>
            <a:spLocks noGrp="1"/>
          </p:cNvSpPr>
          <p:nvPr>
            <p:ph type="ftr" sz="quarter" idx="11"/>
          </p:nvPr>
        </p:nvSpPr>
        <p:spPr/>
        <p:txBody>
          <a:bodyPr/>
          <a:lstStyle/>
          <a:p>
            <a:r>
              <a:rPr lang="en-US"/>
              <a:t>Pestotnik SiPM RadHard@ RICH 2025</a:t>
            </a:r>
          </a:p>
        </p:txBody>
      </p:sp>
      <p:sp>
        <p:nvSpPr>
          <p:cNvPr id="5" name="Slide Number Placeholder 4">
            <a:extLst>
              <a:ext uri="{FF2B5EF4-FFF2-40B4-BE49-F238E27FC236}">
                <a16:creationId xmlns:a16="http://schemas.microsoft.com/office/drawing/2014/main" id="{F3B95F57-3CDC-6455-6933-1D977018F308}"/>
              </a:ext>
            </a:extLst>
          </p:cNvPr>
          <p:cNvSpPr>
            <a:spLocks noGrp="1"/>
          </p:cNvSpPr>
          <p:nvPr>
            <p:ph type="sldNum" sz="quarter" idx="12"/>
          </p:nvPr>
        </p:nvSpPr>
        <p:spPr/>
        <p:txBody>
          <a:bodyPr/>
          <a:lstStyle/>
          <a:p>
            <a:fld id="{C1FF6DA9-008F-8B48-92A6-B652298478BF}" type="slidenum">
              <a:rPr lang="en-US" smtClean="0"/>
              <a:t>16</a:t>
            </a:fld>
            <a:endParaRPr lang="en-US"/>
          </a:p>
        </p:txBody>
      </p:sp>
      <p:pic>
        <p:nvPicPr>
          <p:cNvPr id="6" name="Picture 5">
            <a:extLst>
              <a:ext uri="{FF2B5EF4-FFF2-40B4-BE49-F238E27FC236}">
                <a16:creationId xmlns:a16="http://schemas.microsoft.com/office/drawing/2014/main" id="{9ABBA81D-2E98-11BF-6AD8-845CE7ACC99F}"/>
              </a:ext>
            </a:extLst>
          </p:cNvPr>
          <p:cNvPicPr>
            <a:picLocks noChangeAspect="1"/>
          </p:cNvPicPr>
          <p:nvPr/>
        </p:nvPicPr>
        <p:blipFill>
          <a:blip r:embed="rId2"/>
          <a:stretch>
            <a:fillRect/>
          </a:stretch>
        </p:blipFill>
        <p:spPr>
          <a:xfrm>
            <a:off x="10021384" y="217424"/>
            <a:ext cx="2006600" cy="1117600"/>
          </a:xfrm>
          <a:prstGeom prst="rect">
            <a:avLst/>
          </a:prstGeom>
        </p:spPr>
      </p:pic>
      <p:pic>
        <p:nvPicPr>
          <p:cNvPr id="7" name="Picture 6">
            <a:extLst>
              <a:ext uri="{FF2B5EF4-FFF2-40B4-BE49-F238E27FC236}">
                <a16:creationId xmlns:a16="http://schemas.microsoft.com/office/drawing/2014/main" id="{53E9AC23-04CB-779B-CE06-1A22AE07EF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51032" y="2313933"/>
            <a:ext cx="4776952" cy="3552317"/>
          </a:xfrm>
          <a:prstGeom prst="rect">
            <a:avLst/>
          </a:prstGeom>
        </p:spPr>
      </p:pic>
      <p:sp>
        <p:nvSpPr>
          <p:cNvPr id="9" name="TextBox 8">
            <a:extLst>
              <a:ext uri="{FF2B5EF4-FFF2-40B4-BE49-F238E27FC236}">
                <a16:creationId xmlns:a16="http://schemas.microsoft.com/office/drawing/2014/main" id="{E8BEF344-4863-C5E6-8A08-AE2B5EACAD02}"/>
              </a:ext>
            </a:extLst>
          </p:cNvPr>
          <p:cNvSpPr txBox="1"/>
          <p:nvPr/>
        </p:nvSpPr>
        <p:spPr>
          <a:xfrm>
            <a:off x="9500684" y="1631418"/>
            <a:ext cx="3048000" cy="369332"/>
          </a:xfrm>
          <a:prstGeom prst="rect">
            <a:avLst/>
          </a:prstGeom>
          <a:noFill/>
        </p:spPr>
        <p:txBody>
          <a:bodyPr wrap="square">
            <a:spAutoFit/>
          </a:bodyPr>
          <a:lstStyle/>
          <a:p>
            <a:r>
              <a:rPr lang="sl-SI" dirty="0">
                <a:hlinkClick r:id="rId4"/>
              </a:rPr>
              <a:t>https://drd4.web.cern.ch/</a:t>
            </a:r>
            <a:r>
              <a:rPr lang="sl-SI" dirty="0"/>
              <a:t> </a:t>
            </a:r>
          </a:p>
        </p:txBody>
      </p:sp>
    </p:spTree>
    <p:extLst>
      <p:ext uri="{BB962C8B-B14F-4D97-AF65-F5344CB8AC3E}">
        <p14:creationId xmlns:p14="http://schemas.microsoft.com/office/powerpoint/2010/main" val="1986415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C11A3-9212-E8C9-C5E4-D6086EA93925}"/>
              </a:ext>
            </a:extLst>
          </p:cNvPr>
          <p:cNvSpPr>
            <a:spLocks noGrp="1"/>
          </p:cNvSpPr>
          <p:nvPr>
            <p:ph type="title"/>
          </p:nvPr>
        </p:nvSpPr>
        <p:spPr>
          <a:xfrm>
            <a:off x="1024128" y="585216"/>
            <a:ext cx="9720072" cy="1099205"/>
          </a:xfrm>
        </p:spPr>
        <p:txBody>
          <a:bodyPr/>
          <a:lstStyle/>
          <a:p>
            <a:r>
              <a:rPr lang="sl-SI" dirty="0"/>
              <a:t>Hamamatsu 3x3 mm2 – 50 um</a:t>
            </a:r>
          </a:p>
        </p:txBody>
      </p:sp>
      <p:pic>
        <p:nvPicPr>
          <p:cNvPr id="6" name="Content Placeholder 5">
            <a:extLst>
              <a:ext uri="{FF2B5EF4-FFF2-40B4-BE49-F238E27FC236}">
                <a16:creationId xmlns:a16="http://schemas.microsoft.com/office/drawing/2014/main" id="{7645CCA6-264B-B1EF-D1E6-E4747196352E}"/>
              </a:ext>
            </a:extLst>
          </p:cNvPr>
          <p:cNvPicPr>
            <a:picLocks noGrp="1" noChangeAspect="1"/>
          </p:cNvPicPr>
          <p:nvPr>
            <p:ph idx="1"/>
          </p:nvPr>
        </p:nvPicPr>
        <p:blipFill>
          <a:blip r:embed="rId2"/>
          <a:stretch>
            <a:fillRect/>
          </a:stretch>
        </p:blipFill>
        <p:spPr>
          <a:xfrm>
            <a:off x="153555" y="2501412"/>
            <a:ext cx="5730609" cy="3839799"/>
          </a:xfrm>
          <a:prstGeom prst="rect">
            <a:avLst/>
          </a:prstGeom>
        </p:spPr>
      </p:pic>
      <p:sp>
        <p:nvSpPr>
          <p:cNvPr id="4" name="Footer Placeholder 3">
            <a:extLst>
              <a:ext uri="{FF2B5EF4-FFF2-40B4-BE49-F238E27FC236}">
                <a16:creationId xmlns:a16="http://schemas.microsoft.com/office/drawing/2014/main" id="{07502820-252A-0B6D-836B-FF8E5F9AE3E8}"/>
              </a:ext>
            </a:extLst>
          </p:cNvPr>
          <p:cNvSpPr>
            <a:spLocks noGrp="1"/>
          </p:cNvSpPr>
          <p:nvPr>
            <p:ph type="ftr" sz="quarter" idx="11"/>
          </p:nvPr>
        </p:nvSpPr>
        <p:spPr/>
        <p:txBody>
          <a:bodyPr/>
          <a:lstStyle/>
          <a:p>
            <a:r>
              <a:rPr lang="en-US"/>
              <a:t>Pestotnik SiPM RadHard@ RICH 2025</a:t>
            </a:r>
          </a:p>
        </p:txBody>
      </p:sp>
      <p:sp>
        <p:nvSpPr>
          <p:cNvPr id="5" name="Slide Number Placeholder 4">
            <a:extLst>
              <a:ext uri="{FF2B5EF4-FFF2-40B4-BE49-F238E27FC236}">
                <a16:creationId xmlns:a16="http://schemas.microsoft.com/office/drawing/2014/main" id="{6AE551BD-61FF-DC9A-FC80-FB91298EE62A}"/>
              </a:ext>
            </a:extLst>
          </p:cNvPr>
          <p:cNvSpPr>
            <a:spLocks noGrp="1"/>
          </p:cNvSpPr>
          <p:nvPr>
            <p:ph type="sldNum" sz="quarter" idx="12"/>
          </p:nvPr>
        </p:nvSpPr>
        <p:spPr/>
        <p:txBody>
          <a:bodyPr/>
          <a:lstStyle/>
          <a:p>
            <a:fld id="{C1FF6DA9-008F-8B48-92A6-B652298478BF}" type="slidenum">
              <a:rPr lang="en-US" smtClean="0"/>
              <a:t>17</a:t>
            </a:fld>
            <a:endParaRPr lang="en-US"/>
          </a:p>
        </p:txBody>
      </p:sp>
      <p:pic>
        <p:nvPicPr>
          <p:cNvPr id="7" name="Picture 6">
            <a:extLst>
              <a:ext uri="{FF2B5EF4-FFF2-40B4-BE49-F238E27FC236}">
                <a16:creationId xmlns:a16="http://schemas.microsoft.com/office/drawing/2014/main" id="{2891CA40-F6F2-5FC1-6AA1-B1A7263BF66B}"/>
              </a:ext>
            </a:extLst>
          </p:cNvPr>
          <p:cNvPicPr>
            <a:picLocks noChangeAspect="1"/>
          </p:cNvPicPr>
          <p:nvPr/>
        </p:nvPicPr>
        <p:blipFill>
          <a:blip r:embed="rId3"/>
          <a:stretch>
            <a:fillRect/>
          </a:stretch>
        </p:blipFill>
        <p:spPr>
          <a:xfrm>
            <a:off x="6096000" y="2501412"/>
            <a:ext cx="5715000" cy="3969292"/>
          </a:xfrm>
          <a:prstGeom prst="rect">
            <a:avLst/>
          </a:prstGeom>
        </p:spPr>
      </p:pic>
      <p:sp>
        <p:nvSpPr>
          <p:cNvPr id="8" name="TextBox 7">
            <a:extLst>
              <a:ext uri="{FF2B5EF4-FFF2-40B4-BE49-F238E27FC236}">
                <a16:creationId xmlns:a16="http://schemas.microsoft.com/office/drawing/2014/main" id="{BC52AE04-B801-7F7B-CA92-AE104B06062D}"/>
              </a:ext>
            </a:extLst>
          </p:cNvPr>
          <p:cNvSpPr txBox="1"/>
          <p:nvPr/>
        </p:nvSpPr>
        <p:spPr>
          <a:xfrm>
            <a:off x="381000" y="6341211"/>
            <a:ext cx="2378242" cy="369332"/>
          </a:xfrm>
          <a:prstGeom prst="rect">
            <a:avLst/>
          </a:prstGeom>
          <a:noFill/>
        </p:spPr>
        <p:txBody>
          <a:bodyPr wrap="square" rtlCol="0">
            <a:spAutoFit/>
          </a:bodyPr>
          <a:lstStyle/>
          <a:p>
            <a:r>
              <a:rPr lang="sl-SI" dirty="0"/>
              <a:t>D. Consuegra, PD2024</a:t>
            </a:r>
          </a:p>
        </p:txBody>
      </p:sp>
      <p:pic>
        <p:nvPicPr>
          <p:cNvPr id="9" name="Picture 8">
            <a:extLst>
              <a:ext uri="{FF2B5EF4-FFF2-40B4-BE49-F238E27FC236}">
                <a16:creationId xmlns:a16="http://schemas.microsoft.com/office/drawing/2014/main" id="{3E26506D-6D86-C931-9947-035D7B840C09}"/>
              </a:ext>
            </a:extLst>
          </p:cNvPr>
          <p:cNvPicPr>
            <a:picLocks noChangeAspect="1"/>
          </p:cNvPicPr>
          <p:nvPr/>
        </p:nvPicPr>
        <p:blipFill>
          <a:blip r:embed="rId4"/>
          <a:stretch>
            <a:fillRect/>
          </a:stretch>
        </p:blipFill>
        <p:spPr>
          <a:xfrm>
            <a:off x="10837333" y="44210"/>
            <a:ext cx="1269962" cy="671573"/>
          </a:xfrm>
          <a:prstGeom prst="rect">
            <a:avLst/>
          </a:prstGeom>
        </p:spPr>
      </p:pic>
    </p:spTree>
    <p:extLst>
      <p:ext uri="{BB962C8B-B14F-4D97-AF65-F5344CB8AC3E}">
        <p14:creationId xmlns:p14="http://schemas.microsoft.com/office/powerpoint/2010/main" val="4144743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C64A5-E6F4-DE4D-1BC1-6AF106A4F429}"/>
              </a:ext>
            </a:extLst>
          </p:cNvPr>
          <p:cNvSpPr>
            <a:spLocks noGrp="1"/>
          </p:cNvSpPr>
          <p:nvPr>
            <p:ph type="title"/>
          </p:nvPr>
        </p:nvSpPr>
        <p:spPr/>
        <p:txBody>
          <a:bodyPr/>
          <a:lstStyle/>
          <a:p>
            <a:r>
              <a:rPr lang="sl-SI" dirty="0"/>
              <a:t>SENSL 1x1mm2 – 35 um</a:t>
            </a:r>
          </a:p>
        </p:txBody>
      </p:sp>
      <p:pic>
        <p:nvPicPr>
          <p:cNvPr id="6" name="Content Placeholder 5">
            <a:extLst>
              <a:ext uri="{FF2B5EF4-FFF2-40B4-BE49-F238E27FC236}">
                <a16:creationId xmlns:a16="http://schemas.microsoft.com/office/drawing/2014/main" id="{C6A345E9-EF2B-F1A6-EFAA-2B1D4CA7D1B9}"/>
              </a:ext>
            </a:extLst>
          </p:cNvPr>
          <p:cNvPicPr>
            <a:picLocks noGrp="1" noChangeAspect="1"/>
          </p:cNvPicPr>
          <p:nvPr>
            <p:ph idx="1"/>
          </p:nvPr>
        </p:nvPicPr>
        <p:blipFill>
          <a:blip r:embed="rId2"/>
          <a:stretch>
            <a:fillRect/>
          </a:stretch>
        </p:blipFill>
        <p:spPr>
          <a:xfrm>
            <a:off x="199356" y="2250059"/>
            <a:ext cx="5684808" cy="4022725"/>
          </a:xfrm>
          <a:prstGeom prst="rect">
            <a:avLst/>
          </a:prstGeom>
        </p:spPr>
      </p:pic>
      <p:sp>
        <p:nvSpPr>
          <p:cNvPr id="4" name="Footer Placeholder 3">
            <a:extLst>
              <a:ext uri="{FF2B5EF4-FFF2-40B4-BE49-F238E27FC236}">
                <a16:creationId xmlns:a16="http://schemas.microsoft.com/office/drawing/2014/main" id="{0497EDF9-7E9B-9316-B051-A5E391A0AB52}"/>
              </a:ext>
            </a:extLst>
          </p:cNvPr>
          <p:cNvSpPr>
            <a:spLocks noGrp="1"/>
          </p:cNvSpPr>
          <p:nvPr>
            <p:ph type="ftr" sz="quarter" idx="11"/>
          </p:nvPr>
        </p:nvSpPr>
        <p:spPr/>
        <p:txBody>
          <a:bodyPr/>
          <a:lstStyle/>
          <a:p>
            <a:r>
              <a:rPr lang="en-US"/>
              <a:t>Pestotnik SiPM RadHard@ RICH 2025</a:t>
            </a:r>
          </a:p>
        </p:txBody>
      </p:sp>
      <p:sp>
        <p:nvSpPr>
          <p:cNvPr id="5" name="Slide Number Placeholder 4">
            <a:extLst>
              <a:ext uri="{FF2B5EF4-FFF2-40B4-BE49-F238E27FC236}">
                <a16:creationId xmlns:a16="http://schemas.microsoft.com/office/drawing/2014/main" id="{35DA242A-580A-263D-F473-E52E6BBAAE5E}"/>
              </a:ext>
            </a:extLst>
          </p:cNvPr>
          <p:cNvSpPr>
            <a:spLocks noGrp="1"/>
          </p:cNvSpPr>
          <p:nvPr>
            <p:ph type="sldNum" sz="quarter" idx="12"/>
          </p:nvPr>
        </p:nvSpPr>
        <p:spPr/>
        <p:txBody>
          <a:bodyPr/>
          <a:lstStyle/>
          <a:p>
            <a:fld id="{C1FF6DA9-008F-8B48-92A6-B652298478BF}" type="slidenum">
              <a:rPr lang="en-US" smtClean="0"/>
              <a:t>18</a:t>
            </a:fld>
            <a:endParaRPr lang="en-US"/>
          </a:p>
        </p:txBody>
      </p:sp>
      <p:pic>
        <p:nvPicPr>
          <p:cNvPr id="7" name="Picture 6">
            <a:extLst>
              <a:ext uri="{FF2B5EF4-FFF2-40B4-BE49-F238E27FC236}">
                <a16:creationId xmlns:a16="http://schemas.microsoft.com/office/drawing/2014/main" id="{997D7CC7-6A68-2CD9-06E9-9D01FDBE9BC5}"/>
              </a:ext>
            </a:extLst>
          </p:cNvPr>
          <p:cNvPicPr>
            <a:picLocks noChangeAspect="1"/>
          </p:cNvPicPr>
          <p:nvPr/>
        </p:nvPicPr>
        <p:blipFill>
          <a:blip r:embed="rId3"/>
          <a:stretch>
            <a:fillRect/>
          </a:stretch>
        </p:blipFill>
        <p:spPr>
          <a:xfrm>
            <a:off x="6096000" y="2140004"/>
            <a:ext cx="5943600" cy="4330700"/>
          </a:xfrm>
          <a:prstGeom prst="rect">
            <a:avLst/>
          </a:prstGeom>
        </p:spPr>
      </p:pic>
      <p:sp>
        <p:nvSpPr>
          <p:cNvPr id="8" name="TextBox 7">
            <a:extLst>
              <a:ext uri="{FF2B5EF4-FFF2-40B4-BE49-F238E27FC236}">
                <a16:creationId xmlns:a16="http://schemas.microsoft.com/office/drawing/2014/main" id="{E3C07B2F-C5F0-DF58-9378-7953DADDFDE1}"/>
              </a:ext>
            </a:extLst>
          </p:cNvPr>
          <p:cNvSpPr txBox="1"/>
          <p:nvPr/>
        </p:nvSpPr>
        <p:spPr>
          <a:xfrm>
            <a:off x="381000" y="6341211"/>
            <a:ext cx="2378242" cy="369332"/>
          </a:xfrm>
          <a:prstGeom prst="rect">
            <a:avLst/>
          </a:prstGeom>
          <a:noFill/>
        </p:spPr>
        <p:txBody>
          <a:bodyPr wrap="square" rtlCol="0">
            <a:spAutoFit/>
          </a:bodyPr>
          <a:lstStyle/>
          <a:p>
            <a:r>
              <a:rPr lang="sl-SI" dirty="0"/>
              <a:t>D. Consuegra, PD2024</a:t>
            </a:r>
          </a:p>
        </p:txBody>
      </p:sp>
      <p:pic>
        <p:nvPicPr>
          <p:cNvPr id="9" name="Picture 8">
            <a:extLst>
              <a:ext uri="{FF2B5EF4-FFF2-40B4-BE49-F238E27FC236}">
                <a16:creationId xmlns:a16="http://schemas.microsoft.com/office/drawing/2014/main" id="{08F360C3-85DC-A16F-F31F-FFD2A8A9A1DF}"/>
              </a:ext>
            </a:extLst>
          </p:cNvPr>
          <p:cNvPicPr>
            <a:picLocks noChangeAspect="1"/>
          </p:cNvPicPr>
          <p:nvPr/>
        </p:nvPicPr>
        <p:blipFill>
          <a:blip r:embed="rId4"/>
          <a:stretch>
            <a:fillRect/>
          </a:stretch>
        </p:blipFill>
        <p:spPr>
          <a:xfrm>
            <a:off x="10837333" y="44210"/>
            <a:ext cx="1269962" cy="671573"/>
          </a:xfrm>
          <a:prstGeom prst="rect">
            <a:avLst/>
          </a:prstGeom>
        </p:spPr>
      </p:pic>
    </p:spTree>
    <p:extLst>
      <p:ext uri="{BB962C8B-B14F-4D97-AF65-F5344CB8AC3E}">
        <p14:creationId xmlns:p14="http://schemas.microsoft.com/office/powerpoint/2010/main" val="970241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4138" y="1225345"/>
            <a:ext cx="5220679" cy="1734962"/>
          </a:xfrm>
          <a:prstGeom prst="rect">
            <a:avLst/>
          </a:prstGeom>
          <a:noFill/>
          <a:ln>
            <a:noFill/>
          </a:ln>
        </p:spPr>
        <p:txBody>
          <a:bodyPr vert="horz" wrap="square" lIns="0" tIns="0" rIns="0" bIns="0" anchor="t" anchorCtr="0" compatLnSpc="0">
            <a:spAutoFit/>
          </a:bodyPr>
          <a:lstStyle/>
          <a:p>
            <a:pPr hangingPunct="0">
              <a:lnSpc>
                <a:spcPct val="120000"/>
              </a:lnSpc>
              <a:buClr>
                <a:srgbClr val="000000"/>
              </a:buClr>
              <a:buSzPct val="100000"/>
            </a:pPr>
            <a:r>
              <a:rPr lang="en-US" sz="2000" b="1" kern="0" dirty="0">
                <a:solidFill>
                  <a:srgbClr val="008000"/>
                </a:solidFill>
                <a:latin typeface="Arial" pitchFamily="34"/>
                <a:ea typeface="Arial" pitchFamily="34"/>
                <a:cs typeface="Tahoma" pitchFamily="2"/>
              </a:rPr>
              <a:t>1x1 mm2 FBK NUV-HD-RH </a:t>
            </a:r>
          </a:p>
          <a:p>
            <a:pPr hangingPunct="0">
              <a:lnSpc>
                <a:spcPct val="120000"/>
              </a:lnSpc>
              <a:buClr>
                <a:srgbClr val="000000"/>
              </a:buClr>
              <a:buSzPct val="100000"/>
            </a:pPr>
            <a:r>
              <a:rPr lang="en-US" sz="2000" kern="0" dirty="0">
                <a:latin typeface="Arial" pitchFamily="34"/>
                <a:ea typeface="Arial" pitchFamily="34"/>
                <a:cs typeface="Tahoma" pitchFamily="2"/>
              </a:rPr>
              <a:t>Irradiated with neutrons: 10</a:t>
            </a:r>
            <a:r>
              <a:rPr lang="en-US" sz="2000" kern="0" baseline="30000" dirty="0">
                <a:latin typeface="Arial" pitchFamily="34"/>
                <a:ea typeface="Arial" pitchFamily="34"/>
                <a:cs typeface="Tahoma" pitchFamily="2"/>
              </a:rPr>
              <a:t>9</a:t>
            </a:r>
            <a:r>
              <a:rPr lang="en-US" sz="2000" kern="0" dirty="0">
                <a:latin typeface="Arial" pitchFamily="34"/>
                <a:ea typeface="Arial" pitchFamily="34"/>
                <a:cs typeface="Tahoma" pitchFamily="2"/>
              </a:rPr>
              <a:t> … 10</a:t>
            </a:r>
            <a:r>
              <a:rPr lang="en-US" sz="2000" kern="0" baseline="30000" dirty="0">
                <a:latin typeface="Arial" pitchFamily="34"/>
                <a:ea typeface="Arial" pitchFamily="34"/>
                <a:cs typeface="Tahoma" pitchFamily="2"/>
              </a:rPr>
              <a:t>13</a:t>
            </a:r>
            <a:r>
              <a:rPr lang="en-US" sz="2000" kern="0" dirty="0">
                <a:latin typeface="Arial" pitchFamily="34"/>
                <a:ea typeface="Arial" pitchFamily="34"/>
                <a:cs typeface="Tahoma" pitchFamily="2"/>
              </a:rPr>
              <a:t> </a:t>
            </a:r>
            <a:r>
              <a:rPr lang="en-US" sz="2000" kern="0" dirty="0" err="1">
                <a:latin typeface="Arial" pitchFamily="34"/>
                <a:ea typeface="Arial" pitchFamily="34"/>
                <a:cs typeface="Tahoma" pitchFamily="2"/>
              </a:rPr>
              <a:t>n</a:t>
            </a:r>
            <a:r>
              <a:rPr lang="en-US" sz="2000" kern="0" baseline="-25000" dirty="0" err="1">
                <a:latin typeface="Arial" pitchFamily="34"/>
                <a:ea typeface="Arial" pitchFamily="34"/>
                <a:cs typeface="Tahoma" pitchFamily="2"/>
              </a:rPr>
              <a:t>eq</a:t>
            </a:r>
            <a:r>
              <a:rPr lang="en-US" sz="2000" kern="0" dirty="0">
                <a:latin typeface="Arial" pitchFamily="34"/>
                <a:ea typeface="Arial" pitchFamily="34"/>
                <a:cs typeface="Tahoma" pitchFamily="2"/>
              </a:rPr>
              <a:t>/cm</a:t>
            </a:r>
            <a:r>
              <a:rPr lang="en-US" sz="2000" kern="0" baseline="30000" dirty="0">
                <a:latin typeface="Arial" pitchFamily="34"/>
                <a:ea typeface="Arial" pitchFamily="34"/>
                <a:cs typeface="Tahoma" pitchFamily="2"/>
              </a:rPr>
              <a:t>2</a:t>
            </a:r>
            <a:r>
              <a:rPr lang="en-US" sz="2000" kern="0" dirty="0">
                <a:latin typeface="Arial" pitchFamily="34"/>
                <a:ea typeface="Arial" pitchFamily="34"/>
                <a:cs typeface="Tahoma" pitchFamily="2"/>
              </a:rPr>
              <a:t> and later annealed at 80 deg. for 24h</a:t>
            </a:r>
          </a:p>
          <a:p>
            <a:pPr hangingPunct="0">
              <a:lnSpc>
                <a:spcPct val="120000"/>
              </a:lnSpc>
              <a:buClr>
                <a:srgbClr val="000000"/>
              </a:buClr>
              <a:buSzPct val="100000"/>
            </a:pPr>
            <a:endParaRPr lang="en-US" sz="2000" kern="0" dirty="0">
              <a:solidFill>
                <a:srgbClr val="008000"/>
              </a:solidFill>
              <a:latin typeface="Arial" pitchFamily="34"/>
              <a:ea typeface="Arial" pitchFamily="34"/>
              <a:cs typeface="Tahoma" pitchFamily="2"/>
            </a:endParaRPr>
          </a:p>
          <a:p>
            <a:pPr lvl="1" indent="-163296" hangingPunct="0">
              <a:lnSpc>
                <a:spcPct val="120000"/>
              </a:lnSpc>
              <a:buClr>
                <a:srgbClr val="000000"/>
              </a:buClr>
              <a:buSzPct val="100000"/>
              <a:buFont typeface="Arial" panose="020B0604020202020204" pitchFamily="34" charset="0"/>
              <a:buChar char="•"/>
            </a:pPr>
            <a:endParaRPr lang="en-US" sz="2000" kern="0" dirty="0">
              <a:solidFill>
                <a:srgbClr val="008000"/>
              </a:solidFill>
              <a:latin typeface="Arial" pitchFamily="34"/>
              <a:ea typeface="Arial" pitchFamily="34"/>
              <a:cs typeface="Tahoma" pitchFamily="2"/>
            </a:endParaRPr>
          </a:p>
        </p:txBody>
      </p:sp>
      <p:sp>
        <p:nvSpPr>
          <p:cNvPr id="4" name="Title 3">
            <a:extLst>
              <a:ext uri="{FF2B5EF4-FFF2-40B4-BE49-F238E27FC236}">
                <a16:creationId xmlns:a16="http://schemas.microsoft.com/office/drawing/2014/main" id="{205F9B06-1AAE-1259-44BB-049B06CBFA58}"/>
              </a:ext>
            </a:extLst>
          </p:cNvPr>
          <p:cNvSpPr>
            <a:spLocks noGrp="1"/>
          </p:cNvSpPr>
          <p:nvPr>
            <p:ph type="title"/>
          </p:nvPr>
        </p:nvSpPr>
        <p:spPr>
          <a:xfrm>
            <a:off x="164029" y="220383"/>
            <a:ext cx="9590856" cy="634082"/>
          </a:xfrm>
        </p:spPr>
        <p:txBody>
          <a:bodyPr>
            <a:normAutofit/>
          </a:bodyPr>
          <a:lstStyle/>
          <a:p>
            <a:r>
              <a:rPr lang="sl-SI" sz="2800" dirty="0"/>
              <a:t>Characterisation of Neutron irradiated SiPMs</a:t>
            </a:r>
          </a:p>
        </p:txBody>
      </p:sp>
      <p:sp>
        <p:nvSpPr>
          <p:cNvPr id="6" name="Slide Number Placeholder 5">
            <a:extLst>
              <a:ext uri="{FF2B5EF4-FFF2-40B4-BE49-F238E27FC236}">
                <a16:creationId xmlns:a16="http://schemas.microsoft.com/office/drawing/2014/main" id="{6312CA12-B4B8-365C-A4D8-04FF94683BC6}"/>
              </a:ext>
            </a:extLst>
          </p:cNvPr>
          <p:cNvSpPr>
            <a:spLocks noGrp="1"/>
          </p:cNvSpPr>
          <p:nvPr>
            <p:ph type="sldNum" sz="quarter" idx="12"/>
          </p:nvPr>
        </p:nvSpPr>
        <p:spPr>
          <a:xfrm>
            <a:off x="10617857" y="6597352"/>
            <a:ext cx="606450" cy="210838"/>
          </a:xfrm>
          <a:prstGeom prst="rect">
            <a:avLst/>
          </a:prstGeom>
        </p:spPr>
        <p:txBody>
          <a:bodyPr/>
          <a:lstStyle>
            <a:lvl1pPr>
              <a:defRPr sz="1200">
                <a:solidFill>
                  <a:schemeClr val="bg1"/>
                </a:solidFill>
              </a:defRPr>
            </a:lvl1pPr>
          </a:lstStyle>
          <a:p>
            <a:fld id="{3B656FE5-7551-496C-A16F-7304A2D951A7}" type="slidenum">
              <a:rPr lang="da-DK" smtClean="0"/>
              <a:pPr/>
              <a:t>19</a:t>
            </a:fld>
            <a:endParaRPr lang="da-DK" dirty="0"/>
          </a:p>
        </p:txBody>
      </p:sp>
      <p:pic>
        <p:nvPicPr>
          <p:cNvPr id="11" name="Picture 10">
            <a:extLst>
              <a:ext uri="{FF2B5EF4-FFF2-40B4-BE49-F238E27FC236}">
                <a16:creationId xmlns:a16="http://schemas.microsoft.com/office/drawing/2014/main" id="{5DBA036C-EDF3-7BAA-CC3D-0B000198E00C}"/>
              </a:ext>
            </a:extLst>
          </p:cNvPr>
          <p:cNvPicPr>
            <a:picLocks noChangeAspect="1"/>
          </p:cNvPicPr>
          <p:nvPr/>
        </p:nvPicPr>
        <p:blipFill>
          <a:blip r:embed="rId3"/>
          <a:stretch>
            <a:fillRect/>
          </a:stretch>
        </p:blipFill>
        <p:spPr>
          <a:xfrm>
            <a:off x="204225" y="2759440"/>
            <a:ext cx="3662557" cy="2616112"/>
          </a:xfrm>
          <a:prstGeom prst="rect">
            <a:avLst/>
          </a:prstGeom>
        </p:spPr>
      </p:pic>
      <p:sp>
        <p:nvSpPr>
          <p:cNvPr id="17" name="TextBox 16">
            <a:extLst>
              <a:ext uri="{FF2B5EF4-FFF2-40B4-BE49-F238E27FC236}">
                <a16:creationId xmlns:a16="http://schemas.microsoft.com/office/drawing/2014/main" id="{FFC2AD8A-532A-7F4E-1023-56F2EA746777}"/>
              </a:ext>
            </a:extLst>
          </p:cNvPr>
          <p:cNvSpPr txBox="1"/>
          <p:nvPr/>
        </p:nvSpPr>
        <p:spPr>
          <a:xfrm>
            <a:off x="524138" y="2451033"/>
            <a:ext cx="3076127" cy="394210"/>
          </a:xfrm>
          <a:prstGeom prst="rect">
            <a:avLst/>
          </a:prstGeom>
          <a:noFill/>
        </p:spPr>
        <p:txBody>
          <a:bodyPr wrap="square">
            <a:spAutoFit/>
          </a:bodyPr>
          <a:lstStyle/>
          <a:p>
            <a:pPr hangingPunct="0">
              <a:lnSpc>
                <a:spcPct val="120000"/>
              </a:lnSpc>
              <a:buClr>
                <a:srgbClr val="000000"/>
              </a:buClr>
              <a:buSzPct val="100000"/>
            </a:pPr>
            <a:r>
              <a:rPr lang="en-US" kern="0" dirty="0">
                <a:solidFill>
                  <a:srgbClr val="008000"/>
                </a:solidFill>
                <a:latin typeface="Arial" pitchFamily="34"/>
                <a:ea typeface="Arial" pitchFamily="34"/>
                <a:cs typeface="Tahoma" pitchFamily="2"/>
              </a:rPr>
              <a:t>Dark count rate</a:t>
            </a:r>
            <a:endParaRPr lang="en-US" sz="1800" kern="0" dirty="0">
              <a:solidFill>
                <a:srgbClr val="008000"/>
              </a:solidFill>
              <a:latin typeface="Arial" pitchFamily="34"/>
              <a:ea typeface="Arial" pitchFamily="34"/>
              <a:cs typeface="Tahoma" pitchFamily="2"/>
            </a:endParaRPr>
          </a:p>
        </p:txBody>
      </p:sp>
      <p:sp>
        <p:nvSpPr>
          <p:cNvPr id="7" name="TextBox 6">
            <a:extLst>
              <a:ext uri="{FF2B5EF4-FFF2-40B4-BE49-F238E27FC236}">
                <a16:creationId xmlns:a16="http://schemas.microsoft.com/office/drawing/2014/main" id="{42D85F31-E79E-1FFA-B896-4BF54CA744A8}"/>
              </a:ext>
            </a:extLst>
          </p:cNvPr>
          <p:cNvSpPr txBox="1"/>
          <p:nvPr/>
        </p:nvSpPr>
        <p:spPr>
          <a:xfrm>
            <a:off x="2318220" y="4116270"/>
            <a:ext cx="2237244" cy="369332"/>
          </a:xfrm>
          <a:prstGeom prst="rect">
            <a:avLst/>
          </a:prstGeom>
          <a:noFill/>
        </p:spPr>
        <p:txBody>
          <a:bodyPr wrap="square" rtlCol="0">
            <a:spAutoFit/>
          </a:bodyPr>
          <a:lstStyle/>
          <a:p>
            <a:r>
              <a:rPr lang="sl-SI" dirty="0"/>
              <a:t>LN temperature</a:t>
            </a:r>
          </a:p>
        </p:txBody>
      </p:sp>
      <p:pic>
        <p:nvPicPr>
          <p:cNvPr id="1026" name="Picture 2">
            <a:extLst>
              <a:ext uri="{FF2B5EF4-FFF2-40B4-BE49-F238E27FC236}">
                <a16:creationId xmlns:a16="http://schemas.microsoft.com/office/drawing/2014/main" id="{F526ACB2-8D6B-DC1E-7020-2770AC8972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9542" y="878955"/>
            <a:ext cx="652540" cy="5318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4D88490-D3AB-D5D8-1C56-54E886BE5F31}"/>
              </a:ext>
            </a:extLst>
          </p:cNvPr>
          <p:cNvPicPr>
            <a:picLocks noChangeAspect="1"/>
          </p:cNvPicPr>
          <p:nvPr/>
        </p:nvPicPr>
        <p:blipFill>
          <a:blip r:embed="rId5"/>
          <a:stretch>
            <a:fillRect/>
          </a:stretch>
        </p:blipFill>
        <p:spPr>
          <a:xfrm>
            <a:off x="9655616" y="225865"/>
            <a:ext cx="918831" cy="624244"/>
          </a:xfrm>
          <a:prstGeom prst="rect">
            <a:avLst/>
          </a:prstGeom>
        </p:spPr>
      </p:pic>
      <p:pic>
        <p:nvPicPr>
          <p:cNvPr id="27" name="Picture 26">
            <a:extLst>
              <a:ext uri="{FF2B5EF4-FFF2-40B4-BE49-F238E27FC236}">
                <a16:creationId xmlns:a16="http://schemas.microsoft.com/office/drawing/2014/main" id="{526A5B5F-5BA5-EA8D-C803-2B2832C9F46C}"/>
              </a:ext>
            </a:extLst>
          </p:cNvPr>
          <p:cNvPicPr>
            <a:picLocks noChangeAspect="1"/>
          </p:cNvPicPr>
          <p:nvPr/>
        </p:nvPicPr>
        <p:blipFill>
          <a:blip r:embed="rId6"/>
          <a:stretch>
            <a:fillRect/>
          </a:stretch>
        </p:blipFill>
        <p:spPr>
          <a:xfrm>
            <a:off x="3902910" y="2843917"/>
            <a:ext cx="3656301" cy="2616112"/>
          </a:xfrm>
          <a:prstGeom prst="rect">
            <a:avLst/>
          </a:prstGeom>
        </p:spPr>
      </p:pic>
      <p:pic>
        <p:nvPicPr>
          <p:cNvPr id="5" name="Picture 4">
            <a:extLst>
              <a:ext uri="{FF2B5EF4-FFF2-40B4-BE49-F238E27FC236}">
                <a16:creationId xmlns:a16="http://schemas.microsoft.com/office/drawing/2014/main" id="{2F799754-96EA-96C8-822C-76F852533396}"/>
              </a:ext>
            </a:extLst>
          </p:cNvPr>
          <p:cNvPicPr>
            <a:picLocks noChangeAspect="1"/>
          </p:cNvPicPr>
          <p:nvPr/>
        </p:nvPicPr>
        <p:blipFill>
          <a:blip r:embed="rId7"/>
          <a:stretch>
            <a:fillRect/>
          </a:stretch>
        </p:blipFill>
        <p:spPr>
          <a:xfrm>
            <a:off x="8095526" y="272230"/>
            <a:ext cx="1424048" cy="606725"/>
          </a:xfrm>
          <a:prstGeom prst="rect">
            <a:avLst/>
          </a:prstGeom>
        </p:spPr>
      </p:pic>
      <p:pic>
        <p:nvPicPr>
          <p:cNvPr id="13" name="Picture 12">
            <a:extLst>
              <a:ext uri="{FF2B5EF4-FFF2-40B4-BE49-F238E27FC236}">
                <a16:creationId xmlns:a16="http://schemas.microsoft.com/office/drawing/2014/main" id="{198C62F9-8288-58C9-CCEA-17D56816FCCE}"/>
              </a:ext>
            </a:extLst>
          </p:cNvPr>
          <p:cNvPicPr>
            <a:picLocks noChangeAspect="1"/>
          </p:cNvPicPr>
          <p:nvPr/>
        </p:nvPicPr>
        <p:blipFill>
          <a:blip r:embed="rId8"/>
          <a:stretch>
            <a:fillRect/>
          </a:stretch>
        </p:blipFill>
        <p:spPr>
          <a:xfrm>
            <a:off x="6546576" y="322645"/>
            <a:ext cx="1551140" cy="531820"/>
          </a:xfrm>
          <a:prstGeom prst="rect">
            <a:avLst/>
          </a:prstGeom>
        </p:spPr>
      </p:pic>
      <p:pic>
        <p:nvPicPr>
          <p:cNvPr id="14" name="Picture 13">
            <a:extLst>
              <a:ext uri="{FF2B5EF4-FFF2-40B4-BE49-F238E27FC236}">
                <a16:creationId xmlns:a16="http://schemas.microsoft.com/office/drawing/2014/main" id="{B7A122D6-A471-30AA-98CD-5EC326171223}"/>
              </a:ext>
            </a:extLst>
          </p:cNvPr>
          <p:cNvPicPr>
            <a:picLocks noChangeAspect="1"/>
          </p:cNvPicPr>
          <p:nvPr/>
        </p:nvPicPr>
        <p:blipFill>
          <a:blip r:embed="rId9"/>
          <a:stretch>
            <a:fillRect/>
          </a:stretch>
        </p:blipFill>
        <p:spPr>
          <a:xfrm>
            <a:off x="10837333" y="44210"/>
            <a:ext cx="1269962" cy="671573"/>
          </a:xfrm>
          <a:prstGeom prst="rect">
            <a:avLst/>
          </a:prstGeom>
        </p:spPr>
      </p:pic>
      <p:pic>
        <p:nvPicPr>
          <p:cNvPr id="15" name="Picture 14">
            <a:extLst>
              <a:ext uri="{FF2B5EF4-FFF2-40B4-BE49-F238E27FC236}">
                <a16:creationId xmlns:a16="http://schemas.microsoft.com/office/drawing/2014/main" id="{63D4B7A5-2F46-C1E4-793E-1CE28B6809CD}"/>
              </a:ext>
            </a:extLst>
          </p:cNvPr>
          <p:cNvPicPr>
            <a:picLocks noChangeAspect="1"/>
          </p:cNvPicPr>
          <p:nvPr/>
        </p:nvPicPr>
        <p:blipFill>
          <a:blip r:embed="rId10"/>
          <a:stretch>
            <a:fillRect/>
          </a:stretch>
        </p:blipFill>
        <p:spPr>
          <a:xfrm>
            <a:off x="7708569" y="2335537"/>
            <a:ext cx="4279206" cy="3213031"/>
          </a:xfrm>
          <a:prstGeom prst="rect">
            <a:avLst/>
          </a:prstGeom>
        </p:spPr>
      </p:pic>
      <p:pic>
        <p:nvPicPr>
          <p:cNvPr id="18" name="Picture 17">
            <a:extLst>
              <a:ext uri="{FF2B5EF4-FFF2-40B4-BE49-F238E27FC236}">
                <a16:creationId xmlns:a16="http://schemas.microsoft.com/office/drawing/2014/main" id="{6E5F52FA-2D57-CEC8-89F5-D7CD1D7C5122}"/>
              </a:ext>
            </a:extLst>
          </p:cNvPr>
          <p:cNvPicPr>
            <a:picLocks noChangeAspect="1"/>
          </p:cNvPicPr>
          <p:nvPr/>
        </p:nvPicPr>
        <p:blipFill>
          <a:blip r:embed="rId11"/>
          <a:stretch>
            <a:fillRect/>
          </a:stretch>
        </p:blipFill>
        <p:spPr>
          <a:xfrm>
            <a:off x="10540082" y="5022515"/>
            <a:ext cx="762000" cy="406400"/>
          </a:xfrm>
          <a:prstGeom prst="rect">
            <a:avLst/>
          </a:prstGeom>
        </p:spPr>
      </p:pic>
      <p:sp>
        <p:nvSpPr>
          <p:cNvPr id="20" name="TextBox 19">
            <a:extLst>
              <a:ext uri="{FF2B5EF4-FFF2-40B4-BE49-F238E27FC236}">
                <a16:creationId xmlns:a16="http://schemas.microsoft.com/office/drawing/2014/main" id="{21BA07DC-3F11-E220-8E4A-A06F0BD66D7C}"/>
              </a:ext>
            </a:extLst>
          </p:cNvPr>
          <p:cNvSpPr txBox="1"/>
          <p:nvPr/>
        </p:nvSpPr>
        <p:spPr>
          <a:xfrm>
            <a:off x="3866782" y="5767844"/>
            <a:ext cx="8392424" cy="923330"/>
          </a:xfrm>
          <a:prstGeom prst="rect">
            <a:avLst/>
          </a:prstGeom>
          <a:noFill/>
        </p:spPr>
        <p:txBody>
          <a:bodyPr wrap="square">
            <a:spAutoFit/>
          </a:bodyPr>
          <a:lstStyle/>
          <a:p>
            <a:pPr>
              <a:buNone/>
            </a:pPr>
            <a:r>
              <a:rPr lang="en-US" b="1" dirty="0">
                <a:solidFill>
                  <a:srgbClr val="44536A"/>
                </a:solidFill>
                <a:effectLst/>
                <a:latin typeface="Arial" panose="020B0604020202020204" pitchFamily="34" charset="0"/>
              </a:rPr>
              <a:t>Different technologies converge towards similar values</a:t>
            </a:r>
          </a:p>
          <a:p>
            <a:r>
              <a:rPr lang="en-US" dirty="0"/>
              <a:t>Independence of bulk damage from contaminants in the SiPM starting material?</a:t>
            </a:r>
          </a:p>
          <a:p>
            <a:pPr>
              <a:buNone/>
            </a:pPr>
            <a:endParaRPr lang="en-US" dirty="0">
              <a:solidFill>
                <a:srgbClr val="44536A"/>
              </a:solidFill>
              <a:effectLst/>
              <a:latin typeface="Arial" panose="020B0604020202020204" pitchFamily="34" charset="0"/>
            </a:endParaRPr>
          </a:p>
        </p:txBody>
      </p:sp>
      <p:sp>
        <p:nvSpPr>
          <p:cNvPr id="21" name="TextBox 20">
            <a:extLst>
              <a:ext uri="{FF2B5EF4-FFF2-40B4-BE49-F238E27FC236}">
                <a16:creationId xmlns:a16="http://schemas.microsoft.com/office/drawing/2014/main" id="{83BCCA06-4554-7C6E-6E10-C775B0A806A4}"/>
              </a:ext>
            </a:extLst>
          </p:cNvPr>
          <p:cNvSpPr txBox="1"/>
          <p:nvPr/>
        </p:nvSpPr>
        <p:spPr>
          <a:xfrm>
            <a:off x="8745802" y="1987699"/>
            <a:ext cx="2378242" cy="369332"/>
          </a:xfrm>
          <a:prstGeom prst="rect">
            <a:avLst/>
          </a:prstGeom>
          <a:noFill/>
        </p:spPr>
        <p:txBody>
          <a:bodyPr wrap="square" rtlCol="0">
            <a:spAutoFit/>
          </a:bodyPr>
          <a:lstStyle/>
          <a:p>
            <a:r>
              <a:rPr lang="sl-SI" dirty="0"/>
              <a:t>A. Gola, RICH2022</a:t>
            </a:r>
          </a:p>
        </p:txBody>
      </p:sp>
      <p:sp>
        <p:nvSpPr>
          <p:cNvPr id="22" name="Footer Placeholder 21">
            <a:extLst>
              <a:ext uri="{FF2B5EF4-FFF2-40B4-BE49-F238E27FC236}">
                <a16:creationId xmlns:a16="http://schemas.microsoft.com/office/drawing/2014/main" id="{0727CBCA-0FB9-4AAF-ECC3-F19F5D8C3EA9}"/>
              </a:ext>
            </a:extLst>
          </p:cNvPr>
          <p:cNvSpPr>
            <a:spLocks noGrp="1"/>
          </p:cNvSpPr>
          <p:nvPr>
            <p:ph type="ftr" sz="quarter" idx="11"/>
          </p:nvPr>
        </p:nvSpPr>
        <p:spPr/>
        <p:txBody>
          <a:bodyPr/>
          <a:lstStyle/>
          <a:p>
            <a:r>
              <a:rPr lang="en-US"/>
              <a:t>Pestotnik SiPM RadHard@ RICH 2025</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319" y="162922"/>
            <a:ext cx="9720072" cy="801132"/>
          </a:xfrm>
        </p:spPr>
        <p:txBody>
          <a:bodyPr/>
          <a:lstStyle/>
          <a:p>
            <a:r>
              <a:rPr lang="en-US" dirty="0"/>
              <a:t>Silicon Photomultipliers</a:t>
            </a:r>
            <a:endParaRPr dirty="0"/>
          </a:p>
        </p:txBody>
      </p:sp>
      <p:sp>
        <p:nvSpPr>
          <p:cNvPr id="3" name="Content Placeholder 2"/>
          <p:cNvSpPr>
            <a:spLocks noGrp="1"/>
          </p:cNvSpPr>
          <p:nvPr>
            <p:ph idx="1"/>
          </p:nvPr>
        </p:nvSpPr>
        <p:spPr>
          <a:xfrm>
            <a:off x="413657" y="1031248"/>
            <a:ext cx="8583386" cy="2719868"/>
          </a:xfrm>
        </p:spPr>
        <p:txBody>
          <a:bodyPr>
            <a:normAutofit fontScale="92500" lnSpcReduction="10000"/>
          </a:bodyPr>
          <a:lstStyle/>
          <a:p>
            <a:r>
              <a:rPr lang="en-US" dirty="0"/>
              <a:t>An array of </a:t>
            </a:r>
            <a:r>
              <a:rPr lang="en-US" b="1" dirty="0"/>
              <a:t>Single Photon Avalanche Diodes (SPADs)</a:t>
            </a:r>
            <a:r>
              <a:rPr lang="en-US" dirty="0"/>
              <a:t> connected in parallel.</a:t>
            </a:r>
          </a:p>
          <a:p>
            <a:r>
              <a:rPr lang="en-US" dirty="0"/>
              <a:t>A photon is absorbed in the depletion region, generating an </a:t>
            </a:r>
            <a:r>
              <a:rPr lang="en-US" b="1" dirty="0"/>
              <a:t>electron–hole pair</a:t>
            </a:r>
            <a:r>
              <a:rPr lang="en-US" dirty="0"/>
              <a:t>. If the electric field exceeds the breakdown voltage (negative bias), this initiates a </a:t>
            </a:r>
            <a:r>
              <a:rPr lang="en-US" b="1" dirty="0"/>
              <a:t>Geiger avalanche</a:t>
            </a:r>
            <a:r>
              <a:rPr lang="en-US" dirty="0"/>
              <a:t>.</a:t>
            </a:r>
          </a:p>
          <a:p>
            <a:r>
              <a:rPr lang="en-US" dirty="0"/>
              <a:t>The avalanche discharges the junction until it is stopped by the </a:t>
            </a:r>
            <a:r>
              <a:rPr lang="en-US" b="1" dirty="0"/>
              <a:t>quenching resistor</a:t>
            </a:r>
            <a:r>
              <a:rPr lang="en-US" dirty="0"/>
              <a:t>, after which the cell requires a short </a:t>
            </a:r>
            <a:r>
              <a:rPr lang="en-US" b="1" dirty="0"/>
              <a:t>recovery time (dead time)</a:t>
            </a:r>
            <a:r>
              <a:rPr lang="en-US" dirty="0"/>
              <a:t> before it can fire again.</a:t>
            </a:r>
          </a:p>
          <a:p>
            <a:r>
              <a:rPr lang="en-US" dirty="0"/>
              <a:t>Key design parameters: </a:t>
            </a:r>
            <a:r>
              <a:rPr lang="en-US" b="1" dirty="0"/>
              <a:t>fill factor, SPAD size, and layout</a:t>
            </a:r>
            <a:r>
              <a:rPr lang="en-US" dirty="0"/>
              <a:t> </a:t>
            </a:r>
          </a:p>
          <a:p>
            <a:r>
              <a:rPr lang="en-US" dirty="0"/>
              <a:t>directly affect the </a:t>
            </a:r>
            <a:r>
              <a:rPr lang="en-US" b="1" dirty="0"/>
              <a:t>photon detection efficiency (PDE), gain, and noise performance</a:t>
            </a:r>
            <a:r>
              <a:rPr lang="en-US" dirty="0"/>
              <a:t>.</a:t>
            </a:r>
          </a:p>
        </p:txBody>
      </p:sp>
      <p:sp>
        <p:nvSpPr>
          <p:cNvPr id="5" name="Footer Placeholder 4">
            <a:extLst>
              <a:ext uri="{FF2B5EF4-FFF2-40B4-BE49-F238E27FC236}">
                <a16:creationId xmlns:a16="http://schemas.microsoft.com/office/drawing/2014/main" id="{02EDE5AF-05EB-0BAE-674B-5D12AE811FD8}"/>
              </a:ext>
            </a:extLst>
          </p:cNvPr>
          <p:cNvSpPr>
            <a:spLocks noGrp="1"/>
          </p:cNvSpPr>
          <p:nvPr>
            <p:ph type="ftr" sz="quarter" idx="11"/>
          </p:nvPr>
        </p:nvSpPr>
        <p:spPr/>
        <p:txBody>
          <a:bodyPr/>
          <a:lstStyle/>
          <a:p>
            <a:r>
              <a:rPr lang="en-US"/>
              <a:t>Pestotnik SiPM RadHard@ RICH 2025</a:t>
            </a:r>
          </a:p>
        </p:txBody>
      </p:sp>
      <p:sp>
        <p:nvSpPr>
          <p:cNvPr id="6" name="Slide Number Placeholder 5">
            <a:extLst>
              <a:ext uri="{FF2B5EF4-FFF2-40B4-BE49-F238E27FC236}">
                <a16:creationId xmlns:a16="http://schemas.microsoft.com/office/drawing/2014/main" id="{784A5318-3FE4-9F23-0A27-08773AF2FE5F}"/>
              </a:ext>
            </a:extLst>
          </p:cNvPr>
          <p:cNvSpPr>
            <a:spLocks noGrp="1"/>
          </p:cNvSpPr>
          <p:nvPr>
            <p:ph type="sldNum" sz="quarter" idx="12"/>
          </p:nvPr>
        </p:nvSpPr>
        <p:spPr/>
        <p:txBody>
          <a:bodyPr/>
          <a:lstStyle/>
          <a:p>
            <a:fld id="{C1FF6DA9-008F-8B48-92A6-B652298478BF}" type="slidenum">
              <a:rPr lang="en-US" smtClean="0"/>
              <a:t>2</a:t>
            </a:fld>
            <a:endParaRPr lang="en-US"/>
          </a:p>
        </p:txBody>
      </p:sp>
      <p:pic>
        <p:nvPicPr>
          <p:cNvPr id="7" name="Picture 6">
            <a:extLst>
              <a:ext uri="{FF2B5EF4-FFF2-40B4-BE49-F238E27FC236}">
                <a16:creationId xmlns:a16="http://schemas.microsoft.com/office/drawing/2014/main" id="{B44088CC-A302-A334-829B-80F64DE5E724}"/>
              </a:ext>
            </a:extLst>
          </p:cNvPr>
          <p:cNvPicPr>
            <a:picLocks noChangeAspect="1"/>
          </p:cNvPicPr>
          <p:nvPr/>
        </p:nvPicPr>
        <p:blipFill>
          <a:blip r:embed="rId2"/>
          <a:stretch>
            <a:fillRect/>
          </a:stretch>
        </p:blipFill>
        <p:spPr>
          <a:xfrm>
            <a:off x="6396573" y="4264007"/>
            <a:ext cx="2890677" cy="1707245"/>
          </a:xfrm>
          <a:prstGeom prst="rect">
            <a:avLst/>
          </a:prstGeom>
        </p:spPr>
      </p:pic>
      <p:pic>
        <p:nvPicPr>
          <p:cNvPr id="8" name="Picture 7">
            <a:extLst>
              <a:ext uri="{FF2B5EF4-FFF2-40B4-BE49-F238E27FC236}">
                <a16:creationId xmlns:a16="http://schemas.microsoft.com/office/drawing/2014/main" id="{5E10D07C-BBBA-DB78-872F-91E72177DC93}"/>
              </a:ext>
            </a:extLst>
          </p:cNvPr>
          <p:cNvPicPr>
            <a:picLocks noChangeAspect="1"/>
          </p:cNvPicPr>
          <p:nvPr/>
        </p:nvPicPr>
        <p:blipFill>
          <a:blip r:embed="rId3"/>
          <a:stretch>
            <a:fillRect/>
          </a:stretch>
        </p:blipFill>
        <p:spPr>
          <a:xfrm>
            <a:off x="350644" y="4006988"/>
            <a:ext cx="3551389" cy="1964264"/>
          </a:xfrm>
          <a:prstGeom prst="rect">
            <a:avLst/>
          </a:prstGeom>
        </p:spPr>
      </p:pic>
      <p:sp>
        <p:nvSpPr>
          <p:cNvPr id="13" name="TextBox 12">
            <a:extLst>
              <a:ext uri="{FF2B5EF4-FFF2-40B4-BE49-F238E27FC236}">
                <a16:creationId xmlns:a16="http://schemas.microsoft.com/office/drawing/2014/main" id="{134369FE-2BC5-2C28-5B14-F809F22D8177}"/>
              </a:ext>
            </a:extLst>
          </p:cNvPr>
          <p:cNvSpPr txBox="1"/>
          <p:nvPr/>
        </p:nvSpPr>
        <p:spPr>
          <a:xfrm>
            <a:off x="722342" y="6375692"/>
            <a:ext cx="2616952" cy="369332"/>
          </a:xfrm>
          <a:prstGeom prst="rect">
            <a:avLst/>
          </a:prstGeom>
          <a:noFill/>
        </p:spPr>
        <p:txBody>
          <a:bodyPr wrap="square">
            <a:spAutoFit/>
          </a:bodyPr>
          <a:lstStyle/>
          <a:p>
            <a:r>
              <a:rPr lang="en-US" dirty="0"/>
              <a:t>M. Penna TREDI2024</a:t>
            </a:r>
          </a:p>
        </p:txBody>
      </p:sp>
      <p:pic>
        <p:nvPicPr>
          <p:cNvPr id="14" name="Picture 13">
            <a:extLst>
              <a:ext uri="{FF2B5EF4-FFF2-40B4-BE49-F238E27FC236}">
                <a16:creationId xmlns:a16="http://schemas.microsoft.com/office/drawing/2014/main" id="{53B75789-BBC9-B847-CCCA-82CFA174A324}"/>
              </a:ext>
            </a:extLst>
          </p:cNvPr>
          <p:cNvPicPr>
            <a:picLocks noChangeAspect="1"/>
          </p:cNvPicPr>
          <p:nvPr/>
        </p:nvPicPr>
        <p:blipFill>
          <a:blip r:embed="rId4"/>
          <a:stretch>
            <a:fillRect/>
          </a:stretch>
        </p:blipFill>
        <p:spPr>
          <a:xfrm>
            <a:off x="9331660" y="321422"/>
            <a:ext cx="2657280" cy="5850218"/>
          </a:xfrm>
          <a:prstGeom prst="rect">
            <a:avLst/>
          </a:prstGeom>
        </p:spPr>
      </p:pic>
      <p:sp>
        <p:nvSpPr>
          <p:cNvPr id="15" name="TextBox 14">
            <a:extLst>
              <a:ext uri="{FF2B5EF4-FFF2-40B4-BE49-F238E27FC236}">
                <a16:creationId xmlns:a16="http://schemas.microsoft.com/office/drawing/2014/main" id="{AC817043-68E7-DA20-E1E5-72CEAABDCA99}"/>
              </a:ext>
            </a:extLst>
          </p:cNvPr>
          <p:cNvSpPr txBox="1"/>
          <p:nvPr/>
        </p:nvSpPr>
        <p:spPr>
          <a:xfrm>
            <a:off x="9684814" y="6171640"/>
            <a:ext cx="2616952" cy="369332"/>
          </a:xfrm>
          <a:prstGeom prst="rect">
            <a:avLst/>
          </a:prstGeom>
          <a:noFill/>
        </p:spPr>
        <p:txBody>
          <a:bodyPr wrap="square">
            <a:spAutoFit/>
          </a:bodyPr>
          <a:lstStyle/>
          <a:p>
            <a:r>
              <a:rPr lang="en-US" dirty="0"/>
              <a:t>Piemonte, Gola 2019</a:t>
            </a:r>
          </a:p>
        </p:txBody>
      </p:sp>
      <p:pic>
        <p:nvPicPr>
          <p:cNvPr id="16" name="Picture 15">
            <a:extLst>
              <a:ext uri="{FF2B5EF4-FFF2-40B4-BE49-F238E27FC236}">
                <a16:creationId xmlns:a16="http://schemas.microsoft.com/office/drawing/2014/main" id="{3BDF3E56-81F5-60DA-CCDE-5E18C8D74F80}"/>
              </a:ext>
            </a:extLst>
          </p:cNvPr>
          <p:cNvPicPr>
            <a:picLocks noChangeAspect="1"/>
          </p:cNvPicPr>
          <p:nvPr/>
        </p:nvPicPr>
        <p:blipFill>
          <a:blip r:embed="rId5"/>
          <a:stretch>
            <a:fillRect/>
          </a:stretch>
        </p:blipFill>
        <p:spPr>
          <a:xfrm>
            <a:off x="10855262" y="44210"/>
            <a:ext cx="1269962" cy="671573"/>
          </a:xfrm>
          <a:prstGeom prst="rect">
            <a:avLst/>
          </a:prstGeom>
        </p:spPr>
      </p:pic>
      <p:pic>
        <p:nvPicPr>
          <p:cNvPr id="17" name="Picture 16">
            <a:extLst>
              <a:ext uri="{FF2B5EF4-FFF2-40B4-BE49-F238E27FC236}">
                <a16:creationId xmlns:a16="http://schemas.microsoft.com/office/drawing/2014/main" id="{D063273E-A1EF-6807-87A9-32304DF62D80}"/>
              </a:ext>
            </a:extLst>
          </p:cNvPr>
          <p:cNvPicPr>
            <a:picLocks noChangeAspect="1"/>
          </p:cNvPicPr>
          <p:nvPr/>
        </p:nvPicPr>
        <p:blipFill>
          <a:blip r:embed="rId6"/>
          <a:stretch>
            <a:fillRect/>
          </a:stretch>
        </p:blipFill>
        <p:spPr>
          <a:xfrm>
            <a:off x="4207961" y="4175508"/>
            <a:ext cx="1874002" cy="188424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5073A-8F5D-D1F8-C1FE-BAEE17E7E036}"/>
              </a:ext>
            </a:extLst>
          </p:cNvPr>
          <p:cNvSpPr>
            <a:spLocks noGrp="1"/>
          </p:cNvSpPr>
          <p:nvPr>
            <p:ph type="title"/>
          </p:nvPr>
        </p:nvSpPr>
        <p:spPr>
          <a:xfrm>
            <a:off x="609600" y="274638"/>
            <a:ext cx="7608494" cy="634082"/>
          </a:xfrm>
        </p:spPr>
        <p:txBody>
          <a:bodyPr>
            <a:normAutofit fontScale="90000"/>
          </a:bodyPr>
          <a:lstStyle/>
          <a:p>
            <a:r>
              <a:rPr lang="sl-SI" dirty="0"/>
              <a:t>Temperature of stable operation</a:t>
            </a:r>
          </a:p>
        </p:txBody>
      </p:sp>
      <p:sp>
        <p:nvSpPr>
          <p:cNvPr id="3" name="Content Placeholder 2">
            <a:extLst>
              <a:ext uri="{FF2B5EF4-FFF2-40B4-BE49-F238E27FC236}">
                <a16:creationId xmlns:a16="http://schemas.microsoft.com/office/drawing/2014/main" id="{59A9AF9B-A266-72D6-6AE1-207ADF38ADDB}"/>
              </a:ext>
            </a:extLst>
          </p:cNvPr>
          <p:cNvSpPr>
            <a:spLocks noGrp="1"/>
          </p:cNvSpPr>
          <p:nvPr>
            <p:ph idx="1"/>
          </p:nvPr>
        </p:nvSpPr>
        <p:spPr>
          <a:xfrm>
            <a:off x="212440" y="1047308"/>
            <a:ext cx="5898992" cy="4896544"/>
          </a:xfrm>
        </p:spPr>
        <p:txBody>
          <a:bodyPr>
            <a:normAutofit/>
          </a:bodyPr>
          <a:lstStyle/>
          <a:p>
            <a:pPr hangingPunct="0">
              <a:lnSpc>
                <a:spcPct val="120000"/>
              </a:lnSpc>
              <a:buClr>
                <a:srgbClr val="000000"/>
              </a:buClr>
              <a:buFont typeface="Wingdings" pitchFamily="2" charset="2"/>
              <a:buChar char="v"/>
            </a:pPr>
            <a:r>
              <a:rPr lang="en-US" kern="0" dirty="0">
                <a:latin typeface="Arial" pitchFamily="34"/>
                <a:ea typeface="Arial" pitchFamily="34"/>
                <a:cs typeface="Tahoma" pitchFamily="2"/>
              </a:rPr>
              <a:t>The temperature at which the SiPMs are ”usable”, i.e., where the single photo electron peak  @ certain OV (e.g.,9V) </a:t>
            </a:r>
            <a:r>
              <a:rPr lang="en-US" sz="2000" kern="0" dirty="0">
                <a:latin typeface="Arial" pitchFamily="34"/>
                <a:ea typeface="Arial" pitchFamily="34"/>
                <a:cs typeface="Tahoma" pitchFamily="2"/>
              </a:rPr>
              <a:t>is separated from the background.</a:t>
            </a:r>
          </a:p>
          <a:p>
            <a:pPr hangingPunct="0">
              <a:lnSpc>
                <a:spcPct val="120000"/>
              </a:lnSpc>
              <a:buClr>
                <a:srgbClr val="000000"/>
              </a:buClr>
              <a:buFont typeface="Wingdings" pitchFamily="2" charset="2"/>
              <a:buChar char="v"/>
            </a:pPr>
            <a:r>
              <a:rPr lang="en-US" kern="0" dirty="0">
                <a:latin typeface="Arial" pitchFamily="34"/>
                <a:ea typeface="Arial" pitchFamily="34"/>
                <a:cs typeface="Tahoma" pitchFamily="2"/>
              </a:rPr>
              <a:t>The temperature below which the DCR falls below a particular </a:t>
            </a:r>
            <a:r>
              <a:rPr lang="en-US" sz="2000" kern="0" dirty="0">
                <a:latin typeface="Arial" pitchFamily="34"/>
                <a:ea typeface="Arial" pitchFamily="34"/>
                <a:cs typeface="Tahoma" pitchFamily="2"/>
              </a:rPr>
              <a:t>value.</a:t>
            </a:r>
          </a:p>
          <a:p>
            <a:pPr hangingPunct="0">
              <a:lnSpc>
                <a:spcPct val="120000"/>
              </a:lnSpc>
              <a:buClr>
                <a:srgbClr val="000000"/>
              </a:buClr>
              <a:buFont typeface="Wingdings" pitchFamily="2" charset="2"/>
              <a:buChar char="v"/>
            </a:pPr>
            <a:r>
              <a:rPr lang="en-US" sz="2000" kern="0" dirty="0">
                <a:latin typeface="Arial" pitchFamily="34"/>
                <a:ea typeface="Arial" pitchFamily="34"/>
                <a:cs typeface="Tahoma" pitchFamily="2"/>
              </a:rPr>
              <a:t>SPTR as a function fluence –no significant degradation</a:t>
            </a:r>
          </a:p>
          <a:p>
            <a:pPr marL="0" indent="0">
              <a:buNone/>
            </a:pPr>
            <a:endParaRPr lang="sl-SI" sz="2000" dirty="0"/>
          </a:p>
        </p:txBody>
      </p:sp>
      <p:sp>
        <p:nvSpPr>
          <p:cNvPr id="4" name="Slide Number Placeholder 3">
            <a:extLst>
              <a:ext uri="{FF2B5EF4-FFF2-40B4-BE49-F238E27FC236}">
                <a16:creationId xmlns:a16="http://schemas.microsoft.com/office/drawing/2014/main" id="{5A7398B4-9923-4AF2-0552-C2E7EE424685}"/>
              </a:ext>
            </a:extLst>
          </p:cNvPr>
          <p:cNvSpPr>
            <a:spLocks noGrp="1"/>
          </p:cNvSpPr>
          <p:nvPr>
            <p:ph type="sldNum" sz="quarter" idx="12"/>
          </p:nvPr>
        </p:nvSpPr>
        <p:spPr/>
        <p:txBody>
          <a:bodyPr/>
          <a:lstStyle/>
          <a:p>
            <a:fld id="{3B656FE5-7551-496C-A16F-7304A2D951A7}" type="slidenum">
              <a:rPr lang="da-DK" smtClean="0"/>
              <a:pPr/>
              <a:t>20</a:t>
            </a:fld>
            <a:endParaRPr lang="da-DK" dirty="0"/>
          </a:p>
        </p:txBody>
      </p:sp>
      <p:pic>
        <p:nvPicPr>
          <p:cNvPr id="6" name="Picture 5">
            <a:extLst>
              <a:ext uri="{FF2B5EF4-FFF2-40B4-BE49-F238E27FC236}">
                <a16:creationId xmlns:a16="http://schemas.microsoft.com/office/drawing/2014/main" id="{A6D2AB1C-7D9D-DEBD-59A8-5BEEB629187A}"/>
              </a:ext>
            </a:extLst>
          </p:cNvPr>
          <p:cNvPicPr>
            <a:picLocks noChangeAspect="1"/>
          </p:cNvPicPr>
          <p:nvPr/>
        </p:nvPicPr>
        <p:blipFill rotWithShape="1">
          <a:blip r:embed="rId2"/>
          <a:srcRect l="4971"/>
          <a:stretch/>
        </p:blipFill>
        <p:spPr>
          <a:xfrm>
            <a:off x="3646549" y="4326549"/>
            <a:ext cx="3437855" cy="2435983"/>
          </a:xfrm>
          <a:prstGeom prst="rect">
            <a:avLst/>
          </a:prstGeom>
        </p:spPr>
      </p:pic>
      <p:sp>
        <p:nvSpPr>
          <p:cNvPr id="7" name="TextBox 6">
            <a:extLst>
              <a:ext uri="{FF2B5EF4-FFF2-40B4-BE49-F238E27FC236}">
                <a16:creationId xmlns:a16="http://schemas.microsoft.com/office/drawing/2014/main" id="{55C4B879-10E2-2F91-1501-D4D49BD138D2}"/>
              </a:ext>
            </a:extLst>
          </p:cNvPr>
          <p:cNvSpPr txBox="1"/>
          <p:nvPr/>
        </p:nvSpPr>
        <p:spPr>
          <a:xfrm>
            <a:off x="4008277" y="4518727"/>
            <a:ext cx="3076127" cy="394210"/>
          </a:xfrm>
          <a:prstGeom prst="rect">
            <a:avLst/>
          </a:prstGeom>
          <a:noFill/>
        </p:spPr>
        <p:txBody>
          <a:bodyPr wrap="square">
            <a:spAutoFit/>
          </a:bodyPr>
          <a:lstStyle/>
          <a:p>
            <a:pPr hangingPunct="0">
              <a:lnSpc>
                <a:spcPct val="120000"/>
              </a:lnSpc>
              <a:buClr>
                <a:srgbClr val="000000"/>
              </a:buClr>
              <a:buSzPct val="100000"/>
            </a:pPr>
            <a:r>
              <a:rPr lang="en-US" sz="1800" kern="0" dirty="0">
                <a:solidFill>
                  <a:srgbClr val="008000"/>
                </a:solidFill>
                <a:latin typeface="Arial" pitchFamily="34"/>
                <a:ea typeface="Arial" pitchFamily="34"/>
                <a:cs typeface="Tahoma" pitchFamily="2"/>
              </a:rPr>
              <a:t>SPTR  (FWHM)</a:t>
            </a:r>
          </a:p>
        </p:txBody>
      </p:sp>
      <p:sp>
        <p:nvSpPr>
          <p:cNvPr id="8" name="TextBox 7">
            <a:extLst>
              <a:ext uri="{FF2B5EF4-FFF2-40B4-BE49-F238E27FC236}">
                <a16:creationId xmlns:a16="http://schemas.microsoft.com/office/drawing/2014/main" id="{81C40E1C-8F3D-6A7C-BB1B-D8CF9580C8B5}"/>
              </a:ext>
            </a:extLst>
          </p:cNvPr>
          <p:cNvSpPr txBox="1"/>
          <p:nvPr/>
        </p:nvSpPr>
        <p:spPr>
          <a:xfrm rot="16200000">
            <a:off x="-614787" y="5032265"/>
            <a:ext cx="2016224" cy="307777"/>
          </a:xfrm>
          <a:prstGeom prst="rect">
            <a:avLst/>
          </a:prstGeom>
          <a:noFill/>
        </p:spPr>
        <p:txBody>
          <a:bodyPr wrap="square" rtlCol="0">
            <a:spAutoFit/>
          </a:bodyPr>
          <a:lstStyle/>
          <a:p>
            <a:r>
              <a:rPr lang="sl-SI" sz="1400" dirty="0"/>
              <a:t>SPTR FWHM (ps)</a:t>
            </a:r>
          </a:p>
        </p:txBody>
      </p:sp>
      <p:grpSp>
        <p:nvGrpSpPr>
          <p:cNvPr id="20" name="Group 19">
            <a:extLst>
              <a:ext uri="{FF2B5EF4-FFF2-40B4-BE49-F238E27FC236}">
                <a16:creationId xmlns:a16="http://schemas.microsoft.com/office/drawing/2014/main" id="{F841B99C-14ED-0928-C056-2368A25F9033}"/>
              </a:ext>
            </a:extLst>
          </p:cNvPr>
          <p:cNvGrpSpPr/>
          <p:nvPr/>
        </p:nvGrpSpPr>
        <p:grpSpPr>
          <a:xfrm>
            <a:off x="7746429" y="903309"/>
            <a:ext cx="3894557" cy="2714353"/>
            <a:chOff x="197636" y="3933450"/>
            <a:chExt cx="3738478" cy="2492918"/>
          </a:xfrm>
        </p:grpSpPr>
        <p:pic>
          <p:nvPicPr>
            <p:cNvPr id="5" name="Picture 4">
              <a:extLst>
                <a:ext uri="{FF2B5EF4-FFF2-40B4-BE49-F238E27FC236}">
                  <a16:creationId xmlns:a16="http://schemas.microsoft.com/office/drawing/2014/main" id="{F313F53A-81F1-54ED-507C-0994DF4C4450}"/>
                </a:ext>
              </a:extLst>
            </p:cNvPr>
            <p:cNvPicPr>
              <a:picLocks noChangeAspect="1"/>
            </p:cNvPicPr>
            <p:nvPr/>
          </p:nvPicPr>
          <p:blipFill>
            <a:blip r:embed="rId3"/>
            <a:stretch>
              <a:fillRect/>
            </a:stretch>
          </p:blipFill>
          <p:spPr>
            <a:xfrm>
              <a:off x="197636" y="3933450"/>
              <a:ext cx="3702248" cy="2492918"/>
            </a:xfrm>
            <a:prstGeom prst="rect">
              <a:avLst/>
            </a:prstGeom>
          </p:spPr>
        </p:pic>
        <p:sp>
          <p:nvSpPr>
            <p:cNvPr id="9" name="TextBox 8">
              <a:extLst>
                <a:ext uri="{FF2B5EF4-FFF2-40B4-BE49-F238E27FC236}">
                  <a16:creationId xmlns:a16="http://schemas.microsoft.com/office/drawing/2014/main" id="{68F28C15-22F0-D1CB-12B1-2D0DF96E4A2A}"/>
                </a:ext>
              </a:extLst>
            </p:cNvPr>
            <p:cNvSpPr txBox="1"/>
            <p:nvPr/>
          </p:nvSpPr>
          <p:spPr>
            <a:xfrm rot="16200000">
              <a:off x="2897515" y="4838673"/>
              <a:ext cx="1800200" cy="276999"/>
            </a:xfrm>
            <a:prstGeom prst="rect">
              <a:avLst/>
            </a:prstGeom>
            <a:noFill/>
          </p:spPr>
          <p:txBody>
            <a:bodyPr wrap="square" rtlCol="0">
              <a:spAutoFit/>
            </a:bodyPr>
            <a:lstStyle/>
            <a:p>
              <a:r>
                <a:rPr lang="sl-SI" sz="1200" dirty="0"/>
                <a:t>LHCb RICH Upg II -2034</a:t>
              </a:r>
            </a:p>
          </p:txBody>
        </p:sp>
        <p:sp>
          <p:nvSpPr>
            <p:cNvPr id="10" name="TextBox 9">
              <a:extLst>
                <a:ext uri="{FF2B5EF4-FFF2-40B4-BE49-F238E27FC236}">
                  <a16:creationId xmlns:a16="http://schemas.microsoft.com/office/drawing/2014/main" id="{D64C8010-1790-12E0-C114-2D8C7424B2EC}"/>
                </a:ext>
              </a:extLst>
            </p:cNvPr>
            <p:cNvSpPr txBox="1"/>
            <p:nvPr/>
          </p:nvSpPr>
          <p:spPr>
            <a:xfrm rot="16200000">
              <a:off x="2396406" y="4835432"/>
              <a:ext cx="1114290" cy="461665"/>
            </a:xfrm>
            <a:prstGeom prst="rect">
              <a:avLst/>
            </a:prstGeom>
            <a:noFill/>
          </p:spPr>
          <p:txBody>
            <a:bodyPr wrap="square" rtlCol="0">
              <a:spAutoFit/>
            </a:bodyPr>
            <a:lstStyle/>
            <a:p>
              <a:r>
                <a:rPr lang="sl-SI" sz="1200" dirty="0"/>
                <a:t>Belle II ARICH </a:t>
              </a:r>
            </a:p>
            <a:p>
              <a:r>
                <a:rPr lang="sl-SI" sz="1200" dirty="0"/>
                <a:t>Upg ~203x</a:t>
              </a:r>
            </a:p>
          </p:txBody>
        </p:sp>
        <p:sp>
          <p:nvSpPr>
            <p:cNvPr id="12" name="TextBox 11">
              <a:extLst>
                <a:ext uri="{FF2B5EF4-FFF2-40B4-BE49-F238E27FC236}">
                  <a16:creationId xmlns:a16="http://schemas.microsoft.com/office/drawing/2014/main" id="{9F9A68F5-8C9F-4C33-48E3-90285894D2EA}"/>
                </a:ext>
              </a:extLst>
            </p:cNvPr>
            <p:cNvSpPr txBox="1"/>
            <p:nvPr/>
          </p:nvSpPr>
          <p:spPr>
            <a:xfrm rot="16200000">
              <a:off x="548653" y="4674332"/>
              <a:ext cx="1800200" cy="461665"/>
            </a:xfrm>
            <a:prstGeom prst="rect">
              <a:avLst/>
            </a:prstGeom>
            <a:noFill/>
          </p:spPr>
          <p:txBody>
            <a:bodyPr wrap="square" rtlCol="0">
              <a:spAutoFit/>
            </a:bodyPr>
            <a:lstStyle/>
            <a:p>
              <a:r>
                <a:rPr lang="sl-SI" sz="1200" dirty="0"/>
                <a:t>EIC dRICH</a:t>
              </a:r>
            </a:p>
            <a:p>
              <a:r>
                <a:rPr lang="sl-SI" sz="1200" dirty="0"/>
                <a:t>Upg ~2031</a:t>
              </a:r>
            </a:p>
          </p:txBody>
        </p:sp>
        <p:sp>
          <p:nvSpPr>
            <p:cNvPr id="13" name="Down Arrow 12">
              <a:extLst>
                <a:ext uri="{FF2B5EF4-FFF2-40B4-BE49-F238E27FC236}">
                  <a16:creationId xmlns:a16="http://schemas.microsoft.com/office/drawing/2014/main" id="{D2AB867A-46C2-0915-5EC1-97244F677687}"/>
                </a:ext>
              </a:extLst>
            </p:cNvPr>
            <p:cNvSpPr/>
            <p:nvPr/>
          </p:nvSpPr>
          <p:spPr>
            <a:xfrm>
              <a:off x="1373330" y="5877886"/>
              <a:ext cx="114158" cy="21541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4" name="Down Arrow 13">
              <a:extLst>
                <a:ext uri="{FF2B5EF4-FFF2-40B4-BE49-F238E27FC236}">
                  <a16:creationId xmlns:a16="http://schemas.microsoft.com/office/drawing/2014/main" id="{E1F46005-4B73-8F6A-623B-56ED8AA14F61}"/>
                </a:ext>
              </a:extLst>
            </p:cNvPr>
            <p:cNvSpPr/>
            <p:nvPr/>
          </p:nvSpPr>
          <p:spPr>
            <a:xfrm>
              <a:off x="2135560" y="5877886"/>
              <a:ext cx="114158" cy="21541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5" name="Down Arrow 14">
              <a:extLst>
                <a:ext uri="{FF2B5EF4-FFF2-40B4-BE49-F238E27FC236}">
                  <a16:creationId xmlns:a16="http://schemas.microsoft.com/office/drawing/2014/main" id="{967B83DD-D4AA-ECE9-791A-2D6D46C6A822}"/>
                </a:ext>
              </a:extLst>
            </p:cNvPr>
            <p:cNvSpPr/>
            <p:nvPr/>
          </p:nvSpPr>
          <p:spPr>
            <a:xfrm>
              <a:off x="2855640" y="5877272"/>
              <a:ext cx="114158" cy="21541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6" name="Down Arrow 15">
              <a:extLst>
                <a:ext uri="{FF2B5EF4-FFF2-40B4-BE49-F238E27FC236}">
                  <a16:creationId xmlns:a16="http://schemas.microsoft.com/office/drawing/2014/main" id="{CE0A3F3B-FB1B-71BC-2E4E-554696F84552}"/>
                </a:ext>
              </a:extLst>
            </p:cNvPr>
            <p:cNvSpPr/>
            <p:nvPr/>
          </p:nvSpPr>
          <p:spPr>
            <a:xfrm>
              <a:off x="3749594" y="5877272"/>
              <a:ext cx="114158" cy="21541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grpSp>
      <p:pic>
        <p:nvPicPr>
          <p:cNvPr id="19" name="Picture 18">
            <a:extLst>
              <a:ext uri="{FF2B5EF4-FFF2-40B4-BE49-F238E27FC236}">
                <a16:creationId xmlns:a16="http://schemas.microsoft.com/office/drawing/2014/main" id="{6946BC29-4DB6-8258-3B4C-ECBE6B7504D0}"/>
              </a:ext>
            </a:extLst>
          </p:cNvPr>
          <p:cNvPicPr>
            <a:picLocks noChangeAspect="1"/>
          </p:cNvPicPr>
          <p:nvPr/>
        </p:nvPicPr>
        <p:blipFill>
          <a:blip r:embed="rId4"/>
          <a:stretch>
            <a:fillRect/>
          </a:stretch>
        </p:blipFill>
        <p:spPr>
          <a:xfrm>
            <a:off x="7633435" y="3774042"/>
            <a:ext cx="4107654" cy="2714353"/>
          </a:xfrm>
          <a:prstGeom prst="rect">
            <a:avLst/>
          </a:prstGeom>
        </p:spPr>
      </p:pic>
      <p:sp>
        <p:nvSpPr>
          <p:cNvPr id="11" name="TextBox 10">
            <a:extLst>
              <a:ext uri="{FF2B5EF4-FFF2-40B4-BE49-F238E27FC236}">
                <a16:creationId xmlns:a16="http://schemas.microsoft.com/office/drawing/2014/main" id="{385521FB-417B-D67B-9E6B-B457B8C45750}"/>
              </a:ext>
            </a:extLst>
          </p:cNvPr>
          <p:cNvSpPr txBox="1"/>
          <p:nvPr/>
        </p:nvSpPr>
        <p:spPr>
          <a:xfrm rot="16200000">
            <a:off x="8999135" y="1830235"/>
            <a:ext cx="1800200" cy="461665"/>
          </a:xfrm>
          <a:prstGeom prst="rect">
            <a:avLst/>
          </a:prstGeom>
          <a:noFill/>
        </p:spPr>
        <p:txBody>
          <a:bodyPr wrap="square" rtlCol="0">
            <a:spAutoFit/>
          </a:bodyPr>
          <a:lstStyle/>
          <a:p>
            <a:r>
              <a:rPr lang="sl-SI" sz="1200" dirty="0"/>
              <a:t>Belle II TOP </a:t>
            </a:r>
          </a:p>
          <a:p>
            <a:r>
              <a:rPr lang="sl-SI" sz="1200" dirty="0"/>
              <a:t>Upg ~203x</a:t>
            </a:r>
          </a:p>
        </p:txBody>
      </p:sp>
      <p:sp>
        <p:nvSpPr>
          <p:cNvPr id="21" name="Right Arrow 20">
            <a:extLst>
              <a:ext uri="{FF2B5EF4-FFF2-40B4-BE49-F238E27FC236}">
                <a16:creationId xmlns:a16="http://schemas.microsoft.com/office/drawing/2014/main" id="{DA1A2D31-8BF0-75A7-DE14-5AFFC2B31822}"/>
              </a:ext>
            </a:extLst>
          </p:cNvPr>
          <p:cNvSpPr/>
          <p:nvPr/>
        </p:nvSpPr>
        <p:spPr>
          <a:xfrm>
            <a:off x="6517608" y="1470018"/>
            <a:ext cx="1014825" cy="46078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2" name="Right Arrow 21">
            <a:extLst>
              <a:ext uri="{FF2B5EF4-FFF2-40B4-BE49-F238E27FC236}">
                <a16:creationId xmlns:a16="http://schemas.microsoft.com/office/drawing/2014/main" id="{35700ED7-EFB8-0B3E-4A15-E913AA0C006B}"/>
              </a:ext>
            </a:extLst>
          </p:cNvPr>
          <p:cNvSpPr/>
          <p:nvPr/>
        </p:nvSpPr>
        <p:spPr>
          <a:xfrm rot="1619355">
            <a:off x="6522950" y="3265186"/>
            <a:ext cx="1682187" cy="46078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23" name="Picture 22">
            <a:extLst>
              <a:ext uri="{FF2B5EF4-FFF2-40B4-BE49-F238E27FC236}">
                <a16:creationId xmlns:a16="http://schemas.microsoft.com/office/drawing/2014/main" id="{A7E157C7-5A8B-48EA-9DE0-94001B93E0B9}"/>
              </a:ext>
            </a:extLst>
          </p:cNvPr>
          <p:cNvPicPr>
            <a:picLocks noChangeAspect="1"/>
          </p:cNvPicPr>
          <p:nvPr/>
        </p:nvPicPr>
        <p:blipFill rotWithShape="1">
          <a:blip r:embed="rId5"/>
          <a:srcRect l="50708" r="518"/>
          <a:stretch/>
        </p:blipFill>
        <p:spPr>
          <a:xfrm>
            <a:off x="227192" y="4420521"/>
            <a:ext cx="3369731" cy="2222500"/>
          </a:xfrm>
          <a:prstGeom prst="rect">
            <a:avLst/>
          </a:prstGeom>
        </p:spPr>
      </p:pic>
      <p:pic>
        <p:nvPicPr>
          <p:cNvPr id="18" name="Picture 17">
            <a:extLst>
              <a:ext uri="{FF2B5EF4-FFF2-40B4-BE49-F238E27FC236}">
                <a16:creationId xmlns:a16="http://schemas.microsoft.com/office/drawing/2014/main" id="{5735F020-8179-FAC0-2697-F3DF1C1AA45E}"/>
              </a:ext>
            </a:extLst>
          </p:cNvPr>
          <p:cNvPicPr>
            <a:picLocks noChangeAspect="1"/>
          </p:cNvPicPr>
          <p:nvPr/>
        </p:nvPicPr>
        <p:blipFill>
          <a:blip r:embed="rId6"/>
          <a:stretch>
            <a:fillRect/>
          </a:stretch>
        </p:blipFill>
        <p:spPr>
          <a:xfrm>
            <a:off x="10837333" y="44210"/>
            <a:ext cx="1269962" cy="671573"/>
          </a:xfrm>
          <a:prstGeom prst="rect">
            <a:avLst/>
          </a:prstGeom>
        </p:spPr>
      </p:pic>
      <p:sp>
        <p:nvSpPr>
          <p:cNvPr id="24" name="Footer Placeholder 23">
            <a:extLst>
              <a:ext uri="{FF2B5EF4-FFF2-40B4-BE49-F238E27FC236}">
                <a16:creationId xmlns:a16="http://schemas.microsoft.com/office/drawing/2014/main" id="{49312566-A904-A5E7-81BC-113E1BA4B26D}"/>
              </a:ext>
            </a:extLst>
          </p:cNvPr>
          <p:cNvSpPr>
            <a:spLocks noGrp="1"/>
          </p:cNvSpPr>
          <p:nvPr>
            <p:ph type="ftr" sz="quarter" idx="11"/>
          </p:nvPr>
        </p:nvSpPr>
        <p:spPr/>
        <p:txBody>
          <a:bodyPr/>
          <a:lstStyle/>
          <a:p>
            <a:r>
              <a:rPr lang="en-US"/>
              <a:t>Pestotnik SiPM RadHard@ RICH 2025</a:t>
            </a:r>
          </a:p>
        </p:txBody>
      </p:sp>
      <p:sp>
        <p:nvSpPr>
          <p:cNvPr id="25" name="Right Arrow 24">
            <a:extLst>
              <a:ext uri="{FF2B5EF4-FFF2-40B4-BE49-F238E27FC236}">
                <a16:creationId xmlns:a16="http://schemas.microsoft.com/office/drawing/2014/main" id="{E47E7C1B-A592-2A92-1337-2F3E29CE1A56}"/>
              </a:ext>
            </a:extLst>
          </p:cNvPr>
          <p:cNvSpPr/>
          <p:nvPr/>
        </p:nvSpPr>
        <p:spPr>
          <a:xfrm rot="2343025">
            <a:off x="2961663" y="4183948"/>
            <a:ext cx="1014825" cy="46078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28921411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BFBB8D-32F0-D259-ECE3-1B46EE0A3FA1}"/>
              </a:ext>
            </a:extLst>
          </p:cNvPr>
          <p:cNvPicPr>
            <a:picLocks noChangeAspect="1"/>
          </p:cNvPicPr>
          <p:nvPr/>
        </p:nvPicPr>
        <p:blipFill>
          <a:blip r:embed="rId2"/>
          <a:stretch>
            <a:fillRect/>
          </a:stretch>
        </p:blipFill>
        <p:spPr>
          <a:xfrm>
            <a:off x="443344" y="3695003"/>
            <a:ext cx="8766801" cy="2591035"/>
          </a:xfrm>
          <a:prstGeom prst="rect">
            <a:avLst/>
          </a:prstGeom>
        </p:spPr>
      </p:pic>
      <p:sp>
        <p:nvSpPr>
          <p:cNvPr id="2" name="Title 1">
            <a:extLst>
              <a:ext uri="{FF2B5EF4-FFF2-40B4-BE49-F238E27FC236}">
                <a16:creationId xmlns:a16="http://schemas.microsoft.com/office/drawing/2014/main" id="{59289181-DE73-785F-DEB1-8AEE62DE7CDD}"/>
              </a:ext>
            </a:extLst>
          </p:cNvPr>
          <p:cNvSpPr>
            <a:spLocks noGrp="1"/>
          </p:cNvSpPr>
          <p:nvPr>
            <p:ph type="title"/>
          </p:nvPr>
        </p:nvSpPr>
        <p:spPr>
          <a:xfrm>
            <a:off x="1024319" y="112976"/>
            <a:ext cx="9720072" cy="736110"/>
          </a:xfrm>
        </p:spPr>
        <p:txBody>
          <a:bodyPr/>
          <a:lstStyle/>
          <a:p>
            <a:r>
              <a:rPr lang="sl-SI" dirty="0"/>
              <a:t>Optical crosstalk and afterpulses</a:t>
            </a:r>
          </a:p>
        </p:txBody>
      </p:sp>
      <p:sp>
        <p:nvSpPr>
          <p:cNvPr id="3" name="Content Placeholder 2">
            <a:extLst>
              <a:ext uri="{FF2B5EF4-FFF2-40B4-BE49-F238E27FC236}">
                <a16:creationId xmlns:a16="http://schemas.microsoft.com/office/drawing/2014/main" id="{02BF4711-41F8-D825-B561-4004AE241D93}"/>
              </a:ext>
            </a:extLst>
          </p:cNvPr>
          <p:cNvSpPr>
            <a:spLocks noGrp="1"/>
          </p:cNvSpPr>
          <p:nvPr>
            <p:ph idx="1"/>
          </p:nvPr>
        </p:nvSpPr>
        <p:spPr>
          <a:xfrm>
            <a:off x="363134" y="794893"/>
            <a:ext cx="6744417" cy="3359096"/>
          </a:xfrm>
        </p:spPr>
        <p:txBody>
          <a:bodyPr/>
          <a:lstStyle/>
          <a:p>
            <a:r>
              <a:rPr lang="en-US" b="1" dirty="0"/>
              <a:t>Avalanche light emission:</a:t>
            </a:r>
            <a:r>
              <a:rPr lang="en-US" dirty="0"/>
              <a:t> SPAD avalanches generate secondary photons in the sensitive volume of the SPAD.</a:t>
            </a:r>
          </a:p>
          <a:p>
            <a:r>
              <a:rPr lang="en-US" b="1" dirty="0"/>
              <a:t>Noise avalanches:</a:t>
            </a:r>
            <a:r>
              <a:rPr lang="en-US" dirty="0"/>
              <a:t> Secondary photons can trigger spurious avalanches in neighboring pixels.</a:t>
            </a:r>
          </a:p>
          <a:p>
            <a:r>
              <a:rPr lang="en-US" b="1" dirty="0"/>
              <a:t>Internal crosstalk:</a:t>
            </a:r>
            <a:r>
              <a:rPr lang="en-US" dirty="0"/>
              <a:t> occurs between pixels within the same SiPM</a:t>
            </a:r>
          </a:p>
          <a:p>
            <a:r>
              <a:rPr lang="en-US" b="1" dirty="0"/>
              <a:t>External crosstalk:</a:t>
            </a:r>
            <a:r>
              <a:rPr lang="en-US" dirty="0"/>
              <a:t> occurs between adjacent SiPMs in large detector arrays.</a:t>
            </a:r>
          </a:p>
          <a:p>
            <a:r>
              <a:rPr lang="en-US" b="1" dirty="0"/>
              <a:t>Impact:</a:t>
            </a:r>
            <a:r>
              <a:rPr lang="en-US" dirty="0"/>
              <a:t> correlated avalanches increase noise and degrade performance, especially in large-area physics detectors.</a:t>
            </a:r>
          </a:p>
          <a:p>
            <a:endParaRPr lang="en-US" dirty="0"/>
          </a:p>
        </p:txBody>
      </p:sp>
      <p:sp>
        <p:nvSpPr>
          <p:cNvPr id="4" name="Footer Placeholder 3">
            <a:extLst>
              <a:ext uri="{FF2B5EF4-FFF2-40B4-BE49-F238E27FC236}">
                <a16:creationId xmlns:a16="http://schemas.microsoft.com/office/drawing/2014/main" id="{437DBD4D-ECBA-B784-B3D8-782302DC1155}"/>
              </a:ext>
            </a:extLst>
          </p:cNvPr>
          <p:cNvSpPr>
            <a:spLocks noGrp="1"/>
          </p:cNvSpPr>
          <p:nvPr>
            <p:ph type="ftr" sz="quarter" idx="11"/>
          </p:nvPr>
        </p:nvSpPr>
        <p:spPr/>
        <p:txBody>
          <a:bodyPr/>
          <a:lstStyle/>
          <a:p>
            <a:r>
              <a:rPr lang="en-US"/>
              <a:t>Pestotnik SiPM RadHard@ RICH 2025</a:t>
            </a:r>
          </a:p>
        </p:txBody>
      </p:sp>
      <p:sp>
        <p:nvSpPr>
          <p:cNvPr id="5" name="Slide Number Placeholder 4">
            <a:extLst>
              <a:ext uri="{FF2B5EF4-FFF2-40B4-BE49-F238E27FC236}">
                <a16:creationId xmlns:a16="http://schemas.microsoft.com/office/drawing/2014/main" id="{4D5B1D9C-A558-4EFF-2246-C049A5003AD5}"/>
              </a:ext>
            </a:extLst>
          </p:cNvPr>
          <p:cNvSpPr>
            <a:spLocks noGrp="1"/>
          </p:cNvSpPr>
          <p:nvPr>
            <p:ph type="sldNum" sz="quarter" idx="12"/>
          </p:nvPr>
        </p:nvSpPr>
        <p:spPr/>
        <p:txBody>
          <a:bodyPr/>
          <a:lstStyle/>
          <a:p>
            <a:fld id="{C1FF6DA9-008F-8B48-92A6-B652298478BF}" type="slidenum">
              <a:rPr lang="en-US" smtClean="0"/>
              <a:t>21</a:t>
            </a:fld>
            <a:endParaRPr lang="en-US"/>
          </a:p>
        </p:txBody>
      </p:sp>
      <p:sp>
        <p:nvSpPr>
          <p:cNvPr id="7" name="TextBox 6">
            <a:extLst>
              <a:ext uri="{FF2B5EF4-FFF2-40B4-BE49-F238E27FC236}">
                <a16:creationId xmlns:a16="http://schemas.microsoft.com/office/drawing/2014/main" id="{0C33777D-A4A5-8FEC-1D4F-EA7ECF28D425}"/>
              </a:ext>
            </a:extLst>
          </p:cNvPr>
          <p:cNvSpPr txBox="1"/>
          <p:nvPr/>
        </p:nvSpPr>
        <p:spPr>
          <a:xfrm>
            <a:off x="587829" y="6286038"/>
            <a:ext cx="3314700" cy="369332"/>
          </a:xfrm>
          <a:prstGeom prst="rect">
            <a:avLst/>
          </a:prstGeom>
          <a:noFill/>
        </p:spPr>
        <p:txBody>
          <a:bodyPr wrap="square" rtlCol="0">
            <a:spAutoFit/>
          </a:bodyPr>
          <a:lstStyle/>
          <a:p>
            <a:r>
              <a:rPr lang="sl-SI" dirty="0"/>
              <a:t>Piemonte, Gola, 2019, NIMA926</a:t>
            </a:r>
          </a:p>
        </p:txBody>
      </p:sp>
      <p:pic>
        <p:nvPicPr>
          <p:cNvPr id="11" name="Picture 10">
            <a:extLst>
              <a:ext uri="{FF2B5EF4-FFF2-40B4-BE49-F238E27FC236}">
                <a16:creationId xmlns:a16="http://schemas.microsoft.com/office/drawing/2014/main" id="{638F4FDE-9D3C-3FD6-38B8-857AC064DB2C}"/>
              </a:ext>
            </a:extLst>
          </p:cNvPr>
          <p:cNvPicPr>
            <a:picLocks noChangeAspect="1"/>
          </p:cNvPicPr>
          <p:nvPr/>
        </p:nvPicPr>
        <p:blipFill>
          <a:blip r:embed="rId3"/>
          <a:stretch>
            <a:fillRect/>
          </a:stretch>
        </p:blipFill>
        <p:spPr>
          <a:xfrm>
            <a:off x="10837333" y="44210"/>
            <a:ext cx="1269962" cy="671573"/>
          </a:xfrm>
          <a:prstGeom prst="rect">
            <a:avLst/>
          </a:prstGeom>
        </p:spPr>
      </p:pic>
      <p:pic>
        <p:nvPicPr>
          <p:cNvPr id="12" name="Picture 11">
            <a:extLst>
              <a:ext uri="{FF2B5EF4-FFF2-40B4-BE49-F238E27FC236}">
                <a16:creationId xmlns:a16="http://schemas.microsoft.com/office/drawing/2014/main" id="{B0F3071E-0BF1-DFC8-9B74-28F541193D6B}"/>
              </a:ext>
            </a:extLst>
          </p:cNvPr>
          <p:cNvPicPr>
            <a:picLocks noChangeAspect="1"/>
          </p:cNvPicPr>
          <p:nvPr/>
        </p:nvPicPr>
        <p:blipFill>
          <a:blip r:embed="rId4"/>
          <a:stretch>
            <a:fillRect/>
          </a:stretch>
        </p:blipFill>
        <p:spPr>
          <a:xfrm>
            <a:off x="7347284" y="849086"/>
            <a:ext cx="4463716" cy="1729903"/>
          </a:xfrm>
          <a:prstGeom prst="rect">
            <a:avLst/>
          </a:prstGeom>
        </p:spPr>
      </p:pic>
      <p:sp>
        <p:nvSpPr>
          <p:cNvPr id="14" name="TextBox 13">
            <a:extLst>
              <a:ext uri="{FF2B5EF4-FFF2-40B4-BE49-F238E27FC236}">
                <a16:creationId xmlns:a16="http://schemas.microsoft.com/office/drawing/2014/main" id="{1DFB2245-72FD-E74F-62AD-647AF85849D7}"/>
              </a:ext>
            </a:extLst>
          </p:cNvPr>
          <p:cNvSpPr txBox="1"/>
          <p:nvPr/>
        </p:nvSpPr>
        <p:spPr>
          <a:xfrm>
            <a:off x="7793661" y="2548867"/>
            <a:ext cx="4038116" cy="1200329"/>
          </a:xfrm>
          <a:prstGeom prst="rect">
            <a:avLst/>
          </a:prstGeom>
          <a:noFill/>
        </p:spPr>
        <p:txBody>
          <a:bodyPr wrap="square">
            <a:spAutoFit/>
          </a:bodyPr>
          <a:lstStyle/>
          <a:p>
            <a:r>
              <a:rPr lang="en-US" b="1" dirty="0"/>
              <a:t>After-pulses (APs):</a:t>
            </a:r>
            <a:r>
              <a:rPr lang="en-US" dirty="0"/>
              <a:t> occur when avalanche carriers are trapped and later released, triggering a secondary avalanche during or after recovery.</a:t>
            </a:r>
          </a:p>
        </p:txBody>
      </p:sp>
      <p:sp>
        <p:nvSpPr>
          <p:cNvPr id="15" name="TextBox 14">
            <a:extLst>
              <a:ext uri="{FF2B5EF4-FFF2-40B4-BE49-F238E27FC236}">
                <a16:creationId xmlns:a16="http://schemas.microsoft.com/office/drawing/2014/main" id="{17EE84C1-5C77-24DA-871C-0A64C1ADC5A4}"/>
              </a:ext>
            </a:extLst>
          </p:cNvPr>
          <p:cNvSpPr txBox="1"/>
          <p:nvPr/>
        </p:nvSpPr>
        <p:spPr>
          <a:xfrm>
            <a:off x="7725848" y="638071"/>
            <a:ext cx="4038115" cy="369332"/>
          </a:xfrm>
          <a:prstGeom prst="rect">
            <a:avLst/>
          </a:prstGeom>
          <a:noFill/>
        </p:spPr>
        <p:txBody>
          <a:bodyPr wrap="square" rtlCol="0">
            <a:spAutoFit/>
          </a:bodyPr>
          <a:lstStyle/>
          <a:p>
            <a:r>
              <a:rPr lang="sl-SI" dirty="0"/>
              <a:t>F. Acerbi, S. Gundacker, 2019, NIMA926</a:t>
            </a:r>
          </a:p>
        </p:txBody>
      </p:sp>
    </p:spTree>
    <p:extLst>
      <p:ext uri="{BB962C8B-B14F-4D97-AF65-F5344CB8AC3E}">
        <p14:creationId xmlns:p14="http://schemas.microsoft.com/office/powerpoint/2010/main" val="29865123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880A8-0CD1-177F-2F01-3A83CAD31EAF}"/>
              </a:ext>
            </a:extLst>
          </p:cNvPr>
          <p:cNvSpPr>
            <a:spLocks noGrp="1"/>
          </p:cNvSpPr>
          <p:nvPr>
            <p:ph type="title"/>
          </p:nvPr>
        </p:nvSpPr>
        <p:spPr>
          <a:xfrm>
            <a:off x="1024128" y="179308"/>
            <a:ext cx="9720072" cy="713770"/>
          </a:xfrm>
        </p:spPr>
        <p:txBody>
          <a:bodyPr/>
          <a:lstStyle/>
          <a:p>
            <a:r>
              <a:rPr lang="sl-SI" dirty="0"/>
              <a:t>Reduction of optical crosstalk</a:t>
            </a:r>
          </a:p>
        </p:txBody>
      </p:sp>
      <p:sp>
        <p:nvSpPr>
          <p:cNvPr id="3" name="Content Placeholder 2">
            <a:extLst>
              <a:ext uri="{FF2B5EF4-FFF2-40B4-BE49-F238E27FC236}">
                <a16:creationId xmlns:a16="http://schemas.microsoft.com/office/drawing/2014/main" id="{1F28A984-28E2-6743-3AEA-688365ACEB6E}"/>
              </a:ext>
            </a:extLst>
          </p:cNvPr>
          <p:cNvSpPr>
            <a:spLocks noGrp="1"/>
          </p:cNvSpPr>
          <p:nvPr>
            <p:ph idx="1"/>
          </p:nvPr>
        </p:nvSpPr>
        <p:spPr>
          <a:xfrm>
            <a:off x="233082" y="1021976"/>
            <a:ext cx="8229601" cy="4749502"/>
          </a:xfrm>
        </p:spPr>
        <p:txBody>
          <a:bodyPr/>
          <a:lstStyle/>
          <a:p>
            <a:r>
              <a:rPr lang="sl-SI" dirty="0"/>
              <a:t>,FBK and Broadcom: new NUV-HD-MT technology with metal-filled Deep Trench Isolation</a:t>
            </a:r>
          </a:p>
          <a:p>
            <a:r>
              <a:rPr lang="en-US" dirty="0"/>
              <a:t>Reduction of c-talk </a:t>
            </a:r>
            <a:r>
              <a:rPr lang="en-US" i="1" dirty="0"/>
              <a:t>increases the maximum usable excess bias of the SiPM</a:t>
            </a:r>
            <a:endParaRPr lang="en-US" dirty="0"/>
          </a:p>
          <a:p>
            <a:endParaRPr lang="sl-SI" dirty="0"/>
          </a:p>
        </p:txBody>
      </p:sp>
      <p:sp>
        <p:nvSpPr>
          <p:cNvPr id="4" name="Footer Placeholder 3">
            <a:extLst>
              <a:ext uri="{FF2B5EF4-FFF2-40B4-BE49-F238E27FC236}">
                <a16:creationId xmlns:a16="http://schemas.microsoft.com/office/drawing/2014/main" id="{875EB4E0-B17A-0D74-A8DC-64917D120D91}"/>
              </a:ext>
            </a:extLst>
          </p:cNvPr>
          <p:cNvSpPr>
            <a:spLocks noGrp="1"/>
          </p:cNvSpPr>
          <p:nvPr>
            <p:ph type="ftr" sz="quarter" idx="11"/>
          </p:nvPr>
        </p:nvSpPr>
        <p:spPr/>
        <p:txBody>
          <a:bodyPr/>
          <a:lstStyle/>
          <a:p>
            <a:r>
              <a:rPr lang="en-US" dirty="0"/>
              <a:t>Pestotnik SiPM RadHard@ RICH 2025</a:t>
            </a:r>
          </a:p>
        </p:txBody>
      </p:sp>
      <p:sp>
        <p:nvSpPr>
          <p:cNvPr id="5" name="Slide Number Placeholder 4">
            <a:extLst>
              <a:ext uri="{FF2B5EF4-FFF2-40B4-BE49-F238E27FC236}">
                <a16:creationId xmlns:a16="http://schemas.microsoft.com/office/drawing/2014/main" id="{B74633F8-765B-A2AD-B6FC-52D9F37BAA02}"/>
              </a:ext>
            </a:extLst>
          </p:cNvPr>
          <p:cNvSpPr>
            <a:spLocks noGrp="1"/>
          </p:cNvSpPr>
          <p:nvPr>
            <p:ph type="sldNum" sz="quarter" idx="12"/>
          </p:nvPr>
        </p:nvSpPr>
        <p:spPr/>
        <p:txBody>
          <a:bodyPr/>
          <a:lstStyle/>
          <a:p>
            <a:fld id="{C1FF6DA9-008F-8B48-92A6-B652298478BF}" type="slidenum">
              <a:rPr lang="en-US" smtClean="0"/>
              <a:t>22</a:t>
            </a:fld>
            <a:endParaRPr lang="en-US"/>
          </a:p>
        </p:txBody>
      </p:sp>
      <p:pic>
        <p:nvPicPr>
          <p:cNvPr id="6" name="Picture 5">
            <a:extLst>
              <a:ext uri="{FF2B5EF4-FFF2-40B4-BE49-F238E27FC236}">
                <a16:creationId xmlns:a16="http://schemas.microsoft.com/office/drawing/2014/main" id="{9A3870DF-DB2E-BE7D-3673-98FC212DB451}"/>
              </a:ext>
            </a:extLst>
          </p:cNvPr>
          <p:cNvPicPr>
            <a:picLocks noChangeAspect="1"/>
          </p:cNvPicPr>
          <p:nvPr/>
        </p:nvPicPr>
        <p:blipFill>
          <a:blip r:embed="rId2"/>
          <a:stretch>
            <a:fillRect/>
          </a:stretch>
        </p:blipFill>
        <p:spPr>
          <a:xfrm>
            <a:off x="7784124" y="0"/>
            <a:ext cx="2960076" cy="2214408"/>
          </a:xfrm>
          <a:prstGeom prst="rect">
            <a:avLst/>
          </a:prstGeom>
        </p:spPr>
      </p:pic>
      <p:pic>
        <p:nvPicPr>
          <p:cNvPr id="7" name="Picture 6">
            <a:extLst>
              <a:ext uri="{FF2B5EF4-FFF2-40B4-BE49-F238E27FC236}">
                <a16:creationId xmlns:a16="http://schemas.microsoft.com/office/drawing/2014/main" id="{E35FE354-DD2A-D6BB-F6ED-1070E2560375}"/>
              </a:ext>
            </a:extLst>
          </p:cNvPr>
          <p:cNvPicPr>
            <a:picLocks noChangeAspect="1"/>
          </p:cNvPicPr>
          <p:nvPr/>
        </p:nvPicPr>
        <p:blipFill>
          <a:blip r:embed="rId3"/>
          <a:stretch>
            <a:fillRect/>
          </a:stretch>
        </p:blipFill>
        <p:spPr>
          <a:xfrm>
            <a:off x="641192" y="2614101"/>
            <a:ext cx="4751339" cy="3426318"/>
          </a:xfrm>
          <a:prstGeom prst="rect">
            <a:avLst/>
          </a:prstGeom>
        </p:spPr>
      </p:pic>
      <p:sp>
        <p:nvSpPr>
          <p:cNvPr id="8" name="TextBox 7">
            <a:extLst>
              <a:ext uri="{FF2B5EF4-FFF2-40B4-BE49-F238E27FC236}">
                <a16:creationId xmlns:a16="http://schemas.microsoft.com/office/drawing/2014/main" id="{49C8FEB0-101C-BB9D-A1C1-28336BD15EE5}"/>
              </a:ext>
            </a:extLst>
          </p:cNvPr>
          <p:cNvSpPr txBox="1"/>
          <p:nvPr/>
        </p:nvSpPr>
        <p:spPr>
          <a:xfrm>
            <a:off x="1024128" y="6309360"/>
            <a:ext cx="3583731" cy="369332"/>
          </a:xfrm>
          <a:prstGeom prst="rect">
            <a:avLst/>
          </a:prstGeom>
          <a:noFill/>
        </p:spPr>
        <p:txBody>
          <a:bodyPr wrap="square" rtlCol="0">
            <a:spAutoFit/>
          </a:bodyPr>
          <a:lstStyle/>
          <a:p>
            <a:r>
              <a:rPr lang="sl-SI" dirty="0"/>
              <a:t>A.Gola, RICH 2022</a:t>
            </a:r>
          </a:p>
        </p:txBody>
      </p:sp>
      <p:pic>
        <p:nvPicPr>
          <p:cNvPr id="9" name="Picture 8">
            <a:extLst>
              <a:ext uri="{FF2B5EF4-FFF2-40B4-BE49-F238E27FC236}">
                <a16:creationId xmlns:a16="http://schemas.microsoft.com/office/drawing/2014/main" id="{B5197B2D-C1C8-D15F-DA41-1AA4DC34D988}"/>
              </a:ext>
            </a:extLst>
          </p:cNvPr>
          <p:cNvPicPr>
            <a:picLocks noChangeAspect="1"/>
          </p:cNvPicPr>
          <p:nvPr/>
        </p:nvPicPr>
        <p:blipFill>
          <a:blip r:embed="rId4"/>
          <a:stretch>
            <a:fillRect/>
          </a:stretch>
        </p:blipFill>
        <p:spPr>
          <a:xfrm>
            <a:off x="6096000" y="2527152"/>
            <a:ext cx="5230904" cy="3728410"/>
          </a:xfrm>
          <a:prstGeom prst="rect">
            <a:avLst/>
          </a:prstGeom>
        </p:spPr>
      </p:pic>
      <p:pic>
        <p:nvPicPr>
          <p:cNvPr id="10" name="Picture 9">
            <a:extLst>
              <a:ext uri="{FF2B5EF4-FFF2-40B4-BE49-F238E27FC236}">
                <a16:creationId xmlns:a16="http://schemas.microsoft.com/office/drawing/2014/main" id="{FC30CE5A-F2E6-2AD9-D133-25F21A62A3AD}"/>
              </a:ext>
            </a:extLst>
          </p:cNvPr>
          <p:cNvPicPr>
            <a:picLocks noChangeAspect="1"/>
          </p:cNvPicPr>
          <p:nvPr/>
        </p:nvPicPr>
        <p:blipFill>
          <a:blip r:embed="rId5"/>
          <a:stretch>
            <a:fillRect/>
          </a:stretch>
        </p:blipFill>
        <p:spPr>
          <a:xfrm>
            <a:off x="10837333" y="44210"/>
            <a:ext cx="1269962" cy="671573"/>
          </a:xfrm>
          <a:prstGeom prst="rect">
            <a:avLst/>
          </a:prstGeom>
        </p:spPr>
      </p:pic>
      <p:pic>
        <p:nvPicPr>
          <p:cNvPr id="11" name="Picture 10">
            <a:extLst>
              <a:ext uri="{FF2B5EF4-FFF2-40B4-BE49-F238E27FC236}">
                <a16:creationId xmlns:a16="http://schemas.microsoft.com/office/drawing/2014/main" id="{79559249-0DD9-66E4-2F6E-551A1943861A}"/>
              </a:ext>
            </a:extLst>
          </p:cNvPr>
          <p:cNvPicPr>
            <a:picLocks noChangeAspect="1"/>
          </p:cNvPicPr>
          <p:nvPr/>
        </p:nvPicPr>
        <p:blipFill>
          <a:blip r:embed="rId6"/>
          <a:stretch>
            <a:fillRect/>
          </a:stretch>
        </p:blipFill>
        <p:spPr>
          <a:xfrm>
            <a:off x="11218295" y="5596656"/>
            <a:ext cx="889000" cy="609600"/>
          </a:xfrm>
          <a:prstGeom prst="rect">
            <a:avLst/>
          </a:prstGeom>
        </p:spPr>
      </p:pic>
    </p:spTree>
    <p:extLst>
      <p:ext uri="{BB962C8B-B14F-4D97-AF65-F5344CB8AC3E}">
        <p14:creationId xmlns:p14="http://schemas.microsoft.com/office/powerpoint/2010/main" val="9213851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171D1-0114-B847-988B-E2876EB82148}"/>
              </a:ext>
            </a:extLst>
          </p:cNvPr>
          <p:cNvSpPr>
            <a:spLocks noGrp="1"/>
          </p:cNvSpPr>
          <p:nvPr>
            <p:ph type="title"/>
          </p:nvPr>
        </p:nvSpPr>
        <p:spPr/>
        <p:txBody>
          <a:bodyPr/>
          <a:lstStyle/>
          <a:p>
            <a:r>
              <a:rPr lang="sl-SI" dirty="0"/>
              <a:t>Design CHANGES and Challenges</a:t>
            </a:r>
          </a:p>
        </p:txBody>
      </p:sp>
      <p:sp>
        <p:nvSpPr>
          <p:cNvPr id="3" name="Content Placeholder 2">
            <a:extLst>
              <a:ext uri="{FF2B5EF4-FFF2-40B4-BE49-F238E27FC236}">
                <a16:creationId xmlns:a16="http://schemas.microsoft.com/office/drawing/2014/main" id="{F0122540-8964-F1E9-0400-D8975FCE9C6F}"/>
              </a:ext>
            </a:extLst>
          </p:cNvPr>
          <p:cNvSpPr>
            <a:spLocks noGrp="1"/>
          </p:cNvSpPr>
          <p:nvPr>
            <p:ph idx="1"/>
          </p:nvPr>
        </p:nvSpPr>
        <p:spPr/>
        <p:txBody>
          <a:bodyPr/>
          <a:lstStyle/>
          <a:p>
            <a:pPr>
              <a:buFont typeface="Wingdings" pitchFamily="2" charset="2"/>
              <a:buChar char="v"/>
            </a:pPr>
            <a:r>
              <a:rPr lang="sl-SI" dirty="0"/>
              <a:t>Long development cycles: O(year) - Processing of the sensing layer + postprocessing</a:t>
            </a:r>
          </a:p>
          <a:p>
            <a:pPr>
              <a:buFont typeface="Wingdings" pitchFamily="2" charset="2"/>
              <a:buChar char="v"/>
            </a:pPr>
            <a:r>
              <a:rPr lang="sl-SI" dirty="0"/>
              <a:t>High price of the developments, depending on the design complexity: several 10-100 kEUR</a:t>
            </a:r>
          </a:p>
          <a:p>
            <a:pPr>
              <a:buFont typeface="Wingdings" pitchFamily="2" charset="2"/>
              <a:buChar char="v"/>
            </a:pPr>
            <a:r>
              <a:rPr lang="sl-SI" dirty="0"/>
              <a:t>Several iterations are needed to optimize the technology.</a:t>
            </a:r>
          </a:p>
          <a:p>
            <a:endParaRPr lang="sl-SI" dirty="0"/>
          </a:p>
        </p:txBody>
      </p:sp>
      <p:sp>
        <p:nvSpPr>
          <p:cNvPr id="4" name="Footer Placeholder 3">
            <a:extLst>
              <a:ext uri="{FF2B5EF4-FFF2-40B4-BE49-F238E27FC236}">
                <a16:creationId xmlns:a16="http://schemas.microsoft.com/office/drawing/2014/main" id="{CB2BA43D-4FE2-C6BC-F1B9-03650ABDB6ED}"/>
              </a:ext>
            </a:extLst>
          </p:cNvPr>
          <p:cNvSpPr>
            <a:spLocks noGrp="1"/>
          </p:cNvSpPr>
          <p:nvPr>
            <p:ph type="ftr" sz="quarter" idx="11"/>
          </p:nvPr>
        </p:nvSpPr>
        <p:spPr/>
        <p:txBody>
          <a:bodyPr/>
          <a:lstStyle/>
          <a:p>
            <a:r>
              <a:rPr lang="en-US"/>
              <a:t>Pestotnik SiPM RadHard@ RICH 2025</a:t>
            </a:r>
          </a:p>
        </p:txBody>
      </p:sp>
      <p:sp>
        <p:nvSpPr>
          <p:cNvPr id="5" name="Slide Number Placeholder 4">
            <a:extLst>
              <a:ext uri="{FF2B5EF4-FFF2-40B4-BE49-F238E27FC236}">
                <a16:creationId xmlns:a16="http://schemas.microsoft.com/office/drawing/2014/main" id="{521A6933-BE07-7E56-0B25-C9F7B55E3A08}"/>
              </a:ext>
            </a:extLst>
          </p:cNvPr>
          <p:cNvSpPr>
            <a:spLocks noGrp="1"/>
          </p:cNvSpPr>
          <p:nvPr>
            <p:ph type="sldNum" sz="quarter" idx="12"/>
          </p:nvPr>
        </p:nvSpPr>
        <p:spPr/>
        <p:txBody>
          <a:bodyPr/>
          <a:lstStyle/>
          <a:p>
            <a:fld id="{C1FF6DA9-008F-8B48-92A6-B652298478BF}" type="slidenum">
              <a:rPr lang="en-US" smtClean="0"/>
              <a:t>23</a:t>
            </a:fld>
            <a:endParaRPr lang="en-US"/>
          </a:p>
        </p:txBody>
      </p:sp>
      <p:pic>
        <p:nvPicPr>
          <p:cNvPr id="6" name="Picture 5">
            <a:extLst>
              <a:ext uri="{FF2B5EF4-FFF2-40B4-BE49-F238E27FC236}">
                <a16:creationId xmlns:a16="http://schemas.microsoft.com/office/drawing/2014/main" id="{D5AA9973-0CC0-D5C3-DB70-11C47E3F990A}"/>
              </a:ext>
            </a:extLst>
          </p:cNvPr>
          <p:cNvPicPr>
            <a:picLocks noChangeAspect="1"/>
          </p:cNvPicPr>
          <p:nvPr/>
        </p:nvPicPr>
        <p:blipFill>
          <a:blip r:embed="rId2"/>
          <a:stretch>
            <a:fillRect/>
          </a:stretch>
        </p:blipFill>
        <p:spPr>
          <a:xfrm>
            <a:off x="10837333" y="44210"/>
            <a:ext cx="1269962" cy="671573"/>
          </a:xfrm>
          <a:prstGeom prst="rect">
            <a:avLst/>
          </a:prstGeom>
        </p:spPr>
      </p:pic>
    </p:spTree>
    <p:extLst>
      <p:ext uri="{BB962C8B-B14F-4D97-AF65-F5344CB8AC3E}">
        <p14:creationId xmlns:p14="http://schemas.microsoft.com/office/powerpoint/2010/main" val="4248861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D0B66-08F9-BAE6-5893-8A09A9639467}"/>
              </a:ext>
            </a:extLst>
          </p:cNvPr>
          <p:cNvSpPr>
            <a:spLocks noGrp="1"/>
          </p:cNvSpPr>
          <p:nvPr>
            <p:ph type="title"/>
          </p:nvPr>
        </p:nvSpPr>
        <p:spPr>
          <a:xfrm>
            <a:off x="1191986" y="307687"/>
            <a:ext cx="10790217" cy="590931"/>
          </a:xfrm>
        </p:spPr>
        <p:txBody>
          <a:bodyPr>
            <a:normAutofit fontScale="90000"/>
          </a:bodyPr>
          <a:lstStyle/>
          <a:p>
            <a:r>
              <a:rPr lang="sl-SI" dirty="0"/>
              <a:t>FUTURE STUDIES - AidaInnova run @ FBK</a:t>
            </a:r>
          </a:p>
        </p:txBody>
      </p:sp>
      <p:pic>
        <p:nvPicPr>
          <p:cNvPr id="4" name="Picture 3">
            <a:extLst>
              <a:ext uri="{FF2B5EF4-FFF2-40B4-BE49-F238E27FC236}">
                <a16:creationId xmlns:a16="http://schemas.microsoft.com/office/drawing/2014/main" id="{0C684B85-F138-E17E-0BB3-980C66A1C00F}"/>
              </a:ext>
            </a:extLst>
          </p:cNvPr>
          <p:cNvPicPr>
            <a:picLocks noChangeAspect="1"/>
          </p:cNvPicPr>
          <p:nvPr/>
        </p:nvPicPr>
        <p:blipFill>
          <a:blip r:embed="rId2"/>
          <a:stretch>
            <a:fillRect/>
          </a:stretch>
        </p:blipFill>
        <p:spPr>
          <a:xfrm>
            <a:off x="6177004" y="1097927"/>
            <a:ext cx="5688698" cy="2690099"/>
          </a:xfrm>
          <a:prstGeom prst="rect">
            <a:avLst/>
          </a:prstGeom>
        </p:spPr>
      </p:pic>
      <p:sp>
        <p:nvSpPr>
          <p:cNvPr id="6" name="TextBox 5">
            <a:extLst>
              <a:ext uri="{FF2B5EF4-FFF2-40B4-BE49-F238E27FC236}">
                <a16:creationId xmlns:a16="http://schemas.microsoft.com/office/drawing/2014/main" id="{C9038C07-5689-EA37-40D6-14FB17056059}"/>
              </a:ext>
            </a:extLst>
          </p:cNvPr>
          <p:cNvSpPr txBox="1"/>
          <p:nvPr/>
        </p:nvSpPr>
        <p:spPr>
          <a:xfrm>
            <a:off x="296014" y="4046579"/>
            <a:ext cx="7131481" cy="2585323"/>
          </a:xfrm>
          <a:prstGeom prst="rect">
            <a:avLst/>
          </a:prstGeom>
          <a:solidFill>
            <a:srgbClr val="92D050"/>
          </a:solidFill>
        </p:spPr>
        <p:txBody>
          <a:bodyPr wrap="square">
            <a:spAutoFit/>
          </a:bodyPr>
          <a:lstStyle/>
          <a:p>
            <a:r>
              <a:rPr lang="en-US" b="1" dirty="0">
                <a:effectLst/>
                <a:latin typeface="Helvetica" pitchFamily="2" charset="0"/>
              </a:rPr>
              <a:t>Variants of 2x2 arrays:</a:t>
            </a:r>
            <a:endParaRPr lang="en-US" dirty="0">
              <a:effectLst/>
              <a:latin typeface="Helvetica" pitchFamily="2" charset="0"/>
            </a:endParaRPr>
          </a:p>
          <a:p>
            <a:r>
              <a:rPr lang="en-US" dirty="0">
                <a:effectLst/>
                <a:latin typeface="Helvetica" pitchFamily="2" charset="0"/>
              </a:rPr>
              <a:t>1) 2x2 array of SiPM 1x1mm2 with 15um-25um-40um-75um cell size</a:t>
            </a:r>
          </a:p>
          <a:p>
            <a:r>
              <a:rPr lang="en-US" dirty="0">
                <a:effectLst/>
                <a:latin typeface="Helvetica" pitchFamily="2" charset="0"/>
              </a:rPr>
              <a:t>2) 2x2 array of SiPM 0.75x0.75mm2 with 15um-25um-40um-75um</a:t>
            </a:r>
          </a:p>
          <a:p>
            <a:r>
              <a:rPr lang="en-US" dirty="0">
                <a:effectLst/>
                <a:latin typeface="Helvetica" pitchFamily="2" charset="0"/>
              </a:rPr>
              <a:t>3) 2x2 array of SiPM 0.5x0.5mm2 with 15um-25um-40um-75um</a:t>
            </a:r>
          </a:p>
          <a:p>
            <a:r>
              <a:rPr lang="en-US" dirty="0">
                <a:effectLst/>
                <a:latin typeface="Helvetica" pitchFamily="2" charset="0"/>
              </a:rPr>
              <a:t>4) 2x2 array of SiPM 0.25x0.25mm2 with 15um-25um-40um-75um</a:t>
            </a:r>
          </a:p>
          <a:p>
            <a:r>
              <a:rPr lang="en-US" dirty="0">
                <a:effectLst/>
                <a:latin typeface="Helvetica" pitchFamily="2" charset="0"/>
              </a:rPr>
              <a:t>5) 2x1 array of SiPM 1.5x1.5mm2 with 15um+25um</a:t>
            </a:r>
          </a:p>
          <a:p>
            <a:r>
              <a:rPr lang="en-US" dirty="0">
                <a:effectLst/>
                <a:latin typeface="Helvetica" pitchFamily="2" charset="0"/>
              </a:rPr>
              <a:t>6) 2x1 array of SiPM 1.5x1.5mm2 with 40um+75um</a:t>
            </a:r>
          </a:p>
          <a:p>
            <a:r>
              <a:rPr lang="en-US" dirty="0">
                <a:effectLst/>
                <a:latin typeface="Helvetica" pitchFamily="2" charset="0"/>
              </a:rPr>
              <a:t>7) single SiPM 2x2mm2 with 15um, 40 um</a:t>
            </a:r>
          </a:p>
          <a:p>
            <a:r>
              <a:rPr lang="en-US" dirty="0">
                <a:effectLst/>
                <a:latin typeface="Helvetica" pitchFamily="2" charset="0"/>
              </a:rPr>
              <a:t>8) Arrays of single SPADs</a:t>
            </a:r>
          </a:p>
        </p:txBody>
      </p:sp>
      <p:sp>
        <p:nvSpPr>
          <p:cNvPr id="8" name="TextBox 7">
            <a:extLst>
              <a:ext uri="{FF2B5EF4-FFF2-40B4-BE49-F238E27FC236}">
                <a16:creationId xmlns:a16="http://schemas.microsoft.com/office/drawing/2014/main" id="{8FF33B41-0918-9112-7651-E0C33A910358}"/>
              </a:ext>
            </a:extLst>
          </p:cNvPr>
          <p:cNvSpPr txBox="1"/>
          <p:nvPr/>
        </p:nvSpPr>
        <p:spPr>
          <a:xfrm>
            <a:off x="604797" y="3677247"/>
            <a:ext cx="7769181" cy="369332"/>
          </a:xfrm>
          <a:prstGeom prst="rect">
            <a:avLst/>
          </a:prstGeom>
          <a:noFill/>
        </p:spPr>
        <p:txBody>
          <a:bodyPr wrap="square">
            <a:spAutoFit/>
          </a:bodyPr>
          <a:lstStyle/>
          <a:p>
            <a:r>
              <a:rPr lang="en-US" b="1" dirty="0">
                <a:effectLst/>
                <a:latin typeface="Helvetica" pitchFamily="2" charset="0"/>
              </a:rPr>
              <a:t>2x2 array of 1x1 mm² and mini-SiPM, die size 3.15mmx3.15 mm</a:t>
            </a:r>
            <a:endParaRPr lang="en-US" dirty="0">
              <a:effectLst/>
              <a:latin typeface="Helvetica" pitchFamily="2" charset="0"/>
            </a:endParaRPr>
          </a:p>
        </p:txBody>
      </p:sp>
      <p:sp>
        <p:nvSpPr>
          <p:cNvPr id="5" name="TextBox 4">
            <a:extLst>
              <a:ext uri="{FF2B5EF4-FFF2-40B4-BE49-F238E27FC236}">
                <a16:creationId xmlns:a16="http://schemas.microsoft.com/office/drawing/2014/main" id="{85FA6F7E-EB9F-697F-76D2-50018846C820}"/>
              </a:ext>
            </a:extLst>
          </p:cNvPr>
          <p:cNvSpPr txBox="1"/>
          <p:nvPr/>
        </p:nvSpPr>
        <p:spPr>
          <a:xfrm>
            <a:off x="399642" y="925704"/>
            <a:ext cx="5688700" cy="2554545"/>
          </a:xfrm>
          <a:prstGeom prst="rect">
            <a:avLst/>
          </a:prstGeom>
          <a:solidFill>
            <a:srgbClr val="FFFF00"/>
          </a:solidFill>
        </p:spPr>
        <p:txBody>
          <a:bodyPr wrap="square" rtlCol="0">
            <a:spAutoFit/>
          </a:bodyPr>
          <a:lstStyle/>
          <a:p>
            <a:r>
              <a:rPr lang="sl-SI" sz="2000" dirty="0"/>
              <a:t>Experimental structures for a better understanding of the radiation effects</a:t>
            </a:r>
          </a:p>
          <a:p>
            <a:endParaRPr lang="sl-SI" sz="2000" dirty="0"/>
          </a:p>
          <a:p>
            <a:r>
              <a:rPr lang="sl-SI" sz="2000" dirty="0"/>
              <a:t>Incremental changes in the technology: </a:t>
            </a:r>
          </a:p>
          <a:p>
            <a:pPr marL="342900" indent="-342900">
              <a:buFont typeface="Arial" panose="020B0604020202020204" pitchFamily="34" charset="0"/>
              <a:buChar char="•"/>
            </a:pPr>
            <a:r>
              <a:rPr lang="sl-SI" sz="2000" b="1" dirty="0"/>
              <a:t>Low electric field  &amp; Ultra-low electric field</a:t>
            </a:r>
          </a:p>
          <a:p>
            <a:pPr marL="342900" indent="-342900">
              <a:buFont typeface="Arial" panose="020B0604020202020204" pitchFamily="34" charset="0"/>
              <a:buChar char="•"/>
            </a:pPr>
            <a:r>
              <a:rPr lang="sl-SI" sz="2000" b="1" dirty="0"/>
              <a:t>Poly-silicon trenches</a:t>
            </a:r>
            <a:endParaRPr lang="sl-SI" sz="2000" dirty="0"/>
          </a:p>
          <a:p>
            <a:r>
              <a:rPr lang="sl-SI" sz="2000" dirty="0"/>
              <a:t>Status 9.2025: characterisation of the produced wafers. </a:t>
            </a:r>
          </a:p>
        </p:txBody>
      </p:sp>
      <p:pic>
        <p:nvPicPr>
          <p:cNvPr id="7" name="Picture 6">
            <a:extLst>
              <a:ext uri="{FF2B5EF4-FFF2-40B4-BE49-F238E27FC236}">
                <a16:creationId xmlns:a16="http://schemas.microsoft.com/office/drawing/2014/main" id="{FACB1787-AFB5-8BD9-194F-06DC7478DEB2}"/>
              </a:ext>
            </a:extLst>
          </p:cNvPr>
          <p:cNvPicPr>
            <a:picLocks noChangeAspect="1"/>
          </p:cNvPicPr>
          <p:nvPr/>
        </p:nvPicPr>
        <p:blipFill>
          <a:blip r:embed="rId3"/>
          <a:stretch>
            <a:fillRect/>
          </a:stretch>
        </p:blipFill>
        <p:spPr>
          <a:xfrm>
            <a:off x="10837333" y="44210"/>
            <a:ext cx="1269962" cy="671573"/>
          </a:xfrm>
          <a:prstGeom prst="rect">
            <a:avLst/>
          </a:prstGeom>
        </p:spPr>
      </p:pic>
      <p:pic>
        <p:nvPicPr>
          <p:cNvPr id="9" name="Picture 8">
            <a:extLst>
              <a:ext uri="{FF2B5EF4-FFF2-40B4-BE49-F238E27FC236}">
                <a16:creationId xmlns:a16="http://schemas.microsoft.com/office/drawing/2014/main" id="{FA8312BB-AA2D-069E-D93F-EEB3622506A3}"/>
              </a:ext>
            </a:extLst>
          </p:cNvPr>
          <p:cNvPicPr>
            <a:picLocks noChangeAspect="1"/>
          </p:cNvPicPr>
          <p:nvPr/>
        </p:nvPicPr>
        <p:blipFill>
          <a:blip r:embed="rId4"/>
          <a:stretch>
            <a:fillRect/>
          </a:stretch>
        </p:blipFill>
        <p:spPr>
          <a:xfrm>
            <a:off x="10837333" y="6092911"/>
            <a:ext cx="889000" cy="609600"/>
          </a:xfrm>
          <a:prstGeom prst="rect">
            <a:avLst/>
          </a:prstGeom>
        </p:spPr>
      </p:pic>
      <p:pic>
        <p:nvPicPr>
          <p:cNvPr id="10" name="Picture 9">
            <a:extLst>
              <a:ext uri="{FF2B5EF4-FFF2-40B4-BE49-F238E27FC236}">
                <a16:creationId xmlns:a16="http://schemas.microsoft.com/office/drawing/2014/main" id="{2A74F7CD-50CA-5A0C-6BBD-ECF6C5102647}"/>
              </a:ext>
            </a:extLst>
          </p:cNvPr>
          <p:cNvPicPr>
            <a:picLocks noChangeAspect="1"/>
          </p:cNvPicPr>
          <p:nvPr/>
        </p:nvPicPr>
        <p:blipFill>
          <a:blip r:embed="rId5"/>
          <a:stretch>
            <a:fillRect/>
          </a:stretch>
        </p:blipFill>
        <p:spPr>
          <a:xfrm>
            <a:off x="7633092" y="3677247"/>
            <a:ext cx="3080530" cy="1980341"/>
          </a:xfrm>
          <a:prstGeom prst="rect">
            <a:avLst/>
          </a:prstGeom>
        </p:spPr>
      </p:pic>
      <p:sp>
        <p:nvSpPr>
          <p:cNvPr id="14" name="TextBox 13">
            <a:extLst>
              <a:ext uri="{FF2B5EF4-FFF2-40B4-BE49-F238E27FC236}">
                <a16:creationId xmlns:a16="http://schemas.microsoft.com/office/drawing/2014/main" id="{A1651340-C3F5-986B-9C09-B0F4E7AFE0DA}"/>
              </a:ext>
            </a:extLst>
          </p:cNvPr>
          <p:cNvSpPr txBox="1"/>
          <p:nvPr/>
        </p:nvSpPr>
        <p:spPr>
          <a:xfrm>
            <a:off x="7757123" y="5626983"/>
            <a:ext cx="3080210" cy="923330"/>
          </a:xfrm>
          <a:prstGeom prst="rect">
            <a:avLst/>
          </a:prstGeom>
          <a:noFill/>
        </p:spPr>
        <p:txBody>
          <a:bodyPr wrap="square">
            <a:spAutoFit/>
          </a:bodyPr>
          <a:lstStyle/>
          <a:p>
            <a:pPr>
              <a:buNone/>
            </a:pPr>
            <a:r>
              <a:rPr lang="en-US" dirty="0">
                <a:solidFill>
                  <a:srgbClr val="1F487C"/>
                </a:solidFill>
                <a:effectLst/>
                <a:latin typeface="Arial" panose="020B0604020202020204" pitchFamily="34" charset="0"/>
              </a:rPr>
              <a:t>Localization of defects:</a:t>
            </a:r>
          </a:p>
          <a:p>
            <a:pPr>
              <a:spcAft>
                <a:spcPts val="548"/>
              </a:spcAft>
              <a:buNone/>
            </a:pPr>
            <a:r>
              <a:rPr lang="en-US" dirty="0">
                <a:solidFill>
                  <a:srgbClr val="1F487C"/>
                </a:solidFill>
                <a:effectLst/>
                <a:latin typeface="Arial" panose="020B0604020202020204" pitchFamily="34" charset="0"/>
              </a:rPr>
              <a:t>-Are there any critical areas in the irradiated SiPM?</a:t>
            </a:r>
          </a:p>
        </p:txBody>
      </p:sp>
      <p:pic>
        <p:nvPicPr>
          <p:cNvPr id="22530" name="Picture 2" descr="home">
            <a:extLst>
              <a:ext uri="{FF2B5EF4-FFF2-40B4-BE49-F238E27FC236}">
                <a16:creationId xmlns:a16="http://schemas.microsoft.com/office/drawing/2014/main" id="{F3B70A8B-F564-C955-80F2-0C3BC5DB28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20648" y="44210"/>
            <a:ext cx="1752506" cy="1752506"/>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4">
            <a:extLst>
              <a:ext uri="{FF2B5EF4-FFF2-40B4-BE49-F238E27FC236}">
                <a16:creationId xmlns:a16="http://schemas.microsoft.com/office/drawing/2014/main" id="{72F740B3-2F6E-0A33-57DB-C04A40F645BB}"/>
              </a:ext>
            </a:extLst>
          </p:cNvPr>
          <p:cNvSpPr>
            <a:spLocks noGrp="1"/>
          </p:cNvSpPr>
          <p:nvPr>
            <p:ph type="ftr" sz="quarter" idx="11"/>
          </p:nvPr>
        </p:nvSpPr>
        <p:spPr/>
        <p:txBody>
          <a:bodyPr/>
          <a:lstStyle/>
          <a:p>
            <a:r>
              <a:rPr lang="en-US"/>
              <a:t>Pestotnik SiPM RadHard@ RICH 2025</a:t>
            </a:r>
          </a:p>
        </p:txBody>
      </p:sp>
      <p:sp>
        <p:nvSpPr>
          <p:cNvPr id="16" name="Slide Number Placeholder 15">
            <a:extLst>
              <a:ext uri="{FF2B5EF4-FFF2-40B4-BE49-F238E27FC236}">
                <a16:creationId xmlns:a16="http://schemas.microsoft.com/office/drawing/2014/main" id="{DE514EA7-1E5E-A3FA-9720-424B8A899B57}"/>
              </a:ext>
            </a:extLst>
          </p:cNvPr>
          <p:cNvSpPr>
            <a:spLocks noGrp="1"/>
          </p:cNvSpPr>
          <p:nvPr>
            <p:ph type="sldNum" sz="quarter" idx="12"/>
          </p:nvPr>
        </p:nvSpPr>
        <p:spPr/>
        <p:txBody>
          <a:bodyPr/>
          <a:lstStyle/>
          <a:p>
            <a:fld id="{C1FF6DA9-008F-8B48-92A6-B652298478BF}" type="slidenum">
              <a:rPr lang="en-US" smtClean="0"/>
              <a:t>24</a:t>
            </a:fld>
            <a:endParaRPr lang="en-US"/>
          </a:p>
        </p:txBody>
      </p:sp>
      <p:pic>
        <p:nvPicPr>
          <p:cNvPr id="17" name="Picture 16">
            <a:extLst>
              <a:ext uri="{FF2B5EF4-FFF2-40B4-BE49-F238E27FC236}">
                <a16:creationId xmlns:a16="http://schemas.microsoft.com/office/drawing/2014/main" id="{76302882-2176-4807-FA4E-F42472016D3D}"/>
              </a:ext>
            </a:extLst>
          </p:cNvPr>
          <p:cNvPicPr>
            <a:picLocks noChangeAspect="1"/>
          </p:cNvPicPr>
          <p:nvPr/>
        </p:nvPicPr>
        <p:blipFill>
          <a:blip r:embed="rId4"/>
          <a:stretch>
            <a:fillRect/>
          </a:stretch>
        </p:blipFill>
        <p:spPr>
          <a:xfrm>
            <a:off x="9297228" y="2064289"/>
            <a:ext cx="889000" cy="609600"/>
          </a:xfrm>
          <a:prstGeom prst="rect">
            <a:avLst/>
          </a:prstGeom>
        </p:spPr>
      </p:pic>
    </p:spTree>
    <p:extLst>
      <p:ext uri="{BB962C8B-B14F-4D97-AF65-F5344CB8AC3E}">
        <p14:creationId xmlns:p14="http://schemas.microsoft.com/office/powerpoint/2010/main" val="30783317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0B878-B4A7-C7C1-5039-4CB58C1FA2F5}"/>
              </a:ext>
            </a:extLst>
          </p:cNvPr>
          <p:cNvSpPr>
            <a:spLocks noGrp="1"/>
          </p:cNvSpPr>
          <p:nvPr>
            <p:ph type="title"/>
          </p:nvPr>
        </p:nvSpPr>
        <p:spPr>
          <a:xfrm>
            <a:off x="1024128" y="334205"/>
            <a:ext cx="9720072" cy="705702"/>
          </a:xfrm>
        </p:spPr>
        <p:txBody>
          <a:bodyPr/>
          <a:lstStyle/>
          <a:p>
            <a:r>
              <a:rPr lang="sl-SI" dirty="0"/>
              <a:t>Backside Illuminated SiPMs</a:t>
            </a:r>
          </a:p>
        </p:txBody>
      </p:sp>
      <p:sp>
        <p:nvSpPr>
          <p:cNvPr id="3" name="Content Placeholder 2">
            <a:extLst>
              <a:ext uri="{FF2B5EF4-FFF2-40B4-BE49-F238E27FC236}">
                <a16:creationId xmlns:a16="http://schemas.microsoft.com/office/drawing/2014/main" id="{E2497ECB-9957-6438-2000-065C9AFA2170}"/>
              </a:ext>
            </a:extLst>
          </p:cNvPr>
          <p:cNvSpPr>
            <a:spLocks noGrp="1"/>
          </p:cNvSpPr>
          <p:nvPr>
            <p:ph idx="1"/>
          </p:nvPr>
        </p:nvSpPr>
        <p:spPr>
          <a:xfrm>
            <a:off x="121964" y="1039907"/>
            <a:ext cx="4121614" cy="3505200"/>
          </a:xfrm>
          <a:solidFill>
            <a:srgbClr val="92D050"/>
          </a:solidFill>
        </p:spPr>
        <p:txBody>
          <a:bodyPr>
            <a:normAutofit/>
          </a:bodyPr>
          <a:lstStyle/>
          <a:p>
            <a:r>
              <a:rPr lang="en-US" b="1" dirty="0"/>
              <a:t>Potential Advantages</a:t>
            </a:r>
          </a:p>
          <a:p>
            <a:pPr>
              <a:spcAft>
                <a:spcPts val="0"/>
              </a:spcAft>
              <a:buFont typeface="Courier New" panose="02070309020205020404" pitchFamily="49" charset="0"/>
              <a:buChar char="o"/>
            </a:pPr>
            <a:r>
              <a:rPr lang="en-US" dirty="0"/>
              <a:t>~100% fill factor, even at small pitch</a:t>
            </a:r>
          </a:p>
          <a:p>
            <a:pPr>
              <a:spcAft>
                <a:spcPts val="0"/>
              </a:spcAft>
              <a:buFont typeface="Courier New" panose="02070309020205020404" pitchFamily="49" charset="0"/>
              <a:buChar char="o"/>
            </a:pPr>
            <a:r>
              <a:rPr lang="en-US" dirty="0"/>
              <a:t>Interconnection density &lt; 15 </a:t>
            </a:r>
            <a:r>
              <a:rPr lang="el-GR" dirty="0"/>
              <a:t>μ</a:t>
            </a:r>
            <a:r>
              <a:rPr lang="en-US" dirty="0"/>
              <a:t>m</a:t>
            </a:r>
          </a:p>
          <a:p>
            <a:pPr>
              <a:spcAft>
                <a:spcPts val="0"/>
              </a:spcAft>
              <a:buFont typeface="Courier New" panose="02070309020205020404" pitchFamily="49" charset="0"/>
              <a:buChar char="o"/>
            </a:pPr>
            <a:r>
              <a:rPr lang="en-US" dirty="0"/>
              <a:t>High speed, wide dynamic range</a:t>
            </a:r>
          </a:p>
          <a:p>
            <a:pPr>
              <a:spcAft>
                <a:spcPts val="0"/>
              </a:spcAft>
              <a:buFont typeface="Courier New" panose="02070309020205020404" pitchFamily="49" charset="0"/>
              <a:buChar char="o"/>
            </a:pPr>
            <a:r>
              <a:rPr lang="en-US" dirty="0"/>
              <a:t>Lower gain, reduced crosstalk</a:t>
            </a:r>
          </a:p>
          <a:p>
            <a:pPr>
              <a:spcAft>
                <a:spcPts val="0"/>
              </a:spcAft>
              <a:buFont typeface="Courier New" panose="02070309020205020404" pitchFamily="49" charset="0"/>
              <a:buChar char="o"/>
            </a:pPr>
            <a:r>
              <a:rPr lang="en-US" dirty="0"/>
              <a:t>Uniform backside entrance window (VUV-ready)</a:t>
            </a:r>
          </a:p>
          <a:p>
            <a:pPr>
              <a:spcAft>
                <a:spcPts val="0"/>
              </a:spcAft>
              <a:buFont typeface="Courier New" panose="02070309020205020404" pitchFamily="49" charset="0"/>
              <a:buChar char="o"/>
            </a:pPr>
            <a:r>
              <a:rPr lang="en-US" dirty="0"/>
              <a:t>Option for integrated, ultra-fast low-power electronics</a:t>
            </a:r>
          </a:p>
        </p:txBody>
      </p:sp>
      <p:sp>
        <p:nvSpPr>
          <p:cNvPr id="4" name="Footer Placeholder 3">
            <a:extLst>
              <a:ext uri="{FF2B5EF4-FFF2-40B4-BE49-F238E27FC236}">
                <a16:creationId xmlns:a16="http://schemas.microsoft.com/office/drawing/2014/main" id="{9A9971E2-B549-D7BC-A6CB-17FD0B8A4A31}"/>
              </a:ext>
            </a:extLst>
          </p:cNvPr>
          <p:cNvSpPr>
            <a:spLocks noGrp="1"/>
          </p:cNvSpPr>
          <p:nvPr>
            <p:ph type="ftr" sz="quarter" idx="11"/>
          </p:nvPr>
        </p:nvSpPr>
        <p:spPr/>
        <p:txBody>
          <a:bodyPr/>
          <a:lstStyle/>
          <a:p>
            <a:r>
              <a:rPr lang="en-US" dirty="0"/>
              <a:t>Pestotnik SiPM RadHard@ RICH 2025</a:t>
            </a:r>
          </a:p>
        </p:txBody>
      </p:sp>
      <p:sp>
        <p:nvSpPr>
          <p:cNvPr id="5" name="Slide Number Placeholder 4">
            <a:extLst>
              <a:ext uri="{FF2B5EF4-FFF2-40B4-BE49-F238E27FC236}">
                <a16:creationId xmlns:a16="http://schemas.microsoft.com/office/drawing/2014/main" id="{182EDA82-DAD2-4A16-681A-D2CCC2D05E59}"/>
              </a:ext>
            </a:extLst>
          </p:cNvPr>
          <p:cNvSpPr>
            <a:spLocks noGrp="1"/>
          </p:cNvSpPr>
          <p:nvPr>
            <p:ph type="sldNum" sz="quarter" idx="12"/>
          </p:nvPr>
        </p:nvSpPr>
        <p:spPr/>
        <p:txBody>
          <a:bodyPr/>
          <a:lstStyle/>
          <a:p>
            <a:fld id="{C1FF6DA9-008F-8B48-92A6-B652298478BF}" type="slidenum">
              <a:rPr lang="en-US" smtClean="0"/>
              <a:t>25</a:t>
            </a:fld>
            <a:endParaRPr lang="en-US"/>
          </a:p>
        </p:txBody>
      </p:sp>
      <p:pic>
        <p:nvPicPr>
          <p:cNvPr id="7" name="Picture 6">
            <a:extLst>
              <a:ext uri="{FF2B5EF4-FFF2-40B4-BE49-F238E27FC236}">
                <a16:creationId xmlns:a16="http://schemas.microsoft.com/office/drawing/2014/main" id="{1FE5E914-0714-E043-4F73-C9B36CE8EB1A}"/>
              </a:ext>
            </a:extLst>
          </p:cNvPr>
          <p:cNvPicPr>
            <a:picLocks noChangeAspect="1"/>
          </p:cNvPicPr>
          <p:nvPr/>
        </p:nvPicPr>
        <p:blipFill>
          <a:blip r:embed="rId2"/>
          <a:stretch>
            <a:fillRect/>
          </a:stretch>
        </p:blipFill>
        <p:spPr>
          <a:xfrm>
            <a:off x="4456094" y="841197"/>
            <a:ext cx="4880834" cy="3057035"/>
          </a:xfrm>
          <a:prstGeom prst="rect">
            <a:avLst/>
          </a:prstGeom>
        </p:spPr>
      </p:pic>
      <p:sp>
        <p:nvSpPr>
          <p:cNvPr id="8" name="Content Placeholder 2">
            <a:extLst>
              <a:ext uri="{FF2B5EF4-FFF2-40B4-BE49-F238E27FC236}">
                <a16:creationId xmlns:a16="http://schemas.microsoft.com/office/drawing/2014/main" id="{E3B2967C-15D0-A266-C1DA-7430CB1CC027}"/>
              </a:ext>
            </a:extLst>
          </p:cNvPr>
          <p:cNvSpPr txBox="1">
            <a:spLocks/>
          </p:cNvSpPr>
          <p:nvPr/>
        </p:nvSpPr>
        <p:spPr>
          <a:xfrm>
            <a:off x="9290409" y="1625951"/>
            <a:ext cx="2520591" cy="2779273"/>
          </a:xfrm>
          <a:prstGeom prst="rect">
            <a:avLst/>
          </a:prstGeom>
          <a:solidFill>
            <a:srgbClr val="FFC000"/>
          </a:solidFill>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r>
              <a:rPr lang="en-US" b="1" i="1" dirty="0"/>
              <a:t>Development Risks:</a:t>
            </a:r>
            <a:endParaRPr lang="en-US" b="1" dirty="0"/>
          </a:p>
          <a:p>
            <a:r>
              <a:rPr lang="en-US" dirty="0"/>
              <a:t>•Charge collection time jitter</a:t>
            </a:r>
          </a:p>
          <a:p>
            <a:r>
              <a:rPr lang="en-US" dirty="0"/>
              <a:t>•Low Gain might impact SPTR</a:t>
            </a:r>
          </a:p>
          <a:p>
            <a:r>
              <a:rPr lang="en-US" dirty="0"/>
              <a:t>•Effectiveness of the new entrance window</a:t>
            </a:r>
          </a:p>
        </p:txBody>
      </p:sp>
      <p:sp>
        <p:nvSpPr>
          <p:cNvPr id="10" name="TextBox 9">
            <a:extLst>
              <a:ext uri="{FF2B5EF4-FFF2-40B4-BE49-F238E27FC236}">
                <a16:creationId xmlns:a16="http://schemas.microsoft.com/office/drawing/2014/main" id="{AAC934F1-C2E5-4AF3-5E5F-F1E6A5F8BCCD}"/>
              </a:ext>
            </a:extLst>
          </p:cNvPr>
          <p:cNvSpPr txBox="1"/>
          <p:nvPr/>
        </p:nvSpPr>
        <p:spPr>
          <a:xfrm>
            <a:off x="121964" y="4795772"/>
            <a:ext cx="6040062" cy="1579920"/>
          </a:xfrm>
          <a:prstGeom prst="rect">
            <a:avLst/>
          </a:prstGeom>
          <a:solidFill>
            <a:srgbClr val="FFFF00"/>
          </a:solidFill>
        </p:spPr>
        <p:txBody>
          <a:bodyPr wrap="square">
            <a:spAutoFit/>
          </a:bodyPr>
          <a:lstStyle/>
          <a:p>
            <a:pPr>
              <a:buNone/>
            </a:pPr>
            <a:r>
              <a:rPr lang="en-US" i="1" dirty="0">
                <a:solidFill>
                  <a:srgbClr val="FF0000"/>
                </a:solidFill>
                <a:effectLst/>
                <a:latin typeface="Arial" panose="020B0604020202020204" pitchFamily="34" charset="0"/>
              </a:rPr>
              <a:t>Radiation hardness:</a:t>
            </a:r>
            <a:endParaRPr lang="en-US" dirty="0">
              <a:solidFill>
                <a:srgbClr val="FF0000"/>
              </a:solidFill>
              <a:effectLst/>
              <a:latin typeface="Arial" panose="020B0604020202020204" pitchFamily="34" charset="0"/>
            </a:endParaRPr>
          </a:p>
          <a:p>
            <a:pPr>
              <a:spcAft>
                <a:spcPts val="765"/>
              </a:spcAft>
              <a:buNone/>
            </a:pPr>
            <a:r>
              <a:rPr lang="en-US" b="1" dirty="0">
                <a:latin typeface="Arial" panose="020B0604020202020204" pitchFamily="34" charset="0"/>
              </a:rPr>
              <a:t>Assuming </a:t>
            </a:r>
            <a:r>
              <a:rPr lang="en-US" dirty="0">
                <a:latin typeface="Arial" panose="020B0604020202020204" pitchFamily="34" charset="0"/>
              </a:rPr>
              <a:t>the primary source of DCR is field-enhanced generation (or tunneling). -&gt;</a:t>
            </a:r>
          </a:p>
          <a:p>
            <a:pPr>
              <a:spcAft>
                <a:spcPts val="765"/>
              </a:spcAft>
              <a:buNone/>
            </a:pPr>
            <a:r>
              <a:rPr lang="en-US" b="1" dirty="0">
                <a:latin typeface="Arial" panose="020B0604020202020204" pitchFamily="34" charset="0"/>
              </a:rPr>
              <a:t>The </a:t>
            </a:r>
            <a:r>
              <a:rPr lang="en-US" b="1" dirty="0">
                <a:effectLst/>
                <a:latin typeface="Arial" panose="020B0604020202020204" pitchFamily="34" charset="0"/>
              </a:rPr>
              <a:t>area sensitive to radiation </a:t>
            </a:r>
            <a:r>
              <a:rPr lang="en-US" b="1" dirty="0">
                <a:latin typeface="Arial" panose="020B0604020202020204" pitchFamily="34" charset="0"/>
              </a:rPr>
              <a:t>damage </a:t>
            </a:r>
            <a:r>
              <a:rPr lang="en-US" b="1" dirty="0">
                <a:effectLst/>
                <a:latin typeface="Arial" panose="020B0604020202020204" pitchFamily="34" charset="0"/>
              </a:rPr>
              <a:t>is much smaller than the </a:t>
            </a:r>
            <a:r>
              <a:rPr lang="en-US" b="1" dirty="0">
                <a:latin typeface="Arial" panose="020B0604020202020204" pitchFamily="34" charset="0"/>
              </a:rPr>
              <a:t>light-sensitive </a:t>
            </a:r>
            <a:r>
              <a:rPr lang="en-US" b="1" dirty="0">
                <a:effectLst/>
                <a:latin typeface="Arial" panose="020B0604020202020204" pitchFamily="34" charset="0"/>
              </a:rPr>
              <a:t>area</a:t>
            </a:r>
          </a:p>
        </p:txBody>
      </p:sp>
      <p:sp>
        <p:nvSpPr>
          <p:cNvPr id="11" name="TextBox 10">
            <a:extLst>
              <a:ext uri="{FF2B5EF4-FFF2-40B4-BE49-F238E27FC236}">
                <a16:creationId xmlns:a16="http://schemas.microsoft.com/office/drawing/2014/main" id="{F18516C3-9B79-FD77-EC48-499AF584BE88}"/>
              </a:ext>
            </a:extLst>
          </p:cNvPr>
          <p:cNvSpPr txBox="1"/>
          <p:nvPr/>
        </p:nvSpPr>
        <p:spPr>
          <a:xfrm>
            <a:off x="571859" y="6375692"/>
            <a:ext cx="3583731" cy="369332"/>
          </a:xfrm>
          <a:prstGeom prst="rect">
            <a:avLst/>
          </a:prstGeom>
          <a:noFill/>
        </p:spPr>
        <p:txBody>
          <a:bodyPr wrap="square" rtlCol="0">
            <a:spAutoFit/>
          </a:bodyPr>
          <a:lstStyle/>
          <a:p>
            <a:r>
              <a:rPr lang="sl-SI" dirty="0"/>
              <a:t>A.Gola, RICH 2022</a:t>
            </a:r>
          </a:p>
        </p:txBody>
      </p:sp>
      <p:pic>
        <p:nvPicPr>
          <p:cNvPr id="12" name="Picture 11">
            <a:extLst>
              <a:ext uri="{FF2B5EF4-FFF2-40B4-BE49-F238E27FC236}">
                <a16:creationId xmlns:a16="http://schemas.microsoft.com/office/drawing/2014/main" id="{A24E277E-78B4-80D6-E2CA-D051F19E2D0C}"/>
              </a:ext>
            </a:extLst>
          </p:cNvPr>
          <p:cNvPicPr>
            <a:picLocks noChangeAspect="1"/>
          </p:cNvPicPr>
          <p:nvPr/>
        </p:nvPicPr>
        <p:blipFill>
          <a:blip r:embed="rId3"/>
          <a:stretch>
            <a:fillRect/>
          </a:stretch>
        </p:blipFill>
        <p:spPr>
          <a:xfrm>
            <a:off x="7494781" y="334205"/>
            <a:ext cx="889000" cy="609600"/>
          </a:xfrm>
          <a:prstGeom prst="rect">
            <a:avLst/>
          </a:prstGeom>
        </p:spPr>
      </p:pic>
      <p:sp>
        <p:nvSpPr>
          <p:cNvPr id="14" name="TextBox 13">
            <a:extLst>
              <a:ext uri="{FF2B5EF4-FFF2-40B4-BE49-F238E27FC236}">
                <a16:creationId xmlns:a16="http://schemas.microsoft.com/office/drawing/2014/main" id="{38F058E2-65A8-1AD8-01FF-FA3D17D148E6}"/>
              </a:ext>
            </a:extLst>
          </p:cNvPr>
          <p:cNvSpPr txBox="1"/>
          <p:nvPr/>
        </p:nvSpPr>
        <p:spPr>
          <a:xfrm>
            <a:off x="6373458" y="4779088"/>
            <a:ext cx="5321237" cy="1477328"/>
          </a:xfrm>
          <a:prstGeom prst="rect">
            <a:avLst/>
          </a:prstGeom>
          <a:solidFill>
            <a:srgbClr val="00B0F0"/>
          </a:solidFill>
        </p:spPr>
        <p:txBody>
          <a:bodyPr wrap="square">
            <a:spAutoFit/>
          </a:bodyPr>
          <a:lstStyle/>
          <a:p>
            <a:r>
              <a:rPr lang="sl-SI" dirty="0">
                <a:latin typeface="Arial" panose="020B0604020202020204" pitchFamily="34" charset="0"/>
                <a:cs typeface="Arial" panose="020B0604020202020204" pitchFamily="34" charset="0"/>
              </a:rPr>
              <a:t>First results from IBIS Run:</a:t>
            </a:r>
          </a:p>
          <a:p>
            <a:endParaRPr lang="sl-SI" dirty="0">
              <a:latin typeface="Arial" panose="020B0604020202020204" pitchFamily="34" charset="0"/>
              <a:cs typeface="Arial" panose="020B0604020202020204" pitchFamily="34" charset="0"/>
            </a:endParaRPr>
          </a:p>
          <a:p>
            <a:r>
              <a:rPr lang="sl-SI" dirty="0">
                <a:latin typeface="Arial" panose="020B0604020202020204" pitchFamily="34" charset="0"/>
                <a:cs typeface="Arial" panose="020B0604020202020204" pitchFamily="34" charset="0"/>
              </a:rPr>
              <a:t>The nominal gain: 10x smaller than standard FBK technology : 1.5 x 10</a:t>
            </a:r>
            <a:r>
              <a:rPr lang="sl-SI" baseline="30000" dirty="0">
                <a:latin typeface="Arial" panose="020B0604020202020204" pitchFamily="34" charset="0"/>
                <a:cs typeface="Arial" panose="020B0604020202020204" pitchFamily="34" charset="0"/>
              </a:rPr>
              <a:t>5</a:t>
            </a:r>
            <a:r>
              <a:rPr lang="sl-SI" dirty="0">
                <a:latin typeface="Arial" panose="020B0604020202020204" pitchFamily="34" charset="0"/>
                <a:cs typeface="Arial" panose="020B0604020202020204" pitchFamily="34" charset="0"/>
              </a:rPr>
              <a:t> – 3.5 x 10</a:t>
            </a:r>
            <a:r>
              <a:rPr lang="sl-SI" baseline="30000" dirty="0">
                <a:latin typeface="Arial" panose="020B0604020202020204" pitchFamily="34" charset="0"/>
                <a:cs typeface="Arial" panose="020B0604020202020204" pitchFamily="34" charset="0"/>
              </a:rPr>
              <a:t>5</a:t>
            </a:r>
            <a:r>
              <a:rPr lang="sl-SI" dirty="0">
                <a:latin typeface="Arial" panose="020B0604020202020204" pitchFamily="34" charset="0"/>
                <a:cs typeface="Arial" panose="020B0604020202020204" pitchFamily="34" charset="0"/>
              </a:rPr>
              <a:t> </a:t>
            </a:r>
          </a:p>
          <a:p>
            <a:r>
              <a:rPr lang="sl-SI" dirty="0">
                <a:latin typeface="Arial" panose="020B0604020202020204" pitchFamily="34" charset="0"/>
                <a:cs typeface="Arial" panose="020B0604020202020204" pitchFamily="34" charset="0"/>
              </a:rPr>
              <a:t>Develop low-noise electronics!</a:t>
            </a:r>
          </a:p>
        </p:txBody>
      </p:sp>
      <p:pic>
        <p:nvPicPr>
          <p:cNvPr id="17" name="Picture 16">
            <a:extLst>
              <a:ext uri="{FF2B5EF4-FFF2-40B4-BE49-F238E27FC236}">
                <a16:creationId xmlns:a16="http://schemas.microsoft.com/office/drawing/2014/main" id="{9931C2F1-2D0F-958F-A276-BEDF14498AC4}"/>
              </a:ext>
            </a:extLst>
          </p:cNvPr>
          <p:cNvPicPr>
            <a:picLocks noChangeAspect="1"/>
          </p:cNvPicPr>
          <p:nvPr/>
        </p:nvPicPr>
        <p:blipFill>
          <a:blip r:embed="rId4"/>
          <a:stretch>
            <a:fillRect/>
          </a:stretch>
        </p:blipFill>
        <p:spPr>
          <a:xfrm>
            <a:off x="9063788" y="112977"/>
            <a:ext cx="3006247" cy="1431842"/>
          </a:xfrm>
          <a:prstGeom prst="rect">
            <a:avLst/>
          </a:prstGeom>
        </p:spPr>
      </p:pic>
    </p:spTree>
    <p:extLst>
      <p:ext uri="{BB962C8B-B14F-4D97-AF65-F5344CB8AC3E}">
        <p14:creationId xmlns:p14="http://schemas.microsoft.com/office/powerpoint/2010/main" val="6038018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TextShape 2"/>
          <p:cNvSpPr txBox="1"/>
          <p:nvPr/>
        </p:nvSpPr>
        <p:spPr>
          <a:xfrm>
            <a:off x="489361" y="1101699"/>
            <a:ext cx="4794480" cy="5146560"/>
          </a:xfrm>
          <a:prstGeom prst="rect">
            <a:avLst/>
          </a:prstGeom>
          <a:noFill/>
          <a:ln>
            <a:noFill/>
          </a:ln>
        </p:spPr>
        <p:txBody>
          <a:bodyPr lIns="0" tIns="0" rIns="0" bIns="0"/>
          <a:lstStyle/>
          <a:p>
            <a:pPr algn="just"/>
            <a:r>
              <a:rPr lang="en-US" sz="2200" spc="-1" dirty="0">
                <a:uFill>
                  <a:solidFill>
                    <a:srgbClr val="FFFFFF"/>
                  </a:solidFill>
                </a:uFill>
                <a:latin typeface="Arial"/>
              </a:rPr>
              <a:t>Expected number of background hits</a:t>
            </a:r>
            <a:endParaRPr lang="sl-SI" sz="2000" spc="-1" dirty="0">
              <a:uFill>
                <a:solidFill>
                  <a:srgbClr val="FFFFFF"/>
                </a:solidFill>
              </a:uFill>
              <a:latin typeface="Arial"/>
            </a:endParaRPr>
          </a:p>
          <a:p>
            <a:pPr algn="just"/>
            <a:r>
              <a:rPr lang="en-US" sz="2200" spc="-1" dirty="0">
                <a:uFill>
                  <a:solidFill>
                    <a:srgbClr val="FFFFFF"/>
                  </a:solidFill>
                </a:uFill>
                <a:latin typeface="Arial"/>
              </a:rPr>
              <a:t>Depends on</a:t>
            </a:r>
            <a:endParaRPr lang="sl-SI" sz="2000" spc="-1" dirty="0">
              <a:uFill>
                <a:solidFill>
                  <a:srgbClr val="FFFFFF"/>
                </a:solidFill>
              </a:uFill>
              <a:latin typeface="Arial"/>
            </a:endParaRPr>
          </a:p>
          <a:p>
            <a:pPr marL="342900" indent="-342900" algn="just">
              <a:buFont typeface="Arial" panose="020B0604020202020204" pitchFamily="34" charset="0"/>
              <a:buChar char="•"/>
            </a:pPr>
            <a:r>
              <a:rPr lang="en-US" sz="2200" spc="-1" dirty="0">
                <a:uFill>
                  <a:solidFill>
                    <a:srgbClr val="FFFFFF"/>
                  </a:solidFill>
                </a:uFill>
                <a:latin typeface="Arial"/>
              </a:rPr>
              <a:t> Ring area</a:t>
            </a:r>
            <a:endParaRPr lang="sl-SI" sz="2000" spc="-1" dirty="0">
              <a:uFill>
                <a:solidFill>
                  <a:srgbClr val="FFFFFF"/>
                </a:solidFill>
              </a:uFill>
              <a:latin typeface="Arial"/>
            </a:endParaRPr>
          </a:p>
          <a:p>
            <a:pPr marL="342900" indent="-342900" algn="just">
              <a:buFont typeface="Arial" panose="020B0604020202020204" pitchFamily="34" charset="0"/>
              <a:buChar char="•"/>
            </a:pPr>
            <a:r>
              <a:rPr lang="en-US" sz="2200" spc="-1" dirty="0">
                <a:uFill>
                  <a:solidFill>
                    <a:srgbClr val="FFFFFF"/>
                  </a:solidFill>
                </a:uFill>
                <a:latin typeface="Arial"/>
              </a:rPr>
              <a:t> Dark count rate</a:t>
            </a:r>
            <a:endParaRPr lang="sl-SI" sz="2000" spc="-1" dirty="0">
              <a:uFill>
                <a:solidFill>
                  <a:srgbClr val="FFFFFF"/>
                </a:solidFill>
              </a:uFill>
              <a:latin typeface="Arial"/>
            </a:endParaRPr>
          </a:p>
          <a:p>
            <a:pPr marL="342900" indent="-342900" algn="just">
              <a:buFont typeface="Arial" panose="020B0604020202020204" pitchFamily="34" charset="0"/>
              <a:buChar char="•"/>
            </a:pPr>
            <a:r>
              <a:rPr lang="en-US" sz="2200" spc="-1" dirty="0">
                <a:uFill>
                  <a:solidFill>
                    <a:srgbClr val="FFFFFF"/>
                  </a:solidFill>
                </a:uFill>
                <a:latin typeface="Arial"/>
              </a:rPr>
              <a:t> Coincidence window</a:t>
            </a:r>
            <a:endParaRPr lang="sl-SI" sz="2000" spc="-1" dirty="0">
              <a:uFill>
                <a:solidFill>
                  <a:srgbClr val="FFFFFF"/>
                </a:solidFill>
              </a:uFill>
              <a:latin typeface="Arial"/>
            </a:endParaRPr>
          </a:p>
          <a:p>
            <a:pPr algn="just"/>
            <a:endParaRPr lang="sl-SI" sz="2000" spc="-1" dirty="0">
              <a:solidFill>
                <a:srgbClr val="008000"/>
              </a:solidFill>
              <a:uFill>
                <a:solidFill>
                  <a:srgbClr val="FFFFFF"/>
                </a:solidFill>
              </a:uFill>
              <a:latin typeface="Arial"/>
            </a:endParaRPr>
          </a:p>
          <a:p>
            <a:pPr algn="just"/>
            <a:r>
              <a:rPr lang="en-US" sz="2200" b="1" spc="-1" dirty="0">
                <a:solidFill>
                  <a:srgbClr val="000000"/>
                </a:solidFill>
                <a:uFill>
                  <a:solidFill>
                    <a:srgbClr val="FFFFFF"/>
                  </a:solidFill>
                </a:uFill>
                <a:latin typeface="Arial"/>
              </a:rPr>
              <a:t>  e.g.: </a:t>
            </a:r>
            <a:r>
              <a:rPr lang="en-US" sz="2200" b="1" spc="-1" dirty="0" err="1">
                <a:solidFill>
                  <a:srgbClr val="000000"/>
                </a:solidFill>
                <a:uFill>
                  <a:solidFill>
                    <a:srgbClr val="FFFFFF"/>
                  </a:solidFill>
                </a:uFill>
                <a:latin typeface="Arial"/>
              </a:rPr>
              <a:t>N</a:t>
            </a:r>
            <a:r>
              <a:rPr lang="en-US" sz="2200" b="1" spc="-1" baseline="-33000" dirty="0" err="1">
                <a:solidFill>
                  <a:srgbClr val="000000"/>
                </a:solidFill>
                <a:uFill>
                  <a:solidFill>
                    <a:srgbClr val="FFFFFF"/>
                  </a:solidFill>
                </a:uFill>
                <a:latin typeface="Arial"/>
              </a:rPr>
              <a:t>dark</a:t>
            </a:r>
            <a:r>
              <a:rPr lang="en-US" sz="2200" b="1" spc="-1" baseline="-33000" dirty="0">
                <a:solidFill>
                  <a:srgbClr val="000000"/>
                </a:solidFill>
                <a:uFill>
                  <a:solidFill>
                    <a:srgbClr val="FFFFFF"/>
                  </a:solidFill>
                </a:uFill>
                <a:latin typeface="Arial"/>
              </a:rPr>
              <a:t> </a:t>
            </a:r>
            <a:r>
              <a:rPr lang="en-US" sz="2200" b="1" spc="-1" dirty="0">
                <a:solidFill>
                  <a:srgbClr val="000000"/>
                </a:solidFill>
                <a:uFill>
                  <a:solidFill>
                    <a:srgbClr val="FFFFFF"/>
                  </a:solidFill>
                </a:uFill>
                <a:latin typeface="Arial"/>
              </a:rPr>
              <a:t>~ 6   </a:t>
            </a:r>
            <a:r>
              <a:rPr lang="en-US" sz="2200" b="1" spc="-1" dirty="0">
                <a:solidFill>
                  <a:srgbClr val="000000"/>
                </a:solidFill>
                <a:uFill>
                  <a:solidFill>
                    <a:srgbClr val="FFFFFF"/>
                  </a:solidFill>
                </a:uFill>
                <a:latin typeface="Arial"/>
                <a:ea typeface="Arial"/>
              </a:rPr>
              <a:t>→</a:t>
            </a:r>
            <a:r>
              <a:rPr lang="en-US" sz="2200" b="1" spc="-1" dirty="0">
                <a:solidFill>
                  <a:srgbClr val="000000"/>
                </a:solidFill>
                <a:uFill>
                  <a:solidFill>
                    <a:srgbClr val="FFFFFF"/>
                  </a:solidFill>
                </a:uFill>
                <a:latin typeface="Arial"/>
              </a:rPr>
              <a:t>   </a:t>
            </a:r>
            <a:r>
              <a:rPr lang="en-US" sz="2200" b="1" spc="-1" dirty="0" err="1">
                <a:solidFill>
                  <a:srgbClr val="000000"/>
                </a:solidFill>
                <a:uFill>
                  <a:solidFill>
                    <a:srgbClr val="FFFFFF"/>
                  </a:solidFill>
                </a:uFill>
                <a:latin typeface="Arial"/>
              </a:rPr>
              <a:t>N</a:t>
            </a:r>
            <a:r>
              <a:rPr lang="en-US" sz="2200" b="1" spc="-1" baseline="-33000" dirty="0" err="1">
                <a:solidFill>
                  <a:srgbClr val="000000"/>
                </a:solidFill>
                <a:uFill>
                  <a:solidFill>
                    <a:srgbClr val="FFFFFF"/>
                  </a:solidFill>
                </a:uFill>
                <a:latin typeface="Arial"/>
              </a:rPr>
              <a:t>ph</a:t>
            </a:r>
            <a:r>
              <a:rPr lang="en-US" sz="2200" b="1" spc="-1" dirty="0">
                <a:solidFill>
                  <a:srgbClr val="000000"/>
                </a:solidFill>
                <a:uFill>
                  <a:solidFill>
                    <a:srgbClr val="FFFFFF"/>
                  </a:solidFill>
                </a:uFill>
                <a:latin typeface="Arial"/>
              </a:rPr>
              <a:t>/</a:t>
            </a:r>
            <a:r>
              <a:rPr lang="en-US" sz="2200" b="1" spc="-1" dirty="0" err="1">
                <a:solidFill>
                  <a:srgbClr val="000000"/>
                </a:solidFill>
                <a:uFill>
                  <a:solidFill>
                    <a:srgbClr val="FFFFFF"/>
                  </a:solidFill>
                </a:uFill>
                <a:latin typeface="Arial"/>
              </a:rPr>
              <a:t>N</a:t>
            </a:r>
            <a:r>
              <a:rPr lang="en-US" sz="2200" b="1" spc="-1" baseline="-33000" dirty="0" err="1">
                <a:solidFill>
                  <a:srgbClr val="000000"/>
                </a:solidFill>
                <a:uFill>
                  <a:solidFill>
                    <a:srgbClr val="FFFFFF"/>
                  </a:solidFill>
                </a:uFill>
                <a:latin typeface="Arial"/>
              </a:rPr>
              <a:t>dark</a:t>
            </a:r>
            <a:r>
              <a:rPr lang="en-US" sz="2200" b="1" spc="-1" baseline="-33000" dirty="0">
                <a:solidFill>
                  <a:srgbClr val="000000"/>
                </a:solidFill>
                <a:uFill>
                  <a:solidFill>
                    <a:srgbClr val="FFFFFF"/>
                  </a:solidFill>
                </a:uFill>
                <a:latin typeface="Arial"/>
              </a:rPr>
              <a:t> </a:t>
            </a:r>
            <a:r>
              <a:rPr lang="en-US" sz="2200" b="1" spc="-1" dirty="0">
                <a:solidFill>
                  <a:srgbClr val="000000"/>
                </a:solidFill>
                <a:uFill>
                  <a:solidFill>
                    <a:srgbClr val="FFFFFF"/>
                  </a:solidFill>
                </a:uFill>
                <a:latin typeface="Arial"/>
              </a:rPr>
              <a:t>~ 3.3</a:t>
            </a:r>
            <a:endParaRPr lang="sl-SI" sz="2000" spc="-1" dirty="0">
              <a:solidFill>
                <a:srgbClr val="008000"/>
              </a:solidFill>
              <a:uFill>
                <a:solidFill>
                  <a:srgbClr val="FFFFFF"/>
                </a:solidFill>
              </a:uFill>
              <a:latin typeface="Arial"/>
            </a:endParaRPr>
          </a:p>
          <a:p>
            <a:pPr algn="just"/>
            <a:endParaRPr lang="en-US" sz="2000" spc="-1" dirty="0">
              <a:solidFill>
                <a:srgbClr val="008000"/>
              </a:solidFill>
              <a:uFill>
                <a:solidFill>
                  <a:srgbClr val="FFFFFF"/>
                </a:solidFill>
              </a:uFill>
              <a:latin typeface="Arial"/>
            </a:endParaRPr>
          </a:p>
          <a:p>
            <a:pPr algn="just"/>
            <a:endParaRPr lang="sl-SI" sz="2000" spc="-1" dirty="0">
              <a:solidFill>
                <a:srgbClr val="008000"/>
              </a:solidFill>
              <a:uFill>
                <a:solidFill>
                  <a:srgbClr val="FFFFFF"/>
                </a:solidFill>
              </a:uFill>
              <a:latin typeface="Arial"/>
            </a:endParaRPr>
          </a:p>
          <a:p>
            <a:pPr algn="just"/>
            <a:r>
              <a:rPr lang="en-US" sz="2200" b="1" spc="-1" dirty="0">
                <a:solidFill>
                  <a:srgbClr val="0000FF"/>
                </a:solidFill>
                <a:uFill>
                  <a:solidFill>
                    <a:srgbClr val="FFFFFF"/>
                  </a:solidFill>
                </a:uFill>
                <a:latin typeface="Arial"/>
              </a:rPr>
              <a:t>Ratio can be increased by:</a:t>
            </a:r>
          </a:p>
          <a:p>
            <a:pPr algn="just"/>
            <a:endParaRPr lang="sl-SI" sz="2000" spc="-1" dirty="0">
              <a:solidFill>
                <a:srgbClr val="008000"/>
              </a:solidFill>
              <a:uFill>
                <a:solidFill>
                  <a:srgbClr val="FFFFFF"/>
                </a:solidFill>
              </a:uFill>
              <a:latin typeface="Arial"/>
            </a:endParaRPr>
          </a:p>
          <a:p>
            <a:pPr marL="342900" indent="-342900" algn="just">
              <a:buFont typeface="Arial" panose="020B0604020202020204" pitchFamily="34" charset="0"/>
              <a:buChar char="•"/>
            </a:pPr>
            <a:r>
              <a:rPr lang="en-US" sz="2200" b="1" spc="-1" dirty="0">
                <a:solidFill>
                  <a:srgbClr val="0000FF"/>
                </a:solidFill>
                <a:uFill>
                  <a:solidFill>
                    <a:srgbClr val="FFFFFF"/>
                  </a:solidFill>
                </a:uFill>
                <a:latin typeface="Arial"/>
              </a:rPr>
              <a:t> Smaller ring image area</a:t>
            </a:r>
            <a:endParaRPr lang="sl-SI" sz="2000" spc="-1" dirty="0">
              <a:solidFill>
                <a:srgbClr val="008000"/>
              </a:solidFill>
              <a:uFill>
                <a:solidFill>
                  <a:srgbClr val="FFFFFF"/>
                </a:solidFill>
              </a:uFill>
              <a:latin typeface="Arial"/>
            </a:endParaRPr>
          </a:p>
          <a:p>
            <a:pPr marL="342900" indent="-342900" algn="just">
              <a:buFont typeface="Arial" panose="020B0604020202020204" pitchFamily="34" charset="0"/>
              <a:buChar char="•"/>
            </a:pPr>
            <a:r>
              <a:rPr lang="en-US" sz="2200" b="1" spc="-1" dirty="0">
                <a:solidFill>
                  <a:srgbClr val="0000FF"/>
                </a:solidFill>
                <a:uFill>
                  <a:solidFill>
                    <a:srgbClr val="FFFFFF"/>
                  </a:solidFill>
                </a:uFill>
                <a:latin typeface="Arial"/>
              </a:rPr>
              <a:t> Narrower time window</a:t>
            </a:r>
            <a:endParaRPr lang="sl-SI" sz="2000" spc="-1" dirty="0">
              <a:solidFill>
                <a:srgbClr val="008000"/>
              </a:solidFill>
              <a:uFill>
                <a:solidFill>
                  <a:srgbClr val="FFFFFF"/>
                </a:solidFill>
              </a:uFill>
              <a:latin typeface="Arial"/>
            </a:endParaRPr>
          </a:p>
          <a:p>
            <a:pPr marL="342900" indent="-342900">
              <a:buFont typeface="Arial" panose="020B0604020202020204" pitchFamily="34" charset="0"/>
              <a:buChar char="•"/>
            </a:pPr>
            <a:r>
              <a:rPr lang="en-US" sz="2200" b="1" dirty="0">
                <a:ln w="22225">
                  <a:solidFill>
                    <a:schemeClr val="accent2"/>
                  </a:solidFill>
                  <a:prstDash val="solid"/>
                </a:ln>
                <a:solidFill>
                  <a:schemeClr val="accent2">
                    <a:lumMod val="40000"/>
                    <a:lumOff val="60000"/>
                  </a:schemeClr>
                </a:solidFill>
                <a:uFill>
                  <a:solidFill>
                    <a:srgbClr val="FFFFFF"/>
                  </a:solidFill>
                </a:uFill>
                <a:latin typeface="Arial"/>
              </a:rPr>
              <a:t> </a:t>
            </a:r>
            <a:r>
              <a:rPr lang="en-US" sz="2200" dirty="0">
                <a:ln w="22225">
                  <a:solidFill>
                    <a:schemeClr val="accent2"/>
                  </a:solidFill>
                  <a:prstDash val="solid"/>
                </a:ln>
                <a:solidFill>
                  <a:srgbClr val="FF0000"/>
                </a:solidFill>
                <a:uFill>
                  <a:solidFill>
                    <a:srgbClr val="FFFFFF"/>
                  </a:solidFill>
                </a:uFill>
                <a:latin typeface="Arial"/>
              </a:rPr>
              <a:t>Use of a light collection system to increase the effective area of the sensor</a:t>
            </a:r>
          </a:p>
          <a:p>
            <a:endParaRPr lang="en-US" sz="2200" b="1" spc="-1" dirty="0">
              <a:solidFill>
                <a:srgbClr val="0000FF"/>
              </a:solidFill>
              <a:uFill>
                <a:solidFill>
                  <a:srgbClr val="FFFFFF"/>
                </a:solidFill>
              </a:uFill>
              <a:latin typeface="Arial"/>
            </a:endParaRPr>
          </a:p>
        </p:txBody>
      </p:sp>
      <p:pic>
        <p:nvPicPr>
          <p:cNvPr id="305" name="Picture 304"/>
          <p:cNvPicPr/>
          <p:nvPr/>
        </p:nvPicPr>
        <p:blipFill>
          <a:blip r:embed="rId2"/>
          <a:stretch/>
        </p:blipFill>
        <p:spPr>
          <a:xfrm>
            <a:off x="5083757" y="2893351"/>
            <a:ext cx="3980880" cy="3774240"/>
          </a:xfrm>
          <a:prstGeom prst="rect">
            <a:avLst/>
          </a:prstGeom>
          <a:ln>
            <a:noFill/>
          </a:ln>
        </p:spPr>
      </p:pic>
      <p:sp>
        <p:nvSpPr>
          <p:cNvPr id="306" name="Ellipse 3"/>
          <p:cNvSpPr/>
          <p:nvPr/>
        </p:nvSpPr>
        <p:spPr>
          <a:xfrm>
            <a:off x="6017237" y="3470431"/>
            <a:ext cx="2425320" cy="2425320"/>
          </a:xfrm>
          <a:prstGeom prst="ellipse">
            <a:avLst/>
          </a:prstGeom>
          <a:noFill/>
          <a:ln w="36000">
            <a:solidFill>
              <a:srgbClr val="FF0000"/>
            </a:solidFill>
            <a:round/>
          </a:ln>
        </p:spPr>
      </p:sp>
      <p:sp>
        <p:nvSpPr>
          <p:cNvPr id="307" name="Ellipse 4"/>
          <p:cNvSpPr/>
          <p:nvPr/>
        </p:nvSpPr>
        <p:spPr>
          <a:xfrm>
            <a:off x="6456797" y="3921151"/>
            <a:ext cx="1545480" cy="1545120"/>
          </a:xfrm>
          <a:prstGeom prst="ellipse">
            <a:avLst/>
          </a:prstGeom>
          <a:noFill/>
          <a:ln w="36000">
            <a:solidFill>
              <a:srgbClr val="FF0000"/>
            </a:solidFill>
            <a:round/>
          </a:ln>
        </p:spPr>
      </p:sp>
      <p:pic>
        <p:nvPicPr>
          <p:cNvPr id="308" name="Picture 307"/>
          <p:cNvPicPr/>
          <p:nvPr/>
        </p:nvPicPr>
        <p:blipFill>
          <a:blip r:embed="rId3"/>
          <a:srcRect t="24922" r="49802"/>
          <a:stretch/>
        </p:blipFill>
        <p:spPr>
          <a:xfrm>
            <a:off x="5262427" y="1122463"/>
            <a:ext cx="1911811" cy="1791548"/>
          </a:xfrm>
          <a:prstGeom prst="rect">
            <a:avLst/>
          </a:prstGeom>
          <a:ln>
            <a:noFill/>
          </a:ln>
        </p:spPr>
      </p:pic>
      <p:sp>
        <p:nvSpPr>
          <p:cNvPr id="8" name="TextBox 7"/>
          <p:cNvSpPr txBox="1"/>
          <p:nvPr/>
        </p:nvSpPr>
        <p:spPr>
          <a:xfrm>
            <a:off x="8644247" y="6721793"/>
            <a:ext cx="570511" cy="276999"/>
          </a:xfrm>
          <a:prstGeom prst="rect">
            <a:avLst/>
          </a:prstGeom>
          <a:noFill/>
        </p:spPr>
        <p:txBody>
          <a:bodyPr wrap="square" rtlCol="0">
            <a:spAutoFit/>
          </a:bodyPr>
          <a:lstStyle/>
          <a:p>
            <a:r>
              <a:rPr lang="en-US" sz="1200" dirty="0"/>
              <a:t>12</a:t>
            </a:r>
          </a:p>
        </p:txBody>
      </p:sp>
      <p:sp>
        <p:nvSpPr>
          <p:cNvPr id="2" name="Title 1">
            <a:extLst>
              <a:ext uri="{FF2B5EF4-FFF2-40B4-BE49-F238E27FC236}">
                <a16:creationId xmlns:a16="http://schemas.microsoft.com/office/drawing/2014/main" id="{681DE705-AB90-0BA7-95BD-ED2F0F5EDAD4}"/>
              </a:ext>
            </a:extLst>
          </p:cNvPr>
          <p:cNvSpPr>
            <a:spLocks noGrp="1"/>
          </p:cNvSpPr>
          <p:nvPr>
            <p:ph type="title"/>
          </p:nvPr>
        </p:nvSpPr>
        <p:spPr>
          <a:xfrm>
            <a:off x="489361" y="-62941"/>
            <a:ext cx="9720072" cy="1499616"/>
          </a:xfrm>
        </p:spPr>
        <p:txBody>
          <a:bodyPr/>
          <a:lstStyle/>
          <a:p>
            <a:r>
              <a:rPr lang="sl-SI" dirty="0"/>
              <a:t>INCREASE OF S/B RATIO: Macro LENSES</a:t>
            </a:r>
          </a:p>
        </p:txBody>
      </p:sp>
      <p:pic>
        <p:nvPicPr>
          <p:cNvPr id="4" name="Picture 3">
            <a:extLst>
              <a:ext uri="{FF2B5EF4-FFF2-40B4-BE49-F238E27FC236}">
                <a16:creationId xmlns:a16="http://schemas.microsoft.com/office/drawing/2014/main" id="{7AA9FFBE-4822-B15D-3426-DC99A9B77727}"/>
              </a:ext>
            </a:extLst>
          </p:cNvPr>
          <p:cNvPicPr/>
          <p:nvPr/>
        </p:nvPicPr>
        <p:blipFill>
          <a:blip r:embed="rId4"/>
          <a:stretch/>
        </p:blipFill>
        <p:spPr>
          <a:xfrm>
            <a:off x="9712095" y="2652358"/>
            <a:ext cx="1911811" cy="1791549"/>
          </a:xfrm>
          <a:prstGeom prst="rect">
            <a:avLst/>
          </a:prstGeom>
          <a:ln>
            <a:noFill/>
          </a:ln>
        </p:spPr>
      </p:pic>
      <p:pic>
        <p:nvPicPr>
          <p:cNvPr id="5" name="Picture 4">
            <a:extLst>
              <a:ext uri="{FF2B5EF4-FFF2-40B4-BE49-F238E27FC236}">
                <a16:creationId xmlns:a16="http://schemas.microsoft.com/office/drawing/2014/main" id="{16CE2316-C94C-3221-6BA7-1547B59B4FA4}"/>
              </a:ext>
            </a:extLst>
          </p:cNvPr>
          <p:cNvPicPr/>
          <p:nvPr/>
        </p:nvPicPr>
        <p:blipFill>
          <a:blip r:embed="rId5"/>
          <a:srcRect l="10032" t="9960" r="10032" b="14936"/>
          <a:stretch/>
        </p:blipFill>
        <p:spPr>
          <a:xfrm>
            <a:off x="9712094" y="822567"/>
            <a:ext cx="1911811" cy="1791549"/>
          </a:xfrm>
          <a:prstGeom prst="rect">
            <a:avLst/>
          </a:prstGeom>
          <a:ln>
            <a:noFill/>
          </a:ln>
        </p:spPr>
      </p:pic>
      <p:pic>
        <p:nvPicPr>
          <p:cNvPr id="6" name="Picture 5">
            <a:extLst>
              <a:ext uri="{FF2B5EF4-FFF2-40B4-BE49-F238E27FC236}">
                <a16:creationId xmlns:a16="http://schemas.microsoft.com/office/drawing/2014/main" id="{BFB6D4B7-4F5D-3368-20BC-98DF26B8127E}"/>
              </a:ext>
            </a:extLst>
          </p:cNvPr>
          <p:cNvPicPr/>
          <p:nvPr/>
        </p:nvPicPr>
        <p:blipFill>
          <a:blip r:embed="rId6"/>
          <a:stretch/>
        </p:blipFill>
        <p:spPr>
          <a:xfrm>
            <a:off x="9270924" y="4482149"/>
            <a:ext cx="2794153" cy="1968243"/>
          </a:xfrm>
          <a:prstGeom prst="rect">
            <a:avLst/>
          </a:prstGeom>
          <a:ln>
            <a:noFill/>
          </a:ln>
        </p:spPr>
      </p:pic>
      <p:pic>
        <p:nvPicPr>
          <p:cNvPr id="7" name="Picture 6">
            <a:extLst>
              <a:ext uri="{FF2B5EF4-FFF2-40B4-BE49-F238E27FC236}">
                <a16:creationId xmlns:a16="http://schemas.microsoft.com/office/drawing/2014/main" id="{864C9CFC-72B3-E72A-5472-3BE07F5390A9}"/>
              </a:ext>
            </a:extLst>
          </p:cNvPr>
          <p:cNvPicPr/>
          <p:nvPr/>
        </p:nvPicPr>
        <p:blipFill>
          <a:blip r:embed="rId7"/>
          <a:srcRect l="15006" t="30049" r="15006" b="30049"/>
          <a:stretch/>
        </p:blipFill>
        <p:spPr>
          <a:xfrm>
            <a:off x="7336063" y="1391729"/>
            <a:ext cx="1928655" cy="1271606"/>
          </a:xfrm>
          <a:prstGeom prst="rect">
            <a:avLst/>
          </a:prstGeom>
          <a:ln>
            <a:noFill/>
          </a:ln>
        </p:spPr>
      </p:pic>
      <p:sp>
        <p:nvSpPr>
          <p:cNvPr id="11" name="TextBox 10">
            <a:extLst>
              <a:ext uri="{FF2B5EF4-FFF2-40B4-BE49-F238E27FC236}">
                <a16:creationId xmlns:a16="http://schemas.microsoft.com/office/drawing/2014/main" id="{82064B10-E00A-9A84-251B-178FF01C7C9D}"/>
              </a:ext>
            </a:extLst>
          </p:cNvPr>
          <p:cNvSpPr txBox="1"/>
          <p:nvPr/>
        </p:nvSpPr>
        <p:spPr>
          <a:xfrm>
            <a:off x="9500716" y="137994"/>
            <a:ext cx="2691284" cy="646331"/>
          </a:xfrm>
          <a:prstGeom prst="rect">
            <a:avLst/>
          </a:prstGeom>
          <a:noFill/>
        </p:spPr>
        <p:txBody>
          <a:bodyPr wrap="square">
            <a:spAutoFit/>
          </a:bodyPr>
          <a:lstStyle/>
          <a:p>
            <a:r>
              <a:rPr lang="sl-SI" dirty="0"/>
              <a:t> 8x8 array of 1mm2 SiPMs at 2.54 mm pitch</a:t>
            </a:r>
          </a:p>
        </p:txBody>
      </p:sp>
      <p:sp>
        <p:nvSpPr>
          <p:cNvPr id="12" name="TextShape 5">
            <a:extLst>
              <a:ext uri="{FF2B5EF4-FFF2-40B4-BE49-F238E27FC236}">
                <a16:creationId xmlns:a16="http://schemas.microsoft.com/office/drawing/2014/main" id="{C165D199-401B-9CE6-B56A-257FA875539B}"/>
              </a:ext>
            </a:extLst>
          </p:cNvPr>
          <p:cNvSpPr txBox="1"/>
          <p:nvPr/>
        </p:nvSpPr>
        <p:spPr>
          <a:xfrm>
            <a:off x="9064637" y="6450392"/>
            <a:ext cx="3085920" cy="364680"/>
          </a:xfrm>
          <a:prstGeom prst="rect">
            <a:avLst/>
          </a:prstGeom>
          <a:noFill/>
          <a:ln>
            <a:noFill/>
          </a:ln>
        </p:spPr>
        <p:txBody>
          <a:bodyPr anchor="ctr"/>
          <a:lstStyle/>
          <a:p>
            <a:pPr algn="ctr">
              <a:lnSpc>
                <a:spcPct val="100000"/>
              </a:lnSpc>
            </a:pPr>
            <a:r>
              <a:rPr lang="en-US" sz="1200" spc="-1" dirty="0" err="1">
                <a:solidFill>
                  <a:srgbClr val="8B8B8B"/>
                </a:solidFill>
                <a:uFill>
                  <a:solidFill>
                    <a:srgbClr val="FFFFFF"/>
                  </a:solidFill>
                </a:uFill>
                <a:latin typeface="Arial" panose="020B0604020202020204" pitchFamily="34" charset="0"/>
              </a:rPr>
              <a:t>Korpar</a:t>
            </a:r>
            <a:r>
              <a:rPr lang="en-US" sz="1200" spc="-1" dirty="0">
                <a:solidFill>
                  <a:srgbClr val="8B8B8B"/>
                </a:solidFill>
                <a:uFill>
                  <a:solidFill>
                    <a:srgbClr val="FFFFFF"/>
                  </a:solidFill>
                </a:uFill>
                <a:latin typeface="Arial" panose="020B0604020202020204" pitchFamily="34" charset="0"/>
              </a:rPr>
              <a:t>, 2009, NIMA</a:t>
            </a:r>
            <a:endParaRPr lang="en-US" sz="1400" spc="-1" dirty="0">
              <a:solidFill>
                <a:srgbClr val="000000"/>
              </a:solidFill>
              <a:uFill>
                <a:solidFill>
                  <a:srgbClr val="FFFFFF"/>
                </a:solidFill>
              </a:uFill>
              <a:latin typeface="Times New Roman"/>
            </a:endParaRPr>
          </a:p>
        </p:txBody>
      </p:sp>
      <p:sp>
        <p:nvSpPr>
          <p:cNvPr id="13" name="Footer Placeholder 12">
            <a:extLst>
              <a:ext uri="{FF2B5EF4-FFF2-40B4-BE49-F238E27FC236}">
                <a16:creationId xmlns:a16="http://schemas.microsoft.com/office/drawing/2014/main" id="{2366C273-AE2A-ADC2-5514-6AAEC0D72260}"/>
              </a:ext>
            </a:extLst>
          </p:cNvPr>
          <p:cNvSpPr>
            <a:spLocks noGrp="1"/>
          </p:cNvSpPr>
          <p:nvPr>
            <p:ph type="ftr" sz="quarter" idx="11"/>
          </p:nvPr>
        </p:nvSpPr>
        <p:spPr/>
        <p:txBody>
          <a:bodyPr/>
          <a:lstStyle/>
          <a:p>
            <a:r>
              <a:rPr lang="en-US"/>
              <a:t>Pestotnik SiPM RadHard@ RICH 2025</a:t>
            </a:r>
          </a:p>
        </p:txBody>
      </p:sp>
      <p:sp>
        <p:nvSpPr>
          <p:cNvPr id="14" name="Slide Number Placeholder 13">
            <a:extLst>
              <a:ext uri="{FF2B5EF4-FFF2-40B4-BE49-F238E27FC236}">
                <a16:creationId xmlns:a16="http://schemas.microsoft.com/office/drawing/2014/main" id="{CB140FC3-5C22-5139-472D-4DA1629A7D5F}"/>
              </a:ext>
            </a:extLst>
          </p:cNvPr>
          <p:cNvSpPr>
            <a:spLocks noGrp="1"/>
          </p:cNvSpPr>
          <p:nvPr>
            <p:ph type="sldNum" sz="quarter" idx="12"/>
          </p:nvPr>
        </p:nvSpPr>
        <p:spPr/>
        <p:txBody>
          <a:bodyPr/>
          <a:lstStyle/>
          <a:p>
            <a:fld id="{C1FF6DA9-008F-8B48-92A6-B652298478BF}" type="slidenum">
              <a:rPr lang="en-US" smtClean="0"/>
              <a:t>26</a:t>
            </a:fld>
            <a:endParaRPr lang="en-US"/>
          </a:p>
        </p:txBody>
      </p:sp>
    </p:spTree>
    <p:extLst>
      <p:ext uri="{BB962C8B-B14F-4D97-AF65-F5344CB8AC3E}">
        <p14:creationId xmlns:p14="http://schemas.microsoft.com/office/powerpoint/2010/main" val="195847322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 name="Picture 321"/>
          <p:cNvPicPr/>
          <p:nvPr/>
        </p:nvPicPr>
        <p:blipFill>
          <a:blip r:embed="rId2"/>
          <a:stretch/>
        </p:blipFill>
        <p:spPr>
          <a:xfrm>
            <a:off x="1725600" y="2136600"/>
            <a:ext cx="4238280" cy="4010040"/>
          </a:xfrm>
          <a:prstGeom prst="rect">
            <a:avLst/>
          </a:prstGeom>
          <a:ln>
            <a:noFill/>
          </a:ln>
        </p:spPr>
      </p:pic>
      <p:sp>
        <p:nvSpPr>
          <p:cNvPr id="323" name="TextShape 2"/>
          <p:cNvSpPr txBox="1"/>
          <p:nvPr/>
        </p:nvSpPr>
        <p:spPr>
          <a:xfrm>
            <a:off x="3015120" y="1689840"/>
            <a:ext cx="2033640" cy="344880"/>
          </a:xfrm>
          <a:prstGeom prst="rect">
            <a:avLst/>
          </a:prstGeom>
          <a:noFill/>
          <a:ln>
            <a:noFill/>
          </a:ln>
        </p:spPr>
        <p:txBody>
          <a:bodyPr lIns="0" tIns="0" rIns="0" bIns="0"/>
          <a:lstStyle/>
          <a:p>
            <a:r>
              <a:rPr lang="en-US" sz="2400" b="1" spc="-1">
                <a:solidFill>
                  <a:srgbClr val="000000"/>
                </a:solidFill>
                <a:uFill>
                  <a:solidFill>
                    <a:srgbClr val="FFFFFF"/>
                  </a:solidFill>
                </a:uFill>
                <a:latin typeface="Times New Roman"/>
              </a:rPr>
              <a:t>w/o light guides</a:t>
            </a:r>
            <a:endParaRPr lang="en-US" sz="2179" spc="-1">
              <a:solidFill>
                <a:srgbClr val="000000"/>
              </a:solidFill>
              <a:uFill>
                <a:solidFill>
                  <a:srgbClr val="FFFFFF"/>
                </a:solidFill>
              </a:uFill>
              <a:latin typeface="Times New Roman"/>
            </a:endParaRPr>
          </a:p>
        </p:txBody>
      </p:sp>
      <p:sp>
        <p:nvSpPr>
          <p:cNvPr id="324" name="TextShape 3"/>
          <p:cNvSpPr txBox="1"/>
          <p:nvPr/>
        </p:nvSpPr>
        <p:spPr>
          <a:xfrm>
            <a:off x="7261320" y="1689840"/>
            <a:ext cx="1957680" cy="344880"/>
          </a:xfrm>
          <a:prstGeom prst="rect">
            <a:avLst/>
          </a:prstGeom>
          <a:noFill/>
          <a:ln>
            <a:noFill/>
          </a:ln>
        </p:spPr>
        <p:txBody>
          <a:bodyPr lIns="0" tIns="0" rIns="0" bIns="0"/>
          <a:lstStyle/>
          <a:p>
            <a:r>
              <a:rPr lang="en-US" sz="2400" b="1" spc="-1">
                <a:solidFill>
                  <a:srgbClr val="000000"/>
                </a:solidFill>
                <a:uFill>
                  <a:solidFill>
                    <a:srgbClr val="FFFFFF"/>
                  </a:solidFill>
                </a:uFill>
                <a:latin typeface="Times New Roman"/>
              </a:rPr>
              <a:t>w/  light guides</a:t>
            </a:r>
            <a:endParaRPr lang="en-US" sz="2179" spc="-1">
              <a:solidFill>
                <a:srgbClr val="000000"/>
              </a:solidFill>
              <a:uFill>
                <a:solidFill>
                  <a:srgbClr val="FFFFFF"/>
                </a:solidFill>
              </a:uFill>
              <a:latin typeface="Times New Roman"/>
            </a:endParaRPr>
          </a:p>
        </p:txBody>
      </p:sp>
      <p:pic>
        <p:nvPicPr>
          <p:cNvPr id="325" name="Picture 324"/>
          <p:cNvPicPr/>
          <p:nvPr/>
        </p:nvPicPr>
        <p:blipFill>
          <a:blip r:embed="rId3"/>
          <a:stretch/>
        </p:blipFill>
        <p:spPr>
          <a:xfrm>
            <a:off x="6186720" y="2148120"/>
            <a:ext cx="4238280" cy="4010040"/>
          </a:xfrm>
          <a:prstGeom prst="rect">
            <a:avLst/>
          </a:prstGeom>
          <a:ln>
            <a:noFill/>
          </a:ln>
        </p:spPr>
      </p:pic>
      <p:sp>
        <p:nvSpPr>
          <p:cNvPr id="327" name="Line 5"/>
          <p:cNvSpPr/>
          <p:nvPr/>
        </p:nvSpPr>
        <p:spPr>
          <a:xfrm>
            <a:off x="10661342" y="685315"/>
            <a:ext cx="1264320" cy="0"/>
          </a:xfrm>
          <a:prstGeom prst="line">
            <a:avLst/>
          </a:prstGeom>
          <a:ln w="36000">
            <a:solidFill>
              <a:srgbClr val="000000"/>
            </a:solidFill>
            <a:round/>
          </a:ln>
        </p:spPr>
        <p:style>
          <a:lnRef idx="0">
            <a:scrgbClr r="0" g="0" b="0"/>
          </a:lnRef>
          <a:fillRef idx="0">
            <a:scrgbClr r="0" g="0" b="0"/>
          </a:fillRef>
          <a:effectRef idx="0">
            <a:scrgbClr r="0" g="0" b="0"/>
          </a:effectRef>
          <a:fontRef idx="minor"/>
        </p:style>
      </p:sp>
      <p:sp>
        <p:nvSpPr>
          <p:cNvPr id="328" name="Line 6"/>
          <p:cNvSpPr/>
          <p:nvPr/>
        </p:nvSpPr>
        <p:spPr>
          <a:xfrm>
            <a:off x="10663502" y="683515"/>
            <a:ext cx="0" cy="1264320"/>
          </a:xfrm>
          <a:prstGeom prst="line">
            <a:avLst/>
          </a:prstGeom>
          <a:ln w="36000">
            <a:solidFill>
              <a:srgbClr val="000000"/>
            </a:solidFill>
            <a:round/>
          </a:ln>
        </p:spPr>
        <p:style>
          <a:lnRef idx="0">
            <a:scrgbClr r="0" g="0" b="0"/>
          </a:lnRef>
          <a:fillRef idx="0">
            <a:scrgbClr r="0" g="0" b="0"/>
          </a:fillRef>
          <a:effectRef idx="0">
            <a:scrgbClr r="0" g="0" b="0"/>
          </a:effectRef>
          <a:fontRef idx="minor"/>
        </p:style>
      </p:sp>
      <p:sp>
        <p:nvSpPr>
          <p:cNvPr id="329" name="Line 7"/>
          <p:cNvSpPr/>
          <p:nvPr/>
        </p:nvSpPr>
        <p:spPr>
          <a:xfrm>
            <a:off x="11914142" y="683875"/>
            <a:ext cx="0" cy="1264320"/>
          </a:xfrm>
          <a:prstGeom prst="line">
            <a:avLst/>
          </a:prstGeom>
          <a:ln w="36000">
            <a:solidFill>
              <a:srgbClr val="000000"/>
            </a:solidFill>
            <a:round/>
          </a:ln>
        </p:spPr>
        <p:style>
          <a:lnRef idx="0">
            <a:scrgbClr r="0" g="0" b="0"/>
          </a:lnRef>
          <a:fillRef idx="0">
            <a:scrgbClr r="0" g="0" b="0"/>
          </a:fillRef>
          <a:effectRef idx="0">
            <a:scrgbClr r="0" g="0" b="0"/>
          </a:effectRef>
          <a:fontRef idx="minor"/>
        </p:style>
      </p:sp>
      <p:sp>
        <p:nvSpPr>
          <p:cNvPr id="330" name="Line 8"/>
          <p:cNvSpPr/>
          <p:nvPr/>
        </p:nvSpPr>
        <p:spPr>
          <a:xfrm>
            <a:off x="11078222" y="683875"/>
            <a:ext cx="0" cy="1264320"/>
          </a:xfrm>
          <a:prstGeom prst="line">
            <a:avLst/>
          </a:prstGeom>
          <a:ln w="36000">
            <a:solidFill>
              <a:srgbClr val="000000"/>
            </a:solidFill>
            <a:round/>
          </a:ln>
        </p:spPr>
        <p:style>
          <a:lnRef idx="0">
            <a:scrgbClr r="0" g="0" b="0"/>
          </a:lnRef>
          <a:fillRef idx="0">
            <a:scrgbClr r="0" g="0" b="0"/>
          </a:fillRef>
          <a:effectRef idx="0">
            <a:scrgbClr r="0" g="0" b="0"/>
          </a:effectRef>
          <a:fontRef idx="minor"/>
        </p:style>
      </p:sp>
      <p:sp>
        <p:nvSpPr>
          <p:cNvPr id="331" name="Line 9"/>
          <p:cNvSpPr/>
          <p:nvPr/>
        </p:nvSpPr>
        <p:spPr>
          <a:xfrm>
            <a:off x="11489702" y="684235"/>
            <a:ext cx="0" cy="1264320"/>
          </a:xfrm>
          <a:prstGeom prst="line">
            <a:avLst/>
          </a:prstGeom>
          <a:ln w="36000">
            <a:solidFill>
              <a:srgbClr val="000000"/>
            </a:solidFill>
            <a:round/>
          </a:ln>
        </p:spPr>
        <p:style>
          <a:lnRef idx="0">
            <a:scrgbClr r="0" g="0" b="0"/>
          </a:lnRef>
          <a:fillRef idx="0">
            <a:scrgbClr r="0" g="0" b="0"/>
          </a:fillRef>
          <a:effectRef idx="0">
            <a:scrgbClr r="0" g="0" b="0"/>
          </a:effectRef>
          <a:fontRef idx="minor"/>
        </p:style>
      </p:sp>
      <p:sp>
        <p:nvSpPr>
          <p:cNvPr id="332" name="Line 10"/>
          <p:cNvSpPr/>
          <p:nvPr/>
        </p:nvSpPr>
        <p:spPr>
          <a:xfrm>
            <a:off x="10661702" y="1109755"/>
            <a:ext cx="1264320" cy="0"/>
          </a:xfrm>
          <a:prstGeom prst="line">
            <a:avLst/>
          </a:prstGeom>
          <a:ln w="36000">
            <a:solidFill>
              <a:srgbClr val="000000"/>
            </a:solidFill>
            <a:round/>
          </a:ln>
        </p:spPr>
        <p:style>
          <a:lnRef idx="0">
            <a:scrgbClr r="0" g="0" b="0"/>
          </a:lnRef>
          <a:fillRef idx="0">
            <a:scrgbClr r="0" g="0" b="0"/>
          </a:fillRef>
          <a:effectRef idx="0">
            <a:scrgbClr r="0" g="0" b="0"/>
          </a:effectRef>
          <a:fontRef idx="minor"/>
        </p:style>
      </p:sp>
      <p:sp>
        <p:nvSpPr>
          <p:cNvPr id="333" name="Line 11"/>
          <p:cNvSpPr/>
          <p:nvPr/>
        </p:nvSpPr>
        <p:spPr>
          <a:xfrm>
            <a:off x="10662062" y="1524475"/>
            <a:ext cx="1264320" cy="0"/>
          </a:xfrm>
          <a:prstGeom prst="line">
            <a:avLst/>
          </a:prstGeom>
          <a:ln w="36000">
            <a:solidFill>
              <a:srgbClr val="000000"/>
            </a:solidFill>
            <a:round/>
          </a:ln>
        </p:spPr>
        <p:style>
          <a:lnRef idx="0">
            <a:scrgbClr r="0" g="0" b="0"/>
          </a:lnRef>
          <a:fillRef idx="0">
            <a:scrgbClr r="0" g="0" b="0"/>
          </a:fillRef>
          <a:effectRef idx="0">
            <a:scrgbClr r="0" g="0" b="0"/>
          </a:effectRef>
          <a:fontRef idx="minor"/>
        </p:style>
      </p:sp>
      <p:sp>
        <p:nvSpPr>
          <p:cNvPr id="334" name="Line 12"/>
          <p:cNvSpPr/>
          <p:nvPr/>
        </p:nvSpPr>
        <p:spPr>
          <a:xfrm>
            <a:off x="10662422" y="1939195"/>
            <a:ext cx="1264320" cy="0"/>
          </a:xfrm>
          <a:prstGeom prst="line">
            <a:avLst/>
          </a:prstGeom>
          <a:ln w="36000">
            <a:solidFill>
              <a:srgbClr val="000000"/>
            </a:solidFill>
            <a:round/>
          </a:ln>
        </p:spPr>
        <p:style>
          <a:lnRef idx="0">
            <a:scrgbClr r="0" g="0" b="0"/>
          </a:lnRef>
          <a:fillRef idx="0">
            <a:scrgbClr r="0" g="0" b="0"/>
          </a:fillRef>
          <a:effectRef idx="0">
            <a:scrgbClr r="0" g="0" b="0"/>
          </a:effectRef>
          <a:fontRef idx="minor"/>
        </p:style>
      </p:sp>
      <p:sp>
        <p:nvSpPr>
          <p:cNvPr id="335" name="Line 13"/>
          <p:cNvSpPr/>
          <p:nvPr/>
        </p:nvSpPr>
        <p:spPr>
          <a:xfrm>
            <a:off x="11135822" y="1169515"/>
            <a:ext cx="286200" cy="286560"/>
          </a:xfrm>
          <a:prstGeom prst="line">
            <a:avLst/>
          </a:prstGeom>
          <a:ln w="36000">
            <a:solidFill>
              <a:srgbClr val="FF0000"/>
            </a:solidFill>
            <a:round/>
          </a:ln>
        </p:spPr>
        <p:style>
          <a:lnRef idx="0">
            <a:scrgbClr r="0" g="0" b="0"/>
          </a:lnRef>
          <a:fillRef idx="0">
            <a:scrgbClr r="0" g="0" b="0"/>
          </a:fillRef>
          <a:effectRef idx="0">
            <a:scrgbClr r="0" g="0" b="0"/>
          </a:effectRef>
          <a:fontRef idx="minor"/>
        </p:style>
      </p:sp>
      <p:sp>
        <p:nvSpPr>
          <p:cNvPr id="336" name="Line 14"/>
          <p:cNvSpPr/>
          <p:nvPr/>
        </p:nvSpPr>
        <p:spPr>
          <a:xfrm flipV="1">
            <a:off x="11135822" y="1168795"/>
            <a:ext cx="286560" cy="286560"/>
          </a:xfrm>
          <a:prstGeom prst="line">
            <a:avLst/>
          </a:prstGeom>
          <a:ln w="36000">
            <a:solidFill>
              <a:srgbClr val="FF0000"/>
            </a:solidFill>
            <a:round/>
          </a:ln>
        </p:spPr>
        <p:style>
          <a:lnRef idx="0">
            <a:scrgbClr r="0" g="0" b="0"/>
          </a:lnRef>
          <a:fillRef idx="0">
            <a:scrgbClr r="0" g="0" b="0"/>
          </a:fillRef>
          <a:effectRef idx="0">
            <a:scrgbClr r="0" g="0" b="0"/>
          </a:effectRef>
          <a:fontRef idx="minor"/>
        </p:style>
      </p:sp>
      <p:sp>
        <p:nvSpPr>
          <p:cNvPr id="18" name="TextBox 17"/>
          <p:cNvSpPr txBox="1"/>
          <p:nvPr/>
        </p:nvSpPr>
        <p:spPr>
          <a:xfrm>
            <a:off x="10003801" y="6438901"/>
            <a:ext cx="387974" cy="280582"/>
          </a:xfrm>
          <a:prstGeom prst="rect">
            <a:avLst/>
          </a:prstGeom>
          <a:noFill/>
        </p:spPr>
        <p:txBody>
          <a:bodyPr wrap="square" rtlCol="0">
            <a:spAutoFit/>
          </a:bodyPr>
          <a:lstStyle/>
          <a:p>
            <a:r>
              <a:rPr lang="en-US" sz="1200" dirty="0"/>
              <a:t>16</a:t>
            </a:r>
          </a:p>
        </p:txBody>
      </p:sp>
      <p:sp>
        <p:nvSpPr>
          <p:cNvPr id="19" name="TextShape 5"/>
          <p:cNvSpPr txBox="1"/>
          <p:nvPr/>
        </p:nvSpPr>
        <p:spPr>
          <a:xfrm>
            <a:off x="1024128" y="6270579"/>
            <a:ext cx="3085920" cy="364680"/>
          </a:xfrm>
          <a:prstGeom prst="rect">
            <a:avLst/>
          </a:prstGeom>
          <a:noFill/>
          <a:ln>
            <a:noFill/>
          </a:ln>
        </p:spPr>
        <p:txBody>
          <a:bodyPr anchor="ctr"/>
          <a:lstStyle/>
          <a:p>
            <a:pPr algn="ctr">
              <a:lnSpc>
                <a:spcPct val="100000"/>
              </a:lnSpc>
            </a:pPr>
            <a:r>
              <a:rPr lang="en-US" sz="1200" spc="-1" dirty="0" err="1">
                <a:solidFill>
                  <a:srgbClr val="8B8B8B"/>
                </a:solidFill>
                <a:uFill>
                  <a:solidFill>
                    <a:srgbClr val="FFFFFF"/>
                  </a:solidFill>
                </a:uFill>
                <a:latin typeface="Arial" panose="020B0604020202020204" pitchFamily="34" charset="0"/>
              </a:rPr>
              <a:t>Korpar</a:t>
            </a:r>
            <a:r>
              <a:rPr lang="en-US" sz="1200" spc="-1" dirty="0">
                <a:solidFill>
                  <a:srgbClr val="8B8B8B"/>
                </a:solidFill>
                <a:uFill>
                  <a:solidFill>
                    <a:srgbClr val="FFFFFF"/>
                  </a:solidFill>
                </a:uFill>
                <a:latin typeface="Arial" panose="020B0604020202020204" pitchFamily="34" charset="0"/>
              </a:rPr>
              <a:t>, 2009, NIMA</a:t>
            </a:r>
            <a:endParaRPr lang="en-US" sz="1400" spc="-1" dirty="0">
              <a:solidFill>
                <a:srgbClr val="000000"/>
              </a:solidFill>
              <a:uFill>
                <a:solidFill>
                  <a:srgbClr val="FFFFFF"/>
                </a:solidFill>
              </a:uFill>
              <a:latin typeface="Times New Roman"/>
            </a:endParaRPr>
          </a:p>
        </p:txBody>
      </p:sp>
      <p:sp>
        <p:nvSpPr>
          <p:cNvPr id="3" name="TextBox 2">
            <a:extLst>
              <a:ext uri="{FF2B5EF4-FFF2-40B4-BE49-F238E27FC236}">
                <a16:creationId xmlns:a16="http://schemas.microsoft.com/office/drawing/2014/main" id="{757FCAD6-4325-4BC2-80D2-233DEA84FDCC}"/>
              </a:ext>
            </a:extLst>
          </p:cNvPr>
          <p:cNvSpPr txBox="1"/>
          <p:nvPr/>
        </p:nvSpPr>
        <p:spPr>
          <a:xfrm>
            <a:off x="1705140" y="668880"/>
            <a:ext cx="6098720" cy="923330"/>
          </a:xfrm>
          <a:prstGeom prst="rect">
            <a:avLst/>
          </a:prstGeom>
          <a:noFill/>
        </p:spPr>
        <p:txBody>
          <a:bodyPr wrap="square">
            <a:spAutoFit/>
          </a:bodyPr>
          <a:lstStyle/>
          <a:p>
            <a:pPr algn="just"/>
            <a:r>
              <a:rPr lang="en-US" sz="1800" b="0" strike="noStrike" spc="-1" dirty="0">
                <a:solidFill>
                  <a:srgbClr val="000080"/>
                </a:solidFill>
                <a:uFill>
                  <a:solidFill>
                    <a:srgbClr val="FFFFFF"/>
                  </a:solidFill>
                </a:uFill>
                <a:latin typeface="Arial"/>
              </a:rPr>
              <a:t>Measured yield: setup  with aerogel tiles in a pion beam</a:t>
            </a:r>
            <a:endParaRPr lang="sl-SI" sz="1800" b="0" strike="noStrike" spc="-1" dirty="0">
              <a:solidFill>
                <a:srgbClr val="008000"/>
              </a:solidFill>
              <a:uFill>
                <a:solidFill>
                  <a:srgbClr val="FFFFFF"/>
                </a:solidFill>
              </a:uFill>
              <a:latin typeface="Arial"/>
            </a:endParaRPr>
          </a:p>
          <a:p>
            <a:pPr algn="just"/>
            <a:r>
              <a:rPr lang="en-US" sz="1800" b="0" strike="noStrike" spc="-1" dirty="0">
                <a:solidFill>
                  <a:srgbClr val="008000"/>
                </a:solidFill>
                <a:uFill>
                  <a:solidFill>
                    <a:srgbClr val="FFFFFF"/>
                  </a:solidFill>
                </a:uFill>
                <a:latin typeface="Arial"/>
              </a:rPr>
              <a:t> w/o LG ~ </a:t>
            </a:r>
            <a:r>
              <a:rPr lang="en-US" sz="1800" b="0" strike="noStrike" spc="-1" dirty="0">
                <a:solidFill>
                  <a:srgbClr val="000080"/>
                </a:solidFill>
                <a:uFill>
                  <a:solidFill>
                    <a:srgbClr val="FFFFFF"/>
                  </a:solidFill>
                </a:uFill>
                <a:latin typeface="Arial"/>
              </a:rPr>
              <a:t>16</a:t>
            </a:r>
            <a:endParaRPr lang="sl-SI" sz="1800" b="0" strike="noStrike" spc="-1" dirty="0">
              <a:solidFill>
                <a:srgbClr val="008000"/>
              </a:solidFill>
              <a:uFill>
                <a:solidFill>
                  <a:srgbClr val="FFFFFF"/>
                </a:solidFill>
              </a:uFill>
              <a:latin typeface="Arial"/>
            </a:endParaRPr>
          </a:p>
          <a:p>
            <a:pPr algn="just"/>
            <a:r>
              <a:rPr lang="en-US" sz="1800" b="0" strike="noStrike" spc="-1" dirty="0">
                <a:solidFill>
                  <a:srgbClr val="008000"/>
                </a:solidFill>
                <a:uFill>
                  <a:solidFill>
                    <a:srgbClr val="FFFFFF"/>
                  </a:solidFill>
                </a:uFill>
                <a:latin typeface="Arial"/>
              </a:rPr>
              <a:t> w/   LG ~ </a:t>
            </a:r>
            <a:r>
              <a:rPr lang="en-US" sz="1800" b="0" strike="noStrike" spc="-1" dirty="0">
                <a:solidFill>
                  <a:srgbClr val="800000"/>
                </a:solidFill>
                <a:uFill>
                  <a:solidFill>
                    <a:srgbClr val="FFFFFF"/>
                  </a:solidFill>
                </a:uFill>
                <a:latin typeface="Arial"/>
              </a:rPr>
              <a:t>37</a:t>
            </a:r>
            <a:endParaRPr lang="sl-SI" sz="1800" b="0" strike="noStrike" spc="-1" dirty="0">
              <a:solidFill>
                <a:srgbClr val="008000"/>
              </a:solidFill>
              <a:uFill>
                <a:solidFill>
                  <a:srgbClr val="FFFFFF"/>
                </a:solidFill>
              </a:uFill>
              <a:latin typeface="Arial"/>
            </a:endParaRPr>
          </a:p>
        </p:txBody>
      </p:sp>
      <p:sp>
        <p:nvSpPr>
          <p:cNvPr id="4" name="Title 3">
            <a:extLst>
              <a:ext uri="{FF2B5EF4-FFF2-40B4-BE49-F238E27FC236}">
                <a16:creationId xmlns:a16="http://schemas.microsoft.com/office/drawing/2014/main" id="{752CBE4A-562A-F7B6-DC49-75BB3D60A38E}"/>
              </a:ext>
            </a:extLst>
          </p:cNvPr>
          <p:cNvSpPr>
            <a:spLocks noGrp="1"/>
          </p:cNvSpPr>
          <p:nvPr>
            <p:ph type="title"/>
          </p:nvPr>
        </p:nvSpPr>
        <p:spPr>
          <a:xfrm>
            <a:off x="1024128" y="152082"/>
            <a:ext cx="9720072" cy="344880"/>
          </a:xfrm>
        </p:spPr>
        <p:txBody>
          <a:bodyPr>
            <a:normAutofit fontScale="90000"/>
          </a:bodyPr>
          <a:lstStyle/>
          <a:p>
            <a:r>
              <a:rPr lang="sl-SI" dirty="0"/>
              <a:t>EFFECT OF LIGHT COLLECTION: Test Beam Ring images</a:t>
            </a:r>
          </a:p>
        </p:txBody>
      </p:sp>
      <p:sp>
        <p:nvSpPr>
          <p:cNvPr id="6" name="Footer Placeholder 5">
            <a:extLst>
              <a:ext uri="{FF2B5EF4-FFF2-40B4-BE49-F238E27FC236}">
                <a16:creationId xmlns:a16="http://schemas.microsoft.com/office/drawing/2014/main" id="{BE2F585E-FB19-B0CF-215C-A92E7214404E}"/>
              </a:ext>
            </a:extLst>
          </p:cNvPr>
          <p:cNvSpPr>
            <a:spLocks noGrp="1"/>
          </p:cNvSpPr>
          <p:nvPr>
            <p:ph type="ftr" sz="quarter" idx="11"/>
          </p:nvPr>
        </p:nvSpPr>
        <p:spPr/>
        <p:txBody>
          <a:bodyPr/>
          <a:lstStyle/>
          <a:p>
            <a:r>
              <a:rPr lang="en-US"/>
              <a:t>Pestotnik SiPM RadHard@ RICH 2025</a:t>
            </a:r>
          </a:p>
        </p:txBody>
      </p:sp>
      <p:sp>
        <p:nvSpPr>
          <p:cNvPr id="7" name="Slide Number Placeholder 6">
            <a:extLst>
              <a:ext uri="{FF2B5EF4-FFF2-40B4-BE49-F238E27FC236}">
                <a16:creationId xmlns:a16="http://schemas.microsoft.com/office/drawing/2014/main" id="{AF7E9C20-DFC9-063E-4213-E4100C4AEFA4}"/>
              </a:ext>
            </a:extLst>
          </p:cNvPr>
          <p:cNvSpPr>
            <a:spLocks noGrp="1"/>
          </p:cNvSpPr>
          <p:nvPr>
            <p:ph type="sldNum" sz="quarter" idx="12"/>
          </p:nvPr>
        </p:nvSpPr>
        <p:spPr/>
        <p:txBody>
          <a:bodyPr/>
          <a:lstStyle/>
          <a:p>
            <a:fld id="{C1FF6DA9-008F-8B48-92A6-B652298478BF}" type="slidenum">
              <a:rPr lang="en-US" smtClean="0"/>
              <a:t>27</a:t>
            </a:fld>
            <a:endParaRPr lang="en-US"/>
          </a:p>
        </p:txBody>
      </p:sp>
      <p:pic>
        <p:nvPicPr>
          <p:cNvPr id="8" name="Picture 7">
            <a:extLst>
              <a:ext uri="{FF2B5EF4-FFF2-40B4-BE49-F238E27FC236}">
                <a16:creationId xmlns:a16="http://schemas.microsoft.com/office/drawing/2014/main" id="{74CDAE27-3259-753B-4696-834DD803C667}"/>
              </a:ext>
            </a:extLst>
          </p:cNvPr>
          <p:cNvPicPr>
            <a:picLocks noChangeAspect="1"/>
          </p:cNvPicPr>
          <p:nvPr/>
        </p:nvPicPr>
        <p:blipFill>
          <a:blip r:embed="rId4"/>
          <a:stretch>
            <a:fillRect/>
          </a:stretch>
        </p:blipFill>
        <p:spPr>
          <a:xfrm>
            <a:off x="10837333" y="44210"/>
            <a:ext cx="1269962" cy="671573"/>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2243" y="61639"/>
            <a:ext cx="7886700" cy="1107999"/>
          </a:xfrm>
        </p:spPr>
        <p:txBody>
          <a:bodyPr/>
          <a:lstStyle/>
          <a:p>
            <a:r>
              <a:rPr lang="sl-SI" dirty="0"/>
              <a:t>INCREASE OF S/B : </a:t>
            </a:r>
            <a:r>
              <a:rPr lang="en-GB" dirty="0" err="1"/>
              <a:t>MicroLensES</a:t>
            </a:r>
            <a:r>
              <a:rPr lang="en-GB" dirty="0"/>
              <a:t> on SPADs</a:t>
            </a:r>
          </a:p>
        </p:txBody>
      </p:sp>
      <p:sp>
        <p:nvSpPr>
          <p:cNvPr id="4" name="Slide Number Placeholder 3"/>
          <p:cNvSpPr>
            <a:spLocks noGrp="1"/>
          </p:cNvSpPr>
          <p:nvPr>
            <p:ph type="sldNum" sz="quarter" idx="12"/>
          </p:nvPr>
        </p:nvSpPr>
        <p:spPr>
          <a:xfrm>
            <a:off x="10036019" y="6400704"/>
            <a:ext cx="576064" cy="365125"/>
          </a:xfrm>
        </p:spPr>
        <p:txBody>
          <a:bodyPr/>
          <a:lstStyle/>
          <a:p>
            <a:fld id="{8CFD0E3C-A3E2-431E-A5D1-029440491063}" type="slidenum">
              <a:rPr lang="aa-ET" smtClean="0"/>
              <a:t>28</a:t>
            </a:fld>
            <a:endParaRPr lang="aa-ET" dirty="0"/>
          </a:p>
        </p:txBody>
      </p:sp>
      <p:sp>
        <p:nvSpPr>
          <p:cNvPr id="8" name="TextBox 7"/>
          <p:cNvSpPr txBox="1"/>
          <p:nvPr/>
        </p:nvSpPr>
        <p:spPr>
          <a:xfrm>
            <a:off x="3131727" y="5591661"/>
            <a:ext cx="2679032" cy="523220"/>
          </a:xfrm>
          <a:prstGeom prst="rect">
            <a:avLst/>
          </a:prstGeom>
          <a:noFill/>
        </p:spPr>
        <p:txBody>
          <a:bodyPr wrap="square" rtlCol="0">
            <a:spAutoFit/>
          </a:bodyPr>
          <a:lstStyle/>
          <a:p>
            <a:r>
              <a:rPr lang="en-GB" sz="1400" dirty="0"/>
              <a:t>C. Bruschini, et al," Opt. Express  31, 21935-21953 (2023).</a:t>
            </a:r>
          </a:p>
        </p:txBody>
      </p:sp>
      <p:sp>
        <p:nvSpPr>
          <p:cNvPr id="10" name="TextBox 9"/>
          <p:cNvSpPr txBox="1"/>
          <p:nvPr/>
        </p:nvSpPr>
        <p:spPr>
          <a:xfrm>
            <a:off x="312810" y="1040771"/>
            <a:ext cx="6976251" cy="1323439"/>
          </a:xfrm>
          <a:prstGeom prst="rect">
            <a:avLst/>
          </a:prstGeom>
          <a:solidFill>
            <a:srgbClr val="FFFF00"/>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en-GB" sz="2000" dirty="0">
                <a:solidFill>
                  <a:schemeClr val="tx1"/>
                </a:solidFill>
              </a:rPr>
              <a:t>For high occupancies, macroscopic light collectors don’t work if you don’t measure the number of detected photons.</a:t>
            </a:r>
          </a:p>
          <a:p>
            <a:pPr marL="285750" indent="-285750">
              <a:buFont typeface="Arial" panose="020B0604020202020204" pitchFamily="34" charset="0"/>
              <a:buChar char="•"/>
            </a:pPr>
            <a:r>
              <a:rPr lang="en-GB" sz="2000" dirty="0">
                <a:solidFill>
                  <a:schemeClr val="tx1"/>
                </a:solidFill>
              </a:rPr>
              <a:t>Decrease fill factor – increase distance between SPADs + µLens</a:t>
            </a:r>
          </a:p>
          <a:p>
            <a:pPr marL="285750" indent="-285750">
              <a:buFont typeface="Arial" panose="020B0604020202020204" pitchFamily="34" charset="0"/>
              <a:buChar char="•"/>
            </a:pPr>
            <a:r>
              <a:rPr lang="en-GB" sz="2000" dirty="0">
                <a:solidFill>
                  <a:schemeClr val="tx1"/>
                </a:solidFill>
              </a:rPr>
              <a:t>Can potentially concentrate light by factors as high as 20</a:t>
            </a:r>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r="53056"/>
          <a:stretch/>
        </p:blipFill>
        <p:spPr>
          <a:xfrm>
            <a:off x="7748008" y="1040771"/>
            <a:ext cx="2740479" cy="2081000"/>
          </a:xfrm>
          <a:prstGeom prst="rect">
            <a:avLst/>
          </a:prstGeom>
          <a:ln>
            <a:noFill/>
          </a:ln>
        </p:spPr>
        <p:style>
          <a:lnRef idx="2">
            <a:schemeClr val="dk1"/>
          </a:lnRef>
          <a:fillRef idx="1">
            <a:schemeClr val="lt1"/>
          </a:fillRef>
          <a:effectRef idx="0">
            <a:schemeClr val="dk1"/>
          </a:effectRef>
          <a:fontRef idx="minor">
            <a:schemeClr val="dk1"/>
          </a:fontRef>
        </p:style>
      </p:pic>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49312" r="22168"/>
          <a:stretch/>
        </p:blipFill>
        <p:spPr>
          <a:xfrm>
            <a:off x="3131727" y="2821882"/>
            <a:ext cx="2016224" cy="2520000"/>
          </a:xfrm>
          <a:prstGeom prst="rect">
            <a:avLst/>
          </a:prstGeom>
          <a:ln>
            <a:noFill/>
          </a:ln>
        </p:spPr>
        <p:style>
          <a:lnRef idx="2">
            <a:schemeClr val="dk1"/>
          </a:lnRef>
          <a:fillRef idx="1">
            <a:schemeClr val="lt1"/>
          </a:fillRef>
          <a:effectRef idx="0">
            <a:schemeClr val="dk1"/>
          </a:effectRef>
          <a:fontRef idx="minor">
            <a:schemeClr val="dk1"/>
          </a:fontRef>
        </p:style>
      </p:pic>
      <p:sp>
        <p:nvSpPr>
          <p:cNvPr id="13" name="TextBox 12"/>
          <p:cNvSpPr txBox="1"/>
          <p:nvPr/>
        </p:nvSpPr>
        <p:spPr>
          <a:xfrm>
            <a:off x="10488487" y="1474821"/>
            <a:ext cx="1703513" cy="1323439"/>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2000" dirty="0">
                <a:solidFill>
                  <a:schemeClr val="tx1"/>
                </a:solidFill>
              </a:rPr>
              <a:t>A µLens is placed on top of every SPAD cell</a:t>
            </a:r>
          </a:p>
        </p:txBody>
      </p:sp>
      <p:sp>
        <p:nvSpPr>
          <p:cNvPr id="14" name="TextBox 13"/>
          <p:cNvSpPr txBox="1"/>
          <p:nvPr/>
        </p:nvSpPr>
        <p:spPr>
          <a:xfrm>
            <a:off x="24540" y="2834171"/>
            <a:ext cx="2959292" cy="286232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2000" b="1" dirty="0">
                <a:solidFill>
                  <a:schemeClr val="tx1"/>
                </a:solidFill>
              </a:rPr>
              <a:t>Development risks:</a:t>
            </a:r>
          </a:p>
          <a:p>
            <a:pPr marL="342900" indent="-342900">
              <a:buFont typeface="Arial" panose="020B0604020202020204" pitchFamily="34" charset="0"/>
              <a:buChar char="•"/>
            </a:pPr>
            <a:r>
              <a:rPr lang="en-GB" sz="2000" dirty="0">
                <a:solidFill>
                  <a:schemeClr val="tx1"/>
                </a:solidFill>
              </a:rPr>
              <a:t>Critical to reach a minimal distance between lenses,</a:t>
            </a:r>
          </a:p>
          <a:p>
            <a:pPr marL="342900" indent="-342900">
              <a:buFont typeface="Arial" panose="020B0604020202020204" pitchFamily="34" charset="0"/>
              <a:buChar char="•"/>
            </a:pPr>
            <a:r>
              <a:rPr lang="en-GB" sz="2000" dirty="0">
                <a:solidFill>
                  <a:schemeClr val="tx1"/>
                </a:solidFill>
              </a:rPr>
              <a:t>The substrates can be sensitive to radiation damage as well </a:t>
            </a:r>
          </a:p>
          <a:p>
            <a:pPr marL="342900" indent="-342900">
              <a:buFont typeface="Arial" panose="020B0604020202020204" pitchFamily="34" charset="0"/>
              <a:buChar char="•"/>
            </a:pPr>
            <a:r>
              <a:rPr lang="en-GB" sz="2000" dirty="0">
                <a:solidFill>
                  <a:schemeClr val="tx1"/>
                </a:solidFill>
              </a:rPr>
              <a:t>An additional step in the fabrication</a:t>
            </a:r>
          </a:p>
        </p:txBody>
      </p:sp>
      <p:pic>
        <p:nvPicPr>
          <p:cNvPr id="15" name="Picture 14">
            <a:extLst>
              <a:ext uri="{FF2B5EF4-FFF2-40B4-BE49-F238E27FC236}">
                <a16:creationId xmlns:a16="http://schemas.microsoft.com/office/drawing/2014/main" id="{4D14FAEF-5310-455B-86DF-F6A4BA752A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3907" y="820063"/>
            <a:ext cx="1511712" cy="654758"/>
          </a:xfrm>
          <a:prstGeom prst="rect">
            <a:avLst/>
          </a:prstGeom>
        </p:spPr>
      </p:pic>
      <p:sp>
        <p:nvSpPr>
          <p:cNvPr id="3" name="TextBox 2">
            <a:extLst>
              <a:ext uri="{FF2B5EF4-FFF2-40B4-BE49-F238E27FC236}">
                <a16:creationId xmlns:a16="http://schemas.microsoft.com/office/drawing/2014/main" id="{11E6569E-9F83-EEE2-C46C-7BB01FC8C40E}"/>
              </a:ext>
            </a:extLst>
          </p:cNvPr>
          <p:cNvSpPr txBox="1"/>
          <p:nvPr/>
        </p:nvSpPr>
        <p:spPr>
          <a:xfrm>
            <a:off x="7298872" y="734381"/>
            <a:ext cx="4389347" cy="369332"/>
          </a:xfrm>
          <a:prstGeom prst="rect">
            <a:avLst/>
          </a:prstGeom>
          <a:noFill/>
        </p:spPr>
        <p:txBody>
          <a:bodyPr wrap="square" rtlCol="0">
            <a:spAutoFit/>
          </a:bodyPr>
          <a:lstStyle/>
          <a:p>
            <a:r>
              <a:rPr lang="sl-SI" dirty="0"/>
              <a:t>G. Haefeli, 2025, 3.DRD4 CM </a:t>
            </a:r>
          </a:p>
        </p:txBody>
      </p:sp>
      <p:sp>
        <p:nvSpPr>
          <p:cNvPr id="6" name="TextBox 5">
            <a:extLst>
              <a:ext uri="{FF2B5EF4-FFF2-40B4-BE49-F238E27FC236}">
                <a16:creationId xmlns:a16="http://schemas.microsoft.com/office/drawing/2014/main" id="{49724A58-EFAD-C778-AF0C-A0D89EEC3B5D}"/>
              </a:ext>
            </a:extLst>
          </p:cNvPr>
          <p:cNvSpPr txBox="1"/>
          <p:nvPr/>
        </p:nvSpPr>
        <p:spPr>
          <a:xfrm>
            <a:off x="5623189" y="3008233"/>
            <a:ext cx="6552430" cy="923330"/>
          </a:xfrm>
          <a:prstGeom prst="rect">
            <a:avLst/>
          </a:prstGeom>
          <a:noFill/>
        </p:spPr>
        <p:txBody>
          <a:bodyPr wrap="square">
            <a:spAutoFit/>
          </a:bodyPr>
          <a:lstStyle/>
          <a:p>
            <a:r>
              <a:rPr lang="en-US" b="0" i="0" dirty="0">
                <a:effectLst/>
                <a:latin typeface="Arial" panose="020B0604020202020204" pitchFamily="34" charset="0"/>
              </a:rPr>
              <a:t>Irradiation of two materials from two commercial suppliers:  </a:t>
            </a:r>
          </a:p>
          <a:p>
            <a:r>
              <a:rPr lang="en-US" b="0" i="0" dirty="0" err="1">
                <a:effectLst/>
                <a:latin typeface="Arial" panose="020B0604020202020204" pitchFamily="34" charset="0"/>
              </a:rPr>
              <a:t>Lumogen</a:t>
            </a:r>
            <a:r>
              <a:rPr lang="en-US" b="0" i="0" dirty="0">
                <a:effectLst/>
                <a:latin typeface="Arial" panose="020B0604020202020204" pitchFamily="34" charset="0"/>
              </a:rPr>
              <a:t> – L, d=120 </a:t>
            </a:r>
            <a:r>
              <a:rPr lang="el-GR" b="0" i="0" dirty="0">
                <a:effectLst/>
                <a:latin typeface="Arial" panose="020B0604020202020204" pitchFamily="34" charset="0"/>
              </a:rPr>
              <a:t>μ</a:t>
            </a:r>
            <a:r>
              <a:rPr lang="en-US" b="0" i="0" dirty="0">
                <a:effectLst/>
                <a:latin typeface="Arial" panose="020B0604020202020204" pitchFamily="34" charset="0"/>
              </a:rPr>
              <a:t>m and </a:t>
            </a:r>
            <a:r>
              <a:rPr lang="en-US" b="0" i="0" dirty="0" err="1">
                <a:effectLst/>
                <a:latin typeface="Arial" panose="020B0604020202020204" pitchFamily="34" charset="0"/>
              </a:rPr>
              <a:t>Ormostamp</a:t>
            </a:r>
            <a:r>
              <a:rPr lang="en-US" b="0" i="0" dirty="0">
                <a:effectLst/>
                <a:latin typeface="Arial" panose="020B0604020202020204" pitchFamily="34" charset="0"/>
              </a:rPr>
              <a:t> – OS, d=500 </a:t>
            </a:r>
            <a:r>
              <a:rPr lang="el-GR" b="0" i="0" dirty="0">
                <a:effectLst/>
                <a:latin typeface="Arial" panose="020B0604020202020204" pitchFamily="34" charset="0"/>
              </a:rPr>
              <a:t>μ</a:t>
            </a:r>
            <a:r>
              <a:rPr lang="en-US" b="0" i="0" dirty="0">
                <a:effectLst/>
                <a:latin typeface="Arial" panose="020B0604020202020204" pitchFamily="34" charset="0"/>
              </a:rPr>
              <a:t>m</a:t>
            </a:r>
          </a:p>
          <a:p>
            <a:r>
              <a:rPr lang="en-US" b="1" i="0" dirty="0">
                <a:effectLst/>
                <a:latin typeface="Arial" panose="020B0604020202020204" pitchFamily="34" charset="0"/>
              </a:rPr>
              <a:t>No observable difference was seen even for 10</a:t>
            </a:r>
            <a:r>
              <a:rPr lang="en-US" b="1" i="0" baseline="30000" dirty="0">
                <a:effectLst/>
                <a:latin typeface="Arial" panose="020B0604020202020204" pitchFamily="34" charset="0"/>
              </a:rPr>
              <a:t>14</a:t>
            </a:r>
            <a:r>
              <a:rPr lang="en-US" b="1" i="0" dirty="0">
                <a:effectLst/>
                <a:latin typeface="Arial" panose="020B0604020202020204" pitchFamily="34" charset="0"/>
              </a:rPr>
              <a:t> </a:t>
            </a:r>
            <a:r>
              <a:rPr lang="en-US" b="1" i="0" dirty="0" err="1">
                <a:effectLst/>
                <a:latin typeface="Arial" panose="020B0604020202020204" pitchFamily="34" charset="0"/>
              </a:rPr>
              <a:t>n</a:t>
            </a:r>
            <a:r>
              <a:rPr lang="en-US" b="1" i="0" baseline="-25000" dirty="0" err="1">
                <a:effectLst/>
                <a:latin typeface="Arial" panose="020B0604020202020204" pitchFamily="34" charset="0"/>
              </a:rPr>
              <a:t>eq</a:t>
            </a:r>
            <a:r>
              <a:rPr lang="en-US" b="1" i="0" baseline="-25000" dirty="0">
                <a:effectLst/>
                <a:latin typeface="Arial" panose="020B0604020202020204" pitchFamily="34" charset="0"/>
              </a:rPr>
              <a:t>/</a:t>
            </a:r>
            <a:r>
              <a:rPr lang="en-US" b="1" i="0" dirty="0">
                <a:effectLst/>
                <a:latin typeface="Arial" panose="020B0604020202020204" pitchFamily="34" charset="0"/>
              </a:rPr>
              <a:t>cm2</a:t>
            </a:r>
            <a:endParaRPr lang="sl-SI" b="1" dirty="0"/>
          </a:p>
        </p:txBody>
      </p:sp>
      <p:pic>
        <p:nvPicPr>
          <p:cNvPr id="7" name="Picture 6">
            <a:extLst>
              <a:ext uri="{FF2B5EF4-FFF2-40B4-BE49-F238E27FC236}">
                <a16:creationId xmlns:a16="http://schemas.microsoft.com/office/drawing/2014/main" id="{CCD2F3A2-C837-E9F4-E52F-2749519D2E3B}"/>
              </a:ext>
            </a:extLst>
          </p:cNvPr>
          <p:cNvPicPr>
            <a:picLocks noChangeAspect="1"/>
          </p:cNvPicPr>
          <p:nvPr/>
        </p:nvPicPr>
        <p:blipFill>
          <a:blip r:embed="rId5"/>
          <a:stretch>
            <a:fillRect/>
          </a:stretch>
        </p:blipFill>
        <p:spPr>
          <a:xfrm>
            <a:off x="5694746" y="4214728"/>
            <a:ext cx="2944197" cy="2170294"/>
          </a:xfrm>
          <a:prstGeom prst="rect">
            <a:avLst/>
          </a:prstGeom>
        </p:spPr>
      </p:pic>
      <p:pic>
        <p:nvPicPr>
          <p:cNvPr id="18" name="Picture 17">
            <a:extLst>
              <a:ext uri="{FF2B5EF4-FFF2-40B4-BE49-F238E27FC236}">
                <a16:creationId xmlns:a16="http://schemas.microsoft.com/office/drawing/2014/main" id="{63EC2EAB-75F3-C0B5-5330-D4D3C95E5456}"/>
              </a:ext>
            </a:extLst>
          </p:cNvPr>
          <p:cNvPicPr>
            <a:picLocks noChangeAspect="1"/>
          </p:cNvPicPr>
          <p:nvPr/>
        </p:nvPicPr>
        <p:blipFill>
          <a:blip r:embed="rId6"/>
          <a:stretch>
            <a:fillRect/>
          </a:stretch>
        </p:blipFill>
        <p:spPr>
          <a:xfrm>
            <a:off x="9185738" y="4201704"/>
            <a:ext cx="2897426" cy="2170294"/>
          </a:xfrm>
          <a:prstGeom prst="rect">
            <a:avLst/>
          </a:prstGeom>
        </p:spPr>
      </p:pic>
      <p:sp>
        <p:nvSpPr>
          <p:cNvPr id="19" name="TextBox 18">
            <a:extLst>
              <a:ext uri="{FF2B5EF4-FFF2-40B4-BE49-F238E27FC236}">
                <a16:creationId xmlns:a16="http://schemas.microsoft.com/office/drawing/2014/main" id="{811BDC28-D9E2-A771-5469-64D4806D0929}"/>
              </a:ext>
            </a:extLst>
          </p:cNvPr>
          <p:cNvSpPr txBox="1"/>
          <p:nvPr/>
        </p:nvSpPr>
        <p:spPr>
          <a:xfrm>
            <a:off x="6096000" y="6427029"/>
            <a:ext cx="3498073" cy="369332"/>
          </a:xfrm>
          <a:prstGeom prst="rect">
            <a:avLst/>
          </a:prstGeom>
          <a:noFill/>
        </p:spPr>
        <p:txBody>
          <a:bodyPr wrap="none" rtlCol="0">
            <a:spAutoFit/>
          </a:bodyPr>
          <a:lstStyle/>
          <a:p>
            <a:r>
              <a:rPr lang="sl-SI" dirty="0"/>
              <a:t>R. Dolenec, poster at this conference</a:t>
            </a:r>
          </a:p>
        </p:txBody>
      </p:sp>
      <p:sp>
        <p:nvSpPr>
          <p:cNvPr id="22" name="Footer Placeholder 21">
            <a:extLst>
              <a:ext uri="{FF2B5EF4-FFF2-40B4-BE49-F238E27FC236}">
                <a16:creationId xmlns:a16="http://schemas.microsoft.com/office/drawing/2014/main" id="{59D64EC9-906D-2C9C-90D9-1A264D1F1C59}"/>
              </a:ext>
            </a:extLst>
          </p:cNvPr>
          <p:cNvSpPr>
            <a:spLocks noGrp="1"/>
          </p:cNvSpPr>
          <p:nvPr>
            <p:ph type="ftr" sz="quarter" idx="11"/>
          </p:nvPr>
        </p:nvSpPr>
        <p:spPr/>
        <p:txBody>
          <a:bodyPr/>
          <a:lstStyle/>
          <a:p>
            <a:r>
              <a:rPr lang="en-US"/>
              <a:t>Pestotnik SiPM RadHard@ RICH 2025</a:t>
            </a:r>
          </a:p>
        </p:txBody>
      </p:sp>
      <p:pic>
        <p:nvPicPr>
          <p:cNvPr id="23" name="Picture 22">
            <a:extLst>
              <a:ext uri="{FF2B5EF4-FFF2-40B4-BE49-F238E27FC236}">
                <a16:creationId xmlns:a16="http://schemas.microsoft.com/office/drawing/2014/main" id="{3AFB4655-BB7D-91DD-DAC4-F4B05A395262}"/>
              </a:ext>
            </a:extLst>
          </p:cNvPr>
          <p:cNvPicPr>
            <a:picLocks noChangeAspect="1"/>
          </p:cNvPicPr>
          <p:nvPr/>
        </p:nvPicPr>
        <p:blipFill>
          <a:blip r:embed="rId7"/>
          <a:stretch>
            <a:fillRect/>
          </a:stretch>
        </p:blipFill>
        <p:spPr>
          <a:xfrm>
            <a:off x="10837333" y="44210"/>
            <a:ext cx="1269962" cy="671573"/>
          </a:xfrm>
          <a:prstGeom prst="rect">
            <a:avLst/>
          </a:prstGeom>
        </p:spPr>
      </p:pic>
    </p:spTree>
    <p:extLst>
      <p:ext uri="{BB962C8B-B14F-4D97-AF65-F5344CB8AC3E}">
        <p14:creationId xmlns:p14="http://schemas.microsoft.com/office/powerpoint/2010/main" val="39139904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ED3BA-6788-10B3-E4F2-25A868EFB1B6}"/>
              </a:ext>
            </a:extLst>
          </p:cNvPr>
          <p:cNvSpPr>
            <a:spLocks noGrp="1"/>
          </p:cNvSpPr>
          <p:nvPr>
            <p:ph type="title"/>
          </p:nvPr>
        </p:nvSpPr>
        <p:spPr>
          <a:xfrm>
            <a:off x="257397" y="159041"/>
            <a:ext cx="9720072" cy="617942"/>
          </a:xfrm>
        </p:spPr>
        <p:txBody>
          <a:bodyPr>
            <a:normAutofit fontScale="90000"/>
          </a:bodyPr>
          <a:lstStyle/>
          <a:p>
            <a:r>
              <a:rPr lang="sl-SI" dirty="0"/>
              <a:t>INCREASE OF S/B : </a:t>
            </a:r>
            <a:r>
              <a:rPr lang="en-US" dirty="0" err="1"/>
              <a:t>Metalens</a:t>
            </a:r>
            <a:r>
              <a:rPr lang="en-US" dirty="0"/>
              <a:t>-based light concentrators</a:t>
            </a:r>
            <a:endParaRPr lang="sl-SI" dirty="0"/>
          </a:p>
        </p:txBody>
      </p:sp>
      <p:sp>
        <p:nvSpPr>
          <p:cNvPr id="3" name="Content Placeholder 2">
            <a:extLst>
              <a:ext uri="{FF2B5EF4-FFF2-40B4-BE49-F238E27FC236}">
                <a16:creationId xmlns:a16="http://schemas.microsoft.com/office/drawing/2014/main" id="{E36EBE47-87BE-83B9-FBF4-011C6366A3B7}"/>
              </a:ext>
            </a:extLst>
          </p:cNvPr>
          <p:cNvSpPr>
            <a:spLocks noGrp="1"/>
          </p:cNvSpPr>
          <p:nvPr>
            <p:ph idx="1"/>
          </p:nvPr>
        </p:nvSpPr>
        <p:spPr>
          <a:xfrm>
            <a:off x="1024128" y="857611"/>
            <a:ext cx="9720072" cy="5451749"/>
          </a:xfrm>
        </p:spPr>
        <p:txBody>
          <a:bodyPr/>
          <a:lstStyle/>
          <a:p>
            <a:r>
              <a:rPr lang="en-US" i="1" dirty="0" err="1"/>
              <a:t>Metalens</a:t>
            </a:r>
            <a:r>
              <a:rPr lang="en-US" i="1" dirty="0"/>
              <a:t>-based light concentrators </a:t>
            </a:r>
            <a:r>
              <a:rPr lang="en-US" dirty="0"/>
              <a:t>can work similarly to microlenses</a:t>
            </a:r>
          </a:p>
          <a:p>
            <a:r>
              <a:rPr lang="en-US" dirty="0"/>
              <a:t>PHOTOQUANT ATTRACT project </a:t>
            </a:r>
          </a:p>
          <a:p>
            <a:endParaRPr lang="en-US" dirty="0"/>
          </a:p>
        </p:txBody>
      </p:sp>
      <p:sp>
        <p:nvSpPr>
          <p:cNvPr id="4" name="Footer Placeholder 3">
            <a:extLst>
              <a:ext uri="{FF2B5EF4-FFF2-40B4-BE49-F238E27FC236}">
                <a16:creationId xmlns:a16="http://schemas.microsoft.com/office/drawing/2014/main" id="{BADEA29E-6C6B-2724-FB8F-E34246FA2E4E}"/>
              </a:ext>
            </a:extLst>
          </p:cNvPr>
          <p:cNvSpPr>
            <a:spLocks noGrp="1"/>
          </p:cNvSpPr>
          <p:nvPr>
            <p:ph type="ftr" sz="quarter" idx="11"/>
          </p:nvPr>
        </p:nvSpPr>
        <p:spPr/>
        <p:txBody>
          <a:bodyPr/>
          <a:lstStyle/>
          <a:p>
            <a:r>
              <a:rPr lang="en-US"/>
              <a:t>Pestotnik SiPM RadHard@ RICH 2025</a:t>
            </a:r>
          </a:p>
        </p:txBody>
      </p:sp>
      <p:sp>
        <p:nvSpPr>
          <p:cNvPr id="5" name="Slide Number Placeholder 4">
            <a:extLst>
              <a:ext uri="{FF2B5EF4-FFF2-40B4-BE49-F238E27FC236}">
                <a16:creationId xmlns:a16="http://schemas.microsoft.com/office/drawing/2014/main" id="{93C5896D-81BF-DD47-DC99-3F31A16F9F82}"/>
              </a:ext>
            </a:extLst>
          </p:cNvPr>
          <p:cNvSpPr>
            <a:spLocks noGrp="1"/>
          </p:cNvSpPr>
          <p:nvPr>
            <p:ph type="sldNum" sz="quarter" idx="12"/>
          </p:nvPr>
        </p:nvSpPr>
        <p:spPr/>
        <p:txBody>
          <a:bodyPr/>
          <a:lstStyle/>
          <a:p>
            <a:fld id="{C1FF6DA9-008F-8B48-92A6-B652298478BF}" type="slidenum">
              <a:rPr lang="en-US" smtClean="0"/>
              <a:t>29</a:t>
            </a:fld>
            <a:endParaRPr lang="en-US"/>
          </a:p>
        </p:txBody>
      </p:sp>
      <p:pic>
        <p:nvPicPr>
          <p:cNvPr id="6" name="Picture 5">
            <a:extLst>
              <a:ext uri="{FF2B5EF4-FFF2-40B4-BE49-F238E27FC236}">
                <a16:creationId xmlns:a16="http://schemas.microsoft.com/office/drawing/2014/main" id="{AFF89ED9-1D2A-EF30-F147-86BDB6E3FB89}"/>
              </a:ext>
            </a:extLst>
          </p:cNvPr>
          <p:cNvPicPr>
            <a:picLocks noChangeAspect="1"/>
          </p:cNvPicPr>
          <p:nvPr/>
        </p:nvPicPr>
        <p:blipFill>
          <a:blip r:embed="rId2"/>
          <a:stretch>
            <a:fillRect/>
          </a:stretch>
        </p:blipFill>
        <p:spPr>
          <a:xfrm>
            <a:off x="7074568" y="1393367"/>
            <a:ext cx="4736432" cy="2035633"/>
          </a:xfrm>
          <a:prstGeom prst="rect">
            <a:avLst/>
          </a:prstGeom>
        </p:spPr>
      </p:pic>
      <p:sp>
        <p:nvSpPr>
          <p:cNvPr id="8" name="TextBox 7">
            <a:extLst>
              <a:ext uri="{FF2B5EF4-FFF2-40B4-BE49-F238E27FC236}">
                <a16:creationId xmlns:a16="http://schemas.microsoft.com/office/drawing/2014/main" id="{DB7B58AF-5A35-E0E2-D261-73F9A59CE88A}"/>
              </a:ext>
            </a:extLst>
          </p:cNvPr>
          <p:cNvSpPr txBox="1"/>
          <p:nvPr/>
        </p:nvSpPr>
        <p:spPr>
          <a:xfrm>
            <a:off x="7036802" y="1092769"/>
            <a:ext cx="6096000" cy="369332"/>
          </a:xfrm>
          <a:prstGeom prst="rect">
            <a:avLst/>
          </a:prstGeom>
          <a:noFill/>
        </p:spPr>
        <p:txBody>
          <a:bodyPr wrap="square">
            <a:spAutoFit/>
          </a:bodyPr>
          <a:lstStyle/>
          <a:p>
            <a:pPr>
              <a:buNone/>
            </a:pPr>
            <a:r>
              <a:rPr lang="en-US" dirty="0">
                <a:latin typeface="Arial" panose="020B0604020202020204" pitchFamily="34" charset="0"/>
              </a:rPr>
              <a:t>Deep modification of the SiPM structure</a:t>
            </a:r>
            <a:endParaRPr lang="en-US" dirty="0">
              <a:effectLst/>
              <a:latin typeface="Arial" panose="020B0604020202020204" pitchFamily="34" charset="0"/>
            </a:endParaRPr>
          </a:p>
        </p:txBody>
      </p:sp>
      <p:sp>
        <p:nvSpPr>
          <p:cNvPr id="10" name="TextBox 9">
            <a:extLst>
              <a:ext uri="{FF2B5EF4-FFF2-40B4-BE49-F238E27FC236}">
                <a16:creationId xmlns:a16="http://schemas.microsoft.com/office/drawing/2014/main" id="{62A75D52-5943-7110-39E7-3A44E142245A}"/>
              </a:ext>
            </a:extLst>
          </p:cNvPr>
          <p:cNvSpPr txBox="1"/>
          <p:nvPr/>
        </p:nvSpPr>
        <p:spPr>
          <a:xfrm>
            <a:off x="737823" y="5223703"/>
            <a:ext cx="6585284" cy="923330"/>
          </a:xfrm>
          <a:prstGeom prst="rect">
            <a:avLst/>
          </a:prstGeom>
          <a:noFill/>
        </p:spPr>
        <p:txBody>
          <a:bodyPr wrap="square">
            <a:spAutoFit/>
          </a:bodyPr>
          <a:lstStyle/>
          <a:p>
            <a:pPr>
              <a:buNone/>
            </a:pPr>
            <a:r>
              <a:rPr lang="en-US" dirty="0">
                <a:latin typeface="Arial" panose="020B0604020202020204" pitchFamily="34" charset="0"/>
              </a:rPr>
              <a:t>Fabrication of a 4x4 mm Nb</a:t>
            </a:r>
            <a:r>
              <a:rPr lang="en-US" baseline="-25000" dirty="0">
                <a:latin typeface="Arial" panose="020B0604020202020204" pitchFamily="34" charset="0"/>
              </a:rPr>
              <a:t>2</a:t>
            </a:r>
            <a:r>
              <a:rPr lang="en-US" dirty="0">
                <a:latin typeface="Arial" panose="020B0604020202020204" pitchFamily="34" charset="0"/>
              </a:rPr>
              <a:t>O</a:t>
            </a:r>
            <a:r>
              <a:rPr lang="en-US" baseline="-25000" dirty="0">
                <a:latin typeface="Arial" panose="020B0604020202020204" pitchFamily="34" charset="0"/>
              </a:rPr>
              <a:t>5</a:t>
            </a:r>
            <a:r>
              <a:rPr lang="en-US" dirty="0">
                <a:latin typeface="Arial" panose="020B0604020202020204" pitchFamily="34" charset="0"/>
              </a:rPr>
              <a:t> </a:t>
            </a:r>
            <a:r>
              <a:rPr lang="en-US" dirty="0" err="1">
                <a:latin typeface="Arial" panose="020B0604020202020204" pitchFamily="34" charset="0"/>
              </a:rPr>
              <a:t>metalens</a:t>
            </a:r>
            <a:r>
              <a:rPr lang="en-US" dirty="0">
                <a:latin typeface="Arial" panose="020B0604020202020204" pitchFamily="34" charset="0"/>
              </a:rPr>
              <a:t> with a refractive index gradient introduced by holes of varying diameter (joint ATTRACT project CERN, FBK, </a:t>
            </a:r>
            <a:r>
              <a:rPr lang="en-US" dirty="0" err="1">
                <a:latin typeface="Arial" panose="020B0604020202020204" pitchFamily="34" charset="0"/>
              </a:rPr>
              <a:t>Institut</a:t>
            </a:r>
            <a:r>
              <a:rPr lang="en-US" dirty="0">
                <a:latin typeface="Arial" panose="020B0604020202020204" pitchFamily="34" charset="0"/>
              </a:rPr>
              <a:t> Fresnel).</a:t>
            </a:r>
            <a:endParaRPr lang="en-US" dirty="0">
              <a:effectLst/>
              <a:latin typeface="Arial" panose="020B0604020202020204" pitchFamily="34" charset="0"/>
            </a:endParaRPr>
          </a:p>
        </p:txBody>
      </p:sp>
      <p:pic>
        <p:nvPicPr>
          <p:cNvPr id="11" name="Picture 10">
            <a:extLst>
              <a:ext uri="{FF2B5EF4-FFF2-40B4-BE49-F238E27FC236}">
                <a16:creationId xmlns:a16="http://schemas.microsoft.com/office/drawing/2014/main" id="{CCCDB4A0-1BCD-0DDE-2314-F68D1FEB5971}"/>
              </a:ext>
            </a:extLst>
          </p:cNvPr>
          <p:cNvPicPr>
            <a:picLocks noChangeAspect="1"/>
          </p:cNvPicPr>
          <p:nvPr/>
        </p:nvPicPr>
        <p:blipFill>
          <a:blip r:embed="rId3"/>
          <a:stretch>
            <a:fillRect/>
          </a:stretch>
        </p:blipFill>
        <p:spPr>
          <a:xfrm>
            <a:off x="6962999" y="3530343"/>
            <a:ext cx="2501900" cy="2590800"/>
          </a:xfrm>
          <a:prstGeom prst="rect">
            <a:avLst/>
          </a:prstGeom>
        </p:spPr>
      </p:pic>
      <p:pic>
        <p:nvPicPr>
          <p:cNvPr id="12" name="Picture 11">
            <a:extLst>
              <a:ext uri="{FF2B5EF4-FFF2-40B4-BE49-F238E27FC236}">
                <a16:creationId xmlns:a16="http://schemas.microsoft.com/office/drawing/2014/main" id="{D2E78BBE-A6F1-A146-3D47-2E1B3A7C6D97}"/>
              </a:ext>
            </a:extLst>
          </p:cNvPr>
          <p:cNvPicPr>
            <a:picLocks noChangeAspect="1"/>
          </p:cNvPicPr>
          <p:nvPr/>
        </p:nvPicPr>
        <p:blipFill>
          <a:blip r:embed="rId4"/>
          <a:stretch>
            <a:fillRect/>
          </a:stretch>
        </p:blipFill>
        <p:spPr>
          <a:xfrm>
            <a:off x="9546446" y="3728091"/>
            <a:ext cx="2272298" cy="2272298"/>
          </a:xfrm>
          <a:prstGeom prst="rect">
            <a:avLst/>
          </a:prstGeom>
        </p:spPr>
      </p:pic>
      <p:pic>
        <p:nvPicPr>
          <p:cNvPr id="13" name="Picture 12">
            <a:extLst>
              <a:ext uri="{FF2B5EF4-FFF2-40B4-BE49-F238E27FC236}">
                <a16:creationId xmlns:a16="http://schemas.microsoft.com/office/drawing/2014/main" id="{BA8E8D97-D885-21D8-E87C-C7856DCC8C37}"/>
              </a:ext>
            </a:extLst>
          </p:cNvPr>
          <p:cNvPicPr>
            <a:picLocks noChangeAspect="1"/>
          </p:cNvPicPr>
          <p:nvPr/>
        </p:nvPicPr>
        <p:blipFill>
          <a:blip r:embed="rId5"/>
          <a:stretch>
            <a:fillRect/>
          </a:stretch>
        </p:blipFill>
        <p:spPr>
          <a:xfrm>
            <a:off x="9767775" y="115661"/>
            <a:ext cx="1952849" cy="976425"/>
          </a:xfrm>
          <a:prstGeom prst="rect">
            <a:avLst/>
          </a:prstGeom>
        </p:spPr>
      </p:pic>
      <p:pic>
        <p:nvPicPr>
          <p:cNvPr id="14" name="Picture 13">
            <a:extLst>
              <a:ext uri="{FF2B5EF4-FFF2-40B4-BE49-F238E27FC236}">
                <a16:creationId xmlns:a16="http://schemas.microsoft.com/office/drawing/2014/main" id="{9327F529-5965-DC33-F33A-ED9CA2CABD1D}"/>
              </a:ext>
            </a:extLst>
          </p:cNvPr>
          <p:cNvPicPr>
            <a:picLocks noChangeAspect="1"/>
          </p:cNvPicPr>
          <p:nvPr/>
        </p:nvPicPr>
        <p:blipFill>
          <a:blip r:embed="rId6"/>
          <a:stretch>
            <a:fillRect/>
          </a:stretch>
        </p:blipFill>
        <p:spPr>
          <a:xfrm>
            <a:off x="2171869" y="1980970"/>
            <a:ext cx="2945564" cy="2896059"/>
          </a:xfrm>
          <a:prstGeom prst="rect">
            <a:avLst/>
          </a:prstGeom>
        </p:spPr>
      </p:pic>
      <p:sp>
        <p:nvSpPr>
          <p:cNvPr id="17" name="TextBox 16">
            <a:extLst>
              <a:ext uri="{FF2B5EF4-FFF2-40B4-BE49-F238E27FC236}">
                <a16:creationId xmlns:a16="http://schemas.microsoft.com/office/drawing/2014/main" id="{AAC5EAF7-8FEB-4934-3C1F-B9D5FFCE9D29}"/>
              </a:ext>
            </a:extLst>
          </p:cNvPr>
          <p:cNvSpPr txBox="1"/>
          <p:nvPr/>
        </p:nvSpPr>
        <p:spPr>
          <a:xfrm>
            <a:off x="6962999" y="6014019"/>
            <a:ext cx="5468687" cy="523220"/>
          </a:xfrm>
          <a:prstGeom prst="rect">
            <a:avLst/>
          </a:prstGeom>
          <a:noFill/>
        </p:spPr>
        <p:txBody>
          <a:bodyPr wrap="square">
            <a:spAutoFit/>
          </a:bodyPr>
          <a:lstStyle/>
          <a:p>
            <a:pPr>
              <a:buNone/>
            </a:pPr>
            <a:r>
              <a:rPr lang="en-US" sz="1400" i="1" dirty="0">
                <a:effectLst/>
                <a:latin typeface="Arial" panose="020B0604020202020204" pitchFamily="34" charset="0"/>
              </a:rPr>
              <a:t>E. </a:t>
            </a:r>
            <a:r>
              <a:rPr lang="en-US" sz="1400" i="1" dirty="0" err="1">
                <a:effectLst/>
                <a:latin typeface="Arial" panose="020B0604020202020204" pitchFamily="34" charset="0"/>
              </a:rPr>
              <a:t>Mikheevaet</a:t>
            </a:r>
            <a:r>
              <a:rPr lang="en-US" sz="1400" i="1" dirty="0">
                <a:effectLst/>
                <a:latin typeface="Arial" panose="020B0604020202020204" pitchFamily="34" charset="0"/>
              </a:rPr>
              <a:t> al., CMOS-compatible </a:t>
            </a:r>
            <a:r>
              <a:rPr lang="en-US" sz="1400" i="1" dirty="0">
                <a:latin typeface="Arial" panose="020B0604020202020204" pitchFamily="34" charset="0"/>
              </a:rPr>
              <a:t>all-dielectric </a:t>
            </a:r>
            <a:r>
              <a:rPr lang="en-US" sz="1400" i="1" dirty="0" err="1">
                <a:latin typeface="Arial" panose="020B0604020202020204" pitchFamily="34" charset="0"/>
              </a:rPr>
              <a:t>metalens</a:t>
            </a:r>
            <a:r>
              <a:rPr lang="en-US" sz="1400" i="1" dirty="0">
                <a:latin typeface="Arial" panose="020B0604020202020204" pitchFamily="34" charset="0"/>
              </a:rPr>
              <a:t> for improving pixel photodetector arrays, </a:t>
            </a:r>
            <a:r>
              <a:rPr lang="en-US" sz="1400" i="1" dirty="0">
                <a:effectLst/>
                <a:latin typeface="Arial" panose="020B0604020202020204" pitchFamily="34" charset="0"/>
              </a:rPr>
              <a:t>APL Photonics</a:t>
            </a:r>
            <a:endParaRPr lang="en-US" sz="1400" dirty="0">
              <a:effectLst/>
              <a:latin typeface="Arial" panose="020B0604020202020204" pitchFamily="34" charset="0"/>
            </a:endParaRPr>
          </a:p>
        </p:txBody>
      </p:sp>
    </p:spTree>
    <p:extLst>
      <p:ext uri="{BB962C8B-B14F-4D97-AF65-F5344CB8AC3E}">
        <p14:creationId xmlns:p14="http://schemas.microsoft.com/office/powerpoint/2010/main" val="4273030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TextShape 1"/>
          <p:cNvSpPr txBox="1"/>
          <p:nvPr/>
        </p:nvSpPr>
        <p:spPr>
          <a:xfrm>
            <a:off x="1789779" y="1196319"/>
            <a:ext cx="6483732" cy="5504770"/>
          </a:xfrm>
          <a:prstGeom prst="rect">
            <a:avLst/>
          </a:prstGeom>
          <a:noFill/>
          <a:ln>
            <a:noFill/>
          </a:ln>
        </p:spPr>
        <p:txBody>
          <a:bodyPr lIns="0" tIns="0" rIns="0" bIns="0"/>
          <a:lstStyle/>
          <a:p>
            <a:pPr marL="342900" indent="-342900">
              <a:buClr>
                <a:srgbClr val="000000"/>
              </a:buClr>
              <a:buSzPct val="45000"/>
              <a:buFont typeface="Wingdings" panose="05000000000000000000" pitchFamily="2" charset="2"/>
              <a:buChar char="q"/>
            </a:pPr>
            <a:endParaRPr lang="sl-SI" sz="1814" spc="-1" dirty="0">
              <a:solidFill>
                <a:srgbClr val="008000"/>
              </a:solidFill>
              <a:latin typeface="Arial"/>
            </a:endParaRPr>
          </a:p>
        </p:txBody>
      </p:sp>
      <p:sp>
        <p:nvSpPr>
          <p:cNvPr id="445" name="TextShape 2"/>
          <p:cNvSpPr txBox="1"/>
          <p:nvPr/>
        </p:nvSpPr>
        <p:spPr>
          <a:xfrm>
            <a:off x="5767533" y="267512"/>
            <a:ext cx="4657842" cy="547626"/>
          </a:xfrm>
          <a:prstGeom prst="rect">
            <a:avLst/>
          </a:prstGeom>
          <a:noFill/>
          <a:ln>
            <a:noFill/>
          </a:ln>
        </p:spPr>
        <p:txBody>
          <a:bodyPr anchor="ctr"/>
          <a:lstStyle/>
          <a:p>
            <a:r>
              <a:rPr lang="en-GB" sz="3266" spc="-1" dirty="0">
                <a:solidFill>
                  <a:schemeClr val="bg1"/>
                </a:solidFill>
                <a:latin typeface="Arial"/>
                <a:ea typeface="Lucida Sans Unicode"/>
              </a:rPr>
              <a:t>Silicon photomultiplier</a:t>
            </a:r>
            <a:r>
              <a:rPr lang="sl-SI" sz="3266" spc="-1" dirty="0">
                <a:solidFill>
                  <a:schemeClr val="bg1"/>
                </a:solidFill>
                <a:latin typeface="Arial"/>
                <a:ea typeface="Lucida Sans Unicode"/>
              </a:rPr>
              <a:t>s</a:t>
            </a:r>
            <a:endParaRPr lang="en-US" sz="3266" spc="-1" dirty="0">
              <a:solidFill>
                <a:schemeClr val="bg1"/>
              </a:solidFill>
              <a:latin typeface="Times New Roman"/>
            </a:endParaRPr>
          </a:p>
        </p:txBody>
      </p:sp>
      <p:pic>
        <p:nvPicPr>
          <p:cNvPr id="448" name="Picture 3"/>
          <p:cNvPicPr/>
          <p:nvPr/>
        </p:nvPicPr>
        <p:blipFill>
          <a:blip r:embed="rId2"/>
          <a:stretch/>
        </p:blipFill>
        <p:spPr>
          <a:xfrm>
            <a:off x="8477694" y="136640"/>
            <a:ext cx="1994248" cy="1721904"/>
          </a:xfrm>
          <a:prstGeom prst="rect">
            <a:avLst/>
          </a:prstGeom>
          <a:ln>
            <a:noFill/>
          </a:ln>
        </p:spPr>
      </p:pic>
      <p:sp>
        <p:nvSpPr>
          <p:cNvPr id="450" name="Line 5"/>
          <p:cNvSpPr/>
          <p:nvPr/>
        </p:nvSpPr>
        <p:spPr>
          <a:xfrm flipV="1">
            <a:off x="6576513" y="1927530"/>
            <a:ext cx="1994247" cy="799748"/>
          </a:xfrm>
          <a:prstGeom prst="line">
            <a:avLst/>
          </a:prstGeom>
          <a:ln w="36720">
            <a:solidFill>
              <a:srgbClr val="000000"/>
            </a:solidFill>
            <a:round/>
            <a:tailEnd type="triangle" w="med" len="med"/>
          </a:ln>
        </p:spPr>
        <p:style>
          <a:lnRef idx="0">
            <a:scrgbClr r="0" g="0" b="0"/>
          </a:lnRef>
          <a:fillRef idx="0">
            <a:scrgbClr r="0" g="0" b="0"/>
          </a:fillRef>
          <a:effectRef idx="0">
            <a:scrgbClr r="0" g="0" b="0"/>
          </a:effectRef>
          <a:fontRef idx="minor"/>
        </p:style>
      </p:sp>
      <p:sp>
        <p:nvSpPr>
          <p:cNvPr id="451" name="Line 6"/>
          <p:cNvSpPr/>
          <p:nvPr/>
        </p:nvSpPr>
        <p:spPr>
          <a:xfrm>
            <a:off x="8868772" y="1910182"/>
            <a:ext cx="1458378" cy="0"/>
          </a:xfrm>
          <a:prstGeom prst="line">
            <a:avLst/>
          </a:prstGeom>
          <a:ln>
            <a:solidFill>
              <a:srgbClr val="000000"/>
            </a:solidFill>
            <a:headEnd type="triangle" w="med" len="med"/>
            <a:tailEnd type="triangle" w="med" len="med"/>
          </a:ln>
        </p:spPr>
        <p:style>
          <a:lnRef idx="0">
            <a:scrgbClr r="0" g="0" b="0"/>
          </a:lnRef>
          <a:fillRef idx="0">
            <a:scrgbClr r="0" g="0" b="0"/>
          </a:fillRef>
          <a:effectRef idx="0">
            <a:scrgbClr r="0" g="0" b="0"/>
          </a:effectRef>
          <a:fontRef idx="minor"/>
        </p:style>
        <p:txBody>
          <a:bodyPr lIns="0" tIns="0" rIns="0" bIns="0" anchor="ctr" anchorCtr="1"/>
          <a:lstStyle/>
          <a:p>
            <a:pPr algn="ctr"/>
            <a:r>
              <a:rPr lang="en-US" sz="2177" spc="-1" dirty="0">
                <a:latin typeface="Times New Roman"/>
              </a:rPr>
              <a:t>                     </a:t>
            </a:r>
          </a:p>
        </p:txBody>
      </p:sp>
      <p:sp>
        <p:nvSpPr>
          <p:cNvPr id="4" name="Title 3">
            <a:extLst>
              <a:ext uri="{FF2B5EF4-FFF2-40B4-BE49-F238E27FC236}">
                <a16:creationId xmlns:a16="http://schemas.microsoft.com/office/drawing/2014/main" id="{2EB1FD18-A7FD-070F-7C57-A9648F0901D0}"/>
              </a:ext>
            </a:extLst>
          </p:cNvPr>
          <p:cNvSpPr>
            <a:spLocks noGrp="1"/>
          </p:cNvSpPr>
          <p:nvPr>
            <p:ph type="title"/>
          </p:nvPr>
        </p:nvSpPr>
        <p:spPr>
          <a:xfrm>
            <a:off x="1024128" y="264098"/>
            <a:ext cx="9720072" cy="621837"/>
          </a:xfrm>
        </p:spPr>
        <p:txBody>
          <a:bodyPr>
            <a:normAutofit fontScale="90000"/>
          </a:bodyPr>
          <a:lstStyle/>
          <a:p>
            <a:r>
              <a:rPr lang="sl-SI" dirty="0"/>
              <a:t>USE OF SiPMs</a:t>
            </a:r>
          </a:p>
        </p:txBody>
      </p:sp>
      <p:sp>
        <p:nvSpPr>
          <p:cNvPr id="2" name="Footer Placeholder 1"/>
          <p:cNvSpPr>
            <a:spLocks noGrp="1"/>
          </p:cNvSpPr>
          <p:nvPr>
            <p:ph type="ftr" sz="quarter" idx="11"/>
          </p:nvPr>
        </p:nvSpPr>
        <p:spPr/>
        <p:txBody>
          <a:bodyPr/>
          <a:lstStyle/>
          <a:p>
            <a:r>
              <a:rPr lang="en-US"/>
              <a:t>Pestotnik SiPM RadHard@ RICH 2025</a:t>
            </a:r>
          </a:p>
        </p:txBody>
      </p:sp>
      <p:sp>
        <p:nvSpPr>
          <p:cNvPr id="3" name="Rectangle 2"/>
          <p:cNvSpPr/>
          <p:nvPr/>
        </p:nvSpPr>
        <p:spPr>
          <a:xfrm>
            <a:off x="10525175" y="1013393"/>
            <a:ext cx="842859" cy="369332"/>
          </a:xfrm>
          <a:prstGeom prst="rect">
            <a:avLst/>
          </a:prstGeom>
        </p:spPr>
        <p:txBody>
          <a:bodyPr wrap="none">
            <a:spAutoFit/>
          </a:bodyPr>
          <a:lstStyle/>
          <a:p>
            <a:pPr algn="ctr"/>
            <a:r>
              <a:rPr lang="sl-SI" spc="-1" dirty="0">
                <a:latin typeface="Times New Roman"/>
              </a:rPr>
              <a:t>10</a:t>
            </a:r>
            <a:r>
              <a:rPr lang="en-US" spc="-1" dirty="0">
                <a:latin typeface="Times New Roman"/>
              </a:rPr>
              <a:t>0</a:t>
            </a:r>
            <a:r>
              <a:rPr lang="en-US" spc="-1" dirty="0">
                <a:latin typeface="Symbol"/>
                <a:ea typeface="Symbol"/>
              </a:rPr>
              <a:t>m</a:t>
            </a:r>
            <a:r>
              <a:rPr lang="en-US" spc="-1" dirty="0">
                <a:latin typeface="Times New Roman"/>
              </a:rPr>
              <a:t>m</a:t>
            </a:r>
          </a:p>
        </p:txBody>
      </p:sp>
      <p:pic>
        <p:nvPicPr>
          <p:cNvPr id="9" name="Picture 8">
            <a:extLst>
              <a:ext uri="{FF2B5EF4-FFF2-40B4-BE49-F238E27FC236}">
                <a16:creationId xmlns:a16="http://schemas.microsoft.com/office/drawing/2014/main" id="{31ADBA78-15B7-9526-192B-C0B92629677B}"/>
              </a:ext>
            </a:extLst>
          </p:cNvPr>
          <p:cNvPicPr>
            <a:picLocks noChangeAspect="1"/>
          </p:cNvPicPr>
          <p:nvPr/>
        </p:nvPicPr>
        <p:blipFill>
          <a:blip r:embed="rId3"/>
          <a:stretch>
            <a:fillRect/>
          </a:stretch>
        </p:blipFill>
        <p:spPr>
          <a:xfrm>
            <a:off x="10837333" y="44210"/>
            <a:ext cx="1269962" cy="671573"/>
          </a:xfrm>
          <a:prstGeom prst="rect">
            <a:avLst/>
          </a:prstGeom>
        </p:spPr>
      </p:pic>
      <p:sp>
        <p:nvSpPr>
          <p:cNvPr id="11" name="TextBox 10">
            <a:extLst>
              <a:ext uri="{FF2B5EF4-FFF2-40B4-BE49-F238E27FC236}">
                <a16:creationId xmlns:a16="http://schemas.microsoft.com/office/drawing/2014/main" id="{5D550D1B-17FF-1D42-8C1F-B186D7E2DC79}"/>
              </a:ext>
            </a:extLst>
          </p:cNvPr>
          <p:cNvSpPr txBox="1"/>
          <p:nvPr/>
        </p:nvSpPr>
        <p:spPr>
          <a:xfrm>
            <a:off x="480513" y="4831083"/>
            <a:ext cx="6096000" cy="1938992"/>
          </a:xfrm>
          <a:prstGeom prst="rect">
            <a:avLst/>
          </a:prstGeom>
          <a:noFill/>
        </p:spPr>
        <p:txBody>
          <a:bodyPr wrap="square">
            <a:spAutoFit/>
          </a:bodyPr>
          <a:lstStyle/>
          <a:p>
            <a:pPr>
              <a:buClr>
                <a:srgbClr val="000000"/>
              </a:buClr>
              <a:buSzPct val="45000"/>
            </a:pPr>
            <a:r>
              <a:rPr lang="en-US" sz="2000" spc="-1" dirty="0">
                <a:solidFill>
                  <a:srgbClr val="FF0000"/>
                </a:solidFill>
                <a:latin typeface="Arial"/>
              </a:rPr>
              <a:t>Disadvantages:</a:t>
            </a:r>
          </a:p>
          <a:p>
            <a:pPr marL="342900" indent="-342900">
              <a:buClr>
                <a:srgbClr val="000000"/>
              </a:buClr>
              <a:buSzPct val="45000"/>
              <a:buFont typeface="Wingdings" pitchFamily="2" charset="2"/>
              <a:buChar char="q"/>
            </a:pPr>
            <a:r>
              <a:rPr lang="sl-SI" sz="2000" spc="-1" dirty="0">
                <a:solidFill>
                  <a:srgbClr val="FF0000"/>
                </a:solidFill>
                <a:uFill>
                  <a:solidFill>
                    <a:srgbClr val="FFFFFF"/>
                  </a:solidFill>
                </a:uFill>
              </a:rPr>
              <a:t>Gain variation with temperature </a:t>
            </a:r>
          </a:p>
          <a:p>
            <a:pPr marL="342900" indent="-342900">
              <a:buClr>
                <a:srgbClr val="000000"/>
              </a:buClr>
              <a:buSzPct val="45000"/>
              <a:buFont typeface="Wingdings" pitchFamily="2" charset="2"/>
              <a:buChar char="q"/>
            </a:pPr>
            <a:r>
              <a:rPr lang="sl-SI" sz="2000" spc="-1" dirty="0">
                <a:solidFill>
                  <a:srgbClr val="FF0000"/>
                </a:solidFill>
                <a:uFill>
                  <a:solidFill>
                    <a:srgbClr val="FFFFFF"/>
                  </a:solidFill>
                </a:uFill>
              </a:rPr>
              <a:t>Limited energy linearity, finite number of SPADs</a:t>
            </a:r>
          </a:p>
          <a:p>
            <a:pPr marL="342900" indent="-342900">
              <a:buClr>
                <a:srgbClr val="000000"/>
              </a:buClr>
              <a:buSzPct val="45000"/>
              <a:buFont typeface="Wingdings" pitchFamily="2" charset="2"/>
              <a:buChar char="q"/>
            </a:pPr>
            <a:r>
              <a:rPr lang="sl-SI" sz="2000" spc="-1" dirty="0">
                <a:solidFill>
                  <a:srgbClr val="FF0000"/>
                </a:solidFill>
                <a:uFill>
                  <a:solidFill>
                    <a:srgbClr val="FFFFFF"/>
                  </a:solidFill>
                </a:uFill>
              </a:rPr>
              <a:t>Dark counts ~ a few 100 kHz/mm</a:t>
            </a:r>
            <a:r>
              <a:rPr lang="sl-SI" sz="2000" spc="-1" baseline="33000" dirty="0">
                <a:solidFill>
                  <a:srgbClr val="FF0000"/>
                </a:solidFill>
                <a:uFill>
                  <a:solidFill>
                    <a:srgbClr val="FFFFFF"/>
                  </a:solidFill>
                </a:uFill>
              </a:rPr>
              <a:t>2 </a:t>
            </a:r>
            <a:r>
              <a:rPr lang="sl-SI" sz="2000" spc="-1" dirty="0">
                <a:solidFill>
                  <a:srgbClr val="FF0000"/>
                </a:solidFill>
                <a:uFill>
                  <a:solidFill>
                    <a:srgbClr val="FFFFFF"/>
                  </a:solidFill>
                </a:uFill>
              </a:rPr>
              <a:t> </a:t>
            </a:r>
            <a:endParaRPr lang="en-US" sz="2000" spc="-1" dirty="0">
              <a:solidFill>
                <a:srgbClr val="008000"/>
              </a:solidFill>
              <a:uFill>
                <a:solidFill>
                  <a:srgbClr val="FFFFFF"/>
                </a:solidFill>
              </a:uFill>
            </a:endParaRPr>
          </a:p>
          <a:p>
            <a:pPr marL="342900" indent="-342900">
              <a:buClr>
                <a:srgbClr val="000000"/>
              </a:buClr>
              <a:buSzPct val="45000"/>
              <a:buFont typeface="Wingdings" pitchFamily="2" charset="2"/>
              <a:buChar char="q"/>
            </a:pPr>
            <a:r>
              <a:rPr lang="sl-SI" sz="2000" spc="-1" dirty="0">
                <a:solidFill>
                  <a:srgbClr val="FF0000"/>
                </a:solidFill>
                <a:highlight>
                  <a:srgbClr val="FFFF00"/>
                </a:highlight>
                <a:uFill>
                  <a:solidFill>
                    <a:srgbClr val="FFFFFF"/>
                  </a:solidFill>
                </a:uFill>
              </a:rPr>
              <a:t>Radiation damage (p,n) - </a:t>
            </a:r>
            <a:r>
              <a:rPr lang="en-US" sz="2000" dirty="0">
                <a:highlight>
                  <a:srgbClr val="FFFF00"/>
                </a:highlight>
              </a:rPr>
              <a:t>The main limiting factor for deploying SiPMs in extreme environments.</a:t>
            </a:r>
            <a:endParaRPr lang="sl-SI" sz="2000" spc="-1" dirty="0">
              <a:solidFill>
                <a:srgbClr val="008000"/>
              </a:solidFill>
              <a:highlight>
                <a:srgbClr val="FFFF00"/>
              </a:highlight>
              <a:uFill>
                <a:solidFill>
                  <a:srgbClr val="FFFFFF"/>
                </a:solidFill>
              </a:uFill>
            </a:endParaRPr>
          </a:p>
        </p:txBody>
      </p:sp>
      <p:sp>
        <p:nvSpPr>
          <p:cNvPr id="13" name="TextBox 12">
            <a:extLst>
              <a:ext uri="{FF2B5EF4-FFF2-40B4-BE49-F238E27FC236}">
                <a16:creationId xmlns:a16="http://schemas.microsoft.com/office/drawing/2014/main" id="{A5BC62E5-5711-2F2A-BE53-9F91518B8CF4}"/>
              </a:ext>
            </a:extLst>
          </p:cNvPr>
          <p:cNvSpPr txBox="1"/>
          <p:nvPr/>
        </p:nvSpPr>
        <p:spPr>
          <a:xfrm>
            <a:off x="109270" y="909089"/>
            <a:ext cx="7210073" cy="3699474"/>
          </a:xfrm>
          <a:prstGeom prst="rect">
            <a:avLst/>
          </a:prstGeom>
          <a:noFill/>
        </p:spPr>
        <p:txBody>
          <a:bodyPr wrap="square">
            <a:spAutoFit/>
          </a:bodyPr>
          <a:lstStyle/>
          <a:p>
            <a:pPr algn="just">
              <a:lnSpc>
                <a:spcPct val="93000"/>
              </a:lnSpc>
            </a:pPr>
            <a:r>
              <a:rPr lang="en-US" sz="2000" dirty="0"/>
              <a:t>Becoming widely adopted in high-energy physics (HEP), space instrumentation, nuclear facilities, and medical imaging. </a:t>
            </a:r>
          </a:p>
          <a:p>
            <a:pPr algn="just">
              <a:lnSpc>
                <a:spcPct val="93000"/>
              </a:lnSpc>
            </a:pPr>
            <a:endParaRPr lang="en-US" sz="2000" spc="-1" dirty="0">
              <a:solidFill>
                <a:srgbClr val="000080"/>
              </a:solidFill>
              <a:latin typeface="Arial"/>
              <a:ea typeface="Lucida Sans Unicode"/>
            </a:endParaRPr>
          </a:p>
          <a:p>
            <a:pPr algn="just">
              <a:lnSpc>
                <a:spcPct val="93000"/>
              </a:lnSpc>
            </a:pPr>
            <a:r>
              <a:rPr lang="en-US" sz="2000" spc="-1" dirty="0">
                <a:solidFill>
                  <a:srgbClr val="000080"/>
                </a:solidFill>
                <a:latin typeface="Arial"/>
                <a:ea typeface="Lucida Sans Unicode"/>
              </a:rPr>
              <a:t>Advantages with respect to vacuum sensors (PMTs)</a:t>
            </a:r>
            <a:r>
              <a:rPr lang="en-GB" sz="2000" spc="-1" dirty="0">
                <a:solidFill>
                  <a:srgbClr val="000080"/>
                </a:solidFill>
                <a:latin typeface="Arial"/>
                <a:ea typeface="Lucida Sans Unicode"/>
              </a:rPr>
              <a:t>:</a:t>
            </a:r>
            <a:endParaRPr lang="sl-SI" sz="2000" spc="-1" dirty="0">
              <a:solidFill>
                <a:srgbClr val="008000"/>
              </a:solidFill>
              <a:latin typeface="Arial"/>
            </a:endParaRPr>
          </a:p>
          <a:p>
            <a:pPr marL="342900" indent="-342900">
              <a:buClr>
                <a:srgbClr val="000000"/>
              </a:buClr>
              <a:buSzPct val="45000"/>
              <a:buFont typeface="Wingdings" panose="05000000000000000000" pitchFamily="2" charset="2"/>
              <a:buChar char="q"/>
            </a:pPr>
            <a:r>
              <a:rPr lang="sl-SI" sz="2000" spc="-1" dirty="0">
                <a:latin typeface="Arial"/>
              </a:rPr>
              <a:t>Low operation voltage~ 20-100 V</a:t>
            </a:r>
          </a:p>
          <a:p>
            <a:pPr marL="342900" indent="-342900">
              <a:buClr>
                <a:srgbClr val="000000"/>
              </a:buClr>
              <a:buSzPct val="45000"/>
              <a:buFont typeface="Wingdings" panose="05000000000000000000" pitchFamily="2" charset="2"/>
              <a:buChar char="q"/>
            </a:pPr>
            <a:r>
              <a:rPr lang="sl-SI" sz="2000" spc="-1" dirty="0">
                <a:latin typeface="Arial"/>
              </a:rPr>
              <a:t>High gain ~ 10</a:t>
            </a:r>
            <a:r>
              <a:rPr lang="sl-SI" sz="2000" spc="-1" baseline="33000" dirty="0">
                <a:latin typeface="Arial"/>
              </a:rPr>
              <a:t>6 </a:t>
            </a:r>
            <a:r>
              <a:rPr lang="sl-SI" sz="2000" spc="-1" dirty="0">
                <a:latin typeface="Arial"/>
              </a:rPr>
              <a:t> </a:t>
            </a:r>
          </a:p>
          <a:p>
            <a:pPr marL="342900" indent="-342900">
              <a:buClr>
                <a:srgbClr val="000000"/>
              </a:buClr>
              <a:buSzPct val="45000"/>
              <a:buFont typeface="Wingdings" panose="05000000000000000000" pitchFamily="2" charset="2"/>
              <a:buChar char="q"/>
            </a:pPr>
            <a:r>
              <a:rPr lang="sl-SI" sz="2000" spc="-1" dirty="0">
                <a:latin typeface="Arial"/>
              </a:rPr>
              <a:t>Peak PDE up to 65% @400nm   PDE = QE x </a:t>
            </a:r>
            <a:r>
              <a:rPr lang="sl-SI" sz="2000" spc="-1" dirty="0">
                <a:latin typeface="Arial"/>
                <a:ea typeface="Arial"/>
              </a:rPr>
              <a:t>ε</a:t>
            </a:r>
            <a:r>
              <a:rPr lang="sl-SI" sz="2000" spc="-1" baseline="-33000" dirty="0">
                <a:latin typeface="Arial"/>
                <a:ea typeface="Arial"/>
              </a:rPr>
              <a:t>geiger</a:t>
            </a:r>
            <a:r>
              <a:rPr lang="sl-SI" sz="2000" spc="-1" dirty="0">
                <a:latin typeface="Arial"/>
                <a:ea typeface="Arial"/>
              </a:rPr>
              <a:t> x ε</a:t>
            </a:r>
            <a:r>
              <a:rPr lang="sl-SI" sz="2000" spc="-1" baseline="-33000" dirty="0">
                <a:latin typeface="Arial"/>
                <a:ea typeface="Arial"/>
              </a:rPr>
              <a:t>geo</a:t>
            </a:r>
            <a:r>
              <a:rPr lang="sl-SI" sz="2000" spc="-1" dirty="0">
                <a:latin typeface="Arial"/>
              </a:rPr>
              <a:t> </a:t>
            </a:r>
            <a:endParaRPr lang="en-GB" sz="2000" spc="-1" dirty="0">
              <a:latin typeface="Arial"/>
              <a:ea typeface="Arial"/>
            </a:endParaRPr>
          </a:p>
          <a:p>
            <a:pPr marL="800100" lvl="1" indent="-342900">
              <a:buClr>
                <a:srgbClr val="000000"/>
              </a:buClr>
              <a:buSzPct val="45000"/>
              <a:buFont typeface="Wingdings" panose="05000000000000000000" pitchFamily="2" charset="2"/>
              <a:buChar char="q"/>
            </a:pPr>
            <a:r>
              <a:rPr lang="en-GB" sz="2000" spc="-1" dirty="0" err="1">
                <a:latin typeface="Arial"/>
                <a:ea typeface="Arial"/>
              </a:rPr>
              <a:t>ε</a:t>
            </a:r>
            <a:r>
              <a:rPr lang="en-GB" sz="2000" spc="-1" baseline="-33000" dirty="0" err="1">
                <a:latin typeface="Arial"/>
                <a:ea typeface="Arial"/>
              </a:rPr>
              <a:t>geo</a:t>
            </a:r>
            <a:r>
              <a:rPr lang="en-GB" sz="2000" spc="-1" dirty="0">
                <a:latin typeface="Arial"/>
                <a:ea typeface="Lucida Sans Unicode"/>
              </a:rPr>
              <a:t>  – dead space between the </a:t>
            </a:r>
            <a:r>
              <a:rPr lang="sl-SI" sz="2000" spc="-1" dirty="0">
                <a:latin typeface="Arial"/>
                <a:ea typeface="Lucida Sans Unicode"/>
              </a:rPr>
              <a:t>SPADs</a:t>
            </a:r>
            <a:endParaRPr lang="en-US" sz="2000" spc="-1" dirty="0">
              <a:latin typeface="Arial"/>
            </a:endParaRPr>
          </a:p>
          <a:p>
            <a:pPr marL="800100" lvl="1" indent="-342900">
              <a:buClr>
                <a:srgbClr val="000000"/>
              </a:buClr>
              <a:buSzPct val="45000"/>
              <a:buFont typeface="Wingdings" panose="05000000000000000000" pitchFamily="2" charset="2"/>
              <a:buChar char="q"/>
            </a:pPr>
            <a:r>
              <a:rPr lang="en-GB" sz="2000" spc="-1" dirty="0" err="1">
                <a:latin typeface="Arial"/>
                <a:ea typeface="Arial"/>
              </a:rPr>
              <a:t>ε</a:t>
            </a:r>
            <a:r>
              <a:rPr lang="en-GB" sz="2000" spc="-1" baseline="-33000" dirty="0" err="1">
                <a:latin typeface="Arial"/>
                <a:ea typeface="Arial"/>
              </a:rPr>
              <a:t>geiger</a:t>
            </a:r>
            <a:r>
              <a:rPr lang="en-GB" sz="2000" spc="-1" baseline="-33000" dirty="0">
                <a:latin typeface="Arial"/>
                <a:ea typeface="Arial"/>
              </a:rPr>
              <a:t> </a:t>
            </a:r>
            <a:r>
              <a:rPr lang="en-GB" sz="2000" spc="-1" dirty="0">
                <a:latin typeface="Arial"/>
                <a:ea typeface="Lucida Sans Unicode"/>
              </a:rPr>
              <a:t>– Geiger discharge probability</a:t>
            </a:r>
            <a:endParaRPr lang="sl-SI" sz="2000" spc="-1" dirty="0">
              <a:latin typeface="Arial"/>
            </a:endParaRPr>
          </a:p>
          <a:p>
            <a:pPr marL="342900" indent="-342900">
              <a:buClr>
                <a:srgbClr val="000000"/>
              </a:buClr>
              <a:buSzPct val="45000"/>
              <a:buFont typeface="Wingdings" panose="05000000000000000000" pitchFamily="2" charset="2"/>
              <a:buChar char="q"/>
            </a:pPr>
            <a:r>
              <a:rPr lang="sl-SI" sz="2000" spc="-1" dirty="0">
                <a:latin typeface="Arial"/>
              </a:rPr>
              <a:t>Intrinsic timing resolution ~ 100ps</a:t>
            </a:r>
          </a:p>
          <a:p>
            <a:pPr marL="342900" indent="-342900">
              <a:buClr>
                <a:srgbClr val="000000"/>
              </a:buClr>
              <a:buSzPct val="45000"/>
              <a:buFont typeface="Wingdings" panose="05000000000000000000" pitchFamily="2" charset="2"/>
              <a:buChar char="q"/>
            </a:pPr>
            <a:r>
              <a:rPr lang="sl-SI" sz="2000" spc="-1" dirty="0">
                <a:latin typeface="Arial"/>
              </a:rPr>
              <a:t>Very compact size, can be combined in larger modules</a:t>
            </a:r>
          </a:p>
          <a:p>
            <a:pPr marL="342900" indent="-342900">
              <a:buClr>
                <a:srgbClr val="000000"/>
              </a:buClr>
              <a:buSzPct val="45000"/>
              <a:buFont typeface="Wingdings" panose="05000000000000000000" pitchFamily="2" charset="2"/>
              <a:buChar char="q"/>
            </a:pPr>
            <a:r>
              <a:rPr lang="sl-SI" sz="2000" spc="-1" dirty="0">
                <a:latin typeface="Arial"/>
              </a:rPr>
              <a:t>Operate in the magnetic field</a:t>
            </a:r>
            <a:endParaRPr lang="en-US" sz="2000" spc="-1" dirty="0">
              <a:solidFill>
                <a:srgbClr val="008000"/>
              </a:solidFill>
              <a:latin typeface="Arial"/>
            </a:endParaRPr>
          </a:p>
        </p:txBody>
      </p:sp>
      <p:pic>
        <p:nvPicPr>
          <p:cNvPr id="14" name="Picture 13">
            <a:extLst>
              <a:ext uri="{FF2B5EF4-FFF2-40B4-BE49-F238E27FC236}">
                <a16:creationId xmlns:a16="http://schemas.microsoft.com/office/drawing/2014/main" id="{1EB8BC41-24B0-E86F-3427-0EE00E1DFCB6}"/>
              </a:ext>
            </a:extLst>
          </p:cNvPr>
          <p:cNvPicPr>
            <a:picLocks noChangeAspect="1"/>
          </p:cNvPicPr>
          <p:nvPr/>
        </p:nvPicPr>
        <p:blipFill>
          <a:blip r:embed="rId4"/>
          <a:stretch>
            <a:fillRect/>
          </a:stretch>
        </p:blipFill>
        <p:spPr>
          <a:xfrm>
            <a:off x="7162951" y="2446032"/>
            <a:ext cx="4870019" cy="3670643"/>
          </a:xfrm>
          <a:prstGeom prst="rect">
            <a:avLst/>
          </a:prstGeom>
        </p:spPr>
      </p:pic>
      <p:sp>
        <p:nvSpPr>
          <p:cNvPr id="15" name="Slide Number Placeholder 14">
            <a:extLst>
              <a:ext uri="{FF2B5EF4-FFF2-40B4-BE49-F238E27FC236}">
                <a16:creationId xmlns:a16="http://schemas.microsoft.com/office/drawing/2014/main" id="{19B6277D-5328-ADA3-8943-FD528DDE9613}"/>
              </a:ext>
            </a:extLst>
          </p:cNvPr>
          <p:cNvSpPr>
            <a:spLocks noGrp="1"/>
          </p:cNvSpPr>
          <p:nvPr>
            <p:ph type="sldNum" sz="quarter" idx="12"/>
          </p:nvPr>
        </p:nvSpPr>
        <p:spPr/>
        <p:txBody>
          <a:bodyPr/>
          <a:lstStyle/>
          <a:p>
            <a:fld id="{C1FF6DA9-008F-8B48-92A6-B652298478BF}" type="slidenum">
              <a:rPr lang="en-US" smtClean="0"/>
              <a:t>3</a:t>
            </a:fld>
            <a:endParaRPr lang="en-US"/>
          </a:p>
        </p:txBody>
      </p:sp>
    </p:spTree>
    <p:extLst>
      <p:ext uri="{BB962C8B-B14F-4D97-AF65-F5344CB8AC3E}">
        <p14:creationId xmlns:p14="http://schemas.microsoft.com/office/powerpoint/2010/main" val="8419757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E8E1F-F8F4-CB03-5549-A300EBF1979D}"/>
              </a:ext>
            </a:extLst>
          </p:cNvPr>
          <p:cNvSpPr>
            <a:spLocks noGrp="1"/>
          </p:cNvSpPr>
          <p:nvPr>
            <p:ph type="title"/>
          </p:nvPr>
        </p:nvSpPr>
        <p:spPr>
          <a:xfrm>
            <a:off x="1024128" y="232292"/>
            <a:ext cx="9720072" cy="538511"/>
          </a:xfrm>
        </p:spPr>
        <p:txBody>
          <a:bodyPr>
            <a:normAutofit fontScale="90000"/>
          </a:bodyPr>
          <a:lstStyle/>
          <a:p>
            <a:r>
              <a:rPr lang="sl-SI" dirty="0"/>
              <a:t>INTEGRATION : ENABLING TSV technology </a:t>
            </a:r>
          </a:p>
        </p:txBody>
      </p:sp>
      <p:sp>
        <p:nvSpPr>
          <p:cNvPr id="3" name="Content Placeholder 2">
            <a:extLst>
              <a:ext uri="{FF2B5EF4-FFF2-40B4-BE49-F238E27FC236}">
                <a16:creationId xmlns:a16="http://schemas.microsoft.com/office/drawing/2014/main" id="{DC036D55-4DAF-FD79-271D-F617447E60BC}"/>
              </a:ext>
            </a:extLst>
          </p:cNvPr>
          <p:cNvSpPr>
            <a:spLocks noGrp="1"/>
          </p:cNvSpPr>
          <p:nvPr>
            <p:ph idx="1"/>
          </p:nvPr>
        </p:nvSpPr>
        <p:spPr>
          <a:xfrm>
            <a:off x="1024128" y="897752"/>
            <a:ext cx="9720072" cy="4023360"/>
          </a:xfrm>
        </p:spPr>
        <p:txBody>
          <a:bodyPr/>
          <a:lstStyle/>
          <a:p>
            <a:r>
              <a:rPr lang="en-US" dirty="0"/>
              <a:t>Allows for high-density interconnections to the front-end and high-segmentation.</a:t>
            </a:r>
          </a:p>
          <a:p>
            <a:r>
              <a:rPr lang="sl-SI" dirty="0"/>
              <a:t>Technological advancements in the SiPM production at various levels are necessary.</a:t>
            </a:r>
          </a:p>
        </p:txBody>
      </p:sp>
      <p:sp>
        <p:nvSpPr>
          <p:cNvPr id="4" name="Footer Placeholder 3">
            <a:extLst>
              <a:ext uri="{FF2B5EF4-FFF2-40B4-BE49-F238E27FC236}">
                <a16:creationId xmlns:a16="http://schemas.microsoft.com/office/drawing/2014/main" id="{2B2EDCEE-0B6F-C781-A1FE-7CD22DEE4FA3}"/>
              </a:ext>
            </a:extLst>
          </p:cNvPr>
          <p:cNvSpPr>
            <a:spLocks noGrp="1"/>
          </p:cNvSpPr>
          <p:nvPr>
            <p:ph type="ftr" sz="quarter" idx="11"/>
          </p:nvPr>
        </p:nvSpPr>
        <p:spPr/>
        <p:txBody>
          <a:bodyPr/>
          <a:lstStyle/>
          <a:p>
            <a:r>
              <a:rPr lang="en-US"/>
              <a:t>Pestotnik SiPM RadHard@ RICH 2025</a:t>
            </a:r>
          </a:p>
        </p:txBody>
      </p:sp>
      <p:sp>
        <p:nvSpPr>
          <p:cNvPr id="5" name="Slide Number Placeholder 4">
            <a:extLst>
              <a:ext uri="{FF2B5EF4-FFF2-40B4-BE49-F238E27FC236}">
                <a16:creationId xmlns:a16="http://schemas.microsoft.com/office/drawing/2014/main" id="{B803D4BD-37C1-4E81-786D-1F69E8DA10A6}"/>
              </a:ext>
            </a:extLst>
          </p:cNvPr>
          <p:cNvSpPr>
            <a:spLocks noGrp="1"/>
          </p:cNvSpPr>
          <p:nvPr>
            <p:ph type="sldNum" sz="quarter" idx="12"/>
          </p:nvPr>
        </p:nvSpPr>
        <p:spPr/>
        <p:txBody>
          <a:bodyPr/>
          <a:lstStyle/>
          <a:p>
            <a:fld id="{C1FF6DA9-008F-8B48-92A6-B652298478BF}" type="slidenum">
              <a:rPr lang="en-US" smtClean="0"/>
              <a:t>30</a:t>
            </a:fld>
            <a:endParaRPr lang="en-US"/>
          </a:p>
        </p:txBody>
      </p:sp>
      <p:pic>
        <p:nvPicPr>
          <p:cNvPr id="6" name="Picture 5">
            <a:extLst>
              <a:ext uri="{FF2B5EF4-FFF2-40B4-BE49-F238E27FC236}">
                <a16:creationId xmlns:a16="http://schemas.microsoft.com/office/drawing/2014/main" id="{61E2237A-5DA7-FED6-6FF6-46410BEE4BB3}"/>
              </a:ext>
            </a:extLst>
          </p:cNvPr>
          <p:cNvPicPr>
            <a:picLocks noChangeAspect="1"/>
          </p:cNvPicPr>
          <p:nvPr/>
        </p:nvPicPr>
        <p:blipFill>
          <a:blip r:embed="rId2"/>
          <a:stretch>
            <a:fillRect/>
          </a:stretch>
        </p:blipFill>
        <p:spPr>
          <a:xfrm>
            <a:off x="1239254" y="2131384"/>
            <a:ext cx="4665019" cy="1706253"/>
          </a:xfrm>
          <a:prstGeom prst="rect">
            <a:avLst/>
          </a:prstGeom>
        </p:spPr>
      </p:pic>
      <p:pic>
        <p:nvPicPr>
          <p:cNvPr id="8" name="Picture 7">
            <a:extLst>
              <a:ext uri="{FF2B5EF4-FFF2-40B4-BE49-F238E27FC236}">
                <a16:creationId xmlns:a16="http://schemas.microsoft.com/office/drawing/2014/main" id="{23FBCCE0-8598-471A-31AD-9FE5FFEA9685}"/>
              </a:ext>
            </a:extLst>
          </p:cNvPr>
          <p:cNvPicPr>
            <a:picLocks noChangeAspect="1"/>
          </p:cNvPicPr>
          <p:nvPr/>
        </p:nvPicPr>
        <p:blipFill>
          <a:blip r:embed="rId3"/>
          <a:stretch>
            <a:fillRect/>
          </a:stretch>
        </p:blipFill>
        <p:spPr>
          <a:xfrm>
            <a:off x="291963" y="4546833"/>
            <a:ext cx="4314658" cy="2053071"/>
          </a:xfrm>
          <a:prstGeom prst="rect">
            <a:avLst/>
          </a:prstGeom>
        </p:spPr>
      </p:pic>
      <p:pic>
        <p:nvPicPr>
          <p:cNvPr id="9" name="Picture 8">
            <a:extLst>
              <a:ext uri="{FF2B5EF4-FFF2-40B4-BE49-F238E27FC236}">
                <a16:creationId xmlns:a16="http://schemas.microsoft.com/office/drawing/2014/main" id="{DD697C91-3A5C-3665-5672-93C1A2519E67}"/>
              </a:ext>
            </a:extLst>
          </p:cNvPr>
          <p:cNvPicPr>
            <a:picLocks noChangeAspect="1"/>
          </p:cNvPicPr>
          <p:nvPr/>
        </p:nvPicPr>
        <p:blipFill>
          <a:blip r:embed="rId4"/>
          <a:stretch>
            <a:fillRect/>
          </a:stretch>
        </p:blipFill>
        <p:spPr>
          <a:xfrm>
            <a:off x="4782334" y="5450855"/>
            <a:ext cx="1865812" cy="864554"/>
          </a:xfrm>
          <a:prstGeom prst="rect">
            <a:avLst/>
          </a:prstGeom>
        </p:spPr>
      </p:pic>
      <p:sp>
        <p:nvSpPr>
          <p:cNvPr id="11" name="TextBox 10">
            <a:extLst>
              <a:ext uri="{FF2B5EF4-FFF2-40B4-BE49-F238E27FC236}">
                <a16:creationId xmlns:a16="http://schemas.microsoft.com/office/drawing/2014/main" id="{0BBE8FB1-651C-7556-B56A-8D155821D71E}"/>
              </a:ext>
            </a:extLst>
          </p:cNvPr>
          <p:cNvSpPr txBox="1"/>
          <p:nvPr/>
        </p:nvSpPr>
        <p:spPr>
          <a:xfrm>
            <a:off x="4648992" y="4243417"/>
            <a:ext cx="7162007" cy="1200329"/>
          </a:xfrm>
          <a:prstGeom prst="rect">
            <a:avLst/>
          </a:prstGeom>
          <a:noFill/>
        </p:spPr>
        <p:txBody>
          <a:bodyPr wrap="square">
            <a:spAutoFit/>
          </a:bodyPr>
          <a:lstStyle/>
          <a:p>
            <a:pPr>
              <a:buNone/>
            </a:pPr>
            <a:r>
              <a:rPr lang="en-US" dirty="0">
                <a:effectLst/>
                <a:latin typeface="Arial" panose="020B0604020202020204" pitchFamily="34" charset="0"/>
              </a:rPr>
              <a:t>The 2.5D integrated PDM (50x50 mm2) development by EIC Pathfinder project PetVision (8 partners, FBK, JSI, I3M, Yale, CERN, </a:t>
            </a:r>
            <a:r>
              <a:rPr lang="en-US" dirty="0" err="1">
                <a:effectLst/>
                <a:latin typeface="Arial" panose="020B0604020202020204" pitchFamily="34" charset="0"/>
              </a:rPr>
              <a:t>Oncovision</a:t>
            </a:r>
            <a:r>
              <a:rPr lang="en-US" dirty="0">
                <a:effectLst/>
                <a:latin typeface="Arial" panose="020B0604020202020204" pitchFamily="34" charset="0"/>
              </a:rPr>
              <a:t>, ICCUB, TUM-MED) – mainly for medical TOF-PET applications</a:t>
            </a:r>
          </a:p>
        </p:txBody>
      </p:sp>
      <p:pic>
        <p:nvPicPr>
          <p:cNvPr id="12" name="Picture 11">
            <a:extLst>
              <a:ext uri="{FF2B5EF4-FFF2-40B4-BE49-F238E27FC236}">
                <a16:creationId xmlns:a16="http://schemas.microsoft.com/office/drawing/2014/main" id="{8C62E148-737C-620F-3726-ECBF13A900A5}"/>
              </a:ext>
            </a:extLst>
          </p:cNvPr>
          <p:cNvPicPr>
            <a:picLocks noChangeAspect="1"/>
          </p:cNvPicPr>
          <p:nvPr/>
        </p:nvPicPr>
        <p:blipFill>
          <a:blip r:embed="rId5"/>
          <a:stretch>
            <a:fillRect/>
          </a:stretch>
        </p:blipFill>
        <p:spPr>
          <a:xfrm>
            <a:off x="6877738" y="5371008"/>
            <a:ext cx="1876081" cy="1136905"/>
          </a:xfrm>
          <a:prstGeom prst="rect">
            <a:avLst/>
          </a:prstGeom>
        </p:spPr>
      </p:pic>
      <p:pic>
        <p:nvPicPr>
          <p:cNvPr id="14" name="Picture 13">
            <a:extLst>
              <a:ext uri="{FF2B5EF4-FFF2-40B4-BE49-F238E27FC236}">
                <a16:creationId xmlns:a16="http://schemas.microsoft.com/office/drawing/2014/main" id="{000819B5-EFE9-873D-FA2C-037CD032B6D6}"/>
              </a:ext>
            </a:extLst>
          </p:cNvPr>
          <p:cNvPicPr>
            <a:picLocks noChangeAspect="1"/>
          </p:cNvPicPr>
          <p:nvPr/>
        </p:nvPicPr>
        <p:blipFill>
          <a:blip r:embed="rId6"/>
          <a:stretch>
            <a:fillRect/>
          </a:stretch>
        </p:blipFill>
        <p:spPr>
          <a:xfrm>
            <a:off x="8999964" y="5254782"/>
            <a:ext cx="2007504" cy="1244796"/>
          </a:xfrm>
          <a:prstGeom prst="rect">
            <a:avLst/>
          </a:prstGeom>
        </p:spPr>
      </p:pic>
      <p:pic>
        <p:nvPicPr>
          <p:cNvPr id="15" name="Picture 14">
            <a:extLst>
              <a:ext uri="{FF2B5EF4-FFF2-40B4-BE49-F238E27FC236}">
                <a16:creationId xmlns:a16="http://schemas.microsoft.com/office/drawing/2014/main" id="{AF922811-9747-FD9E-CD57-67836FD50310}"/>
              </a:ext>
            </a:extLst>
          </p:cNvPr>
          <p:cNvPicPr>
            <a:picLocks noChangeAspect="1"/>
          </p:cNvPicPr>
          <p:nvPr/>
        </p:nvPicPr>
        <p:blipFill>
          <a:blip r:embed="rId7"/>
          <a:stretch>
            <a:fillRect/>
          </a:stretch>
        </p:blipFill>
        <p:spPr>
          <a:xfrm>
            <a:off x="368669" y="2706232"/>
            <a:ext cx="762000" cy="406400"/>
          </a:xfrm>
          <a:prstGeom prst="rect">
            <a:avLst/>
          </a:prstGeom>
        </p:spPr>
      </p:pic>
      <p:sp>
        <p:nvSpPr>
          <p:cNvPr id="17" name="TextBox 16">
            <a:extLst>
              <a:ext uri="{FF2B5EF4-FFF2-40B4-BE49-F238E27FC236}">
                <a16:creationId xmlns:a16="http://schemas.microsoft.com/office/drawing/2014/main" id="{1CB6F47D-6037-8DF0-0CF1-CA15E6145D55}"/>
              </a:ext>
            </a:extLst>
          </p:cNvPr>
          <p:cNvSpPr txBox="1"/>
          <p:nvPr/>
        </p:nvSpPr>
        <p:spPr>
          <a:xfrm>
            <a:off x="6972953" y="2129573"/>
            <a:ext cx="2716479" cy="369332"/>
          </a:xfrm>
          <a:prstGeom prst="rect">
            <a:avLst/>
          </a:prstGeom>
          <a:noFill/>
        </p:spPr>
        <p:txBody>
          <a:bodyPr wrap="square">
            <a:spAutoFit/>
          </a:bodyPr>
          <a:lstStyle/>
          <a:p>
            <a:pPr>
              <a:buNone/>
            </a:pPr>
            <a:r>
              <a:rPr lang="en-US" i="1" dirty="0">
                <a:solidFill>
                  <a:srgbClr val="00AF50"/>
                </a:solidFill>
                <a:effectLst/>
                <a:latin typeface="Arial" panose="020B0604020202020204" pitchFamily="34" charset="0"/>
              </a:rPr>
              <a:t>single cell connection</a:t>
            </a:r>
            <a:endParaRPr lang="en-US" dirty="0">
              <a:solidFill>
                <a:srgbClr val="00AF50"/>
              </a:solidFill>
              <a:effectLst/>
              <a:latin typeface="Arial" panose="020B0604020202020204" pitchFamily="34" charset="0"/>
            </a:endParaRPr>
          </a:p>
        </p:txBody>
      </p:sp>
      <p:pic>
        <p:nvPicPr>
          <p:cNvPr id="18" name="Picture 17">
            <a:extLst>
              <a:ext uri="{FF2B5EF4-FFF2-40B4-BE49-F238E27FC236}">
                <a16:creationId xmlns:a16="http://schemas.microsoft.com/office/drawing/2014/main" id="{281F4070-BC14-789D-48B1-0D43843663E2}"/>
              </a:ext>
            </a:extLst>
          </p:cNvPr>
          <p:cNvPicPr>
            <a:picLocks noChangeAspect="1"/>
          </p:cNvPicPr>
          <p:nvPr/>
        </p:nvPicPr>
        <p:blipFill>
          <a:blip r:embed="rId8"/>
          <a:stretch>
            <a:fillRect/>
          </a:stretch>
        </p:blipFill>
        <p:spPr>
          <a:xfrm>
            <a:off x="5922947" y="1833982"/>
            <a:ext cx="2296764" cy="1787009"/>
          </a:xfrm>
          <a:prstGeom prst="rect">
            <a:avLst/>
          </a:prstGeom>
        </p:spPr>
      </p:pic>
      <p:pic>
        <p:nvPicPr>
          <p:cNvPr id="19" name="Picture 18">
            <a:extLst>
              <a:ext uri="{FF2B5EF4-FFF2-40B4-BE49-F238E27FC236}">
                <a16:creationId xmlns:a16="http://schemas.microsoft.com/office/drawing/2014/main" id="{07ABD111-1541-993F-108C-4053740DA0C1}"/>
              </a:ext>
            </a:extLst>
          </p:cNvPr>
          <p:cNvPicPr>
            <a:picLocks noChangeAspect="1"/>
          </p:cNvPicPr>
          <p:nvPr/>
        </p:nvPicPr>
        <p:blipFill>
          <a:blip r:embed="rId9"/>
          <a:stretch>
            <a:fillRect/>
          </a:stretch>
        </p:blipFill>
        <p:spPr>
          <a:xfrm>
            <a:off x="8205488" y="1923277"/>
            <a:ext cx="3842134" cy="1704896"/>
          </a:xfrm>
          <a:prstGeom prst="rect">
            <a:avLst/>
          </a:prstGeom>
        </p:spPr>
      </p:pic>
      <p:sp>
        <p:nvSpPr>
          <p:cNvPr id="21" name="TextBox 20">
            <a:extLst>
              <a:ext uri="{FF2B5EF4-FFF2-40B4-BE49-F238E27FC236}">
                <a16:creationId xmlns:a16="http://schemas.microsoft.com/office/drawing/2014/main" id="{9A0A6834-6094-B011-A301-89E8E81F2AE2}"/>
              </a:ext>
            </a:extLst>
          </p:cNvPr>
          <p:cNvSpPr txBox="1"/>
          <p:nvPr/>
        </p:nvSpPr>
        <p:spPr>
          <a:xfrm>
            <a:off x="6055622" y="3495320"/>
            <a:ext cx="6248721" cy="646331"/>
          </a:xfrm>
          <a:prstGeom prst="rect">
            <a:avLst/>
          </a:prstGeom>
          <a:noFill/>
        </p:spPr>
        <p:txBody>
          <a:bodyPr wrap="square">
            <a:spAutoFit/>
          </a:bodyPr>
          <a:lstStyle/>
          <a:p>
            <a:pPr>
              <a:buNone/>
            </a:pPr>
            <a:r>
              <a:rPr lang="en-US" i="1" dirty="0">
                <a:solidFill>
                  <a:srgbClr val="00AF50"/>
                </a:solidFill>
                <a:effectLst/>
                <a:latin typeface="Arial" panose="020B0604020202020204" pitchFamily="34" charset="0"/>
              </a:rPr>
              <a:t>Hybrid SiPM: </a:t>
            </a:r>
            <a:r>
              <a:rPr lang="en-US" i="1" dirty="0">
                <a:solidFill>
                  <a:srgbClr val="00AF50"/>
                </a:solidFill>
                <a:latin typeface="Arial" panose="020B0604020202020204" pitchFamily="34" charset="0"/>
              </a:rPr>
              <a:t>Custom sensing </a:t>
            </a:r>
            <a:r>
              <a:rPr lang="en-US" i="1" dirty="0">
                <a:solidFill>
                  <a:srgbClr val="00AF50"/>
                </a:solidFill>
                <a:effectLst/>
                <a:latin typeface="Arial" panose="020B0604020202020204" pitchFamily="34" charset="0"/>
              </a:rPr>
              <a:t>SiPM + CMOS processing layer, exploit optimal segmentation – </a:t>
            </a:r>
            <a:r>
              <a:rPr lang="en-US" i="1" dirty="0" err="1">
                <a:solidFill>
                  <a:srgbClr val="00AF50"/>
                </a:solidFill>
                <a:effectLst/>
                <a:latin typeface="Arial" panose="020B0604020202020204" pitchFamily="34" charset="0"/>
              </a:rPr>
              <a:t>Digilog</a:t>
            </a:r>
            <a:r>
              <a:rPr lang="en-US" i="1" dirty="0">
                <a:solidFill>
                  <a:srgbClr val="00AF50"/>
                </a:solidFill>
                <a:effectLst/>
                <a:latin typeface="Arial" panose="020B0604020202020204" pitchFamily="34" charset="0"/>
              </a:rPr>
              <a:t> project</a:t>
            </a:r>
            <a:endParaRPr lang="en-US" dirty="0">
              <a:effectLst/>
              <a:latin typeface="Arial" panose="020B0604020202020204" pitchFamily="34" charset="0"/>
            </a:endParaRPr>
          </a:p>
        </p:txBody>
      </p:sp>
      <p:pic>
        <p:nvPicPr>
          <p:cNvPr id="22" name="Picture 21">
            <a:extLst>
              <a:ext uri="{FF2B5EF4-FFF2-40B4-BE49-F238E27FC236}">
                <a16:creationId xmlns:a16="http://schemas.microsoft.com/office/drawing/2014/main" id="{7D5FDCEA-7C08-5BC8-4EAB-C039F50EB198}"/>
              </a:ext>
            </a:extLst>
          </p:cNvPr>
          <p:cNvPicPr>
            <a:picLocks noChangeAspect="1"/>
          </p:cNvPicPr>
          <p:nvPr/>
        </p:nvPicPr>
        <p:blipFill>
          <a:blip r:embed="rId10"/>
          <a:stretch>
            <a:fillRect/>
          </a:stretch>
        </p:blipFill>
        <p:spPr>
          <a:xfrm>
            <a:off x="10837333" y="44210"/>
            <a:ext cx="1269962" cy="671573"/>
          </a:xfrm>
          <a:prstGeom prst="rect">
            <a:avLst/>
          </a:prstGeom>
        </p:spPr>
      </p:pic>
    </p:spTree>
    <p:extLst>
      <p:ext uri="{BB962C8B-B14F-4D97-AF65-F5344CB8AC3E}">
        <p14:creationId xmlns:p14="http://schemas.microsoft.com/office/powerpoint/2010/main" val="3929018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C17AD-7323-3711-8AC2-16321B1DC386}"/>
              </a:ext>
            </a:extLst>
          </p:cNvPr>
          <p:cNvSpPr>
            <a:spLocks noGrp="1"/>
          </p:cNvSpPr>
          <p:nvPr>
            <p:ph type="title"/>
          </p:nvPr>
        </p:nvSpPr>
        <p:spPr>
          <a:xfrm>
            <a:off x="296086" y="122142"/>
            <a:ext cx="11167872" cy="1499616"/>
          </a:xfrm>
        </p:spPr>
        <p:txBody>
          <a:bodyPr/>
          <a:lstStyle/>
          <a:p>
            <a:r>
              <a:rPr lang="sl-SI" dirty="0"/>
              <a:t>INTEGRATION of SiPM and electronics</a:t>
            </a:r>
          </a:p>
        </p:txBody>
      </p:sp>
      <p:sp>
        <p:nvSpPr>
          <p:cNvPr id="3" name="Content Placeholder 2">
            <a:extLst>
              <a:ext uri="{FF2B5EF4-FFF2-40B4-BE49-F238E27FC236}">
                <a16:creationId xmlns:a16="http://schemas.microsoft.com/office/drawing/2014/main" id="{6B9B4D10-DC56-AADB-E479-867162512441}"/>
              </a:ext>
            </a:extLst>
          </p:cNvPr>
          <p:cNvSpPr>
            <a:spLocks noGrp="1"/>
          </p:cNvSpPr>
          <p:nvPr>
            <p:ph idx="1"/>
          </p:nvPr>
        </p:nvSpPr>
        <p:spPr>
          <a:xfrm>
            <a:off x="3629513" y="2154410"/>
            <a:ext cx="4672419" cy="5188804"/>
          </a:xfrm>
        </p:spPr>
        <p:txBody>
          <a:bodyPr>
            <a:noAutofit/>
          </a:bodyPr>
          <a:lstStyle/>
          <a:p>
            <a:r>
              <a:rPr lang="sl-SI" b="1" dirty="0"/>
              <a:t>Proof of Concept prototype:</a:t>
            </a:r>
          </a:p>
          <a:p>
            <a:pPr>
              <a:buFont typeface="Wingdings" pitchFamily="2" charset="2"/>
              <a:buChar char="v"/>
            </a:pPr>
            <a:r>
              <a:rPr lang="sl-SI" dirty="0"/>
              <a:t>FastIC+ BGA (32 channels) </a:t>
            </a:r>
          </a:p>
          <a:p>
            <a:pPr>
              <a:buFont typeface="Wingdings" pitchFamily="2" charset="2"/>
              <a:buChar char="v"/>
            </a:pPr>
            <a:r>
              <a:rPr lang="sl-SI" dirty="0"/>
              <a:t>11x11 mm2  Package with 12x12 pads (144 balls)</a:t>
            </a:r>
          </a:p>
          <a:p>
            <a:pPr>
              <a:buFont typeface="Wingdings" pitchFamily="2" charset="2"/>
              <a:buChar char="v"/>
            </a:pPr>
            <a:r>
              <a:rPr lang="sl-SI" dirty="0"/>
              <a:t> balls of 0.3/0.35mm and pitch of 0.8mm-</a:t>
            </a:r>
          </a:p>
          <a:p>
            <a:pPr>
              <a:buFont typeface="Wingdings" pitchFamily="2" charset="2"/>
              <a:buChar char="v"/>
            </a:pPr>
            <a:r>
              <a:rPr lang="sl-SI" dirty="0"/>
              <a:t>4x  FastIC+ (3x3mm2) ASICs</a:t>
            </a:r>
          </a:p>
          <a:p>
            <a:pPr>
              <a:buFont typeface="Wingdings" pitchFamily="2" charset="2"/>
              <a:buChar char="v"/>
            </a:pPr>
            <a:r>
              <a:rPr lang="sl-SI" dirty="0"/>
              <a:t>Wire Bonding</a:t>
            </a:r>
          </a:p>
          <a:p>
            <a:pPr>
              <a:buFont typeface="Wingdings" pitchFamily="2" charset="2"/>
              <a:buChar char="v"/>
            </a:pPr>
            <a:r>
              <a:rPr lang="sl-SI" dirty="0"/>
              <a:t>Additional passive components( C, R, ...) </a:t>
            </a:r>
          </a:p>
          <a:p>
            <a:pPr>
              <a:buFont typeface="Wingdings" pitchFamily="2" charset="2"/>
              <a:buChar char="v"/>
            </a:pPr>
            <a:r>
              <a:rPr lang="sl-SI" dirty="0"/>
              <a:t>First samples in October 2025</a:t>
            </a:r>
          </a:p>
          <a:p>
            <a:endParaRPr lang="sl-SI" dirty="0"/>
          </a:p>
        </p:txBody>
      </p:sp>
      <p:sp>
        <p:nvSpPr>
          <p:cNvPr id="4" name="Footer Placeholder 3">
            <a:extLst>
              <a:ext uri="{FF2B5EF4-FFF2-40B4-BE49-F238E27FC236}">
                <a16:creationId xmlns:a16="http://schemas.microsoft.com/office/drawing/2014/main" id="{4EE4723F-CA34-A8FB-1BCD-312A9002B864}"/>
              </a:ext>
            </a:extLst>
          </p:cNvPr>
          <p:cNvSpPr>
            <a:spLocks noGrp="1"/>
          </p:cNvSpPr>
          <p:nvPr>
            <p:ph type="ftr" sz="quarter" idx="11"/>
          </p:nvPr>
        </p:nvSpPr>
        <p:spPr/>
        <p:txBody>
          <a:bodyPr/>
          <a:lstStyle/>
          <a:p>
            <a:r>
              <a:rPr lang="en-US"/>
              <a:t>Pestotnik SiPM RadHard@ RICH 2025</a:t>
            </a:r>
          </a:p>
        </p:txBody>
      </p:sp>
      <p:sp>
        <p:nvSpPr>
          <p:cNvPr id="5" name="Slide Number Placeholder 4">
            <a:extLst>
              <a:ext uri="{FF2B5EF4-FFF2-40B4-BE49-F238E27FC236}">
                <a16:creationId xmlns:a16="http://schemas.microsoft.com/office/drawing/2014/main" id="{37AAA002-57A2-2B42-99EE-932A16908ED4}"/>
              </a:ext>
            </a:extLst>
          </p:cNvPr>
          <p:cNvSpPr>
            <a:spLocks noGrp="1"/>
          </p:cNvSpPr>
          <p:nvPr>
            <p:ph type="sldNum" sz="quarter" idx="12"/>
          </p:nvPr>
        </p:nvSpPr>
        <p:spPr/>
        <p:txBody>
          <a:bodyPr/>
          <a:lstStyle/>
          <a:p>
            <a:fld id="{C1FF6DA9-008F-8B48-92A6-B652298478BF}" type="slidenum">
              <a:rPr lang="en-US" smtClean="0"/>
              <a:t>31</a:t>
            </a:fld>
            <a:endParaRPr lang="en-US"/>
          </a:p>
        </p:txBody>
      </p:sp>
      <p:pic>
        <p:nvPicPr>
          <p:cNvPr id="6" name="Picture 5">
            <a:extLst>
              <a:ext uri="{FF2B5EF4-FFF2-40B4-BE49-F238E27FC236}">
                <a16:creationId xmlns:a16="http://schemas.microsoft.com/office/drawing/2014/main" id="{0FA3E194-ECA7-1855-8191-485C788EEDB2}"/>
              </a:ext>
            </a:extLst>
          </p:cNvPr>
          <p:cNvPicPr>
            <a:picLocks noChangeAspect="1"/>
          </p:cNvPicPr>
          <p:nvPr/>
        </p:nvPicPr>
        <p:blipFill>
          <a:blip r:embed="rId2"/>
          <a:stretch>
            <a:fillRect/>
          </a:stretch>
        </p:blipFill>
        <p:spPr>
          <a:xfrm>
            <a:off x="8488186" y="2459320"/>
            <a:ext cx="2996559" cy="3556469"/>
          </a:xfrm>
          <a:prstGeom prst="rect">
            <a:avLst/>
          </a:prstGeom>
        </p:spPr>
      </p:pic>
      <p:sp>
        <p:nvSpPr>
          <p:cNvPr id="8" name="TextBox 7">
            <a:extLst>
              <a:ext uri="{FF2B5EF4-FFF2-40B4-BE49-F238E27FC236}">
                <a16:creationId xmlns:a16="http://schemas.microsoft.com/office/drawing/2014/main" id="{AA4DCA2E-2D80-6270-FF52-2AE0DF41EF2E}"/>
              </a:ext>
            </a:extLst>
          </p:cNvPr>
          <p:cNvSpPr txBox="1"/>
          <p:nvPr/>
        </p:nvSpPr>
        <p:spPr>
          <a:xfrm>
            <a:off x="8262403" y="112976"/>
            <a:ext cx="3201555" cy="369332"/>
          </a:xfrm>
          <a:prstGeom prst="rect">
            <a:avLst/>
          </a:prstGeom>
          <a:noFill/>
        </p:spPr>
        <p:txBody>
          <a:bodyPr wrap="square">
            <a:spAutoFit/>
          </a:bodyPr>
          <a:lstStyle/>
          <a:p>
            <a:r>
              <a:rPr lang="sl-SI" dirty="0"/>
              <a:t>A. Sanuy, 2025, DRD4 WP1</a:t>
            </a:r>
          </a:p>
        </p:txBody>
      </p:sp>
      <p:sp>
        <p:nvSpPr>
          <p:cNvPr id="12" name="TextBox 11">
            <a:extLst>
              <a:ext uri="{FF2B5EF4-FFF2-40B4-BE49-F238E27FC236}">
                <a16:creationId xmlns:a16="http://schemas.microsoft.com/office/drawing/2014/main" id="{979E09BF-8F94-909B-E101-AA71A55A6CE7}"/>
              </a:ext>
            </a:extLst>
          </p:cNvPr>
          <p:cNvSpPr txBox="1"/>
          <p:nvPr/>
        </p:nvSpPr>
        <p:spPr>
          <a:xfrm>
            <a:off x="1024278" y="1207531"/>
            <a:ext cx="6822730" cy="830997"/>
          </a:xfrm>
          <a:prstGeom prst="rect">
            <a:avLst/>
          </a:prstGeom>
          <a:noFill/>
        </p:spPr>
        <p:txBody>
          <a:bodyPr wrap="square">
            <a:spAutoFit/>
          </a:bodyPr>
          <a:lstStyle/>
          <a:p>
            <a:r>
              <a:rPr lang="sl-SI" sz="2400" dirty="0"/>
              <a:t>Preserve signal integrity</a:t>
            </a:r>
          </a:p>
          <a:p>
            <a:r>
              <a:rPr lang="sl-SI" sz="2400" dirty="0"/>
              <a:t>Ultra-fast SiPM with optimized readout electronics</a:t>
            </a:r>
          </a:p>
        </p:txBody>
      </p:sp>
      <p:pic>
        <p:nvPicPr>
          <p:cNvPr id="13" name="Picture 12">
            <a:extLst>
              <a:ext uri="{FF2B5EF4-FFF2-40B4-BE49-F238E27FC236}">
                <a16:creationId xmlns:a16="http://schemas.microsoft.com/office/drawing/2014/main" id="{2B489B58-5B4A-ED61-F5E6-E85799BD533B}"/>
              </a:ext>
            </a:extLst>
          </p:cNvPr>
          <p:cNvPicPr>
            <a:picLocks noChangeAspect="1"/>
          </p:cNvPicPr>
          <p:nvPr/>
        </p:nvPicPr>
        <p:blipFill>
          <a:blip r:embed="rId3"/>
          <a:stretch>
            <a:fillRect/>
          </a:stretch>
        </p:blipFill>
        <p:spPr>
          <a:xfrm>
            <a:off x="8370148" y="657816"/>
            <a:ext cx="2905317" cy="1801504"/>
          </a:xfrm>
          <a:prstGeom prst="rect">
            <a:avLst/>
          </a:prstGeom>
        </p:spPr>
      </p:pic>
      <p:pic>
        <p:nvPicPr>
          <p:cNvPr id="14" name="Picture 4">
            <a:extLst>
              <a:ext uri="{FF2B5EF4-FFF2-40B4-BE49-F238E27FC236}">
                <a16:creationId xmlns:a16="http://schemas.microsoft.com/office/drawing/2014/main" id="{7104B734-467D-C562-689A-318226A96E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349" y="2154410"/>
            <a:ext cx="2824671" cy="65109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8082291A-ED16-34C3-FB5C-112F866FC9D6}"/>
              </a:ext>
            </a:extLst>
          </p:cNvPr>
          <p:cNvPicPr>
            <a:picLocks noChangeAspect="1"/>
          </p:cNvPicPr>
          <p:nvPr/>
        </p:nvPicPr>
        <p:blipFill>
          <a:blip r:embed="rId5"/>
          <a:stretch>
            <a:fillRect/>
          </a:stretch>
        </p:blipFill>
        <p:spPr>
          <a:xfrm>
            <a:off x="633846" y="3353400"/>
            <a:ext cx="2006600" cy="1117600"/>
          </a:xfrm>
          <a:prstGeom prst="rect">
            <a:avLst/>
          </a:prstGeom>
        </p:spPr>
      </p:pic>
      <p:pic>
        <p:nvPicPr>
          <p:cNvPr id="16" name="Picture 15">
            <a:extLst>
              <a:ext uri="{FF2B5EF4-FFF2-40B4-BE49-F238E27FC236}">
                <a16:creationId xmlns:a16="http://schemas.microsoft.com/office/drawing/2014/main" id="{4750018F-932D-6DA7-FC04-140A3E7279EF}"/>
              </a:ext>
            </a:extLst>
          </p:cNvPr>
          <p:cNvPicPr>
            <a:picLocks noChangeAspect="1"/>
          </p:cNvPicPr>
          <p:nvPr/>
        </p:nvPicPr>
        <p:blipFill>
          <a:blip r:embed="rId6"/>
          <a:stretch>
            <a:fillRect/>
          </a:stretch>
        </p:blipFill>
        <p:spPr>
          <a:xfrm>
            <a:off x="633846" y="4748812"/>
            <a:ext cx="1865812" cy="864554"/>
          </a:xfrm>
          <a:prstGeom prst="rect">
            <a:avLst/>
          </a:prstGeom>
        </p:spPr>
      </p:pic>
      <p:sp>
        <p:nvSpPr>
          <p:cNvPr id="17" name="TextBox 16">
            <a:extLst>
              <a:ext uri="{FF2B5EF4-FFF2-40B4-BE49-F238E27FC236}">
                <a16:creationId xmlns:a16="http://schemas.microsoft.com/office/drawing/2014/main" id="{21375B67-1D91-E4CF-CE90-4B9152A8D2C2}"/>
              </a:ext>
            </a:extLst>
          </p:cNvPr>
          <p:cNvSpPr txBox="1"/>
          <p:nvPr/>
        </p:nvSpPr>
        <p:spPr>
          <a:xfrm>
            <a:off x="633846" y="6108935"/>
            <a:ext cx="8766828" cy="400110"/>
          </a:xfrm>
          <a:prstGeom prst="rect">
            <a:avLst/>
          </a:prstGeom>
          <a:noFill/>
        </p:spPr>
        <p:txBody>
          <a:bodyPr wrap="square" rtlCol="0">
            <a:spAutoFit/>
          </a:bodyPr>
          <a:lstStyle/>
          <a:p>
            <a:r>
              <a:rPr lang="sl-SI" sz="2000" dirty="0"/>
              <a:t>Otello (AidaInnoova succesor) proposal: Integration of BSI and front-end electronics </a:t>
            </a:r>
          </a:p>
        </p:txBody>
      </p:sp>
      <p:pic>
        <p:nvPicPr>
          <p:cNvPr id="18" name="Picture 17">
            <a:extLst>
              <a:ext uri="{FF2B5EF4-FFF2-40B4-BE49-F238E27FC236}">
                <a16:creationId xmlns:a16="http://schemas.microsoft.com/office/drawing/2014/main" id="{6ABF0837-996A-6237-7732-7AC80306FFC6}"/>
              </a:ext>
            </a:extLst>
          </p:cNvPr>
          <p:cNvPicPr>
            <a:picLocks noChangeAspect="1"/>
          </p:cNvPicPr>
          <p:nvPr/>
        </p:nvPicPr>
        <p:blipFill>
          <a:blip r:embed="rId7"/>
          <a:stretch>
            <a:fillRect/>
          </a:stretch>
        </p:blipFill>
        <p:spPr>
          <a:xfrm>
            <a:off x="726227" y="2867073"/>
            <a:ext cx="762000" cy="406400"/>
          </a:xfrm>
          <a:prstGeom prst="rect">
            <a:avLst/>
          </a:prstGeom>
        </p:spPr>
      </p:pic>
      <p:pic>
        <p:nvPicPr>
          <p:cNvPr id="19" name="Picture 18">
            <a:extLst>
              <a:ext uri="{FF2B5EF4-FFF2-40B4-BE49-F238E27FC236}">
                <a16:creationId xmlns:a16="http://schemas.microsoft.com/office/drawing/2014/main" id="{9FEEB2EC-FCCC-0919-A056-384F5F99896E}"/>
              </a:ext>
            </a:extLst>
          </p:cNvPr>
          <p:cNvPicPr>
            <a:picLocks noChangeAspect="1"/>
          </p:cNvPicPr>
          <p:nvPr/>
        </p:nvPicPr>
        <p:blipFill>
          <a:blip r:embed="rId8"/>
          <a:stretch>
            <a:fillRect/>
          </a:stretch>
        </p:blipFill>
        <p:spPr>
          <a:xfrm>
            <a:off x="10837333" y="44210"/>
            <a:ext cx="1269962" cy="671573"/>
          </a:xfrm>
          <a:prstGeom prst="rect">
            <a:avLst/>
          </a:prstGeom>
        </p:spPr>
      </p:pic>
    </p:spTree>
    <p:extLst>
      <p:ext uri="{BB962C8B-B14F-4D97-AF65-F5344CB8AC3E}">
        <p14:creationId xmlns:p14="http://schemas.microsoft.com/office/powerpoint/2010/main" val="35031268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960ECBF-B853-8919-4BD4-137E44DBA529}"/>
              </a:ext>
            </a:extLst>
          </p:cNvPr>
          <p:cNvPicPr>
            <a:picLocks noGrp="1" noChangeAspect="1"/>
          </p:cNvPicPr>
          <p:nvPr>
            <p:ph idx="1"/>
          </p:nvPr>
        </p:nvPicPr>
        <p:blipFill>
          <a:blip r:embed="rId2"/>
          <a:srcRect t="14479"/>
          <a:stretch>
            <a:fillRect/>
          </a:stretch>
        </p:blipFill>
        <p:spPr>
          <a:xfrm>
            <a:off x="852374" y="1290639"/>
            <a:ext cx="9414573" cy="4890812"/>
          </a:xfrm>
          <a:prstGeom prst="rect">
            <a:avLst/>
          </a:prstGeom>
        </p:spPr>
      </p:pic>
      <p:sp>
        <p:nvSpPr>
          <p:cNvPr id="3" name="Footer Placeholder 2">
            <a:extLst>
              <a:ext uri="{FF2B5EF4-FFF2-40B4-BE49-F238E27FC236}">
                <a16:creationId xmlns:a16="http://schemas.microsoft.com/office/drawing/2014/main" id="{CDDB244B-1422-C6AA-7462-25E49DCF07DF}"/>
              </a:ext>
            </a:extLst>
          </p:cNvPr>
          <p:cNvSpPr>
            <a:spLocks noGrp="1"/>
          </p:cNvSpPr>
          <p:nvPr>
            <p:ph type="ftr" sz="quarter" idx="11"/>
          </p:nvPr>
        </p:nvSpPr>
        <p:spPr/>
        <p:txBody>
          <a:bodyPr/>
          <a:lstStyle/>
          <a:p>
            <a:r>
              <a:rPr lang="en-GB"/>
              <a:t>Pestotnik SiPM RadHard@ RICH 2025</a:t>
            </a:r>
            <a:endParaRPr lang="en-GB" dirty="0"/>
          </a:p>
        </p:txBody>
      </p:sp>
      <p:sp>
        <p:nvSpPr>
          <p:cNvPr id="5" name="Slide Number Placeholder 4">
            <a:extLst>
              <a:ext uri="{FF2B5EF4-FFF2-40B4-BE49-F238E27FC236}">
                <a16:creationId xmlns:a16="http://schemas.microsoft.com/office/drawing/2014/main" id="{1CC1215E-D5A0-C7F3-4C23-F132B4DAD1A9}"/>
              </a:ext>
            </a:extLst>
          </p:cNvPr>
          <p:cNvSpPr>
            <a:spLocks noGrp="1"/>
          </p:cNvSpPr>
          <p:nvPr>
            <p:ph type="sldNum" sz="quarter" idx="12"/>
          </p:nvPr>
        </p:nvSpPr>
        <p:spPr/>
        <p:txBody>
          <a:bodyPr/>
          <a:lstStyle/>
          <a:p>
            <a:fld id="{FC4456CD-832E-41F2-9893-C7650CCC5376}" type="slidenum">
              <a:rPr lang="en-GB" smtClean="0"/>
              <a:t>32</a:t>
            </a:fld>
            <a:endParaRPr lang="en-GB"/>
          </a:p>
        </p:txBody>
      </p:sp>
      <p:sp>
        <p:nvSpPr>
          <p:cNvPr id="6" name="Title 5">
            <a:extLst>
              <a:ext uri="{FF2B5EF4-FFF2-40B4-BE49-F238E27FC236}">
                <a16:creationId xmlns:a16="http://schemas.microsoft.com/office/drawing/2014/main" id="{5FEE8983-4D69-20BC-BF9C-0E5983E0B7F0}"/>
              </a:ext>
            </a:extLst>
          </p:cNvPr>
          <p:cNvSpPr>
            <a:spLocks noGrp="1"/>
          </p:cNvSpPr>
          <p:nvPr>
            <p:ph type="title"/>
          </p:nvPr>
        </p:nvSpPr>
        <p:spPr>
          <a:xfrm>
            <a:off x="1024128" y="585216"/>
            <a:ext cx="9720072" cy="705423"/>
          </a:xfrm>
        </p:spPr>
        <p:txBody>
          <a:bodyPr/>
          <a:lstStyle/>
          <a:p>
            <a:r>
              <a:rPr lang="sl-SI" dirty="0"/>
              <a:t>Cryogenic cooling of photo detectors</a:t>
            </a:r>
          </a:p>
        </p:txBody>
      </p:sp>
      <p:pic>
        <p:nvPicPr>
          <p:cNvPr id="25602" name="Picture 2" descr="LHCb">
            <a:extLst>
              <a:ext uri="{FF2B5EF4-FFF2-40B4-BE49-F238E27FC236}">
                <a16:creationId xmlns:a16="http://schemas.microsoft.com/office/drawing/2014/main" id="{CA9D3457-FDEE-A06E-6E66-0CF91CDE18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9950" y="221063"/>
            <a:ext cx="1792007" cy="1194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4941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4693" y="283029"/>
            <a:ext cx="7406640" cy="649180"/>
          </a:xfrm>
        </p:spPr>
        <p:txBody>
          <a:bodyPr/>
          <a:lstStyle/>
          <a:p>
            <a:r>
              <a:rPr lang="en-US" dirty="0"/>
              <a:t>Annealing</a:t>
            </a:r>
          </a:p>
        </p:txBody>
      </p:sp>
      <p:sp>
        <p:nvSpPr>
          <p:cNvPr id="3" name="Footer Placeholder 2"/>
          <p:cNvSpPr>
            <a:spLocks noGrp="1"/>
          </p:cNvSpPr>
          <p:nvPr>
            <p:ph type="ftr" sz="quarter" idx="11"/>
          </p:nvPr>
        </p:nvSpPr>
        <p:spPr/>
        <p:txBody>
          <a:bodyPr/>
          <a:lstStyle/>
          <a:p>
            <a:r>
              <a:rPr lang="en-US"/>
              <a:t>Pestotnik SiPM RadHard@ RICH 2025</a:t>
            </a:r>
          </a:p>
        </p:txBody>
      </p:sp>
      <p:sp>
        <p:nvSpPr>
          <p:cNvPr id="5" name="Rectangle 4"/>
          <p:cNvSpPr/>
          <p:nvPr/>
        </p:nvSpPr>
        <p:spPr>
          <a:xfrm>
            <a:off x="1885229" y="967621"/>
            <a:ext cx="3364062" cy="338554"/>
          </a:xfrm>
          <a:prstGeom prst="rect">
            <a:avLst/>
          </a:prstGeom>
          <a:solidFill>
            <a:srgbClr val="53FB25"/>
          </a:solidFill>
        </p:spPr>
        <p:txBody>
          <a:bodyPr wrap="none">
            <a:spAutoFit/>
          </a:bodyPr>
          <a:lstStyle/>
          <a:p>
            <a:r>
              <a:rPr lang="en-US" sz="1600" dirty="0" err="1"/>
              <a:t>T,Tsang</a:t>
            </a:r>
            <a:r>
              <a:rPr lang="en-US" sz="1600" dirty="0"/>
              <a:t> et al., 2016 JINST 11 P12002:</a:t>
            </a:r>
          </a:p>
        </p:txBody>
      </p:sp>
      <p:sp>
        <p:nvSpPr>
          <p:cNvPr id="6" name="Rectangle 5"/>
          <p:cNvSpPr/>
          <p:nvPr/>
        </p:nvSpPr>
        <p:spPr>
          <a:xfrm>
            <a:off x="5637456" y="629067"/>
            <a:ext cx="3286477" cy="338554"/>
          </a:xfrm>
          <a:prstGeom prst="rect">
            <a:avLst/>
          </a:prstGeom>
          <a:solidFill>
            <a:srgbClr val="53FB25"/>
          </a:solidFill>
        </p:spPr>
        <p:txBody>
          <a:bodyPr wrap="none">
            <a:spAutoFit/>
          </a:bodyPr>
          <a:lstStyle/>
          <a:p>
            <a:r>
              <a:rPr lang="en-US" sz="1600" dirty="0"/>
              <a:t>M. </a:t>
            </a:r>
            <a:r>
              <a:rPr lang="en-US" sz="1600" dirty="0" err="1"/>
              <a:t>Calvi</a:t>
            </a:r>
            <a:r>
              <a:rPr lang="en-US" sz="1600" dirty="0"/>
              <a:t> et al., arXiv:1805.07154v1: </a:t>
            </a:r>
          </a:p>
        </p:txBody>
      </p:sp>
      <p:pic>
        <p:nvPicPr>
          <p:cNvPr id="7" name="Picture 6"/>
          <p:cNvPicPr>
            <a:picLocks noChangeAspect="1"/>
          </p:cNvPicPr>
          <p:nvPr/>
        </p:nvPicPr>
        <p:blipFill>
          <a:blip r:embed="rId2"/>
          <a:stretch>
            <a:fillRect/>
          </a:stretch>
        </p:blipFill>
        <p:spPr>
          <a:xfrm>
            <a:off x="1514008" y="3041429"/>
            <a:ext cx="4116540" cy="2685743"/>
          </a:xfrm>
          <a:prstGeom prst="rect">
            <a:avLst/>
          </a:prstGeom>
        </p:spPr>
      </p:pic>
      <p:sp>
        <p:nvSpPr>
          <p:cNvPr id="8" name="Rectangle 7"/>
          <p:cNvSpPr/>
          <p:nvPr/>
        </p:nvSpPr>
        <p:spPr>
          <a:xfrm>
            <a:off x="1885230" y="1388902"/>
            <a:ext cx="3481429" cy="1200329"/>
          </a:xfrm>
          <a:prstGeom prst="rect">
            <a:avLst/>
          </a:prstGeom>
          <a:solidFill>
            <a:schemeClr val="accent1"/>
          </a:solidFill>
        </p:spPr>
        <p:txBody>
          <a:bodyPr wrap="square">
            <a:spAutoFit/>
          </a:bodyPr>
          <a:lstStyle/>
          <a:p>
            <a:r>
              <a:rPr lang="en-US" dirty="0"/>
              <a:t>Annealing 3days at high temperature  250 C</a:t>
            </a:r>
          </a:p>
          <a:p>
            <a:r>
              <a:rPr lang="en-US" dirty="0">
                <a:latin typeface="TeXGyreTermes-Regular"/>
              </a:rPr>
              <a:t>To accelerate: a forward bias of 8mA applied</a:t>
            </a:r>
          </a:p>
        </p:txBody>
      </p:sp>
      <p:sp>
        <p:nvSpPr>
          <p:cNvPr id="9" name="TextShape 2"/>
          <p:cNvSpPr txBox="1"/>
          <p:nvPr/>
        </p:nvSpPr>
        <p:spPr>
          <a:xfrm>
            <a:off x="1672348" y="3433725"/>
            <a:ext cx="1104690" cy="267731"/>
          </a:xfrm>
          <a:prstGeom prst="rect">
            <a:avLst/>
          </a:prstGeom>
          <a:solidFill>
            <a:srgbClr val="CFE7F5"/>
          </a:solidFill>
          <a:ln>
            <a:solidFill>
              <a:srgbClr val="808080"/>
            </a:solidFill>
          </a:ln>
        </p:spPr>
        <p:txBody>
          <a:bodyPr lIns="67500" tIns="33750" rIns="67500" bIns="33750"/>
          <a:lstStyle/>
          <a:p>
            <a:r>
              <a:rPr lang="en-US" sz="1350" b="1" spc="-1" dirty="0">
                <a:solidFill>
                  <a:srgbClr val="FF0000"/>
                </a:solidFill>
                <a:uFill>
                  <a:solidFill>
                    <a:srgbClr val="FFFFFF"/>
                  </a:solidFill>
                </a:uFill>
                <a:latin typeface="Arial"/>
              </a:rPr>
              <a:t>10</a:t>
            </a:r>
            <a:r>
              <a:rPr lang="en-US" sz="1350" b="1" spc="-1" baseline="33000" dirty="0">
                <a:solidFill>
                  <a:srgbClr val="FF0000"/>
                </a:solidFill>
                <a:uFill>
                  <a:solidFill>
                    <a:srgbClr val="FFFFFF"/>
                  </a:solidFill>
                </a:uFill>
                <a:latin typeface="Arial"/>
              </a:rPr>
              <a:t>9</a:t>
            </a:r>
            <a:r>
              <a:rPr lang="en-US" sz="1350" b="1" spc="-1" dirty="0">
                <a:solidFill>
                  <a:srgbClr val="FF0000"/>
                </a:solidFill>
                <a:uFill>
                  <a:solidFill>
                    <a:srgbClr val="FFFFFF"/>
                  </a:solidFill>
                </a:uFill>
                <a:latin typeface="Arial"/>
              </a:rPr>
              <a:t>n/cm</a:t>
            </a:r>
            <a:r>
              <a:rPr lang="en-US" sz="1350" b="1" spc="-1" baseline="33000" dirty="0">
                <a:solidFill>
                  <a:srgbClr val="FF0000"/>
                </a:solidFill>
                <a:uFill>
                  <a:solidFill>
                    <a:srgbClr val="FFFFFF"/>
                  </a:solidFill>
                </a:uFill>
                <a:latin typeface="Arial"/>
              </a:rPr>
              <a:t>2</a:t>
            </a:r>
            <a:endParaRPr lang="en-US" sz="1350" spc="-1" dirty="0">
              <a:solidFill>
                <a:srgbClr val="000000"/>
              </a:solidFill>
              <a:uFill>
                <a:solidFill>
                  <a:srgbClr val="FFFFFF"/>
                </a:solidFill>
              </a:uFill>
              <a:latin typeface="Arial"/>
            </a:endParaRPr>
          </a:p>
        </p:txBody>
      </p:sp>
      <p:pic>
        <p:nvPicPr>
          <p:cNvPr id="10" name="Picture 9"/>
          <p:cNvPicPr>
            <a:picLocks noChangeAspect="1"/>
          </p:cNvPicPr>
          <p:nvPr/>
        </p:nvPicPr>
        <p:blipFill>
          <a:blip r:embed="rId3"/>
          <a:stretch>
            <a:fillRect/>
          </a:stretch>
        </p:blipFill>
        <p:spPr>
          <a:xfrm>
            <a:off x="8232616" y="3511847"/>
            <a:ext cx="1962150" cy="2133600"/>
          </a:xfrm>
          <a:prstGeom prst="rect">
            <a:avLst/>
          </a:prstGeom>
        </p:spPr>
      </p:pic>
      <p:pic>
        <p:nvPicPr>
          <p:cNvPr id="11" name="Picture 10"/>
          <p:cNvPicPr>
            <a:picLocks noChangeAspect="1"/>
          </p:cNvPicPr>
          <p:nvPr/>
        </p:nvPicPr>
        <p:blipFill>
          <a:blip r:embed="rId4"/>
          <a:stretch>
            <a:fillRect/>
          </a:stretch>
        </p:blipFill>
        <p:spPr>
          <a:xfrm>
            <a:off x="5637456" y="1531060"/>
            <a:ext cx="2413823" cy="1791361"/>
          </a:xfrm>
          <a:prstGeom prst="rect">
            <a:avLst/>
          </a:prstGeom>
        </p:spPr>
      </p:pic>
      <p:sp>
        <p:nvSpPr>
          <p:cNvPr id="12" name="Rectangle 11"/>
          <p:cNvSpPr/>
          <p:nvPr/>
        </p:nvSpPr>
        <p:spPr>
          <a:xfrm>
            <a:off x="5637455" y="1061241"/>
            <a:ext cx="4590144" cy="369332"/>
          </a:xfrm>
          <a:prstGeom prst="rect">
            <a:avLst/>
          </a:prstGeom>
          <a:solidFill>
            <a:schemeClr val="accent1"/>
          </a:solidFill>
        </p:spPr>
        <p:txBody>
          <a:bodyPr wrap="square">
            <a:spAutoFit/>
          </a:bodyPr>
          <a:lstStyle/>
          <a:p>
            <a:r>
              <a:rPr lang="en-US" dirty="0"/>
              <a:t>Annealing several weeks above  175 C</a:t>
            </a:r>
          </a:p>
        </p:txBody>
      </p:sp>
      <p:pic>
        <p:nvPicPr>
          <p:cNvPr id="14" name="Picture 13"/>
          <p:cNvPicPr>
            <a:picLocks noChangeAspect="1"/>
          </p:cNvPicPr>
          <p:nvPr/>
        </p:nvPicPr>
        <p:blipFill>
          <a:blip r:embed="rId5"/>
          <a:stretch>
            <a:fillRect/>
          </a:stretch>
        </p:blipFill>
        <p:spPr>
          <a:xfrm>
            <a:off x="8024192" y="1531060"/>
            <a:ext cx="2378998" cy="1776069"/>
          </a:xfrm>
          <a:prstGeom prst="rect">
            <a:avLst/>
          </a:prstGeom>
        </p:spPr>
      </p:pic>
      <p:sp>
        <p:nvSpPr>
          <p:cNvPr id="15" name="TextShape 2"/>
          <p:cNvSpPr txBox="1"/>
          <p:nvPr/>
        </p:nvSpPr>
        <p:spPr>
          <a:xfrm>
            <a:off x="6228782" y="3537763"/>
            <a:ext cx="1104690" cy="689053"/>
          </a:xfrm>
          <a:prstGeom prst="rect">
            <a:avLst/>
          </a:prstGeom>
          <a:solidFill>
            <a:srgbClr val="CFE7F5"/>
          </a:solidFill>
          <a:ln>
            <a:solidFill>
              <a:srgbClr val="808080"/>
            </a:solidFill>
          </a:ln>
        </p:spPr>
        <p:txBody>
          <a:bodyPr lIns="67500" tIns="33750" rIns="67500" bIns="33750"/>
          <a:lstStyle/>
          <a:p>
            <a:r>
              <a:rPr lang="en-US" sz="1350" b="1" spc="-1" dirty="0">
                <a:solidFill>
                  <a:srgbClr val="FF0000"/>
                </a:solidFill>
                <a:uFill>
                  <a:solidFill>
                    <a:srgbClr val="FFFFFF"/>
                  </a:solidFill>
                </a:uFill>
                <a:latin typeface="Arial"/>
              </a:rPr>
              <a:t>10</a:t>
            </a:r>
            <a:r>
              <a:rPr lang="en-US" sz="1350" b="1" spc="-1" baseline="33000" dirty="0">
                <a:solidFill>
                  <a:srgbClr val="FF0000"/>
                </a:solidFill>
                <a:uFill>
                  <a:solidFill>
                    <a:srgbClr val="FFFFFF"/>
                  </a:solidFill>
                </a:uFill>
                <a:latin typeface="Arial"/>
              </a:rPr>
              <a:t>11</a:t>
            </a:r>
            <a:r>
              <a:rPr lang="en-US" sz="1350" b="1" spc="-1" dirty="0">
                <a:solidFill>
                  <a:srgbClr val="FF0000"/>
                </a:solidFill>
                <a:uFill>
                  <a:solidFill>
                    <a:srgbClr val="FFFFFF"/>
                  </a:solidFill>
                </a:uFill>
                <a:latin typeface="Arial"/>
              </a:rPr>
              <a:t>n/cm</a:t>
            </a:r>
            <a:r>
              <a:rPr lang="en-US" sz="1350" b="1" spc="-1" baseline="33000" dirty="0">
                <a:solidFill>
                  <a:srgbClr val="FF0000"/>
                </a:solidFill>
                <a:uFill>
                  <a:solidFill>
                    <a:srgbClr val="FFFFFF"/>
                  </a:solidFill>
                </a:uFill>
                <a:latin typeface="Arial"/>
              </a:rPr>
              <a:t>2</a:t>
            </a:r>
          </a:p>
          <a:p>
            <a:r>
              <a:rPr lang="en-US" sz="1350" b="1" spc="-1" dirty="0">
                <a:solidFill>
                  <a:srgbClr val="FF0000"/>
                </a:solidFill>
                <a:uFill>
                  <a:solidFill>
                    <a:srgbClr val="FFFFFF"/>
                  </a:solidFill>
                </a:uFill>
              </a:rPr>
              <a:t>10</a:t>
            </a:r>
            <a:r>
              <a:rPr lang="en-US" sz="1350" b="1" spc="-1" baseline="33000" dirty="0">
                <a:solidFill>
                  <a:srgbClr val="FF0000"/>
                </a:solidFill>
                <a:uFill>
                  <a:solidFill>
                    <a:srgbClr val="FFFFFF"/>
                  </a:solidFill>
                </a:uFill>
              </a:rPr>
              <a:t>12</a:t>
            </a:r>
            <a:r>
              <a:rPr lang="en-US" sz="1350" b="1" spc="-1" dirty="0">
                <a:solidFill>
                  <a:srgbClr val="FF0000"/>
                </a:solidFill>
                <a:uFill>
                  <a:solidFill>
                    <a:srgbClr val="FFFFFF"/>
                  </a:solidFill>
                </a:uFill>
              </a:rPr>
              <a:t>n/cm</a:t>
            </a:r>
            <a:r>
              <a:rPr lang="en-US" sz="1350" b="1" spc="-1" baseline="33000" dirty="0">
                <a:solidFill>
                  <a:srgbClr val="FF0000"/>
                </a:solidFill>
                <a:uFill>
                  <a:solidFill>
                    <a:srgbClr val="FFFFFF"/>
                  </a:solidFill>
                </a:uFill>
              </a:rPr>
              <a:t>2</a:t>
            </a:r>
            <a:endParaRPr lang="en-US" sz="1350" spc="-1" dirty="0">
              <a:solidFill>
                <a:srgbClr val="000000"/>
              </a:solidFill>
              <a:uFill>
                <a:solidFill>
                  <a:srgbClr val="FFFFFF"/>
                </a:solidFill>
              </a:uFill>
            </a:endParaRPr>
          </a:p>
          <a:p>
            <a:r>
              <a:rPr lang="en-US" sz="1350" b="1" spc="-1" dirty="0">
                <a:solidFill>
                  <a:srgbClr val="FF0000"/>
                </a:solidFill>
                <a:uFill>
                  <a:solidFill>
                    <a:srgbClr val="FFFFFF"/>
                  </a:solidFill>
                </a:uFill>
              </a:rPr>
              <a:t>10</a:t>
            </a:r>
            <a:r>
              <a:rPr lang="en-US" sz="1350" b="1" spc="-1" baseline="33000" dirty="0">
                <a:solidFill>
                  <a:srgbClr val="FF0000"/>
                </a:solidFill>
                <a:uFill>
                  <a:solidFill>
                    <a:srgbClr val="FFFFFF"/>
                  </a:solidFill>
                </a:uFill>
              </a:rPr>
              <a:t>13</a:t>
            </a:r>
            <a:r>
              <a:rPr lang="en-US" sz="1350" b="1" spc="-1" dirty="0">
                <a:solidFill>
                  <a:srgbClr val="FF0000"/>
                </a:solidFill>
                <a:uFill>
                  <a:solidFill>
                    <a:srgbClr val="FFFFFF"/>
                  </a:solidFill>
                </a:uFill>
              </a:rPr>
              <a:t>n/cm</a:t>
            </a:r>
            <a:r>
              <a:rPr lang="en-US" sz="1350" b="1" spc="-1" baseline="33000" dirty="0">
                <a:solidFill>
                  <a:srgbClr val="FF0000"/>
                </a:solidFill>
                <a:uFill>
                  <a:solidFill>
                    <a:srgbClr val="FFFFFF"/>
                  </a:solidFill>
                </a:uFill>
              </a:rPr>
              <a:t>2</a:t>
            </a:r>
            <a:endParaRPr lang="en-US" sz="1350" spc="-1" dirty="0">
              <a:solidFill>
                <a:srgbClr val="000000"/>
              </a:solidFill>
              <a:uFill>
                <a:solidFill>
                  <a:srgbClr val="FFFFFF"/>
                </a:solidFill>
              </a:uFill>
              <a:latin typeface="Arial"/>
            </a:endParaRPr>
          </a:p>
        </p:txBody>
      </p:sp>
      <p:sp>
        <p:nvSpPr>
          <p:cNvPr id="16" name="TextBox 15"/>
          <p:cNvSpPr txBox="1"/>
          <p:nvPr/>
        </p:nvSpPr>
        <p:spPr>
          <a:xfrm>
            <a:off x="2107326" y="5972340"/>
            <a:ext cx="3141965" cy="646331"/>
          </a:xfrm>
          <a:prstGeom prst="rect">
            <a:avLst/>
          </a:prstGeom>
          <a:noFill/>
        </p:spPr>
        <p:txBody>
          <a:bodyPr wrap="square" rtlCol="0">
            <a:spAutoFit/>
          </a:bodyPr>
          <a:lstStyle/>
          <a:p>
            <a:r>
              <a:rPr lang="en-US" dirty="0"/>
              <a:t>Single photons are resolved after annealing</a:t>
            </a:r>
          </a:p>
        </p:txBody>
      </p:sp>
      <p:sp>
        <p:nvSpPr>
          <p:cNvPr id="17" name="TextBox 16"/>
          <p:cNvSpPr txBox="1"/>
          <p:nvPr/>
        </p:nvSpPr>
        <p:spPr>
          <a:xfrm>
            <a:off x="6035000" y="4338597"/>
            <a:ext cx="2288789" cy="646331"/>
          </a:xfrm>
          <a:prstGeom prst="rect">
            <a:avLst/>
          </a:prstGeom>
          <a:noFill/>
        </p:spPr>
        <p:txBody>
          <a:bodyPr wrap="square" rtlCol="0">
            <a:spAutoFit/>
          </a:bodyPr>
          <a:lstStyle/>
          <a:p>
            <a:r>
              <a:rPr lang="en-US" dirty="0"/>
              <a:t>Drop of DCR after annealing</a:t>
            </a:r>
          </a:p>
        </p:txBody>
      </p:sp>
      <p:sp>
        <p:nvSpPr>
          <p:cNvPr id="18" name="Slide Number Placeholder 17"/>
          <p:cNvSpPr>
            <a:spLocks noGrp="1"/>
          </p:cNvSpPr>
          <p:nvPr>
            <p:ph type="sldNum" sz="quarter" idx="12"/>
          </p:nvPr>
        </p:nvSpPr>
        <p:spPr/>
        <p:txBody>
          <a:bodyPr/>
          <a:lstStyle/>
          <a:p>
            <a:fld id="{E4FB37AD-BA31-4EA8-9E3B-B263C3186EE0}" type="slidenum">
              <a:rPr lang="en-US" smtClean="0"/>
              <a:t>33</a:t>
            </a:fld>
            <a:endParaRPr lang="en-US"/>
          </a:p>
        </p:txBody>
      </p:sp>
      <p:pic>
        <p:nvPicPr>
          <p:cNvPr id="4" name="Picture 3">
            <a:extLst>
              <a:ext uri="{FF2B5EF4-FFF2-40B4-BE49-F238E27FC236}">
                <a16:creationId xmlns:a16="http://schemas.microsoft.com/office/drawing/2014/main" id="{A9E8CBCF-8AFE-3062-369E-FADFAB1389F6}"/>
              </a:ext>
            </a:extLst>
          </p:cNvPr>
          <p:cNvPicPr>
            <a:picLocks noChangeAspect="1"/>
          </p:cNvPicPr>
          <p:nvPr/>
        </p:nvPicPr>
        <p:blipFill>
          <a:blip r:embed="rId6"/>
          <a:stretch>
            <a:fillRect/>
          </a:stretch>
        </p:blipFill>
        <p:spPr>
          <a:xfrm>
            <a:off x="10837333" y="44210"/>
            <a:ext cx="1269962" cy="671573"/>
          </a:xfrm>
          <a:prstGeom prst="rect">
            <a:avLst/>
          </a:prstGeom>
        </p:spPr>
      </p:pic>
    </p:spTree>
    <p:extLst>
      <p:ext uri="{BB962C8B-B14F-4D97-AF65-F5344CB8AC3E}">
        <p14:creationId xmlns:p14="http://schemas.microsoft.com/office/powerpoint/2010/main" val="22353454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255805"/>
            <a:ext cx="9720072" cy="646331"/>
          </a:xfrm>
        </p:spPr>
        <p:txBody>
          <a:bodyPr>
            <a:normAutofit/>
          </a:bodyPr>
          <a:lstStyle/>
          <a:p>
            <a:r>
              <a:rPr lang="en-US" dirty="0"/>
              <a:t>Repeated irradiation &amp; annealing</a:t>
            </a:r>
            <a:endParaRPr dirty="0"/>
          </a:p>
        </p:txBody>
      </p:sp>
      <p:sp>
        <p:nvSpPr>
          <p:cNvPr id="5" name="Footer Placeholder 4">
            <a:extLst>
              <a:ext uri="{FF2B5EF4-FFF2-40B4-BE49-F238E27FC236}">
                <a16:creationId xmlns:a16="http://schemas.microsoft.com/office/drawing/2014/main" id="{F426B2DC-BC42-715A-399B-582A60BF46BD}"/>
              </a:ext>
            </a:extLst>
          </p:cNvPr>
          <p:cNvSpPr>
            <a:spLocks noGrp="1"/>
          </p:cNvSpPr>
          <p:nvPr>
            <p:ph type="ftr" sz="quarter" idx="11"/>
          </p:nvPr>
        </p:nvSpPr>
        <p:spPr/>
        <p:txBody>
          <a:bodyPr/>
          <a:lstStyle/>
          <a:p>
            <a:r>
              <a:rPr lang="en-US" dirty="0"/>
              <a:t>Pestotnik SiPM RadHard@ RICH 2025</a:t>
            </a:r>
          </a:p>
        </p:txBody>
      </p:sp>
      <p:sp>
        <p:nvSpPr>
          <p:cNvPr id="6" name="Slide Number Placeholder 5">
            <a:extLst>
              <a:ext uri="{FF2B5EF4-FFF2-40B4-BE49-F238E27FC236}">
                <a16:creationId xmlns:a16="http://schemas.microsoft.com/office/drawing/2014/main" id="{DD5AFB05-EDB4-AED5-36C7-825097F63C52}"/>
              </a:ext>
            </a:extLst>
          </p:cNvPr>
          <p:cNvSpPr>
            <a:spLocks noGrp="1"/>
          </p:cNvSpPr>
          <p:nvPr>
            <p:ph type="sldNum" sz="quarter" idx="12"/>
          </p:nvPr>
        </p:nvSpPr>
        <p:spPr/>
        <p:txBody>
          <a:bodyPr/>
          <a:lstStyle/>
          <a:p>
            <a:fld id="{C1FF6DA9-008F-8B48-92A6-B652298478BF}" type="slidenum">
              <a:rPr lang="en-US" smtClean="0"/>
              <a:t>34</a:t>
            </a:fld>
            <a:endParaRPr lang="en-US"/>
          </a:p>
        </p:txBody>
      </p:sp>
      <p:sp>
        <p:nvSpPr>
          <p:cNvPr id="9" name="TextBox 8">
            <a:extLst>
              <a:ext uri="{FF2B5EF4-FFF2-40B4-BE49-F238E27FC236}">
                <a16:creationId xmlns:a16="http://schemas.microsoft.com/office/drawing/2014/main" id="{3C016552-01A4-EC2A-0120-E179B3285E03}"/>
              </a:ext>
            </a:extLst>
          </p:cNvPr>
          <p:cNvSpPr txBox="1"/>
          <p:nvPr/>
        </p:nvSpPr>
        <p:spPr>
          <a:xfrm>
            <a:off x="103992" y="922168"/>
            <a:ext cx="4414219" cy="646331"/>
          </a:xfrm>
          <a:prstGeom prst="rect">
            <a:avLst/>
          </a:prstGeom>
          <a:noFill/>
        </p:spPr>
        <p:txBody>
          <a:bodyPr wrap="square">
            <a:spAutoFit/>
          </a:bodyPr>
          <a:lstStyle/>
          <a:p>
            <a:pPr>
              <a:buNone/>
            </a:pPr>
            <a:r>
              <a:rPr lang="en-US" i="1" dirty="0">
                <a:solidFill>
                  <a:srgbClr val="595959"/>
                </a:solidFill>
                <a:effectLst/>
                <a:latin typeface="Helvetica" pitchFamily="2" charset="0"/>
              </a:rPr>
              <a:t>○ irradiation fluence / cycle : 10</a:t>
            </a:r>
            <a:r>
              <a:rPr lang="en-US" i="1" baseline="30000" dirty="0">
                <a:solidFill>
                  <a:srgbClr val="595959"/>
                </a:solidFill>
                <a:effectLst/>
                <a:latin typeface="Helvetica" pitchFamily="2" charset="0"/>
              </a:rPr>
              <a:t>9 </a:t>
            </a:r>
            <a:r>
              <a:rPr lang="en-US" i="1" dirty="0" err="1">
                <a:solidFill>
                  <a:srgbClr val="595959"/>
                </a:solidFill>
                <a:effectLst/>
                <a:latin typeface="Helvetica" pitchFamily="2" charset="0"/>
              </a:rPr>
              <a:t>neq</a:t>
            </a:r>
            <a:endParaRPr lang="en-US" dirty="0">
              <a:solidFill>
                <a:srgbClr val="595959"/>
              </a:solidFill>
              <a:effectLst/>
              <a:latin typeface="Helvetica" pitchFamily="2" charset="0"/>
            </a:endParaRPr>
          </a:p>
          <a:p>
            <a:pPr>
              <a:buNone/>
            </a:pPr>
            <a:r>
              <a:rPr lang="en-US" i="1" dirty="0">
                <a:solidFill>
                  <a:srgbClr val="595959"/>
                </a:solidFill>
                <a:effectLst/>
                <a:latin typeface="Helvetica" pitchFamily="2" charset="0"/>
              </a:rPr>
              <a:t>○ annealing in oven </a:t>
            </a:r>
            <a:r>
              <a:rPr lang="en-US" i="1" dirty="0">
                <a:solidFill>
                  <a:srgbClr val="595959"/>
                </a:solidFill>
                <a:latin typeface="Helvetica" pitchFamily="2" charset="0"/>
              </a:rPr>
              <a:t>:</a:t>
            </a:r>
            <a:r>
              <a:rPr lang="en-US" i="1" dirty="0">
                <a:solidFill>
                  <a:srgbClr val="595959"/>
                </a:solidFill>
                <a:effectLst/>
                <a:latin typeface="Helvetica" pitchFamily="2" charset="0"/>
              </a:rPr>
              <a:t>150 hours at 150 °C</a:t>
            </a:r>
            <a:endParaRPr lang="en-US" dirty="0">
              <a:solidFill>
                <a:srgbClr val="595959"/>
              </a:solidFill>
              <a:effectLst/>
              <a:latin typeface="Helvetica" pitchFamily="2" charset="0"/>
            </a:endParaRPr>
          </a:p>
        </p:txBody>
      </p:sp>
      <p:pic>
        <p:nvPicPr>
          <p:cNvPr id="11" name="Picture 10">
            <a:extLst>
              <a:ext uri="{FF2B5EF4-FFF2-40B4-BE49-F238E27FC236}">
                <a16:creationId xmlns:a16="http://schemas.microsoft.com/office/drawing/2014/main" id="{F07D72D5-8438-DC83-91E9-62C5017C1417}"/>
              </a:ext>
            </a:extLst>
          </p:cNvPr>
          <p:cNvPicPr>
            <a:picLocks noChangeAspect="1"/>
          </p:cNvPicPr>
          <p:nvPr/>
        </p:nvPicPr>
        <p:blipFill>
          <a:blip r:embed="rId2"/>
          <a:stretch>
            <a:fillRect/>
          </a:stretch>
        </p:blipFill>
        <p:spPr>
          <a:xfrm>
            <a:off x="401427" y="1865531"/>
            <a:ext cx="3444230" cy="3416454"/>
          </a:xfrm>
          <a:prstGeom prst="rect">
            <a:avLst/>
          </a:prstGeom>
        </p:spPr>
      </p:pic>
      <p:sp>
        <p:nvSpPr>
          <p:cNvPr id="12" name="TextBox 11">
            <a:extLst>
              <a:ext uri="{FF2B5EF4-FFF2-40B4-BE49-F238E27FC236}">
                <a16:creationId xmlns:a16="http://schemas.microsoft.com/office/drawing/2014/main" id="{332CC6CD-6BD4-9C06-65E7-C2A5C33C1A61}"/>
              </a:ext>
            </a:extLst>
          </p:cNvPr>
          <p:cNvSpPr txBox="1"/>
          <p:nvPr/>
        </p:nvSpPr>
        <p:spPr>
          <a:xfrm>
            <a:off x="731424" y="6417529"/>
            <a:ext cx="3386668" cy="369332"/>
          </a:xfrm>
          <a:prstGeom prst="rect">
            <a:avLst/>
          </a:prstGeom>
          <a:noFill/>
        </p:spPr>
        <p:txBody>
          <a:bodyPr wrap="square" rtlCol="0">
            <a:spAutoFit/>
          </a:bodyPr>
          <a:lstStyle/>
          <a:p>
            <a:r>
              <a:rPr lang="sl-SI" dirty="0"/>
              <a:t>R. Preghenella, 2 DRD4 CM, 2024 </a:t>
            </a:r>
          </a:p>
        </p:txBody>
      </p:sp>
      <p:pic>
        <p:nvPicPr>
          <p:cNvPr id="15" name="Content Placeholder 14">
            <a:extLst>
              <a:ext uri="{FF2B5EF4-FFF2-40B4-BE49-F238E27FC236}">
                <a16:creationId xmlns:a16="http://schemas.microsoft.com/office/drawing/2014/main" id="{5EB5D7CF-9994-ACAF-F1E6-AFF2BFD1DA65}"/>
              </a:ext>
            </a:extLst>
          </p:cNvPr>
          <p:cNvPicPr>
            <a:picLocks noGrp="1" noChangeAspect="1"/>
          </p:cNvPicPr>
          <p:nvPr>
            <p:ph idx="1"/>
          </p:nvPr>
        </p:nvPicPr>
        <p:blipFill>
          <a:blip r:embed="rId3"/>
          <a:stretch>
            <a:fillRect/>
          </a:stretch>
        </p:blipFill>
        <p:spPr>
          <a:xfrm>
            <a:off x="4248191" y="1952226"/>
            <a:ext cx="3695617" cy="3839800"/>
          </a:xfrm>
          <a:prstGeom prst="rect">
            <a:avLst/>
          </a:prstGeom>
        </p:spPr>
      </p:pic>
      <p:sp>
        <p:nvSpPr>
          <p:cNvPr id="17" name="TextBox 16">
            <a:extLst>
              <a:ext uri="{FF2B5EF4-FFF2-40B4-BE49-F238E27FC236}">
                <a16:creationId xmlns:a16="http://schemas.microsoft.com/office/drawing/2014/main" id="{178D422A-BD78-D982-90F6-BC9F4EDF267F}"/>
              </a:ext>
            </a:extLst>
          </p:cNvPr>
          <p:cNvSpPr txBox="1"/>
          <p:nvPr/>
        </p:nvSpPr>
        <p:spPr>
          <a:xfrm>
            <a:off x="4842932" y="922168"/>
            <a:ext cx="6767535" cy="923330"/>
          </a:xfrm>
          <a:prstGeom prst="rect">
            <a:avLst/>
          </a:prstGeom>
          <a:noFill/>
        </p:spPr>
        <p:txBody>
          <a:bodyPr wrap="square">
            <a:spAutoFit/>
          </a:bodyPr>
          <a:lstStyle/>
          <a:p>
            <a:pPr>
              <a:buNone/>
            </a:pPr>
            <a:r>
              <a:rPr lang="en-US" i="1" dirty="0">
                <a:solidFill>
                  <a:srgbClr val="990000"/>
                </a:solidFill>
                <a:effectLst/>
                <a:latin typeface="Helvetica" pitchFamily="2" charset="0"/>
              </a:rPr>
              <a:t>In-situ </a:t>
            </a:r>
            <a:r>
              <a:rPr lang="en-US" i="1" dirty="0">
                <a:solidFill>
                  <a:srgbClr val="990000"/>
                </a:solidFill>
                <a:latin typeface="Helvetica" pitchFamily="2" charset="0"/>
              </a:rPr>
              <a:t>annealing with forward bias-</a:t>
            </a:r>
          </a:p>
          <a:p>
            <a:pPr>
              <a:buNone/>
            </a:pPr>
            <a:r>
              <a:rPr lang="en-US" i="1" dirty="0">
                <a:solidFill>
                  <a:srgbClr val="990000"/>
                </a:solidFill>
                <a:effectLst/>
                <a:latin typeface="Helvetica" pitchFamily="2" charset="0"/>
              </a:rPr>
              <a:t>how much damage is cured as a</a:t>
            </a:r>
            <a:endParaRPr lang="en-US" dirty="0">
              <a:solidFill>
                <a:srgbClr val="990000"/>
              </a:solidFill>
              <a:effectLst/>
              <a:latin typeface="Helvetica" pitchFamily="2" charset="0"/>
            </a:endParaRPr>
          </a:p>
          <a:p>
            <a:pPr>
              <a:buNone/>
            </a:pPr>
            <a:r>
              <a:rPr lang="en-US" i="1" dirty="0">
                <a:solidFill>
                  <a:srgbClr val="990000"/>
                </a:solidFill>
                <a:effectLst/>
                <a:latin typeface="Helvetica" pitchFamily="2" charset="0"/>
              </a:rPr>
              <a:t>function of temperature and time</a:t>
            </a:r>
            <a:endParaRPr lang="en-US" dirty="0">
              <a:solidFill>
                <a:srgbClr val="990000"/>
              </a:solidFill>
              <a:effectLst/>
              <a:latin typeface="Helvetica" pitchFamily="2" charset="0"/>
            </a:endParaRPr>
          </a:p>
        </p:txBody>
      </p:sp>
      <p:pic>
        <p:nvPicPr>
          <p:cNvPr id="18" name="Picture 17">
            <a:extLst>
              <a:ext uri="{FF2B5EF4-FFF2-40B4-BE49-F238E27FC236}">
                <a16:creationId xmlns:a16="http://schemas.microsoft.com/office/drawing/2014/main" id="{56C381EB-CCFB-1D30-A69E-3E51AD6CD199}"/>
              </a:ext>
            </a:extLst>
          </p:cNvPr>
          <p:cNvPicPr>
            <a:picLocks noChangeAspect="1"/>
          </p:cNvPicPr>
          <p:nvPr/>
        </p:nvPicPr>
        <p:blipFill>
          <a:blip r:embed="rId4"/>
          <a:stretch>
            <a:fillRect/>
          </a:stretch>
        </p:blipFill>
        <p:spPr>
          <a:xfrm>
            <a:off x="8181263" y="1845498"/>
            <a:ext cx="3906744" cy="3946528"/>
          </a:xfrm>
          <a:prstGeom prst="rect">
            <a:avLst/>
          </a:prstGeom>
        </p:spPr>
      </p:pic>
      <p:sp>
        <p:nvSpPr>
          <p:cNvPr id="20" name="TextBox 19">
            <a:extLst>
              <a:ext uri="{FF2B5EF4-FFF2-40B4-BE49-F238E27FC236}">
                <a16:creationId xmlns:a16="http://schemas.microsoft.com/office/drawing/2014/main" id="{AAE94BCA-3303-48D8-DA80-38CB31C3FF3E}"/>
              </a:ext>
            </a:extLst>
          </p:cNvPr>
          <p:cNvSpPr txBox="1"/>
          <p:nvPr/>
        </p:nvSpPr>
        <p:spPr>
          <a:xfrm>
            <a:off x="8829105" y="3872126"/>
            <a:ext cx="1305530" cy="369332"/>
          </a:xfrm>
          <a:prstGeom prst="rect">
            <a:avLst/>
          </a:prstGeom>
          <a:solidFill>
            <a:schemeClr val="bg1"/>
          </a:solidFill>
        </p:spPr>
        <p:txBody>
          <a:bodyPr wrap="square">
            <a:spAutoFit/>
          </a:bodyPr>
          <a:lstStyle/>
          <a:p>
            <a:pPr>
              <a:buNone/>
            </a:pPr>
            <a:r>
              <a:rPr lang="en-US" i="1" dirty="0">
                <a:solidFill>
                  <a:srgbClr val="595959"/>
                </a:solidFill>
                <a:effectLst/>
                <a:latin typeface="Helvetica" pitchFamily="2" charset="0"/>
              </a:rPr>
              <a:t>T = 175 C</a:t>
            </a:r>
            <a:endParaRPr lang="en-US" dirty="0">
              <a:solidFill>
                <a:srgbClr val="595959"/>
              </a:solidFill>
              <a:effectLst/>
              <a:latin typeface="Helvetica" pitchFamily="2" charset="0"/>
            </a:endParaRPr>
          </a:p>
        </p:txBody>
      </p:sp>
      <p:sp>
        <p:nvSpPr>
          <p:cNvPr id="21" name="TextBox 20">
            <a:extLst>
              <a:ext uri="{FF2B5EF4-FFF2-40B4-BE49-F238E27FC236}">
                <a16:creationId xmlns:a16="http://schemas.microsoft.com/office/drawing/2014/main" id="{29406073-1038-B581-1474-BC9CE07535E4}"/>
              </a:ext>
            </a:extLst>
          </p:cNvPr>
          <p:cNvSpPr txBox="1"/>
          <p:nvPr/>
        </p:nvSpPr>
        <p:spPr>
          <a:xfrm>
            <a:off x="10606923" y="3262958"/>
            <a:ext cx="1305530" cy="369332"/>
          </a:xfrm>
          <a:prstGeom prst="rect">
            <a:avLst/>
          </a:prstGeom>
          <a:solidFill>
            <a:schemeClr val="bg1"/>
          </a:solidFill>
        </p:spPr>
        <p:txBody>
          <a:bodyPr wrap="square">
            <a:spAutoFit/>
          </a:bodyPr>
          <a:lstStyle/>
          <a:p>
            <a:pPr>
              <a:buNone/>
            </a:pPr>
            <a:r>
              <a:rPr lang="en-US" i="1" dirty="0">
                <a:solidFill>
                  <a:srgbClr val="595959"/>
                </a:solidFill>
                <a:effectLst/>
                <a:latin typeface="Helvetica" pitchFamily="2" charset="0"/>
              </a:rPr>
              <a:t>T = 150 C</a:t>
            </a:r>
            <a:endParaRPr lang="en-US" dirty="0">
              <a:solidFill>
                <a:srgbClr val="595959"/>
              </a:solidFill>
              <a:effectLst/>
              <a:latin typeface="Helvetica" pitchFamily="2" charset="0"/>
            </a:endParaRPr>
          </a:p>
        </p:txBody>
      </p:sp>
      <p:sp>
        <p:nvSpPr>
          <p:cNvPr id="23" name="TextBox 22">
            <a:extLst>
              <a:ext uri="{FF2B5EF4-FFF2-40B4-BE49-F238E27FC236}">
                <a16:creationId xmlns:a16="http://schemas.microsoft.com/office/drawing/2014/main" id="{E1487FAD-077E-F6E8-27C8-57AC748FCF92}"/>
              </a:ext>
            </a:extLst>
          </p:cNvPr>
          <p:cNvSpPr txBox="1"/>
          <p:nvPr/>
        </p:nvSpPr>
        <p:spPr>
          <a:xfrm>
            <a:off x="8333817" y="5643980"/>
            <a:ext cx="3858183" cy="923330"/>
          </a:xfrm>
          <a:prstGeom prst="rect">
            <a:avLst/>
          </a:prstGeom>
          <a:noFill/>
        </p:spPr>
        <p:txBody>
          <a:bodyPr wrap="square">
            <a:spAutoFit/>
          </a:bodyPr>
          <a:lstStyle/>
          <a:p>
            <a:pPr>
              <a:buNone/>
            </a:pPr>
            <a:r>
              <a:rPr lang="en-US" i="1" dirty="0">
                <a:solidFill>
                  <a:srgbClr val="595959"/>
                </a:solidFill>
                <a:effectLst/>
                <a:latin typeface="Helvetica" pitchFamily="2" charset="0"/>
              </a:rPr>
              <a:t>faster “sudden” cure</a:t>
            </a:r>
            <a:endParaRPr lang="en-US" dirty="0">
              <a:solidFill>
                <a:srgbClr val="595959"/>
              </a:solidFill>
              <a:effectLst/>
              <a:latin typeface="Helvetica" pitchFamily="2" charset="0"/>
            </a:endParaRPr>
          </a:p>
          <a:p>
            <a:pPr>
              <a:buNone/>
            </a:pPr>
            <a:r>
              <a:rPr lang="en-US" i="1" dirty="0">
                <a:solidFill>
                  <a:srgbClr val="595959"/>
                </a:solidFill>
                <a:latin typeface="Helvetica" pitchFamily="2" charset="0"/>
              </a:rPr>
              <a:t>f</a:t>
            </a:r>
            <a:r>
              <a:rPr lang="en-US" i="1" dirty="0">
                <a:solidFill>
                  <a:srgbClr val="595959"/>
                </a:solidFill>
                <a:effectLst/>
                <a:latin typeface="Helvetica" pitchFamily="2" charset="0"/>
              </a:rPr>
              <a:t>ollowed by a similar  reduction with</a:t>
            </a:r>
            <a:endParaRPr lang="en-US" dirty="0">
              <a:solidFill>
                <a:srgbClr val="595959"/>
              </a:solidFill>
              <a:effectLst/>
              <a:latin typeface="Helvetica" pitchFamily="2" charset="0"/>
            </a:endParaRPr>
          </a:p>
          <a:p>
            <a:pPr>
              <a:buNone/>
            </a:pPr>
            <a:r>
              <a:rPr lang="en-US" i="1" dirty="0">
                <a:solidFill>
                  <a:srgbClr val="595959"/>
                </a:solidFill>
                <a:effectLst/>
                <a:latin typeface="Helvetica" pitchFamily="2" charset="0"/>
              </a:rPr>
              <a:t>time</a:t>
            </a:r>
            <a:endParaRPr lang="en-US" dirty="0">
              <a:solidFill>
                <a:srgbClr val="595959"/>
              </a:solidFill>
              <a:effectLst/>
              <a:latin typeface="Helvetica" pitchFamily="2" charset="0"/>
            </a:endParaRPr>
          </a:p>
        </p:txBody>
      </p:sp>
      <p:sp>
        <p:nvSpPr>
          <p:cNvPr id="27" name="TextBox 26">
            <a:extLst>
              <a:ext uri="{FF2B5EF4-FFF2-40B4-BE49-F238E27FC236}">
                <a16:creationId xmlns:a16="http://schemas.microsoft.com/office/drawing/2014/main" id="{4DD49B1E-05E0-0C75-AD1F-FCACC80BEAEE}"/>
              </a:ext>
            </a:extLst>
          </p:cNvPr>
          <p:cNvSpPr txBox="1"/>
          <p:nvPr/>
        </p:nvSpPr>
        <p:spPr>
          <a:xfrm>
            <a:off x="8496383" y="73192"/>
            <a:ext cx="3695617" cy="1754326"/>
          </a:xfrm>
          <a:prstGeom prst="rect">
            <a:avLst/>
          </a:prstGeom>
          <a:solidFill>
            <a:srgbClr val="92D050"/>
          </a:solidFill>
        </p:spPr>
        <p:txBody>
          <a:bodyPr wrap="square">
            <a:spAutoFit/>
          </a:bodyPr>
          <a:lstStyle/>
          <a:p>
            <a:pPr>
              <a:buNone/>
            </a:pPr>
            <a:r>
              <a:rPr lang="en-US" i="1" dirty="0"/>
              <a:t>What annealing method should be applied during SiPM characterization?</a:t>
            </a:r>
            <a:endParaRPr lang="en-US" dirty="0"/>
          </a:p>
          <a:p>
            <a:pPr>
              <a:buNone/>
            </a:pPr>
            <a:endParaRPr lang="en-US" i="1" dirty="0"/>
          </a:p>
          <a:p>
            <a:pPr>
              <a:buNone/>
            </a:pPr>
            <a:r>
              <a:rPr lang="en-US" i="1" dirty="0"/>
              <a:t>Can an optimized procedure improve performance in a given experimental setup?</a:t>
            </a:r>
            <a:endParaRPr lang="en-US" dirty="0"/>
          </a:p>
        </p:txBody>
      </p:sp>
      <p:pic>
        <p:nvPicPr>
          <p:cNvPr id="28" name="Picture 27">
            <a:extLst>
              <a:ext uri="{FF2B5EF4-FFF2-40B4-BE49-F238E27FC236}">
                <a16:creationId xmlns:a16="http://schemas.microsoft.com/office/drawing/2014/main" id="{384C2AB0-1A1D-CA03-8587-2EAC1E91826F}"/>
              </a:ext>
            </a:extLst>
          </p:cNvPr>
          <p:cNvPicPr>
            <a:picLocks noChangeAspect="1"/>
          </p:cNvPicPr>
          <p:nvPr/>
        </p:nvPicPr>
        <p:blipFill>
          <a:blip r:embed="rId5"/>
          <a:stretch>
            <a:fillRect/>
          </a:stretch>
        </p:blipFill>
        <p:spPr>
          <a:xfrm>
            <a:off x="39274" y="0"/>
            <a:ext cx="1033358" cy="729987"/>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a:t>
            </a:r>
            <a:r>
              <a:rPr dirty="0"/>
              <a:t>Materials</a:t>
            </a:r>
          </a:p>
        </p:txBody>
      </p:sp>
      <p:sp>
        <p:nvSpPr>
          <p:cNvPr id="3" name="Content Placeholder 2"/>
          <p:cNvSpPr>
            <a:spLocks noGrp="1"/>
          </p:cNvSpPr>
          <p:nvPr>
            <p:ph idx="1"/>
          </p:nvPr>
        </p:nvSpPr>
        <p:spPr>
          <a:xfrm>
            <a:off x="1024128" y="2286000"/>
            <a:ext cx="8376546" cy="4023360"/>
          </a:xfrm>
        </p:spPr>
        <p:txBody>
          <a:bodyPr/>
          <a:lstStyle/>
          <a:p>
            <a:r>
              <a:rPr lang="en-US" dirty="0"/>
              <a:t>Very early stage of development:</a:t>
            </a:r>
          </a:p>
          <a:p>
            <a:r>
              <a:rPr lang="en-US" dirty="0"/>
              <a:t>Studies of potential new materials for light detection, e.g., </a:t>
            </a:r>
            <a:r>
              <a:rPr lang="en-US" dirty="0" err="1"/>
              <a:t>SiC</a:t>
            </a:r>
            <a:r>
              <a:rPr lang="en-US" dirty="0"/>
              <a:t>, </a:t>
            </a:r>
            <a:r>
              <a:rPr lang="en-US" dirty="0" err="1"/>
              <a:t>GeC</a:t>
            </a:r>
            <a:r>
              <a:rPr lang="en-US" dirty="0"/>
              <a:t>, and investigation of </a:t>
            </a:r>
            <a:r>
              <a:rPr lang="en-US" dirty="0" err="1"/>
              <a:t>InGaAs</a:t>
            </a:r>
            <a:r>
              <a:rPr lang="en-US" dirty="0"/>
              <a:t>, GaAs technology for photon detectors: </a:t>
            </a:r>
          </a:p>
          <a:p>
            <a:r>
              <a:rPr lang="en-US" dirty="0" err="1"/>
              <a:t>Colour</a:t>
            </a:r>
            <a:r>
              <a:rPr lang="en-US" dirty="0"/>
              <a:t> centers in </a:t>
            </a:r>
            <a:r>
              <a:rPr lang="en-US" dirty="0" err="1"/>
              <a:t>SiC</a:t>
            </a:r>
            <a:r>
              <a:rPr lang="en-US" dirty="0"/>
              <a:t> have recently emerged as one of the most promising emitters for bright single-photon emitting diodes.</a:t>
            </a:r>
          </a:p>
          <a:p>
            <a:r>
              <a:rPr lang="en-US" dirty="0"/>
              <a:t>The precise properties of </a:t>
            </a:r>
            <a:r>
              <a:rPr lang="en-US" dirty="0" err="1"/>
              <a:t>GeC</a:t>
            </a:r>
            <a:r>
              <a:rPr lang="en-US" dirty="0"/>
              <a:t>, such as its band gap and electrical conductivity, would depend on its crystal structure and specific composition. As it could be integrated into semiconductor devices, its properties may offer advantages in SSPDs.</a:t>
            </a:r>
          </a:p>
        </p:txBody>
      </p:sp>
      <p:sp>
        <p:nvSpPr>
          <p:cNvPr id="5" name="Footer Placeholder 4">
            <a:extLst>
              <a:ext uri="{FF2B5EF4-FFF2-40B4-BE49-F238E27FC236}">
                <a16:creationId xmlns:a16="http://schemas.microsoft.com/office/drawing/2014/main" id="{5A117F19-98C4-CAC0-7686-385032525646}"/>
              </a:ext>
            </a:extLst>
          </p:cNvPr>
          <p:cNvSpPr>
            <a:spLocks noGrp="1"/>
          </p:cNvSpPr>
          <p:nvPr>
            <p:ph type="ftr" sz="quarter" idx="11"/>
          </p:nvPr>
        </p:nvSpPr>
        <p:spPr/>
        <p:txBody>
          <a:bodyPr/>
          <a:lstStyle/>
          <a:p>
            <a:r>
              <a:rPr lang="en-US"/>
              <a:t>Pestotnik SiPM RadHard@ RICH 2025</a:t>
            </a:r>
          </a:p>
        </p:txBody>
      </p:sp>
      <p:sp>
        <p:nvSpPr>
          <p:cNvPr id="6" name="Slide Number Placeholder 5">
            <a:extLst>
              <a:ext uri="{FF2B5EF4-FFF2-40B4-BE49-F238E27FC236}">
                <a16:creationId xmlns:a16="http://schemas.microsoft.com/office/drawing/2014/main" id="{59CCFE54-A80C-C2FA-7FE6-6CCABE355244}"/>
              </a:ext>
            </a:extLst>
          </p:cNvPr>
          <p:cNvSpPr>
            <a:spLocks noGrp="1"/>
          </p:cNvSpPr>
          <p:nvPr>
            <p:ph type="sldNum" sz="quarter" idx="12"/>
          </p:nvPr>
        </p:nvSpPr>
        <p:spPr/>
        <p:txBody>
          <a:bodyPr/>
          <a:lstStyle/>
          <a:p>
            <a:fld id="{C1FF6DA9-008F-8B48-92A6-B652298478BF}" type="slidenum">
              <a:rPr lang="en-US" smtClean="0"/>
              <a:t>35</a:t>
            </a:fld>
            <a:endParaRPr lang="en-US"/>
          </a:p>
        </p:txBody>
      </p:sp>
      <p:pic>
        <p:nvPicPr>
          <p:cNvPr id="4" name="Picture 3">
            <a:extLst>
              <a:ext uri="{FF2B5EF4-FFF2-40B4-BE49-F238E27FC236}">
                <a16:creationId xmlns:a16="http://schemas.microsoft.com/office/drawing/2014/main" id="{EC7FB777-2B9B-BD15-E342-C2D11ECE124A}"/>
              </a:ext>
            </a:extLst>
          </p:cNvPr>
          <p:cNvPicPr>
            <a:picLocks noChangeAspect="1"/>
          </p:cNvPicPr>
          <p:nvPr/>
        </p:nvPicPr>
        <p:blipFill>
          <a:blip r:embed="rId2"/>
          <a:stretch>
            <a:fillRect/>
          </a:stretch>
        </p:blipFill>
        <p:spPr>
          <a:xfrm>
            <a:off x="9354238" y="2733418"/>
            <a:ext cx="2456762" cy="2162587"/>
          </a:xfrm>
          <a:prstGeom prst="rect">
            <a:avLst/>
          </a:prstGeom>
        </p:spPr>
      </p:pic>
      <p:pic>
        <p:nvPicPr>
          <p:cNvPr id="7" name="Picture 6">
            <a:extLst>
              <a:ext uri="{FF2B5EF4-FFF2-40B4-BE49-F238E27FC236}">
                <a16:creationId xmlns:a16="http://schemas.microsoft.com/office/drawing/2014/main" id="{5F60D10B-6C89-5ADC-4887-7C4AFD05F0C6}"/>
              </a:ext>
            </a:extLst>
          </p:cNvPr>
          <p:cNvPicPr>
            <a:picLocks noChangeAspect="1"/>
          </p:cNvPicPr>
          <p:nvPr/>
        </p:nvPicPr>
        <p:blipFill>
          <a:blip r:embed="rId3"/>
          <a:stretch>
            <a:fillRect/>
          </a:stretch>
        </p:blipFill>
        <p:spPr>
          <a:xfrm>
            <a:off x="10837333" y="44210"/>
            <a:ext cx="1269962" cy="671573"/>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6BC37-3A13-9AD4-335C-F8D351C7962C}"/>
              </a:ext>
            </a:extLst>
          </p:cNvPr>
          <p:cNvSpPr>
            <a:spLocks noGrp="1"/>
          </p:cNvSpPr>
          <p:nvPr>
            <p:ph type="title"/>
          </p:nvPr>
        </p:nvSpPr>
        <p:spPr/>
        <p:txBody>
          <a:bodyPr/>
          <a:lstStyle/>
          <a:p>
            <a:r>
              <a:rPr lang="sl-SI" dirty="0"/>
              <a:t>Summary &amp; OUTLOOK</a:t>
            </a:r>
          </a:p>
        </p:txBody>
      </p:sp>
      <p:sp>
        <p:nvSpPr>
          <p:cNvPr id="3" name="Content Placeholder 2">
            <a:extLst>
              <a:ext uri="{FF2B5EF4-FFF2-40B4-BE49-F238E27FC236}">
                <a16:creationId xmlns:a16="http://schemas.microsoft.com/office/drawing/2014/main" id="{A00D8047-56FF-F58B-7DD0-BEABD624C8B4}"/>
              </a:ext>
            </a:extLst>
          </p:cNvPr>
          <p:cNvSpPr>
            <a:spLocks noGrp="1"/>
          </p:cNvSpPr>
          <p:nvPr>
            <p:ph idx="1"/>
          </p:nvPr>
        </p:nvSpPr>
        <p:spPr>
          <a:xfrm>
            <a:off x="1024128" y="1730829"/>
            <a:ext cx="9720072" cy="4578531"/>
          </a:xfrm>
        </p:spPr>
        <p:txBody>
          <a:bodyPr/>
          <a:lstStyle/>
          <a:p>
            <a:r>
              <a:rPr lang="en-US" b="1" dirty="0"/>
              <a:t>Radiation damage in SiPMs is intrinsic</a:t>
            </a:r>
            <a:r>
              <a:rPr lang="en-US" dirty="0"/>
              <a:t> to the silicon lattice, making it difficult to prevent entirely.</a:t>
            </a:r>
          </a:p>
          <a:p>
            <a:r>
              <a:rPr lang="en-US" b="1" dirty="0"/>
              <a:t>Material quality:</a:t>
            </a:r>
            <a:r>
              <a:rPr lang="en-US" dirty="0"/>
              <a:t> Reducing the density of crystal defects in the substrate can improve tolerance.</a:t>
            </a:r>
          </a:p>
          <a:p>
            <a:r>
              <a:rPr lang="en-US" b="1" dirty="0"/>
              <a:t>Device design and other mitigation measures:</a:t>
            </a:r>
            <a:r>
              <a:rPr lang="en-US" dirty="0"/>
              <a:t> Modifying structures (e.g. smaller depletion regions, optimized pixel geometry) may limit the impact of damage and make the SiPM usable for harsh environments.</a:t>
            </a:r>
          </a:p>
          <a:p>
            <a:r>
              <a:rPr lang="en-US" b="1" dirty="0"/>
              <a:t>Alternative materials:</a:t>
            </a:r>
            <a:r>
              <a:rPr lang="en-US" dirty="0"/>
              <a:t> Wider bandgap semiconductors (e.g. GaAs, </a:t>
            </a:r>
            <a:r>
              <a:rPr lang="en-US" dirty="0" err="1"/>
              <a:t>GaN</a:t>
            </a:r>
            <a:r>
              <a:rPr lang="en-US" dirty="0"/>
              <a:t>, GaInP, </a:t>
            </a:r>
            <a:r>
              <a:rPr lang="en-US" dirty="0" err="1"/>
              <a:t>SiC</a:t>
            </a:r>
            <a:r>
              <a:rPr lang="en-US" dirty="0"/>
              <a:t>) may exhibit lower intrinsic noise and reduced degradation after irradiation.</a:t>
            </a:r>
          </a:p>
          <a:p>
            <a:r>
              <a:rPr lang="en-US" b="1" dirty="0"/>
              <a:t>Community &amp; industry partnership:</a:t>
            </a:r>
            <a:r>
              <a:rPr lang="en-US" dirty="0"/>
              <a:t> Progress requires joint efforts with (not so many) manufacturers</a:t>
            </a:r>
          </a:p>
          <a:p>
            <a:endParaRPr lang="sl-SI" dirty="0"/>
          </a:p>
        </p:txBody>
      </p:sp>
      <p:sp>
        <p:nvSpPr>
          <p:cNvPr id="4" name="Footer Placeholder 3">
            <a:extLst>
              <a:ext uri="{FF2B5EF4-FFF2-40B4-BE49-F238E27FC236}">
                <a16:creationId xmlns:a16="http://schemas.microsoft.com/office/drawing/2014/main" id="{390179C8-441E-E922-47F2-46FEE0C843BC}"/>
              </a:ext>
            </a:extLst>
          </p:cNvPr>
          <p:cNvSpPr>
            <a:spLocks noGrp="1"/>
          </p:cNvSpPr>
          <p:nvPr>
            <p:ph type="ftr" sz="quarter" idx="11"/>
          </p:nvPr>
        </p:nvSpPr>
        <p:spPr/>
        <p:txBody>
          <a:bodyPr/>
          <a:lstStyle/>
          <a:p>
            <a:r>
              <a:rPr lang="en-US"/>
              <a:t>Pestotnik SiPM RadHard@ RICH 2025</a:t>
            </a:r>
          </a:p>
        </p:txBody>
      </p:sp>
      <p:sp>
        <p:nvSpPr>
          <p:cNvPr id="5" name="Slide Number Placeholder 4">
            <a:extLst>
              <a:ext uri="{FF2B5EF4-FFF2-40B4-BE49-F238E27FC236}">
                <a16:creationId xmlns:a16="http://schemas.microsoft.com/office/drawing/2014/main" id="{BA79BA63-D8C7-DD9A-D7ED-017557E91371}"/>
              </a:ext>
            </a:extLst>
          </p:cNvPr>
          <p:cNvSpPr>
            <a:spLocks noGrp="1"/>
          </p:cNvSpPr>
          <p:nvPr>
            <p:ph type="sldNum" sz="quarter" idx="12"/>
          </p:nvPr>
        </p:nvSpPr>
        <p:spPr/>
        <p:txBody>
          <a:bodyPr/>
          <a:lstStyle/>
          <a:p>
            <a:fld id="{C1FF6DA9-008F-8B48-92A6-B652298478BF}" type="slidenum">
              <a:rPr lang="en-US" smtClean="0"/>
              <a:t>36</a:t>
            </a:fld>
            <a:endParaRPr lang="en-US"/>
          </a:p>
        </p:txBody>
      </p:sp>
      <p:pic>
        <p:nvPicPr>
          <p:cNvPr id="6" name="Picture 5">
            <a:extLst>
              <a:ext uri="{FF2B5EF4-FFF2-40B4-BE49-F238E27FC236}">
                <a16:creationId xmlns:a16="http://schemas.microsoft.com/office/drawing/2014/main" id="{66767E26-4888-86CD-224C-51F7754FB184}"/>
              </a:ext>
            </a:extLst>
          </p:cNvPr>
          <p:cNvPicPr>
            <a:picLocks noChangeAspect="1"/>
          </p:cNvPicPr>
          <p:nvPr/>
        </p:nvPicPr>
        <p:blipFill>
          <a:blip r:embed="rId2"/>
          <a:stretch>
            <a:fillRect/>
          </a:stretch>
        </p:blipFill>
        <p:spPr>
          <a:xfrm>
            <a:off x="10837333" y="44210"/>
            <a:ext cx="1269962" cy="671573"/>
          </a:xfrm>
          <a:prstGeom prst="rect">
            <a:avLst/>
          </a:prstGeom>
        </p:spPr>
      </p:pic>
    </p:spTree>
    <p:extLst>
      <p:ext uri="{BB962C8B-B14F-4D97-AF65-F5344CB8AC3E}">
        <p14:creationId xmlns:p14="http://schemas.microsoft.com/office/powerpoint/2010/main" val="3974477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a:stretch/>
        </p:blipFill>
        <p:spPr>
          <a:xfrm>
            <a:off x="583851" y="1234089"/>
            <a:ext cx="5188840" cy="4834962"/>
          </a:xfrm>
          <a:prstGeom prst="rect">
            <a:avLst/>
          </a:prstGeom>
          <a:ln>
            <a:noFill/>
          </a:ln>
        </p:spPr>
      </p:pic>
      <p:sp>
        <p:nvSpPr>
          <p:cNvPr id="24" name="TextBox 23"/>
          <p:cNvSpPr txBox="1"/>
          <p:nvPr/>
        </p:nvSpPr>
        <p:spPr>
          <a:xfrm>
            <a:off x="9998397" y="6438902"/>
            <a:ext cx="486724" cy="276999"/>
          </a:xfrm>
          <a:prstGeom prst="rect">
            <a:avLst/>
          </a:prstGeom>
          <a:noFill/>
        </p:spPr>
        <p:txBody>
          <a:bodyPr wrap="square" rtlCol="0">
            <a:spAutoFit/>
          </a:bodyPr>
          <a:lstStyle/>
          <a:p>
            <a:fld id="{B31C1F16-D157-4537-8B1B-069B06D8AF1E}" type="slidenum">
              <a:rPr lang="en-US" sz="1200"/>
              <a:t>4</a:t>
            </a:fld>
            <a:endParaRPr lang="en-US" sz="1200" dirty="0"/>
          </a:p>
        </p:txBody>
      </p:sp>
      <p:sp>
        <p:nvSpPr>
          <p:cNvPr id="5" name="Title 4">
            <a:extLst>
              <a:ext uri="{FF2B5EF4-FFF2-40B4-BE49-F238E27FC236}">
                <a16:creationId xmlns:a16="http://schemas.microsoft.com/office/drawing/2014/main" id="{E301AA2B-FA8C-9DAB-4F4A-1BEBFC37A47C}"/>
              </a:ext>
            </a:extLst>
          </p:cNvPr>
          <p:cNvSpPr>
            <a:spLocks noGrp="1"/>
          </p:cNvSpPr>
          <p:nvPr>
            <p:ph type="title"/>
          </p:nvPr>
        </p:nvSpPr>
        <p:spPr>
          <a:xfrm>
            <a:off x="1024128" y="227681"/>
            <a:ext cx="9720072" cy="734297"/>
          </a:xfrm>
        </p:spPr>
        <p:txBody>
          <a:bodyPr>
            <a:normAutofit/>
          </a:bodyPr>
          <a:lstStyle/>
          <a:p>
            <a:r>
              <a:rPr lang="sl-SI" dirty="0"/>
              <a:t>Neutron damage in SiPMs</a:t>
            </a:r>
          </a:p>
        </p:txBody>
      </p:sp>
      <p:sp>
        <p:nvSpPr>
          <p:cNvPr id="7" name="Content Placeholder 6">
            <a:extLst>
              <a:ext uri="{FF2B5EF4-FFF2-40B4-BE49-F238E27FC236}">
                <a16:creationId xmlns:a16="http://schemas.microsoft.com/office/drawing/2014/main" id="{5E0FEFFB-E6AA-BDF8-408C-F7CD1E8DA47D}"/>
              </a:ext>
            </a:extLst>
          </p:cNvPr>
          <p:cNvSpPr>
            <a:spLocks noGrp="1"/>
          </p:cNvSpPr>
          <p:nvPr>
            <p:ph idx="1"/>
          </p:nvPr>
        </p:nvSpPr>
        <p:spPr>
          <a:xfrm>
            <a:off x="6095999" y="1474398"/>
            <a:ext cx="5512149" cy="3338234"/>
          </a:xfrm>
        </p:spPr>
        <p:txBody>
          <a:bodyPr>
            <a:normAutofit/>
          </a:bodyPr>
          <a:lstStyle/>
          <a:p>
            <a:r>
              <a:rPr lang="en-US" dirty="0"/>
              <a:t>Time evolution of a SiPM signal after neutron irradiation</a:t>
            </a:r>
            <a:br>
              <a:rPr lang="sl-SI" dirty="0"/>
            </a:br>
            <a:endParaRPr lang="sl-SI" dirty="0"/>
          </a:p>
          <a:p>
            <a:r>
              <a:rPr lang="sl-SI" b="1" dirty="0"/>
              <a:t>Degradation of the signal baseline</a:t>
            </a:r>
          </a:p>
          <a:p>
            <a:r>
              <a:rPr lang="en-US" dirty="0"/>
              <a:t>Radiation leads to:</a:t>
            </a:r>
          </a:p>
          <a:p>
            <a:pPr>
              <a:buFont typeface="Wingdings" pitchFamily="2" charset="2"/>
              <a:buChar char="Ø"/>
            </a:pPr>
            <a:r>
              <a:rPr lang="en-US" dirty="0"/>
              <a:t>higher noise, </a:t>
            </a:r>
          </a:p>
          <a:p>
            <a:pPr>
              <a:buFont typeface="Wingdings" pitchFamily="2" charset="2"/>
              <a:buChar char="Ø"/>
            </a:pPr>
            <a:r>
              <a:rPr lang="en-US" dirty="0"/>
              <a:t>reduced PDE,</a:t>
            </a:r>
          </a:p>
          <a:p>
            <a:pPr>
              <a:buFont typeface="Wingdings" pitchFamily="2" charset="2"/>
              <a:buChar char="Ø"/>
            </a:pPr>
            <a:r>
              <a:rPr lang="en-US" dirty="0"/>
              <a:t>detector failure.</a:t>
            </a:r>
          </a:p>
          <a:p>
            <a:endParaRPr lang="en-US" dirty="0"/>
          </a:p>
        </p:txBody>
      </p:sp>
      <p:sp>
        <p:nvSpPr>
          <p:cNvPr id="4" name="Footer Placeholder 3"/>
          <p:cNvSpPr>
            <a:spLocks noGrp="1"/>
          </p:cNvSpPr>
          <p:nvPr>
            <p:ph type="ftr" sz="quarter" idx="11"/>
          </p:nvPr>
        </p:nvSpPr>
        <p:spPr/>
        <p:txBody>
          <a:bodyPr/>
          <a:lstStyle/>
          <a:p>
            <a:r>
              <a:rPr lang="en-GB"/>
              <a:t>Pestotnik SiPM RadHard@ RICH 2025</a:t>
            </a:r>
            <a:endParaRPr lang="en-GB" dirty="0"/>
          </a:p>
        </p:txBody>
      </p:sp>
      <p:sp>
        <p:nvSpPr>
          <p:cNvPr id="11" name="Title 1"/>
          <p:cNvSpPr txBox="1">
            <a:spLocks/>
          </p:cNvSpPr>
          <p:nvPr/>
        </p:nvSpPr>
        <p:spPr>
          <a:xfrm>
            <a:off x="3388723" y="98139"/>
            <a:ext cx="5081091" cy="734297"/>
          </a:xfrm>
          <a:prstGeom prst="rect">
            <a:avLst/>
          </a:prstGeom>
          <a:noFill/>
        </p:spPr>
        <p:txBody>
          <a:bodyPr vert="horz" lIns="0" tIns="0" rIns="0" bIns="0" rtlCol="0" anchor="ctr">
            <a:normAutofit/>
          </a:bodyPr>
          <a:lstStyle>
            <a:lvl1pPr algn="l" defTabSz="685783"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dirty="0">
              <a:solidFill>
                <a:srgbClr val="FF0000"/>
              </a:solidFill>
            </a:endParaRPr>
          </a:p>
        </p:txBody>
      </p:sp>
      <p:pic>
        <p:nvPicPr>
          <p:cNvPr id="9" name="Picture 8">
            <a:extLst>
              <a:ext uri="{FF2B5EF4-FFF2-40B4-BE49-F238E27FC236}">
                <a16:creationId xmlns:a16="http://schemas.microsoft.com/office/drawing/2014/main" id="{FA92D23F-1120-37C4-E351-547B86C128A1}"/>
              </a:ext>
            </a:extLst>
          </p:cNvPr>
          <p:cNvPicPr>
            <a:picLocks noChangeAspect="1"/>
          </p:cNvPicPr>
          <p:nvPr/>
        </p:nvPicPr>
        <p:blipFill>
          <a:blip r:embed="rId3"/>
          <a:stretch>
            <a:fillRect/>
          </a:stretch>
        </p:blipFill>
        <p:spPr>
          <a:xfrm>
            <a:off x="10837333" y="44210"/>
            <a:ext cx="1269962" cy="671573"/>
          </a:xfrm>
          <a:prstGeom prst="rect">
            <a:avLst/>
          </a:prstGeom>
        </p:spPr>
      </p:pic>
      <p:sp>
        <p:nvSpPr>
          <p:cNvPr id="10" name="Slide Number Placeholder 9">
            <a:extLst>
              <a:ext uri="{FF2B5EF4-FFF2-40B4-BE49-F238E27FC236}">
                <a16:creationId xmlns:a16="http://schemas.microsoft.com/office/drawing/2014/main" id="{1C85BFDA-8C7A-449D-6738-76B2DEA64EFC}"/>
              </a:ext>
            </a:extLst>
          </p:cNvPr>
          <p:cNvSpPr>
            <a:spLocks noGrp="1"/>
          </p:cNvSpPr>
          <p:nvPr>
            <p:ph type="sldNum" sz="quarter" idx="12"/>
          </p:nvPr>
        </p:nvSpPr>
        <p:spPr/>
        <p:txBody>
          <a:bodyPr/>
          <a:lstStyle/>
          <a:p>
            <a:fld id="{C1FF6DA9-008F-8B48-92A6-B652298478BF}" type="slidenum">
              <a:rPr lang="en-US" smtClean="0"/>
              <a:t>4</a:t>
            </a:fld>
            <a:endParaRPr lang="en-US"/>
          </a:p>
        </p:txBody>
      </p:sp>
      <p:sp>
        <p:nvSpPr>
          <p:cNvPr id="15" name="TextBox 14">
            <a:extLst>
              <a:ext uri="{FF2B5EF4-FFF2-40B4-BE49-F238E27FC236}">
                <a16:creationId xmlns:a16="http://schemas.microsoft.com/office/drawing/2014/main" id="{4B0FD5F4-A8CC-E845-563E-82D544E53035}"/>
              </a:ext>
            </a:extLst>
          </p:cNvPr>
          <p:cNvSpPr txBox="1"/>
          <p:nvPr/>
        </p:nvSpPr>
        <p:spPr>
          <a:xfrm>
            <a:off x="6096000" y="5053388"/>
            <a:ext cx="5901459" cy="1015663"/>
          </a:xfrm>
          <a:prstGeom prst="rect">
            <a:avLst/>
          </a:prstGeom>
          <a:solidFill>
            <a:srgbClr val="FFFF00"/>
          </a:solidFill>
        </p:spPr>
        <p:txBody>
          <a:bodyPr wrap="square">
            <a:spAutoFit/>
          </a:bodyPr>
          <a:lstStyle/>
          <a:p>
            <a:r>
              <a:rPr lang="en-US" sz="2000" b="1" dirty="0"/>
              <a:t>Can SiPMs be used as an efficient detector of single photons for RICH application in highly irradiated areas?</a:t>
            </a:r>
          </a:p>
        </p:txBody>
      </p:sp>
    </p:spTree>
    <p:extLst>
      <p:ext uri="{BB962C8B-B14F-4D97-AF65-F5344CB8AC3E}">
        <p14:creationId xmlns:p14="http://schemas.microsoft.com/office/powerpoint/2010/main" val="3552294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2F663-7C65-56E2-9425-04E4D2C1762D}"/>
              </a:ext>
            </a:extLst>
          </p:cNvPr>
          <p:cNvSpPr>
            <a:spLocks noGrp="1"/>
          </p:cNvSpPr>
          <p:nvPr>
            <p:ph type="title"/>
          </p:nvPr>
        </p:nvSpPr>
        <p:spPr>
          <a:xfrm>
            <a:off x="1024319" y="112976"/>
            <a:ext cx="9720072" cy="1499616"/>
          </a:xfrm>
        </p:spPr>
        <p:txBody>
          <a:bodyPr/>
          <a:lstStyle/>
          <a:p>
            <a:r>
              <a:rPr lang="sl-SI" dirty="0"/>
              <a:t>APPLICATION AREAS </a:t>
            </a:r>
          </a:p>
        </p:txBody>
      </p:sp>
      <p:graphicFrame>
        <p:nvGraphicFramePr>
          <p:cNvPr id="4" name="Content Placeholder 3">
            <a:extLst>
              <a:ext uri="{FF2B5EF4-FFF2-40B4-BE49-F238E27FC236}">
                <a16:creationId xmlns:a16="http://schemas.microsoft.com/office/drawing/2014/main" id="{258D80D8-0FF9-3071-6F1F-5569FF9C4F7D}"/>
              </a:ext>
            </a:extLst>
          </p:cNvPr>
          <p:cNvGraphicFramePr>
            <a:graphicFrameLocks noGrp="1"/>
          </p:cNvGraphicFramePr>
          <p:nvPr>
            <p:ph idx="1"/>
            <p:extLst>
              <p:ext uri="{D42A27DB-BD31-4B8C-83A1-F6EECF244321}">
                <p14:modId xmlns:p14="http://schemas.microsoft.com/office/powerpoint/2010/main" val="1364186076"/>
              </p:ext>
            </p:extLst>
          </p:nvPr>
        </p:nvGraphicFramePr>
        <p:xfrm>
          <a:off x="457200" y="1292432"/>
          <a:ext cx="11277600" cy="4070412"/>
        </p:xfrm>
        <a:graphic>
          <a:graphicData uri="http://schemas.openxmlformats.org/drawingml/2006/table">
            <a:tbl>
              <a:tblPr>
                <a:tableStyleId>{638B1855-1B75-4FBE-930C-398BA8C253C6}</a:tableStyleId>
              </a:tblPr>
              <a:tblGrid>
                <a:gridCol w="2819400">
                  <a:extLst>
                    <a:ext uri="{9D8B030D-6E8A-4147-A177-3AD203B41FA5}">
                      <a16:colId xmlns:a16="http://schemas.microsoft.com/office/drawing/2014/main" val="3672402291"/>
                    </a:ext>
                  </a:extLst>
                </a:gridCol>
                <a:gridCol w="2819400">
                  <a:extLst>
                    <a:ext uri="{9D8B030D-6E8A-4147-A177-3AD203B41FA5}">
                      <a16:colId xmlns:a16="http://schemas.microsoft.com/office/drawing/2014/main" val="3969944552"/>
                    </a:ext>
                  </a:extLst>
                </a:gridCol>
                <a:gridCol w="2819400">
                  <a:extLst>
                    <a:ext uri="{9D8B030D-6E8A-4147-A177-3AD203B41FA5}">
                      <a16:colId xmlns:a16="http://schemas.microsoft.com/office/drawing/2014/main" val="3163724014"/>
                    </a:ext>
                  </a:extLst>
                </a:gridCol>
                <a:gridCol w="2819400">
                  <a:extLst>
                    <a:ext uri="{9D8B030D-6E8A-4147-A177-3AD203B41FA5}">
                      <a16:colId xmlns:a16="http://schemas.microsoft.com/office/drawing/2014/main" val="3386302454"/>
                    </a:ext>
                  </a:extLst>
                </a:gridCol>
              </a:tblGrid>
              <a:tr h="380062">
                <a:tc>
                  <a:txBody>
                    <a:bodyPr/>
                    <a:lstStyle/>
                    <a:p>
                      <a:pPr>
                        <a:buNone/>
                      </a:pPr>
                      <a:r>
                        <a:rPr lang="en-US" sz="2400" dirty="0"/>
                        <a:t>Application</a:t>
                      </a:r>
                    </a:p>
                  </a:txBody>
                  <a:tcPr marL="82096" marR="82096" marT="41048" marB="41048" anchor="ctr">
                    <a:solidFill>
                      <a:srgbClr val="002060"/>
                    </a:solidFill>
                  </a:tcPr>
                </a:tc>
                <a:tc>
                  <a:txBody>
                    <a:bodyPr/>
                    <a:lstStyle/>
                    <a:p>
                      <a:pPr>
                        <a:buNone/>
                      </a:pPr>
                      <a:r>
                        <a:rPr lang="en-US" sz="2400" dirty="0"/>
                        <a:t>Dose (Ionizing)</a:t>
                      </a:r>
                    </a:p>
                  </a:txBody>
                  <a:tcPr marL="82096" marR="82096" marT="41048" marB="41048" anchor="ctr">
                    <a:solidFill>
                      <a:srgbClr val="002060"/>
                    </a:solidFill>
                  </a:tcPr>
                </a:tc>
                <a:tc>
                  <a:txBody>
                    <a:bodyPr/>
                    <a:lstStyle/>
                    <a:p>
                      <a:pPr>
                        <a:buNone/>
                      </a:pPr>
                      <a:r>
                        <a:rPr lang="en-US" sz="2400" dirty="0"/>
                        <a:t>Fluence (</a:t>
                      </a:r>
                      <a:r>
                        <a:rPr lang="en-US" sz="2400" dirty="0" err="1"/>
                        <a:t>n</a:t>
                      </a:r>
                      <a:r>
                        <a:rPr lang="en-US" sz="2400" baseline="-25000" dirty="0" err="1"/>
                        <a:t>eq</a:t>
                      </a:r>
                      <a:r>
                        <a:rPr lang="en-US" sz="2400" dirty="0"/>
                        <a:t>/cm²)</a:t>
                      </a:r>
                    </a:p>
                  </a:txBody>
                  <a:tcPr marL="82096" marR="82096" marT="41048" marB="41048" anchor="ctr">
                    <a:solidFill>
                      <a:srgbClr val="002060"/>
                    </a:solidFill>
                  </a:tcPr>
                </a:tc>
                <a:tc>
                  <a:txBody>
                    <a:bodyPr/>
                    <a:lstStyle/>
                    <a:p>
                      <a:pPr>
                        <a:buNone/>
                      </a:pPr>
                      <a:r>
                        <a:rPr lang="en-US" sz="2400" dirty="0"/>
                        <a:t>Comment</a:t>
                      </a:r>
                    </a:p>
                  </a:txBody>
                  <a:tcPr marL="82096" marR="82096" marT="41048" marB="41048" anchor="ctr">
                    <a:solidFill>
                      <a:srgbClr val="002060"/>
                    </a:solidFill>
                  </a:tcPr>
                </a:tc>
                <a:extLst>
                  <a:ext uri="{0D108BD9-81ED-4DB2-BD59-A6C34878D82A}">
                    <a16:rowId xmlns:a16="http://schemas.microsoft.com/office/drawing/2014/main" val="2669880505"/>
                  </a:ext>
                </a:extLst>
              </a:tr>
              <a:tr h="665108">
                <a:tc>
                  <a:txBody>
                    <a:bodyPr/>
                    <a:lstStyle/>
                    <a:p>
                      <a:pPr>
                        <a:buNone/>
                      </a:pPr>
                      <a:r>
                        <a:rPr lang="en-US" sz="2400"/>
                        <a:t>CMS/ATLAS Calorimetry</a:t>
                      </a:r>
                    </a:p>
                  </a:txBody>
                  <a:tcPr marL="82096" marR="82096" marT="41048" marB="41048" anchor="ctr"/>
                </a:tc>
                <a:tc>
                  <a:txBody>
                    <a:bodyPr/>
                    <a:lstStyle/>
                    <a:p>
                      <a:pPr>
                        <a:buNone/>
                      </a:pPr>
                      <a:r>
                        <a:rPr lang="en-US" sz="2400"/>
                        <a:t>10–100 kGy</a:t>
                      </a:r>
                    </a:p>
                  </a:txBody>
                  <a:tcPr marL="82096" marR="82096" marT="41048" marB="41048" anchor="ctr"/>
                </a:tc>
                <a:tc>
                  <a:txBody>
                    <a:bodyPr/>
                    <a:lstStyle/>
                    <a:p>
                      <a:pPr>
                        <a:buNone/>
                      </a:pPr>
                      <a:r>
                        <a:rPr lang="en-SI" sz="2400"/>
                        <a:t>10¹³–10¹⁴</a:t>
                      </a:r>
                    </a:p>
                  </a:txBody>
                  <a:tcPr marL="82096" marR="82096" marT="41048" marB="41048" anchor="ctr"/>
                </a:tc>
                <a:tc>
                  <a:txBody>
                    <a:bodyPr/>
                    <a:lstStyle/>
                    <a:p>
                      <a:pPr>
                        <a:buNone/>
                      </a:pPr>
                      <a:r>
                        <a:rPr lang="en-US" sz="2400"/>
                        <a:t>Cooling mandatory</a:t>
                      </a:r>
                    </a:p>
                  </a:txBody>
                  <a:tcPr marL="82096" marR="82096" marT="41048" marB="41048" anchor="ctr"/>
                </a:tc>
                <a:extLst>
                  <a:ext uri="{0D108BD9-81ED-4DB2-BD59-A6C34878D82A}">
                    <a16:rowId xmlns:a16="http://schemas.microsoft.com/office/drawing/2014/main" val="2579471988"/>
                  </a:ext>
                </a:extLst>
              </a:tr>
              <a:tr h="665108">
                <a:tc>
                  <a:txBody>
                    <a:bodyPr/>
                    <a:lstStyle/>
                    <a:p>
                      <a:pPr>
                        <a:buNone/>
                      </a:pPr>
                      <a:r>
                        <a:rPr lang="en-US" sz="2400" dirty="0"/>
                        <a:t>Space Missions</a:t>
                      </a:r>
                    </a:p>
                  </a:txBody>
                  <a:tcPr marL="82096" marR="82096" marT="41048" marB="41048" anchor="ctr"/>
                </a:tc>
                <a:tc>
                  <a:txBody>
                    <a:bodyPr/>
                    <a:lstStyle/>
                    <a:p>
                      <a:pPr>
                        <a:buNone/>
                      </a:pPr>
                      <a:r>
                        <a:rPr lang="en-US" sz="2400" dirty="0"/>
                        <a:t>~ 10 Gy/ year</a:t>
                      </a:r>
                    </a:p>
                  </a:txBody>
                  <a:tcPr marL="82096" marR="82096" marT="41048" marB="41048" anchor="ctr"/>
                </a:tc>
                <a:tc>
                  <a:txBody>
                    <a:bodyPr/>
                    <a:lstStyle/>
                    <a:p>
                      <a:pPr>
                        <a:buNone/>
                      </a:pPr>
                      <a:r>
                        <a:rPr lang="en-US" sz="2400" dirty="0"/>
                        <a:t>10⁹–10¹¹ per year</a:t>
                      </a:r>
                    </a:p>
                  </a:txBody>
                  <a:tcPr marL="82096" marR="82096" marT="41048" marB="41048" anchor="ctr"/>
                </a:tc>
                <a:tc>
                  <a:txBody>
                    <a:bodyPr/>
                    <a:lstStyle/>
                    <a:p>
                      <a:pPr>
                        <a:buNone/>
                      </a:pPr>
                      <a:r>
                        <a:rPr lang="en-US" sz="2400" dirty="0"/>
                        <a:t>Shielding/annealing</a:t>
                      </a:r>
                    </a:p>
                  </a:txBody>
                  <a:tcPr marL="82096" marR="82096" marT="41048" marB="41048" anchor="ctr"/>
                </a:tc>
                <a:extLst>
                  <a:ext uri="{0D108BD9-81ED-4DB2-BD59-A6C34878D82A}">
                    <a16:rowId xmlns:a16="http://schemas.microsoft.com/office/drawing/2014/main" val="3011247677"/>
                  </a:ext>
                </a:extLst>
              </a:tr>
              <a:tr h="665108">
                <a:tc>
                  <a:txBody>
                    <a:bodyPr/>
                    <a:lstStyle/>
                    <a:p>
                      <a:pPr>
                        <a:buNone/>
                      </a:pPr>
                      <a:r>
                        <a:rPr lang="en-US" sz="2400" dirty="0"/>
                        <a:t>PET/MRI</a:t>
                      </a:r>
                    </a:p>
                  </a:txBody>
                  <a:tcPr marL="82096" marR="82096" marT="41048" marB="41048" anchor="ctr"/>
                </a:tc>
                <a:tc>
                  <a:txBody>
                    <a:bodyPr/>
                    <a:lstStyle/>
                    <a:p>
                      <a:pPr>
                        <a:buNone/>
                      </a:pPr>
                      <a:r>
                        <a:rPr lang="en-US" sz="2400"/>
                        <a:t>&lt;10 Gy/year</a:t>
                      </a:r>
                    </a:p>
                  </a:txBody>
                  <a:tcPr marL="82096" marR="82096" marT="41048" marB="41048" anchor="ctr"/>
                </a:tc>
                <a:tc>
                  <a:txBody>
                    <a:bodyPr/>
                    <a:lstStyle/>
                    <a:p>
                      <a:pPr>
                        <a:buNone/>
                      </a:pPr>
                      <a:r>
                        <a:rPr lang="en-US" sz="2400"/>
                        <a:t>negligible</a:t>
                      </a:r>
                    </a:p>
                  </a:txBody>
                  <a:tcPr marL="82096" marR="82096" marT="41048" marB="41048" anchor="ctr"/>
                </a:tc>
                <a:tc>
                  <a:txBody>
                    <a:bodyPr/>
                    <a:lstStyle/>
                    <a:p>
                      <a:pPr>
                        <a:buNone/>
                      </a:pPr>
                      <a:r>
                        <a:rPr lang="en-US" sz="2400"/>
                        <a:t>Lifetime stability issue</a:t>
                      </a:r>
                    </a:p>
                  </a:txBody>
                  <a:tcPr marL="82096" marR="82096" marT="41048" marB="41048" anchor="ctr"/>
                </a:tc>
                <a:extLst>
                  <a:ext uri="{0D108BD9-81ED-4DB2-BD59-A6C34878D82A}">
                    <a16:rowId xmlns:a16="http://schemas.microsoft.com/office/drawing/2014/main" val="4032030373"/>
                  </a:ext>
                </a:extLst>
              </a:tr>
              <a:tr h="665108">
                <a:tc>
                  <a:txBody>
                    <a:bodyPr/>
                    <a:lstStyle/>
                    <a:p>
                      <a:pPr>
                        <a:buNone/>
                      </a:pPr>
                      <a:r>
                        <a:rPr lang="en-US" sz="2400" dirty="0"/>
                        <a:t>Nuclear Facilities</a:t>
                      </a:r>
                    </a:p>
                  </a:txBody>
                  <a:tcPr marL="82096" marR="82096" marT="41048" marB="41048" anchor="ctr"/>
                </a:tc>
                <a:tc>
                  <a:txBody>
                    <a:bodyPr/>
                    <a:lstStyle/>
                    <a:p>
                      <a:pPr>
                        <a:buNone/>
                      </a:pPr>
                      <a:r>
                        <a:rPr lang="en-US" sz="2400"/>
                        <a:t>up to kGy</a:t>
                      </a:r>
                    </a:p>
                  </a:txBody>
                  <a:tcPr marL="82096" marR="82096" marT="41048" marB="41048" anchor="ctr"/>
                </a:tc>
                <a:tc>
                  <a:txBody>
                    <a:bodyPr/>
                    <a:lstStyle/>
                    <a:p>
                      <a:pPr>
                        <a:buNone/>
                      </a:pPr>
                      <a:r>
                        <a:rPr lang="en-SI" sz="2400"/>
                        <a:t>10¹¹–10¹³</a:t>
                      </a:r>
                    </a:p>
                  </a:txBody>
                  <a:tcPr marL="82096" marR="82096" marT="41048" marB="41048" anchor="ctr"/>
                </a:tc>
                <a:tc>
                  <a:txBody>
                    <a:bodyPr/>
                    <a:lstStyle/>
                    <a:p>
                      <a:pPr>
                        <a:buNone/>
                      </a:pPr>
                      <a:r>
                        <a:rPr lang="en-US" sz="2400" dirty="0"/>
                        <a:t>Harsh local conditions</a:t>
                      </a:r>
                    </a:p>
                  </a:txBody>
                  <a:tcPr marL="82096" marR="82096" marT="41048" marB="41048" anchor="ctr"/>
                </a:tc>
                <a:extLst>
                  <a:ext uri="{0D108BD9-81ED-4DB2-BD59-A6C34878D82A}">
                    <a16:rowId xmlns:a16="http://schemas.microsoft.com/office/drawing/2014/main" val="198574232"/>
                  </a:ext>
                </a:extLst>
              </a:tr>
              <a:tr h="665108">
                <a:tc>
                  <a:txBody>
                    <a:bodyPr/>
                    <a:lstStyle/>
                    <a:p>
                      <a:pPr>
                        <a:buNone/>
                      </a:pPr>
                      <a:r>
                        <a:rPr lang="en-US" sz="2400" dirty="0"/>
                        <a:t>TOF &amp; RICH Detectors</a:t>
                      </a:r>
                    </a:p>
                  </a:txBody>
                  <a:tcPr marL="82096" marR="82096" marT="41048" marB="41048" anchor="ctr">
                    <a:solidFill>
                      <a:srgbClr val="C00000"/>
                    </a:solidFill>
                  </a:tcPr>
                </a:tc>
                <a:tc>
                  <a:txBody>
                    <a:bodyPr/>
                    <a:lstStyle/>
                    <a:p>
                      <a:pPr>
                        <a:buNone/>
                      </a:pPr>
                      <a:r>
                        <a:rPr lang="en-US" sz="2400" dirty="0"/>
                        <a:t>1–10 </a:t>
                      </a:r>
                      <a:r>
                        <a:rPr lang="en-US" sz="2400" dirty="0" err="1"/>
                        <a:t>kGy</a:t>
                      </a:r>
                      <a:endParaRPr lang="en-US" sz="2400" dirty="0"/>
                    </a:p>
                  </a:txBody>
                  <a:tcPr marL="82096" marR="82096" marT="41048" marB="41048" anchor="ctr">
                    <a:solidFill>
                      <a:srgbClr val="C00000"/>
                    </a:solidFill>
                  </a:tcPr>
                </a:tc>
                <a:tc>
                  <a:txBody>
                    <a:bodyPr/>
                    <a:lstStyle/>
                    <a:p>
                      <a:pPr>
                        <a:buNone/>
                      </a:pPr>
                      <a:r>
                        <a:rPr lang="en-SI" sz="2400" dirty="0"/>
                        <a:t>10¹²–10¹³</a:t>
                      </a:r>
                    </a:p>
                  </a:txBody>
                  <a:tcPr marL="82096" marR="82096" marT="41048" marB="41048" anchor="ctr">
                    <a:solidFill>
                      <a:srgbClr val="C00000"/>
                    </a:solidFill>
                  </a:tcPr>
                </a:tc>
                <a:tc>
                  <a:txBody>
                    <a:bodyPr/>
                    <a:lstStyle/>
                    <a:p>
                      <a:pPr>
                        <a:buNone/>
                      </a:pPr>
                      <a:r>
                        <a:rPr lang="en-US" sz="2400" dirty="0"/>
                        <a:t>Sensor lifetime critical</a:t>
                      </a:r>
                    </a:p>
                  </a:txBody>
                  <a:tcPr marL="82096" marR="82096" marT="41048" marB="41048" anchor="ctr">
                    <a:solidFill>
                      <a:srgbClr val="C00000"/>
                    </a:solidFill>
                  </a:tcPr>
                </a:tc>
                <a:extLst>
                  <a:ext uri="{0D108BD9-81ED-4DB2-BD59-A6C34878D82A}">
                    <a16:rowId xmlns:a16="http://schemas.microsoft.com/office/drawing/2014/main" val="1293665190"/>
                  </a:ext>
                </a:extLst>
              </a:tr>
            </a:tbl>
          </a:graphicData>
        </a:graphic>
      </p:graphicFrame>
      <p:sp>
        <p:nvSpPr>
          <p:cNvPr id="5" name="Footer Placeholder 4">
            <a:extLst>
              <a:ext uri="{FF2B5EF4-FFF2-40B4-BE49-F238E27FC236}">
                <a16:creationId xmlns:a16="http://schemas.microsoft.com/office/drawing/2014/main" id="{B446E313-8159-A432-5102-5B8DF1D05854}"/>
              </a:ext>
            </a:extLst>
          </p:cNvPr>
          <p:cNvSpPr>
            <a:spLocks noGrp="1"/>
          </p:cNvSpPr>
          <p:nvPr>
            <p:ph type="ftr" sz="quarter" idx="11"/>
          </p:nvPr>
        </p:nvSpPr>
        <p:spPr/>
        <p:txBody>
          <a:bodyPr/>
          <a:lstStyle/>
          <a:p>
            <a:r>
              <a:rPr lang="en-US"/>
              <a:t>Pestotnik SiPM RadHard@ RICH 2025</a:t>
            </a:r>
          </a:p>
        </p:txBody>
      </p:sp>
      <p:sp>
        <p:nvSpPr>
          <p:cNvPr id="6" name="Slide Number Placeholder 5">
            <a:extLst>
              <a:ext uri="{FF2B5EF4-FFF2-40B4-BE49-F238E27FC236}">
                <a16:creationId xmlns:a16="http://schemas.microsoft.com/office/drawing/2014/main" id="{A2F263C2-05B6-0FF6-C585-2FFADE2FC468}"/>
              </a:ext>
            </a:extLst>
          </p:cNvPr>
          <p:cNvSpPr>
            <a:spLocks noGrp="1"/>
          </p:cNvSpPr>
          <p:nvPr>
            <p:ph type="sldNum" sz="quarter" idx="12"/>
          </p:nvPr>
        </p:nvSpPr>
        <p:spPr/>
        <p:txBody>
          <a:bodyPr/>
          <a:lstStyle/>
          <a:p>
            <a:fld id="{C1FF6DA9-008F-8B48-92A6-B652298478BF}" type="slidenum">
              <a:rPr lang="en-US" smtClean="0"/>
              <a:t>5</a:t>
            </a:fld>
            <a:endParaRPr lang="en-US"/>
          </a:p>
        </p:txBody>
      </p:sp>
      <p:pic>
        <p:nvPicPr>
          <p:cNvPr id="3" name="Picture 2">
            <a:extLst>
              <a:ext uri="{FF2B5EF4-FFF2-40B4-BE49-F238E27FC236}">
                <a16:creationId xmlns:a16="http://schemas.microsoft.com/office/drawing/2014/main" id="{5B251EA1-8BF5-3C61-55F8-8D872160054E}"/>
              </a:ext>
            </a:extLst>
          </p:cNvPr>
          <p:cNvPicPr>
            <a:picLocks noChangeAspect="1"/>
          </p:cNvPicPr>
          <p:nvPr/>
        </p:nvPicPr>
        <p:blipFill>
          <a:blip r:embed="rId2"/>
          <a:stretch>
            <a:fillRect/>
          </a:stretch>
        </p:blipFill>
        <p:spPr>
          <a:xfrm>
            <a:off x="10837333" y="44210"/>
            <a:ext cx="1269962" cy="671573"/>
          </a:xfrm>
          <a:prstGeom prst="rect">
            <a:avLst/>
          </a:prstGeom>
        </p:spPr>
      </p:pic>
    </p:spTree>
    <p:extLst>
      <p:ext uri="{BB962C8B-B14F-4D97-AF65-F5344CB8AC3E}">
        <p14:creationId xmlns:p14="http://schemas.microsoft.com/office/powerpoint/2010/main" val="3540066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042D7-26ED-9437-BF22-24B515930A15}"/>
              </a:ext>
            </a:extLst>
          </p:cNvPr>
          <p:cNvSpPr>
            <a:spLocks noGrp="1"/>
          </p:cNvSpPr>
          <p:nvPr>
            <p:ph type="title"/>
          </p:nvPr>
        </p:nvSpPr>
        <p:spPr>
          <a:xfrm>
            <a:off x="283463" y="233553"/>
            <a:ext cx="9735180" cy="590931"/>
          </a:xfrm>
        </p:spPr>
        <p:txBody>
          <a:bodyPr>
            <a:normAutofit fontScale="90000"/>
          </a:bodyPr>
          <a:lstStyle/>
          <a:p>
            <a:r>
              <a:rPr lang="sl-SI" dirty="0"/>
              <a:t>Specifications for several FUTURE RICH detectors</a:t>
            </a:r>
          </a:p>
        </p:txBody>
      </p:sp>
      <p:graphicFrame>
        <p:nvGraphicFramePr>
          <p:cNvPr id="4" name="Content Placeholder 3">
            <a:extLst>
              <a:ext uri="{FF2B5EF4-FFF2-40B4-BE49-F238E27FC236}">
                <a16:creationId xmlns:a16="http://schemas.microsoft.com/office/drawing/2014/main" id="{4ED8D7C6-0AAB-4C6F-CAFA-BBF5E822FD63}"/>
              </a:ext>
            </a:extLst>
          </p:cNvPr>
          <p:cNvGraphicFramePr>
            <a:graphicFrameLocks noGrp="1"/>
          </p:cNvGraphicFramePr>
          <p:nvPr>
            <p:ph idx="1"/>
            <p:extLst>
              <p:ext uri="{D42A27DB-BD31-4B8C-83A1-F6EECF244321}">
                <p14:modId xmlns:p14="http://schemas.microsoft.com/office/powerpoint/2010/main" val="117609203"/>
              </p:ext>
            </p:extLst>
          </p:nvPr>
        </p:nvGraphicFramePr>
        <p:xfrm>
          <a:off x="283463" y="841803"/>
          <a:ext cx="11625073" cy="5797263"/>
        </p:xfrm>
        <a:graphic>
          <a:graphicData uri="http://schemas.openxmlformats.org/drawingml/2006/table">
            <a:tbl>
              <a:tblPr/>
              <a:tblGrid>
                <a:gridCol w="2687101">
                  <a:extLst>
                    <a:ext uri="{9D8B030D-6E8A-4147-A177-3AD203B41FA5}">
                      <a16:colId xmlns:a16="http://schemas.microsoft.com/office/drawing/2014/main" val="218661722"/>
                    </a:ext>
                  </a:extLst>
                </a:gridCol>
                <a:gridCol w="558699">
                  <a:extLst>
                    <a:ext uri="{9D8B030D-6E8A-4147-A177-3AD203B41FA5}">
                      <a16:colId xmlns:a16="http://schemas.microsoft.com/office/drawing/2014/main" val="284068891"/>
                    </a:ext>
                  </a:extLst>
                </a:gridCol>
                <a:gridCol w="2261937">
                  <a:extLst>
                    <a:ext uri="{9D8B030D-6E8A-4147-A177-3AD203B41FA5}">
                      <a16:colId xmlns:a16="http://schemas.microsoft.com/office/drawing/2014/main" val="3278479268"/>
                    </a:ext>
                  </a:extLst>
                </a:gridCol>
                <a:gridCol w="2053389">
                  <a:extLst>
                    <a:ext uri="{9D8B030D-6E8A-4147-A177-3AD203B41FA5}">
                      <a16:colId xmlns:a16="http://schemas.microsoft.com/office/drawing/2014/main" val="2098444905"/>
                    </a:ext>
                  </a:extLst>
                </a:gridCol>
                <a:gridCol w="1941095">
                  <a:extLst>
                    <a:ext uri="{9D8B030D-6E8A-4147-A177-3AD203B41FA5}">
                      <a16:colId xmlns:a16="http://schemas.microsoft.com/office/drawing/2014/main" val="1861671582"/>
                    </a:ext>
                  </a:extLst>
                </a:gridCol>
                <a:gridCol w="2122852">
                  <a:extLst>
                    <a:ext uri="{9D8B030D-6E8A-4147-A177-3AD203B41FA5}">
                      <a16:colId xmlns:a16="http://schemas.microsoft.com/office/drawing/2014/main" val="3344311057"/>
                    </a:ext>
                  </a:extLst>
                </a:gridCol>
              </a:tblGrid>
              <a:tr h="196839">
                <a:tc>
                  <a:txBody>
                    <a:bodyPr/>
                    <a:lstStyle/>
                    <a:p>
                      <a:pPr rtl="0" fontAlgn="t"/>
                      <a:r>
                        <a:rPr lang="en-US" sz="1400" b="1" dirty="0">
                          <a:solidFill>
                            <a:srgbClr val="FFFFFF"/>
                          </a:solidFill>
                          <a:effectLst/>
                          <a:highlight>
                            <a:srgbClr val="171A6C"/>
                          </a:highlight>
                          <a:latin typeface="Calibri" panose="020F0502020204030204" pitchFamily="34" charset="0"/>
                        </a:rPr>
                        <a:t>Application / Property</a:t>
                      </a:r>
                    </a:p>
                  </a:txBody>
                  <a:tcPr marL="14318" marR="14318" marT="9546" marB="9546">
                    <a:lnL w="9525" cap="flat" cmpd="sng" algn="ctr">
                      <a:solidFill>
                        <a:srgbClr val="FFFFFF"/>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171A6C"/>
                    </a:solidFill>
                  </a:tcPr>
                </a:tc>
                <a:tc>
                  <a:txBody>
                    <a:bodyPr/>
                    <a:lstStyle/>
                    <a:p>
                      <a:pPr rtl="0" fontAlgn="t"/>
                      <a:r>
                        <a:rPr lang="en-US" sz="1400" b="1" dirty="0">
                          <a:solidFill>
                            <a:srgbClr val="FFFFFF"/>
                          </a:solidFill>
                          <a:effectLst/>
                          <a:highlight>
                            <a:srgbClr val="171A6C"/>
                          </a:highlight>
                          <a:latin typeface="Calibri" panose="020F0502020204030204" pitchFamily="34" charset="0"/>
                        </a:rPr>
                        <a:t>Unit</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171A6C"/>
                    </a:solidFill>
                  </a:tcPr>
                </a:tc>
                <a:tc>
                  <a:txBody>
                    <a:bodyPr/>
                    <a:lstStyle/>
                    <a:p>
                      <a:pPr rtl="0" fontAlgn="t"/>
                      <a:r>
                        <a:rPr lang="en-US" sz="1400" b="1" dirty="0" err="1">
                          <a:solidFill>
                            <a:srgbClr val="FFFFFF"/>
                          </a:solidFill>
                          <a:effectLst/>
                          <a:highlight>
                            <a:srgbClr val="171A6C"/>
                          </a:highlight>
                          <a:latin typeface="Calibri" panose="020F0502020204030204" pitchFamily="34" charset="0"/>
                        </a:rPr>
                        <a:t>dRICH</a:t>
                      </a:r>
                      <a:r>
                        <a:rPr lang="en-US" sz="1400" b="1" dirty="0">
                          <a:solidFill>
                            <a:srgbClr val="FFFFFF"/>
                          </a:solidFill>
                          <a:effectLst/>
                          <a:highlight>
                            <a:srgbClr val="171A6C"/>
                          </a:highlight>
                          <a:latin typeface="Calibri" panose="020F0502020204030204" pitchFamily="34" charset="0"/>
                        </a:rPr>
                        <a:t> </a:t>
                      </a:r>
                      <a:r>
                        <a:rPr lang="en-US" sz="1400" b="1" dirty="0" err="1">
                          <a:solidFill>
                            <a:srgbClr val="FFFFFF"/>
                          </a:solidFill>
                          <a:effectLst/>
                          <a:highlight>
                            <a:srgbClr val="171A6C"/>
                          </a:highlight>
                          <a:latin typeface="Calibri" panose="020F0502020204030204" pitchFamily="34" charset="0"/>
                        </a:rPr>
                        <a:t>ePIC@EIC</a:t>
                      </a:r>
                      <a:endParaRPr lang="en-US" sz="1400" b="1" dirty="0">
                        <a:solidFill>
                          <a:srgbClr val="FFFFFF"/>
                        </a:solidFill>
                        <a:effectLst/>
                        <a:highlight>
                          <a:srgbClr val="171A6C"/>
                        </a:highlight>
                        <a:latin typeface="Calibri" panose="020F0502020204030204" pitchFamily="34" charset="0"/>
                      </a:endParaRP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171A6C"/>
                    </a:solidFill>
                  </a:tcPr>
                </a:tc>
                <a:tc>
                  <a:txBody>
                    <a:bodyPr/>
                    <a:lstStyle/>
                    <a:p>
                      <a:pPr rtl="0" fontAlgn="t"/>
                      <a:r>
                        <a:rPr lang="en-US" sz="1400" b="1">
                          <a:solidFill>
                            <a:srgbClr val="FFFFFF"/>
                          </a:solidFill>
                          <a:effectLst/>
                          <a:highlight>
                            <a:srgbClr val="171A6C"/>
                          </a:highlight>
                          <a:latin typeface="Calibri" panose="020F0502020204030204" pitchFamily="34" charset="0"/>
                        </a:rPr>
                        <a:t>TOP @ Belle II</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171A6C"/>
                    </a:solidFill>
                  </a:tcPr>
                </a:tc>
                <a:tc>
                  <a:txBody>
                    <a:bodyPr/>
                    <a:lstStyle/>
                    <a:p>
                      <a:pPr rtl="0" fontAlgn="t"/>
                      <a:r>
                        <a:rPr lang="en-US" sz="1400" b="1">
                          <a:solidFill>
                            <a:srgbClr val="FFFFFF"/>
                          </a:solidFill>
                          <a:effectLst/>
                          <a:highlight>
                            <a:srgbClr val="171A6C"/>
                          </a:highlight>
                          <a:latin typeface="Calibri" panose="020F0502020204030204" pitchFamily="34" charset="0"/>
                        </a:rPr>
                        <a:t>Aerogel RICH @ Belle II</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171A6C"/>
                    </a:solidFill>
                  </a:tcPr>
                </a:tc>
                <a:tc>
                  <a:txBody>
                    <a:bodyPr/>
                    <a:lstStyle/>
                    <a:p>
                      <a:pPr rtl="0" fontAlgn="t"/>
                      <a:r>
                        <a:rPr lang="en-US" sz="1400" b="1">
                          <a:solidFill>
                            <a:srgbClr val="FFFFFF"/>
                          </a:solidFill>
                          <a:effectLst/>
                          <a:highlight>
                            <a:srgbClr val="171A6C"/>
                          </a:highlight>
                          <a:latin typeface="Calibri" panose="020F0502020204030204" pitchFamily="34" charset="0"/>
                        </a:rPr>
                        <a:t>RICH @ LHCb</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171A6C"/>
                    </a:solidFill>
                  </a:tcPr>
                </a:tc>
                <a:extLst>
                  <a:ext uri="{0D108BD9-81ED-4DB2-BD59-A6C34878D82A}">
                    <a16:rowId xmlns:a16="http://schemas.microsoft.com/office/drawing/2014/main" val="4276294982"/>
                  </a:ext>
                </a:extLst>
              </a:tr>
              <a:tr h="377512">
                <a:tc>
                  <a:txBody>
                    <a:bodyPr/>
                    <a:lstStyle/>
                    <a:p>
                      <a:pPr rtl="0" fontAlgn="t"/>
                      <a:r>
                        <a:rPr lang="en-US" sz="1400" b="1" dirty="0">
                          <a:solidFill>
                            <a:srgbClr val="FFFFFF"/>
                          </a:solidFill>
                          <a:effectLst/>
                          <a:highlight>
                            <a:srgbClr val="171A6C"/>
                          </a:highlight>
                          <a:latin typeface="Calibri" panose="020F0502020204030204" pitchFamily="34" charset="0"/>
                        </a:rPr>
                        <a:t>Sensor size</a:t>
                      </a:r>
                    </a:p>
                  </a:txBody>
                  <a:tcPr marL="14318" marR="14318" marT="9546" marB="9546">
                    <a:lnL w="9525" cap="flat" cmpd="sng" algn="ctr">
                      <a:solidFill>
                        <a:srgbClr val="FFFFFF"/>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171A6C"/>
                    </a:solidFill>
                  </a:tcPr>
                </a:tc>
                <a:tc>
                  <a:txBody>
                    <a:bodyPr/>
                    <a:lstStyle/>
                    <a:p>
                      <a:pPr rtl="0" fontAlgn="t"/>
                      <a:r>
                        <a:rPr lang="en-US" sz="1400" b="0">
                          <a:solidFill>
                            <a:srgbClr val="171A6C"/>
                          </a:solidFill>
                          <a:effectLst/>
                          <a:highlight>
                            <a:srgbClr val="CCCCD4"/>
                          </a:highlight>
                          <a:latin typeface="Calibri" panose="020F0502020204030204" pitchFamily="34" charset="0"/>
                        </a:rPr>
                        <a:t>mm2</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CCCD4"/>
                    </a:solidFill>
                  </a:tcPr>
                </a:tc>
                <a:tc>
                  <a:txBody>
                    <a:bodyPr/>
                    <a:lstStyle/>
                    <a:p>
                      <a:pPr rtl="0" fontAlgn="t"/>
                      <a:r>
                        <a:rPr lang="en-US" sz="1400" b="0" dirty="0">
                          <a:solidFill>
                            <a:srgbClr val="171A6C"/>
                          </a:solidFill>
                          <a:effectLst/>
                          <a:highlight>
                            <a:srgbClr val="FFFF00"/>
                          </a:highlight>
                          <a:latin typeface="Calibri" panose="020F0502020204030204" pitchFamily="34" charset="0"/>
                        </a:rPr>
                        <a:t>3x3</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CCCD4"/>
                    </a:solidFill>
                  </a:tcPr>
                </a:tc>
                <a:tc>
                  <a:txBody>
                    <a:bodyPr/>
                    <a:lstStyle/>
                    <a:p>
                      <a:pPr rtl="0" fontAlgn="t"/>
                      <a:r>
                        <a:rPr lang="en-US" sz="1400" b="0" dirty="0">
                          <a:solidFill>
                            <a:srgbClr val="171A6C"/>
                          </a:solidFill>
                          <a:effectLst/>
                          <a:highlight>
                            <a:srgbClr val="FFFF00"/>
                          </a:highlight>
                          <a:latin typeface="Calibri" panose="020F0502020204030204" pitchFamily="34" charset="0"/>
                        </a:rPr>
                        <a:t>6x6 (to keep the current 8192 channels)</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CCCD4"/>
                    </a:solidFill>
                  </a:tcPr>
                </a:tc>
                <a:tc>
                  <a:txBody>
                    <a:bodyPr/>
                    <a:lstStyle/>
                    <a:p>
                      <a:pPr rtl="0" fontAlgn="t"/>
                      <a:r>
                        <a:rPr lang="en-US" sz="1400" b="0" dirty="0">
                          <a:solidFill>
                            <a:srgbClr val="171A6C"/>
                          </a:solidFill>
                          <a:effectLst/>
                          <a:highlight>
                            <a:srgbClr val="FFFF00"/>
                          </a:highlight>
                          <a:latin typeface="Calibri" panose="020F0502020204030204" pitchFamily="34" charset="0"/>
                        </a:rPr>
                        <a:t>3x3</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CCCD4"/>
                    </a:solidFill>
                  </a:tcPr>
                </a:tc>
                <a:tc>
                  <a:txBody>
                    <a:bodyPr/>
                    <a:lstStyle/>
                    <a:p>
                      <a:pPr rtl="0" fontAlgn="t"/>
                      <a:r>
                        <a:rPr lang="en-US" sz="1400" b="0" dirty="0">
                          <a:solidFill>
                            <a:srgbClr val="171A6C"/>
                          </a:solidFill>
                          <a:effectLst/>
                          <a:highlight>
                            <a:srgbClr val="FFFF00"/>
                          </a:highlight>
                          <a:latin typeface="Calibri" panose="020F0502020204030204" pitchFamily="34" charset="0"/>
                        </a:rPr>
                        <a:t>1x1  - - 3x3 </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CCCD4"/>
                    </a:solidFill>
                  </a:tcPr>
                </a:tc>
                <a:extLst>
                  <a:ext uri="{0D108BD9-81ED-4DB2-BD59-A6C34878D82A}">
                    <a16:rowId xmlns:a16="http://schemas.microsoft.com/office/drawing/2014/main" val="4087038634"/>
                  </a:ext>
                </a:extLst>
              </a:tr>
              <a:tr h="462927">
                <a:tc>
                  <a:txBody>
                    <a:bodyPr/>
                    <a:lstStyle/>
                    <a:p>
                      <a:pPr rtl="0" fontAlgn="t"/>
                      <a:r>
                        <a:rPr lang="en-US" sz="1400" b="1" dirty="0">
                          <a:solidFill>
                            <a:srgbClr val="FFFFFF"/>
                          </a:solidFill>
                          <a:effectLst/>
                          <a:highlight>
                            <a:srgbClr val="171A6C"/>
                          </a:highlight>
                          <a:latin typeface="Calibri" panose="020F0502020204030204" pitchFamily="34" charset="0"/>
                        </a:rPr>
                        <a:t>Smallest acceptable Sensor size</a:t>
                      </a:r>
                    </a:p>
                  </a:txBody>
                  <a:tcPr marL="14318" marR="14318" marT="9546" marB="9546">
                    <a:lnL w="9525" cap="flat" cmpd="sng" algn="ctr">
                      <a:solidFill>
                        <a:srgbClr val="FFFFFF"/>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171A6C"/>
                    </a:solidFill>
                  </a:tcPr>
                </a:tc>
                <a:tc>
                  <a:txBody>
                    <a:bodyPr/>
                    <a:lstStyle/>
                    <a:p>
                      <a:pPr rtl="0" fontAlgn="t"/>
                      <a:r>
                        <a:rPr lang="en-US" sz="1400" b="0">
                          <a:solidFill>
                            <a:srgbClr val="171A6C"/>
                          </a:solidFill>
                          <a:effectLst/>
                          <a:highlight>
                            <a:srgbClr val="CCCCD4"/>
                          </a:highlight>
                          <a:latin typeface="Calibri" panose="020F0502020204030204" pitchFamily="34" charset="0"/>
                        </a:rPr>
                        <a:t>mm2</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CCCD4"/>
                    </a:solidFill>
                  </a:tcPr>
                </a:tc>
                <a:tc>
                  <a:txBody>
                    <a:bodyPr/>
                    <a:lstStyle/>
                    <a:p>
                      <a:pPr rtl="0" fontAlgn="t"/>
                      <a:r>
                        <a:rPr lang="en-US" sz="1400" b="0" dirty="0">
                          <a:solidFill>
                            <a:srgbClr val="171A6C"/>
                          </a:solidFill>
                          <a:effectLst/>
                          <a:highlight>
                            <a:srgbClr val="CCCCD4"/>
                          </a:highlight>
                          <a:latin typeface="Calibri" panose="020F0502020204030204" pitchFamily="34" charset="0"/>
                        </a:rPr>
                        <a:t>3x3</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CCCD4"/>
                    </a:solidFill>
                  </a:tcPr>
                </a:tc>
                <a:tc>
                  <a:txBody>
                    <a:bodyPr/>
                    <a:lstStyle/>
                    <a:p>
                      <a:pPr rtl="0" fontAlgn="t"/>
                      <a:r>
                        <a:rPr lang="en-US" sz="1400" b="0" dirty="0">
                          <a:solidFill>
                            <a:srgbClr val="171A6C"/>
                          </a:solidFill>
                          <a:effectLst/>
                          <a:highlight>
                            <a:srgbClr val="CCCCD4"/>
                          </a:highlight>
                          <a:latin typeface="Calibri" panose="020F0502020204030204" pitchFamily="34" charset="0"/>
                        </a:rPr>
                        <a:t>1x1 / 3x3 (depending to electronic solution)</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CCCD4"/>
                    </a:solidFill>
                  </a:tcPr>
                </a:tc>
                <a:tc>
                  <a:txBody>
                    <a:bodyPr/>
                    <a:lstStyle/>
                    <a:p>
                      <a:pPr rtl="0" fontAlgn="t"/>
                      <a:r>
                        <a:rPr lang="en-US" sz="1400" b="0" dirty="0">
                          <a:solidFill>
                            <a:srgbClr val="171A6C"/>
                          </a:solidFill>
                          <a:effectLst/>
                          <a:highlight>
                            <a:srgbClr val="CCCCD4"/>
                          </a:highlight>
                          <a:latin typeface="Calibri" panose="020F0502020204030204" pitchFamily="34" charset="0"/>
                        </a:rPr>
                        <a:t>1.5x1.5</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CCCD4"/>
                    </a:solidFill>
                  </a:tcPr>
                </a:tc>
                <a:tc>
                  <a:txBody>
                    <a:bodyPr/>
                    <a:lstStyle/>
                    <a:p>
                      <a:pPr rtl="0" fontAlgn="t"/>
                      <a:r>
                        <a:rPr lang="en-US" sz="1400" b="0" dirty="0">
                          <a:solidFill>
                            <a:srgbClr val="171A6C"/>
                          </a:solidFill>
                          <a:effectLst/>
                          <a:highlight>
                            <a:srgbClr val="CCCCD4"/>
                          </a:highlight>
                          <a:latin typeface="Calibri" panose="020F0502020204030204" pitchFamily="34" charset="0"/>
                        </a:rPr>
                        <a:t>0.5x0.5 ? Depending on the density of el. channels</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CCCD4"/>
                    </a:solidFill>
                  </a:tcPr>
                </a:tc>
                <a:extLst>
                  <a:ext uri="{0D108BD9-81ED-4DB2-BD59-A6C34878D82A}">
                    <a16:rowId xmlns:a16="http://schemas.microsoft.com/office/drawing/2014/main" val="2296892185"/>
                  </a:ext>
                </a:extLst>
              </a:tr>
              <a:tr h="196839">
                <a:tc>
                  <a:txBody>
                    <a:bodyPr/>
                    <a:lstStyle/>
                    <a:p>
                      <a:pPr rtl="0" fontAlgn="t"/>
                      <a:r>
                        <a:rPr lang="en-US" sz="1400" b="1" dirty="0">
                          <a:solidFill>
                            <a:srgbClr val="FFFFFF"/>
                          </a:solidFill>
                          <a:effectLst/>
                          <a:highlight>
                            <a:srgbClr val="171A6C"/>
                          </a:highlight>
                          <a:latin typeface="Calibri" panose="020F0502020204030204" pitchFamily="34" charset="0"/>
                        </a:rPr>
                        <a:t>Single photon sensitivity (PDE)</a:t>
                      </a:r>
                    </a:p>
                  </a:txBody>
                  <a:tcPr marL="14318" marR="14318" marT="9546" marB="9546">
                    <a:lnL w="9525" cap="flat" cmpd="sng" algn="ctr">
                      <a:solidFill>
                        <a:srgbClr val="FFFFFF"/>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171A6C"/>
                    </a:solidFill>
                  </a:tcPr>
                </a:tc>
                <a:tc>
                  <a:txBody>
                    <a:bodyPr/>
                    <a:lstStyle/>
                    <a:p>
                      <a:pPr rtl="0" fontAlgn="t"/>
                      <a:r>
                        <a:rPr lang="en-SI" sz="1400" b="0">
                          <a:solidFill>
                            <a:srgbClr val="171A6C"/>
                          </a:solidFill>
                          <a:effectLst/>
                          <a:highlight>
                            <a:srgbClr val="E7E7EB"/>
                          </a:highlight>
                          <a:latin typeface="Calibri" panose="020F0502020204030204" pitchFamily="34" charset="0"/>
                        </a:rPr>
                        <a:t>%</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tc>
                  <a:txBody>
                    <a:bodyPr/>
                    <a:lstStyle/>
                    <a:p>
                      <a:pPr rtl="0" fontAlgn="t"/>
                      <a:r>
                        <a:rPr lang="en-SI" sz="1400" b="0">
                          <a:solidFill>
                            <a:srgbClr val="171A6C"/>
                          </a:solidFill>
                          <a:effectLst/>
                          <a:highlight>
                            <a:srgbClr val="E7E7EB"/>
                          </a:highlight>
                          <a:latin typeface="Calibri" panose="020F0502020204030204" pitchFamily="34" charset="0"/>
                        </a:rPr>
                        <a:t>&gt; 40</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tc>
                  <a:txBody>
                    <a:bodyPr/>
                    <a:lstStyle/>
                    <a:p>
                      <a:pPr rtl="0" fontAlgn="t"/>
                      <a:r>
                        <a:rPr lang="en-US" sz="1400" b="0">
                          <a:solidFill>
                            <a:srgbClr val="171A6C"/>
                          </a:solidFill>
                          <a:effectLst/>
                          <a:highlight>
                            <a:srgbClr val="E7E7EB"/>
                          </a:highlight>
                          <a:latin typeface="Calibri" panose="020F0502020204030204" pitchFamily="34" charset="0"/>
                        </a:rPr>
                        <a:t>Required</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tc>
                  <a:txBody>
                    <a:bodyPr/>
                    <a:lstStyle/>
                    <a:p>
                      <a:pPr rtl="0" fontAlgn="t"/>
                      <a:r>
                        <a:rPr lang="en-SI" sz="1400" b="0">
                          <a:solidFill>
                            <a:srgbClr val="171A6C"/>
                          </a:solidFill>
                          <a:effectLst/>
                          <a:highlight>
                            <a:srgbClr val="E7E7EB"/>
                          </a:highlight>
                          <a:latin typeface="Calibri" panose="020F0502020204030204" pitchFamily="34" charset="0"/>
                        </a:rPr>
                        <a:t>&gt; 40</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tc>
                  <a:txBody>
                    <a:bodyPr/>
                    <a:lstStyle/>
                    <a:p>
                      <a:pPr rtl="0" fontAlgn="t"/>
                      <a:r>
                        <a:rPr lang="en-US" sz="1400" b="0" dirty="0">
                          <a:solidFill>
                            <a:srgbClr val="171A6C"/>
                          </a:solidFill>
                          <a:effectLst/>
                          <a:highlight>
                            <a:srgbClr val="E7E7EB"/>
                          </a:highlight>
                          <a:latin typeface="Calibri" panose="020F0502020204030204" pitchFamily="34" charset="0"/>
                        </a:rPr>
                        <a:t>Required</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extLst>
                  <a:ext uri="{0D108BD9-81ED-4DB2-BD59-A6C34878D82A}">
                    <a16:rowId xmlns:a16="http://schemas.microsoft.com/office/drawing/2014/main" val="2270594751"/>
                  </a:ext>
                </a:extLst>
              </a:tr>
              <a:tr h="377512">
                <a:tc>
                  <a:txBody>
                    <a:bodyPr/>
                    <a:lstStyle/>
                    <a:p>
                      <a:pPr rtl="0" fontAlgn="t"/>
                      <a:r>
                        <a:rPr lang="en-US" sz="1400" b="1" dirty="0">
                          <a:solidFill>
                            <a:srgbClr val="FFFFFF"/>
                          </a:solidFill>
                          <a:effectLst/>
                          <a:highlight>
                            <a:srgbClr val="171A6C"/>
                          </a:highlight>
                          <a:latin typeface="Calibri" panose="020F0502020204030204" pitchFamily="34" charset="0"/>
                        </a:rPr>
                        <a:t>Acceptable DCR at the working voltage</a:t>
                      </a:r>
                    </a:p>
                  </a:txBody>
                  <a:tcPr marL="14318" marR="14318" marT="9546" marB="9546">
                    <a:lnL w="9525" cap="flat" cmpd="sng" algn="ctr">
                      <a:solidFill>
                        <a:srgbClr val="FFFFFF"/>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171A6C"/>
                    </a:solidFill>
                  </a:tcPr>
                </a:tc>
                <a:tc>
                  <a:txBody>
                    <a:bodyPr/>
                    <a:lstStyle/>
                    <a:p>
                      <a:pPr rtl="0" fontAlgn="t"/>
                      <a:r>
                        <a:rPr lang="en-US" sz="1400" b="0" dirty="0">
                          <a:effectLst/>
                          <a:highlight>
                            <a:srgbClr val="CCCCD4"/>
                          </a:highlight>
                          <a:latin typeface="Calibri" panose="020F0502020204030204" pitchFamily="34" charset="0"/>
                        </a:rPr>
                        <a:t>kHz/mm2</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CCCD4"/>
                    </a:solidFill>
                  </a:tcPr>
                </a:tc>
                <a:tc>
                  <a:txBody>
                    <a:bodyPr/>
                    <a:lstStyle/>
                    <a:p>
                      <a:pPr rtl="0" fontAlgn="t"/>
                      <a:r>
                        <a:rPr lang="en-US" sz="1400" b="0" dirty="0">
                          <a:solidFill>
                            <a:srgbClr val="171A6C"/>
                          </a:solidFill>
                          <a:effectLst/>
                          <a:highlight>
                            <a:srgbClr val="E7E7EB"/>
                          </a:highlight>
                          <a:latin typeface="Calibri" panose="020F0502020204030204" pitchFamily="34" charset="0"/>
                        </a:rPr>
                        <a:t>&lt; 30 (after cooling, radiation and annealing)</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tc>
                  <a:txBody>
                    <a:bodyPr/>
                    <a:lstStyle/>
                    <a:p>
                      <a:pPr rtl="0" fontAlgn="t"/>
                      <a:endParaRPr lang="en-SI" sz="1400" dirty="0">
                        <a:effectLst/>
                        <a:highlight>
                          <a:srgbClr val="E7E7EB"/>
                        </a:highlight>
                      </a:endParaRP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tc>
                  <a:txBody>
                    <a:bodyPr/>
                    <a:lstStyle/>
                    <a:p>
                      <a:pPr rtl="0" fontAlgn="t"/>
                      <a:r>
                        <a:rPr lang="en-SI" sz="1400" b="0">
                          <a:solidFill>
                            <a:srgbClr val="171A6C"/>
                          </a:solidFill>
                          <a:effectLst/>
                          <a:highlight>
                            <a:srgbClr val="E7E7EB"/>
                          </a:highlight>
                          <a:latin typeface="Calibri" panose="020F0502020204030204" pitchFamily="34" charset="0"/>
                        </a:rPr>
                        <a:t>&lt; 100</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tc>
                  <a:txBody>
                    <a:bodyPr/>
                    <a:lstStyle/>
                    <a:p>
                      <a:pPr rtl="0" fontAlgn="t"/>
                      <a:r>
                        <a:rPr lang="en-SI" sz="1400" dirty="0">
                          <a:effectLst/>
                          <a:highlight>
                            <a:srgbClr val="E7E7EB"/>
                          </a:highlight>
                        </a:rPr>
                        <a:t>&lt;1 MHz</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extLst>
                  <a:ext uri="{0D108BD9-81ED-4DB2-BD59-A6C34878D82A}">
                    <a16:rowId xmlns:a16="http://schemas.microsoft.com/office/drawing/2014/main" val="2926562301"/>
                  </a:ext>
                </a:extLst>
              </a:tr>
              <a:tr h="196839">
                <a:tc>
                  <a:txBody>
                    <a:bodyPr/>
                    <a:lstStyle/>
                    <a:p>
                      <a:pPr rtl="0" fontAlgn="t"/>
                      <a:r>
                        <a:rPr lang="en-US" sz="1400" b="1">
                          <a:solidFill>
                            <a:srgbClr val="FFFFFF"/>
                          </a:solidFill>
                          <a:effectLst/>
                          <a:highlight>
                            <a:srgbClr val="171A6C"/>
                          </a:highlight>
                          <a:latin typeface="Calibri" panose="020F0502020204030204" pitchFamily="34" charset="0"/>
                        </a:rPr>
                        <a:t>Required Peak PDE</a:t>
                      </a:r>
                    </a:p>
                  </a:txBody>
                  <a:tcPr marL="14318" marR="14318" marT="9546" marB="9546">
                    <a:lnL w="9525" cap="flat" cmpd="sng" algn="ctr">
                      <a:solidFill>
                        <a:srgbClr val="FFFFFF"/>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171A6C"/>
                    </a:solidFill>
                  </a:tcPr>
                </a:tc>
                <a:tc>
                  <a:txBody>
                    <a:bodyPr/>
                    <a:lstStyle/>
                    <a:p>
                      <a:pPr rtl="0" fontAlgn="t"/>
                      <a:endParaRPr lang="en-SI" sz="1400" dirty="0">
                        <a:effectLst/>
                        <a:highlight>
                          <a:srgbClr val="E7E7EB"/>
                        </a:highlight>
                      </a:endParaRP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tc>
                  <a:txBody>
                    <a:bodyPr/>
                    <a:lstStyle/>
                    <a:p>
                      <a:pPr rtl="0" fontAlgn="t"/>
                      <a:r>
                        <a:rPr lang="en-US" sz="1400" b="0">
                          <a:solidFill>
                            <a:srgbClr val="171A6C"/>
                          </a:solidFill>
                          <a:effectLst/>
                          <a:highlight>
                            <a:srgbClr val="E7E7EB"/>
                          </a:highlight>
                          <a:latin typeface="Calibri" panose="020F0502020204030204" pitchFamily="34" charset="0"/>
                        </a:rPr>
                        <a:t>Blue</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tc>
                  <a:txBody>
                    <a:bodyPr/>
                    <a:lstStyle/>
                    <a:p>
                      <a:pPr rtl="0" fontAlgn="t"/>
                      <a:r>
                        <a:rPr lang="en-US" sz="1400" b="0">
                          <a:solidFill>
                            <a:srgbClr val="171A6C"/>
                          </a:solidFill>
                          <a:effectLst/>
                          <a:highlight>
                            <a:srgbClr val="E7E7EB"/>
                          </a:highlight>
                          <a:latin typeface="Calibri" panose="020F0502020204030204" pitchFamily="34" charset="0"/>
                        </a:rPr>
                        <a:t>Blue</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tc>
                  <a:txBody>
                    <a:bodyPr/>
                    <a:lstStyle/>
                    <a:p>
                      <a:pPr rtl="0" fontAlgn="t"/>
                      <a:r>
                        <a:rPr lang="en-US" sz="1400" b="0">
                          <a:solidFill>
                            <a:srgbClr val="171A6C"/>
                          </a:solidFill>
                          <a:effectLst/>
                          <a:highlight>
                            <a:srgbClr val="E7E7EB"/>
                          </a:highlight>
                          <a:latin typeface="Calibri" panose="020F0502020204030204" pitchFamily="34" charset="0"/>
                        </a:rPr>
                        <a:t>Blue</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tc>
                  <a:txBody>
                    <a:bodyPr/>
                    <a:lstStyle/>
                    <a:p>
                      <a:pPr rtl="0" fontAlgn="t"/>
                      <a:r>
                        <a:rPr lang="en-US" sz="1400" b="0">
                          <a:solidFill>
                            <a:srgbClr val="171A6C"/>
                          </a:solidFill>
                          <a:effectLst/>
                          <a:highlight>
                            <a:srgbClr val="E7E7EB"/>
                          </a:highlight>
                          <a:latin typeface="Calibri" panose="020F0502020204030204" pitchFamily="34" charset="0"/>
                        </a:rPr>
                        <a:t>Green</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extLst>
                  <a:ext uri="{0D108BD9-81ED-4DB2-BD59-A6C34878D82A}">
                    <a16:rowId xmlns:a16="http://schemas.microsoft.com/office/drawing/2014/main" val="4218216719"/>
                  </a:ext>
                </a:extLst>
              </a:tr>
              <a:tr h="260357">
                <a:tc>
                  <a:txBody>
                    <a:bodyPr/>
                    <a:lstStyle/>
                    <a:p>
                      <a:pPr rtl="0" fontAlgn="t"/>
                      <a:r>
                        <a:rPr lang="en-US" sz="1400" b="1" dirty="0">
                          <a:solidFill>
                            <a:srgbClr val="FFFFFF"/>
                          </a:solidFill>
                          <a:effectLst/>
                          <a:highlight>
                            <a:srgbClr val="171A6C"/>
                          </a:highlight>
                          <a:latin typeface="Calibri" panose="020F0502020204030204" pitchFamily="34" charset="0"/>
                        </a:rPr>
                        <a:t>Expected SPTR (sigma)</a:t>
                      </a:r>
                    </a:p>
                  </a:txBody>
                  <a:tcPr marL="14318" marR="14318" marT="9546" marB="9546">
                    <a:lnL w="9525" cap="flat" cmpd="sng" algn="ctr">
                      <a:solidFill>
                        <a:srgbClr val="FFFFFF"/>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171A6C"/>
                    </a:solidFill>
                  </a:tcPr>
                </a:tc>
                <a:tc>
                  <a:txBody>
                    <a:bodyPr/>
                    <a:lstStyle/>
                    <a:p>
                      <a:pPr rtl="0" fontAlgn="t"/>
                      <a:r>
                        <a:rPr lang="en-US" sz="1400" b="0" dirty="0" err="1">
                          <a:solidFill>
                            <a:srgbClr val="171A6C"/>
                          </a:solidFill>
                          <a:effectLst/>
                          <a:highlight>
                            <a:srgbClr val="CCCCD4"/>
                          </a:highlight>
                          <a:latin typeface="Calibri" panose="020F0502020204030204" pitchFamily="34" charset="0"/>
                        </a:rPr>
                        <a:t>ps</a:t>
                      </a:r>
                      <a:endParaRPr lang="en-US" sz="1400" b="0" dirty="0">
                        <a:solidFill>
                          <a:srgbClr val="171A6C"/>
                        </a:solidFill>
                        <a:effectLst/>
                        <a:highlight>
                          <a:srgbClr val="CCCCD4"/>
                        </a:highlight>
                        <a:latin typeface="Calibri" panose="020F0502020204030204" pitchFamily="34" charset="0"/>
                      </a:endParaRP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CCCD4"/>
                    </a:solidFill>
                  </a:tcPr>
                </a:tc>
                <a:tc>
                  <a:txBody>
                    <a:bodyPr/>
                    <a:lstStyle/>
                    <a:p>
                      <a:pPr rtl="0" fontAlgn="t"/>
                      <a:r>
                        <a:rPr lang="en-SI" sz="1400" b="0" dirty="0">
                          <a:solidFill>
                            <a:srgbClr val="171A6C"/>
                          </a:solidFill>
                          <a:effectLst/>
                          <a:highlight>
                            <a:srgbClr val="CCCCD4"/>
                          </a:highlight>
                          <a:latin typeface="Calibri" panose="020F0502020204030204" pitchFamily="34" charset="0"/>
                        </a:rPr>
                        <a:t>50</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CCCD4"/>
                    </a:solidFill>
                  </a:tcPr>
                </a:tc>
                <a:tc>
                  <a:txBody>
                    <a:bodyPr/>
                    <a:lstStyle/>
                    <a:p>
                      <a:pPr rtl="0" fontAlgn="t"/>
                      <a:r>
                        <a:rPr lang="en-SI" sz="1400" b="0">
                          <a:solidFill>
                            <a:srgbClr val="171A6C"/>
                          </a:solidFill>
                          <a:effectLst/>
                          <a:highlight>
                            <a:srgbClr val="CCCCD4"/>
                          </a:highlight>
                          <a:latin typeface="Calibri" panose="020F0502020204030204" pitchFamily="34" charset="0"/>
                        </a:rPr>
                        <a:t>50</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CCCD4"/>
                    </a:solidFill>
                  </a:tcPr>
                </a:tc>
                <a:tc>
                  <a:txBody>
                    <a:bodyPr/>
                    <a:lstStyle/>
                    <a:p>
                      <a:pPr rtl="0" fontAlgn="t"/>
                      <a:r>
                        <a:rPr lang="en-SI" sz="1400" b="0">
                          <a:solidFill>
                            <a:srgbClr val="171A6C"/>
                          </a:solidFill>
                          <a:effectLst/>
                          <a:highlight>
                            <a:srgbClr val="CCCCD4"/>
                          </a:highlight>
                          <a:latin typeface="Calibri" panose="020F0502020204030204" pitchFamily="34" charset="0"/>
                        </a:rPr>
                        <a:t>100</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CCCD4"/>
                    </a:solidFill>
                  </a:tcPr>
                </a:tc>
                <a:tc>
                  <a:txBody>
                    <a:bodyPr/>
                    <a:lstStyle/>
                    <a:p>
                      <a:pPr rtl="0" fontAlgn="t"/>
                      <a:r>
                        <a:rPr lang="en-SI" sz="1400" b="0">
                          <a:solidFill>
                            <a:srgbClr val="171A6C"/>
                          </a:solidFill>
                          <a:effectLst/>
                          <a:highlight>
                            <a:srgbClr val="CCCCD4"/>
                          </a:highlight>
                          <a:latin typeface="Calibri" panose="020F0502020204030204" pitchFamily="34" charset="0"/>
                        </a:rPr>
                        <a:t>100</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CCCD4"/>
                    </a:solidFill>
                  </a:tcPr>
                </a:tc>
                <a:extLst>
                  <a:ext uri="{0D108BD9-81ED-4DB2-BD59-A6C34878D82A}">
                    <a16:rowId xmlns:a16="http://schemas.microsoft.com/office/drawing/2014/main" val="625876102"/>
                  </a:ext>
                </a:extLst>
              </a:tr>
              <a:tr h="377512">
                <a:tc>
                  <a:txBody>
                    <a:bodyPr/>
                    <a:lstStyle/>
                    <a:p>
                      <a:pPr rtl="0" fontAlgn="t"/>
                      <a:r>
                        <a:rPr lang="en-US" sz="1400" b="1" dirty="0">
                          <a:solidFill>
                            <a:srgbClr val="FFFFFF"/>
                          </a:solidFill>
                          <a:effectLst/>
                          <a:highlight>
                            <a:srgbClr val="171A6C"/>
                          </a:highlight>
                          <a:latin typeface="Calibri" panose="020F0502020204030204" pitchFamily="34" charset="0"/>
                        </a:rPr>
                        <a:t>Acceptable range of Operating temperatures</a:t>
                      </a:r>
                    </a:p>
                  </a:txBody>
                  <a:tcPr marL="14318" marR="14318" marT="9546" marB="9546">
                    <a:lnL w="9525" cap="flat" cmpd="sng" algn="ctr">
                      <a:solidFill>
                        <a:srgbClr val="FFFFFF"/>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171A6C"/>
                    </a:solidFill>
                  </a:tcPr>
                </a:tc>
                <a:tc>
                  <a:txBody>
                    <a:bodyPr/>
                    <a:lstStyle/>
                    <a:p>
                      <a:pPr rtl="0" fontAlgn="t"/>
                      <a:r>
                        <a:rPr lang="en-US" sz="1400" b="0" dirty="0">
                          <a:solidFill>
                            <a:srgbClr val="171A6C"/>
                          </a:solidFill>
                          <a:effectLst/>
                          <a:highlight>
                            <a:srgbClr val="E7E7EB"/>
                          </a:highlight>
                          <a:latin typeface="Calibri" panose="020F0502020204030204" pitchFamily="34" charset="0"/>
                        </a:rPr>
                        <a:t>°C</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tc>
                  <a:txBody>
                    <a:bodyPr/>
                    <a:lstStyle/>
                    <a:p>
                      <a:pPr rtl="0" fontAlgn="t"/>
                      <a:r>
                        <a:rPr lang="en-US" sz="1400" b="0" dirty="0">
                          <a:effectLst/>
                          <a:highlight>
                            <a:srgbClr val="FFFF00"/>
                          </a:highlight>
                          <a:latin typeface="Calibri" panose="020F0502020204030204" pitchFamily="34" charset="0"/>
                        </a:rPr>
                        <a:t>-50 to -20</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tc>
                  <a:txBody>
                    <a:bodyPr/>
                    <a:lstStyle/>
                    <a:p>
                      <a:pPr rtl="0" fontAlgn="t"/>
                      <a:r>
                        <a:rPr lang="en-SI" sz="1400" b="0" dirty="0">
                          <a:solidFill>
                            <a:srgbClr val="171A6C"/>
                          </a:solidFill>
                          <a:effectLst/>
                          <a:highlight>
                            <a:srgbClr val="FFFF00"/>
                          </a:highlight>
                          <a:latin typeface="Calibri" panose="020F0502020204030204" pitchFamily="34" charset="0"/>
                        </a:rPr>
                        <a:t>20</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tc>
                  <a:txBody>
                    <a:bodyPr/>
                    <a:lstStyle/>
                    <a:p>
                      <a:pPr rtl="0" fontAlgn="t"/>
                      <a:r>
                        <a:rPr lang="en-US" sz="1400" b="0" dirty="0">
                          <a:solidFill>
                            <a:srgbClr val="171A6C"/>
                          </a:solidFill>
                          <a:effectLst/>
                          <a:highlight>
                            <a:srgbClr val="FFFF00"/>
                          </a:highlight>
                          <a:latin typeface="Calibri" panose="020F0502020204030204" pitchFamily="34" charset="0"/>
                        </a:rPr>
                        <a:t>-50 to 20</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tc>
                  <a:txBody>
                    <a:bodyPr/>
                    <a:lstStyle/>
                    <a:p>
                      <a:pPr rtl="0" fontAlgn="t"/>
                      <a:r>
                        <a:rPr lang="en-SI" sz="1400" b="0" dirty="0">
                          <a:effectLst/>
                          <a:highlight>
                            <a:srgbClr val="FFFF00"/>
                          </a:highlight>
                          <a:latin typeface="Calibri" panose="020F0502020204030204" pitchFamily="34" charset="0"/>
                        </a:rPr>
                        <a:t>-200 - -50</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extLst>
                  <a:ext uri="{0D108BD9-81ED-4DB2-BD59-A6C34878D82A}">
                    <a16:rowId xmlns:a16="http://schemas.microsoft.com/office/drawing/2014/main" val="1981153258"/>
                  </a:ext>
                </a:extLst>
              </a:tr>
              <a:tr h="377512">
                <a:tc>
                  <a:txBody>
                    <a:bodyPr/>
                    <a:lstStyle/>
                    <a:p>
                      <a:pPr rtl="0" fontAlgn="t"/>
                      <a:r>
                        <a:rPr lang="en-US" sz="1400" b="1" dirty="0">
                          <a:solidFill>
                            <a:srgbClr val="FFFFFF"/>
                          </a:solidFill>
                          <a:effectLst/>
                          <a:highlight>
                            <a:srgbClr val="171A6C"/>
                          </a:highlight>
                          <a:latin typeface="Calibri" panose="020F0502020204030204" pitchFamily="34" charset="0"/>
                        </a:rPr>
                        <a:t>Light focusing (micro or micro lensing, light concentrators)</a:t>
                      </a:r>
                    </a:p>
                  </a:txBody>
                  <a:tcPr marL="14318" marR="14318" marT="9546" marB="9546">
                    <a:lnL w="9525" cap="flat" cmpd="sng" algn="ctr">
                      <a:solidFill>
                        <a:srgbClr val="FFFFFF"/>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171A6C"/>
                    </a:solidFill>
                  </a:tcPr>
                </a:tc>
                <a:tc>
                  <a:txBody>
                    <a:bodyPr/>
                    <a:lstStyle/>
                    <a:p>
                      <a:pPr rtl="0" fontAlgn="t"/>
                      <a:endParaRPr lang="en-SI" sz="1400">
                        <a:effectLst/>
                        <a:highlight>
                          <a:srgbClr val="CCCCD4"/>
                        </a:highlight>
                      </a:endParaRP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CCCD4"/>
                    </a:solidFill>
                  </a:tcPr>
                </a:tc>
                <a:tc>
                  <a:txBody>
                    <a:bodyPr/>
                    <a:lstStyle/>
                    <a:p>
                      <a:pPr rtl="0" fontAlgn="t"/>
                      <a:r>
                        <a:rPr lang="en-US" sz="1400" b="0" dirty="0">
                          <a:solidFill>
                            <a:srgbClr val="171A6C"/>
                          </a:solidFill>
                          <a:effectLst/>
                          <a:highlight>
                            <a:srgbClr val="CCCCD4"/>
                          </a:highlight>
                          <a:latin typeface="Calibri" panose="020F0502020204030204" pitchFamily="34" charset="0"/>
                        </a:rPr>
                        <a:t>No</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CCCD4"/>
                    </a:solidFill>
                  </a:tcPr>
                </a:tc>
                <a:tc>
                  <a:txBody>
                    <a:bodyPr/>
                    <a:lstStyle/>
                    <a:p>
                      <a:pPr rtl="0" fontAlgn="t"/>
                      <a:r>
                        <a:rPr lang="en-US" sz="1400" b="0">
                          <a:solidFill>
                            <a:srgbClr val="171A6C"/>
                          </a:solidFill>
                          <a:effectLst/>
                          <a:highlight>
                            <a:srgbClr val="CCCCD4"/>
                          </a:highlight>
                          <a:latin typeface="Calibri" panose="020F0502020204030204" pitchFamily="34" charset="0"/>
                        </a:rPr>
                        <a:t>No</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CCCD4"/>
                    </a:solidFill>
                  </a:tcPr>
                </a:tc>
                <a:tc>
                  <a:txBody>
                    <a:bodyPr/>
                    <a:lstStyle/>
                    <a:p>
                      <a:pPr rtl="0" fontAlgn="t"/>
                      <a:r>
                        <a:rPr lang="en-US" sz="1400" b="0">
                          <a:solidFill>
                            <a:srgbClr val="171A6C"/>
                          </a:solidFill>
                          <a:effectLst/>
                          <a:highlight>
                            <a:srgbClr val="CCCCD4"/>
                          </a:highlight>
                          <a:latin typeface="Calibri" panose="020F0502020204030204" pitchFamily="34" charset="0"/>
                        </a:rPr>
                        <a:t>Yes</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CCCD4"/>
                    </a:solidFill>
                  </a:tcPr>
                </a:tc>
                <a:tc>
                  <a:txBody>
                    <a:bodyPr/>
                    <a:lstStyle/>
                    <a:p>
                      <a:pPr rtl="0" fontAlgn="t"/>
                      <a:r>
                        <a:rPr lang="en-US" sz="1400" b="0">
                          <a:solidFill>
                            <a:srgbClr val="171A6C"/>
                          </a:solidFill>
                          <a:effectLst/>
                          <a:highlight>
                            <a:srgbClr val="CCCCD4"/>
                          </a:highlight>
                          <a:latin typeface="Calibri" panose="020F0502020204030204" pitchFamily="34" charset="0"/>
                        </a:rPr>
                        <a:t>Yes</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CCCD4"/>
                    </a:solidFill>
                  </a:tcPr>
                </a:tc>
                <a:extLst>
                  <a:ext uri="{0D108BD9-81ED-4DB2-BD59-A6C34878D82A}">
                    <a16:rowId xmlns:a16="http://schemas.microsoft.com/office/drawing/2014/main" val="2826010235"/>
                  </a:ext>
                </a:extLst>
              </a:tr>
              <a:tr h="196839">
                <a:tc>
                  <a:txBody>
                    <a:bodyPr/>
                    <a:lstStyle/>
                    <a:p>
                      <a:pPr rtl="0" fontAlgn="t"/>
                      <a:r>
                        <a:rPr lang="en-US" sz="1400" b="1" dirty="0">
                          <a:solidFill>
                            <a:srgbClr val="FFFFFF"/>
                          </a:solidFill>
                          <a:effectLst/>
                          <a:highlight>
                            <a:srgbClr val="171A6C"/>
                          </a:highlight>
                          <a:latin typeface="Calibri" panose="020F0502020204030204" pitchFamily="34" charset="0"/>
                        </a:rPr>
                        <a:t>Photon incident angle range</a:t>
                      </a:r>
                    </a:p>
                  </a:txBody>
                  <a:tcPr marL="14318" marR="14318" marT="9546" marB="9546">
                    <a:lnL w="9525" cap="flat" cmpd="sng" algn="ctr">
                      <a:solidFill>
                        <a:srgbClr val="FFFFFF"/>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171A6C"/>
                    </a:solidFill>
                  </a:tcPr>
                </a:tc>
                <a:tc>
                  <a:txBody>
                    <a:bodyPr/>
                    <a:lstStyle/>
                    <a:p>
                      <a:pPr rtl="0" fontAlgn="t"/>
                      <a:r>
                        <a:rPr lang="en-SI" sz="1400" b="0">
                          <a:solidFill>
                            <a:srgbClr val="171A6C"/>
                          </a:solidFill>
                          <a:effectLst/>
                          <a:highlight>
                            <a:srgbClr val="CCCCD4"/>
                          </a:highlight>
                          <a:latin typeface="Calibri" panose="020F0502020204030204" pitchFamily="34" charset="0"/>
                        </a:rPr>
                        <a:t>°</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CCCD4"/>
                    </a:solidFill>
                  </a:tcPr>
                </a:tc>
                <a:tc>
                  <a:txBody>
                    <a:bodyPr/>
                    <a:lstStyle/>
                    <a:p>
                      <a:pPr rtl="0" fontAlgn="t"/>
                      <a:r>
                        <a:rPr lang="en-SI" sz="1400" b="0" dirty="0">
                          <a:solidFill>
                            <a:srgbClr val="171A6C"/>
                          </a:solidFill>
                          <a:effectLst/>
                          <a:highlight>
                            <a:srgbClr val="CCCCD4"/>
                          </a:highlight>
                          <a:latin typeface="Calibri" panose="020F0502020204030204" pitchFamily="34" charset="0"/>
                        </a:rPr>
                        <a:t>0-45</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CCCD4"/>
                    </a:solidFill>
                  </a:tcPr>
                </a:tc>
                <a:tc>
                  <a:txBody>
                    <a:bodyPr/>
                    <a:lstStyle/>
                    <a:p>
                      <a:pPr rtl="0" fontAlgn="t"/>
                      <a:r>
                        <a:rPr lang="en-SI" sz="1400" b="0">
                          <a:solidFill>
                            <a:srgbClr val="171A6C"/>
                          </a:solidFill>
                          <a:effectLst/>
                          <a:highlight>
                            <a:srgbClr val="CCCCD4"/>
                          </a:highlight>
                          <a:latin typeface="Calibri" panose="020F0502020204030204" pitchFamily="34" charset="0"/>
                        </a:rPr>
                        <a:t>0-90</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CCCD4"/>
                    </a:solidFill>
                  </a:tcPr>
                </a:tc>
                <a:tc>
                  <a:txBody>
                    <a:bodyPr/>
                    <a:lstStyle/>
                    <a:p>
                      <a:pPr rtl="0" fontAlgn="t"/>
                      <a:r>
                        <a:rPr lang="en-SI" sz="1400" b="0">
                          <a:solidFill>
                            <a:srgbClr val="171A6C"/>
                          </a:solidFill>
                          <a:effectLst/>
                          <a:highlight>
                            <a:srgbClr val="CCCCD4"/>
                          </a:highlight>
                          <a:latin typeface="Calibri" panose="020F0502020204030204" pitchFamily="34" charset="0"/>
                        </a:rPr>
                        <a:t>0-45</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CCCD4"/>
                    </a:solidFill>
                  </a:tcPr>
                </a:tc>
                <a:tc>
                  <a:txBody>
                    <a:bodyPr/>
                    <a:lstStyle/>
                    <a:p>
                      <a:pPr rtl="0" fontAlgn="t"/>
                      <a:r>
                        <a:rPr lang="en-SI" sz="1400" b="0">
                          <a:solidFill>
                            <a:srgbClr val="171A6C"/>
                          </a:solidFill>
                          <a:effectLst/>
                          <a:highlight>
                            <a:srgbClr val="CCCCD4"/>
                          </a:highlight>
                          <a:latin typeface="Calibri" panose="020F0502020204030204" pitchFamily="34" charset="0"/>
                        </a:rPr>
                        <a:t>0-10</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CCCD4"/>
                    </a:solidFill>
                  </a:tcPr>
                </a:tc>
                <a:extLst>
                  <a:ext uri="{0D108BD9-81ED-4DB2-BD59-A6C34878D82A}">
                    <a16:rowId xmlns:a16="http://schemas.microsoft.com/office/drawing/2014/main" val="3707998005"/>
                  </a:ext>
                </a:extLst>
              </a:tr>
              <a:tr h="196839">
                <a:tc>
                  <a:txBody>
                    <a:bodyPr/>
                    <a:lstStyle/>
                    <a:p>
                      <a:pPr rtl="0" fontAlgn="t"/>
                      <a:r>
                        <a:rPr lang="en-US" sz="1400" b="1">
                          <a:solidFill>
                            <a:srgbClr val="FFFFFF"/>
                          </a:solidFill>
                          <a:effectLst/>
                          <a:highlight>
                            <a:srgbClr val="171A6C"/>
                          </a:highlight>
                          <a:latin typeface="Calibri" panose="020F0502020204030204" pitchFamily="34" charset="0"/>
                        </a:rPr>
                        <a:t>Thermal coupling to </a:t>
                      </a:r>
                    </a:p>
                  </a:txBody>
                  <a:tcPr marL="14318" marR="14318" marT="9546" marB="9546">
                    <a:lnL w="9525" cap="flat" cmpd="sng" algn="ctr">
                      <a:solidFill>
                        <a:srgbClr val="FFFFFF"/>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171A6C"/>
                    </a:solidFill>
                  </a:tcPr>
                </a:tc>
                <a:tc>
                  <a:txBody>
                    <a:bodyPr/>
                    <a:lstStyle/>
                    <a:p>
                      <a:pPr rtl="0" fontAlgn="t"/>
                      <a:endParaRPr lang="en-SI" sz="1400">
                        <a:effectLst/>
                        <a:highlight>
                          <a:srgbClr val="E7E7EB"/>
                        </a:highlight>
                      </a:endParaRP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tc>
                  <a:txBody>
                    <a:bodyPr/>
                    <a:lstStyle/>
                    <a:p>
                      <a:pPr rtl="0" fontAlgn="t"/>
                      <a:r>
                        <a:rPr lang="en-US" sz="1400" b="0">
                          <a:solidFill>
                            <a:srgbClr val="171A6C"/>
                          </a:solidFill>
                          <a:effectLst/>
                          <a:highlight>
                            <a:srgbClr val="E7E7EB"/>
                          </a:highlight>
                          <a:latin typeface="Calibri" panose="020F0502020204030204" pitchFamily="34" charset="0"/>
                        </a:rPr>
                        <a:t>dry nitrogen</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tc>
                  <a:txBody>
                    <a:bodyPr/>
                    <a:lstStyle/>
                    <a:p>
                      <a:pPr rtl="0" fontAlgn="t"/>
                      <a:r>
                        <a:rPr lang="en-US" sz="1400" b="0" dirty="0">
                          <a:solidFill>
                            <a:srgbClr val="171A6C"/>
                          </a:solidFill>
                          <a:effectLst/>
                          <a:highlight>
                            <a:srgbClr val="E7E7EB"/>
                          </a:highlight>
                          <a:latin typeface="Calibri" panose="020F0502020204030204" pitchFamily="34" charset="0"/>
                        </a:rPr>
                        <a:t>quartz bar radiator</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tc>
                  <a:txBody>
                    <a:bodyPr/>
                    <a:lstStyle/>
                    <a:p>
                      <a:pPr rtl="0" fontAlgn="t"/>
                      <a:r>
                        <a:rPr lang="en-US" sz="1400" b="0">
                          <a:solidFill>
                            <a:srgbClr val="171A6C"/>
                          </a:solidFill>
                          <a:effectLst/>
                          <a:highlight>
                            <a:srgbClr val="E7E7EB"/>
                          </a:highlight>
                          <a:latin typeface="Calibri" panose="020F0502020204030204" pitchFamily="34" charset="0"/>
                        </a:rPr>
                        <a:t>air/nitrogen gas</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tc>
                  <a:txBody>
                    <a:bodyPr/>
                    <a:lstStyle/>
                    <a:p>
                      <a:pPr rtl="0" fontAlgn="t"/>
                      <a:r>
                        <a:rPr lang="en-US" sz="1400" b="0">
                          <a:solidFill>
                            <a:srgbClr val="171A6C"/>
                          </a:solidFill>
                          <a:effectLst/>
                          <a:highlight>
                            <a:srgbClr val="E7E7EB"/>
                          </a:highlight>
                          <a:latin typeface="Calibri" panose="020F0502020204030204" pitchFamily="34" charset="0"/>
                        </a:rPr>
                        <a:t>dry air (nitrogen)</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extLst>
                  <a:ext uri="{0D108BD9-81ED-4DB2-BD59-A6C34878D82A}">
                    <a16:rowId xmlns:a16="http://schemas.microsoft.com/office/drawing/2014/main" val="2511662491"/>
                  </a:ext>
                </a:extLst>
              </a:tr>
              <a:tr h="196839">
                <a:tc>
                  <a:txBody>
                    <a:bodyPr/>
                    <a:lstStyle/>
                    <a:p>
                      <a:pPr rtl="0" fontAlgn="t"/>
                      <a:r>
                        <a:rPr lang="en-US" sz="1400" b="1">
                          <a:solidFill>
                            <a:srgbClr val="FFFFFF"/>
                          </a:solidFill>
                          <a:effectLst/>
                          <a:highlight>
                            <a:srgbClr val="171A6C"/>
                          </a:highlight>
                          <a:latin typeface="Calibri" panose="020F0502020204030204" pitchFamily="34" charset="0"/>
                        </a:rPr>
                        <a:t>Expected Photon Sensitive Area </a:t>
                      </a:r>
                    </a:p>
                  </a:txBody>
                  <a:tcPr marL="14318" marR="14318" marT="9546" marB="9546">
                    <a:lnL w="9525" cap="flat" cmpd="sng" algn="ctr">
                      <a:solidFill>
                        <a:srgbClr val="FFFFFF"/>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171A6C"/>
                    </a:solidFill>
                  </a:tcPr>
                </a:tc>
                <a:tc>
                  <a:txBody>
                    <a:bodyPr/>
                    <a:lstStyle/>
                    <a:p>
                      <a:pPr rtl="0" fontAlgn="t"/>
                      <a:r>
                        <a:rPr lang="en-US" sz="1400" b="0">
                          <a:solidFill>
                            <a:srgbClr val="171A6C"/>
                          </a:solidFill>
                          <a:effectLst/>
                          <a:highlight>
                            <a:srgbClr val="E7E7EB"/>
                          </a:highlight>
                          <a:latin typeface="Calibri" panose="020F0502020204030204" pitchFamily="34" charset="0"/>
                        </a:rPr>
                        <a:t>m2</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tc>
                  <a:txBody>
                    <a:bodyPr/>
                    <a:lstStyle/>
                    <a:p>
                      <a:pPr rtl="0" fontAlgn="t"/>
                      <a:r>
                        <a:rPr lang="en-SI" sz="1400" b="0">
                          <a:solidFill>
                            <a:srgbClr val="171A6C"/>
                          </a:solidFill>
                          <a:effectLst/>
                          <a:highlight>
                            <a:srgbClr val="E7E7EB"/>
                          </a:highlight>
                          <a:latin typeface="Calibri" panose="020F0502020204030204" pitchFamily="34" charset="0"/>
                        </a:rPr>
                        <a:t>3</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tc>
                  <a:txBody>
                    <a:bodyPr/>
                    <a:lstStyle/>
                    <a:p>
                      <a:pPr rtl="0" fontAlgn="t"/>
                      <a:r>
                        <a:rPr lang="en-SI" sz="1400" b="0">
                          <a:solidFill>
                            <a:srgbClr val="171A6C"/>
                          </a:solidFill>
                          <a:effectLst/>
                          <a:highlight>
                            <a:srgbClr val="E7E7EB"/>
                          </a:highlight>
                          <a:latin typeface="Calibri" panose="020F0502020204030204" pitchFamily="34" charset="0"/>
                        </a:rPr>
                        <a:t>0.4</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tc>
                  <a:txBody>
                    <a:bodyPr/>
                    <a:lstStyle/>
                    <a:p>
                      <a:pPr rtl="0" fontAlgn="t"/>
                      <a:r>
                        <a:rPr lang="en-US" sz="1400" b="0">
                          <a:solidFill>
                            <a:srgbClr val="171A6C"/>
                          </a:solidFill>
                          <a:effectLst/>
                          <a:highlight>
                            <a:srgbClr val="E7E7EB"/>
                          </a:highlight>
                          <a:latin typeface="Calibri" panose="020F0502020204030204" pitchFamily="34" charset="0"/>
                        </a:rPr>
                        <a:t>4.5 m2</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tc>
                  <a:txBody>
                    <a:bodyPr/>
                    <a:lstStyle/>
                    <a:p>
                      <a:pPr rtl="0" fontAlgn="t"/>
                      <a:r>
                        <a:rPr lang="en-US" sz="1400" b="0">
                          <a:solidFill>
                            <a:srgbClr val="171A6C"/>
                          </a:solidFill>
                          <a:effectLst/>
                          <a:highlight>
                            <a:srgbClr val="E7E7EB"/>
                          </a:highlight>
                          <a:latin typeface="Calibri" panose="020F0502020204030204" pitchFamily="34" charset="0"/>
                        </a:rPr>
                        <a:t>1m2/9m2</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extLst>
                  <a:ext uri="{0D108BD9-81ED-4DB2-BD59-A6C34878D82A}">
                    <a16:rowId xmlns:a16="http://schemas.microsoft.com/office/drawing/2014/main" val="101832850"/>
                  </a:ext>
                </a:extLst>
              </a:tr>
              <a:tr h="287947">
                <a:tc>
                  <a:txBody>
                    <a:bodyPr/>
                    <a:lstStyle/>
                    <a:p>
                      <a:pPr rtl="0" fontAlgn="t"/>
                      <a:r>
                        <a:rPr lang="en-US" sz="1400" b="1" dirty="0">
                          <a:solidFill>
                            <a:srgbClr val="FFFFFF"/>
                          </a:solidFill>
                          <a:effectLst/>
                          <a:highlight>
                            <a:srgbClr val="171A6C"/>
                          </a:highlight>
                          <a:latin typeface="Calibri" panose="020F0502020204030204" pitchFamily="34" charset="0"/>
                        </a:rPr>
                        <a:t>Expected Fluence 1MeV </a:t>
                      </a:r>
                      <a:r>
                        <a:rPr lang="en-US" sz="1400" b="1" dirty="0" err="1">
                          <a:solidFill>
                            <a:srgbClr val="FFFFFF"/>
                          </a:solidFill>
                          <a:effectLst/>
                          <a:highlight>
                            <a:srgbClr val="171A6C"/>
                          </a:highlight>
                          <a:latin typeface="Calibri" panose="020F0502020204030204" pitchFamily="34" charset="0"/>
                        </a:rPr>
                        <a:t>neq</a:t>
                      </a:r>
                      <a:endParaRPr lang="en-US" sz="1400" b="1" dirty="0">
                        <a:solidFill>
                          <a:srgbClr val="FFFFFF"/>
                        </a:solidFill>
                        <a:effectLst/>
                        <a:highlight>
                          <a:srgbClr val="171A6C"/>
                        </a:highlight>
                        <a:latin typeface="Calibri" panose="020F0502020204030204" pitchFamily="34" charset="0"/>
                      </a:endParaRPr>
                    </a:p>
                  </a:txBody>
                  <a:tcPr marL="14318" marR="14318" marT="9546" marB="9546">
                    <a:lnL w="9525" cap="flat" cmpd="sng" algn="ctr">
                      <a:solidFill>
                        <a:srgbClr val="FFFFFF"/>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171A6C"/>
                    </a:solidFill>
                  </a:tcPr>
                </a:tc>
                <a:tc>
                  <a:txBody>
                    <a:bodyPr/>
                    <a:lstStyle/>
                    <a:p>
                      <a:pPr rtl="0" fontAlgn="t"/>
                      <a:r>
                        <a:rPr lang="en-US" sz="1400" b="0" dirty="0">
                          <a:solidFill>
                            <a:srgbClr val="171A6C"/>
                          </a:solidFill>
                          <a:effectLst/>
                          <a:highlight>
                            <a:srgbClr val="FFFF00"/>
                          </a:highlight>
                          <a:latin typeface="Calibri" panose="020F0502020204030204" pitchFamily="34" charset="0"/>
                        </a:rPr>
                        <a:t>n/cm2</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CCCD4"/>
                    </a:solidFill>
                  </a:tcPr>
                </a:tc>
                <a:tc>
                  <a:txBody>
                    <a:bodyPr/>
                    <a:lstStyle/>
                    <a:p>
                      <a:pPr rtl="0" fontAlgn="t"/>
                      <a:r>
                        <a:rPr lang="en-SI" sz="1400" b="0" dirty="0">
                          <a:solidFill>
                            <a:srgbClr val="171A6C"/>
                          </a:solidFill>
                          <a:effectLst/>
                          <a:highlight>
                            <a:srgbClr val="FFFF00"/>
                          </a:highlight>
                          <a:latin typeface="Calibri" panose="020F0502020204030204" pitchFamily="34" charset="0"/>
                        </a:rPr>
                        <a:t>10**10</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CCCD4"/>
                    </a:solidFill>
                  </a:tcPr>
                </a:tc>
                <a:tc>
                  <a:txBody>
                    <a:bodyPr/>
                    <a:lstStyle/>
                    <a:p>
                      <a:pPr rtl="0" fontAlgn="t"/>
                      <a:r>
                        <a:rPr lang="en-SI" sz="1400" b="0" dirty="0">
                          <a:solidFill>
                            <a:srgbClr val="171A6C"/>
                          </a:solidFill>
                          <a:effectLst/>
                          <a:highlight>
                            <a:srgbClr val="FFFF00"/>
                          </a:highlight>
                          <a:latin typeface="Calibri" panose="020F0502020204030204" pitchFamily="34" charset="0"/>
                        </a:rPr>
                        <a:t>10**11</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CCCD4"/>
                    </a:solidFill>
                  </a:tcPr>
                </a:tc>
                <a:tc>
                  <a:txBody>
                    <a:bodyPr/>
                    <a:lstStyle/>
                    <a:p>
                      <a:pPr rtl="0" fontAlgn="t"/>
                      <a:r>
                        <a:rPr lang="en-SI" sz="1400" b="0" dirty="0">
                          <a:solidFill>
                            <a:srgbClr val="171A6C"/>
                          </a:solidFill>
                          <a:effectLst/>
                          <a:highlight>
                            <a:srgbClr val="FFFF00"/>
                          </a:highlight>
                          <a:latin typeface="Calibri" panose="020F0502020204030204" pitchFamily="34" charset="0"/>
                        </a:rPr>
                        <a:t>10**12</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CCCD4"/>
                    </a:solidFill>
                  </a:tcPr>
                </a:tc>
                <a:tc>
                  <a:txBody>
                    <a:bodyPr/>
                    <a:lstStyle/>
                    <a:p>
                      <a:pPr rtl="0" fontAlgn="t"/>
                      <a:r>
                        <a:rPr lang="en-US" sz="1400" b="0" dirty="0">
                          <a:solidFill>
                            <a:srgbClr val="171A6C"/>
                          </a:solidFill>
                          <a:effectLst/>
                          <a:highlight>
                            <a:srgbClr val="FFFF00"/>
                          </a:highlight>
                          <a:latin typeface="Calibri" panose="020F0502020204030204" pitchFamily="34" charset="0"/>
                        </a:rPr>
                        <a:t>3x10**13</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CCCD4"/>
                    </a:solidFill>
                  </a:tcPr>
                </a:tc>
                <a:extLst>
                  <a:ext uri="{0D108BD9-81ED-4DB2-BD59-A6C34878D82A}">
                    <a16:rowId xmlns:a16="http://schemas.microsoft.com/office/drawing/2014/main" val="3954177016"/>
                  </a:ext>
                </a:extLst>
              </a:tr>
              <a:tr h="196839">
                <a:tc>
                  <a:txBody>
                    <a:bodyPr/>
                    <a:lstStyle/>
                    <a:p>
                      <a:pPr rtl="0" fontAlgn="t"/>
                      <a:r>
                        <a:rPr lang="en-US" sz="1400" b="1">
                          <a:solidFill>
                            <a:srgbClr val="FFFFFF"/>
                          </a:solidFill>
                          <a:effectLst/>
                          <a:highlight>
                            <a:srgbClr val="171A6C"/>
                          </a:highlight>
                          <a:latin typeface="Calibri" panose="020F0502020204030204" pitchFamily="34" charset="0"/>
                        </a:rPr>
                        <a:t>Expected TID</a:t>
                      </a:r>
                    </a:p>
                  </a:txBody>
                  <a:tcPr marL="14318" marR="14318" marT="9546" marB="9546">
                    <a:lnL w="9525" cap="flat" cmpd="sng" algn="ctr">
                      <a:solidFill>
                        <a:srgbClr val="FFFFFF"/>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171A6C"/>
                    </a:solidFill>
                  </a:tcPr>
                </a:tc>
                <a:tc>
                  <a:txBody>
                    <a:bodyPr/>
                    <a:lstStyle/>
                    <a:p>
                      <a:pPr rtl="0" fontAlgn="t"/>
                      <a:r>
                        <a:rPr lang="en-US" sz="1400" b="0">
                          <a:solidFill>
                            <a:srgbClr val="171A6C"/>
                          </a:solidFill>
                          <a:effectLst/>
                          <a:highlight>
                            <a:srgbClr val="E7E7EB"/>
                          </a:highlight>
                          <a:latin typeface="Calibri" panose="020F0502020204030204" pitchFamily="34" charset="0"/>
                        </a:rPr>
                        <a:t>Gy</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tc>
                  <a:txBody>
                    <a:bodyPr/>
                    <a:lstStyle/>
                    <a:p>
                      <a:pPr rtl="0" fontAlgn="t"/>
                      <a:endParaRPr lang="en-SI" sz="1400">
                        <a:effectLst/>
                        <a:highlight>
                          <a:srgbClr val="E7E7EB"/>
                        </a:highlight>
                      </a:endParaRP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tc>
                  <a:txBody>
                    <a:bodyPr/>
                    <a:lstStyle/>
                    <a:p>
                      <a:pPr rtl="0" fontAlgn="t"/>
                      <a:r>
                        <a:rPr lang="en-US" sz="1400" b="0" dirty="0">
                          <a:solidFill>
                            <a:srgbClr val="171A6C"/>
                          </a:solidFill>
                          <a:effectLst/>
                          <a:highlight>
                            <a:srgbClr val="E7E7EB"/>
                          </a:highlight>
                          <a:latin typeface="Calibri" panose="020F0502020204030204" pitchFamily="34" charset="0"/>
                        </a:rPr>
                        <a:t>5 Gy/year</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tc>
                  <a:txBody>
                    <a:bodyPr/>
                    <a:lstStyle/>
                    <a:p>
                      <a:pPr rtl="0" fontAlgn="t"/>
                      <a:r>
                        <a:rPr lang="en-SI" sz="1400" b="0" dirty="0">
                          <a:solidFill>
                            <a:srgbClr val="171A6C"/>
                          </a:solidFill>
                          <a:effectLst/>
                          <a:highlight>
                            <a:srgbClr val="E7E7EB"/>
                          </a:highlight>
                          <a:latin typeface="Calibri" panose="020F0502020204030204" pitchFamily="34" charset="0"/>
                        </a:rPr>
                        <a:t>1000</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tc>
                  <a:txBody>
                    <a:bodyPr/>
                    <a:lstStyle/>
                    <a:p>
                      <a:pPr rtl="0" fontAlgn="t"/>
                      <a:endParaRPr lang="en-SI" sz="1400" dirty="0">
                        <a:effectLst/>
                        <a:highlight>
                          <a:srgbClr val="E7E7EB"/>
                        </a:highlight>
                      </a:endParaRP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extLst>
                  <a:ext uri="{0D108BD9-81ED-4DB2-BD59-A6C34878D82A}">
                    <a16:rowId xmlns:a16="http://schemas.microsoft.com/office/drawing/2014/main" val="1787153580"/>
                  </a:ext>
                </a:extLst>
              </a:tr>
              <a:tr h="377512">
                <a:tc>
                  <a:txBody>
                    <a:bodyPr/>
                    <a:lstStyle/>
                    <a:p>
                      <a:pPr rtl="0" fontAlgn="t"/>
                      <a:r>
                        <a:rPr lang="en-US" sz="1400" b="1">
                          <a:solidFill>
                            <a:srgbClr val="FFFFFF"/>
                          </a:solidFill>
                          <a:effectLst/>
                          <a:highlight>
                            <a:srgbClr val="171A6C"/>
                          </a:highlight>
                          <a:latin typeface="Calibri" panose="020F0502020204030204" pitchFamily="34" charset="0"/>
                        </a:rPr>
                        <a:t>Trigger rate</a:t>
                      </a:r>
                    </a:p>
                  </a:txBody>
                  <a:tcPr marL="14318" marR="14318" marT="9546" marB="9546">
                    <a:lnL w="9525" cap="flat" cmpd="sng" algn="ctr">
                      <a:solidFill>
                        <a:srgbClr val="FFFFFF"/>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171A6C"/>
                    </a:solidFill>
                  </a:tcPr>
                </a:tc>
                <a:tc>
                  <a:txBody>
                    <a:bodyPr/>
                    <a:lstStyle/>
                    <a:p>
                      <a:pPr rtl="0" fontAlgn="t"/>
                      <a:r>
                        <a:rPr lang="en-US" sz="1400" b="0">
                          <a:solidFill>
                            <a:srgbClr val="171A6C"/>
                          </a:solidFill>
                          <a:effectLst/>
                          <a:highlight>
                            <a:srgbClr val="E7E7EB"/>
                          </a:highlight>
                          <a:latin typeface="Calibri" panose="020F0502020204030204" pitchFamily="34" charset="0"/>
                        </a:rPr>
                        <a:t>MHz</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tc>
                  <a:txBody>
                    <a:bodyPr/>
                    <a:lstStyle/>
                    <a:p>
                      <a:pPr rtl="0" fontAlgn="t"/>
                      <a:r>
                        <a:rPr lang="en-US" sz="1400" b="0" dirty="0">
                          <a:solidFill>
                            <a:srgbClr val="171A6C"/>
                          </a:solidFill>
                          <a:effectLst/>
                          <a:highlight>
                            <a:srgbClr val="E7E7EB"/>
                          </a:highlight>
                          <a:latin typeface="Calibri" panose="020F0502020204030204" pitchFamily="34" charset="0"/>
                        </a:rPr>
                        <a:t>triggerless, 98 MHz bunch-crossing</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tc>
                  <a:txBody>
                    <a:bodyPr/>
                    <a:lstStyle/>
                    <a:p>
                      <a:pPr rtl="0" fontAlgn="t"/>
                      <a:r>
                        <a:rPr lang="en-SI" sz="1400" b="0">
                          <a:solidFill>
                            <a:srgbClr val="171A6C"/>
                          </a:solidFill>
                          <a:effectLst/>
                          <a:highlight>
                            <a:srgbClr val="E7E7EB"/>
                          </a:highlight>
                          <a:latin typeface="Calibri" panose="020F0502020204030204" pitchFamily="34" charset="0"/>
                        </a:rPr>
                        <a:t>0.3</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tc>
                  <a:txBody>
                    <a:bodyPr/>
                    <a:lstStyle/>
                    <a:p>
                      <a:pPr rtl="0" fontAlgn="t"/>
                      <a:r>
                        <a:rPr lang="en-SI" sz="1400" b="0">
                          <a:solidFill>
                            <a:srgbClr val="171A6C"/>
                          </a:solidFill>
                          <a:effectLst/>
                          <a:highlight>
                            <a:srgbClr val="E7E7EB"/>
                          </a:highlight>
                          <a:latin typeface="Calibri" panose="020F0502020204030204" pitchFamily="34" charset="0"/>
                        </a:rPr>
                        <a:t>0.3</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tc>
                  <a:txBody>
                    <a:bodyPr/>
                    <a:lstStyle/>
                    <a:p>
                      <a:pPr rtl="0" fontAlgn="t"/>
                      <a:r>
                        <a:rPr lang="en-SI" sz="1400" b="0">
                          <a:solidFill>
                            <a:srgbClr val="171A6C"/>
                          </a:solidFill>
                          <a:effectLst/>
                          <a:highlight>
                            <a:srgbClr val="E7E7EB"/>
                          </a:highlight>
                          <a:latin typeface="Calibri" panose="020F0502020204030204" pitchFamily="34" charset="0"/>
                        </a:rPr>
                        <a:t>40</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extLst>
                  <a:ext uri="{0D108BD9-81ED-4DB2-BD59-A6C34878D82A}">
                    <a16:rowId xmlns:a16="http://schemas.microsoft.com/office/drawing/2014/main" val="1549031003"/>
                  </a:ext>
                </a:extLst>
              </a:tr>
              <a:tr h="196839">
                <a:tc>
                  <a:txBody>
                    <a:bodyPr/>
                    <a:lstStyle/>
                    <a:p>
                      <a:pPr rtl="0" fontAlgn="t"/>
                      <a:r>
                        <a:rPr lang="en-US" sz="1400" b="1" dirty="0">
                          <a:solidFill>
                            <a:srgbClr val="FFFFFF"/>
                          </a:solidFill>
                          <a:effectLst/>
                          <a:highlight>
                            <a:srgbClr val="171A6C"/>
                          </a:highlight>
                          <a:latin typeface="Calibri" panose="020F0502020204030204" pitchFamily="34" charset="0"/>
                        </a:rPr>
                        <a:t>Expected Project timeline </a:t>
                      </a:r>
                    </a:p>
                  </a:txBody>
                  <a:tcPr marL="14318" marR="14318" marT="9546" marB="9546">
                    <a:lnL w="9525" cap="flat" cmpd="sng" algn="ctr">
                      <a:solidFill>
                        <a:srgbClr val="FFFFFF"/>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171A6C"/>
                    </a:solidFill>
                  </a:tcPr>
                </a:tc>
                <a:tc>
                  <a:txBody>
                    <a:bodyPr/>
                    <a:lstStyle/>
                    <a:p>
                      <a:pPr rtl="0" fontAlgn="t"/>
                      <a:endParaRPr lang="en-SI" sz="1400">
                        <a:effectLst/>
                        <a:highlight>
                          <a:srgbClr val="171A6C"/>
                        </a:highlight>
                      </a:endParaRP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171A6C"/>
                    </a:solidFill>
                  </a:tcPr>
                </a:tc>
                <a:tc>
                  <a:txBody>
                    <a:bodyPr/>
                    <a:lstStyle/>
                    <a:p>
                      <a:pPr rtl="0" fontAlgn="t"/>
                      <a:endParaRPr lang="en-SI" sz="1400">
                        <a:effectLst/>
                        <a:highlight>
                          <a:srgbClr val="171A6C"/>
                        </a:highlight>
                      </a:endParaRP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171A6C"/>
                    </a:solidFill>
                  </a:tcPr>
                </a:tc>
                <a:tc>
                  <a:txBody>
                    <a:bodyPr/>
                    <a:lstStyle/>
                    <a:p>
                      <a:pPr rtl="0" fontAlgn="t"/>
                      <a:endParaRPr lang="en-SI" sz="1400">
                        <a:effectLst/>
                        <a:highlight>
                          <a:srgbClr val="171A6C"/>
                        </a:highlight>
                      </a:endParaRP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171A6C"/>
                    </a:solidFill>
                  </a:tcPr>
                </a:tc>
                <a:tc>
                  <a:txBody>
                    <a:bodyPr/>
                    <a:lstStyle/>
                    <a:p>
                      <a:pPr rtl="0" fontAlgn="t"/>
                      <a:endParaRPr lang="en-SI" sz="1400">
                        <a:effectLst/>
                        <a:highlight>
                          <a:srgbClr val="171A6C"/>
                        </a:highlight>
                      </a:endParaRP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171A6C"/>
                    </a:solidFill>
                  </a:tcPr>
                </a:tc>
                <a:tc>
                  <a:txBody>
                    <a:bodyPr/>
                    <a:lstStyle/>
                    <a:p>
                      <a:pPr rtl="0" fontAlgn="t"/>
                      <a:endParaRPr lang="en-SI" sz="1400">
                        <a:effectLst/>
                        <a:highlight>
                          <a:srgbClr val="171A6C"/>
                        </a:highlight>
                      </a:endParaRP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171A6C"/>
                    </a:solidFill>
                  </a:tcPr>
                </a:tc>
                <a:extLst>
                  <a:ext uri="{0D108BD9-81ED-4DB2-BD59-A6C34878D82A}">
                    <a16:rowId xmlns:a16="http://schemas.microsoft.com/office/drawing/2014/main" val="717495894"/>
                  </a:ext>
                </a:extLst>
              </a:tr>
              <a:tr h="196839">
                <a:tc>
                  <a:txBody>
                    <a:bodyPr/>
                    <a:lstStyle/>
                    <a:p>
                      <a:pPr rtl="0" fontAlgn="t"/>
                      <a:r>
                        <a:rPr lang="en-US" sz="1400" b="1" dirty="0">
                          <a:solidFill>
                            <a:srgbClr val="FFFFFF"/>
                          </a:solidFill>
                          <a:effectLst/>
                          <a:highlight>
                            <a:srgbClr val="171A6C"/>
                          </a:highlight>
                          <a:latin typeface="Calibri" panose="020F0502020204030204" pitchFamily="34" charset="0"/>
                        </a:rPr>
                        <a:t>Conceptual design report</a:t>
                      </a:r>
                    </a:p>
                  </a:txBody>
                  <a:tcPr marL="14318" marR="14318" marT="9546" marB="9546">
                    <a:lnL w="9525" cap="flat" cmpd="sng" algn="ctr">
                      <a:solidFill>
                        <a:srgbClr val="FFFFFF"/>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171A6C"/>
                    </a:solidFill>
                  </a:tcPr>
                </a:tc>
                <a:tc>
                  <a:txBody>
                    <a:bodyPr/>
                    <a:lstStyle/>
                    <a:p>
                      <a:pPr rtl="0" fontAlgn="t"/>
                      <a:endParaRPr lang="en-SI" sz="1400">
                        <a:effectLst/>
                        <a:highlight>
                          <a:srgbClr val="E7E7EB"/>
                        </a:highlight>
                      </a:endParaRP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tc>
                  <a:txBody>
                    <a:bodyPr/>
                    <a:lstStyle/>
                    <a:p>
                      <a:pPr rtl="0" fontAlgn="t"/>
                      <a:r>
                        <a:rPr lang="en-SI" sz="1400" b="0">
                          <a:solidFill>
                            <a:srgbClr val="171A6C"/>
                          </a:solidFill>
                          <a:effectLst/>
                          <a:highlight>
                            <a:srgbClr val="E7E7EB"/>
                          </a:highlight>
                          <a:latin typeface="Calibri" panose="020F0502020204030204" pitchFamily="34" charset="0"/>
                        </a:rPr>
                        <a:t>2021</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tc>
                  <a:txBody>
                    <a:bodyPr/>
                    <a:lstStyle/>
                    <a:p>
                      <a:pPr rtl="0" fontAlgn="t"/>
                      <a:r>
                        <a:rPr lang="en-SI" sz="1400" b="0" dirty="0">
                          <a:solidFill>
                            <a:srgbClr val="171A6C"/>
                          </a:solidFill>
                          <a:effectLst/>
                          <a:highlight>
                            <a:srgbClr val="E7E7EB"/>
                          </a:highlight>
                          <a:latin typeface="Calibri" panose="020F0502020204030204" pitchFamily="34" charset="0"/>
                        </a:rPr>
                        <a:t>2030</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tc>
                  <a:txBody>
                    <a:bodyPr/>
                    <a:lstStyle/>
                    <a:p>
                      <a:pPr rtl="0" fontAlgn="t"/>
                      <a:r>
                        <a:rPr lang="en-SI" sz="1400" b="0" dirty="0">
                          <a:solidFill>
                            <a:srgbClr val="171A6C"/>
                          </a:solidFill>
                          <a:effectLst/>
                          <a:highlight>
                            <a:srgbClr val="E7E7EB"/>
                          </a:highlight>
                          <a:latin typeface="Calibri" panose="020F0502020204030204" pitchFamily="34" charset="0"/>
                        </a:rPr>
                        <a:t>2030</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tc>
                  <a:txBody>
                    <a:bodyPr/>
                    <a:lstStyle/>
                    <a:p>
                      <a:pPr rtl="0" fontAlgn="t"/>
                      <a:r>
                        <a:rPr lang="en-SI" sz="1400" b="0" dirty="0">
                          <a:solidFill>
                            <a:srgbClr val="171A6C"/>
                          </a:solidFill>
                          <a:effectLst/>
                          <a:highlight>
                            <a:srgbClr val="E7E7EB"/>
                          </a:highlight>
                          <a:latin typeface="Calibri" panose="020F0502020204030204" pitchFamily="34" charset="0"/>
                        </a:rPr>
                        <a:t>2025</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extLst>
                  <a:ext uri="{0D108BD9-81ED-4DB2-BD59-A6C34878D82A}">
                    <a16:rowId xmlns:a16="http://schemas.microsoft.com/office/drawing/2014/main" val="3505946079"/>
                  </a:ext>
                </a:extLst>
              </a:tr>
              <a:tr h="196839">
                <a:tc>
                  <a:txBody>
                    <a:bodyPr/>
                    <a:lstStyle/>
                    <a:p>
                      <a:pPr rtl="0" fontAlgn="t"/>
                      <a:r>
                        <a:rPr lang="en-US" sz="1400" b="1" dirty="0">
                          <a:solidFill>
                            <a:srgbClr val="FFFFFF"/>
                          </a:solidFill>
                          <a:effectLst/>
                          <a:highlight>
                            <a:srgbClr val="171A6C"/>
                          </a:highlight>
                          <a:latin typeface="Calibri" panose="020F0502020204030204" pitchFamily="34" charset="0"/>
                        </a:rPr>
                        <a:t>End of R&amp;D</a:t>
                      </a:r>
                    </a:p>
                  </a:txBody>
                  <a:tcPr marL="14318" marR="14318" marT="9546" marB="9546">
                    <a:lnL w="9525" cap="flat" cmpd="sng" algn="ctr">
                      <a:solidFill>
                        <a:srgbClr val="FFFFFF"/>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171A6C"/>
                    </a:solidFill>
                  </a:tcPr>
                </a:tc>
                <a:tc>
                  <a:txBody>
                    <a:bodyPr/>
                    <a:lstStyle/>
                    <a:p>
                      <a:pPr rtl="0" fontAlgn="t"/>
                      <a:endParaRPr lang="en-SI" sz="1400" dirty="0">
                        <a:effectLst/>
                        <a:highlight>
                          <a:srgbClr val="E7E7EB"/>
                        </a:highlight>
                      </a:endParaRP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tc>
                  <a:txBody>
                    <a:bodyPr/>
                    <a:lstStyle/>
                    <a:p>
                      <a:pPr rtl="0" fontAlgn="t"/>
                      <a:r>
                        <a:rPr lang="en-US" sz="1400" b="0" dirty="0">
                          <a:solidFill>
                            <a:srgbClr val="171A6C"/>
                          </a:solidFill>
                          <a:effectLst/>
                          <a:highlight>
                            <a:srgbClr val="E7E7EB"/>
                          </a:highlight>
                          <a:latin typeface="Calibri" panose="020F0502020204030204" pitchFamily="34" charset="0"/>
                        </a:rPr>
                        <a:t>already concluded</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tc>
                  <a:txBody>
                    <a:bodyPr/>
                    <a:lstStyle/>
                    <a:p>
                      <a:pPr rtl="0" fontAlgn="t"/>
                      <a:r>
                        <a:rPr lang="en-SI" sz="1400" b="0">
                          <a:solidFill>
                            <a:srgbClr val="171A6C"/>
                          </a:solidFill>
                          <a:effectLst/>
                          <a:highlight>
                            <a:srgbClr val="E7E7EB"/>
                          </a:highlight>
                          <a:latin typeface="Calibri" panose="020F0502020204030204" pitchFamily="34" charset="0"/>
                        </a:rPr>
                        <a:t>2031</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tc>
                  <a:txBody>
                    <a:bodyPr/>
                    <a:lstStyle/>
                    <a:p>
                      <a:pPr rtl="0" fontAlgn="t"/>
                      <a:r>
                        <a:rPr lang="en-SI" sz="1400" b="0">
                          <a:solidFill>
                            <a:srgbClr val="171A6C"/>
                          </a:solidFill>
                          <a:effectLst/>
                          <a:highlight>
                            <a:srgbClr val="E7E7EB"/>
                          </a:highlight>
                          <a:latin typeface="Calibri" panose="020F0502020204030204" pitchFamily="34" charset="0"/>
                        </a:rPr>
                        <a:t>2031</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tc>
                  <a:txBody>
                    <a:bodyPr/>
                    <a:lstStyle/>
                    <a:p>
                      <a:pPr rtl="0" fontAlgn="t"/>
                      <a:r>
                        <a:rPr lang="en-SI" sz="1400" b="0" dirty="0">
                          <a:solidFill>
                            <a:srgbClr val="171A6C"/>
                          </a:solidFill>
                          <a:effectLst/>
                          <a:highlight>
                            <a:srgbClr val="E7E7EB"/>
                          </a:highlight>
                          <a:latin typeface="Calibri" panose="020F0502020204030204" pitchFamily="34" charset="0"/>
                        </a:rPr>
                        <a:t>2026</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extLst>
                  <a:ext uri="{0D108BD9-81ED-4DB2-BD59-A6C34878D82A}">
                    <a16:rowId xmlns:a16="http://schemas.microsoft.com/office/drawing/2014/main" val="175934744"/>
                  </a:ext>
                </a:extLst>
              </a:tr>
              <a:tr h="196839">
                <a:tc>
                  <a:txBody>
                    <a:bodyPr/>
                    <a:lstStyle/>
                    <a:p>
                      <a:pPr rtl="0" fontAlgn="t"/>
                      <a:r>
                        <a:rPr lang="en-US" sz="1400" b="1">
                          <a:solidFill>
                            <a:srgbClr val="FFFFFF"/>
                          </a:solidFill>
                          <a:effectLst/>
                          <a:highlight>
                            <a:srgbClr val="171A6C"/>
                          </a:highlight>
                          <a:latin typeface="Calibri" panose="020F0502020204030204" pitchFamily="34" charset="0"/>
                        </a:rPr>
                        <a:t>Start of Operation</a:t>
                      </a:r>
                    </a:p>
                  </a:txBody>
                  <a:tcPr marL="14318" marR="14318" marT="9546" marB="9546">
                    <a:lnL w="9525" cap="flat" cmpd="sng" algn="ctr">
                      <a:solidFill>
                        <a:srgbClr val="FFFFFF"/>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171A6C"/>
                    </a:solidFill>
                  </a:tcPr>
                </a:tc>
                <a:tc>
                  <a:txBody>
                    <a:bodyPr/>
                    <a:lstStyle/>
                    <a:p>
                      <a:pPr rtl="0" fontAlgn="t"/>
                      <a:endParaRPr lang="en-SI" sz="1400">
                        <a:effectLst/>
                        <a:highlight>
                          <a:srgbClr val="E7E7EB"/>
                        </a:highlight>
                      </a:endParaRP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tc>
                  <a:txBody>
                    <a:bodyPr/>
                    <a:lstStyle/>
                    <a:p>
                      <a:pPr rtl="0" fontAlgn="t"/>
                      <a:r>
                        <a:rPr lang="en-SI" sz="1400" b="0">
                          <a:solidFill>
                            <a:srgbClr val="171A6C"/>
                          </a:solidFill>
                          <a:effectLst/>
                          <a:highlight>
                            <a:srgbClr val="E7E7EB"/>
                          </a:highlight>
                          <a:latin typeface="Calibri" panose="020F0502020204030204" pitchFamily="34" charset="0"/>
                        </a:rPr>
                        <a:t>2031</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tc>
                  <a:txBody>
                    <a:bodyPr/>
                    <a:lstStyle/>
                    <a:p>
                      <a:pPr rtl="0" fontAlgn="t"/>
                      <a:r>
                        <a:rPr lang="en-SI" sz="1400" b="0" dirty="0">
                          <a:solidFill>
                            <a:srgbClr val="171A6C"/>
                          </a:solidFill>
                          <a:effectLst/>
                          <a:highlight>
                            <a:srgbClr val="E7E7EB"/>
                          </a:highlight>
                          <a:latin typeface="Calibri" panose="020F0502020204030204" pitchFamily="34" charset="0"/>
                        </a:rPr>
                        <a:t>2035</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tc>
                  <a:txBody>
                    <a:bodyPr/>
                    <a:lstStyle/>
                    <a:p>
                      <a:pPr rtl="0" fontAlgn="t"/>
                      <a:r>
                        <a:rPr lang="en-SI" sz="1400" b="0" dirty="0">
                          <a:solidFill>
                            <a:srgbClr val="171A6C"/>
                          </a:solidFill>
                          <a:effectLst/>
                          <a:highlight>
                            <a:srgbClr val="E7E7EB"/>
                          </a:highlight>
                          <a:latin typeface="Calibri" panose="020F0502020204030204" pitchFamily="34" charset="0"/>
                        </a:rPr>
                        <a:t>2035</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tc>
                  <a:txBody>
                    <a:bodyPr/>
                    <a:lstStyle/>
                    <a:p>
                      <a:pPr rtl="0" fontAlgn="t"/>
                      <a:r>
                        <a:rPr lang="en-SI" sz="1400" b="0" dirty="0">
                          <a:solidFill>
                            <a:srgbClr val="171A6C"/>
                          </a:solidFill>
                          <a:effectLst/>
                          <a:highlight>
                            <a:srgbClr val="E7E7EB"/>
                          </a:highlight>
                          <a:latin typeface="Calibri" panose="020F0502020204030204" pitchFamily="34" charset="0"/>
                        </a:rPr>
                        <a:t>2033</a:t>
                      </a:r>
                    </a:p>
                  </a:txBody>
                  <a:tcPr marL="14318" marR="14318" marT="9546" marB="9546">
                    <a:lnL w="9525" cap="flat" cmpd="sng" algn="ctr">
                      <a:solidFill>
                        <a:srgbClr val="CCCCCC"/>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E7E7EB"/>
                    </a:solidFill>
                  </a:tcPr>
                </a:tc>
                <a:extLst>
                  <a:ext uri="{0D108BD9-81ED-4DB2-BD59-A6C34878D82A}">
                    <a16:rowId xmlns:a16="http://schemas.microsoft.com/office/drawing/2014/main" val="1030475366"/>
                  </a:ext>
                </a:extLst>
              </a:tr>
            </a:tbl>
          </a:graphicData>
        </a:graphic>
      </p:graphicFrame>
      <p:pic>
        <p:nvPicPr>
          <p:cNvPr id="3" name="Picture 2">
            <a:extLst>
              <a:ext uri="{FF2B5EF4-FFF2-40B4-BE49-F238E27FC236}">
                <a16:creationId xmlns:a16="http://schemas.microsoft.com/office/drawing/2014/main" id="{94970D9F-E478-A409-90F6-42939D3997A0}"/>
              </a:ext>
            </a:extLst>
          </p:cNvPr>
          <p:cNvPicPr>
            <a:picLocks noChangeAspect="1"/>
          </p:cNvPicPr>
          <p:nvPr/>
        </p:nvPicPr>
        <p:blipFill>
          <a:blip r:embed="rId2"/>
          <a:stretch>
            <a:fillRect/>
          </a:stretch>
        </p:blipFill>
        <p:spPr>
          <a:xfrm>
            <a:off x="10837333" y="44210"/>
            <a:ext cx="1269962" cy="671573"/>
          </a:xfrm>
          <a:prstGeom prst="rect">
            <a:avLst/>
          </a:prstGeom>
        </p:spPr>
      </p:pic>
      <p:sp>
        <p:nvSpPr>
          <p:cNvPr id="5" name="Footer Placeholder 4">
            <a:extLst>
              <a:ext uri="{FF2B5EF4-FFF2-40B4-BE49-F238E27FC236}">
                <a16:creationId xmlns:a16="http://schemas.microsoft.com/office/drawing/2014/main" id="{C4AC04A0-9D38-FBB3-CF7B-F727DAE7D44E}"/>
              </a:ext>
            </a:extLst>
          </p:cNvPr>
          <p:cNvSpPr>
            <a:spLocks noGrp="1"/>
          </p:cNvSpPr>
          <p:nvPr>
            <p:ph type="ftr" sz="quarter" idx="11"/>
          </p:nvPr>
        </p:nvSpPr>
        <p:spPr/>
        <p:txBody>
          <a:bodyPr/>
          <a:lstStyle/>
          <a:p>
            <a:r>
              <a:rPr lang="en-US" dirty="0"/>
              <a:t>Pestotnik SiPM RadHard@ RICH 2025</a:t>
            </a:r>
          </a:p>
        </p:txBody>
      </p:sp>
      <p:sp>
        <p:nvSpPr>
          <p:cNvPr id="6" name="Slide Number Placeholder 5">
            <a:extLst>
              <a:ext uri="{FF2B5EF4-FFF2-40B4-BE49-F238E27FC236}">
                <a16:creationId xmlns:a16="http://schemas.microsoft.com/office/drawing/2014/main" id="{685FFB30-2800-B63C-3B9D-5E84CAD56517}"/>
              </a:ext>
            </a:extLst>
          </p:cNvPr>
          <p:cNvSpPr>
            <a:spLocks noGrp="1"/>
          </p:cNvSpPr>
          <p:nvPr>
            <p:ph type="sldNum" sz="quarter" idx="12"/>
          </p:nvPr>
        </p:nvSpPr>
        <p:spPr/>
        <p:txBody>
          <a:bodyPr/>
          <a:lstStyle/>
          <a:p>
            <a:fld id="{C1FF6DA9-008F-8B48-92A6-B652298478BF}" type="slidenum">
              <a:rPr lang="en-US" smtClean="0"/>
              <a:t>6</a:t>
            </a:fld>
            <a:endParaRPr lang="en-US"/>
          </a:p>
        </p:txBody>
      </p:sp>
    </p:spTree>
    <p:extLst>
      <p:ext uri="{BB962C8B-B14F-4D97-AF65-F5344CB8AC3E}">
        <p14:creationId xmlns:p14="http://schemas.microsoft.com/office/powerpoint/2010/main" val="4278657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D7D55-93FA-3B26-C51E-6ACBA9D9A7F9}"/>
              </a:ext>
            </a:extLst>
          </p:cNvPr>
          <p:cNvSpPr>
            <a:spLocks noGrp="1"/>
          </p:cNvSpPr>
          <p:nvPr>
            <p:ph type="title"/>
          </p:nvPr>
        </p:nvSpPr>
        <p:spPr>
          <a:xfrm>
            <a:off x="354656" y="305511"/>
            <a:ext cx="11456344" cy="839811"/>
          </a:xfrm>
        </p:spPr>
        <p:txBody>
          <a:bodyPr>
            <a:normAutofit/>
          </a:bodyPr>
          <a:lstStyle/>
          <a:p>
            <a:r>
              <a:rPr lang="en-US" dirty="0"/>
              <a:t>Limiting Operation factors: Noise in SiPMs</a:t>
            </a:r>
            <a:endParaRPr lang="sl-SI" dirty="0"/>
          </a:p>
        </p:txBody>
      </p:sp>
      <p:sp>
        <p:nvSpPr>
          <p:cNvPr id="3" name="Content Placeholder 2">
            <a:extLst>
              <a:ext uri="{FF2B5EF4-FFF2-40B4-BE49-F238E27FC236}">
                <a16:creationId xmlns:a16="http://schemas.microsoft.com/office/drawing/2014/main" id="{AB885727-2157-4036-A177-8DF2CADF38C3}"/>
              </a:ext>
            </a:extLst>
          </p:cNvPr>
          <p:cNvSpPr>
            <a:spLocks noGrp="1"/>
          </p:cNvSpPr>
          <p:nvPr>
            <p:ph idx="1"/>
          </p:nvPr>
        </p:nvSpPr>
        <p:spPr>
          <a:xfrm>
            <a:off x="354656" y="1228783"/>
            <a:ext cx="6340057" cy="4741817"/>
          </a:xfrm>
        </p:spPr>
        <p:txBody>
          <a:bodyPr>
            <a:normAutofit/>
          </a:bodyPr>
          <a:lstStyle/>
          <a:p>
            <a:br>
              <a:rPr lang="en-US" dirty="0"/>
            </a:br>
            <a:r>
              <a:rPr lang="en-US" dirty="0"/>
              <a:t>SiPMs are noisy devices due to thermal noise. </a:t>
            </a:r>
          </a:p>
          <a:p>
            <a:r>
              <a:rPr lang="en-US" dirty="0"/>
              <a:t>Defects in the silicon lattice create energy levels within the band gap, enabling electrons to be thermally excited from the valence band to the conduction band, thereby generating dark current.</a:t>
            </a:r>
          </a:p>
          <a:p>
            <a:endParaRPr lang="en-US" dirty="0"/>
          </a:p>
          <a:p>
            <a:r>
              <a:rPr lang="en-US" dirty="0"/>
              <a:t>Radiation creates additional defect states in the band gap, facilitating electron transitions to the conduction band and leading to increased noise.</a:t>
            </a:r>
            <a:endParaRPr lang="sl-SI" dirty="0"/>
          </a:p>
        </p:txBody>
      </p:sp>
      <p:sp>
        <p:nvSpPr>
          <p:cNvPr id="4" name="Footer Placeholder 3">
            <a:extLst>
              <a:ext uri="{FF2B5EF4-FFF2-40B4-BE49-F238E27FC236}">
                <a16:creationId xmlns:a16="http://schemas.microsoft.com/office/drawing/2014/main" id="{E7D83C1C-70C0-1B1C-EF03-BD4A0A0221EA}"/>
              </a:ext>
            </a:extLst>
          </p:cNvPr>
          <p:cNvSpPr>
            <a:spLocks noGrp="1"/>
          </p:cNvSpPr>
          <p:nvPr>
            <p:ph type="ftr" sz="quarter" idx="11"/>
          </p:nvPr>
        </p:nvSpPr>
        <p:spPr/>
        <p:txBody>
          <a:bodyPr/>
          <a:lstStyle/>
          <a:p>
            <a:r>
              <a:rPr lang="en-US"/>
              <a:t>Pestotnik SiPM RadHard@ RICH 2025</a:t>
            </a:r>
          </a:p>
        </p:txBody>
      </p:sp>
      <p:sp>
        <p:nvSpPr>
          <p:cNvPr id="5" name="Slide Number Placeholder 4">
            <a:extLst>
              <a:ext uri="{FF2B5EF4-FFF2-40B4-BE49-F238E27FC236}">
                <a16:creationId xmlns:a16="http://schemas.microsoft.com/office/drawing/2014/main" id="{3F612AFA-11D4-B430-FF05-2DDE2D674960}"/>
              </a:ext>
            </a:extLst>
          </p:cNvPr>
          <p:cNvSpPr>
            <a:spLocks noGrp="1"/>
          </p:cNvSpPr>
          <p:nvPr>
            <p:ph type="sldNum" sz="quarter" idx="12"/>
          </p:nvPr>
        </p:nvSpPr>
        <p:spPr/>
        <p:txBody>
          <a:bodyPr/>
          <a:lstStyle/>
          <a:p>
            <a:fld id="{C1FF6DA9-008F-8B48-92A6-B652298478BF}" type="slidenum">
              <a:rPr lang="en-US" smtClean="0"/>
              <a:t>7</a:t>
            </a:fld>
            <a:endParaRPr lang="en-US"/>
          </a:p>
        </p:txBody>
      </p:sp>
      <p:pic>
        <p:nvPicPr>
          <p:cNvPr id="7" name="Picture 6">
            <a:extLst>
              <a:ext uri="{FF2B5EF4-FFF2-40B4-BE49-F238E27FC236}">
                <a16:creationId xmlns:a16="http://schemas.microsoft.com/office/drawing/2014/main" id="{3D93897E-9EE2-A1A2-AA14-A751B0921C23}"/>
              </a:ext>
            </a:extLst>
          </p:cNvPr>
          <p:cNvPicPr>
            <a:picLocks noChangeAspect="1"/>
          </p:cNvPicPr>
          <p:nvPr/>
        </p:nvPicPr>
        <p:blipFill>
          <a:blip r:embed="rId2"/>
          <a:stretch>
            <a:fillRect/>
          </a:stretch>
        </p:blipFill>
        <p:spPr>
          <a:xfrm>
            <a:off x="7417513" y="1874234"/>
            <a:ext cx="4163786" cy="2162587"/>
          </a:xfrm>
          <a:prstGeom prst="rect">
            <a:avLst/>
          </a:prstGeom>
        </p:spPr>
      </p:pic>
      <p:sp>
        <p:nvSpPr>
          <p:cNvPr id="11" name="TextBox 10">
            <a:extLst>
              <a:ext uri="{FF2B5EF4-FFF2-40B4-BE49-F238E27FC236}">
                <a16:creationId xmlns:a16="http://schemas.microsoft.com/office/drawing/2014/main" id="{0123F77B-C113-FDD1-8DD7-6DCB8D501DD5}"/>
              </a:ext>
            </a:extLst>
          </p:cNvPr>
          <p:cNvSpPr txBox="1"/>
          <p:nvPr/>
        </p:nvSpPr>
        <p:spPr>
          <a:xfrm>
            <a:off x="8161480" y="5887249"/>
            <a:ext cx="2675853" cy="369332"/>
          </a:xfrm>
          <a:prstGeom prst="rect">
            <a:avLst/>
          </a:prstGeom>
          <a:noFill/>
        </p:spPr>
        <p:txBody>
          <a:bodyPr wrap="square">
            <a:spAutoFit/>
          </a:bodyPr>
          <a:lstStyle/>
          <a:p>
            <a:pPr>
              <a:buNone/>
            </a:pPr>
            <a:r>
              <a:rPr lang="en-US" dirty="0" err="1">
                <a:solidFill>
                  <a:srgbClr val="548ED4"/>
                </a:solidFill>
                <a:effectLst/>
                <a:latin typeface="Arial Narrow" panose="020B0604020202020204" pitchFamily="34" charset="0"/>
              </a:rPr>
              <a:t>C.Woody</a:t>
            </a:r>
            <a:r>
              <a:rPr lang="en-US" dirty="0">
                <a:solidFill>
                  <a:srgbClr val="548ED4"/>
                </a:solidFill>
                <a:effectLst/>
                <a:latin typeface="Arial Narrow" panose="020B0604020202020204" pitchFamily="34" charset="0"/>
              </a:rPr>
              <a:t>, CPAD 2016</a:t>
            </a:r>
          </a:p>
        </p:txBody>
      </p:sp>
      <p:pic>
        <p:nvPicPr>
          <p:cNvPr id="12" name="Picture 11">
            <a:extLst>
              <a:ext uri="{FF2B5EF4-FFF2-40B4-BE49-F238E27FC236}">
                <a16:creationId xmlns:a16="http://schemas.microsoft.com/office/drawing/2014/main" id="{90DF627C-285D-FB81-6E90-7E5B7030A652}"/>
              </a:ext>
            </a:extLst>
          </p:cNvPr>
          <p:cNvPicPr>
            <a:picLocks noChangeAspect="1"/>
          </p:cNvPicPr>
          <p:nvPr/>
        </p:nvPicPr>
        <p:blipFill>
          <a:blip r:embed="rId3"/>
          <a:stretch>
            <a:fillRect/>
          </a:stretch>
        </p:blipFill>
        <p:spPr>
          <a:xfrm>
            <a:off x="10837333" y="44210"/>
            <a:ext cx="1269962" cy="671573"/>
          </a:xfrm>
          <a:prstGeom prst="rect">
            <a:avLst/>
          </a:prstGeom>
        </p:spPr>
      </p:pic>
      <p:sp>
        <p:nvSpPr>
          <p:cNvPr id="13" name="TextBox 12">
            <a:extLst>
              <a:ext uri="{FF2B5EF4-FFF2-40B4-BE49-F238E27FC236}">
                <a16:creationId xmlns:a16="http://schemas.microsoft.com/office/drawing/2014/main" id="{D631F55E-F83D-657F-06CA-5C14FFAEDB53}"/>
              </a:ext>
            </a:extLst>
          </p:cNvPr>
          <p:cNvSpPr txBox="1"/>
          <p:nvPr/>
        </p:nvSpPr>
        <p:spPr>
          <a:xfrm>
            <a:off x="8018895" y="4066278"/>
            <a:ext cx="3305271" cy="369332"/>
          </a:xfrm>
          <a:prstGeom prst="rect">
            <a:avLst/>
          </a:prstGeom>
          <a:noFill/>
        </p:spPr>
        <p:txBody>
          <a:bodyPr wrap="square" rtlCol="0">
            <a:spAutoFit/>
          </a:bodyPr>
          <a:lstStyle/>
          <a:p>
            <a:r>
              <a:rPr lang="sl-SI" dirty="0"/>
              <a:t>Band gap in Si: 1.12 eV @300 K</a:t>
            </a:r>
          </a:p>
        </p:txBody>
      </p:sp>
    </p:spTree>
    <p:extLst>
      <p:ext uri="{BB962C8B-B14F-4D97-AF65-F5344CB8AC3E}">
        <p14:creationId xmlns:p14="http://schemas.microsoft.com/office/powerpoint/2010/main" val="1675306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CAA4A-FEF3-2673-365E-F104FC3B9943}"/>
              </a:ext>
            </a:extLst>
          </p:cNvPr>
          <p:cNvSpPr>
            <a:spLocks noGrp="1"/>
          </p:cNvSpPr>
          <p:nvPr>
            <p:ph type="title"/>
          </p:nvPr>
        </p:nvSpPr>
        <p:spPr>
          <a:xfrm>
            <a:off x="1024128" y="310243"/>
            <a:ext cx="9720072" cy="549293"/>
          </a:xfrm>
        </p:spPr>
        <p:txBody>
          <a:bodyPr>
            <a:normAutofit fontScale="90000"/>
          </a:bodyPr>
          <a:lstStyle/>
          <a:p>
            <a:r>
              <a:rPr lang="en-US" dirty="0"/>
              <a:t>Bulk Damage in Silicon </a:t>
            </a:r>
            <a:endParaRPr lang="sl-SI" dirty="0"/>
          </a:p>
        </p:txBody>
      </p:sp>
      <p:sp>
        <p:nvSpPr>
          <p:cNvPr id="3" name="Content Placeholder 2">
            <a:extLst>
              <a:ext uri="{FF2B5EF4-FFF2-40B4-BE49-F238E27FC236}">
                <a16:creationId xmlns:a16="http://schemas.microsoft.com/office/drawing/2014/main" id="{A9CBD178-43B2-86E8-4A2B-7719BE83B243}"/>
              </a:ext>
            </a:extLst>
          </p:cNvPr>
          <p:cNvSpPr>
            <a:spLocks noGrp="1"/>
          </p:cNvSpPr>
          <p:nvPr>
            <p:ph idx="1"/>
          </p:nvPr>
        </p:nvSpPr>
        <p:spPr>
          <a:xfrm>
            <a:off x="466165" y="1175657"/>
            <a:ext cx="7702895" cy="5133703"/>
          </a:xfrm>
        </p:spPr>
        <p:txBody>
          <a:bodyPr>
            <a:normAutofit fontScale="92500" lnSpcReduction="20000"/>
          </a:bodyPr>
          <a:lstStyle/>
          <a:p>
            <a:r>
              <a:rPr lang="en-US" dirty="0"/>
              <a:t>Damage caused by high-energy heavy particles (e.g., n or p with E ~ few MeV or higher) </a:t>
            </a:r>
          </a:p>
          <a:p>
            <a:pPr>
              <a:buFont typeface="Courier New" panose="02070309020205020404" pitchFamily="49" charset="0"/>
              <a:buChar char="o"/>
            </a:pPr>
            <a:r>
              <a:rPr lang="en-US" b="1" dirty="0"/>
              <a:t>Bulk damage in silicon </a:t>
            </a:r>
            <a:r>
              <a:rPr lang="en-US" dirty="0"/>
              <a:t>arises from the displacement of atoms in the crystal lattice.</a:t>
            </a:r>
          </a:p>
          <a:p>
            <a:pPr>
              <a:buFont typeface="Courier New" panose="02070309020205020404" pitchFamily="49" charset="0"/>
              <a:buChar char="o"/>
            </a:pPr>
            <a:r>
              <a:rPr lang="en-US" b="1" dirty="0"/>
              <a:t>An incoming particle</a:t>
            </a:r>
            <a:r>
              <a:rPr lang="en-US" dirty="0"/>
              <a:t> transfers part of its kinetic energy to a lattice atom.</a:t>
            </a:r>
          </a:p>
          <a:p>
            <a:pPr>
              <a:buFont typeface="Courier New" panose="02070309020205020404" pitchFamily="49" charset="0"/>
              <a:buChar char="o"/>
            </a:pPr>
            <a:r>
              <a:rPr lang="en-US" dirty="0"/>
              <a:t>If this energy exceeds the silicon displacement threshold (~190 eV), the atom is knocked from its site, creating a vacancy and moving to an interstitial position.</a:t>
            </a:r>
          </a:p>
          <a:p>
            <a:pPr>
              <a:buFont typeface="Courier New" panose="02070309020205020404" pitchFamily="49" charset="0"/>
              <a:buChar char="o"/>
            </a:pPr>
            <a:r>
              <a:rPr lang="en-US" dirty="0"/>
              <a:t>The resulting Primary Knock-on Atom (PKA) may generate isolated point defects or clusters of defects along its track.</a:t>
            </a:r>
          </a:p>
          <a:p>
            <a:pPr>
              <a:buFont typeface="Courier New" panose="02070309020205020404" pitchFamily="49" charset="0"/>
              <a:buChar char="o"/>
            </a:pPr>
            <a:r>
              <a:rPr lang="en-US" dirty="0"/>
              <a:t>Such defect formation is primarily associated with Non-Ionizing Energy Loss (NIEL). </a:t>
            </a:r>
          </a:p>
          <a:p>
            <a:pPr>
              <a:buFont typeface="Courier New" panose="02070309020205020404" pitchFamily="49" charset="0"/>
              <a:buChar char="o"/>
            </a:pPr>
            <a:r>
              <a:rPr lang="en-US" dirty="0"/>
              <a:t>The number of defects is proportional to the Non-Ionizing Energy Loss (NIEL) – which depends on the incoming particle type and its energy. </a:t>
            </a:r>
          </a:p>
          <a:p>
            <a:pPr>
              <a:buFont typeface="Courier New" panose="02070309020205020404" pitchFamily="49" charset="0"/>
              <a:buChar char="o"/>
            </a:pPr>
            <a:endParaRPr lang="en-US" dirty="0"/>
          </a:p>
          <a:p>
            <a:pPr>
              <a:buFont typeface="Courier New" panose="02070309020205020404" pitchFamily="49" charset="0"/>
              <a:buChar char="o"/>
            </a:pPr>
            <a:r>
              <a:rPr lang="en-US" dirty="0"/>
              <a:t>Defect clusters act as generation–recombination centers, increasing leakage current and DCR.</a:t>
            </a:r>
          </a:p>
          <a:p>
            <a:pPr>
              <a:buFont typeface="Courier New" panose="02070309020205020404" pitchFamily="49" charset="0"/>
              <a:buChar char="o"/>
            </a:pPr>
            <a:endParaRPr lang="en-US" dirty="0"/>
          </a:p>
          <a:p>
            <a:endParaRPr lang="en-US" dirty="0"/>
          </a:p>
          <a:p>
            <a:endParaRPr lang="sl-SI" dirty="0"/>
          </a:p>
        </p:txBody>
      </p:sp>
      <p:sp>
        <p:nvSpPr>
          <p:cNvPr id="4" name="Footer Placeholder 3">
            <a:extLst>
              <a:ext uri="{FF2B5EF4-FFF2-40B4-BE49-F238E27FC236}">
                <a16:creationId xmlns:a16="http://schemas.microsoft.com/office/drawing/2014/main" id="{04921F4C-6C64-5A7C-6B48-C703A50C4B3C}"/>
              </a:ext>
            </a:extLst>
          </p:cNvPr>
          <p:cNvSpPr>
            <a:spLocks noGrp="1"/>
          </p:cNvSpPr>
          <p:nvPr>
            <p:ph type="ftr" sz="quarter" idx="11"/>
          </p:nvPr>
        </p:nvSpPr>
        <p:spPr/>
        <p:txBody>
          <a:bodyPr/>
          <a:lstStyle/>
          <a:p>
            <a:r>
              <a:rPr lang="en-US"/>
              <a:t>Pestotnik SiPM RadHard@ RICH 2025</a:t>
            </a:r>
          </a:p>
        </p:txBody>
      </p:sp>
      <p:sp>
        <p:nvSpPr>
          <p:cNvPr id="5" name="Slide Number Placeholder 4">
            <a:extLst>
              <a:ext uri="{FF2B5EF4-FFF2-40B4-BE49-F238E27FC236}">
                <a16:creationId xmlns:a16="http://schemas.microsoft.com/office/drawing/2014/main" id="{B6CEDC4D-CFC2-56B2-5715-13772AFCEA53}"/>
              </a:ext>
            </a:extLst>
          </p:cNvPr>
          <p:cNvSpPr>
            <a:spLocks noGrp="1"/>
          </p:cNvSpPr>
          <p:nvPr>
            <p:ph type="sldNum" sz="quarter" idx="12"/>
          </p:nvPr>
        </p:nvSpPr>
        <p:spPr/>
        <p:txBody>
          <a:bodyPr/>
          <a:lstStyle/>
          <a:p>
            <a:fld id="{C1FF6DA9-008F-8B48-92A6-B652298478BF}" type="slidenum">
              <a:rPr lang="en-US" smtClean="0"/>
              <a:t>8</a:t>
            </a:fld>
            <a:endParaRPr lang="en-US"/>
          </a:p>
        </p:txBody>
      </p:sp>
      <p:pic>
        <p:nvPicPr>
          <p:cNvPr id="6" name="Picture 5">
            <a:extLst>
              <a:ext uri="{FF2B5EF4-FFF2-40B4-BE49-F238E27FC236}">
                <a16:creationId xmlns:a16="http://schemas.microsoft.com/office/drawing/2014/main" id="{87DF2082-9A9A-63E5-6C1A-19988D373B3C}"/>
              </a:ext>
            </a:extLst>
          </p:cNvPr>
          <p:cNvPicPr>
            <a:picLocks noChangeAspect="1"/>
          </p:cNvPicPr>
          <p:nvPr/>
        </p:nvPicPr>
        <p:blipFill>
          <a:blip r:embed="rId2"/>
          <a:stretch>
            <a:fillRect/>
          </a:stretch>
        </p:blipFill>
        <p:spPr>
          <a:xfrm>
            <a:off x="8169061" y="310243"/>
            <a:ext cx="3328098" cy="4074587"/>
          </a:xfrm>
          <a:prstGeom prst="rect">
            <a:avLst/>
          </a:prstGeom>
        </p:spPr>
      </p:pic>
      <p:pic>
        <p:nvPicPr>
          <p:cNvPr id="7" name="Picture 6">
            <a:extLst>
              <a:ext uri="{FF2B5EF4-FFF2-40B4-BE49-F238E27FC236}">
                <a16:creationId xmlns:a16="http://schemas.microsoft.com/office/drawing/2014/main" id="{650E3803-0A0B-E0AD-85F4-5D0F445E722E}"/>
              </a:ext>
            </a:extLst>
          </p:cNvPr>
          <p:cNvPicPr>
            <a:picLocks noChangeAspect="1"/>
          </p:cNvPicPr>
          <p:nvPr/>
        </p:nvPicPr>
        <p:blipFill>
          <a:blip r:embed="rId3"/>
          <a:stretch>
            <a:fillRect/>
          </a:stretch>
        </p:blipFill>
        <p:spPr>
          <a:xfrm>
            <a:off x="8113102" y="4504064"/>
            <a:ext cx="4078898" cy="1501395"/>
          </a:xfrm>
          <a:prstGeom prst="rect">
            <a:avLst/>
          </a:prstGeom>
        </p:spPr>
      </p:pic>
      <p:sp>
        <p:nvSpPr>
          <p:cNvPr id="11" name="TextBox 10">
            <a:extLst>
              <a:ext uri="{FF2B5EF4-FFF2-40B4-BE49-F238E27FC236}">
                <a16:creationId xmlns:a16="http://schemas.microsoft.com/office/drawing/2014/main" id="{3355FA79-424F-52F7-E182-BACF81588411}"/>
              </a:ext>
            </a:extLst>
          </p:cNvPr>
          <p:cNvSpPr txBox="1"/>
          <p:nvPr/>
        </p:nvSpPr>
        <p:spPr>
          <a:xfrm>
            <a:off x="8856891" y="6124694"/>
            <a:ext cx="3335109" cy="369332"/>
          </a:xfrm>
          <a:prstGeom prst="rect">
            <a:avLst/>
          </a:prstGeom>
          <a:noFill/>
        </p:spPr>
        <p:txBody>
          <a:bodyPr wrap="square">
            <a:spAutoFit/>
          </a:bodyPr>
          <a:lstStyle/>
          <a:p>
            <a:r>
              <a:rPr lang="en-US" dirty="0">
                <a:effectLst/>
              </a:rPr>
              <a:t>Qingyang Li, Materials 2024</a:t>
            </a:r>
            <a:endParaRPr lang="sl-SI" dirty="0"/>
          </a:p>
        </p:txBody>
      </p:sp>
      <p:pic>
        <p:nvPicPr>
          <p:cNvPr id="12" name="Picture 11">
            <a:extLst>
              <a:ext uri="{FF2B5EF4-FFF2-40B4-BE49-F238E27FC236}">
                <a16:creationId xmlns:a16="http://schemas.microsoft.com/office/drawing/2014/main" id="{7D47458A-36C6-E76E-A930-D9E619A8FE32}"/>
              </a:ext>
            </a:extLst>
          </p:cNvPr>
          <p:cNvPicPr>
            <a:picLocks noChangeAspect="1"/>
          </p:cNvPicPr>
          <p:nvPr/>
        </p:nvPicPr>
        <p:blipFill>
          <a:blip r:embed="rId4"/>
          <a:stretch>
            <a:fillRect/>
          </a:stretch>
        </p:blipFill>
        <p:spPr>
          <a:xfrm>
            <a:off x="10837333" y="44210"/>
            <a:ext cx="1269962" cy="671573"/>
          </a:xfrm>
          <a:prstGeom prst="rect">
            <a:avLst/>
          </a:prstGeom>
        </p:spPr>
      </p:pic>
    </p:spTree>
    <p:extLst>
      <p:ext uri="{BB962C8B-B14F-4D97-AF65-F5344CB8AC3E}">
        <p14:creationId xmlns:p14="http://schemas.microsoft.com/office/powerpoint/2010/main" val="2317928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808E9-3B26-368D-0C79-DA7AC1CF9828}"/>
              </a:ext>
            </a:extLst>
          </p:cNvPr>
          <p:cNvSpPr>
            <a:spLocks noGrp="1"/>
          </p:cNvSpPr>
          <p:nvPr>
            <p:ph type="title"/>
          </p:nvPr>
        </p:nvSpPr>
        <p:spPr>
          <a:xfrm>
            <a:off x="1024319" y="350720"/>
            <a:ext cx="9720072" cy="672084"/>
          </a:xfrm>
        </p:spPr>
        <p:txBody>
          <a:bodyPr>
            <a:normAutofit/>
          </a:bodyPr>
          <a:lstStyle/>
          <a:p>
            <a:r>
              <a:rPr lang="en-US" dirty="0"/>
              <a:t>SURFACE Damage </a:t>
            </a:r>
            <a:endParaRPr lang="sl-SI" dirty="0"/>
          </a:p>
        </p:txBody>
      </p:sp>
      <p:sp>
        <p:nvSpPr>
          <p:cNvPr id="3" name="Content Placeholder 2">
            <a:extLst>
              <a:ext uri="{FF2B5EF4-FFF2-40B4-BE49-F238E27FC236}">
                <a16:creationId xmlns:a16="http://schemas.microsoft.com/office/drawing/2014/main" id="{017BCDF4-8264-FFCD-0D44-D9E4BDCCFFB0}"/>
              </a:ext>
            </a:extLst>
          </p:cNvPr>
          <p:cNvSpPr>
            <a:spLocks noGrp="1"/>
          </p:cNvSpPr>
          <p:nvPr>
            <p:ph idx="1"/>
          </p:nvPr>
        </p:nvSpPr>
        <p:spPr>
          <a:xfrm>
            <a:off x="622301" y="1220724"/>
            <a:ext cx="7091172" cy="5052060"/>
          </a:xfrm>
        </p:spPr>
        <p:txBody>
          <a:bodyPr/>
          <a:lstStyle/>
          <a:p>
            <a:pPr>
              <a:buFont typeface="Courier New" panose="02070309020205020404" pitchFamily="49" charset="0"/>
              <a:buChar char="o"/>
            </a:pPr>
            <a:r>
              <a:rPr lang="en-US" b="1" dirty="0"/>
              <a:t>Low-energy X-rays</a:t>
            </a:r>
            <a:r>
              <a:rPr lang="en-US" dirty="0"/>
              <a:t> predominantly damage surface layers, especially the </a:t>
            </a:r>
            <a:r>
              <a:rPr lang="en-US" b="1" dirty="0" err="1"/>
              <a:t>SiO</a:t>
            </a:r>
            <a:r>
              <a:rPr lang="en-US" b="1" dirty="0"/>
              <a:t>₂ passivation</a:t>
            </a:r>
            <a:r>
              <a:rPr lang="en-US" dirty="0"/>
              <a:t>, leading to increased surface leakage currents.</a:t>
            </a:r>
          </a:p>
          <a:p>
            <a:pPr>
              <a:buFont typeface="Courier New" panose="02070309020205020404" pitchFamily="49" charset="0"/>
              <a:buChar char="o"/>
            </a:pPr>
            <a:r>
              <a:rPr lang="en-US" b="1" dirty="0"/>
              <a:t>Charge build-up</a:t>
            </a:r>
            <a:r>
              <a:rPr lang="en-US" dirty="0"/>
              <a:t> in oxide and interface regions alters the </a:t>
            </a:r>
            <a:r>
              <a:rPr lang="en-US" b="1" dirty="0"/>
              <a:t>internal electric fields</a:t>
            </a:r>
            <a:r>
              <a:rPr lang="en-US" dirty="0"/>
              <a:t>, shifting breakdown voltage and reducing stability.</a:t>
            </a:r>
          </a:p>
          <a:p>
            <a:pPr>
              <a:buFont typeface="Courier New" panose="02070309020205020404" pitchFamily="49" charset="0"/>
              <a:buChar char="o"/>
            </a:pPr>
            <a:r>
              <a:rPr lang="en-US" b="1" dirty="0"/>
              <a:t>Ionization-induced optical absorption</a:t>
            </a:r>
            <a:r>
              <a:rPr lang="en-US" dirty="0"/>
              <a:t> in the entrance window reduces the number of photons reaching the active area, lowering PDE.</a:t>
            </a:r>
          </a:p>
        </p:txBody>
      </p:sp>
      <p:sp>
        <p:nvSpPr>
          <p:cNvPr id="4" name="Footer Placeholder 3">
            <a:extLst>
              <a:ext uri="{FF2B5EF4-FFF2-40B4-BE49-F238E27FC236}">
                <a16:creationId xmlns:a16="http://schemas.microsoft.com/office/drawing/2014/main" id="{81C17C80-CA8B-976E-6F62-F7308BB42B72}"/>
              </a:ext>
            </a:extLst>
          </p:cNvPr>
          <p:cNvSpPr>
            <a:spLocks noGrp="1"/>
          </p:cNvSpPr>
          <p:nvPr>
            <p:ph type="ftr" sz="quarter" idx="11"/>
          </p:nvPr>
        </p:nvSpPr>
        <p:spPr/>
        <p:txBody>
          <a:bodyPr/>
          <a:lstStyle/>
          <a:p>
            <a:r>
              <a:rPr lang="en-US"/>
              <a:t>Pestotnik SiPM RadHard@ RICH 2025</a:t>
            </a:r>
          </a:p>
        </p:txBody>
      </p:sp>
      <p:sp>
        <p:nvSpPr>
          <p:cNvPr id="5" name="Slide Number Placeholder 4">
            <a:extLst>
              <a:ext uri="{FF2B5EF4-FFF2-40B4-BE49-F238E27FC236}">
                <a16:creationId xmlns:a16="http://schemas.microsoft.com/office/drawing/2014/main" id="{E7CCF114-A13F-8E7A-8613-65A2FD45C1D2}"/>
              </a:ext>
            </a:extLst>
          </p:cNvPr>
          <p:cNvSpPr>
            <a:spLocks noGrp="1"/>
          </p:cNvSpPr>
          <p:nvPr>
            <p:ph type="sldNum" sz="quarter" idx="12"/>
          </p:nvPr>
        </p:nvSpPr>
        <p:spPr/>
        <p:txBody>
          <a:bodyPr/>
          <a:lstStyle/>
          <a:p>
            <a:fld id="{C1FF6DA9-008F-8B48-92A6-B652298478BF}" type="slidenum">
              <a:rPr lang="en-US" smtClean="0"/>
              <a:t>9</a:t>
            </a:fld>
            <a:endParaRPr lang="en-US"/>
          </a:p>
        </p:txBody>
      </p:sp>
      <p:pic>
        <p:nvPicPr>
          <p:cNvPr id="6" name="Picture 5">
            <a:extLst>
              <a:ext uri="{FF2B5EF4-FFF2-40B4-BE49-F238E27FC236}">
                <a16:creationId xmlns:a16="http://schemas.microsoft.com/office/drawing/2014/main" id="{A3483C8A-3306-7F2D-0D09-B8E8CEF55886}"/>
              </a:ext>
            </a:extLst>
          </p:cNvPr>
          <p:cNvPicPr>
            <a:picLocks noChangeAspect="1"/>
          </p:cNvPicPr>
          <p:nvPr/>
        </p:nvPicPr>
        <p:blipFill>
          <a:blip r:embed="rId2"/>
          <a:stretch>
            <a:fillRect/>
          </a:stretch>
        </p:blipFill>
        <p:spPr>
          <a:xfrm>
            <a:off x="7996088" y="2318656"/>
            <a:ext cx="3573611" cy="2767693"/>
          </a:xfrm>
          <a:prstGeom prst="rect">
            <a:avLst/>
          </a:prstGeom>
        </p:spPr>
      </p:pic>
      <p:pic>
        <p:nvPicPr>
          <p:cNvPr id="7" name="Picture 6">
            <a:extLst>
              <a:ext uri="{FF2B5EF4-FFF2-40B4-BE49-F238E27FC236}">
                <a16:creationId xmlns:a16="http://schemas.microsoft.com/office/drawing/2014/main" id="{AB0BCEE8-FE7A-6A4C-FF46-4439D2DCEA79}"/>
              </a:ext>
            </a:extLst>
          </p:cNvPr>
          <p:cNvPicPr>
            <a:picLocks noChangeAspect="1"/>
          </p:cNvPicPr>
          <p:nvPr/>
        </p:nvPicPr>
        <p:blipFill>
          <a:blip r:embed="rId3"/>
          <a:stretch>
            <a:fillRect/>
          </a:stretch>
        </p:blipFill>
        <p:spPr>
          <a:xfrm>
            <a:off x="10837333" y="44210"/>
            <a:ext cx="1269962" cy="671573"/>
          </a:xfrm>
          <a:prstGeom prst="rect">
            <a:avLst/>
          </a:prstGeom>
        </p:spPr>
      </p:pic>
      <p:sp>
        <p:nvSpPr>
          <p:cNvPr id="9" name="TextBox 8">
            <a:extLst>
              <a:ext uri="{FF2B5EF4-FFF2-40B4-BE49-F238E27FC236}">
                <a16:creationId xmlns:a16="http://schemas.microsoft.com/office/drawing/2014/main" id="{27AB103F-E87F-6F06-23EC-D54729DC6398}"/>
              </a:ext>
            </a:extLst>
          </p:cNvPr>
          <p:cNvSpPr txBox="1"/>
          <p:nvPr/>
        </p:nvSpPr>
        <p:spPr>
          <a:xfrm>
            <a:off x="8425925" y="1216833"/>
            <a:ext cx="3766075" cy="369332"/>
          </a:xfrm>
          <a:prstGeom prst="rect">
            <a:avLst/>
          </a:prstGeom>
          <a:noFill/>
        </p:spPr>
        <p:txBody>
          <a:bodyPr wrap="square">
            <a:spAutoFit/>
          </a:bodyPr>
          <a:lstStyle/>
          <a:p>
            <a:r>
              <a:rPr lang="en-US" dirty="0"/>
              <a:t>Trapped charge in </a:t>
            </a:r>
            <a:r>
              <a:rPr lang="en-US" dirty="0" err="1"/>
              <a:t>SiO</a:t>
            </a:r>
            <a:r>
              <a:rPr lang="en-US" dirty="0"/>
              <a:t>₂</a:t>
            </a:r>
            <a:endParaRPr lang="sl-SI" dirty="0"/>
          </a:p>
        </p:txBody>
      </p:sp>
    </p:spTree>
    <p:extLst>
      <p:ext uri="{BB962C8B-B14F-4D97-AF65-F5344CB8AC3E}">
        <p14:creationId xmlns:p14="http://schemas.microsoft.com/office/powerpoint/2010/main" val="97563615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125000"/>
              </a:schemeClr>
              <a:schemeClr val="phClr">
                <a:tint val="92000"/>
                <a:shade val="70000"/>
                <a:satMod val="110000"/>
              </a:schemeClr>
            </a:duotone>
          </a:blip>
          <a:tile tx="0" ty="0" sx="22000" sy="2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E736489A-00C3-4E0A-AAA8-D4D3127BA5B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2254</TotalTime>
  <Words>3500</Words>
  <Application>Microsoft Macintosh PowerPoint</Application>
  <PresentationFormat>Widescreen</PresentationFormat>
  <Paragraphs>536</Paragraphs>
  <Slides>36</Slides>
  <Notes>3</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36</vt:i4>
      </vt:variant>
    </vt:vector>
  </HeadingPairs>
  <TitlesOfParts>
    <vt:vector size="50" baseType="lpstr">
      <vt:lpstr>Arial</vt:lpstr>
      <vt:lpstr>Arial Narrow</vt:lpstr>
      <vt:lpstr>Calibri</vt:lpstr>
      <vt:lpstr>Courier New</vt:lpstr>
      <vt:lpstr>Helvetica</vt:lpstr>
      <vt:lpstr>Microsoft Sans Serif</vt:lpstr>
      <vt:lpstr>Symbol</vt:lpstr>
      <vt:lpstr>TeXGyreTermes-Regular</vt:lpstr>
      <vt:lpstr>Times New Roman</vt:lpstr>
      <vt:lpstr>Tw Cen MT</vt:lpstr>
      <vt:lpstr>Tw Cen MT Condensed</vt:lpstr>
      <vt:lpstr>Wingdings</vt:lpstr>
      <vt:lpstr>Wingdings 3</vt:lpstr>
      <vt:lpstr>Integral</vt:lpstr>
      <vt:lpstr>SiPM Radiation Hardness and Perspectives for New Developments</vt:lpstr>
      <vt:lpstr>Silicon Photomultipliers</vt:lpstr>
      <vt:lpstr>USE OF SiPMs</vt:lpstr>
      <vt:lpstr>Neutron damage in SiPMs</vt:lpstr>
      <vt:lpstr>APPLICATION AREAS </vt:lpstr>
      <vt:lpstr>Specifications for several FUTURE RICH detectors</vt:lpstr>
      <vt:lpstr>Limiting Operation factors: Noise in SiPMs</vt:lpstr>
      <vt:lpstr>Bulk Damage in Silicon </vt:lpstr>
      <vt:lpstr>SURFACE Damage </vt:lpstr>
      <vt:lpstr>Damage from Thermal Neutrons </vt:lpstr>
      <vt:lpstr>Effects of radiation in Silicon photodetectors</vt:lpstr>
      <vt:lpstr>Characterisation OF SiPMS  before and after the neutron irradiation</vt:lpstr>
      <vt:lpstr>Impact Of neutron irradiation on I-V</vt:lpstr>
      <vt:lpstr>I-V and DCR at Liquid Nitrogen temperature</vt:lpstr>
      <vt:lpstr>Radiation Damage Mitigation Strategies</vt:lpstr>
      <vt:lpstr>Collaboration on the Research and Development for Photon Detectors and Particle Identification Techniques</vt:lpstr>
      <vt:lpstr>Hamamatsu 3x3 mm2 – 50 um</vt:lpstr>
      <vt:lpstr>SENSL 1x1mm2 – 35 um</vt:lpstr>
      <vt:lpstr>Characterisation of Neutron irradiated SiPMs</vt:lpstr>
      <vt:lpstr>Temperature of stable operation</vt:lpstr>
      <vt:lpstr>Optical crosstalk and afterpulses</vt:lpstr>
      <vt:lpstr>Reduction of optical crosstalk</vt:lpstr>
      <vt:lpstr>Design CHANGES and Challenges</vt:lpstr>
      <vt:lpstr>FUTURE STUDIES - AidaInnova run @ FBK</vt:lpstr>
      <vt:lpstr>Backside Illuminated SiPMs</vt:lpstr>
      <vt:lpstr>INCREASE OF S/B RATIO: Macro LENSES</vt:lpstr>
      <vt:lpstr>EFFECT OF LIGHT COLLECTION: Test Beam Ring images</vt:lpstr>
      <vt:lpstr>INCREASE OF S/B : MicroLensES on SPADs</vt:lpstr>
      <vt:lpstr>INCREASE OF S/B : Metalens-based light concentrators</vt:lpstr>
      <vt:lpstr>INTEGRATION : ENABLING TSV technology </vt:lpstr>
      <vt:lpstr>INTEGRATION of SiPM and electronics</vt:lpstr>
      <vt:lpstr>Cryogenic cooling of photo detectors</vt:lpstr>
      <vt:lpstr>Annealing</vt:lpstr>
      <vt:lpstr>Repeated irradiation &amp; annealing</vt:lpstr>
      <vt:lpstr>NEW Materials</vt:lpstr>
      <vt:lpstr>Summary &amp; OUTLOOK</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Rok Pestotnik</cp:lastModifiedBy>
  <cp:revision>16</cp:revision>
  <cp:lastPrinted>2025-09-16T13:40:51Z</cp:lastPrinted>
  <dcterms:created xsi:type="dcterms:W3CDTF">2013-01-27T09:14:16Z</dcterms:created>
  <dcterms:modified xsi:type="dcterms:W3CDTF">2025-09-16T15:29:18Z</dcterms:modified>
  <cp:category/>
</cp:coreProperties>
</file>