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9" r:id="rId7"/>
    <p:sldId id="261" r:id="rId8"/>
    <p:sldId id="270" r:id="rId9"/>
    <p:sldId id="262" r:id="rId10"/>
    <p:sldId id="268" r:id="rId1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587AC-EC10-46EE-90EB-4FC493261D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5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8CF45-37D1-4C00-88CA-0F8B90FEBF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60AD67-AB68-4152-8D53-AE05B2BACF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3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C6AF0-F05C-4A75-8BBE-E8465D807D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91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5BAE8-52C5-409F-BEB4-933C8845D8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6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184F74-0B09-4F30-A54D-201C165397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9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DA010-440E-4A60-8C97-0104E5E0D5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FC573-C779-4A6B-8018-04D1FAF90F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0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3838F-AD1A-4F56-9D52-B6372107F8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56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81272-104B-4B9C-94DA-4B61D826B5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4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FA8D9C-4ECC-4DF6-A6EA-81C1C0602F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37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E15AEC-9819-4ACD-9717-12084872AD3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276475"/>
            <a:ext cx="7772400" cy="1470025"/>
          </a:xfrm>
        </p:spPr>
        <p:txBody>
          <a:bodyPr/>
          <a:lstStyle/>
          <a:p>
            <a:pPr eaLnBrk="1" hangingPunct="1"/>
            <a:r>
              <a:rPr lang="sl-SI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LIDAR</a:t>
            </a: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4437063"/>
            <a:ext cx="6400800" cy="720725"/>
          </a:xfrm>
        </p:spPr>
        <p:txBody>
          <a:bodyPr/>
          <a:lstStyle/>
          <a:p>
            <a:pPr eaLnBrk="1" hangingPunct="1"/>
            <a:r>
              <a:rPr lang="sl-SI" sz="20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2011/2012</a:t>
            </a:r>
            <a:endParaRPr lang="en-US" sz="2000" b="1" dirty="0" smtClean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051050" y="1484313"/>
            <a:ext cx="511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Praktikum IV</a:t>
            </a:r>
            <a:endParaRPr lang="en-US" sz="24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755650" y="620713"/>
            <a:ext cx="7921625" cy="527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Današnje delo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l-SI" sz="2400" b="1"/>
              <a:t>Konstrukcija naprave LIDAR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Montaža zrcala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Določitev fokusa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Postavitev detektorja v fokus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Montaža laserja 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Zagotovitev kolinearnosti vidnega polja in laserskega žarka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Montaža in nastavitev osciloskopa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sl-SI" sz="2400" b="1"/>
              <a:t>Meritev in analiza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Osnovna LIDAR meritev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/>
              <a:t>Izračun S funkcije</a:t>
            </a:r>
            <a:endParaRPr lang="en-US" sz="200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4716463" y="4797425"/>
          <a:ext cx="3765550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3" imgW="1244520" imgH="482400" progId="Equation.DSMT4">
                  <p:embed/>
                </p:oleObj>
              </mc:Choice>
              <mc:Fallback>
                <p:oleObj name="Equation" r:id="rId3" imgW="124452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797425"/>
                        <a:ext cx="3765550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80645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2800" b="1">
                <a:effectLst>
                  <a:outerShdw blurRad="38100" dist="38100" dir="2700000" algn="tl">
                    <a:srgbClr val="C0C0C0"/>
                  </a:outerShdw>
                </a:effectLst>
              </a:rPr>
              <a:t>LIDAR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(light detection and ranging)</a:t>
            </a:r>
          </a:p>
          <a:p>
            <a:pPr algn="ctr" eaLnBrk="1" hangingPunct="1">
              <a:spcBef>
                <a:spcPct val="50000"/>
              </a:spcBef>
            </a:pPr>
            <a:endParaRPr lang="sl-SI" sz="10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l-S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Optična tehnika za zaznavanje na daljavo: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Svetlobni snop interagira z medijem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Povratno sipana svetloba nosi krajevno odvisno informacijo o stanju v mediju</a:t>
            </a:r>
          </a:p>
          <a:p>
            <a:pPr eaLnBrk="1" hangingPunct="1">
              <a:spcBef>
                <a:spcPct val="50000"/>
              </a:spcBef>
            </a:pPr>
            <a:endParaRPr lang="sl-SI"/>
          </a:p>
          <a:p>
            <a:pPr eaLnBrk="1" hangingPunct="1">
              <a:spcBef>
                <a:spcPct val="50000"/>
              </a:spcBef>
            </a:pPr>
            <a:r>
              <a:rPr lang="sl-S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Uporaba: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Raziskave atmosfere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3-D mapiranje terena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Gozdarstvo</a:t>
            </a:r>
          </a:p>
          <a:p>
            <a:pPr lvl="4" eaLnBrk="1" hangingPunct="1">
              <a:spcBef>
                <a:spcPct val="50000"/>
              </a:spcBef>
              <a:buFontTx/>
              <a:buChar char="•"/>
            </a:pPr>
            <a:r>
              <a:rPr lang="sl-SI" b="1"/>
              <a:t>Raziskave biomase</a:t>
            </a:r>
          </a:p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sl-SI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LIDAR</a:t>
            </a:r>
            <a:r>
              <a:rPr lang="sl-SI" sz="2800" smtClean="0"/>
              <a:t> </a:t>
            </a:r>
            <a:r>
              <a:rPr lang="sl-SI" sz="2800" b="1" smtClean="0"/>
              <a:t>shematski prikaz</a:t>
            </a:r>
            <a:endParaRPr lang="en-US" sz="2800" b="1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0" y="928688"/>
          <a:ext cx="5391150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orelDRAW" r:id="rId3" imgW="6667500" imgH="4257675" progId="CorelDRAW.Graphic.12">
                  <p:embed/>
                </p:oleObj>
              </mc:Choice>
              <mc:Fallback>
                <p:oleObj name="CorelDRAW" r:id="rId3" imgW="6667500" imgH="4257675" progId="CorelDRAW.Graphic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28688"/>
                        <a:ext cx="5391150" cy="3443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867400" y="1557338"/>
            <a:ext cx="28082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KOMPONENTE: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 b="1">
                <a:solidFill>
                  <a:schemeClr val="hlink"/>
                </a:solidFill>
              </a:rPr>
              <a:t>Oddajnik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 b="1">
                <a:solidFill>
                  <a:schemeClr val="hlink"/>
                </a:solidFill>
              </a:rPr>
              <a:t>Sprejemnik</a:t>
            </a:r>
          </a:p>
          <a:p>
            <a:pPr lvl="1" eaLnBrk="1" hangingPunct="1">
              <a:spcBef>
                <a:spcPct val="50000"/>
              </a:spcBef>
              <a:buFontTx/>
              <a:buChar char="•"/>
            </a:pPr>
            <a:r>
              <a:rPr lang="sl-SI" sz="2000" b="1">
                <a:solidFill>
                  <a:schemeClr val="hlink"/>
                </a:solidFill>
              </a:rPr>
              <a:t>Detektor &amp; DAQ</a:t>
            </a:r>
          </a:p>
          <a:p>
            <a:pPr eaLnBrk="1" hangingPunct="1">
              <a:spcBef>
                <a:spcPct val="50000"/>
              </a:spcBef>
            </a:pPr>
            <a:endParaRPr lang="en-US" sz="2000" b="1">
              <a:solidFill>
                <a:schemeClr val="hlink"/>
              </a:solidFill>
            </a:endParaRPr>
          </a:p>
        </p:txBody>
      </p:sp>
      <p:pic>
        <p:nvPicPr>
          <p:cNvPr id="1029" name="Picture 4" descr="lidar-01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0775" y="3429000"/>
            <a:ext cx="42132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850188" cy="597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ODDAJNIK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Generira svetlobni sunek in ga usmeri v atmosfero.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(laser)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SPREJEMNIK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Optična naprava ki zbira svetlobo in jo obdelano usmerja na detektor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(refraktorji (do 10cm) reflektorji (nad 10 cm))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(obdelava: filtracija, polarizacija, spektralna razčlenitev...)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400" b="1">
                <a:effectLst>
                  <a:outerShdw blurRad="38100" dist="38100" dir="2700000" algn="tl">
                    <a:srgbClr val="C0C0C0"/>
                  </a:outerShdw>
                </a:effectLst>
              </a:rPr>
              <a:t>DETEKTOR &amp; DAQ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Zazanava svetlobo iz sprejemnika in jo zapisuje.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(fotopomnoževalke, plazovne fotodiode, i-CCD,...)</a:t>
            </a:r>
          </a:p>
          <a:p>
            <a:pPr algn="ctr" eaLnBrk="1" hangingPunct="1">
              <a:spcBef>
                <a:spcPct val="50000"/>
              </a:spcBef>
            </a:pPr>
            <a:r>
              <a:rPr lang="sl-SI" sz="2000"/>
              <a:t>Zapis: ADC       PC</a:t>
            </a:r>
          </a:p>
          <a:p>
            <a:pPr eaLnBrk="1" hangingPunct="1">
              <a:spcBef>
                <a:spcPct val="50000"/>
              </a:spcBef>
            </a:pPr>
            <a:endParaRPr lang="en-US" sz="2000"/>
          </a:p>
        </p:txBody>
      </p:sp>
      <p:sp>
        <p:nvSpPr>
          <p:cNvPr id="8195" name="AutoShape 5"/>
          <p:cNvSpPr>
            <a:spLocks noChangeArrowheads="1"/>
          </p:cNvSpPr>
          <p:nvPr/>
        </p:nvSpPr>
        <p:spPr bwMode="auto">
          <a:xfrm>
            <a:off x="4787900" y="5589588"/>
            <a:ext cx="288925" cy="288925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50825" y="73025"/>
            <a:ext cx="8642350" cy="678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2000" b="1">
                <a:effectLst>
                  <a:outerShdw blurRad="38100" dist="38100" dir="2700000" algn="tl">
                    <a:srgbClr val="C0C0C0"/>
                  </a:outerShdw>
                </a:effectLst>
              </a:rPr>
              <a:t>VRSTE LIDARJEV</a:t>
            </a:r>
          </a:p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ELASTIČNI LIDAR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Svetlobo zaznava na isti ~ valovni dolžini kot jo oddaja.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(koncentracije sipalcev)</a:t>
            </a:r>
          </a:p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DOPLER LIDAR (nekoherentni, koherentni)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Meritev doplerjevega premika zaradi komponente hitrosti sipalcev vzdolž osi žarka.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(hitrost vetra...)</a:t>
            </a:r>
          </a:p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DIAL (differencialni absorbcijski LIDAR)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Meritve vrši na dveh rahlo razmaknjenih valovnih dolžinah (na in polek absorbcijske črte za posamezno snov)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(meritev koncentracije posameznih snovi kot NO, O3, SO2, CH4...)</a:t>
            </a:r>
          </a:p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RAMAN LIDAR</a:t>
            </a:r>
          </a:p>
          <a:p>
            <a:pPr eaLnBrk="1" hangingPunct="1">
              <a:spcBef>
                <a:spcPct val="50000"/>
              </a:spcBef>
            </a:pPr>
            <a:r>
              <a:rPr lang="sl-SI"/>
              <a:t> </a:t>
            </a:r>
            <a:r>
              <a:rPr lang="sl-SI" sz="1600" b="1"/>
              <a:t>Meri neelastično sipanje (na rotacijskih in vibracijskih nivojih v molekulah)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(meritev koncentracije določenih snovi H2O, N2, O2, S,....</a:t>
            </a:r>
          </a:p>
          <a:p>
            <a:pPr eaLnBrk="1" hangingPunct="1">
              <a:spcBef>
                <a:spcPct val="50000"/>
              </a:spcBef>
            </a:pPr>
            <a:r>
              <a:rPr lang="sl-SI" b="1"/>
              <a:t>RESONANČNI LIDAR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Energija fotona je enaka energiji dovoljenega prehoda v atomu (fluorescenca)</a:t>
            </a:r>
          </a:p>
          <a:p>
            <a:pPr eaLnBrk="1" hangingPunct="1">
              <a:spcBef>
                <a:spcPct val="50000"/>
              </a:spcBef>
            </a:pPr>
            <a:r>
              <a:rPr lang="sl-SI" sz="1600" b="1"/>
              <a:t>(koncentracije alkalnih kovin (80-120km)....)</a:t>
            </a:r>
          </a:p>
          <a:p>
            <a:pPr eaLnBrk="1" hangingPunct="1">
              <a:spcBef>
                <a:spcPct val="50000"/>
              </a:spcBef>
            </a:pPr>
            <a:endParaRPr lang="en-US" sz="1600" b="1"/>
          </a:p>
        </p:txBody>
      </p:sp>
      <p:pic>
        <p:nvPicPr>
          <p:cNvPr id="9219" name="Picture 5" descr="lidar_ra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0"/>
            <a:ext cx="27717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214688" y="142875"/>
            <a:ext cx="53578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sl-SI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Primeri LIDAR naprav</a:t>
            </a:r>
            <a:endParaRPr lang="en-GB" sz="2400" b="1" i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43" name="Picture 2" descr="e_lidar_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3000375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 descr="LIDAR_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498850"/>
            <a:ext cx="37147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LIDAR_04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6763"/>
            <a:ext cx="4429125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5" descr="polis_zweikana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1643063"/>
            <a:ext cx="1092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6" descr="mobilni-lidar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714375"/>
            <a:ext cx="38100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sl-SI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Signal:</a:t>
            </a:r>
            <a:endParaRPr lang="en-US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835150" y="1628775"/>
          <a:ext cx="5146675" cy="123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1638000" imgH="393480" progId="Equation.3">
                  <p:embed/>
                </p:oleObj>
              </mc:Choice>
              <mc:Fallback>
                <p:oleObj name="Equation" r:id="rId3" imgW="163800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628775"/>
                        <a:ext cx="5146675" cy="123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900113" y="3933825"/>
          <a:ext cx="3097212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1168200" imgH="495000" progId="Equation.3">
                  <p:embed/>
                </p:oleObj>
              </mc:Choice>
              <mc:Fallback>
                <p:oleObj name="Equation" r:id="rId5" imgW="1168200" imgH="495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933825"/>
                        <a:ext cx="3097212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643438" y="5300663"/>
            <a:ext cx="3743325" cy="85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/>
              <a:t>Volumski koeficient absorbcije</a:t>
            </a:r>
            <a:r>
              <a:rPr lang="sl-SI"/>
              <a:t> </a:t>
            </a:r>
            <a:r>
              <a:rPr lang="sl-SI" sz="1600"/>
              <a:t>sipalni presek na enoto atmosferskega volumna m</a:t>
            </a:r>
            <a:r>
              <a:rPr lang="sl-SI" sz="1600" baseline="30000"/>
              <a:t>2</a:t>
            </a:r>
            <a:r>
              <a:rPr lang="sl-SI" sz="1600"/>
              <a:t> /m</a:t>
            </a:r>
            <a:r>
              <a:rPr lang="sl-SI" sz="1600" baseline="30000"/>
              <a:t>3</a:t>
            </a:r>
            <a:endParaRPr lang="en-US" sz="1600" baseline="30000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292725" y="3068638"/>
            <a:ext cx="3600450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Volumski koeficient povratnega sipanja</a:t>
            </a:r>
            <a:r>
              <a:rPr lang="sl-SI"/>
              <a:t> delež energije sipane v smeri nazaj na enoto prostorskega kota in enoto atmosferske dolžine   m</a:t>
            </a:r>
            <a:r>
              <a:rPr lang="sl-SI" baseline="30000"/>
              <a:t>-1</a:t>
            </a:r>
            <a:r>
              <a:rPr lang="sl-SI"/>
              <a:t>sr</a:t>
            </a:r>
            <a:r>
              <a:rPr lang="sl-SI" baseline="30000"/>
              <a:t>-1</a:t>
            </a:r>
            <a:endParaRPr lang="en-US"/>
          </a:p>
          <a:p>
            <a:pPr eaLnBrk="1" hangingPunct="1">
              <a:spcBef>
                <a:spcPct val="50000"/>
              </a:spcBef>
            </a:pPr>
            <a:r>
              <a:rPr lang="sl-SI"/>
              <a:t>. </a:t>
            </a:r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50825" y="1484313"/>
            <a:ext cx="3673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Zaznana moč laserske svetlobe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900113" y="2997200"/>
            <a:ext cx="3743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Začetna moč laserske svetlobe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39750" y="5229225"/>
            <a:ext cx="3168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Optična globina atmosfere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011863" y="1268413"/>
            <a:ext cx="2376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Geometrični faktor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924300" y="1125538"/>
            <a:ext cx="1871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sl-SI" b="1">
                <a:effectLst>
                  <a:outerShdw blurRad="38100" dist="38100" dir="2700000" algn="tl">
                    <a:srgbClr val="C0C0C0"/>
                  </a:outerShdw>
                </a:effectLst>
              </a:rPr>
              <a:t>Trajanje sunka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60" name="Line 14"/>
          <p:cNvSpPr>
            <a:spLocks noChangeShapeType="1"/>
          </p:cNvSpPr>
          <p:nvPr/>
        </p:nvSpPr>
        <p:spPr bwMode="auto">
          <a:xfrm flipH="1" flipV="1">
            <a:off x="1187450" y="4868863"/>
            <a:ext cx="144463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1" name="Line 15"/>
          <p:cNvSpPr>
            <a:spLocks noChangeShapeType="1"/>
          </p:cNvSpPr>
          <p:nvPr/>
        </p:nvSpPr>
        <p:spPr bwMode="auto">
          <a:xfrm flipH="1" flipV="1">
            <a:off x="3203575" y="4941888"/>
            <a:ext cx="208915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2" name="Line 16"/>
          <p:cNvSpPr>
            <a:spLocks noChangeShapeType="1"/>
          </p:cNvSpPr>
          <p:nvPr/>
        </p:nvSpPr>
        <p:spPr bwMode="auto">
          <a:xfrm>
            <a:off x="1692275" y="1844675"/>
            <a:ext cx="142875" cy="288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3" name="Line 17"/>
          <p:cNvSpPr>
            <a:spLocks noChangeShapeType="1"/>
          </p:cNvSpPr>
          <p:nvPr/>
        </p:nvSpPr>
        <p:spPr bwMode="auto">
          <a:xfrm flipV="1">
            <a:off x="2268538" y="2565400"/>
            <a:ext cx="935037" cy="503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4" name="Line 18"/>
          <p:cNvSpPr>
            <a:spLocks noChangeShapeType="1"/>
          </p:cNvSpPr>
          <p:nvPr/>
        </p:nvSpPr>
        <p:spPr bwMode="auto">
          <a:xfrm flipH="1">
            <a:off x="4211638" y="1412875"/>
            <a:ext cx="288925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5" name="Line 19"/>
          <p:cNvSpPr>
            <a:spLocks noChangeShapeType="1"/>
          </p:cNvSpPr>
          <p:nvPr/>
        </p:nvSpPr>
        <p:spPr bwMode="auto">
          <a:xfrm flipH="1">
            <a:off x="5795963" y="1628775"/>
            <a:ext cx="865187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2066" name="Line 20"/>
          <p:cNvSpPr>
            <a:spLocks noChangeShapeType="1"/>
          </p:cNvSpPr>
          <p:nvPr/>
        </p:nvSpPr>
        <p:spPr bwMode="auto">
          <a:xfrm flipH="1" flipV="1">
            <a:off x="4716463" y="2565400"/>
            <a:ext cx="647700" cy="7905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196751"/>
            <a:ext cx="5049450" cy="421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701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549275"/>
            <a:ext cx="828040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2000" b="1"/>
              <a:t>Koeficient elastičnega sipanja  in absorbcijski koeficient sta sestavljena iz prispevka zaradi </a:t>
            </a:r>
            <a:r>
              <a:rPr lang="sl-SI" sz="2000" b="1">
                <a:solidFill>
                  <a:srgbClr val="800000"/>
                </a:solidFill>
              </a:rPr>
              <a:t>sipanja na molekulah plina</a:t>
            </a:r>
            <a:r>
              <a:rPr lang="sl-SI" sz="2000" b="1"/>
              <a:t>  ter prispevka zaradi </a:t>
            </a:r>
            <a:r>
              <a:rPr lang="sl-SI" sz="2000" b="1">
                <a:solidFill>
                  <a:schemeClr val="accent2"/>
                </a:solidFill>
              </a:rPr>
              <a:t>sipanja na aerosolih.</a:t>
            </a:r>
          </a:p>
          <a:p>
            <a:pPr eaLnBrk="1" hangingPunct="1">
              <a:spcBef>
                <a:spcPct val="50000"/>
              </a:spcBef>
            </a:pPr>
            <a:endParaRPr lang="sl-SI" b="1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l-SI" sz="2000" b="1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Sipanje na molekulah                Rayleihg-evo sipanje</a:t>
            </a:r>
          </a:p>
          <a:p>
            <a:pPr algn="ctr" eaLnBrk="1" hangingPunct="1">
              <a:spcBef>
                <a:spcPct val="50000"/>
              </a:spcBef>
            </a:pPr>
            <a:endParaRPr lang="sl-SI" sz="20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l-SI" b="1"/>
              <a:t>Opisuje sipanje elektromagnetnega valovanja na delcih mnogo manjših od valovne dolžine.</a:t>
            </a:r>
          </a:p>
          <a:p>
            <a:pPr eaLnBrk="1" hangingPunct="1">
              <a:spcBef>
                <a:spcPct val="50000"/>
              </a:spcBef>
            </a:pPr>
            <a:endParaRPr lang="sl-SI" b="1"/>
          </a:p>
          <a:p>
            <a:pPr algn="ctr" eaLnBrk="1" hangingPunct="1">
              <a:spcBef>
                <a:spcPct val="50000"/>
              </a:spcBef>
            </a:pPr>
            <a:r>
              <a:rPr lang="sl-SI" sz="20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Sipanje na aerosolih                   Mie-evo sipanje</a:t>
            </a:r>
          </a:p>
          <a:p>
            <a:pPr algn="ctr" eaLnBrk="1" hangingPunct="1">
              <a:spcBef>
                <a:spcPct val="50000"/>
              </a:spcBef>
            </a:pPr>
            <a:endParaRPr lang="sl-SI" sz="2000" b="1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sl-SI" b="1"/>
              <a:t>Rešitev Maxwell-ovih enačb za sipanje elektromagnetnega valovanja na sferičnih delcih naključne velikostne porazdelitve</a:t>
            </a:r>
            <a:r>
              <a:rPr lang="sl-SI" b="1">
                <a:solidFill>
                  <a:schemeClr val="accent2"/>
                </a:solidFill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13315" name="AutoShape 5"/>
          <p:cNvSpPr>
            <a:spLocks noChangeArrowheads="1"/>
          </p:cNvSpPr>
          <p:nvPr/>
        </p:nvSpPr>
        <p:spPr bwMode="auto">
          <a:xfrm>
            <a:off x="4284663" y="2060575"/>
            <a:ext cx="792162" cy="360363"/>
          </a:xfrm>
          <a:custGeom>
            <a:avLst/>
            <a:gdLst>
              <a:gd name="T0" fmla="*/ 799089021 w 21600"/>
              <a:gd name="T1" fmla="*/ 0 h 21600"/>
              <a:gd name="T2" fmla="*/ 0 w 21600"/>
              <a:gd name="T3" fmla="*/ 50151517 h 21600"/>
              <a:gd name="T4" fmla="*/ 799089021 w 21600"/>
              <a:gd name="T5" fmla="*/ 100302767 h 21600"/>
              <a:gd name="T6" fmla="*/ 1065453104 w 21600"/>
              <a:gd name="T7" fmla="*/ 5015151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  <p:sp>
        <p:nvSpPr>
          <p:cNvPr id="13316" name="AutoShape 6"/>
          <p:cNvSpPr>
            <a:spLocks noChangeArrowheads="1"/>
          </p:cNvSpPr>
          <p:nvPr/>
        </p:nvSpPr>
        <p:spPr bwMode="auto">
          <a:xfrm>
            <a:off x="4500563" y="4076700"/>
            <a:ext cx="792162" cy="360363"/>
          </a:xfrm>
          <a:custGeom>
            <a:avLst/>
            <a:gdLst>
              <a:gd name="T0" fmla="*/ 799089021 w 21600"/>
              <a:gd name="T1" fmla="*/ 0 h 21600"/>
              <a:gd name="T2" fmla="*/ 0 w 21600"/>
              <a:gd name="T3" fmla="*/ 50151517 h 21600"/>
              <a:gd name="T4" fmla="*/ 799089021 w 21600"/>
              <a:gd name="T5" fmla="*/ 100302767 h 21600"/>
              <a:gd name="T6" fmla="*/ 1065453104 w 21600"/>
              <a:gd name="T7" fmla="*/ 5015151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398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Symbol</vt:lpstr>
      <vt:lpstr>Default Design</vt:lpstr>
      <vt:lpstr>CorelDRAW 12.0 Graphic</vt:lpstr>
      <vt:lpstr>Microsoft Equation 3.0</vt:lpstr>
      <vt:lpstr>MathType 5.0 Equation</vt:lpstr>
      <vt:lpstr>LIDAR</vt:lpstr>
      <vt:lpstr>PowerPoint Presentation</vt:lpstr>
      <vt:lpstr>LIDAR shematski prikaz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IJS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LIDAR</dc:title>
  <dc:creator>MZ</dc:creator>
  <cp:lastModifiedBy>zavrtani</cp:lastModifiedBy>
  <cp:revision>39</cp:revision>
  <dcterms:created xsi:type="dcterms:W3CDTF">2006-12-13T11:32:01Z</dcterms:created>
  <dcterms:modified xsi:type="dcterms:W3CDTF">2011-12-20T14:24:13Z</dcterms:modified>
</cp:coreProperties>
</file>